
<file path=[Content_Types].xml><?xml version="1.0" encoding="utf-8"?>
<Types xmlns="http://schemas.openxmlformats.org/package/2006/content-types">
  <Default Extension="png" ContentType="image/png"/>
  <Default Extension="jfif" ContentType="image/jpe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17.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23.xml" ContentType="application/vnd.openxmlformats-officedocument.presentationml.notesSlide+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91"/>
  </p:notesMasterIdLst>
  <p:sldIdLst>
    <p:sldId id="256" r:id="rId2"/>
    <p:sldId id="257" r:id="rId3"/>
    <p:sldId id="258" r:id="rId4"/>
    <p:sldId id="259" r:id="rId5"/>
    <p:sldId id="260" r:id="rId6"/>
    <p:sldId id="262" r:id="rId7"/>
    <p:sldId id="263" r:id="rId8"/>
    <p:sldId id="264" r:id="rId9"/>
    <p:sldId id="355" r:id="rId10"/>
    <p:sldId id="265" r:id="rId11"/>
    <p:sldId id="356" r:id="rId12"/>
    <p:sldId id="357" r:id="rId13"/>
    <p:sldId id="266" r:id="rId14"/>
    <p:sldId id="267" r:id="rId15"/>
    <p:sldId id="268" r:id="rId16"/>
    <p:sldId id="269" r:id="rId17"/>
    <p:sldId id="349" r:id="rId18"/>
    <p:sldId id="272" r:id="rId19"/>
    <p:sldId id="273" r:id="rId20"/>
    <p:sldId id="274" r:id="rId21"/>
    <p:sldId id="275" r:id="rId22"/>
    <p:sldId id="276" r:id="rId23"/>
    <p:sldId id="277" r:id="rId24"/>
    <p:sldId id="278" r:id="rId25"/>
    <p:sldId id="279" r:id="rId26"/>
    <p:sldId id="280" r:id="rId27"/>
    <p:sldId id="281" r:id="rId28"/>
    <p:sldId id="345" r:id="rId29"/>
    <p:sldId id="346" r:id="rId30"/>
    <p:sldId id="282" r:id="rId31"/>
    <p:sldId id="283" r:id="rId32"/>
    <p:sldId id="343" r:id="rId33"/>
    <p:sldId id="284" r:id="rId34"/>
    <p:sldId id="285" r:id="rId35"/>
    <p:sldId id="286" r:id="rId36"/>
    <p:sldId id="288" r:id="rId37"/>
    <p:sldId id="289" r:id="rId38"/>
    <p:sldId id="290" r:id="rId39"/>
    <p:sldId id="291" r:id="rId40"/>
    <p:sldId id="292" r:id="rId41"/>
    <p:sldId id="350" r:id="rId42"/>
    <p:sldId id="351" r:id="rId43"/>
    <p:sldId id="293" r:id="rId44"/>
    <p:sldId id="294" r:id="rId45"/>
    <p:sldId id="295" r:id="rId46"/>
    <p:sldId id="296" r:id="rId47"/>
    <p:sldId id="300" r:id="rId48"/>
    <p:sldId id="352" r:id="rId49"/>
    <p:sldId id="353" r:id="rId50"/>
    <p:sldId id="354" r:id="rId51"/>
    <p:sldId id="301" r:id="rId52"/>
    <p:sldId id="302" r:id="rId53"/>
    <p:sldId id="303" r:id="rId54"/>
    <p:sldId id="304" r:id="rId55"/>
    <p:sldId id="305" r:id="rId56"/>
    <p:sldId id="307" r:id="rId57"/>
    <p:sldId id="308" r:id="rId58"/>
    <p:sldId id="309" r:id="rId59"/>
    <p:sldId id="310" r:id="rId60"/>
    <p:sldId id="311" r:id="rId61"/>
    <p:sldId id="312" r:id="rId62"/>
    <p:sldId id="313" r:id="rId63"/>
    <p:sldId id="314" r:id="rId64"/>
    <p:sldId id="315" r:id="rId65"/>
    <p:sldId id="316" r:id="rId66"/>
    <p:sldId id="317" r:id="rId67"/>
    <p:sldId id="318" r:id="rId68"/>
    <p:sldId id="319" r:id="rId69"/>
    <p:sldId id="363" r:id="rId70"/>
    <p:sldId id="362" r:id="rId71"/>
    <p:sldId id="322" r:id="rId72"/>
    <p:sldId id="323" r:id="rId73"/>
    <p:sldId id="367" r:id="rId74"/>
    <p:sldId id="325" r:id="rId75"/>
    <p:sldId id="326" r:id="rId76"/>
    <p:sldId id="327" r:id="rId77"/>
    <p:sldId id="334" r:id="rId78"/>
    <p:sldId id="335" r:id="rId79"/>
    <p:sldId id="360" r:id="rId80"/>
    <p:sldId id="361" r:id="rId81"/>
    <p:sldId id="336" r:id="rId82"/>
    <p:sldId id="337" r:id="rId83"/>
    <p:sldId id="338" r:id="rId84"/>
    <p:sldId id="339" r:id="rId85"/>
    <p:sldId id="365" r:id="rId86"/>
    <p:sldId id="368" r:id="rId87"/>
    <p:sldId id="366" r:id="rId88"/>
    <p:sldId id="341" r:id="rId89"/>
    <p:sldId id="342" r:id="rId90"/>
  </p:sldIdLst>
  <p:sldSz cx="12192000" cy="6858000"/>
  <p:notesSz cx="6858000" cy="9144000"/>
  <p:defaultTextStyle>
    <a:defPPr lvl="0">
      <a:defRPr lang="en-US"/>
    </a:defPPr>
    <a:lvl1pPr marL="0" lvl="0" algn="l" defTabSz="914400" rtl="0" eaLnBrk="1" latinLnBrk="0" hangingPunct="1">
      <a:defRPr sz="1800" kern="1200">
        <a:solidFill>
          <a:schemeClr val="tx1"/>
        </a:solidFill>
        <a:latin typeface="+mn-lt"/>
        <a:ea typeface="+mn-ea"/>
        <a:cs typeface="+mn-cs"/>
      </a:defRPr>
    </a:lvl1pPr>
    <a:lvl2pPr marL="457200" lvl="1" algn="l" defTabSz="914400" rtl="0" eaLnBrk="1" latinLnBrk="0" hangingPunct="1">
      <a:defRPr sz="1800" kern="1200">
        <a:solidFill>
          <a:schemeClr val="tx1"/>
        </a:solidFill>
        <a:latin typeface="+mn-lt"/>
        <a:ea typeface="+mn-ea"/>
        <a:cs typeface="+mn-cs"/>
      </a:defRPr>
    </a:lvl2pPr>
    <a:lvl3pPr marL="914400" lvl="2" algn="l" defTabSz="914400" rtl="0" eaLnBrk="1" latinLnBrk="0" hangingPunct="1">
      <a:defRPr sz="1800" kern="1200">
        <a:solidFill>
          <a:schemeClr val="tx1"/>
        </a:solidFill>
        <a:latin typeface="+mn-lt"/>
        <a:ea typeface="+mn-ea"/>
        <a:cs typeface="+mn-cs"/>
      </a:defRPr>
    </a:lvl3pPr>
    <a:lvl4pPr marL="1371600" lvl="3" algn="l" defTabSz="914400" rtl="0" eaLnBrk="1" latinLnBrk="0" hangingPunct="1">
      <a:defRPr sz="1800" kern="1200">
        <a:solidFill>
          <a:schemeClr val="tx1"/>
        </a:solidFill>
        <a:latin typeface="+mn-lt"/>
        <a:ea typeface="+mn-ea"/>
        <a:cs typeface="+mn-cs"/>
      </a:defRPr>
    </a:lvl4pPr>
    <a:lvl5pPr marL="1828800" lvl="4" algn="l" defTabSz="914400" rtl="0" eaLnBrk="1" latinLnBrk="0" hangingPunct="1">
      <a:defRPr sz="1800" kern="1200">
        <a:solidFill>
          <a:schemeClr val="tx1"/>
        </a:solidFill>
        <a:latin typeface="+mn-lt"/>
        <a:ea typeface="+mn-ea"/>
        <a:cs typeface="+mn-cs"/>
      </a:defRPr>
    </a:lvl5pPr>
    <a:lvl6pPr marL="2286000" lvl="5" algn="l" defTabSz="914400" rtl="0" eaLnBrk="1" latinLnBrk="0" hangingPunct="1">
      <a:defRPr sz="1800" kern="1200">
        <a:solidFill>
          <a:schemeClr val="tx1"/>
        </a:solidFill>
        <a:latin typeface="+mn-lt"/>
        <a:ea typeface="+mn-ea"/>
        <a:cs typeface="+mn-cs"/>
      </a:defRPr>
    </a:lvl6pPr>
    <a:lvl7pPr marL="2743200" lvl="6" algn="l" defTabSz="914400" rtl="0" eaLnBrk="1" latinLnBrk="0" hangingPunct="1">
      <a:defRPr sz="1800" kern="1200">
        <a:solidFill>
          <a:schemeClr val="tx1"/>
        </a:solidFill>
        <a:latin typeface="+mn-lt"/>
        <a:ea typeface="+mn-ea"/>
        <a:cs typeface="+mn-cs"/>
      </a:defRPr>
    </a:lvl7pPr>
    <a:lvl8pPr marL="3200400" lvl="7" algn="l" defTabSz="914400" rtl="0" eaLnBrk="1" latinLnBrk="0" hangingPunct="1">
      <a:defRPr sz="1800" kern="1200">
        <a:solidFill>
          <a:schemeClr val="tx1"/>
        </a:solidFill>
        <a:latin typeface="+mn-lt"/>
        <a:ea typeface="+mn-ea"/>
        <a:cs typeface="+mn-cs"/>
      </a:defRPr>
    </a:lvl8pPr>
    <a:lvl9pPr marL="3657600" lvl="8"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90651C3A-4460-11DB-9652-00E08161165F}">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5" d="100"/>
          <a:sy n="75" d="100"/>
        </p:scale>
        <p:origin x="294" y="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s>
</file>

<file path=ppt/diagrams/_rels/data12.xml.rels><?xml version="1.0" encoding="UTF-8" standalone="yes"?>
<Relationships xmlns="http://schemas.openxmlformats.org/package/2006/relationships"><Relationship Id="rId3" Type="http://schemas.openxmlformats.org/officeDocument/2006/relationships/image" Target="../media/image97.jpg"/><Relationship Id="rId7" Type="http://schemas.openxmlformats.org/officeDocument/2006/relationships/image" Target="../media/image101.jpg"/><Relationship Id="rId2" Type="http://schemas.openxmlformats.org/officeDocument/2006/relationships/image" Target="../media/image96.png"/><Relationship Id="rId1" Type="http://schemas.openxmlformats.org/officeDocument/2006/relationships/image" Target="../media/image95.jpg"/><Relationship Id="rId6" Type="http://schemas.openxmlformats.org/officeDocument/2006/relationships/image" Target="../media/image100.png"/><Relationship Id="rId5" Type="http://schemas.openxmlformats.org/officeDocument/2006/relationships/image" Target="../media/image99.jpeg"/><Relationship Id="rId4" Type="http://schemas.openxmlformats.org/officeDocument/2006/relationships/image" Target="../media/image98.jpeg"/></Relationships>
</file>

<file path=ppt/diagrams/_rels/data15.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image" Target="../media/image133.png"/><Relationship Id="rId1" Type="http://schemas.openxmlformats.org/officeDocument/2006/relationships/image" Target="../media/image132.jpg"/><Relationship Id="rId4" Type="http://schemas.openxmlformats.org/officeDocument/2006/relationships/image" Target="../media/image135.jpeg"/></Relationships>
</file>

<file path=ppt/diagrams/_rels/data16.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image" Target="../media/image133.png"/><Relationship Id="rId1" Type="http://schemas.openxmlformats.org/officeDocument/2006/relationships/image" Target="../media/image137.jpg"/><Relationship Id="rId4" Type="http://schemas.openxmlformats.org/officeDocument/2006/relationships/image" Target="../media/image135.jpeg"/></Relationships>
</file>

<file path=ppt/diagrams/_rels/data17.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image" Target="../media/image133.png"/><Relationship Id="rId1" Type="http://schemas.openxmlformats.org/officeDocument/2006/relationships/image" Target="../media/image137.jpg"/><Relationship Id="rId4" Type="http://schemas.openxmlformats.org/officeDocument/2006/relationships/image" Target="../media/image135.jpeg"/></Relationships>
</file>

<file path=ppt/diagrams/_rels/data6.xml.rels><?xml version="1.0" encoding="UTF-8" standalone="yes"?>
<Relationships xmlns="http://schemas.openxmlformats.org/package/2006/relationships"><Relationship Id="rId1" Type="http://schemas.openxmlformats.org/officeDocument/2006/relationships/image" Target="../media/image42.png"/></Relationships>
</file>

<file path=ppt/diagrams/_rels/data7.xml.rels><?xml version="1.0" encoding="UTF-8" standalone="yes"?>
<Relationships xmlns="http://schemas.openxmlformats.org/package/2006/relationships"><Relationship Id="rId1" Type="http://schemas.openxmlformats.org/officeDocument/2006/relationships/image" Target="../media/image43.png"/></Relationships>
</file>

<file path=ppt/diagrams/_rels/drawing17.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image" Target="../media/image133.png"/><Relationship Id="rId1" Type="http://schemas.openxmlformats.org/officeDocument/2006/relationships/image" Target="../media/image137.jpg"/><Relationship Id="rId4" Type="http://schemas.openxmlformats.org/officeDocument/2006/relationships/image" Target="../media/image135.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2CF1182-CFB5-4C6E-A732-26D62AD9EABE}"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C2B24879-BEAB-469B-82C4-B806558465F3}">
      <dgm:prSet custT="1"/>
      <dgm:spPr>
        <a:solidFill>
          <a:schemeClr val="tx2">
            <a:lumMod val="50000"/>
          </a:schemeClr>
        </a:solidFill>
      </dgm:spPr>
      <dgm:t>
        <a:bodyPr/>
        <a:lstStyle/>
        <a:p>
          <a:pPr marL="228600" indent="0" defTabSz="1066800">
            <a:lnSpc>
              <a:spcPct val="90000"/>
            </a:lnSpc>
            <a:spcBef>
              <a:spcPct val="0"/>
            </a:spcBef>
            <a:spcAft>
              <a:spcPct val="15000"/>
            </a:spcAft>
            <a:buNone/>
          </a:pPr>
          <a:r>
            <a:rPr lang="en-US" sz="2400" b="1" dirty="0">
              <a:latin typeface="Times New Roman" panose="02020603050405020304" pitchFamily="18" charset="0"/>
              <a:cs typeface="Times New Roman" panose="02020603050405020304" pitchFamily="18" charset="0"/>
            </a:rPr>
            <a:t>Objectives</a:t>
          </a:r>
        </a:p>
      </dgm:t>
    </dgm:pt>
    <dgm:pt modelId="{8E201CA3-08F4-4F34-9D83-2A3753035D75}" type="sibTrans" cxnId="{B59D61A7-6E9F-4771-B27A-19AF12D2FE23}">
      <dgm:prSet/>
      <dgm:spPr>
        <a:ln>
          <a:solidFill>
            <a:schemeClr val="tx1"/>
          </a:solidFill>
        </a:ln>
      </dgm:spPr>
      <dgm:t>
        <a:bodyPr/>
        <a:lstStyle/>
        <a:p>
          <a:endParaRPr lang="en-US"/>
        </a:p>
      </dgm:t>
    </dgm:pt>
    <dgm:pt modelId="{851030A1-D4BF-4ABC-B600-B6D86DAB63A0}" type="parTrans" cxnId="{B59D61A7-6E9F-4771-B27A-19AF12D2FE23}">
      <dgm:prSet/>
      <dgm:spPr/>
      <dgm:t>
        <a:bodyPr/>
        <a:lstStyle/>
        <a:p>
          <a:endParaRPr lang="en-US"/>
        </a:p>
      </dgm:t>
    </dgm:pt>
    <dgm:pt modelId="{03C3D81A-81EE-4F1B-8F4D-F5BF17E2D036}">
      <dgm:prSet phldrT="[Text]" custT="1"/>
      <dgm:spPr>
        <a:solidFill>
          <a:schemeClr val="accent6">
            <a:lumMod val="50000"/>
          </a:schemeClr>
        </a:solidFill>
      </dgm:spPr>
      <dgm:t>
        <a:bodyPr/>
        <a:lstStyle/>
        <a:p>
          <a:r>
            <a:rPr lang="en-US" sz="2400" b="1" dirty="0">
              <a:solidFill>
                <a:schemeClr val="bg1"/>
              </a:solidFill>
              <a:latin typeface="Times New Roman" panose="02020603050405020304" pitchFamily="18" charset="0"/>
              <a:cs typeface="Times New Roman" panose="02020603050405020304" pitchFamily="18" charset="0"/>
            </a:rPr>
            <a:t>Scaling up - Concept</a:t>
          </a:r>
          <a:endParaRPr lang="en-US" sz="3600" b="1" dirty="0">
            <a:solidFill>
              <a:schemeClr val="bg1"/>
            </a:solidFill>
            <a:latin typeface="Times New Roman" panose="02020603050405020304" pitchFamily="18" charset="0"/>
            <a:cs typeface="Times New Roman" panose="02020603050405020304" pitchFamily="18" charset="0"/>
          </a:endParaRPr>
        </a:p>
      </dgm:t>
    </dgm:pt>
    <dgm:pt modelId="{CE9EFB8F-2A1F-4743-82D3-72D9A261CA52}" type="sibTrans" cxnId="{5A985668-F518-4773-9192-459255989DD0}">
      <dgm:prSet/>
      <dgm:spPr/>
      <dgm:t>
        <a:bodyPr/>
        <a:lstStyle/>
        <a:p>
          <a:endParaRPr lang="en-US"/>
        </a:p>
      </dgm:t>
    </dgm:pt>
    <dgm:pt modelId="{13B3B0E1-97B4-4883-8CF9-9A40F9E72BBE}" type="parTrans" cxnId="{5A985668-F518-4773-9192-459255989DD0}">
      <dgm:prSet/>
      <dgm:spPr/>
      <dgm:t>
        <a:bodyPr/>
        <a:lstStyle/>
        <a:p>
          <a:endParaRPr lang="en-US"/>
        </a:p>
      </dgm:t>
    </dgm:pt>
    <dgm:pt modelId="{2BB5B19F-A159-47E1-82A6-DFF1906EA925}">
      <dgm:prSet phldrT="[Text]" custT="1"/>
      <dgm:spPr>
        <a:solidFill>
          <a:schemeClr val="accent2">
            <a:lumMod val="50000"/>
          </a:schemeClr>
        </a:solidFill>
      </dgm:spPr>
      <dgm:t>
        <a:bodyPr/>
        <a:lstStyle/>
        <a:p>
          <a:r>
            <a:rPr lang="en-US" sz="2400" b="1" dirty="0">
              <a:solidFill>
                <a:schemeClr val="bg1"/>
              </a:solidFill>
              <a:latin typeface="Times New Roman" panose="02020603050405020304" pitchFamily="18" charset="0"/>
              <a:cs typeface="Times New Roman" panose="02020603050405020304" pitchFamily="18" charset="0"/>
            </a:rPr>
            <a:t>Types of Scaling up</a:t>
          </a:r>
        </a:p>
      </dgm:t>
    </dgm:pt>
    <dgm:pt modelId="{D3E9CB86-9D51-451D-A036-9B620DA49FAD}" type="sibTrans" cxnId="{DC2340EB-B858-454B-8061-7A20EF5CB107}">
      <dgm:prSet/>
      <dgm:spPr/>
      <dgm:t>
        <a:bodyPr/>
        <a:lstStyle/>
        <a:p>
          <a:endParaRPr lang="en-US"/>
        </a:p>
      </dgm:t>
    </dgm:pt>
    <dgm:pt modelId="{C8AB87B0-98D3-4D1A-B300-D49D53910DA8}" type="parTrans" cxnId="{DC2340EB-B858-454B-8061-7A20EF5CB107}">
      <dgm:prSet/>
      <dgm:spPr/>
      <dgm:t>
        <a:bodyPr/>
        <a:lstStyle/>
        <a:p>
          <a:endParaRPr lang="en-US"/>
        </a:p>
      </dgm:t>
    </dgm:pt>
    <dgm:pt modelId="{E30AF468-900C-42B8-9D86-027FB403E834}">
      <dgm:prSet custT="1"/>
      <dgm:spPr>
        <a:gradFill flip="none" rotWithShape="0">
          <a:gsLst>
            <a:gs pos="0">
              <a:srgbClr val="C00000">
                <a:shade val="30000"/>
                <a:satMod val="115000"/>
              </a:srgbClr>
            </a:gs>
            <a:gs pos="50000">
              <a:srgbClr val="C00000">
                <a:shade val="67500"/>
                <a:satMod val="115000"/>
              </a:srgbClr>
            </a:gs>
            <a:gs pos="100000">
              <a:srgbClr val="C00000">
                <a:shade val="100000"/>
                <a:satMod val="115000"/>
              </a:srgbClr>
            </a:gs>
          </a:gsLst>
          <a:lin ang="2700000" scaled="1"/>
          <a:tileRect/>
        </a:gradFill>
      </dgm:spPr>
      <dgm:t>
        <a:bodyPr/>
        <a:lstStyle/>
        <a:p>
          <a:r>
            <a:rPr lang="en-US" sz="2400" b="1" dirty="0">
              <a:solidFill>
                <a:schemeClr val="bg1"/>
              </a:solidFill>
              <a:latin typeface="Times New Roman" panose="02020603050405020304" pitchFamily="18" charset="0"/>
              <a:cs typeface="Times New Roman" panose="02020603050405020304" pitchFamily="18" charset="0"/>
            </a:rPr>
            <a:t>Strategies for scaling up</a:t>
          </a:r>
          <a:endParaRPr lang="en-US" sz="1300" b="1" dirty="0">
            <a:solidFill>
              <a:schemeClr val="bg1"/>
            </a:solidFill>
            <a:latin typeface="Times New Roman" panose="02020603050405020304" pitchFamily="18" charset="0"/>
            <a:cs typeface="Times New Roman" panose="02020603050405020304" pitchFamily="18" charset="0"/>
          </a:endParaRPr>
        </a:p>
      </dgm:t>
    </dgm:pt>
    <dgm:pt modelId="{4AEBD342-CFDD-4A34-A26D-32A26AFCA9AD}" type="sibTrans" cxnId="{A783D9DE-28D9-494E-8B66-AB17924E52F0}">
      <dgm:prSet/>
      <dgm:spPr/>
      <dgm:t>
        <a:bodyPr/>
        <a:lstStyle/>
        <a:p>
          <a:endParaRPr lang="en-US"/>
        </a:p>
      </dgm:t>
    </dgm:pt>
    <dgm:pt modelId="{FC2963D6-0716-445E-B118-315EAE5A23B5}" type="parTrans" cxnId="{A783D9DE-28D9-494E-8B66-AB17924E52F0}">
      <dgm:prSet/>
      <dgm:spPr/>
      <dgm:t>
        <a:bodyPr/>
        <a:lstStyle/>
        <a:p>
          <a:endParaRPr lang="en-US"/>
        </a:p>
      </dgm:t>
    </dgm:pt>
    <dgm:pt modelId="{D4136A3F-FCFC-426A-B235-D279A7A85865}">
      <dgm:prSet custT="1"/>
      <dgm:spPr>
        <a:solidFill>
          <a:schemeClr val="accent1">
            <a:lumMod val="50000"/>
          </a:schemeClr>
        </a:solidFill>
      </dgm:spPr>
      <dgm:t>
        <a:bodyPr/>
        <a:lstStyle/>
        <a:p>
          <a:r>
            <a:rPr lang="en-US" sz="2400" b="1" dirty="0">
              <a:solidFill>
                <a:schemeClr val="bg1"/>
              </a:solidFill>
              <a:latin typeface="Times New Roman" panose="02020603050405020304" pitchFamily="18" charset="0"/>
              <a:cs typeface="Times New Roman" panose="02020603050405020304" pitchFamily="18" charset="0"/>
            </a:rPr>
            <a:t>New generation delivery systems for scaling up agro techniques</a:t>
          </a:r>
        </a:p>
      </dgm:t>
    </dgm:pt>
    <dgm:pt modelId="{B7A3F48F-880B-46A0-A217-75D4B1558077}" type="sibTrans" cxnId="{0F9E2EF5-CDDC-47E5-B11E-1E0449374EAF}">
      <dgm:prSet/>
      <dgm:spPr/>
      <dgm:t>
        <a:bodyPr/>
        <a:lstStyle/>
        <a:p>
          <a:endParaRPr lang="en-US"/>
        </a:p>
      </dgm:t>
    </dgm:pt>
    <dgm:pt modelId="{90BADDFE-B706-4B67-ACF3-00642A0A7280}" type="parTrans" cxnId="{0F9E2EF5-CDDC-47E5-B11E-1E0449374EAF}">
      <dgm:prSet/>
      <dgm:spPr/>
      <dgm:t>
        <a:bodyPr/>
        <a:lstStyle/>
        <a:p>
          <a:endParaRPr lang="en-US"/>
        </a:p>
      </dgm:t>
    </dgm:pt>
    <dgm:pt modelId="{88252057-4656-4757-B338-0C13F278C327}">
      <dgm:prSet custT="1"/>
      <dgm:spPr>
        <a:solidFill>
          <a:schemeClr val="bg2">
            <a:lumMod val="25000"/>
          </a:schemeClr>
        </a:solidFill>
      </dgm:spPr>
      <dgm:t>
        <a:bodyPr/>
        <a:lstStyle/>
        <a:p>
          <a:r>
            <a:rPr lang="en-US" sz="2400" b="1" dirty="0">
              <a:solidFill>
                <a:schemeClr val="bg1"/>
              </a:solidFill>
              <a:latin typeface="Times New Roman" panose="02020603050405020304" pitchFamily="18" charset="0"/>
              <a:cs typeface="Times New Roman" panose="02020603050405020304" pitchFamily="18" charset="0"/>
            </a:rPr>
            <a:t>Research Studies</a:t>
          </a:r>
          <a:endParaRPr lang="en-US" sz="3600" b="1" dirty="0">
            <a:solidFill>
              <a:schemeClr val="bg1"/>
            </a:solidFill>
            <a:latin typeface="Times New Roman" panose="02020603050405020304" pitchFamily="18" charset="0"/>
            <a:cs typeface="Times New Roman" panose="02020603050405020304" pitchFamily="18" charset="0"/>
          </a:endParaRPr>
        </a:p>
      </dgm:t>
    </dgm:pt>
    <dgm:pt modelId="{0A74348C-2530-4EE2-BB39-100A711E498D}" type="sibTrans" cxnId="{FDA93145-4772-4FF3-BD60-E9A13AC0F381}">
      <dgm:prSet/>
      <dgm:spPr/>
      <dgm:t>
        <a:bodyPr/>
        <a:lstStyle/>
        <a:p>
          <a:endParaRPr lang="en-US"/>
        </a:p>
      </dgm:t>
    </dgm:pt>
    <dgm:pt modelId="{77CA6819-3FDA-4A52-B7D8-6CF927CAA849}" type="parTrans" cxnId="{FDA93145-4772-4FF3-BD60-E9A13AC0F381}">
      <dgm:prSet/>
      <dgm:spPr/>
      <dgm:t>
        <a:bodyPr/>
        <a:lstStyle/>
        <a:p>
          <a:endParaRPr lang="en-US"/>
        </a:p>
      </dgm:t>
    </dgm:pt>
    <dgm:pt modelId="{9FFA0F5D-8175-4B36-A800-B97B57282A1B}">
      <dgm:prSet custT="1"/>
      <dgm:spPr>
        <a:solidFill>
          <a:schemeClr val="tx2">
            <a:lumMod val="75000"/>
          </a:schemeClr>
        </a:solidFill>
      </dgm:spPr>
      <dgm:t>
        <a:bodyPr/>
        <a:lstStyle/>
        <a:p>
          <a:endParaRPr lang="en-US"/>
        </a:p>
      </dgm:t>
    </dgm:pt>
    <dgm:pt modelId="{03590379-1823-4555-B336-A0317F258B33}" type="sibTrans" cxnId="{867D42B6-CEC9-42C5-B0F1-6BF5B30D1E7D}">
      <dgm:prSet/>
      <dgm:spPr/>
      <dgm:t>
        <a:bodyPr/>
        <a:lstStyle/>
        <a:p>
          <a:endParaRPr lang="en-US"/>
        </a:p>
      </dgm:t>
    </dgm:pt>
    <dgm:pt modelId="{91F37593-CF1B-43B3-81C9-F7DA23FC4390}" type="parTrans" cxnId="{867D42B6-CEC9-42C5-B0F1-6BF5B30D1E7D}">
      <dgm:prSet/>
      <dgm:spPr/>
      <dgm:t>
        <a:bodyPr/>
        <a:lstStyle/>
        <a:p>
          <a:endParaRPr lang="en-US"/>
        </a:p>
      </dgm:t>
    </dgm:pt>
    <dgm:pt modelId="{93CF1DA6-3CA9-43B2-A151-D05127ABF9E3}">
      <dgm:prSet phldrT="[Text]" custT="1"/>
      <dgm:spPr>
        <a:solidFill>
          <a:schemeClr val="tx2">
            <a:lumMod val="50000"/>
          </a:schemeClr>
        </a:solidFill>
      </dgm:spPr>
      <dgm:t>
        <a:bodyPr/>
        <a:lstStyle/>
        <a:p>
          <a:pPr marL="0" marR="0" indent="0" defTabSz="914400" eaLnBrk="1" fontAlgn="auto" latinLnBrk="0" hangingPunct="1">
            <a:lnSpc>
              <a:spcPct val="100000"/>
            </a:lnSpc>
            <a:spcBef>
              <a:spcPts val="0"/>
            </a:spcBef>
            <a:spcAft>
              <a:spcPts val="0"/>
            </a:spcAft>
            <a:buClrTx/>
            <a:buSzTx/>
            <a:buFontTx/>
            <a:buNone/>
            <a:tabLst/>
            <a:defRPr/>
          </a:pPr>
          <a:r>
            <a:rPr lang="en-US" sz="2400" b="1" dirty="0">
              <a:solidFill>
                <a:schemeClr val="bg1"/>
              </a:solidFill>
              <a:latin typeface="Times New Roman" panose="02020603050405020304" pitchFamily="18" charset="0"/>
              <a:cs typeface="Times New Roman" panose="02020603050405020304" pitchFamily="18" charset="0"/>
            </a:rPr>
            <a:t>Introduction</a:t>
          </a:r>
          <a:endParaRPr lang="en-US" sz="2400" b="1" dirty="0">
            <a:solidFill>
              <a:schemeClr val="bg1"/>
            </a:solidFill>
          </a:endParaRPr>
        </a:p>
        <a:p>
          <a:pPr defTabSz="1066800">
            <a:lnSpc>
              <a:spcPct val="90000"/>
            </a:lnSpc>
            <a:spcBef>
              <a:spcPct val="0"/>
            </a:spcBef>
            <a:spcAft>
              <a:spcPct val="35000"/>
            </a:spcAft>
          </a:pPr>
          <a:endParaRPr lang="en-US" sz="1300" dirty="0">
            <a:solidFill>
              <a:schemeClr val="tx1"/>
            </a:solidFill>
            <a:latin typeface="Times New Roman" panose="02020603050405020304" pitchFamily="18" charset="0"/>
            <a:cs typeface="Times New Roman" panose="02020603050405020304" pitchFamily="18" charset="0"/>
          </a:endParaRPr>
        </a:p>
      </dgm:t>
    </dgm:pt>
    <dgm:pt modelId="{DB34C91A-C70E-4E6D-8A2B-932321A6170D}" type="sibTrans" cxnId="{292DCA17-19A8-46AC-BCB4-9AA03A4A71A5}">
      <dgm:prSet/>
      <dgm:spPr>
        <a:solidFill>
          <a:schemeClr val="tx1"/>
        </a:solidFill>
      </dgm:spPr>
      <dgm:t>
        <a:bodyPr/>
        <a:lstStyle/>
        <a:p>
          <a:endParaRPr lang="en-US"/>
        </a:p>
      </dgm:t>
    </dgm:pt>
    <dgm:pt modelId="{94D869BF-6670-405B-8A2E-4FC3FDDFD7ED}" type="parTrans" cxnId="{292DCA17-19A8-46AC-BCB4-9AA03A4A71A5}">
      <dgm:prSet/>
      <dgm:spPr/>
      <dgm:t>
        <a:bodyPr/>
        <a:lstStyle/>
        <a:p>
          <a:endParaRPr lang="en-US"/>
        </a:p>
      </dgm:t>
    </dgm:pt>
    <dgm:pt modelId="{A6A9DA35-7541-4104-8405-C367B504BFAE}" type="pres">
      <dgm:prSet presAssocID="{12CF1182-CFB5-4C6E-A732-26D62AD9EABE}" presName="Name0" presStyleCnt="0">
        <dgm:presLayoutVars>
          <dgm:chMax val="7"/>
          <dgm:chPref val="7"/>
          <dgm:dir/>
        </dgm:presLayoutVars>
      </dgm:prSet>
      <dgm:spPr/>
      <dgm:t>
        <a:bodyPr/>
        <a:lstStyle/>
        <a:p>
          <a:endParaRPr lang="en-US"/>
        </a:p>
      </dgm:t>
    </dgm:pt>
    <dgm:pt modelId="{B5964694-7E0B-4523-8C25-5804315E4BEF}" type="pres">
      <dgm:prSet presAssocID="{12CF1182-CFB5-4C6E-A732-26D62AD9EABE}" presName="Name1" presStyleCnt="0"/>
      <dgm:spPr/>
    </dgm:pt>
    <dgm:pt modelId="{A5A014A2-12A4-49E4-BF47-FCEDEEA45844}" type="pres">
      <dgm:prSet presAssocID="{12CF1182-CFB5-4C6E-A732-26D62AD9EABE}" presName="cycle" presStyleCnt="0"/>
      <dgm:spPr/>
    </dgm:pt>
    <dgm:pt modelId="{E4B554FD-1747-4E0A-801F-803E655B264A}" type="pres">
      <dgm:prSet presAssocID="{12CF1182-CFB5-4C6E-A732-26D62AD9EABE}" presName="srcNode" presStyleLbl="node1" presStyleIdx="0" presStyleCnt="7"/>
      <dgm:spPr/>
    </dgm:pt>
    <dgm:pt modelId="{52045924-AEE0-42E7-AB53-C553D5B24D19}" type="pres">
      <dgm:prSet presAssocID="{12CF1182-CFB5-4C6E-A732-26D62AD9EABE}" presName="conn" presStyleLbl="parChTrans1D2" presStyleIdx="0" presStyleCnt="1"/>
      <dgm:spPr/>
      <dgm:t>
        <a:bodyPr/>
        <a:lstStyle/>
        <a:p>
          <a:endParaRPr lang="en-US"/>
        </a:p>
      </dgm:t>
    </dgm:pt>
    <dgm:pt modelId="{FEA5652C-D466-44BC-BAFF-03C9AEEEBAB6}" type="pres">
      <dgm:prSet presAssocID="{12CF1182-CFB5-4C6E-A732-26D62AD9EABE}" presName="extraNode" presStyleLbl="node1" presStyleIdx="0" presStyleCnt="7"/>
      <dgm:spPr/>
    </dgm:pt>
    <dgm:pt modelId="{09EE7E1F-668A-46FF-A87B-877E688CEFF6}" type="pres">
      <dgm:prSet presAssocID="{12CF1182-CFB5-4C6E-A732-26D62AD9EABE}" presName="dstNode" presStyleLbl="node1" presStyleIdx="0" presStyleCnt="7"/>
      <dgm:spPr/>
    </dgm:pt>
    <dgm:pt modelId="{742B005F-7AAC-4A01-A979-E3E5CA451997}" type="pres">
      <dgm:prSet presAssocID="{93CF1DA6-3CA9-43B2-A151-D05127ABF9E3}" presName="text_1" presStyleLbl="node1" presStyleIdx="0" presStyleCnt="7">
        <dgm:presLayoutVars>
          <dgm:bulletEnabled val="1"/>
        </dgm:presLayoutVars>
      </dgm:prSet>
      <dgm:spPr/>
      <dgm:t>
        <a:bodyPr/>
        <a:lstStyle/>
        <a:p>
          <a:endParaRPr lang="en-US"/>
        </a:p>
      </dgm:t>
    </dgm:pt>
    <dgm:pt modelId="{83E65811-E9E0-4612-989A-100CA223E802}" type="pres">
      <dgm:prSet presAssocID="{93CF1DA6-3CA9-43B2-A151-D05127ABF9E3}" presName="accent_1" presStyleCnt="0"/>
      <dgm:spPr/>
    </dgm:pt>
    <dgm:pt modelId="{07BF9F54-C3C6-4709-A7BD-FADA8306BD24}" type="pres">
      <dgm:prSet presAssocID="{93CF1DA6-3CA9-43B2-A151-D05127ABF9E3}" presName="accentRepeatNode" presStyleLbl="solidFgAcc1" presStyleIdx="0" presStyleCnt="7"/>
      <dgm:spPr>
        <a:solidFill>
          <a:schemeClr val="bg1"/>
        </a:solidFill>
        <a:ln>
          <a:solidFill>
            <a:schemeClr val="tx1"/>
          </a:solidFill>
        </a:ln>
      </dgm:spPr>
    </dgm:pt>
    <dgm:pt modelId="{3CC13061-3487-400D-B94F-7FB618261169}" type="pres">
      <dgm:prSet presAssocID="{C2B24879-BEAB-469B-82C4-B806558465F3}" presName="text_2" presStyleLbl="node1" presStyleIdx="1" presStyleCnt="7" custScaleX="102940">
        <dgm:presLayoutVars>
          <dgm:bulletEnabled val="1"/>
        </dgm:presLayoutVars>
      </dgm:prSet>
      <dgm:spPr/>
      <dgm:t>
        <a:bodyPr/>
        <a:lstStyle/>
        <a:p>
          <a:endParaRPr lang="en-US"/>
        </a:p>
      </dgm:t>
    </dgm:pt>
    <dgm:pt modelId="{9D5706F0-64A4-48CF-B87F-1C20BA67EDD4}" type="pres">
      <dgm:prSet presAssocID="{C2B24879-BEAB-469B-82C4-B806558465F3}" presName="accent_2" presStyleCnt="0"/>
      <dgm:spPr/>
    </dgm:pt>
    <dgm:pt modelId="{62770C89-99BA-4EEA-8010-1BCAF07AE520}" type="pres">
      <dgm:prSet presAssocID="{C2B24879-BEAB-469B-82C4-B806558465F3}" presName="accentRepeatNode" presStyleLbl="solidFgAcc1" presStyleIdx="1" presStyleCnt="7"/>
      <dgm:spPr/>
    </dgm:pt>
    <dgm:pt modelId="{3A0B2C0F-DEFB-4A9A-8DFF-EEF8B3BCBE70}" type="pres">
      <dgm:prSet presAssocID="{03C3D81A-81EE-4F1B-8F4D-F5BF17E2D036}" presName="text_3" presStyleLbl="node1" presStyleIdx="2" presStyleCnt="7">
        <dgm:presLayoutVars>
          <dgm:bulletEnabled val="1"/>
        </dgm:presLayoutVars>
      </dgm:prSet>
      <dgm:spPr/>
      <dgm:t>
        <a:bodyPr/>
        <a:lstStyle/>
        <a:p>
          <a:endParaRPr lang="en-US"/>
        </a:p>
      </dgm:t>
    </dgm:pt>
    <dgm:pt modelId="{5A6BEA55-9298-40A2-8094-A5E5FEA8281B}" type="pres">
      <dgm:prSet presAssocID="{03C3D81A-81EE-4F1B-8F4D-F5BF17E2D036}" presName="accent_3" presStyleCnt="0"/>
      <dgm:spPr/>
    </dgm:pt>
    <dgm:pt modelId="{98288731-2814-4F1C-8F79-3BC1B73394B0}" type="pres">
      <dgm:prSet presAssocID="{03C3D81A-81EE-4F1B-8F4D-F5BF17E2D036}" presName="accentRepeatNode" presStyleLbl="solidFgAcc1" presStyleIdx="2" presStyleCnt="7"/>
      <dgm:spPr>
        <a:solidFill>
          <a:schemeClr val="bg1"/>
        </a:solidFill>
        <a:ln>
          <a:solidFill>
            <a:schemeClr val="tx1"/>
          </a:solidFill>
        </a:ln>
      </dgm:spPr>
    </dgm:pt>
    <dgm:pt modelId="{44881D22-B92B-4D43-934B-CBA2B341C441}" type="pres">
      <dgm:prSet presAssocID="{2BB5B19F-A159-47E1-82A6-DFF1906EA925}" presName="text_4" presStyleLbl="node1" presStyleIdx="3" presStyleCnt="7">
        <dgm:presLayoutVars>
          <dgm:bulletEnabled val="1"/>
        </dgm:presLayoutVars>
      </dgm:prSet>
      <dgm:spPr/>
      <dgm:t>
        <a:bodyPr/>
        <a:lstStyle/>
        <a:p>
          <a:endParaRPr lang="en-US"/>
        </a:p>
      </dgm:t>
    </dgm:pt>
    <dgm:pt modelId="{A127FD70-23CE-4E16-AD71-850A1911812F}" type="pres">
      <dgm:prSet presAssocID="{2BB5B19F-A159-47E1-82A6-DFF1906EA925}" presName="accent_4" presStyleCnt="0"/>
      <dgm:spPr/>
    </dgm:pt>
    <dgm:pt modelId="{EA093ACD-267E-4712-81A2-0989BDB68874}" type="pres">
      <dgm:prSet presAssocID="{2BB5B19F-A159-47E1-82A6-DFF1906EA925}" presName="accentRepeatNode" presStyleLbl="solidFgAcc1" presStyleIdx="3" presStyleCnt="7"/>
      <dgm:spPr>
        <a:solidFill>
          <a:schemeClr val="bg1"/>
        </a:solidFill>
        <a:ln>
          <a:solidFill>
            <a:schemeClr val="tx1"/>
          </a:solidFill>
        </a:ln>
      </dgm:spPr>
    </dgm:pt>
    <dgm:pt modelId="{A3732B43-27FD-4841-8E2F-0982E0FA9B81}" type="pres">
      <dgm:prSet presAssocID="{E30AF468-900C-42B8-9D86-027FB403E834}" presName="text_5" presStyleLbl="node1" presStyleIdx="4" presStyleCnt="7">
        <dgm:presLayoutVars>
          <dgm:bulletEnabled val="1"/>
        </dgm:presLayoutVars>
      </dgm:prSet>
      <dgm:spPr/>
      <dgm:t>
        <a:bodyPr/>
        <a:lstStyle/>
        <a:p>
          <a:endParaRPr lang="en-US"/>
        </a:p>
      </dgm:t>
    </dgm:pt>
    <dgm:pt modelId="{1ABCA5D7-A787-4663-BA35-401B6CDD64B4}" type="pres">
      <dgm:prSet presAssocID="{E30AF468-900C-42B8-9D86-027FB403E834}" presName="accent_5" presStyleCnt="0"/>
      <dgm:spPr/>
    </dgm:pt>
    <dgm:pt modelId="{3FB19832-8154-4FD4-AF62-381C1BE70E4D}" type="pres">
      <dgm:prSet presAssocID="{E30AF468-900C-42B8-9D86-027FB403E834}" presName="accentRepeatNode" presStyleLbl="solidFgAcc1" presStyleIdx="4" presStyleCnt="7"/>
      <dgm:spPr>
        <a:solidFill>
          <a:schemeClr val="bg1"/>
        </a:solidFill>
        <a:ln>
          <a:solidFill>
            <a:schemeClr val="tx1"/>
          </a:solidFill>
        </a:ln>
      </dgm:spPr>
    </dgm:pt>
    <dgm:pt modelId="{BD5F5FFD-DCF4-4CB6-BC68-92266E6BACF4}" type="pres">
      <dgm:prSet presAssocID="{D4136A3F-FCFC-426A-B235-D279A7A85865}" presName="text_6" presStyleLbl="node1" presStyleIdx="5" presStyleCnt="7">
        <dgm:presLayoutVars>
          <dgm:bulletEnabled val="1"/>
        </dgm:presLayoutVars>
      </dgm:prSet>
      <dgm:spPr/>
      <dgm:t>
        <a:bodyPr/>
        <a:lstStyle/>
        <a:p>
          <a:endParaRPr lang="en-US"/>
        </a:p>
      </dgm:t>
    </dgm:pt>
    <dgm:pt modelId="{D45A2F72-ABB6-4453-8BBF-18C9EBE47A8E}" type="pres">
      <dgm:prSet presAssocID="{D4136A3F-FCFC-426A-B235-D279A7A85865}" presName="accent_6" presStyleCnt="0"/>
      <dgm:spPr/>
    </dgm:pt>
    <dgm:pt modelId="{C7D7B3AA-9476-4F92-BBA3-A39D0B075F96}" type="pres">
      <dgm:prSet presAssocID="{D4136A3F-FCFC-426A-B235-D279A7A85865}" presName="accentRepeatNode" presStyleLbl="solidFgAcc1" presStyleIdx="5" presStyleCnt="7"/>
      <dgm:spPr>
        <a:solidFill>
          <a:schemeClr val="bg1"/>
        </a:solidFill>
        <a:ln>
          <a:solidFill>
            <a:schemeClr val="tx1"/>
          </a:solidFill>
        </a:ln>
      </dgm:spPr>
    </dgm:pt>
    <dgm:pt modelId="{BE94341B-8D01-421B-9C0E-4E35BECD2B72}" type="pres">
      <dgm:prSet presAssocID="{88252057-4656-4757-B338-0C13F278C327}" presName="text_7" presStyleLbl="node1" presStyleIdx="6" presStyleCnt="7">
        <dgm:presLayoutVars>
          <dgm:bulletEnabled val="1"/>
        </dgm:presLayoutVars>
      </dgm:prSet>
      <dgm:spPr/>
      <dgm:t>
        <a:bodyPr/>
        <a:lstStyle/>
        <a:p>
          <a:endParaRPr lang="en-US"/>
        </a:p>
      </dgm:t>
    </dgm:pt>
    <dgm:pt modelId="{186F97C4-F5B8-4FB7-8093-06898BF08E38}" type="pres">
      <dgm:prSet presAssocID="{88252057-4656-4757-B338-0C13F278C327}" presName="accent_7" presStyleCnt="0"/>
      <dgm:spPr/>
    </dgm:pt>
    <dgm:pt modelId="{9ED3E291-7F83-4118-A1C3-4B226487D508}" type="pres">
      <dgm:prSet presAssocID="{88252057-4656-4757-B338-0C13F278C327}" presName="accentRepeatNode" presStyleLbl="solidFgAcc1" presStyleIdx="6" presStyleCnt="7"/>
      <dgm:spPr>
        <a:solidFill>
          <a:schemeClr val="bg1"/>
        </a:solidFill>
        <a:ln>
          <a:solidFill>
            <a:schemeClr val="tx1"/>
          </a:solidFill>
        </a:ln>
      </dgm:spPr>
    </dgm:pt>
  </dgm:ptLst>
  <dgm:cxnLst>
    <dgm:cxn modelId="{BAC44294-0AF1-43B7-8170-B16A0220FCE5}" type="presOf" srcId="{03C3D81A-81EE-4F1B-8F4D-F5BF17E2D036}" destId="{3A0B2C0F-DEFB-4A9A-8DFF-EEF8B3BCBE70}" srcOrd="0" destOrd="0" presId="urn:microsoft.com/office/officeart/2008/layout/VerticalCurvedList"/>
    <dgm:cxn modelId="{A783D9DE-28D9-494E-8B66-AB17924E52F0}" srcId="{12CF1182-CFB5-4C6E-A732-26D62AD9EABE}" destId="{E30AF468-900C-42B8-9D86-027FB403E834}" srcOrd="4" destOrd="0" parTransId="{FC2963D6-0716-445E-B118-315EAE5A23B5}" sibTransId="{4AEBD342-CFDD-4A34-A26D-32A26AFCA9AD}"/>
    <dgm:cxn modelId="{D7C190D7-AD3B-4B42-925B-557FEBC1F158}" type="presOf" srcId="{E30AF468-900C-42B8-9D86-027FB403E834}" destId="{A3732B43-27FD-4841-8E2F-0982E0FA9B81}" srcOrd="0" destOrd="0" presId="urn:microsoft.com/office/officeart/2008/layout/VerticalCurvedList"/>
    <dgm:cxn modelId="{C639FD19-5B31-4DF6-AC91-F2EE8A256E69}" type="presOf" srcId="{2BB5B19F-A159-47E1-82A6-DFF1906EA925}" destId="{44881D22-B92B-4D43-934B-CBA2B341C441}" srcOrd="0" destOrd="0" presId="urn:microsoft.com/office/officeart/2008/layout/VerticalCurvedList"/>
    <dgm:cxn modelId="{B59D61A7-6E9F-4771-B27A-19AF12D2FE23}" srcId="{12CF1182-CFB5-4C6E-A732-26D62AD9EABE}" destId="{C2B24879-BEAB-469B-82C4-B806558465F3}" srcOrd="1" destOrd="0" parTransId="{851030A1-D4BF-4ABC-B600-B6D86DAB63A0}" sibTransId="{8E201CA3-08F4-4F34-9D83-2A3753035D75}"/>
    <dgm:cxn modelId="{0F9E2EF5-CDDC-47E5-B11E-1E0449374EAF}" srcId="{12CF1182-CFB5-4C6E-A732-26D62AD9EABE}" destId="{D4136A3F-FCFC-426A-B235-D279A7A85865}" srcOrd="5" destOrd="0" parTransId="{90BADDFE-B706-4B67-ACF3-00642A0A7280}" sibTransId="{B7A3F48F-880B-46A0-A217-75D4B1558077}"/>
    <dgm:cxn modelId="{DD5BFF2A-A4A5-4A34-BD3D-ADC89BE5934D}" type="presOf" srcId="{D4136A3F-FCFC-426A-B235-D279A7A85865}" destId="{BD5F5FFD-DCF4-4CB6-BC68-92266E6BACF4}" srcOrd="0" destOrd="0" presId="urn:microsoft.com/office/officeart/2008/layout/VerticalCurvedList"/>
    <dgm:cxn modelId="{9612BBE9-2264-46F2-823D-C0FB875C8AC7}" type="presOf" srcId="{88252057-4656-4757-B338-0C13F278C327}" destId="{BE94341B-8D01-421B-9C0E-4E35BECD2B72}" srcOrd="0" destOrd="0" presId="urn:microsoft.com/office/officeart/2008/layout/VerticalCurvedList"/>
    <dgm:cxn modelId="{471F0280-AD93-48D8-BD9D-C3A98BE461C0}" type="presOf" srcId="{C2B24879-BEAB-469B-82C4-B806558465F3}" destId="{3CC13061-3487-400D-B94F-7FB618261169}" srcOrd="0" destOrd="0" presId="urn:microsoft.com/office/officeart/2008/layout/VerticalCurvedList"/>
    <dgm:cxn modelId="{B094D1E4-A2FA-491B-8DE8-10652001C170}" type="presOf" srcId="{DB34C91A-C70E-4E6D-8A2B-932321A6170D}" destId="{52045924-AEE0-42E7-AB53-C553D5B24D19}" srcOrd="0" destOrd="0" presId="urn:microsoft.com/office/officeart/2008/layout/VerticalCurvedList"/>
    <dgm:cxn modelId="{292DCA17-19A8-46AC-BCB4-9AA03A4A71A5}" srcId="{12CF1182-CFB5-4C6E-A732-26D62AD9EABE}" destId="{93CF1DA6-3CA9-43B2-A151-D05127ABF9E3}" srcOrd="0" destOrd="0" parTransId="{94D869BF-6670-405B-8A2E-4FC3FDDFD7ED}" sibTransId="{DB34C91A-C70E-4E6D-8A2B-932321A6170D}"/>
    <dgm:cxn modelId="{5A985668-F518-4773-9192-459255989DD0}" srcId="{12CF1182-CFB5-4C6E-A732-26D62AD9EABE}" destId="{03C3D81A-81EE-4F1B-8F4D-F5BF17E2D036}" srcOrd="2" destOrd="0" parTransId="{13B3B0E1-97B4-4883-8CF9-9A40F9E72BBE}" sibTransId="{CE9EFB8F-2A1F-4743-82D3-72D9A261CA52}"/>
    <dgm:cxn modelId="{DC2340EB-B858-454B-8061-7A20EF5CB107}" srcId="{12CF1182-CFB5-4C6E-A732-26D62AD9EABE}" destId="{2BB5B19F-A159-47E1-82A6-DFF1906EA925}" srcOrd="3" destOrd="0" parTransId="{C8AB87B0-98D3-4D1A-B300-D49D53910DA8}" sibTransId="{D3E9CB86-9D51-451D-A036-9B620DA49FAD}"/>
    <dgm:cxn modelId="{867D42B6-CEC9-42C5-B0F1-6BF5B30D1E7D}" srcId="{12CF1182-CFB5-4C6E-A732-26D62AD9EABE}" destId="{9FFA0F5D-8175-4B36-A800-B97B57282A1B}" srcOrd="7" destOrd="0" parTransId="{91F37593-CF1B-43B3-81C9-F7DA23FC4390}" sibTransId="{03590379-1823-4555-B336-A0317F258B33}"/>
    <dgm:cxn modelId="{26DC3B36-B5F8-4D5E-AA5E-276C2AA43104}" type="presOf" srcId="{12CF1182-CFB5-4C6E-A732-26D62AD9EABE}" destId="{A6A9DA35-7541-4104-8405-C367B504BFAE}" srcOrd="0" destOrd="0" presId="urn:microsoft.com/office/officeart/2008/layout/VerticalCurvedList"/>
    <dgm:cxn modelId="{B79FD3AC-3FFF-4B4B-A3ED-FC2091AFBAF3}" type="presOf" srcId="{93CF1DA6-3CA9-43B2-A151-D05127ABF9E3}" destId="{742B005F-7AAC-4A01-A979-E3E5CA451997}" srcOrd="0" destOrd="0" presId="urn:microsoft.com/office/officeart/2008/layout/VerticalCurvedList"/>
    <dgm:cxn modelId="{FDA93145-4772-4FF3-BD60-E9A13AC0F381}" srcId="{12CF1182-CFB5-4C6E-A732-26D62AD9EABE}" destId="{88252057-4656-4757-B338-0C13F278C327}" srcOrd="6" destOrd="0" parTransId="{77CA6819-3FDA-4A52-B7D8-6CF927CAA849}" sibTransId="{0A74348C-2530-4EE2-BB39-100A711E498D}"/>
    <dgm:cxn modelId="{007F829E-B8C1-431E-83E7-2ADE87BCDC91}" type="presParOf" srcId="{A6A9DA35-7541-4104-8405-C367B504BFAE}" destId="{B5964694-7E0B-4523-8C25-5804315E4BEF}" srcOrd="0" destOrd="0" presId="urn:microsoft.com/office/officeart/2008/layout/VerticalCurvedList"/>
    <dgm:cxn modelId="{CCD73EF5-CD44-4E44-A639-31369EFE73B7}" type="presParOf" srcId="{B5964694-7E0B-4523-8C25-5804315E4BEF}" destId="{A5A014A2-12A4-49E4-BF47-FCEDEEA45844}" srcOrd="0" destOrd="0" presId="urn:microsoft.com/office/officeart/2008/layout/VerticalCurvedList"/>
    <dgm:cxn modelId="{DCBDEC3F-D214-4D56-AC2B-BBA29432583D}" type="presParOf" srcId="{A5A014A2-12A4-49E4-BF47-FCEDEEA45844}" destId="{E4B554FD-1747-4E0A-801F-803E655B264A}" srcOrd="0" destOrd="0" presId="urn:microsoft.com/office/officeart/2008/layout/VerticalCurvedList"/>
    <dgm:cxn modelId="{1BC7E278-1635-4569-A837-3773E937FC67}" type="presParOf" srcId="{A5A014A2-12A4-49E4-BF47-FCEDEEA45844}" destId="{52045924-AEE0-42E7-AB53-C553D5B24D19}" srcOrd="1" destOrd="0" presId="urn:microsoft.com/office/officeart/2008/layout/VerticalCurvedList"/>
    <dgm:cxn modelId="{DC1116FE-3A88-4495-BC65-3F2FF1625AA1}" type="presParOf" srcId="{A5A014A2-12A4-49E4-BF47-FCEDEEA45844}" destId="{FEA5652C-D466-44BC-BAFF-03C9AEEEBAB6}" srcOrd="2" destOrd="0" presId="urn:microsoft.com/office/officeart/2008/layout/VerticalCurvedList"/>
    <dgm:cxn modelId="{DE56942E-0320-4E3B-86EB-6A06D509B779}" type="presParOf" srcId="{A5A014A2-12A4-49E4-BF47-FCEDEEA45844}" destId="{09EE7E1F-668A-46FF-A87B-877E688CEFF6}" srcOrd="3" destOrd="0" presId="urn:microsoft.com/office/officeart/2008/layout/VerticalCurvedList"/>
    <dgm:cxn modelId="{4C60C08A-B71C-458A-ADB7-190815304B1E}" type="presParOf" srcId="{B5964694-7E0B-4523-8C25-5804315E4BEF}" destId="{742B005F-7AAC-4A01-A979-E3E5CA451997}" srcOrd="1" destOrd="0" presId="urn:microsoft.com/office/officeart/2008/layout/VerticalCurvedList"/>
    <dgm:cxn modelId="{7D351164-336C-4636-AA3F-BF903F1B91A9}" type="presParOf" srcId="{B5964694-7E0B-4523-8C25-5804315E4BEF}" destId="{83E65811-E9E0-4612-989A-100CA223E802}" srcOrd="2" destOrd="0" presId="urn:microsoft.com/office/officeart/2008/layout/VerticalCurvedList"/>
    <dgm:cxn modelId="{77F9B810-0A01-4BED-A1AF-B59B49705600}" type="presParOf" srcId="{83E65811-E9E0-4612-989A-100CA223E802}" destId="{07BF9F54-C3C6-4709-A7BD-FADA8306BD24}" srcOrd="0" destOrd="0" presId="urn:microsoft.com/office/officeart/2008/layout/VerticalCurvedList"/>
    <dgm:cxn modelId="{C455E755-56E0-4ABE-A74A-5BAC03B1DE10}" type="presParOf" srcId="{B5964694-7E0B-4523-8C25-5804315E4BEF}" destId="{3CC13061-3487-400D-B94F-7FB618261169}" srcOrd="3" destOrd="0" presId="urn:microsoft.com/office/officeart/2008/layout/VerticalCurvedList"/>
    <dgm:cxn modelId="{4FD6CA11-1EFF-4E2F-A16F-3A2088B47F4F}" type="presParOf" srcId="{B5964694-7E0B-4523-8C25-5804315E4BEF}" destId="{9D5706F0-64A4-48CF-B87F-1C20BA67EDD4}" srcOrd="4" destOrd="0" presId="urn:microsoft.com/office/officeart/2008/layout/VerticalCurvedList"/>
    <dgm:cxn modelId="{7B4F5AB1-9122-44F5-994A-A51ED62AD041}" type="presParOf" srcId="{9D5706F0-64A4-48CF-B87F-1C20BA67EDD4}" destId="{62770C89-99BA-4EEA-8010-1BCAF07AE520}" srcOrd="0" destOrd="0" presId="urn:microsoft.com/office/officeart/2008/layout/VerticalCurvedList"/>
    <dgm:cxn modelId="{B94D4D6A-1AF5-4BEF-A45B-58DBA5683F67}" type="presParOf" srcId="{B5964694-7E0B-4523-8C25-5804315E4BEF}" destId="{3A0B2C0F-DEFB-4A9A-8DFF-EEF8B3BCBE70}" srcOrd="5" destOrd="0" presId="urn:microsoft.com/office/officeart/2008/layout/VerticalCurvedList"/>
    <dgm:cxn modelId="{9EDFBCD6-E01F-41B9-B98E-A38B06A8C370}" type="presParOf" srcId="{B5964694-7E0B-4523-8C25-5804315E4BEF}" destId="{5A6BEA55-9298-40A2-8094-A5E5FEA8281B}" srcOrd="6" destOrd="0" presId="urn:microsoft.com/office/officeart/2008/layout/VerticalCurvedList"/>
    <dgm:cxn modelId="{79744EB0-A1FA-4D84-8A20-551FFA39CA32}" type="presParOf" srcId="{5A6BEA55-9298-40A2-8094-A5E5FEA8281B}" destId="{98288731-2814-4F1C-8F79-3BC1B73394B0}" srcOrd="0" destOrd="0" presId="urn:microsoft.com/office/officeart/2008/layout/VerticalCurvedList"/>
    <dgm:cxn modelId="{68C5D907-0F67-4BDB-B126-35231597447C}" type="presParOf" srcId="{B5964694-7E0B-4523-8C25-5804315E4BEF}" destId="{44881D22-B92B-4D43-934B-CBA2B341C441}" srcOrd="7" destOrd="0" presId="urn:microsoft.com/office/officeart/2008/layout/VerticalCurvedList"/>
    <dgm:cxn modelId="{8F29ED4E-D4DB-4CA1-B90E-A4692399B78D}" type="presParOf" srcId="{B5964694-7E0B-4523-8C25-5804315E4BEF}" destId="{A127FD70-23CE-4E16-AD71-850A1911812F}" srcOrd="8" destOrd="0" presId="urn:microsoft.com/office/officeart/2008/layout/VerticalCurvedList"/>
    <dgm:cxn modelId="{E1016596-1A73-46DD-BFA7-76DFA6E52715}" type="presParOf" srcId="{A127FD70-23CE-4E16-AD71-850A1911812F}" destId="{EA093ACD-267E-4712-81A2-0989BDB68874}" srcOrd="0" destOrd="0" presId="urn:microsoft.com/office/officeart/2008/layout/VerticalCurvedList"/>
    <dgm:cxn modelId="{972C4060-FF82-4624-B897-DDD5CD4F7892}" type="presParOf" srcId="{B5964694-7E0B-4523-8C25-5804315E4BEF}" destId="{A3732B43-27FD-4841-8E2F-0982E0FA9B81}" srcOrd="9" destOrd="0" presId="urn:microsoft.com/office/officeart/2008/layout/VerticalCurvedList"/>
    <dgm:cxn modelId="{82601534-9E3A-4A84-BEEA-4372F01D4643}" type="presParOf" srcId="{B5964694-7E0B-4523-8C25-5804315E4BEF}" destId="{1ABCA5D7-A787-4663-BA35-401B6CDD64B4}" srcOrd="10" destOrd="0" presId="urn:microsoft.com/office/officeart/2008/layout/VerticalCurvedList"/>
    <dgm:cxn modelId="{FA5075EE-A0A6-4B52-854E-174FFDE9CAE0}" type="presParOf" srcId="{1ABCA5D7-A787-4663-BA35-401B6CDD64B4}" destId="{3FB19832-8154-4FD4-AF62-381C1BE70E4D}" srcOrd="0" destOrd="0" presId="urn:microsoft.com/office/officeart/2008/layout/VerticalCurvedList"/>
    <dgm:cxn modelId="{4CD29C66-DB66-4419-B75C-9B8E368BC860}" type="presParOf" srcId="{B5964694-7E0B-4523-8C25-5804315E4BEF}" destId="{BD5F5FFD-DCF4-4CB6-BC68-92266E6BACF4}" srcOrd="11" destOrd="0" presId="urn:microsoft.com/office/officeart/2008/layout/VerticalCurvedList"/>
    <dgm:cxn modelId="{C42EC010-5BBB-4165-918C-FAAF0DCAD0DC}" type="presParOf" srcId="{B5964694-7E0B-4523-8C25-5804315E4BEF}" destId="{D45A2F72-ABB6-4453-8BBF-18C9EBE47A8E}" srcOrd="12" destOrd="0" presId="urn:microsoft.com/office/officeart/2008/layout/VerticalCurvedList"/>
    <dgm:cxn modelId="{60C9D3AC-1A2A-47C1-81D9-40368F438680}" type="presParOf" srcId="{D45A2F72-ABB6-4453-8BBF-18C9EBE47A8E}" destId="{C7D7B3AA-9476-4F92-BBA3-A39D0B075F96}" srcOrd="0" destOrd="0" presId="urn:microsoft.com/office/officeart/2008/layout/VerticalCurvedList"/>
    <dgm:cxn modelId="{306AECF6-E2BA-41F7-A351-604A895CEF2F}" type="presParOf" srcId="{B5964694-7E0B-4523-8C25-5804315E4BEF}" destId="{BE94341B-8D01-421B-9C0E-4E35BECD2B72}" srcOrd="13" destOrd="0" presId="urn:microsoft.com/office/officeart/2008/layout/VerticalCurvedList"/>
    <dgm:cxn modelId="{2FC80604-21DA-42E4-A138-59C5C5D67F69}" type="presParOf" srcId="{B5964694-7E0B-4523-8C25-5804315E4BEF}" destId="{186F97C4-F5B8-4FB7-8093-06898BF08E38}" srcOrd="14" destOrd="0" presId="urn:microsoft.com/office/officeart/2008/layout/VerticalCurvedList"/>
    <dgm:cxn modelId="{19CA385A-6B2F-4E11-8BBF-4E9960CCA5DF}" type="presParOf" srcId="{186F97C4-F5B8-4FB7-8093-06898BF08E38}" destId="{9ED3E291-7F83-4118-A1C3-4B226487D508}" srcOrd="0" destOrd="0" presId="urn:microsoft.com/office/officeart/2008/layout/VerticalCurvedList"/>
  </dgm:cxnLst>
  <dgm:bg>
    <a:solidFill>
      <a:schemeClr val="bg1"/>
    </a:solid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3B7E4599-0967-42A4-933A-FF69DBF97A90}" type="doc">
      <dgm:prSet loTypeId="urn:microsoft.com/office/officeart/2005/8/layout/cycle2" loCatId="cycle" qsTypeId="urn:microsoft.com/office/officeart/2005/8/quickstyle/simple1" qsCatId="simple" csTypeId="urn:microsoft.com/office/officeart/2005/8/colors/colorful5" csCatId="colorful" phldr="1"/>
      <dgm:spPr/>
      <dgm:t>
        <a:bodyPr/>
        <a:lstStyle/>
        <a:p>
          <a:endParaRPr lang="en-US"/>
        </a:p>
      </dgm:t>
    </dgm:pt>
    <dgm:pt modelId="{39242805-D5E1-4714-A3D1-EB2C1DF4434C}">
      <dgm:prSet phldrT="[Text]" custT="1"/>
      <dgm:spPr/>
      <dgm:t>
        <a:bodyPr/>
        <a:lstStyle/>
        <a:p>
          <a:r>
            <a:rPr lang="en-US" sz="2000" dirty="0" smtClean="0"/>
            <a:t>Data Mining</a:t>
          </a:r>
          <a:endParaRPr lang="en-US" sz="2000" dirty="0"/>
        </a:p>
      </dgm:t>
    </dgm:pt>
    <dgm:pt modelId="{3B150340-6A4A-4702-8958-5C70CA7604CC}" type="parTrans" cxnId="{A62AE18A-02E0-494E-8B4C-D68F1799A41D}">
      <dgm:prSet/>
      <dgm:spPr/>
      <dgm:t>
        <a:bodyPr/>
        <a:lstStyle/>
        <a:p>
          <a:endParaRPr lang="en-US"/>
        </a:p>
      </dgm:t>
    </dgm:pt>
    <dgm:pt modelId="{78A011D4-BAAF-4F9C-88E4-AA607DA6E552}" type="sibTrans" cxnId="{A62AE18A-02E0-494E-8B4C-D68F1799A41D}">
      <dgm:prSet/>
      <dgm:spPr/>
      <dgm:t>
        <a:bodyPr/>
        <a:lstStyle/>
        <a:p>
          <a:endParaRPr lang="en-US"/>
        </a:p>
      </dgm:t>
    </dgm:pt>
    <dgm:pt modelId="{F0398D21-CB39-4427-AFFA-079CEEA953FA}">
      <dgm:prSet phldrT="[Text]" custT="1"/>
      <dgm:spPr/>
      <dgm:t>
        <a:bodyPr/>
        <a:lstStyle/>
        <a:p>
          <a:r>
            <a:rPr lang="en-US" sz="1600" dirty="0" smtClean="0"/>
            <a:t>Data linking and Enrichment</a:t>
          </a:r>
          <a:endParaRPr lang="en-US" sz="1600" dirty="0"/>
        </a:p>
      </dgm:t>
    </dgm:pt>
    <dgm:pt modelId="{AB762911-C4CA-4F30-B4DF-BF99A79AC65C}" type="parTrans" cxnId="{265BEF3C-048B-4A7B-9C38-CAA349417C72}">
      <dgm:prSet/>
      <dgm:spPr/>
      <dgm:t>
        <a:bodyPr/>
        <a:lstStyle/>
        <a:p>
          <a:endParaRPr lang="en-US"/>
        </a:p>
      </dgm:t>
    </dgm:pt>
    <dgm:pt modelId="{A6D616AE-8D04-4567-9083-B2B369B760B9}" type="sibTrans" cxnId="{265BEF3C-048B-4A7B-9C38-CAA349417C72}">
      <dgm:prSet/>
      <dgm:spPr/>
      <dgm:t>
        <a:bodyPr/>
        <a:lstStyle/>
        <a:p>
          <a:endParaRPr lang="en-US"/>
        </a:p>
      </dgm:t>
    </dgm:pt>
    <dgm:pt modelId="{F140473E-DF08-4C02-8B3A-BF7E7EE63B16}">
      <dgm:prSet phldrT="[Text]" custT="1"/>
      <dgm:spPr/>
      <dgm:t>
        <a:bodyPr/>
        <a:lstStyle/>
        <a:p>
          <a:r>
            <a:rPr lang="en-US" sz="1600" dirty="0" smtClean="0"/>
            <a:t>Storage and Repository</a:t>
          </a:r>
          <a:endParaRPr lang="en-US" sz="1600" dirty="0"/>
        </a:p>
      </dgm:t>
    </dgm:pt>
    <dgm:pt modelId="{10679A58-A120-4DE3-84B7-F90F6DB38F25}" type="parTrans" cxnId="{A68B71B7-2F54-4346-A2BA-9A95E5C87035}">
      <dgm:prSet/>
      <dgm:spPr/>
      <dgm:t>
        <a:bodyPr/>
        <a:lstStyle/>
        <a:p>
          <a:endParaRPr lang="en-US"/>
        </a:p>
      </dgm:t>
    </dgm:pt>
    <dgm:pt modelId="{01B95600-CC40-422A-B834-D5BFBCBF7CE9}" type="sibTrans" cxnId="{A68B71B7-2F54-4346-A2BA-9A95E5C87035}">
      <dgm:prSet/>
      <dgm:spPr/>
      <dgm:t>
        <a:bodyPr/>
        <a:lstStyle/>
        <a:p>
          <a:endParaRPr lang="en-US"/>
        </a:p>
      </dgm:t>
    </dgm:pt>
    <dgm:pt modelId="{22112DCA-E3B8-40E2-8733-C44FDAB1C125}">
      <dgm:prSet phldrT="[Text]" custT="1"/>
      <dgm:spPr/>
      <dgm:t>
        <a:bodyPr/>
        <a:lstStyle/>
        <a:p>
          <a:r>
            <a:rPr lang="en-US" sz="1600" dirty="0" smtClean="0"/>
            <a:t>Querying and Interfacing</a:t>
          </a:r>
          <a:endParaRPr lang="en-US" sz="1600" dirty="0"/>
        </a:p>
      </dgm:t>
    </dgm:pt>
    <dgm:pt modelId="{B3BCF391-B27A-44C0-AE75-15C911BF7561}" type="parTrans" cxnId="{AC5B109F-575E-4F0F-AD23-4E6D273AA2E6}">
      <dgm:prSet/>
      <dgm:spPr/>
      <dgm:t>
        <a:bodyPr/>
        <a:lstStyle/>
        <a:p>
          <a:endParaRPr lang="en-US"/>
        </a:p>
      </dgm:t>
    </dgm:pt>
    <dgm:pt modelId="{F3372BA9-FBA2-417A-8178-65E98E05BDEC}" type="sibTrans" cxnId="{AC5B109F-575E-4F0F-AD23-4E6D273AA2E6}">
      <dgm:prSet/>
      <dgm:spPr/>
      <dgm:t>
        <a:bodyPr/>
        <a:lstStyle/>
        <a:p>
          <a:endParaRPr lang="en-US"/>
        </a:p>
      </dgm:t>
    </dgm:pt>
    <dgm:pt modelId="{B2B10AC8-70B1-465B-89A8-9C02ABB6DB32}">
      <dgm:prSet phldrT="[Text]" custT="1"/>
      <dgm:spPr/>
      <dgm:t>
        <a:bodyPr/>
        <a:lstStyle/>
        <a:p>
          <a:r>
            <a:rPr lang="en-US" sz="1600" dirty="0" smtClean="0"/>
            <a:t>National wide access and effectiveness</a:t>
          </a:r>
          <a:endParaRPr lang="en-US" sz="1600" dirty="0"/>
        </a:p>
      </dgm:t>
    </dgm:pt>
    <dgm:pt modelId="{49771DC4-80D0-4224-811F-36F6CDF86F80}" type="parTrans" cxnId="{8B3A7216-9987-41FE-B1C4-C6FA54AC9A35}">
      <dgm:prSet/>
      <dgm:spPr/>
      <dgm:t>
        <a:bodyPr/>
        <a:lstStyle/>
        <a:p>
          <a:endParaRPr lang="en-US"/>
        </a:p>
      </dgm:t>
    </dgm:pt>
    <dgm:pt modelId="{7E6DA24A-3EC6-4F0B-BA36-A16CACB275D1}" type="sibTrans" cxnId="{8B3A7216-9987-41FE-B1C4-C6FA54AC9A35}">
      <dgm:prSet/>
      <dgm:spPr/>
      <dgm:t>
        <a:bodyPr/>
        <a:lstStyle/>
        <a:p>
          <a:endParaRPr lang="en-US"/>
        </a:p>
      </dgm:t>
    </dgm:pt>
    <dgm:pt modelId="{43D8938E-8E96-4D67-ADC9-8B8052023CCE}">
      <dgm:prSet custT="1"/>
      <dgm:spPr/>
      <dgm:t>
        <a:bodyPr/>
        <a:lstStyle/>
        <a:p>
          <a:r>
            <a:rPr lang="en-US" sz="1600" dirty="0" smtClean="0"/>
            <a:t>Visualizing and authorizing</a:t>
          </a:r>
          <a:endParaRPr lang="en-US" sz="1600" dirty="0"/>
        </a:p>
      </dgm:t>
    </dgm:pt>
    <dgm:pt modelId="{B35C8DF7-71AC-4D7A-AA18-DCF7D1F351C4}" type="parTrans" cxnId="{3465E62F-5F89-4709-A5C7-219A68905AAB}">
      <dgm:prSet/>
      <dgm:spPr/>
      <dgm:t>
        <a:bodyPr/>
        <a:lstStyle/>
        <a:p>
          <a:endParaRPr lang="en-US"/>
        </a:p>
      </dgm:t>
    </dgm:pt>
    <dgm:pt modelId="{9A7076A5-3F88-4EAC-952C-31BE513EA848}" type="sibTrans" cxnId="{3465E62F-5F89-4709-A5C7-219A68905AAB}">
      <dgm:prSet/>
      <dgm:spPr/>
      <dgm:t>
        <a:bodyPr/>
        <a:lstStyle/>
        <a:p>
          <a:endParaRPr lang="en-US"/>
        </a:p>
      </dgm:t>
    </dgm:pt>
    <dgm:pt modelId="{B6D0EED9-F4F6-4C3B-B70B-875FAA677EA2}" type="pres">
      <dgm:prSet presAssocID="{3B7E4599-0967-42A4-933A-FF69DBF97A90}" presName="cycle" presStyleCnt="0">
        <dgm:presLayoutVars>
          <dgm:dir/>
          <dgm:resizeHandles val="exact"/>
        </dgm:presLayoutVars>
      </dgm:prSet>
      <dgm:spPr/>
      <dgm:t>
        <a:bodyPr/>
        <a:lstStyle/>
        <a:p>
          <a:endParaRPr lang="en-US"/>
        </a:p>
      </dgm:t>
    </dgm:pt>
    <dgm:pt modelId="{616C1F6A-6E3E-4087-A9CC-26CC093DD505}" type="pres">
      <dgm:prSet presAssocID="{39242805-D5E1-4714-A3D1-EB2C1DF4434C}" presName="node" presStyleLbl="node1" presStyleIdx="0" presStyleCnt="6">
        <dgm:presLayoutVars>
          <dgm:bulletEnabled val="1"/>
        </dgm:presLayoutVars>
      </dgm:prSet>
      <dgm:spPr/>
      <dgm:t>
        <a:bodyPr/>
        <a:lstStyle/>
        <a:p>
          <a:endParaRPr lang="en-US"/>
        </a:p>
      </dgm:t>
    </dgm:pt>
    <dgm:pt modelId="{0866698D-E9E1-402A-984C-322BF019E8BD}" type="pres">
      <dgm:prSet presAssocID="{78A011D4-BAAF-4F9C-88E4-AA607DA6E552}" presName="sibTrans" presStyleLbl="sibTrans2D1" presStyleIdx="0" presStyleCnt="6"/>
      <dgm:spPr/>
      <dgm:t>
        <a:bodyPr/>
        <a:lstStyle/>
        <a:p>
          <a:endParaRPr lang="en-US"/>
        </a:p>
      </dgm:t>
    </dgm:pt>
    <dgm:pt modelId="{74B5B8B6-ACF0-4AD8-B2A3-604750CC6F33}" type="pres">
      <dgm:prSet presAssocID="{78A011D4-BAAF-4F9C-88E4-AA607DA6E552}" presName="connectorText" presStyleLbl="sibTrans2D1" presStyleIdx="0" presStyleCnt="6"/>
      <dgm:spPr/>
      <dgm:t>
        <a:bodyPr/>
        <a:lstStyle/>
        <a:p>
          <a:endParaRPr lang="en-US"/>
        </a:p>
      </dgm:t>
    </dgm:pt>
    <dgm:pt modelId="{278AE40E-3963-4671-ACA9-B48E8728B94F}" type="pres">
      <dgm:prSet presAssocID="{43D8938E-8E96-4D67-ADC9-8B8052023CCE}" presName="node" presStyleLbl="node1" presStyleIdx="1" presStyleCnt="6">
        <dgm:presLayoutVars>
          <dgm:bulletEnabled val="1"/>
        </dgm:presLayoutVars>
      </dgm:prSet>
      <dgm:spPr/>
      <dgm:t>
        <a:bodyPr/>
        <a:lstStyle/>
        <a:p>
          <a:endParaRPr lang="en-US"/>
        </a:p>
      </dgm:t>
    </dgm:pt>
    <dgm:pt modelId="{8E761BAD-8DA3-402A-ADE8-D05E1E943848}" type="pres">
      <dgm:prSet presAssocID="{9A7076A5-3F88-4EAC-952C-31BE513EA848}" presName="sibTrans" presStyleLbl="sibTrans2D1" presStyleIdx="1" presStyleCnt="6"/>
      <dgm:spPr/>
      <dgm:t>
        <a:bodyPr/>
        <a:lstStyle/>
        <a:p>
          <a:endParaRPr lang="en-US"/>
        </a:p>
      </dgm:t>
    </dgm:pt>
    <dgm:pt modelId="{1E49D56E-1B29-4C4D-9216-74F7A4AA9788}" type="pres">
      <dgm:prSet presAssocID="{9A7076A5-3F88-4EAC-952C-31BE513EA848}" presName="connectorText" presStyleLbl="sibTrans2D1" presStyleIdx="1" presStyleCnt="6"/>
      <dgm:spPr/>
      <dgm:t>
        <a:bodyPr/>
        <a:lstStyle/>
        <a:p>
          <a:endParaRPr lang="en-US"/>
        </a:p>
      </dgm:t>
    </dgm:pt>
    <dgm:pt modelId="{D1A244C5-5A9C-4070-B4D6-B94D5DD02B97}" type="pres">
      <dgm:prSet presAssocID="{F0398D21-CB39-4427-AFFA-079CEEA953FA}" presName="node" presStyleLbl="node1" presStyleIdx="2" presStyleCnt="6">
        <dgm:presLayoutVars>
          <dgm:bulletEnabled val="1"/>
        </dgm:presLayoutVars>
      </dgm:prSet>
      <dgm:spPr/>
      <dgm:t>
        <a:bodyPr/>
        <a:lstStyle/>
        <a:p>
          <a:endParaRPr lang="en-US"/>
        </a:p>
      </dgm:t>
    </dgm:pt>
    <dgm:pt modelId="{129FC270-F679-4F95-81C2-AED9C6EF377E}" type="pres">
      <dgm:prSet presAssocID="{A6D616AE-8D04-4567-9083-B2B369B760B9}" presName="sibTrans" presStyleLbl="sibTrans2D1" presStyleIdx="2" presStyleCnt="6"/>
      <dgm:spPr/>
      <dgm:t>
        <a:bodyPr/>
        <a:lstStyle/>
        <a:p>
          <a:endParaRPr lang="en-US"/>
        </a:p>
      </dgm:t>
    </dgm:pt>
    <dgm:pt modelId="{90426735-EED2-45C4-8358-BA0E17E3A79B}" type="pres">
      <dgm:prSet presAssocID="{A6D616AE-8D04-4567-9083-B2B369B760B9}" presName="connectorText" presStyleLbl="sibTrans2D1" presStyleIdx="2" presStyleCnt="6"/>
      <dgm:spPr/>
      <dgm:t>
        <a:bodyPr/>
        <a:lstStyle/>
        <a:p>
          <a:endParaRPr lang="en-US"/>
        </a:p>
      </dgm:t>
    </dgm:pt>
    <dgm:pt modelId="{A3334EC2-D8AF-4CA1-B9DC-DB393C3835D4}" type="pres">
      <dgm:prSet presAssocID="{F140473E-DF08-4C02-8B3A-BF7E7EE63B16}" presName="node" presStyleLbl="node1" presStyleIdx="3" presStyleCnt="6">
        <dgm:presLayoutVars>
          <dgm:bulletEnabled val="1"/>
        </dgm:presLayoutVars>
      </dgm:prSet>
      <dgm:spPr/>
      <dgm:t>
        <a:bodyPr/>
        <a:lstStyle/>
        <a:p>
          <a:endParaRPr lang="en-US"/>
        </a:p>
      </dgm:t>
    </dgm:pt>
    <dgm:pt modelId="{1209C6E5-7D4D-4607-96CF-DEB89CE6906E}" type="pres">
      <dgm:prSet presAssocID="{01B95600-CC40-422A-B834-D5BFBCBF7CE9}" presName="sibTrans" presStyleLbl="sibTrans2D1" presStyleIdx="3" presStyleCnt="6"/>
      <dgm:spPr/>
      <dgm:t>
        <a:bodyPr/>
        <a:lstStyle/>
        <a:p>
          <a:endParaRPr lang="en-US"/>
        </a:p>
      </dgm:t>
    </dgm:pt>
    <dgm:pt modelId="{4C2E8900-55CD-4643-8E68-43744C33D745}" type="pres">
      <dgm:prSet presAssocID="{01B95600-CC40-422A-B834-D5BFBCBF7CE9}" presName="connectorText" presStyleLbl="sibTrans2D1" presStyleIdx="3" presStyleCnt="6"/>
      <dgm:spPr/>
      <dgm:t>
        <a:bodyPr/>
        <a:lstStyle/>
        <a:p>
          <a:endParaRPr lang="en-US"/>
        </a:p>
      </dgm:t>
    </dgm:pt>
    <dgm:pt modelId="{D2565C30-8AB3-4F80-B77F-EA0E7A14643C}" type="pres">
      <dgm:prSet presAssocID="{22112DCA-E3B8-40E2-8733-C44FDAB1C125}" presName="node" presStyleLbl="node1" presStyleIdx="4" presStyleCnt="6">
        <dgm:presLayoutVars>
          <dgm:bulletEnabled val="1"/>
        </dgm:presLayoutVars>
      </dgm:prSet>
      <dgm:spPr/>
      <dgm:t>
        <a:bodyPr/>
        <a:lstStyle/>
        <a:p>
          <a:endParaRPr lang="en-US"/>
        </a:p>
      </dgm:t>
    </dgm:pt>
    <dgm:pt modelId="{B3BF7261-38FD-4ABD-9535-FB5699C99749}" type="pres">
      <dgm:prSet presAssocID="{F3372BA9-FBA2-417A-8178-65E98E05BDEC}" presName="sibTrans" presStyleLbl="sibTrans2D1" presStyleIdx="4" presStyleCnt="6"/>
      <dgm:spPr/>
      <dgm:t>
        <a:bodyPr/>
        <a:lstStyle/>
        <a:p>
          <a:endParaRPr lang="en-US"/>
        </a:p>
      </dgm:t>
    </dgm:pt>
    <dgm:pt modelId="{2B863B2C-18D8-4A51-B97C-7E1758017F10}" type="pres">
      <dgm:prSet presAssocID="{F3372BA9-FBA2-417A-8178-65E98E05BDEC}" presName="connectorText" presStyleLbl="sibTrans2D1" presStyleIdx="4" presStyleCnt="6"/>
      <dgm:spPr/>
      <dgm:t>
        <a:bodyPr/>
        <a:lstStyle/>
        <a:p>
          <a:endParaRPr lang="en-US"/>
        </a:p>
      </dgm:t>
    </dgm:pt>
    <dgm:pt modelId="{D6FFB239-9D63-43C0-877C-309980078721}" type="pres">
      <dgm:prSet presAssocID="{B2B10AC8-70B1-465B-89A8-9C02ABB6DB32}" presName="node" presStyleLbl="node1" presStyleIdx="5" presStyleCnt="6" custScaleX="107815" custScaleY="113683">
        <dgm:presLayoutVars>
          <dgm:bulletEnabled val="1"/>
        </dgm:presLayoutVars>
      </dgm:prSet>
      <dgm:spPr/>
      <dgm:t>
        <a:bodyPr/>
        <a:lstStyle/>
        <a:p>
          <a:endParaRPr lang="en-US"/>
        </a:p>
      </dgm:t>
    </dgm:pt>
    <dgm:pt modelId="{6717277A-FDF0-4EF8-9BF7-006A64849308}" type="pres">
      <dgm:prSet presAssocID="{7E6DA24A-3EC6-4F0B-BA36-A16CACB275D1}" presName="sibTrans" presStyleLbl="sibTrans2D1" presStyleIdx="5" presStyleCnt="6"/>
      <dgm:spPr/>
      <dgm:t>
        <a:bodyPr/>
        <a:lstStyle/>
        <a:p>
          <a:endParaRPr lang="en-US"/>
        </a:p>
      </dgm:t>
    </dgm:pt>
    <dgm:pt modelId="{AE7E9771-AD76-41D5-B785-050EEB7FFFCE}" type="pres">
      <dgm:prSet presAssocID="{7E6DA24A-3EC6-4F0B-BA36-A16CACB275D1}" presName="connectorText" presStyleLbl="sibTrans2D1" presStyleIdx="5" presStyleCnt="6"/>
      <dgm:spPr/>
      <dgm:t>
        <a:bodyPr/>
        <a:lstStyle/>
        <a:p>
          <a:endParaRPr lang="en-US"/>
        </a:p>
      </dgm:t>
    </dgm:pt>
  </dgm:ptLst>
  <dgm:cxnLst>
    <dgm:cxn modelId="{8CF438AF-4DFC-4574-9B38-CFCAA8C4405D}" type="presOf" srcId="{43D8938E-8E96-4D67-ADC9-8B8052023CCE}" destId="{278AE40E-3963-4671-ACA9-B48E8728B94F}" srcOrd="0" destOrd="0" presId="urn:microsoft.com/office/officeart/2005/8/layout/cycle2"/>
    <dgm:cxn modelId="{951DDA0A-7176-4FBE-8FC0-F3F4D936EDBD}" type="presOf" srcId="{01B95600-CC40-422A-B834-D5BFBCBF7CE9}" destId="{1209C6E5-7D4D-4607-96CF-DEB89CE6906E}" srcOrd="0" destOrd="0" presId="urn:microsoft.com/office/officeart/2005/8/layout/cycle2"/>
    <dgm:cxn modelId="{C57C2454-E26C-45FE-972A-CD29E3C2139B}" type="presOf" srcId="{A6D616AE-8D04-4567-9083-B2B369B760B9}" destId="{90426735-EED2-45C4-8358-BA0E17E3A79B}" srcOrd="1" destOrd="0" presId="urn:microsoft.com/office/officeart/2005/8/layout/cycle2"/>
    <dgm:cxn modelId="{C2B5696A-A85C-4304-8269-E9154E79527A}" type="presOf" srcId="{9A7076A5-3F88-4EAC-952C-31BE513EA848}" destId="{1E49D56E-1B29-4C4D-9216-74F7A4AA9788}" srcOrd="1" destOrd="0" presId="urn:microsoft.com/office/officeart/2005/8/layout/cycle2"/>
    <dgm:cxn modelId="{EC519A7D-BE9C-4545-A5DB-D39A5B9AB7B8}" type="presOf" srcId="{F3372BA9-FBA2-417A-8178-65E98E05BDEC}" destId="{B3BF7261-38FD-4ABD-9535-FB5699C99749}" srcOrd="0" destOrd="0" presId="urn:microsoft.com/office/officeart/2005/8/layout/cycle2"/>
    <dgm:cxn modelId="{AC5B109F-575E-4F0F-AD23-4E6D273AA2E6}" srcId="{3B7E4599-0967-42A4-933A-FF69DBF97A90}" destId="{22112DCA-E3B8-40E2-8733-C44FDAB1C125}" srcOrd="4" destOrd="0" parTransId="{B3BCF391-B27A-44C0-AE75-15C911BF7561}" sibTransId="{F3372BA9-FBA2-417A-8178-65E98E05BDEC}"/>
    <dgm:cxn modelId="{24827E4E-AED6-4EB6-A780-DC69FC284746}" type="presOf" srcId="{F0398D21-CB39-4427-AFFA-079CEEA953FA}" destId="{D1A244C5-5A9C-4070-B4D6-B94D5DD02B97}" srcOrd="0" destOrd="0" presId="urn:microsoft.com/office/officeart/2005/8/layout/cycle2"/>
    <dgm:cxn modelId="{8B3A7216-9987-41FE-B1C4-C6FA54AC9A35}" srcId="{3B7E4599-0967-42A4-933A-FF69DBF97A90}" destId="{B2B10AC8-70B1-465B-89A8-9C02ABB6DB32}" srcOrd="5" destOrd="0" parTransId="{49771DC4-80D0-4224-811F-36F6CDF86F80}" sibTransId="{7E6DA24A-3EC6-4F0B-BA36-A16CACB275D1}"/>
    <dgm:cxn modelId="{FE93F3FC-F907-4D1C-8AAD-C62D4EAA9015}" type="presOf" srcId="{9A7076A5-3F88-4EAC-952C-31BE513EA848}" destId="{8E761BAD-8DA3-402A-ADE8-D05E1E943848}" srcOrd="0" destOrd="0" presId="urn:microsoft.com/office/officeart/2005/8/layout/cycle2"/>
    <dgm:cxn modelId="{265BEF3C-048B-4A7B-9C38-CAA349417C72}" srcId="{3B7E4599-0967-42A4-933A-FF69DBF97A90}" destId="{F0398D21-CB39-4427-AFFA-079CEEA953FA}" srcOrd="2" destOrd="0" parTransId="{AB762911-C4CA-4F30-B4DF-BF99A79AC65C}" sibTransId="{A6D616AE-8D04-4567-9083-B2B369B760B9}"/>
    <dgm:cxn modelId="{A68B71B7-2F54-4346-A2BA-9A95E5C87035}" srcId="{3B7E4599-0967-42A4-933A-FF69DBF97A90}" destId="{F140473E-DF08-4C02-8B3A-BF7E7EE63B16}" srcOrd="3" destOrd="0" parTransId="{10679A58-A120-4DE3-84B7-F90F6DB38F25}" sibTransId="{01B95600-CC40-422A-B834-D5BFBCBF7CE9}"/>
    <dgm:cxn modelId="{FECB05F6-A17F-4E28-963A-DE364E1255D3}" type="presOf" srcId="{78A011D4-BAAF-4F9C-88E4-AA607DA6E552}" destId="{74B5B8B6-ACF0-4AD8-B2A3-604750CC6F33}" srcOrd="1" destOrd="0" presId="urn:microsoft.com/office/officeart/2005/8/layout/cycle2"/>
    <dgm:cxn modelId="{A62AE18A-02E0-494E-8B4C-D68F1799A41D}" srcId="{3B7E4599-0967-42A4-933A-FF69DBF97A90}" destId="{39242805-D5E1-4714-A3D1-EB2C1DF4434C}" srcOrd="0" destOrd="0" parTransId="{3B150340-6A4A-4702-8958-5C70CA7604CC}" sibTransId="{78A011D4-BAAF-4F9C-88E4-AA607DA6E552}"/>
    <dgm:cxn modelId="{599621FF-B4AB-49FE-84E2-12273FFA890A}" type="presOf" srcId="{7E6DA24A-3EC6-4F0B-BA36-A16CACB275D1}" destId="{6717277A-FDF0-4EF8-9BF7-006A64849308}" srcOrd="0" destOrd="0" presId="urn:microsoft.com/office/officeart/2005/8/layout/cycle2"/>
    <dgm:cxn modelId="{C76F9F94-D514-45B0-9F63-5B07ABFBFF21}" type="presOf" srcId="{01B95600-CC40-422A-B834-D5BFBCBF7CE9}" destId="{4C2E8900-55CD-4643-8E68-43744C33D745}" srcOrd="1" destOrd="0" presId="urn:microsoft.com/office/officeart/2005/8/layout/cycle2"/>
    <dgm:cxn modelId="{5B9B4165-D989-4FF9-A2B1-989AE8F4581F}" type="presOf" srcId="{A6D616AE-8D04-4567-9083-B2B369B760B9}" destId="{129FC270-F679-4F95-81C2-AED9C6EF377E}" srcOrd="0" destOrd="0" presId="urn:microsoft.com/office/officeart/2005/8/layout/cycle2"/>
    <dgm:cxn modelId="{3465E62F-5F89-4709-A5C7-219A68905AAB}" srcId="{3B7E4599-0967-42A4-933A-FF69DBF97A90}" destId="{43D8938E-8E96-4D67-ADC9-8B8052023CCE}" srcOrd="1" destOrd="0" parTransId="{B35C8DF7-71AC-4D7A-AA18-DCF7D1F351C4}" sibTransId="{9A7076A5-3F88-4EAC-952C-31BE513EA848}"/>
    <dgm:cxn modelId="{C05F2901-8FB2-471B-9D9E-A232EA2BD020}" type="presOf" srcId="{F3372BA9-FBA2-417A-8178-65E98E05BDEC}" destId="{2B863B2C-18D8-4A51-B97C-7E1758017F10}" srcOrd="1" destOrd="0" presId="urn:microsoft.com/office/officeart/2005/8/layout/cycle2"/>
    <dgm:cxn modelId="{05A22490-02F9-491E-99E4-BF81AE27AC73}" type="presOf" srcId="{22112DCA-E3B8-40E2-8733-C44FDAB1C125}" destId="{D2565C30-8AB3-4F80-B77F-EA0E7A14643C}" srcOrd="0" destOrd="0" presId="urn:microsoft.com/office/officeart/2005/8/layout/cycle2"/>
    <dgm:cxn modelId="{A41299AA-BF15-480D-A65E-13901B8554E6}" type="presOf" srcId="{7E6DA24A-3EC6-4F0B-BA36-A16CACB275D1}" destId="{AE7E9771-AD76-41D5-B785-050EEB7FFFCE}" srcOrd="1" destOrd="0" presId="urn:microsoft.com/office/officeart/2005/8/layout/cycle2"/>
    <dgm:cxn modelId="{9E80BA31-D98C-4D7E-AC45-D9DE880FC2B2}" type="presOf" srcId="{3B7E4599-0967-42A4-933A-FF69DBF97A90}" destId="{B6D0EED9-F4F6-4C3B-B70B-875FAA677EA2}" srcOrd="0" destOrd="0" presId="urn:microsoft.com/office/officeart/2005/8/layout/cycle2"/>
    <dgm:cxn modelId="{BADA20EB-427A-4F80-AD6B-58C9BC1D3E81}" type="presOf" srcId="{39242805-D5E1-4714-A3D1-EB2C1DF4434C}" destId="{616C1F6A-6E3E-4087-A9CC-26CC093DD505}" srcOrd="0" destOrd="0" presId="urn:microsoft.com/office/officeart/2005/8/layout/cycle2"/>
    <dgm:cxn modelId="{CE297CC2-C333-4BD9-A9C0-DBF40E3F3ABD}" type="presOf" srcId="{78A011D4-BAAF-4F9C-88E4-AA607DA6E552}" destId="{0866698D-E9E1-402A-984C-322BF019E8BD}" srcOrd="0" destOrd="0" presId="urn:microsoft.com/office/officeart/2005/8/layout/cycle2"/>
    <dgm:cxn modelId="{9C6CB5E6-8E4B-4E2D-B531-0243C283CD81}" type="presOf" srcId="{B2B10AC8-70B1-465B-89A8-9C02ABB6DB32}" destId="{D6FFB239-9D63-43C0-877C-309980078721}" srcOrd="0" destOrd="0" presId="urn:microsoft.com/office/officeart/2005/8/layout/cycle2"/>
    <dgm:cxn modelId="{9B682E4D-DA42-4AF8-A52F-F99E6AF2FE9A}" type="presOf" srcId="{F140473E-DF08-4C02-8B3A-BF7E7EE63B16}" destId="{A3334EC2-D8AF-4CA1-B9DC-DB393C3835D4}" srcOrd="0" destOrd="0" presId="urn:microsoft.com/office/officeart/2005/8/layout/cycle2"/>
    <dgm:cxn modelId="{42C76F69-3AAC-4A3D-9CCF-22A86474B803}" type="presParOf" srcId="{B6D0EED9-F4F6-4C3B-B70B-875FAA677EA2}" destId="{616C1F6A-6E3E-4087-A9CC-26CC093DD505}" srcOrd="0" destOrd="0" presId="urn:microsoft.com/office/officeart/2005/8/layout/cycle2"/>
    <dgm:cxn modelId="{176E367F-5568-4264-8681-0CFB23011EA0}" type="presParOf" srcId="{B6D0EED9-F4F6-4C3B-B70B-875FAA677EA2}" destId="{0866698D-E9E1-402A-984C-322BF019E8BD}" srcOrd="1" destOrd="0" presId="urn:microsoft.com/office/officeart/2005/8/layout/cycle2"/>
    <dgm:cxn modelId="{CB5C8CC5-8843-40DF-B643-A482DA486567}" type="presParOf" srcId="{0866698D-E9E1-402A-984C-322BF019E8BD}" destId="{74B5B8B6-ACF0-4AD8-B2A3-604750CC6F33}" srcOrd="0" destOrd="0" presId="urn:microsoft.com/office/officeart/2005/8/layout/cycle2"/>
    <dgm:cxn modelId="{54293E10-57D5-47BF-9FB4-A603495B18A0}" type="presParOf" srcId="{B6D0EED9-F4F6-4C3B-B70B-875FAA677EA2}" destId="{278AE40E-3963-4671-ACA9-B48E8728B94F}" srcOrd="2" destOrd="0" presId="urn:microsoft.com/office/officeart/2005/8/layout/cycle2"/>
    <dgm:cxn modelId="{8C2B0C9A-2A75-4E20-BB08-5725F960204C}" type="presParOf" srcId="{B6D0EED9-F4F6-4C3B-B70B-875FAA677EA2}" destId="{8E761BAD-8DA3-402A-ADE8-D05E1E943848}" srcOrd="3" destOrd="0" presId="urn:microsoft.com/office/officeart/2005/8/layout/cycle2"/>
    <dgm:cxn modelId="{78181BD7-BCDC-420C-8B29-819ACA2192F6}" type="presParOf" srcId="{8E761BAD-8DA3-402A-ADE8-D05E1E943848}" destId="{1E49D56E-1B29-4C4D-9216-74F7A4AA9788}" srcOrd="0" destOrd="0" presId="urn:microsoft.com/office/officeart/2005/8/layout/cycle2"/>
    <dgm:cxn modelId="{890D1FDF-6B40-4083-8294-DE6BD9FAB8D7}" type="presParOf" srcId="{B6D0EED9-F4F6-4C3B-B70B-875FAA677EA2}" destId="{D1A244C5-5A9C-4070-B4D6-B94D5DD02B97}" srcOrd="4" destOrd="0" presId="urn:microsoft.com/office/officeart/2005/8/layout/cycle2"/>
    <dgm:cxn modelId="{784A79AB-9152-46B7-8FD7-CFB34F3A0B1B}" type="presParOf" srcId="{B6D0EED9-F4F6-4C3B-B70B-875FAA677EA2}" destId="{129FC270-F679-4F95-81C2-AED9C6EF377E}" srcOrd="5" destOrd="0" presId="urn:microsoft.com/office/officeart/2005/8/layout/cycle2"/>
    <dgm:cxn modelId="{716F2151-134C-496C-9124-A4642456197E}" type="presParOf" srcId="{129FC270-F679-4F95-81C2-AED9C6EF377E}" destId="{90426735-EED2-45C4-8358-BA0E17E3A79B}" srcOrd="0" destOrd="0" presId="urn:microsoft.com/office/officeart/2005/8/layout/cycle2"/>
    <dgm:cxn modelId="{AF2FFC12-D23F-4E12-9A1C-D588AE751260}" type="presParOf" srcId="{B6D0EED9-F4F6-4C3B-B70B-875FAA677EA2}" destId="{A3334EC2-D8AF-4CA1-B9DC-DB393C3835D4}" srcOrd="6" destOrd="0" presId="urn:microsoft.com/office/officeart/2005/8/layout/cycle2"/>
    <dgm:cxn modelId="{D8FDC722-33CD-459A-8BF3-47637091AF52}" type="presParOf" srcId="{B6D0EED9-F4F6-4C3B-B70B-875FAA677EA2}" destId="{1209C6E5-7D4D-4607-96CF-DEB89CE6906E}" srcOrd="7" destOrd="0" presId="urn:microsoft.com/office/officeart/2005/8/layout/cycle2"/>
    <dgm:cxn modelId="{1133019C-E3C2-4942-98FA-B2CBEBF9393A}" type="presParOf" srcId="{1209C6E5-7D4D-4607-96CF-DEB89CE6906E}" destId="{4C2E8900-55CD-4643-8E68-43744C33D745}" srcOrd="0" destOrd="0" presId="urn:microsoft.com/office/officeart/2005/8/layout/cycle2"/>
    <dgm:cxn modelId="{7F3EE0D6-3666-4230-840B-634C3013C0AA}" type="presParOf" srcId="{B6D0EED9-F4F6-4C3B-B70B-875FAA677EA2}" destId="{D2565C30-8AB3-4F80-B77F-EA0E7A14643C}" srcOrd="8" destOrd="0" presId="urn:microsoft.com/office/officeart/2005/8/layout/cycle2"/>
    <dgm:cxn modelId="{7E09EC7D-ED31-4770-9889-49BA5CCFC14B}" type="presParOf" srcId="{B6D0EED9-F4F6-4C3B-B70B-875FAA677EA2}" destId="{B3BF7261-38FD-4ABD-9535-FB5699C99749}" srcOrd="9" destOrd="0" presId="urn:microsoft.com/office/officeart/2005/8/layout/cycle2"/>
    <dgm:cxn modelId="{5A1EB963-D224-4933-8C62-C539F9AFB0D2}" type="presParOf" srcId="{B3BF7261-38FD-4ABD-9535-FB5699C99749}" destId="{2B863B2C-18D8-4A51-B97C-7E1758017F10}" srcOrd="0" destOrd="0" presId="urn:microsoft.com/office/officeart/2005/8/layout/cycle2"/>
    <dgm:cxn modelId="{8B4709E0-C178-4AA2-96AA-75958BB38FC4}" type="presParOf" srcId="{B6D0EED9-F4F6-4C3B-B70B-875FAA677EA2}" destId="{D6FFB239-9D63-43C0-877C-309980078721}" srcOrd="10" destOrd="0" presId="urn:microsoft.com/office/officeart/2005/8/layout/cycle2"/>
    <dgm:cxn modelId="{ED5AD8EF-24EE-4013-B9C6-17668D79B8A5}" type="presParOf" srcId="{B6D0EED9-F4F6-4C3B-B70B-875FAA677EA2}" destId="{6717277A-FDF0-4EF8-9BF7-006A64849308}" srcOrd="11" destOrd="0" presId="urn:microsoft.com/office/officeart/2005/8/layout/cycle2"/>
    <dgm:cxn modelId="{C9490ABD-8985-45B0-B600-542E45E9471B}" type="presParOf" srcId="{6717277A-FDF0-4EF8-9BF7-006A64849308}" destId="{AE7E9771-AD76-41D5-B785-050EEB7FFFCE}" srcOrd="0" destOrd="0" presId="urn:microsoft.com/office/officeart/2005/8/layout/cycle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81914BE9-9068-43FD-8DBB-788D15A91FB3}" type="doc">
      <dgm:prSet loTypeId="urn:microsoft.com/office/officeart/2008/layout/LinedList" loCatId="list" qsTypeId="urn:microsoft.com/office/officeart/2005/8/quickstyle/simple1" qsCatId="simple" csTypeId="urn:microsoft.com/office/officeart/2005/8/colors/colorful1" csCatId="colorful" phldr="1"/>
      <dgm:spPr/>
      <dgm:t>
        <a:bodyPr/>
        <a:lstStyle/>
        <a:p>
          <a:endParaRPr lang="en-US"/>
        </a:p>
      </dgm:t>
    </dgm:pt>
    <dgm:pt modelId="{108917C3-5D8A-421D-A71B-AC5ECB7E9911}">
      <dgm:prSet phldrT="[Text]" custT="1"/>
      <dgm:spPr/>
      <dgm:t>
        <a:bodyPr/>
        <a:lstStyle/>
        <a:p>
          <a:r>
            <a:rPr lang="en-US" sz="2800" b="1" u="sng" dirty="0">
              <a:solidFill>
                <a:srgbClr val="FF0000"/>
              </a:solidFill>
              <a:effectLst/>
            </a:rPr>
            <a:t>Thematic areas of the Centre</a:t>
          </a:r>
        </a:p>
      </dgm:t>
    </dgm:pt>
    <dgm:pt modelId="{FAAFED02-35A1-46A6-93A8-0640CDBD82E1}" type="parTrans" cxnId="{0A220089-311E-49B7-8D65-5CA530FB043C}">
      <dgm:prSet/>
      <dgm:spPr/>
      <dgm:t>
        <a:bodyPr/>
        <a:lstStyle/>
        <a:p>
          <a:endParaRPr lang="en-US"/>
        </a:p>
      </dgm:t>
    </dgm:pt>
    <dgm:pt modelId="{5CFA34E6-6A0B-442F-87F6-5C8F11824657}" type="sibTrans" cxnId="{0A220089-311E-49B7-8D65-5CA530FB043C}">
      <dgm:prSet/>
      <dgm:spPr/>
      <dgm:t>
        <a:bodyPr/>
        <a:lstStyle/>
        <a:p>
          <a:endParaRPr lang="en-US"/>
        </a:p>
      </dgm:t>
    </dgm:pt>
    <dgm:pt modelId="{0F65286F-5096-4077-BEBA-2CEBFE14E0CA}">
      <dgm:prSet phldrT="[Text]"/>
      <dgm:spPr/>
      <dgm:t>
        <a:bodyPr/>
        <a:lstStyle/>
        <a:p>
          <a:r>
            <a:rPr lang="en-US" dirty="0"/>
            <a:t>Organic farming</a:t>
          </a:r>
        </a:p>
      </dgm:t>
    </dgm:pt>
    <dgm:pt modelId="{4003F12B-3FFB-49D3-881B-BA1C94558BF6}" type="parTrans" cxnId="{5BAFA8A1-BD88-4205-9568-503CC8DE365F}">
      <dgm:prSet/>
      <dgm:spPr/>
      <dgm:t>
        <a:bodyPr/>
        <a:lstStyle/>
        <a:p>
          <a:endParaRPr lang="en-US"/>
        </a:p>
      </dgm:t>
    </dgm:pt>
    <dgm:pt modelId="{F0E3545F-CFC4-4587-B47F-A1CB87052BAA}" type="sibTrans" cxnId="{5BAFA8A1-BD88-4205-9568-503CC8DE365F}">
      <dgm:prSet/>
      <dgm:spPr/>
      <dgm:t>
        <a:bodyPr/>
        <a:lstStyle/>
        <a:p>
          <a:endParaRPr lang="en-US"/>
        </a:p>
      </dgm:t>
    </dgm:pt>
    <dgm:pt modelId="{BAD89B52-8C08-4623-9B84-0927DDB4EA72}">
      <dgm:prSet phldrT="[Text]"/>
      <dgm:spPr/>
      <dgm:t>
        <a:bodyPr/>
        <a:lstStyle/>
        <a:p>
          <a:r>
            <a:rPr lang="en-US" dirty="0"/>
            <a:t>Training and skill development </a:t>
          </a:r>
        </a:p>
      </dgm:t>
    </dgm:pt>
    <dgm:pt modelId="{87041E61-61AE-4720-AEA0-4ED0CA660B4F}" type="parTrans" cxnId="{9B221BFD-0E56-49CA-BE3D-D4B3444499D3}">
      <dgm:prSet/>
      <dgm:spPr/>
      <dgm:t>
        <a:bodyPr/>
        <a:lstStyle/>
        <a:p>
          <a:endParaRPr lang="en-US"/>
        </a:p>
      </dgm:t>
    </dgm:pt>
    <dgm:pt modelId="{ABEF6374-554B-4722-BA53-F59CD9B96D3F}" type="sibTrans" cxnId="{9B221BFD-0E56-49CA-BE3D-D4B3444499D3}">
      <dgm:prSet/>
      <dgm:spPr/>
      <dgm:t>
        <a:bodyPr/>
        <a:lstStyle/>
        <a:p>
          <a:endParaRPr lang="en-US"/>
        </a:p>
      </dgm:t>
    </dgm:pt>
    <dgm:pt modelId="{FD00554B-DDF3-4B74-B1C4-850B98CCE653}">
      <dgm:prSet/>
      <dgm:spPr/>
      <dgm:t>
        <a:bodyPr/>
        <a:lstStyle/>
        <a:p>
          <a:r>
            <a:rPr lang="en-US" dirty="0"/>
            <a:t>Biotechnology, tissue culture, diagnostics, transgenic, molecular breeding</a:t>
          </a:r>
        </a:p>
      </dgm:t>
    </dgm:pt>
    <dgm:pt modelId="{815E3F0B-5BC7-40B0-9116-5FAAF8D0B538}" type="parTrans" cxnId="{85842691-0ABA-4EFB-BEFA-21B2512246E4}">
      <dgm:prSet/>
      <dgm:spPr/>
      <dgm:t>
        <a:bodyPr/>
        <a:lstStyle/>
        <a:p>
          <a:endParaRPr lang="en-US"/>
        </a:p>
      </dgm:t>
    </dgm:pt>
    <dgm:pt modelId="{EA57D15E-23EA-4BDB-BF9B-D3306220B4CD}" type="sibTrans" cxnId="{85842691-0ABA-4EFB-BEFA-21B2512246E4}">
      <dgm:prSet/>
      <dgm:spPr/>
      <dgm:t>
        <a:bodyPr/>
        <a:lstStyle/>
        <a:p>
          <a:endParaRPr lang="en-US"/>
        </a:p>
      </dgm:t>
    </dgm:pt>
    <dgm:pt modelId="{E7A2D913-ED5A-401A-AA53-113D1DD51405}">
      <dgm:prSet/>
      <dgm:spPr/>
      <dgm:t>
        <a:bodyPr/>
        <a:lstStyle/>
        <a:p>
          <a:r>
            <a:rPr lang="en-US" dirty="0"/>
            <a:t>Agricultural microbiology- biocontrol, bio fertilizers, composting</a:t>
          </a:r>
        </a:p>
      </dgm:t>
    </dgm:pt>
    <dgm:pt modelId="{52448815-A72D-4D5D-847B-14B30413079D}" type="parTrans" cxnId="{E29D0A4C-E8E4-44F7-818D-4ACCCC6ACC63}">
      <dgm:prSet/>
      <dgm:spPr/>
      <dgm:t>
        <a:bodyPr/>
        <a:lstStyle/>
        <a:p>
          <a:endParaRPr lang="en-US"/>
        </a:p>
      </dgm:t>
    </dgm:pt>
    <dgm:pt modelId="{65AEDF3C-5523-4EA1-806B-B281E944A3EB}" type="sibTrans" cxnId="{E29D0A4C-E8E4-44F7-818D-4ACCCC6ACC63}">
      <dgm:prSet/>
      <dgm:spPr/>
      <dgm:t>
        <a:bodyPr/>
        <a:lstStyle/>
        <a:p>
          <a:endParaRPr lang="en-US"/>
        </a:p>
      </dgm:t>
    </dgm:pt>
    <dgm:pt modelId="{1A9BFBB9-4887-4BE2-8AAD-9816851C16CD}">
      <dgm:prSet/>
      <dgm:spPr/>
      <dgm:t>
        <a:bodyPr/>
        <a:lstStyle/>
        <a:p>
          <a:r>
            <a:rPr lang="en-US" dirty="0"/>
            <a:t>Plant breeding and seed production, mushroom cultivation</a:t>
          </a:r>
        </a:p>
      </dgm:t>
    </dgm:pt>
    <dgm:pt modelId="{0B2A47E4-9443-4047-A5BB-0490408ABEDC}" type="parTrans" cxnId="{37A87458-0883-41BA-B512-9B899052B3DE}">
      <dgm:prSet/>
      <dgm:spPr/>
      <dgm:t>
        <a:bodyPr/>
        <a:lstStyle/>
        <a:p>
          <a:endParaRPr lang="en-US"/>
        </a:p>
      </dgm:t>
    </dgm:pt>
    <dgm:pt modelId="{48A06FC6-54A6-44D4-A593-430531E4473F}" type="sibTrans" cxnId="{37A87458-0883-41BA-B512-9B899052B3DE}">
      <dgm:prSet/>
      <dgm:spPr/>
      <dgm:t>
        <a:bodyPr/>
        <a:lstStyle/>
        <a:p>
          <a:endParaRPr lang="en-US"/>
        </a:p>
      </dgm:t>
    </dgm:pt>
    <dgm:pt modelId="{7693A015-CBDD-4DF2-BC18-7962A4BBE205}">
      <dgm:prSet/>
      <dgm:spPr/>
      <dgm:t>
        <a:bodyPr/>
        <a:lstStyle/>
        <a:p>
          <a:r>
            <a:rPr lang="en-US" dirty="0"/>
            <a:t>Nutrient formulations and agro chemicals</a:t>
          </a:r>
        </a:p>
      </dgm:t>
    </dgm:pt>
    <dgm:pt modelId="{08499D16-B7D0-41A3-8144-CB59A2AF745D}" type="parTrans" cxnId="{7F15DBC3-3C9A-4F32-AC21-C05188FA430E}">
      <dgm:prSet/>
      <dgm:spPr/>
      <dgm:t>
        <a:bodyPr/>
        <a:lstStyle/>
        <a:p>
          <a:endParaRPr lang="en-US"/>
        </a:p>
      </dgm:t>
    </dgm:pt>
    <dgm:pt modelId="{06136195-089C-4ED1-B954-AA6654E41518}" type="sibTrans" cxnId="{7F15DBC3-3C9A-4F32-AC21-C05188FA430E}">
      <dgm:prSet/>
      <dgm:spPr/>
      <dgm:t>
        <a:bodyPr/>
        <a:lstStyle/>
        <a:p>
          <a:endParaRPr lang="en-US"/>
        </a:p>
      </dgm:t>
    </dgm:pt>
    <dgm:pt modelId="{743D6690-C3B8-458D-AB47-DF93EFED9286}">
      <dgm:prSet/>
      <dgm:spPr/>
      <dgm:t>
        <a:bodyPr/>
        <a:lstStyle/>
        <a:p>
          <a:r>
            <a:rPr lang="en-US" dirty="0"/>
            <a:t>Value additions in food products</a:t>
          </a:r>
        </a:p>
      </dgm:t>
    </dgm:pt>
    <dgm:pt modelId="{A781B253-DBA4-4516-8FCC-3CE8E5D18FAF}" type="parTrans" cxnId="{F7AC1F73-E63F-4B86-9BDB-7BB47A3DEE44}">
      <dgm:prSet/>
      <dgm:spPr/>
      <dgm:t>
        <a:bodyPr/>
        <a:lstStyle/>
        <a:p>
          <a:endParaRPr lang="en-US"/>
        </a:p>
      </dgm:t>
    </dgm:pt>
    <dgm:pt modelId="{91CF3F0A-214D-4215-8ECB-9C35D2EF6879}" type="sibTrans" cxnId="{F7AC1F73-E63F-4B86-9BDB-7BB47A3DEE44}">
      <dgm:prSet/>
      <dgm:spPr/>
      <dgm:t>
        <a:bodyPr/>
        <a:lstStyle/>
        <a:p>
          <a:endParaRPr lang="en-US"/>
        </a:p>
      </dgm:t>
    </dgm:pt>
    <dgm:pt modelId="{C907326B-8548-4B4E-A309-568E4A886137}">
      <dgm:prSet/>
      <dgm:spPr/>
      <dgm:t>
        <a:bodyPr/>
        <a:lstStyle/>
        <a:p>
          <a:r>
            <a:rPr lang="en-US" dirty="0"/>
            <a:t>Agricultural equipment's</a:t>
          </a:r>
        </a:p>
      </dgm:t>
    </dgm:pt>
    <dgm:pt modelId="{54DD8A34-5922-47DD-BCA0-BA8D77301962}" type="parTrans" cxnId="{82AE2062-76C9-4431-97F7-AE88C7C7905D}">
      <dgm:prSet/>
      <dgm:spPr/>
      <dgm:t>
        <a:bodyPr/>
        <a:lstStyle/>
        <a:p>
          <a:endParaRPr lang="en-US"/>
        </a:p>
      </dgm:t>
    </dgm:pt>
    <dgm:pt modelId="{8F647681-4EDC-4CFA-91B0-A4682DC60F8D}" type="sibTrans" cxnId="{82AE2062-76C9-4431-97F7-AE88C7C7905D}">
      <dgm:prSet/>
      <dgm:spPr/>
      <dgm:t>
        <a:bodyPr/>
        <a:lstStyle/>
        <a:p>
          <a:endParaRPr lang="en-US"/>
        </a:p>
      </dgm:t>
    </dgm:pt>
    <dgm:pt modelId="{6EC87873-7652-4709-A3B1-69C73F24DE52}" type="pres">
      <dgm:prSet presAssocID="{81914BE9-9068-43FD-8DBB-788D15A91FB3}" presName="vert0" presStyleCnt="0">
        <dgm:presLayoutVars>
          <dgm:dir/>
          <dgm:animOne val="branch"/>
          <dgm:animLvl val="lvl"/>
        </dgm:presLayoutVars>
      </dgm:prSet>
      <dgm:spPr/>
      <dgm:t>
        <a:bodyPr/>
        <a:lstStyle/>
        <a:p>
          <a:endParaRPr lang="en-US"/>
        </a:p>
      </dgm:t>
    </dgm:pt>
    <dgm:pt modelId="{BA90D758-0CB3-40DC-92C7-29D108A17A25}" type="pres">
      <dgm:prSet presAssocID="{108917C3-5D8A-421D-A71B-AC5ECB7E9911}" presName="thickLine" presStyleLbl="alignNode1" presStyleIdx="0" presStyleCnt="1"/>
      <dgm:spPr/>
    </dgm:pt>
    <dgm:pt modelId="{5834E688-9CD2-4873-8571-C4B32804B6E8}" type="pres">
      <dgm:prSet presAssocID="{108917C3-5D8A-421D-A71B-AC5ECB7E9911}" presName="horz1" presStyleCnt="0"/>
      <dgm:spPr/>
    </dgm:pt>
    <dgm:pt modelId="{064A11C9-D5B5-4D23-8D88-3307343B3BFA}" type="pres">
      <dgm:prSet presAssocID="{108917C3-5D8A-421D-A71B-AC5ECB7E9911}" presName="tx1" presStyleLbl="revTx" presStyleIdx="0" presStyleCnt="9"/>
      <dgm:spPr/>
      <dgm:t>
        <a:bodyPr/>
        <a:lstStyle/>
        <a:p>
          <a:endParaRPr lang="en-US"/>
        </a:p>
      </dgm:t>
    </dgm:pt>
    <dgm:pt modelId="{AAC5889D-1B5D-49BD-856E-E0AC50B5E7A2}" type="pres">
      <dgm:prSet presAssocID="{108917C3-5D8A-421D-A71B-AC5ECB7E9911}" presName="vert1" presStyleCnt="0"/>
      <dgm:spPr/>
    </dgm:pt>
    <dgm:pt modelId="{BCCA8F65-7505-46EB-8F90-08290498D7CC}" type="pres">
      <dgm:prSet presAssocID="{0F65286F-5096-4077-BEBA-2CEBFE14E0CA}" presName="vertSpace2a" presStyleCnt="0"/>
      <dgm:spPr/>
    </dgm:pt>
    <dgm:pt modelId="{DF28B9A3-821A-4328-B3FA-2A0A8DE307EC}" type="pres">
      <dgm:prSet presAssocID="{0F65286F-5096-4077-BEBA-2CEBFE14E0CA}" presName="horz2" presStyleCnt="0"/>
      <dgm:spPr/>
    </dgm:pt>
    <dgm:pt modelId="{91756C9C-B2DA-490C-9966-EEE49B0A7249}" type="pres">
      <dgm:prSet presAssocID="{0F65286F-5096-4077-BEBA-2CEBFE14E0CA}" presName="horzSpace2" presStyleCnt="0"/>
      <dgm:spPr/>
    </dgm:pt>
    <dgm:pt modelId="{B46E77F3-7F17-4A73-A4E2-21C130532EF4}" type="pres">
      <dgm:prSet presAssocID="{0F65286F-5096-4077-BEBA-2CEBFE14E0CA}" presName="tx2" presStyleLbl="revTx" presStyleIdx="1" presStyleCnt="9"/>
      <dgm:spPr/>
      <dgm:t>
        <a:bodyPr/>
        <a:lstStyle/>
        <a:p>
          <a:endParaRPr lang="en-US"/>
        </a:p>
      </dgm:t>
    </dgm:pt>
    <dgm:pt modelId="{0D5C4AED-AC64-4121-B319-00BAA90B3EF7}" type="pres">
      <dgm:prSet presAssocID="{0F65286F-5096-4077-BEBA-2CEBFE14E0CA}" presName="vert2" presStyleCnt="0"/>
      <dgm:spPr/>
    </dgm:pt>
    <dgm:pt modelId="{6DDDAB3F-0B98-4DBE-AC88-49B9480FDCED}" type="pres">
      <dgm:prSet presAssocID="{0F65286F-5096-4077-BEBA-2CEBFE14E0CA}" presName="thinLine2b" presStyleLbl="callout" presStyleIdx="0" presStyleCnt="8"/>
      <dgm:spPr/>
    </dgm:pt>
    <dgm:pt modelId="{51FAF237-75DB-4E62-929A-5B906FACDEEC}" type="pres">
      <dgm:prSet presAssocID="{0F65286F-5096-4077-BEBA-2CEBFE14E0CA}" presName="vertSpace2b" presStyleCnt="0"/>
      <dgm:spPr/>
    </dgm:pt>
    <dgm:pt modelId="{AF9506F3-1DB4-4088-9B23-392280A5760D}" type="pres">
      <dgm:prSet presAssocID="{FD00554B-DDF3-4B74-B1C4-850B98CCE653}" presName="horz2" presStyleCnt="0"/>
      <dgm:spPr/>
    </dgm:pt>
    <dgm:pt modelId="{2B7B3D39-5D23-4D52-952E-F39E78522824}" type="pres">
      <dgm:prSet presAssocID="{FD00554B-DDF3-4B74-B1C4-850B98CCE653}" presName="horzSpace2" presStyleCnt="0"/>
      <dgm:spPr/>
    </dgm:pt>
    <dgm:pt modelId="{6C3BFB29-52F8-4069-BD51-9C2556742B68}" type="pres">
      <dgm:prSet presAssocID="{FD00554B-DDF3-4B74-B1C4-850B98CCE653}" presName="tx2" presStyleLbl="revTx" presStyleIdx="2" presStyleCnt="9"/>
      <dgm:spPr/>
      <dgm:t>
        <a:bodyPr/>
        <a:lstStyle/>
        <a:p>
          <a:endParaRPr lang="en-US"/>
        </a:p>
      </dgm:t>
    </dgm:pt>
    <dgm:pt modelId="{FB801D5C-38EC-4C23-9F0D-A62C45D9B01C}" type="pres">
      <dgm:prSet presAssocID="{FD00554B-DDF3-4B74-B1C4-850B98CCE653}" presName="vert2" presStyleCnt="0"/>
      <dgm:spPr/>
    </dgm:pt>
    <dgm:pt modelId="{F909E19E-52EF-41E4-84DF-A349E65F99A0}" type="pres">
      <dgm:prSet presAssocID="{FD00554B-DDF3-4B74-B1C4-850B98CCE653}" presName="thinLine2b" presStyleLbl="callout" presStyleIdx="1" presStyleCnt="8"/>
      <dgm:spPr/>
    </dgm:pt>
    <dgm:pt modelId="{92A5AE8B-05A1-4043-A2B7-DF41290107DB}" type="pres">
      <dgm:prSet presAssocID="{FD00554B-DDF3-4B74-B1C4-850B98CCE653}" presName="vertSpace2b" presStyleCnt="0"/>
      <dgm:spPr/>
    </dgm:pt>
    <dgm:pt modelId="{FE47F9C4-353C-4000-B6FB-856F40C96E99}" type="pres">
      <dgm:prSet presAssocID="{E7A2D913-ED5A-401A-AA53-113D1DD51405}" presName="horz2" presStyleCnt="0"/>
      <dgm:spPr/>
    </dgm:pt>
    <dgm:pt modelId="{D5740F7F-E5E1-4BD0-B131-3268DA2C3C45}" type="pres">
      <dgm:prSet presAssocID="{E7A2D913-ED5A-401A-AA53-113D1DD51405}" presName="horzSpace2" presStyleCnt="0"/>
      <dgm:spPr/>
    </dgm:pt>
    <dgm:pt modelId="{2FC73CDD-0C07-4CEF-A003-8CA15EF10AEF}" type="pres">
      <dgm:prSet presAssocID="{E7A2D913-ED5A-401A-AA53-113D1DD51405}" presName="tx2" presStyleLbl="revTx" presStyleIdx="3" presStyleCnt="9"/>
      <dgm:spPr/>
      <dgm:t>
        <a:bodyPr/>
        <a:lstStyle/>
        <a:p>
          <a:endParaRPr lang="en-US"/>
        </a:p>
      </dgm:t>
    </dgm:pt>
    <dgm:pt modelId="{55D645AC-7B63-4B94-AFE8-79AA87C4BAD8}" type="pres">
      <dgm:prSet presAssocID="{E7A2D913-ED5A-401A-AA53-113D1DD51405}" presName="vert2" presStyleCnt="0"/>
      <dgm:spPr/>
    </dgm:pt>
    <dgm:pt modelId="{8D1783BC-4DBA-4A5C-B94B-F6BDF05B2844}" type="pres">
      <dgm:prSet presAssocID="{E7A2D913-ED5A-401A-AA53-113D1DD51405}" presName="thinLine2b" presStyleLbl="callout" presStyleIdx="2" presStyleCnt="8"/>
      <dgm:spPr/>
    </dgm:pt>
    <dgm:pt modelId="{4AA20B91-176D-4FE4-8429-4AB3C2A324CD}" type="pres">
      <dgm:prSet presAssocID="{E7A2D913-ED5A-401A-AA53-113D1DD51405}" presName="vertSpace2b" presStyleCnt="0"/>
      <dgm:spPr/>
    </dgm:pt>
    <dgm:pt modelId="{6553CFDD-AD32-485B-A53A-D194B0C00D1B}" type="pres">
      <dgm:prSet presAssocID="{1A9BFBB9-4887-4BE2-8AAD-9816851C16CD}" presName="horz2" presStyleCnt="0"/>
      <dgm:spPr/>
    </dgm:pt>
    <dgm:pt modelId="{686B2D30-F05C-4E3B-A52B-AECDF9F2A112}" type="pres">
      <dgm:prSet presAssocID="{1A9BFBB9-4887-4BE2-8AAD-9816851C16CD}" presName="horzSpace2" presStyleCnt="0"/>
      <dgm:spPr/>
    </dgm:pt>
    <dgm:pt modelId="{1A63A618-1938-45E9-81B6-9B67E5C04B75}" type="pres">
      <dgm:prSet presAssocID="{1A9BFBB9-4887-4BE2-8AAD-9816851C16CD}" presName="tx2" presStyleLbl="revTx" presStyleIdx="4" presStyleCnt="9"/>
      <dgm:spPr/>
      <dgm:t>
        <a:bodyPr/>
        <a:lstStyle/>
        <a:p>
          <a:endParaRPr lang="en-US"/>
        </a:p>
      </dgm:t>
    </dgm:pt>
    <dgm:pt modelId="{8D0AEBE8-2AEA-4CB7-8D66-D3073658B176}" type="pres">
      <dgm:prSet presAssocID="{1A9BFBB9-4887-4BE2-8AAD-9816851C16CD}" presName="vert2" presStyleCnt="0"/>
      <dgm:spPr/>
    </dgm:pt>
    <dgm:pt modelId="{CB37C0B6-6F4C-4EE1-8487-98D465550F11}" type="pres">
      <dgm:prSet presAssocID="{1A9BFBB9-4887-4BE2-8AAD-9816851C16CD}" presName="thinLine2b" presStyleLbl="callout" presStyleIdx="3" presStyleCnt="8"/>
      <dgm:spPr/>
    </dgm:pt>
    <dgm:pt modelId="{ECD3FDD2-F1CD-40C9-AA53-A98B3E20C8E1}" type="pres">
      <dgm:prSet presAssocID="{1A9BFBB9-4887-4BE2-8AAD-9816851C16CD}" presName="vertSpace2b" presStyleCnt="0"/>
      <dgm:spPr/>
    </dgm:pt>
    <dgm:pt modelId="{C2AA0462-7316-473C-AB94-261B6DC0F6B3}" type="pres">
      <dgm:prSet presAssocID="{7693A015-CBDD-4DF2-BC18-7962A4BBE205}" presName="horz2" presStyleCnt="0"/>
      <dgm:spPr/>
    </dgm:pt>
    <dgm:pt modelId="{37D4704F-4D15-4E17-9E63-BC79184BA5E6}" type="pres">
      <dgm:prSet presAssocID="{7693A015-CBDD-4DF2-BC18-7962A4BBE205}" presName="horzSpace2" presStyleCnt="0"/>
      <dgm:spPr/>
    </dgm:pt>
    <dgm:pt modelId="{6A64E0AE-65DE-4FC7-BD33-89B52F913287}" type="pres">
      <dgm:prSet presAssocID="{7693A015-CBDD-4DF2-BC18-7962A4BBE205}" presName="tx2" presStyleLbl="revTx" presStyleIdx="5" presStyleCnt="9"/>
      <dgm:spPr/>
      <dgm:t>
        <a:bodyPr/>
        <a:lstStyle/>
        <a:p>
          <a:endParaRPr lang="en-US"/>
        </a:p>
      </dgm:t>
    </dgm:pt>
    <dgm:pt modelId="{25F24CB8-F14A-4E44-9C39-EA1677071852}" type="pres">
      <dgm:prSet presAssocID="{7693A015-CBDD-4DF2-BC18-7962A4BBE205}" presName="vert2" presStyleCnt="0"/>
      <dgm:spPr/>
    </dgm:pt>
    <dgm:pt modelId="{59431283-06E8-47D3-8B26-D6B281B0014C}" type="pres">
      <dgm:prSet presAssocID="{7693A015-CBDD-4DF2-BC18-7962A4BBE205}" presName="thinLine2b" presStyleLbl="callout" presStyleIdx="4" presStyleCnt="8"/>
      <dgm:spPr/>
    </dgm:pt>
    <dgm:pt modelId="{1C08D880-A32A-49B2-B6BE-09066EE83F21}" type="pres">
      <dgm:prSet presAssocID="{7693A015-CBDD-4DF2-BC18-7962A4BBE205}" presName="vertSpace2b" presStyleCnt="0"/>
      <dgm:spPr/>
    </dgm:pt>
    <dgm:pt modelId="{5A406967-D414-4CA8-B91C-E98852EEBB8A}" type="pres">
      <dgm:prSet presAssocID="{743D6690-C3B8-458D-AB47-DF93EFED9286}" presName="horz2" presStyleCnt="0"/>
      <dgm:spPr/>
    </dgm:pt>
    <dgm:pt modelId="{1E29AD2D-592F-4D3B-8FC8-3F81392D0E1A}" type="pres">
      <dgm:prSet presAssocID="{743D6690-C3B8-458D-AB47-DF93EFED9286}" presName="horzSpace2" presStyleCnt="0"/>
      <dgm:spPr/>
    </dgm:pt>
    <dgm:pt modelId="{C94C3ECC-9B79-40B1-B76F-B888496CD556}" type="pres">
      <dgm:prSet presAssocID="{743D6690-C3B8-458D-AB47-DF93EFED9286}" presName="tx2" presStyleLbl="revTx" presStyleIdx="6" presStyleCnt="9"/>
      <dgm:spPr/>
      <dgm:t>
        <a:bodyPr/>
        <a:lstStyle/>
        <a:p>
          <a:endParaRPr lang="en-US"/>
        </a:p>
      </dgm:t>
    </dgm:pt>
    <dgm:pt modelId="{DE4A4F85-17F4-481C-B064-D3114277BA57}" type="pres">
      <dgm:prSet presAssocID="{743D6690-C3B8-458D-AB47-DF93EFED9286}" presName="vert2" presStyleCnt="0"/>
      <dgm:spPr/>
    </dgm:pt>
    <dgm:pt modelId="{6A219B0F-BCB7-445D-BE82-3DD1322F5343}" type="pres">
      <dgm:prSet presAssocID="{743D6690-C3B8-458D-AB47-DF93EFED9286}" presName="thinLine2b" presStyleLbl="callout" presStyleIdx="5" presStyleCnt="8"/>
      <dgm:spPr/>
    </dgm:pt>
    <dgm:pt modelId="{2098C71A-7D2A-4591-B68F-C61C0386C182}" type="pres">
      <dgm:prSet presAssocID="{743D6690-C3B8-458D-AB47-DF93EFED9286}" presName="vertSpace2b" presStyleCnt="0"/>
      <dgm:spPr/>
    </dgm:pt>
    <dgm:pt modelId="{52D77249-CA9F-4EA9-9F72-836EAE515180}" type="pres">
      <dgm:prSet presAssocID="{C907326B-8548-4B4E-A309-568E4A886137}" presName="horz2" presStyleCnt="0"/>
      <dgm:spPr/>
    </dgm:pt>
    <dgm:pt modelId="{3D177D35-BD40-42CE-BF27-771C1BAAE94D}" type="pres">
      <dgm:prSet presAssocID="{C907326B-8548-4B4E-A309-568E4A886137}" presName="horzSpace2" presStyleCnt="0"/>
      <dgm:spPr/>
    </dgm:pt>
    <dgm:pt modelId="{342EC33B-9C0E-4389-875D-72EA5227F507}" type="pres">
      <dgm:prSet presAssocID="{C907326B-8548-4B4E-A309-568E4A886137}" presName="tx2" presStyleLbl="revTx" presStyleIdx="7" presStyleCnt="9"/>
      <dgm:spPr/>
      <dgm:t>
        <a:bodyPr/>
        <a:lstStyle/>
        <a:p>
          <a:endParaRPr lang="en-US"/>
        </a:p>
      </dgm:t>
    </dgm:pt>
    <dgm:pt modelId="{39A60FA5-1576-4F0E-A4B3-EDD20FA74CF7}" type="pres">
      <dgm:prSet presAssocID="{C907326B-8548-4B4E-A309-568E4A886137}" presName="vert2" presStyleCnt="0"/>
      <dgm:spPr/>
    </dgm:pt>
    <dgm:pt modelId="{F7FAAABD-C0D6-4FCA-91E8-F8C48086BB8B}" type="pres">
      <dgm:prSet presAssocID="{C907326B-8548-4B4E-A309-568E4A886137}" presName="thinLine2b" presStyleLbl="callout" presStyleIdx="6" presStyleCnt="8"/>
      <dgm:spPr/>
    </dgm:pt>
    <dgm:pt modelId="{5AA6016A-65F8-4878-AFB1-563212908B08}" type="pres">
      <dgm:prSet presAssocID="{C907326B-8548-4B4E-A309-568E4A886137}" presName="vertSpace2b" presStyleCnt="0"/>
      <dgm:spPr/>
    </dgm:pt>
    <dgm:pt modelId="{4428BD37-A50C-4FAB-8DC5-B23758961714}" type="pres">
      <dgm:prSet presAssocID="{BAD89B52-8C08-4623-9B84-0927DDB4EA72}" presName="horz2" presStyleCnt="0"/>
      <dgm:spPr/>
    </dgm:pt>
    <dgm:pt modelId="{E88C9539-8EE4-4E0C-BC4F-78B1B5F37D17}" type="pres">
      <dgm:prSet presAssocID="{BAD89B52-8C08-4623-9B84-0927DDB4EA72}" presName="horzSpace2" presStyleCnt="0"/>
      <dgm:spPr/>
    </dgm:pt>
    <dgm:pt modelId="{0BFD8825-CE8D-40F1-BB16-495116CB015F}" type="pres">
      <dgm:prSet presAssocID="{BAD89B52-8C08-4623-9B84-0927DDB4EA72}" presName="tx2" presStyleLbl="revTx" presStyleIdx="8" presStyleCnt="9"/>
      <dgm:spPr/>
      <dgm:t>
        <a:bodyPr/>
        <a:lstStyle/>
        <a:p>
          <a:endParaRPr lang="en-US"/>
        </a:p>
      </dgm:t>
    </dgm:pt>
    <dgm:pt modelId="{3DD7BF09-42EB-4AC8-B1BE-B156BEA829B7}" type="pres">
      <dgm:prSet presAssocID="{BAD89B52-8C08-4623-9B84-0927DDB4EA72}" presName="vert2" presStyleCnt="0"/>
      <dgm:spPr/>
    </dgm:pt>
    <dgm:pt modelId="{91D2B1BF-4E26-432C-9595-E1B2868FDD25}" type="pres">
      <dgm:prSet presAssocID="{BAD89B52-8C08-4623-9B84-0927DDB4EA72}" presName="thinLine2b" presStyleLbl="callout" presStyleIdx="7" presStyleCnt="8"/>
      <dgm:spPr/>
    </dgm:pt>
    <dgm:pt modelId="{48BDBCB1-C207-495A-9879-29226BD828B8}" type="pres">
      <dgm:prSet presAssocID="{BAD89B52-8C08-4623-9B84-0927DDB4EA72}" presName="vertSpace2b" presStyleCnt="0"/>
      <dgm:spPr/>
    </dgm:pt>
  </dgm:ptLst>
  <dgm:cxnLst>
    <dgm:cxn modelId="{85842691-0ABA-4EFB-BEFA-21B2512246E4}" srcId="{108917C3-5D8A-421D-A71B-AC5ECB7E9911}" destId="{FD00554B-DDF3-4B74-B1C4-850B98CCE653}" srcOrd="1" destOrd="0" parTransId="{815E3F0B-5BC7-40B0-9116-5FAAF8D0B538}" sibTransId="{EA57D15E-23EA-4BDB-BF9B-D3306220B4CD}"/>
    <dgm:cxn modelId="{7F15DBC3-3C9A-4F32-AC21-C05188FA430E}" srcId="{108917C3-5D8A-421D-A71B-AC5ECB7E9911}" destId="{7693A015-CBDD-4DF2-BC18-7962A4BBE205}" srcOrd="4" destOrd="0" parTransId="{08499D16-B7D0-41A3-8144-CB59A2AF745D}" sibTransId="{06136195-089C-4ED1-B954-AA6654E41518}"/>
    <dgm:cxn modelId="{9B221BFD-0E56-49CA-BE3D-D4B3444499D3}" srcId="{108917C3-5D8A-421D-A71B-AC5ECB7E9911}" destId="{BAD89B52-8C08-4623-9B84-0927DDB4EA72}" srcOrd="7" destOrd="0" parTransId="{87041E61-61AE-4720-AEA0-4ED0CA660B4F}" sibTransId="{ABEF6374-554B-4722-BA53-F59CD9B96D3F}"/>
    <dgm:cxn modelId="{0F2550B6-5F99-4AE1-9AD4-ACFA3FD0DDF0}" type="presOf" srcId="{7693A015-CBDD-4DF2-BC18-7962A4BBE205}" destId="{6A64E0AE-65DE-4FC7-BD33-89B52F913287}" srcOrd="0" destOrd="0" presId="urn:microsoft.com/office/officeart/2008/layout/LinedList"/>
    <dgm:cxn modelId="{BD7AC06B-7040-4F12-ABE9-AC6B89D1F898}" type="presOf" srcId="{81914BE9-9068-43FD-8DBB-788D15A91FB3}" destId="{6EC87873-7652-4709-A3B1-69C73F24DE52}" srcOrd="0" destOrd="0" presId="urn:microsoft.com/office/officeart/2008/layout/LinedList"/>
    <dgm:cxn modelId="{F7AC1F73-E63F-4B86-9BDB-7BB47A3DEE44}" srcId="{108917C3-5D8A-421D-A71B-AC5ECB7E9911}" destId="{743D6690-C3B8-458D-AB47-DF93EFED9286}" srcOrd="5" destOrd="0" parTransId="{A781B253-DBA4-4516-8FCC-3CE8E5D18FAF}" sibTransId="{91CF3F0A-214D-4215-8ECB-9C35D2EF6879}"/>
    <dgm:cxn modelId="{82AE2062-76C9-4431-97F7-AE88C7C7905D}" srcId="{108917C3-5D8A-421D-A71B-AC5ECB7E9911}" destId="{C907326B-8548-4B4E-A309-568E4A886137}" srcOrd="6" destOrd="0" parTransId="{54DD8A34-5922-47DD-BCA0-BA8D77301962}" sibTransId="{8F647681-4EDC-4CFA-91B0-A4682DC60F8D}"/>
    <dgm:cxn modelId="{79D7E5FE-9814-46C7-9155-60BC67A543EB}" type="presOf" srcId="{743D6690-C3B8-458D-AB47-DF93EFED9286}" destId="{C94C3ECC-9B79-40B1-B76F-B888496CD556}" srcOrd="0" destOrd="0" presId="urn:microsoft.com/office/officeart/2008/layout/LinedList"/>
    <dgm:cxn modelId="{37A87458-0883-41BA-B512-9B899052B3DE}" srcId="{108917C3-5D8A-421D-A71B-AC5ECB7E9911}" destId="{1A9BFBB9-4887-4BE2-8AAD-9816851C16CD}" srcOrd="3" destOrd="0" parTransId="{0B2A47E4-9443-4047-A5BB-0490408ABEDC}" sibTransId="{48A06FC6-54A6-44D4-A593-430531E4473F}"/>
    <dgm:cxn modelId="{90B93D3F-9A06-4199-845D-114DEB42A805}" type="presOf" srcId="{108917C3-5D8A-421D-A71B-AC5ECB7E9911}" destId="{064A11C9-D5B5-4D23-8D88-3307343B3BFA}" srcOrd="0" destOrd="0" presId="urn:microsoft.com/office/officeart/2008/layout/LinedList"/>
    <dgm:cxn modelId="{BD9A7C2D-7BAC-4382-BD4D-5796769F93F0}" type="presOf" srcId="{0F65286F-5096-4077-BEBA-2CEBFE14E0CA}" destId="{B46E77F3-7F17-4A73-A4E2-21C130532EF4}" srcOrd="0" destOrd="0" presId="urn:microsoft.com/office/officeart/2008/layout/LinedList"/>
    <dgm:cxn modelId="{738B3CF5-59C0-4864-B378-CE3C4B64C23B}" type="presOf" srcId="{E7A2D913-ED5A-401A-AA53-113D1DD51405}" destId="{2FC73CDD-0C07-4CEF-A003-8CA15EF10AEF}" srcOrd="0" destOrd="0" presId="urn:microsoft.com/office/officeart/2008/layout/LinedList"/>
    <dgm:cxn modelId="{2E59CAF3-CFF3-42E9-A0A5-883E18718F92}" type="presOf" srcId="{C907326B-8548-4B4E-A309-568E4A886137}" destId="{342EC33B-9C0E-4389-875D-72EA5227F507}" srcOrd="0" destOrd="0" presId="urn:microsoft.com/office/officeart/2008/layout/LinedList"/>
    <dgm:cxn modelId="{B65FDE48-C4DA-4499-BCC9-61D9E8CF0AFE}" type="presOf" srcId="{BAD89B52-8C08-4623-9B84-0927DDB4EA72}" destId="{0BFD8825-CE8D-40F1-BB16-495116CB015F}" srcOrd="0" destOrd="0" presId="urn:microsoft.com/office/officeart/2008/layout/LinedList"/>
    <dgm:cxn modelId="{4A5C159C-02AA-4EF5-B75B-4138DEA0DCF1}" type="presOf" srcId="{1A9BFBB9-4887-4BE2-8AAD-9816851C16CD}" destId="{1A63A618-1938-45E9-81B6-9B67E5C04B75}" srcOrd="0" destOrd="0" presId="urn:microsoft.com/office/officeart/2008/layout/LinedList"/>
    <dgm:cxn modelId="{E29D0A4C-E8E4-44F7-818D-4ACCCC6ACC63}" srcId="{108917C3-5D8A-421D-A71B-AC5ECB7E9911}" destId="{E7A2D913-ED5A-401A-AA53-113D1DD51405}" srcOrd="2" destOrd="0" parTransId="{52448815-A72D-4D5D-847B-14B30413079D}" sibTransId="{65AEDF3C-5523-4EA1-806B-B281E944A3EB}"/>
    <dgm:cxn modelId="{0A220089-311E-49B7-8D65-5CA530FB043C}" srcId="{81914BE9-9068-43FD-8DBB-788D15A91FB3}" destId="{108917C3-5D8A-421D-A71B-AC5ECB7E9911}" srcOrd="0" destOrd="0" parTransId="{FAAFED02-35A1-46A6-93A8-0640CDBD82E1}" sibTransId="{5CFA34E6-6A0B-442F-87F6-5C8F11824657}"/>
    <dgm:cxn modelId="{5BAFA8A1-BD88-4205-9568-503CC8DE365F}" srcId="{108917C3-5D8A-421D-A71B-AC5ECB7E9911}" destId="{0F65286F-5096-4077-BEBA-2CEBFE14E0CA}" srcOrd="0" destOrd="0" parTransId="{4003F12B-3FFB-49D3-881B-BA1C94558BF6}" sibTransId="{F0E3545F-CFC4-4587-B47F-A1CB87052BAA}"/>
    <dgm:cxn modelId="{96774A96-5D8B-47BA-8034-8BCDA864C77F}" type="presOf" srcId="{FD00554B-DDF3-4B74-B1C4-850B98CCE653}" destId="{6C3BFB29-52F8-4069-BD51-9C2556742B68}" srcOrd="0" destOrd="0" presId="urn:microsoft.com/office/officeart/2008/layout/LinedList"/>
    <dgm:cxn modelId="{4CCE5C5B-9007-402B-A6C8-591B5D300CC7}" type="presParOf" srcId="{6EC87873-7652-4709-A3B1-69C73F24DE52}" destId="{BA90D758-0CB3-40DC-92C7-29D108A17A25}" srcOrd="0" destOrd="0" presId="urn:microsoft.com/office/officeart/2008/layout/LinedList"/>
    <dgm:cxn modelId="{1068E162-D41A-4A68-84BE-5C8F14683F8C}" type="presParOf" srcId="{6EC87873-7652-4709-A3B1-69C73F24DE52}" destId="{5834E688-9CD2-4873-8571-C4B32804B6E8}" srcOrd="1" destOrd="0" presId="urn:microsoft.com/office/officeart/2008/layout/LinedList"/>
    <dgm:cxn modelId="{F435A36D-56B6-456F-B79D-56BCFEBC275A}" type="presParOf" srcId="{5834E688-9CD2-4873-8571-C4B32804B6E8}" destId="{064A11C9-D5B5-4D23-8D88-3307343B3BFA}" srcOrd="0" destOrd="0" presId="urn:microsoft.com/office/officeart/2008/layout/LinedList"/>
    <dgm:cxn modelId="{94541406-79F6-4918-918A-23F31FE829EC}" type="presParOf" srcId="{5834E688-9CD2-4873-8571-C4B32804B6E8}" destId="{AAC5889D-1B5D-49BD-856E-E0AC50B5E7A2}" srcOrd="1" destOrd="0" presId="urn:microsoft.com/office/officeart/2008/layout/LinedList"/>
    <dgm:cxn modelId="{20A50863-8857-4AE3-BA32-A5D9DCA123FE}" type="presParOf" srcId="{AAC5889D-1B5D-49BD-856E-E0AC50B5E7A2}" destId="{BCCA8F65-7505-46EB-8F90-08290498D7CC}" srcOrd="0" destOrd="0" presId="urn:microsoft.com/office/officeart/2008/layout/LinedList"/>
    <dgm:cxn modelId="{76C9953A-A09A-4B36-971D-0CF4AE820169}" type="presParOf" srcId="{AAC5889D-1B5D-49BD-856E-E0AC50B5E7A2}" destId="{DF28B9A3-821A-4328-B3FA-2A0A8DE307EC}" srcOrd="1" destOrd="0" presId="urn:microsoft.com/office/officeart/2008/layout/LinedList"/>
    <dgm:cxn modelId="{3F9C56F6-3DB8-4541-BAA9-F0E678875BCF}" type="presParOf" srcId="{DF28B9A3-821A-4328-B3FA-2A0A8DE307EC}" destId="{91756C9C-B2DA-490C-9966-EEE49B0A7249}" srcOrd="0" destOrd="0" presId="urn:microsoft.com/office/officeart/2008/layout/LinedList"/>
    <dgm:cxn modelId="{E4B53122-8FA2-4FD2-86B6-6215FDB7184A}" type="presParOf" srcId="{DF28B9A3-821A-4328-B3FA-2A0A8DE307EC}" destId="{B46E77F3-7F17-4A73-A4E2-21C130532EF4}" srcOrd="1" destOrd="0" presId="urn:microsoft.com/office/officeart/2008/layout/LinedList"/>
    <dgm:cxn modelId="{21D9BC1B-BB1B-48B7-B794-63EC921A2DB7}" type="presParOf" srcId="{DF28B9A3-821A-4328-B3FA-2A0A8DE307EC}" destId="{0D5C4AED-AC64-4121-B319-00BAA90B3EF7}" srcOrd="2" destOrd="0" presId="urn:microsoft.com/office/officeart/2008/layout/LinedList"/>
    <dgm:cxn modelId="{49B7A917-0E6B-4A8D-95BE-77A218937A82}" type="presParOf" srcId="{AAC5889D-1B5D-49BD-856E-E0AC50B5E7A2}" destId="{6DDDAB3F-0B98-4DBE-AC88-49B9480FDCED}" srcOrd="2" destOrd="0" presId="urn:microsoft.com/office/officeart/2008/layout/LinedList"/>
    <dgm:cxn modelId="{2BE02958-985E-4901-89DB-634FE15C2DE5}" type="presParOf" srcId="{AAC5889D-1B5D-49BD-856E-E0AC50B5E7A2}" destId="{51FAF237-75DB-4E62-929A-5B906FACDEEC}" srcOrd="3" destOrd="0" presId="urn:microsoft.com/office/officeart/2008/layout/LinedList"/>
    <dgm:cxn modelId="{216A316E-DFFD-4244-8099-62456EB95A22}" type="presParOf" srcId="{AAC5889D-1B5D-49BD-856E-E0AC50B5E7A2}" destId="{AF9506F3-1DB4-4088-9B23-392280A5760D}" srcOrd="4" destOrd="0" presId="urn:microsoft.com/office/officeart/2008/layout/LinedList"/>
    <dgm:cxn modelId="{55FD8432-AE15-485A-8E15-9766BCB7AF86}" type="presParOf" srcId="{AF9506F3-1DB4-4088-9B23-392280A5760D}" destId="{2B7B3D39-5D23-4D52-952E-F39E78522824}" srcOrd="0" destOrd="0" presId="urn:microsoft.com/office/officeart/2008/layout/LinedList"/>
    <dgm:cxn modelId="{C4B792FB-0468-43B9-B6F1-587546725A4B}" type="presParOf" srcId="{AF9506F3-1DB4-4088-9B23-392280A5760D}" destId="{6C3BFB29-52F8-4069-BD51-9C2556742B68}" srcOrd="1" destOrd="0" presId="urn:microsoft.com/office/officeart/2008/layout/LinedList"/>
    <dgm:cxn modelId="{29D13016-2D50-45A0-8428-7CA3F8EBDFF0}" type="presParOf" srcId="{AF9506F3-1DB4-4088-9B23-392280A5760D}" destId="{FB801D5C-38EC-4C23-9F0D-A62C45D9B01C}" srcOrd="2" destOrd="0" presId="urn:microsoft.com/office/officeart/2008/layout/LinedList"/>
    <dgm:cxn modelId="{EF1C0502-7A85-4CD5-BBE7-E01EC7048754}" type="presParOf" srcId="{AAC5889D-1B5D-49BD-856E-E0AC50B5E7A2}" destId="{F909E19E-52EF-41E4-84DF-A349E65F99A0}" srcOrd="5" destOrd="0" presId="urn:microsoft.com/office/officeart/2008/layout/LinedList"/>
    <dgm:cxn modelId="{494B9F11-6A4D-4CFC-8EE8-B5973346DA3E}" type="presParOf" srcId="{AAC5889D-1B5D-49BD-856E-E0AC50B5E7A2}" destId="{92A5AE8B-05A1-4043-A2B7-DF41290107DB}" srcOrd="6" destOrd="0" presId="urn:microsoft.com/office/officeart/2008/layout/LinedList"/>
    <dgm:cxn modelId="{2981B2E3-6D8B-4FE8-86DF-B9CD7A440C1F}" type="presParOf" srcId="{AAC5889D-1B5D-49BD-856E-E0AC50B5E7A2}" destId="{FE47F9C4-353C-4000-B6FB-856F40C96E99}" srcOrd="7" destOrd="0" presId="urn:microsoft.com/office/officeart/2008/layout/LinedList"/>
    <dgm:cxn modelId="{E258FBAC-6DE2-4A27-BD2A-20984C020A70}" type="presParOf" srcId="{FE47F9C4-353C-4000-B6FB-856F40C96E99}" destId="{D5740F7F-E5E1-4BD0-B131-3268DA2C3C45}" srcOrd="0" destOrd="0" presId="urn:microsoft.com/office/officeart/2008/layout/LinedList"/>
    <dgm:cxn modelId="{5ACC3C75-76F6-4E27-843A-A381B9EE8B48}" type="presParOf" srcId="{FE47F9C4-353C-4000-B6FB-856F40C96E99}" destId="{2FC73CDD-0C07-4CEF-A003-8CA15EF10AEF}" srcOrd="1" destOrd="0" presId="urn:microsoft.com/office/officeart/2008/layout/LinedList"/>
    <dgm:cxn modelId="{1421467D-2EF9-4B87-B55E-9C3A0866A641}" type="presParOf" srcId="{FE47F9C4-353C-4000-B6FB-856F40C96E99}" destId="{55D645AC-7B63-4B94-AFE8-79AA87C4BAD8}" srcOrd="2" destOrd="0" presId="urn:microsoft.com/office/officeart/2008/layout/LinedList"/>
    <dgm:cxn modelId="{7333BEAF-34DB-4356-8A65-C708AB01E3F4}" type="presParOf" srcId="{AAC5889D-1B5D-49BD-856E-E0AC50B5E7A2}" destId="{8D1783BC-4DBA-4A5C-B94B-F6BDF05B2844}" srcOrd="8" destOrd="0" presId="urn:microsoft.com/office/officeart/2008/layout/LinedList"/>
    <dgm:cxn modelId="{E3BD5A26-D968-4A38-AB75-F1FE76C85BDE}" type="presParOf" srcId="{AAC5889D-1B5D-49BD-856E-E0AC50B5E7A2}" destId="{4AA20B91-176D-4FE4-8429-4AB3C2A324CD}" srcOrd="9" destOrd="0" presId="urn:microsoft.com/office/officeart/2008/layout/LinedList"/>
    <dgm:cxn modelId="{343D9B03-CEAF-4AE9-984F-76ABC3CBF99B}" type="presParOf" srcId="{AAC5889D-1B5D-49BD-856E-E0AC50B5E7A2}" destId="{6553CFDD-AD32-485B-A53A-D194B0C00D1B}" srcOrd="10" destOrd="0" presId="urn:microsoft.com/office/officeart/2008/layout/LinedList"/>
    <dgm:cxn modelId="{7C1521D2-AB68-45DE-94D8-A92001191A46}" type="presParOf" srcId="{6553CFDD-AD32-485B-A53A-D194B0C00D1B}" destId="{686B2D30-F05C-4E3B-A52B-AECDF9F2A112}" srcOrd="0" destOrd="0" presId="urn:microsoft.com/office/officeart/2008/layout/LinedList"/>
    <dgm:cxn modelId="{77B61864-E07D-4839-B890-D69509FF9343}" type="presParOf" srcId="{6553CFDD-AD32-485B-A53A-D194B0C00D1B}" destId="{1A63A618-1938-45E9-81B6-9B67E5C04B75}" srcOrd="1" destOrd="0" presId="urn:microsoft.com/office/officeart/2008/layout/LinedList"/>
    <dgm:cxn modelId="{E5D07FA9-0402-43CC-B7C6-2DAF7A9AC901}" type="presParOf" srcId="{6553CFDD-AD32-485B-A53A-D194B0C00D1B}" destId="{8D0AEBE8-2AEA-4CB7-8D66-D3073658B176}" srcOrd="2" destOrd="0" presId="urn:microsoft.com/office/officeart/2008/layout/LinedList"/>
    <dgm:cxn modelId="{20A8FEA5-1B19-4370-82ED-03B3EFF419BF}" type="presParOf" srcId="{AAC5889D-1B5D-49BD-856E-E0AC50B5E7A2}" destId="{CB37C0B6-6F4C-4EE1-8487-98D465550F11}" srcOrd="11" destOrd="0" presId="urn:microsoft.com/office/officeart/2008/layout/LinedList"/>
    <dgm:cxn modelId="{E3057AD2-91EB-4DF4-AB99-4331E3DFCDBC}" type="presParOf" srcId="{AAC5889D-1B5D-49BD-856E-E0AC50B5E7A2}" destId="{ECD3FDD2-F1CD-40C9-AA53-A98B3E20C8E1}" srcOrd="12" destOrd="0" presId="urn:microsoft.com/office/officeart/2008/layout/LinedList"/>
    <dgm:cxn modelId="{82AC450F-0E53-402D-91D1-13D89E01B623}" type="presParOf" srcId="{AAC5889D-1B5D-49BD-856E-E0AC50B5E7A2}" destId="{C2AA0462-7316-473C-AB94-261B6DC0F6B3}" srcOrd="13" destOrd="0" presId="urn:microsoft.com/office/officeart/2008/layout/LinedList"/>
    <dgm:cxn modelId="{0892EF80-E56F-4AFE-A82A-E51CE3C15BF9}" type="presParOf" srcId="{C2AA0462-7316-473C-AB94-261B6DC0F6B3}" destId="{37D4704F-4D15-4E17-9E63-BC79184BA5E6}" srcOrd="0" destOrd="0" presId="urn:microsoft.com/office/officeart/2008/layout/LinedList"/>
    <dgm:cxn modelId="{97E3DF64-EF24-4AAA-896E-1F9D7DDEC22B}" type="presParOf" srcId="{C2AA0462-7316-473C-AB94-261B6DC0F6B3}" destId="{6A64E0AE-65DE-4FC7-BD33-89B52F913287}" srcOrd="1" destOrd="0" presId="urn:microsoft.com/office/officeart/2008/layout/LinedList"/>
    <dgm:cxn modelId="{A00392F7-E991-4ED3-90D3-2F3674CC6ED5}" type="presParOf" srcId="{C2AA0462-7316-473C-AB94-261B6DC0F6B3}" destId="{25F24CB8-F14A-4E44-9C39-EA1677071852}" srcOrd="2" destOrd="0" presId="urn:microsoft.com/office/officeart/2008/layout/LinedList"/>
    <dgm:cxn modelId="{39EADD0A-E704-4BF3-B6F7-97EC51CEDEAC}" type="presParOf" srcId="{AAC5889D-1B5D-49BD-856E-E0AC50B5E7A2}" destId="{59431283-06E8-47D3-8B26-D6B281B0014C}" srcOrd="14" destOrd="0" presId="urn:microsoft.com/office/officeart/2008/layout/LinedList"/>
    <dgm:cxn modelId="{84CD6442-EE9B-4215-AB36-43822FB24B87}" type="presParOf" srcId="{AAC5889D-1B5D-49BD-856E-E0AC50B5E7A2}" destId="{1C08D880-A32A-49B2-B6BE-09066EE83F21}" srcOrd="15" destOrd="0" presId="urn:microsoft.com/office/officeart/2008/layout/LinedList"/>
    <dgm:cxn modelId="{3AAD124D-5C3F-40E2-8CD6-29B7A81AE86E}" type="presParOf" srcId="{AAC5889D-1B5D-49BD-856E-E0AC50B5E7A2}" destId="{5A406967-D414-4CA8-B91C-E98852EEBB8A}" srcOrd="16" destOrd="0" presId="urn:microsoft.com/office/officeart/2008/layout/LinedList"/>
    <dgm:cxn modelId="{15AD43A1-A049-40B7-9251-955327115729}" type="presParOf" srcId="{5A406967-D414-4CA8-B91C-E98852EEBB8A}" destId="{1E29AD2D-592F-4D3B-8FC8-3F81392D0E1A}" srcOrd="0" destOrd="0" presId="urn:microsoft.com/office/officeart/2008/layout/LinedList"/>
    <dgm:cxn modelId="{C3A034B5-7F78-46F5-B62C-E76A61AD5A25}" type="presParOf" srcId="{5A406967-D414-4CA8-B91C-E98852EEBB8A}" destId="{C94C3ECC-9B79-40B1-B76F-B888496CD556}" srcOrd="1" destOrd="0" presId="urn:microsoft.com/office/officeart/2008/layout/LinedList"/>
    <dgm:cxn modelId="{8266375D-6E82-432B-B6A5-CA90E1F6FCE9}" type="presParOf" srcId="{5A406967-D414-4CA8-B91C-E98852EEBB8A}" destId="{DE4A4F85-17F4-481C-B064-D3114277BA57}" srcOrd="2" destOrd="0" presId="urn:microsoft.com/office/officeart/2008/layout/LinedList"/>
    <dgm:cxn modelId="{AECDE793-EED3-4AD3-A121-388193D5CE2E}" type="presParOf" srcId="{AAC5889D-1B5D-49BD-856E-E0AC50B5E7A2}" destId="{6A219B0F-BCB7-445D-BE82-3DD1322F5343}" srcOrd="17" destOrd="0" presId="urn:microsoft.com/office/officeart/2008/layout/LinedList"/>
    <dgm:cxn modelId="{6F5939BB-A53F-4152-8305-3A2DB5F6250D}" type="presParOf" srcId="{AAC5889D-1B5D-49BD-856E-E0AC50B5E7A2}" destId="{2098C71A-7D2A-4591-B68F-C61C0386C182}" srcOrd="18" destOrd="0" presId="urn:microsoft.com/office/officeart/2008/layout/LinedList"/>
    <dgm:cxn modelId="{8D6E58A3-370E-47AB-97A1-FDF77EA130D0}" type="presParOf" srcId="{AAC5889D-1B5D-49BD-856E-E0AC50B5E7A2}" destId="{52D77249-CA9F-4EA9-9F72-836EAE515180}" srcOrd="19" destOrd="0" presId="urn:microsoft.com/office/officeart/2008/layout/LinedList"/>
    <dgm:cxn modelId="{D74A8E50-958A-4D12-9FE9-8BAB06CE9491}" type="presParOf" srcId="{52D77249-CA9F-4EA9-9F72-836EAE515180}" destId="{3D177D35-BD40-42CE-BF27-771C1BAAE94D}" srcOrd="0" destOrd="0" presId="urn:microsoft.com/office/officeart/2008/layout/LinedList"/>
    <dgm:cxn modelId="{69C1E5E7-6888-4730-BBF7-281957DE4E1D}" type="presParOf" srcId="{52D77249-CA9F-4EA9-9F72-836EAE515180}" destId="{342EC33B-9C0E-4389-875D-72EA5227F507}" srcOrd="1" destOrd="0" presId="urn:microsoft.com/office/officeart/2008/layout/LinedList"/>
    <dgm:cxn modelId="{050DC48B-F1FF-4C28-9667-7F966D422A10}" type="presParOf" srcId="{52D77249-CA9F-4EA9-9F72-836EAE515180}" destId="{39A60FA5-1576-4F0E-A4B3-EDD20FA74CF7}" srcOrd="2" destOrd="0" presId="urn:microsoft.com/office/officeart/2008/layout/LinedList"/>
    <dgm:cxn modelId="{593AE7FD-7828-41D1-A82E-FD929E779A96}" type="presParOf" srcId="{AAC5889D-1B5D-49BD-856E-E0AC50B5E7A2}" destId="{F7FAAABD-C0D6-4FCA-91E8-F8C48086BB8B}" srcOrd="20" destOrd="0" presId="urn:microsoft.com/office/officeart/2008/layout/LinedList"/>
    <dgm:cxn modelId="{04E69F30-01E0-4D9D-9350-0C5F5FA274BE}" type="presParOf" srcId="{AAC5889D-1B5D-49BD-856E-E0AC50B5E7A2}" destId="{5AA6016A-65F8-4878-AFB1-563212908B08}" srcOrd="21" destOrd="0" presId="urn:microsoft.com/office/officeart/2008/layout/LinedList"/>
    <dgm:cxn modelId="{BD942EB3-C5E2-45CA-9270-5ECC78E1CCEE}" type="presParOf" srcId="{AAC5889D-1B5D-49BD-856E-E0AC50B5E7A2}" destId="{4428BD37-A50C-4FAB-8DC5-B23758961714}" srcOrd="22" destOrd="0" presId="urn:microsoft.com/office/officeart/2008/layout/LinedList"/>
    <dgm:cxn modelId="{E1942BE4-36B1-44AB-AC0E-1579BF5623DE}" type="presParOf" srcId="{4428BD37-A50C-4FAB-8DC5-B23758961714}" destId="{E88C9539-8EE4-4E0C-BC4F-78B1B5F37D17}" srcOrd="0" destOrd="0" presId="urn:microsoft.com/office/officeart/2008/layout/LinedList"/>
    <dgm:cxn modelId="{F2D8E89A-355B-412A-A8CC-FD7332151482}" type="presParOf" srcId="{4428BD37-A50C-4FAB-8DC5-B23758961714}" destId="{0BFD8825-CE8D-40F1-BB16-495116CB015F}" srcOrd="1" destOrd="0" presId="urn:microsoft.com/office/officeart/2008/layout/LinedList"/>
    <dgm:cxn modelId="{8B5FEC46-E7F7-40FC-992F-3D4E0FC6B136}" type="presParOf" srcId="{4428BD37-A50C-4FAB-8DC5-B23758961714}" destId="{3DD7BF09-42EB-4AC8-B1BE-B156BEA829B7}" srcOrd="2" destOrd="0" presId="urn:microsoft.com/office/officeart/2008/layout/LinedList"/>
    <dgm:cxn modelId="{2766CAC0-9080-46C3-97EF-5959EDA457EC}" type="presParOf" srcId="{AAC5889D-1B5D-49BD-856E-E0AC50B5E7A2}" destId="{91D2B1BF-4E26-432C-9595-E1B2868FDD25}" srcOrd="23" destOrd="0" presId="urn:microsoft.com/office/officeart/2008/layout/LinedList"/>
    <dgm:cxn modelId="{56B48559-C5EC-46C7-AA08-562D739B594B}" type="presParOf" srcId="{AAC5889D-1B5D-49BD-856E-E0AC50B5E7A2}" destId="{48BDBCB1-C207-495A-9879-29226BD828B8}" srcOrd="24" destOrd="0" presId="urn:microsoft.com/office/officeart/2008/layout/LinedList"/>
  </dgm:cxnLst>
  <dgm:bg/>
  <dgm:whole>
    <a:ln>
      <a:solidFill>
        <a:schemeClr val="tx1"/>
      </a:solidFill>
    </a:ln>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5BDAAE98-7469-4ED3-B3EB-20560AF356DD}" type="doc">
      <dgm:prSet loTypeId="urn:microsoft.com/office/officeart/2008/layout/PictureStrips" loCatId="list" qsTypeId="urn:microsoft.com/office/officeart/2005/8/quickstyle/simple1" qsCatId="simple" csTypeId="urn:microsoft.com/office/officeart/2005/8/colors/accent1_2" csCatId="accent1" phldr="1"/>
      <dgm:spPr/>
      <dgm:t>
        <a:bodyPr/>
        <a:lstStyle/>
        <a:p>
          <a:endParaRPr lang="en-US"/>
        </a:p>
      </dgm:t>
    </dgm:pt>
    <dgm:pt modelId="{B8CF578B-206F-494C-A056-A804F8DCFCDB}">
      <dgm:prSet phldrT="[Text]" custT="1"/>
      <dgm:spPr>
        <a:solidFill>
          <a:srgbClr val="2C6A51">
            <a:alpha val="90000"/>
          </a:srgbClr>
        </a:solidFill>
        <a:ln>
          <a:noFill/>
        </a:ln>
      </dgm:spPr>
      <dgm:t>
        <a:bodyPr/>
        <a:lstStyle/>
        <a:p>
          <a:r>
            <a:rPr lang="en-US" sz="2000" b="1" dirty="0">
              <a:solidFill>
                <a:schemeClr val="bg1"/>
              </a:solidFill>
              <a:latin typeface="Agency FB" panose="020B0503020202020204" pitchFamily="34" charset="0"/>
            </a:rPr>
            <a:t>PUSA</a:t>
          </a:r>
          <a:r>
            <a:rPr lang="en-US" sz="2400" b="1" dirty="0">
              <a:solidFill>
                <a:schemeClr val="bg1"/>
              </a:solidFill>
              <a:latin typeface="Agency FB" panose="020B0503020202020204" pitchFamily="34" charset="0"/>
            </a:rPr>
            <a:t> </a:t>
          </a:r>
          <a:r>
            <a:rPr lang="en-US" sz="2000" b="1" dirty="0">
              <a:solidFill>
                <a:schemeClr val="bg1"/>
              </a:solidFill>
              <a:latin typeface="Agency FB" panose="020B0503020202020204" pitchFamily="34" charset="0"/>
            </a:rPr>
            <a:t>KRISHI INCUBATOR</a:t>
          </a:r>
        </a:p>
        <a:p>
          <a:r>
            <a:rPr lang="en-US" sz="2000" b="1" dirty="0">
              <a:solidFill>
                <a:schemeClr val="bg1"/>
              </a:solidFill>
              <a:latin typeface="Agency FB" panose="020B0503020202020204" pitchFamily="34" charset="0"/>
            </a:rPr>
            <a:t>(ICAR-IARI)</a:t>
          </a:r>
        </a:p>
      </dgm:t>
    </dgm:pt>
    <dgm:pt modelId="{4D6A9C1A-1283-4B8B-A437-9A1DECEED5DB}" type="parTrans" cxnId="{A4FCC896-E3D2-4A6F-A8EC-55D5CD1E8677}">
      <dgm:prSet/>
      <dgm:spPr/>
      <dgm:t>
        <a:bodyPr/>
        <a:lstStyle/>
        <a:p>
          <a:endParaRPr lang="en-US"/>
        </a:p>
      </dgm:t>
    </dgm:pt>
    <dgm:pt modelId="{77761FC6-9989-4DEE-9A42-77BA99374F1C}" type="sibTrans" cxnId="{A4FCC896-E3D2-4A6F-A8EC-55D5CD1E8677}">
      <dgm:prSet/>
      <dgm:spPr/>
      <dgm:t>
        <a:bodyPr/>
        <a:lstStyle/>
        <a:p>
          <a:endParaRPr lang="en-US"/>
        </a:p>
      </dgm:t>
    </dgm:pt>
    <dgm:pt modelId="{886F8F2A-1BD3-49C8-B4A1-918E311F30BB}">
      <dgm:prSet phldrT="[Text]" custT="1"/>
      <dgm:spPr>
        <a:solidFill>
          <a:srgbClr val="00B0F0"/>
        </a:solidFill>
      </dgm:spPr>
      <dgm:t>
        <a:bodyPr/>
        <a:lstStyle/>
        <a:p>
          <a:r>
            <a:rPr lang="en-US" sz="2400" b="1" dirty="0" err="1">
              <a:solidFill>
                <a:schemeClr val="bg1"/>
              </a:solidFill>
              <a:latin typeface="Agency FB" panose="020B0503020202020204" pitchFamily="34" charset="0"/>
            </a:rPr>
            <a:t>iHUB</a:t>
          </a:r>
          <a:endParaRPr lang="en-US" sz="2400" b="1" dirty="0">
            <a:solidFill>
              <a:schemeClr val="bg1"/>
            </a:solidFill>
            <a:latin typeface="Agency FB" panose="020B0503020202020204" pitchFamily="34" charset="0"/>
          </a:endParaRPr>
        </a:p>
        <a:p>
          <a:r>
            <a:rPr lang="en-US" sz="2400" b="1" dirty="0">
              <a:solidFill>
                <a:schemeClr val="bg1"/>
              </a:solidFill>
              <a:latin typeface="Agency FB" panose="020B0503020202020204" pitchFamily="34" charset="0"/>
            </a:rPr>
            <a:t>(ICRISAT)</a:t>
          </a:r>
        </a:p>
      </dgm:t>
    </dgm:pt>
    <dgm:pt modelId="{F519282C-94BD-4A8B-8DC1-F4367ACA097F}" type="parTrans" cxnId="{60764CCF-7C14-477A-AB40-B5A53439E018}">
      <dgm:prSet/>
      <dgm:spPr/>
      <dgm:t>
        <a:bodyPr/>
        <a:lstStyle/>
        <a:p>
          <a:endParaRPr lang="en-US"/>
        </a:p>
      </dgm:t>
    </dgm:pt>
    <dgm:pt modelId="{09B1DE84-84AF-4B72-9B3B-4394DFA31391}" type="sibTrans" cxnId="{60764CCF-7C14-477A-AB40-B5A53439E018}">
      <dgm:prSet/>
      <dgm:spPr/>
      <dgm:t>
        <a:bodyPr/>
        <a:lstStyle/>
        <a:p>
          <a:endParaRPr lang="en-US"/>
        </a:p>
      </dgm:t>
    </dgm:pt>
    <dgm:pt modelId="{93266083-188F-46BC-BDF0-B6000A7116C6}">
      <dgm:prSet phldrT="[Text]" custT="1"/>
      <dgm:spPr>
        <a:solidFill>
          <a:srgbClr val="254F71"/>
        </a:solidFill>
        <a:ln>
          <a:noFill/>
        </a:ln>
      </dgm:spPr>
      <dgm:t>
        <a:bodyPr/>
        <a:lstStyle/>
        <a:p>
          <a:r>
            <a:rPr lang="en-US" sz="2400" b="1" dirty="0">
              <a:solidFill>
                <a:schemeClr val="bg1"/>
              </a:solidFill>
              <a:latin typeface="Agency FB" panose="020B0503020202020204" pitchFamily="34" charset="0"/>
            </a:rPr>
            <a:t>a- IDEA</a:t>
          </a:r>
        </a:p>
        <a:p>
          <a:r>
            <a:rPr lang="en-US" sz="2400" b="1" dirty="0">
              <a:solidFill>
                <a:schemeClr val="bg1"/>
              </a:solidFill>
              <a:latin typeface="Agency FB" panose="020B0503020202020204" pitchFamily="34" charset="0"/>
            </a:rPr>
            <a:t>(NAARM)</a:t>
          </a:r>
        </a:p>
      </dgm:t>
    </dgm:pt>
    <dgm:pt modelId="{96823191-1D8B-4EF9-BF3A-20237BD40941}" type="parTrans" cxnId="{6EA6B2C5-FD54-465F-AB5D-79FFEC889DBF}">
      <dgm:prSet/>
      <dgm:spPr/>
      <dgm:t>
        <a:bodyPr/>
        <a:lstStyle/>
        <a:p>
          <a:endParaRPr lang="en-US"/>
        </a:p>
      </dgm:t>
    </dgm:pt>
    <dgm:pt modelId="{C117C9E3-01E9-43EC-B8CA-DCB60E0C311A}" type="sibTrans" cxnId="{6EA6B2C5-FD54-465F-AB5D-79FFEC889DBF}">
      <dgm:prSet/>
      <dgm:spPr/>
      <dgm:t>
        <a:bodyPr/>
        <a:lstStyle/>
        <a:p>
          <a:endParaRPr lang="en-US"/>
        </a:p>
      </dgm:t>
    </dgm:pt>
    <dgm:pt modelId="{898BCAFB-80E8-4CF3-BCEA-2F5CB37B3575}">
      <dgm:prSet custT="1"/>
      <dgm:spPr>
        <a:solidFill>
          <a:srgbClr val="067690"/>
        </a:solidFill>
      </dgm:spPr>
      <dgm:t>
        <a:bodyPr/>
        <a:lstStyle/>
        <a:p>
          <a:r>
            <a:rPr lang="en-US" sz="2400" b="1" dirty="0">
              <a:solidFill>
                <a:schemeClr val="bg1"/>
              </a:solidFill>
              <a:latin typeface="Agency FB" panose="020B0503020202020204" pitchFamily="34" charset="0"/>
            </a:rPr>
            <a:t>CIIE</a:t>
          </a:r>
        </a:p>
        <a:p>
          <a:r>
            <a:rPr lang="en-US" sz="2400" b="1" dirty="0">
              <a:solidFill>
                <a:schemeClr val="bg1"/>
              </a:solidFill>
              <a:latin typeface="Agency FB" panose="020B0503020202020204" pitchFamily="34" charset="0"/>
            </a:rPr>
            <a:t>(IIM, </a:t>
          </a:r>
          <a:r>
            <a:rPr lang="en-US" sz="2400" b="1" dirty="0" err="1">
              <a:solidFill>
                <a:schemeClr val="bg1"/>
              </a:solidFill>
              <a:latin typeface="Agency FB" panose="020B0503020202020204" pitchFamily="34" charset="0"/>
            </a:rPr>
            <a:t>Ahemedabad</a:t>
          </a:r>
          <a:r>
            <a:rPr lang="en-US" sz="2400" b="1" dirty="0">
              <a:solidFill>
                <a:schemeClr val="bg1"/>
              </a:solidFill>
              <a:latin typeface="Agency FB" panose="020B0503020202020204" pitchFamily="34" charset="0"/>
            </a:rPr>
            <a:t>)</a:t>
          </a:r>
        </a:p>
      </dgm:t>
    </dgm:pt>
    <dgm:pt modelId="{E5259A5D-CC15-4F4C-876C-334B8099524E}" type="parTrans" cxnId="{7AA572E4-F506-499E-9C9C-579C20E5DAB2}">
      <dgm:prSet/>
      <dgm:spPr/>
      <dgm:t>
        <a:bodyPr/>
        <a:lstStyle/>
        <a:p>
          <a:endParaRPr lang="en-US"/>
        </a:p>
      </dgm:t>
    </dgm:pt>
    <dgm:pt modelId="{B04F304F-1CB0-4C09-BA2C-C16CEF14ECF7}" type="sibTrans" cxnId="{7AA572E4-F506-499E-9C9C-579C20E5DAB2}">
      <dgm:prSet/>
      <dgm:spPr/>
      <dgm:t>
        <a:bodyPr/>
        <a:lstStyle/>
        <a:p>
          <a:endParaRPr lang="en-US"/>
        </a:p>
      </dgm:t>
    </dgm:pt>
    <dgm:pt modelId="{D6589D29-6C7C-4719-A4CA-41964C2D7B78}">
      <dgm:prSet custT="1"/>
      <dgm:spPr>
        <a:gradFill flip="none" rotWithShape="0">
          <a:gsLst>
            <a:gs pos="0">
              <a:srgbClr val="C00000">
                <a:shade val="30000"/>
                <a:satMod val="115000"/>
              </a:srgbClr>
            </a:gs>
            <a:gs pos="50000">
              <a:srgbClr val="C00000">
                <a:shade val="67500"/>
                <a:satMod val="115000"/>
              </a:srgbClr>
            </a:gs>
            <a:gs pos="100000">
              <a:srgbClr val="C00000">
                <a:shade val="100000"/>
                <a:satMod val="115000"/>
              </a:srgbClr>
            </a:gs>
          </a:gsLst>
          <a:lin ang="2700000" scaled="1"/>
          <a:tileRect/>
        </a:gradFill>
        <a:ln>
          <a:noFill/>
        </a:ln>
      </dgm:spPr>
      <dgm:t>
        <a:bodyPr/>
        <a:lstStyle/>
        <a:p>
          <a:r>
            <a:rPr lang="en-US" sz="2400" b="1" dirty="0" err="1">
              <a:solidFill>
                <a:schemeClr val="bg1"/>
              </a:solidFill>
              <a:latin typeface="Agency FB" panose="020B0503020202020204" pitchFamily="34" charset="0"/>
            </a:rPr>
            <a:t>CrAdLE</a:t>
          </a:r>
          <a:endParaRPr lang="en-US" sz="2400" b="1" dirty="0">
            <a:solidFill>
              <a:schemeClr val="bg1"/>
            </a:solidFill>
            <a:latin typeface="Agency FB" panose="020B0503020202020204" pitchFamily="34" charset="0"/>
          </a:endParaRPr>
        </a:p>
        <a:p>
          <a:r>
            <a:rPr lang="en-US" sz="2400" b="1" dirty="0">
              <a:solidFill>
                <a:schemeClr val="bg1"/>
              </a:solidFill>
              <a:latin typeface="Agency FB" panose="020B0503020202020204" pitchFamily="34" charset="0"/>
            </a:rPr>
            <a:t>(EDII, Ahmedabad)</a:t>
          </a:r>
        </a:p>
      </dgm:t>
    </dgm:pt>
    <dgm:pt modelId="{76FEC4AA-CF9C-4867-870C-697939CA7C23}" type="parTrans" cxnId="{497A7E60-6B8D-46F8-BD6A-1D60DCEF9A19}">
      <dgm:prSet/>
      <dgm:spPr/>
      <dgm:t>
        <a:bodyPr/>
        <a:lstStyle/>
        <a:p>
          <a:endParaRPr lang="en-US"/>
        </a:p>
      </dgm:t>
    </dgm:pt>
    <dgm:pt modelId="{6D3BFB37-46DC-4397-8D17-50347270523C}" type="sibTrans" cxnId="{497A7E60-6B8D-46F8-BD6A-1D60DCEF9A19}">
      <dgm:prSet/>
      <dgm:spPr/>
      <dgm:t>
        <a:bodyPr/>
        <a:lstStyle/>
        <a:p>
          <a:endParaRPr lang="en-US"/>
        </a:p>
      </dgm:t>
    </dgm:pt>
    <dgm:pt modelId="{E0BE66E1-770B-45BC-A8AB-44887899F842}">
      <dgm:prSet custT="1"/>
      <dgm:spPr>
        <a:solidFill>
          <a:schemeClr val="accent2">
            <a:lumMod val="50000"/>
          </a:schemeClr>
        </a:solidFill>
        <a:ln>
          <a:noFill/>
        </a:ln>
      </dgm:spPr>
      <dgm:t>
        <a:bodyPr/>
        <a:lstStyle/>
        <a:p>
          <a:r>
            <a:rPr lang="en-US" sz="2400" b="1" dirty="0">
              <a:solidFill>
                <a:schemeClr val="bg1"/>
              </a:solidFill>
              <a:latin typeface="Agency FB" panose="020B0503020202020204" pitchFamily="34" charset="0"/>
            </a:rPr>
            <a:t>ISEED</a:t>
          </a:r>
        </a:p>
        <a:p>
          <a:r>
            <a:rPr lang="en-US" sz="2400" b="1" dirty="0">
              <a:solidFill>
                <a:schemeClr val="bg1"/>
              </a:solidFill>
              <a:latin typeface="Agency FB" panose="020B0503020202020204" pitchFamily="34" charset="0"/>
            </a:rPr>
            <a:t>(IRMA)</a:t>
          </a:r>
        </a:p>
      </dgm:t>
    </dgm:pt>
    <dgm:pt modelId="{5B1ADD7D-2777-414E-9D0D-E7A5551A554D}" type="parTrans" cxnId="{5079AC87-F238-4B8A-B53E-6E9381F242C6}">
      <dgm:prSet/>
      <dgm:spPr/>
      <dgm:t>
        <a:bodyPr/>
        <a:lstStyle/>
        <a:p>
          <a:endParaRPr lang="en-US"/>
        </a:p>
      </dgm:t>
    </dgm:pt>
    <dgm:pt modelId="{8F01C0E0-4F9F-4709-96EA-BE4E51D457A8}" type="sibTrans" cxnId="{5079AC87-F238-4B8A-B53E-6E9381F242C6}">
      <dgm:prSet/>
      <dgm:spPr/>
      <dgm:t>
        <a:bodyPr/>
        <a:lstStyle/>
        <a:p>
          <a:endParaRPr lang="en-US"/>
        </a:p>
      </dgm:t>
    </dgm:pt>
    <dgm:pt modelId="{52E61EAF-91CD-4EF6-9FA9-06C15A5AFE4E}">
      <dgm:prSet custT="1"/>
      <dgm:spPr>
        <a:solidFill>
          <a:schemeClr val="accent6">
            <a:lumMod val="75000"/>
          </a:schemeClr>
        </a:solidFill>
        <a:ln>
          <a:noFill/>
        </a:ln>
      </dgm:spPr>
      <dgm:t>
        <a:bodyPr/>
        <a:lstStyle/>
        <a:p>
          <a:r>
            <a:rPr lang="en-US" sz="2400" b="1" dirty="0">
              <a:solidFill>
                <a:schemeClr val="bg1"/>
              </a:solidFill>
              <a:latin typeface="Agency FB" panose="020B0503020202020204" pitchFamily="34" charset="0"/>
            </a:rPr>
            <a:t>NSRCEL</a:t>
          </a:r>
        </a:p>
        <a:p>
          <a:r>
            <a:rPr lang="en-US" sz="2400" b="1" dirty="0">
              <a:solidFill>
                <a:schemeClr val="bg1"/>
              </a:solidFill>
              <a:latin typeface="Agency FB" panose="020B0503020202020204" pitchFamily="34" charset="0"/>
            </a:rPr>
            <a:t>(IIM,BANGLORE)</a:t>
          </a:r>
        </a:p>
      </dgm:t>
    </dgm:pt>
    <dgm:pt modelId="{0A576BEC-40DF-4C0D-8647-9352D32F17D4}" type="parTrans" cxnId="{B04845B9-DD08-4BF8-9B11-AEC76EAB6A8E}">
      <dgm:prSet/>
      <dgm:spPr/>
      <dgm:t>
        <a:bodyPr/>
        <a:lstStyle/>
        <a:p>
          <a:endParaRPr lang="en-US"/>
        </a:p>
      </dgm:t>
    </dgm:pt>
    <dgm:pt modelId="{26BFBCB8-EC5E-446B-AF3C-5479051C8075}" type="sibTrans" cxnId="{B04845B9-DD08-4BF8-9B11-AEC76EAB6A8E}">
      <dgm:prSet/>
      <dgm:spPr/>
      <dgm:t>
        <a:bodyPr/>
        <a:lstStyle/>
        <a:p>
          <a:endParaRPr lang="en-US"/>
        </a:p>
      </dgm:t>
    </dgm:pt>
    <dgm:pt modelId="{DB22F6D6-2DEA-48ED-835E-0E693345BC73}">
      <dgm:prSet custT="1"/>
      <dgm:spPr>
        <a:solidFill>
          <a:schemeClr val="tx2">
            <a:lumMod val="50000"/>
          </a:schemeClr>
        </a:solidFill>
        <a:ln>
          <a:noFill/>
        </a:ln>
      </dgm:spPr>
      <dgm:t>
        <a:bodyPr/>
        <a:lstStyle/>
        <a:p>
          <a:r>
            <a:rPr lang="en-US" sz="2400" b="1" dirty="0">
              <a:solidFill>
                <a:schemeClr val="bg1"/>
              </a:solidFill>
              <a:latin typeface="Agency FB" panose="020B0503020202020204" pitchFamily="34" charset="0"/>
            </a:rPr>
            <a:t>C-CAMP</a:t>
          </a:r>
        </a:p>
        <a:p>
          <a:r>
            <a:rPr lang="en-US" sz="2400" b="1" dirty="0">
              <a:solidFill>
                <a:schemeClr val="bg1"/>
              </a:solidFill>
              <a:latin typeface="Agency FB" panose="020B0503020202020204" pitchFamily="34" charset="0"/>
            </a:rPr>
            <a:t>(BANGLORE)</a:t>
          </a:r>
        </a:p>
      </dgm:t>
    </dgm:pt>
    <dgm:pt modelId="{9C3630D9-1F2C-4C2D-B55F-733782C633B6}" type="parTrans" cxnId="{FFCC22C1-F5FD-42BC-A85D-73A52F5C8AEC}">
      <dgm:prSet/>
      <dgm:spPr/>
      <dgm:t>
        <a:bodyPr/>
        <a:lstStyle/>
        <a:p>
          <a:endParaRPr lang="en-US"/>
        </a:p>
      </dgm:t>
    </dgm:pt>
    <dgm:pt modelId="{6735D312-AC92-4A07-BE82-FA6B8ED2791D}" type="sibTrans" cxnId="{FFCC22C1-F5FD-42BC-A85D-73A52F5C8AEC}">
      <dgm:prSet/>
      <dgm:spPr/>
      <dgm:t>
        <a:bodyPr/>
        <a:lstStyle/>
        <a:p>
          <a:endParaRPr lang="en-US"/>
        </a:p>
      </dgm:t>
    </dgm:pt>
    <dgm:pt modelId="{E537A357-DAB5-4041-9DA5-D475E78125B2}" type="pres">
      <dgm:prSet presAssocID="{5BDAAE98-7469-4ED3-B3EB-20560AF356DD}" presName="Name0" presStyleCnt="0">
        <dgm:presLayoutVars>
          <dgm:dir/>
          <dgm:resizeHandles val="exact"/>
        </dgm:presLayoutVars>
      </dgm:prSet>
      <dgm:spPr/>
      <dgm:t>
        <a:bodyPr/>
        <a:lstStyle/>
        <a:p>
          <a:endParaRPr lang="en-US"/>
        </a:p>
      </dgm:t>
    </dgm:pt>
    <dgm:pt modelId="{0B27FCAF-6E6D-4E9A-976F-0E63D67DE9E6}" type="pres">
      <dgm:prSet presAssocID="{B8CF578B-206F-494C-A056-A804F8DCFCDB}" presName="composite" presStyleCnt="0"/>
      <dgm:spPr/>
    </dgm:pt>
    <dgm:pt modelId="{6AC6482B-01AD-4A64-B688-1414CF89783D}" type="pres">
      <dgm:prSet presAssocID="{B8CF578B-206F-494C-A056-A804F8DCFCDB}" presName="rect1" presStyleLbl="trAlignAcc1" presStyleIdx="0" presStyleCnt="8">
        <dgm:presLayoutVars>
          <dgm:bulletEnabled val="1"/>
        </dgm:presLayoutVars>
      </dgm:prSet>
      <dgm:spPr/>
      <dgm:t>
        <a:bodyPr/>
        <a:lstStyle/>
        <a:p>
          <a:endParaRPr lang="en-US"/>
        </a:p>
      </dgm:t>
    </dgm:pt>
    <dgm:pt modelId="{B092CA18-AEF6-419E-BE96-5B2959EBD459}" type="pres">
      <dgm:prSet presAssocID="{B8CF578B-206F-494C-A056-A804F8DCFCDB}" presName="rect2" presStyleLbl="fgImgPlace1" presStyleIdx="0" presStyleCnt="8"/>
      <dgm:spPr>
        <a:blipFill>
          <a:blip xmlns:r="http://schemas.openxmlformats.org/officeDocument/2006/relationships" r:embed="rId1">
            <a:extLst>
              <a:ext uri="{28A0092B-C50C-407E-A947-70E740481C1C}">
                <a14:useLocalDpi xmlns:a14="http://schemas.microsoft.com/office/drawing/2010/main" val="0"/>
              </a:ext>
            </a:extLst>
          </a:blip>
          <a:srcRect/>
          <a:stretch>
            <a:fillRect l="-25000" r="-25000"/>
          </a:stretch>
        </a:blipFill>
        <a:ln>
          <a:solidFill>
            <a:schemeClr val="tx1">
              <a:lumMod val="75000"/>
              <a:lumOff val="25000"/>
            </a:schemeClr>
          </a:solidFill>
        </a:ln>
      </dgm:spPr>
    </dgm:pt>
    <dgm:pt modelId="{D6B1C00E-9747-4CB2-BEAF-E4B99048DC67}" type="pres">
      <dgm:prSet presAssocID="{77761FC6-9989-4DEE-9A42-77BA99374F1C}" presName="sibTrans" presStyleCnt="0"/>
      <dgm:spPr/>
    </dgm:pt>
    <dgm:pt modelId="{5939C506-8013-4B0B-B61C-1A58E839BED0}" type="pres">
      <dgm:prSet presAssocID="{886F8F2A-1BD3-49C8-B4A1-918E311F30BB}" presName="composite" presStyleCnt="0"/>
      <dgm:spPr/>
    </dgm:pt>
    <dgm:pt modelId="{51456321-B8C5-4623-98E2-DA57CAB5B075}" type="pres">
      <dgm:prSet presAssocID="{886F8F2A-1BD3-49C8-B4A1-918E311F30BB}" presName="rect1" presStyleLbl="trAlignAcc1" presStyleIdx="1" presStyleCnt="8">
        <dgm:presLayoutVars>
          <dgm:bulletEnabled val="1"/>
        </dgm:presLayoutVars>
      </dgm:prSet>
      <dgm:spPr/>
      <dgm:t>
        <a:bodyPr/>
        <a:lstStyle/>
        <a:p>
          <a:endParaRPr lang="en-US"/>
        </a:p>
      </dgm:t>
    </dgm:pt>
    <dgm:pt modelId="{AD7CD24D-224F-40E0-9F70-D6AA01AC704A}" type="pres">
      <dgm:prSet presAssocID="{886F8F2A-1BD3-49C8-B4A1-918E311F30BB}" presName="rect2" presStyleLbl="fgImgPlace1" presStyleIdx="1" presStyleCnt="8"/>
      <dgm:spPr>
        <a:blipFill dpi="0" rotWithShape="1">
          <a:blip xmlns:r="http://schemas.openxmlformats.org/officeDocument/2006/relationships" r:embed="rId2">
            <a:extLst>
              <a:ext uri="{28A0092B-C50C-407E-A947-70E740481C1C}">
                <a14:useLocalDpi xmlns:a14="http://schemas.microsoft.com/office/drawing/2010/main" val="0"/>
              </a:ext>
            </a:extLst>
          </a:blip>
          <a:srcRect/>
          <a:stretch>
            <a:fillRect l="-10766" r="-203000"/>
          </a:stretch>
        </a:blipFill>
        <a:ln>
          <a:solidFill>
            <a:schemeClr val="tx1">
              <a:lumMod val="75000"/>
              <a:lumOff val="25000"/>
            </a:schemeClr>
          </a:solidFill>
        </a:ln>
      </dgm:spPr>
    </dgm:pt>
    <dgm:pt modelId="{96D745C6-2D68-4E8C-A536-6AAF15A7FC4F}" type="pres">
      <dgm:prSet presAssocID="{09B1DE84-84AF-4B72-9B3B-4394DFA31391}" presName="sibTrans" presStyleCnt="0"/>
      <dgm:spPr/>
    </dgm:pt>
    <dgm:pt modelId="{5E199474-F949-4582-AE73-0DD7A2D96C6A}" type="pres">
      <dgm:prSet presAssocID="{93266083-188F-46BC-BDF0-B6000A7116C6}" presName="composite" presStyleCnt="0"/>
      <dgm:spPr/>
    </dgm:pt>
    <dgm:pt modelId="{9D474843-3436-4CE8-9A94-8713BED5AF47}" type="pres">
      <dgm:prSet presAssocID="{93266083-188F-46BC-BDF0-B6000A7116C6}" presName="rect1" presStyleLbl="trAlignAcc1" presStyleIdx="2" presStyleCnt="8">
        <dgm:presLayoutVars>
          <dgm:bulletEnabled val="1"/>
        </dgm:presLayoutVars>
      </dgm:prSet>
      <dgm:spPr/>
      <dgm:t>
        <a:bodyPr/>
        <a:lstStyle/>
        <a:p>
          <a:endParaRPr lang="en-US"/>
        </a:p>
      </dgm:t>
    </dgm:pt>
    <dgm:pt modelId="{BC76E0B5-9097-4DAE-A5E6-26E26C8A94EF}" type="pres">
      <dgm:prSet presAssocID="{93266083-188F-46BC-BDF0-B6000A7116C6}" presName="rect2" presStyleLbl="fgImgPlace1" presStyleIdx="2" presStyleCnt="8"/>
      <dgm:spPr>
        <a:blipFill dpi="0" rotWithShape="1">
          <a:blip xmlns:r="http://schemas.openxmlformats.org/officeDocument/2006/relationships" r:embed="rId3">
            <a:extLst>
              <a:ext uri="{28A0092B-C50C-407E-A947-70E740481C1C}">
                <a14:useLocalDpi xmlns:a14="http://schemas.microsoft.com/office/drawing/2010/main" val="0"/>
              </a:ext>
            </a:extLst>
          </a:blip>
          <a:srcRect/>
          <a:stretch>
            <a:fillRect l="-106210" r="-6332"/>
          </a:stretch>
        </a:blipFill>
        <a:ln>
          <a:solidFill>
            <a:schemeClr val="tx1">
              <a:lumMod val="75000"/>
              <a:lumOff val="25000"/>
            </a:schemeClr>
          </a:solidFill>
        </a:ln>
      </dgm:spPr>
    </dgm:pt>
    <dgm:pt modelId="{99117FA5-7DB2-484E-95C9-63CDA75092D3}" type="pres">
      <dgm:prSet presAssocID="{C117C9E3-01E9-43EC-B8CA-DCB60E0C311A}" presName="sibTrans" presStyleCnt="0"/>
      <dgm:spPr/>
    </dgm:pt>
    <dgm:pt modelId="{4665B29D-970F-4FA4-A95E-FFE85F6E6C40}" type="pres">
      <dgm:prSet presAssocID="{898BCAFB-80E8-4CF3-BCEA-2F5CB37B3575}" presName="composite" presStyleCnt="0"/>
      <dgm:spPr/>
    </dgm:pt>
    <dgm:pt modelId="{418B60BC-19BC-492C-A8D5-BD88670A1246}" type="pres">
      <dgm:prSet presAssocID="{898BCAFB-80E8-4CF3-BCEA-2F5CB37B3575}" presName="rect1" presStyleLbl="trAlignAcc1" presStyleIdx="3" presStyleCnt="8">
        <dgm:presLayoutVars>
          <dgm:bulletEnabled val="1"/>
        </dgm:presLayoutVars>
      </dgm:prSet>
      <dgm:spPr/>
      <dgm:t>
        <a:bodyPr/>
        <a:lstStyle/>
        <a:p>
          <a:endParaRPr lang="en-US"/>
        </a:p>
      </dgm:t>
    </dgm:pt>
    <dgm:pt modelId="{93FD47D9-7025-4395-A663-1AB5339E81F3}" type="pres">
      <dgm:prSet presAssocID="{898BCAFB-80E8-4CF3-BCEA-2F5CB37B3575}" presName="rect2" presStyleLbl="fgImgPlace1" presStyleIdx="3" presStyleCnt="8"/>
      <dgm:spPr>
        <a:blipFill dpi="0" rotWithShape="1">
          <a:blip xmlns:r="http://schemas.openxmlformats.org/officeDocument/2006/relationships" r:embed="rId4" cstate="print">
            <a:extLst>
              <a:ext uri="{28A0092B-C50C-407E-A947-70E740481C1C}">
                <a14:useLocalDpi xmlns:a14="http://schemas.microsoft.com/office/drawing/2010/main" val="0"/>
              </a:ext>
            </a:extLst>
          </a:blip>
          <a:srcRect/>
          <a:stretch>
            <a:fillRect l="-84644" r="-4030"/>
          </a:stretch>
        </a:blipFill>
        <a:ln>
          <a:solidFill>
            <a:schemeClr val="tx1">
              <a:lumMod val="75000"/>
              <a:lumOff val="25000"/>
            </a:schemeClr>
          </a:solidFill>
        </a:ln>
      </dgm:spPr>
    </dgm:pt>
    <dgm:pt modelId="{454B4139-771D-4708-9FA4-2FBB84DD4701}" type="pres">
      <dgm:prSet presAssocID="{B04F304F-1CB0-4C09-BA2C-C16CEF14ECF7}" presName="sibTrans" presStyleCnt="0"/>
      <dgm:spPr/>
    </dgm:pt>
    <dgm:pt modelId="{AD10A27E-301C-4BC2-8DAC-2D1D135ABA1D}" type="pres">
      <dgm:prSet presAssocID="{D6589D29-6C7C-4719-A4CA-41964C2D7B78}" presName="composite" presStyleCnt="0"/>
      <dgm:spPr/>
    </dgm:pt>
    <dgm:pt modelId="{BA3FCEF4-A5D1-454E-811A-DB8D7B808118}" type="pres">
      <dgm:prSet presAssocID="{D6589D29-6C7C-4719-A4CA-41964C2D7B78}" presName="rect1" presStyleLbl="trAlignAcc1" presStyleIdx="4" presStyleCnt="8">
        <dgm:presLayoutVars>
          <dgm:bulletEnabled val="1"/>
        </dgm:presLayoutVars>
      </dgm:prSet>
      <dgm:spPr/>
      <dgm:t>
        <a:bodyPr/>
        <a:lstStyle/>
        <a:p>
          <a:endParaRPr lang="en-US"/>
        </a:p>
      </dgm:t>
    </dgm:pt>
    <dgm:pt modelId="{BCF37A2E-92C4-4DA0-A7A5-113F33577A97}" type="pres">
      <dgm:prSet presAssocID="{D6589D29-6C7C-4719-A4CA-41964C2D7B78}" presName="rect2" presStyleLbl="fgImgPlace1" presStyleIdx="4" presStyleCnt="8"/>
      <dgm:spPr>
        <a:blipFill dpi="0" rotWithShape="1">
          <a:blip xmlns:r="http://schemas.openxmlformats.org/officeDocument/2006/relationships" r:embed="rId5" cstate="print">
            <a:extLst>
              <a:ext uri="{28A0092B-C50C-407E-A947-70E740481C1C}">
                <a14:useLocalDpi xmlns:a14="http://schemas.microsoft.com/office/drawing/2010/main" val="0"/>
              </a:ext>
            </a:extLst>
          </a:blip>
          <a:srcRect/>
          <a:stretch>
            <a:fillRect l="1765" r="-1785"/>
          </a:stretch>
        </a:blipFill>
        <a:ln>
          <a:solidFill>
            <a:schemeClr val="tx1">
              <a:lumMod val="75000"/>
              <a:lumOff val="25000"/>
            </a:schemeClr>
          </a:solidFill>
        </a:ln>
      </dgm:spPr>
    </dgm:pt>
    <dgm:pt modelId="{4BA01CDB-CC1B-43F7-808B-80F1732FBC72}" type="pres">
      <dgm:prSet presAssocID="{6D3BFB37-46DC-4397-8D17-50347270523C}" presName="sibTrans" presStyleCnt="0"/>
      <dgm:spPr/>
    </dgm:pt>
    <dgm:pt modelId="{AF70AFA9-F0BB-4D85-AD45-F7D65527CD2D}" type="pres">
      <dgm:prSet presAssocID="{52E61EAF-91CD-4EF6-9FA9-06C15A5AFE4E}" presName="composite" presStyleCnt="0"/>
      <dgm:spPr/>
    </dgm:pt>
    <dgm:pt modelId="{927481D6-0C0F-43BD-BC9B-3788879CF173}" type="pres">
      <dgm:prSet presAssocID="{52E61EAF-91CD-4EF6-9FA9-06C15A5AFE4E}" presName="rect1" presStyleLbl="trAlignAcc1" presStyleIdx="5" presStyleCnt="8">
        <dgm:presLayoutVars>
          <dgm:bulletEnabled val="1"/>
        </dgm:presLayoutVars>
      </dgm:prSet>
      <dgm:spPr/>
      <dgm:t>
        <a:bodyPr/>
        <a:lstStyle/>
        <a:p>
          <a:endParaRPr lang="en-US"/>
        </a:p>
      </dgm:t>
    </dgm:pt>
    <dgm:pt modelId="{97FA9622-050C-44D4-9F6E-6ABA37E0ED9E}" type="pres">
      <dgm:prSet presAssocID="{52E61EAF-91CD-4EF6-9FA9-06C15A5AFE4E}" presName="rect2" presStyleLbl="fgImgPlace1" presStyleIdx="5" presStyleCnt="8"/>
      <dgm:spPr>
        <a:blipFill dpi="0" rotWithShape="1">
          <a:blip xmlns:r="http://schemas.openxmlformats.org/officeDocument/2006/relationships" r:embed="rId6">
            <a:extLst>
              <a:ext uri="{28A0092B-C50C-407E-A947-70E740481C1C}">
                <a14:useLocalDpi xmlns:a14="http://schemas.microsoft.com/office/drawing/2010/main" val="0"/>
              </a:ext>
            </a:extLst>
          </a:blip>
          <a:srcRect/>
          <a:stretch>
            <a:fillRect l="-80416" r="281"/>
          </a:stretch>
        </a:blipFill>
        <a:ln>
          <a:solidFill>
            <a:schemeClr val="tx1"/>
          </a:solidFill>
        </a:ln>
      </dgm:spPr>
    </dgm:pt>
    <dgm:pt modelId="{8EB61FBF-BEC8-473F-B928-37E870344CF5}" type="pres">
      <dgm:prSet presAssocID="{26BFBCB8-EC5E-446B-AF3C-5479051C8075}" presName="sibTrans" presStyleCnt="0"/>
      <dgm:spPr/>
    </dgm:pt>
    <dgm:pt modelId="{F93A31F3-DA2B-494B-BE99-64653C1F6ED4}" type="pres">
      <dgm:prSet presAssocID="{DB22F6D6-2DEA-48ED-835E-0E693345BC73}" presName="composite" presStyleCnt="0"/>
      <dgm:spPr/>
    </dgm:pt>
    <dgm:pt modelId="{E4702D1D-9356-4C44-BD9E-1446F0282C72}" type="pres">
      <dgm:prSet presAssocID="{DB22F6D6-2DEA-48ED-835E-0E693345BC73}" presName="rect1" presStyleLbl="trAlignAcc1" presStyleIdx="6" presStyleCnt="8">
        <dgm:presLayoutVars>
          <dgm:bulletEnabled val="1"/>
        </dgm:presLayoutVars>
      </dgm:prSet>
      <dgm:spPr/>
      <dgm:t>
        <a:bodyPr/>
        <a:lstStyle/>
        <a:p>
          <a:endParaRPr lang="en-US"/>
        </a:p>
      </dgm:t>
    </dgm:pt>
    <dgm:pt modelId="{D623E903-6A77-4501-BB55-9F212ECDCE81}" type="pres">
      <dgm:prSet presAssocID="{DB22F6D6-2DEA-48ED-835E-0E693345BC73}" presName="rect2" presStyleLbl="fgImgPlace1" presStyleIdx="6" presStyleCnt="8"/>
      <dgm:spPr/>
    </dgm:pt>
    <dgm:pt modelId="{4EE23D40-FC41-4593-B9D8-03F991B4DF0C}" type="pres">
      <dgm:prSet presAssocID="{6735D312-AC92-4A07-BE82-FA6B8ED2791D}" presName="sibTrans" presStyleCnt="0"/>
      <dgm:spPr/>
    </dgm:pt>
    <dgm:pt modelId="{CF4F64CB-0F0B-48AE-8299-B6697792DB81}" type="pres">
      <dgm:prSet presAssocID="{E0BE66E1-770B-45BC-A8AB-44887899F842}" presName="composite" presStyleCnt="0"/>
      <dgm:spPr/>
    </dgm:pt>
    <dgm:pt modelId="{4F40A9A7-33FE-45B7-B36A-47A7A87F878D}" type="pres">
      <dgm:prSet presAssocID="{E0BE66E1-770B-45BC-A8AB-44887899F842}" presName="rect1" presStyleLbl="trAlignAcc1" presStyleIdx="7" presStyleCnt="8">
        <dgm:presLayoutVars>
          <dgm:bulletEnabled val="1"/>
        </dgm:presLayoutVars>
      </dgm:prSet>
      <dgm:spPr/>
      <dgm:t>
        <a:bodyPr/>
        <a:lstStyle/>
        <a:p>
          <a:endParaRPr lang="en-US"/>
        </a:p>
      </dgm:t>
    </dgm:pt>
    <dgm:pt modelId="{BA6C1556-6EE1-447C-80F3-50437CEACBC3}" type="pres">
      <dgm:prSet presAssocID="{E0BE66E1-770B-45BC-A8AB-44887899F842}" presName="rect2" presStyleLbl="fgImgPlace1" presStyleIdx="7" presStyleCnt="8"/>
      <dgm:spPr>
        <a:blipFill>
          <a:blip xmlns:r="http://schemas.openxmlformats.org/officeDocument/2006/relationships" r:embed="rId7">
            <a:extLst>
              <a:ext uri="{28A0092B-C50C-407E-A947-70E740481C1C}">
                <a14:useLocalDpi xmlns:a14="http://schemas.microsoft.com/office/drawing/2010/main" val="0"/>
              </a:ext>
            </a:extLst>
          </a:blip>
          <a:srcRect/>
          <a:stretch>
            <a:fillRect l="-25000" r="-25000"/>
          </a:stretch>
        </a:blipFill>
        <a:ln>
          <a:solidFill>
            <a:schemeClr val="tx1"/>
          </a:solidFill>
        </a:ln>
      </dgm:spPr>
    </dgm:pt>
  </dgm:ptLst>
  <dgm:cxnLst>
    <dgm:cxn modelId="{34581B70-3620-4D2D-9743-2249CAD1B094}" type="presOf" srcId="{5BDAAE98-7469-4ED3-B3EB-20560AF356DD}" destId="{E537A357-DAB5-4041-9DA5-D475E78125B2}" srcOrd="0" destOrd="0" presId="urn:microsoft.com/office/officeart/2008/layout/PictureStrips"/>
    <dgm:cxn modelId="{B04845B9-DD08-4BF8-9B11-AEC76EAB6A8E}" srcId="{5BDAAE98-7469-4ED3-B3EB-20560AF356DD}" destId="{52E61EAF-91CD-4EF6-9FA9-06C15A5AFE4E}" srcOrd="5" destOrd="0" parTransId="{0A576BEC-40DF-4C0D-8647-9352D32F17D4}" sibTransId="{26BFBCB8-EC5E-446B-AF3C-5479051C8075}"/>
    <dgm:cxn modelId="{FFCC22C1-F5FD-42BC-A85D-73A52F5C8AEC}" srcId="{5BDAAE98-7469-4ED3-B3EB-20560AF356DD}" destId="{DB22F6D6-2DEA-48ED-835E-0E693345BC73}" srcOrd="6" destOrd="0" parTransId="{9C3630D9-1F2C-4C2D-B55F-733782C633B6}" sibTransId="{6735D312-AC92-4A07-BE82-FA6B8ED2791D}"/>
    <dgm:cxn modelId="{F495AD86-D253-4CD5-B930-69338063486A}" type="presOf" srcId="{D6589D29-6C7C-4719-A4CA-41964C2D7B78}" destId="{BA3FCEF4-A5D1-454E-811A-DB8D7B808118}" srcOrd="0" destOrd="0" presId="urn:microsoft.com/office/officeart/2008/layout/PictureStrips"/>
    <dgm:cxn modelId="{C6A1CC0D-458A-4A54-91C1-34EABB0C43B4}" type="presOf" srcId="{898BCAFB-80E8-4CF3-BCEA-2F5CB37B3575}" destId="{418B60BC-19BC-492C-A8D5-BD88670A1246}" srcOrd="0" destOrd="0" presId="urn:microsoft.com/office/officeart/2008/layout/PictureStrips"/>
    <dgm:cxn modelId="{60764CCF-7C14-477A-AB40-B5A53439E018}" srcId="{5BDAAE98-7469-4ED3-B3EB-20560AF356DD}" destId="{886F8F2A-1BD3-49C8-B4A1-918E311F30BB}" srcOrd="1" destOrd="0" parTransId="{F519282C-94BD-4A8B-8DC1-F4367ACA097F}" sibTransId="{09B1DE84-84AF-4B72-9B3B-4394DFA31391}"/>
    <dgm:cxn modelId="{497A7E60-6B8D-46F8-BD6A-1D60DCEF9A19}" srcId="{5BDAAE98-7469-4ED3-B3EB-20560AF356DD}" destId="{D6589D29-6C7C-4719-A4CA-41964C2D7B78}" srcOrd="4" destOrd="0" parTransId="{76FEC4AA-CF9C-4867-870C-697939CA7C23}" sibTransId="{6D3BFB37-46DC-4397-8D17-50347270523C}"/>
    <dgm:cxn modelId="{01868FA8-6E97-4054-9FC8-20868997C235}" type="presOf" srcId="{B8CF578B-206F-494C-A056-A804F8DCFCDB}" destId="{6AC6482B-01AD-4A64-B688-1414CF89783D}" srcOrd="0" destOrd="0" presId="urn:microsoft.com/office/officeart/2008/layout/PictureStrips"/>
    <dgm:cxn modelId="{6EA6B2C5-FD54-465F-AB5D-79FFEC889DBF}" srcId="{5BDAAE98-7469-4ED3-B3EB-20560AF356DD}" destId="{93266083-188F-46BC-BDF0-B6000A7116C6}" srcOrd="2" destOrd="0" parTransId="{96823191-1D8B-4EF9-BF3A-20237BD40941}" sibTransId="{C117C9E3-01E9-43EC-B8CA-DCB60E0C311A}"/>
    <dgm:cxn modelId="{5079AC87-F238-4B8A-B53E-6E9381F242C6}" srcId="{5BDAAE98-7469-4ED3-B3EB-20560AF356DD}" destId="{E0BE66E1-770B-45BC-A8AB-44887899F842}" srcOrd="7" destOrd="0" parTransId="{5B1ADD7D-2777-414E-9D0D-E7A5551A554D}" sibTransId="{8F01C0E0-4F9F-4709-96EA-BE4E51D457A8}"/>
    <dgm:cxn modelId="{F9F52BC4-A49E-4F6C-A7BE-FBBBE88D52CB}" type="presOf" srcId="{93266083-188F-46BC-BDF0-B6000A7116C6}" destId="{9D474843-3436-4CE8-9A94-8713BED5AF47}" srcOrd="0" destOrd="0" presId="urn:microsoft.com/office/officeart/2008/layout/PictureStrips"/>
    <dgm:cxn modelId="{760BE43C-B3E8-4BE0-931F-7123E4A7B2D4}" type="presOf" srcId="{DB22F6D6-2DEA-48ED-835E-0E693345BC73}" destId="{E4702D1D-9356-4C44-BD9E-1446F0282C72}" srcOrd="0" destOrd="0" presId="urn:microsoft.com/office/officeart/2008/layout/PictureStrips"/>
    <dgm:cxn modelId="{11C119BA-D6FE-4DE8-A180-96141EA864A2}" type="presOf" srcId="{E0BE66E1-770B-45BC-A8AB-44887899F842}" destId="{4F40A9A7-33FE-45B7-B36A-47A7A87F878D}" srcOrd="0" destOrd="0" presId="urn:microsoft.com/office/officeart/2008/layout/PictureStrips"/>
    <dgm:cxn modelId="{A4FCC896-E3D2-4A6F-A8EC-55D5CD1E8677}" srcId="{5BDAAE98-7469-4ED3-B3EB-20560AF356DD}" destId="{B8CF578B-206F-494C-A056-A804F8DCFCDB}" srcOrd="0" destOrd="0" parTransId="{4D6A9C1A-1283-4B8B-A437-9A1DECEED5DB}" sibTransId="{77761FC6-9989-4DEE-9A42-77BA99374F1C}"/>
    <dgm:cxn modelId="{7AA572E4-F506-499E-9C9C-579C20E5DAB2}" srcId="{5BDAAE98-7469-4ED3-B3EB-20560AF356DD}" destId="{898BCAFB-80E8-4CF3-BCEA-2F5CB37B3575}" srcOrd="3" destOrd="0" parTransId="{E5259A5D-CC15-4F4C-876C-334B8099524E}" sibTransId="{B04F304F-1CB0-4C09-BA2C-C16CEF14ECF7}"/>
    <dgm:cxn modelId="{1C39E30D-E9EB-40DF-A613-7F127409B341}" type="presOf" srcId="{52E61EAF-91CD-4EF6-9FA9-06C15A5AFE4E}" destId="{927481D6-0C0F-43BD-BC9B-3788879CF173}" srcOrd="0" destOrd="0" presId="urn:microsoft.com/office/officeart/2008/layout/PictureStrips"/>
    <dgm:cxn modelId="{45C376CD-D1E3-4033-B183-57F8187858C9}" type="presOf" srcId="{886F8F2A-1BD3-49C8-B4A1-918E311F30BB}" destId="{51456321-B8C5-4623-98E2-DA57CAB5B075}" srcOrd="0" destOrd="0" presId="urn:microsoft.com/office/officeart/2008/layout/PictureStrips"/>
    <dgm:cxn modelId="{7B6061B8-991A-4FC8-85C8-19B09580FD27}" type="presParOf" srcId="{E537A357-DAB5-4041-9DA5-D475E78125B2}" destId="{0B27FCAF-6E6D-4E9A-976F-0E63D67DE9E6}" srcOrd="0" destOrd="0" presId="urn:microsoft.com/office/officeart/2008/layout/PictureStrips"/>
    <dgm:cxn modelId="{D2E1742C-F661-4D51-9AB4-80E627137F11}" type="presParOf" srcId="{0B27FCAF-6E6D-4E9A-976F-0E63D67DE9E6}" destId="{6AC6482B-01AD-4A64-B688-1414CF89783D}" srcOrd="0" destOrd="0" presId="urn:microsoft.com/office/officeart/2008/layout/PictureStrips"/>
    <dgm:cxn modelId="{10BEE397-091F-4B37-80AE-E89BEAE61595}" type="presParOf" srcId="{0B27FCAF-6E6D-4E9A-976F-0E63D67DE9E6}" destId="{B092CA18-AEF6-419E-BE96-5B2959EBD459}" srcOrd="1" destOrd="0" presId="urn:microsoft.com/office/officeart/2008/layout/PictureStrips"/>
    <dgm:cxn modelId="{E210EF7F-6620-4BA5-B7E3-8FEE4D5BD0BD}" type="presParOf" srcId="{E537A357-DAB5-4041-9DA5-D475E78125B2}" destId="{D6B1C00E-9747-4CB2-BEAF-E4B99048DC67}" srcOrd="1" destOrd="0" presId="urn:microsoft.com/office/officeart/2008/layout/PictureStrips"/>
    <dgm:cxn modelId="{2EA2B35D-DE43-42A7-B466-F0A4E98AEC41}" type="presParOf" srcId="{E537A357-DAB5-4041-9DA5-D475E78125B2}" destId="{5939C506-8013-4B0B-B61C-1A58E839BED0}" srcOrd="2" destOrd="0" presId="urn:microsoft.com/office/officeart/2008/layout/PictureStrips"/>
    <dgm:cxn modelId="{E3DCA85D-4B9E-42CA-9C98-AABCD6A4A0EF}" type="presParOf" srcId="{5939C506-8013-4B0B-B61C-1A58E839BED0}" destId="{51456321-B8C5-4623-98E2-DA57CAB5B075}" srcOrd="0" destOrd="0" presId="urn:microsoft.com/office/officeart/2008/layout/PictureStrips"/>
    <dgm:cxn modelId="{F6655EB1-4B8D-4F6F-8CAE-4357D5B07538}" type="presParOf" srcId="{5939C506-8013-4B0B-B61C-1A58E839BED0}" destId="{AD7CD24D-224F-40E0-9F70-D6AA01AC704A}" srcOrd="1" destOrd="0" presId="urn:microsoft.com/office/officeart/2008/layout/PictureStrips"/>
    <dgm:cxn modelId="{1A4E2265-738F-4C15-9F9C-AE4D6ED692BA}" type="presParOf" srcId="{E537A357-DAB5-4041-9DA5-D475E78125B2}" destId="{96D745C6-2D68-4E8C-A536-6AAF15A7FC4F}" srcOrd="3" destOrd="0" presId="urn:microsoft.com/office/officeart/2008/layout/PictureStrips"/>
    <dgm:cxn modelId="{FB7E9FA5-4766-415A-871A-63F0A4B0D84C}" type="presParOf" srcId="{E537A357-DAB5-4041-9DA5-D475E78125B2}" destId="{5E199474-F949-4582-AE73-0DD7A2D96C6A}" srcOrd="4" destOrd="0" presId="urn:microsoft.com/office/officeart/2008/layout/PictureStrips"/>
    <dgm:cxn modelId="{FDA922FD-BE7B-4F86-B219-1B3D697E6522}" type="presParOf" srcId="{5E199474-F949-4582-AE73-0DD7A2D96C6A}" destId="{9D474843-3436-4CE8-9A94-8713BED5AF47}" srcOrd="0" destOrd="0" presId="urn:microsoft.com/office/officeart/2008/layout/PictureStrips"/>
    <dgm:cxn modelId="{91112AA7-7106-4910-AE2F-F67990E7E00D}" type="presParOf" srcId="{5E199474-F949-4582-AE73-0DD7A2D96C6A}" destId="{BC76E0B5-9097-4DAE-A5E6-26E26C8A94EF}" srcOrd="1" destOrd="0" presId="urn:microsoft.com/office/officeart/2008/layout/PictureStrips"/>
    <dgm:cxn modelId="{BE075933-8E58-4071-ABE1-AB11E71D7231}" type="presParOf" srcId="{E537A357-DAB5-4041-9DA5-D475E78125B2}" destId="{99117FA5-7DB2-484E-95C9-63CDA75092D3}" srcOrd="5" destOrd="0" presId="urn:microsoft.com/office/officeart/2008/layout/PictureStrips"/>
    <dgm:cxn modelId="{B3855A60-8D6C-4E17-8F21-CC56D0F4B5CD}" type="presParOf" srcId="{E537A357-DAB5-4041-9DA5-D475E78125B2}" destId="{4665B29D-970F-4FA4-A95E-FFE85F6E6C40}" srcOrd="6" destOrd="0" presId="urn:microsoft.com/office/officeart/2008/layout/PictureStrips"/>
    <dgm:cxn modelId="{9741E633-264A-4C63-906C-6DDE5F0FACA4}" type="presParOf" srcId="{4665B29D-970F-4FA4-A95E-FFE85F6E6C40}" destId="{418B60BC-19BC-492C-A8D5-BD88670A1246}" srcOrd="0" destOrd="0" presId="urn:microsoft.com/office/officeart/2008/layout/PictureStrips"/>
    <dgm:cxn modelId="{21BC02D8-13E2-4EE0-8A34-2D3E308B9F8E}" type="presParOf" srcId="{4665B29D-970F-4FA4-A95E-FFE85F6E6C40}" destId="{93FD47D9-7025-4395-A663-1AB5339E81F3}" srcOrd="1" destOrd="0" presId="urn:microsoft.com/office/officeart/2008/layout/PictureStrips"/>
    <dgm:cxn modelId="{FC6A1E33-2E4B-4CE6-93A7-023EE8312BCF}" type="presParOf" srcId="{E537A357-DAB5-4041-9DA5-D475E78125B2}" destId="{454B4139-771D-4708-9FA4-2FBB84DD4701}" srcOrd="7" destOrd="0" presId="urn:microsoft.com/office/officeart/2008/layout/PictureStrips"/>
    <dgm:cxn modelId="{88B46EBC-2CA0-4114-9B02-365F35DE2289}" type="presParOf" srcId="{E537A357-DAB5-4041-9DA5-D475E78125B2}" destId="{AD10A27E-301C-4BC2-8DAC-2D1D135ABA1D}" srcOrd="8" destOrd="0" presId="urn:microsoft.com/office/officeart/2008/layout/PictureStrips"/>
    <dgm:cxn modelId="{23C8A096-7309-4345-BD0F-AFAFC15861C3}" type="presParOf" srcId="{AD10A27E-301C-4BC2-8DAC-2D1D135ABA1D}" destId="{BA3FCEF4-A5D1-454E-811A-DB8D7B808118}" srcOrd="0" destOrd="0" presId="urn:microsoft.com/office/officeart/2008/layout/PictureStrips"/>
    <dgm:cxn modelId="{8D5C58FF-C279-4A62-B0A7-7D1B556DE342}" type="presParOf" srcId="{AD10A27E-301C-4BC2-8DAC-2D1D135ABA1D}" destId="{BCF37A2E-92C4-4DA0-A7A5-113F33577A97}" srcOrd="1" destOrd="0" presId="urn:microsoft.com/office/officeart/2008/layout/PictureStrips"/>
    <dgm:cxn modelId="{43930199-C772-4226-9A53-F5C64A1BBECD}" type="presParOf" srcId="{E537A357-DAB5-4041-9DA5-D475E78125B2}" destId="{4BA01CDB-CC1B-43F7-808B-80F1732FBC72}" srcOrd="9" destOrd="0" presId="urn:microsoft.com/office/officeart/2008/layout/PictureStrips"/>
    <dgm:cxn modelId="{CE8895B8-5DA4-4C78-B50C-2C7F682116C6}" type="presParOf" srcId="{E537A357-DAB5-4041-9DA5-D475E78125B2}" destId="{AF70AFA9-F0BB-4D85-AD45-F7D65527CD2D}" srcOrd="10" destOrd="0" presId="urn:microsoft.com/office/officeart/2008/layout/PictureStrips"/>
    <dgm:cxn modelId="{397D0225-21C1-4D10-8026-11EA3248D27E}" type="presParOf" srcId="{AF70AFA9-F0BB-4D85-AD45-F7D65527CD2D}" destId="{927481D6-0C0F-43BD-BC9B-3788879CF173}" srcOrd="0" destOrd="0" presId="urn:microsoft.com/office/officeart/2008/layout/PictureStrips"/>
    <dgm:cxn modelId="{DE27CD0F-4A4D-4864-9F0E-8DA366331E0B}" type="presParOf" srcId="{AF70AFA9-F0BB-4D85-AD45-F7D65527CD2D}" destId="{97FA9622-050C-44D4-9F6E-6ABA37E0ED9E}" srcOrd="1" destOrd="0" presId="urn:microsoft.com/office/officeart/2008/layout/PictureStrips"/>
    <dgm:cxn modelId="{310FC9B8-A9DF-4061-ACE4-1ACA4E3967C1}" type="presParOf" srcId="{E537A357-DAB5-4041-9DA5-D475E78125B2}" destId="{8EB61FBF-BEC8-473F-B928-37E870344CF5}" srcOrd="11" destOrd="0" presId="urn:microsoft.com/office/officeart/2008/layout/PictureStrips"/>
    <dgm:cxn modelId="{B7018EE4-8852-4B6D-A6B0-26BBBC7E3CF5}" type="presParOf" srcId="{E537A357-DAB5-4041-9DA5-D475E78125B2}" destId="{F93A31F3-DA2B-494B-BE99-64653C1F6ED4}" srcOrd="12" destOrd="0" presId="urn:microsoft.com/office/officeart/2008/layout/PictureStrips"/>
    <dgm:cxn modelId="{73F496DD-7782-4EFE-B7A1-93213B377357}" type="presParOf" srcId="{F93A31F3-DA2B-494B-BE99-64653C1F6ED4}" destId="{E4702D1D-9356-4C44-BD9E-1446F0282C72}" srcOrd="0" destOrd="0" presId="urn:microsoft.com/office/officeart/2008/layout/PictureStrips"/>
    <dgm:cxn modelId="{AA9E4CFB-3F9B-4559-8C44-811E1C92B506}" type="presParOf" srcId="{F93A31F3-DA2B-494B-BE99-64653C1F6ED4}" destId="{D623E903-6A77-4501-BB55-9F212ECDCE81}" srcOrd="1" destOrd="0" presId="urn:microsoft.com/office/officeart/2008/layout/PictureStrips"/>
    <dgm:cxn modelId="{23E4F739-2B4B-4B41-9EA8-607AE02397DB}" type="presParOf" srcId="{E537A357-DAB5-4041-9DA5-D475E78125B2}" destId="{4EE23D40-FC41-4593-B9D8-03F991B4DF0C}" srcOrd="13" destOrd="0" presId="urn:microsoft.com/office/officeart/2008/layout/PictureStrips"/>
    <dgm:cxn modelId="{E0944677-2DA7-4237-A8AD-92123606F519}" type="presParOf" srcId="{E537A357-DAB5-4041-9DA5-D475E78125B2}" destId="{CF4F64CB-0F0B-48AE-8299-B6697792DB81}" srcOrd="14" destOrd="0" presId="urn:microsoft.com/office/officeart/2008/layout/PictureStrips"/>
    <dgm:cxn modelId="{14B68720-578F-4108-BBAB-95A31E822F69}" type="presParOf" srcId="{CF4F64CB-0F0B-48AE-8299-B6697792DB81}" destId="{4F40A9A7-33FE-45B7-B36A-47A7A87F878D}" srcOrd="0" destOrd="0" presId="urn:microsoft.com/office/officeart/2008/layout/PictureStrips"/>
    <dgm:cxn modelId="{AEAF4E87-C4A9-45B3-993B-69C4E635E943}" type="presParOf" srcId="{CF4F64CB-0F0B-48AE-8299-B6697792DB81}" destId="{BA6C1556-6EE1-447C-80F3-50437CEACBC3}" srcOrd="1" destOrd="0" presId="urn:microsoft.com/office/officeart/2008/layout/PictureStrips"/>
  </dgm:cxnLst>
  <dgm:bg/>
  <dgm:whole>
    <a:ln>
      <a:noFill/>
    </a:ln>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6137D6DF-F297-4AFB-924A-A385D23C935E}" type="doc">
      <dgm:prSet loTypeId="urn:microsoft.com/office/officeart/2005/8/layout/vList6" loCatId="list" qsTypeId="urn:microsoft.com/office/officeart/2005/8/quickstyle/simple1" qsCatId="simple" csTypeId="urn:microsoft.com/office/officeart/2005/8/colors/colorful2" csCatId="colorful" phldr="1"/>
      <dgm:spPr/>
      <dgm:t>
        <a:bodyPr/>
        <a:lstStyle/>
        <a:p>
          <a:endParaRPr lang="en-US"/>
        </a:p>
      </dgm:t>
    </dgm:pt>
    <dgm:pt modelId="{503938F1-7BC3-4615-8AF7-371212ECA97B}">
      <dgm:prSet phldrT="[Text]"/>
      <dgm:spPr/>
      <dgm:t>
        <a:bodyPr/>
        <a:lstStyle/>
        <a:p>
          <a:r>
            <a:rPr lang="en-US" dirty="0"/>
            <a:t>Facilitation skill</a:t>
          </a:r>
        </a:p>
      </dgm:t>
    </dgm:pt>
    <dgm:pt modelId="{59DDA1B3-D981-4C7C-82E0-6BB7F5B9DB78}" type="parTrans" cxnId="{04708324-B2CF-443A-8A15-29DE42857ABA}">
      <dgm:prSet/>
      <dgm:spPr/>
      <dgm:t>
        <a:bodyPr/>
        <a:lstStyle/>
        <a:p>
          <a:endParaRPr lang="en-US"/>
        </a:p>
      </dgm:t>
    </dgm:pt>
    <dgm:pt modelId="{4E016D68-573D-4352-ADB5-B4AEC87FF544}" type="sibTrans" cxnId="{04708324-B2CF-443A-8A15-29DE42857ABA}">
      <dgm:prSet/>
      <dgm:spPr/>
      <dgm:t>
        <a:bodyPr/>
        <a:lstStyle/>
        <a:p>
          <a:endParaRPr lang="en-US"/>
        </a:p>
      </dgm:t>
    </dgm:pt>
    <dgm:pt modelId="{533182B6-95D4-422F-A571-C3F50C2A8939}">
      <dgm:prSet phldrT="[Text]" custT="1"/>
      <dgm:spPr/>
      <dgm:t>
        <a:bodyPr/>
        <a:lstStyle/>
        <a:p>
          <a:r>
            <a:rPr lang="en-US" sz="1600" dirty="0"/>
            <a:t>Speak in farmers language</a:t>
          </a:r>
        </a:p>
      </dgm:t>
    </dgm:pt>
    <dgm:pt modelId="{25C408C3-E13C-47AB-B5ED-20D6C7FE07AE}" type="parTrans" cxnId="{63E2F381-5BAE-49B8-93C4-DDAAA5C588D8}">
      <dgm:prSet/>
      <dgm:spPr/>
      <dgm:t>
        <a:bodyPr/>
        <a:lstStyle/>
        <a:p>
          <a:endParaRPr lang="en-US"/>
        </a:p>
      </dgm:t>
    </dgm:pt>
    <dgm:pt modelId="{68F8E58F-1DD9-4AAC-A4AB-E81A4940D7DB}" type="sibTrans" cxnId="{63E2F381-5BAE-49B8-93C4-DDAAA5C588D8}">
      <dgm:prSet/>
      <dgm:spPr/>
      <dgm:t>
        <a:bodyPr/>
        <a:lstStyle/>
        <a:p>
          <a:endParaRPr lang="en-US"/>
        </a:p>
      </dgm:t>
    </dgm:pt>
    <dgm:pt modelId="{F23B985F-59DF-4690-8A4A-81D102389748}">
      <dgm:prSet phldrT="[Text]" custT="1"/>
      <dgm:spPr/>
      <dgm:t>
        <a:bodyPr/>
        <a:lstStyle/>
        <a:p>
          <a:r>
            <a:rPr lang="en-US" sz="1600" dirty="0"/>
            <a:t>Diagnose the problem by probing into details</a:t>
          </a:r>
        </a:p>
      </dgm:t>
    </dgm:pt>
    <dgm:pt modelId="{CB85D0D0-8506-448D-91DC-FE2E21EBE190}" type="parTrans" cxnId="{F80477BA-A0C0-4D42-8D2A-3545BEAC89F7}">
      <dgm:prSet/>
      <dgm:spPr/>
      <dgm:t>
        <a:bodyPr/>
        <a:lstStyle/>
        <a:p>
          <a:endParaRPr lang="en-US"/>
        </a:p>
      </dgm:t>
    </dgm:pt>
    <dgm:pt modelId="{309B8A61-422B-4AF9-B1CA-B33981650F90}" type="sibTrans" cxnId="{F80477BA-A0C0-4D42-8D2A-3545BEAC89F7}">
      <dgm:prSet/>
      <dgm:spPr/>
      <dgm:t>
        <a:bodyPr/>
        <a:lstStyle/>
        <a:p>
          <a:endParaRPr lang="en-US"/>
        </a:p>
      </dgm:t>
    </dgm:pt>
    <dgm:pt modelId="{AF212FE8-2F9D-4165-A9A7-A98BDB69D47E}">
      <dgm:prSet phldrT="[Text]"/>
      <dgm:spPr/>
      <dgm:t>
        <a:bodyPr/>
        <a:lstStyle/>
        <a:p>
          <a:r>
            <a:rPr lang="en-US" dirty="0"/>
            <a:t>Computer skills</a:t>
          </a:r>
        </a:p>
      </dgm:t>
    </dgm:pt>
    <dgm:pt modelId="{49195EE5-67B9-4774-A99F-E7E85060DEBF}" type="parTrans" cxnId="{FB28D00E-5F7C-47AD-8DA4-74A3D6E569B6}">
      <dgm:prSet/>
      <dgm:spPr/>
      <dgm:t>
        <a:bodyPr/>
        <a:lstStyle/>
        <a:p>
          <a:endParaRPr lang="en-US"/>
        </a:p>
      </dgm:t>
    </dgm:pt>
    <dgm:pt modelId="{999DBEF5-1B1E-45C8-90BE-C00A605D8BCA}" type="sibTrans" cxnId="{FB28D00E-5F7C-47AD-8DA4-74A3D6E569B6}">
      <dgm:prSet/>
      <dgm:spPr/>
      <dgm:t>
        <a:bodyPr/>
        <a:lstStyle/>
        <a:p>
          <a:endParaRPr lang="en-US"/>
        </a:p>
      </dgm:t>
    </dgm:pt>
    <dgm:pt modelId="{EB7B06A4-2B10-4BF9-B259-341933B54147}">
      <dgm:prSet phldrT="[Text]" custT="1"/>
      <dgm:spPr/>
      <dgm:t>
        <a:bodyPr/>
        <a:lstStyle/>
        <a:p>
          <a:r>
            <a:rPr lang="en-US" sz="1600" dirty="0"/>
            <a:t>Basic knowledge of key board and mouse</a:t>
          </a:r>
        </a:p>
      </dgm:t>
    </dgm:pt>
    <dgm:pt modelId="{A194C1BF-1F42-4C83-9434-975CD989EB6A}" type="parTrans" cxnId="{E15EE277-7D28-4BD3-9F3E-932AE79192F0}">
      <dgm:prSet/>
      <dgm:spPr/>
      <dgm:t>
        <a:bodyPr/>
        <a:lstStyle/>
        <a:p>
          <a:endParaRPr lang="en-US"/>
        </a:p>
      </dgm:t>
    </dgm:pt>
    <dgm:pt modelId="{9E0A6AF7-76CA-47F6-BA77-7E73A44C4CA6}" type="sibTrans" cxnId="{E15EE277-7D28-4BD3-9F3E-932AE79192F0}">
      <dgm:prSet/>
      <dgm:spPr/>
      <dgm:t>
        <a:bodyPr/>
        <a:lstStyle/>
        <a:p>
          <a:endParaRPr lang="en-US"/>
        </a:p>
      </dgm:t>
    </dgm:pt>
    <dgm:pt modelId="{4312BE35-AE35-4D51-ACBD-D75BE99AFEB5}">
      <dgm:prSet phldrT="[Text]" custT="1"/>
      <dgm:spPr/>
      <dgm:t>
        <a:bodyPr/>
        <a:lstStyle/>
        <a:p>
          <a:r>
            <a:rPr lang="en-US" sz="1600" dirty="0"/>
            <a:t>Basic knowledge of internet</a:t>
          </a:r>
        </a:p>
      </dgm:t>
    </dgm:pt>
    <dgm:pt modelId="{00BB12A8-1FD1-4209-B561-25282CCDD9EF}" type="parTrans" cxnId="{A1541084-46C2-480E-9F25-723C674E2927}">
      <dgm:prSet/>
      <dgm:spPr/>
      <dgm:t>
        <a:bodyPr/>
        <a:lstStyle/>
        <a:p>
          <a:endParaRPr lang="en-US"/>
        </a:p>
      </dgm:t>
    </dgm:pt>
    <dgm:pt modelId="{FD71C3BD-A48D-49CA-99F0-EB0D3657B27F}" type="sibTrans" cxnId="{A1541084-46C2-480E-9F25-723C674E2927}">
      <dgm:prSet/>
      <dgm:spPr/>
      <dgm:t>
        <a:bodyPr/>
        <a:lstStyle/>
        <a:p>
          <a:endParaRPr lang="en-US"/>
        </a:p>
      </dgm:t>
    </dgm:pt>
    <dgm:pt modelId="{84E9140A-FC1C-4D01-AF8B-5C51F1BD2B61}">
      <dgm:prSet/>
      <dgm:spPr/>
      <dgm:t>
        <a:bodyPr/>
        <a:lstStyle/>
        <a:p>
          <a:r>
            <a:rPr lang="en-US" dirty="0"/>
            <a:t>Communication skill</a:t>
          </a:r>
        </a:p>
      </dgm:t>
    </dgm:pt>
    <dgm:pt modelId="{DA539570-9178-4BEC-956F-51208D396EE3}" type="parTrans" cxnId="{A4C6102D-F697-4D36-B975-4A88016AD420}">
      <dgm:prSet/>
      <dgm:spPr/>
      <dgm:t>
        <a:bodyPr/>
        <a:lstStyle/>
        <a:p>
          <a:endParaRPr lang="en-US"/>
        </a:p>
      </dgm:t>
    </dgm:pt>
    <dgm:pt modelId="{F3A338A2-9C3C-496B-8A20-37DCF4A1542A}" type="sibTrans" cxnId="{A4C6102D-F697-4D36-B975-4A88016AD420}">
      <dgm:prSet/>
      <dgm:spPr/>
      <dgm:t>
        <a:bodyPr/>
        <a:lstStyle/>
        <a:p>
          <a:endParaRPr lang="en-US"/>
        </a:p>
      </dgm:t>
    </dgm:pt>
    <dgm:pt modelId="{02A5A2BA-52AF-47D8-B39C-35EAF83F8874}">
      <dgm:prSet phldrT="[Text]" custT="1"/>
      <dgm:spPr/>
      <dgm:t>
        <a:bodyPr/>
        <a:lstStyle/>
        <a:p>
          <a:r>
            <a:rPr lang="en-US" sz="1600" dirty="0"/>
            <a:t>Answering the query at level of farmers knowledge</a:t>
          </a:r>
        </a:p>
      </dgm:t>
    </dgm:pt>
    <dgm:pt modelId="{751D4F31-5E7C-46B7-B5DE-599B3854054F}" type="parTrans" cxnId="{9882E0FD-531E-41CC-9965-83E514053960}">
      <dgm:prSet/>
      <dgm:spPr/>
      <dgm:t>
        <a:bodyPr/>
        <a:lstStyle/>
        <a:p>
          <a:endParaRPr lang="en-US"/>
        </a:p>
      </dgm:t>
    </dgm:pt>
    <dgm:pt modelId="{BDA6A3FC-596C-45CD-AA3E-88884A5D0AC9}" type="sibTrans" cxnId="{9882E0FD-531E-41CC-9965-83E514053960}">
      <dgm:prSet/>
      <dgm:spPr/>
      <dgm:t>
        <a:bodyPr/>
        <a:lstStyle/>
        <a:p>
          <a:endParaRPr lang="en-US"/>
        </a:p>
      </dgm:t>
    </dgm:pt>
    <dgm:pt modelId="{AC462F24-D6E7-4E10-890A-C36F9041CCBD}">
      <dgm:prSet custT="1"/>
      <dgm:spPr/>
      <dgm:t>
        <a:bodyPr/>
        <a:lstStyle/>
        <a:p>
          <a:r>
            <a:rPr lang="en-US" sz="1400" dirty="0"/>
            <a:t>Empathize with the farmer</a:t>
          </a:r>
        </a:p>
      </dgm:t>
    </dgm:pt>
    <dgm:pt modelId="{60B31388-8695-469F-9814-A6F5A5D6C03A}" type="parTrans" cxnId="{F5DD4344-9469-4C9E-A901-7844C906F73C}">
      <dgm:prSet/>
      <dgm:spPr/>
      <dgm:t>
        <a:bodyPr/>
        <a:lstStyle/>
        <a:p>
          <a:endParaRPr lang="en-US"/>
        </a:p>
      </dgm:t>
    </dgm:pt>
    <dgm:pt modelId="{47DAD8A9-3077-430A-A72E-A29D5467820D}" type="sibTrans" cxnId="{F5DD4344-9469-4C9E-A901-7844C906F73C}">
      <dgm:prSet/>
      <dgm:spPr/>
      <dgm:t>
        <a:bodyPr/>
        <a:lstStyle/>
        <a:p>
          <a:endParaRPr lang="en-US"/>
        </a:p>
      </dgm:t>
    </dgm:pt>
    <dgm:pt modelId="{76EBD9D5-A03F-4206-9E36-D8FAC6D6038E}">
      <dgm:prSet custT="1"/>
      <dgm:spPr/>
      <dgm:t>
        <a:bodyPr/>
        <a:lstStyle/>
        <a:p>
          <a:r>
            <a:rPr lang="en-US" sz="1400" dirty="0"/>
            <a:t>Listen actively for the content </a:t>
          </a:r>
        </a:p>
      </dgm:t>
    </dgm:pt>
    <dgm:pt modelId="{377ABBCE-D1FA-42A6-9803-382B1D66EBA8}" type="parTrans" cxnId="{05B65373-EEE2-4525-B01E-AB2B025FB393}">
      <dgm:prSet/>
      <dgm:spPr/>
      <dgm:t>
        <a:bodyPr/>
        <a:lstStyle/>
        <a:p>
          <a:endParaRPr lang="en-US"/>
        </a:p>
      </dgm:t>
    </dgm:pt>
    <dgm:pt modelId="{680CDF4B-C027-4A4A-95DC-742BB0ABF800}" type="sibTrans" cxnId="{05B65373-EEE2-4525-B01E-AB2B025FB393}">
      <dgm:prSet/>
      <dgm:spPr/>
      <dgm:t>
        <a:bodyPr/>
        <a:lstStyle/>
        <a:p>
          <a:endParaRPr lang="en-US"/>
        </a:p>
      </dgm:t>
    </dgm:pt>
    <dgm:pt modelId="{7B3D6B5C-EAFD-45D6-BE4B-11537C6E9850}">
      <dgm:prSet custT="1"/>
      <dgm:spPr/>
      <dgm:t>
        <a:bodyPr/>
        <a:lstStyle/>
        <a:p>
          <a:r>
            <a:rPr lang="en-US" sz="1400" dirty="0"/>
            <a:t>Avoid defensiveness in conversation</a:t>
          </a:r>
        </a:p>
      </dgm:t>
    </dgm:pt>
    <dgm:pt modelId="{1D63BB85-3B2E-431B-8CB7-898D4EAF9EC5}" type="parTrans" cxnId="{A12CB75E-511E-405A-B53B-2E95CE8A9D74}">
      <dgm:prSet/>
      <dgm:spPr/>
      <dgm:t>
        <a:bodyPr/>
        <a:lstStyle/>
        <a:p>
          <a:endParaRPr lang="en-US"/>
        </a:p>
      </dgm:t>
    </dgm:pt>
    <dgm:pt modelId="{717982AC-59CB-4231-8952-BA7B61224C25}" type="sibTrans" cxnId="{A12CB75E-511E-405A-B53B-2E95CE8A9D74}">
      <dgm:prSet/>
      <dgm:spPr/>
      <dgm:t>
        <a:bodyPr/>
        <a:lstStyle/>
        <a:p>
          <a:endParaRPr lang="en-US"/>
        </a:p>
      </dgm:t>
    </dgm:pt>
    <dgm:pt modelId="{06BAA3D6-EDAF-4F59-A93A-A5DF9660E900}">
      <dgm:prSet custT="1"/>
      <dgm:spPr/>
      <dgm:t>
        <a:bodyPr/>
        <a:lstStyle/>
        <a:p>
          <a:r>
            <a:rPr lang="en-US" sz="1400" dirty="0"/>
            <a:t>Avoid use of unnecessary and complex words</a:t>
          </a:r>
        </a:p>
      </dgm:t>
    </dgm:pt>
    <dgm:pt modelId="{62F573A2-3579-40DE-8F83-D6CA0000CA01}" type="parTrans" cxnId="{5831F80A-F84F-4077-93C7-054F7C623514}">
      <dgm:prSet/>
      <dgm:spPr/>
      <dgm:t>
        <a:bodyPr/>
        <a:lstStyle/>
        <a:p>
          <a:endParaRPr lang="en-US"/>
        </a:p>
      </dgm:t>
    </dgm:pt>
    <dgm:pt modelId="{41E4D49B-97C0-4918-B049-955A4E210AD1}" type="sibTrans" cxnId="{5831F80A-F84F-4077-93C7-054F7C623514}">
      <dgm:prSet/>
      <dgm:spPr/>
      <dgm:t>
        <a:bodyPr/>
        <a:lstStyle/>
        <a:p>
          <a:endParaRPr lang="en-US"/>
        </a:p>
      </dgm:t>
    </dgm:pt>
    <dgm:pt modelId="{41E3B969-7D03-4F72-84A2-857D0039F56B}">
      <dgm:prSet custT="1"/>
      <dgm:spPr/>
      <dgm:t>
        <a:bodyPr/>
        <a:lstStyle/>
        <a:p>
          <a:r>
            <a:rPr lang="en-US" sz="1400" dirty="0"/>
            <a:t>Close call with greetings</a:t>
          </a:r>
        </a:p>
      </dgm:t>
    </dgm:pt>
    <dgm:pt modelId="{1DA76A10-8669-4AB9-AF28-BE64EEA162C9}" type="parTrans" cxnId="{A2E2D1DC-ECFF-4D29-87DB-ADF1CC6D3BC6}">
      <dgm:prSet/>
      <dgm:spPr/>
      <dgm:t>
        <a:bodyPr/>
        <a:lstStyle/>
        <a:p>
          <a:endParaRPr lang="en-US"/>
        </a:p>
      </dgm:t>
    </dgm:pt>
    <dgm:pt modelId="{6D60F607-DB54-4408-A2FB-E5D83D0975B5}" type="sibTrans" cxnId="{A2E2D1DC-ECFF-4D29-87DB-ADF1CC6D3BC6}">
      <dgm:prSet/>
      <dgm:spPr/>
      <dgm:t>
        <a:bodyPr/>
        <a:lstStyle/>
        <a:p>
          <a:endParaRPr lang="en-US"/>
        </a:p>
      </dgm:t>
    </dgm:pt>
    <dgm:pt modelId="{D79BB1A4-2484-41A7-B8BC-E39695D1B98E}">
      <dgm:prSet phldrT="[Text]" custT="1"/>
      <dgm:spPr/>
      <dgm:t>
        <a:bodyPr/>
        <a:lstStyle/>
        <a:p>
          <a:r>
            <a:rPr lang="en-US" sz="1600" dirty="0"/>
            <a:t>Sending and receiving emails</a:t>
          </a:r>
        </a:p>
      </dgm:t>
    </dgm:pt>
    <dgm:pt modelId="{92F53409-6FD1-4CD4-820A-91A0AB9FE22D}" type="parTrans" cxnId="{7A6C5E6B-F6F4-462B-850C-5DB9EACD5C85}">
      <dgm:prSet/>
      <dgm:spPr/>
      <dgm:t>
        <a:bodyPr/>
        <a:lstStyle/>
        <a:p>
          <a:endParaRPr lang="en-US"/>
        </a:p>
      </dgm:t>
    </dgm:pt>
    <dgm:pt modelId="{63F1B92E-8A08-45B3-BD49-54C832932097}" type="sibTrans" cxnId="{7A6C5E6B-F6F4-462B-850C-5DB9EACD5C85}">
      <dgm:prSet/>
      <dgm:spPr/>
      <dgm:t>
        <a:bodyPr/>
        <a:lstStyle/>
        <a:p>
          <a:endParaRPr lang="en-US"/>
        </a:p>
      </dgm:t>
    </dgm:pt>
    <dgm:pt modelId="{B7F646C7-FBD0-4D4D-AE66-A44002F7DDC3}" type="pres">
      <dgm:prSet presAssocID="{6137D6DF-F297-4AFB-924A-A385D23C935E}" presName="Name0" presStyleCnt="0">
        <dgm:presLayoutVars>
          <dgm:dir/>
          <dgm:animLvl val="lvl"/>
          <dgm:resizeHandles/>
        </dgm:presLayoutVars>
      </dgm:prSet>
      <dgm:spPr/>
      <dgm:t>
        <a:bodyPr/>
        <a:lstStyle/>
        <a:p>
          <a:endParaRPr lang="en-US"/>
        </a:p>
      </dgm:t>
    </dgm:pt>
    <dgm:pt modelId="{83C387F2-AC1A-4AE9-9C1C-B52BFA875734}" type="pres">
      <dgm:prSet presAssocID="{503938F1-7BC3-4615-8AF7-371212ECA97B}" presName="linNode" presStyleCnt="0"/>
      <dgm:spPr/>
    </dgm:pt>
    <dgm:pt modelId="{BA9794EF-1DCD-4AB1-9FEC-2DBD507DD298}" type="pres">
      <dgm:prSet presAssocID="{503938F1-7BC3-4615-8AF7-371212ECA97B}" presName="parentShp" presStyleLbl="node1" presStyleIdx="0" presStyleCnt="3" custScaleX="58804">
        <dgm:presLayoutVars>
          <dgm:bulletEnabled val="1"/>
        </dgm:presLayoutVars>
      </dgm:prSet>
      <dgm:spPr/>
      <dgm:t>
        <a:bodyPr/>
        <a:lstStyle/>
        <a:p>
          <a:endParaRPr lang="en-US"/>
        </a:p>
      </dgm:t>
    </dgm:pt>
    <dgm:pt modelId="{28FEBE63-2A19-4382-8AD9-5BA8DA2A419C}" type="pres">
      <dgm:prSet presAssocID="{503938F1-7BC3-4615-8AF7-371212ECA97B}" presName="childShp" presStyleLbl="bgAccFollowNode1" presStyleIdx="0" presStyleCnt="3" custScaleX="127105" custScaleY="128822">
        <dgm:presLayoutVars>
          <dgm:bulletEnabled val="1"/>
        </dgm:presLayoutVars>
      </dgm:prSet>
      <dgm:spPr/>
      <dgm:t>
        <a:bodyPr/>
        <a:lstStyle/>
        <a:p>
          <a:endParaRPr lang="en-US"/>
        </a:p>
      </dgm:t>
    </dgm:pt>
    <dgm:pt modelId="{82D2F229-9D64-4D26-ACE8-BF7AAE32D51D}" type="pres">
      <dgm:prSet presAssocID="{4E016D68-573D-4352-ADB5-B4AEC87FF544}" presName="spacing" presStyleCnt="0"/>
      <dgm:spPr/>
    </dgm:pt>
    <dgm:pt modelId="{2253BF1F-12D0-484C-B00E-AF4C56AF5EA7}" type="pres">
      <dgm:prSet presAssocID="{84E9140A-FC1C-4D01-AF8B-5C51F1BD2B61}" presName="linNode" presStyleCnt="0"/>
      <dgm:spPr/>
    </dgm:pt>
    <dgm:pt modelId="{5A9E1A0E-19AA-4C47-855D-5596079FFB28}" type="pres">
      <dgm:prSet presAssocID="{84E9140A-FC1C-4D01-AF8B-5C51F1BD2B61}" presName="parentShp" presStyleLbl="node1" presStyleIdx="1" presStyleCnt="3" custScaleX="64298" custLinFactNeighborX="-11841">
        <dgm:presLayoutVars>
          <dgm:bulletEnabled val="1"/>
        </dgm:presLayoutVars>
      </dgm:prSet>
      <dgm:spPr/>
      <dgm:t>
        <a:bodyPr/>
        <a:lstStyle/>
        <a:p>
          <a:endParaRPr lang="en-US"/>
        </a:p>
      </dgm:t>
    </dgm:pt>
    <dgm:pt modelId="{08921B85-3A2B-4D15-98C8-5869B91E5ABC}" type="pres">
      <dgm:prSet presAssocID="{84E9140A-FC1C-4D01-AF8B-5C51F1BD2B61}" presName="childShp" presStyleLbl="bgAccFollowNode1" presStyleIdx="1" presStyleCnt="3" custScaleX="137595" custScaleY="154041">
        <dgm:presLayoutVars>
          <dgm:bulletEnabled val="1"/>
        </dgm:presLayoutVars>
      </dgm:prSet>
      <dgm:spPr/>
      <dgm:t>
        <a:bodyPr/>
        <a:lstStyle/>
        <a:p>
          <a:endParaRPr lang="en-US"/>
        </a:p>
      </dgm:t>
    </dgm:pt>
    <dgm:pt modelId="{E6CA3CD6-EECF-402D-9994-552B0B68B2B2}" type="pres">
      <dgm:prSet presAssocID="{F3A338A2-9C3C-496B-8A20-37DCF4A1542A}" presName="spacing" presStyleCnt="0"/>
      <dgm:spPr/>
    </dgm:pt>
    <dgm:pt modelId="{E4FA1C79-ED74-4F06-97CB-197AB7C087E7}" type="pres">
      <dgm:prSet presAssocID="{AF212FE8-2F9D-4165-A9A7-A98BDB69D47E}" presName="linNode" presStyleCnt="0"/>
      <dgm:spPr/>
    </dgm:pt>
    <dgm:pt modelId="{F85C7957-D397-4EFD-AB3A-72F5FC9F146E}" type="pres">
      <dgm:prSet presAssocID="{AF212FE8-2F9D-4165-A9A7-A98BDB69D47E}" presName="parentShp" presStyleLbl="node1" presStyleIdx="2" presStyleCnt="3" custScaleX="64298" custLinFactNeighborX="-12137" custLinFactNeighborY="143">
        <dgm:presLayoutVars>
          <dgm:bulletEnabled val="1"/>
        </dgm:presLayoutVars>
      </dgm:prSet>
      <dgm:spPr/>
      <dgm:t>
        <a:bodyPr/>
        <a:lstStyle/>
        <a:p>
          <a:endParaRPr lang="en-US"/>
        </a:p>
      </dgm:t>
    </dgm:pt>
    <dgm:pt modelId="{1D4C7E5D-7AF3-41F4-991D-A6E2FA56E424}" type="pres">
      <dgm:prSet presAssocID="{AF212FE8-2F9D-4165-A9A7-A98BDB69D47E}" presName="childShp" presStyleLbl="bgAccFollowNode1" presStyleIdx="2" presStyleCnt="3" custScaleX="140971" custLinFactNeighborX="-658" custLinFactNeighborY="-2706">
        <dgm:presLayoutVars>
          <dgm:bulletEnabled val="1"/>
        </dgm:presLayoutVars>
      </dgm:prSet>
      <dgm:spPr/>
      <dgm:t>
        <a:bodyPr/>
        <a:lstStyle/>
        <a:p>
          <a:endParaRPr lang="en-US"/>
        </a:p>
      </dgm:t>
    </dgm:pt>
  </dgm:ptLst>
  <dgm:cxnLst>
    <dgm:cxn modelId="{F80477BA-A0C0-4D42-8D2A-3545BEAC89F7}" srcId="{503938F1-7BC3-4615-8AF7-371212ECA97B}" destId="{F23B985F-59DF-4690-8A4A-81D102389748}" srcOrd="1" destOrd="0" parTransId="{CB85D0D0-8506-448D-91DC-FE2E21EBE190}" sibTransId="{309B8A61-422B-4AF9-B1CA-B33981650F90}"/>
    <dgm:cxn modelId="{2F3ADFCF-7D8C-4485-AF18-FB7A59E2A1A5}" type="presOf" srcId="{AF212FE8-2F9D-4165-A9A7-A98BDB69D47E}" destId="{F85C7957-D397-4EFD-AB3A-72F5FC9F146E}" srcOrd="0" destOrd="0" presId="urn:microsoft.com/office/officeart/2005/8/layout/vList6"/>
    <dgm:cxn modelId="{E15EE277-7D28-4BD3-9F3E-932AE79192F0}" srcId="{AF212FE8-2F9D-4165-A9A7-A98BDB69D47E}" destId="{EB7B06A4-2B10-4BF9-B259-341933B54147}" srcOrd="0" destOrd="0" parTransId="{A194C1BF-1F42-4C83-9434-975CD989EB6A}" sibTransId="{9E0A6AF7-76CA-47F6-BA77-7E73A44C4CA6}"/>
    <dgm:cxn modelId="{A1541084-46C2-480E-9F25-723C674E2927}" srcId="{AF212FE8-2F9D-4165-A9A7-A98BDB69D47E}" destId="{4312BE35-AE35-4D51-ACBD-D75BE99AFEB5}" srcOrd="1" destOrd="0" parTransId="{00BB12A8-1FD1-4209-B561-25282CCDD9EF}" sibTransId="{FD71C3BD-A48D-49CA-99F0-EB0D3657B27F}"/>
    <dgm:cxn modelId="{A4C6102D-F697-4D36-B975-4A88016AD420}" srcId="{6137D6DF-F297-4AFB-924A-A385D23C935E}" destId="{84E9140A-FC1C-4D01-AF8B-5C51F1BD2B61}" srcOrd="1" destOrd="0" parTransId="{DA539570-9178-4BEC-956F-51208D396EE3}" sibTransId="{F3A338A2-9C3C-496B-8A20-37DCF4A1542A}"/>
    <dgm:cxn modelId="{9882E0FD-531E-41CC-9965-83E514053960}" srcId="{503938F1-7BC3-4615-8AF7-371212ECA97B}" destId="{02A5A2BA-52AF-47D8-B39C-35EAF83F8874}" srcOrd="2" destOrd="0" parTransId="{751D4F31-5E7C-46B7-B5DE-599B3854054F}" sibTransId="{BDA6A3FC-596C-45CD-AA3E-88884A5D0AC9}"/>
    <dgm:cxn modelId="{A88DAA64-152E-443C-BA73-FC93584338C7}" type="presOf" srcId="{503938F1-7BC3-4615-8AF7-371212ECA97B}" destId="{BA9794EF-1DCD-4AB1-9FEC-2DBD507DD298}" srcOrd="0" destOrd="0" presId="urn:microsoft.com/office/officeart/2005/8/layout/vList6"/>
    <dgm:cxn modelId="{A2E2D1DC-ECFF-4D29-87DB-ADF1CC6D3BC6}" srcId="{84E9140A-FC1C-4D01-AF8B-5C51F1BD2B61}" destId="{41E3B969-7D03-4F72-84A2-857D0039F56B}" srcOrd="4" destOrd="0" parTransId="{1DA76A10-8669-4AB9-AF28-BE64EEA162C9}" sibTransId="{6D60F607-DB54-4408-A2FB-E5D83D0975B5}"/>
    <dgm:cxn modelId="{8D5E7911-4166-40BF-AFF7-5CB80A954689}" type="presOf" srcId="{76EBD9D5-A03F-4206-9E36-D8FAC6D6038E}" destId="{08921B85-3A2B-4D15-98C8-5869B91E5ABC}" srcOrd="0" destOrd="1" presId="urn:microsoft.com/office/officeart/2005/8/layout/vList6"/>
    <dgm:cxn modelId="{63E2F381-5BAE-49B8-93C4-DDAAA5C588D8}" srcId="{503938F1-7BC3-4615-8AF7-371212ECA97B}" destId="{533182B6-95D4-422F-A571-C3F50C2A8939}" srcOrd="0" destOrd="0" parTransId="{25C408C3-E13C-47AB-B5ED-20D6C7FE07AE}" sibTransId="{68F8E58F-1DD9-4AAC-A4AB-E81A4940D7DB}"/>
    <dgm:cxn modelId="{97DFD215-28CB-4DEC-A809-63466AD30A4E}" type="presOf" srcId="{41E3B969-7D03-4F72-84A2-857D0039F56B}" destId="{08921B85-3A2B-4D15-98C8-5869B91E5ABC}" srcOrd="0" destOrd="4" presId="urn:microsoft.com/office/officeart/2005/8/layout/vList6"/>
    <dgm:cxn modelId="{4B8BBE0C-3963-49C0-9A78-74C6A925039C}" type="presOf" srcId="{84E9140A-FC1C-4D01-AF8B-5C51F1BD2B61}" destId="{5A9E1A0E-19AA-4C47-855D-5596079FFB28}" srcOrd="0" destOrd="0" presId="urn:microsoft.com/office/officeart/2005/8/layout/vList6"/>
    <dgm:cxn modelId="{04708324-B2CF-443A-8A15-29DE42857ABA}" srcId="{6137D6DF-F297-4AFB-924A-A385D23C935E}" destId="{503938F1-7BC3-4615-8AF7-371212ECA97B}" srcOrd="0" destOrd="0" parTransId="{59DDA1B3-D981-4C7C-82E0-6BB7F5B9DB78}" sibTransId="{4E016D68-573D-4352-ADB5-B4AEC87FF544}"/>
    <dgm:cxn modelId="{D72089FA-BA82-47E5-8AF8-764F4036E5A8}" type="presOf" srcId="{02A5A2BA-52AF-47D8-B39C-35EAF83F8874}" destId="{28FEBE63-2A19-4382-8AD9-5BA8DA2A419C}" srcOrd="0" destOrd="2" presId="urn:microsoft.com/office/officeart/2005/8/layout/vList6"/>
    <dgm:cxn modelId="{C28624CC-3CBB-4428-91FA-FA0E75C5D5B0}" type="presOf" srcId="{4312BE35-AE35-4D51-ACBD-D75BE99AFEB5}" destId="{1D4C7E5D-7AF3-41F4-991D-A6E2FA56E424}" srcOrd="0" destOrd="1" presId="urn:microsoft.com/office/officeart/2005/8/layout/vList6"/>
    <dgm:cxn modelId="{73E60F31-3C97-40B0-8F70-7C8DB6FDF968}" type="presOf" srcId="{06BAA3D6-EDAF-4F59-A93A-A5DF9660E900}" destId="{08921B85-3A2B-4D15-98C8-5869B91E5ABC}" srcOrd="0" destOrd="3" presId="urn:microsoft.com/office/officeart/2005/8/layout/vList6"/>
    <dgm:cxn modelId="{F5DD4344-9469-4C9E-A901-7844C906F73C}" srcId="{84E9140A-FC1C-4D01-AF8B-5C51F1BD2B61}" destId="{AC462F24-D6E7-4E10-890A-C36F9041CCBD}" srcOrd="0" destOrd="0" parTransId="{60B31388-8695-469F-9814-A6F5A5D6C03A}" sibTransId="{47DAD8A9-3077-430A-A72E-A29D5467820D}"/>
    <dgm:cxn modelId="{7A6C5E6B-F6F4-462B-850C-5DB9EACD5C85}" srcId="{AF212FE8-2F9D-4165-A9A7-A98BDB69D47E}" destId="{D79BB1A4-2484-41A7-B8BC-E39695D1B98E}" srcOrd="2" destOrd="0" parTransId="{92F53409-6FD1-4CD4-820A-91A0AB9FE22D}" sibTransId="{63F1B92E-8A08-45B3-BD49-54C832932097}"/>
    <dgm:cxn modelId="{459F98F2-AC4E-44FA-811E-7C1A28C1B221}" type="presOf" srcId="{AC462F24-D6E7-4E10-890A-C36F9041CCBD}" destId="{08921B85-3A2B-4D15-98C8-5869B91E5ABC}" srcOrd="0" destOrd="0" presId="urn:microsoft.com/office/officeart/2005/8/layout/vList6"/>
    <dgm:cxn modelId="{B7DC2A5A-392A-449D-8F73-405DE7C40FB5}" type="presOf" srcId="{F23B985F-59DF-4690-8A4A-81D102389748}" destId="{28FEBE63-2A19-4382-8AD9-5BA8DA2A419C}" srcOrd="0" destOrd="1" presId="urn:microsoft.com/office/officeart/2005/8/layout/vList6"/>
    <dgm:cxn modelId="{D920AB2B-8E94-44EE-95B3-BD9FF5E9A983}" type="presOf" srcId="{7B3D6B5C-EAFD-45D6-BE4B-11537C6E9850}" destId="{08921B85-3A2B-4D15-98C8-5869B91E5ABC}" srcOrd="0" destOrd="2" presId="urn:microsoft.com/office/officeart/2005/8/layout/vList6"/>
    <dgm:cxn modelId="{FB28D00E-5F7C-47AD-8DA4-74A3D6E569B6}" srcId="{6137D6DF-F297-4AFB-924A-A385D23C935E}" destId="{AF212FE8-2F9D-4165-A9A7-A98BDB69D47E}" srcOrd="2" destOrd="0" parTransId="{49195EE5-67B9-4774-A99F-E7E85060DEBF}" sibTransId="{999DBEF5-1B1E-45C8-90BE-C00A605D8BCA}"/>
    <dgm:cxn modelId="{05B65373-EEE2-4525-B01E-AB2B025FB393}" srcId="{84E9140A-FC1C-4D01-AF8B-5C51F1BD2B61}" destId="{76EBD9D5-A03F-4206-9E36-D8FAC6D6038E}" srcOrd="1" destOrd="0" parTransId="{377ABBCE-D1FA-42A6-9803-382B1D66EBA8}" sibTransId="{680CDF4B-C027-4A4A-95DC-742BB0ABF800}"/>
    <dgm:cxn modelId="{6E8661BA-AEC0-4B91-9AE6-6BCEFCBEBBA8}" type="presOf" srcId="{D79BB1A4-2484-41A7-B8BC-E39695D1B98E}" destId="{1D4C7E5D-7AF3-41F4-991D-A6E2FA56E424}" srcOrd="0" destOrd="2" presId="urn:microsoft.com/office/officeart/2005/8/layout/vList6"/>
    <dgm:cxn modelId="{A12CB75E-511E-405A-B53B-2E95CE8A9D74}" srcId="{84E9140A-FC1C-4D01-AF8B-5C51F1BD2B61}" destId="{7B3D6B5C-EAFD-45D6-BE4B-11537C6E9850}" srcOrd="2" destOrd="0" parTransId="{1D63BB85-3B2E-431B-8CB7-898D4EAF9EC5}" sibTransId="{717982AC-59CB-4231-8952-BA7B61224C25}"/>
    <dgm:cxn modelId="{C6B8A408-1047-4700-9A34-89C16E5A1FEF}" type="presOf" srcId="{6137D6DF-F297-4AFB-924A-A385D23C935E}" destId="{B7F646C7-FBD0-4D4D-AE66-A44002F7DDC3}" srcOrd="0" destOrd="0" presId="urn:microsoft.com/office/officeart/2005/8/layout/vList6"/>
    <dgm:cxn modelId="{059D4A1A-5D60-4D23-B89E-1C49075C01B4}" type="presOf" srcId="{533182B6-95D4-422F-A571-C3F50C2A8939}" destId="{28FEBE63-2A19-4382-8AD9-5BA8DA2A419C}" srcOrd="0" destOrd="0" presId="urn:microsoft.com/office/officeart/2005/8/layout/vList6"/>
    <dgm:cxn modelId="{F87088A8-48E7-49DE-9820-03274089166A}" type="presOf" srcId="{EB7B06A4-2B10-4BF9-B259-341933B54147}" destId="{1D4C7E5D-7AF3-41F4-991D-A6E2FA56E424}" srcOrd="0" destOrd="0" presId="urn:microsoft.com/office/officeart/2005/8/layout/vList6"/>
    <dgm:cxn modelId="{5831F80A-F84F-4077-93C7-054F7C623514}" srcId="{84E9140A-FC1C-4D01-AF8B-5C51F1BD2B61}" destId="{06BAA3D6-EDAF-4F59-A93A-A5DF9660E900}" srcOrd="3" destOrd="0" parTransId="{62F573A2-3579-40DE-8F83-D6CA0000CA01}" sibTransId="{41E4D49B-97C0-4918-B049-955A4E210AD1}"/>
    <dgm:cxn modelId="{3D2FDA8D-4E3E-4A86-A728-7003BB4C509A}" type="presParOf" srcId="{B7F646C7-FBD0-4D4D-AE66-A44002F7DDC3}" destId="{83C387F2-AC1A-4AE9-9C1C-B52BFA875734}" srcOrd="0" destOrd="0" presId="urn:microsoft.com/office/officeart/2005/8/layout/vList6"/>
    <dgm:cxn modelId="{C6196FC9-1033-4BB4-B4C9-67E275CD591D}" type="presParOf" srcId="{83C387F2-AC1A-4AE9-9C1C-B52BFA875734}" destId="{BA9794EF-1DCD-4AB1-9FEC-2DBD507DD298}" srcOrd="0" destOrd="0" presId="urn:microsoft.com/office/officeart/2005/8/layout/vList6"/>
    <dgm:cxn modelId="{8277ED95-D592-49FB-88E3-69A9599D5DB8}" type="presParOf" srcId="{83C387F2-AC1A-4AE9-9C1C-B52BFA875734}" destId="{28FEBE63-2A19-4382-8AD9-5BA8DA2A419C}" srcOrd="1" destOrd="0" presId="urn:microsoft.com/office/officeart/2005/8/layout/vList6"/>
    <dgm:cxn modelId="{345955BC-14B5-4394-8564-4A23AC28CD3A}" type="presParOf" srcId="{B7F646C7-FBD0-4D4D-AE66-A44002F7DDC3}" destId="{82D2F229-9D64-4D26-ACE8-BF7AAE32D51D}" srcOrd="1" destOrd="0" presId="urn:microsoft.com/office/officeart/2005/8/layout/vList6"/>
    <dgm:cxn modelId="{A4EE8719-DFE6-4A1C-9C54-29AC6ED6C960}" type="presParOf" srcId="{B7F646C7-FBD0-4D4D-AE66-A44002F7DDC3}" destId="{2253BF1F-12D0-484C-B00E-AF4C56AF5EA7}" srcOrd="2" destOrd="0" presId="urn:microsoft.com/office/officeart/2005/8/layout/vList6"/>
    <dgm:cxn modelId="{B2DC42D9-2288-4698-B199-5022BF19A72D}" type="presParOf" srcId="{2253BF1F-12D0-484C-B00E-AF4C56AF5EA7}" destId="{5A9E1A0E-19AA-4C47-855D-5596079FFB28}" srcOrd="0" destOrd="0" presId="urn:microsoft.com/office/officeart/2005/8/layout/vList6"/>
    <dgm:cxn modelId="{695883A9-F3C5-4EA0-A534-261902B6DC3B}" type="presParOf" srcId="{2253BF1F-12D0-484C-B00E-AF4C56AF5EA7}" destId="{08921B85-3A2B-4D15-98C8-5869B91E5ABC}" srcOrd="1" destOrd="0" presId="urn:microsoft.com/office/officeart/2005/8/layout/vList6"/>
    <dgm:cxn modelId="{7D0A60F7-F0A6-40B8-8D97-09EDB681D94C}" type="presParOf" srcId="{B7F646C7-FBD0-4D4D-AE66-A44002F7DDC3}" destId="{E6CA3CD6-EECF-402D-9994-552B0B68B2B2}" srcOrd="3" destOrd="0" presId="urn:microsoft.com/office/officeart/2005/8/layout/vList6"/>
    <dgm:cxn modelId="{2E71AF99-6C07-4BC5-B458-F4C6C3CFA013}" type="presParOf" srcId="{B7F646C7-FBD0-4D4D-AE66-A44002F7DDC3}" destId="{E4FA1C79-ED74-4F06-97CB-197AB7C087E7}" srcOrd="4" destOrd="0" presId="urn:microsoft.com/office/officeart/2005/8/layout/vList6"/>
    <dgm:cxn modelId="{AC1C83AB-207D-42FC-9913-28C51443C75D}" type="presParOf" srcId="{E4FA1C79-ED74-4F06-97CB-197AB7C087E7}" destId="{F85C7957-D397-4EFD-AB3A-72F5FC9F146E}" srcOrd="0" destOrd="0" presId="urn:microsoft.com/office/officeart/2005/8/layout/vList6"/>
    <dgm:cxn modelId="{6EB769ED-CC19-40CF-9724-6531342FCD32}" type="presParOf" srcId="{E4FA1C79-ED74-4F06-97CB-197AB7C087E7}" destId="{1D4C7E5D-7AF3-41F4-991D-A6E2FA56E424}" srcOrd="1" destOrd="0" presId="urn:microsoft.com/office/officeart/2005/8/layout/vList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0F137D02-65E5-403E-A12C-467747FBA9B5}" type="doc">
      <dgm:prSet loTypeId="urn:microsoft.com/office/officeart/2005/8/layout/pyramid1" loCatId="pyramid" qsTypeId="urn:microsoft.com/office/officeart/2005/8/quickstyle/simple1" qsCatId="simple" csTypeId="urn:microsoft.com/office/officeart/2005/8/colors/colorful4" csCatId="colorful" phldr="1"/>
      <dgm:spPr/>
    </dgm:pt>
    <dgm:pt modelId="{E0E0A2F2-D950-4EF9-A730-5DB0DFE31FBA}">
      <dgm:prSet phldrT="[Text]" custT="1"/>
      <dgm:spPr/>
      <dgm:t>
        <a:bodyPr/>
        <a:lstStyle/>
        <a:p>
          <a:r>
            <a:rPr lang="en-US" sz="1600" dirty="0"/>
            <a:t>To render farm advisory services to solve problems</a:t>
          </a:r>
        </a:p>
      </dgm:t>
    </dgm:pt>
    <dgm:pt modelId="{897EA533-F6D6-47C9-8C13-0A802A00B5FD}" type="parTrans" cxnId="{CE63142A-0CE4-4F07-A1BA-35EA31416DFF}">
      <dgm:prSet/>
      <dgm:spPr/>
      <dgm:t>
        <a:bodyPr/>
        <a:lstStyle/>
        <a:p>
          <a:endParaRPr lang="en-US"/>
        </a:p>
      </dgm:t>
    </dgm:pt>
    <dgm:pt modelId="{B8361DDD-4B38-4B15-8AFC-1AC5DD177F9E}" type="sibTrans" cxnId="{CE63142A-0CE4-4F07-A1BA-35EA31416DFF}">
      <dgm:prSet/>
      <dgm:spPr/>
      <dgm:t>
        <a:bodyPr/>
        <a:lstStyle/>
        <a:p>
          <a:endParaRPr lang="en-US"/>
        </a:p>
      </dgm:t>
    </dgm:pt>
    <dgm:pt modelId="{AABF403B-007A-4899-8571-D16C955CADE6}">
      <dgm:prSet phldrT="[Text]" custT="1"/>
      <dgm:spPr/>
      <dgm:t>
        <a:bodyPr/>
        <a:lstStyle/>
        <a:p>
          <a:r>
            <a:rPr lang="en-US" sz="1800" dirty="0"/>
            <a:t>To offer single window system</a:t>
          </a:r>
        </a:p>
      </dgm:t>
    </dgm:pt>
    <dgm:pt modelId="{88429823-2223-4C0E-868D-1BE880E971F3}" type="parTrans" cxnId="{8BC63320-A298-4E25-B09E-689F682B2EA0}">
      <dgm:prSet/>
      <dgm:spPr/>
      <dgm:t>
        <a:bodyPr/>
        <a:lstStyle/>
        <a:p>
          <a:endParaRPr lang="en-US"/>
        </a:p>
      </dgm:t>
    </dgm:pt>
    <dgm:pt modelId="{CE51BE6B-0BE0-45A9-9711-D648F5424BF7}" type="sibTrans" cxnId="{8BC63320-A298-4E25-B09E-689F682B2EA0}">
      <dgm:prSet/>
      <dgm:spPr/>
      <dgm:t>
        <a:bodyPr/>
        <a:lstStyle/>
        <a:p>
          <a:endParaRPr lang="en-US"/>
        </a:p>
      </dgm:t>
    </dgm:pt>
    <dgm:pt modelId="{B3C323F5-8C96-4FEE-87FC-683422E7603E}">
      <dgm:prSet custT="1"/>
      <dgm:spPr/>
      <dgm:t>
        <a:bodyPr/>
        <a:lstStyle/>
        <a:p>
          <a:r>
            <a:rPr lang="en-US" sz="1400" dirty="0"/>
            <a:t>To disseminate technical information through ICT tools</a:t>
          </a:r>
        </a:p>
      </dgm:t>
    </dgm:pt>
    <dgm:pt modelId="{BB86699F-F07B-4661-95DE-5C7BACAD1C66}" type="parTrans" cxnId="{280E0266-256A-41DE-BD2D-F7DA5BB60438}">
      <dgm:prSet/>
      <dgm:spPr/>
      <dgm:t>
        <a:bodyPr/>
        <a:lstStyle/>
        <a:p>
          <a:endParaRPr lang="en-US"/>
        </a:p>
      </dgm:t>
    </dgm:pt>
    <dgm:pt modelId="{5F445DEF-7D97-455E-AB20-24F24C3E43E6}" type="sibTrans" cxnId="{280E0266-256A-41DE-BD2D-F7DA5BB60438}">
      <dgm:prSet/>
      <dgm:spPr/>
      <dgm:t>
        <a:bodyPr/>
        <a:lstStyle/>
        <a:p>
          <a:endParaRPr lang="en-US"/>
        </a:p>
      </dgm:t>
    </dgm:pt>
    <dgm:pt modelId="{868EC4E7-F3FD-4426-A80B-FB7FEC019255}">
      <dgm:prSet custT="1"/>
      <dgm:spPr/>
      <dgm:t>
        <a:bodyPr/>
        <a:lstStyle/>
        <a:p>
          <a:r>
            <a:rPr lang="en-US" sz="1600" dirty="0"/>
            <a:t>To establish mechanism to get the feedback</a:t>
          </a:r>
        </a:p>
      </dgm:t>
    </dgm:pt>
    <dgm:pt modelId="{CE4AD900-63AD-4455-AC37-04E22897F815}" type="parTrans" cxnId="{A800E81F-8724-4243-8015-2BDDB0840A26}">
      <dgm:prSet/>
      <dgm:spPr/>
      <dgm:t>
        <a:bodyPr/>
        <a:lstStyle/>
        <a:p>
          <a:endParaRPr lang="en-US"/>
        </a:p>
      </dgm:t>
    </dgm:pt>
    <dgm:pt modelId="{C78FDDDD-1C94-43EA-AFC3-3800ECAB7439}" type="sibTrans" cxnId="{A800E81F-8724-4243-8015-2BDDB0840A26}">
      <dgm:prSet/>
      <dgm:spPr/>
      <dgm:t>
        <a:bodyPr/>
        <a:lstStyle/>
        <a:p>
          <a:endParaRPr lang="en-US"/>
        </a:p>
      </dgm:t>
    </dgm:pt>
    <dgm:pt modelId="{65D13B4B-693E-4AAC-B7E4-ED69D646634D}">
      <dgm:prSet custT="1"/>
      <dgm:spPr/>
      <dgm:t>
        <a:bodyPr/>
        <a:lstStyle/>
        <a:p>
          <a:r>
            <a:rPr lang="en-US" sz="1600" dirty="0"/>
            <a:t>To provide agriculture improved technologies through publications</a:t>
          </a:r>
        </a:p>
      </dgm:t>
    </dgm:pt>
    <dgm:pt modelId="{6F06D6E1-7D8B-4AEF-9474-9184B53D1B21}" type="parTrans" cxnId="{59F2C615-CAC0-4811-88ED-0040A4F08D8D}">
      <dgm:prSet/>
      <dgm:spPr/>
      <dgm:t>
        <a:bodyPr/>
        <a:lstStyle/>
        <a:p>
          <a:endParaRPr lang="en-US"/>
        </a:p>
      </dgm:t>
    </dgm:pt>
    <dgm:pt modelId="{21BC4605-DEFA-46A6-9DF0-10FD3530C36B}" type="sibTrans" cxnId="{59F2C615-CAC0-4811-88ED-0040A4F08D8D}">
      <dgm:prSet/>
      <dgm:spPr/>
      <dgm:t>
        <a:bodyPr/>
        <a:lstStyle/>
        <a:p>
          <a:endParaRPr lang="en-US"/>
        </a:p>
      </dgm:t>
    </dgm:pt>
    <dgm:pt modelId="{FDC33970-19D7-43B9-9B59-BA2B68FA62A8}">
      <dgm:prSet phldrT="[Text]" phldr="1"/>
      <dgm:spPr/>
      <dgm:t>
        <a:bodyPr/>
        <a:lstStyle/>
        <a:p>
          <a:endParaRPr lang="en-US" dirty="0"/>
        </a:p>
      </dgm:t>
    </dgm:pt>
    <dgm:pt modelId="{63D7210F-3B55-4ED9-BB40-B4D54486AECE}" type="sibTrans" cxnId="{D6BDB8D8-B6F6-4C42-930D-6F05DF696A9E}">
      <dgm:prSet/>
      <dgm:spPr/>
      <dgm:t>
        <a:bodyPr/>
        <a:lstStyle/>
        <a:p>
          <a:endParaRPr lang="en-US"/>
        </a:p>
      </dgm:t>
    </dgm:pt>
    <dgm:pt modelId="{8DAFBBD4-5380-40E1-BBE9-E525C398FCC7}" type="parTrans" cxnId="{D6BDB8D8-B6F6-4C42-930D-6F05DF696A9E}">
      <dgm:prSet/>
      <dgm:spPr/>
      <dgm:t>
        <a:bodyPr/>
        <a:lstStyle/>
        <a:p>
          <a:endParaRPr lang="en-US"/>
        </a:p>
      </dgm:t>
    </dgm:pt>
    <dgm:pt modelId="{204EB9F3-CC1C-4804-8761-16F07D726254}" type="pres">
      <dgm:prSet presAssocID="{0F137D02-65E5-403E-A12C-467747FBA9B5}" presName="Name0" presStyleCnt="0">
        <dgm:presLayoutVars>
          <dgm:dir/>
          <dgm:animLvl val="lvl"/>
          <dgm:resizeHandles val="exact"/>
        </dgm:presLayoutVars>
      </dgm:prSet>
      <dgm:spPr/>
    </dgm:pt>
    <dgm:pt modelId="{C4ADF9DD-FE7E-41E3-BFB1-280CB167E001}" type="pres">
      <dgm:prSet presAssocID="{FDC33970-19D7-43B9-9B59-BA2B68FA62A8}" presName="Name8" presStyleCnt="0"/>
      <dgm:spPr/>
    </dgm:pt>
    <dgm:pt modelId="{CA96577C-2A12-4CD4-A32B-259C44D1F090}" type="pres">
      <dgm:prSet presAssocID="{FDC33970-19D7-43B9-9B59-BA2B68FA62A8}" presName="level" presStyleLbl="node1" presStyleIdx="0" presStyleCnt="6">
        <dgm:presLayoutVars>
          <dgm:chMax val="1"/>
          <dgm:bulletEnabled val="1"/>
        </dgm:presLayoutVars>
      </dgm:prSet>
      <dgm:spPr/>
      <dgm:t>
        <a:bodyPr/>
        <a:lstStyle/>
        <a:p>
          <a:endParaRPr lang="en-US"/>
        </a:p>
      </dgm:t>
    </dgm:pt>
    <dgm:pt modelId="{D11EFC38-FB35-4AE1-8701-FE371AC3E6AC}" type="pres">
      <dgm:prSet presAssocID="{FDC33970-19D7-43B9-9B59-BA2B68FA62A8}" presName="levelTx" presStyleLbl="revTx" presStyleIdx="0" presStyleCnt="0">
        <dgm:presLayoutVars>
          <dgm:chMax val="1"/>
          <dgm:bulletEnabled val="1"/>
        </dgm:presLayoutVars>
      </dgm:prSet>
      <dgm:spPr/>
      <dgm:t>
        <a:bodyPr/>
        <a:lstStyle/>
        <a:p>
          <a:endParaRPr lang="en-US"/>
        </a:p>
      </dgm:t>
    </dgm:pt>
    <dgm:pt modelId="{A007AC99-ECEE-4CCB-858E-98EA2D317A67}" type="pres">
      <dgm:prSet presAssocID="{B3C323F5-8C96-4FEE-87FC-683422E7603E}" presName="Name8" presStyleCnt="0"/>
      <dgm:spPr/>
    </dgm:pt>
    <dgm:pt modelId="{6CDDD962-C8DA-4884-86F6-F0EBEEF28077}" type="pres">
      <dgm:prSet presAssocID="{B3C323F5-8C96-4FEE-87FC-683422E7603E}" presName="level" presStyleLbl="node1" presStyleIdx="1" presStyleCnt="6">
        <dgm:presLayoutVars>
          <dgm:chMax val="1"/>
          <dgm:bulletEnabled val="1"/>
        </dgm:presLayoutVars>
      </dgm:prSet>
      <dgm:spPr/>
      <dgm:t>
        <a:bodyPr/>
        <a:lstStyle/>
        <a:p>
          <a:endParaRPr lang="en-US"/>
        </a:p>
      </dgm:t>
    </dgm:pt>
    <dgm:pt modelId="{60811CDA-AAF9-4994-8CFE-C4F4875B8DC7}" type="pres">
      <dgm:prSet presAssocID="{B3C323F5-8C96-4FEE-87FC-683422E7603E}" presName="levelTx" presStyleLbl="revTx" presStyleIdx="0" presStyleCnt="0">
        <dgm:presLayoutVars>
          <dgm:chMax val="1"/>
          <dgm:bulletEnabled val="1"/>
        </dgm:presLayoutVars>
      </dgm:prSet>
      <dgm:spPr/>
      <dgm:t>
        <a:bodyPr/>
        <a:lstStyle/>
        <a:p>
          <a:endParaRPr lang="en-US"/>
        </a:p>
      </dgm:t>
    </dgm:pt>
    <dgm:pt modelId="{8DDF364C-838D-4D9B-81F1-F9BE1E5BF2F7}" type="pres">
      <dgm:prSet presAssocID="{868EC4E7-F3FD-4426-A80B-FB7FEC019255}" presName="Name8" presStyleCnt="0"/>
      <dgm:spPr/>
    </dgm:pt>
    <dgm:pt modelId="{717F4889-A9EF-47FD-BAD6-D4E4DA8D75A6}" type="pres">
      <dgm:prSet presAssocID="{868EC4E7-F3FD-4426-A80B-FB7FEC019255}" presName="level" presStyleLbl="node1" presStyleIdx="2" presStyleCnt="6">
        <dgm:presLayoutVars>
          <dgm:chMax val="1"/>
          <dgm:bulletEnabled val="1"/>
        </dgm:presLayoutVars>
      </dgm:prSet>
      <dgm:spPr/>
      <dgm:t>
        <a:bodyPr/>
        <a:lstStyle/>
        <a:p>
          <a:endParaRPr lang="en-US"/>
        </a:p>
      </dgm:t>
    </dgm:pt>
    <dgm:pt modelId="{BC50E378-6971-4DE8-8C94-6ECBE567EC07}" type="pres">
      <dgm:prSet presAssocID="{868EC4E7-F3FD-4426-A80B-FB7FEC019255}" presName="levelTx" presStyleLbl="revTx" presStyleIdx="0" presStyleCnt="0">
        <dgm:presLayoutVars>
          <dgm:chMax val="1"/>
          <dgm:bulletEnabled val="1"/>
        </dgm:presLayoutVars>
      </dgm:prSet>
      <dgm:spPr/>
      <dgm:t>
        <a:bodyPr/>
        <a:lstStyle/>
        <a:p>
          <a:endParaRPr lang="en-US"/>
        </a:p>
      </dgm:t>
    </dgm:pt>
    <dgm:pt modelId="{B24896A8-8BEC-4240-941B-37C997A747B5}" type="pres">
      <dgm:prSet presAssocID="{65D13B4B-693E-4AAC-B7E4-ED69D646634D}" presName="Name8" presStyleCnt="0"/>
      <dgm:spPr/>
    </dgm:pt>
    <dgm:pt modelId="{D09F5948-326E-4105-BC2D-2AD83BCAF2D5}" type="pres">
      <dgm:prSet presAssocID="{65D13B4B-693E-4AAC-B7E4-ED69D646634D}" presName="level" presStyleLbl="node1" presStyleIdx="3" presStyleCnt="6">
        <dgm:presLayoutVars>
          <dgm:chMax val="1"/>
          <dgm:bulletEnabled val="1"/>
        </dgm:presLayoutVars>
      </dgm:prSet>
      <dgm:spPr/>
      <dgm:t>
        <a:bodyPr/>
        <a:lstStyle/>
        <a:p>
          <a:endParaRPr lang="en-US"/>
        </a:p>
      </dgm:t>
    </dgm:pt>
    <dgm:pt modelId="{3264919C-0AEE-4AFB-9191-8F771EF48EDD}" type="pres">
      <dgm:prSet presAssocID="{65D13B4B-693E-4AAC-B7E4-ED69D646634D}" presName="levelTx" presStyleLbl="revTx" presStyleIdx="0" presStyleCnt="0">
        <dgm:presLayoutVars>
          <dgm:chMax val="1"/>
          <dgm:bulletEnabled val="1"/>
        </dgm:presLayoutVars>
      </dgm:prSet>
      <dgm:spPr/>
      <dgm:t>
        <a:bodyPr/>
        <a:lstStyle/>
        <a:p>
          <a:endParaRPr lang="en-US"/>
        </a:p>
      </dgm:t>
    </dgm:pt>
    <dgm:pt modelId="{28EAF105-DEC5-4CF6-AE85-1792DC1D96E9}" type="pres">
      <dgm:prSet presAssocID="{E0E0A2F2-D950-4EF9-A730-5DB0DFE31FBA}" presName="Name8" presStyleCnt="0"/>
      <dgm:spPr/>
    </dgm:pt>
    <dgm:pt modelId="{EB5E9599-0458-4B02-BDF3-53D2745CBF9E}" type="pres">
      <dgm:prSet presAssocID="{E0E0A2F2-D950-4EF9-A730-5DB0DFE31FBA}" presName="level" presStyleLbl="node1" presStyleIdx="4" presStyleCnt="6">
        <dgm:presLayoutVars>
          <dgm:chMax val="1"/>
          <dgm:bulletEnabled val="1"/>
        </dgm:presLayoutVars>
      </dgm:prSet>
      <dgm:spPr/>
      <dgm:t>
        <a:bodyPr/>
        <a:lstStyle/>
        <a:p>
          <a:endParaRPr lang="en-US"/>
        </a:p>
      </dgm:t>
    </dgm:pt>
    <dgm:pt modelId="{8A911B8D-A0EE-4487-8C0E-90BAA94214BE}" type="pres">
      <dgm:prSet presAssocID="{E0E0A2F2-D950-4EF9-A730-5DB0DFE31FBA}" presName="levelTx" presStyleLbl="revTx" presStyleIdx="0" presStyleCnt="0">
        <dgm:presLayoutVars>
          <dgm:chMax val="1"/>
          <dgm:bulletEnabled val="1"/>
        </dgm:presLayoutVars>
      </dgm:prSet>
      <dgm:spPr/>
      <dgm:t>
        <a:bodyPr/>
        <a:lstStyle/>
        <a:p>
          <a:endParaRPr lang="en-US"/>
        </a:p>
      </dgm:t>
    </dgm:pt>
    <dgm:pt modelId="{D7490573-A016-48F2-872F-DA46A4B4D14C}" type="pres">
      <dgm:prSet presAssocID="{AABF403B-007A-4899-8571-D16C955CADE6}" presName="Name8" presStyleCnt="0"/>
      <dgm:spPr/>
    </dgm:pt>
    <dgm:pt modelId="{795E9DDD-8549-47C7-9CC6-495758969D22}" type="pres">
      <dgm:prSet presAssocID="{AABF403B-007A-4899-8571-D16C955CADE6}" presName="level" presStyleLbl="node1" presStyleIdx="5" presStyleCnt="6">
        <dgm:presLayoutVars>
          <dgm:chMax val="1"/>
          <dgm:bulletEnabled val="1"/>
        </dgm:presLayoutVars>
      </dgm:prSet>
      <dgm:spPr/>
      <dgm:t>
        <a:bodyPr/>
        <a:lstStyle/>
        <a:p>
          <a:endParaRPr lang="en-US"/>
        </a:p>
      </dgm:t>
    </dgm:pt>
    <dgm:pt modelId="{B2DF463A-3CE4-44D9-AA60-0340CE3AF046}" type="pres">
      <dgm:prSet presAssocID="{AABF403B-007A-4899-8571-D16C955CADE6}" presName="levelTx" presStyleLbl="revTx" presStyleIdx="0" presStyleCnt="0">
        <dgm:presLayoutVars>
          <dgm:chMax val="1"/>
          <dgm:bulletEnabled val="1"/>
        </dgm:presLayoutVars>
      </dgm:prSet>
      <dgm:spPr/>
      <dgm:t>
        <a:bodyPr/>
        <a:lstStyle/>
        <a:p>
          <a:endParaRPr lang="en-US"/>
        </a:p>
      </dgm:t>
    </dgm:pt>
  </dgm:ptLst>
  <dgm:cxnLst>
    <dgm:cxn modelId="{0C457E1E-AC11-4DF7-A557-1A9B6AA30DE7}" type="presOf" srcId="{FDC33970-19D7-43B9-9B59-BA2B68FA62A8}" destId="{D11EFC38-FB35-4AE1-8701-FE371AC3E6AC}" srcOrd="1" destOrd="0" presId="urn:microsoft.com/office/officeart/2005/8/layout/pyramid1"/>
    <dgm:cxn modelId="{14837BB8-C29F-40AE-817A-112346744F16}" type="presOf" srcId="{0F137D02-65E5-403E-A12C-467747FBA9B5}" destId="{204EB9F3-CC1C-4804-8761-16F07D726254}" srcOrd="0" destOrd="0" presId="urn:microsoft.com/office/officeart/2005/8/layout/pyramid1"/>
    <dgm:cxn modelId="{14E78FD5-BAB8-40D9-B813-88C2C5BEEAD2}" type="presOf" srcId="{AABF403B-007A-4899-8571-D16C955CADE6}" destId="{795E9DDD-8549-47C7-9CC6-495758969D22}" srcOrd="0" destOrd="0" presId="urn:microsoft.com/office/officeart/2005/8/layout/pyramid1"/>
    <dgm:cxn modelId="{7B5F63CD-BC51-44FB-A8AD-5C8090786E6D}" type="presOf" srcId="{AABF403B-007A-4899-8571-D16C955CADE6}" destId="{B2DF463A-3CE4-44D9-AA60-0340CE3AF046}" srcOrd="1" destOrd="0" presId="urn:microsoft.com/office/officeart/2005/8/layout/pyramid1"/>
    <dgm:cxn modelId="{280E0266-256A-41DE-BD2D-F7DA5BB60438}" srcId="{0F137D02-65E5-403E-A12C-467747FBA9B5}" destId="{B3C323F5-8C96-4FEE-87FC-683422E7603E}" srcOrd="1" destOrd="0" parTransId="{BB86699F-F07B-4661-95DE-5C7BACAD1C66}" sibTransId="{5F445DEF-7D97-455E-AB20-24F24C3E43E6}"/>
    <dgm:cxn modelId="{D6BDB8D8-B6F6-4C42-930D-6F05DF696A9E}" srcId="{0F137D02-65E5-403E-A12C-467747FBA9B5}" destId="{FDC33970-19D7-43B9-9B59-BA2B68FA62A8}" srcOrd="0" destOrd="0" parTransId="{8DAFBBD4-5380-40E1-BBE9-E525C398FCC7}" sibTransId="{63D7210F-3B55-4ED9-BB40-B4D54486AECE}"/>
    <dgm:cxn modelId="{59F2C615-CAC0-4811-88ED-0040A4F08D8D}" srcId="{0F137D02-65E5-403E-A12C-467747FBA9B5}" destId="{65D13B4B-693E-4AAC-B7E4-ED69D646634D}" srcOrd="3" destOrd="0" parTransId="{6F06D6E1-7D8B-4AEF-9474-9184B53D1B21}" sibTransId="{21BC4605-DEFA-46A6-9DF0-10FD3530C36B}"/>
    <dgm:cxn modelId="{3EF781CF-A597-474F-982B-DD4556EBB3BC}" type="presOf" srcId="{E0E0A2F2-D950-4EF9-A730-5DB0DFE31FBA}" destId="{8A911B8D-A0EE-4487-8C0E-90BAA94214BE}" srcOrd="1" destOrd="0" presId="urn:microsoft.com/office/officeart/2005/8/layout/pyramid1"/>
    <dgm:cxn modelId="{24D572EB-DF8C-4D2B-87DD-6F8573FF3D18}" type="presOf" srcId="{868EC4E7-F3FD-4426-A80B-FB7FEC019255}" destId="{717F4889-A9EF-47FD-BAD6-D4E4DA8D75A6}" srcOrd="0" destOrd="0" presId="urn:microsoft.com/office/officeart/2005/8/layout/pyramid1"/>
    <dgm:cxn modelId="{29F4F113-6305-4736-9A6A-7BC0621C34F8}" type="presOf" srcId="{B3C323F5-8C96-4FEE-87FC-683422E7603E}" destId="{60811CDA-AAF9-4994-8CFE-C4F4875B8DC7}" srcOrd="1" destOrd="0" presId="urn:microsoft.com/office/officeart/2005/8/layout/pyramid1"/>
    <dgm:cxn modelId="{13154382-4115-4D69-9AB8-EFDBD1EA2E4D}" type="presOf" srcId="{E0E0A2F2-D950-4EF9-A730-5DB0DFE31FBA}" destId="{EB5E9599-0458-4B02-BDF3-53D2745CBF9E}" srcOrd="0" destOrd="0" presId="urn:microsoft.com/office/officeart/2005/8/layout/pyramid1"/>
    <dgm:cxn modelId="{EA6FE30B-CEB6-4954-90AE-DD112B22334F}" type="presOf" srcId="{868EC4E7-F3FD-4426-A80B-FB7FEC019255}" destId="{BC50E378-6971-4DE8-8C94-6ECBE567EC07}" srcOrd="1" destOrd="0" presId="urn:microsoft.com/office/officeart/2005/8/layout/pyramid1"/>
    <dgm:cxn modelId="{B01A0862-7F62-40DC-AC2E-9D72D7E0862A}" type="presOf" srcId="{65D13B4B-693E-4AAC-B7E4-ED69D646634D}" destId="{3264919C-0AEE-4AFB-9191-8F771EF48EDD}" srcOrd="1" destOrd="0" presId="urn:microsoft.com/office/officeart/2005/8/layout/pyramid1"/>
    <dgm:cxn modelId="{A800E81F-8724-4243-8015-2BDDB0840A26}" srcId="{0F137D02-65E5-403E-A12C-467747FBA9B5}" destId="{868EC4E7-F3FD-4426-A80B-FB7FEC019255}" srcOrd="2" destOrd="0" parTransId="{CE4AD900-63AD-4455-AC37-04E22897F815}" sibTransId="{C78FDDDD-1C94-43EA-AFC3-3800ECAB7439}"/>
    <dgm:cxn modelId="{83854051-B5B6-492F-AB21-F0C1712124A9}" type="presOf" srcId="{B3C323F5-8C96-4FEE-87FC-683422E7603E}" destId="{6CDDD962-C8DA-4884-86F6-F0EBEEF28077}" srcOrd="0" destOrd="0" presId="urn:microsoft.com/office/officeart/2005/8/layout/pyramid1"/>
    <dgm:cxn modelId="{CE63142A-0CE4-4F07-A1BA-35EA31416DFF}" srcId="{0F137D02-65E5-403E-A12C-467747FBA9B5}" destId="{E0E0A2F2-D950-4EF9-A730-5DB0DFE31FBA}" srcOrd="4" destOrd="0" parTransId="{897EA533-F6D6-47C9-8C13-0A802A00B5FD}" sibTransId="{B8361DDD-4B38-4B15-8AFC-1AC5DD177F9E}"/>
    <dgm:cxn modelId="{39920156-0B48-4D9F-B31B-CEBFE376AF3A}" type="presOf" srcId="{65D13B4B-693E-4AAC-B7E4-ED69D646634D}" destId="{D09F5948-326E-4105-BC2D-2AD83BCAF2D5}" srcOrd="0" destOrd="0" presId="urn:microsoft.com/office/officeart/2005/8/layout/pyramid1"/>
    <dgm:cxn modelId="{8BC63320-A298-4E25-B09E-689F682B2EA0}" srcId="{0F137D02-65E5-403E-A12C-467747FBA9B5}" destId="{AABF403B-007A-4899-8571-D16C955CADE6}" srcOrd="5" destOrd="0" parTransId="{88429823-2223-4C0E-868D-1BE880E971F3}" sibTransId="{CE51BE6B-0BE0-45A9-9711-D648F5424BF7}"/>
    <dgm:cxn modelId="{2CE4A295-6AE1-41AC-AD13-49F2B7CCE5C5}" type="presOf" srcId="{FDC33970-19D7-43B9-9B59-BA2B68FA62A8}" destId="{CA96577C-2A12-4CD4-A32B-259C44D1F090}" srcOrd="0" destOrd="0" presId="urn:microsoft.com/office/officeart/2005/8/layout/pyramid1"/>
    <dgm:cxn modelId="{D478BD6E-0A27-4FDD-B3F5-E876FE72C185}" type="presParOf" srcId="{204EB9F3-CC1C-4804-8761-16F07D726254}" destId="{C4ADF9DD-FE7E-41E3-BFB1-280CB167E001}" srcOrd="0" destOrd="0" presId="urn:microsoft.com/office/officeart/2005/8/layout/pyramid1"/>
    <dgm:cxn modelId="{E7DAF495-2E8C-456C-8538-4DCD0163E491}" type="presParOf" srcId="{C4ADF9DD-FE7E-41E3-BFB1-280CB167E001}" destId="{CA96577C-2A12-4CD4-A32B-259C44D1F090}" srcOrd="0" destOrd="0" presId="urn:microsoft.com/office/officeart/2005/8/layout/pyramid1"/>
    <dgm:cxn modelId="{12624D92-4079-420B-B4F6-8997A85D4C24}" type="presParOf" srcId="{C4ADF9DD-FE7E-41E3-BFB1-280CB167E001}" destId="{D11EFC38-FB35-4AE1-8701-FE371AC3E6AC}" srcOrd="1" destOrd="0" presId="urn:microsoft.com/office/officeart/2005/8/layout/pyramid1"/>
    <dgm:cxn modelId="{7EEE21B9-1412-4FD6-BD9F-CD1BA3096032}" type="presParOf" srcId="{204EB9F3-CC1C-4804-8761-16F07D726254}" destId="{A007AC99-ECEE-4CCB-858E-98EA2D317A67}" srcOrd="1" destOrd="0" presId="urn:microsoft.com/office/officeart/2005/8/layout/pyramid1"/>
    <dgm:cxn modelId="{188657CE-BC3B-4B46-84B3-2A5AC557F458}" type="presParOf" srcId="{A007AC99-ECEE-4CCB-858E-98EA2D317A67}" destId="{6CDDD962-C8DA-4884-86F6-F0EBEEF28077}" srcOrd="0" destOrd="0" presId="urn:microsoft.com/office/officeart/2005/8/layout/pyramid1"/>
    <dgm:cxn modelId="{15D56BCC-8616-4E9B-A23C-AFB385D17187}" type="presParOf" srcId="{A007AC99-ECEE-4CCB-858E-98EA2D317A67}" destId="{60811CDA-AAF9-4994-8CFE-C4F4875B8DC7}" srcOrd="1" destOrd="0" presId="urn:microsoft.com/office/officeart/2005/8/layout/pyramid1"/>
    <dgm:cxn modelId="{F23A2553-12C3-4A46-AB71-F402FEEEAA59}" type="presParOf" srcId="{204EB9F3-CC1C-4804-8761-16F07D726254}" destId="{8DDF364C-838D-4D9B-81F1-F9BE1E5BF2F7}" srcOrd="2" destOrd="0" presId="urn:microsoft.com/office/officeart/2005/8/layout/pyramid1"/>
    <dgm:cxn modelId="{F308208D-6732-48C2-A593-C674EA951ADB}" type="presParOf" srcId="{8DDF364C-838D-4D9B-81F1-F9BE1E5BF2F7}" destId="{717F4889-A9EF-47FD-BAD6-D4E4DA8D75A6}" srcOrd="0" destOrd="0" presId="urn:microsoft.com/office/officeart/2005/8/layout/pyramid1"/>
    <dgm:cxn modelId="{367BBEA2-2931-4C9B-9FE7-050B39AFC6AB}" type="presParOf" srcId="{8DDF364C-838D-4D9B-81F1-F9BE1E5BF2F7}" destId="{BC50E378-6971-4DE8-8C94-6ECBE567EC07}" srcOrd="1" destOrd="0" presId="urn:microsoft.com/office/officeart/2005/8/layout/pyramid1"/>
    <dgm:cxn modelId="{9A217739-0CE5-41D7-B398-6723200DA5E9}" type="presParOf" srcId="{204EB9F3-CC1C-4804-8761-16F07D726254}" destId="{B24896A8-8BEC-4240-941B-37C997A747B5}" srcOrd="3" destOrd="0" presId="urn:microsoft.com/office/officeart/2005/8/layout/pyramid1"/>
    <dgm:cxn modelId="{40581E2E-414F-476F-A0C3-009D55082906}" type="presParOf" srcId="{B24896A8-8BEC-4240-941B-37C997A747B5}" destId="{D09F5948-326E-4105-BC2D-2AD83BCAF2D5}" srcOrd="0" destOrd="0" presId="urn:microsoft.com/office/officeart/2005/8/layout/pyramid1"/>
    <dgm:cxn modelId="{76B2C802-97A4-4982-B799-6F2D7A5B7C43}" type="presParOf" srcId="{B24896A8-8BEC-4240-941B-37C997A747B5}" destId="{3264919C-0AEE-4AFB-9191-8F771EF48EDD}" srcOrd="1" destOrd="0" presId="urn:microsoft.com/office/officeart/2005/8/layout/pyramid1"/>
    <dgm:cxn modelId="{D148C7FB-AC8F-4CA0-B826-4B21F167281F}" type="presParOf" srcId="{204EB9F3-CC1C-4804-8761-16F07D726254}" destId="{28EAF105-DEC5-4CF6-AE85-1792DC1D96E9}" srcOrd="4" destOrd="0" presId="urn:microsoft.com/office/officeart/2005/8/layout/pyramid1"/>
    <dgm:cxn modelId="{CC2DF5D2-7E48-481B-9348-1FAE949E93BF}" type="presParOf" srcId="{28EAF105-DEC5-4CF6-AE85-1792DC1D96E9}" destId="{EB5E9599-0458-4B02-BDF3-53D2745CBF9E}" srcOrd="0" destOrd="0" presId="urn:microsoft.com/office/officeart/2005/8/layout/pyramid1"/>
    <dgm:cxn modelId="{6288949D-E62B-4937-9BAB-5543E400A49D}" type="presParOf" srcId="{28EAF105-DEC5-4CF6-AE85-1792DC1D96E9}" destId="{8A911B8D-A0EE-4487-8C0E-90BAA94214BE}" srcOrd="1" destOrd="0" presId="urn:microsoft.com/office/officeart/2005/8/layout/pyramid1"/>
    <dgm:cxn modelId="{9D2ABD11-D8BB-4406-B280-22416401E71F}" type="presParOf" srcId="{204EB9F3-CC1C-4804-8761-16F07D726254}" destId="{D7490573-A016-48F2-872F-DA46A4B4D14C}" srcOrd="5" destOrd="0" presId="urn:microsoft.com/office/officeart/2005/8/layout/pyramid1"/>
    <dgm:cxn modelId="{36B85EB5-FCE5-4A5E-9012-E38667F1016E}" type="presParOf" srcId="{D7490573-A016-48F2-872F-DA46A4B4D14C}" destId="{795E9DDD-8549-47C7-9CC6-495758969D22}" srcOrd="0" destOrd="0" presId="urn:microsoft.com/office/officeart/2005/8/layout/pyramid1"/>
    <dgm:cxn modelId="{CC6F3EC6-8FCA-4947-A818-2B3D849F78C8}" type="presParOf" srcId="{D7490573-A016-48F2-872F-DA46A4B4D14C}" destId="{B2DF463A-3CE4-44D9-AA60-0340CE3AF046}" srcOrd="1" destOrd="0" presId="urn:microsoft.com/office/officeart/2005/8/layout/pyramid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CCD8DADB-A86F-4B7D-9555-FB4C8823ADEF}" type="doc">
      <dgm:prSet loTypeId="urn:microsoft.com/office/officeart/2005/8/layout/hList7" loCatId="picture" qsTypeId="urn:microsoft.com/office/officeart/2005/8/quickstyle/simple1" qsCatId="simple" csTypeId="urn:microsoft.com/office/officeart/2005/8/colors/accent1_2" csCatId="accent1" phldr="1"/>
      <dgm:spPr/>
    </dgm:pt>
    <dgm:pt modelId="{68A28350-7CED-4B5F-8689-7772D60ACB3C}">
      <dgm:prSet phldrT="[Text]" custT="1"/>
      <dgm:spPr>
        <a:solidFill>
          <a:srgbClr val="067690"/>
        </a:solidFill>
      </dgm:spPr>
      <dgm:t>
        <a:bodyPr/>
        <a:lstStyle/>
        <a:p>
          <a:r>
            <a:rPr lang="en-IN" sz="2400" b="1" dirty="0" smtClean="0">
              <a:solidFill>
                <a:schemeClr val="bg1"/>
              </a:solidFill>
              <a:latin typeface="Agency FB" panose="020B0503020202020204" pitchFamily="34" charset="0"/>
              <a:cs typeface="Times New Roman" panose="02020603050405020304" pitchFamily="18" charset="0"/>
            </a:rPr>
            <a:t>Kolar, Karnataka</a:t>
          </a:r>
          <a:endParaRPr lang="en-IN" sz="2400" b="1" dirty="0">
            <a:solidFill>
              <a:schemeClr val="bg1"/>
            </a:solidFill>
            <a:latin typeface="Agency FB" panose="020B0503020202020204" pitchFamily="34" charset="0"/>
            <a:cs typeface="Times New Roman" panose="02020603050405020304" pitchFamily="18" charset="0"/>
          </a:endParaRPr>
        </a:p>
      </dgm:t>
    </dgm:pt>
    <dgm:pt modelId="{AFCAFECC-51D0-45CF-B43C-B90486EA0D79}" type="parTrans" cxnId="{232FFE7A-78C3-4BB1-9740-441B66184788}">
      <dgm:prSet/>
      <dgm:spPr/>
      <dgm:t>
        <a:bodyPr/>
        <a:lstStyle/>
        <a:p>
          <a:endParaRPr lang="en-US"/>
        </a:p>
      </dgm:t>
    </dgm:pt>
    <dgm:pt modelId="{71E6E8CE-377C-4412-884A-03D104F3D43D}" type="sibTrans" cxnId="{232FFE7A-78C3-4BB1-9740-441B66184788}">
      <dgm:prSet/>
      <dgm:spPr/>
      <dgm:t>
        <a:bodyPr/>
        <a:lstStyle/>
        <a:p>
          <a:endParaRPr lang="en-US"/>
        </a:p>
      </dgm:t>
    </dgm:pt>
    <dgm:pt modelId="{E9946CB4-8EBC-481E-9584-2A9D3065088C}">
      <dgm:prSet phldrT="[Text]" custT="1"/>
      <dgm:spPr>
        <a:solidFill>
          <a:srgbClr val="067690"/>
        </a:solidFill>
      </dgm:spPr>
      <dgm:t>
        <a:bodyPr/>
        <a:lstStyle/>
        <a:p>
          <a:endParaRPr lang="en-IN" sz="2400" b="1" dirty="0">
            <a:solidFill>
              <a:schemeClr val="bg1"/>
            </a:solidFill>
            <a:latin typeface="Agency FB" panose="020B0503020202020204" pitchFamily="34" charset="0"/>
            <a:cs typeface="Times New Roman" panose="02020603050405020304" pitchFamily="18" charset="0"/>
          </a:endParaRPr>
        </a:p>
        <a:p>
          <a:endParaRPr lang="en-IN" sz="2400" b="1" dirty="0">
            <a:solidFill>
              <a:schemeClr val="bg1"/>
            </a:solidFill>
            <a:latin typeface="Agency FB" panose="020B0503020202020204" pitchFamily="34" charset="0"/>
            <a:cs typeface="Times New Roman" panose="02020603050405020304" pitchFamily="18" charset="0"/>
          </a:endParaRPr>
        </a:p>
        <a:p>
          <a:r>
            <a:rPr lang="en-IN" sz="2400" b="1" dirty="0">
              <a:solidFill>
                <a:schemeClr val="bg1"/>
              </a:solidFill>
              <a:latin typeface="Agency FB" panose="020B0503020202020204" pitchFamily="34" charset="0"/>
              <a:cs typeface="Times New Roman" panose="02020603050405020304" pitchFamily="18" charset="0"/>
            </a:rPr>
            <a:t>Ex post facto research design</a:t>
          </a:r>
        </a:p>
        <a:p>
          <a:endParaRPr lang="en-IN" sz="2400" b="1" dirty="0">
            <a:solidFill>
              <a:schemeClr val="bg1"/>
            </a:solidFill>
            <a:latin typeface="Agency FB" panose="020B0503020202020204" pitchFamily="34" charset="0"/>
            <a:cs typeface="Times New Roman" panose="02020603050405020304" pitchFamily="18" charset="0"/>
          </a:endParaRPr>
        </a:p>
        <a:p>
          <a:r>
            <a:rPr lang="en-IN" sz="2400" b="1" dirty="0">
              <a:solidFill>
                <a:srgbClr val="002060"/>
              </a:solidFill>
            </a:rPr>
            <a:t> </a:t>
          </a:r>
          <a:endParaRPr lang="en-US" sz="2400" b="1" dirty="0">
            <a:solidFill>
              <a:srgbClr val="002060"/>
            </a:solidFill>
          </a:endParaRPr>
        </a:p>
      </dgm:t>
    </dgm:pt>
    <dgm:pt modelId="{16982CE0-D05B-4F84-8849-31ED4019D96C}" type="parTrans" cxnId="{664D1C97-1C9B-40D3-8D70-F7DC1C39A7CA}">
      <dgm:prSet/>
      <dgm:spPr/>
      <dgm:t>
        <a:bodyPr/>
        <a:lstStyle/>
        <a:p>
          <a:endParaRPr lang="en-US"/>
        </a:p>
      </dgm:t>
    </dgm:pt>
    <dgm:pt modelId="{6E4F10E1-A0FE-4C57-8910-B41287B0CF20}" type="sibTrans" cxnId="{664D1C97-1C9B-40D3-8D70-F7DC1C39A7CA}">
      <dgm:prSet/>
      <dgm:spPr/>
      <dgm:t>
        <a:bodyPr/>
        <a:lstStyle/>
        <a:p>
          <a:endParaRPr lang="en-US"/>
        </a:p>
      </dgm:t>
    </dgm:pt>
    <dgm:pt modelId="{E9F4A7C2-D631-4389-BB53-8FD54EE5CA2C}">
      <dgm:prSet phldrT="[Text]" custT="1"/>
      <dgm:spPr>
        <a:solidFill>
          <a:srgbClr val="067690"/>
        </a:solidFill>
      </dgm:spPr>
      <dgm:t>
        <a:bodyPr/>
        <a:lstStyle/>
        <a:p>
          <a:endParaRPr lang="en-IN" sz="2400" b="1" dirty="0">
            <a:solidFill>
              <a:srgbClr val="002060"/>
            </a:solidFill>
          </a:endParaRPr>
        </a:p>
        <a:p>
          <a:r>
            <a:rPr lang="en-IN" sz="2400" b="1" dirty="0">
              <a:solidFill>
                <a:schemeClr val="bg1"/>
              </a:solidFill>
              <a:latin typeface="Agency FB" panose="020B0503020202020204" pitchFamily="34" charset="0"/>
            </a:rPr>
            <a:t>Simple random sampling</a:t>
          </a:r>
        </a:p>
      </dgm:t>
    </dgm:pt>
    <dgm:pt modelId="{1A274A28-F053-43F0-8134-597283CE5537}" type="parTrans" cxnId="{A1888FF6-A76A-4DBE-B755-52824EB5D6DD}">
      <dgm:prSet/>
      <dgm:spPr/>
      <dgm:t>
        <a:bodyPr/>
        <a:lstStyle/>
        <a:p>
          <a:endParaRPr lang="en-US"/>
        </a:p>
      </dgm:t>
    </dgm:pt>
    <dgm:pt modelId="{6D63EA89-1270-4078-824D-7D3F5F9A497B}" type="sibTrans" cxnId="{A1888FF6-A76A-4DBE-B755-52824EB5D6DD}">
      <dgm:prSet/>
      <dgm:spPr/>
      <dgm:t>
        <a:bodyPr/>
        <a:lstStyle/>
        <a:p>
          <a:endParaRPr lang="en-US"/>
        </a:p>
      </dgm:t>
    </dgm:pt>
    <dgm:pt modelId="{B06E9267-BA29-4B81-98FD-A918B87887F1}">
      <dgm:prSet custT="1"/>
      <dgm:spPr>
        <a:solidFill>
          <a:srgbClr val="067690"/>
        </a:solidFill>
      </dgm:spPr>
      <dgm:t>
        <a:bodyPr/>
        <a:lstStyle/>
        <a:p>
          <a:endParaRPr lang="en-IN" sz="2400" b="1" dirty="0">
            <a:solidFill>
              <a:schemeClr val="bg1"/>
            </a:solidFill>
            <a:latin typeface="Agency FB" panose="020B0503020202020204" pitchFamily="34" charset="0"/>
          </a:endParaRPr>
        </a:p>
        <a:p>
          <a:endParaRPr lang="en-IN" sz="2400" b="1" dirty="0">
            <a:solidFill>
              <a:schemeClr val="bg1"/>
            </a:solidFill>
            <a:latin typeface="Agency FB" panose="020B0503020202020204" pitchFamily="34" charset="0"/>
          </a:endParaRPr>
        </a:p>
        <a:p>
          <a:r>
            <a:rPr lang="en-IN" sz="2400" b="1" dirty="0">
              <a:solidFill>
                <a:schemeClr val="bg1"/>
              </a:solidFill>
              <a:latin typeface="Agency FB" panose="020B0503020202020204" pitchFamily="34" charset="0"/>
            </a:rPr>
            <a:t>SAMPLE SIZE </a:t>
          </a:r>
        </a:p>
        <a:p>
          <a:r>
            <a:rPr lang="en-IN" sz="2400" b="1" dirty="0">
              <a:solidFill>
                <a:schemeClr val="bg1"/>
              </a:solidFill>
              <a:latin typeface="Agency FB" panose="020B0503020202020204" pitchFamily="34" charset="0"/>
            </a:rPr>
            <a:t>90</a:t>
          </a:r>
        </a:p>
        <a:p>
          <a:endParaRPr lang="en-IN" sz="2400" b="1" dirty="0">
            <a:solidFill>
              <a:srgbClr val="FF0000"/>
            </a:solidFill>
          </a:endParaRPr>
        </a:p>
      </dgm:t>
    </dgm:pt>
    <dgm:pt modelId="{5EC91692-09CC-43ED-80F4-9DBF6437B3B2}" type="parTrans" cxnId="{09864798-9884-495A-824D-9C5A0E79D3A7}">
      <dgm:prSet/>
      <dgm:spPr/>
      <dgm:t>
        <a:bodyPr/>
        <a:lstStyle/>
        <a:p>
          <a:endParaRPr lang="en-US"/>
        </a:p>
      </dgm:t>
    </dgm:pt>
    <dgm:pt modelId="{0EED6A47-58E2-411C-BF2C-8523BBDCBB28}" type="sibTrans" cxnId="{09864798-9884-495A-824D-9C5A0E79D3A7}">
      <dgm:prSet/>
      <dgm:spPr/>
      <dgm:t>
        <a:bodyPr/>
        <a:lstStyle/>
        <a:p>
          <a:endParaRPr lang="en-US"/>
        </a:p>
      </dgm:t>
    </dgm:pt>
    <dgm:pt modelId="{7AF71688-BDC9-47E6-AC82-41E6755A62C2}" type="pres">
      <dgm:prSet presAssocID="{CCD8DADB-A86F-4B7D-9555-FB4C8823ADEF}" presName="Name0" presStyleCnt="0">
        <dgm:presLayoutVars>
          <dgm:dir/>
          <dgm:resizeHandles val="exact"/>
        </dgm:presLayoutVars>
      </dgm:prSet>
      <dgm:spPr/>
    </dgm:pt>
    <dgm:pt modelId="{8EAC42AE-E569-435B-8C8F-DFFC0666AF9B}" type="pres">
      <dgm:prSet presAssocID="{CCD8DADB-A86F-4B7D-9555-FB4C8823ADEF}" presName="fgShape" presStyleLbl="fgShp" presStyleIdx="0" presStyleCnt="1" custLinFactNeighborX="-421" custLinFactNeighborY="28462"/>
      <dgm:spPr>
        <a:solidFill>
          <a:schemeClr val="accent5">
            <a:lumMod val="40000"/>
            <a:lumOff val="60000"/>
          </a:schemeClr>
        </a:solidFill>
      </dgm:spPr>
    </dgm:pt>
    <dgm:pt modelId="{46A12F84-C109-4983-AB70-217BC9CA502B}" type="pres">
      <dgm:prSet presAssocID="{CCD8DADB-A86F-4B7D-9555-FB4C8823ADEF}" presName="linComp" presStyleCnt="0"/>
      <dgm:spPr/>
    </dgm:pt>
    <dgm:pt modelId="{03157809-A825-4F36-A903-8492AC4EE579}" type="pres">
      <dgm:prSet presAssocID="{68A28350-7CED-4B5F-8689-7772D60ACB3C}" presName="compNode" presStyleCnt="0"/>
      <dgm:spPr/>
    </dgm:pt>
    <dgm:pt modelId="{F5D713B2-324B-4226-8CB6-4793EA823BCB}" type="pres">
      <dgm:prSet presAssocID="{68A28350-7CED-4B5F-8689-7772D60ACB3C}" presName="bkgdShape" presStyleLbl="node1" presStyleIdx="0" presStyleCnt="4" custScaleX="108057" custLinFactNeighborX="-421" custLinFactNeighborY="477"/>
      <dgm:spPr/>
      <dgm:t>
        <a:bodyPr/>
        <a:lstStyle/>
        <a:p>
          <a:endParaRPr lang="en-US"/>
        </a:p>
      </dgm:t>
    </dgm:pt>
    <dgm:pt modelId="{F1BE636D-FD03-476C-8052-441DF8691D37}" type="pres">
      <dgm:prSet presAssocID="{68A28350-7CED-4B5F-8689-7772D60ACB3C}" presName="nodeTx" presStyleLbl="node1" presStyleIdx="0" presStyleCnt="4">
        <dgm:presLayoutVars>
          <dgm:bulletEnabled val="1"/>
        </dgm:presLayoutVars>
      </dgm:prSet>
      <dgm:spPr/>
      <dgm:t>
        <a:bodyPr/>
        <a:lstStyle/>
        <a:p>
          <a:endParaRPr lang="en-US"/>
        </a:p>
      </dgm:t>
    </dgm:pt>
    <dgm:pt modelId="{ED50E5D7-4AC6-4E4D-992A-E12963FF5278}" type="pres">
      <dgm:prSet presAssocID="{68A28350-7CED-4B5F-8689-7772D60ACB3C}" presName="invisiNode" presStyleLbl="node1" presStyleIdx="0" presStyleCnt="4"/>
      <dgm:spPr/>
    </dgm:pt>
    <dgm:pt modelId="{1D3D3A85-D876-4033-B030-72F281A9DDE6}" type="pres">
      <dgm:prSet presAssocID="{68A28350-7CED-4B5F-8689-7772D60ACB3C}" presName="imagNode" presStyleLbl="fgImgPlace1" presStyleIdx="0" presStyleCnt="4" custLinFactNeighborX="10494" custLinFactNeighborY="-2113"/>
      <dgm:spPr>
        <a:blipFill>
          <a:blip xmlns:r="http://schemas.openxmlformats.org/officeDocument/2006/relationships" r:embed="rId1">
            <a:extLst>
              <a:ext uri="{28A0092B-C50C-407E-A947-70E740481C1C}">
                <a14:useLocalDpi xmlns:a14="http://schemas.microsoft.com/office/drawing/2010/main" val="0"/>
              </a:ext>
            </a:extLst>
          </a:blip>
          <a:srcRect/>
          <a:stretch>
            <a:fillRect t="-12000" b="-12000"/>
          </a:stretch>
        </a:blipFill>
      </dgm:spPr>
    </dgm:pt>
    <dgm:pt modelId="{BC4BD47F-63DA-407B-A517-7D51B0EEDDDA}" type="pres">
      <dgm:prSet presAssocID="{71E6E8CE-377C-4412-884A-03D104F3D43D}" presName="sibTrans" presStyleLbl="sibTrans2D1" presStyleIdx="0" presStyleCnt="0"/>
      <dgm:spPr/>
      <dgm:t>
        <a:bodyPr/>
        <a:lstStyle/>
        <a:p>
          <a:endParaRPr lang="en-US"/>
        </a:p>
      </dgm:t>
    </dgm:pt>
    <dgm:pt modelId="{C2DFE2D6-2C2C-4BBB-848E-49CB0F2717CD}" type="pres">
      <dgm:prSet presAssocID="{E9946CB4-8EBC-481E-9584-2A9D3065088C}" presName="compNode" presStyleCnt="0"/>
      <dgm:spPr/>
    </dgm:pt>
    <dgm:pt modelId="{32D317EF-2EF0-41B3-B12A-D8365327CCAC}" type="pres">
      <dgm:prSet presAssocID="{E9946CB4-8EBC-481E-9584-2A9D3065088C}" presName="bkgdShape" presStyleLbl="node1" presStyleIdx="1" presStyleCnt="4" custScaleX="118005"/>
      <dgm:spPr/>
      <dgm:t>
        <a:bodyPr/>
        <a:lstStyle/>
        <a:p>
          <a:endParaRPr lang="en-US"/>
        </a:p>
      </dgm:t>
    </dgm:pt>
    <dgm:pt modelId="{D347C6BB-D5DF-4B8E-81E4-49CCD6030312}" type="pres">
      <dgm:prSet presAssocID="{E9946CB4-8EBC-481E-9584-2A9D3065088C}" presName="nodeTx" presStyleLbl="node1" presStyleIdx="1" presStyleCnt="4">
        <dgm:presLayoutVars>
          <dgm:bulletEnabled val="1"/>
        </dgm:presLayoutVars>
      </dgm:prSet>
      <dgm:spPr/>
      <dgm:t>
        <a:bodyPr/>
        <a:lstStyle/>
        <a:p>
          <a:endParaRPr lang="en-US"/>
        </a:p>
      </dgm:t>
    </dgm:pt>
    <dgm:pt modelId="{62CD857E-5296-4BCD-AC7C-4AD47A67ACAC}" type="pres">
      <dgm:prSet presAssocID="{E9946CB4-8EBC-481E-9584-2A9D3065088C}" presName="invisiNode" presStyleLbl="node1" presStyleIdx="1" presStyleCnt="4"/>
      <dgm:spPr/>
    </dgm:pt>
    <dgm:pt modelId="{D2563632-61C4-4FDD-8626-1693BC9D8E82}" type="pres">
      <dgm:prSet presAssocID="{E9946CB4-8EBC-481E-9584-2A9D3065088C}" presName="imagNode" presStyleLbl="fgImgPlace1" presStyleIdx="1" presStyleCnt="4" custLinFactNeighborX="-1456" custLinFactNeighborY="1456"/>
      <dgm:spPr>
        <a:blipFill>
          <a:blip xmlns:r="http://schemas.openxmlformats.org/officeDocument/2006/relationships" r:embed="rId2">
            <a:extLst>
              <a:ext uri="{28A0092B-C50C-407E-A947-70E740481C1C}">
                <a14:useLocalDpi xmlns:a14="http://schemas.microsoft.com/office/drawing/2010/main" val="0"/>
              </a:ext>
            </a:extLst>
          </a:blip>
          <a:srcRect/>
          <a:stretch>
            <a:fillRect l="-13000" r="-13000"/>
          </a:stretch>
        </a:blipFill>
      </dgm:spPr>
    </dgm:pt>
    <dgm:pt modelId="{0E350C91-3461-48E5-9757-A4914A94943E}" type="pres">
      <dgm:prSet presAssocID="{6E4F10E1-A0FE-4C57-8910-B41287B0CF20}" presName="sibTrans" presStyleLbl="sibTrans2D1" presStyleIdx="0" presStyleCnt="0"/>
      <dgm:spPr/>
      <dgm:t>
        <a:bodyPr/>
        <a:lstStyle/>
        <a:p>
          <a:endParaRPr lang="en-US"/>
        </a:p>
      </dgm:t>
    </dgm:pt>
    <dgm:pt modelId="{90DD148D-40DB-4C75-9B01-D12066714209}" type="pres">
      <dgm:prSet presAssocID="{B06E9267-BA29-4B81-98FD-A918B87887F1}" presName="compNode" presStyleCnt="0"/>
      <dgm:spPr/>
    </dgm:pt>
    <dgm:pt modelId="{83739E2E-7CD4-46B0-B9BA-C2030FAB1901}" type="pres">
      <dgm:prSet presAssocID="{B06E9267-BA29-4B81-98FD-A918B87887F1}" presName="bkgdShape" presStyleLbl="node1" presStyleIdx="2" presStyleCnt="4" custScaleX="114999"/>
      <dgm:spPr/>
      <dgm:t>
        <a:bodyPr/>
        <a:lstStyle/>
        <a:p>
          <a:endParaRPr lang="en-US"/>
        </a:p>
      </dgm:t>
    </dgm:pt>
    <dgm:pt modelId="{2EC4B443-CC9C-4EA8-BAD3-4C5E510DBE2A}" type="pres">
      <dgm:prSet presAssocID="{B06E9267-BA29-4B81-98FD-A918B87887F1}" presName="nodeTx" presStyleLbl="node1" presStyleIdx="2" presStyleCnt="4">
        <dgm:presLayoutVars>
          <dgm:bulletEnabled val="1"/>
        </dgm:presLayoutVars>
      </dgm:prSet>
      <dgm:spPr/>
      <dgm:t>
        <a:bodyPr/>
        <a:lstStyle/>
        <a:p>
          <a:endParaRPr lang="en-US"/>
        </a:p>
      </dgm:t>
    </dgm:pt>
    <dgm:pt modelId="{4C48A193-7F4C-49FA-AAA0-7750D6055147}" type="pres">
      <dgm:prSet presAssocID="{B06E9267-BA29-4B81-98FD-A918B87887F1}" presName="invisiNode" presStyleLbl="node1" presStyleIdx="2" presStyleCnt="4"/>
      <dgm:spPr/>
    </dgm:pt>
    <dgm:pt modelId="{D6DCD302-1685-430E-B766-64CA9C90C4A1}" type="pres">
      <dgm:prSet presAssocID="{B06E9267-BA29-4B81-98FD-A918B87887F1}" presName="imagNode" presStyleLbl="fgImgPlace1" presStyleIdx="2" presStyleCnt="4"/>
      <dgm:spPr>
        <a:blipFill>
          <a:blip xmlns:r="http://schemas.openxmlformats.org/officeDocument/2006/relationships" r:embed="rId3">
            <a:extLst>
              <a:ext uri="{28A0092B-C50C-407E-A947-70E740481C1C}">
                <a14:useLocalDpi xmlns:a14="http://schemas.microsoft.com/office/drawing/2010/main" val="0"/>
              </a:ext>
            </a:extLst>
          </a:blip>
          <a:srcRect/>
          <a:stretch>
            <a:fillRect l="-43000" r="-43000"/>
          </a:stretch>
        </a:blipFill>
      </dgm:spPr>
    </dgm:pt>
    <dgm:pt modelId="{DFEDAAF6-66EA-4143-A985-194397745D76}" type="pres">
      <dgm:prSet presAssocID="{0EED6A47-58E2-411C-BF2C-8523BBDCBB28}" presName="sibTrans" presStyleLbl="sibTrans2D1" presStyleIdx="0" presStyleCnt="0"/>
      <dgm:spPr/>
      <dgm:t>
        <a:bodyPr/>
        <a:lstStyle/>
        <a:p>
          <a:endParaRPr lang="en-US"/>
        </a:p>
      </dgm:t>
    </dgm:pt>
    <dgm:pt modelId="{6E81301B-10D3-4E05-851C-68F500D3BC8F}" type="pres">
      <dgm:prSet presAssocID="{E9F4A7C2-D631-4389-BB53-8FD54EE5CA2C}" presName="compNode" presStyleCnt="0"/>
      <dgm:spPr/>
    </dgm:pt>
    <dgm:pt modelId="{77D08593-8E00-494B-8E78-A354C1CB050C}" type="pres">
      <dgm:prSet presAssocID="{E9F4A7C2-D631-4389-BB53-8FD54EE5CA2C}" presName="bkgdShape" presStyleLbl="node1" presStyleIdx="3" presStyleCnt="4"/>
      <dgm:spPr/>
      <dgm:t>
        <a:bodyPr/>
        <a:lstStyle/>
        <a:p>
          <a:endParaRPr lang="en-US"/>
        </a:p>
      </dgm:t>
    </dgm:pt>
    <dgm:pt modelId="{B41C9EB6-056E-4892-A3EE-41077FC3442F}" type="pres">
      <dgm:prSet presAssocID="{E9F4A7C2-D631-4389-BB53-8FD54EE5CA2C}" presName="nodeTx" presStyleLbl="node1" presStyleIdx="3" presStyleCnt="4">
        <dgm:presLayoutVars>
          <dgm:bulletEnabled val="1"/>
        </dgm:presLayoutVars>
      </dgm:prSet>
      <dgm:spPr/>
      <dgm:t>
        <a:bodyPr/>
        <a:lstStyle/>
        <a:p>
          <a:endParaRPr lang="en-US"/>
        </a:p>
      </dgm:t>
    </dgm:pt>
    <dgm:pt modelId="{CFE02E28-2F3F-4E92-A85F-1AA5FBCA7558}" type="pres">
      <dgm:prSet presAssocID="{E9F4A7C2-D631-4389-BB53-8FD54EE5CA2C}" presName="invisiNode" presStyleLbl="node1" presStyleIdx="3" presStyleCnt="4"/>
      <dgm:spPr/>
    </dgm:pt>
    <dgm:pt modelId="{103B533B-B199-430E-84D3-550FD75AFFE5}" type="pres">
      <dgm:prSet presAssocID="{E9F4A7C2-D631-4389-BB53-8FD54EE5CA2C}" presName="imagNode" presStyleLbl="fgImgPlace1" presStyleIdx="3" presStyleCnt="4" custLinFactNeighborX="1354" custLinFactNeighborY="-2113"/>
      <dgm:spPr>
        <a:blipFill dpi="0" rotWithShape="1">
          <a:blip xmlns:r="http://schemas.openxmlformats.org/officeDocument/2006/relationships" r:embed="rId4" cstate="print">
            <a:extLst>
              <a:ext uri="{28A0092B-C50C-407E-A947-70E740481C1C}">
                <a14:useLocalDpi xmlns:a14="http://schemas.microsoft.com/office/drawing/2010/main" val="0"/>
              </a:ext>
            </a:extLst>
          </a:blip>
          <a:srcRect/>
          <a:stretch>
            <a:fillRect l="-4623" t="187" r="-16405" b="-16317"/>
          </a:stretch>
        </a:blipFill>
      </dgm:spPr>
    </dgm:pt>
  </dgm:ptLst>
  <dgm:cxnLst>
    <dgm:cxn modelId="{232FFE7A-78C3-4BB1-9740-441B66184788}" srcId="{CCD8DADB-A86F-4B7D-9555-FB4C8823ADEF}" destId="{68A28350-7CED-4B5F-8689-7772D60ACB3C}" srcOrd="0" destOrd="0" parTransId="{AFCAFECC-51D0-45CF-B43C-B90486EA0D79}" sibTransId="{71E6E8CE-377C-4412-884A-03D104F3D43D}"/>
    <dgm:cxn modelId="{09864798-9884-495A-824D-9C5A0E79D3A7}" srcId="{CCD8DADB-A86F-4B7D-9555-FB4C8823ADEF}" destId="{B06E9267-BA29-4B81-98FD-A918B87887F1}" srcOrd="2" destOrd="0" parTransId="{5EC91692-09CC-43ED-80F4-9DBF6437B3B2}" sibTransId="{0EED6A47-58E2-411C-BF2C-8523BBDCBB28}"/>
    <dgm:cxn modelId="{8BAF27BA-772E-4A30-BF02-8305AD8ED482}" type="presOf" srcId="{E9946CB4-8EBC-481E-9584-2A9D3065088C}" destId="{D347C6BB-D5DF-4B8E-81E4-49CCD6030312}" srcOrd="1" destOrd="0" presId="urn:microsoft.com/office/officeart/2005/8/layout/hList7"/>
    <dgm:cxn modelId="{CBF9341F-99B7-447D-B0B2-257A42DD9AF7}" type="presOf" srcId="{E9946CB4-8EBC-481E-9584-2A9D3065088C}" destId="{32D317EF-2EF0-41B3-B12A-D8365327CCAC}" srcOrd="0" destOrd="0" presId="urn:microsoft.com/office/officeart/2005/8/layout/hList7"/>
    <dgm:cxn modelId="{A1888FF6-A76A-4DBE-B755-52824EB5D6DD}" srcId="{CCD8DADB-A86F-4B7D-9555-FB4C8823ADEF}" destId="{E9F4A7C2-D631-4389-BB53-8FD54EE5CA2C}" srcOrd="3" destOrd="0" parTransId="{1A274A28-F053-43F0-8134-597283CE5537}" sibTransId="{6D63EA89-1270-4078-824D-7D3F5F9A497B}"/>
    <dgm:cxn modelId="{0AA49E2A-5357-4A45-8D76-7A6C1E2B182D}" type="presOf" srcId="{68A28350-7CED-4B5F-8689-7772D60ACB3C}" destId="{F1BE636D-FD03-476C-8052-441DF8691D37}" srcOrd="1" destOrd="0" presId="urn:microsoft.com/office/officeart/2005/8/layout/hList7"/>
    <dgm:cxn modelId="{981E09B5-BB74-4C4B-9FF4-896765875EC5}" type="presOf" srcId="{E9F4A7C2-D631-4389-BB53-8FD54EE5CA2C}" destId="{B41C9EB6-056E-4892-A3EE-41077FC3442F}" srcOrd="1" destOrd="0" presId="urn:microsoft.com/office/officeart/2005/8/layout/hList7"/>
    <dgm:cxn modelId="{F57F6424-A7EE-4170-865F-7B9C02E20ABB}" type="presOf" srcId="{6E4F10E1-A0FE-4C57-8910-B41287B0CF20}" destId="{0E350C91-3461-48E5-9757-A4914A94943E}" srcOrd="0" destOrd="0" presId="urn:microsoft.com/office/officeart/2005/8/layout/hList7"/>
    <dgm:cxn modelId="{3356A70C-5519-4741-B061-BC3DE3A071C8}" type="presOf" srcId="{E9F4A7C2-D631-4389-BB53-8FD54EE5CA2C}" destId="{77D08593-8E00-494B-8E78-A354C1CB050C}" srcOrd="0" destOrd="0" presId="urn:microsoft.com/office/officeart/2005/8/layout/hList7"/>
    <dgm:cxn modelId="{7A19582D-ACC1-4BB3-AE7D-0CA84945A7F4}" type="presOf" srcId="{B06E9267-BA29-4B81-98FD-A918B87887F1}" destId="{2EC4B443-CC9C-4EA8-BAD3-4C5E510DBE2A}" srcOrd="1" destOrd="0" presId="urn:microsoft.com/office/officeart/2005/8/layout/hList7"/>
    <dgm:cxn modelId="{664D1C97-1C9B-40D3-8D70-F7DC1C39A7CA}" srcId="{CCD8DADB-A86F-4B7D-9555-FB4C8823ADEF}" destId="{E9946CB4-8EBC-481E-9584-2A9D3065088C}" srcOrd="1" destOrd="0" parTransId="{16982CE0-D05B-4F84-8849-31ED4019D96C}" sibTransId="{6E4F10E1-A0FE-4C57-8910-B41287B0CF20}"/>
    <dgm:cxn modelId="{AA0272BE-025C-420D-BD5F-1C1FD88C221C}" type="presOf" srcId="{CCD8DADB-A86F-4B7D-9555-FB4C8823ADEF}" destId="{7AF71688-BDC9-47E6-AC82-41E6755A62C2}" srcOrd="0" destOrd="0" presId="urn:microsoft.com/office/officeart/2005/8/layout/hList7"/>
    <dgm:cxn modelId="{D0DF9A50-8717-440A-94A5-B08FFDB1D6D0}" type="presOf" srcId="{B06E9267-BA29-4B81-98FD-A918B87887F1}" destId="{83739E2E-7CD4-46B0-B9BA-C2030FAB1901}" srcOrd="0" destOrd="0" presId="urn:microsoft.com/office/officeart/2005/8/layout/hList7"/>
    <dgm:cxn modelId="{77D7044D-DBC7-48CC-8D05-4039B9A3018C}" type="presOf" srcId="{71E6E8CE-377C-4412-884A-03D104F3D43D}" destId="{BC4BD47F-63DA-407B-A517-7D51B0EEDDDA}" srcOrd="0" destOrd="0" presId="urn:microsoft.com/office/officeart/2005/8/layout/hList7"/>
    <dgm:cxn modelId="{70701116-6881-4F02-A08E-1A64C497F258}" type="presOf" srcId="{68A28350-7CED-4B5F-8689-7772D60ACB3C}" destId="{F5D713B2-324B-4226-8CB6-4793EA823BCB}" srcOrd="0" destOrd="0" presId="urn:microsoft.com/office/officeart/2005/8/layout/hList7"/>
    <dgm:cxn modelId="{D1B18937-F50D-49D2-9B88-1D7A7148368A}" type="presOf" srcId="{0EED6A47-58E2-411C-BF2C-8523BBDCBB28}" destId="{DFEDAAF6-66EA-4143-A985-194397745D76}" srcOrd="0" destOrd="0" presId="urn:microsoft.com/office/officeart/2005/8/layout/hList7"/>
    <dgm:cxn modelId="{F1918F46-4A52-4A6A-8124-F7E81BF892B8}" type="presParOf" srcId="{7AF71688-BDC9-47E6-AC82-41E6755A62C2}" destId="{8EAC42AE-E569-435B-8C8F-DFFC0666AF9B}" srcOrd="0" destOrd="0" presId="urn:microsoft.com/office/officeart/2005/8/layout/hList7"/>
    <dgm:cxn modelId="{90B76280-9452-4C46-807B-DC4E568E6436}" type="presParOf" srcId="{7AF71688-BDC9-47E6-AC82-41E6755A62C2}" destId="{46A12F84-C109-4983-AB70-217BC9CA502B}" srcOrd="1" destOrd="0" presId="urn:microsoft.com/office/officeart/2005/8/layout/hList7"/>
    <dgm:cxn modelId="{BE1ADEE7-619D-40D0-BF7E-FF99A6AF3985}" type="presParOf" srcId="{46A12F84-C109-4983-AB70-217BC9CA502B}" destId="{03157809-A825-4F36-A903-8492AC4EE579}" srcOrd="0" destOrd="0" presId="urn:microsoft.com/office/officeart/2005/8/layout/hList7"/>
    <dgm:cxn modelId="{8BB7B720-B935-421C-9F8A-5EB88B901822}" type="presParOf" srcId="{03157809-A825-4F36-A903-8492AC4EE579}" destId="{F5D713B2-324B-4226-8CB6-4793EA823BCB}" srcOrd="0" destOrd="0" presId="urn:microsoft.com/office/officeart/2005/8/layout/hList7"/>
    <dgm:cxn modelId="{584A7437-311D-4D01-8675-87CA3CC0F0FF}" type="presParOf" srcId="{03157809-A825-4F36-A903-8492AC4EE579}" destId="{F1BE636D-FD03-476C-8052-441DF8691D37}" srcOrd="1" destOrd="0" presId="urn:microsoft.com/office/officeart/2005/8/layout/hList7"/>
    <dgm:cxn modelId="{D49B00F5-E758-41BC-B0BE-AE1E2836C25D}" type="presParOf" srcId="{03157809-A825-4F36-A903-8492AC4EE579}" destId="{ED50E5D7-4AC6-4E4D-992A-E12963FF5278}" srcOrd="2" destOrd="0" presId="urn:microsoft.com/office/officeart/2005/8/layout/hList7"/>
    <dgm:cxn modelId="{47CD902E-AAC4-488E-9691-3D91839B070D}" type="presParOf" srcId="{03157809-A825-4F36-A903-8492AC4EE579}" destId="{1D3D3A85-D876-4033-B030-72F281A9DDE6}" srcOrd="3" destOrd="0" presId="urn:microsoft.com/office/officeart/2005/8/layout/hList7"/>
    <dgm:cxn modelId="{C4C2AD39-2AB1-4AD1-A9CB-71C5FFFAB858}" type="presParOf" srcId="{46A12F84-C109-4983-AB70-217BC9CA502B}" destId="{BC4BD47F-63DA-407B-A517-7D51B0EEDDDA}" srcOrd="1" destOrd="0" presId="urn:microsoft.com/office/officeart/2005/8/layout/hList7"/>
    <dgm:cxn modelId="{4A5D8FFC-11C9-4DBB-A9ED-D5846969B566}" type="presParOf" srcId="{46A12F84-C109-4983-AB70-217BC9CA502B}" destId="{C2DFE2D6-2C2C-4BBB-848E-49CB0F2717CD}" srcOrd="2" destOrd="0" presId="urn:microsoft.com/office/officeart/2005/8/layout/hList7"/>
    <dgm:cxn modelId="{572B1807-BBB0-4D06-940B-7ABE62E53EBE}" type="presParOf" srcId="{C2DFE2D6-2C2C-4BBB-848E-49CB0F2717CD}" destId="{32D317EF-2EF0-41B3-B12A-D8365327CCAC}" srcOrd="0" destOrd="0" presId="urn:microsoft.com/office/officeart/2005/8/layout/hList7"/>
    <dgm:cxn modelId="{E6A7B575-B5B4-4306-9604-37117A364FD8}" type="presParOf" srcId="{C2DFE2D6-2C2C-4BBB-848E-49CB0F2717CD}" destId="{D347C6BB-D5DF-4B8E-81E4-49CCD6030312}" srcOrd="1" destOrd="0" presId="urn:microsoft.com/office/officeart/2005/8/layout/hList7"/>
    <dgm:cxn modelId="{251BE4C7-744D-483D-9506-066BC5A7CB64}" type="presParOf" srcId="{C2DFE2D6-2C2C-4BBB-848E-49CB0F2717CD}" destId="{62CD857E-5296-4BCD-AC7C-4AD47A67ACAC}" srcOrd="2" destOrd="0" presId="urn:microsoft.com/office/officeart/2005/8/layout/hList7"/>
    <dgm:cxn modelId="{E03ABFA3-D62E-4EB2-8883-90850DE82373}" type="presParOf" srcId="{C2DFE2D6-2C2C-4BBB-848E-49CB0F2717CD}" destId="{D2563632-61C4-4FDD-8626-1693BC9D8E82}" srcOrd="3" destOrd="0" presId="urn:microsoft.com/office/officeart/2005/8/layout/hList7"/>
    <dgm:cxn modelId="{FA66D13C-933F-4780-BC7B-F56FB159A28C}" type="presParOf" srcId="{46A12F84-C109-4983-AB70-217BC9CA502B}" destId="{0E350C91-3461-48E5-9757-A4914A94943E}" srcOrd="3" destOrd="0" presId="urn:microsoft.com/office/officeart/2005/8/layout/hList7"/>
    <dgm:cxn modelId="{C445D184-28C3-4B0E-9131-98563C1F2AD5}" type="presParOf" srcId="{46A12F84-C109-4983-AB70-217BC9CA502B}" destId="{90DD148D-40DB-4C75-9B01-D12066714209}" srcOrd="4" destOrd="0" presId="urn:microsoft.com/office/officeart/2005/8/layout/hList7"/>
    <dgm:cxn modelId="{2EB968B3-FCD2-4460-A0BA-0F9C12299481}" type="presParOf" srcId="{90DD148D-40DB-4C75-9B01-D12066714209}" destId="{83739E2E-7CD4-46B0-B9BA-C2030FAB1901}" srcOrd="0" destOrd="0" presId="urn:microsoft.com/office/officeart/2005/8/layout/hList7"/>
    <dgm:cxn modelId="{F6365FA2-3624-4D28-9CB8-6DD1B5D1A9DC}" type="presParOf" srcId="{90DD148D-40DB-4C75-9B01-D12066714209}" destId="{2EC4B443-CC9C-4EA8-BAD3-4C5E510DBE2A}" srcOrd="1" destOrd="0" presId="urn:microsoft.com/office/officeart/2005/8/layout/hList7"/>
    <dgm:cxn modelId="{39782EC6-EEFB-471A-B736-5120D884B191}" type="presParOf" srcId="{90DD148D-40DB-4C75-9B01-D12066714209}" destId="{4C48A193-7F4C-49FA-AAA0-7750D6055147}" srcOrd="2" destOrd="0" presId="urn:microsoft.com/office/officeart/2005/8/layout/hList7"/>
    <dgm:cxn modelId="{E1AF32CC-D380-4786-A8BF-CC149D15110D}" type="presParOf" srcId="{90DD148D-40DB-4C75-9B01-D12066714209}" destId="{D6DCD302-1685-430E-B766-64CA9C90C4A1}" srcOrd="3" destOrd="0" presId="urn:microsoft.com/office/officeart/2005/8/layout/hList7"/>
    <dgm:cxn modelId="{62F32265-41F4-4C88-B27A-F00075DB1922}" type="presParOf" srcId="{46A12F84-C109-4983-AB70-217BC9CA502B}" destId="{DFEDAAF6-66EA-4143-A985-194397745D76}" srcOrd="5" destOrd="0" presId="urn:microsoft.com/office/officeart/2005/8/layout/hList7"/>
    <dgm:cxn modelId="{00CEC7AF-3E86-49E9-BA0B-46CDBF4D3698}" type="presParOf" srcId="{46A12F84-C109-4983-AB70-217BC9CA502B}" destId="{6E81301B-10D3-4E05-851C-68F500D3BC8F}" srcOrd="6" destOrd="0" presId="urn:microsoft.com/office/officeart/2005/8/layout/hList7"/>
    <dgm:cxn modelId="{4B8C64B3-9C89-4327-A0E6-B40C55DE30A7}" type="presParOf" srcId="{6E81301B-10D3-4E05-851C-68F500D3BC8F}" destId="{77D08593-8E00-494B-8E78-A354C1CB050C}" srcOrd="0" destOrd="0" presId="urn:microsoft.com/office/officeart/2005/8/layout/hList7"/>
    <dgm:cxn modelId="{7AF47E3A-EC39-4D8B-995E-9E44EEADA06C}" type="presParOf" srcId="{6E81301B-10D3-4E05-851C-68F500D3BC8F}" destId="{B41C9EB6-056E-4892-A3EE-41077FC3442F}" srcOrd="1" destOrd="0" presId="urn:microsoft.com/office/officeart/2005/8/layout/hList7"/>
    <dgm:cxn modelId="{ED021D06-CA3D-446A-9BE1-11B0327EA441}" type="presParOf" srcId="{6E81301B-10D3-4E05-851C-68F500D3BC8F}" destId="{CFE02E28-2F3F-4E92-A85F-1AA5FBCA7558}" srcOrd="2" destOrd="0" presId="urn:microsoft.com/office/officeart/2005/8/layout/hList7"/>
    <dgm:cxn modelId="{D13562FB-AAE2-44BB-ABAF-950F65ED1533}" type="presParOf" srcId="{6E81301B-10D3-4E05-851C-68F500D3BC8F}" destId="{103B533B-B199-430E-84D3-550FD75AFFE5}" srcOrd="3" destOrd="0" presId="urn:microsoft.com/office/officeart/2005/8/layout/hList7"/>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CCD8DADB-A86F-4B7D-9555-FB4C8823ADEF}" type="doc">
      <dgm:prSet loTypeId="urn:microsoft.com/office/officeart/2005/8/layout/hList7" loCatId="picture" qsTypeId="urn:microsoft.com/office/officeart/2005/8/quickstyle/simple1" qsCatId="simple" csTypeId="urn:microsoft.com/office/officeart/2005/8/colors/accent1_2" csCatId="accent1" phldr="1"/>
      <dgm:spPr/>
    </dgm:pt>
    <dgm:pt modelId="{68A28350-7CED-4B5F-8689-7772D60ACB3C}">
      <dgm:prSet phldrT="[Text]" custT="1"/>
      <dgm:spPr>
        <a:solidFill>
          <a:srgbClr val="2C6A51"/>
        </a:solidFill>
      </dgm:spPr>
      <dgm:t>
        <a:bodyPr/>
        <a:lstStyle/>
        <a:p>
          <a:r>
            <a:rPr lang="en-IN" sz="2400" b="1" dirty="0" err="1" smtClean="0">
              <a:solidFill>
                <a:schemeClr val="bg1"/>
              </a:solidFill>
              <a:latin typeface="Agency FB" panose="020B0503020202020204" pitchFamily="34" charset="0"/>
              <a:cs typeface="Times New Roman" panose="02020603050405020304" pitchFamily="18" charset="0"/>
            </a:rPr>
            <a:t>Northeastern</a:t>
          </a:r>
          <a:r>
            <a:rPr lang="en-IN" sz="2400" b="1" dirty="0" smtClean="0">
              <a:solidFill>
                <a:schemeClr val="bg1"/>
              </a:solidFill>
              <a:latin typeface="Agency FB" panose="020B0503020202020204" pitchFamily="34" charset="0"/>
              <a:cs typeface="Times New Roman" panose="02020603050405020304" pitchFamily="18" charset="0"/>
            </a:rPr>
            <a:t> region of Karnataka (NEK)</a:t>
          </a:r>
          <a:endParaRPr lang="en-IN" sz="2400" b="1" dirty="0">
            <a:solidFill>
              <a:schemeClr val="bg1"/>
            </a:solidFill>
            <a:latin typeface="Agency FB" panose="020B0503020202020204" pitchFamily="34" charset="0"/>
            <a:cs typeface="Times New Roman" panose="02020603050405020304" pitchFamily="18" charset="0"/>
          </a:endParaRPr>
        </a:p>
      </dgm:t>
    </dgm:pt>
    <dgm:pt modelId="{AFCAFECC-51D0-45CF-B43C-B90486EA0D79}" type="parTrans" cxnId="{232FFE7A-78C3-4BB1-9740-441B66184788}">
      <dgm:prSet/>
      <dgm:spPr/>
      <dgm:t>
        <a:bodyPr/>
        <a:lstStyle/>
        <a:p>
          <a:endParaRPr lang="en-US"/>
        </a:p>
      </dgm:t>
    </dgm:pt>
    <dgm:pt modelId="{71E6E8CE-377C-4412-884A-03D104F3D43D}" type="sibTrans" cxnId="{232FFE7A-78C3-4BB1-9740-441B66184788}">
      <dgm:prSet/>
      <dgm:spPr/>
      <dgm:t>
        <a:bodyPr/>
        <a:lstStyle/>
        <a:p>
          <a:endParaRPr lang="en-US"/>
        </a:p>
      </dgm:t>
    </dgm:pt>
    <dgm:pt modelId="{E9946CB4-8EBC-481E-9584-2A9D3065088C}">
      <dgm:prSet phldrT="[Text]" custT="1"/>
      <dgm:spPr>
        <a:solidFill>
          <a:srgbClr val="2C6A51"/>
        </a:solidFill>
      </dgm:spPr>
      <dgm:t>
        <a:bodyPr/>
        <a:lstStyle/>
        <a:p>
          <a:endParaRPr lang="en-IN" sz="2400" b="1" dirty="0">
            <a:solidFill>
              <a:schemeClr val="bg1"/>
            </a:solidFill>
            <a:latin typeface="Agency FB" panose="020B0503020202020204" pitchFamily="34" charset="0"/>
            <a:cs typeface="Times New Roman" panose="02020603050405020304" pitchFamily="18" charset="0"/>
          </a:endParaRPr>
        </a:p>
        <a:p>
          <a:endParaRPr lang="en-IN" sz="2400" b="1" dirty="0">
            <a:solidFill>
              <a:schemeClr val="bg1"/>
            </a:solidFill>
            <a:latin typeface="Agency FB" panose="020B0503020202020204" pitchFamily="34" charset="0"/>
            <a:cs typeface="Times New Roman" panose="02020603050405020304" pitchFamily="18" charset="0"/>
          </a:endParaRPr>
        </a:p>
        <a:p>
          <a:r>
            <a:rPr lang="en-IN" sz="2400" b="1" dirty="0">
              <a:solidFill>
                <a:schemeClr val="bg1"/>
              </a:solidFill>
              <a:latin typeface="Agency FB" panose="020B0503020202020204" pitchFamily="34" charset="0"/>
              <a:cs typeface="Times New Roman" panose="02020603050405020304" pitchFamily="18" charset="0"/>
            </a:rPr>
            <a:t>Ex post facto research design</a:t>
          </a:r>
        </a:p>
        <a:p>
          <a:endParaRPr lang="en-IN" sz="2400" b="1" dirty="0">
            <a:solidFill>
              <a:schemeClr val="bg1"/>
            </a:solidFill>
            <a:latin typeface="Agency FB" panose="020B0503020202020204" pitchFamily="34" charset="0"/>
            <a:cs typeface="Times New Roman" panose="02020603050405020304" pitchFamily="18" charset="0"/>
          </a:endParaRPr>
        </a:p>
        <a:p>
          <a:r>
            <a:rPr lang="en-IN" sz="2400" b="1" dirty="0">
              <a:solidFill>
                <a:srgbClr val="002060"/>
              </a:solidFill>
            </a:rPr>
            <a:t> </a:t>
          </a:r>
          <a:endParaRPr lang="en-US" sz="2400" b="1" dirty="0">
            <a:solidFill>
              <a:srgbClr val="002060"/>
            </a:solidFill>
          </a:endParaRPr>
        </a:p>
      </dgm:t>
    </dgm:pt>
    <dgm:pt modelId="{16982CE0-D05B-4F84-8849-31ED4019D96C}" type="parTrans" cxnId="{664D1C97-1C9B-40D3-8D70-F7DC1C39A7CA}">
      <dgm:prSet/>
      <dgm:spPr/>
      <dgm:t>
        <a:bodyPr/>
        <a:lstStyle/>
        <a:p>
          <a:endParaRPr lang="en-US"/>
        </a:p>
      </dgm:t>
    </dgm:pt>
    <dgm:pt modelId="{6E4F10E1-A0FE-4C57-8910-B41287B0CF20}" type="sibTrans" cxnId="{664D1C97-1C9B-40D3-8D70-F7DC1C39A7CA}">
      <dgm:prSet/>
      <dgm:spPr/>
      <dgm:t>
        <a:bodyPr/>
        <a:lstStyle/>
        <a:p>
          <a:endParaRPr lang="en-US"/>
        </a:p>
      </dgm:t>
    </dgm:pt>
    <dgm:pt modelId="{E9F4A7C2-D631-4389-BB53-8FD54EE5CA2C}">
      <dgm:prSet phldrT="[Text]" custT="1"/>
      <dgm:spPr>
        <a:solidFill>
          <a:srgbClr val="2C6A51"/>
        </a:solidFill>
      </dgm:spPr>
      <dgm:t>
        <a:bodyPr/>
        <a:lstStyle/>
        <a:p>
          <a:endParaRPr lang="en-IN" sz="2400" b="1" dirty="0">
            <a:solidFill>
              <a:srgbClr val="002060"/>
            </a:solidFill>
          </a:endParaRPr>
        </a:p>
        <a:p>
          <a:r>
            <a:rPr lang="en-IN" sz="2400" b="1" dirty="0">
              <a:solidFill>
                <a:schemeClr val="bg1"/>
              </a:solidFill>
              <a:latin typeface="Agency FB" panose="020B0503020202020204" pitchFamily="34" charset="0"/>
            </a:rPr>
            <a:t>Simple random sampling</a:t>
          </a:r>
        </a:p>
      </dgm:t>
    </dgm:pt>
    <dgm:pt modelId="{1A274A28-F053-43F0-8134-597283CE5537}" type="parTrans" cxnId="{A1888FF6-A76A-4DBE-B755-52824EB5D6DD}">
      <dgm:prSet/>
      <dgm:spPr/>
      <dgm:t>
        <a:bodyPr/>
        <a:lstStyle/>
        <a:p>
          <a:endParaRPr lang="en-US"/>
        </a:p>
      </dgm:t>
    </dgm:pt>
    <dgm:pt modelId="{6D63EA89-1270-4078-824D-7D3F5F9A497B}" type="sibTrans" cxnId="{A1888FF6-A76A-4DBE-B755-52824EB5D6DD}">
      <dgm:prSet/>
      <dgm:spPr/>
      <dgm:t>
        <a:bodyPr/>
        <a:lstStyle/>
        <a:p>
          <a:endParaRPr lang="en-US"/>
        </a:p>
      </dgm:t>
    </dgm:pt>
    <dgm:pt modelId="{B06E9267-BA29-4B81-98FD-A918B87887F1}">
      <dgm:prSet custT="1"/>
      <dgm:spPr>
        <a:solidFill>
          <a:srgbClr val="2C6A51"/>
        </a:solidFill>
      </dgm:spPr>
      <dgm:t>
        <a:bodyPr/>
        <a:lstStyle/>
        <a:p>
          <a:endParaRPr lang="en-IN" sz="2400" b="1" dirty="0">
            <a:solidFill>
              <a:schemeClr val="bg1"/>
            </a:solidFill>
            <a:latin typeface="Agency FB" panose="020B0503020202020204" pitchFamily="34" charset="0"/>
          </a:endParaRPr>
        </a:p>
        <a:p>
          <a:endParaRPr lang="en-IN" sz="2400" b="1" dirty="0">
            <a:solidFill>
              <a:schemeClr val="bg1"/>
            </a:solidFill>
            <a:latin typeface="Agency FB" panose="020B0503020202020204" pitchFamily="34" charset="0"/>
          </a:endParaRPr>
        </a:p>
        <a:p>
          <a:r>
            <a:rPr lang="en-IN" sz="2400" b="1" dirty="0">
              <a:solidFill>
                <a:schemeClr val="bg1"/>
              </a:solidFill>
              <a:latin typeface="Agency FB" panose="020B0503020202020204" pitchFamily="34" charset="0"/>
            </a:rPr>
            <a:t>SAMPLE SIZE</a:t>
          </a:r>
        </a:p>
        <a:p>
          <a:r>
            <a:rPr lang="en-IN" sz="2400" b="1" dirty="0" smtClean="0">
              <a:solidFill>
                <a:schemeClr val="bg1"/>
              </a:solidFill>
              <a:latin typeface="Agency FB" panose="020B0503020202020204" pitchFamily="34" charset="0"/>
            </a:rPr>
            <a:t>384 </a:t>
          </a:r>
          <a:endParaRPr lang="en-IN" sz="2400" b="1" dirty="0">
            <a:solidFill>
              <a:schemeClr val="bg1"/>
            </a:solidFill>
            <a:latin typeface="Agency FB" panose="020B0503020202020204" pitchFamily="34" charset="0"/>
          </a:endParaRPr>
        </a:p>
        <a:p>
          <a:endParaRPr lang="en-IN" sz="2400" b="1" dirty="0">
            <a:solidFill>
              <a:schemeClr val="bg1"/>
            </a:solidFill>
            <a:latin typeface="Agency FB" panose="020B0503020202020204" pitchFamily="34" charset="0"/>
          </a:endParaRPr>
        </a:p>
        <a:p>
          <a:endParaRPr lang="en-IN" sz="2400" b="1" dirty="0">
            <a:solidFill>
              <a:srgbClr val="FF0000"/>
            </a:solidFill>
          </a:endParaRPr>
        </a:p>
      </dgm:t>
    </dgm:pt>
    <dgm:pt modelId="{5EC91692-09CC-43ED-80F4-9DBF6437B3B2}" type="parTrans" cxnId="{09864798-9884-495A-824D-9C5A0E79D3A7}">
      <dgm:prSet/>
      <dgm:spPr/>
      <dgm:t>
        <a:bodyPr/>
        <a:lstStyle/>
        <a:p>
          <a:endParaRPr lang="en-US"/>
        </a:p>
      </dgm:t>
    </dgm:pt>
    <dgm:pt modelId="{0EED6A47-58E2-411C-BF2C-8523BBDCBB28}" type="sibTrans" cxnId="{09864798-9884-495A-824D-9C5A0E79D3A7}">
      <dgm:prSet/>
      <dgm:spPr/>
      <dgm:t>
        <a:bodyPr/>
        <a:lstStyle/>
        <a:p>
          <a:endParaRPr lang="en-US"/>
        </a:p>
      </dgm:t>
    </dgm:pt>
    <dgm:pt modelId="{7AF71688-BDC9-47E6-AC82-41E6755A62C2}" type="pres">
      <dgm:prSet presAssocID="{CCD8DADB-A86F-4B7D-9555-FB4C8823ADEF}" presName="Name0" presStyleCnt="0">
        <dgm:presLayoutVars>
          <dgm:dir/>
          <dgm:resizeHandles val="exact"/>
        </dgm:presLayoutVars>
      </dgm:prSet>
      <dgm:spPr/>
    </dgm:pt>
    <dgm:pt modelId="{8EAC42AE-E569-435B-8C8F-DFFC0666AF9B}" type="pres">
      <dgm:prSet presAssocID="{CCD8DADB-A86F-4B7D-9555-FB4C8823ADEF}" presName="fgShape" presStyleLbl="fgShp" presStyleIdx="0" presStyleCnt="1" custLinFactNeighborX="-421" custLinFactNeighborY="45353"/>
      <dgm:spPr>
        <a:solidFill>
          <a:schemeClr val="accent6">
            <a:lumMod val="40000"/>
            <a:lumOff val="60000"/>
          </a:schemeClr>
        </a:solidFill>
      </dgm:spPr>
    </dgm:pt>
    <dgm:pt modelId="{46A12F84-C109-4983-AB70-217BC9CA502B}" type="pres">
      <dgm:prSet presAssocID="{CCD8DADB-A86F-4B7D-9555-FB4C8823ADEF}" presName="linComp" presStyleCnt="0"/>
      <dgm:spPr/>
    </dgm:pt>
    <dgm:pt modelId="{03157809-A825-4F36-A903-8492AC4EE579}" type="pres">
      <dgm:prSet presAssocID="{68A28350-7CED-4B5F-8689-7772D60ACB3C}" presName="compNode" presStyleCnt="0"/>
      <dgm:spPr/>
    </dgm:pt>
    <dgm:pt modelId="{F5D713B2-324B-4226-8CB6-4793EA823BCB}" type="pres">
      <dgm:prSet presAssocID="{68A28350-7CED-4B5F-8689-7772D60ACB3C}" presName="bkgdShape" presStyleLbl="node1" presStyleIdx="0" presStyleCnt="4" custScaleX="108057" custLinFactNeighborX="-421" custLinFactNeighborY="477"/>
      <dgm:spPr/>
      <dgm:t>
        <a:bodyPr/>
        <a:lstStyle/>
        <a:p>
          <a:endParaRPr lang="en-US"/>
        </a:p>
      </dgm:t>
    </dgm:pt>
    <dgm:pt modelId="{F1BE636D-FD03-476C-8052-441DF8691D37}" type="pres">
      <dgm:prSet presAssocID="{68A28350-7CED-4B5F-8689-7772D60ACB3C}" presName="nodeTx" presStyleLbl="node1" presStyleIdx="0" presStyleCnt="4">
        <dgm:presLayoutVars>
          <dgm:bulletEnabled val="1"/>
        </dgm:presLayoutVars>
      </dgm:prSet>
      <dgm:spPr/>
      <dgm:t>
        <a:bodyPr/>
        <a:lstStyle/>
        <a:p>
          <a:endParaRPr lang="en-US"/>
        </a:p>
      </dgm:t>
    </dgm:pt>
    <dgm:pt modelId="{ED50E5D7-4AC6-4E4D-992A-E12963FF5278}" type="pres">
      <dgm:prSet presAssocID="{68A28350-7CED-4B5F-8689-7772D60ACB3C}" presName="invisiNode" presStyleLbl="node1" presStyleIdx="0" presStyleCnt="4"/>
      <dgm:spPr/>
    </dgm:pt>
    <dgm:pt modelId="{1D3D3A85-D876-4033-B030-72F281A9DDE6}" type="pres">
      <dgm:prSet presAssocID="{68A28350-7CED-4B5F-8689-7772D60ACB3C}" presName="imagNode" presStyleLbl="fgImgPlace1" presStyleIdx="0" presStyleCnt="4"/>
      <dgm:spPr>
        <a:blipFill dpi="0" rotWithShape="1">
          <a:blip xmlns:r="http://schemas.openxmlformats.org/officeDocument/2006/relationships" r:embed="rId1">
            <a:extLst>
              <a:ext uri="{28A0092B-C50C-407E-A947-70E740481C1C}">
                <a14:useLocalDpi xmlns:a14="http://schemas.microsoft.com/office/drawing/2010/main" val="0"/>
              </a:ext>
            </a:extLst>
          </a:blip>
          <a:srcRect/>
          <a:stretch>
            <a:fillRect l="182" t="-4726" b="1887"/>
          </a:stretch>
        </a:blipFill>
      </dgm:spPr>
    </dgm:pt>
    <dgm:pt modelId="{BC4BD47F-63DA-407B-A517-7D51B0EEDDDA}" type="pres">
      <dgm:prSet presAssocID="{71E6E8CE-377C-4412-884A-03D104F3D43D}" presName="sibTrans" presStyleLbl="sibTrans2D1" presStyleIdx="0" presStyleCnt="0"/>
      <dgm:spPr/>
      <dgm:t>
        <a:bodyPr/>
        <a:lstStyle/>
        <a:p>
          <a:endParaRPr lang="en-US"/>
        </a:p>
      </dgm:t>
    </dgm:pt>
    <dgm:pt modelId="{C2DFE2D6-2C2C-4BBB-848E-49CB0F2717CD}" type="pres">
      <dgm:prSet presAssocID="{E9946CB4-8EBC-481E-9584-2A9D3065088C}" presName="compNode" presStyleCnt="0"/>
      <dgm:spPr/>
    </dgm:pt>
    <dgm:pt modelId="{32D317EF-2EF0-41B3-B12A-D8365327CCAC}" type="pres">
      <dgm:prSet presAssocID="{E9946CB4-8EBC-481E-9584-2A9D3065088C}" presName="bkgdShape" presStyleLbl="node1" presStyleIdx="1" presStyleCnt="4" custScaleX="118005"/>
      <dgm:spPr/>
      <dgm:t>
        <a:bodyPr/>
        <a:lstStyle/>
        <a:p>
          <a:endParaRPr lang="en-US"/>
        </a:p>
      </dgm:t>
    </dgm:pt>
    <dgm:pt modelId="{D347C6BB-D5DF-4B8E-81E4-49CCD6030312}" type="pres">
      <dgm:prSet presAssocID="{E9946CB4-8EBC-481E-9584-2A9D3065088C}" presName="nodeTx" presStyleLbl="node1" presStyleIdx="1" presStyleCnt="4">
        <dgm:presLayoutVars>
          <dgm:bulletEnabled val="1"/>
        </dgm:presLayoutVars>
      </dgm:prSet>
      <dgm:spPr/>
      <dgm:t>
        <a:bodyPr/>
        <a:lstStyle/>
        <a:p>
          <a:endParaRPr lang="en-US"/>
        </a:p>
      </dgm:t>
    </dgm:pt>
    <dgm:pt modelId="{62CD857E-5296-4BCD-AC7C-4AD47A67ACAC}" type="pres">
      <dgm:prSet presAssocID="{E9946CB4-8EBC-481E-9584-2A9D3065088C}" presName="invisiNode" presStyleLbl="node1" presStyleIdx="1" presStyleCnt="4"/>
      <dgm:spPr/>
    </dgm:pt>
    <dgm:pt modelId="{D2563632-61C4-4FDD-8626-1693BC9D8E82}" type="pres">
      <dgm:prSet presAssocID="{E9946CB4-8EBC-481E-9584-2A9D3065088C}" presName="imagNode" presStyleLbl="fgImgPlace1" presStyleIdx="1" presStyleCnt="4" custLinFactNeighborX="-1456" custLinFactNeighborY="1456"/>
      <dgm:spPr>
        <a:blipFill>
          <a:blip xmlns:r="http://schemas.openxmlformats.org/officeDocument/2006/relationships" r:embed="rId2">
            <a:extLst>
              <a:ext uri="{28A0092B-C50C-407E-A947-70E740481C1C}">
                <a14:useLocalDpi xmlns:a14="http://schemas.microsoft.com/office/drawing/2010/main" val="0"/>
              </a:ext>
            </a:extLst>
          </a:blip>
          <a:srcRect/>
          <a:stretch>
            <a:fillRect l="-13000" r="-13000"/>
          </a:stretch>
        </a:blipFill>
      </dgm:spPr>
    </dgm:pt>
    <dgm:pt modelId="{0E350C91-3461-48E5-9757-A4914A94943E}" type="pres">
      <dgm:prSet presAssocID="{6E4F10E1-A0FE-4C57-8910-B41287B0CF20}" presName="sibTrans" presStyleLbl="sibTrans2D1" presStyleIdx="0" presStyleCnt="0"/>
      <dgm:spPr/>
      <dgm:t>
        <a:bodyPr/>
        <a:lstStyle/>
        <a:p>
          <a:endParaRPr lang="en-US"/>
        </a:p>
      </dgm:t>
    </dgm:pt>
    <dgm:pt modelId="{90DD148D-40DB-4C75-9B01-D12066714209}" type="pres">
      <dgm:prSet presAssocID="{B06E9267-BA29-4B81-98FD-A918B87887F1}" presName="compNode" presStyleCnt="0"/>
      <dgm:spPr/>
    </dgm:pt>
    <dgm:pt modelId="{83739E2E-7CD4-46B0-B9BA-C2030FAB1901}" type="pres">
      <dgm:prSet presAssocID="{B06E9267-BA29-4B81-98FD-A918B87887F1}" presName="bkgdShape" presStyleLbl="node1" presStyleIdx="2" presStyleCnt="4" custScaleX="114999"/>
      <dgm:spPr/>
      <dgm:t>
        <a:bodyPr/>
        <a:lstStyle/>
        <a:p>
          <a:endParaRPr lang="en-US"/>
        </a:p>
      </dgm:t>
    </dgm:pt>
    <dgm:pt modelId="{2EC4B443-CC9C-4EA8-BAD3-4C5E510DBE2A}" type="pres">
      <dgm:prSet presAssocID="{B06E9267-BA29-4B81-98FD-A918B87887F1}" presName="nodeTx" presStyleLbl="node1" presStyleIdx="2" presStyleCnt="4">
        <dgm:presLayoutVars>
          <dgm:bulletEnabled val="1"/>
        </dgm:presLayoutVars>
      </dgm:prSet>
      <dgm:spPr/>
      <dgm:t>
        <a:bodyPr/>
        <a:lstStyle/>
        <a:p>
          <a:endParaRPr lang="en-US"/>
        </a:p>
      </dgm:t>
    </dgm:pt>
    <dgm:pt modelId="{4C48A193-7F4C-49FA-AAA0-7750D6055147}" type="pres">
      <dgm:prSet presAssocID="{B06E9267-BA29-4B81-98FD-A918B87887F1}" presName="invisiNode" presStyleLbl="node1" presStyleIdx="2" presStyleCnt="4"/>
      <dgm:spPr/>
    </dgm:pt>
    <dgm:pt modelId="{D6DCD302-1685-430E-B766-64CA9C90C4A1}" type="pres">
      <dgm:prSet presAssocID="{B06E9267-BA29-4B81-98FD-A918B87887F1}" presName="imagNode" presStyleLbl="fgImgPlace1" presStyleIdx="2" presStyleCnt="4"/>
      <dgm:spPr>
        <a:blipFill>
          <a:blip xmlns:r="http://schemas.openxmlformats.org/officeDocument/2006/relationships" r:embed="rId3">
            <a:extLst>
              <a:ext uri="{28A0092B-C50C-407E-A947-70E740481C1C}">
                <a14:useLocalDpi xmlns:a14="http://schemas.microsoft.com/office/drawing/2010/main" val="0"/>
              </a:ext>
            </a:extLst>
          </a:blip>
          <a:srcRect/>
          <a:stretch>
            <a:fillRect l="-43000" r="-43000"/>
          </a:stretch>
        </a:blipFill>
      </dgm:spPr>
    </dgm:pt>
    <dgm:pt modelId="{DFEDAAF6-66EA-4143-A985-194397745D76}" type="pres">
      <dgm:prSet presAssocID="{0EED6A47-58E2-411C-BF2C-8523BBDCBB28}" presName="sibTrans" presStyleLbl="sibTrans2D1" presStyleIdx="0" presStyleCnt="0"/>
      <dgm:spPr/>
      <dgm:t>
        <a:bodyPr/>
        <a:lstStyle/>
        <a:p>
          <a:endParaRPr lang="en-US"/>
        </a:p>
      </dgm:t>
    </dgm:pt>
    <dgm:pt modelId="{6E81301B-10D3-4E05-851C-68F500D3BC8F}" type="pres">
      <dgm:prSet presAssocID="{E9F4A7C2-D631-4389-BB53-8FD54EE5CA2C}" presName="compNode" presStyleCnt="0"/>
      <dgm:spPr/>
    </dgm:pt>
    <dgm:pt modelId="{77D08593-8E00-494B-8E78-A354C1CB050C}" type="pres">
      <dgm:prSet presAssocID="{E9F4A7C2-D631-4389-BB53-8FD54EE5CA2C}" presName="bkgdShape" presStyleLbl="node1" presStyleIdx="3" presStyleCnt="4"/>
      <dgm:spPr/>
      <dgm:t>
        <a:bodyPr/>
        <a:lstStyle/>
        <a:p>
          <a:endParaRPr lang="en-US"/>
        </a:p>
      </dgm:t>
    </dgm:pt>
    <dgm:pt modelId="{B41C9EB6-056E-4892-A3EE-41077FC3442F}" type="pres">
      <dgm:prSet presAssocID="{E9F4A7C2-D631-4389-BB53-8FD54EE5CA2C}" presName="nodeTx" presStyleLbl="node1" presStyleIdx="3" presStyleCnt="4">
        <dgm:presLayoutVars>
          <dgm:bulletEnabled val="1"/>
        </dgm:presLayoutVars>
      </dgm:prSet>
      <dgm:spPr/>
      <dgm:t>
        <a:bodyPr/>
        <a:lstStyle/>
        <a:p>
          <a:endParaRPr lang="en-US"/>
        </a:p>
      </dgm:t>
    </dgm:pt>
    <dgm:pt modelId="{CFE02E28-2F3F-4E92-A85F-1AA5FBCA7558}" type="pres">
      <dgm:prSet presAssocID="{E9F4A7C2-D631-4389-BB53-8FD54EE5CA2C}" presName="invisiNode" presStyleLbl="node1" presStyleIdx="3" presStyleCnt="4"/>
      <dgm:spPr/>
    </dgm:pt>
    <dgm:pt modelId="{103B533B-B199-430E-84D3-550FD75AFFE5}" type="pres">
      <dgm:prSet presAssocID="{E9F4A7C2-D631-4389-BB53-8FD54EE5CA2C}" presName="imagNode" presStyleLbl="fgImgPlace1" presStyleIdx="3" presStyleCnt="4" custLinFactNeighborX="1354" custLinFactNeighborY="-2113"/>
      <dgm:spPr>
        <a:blipFill dpi="0" rotWithShape="1">
          <a:blip xmlns:r="http://schemas.openxmlformats.org/officeDocument/2006/relationships" r:embed="rId4" cstate="print">
            <a:extLst>
              <a:ext uri="{28A0092B-C50C-407E-A947-70E740481C1C}">
                <a14:useLocalDpi xmlns:a14="http://schemas.microsoft.com/office/drawing/2010/main" val="0"/>
              </a:ext>
            </a:extLst>
          </a:blip>
          <a:srcRect/>
          <a:stretch>
            <a:fillRect l="-4623" t="187" r="-16405" b="-16317"/>
          </a:stretch>
        </a:blipFill>
      </dgm:spPr>
    </dgm:pt>
  </dgm:ptLst>
  <dgm:cxnLst>
    <dgm:cxn modelId="{232FFE7A-78C3-4BB1-9740-441B66184788}" srcId="{CCD8DADB-A86F-4B7D-9555-FB4C8823ADEF}" destId="{68A28350-7CED-4B5F-8689-7772D60ACB3C}" srcOrd="0" destOrd="0" parTransId="{AFCAFECC-51D0-45CF-B43C-B90486EA0D79}" sibTransId="{71E6E8CE-377C-4412-884A-03D104F3D43D}"/>
    <dgm:cxn modelId="{09864798-9884-495A-824D-9C5A0E79D3A7}" srcId="{CCD8DADB-A86F-4B7D-9555-FB4C8823ADEF}" destId="{B06E9267-BA29-4B81-98FD-A918B87887F1}" srcOrd="2" destOrd="0" parTransId="{5EC91692-09CC-43ED-80F4-9DBF6437B3B2}" sibTransId="{0EED6A47-58E2-411C-BF2C-8523BBDCBB28}"/>
    <dgm:cxn modelId="{8BAF27BA-772E-4A30-BF02-8305AD8ED482}" type="presOf" srcId="{E9946CB4-8EBC-481E-9584-2A9D3065088C}" destId="{D347C6BB-D5DF-4B8E-81E4-49CCD6030312}" srcOrd="1" destOrd="0" presId="urn:microsoft.com/office/officeart/2005/8/layout/hList7"/>
    <dgm:cxn modelId="{CBF9341F-99B7-447D-B0B2-257A42DD9AF7}" type="presOf" srcId="{E9946CB4-8EBC-481E-9584-2A9D3065088C}" destId="{32D317EF-2EF0-41B3-B12A-D8365327CCAC}" srcOrd="0" destOrd="0" presId="urn:microsoft.com/office/officeart/2005/8/layout/hList7"/>
    <dgm:cxn modelId="{A1888FF6-A76A-4DBE-B755-52824EB5D6DD}" srcId="{CCD8DADB-A86F-4B7D-9555-FB4C8823ADEF}" destId="{E9F4A7C2-D631-4389-BB53-8FD54EE5CA2C}" srcOrd="3" destOrd="0" parTransId="{1A274A28-F053-43F0-8134-597283CE5537}" sibTransId="{6D63EA89-1270-4078-824D-7D3F5F9A497B}"/>
    <dgm:cxn modelId="{0AA49E2A-5357-4A45-8D76-7A6C1E2B182D}" type="presOf" srcId="{68A28350-7CED-4B5F-8689-7772D60ACB3C}" destId="{F1BE636D-FD03-476C-8052-441DF8691D37}" srcOrd="1" destOrd="0" presId="urn:microsoft.com/office/officeart/2005/8/layout/hList7"/>
    <dgm:cxn modelId="{981E09B5-BB74-4C4B-9FF4-896765875EC5}" type="presOf" srcId="{E9F4A7C2-D631-4389-BB53-8FD54EE5CA2C}" destId="{B41C9EB6-056E-4892-A3EE-41077FC3442F}" srcOrd="1" destOrd="0" presId="urn:microsoft.com/office/officeart/2005/8/layout/hList7"/>
    <dgm:cxn modelId="{F57F6424-A7EE-4170-865F-7B9C02E20ABB}" type="presOf" srcId="{6E4F10E1-A0FE-4C57-8910-B41287B0CF20}" destId="{0E350C91-3461-48E5-9757-A4914A94943E}" srcOrd="0" destOrd="0" presId="urn:microsoft.com/office/officeart/2005/8/layout/hList7"/>
    <dgm:cxn modelId="{3356A70C-5519-4741-B061-BC3DE3A071C8}" type="presOf" srcId="{E9F4A7C2-D631-4389-BB53-8FD54EE5CA2C}" destId="{77D08593-8E00-494B-8E78-A354C1CB050C}" srcOrd="0" destOrd="0" presId="urn:microsoft.com/office/officeart/2005/8/layout/hList7"/>
    <dgm:cxn modelId="{7A19582D-ACC1-4BB3-AE7D-0CA84945A7F4}" type="presOf" srcId="{B06E9267-BA29-4B81-98FD-A918B87887F1}" destId="{2EC4B443-CC9C-4EA8-BAD3-4C5E510DBE2A}" srcOrd="1" destOrd="0" presId="urn:microsoft.com/office/officeart/2005/8/layout/hList7"/>
    <dgm:cxn modelId="{664D1C97-1C9B-40D3-8D70-F7DC1C39A7CA}" srcId="{CCD8DADB-A86F-4B7D-9555-FB4C8823ADEF}" destId="{E9946CB4-8EBC-481E-9584-2A9D3065088C}" srcOrd="1" destOrd="0" parTransId="{16982CE0-D05B-4F84-8849-31ED4019D96C}" sibTransId="{6E4F10E1-A0FE-4C57-8910-B41287B0CF20}"/>
    <dgm:cxn modelId="{AA0272BE-025C-420D-BD5F-1C1FD88C221C}" type="presOf" srcId="{CCD8DADB-A86F-4B7D-9555-FB4C8823ADEF}" destId="{7AF71688-BDC9-47E6-AC82-41E6755A62C2}" srcOrd="0" destOrd="0" presId="urn:microsoft.com/office/officeart/2005/8/layout/hList7"/>
    <dgm:cxn modelId="{D0DF9A50-8717-440A-94A5-B08FFDB1D6D0}" type="presOf" srcId="{B06E9267-BA29-4B81-98FD-A918B87887F1}" destId="{83739E2E-7CD4-46B0-B9BA-C2030FAB1901}" srcOrd="0" destOrd="0" presId="urn:microsoft.com/office/officeart/2005/8/layout/hList7"/>
    <dgm:cxn modelId="{77D7044D-DBC7-48CC-8D05-4039B9A3018C}" type="presOf" srcId="{71E6E8CE-377C-4412-884A-03D104F3D43D}" destId="{BC4BD47F-63DA-407B-A517-7D51B0EEDDDA}" srcOrd="0" destOrd="0" presId="urn:microsoft.com/office/officeart/2005/8/layout/hList7"/>
    <dgm:cxn modelId="{70701116-6881-4F02-A08E-1A64C497F258}" type="presOf" srcId="{68A28350-7CED-4B5F-8689-7772D60ACB3C}" destId="{F5D713B2-324B-4226-8CB6-4793EA823BCB}" srcOrd="0" destOrd="0" presId="urn:microsoft.com/office/officeart/2005/8/layout/hList7"/>
    <dgm:cxn modelId="{D1B18937-F50D-49D2-9B88-1D7A7148368A}" type="presOf" srcId="{0EED6A47-58E2-411C-BF2C-8523BBDCBB28}" destId="{DFEDAAF6-66EA-4143-A985-194397745D76}" srcOrd="0" destOrd="0" presId="urn:microsoft.com/office/officeart/2005/8/layout/hList7"/>
    <dgm:cxn modelId="{F1918F46-4A52-4A6A-8124-F7E81BF892B8}" type="presParOf" srcId="{7AF71688-BDC9-47E6-AC82-41E6755A62C2}" destId="{8EAC42AE-E569-435B-8C8F-DFFC0666AF9B}" srcOrd="0" destOrd="0" presId="urn:microsoft.com/office/officeart/2005/8/layout/hList7"/>
    <dgm:cxn modelId="{90B76280-9452-4C46-807B-DC4E568E6436}" type="presParOf" srcId="{7AF71688-BDC9-47E6-AC82-41E6755A62C2}" destId="{46A12F84-C109-4983-AB70-217BC9CA502B}" srcOrd="1" destOrd="0" presId="urn:microsoft.com/office/officeart/2005/8/layout/hList7"/>
    <dgm:cxn modelId="{BE1ADEE7-619D-40D0-BF7E-FF99A6AF3985}" type="presParOf" srcId="{46A12F84-C109-4983-AB70-217BC9CA502B}" destId="{03157809-A825-4F36-A903-8492AC4EE579}" srcOrd="0" destOrd="0" presId="urn:microsoft.com/office/officeart/2005/8/layout/hList7"/>
    <dgm:cxn modelId="{8BB7B720-B935-421C-9F8A-5EB88B901822}" type="presParOf" srcId="{03157809-A825-4F36-A903-8492AC4EE579}" destId="{F5D713B2-324B-4226-8CB6-4793EA823BCB}" srcOrd="0" destOrd="0" presId="urn:microsoft.com/office/officeart/2005/8/layout/hList7"/>
    <dgm:cxn modelId="{584A7437-311D-4D01-8675-87CA3CC0F0FF}" type="presParOf" srcId="{03157809-A825-4F36-A903-8492AC4EE579}" destId="{F1BE636D-FD03-476C-8052-441DF8691D37}" srcOrd="1" destOrd="0" presId="urn:microsoft.com/office/officeart/2005/8/layout/hList7"/>
    <dgm:cxn modelId="{D49B00F5-E758-41BC-B0BE-AE1E2836C25D}" type="presParOf" srcId="{03157809-A825-4F36-A903-8492AC4EE579}" destId="{ED50E5D7-4AC6-4E4D-992A-E12963FF5278}" srcOrd="2" destOrd="0" presId="urn:microsoft.com/office/officeart/2005/8/layout/hList7"/>
    <dgm:cxn modelId="{47CD902E-AAC4-488E-9691-3D91839B070D}" type="presParOf" srcId="{03157809-A825-4F36-A903-8492AC4EE579}" destId="{1D3D3A85-D876-4033-B030-72F281A9DDE6}" srcOrd="3" destOrd="0" presId="urn:microsoft.com/office/officeart/2005/8/layout/hList7"/>
    <dgm:cxn modelId="{C4C2AD39-2AB1-4AD1-A9CB-71C5FFFAB858}" type="presParOf" srcId="{46A12F84-C109-4983-AB70-217BC9CA502B}" destId="{BC4BD47F-63DA-407B-A517-7D51B0EEDDDA}" srcOrd="1" destOrd="0" presId="urn:microsoft.com/office/officeart/2005/8/layout/hList7"/>
    <dgm:cxn modelId="{4A5D8FFC-11C9-4DBB-A9ED-D5846969B566}" type="presParOf" srcId="{46A12F84-C109-4983-AB70-217BC9CA502B}" destId="{C2DFE2D6-2C2C-4BBB-848E-49CB0F2717CD}" srcOrd="2" destOrd="0" presId="urn:microsoft.com/office/officeart/2005/8/layout/hList7"/>
    <dgm:cxn modelId="{572B1807-BBB0-4D06-940B-7ABE62E53EBE}" type="presParOf" srcId="{C2DFE2D6-2C2C-4BBB-848E-49CB0F2717CD}" destId="{32D317EF-2EF0-41B3-B12A-D8365327CCAC}" srcOrd="0" destOrd="0" presId="urn:microsoft.com/office/officeart/2005/8/layout/hList7"/>
    <dgm:cxn modelId="{E6A7B575-B5B4-4306-9604-37117A364FD8}" type="presParOf" srcId="{C2DFE2D6-2C2C-4BBB-848E-49CB0F2717CD}" destId="{D347C6BB-D5DF-4B8E-81E4-49CCD6030312}" srcOrd="1" destOrd="0" presId="urn:microsoft.com/office/officeart/2005/8/layout/hList7"/>
    <dgm:cxn modelId="{251BE4C7-744D-483D-9506-066BC5A7CB64}" type="presParOf" srcId="{C2DFE2D6-2C2C-4BBB-848E-49CB0F2717CD}" destId="{62CD857E-5296-4BCD-AC7C-4AD47A67ACAC}" srcOrd="2" destOrd="0" presId="urn:microsoft.com/office/officeart/2005/8/layout/hList7"/>
    <dgm:cxn modelId="{E03ABFA3-D62E-4EB2-8883-90850DE82373}" type="presParOf" srcId="{C2DFE2D6-2C2C-4BBB-848E-49CB0F2717CD}" destId="{D2563632-61C4-4FDD-8626-1693BC9D8E82}" srcOrd="3" destOrd="0" presId="urn:microsoft.com/office/officeart/2005/8/layout/hList7"/>
    <dgm:cxn modelId="{FA66D13C-933F-4780-BC7B-F56FB159A28C}" type="presParOf" srcId="{46A12F84-C109-4983-AB70-217BC9CA502B}" destId="{0E350C91-3461-48E5-9757-A4914A94943E}" srcOrd="3" destOrd="0" presId="urn:microsoft.com/office/officeart/2005/8/layout/hList7"/>
    <dgm:cxn modelId="{C445D184-28C3-4B0E-9131-98563C1F2AD5}" type="presParOf" srcId="{46A12F84-C109-4983-AB70-217BC9CA502B}" destId="{90DD148D-40DB-4C75-9B01-D12066714209}" srcOrd="4" destOrd="0" presId="urn:microsoft.com/office/officeart/2005/8/layout/hList7"/>
    <dgm:cxn modelId="{2EB968B3-FCD2-4460-A0BA-0F9C12299481}" type="presParOf" srcId="{90DD148D-40DB-4C75-9B01-D12066714209}" destId="{83739E2E-7CD4-46B0-B9BA-C2030FAB1901}" srcOrd="0" destOrd="0" presId="urn:microsoft.com/office/officeart/2005/8/layout/hList7"/>
    <dgm:cxn modelId="{F6365FA2-3624-4D28-9CB8-6DD1B5D1A9DC}" type="presParOf" srcId="{90DD148D-40DB-4C75-9B01-D12066714209}" destId="{2EC4B443-CC9C-4EA8-BAD3-4C5E510DBE2A}" srcOrd="1" destOrd="0" presId="urn:microsoft.com/office/officeart/2005/8/layout/hList7"/>
    <dgm:cxn modelId="{39782EC6-EEFB-471A-B736-5120D884B191}" type="presParOf" srcId="{90DD148D-40DB-4C75-9B01-D12066714209}" destId="{4C48A193-7F4C-49FA-AAA0-7750D6055147}" srcOrd="2" destOrd="0" presId="urn:microsoft.com/office/officeart/2005/8/layout/hList7"/>
    <dgm:cxn modelId="{E1AF32CC-D380-4786-A8BF-CC149D15110D}" type="presParOf" srcId="{90DD148D-40DB-4C75-9B01-D12066714209}" destId="{D6DCD302-1685-430E-B766-64CA9C90C4A1}" srcOrd="3" destOrd="0" presId="urn:microsoft.com/office/officeart/2005/8/layout/hList7"/>
    <dgm:cxn modelId="{62F32265-41F4-4C88-B27A-F00075DB1922}" type="presParOf" srcId="{46A12F84-C109-4983-AB70-217BC9CA502B}" destId="{DFEDAAF6-66EA-4143-A985-194397745D76}" srcOrd="5" destOrd="0" presId="urn:microsoft.com/office/officeart/2005/8/layout/hList7"/>
    <dgm:cxn modelId="{00CEC7AF-3E86-49E9-BA0B-46CDBF4D3698}" type="presParOf" srcId="{46A12F84-C109-4983-AB70-217BC9CA502B}" destId="{6E81301B-10D3-4E05-851C-68F500D3BC8F}" srcOrd="6" destOrd="0" presId="urn:microsoft.com/office/officeart/2005/8/layout/hList7"/>
    <dgm:cxn modelId="{4B8C64B3-9C89-4327-A0E6-B40C55DE30A7}" type="presParOf" srcId="{6E81301B-10D3-4E05-851C-68F500D3BC8F}" destId="{77D08593-8E00-494B-8E78-A354C1CB050C}" srcOrd="0" destOrd="0" presId="urn:microsoft.com/office/officeart/2005/8/layout/hList7"/>
    <dgm:cxn modelId="{7AF47E3A-EC39-4D8B-995E-9E44EEADA06C}" type="presParOf" srcId="{6E81301B-10D3-4E05-851C-68F500D3BC8F}" destId="{B41C9EB6-056E-4892-A3EE-41077FC3442F}" srcOrd="1" destOrd="0" presId="urn:microsoft.com/office/officeart/2005/8/layout/hList7"/>
    <dgm:cxn modelId="{ED021D06-CA3D-446A-9BE1-11B0327EA441}" type="presParOf" srcId="{6E81301B-10D3-4E05-851C-68F500D3BC8F}" destId="{CFE02E28-2F3F-4E92-A85F-1AA5FBCA7558}" srcOrd="2" destOrd="0" presId="urn:microsoft.com/office/officeart/2005/8/layout/hList7"/>
    <dgm:cxn modelId="{D13562FB-AAE2-44BB-ABAF-950F65ED1533}" type="presParOf" srcId="{6E81301B-10D3-4E05-851C-68F500D3BC8F}" destId="{103B533B-B199-430E-84D3-550FD75AFFE5}" srcOrd="3" destOrd="0" presId="urn:microsoft.com/office/officeart/2005/8/layout/hList7"/>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CCD8DADB-A86F-4B7D-9555-FB4C8823ADEF}" type="doc">
      <dgm:prSet loTypeId="urn:microsoft.com/office/officeart/2005/8/layout/hList7" loCatId="picture" qsTypeId="urn:microsoft.com/office/officeart/2005/8/quickstyle/simple1" qsCatId="simple" csTypeId="urn:microsoft.com/office/officeart/2005/8/colors/accent1_2" csCatId="accent1" phldr="1"/>
      <dgm:spPr/>
    </dgm:pt>
    <dgm:pt modelId="{68A28350-7CED-4B5F-8689-7772D60ACB3C}">
      <dgm:prSet phldrT="[Text]" custT="1"/>
      <dgm:spPr>
        <a:solidFill>
          <a:srgbClr val="2C6A51"/>
        </a:solidFill>
      </dgm:spPr>
      <dgm:t>
        <a:bodyPr/>
        <a:lstStyle/>
        <a:p>
          <a:r>
            <a:rPr lang="en-IN" sz="2400" b="1" dirty="0" err="1" smtClean="0">
              <a:solidFill>
                <a:schemeClr val="bg1"/>
              </a:solidFill>
              <a:latin typeface="Agency FB" panose="020B0503020202020204" pitchFamily="34" charset="0"/>
              <a:cs typeface="Times New Roman" panose="02020603050405020304" pitchFamily="18" charset="0"/>
            </a:rPr>
            <a:t>Puri</a:t>
          </a:r>
          <a:endParaRPr lang="en-IN" sz="2400" b="1" dirty="0" smtClean="0">
            <a:solidFill>
              <a:schemeClr val="bg1"/>
            </a:solidFill>
            <a:latin typeface="Agency FB" panose="020B0503020202020204" pitchFamily="34" charset="0"/>
            <a:cs typeface="Times New Roman" panose="02020603050405020304" pitchFamily="18" charset="0"/>
          </a:endParaRPr>
        </a:p>
        <a:p>
          <a:r>
            <a:rPr lang="en-IN" sz="2400" b="1" dirty="0" smtClean="0">
              <a:solidFill>
                <a:schemeClr val="bg1"/>
              </a:solidFill>
              <a:latin typeface="Agency FB" panose="020B0503020202020204" pitchFamily="34" charset="0"/>
              <a:cs typeface="Times New Roman" panose="02020603050405020304" pitchFamily="18" charset="0"/>
            </a:rPr>
            <a:t>Odisha</a:t>
          </a:r>
          <a:endParaRPr lang="en-IN" sz="2400" b="1" dirty="0">
            <a:solidFill>
              <a:schemeClr val="bg1"/>
            </a:solidFill>
            <a:latin typeface="Agency FB" panose="020B0503020202020204" pitchFamily="34" charset="0"/>
            <a:cs typeface="Times New Roman" panose="02020603050405020304" pitchFamily="18" charset="0"/>
          </a:endParaRPr>
        </a:p>
      </dgm:t>
    </dgm:pt>
    <dgm:pt modelId="{AFCAFECC-51D0-45CF-B43C-B90486EA0D79}" type="parTrans" cxnId="{232FFE7A-78C3-4BB1-9740-441B66184788}">
      <dgm:prSet/>
      <dgm:spPr/>
      <dgm:t>
        <a:bodyPr/>
        <a:lstStyle/>
        <a:p>
          <a:endParaRPr lang="en-US"/>
        </a:p>
      </dgm:t>
    </dgm:pt>
    <dgm:pt modelId="{71E6E8CE-377C-4412-884A-03D104F3D43D}" type="sibTrans" cxnId="{232FFE7A-78C3-4BB1-9740-441B66184788}">
      <dgm:prSet/>
      <dgm:spPr/>
      <dgm:t>
        <a:bodyPr/>
        <a:lstStyle/>
        <a:p>
          <a:endParaRPr lang="en-US"/>
        </a:p>
      </dgm:t>
    </dgm:pt>
    <dgm:pt modelId="{E9946CB4-8EBC-481E-9584-2A9D3065088C}">
      <dgm:prSet phldrT="[Text]" custT="1"/>
      <dgm:spPr>
        <a:solidFill>
          <a:srgbClr val="2C6A51"/>
        </a:solidFill>
      </dgm:spPr>
      <dgm:t>
        <a:bodyPr/>
        <a:lstStyle/>
        <a:p>
          <a:endParaRPr lang="en-IN" sz="2400" b="1" dirty="0">
            <a:solidFill>
              <a:schemeClr val="bg1"/>
            </a:solidFill>
            <a:latin typeface="Agency FB" panose="020B0503020202020204" pitchFamily="34" charset="0"/>
            <a:cs typeface="Times New Roman" panose="02020603050405020304" pitchFamily="18" charset="0"/>
          </a:endParaRPr>
        </a:p>
        <a:p>
          <a:endParaRPr lang="en-IN" sz="2400" b="1" dirty="0">
            <a:solidFill>
              <a:schemeClr val="bg1"/>
            </a:solidFill>
            <a:latin typeface="Agency FB" panose="020B0503020202020204" pitchFamily="34" charset="0"/>
            <a:cs typeface="Times New Roman" panose="02020603050405020304" pitchFamily="18" charset="0"/>
          </a:endParaRPr>
        </a:p>
        <a:p>
          <a:r>
            <a:rPr lang="en-IN" sz="2400" b="1" dirty="0">
              <a:solidFill>
                <a:schemeClr val="bg1"/>
              </a:solidFill>
              <a:latin typeface="Agency FB" panose="020B0503020202020204" pitchFamily="34" charset="0"/>
              <a:cs typeface="Times New Roman" panose="02020603050405020304" pitchFamily="18" charset="0"/>
            </a:rPr>
            <a:t>Ex post facto research design</a:t>
          </a:r>
        </a:p>
        <a:p>
          <a:endParaRPr lang="en-IN" sz="2400" b="1" dirty="0">
            <a:solidFill>
              <a:schemeClr val="bg1"/>
            </a:solidFill>
            <a:latin typeface="Agency FB" panose="020B0503020202020204" pitchFamily="34" charset="0"/>
            <a:cs typeface="Times New Roman" panose="02020603050405020304" pitchFamily="18" charset="0"/>
          </a:endParaRPr>
        </a:p>
        <a:p>
          <a:r>
            <a:rPr lang="en-IN" sz="2400" b="1" dirty="0">
              <a:solidFill>
                <a:srgbClr val="002060"/>
              </a:solidFill>
            </a:rPr>
            <a:t> </a:t>
          </a:r>
          <a:endParaRPr lang="en-US" sz="2400" b="1" dirty="0">
            <a:solidFill>
              <a:srgbClr val="002060"/>
            </a:solidFill>
          </a:endParaRPr>
        </a:p>
      </dgm:t>
    </dgm:pt>
    <dgm:pt modelId="{16982CE0-D05B-4F84-8849-31ED4019D96C}" type="parTrans" cxnId="{664D1C97-1C9B-40D3-8D70-F7DC1C39A7CA}">
      <dgm:prSet/>
      <dgm:spPr/>
      <dgm:t>
        <a:bodyPr/>
        <a:lstStyle/>
        <a:p>
          <a:endParaRPr lang="en-US"/>
        </a:p>
      </dgm:t>
    </dgm:pt>
    <dgm:pt modelId="{6E4F10E1-A0FE-4C57-8910-B41287B0CF20}" type="sibTrans" cxnId="{664D1C97-1C9B-40D3-8D70-F7DC1C39A7CA}">
      <dgm:prSet/>
      <dgm:spPr/>
      <dgm:t>
        <a:bodyPr/>
        <a:lstStyle/>
        <a:p>
          <a:endParaRPr lang="en-US"/>
        </a:p>
      </dgm:t>
    </dgm:pt>
    <dgm:pt modelId="{E9F4A7C2-D631-4389-BB53-8FD54EE5CA2C}">
      <dgm:prSet phldrT="[Text]" custT="1"/>
      <dgm:spPr>
        <a:solidFill>
          <a:srgbClr val="2C6A51"/>
        </a:solidFill>
      </dgm:spPr>
      <dgm:t>
        <a:bodyPr/>
        <a:lstStyle/>
        <a:p>
          <a:endParaRPr lang="en-IN" sz="2400" b="1" dirty="0">
            <a:solidFill>
              <a:srgbClr val="002060"/>
            </a:solidFill>
          </a:endParaRPr>
        </a:p>
        <a:p>
          <a:r>
            <a:rPr lang="en-IN" sz="2400" b="1" dirty="0" smtClean="0">
              <a:solidFill>
                <a:schemeClr val="bg1"/>
              </a:solidFill>
              <a:latin typeface="Agency FB" panose="020B0503020202020204" pitchFamily="34" charset="0"/>
            </a:rPr>
            <a:t>Proportional </a:t>
          </a:r>
          <a:r>
            <a:rPr lang="en-IN" sz="2400" b="1" dirty="0">
              <a:solidFill>
                <a:schemeClr val="bg1"/>
              </a:solidFill>
              <a:latin typeface="Agency FB" panose="020B0503020202020204" pitchFamily="34" charset="0"/>
            </a:rPr>
            <a:t>random sampling</a:t>
          </a:r>
        </a:p>
      </dgm:t>
    </dgm:pt>
    <dgm:pt modelId="{1A274A28-F053-43F0-8134-597283CE5537}" type="parTrans" cxnId="{A1888FF6-A76A-4DBE-B755-52824EB5D6DD}">
      <dgm:prSet/>
      <dgm:spPr/>
      <dgm:t>
        <a:bodyPr/>
        <a:lstStyle/>
        <a:p>
          <a:endParaRPr lang="en-US"/>
        </a:p>
      </dgm:t>
    </dgm:pt>
    <dgm:pt modelId="{6D63EA89-1270-4078-824D-7D3F5F9A497B}" type="sibTrans" cxnId="{A1888FF6-A76A-4DBE-B755-52824EB5D6DD}">
      <dgm:prSet/>
      <dgm:spPr/>
      <dgm:t>
        <a:bodyPr/>
        <a:lstStyle/>
        <a:p>
          <a:endParaRPr lang="en-US"/>
        </a:p>
      </dgm:t>
    </dgm:pt>
    <dgm:pt modelId="{B06E9267-BA29-4B81-98FD-A918B87887F1}">
      <dgm:prSet custT="1"/>
      <dgm:spPr>
        <a:solidFill>
          <a:srgbClr val="2C6A51"/>
        </a:solidFill>
      </dgm:spPr>
      <dgm:t>
        <a:bodyPr/>
        <a:lstStyle/>
        <a:p>
          <a:endParaRPr lang="en-IN" sz="2400" b="1" dirty="0">
            <a:solidFill>
              <a:schemeClr val="bg1"/>
            </a:solidFill>
            <a:latin typeface="Agency FB" panose="020B0503020202020204" pitchFamily="34" charset="0"/>
          </a:endParaRPr>
        </a:p>
        <a:p>
          <a:endParaRPr lang="en-IN" sz="2400" b="1" dirty="0">
            <a:solidFill>
              <a:schemeClr val="bg1"/>
            </a:solidFill>
            <a:latin typeface="Agency FB" panose="020B0503020202020204" pitchFamily="34" charset="0"/>
          </a:endParaRPr>
        </a:p>
        <a:p>
          <a:r>
            <a:rPr lang="en-IN" sz="2400" b="1" dirty="0">
              <a:solidFill>
                <a:schemeClr val="bg1"/>
              </a:solidFill>
              <a:latin typeface="Agency FB" panose="020B0503020202020204" pitchFamily="34" charset="0"/>
            </a:rPr>
            <a:t>SAMPLE SIZE</a:t>
          </a:r>
        </a:p>
        <a:p>
          <a:r>
            <a:rPr lang="en-IN" sz="2400" b="1" dirty="0" smtClean="0">
              <a:solidFill>
                <a:schemeClr val="bg1"/>
              </a:solidFill>
              <a:latin typeface="Agency FB" panose="020B0503020202020204" pitchFamily="34" charset="0"/>
            </a:rPr>
            <a:t>131</a:t>
          </a:r>
          <a:endParaRPr lang="en-IN" sz="2400" b="1" dirty="0">
            <a:solidFill>
              <a:schemeClr val="bg1"/>
            </a:solidFill>
            <a:latin typeface="Agency FB" panose="020B0503020202020204" pitchFamily="34" charset="0"/>
          </a:endParaRPr>
        </a:p>
        <a:p>
          <a:endParaRPr lang="en-IN" sz="2400" b="1" dirty="0">
            <a:solidFill>
              <a:schemeClr val="bg1"/>
            </a:solidFill>
            <a:latin typeface="Agency FB" panose="020B0503020202020204" pitchFamily="34" charset="0"/>
          </a:endParaRPr>
        </a:p>
        <a:p>
          <a:endParaRPr lang="en-IN" sz="2400" b="1" dirty="0">
            <a:solidFill>
              <a:srgbClr val="FF0000"/>
            </a:solidFill>
          </a:endParaRPr>
        </a:p>
      </dgm:t>
    </dgm:pt>
    <dgm:pt modelId="{5EC91692-09CC-43ED-80F4-9DBF6437B3B2}" type="parTrans" cxnId="{09864798-9884-495A-824D-9C5A0E79D3A7}">
      <dgm:prSet/>
      <dgm:spPr/>
      <dgm:t>
        <a:bodyPr/>
        <a:lstStyle/>
        <a:p>
          <a:endParaRPr lang="en-US"/>
        </a:p>
      </dgm:t>
    </dgm:pt>
    <dgm:pt modelId="{0EED6A47-58E2-411C-BF2C-8523BBDCBB28}" type="sibTrans" cxnId="{09864798-9884-495A-824D-9C5A0E79D3A7}">
      <dgm:prSet/>
      <dgm:spPr/>
      <dgm:t>
        <a:bodyPr/>
        <a:lstStyle/>
        <a:p>
          <a:endParaRPr lang="en-US"/>
        </a:p>
      </dgm:t>
    </dgm:pt>
    <dgm:pt modelId="{7AF71688-BDC9-47E6-AC82-41E6755A62C2}" type="pres">
      <dgm:prSet presAssocID="{CCD8DADB-A86F-4B7D-9555-FB4C8823ADEF}" presName="Name0" presStyleCnt="0">
        <dgm:presLayoutVars>
          <dgm:dir/>
          <dgm:resizeHandles val="exact"/>
        </dgm:presLayoutVars>
      </dgm:prSet>
      <dgm:spPr/>
    </dgm:pt>
    <dgm:pt modelId="{8EAC42AE-E569-435B-8C8F-DFFC0666AF9B}" type="pres">
      <dgm:prSet presAssocID="{CCD8DADB-A86F-4B7D-9555-FB4C8823ADEF}" presName="fgShape" presStyleLbl="fgShp" presStyleIdx="0" presStyleCnt="1" custLinFactNeighborX="-421" custLinFactNeighborY="45353"/>
      <dgm:spPr>
        <a:solidFill>
          <a:schemeClr val="accent6">
            <a:lumMod val="40000"/>
            <a:lumOff val="60000"/>
          </a:schemeClr>
        </a:solidFill>
      </dgm:spPr>
    </dgm:pt>
    <dgm:pt modelId="{46A12F84-C109-4983-AB70-217BC9CA502B}" type="pres">
      <dgm:prSet presAssocID="{CCD8DADB-A86F-4B7D-9555-FB4C8823ADEF}" presName="linComp" presStyleCnt="0"/>
      <dgm:spPr/>
    </dgm:pt>
    <dgm:pt modelId="{03157809-A825-4F36-A903-8492AC4EE579}" type="pres">
      <dgm:prSet presAssocID="{68A28350-7CED-4B5F-8689-7772D60ACB3C}" presName="compNode" presStyleCnt="0"/>
      <dgm:spPr/>
    </dgm:pt>
    <dgm:pt modelId="{F5D713B2-324B-4226-8CB6-4793EA823BCB}" type="pres">
      <dgm:prSet presAssocID="{68A28350-7CED-4B5F-8689-7772D60ACB3C}" presName="bkgdShape" presStyleLbl="node1" presStyleIdx="0" presStyleCnt="4" custScaleX="108057" custLinFactNeighborX="-421" custLinFactNeighborY="477"/>
      <dgm:spPr/>
      <dgm:t>
        <a:bodyPr/>
        <a:lstStyle/>
        <a:p>
          <a:endParaRPr lang="en-US"/>
        </a:p>
      </dgm:t>
    </dgm:pt>
    <dgm:pt modelId="{F1BE636D-FD03-476C-8052-441DF8691D37}" type="pres">
      <dgm:prSet presAssocID="{68A28350-7CED-4B5F-8689-7772D60ACB3C}" presName="nodeTx" presStyleLbl="node1" presStyleIdx="0" presStyleCnt="4">
        <dgm:presLayoutVars>
          <dgm:bulletEnabled val="1"/>
        </dgm:presLayoutVars>
      </dgm:prSet>
      <dgm:spPr/>
      <dgm:t>
        <a:bodyPr/>
        <a:lstStyle/>
        <a:p>
          <a:endParaRPr lang="en-US"/>
        </a:p>
      </dgm:t>
    </dgm:pt>
    <dgm:pt modelId="{ED50E5D7-4AC6-4E4D-992A-E12963FF5278}" type="pres">
      <dgm:prSet presAssocID="{68A28350-7CED-4B5F-8689-7772D60ACB3C}" presName="invisiNode" presStyleLbl="node1" presStyleIdx="0" presStyleCnt="4"/>
      <dgm:spPr/>
    </dgm:pt>
    <dgm:pt modelId="{1D3D3A85-D876-4033-B030-72F281A9DDE6}" type="pres">
      <dgm:prSet presAssocID="{68A28350-7CED-4B5F-8689-7772D60ACB3C}" presName="imagNode" presStyleLbl="fgImgPlace1" presStyleIdx="0" presStyleCnt="4"/>
      <dgm:spPr>
        <a:blipFill dpi="0" rotWithShape="1">
          <a:blip xmlns:r="http://schemas.openxmlformats.org/officeDocument/2006/relationships" r:embed="rId1">
            <a:extLst>
              <a:ext uri="{28A0092B-C50C-407E-A947-70E740481C1C}">
                <a14:useLocalDpi xmlns:a14="http://schemas.microsoft.com/office/drawing/2010/main" val="0"/>
              </a:ext>
            </a:extLst>
          </a:blip>
          <a:srcRect/>
          <a:stretch>
            <a:fillRect l="182" t="-4726" b="1887"/>
          </a:stretch>
        </a:blipFill>
      </dgm:spPr>
    </dgm:pt>
    <dgm:pt modelId="{BC4BD47F-63DA-407B-A517-7D51B0EEDDDA}" type="pres">
      <dgm:prSet presAssocID="{71E6E8CE-377C-4412-884A-03D104F3D43D}" presName="sibTrans" presStyleLbl="sibTrans2D1" presStyleIdx="0" presStyleCnt="0"/>
      <dgm:spPr/>
      <dgm:t>
        <a:bodyPr/>
        <a:lstStyle/>
        <a:p>
          <a:endParaRPr lang="en-US"/>
        </a:p>
      </dgm:t>
    </dgm:pt>
    <dgm:pt modelId="{C2DFE2D6-2C2C-4BBB-848E-49CB0F2717CD}" type="pres">
      <dgm:prSet presAssocID="{E9946CB4-8EBC-481E-9584-2A9D3065088C}" presName="compNode" presStyleCnt="0"/>
      <dgm:spPr/>
    </dgm:pt>
    <dgm:pt modelId="{32D317EF-2EF0-41B3-B12A-D8365327CCAC}" type="pres">
      <dgm:prSet presAssocID="{E9946CB4-8EBC-481E-9584-2A9D3065088C}" presName="bkgdShape" presStyleLbl="node1" presStyleIdx="1" presStyleCnt="4" custScaleX="118005"/>
      <dgm:spPr/>
      <dgm:t>
        <a:bodyPr/>
        <a:lstStyle/>
        <a:p>
          <a:endParaRPr lang="en-US"/>
        </a:p>
      </dgm:t>
    </dgm:pt>
    <dgm:pt modelId="{D347C6BB-D5DF-4B8E-81E4-49CCD6030312}" type="pres">
      <dgm:prSet presAssocID="{E9946CB4-8EBC-481E-9584-2A9D3065088C}" presName="nodeTx" presStyleLbl="node1" presStyleIdx="1" presStyleCnt="4">
        <dgm:presLayoutVars>
          <dgm:bulletEnabled val="1"/>
        </dgm:presLayoutVars>
      </dgm:prSet>
      <dgm:spPr/>
      <dgm:t>
        <a:bodyPr/>
        <a:lstStyle/>
        <a:p>
          <a:endParaRPr lang="en-US"/>
        </a:p>
      </dgm:t>
    </dgm:pt>
    <dgm:pt modelId="{62CD857E-5296-4BCD-AC7C-4AD47A67ACAC}" type="pres">
      <dgm:prSet presAssocID="{E9946CB4-8EBC-481E-9584-2A9D3065088C}" presName="invisiNode" presStyleLbl="node1" presStyleIdx="1" presStyleCnt="4"/>
      <dgm:spPr/>
    </dgm:pt>
    <dgm:pt modelId="{D2563632-61C4-4FDD-8626-1693BC9D8E82}" type="pres">
      <dgm:prSet presAssocID="{E9946CB4-8EBC-481E-9584-2A9D3065088C}" presName="imagNode" presStyleLbl="fgImgPlace1" presStyleIdx="1" presStyleCnt="4" custLinFactNeighborX="-1456" custLinFactNeighborY="1456"/>
      <dgm:spPr>
        <a:blipFill>
          <a:blip xmlns:r="http://schemas.openxmlformats.org/officeDocument/2006/relationships" r:embed="rId2">
            <a:extLst>
              <a:ext uri="{28A0092B-C50C-407E-A947-70E740481C1C}">
                <a14:useLocalDpi xmlns:a14="http://schemas.microsoft.com/office/drawing/2010/main" val="0"/>
              </a:ext>
            </a:extLst>
          </a:blip>
          <a:srcRect/>
          <a:stretch>
            <a:fillRect l="-13000" r="-13000"/>
          </a:stretch>
        </a:blipFill>
      </dgm:spPr>
    </dgm:pt>
    <dgm:pt modelId="{0E350C91-3461-48E5-9757-A4914A94943E}" type="pres">
      <dgm:prSet presAssocID="{6E4F10E1-A0FE-4C57-8910-B41287B0CF20}" presName="sibTrans" presStyleLbl="sibTrans2D1" presStyleIdx="0" presStyleCnt="0"/>
      <dgm:spPr/>
      <dgm:t>
        <a:bodyPr/>
        <a:lstStyle/>
        <a:p>
          <a:endParaRPr lang="en-US"/>
        </a:p>
      </dgm:t>
    </dgm:pt>
    <dgm:pt modelId="{90DD148D-40DB-4C75-9B01-D12066714209}" type="pres">
      <dgm:prSet presAssocID="{B06E9267-BA29-4B81-98FD-A918B87887F1}" presName="compNode" presStyleCnt="0"/>
      <dgm:spPr/>
    </dgm:pt>
    <dgm:pt modelId="{83739E2E-7CD4-46B0-B9BA-C2030FAB1901}" type="pres">
      <dgm:prSet presAssocID="{B06E9267-BA29-4B81-98FD-A918B87887F1}" presName="bkgdShape" presStyleLbl="node1" presStyleIdx="2" presStyleCnt="4" custScaleX="114999"/>
      <dgm:spPr/>
      <dgm:t>
        <a:bodyPr/>
        <a:lstStyle/>
        <a:p>
          <a:endParaRPr lang="en-US"/>
        </a:p>
      </dgm:t>
    </dgm:pt>
    <dgm:pt modelId="{2EC4B443-CC9C-4EA8-BAD3-4C5E510DBE2A}" type="pres">
      <dgm:prSet presAssocID="{B06E9267-BA29-4B81-98FD-A918B87887F1}" presName="nodeTx" presStyleLbl="node1" presStyleIdx="2" presStyleCnt="4">
        <dgm:presLayoutVars>
          <dgm:bulletEnabled val="1"/>
        </dgm:presLayoutVars>
      </dgm:prSet>
      <dgm:spPr/>
      <dgm:t>
        <a:bodyPr/>
        <a:lstStyle/>
        <a:p>
          <a:endParaRPr lang="en-US"/>
        </a:p>
      </dgm:t>
    </dgm:pt>
    <dgm:pt modelId="{4C48A193-7F4C-49FA-AAA0-7750D6055147}" type="pres">
      <dgm:prSet presAssocID="{B06E9267-BA29-4B81-98FD-A918B87887F1}" presName="invisiNode" presStyleLbl="node1" presStyleIdx="2" presStyleCnt="4"/>
      <dgm:spPr/>
    </dgm:pt>
    <dgm:pt modelId="{D6DCD302-1685-430E-B766-64CA9C90C4A1}" type="pres">
      <dgm:prSet presAssocID="{B06E9267-BA29-4B81-98FD-A918B87887F1}" presName="imagNode" presStyleLbl="fgImgPlace1" presStyleIdx="2" presStyleCnt="4"/>
      <dgm:spPr>
        <a:blipFill>
          <a:blip xmlns:r="http://schemas.openxmlformats.org/officeDocument/2006/relationships" r:embed="rId3">
            <a:extLst>
              <a:ext uri="{28A0092B-C50C-407E-A947-70E740481C1C}">
                <a14:useLocalDpi xmlns:a14="http://schemas.microsoft.com/office/drawing/2010/main" val="0"/>
              </a:ext>
            </a:extLst>
          </a:blip>
          <a:srcRect/>
          <a:stretch>
            <a:fillRect l="-43000" r="-43000"/>
          </a:stretch>
        </a:blipFill>
      </dgm:spPr>
    </dgm:pt>
    <dgm:pt modelId="{DFEDAAF6-66EA-4143-A985-194397745D76}" type="pres">
      <dgm:prSet presAssocID="{0EED6A47-58E2-411C-BF2C-8523BBDCBB28}" presName="sibTrans" presStyleLbl="sibTrans2D1" presStyleIdx="0" presStyleCnt="0"/>
      <dgm:spPr/>
      <dgm:t>
        <a:bodyPr/>
        <a:lstStyle/>
        <a:p>
          <a:endParaRPr lang="en-US"/>
        </a:p>
      </dgm:t>
    </dgm:pt>
    <dgm:pt modelId="{6E81301B-10D3-4E05-851C-68F500D3BC8F}" type="pres">
      <dgm:prSet presAssocID="{E9F4A7C2-D631-4389-BB53-8FD54EE5CA2C}" presName="compNode" presStyleCnt="0"/>
      <dgm:spPr/>
    </dgm:pt>
    <dgm:pt modelId="{77D08593-8E00-494B-8E78-A354C1CB050C}" type="pres">
      <dgm:prSet presAssocID="{E9F4A7C2-D631-4389-BB53-8FD54EE5CA2C}" presName="bkgdShape" presStyleLbl="node1" presStyleIdx="3" presStyleCnt="4"/>
      <dgm:spPr/>
      <dgm:t>
        <a:bodyPr/>
        <a:lstStyle/>
        <a:p>
          <a:endParaRPr lang="en-US"/>
        </a:p>
      </dgm:t>
    </dgm:pt>
    <dgm:pt modelId="{B41C9EB6-056E-4892-A3EE-41077FC3442F}" type="pres">
      <dgm:prSet presAssocID="{E9F4A7C2-D631-4389-BB53-8FD54EE5CA2C}" presName="nodeTx" presStyleLbl="node1" presStyleIdx="3" presStyleCnt="4">
        <dgm:presLayoutVars>
          <dgm:bulletEnabled val="1"/>
        </dgm:presLayoutVars>
      </dgm:prSet>
      <dgm:spPr/>
      <dgm:t>
        <a:bodyPr/>
        <a:lstStyle/>
        <a:p>
          <a:endParaRPr lang="en-US"/>
        </a:p>
      </dgm:t>
    </dgm:pt>
    <dgm:pt modelId="{CFE02E28-2F3F-4E92-A85F-1AA5FBCA7558}" type="pres">
      <dgm:prSet presAssocID="{E9F4A7C2-D631-4389-BB53-8FD54EE5CA2C}" presName="invisiNode" presStyleLbl="node1" presStyleIdx="3" presStyleCnt="4"/>
      <dgm:spPr/>
    </dgm:pt>
    <dgm:pt modelId="{103B533B-B199-430E-84D3-550FD75AFFE5}" type="pres">
      <dgm:prSet presAssocID="{E9F4A7C2-D631-4389-BB53-8FD54EE5CA2C}" presName="imagNode" presStyleLbl="fgImgPlace1" presStyleIdx="3" presStyleCnt="4" custLinFactNeighborX="1354" custLinFactNeighborY="-2113"/>
      <dgm:spPr>
        <a:blipFill dpi="0" rotWithShape="1">
          <a:blip xmlns:r="http://schemas.openxmlformats.org/officeDocument/2006/relationships" r:embed="rId4" cstate="print">
            <a:extLst>
              <a:ext uri="{28A0092B-C50C-407E-A947-70E740481C1C}">
                <a14:useLocalDpi xmlns:a14="http://schemas.microsoft.com/office/drawing/2010/main" val="0"/>
              </a:ext>
            </a:extLst>
          </a:blip>
          <a:srcRect/>
          <a:stretch>
            <a:fillRect l="-4623" t="187" r="-16405" b="-16317"/>
          </a:stretch>
        </a:blipFill>
      </dgm:spPr>
    </dgm:pt>
  </dgm:ptLst>
  <dgm:cxnLst>
    <dgm:cxn modelId="{09864798-9884-495A-824D-9C5A0E79D3A7}" srcId="{CCD8DADB-A86F-4B7D-9555-FB4C8823ADEF}" destId="{B06E9267-BA29-4B81-98FD-A918B87887F1}" srcOrd="2" destOrd="0" parTransId="{5EC91692-09CC-43ED-80F4-9DBF6437B3B2}" sibTransId="{0EED6A47-58E2-411C-BF2C-8523BBDCBB28}"/>
    <dgm:cxn modelId="{82616933-08D7-4B5E-A584-2FD512BF81CE}" type="presOf" srcId="{B06E9267-BA29-4B81-98FD-A918B87887F1}" destId="{83739E2E-7CD4-46B0-B9BA-C2030FAB1901}" srcOrd="0" destOrd="0" presId="urn:microsoft.com/office/officeart/2005/8/layout/hList7"/>
    <dgm:cxn modelId="{A65C7803-2958-48FF-AFC6-214454187043}" type="presOf" srcId="{E9946CB4-8EBC-481E-9584-2A9D3065088C}" destId="{D347C6BB-D5DF-4B8E-81E4-49CCD6030312}" srcOrd="1" destOrd="0" presId="urn:microsoft.com/office/officeart/2005/8/layout/hList7"/>
    <dgm:cxn modelId="{77598918-42BF-4867-93B6-8CED4DAEE564}" type="presOf" srcId="{0EED6A47-58E2-411C-BF2C-8523BBDCBB28}" destId="{DFEDAAF6-66EA-4143-A985-194397745D76}" srcOrd="0" destOrd="0" presId="urn:microsoft.com/office/officeart/2005/8/layout/hList7"/>
    <dgm:cxn modelId="{A5DC4C5B-3C5A-4945-9030-30D8F12B0763}" type="presOf" srcId="{6E4F10E1-A0FE-4C57-8910-B41287B0CF20}" destId="{0E350C91-3461-48E5-9757-A4914A94943E}" srcOrd="0" destOrd="0" presId="urn:microsoft.com/office/officeart/2005/8/layout/hList7"/>
    <dgm:cxn modelId="{664D1C97-1C9B-40D3-8D70-F7DC1C39A7CA}" srcId="{CCD8DADB-A86F-4B7D-9555-FB4C8823ADEF}" destId="{E9946CB4-8EBC-481E-9584-2A9D3065088C}" srcOrd="1" destOrd="0" parTransId="{16982CE0-D05B-4F84-8849-31ED4019D96C}" sibTransId="{6E4F10E1-A0FE-4C57-8910-B41287B0CF20}"/>
    <dgm:cxn modelId="{EADF07C4-FA79-4E5A-B889-F8C2FBEAB0BD}" type="presOf" srcId="{E9946CB4-8EBC-481E-9584-2A9D3065088C}" destId="{32D317EF-2EF0-41B3-B12A-D8365327CCAC}" srcOrd="0" destOrd="0" presId="urn:microsoft.com/office/officeart/2005/8/layout/hList7"/>
    <dgm:cxn modelId="{32507422-2D53-4EB3-AB08-91ED67D7AF15}" type="presOf" srcId="{B06E9267-BA29-4B81-98FD-A918B87887F1}" destId="{2EC4B443-CC9C-4EA8-BAD3-4C5E510DBE2A}" srcOrd="1" destOrd="0" presId="urn:microsoft.com/office/officeart/2005/8/layout/hList7"/>
    <dgm:cxn modelId="{BFD4C0E9-EB84-439B-A451-9B990B9302A5}" type="presOf" srcId="{CCD8DADB-A86F-4B7D-9555-FB4C8823ADEF}" destId="{7AF71688-BDC9-47E6-AC82-41E6755A62C2}" srcOrd="0" destOrd="0" presId="urn:microsoft.com/office/officeart/2005/8/layout/hList7"/>
    <dgm:cxn modelId="{21B51703-89E4-4E0A-A854-405E030C200F}" type="presOf" srcId="{E9F4A7C2-D631-4389-BB53-8FD54EE5CA2C}" destId="{77D08593-8E00-494B-8E78-A354C1CB050C}" srcOrd="0" destOrd="0" presId="urn:microsoft.com/office/officeart/2005/8/layout/hList7"/>
    <dgm:cxn modelId="{A1888FF6-A76A-4DBE-B755-52824EB5D6DD}" srcId="{CCD8DADB-A86F-4B7D-9555-FB4C8823ADEF}" destId="{E9F4A7C2-D631-4389-BB53-8FD54EE5CA2C}" srcOrd="3" destOrd="0" parTransId="{1A274A28-F053-43F0-8134-597283CE5537}" sibTransId="{6D63EA89-1270-4078-824D-7D3F5F9A497B}"/>
    <dgm:cxn modelId="{55CC0DE0-1DA3-4A1C-9A33-5BA32DEB2B45}" type="presOf" srcId="{71E6E8CE-377C-4412-884A-03D104F3D43D}" destId="{BC4BD47F-63DA-407B-A517-7D51B0EEDDDA}" srcOrd="0" destOrd="0" presId="urn:microsoft.com/office/officeart/2005/8/layout/hList7"/>
    <dgm:cxn modelId="{CA02E5FB-4460-4F9A-A389-D4597DEE6B9C}" type="presOf" srcId="{68A28350-7CED-4B5F-8689-7772D60ACB3C}" destId="{F5D713B2-324B-4226-8CB6-4793EA823BCB}" srcOrd="0" destOrd="0" presId="urn:microsoft.com/office/officeart/2005/8/layout/hList7"/>
    <dgm:cxn modelId="{232FFE7A-78C3-4BB1-9740-441B66184788}" srcId="{CCD8DADB-A86F-4B7D-9555-FB4C8823ADEF}" destId="{68A28350-7CED-4B5F-8689-7772D60ACB3C}" srcOrd="0" destOrd="0" parTransId="{AFCAFECC-51D0-45CF-B43C-B90486EA0D79}" sibTransId="{71E6E8CE-377C-4412-884A-03D104F3D43D}"/>
    <dgm:cxn modelId="{135239ED-F4AF-4DE5-BFBA-E9FB12855EBD}" type="presOf" srcId="{E9F4A7C2-D631-4389-BB53-8FD54EE5CA2C}" destId="{B41C9EB6-056E-4892-A3EE-41077FC3442F}" srcOrd="1" destOrd="0" presId="urn:microsoft.com/office/officeart/2005/8/layout/hList7"/>
    <dgm:cxn modelId="{50E98B9C-4BF4-4370-A2CA-E32C34E6B1E5}" type="presOf" srcId="{68A28350-7CED-4B5F-8689-7772D60ACB3C}" destId="{F1BE636D-FD03-476C-8052-441DF8691D37}" srcOrd="1" destOrd="0" presId="urn:microsoft.com/office/officeart/2005/8/layout/hList7"/>
    <dgm:cxn modelId="{39CC2D97-138C-4829-8F00-757DB49BE3B2}" type="presParOf" srcId="{7AF71688-BDC9-47E6-AC82-41E6755A62C2}" destId="{8EAC42AE-E569-435B-8C8F-DFFC0666AF9B}" srcOrd="0" destOrd="0" presId="urn:microsoft.com/office/officeart/2005/8/layout/hList7"/>
    <dgm:cxn modelId="{EF1940F5-6477-4948-ACC8-B33EE259B8ED}" type="presParOf" srcId="{7AF71688-BDC9-47E6-AC82-41E6755A62C2}" destId="{46A12F84-C109-4983-AB70-217BC9CA502B}" srcOrd="1" destOrd="0" presId="urn:microsoft.com/office/officeart/2005/8/layout/hList7"/>
    <dgm:cxn modelId="{CCA4CE9E-9311-45F9-B56C-7F313A420086}" type="presParOf" srcId="{46A12F84-C109-4983-AB70-217BC9CA502B}" destId="{03157809-A825-4F36-A903-8492AC4EE579}" srcOrd="0" destOrd="0" presId="urn:microsoft.com/office/officeart/2005/8/layout/hList7"/>
    <dgm:cxn modelId="{A3D87D66-DA02-4083-BD83-AF1E25F21D03}" type="presParOf" srcId="{03157809-A825-4F36-A903-8492AC4EE579}" destId="{F5D713B2-324B-4226-8CB6-4793EA823BCB}" srcOrd="0" destOrd="0" presId="urn:microsoft.com/office/officeart/2005/8/layout/hList7"/>
    <dgm:cxn modelId="{E929039D-4186-4D0F-8C07-DFC453FFD049}" type="presParOf" srcId="{03157809-A825-4F36-A903-8492AC4EE579}" destId="{F1BE636D-FD03-476C-8052-441DF8691D37}" srcOrd="1" destOrd="0" presId="urn:microsoft.com/office/officeart/2005/8/layout/hList7"/>
    <dgm:cxn modelId="{20973B4B-6462-4550-BC27-5F7FE7BAC280}" type="presParOf" srcId="{03157809-A825-4F36-A903-8492AC4EE579}" destId="{ED50E5D7-4AC6-4E4D-992A-E12963FF5278}" srcOrd="2" destOrd="0" presId="urn:microsoft.com/office/officeart/2005/8/layout/hList7"/>
    <dgm:cxn modelId="{1A8E625C-BF35-4534-A50A-A1F5424589F0}" type="presParOf" srcId="{03157809-A825-4F36-A903-8492AC4EE579}" destId="{1D3D3A85-D876-4033-B030-72F281A9DDE6}" srcOrd="3" destOrd="0" presId="urn:microsoft.com/office/officeart/2005/8/layout/hList7"/>
    <dgm:cxn modelId="{A54F48DF-3AA0-4F5A-B533-B672A8687F83}" type="presParOf" srcId="{46A12F84-C109-4983-AB70-217BC9CA502B}" destId="{BC4BD47F-63DA-407B-A517-7D51B0EEDDDA}" srcOrd="1" destOrd="0" presId="urn:microsoft.com/office/officeart/2005/8/layout/hList7"/>
    <dgm:cxn modelId="{540EF367-ECB7-47A6-877B-F6D2514B97A4}" type="presParOf" srcId="{46A12F84-C109-4983-AB70-217BC9CA502B}" destId="{C2DFE2D6-2C2C-4BBB-848E-49CB0F2717CD}" srcOrd="2" destOrd="0" presId="urn:microsoft.com/office/officeart/2005/8/layout/hList7"/>
    <dgm:cxn modelId="{5D47ABC5-C8CE-41DC-BA39-8D6D14ED71DF}" type="presParOf" srcId="{C2DFE2D6-2C2C-4BBB-848E-49CB0F2717CD}" destId="{32D317EF-2EF0-41B3-B12A-D8365327CCAC}" srcOrd="0" destOrd="0" presId="urn:microsoft.com/office/officeart/2005/8/layout/hList7"/>
    <dgm:cxn modelId="{A7EDE3C5-FE2C-4103-AE99-9CD9B88CF7A2}" type="presParOf" srcId="{C2DFE2D6-2C2C-4BBB-848E-49CB0F2717CD}" destId="{D347C6BB-D5DF-4B8E-81E4-49CCD6030312}" srcOrd="1" destOrd="0" presId="urn:microsoft.com/office/officeart/2005/8/layout/hList7"/>
    <dgm:cxn modelId="{25661F3A-00E4-4AE1-86C3-E866D374D8C6}" type="presParOf" srcId="{C2DFE2D6-2C2C-4BBB-848E-49CB0F2717CD}" destId="{62CD857E-5296-4BCD-AC7C-4AD47A67ACAC}" srcOrd="2" destOrd="0" presId="urn:microsoft.com/office/officeart/2005/8/layout/hList7"/>
    <dgm:cxn modelId="{8537E738-93C7-474E-BD71-40FB0070281B}" type="presParOf" srcId="{C2DFE2D6-2C2C-4BBB-848E-49CB0F2717CD}" destId="{D2563632-61C4-4FDD-8626-1693BC9D8E82}" srcOrd="3" destOrd="0" presId="urn:microsoft.com/office/officeart/2005/8/layout/hList7"/>
    <dgm:cxn modelId="{0FAB3244-EAE7-49F7-A0C7-BC998576C564}" type="presParOf" srcId="{46A12F84-C109-4983-AB70-217BC9CA502B}" destId="{0E350C91-3461-48E5-9757-A4914A94943E}" srcOrd="3" destOrd="0" presId="urn:microsoft.com/office/officeart/2005/8/layout/hList7"/>
    <dgm:cxn modelId="{CF04D4B9-0CA1-44EB-A027-6857FBCE6A56}" type="presParOf" srcId="{46A12F84-C109-4983-AB70-217BC9CA502B}" destId="{90DD148D-40DB-4C75-9B01-D12066714209}" srcOrd="4" destOrd="0" presId="urn:microsoft.com/office/officeart/2005/8/layout/hList7"/>
    <dgm:cxn modelId="{C31B43EF-3A1B-494C-AF6C-B4ECA7F6C1BD}" type="presParOf" srcId="{90DD148D-40DB-4C75-9B01-D12066714209}" destId="{83739E2E-7CD4-46B0-B9BA-C2030FAB1901}" srcOrd="0" destOrd="0" presId="urn:microsoft.com/office/officeart/2005/8/layout/hList7"/>
    <dgm:cxn modelId="{B50816C3-7479-41E8-BFBB-019B771EA2B2}" type="presParOf" srcId="{90DD148D-40DB-4C75-9B01-D12066714209}" destId="{2EC4B443-CC9C-4EA8-BAD3-4C5E510DBE2A}" srcOrd="1" destOrd="0" presId="urn:microsoft.com/office/officeart/2005/8/layout/hList7"/>
    <dgm:cxn modelId="{63DBEBE0-0AF7-4AA8-8BE7-06A36C72B08E}" type="presParOf" srcId="{90DD148D-40DB-4C75-9B01-D12066714209}" destId="{4C48A193-7F4C-49FA-AAA0-7750D6055147}" srcOrd="2" destOrd="0" presId="urn:microsoft.com/office/officeart/2005/8/layout/hList7"/>
    <dgm:cxn modelId="{09522FD3-5877-4077-9C89-E7565920108A}" type="presParOf" srcId="{90DD148D-40DB-4C75-9B01-D12066714209}" destId="{D6DCD302-1685-430E-B766-64CA9C90C4A1}" srcOrd="3" destOrd="0" presId="urn:microsoft.com/office/officeart/2005/8/layout/hList7"/>
    <dgm:cxn modelId="{88F5C3B2-8A6C-4059-B16C-9B52BE2BC681}" type="presParOf" srcId="{46A12F84-C109-4983-AB70-217BC9CA502B}" destId="{DFEDAAF6-66EA-4143-A985-194397745D76}" srcOrd="5" destOrd="0" presId="urn:microsoft.com/office/officeart/2005/8/layout/hList7"/>
    <dgm:cxn modelId="{BE87131B-7CA7-4CB9-82F5-CFFA55AD4A66}" type="presParOf" srcId="{46A12F84-C109-4983-AB70-217BC9CA502B}" destId="{6E81301B-10D3-4E05-851C-68F500D3BC8F}" srcOrd="6" destOrd="0" presId="urn:microsoft.com/office/officeart/2005/8/layout/hList7"/>
    <dgm:cxn modelId="{BE397626-8F68-4882-B59E-10869C291388}" type="presParOf" srcId="{6E81301B-10D3-4E05-851C-68F500D3BC8F}" destId="{77D08593-8E00-494B-8E78-A354C1CB050C}" srcOrd="0" destOrd="0" presId="urn:microsoft.com/office/officeart/2005/8/layout/hList7"/>
    <dgm:cxn modelId="{AC19473F-8F1E-4A3A-851A-9FC4FEC79DD1}" type="presParOf" srcId="{6E81301B-10D3-4E05-851C-68F500D3BC8F}" destId="{B41C9EB6-056E-4892-A3EE-41077FC3442F}" srcOrd="1" destOrd="0" presId="urn:microsoft.com/office/officeart/2005/8/layout/hList7"/>
    <dgm:cxn modelId="{52B5F7CA-55BF-4B92-BDAF-5EC4E987B678}" type="presParOf" srcId="{6E81301B-10D3-4E05-851C-68F500D3BC8F}" destId="{CFE02E28-2F3F-4E92-A85F-1AA5FBCA7558}" srcOrd="2" destOrd="0" presId="urn:microsoft.com/office/officeart/2005/8/layout/hList7"/>
    <dgm:cxn modelId="{9AB5FB6E-222A-4D86-95A7-A5E39CCA4091}" type="presParOf" srcId="{6E81301B-10D3-4E05-851C-68F500D3BC8F}" destId="{103B533B-B199-430E-84D3-550FD75AFFE5}" srcOrd="3" destOrd="0" presId="urn:microsoft.com/office/officeart/2005/8/layout/hList7"/>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7B02BDE-562C-4264-ABBB-A7A0F594926F}" type="doc">
      <dgm:prSet loTypeId="urn:microsoft.com/office/officeart/2005/8/layout/chevron1" loCatId="process" qsTypeId="urn:microsoft.com/office/officeart/2005/8/quickstyle/simple1" qsCatId="simple" csTypeId="urn:microsoft.com/office/officeart/2005/8/colors/accent1_2" csCatId="accent1" phldr="1"/>
      <dgm:spPr/>
    </dgm:pt>
    <dgm:pt modelId="{72E8E1E3-F796-42F5-AA8F-31807DAD9D88}">
      <dgm:prSet phldrT="[Text]" custT="1"/>
      <dgm:spPr>
        <a:solidFill>
          <a:schemeClr val="tx2">
            <a:lumMod val="50000"/>
          </a:schemeClr>
        </a:solidFill>
      </dgm:spPr>
      <dgm:t>
        <a:bodyPr/>
        <a:lstStyle/>
        <a:p>
          <a:r>
            <a:rPr lang="en-US" sz="2200" b="1" dirty="0">
              <a:latin typeface="Times New Roman" panose="02020603050405020304" pitchFamily="18" charset="0"/>
              <a:cs typeface="Times New Roman" panose="02020603050405020304" pitchFamily="18" charset="0"/>
            </a:rPr>
            <a:t>Knowledge </a:t>
          </a:r>
        </a:p>
        <a:p>
          <a:r>
            <a:rPr lang="en-US" sz="2200" b="1" dirty="0">
              <a:latin typeface="Times New Roman" panose="02020603050405020304" pitchFamily="18" charset="0"/>
              <a:cs typeface="Times New Roman" panose="02020603050405020304" pitchFamily="18" charset="0"/>
            </a:rPr>
            <a:t>generation</a:t>
          </a:r>
        </a:p>
      </dgm:t>
    </dgm:pt>
    <dgm:pt modelId="{1526CA11-8D82-4CE3-BC9D-660A9AA743ED}" type="parTrans" cxnId="{CA7956E7-2FC2-43AB-B6D8-E683D0D2CF8B}">
      <dgm:prSet/>
      <dgm:spPr/>
      <dgm:t>
        <a:bodyPr/>
        <a:lstStyle/>
        <a:p>
          <a:endParaRPr lang="en-US"/>
        </a:p>
      </dgm:t>
    </dgm:pt>
    <dgm:pt modelId="{59CC2AF9-1E20-4B77-8ABD-21963B978113}" type="sibTrans" cxnId="{CA7956E7-2FC2-43AB-B6D8-E683D0D2CF8B}">
      <dgm:prSet/>
      <dgm:spPr/>
      <dgm:t>
        <a:bodyPr/>
        <a:lstStyle/>
        <a:p>
          <a:endParaRPr lang="en-US"/>
        </a:p>
      </dgm:t>
    </dgm:pt>
    <dgm:pt modelId="{5EB473B3-1D9C-4DD0-A1F1-6108B256007D}">
      <dgm:prSet phldrT="[Text]" custT="1"/>
      <dgm:spPr>
        <a:solidFill>
          <a:schemeClr val="accent6">
            <a:lumMod val="50000"/>
          </a:schemeClr>
        </a:solidFill>
      </dgm:spPr>
      <dgm:t>
        <a:bodyPr/>
        <a:lstStyle/>
        <a:p>
          <a:r>
            <a:rPr lang="en-US" sz="2200" b="1" dirty="0">
              <a:latin typeface="Times New Roman" panose="02020603050405020304" pitchFamily="18" charset="0"/>
              <a:cs typeface="Times New Roman" panose="02020603050405020304" pitchFamily="18" charset="0"/>
            </a:rPr>
            <a:t>Dissemination</a:t>
          </a:r>
        </a:p>
      </dgm:t>
    </dgm:pt>
    <dgm:pt modelId="{C94AEBA0-7ACD-4217-831B-46BDA80FF7EE}" type="parTrans" cxnId="{3FC0CDCF-9E8B-4EFB-B677-96A0F0DD06EA}">
      <dgm:prSet/>
      <dgm:spPr/>
      <dgm:t>
        <a:bodyPr/>
        <a:lstStyle/>
        <a:p>
          <a:endParaRPr lang="en-US"/>
        </a:p>
      </dgm:t>
    </dgm:pt>
    <dgm:pt modelId="{2777EE2D-CDCA-4730-ACD3-C6C22362266D}" type="sibTrans" cxnId="{3FC0CDCF-9E8B-4EFB-B677-96A0F0DD06EA}">
      <dgm:prSet/>
      <dgm:spPr/>
      <dgm:t>
        <a:bodyPr/>
        <a:lstStyle/>
        <a:p>
          <a:endParaRPr lang="en-US"/>
        </a:p>
      </dgm:t>
    </dgm:pt>
    <dgm:pt modelId="{59CDF37B-6CF3-4466-9812-17923340F750}">
      <dgm:prSet phldrT="[Text]" custT="1"/>
      <dgm:spPr>
        <a:solidFill>
          <a:schemeClr val="accent2">
            <a:lumMod val="50000"/>
          </a:schemeClr>
        </a:solidFill>
      </dgm:spPr>
      <dgm:t>
        <a:bodyPr/>
        <a:lstStyle/>
        <a:p>
          <a:r>
            <a:rPr lang="en-US" sz="2200" b="1" dirty="0">
              <a:latin typeface="Times New Roman" panose="02020603050405020304" pitchFamily="18" charset="0"/>
              <a:cs typeface="Times New Roman" panose="02020603050405020304" pitchFamily="18" charset="0"/>
            </a:rPr>
            <a:t>Adoption at full scale</a:t>
          </a:r>
        </a:p>
      </dgm:t>
    </dgm:pt>
    <dgm:pt modelId="{67A1E9E3-82A8-4BC4-82F7-B260A27F370E}" type="parTrans" cxnId="{35E6E660-70E3-4FB9-8373-1CE7CF4E6C26}">
      <dgm:prSet/>
      <dgm:spPr/>
      <dgm:t>
        <a:bodyPr/>
        <a:lstStyle/>
        <a:p>
          <a:endParaRPr lang="en-US"/>
        </a:p>
      </dgm:t>
    </dgm:pt>
    <dgm:pt modelId="{262CE190-E0B3-437A-8B3E-EDBCC9274917}" type="sibTrans" cxnId="{35E6E660-70E3-4FB9-8373-1CE7CF4E6C26}">
      <dgm:prSet/>
      <dgm:spPr/>
      <dgm:t>
        <a:bodyPr/>
        <a:lstStyle/>
        <a:p>
          <a:endParaRPr lang="en-US"/>
        </a:p>
      </dgm:t>
    </dgm:pt>
    <dgm:pt modelId="{CC211C81-B222-45ED-A18A-E987E8345515}" type="pres">
      <dgm:prSet presAssocID="{67B02BDE-562C-4264-ABBB-A7A0F594926F}" presName="Name0" presStyleCnt="0">
        <dgm:presLayoutVars>
          <dgm:dir/>
          <dgm:animLvl val="lvl"/>
          <dgm:resizeHandles val="exact"/>
        </dgm:presLayoutVars>
      </dgm:prSet>
      <dgm:spPr/>
    </dgm:pt>
    <dgm:pt modelId="{6F8F182D-0F7A-46F3-8575-907FA0BAB847}" type="pres">
      <dgm:prSet presAssocID="{72E8E1E3-F796-42F5-AA8F-31807DAD9D88}" presName="parTxOnly" presStyleLbl="node1" presStyleIdx="0" presStyleCnt="3" custScaleX="114701" custLinFactNeighborX="17268" custLinFactNeighborY="32621">
        <dgm:presLayoutVars>
          <dgm:chMax val="0"/>
          <dgm:chPref val="0"/>
          <dgm:bulletEnabled val="1"/>
        </dgm:presLayoutVars>
      </dgm:prSet>
      <dgm:spPr/>
      <dgm:t>
        <a:bodyPr/>
        <a:lstStyle/>
        <a:p>
          <a:endParaRPr lang="en-US"/>
        </a:p>
      </dgm:t>
    </dgm:pt>
    <dgm:pt modelId="{51C6C5CC-287E-4289-9ADE-E62B5B6EA59C}" type="pres">
      <dgm:prSet presAssocID="{59CC2AF9-1E20-4B77-8ABD-21963B978113}" presName="parTxOnlySpace" presStyleCnt="0"/>
      <dgm:spPr/>
    </dgm:pt>
    <dgm:pt modelId="{FE101997-CB1E-436D-B9F7-FEF07AEA1E91}" type="pres">
      <dgm:prSet presAssocID="{5EB473B3-1D9C-4DD0-A1F1-6108B256007D}" presName="parTxOnly" presStyleLbl="node1" presStyleIdx="1" presStyleCnt="3" custScaleX="125167" custLinFactNeighborX="-5931" custLinFactNeighborY="31211">
        <dgm:presLayoutVars>
          <dgm:chMax val="0"/>
          <dgm:chPref val="0"/>
          <dgm:bulletEnabled val="1"/>
        </dgm:presLayoutVars>
      </dgm:prSet>
      <dgm:spPr/>
      <dgm:t>
        <a:bodyPr/>
        <a:lstStyle/>
        <a:p>
          <a:endParaRPr lang="en-US"/>
        </a:p>
      </dgm:t>
    </dgm:pt>
    <dgm:pt modelId="{45E49C66-B797-491F-A7BF-6F0067410ADD}" type="pres">
      <dgm:prSet presAssocID="{2777EE2D-CDCA-4730-ACD3-C6C22362266D}" presName="parTxOnlySpace" presStyleCnt="0"/>
      <dgm:spPr/>
    </dgm:pt>
    <dgm:pt modelId="{7C75C947-D55F-4052-8771-A2352A24FAC8}" type="pres">
      <dgm:prSet presAssocID="{59CDF37B-6CF3-4466-9812-17923340F750}" presName="parTxOnly" presStyleLbl="node1" presStyleIdx="2" presStyleCnt="3" custScaleX="116316" custLinFactNeighborX="525" custLinFactNeighborY="31138">
        <dgm:presLayoutVars>
          <dgm:chMax val="0"/>
          <dgm:chPref val="0"/>
          <dgm:bulletEnabled val="1"/>
        </dgm:presLayoutVars>
      </dgm:prSet>
      <dgm:spPr/>
      <dgm:t>
        <a:bodyPr/>
        <a:lstStyle/>
        <a:p>
          <a:endParaRPr lang="en-US"/>
        </a:p>
      </dgm:t>
    </dgm:pt>
  </dgm:ptLst>
  <dgm:cxnLst>
    <dgm:cxn modelId="{7B448E02-8EDF-44DC-88C0-4BDF6535031E}" type="presOf" srcId="{5EB473B3-1D9C-4DD0-A1F1-6108B256007D}" destId="{FE101997-CB1E-436D-B9F7-FEF07AEA1E91}" srcOrd="0" destOrd="0" presId="urn:microsoft.com/office/officeart/2005/8/layout/chevron1"/>
    <dgm:cxn modelId="{35E6E660-70E3-4FB9-8373-1CE7CF4E6C26}" srcId="{67B02BDE-562C-4264-ABBB-A7A0F594926F}" destId="{59CDF37B-6CF3-4466-9812-17923340F750}" srcOrd="2" destOrd="0" parTransId="{67A1E9E3-82A8-4BC4-82F7-B260A27F370E}" sibTransId="{262CE190-E0B3-437A-8B3E-EDBCC9274917}"/>
    <dgm:cxn modelId="{D80C453F-59C3-4727-98D5-380E9AB3D2E3}" type="presOf" srcId="{59CDF37B-6CF3-4466-9812-17923340F750}" destId="{7C75C947-D55F-4052-8771-A2352A24FAC8}" srcOrd="0" destOrd="0" presId="urn:microsoft.com/office/officeart/2005/8/layout/chevron1"/>
    <dgm:cxn modelId="{65169BC5-7233-45A7-8FCC-9F600D31249C}" type="presOf" srcId="{72E8E1E3-F796-42F5-AA8F-31807DAD9D88}" destId="{6F8F182D-0F7A-46F3-8575-907FA0BAB847}" srcOrd="0" destOrd="0" presId="urn:microsoft.com/office/officeart/2005/8/layout/chevron1"/>
    <dgm:cxn modelId="{CA7956E7-2FC2-43AB-B6D8-E683D0D2CF8B}" srcId="{67B02BDE-562C-4264-ABBB-A7A0F594926F}" destId="{72E8E1E3-F796-42F5-AA8F-31807DAD9D88}" srcOrd="0" destOrd="0" parTransId="{1526CA11-8D82-4CE3-BC9D-660A9AA743ED}" sibTransId="{59CC2AF9-1E20-4B77-8ABD-21963B978113}"/>
    <dgm:cxn modelId="{3FC0CDCF-9E8B-4EFB-B677-96A0F0DD06EA}" srcId="{67B02BDE-562C-4264-ABBB-A7A0F594926F}" destId="{5EB473B3-1D9C-4DD0-A1F1-6108B256007D}" srcOrd="1" destOrd="0" parTransId="{C94AEBA0-7ACD-4217-831B-46BDA80FF7EE}" sibTransId="{2777EE2D-CDCA-4730-ACD3-C6C22362266D}"/>
    <dgm:cxn modelId="{1EB979FA-7A28-4C4B-B01E-B79C7F8972C5}" type="presOf" srcId="{67B02BDE-562C-4264-ABBB-A7A0F594926F}" destId="{CC211C81-B222-45ED-A18A-E987E8345515}" srcOrd="0" destOrd="0" presId="urn:microsoft.com/office/officeart/2005/8/layout/chevron1"/>
    <dgm:cxn modelId="{ABC17773-6813-4C6F-AA6D-712337FA7CED}" type="presParOf" srcId="{CC211C81-B222-45ED-A18A-E987E8345515}" destId="{6F8F182D-0F7A-46F3-8575-907FA0BAB847}" srcOrd="0" destOrd="0" presId="urn:microsoft.com/office/officeart/2005/8/layout/chevron1"/>
    <dgm:cxn modelId="{309DE29F-182F-42C1-98A8-58279D223C9B}" type="presParOf" srcId="{CC211C81-B222-45ED-A18A-E987E8345515}" destId="{51C6C5CC-287E-4289-9ADE-E62B5B6EA59C}" srcOrd="1" destOrd="0" presId="urn:microsoft.com/office/officeart/2005/8/layout/chevron1"/>
    <dgm:cxn modelId="{258D1479-F11F-4E87-A846-B5632C044522}" type="presParOf" srcId="{CC211C81-B222-45ED-A18A-E987E8345515}" destId="{FE101997-CB1E-436D-B9F7-FEF07AEA1E91}" srcOrd="2" destOrd="0" presId="urn:microsoft.com/office/officeart/2005/8/layout/chevron1"/>
    <dgm:cxn modelId="{3AC2DCD4-F206-48CF-9878-1A79CEDAC1F9}" type="presParOf" srcId="{CC211C81-B222-45ED-A18A-E987E8345515}" destId="{45E49C66-B797-491F-A7BF-6F0067410ADD}" srcOrd="3" destOrd="0" presId="urn:microsoft.com/office/officeart/2005/8/layout/chevron1"/>
    <dgm:cxn modelId="{CA7991ED-AA4D-4F50-9DC2-41CC76B3706C}" type="presParOf" srcId="{CC211C81-B222-45ED-A18A-E987E8345515}" destId="{7C75C947-D55F-4052-8771-A2352A24FAC8}" srcOrd="4"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9A6FB4E-BC05-4E81-92CB-BE50654F7D86}" type="doc">
      <dgm:prSet loTypeId="urn:microsoft.com/office/officeart/2005/8/layout/vList3" loCatId="list" qsTypeId="urn:microsoft.com/office/officeart/2005/8/quickstyle/simple1" qsCatId="simple" csTypeId="urn:microsoft.com/office/officeart/2005/8/colors/accent0_3" csCatId="mainScheme" phldr="1"/>
      <dgm:spPr/>
    </dgm:pt>
    <dgm:pt modelId="{0069BB78-E88D-42D8-B4CA-71A84F9D3701}">
      <dgm:prSet phldrT="[Text]"/>
      <dgm:spPr/>
      <dgm:t>
        <a:bodyPr/>
        <a:lstStyle/>
        <a:p>
          <a:r>
            <a:rPr lang="en-US" dirty="0"/>
            <a:t>CREDIBLE</a:t>
          </a:r>
        </a:p>
      </dgm:t>
    </dgm:pt>
    <dgm:pt modelId="{A85DF902-DD88-46DF-BFA0-36E5A1044C8D}" type="parTrans" cxnId="{C358963B-4065-4321-AADF-8C1C5759B10E}">
      <dgm:prSet/>
      <dgm:spPr/>
      <dgm:t>
        <a:bodyPr/>
        <a:lstStyle/>
        <a:p>
          <a:endParaRPr lang="en-US"/>
        </a:p>
      </dgm:t>
    </dgm:pt>
    <dgm:pt modelId="{4F0676DE-6A0C-4B3F-A3BF-ECF89D0992A9}" type="sibTrans" cxnId="{C358963B-4065-4321-AADF-8C1C5759B10E}">
      <dgm:prSet/>
      <dgm:spPr/>
      <dgm:t>
        <a:bodyPr/>
        <a:lstStyle/>
        <a:p>
          <a:endParaRPr lang="en-US"/>
        </a:p>
      </dgm:t>
    </dgm:pt>
    <dgm:pt modelId="{8CA0FA82-312A-469A-BFEE-B6B57B746A04}">
      <dgm:prSet phldrT="[Text]"/>
      <dgm:spPr/>
      <dgm:t>
        <a:bodyPr/>
        <a:lstStyle/>
        <a:p>
          <a:r>
            <a:rPr lang="en-US" dirty="0"/>
            <a:t>SUPERIOR TO EXISTING PRACTICES</a:t>
          </a:r>
        </a:p>
      </dgm:t>
    </dgm:pt>
    <dgm:pt modelId="{44D4B5CF-6254-44F7-AB9A-3E5272D846BB}" type="parTrans" cxnId="{939A3F64-06E6-4A6A-AECF-063AD78F9D1F}">
      <dgm:prSet/>
      <dgm:spPr/>
      <dgm:t>
        <a:bodyPr/>
        <a:lstStyle/>
        <a:p>
          <a:endParaRPr lang="en-US"/>
        </a:p>
      </dgm:t>
    </dgm:pt>
    <dgm:pt modelId="{F0A43B8F-9D2B-42CB-B9E6-46237D467C54}" type="sibTrans" cxnId="{939A3F64-06E6-4A6A-AECF-063AD78F9D1F}">
      <dgm:prSet/>
      <dgm:spPr/>
      <dgm:t>
        <a:bodyPr/>
        <a:lstStyle/>
        <a:p>
          <a:endParaRPr lang="en-US"/>
        </a:p>
      </dgm:t>
    </dgm:pt>
    <dgm:pt modelId="{E4D1B5EC-0D36-438F-AD29-AA80874AAB96}">
      <dgm:prSet phldrT="[Text]"/>
      <dgm:spPr/>
      <dgm:t>
        <a:bodyPr/>
        <a:lstStyle/>
        <a:p>
          <a:r>
            <a:rPr lang="en-US" dirty="0"/>
            <a:t>COMPATIBLE</a:t>
          </a:r>
        </a:p>
      </dgm:t>
    </dgm:pt>
    <dgm:pt modelId="{BB5CB5AE-3277-455E-9A00-0B3A2CF8F9CE}" type="parTrans" cxnId="{3A81BB9F-F61E-4712-856A-ACCB5011AE12}">
      <dgm:prSet/>
      <dgm:spPr/>
      <dgm:t>
        <a:bodyPr/>
        <a:lstStyle/>
        <a:p>
          <a:endParaRPr lang="en-US"/>
        </a:p>
      </dgm:t>
    </dgm:pt>
    <dgm:pt modelId="{C5C233EE-4A1A-43B6-8A5E-0F0CB91A1785}" type="sibTrans" cxnId="{3A81BB9F-F61E-4712-856A-ACCB5011AE12}">
      <dgm:prSet/>
      <dgm:spPr/>
      <dgm:t>
        <a:bodyPr/>
        <a:lstStyle/>
        <a:p>
          <a:endParaRPr lang="en-US"/>
        </a:p>
      </dgm:t>
    </dgm:pt>
    <dgm:pt modelId="{AD8AEC52-9F35-46B1-AAE5-81B45D9C07C9}">
      <dgm:prSet/>
      <dgm:spPr/>
      <dgm:t>
        <a:bodyPr/>
        <a:lstStyle/>
        <a:p>
          <a:r>
            <a:rPr lang="en-US" dirty="0"/>
            <a:t>OBSERVABLE</a:t>
          </a:r>
        </a:p>
      </dgm:t>
    </dgm:pt>
    <dgm:pt modelId="{BA7D17CE-44F8-45FC-ABCF-406210EE5874}" type="parTrans" cxnId="{D23EF009-16A9-4272-8E63-B02DDFD6DA1F}">
      <dgm:prSet/>
      <dgm:spPr/>
      <dgm:t>
        <a:bodyPr/>
        <a:lstStyle/>
        <a:p>
          <a:endParaRPr lang="en-US"/>
        </a:p>
      </dgm:t>
    </dgm:pt>
    <dgm:pt modelId="{FEDC43D4-4D20-4F46-BC14-40D8CC9E5819}" type="sibTrans" cxnId="{D23EF009-16A9-4272-8E63-B02DDFD6DA1F}">
      <dgm:prSet/>
      <dgm:spPr/>
      <dgm:t>
        <a:bodyPr/>
        <a:lstStyle/>
        <a:p>
          <a:endParaRPr lang="en-US"/>
        </a:p>
      </dgm:t>
    </dgm:pt>
    <dgm:pt modelId="{2AE8AA78-B8C7-444E-AD54-958C255A507D}">
      <dgm:prSet/>
      <dgm:spPr/>
      <dgm:t>
        <a:bodyPr/>
        <a:lstStyle/>
        <a:p>
          <a:r>
            <a:rPr lang="en-US" dirty="0"/>
            <a:t>RELEVANT</a:t>
          </a:r>
        </a:p>
      </dgm:t>
    </dgm:pt>
    <dgm:pt modelId="{A683D193-FFEE-4883-909E-0941F5AB7EA1}" type="parTrans" cxnId="{DA9F72D9-93C1-468B-98A9-937A8DCBDE30}">
      <dgm:prSet/>
      <dgm:spPr/>
      <dgm:t>
        <a:bodyPr/>
        <a:lstStyle/>
        <a:p>
          <a:endParaRPr lang="en-US"/>
        </a:p>
      </dgm:t>
    </dgm:pt>
    <dgm:pt modelId="{0823B4BD-980D-4EAE-AD1A-CF0B11CCFE1C}" type="sibTrans" cxnId="{DA9F72D9-93C1-468B-98A9-937A8DCBDE30}">
      <dgm:prSet/>
      <dgm:spPr/>
      <dgm:t>
        <a:bodyPr/>
        <a:lstStyle/>
        <a:p>
          <a:endParaRPr lang="en-US"/>
        </a:p>
      </dgm:t>
    </dgm:pt>
    <dgm:pt modelId="{DA8A86C0-4DE3-4BC0-B965-2B145CDF4FE5}">
      <dgm:prSet/>
      <dgm:spPr/>
      <dgm:t>
        <a:bodyPr/>
        <a:lstStyle/>
        <a:p>
          <a:r>
            <a:rPr lang="en-US" dirty="0" smtClean="0"/>
            <a:t>EASY TO UNDERSTAND</a:t>
          </a:r>
          <a:endParaRPr lang="en-US" dirty="0"/>
        </a:p>
      </dgm:t>
    </dgm:pt>
    <dgm:pt modelId="{7FFB7908-FFFD-4DFB-9AEF-A59D67A25B99}" type="parTrans" cxnId="{D0A7FE92-974A-4CD7-B07F-3750FB8942FD}">
      <dgm:prSet/>
      <dgm:spPr/>
      <dgm:t>
        <a:bodyPr/>
        <a:lstStyle/>
        <a:p>
          <a:endParaRPr lang="en-US"/>
        </a:p>
      </dgm:t>
    </dgm:pt>
    <dgm:pt modelId="{720FA6D9-AD5D-4119-B193-F55F53DB03B0}" type="sibTrans" cxnId="{D0A7FE92-974A-4CD7-B07F-3750FB8942FD}">
      <dgm:prSet/>
      <dgm:spPr/>
      <dgm:t>
        <a:bodyPr/>
        <a:lstStyle/>
        <a:p>
          <a:endParaRPr lang="en-US"/>
        </a:p>
      </dgm:t>
    </dgm:pt>
    <dgm:pt modelId="{E87115FC-1774-4CF9-B87A-4C9EF148F4CA}">
      <dgm:prSet/>
      <dgm:spPr/>
      <dgm:t>
        <a:bodyPr/>
        <a:lstStyle/>
        <a:p>
          <a:r>
            <a:rPr lang="en-US" dirty="0" smtClean="0"/>
            <a:t>TESTABLE</a:t>
          </a:r>
          <a:endParaRPr lang="en-US" dirty="0"/>
        </a:p>
      </dgm:t>
    </dgm:pt>
    <dgm:pt modelId="{86ADE132-BACE-4618-8EFF-73398ED022A8}" type="parTrans" cxnId="{1F48A112-1D05-4993-8A17-4CFF4890E2C5}">
      <dgm:prSet/>
      <dgm:spPr/>
      <dgm:t>
        <a:bodyPr/>
        <a:lstStyle/>
        <a:p>
          <a:endParaRPr lang="en-US"/>
        </a:p>
      </dgm:t>
    </dgm:pt>
    <dgm:pt modelId="{6B683405-CD0E-4BB9-9D12-2CEB69160113}" type="sibTrans" cxnId="{1F48A112-1D05-4993-8A17-4CFF4890E2C5}">
      <dgm:prSet/>
      <dgm:spPr/>
      <dgm:t>
        <a:bodyPr/>
        <a:lstStyle/>
        <a:p>
          <a:endParaRPr lang="en-US"/>
        </a:p>
      </dgm:t>
    </dgm:pt>
    <dgm:pt modelId="{B51612B5-5AA1-4534-BA5D-A3112FA0B38F}" type="pres">
      <dgm:prSet presAssocID="{59A6FB4E-BC05-4E81-92CB-BE50654F7D86}" presName="linearFlow" presStyleCnt="0">
        <dgm:presLayoutVars>
          <dgm:dir/>
          <dgm:resizeHandles val="exact"/>
        </dgm:presLayoutVars>
      </dgm:prSet>
      <dgm:spPr/>
    </dgm:pt>
    <dgm:pt modelId="{CFA4C74A-9EA9-4D81-A1C3-65EAB0BE448F}" type="pres">
      <dgm:prSet presAssocID="{0069BB78-E88D-42D8-B4CA-71A84F9D3701}" presName="composite" presStyleCnt="0"/>
      <dgm:spPr/>
    </dgm:pt>
    <dgm:pt modelId="{8DD6CA24-A540-45AE-97F2-CB673913FF42}" type="pres">
      <dgm:prSet presAssocID="{0069BB78-E88D-42D8-B4CA-71A84F9D3701}" presName="imgShp" presStyleLbl="fgImgPlace1" presStyleIdx="0" presStyleCnt="7"/>
      <dgm:spPr/>
    </dgm:pt>
    <dgm:pt modelId="{222D9B0E-8E89-46DF-8EAA-709B656F0590}" type="pres">
      <dgm:prSet presAssocID="{0069BB78-E88D-42D8-B4CA-71A84F9D3701}" presName="txShp" presStyleLbl="node1" presStyleIdx="0" presStyleCnt="7">
        <dgm:presLayoutVars>
          <dgm:bulletEnabled val="1"/>
        </dgm:presLayoutVars>
      </dgm:prSet>
      <dgm:spPr/>
      <dgm:t>
        <a:bodyPr/>
        <a:lstStyle/>
        <a:p>
          <a:endParaRPr lang="en-US"/>
        </a:p>
      </dgm:t>
    </dgm:pt>
    <dgm:pt modelId="{75B13694-64F3-405D-AB57-ED86E5F284F6}" type="pres">
      <dgm:prSet presAssocID="{4F0676DE-6A0C-4B3F-A3BF-ECF89D0992A9}" presName="spacing" presStyleCnt="0"/>
      <dgm:spPr/>
    </dgm:pt>
    <dgm:pt modelId="{5E331DFF-A7BF-4FEC-94F6-0D55C911366A}" type="pres">
      <dgm:prSet presAssocID="{AD8AEC52-9F35-46B1-AAE5-81B45D9C07C9}" presName="composite" presStyleCnt="0"/>
      <dgm:spPr/>
    </dgm:pt>
    <dgm:pt modelId="{AE84B49A-5628-407E-B2A5-61AD7CF65062}" type="pres">
      <dgm:prSet presAssocID="{AD8AEC52-9F35-46B1-AAE5-81B45D9C07C9}" presName="imgShp" presStyleLbl="fgImgPlace1" presStyleIdx="1" presStyleCnt="7"/>
      <dgm:spPr/>
    </dgm:pt>
    <dgm:pt modelId="{165413DC-2D7F-44F6-BB84-27B1630DECFD}" type="pres">
      <dgm:prSet presAssocID="{AD8AEC52-9F35-46B1-AAE5-81B45D9C07C9}" presName="txShp" presStyleLbl="node1" presStyleIdx="1" presStyleCnt="7">
        <dgm:presLayoutVars>
          <dgm:bulletEnabled val="1"/>
        </dgm:presLayoutVars>
      </dgm:prSet>
      <dgm:spPr/>
      <dgm:t>
        <a:bodyPr/>
        <a:lstStyle/>
        <a:p>
          <a:endParaRPr lang="en-US"/>
        </a:p>
      </dgm:t>
    </dgm:pt>
    <dgm:pt modelId="{8F1811E8-C5C9-4C7A-830F-0C2DD971D374}" type="pres">
      <dgm:prSet presAssocID="{FEDC43D4-4D20-4F46-BC14-40D8CC9E5819}" presName="spacing" presStyleCnt="0"/>
      <dgm:spPr/>
    </dgm:pt>
    <dgm:pt modelId="{841E4C96-A8A4-46F1-AAF1-3614AD730BBF}" type="pres">
      <dgm:prSet presAssocID="{2AE8AA78-B8C7-444E-AD54-958C255A507D}" presName="composite" presStyleCnt="0"/>
      <dgm:spPr/>
    </dgm:pt>
    <dgm:pt modelId="{3339F7AD-B619-4D2A-BD47-5A6878677C03}" type="pres">
      <dgm:prSet presAssocID="{2AE8AA78-B8C7-444E-AD54-958C255A507D}" presName="imgShp" presStyleLbl="fgImgPlace1" presStyleIdx="2" presStyleCnt="7"/>
      <dgm:spPr/>
    </dgm:pt>
    <dgm:pt modelId="{8D5741F5-7057-4299-B731-5D6A92E76958}" type="pres">
      <dgm:prSet presAssocID="{2AE8AA78-B8C7-444E-AD54-958C255A507D}" presName="txShp" presStyleLbl="node1" presStyleIdx="2" presStyleCnt="7">
        <dgm:presLayoutVars>
          <dgm:bulletEnabled val="1"/>
        </dgm:presLayoutVars>
      </dgm:prSet>
      <dgm:spPr/>
      <dgm:t>
        <a:bodyPr/>
        <a:lstStyle/>
        <a:p>
          <a:endParaRPr lang="en-US"/>
        </a:p>
      </dgm:t>
    </dgm:pt>
    <dgm:pt modelId="{E828CF39-EE72-4C3D-B913-FA2132BCF994}" type="pres">
      <dgm:prSet presAssocID="{0823B4BD-980D-4EAE-AD1A-CF0B11CCFE1C}" presName="spacing" presStyleCnt="0"/>
      <dgm:spPr/>
    </dgm:pt>
    <dgm:pt modelId="{06221C49-1098-4CD2-BC56-6E067A266F24}" type="pres">
      <dgm:prSet presAssocID="{8CA0FA82-312A-469A-BFEE-B6B57B746A04}" presName="composite" presStyleCnt="0"/>
      <dgm:spPr/>
    </dgm:pt>
    <dgm:pt modelId="{13D0EB84-9BBC-42CB-A097-DA72356B1765}" type="pres">
      <dgm:prSet presAssocID="{8CA0FA82-312A-469A-BFEE-B6B57B746A04}" presName="imgShp" presStyleLbl="fgImgPlace1" presStyleIdx="3" presStyleCnt="7"/>
      <dgm:spPr/>
    </dgm:pt>
    <dgm:pt modelId="{0826D68A-105F-4C4E-BF3A-69CFFB982C56}" type="pres">
      <dgm:prSet presAssocID="{8CA0FA82-312A-469A-BFEE-B6B57B746A04}" presName="txShp" presStyleLbl="node1" presStyleIdx="3" presStyleCnt="7">
        <dgm:presLayoutVars>
          <dgm:bulletEnabled val="1"/>
        </dgm:presLayoutVars>
      </dgm:prSet>
      <dgm:spPr/>
      <dgm:t>
        <a:bodyPr/>
        <a:lstStyle/>
        <a:p>
          <a:endParaRPr lang="en-US"/>
        </a:p>
      </dgm:t>
    </dgm:pt>
    <dgm:pt modelId="{EEA21F16-C701-4829-B950-360E33CFD801}" type="pres">
      <dgm:prSet presAssocID="{F0A43B8F-9D2B-42CB-B9E6-46237D467C54}" presName="spacing" presStyleCnt="0"/>
      <dgm:spPr/>
    </dgm:pt>
    <dgm:pt modelId="{371024A1-2E0D-485D-8059-9B61AAC54735}" type="pres">
      <dgm:prSet presAssocID="{DA8A86C0-4DE3-4BC0-B965-2B145CDF4FE5}" presName="composite" presStyleCnt="0"/>
      <dgm:spPr/>
    </dgm:pt>
    <dgm:pt modelId="{CEF9B7E3-63A8-4A00-AA32-FE71EEB7BEB3}" type="pres">
      <dgm:prSet presAssocID="{DA8A86C0-4DE3-4BC0-B965-2B145CDF4FE5}" presName="imgShp" presStyleLbl="fgImgPlace1" presStyleIdx="4" presStyleCnt="7"/>
      <dgm:spPr/>
    </dgm:pt>
    <dgm:pt modelId="{35AE14B4-882D-4A6F-8BF3-AF032B1220FA}" type="pres">
      <dgm:prSet presAssocID="{DA8A86C0-4DE3-4BC0-B965-2B145CDF4FE5}" presName="txShp" presStyleLbl="node1" presStyleIdx="4" presStyleCnt="7">
        <dgm:presLayoutVars>
          <dgm:bulletEnabled val="1"/>
        </dgm:presLayoutVars>
      </dgm:prSet>
      <dgm:spPr/>
      <dgm:t>
        <a:bodyPr/>
        <a:lstStyle/>
        <a:p>
          <a:endParaRPr lang="en-US"/>
        </a:p>
      </dgm:t>
    </dgm:pt>
    <dgm:pt modelId="{999D1DCB-9AD2-4885-BDB2-1836C06E7013}" type="pres">
      <dgm:prSet presAssocID="{720FA6D9-AD5D-4119-B193-F55F53DB03B0}" presName="spacing" presStyleCnt="0"/>
      <dgm:spPr/>
    </dgm:pt>
    <dgm:pt modelId="{C58C3B1E-D798-4542-BAA5-FD09B294AE3A}" type="pres">
      <dgm:prSet presAssocID="{E87115FC-1774-4CF9-B87A-4C9EF148F4CA}" presName="composite" presStyleCnt="0"/>
      <dgm:spPr/>
    </dgm:pt>
    <dgm:pt modelId="{E09C73D5-BEB1-45AF-AF27-5839406128F4}" type="pres">
      <dgm:prSet presAssocID="{E87115FC-1774-4CF9-B87A-4C9EF148F4CA}" presName="imgShp" presStyleLbl="fgImgPlace1" presStyleIdx="5" presStyleCnt="7"/>
      <dgm:spPr/>
    </dgm:pt>
    <dgm:pt modelId="{0C26A096-4C77-4263-8B27-74320E80F8BA}" type="pres">
      <dgm:prSet presAssocID="{E87115FC-1774-4CF9-B87A-4C9EF148F4CA}" presName="txShp" presStyleLbl="node1" presStyleIdx="5" presStyleCnt="7">
        <dgm:presLayoutVars>
          <dgm:bulletEnabled val="1"/>
        </dgm:presLayoutVars>
      </dgm:prSet>
      <dgm:spPr/>
      <dgm:t>
        <a:bodyPr/>
        <a:lstStyle/>
        <a:p>
          <a:endParaRPr lang="en-US"/>
        </a:p>
      </dgm:t>
    </dgm:pt>
    <dgm:pt modelId="{54998EEC-485B-4113-AA14-59F75F6440B4}" type="pres">
      <dgm:prSet presAssocID="{6B683405-CD0E-4BB9-9D12-2CEB69160113}" presName="spacing" presStyleCnt="0"/>
      <dgm:spPr/>
    </dgm:pt>
    <dgm:pt modelId="{BCFED736-2920-4F7F-9C45-1FA430A7CC91}" type="pres">
      <dgm:prSet presAssocID="{E4D1B5EC-0D36-438F-AD29-AA80874AAB96}" presName="composite" presStyleCnt="0"/>
      <dgm:spPr/>
    </dgm:pt>
    <dgm:pt modelId="{94EC5BC2-3B4C-446C-AD62-4472F851D339}" type="pres">
      <dgm:prSet presAssocID="{E4D1B5EC-0D36-438F-AD29-AA80874AAB96}" presName="imgShp" presStyleLbl="fgImgPlace1" presStyleIdx="6" presStyleCnt="7"/>
      <dgm:spPr/>
    </dgm:pt>
    <dgm:pt modelId="{787A88F6-6063-4E96-9805-4AA76A4A1C53}" type="pres">
      <dgm:prSet presAssocID="{E4D1B5EC-0D36-438F-AD29-AA80874AAB96}" presName="txShp" presStyleLbl="node1" presStyleIdx="6" presStyleCnt="7">
        <dgm:presLayoutVars>
          <dgm:bulletEnabled val="1"/>
        </dgm:presLayoutVars>
      </dgm:prSet>
      <dgm:spPr/>
      <dgm:t>
        <a:bodyPr/>
        <a:lstStyle/>
        <a:p>
          <a:endParaRPr lang="en-US"/>
        </a:p>
      </dgm:t>
    </dgm:pt>
  </dgm:ptLst>
  <dgm:cxnLst>
    <dgm:cxn modelId="{3A81BB9F-F61E-4712-856A-ACCB5011AE12}" srcId="{59A6FB4E-BC05-4E81-92CB-BE50654F7D86}" destId="{E4D1B5EC-0D36-438F-AD29-AA80874AAB96}" srcOrd="6" destOrd="0" parTransId="{BB5CB5AE-3277-455E-9A00-0B3A2CF8F9CE}" sibTransId="{C5C233EE-4A1A-43B6-8A5E-0F0CB91A1785}"/>
    <dgm:cxn modelId="{DBB995A0-40C7-4C8B-B049-2C8C17C8DDE9}" type="presOf" srcId="{E4D1B5EC-0D36-438F-AD29-AA80874AAB96}" destId="{787A88F6-6063-4E96-9805-4AA76A4A1C53}" srcOrd="0" destOrd="0" presId="urn:microsoft.com/office/officeart/2005/8/layout/vList3"/>
    <dgm:cxn modelId="{C358963B-4065-4321-AADF-8C1C5759B10E}" srcId="{59A6FB4E-BC05-4E81-92CB-BE50654F7D86}" destId="{0069BB78-E88D-42D8-B4CA-71A84F9D3701}" srcOrd="0" destOrd="0" parTransId="{A85DF902-DD88-46DF-BFA0-36E5A1044C8D}" sibTransId="{4F0676DE-6A0C-4B3F-A3BF-ECF89D0992A9}"/>
    <dgm:cxn modelId="{919BBB6F-D8AB-4537-BB3B-C10821C5F720}" type="presOf" srcId="{AD8AEC52-9F35-46B1-AAE5-81B45D9C07C9}" destId="{165413DC-2D7F-44F6-BB84-27B1630DECFD}" srcOrd="0" destOrd="0" presId="urn:microsoft.com/office/officeart/2005/8/layout/vList3"/>
    <dgm:cxn modelId="{939A3F64-06E6-4A6A-AECF-063AD78F9D1F}" srcId="{59A6FB4E-BC05-4E81-92CB-BE50654F7D86}" destId="{8CA0FA82-312A-469A-BFEE-B6B57B746A04}" srcOrd="3" destOrd="0" parTransId="{44D4B5CF-6254-44F7-AB9A-3E5272D846BB}" sibTransId="{F0A43B8F-9D2B-42CB-B9E6-46237D467C54}"/>
    <dgm:cxn modelId="{D0A7FE92-974A-4CD7-B07F-3750FB8942FD}" srcId="{59A6FB4E-BC05-4E81-92CB-BE50654F7D86}" destId="{DA8A86C0-4DE3-4BC0-B965-2B145CDF4FE5}" srcOrd="4" destOrd="0" parTransId="{7FFB7908-FFFD-4DFB-9AEF-A59D67A25B99}" sibTransId="{720FA6D9-AD5D-4119-B193-F55F53DB03B0}"/>
    <dgm:cxn modelId="{A2EEC5C7-B427-4415-9824-06153A30C7A0}" type="presOf" srcId="{59A6FB4E-BC05-4E81-92CB-BE50654F7D86}" destId="{B51612B5-5AA1-4534-BA5D-A3112FA0B38F}" srcOrd="0" destOrd="0" presId="urn:microsoft.com/office/officeart/2005/8/layout/vList3"/>
    <dgm:cxn modelId="{B95AAA93-DB4D-46BD-8A3C-708D17314AD1}" type="presOf" srcId="{DA8A86C0-4DE3-4BC0-B965-2B145CDF4FE5}" destId="{35AE14B4-882D-4A6F-8BF3-AF032B1220FA}" srcOrd="0" destOrd="0" presId="urn:microsoft.com/office/officeart/2005/8/layout/vList3"/>
    <dgm:cxn modelId="{C557D1FE-AC83-448C-A7CD-4F6067DFE2E8}" type="presOf" srcId="{0069BB78-E88D-42D8-B4CA-71A84F9D3701}" destId="{222D9B0E-8E89-46DF-8EAA-709B656F0590}" srcOrd="0" destOrd="0" presId="urn:microsoft.com/office/officeart/2005/8/layout/vList3"/>
    <dgm:cxn modelId="{B0814B26-A2A9-4598-9E0E-E5E688E91A1E}" type="presOf" srcId="{8CA0FA82-312A-469A-BFEE-B6B57B746A04}" destId="{0826D68A-105F-4C4E-BF3A-69CFFB982C56}" srcOrd="0" destOrd="0" presId="urn:microsoft.com/office/officeart/2005/8/layout/vList3"/>
    <dgm:cxn modelId="{D23EF009-16A9-4272-8E63-B02DDFD6DA1F}" srcId="{59A6FB4E-BC05-4E81-92CB-BE50654F7D86}" destId="{AD8AEC52-9F35-46B1-AAE5-81B45D9C07C9}" srcOrd="1" destOrd="0" parTransId="{BA7D17CE-44F8-45FC-ABCF-406210EE5874}" sibTransId="{FEDC43D4-4D20-4F46-BC14-40D8CC9E5819}"/>
    <dgm:cxn modelId="{FCE6CC4E-1A00-472C-B0C9-1461AD4BEFDA}" type="presOf" srcId="{E87115FC-1774-4CF9-B87A-4C9EF148F4CA}" destId="{0C26A096-4C77-4263-8B27-74320E80F8BA}" srcOrd="0" destOrd="0" presId="urn:microsoft.com/office/officeart/2005/8/layout/vList3"/>
    <dgm:cxn modelId="{1F48A112-1D05-4993-8A17-4CFF4890E2C5}" srcId="{59A6FB4E-BC05-4E81-92CB-BE50654F7D86}" destId="{E87115FC-1774-4CF9-B87A-4C9EF148F4CA}" srcOrd="5" destOrd="0" parTransId="{86ADE132-BACE-4618-8EFF-73398ED022A8}" sibTransId="{6B683405-CD0E-4BB9-9D12-2CEB69160113}"/>
    <dgm:cxn modelId="{95128B3C-F20C-47CA-86FD-6C69051532E8}" type="presOf" srcId="{2AE8AA78-B8C7-444E-AD54-958C255A507D}" destId="{8D5741F5-7057-4299-B731-5D6A92E76958}" srcOrd="0" destOrd="0" presId="urn:microsoft.com/office/officeart/2005/8/layout/vList3"/>
    <dgm:cxn modelId="{DA9F72D9-93C1-468B-98A9-937A8DCBDE30}" srcId="{59A6FB4E-BC05-4E81-92CB-BE50654F7D86}" destId="{2AE8AA78-B8C7-444E-AD54-958C255A507D}" srcOrd="2" destOrd="0" parTransId="{A683D193-FFEE-4883-909E-0941F5AB7EA1}" sibTransId="{0823B4BD-980D-4EAE-AD1A-CF0B11CCFE1C}"/>
    <dgm:cxn modelId="{D9DC9001-013D-4909-B482-00E87A41CB9B}" type="presParOf" srcId="{B51612B5-5AA1-4534-BA5D-A3112FA0B38F}" destId="{CFA4C74A-9EA9-4D81-A1C3-65EAB0BE448F}" srcOrd="0" destOrd="0" presId="urn:microsoft.com/office/officeart/2005/8/layout/vList3"/>
    <dgm:cxn modelId="{9C13247E-5DB7-4C8F-ADDF-7F4A62E224BA}" type="presParOf" srcId="{CFA4C74A-9EA9-4D81-A1C3-65EAB0BE448F}" destId="{8DD6CA24-A540-45AE-97F2-CB673913FF42}" srcOrd="0" destOrd="0" presId="urn:microsoft.com/office/officeart/2005/8/layout/vList3"/>
    <dgm:cxn modelId="{407347F2-A08D-4DED-A22F-DA1F302C021A}" type="presParOf" srcId="{CFA4C74A-9EA9-4D81-A1C3-65EAB0BE448F}" destId="{222D9B0E-8E89-46DF-8EAA-709B656F0590}" srcOrd="1" destOrd="0" presId="urn:microsoft.com/office/officeart/2005/8/layout/vList3"/>
    <dgm:cxn modelId="{9F7257A5-77D9-4EA0-91B4-58C809A0252D}" type="presParOf" srcId="{B51612B5-5AA1-4534-BA5D-A3112FA0B38F}" destId="{75B13694-64F3-405D-AB57-ED86E5F284F6}" srcOrd="1" destOrd="0" presId="urn:microsoft.com/office/officeart/2005/8/layout/vList3"/>
    <dgm:cxn modelId="{50A311DF-36AE-4E98-9C34-4C2D6563BA31}" type="presParOf" srcId="{B51612B5-5AA1-4534-BA5D-A3112FA0B38F}" destId="{5E331DFF-A7BF-4FEC-94F6-0D55C911366A}" srcOrd="2" destOrd="0" presId="urn:microsoft.com/office/officeart/2005/8/layout/vList3"/>
    <dgm:cxn modelId="{56A642AB-8B7E-457E-8DFA-F6005FA482CB}" type="presParOf" srcId="{5E331DFF-A7BF-4FEC-94F6-0D55C911366A}" destId="{AE84B49A-5628-407E-B2A5-61AD7CF65062}" srcOrd="0" destOrd="0" presId="urn:microsoft.com/office/officeart/2005/8/layout/vList3"/>
    <dgm:cxn modelId="{C7FD9825-2C45-4D19-B730-8568E56CFDBC}" type="presParOf" srcId="{5E331DFF-A7BF-4FEC-94F6-0D55C911366A}" destId="{165413DC-2D7F-44F6-BB84-27B1630DECFD}" srcOrd="1" destOrd="0" presId="urn:microsoft.com/office/officeart/2005/8/layout/vList3"/>
    <dgm:cxn modelId="{077C8A1F-32A1-4042-B9D3-7074AFB849CD}" type="presParOf" srcId="{B51612B5-5AA1-4534-BA5D-A3112FA0B38F}" destId="{8F1811E8-C5C9-4C7A-830F-0C2DD971D374}" srcOrd="3" destOrd="0" presId="urn:microsoft.com/office/officeart/2005/8/layout/vList3"/>
    <dgm:cxn modelId="{A0BFA76D-D1A3-49A5-A424-0B0267F5B5B1}" type="presParOf" srcId="{B51612B5-5AA1-4534-BA5D-A3112FA0B38F}" destId="{841E4C96-A8A4-46F1-AAF1-3614AD730BBF}" srcOrd="4" destOrd="0" presId="urn:microsoft.com/office/officeart/2005/8/layout/vList3"/>
    <dgm:cxn modelId="{ED3E731F-F077-4C57-883F-9C6F9858925F}" type="presParOf" srcId="{841E4C96-A8A4-46F1-AAF1-3614AD730BBF}" destId="{3339F7AD-B619-4D2A-BD47-5A6878677C03}" srcOrd="0" destOrd="0" presId="urn:microsoft.com/office/officeart/2005/8/layout/vList3"/>
    <dgm:cxn modelId="{7654FDC8-E3D6-4C3C-AC33-08BBA01716AD}" type="presParOf" srcId="{841E4C96-A8A4-46F1-AAF1-3614AD730BBF}" destId="{8D5741F5-7057-4299-B731-5D6A92E76958}" srcOrd="1" destOrd="0" presId="urn:microsoft.com/office/officeart/2005/8/layout/vList3"/>
    <dgm:cxn modelId="{19C4C46C-6956-4F75-9D81-EE1455B75581}" type="presParOf" srcId="{B51612B5-5AA1-4534-BA5D-A3112FA0B38F}" destId="{E828CF39-EE72-4C3D-B913-FA2132BCF994}" srcOrd="5" destOrd="0" presId="urn:microsoft.com/office/officeart/2005/8/layout/vList3"/>
    <dgm:cxn modelId="{ED3D8C40-7B36-46BA-8FBD-7B22C443CDFC}" type="presParOf" srcId="{B51612B5-5AA1-4534-BA5D-A3112FA0B38F}" destId="{06221C49-1098-4CD2-BC56-6E067A266F24}" srcOrd="6" destOrd="0" presId="urn:microsoft.com/office/officeart/2005/8/layout/vList3"/>
    <dgm:cxn modelId="{0535099B-6825-4E8D-B663-65321E8C9D16}" type="presParOf" srcId="{06221C49-1098-4CD2-BC56-6E067A266F24}" destId="{13D0EB84-9BBC-42CB-A097-DA72356B1765}" srcOrd="0" destOrd="0" presId="urn:microsoft.com/office/officeart/2005/8/layout/vList3"/>
    <dgm:cxn modelId="{18075AD6-C79F-450C-84DF-3899660CE38E}" type="presParOf" srcId="{06221C49-1098-4CD2-BC56-6E067A266F24}" destId="{0826D68A-105F-4C4E-BF3A-69CFFB982C56}" srcOrd="1" destOrd="0" presId="urn:microsoft.com/office/officeart/2005/8/layout/vList3"/>
    <dgm:cxn modelId="{A18F368D-3695-4247-A6CB-740291507D45}" type="presParOf" srcId="{B51612B5-5AA1-4534-BA5D-A3112FA0B38F}" destId="{EEA21F16-C701-4829-B950-360E33CFD801}" srcOrd="7" destOrd="0" presId="urn:microsoft.com/office/officeart/2005/8/layout/vList3"/>
    <dgm:cxn modelId="{6DE8824D-184C-4539-82F7-A246E5AE9062}" type="presParOf" srcId="{B51612B5-5AA1-4534-BA5D-A3112FA0B38F}" destId="{371024A1-2E0D-485D-8059-9B61AAC54735}" srcOrd="8" destOrd="0" presId="urn:microsoft.com/office/officeart/2005/8/layout/vList3"/>
    <dgm:cxn modelId="{CB1C3C1E-54F1-4976-A504-25813534A711}" type="presParOf" srcId="{371024A1-2E0D-485D-8059-9B61AAC54735}" destId="{CEF9B7E3-63A8-4A00-AA32-FE71EEB7BEB3}" srcOrd="0" destOrd="0" presId="urn:microsoft.com/office/officeart/2005/8/layout/vList3"/>
    <dgm:cxn modelId="{9F045666-8925-4ED6-9854-67A2BA6215FD}" type="presParOf" srcId="{371024A1-2E0D-485D-8059-9B61AAC54735}" destId="{35AE14B4-882D-4A6F-8BF3-AF032B1220FA}" srcOrd="1" destOrd="0" presId="urn:microsoft.com/office/officeart/2005/8/layout/vList3"/>
    <dgm:cxn modelId="{231705C5-77AF-4039-80A8-8E266B2460FD}" type="presParOf" srcId="{B51612B5-5AA1-4534-BA5D-A3112FA0B38F}" destId="{999D1DCB-9AD2-4885-BDB2-1836C06E7013}" srcOrd="9" destOrd="0" presId="urn:microsoft.com/office/officeart/2005/8/layout/vList3"/>
    <dgm:cxn modelId="{5B1704C9-0FB7-4454-829A-F164C2AAED12}" type="presParOf" srcId="{B51612B5-5AA1-4534-BA5D-A3112FA0B38F}" destId="{C58C3B1E-D798-4542-BAA5-FD09B294AE3A}" srcOrd="10" destOrd="0" presId="urn:microsoft.com/office/officeart/2005/8/layout/vList3"/>
    <dgm:cxn modelId="{30C7A3AD-A5FC-4BE4-A9BB-E04043183629}" type="presParOf" srcId="{C58C3B1E-D798-4542-BAA5-FD09B294AE3A}" destId="{E09C73D5-BEB1-45AF-AF27-5839406128F4}" srcOrd="0" destOrd="0" presId="urn:microsoft.com/office/officeart/2005/8/layout/vList3"/>
    <dgm:cxn modelId="{D2689356-5AFA-4A9A-BE35-B352A1B76894}" type="presParOf" srcId="{C58C3B1E-D798-4542-BAA5-FD09B294AE3A}" destId="{0C26A096-4C77-4263-8B27-74320E80F8BA}" srcOrd="1" destOrd="0" presId="urn:microsoft.com/office/officeart/2005/8/layout/vList3"/>
    <dgm:cxn modelId="{9F0E6D5A-BC3F-48FA-A85E-EE0DF2601B4F}" type="presParOf" srcId="{B51612B5-5AA1-4534-BA5D-A3112FA0B38F}" destId="{54998EEC-485B-4113-AA14-59F75F6440B4}" srcOrd="11" destOrd="0" presId="urn:microsoft.com/office/officeart/2005/8/layout/vList3"/>
    <dgm:cxn modelId="{673E8934-BC8F-4CAC-8B6D-2BF690DD05CA}" type="presParOf" srcId="{B51612B5-5AA1-4534-BA5D-A3112FA0B38F}" destId="{BCFED736-2920-4F7F-9C45-1FA430A7CC91}" srcOrd="12" destOrd="0" presId="urn:microsoft.com/office/officeart/2005/8/layout/vList3"/>
    <dgm:cxn modelId="{9F13C1FC-F322-4FC0-B5F6-783CE60C6C04}" type="presParOf" srcId="{BCFED736-2920-4F7F-9C45-1FA430A7CC91}" destId="{94EC5BC2-3B4C-446C-AD62-4472F851D339}" srcOrd="0" destOrd="0" presId="urn:microsoft.com/office/officeart/2005/8/layout/vList3"/>
    <dgm:cxn modelId="{B90F456D-CDA0-4963-824E-D9B459A2B8FB}" type="presParOf" srcId="{BCFED736-2920-4F7F-9C45-1FA430A7CC91}" destId="{787A88F6-6063-4E96-9805-4AA76A4A1C53}" srcOrd="1" destOrd="0" presId="urn:microsoft.com/office/officeart/2005/8/layout/v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F7BA52B-E3BB-4A5E-9927-7D5979FFC12B}" type="doc">
      <dgm:prSet loTypeId="urn:microsoft.com/office/officeart/2005/8/layout/vList5" loCatId="list" qsTypeId="urn:microsoft.com/office/officeart/2005/8/quickstyle/simple1" qsCatId="simple" csTypeId="urn:microsoft.com/office/officeart/2005/8/colors/colorful1" csCatId="colorful" phldr="1"/>
      <dgm:spPr/>
      <dgm:t>
        <a:bodyPr/>
        <a:lstStyle/>
        <a:p>
          <a:endParaRPr lang="en-US"/>
        </a:p>
      </dgm:t>
    </dgm:pt>
    <dgm:pt modelId="{276B5623-6113-4C10-AA54-417545310F3B}">
      <dgm:prSet phldrT="[Text]"/>
      <dgm:spPr/>
      <dgm:t>
        <a:bodyPr/>
        <a:lstStyle/>
        <a:p>
          <a:r>
            <a:rPr lang="en-US" dirty="0" smtClean="0"/>
            <a:t>Proven ideas </a:t>
          </a:r>
          <a:endParaRPr lang="en-US" dirty="0"/>
        </a:p>
      </dgm:t>
    </dgm:pt>
    <dgm:pt modelId="{0E125DC1-C8A9-42B2-A9F5-660C674436AB}" type="parTrans" cxnId="{3508FA24-8DEE-483B-B8D7-35CD5A7A3F92}">
      <dgm:prSet/>
      <dgm:spPr/>
      <dgm:t>
        <a:bodyPr/>
        <a:lstStyle/>
        <a:p>
          <a:endParaRPr lang="en-US"/>
        </a:p>
      </dgm:t>
    </dgm:pt>
    <dgm:pt modelId="{2D3F72A3-43AD-48E6-9770-A62F746B2D82}" type="sibTrans" cxnId="{3508FA24-8DEE-483B-B8D7-35CD5A7A3F92}">
      <dgm:prSet/>
      <dgm:spPr/>
      <dgm:t>
        <a:bodyPr/>
        <a:lstStyle/>
        <a:p>
          <a:endParaRPr lang="en-US"/>
        </a:p>
      </dgm:t>
    </dgm:pt>
    <dgm:pt modelId="{164DF64F-E153-40EA-8620-0C8DDEAEE73F}">
      <dgm:prSet phldrT="[Text]" custT="1"/>
      <dgm:spPr/>
      <dgm:t>
        <a:bodyPr/>
        <a:lstStyle/>
        <a:p>
          <a:r>
            <a:rPr lang="en-US" sz="1800" dirty="0" smtClean="0"/>
            <a:t>There has to be an idea or model that works on a small scale or has been promoted successfully elsewhere</a:t>
          </a:r>
          <a:endParaRPr lang="en-US" sz="1800" dirty="0"/>
        </a:p>
      </dgm:t>
    </dgm:pt>
    <dgm:pt modelId="{A5C2F27D-E927-41B3-9760-9B55224D9D02}" type="parTrans" cxnId="{FBC2BB2A-57A4-47DE-8033-EAE92645F2DA}">
      <dgm:prSet/>
      <dgm:spPr/>
      <dgm:t>
        <a:bodyPr/>
        <a:lstStyle/>
        <a:p>
          <a:endParaRPr lang="en-US"/>
        </a:p>
      </dgm:t>
    </dgm:pt>
    <dgm:pt modelId="{C660495C-2D71-4513-B264-87F431359D86}" type="sibTrans" cxnId="{FBC2BB2A-57A4-47DE-8033-EAE92645F2DA}">
      <dgm:prSet/>
      <dgm:spPr/>
      <dgm:t>
        <a:bodyPr/>
        <a:lstStyle/>
        <a:p>
          <a:endParaRPr lang="en-US"/>
        </a:p>
      </dgm:t>
    </dgm:pt>
    <dgm:pt modelId="{A5780040-D39A-406C-BCBB-373ADA3DB240}">
      <dgm:prSet phldrT="[Text]"/>
      <dgm:spPr/>
      <dgm:t>
        <a:bodyPr/>
        <a:lstStyle/>
        <a:p>
          <a:r>
            <a:rPr lang="en-US" dirty="0" smtClean="0"/>
            <a:t>Incentives</a:t>
          </a:r>
          <a:endParaRPr lang="en-US" dirty="0"/>
        </a:p>
      </dgm:t>
    </dgm:pt>
    <dgm:pt modelId="{B33CF48A-9F81-466A-9854-D50014453A9D}" type="parTrans" cxnId="{80A65A88-D696-4D40-BF2B-3DC13C02C8CB}">
      <dgm:prSet/>
      <dgm:spPr/>
      <dgm:t>
        <a:bodyPr/>
        <a:lstStyle/>
        <a:p>
          <a:endParaRPr lang="en-US"/>
        </a:p>
      </dgm:t>
    </dgm:pt>
    <dgm:pt modelId="{4FE9C335-6527-4D48-AFF2-F7A78C3E63D9}" type="sibTrans" cxnId="{80A65A88-D696-4D40-BF2B-3DC13C02C8CB}">
      <dgm:prSet/>
      <dgm:spPr/>
      <dgm:t>
        <a:bodyPr/>
        <a:lstStyle/>
        <a:p>
          <a:endParaRPr lang="en-US"/>
        </a:p>
      </dgm:t>
    </dgm:pt>
    <dgm:pt modelId="{8D37AF47-42D9-4C53-8783-8E1B6F40E512}">
      <dgm:prSet phldrT="[Text]"/>
      <dgm:spPr/>
      <dgm:t>
        <a:bodyPr/>
        <a:lstStyle/>
        <a:p>
          <a:r>
            <a:rPr lang="en-US" dirty="0" smtClean="0"/>
            <a:t>Incentives and accountability for results are needed to drive actors and </a:t>
          </a:r>
          <a:r>
            <a:rPr lang="en-US" dirty="0" err="1" smtClean="0"/>
            <a:t>organisations</a:t>
          </a:r>
          <a:r>
            <a:rPr lang="en-US" dirty="0" smtClean="0"/>
            <a:t>.</a:t>
          </a:r>
          <a:endParaRPr lang="en-US" dirty="0"/>
        </a:p>
      </dgm:t>
    </dgm:pt>
    <dgm:pt modelId="{F90FB315-1E06-40EB-9FAB-112CD7951846}" type="parTrans" cxnId="{7B7AF8AD-9CBE-4A1F-A05D-2ED139F1A3B6}">
      <dgm:prSet/>
      <dgm:spPr/>
      <dgm:t>
        <a:bodyPr/>
        <a:lstStyle/>
        <a:p>
          <a:endParaRPr lang="en-US"/>
        </a:p>
      </dgm:t>
    </dgm:pt>
    <dgm:pt modelId="{095EA188-F017-469D-993C-C3447388F093}" type="sibTrans" cxnId="{7B7AF8AD-9CBE-4A1F-A05D-2ED139F1A3B6}">
      <dgm:prSet/>
      <dgm:spPr/>
      <dgm:t>
        <a:bodyPr/>
        <a:lstStyle/>
        <a:p>
          <a:endParaRPr lang="en-US"/>
        </a:p>
      </dgm:t>
    </dgm:pt>
    <dgm:pt modelId="{7189D6B8-D51B-4D85-AFA3-5BB8A35F0EB6}">
      <dgm:prSet phldrT="[Text]"/>
      <dgm:spPr/>
      <dgm:t>
        <a:bodyPr/>
        <a:lstStyle/>
        <a:p>
          <a:r>
            <a:rPr lang="en-US" dirty="0" smtClean="0"/>
            <a:t>Empowered rural community</a:t>
          </a:r>
          <a:endParaRPr lang="en-US" dirty="0"/>
        </a:p>
      </dgm:t>
    </dgm:pt>
    <dgm:pt modelId="{9AEF3EE0-4468-4835-98C8-7B96AD6583DB}" type="parTrans" cxnId="{4A21F3FF-FB16-473C-9955-89D9F8AD3AB9}">
      <dgm:prSet/>
      <dgm:spPr/>
      <dgm:t>
        <a:bodyPr/>
        <a:lstStyle/>
        <a:p>
          <a:endParaRPr lang="en-US"/>
        </a:p>
      </dgm:t>
    </dgm:pt>
    <dgm:pt modelId="{220905A2-6A53-4AB2-A1BC-150C118C931D}" type="sibTrans" cxnId="{4A21F3FF-FB16-473C-9955-89D9F8AD3AB9}">
      <dgm:prSet/>
      <dgm:spPr/>
      <dgm:t>
        <a:bodyPr/>
        <a:lstStyle/>
        <a:p>
          <a:endParaRPr lang="en-US"/>
        </a:p>
      </dgm:t>
    </dgm:pt>
    <dgm:pt modelId="{0B1DCB56-248E-4A4C-A499-F9EBED097BD3}">
      <dgm:prSet phldrT="[Text]"/>
      <dgm:spPr/>
      <dgm:t>
        <a:bodyPr/>
        <a:lstStyle/>
        <a:p>
          <a:r>
            <a:rPr lang="en-US" dirty="0" smtClean="0"/>
            <a:t>Empowered rural community can promote scaling up and hold public agencies accountable.</a:t>
          </a:r>
          <a:endParaRPr lang="en-US" dirty="0"/>
        </a:p>
      </dgm:t>
    </dgm:pt>
    <dgm:pt modelId="{3361DB6E-F096-4C04-8A30-E7294B6F5295}" type="parTrans" cxnId="{E1446DEB-62FB-4252-BA6B-54B207AF3477}">
      <dgm:prSet/>
      <dgm:spPr/>
      <dgm:t>
        <a:bodyPr/>
        <a:lstStyle/>
        <a:p>
          <a:endParaRPr lang="en-US"/>
        </a:p>
      </dgm:t>
    </dgm:pt>
    <dgm:pt modelId="{E8FE708B-6545-4D59-984A-6352065DF55E}" type="sibTrans" cxnId="{E1446DEB-62FB-4252-BA6B-54B207AF3477}">
      <dgm:prSet/>
      <dgm:spPr/>
      <dgm:t>
        <a:bodyPr/>
        <a:lstStyle/>
        <a:p>
          <a:endParaRPr lang="en-US"/>
        </a:p>
      </dgm:t>
    </dgm:pt>
    <dgm:pt modelId="{48134C60-8C45-47DD-9992-F0121E57ADBA}">
      <dgm:prSet/>
      <dgm:spPr/>
      <dgm:t>
        <a:bodyPr/>
        <a:lstStyle/>
        <a:p>
          <a:r>
            <a:rPr lang="en-US" dirty="0" smtClean="0"/>
            <a:t>Vision and leadership</a:t>
          </a:r>
          <a:endParaRPr lang="en-US" dirty="0"/>
        </a:p>
      </dgm:t>
    </dgm:pt>
    <dgm:pt modelId="{82F3156A-8200-49E7-9000-7EB5D2E56643}" type="parTrans" cxnId="{E083F663-CE6D-49D7-A5C7-76738DAA54BF}">
      <dgm:prSet/>
      <dgm:spPr/>
      <dgm:t>
        <a:bodyPr/>
        <a:lstStyle/>
        <a:p>
          <a:endParaRPr lang="en-US"/>
        </a:p>
      </dgm:t>
    </dgm:pt>
    <dgm:pt modelId="{63FABAC4-9475-4AB9-B0FE-00774EEEC046}" type="sibTrans" cxnId="{E083F663-CE6D-49D7-A5C7-76738DAA54BF}">
      <dgm:prSet/>
      <dgm:spPr/>
      <dgm:t>
        <a:bodyPr/>
        <a:lstStyle/>
        <a:p>
          <a:endParaRPr lang="en-US"/>
        </a:p>
      </dgm:t>
    </dgm:pt>
    <dgm:pt modelId="{9E4AD460-B52A-4B28-B0CF-E7C2CEFA53B5}">
      <dgm:prSet/>
      <dgm:spPr/>
      <dgm:t>
        <a:bodyPr/>
        <a:lstStyle/>
        <a:p>
          <a:r>
            <a:rPr lang="en-US" dirty="0" smtClean="0"/>
            <a:t>External catalyst</a:t>
          </a:r>
          <a:endParaRPr lang="en-US" dirty="0"/>
        </a:p>
      </dgm:t>
    </dgm:pt>
    <dgm:pt modelId="{1A75C996-55BF-48CB-95E4-A51EC5308B6B}" type="parTrans" cxnId="{95D3979D-0941-47FA-9F01-3C9300477E6E}">
      <dgm:prSet/>
      <dgm:spPr/>
      <dgm:t>
        <a:bodyPr/>
        <a:lstStyle/>
        <a:p>
          <a:endParaRPr lang="en-US"/>
        </a:p>
      </dgm:t>
    </dgm:pt>
    <dgm:pt modelId="{4A3D4C22-39AA-48A6-9D63-EDEB906C92C0}" type="sibTrans" cxnId="{95D3979D-0941-47FA-9F01-3C9300477E6E}">
      <dgm:prSet/>
      <dgm:spPr/>
      <dgm:t>
        <a:bodyPr/>
        <a:lstStyle/>
        <a:p>
          <a:endParaRPr lang="en-US"/>
        </a:p>
      </dgm:t>
    </dgm:pt>
    <dgm:pt modelId="{751C331B-EEA8-4030-B741-B45E1BDC0697}">
      <dgm:prSet/>
      <dgm:spPr/>
      <dgm:t>
        <a:bodyPr/>
        <a:lstStyle/>
        <a:p>
          <a:r>
            <a:rPr lang="en-US" dirty="0" smtClean="0"/>
            <a:t>A vision is needed to recognize that the scaling up is necessary, desirable and feasible.</a:t>
          </a:r>
          <a:endParaRPr lang="en-US" dirty="0"/>
        </a:p>
      </dgm:t>
    </dgm:pt>
    <dgm:pt modelId="{1A2A5FDF-25A0-41AB-8957-473994915240}" type="parTrans" cxnId="{D99E4050-D799-4CC3-B6FA-43184DD49C39}">
      <dgm:prSet/>
      <dgm:spPr/>
      <dgm:t>
        <a:bodyPr/>
        <a:lstStyle/>
        <a:p>
          <a:endParaRPr lang="en-US"/>
        </a:p>
      </dgm:t>
    </dgm:pt>
    <dgm:pt modelId="{E8FB67E9-99DD-4607-B952-1818D6393451}" type="sibTrans" cxnId="{D99E4050-D799-4CC3-B6FA-43184DD49C39}">
      <dgm:prSet/>
      <dgm:spPr/>
      <dgm:t>
        <a:bodyPr/>
        <a:lstStyle/>
        <a:p>
          <a:endParaRPr lang="en-US"/>
        </a:p>
      </dgm:t>
    </dgm:pt>
    <dgm:pt modelId="{B79BDB70-C660-4C98-A531-CB0FE2089DFD}">
      <dgm:prSet/>
      <dgm:spPr/>
      <dgm:t>
        <a:bodyPr/>
        <a:lstStyle/>
        <a:p>
          <a:r>
            <a:rPr lang="en-US" dirty="0" smtClean="0"/>
            <a:t>Political and economic crises from outside actors may drive the scaling process</a:t>
          </a:r>
          <a:endParaRPr lang="en-US" dirty="0"/>
        </a:p>
      </dgm:t>
    </dgm:pt>
    <dgm:pt modelId="{1350ECE4-F982-46F7-A155-2C59D4136918}" type="parTrans" cxnId="{0C313E64-896E-4EA5-BFD1-6485A0B2BA00}">
      <dgm:prSet/>
      <dgm:spPr/>
      <dgm:t>
        <a:bodyPr/>
        <a:lstStyle/>
        <a:p>
          <a:endParaRPr lang="en-US"/>
        </a:p>
      </dgm:t>
    </dgm:pt>
    <dgm:pt modelId="{2DDCC150-8790-4D26-A326-D6DEE7AE6C03}" type="sibTrans" cxnId="{0C313E64-896E-4EA5-BFD1-6485A0B2BA00}">
      <dgm:prSet/>
      <dgm:spPr/>
      <dgm:t>
        <a:bodyPr/>
        <a:lstStyle/>
        <a:p>
          <a:endParaRPr lang="en-US"/>
        </a:p>
      </dgm:t>
    </dgm:pt>
    <dgm:pt modelId="{93167C1F-A730-45EC-89D0-60A525C604F9}" type="pres">
      <dgm:prSet presAssocID="{FF7BA52B-E3BB-4A5E-9927-7D5979FFC12B}" presName="Name0" presStyleCnt="0">
        <dgm:presLayoutVars>
          <dgm:dir/>
          <dgm:animLvl val="lvl"/>
          <dgm:resizeHandles val="exact"/>
        </dgm:presLayoutVars>
      </dgm:prSet>
      <dgm:spPr/>
      <dgm:t>
        <a:bodyPr/>
        <a:lstStyle/>
        <a:p>
          <a:endParaRPr lang="en-US"/>
        </a:p>
      </dgm:t>
    </dgm:pt>
    <dgm:pt modelId="{27944359-2BBA-4832-92D2-550B9D6D45EB}" type="pres">
      <dgm:prSet presAssocID="{276B5623-6113-4C10-AA54-417545310F3B}" presName="linNode" presStyleCnt="0"/>
      <dgm:spPr/>
    </dgm:pt>
    <dgm:pt modelId="{10C3F69C-8C03-4EA7-9FBC-CE67B2F60E51}" type="pres">
      <dgm:prSet presAssocID="{276B5623-6113-4C10-AA54-417545310F3B}" presName="parentText" presStyleLbl="node1" presStyleIdx="0" presStyleCnt="5">
        <dgm:presLayoutVars>
          <dgm:chMax val="1"/>
          <dgm:bulletEnabled val="1"/>
        </dgm:presLayoutVars>
      </dgm:prSet>
      <dgm:spPr/>
      <dgm:t>
        <a:bodyPr/>
        <a:lstStyle/>
        <a:p>
          <a:endParaRPr lang="en-US"/>
        </a:p>
      </dgm:t>
    </dgm:pt>
    <dgm:pt modelId="{234C1794-5AFE-4747-823A-F023F281B429}" type="pres">
      <dgm:prSet presAssocID="{276B5623-6113-4C10-AA54-417545310F3B}" presName="descendantText" presStyleLbl="alignAccFollowNode1" presStyleIdx="0" presStyleCnt="5">
        <dgm:presLayoutVars>
          <dgm:bulletEnabled val="1"/>
        </dgm:presLayoutVars>
      </dgm:prSet>
      <dgm:spPr/>
      <dgm:t>
        <a:bodyPr/>
        <a:lstStyle/>
        <a:p>
          <a:endParaRPr lang="en-US"/>
        </a:p>
      </dgm:t>
    </dgm:pt>
    <dgm:pt modelId="{69A0B664-8F1B-474B-A476-E0CAB2E30C5F}" type="pres">
      <dgm:prSet presAssocID="{2D3F72A3-43AD-48E6-9770-A62F746B2D82}" presName="sp" presStyleCnt="0"/>
      <dgm:spPr/>
    </dgm:pt>
    <dgm:pt modelId="{252F77CF-C7F2-4E4F-816D-F9DF903C8B94}" type="pres">
      <dgm:prSet presAssocID="{48134C60-8C45-47DD-9992-F0121E57ADBA}" presName="linNode" presStyleCnt="0"/>
      <dgm:spPr/>
    </dgm:pt>
    <dgm:pt modelId="{5B1A575B-8AAA-4694-ABAB-14E81AE20825}" type="pres">
      <dgm:prSet presAssocID="{48134C60-8C45-47DD-9992-F0121E57ADBA}" presName="parentText" presStyleLbl="node1" presStyleIdx="1" presStyleCnt="5">
        <dgm:presLayoutVars>
          <dgm:chMax val="1"/>
          <dgm:bulletEnabled val="1"/>
        </dgm:presLayoutVars>
      </dgm:prSet>
      <dgm:spPr/>
      <dgm:t>
        <a:bodyPr/>
        <a:lstStyle/>
        <a:p>
          <a:endParaRPr lang="en-US"/>
        </a:p>
      </dgm:t>
    </dgm:pt>
    <dgm:pt modelId="{6C60414E-8F70-4AD1-85C1-69C2DF32E491}" type="pres">
      <dgm:prSet presAssocID="{48134C60-8C45-47DD-9992-F0121E57ADBA}" presName="descendantText" presStyleLbl="alignAccFollowNode1" presStyleIdx="1" presStyleCnt="5">
        <dgm:presLayoutVars>
          <dgm:bulletEnabled val="1"/>
        </dgm:presLayoutVars>
      </dgm:prSet>
      <dgm:spPr/>
      <dgm:t>
        <a:bodyPr/>
        <a:lstStyle/>
        <a:p>
          <a:endParaRPr lang="en-US"/>
        </a:p>
      </dgm:t>
    </dgm:pt>
    <dgm:pt modelId="{C1D86F61-7FF4-48FD-AAFD-1652DA5E9C21}" type="pres">
      <dgm:prSet presAssocID="{63FABAC4-9475-4AB9-B0FE-00774EEEC046}" presName="sp" presStyleCnt="0"/>
      <dgm:spPr/>
    </dgm:pt>
    <dgm:pt modelId="{8141FA2B-5419-4571-9BB2-247AAF033D30}" type="pres">
      <dgm:prSet presAssocID="{9E4AD460-B52A-4B28-B0CF-E7C2CEFA53B5}" presName="linNode" presStyleCnt="0"/>
      <dgm:spPr/>
    </dgm:pt>
    <dgm:pt modelId="{49EF44E1-48AA-4B2B-A90C-CB0797A599AE}" type="pres">
      <dgm:prSet presAssocID="{9E4AD460-B52A-4B28-B0CF-E7C2CEFA53B5}" presName="parentText" presStyleLbl="node1" presStyleIdx="2" presStyleCnt="5">
        <dgm:presLayoutVars>
          <dgm:chMax val="1"/>
          <dgm:bulletEnabled val="1"/>
        </dgm:presLayoutVars>
      </dgm:prSet>
      <dgm:spPr/>
      <dgm:t>
        <a:bodyPr/>
        <a:lstStyle/>
        <a:p>
          <a:endParaRPr lang="en-US"/>
        </a:p>
      </dgm:t>
    </dgm:pt>
    <dgm:pt modelId="{04A82DEC-8554-47F4-ADE7-6ED08069E6FC}" type="pres">
      <dgm:prSet presAssocID="{9E4AD460-B52A-4B28-B0CF-E7C2CEFA53B5}" presName="descendantText" presStyleLbl="alignAccFollowNode1" presStyleIdx="2" presStyleCnt="5">
        <dgm:presLayoutVars>
          <dgm:bulletEnabled val="1"/>
        </dgm:presLayoutVars>
      </dgm:prSet>
      <dgm:spPr/>
      <dgm:t>
        <a:bodyPr/>
        <a:lstStyle/>
        <a:p>
          <a:endParaRPr lang="en-US"/>
        </a:p>
      </dgm:t>
    </dgm:pt>
    <dgm:pt modelId="{0BD796D6-5FAC-48B2-AF18-391C32CCACCC}" type="pres">
      <dgm:prSet presAssocID="{4A3D4C22-39AA-48A6-9D63-EDEB906C92C0}" presName="sp" presStyleCnt="0"/>
      <dgm:spPr/>
    </dgm:pt>
    <dgm:pt modelId="{CFBBBCD3-AD36-4F79-B50B-C6AD88505100}" type="pres">
      <dgm:prSet presAssocID="{A5780040-D39A-406C-BCBB-373ADA3DB240}" presName="linNode" presStyleCnt="0"/>
      <dgm:spPr/>
    </dgm:pt>
    <dgm:pt modelId="{2228AEE3-C280-4285-B065-43071AEEFBC1}" type="pres">
      <dgm:prSet presAssocID="{A5780040-D39A-406C-BCBB-373ADA3DB240}" presName="parentText" presStyleLbl="node1" presStyleIdx="3" presStyleCnt="5">
        <dgm:presLayoutVars>
          <dgm:chMax val="1"/>
          <dgm:bulletEnabled val="1"/>
        </dgm:presLayoutVars>
      </dgm:prSet>
      <dgm:spPr/>
      <dgm:t>
        <a:bodyPr/>
        <a:lstStyle/>
        <a:p>
          <a:endParaRPr lang="en-US"/>
        </a:p>
      </dgm:t>
    </dgm:pt>
    <dgm:pt modelId="{4E237E97-6634-4C44-AF52-708CA969C318}" type="pres">
      <dgm:prSet presAssocID="{A5780040-D39A-406C-BCBB-373ADA3DB240}" presName="descendantText" presStyleLbl="alignAccFollowNode1" presStyleIdx="3" presStyleCnt="5">
        <dgm:presLayoutVars>
          <dgm:bulletEnabled val="1"/>
        </dgm:presLayoutVars>
      </dgm:prSet>
      <dgm:spPr/>
      <dgm:t>
        <a:bodyPr/>
        <a:lstStyle/>
        <a:p>
          <a:endParaRPr lang="en-US"/>
        </a:p>
      </dgm:t>
    </dgm:pt>
    <dgm:pt modelId="{3BA70230-551B-43A9-AC00-1671843E235E}" type="pres">
      <dgm:prSet presAssocID="{4FE9C335-6527-4D48-AFF2-F7A78C3E63D9}" presName="sp" presStyleCnt="0"/>
      <dgm:spPr/>
    </dgm:pt>
    <dgm:pt modelId="{19F3DC25-A83E-478D-BFB9-4788F89D5469}" type="pres">
      <dgm:prSet presAssocID="{7189D6B8-D51B-4D85-AFA3-5BB8A35F0EB6}" presName="linNode" presStyleCnt="0"/>
      <dgm:spPr/>
    </dgm:pt>
    <dgm:pt modelId="{98DE3C01-6963-4FBE-80DE-4EB2A09EBA4D}" type="pres">
      <dgm:prSet presAssocID="{7189D6B8-D51B-4D85-AFA3-5BB8A35F0EB6}" presName="parentText" presStyleLbl="node1" presStyleIdx="4" presStyleCnt="5">
        <dgm:presLayoutVars>
          <dgm:chMax val="1"/>
          <dgm:bulletEnabled val="1"/>
        </dgm:presLayoutVars>
      </dgm:prSet>
      <dgm:spPr/>
      <dgm:t>
        <a:bodyPr/>
        <a:lstStyle/>
        <a:p>
          <a:endParaRPr lang="en-US"/>
        </a:p>
      </dgm:t>
    </dgm:pt>
    <dgm:pt modelId="{FF8B667F-8F2A-44B0-A2DD-3BDD1027E50C}" type="pres">
      <dgm:prSet presAssocID="{7189D6B8-D51B-4D85-AFA3-5BB8A35F0EB6}" presName="descendantText" presStyleLbl="alignAccFollowNode1" presStyleIdx="4" presStyleCnt="5">
        <dgm:presLayoutVars>
          <dgm:bulletEnabled val="1"/>
        </dgm:presLayoutVars>
      </dgm:prSet>
      <dgm:spPr/>
      <dgm:t>
        <a:bodyPr/>
        <a:lstStyle/>
        <a:p>
          <a:endParaRPr lang="en-US"/>
        </a:p>
      </dgm:t>
    </dgm:pt>
  </dgm:ptLst>
  <dgm:cxnLst>
    <dgm:cxn modelId="{E1446DEB-62FB-4252-BA6B-54B207AF3477}" srcId="{7189D6B8-D51B-4D85-AFA3-5BB8A35F0EB6}" destId="{0B1DCB56-248E-4A4C-A499-F9EBED097BD3}" srcOrd="0" destOrd="0" parTransId="{3361DB6E-F096-4C04-8A30-E7294B6F5295}" sibTransId="{E8FE708B-6545-4D59-984A-6352065DF55E}"/>
    <dgm:cxn modelId="{477FF14E-4CEB-4DD6-9C05-CE25A99EEB40}" type="presOf" srcId="{B79BDB70-C660-4C98-A531-CB0FE2089DFD}" destId="{04A82DEC-8554-47F4-ADE7-6ED08069E6FC}" srcOrd="0" destOrd="0" presId="urn:microsoft.com/office/officeart/2005/8/layout/vList5"/>
    <dgm:cxn modelId="{FBC2BB2A-57A4-47DE-8033-EAE92645F2DA}" srcId="{276B5623-6113-4C10-AA54-417545310F3B}" destId="{164DF64F-E153-40EA-8620-0C8DDEAEE73F}" srcOrd="0" destOrd="0" parTransId="{A5C2F27D-E927-41B3-9760-9B55224D9D02}" sibTransId="{C660495C-2D71-4513-B264-87F431359D86}"/>
    <dgm:cxn modelId="{4A21F3FF-FB16-473C-9955-89D9F8AD3AB9}" srcId="{FF7BA52B-E3BB-4A5E-9927-7D5979FFC12B}" destId="{7189D6B8-D51B-4D85-AFA3-5BB8A35F0EB6}" srcOrd="4" destOrd="0" parTransId="{9AEF3EE0-4468-4835-98C8-7B96AD6583DB}" sibTransId="{220905A2-6A53-4AB2-A1BC-150C118C931D}"/>
    <dgm:cxn modelId="{0C313E64-896E-4EA5-BFD1-6485A0B2BA00}" srcId="{9E4AD460-B52A-4B28-B0CF-E7C2CEFA53B5}" destId="{B79BDB70-C660-4C98-A531-CB0FE2089DFD}" srcOrd="0" destOrd="0" parTransId="{1350ECE4-F982-46F7-A155-2C59D4136918}" sibTransId="{2DDCC150-8790-4D26-A326-D6DEE7AE6C03}"/>
    <dgm:cxn modelId="{E083F663-CE6D-49D7-A5C7-76738DAA54BF}" srcId="{FF7BA52B-E3BB-4A5E-9927-7D5979FFC12B}" destId="{48134C60-8C45-47DD-9992-F0121E57ADBA}" srcOrd="1" destOrd="0" parTransId="{82F3156A-8200-49E7-9000-7EB5D2E56643}" sibTransId="{63FABAC4-9475-4AB9-B0FE-00774EEEC046}"/>
    <dgm:cxn modelId="{493C1FD2-93A4-4CE5-9E64-50BDF1431FCF}" type="presOf" srcId="{8D37AF47-42D9-4C53-8783-8E1B6F40E512}" destId="{4E237E97-6634-4C44-AF52-708CA969C318}" srcOrd="0" destOrd="0" presId="urn:microsoft.com/office/officeart/2005/8/layout/vList5"/>
    <dgm:cxn modelId="{95D3979D-0941-47FA-9F01-3C9300477E6E}" srcId="{FF7BA52B-E3BB-4A5E-9927-7D5979FFC12B}" destId="{9E4AD460-B52A-4B28-B0CF-E7C2CEFA53B5}" srcOrd="2" destOrd="0" parTransId="{1A75C996-55BF-48CB-95E4-A51EC5308B6B}" sibTransId="{4A3D4C22-39AA-48A6-9D63-EDEB906C92C0}"/>
    <dgm:cxn modelId="{D99E4050-D799-4CC3-B6FA-43184DD49C39}" srcId="{48134C60-8C45-47DD-9992-F0121E57ADBA}" destId="{751C331B-EEA8-4030-B741-B45E1BDC0697}" srcOrd="0" destOrd="0" parTransId="{1A2A5FDF-25A0-41AB-8957-473994915240}" sibTransId="{E8FB67E9-99DD-4607-B952-1818D6393451}"/>
    <dgm:cxn modelId="{80A65A88-D696-4D40-BF2B-3DC13C02C8CB}" srcId="{FF7BA52B-E3BB-4A5E-9927-7D5979FFC12B}" destId="{A5780040-D39A-406C-BCBB-373ADA3DB240}" srcOrd="3" destOrd="0" parTransId="{B33CF48A-9F81-466A-9854-D50014453A9D}" sibTransId="{4FE9C335-6527-4D48-AFF2-F7A78C3E63D9}"/>
    <dgm:cxn modelId="{A9870F75-1439-47D8-A8C8-5419A6CA31F2}" type="presOf" srcId="{A5780040-D39A-406C-BCBB-373ADA3DB240}" destId="{2228AEE3-C280-4285-B065-43071AEEFBC1}" srcOrd="0" destOrd="0" presId="urn:microsoft.com/office/officeart/2005/8/layout/vList5"/>
    <dgm:cxn modelId="{3508FA24-8DEE-483B-B8D7-35CD5A7A3F92}" srcId="{FF7BA52B-E3BB-4A5E-9927-7D5979FFC12B}" destId="{276B5623-6113-4C10-AA54-417545310F3B}" srcOrd="0" destOrd="0" parTransId="{0E125DC1-C8A9-42B2-A9F5-660C674436AB}" sibTransId="{2D3F72A3-43AD-48E6-9770-A62F746B2D82}"/>
    <dgm:cxn modelId="{F98E39A1-24E8-41B7-8961-074DBBAACEFC}" type="presOf" srcId="{9E4AD460-B52A-4B28-B0CF-E7C2CEFA53B5}" destId="{49EF44E1-48AA-4B2B-A90C-CB0797A599AE}" srcOrd="0" destOrd="0" presId="urn:microsoft.com/office/officeart/2005/8/layout/vList5"/>
    <dgm:cxn modelId="{DA483A61-8DBB-40A0-866F-DBD2DAD9E628}" type="presOf" srcId="{FF7BA52B-E3BB-4A5E-9927-7D5979FFC12B}" destId="{93167C1F-A730-45EC-89D0-60A525C604F9}" srcOrd="0" destOrd="0" presId="urn:microsoft.com/office/officeart/2005/8/layout/vList5"/>
    <dgm:cxn modelId="{FBC256D9-2E54-4169-903A-04E1FDD2F284}" type="presOf" srcId="{0B1DCB56-248E-4A4C-A499-F9EBED097BD3}" destId="{FF8B667F-8F2A-44B0-A2DD-3BDD1027E50C}" srcOrd="0" destOrd="0" presId="urn:microsoft.com/office/officeart/2005/8/layout/vList5"/>
    <dgm:cxn modelId="{DF4CD9F2-6915-42DD-BF5B-44BDB8AE9314}" type="presOf" srcId="{48134C60-8C45-47DD-9992-F0121E57ADBA}" destId="{5B1A575B-8AAA-4694-ABAB-14E81AE20825}" srcOrd="0" destOrd="0" presId="urn:microsoft.com/office/officeart/2005/8/layout/vList5"/>
    <dgm:cxn modelId="{1952A617-D479-4CF9-8D58-16641AE9336E}" type="presOf" srcId="{164DF64F-E153-40EA-8620-0C8DDEAEE73F}" destId="{234C1794-5AFE-4747-823A-F023F281B429}" srcOrd="0" destOrd="0" presId="urn:microsoft.com/office/officeart/2005/8/layout/vList5"/>
    <dgm:cxn modelId="{C4B57E7F-89B1-4D82-AC5C-58F51780B373}" type="presOf" srcId="{276B5623-6113-4C10-AA54-417545310F3B}" destId="{10C3F69C-8C03-4EA7-9FBC-CE67B2F60E51}" srcOrd="0" destOrd="0" presId="urn:microsoft.com/office/officeart/2005/8/layout/vList5"/>
    <dgm:cxn modelId="{A67174D5-D10D-40F7-898A-0E7BA27018AA}" type="presOf" srcId="{7189D6B8-D51B-4D85-AFA3-5BB8A35F0EB6}" destId="{98DE3C01-6963-4FBE-80DE-4EB2A09EBA4D}" srcOrd="0" destOrd="0" presId="urn:microsoft.com/office/officeart/2005/8/layout/vList5"/>
    <dgm:cxn modelId="{7B7AF8AD-9CBE-4A1F-A05D-2ED139F1A3B6}" srcId="{A5780040-D39A-406C-BCBB-373ADA3DB240}" destId="{8D37AF47-42D9-4C53-8783-8E1B6F40E512}" srcOrd="0" destOrd="0" parTransId="{F90FB315-1E06-40EB-9FAB-112CD7951846}" sibTransId="{095EA188-F017-469D-993C-C3447388F093}"/>
    <dgm:cxn modelId="{7CAC02CD-DBD4-4851-B579-85B50ED98B3B}" type="presOf" srcId="{751C331B-EEA8-4030-B741-B45E1BDC0697}" destId="{6C60414E-8F70-4AD1-85C1-69C2DF32E491}" srcOrd="0" destOrd="0" presId="urn:microsoft.com/office/officeart/2005/8/layout/vList5"/>
    <dgm:cxn modelId="{8859142A-AF72-4FAB-8098-4A001D08066F}" type="presParOf" srcId="{93167C1F-A730-45EC-89D0-60A525C604F9}" destId="{27944359-2BBA-4832-92D2-550B9D6D45EB}" srcOrd="0" destOrd="0" presId="urn:microsoft.com/office/officeart/2005/8/layout/vList5"/>
    <dgm:cxn modelId="{C5AFBA86-48A2-4498-85C7-EDAF02AEF982}" type="presParOf" srcId="{27944359-2BBA-4832-92D2-550B9D6D45EB}" destId="{10C3F69C-8C03-4EA7-9FBC-CE67B2F60E51}" srcOrd="0" destOrd="0" presId="urn:microsoft.com/office/officeart/2005/8/layout/vList5"/>
    <dgm:cxn modelId="{27EBFA97-89F5-4D4A-80D1-A13C061EC64C}" type="presParOf" srcId="{27944359-2BBA-4832-92D2-550B9D6D45EB}" destId="{234C1794-5AFE-4747-823A-F023F281B429}" srcOrd="1" destOrd="0" presId="urn:microsoft.com/office/officeart/2005/8/layout/vList5"/>
    <dgm:cxn modelId="{24DD0AB9-62FE-4FE3-B80C-D927AF728E58}" type="presParOf" srcId="{93167C1F-A730-45EC-89D0-60A525C604F9}" destId="{69A0B664-8F1B-474B-A476-E0CAB2E30C5F}" srcOrd="1" destOrd="0" presId="urn:microsoft.com/office/officeart/2005/8/layout/vList5"/>
    <dgm:cxn modelId="{351A7E6A-DF19-45B3-A565-ABEA696B19BD}" type="presParOf" srcId="{93167C1F-A730-45EC-89D0-60A525C604F9}" destId="{252F77CF-C7F2-4E4F-816D-F9DF903C8B94}" srcOrd="2" destOrd="0" presId="urn:microsoft.com/office/officeart/2005/8/layout/vList5"/>
    <dgm:cxn modelId="{E78A6D54-4824-450D-B0AF-59AC87CF67D0}" type="presParOf" srcId="{252F77CF-C7F2-4E4F-816D-F9DF903C8B94}" destId="{5B1A575B-8AAA-4694-ABAB-14E81AE20825}" srcOrd="0" destOrd="0" presId="urn:microsoft.com/office/officeart/2005/8/layout/vList5"/>
    <dgm:cxn modelId="{54DBC0B7-F3B7-4BCB-AFB4-71B0E8D50E32}" type="presParOf" srcId="{252F77CF-C7F2-4E4F-816D-F9DF903C8B94}" destId="{6C60414E-8F70-4AD1-85C1-69C2DF32E491}" srcOrd="1" destOrd="0" presId="urn:microsoft.com/office/officeart/2005/8/layout/vList5"/>
    <dgm:cxn modelId="{C1D5843F-43D1-4221-90F2-52E6C0260755}" type="presParOf" srcId="{93167C1F-A730-45EC-89D0-60A525C604F9}" destId="{C1D86F61-7FF4-48FD-AAFD-1652DA5E9C21}" srcOrd="3" destOrd="0" presId="urn:microsoft.com/office/officeart/2005/8/layout/vList5"/>
    <dgm:cxn modelId="{DE51202D-AF2F-403C-9D87-543830A0D06E}" type="presParOf" srcId="{93167C1F-A730-45EC-89D0-60A525C604F9}" destId="{8141FA2B-5419-4571-9BB2-247AAF033D30}" srcOrd="4" destOrd="0" presId="urn:microsoft.com/office/officeart/2005/8/layout/vList5"/>
    <dgm:cxn modelId="{D971EC9C-F875-4BDD-9A14-CB084955CCD2}" type="presParOf" srcId="{8141FA2B-5419-4571-9BB2-247AAF033D30}" destId="{49EF44E1-48AA-4B2B-A90C-CB0797A599AE}" srcOrd="0" destOrd="0" presId="urn:microsoft.com/office/officeart/2005/8/layout/vList5"/>
    <dgm:cxn modelId="{CBBB73EA-106B-48CC-A35E-D6545DBC579D}" type="presParOf" srcId="{8141FA2B-5419-4571-9BB2-247AAF033D30}" destId="{04A82DEC-8554-47F4-ADE7-6ED08069E6FC}" srcOrd="1" destOrd="0" presId="urn:microsoft.com/office/officeart/2005/8/layout/vList5"/>
    <dgm:cxn modelId="{2084D73C-56CD-446A-808D-14ACAA787124}" type="presParOf" srcId="{93167C1F-A730-45EC-89D0-60A525C604F9}" destId="{0BD796D6-5FAC-48B2-AF18-391C32CCACCC}" srcOrd="5" destOrd="0" presId="urn:microsoft.com/office/officeart/2005/8/layout/vList5"/>
    <dgm:cxn modelId="{CB809B70-6957-4F6B-86B7-3908DF33522C}" type="presParOf" srcId="{93167C1F-A730-45EC-89D0-60A525C604F9}" destId="{CFBBBCD3-AD36-4F79-B50B-C6AD88505100}" srcOrd="6" destOrd="0" presId="urn:microsoft.com/office/officeart/2005/8/layout/vList5"/>
    <dgm:cxn modelId="{5970C894-92D3-4929-959F-A900C44C00E9}" type="presParOf" srcId="{CFBBBCD3-AD36-4F79-B50B-C6AD88505100}" destId="{2228AEE3-C280-4285-B065-43071AEEFBC1}" srcOrd="0" destOrd="0" presId="urn:microsoft.com/office/officeart/2005/8/layout/vList5"/>
    <dgm:cxn modelId="{FB03FF19-103A-4442-8309-DC545BEC6D2B}" type="presParOf" srcId="{CFBBBCD3-AD36-4F79-B50B-C6AD88505100}" destId="{4E237E97-6634-4C44-AF52-708CA969C318}" srcOrd="1" destOrd="0" presId="urn:microsoft.com/office/officeart/2005/8/layout/vList5"/>
    <dgm:cxn modelId="{CBE6E654-2CD3-486E-A792-0B34A3E9B29C}" type="presParOf" srcId="{93167C1F-A730-45EC-89D0-60A525C604F9}" destId="{3BA70230-551B-43A9-AC00-1671843E235E}" srcOrd="7" destOrd="0" presId="urn:microsoft.com/office/officeart/2005/8/layout/vList5"/>
    <dgm:cxn modelId="{776777CA-9728-46C4-912D-0F8D6DAAE696}" type="presParOf" srcId="{93167C1F-A730-45EC-89D0-60A525C604F9}" destId="{19F3DC25-A83E-478D-BFB9-4788F89D5469}" srcOrd="8" destOrd="0" presId="urn:microsoft.com/office/officeart/2005/8/layout/vList5"/>
    <dgm:cxn modelId="{8D881359-C9BF-4597-9525-995E150A890C}" type="presParOf" srcId="{19F3DC25-A83E-478D-BFB9-4788F89D5469}" destId="{98DE3C01-6963-4FBE-80DE-4EB2A09EBA4D}" srcOrd="0" destOrd="0" presId="urn:microsoft.com/office/officeart/2005/8/layout/vList5"/>
    <dgm:cxn modelId="{CB436E9B-1DFD-410E-9E74-571FA31F6062}" type="presParOf" srcId="{19F3DC25-A83E-478D-BFB9-4788F89D5469}" destId="{FF8B667F-8F2A-44B0-A2DD-3BDD1027E50C}"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9A165548-CF8B-443E-8388-A564DACD3469}" type="doc">
      <dgm:prSet loTypeId="urn:microsoft.com/office/officeart/2008/layout/HorizontalMultiLevelHierarchy" loCatId="hierarchy" qsTypeId="urn:microsoft.com/office/officeart/2005/8/quickstyle/simple1" qsCatId="simple" csTypeId="urn:microsoft.com/office/officeart/2005/8/colors/accent1_2" csCatId="accent1" phldr="1"/>
      <dgm:spPr/>
      <dgm:t>
        <a:bodyPr/>
        <a:lstStyle/>
        <a:p>
          <a:endParaRPr lang="en-US"/>
        </a:p>
      </dgm:t>
    </dgm:pt>
    <dgm:pt modelId="{3FF7397B-AA29-493F-9BD8-96B80AAFA67D}">
      <dgm:prSet phldrT="[Text]">
        <dgm:style>
          <a:lnRef idx="1">
            <a:schemeClr val="accent4"/>
          </a:lnRef>
          <a:fillRef idx="3">
            <a:schemeClr val="accent4"/>
          </a:fillRef>
          <a:effectRef idx="2">
            <a:schemeClr val="accent4"/>
          </a:effectRef>
          <a:fontRef idx="minor">
            <a:schemeClr val="lt1"/>
          </a:fontRef>
        </dgm:style>
      </dgm:prSet>
      <dgm:spPr>
        <a:effectLst>
          <a:outerShdw blurRad="76200" dir="13500000" sy="23000" kx="1200000" algn="br" rotWithShape="0">
            <a:prstClr val="black">
              <a:alpha val="20000"/>
            </a:prstClr>
          </a:outerShdw>
        </a:effectLst>
      </dgm:spPr>
      <dgm:t>
        <a:bodyPr/>
        <a:lstStyle/>
        <a:p>
          <a:r>
            <a:rPr lang="en-US" dirty="0" smtClean="0"/>
            <a:t>Two concepts of scaling up</a:t>
          </a:r>
          <a:endParaRPr lang="en-US" dirty="0"/>
        </a:p>
      </dgm:t>
    </dgm:pt>
    <dgm:pt modelId="{F6DED5D5-6E04-4AD0-A9AA-67412790AD69}" type="parTrans" cxnId="{48492E13-6573-4DAB-8ABA-0AD8BA823C6F}">
      <dgm:prSet/>
      <dgm:spPr/>
      <dgm:t>
        <a:bodyPr/>
        <a:lstStyle/>
        <a:p>
          <a:endParaRPr lang="en-US"/>
        </a:p>
      </dgm:t>
    </dgm:pt>
    <dgm:pt modelId="{6FD47587-9DE2-4933-949B-317227719C6E}" type="sibTrans" cxnId="{48492E13-6573-4DAB-8ABA-0AD8BA823C6F}">
      <dgm:prSet/>
      <dgm:spPr/>
      <dgm:t>
        <a:bodyPr/>
        <a:lstStyle/>
        <a:p>
          <a:endParaRPr lang="en-US"/>
        </a:p>
      </dgm:t>
    </dgm:pt>
    <dgm:pt modelId="{6B56BEF6-20A8-49F6-A757-7E0D61796BD4}">
      <dgm:prSet phldrT="[Text]">
        <dgm:style>
          <a:lnRef idx="0">
            <a:schemeClr val="dk1"/>
          </a:lnRef>
          <a:fillRef idx="3">
            <a:schemeClr val="dk1"/>
          </a:fillRef>
          <a:effectRef idx="3">
            <a:schemeClr val="dk1"/>
          </a:effectRef>
          <a:fontRef idx="minor">
            <a:schemeClr val="lt1"/>
          </a:fontRef>
        </dgm:style>
      </dgm:prSet>
      <dgm:spPr>
        <a:scene3d>
          <a:camera prst="orthographicFront"/>
          <a:lightRig rig="threePt" dir="t"/>
        </a:scene3d>
        <a:sp3d>
          <a:bevelT w="114300" prst="artDeco"/>
        </a:sp3d>
      </dgm:spPr>
      <dgm:t>
        <a:bodyPr/>
        <a:lstStyle/>
        <a:p>
          <a:r>
            <a:rPr lang="en-US" dirty="0" smtClean="0"/>
            <a:t>Development of an integrated chain, as primary products are scaled up to create higher value goods and taken to market</a:t>
          </a:r>
          <a:endParaRPr lang="en-US" dirty="0"/>
        </a:p>
      </dgm:t>
    </dgm:pt>
    <dgm:pt modelId="{965DBCAE-719B-434E-9278-3DCDAABD0A3A}" type="parTrans" cxnId="{950DE988-132B-41D1-BBB5-384D6D3356CA}">
      <dgm:prSet>
        <dgm:style>
          <a:lnRef idx="3">
            <a:schemeClr val="dk1"/>
          </a:lnRef>
          <a:fillRef idx="0">
            <a:schemeClr val="dk1"/>
          </a:fillRef>
          <a:effectRef idx="2">
            <a:schemeClr val="dk1"/>
          </a:effectRef>
          <a:fontRef idx="minor">
            <a:schemeClr val="tx1"/>
          </a:fontRef>
        </dgm:style>
      </dgm:prSet>
      <dgm:spPr/>
      <dgm:t>
        <a:bodyPr/>
        <a:lstStyle/>
        <a:p>
          <a:endParaRPr lang="en-US"/>
        </a:p>
      </dgm:t>
    </dgm:pt>
    <dgm:pt modelId="{605F88D2-5224-4520-AD38-8E39CDAADC1B}" type="sibTrans" cxnId="{950DE988-132B-41D1-BBB5-384D6D3356CA}">
      <dgm:prSet/>
      <dgm:spPr/>
      <dgm:t>
        <a:bodyPr/>
        <a:lstStyle/>
        <a:p>
          <a:endParaRPr lang="en-US"/>
        </a:p>
      </dgm:t>
    </dgm:pt>
    <dgm:pt modelId="{5F69C780-7C3B-4B8C-A6BF-7F631C4B27F0}">
      <dgm:prSet phldrT="[Text]">
        <dgm:style>
          <a:lnRef idx="1">
            <a:schemeClr val="accent6"/>
          </a:lnRef>
          <a:fillRef idx="3">
            <a:schemeClr val="accent6"/>
          </a:fillRef>
          <a:effectRef idx="2">
            <a:schemeClr val="accent6"/>
          </a:effectRef>
          <a:fontRef idx="minor">
            <a:schemeClr val="lt1"/>
          </a:fontRef>
        </dgm:style>
      </dgm:prSet>
      <dgm:spPr>
        <a:effectLst>
          <a:softEdge rad="127000"/>
        </a:effectLst>
      </dgm:spPr>
      <dgm:t>
        <a:bodyPr/>
        <a:lstStyle/>
        <a:p>
          <a:r>
            <a:rPr lang="en-US" dirty="0" smtClean="0"/>
            <a:t>Value chains are taken to a larger scale by increasing the amount of goods produced, processed and sold.</a:t>
          </a:r>
          <a:endParaRPr lang="en-US" dirty="0"/>
        </a:p>
      </dgm:t>
    </dgm:pt>
    <dgm:pt modelId="{1D40BE9B-080F-4CFA-8132-E76E3164F146}" type="parTrans" cxnId="{80852A5D-D6C7-4918-9EDF-F2E1D8378375}">
      <dgm:prSet>
        <dgm:style>
          <a:lnRef idx="3">
            <a:schemeClr val="dk1"/>
          </a:lnRef>
          <a:fillRef idx="0">
            <a:schemeClr val="dk1"/>
          </a:fillRef>
          <a:effectRef idx="2">
            <a:schemeClr val="dk1"/>
          </a:effectRef>
          <a:fontRef idx="minor">
            <a:schemeClr val="tx1"/>
          </a:fontRef>
        </dgm:style>
      </dgm:prSet>
      <dgm:spPr/>
      <dgm:t>
        <a:bodyPr/>
        <a:lstStyle/>
        <a:p>
          <a:endParaRPr lang="en-US"/>
        </a:p>
      </dgm:t>
    </dgm:pt>
    <dgm:pt modelId="{A9247804-B733-4868-8CB0-E4B55FA62D11}" type="sibTrans" cxnId="{80852A5D-D6C7-4918-9EDF-F2E1D8378375}">
      <dgm:prSet/>
      <dgm:spPr/>
      <dgm:t>
        <a:bodyPr/>
        <a:lstStyle/>
        <a:p>
          <a:endParaRPr lang="en-US"/>
        </a:p>
      </dgm:t>
    </dgm:pt>
    <dgm:pt modelId="{DE082B7B-3E40-411F-A721-D45CDBAE64C1}" type="pres">
      <dgm:prSet presAssocID="{9A165548-CF8B-443E-8388-A564DACD3469}" presName="Name0" presStyleCnt="0">
        <dgm:presLayoutVars>
          <dgm:chPref val="1"/>
          <dgm:dir/>
          <dgm:animOne val="branch"/>
          <dgm:animLvl val="lvl"/>
          <dgm:resizeHandles val="exact"/>
        </dgm:presLayoutVars>
      </dgm:prSet>
      <dgm:spPr/>
      <dgm:t>
        <a:bodyPr/>
        <a:lstStyle/>
        <a:p>
          <a:endParaRPr lang="en-US"/>
        </a:p>
      </dgm:t>
    </dgm:pt>
    <dgm:pt modelId="{6FDAA75A-916B-43A1-B59C-FA133499F96E}" type="pres">
      <dgm:prSet presAssocID="{3FF7397B-AA29-493F-9BD8-96B80AAFA67D}" presName="root1" presStyleCnt="0"/>
      <dgm:spPr/>
    </dgm:pt>
    <dgm:pt modelId="{351DE2A3-723C-43C8-855B-4A53A9AC9D49}" type="pres">
      <dgm:prSet presAssocID="{3FF7397B-AA29-493F-9BD8-96B80AAFA67D}" presName="LevelOneTextNode" presStyleLbl="node0" presStyleIdx="0" presStyleCnt="1" custScaleX="80528" custScaleY="86719">
        <dgm:presLayoutVars>
          <dgm:chPref val="3"/>
        </dgm:presLayoutVars>
      </dgm:prSet>
      <dgm:spPr/>
      <dgm:t>
        <a:bodyPr/>
        <a:lstStyle/>
        <a:p>
          <a:endParaRPr lang="en-US"/>
        </a:p>
      </dgm:t>
    </dgm:pt>
    <dgm:pt modelId="{BE5A1023-990E-4116-87FB-529FE8981CA3}" type="pres">
      <dgm:prSet presAssocID="{3FF7397B-AA29-493F-9BD8-96B80AAFA67D}" presName="level2hierChild" presStyleCnt="0"/>
      <dgm:spPr/>
    </dgm:pt>
    <dgm:pt modelId="{C3B6DF09-C782-4B7E-930E-D3E5DC657532}" type="pres">
      <dgm:prSet presAssocID="{965DBCAE-719B-434E-9278-3DCDAABD0A3A}" presName="conn2-1" presStyleLbl="parChTrans1D2" presStyleIdx="0" presStyleCnt="2"/>
      <dgm:spPr/>
      <dgm:t>
        <a:bodyPr/>
        <a:lstStyle/>
        <a:p>
          <a:endParaRPr lang="en-US"/>
        </a:p>
      </dgm:t>
    </dgm:pt>
    <dgm:pt modelId="{8A4781AA-931A-47EB-B294-BCDE7F696944}" type="pres">
      <dgm:prSet presAssocID="{965DBCAE-719B-434E-9278-3DCDAABD0A3A}" presName="connTx" presStyleLbl="parChTrans1D2" presStyleIdx="0" presStyleCnt="2"/>
      <dgm:spPr/>
      <dgm:t>
        <a:bodyPr/>
        <a:lstStyle/>
        <a:p>
          <a:endParaRPr lang="en-US"/>
        </a:p>
      </dgm:t>
    </dgm:pt>
    <dgm:pt modelId="{A4F50F9E-315F-45B1-9F04-7A62C47F453C}" type="pres">
      <dgm:prSet presAssocID="{6B56BEF6-20A8-49F6-A757-7E0D61796BD4}" presName="root2" presStyleCnt="0"/>
      <dgm:spPr/>
    </dgm:pt>
    <dgm:pt modelId="{A3263040-00D7-4279-8A6F-6A995A7FB7CC}" type="pres">
      <dgm:prSet presAssocID="{6B56BEF6-20A8-49F6-A757-7E0D61796BD4}" presName="LevelTwoTextNode" presStyleLbl="node2" presStyleIdx="0" presStyleCnt="2" custScaleX="143517" custScaleY="178453">
        <dgm:presLayoutVars>
          <dgm:chPref val="3"/>
        </dgm:presLayoutVars>
      </dgm:prSet>
      <dgm:spPr/>
      <dgm:t>
        <a:bodyPr/>
        <a:lstStyle/>
        <a:p>
          <a:endParaRPr lang="en-US"/>
        </a:p>
      </dgm:t>
    </dgm:pt>
    <dgm:pt modelId="{8360B4C0-F7D7-49E1-A538-5BB1A81B0065}" type="pres">
      <dgm:prSet presAssocID="{6B56BEF6-20A8-49F6-A757-7E0D61796BD4}" presName="level3hierChild" presStyleCnt="0"/>
      <dgm:spPr/>
    </dgm:pt>
    <dgm:pt modelId="{C2FF32CD-62DD-4DA7-8FD7-7DA947752F22}" type="pres">
      <dgm:prSet presAssocID="{1D40BE9B-080F-4CFA-8132-E76E3164F146}" presName="conn2-1" presStyleLbl="parChTrans1D2" presStyleIdx="1" presStyleCnt="2"/>
      <dgm:spPr/>
      <dgm:t>
        <a:bodyPr/>
        <a:lstStyle/>
        <a:p>
          <a:endParaRPr lang="en-US"/>
        </a:p>
      </dgm:t>
    </dgm:pt>
    <dgm:pt modelId="{AA23E04E-BEC6-4B75-8E97-643433352372}" type="pres">
      <dgm:prSet presAssocID="{1D40BE9B-080F-4CFA-8132-E76E3164F146}" presName="connTx" presStyleLbl="parChTrans1D2" presStyleIdx="1" presStyleCnt="2"/>
      <dgm:spPr/>
      <dgm:t>
        <a:bodyPr/>
        <a:lstStyle/>
        <a:p>
          <a:endParaRPr lang="en-US"/>
        </a:p>
      </dgm:t>
    </dgm:pt>
    <dgm:pt modelId="{0CB88CCB-7D71-4111-AC73-594F01BB2514}" type="pres">
      <dgm:prSet presAssocID="{5F69C780-7C3B-4B8C-A6BF-7F631C4B27F0}" presName="root2" presStyleCnt="0"/>
      <dgm:spPr/>
    </dgm:pt>
    <dgm:pt modelId="{FA0B412A-AF9F-4019-8AB3-5D53FB2BEB4F}" type="pres">
      <dgm:prSet presAssocID="{5F69C780-7C3B-4B8C-A6BF-7F631C4B27F0}" presName="LevelTwoTextNode" presStyleLbl="node2" presStyleIdx="1" presStyleCnt="2" custScaleX="143702" custScaleY="235691">
        <dgm:presLayoutVars>
          <dgm:chPref val="3"/>
        </dgm:presLayoutVars>
      </dgm:prSet>
      <dgm:spPr/>
      <dgm:t>
        <a:bodyPr/>
        <a:lstStyle/>
        <a:p>
          <a:endParaRPr lang="en-US"/>
        </a:p>
      </dgm:t>
    </dgm:pt>
    <dgm:pt modelId="{8BB42A30-B67B-4EB7-BD50-54A15C0EC683}" type="pres">
      <dgm:prSet presAssocID="{5F69C780-7C3B-4B8C-A6BF-7F631C4B27F0}" presName="level3hierChild" presStyleCnt="0"/>
      <dgm:spPr/>
    </dgm:pt>
  </dgm:ptLst>
  <dgm:cxnLst>
    <dgm:cxn modelId="{90BC7119-14F4-44D0-927E-6A63D8AC2681}" type="presOf" srcId="{6B56BEF6-20A8-49F6-A757-7E0D61796BD4}" destId="{A3263040-00D7-4279-8A6F-6A995A7FB7CC}" srcOrd="0" destOrd="0" presId="urn:microsoft.com/office/officeart/2008/layout/HorizontalMultiLevelHierarchy"/>
    <dgm:cxn modelId="{D045DC70-A770-403C-8E25-202EBC198698}" type="presOf" srcId="{1D40BE9B-080F-4CFA-8132-E76E3164F146}" destId="{AA23E04E-BEC6-4B75-8E97-643433352372}" srcOrd="1" destOrd="0" presId="urn:microsoft.com/office/officeart/2008/layout/HorizontalMultiLevelHierarchy"/>
    <dgm:cxn modelId="{08AA4F96-6A75-40B6-9C02-B0B676C649D5}" type="presOf" srcId="{5F69C780-7C3B-4B8C-A6BF-7F631C4B27F0}" destId="{FA0B412A-AF9F-4019-8AB3-5D53FB2BEB4F}" srcOrd="0" destOrd="0" presId="urn:microsoft.com/office/officeart/2008/layout/HorizontalMultiLevelHierarchy"/>
    <dgm:cxn modelId="{064A288F-22CE-47E9-B312-137CBD84F679}" type="presOf" srcId="{965DBCAE-719B-434E-9278-3DCDAABD0A3A}" destId="{C3B6DF09-C782-4B7E-930E-D3E5DC657532}" srcOrd="0" destOrd="0" presId="urn:microsoft.com/office/officeart/2008/layout/HorizontalMultiLevelHierarchy"/>
    <dgm:cxn modelId="{7AECF2F0-3321-4B97-80AC-094D8C421B7C}" type="presOf" srcId="{3FF7397B-AA29-493F-9BD8-96B80AAFA67D}" destId="{351DE2A3-723C-43C8-855B-4A53A9AC9D49}" srcOrd="0" destOrd="0" presId="urn:microsoft.com/office/officeart/2008/layout/HorizontalMultiLevelHierarchy"/>
    <dgm:cxn modelId="{DD65F7D0-577B-438F-9453-C542D1FA9811}" type="presOf" srcId="{1D40BE9B-080F-4CFA-8132-E76E3164F146}" destId="{C2FF32CD-62DD-4DA7-8FD7-7DA947752F22}" srcOrd="0" destOrd="0" presId="urn:microsoft.com/office/officeart/2008/layout/HorizontalMultiLevelHierarchy"/>
    <dgm:cxn modelId="{48492E13-6573-4DAB-8ABA-0AD8BA823C6F}" srcId="{9A165548-CF8B-443E-8388-A564DACD3469}" destId="{3FF7397B-AA29-493F-9BD8-96B80AAFA67D}" srcOrd="0" destOrd="0" parTransId="{F6DED5D5-6E04-4AD0-A9AA-67412790AD69}" sibTransId="{6FD47587-9DE2-4933-949B-317227719C6E}"/>
    <dgm:cxn modelId="{80852A5D-D6C7-4918-9EDF-F2E1D8378375}" srcId="{3FF7397B-AA29-493F-9BD8-96B80AAFA67D}" destId="{5F69C780-7C3B-4B8C-A6BF-7F631C4B27F0}" srcOrd="1" destOrd="0" parTransId="{1D40BE9B-080F-4CFA-8132-E76E3164F146}" sibTransId="{A9247804-B733-4868-8CB0-E4B55FA62D11}"/>
    <dgm:cxn modelId="{950DE988-132B-41D1-BBB5-384D6D3356CA}" srcId="{3FF7397B-AA29-493F-9BD8-96B80AAFA67D}" destId="{6B56BEF6-20A8-49F6-A757-7E0D61796BD4}" srcOrd="0" destOrd="0" parTransId="{965DBCAE-719B-434E-9278-3DCDAABD0A3A}" sibTransId="{605F88D2-5224-4520-AD38-8E39CDAADC1B}"/>
    <dgm:cxn modelId="{811CD634-F4E8-4CD1-A3F1-9DDF5DDD2019}" type="presOf" srcId="{965DBCAE-719B-434E-9278-3DCDAABD0A3A}" destId="{8A4781AA-931A-47EB-B294-BCDE7F696944}" srcOrd="1" destOrd="0" presId="urn:microsoft.com/office/officeart/2008/layout/HorizontalMultiLevelHierarchy"/>
    <dgm:cxn modelId="{E2B6A3F3-18F1-4131-837E-44DBE162B091}" type="presOf" srcId="{9A165548-CF8B-443E-8388-A564DACD3469}" destId="{DE082B7B-3E40-411F-A721-D45CDBAE64C1}" srcOrd="0" destOrd="0" presId="urn:microsoft.com/office/officeart/2008/layout/HorizontalMultiLevelHierarchy"/>
    <dgm:cxn modelId="{00A69EAE-EE00-4D91-8D8B-348D54FFC16D}" type="presParOf" srcId="{DE082B7B-3E40-411F-A721-D45CDBAE64C1}" destId="{6FDAA75A-916B-43A1-B59C-FA133499F96E}" srcOrd="0" destOrd="0" presId="urn:microsoft.com/office/officeart/2008/layout/HorizontalMultiLevelHierarchy"/>
    <dgm:cxn modelId="{1337B29F-E41B-4679-B48C-0C1D5A7F5736}" type="presParOf" srcId="{6FDAA75A-916B-43A1-B59C-FA133499F96E}" destId="{351DE2A3-723C-43C8-855B-4A53A9AC9D49}" srcOrd="0" destOrd="0" presId="urn:microsoft.com/office/officeart/2008/layout/HorizontalMultiLevelHierarchy"/>
    <dgm:cxn modelId="{23EC80BB-F2A1-419C-A4AF-3E67755DDBEB}" type="presParOf" srcId="{6FDAA75A-916B-43A1-B59C-FA133499F96E}" destId="{BE5A1023-990E-4116-87FB-529FE8981CA3}" srcOrd="1" destOrd="0" presId="urn:microsoft.com/office/officeart/2008/layout/HorizontalMultiLevelHierarchy"/>
    <dgm:cxn modelId="{48AA1C75-C544-4250-93EE-40BE3AB3E555}" type="presParOf" srcId="{BE5A1023-990E-4116-87FB-529FE8981CA3}" destId="{C3B6DF09-C782-4B7E-930E-D3E5DC657532}" srcOrd="0" destOrd="0" presId="urn:microsoft.com/office/officeart/2008/layout/HorizontalMultiLevelHierarchy"/>
    <dgm:cxn modelId="{3E98CF0D-D8E4-46AC-B73A-381B571946A2}" type="presParOf" srcId="{C3B6DF09-C782-4B7E-930E-D3E5DC657532}" destId="{8A4781AA-931A-47EB-B294-BCDE7F696944}" srcOrd="0" destOrd="0" presId="urn:microsoft.com/office/officeart/2008/layout/HorizontalMultiLevelHierarchy"/>
    <dgm:cxn modelId="{3043472E-4D15-4866-A15A-33D89FEDC315}" type="presParOf" srcId="{BE5A1023-990E-4116-87FB-529FE8981CA3}" destId="{A4F50F9E-315F-45B1-9F04-7A62C47F453C}" srcOrd="1" destOrd="0" presId="urn:microsoft.com/office/officeart/2008/layout/HorizontalMultiLevelHierarchy"/>
    <dgm:cxn modelId="{93B39402-3718-4B72-BB94-A20C67FB1369}" type="presParOf" srcId="{A4F50F9E-315F-45B1-9F04-7A62C47F453C}" destId="{A3263040-00D7-4279-8A6F-6A995A7FB7CC}" srcOrd="0" destOrd="0" presId="urn:microsoft.com/office/officeart/2008/layout/HorizontalMultiLevelHierarchy"/>
    <dgm:cxn modelId="{07EEB2AC-69ED-454C-8086-C9D6703C5820}" type="presParOf" srcId="{A4F50F9E-315F-45B1-9F04-7A62C47F453C}" destId="{8360B4C0-F7D7-49E1-A538-5BB1A81B0065}" srcOrd="1" destOrd="0" presId="urn:microsoft.com/office/officeart/2008/layout/HorizontalMultiLevelHierarchy"/>
    <dgm:cxn modelId="{D07C4D92-5B8A-4E9C-B41F-009AC566AF4A}" type="presParOf" srcId="{BE5A1023-990E-4116-87FB-529FE8981CA3}" destId="{C2FF32CD-62DD-4DA7-8FD7-7DA947752F22}" srcOrd="2" destOrd="0" presId="urn:microsoft.com/office/officeart/2008/layout/HorizontalMultiLevelHierarchy"/>
    <dgm:cxn modelId="{72DA8B1A-673D-4D5D-A6EF-3379E18673E3}" type="presParOf" srcId="{C2FF32CD-62DD-4DA7-8FD7-7DA947752F22}" destId="{AA23E04E-BEC6-4B75-8E97-643433352372}" srcOrd="0" destOrd="0" presId="urn:microsoft.com/office/officeart/2008/layout/HorizontalMultiLevelHierarchy"/>
    <dgm:cxn modelId="{4E167FC7-A240-4327-A8B7-F24EDD35E13B}" type="presParOf" srcId="{BE5A1023-990E-4116-87FB-529FE8981CA3}" destId="{0CB88CCB-7D71-4111-AC73-594F01BB2514}" srcOrd="3" destOrd="0" presId="urn:microsoft.com/office/officeart/2008/layout/HorizontalMultiLevelHierarchy"/>
    <dgm:cxn modelId="{DD4DF9B4-8346-4AD7-9505-6A3A403CA1A5}" type="presParOf" srcId="{0CB88CCB-7D71-4111-AC73-594F01BB2514}" destId="{FA0B412A-AF9F-4019-8AB3-5D53FB2BEB4F}" srcOrd="0" destOrd="0" presId="urn:microsoft.com/office/officeart/2008/layout/HorizontalMultiLevelHierarchy"/>
    <dgm:cxn modelId="{82EB6421-89A5-488B-92BD-3F27007BF094}" type="presParOf" srcId="{0CB88CCB-7D71-4111-AC73-594F01BB2514}" destId="{8BB42A30-B67B-4EB7-BD50-54A15C0EC683}" srcOrd="1" destOrd="0" presId="urn:microsoft.com/office/officeart/2008/layout/HorizontalMultiLevelHierarchy"/>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04424676-36E2-48D8-8FDF-26074446D116}" type="doc">
      <dgm:prSet loTypeId="urn:microsoft.com/office/officeart/2008/layout/CircularPictureCallout" loCatId="picture" qsTypeId="urn:microsoft.com/office/officeart/2005/8/quickstyle/simple1" qsCatId="simple" csTypeId="urn:microsoft.com/office/officeart/2005/8/colors/accent1_2" csCatId="accent1" phldr="1"/>
      <dgm:spPr/>
    </dgm:pt>
    <dgm:pt modelId="{926DBFB9-2F18-4E44-ABDC-14428B187DDB}">
      <dgm:prSet phldrT="[Text]" phldr="1"/>
      <dgm:spPr/>
      <dgm:t>
        <a:bodyPr/>
        <a:lstStyle/>
        <a:p>
          <a:endParaRPr lang="en-US" dirty="0"/>
        </a:p>
      </dgm:t>
    </dgm:pt>
    <dgm:pt modelId="{3F9AF024-C1FF-44E6-8622-9E5AEAD93399}" type="parTrans" cxnId="{057CCC33-4D0B-44B3-809A-D893815CC93F}">
      <dgm:prSet/>
      <dgm:spPr/>
      <dgm:t>
        <a:bodyPr/>
        <a:lstStyle/>
        <a:p>
          <a:endParaRPr lang="en-US"/>
        </a:p>
      </dgm:t>
    </dgm:pt>
    <dgm:pt modelId="{BA7334E6-5476-4A2A-A4B7-3D5B5C2FC677}" type="sibTrans" cxnId="{057CCC33-4D0B-44B3-809A-D893815CC93F}">
      <dgm:prSet/>
      <dgm:spPr>
        <a:blipFill rotWithShape="1">
          <a:blip xmlns:r="http://schemas.openxmlformats.org/officeDocument/2006/relationships" r:embed="rId1"/>
          <a:srcRect/>
          <a:stretch>
            <a:fillRect l="-17000" r="-17000"/>
          </a:stretch>
        </a:blipFill>
      </dgm:spPr>
      <dgm:t>
        <a:bodyPr/>
        <a:lstStyle/>
        <a:p>
          <a:endParaRPr lang="en-US"/>
        </a:p>
      </dgm:t>
    </dgm:pt>
    <dgm:pt modelId="{3B6561FD-A8D6-43A5-A192-405929A32D96}" type="pres">
      <dgm:prSet presAssocID="{04424676-36E2-48D8-8FDF-26074446D116}" presName="Name0" presStyleCnt="0">
        <dgm:presLayoutVars>
          <dgm:chMax val="7"/>
          <dgm:chPref val="7"/>
          <dgm:dir/>
        </dgm:presLayoutVars>
      </dgm:prSet>
      <dgm:spPr/>
    </dgm:pt>
    <dgm:pt modelId="{72945CB4-8BD9-4ADB-98E0-DFB52AF95256}" type="pres">
      <dgm:prSet presAssocID="{04424676-36E2-48D8-8FDF-26074446D116}" presName="Name1" presStyleCnt="0"/>
      <dgm:spPr/>
    </dgm:pt>
    <dgm:pt modelId="{530B2E72-2DA6-4436-8D4B-84FB57C95FF9}" type="pres">
      <dgm:prSet presAssocID="{BA7334E6-5476-4A2A-A4B7-3D5B5C2FC677}" presName="picture_1" presStyleCnt="0"/>
      <dgm:spPr/>
    </dgm:pt>
    <dgm:pt modelId="{F8949568-1FBC-4800-827F-0669A4F0C487}" type="pres">
      <dgm:prSet presAssocID="{BA7334E6-5476-4A2A-A4B7-3D5B5C2FC677}" presName="pictureRepeatNode" presStyleLbl="alignImgPlace1" presStyleIdx="0" presStyleCnt="1" custLinFactX="-400000" custLinFactY="100000" custLinFactNeighborX="-425739" custLinFactNeighborY="106778"/>
      <dgm:spPr/>
      <dgm:t>
        <a:bodyPr/>
        <a:lstStyle/>
        <a:p>
          <a:endParaRPr lang="en-US"/>
        </a:p>
      </dgm:t>
    </dgm:pt>
    <dgm:pt modelId="{87653603-B451-4304-B6BA-BBB228B9390E}" type="pres">
      <dgm:prSet presAssocID="{926DBFB9-2F18-4E44-ABDC-14428B187DDB}" presName="text_1" presStyleLbl="node1" presStyleIdx="0" presStyleCnt="0" custScaleX="14426" custScaleY="16472" custLinFactX="-100000" custLinFactY="104578" custLinFactNeighborX="-179058" custLinFactNeighborY="200000">
        <dgm:presLayoutVars>
          <dgm:bulletEnabled val="1"/>
        </dgm:presLayoutVars>
      </dgm:prSet>
      <dgm:spPr/>
      <dgm:t>
        <a:bodyPr/>
        <a:lstStyle/>
        <a:p>
          <a:endParaRPr lang="en-US"/>
        </a:p>
      </dgm:t>
    </dgm:pt>
  </dgm:ptLst>
  <dgm:cxnLst>
    <dgm:cxn modelId="{057CCC33-4D0B-44B3-809A-D893815CC93F}" srcId="{04424676-36E2-48D8-8FDF-26074446D116}" destId="{926DBFB9-2F18-4E44-ABDC-14428B187DDB}" srcOrd="0" destOrd="0" parTransId="{3F9AF024-C1FF-44E6-8622-9E5AEAD93399}" sibTransId="{BA7334E6-5476-4A2A-A4B7-3D5B5C2FC677}"/>
    <dgm:cxn modelId="{118555CB-B553-4351-95B4-0DE3982D28E8}" type="presOf" srcId="{BA7334E6-5476-4A2A-A4B7-3D5B5C2FC677}" destId="{F8949568-1FBC-4800-827F-0669A4F0C487}" srcOrd="0" destOrd="0" presId="urn:microsoft.com/office/officeart/2008/layout/CircularPictureCallout"/>
    <dgm:cxn modelId="{5D34E144-08F4-45EC-9F69-1A2959DEC288}" type="presOf" srcId="{04424676-36E2-48D8-8FDF-26074446D116}" destId="{3B6561FD-A8D6-43A5-A192-405929A32D96}" srcOrd="0" destOrd="0" presId="urn:microsoft.com/office/officeart/2008/layout/CircularPictureCallout"/>
    <dgm:cxn modelId="{A874379C-26EA-411C-B118-3DFA6D2965DD}" type="presOf" srcId="{926DBFB9-2F18-4E44-ABDC-14428B187DDB}" destId="{87653603-B451-4304-B6BA-BBB228B9390E}" srcOrd="0" destOrd="0" presId="urn:microsoft.com/office/officeart/2008/layout/CircularPictureCallout"/>
    <dgm:cxn modelId="{DE6F6D5B-C245-4B6D-B07A-6EC4F6065342}" type="presParOf" srcId="{3B6561FD-A8D6-43A5-A192-405929A32D96}" destId="{72945CB4-8BD9-4ADB-98E0-DFB52AF95256}" srcOrd="0" destOrd="0" presId="urn:microsoft.com/office/officeart/2008/layout/CircularPictureCallout"/>
    <dgm:cxn modelId="{F40D7030-AF5E-44C1-AE46-462109929B11}" type="presParOf" srcId="{72945CB4-8BD9-4ADB-98E0-DFB52AF95256}" destId="{530B2E72-2DA6-4436-8D4B-84FB57C95FF9}" srcOrd="0" destOrd="0" presId="urn:microsoft.com/office/officeart/2008/layout/CircularPictureCallout"/>
    <dgm:cxn modelId="{732EB7AD-597D-45B3-BECA-0782B029B40B}" type="presParOf" srcId="{530B2E72-2DA6-4436-8D4B-84FB57C95FF9}" destId="{F8949568-1FBC-4800-827F-0669A4F0C487}" srcOrd="0" destOrd="0" presId="urn:microsoft.com/office/officeart/2008/layout/CircularPictureCallout"/>
    <dgm:cxn modelId="{95F10175-B428-4F4A-8B15-778DD8043070}" type="presParOf" srcId="{72945CB4-8BD9-4ADB-98E0-DFB52AF95256}" destId="{87653603-B451-4304-B6BA-BBB228B9390E}" srcOrd="1" destOrd="0" presId="urn:microsoft.com/office/officeart/2008/layout/CircularPictureCallout"/>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843497FB-4216-4102-8015-92A1485C16F2}" type="doc">
      <dgm:prSet loTypeId="urn:microsoft.com/office/officeart/2008/layout/CircularPictureCallout" loCatId="picture" qsTypeId="urn:microsoft.com/office/officeart/2005/8/quickstyle/simple1" qsCatId="simple" csTypeId="urn:microsoft.com/office/officeart/2005/8/colors/accent1_2" csCatId="accent1" phldr="1"/>
      <dgm:spPr/>
    </dgm:pt>
    <dgm:pt modelId="{32FC7392-1E46-4620-B195-4923493D88D1}">
      <dgm:prSet phldrT="[Text]" phldr="1"/>
      <dgm:spPr/>
      <dgm:t>
        <a:bodyPr/>
        <a:lstStyle/>
        <a:p>
          <a:endParaRPr lang="en-US" dirty="0"/>
        </a:p>
      </dgm:t>
    </dgm:pt>
    <dgm:pt modelId="{302770C6-1401-44D8-9454-B8E64581F74A}" type="parTrans" cxnId="{055B9914-4D76-4BA5-B3CE-4649884E0CD4}">
      <dgm:prSet/>
      <dgm:spPr/>
      <dgm:t>
        <a:bodyPr/>
        <a:lstStyle/>
        <a:p>
          <a:endParaRPr lang="en-US"/>
        </a:p>
      </dgm:t>
    </dgm:pt>
    <dgm:pt modelId="{1DB0870E-B0B1-4EF1-BFC8-AEC7B405CEA6}" type="sibTrans" cxnId="{055B9914-4D76-4BA5-B3CE-4649884E0CD4}">
      <dgm:prSet/>
      <dgm:spPr>
        <a:blipFill>
          <a:blip xmlns:r="http://schemas.openxmlformats.org/officeDocument/2006/relationships" r:embed="rId1"/>
          <a:srcRect/>
          <a:stretch>
            <a:fillRect t="-6000" b="-6000"/>
          </a:stretch>
        </a:blipFill>
      </dgm:spPr>
      <dgm:t>
        <a:bodyPr/>
        <a:lstStyle/>
        <a:p>
          <a:endParaRPr lang="en-US"/>
        </a:p>
      </dgm:t>
    </dgm:pt>
    <dgm:pt modelId="{16FFBBB4-E9FB-45FF-A43C-256407E46524}" type="pres">
      <dgm:prSet presAssocID="{843497FB-4216-4102-8015-92A1485C16F2}" presName="Name0" presStyleCnt="0">
        <dgm:presLayoutVars>
          <dgm:chMax val="7"/>
          <dgm:chPref val="7"/>
          <dgm:dir/>
        </dgm:presLayoutVars>
      </dgm:prSet>
      <dgm:spPr/>
    </dgm:pt>
    <dgm:pt modelId="{E5DEDA87-842E-4A3C-A5E6-B4CD09AD0C4E}" type="pres">
      <dgm:prSet presAssocID="{843497FB-4216-4102-8015-92A1485C16F2}" presName="Name1" presStyleCnt="0"/>
      <dgm:spPr/>
    </dgm:pt>
    <dgm:pt modelId="{43D0B3C4-8DE8-4251-BB7D-A9A5611B1A46}" type="pres">
      <dgm:prSet presAssocID="{1DB0870E-B0B1-4EF1-BFC8-AEC7B405CEA6}" presName="picture_1" presStyleCnt="0"/>
      <dgm:spPr/>
    </dgm:pt>
    <dgm:pt modelId="{A0C4B2F5-0AFE-449D-9749-F9B1351A423D}" type="pres">
      <dgm:prSet presAssocID="{1DB0870E-B0B1-4EF1-BFC8-AEC7B405CEA6}" presName="pictureRepeatNode" presStyleLbl="alignImgPlace1" presStyleIdx="0" presStyleCnt="1" custScaleX="172795" custScaleY="134260" custLinFactNeighborX="-16998" custLinFactNeighborY="9522"/>
      <dgm:spPr/>
      <dgm:t>
        <a:bodyPr/>
        <a:lstStyle/>
        <a:p>
          <a:endParaRPr lang="en-US"/>
        </a:p>
      </dgm:t>
    </dgm:pt>
    <dgm:pt modelId="{A85E029E-7FEA-4E11-B3B9-EBF0A9319495}" type="pres">
      <dgm:prSet presAssocID="{32FC7392-1E46-4620-B195-4923493D88D1}" presName="text_1" presStyleLbl="node1" presStyleIdx="0" presStyleCnt="0" custFlipHor="0" custScaleX="72358" custScaleY="26456" custLinFactX="-17392" custLinFactY="52934" custLinFactNeighborX="-100000" custLinFactNeighborY="100000">
        <dgm:presLayoutVars>
          <dgm:bulletEnabled val="1"/>
        </dgm:presLayoutVars>
      </dgm:prSet>
      <dgm:spPr/>
      <dgm:t>
        <a:bodyPr/>
        <a:lstStyle/>
        <a:p>
          <a:endParaRPr lang="en-US"/>
        </a:p>
      </dgm:t>
    </dgm:pt>
  </dgm:ptLst>
  <dgm:cxnLst>
    <dgm:cxn modelId="{055B9914-4D76-4BA5-B3CE-4649884E0CD4}" srcId="{843497FB-4216-4102-8015-92A1485C16F2}" destId="{32FC7392-1E46-4620-B195-4923493D88D1}" srcOrd="0" destOrd="0" parTransId="{302770C6-1401-44D8-9454-B8E64581F74A}" sibTransId="{1DB0870E-B0B1-4EF1-BFC8-AEC7B405CEA6}"/>
    <dgm:cxn modelId="{CB06234C-86FD-4B1C-A217-15B00B779FC4}" type="presOf" srcId="{1DB0870E-B0B1-4EF1-BFC8-AEC7B405CEA6}" destId="{A0C4B2F5-0AFE-449D-9749-F9B1351A423D}" srcOrd="0" destOrd="0" presId="urn:microsoft.com/office/officeart/2008/layout/CircularPictureCallout"/>
    <dgm:cxn modelId="{A6BD1387-BE01-4A54-8E47-6F9A894189C4}" type="presOf" srcId="{843497FB-4216-4102-8015-92A1485C16F2}" destId="{16FFBBB4-E9FB-45FF-A43C-256407E46524}" srcOrd="0" destOrd="0" presId="urn:microsoft.com/office/officeart/2008/layout/CircularPictureCallout"/>
    <dgm:cxn modelId="{7006B288-12CA-4C12-8F43-39377C9FB568}" type="presOf" srcId="{32FC7392-1E46-4620-B195-4923493D88D1}" destId="{A85E029E-7FEA-4E11-B3B9-EBF0A9319495}" srcOrd="0" destOrd="0" presId="urn:microsoft.com/office/officeart/2008/layout/CircularPictureCallout"/>
    <dgm:cxn modelId="{E8443D27-A94B-4AB0-98CE-575EAFCB41CE}" type="presParOf" srcId="{16FFBBB4-E9FB-45FF-A43C-256407E46524}" destId="{E5DEDA87-842E-4A3C-A5E6-B4CD09AD0C4E}" srcOrd="0" destOrd="0" presId="urn:microsoft.com/office/officeart/2008/layout/CircularPictureCallout"/>
    <dgm:cxn modelId="{52B8803C-35E0-459C-9771-45C877BA5D2A}" type="presParOf" srcId="{E5DEDA87-842E-4A3C-A5E6-B4CD09AD0C4E}" destId="{43D0B3C4-8DE8-4251-BB7D-A9A5611B1A46}" srcOrd="0" destOrd="0" presId="urn:microsoft.com/office/officeart/2008/layout/CircularPictureCallout"/>
    <dgm:cxn modelId="{936A9E73-42D3-4D7D-A9E1-DADFE4FBC3A5}" type="presParOf" srcId="{43D0B3C4-8DE8-4251-BB7D-A9A5611B1A46}" destId="{A0C4B2F5-0AFE-449D-9749-F9B1351A423D}" srcOrd="0" destOrd="0" presId="urn:microsoft.com/office/officeart/2008/layout/CircularPictureCallout"/>
    <dgm:cxn modelId="{9F4CBCF0-782F-4CC3-8BA0-34066D465024}" type="presParOf" srcId="{E5DEDA87-842E-4A3C-A5E6-B4CD09AD0C4E}" destId="{A85E029E-7FEA-4E11-B3B9-EBF0A9319495}" srcOrd="1" destOrd="0" presId="urn:microsoft.com/office/officeart/2008/layout/CircularPictureCallout"/>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0A9ECC3F-C082-4E0D-920E-1D88EE4B3AC4}" type="doc">
      <dgm:prSet loTypeId="urn:microsoft.com/office/officeart/2005/8/layout/matrix1" loCatId="matrix" qsTypeId="urn:microsoft.com/office/officeart/2005/8/quickstyle/simple1" qsCatId="simple" csTypeId="urn:microsoft.com/office/officeart/2005/8/colors/accent1_2" csCatId="accent1" phldr="1"/>
      <dgm:spPr/>
      <dgm:t>
        <a:bodyPr/>
        <a:lstStyle/>
        <a:p>
          <a:endParaRPr lang="en-US"/>
        </a:p>
      </dgm:t>
    </dgm:pt>
    <dgm:pt modelId="{7B8FEE9A-9C2C-41CE-AAEB-03D84F37ABBF}">
      <dgm:prSet phldrT="[Text]"/>
      <dgm:spPr>
        <a:solidFill>
          <a:schemeClr val="bg1">
            <a:lumMod val="85000"/>
          </a:schemeClr>
        </a:solidFill>
        <a:ln w="9525"/>
      </dgm:spPr>
      <dgm:t>
        <a:bodyPr/>
        <a:lstStyle/>
        <a:p>
          <a:r>
            <a:rPr lang="en-US" b="1" dirty="0">
              <a:latin typeface="Bahnschrift SemiCondensed" panose="020B0502040204020203" pitchFamily="34" charset="0"/>
            </a:rPr>
            <a:t>POPULAR MOBILE APPLICATIONS IN AGRICULTURE</a:t>
          </a:r>
        </a:p>
      </dgm:t>
    </dgm:pt>
    <dgm:pt modelId="{AD1D8456-B57B-4AFA-BB49-3D257591F929}" type="parTrans" cxnId="{0256262A-83D4-449F-8AA4-12D2B05E1831}">
      <dgm:prSet/>
      <dgm:spPr/>
      <dgm:t>
        <a:bodyPr/>
        <a:lstStyle/>
        <a:p>
          <a:endParaRPr lang="en-US"/>
        </a:p>
      </dgm:t>
    </dgm:pt>
    <dgm:pt modelId="{243EB473-2995-4964-A7DF-EC57BEE2F699}" type="sibTrans" cxnId="{0256262A-83D4-449F-8AA4-12D2B05E1831}">
      <dgm:prSet/>
      <dgm:spPr/>
      <dgm:t>
        <a:bodyPr/>
        <a:lstStyle/>
        <a:p>
          <a:endParaRPr lang="en-US"/>
        </a:p>
      </dgm:t>
    </dgm:pt>
    <dgm:pt modelId="{864C5C71-A420-4CF4-9B85-05A5F9B68D45}">
      <dgm:prSet phldrT="[Text]" custT="1"/>
      <dgm:spPr>
        <a:gradFill flip="none" rotWithShape="0">
          <a:gsLst>
            <a:gs pos="0">
              <a:schemeClr val="tx2">
                <a:lumMod val="75000"/>
                <a:shade val="30000"/>
                <a:satMod val="115000"/>
              </a:schemeClr>
            </a:gs>
            <a:gs pos="50000">
              <a:schemeClr val="tx2">
                <a:lumMod val="75000"/>
                <a:shade val="67500"/>
                <a:satMod val="115000"/>
              </a:schemeClr>
            </a:gs>
            <a:gs pos="100000">
              <a:schemeClr val="tx2">
                <a:lumMod val="75000"/>
                <a:shade val="100000"/>
                <a:satMod val="115000"/>
              </a:schemeClr>
            </a:gs>
          </a:gsLst>
          <a:lin ang="2700000" scaled="1"/>
          <a:tileRect/>
        </a:gradFill>
      </dgm:spPr>
      <dgm:t>
        <a:bodyPr/>
        <a:lstStyle/>
        <a:p>
          <a:pPr algn="ctr"/>
          <a:endParaRPr lang="en-US" sz="2200" b="1" dirty="0">
            <a:latin typeface="Times" panose="02020603050405020304" pitchFamily="18" charset="0"/>
            <a:cs typeface="Times" panose="02020603050405020304" pitchFamily="18" charset="0"/>
          </a:endParaRPr>
        </a:p>
        <a:p>
          <a:pPr algn="ctr"/>
          <a:endParaRPr lang="en-US" sz="2200" b="1" dirty="0">
            <a:latin typeface="Times" panose="02020603050405020304" pitchFamily="18" charset="0"/>
            <a:cs typeface="Times" panose="02020603050405020304" pitchFamily="18" charset="0"/>
          </a:endParaRPr>
        </a:p>
        <a:p>
          <a:pPr algn="ctr"/>
          <a:endParaRPr lang="en-US" sz="2200" b="1" dirty="0">
            <a:latin typeface="Times" panose="02020603050405020304" pitchFamily="18" charset="0"/>
            <a:cs typeface="Times" panose="02020603050405020304" pitchFamily="18" charset="0"/>
          </a:endParaRPr>
        </a:p>
        <a:p>
          <a:pPr algn="ctr"/>
          <a:endParaRPr lang="en-US" sz="2200" b="1" dirty="0">
            <a:latin typeface="Times" panose="02020603050405020304" pitchFamily="18" charset="0"/>
            <a:cs typeface="Times" panose="02020603050405020304" pitchFamily="18" charset="0"/>
          </a:endParaRPr>
        </a:p>
        <a:p>
          <a:pPr algn="ctr"/>
          <a:endParaRPr lang="en-US" sz="2200" b="1" dirty="0">
            <a:latin typeface="Times" panose="02020603050405020304" pitchFamily="18" charset="0"/>
            <a:cs typeface="Times" panose="02020603050405020304" pitchFamily="18" charset="0"/>
          </a:endParaRPr>
        </a:p>
        <a:p>
          <a:pPr algn="ctr"/>
          <a:endParaRPr lang="en-US" sz="2200" b="1" dirty="0">
            <a:latin typeface="Times" panose="02020603050405020304" pitchFamily="18" charset="0"/>
            <a:cs typeface="Times" panose="02020603050405020304" pitchFamily="18" charset="0"/>
          </a:endParaRPr>
        </a:p>
        <a:p>
          <a:pPr algn="ctr"/>
          <a:endParaRPr lang="en-US" sz="2200" b="1" dirty="0">
            <a:latin typeface="Times" panose="02020603050405020304" pitchFamily="18" charset="0"/>
            <a:cs typeface="Times" panose="02020603050405020304" pitchFamily="18" charset="0"/>
          </a:endParaRPr>
        </a:p>
        <a:p>
          <a:pPr algn="ctr"/>
          <a:endParaRPr lang="en-US" sz="2200" b="1" dirty="0">
            <a:latin typeface="Times" panose="02020603050405020304" pitchFamily="18" charset="0"/>
            <a:cs typeface="Times" panose="02020603050405020304" pitchFamily="18" charset="0"/>
          </a:endParaRPr>
        </a:p>
        <a:p>
          <a:pPr algn="ctr"/>
          <a:endParaRPr lang="en-US" sz="2200" b="1" dirty="0">
            <a:latin typeface="Times" panose="02020603050405020304" pitchFamily="18" charset="0"/>
            <a:cs typeface="Times" panose="02020603050405020304" pitchFamily="18" charset="0"/>
          </a:endParaRPr>
        </a:p>
        <a:p>
          <a:pPr algn="ctr"/>
          <a:endParaRPr lang="en-US" sz="2200" b="1" dirty="0">
            <a:latin typeface="Times" panose="02020603050405020304" pitchFamily="18" charset="0"/>
            <a:cs typeface="Times" panose="02020603050405020304" pitchFamily="18" charset="0"/>
          </a:endParaRPr>
        </a:p>
        <a:p>
          <a:pPr algn="ctr"/>
          <a:endParaRPr lang="en-US" sz="2200" b="1" dirty="0">
            <a:latin typeface="Times" panose="02020603050405020304" pitchFamily="18" charset="0"/>
            <a:cs typeface="Times" panose="02020603050405020304" pitchFamily="18" charset="0"/>
          </a:endParaRPr>
        </a:p>
        <a:p>
          <a:pPr algn="ctr"/>
          <a:endParaRPr lang="en-US" sz="2200" b="1" dirty="0">
            <a:latin typeface="Times" panose="02020603050405020304" pitchFamily="18" charset="0"/>
            <a:cs typeface="Times" panose="02020603050405020304" pitchFamily="18" charset="0"/>
          </a:endParaRPr>
        </a:p>
        <a:p>
          <a:pPr algn="ctr"/>
          <a:endParaRPr lang="en-US" sz="2200" b="1" dirty="0">
            <a:latin typeface="Times" panose="02020603050405020304" pitchFamily="18" charset="0"/>
            <a:cs typeface="Times" panose="02020603050405020304" pitchFamily="18" charset="0"/>
          </a:endParaRPr>
        </a:p>
        <a:p>
          <a:pPr algn="ctr"/>
          <a:endParaRPr lang="en-US" sz="2200" b="1" dirty="0">
            <a:latin typeface="Times" panose="02020603050405020304" pitchFamily="18" charset="0"/>
            <a:cs typeface="Times" panose="02020603050405020304" pitchFamily="18" charset="0"/>
          </a:endParaRPr>
        </a:p>
        <a:p>
          <a:pPr algn="ctr"/>
          <a:endParaRPr lang="en-US" sz="2200" b="1" dirty="0">
            <a:latin typeface="Times" panose="02020603050405020304" pitchFamily="18" charset="0"/>
            <a:cs typeface="Times" panose="02020603050405020304" pitchFamily="18" charset="0"/>
          </a:endParaRPr>
        </a:p>
        <a:p>
          <a:pPr algn="ctr"/>
          <a:endParaRPr lang="en-US" sz="2200" b="1" dirty="0">
            <a:latin typeface="Times" panose="02020603050405020304" pitchFamily="18" charset="0"/>
            <a:cs typeface="Times" panose="02020603050405020304" pitchFamily="18" charset="0"/>
          </a:endParaRPr>
        </a:p>
        <a:p>
          <a:pPr algn="ctr"/>
          <a:endParaRPr lang="en-US" sz="2200" b="1" dirty="0">
            <a:latin typeface="Times" panose="02020603050405020304" pitchFamily="18" charset="0"/>
            <a:cs typeface="Times" panose="02020603050405020304" pitchFamily="18" charset="0"/>
          </a:endParaRPr>
        </a:p>
        <a:p>
          <a:pPr algn="ctr"/>
          <a:endParaRPr lang="en-US" sz="2200" b="1" dirty="0">
            <a:latin typeface="Times" panose="02020603050405020304" pitchFamily="18" charset="0"/>
            <a:cs typeface="Times" panose="02020603050405020304" pitchFamily="18" charset="0"/>
          </a:endParaRPr>
        </a:p>
        <a:p>
          <a:pPr algn="ctr"/>
          <a:endParaRPr lang="en-US" sz="2900" dirty="0">
            <a:latin typeface="Times" panose="02020603050405020304" pitchFamily="18" charset="0"/>
            <a:cs typeface="Times" panose="02020603050405020304" pitchFamily="18" charset="0"/>
          </a:endParaRPr>
        </a:p>
        <a:p>
          <a:pPr algn="just"/>
          <a:endParaRPr lang="en-US" sz="2900" dirty="0">
            <a:latin typeface="Times" panose="02020603050405020304" pitchFamily="18" charset="0"/>
            <a:cs typeface="Times" panose="02020603050405020304" pitchFamily="18" charset="0"/>
          </a:endParaRPr>
        </a:p>
        <a:p>
          <a:pPr algn="just"/>
          <a:endParaRPr lang="en-US" sz="2900" dirty="0">
            <a:latin typeface="Times" panose="02020603050405020304" pitchFamily="18" charset="0"/>
            <a:cs typeface="Times" panose="02020603050405020304" pitchFamily="18" charset="0"/>
          </a:endParaRPr>
        </a:p>
      </dgm:t>
    </dgm:pt>
    <dgm:pt modelId="{540E27A2-8130-47EA-8A2D-9745B9CAC371}" type="parTrans" cxnId="{00B995FE-6A50-4CC4-A2AB-A18565FB4C01}">
      <dgm:prSet/>
      <dgm:spPr/>
      <dgm:t>
        <a:bodyPr/>
        <a:lstStyle/>
        <a:p>
          <a:endParaRPr lang="en-US"/>
        </a:p>
      </dgm:t>
    </dgm:pt>
    <dgm:pt modelId="{5315A4D4-A4A2-41E0-95D6-97B210DEBF94}" type="sibTrans" cxnId="{00B995FE-6A50-4CC4-A2AB-A18565FB4C01}">
      <dgm:prSet/>
      <dgm:spPr/>
      <dgm:t>
        <a:bodyPr/>
        <a:lstStyle/>
        <a:p>
          <a:endParaRPr lang="en-US"/>
        </a:p>
      </dgm:t>
    </dgm:pt>
    <dgm:pt modelId="{F46B34DB-FE28-43D2-B1DA-446ECB97B754}">
      <dgm:prSet phldrT="[Text]"/>
      <dgm:spPr>
        <a:gradFill flip="none" rotWithShape="0">
          <a:gsLst>
            <a:gs pos="0">
              <a:srgbClr val="C00000">
                <a:shade val="30000"/>
                <a:satMod val="115000"/>
              </a:srgbClr>
            </a:gs>
            <a:gs pos="50000">
              <a:srgbClr val="C00000">
                <a:shade val="67500"/>
                <a:satMod val="115000"/>
              </a:srgbClr>
            </a:gs>
            <a:gs pos="100000">
              <a:srgbClr val="C00000">
                <a:shade val="100000"/>
                <a:satMod val="115000"/>
              </a:srgbClr>
            </a:gs>
          </a:gsLst>
          <a:lin ang="2700000" scaled="1"/>
          <a:tileRect/>
        </a:gradFill>
      </dgm:spPr>
      <dgm:t>
        <a:bodyPr/>
        <a:lstStyle/>
        <a:p>
          <a:pPr algn="just"/>
          <a:endParaRPr lang="en-US" b="1" dirty="0">
            <a:latin typeface="Times" panose="02020603050405020304" pitchFamily="18" charset="0"/>
            <a:cs typeface="Times" panose="02020603050405020304" pitchFamily="18" charset="0"/>
          </a:endParaRPr>
        </a:p>
      </dgm:t>
    </dgm:pt>
    <dgm:pt modelId="{2C087789-8DD4-49E8-B601-E21F814DC3A9}" type="parTrans" cxnId="{04049374-0DA4-4F2E-A98A-1A429C03572A}">
      <dgm:prSet/>
      <dgm:spPr/>
      <dgm:t>
        <a:bodyPr/>
        <a:lstStyle/>
        <a:p>
          <a:endParaRPr lang="en-US"/>
        </a:p>
      </dgm:t>
    </dgm:pt>
    <dgm:pt modelId="{E9612F4F-9AD2-41A6-BE2B-C89E8BA26459}" type="sibTrans" cxnId="{04049374-0DA4-4F2E-A98A-1A429C03572A}">
      <dgm:prSet/>
      <dgm:spPr/>
      <dgm:t>
        <a:bodyPr/>
        <a:lstStyle/>
        <a:p>
          <a:endParaRPr lang="en-US"/>
        </a:p>
      </dgm:t>
    </dgm:pt>
    <dgm:pt modelId="{F102874F-8F25-43C7-971A-A7CA5F4E6B05}">
      <dgm:prSet phldrT="[Text]"/>
      <dgm:spPr>
        <a:solidFill>
          <a:srgbClr val="FFC000"/>
        </a:solidFill>
      </dgm:spPr>
      <dgm:t>
        <a:bodyPr/>
        <a:lstStyle/>
        <a:p>
          <a:endParaRPr lang="en-US" dirty="0"/>
        </a:p>
      </dgm:t>
    </dgm:pt>
    <dgm:pt modelId="{2B5427F8-A056-428A-AC43-0E419AD819FC}" type="parTrans" cxnId="{19876F2A-D829-4310-AFCC-9D5E4FD7066D}">
      <dgm:prSet/>
      <dgm:spPr/>
      <dgm:t>
        <a:bodyPr/>
        <a:lstStyle/>
        <a:p>
          <a:endParaRPr lang="en-US"/>
        </a:p>
      </dgm:t>
    </dgm:pt>
    <dgm:pt modelId="{2B17EBFC-8AA8-456E-A7F0-C812D1D40FA8}" type="sibTrans" cxnId="{19876F2A-D829-4310-AFCC-9D5E4FD7066D}">
      <dgm:prSet/>
      <dgm:spPr/>
      <dgm:t>
        <a:bodyPr/>
        <a:lstStyle/>
        <a:p>
          <a:endParaRPr lang="en-US"/>
        </a:p>
      </dgm:t>
    </dgm:pt>
    <dgm:pt modelId="{44FBC9DD-2030-4D26-9C98-50FC488F97F9}">
      <dgm:prSet phldrT="[Text]"/>
      <dgm:spPr>
        <a:solidFill>
          <a:schemeClr val="accent6">
            <a:lumMod val="75000"/>
          </a:schemeClr>
        </a:solidFill>
      </dgm:spPr>
      <dgm:t>
        <a:bodyPr/>
        <a:lstStyle/>
        <a:p>
          <a:endParaRPr lang="en-US" dirty="0"/>
        </a:p>
      </dgm:t>
    </dgm:pt>
    <dgm:pt modelId="{85E2DCE5-E57E-437A-A249-F88ED79D8D3C}" type="parTrans" cxnId="{F465B8D6-110E-4ECF-B9F9-919BD38A155D}">
      <dgm:prSet/>
      <dgm:spPr/>
      <dgm:t>
        <a:bodyPr/>
        <a:lstStyle/>
        <a:p>
          <a:endParaRPr lang="en-US"/>
        </a:p>
      </dgm:t>
    </dgm:pt>
    <dgm:pt modelId="{16307BF0-8AB1-423D-92AE-D47FDDF30D81}" type="sibTrans" cxnId="{F465B8D6-110E-4ECF-B9F9-919BD38A155D}">
      <dgm:prSet/>
      <dgm:spPr/>
      <dgm:t>
        <a:bodyPr/>
        <a:lstStyle/>
        <a:p>
          <a:endParaRPr lang="en-US"/>
        </a:p>
      </dgm:t>
    </dgm:pt>
    <dgm:pt modelId="{02E5681D-7162-416F-8590-8BFD7FE13228}" type="pres">
      <dgm:prSet presAssocID="{0A9ECC3F-C082-4E0D-920E-1D88EE4B3AC4}" presName="diagram" presStyleCnt="0">
        <dgm:presLayoutVars>
          <dgm:chMax val="1"/>
          <dgm:dir/>
          <dgm:animLvl val="ctr"/>
          <dgm:resizeHandles val="exact"/>
        </dgm:presLayoutVars>
      </dgm:prSet>
      <dgm:spPr/>
      <dgm:t>
        <a:bodyPr/>
        <a:lstStyle/>
        <a:p>
          <a:endParaRPr lang="en-US"/>
        </a:p>
      </dgm:t>
    </dgm:pt>
    <dgm:pt modelId="{A102F906-EB41-4CCF-973E-4C261EC339A0}" type="pres">
      <dgm:prSet presAssocID="{0A9ECC3F-C082-4E0D-920E-1D88EE4B3AC4}" presName="matrix" presStyleCnt="0"/>
      <dgm:spPr/>
    </dgm:pt>
    <dgm:pt modelId="{B8DC5AAE-8CF8-492B-BCBE-0B79033BD76C}" type="pres">
      <dgm:prSet presAssocID="{0A9ECC3F-C082-4E0D-920E-1D88EE4B3AC4}" presName="tile1" presStyleLbl="node1" presStyleIdx="0" presStyleCnt="4"/>
      <dgm:spPr/>
      <dgm:t>
        <a:bodyPr/>
        <a:lstStyle/>
        <a:p>
          <a:endParaRPr lang="en-US"/>
        </a:p>
      </dgm:t>
    </dgm:pt>
    <dgm:pt modelId="{27DE17AB-EA55-43F3-872F-74860E01FF56}" type="pres">
      <dgm:prSet presAssocID="{0A9ECC3F-C082-4E0D-920E-1D88EE4B3AC4}" presName="tile1text" presStyleLbl="node1" presStyleIdx="0" presStyleCnt="4">
        <dgm:presLayoutVars>
          <dgm:chMax val="0"/>
          <dgm:chPref val="0"/>
          <dgm:bulletEnabled val="1"/>
        </dgm:presLayoutVars>
      </dgm:prSet>
      <dgm:spPr/>
      <dgm:t>
        <a:bodyPr/>
        <a:lstStyle/>
        <a:p>
          <a:endParaRPr lang="en-US"/>
        </a:p>
      </dgm:t>
    </dgm:pt>
    <dgm:pt modelId="{6EB71546-A85C-430C-98E0-76CDF345B599}" type="pres">
      <dgm:prSet presAssocID="{0A9ECC3F-C082-4E0D-920E-1D88EE4B3AC4}" presName="tile2" presStyleLbl="node1" presStyleIdx="1" presStyleCnt="4"/>
      <dgm:spPr/>
      <dgm:t>
        <a:bodyPr/>
        <a:lstStyle/>
        <a:p>
          <a:endParaRPr lang="en-US"/>
        </a:p>
      </dgm:t>
    </dgm:pt>
    <dgm:pt modelId="{2CFDB211-A7BA-4514-89BF-58887118EB46}" type="pres">
      <dgm:prSet presAssocID="{0A9ECC3F-C082-4E0D-920E-1D88EE4B3AC4}" presName="tile2text" presStyleLbl="node1" presStyleIdx="1" presStyleCnt="4">
        <dgm:presLayoutVars>
          <dgm:chMax val="0"/>
          <dgm:chPref val="0"/>
          <dgm:bulletEnabled val="1"/>
        </dgm:presLayoutVars>
      </dgm:prSet>
      <dgm:spPr/>
      <dgm:t>
        <a:bodyPr/>
        <a:lstStyle/>
        <a:p>
          <a:endParaRPr lang="en-US"/>
        </a:p>
      </dgm:t>
    </dgm:pt>
    <dgm:pt modelId="{7302E2B7-19B8-4592-88A2-BFAE5009D087}" type="pres">
      <dgm:prSet presAssocID="{0A9ECC3F-C082-4E0D-920E-1D88EE4B3AC4}" presName="tile3" presStyleLbl="node1" presStyleIdx="2" presStyleCnt="4"/>
      <dgm:spPr/>
      <dgm:t>
        <a:bodyPr/>
        <a:lstStyle/>
        <a:p>
          <a:endParaRPr lang="en-US"/>
        </a:p>
      </dgm:t>
    </dgm:pt>
    <dgm:pt modelId="{F50485BA-32A2-4D0F-932C-573DC2902B0B}" type="pres">
      <dgm:prSet presAssocID="{0A9ECC3F-C082-4E0D-920E-1D88EE4B3AC4}" presName="tile3text" presStyleLbl="node1" presStyleIdx="2" presStyleCnt="4">
        <dgm:presLayoutVars>
          <dgm:chMax val="0"/>
          <dgm:chPref val="0"/>
          <dgm:bulletEnabled val="1"/>
        </dgm:presLayoutVars>
      </dgm:prSet>
      <dgm:spPr/>
      <dgm:t>
        <a:bodyPr/>
        <a:lstStyle/>
        <a:p>
          <a:endParaRPr lang="en-US"/>
        </a:p>
      </dgm:t>
    </dgm:pt>
    <dgm:pt modelId="{1764D9EE-F064-42C9-95C3-0F004E377530}" type="pres">
      <dgm:prSet presAssocID="{0A9ECC3F-C082-4E0D-920E-1D88EE4B3AC4}" presName="tile4" presStyleLbl="node1" presStyleIdx="3" presStyleCnt="4"/>
      <dgm:spPr/>
      <dgm:t>
        <a:bodyPr/>
        <a:lstStyle/>
        <a:p>
          <a:endParaRPr lang="en-US"/>
        </a:p>
      </dgm:t>
    </dgm:pt>
    <dgm:pt modelId="{A2947992-F5A7-4135-9D35-B1026DB6C389}" type="pres">
      <dgm:prSet presAssocID="{0A9ECC3F-C082-4E0D-920E-1D88EE4B3AC4}" presName="tile4text" presStyleLbl="node1" presStyleIdx="3" presStyleCnt="4">
        <dgm:presLayoutVars>
          <dgm:chMax val="0"/>
          <dgm:chPref val="0"/>
          <dgm:bulletEnabled val="1"/>
        </dgm:presLayoutVars>
      </dgm:prSet>
      <dgm:spPr/>
      <dgm:t>
        <a:bodyPr/>
        <a:lstStyle/>
        <a:p>
          <a:endParaRPr lang="en-US"/>
        </a:p>
      </dgm:t>
    </dgm:pt>
    <dgm:pt modelId="{285B34BD-127B-4F7D-AECA-F8D89324B49A}" type="pres">
      <dgm:prSet presAssocID="{0A9ECC3F-C082-4E0D-920E-1D88EE4B3AC4}" presName="centerTile" presStyleLbl="fgShp" presStyleIdx="0" presStyleCnt="1" custLinFactNeighborX="13242" custLinFactNeighborY="1777">
        <dgm:presLayoutVars>
          <dgm:chMax val="0"/>
          <dgm:chPref val="0"/>
        </dgm:presLayoutVars>
      </dgm:prSet>
      <dgm:spPr/>
      <dgm:t>
        <a:bodyPr/>
        <a:lstStyle/>
        <a:p>
          <a:endParaRPr lang="en-US"/>
        </a:p>
      </dgm:t>
    </dgm:pt>
  </dgm:ptLst>
  <dgm:cxnLst>
    <dgm:cxn modelId="{E17AE864-304B-46C3-AF2E-E003EB45AFE0}" type="presOf" srcId="{864C5C71-A420-4CF4-9B85-05A5F9B68D45}" destId="{27DE17AB-EA55-43F3-872F-74860E01FF56}" srcOrd="1" destOrd="0" presId="urn:microsoft.com/office/officeart/2005/8/layout/matrix1"/>
    <dgm:cxn modelId="{00B995FE-6A50-4CC4-A2AB-A18565FB4C01}" srcId="{7B8FEE9A-9C2C-41CE-AAEB-03D84F37ABBF}" destId="{864C5C71-A420-4CF4-9B85-05A5F9B68D45}" srcOrd="0" destOrd="0" parTransId="{540E27A2-8130-47EA-8A2D-9745B9CAC371}" sibTransId="{5315A4D4-A4A2-41E0-95D6-97B210DEBF94}"/>
    <dgm:cxn modelId="{34739C68-C61F-4FE9-8EEB-2FBCD4A1E4C5}" type="presOf" srcId="{7B8FEE9A-9C2C-41CE-AAEB-03D84F37ABBF}" destId="{285B34BD-127B-4F7D-AECA-F8D89324B49A}" srcOrd="0" destOrd="0" presId="urn:microsoft.com/office/officeart/2005/8/layout/matrix1"/>
    <dgm:cxn modelId="{0B29AD6B-2B60-477F-8A6C-DF422999FF6D}" type="presOf" srcId="{F46B34DB-FE28-43D2-B1DA-446ECB97B754}" destId="{6EB71546-A85C-430C-98E0-76CDF345B599}" srcOrd="0" destOrd="0" presId="urn:microsoft.com/office/officeart/2005/8/layout/matrix1"/>
    <dgm:cxn modelId="{499E4107-7F41-4172-BA6E-F03076EF0EE0}" type="presOf" srcId="{864C5C71-A420-4CF4-9B85-05A5F9B68D45}" destId="{B8DC5AAE-8CF8-492B-BCBE-0B79033BD76C}" srcOrd="0" destOrd="0" presId="urn:microsoft.com/office/officeart/2005/8/layout/matrix1"/>
    <dgm:cxn modelId="{9DFD6CD6-FAF4-4748-B86B-BBEA24A9730B}" type="presOf" srcId="{44FBC9DD-2030-4D26-9C98-50FC488F97F9}" destId="{1764D9EE-F064-42C9-95C3-0F004E377530}" srcOrd="0" destOrd="0" presId="urn:microsoft.com/office/officeart/2005/8/layout/matrix1"/>
    <dgm:cxn modelId="{F465B8D6-110E-4ECF-B9F9-919BD38A155D}" srcId="{7B8FEE9A-9C2C-41CE-AAEB-03D84F37ABBF}" destId="{44FBC9DD-2030-4D26-9C98-50FC488F97F9}" srcOrd="3" destOrd="0" parTransId="{85E2DCE5-E57E-437A-A249-F88ED79D8D3C}" sibTransId="{16307BF0-8AB1-423D-92AE-D47FDDF30D81}"/>
    <dgm:cxn modelId="{C677EFE5-A903-4C97-AE50-F39B41FA53F0}" type="presOf" srcId="{0A9ECC3F-C082-4E0D-920E-1D88EE4B3AC4}" destId="{02E5681D-7162-416F-8590-8BFD7FE13228}" srcOrd="0" destOrd="0" presId="urn:microsoft.com/office/officeart/2005/8/layout/matrix1"/>
    <dgm:cxn modelId="{7C52C9E3-71C8-4FCE-A520-AF7ECC30B1E8}" type="presOf" srcId="{F102874F-8F25-43C7-971A-A7CA5F4E6B05}" destId="{7302E2B7-19B8-4592-88A2-BFAE5009D087}" srcOrd="0" destOrd="0" presId="urn:microsoft.com/office/officeart/2005/8/layout/matrix1"/>
    <dgm:cxn modelId="{04049374-0DA4-4F2E-A98A-1A429C03572A}" srcId="{7B8FEE9A-9C2C-41CE-AAEB-03D84F37ABBF}" destId="{F46B34DB-FE28-43D2-B1DA-446ECB97B754}" srcOrd="1" destOrd="0" parTransId="{2C087789-8DD4-49E8-B601-E21F814DC3A9}" sibTransId="{E9612F4F-9AD2-41A6-BE2B-C89E8BA26459}"/>
    <dgm:cxn modelId="{23B1C4A0-BD89-4F59-9A9C-9CD98BBE5178}" type="presOf" srcId="{F102874F-8F25-43C7-971A-A7CA5F4E6B05}" destId="{F50485BA-32A2-4D0F-932C-573DC2902B0B}" srcOrd="1" destOrd="0" presId="urn:microsoft.com/office/officeart/2005/8/layout/matrix1"/>
    <dgm:cxn modelId="{19B94435-82E1-4A7F-A2A4-87702F48FDBF}" type="presOf" srcId="{F46B34DB-FE28-43D2-B1DA-446ECB97B754}" destId="{2CFDB211-A7BA-4514-89BF-58887118EB46}" srcOrd="1" destOrd="0" presId="urn:microsoft.com/office/officeart/2005/8/layout/matrix1"/>
    <dgm:cxn modelId="{19876F2A-D829-4310-AFCC-9D5E4FD7066D}" srcId="{7B8FEE9A-9C2C-41CE-AAEB-03D84F37ABBF}" destId="{F102874F-8F25-43C7-971A-A7CA5F4E6B05}" srcOrd="2" destOrd="0" parTransId="{2B5427F8-A056-428A-AC43-0E419AD819FC}" sibTransId="{2B17EBFC-8AA8-456E-A7F0-C812D1D40FA8}"/>
    <dgm:cxn modelId="{CA7017AB-4B69-4727-AAF7-1FBD72400FCC}" type="presOf" srcId="{44FBC9DD-2030-4D26-9C98-50FC488F97F9}" destId="{A2947992-F5A7-4135-9D35-B1026DB6C389}" srcOrd="1" destOrd="0" presId="urn:microsoft.com/office/officeart/2005/8/layout/matrix1"/>
    <dgm:cxn modelId="{0256262A-83D4-449F-8AA4-12D2B05E1831}" srcId="{0A9ECC3F-C082-4E0D-920E-1D88EE4B3AC4}" destId="{7B8FEE9A-9C2C-41CE-AAEB-03D84F37ABBF}" srcOrd="0" destOrd="0" parTransId="{AD1D8456-B57B-4AFA-BB49-3D257591F929}" sibTransId="{243EB473-2995-4964-A7DF-EC57BEE2F699}"/>
    <dgm:cxn modelId="{E197AACA-528D-4649-968B-D5D019166F41}" type="presParOf" srcId="{02E5681D-7162-416F-8590-8BFD7FE13228}" destId="{A102F906-EB41-4CCF-973E-4C261EC339A0}" srcOrd="0" destOrd="0" presId="urn:microsoft.com/office/officeart/2005/8/layout/matrix1"/>
    <dgm:cxn modelId="{D0454BCF-2DF3-40BE-ACE4-B436C9B1D251}" type="presParOf" srcId="{A102F906-EB41-4CCF-973E-4C261EC339A0}" destId="{B8DC5AAE-8CF8-492B-BCBE-0B79033BD76C}" srcOrd="0" destOrd="0" presId="urn:microsoft.com/office/officeart/2005/8/layout/matrix1"/>
    <dgm:cxn modelId="{82BA6B8A-27F5-4395-B12B-95D86E30BEDF}" type="presParOf" srcId="{A102F906-EB41-4CCF-973E-4C261EC339A0}" destId="{27DE17AB-EA55-43F3-872F-74860E01FF56}" srcOrd="1" destOrd="0" presId="urn:microsoft.com/office/officeart/2005/8/layout/matrix1"/>
    <dgm:cxn modelId="{EDCE7B33-A95D-40E4-911D-30FF4C4FBAC1}" type="presParOf" srcId="{A102F906-EB41-4CCF-973E-4C261EC339A0}" destId="{6EB71546-A85C-430C-98E0-76CDF345B599}" srcOrd="2" destOrd="0" presId="urn:microsoft.com/office/officeart/2005/8/layout/matrix1"/>
    <dgm:cxn modelId="{F5C4BD85-45B9-4C2C-8F28-37229FDD51C6}" type="presParOf" srcId="{A102F906-EB41-4CCF-973E-4C261EC339A0}" destId="{2CFDB211-A7BA-4514-89BF-58887118EB46}" srcOrd="3" destOrd="0" presId="urn:microsoft.com/office/officeart/2005/8/layout/matrix1"/>
    <dgm:cxn modelId="{89B1AAF8-B7D0-408A-9B73-0DE863C411F1}" type="presParOf" srcId="{A102F906-EB41-4CCF-973E-4C261EC339A0}" destId="{7302E2B7-19B8-4592-88A2-BFAE5009D087}" srcOrd="4" destOrd="0" presId="urn:microsoft.com/office/officeart/2005/8/layout/matrix1"/>
    <dgm:cxn modelId="{E9737C19-C2A1-433D-9EB4-6DC911038BB7}" type="presParOf" srcId="{A102F906-EB41-4CCF-973E-4C261EC339A0}" destId="{F50485BA-32A2-4D0F-932C-573DC2902B0B}" srcOrd="5" destOrd="0" presId="urn:microsoft.com/office/officeart/2005/8/layout/matrix1"/>
    <dgm:cxn modelId="{7E216059-2934-4C8F-93C9-A4A21FDAED15}" type="presParOf" srcId="{A102F906-EB41-4CCF-973E-4C261EC339A0}" destId="{1764D9EE-F064-42C9-95C3-0F004E377530}" srcOrd="6" destOrd="0" presId="urn:microsoft.com/office/officeart/2005/8/layout/matrix1"/>
    <dgm:cxn modelId="{74F826FD-10FA-443D-BEA3-3B4C73D28BAC}" type="presParOf" srcId="{A102F906-EB41-4CCF-973E-4C261EC339A0}" destId="{A2947992-F5A7-4135-9D35-B1026DB6C389}" srcOrd="7" destOrd="0" presId="urn:microsoft.com/office/officeart/2005/8/layout/matrix1"/>
    <dgm:cxn modelId="{2427884C-6CF8-4095-BAEF-14BBE5679093}" type="presParOf" srcId="{02E5681D-7162-416F-8590-8BFD7FE13228}" destId="{285B34BD-127B-4F7D-AECA-F8D89324B49A}" srcOrd="1" destOrd="0" presId="urn:microsoft.com/office/officeart/2005/8/layout/matrix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5010E973-54D3-408F-96BD-2A5FC6DE6E23}" type="doc">
      <dgm:prSet loTypeId="urn:microsoft.com/office/officeart/2008/layout/VerticalCurvedList" loCatId="list" qsTypeId="urn:microsoft.com/office/officeart/2005/8/quickstyle/simple1" qsCatId="simple" csTypeId="urn:microsoft.com/office/officeart/2005/8/colors/colorful4" csCatId="colorful" phldr="1"/>
      <dgm:spPr/>
      <dgm:t>
        <a:bodyPr/>
        <a:lstStyle/>
        <a:p>
          <a:endParaRPr lang="en-US"/>
        </a:p>
      </dgm:t>
    </dgm:pt>
    <dgm:pt modelId="{38FEE3BD-504B-4CB9-9ABE-B798552743B8}">
      <dgm:prSet phldrT="[Text]"/>
      <dgm:spPr/>
      <dgm:t>
        <a:bodyPr/>
        <a:lstStyle/>
        <a:p>
          <a:r>
            <a:rPr lang="en-US" dirty="0"/>
            <a:t>Nurture agricultural innovation and entrepreneurship</a:t>
          </a:r>
        </a:p>
      </dgm:t>
    </dgm:pt>
    <dgm:pt modelId="{545B2254-BC1F-48BB-BBCF-68506898AC52}" type="parTrans" cxnId="{DF2CF956-276D-4264-9944-75FA83DD93F3}">
      <dgm:prSet/>
      <dgm:spPr/>
      <dgm:t>
        <a:bodyPr/>
        <a:lstStyle/>
        <a:p>
          <a:endParaRPr lang="en-US"/>
        </a:p>
      </dgm:t>
    </dgm:pt>
    <dgm:pt modelId="{CC3C375F-A08B-4EE2-A64E-DE9E2A25EAB5}" type="sibTrans" cxnId="{DF2CF956-276D-4264-9944-75FA83DD93F3}">
      <dgm:prSet/>
      <dgm:spPr/>
      <dgm:t>
        <a:bodyPr/>
        <a:lstStyle/>
        <a:p>
          <a:endParaRPr lang="en-US"/>
        </a:p>
      </dgm:t>
    </dgm:pt>
    <dgm:pt modelId="{50B21E8A-CC5F-41AA-900F-8164E75E107E}">
      <dgm:prSet phldrT="[Text]"/>
      <dgm:spPr/>
      <dgm:t>
        <a:bodyPr/>
        <a:lstStyle/>
        <a:p>
          <a:r>
            <a:rPr lang="en-US" dirty="0"/>
            <a:t>Foster cutting-edge innovations in the </a:t>
          </a:r>
          <a:r>
            <a:rPr lang="en-US" dirty="0" err="1"/>
            <a:t>agri</a:t>
          </a:r>
          <a:r>
            <a:rPr lang="en-US" dirty="0"/>
            <a:t>-sector leading to economic development</a:t>
          </a:r>
        </a:p>
      </dgm:t>
    </dgm:pt>
    <dgm:pt modelId="{3D2440FE-496D-4B90-83AA-E4539B1E9C6A}" type="parTrans" cxnId="{B8494FB0-AB66-425E-9224-C6B9E1C890E5}">
      <dgm:prSet/>
      <dgm:spPr/>
      <dgm:t>
        <a:bodyPr/>
        <a:lstStyle/>
        <a:p>
          <a:endParaRPr lang="en-US"/>
        </a:p>
      </dgm:t>
    </dgm:pt>
    <dgm:pt modelId="{65EE89BD-1BD5-479E-BB51-483284001857}" type="sibTrans" cxnId="{B8494FB0-AB66-425E-9224-C6B9E1C890E5}">
      <dgm:prSet/>
      <dgm:spPr/>
      <dgm:t>
        <a:bodyPr/>
        <a:lstStyle/>
        <a:p>
          <a:endParaRPr lang="en-US"/>
        </a:p>
      </dgm:t>
    </dgm:pt>
    <dgm:pt modelId="{08160B71-ED8A-421F-8E23-B2BE2867BFAB}">
      <dgm:prSet phldrT="[Text]"/>
      <dgm:spPr/>
      <dgm:t>
        <a:bodyPr/>
        <a:lstStyle/>
        <a:p>
          <a:r>
            <a:rPr lang="en-US" dirty="0"/>
            <a:t>Enable innovative research with commercialization potential in the </a:t>
          </a:r>
          <a:r>
            <a:rPr lang="en-US" dirty="0" err="1"/>
            <a:t>agri</a:t>
          </a:r>
          <a:r>
            <a:rPr lang="en-US" dirty="0"/>
            <a:t>-sector </a:t>
          </a:r>
        </a:p>
      </dgm:t>
    </dgm:pt>
    <dgm:pt modelId="{35EF2C06-3229-4FFB-93F5-91EADBE761C1}" type="parTrans" cxnId="{E24101BC-658E-4B2C-9EC2-D2DEC66C1EDC}">
      <dgm:prSet/>
      <dgm:spPr/>
      <dgm:t>
        <a:bodyPr/>
        <a:lstStyle/>
        <a:p>
          <a:endParaRPr lang="en-US"/>
        </a:p>
      </dgm:t>
    </dgm:pt>
    <dgm:pt modelId="{FFBFF3B3-5FC3-493D-AFB2-37C49F3F9D3E}" type="sibTrans" cxnId="{E24101BC-658E-4B2C-9EC2-D2DEC66C1EDC}">
      <dgm:prSet/>
      <dgm:spPr/>
      <dgm:t>
        <a:bodyPr/>
        <a:lstStyle/>
        <a:p>
          <a:endParaRPr lang="en-US"/>
        </a:p>
      </dgm:t>
    </dgm:pt>
    <dgm:pt modelId="{4338DCFF-4474-432A-8332-BE203104C643}">
      <dgm:prSet/>
      <dgm:spPr/>
      <dgm:t>
        <a:bodyPr/>
        <a:lstStyle/>
        <a:p>
          <a:r>
            <a:rPr lang="en-US" dirty="0"/>
            <a:t>Serve as knowledge </a:t>
          </a:r>
          <a:r>
            <a:rPr lang="en-US" dirty="0" err="1"/>
            <a:t>centre</a:t>
          </a:r>
          <a:r>
            <a:rPr lang="en-US" dirty="0"/>
            <a:t> and repository of Biological materials </a:t>
          </a:r>
        </a:p>
      </dgm:t>
    </dgm:pt>
    <dgm:pt modelId="{4D31B255-4946-4E73-A1EB-7B0A2FC9B1D2}" type="parTrans" cxnId="{139E8162-9458-4481-9605-A7EEEF0A3B6C}">
      <dgm:prSet/>
      <dgm:spPr/>
      <dgm:t>
        <a:bodyPr/>
        <a:lstStyle/>
        <a:p>
          <a:endParaRPr lang="en-US"/>
        </a:p>
      </dgm:t>
    </dgm:pt>
    <dgm:pt modelId="{27176A25-F6FF-4633-814B-51DADC22AF72}" type="sibTrans" cxnId="{139E8162-9458-4481-9605-A7EEEF0A3B6C}">
      <dgm:prSet/>
      <dgm:spPr/>
      <dgm:t>
        <a:bodyPr/>
        <a:lstStyle/>
        <a:p>
          <a:endParaRPr lang="en-US"/>
        </a:p>
      </dgm:t>
    </dgm:pt>
    <dgm:pt modelId="{F4A7EFCF-B86E-4D6A-8274-09EB9DA14566}" type="pres">
      <dgm:prSet presAssocID="{5010E973-54D3-408F-96BD-2A5FC6DE6E23}" presName="Name0" presStyleCnt="0">
        <dgm:presLayoutVars>
          <dgm:chMax val="7"/>
          <dgm:chPref val="7"/>
          <dgm:dir/>
        </dgm:presLayoutVars>
      </dgm:prSet>
      <dgm:spPr/>
      <dgm:t>
        <a:bodyPr/>
        <a:lstStyle/>
        <a:p>
          <a:endParaRPr lang="en-US"/>
        </a:p>
      </dgm:t>
    </dgm:pt>
    <dgm:pt modelId="{0DF29973-C453-4D9D-901F-455E6D5AF23E}" type="pres">
      <dgm:prSet presAssocID="{5010E973-54D3-408F-96BD-2A5FC6DE6E23}" presName="Name1" presStyleCnt="0"/>
      <dgm:spPr/>
    </dgm:pt>
    <dgm:pt modelId="{672E08E1-247F-4D24-8868-A877F3DB6327}" type="pres">
      <dgm:prSet presAssocID="{5010E973-54D3-408F-96BD-2A5FC6DE6E23}" presName="cycle" presStyleCnt="0"/>
      <dgm:spPr/>
    </dgm:pt>
    <dgm:pt modelId="{05C90C96-E2D2-48CE-BFB5-501F9BC31115}" type="pres">
      <dgm:prSet presAssocID="{5010E973-54D3-408F-96BD-2A5FC6DE6E23}" presName="srcNode" presStyleLbl="node1" presStyleIdx="0" presStyleCnt="4"/>
      <dgm:spPr/>
    </dgm:pt>
    <dgm:pt modelId="{3628E553-12E4-4AD8-BE00-E5B5890D009C}" type="pres">
      <dgm:prSet presAssocID="{5010E973-54D3-408F-96BD-2A5FC6DE6E23}" presName="conn" presStyleLbl="parChTrans1D2" presStyleIdx="0" presStyleCnt="1"/>
      <dgm:spPr/>
      <dgm:t>
        <a:bodyPr/>
        <a:lstStyle/>
        <a:p>
          <a:endParaRPr lang="en-US"/>
        </a:p>
      </dgm:t>
    </dgm:pt>
    <dgm:pt modelId="{C6CE170B-0C9A-48F3-A325-5F919D016163}" type="pres">
      <dgm:prSet presAssocID="{5010E973-54D3-408F-96BD-2A5FC6DE6E23}" presName="extraNode" presStyleLbl="node1" presStyleIdx="0" presStyleCnt="4"/>
      <dgm:spPr/>
    </dgm:pt>
    <dgm:pt modelId="{3B624102-8986-43AA-8716-E7B5F2E1F710}" type="pres">
      <dgm:prSet presAssocID="{5010E973-54D3-408F-96BD-2A5FC6DE6E23}" presName="dstNode" presStyleLbl="node1" presStyleIdx="0" presStyleCnt="4"/>
      <dgm:spPr/>
    </dgm:pt>
    <dgm:pt modelId="{DF933218-DCA0-44D1-B169-E4638F504B0E}" type="pres">
      <dgm:prSet presAssocID="{38FEE3BD-504B-4CB9-9ABE-B798552743B8}" presName="text_1" presStyleLbl="node1" presStyleIdx="0" presStyleCnt="4">
        <dgm:presLayoutVars>
          <dgm:bulletEnabled val="1"/>
        </dgm:presLayoutVars>
      </dgm:prSet>
      <dgm:spPr/>
      <dgm:t>
        <a:bodyPr/>
        <a:lstStyle/>
        <a:p>
          <a:endParaRPr lang="en-US"/>
        </a:p>
      </dgm:t>
    </dgm:pt>
    <dgm:pt modelId="{C8975365-F819-4EFD-A4A8-483D96871119}" type="pres">
      <dgm:prSet presAssocID="{38FEE3BD-504B-4CB9-9ABE-B798552743B8}" presName="accent_1" presStyleCnt="0"/>
      <dgm:spPr/>
    </dgm:pt>
    <dgm:pt modelId="{0573FD42-1F04-40B2-BE55-7CB3025B4DF0}" type="pres">
      <dgm:prSet presAssocID="{38FEE3BD-504B-4CB9-9ABE-B798552743B8}" presName="accentRepeatNode" presStyleLbl="solidFgAcc1" presStyleIdx="0" presStyleCnt="4"/>
      <dgm:spPr/>
    </dgm:pt>
    <dgm:pt modelId="{5E8B6769-523F-4183-A02D-333B36DCD0D1}" type="pres">
      <dgm:prSet presAssocID="{4338DCFF-4474-432A-8332-BE203104C643}" presName="text_2" presStyleLbl="node1" presStyleIdx="1" presStyleCnt="4">
        <dgm:presLayoutVars>
          <dgm:bulletEnabled val="1"/>
        </dgm:presLayoutVars>
      </dgm:prSet>
      <dgm:spPr/>
      <dgm:t>
        <a:bodyPr/>
        <a:lstStyle/>
        <a:p>
          <a:endParaRPr lang="en-US"/>
        </a:p>
      </dgm:t>
    </dgm:pt>
    <dgm:pt modelId="{D878785F-3F17-4267-9096-5E4AA6F917CC}" type="pres">
      <dgm:prSet presAssocID="{4338DCFF-4474-432A-8332-BE203104C643}" presName="accent_2" presStyleCnt="0"/>
      <dgm:spPr/>
    </dgm:pt>
    <dgm:pt modelId="{6DCFC5BB-BD28-470D-9807-1FE931903FD3}" type="pres">
      <dgm:prSet presAssocID="{4338DCFF-4474-432A-8332-BE203104C643}" presName="accentRepeatNode" presStyleLbl="solidFgAcc1" presStyleIdx="1" presStyleCnt="4"/>
      <dgm:spPr/>
    </dgm:pt>
    <dgm:pt modelId="{AE3D66E8-F147-46EF-9E4B-C5C5247D9FF2}" type="pres">
      <dgm:prSet presAssocID="{50B21E8A-CC5F-41AA-900F-8164E75E107E}" presName="text_3" presStyleLbl="node1" presStyleIdx="2" presStyleCnt="4">
        <dgm:presLayoutVars>
          <dgm:bulletEnabled val="1"/>
        </dgm:presLayoutVars>
      </dgm:prSet>
      <dgm:spPr/>
      <dgm:t>
        <a:bodyPr/>
        <a:lstStyle/>
        <a:p>
          <a:endParaRPr lang="en-US"/>
        </a:p>
      </dgm:t>
    </dgm:pt>
    <dgm:pt modelId="{D7E7A628-1626-44EF-89FF-25CA7D9EE5A8}" type="pres">
      <dgm:prSet presAssocID="{50B21E8A-CC5F-41AA-900F-8164E75E107E}" presName="accent_3" presStyleCnt="0"/>
      <dgm:spPr/>
    </dgm:pt>
    <dgm:pt modelId="{7B9F6ABD-C281-41BB-9BA3-1E9CDC5B47F7}" type="pres">
      <dgm:prSet presAssocID="{50B21E8A-CC5F-41AA-900F-8164E75E107E}" presName="accentRepeatNode" presStyleLbl="solidFgAcc1" presStyleIdx="2" presStyleCnt="4"/>
      <dgm:spPr/>
    </dgm:pt>
    <dgm:pt modelId="{48517AE8-919B-4544-9EF2-923A45330760}" type="pres">
      <dgm:prSet presAssocID="{08160B71-ED8A-421F-8E23-B2BE2867BFAB}" presName="text_4" presStyleLbl="node1" presStyleIdx="3" presStyleCnt="4">
        <dgm:presLayoutVars>
          <dgm:bulletEnabled val="1"/>
        </dgm:presLayoutVars>
      </dgm:prSet>
      <dgm:spPr/>
      <dgm:t>
        <a:bodyPr/>
        <a:lstStyle/>
        <a:p>
          <a:endParaRPr lang="en-US"/>
        </a:p>
      </dgm:t>
    </dgm:pt>
    <dgm:pt modelId="{D7A3C002-0372-4017-912C-64A15DC0B987}" type="pres">
      <dgm:prSet presAssocID="{08160B71-ED8A-421F-8E23-B2BE2867BFAB}" presName="accent_4" presStyleCnt="0"/>
      <dgm:spPr/>
    </dgm:pt>
    <dgm:pt modelId="{C8D73935-F6B6-4865-99A2-ACA9630B3B82}" type="pres">
      <dgm:prSet presAssocID="{08160B71-ED8A-421F-8E23-B2BE2867BFAB}" presName="accentRepeatNode" presStyleLbl="solidFgAcc1" presStyleIdx="3" presStyleCnt="4"/>
      <dgm:spPr/>
    </dgm:pt>
  </dgm:ptLst>
  <dgm:cxnLst>
    <dgm:cxn modelId="{49B9C91F-33FA-4E9B-ABB1-AF099FBAF392}" type="presOf" srcId="{5010E973-54D3-408F-96BD-2A5FC6DE6E23}" destId="{F4A7EFCF-B86E-4D6A-8274-09EB9DA14566}" srcOrd="0" destOrd="0" presId="urn:microsoft.com/office/officeart/2008/layout/VerticalCurvedList"/>
    <dgm:cxn modelId="{DF2CF956-276D-4264-9944-75FA83DD93F3}" srcId="{5010E973-54D3-408F-96BD-2A5FC6DE6E23}" destId="{38FEE3BD-504B-4CB9-9ABE-B798552743B8}" srcOrd="0" destOrd="0" parTransId="{545B2254-BC1F-48BB-BBCF-68506898AC52}" sibTransId="{CC3C375F-A08B-4EE2-A64E-DE9E2A25EAB5}"/>
    <dgm:cxn modelId="{A8011033-E3B9-4B71-A4C1-642262E0F1E5}" type="presOf" srcId="{4338DCFF-4474-432A-8332-BE203104C643}" destId="{5E8B6769-523F-4183-A02D-333B36DCD0D1}" srcOrd="0" destOrd="0" presId="urn:microsoft.com/office/officeart/2008/layout/VerticalCurvedList"/>
    <dgm:cxn modelId="{D67F227C-BCA2-4318-B42B-92E732823C26}" type="presOf" srcId="{08160B71-ED8A-421F-8E23-B2BE2867BFAB}" destId="{48517AE8-919B-4544-9EF2-923A45330760}" srcOrd="0" destOrd="0" presId="urn:microsoft.com/office/officeart/2008/layout/VerticalCurvedList"/>
    <dgm:cxn modelId="{E24101BC-658E-4B2C-9EC2-D2DEC66C1EDC}" srcId="{5010E973-54D3-408F-96BD-2A5FC6DE6E23}" destId="{08160B71-ED8A-421F-8E23-B2BE2867BFAB}" srcOrd="3" destOrd="0" parTransId="{35EF2C06-3229-4FFB-93F5-91EADBE761C1}" sibTransId="{FFBFF3B3-5FC3-493D-AFB2-37C49F3F9D3E}"/>
    <dgm:cxn modelId="{139E8162-9458-4481-9605-A7EEEF0A3B6C}" srcId="{5010E973-54D3-408F-96BD-2A5FC6DE6E23}" destId="{4338DCFF-4474-432A-8332-BE203104C643}" srcOrd="1" destOrd="0" parTransId="{4D31B255-4946-4E73-A1EB-7B0A2FC9B1D2}" sibTransId="{27176A25-F6FF-4633-814B-51DADC22AF72}"/>
    <dgm:cxn modelId="{329D81B3-0B39-462B-BCB0-664A8BF1AA6B}" type="presOf" srcId="{CC3C375F-A08B-4EE2-A64E-DE9E2A25EAB5}" destId="{3628E553-12E4-4AD8-BE00-E5B5890D009C}" srcOrd="0" destOrd="0" presId="urn:microsoft.com/office/officeart/2008/layout/VerticalCurvedList"/>
    <dgm:cxn modelId="{A150BA2F-8649-4A43-ACD5-2BBCE0194D6A}" type="presOf" srcId="{50B21E8A-CC5F-41AA-900F-8164E75E107E}" destId="{AE3D66E8-F147-46EF-9E4B-C5C5247D9FF2}" srcOrd="0" destOrd="0" presId="urn:microsoft.com/office/officeart/2008/layout/VerticalCurvedList"/>
    <dgm:cxn modelId="{A8D1C62A-80F1-4D6C-9135-84D275736C6A}" type="presOf" srcId="{38FEE3BD-504B-4CB9-9ABE-B798552743B8}" destId="{DF933218-DCA0-44D1-B169-E4638F504B0E}" srcOrd="0" destOrd="0" presId="urn:microsoft.com/office/officeart/2008/layout/VerticalCurvedList"/>
    <dgm:cxn modelId="{B8494FB0-AB66-425E-9224-C6B9E1C890E5}" srcId="{5010E973-54D3-408F-96BD-2A5FC6DE6E23}" destId="{50B21E8A-CC5F-41AA-900F-8164E75E107E}" srcOrd="2" destOrd="0" parTransId="{3D2440FE-496D-4B90-83AA-E4539B1E9C6A}" sibTransId="{65EE89BD-1BD5-479E-BB51-483284001857}"/>
    <dgm:cxn modelId="{032323B5-4EE2-4013-9481-67E41623FBDD}" type="presParOf" srcId="{F4A7EFCF-B86E-4D6A-8274-09EB9DA14566}" destId="{0DF29973-C453-4D9D-901F-455E6D5AF23E}" srcOrd="0" destOrd="0" presId="urn:microsoft.com/office/officeart/2008/layout/VerticalCurvedList"/>
    <dgm:cxn modelId="{D76B9FDD-6216-4CDF-BBD8-EF8FAC24B94E}" type="presParOf" srcId="{0DF29973-C453-4D9D-901F-455E6D5AF23E}" destId="{672E08E1-247F-4D24-8868-A877F3DB6327}" srcOrd="0" destOrd="0" presId="urn:microsoft.com/office/officeart/2008/layout/VerticalCurvedList"/>
    <dgm:cxn modelId="{3CB2CF83-D4BA-45F7-B860-D894CD82D43A}" type="presParOf" srcId="{672E08E1-247F-4D24-8868-A877F3DB6327}" destId="{05C90C96-E2D2-48CE-BFB5-501F9BC31115}" srcOrd="0" destOrd="0" presId="urn:microsoft.com/office/officeart/2008/layout/VerticalCurvedList"/>
    <dgm:cxn modelId="{879ABFF0-BBBB-4640-8A3B-C147D67E329E}" type="presParOf" srcId="{672E08E1-247F-4D24-8868-A877F3DB6327}" destId="{3628E553-12E4-4AD8-BE00-E5B5890D009C}" srcOrd="1" destOrd="0" presId="urn:microsoft.com/office/officeart/2008/layout/VerticalCurvedList"/>
    <dgm:cxn modelId="{7CD2FD03-7F25-42C3-A2DE-70393D95CC3B}" type="presParOf" srcId="{672E08E1-247F-4D24-8868-A877F3DB6327}" destId="{C6CE170B-0C9A-48F3-A325-5F919D016163}" srcOrd="2" destOrd="0" presId="urn:microsoft.com/office/officeart/2008/layout/VerticalCurvedList"/>
    <dgm:cxn modelId="{C0AE9FEB-0268-407C-86B2-05EAF931EEFB}" type="presParOf" srcId="{672E08E1-247F-4D24-8868-A877F3DB6327}" destId="{3B624102-8986-43AA-8716-E7B5F2E1F710}" srcOrd="3" destOrd="0" presId="urn:microsoft.com/office/officeart/2008/layout/VerticalCurvedList"/>
    <dgm:cxn modelId="{D083D916-A975-4A4C-B623-A451AF6EA83C}" type="presParOf" srcId="{0DF29973-C453-4D9D-901F-455E6D5AF23E}" destId="{DF933218-DCA0-44D1-B169-E4638F504B0E}" srcOrd="1" destOrd="0" presId="urn:microsoft.com/office/officeart/2008/layout/VerticalCurvedList"/>
    <dgm:cxn modelId="{F21BE3FD-29A5-420B-8657-4EED1AEB1E0E}" type="presParOf" srcId="{0DF29973-C453-4D9D-901F-455E6D5AF23E}" destId="{C8975365-F819-4EFD-A4A8-483D96871119}" srcOrd="2" destOrd="0" presId="urn:microsoft.com/office/officeart/2008/layout/VerticalCurvedList"/>
    <dgm:cxn modelId="{0D1D284C-3132-4B47-AC27-599365FA080A}" type="presParOf" srcId="{C8975365-F819-4EFD-A4A8-483D96871119}" destId="{0573FD42-1F04-40B2-BE55-7CB3025B4DF0}" srcOrd="0" destOrd="0" presId="urn:microsoft.com/office/officeart/2008/layout/VerticalCurvedList"/>
    <dgm:cxn modelId="{A8954B12-B72E-426D-BFA8-AD8303709790}" type="presParOf" srcId="{0DF29973-C453-4D9D-901F-455E6D5AF23E}" destId="{5E8B6769-523F-4183-A02D-333B36DCD0D1}" srcOrd="3" destOrd="0" presId="urn:microsoft.com/office/officeart/2008/layout/VerticalCurvedList"/>
    <dgm:cxn modelId="{087D02D8-FB62-4472-BCDC-6EC6D4CDBCBA}" type="presParOf" srcId="{0DF29973-C453-4D9D-901F-455E6D5AF23E}" destId="{D878785F-3F17-4267-9096-5E4AA6F917CC}" srcOrd="4" destOrd="0" presId="urn:microsoft.com/office/officeart/2008/layout/VerticalCurvedList"/>
    <dgm:cxn modelId="{654D5269-F205-49E7-9730-9F73FF8E1DC9}" type="presParOf" srcId="{D878785F-3F17-4267-9096-5E4AA6F917CC}" destId="{6DCFC5BB-BD28-470D-9807-1FE931903FD3}" srcOrd="0" destOrd="0" presId="urn:microsoft.com/office/officeart/2008/layout/VerticalCurvedList"/>
    <dgm:cxn modelId="{920C6A99-7846-4859-BB9C-C0CE3FBD5687}" type="presParOf" srcId="{0DF29973-C453-4D9D-901F-455E6D5AF23E}" destId="{AE3D66E8-F147-46EF-9E4B-C5C5247D9FF2}" srcOrd="5" destOrd="0" presId="urn:microsoft.com/office/officeart/2008/layout/VerticalCurvedList"/>
    <dgm:cxn modelId="{8A3E9322-B3F0-4810-BA61-B97CD85B1B7E}" type="presParOf" srcId="{0DF29973-C453-4D9D-901F-455E6D5AF23E}" destId="{D7E7A628-1626-44EF-89FF-25CA7D9EE5A8}" srcOrd="6" destOrd="0" presId="urn:microsoft.com/office/officeart/2008/layout/VerticalCurvedList"/>
    <dgm:cxn modelId="{B47CB5D9-4C05-4CB1-91EB-54561E2AD007}" type="presParOf" srcId="{D7E7A628-1626-44EF-89FF-25CA7D9EE5A8}" destId="{7B9F6ABD-C281-41BB-9BA3-1E9CDC5B47F7}" srcOrd="0" destOrd="0" presId="urn:microsoft.com/office/officeart/2008/layout/VerticalCurvedList"/>
    <dgm:cxn modelId="{6047EF5F-23FF-4C9D-A882-8AFBDC3A457B}" type="presParOf" srcId="{0DF29973-C453-4D9D-901F-455E6D5AF23E}" destId="{48517AE8-919B-4544-9EF2-923A45330760}" srcOrd="7" destOrd="0" presId="urn:microsoft.com/office/officeart/2008/layout/VerticalCurvedList"/>
    <dgm:cxn modelId="{58884DCB-F927-4D9C-83CD-63AB13DBD88C}" type="presParOf" srcId="{0DF29973-C453-4D9D-901F-455E6D5AF23E}" destId="{D7A3C002-0372-4017-912C-64A15DC0B987}" srcOrd="8" destOrd="0" presId="urn:microsoft.com/office/officeart/2008/layout/VerticalCurvedList"/>
    <dgm:cxn modelId="{5B83BEDA-6389-4679-A1CD-C33912D7C73E}" type="presParOf" srcId="{D7A3C002-0372-4017-912C-64A15DC0B987}" destId="{C8D73935-F6B6-4865-99A2-ACA9630B3B82}"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5D713B2-324B-4226-8CB6-4793EA823BCB}">
      <dsp:nvSpPr>
        <dsp:cNvPr id="0" name=""/>
        <dsp:cNvSpPr/>
      </dsp:nvSpPr>
      <dsp:spPr>
        <a:xfrm>
          <a:off x="0" y="0"/>
          <a:ext cx="2110332" cy="4266420"/>
        </a:xfrm>
        <a:prstGeom prst="roundRect">
          <a:avLst>
            <a:gd name="adj" fmla="val 10000"/>
          </a:avLst>
        </a:prstGeom>
        <a:solidFill>
          <a:srgbClr val="2C6A5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lvl="0" algn="ctr" defTabSz="1066800">
            <a:lnSpc>
              <a:spcPct val="90000"/>
            </a:lnSpc>
            <a:spcBef>
              <a:spcPct val="0"/>
            </a:spcBef>
            <a:spcAft>
              <a:spcPct val="35000"/>
            </a:spcAft>
          </a:pPr>
          <a:r>
            <a:rPr lang="en-IN" sz="2400" b="1" kern="1200" dirty="0" err="1" smtClean="0">
              <a:solidFill>
                <a:schemeClr val="bg1"/>
              </a:solidFill>
              <a:latin typeface="Agency FB" panose="020B0503020202020204" pitchFamily="34" charset="0"/>
              <a:cs typeface="Times New Roman" panose="02020603050405020304" pitchFamily="18" charset="0"/>
            </a:rPr>
            <a:t>Puri</a:t>
          </a:r>
          <a:endParaRPr lang="en-IN" sz="2400" b="1" kern="1200" dirty="0" smtClean="0">
            <a:solidFill>
              <a:schemeClr val="bg1"/>
            </a:solidFill>
            <a:latin typeface="Agency FB" panose="020B0503020202020204" pitchFamily="34" charset="0"/>
            <a:cs typeface="Times New Roman" panose="02020603050405020304" pitchFamily="18" charset="0"/>
          </a:endParaRPr>
        </a:p>
        <a:p>
          <a:pPr lvl="0" algn="ctr" defTabSz="1066800">
            <a:lnSpc>
              <a:spcPct val="90000"/>
            </a:lnSpc>
            <a:spcBef>
              <a:spcPct val="0"/>
            </a:spcBef>
            <a:spcAft>
              <a:spcPct val="35000"/>
            </a:spcAft>
          </a:pPr>
          <a:r>
            <a:rPr lang="en-IN" sz="2400" b="1" kern="1200" dirty="0" smtClean="0">
              <a:solidFill>
                <a:schemeClr val="bg1"/>
              </a:solidFill>
              <a:latin typeface="Agency FB" panose="020B0503020202020204" pitchFamily="34" charset="0"/>
              <a:cs typeface="Times New Roman" panose="02020603050405020304" pitchFamily="18" charset="0"/>
            </a:rPr>
            <a:t>Odisha</a:t>
          </a:r>
          <a:endParaRPr lang="en-IN" sz="2400" b="1" kern="1200" dirty="0">
            <a:solidFill>
              <a:schemeClr val="bg1"/>
            </a:solidFill>
            <a:latin typeface="Agency FB" panose="020B0503020202020204" pitchFamily="34" charset="0"/>
            <a:cs typeface="Times New Roman" panose="02020603050405020304" pitchFamily="18" charset="0"/>
          </a:endParaRPr>
        </a:p>
      </dsp:txBody>
      <dsp:txXfrm>
        <a:off x="0" y="1706568"/>
        <a:ext cx="2110332" cy="1706568"/>
      </dsp:txXfrm>
    </dsp:sp>
    <dsp:sp modelId="{1D3D3A85-D876-4033-B030-72F281A9DDE6}">
      <dsp:nvSpPr>
        <dsp:cNvPr id="0" name=""/>
        <dsp:cNvSpPr/>
      </dsp:nvSpPr>
      <dsp:spPr>
        <a:xfrm>
          <a:off x="345284" y="255985"/>
          <a:ext cx="1420717" cy="1420717"/>
        </a:xfrm>
        <a:prstGeom prst="ellipse">
          <a:avLst/>
        </a:prstGeom>
        <a:blipFill dpi="0" rotWithShape="1">
          <a:blip xmlns:r="http://schemas.openxmlformats.org/officeDocument/2006/relationships" r:embed="rId1">
            <a:extLst>
              <a:ext uri="{28A0092B-C50C-407E-A947-70E740481C1C}">
                <a14:useLocalDpi xmlns:a14="http://schemas.microsoft.com/office/drawing/2010/main" val="0"/>
              </a:ext>
            </a:extLst>
          </a:blip>
          <a:srcRect/>
          <a:stretch>
            <a:fillRect l="182" t="-4726" b="1887"/>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2D317EF-2EF0-41B3-B12A-D8365327CCAC}">
      <dsp:nvSpPr>
        <dsp:cNvPr id="0" name=""/>
        <dsp:cNvSpPr/>
      </dsp:nvSpPr>
      <dsp:spPr>
        <a:xfrm>
          <a:off x="2169399" y="0"/>
          <a:ext cx="2304615" cy="4266420"/>
        </a:xfrm>
        <a:prstGeom prst="roundRect">
          <a:avLst>
            <a:gd name="adj" fmla="val 10000"/>
          </a:avLst>
        </a:prstGeom>
        <a:solidFill>
          <a:srgbClr val="2C6A5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lvl="0" algn="ctr" defTabSz="1066800">
            <a:lnSpc>
              <a:spcPct val="90000"/>
            </a:lnSpc>
            <a:spcBef>
              <a:spcPct val="0"/>
            </a:spcBef>
            <a:spcAft>
              <a:spcPct val="35000"/>
            </a:spcAft>
          </a:pPr>
          <a:endParaRPr lang="en-IN" sz="2400" b="1" kern="1200" dirty="0">
            <a:solidFill>
              <a:schemeClr val="bg1"/>
            </a:solidFill>
            <a:latin typeface="Agency FB" panose="020B0503020202020204" pitchFamily="34" charset="0"/>
            <a:cs typeface="Times New Roman" panose="02020603050405020304" pitchFamily="18" charset="0"/>
          </a:endParaRPr>
        </a:p>
        <a:p>
          <a:pPr lvl="0" algn="ctr" defTabSz="1066800">
            <a:lnSpc>
              <a:spcPct val="90000"/>
            </a:lnSpc>
            <a:spcBef>
              <a:spcPct val="0"/>
            </a:spcBef>
            <a:spcAft>
              <a:spcPct val="35000"/>
            </a:spcAft>
          </a:pPr>
          <a:endParaRPr lang="en-IN" sz="2400" b="1" kern="1200" dirty="0">
            <a:solidFill>
              <a:schemeClr val="bg1"/>
            </a:solidFill>
            <a:latin typeface="Agency FB" panose="020B0503020202020204" pitchFamily="34" charset="0"/>
            <a:cs typeface="Times New Roman" panose="02020603050405020304" pitchFamily="18" charset="0"/>
          </a:endParaRPr>
        </a:p>
        <a:p>
          <a:pPr lvl="0" algn="ctr" defTabSz="1066800">
            <a:lnSpc>
              <a:spcPct val="90000"/>
            </a:lnSpc>
            <a:spcBef>
              <a:spcPct val="0"/>
            </a:spcBef>
            <a:spcAft>
              <a:spcPct val="35000"/>
            </a:spcAft>
          </a:pPr>
          <a:r>
            <a:rPr lang="en-IN" sz="2400" b="1" kern="1200" dirty="0">
              <a:solidFill>
                <a:schemeClr val="bg1"/>
              </a:solidFill>
              <a:latin typeface="Agency FB" panose="020B0503020202020204" pitchFamily="34" charset="0"/>
              <a:cs typeface="Times New Roman" panose="02020603050405020304" pitchFamily="18" charset="0"/>
            </a:rPr>
            <a:t>Ex post facto research design</a:t>
          </a:r>
        </a:p>
        <a:p>
          <a:pPr lvl="0" algn="ctr" defTabSz="1066800">
            <a:lnSpc>
              <a:spcPct val="90000"/>
            </a:lnSpc>
            <a:spcBef>
              <a:spcPct val="0"/>
            </a:spcBef>
            <a:spcAft>
              <a:spcPct val="35000"/>
            </a:spcAft>
          </a:pPr>
          <a:endParaRPr lang="en-IN" sz="2400" b="1" kern="1200" dirty="0">
            <a:solidFill>
              <a:schemeClr val="bg1"/>
            </a:solidFill>
            <a:latin typeface="Agency FB" panose="020B0503020202020204" pitchFamily="34" charset="0"/>
            <a:cs typeface="Times New Roman" panose="02020603050405020304" pitchFamily="18" charset="0"/>
          </a:endParaRPr>
        </a:p>
        <a:p>
          <a:pPr lvl="0" algn="ctr" defTabSz="1066800">
            <a:lnSpc>
              <a:spcPct val="90000"/>
            </a:lnSpc>
            <a:spcBef>
              <a:spcPct val="0"/>
            </a:spcBef>
            <a:spcAft>
              <a:spcPct val="35000"/>
            </a:spcAft>
          </a:pPr>
          <a:r>
            <a:rPr lang="en-IN" sz="2400" b="1" kern="1200" dirty="0">
              <a:solidFill>
                <a:srgbClr val="002060"/>
              </a:solidFill>
            </a:rPr>
            <a:t> </a:t>
          </a:r>
          <a:endParaRPr lang="en-US" sz="2400" b="1" kern="1200" dirty="0">
            <a:solidFill>
              <a:srgbClr val="002060"/>
            </a:solidFill>
          </a:endParaRPr>
        </a:p>
      </dsp:txBody>
      <dsp:txXfrm>
        <a:off x="2169399" y="1706568"/>
        <a:ext cx="2304615" cy="1706568"/>
      </dsp:txXfrm>
    </dsp:sp>
    <dsp:sp modelId="{D2563632-61C4-4FDD-8626-1693BC9D8E82}">
      <dsp:nvSpPr>
        <dsp:cNvPr id="0" name=""/>
        <dsp:cNvSpPr/>
      </dsp:nvSpPr>
      <dsp:spPr>
        <a:xfrm>
          <a:off x="2590662" y="276670"/>
          <a:ext cx="1420717" cy="1420717"/>
        </a:xfrm>
        <a:prstGeom prst="ellipse">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13000" r="-13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3739E2E-7CD4-46B0-B9BA-C2030FAB1901}">
      <dsp:nvSpPr>
        <dsp:cNvPr id="0" name=""/>
        <dsp:cNvSpPr/>
      </dsp:nvSpPr>
      <dsp:spPr>
        <a:xfrm>
          <a:off x="4532603" y="0"/>
          <a:ext cx="2245908" cy="4266420"/>
        </a:xfrm>
        <a:prstGeom prst="roundRect">
          <a:avLst>
            <a:gd name="adj" fmla="val 10000"/>
          </a:avLst>
        </a:prstGeom>
        <a:solidFill>
          <a:srgbClr val="2C6A5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lvl="0" algn="ctr" defTabSz="1066800">
            <a:lnSpc>
              <a:spcPct val="90000"/>
            </a:lnSpc>
            <a:spcBef>
              <a:spcPct val="0"/>
            </a:spcBef>
            <a:spcAft>
              <a:spcPct val="35000"/>
            </a:spcAft>
          </a:pPr>
          <a:endParaRPr lang="en-IN" sz="2400" b="1" kern="1200" dirty="0">
            <a:solidFill>
              <a:schemeClr val="bg1"/>
            </a:solidFill>
            <a:latin typeface="Agency FB" panose="020B0503020202020204" pitchFamily="34" charset="0"/>
          </a:endParaRPr>
        </a:p>
        <a:p>
          <a:pPr lvl="0" algn="ctr" defTabSz="1066800">
            <a:lnSpc>
              <a:spcPct val="90000"/>
            </a:lnSpc>
            <a:spcBef>
              <a:spcPct val="0"/>
            </a:spcBef>
            <a:spcAft>
              <a:spcPct val="35000"/>
            </a:spcAft>
          </a:pPr>
          <a:endParaRPr lang="en-IN" sz="2400" b="1" kern="1200" dirty="0">
            <a:solidFill>
              <a:schemeClr val="bg1"/>
            </a:solidFill>
            <a:latin typeface="Agency FB" panose="020B0503020202020204" pitchFamily="34" charset="0"/>
          </a:endParaRPr>
        </a:p>
        <a:p>
          <a:pPr lvl="0" algn="ctr" defTabSz="1066800">
            <a:lnSpc>
              <a:spcPct val="90000"/>
            </a:lnSpc>
            <a:spcBef>
              <a:spcPct val="0"/>
            </a:spcBef>
            <a:spcAft>
              <a:spcPct val="35000"/>
            </a:spcAft>
          </a:pPr>
          <a:r>
            <a:rPr lang="en-IN" sz="2400" b="1" kern="1200" dirty="0">
              <a:solidFill>
                <a:schemeClr val="bg1"/>
              </a:solidFill>
              <a:latin typeface="Agency FB" panose="020B0503020202020204" pitchFamily="34" charset="0"/>
            </a:rPr>
            <a:t>SAMPLE SIZE</a:t>
          </a:r>
        </a:p>
        <a:p>
          <a:pPr lvl="0" algn="ctr" defTabSz="1066800">
            <a:lnSpc>
              <a:spcPct val="90000"/>
            </a:lnSpc>
            <a:spcBef>
              <a:spcPct val="0"/>
            </a:spcBef>
            <a:spcAft>
              <a:spcPct val="35000"/>
            </a:spcAft>
          </a:pPr>
          <a:r>
            <a:rPr lang="en-IN" sz="2400" b="1" kern="1200" dirty="0" smtClean="0">
              <a:solidFill>
                <a:schemeClr val="bg1"/>
              </a:solidFill>
              <a:latin typeface="Agency FB" panose="020B0503020202020204" pitchFamily="34" charset="0"/>
            </a:rPr>
            <a:t>131</a:t>
          </a:r>
          <a:endParaRPr lang="en-IN" sz="2400" b="1" kern="1200" dirty="0">
            <a:solidFill>
              <a:schemeClr val="bg1"/>
            </a:solidFill>
            <a:latin typeface="Agency FB" panose="020B0503020202020204" pitchFamily="34" charset="0"/>
          </a:endParaRPr>
        </a:p>
        <a:p>
          <a:pPr lvl="0" algn="ctr" defTabSz="1066800">
            <a:lnSpc>
              <a:spcPct val="90000"/>
            </a:lnSpc>
            <a:spcBef>
              <a:spcPct val="0"/>
            </a:spcBef>
            <a:spcAft>
              <a:spcPct val="35000"/>
            </a:spcAft>
          </a:pPr>
          <a:endParaRPr lang="en-IN" sz="2400" b="1" kern="1200" dirty="0">
            <a:solidFill>
              <a:schemeClr val="bg1"/>
            </a:solidFill>
            <a:latin typeface="Agency FB" panose="020B0503020202020204" pitchFamily="34" charset="0"/>
          </a:endParaRPr>
        </a:p>
        <a:p>
          <a:pPr lvl="0" algn="ctr" defTabSz="1066800">
            <a:lnSpc>
              <a:spcPct val="90000"/>
            </a:lnSpc>
            <a:spcBef>
              <a:spcPct val="0"/>
            </a:spcBef>
            <a:spcAft>
              <a:spcPct val="35000"/>
            </a:spcAft>
          </a:pPr>
          <a:endParaRPr lang="en-IN" sz="2400" b="1" kern="1200" dirty="0">
            <a:solidFill>
              <a:srgbClr val="FF0000"/>
            </a:solidFill>
          </a:endParaRPr>
        </a:p>
      </dsp:txBody>
      <dsp:txXfrm>
        <a:off x="4532603" y="1706568"/>
        <a:ext cx="2245908" cy="1706568"/>
      </dsp:txXfrm>
    </dsp:sp>
    <dsp:sp modelId="{D6DCD302-1685-430E-B766-64CA9C90C4A1}">
      <dsp:nvSpPr>
        <dsp:cNvPr id="0" name=""/>
        <dsp:cNvSpPr/>
      </dsp:nvSpPr>
      <dsp:spPr>
        <a:xfrm>
          <a:off x="4945199" y="255985"/>
          <a:ext cx="1420717" cy="1420717"/>
        </a:xfrm>
        <a:prstGeom prst="ellipse">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43000" r="-43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7D08593-8E00-494B-8E78-A354C1CB050C}">
      <dsp:nvSpPr>
        <dsp:cNvPr id="0" name=""/>
        <dsp:cNvSpPr/>
      </dsp:nvSpPr>
      <dsp:spPr>
        <a:xfrm>
          <a:off x="6837101" y="0"/>
          <a:ext cx="1952980" cy="4266420"/>
        </a:xfrm>
        <a:prstGeom prst="roundRect">
          <a:avLst>
            <a:gd name="adj" fmla="val 10000"/>
          </a:avLst>
        </a:prstGeom>
        <a:solidFill>
          <a:srgbClr val="2C6A5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lvl="0" algn="ctr" defTabSz="1066800">
            <a:lnSpc>
              <a:spcPct val="90000"/>
            </a:lnSpc>
            <a:spcBef>
              <a:spcPct val="0"/>
            </a:spcBef>
            <a:spcAft>
              <a:spcPct val="35000"/>
            </a:spcAft>
          </a:pPr>
          <a:endParaRPr lang="en-IN" sz="2400" b="1" kern="1200" dirty="0">
            <a:solidFill>
              <a:srgbClr val="002060"/>
            </a:solidFill>
          </a:endParaRPr>
        </a:p>
        <a:p>
          <a:pPr lvl="0" algn="ctr" defTabSz="1066800">
            <a:lnSpc>
              <a:spcPct val="90000"/>
            </a:lnSpc>
            <a:spcBef>
              <a:spcPct val="0"/>
            </a:spcBef>
            <a:spcAft>
              <a:spcPct val="35000"/>
            </a:spcAft>
          </a:pPr>
          <a:r>
            <a:rPr lang="en-IN" sz="2400" b="1" kern="1200" dirty="0" smtClean="0">
              <a:solidFill>
                <a:schemeClr val="bg1"/>
              </a:solidFill>
              <a:latin typeface="Agency FB" panose="020B0503020202020204" pitchFamily="34" charset="0"/>
            </a:rPr>
            <a:t>Proportional </a:t>
          </a:r>
          <a:r>
            <a:rPr lang="en-IN" sz="2400" b="1" kern="1200" dirty="0">
              <a:solidFill>
                <a:schemeClr val="bg1"/>
              </a:solidFill>
              <a:latin typeface="Agency FB" panose="020B0503020202020204" pitchFamily="34" charset="0"/>
            </a:rPr>
            <a:t>random sampling</a:t>
          </a:r>
        </a:p>
      </dsp:txBody>
      <dsp:txXfrm>
        <a:off x="6837101" y="1706568"/>
        <a:ext cx="1952980" cy="1706568"/>
      </dsp:txXfrm>
    </dsp:sp>
    <dsp:sp modelId="{103B533B-B199-430E-84D3-550FD75AFFE5}">
      <dsp:nvSpPr>
        <dsp:cNvPr id="0" name=""/>
        <dsp:cNvSpPr/>
      </dsp:nvSpPr>
      <dsp:spPr>
        <a:xfrm>
          <a:off x="7122469" y="225965"/>
          <a:ext cx="1420717" cy="1420717"/>
        </a:xfrm>
        <a:prstGeom prst="ellipse">
          <a:avLst/>
        </a:prstGeom>
        <a:blipFill dpi="0" rotWithShape="1">
          <a:blip xmlns:r="http://schemas.openxmlformats.org/officeDocument/2006/relationships" r:embed="rId4" cstate="print">
            <a:extLst>
              <a:ext uri="{28A0092B-C50C-407E-A947-70E740481C1C}">
                <a14:useLocalDpi xmlns:a14="http://schemas.microsoft.com/office/drawing/2010/main" val="0"/>
              </a:ext>
            </a:extLst>
          </a:blip>
          <a:srcRect/>
          <a:stretch>
            <a:fillRect l="-4623" t="187" r="-16405" b="-16317"/>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EAC42AE-E569-435B-8C8F-DFFC0666AF9B}">
      <dsp:nvSpPr>
        <dsp:cNvPr id="0" name=""/>
        <dsp:cNvSpPr/>
      </dsp:nvSpPr>
      <dsp:spPr>
        <a:xfrm>
          <a:off x="317574" y="3626457"/>
          <a:ext cx="8087315" cy="639963"/>
        </a:xfrm>
        <a:prstGeom prst="leftRightArrow">
          <a:avLst/>
        </a:prstGeom>
        <a:solidFill>
          <a:schemeClr val="accent6">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22D9B0E-8E89-46DF-8EAA-709B656F0590}">
      <dsp:nvSpPr>
        <dsp:cNvPr id="0" name=""/>
        <dsp:cNvSpPr/>
      </dsp:nvSpPr>
      <dsp:spPr>
        <a:xfrm rot="10800000">
          <a:off x="1169511" y="193"/>
          <a:ext cx="4155186" cy="491619"/>
        </a:xfrm>
        <a:prstGeom prst="homePlate">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6790" tIns="76200" rIns="142240" bIns="76200" numCol="1" spcCol="1270" anchor="ctr" anchorCtr="0">
          <a:noAutofit/>
        </a:bodyPr>
        <a:lstStyle/>
        <a:p>
          <a:pPr lvl="0" algn="ctr" defTabSz="889000">
            <a:lnSpc>
              <a:spcPct val="90000"/>
            </a:lnSpc>
            <a:spcBef>
              <a:spcPct val="0"/>
            </a:spcBef>
            <a:spcAft>
              <a:spcPct val="35000"/>
            </a:spcAft>
          </a:pPr>
          <a:r>
            <a:rPr lang="en-US" sz="2000" kern="1200" dirty="0"/>
            <a:t>CREDIBLE</a:t>
          </a:r>
        </a:p>
      </dsp:txBody>
      <dsp:txXfrm rot="10800000">
        <a:off x="1292416" y="193"/>
        <a:ext cx="4032281" cy="491619"/>
      </dsp:txXfrm>
    </dsp:sp>
    <dsp:sp modelId="{8DD6CA24-A540-45AE-97F2-CB673913FF42}">
      <dsp:nvSpPr>
        <dsp:cNvPr id="0" name=""/>
        <dsp:cNvSpPr/>
      </dsp:nvSpPr>
      <dsp:spPr>
        <a:xfrm>
          <a:off x="923702" y="193"/>
          <a:ext cx="491619" cy="491619"/>
        </a:xfrm>
        <a:prstGeom prst="ellipse">
          <a:avLst/>
        </a:prstGeom>
        <a:solidFill>
          <a:schemeClr val="dk2">
            <a:tint val="50000"/>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65413DC-2D7F-44F6-BB84-27B1630DECFD}">
      <dsp:nvSpPr>
        <dsp:cNvPr id="0" name=""/>
        <dsp:cNvSpPr/>
      </dsp:nvSpPr>
      <dsp:spPr>
        <a:xfrm rot="10800000">
          <a:off x="1169511" y="638564"/>
          <a:ext cx="4155186" cy="491619"/>
        </a:xfrm>
        <a:prstGeom prst="homePlate">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6790" tIns="76200" rIns="142240" bIns="76200" numCol="1" spcCol="1270" anchor="ctr" anchorCtr="0">
          <a:noAutofit/>
        </a:bodyPr>
        <a:lstStyle/>
        <a:p>
          <a:pPr lvl="0" algn="ctr" defTabSz="889000">
            <a:lnSpc>
              <a:spcPct val="90000"/>
            </a:lnSpc>
            <a:spcBef>
              <a:spcPct val="0"/>
            </a:spcBef>
            <a:spcAft>
              <a:spcPct val="35000"/>
            </a:spcAft>
          </a:pPr>
          <a:r>
            <a:rPr lang="en-US" sz="2000" kern="1200" dirty="0"/>
            <a:t>OBSERVABLE</a:t>
          </a:r>
        </a:p>
      </dsp:txBody>
      <dsp:txXfrm rot="10800000">
        <a:off x="1292416" y="638564"/>
        <a:ext cx="4032281" cy="491619"/>
      </dsp:txXfrm>
    </dsp:sp>
    <dsp:sp modelId="{AE84B49A-5628-407E-B2A5-61AD7CF65062}">
      <dsp:nvSpPr>
        <dsp:cNvPr id="0" name=""/>
        <dsp:cNvSpPr/>
      </dsp:nvSpPr>
      <dsp:spPr>
        <a:xfrm>
          <a:off x="923702" y="638564"/>
          <a:ext cx="491619" cy="491619"/>
        </a:xfrm>
        <a:prstGeom prst="ellipse">
          <a:avLst/>
        </a:prstGeom>
        <a:solidFill>
          <a:schemeClr val="dk2">
            <a:tint val="50000"/>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D5741F5-7057-4299-B731-5D6A92E76958}">
      <dsp:nvSpPr>
        <dsp:cNvPr id="0" name=""/>
        <dsp:cNvSpPr/>
      </dsp:nvSpPr>
      <dsp:spPr>
        <a:xfrm rot="10800000">
          <a:off x="1169511" y="1276935"/>
          <a:ext cx="4155186" cy="491619"/>
        </a:xfrm>
        <a:prstGeom prst="homePlate">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6790" tIns="76200" rIns="142240" bIns="76200" numCol="1" spcCol="1270" anchor="ctr" anchorCtr="0">
          <a:noAutofit/>
        </a:bodyPr>
        <a:lstStyle/>
        <a:p>
          <a:pPr lvl="0" algn="ctr" defTabSz="889000">
            <a:lnSpc>
              <a:spcPct val="90000"/>
            </a:lnSpc>
            <a:spcBef>
              <a:spcPct val="0"/>
            </a:spcBef>
            <a:spcAft>
              <a:spcPct val="35000"/>
            </a:spcAft>
          </a:pPr>
          <a:r>
            <a:rPr lang="en-US" sz="2000" kern="1200" dirty="0"/>
            <a:t>RELEVANT</a:t>
          </a:r>
        </a:p>
      </dsp:txBody>
      <dsp:txXfrm rot="10800000">
        <a:off x="1292416" y="1276935"/>
        <a:ext cx="4032281" cy="491619"/>
      </dsp:txXfrm>
    </dsp:sp>
    <dsp:sp modelId="{3339F7AD-B619-4D2A-BD47-5A6878677C03}">
      <dsp:nvSpPr>
        <dsp:cNvPr id="0" name=""/>
        <dsp:cNvSpPr/>
      </dsp:nvSpPr>
      <dsp:spPr>
        <a:xfrm>
          <a:off x="923702" y="1276935"/>
          <a:ext cx="491619" cy="491619"/>
        </a:xfrm>
        <a:prstGeom prst="ellipse">
          <a:avLst/>
        </a:prstGeom>
        <a:solidFill>
          <a:schemeClr val="dk2">
            <a:tint val="50000"/>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826D68A-105F-4C4E-BF3A-69CFFB982C56}">
      <dsp:nvSpPr>
        <dsp:cNvPr id="0" name=""/>
        <dsp:cNvSpPr/>
      </dsp:nvSpPr>
      <dsp:spPr>
        <a:xfrm rot="10800000">
          <a:off x="1169511" y="1915306"/>
          <a:ext cx="4155186" cy="491619"/>
        </a:xfrm>
        <a:prstGeom prst="homePlate">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6790" tIns="76200" rIns="142240" bIns="76200" numCol="1" spcCol="1270" anchor="ctr" anchorCtr="0">
          <a:noAutofit/>
        </a:bodyPr>
        <a:lstStyle/>
        <a:p>
          <a:pPr lvl="0" algn="ctr" defTabSz="889000">
            <a:lnSpc>
              <a:spcPct val="90000"/>
            </a:lnSpc>
            <a:spcBef>
              <a:spcPct val="0"/>
            </a:spcBef>
            <a:spcAft>
              <a:spcPct val="35000"/>
            </a:spcAft>
          </a:pPr>
          <a:r>
            <a:rPr lang="en-US" sz="2000" kern="1200" dirty="0"/>
            <a:t>SUPERIOR TO EXISTING PRACTICES</a:t>
          </a:r>
        </a:p>
      </dsp:txBody>
      <dsp:txXfrm rot="10800000">
        <a:off x="1292416" y="1915306"/>
        <a:ext cx="4032281" cy="491619"/>
      </dsp:txXfrm>
    </dsp:sp>
    <dsp:sp modelId="{13D0EB84-9BBC-42CB-A097-DA72356B1765}">
      <dsp:nvSpPr>
        <dsp:cNvPr id="0" name=""/>
        <dsp:cNvSpPr/>
      </dsp:nvSpPr>
      <dsp:spPr>
        <a:xfrm>
          <a:off x="923702" y="1915306"/>
          <a:ext cx="491619" cy="491619"/>
        </a:xfrm>
        <a:prstGeom prst="ellipse">
          <a:avLst/>
        </a:prstGeom>
        <a:solidFill>
          <a:schemeClr val="dk2">
            <a:tint val="50000"/>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5AE14B4-882D-4A6F-8BF3-AF032B1220FA}">
      <dsp:nvSpPr>
        <dsp:cNvPr id="0" name=""/>
        <dsp:cNvSpPr/>
      </dsp:nvSpPr>
      <dsp:spPr>
        <a:xfrm rot="10800000">
          <a:off x="1169511" y="2553678"/>
          <a:ext cx="4155186" cy="491619"/>
        </a:xfrm>
        <a:prstGeom prst="homePlate">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6790" tIns="76200" rIns="142240" bIns="76200" numCol="1" spcCol="1270" anchor="ctr" anchorCtr="0">
          <a:noAutofit/>
        </a:bodyPr>
        <a:lstStyle/>
        <a:p>
          <a:pPr lvl="0" algn="ctr" defTabSz="889000">
            <a:lnSpc>
              <a:spcPct val="90000"/>
            </a:lnSpc>
            <a:spcBef>
              <a:spcPct val="0"/>
            </a:spcBef>
            <a:spcAft>
              <a:spcPct val="35000"/>
            </a:spcAft>
          </a:pPr>
          <a:r>
            <a:rPr lang="en-US" sz="2000" kern="1200" dirty="0" smtClean="0"/>
            <a:t>EASY TO UNDERSTAND</a:t>
          </a:r>
          <a:endParaRPr lang="en-US" sz="2000" kern="1200" dirty="0"/>
        </a:p>
      </dsp:txBody>
      <dsp:txXfrm rot="10800000">
        <a:off x="1292416" y="2553678"/>
        <a:ext cx="4032281" cy="491619"/>
      </dsp:txXfrm>
    </dsp:sp>
    <dsp:sp modelId="{CEF9B7E3-63A8-4A00-AA32-FE71EEB7BEB3}">
      <dsp:nvSpPr>
        <dsp:cNvPr id="0" name=""/>
        <dsp:cNvSpPr/>
      </dsp:nvSpPr>
      <dsp:spPr>
        <a:xfrm>
          <a:off x="923702" y="2553678"/>
          <a:ext cx="491619" cy="491619"/>
        </a:xfrm>
        <a:prstGeom prst="ellipse">
          <a:avLst/>
        </a:prstGeom>
        <a:solidFill>
          <a:schemeClr val="dk2">
            <a:tint val="50000"/>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C26A096-4C77-4263-8B27-74320E80F8BA}">
      <dsp:nvSpPr>
        <dsp:cNvPr id="0" name=""/>
        <dsp:cNvSpPr/>
      </dsp:nvSpPr>
      <dsp:spPr>
        <a:xfrm rot="10800000">
          <a:off x="1169511" y="3192049"/>
          <a:ext cx="4155186" cy="491619"/>
        </a:xfrm>
        <a:prstGeom prst="homePlate">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6790" tIns="76200" rIns="142240" bIns="76200" numCol="1" spcCol="1270" anchor="ctr" anchorCtr="0">
          <a:noAutofit/>
        </a:bodyPr>
        <a:lstStyle/>
        <a:p>
          <a:pPr lvl="0" algn="ctr" defTabSz="889000">
            <a:lnSpc>
              <a:spcPct val="90000"/>
            </a:lnSpc>
            <a:spcBef>
              <a:spcPct val="0"/>
            </a:spcBef>
            <a:spcAft>
              <a:spcPct val="35000"/>
            </a:spcAft>
          </a:pPr>
          <a:r>
            <a:rPr lang="en-US" sz="2000" kern="1200" dirty="0" smtClean="0"/>
            <a:t>TESTABLE</a:t>
          </a:r>
          <a:endParaRPr lang="en-US" sz="2000" kern="1200" dirty="0"/>
        </a:p>
      </dsp:txBody>
      <dsp:txXfrm rot="10800000">
        <a:off x="1292416" y="3192049"/>
        <a:ext cx="4032281" cy="491619"/>
      </dsp:txXfrm>
    </dsp:sp>
    <dsp:sp modelId="{E09C73D5-BEB1-45AF-AF27-5839406128F4}">
      <dsp:nvSpPr>
        <dsp:cNvPr id="0" name=""/>
        <dsp:cNvSpPr/>
      </dsp:nvSpPr>
      <dsp:spPr>
        <a:xfrm>
          <a:off x="923702" y="3192049"/>
          <a:ext cx="491619" cy="491619"/>
        </a:xfrm>
        <a:prstGeom prst="ellipse">
          <a:avLst/>
        </a:prstGeom>
        <a:solidFill>
          <a:schemeClr val="dk2">
            <a:tint val="50000"/>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87A88F6-6063-4E96-9805-4AA76A4A1C53}">
      <dsp:nvSpPr>
        <dsp:cNvPr id="0" name=""/>
        <dsp:cNvSpPr/>
      </dsp:nvSpPr>
      <dsp:spPr>
        <a:xfrm rot="10800000">
          <a:off x="1169511" y="3830420"/>
          <a:ext cx="4155186" cy="491619"/>
        </a:xfrm>
        <a:prstGeom prst="homePlate">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6790" tIns="76200" rIns="142240" bIns="76200" numCol="1" spcCol="1270" anchor="ctr" anchorCtr="0">
          <a:noAutofit/>
        </a:bodyPr>
        <a:lstStyle/>
        <a:p>
          <a:pPr lvl="0" algn="ctr" defTabSz="889000">
            <a:lnSpc>
              <a:spcPct val="90000"/>
            </a:lnSpc>
            <a:spcBef>
              <a:spcPct val="0"/>
            </a:spcBef>
            <a:spcAft>
              <a:spcPct val="35000"/>
            </a:spcAft>
          </a:pPr>
          <a:r>
            <a:rPr lang="en-US" sz="2000" kern="1200" dirty="0"/>
            <a:t>COMPATIBLE</a:t>
          </a:r>
        </a:p>
      </dsp:txBody>
      <dsp:txXfrm rot="10800000">
        <a:off x="1292416" y="3830420"/>
        <a:ext cx="4032281" cy="491619"/>
      </dsp:txXfrm>
    </dsp:sp>
    <dsp:sp modelId="{94EC5BC2-3B4C-446C-AD62-4472F851D339}">
      <dsp:nvSpPr>
        <dsp:cNvPr id="0" name=""/>
        <dsp:cNvSpPr/>
      </dsp:nvSpPr>
      <dsp:spPr>
        <a:xfrm>
          <a:off x="923702" y="3830420"/>
          <a:ext cx="491619" cy="491619"/>
        </a:xfrm>
        <a:prstGeom prst="ellipse">
          <a:avLst/>
        </a:prstGeom>
        <a:solidFill>
          <a:schemeClr val="dk2">
            <a:tint val="50000"/>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34C1794-5AFE-4747-823A-F023F281B429}">
      <dsp:nvSpPr>
        <dsp:cNvPr id="0" name=""/>
        <dsp:cNvSpPr/>
      </dsp:nvSpPr>
      <dsp:spPr>
        <a:xfrm rot="5400000">
          <a:off x="4980013" y="-2042876"/>
          <a:ext cx="765885" cy="5047488"/>
        </a:xfrm>
        <a:prstGeom prst="round2Same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34290" rIns="68580" bIns="34290" numCol="1" spcCol="1270" anchor="ctr" anchorCtr="0">
          <a:noAutofit/>
        </a:bodyPr>
        <a:lstStyle/>
        <a:p>
          <a:pPr marL="171450" lvl="1" indent="-171450" algn="l" defTabSz="800100">
            <a:lnSpc>
              <a:spcPct val="90000"/>
            </a:lnSpc>
            <a:spcBef>
              <a:spcPct val="0"/>
            </a:spcBef>
            <a:spcAft>
              <a:spcPct val="15000"/>
            </a:spcAft>
            <a:buChar char="••"/>
          </a:pPr>
          <a:r>
            <a:rPr lang="en-US" sz="1800" kern="1200" dirty="0" smtClean="0"/>
            <a:t>There has to be an idea or model that works on a small scale or has been promoted successfully elsewhere</a:t>
          </a:r>
          <a:endParaRPr lang="en-US" sz="1800" kern="1200" dirty="0"/>
        </a:p>
      </dsp:txBody>
      <dsp:txXfrm rot="-5400000">
        <a:off x="2839212" y="135312"/>
        <a:ext cx="5010101" cy="691111"/>
      </dsp:txXfrm>
    </dsp:sp>
    <dsp:sp modelId="{10C3F69C-8C03-4EA7-9FBC-CE67B2F60E51}">
      <dsp:nvSpPr>
        <dsp:cNvPr id="0" name=""/>
        <dsp:cNvSpPr/>
      </dsp:nvSpPr>
      <dsp:spPr>
        <a:xfrm>
          <a:off x="0" y="2189"/>
          <a:ext cx="2839212" cy="957356"/>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51435" rIns="102870" bIns="51435" numCol="1" spcCol="1270" anchor="ctr" anchorCtr="0">
          <a:noAutofit/>
        </a:bodyPr>
        <a:lstStyle/>
        <a:p>
          <a:pPr lvl="0" algn="ctr" defTabSz="1200150">
            <a:lnSpc>
              <a:spcPct val="90000"/>
            </a:lnSpc>
            <a:spcBef>
              <a:spcPct val="0"/>
            </a:spcBef>
            <a:spcAft>
              <a:spcPct val="35000"/>
            </a:spcAft>
          </a:pPr>
          <a:r>
            <a:rPr lang="en-US" sz="2700" kern="1200" dirty="0" smtClean="0"/>
            <a:t>Proven ideas </a:t>
          </a:r>
          <a:endParaRPr lang="en-US" sz="2700" kern="1200" dirty="0"/>
        </a:p>
      </dsp:txBody>
      <dsp:txXfrm>
        <a:off x="46734" y="48923"/>
        <a:ext cx="2745744" cy="863888"/>
      </dsp:txXfrm>
    </dsp:sp>
    <dsp:sp modelId="{6C60414E-8F70-4AD1-85C1-69C2DF32E491}">
      <dsp:nvSpPr>
        <dsp:cNvPr id="0" name=""/>
        <dsp:cNvSpPr/>
      </dsp:nvSpPr>
      <dsp:spPr>
        <a:xfrm rot="5400000">
          <a:off x="4980013" y="-1037651"/>
          <a:ext cx="765885" cy="5047488"/>
        </a:xfrm>
        <a:prstGeom prst="round2SameRect">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34290" rIns="68580" bIns="34290" numCol="1" spcCol="1270" anchor="ctr" anchorCtr="0">
          <a:noAutofit/>
        </a:bodyPr>
        <a:lstStyle/>
        <a:p>
          <a:pPr marL="171450" lvl="1" indent="-171450" algn="l" defTabSz="800100">
            <a:lnSpc>
              <a:spcPct val="90000"/>
            </a:lnSpc>
            <a:spcBef>
              <a:spcPct val="0"/>
            </a:spcBef>
            <a:spcAft>
              <a:spcPct val="15000"/>
            </a:spcAft>
            <a:buChar char="••"/>
          </a:pPr>
          <a:r>
            <a:rPr lang="en-US" sz="1800" kern="1200" dirty="0" smtClean="0"/>
            <a:t>A vision is needed to recognize that the scaling up is necessary, desirable and feasible.</a:t>
          </a:r>
          <a:endParaRPr lang="en-US" sz="1800" kern="1200" dirty="0"/>
        </a:p>
      </dsp:txBody>
      <dsp:txXfrm rot="-5400000">
        <a:off x="2839212" y="1140537"/>
        <a:ext cx="5010101" cy="691111"/>
      </dsp:txXfrm>
    </dsp:sp>
    <dsp:sp modelId="{5B1A575B-8AAA-4694-ABAB-14E81AE20825}">
      <dsp:nvSpPr>
        <dsp:cNvPr id="0" name=""/>
        <dsp:cNvSpPr/>
      </dsp:nvSpPr>
      <dsp:spPr>
        <a:xfrm>
          <a:off x="0" y="1007413"/>
          <a:ext cx="2839212" cy="957356"/>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51435" rIns="102870" bIns="51435" numCol="1" spcCol="1270" anchor="ctr" anchorCtr="0">
          <a:noAutofit/>
        </a:bodyPr>
        <a:lstStyle/>
        <a:p>
          <a:pPr lvl="0" algn="ctr" defTabSz="1200150">
            <a:lnSpc>
              <a:spcPct val="90000"/>
            </a:lnSpc>
            <a:spcBef>
              <a:spcPct val="0"/>
            </a:spcBef>
            <a:spcAft>
              <a:spcPct val="35000"/>
            </a:spcAft>
          </a:pPr>
          <a:r>
            <a:rPr lang="en-US" sz="2700" kern="1200" dirty="0" smtClean="0"/>
            <a:t>Vision and leadership</a:t>
          </a:r>
          <a:endParaRPr lang="en-US" sz="2700" kern="1200" dirty="0"/>
        </a:p>
      </dsp:txBody>
      <dsp:txXfrm>
        <a:off x="46734" y="1054147"/>
        <a:ext cx="2745744" cy="863888"/>
      </dsp:txXfrm>
    </dsp:sp>
    <dsp:sp modelId="{04A82DEC-8554-47F4-ADE7-6ED08069E6FC}">
      <dsp:nvSpPr>
        <dsp:cNvPr id="0" name=""/>
        <dsp:cNvSpPr/>
      </dsp:nvSpPr>
      <dsp:spPr>
        <a:xfrm rot="5400000">
          <a:off x="4980013" y="-32427"/>
          <a:ext cx="765885" cy="5047488"/>
        </a:xfrm>
        <a:prstGeom prst="round2SameRect">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34290" rIns="68580" bIns="34290" numCol="1" spcCol="1270" anchor="ctr" anchorCtr="0">
          <a:noAutofit/>
        </a:bodyPr>
        <a:lstStyle/>
        <a:p>
          <a:pPr marL="171450" lvl="1" indent="-171450" algn="l" defTabSz="800100">
            <a:lnSpc>
              <a:spcPct val="90000"/>
            </a:lnSpc>
            <a:spcBef>
              <a:spcPct val="0"/>
            </a:spcBef>
            <a:spcAft>
              <a:spcPct val="15000"/>
            </a:spcAft>
            <a:buChar char="••"/>
          </a:pPr>
          <a:r>
            <a:rPr lang="en-US" sz="1800" kern="1200" dirty="0" smtClean="0"/>
            <a:t>Political and economic crises from outside actors may drive the scaling process</a:t>
          </a:r>
          <a:endParaRPr lang="en-US" sz="1800" kern="1200" dirty="0"/>
        </a:p>
      </dsp:txBody>
      <dsp:txXfrm rot="-5400000">
        <a:off x="2839212" y="2145761"/>
        <a:ext cx="5010101" cy="691111"/>
      </dsp:txXfrm>
    </dsp:sp>
    <dsp:sp modelId="{49EF44E1-48AA-4B2B-A90C-CB0797A599AE}">
      <dsp:nvSpPr>
        <dsp:cNvPr id="0" name=""/>
        <dsp:cNvSpPr/>
      </dsp:nvSpPr>
      <dsp:spPr>
        <a:xfrm>
          <a:off x="0" y="2012638"/>
          <a:ext cx="2839212" cy="957356"/>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51435" rIns="102870" bIns="51435" numCol="1" spcCol="1270" anchor="ctr" anchorCtr="0">
          <a:noAutofit/>
        </a:bodyPr>
        <a:lstStyle/>
        <a:p>
          <a:pPr lvl="0" algn="ctr" defTabSz="1200150">
            <a:lnSpc>
              <a:spcPct val="90000"/>
            </a:lnSpc>
            <a:spcBef>
              <a:spcPct val="0"/>
            </a:spcBef>
            <a:spcAft>
              <a:spcPct val="35000"/>
            </a:spcAft>
          </a:pPr>
          <a:r>
            <a:rPr lang="en-US" sz="2700" kern="1200" dirty="0" smtClean="0"/>
            <a:t>External catalyst</a:t>
          </a:r>
          <a:endParaRPr lang="en-US" sz="2700" kern="1200" dirty="0"/>
        </a:p>
      </dsp:txBody>
      <dsp:txXfrm>
        <a:off x="46734" y="2059372"/>
        <a:ext cx="2745744" cy="863888"/>
      </dsp:txXfrm>
    </dsp:sp>
    <dsp:sp modelId="{4E237E97-6634-4C44-AF52-708CA969C318}">
      <dsp:nvSpPr>
        <dsp:cNvPr id="0" name=""/>
        <dsp:cNvSpPr/>
      </dsp:nvSpPr>
      <dsp:spPr>
        <a:xfrm rot="5400000">
          <a:off x="4980013" y="972796"/>
          <a:ext cx="765885" cy="5047488"/>
        </a:xfrm>
        <a:prstGeom prst="round2SameRect">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34290" rIns="68580" bIns="34290" numCol="1" spcCol="1270" anchor="ctr" anchorCtr="0">
          <a:noAutofit/>
        </a:bodyPr>
        <a:lstStyle/>
        <a:p>
          <a:pPr marL="171450" lvl="1" indent="-171450" algn="l" defTabSz="800100">
            <a:lnSpc>
              <a:spcPct val="90000"/>
            </a:lnSpc>
            <a:spcBef>
              <a:spcPct val="0"/>
            </a:spcBef>
            <a:spcAft>
              <a:spcPct val="15000"/>
            </a:spcAft>
            <a:buChar char="••"/>
          </a:pPr>
          <a:r>
            <a:rPr lang="en-US" sz="1800" kern="1200" dirty="0" smtClean="0"/>
            <a:t>Incentives and accountability for results are needed to drive actors and </a:t>
          </a:r>
          <a:r>
            <a:rPr lang="en-US" sz="1800" kern="1200" dirty="0" err="1" smtClean="0"/>
            <a:t>organisations</a:t>
          </a:r>
          <a:r>
            <a:rPr lang="en-US" sz="1800" kern="1200" dirty="0" smtClean="0"/>
            <a:t>.</a:t>
          </a:r>
          <a:endParaRPr lang="en-US" sz="1800" kern="1200" dirty="0"/>
        </a:p>
      </dsp:txBody>
      <dsp:txXfrm rot="-5400000">
        <a:off x="2839212" y="3150985"/>
        <a:ext cx="5010101" cy="691111"/>
      </dsp:txXfrm>
    </dsp:sp>
    <dsp:sp modelId="{2228AEE3-C280-4285-B065-43071AEEFBC1}">
      <dsp:nvSpPr>
        <dsp:cNvPr id="0" name=""/>
        <dsp:cNvSpPr/>
      </dsp:nvSpPr>
      <dsp:spPr>
        <a:xfrm>
          <a:off x="0" y="3017862"/>
          <a:ext cx="2839212" cy="957356"/>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51435" rIns="102870" bIns="51435" numCol="1" spcCol="1270" anchor="ctr" anchorCtr="0">
          <a:noAutofit/>
        </a:bodyPr>
        <a:lstStyle/>
        <a:p>
          <a:pPr lvl="0" algn="ctr" defTabSz="1200150">
            <a:lnSpc>
              <a:spcPct val="90000"/>
            </a:lnSpc>
            <a:spcBef>
              <a:spcPct val="0"/>
            </a:spcBef>
            <a:spcAft>
              <a:spcPct val="35000"/>
            </a:spcAft>
          </a:pPr>
          <a:r>
            <a:rPr lang="en-US" sz="2700" kern="1200" dirty="0" smtClean="0"/>
            <a:t>Incentives</a:t>
          </a:r>
          <a:endParaRPr lang="en-US" sz="2700" kern="1200" dirty="0"/>
        </a:p>
      </dsp:txBody>
      <dsp:txXfrm>
        <a:off x="46734" y="3064596"/>
        <a:ext cx="2745744" cy="863888"/>
      </dsp:txXfrm>
    </dsp:sp>
    <dsp:sp modelId="{FF8B667F-8F2A-44B0-A2DD-3BDD1027E50C}">
      <dsp:nvSpPr>
        <dsp:cNvPr id="0" name=""/>
        <dsp:cNvSpPr/>
      </dsp:nvSpPr>
      <dsp:spPr>
        <a:xfrm rot="5400000">
          <a:off x="4980013" y="1978021"/>
          <a:ext cx="765885" cy="5047488"/>
        </a:xfrm>
        <a:prstGeom prst="round2SameRect">
          <a:avLst/>
        </a:prstGeom>
        <a:solidFill>
          <a:schemeClr val="accent6">
            <a:tint val="40000"/>
            <a:alpha val="90000"/>
            <a:hueOff val="0"/>
            <a:satOff val="0"/>
            <a:lumOff val="0"/>
            <a:alphaOff val="0"/>
          </a:schemeClr>
        </a:solidFill>
        <a:ln w="12700" cap="flat" cmpd="sng" algn="ctr">
          <a:solidFill>
            <a:schemeClr val="accent6">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34290" rIns="68580" bIns="34290" numCol="1" spcCol="1270" anchor="ctr" anchorCtr="0">
          <a:noAutofit/>
        </a:bodyPr>
        <a:lstStyle/>
        <a:p>
          <a:pPr marL="171450" lvl="1" indent="-171450" algn="l" defTabSz="800100">
            <a:lnSpc>
              <a:spcPct val="90000"/>
            </a:lnSpc>
            <a:spcBef>
              <a:spcPct val="0"/>
            </a:spcBef>
            <a:spcAft>
              <a:spcPct val="15000"/>
            </a:spcAft>
            <a:buChar char="••"/>
          </a:pPr>
          <a:r>
            <a:rPr lang="en-US" sz="1800" kern="1200" dirty="0" smtClean="0"/>
            <a:t>Empowered rural community can promote scaling up and hold public agencies accountable.</a:t>
          </a:r>
          <a:endParaRPr lang="en-US" sz="1800" kern="1200" dirty="0"/>
        </a:p>
      </dsp:txBody>
      <dsp:txXfrm rot="-5400000">
        <a:off x="2839212" y="4156210"/>
        <a:ext cx="5010101" cy="691111"/>
      </dsp:txXfrm>
    </dsp:sp>
    <dsp:sp modelId="{98DE3C01-6963-4FBE-80DE-4EB2A09EBA4D}">
      <dsp:nvSpPr>
        <dsp:cNvPr id="0" name=""/>
        <dsp:cNvSpPr/>
      </dsp:nvSpPr>
      <dsp:spPr>
        <a:xfrm>
          <a:off x="0" y="4023086"/>
          <a:ext cx="2839212" cy="957356"/>
        </a:xfrm>
        <a:prstGeom prst="round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51435" rIns="102870" bIns="51435" numCol="1" spcCol="1270" anchor="ctr" anchorCtr="0">
          <a:noAutofit/>
        </a:bodyPr>
        <a:lstStyle/>
        <a:p>
          <a:pPr lvl="0" algn="ctr" defTabSz="1200150">
            <a:lnSpc>
              <a:spcPct val="90000"/>
            </a:lnSpc>
            <a:spcBef>
              <a:spcPct val="0"/>
            </a:spcBef>
            <a:spcAft>
              <a:spcPct val="35000"/>
            </a:spcAft>
          </a:pPr>
          <a:r>
            <a:rPr lang="en-US" sz="2700" kern="1200" dirty="0" smtClean="0"/>
            <a:t>Empowered rural community</a:t>
          </a:r>
          <a:endParaRPr lang="en-US" sz="2700" kern="1200" dirty="0"/>
        </a:p>
      </dsp:txBody>
      <dsp:txXfrm>
        <a:off x="46734" y="4069820"/>
        <a:ext cx="2745744" cy="86388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10.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1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2.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15.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16.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17.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3.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8/layout/CircularPictureCallout">
  <dgm:title val=""/>
  <dgm:desc val=""/>
  <dgm:catLst>
    <dgm:cat type="picture" pri="2000"/>
    <dgm:cat type="pictureconvert" pri="2000"/>
  </dgm:catLst>
  <dgm:sampData>
    <dgm:dataModel>
      <dgm:ptLst>
        <dgm:pt modelId="0" type="doc"/>
        <dgm:pt modelId="1"/>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2"/>
    </dgm:constrLst>
    <dgm:layoutNode name="Name1">
      <dgm:alg type="composite"/>
      <dgm:shape xmlns:r="http://schemas.openxmlformats.org/officeDocument/2006/relationships" r:blip="">
        <dgm:adjLst/>
      </dgm:shape>
      <dgm:choose name="Name2">
        <dgm:if name="Name3" axis="ch" ptType="node" func="cnt" op="lte" val="1">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w" refFor="ch" refForName="picture_1" fact="0.18"/>
            <dgm:constr type="t" for="ch" forName="text_1" refType="h" refFor="ch" refForName="picture_1" fact="0.531"/>
          </dgm:constrLst>
        </dgm:if>
        <dgm:if name="Name4" axis="ch" ptType="node" func="cnt" op="lte" val="2">
          <dgm:choose name="Name5">
            <dgm:if name="Name6"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5"/>
                <dgm:constr type="h" for="ch" forName="picture_2" refType="h" refFor="ch" refForName="picture_1" fact="0.5"/>
                <dgm:constr type="l" for="ch" forName="picture_2" refType="w" refFor="ch" refForName="picture_1" fact="1.21"/>
                <dgm:constr type="ctrY" for="ch" forName="picture_2" refType="h" refFor="ch" refForName="picture_1" fact="0.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Lst>
            </dgm:if>
            <dgm:else name="Name7">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5"/>
                <dgm:constr type="h" for="ch" forName="picture_2" refType="h" refFor="ch" refForName="picture_1" fact="0.5"/>
                <dgm:constr type="r" for="ch" forName="picture_2" refType="w"/>
                <dgm:constr type="rOff" for="ch" forName="picture_2" refType="w" refFor="ch" refForName="picture_1" fact="-1.21"/>
                <dgm:constr type="ctrY" for="ch" forName="picture_2" refType="h" refFor="ch" refForName="picture_1" fact="0.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Lst>
            </dgm:else>
          </dgm:choose>
        </dgm:if>
        <dgm:if name="Name8" axis="ch" ptType="node" func="cnt" op="lte" val="3">
          <dgm:choose name="Name9">
            <dgm:if name="Name10"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75"/>
                <dgm:constr type="h" for="ch" forName="picture_2" refType="h" refFor="ch" refForName="picture_1" fact="0.375"/>
                <dgm:constr type="l" for="ch" forName="picture_2" refType="w" refFor="ch" refForName="picture_1" fact="1.21"/>
                <dgm:constr type="ctrY" for="ch" forName="picture_2" refType="h" refFor="ch" refForName="picture_1" fact="0.187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375"/>
                <dgm:constr type="h" for="ch" forName="picture_3" refType="h" refFor="ch" refForName="picture_1" fact="0.375"/>
                <dgm:constr type="l" for="ch" forName="picture_3" refType="w" refFor="ch" refForName="picture_1" fact="1.21"/>
                <dgm:constr type="ctrY" for="ch" forName="picture_3" refType="h" refFor="ch" refForName="picture_1" fact="0.8125"/>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Lst>
            </dgm:if>
            <dgm:else name="Name11">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75"/>
                <dgm:constr type="h" for="ch" forName="picture_2" refType="h" refFor="ch" refForName="picture_1" fact="0.375"/>
                <dgm:constr type="r" for="ch" forName="picture_2" refType="w"/>
                <dgm:constr type="rOff" for="ch" forName="picture_2" refType="w" refFor="ch" refForName="picture_1" fact="-1.21"/>
                <dgm:constr type="ctrY" for="ch" forName="picture_2" refType="h" refFor="ch" refForName="picture_1" fact="0.187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375"/>
                <dgm:constr type="h" for="ch" forName="picture_3" refType="h" refFor="ch" refForName="picture_1" fact="0.375"/>
                <dgm:constr type="r" for="ch" forName="picture_3" refType="w"/>
                <dgm:constr type="rOff" for="ch" forName="picture_3" refType="w" refFor="ch" refForName="picture_1" fact="-1.21"/>
                <dgm:constr type="ctrY" for="ch" forName="picture_3" refType="h" refFor="ch" refForName="picture_1" fact="0.8125"/>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Lst>
            </dgm:else>
          </dgm:choose>
        </dgm:if>
        <dgm:if name="Name12" axis="ch" ptType="node" func="cnt" op="lte" val="4">
          <dgm:choose name="Name13">
            <dgm:if name="Name14"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
                <dgm:constr type="h" for="ch" forName="picture_2" refType="h" refFor="ch" refForName="picture_1" fact="0.3"/>
                <dgm:constr type="l" for="ch" forName="picture_2" refType="w" refFor="ch" refForName="picture_1" fact="1.354"/>
                <dgm:constr type="ctrY" for="ch" forName="picture_2" refType="h" refFor="ch" refForName="picture_1" fact="0.1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3"/>
                <dgm:constr type="h" for="ch" forName="picture_3" refType="h" refFor="ch" refForName="picture_1" fact="0.3"/>
                <dgm:constr type="l" for="ch" forName="picture_3" refType="w" refFor="ch" refForName="picture_1" fact="1.21"/>
                <dgm:constr type="ctrY" for="ch" forName="picture_3" refType="h" refFor="ch" refForName="picture_1" fact="0.5"/>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3"/>
                <dgm:constr type="h" for="ch" forName="picture_4" refType="h" refFor="ch" refForName="picture_1" fact="0.3"/>
                <dgm:constr type="l" for="ch" forName="picture_4" refType="w" refFor="ch" refForName="picture_1" fact="1.354"/>
                <dgm:constr type="ctrY" for="ch" forName="picture_4" refType="h" refFor="ch" refForName="picture_1" fact="0.8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Lst>
            </dgm:if>
            <dgm:else name="Name15">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
                <dgm:constr type="h" for="ch" forName="picture_2" refType="h" refFor="ch" refForName="picture_1" fact="0.3"/>
                <dgm:constr type="r" for="ch" forName="picture_2" refType="w"/>
                <dgm:constr type="rOff" for="ch" forName="picture_2" refType="w" refFor="ch" refForName="picture_1" fact="-1.354"/>
                <dgm:constr type="ctrY" for="ch" forName="picture_2" refType="h" refFor="ch" refForName="picture_1" fact="0.1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3"/>
                <dgm:constr type="h" for="ch" forName="picture_3" refType="h" refFor="ch" refForName="picture_1" fact="0.3"/>
                <dgm:constr type="r" for="ch" forName="picture_3" refType="w"/>
                <dgm:constr type="rOff" for="ch" forName="picture_3" refType="w" refFor="ch" refForName="picture_1" fact="-1.21"/>
                <dgm:constr type="ctrY" for="ch" forName="picture_3" refType="h" refFor="ch" refForName="picture_1" fact="0.5"/>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3"/>
                <dgm:constr type="h" for="ch" forName="picture_4" refType="h" refFor="ch" refForName="picture_1" fact="0.3"/>
                <dgm:constr type="r" for="ch" forName="picture_4" refType="w"/>
                <dgm:constr type="rOff" for="ch" forName="picture_4" refType="w" refFor="ch" refForName="picture_1" fact="-1.354"/>
                <dgm:constr type="ctrY" for="ch" forName="picture_4" refType="h" refFor="ch" refForName="picture_1" fact="0.8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Lst>
            </dgm:else>
          </dgm:choose>
        </dgm:if>
        <dgm:if name="Name16" axis="ch" ptType="node" func="cnt" op="lte" val="5">
          <dgm:choose name="Name17">
            <dgm:if name="Name18"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22"/>
                <dgm:constr type="h" for="ch" forName="picture_2" refType="h" refFor="ch" refForName="picture_1" fact="0.22"/>
                <dgm:constr type="l" for="ch" forName="picture_2" refType="w" refFor="ch" refForName="picture_1" fact="1.375"/>
                <dgm:constr type="ctrY" for="ch" forName="picture_2" refType="h" refFor="ch" refForName="picture_1" fact="0.11"/>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22"/>
                <dgm:constr type="h" for="ch" forName="picture_3" refType="h" refFor="ch" refForName="picture_1" fact="0.22"/>
                <dgm:constr type="l" for="ch" forName="picture_3" refType="w" refFor="ch" refForName="picture_1" fact="1.21"/>
                <dgm:constr type="ctrY" for="ch" forName="picture_3" refType="h" refFor="ch" refForName="picture_1" fact="0.353"/>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22"/>
                <dgm:constr type="h" for="ch" forName="picture_4" refType="h" refFor="ch" refForName="picture_1" fact="0.22"/>
                <dgm:constr type="l" for="ch" forName="picture_4" refType="w" refFor="ch" refForName="picture_1" fact="1.21"/>
                <dgm:constr type="ctrY" for="ch" forName="picture_4" refType="h" refFor="ch" refForName="picture_1" fact="0.647"/>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22"/>
                <dgm:constr type="h" for="ch" forName="picture_5" refType="h" refFor="ch" refForName="picture_1" fact="0.22"/>
                <dgm:constr type="l" for="ch" forName="picture_5" refType="w" refFor="ch" refForName="picture_1" fact="1.375"/>
                <dgm:constr type="ctrY" for="ch" forName="picture_5" refType="h" refFor="ch" refForName="picture_1" fact="0.89"/>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Lst>
            </dgm:if>
            <dgm:else name="Name19">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22"/>
                <dgm:constr type="h" for="ch" forName="picture_2" refType="h" refFor="ch" refForName="picture_1" fact="0.22"/>
                <dgm:constr type="r" for="ch" forName="picture_2" refType="w"/>
                <dgm:constr type="rOff" for="ch" forName="picture_2" refType="w" refFor="ch" refForName="picture_1" fact="-1.375"/>
                <dgm:constr type="ctrY" for="ch" forName="picture_2" refType="h" refFor="ch" refForName="picture_1" fact="0.11"/>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22"/>
                <dgm:constr type="h" for="ch" forName="picture_3" refType="h" refFor="ch" refForName="picture_1" fact="0.22"/>
                <dgm:constr type="r" for="ch" forName="picture_3" refType="w"/>
                <dgm:constr type="rOff" for="ch" forName="picture_3" refType="w" refFor="ch" refForName="picture_1" fact="-1.21"/>
                <dgm:constr type="ctrY" for="ch" forName="picture_3" refType="h" refFor="ch" refForName="picture_1" fact="0.353"/>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22"/>
                <dgm:constr type="h" for="ch" forName="picture_4" refType="h" refFor="ch" refForName="picture_1" fact="0.22"/>
                <dgm:constr type="r" for="ch" forName="picture_4" refType="w"/>
                <dgm:constr type="rOff" for="ch" forName="picture_4" refType="w" refFor="ch" refForName="picture_1" fact="-1.21"/>
                <dgm:constr type="ctrY" for="ch" forName="picture_4" refType="h" refFor="ch" refForName="picture_1" fact="0.647"/>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22"/>
                <dgm:constr type="h" for="ch" forName="picture_5" refType="h" refFor="ch" refForName="picture_1" fact="0.22"/>
                <dgm:constr type="r" for="ch" forName="picture_5" refType="w"/>
                <dgm:constr type="rOff" for="ch" forName="picture_5" refType="w" refFor="ch" refForName="picture_1" fact="-1.375"/>
                <dgm:constr type="ctrY" for="ch" forName="picture_5" refType="h" refFor="ch" refForName="picture_1" fact="0.89"/>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Lst>
            </dgm:else>
          </dgm:choose>
        </dgm:if>
        <dgm:if name="Name20" axis="ch" ptType="node" func="cnt" op="lte" val="6">
          <dgm:choose name="Name21">
            <dgm:if name="Name22"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8"/>
                <dgm:constr type="h" for="ch" forName="picture_2" refType="h" refFor="ch" refForName="picture_1" fact="0.18"/>
                <dgm:constr type="l" for="ch" forName="picture_2" refType="w" refFor="ch" refForName="picture_1" fact="1.4238"/>
                <dgm:constr type="ctrY" for="ch" forName="picture_2" refType="h" refFor="ch" refForName="picture_1" fact="0.09"/>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18"/>
                <dgm:constr type="h" for="ch" forName="picture_3" refType="h" refFor="ch" refForName="picture_1" fact="0.18"/>
                <dgm:constr type="l" for="ch" forName="picture_3" refType="w" refFor="ch" refForName="picture_1" fact="1.2667"/>
                <dgm:constr type="ctrY" for="ch" forName="picture_3" refType="h" refFor="ch" refForName="picture_1" fact="0.261"/>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8"/>
                <dgm:constr type="h" for="ch" forName="picture_4" refType="h" refFor="ch" refForName="picture_1" fact="0.18"/>
                <dgm:constr type="l" for="ch" forName="picture_4" refType="w" refFor="ch" refForName="picture_1" fact="1.21"/>
                <dgm:constr type="ctrY" for="ch" forName="picture_4" refType="h" refFor="ch" refForName="picture_1" fact="0.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8"/>
                <dgm:constr type="h" for="ch" forName="picture_5" refType="h" refFor="ch" refForName="picture_1" fact="0.18"/>
                <dgm:constr type="l" for="ch" forName="picture_5" refType="w" refFor="ch" refForName="picture_1" fact="1.2667"/>
                <dgm:constr type="ctrY" for="ch" forName="picture_5" refType="h" refFor="ch" refForName="picture_1" fact="0.739"/>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8"/>
                <dgm:constr type="h" for="ch" forName="picture_6" refType="h" refFor="ch" refForName="picture_1" fact="0.18"/>
                <dgm:constr type="l" for="ch" forName="picture_6" refType="w" refFor="ch" refForName="picture_1" fact="1.4238"/>
                <dgm:constr type="ctrY" for="ch" forName="picture_6" refType="h" refFor="ch" refForName="picture_1" fact="0.91"/>
                <dgm:constr type="l" for="ch" forName="line_6" refType="ctrX" refFor="ch" refForName="picture_1"/>
                <dgm:constr type="h" for="ch" forName="line_6"/>
                <dgm:constr type="r" for="ch" forName="line_6" refType="ctrX" refFor="ch" refForName="picture_6"/>
                <dgm:constr type="ctrY" for="ch" forName="line_6" refType="ctrY" refFor="ch" refForName="picture_6"/>
                <dgm:constr type="r" for="ch" forName="textparent_6" refType="w"/>
                <dgm:constr type="h" for="ch" forName="textparent_6" refType="h" refFor="ch" refForName="picture_6"/>
                <dgm:constr type="l" for="ch" forName="textparent_6" refType="r" refFor="ch" refForName="picture_6"/>
                <dgm:constr type="ctrY" for="ch" forName="textparent_6" refType="ctrY" refFor="ch" refForName="picture_6"/>
                <dgm:constr type="primFontSz" for="des" forName="text_6" refType="primFontSz" refFor="des" refForName="text_2" op="equ"/>
              </dgm:constrLst>
            </dgm:if>
            <dgm:else name="Name23">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8"/>
                <dgm:constr type="h" for="ch" forName="picture_2" refType="h" refFor="ch" refForName="picture_1" fact="0.18"/>
                <dgm:constr type="r" for="ch" forName="picture_2" refType="w"/>
                <dgm:constr type="rOff" for="ch" forName="picture_2" refType="w" refFor="ch" refForName="picture_1" fact="-1.4238"/>
                <dgm:constr type="ctrY" for="ch" forName="picture_2" refType="h" refFor="ch" refForName="picture_1" fact="0.09"/>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18"/>
                <dgm:constr type="h" for="ch" forName="picture_3" refType="h" refFor="ch" refForName="picture_1" fact="0.18"/>
                <dgm:constr type="r" for="ch" forName="picture_3" refType="w"/>
                <dgm:constr type="rOff" for="ch" forName="picture_3" refType="w" refFor="ch" refForName="picture_1" fact="-1.2667"/>
                <dgm:constr type="ctrY" for="ch" forName="picture_3" refType="h" refFor="ch" refForName="picture_1" fact="0.261"/>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8"/>
                <dgm:constr type="h" for="ch" forName="picture_4" refType="h" refFor="ch" refForName="picture_1" fact="0.18"/>
                <dgm:constr type="r" for="ch" forName="picture_4" refType="w"/>
                <dgm:constr type="rOff" for="ch" forName="picture_4" refType="w" refFor="ch" refForName="picture_1" fact="-1.21"/>
                <dgm:constr type="ctrY" for="ch" forName="picture_4" refType="h" refFor="ch" refForName="picture_1" fact="0.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8"/>
                <dgm:constr type="h" for="ch" forName="picture_5" refType="h" refFor="ch" refForName="picture_1" fact="0.18"/>
                <dgm:constr type="r" for="ch" forName="picture_5" refType="w"/>
                <dgm:constr type="rOff" for="ch" forName="picture_5" refType="w" refFor="ch" refForName="picture_1" fact="-1.2667"/>
                <dgm:constr type="ctrY" for="ch" forName="picture_5" refType="h" refFor="ch" refForName="picture_1" fact="0.739"/>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8"/>
                <dgm:constr type="h" for="ch" forName="picture_6" refType="h" refFor="ch" refForName="picture_1" fact="0.18"/>
                <dgm:constr type="r" for="ch" forName="picture_6" refType="w"/>
                <dgm:constr type="rOff" for="ch" forName="picture_6" refType="w" refFor="ch" refForName="picture_1" fact="-1.4238"/>
                <dgm:constr type="ctrY" for="ch" forName="picture_6" refType="h" refFor="ch" refForName="picture_1" fact="0.91"/>
                <dgm:constr type="r" for="ch" forName="line_6" refType="ctrX" refFor="ch" refForName="picture_1"/>
                <dgm:constr type="h" for="ch" forName="line_6"/>
                <dgm:constr type="l" for="ch" forName="line_6" refType="ctrX" refFor="ch" refForName="picture_6"/>
                <dgm:constr type="ctrY" for="ch" forName="line_6" refType="ctrY" refFor="ch" refForName="picture_6"/>
                <dgm:constr type="l" for="ch" forName="textparent_6"/>
                <dgm:constr type="h" for="ch" forName="textparent_6" refType="h" refFor="ch" refForName="picture_6"/>
                <dgm:constr type="r" for="ch" forName="textparent_6" refType="l" refFor="ch" refForName="picture_6"/>
                <dgm:constr type="ctrY" for="ch" forName="textparent_6" refType="ctrY" refFor="ch" refForName="picture_6"/>
                <dgm:constr type="primFontSz" for="des" forName="text_6" refType="primFontSz" refFor="des" refForName="text_2" op="equ"/>
              </dgm:constrLst>
            </dgm:else>
          </dgm:choose>
        </dgm:if>
        <dgm:else name="Name24">
          <dgm:choose name="Name25">
            <dgm:if name="Name26"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5"/>
                <dgm:constr type="h" for="ch" forName="picture_2" refType="h" refFor="ch" refForName="picture_1" fact="0.15"/>
                <dgm:constr type="l" for="ch" forName="picture_2" refType="w" refFor="ch" refForName="picture_1" fact="1.4363"/>
                <dgm:constr type="ctrY" for="ch" forName="picture_2" refType="h" refFor="ch" refForName="picture_1" fact="0.07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15"/>
                <dgm:constr type="h" for="ch" forName="picture_3" refType="h" refFor="ch" refForName="picture_1" fact="0.15"/>
                <dgm:constr type="l" for="ch" forName="picture_3" refType="w" refFor="ch" refForName="picture_1" fact="1.2898"/>
                <dgm:constr type="ctrY" for="ch" forName="picture_3" refType="h" refFor="ch" refForName="picture_1" fact="0.227"/>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5"/>
                <dgm:constr type="h" for="ch" forName="picture_4" refType="h" refFor="ch" refForName="picture_1" fact="0.15"/>
                <dgm:constr type="l" for="ch" forName="picture_4" refType="w" refFor="ch" refForName="picture_1" fact="1.21"/>
                <dgm:constr type="ctrY" for="ch" forName="picture_4" refType="h" refFor="ch" refForName="picture_1" fact="0.40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5"/>
                <dgm:constr type="h" for="ch" forName="picture_5" refType="h" refFor="ch" refForName="picture_1" fact="0.15"/>
                <dgm:constr type="l" for="ch" forName="picture_5" refType="w" refFor="ch" refForName="picture_1" fact="1.21"/>
                <dgm:constr type="ctrY" for="ch" forName="picture_5" refType="h" refFor="ch" refForName="picture_1" fact="0.595"/>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5"/>
                <dgm:constr type="h" for="ch" forName="picture_6" refType="h" refFor="ch" refForName="picture_1" fact="0.15"/>
                <dgm:constr type="l" for="ch" forName="picture_6" refType="w" refFor="ch" refForName="picture_1" fact="1.2898"/>
                <dgm:constr type="ctrY" for="ch" forName="picture_6" refType="h" refFor="ch" refForName="picture_1" fact="0.773"/>
                <dgm:constr type="l" for="ch" forName="line_6" refType="ctrX" refFor="ch" refForName="picture_1"/>
                <dgm:constr type="h" for="ch" forName="line_6"/>
                <dgm:constr type="r" for="ch" forName="line_6" refType="ctrX" refFor="ch" refForName="picture_6"/>
                <dgm:constr type="ctrY" for="ch" forName="line_6" refType="ctrY" refFor="ch" refForName="picture_6"/>
                <dgm:constr type="r" for="ch" forName="textparent_6" refType="w"/>
                <dgm:constr type="h" for="ch" forName="textparent_6" refType="h" refFor="ch" refForName="picture_6"/>
                <dgm:constr type="l" for="ch" forName="textparent_6" refType="r" refFor="ch" refForName="picture_6"/>
                <dgm:constr type="ctrY" for="ch" forName="textparent_6" refType="ctrY" refFor="ch" refForName="picture_6"/>
                <dgm:constr type="primFontSz" for="des" forName="text_6" refType="primFontSz" refFor="des" refForName="text_2" op="equ"/>
                <dgm:constr type="w" for="ch" forName="picture_7" refType="w" refFor="ch" refForName="picture_1" fact="0.15"/>
                <dgm:constr type="h" for="ch" forName="picture_7" refType="h" refFor="ch" refForName="picture_1" fact="0.15"/>
                <dgm:constr type="l" for="ch" forName="picture_7" refType="w" refFor="ch" refForName="picture_1" fact="1.4363"/>
                <dgm:constr type="ctrY" for="ch" forName="picture_7" refType="h" refFor="ch" refForName="picture_1" fact="0.925"/>
                <dgm:constr type="l" for="ch" forName="line_7" refType="ctrX" refFor="ch" refForName="picture_1"/>
                <dgm:constr type="h" for="ch" forName="line_7"/>
                <dgm:constr type="r" for="ch" forName="line_7" refType="ctrX" refFor="ch" refForName="picture_7"/>
                <dgm:constr type="ctrY" for="ch" forName="line_7" refType="ctrY" refFor="ch" refForName="picture_7"/>
                <dgm:constr type="r" for="ch" forName="textparent_7" refType="w"/>
                <dgm:constr type="h" for="ch" forName="textparent_7" refType="h" refFor="ch" refForName="picture_7"/>
                <dgm:constr type="l" for="ch" forName="textparent_7" refType="r" refFor="ch" refForName="picture_7"/>
                <dgm:constr type="ctrY" for="ch" forName="textparent_7" refType="ctrY" refFor="ch" refForName="picture_7"/>
                <dgm:constr type="primFontSz" for="des" forName="text_7" refType="primFontSz" refFor="des" refForName="text_2" op="equ"/>
              </dgm:constrLst>
            </dgm:if>
            <dgm:else name="Name27">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5"/>
                <dgm:constr type="h" for="ch" forName="picture_2" refType="h" refFor="ch" refForName="picture_1" fact="0.15"/>
                <dgm:constr type="r" for="ch" forName="picture_2" refType="w"/>
                <dgm:constr type="rOff" for="ch" forName="picture_2" refType="w" refFor="ch" refForName="picture_1" fact="-1.4363"/>
                <dgm:constr type="ctrY" for="ch" forName="picture_2" refType="h" refFor="ch" refForName="picture_1" fact="0.07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15"/>
                <dgm:constr type="h" for="ch" forName="picture_3" refType="h" refFor="ch" refForName="picture_1" fact="0.15"/>
                <dgm:constr type="r" for="ch" forName="picture_3" refType="w"/>
                <dgm:constr type="rOff" for="ch" forName="picture_3" refType="w" refFor="ch" refForName="picture_1" fact="-1.2898"/>
                <dgm:constr type="ctrY" for="ch" forName="picture_3" refType="h" refFor="ch" refForName="picture_1" fact="0.227"/>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5"/>
                <dgm:constr type="h" for="ch" forName="picture_4" refType="h" refFor="ch" refForName="picture_1" fact="0.15"/>
                <dgm:constr type="r" for="ch" forName="picture_4" refType="w"/>
                <dgm:constr type="rOff" for="ch" forName="picture_4" refType="w" refFor="ch" refForName="picture_1" fact="-1.21"/>
                <dgm:constr type="ctrY" for="ch" forName="picture_4" refType="h" refFor="ch" refForName="picture_1" fact="0.40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5"/>
                <dgm:constr type="h" for="ch" forName="picture_5" refType="h" refFor="ch" refForName="picture_1" fact="0.15"/>
                <dgm:constr type="r" for="ch" forName="picture_5" refType="w"/>
                <dgm:constr type="rOff" for="ch" forName="picture_5" refType="w" refFor="ch" refForName="picture_1" fact="-1.21"/>
                <dgm:constr type="ctrY" for="ch" forName="picture_5" refType="h" refFor="ch" refForName="picture_1" fact="0.595"/>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5"/>
                <dgm:constr type="h" for="ch" forName="picture_6" refType="h" refFor="ch" refForName="picture_1" fact="0.15"/>
                <dgm:constr type="r" for="ch" forName="picture_6" refType="w"/>
                <dgm:constr type="rOff" for="ch" forName="picture_6" refType="w" refFor="ch" refForName="picture_1" fact="-1.2898"/>
                <dgm:constr type="ctrY" for="ch" forName="picture_6" refType="h" refFor="ch" refForName="picture_1" fact="0.773"/>
                <dgm:constr type="r" for="ch" forName="line_6" refType="ctrX" refFor="ch" refForName="picture_1"/>
                <dgm:constr type="h" for="ch" forName="line_6"/>
                <dgm:constr type="l" for="ch" forName="line_6" refType="ctrX" refFor="ch" refForName="picture_6"/>
                <dgm:constr type="ctrY" for="ch" forName="line_6" refType="ctrY" refFor="ch" refForName="picture_6"/>
                <dgm:constr type="l" for="ch" forName="textparent_6"/>
                <dgm:constr type="h" for="ch" forName="textparent_6" refType="h" refFor="ch" refForName="picture_6"/>
                <dgm:constr type="r" for="ch" forName="textparent_6" refType="l" refFor="ch" refForName="picture_6"/>
                <dgm:constr type="ctrY" for="ch" forName="textparent_6" refType="ctrY" refFor="ch" refForName="picture_6"/>
                <dgm:constr type="primFontSz" for="des" forName="text_6" refType="primFontSz" refFor="des" refForName="text_2" op="equ"/>
                <dgm:constr type="w" for="ch" forName="picture_7" refType="w" refFor="ch" refForName="picture_1" fact="0.15"/>
                <dgm:constr type="h" for="ch" forName="picture_7" refType="h" refFor="ch" refForName="picture_1" fact="0.15"/>
                <dgm:constr type="r" for="ch" forName="picture_7" refType="w"/>
                <dgm:constr type="rOff" for="ch" forName="picture_7" refType="w" refFor="ch" refForName="picture_1" fact="-1.4363"/>
                <dgm:constr type="ctrY" for="ch" forName="picture_7" refType="h" refFor="ch" refForName="picture_1" fact="0.925"/>
                <dgm:constr type="r" for="ch" forName="line_7" refType="ctrX" refFor="ch" refForName="picture_1"/>
                <dgm:constr type="h" for="ch" forName="line_7"/>
                <dgm:constr type="l" for="ch" forName="line_7" refType="ctrX" refFor="ch" refForName="picture_7"/>
                <dgm:constr type="ctrY" for="ch" forName="line_7" refType="ctrY" refFor="ch" refForName="picture_7"/>
                <dgm:constr type="l" for="ch" forName="textparent_7"/>
                <dgm:constr type="h" for="ch" forName="textparent_7" refType="h" refFor="ch" refForName="picture_7"/>
                <dgm:constr type="r" for="ch" forName="textparent_7" refType="l" refFor="ch" refForName="picture_7"/>
                <dgm:constr type="ctrY" for="ch" forName="textparent_7" refType="ctrY" refFor="ch" refForName="picture_7"/>
                <dgm:constr type="primFontSz" for="des" forName="text_7" refType="primFontSz" refFor="des" refForName="text_2" op="equ"/>
              </dgm:constrLst>
            </dgm:else>
          </dgm:choose>
        </dgm:else>
      </dgm:choose>
      <dgm:forEach name="wrapper" axis="self" ptType="parTrans">
        <dgm:forEach name="wrapper2" axis="self" ptType="sibTrans" st="2">
          <dgm:forEach name="pictureRepeat" axis="self">
            <dgm:layoutNode name="pictureRepeatNode" styleLbl="alignImgPlace1">
              <dgm:alg type="sp"/>
              <dgm:shape xmlns:r="http://schemas.openxmlformats.org/officeDocument/2006/relationships" type="ellipse" r:blip="" blipPhldr="1">
                <dgm:adjLst/>
              </dgm:shape>
              <dgm:presOf axis="self"/>
            </dgm:layoutNode>
          </dgm:forEach>
        </dgm:forEach>
      </dgm:forEach>
      <dgm:forEach name="Name28" axis="ch" ptType="sibTrans" hideLastTrans="0" cnt="1">
        <dgm:layoutNode name="picture_1">
          <dgm:alg type="sp"/>
          <dgm:shape xmlns:r="http://schemas.openxmlformats.org/officeDocument/2006/relationships" r:blip="">
            <dgm:adjLst/>
          </dgm:shape>
          <dgm:presOf/>
          <dgm:constrLst/>
          <dgm:forEach name="Name29" ref="pictureRepeat"/>
        </dgm:layoutNode>
      </dgm:forEach>
      <dgm:forEach name="Name30" axis="ch" ptType="node" cnt="1">
        <dgm:layoutNode name="text_1" styleLbl="node1">
          <dgm:varLst>
            <dgm:bulletEnabled val="1"/>
          </dgm:varLst>
          <dgm:alg type="tx">
            <dgm:param type="txAnchorVert" val="b"/>
            <dgm:param type="txAnchorVertCh" val="b"/>
            <dgm:param type="parTxRTLAlign" val="r"/>
            <dgm:param type="shpTxRTLAlignCh" val="r"/>
          </dgm:alg>
          <dgm:shape xmlns:r="http://schemas.openxmlformats.org/officeDocument/2006/relationships" type="rect" r:blip="" hideGeom="1">
            <dgm:adjLst/>
          </dgm:shape>
          <dgm:presOf axis="desOrSelf" ptType="node"/>
          <dgm:constrLst>
            <dgm:constr type="primFontSz" val="65"/>
            <dgm:constr type="lMarg"/>
            <dgm:constr type="rMarg"/>
            <dgm:constr type="tMarg"/>
            <dgm:constr type="bMarg"/>
          </dgm:constrLst>
          <dgm:ruleLst>
            <dgm:rule type="primFontSz" val="5" fact="NaN" max="NaN"/>
          </dgm:ruleLst>
        </dgm:layoutNode>
      </dgm:forEach>
      <dgm:forEach name="Name31" axis="ch" ptType="sibTrans" hideLastTrans="0" st="2" cnt="1">
        <dgm:layoutNode name="picture_2">
          <dgm:alg type="sp"/>
          <dgm:shape xmlns:r="http://schemas.openxmlformats.org/officeDocument/2006/relationships" r:blip="">
            <dgm:adjLst/>
          </dgm:shape>
          <dgm:presOf/>
          <dgm:constrLst/>
          <dgm:forEach name="Name32" ref="pictureRepeat"/>
        </dgm:layoutNode>
      </dgm:forEach>
      <dgm:forEach name="Name33" axis="ch" ptType="node" st="2" cnt="1">
        <dgm:layoutNode name="line_2" styleLbl="parChTrans1D1">
          <dgm:alg type="sp"/>
          <dgm:shape xmlns:r="http://schemas.openxmlformats.org/officeDocument/2006/relationships" type="line" r:blip="" zOrderOff="-100">
            <dgm:adjLst/>
          </dgm:shape>
          <dgm:presOf/>
        </dgm:layoutNode>
        <dgm:layoutNode name="textparent_2">
          <dgm:choose name="Name34">
            <dgm:if name="Name35" func="var" arg="dir" op="equ" val="norm">
              <dgm:alg type="lin">
                <dgm:param type="horzAlign" val="l"/>
              </dgm:alg>
            </dgm:if>
            <dgm:else name="Name36">
              <dgm:alg type="lin">
                <dgm:param type="horzAlign" val="r"/>
              </dgm:alg>
            </dgm:else>
          </dgm:choose>
          <dgm:shape xmlns:r="http://schemas.openxmlformats.org/officeDocument/2006/relationships" type="rect" r:blip="" hideGeom="1">
            <dgm:adjLst/>
          </dgm:shape>
          <dgm:constrLst>
            <dgm:constr type="userW" for="ch" forName="text_2" refType="w"/>
            <dgm:constr type="h" for="ch" forName="text_2" refType="h"/>
          </dgm:constrLst>
          <dgm:presOf/>
          <dgm:layoutNode name="text_2" styleLbl="revTx">
            <dgm:varLst>
              <dgm:bulletEnabled val="1"/>
            </dgm:varLst>
            <dgm:choose name="Name37">
              <dgm:if name="Name38" func="var" arg="dir" op="equ" val="norm">
                <dgm:alg type="tx">
                  <dgm:param type="parTxLTRAlign" val="l"/>
                  <dgm:param type="shpTxLTRAlignCh" val="l"/>
                  <dgm:param type="parTxRTLAlign" val="r"/>
                  <dgm:param type="shpTxRTLAlignCh" val="r"/>
                </dgm:alg>
              </dgm:if>
              <dgm:else name="Name39">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40" axis="ch" ptType="sibTrans" hideLastTrans="0" st="3" cnt="1">
        <dgm:layoutNode name="picture_3">
          <dgm:alg type="sp"/>
          <dgm:shape xmlns:r="http://schemas.openxmlformats.org/officeDocument/2006/relationships" r:blip="">
            <dgm:adjLst/>
          </dgm:shape>
          <dgm:presOf/>
          <dgm:constrLst/>
          <dgm:forEach name="Name41" ref="pictureRepeat"/>
        </dgm:layoutNode>
      </dgm:forEach>
      <dgm:forEach name="Name42" axis="ch" ptType="node" st="3" cnt="1">
        <dgm:layoutNode name="line_3" styleLbl="parChTrans1D1">
          <dgm:alg type="sp"/>
          <dgm:shape xmlns:r="http://schemas.openxmlformats.org/officeDocument/2006/relationships" type="line" r:blip="" zOrderOff="-100">
            <dgm:adjLst/>
          </dgm:shape>
          <dgm:presOf/>
        </dgm:layoutNode>
        <dgm:layoutNode name="textparent_3">
          <dgm:choose name="Name43">
            <dgm:if name="Name44" func="var" arg="dir" op="equ" val="norm">
              <dgm:alg type="lin">
                <dgm:param type="horzAlign" val="l"/>
              </dgm:alg>
            </dgm:if>
            <dgm:else name="Name45">
              <dgm:alg type="lin">
                <dgm:param type="horzAlign" val="r"/>
              </dgm:alg>
            </dgm:else>
          </dgm:choose>
          <dgm:shape xmlns:r="http://schemas.openxmlformats.org/officeDocument/2006/relationships" type="rect" r:blip="" hideGeom="1">
            <dgm:adjLst/>
          </dgm:shape>
          <dgm:constrLst>
            <dgm:constr type="userW" for="ch" forName="text_3" refType="w"/>
            <dgm:constr type="h" for="ch" forName="text_3" refType="h"/>
          </dgm:constrLst>
          <dgm:presOf/>
          <dgm:layoutNode name="text_3" styleLbl="revTx">
            <dgm:varLst>
              <dgm:bulletEnabled val="1"/>
            </dgm:varLst>
            <dgm:choose name="Name46">
              <dgm:if name="Name47" func="var" arg="dir" op="equ" val="norm">
                <dgm:alg type="tx">
                  <dgm:param type="parTxLTRAlign" val="l"/>
                  <dgm:param type="shpTxLTRAlignCh" val="l"/>
                  <dgm:param type="parTxRTLAlign" val="r"/>
                  <dgm:param type="shpTxRTLAlignCh" val="r"/>
                </dgm:alg>
              </dgm:if>
              <dgm:else name="Name48">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49" axis="ch" ptType="sibTrans" hideLastTrans="0" st="4" cnt="1">
        <dgm:layoutNode name="picture_4">
          <dgm:alg type="sp"/>
          <dgm:shape xmlns:r="http://schemas.openxmlformats.org/officeDocument/2006/relationships" r:blip="">
            <dgm:adjLst/>
          </dgm:shape>
          <dgm:presOf/>
          <dgm:constrLst/>
          <dgm:forEach name="Name50" ref="pictureRepeat"/>
        </dgm:layoutNode>
      </dgm:forEach>
      <dgm:forEach name="Name51" axis="ch" ptType="node" st="4" cnt="1">
        <dgm:layoutNode name="line_4" styleLbl="parChTrans1D1">
          <dgm:alg type="sp"/>
          <dgm:shape xmlns:r="http://schemas.openxmlformats.org/officeDocument/2006/relationships" type="line" r:blip="" zOrderOff="-100">
            <dgm:adjLst/>
          </dgm:shape>
          <dgm:presOf/>
        </dgm:layoutNode>
        <dgm:layoutNode name="textparent_4">
          <dgm:choose name="Name52">
            <dgm:if name="Name53" func="var" arg="dir" op="equ" val="norm">
              <dgm:alg type="lin">
                <dgm:param type="horzAlign" val="l"/>
              </dgm:alg>
            </dgm:if>
            <dgm:else name="Name54">
              <dgm:alg type="lin">
                <dgm:param type="horzAlign" val="r"/>
              </dgm:alg>
            </dgm:else>
          </dgm:choose>
          <dgm:shape xmlns:r="http://schemas.openxmlformats.org/officeDocument/2006/relationships" type="rect" r:blip="" hideGeom="1">
            <dgm:adjLst/>
          </dgm:shape>
          <dgm:constrLst>
            <dgm:constr type="userW" for="ch" forName="text_4" refType="w"/>
            <dgm:constr type="h" for="ch" forName="text_4" refType="h"/>
          </dgm:constrLst>
          <dgm:presOf/>
          <dgm:layoutNode name="text_4" styleLbl="revTx">
            <dgm:varLst>
              <dgm:bulletEnabled val="1"/>
            </dgm:varLst>
            <dgm:choose name="Name55">
              <dgm:if name="Name56" func="var" arg="dir" op="equ" val="norm">
                <dgm:alg type="tx">
                  <dgm:param type="parTxLTRAlign" val="l"/>
                  <dgm:param type="shpTxLTRAlignCh" val="l"/>
                  <dgm:param type="parTxRTLAlign" val="r"/>
                  <dgm:param type="shpTxRTLAlignCh" val="r"/>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58" axis="ch" ptType="sibTrans" hideLastTrans="0" st="5" cnt="1">
        <dgm:layoutNode name="picture_5">
          <dgm:alg type="sp"/>
          <dgm:shape xmlns:r="http://schemas.openxmlformats.org/officeDocument/2006/relationships" r:blip="">
            <dgm:adjLst/>
          </dgm:shape>
          <dgm:presOf/>
          <dgm:constrLst/>
          <dgm:forEach name="Name59" ref="pictureRepeat"/>
        </dgm:layoutNode>
      </dgm:forEach>
      <dgm:forEach name="Name60" axis="ch" ptType="node" st="5" cnt="1">
        <dgm:layoutNode name="line_5" styleLbl="parChTrans1D1">
          <dgm:alg type="sp"/>
          <dgm:shape xmlns:r="http://schemas.openxmlformats.org/officeDocument/2006/relationships" type="line" r:blip="" zOrderOff="-100">
            <dgm:adjLst/>
          </dgm:shape>
          <dgm:presOf/>
        </dgm:layoutNode>
        <dgm:layoutNode name="textparent_5">
          <dgm:choose name="Name61">
            <dgm:if name="Name62" func="var" arg="dir" op="equ" val="norm">
              <dgm:alg type="lin">
                <dgm:param type="horzAlign" val="l"/>
              </dgm:alg>
            </dgm:if>
            <dgm:else name="Name63">
              <dgm:alg type="lin">
                <dgm:param type="horzAlign" val="r"/>
              </dgm:alg>
            </dgm:else>
          </dgm:choose>
          <dgm:shape xmlns:r="http://schemas.openxmlformats.org/officeDocument/2006/relationships" type="rect" r:blip="" hideGeom="1">
            <dgm:adjLst/>
          </dgm:shape>
          <dgm:constrLst>
            <dgm:constr type="userW" for="ch" forName="text_5" refType="w"/>
            <dgm:constr type="h" for="ch" forName="text_5" refType="h"/>
          </dgm:constrLst>
          <dgm:presOf/>
          <dgm:layoutNode name="text_5" styleLbl="revTx">
            <dgm:varLst>
              <dgm:bulletEnabled val="1"/>
            </dgm:varLst>
            <dgm:choose name="Name64">
              <dgm:if name="Name65" func="var" arg="dir" op="equ" val="norm">
                <dgm:alg type="tx">
                  <dgm:param type="parTxLTRAlign" val="l"/>
                  <dgm:param type="shpTxLTRAlignCh" val="l"/>
                  <dgm:param type="parTxRTLAlign" val="r"/>
                  <dgm:param type="shpTxRTLAlignCh" val="r"/>
                </dgm:alg>
              </dgm:if>
              <dgm:else name="Name66">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67" axis="ch" ptType="sibTrans" hideLastTrans="0" st="6" cnt="1">
        <dgm:layoutNode name="picture_6">
          <dgm:alg type="sp"/>
          <dgm:shape xmlns:r="http://schemas.openxmlformats.org/officeDocument/2006/relationships" r:blip="">
            <dgm:adjLst/>
          </dgm:shape>
          <dgm:presOf/>
          <dgm:constrLst/>
          <dgm:forEach name="Name68" ref="pictureRepeat"/>
        </dgm:layoutNode>
      </dgm:forEach>
      <dgm:forEach name="Name69" axis="ch" ptType="node" st="6" cnt="1">
        <dgm:layoutNode name="line_6" styleLbl="parChTrans1D1">
          <dgm:alg type="sp"/>
          <dgm:shape xmlns:r="http://schemas.openxmlformats.org/officeDocument/2006/relationships" type="line" r:blip="" zOrderOff="-100">
            <dgm:adjLst/>
          </dgm:shape>
          <dgm:presOf/>
        </dgm:layoutNode>
        <dgm:layoutNode name="textparent_6">
          <dgm:choose name="Name70">
            <dgm:if name="Name71" func="var" arg="dir" op="equ" val="norm">
              <dgm:alg type="lin">
                <dgm:param type="horzAlign" val="l"/>
              </dgm:alg>
            </dgm:if>
            <dgm:else name="Name72">
              <dgm:alg type="lin">
                <dgm:param type="horzAlign" val="r"/>
              </dgm:alg>
            </dgm:else>
          </dgm:choose>
          <dgm:shape xmlns:r="http://schemas.openxmlformats.org/officeDocument/2006/relationships" type="rect" r:blip="" hideGeom="1">
            <dgm:adjLst/>
          </dgm:shape>
          <dgm:constrLst>
            <dgm:constr type="userW" for="ch" forName="text_6" refType="w"/>
            <dgm:constr type="h" for="ch" forName="text_6" refType="h"/>
          </dgm:constrLst>
          <dgm:presOf/>
          <dgm:layoutNode name="text_6" styleLbl="revTx">
            <dgm:varLst>
              <dgm:bulletEnabled val="1"/>
            </dgm:varLst>
            <dgm:choose name="Name73">
              <dgm:if name="Name74" func="var" arg="dir" op="equ" val="norm">
                <dgm:alg type="tx">
                  <dgm:param type="parTxLTRAlign" val="l"/>
                  <dgm:param type="shpTxLTRAlignCh" val="l"/>
                  <dgm:param type="parTxRTLAlign" val="r"/>
                  <dgm:param type="shpTxRTLAlignCh" val="r"/>
                </dgm:alg>
              </dgm:if>
              <dgm:else name="Name75">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76" axis="ch" ptType="sibTrans" hideLastTrans="0" st="7" cnt="1">
        <dgm:layoutNode name="picture_7">
          <dgm:alg type="sp"/>
          <dgm:shape xmlns:r="http://schemas.openxmlformats.org/officeDocument/2006/relationships" r:blip="">
            <dgm:adjLst/>
          </dgm:shape>
          <dgm:presOf/>
          <dgm:constrLst/>
          <dgm:forEach name="Name77" ref="pictureRepeat"/>
        </dgm:layoutNode>
      </dgm:forEach>
      <dgm:forEach name="Name78" axis="ch" ptType="node" st="7" cnt="1">
        <dgm:layoutNode name="line_7" styleLbl="parChTrans1D1">
          <dgm:alg type="sp"/>
          <dgm:shape xmlns:r="http://schemas.openxmlformats.org/officeDocument/2006/relationships" type="line" r:blip="" zOrderOff="-100">
            <dgm:adjLst/>
          </dgm:shape>
          <dgm:presOf/>
        </dgm:layoutNode>
        <dgm:layoutNode name="textparent_7">
          <dgm:choose name="Name79">
            <dgm:if name="Name80" func="var" arg="dir" op="equ" val="norm">
              <dgm:alg type="lin">
                <dgm:param type="horzAlign" val="l"/>
              </dgm:alg>
            </dgm:if>
            <dgm:else name="Name81">
              <dgm:alg type="lin">
                <dgm:param type="horzAlign" val="r"/>
              </dgm:alg>
            </dgm:else>
          </dgm:choose>
          <dgm:shape xmlns:r="http://schemas.openxmlformats.org/officeDocument/2006/relationships" type="rect" r:blip="" hideGeom="1">
            <dgm:adjLst/>
          </dgm:shape>
          <dgm:constrLst>
            <dgm:constr type="userW" for="ch" forName="text_7" refType="w"/>
            <dgm:constr type="h" for="ch" forName="text_7" refType="h"/>
          </dgm:constrLst>
          <dgm:presOf/>
          <dgm:layoutNode name="text_7" styleLbl="revTx">
            <dgm:varLst>
              <dgm:bulletEnabled val="1"/>
            </dgm:varLst>
            <dgm:choose name="Name82">
              <dgm:if name="Name83" func="var" arg="dir" op="equ" val="norm">
                <dgm:alg type="tx">
                  <dgm:param type="parTxLTRAlign" val="l"/>
                  <dgm:param type="shpTxLTRAlignCh" val="l"/>
                  <dgm:param type="parTxRTLAlign" val="r"/>
                  <dgm:param type="shpTxRTLAlignCh" val="r"/>
                </dgm:alg>
              </dgm:if>
              <dgm:else name="Name84">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layoutNode>
  </dgm:layoutNode>
</dgm:layoutDef>
</file>

<file path=ppt/diagrams/layout7.xml><?xml version="1.0" encoding="utf-8"?>
<dgm:layoutDef xmlns:dgm="http://schemas.openxmlformats.org/drawingml/2006/diagram" xmlns:a="http://schemas.openxmlformats.org/drawingml/2006/main" uniqueId="urn:microsoft.com/office/officeart/2008/layout/CircularPictureCallout">
  <dgm:title val=""/>
  <dgm:desc val=""/>
  <dgm:catLst>
    <dgm:cat type="picture" pri="2000"/>
    <dgm:cat type="pictureconvert" pri="2000"/>
  </dgm:catLst>
  <dgm:sampData>
    <dgm:dataModel>
      <dgm:ptLst>
        <dgm:pt modelId="0" type="doc"/>
        <dgm:pt modelId="1"/>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2"/>
    </dgm:constrLst>
    <dgm:layoutNode name="Name1">
      <dgm:alg type="composite"/>
      <dgm:shape xmlns:r="http://schemas.openxmlformats.org/officeDocument/2006/relationships" r:blip="">
        <dgm:adjLst/>
      </dgm:shape>
      <dgm:choose name="Name2">
        <dgm:if name="Name3" axis="ch" ptType="node" func="cnt" op="lte" val="1">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w" refFor="ch" refForName="picture_1" fact="0.18"/>
            <dgm:constr type="t" for="ch" forName="text_1" refType="h" refFor="ch" refForName="picture_1" fact="0.531"/>
          </dgm:constrLst>
        </dgm:if>
        <dgm:if name="Name4" axis="ch" ptType="node" func="cnt" op="lte" val="2">
          <dgm:choose name="Name5">
            <dgm:if name="Name6"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5"/>
                <dgm:constr type="h" for="ch" forName="picture_2" refType="h" refFor="ch" refForName="picture_1" fact="0.5"/>
                <dgm:constr type="l" for="ch" forName="picture_2" refType="w" refFor="ch" refForName="picture_1" fact="1.21"/>
                <dgm:constr type="ctrY" for="ch" forName="picture_2" refType="h" refFor="ch" refForName="picture_1" fact="0.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Lst>
            </dgm:if>
            <dgm:else name="Name7">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5"/>
                <dgm:constr type="h" for="ch" forName="picture_2" refType="h" refFor="ch" refForName="picture_1" fact="0.5"/>
                <dgm:constr type="r" for="ch" forName="picture_2" refType="w"/>
                <dgm:constr type="rOff" for="ch" forName="picture_2" refType="w" refFor="ch" refForName="picture_1" fact="-1.21"/>
                <dgm:constr type="ctrY" for="ch" forName="picture_2" refType="h" refFor="ch" refForName="picture_1" fact="0.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Lst>
            </dgm:else>
          </dgm:choose>
        </dgm:if>
        <dgm:if name="Name8" axis="ch" ptType="node" func="cnt" op="lte" val="3">
          <dgm:choose name="Name9">
            <dgm:if name="Name10"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75"/>
                <dgm:constr type="h" for="ch" forName="picture_2" refType="h" refFor="ch" refForName="picture_1" fact="0.375"/>
                <dgm:constr type="l" for="ch" forName="picture_2" refType="w" refFor="ch" refForName="picture_1" fact="1.21"/>
                <dgm:constr type="ctrY" for="ch" forName="picture_2" refType="h" refFor="ch" refForName="picture_1" fact="0.187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375"/>
                <dgm:constr type="h" for="ch" forName="picture_3" refType="h" refFor="ch" refForName="picture_1" fact="0.375"/>
                <dgm:constr type="l" for="ch" forName="picture_3" refType="w" refFor="ch" refForName="picture_1" fact="1.21"/>
                <dgm:constr type="ctrY" for="ch" forName="picture_3" refType="h" refFor="ch" refForName="picture_1" fact="0.8125"/>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Lst>
            </dgm:if>
            <dgm:else name="Name11">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75"/>
                <dgm:constr type="h" for="ch" forName="picture_2" refType="h" refFor="ch" refForName="picture_1" fact="0.375"/>
                <dgm:constr type="r" for="ch" forName="picture_2" refType="w"/>
                <dgm:constr type="rOff" for="ch" forName="picture_2" refType="w" refFor="ch" refForName="picture_1" fact="-1.21"/>
                <dgm:constr type="ctrY" for="ch" forName="picture_2" refType="h" refFor="ch" refForName="picture_1" fact="0.187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375"/>
                <dgm:constr type="h" for="ch" forName="picture_3" refType="h" refFor="ch" refForName="picture_1" fact="0.375"/>
                <dgm:constr type="r" for="ch" forName="picture_3" refType="w"/>
                <dgm:constr type="rOff" for="ch" forName="picture_3" refType="w" refFor="ch" refForName="picture_1" fact="-1.21"/>
                <dgm:constr type="ctrY" for="ch" forName="picture_3" refType="h" refFor="ch" refForName="picture_1" fact="0.8125"/>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Lst>
            </dgm:else>
          </dgm:choose>
        </dgm:if>
        <dgm:if name="Name12" axis="ch" ptType="node" func="cnt" op="lte" val="4">
          <dgm:choose name="Name13">
            <dgm:if name="Name14"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
                <dgm:constr type="h" for="ch" forName="picture_2" refType="h" refFor="ch" refForName="picture_1" fact="0.3"/>
                <dgm:constr type="l" for="ch" forName="picture_2" refType="w" refFor="ch" refForName="picture_1" fact="1.354"/>
                <dgm:constr type="ctrY" for="ch" forName="picture_2" refType="h" refFor="ch" refForName="picture_1" fact="0.1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3"/>
                <dgm:constr type="h" for="ch" forName="picture_3" refType="h" refFor="ch" refForName="picture_1" fact="0.3"/>
                <dgm:constr type="l" for="ch" forName="picture_3" refType="w" refFor="ch" refForName="picture_1" fact="1.21"/>
                <dgm:constr type="ctrY" for="ch" forName="picture_3" refType="h" refFor="ch" refForName="picture_1" fact="0.5"/>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3"/>
                <dgm:constr type="h" for="ch" forName="picture_4" refType="h" refFor="ch" refForName="picture_1" fact="0.3"/>
                <dgm:constr type="l" for="ch" forName="picture_4" refType="w" refFor="ch" refForName="picture_1" fact="1.354"/>
                <dgm:constr type="ctrY" for="ch" forName="picture_4" refType="h" refFor="ch" refForName="picture_1" fact="0.8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Lst>
            </dgm:if>
            <dgm:else name="Name15">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
                <dgm:constr type="h" for="ch" forName="picture_2" refType="h" refFor="ch" refForName="picture_1" fact="0.3"/>
                <dgm:constr type="r" for="ch" forName="picture_2" refType="w"/>
                <dgm:constr type="rOff" for="ch" forName="picture_2" refType="w" refFor="ch" refForName="picture_1" fact="-1.354"/>
                <dgm:constr type="ctrY" for="ch" forName="picture_2" refType="h" refFor="ch" refForName="picture_1" fact="0.1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3"/>
                <dgm:constr type="h" for="ch" forName="picture_3" refType="h" refFor="ch" refForName="picture_1" fact="0.3"/>
                <dgm:constr type="r" for="ch" forName="picture_3" refType="w"/>
                <dgm:constr type="rOff" for="ch" forName="picture_3" refType="w" refFor="ch" refForName="picture_1" fact="-1.21"/>
                <dgm:constr type="ctrY" for="ch" forName="picture_3" refType="h" refFor="ch" refForName="picture_1" fact="0.5"/>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3"/>
                <dgm:constr type="h" for="ch" forName="picture_4" refType="h" refFor="ch" refForName="picture_1" fact="0.3"/>
                <dgm:constr type="r" for="ch" forName="picture_4" refType="w"/>
                <dgm:constr type="rOff" for="ch" forName="picture_4" refType="w" refFor="ch" refForName="picture_1" fact="-1.354"/>
                <dgm:constr type="ctrY" for="ch" forName="picture_4" refType="h" refFor="ch" refForName="picture_1" fact="0.8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Lst>
            </dgm:else>
          </dgm:choose>
        </dgm:if>
        <dgm:if name="Name16" axis="ch" ptType="node" func="cnt" op="lte" val="5">
          <dgm:choose name="Name17">
            <dgm:if name="Name18"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22"/>
                <dgm:constr type="h" for="ch" forName="picture_2" refType="h" refFor="ch" refForName="picture_1" fact="0.22"/>
                <dgm:constr type="l" for="ch" forName="picture_2" refType="w" refFor="ch" refForName="picture_1" fact="1.375"/>
                <dgm:constr type="ctrY" for="ch" forName="picture_2" refType="h" refFor="ch" refForName="picture_1" fact="0.11"/>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22"/>
                <dgm:constr type="h" for="ch" forName="picture_3" refType="h" refFor="ch" refForName="picture_1" fact="0.22"/>
                <dgm:constr type="l" for="ch" forName="picture_3" refType="w" refFor="ch" refForName="picture_1" fact="1.21"/>
                <dgm:constr type="ctrY" for="ch" forName="picture_3" refType="h" refFor="ch" refForName="picture_1" fact="0.353"/>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22"/>
                <dgm:constr type="h" for="ch" forName="picture_4" refType="h" refFor="ch" refForName="picture_1" fact="0.22"/>
                <dgm:constr type="l" for="ch" forName="picture_4" refType="w" refFor="ch" refForName="picture_1" fact="1.21"/>
                <dgm:constr type="ctrY" for="ch" forName="picture_4" refType="h" refFor="ch" refForName="picture_1" fact="0.647"/>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22"/>
                <dgm:constr type="h" for="ch" forName="picture_5" refType="h" refFor="ch" refForName="picture_1" fact="0.22"/>
                <dgm:constr type="l" for="ch" forName="picture_5" refType="w" refFor="ch" refForName="picture_1" fact="1.375"/>
                <dgm:constr type="ctrY" for="ch" forName="picture_5" refType="h" refFor="ch" refForName="picture_1" fact="0.89"/>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Lst>
            </dgm:if>
            <dgm:else name="Name19">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22"/>
                <dgm:constr type="h" for="ch" forName="picture_2" refType="h" refFor="ch" refForName="picture_1" fact="0.22"/>
                <dgm:constr type="r" for="ch" forName="picture_2" refType="w"/>
                <dgm:constr type="rOff" for="ch" forName="picture_2" refType="w" refFor="ch" refForName="picture_1" fact="-1.375"/>
                <dgm:constr type="ctrY" for="ch" forName="picture_2" refType="h" refFor="ch" refForName="picture_1" fact="0.11"/>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22"/>
                <dgm:constr type="h" for="ch" forName="picture_3" refType="h" refFor="ch" refForName="picture_1" fact="0.22"/>
                <dgm:constr type="r" for="ch" forName="picture_3" refType="w"/>
                <dgm:constr type="rOff" for="ch" forName="picture_3" refType="w" refFor="ch" refForName="picture_1" fact="-1.21"/>
                <dgm:constr type="ctrY" for="ch" forName="picture_3" refType="h" refFor="ch" refForName="picture_1" fact="0.353"/>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22"/>
                <dgm:constr type="h" for="ch" forName="picture_4" refType="h" refFor="ch" refForName="picture_1" fact="0.22"/>
                <dgm:constr type="r" for="ch" forName="picture_4" refType="w"/>
                <dgm:constr type="rOff" for="ch" forName="picture_4" refType="w" refFor="ch" refForName="picture_1" fact="-1.21"/>
                <dgm:constr type="ctrY" for="ch" forName="picture_4" refType="h" refFor="ch" refForName="picture_1" fact="0.647"/>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22"/>
                <dgm:constr type="h" for="ch" forName="picture_5" refType="h" refFor="ch" refForName="picture_1" fact="0.22"/>
                <dgm:constr type="r" for="ch" forName="picture_5" refType="w"/>
                <dgm:constr type="rOff" for="ch" forName="picture_5" refType="w" refFor="ch" refForName="picture_1" fact="-1.375"/>
                <dgm:constr type="ctrY" for="ch" forName="picture_5" refType="h" refFor="ch" refForName="picture_1" fact="0.89"/>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Lst>
            </dgm:else>
          </dgm:choose>
        </dgm:if>
        <dgm:if name="Name20" axis="ch" ptType="node" func="cnt" op="lte" val="6">
          <dgm:choose name="Name21">
            <dgm:if name="Name22"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8"/>
                <dgm:constr type="h" for="ch" forName="picture_2" refType="h" refFor="ch" refForName="picture_1" fact="0.18"/>
                <dgm:constr type="l" for="ch" forName="picture_2" refType="w" refFor="ch" refForName="picture_1" fact="1.4238"/>
                <dgm:constr type="ctrY" for="ch" forName="picture_2" refType="h" refFor="ch" refForName="picture_1" fact="0.09"/>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18"/>
                <dgm:constr type="h" for="ch" forName="picture_3" refType="h" refFor="ch" refForName="picture_1" fact="0.18"/>
                <dgm:constr type="l" for="ch" forName="picture_3" refType="w" refFor="ch" refForName="picture_1" fact="1.2667"/>
                <dgm:constr type="ctrY" for="ch" forName="picture_3" refType="h" refFor="ch" refForName="picture_1" fact="0.261"/>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8"/>
                <dgm:constr type="h" for="ch" forName="picture_4" refType="h" refFor="ch" refForName="picture_1" fact="0.18"/>
                <dgm:constr type="l" for="ch" forName="picture_4" refType="w" refFor="ch" refForName="picture_1" fact="1.21"/>
                <dgm:constr type="ctrY" for="ch" forName="picture_4" refType="h" refFor="ch" refForName="picture_1" fact="0.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8"/>
                <dgm:constr type="h" for="ch" forName="picture_5" refType="h" refFor="ch" refForName="picture_1" fact="0.18"/>
                <dgm:constr type="l" for="ch" forName="picture_5" refType="w" refFor="ch" refForName="picture_1" fact="1.2667"/>
                <dgm:constr type="ctrY" for="ch" forName="picture_5" refType="h" refFor="ch" refForName="picture_1" fact="0.739"/>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8"/>
                <dgm:constr type="h" for="ch" forName="picture_6" refType="h" refFor="ch" refForName="picture_1" fact="0.18"/>
                <dgm:constr type="l" for="ch" forName="picture_6" refType="w" refFor="ch" refForName="picture_1" fact="1.4238"/>
                <dgm:constr type="ctrY" for="ch" forName="picture_6" refType="h" refFor="ch" refForName="picture_1" fact="0.91"/>
                <dgm:constr type="l" for="ch" forName="line_6" refType="ctrX" refFor="ch" refForName="picture_1"/>
                <dgm:constr type="h" for="ch" forName="line_6"/>
                <dgm:constr type="r" for="ch" forName="line_6" refType="ctrX" refFor="ch" refForName="picture_6"/>
                <dgm:constr type="ctrY" for="ch" forName="line_6" refType="ctrY" refFor="ch" refForName="picture_6"/>
                <dgm:constr type="r" for="ch" forName="textparent_6" refType="w"/>
                <dgm:constr type="h" for="ch" forName="textparent_6" refType="h" refFor="ch" refForName="picture_6"/>
                <dgm:constr type="l" for="ch" forName="textparent_6" refType="r" refFor="ch" refForName="picture_6"/>
                <dgm:constr type="ctrY" for="ch" forName="textparent_6" refType="ctrY" refFor="ch" refForName="picture_6"/>
                <dgm:constr type="primFontSz" for="des" forName="text_6" refType="primFontSz" refFor="des" refForName="text_2" op="equ"/>
              </dgm:constrLst>
            </dgm:if>
            <dgm:else name="Name23">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8"/>
                <dgm:constr type="h" for="ch" forName="picture_2" refType="h" refFor="ch" refForName="picture_1" fact="0.18"/>
                <dgm:constr type="r" for="ch" forName="picture_2" refType="w"/>
                <dgm:constr type="rOff" for="ch" forName="picture_2" refType="w" refFor="ch" refForName="picture_1" fact="-1.4238"/>
                <dgm:constr type="ctrY" for="ch" forName="picture_2" refType="h" refFor="ch" refForName="picture_1" fact="0.09"/>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18"/>
                <dgm:constr type="h" for="ch" forName="picture_3" refType="h" refFor="ch" refForName="picture_1" fact="0.18"/>
                <dgm:constr type="r" for="ch" forName="picture_3" refType="w"/>
                <dgm:constr type="rOff" for="ch" forName="picture_3" refType="w" refFor="ch" refForName="picture_1" fact="-1.2667"/>
                <dgm:constr type="ctrY" for="ch" forName="picture_3" refType="h" refFor="ch" refForName="picture_1" fact="0.261"/>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8"/>
                <dgm:constr type="h" for="ch" forName="picture_4" refType="h" refFor="ch" refForName="picture_1" fact="0.18"/>
                <dgm:constr type="r" for="ch" forName="picture_4" refType="w"/>
                <dgm:constr type="rOff" for="ch" forName="picture_4" refType="w" refFor="ch" refForName="picture_1" fact="-1.21"/>
                <dgm:constr type="ctrY" for="ch" forName="picture_4" refType="h" refFor="ch" refForName="picture_1" fact="0.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8"/>
                <dgm:constr type="h" for="ch" forName="picture_5" refType="h" refFor="ch" refForName="picture_1" fact="0.18"/>
                <dgm:constr type="r" for="ch" forName="picture_5" refType="w"/>
                <dgm:constr type="rOff" for="ch" forName="picture_5" refType="w" refFor="ch" refForName="picture_1" fact="-1.2667"/>
                <dgm:constr type="ctrY" for="ch" forName="picture_5" refType="h" refFor="ch" refForName="picture_1" fact="0.739"/>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8"/>
                <dgm:constr type="h" for="ch" forName="picture_6" refType="h" refFor="ch" refForName="picture_1" fact="0.18"/>
                <dgm:constr type="r" for="ch" forName="picture_6" refType="w"/>
                <dgm:constr type="rOff" for="ch" forName="picture_6" refType="w" refFor="ch" refForName="picture_1" fact="-1.4238"/>
                <dgm:constr type="ctrY" for="ch" forName="picture_6" refType="h" refFor="ch" refForName="picture_1" fact="0.91"/>
                <dgm:constr type="r" for="ch" forName="line_6" refType="ctrX" refFor="ch" refForName="picture_1"/>
                <dgm:constr type="h" for="ch" forName="line_6"/>
                <dgm:constr type="l" for="ch" forName="line_6" refType="ctrX" refFor="ch" refForName="picture_6"/>
                <dgm:constr type="ctrY" for="ch" forName="line_6" refType="ctrY" refFor="ch" refForName="picture_6"/>
                <dgm:constr type="l" for="ch" forName="textparent_6"/>
                <dgm:constr type="h" for="ch" forName="textparent_6" refType="h" refFor="ch" refForName="picture_6"/>
                <dgm:constr type="r" for="ch" forName="textparent_6" refType="l" refFor="ch" refForName="picture_6"/>
                <dgm:constr type="ctrY" for="ch" forName="textparent_6" refType="ctrY" refFor="ch" refForName="picture_6"/>
                <dgm:constr type="primFontSz" for="des" forName="text_6" refType="primFontSz" refFor="des" refForName="text_2" op="equ"/>
              </dgm:constrLst>
            </dgm:else>
          </dgm:choose>
        </dgm:if>
        <dgm:else name="Name24">
          <dgm:choose name="Name25">
            <dgm:if name="Name26"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5"/>
                <dgm:constr type="h" for="ch" forName="picture_2" refType="h" refFor="ch" refForName="picture_1" fact="0.15"/>
                <dgm:constr type="l" for="ch" forName="picture_2" refType="w" refFor="ch" refForName="picture_1" fact="1.4363"/>
                <dgm:constr type="ctrY" for="ch" forName="picture_2" refType="h" refFor="ch" refForName="picture_1" fact="0.07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15"/>
                <dgm:constr type="h" for="ch" forName="picture_3" refType="h" refFor="ch" refForName="picture_1" fact="0.15"/>
                <dgm:constr type="l" for="ch" forName="picture_3" refType="w" refFor="ch" refForName="picture_1" fact="1.2898"/>
                <dgm:constr type="ctrY" for="ch" forName="picture_3" refType="h" refFor="ch" refForName="picture_1" fact="0.227"/>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5"/>
                <dgm:constr type="h" for="ch" forName="picture_4" refType="h" refFor="ch" refForName="picture_1" fact="0.15"/>
                <dgm:constr type="l" for="ch" forName="picture_4" refType="w" refFor="ch" refForName="picture_1" fact="1.21"/>
                <dgm:constr type="ctrY" for="ch" forName="picture_4" refType="h" refFor="ch" refForName="picture_1" fact="0.40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5"/>
                <dgm:constr type="h" for="ch" forName="picture_5" refType="h" refFor="ch" refForName="picture_1" fact="0.15"/>
                <dgm:constr type="l" for="ch" forName="picture_5" refType="w" refFor="ch" refForName="picture_1" fact="1.21"/>
                <dgm:constr type="ctrY" for="ch" forName="picture_5" refType="h" refFor="ch" refForName="picture_1" fact="0.595"/>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5"/>
                <dgm:constr type="h" for="ch" forName="picture_6" refType="h" refFor="ch" refForName="picture_1" fact="0.15"/>
                <dgm:constr type="l" for="ch" forName="picture_6" refType="w" refFor="ch" refForName="picture_1" fact="1.2898"/>
                <dgm:constr type="ctrY" for="ch" forName="picture_6" refType="h" refFor="ch" refForName="picture_1" fact="0.773"/>
                <dgm:constr type="l" for="ch" forName="line_6" refType="ctrX" refFor="ch" refForName="picture_1"/>
                <dgm:constr type="h" for="ch" forName="line_6"/>
                <dgm:constr type="r" for="ch" forName="line_6" refType="ctrX" refFor="ch" refForName="picture_6"/>
                <dgm:constr type="ctrY" for="ch" forName="line_6" refType="ctrY" refFor="ch" refForName="picture_6"/>
                <dgm:constr type="r" for="ch" forName="textparent_6" refType="w"/>
                <dgm:constr type="h" for="ch" forName="textparent_6" refType="h" refFor="ch" refForName="picture_6"/>
                <dgm:constr type="l" for="ch" forName="textparent_6" refType="r" refFor="ch" refForName="picture_6"/>
                <dgm:constr type="ctrY" for="ch" forName="textparent_6" refType="ctrY" refFor="ch" refForName="picture_6"/>
                <dgm:constr type="primFontSz" for="des" forName="text_6" refType="primFontSz" refFor="des" refForName="text_2" op="equ"/>
                <dgm:constr type="w" for="ch" forName="picture_7" refType="w" refFor="ch" refForName="picture_1" fact="0.15"/>
                <dgm:constr type="h" for="ch" forName="picture_7" refType="h" refFor="ch" refForName="picture_1" fact="0.15"/>
                <dgm:constr type="l" for="ch" forName="picture_7" refType="w" refFor="ch" refForName="picture_1" fact="1.4363"/>
                <dgm:constr type="ctrY" for="ch" forName="picture_7" refType="h" refFor="ch" refForName="picture_1" fact="0.925"/>
                <dgm:constr type="l" for="ch" forName="line_7" refType="ctrX" refFor="ch" refForName="picture_1"/>
                <dgm:constr type="h" for="ch" forName="line_7"/>
                <dgm:constr type="r" for="ch" forName="line_7" refType="ctrX" refFor="ch" refForName="picture_7"/>
                <dgm:constr type="ctrY" for="ch" forName="line_7" refType="ctrY" refFor="ch" refForName="picture_7"/>
                <dgm:constr type="r" for="ch" forName="textparent_7" refType="w"/>
                <dgm:constr type="h" for="ch" forName="textparent_7" refType="h" refFor="ch" refForName="picture_7"/>
                <dgm:constr type="l" for="ch" forName="textparent_7" refType="r" refFor="ch" refForName="picture_7"/>
                <dgm:constr type="ctrY" for="ch" forName="textparent_7" refType="ctrY" refFor="ch" refForName="picture_7"/>
                <dgm:constr type="primFontSz" for="des" forName="text_7" refType="primFontSz" refFor="des" refForName="text_2" op="equ"/>
              </dgm:constrLst>
            </dgm:if>
            <dgm:else name="Name27">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5"/>
                <dgm:constr type="h" for="ch" forName="picture_2" refType="h" refFor="ch" refForName="picture_1" fact="0.15"/>
                <dgm:constr type="r" for="ch" forName="picture_2" refType="w"/>
                <dgm:constr type="rOff" for="ch" forName="picture_2" refType="w" refFor="ch" refForName="picture_1" fact="-1.4363"/>
                <dgm:constr type="ctrY" for="ch" forName="picture_2" refType="h" refFor="ch" refForName="picture_1" fact="0.07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15"/>
                <dgm:constr type="h" for="ch" forName="picture_3" refType="h" refFor="ch" refForName="picture_1" fact="0.15"/>
                <dgm:constr type="r" for="ch" forName="picture_3" refType="w"/>
                <dgm:constr type="rOff" for="ch" forName="picture_3" refType="w" refFor="ch" refForName="picture_1" fact="-1.2898"/>
                <dgm:constr type="ctrY" for="ch" forName="picture_3" refType="h" refFor="ch" refForName="picture_1" fact="0.227"/>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5"/>
                <dgm:constr type="h" for="ch" forName="picture_4" refType="h" refFor="ch" refForName="picture_1" fact="0.15"/>
                <dgm:constr type="r" for="ch" forName="picture_4" refType="w"/>
                <dgm:constr type="rOff" for="ch" forName="picture_4" refType="w" refFor="ch" refForName="picture_1" fact="-1.21"/>
                <dgm:constr type="ctrY" for="ch" forName="picture_4" refType="h" refFor="ch" refForName="picture_1" fact="0.40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5"/>
                <dgm:constr type="h" for="ch" forName="picture_5" refType="h" refFor="ch" refForName="picture_1" fact="0.15"/>
                <dgm:constr type="r" for="ch" forName="picture_5" refType="w"/>
                <dgm:constr type="rOff" for="ch" forName="picture_5" refType="w" refFor="ch" refForName="picture_1" fact="-1.21"/>
                <dgm:constr type="ctrY" for="ch" forName="picture_5" refType="h" refFor="ch" refForName="picture_1" fact="0.595"/>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5"/>
                <dgm:constr type="h" for="ch" forName="picture_6" refType="h" refFor="ch" refForName="picture_1" fact="0.15"/>
                <dgm:constr type="r" for="ch" forName="picture_6" refType="w"/>
                <dgm:constr type="rOff" for="ch" forName="picture_6" refType="w" refFor="ch" refForName="picture_1" fact="-1.2898"/>
                <dgm:constr type="ctrY" for="ch" forName="picture_6" refType="h" refFor="ch" refForName="picture_1" fact="0.773"/>
                <dgm:constr type="r" for="ch" forName="line_6" refType="ctrX" refFor="ch" refForName="picture_1"/>
                <dgm:constr type="h" for="ch" forName="line_6"/>
                <dgm:constr type="l" for="ch" forName="line_6" refType="ctrX" refFor="ch" refForName="picture_6"/>
                <dgm:constr type="ctrY" for="ch" forName="line_6" refType="ctrY" refFor="ch" refForName="picture_6"/>
                <dgm:constr type="l" for="ch" forName="textparent_6"/>
                <dgm:constr type="h" for="ch" forName="textparent_6" refType="h" refFor="ch" refForName="picture_6"/>
                <dgm:constr type="r" for="ch" forName="textparent_6" refType="l" refFor="ch" refForName="picture_6"/>
                <dgm:constr type="ctrY" for="ch" forName="textparent_6" refType="ctrY" refFor="ch" refForName="picture_6"/>
                <dgm:constr type="primFontSz" for="des" forName="text_6" refType="primFontSz" refFor="des" refForName="text_2" op="equ"/>
                <dgm:constr type="w" for="ch" forName="picture_7" refType="w" refFor="ch" refForName="picture_1" fact="0.15"/>
                <dgm:constr type="h" for="ch" forName="picture_7" refType="h" refFor="ch" refForName="picture_1" fact="0.15"/>
                <dgm:constr type="r" for="ch" forName="picture_7" refType="w"/>
                <dgm:constr type="rOff" for="ch" forName="picture_7" refType="w" refFor="ch" refForName="picture_1" fact="-1.4363"/>
                <dgm:constr type="ctrY" for="ch" forName="picture_7" refType="h" refFor="ch" refForName="picture_1" fact="0.925"/>
                <dgm:constr type="r" for="ch" forName="line_7" refType="ctrX" refFor="ch" refForName="picture_1"/>
                <dgm:constr type="h" for="ch" forName="line_7"/>
                <dgm:constr type="l" for="ch" forName="line_7" refType="ctrX" refFor="ch" refForName="picture_7"/>
                <dgm:constr type="ctrY" for="ch" forName="line_7" refType="ctrY" refFor="ch" refForName="picture_7"/>
                <dgm:constr type="l" for="ch" forName="textparent_7"/>
                <dgm:constr type="h" for="ch" forName="textparent_7" refType="h" refFor="ch" refForName="picture_7"/>
                <dgm:constr type="r" for="ch" forName="textparent_7" refType="l" refFor="ch" refForName="picture_7"/>
                <dgm:constr type="ctrY" for="ch" forName="textparent_7" refType="ctrY" refFor="ch" refForName="picture_7"/>
                <dgm:constr type="primFontSz" for="des" forName="text_7" refType="primFontSz" refFor="des" refForName="text_2" op="equ"/>
              </dgm:constrLst>
            </dgm:else>
          </dgm:choose>
        </dgm:else>
      </dgm:choose>
      <dgm:forEach name="wrapper" axis="self" ptType="parTrans">
        <dgm:forEach name="wrapper2" axis="self" ptType="sibTrans" st="2">
          <dgm:forEach name="pictureRepeat" axis="self">
            <dgm:layoutNode name="pictureRepeatNode" styleLbl="alignImgPlace1">
              <dgm:alg type="sp"/>
              <dgm:shape xmlns:r="http://schemas.openxmlformats.org/officeDocument/2006/relationships" type="ellipse" r:blip="" blipPhldr="1">
                <dgm:adjLst/>
              </dgm:shape>
              <dgm:presOf axis="self"/>
            </dgm:layoutNode>
          </dgm:forEach>
        </dgm:forEach>
      </dgm:forEach>
      <dgm:forEach name="Name28" axis="ch" ptType="sibTrans" hideLastTrans="0" cnt="1">
        <dgm:layoutNode name="picture_1">
          <dgm:alg type="sp"/>
          <dgm:shape xmlns:r="http://schemas.openxmlformats.org/officeDocument/2006/relationships" r:blip="">
            <dgm:adjLst/>
          </dgm:shape>
          <dgm:presOf/>
          <dgm:constrLst/>
          <dgm:forEach name="Name29" ref="pictureRepeat"/>
        </dgm:layoutNode>
      </dgm:forEach>
      <dgm:forEach name="Name30" axis="ch" ptType="node" cnt="1">
        <dgm:layoutNode name="text_1" styleLbl="node1">
          <dgm:varLst>
            <dgm:bulletEnabled val="1"/>
          </dgm:varLst>
          <dgm:alg type="tx">
            <dgm:param type="txAnchorVert" val="b"/>
            <dgm:param type="txAnchorVertCh" val="b"/>
            <dgm:param type="parTxRTLAlign" val="r"/>
            <dgm:param type="shpTxRTLAlignCh" val="r"/>
          </dgm:alg>
          <dgm:shape xmlns:r="http://schemas.openxmlformats.org/officeDocument/2006/relationships" type="rect" r:blip="" hideGeom="1">
            <dgm:adjLst/>
          </dgm:shape>
          <dgm:presOf axis="desOrSelf" ptType="node"/>
          <dgm:constrLst>
            <dgm:constr type="primFontSz" val="65"/>
            <dgm:constr type="lMarg"/>
            <dgm:constr type="rMarg"/>
            <dgm:constr type="tMarg"/>
            <dgm:constr type="bMarg"/>
          </dgm:constrLst>
          <dgm:ruleLst>
            <dgm:rule type="primFontSz" val="5" fact="NaN" max="NaN"/>
          </dgm:ruleLst>
        </dgm:layoutNode>
      </dgm:forEach>
      <dgm:forEach name="Name31" axis="ch" ptType="sibTrans" hideLastTrans="0" st="2" cnt="1">
        <dgm:layoutNode name="picture_2">
          <dgm:alg type="sp"/>
          <dgm:shape xmlns:r="http://schemas.openxmlformats.org/officeDocument/2006/relationships" r:blip="">
            <dgm:adjLst/>
          </dgm:shape>
          <dgm:presOf/>
          <dgm:constrLst/>
          <dgm:forEach name="Name32" ref="pictureRepeat"/>
        </dgm:layoutNode>
      </dgm:forEach>
      <dgm:forEach name="Name33" axis="ch" ptType="node" st="2" cnt="1">
        <dgm:layoutNode name="line_2" styleLbl="parChTrans1D1">
          <dgm:alg type="sp"/>
          <dgm:shape xmlns:r="http://schemas.openxmlformats.org/officeDocument/2006/relationships" type="line" r:blip="" zOrderOff="-100">
            <dgm:adjLst/>
          </dgm:shape>
          <dgm:presOf/>
        </dgm:layoutNode>
        <dgm:layoutNode name="textparent_2">
          <dgm:choose name="Name34">
            <dgm:if name="Name35" func="var" arg="dir" op="equ" val="norm">
              <dgm:alg type="lin">
                <dgm:param type="horzAlign" val="l"/>
              </dgm:alg>
            </dgm:if>
            <dgm:else name="Name36">
              <dgm:alg type="lin">
                <dgm:param type="horzAlign" val="r"/>
              </dgm:alg>
            </dgm:else>
          </dgm:choose>
          <dgm:shape xmlns:r="http://schemas.openxmlformats.org/officeDocument/2006/relationships" type="rect" r:blip="" hideGeom="1">
            <dgm:adjLst/>
          </dgm:shape>
          <dgm:constrLst>
            <dgm:constr type="userW" for="ch" forName="text_2" refType="w"/>
            <dgm:constr type="h" for="ch" forName="text_2" refType="h"/>
          </dgm:constrLst>
          <dgm:presOf/>
          <dgm:layoutNode name="text_2" styleLbl="revTx">
            <dgm:varLst>
              <dgm:bulletEnabled val="1"/>
            </dgm:varLst>
            <dgm:choose name="Name37">
              <dgm:if name="Name38" func="var" arg="dir" op="equ" val="norm">
                <dgm:alg type="tx">
                  <dgm:param type="parTxLTRAlign" val="l"/>
                  <dgm:param type="shpTxLTRAlignCh" val="l"/>
                  <dgm:param type="parTxRTLAlign" val="r"/>
                  <dgm:param type="shpTxRTLAlignCh" val="r"/>
                </dgm:alg>
              </dgm:if>
              <dgm:else name="Name39">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40" axis="ch" ptType="sibTrans" hideLastTrans="0" st="3" cnt="1">
        <dgm:layoutNode name="picture_3">
          <dgm:alg type="sp"/>
          <dgm:shape xmlns:r="http://schemas.openxmlformats.org/officeDocument/2006/relationships" r:blip="">
            <dgm:adjLst/>
          </dgm:shape>
          <dgm:presOf/>
          <dgm:constrLst/>
          <dgm:forEach name="Name41" ref="pictureRepeat"/>
        </dgm:layoutNode>
      </dgm:forEach>
      <dgm:forEach name="Name42" axis="ch" ptType="node" st="3" cnt="1">
        <dgm:layoutNode name="line_3" styleLbl="parChTrans1D1">
          <dgm:alg type="sp"/>
          <dgm:shape xmlns:r="http://schemas.openxmlformats.org/officeDocument/2006/relationships" type="line" r:blip="" zOrderOff="-100">
            <dgm:adjLst/>
          </dgm:shape>
          <dgm:presOf/>
        </dgm:layoutNode>
        <dgm:layoutNode name="textparent_3">
          <dgm:choose name="Name43">
            <dgm:if name="Name44" func="var" arg="dir" op="equ" val="norm">
              <dgm:alg type="lin">
                <dgm:param type="horzAlign" val="l"/>
              </dgm:alg>
            </dgm:if>
            <dgm:else name="Name45">
              <dgm:alg type="lin">
                <dgm:param type="horzAlign" val="r"/>
              </dgm:alg>
            </dgm:else>
          </dgm:choose>
          <dgm:shape xmlns:r="http://schemas.openxmlformats.org/officeDocument/2006/relationships" type="rect" r:blip="" hideGeom="1">
            <dgm:adjLst/>
          </dgm:shape>
          <dgm:constrLst>
            <dgm:constr type="userW" for="ch" forName="text_3" refType="w"/>
            <dgm:constr type="h" for="ch" forName="text_3" refType="h"/>
          </dgm:constrLst>
          <dgm:presOf/>
          <dgm:layoutNode name="text_3" styleLbl="revTx">
            <dgm:varLst>
              <dgm:bulletEnabled val="1"/>
            </dgm:varLst>
            <dgm:choose name="Name46">
              <dgm:if name="Name47" func="var" arg="dir" op="equ" val="norm">
                <dgm:alg type="tx">
                  <dgm:param type="parTxLTRAlign" val="l"/>
                  <dgm:param type="shpTxLTRAlignCh" val="l"/>
                  <dgm:param type="parTxRTLAlign" val="r"/>
                  <dgm:param type="shpTxRTLAlignCh" val="r"/>
                </dgm:alg>
              </dgm:if>
              <dgm:else name="Name48">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49" axis="ch" ptType="sibTrans" hideLastTrans="0" st="4" cnt="1">
        <dgm:layoutNode name="picture_4">
          <dgm:alg type="sp"/>
          <dgm:shape xmlns:r="http://schemas.openxmlformats.org/officeDocument/2006/relationships" r:blip="">
            <dgm:adjLst/>
          </dgm:shape>
          <dgm:presOf/>
          <dgm:constrLst/>
          <dgm:forEach name="Name50" ref="pictureRepeat"/>
        </dgm:layoutNode>
      </dgm:forEach>
      <dgm:forEach name="Name51" axis="ch" ptType="node" st="4" cnt="1">
        <dgm:layoutNode name="line_4" styleLbl="parChTrans1D1">
          <dgm:alg type="sp"/>
          <dgm:shape xmlns:r="http://schemas.openxmlformats.org/officeDocument/2006/relationships" type="line" r:blip="" zOrderOff="-100">
            <dgm:adjLst/>
          </dgm:shape>
          <dgm:presOf/>
        </dgm:layoutNode>
        <dgm:layoutNode name="textparent_4">
          <dgm:choose name="Name52">
            <dgm:if name="Name53" func="var" arg="dir" op="equ" val="norm">
              <dgm:alg type="lin">
                <dgm:param type="horzAlign" val="l"/>
              </dgm:alg>
            </dgm:if>
            <dgm:else name="Name54">
              <dgm:alg type="lin">
                <dgm:param type="horzAlign" val="r"/>
              </dgm:alg>
            </dgm:else>
          </dgm:choose>
          <dgm:shape xmlns:r="http://schemas.openxmlformats.org/officeDocument/2006/relationships" type="rect" r:blip="" hideGeom="1">
            <dgm:adjLst/>
          </dgm:shape>
          <dgm:constrLst>
            <dgm:constr type="userW" for="ch" forName="text_4" refType="w"/>
            <dgm:constr type="h" for="ch" forName="text_4" refType="h"/>
          </dgm:constrLst>
          <dgm:presOf/>
          <dgm:layoutNode name="text_4" styleLbl="revTx">
            <dgm:varLst>
              <dgm:bulletEnabled val="1"/>
            </dgm:varLst>
            <dgm:choose name="Name55">
              <dgm:if name="Name56" func="var" arg="dir" op="equ" val="norm">
                <dgm:alg type="tx">
                  <dgm:param type="parTxLTRAlign" val="l"/>
                  <dgm:param type="shpTxLTRAlignCh" val="l"/>
                  <dgm:param type="parTxRTLAlign" val="r"/>
                  <dgm:param type="shpTxRTLAlignCh" val="r"/>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58" axis="ch" ptType="sibTrans" hideLastTrans="0" st="5" cnt="1">
        <dgm:layoutNode name="picture_5">
          <dgm:alg type="sp"/>
          <dgm:shape xmlns:r="http://schemas.openxmlformats.org/officeDocument/2006/relationships" r:blip="">
            <dgm:adjLst/>
          </dgm:shape>
          <dgm:presOf/>
          <dgm:constrLst/>
          <dgm:forEach name="Name59" ref="pictureRepeat"/>
        </dgm:layoutNode>
      </dgm:forEach>
      <dgm:forEach name="Name60" axis="ch" ptType="node" st="5" cnt="1">
        <dgm:layoutNode name="line_5" styleLbl="parChTrans1D1">
          <dgm:alg type="sp"/>
          <dgm:shape xmlns:r="http://schemas.openxmlformats.org/officeDocument/2006/relationships" type="line" r:blip="" zOrderOff="-100">
            <dgm:adjLst/>
          </dgm:shape>
          <dgm:presOf/>
        </dgm:layoutNode>
        <dgm:layoutNode name="textparent_5">
          <dgm:choose name="Name61">
            <dgm:if name="Name62" func="var" arg="dir" op="equ" val="norm">
              <dgm:alg type="lin">
                <dgm:param type="horzAlign" val="l"/>
              </dgm:alg>
            </dgm:if>
            <dgm:else name="Name63">
              <dgm:alg type="lin">
                <dgm:param type="horzAlign" val="r"/>
              </dgm:alg>
            </dgm:else>
          </dgm:choose>
          <dgm:shape xmlns:r="http://schemas.openxmlformats.org/officeDocument/2006/relationships" type="rect" r:blip="" hideGeom="1">
            <dgm:adjLst/>
          </dgm:shape>
          <dgm:constrLst>
            <dgm:constr type="userW" for="ch" forName="text_5" refType="w"/>
            <dgm:constr type="h" for="ch" forName="text_5" refType="h"/>
          </dgm:constrLst>
          <dgm:presOf/>
          <dgm:layoutNode name="text_5" styleLbl="revTx">
            <dgm:varLst>
              <dgm:bulletEnabled val="1"/>
            </dgm:varLst>
            <dgm:choose name="Name64">
              <dgm:if name="Name65" func="var" arg="dir" op="equ" val="norm">
                <dgm:alg type="tx">
                  <dgm:param type="parTxLTRAlign" val="l"/>
                  <dgm:param type="shpTxLTRAlignCh" val="l"/>
                  <dgm:param type="parTxRTLAlign" val="r"/>
                  <dgm:param type="shpTxRTLAlignCh" val="r"/>
                </dgm:alg>
              </dgm:if>
              <dgm:else name="Name66">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67" axis="ch" ptType="sibTrans" hideLastTrans="0" st="6" cnt="1">
        <dgm:layoutNode name="picture_6">
          <dgm:alg type="sp"/>
          <dgm:shape xmlns:r="http://schemas.openxmlformats.org/officeDocument/2006/relationships" r:blip="">
            <dgm:adjLst/>
          </dgm:shape>
          <dgm:presOf/>
          <dgm:constrLst/>
          <dgm:forEach name="Name68" ref="pictureRepeat"/>
        </dgm:layoutNode>
      </dgm:forEach>
      <dgm:forEach name="Name69" axis="ch" ptType="node" st="6" cnt="1">
        <dgm:layoutNode name="line_6" styleLbl="parChTrans1D1">
          <dgm:alg type="sp"/>
          <dgm:shape xmlns:r="http://schemas.openxmlformats.org/officeDocument/2006/relationships" type="line" r:blip="" zOrderOff="-100">
            <dgm:adjLst/>
          </dgm:shape>
          <dgm:presOf/>
        </dgm:layoutNode>
        <dgm:layoutNode name="textparent_6">
          <dgm:choose name="Name70">
            <dgm:if name="Name71" func="var" arg="dir" op="equ" val="norm">
              <dgm:alg type="lin">
                <dgm:param type="horzAlign" val="l"/>
              </dgm:alg>
            </dgm:if>
            <dgm:else name="Name72">
              <dgm:alg type="lin">
                <dgm:param type="horzAlign" val="r"/>
              </dgm:alg>
            </dgm:else>
          </dgm:choose>
          <dgm:shape xmlns:r="http://schemas.openxmlformats.org/officeDocument/2006/relationships" type="rect" r:blip="" hideGeom="1">
            <dgm:adjLst/>
          </dgm:shape>
          <dgm:constrLst>
            <dgm:constr type="userW" for="ch" forName="text_6" refType="w"/>
            <dgm:constr type="h" for="ch" forName="text_6" refType="h"/>
          </dgm:constrLst>
          <dgm:presOf/>
          <dgm:layoutNode name="text_6" styleLbl="revTx">
            <dgm:varLst>
              <dgm:bulletEnabled val="1"/>
            </dgm:varLst>
            <dgm:choose name="Name73">
              <dgm:if name="Name74" func="var" arg="dir" op="equ" val="norm">
                <dgm:alg type="tx">
                  <dgm:param type="parTxLTRAlign" val="l"/>
                  <dgm:param type="shpTxLTRAlignCh" val="l"/>
                  <dgm:param type="parTxRTLAlign" val="r"/>
                  <dgm:param type="shpTxRTLAlignCh" val="r"/>
                </dgm:alg>
              </dgm:if>
              <dgm:else name="Name75">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76" axis="ch" ptType="sibTrans" hideLastTrans="0" st="7" cnt="1">
        <dgm:layoutNode name="picture_7">
          <dgm:alg type="sp"/>
          <dgm:shape xmlns:r="http://schemas.openxmlformats.org/officeDocument/2006/relationships" r:blip="">
            <dgm:adjLst/>
          </dgm:shape>
          <dgm:presOf/>
          <dgm:constrLst/>
          <dgm:forEach name="Name77" ref="pictureRepeat"/>
        </dgm:layoutNode>
      </dgm:forEach>
      <dgm:forEach name="Name78" axis="ch" ptType="node" st="7" cnt="1">
        <dgm:layoutNode name="line_7" styleLbl="parChTrans1D1">
          <dgm:alg type="sp"/>
          <dgm:shape xmlns:r="http://schemas.openxmlformats.org/officeDocument/2006/relationships" type="line" r:blip="" zOrderOff="-100">
            <dgm:adjLst/>
          </dgm:shape>
          <dgm:presOf/>
        </dgm:layoutNode>
        <dgm:layoutNode name="textparent_7">
          <dgm:choose name="Name79">
            <dgm:if name="Name80" func="var" arg="dir" op="equ" val="norm">
              <dgm:alg type="lin">
                <dgm:param type="horzAlign" val="l"/>
              </dgm:alg>
            </dgm:if>
            <dgm:else name="Name81">
              <dgm:alg type="lin">
                <dgm:param type="horzAlign" val="r"/>
              </dgm:alg>
            </dgm:else>
          </dgm:choose>
          <dgm:shape xmlns:r="http://schemas.openxmlformats.org/officeDocument/2006/relationships" type="rect" r:blip="" hideGeom="1">
            <dgm:adjLst/>
          </dgm:shape>
          <dgm:constrLst>
            <dgm:constr type="userW" for="ch" forName="text_7" refType="w"/>
            <dgm:constr type="h" for="ch" forName="text_7" refType="h"/>
          </dgm:constrLst>
          <dgm:presOf/>
          <dgm:layoutNode name="text_7" styleLbl="revTx">
            <dgm:varLst>
              <dgm:bulletEnabled val="1"/>
            </dgm:varLst>
            <dgm:choose name="Name82">
              <dgm:if name="Name83" func="var" arg="dir" op="equ" val="norm">
                <dgm:alg type="tx">
                  <dgm:param type="parTxLTRAlign" val="l"/>
                  <dgm:param type="shpTxLTRAlignCh" val="l"/>
                  <dgm:param type="parTxRTLAlign" val="r"/>
                  <dgm:param type="shpTxRTLAlignCh" val="r"/>
                </dgm:alg>
              </dgm:if>
              <dgm:else name="Name84">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layoutNode>
  </dgm:layoutNode>
</dgm:layoutDef>
</file>

<file path=ppt/diagrams/layout8.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layout9.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60B0252-2778-49D6-AD21-EB2A199D716D}" type="datetimeFigureOut">
              <a:rPr lang="en-IN" smtClean="0"/>
              <a:t>21-01-2023</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867702-F496-47A0-BAC5-F31AE2B2FABA}" type="slidenum">
              <a:rPr lang="en-IN" smtClean="0"/>
              <a:t>‹#›</a:t>
            </a:fld>
            <a:endParaRPr lang="en-IN"/>
          </a:p>
        </p:txBody>
      </p:sp>
    </p:spTree>
    <p:extLst>
      <p:ext uri="{BB962C8B-B14F-4D97-AF65-F5344CB8AC3E}">
        <p14:creationId xmlns:p14="http://schemas.microsoft.com/office/powerpoint/2010/main" val="9626117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10"/>
          </p:nvPr>
        </p:nvSpPr>
        <p:spPr/>
        <p:txBody>
          <a:bodyPr/>
          <a:lstStyle/>
          <a:p>
            <a:fld id="{05867702-F496-47A0-BAC5-F31AE2B2FABA}" type="slidenum">
              <a:rPr lang="en-IN" smtClean="0"/>
              <a:t>1</a:t>
            </a:fld>
            <a:endParaRPr lang="en-IN"/>
          </a:p>
        </p:txBody>
      </p:sp>
    </p:spTree>
    <p:extLst>
      <p:ext uri="{BB962C8B-B14F-4D97-AF65-F5344CB8AC3E}">
        <p14:creationId xmlns:p14="http://schemas.microsoft.com/office/powerpoint/2010/main" val="22148164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5867702-F496-47A0-BAC5-F31AE2B2FABA}" type="slidenum">
              <a:rPr lang="en-IN" smtClean="0"/>
              <a:t>35</a:t>
            </a:fld>
            <a:endParaRPr lang="en-IN"/>
          </a:p>
        </p:txBody>
      </p:sp>
    </p:spTree>
    <p:extLst>
      <p:ext uri="{BB962C8B-B14F-4D97-AF65-F5344CB8AC3E}">
        <p14:creationId xmlns:p14="http://schemas.microsoft.com/office/powerpoint/2010/main" val="25770905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10"/>
          </p:nvPr>
        </p:nvSpPr>
        <p:spPr/>
        <p:txBody>
          <a:bodyPr/>
          <a:lstStyle/>
          <a:p>
            <a:fld id="{05867702-F496-47A0-BAC5-F31AE2B2FABA}" type="slidenum">
              <a:rPr lang="en-IN" smtClean="0"/>
              <a:t>37</a:t>
            </a:fld>
            <a:endParaRPr lang="en-IN"/>
          </a:p>
        </p:txBody>
      </p:sp>
    </p:spTree>
    <p:extLst>
      <p:ext uri="{BB962C8B-B14F-4D97-AF65-F5344CB8AC3E}">
        <p14:creationId xmlns:p14="http://schemas.microsoft.com/office/powerpoint/2010/main" val="9045115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10"/>
          </p:nvPr>
        </p:nvSpPr>
        <p:spPr/>
        <p:txBody>
          <a:bodyPr/>
          <a:lstStyle/>
          <a:p>
            <a:fld id="{05867702-F496-47A0-BAC5-F31AE2B2FABA}" type="slidenum">
              <a:rPr lang="en-IN" smtClean="0"/>
              <a:t>39</a:t>
            </a:fld>
            <a:endParaRPr lang="en-IN"/>
          </a:p>
        </p:txBody>
      </p:sp>
    </p:spTree>
    <p:extLst>
      <p:ext uri="{BB962C8B-B14F-4D97-AF65-F5344CB8AC3E}">
        <p14:creationId xmlns:p14="http://schemas.microsoft.com/office/powerpoint/2010/main" val="20652315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10"/>
          </p:nvPr>
        </p:nvSpPr>
        <p:spPr/>
        <p:txBody>
          <a:bodyPr/>
          <a:lstStyle/>
          <a:p>
            <a:fld id="{05867702-F496-47A0-BAC5-F31AE2B2FABA}" type="slidenum">
              <a:rPr lang="en-IN" smtClean="0"/>
              <a:t>54</a:t>
            </a:fld>
            <a:endParaRPr lang="en-IN"/>
          </a:p>
        </p:txBody>
      </p:sp>
    </p:spTree>
    <p:extLst>
      <p:ext uri="{BB962C8B-B14F-4D97-AF65-F5344CB8AC3E}">
        <p14:creationId xmlns:p14="http://schemas.microsoft.com/office/powerpoint/2010/main" val="14483175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10"/>
          </p:nvPr>
        </p:nvSpPr>
        <p:spPr/>
        <p:txBody>
          <a:bodyPr/>
          <a:lstStyle/>
          <a:p>
            <a:fld id="{05867702-F496-47A0-BAC5-F31AE2B2FABA}" type="slidenum">
              <a:rPr lang="en-IN" smtClean="0"/>
              <a:t>57</a:t>
            </a:fld>
            <a:endParaRPr lang="en-IN"/>
          </a:p>
        </p:txBody>
      </p:sp>
    </p:spTree>
    <p:extLst>
      <p:ext uri="{BB962C8B-B14F-4D97-AF65-F5344CB8AC3E}">
        <p14:creationId xmlns:p14="http://schemas.microsoft.com/office/powerpoint/2010/main" val="282946264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10"/>
          </p:nvPr>
        </p:nvSpPr>
        <p:spPr/>
        <p:txBody>
          <a:bodyPr/>
          <a:lstStyle/>
          <a:p>
            <a:fld id="{05867702-F496-47A0-BAC5-F31AE2B2FABA}" type="slidenum">
              <a:rPr lang="en-IN" smtClean="0"/>
              <a:t>59</a:t>
            </a:fld>
            <a:endParaRPr lang="en-IN"/>
          </a:p>
        </p:txBody>
      </p:sp>
    </p:spTree>
    <p:extLst>
      <p:ext uri="{BB962C8B-B14F-4D97-AF65-F5344CB8AC3E}">
        <p14:creationId xmlns:p14="http://schemas.microsoft.com/office/powerpoint/2010/main" val="21015709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10"/>
          </p:nvPr>
        </p:nvSpPr>
        <p:spPr/>
        <p:txBody>
          <a:bodyPr/>
          <a:lstStyle/>
          <a:p>
            <a:fld id="{05867702-F496-47A0-BAC5-F31AE2B2FABA}" type="slidenum">
              <a:rPr lang="en-IN" smtClean="0"/>
              <a:t>60</a:t>
            </a:fld>
            <a:endParaRPr lang="en-IN"/>
          </a:p>
        </p:txBody>
      </p:sp>
    </p:spTree>
    <p:extLst>
      <p:ext uri="{BB962C8B-B14F-4D97-AF65-F5344CB8AC3E}">
        <p14:creationId xmlns:p14="http://schemas.microsoft.com/office/powerpoint/2010/main" val="247186348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10"/>
          </p:nvPr>
        </p:nvSpPr>
        <p:spPr/>
        <p:txBody>
          <a:bodyPr/>
          <a:lstStyle/>
          <a:p>
            <a:fld id="{05867702-F496-47A0-BAC5-F31AE2B2FABA}" type="slidenum">
              <a:rPr lang="en-IN" smtClean="0"/>
              <a:t>62</a:t>
            </a:fld>
            <a:endParaRPr lang="en-IN"/>
          </a:p>
        </p:txBody>
      </p:sp>
    </p:spTree>
    <p:extLst>
      <p:ext uri="{BB962C8B-B14F-4D97-AF65-F5344CB8AC3E}">
        <p14:creationId xmlns:p14="http://schemas.microsoft.com/office/powerpoint/2010/main" val="241551796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10"/>
          </p:nvPr>
        </p:nvSpPr>
        <p:spPr/>
        <p:txBody>
          <a:bodyPr/>
          <a:lstStyle/>
          <a:p>
            <a:fld id="{05867702-F496-47A0-BAC5-F31AE2B2FABA}" type="slidenum">
              <a:rPr lang="en-IN" smtClean="0"/>
              <a:t>68</a:t>
            </a:fld>
            <a:endParaRPr lang="en-IN"/>
          </a:p>
        </p:txBody>
      </p:sp>
    </p:spTree>
    <p:extLst>
      <p:ext uri="{BB962C8B-B14F-4D97-AF65-F5344CB8AC3E}">
        <p14:creationId xmlns:p14="http://schemas.microsoft.com/office/powerpoint/2010/main" val="266447728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10"/>
          </p:nvPr>
        </p:nvSpPr>
        <p:spPr/>
        <p:txBody>
          <a:bodyPr/>
          <a:lstStyle/>
          <a:p>
            <a:fld id="{05867702-F496-47A0-BAC5-F31AE2B2FABA}" type="slidenum">
              <a:rPr lang="en-IN" smtClean="0"/>
              <a:t>71</a:t>
            </a:fld>
            <a:endParaRPr lang="en-IN"/>
          </a:p>
        </p:txBody>
      </p:sp>
    </p:spTree>
    <p:extLst>
      <p:ext uri="{BB962C8B-B14F-4D97-AF65-F5344CB8AC3E}">
        <p14:creationId xmlns:p14="http://schemas.microsoft.com/office/powerpoint/2010/main" val="28896579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10"/>
          </p:nvPr>
        </p:nvSpPr>
        <p:spPr/>
        <p:txBody>
          <a:bodyPr/>
          <a:lstStyle/>
          <a:p>
            <a:fld id="{05867702-F496-47A0-BAC5-F31AE2B2FABA}" type="slidenum">
              <a:rPr lang="en-IN" smtClean="0"/>
              <a:t>2</a:t>
            </a:fld>
            <a:endParaRPr lang="en-IN"/>
          </a:p>
        </p:txBody>
      </p:sp>
    </p:spTree>
    <p:extLst>
      <p:ext uri="{BB962C8B-B14F-4D97-AF65-F5344CB8AC3E}">
        <p14:creationId xmlns:p14="http://schemas.microsoft.com/office/powerpoint/2010/main" val="74451236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10"/>
          </p:nvPr>
        </p:nvSpPr>
        <p:spPr/>
        <p:txBody>
          <a:bodyPr/>
          <a:lstStyle/>
          <a:p>
            <a:fld id="{05867702-F496-47A0-BAC5-F31AE2B2FABA}" type="slidenum">
              <a:rPr lang="en-IN" smtClean="0"/>
              <a:t>77</a:t>
            </a:fld>
            <a:endParaRPr lang="en-IN"/>
          </a:p>
        </p:txBody>
      </p:sp>
    </p:spTree>
    <p:extLst>
      <p:ext uri="{BB962C8B-B14F-4D97-AF65-F5344CB8AC3E}">
        <p14:creationId xmlns:p14="http://schemas.microsoft.com/office/powerpoint/2010/main" val="220994038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10"/>
          </p:nvPr>
        </p:nvSpPr>
        <p:spPr/>
        <p:txBody>
          <a:bodyPr/>
          <a:lstStyle/>
          <a:p>
            <a:fld id="{05867702-F496-47A0-BAC5-F31AE2B2FABA}" type="slidenum">
              <a:rPr lang="en-IN" smtClean="0"/>
              <a:t>78</a:t>
            </a:fld>
            <a:endParaRPr lang="en-IN"/>
          </a:p>
        </p:txBody>
      </p:sp>
    </p:spTree>
    <p:extLst>
      <p:ext uri="{BB962C8B-B14F-4D97-AF65-F5344CB8AC3E}">
        <p14:creationId xmlns:p14="http://schemas.microsoft.com/office/powerpoint/2010/main" val="162855832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10"/>
          </p:nvPr>
        </p:nvSpPr>
        <p:spPr/>
        <p:txBody>
          <a:bodyPr/>
          <a:lstStyle/>
          <a:p>
            <a:fld id="{05867702-F496-47A0-BAC5-F31AE2B2FABA}" type="slidenum">
              <a:rPr lang="en-IN" smtClean="0"/>
              <a:t>82</a:t>
            </a:fld>
            <a:endParaRPr lang="en-IN"/>
          </a:p>
        </p:txBody>
      </p:sp>
    </p:spTree>
    <p:extLst>
      <p:ext uri="{BB962C8B-B14F-4D97-AF65-F5344CB8AC3E}">
        <p14:creationId xmlns:p14="http://schemas.microsoft.com/office/powerpoint/2010/main" val="125776223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10"/>
          </p:nvPr>
        </p:nvSpPr>
        <p:spPr/>
        <p:txBody>
          <a:bodyPr/>
          <a:lstStyle/>
          <a:p>
            <a:fld id="{05867702-F496-47A0-BAC5-F31AE2B2FABA}" type="slidenum">
              <a:rPr lang="en-IN" smtClean="0"/>
              <a:t>85</a:t>
            </a:fld>
            <a:endParaRPr lang="en-IN"/>
          </a:p>
        </p:txBody>
      </p:sp>
    </p:spTree>
    <p:extLst>
      <p:ext uri="{BB962C8B-B14F-4D97-AF65-F5344CB8AC3E}">
        <p14:creationId xmlns:p14="http://schemas.microsoft.com/office/powerpoint/2010/main" val="14322484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10"/>
          </p:nvPr>
        </p:nvSpPr>
        <p:spPr/>
        <p:txBody>
          <a:bodyPr/>
          <a:lstStyle/>
          <a:p>
            <a:fld id="{05867702-F496-47A0-BAC5-F31AE2B2FABA}" type="slidenum">
              <a:rPr lang="en-IN" smtClean="0"/>
              <a:t>4</a:t>
            </a:fld>
            <a:endParaRPr lang="en-IN"/>
          </a:p>
        </p:txBody>
      </p:sp>
    </p:spTree>
    <p:extLst>
      <p:ext uri="{BB962C8B-B14F-4D97-AF65-F5344CB8AC3E}">
        <p14:creationId xmlns:p14="http://schemas.microsoft.com/office/powerpoint/2010/main" val="41258675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10"/>
          </p:nvPr>
        </p:nvSpPr>
        <p:spPr/>
        <p:txBody>
          <a:bodyPr/>
          <a:lstStyle/>
          <a:p>
            <a:fld id="{05867702-F496-47A0-BAC5-F31AE2B2FABA}" type="slidenum">
              <a:rPr lang="en-IN" smtClean="0"/>
              <a:t>5</a:t>
            </a:fld>
            <a:endParaRPr lang="en-IN"/>
          </a:p>
        </p:txBody>
      </p:sp>
    </p:spTree>
    <p:extLst>
      <p:ext uri="{BB962C8B-B14F-4D97-AF65-F5344CB8AC3E}">
        <p14:creationId xmlns:p14="http://schemas.microsoft.com/office/powerpoint/2010/main" val="1813703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10"/>
          </p:nvPr>
        </p:nvSpPr>
        <p:spPr/>
        <p:txBody>
          <a:bodyPr/>
          <a:lstStyle/>
          <a:p>
            <a:fld id="{05867702-F496-47A0-BAC5-F31AE2B2FABA}" type="slidenum">
              <a:rPr lang="en-IN" smtClean="0"/>
              <a:t>7</a:t>
            </a:fld>
            <a:endParaRPr lang="en-IN"/>
          </a:p>
        </p:txBody>
      </p:sp>
    </p:spTree>
    <p:extLst>
      <p:ext uri="{BB962C8B-B14F-4D97-AF65-F5344CB8AC3E}">
        <p14:creationId xmlns:p14="http://schemas.microsoft.com/office/powerpoint/2010/main" val="31725907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10"/>
          </p:nvPr>
        </p:nvSpPr>
        <p:spPr/>
        <p:txBody>
          <a:bodyPr/>
          <a:lstStyle/>
          <a:p>
            <a:fld id="{05867702-F496-47A0-BAC5-F31AE2B2FABA}" type="slidenum">
              <a:rPr lang="en-IN" smtClean="0"/>
              <a:t>14</a:t>
            </a:fld>
            <a:endParaRPr lang="en-IN"/>
          </a:p>
        </p:txBody>
      </p:sp>
    </p:spTree>
    <p:extLst>
      <p:ext uri="{BB962C8B-B14F-4D97-AF65-F5344CB8AC3E}">
        <p14:creationId xmlns:p14="http://schemas.microsoft.com/office/powerpoint/2010/main" val="8264922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10"/>
          </p:nvPr>
        </p:nvSpPr>
        <p:spPr/>
        <p:txBody>
          <a:bodyPr/>
          <a:lstStyle/>
          <a:p>
            <a:fld id="{05867702-F496-47A0-BAC5-F31AE2B2FABA}" type="slidenum">
              <a:rPr lang="en-IN" smtClean="0"/>
              <a:t>18</a:t>
            </a:fld>
            <a:endParaRPr lang="en-IN"/>
          </a:p>
        </p:txBody>
      </p:sp>
    </p:spTree>
    <p:extLst>
      <p:ext uri="{BB962C8B-B14F-4D97-AF65-F5344CB8AC3E}">
        <p14:creationId xmlns:p14="http://schemas.microsoft.com/office/powerpoint/2010/main" val="5009331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10"/>
          </p:nvPr>
        </p:nvSpPr>
        <p:spPr/>
        <p:txBody>
          <a:bodyPr/>
          <a:lstStyle/>
          <a:p>
            <a:fld id="{05867702-F496-47A0-BAC5-F31AE2B2FABA}" type="slidenum">
              <a:rPr lang="en-IN" smtClean="0"/>
              <a:t>25</a:t>
            </a:fld>
            <a:endParaRPr lang="en-IN"/>
          </a:p>
        </p:txBody>
      </p:sp>
    </p:spTree>
    <p:extLst>
      <p:ext uri="{BB962C8B-B14F-4D97-AF65-F5344CB8AC3E}">
        <p14:creationId xmlns:p14="http://schemas.microsoft.com/office/powerpoint/2010/main" val="28355419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10"/>
          </p:nvPr>
        </p:nvSpPr>
        <p:spPr/>
        <p:txBody>
          <a:bodyPr/>
          <a:lstStyle/>
          <a:p>
            <a:fld id="{05867702-F496-47A0-BAC5-F31AE2B2FABA}" type="slidenum">
              <a:rPr lang="en-IN" smtClean="0"/>
              <a:t>31</a:t>
            </a:fld>
            <a:endParaRPr lang="en-IN"/>
          </a:p>
        </p:txBody>
      </p:sp>
    </p:spTree>
    <p:extLst>
      <p:ext uri="{BB962C8B-B14F-4D97-AF65-F5344CB8AC3E}">
        <p14:creationId xmlns:p14="http://schemas.microsoft.com/office/powerpoint/2010/main" val="19694757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p:cNvSpPr>
            <a:spLocks noGrp="1"/>
          </p:cNvSpPr>
          <p:nvPr>
            <p:ph type="dt" sz="half" idx="10"/>
          </p:nvPr>
        </p:nvSpPr>
        <p:spPr/>
        <p:txBody>
          <a:bodyPr/>
          <a:lstStyle/>
          <a:p>
            <a:fld id="{BF9F54EB-0CC5-4336-8ECB-4D154EA5D7FF}" type="datetimeFigureOut">
              <a:rPr lang="en-IN" smtClean="0"/>
              <a:t>21-01-2023</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073C5603-2A39-4B97-81D2-39FA316E6E3C}" type="slidenum">
              <a:rPr lang="en-IN" smtClean="0"/>
              <a:t>‹#›</a:t>
            </a:fld>
            <a:endParaRPr lang="en-IN"/>
          </a:p>
        </p:txBody>
      </p:sp>
    </p:spTree>
    <p:extLst>
      <p:ext uri="{BB962C8B-B14F-4D97-AF65-F5344CB8AC3E}">
        <p14:creationId xmlns:p14="http://schemas.microsoft.com/office/powerpoint/2010/main" val="950349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N"/>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p:cNvSpPr>
            <a:spLocks noGrp="1"/>
          </p:cNvSpPr>
          <p:nvPr>
            <p:ph type="dt" sz="half" idx="10"/>
          </p:nvPr>
        </p:nvSpPr>
        <p:spPr/>
        <p:txBody>
          <a:bodyPr/>
          <a:lstStyle/>
          <a:p>
            <a:fld id="{BF9F54EB-0CC5-4336-8ECB-4D154EA5D7FF}" type="datetimeFigureOut">
              <a:rPr lang="en-IN" smtClean="0"/>
              <a:t>21-01-2023</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073C5603-2A39-4B97-81D2-39FA316E6E3C}" type="slidenum">
              <a:rPr lang="en-IN" smtClean="0"/>
              <a:t>‹#›</a:t>
            </a:fld>
            <a:endParaRPr lang="en-IN"/>
          </a:p>
        </p:txBody>
      </p:sp>
    </p:spTree>
    <p:extLst>
      <p:ext uri="{BB962C8B-B14F-4D97-AF65-F5344CB8AC3E}">
        <p14:creationId xmlns:p14="http://schemas.microsoft.com/office/powerpoint/2010/main" val="29939673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p:cNvSpPr>
            <a:spLocks noGrp="1"/>
          </p:cNvSpPr>
          <p:nvPr>
            <p:ph type="dt" sz="half" idx="10"/>
          </p:nvPr>
        </p:nvSpPr>
        <p:spPr/>
        <p:txBody>
          <a:bodyPr/>
          <a:lstStyle/>
          <a:p>
            <a:fld id="{BF9F54EB-0CC5-4336-8ECB-4D154EA5D7FF}" type="datetimeFigureOut">
              <a:rPr lang="en-IN" smtClean="0"/>
              <a:t>21-01-2023</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073C5603-2A39-4B97-81D2-39FA316E6E3C}" type="slidenum">
              <a:rPr lang="en-IN" smtClean="0"/>
              <a:t>‹#›</a:t>
            </a:fld>
            <a:endParaRPr lang="en-IN"/>
          </a:p>
        </p:txBody>
      </p:sp>
    </p:spTree>
    <p:extLst>
      <p:ext uri="{BB962C8B-B14F-4D97-AF65-F5344CB8AC3E}">
        <p14:creationId xmlns:p14="http://schemas.microsoft.com/office/powerpoint/2010/main" val="9450288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p:cNvSpPr>
            <a:spLocks noGrp="1"/>
          </p:cNvSpPr>
          <p:nvPr>
            <p:ph type="dt" sz="half" idx="10"/>
          </p:nvPr>
        </p:nvSpPr>
        <p:spPr/>
        <p:txBody>
          <a:bodyPr/>
          <a:lstStyle/>
          <a:p>
            <a:fld id="{BF9F54EB-0CC5-4336-8ECB-4D154EA5D7FF}" type="datetimeFigureOut">
              <a:rPr lang="en-IN" smtClean="0"/>
              <a:t>21-01-2023</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073C5603-2A39-4B97-81D2-39FA316E6E3C}" type="slidenum">
              <a:rPr lang="en-IN" smtClean="0"/>
              <a:t>‹#›</a:t>
            </a:fld>
            <a:endParaRPr lang="en-IN"/>
          </a:p>
        </p:txBody>
      </p:sp>
    </p:spTree>
    <p:extLst>
      <p:ext uri="{BB962C8B-B14F-4D97-AF65-F5344CB8AC3E}">
        <p14:creationId xmlns:p14="http://schemas.microsoft.com/office/powerpoint/2010/main" val="140789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F9F54EB-0CC5-4336-8ECB-4D154EA5D7FF}" type="datetimeFigureOut">
              <a:rPr lang="en-IN" smtClean="0"/>
              <a:t>21-01-2023</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073C5603-2A39-4B97-81D2-39FA316E6E3C}" type="slidenum">
              <a:rPr lang="en-IN" smtClean="0"/>
              <a:t>‹#›</a:t>
            </a:fld>
            <a:endParaRPr lang="en-IN"/>
          </a:p>
        </p:txBody>
      </p:sp>
    </p:spTree>
    <p:extLst>
      <p:ext uri="{BB962C8B-B14F-4D97-AF65-F5344CB8AC3E}">
        <p14:creationId xmlns:p14="http://schemas.microsoft.com/office/powerpoint/2010/main" val="5253570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N"/>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p:cNvSpPr>
            <a:spLocks noGrp="1"/>
          </p:cNvSpPr>
          <p:nvPr>
            <p:ph type="dt" sz="half" idx="10"/>
          </p:nvPr>
        </p:nvSpPr>
        <p:spPr/>
        <p:txBody>
          <a:bodyPr/>
          <a:lstStyle/>
          <a:p>
            <a:fld id="{BF9F54EB-0CC5-4336-8ECB-4D154EA5D7FF}" type="datetimeFigureOut">
              <a:rPr lang="en-IN" smtClean="0"/>
              <a:t>21-01-2023</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073C5603-2A39-4B97-81D2-39FA316E6E3C}" type="slidenum">
              <a:rPr lang="en-IN" smtClean="0"/>
              <a:t>‹#›</a:t>
            </a:fld>
            <a:endParaRPr lang="en-IN"/>
          </a:p>
        </p:txBody>
      </p:sp>
    </p:spTree>
    <p:extLst>
      <p:ext uri="{BB962C8B-B14F-4D97-AF65-F5344CB8AC3E}">
        <p14:creationId xmlns:p14="http://schemas.microsoft.com/office/powerpoint/2010/main" val="29766968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p:cNvSpPr>
            <a:spLocks noGrp="1"/>
          </p:cNvSpPr>
          <p:nvPr>
            <p:ph type="dt" sz="half" idx="10"/>
          </p:nvPr>
        </p:nvSpPr>
        <p:spPr/>
        <p:txBody>
          <a:bodyPr/>
          <a:lstStyle/>
          <a:p>
            <a:fld id="{BF9F54EB-0CC5-4336-8ECB-4D154EA5D7FF}" type="datetimeFigureOut">
              <a:rPr lang="en-IN" smtClean="0"/>
              <a:t>21-01-2023</a:t>
            </a:fld>
            <a:endParaRPr lang="en-IN"/>
          </a:p>
        </p:txBody>
      </p:sp>
      <p:sp>
        <p:nvSpPr>
          <p:cNvPr id="8" name="Footer Placeholder 7"/>
          <p:cNvSpPr>
            <a:spLocks noGrp="1"/>
          </p:cNvSpPr>
          <p:nvPr>
            <p:ph type="ftr" sz="quarter" idx="11"/>
          </p:nvPr>
        </p:nvSpPr>
        <p:spPr/>
        <p:txBody>
          <a:bodyPr/>
          <a:lstStyle/>
          <a:p>
            <a:endParaRPr lang="en-IN"/>
          </a:p>
        </p:txBody>
      </p:sp>
      <p:sp>
        <p:nvSpPr>
          <p:cNvPr id="9" name="Slide Number Placeholder 8"/>
          <p:cNvSpPr>
            <a:spLocks noGrp="1"/>
          </p:cNvSpPr>
          <p:nvPr>
            <p:ph type="sldNum" sz="quarter" idx="12"/>
          </p:nvPr>
        </p:nvSpPr>
        <p:spPr/>
        <p:txBody>
          <a:bodyPr/>
          <a:lstStyle/>
          <a:p>
            <a:fld id="{073C5603-2A39-4B97-81D2-39FA316E6E3C}" type="slidenum">
              <a:rPr lang="en-IN" smtClean="0"/>
              <a:t>‹#›</a:t>
            </a:fld>
            <a:endParaRPr lang="en-IN"/>
          </a:p>
        </p:txBody>
      </p:sp>
    </p:spTree>
    <p:extLst>
      <p:ext uri="{BB962C8B-B14F-4D97-AF65-F5344CB8AC3E}">
        <p14:creationId xmlns:p14="http://schemas.microsoft.com/office/powerpoint/2010/main" val="14764743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N"/>
          </a:p>
        </p:txBody>
      </p:sp>
      <p:sp>
        <p:nvSpPr>
          <p:cNvPr id="3" name="Date Placeholder 2"/>
          <p:cNvSpPr>
            <a:spLocks noGrp="1"/>
          </p:cNvSpPr>
          <p:nvPr>
            <p:ph type="dt" sz="half" idx="10"/>
          </p:nvPr>
        </p:nvSpPr>
        <p:spPr/>
        <p:txBody>
          <a:bodyPr/>
          <a:lstStyle/>
          <a:p>
            <a:fld id="{BF9F54EB-0CC5-4336-8ECB-4D154EA5D7FF}" type="datetimeFigureOut">
              <a:rPr lang="en-IN" smtClean="0"/>
              <a:t>21-01-2023</a:t>
            </a:fld>
            <a:endParaRPr lang="en-IN"/>
          </a:p>
        </p:txBody>
      </p:sp>
      <p:sp>
        <p:nvSpPr>
          <p:cNvPr id="4" name="Footer Placeholder 3"/>
          <p:cNvSpPr>
            <a:spLocks noGrp="1"/>
          </p:cNvSpPr>
          <p:nvPr>
            <p:ph type="ftr" sz="quarter" idx="11"/>
          </p:nvPr>
        </p:nvSpPr>
        <p:spPr/>
        <p:txBody>
          <a:bodyPr/>
          <a:lstStyle/>
          <a:p>
            <a:endParaRPr lang="en-IN"/>
          </a:p>
        </p:txBody>
      </p:sp>
      <p:sp>
        <p:nvSpPr>
          <p:cNvPr id="5" name="Slide Number Placeholder 4"/>
          <p:cNvSpPr>
            <a:spLocks noGrp="1"/>
          </p:cNvSpPr>
          <p:nvPr>
            <p:ph type="sldNum" sz="quarter" idx="12"/>
          </p:nvPr>
        </p:nvSpPr>
        <p:spPr/>
        <p:txBody>
          <a:bodyPr/>
          <a:lstStyle/>
          <a:p>
            <a:fld id="{073C5603-2A39-4B97-81D2-39FA316E6E3C}" type="slidenum">
              <a:rPr lang="en-IN" smtClean="0"/>
              <a:t>‹#›</a:t>
            </a:fld>
            <a:endParaRPr lang="en-IN"/>
          </a:p>
        </p:txBody>
      </p:sp>
    </p:spTree>
    <p:extLst>
      <p:ext uri="{BB962C8B-B14F-4D97-AF65-F5344CB8AC3E}">
        <p14:creationId xmlns:p14="http://schemas.microsoft.com/office/powerpoint/2010/main" val="8240987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F9F54EB-0CC5-4336-8ECB-4D154EA5D7FF}" type="datetimeFigureOut">
              <a:rPr lang="en-IN" smtClean="0"/>
              <a:t>21-01-2023</a:t>
            </a:fld>
            <a:endParaRPr lang="en-IN"/>
          </a:p>
        </p:txBody>
      </p:sp>
      <p:sp>
        <p:nvSpPr>
          <p:cNvPr id="3" name="Footer Placeholder 2"/>
          <p:cNvSpPr>
            <a:spLocks noGrp="1"/>
          </p:cNvSpPr>
          <p:nvPr>
            <p:ph type="ftr" sz="quarter" idx="11"/>
          </p:nvPr>
        </p:nvSpPr>
        <p:spPr/>
        <p:txBody>
          <a:bodyPr/>
          <a:lstStyle/>
          <a:p>
            <a:endParaRPr lang="en-IN"/>
          </a:p>
        </p:txBody>
      </p:sp>
      <p:sp>
        <p:nvSpPr>
          <p:cNvPr id="4" name="Slide Number Placeholder 3"/>
          <p:cNvSpPr>
            <a:spLocks noGrp="1"/>
          </p:cNvSpPr>
          <p:nvPr>
            <p:ph type="sldNum" sz="quarter" idx="12"/>
          </p:nvPr>
        </p:nvSpPr>
        <p:spPr/>
        <p:txBody>
          <a:bodyPr/>
          <a:lstStyle/>
          <a:p>
            <a:fld id="{073C5603-2A39-4B97-81D2-39FA316E6E3C}" type="slidenum">
              <a:rPr lang="en-IN" smtClean="0"/>
              <a:t>‹#›</a:t>
            </a:fld>
            <a:endParaRPr lang="en-IN"/>
          </a:p>
        </p:txBody>
      </p:sp>
    </p:spTree>
    <p:extLst>
      <p:ext uri="{BB962C8B-B14F-4D97-AF65-F5344CB8AC3E}">
        <p14:creationId xmlns:p14="http://schemas.microsoft.com/office/powerpoint/2010/main" val="14111668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F9F54EB-0CC5-4336-8ECB-4D154EA5D7FF}" type="datetimeFigureOut">
              <a:rPr lang="en-IN" smtClean="0"/>
              <a:t>21-01-2023</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073C5603-2A39-4B97-81D2-39FA316E6E3C}" type="slidenum">
              <a:rPr lang="en-IN" smtClean="0"/>
              <a:t>‹#›</a:t>
            </a:fld>
            <a:endParaRPr lang="en-IN"/>
          </a:p>
        </p:txBody>
      </p:sp>
    </p:spTree>
    <p:extLst>
      <p:ext uri="{BB962C8B-B14F-4D97-AF65-F5344CB8AC3E}">
        <p14:creationId xmlns:p14="http://schemas.microsoft.com/office/powerpoint/2010/main" val="8896647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F9F54EB-0CC5-4336-8ECB-4D154EA5D7FF}" type="datetimeFigureOut">
              <a:rPr lang="en-IN" smtClean="0"/>
              <a:t>21-01-2023</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073C5603-2A39-4B97-81D2-39FA316E6E3C}" type="slidenum">
              <a:rPr lang="en-IN" smtClean="0"/>
              <a:t>‹#›</a:t>
            </a:fld>
            <a:endParaRPr lang="en-IN"/>
          </a:p>
        </p:txBody>
      </p:sp>
    </p:spTree>
    <p:extLst>
      <p:ext uri="{BB962C8B-B14F-4D97-AF65-F5344CB8AC3E}">
        <p14:creationId xmlns:p14="http://schemas.microsoft.com/office/powerpoint/2010/main" val="20670962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F9F54EB-0CC5-4336-8ECB-4D154EA5D7FF}" type="datetimeFigureOut">
              <a:rPr lang="en-IN" smtClean="0"/>
              <a:t>21-01-2023</a:t>
            </a:fld>
            <a:endParaRPr lang="en-IN"/>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73C5603-2A39-4B97-81D2-39FA316E6E3C}" type="slidenum">
              <a:rPr lang="en-IN" smtClean="0"/>
              <a:t>‹#›</a:t>
            </a:fld>
            <a:endParaRPr lang="en-IN"/>
          </a:p>
        </p:txBody>
      </p:sp>
    </p:spTree>
    <p:extLst>
      <p:ext uri="{BB962C8B-B14F-4D97-AF65-F5344CB8AC3E}">
        <p14:creationId xmlns:p14="http://schemas.microsoft.com/office/powerpoint/2010/main" val="316424555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7.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1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jpeg"/><Relationship Id="rId7"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5.jpeg"/><Relationship Id="rId11" Type="http://schemas.openxmlformats.org/officeDocument/2006/relationships/image" Target="../media/image10.png"/><Relationship Id="rId5" Type="http://schemas.openxmlformats.org/officeDocument/2006/relationships/image" Target="../media/image4.jpg"/><Relationship Id="rId10" Type="http://schemas.openxmlformats.org/officeDocument/2006/relationships/image" Target="../media/image9.jpg"/><Relationship Id="rId4" Type="http://schemas.openxmlformats.org/officeDocument/2006/relationships/image" Target="../media/image3.jpeg"/><Relationship Id="rId9"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hyperlink" Target="https://play.google.com/" TargetMode="External"/><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7.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jpeg"/></Relationships>
</file>

<file path=ppt/slides/_rels/slide2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7.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jpeg"/></Relationships>
</file>

<file path=ppt/slides/_rels/slide24.xml.rels><?xml version="1.0" encoding="UTF-8" standalone="yes"?>
<Relationships xmlns="http://schemas.openxmlformats.org/package/2006/relationships"><Relationship Id="rId8" Type="http://schemas.openxmlformats.org/officeDocument/2006/relationships/diagramLayout" Target="../diagrams/layout6.xml"/><Relationship Id="rId13" Type="http://schemas.openxmlformats.org/officeDocument/2006/relationships/diagramLayout" Target="../diagrams/layout7.xml"/><Relationship Id="rId3" Type="http://schemas.openxmlformats.org/officeDocument/2006/relationships/image" Target="../media/image38.jfif"/><Relationship Id="rId7" Type="http://schemas.openxmlformats.org/officeDocument/2006/relationships/diagramData" Target="../diagrams/data6.xml"/><Relationship Id="rId12" Type="http://schemas.openxmlformats.org/officeDocument/2006/relationships/diagramData" Target="../diagrams/data7.xml"/><Relationship Id="rId2" Type="http://schemas.openxmlformats.org/officeDocument/2006/relationships/image" Target="../media/image37.jpeg"/><Relationship Id="rId16" Type="http://schemas.microsoft.com/office/2007/relationships/diagramDrawing" Target="../diagrams/drawing7.xml"/><Relationship Id="rId1" Type="http://schemas.openxmlformats.org/officeDocument/2006/relationships/slideLayout" Target="../slideLayouts/slideLayout7.xml"/><Relationship Id="rId6" Type="http://schemas.openxmlformats.org/officeDocument/2006/relationships/image" Target="../media/image41.jpeg"/><Relationship Id="rId11" Type="http://schemas.microsoft.com/office/2007/relationships/diagramDrawing" Target="../diagrams/drawing6.xml"/><Relationship Id="rId5" Type="http://schemas.openxmlformats.org/officeDocument/2006/relationships/image" Target="../media/image40.jpeg"/><Relationship Id="rId15" Type="http://schemas.openxmlformats.org/officeDocument/2006/relationships/diagramColors" Target="../diagrams/colors7.xml"/><Relationship Id="rId10" Type="http://schemas.openxmlformats.org/officeDocument/2006/relationships/diagramColors" Target="../diagrams/colors6.xml"/><Relationship Id="rId4" Type="http://schemas.openxmlformats.org/officeDocument/2006/relationships/image" Target="../media/image39.jpeg"/><Relationship Id="rId9" Type="http://schemas.openxmlformats.org/officeDocument/2006/relationships/diagramQuickStyle" Target="../diagrams/quickStyle6.xml"/><Relationship Id="rId14" Type="http://schemas.openxmlformats.org/officeDocument/2006/relationships/diagramQuickStyle" Target="../diagrams/quickStyle7.xml"/></Relationships>
</file>

<file path=ppt/slides/_rels/slide25.xml.rels><?xml version="1.0" encoding="UTF-8" standalone="yes"?>
<Relationships xmlns="http://schemas.openxmlformats.org/package/2006/relationships"><Relationship Id="rId3" Type="http://schemas.openxmlformats.org/officeDocument/2006/relationships/hyperlink" Target="https://agritech.tnau.ac.in/pdf/14.pdf" TargetMode="External"/><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jpeg"/><Relationship Id="rId1" Type="http://schemas.openxmlformats.org/officeDocument/2006/relationships/slideLayout" Target="../slideLayouts/slideLayout7.xml"/><Relationship Id="rId4" Type="http://schemas.openxmlformats.org/officeDocument/2006/relationships/image" Target="../media/image46.png"/></Relationships>
</file>

<file path=ppt/slides/_rels/slide27.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12.gif"/><Relationship Id="rId3" Type="http://schemas.openxmlformats.org/officeDocument/2006/relationships/diagramLayout" Target="../diagrams/layout1.xml"/><Relationship Id="rId7" Type="http://schemas.openxmlformats.org/officeDocument/2006/relationships/image" Target="../media/image11.jpeg"/><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8" Type="http://schemas.openxmlformats.org/officeDocument/2006/relationships/image" Target="../media/image53.jpeg"/><Relationship Id="rId13" Type="http://schemas.openxmlformats.org/officeDocument/2006/relationships/image" Target="../media/image58.jpeg"/><Relationship Id="rId18" Type="http://schemas.openxmlformats.org/officeDocument/2006/relationships/image" Target="../media/image63.jpeg"/><Relationship Id="rId3" Type="http://schemas.openxmlformats.org/officeDocument/2006/relationships/image" Target="../media/image48.jpeg"/><Relationship Id="rId21" Type="http://schemas.openxmlformats.org/officeDocument/2006/relationships/image" Target="../media/image66.jpeg"/><Relationship Id="rId7" Type="http://schemas.openxmlformats.org/officeDocument/2006/relationships/image" Target="../media/image52.jpeg"/><Relationship Id="rId12" Type="http://schemas.openxmlformats.org/officeDocument/2006/relationships/image" Target="../media/image57.jpeg"/><Relationship Id="rId17" Type="http://schemas.openxmlformats.org/officeDocument/2006/relationships/image" Target="../media/image62.jpeg"/><Relationship Id="rId2" Type="http://schemas.openxmlformats.org/officeDocument/2006/relationships/notesSlide" Target="../notesSlides/notesSlide9.xml"/><Relationship Id="rId16" Type="http://schemas.openxmlformats.org/officeDocument/2006/relationships/image" Target="../media/image61.jpeg"/><Relationship Id="rId20" Type="http://schemas.openxmlformats.org/officeDocument/2006/relationships/image" Target="../media/image65.jpeg"/><Relationship Id="rId1" Type="http://schemas.openxmlformats.org/officeDocument/2006/relationships/slideLayout" Target="../slideLayouts/slideLayout7.xml"/><Relationship Id="rId6" Type="http://schemas.openxmlformats.org/officeDocument/2006/relationships/image" Target="../media/image51.jpeg"/><Relationship Id="rId11" Type="http://schemas.openxmlformats.org/officeDocument/2006/relationships/image" Target="../media/image56.jpeg"/><Relationship Id="rId5" Type="http://schemas.openxmlformats.org/officeDocument/2006/relationships/image" Target="../media/image50.jpeg"/><Relationship Id="rId15" Type="http://schemas.openxmlformats.org/officeDocument/2006/relationships/image" Target="../media/image60.jpeg"/><Relationship Id="rId10" Type="http://schemas.openxmlformats.org/officeDocument/2006/relationships/image" Target="../media/image55.jpeg"/><Relationship Id="rId19" Type="http://schemas.openxmlformats.org/officeDocument/2006/relationships/image" Target="../media/image64.jpeg"/><Relationship Id="rId4" Type="http://schemas.openxmlformats.org/officeDocument/2006/relationships/image" Target="../media/image49.jpeg"/><Relationship Id="rId9" Type="http://schemas.openxmlformats.org/officeDocument/2006/relationships/image" Target="../media/image54.jpeg"/><Relationship Id="rId14" Type="http://schemas.openxmlformats.org/officeDocument/2006/relationships/image" Target="../media/image59.jpeg"/></Relationships>
</file>

<file path=ppt/slides/_rels/slide32.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7.xml"/><Relationship Id="rId5" Type="http://schemas.openxmlformats.org/officeDocument/2006/relationships/image" Target="../media/image70.jpeg"/><Relationship Id="rId4" Type="http://schemas.openxmlformats.org/officeDocument/2006/relationships/image" Target="../media/image69.jpeg"/></Relationships>
</file>

<file path=ppt/slides/_rels/slide3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7.xml"/><Relationship Id="rId4" Type="http://schemas.openxmlformats.org/officeDocument/2006/relationships/image" Target="../media/image73.png"/></Relationships>
</file>

<file path=ppt/slides/_rels/slide34.xml.rels><?xml version="1.0" encoding="UTF-8" standalone="yes"?>
<Relationships xmlns="http://schemas.openxmlformats.org/package/2006/relationships"><Relationship Id="rId2" Type="http://schemas.openxmlformats.org/officeDocument/2006/relationships/hyperlink" Target="https://play.google.com/" TargetMode="Externa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36.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hyperlink" Target="http://www.startupindia.gov.in/"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14.jpeg"/></Relationships>
</file>

<file path=ppt/slides/_rels/slide40.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jpeg"/><Relationship Id="rId1" Type="http://schemas.openxmlformats.org/officeDocument/2006/relationships/slideLayout" Target="../slideLayouts/slideLayout7.xml"/><Relationship Id="rId6" Type="http://schemas.openxmlformats.org/officeDocument/2006/relationships/image" Target="../media/image81.jpeg"/><Relationship Id="rId5" Type="http://schemas.openxmlformats.org/officeDocument/2006/relationships/image" Target="../media/image80.png"/><Relationship Id="rId4" Type="http://schemas.openxmlformats.org/officeDocument/2006/relationships/hyperlink" Target="http://www.startupindia.gov.in/" TargetMode="External"/></Relationships>
</file>

<file path=ppt/slides/_rels/slide41.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jpeg"/><Relationship Id="rId1" Type="http://schemas.openxmlformats.org/officeDocument/2006/relationships/slideLayout" Target="../slideLayouts/slideLayout7.xml"/><Relationship Id="rId4" Type="http://schemas.openxmlformats.org/officeDocument/2006/relationships/image" Target="../media/image84.jpeg"/></Relationships>
</file>

<file path=ppt/slides/_rels/slide42.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85.jpeg"/><Relationship Id="rId1" Type="http://schemas.openxmlformats.org/officeDocument/2006/relationships/slideLayout" Target="../slideLayouts/slideLayout7.xml"/><Relationship Id="rId4" Type="http://schemas.openxmlformats.org/officeDocument/2006/relationships/image" Target="../media/image87.jpe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88.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90.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diagramLayout" Target="../diagrams/layout9.xml"/><Relationship Id="rId7" Type="http://schemas.openxmlformats.org/officeDocument/2006/relationships/image" Target="../media/image92.png"/><Relationship Id="rId2" Type="http://schemas.openxmlformats.org/officeDocument/2006/relationships/diagramData" Target="../diagrams/data9.xml"/><Relationship Id="rId1" Type="http://schemas.openxmlformats.org/officeDocument/2006/relationships/slideLayout" Target="../slideLayouts/slideLayout7.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50.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image" Target="../media/image93.jpg"/><Relationship Id="rId1" Type="http://schemas.openxmlformats.org/officeDocument/2006/relationships/slideLayout" Target="../slideLayouts/slideLayout7.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51.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7.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52.xml.rels><?xml version="1.0" encoding="UTF-8" standalone="yes"?>
<Relationships xmlns="http://schemas.openxmlformats.org/package/2006/relationships"><Relationship Id="rId8" Type="http://schemas.openxmlformats.org/officeDocument/2006/relationships/image" Target="../media/image102.png"/><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image" Target="../media/image94.jpeg"/><Relationship Id="rId1" Type="http://schemas.openxmlformats.org/officeDocument/2006/relationships/slideLayout" Target="../slideLayouts/slideLayout7.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 Id="rId9" Type="http://schemas.openxmlformats.org/officeDocument/2006/relationships/image" Target="../media/image103.png"/></Relationships>
</file>

<file path=ppt/slides/_rels/slide53.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107.png"/><Relationship Id="rId4" Type="http://schemas.openxmlformats.org/officeDocument/2006/relationships/image" Target="../media/image106.jpe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image" Target="../media/image108.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111.png"/><Relationship Id="rId4" Type="http://schemas.openxmlformats.org/officeDocument/2006/relationships/image" Target="../media/image110.png"/></Relationships>
</file>

<file path=ppt/slides/_rels/slide58.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image" Target="../media/image112.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109.jpeg"/></Relationships>
</file>

<file path=ppt/slides/_rels/slide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diagramLayout" Target="../diagrams/layout13.xml"/><Relationship Id="rId2" Type="http://schemas.openxmlformats.org/officeDocument/2006/relationships/diagramData" Target="../diagrams/data13.xml"/><Relationship Id="rId1" Type="http://schemas.openxmlformats.org/officeDocument/2006/relationships/slideLayout" Target="../slideLayouts/slideLayout7.xml"/><Relationship Id="rId6" Type="http://schemas.microsoft.com/office/2007/relationships/diagramDrawing" Target="../diagrams/drawing13.xml"/><Relationship Id="rId5" Type="http://schemas.openxmlformats.org/officeDocument/2006/relationships/diagramColors" Target="../diagrams/colors13.xml"/><Relationship Id="rId4" Type="http://schemas.openxmlformats.org/officeDocument/2006/relationships/diagramQuickStyle" Target="../diagrams/quickStyle13.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diagramLayout" Target="../diagrams/layout14.xml"/><Relationship Id="rId2" Type="http://schemas.openxmlformats.org/officeDocument/2006/relationships/diagramData" Target="../diagrams/data14.xml"/><Relationship Id="rId1" Type="http://schemas.openxmlformats.org/officeDocument/2006/relationships/slideLayout" Target="../slideLayouts/slideLayout7.xml"/><Relationship Id="rId6" Type="http://schemas.microsoft.com/office/2007/relationships/diagramDrawing" Target="../diagrams/drawing14.xml"/><Relationship Id="rId5" Type="http://schemas.openxmlformats.org/officeDocument/2006/relationships/diagramColors" Target="../diagrams/colors14.xml"/><Relationship Id="rId4" Type="http://schemas.openxmlformats.org/officeDocument/2006/relationships/diagramQuickStyle" Target="../diagrams/quickStyle14.xml"/></Relationships>
</file>

<file path=ppt/slides/_rels/slide67.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117.jpeg"/></Relationships>
</file>

<file path=ppt/slides/_rels/slide69.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image" Target="../media/image122.jpeg"/><Relationship Id="rId4" Type="http://schemas.openxmlformats.org/officeDocument/2006/relationships/image" Target="../media/image121.png"/></Relationships>
</file>

<file path=ppt/slides/_rels/slide72.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123.pn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125.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image" Target="../media/image127.jpe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image" Target="../media/image129.jpe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8" Type="http://schemas.openxmlformats.org/officeDocument/2006/relationships/image" Target="../media/image136.jpeg"/><Relationship Id="rId3" Type="http://schemas.openxmlformats.org/officeDocument/2006/relationships/diagramData" Target="../diagrams/data15.xml"/><Relationship Id="rId7" Type="http://schemas.microsoft.com/office/2007/relationships/diagramDrawing" Target="../diagrams/drawing15.xml"/><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diagramColors" Target="../diagrams/colors15.xml"/><Relationship Id="rId5" Type="http://schemas.openxmlformats.org/officeDocument/2006/relationships/diagramQuickStyle" Target="../diagrams/quickStyle15.xml"/><Relationship Id="rId4" Type="http://schemas.openxmlformats.org/officeDocument/2006/relationships/diagramLayout" Target="../diagrams/layout15.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7.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8" Type="http://schemas.openxmlformats.org/officeDocument/2006/relationships/image" Target="../media/image136.jpeg"/><Relationship Id="rId3" Type="http://schemas.openxmlformats.org/officeDocument/2006/relationships/diagramData" Target="../diagrams/data16.xml"/><Relationship Id="rId7" Type="http://schemas.microsoft.com/office/2007/relationships/diagramDrawing" Target="../diagrams/drawing16.xml"/><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diagramColors" Target="../diagrams/colors16.xml"/><Relationship Id="rId5" Type="http://schemas.openxmlformats.org/officeDocument/2006/relationships/diagramQuickStyle" Target="../diagrams/quickStyle16.xml"/><Relationship Id="rId4" Type="http://schemas.openxmlformats.org/officeDocument/2006/relationships/diagramLayout" Target="../diagrams/layout16.xml"/></Relationships>
</file>

<file path=ppt/slides/_rels/slide83.xml.rels><?xml version="1.0" encoding="UTF-8" standalone="yes"?>
<Relationships xmlns="http://schemas.openxmlformats.org/package/2006/relationships"><Relationship Id="rId2" Type="http://schemas.openxmlformats.org/officeDocument/2006/relationships/image" Target="../media/image138.pn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8" Type="http://schemas.openxmlformats.org/officeDocument/2006/relationships/image" Target="../media/image136.jpeg"/><Relationship Id="rId3" Type="http://schemas.openxmlformats.org/officeDocument/2006/relationships/diagramData" Target="../diagrams/data17.xml"/><Relationship Id="rId7" Type="http://schemas.microsoft.com/office/2007/relationships/diagramDrawing" Target="../diagrams/drawing17.xml"/><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diagramColors" Target="../diagrams/colors17.xml"/><Relationship Id="rId5" Type="http://schemas.openxmlformats.org/officeDocument/2006/relationships/diagramQuickStyle" Target="../diagrams/quickStyle17.xml"/><Relationship Id="rId4" Type="http://schemas.openxmlformats.org/officeDocument/2006/relationships/diagramLayout" Target="../diagrams/layout17.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image" Target="../media/image139.jpe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image" Target="../media/image140.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7.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45326" y="1"/>
            <a:ext cx="10946674" cy="6858000"/>
          </a:xfrm>
          <a:prstGeom prst="rect">
            <a:avLst/>
          </a:prstGeom>
          <a:ln>
            <a:noFill/>
          </a:ln>
        </p:spPr>
      </p:pic>
      <p:sp>
        <p:nvSpPr>
          <p:cNvPr id="5" name="Rectangle 4"/>
          <p:cNvSpPr/>
          <p:nvPr/>
        </p:nvSpPr>
        <p:spPr>
          <a:xfrm>
            <a:off x="0" y="0"/>
            <a:ext cx="1245326" cy="6858000"/>
          </a:xfrm>
          <a:prstGeom prst="rect">
            <a:avLst/>
          </a:prstGeom>
          <a:gradFill flip="none" rotWithShape="1">
            <a:gsLst>
              <a:gs pos="0">
                <a:srgbClr val="FF0066">
                  <a:shade val="30000"/>
                  <a:satMod val="115000"/>
                </a:srgbClr>
              </a:gs>
              <a:gs pos="50000">
                <a:srgbClr val="FF0066">
                  <a:shade val="67500"/>
                  <a:satMod val="115000"/>
                </a:srgbClr>
              </a:gs>
              <a:gs pos="100000">
                <a:srgbClr val="FF0066">
                  <a:shade val="100000"/>
                  <a:satMod val="11500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6" name="TextBox 5"/>
          <p:cNvSpPr txBox="1"/>
          <p:nvPr/>
        </p:nvSpPr>
        <p:spPr>
          <a:xfrm>
            <a:off x="113211" y="322217"/>
            <a:ext cx="844732" cy="6555641"/>
          </a:xfrm>
          <a:prstGeom prst="rect">
            <a:avLst/>
          </a:prstGeom>
          <a:noFill/>
        </p:spPr>
        <p:txBody>
          <a:bodyPr wrap="square" rtlCol="0">
            <a:spAutoFit/>
          </a:bodyPr>
          <a:lstStyle/>
          <a:p>
            <a:r>
              <a:rPr lang="en-IN" sz="6000" b="1" dirty="0">
                <a:solidFill>
                  <a:schemeClr val="bg1"/>
                </a:solidFill>
                <a:latin typeface="Britannic Bold" panose="020B0903060703020204" pitchFamily="34" charset="0"/>
              </a:rPr>
              <a:t>W</a:t>
            </a:r>
          </a:p>
          <a:p>
            <a:r>
              <a:rPr lang="en-IN" sz="6000" b="1" dirty="0">
                <a:solidFill>
                  <a:schemeClr val="bg1"/>
                </a:solidFill>
                <a:latin typeface="Britannic Bold" panose="020B0903060703020204" pitchFamily="34" charset="0"/>
              </a:rPr>
              <a:t>E</a:t>
            </a:r>
          </a:p>
          <a:p>
            <a:r>
              <a:rPr lang="en-IN" sz="6000" b="1" dirty="0">
                <a:solidFill>
                  <a:schemeClr val="bg1"/>
                </a:solidFill>
                <a:latin typeface="Britannic Bold" panose="020B0903060703020204" pitchFamily="34" charset="0"/>
              </a:rPr>
              <a:t>L</a:t>
            </a:r>
          </a:p>
          <a:p>
            <a:r>
              <a:rPr lang="en-IN" sz="6000" b="1" dirty="0">
                <a:solidFill>
                  <a:schemeClr val="bg1"/>
                </a:solidFill>
                <a:latin typeface="Britannic Bold" panose="020B0903060703020204" pitchFamily="34" charset="0"/>
              </a:rPr>
              <a:t>C</a:t>
            </a:r>
          </a:p>
          <a:p>
            <a:r>
              <a:rPr lang="en-IN" sz="6000" b="1" dirty="0">
                <a:solidFill>
                  <a:schemeClr val="bg1"/>
                </a:solidFill>
                <a:latin typeface="Britannic Bold" panose="020B0903060703020204" pitchFamily="34" charset="0"/>
              </a:rPr>
              <a:t>O</a:t>
            </a:r>
          </a:p>
          <a:p>
            <a:r>
              <a:rPr lang="en-IN" sz="6000" b="1" dirty="0">
                <a:solidFill>
                  <a:schemeClr val="bg1"/>
                </a:solidFill>
                <a:latin typeface="Britannic Bold" panose="020B0903060703020204" pitchFamily="34" charset="0"/>
              </a:rPr>
              <a:t>M</a:t>
            </a:r>
          </a:p>
          <a:p>
            <a:r>
              <a:rPr lang="en-IN" sz="6000" b="1" dirty="0">
                <a:solidFill>
                  <a:schemeClr val="bg1"/>
                </a:solidFill>
                <a:latin typeface="Britannic Bold" panose="020B0903060703020204" pitchFamily="34" charset="0"/>
              </a:rPr>
              <a:t>E</a:t>
            </a:r>
          </a:p>
        </p:txBody>
      </p:sp>
    </p:spTree>
    <p:extLst>
      <p:ext uri="{BB962C8B-B14F-4D97-AF65-F5344CB8AC3E}">
        <p14:creationId xmlns:p14="http://schemas.microsoft.com/office/powerpoint/2010/main" val="8622980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304800" cy="2298700"/>
          </a:xfrm>
          <a:prstGeom prst="rect">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sp>
        <p:nvSpPr>
          <p:cNvPr id="4" name="Rectangle 3"/>
          <p:cNvSpPr/>
          <p:nvPr/>
        </p:nvSpPr>
        <p:spPr>
          <a:xfrm>
            <a:off x="0" y="4343400"/>
            <a:ext cx="304800" cy="2514600"/>
          </a:xfrm>
          <a:prstGeom prst="rect">
            <a:avLst/>
          </a:prstGeom>
          <a:ln>
            <a:solidFill>
              <a:schemeClr val="bg1"/>
            </a:solid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5" name="Right Arrow 4"/>
          <p:cNvSpPr/>
          <p:nvPr/>
        </p:nvSpPr>
        <p:spPr>
          <a:xfrm>
            <a:off x="304800" y="-69850"/>
            <a:ext cx="4318000" cy="958850"/>
          </a:xfrm>
          <a:prstGeom prst="rightArrow">
            <a:avLst/>
          </a:prstGeom>
        </p:spPr>
        <p:style>
          <a:lnRef idx="1">
            <a:schemeClr val="dk1"/>
          </a:lnRef>
          <a:fillRef idx="3">
            <a:schemeClr val="dk1"/>
          </a:fillRef>
          <a:effectRef idx="2">
            <a:schemeClr val="dk1"/>
          </a:effectRef>
          <a:fontRef idx="minor">
            <a:schemeClr val="lt1"/>
          </a:fontRef>
        </p:style>
        <p:txBody>
          <a:bodyPr rtlCol="0" anchor="ctr"/>
          <a:lstStyle/>
          <a:p>
            <a:pPr algn="ctr"/>
            <a:r>
              <a:rPr lang="en-US" sz="3200" b="1" dirty="0">
                <a:ln w="12700">
                  <a:solidFill>
                    <a:schemeClr val="accent3">
                      <a:lumMod val="50000"/>
                    </a:schemeClr>
                  </a:solidFill>
                  <a:prstDash val="solid"/>
                </a:ln>
                <a:solidFill>
                  <a:srgbClr val="FFFF00"/>
                </a:solidFill>
                <a:effectLst>
                  <a:innerShdw blurRad="177800">
                    <a:schemeClr val="accent3">
                      <a:lumMod val="50000"/>
                    </a:schemeClr>
                  </a:innerShdw>
                </a:effectLst>
              </a:rPr>
              <a:t>Types of Scaling up</a:t>
            </a:r>
          </a:p>
        </p:txBody>
      </p:sp>
      <p:sp>
        <p:nvSpPr>
          <p:cNvPr id="6" name="Rectangle 5"/>
          <p:cNvSpPr/>
          <p:nvPr/>
        </p:nvSpPr>
        <p:spPr>
          <a:xfrm>
            <a:off x="0" y="2298700"/>
            <a:ext cx="304800" cy="2038350"/>
          </a:xfrm>
          <a:prstGeom prst="rect">
            <a:avLst/>
          </a:prstGeom>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7" name="Rectangle 6"/>
          <p:cNvSpPr/>
          <p:nvPr/>
        </p:nvSpPr>
        <p:spPr>
          <a:xfrm>
            <a:off x="1524000" y="984389"/>
            <a:ext cx="9359900" cy="5632311"/>
          </a:xfrm>
          <a:prstGeom prst="rect">
            <a:avLst/>
          </a:prstGeom>
          <a:effectLst>
            <a:outerShdw blurRad="304800" dist="266700" dir="1740000" algn="ctr" rotWithShape="0">
              <a:srgbClr val="000000">
                <a:alpha val="60000"/>
              </a:srgbClr>
            </a:outerShdw>
            <a:reflection endPos="0" dist="50800" dir="5400000" sy="-100000" algn="bl" rotWithShape="0"/>
          </a:effectLst>
        </p:spPr>
        <p:style>
          <a:lnRef idx="2">
            <a:schemeClr val="accent1"/>
          </a:lnRef>
          <a:fillRef idx="1">
            <a:schemeClr val="lt1"/>
          </a:fillRef>
          <a:effectRef idx="0">
            <a:schemeClr val="accent1"/>
          </a:effectRef>
          <a:fontRef idx="minor">
            <a:schemeClr val="dk1"/>
          </a:fontRef>
        </p:style>
        <p:txBody>
          <a:bodyPr wrap="square">
            <a:spAutoFit/>
          </a:bodyPr>
          <a:lstStyle/>
          <a:p>
            <a:r>
              <a:rPr lang="en-US" sz="2400" dirty="0">
                <a:solidFill>
                  <a:srgbClr val="FF0000"/>
                </a:solidFill>
              </a:rPr>
              <a:t>Horizontal Scaling up</a:t>
            </a:r>
            <a:r>
              <a:rPr lang="en-US" sz="2400" dirty="0"/>
              <a:t>- It is when innovations are replicated in different geographical sites or are extended to serve a larger or new set of beneficiaries</a:t>
            </a:r>
            <a:r>
              <a:rPr lang="en-US" sz="2400" dirty="0" smtClean="0"/>
              <a:t>.</a:t>
            </a:r>
          </a:p>
          <a:p>
            <a:endParaRPr lang="en-US" sz="2400" dirty="0"/>
          </a:p>
          <a:p>
            <a:r>
              <a:rPr lang="en-US" sz="2400" dirty="0">
                <a:solidFill>
                  <a:srgbClr val="92D050"/>
                </a:solidFill>
              </a:rPr>
              <a:t>Vertical Scaling up</a:t>
            </a:r>
            <a:r>
              <a:rPr lang="en-US" sz="2400" dirty="0"/>
              <a:t>- It takes place when </a:t>
            </a:r>
            <a:r>
              <a:rPr lang="en-US" sz="2400" dirty="0" smtClean="0"/>
              <a:t>formal </a:t>
            </a:r>
            <a:r>
              <a:rPr lang="en-US" sz="2400" dirty="0" err="1" smtClean="0"/>
              <a:t>organisational</a:t>
            </a:r>
            <a:r>
              <a:rPr lang="en-US" sz="2400" dirty="0" smtClean="0"/>
              <a:t> </a:t>
            </a:r>
            <a:r>
              <a:rPr lang="en-US" sz="2400" dirty="0"/>
              <a:t>decision are made to adopt the innovation on a national or subnational level, and it is institutionalized through national development plans. In this case, the system and structures are adapted and resources redistributed to build the institutional mechanisms that can ensure sustainability</a:t>
            </a:r>
            <a:r>
              <a:rPr lang="en-US" sz="2400" dirty="0" smtClean="0"/>
              <a:t>.</a:t>
            </a:r>
          </a:p>
          <a:p>
            <a:endParaRPr lang="en-US" sz="2400" dirty="0"/>
          </a:p>
          <a:p>
            <a:r>
              <a:rPr lang="en-US" sz="2400" dirty="0">
                <a:solidFill>
                  <a:srgbClr val="00B0F0"/>
                </a:solidFill>
              </a:rPr>
              <a:t>Functional scaling up- </a:t>
            </a:r>
            <a:r>
              <a:rPr lang="en-US" sz="2400" dirty="0"/>
              <a:t>It involves testing and adding interventions to existing packages. The strategy may be when an innovation has attained a sufficient degree of coverage and support to indicate that it is likely to continue to expand and the programme could benefit from new or additional interventions.</a:t>
            </a:r>
          </a:p>
        </p:txBody>
      </p:sp>
    </p:spTree>
    <p:extLst>
      <p:ext uri="{BB962C8B-B14F-4D97-AF65-F5344CB8AC3E}">
        <p14:creationId xmlns:p14="http://schemas.microsoft.com/office/powerpoint/2010/main" val="22854919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569440" y="5218023"/>
            <a:ext cx="4622560" cy="812800"/>
          </a:xfrm>
          <a:prstGeom prst="rect">
            <a:avLst/>
          </a:prstGeom>
          <a:ln>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2800" dirty="0" smtClean="0">
                <a:ln w="0"/>
                <a:solidFill>
                  <a:schemeClr val="tx1"/>
                </a:solidFill>
                <a:effectLst>
                  <a:outerShdw blurRad="38100" dist="19050" dir="2700000" algn="tl" rotWithShape="0">
                    <a:schemeClr val="dk1">
                      <a:alpha val="40000"/>
                    </a:schemeClr>
                  </a:outerShdw>
                </a:effectLst>
              </a:rPr>
              <a:t>Increased interest in market-oriented agriculture, value chains are also used as pathways for scaling</a:t>
            </a:r>
            <a:endParaRPr lang="en-US" sz="2800" dirty="0">
              <a:ln w="0"/>
              <a:solidFill>
                <a:schemeClr val="tx1"/>
              </a:solidFill>
              <a:effectLst>
                <a:outerShdw blurRad="38100" dist="19050" dir="2700000" algn="tl" rotWithShape="0">
                  <a:schemeClr val="dk1">
                    <a:alpha val="40000"/>
                  </a:schemeClr>
                </a:outerShdw>
              </a:effectLst>
            </a:endParaRPr>
          </a:p>
        </p:txBody>
      </p:sp>
      <p:graphicFrame>
        <p:nvGraphicFramePr>
          <p:cNvPr id="9" name="Diagram 8"/>
          <p:cNvGraphicFramePr/>
          <p:nvPr>
            <p:extLst>
              <p:ext uri="{D42A27DB-BD31-4B8C-83A1-F6EECF244321}">
                <p14:modId xmlns:p14="http://schemas.microsoft.com/office/powerpoint/2010/main" val="4066592930"/>
              </p:ext>
            </p:extLst>
          </p:nvPr>
        </p:nvGraphicFramePr>
        <p:xfrm>
          <a:off x="321214" y="540190"/>
          <a:ext cx="8089900" cy="508423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550210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914400" y="101600"/>
            <a:ext cx="10121900" cy="6578600"/>
          </a:xfrm>
          <a:prstGeom prst="roundRect">
            <a:avLst/>
          </a:prstGeom>
          <a:effectLst>
            <a:glow rad="228600">
              <a:schemeClr val="accent4">
                <a:satMod val="175000"/>
                <a:alpha val="40000"/>
              </a:schemeClr>
            </a:glow>
            <a:outerShdw blurRad="57150" dist="19050" dir="5400000" algn="ctr" rotWithShape="0">
              <a:srgbClr val="000000">
                <a:alpha val="63000"/>
              </a:srgbClr>
            </a:outerShdw>
          </a:effectLst>
        </p:spPr>
        <p:style>
          <a:lnRef idx="0">
            <a:schemeClr val="accent6"/>
          </a:lnRef>
          <a:fillRef idx="3">
            <a:schemeClr val="accent6"/>
          </a:fillRef>
          <a:effectRef idx="3">
            <a:schemeClr val="accent6"/>
          </a:effectRef>
          <a:fontRef idx="minor">
            <a:schemeClr val="lt1"/>
          </a:fontRef>
        </p:style>
        <p:txBody>
          <a:bodyPr rtlCol="0" anchor="ctr"/>
          <a:lstStyle/>
          <a:p>
            <a:r>
              <a:rPr lang="en-US" sz="2800" b="1" u="sng" dirty="0" smtClean="0">
                <a:solidFill>
                  <a:schemeClr val="accent4">
                    <a:lumMod val="60000"/>
                    <a:lumOff val="40000"/>
                  </a:schemeClr>
                </a:solidFill>
                <a:latin typeface="Times New Roman" panose="02020603050405020304" pitchFamily="18" charset="0"/>
                <a:cs typeface="Times New Roman" panose="02020603050405020304" pitchFamily="18" charset="0"/>
              </a:rPr>
              <a:t>  APPROACHES TO DISSEMINATE AND ADVOCACY</a:t>
            </a:r>
          </a:p>
          <a:p>
            <a:endParaRPr lang="en-US" sz="2400" dirty="0" smtClean="0">
              <a:latin typeface="Times New Roman" panose="02020603050405020304" pitchFamily="18" charset="0"/>
              <a:cs typeface="Times New Roman" panose="02020603050405020304" pitchFamily="18" charset="0"/>
            </a:endParaRPr>
          </a:p>
          <a:p>
            <a:r>
              <a:rPr lang="en-US" sz="2400" dirty="0" smtClean="0">
                <a:latin typeface="Times New Roman" panose="02020603050405020304" pitchFamily="18" charset="0"/>
                <a:cs typeface="Times New Roman" panose="02020603050405020304" pitchFamily="18" charset="0"/>
              </a:rPr>
              <a:t>For scaling up, information needs to be disseminated to the ultimate beneficiaries and other stakeholders-</a:t>
            </a:r>
          </a:p>
          <a:p>
            <a:pPr marL="342900" indent="-342900">
              <a:buAutoNum type="arabicParenR"/>
            </a:pPr>
            <a:endParaRPr lang="en-US" sz="2400" dirty="0" smtClean="0">
              <a:latin typeface="Times New Roman" panose="02020603050405020304" pitchFamily="18" charset="0"/>
              <a:cs typeface="Times New Roman" panose="02020603050405020304" pitchFamily="18" charset="0"/>
            </a:endParaRPr>
          </a:p>
          <a:p>
            <a:pPr marL="342900" indent="-342900">
              <a:buAutoNum type="arabicParenR"/>
            </a:pPr>
            <a:r>
              <a:rPr lang="en-US" sz="2400" dirty="0" smtClean="0">
                <a:latin typeface="Times New Roman" panose="02020603050405020304" pitchFamily="18" charset="0"/>
                <a:cs typeface="Times New Roman" panose="02020603050405020304" pitchFamily="18" charset="0"/>
              </a:rPr>
              <a:t>Identifying key audiences and learning their different information needs</a:t>
            </a:r>
          </a:p>
          <a:p>
            <a:pPr marL="342900" indent="-342900">
              <a:buAutoNum type="arabicParenR"/>
            </a:pPr>
            <a:endParaRPr lang="en-US" sz="2400" dirty="0" smtClean="0">
              <a:latin typeface="Times New Roman" panose="02020603050405020304" pitchFamily="18" charset="0"/>
              <a:cs typeface="Times New Roman" panose="02020603050405020304" pitchFamily="18" charset="0"/>
            </a:endParaRPr>
          </a:p>
          <a:p>
            <a:pPr marL="342900" indent="-342900">
              <a:buAutoNum type="arabicParenR"/>
            </a:pPr>
            <a:r>
              <a:rPr lang="en-US" sz="2400" dirty="0" smtClean="0">
                <a:latin typeface="Times New Roman" panose="02020603050405020304" pitchFamily="18" charset="0"/>
                <a:cs typeface="Times New Roman" panose="02020603050405020304" pitchFamily="18" charset="0"/>
              </a:rPr>
              <a:t>Tailoring messages and format to each audience</a:t>
            </a:r>
          </a:p>
          <a:p>
            <a:pPr marL="342900" indent="-342900">
              <a:buAutoNum type="arabicParenR"/>
            </a:pPr>
            <a:endParaRPr lang="en-US" sz="2400" dirty="0" smtClean="0">
              <a:latin typeface="Times New Roman" panose="02020603050405020304" pitchFamily="18" charset="0"/>
              <a:cs typeface="Times New Roman" panose="02020603050405020304" pitchFamily="18" charset="0"/>
            </a:endParaRPr>
          </a:p>
          <a:p>
            <a:pPr marL="342900" indent="-342900">
              <a:buAutoNum type="arabicParenR"/>
            </a:pPr>
            <a:r>
              <a:rPr lang="en-US" sz="2400" dirty="0" smtClean="0">
                <a:latin typeface="Times New Roman" panose="02020603050405020304" pitchFamily="18" charset="0"/>
                <a:cs typeface="Times New Roman" panose="02020603050405020304" pitchFamily="18" charset="0"/>
              </a:rPr>
              <a:t>Presenting data clearly, concisely and in a timely manner.</a:t>
            </a:r>
          </a:p>
          <a:p>
            <a:pPr marL="342900" indent="-342900">
              <a:buAutoNum type="arabicParenR"/>
            </a:pPr>
            <a:endParaRPr lang="en-US" sz="2400" dirty="0" smtClean="0">
              <a:latin typeface="Times New Roman" panose="02020603050405020304" pitchFamily="18" charset="0"/>
              <a:cs typeface="Times New Roman" panose="02020603050405020304" pitchFamily="18" charset="0"/>
            </a:endParaRPr>
          </a:p>
          <a:p>
            <a:pPr marL="342900" indent="-342900">
              <a:buAutoNum type="arabicParenR"/>
            </a:pPr>
            <a:r>
              <a:rPr lang="en-US" sz="2400" dirty="0" smtClean="0">
                <a:latin typeface="Times New Roman" panose="02020603050405020304" pitchFamily="18" charset="0"/>
                <a:cs typeface="Times New Roman" panose="02020603050405020304" pitchFamily="18" charset="0"/>
              </a:rPr>
              <a:t>Integrating repeated messages into the established internal communication networks of the users </a:t>
            </a:r>
            <a:r>
              <a:rPr lang="en-US" sz="2400" dirty="0" err="1" smtClean="0">
                <a:latin typeface="Times New Roman" panose="02020603050405020304" pitchFamily="18" charset="0"/>
                <a:cs typeface="Times New Roman" panose="02020603050405020304" pitchFamily="18" charset="0"/>
              </a:rPr>
              <a:t>organisations</a:t>
            </a:r>
            <a:r>
              <a:rPr lang="en-US" sz="2400" dirty="0" smtClean="0">
                <a:latin typeface="Times New Roman" panose="02020603050405020304" pitchFamily="18" charset="0"/>
                <a:cs typeface="Times New Roman" panose="02020603050405020304" pitchFamily="18" charset="0"/>
              </a:rPr>
              <a:t>.</a:t>
            </a:r>
          </a:p>
          <a:p>
            <a:pPr marL="342900" indent="-342900">
              <a:buAutoNum type="arabicParenR"/>
            </a:pPr>
            <a:endParaRPr lang="en-US" sz="2400" dirty="0" smtClean="0">
              <a:latin typeface="Times New Roman" panose="02020603050405020304" pitchFamily="18" charset="0"/>
              <a:cs typeface="Times New Roman" panose="02020603050405020304" pitchFamily="18" charset="0"/>
            </a:endParaRPr>
          </a:p>
          <a:p>
            <a:pPr marL="342900" indent="-342900">
              <a:buAutoNum type="arabicParenR"/>
            </a:pPr>
            <a:r>
              <a:rPr lang="en-US" sz="2400" dirty="0" smtClean="0">
                <a:latin typeface="Times New Roman" panose="02020603050405020304" pitchFamily="18" charset="0"/>
                <a:cs typeface="Times New Roman" panose="02020603050405020304" pitchFamily="18" charset="0"/>
              </a:rPr>
              <a:t>Making use of skills of communication specialist who can mediate the information flow</a:t>
            </a:r>
          </a:p>
          <a:p>
            <a:endParaRPr lang="en-US" dirty="0"/>
          </a:p>
        </p:txBody>
      </p:sp>
      <p:sp>
        <p:nvSpPr>
          <p:cNvPr id="3" name="Rectangle 2"/>
          <p:cNvSpPr/>
          <p:nvPr/>
        </p:nvSpPr>
        <p:spPr>
          <a:xfrm>
            <a:off x="0" y="0"/>
            <a:ext cx="381000" cy="2933700"/>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4" name="Rectangle 3"/>
          <p:cNvSpPr/>
          <p:nvPr/>
        </p:nvSpPr>
        <p:spPr>
          <a:xfrm>
            <a:off x="0" y="2933700"/>
            <a:ext cx="381000" cy="2311400"/>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5" name="Rectangle 4"/>
          <p:cNvSpPr/>
          <p:nvPr/>
        </p:nvSpPr>
        <p:spPr>
          <a:xfrm>
            <a:off x="0" y="5245100"/>
            <a:ext cx="381000" cy="16129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0867874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Elbow Connector 6"/>
          <p:cNvCxnSpPr/>
          <p:nvPr/>
        </p:nvCxnSpPr>
        <p:spPr>
          <a:xfrm rot="5400000" flipH="1" flipV="1">
            <a:off x="6912243" y="132437"/>
            <a:ext cx="727532" cy="2211980"/>
          </a:xfrm>
          <a:prstGeom prst="bentConnector2">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Elbow Connector 15"/>
          <p:cNvCxnSpPr/>
          <p:nvPr/>
        </p:nvCxnSpPr>
        <p:spPr>
          <a:xfrm rot="5400000" flipH="1" flipV="1">
            <a:off x="7726579" y="1854629"/>
            <a:ext cx="854772" cy="1429201"/>
          </a:xfrm>
          <a:prstGeom prst="bentConnector2">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8" name="Elbow Connector 27"/>
          <p:cNvCxnSpPr/>
          <p:nvPr/>
        </p:nvCxnSpPr>
        <p:spPr>
          <a:xfrm rot="16200000" flipH="1">
            <a:off x="8084245" y="3210463"/>
            <a:ext cx="595509" cy="1934298"/>
          </a:xfrm>
          <a:prstGeom prst="bentConnector2">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2" name="Elbow Connector 31"/>
          <p:cNvCxnSpPr>
            <a:cxnSpLocks/>
          </p:cNvCxnSpPr>
          <p:nvPr/>
        </p:nvCxnSpPr>
        <p:spPr>
          <a:xfrm rot="16200000" flipH="1">
            <a:off x="7929301" y="3361265"/>
            <a:ext cx="1236618" cy="3222172"/>
          </a:xfrm>
          <a:prstGeom prst="bentConnector2">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0" name="Elbow Connector 39"/>
          <p:cNvCxnSpPr/>
          <p:nvPr/>
        </p:nvCxnSpPr>
        <p:spPr>
          <a:xfrm rot="16200000" flipV="1">
            <a:off x="4113844" y="5791"/>
            <a:ext cx="708720" cy="2430685"/>
          </a:xfrm>
          <a:prstGeom prst="bentConnector2">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3" name="Rounded Rectangle 42"/>
          <p:cNvSpPr/>
          <p:nvPr/>
        </p:nvSpPr>
        <p:spPr>
          <a:xfrm>
            <a:off x="236077" y="456158"/>
            <a:ext cx="4114311" cy="688110"/>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4" name="Oval 43"/>
          <p:cNvSpPr/>
          <p:nvPr/>
        </p:nvSpPr>
        <p:spPr>
          <a:xfrm>
            <a:off x="53197" y="591633"/>
            <a:ext cx="649274" cy="552635"/>
          </a:xfrm>
          <a:prstGeom prst="ellipse">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cxnSp>
        <p:nvCxnSpPr>
          <p:cNvPr id="49" name="Elbow Connector 48"/>
          <p:cNvCxnSpPr/>
          <p:nvPr/>
        </p:nvCxnSpPr>
        <p:spPr>
          <a:xfrm rot="16200000" flipV="1">
            <a:off x="3007036" y="1202008"/>
            <a:ext cx="708720" cy="2430685"/>
          </a:xfrm>
          <a:prstGeom prst="bentConnector2">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1" name="Elbow Connector 60"/>
          <p:cNvCxnSpPr/>
          <p:nvPr/>
        </p:nvCxnSpPr>
        <p:spPr>
          <a:xfrm rot="5400000">
            <a:off x="3129310" y="2987641"/>
            <a:ext cx="700012" cy="2117177"/>
          </a:xfrm>
          <a:prstGeom prst="bentConnector2">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2" name="Rounded Rectangle 61"/>
          <p:cNvSpPr/>
          <p:nvPr/>
        </p:nvSpPr>
        <p:spPr>
          <a:xfrm>
            <a:off x="570870" y="1881965"/>
            <a:ext cx="3701281" cy="669287"/>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cxnSp>
        <p:nvCxnSpPr>
          <p:cNvPr id="77" name="Elbow Connector 76"/>
          <p:cNvCxnSpPr/>
          <p:nvPr/>
        </p:nvCxnSpPr>
        <p:spPr>
          <a:xfrm rot="5400000">
            <a:off x="2314221" y="2889849"/>
            <a:ext cx="1742563" cy="3709276"/>
          </a:xfrm>
          <a:prstGeom prst="bentConnector2">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8" name="Rounded Rectangle 77"/>
          <p:cNvSpPr/>
          <p:nvPr/>
        </p:nvSpPr>
        <p:spPr>
          <a:xfrm>
            <a:off x="461498" y="5374367"/>
            <a:ext cx="4363955" cy="589309"/>
          </a:xfrm>
          <a:prstGeom prst="round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82" name="Oval 81"/>
          <p:cNvSpPr/>
          <p:nvPr/>
        </p:nvSpPr>
        <p:spPr>
          <a:xfrm>
            <a:off x="4313480" y="1525271"/>
            <a:ext cx="3396343" cy="3352800"/>
          </a:xfrm>
          <a:prstGeom prst="ellipse">
            <a:avLst/>
          </a:prstGeom>
          <a:solidFill>
            <a:schemeClr val="tx2">
              <a:lumMod val="5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83" name="Oval 82"/>
          <p:cNvSpPr/>
          <p:nvPr/>
        </p:nvSpPr>
        <p:spPr>
          <a:xfrm>
            <a:off x="4578069" y="1815914"/>
            <a:ext cx="2795452" cy="2786743"/>
          </a:xfrm>
          <a:prstGeom prst="ellipse">
            <a:avLst/>
          </a:prstGeom>
          <a:gradFill flip="none" rotWithShape="1">
            <a:gsLst>
              <a:gs pos="0">
                <a:schemeClr val="tx2">
                  <a:lumMod val="75000"/>
                  <a:shade val="30000"/>
                  <a:satMod val="115000"/>
                </a:schemeClr>
              </a:gs>
              <a:gs pos="50000">
                <a:schemeClr val="tx2">
                  <a:lumMod val="75000"/>
                  <a:shade val="67500"/>
                  <a:satMod val="115000"/>
                </a:schemeClr>
              </a:gs>
              <a:gs pos="100000">
                <a:schemeClr val="tx2">
                  <a:lumMod val="75000"/>
                  <a:shade val="100000"/>
                  <a:satMod val="115000"/>
                </a:schemeClr>
              </a:gs>
            </a:gsLst>
            <a:lin ang="2700000" scaled="1"/>
            <a:tileRect/>
          </a:gra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84" name="TextBox 83"/>
          <p:cNvSpPr txBox="1"/>
          <p:nvPr/>
        </p:nvSpPr>
        <p:spPr>
          <a:xfrm>
            <a:off x="4358667" y="2383085"/>
            <a:ext cx="3448594" cy="1384995"/>
          </a:xfrm>
          <a:prstGeom prst="rect">
            <a:avLst/>
          </a:prstGeom>
          <a:noFill/>
        </p:spPr>
        <p:txBody>
          <a:bodyPr wrap="square" rtlCol="0">
            <a:spAutoFit/>
          </a:bodyPr>
          <a:lstStyle/>
          <a:p>
            <a:pPr algn="ctr"/>
            <a:r>
              <a:rPr lang="en-IN" sz="2800" b="1" dirty="0">
                <a:solidFill>
                  <a:schemeClr val="bg1"/>
                </a:solidFill>
                <a:latin typeface="Times New Roman" panose="02020603050405020304" pitchFamily="18" charset="0"/>
                <a:cs typeface="Times New Roman" panose="02020603050405020304" pitchFamily="18" charset="0"/>
              </a:rPr>
              <a:t>STRATEGIES </a:t>
            </a:r>
          </a:p>
          <a:p>
            <a:pPr algn="ctr"/>
            <a:r>
              <a:rPr lang="en-IN" sz="2800" b="1" dirty="0">
                <a:solidFill>
                  <a:schemeClr val="bg1"/>
                </a:solidFill>
                <a:latin typeface="Times New Roman" panose="02020603050405020304" pitchFamily="18" charset="0"/>
                <a:cs typeface="Times New Roman" panose="02020603050405020304" pitchFamily="18" charset="0"/>
              </a:rPr>
              <a:t>FOR </a:t>
            </a:r>
          </a:p>
          <a:p>
            <a:pPr algn="ctr"/>
            <a:r>
              <a:rPr lang="en-IN" sz="2800" b="1" dirty="0">
                <a:solidFill>
                  <a:schemeClr val="bg1"/>
                </a:solidFill>
                <a:latin typeface="Times New Roman" panose="02020603050405020304" pitchFamily="18" charset="0"/>
                <a:cs typeface="Times New Roman" panose="02020603050405020304" pitchFamily="18" charset="0"/>
              </a:rPr>
              <a:t>SCALING UP</a:t>
            </a:r>
          </a:p>
        </p:txBody>
      </p:sp>
      <p:sp>
        <p:nvSpPr>
          <p:cNvPr id="87" name="Oval 86"/>
          <p:cNvSpPr/>
          <p:nvPr/>
        </p:nvSpPr>
        <p:spPr>
          <a:xfrm>
            <a:off x="346" y="5394179"/>
            <a:ext cx="649274" cy="552635"/>
          </a:xfrm>
          <a:prstGeom prst="ellipse">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88" name="Rounded Rectangle 87"/>
          <p:cNvSpPr/>
          <p:nvPr/>
        </p:nvSpPr>
        <p:spPr>
          <a:xfrm>
            <a:off x="7485377" y="413768"/>
            <a:ext cx="4542126" cy="992846"/>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89" name="Rounded Rectangle 88"/>
          <p:cNvSpPr/>
          <p:nvPr/>
        </p:nvSpPr>
        <p:spPr>
          <a:xfrm>
            <a:off x="7602711" y="4132622"/>
            <a:ext cx="4153859" cy="799670"/>
          </a:xfrm>
          <a:prstGeom prst="round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1" name="Rounded Rectangle 90"/>
          <p:cNvSpPr/>
          <p:nvPr/>
        </p:nvSpPr>
        <p:spPr>
          <a:xfrm>
            <a:off x="7176051" y="5322494"/>
            <a:ext cx="4789525" cy="1021528"/>
          </a:xfrm>
          <a:prstGeom prst="round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3" name="Rounded Rectangle 92"/>
          <p:cNvSpPr/>
          <p:nvPr/>
        </p:nvSpPr>
        <p:spPr>
          <a:xfrm>
            <a:off x="633249" y="4117014"/>
            <a:ext cx="3735279" cy="759109"/>
          </a:xfrm>
          <a:prstGeom prst="round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4" name="Oval 93"/>
          <p:cNvSpPr/>
          <p:nvPr/>
        </p:nvSpPr>
        <p:spPr>
          <a:xfrm>
            <a:off x="279020" y="4133154"/>
            <a:ext cx="649274" cy="673978"/>
          </a:xfrm>
          <a:prstGeom prst="ellipse">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5" name="Oval 94"/>
          <p:cNvSpPr/>
          <p:nvPr/>
        </p:nvSpPr>
        <p:spPr>
          <a:xfrm>
            <a:off x="247477" y="1940808"/>
            <a:ext cx="649274" cy="552635"/>
          </a:xfrm>
          <a:prstGeom prst="ellipse">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8" name="Oval 97"/>
          <p:cNvSpPr/>
          <p:nvPr/>
        </p:nvSpPr>
        <p:spPr>
          <a:xfrm>
            <a:off x="11459481" y="4207682"/>
            <a:ext cx="632195" cy="599450"/>
          </a:xfrm>
          <a:prstGeom prst="ellipse">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9" name="Oval 98"/>
          <p:cNvSpPr/>
          <p:nvPr/>
        </p:nvSpPr>
        <p:spPr>
          <a:xfrm>
            <a:off x="11501922" y="5495871"/>
            <a:ext cx="649274" cy="552635"/>
          </a:xfrm>
          <a:prstGeom prst="ellipse">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00" name="TextBox 99"/>
          <p:cNvSpPr txBox="1"/>
          <p:nvPr/>
        </p:nvSpPr>
        <p:spPr>
          <a:xfrm>
            <a:off x="794853" y="5430730"/>
            <a:ext cx="3754773" cy="430887"/>
          </a:xfrm>
          <a:prstGeom prst="rect">
            <a:avLst/>
          </a:prstGeom>
          <a:noFill/>
        </p:spPr>
        <p:txBody>
          <a:bodyPr wrap="square" rtlCol="0">
            <a:spAutoFit/>
          </a:bodyPr>
          <a:lstStyle/>
          <a:p>
            <a:r>
              <a:rPr lang="en-IN" sz="2200" dirty="0">
                <a:latin typeface="Times New Roman" panose="02020603050405020304" pitchFamily="18" charset="0"/>
                <a:cs typeface="Times New Roman" panose="02020603050405020304" pitchFamily="18" charset="0"/>
              </a:rPr>
              <a:t>Identification of potential areas</a:t>
            </a:r>
          </a:p>
        </p:txBody>
      </p:sp>
      <p:sp>
        <p:nvSpPr>
          <p:cNvPr id="101" name="TextBox 100"/>
          <p:cNvSpPr txBox="1"/>
          <p:nvPr/>
        </p:nvSpPr>
        <p:spPr>
          <a:xfrm>
            <a:off x="870274" y="4065054"/>
            <a:ext cx="3679352" cy="769441"/>
          </a:xfrm>
          <a:prstGeom prst="rect">
            <a:avLst/>
          </a:prstGeom>
          <a:noFill/>
        </p:spPr>
        <p:txBody>
          <a:bodyPr wrap="square" rtlCol="0">
            <a:spAutoFit/>
          </a:bodyPr>
          <a:lstStyle/>
          <a:p>
            <a:r>
              <a:rPr lang="en-IN" sz="2200" dirty="0">
                <a:latin typeface="Times New Roman" panose="02020603050405020304" pitchFamily="18" charset="0"/>
                <a:cs typeface="Times New Roman" panose="02020603050405020304" pitchFamily="18" charset="0"/>
              </a:rPr>
              <a:t>Establishment of forward and backward linkages</a:t>
            </a:r>
          </a:p>
        </p:txBody>
      </p:sp>
      <p:sp>
        <p:nvSpPr>
          <p:cNvPr id="102" name="TextBox 101"/>
          <p:cNvSpPr txBox="1"/>
          <p:nvPr/>
        </p:nvSpPr>
        <p:spPr>
          <a:xfrm>
            <a:off x="828300" y="2003301"/>
            <a:ext cx="3393623" cy="430887"/>
          </a:xfrm>
          <a:prstGeom prst="rect">
            <a:avLst/>
          </a:prstGeom>
          <a:noFill/>
        </p:spPr>
        <p:txBody>
          <a:bodyPr wrap="square" rtlCol="0">
            <a:spAutoFit/>
          </a:bodyPr>
          <a:lstStyle/>
          <a:p>
            <a:r>
              <a:rPr lang="en-IN" sz="2200" dirty="0">
                <a:latin typeface="Times New Roman" panose="02020603050405020304" pitchFamily="18" charset="0"/>
                <a:cs typeface="Times New Roman" panose="02020603050405020304" pitchFamily="18" charset="0"/>
              </a:rPr>
              <a:t>Development of model plan</a:t>
            </a:r>
          </a:p>
        </p:txBody>
      </p:sp>
      <p:sp>
        <p:nvSpPr>
          <p:cNvPr id="103" name="TextBox 102"/>
          <p:cNvSpPr txBox="1"/>
          <p:nvPr/>
        </p:nvSpPr>
        <p:spPr>
          <a:xfrm>
            <a:off x="744659" y="406896"/>
            <a:ext cx="4404246" cy="769441"/>
          </a:xfrm>
          <a:prstGeom prst="rect">
            <a:avLst/>
          </a:prstGeom>
          <a:noFill/>
        </p:spPr>
        <p:txBody>
          <a:bodyPr wrap="square" rtlCol="0">
            <a:spAutoFit/>
          </a:bodyPr>
          <a:lstStyle/>
          <a:p>
            <a:r>
              <a:rPr lang="en-IN" sz="2200" dirty="0">
                <a:latin typeface="Times New Roman" panose="02020603050405020304" pitchFamily="18" charset="0"/>
                <a:cs typeface="Times New Roman" panose="02020603050405020304" pitchFamily="18" charset="0"/>
              </a:rPr>
              <a:t>Provide location specific </a:t>
            </a:r>
          </a:p>
          <a:p>
            <a:r>
              <a:rPr lang="en-IN" sz="2200" dirty="0">
                <a:latin typeface="Times New Roman" panose="02020603050405020304" pitchFamily="18" charset="0"/>
                <a:cs typeface="Times New Roman" panose="02020603050405020304" pitchFamily="18" charset="0"/>
              </a:rPr>
              <a:t>information</a:t>
            </a:r>
          </a:p>
        </p:txBody>
      </p:sp>
      <p:sp>
        <p:nvSpPr>
          <p:cNvPr id="104" name="TextBox 103"/>
          <p:cNvSpPr txBox="1"/>
          <p:nvPr/>
        </p:nvSpPr>
        <p:spPr>
          <a:xfrm>
            <a:off x="7579438" y="385225"/>
            <a:ext cx="3854918" cy="1107996"/>
          </a:xfrm>
          <a:prstGeom prst="rect">
            <a:avLst/>
          </a:prstGeom>
          <a:noFill/>
        </p:spPr>
        <p:txBody>
          <a:bodyPr wrap="square" rtlCol="0">
            <a:spAutoFit/>
          </a:bodyPr>
          <a:lstStyle/>
          <a:p>
            <a:r>
              <a:rPr lang="en-IN" sz="2200" dirty="0">
                <a:latin typeface="Times New Roman" panose="02020603050405020304" pitchFamily="18" charset="0"/>
                <a:cs typeface="Times New Roman" panose="02020603050405020304" pitchFamily="18" charset="0"/>
              </a:rPr>
              <a:t>Provide information about the complete package of practices of latest technologies.</a:t>
            </a:r>
          </a:p>
        </p:txBody>
      </p:sp>
      <p:sp>
        <p:nvSpPr>
          <p:cNvPr id="107" name="TextBox 106"/>
          <p:cNvSpPr txBox="1"/>
          <p:nvPr/>
        </p:nvSpPr>
        <p:spPr>
          <a:xfrm>
            <a:off x="7579438" y="4108630"/>
            <a:ext cx="4306321" cy="769441"/>
          </a:xfrm>
          <a:prstGeom prst="rect">
            <a:avLst/>
          </a:prstGeom>
          <a:noFill/>
        </p:spPr>
        <p:txBody>
          <a:bodyPr wrap="square" rtlCol="0">
            <a:spAutoFit/>
          </a:bodyPr>
          <a:lstStyle/>
          <a:p>
            <a:r>
              <a:rPr lang="en-IN" sz="2200" dirty="0">
                <a:latin typeface="Times New Roman" panose="02020603050405020304" pitchFamily="18" charset="0"/>
                <a:cs typeface="Times New Roman" panose="02020603050405020304" pitchFamily="18" charset="0"/>
              </a:rPr>
              <a:t>Blending of traditional and latest methods for communication</a:t>
            </a:r>
          </a:p>
        </p:txBody>
      </p:sp>
      <p:sp>
        <p:nvSpPr>
          <p:cNvPr id="108" name="TextBox 107"/>
          <p:cNvSpPr txBox="1"/>
          <p:nvPr/>
        </p:nvSpPr>
        <p:spPr>
          <a:xfrm>
            <a:off x="7321369" y="5307619"/>
            <a:ext cx="4448411" cy="1107996"/>
          </a:xfrm>
          <a:prstGeom prst="rect">
            <a:avLst/>
          </a:prstGeom>
          <a:noFill/>
        </p:spPr>
        <p:txBody>
          <a:bodyPr wrap="square" rtlCol="0">
            <a:spAutoFit/>
          </a:bodyPr>
          <a:lstStyle/>
          <a:p>
            <a:r>
              <a:rPr lang="en-IN" sz="2200" dirty="0">
                <a:latin typeface="Times New Roman" panose="02020603050405020304" pitchFamily="18" charset="0"/>
                <a:cs typeface="Times New Roman" panose="02020603050405020304" pitchFamily="18" charset="0"/>
              </a:rPr>
              <a:t>Encourage progressive farmers to help extension agents in delivering the latest message to fellow farmers.</a:t>
            </a:r>
          </a:p>
        </p:txBody>
      </p:sp>
      <p:sp>
        <p:nvSpPr>
          <p:cNvPr id="109" name="Rounded Rectangle 108"/>
          <p:cNvSpPr/>
          <p:nvPr/>
        </p:nvSpPr>
        <p:spPr>
          <a:xfrm>
            <a:off x="7876741" y="1924721"/>
            <a:ext cx="3879830" cy="992846"/>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11" name="TextBox 110"/>
          <p:cNvSpPr txBox="1"/>
          <p:nvPr/>
        </p:nvSpPr>
        <p:spPr>
          <a:xfrm>
            <a:off x="7992832" y="1846454"/>
            <a:ext cx="3573500" cy="1107996"/>
          </a:xfrm>
          <a:prstGeom prst="rect">
            <a:avLst/>
          </a:prstGeom>
          <a:noFill/>
        </p:spPr>
        <p:txBody>
          <a:bodyPr wrap="square" rtlCol="0">
            <a:spAutoFit/>
          </a:bodyPr>
          <a:lstStyle/>
          <a:p>
            <a:r>
              <a:rPr lang="en-IN" sz="2200" dirty="0">
                <a:latin typeface="Times New Roman" panose="02020603050405020304" pitchFamily="18" charset="0"/>
                <a:cs typeface="Times New Roman" panose="02020603050405020304" pitchFamily="18" charset="0"/>
              </a:rPr>
              <a:t>Training and message through mobile phones and other associated gadgets</a:t>
            </a:r>
          </a:p>
        </p:txBody>
      </p:sp>
      <p:sp>
        <p:nvSpPr>
          <p:cNvPr id="112" name="Oval 111"/>
          <p:cNvSpPr/>
          <p:nvPr/>
        </p:nvSpPr>
        <p:spPr>
          <a:xfrm>
            <a:off x="11481354" y="560843"/>
            <a:ext cx="649274" cy="552635"/>
          </a:xfrm>
          <a:prstGeom prst="ellipse">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13" name="Oval 112"/>
          <p:cNvSpPr/>
          <p:nvPr/>
        </p:nvSpPr>
        <p:spPr>
          <a:xfrm>
            <a:off x="11383306" y="2189096"/>
            <a:ext cx="649274" cy="552635"/>
          </a:xfrm>
          <a:prstGeom prst="ellipse">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14" name="TextBox 113"/>
          <p:cNvSpPr txBox="1"/>
          <p:nvPr/>
        </p:nvSpPr>
        <p:spPr>
          <a:xfrm>
            <a:off x="117462" y="624905"/>
            <a:ext cx="582226" cy="461665"/>
          </a:xfrm>
          <a:prstGeom prst="rect">
            <a:avLst/>
          </a:prstGeom>
          <a:noFill/>
        </p:spPr>
        <p:txBody>
          <a:bodyPr wrap="square" rtlCol="0">
            <a:spAutoFit/>
          </a:bodyPr>
          <a:lstStyle/>
          <a:p>
            <a:r>
              <a:rPr lang="en-IN" sz="2400" b="1" dirty="0">
                <a:solidFill>
                  <a:schemeClr val="bg1"/>
                </a:solidFill>
                <a:latin typeface="Times New Roman" panose="02020603050405020304" pitchFamily="18" charset="0"/>
                <a:cs typeface="Times New Roman" panose="02020603050405020304" pitchFamily="18" charset="0"/>
              </a:rPr>
              <a:t>04</a:t>
            </a:r>
          </a:p>
        </p:txBody>
      </p:sp>
      <p:sp>
        <p:nvSpPr>
          <p:cNvPr id="115" name="TextBox 114"/>
          <p:cNvSpPr txBox="1"/>
          <p:nvPr/>
        </p:nvSpPr>
        <p:spPr>
          <a:xfrm>
            <a:off x="306457" y="1963372"/>
            <a:ext cx="582226" cy="461665"/>
          </a:xfrm>
          <a:prstGeom prst="rect">
            <a:avLst/>
          </a:prstGeom>
          <a:noFill/>
        </p:spPr>
        <p:txBody>
          <a:bodyPr wrap="square" rtlCol="0">
            <a:spAutoFit/>
          </a:bodyPr>
          <a:lstStyle/>
          <a:p>
            <a:r>
              <a:rPr lang="en-IN" sz="2400" b="1" dirty="0">
                <a:solidFill>
                  <a:schemeClr val="bg1"/>
                </a:solidFill>
                <a:latin typeface="Times New Roman" panose="02020603050405020304" pitchFamily="18" charset="0"/>
                <a:cs typeface="Times New Roman" panose="02020603050405020304" pitchFamily="18" charset="0"/>
              </a:rPr>
              <a:t>03</a:t>
            </a:r>
          </a:p>
        </p:txBody>
      </p:sp>
      <p:sp>
        <p:nvSpPr>
          <p:cNvPr id="116" name="TextBox 115"/>
          <p:cNvSpPr txBox="1"/>
          <p:nvPr/>
        </p:nvSpPr>
        <p:spPr>
          <a:xfrm>
            <a:off x="337210" y="4237482"/>
            <a:ext cx="582226" cy="461665"/>
          </a:xfrm>
          <a:prstGeom prst="rect">
            <a:avLst/>
          </a:prstGeom>
          <a:noFill/>
        </p:spPr>
        <p:txBody>
          <a:bodyPr wrap="square" rtlCol="0">
            <a:spAutoFit/>
          </a:bodyPr>
          <a:lstStyle/>
          <a:p>
            <a:r>
              <a:rPr lang="en-IN" sz="2400" b="1" dirty="0">
                <a:solidFill>
                  <a:schemeClr val="bg1"/>
                </a:solidFill>
                <a:latin typeface="Times New Roman" panose="02020603050405020304" pitchFamily="18" charset="0"/>
                <a:cs typeface="Times New Roman" panose="02020603050405020304" pitchFamily="18" charset="0"/>
              </a:rPr>
              <a:t>02</a:t>
            </a:r>
          </a:p>
        </p:txBody>
      </p:sp>
      <p:sp>
        <p:nvSpPr>
          <p:cNvPr id="117" name="TextBox 116"/>
          <p:cNvSpPr txBox="1"/>
          <p:nvPr/>
        </p:nvSpPr>
        <p:spPr>
          <a:xfrm>
            <a:off x="46097" y="5385040"/>
            <a:ext cx="582226" cy="461665"/>
          </a:xfrm>
          <a:prstGeom prst="rect">
            <a:avLst/>
          </a:prstGeom>
          <a:noFill/>
        </p:spPr>
        <p:txBody>
          <a:bodyPr wrap="square" rtlCol="0">
            <a:spAutoFit/>
          </a:bodyPr>
          <a:lstStyle/>
          <a:p>
            <a:r>
              <a:rPr lang="en-IN" sz="2400" b="1" dirty="0">
                <a:solidFill>
                  <a:schemeClr val="bg1"/>
                </a:solidFill>
                <a:latin typeface="Times New Roman" panose="02020603050405020304" pitchFamily="18" charset="0"/>
                <a:cs typeface="Times New Roman" panose="02020603050405020304" pitchFamily="18" charset="0"/>
              </a:rPr>
              <a:t>01</a:t>
            </a:r>
          </a:p>
        </p:txBody>
      </p:sp>
      <p:sp>
        <p:nvSpPr>
          <p:cNvPr id="118" name="TextBox 117"/>
          <p:cNvSpPr txBox="1"/>
          <p:nvPr/>
        </p:nvSpPr>
        <p:spPr>
          <a:xfrm>
            <a:off x="11566332" y="554776"/>
            <a:ext cx="582226" cy="461665"/>
          </a:xfrm>
          <a:prstGeom prst="rect">
            <a:avLst/>
          </a:prstGeom>
          <a:noFill/>
        </p:spPr>
        <p:txBody>
          <a:bodyPr wrap="square" rtlCol="0">
            <a:spAutoFit/>
          </a:bodyPr>
          <a:lstStyle/>
          <a:p>
            <a:r>
              <a:rPr lang="en-IN" sz="2400" b="1" dirty="0">
                <a:solidFill>
                  <a:schemeClr val="bg1"/>
                </a:solidFill>
                <a:latin typeface="Times New Roman" panose="02020603050405020304" pitchFamily="18" charset="0"/>
                <a:cs typeface="Times New Roman" panose="02020603050405020304" pitchFamily="18" charset="0"/>
              </a:rPr>
              <a:t>05</a:t>
            </a:r>
          </a:p>
        </p:txBody>
      </p:sp>
      <p:sp>
        <p:nvSpPr>
          <p:cNvPr id="119" name="TextBox 118"/>
          <p:cNvSpPr txBox="1"/>
          <p:nvPr/>
        </p:nvSpPr>
        <p:spPr>
          <a:xfrm>
            <a:off x="11445277" y="2191504"/>
            <a:ext cx="582226" cy="461665"/>
          </a:xfrm>
          <a:prstGeom prst="rect">
            <a:avLst/>
          </a:prstGeom>
          <a:noFill/>
        </p:spPr>
        <p:txBody>
          <a:bodyPr wrap="square" rtlCol="0">
            <a:spAutoFit/>
          </a:bodyPr>
          <a:lstStyle/>
          <a:p>
            <a:r>
              <a:rPr lang="en-IN" sz="2400" b="1" dirty="0">
                <a:solidFill>
                  <a:schemeClr val="bg1"/>
                </a:solidFill>
                <a:latin typeface="Times New Roman" panose="02020603050405020304" pitchFamily="18" charset="0"/>
                <a:cs typeface="Times New Roman" panose="02020603050405020304" pitchFamily="18" charset="0"/>
              </a:rPr>
              <a:t>06</a:t>
            </a:r>
          </a:p>
        </p:txBody>
      </p:sp>
      <p:sp>
        <p:nvSpPr>
          <p:cNvPr id="120" name="TextBox 119"/>
          <p:cNvSpPr txBox="1"/>
          <p:nvPr/>
        </p:nvSpPr>
        <p:spPr>
          <a:xfrm>
            <a:off x="11518259" y="4269243"/>
            <a:ext cx="582226" cy="461665"/>
          </a:xfrm>
          <a:prstGeom prst="rect">
            <a:avLst/>
          </a:prstGeom>
          <a:noFill/>
        </p:spPr>
        <p:txBody>
          <a:bodyPr wrap="square" rtlCol="0">
            <a:spAutoFit/>
          </a:bodyPr>
          <a:lstStyle/>
          <a:p>
            <a:r>
              <a:rPr lang="en-IN" sz="2400" b="1" dirty="0">
                <a:solidFill>
                  <a:schemeClr val="bg1"/>
                </a:solidFill>
                <a:latin typeface="Times New Roman" panose="02020603050405020304" pitchFamily="18" charset="0"/>
                <a:cs typeface="Times New Roman" panose="02020603050405020304" pitchFamily="18" charset="0"/>
              </a:rPr>
              <a:t>07</a:t>
            </a:r>
          </a:p>
        </p:txBody>
      </p:sp>
      <p:sp>
        <p:nvSpPr>
          <p:cNvPr id="121" name="TextBox 120"/>
          <p:cNvSpPr txBox="1"/>
          <p:nvPr/>
        </p:nvSpPr>
        <p:spPr>
          <a:xfrm>
            <a:off x="11594646" y="5538037"/>
            <a:ext cx="582226" cy="461665"/>
          </a:xfrm>
          <a:prstGeom prst="rect">
            <a:avLst/>
          </a:prstGeom>
          <a:noFill/>
        </p:spPr>
        <p:txBody>
          <a:bodyPr wrap="square" rtlCol="0">
            <a:spAutoFit/>
          </a:bodyPr>
          <a:lstStyle/>
          <a:p>
            <a:r>
              <a:rPr lang="en-IN" sz="2400" b="1" dirty="0">
                <a:solidFill>
                  <a:schemeClr val="bg1"/>
                </a:solidFill>
                <a:latin typeface="Times New Roman" panose="02020603050405020304" pitchFamily="18" charset="0"/>
                <a:cs typeface="Times New Roman" panose="02020603050405020304" pitchFamily="18" charset="0"/>
              </a:rPr>
              <a:t>08</a:t>
            </a:r>
          </a:p>
        </p:txBody>
      </p:sp>
      <p:sp>
        <p:nvSpPr>
          <p:cNvPr id="2" name="TextBox 1"/>
          <p:cNvSpPr txBox="1"/>
          <p:nvPr/>
        </p:nvSpPr>
        <p:spPr>
          <a:xfrm>
            <a:off x="7807261" y="6493351"/>
            <a:ext cx="4369611" cy="369332"/>
          </a:xfrm>
          <a:prstGeom prst="rect">
            <a:avLst/>
          </a:prstGeom>
          <a:solidFill>
            <a:schemeClr val="accent6">
              <a:lumMod val="40000"/>
              <a:lumOff val="60000"/>
            </a:schemeClr>
          </a:solidFill>
        </p:spPr>
        <p:txBody>
          <a:bodyPr wrap="square" rtlCol="0">
            <a:spAutoFit/>
          </a:bodyPr>
          <a:lstStyle/>
          <a:p>
            <a:r>
              <a:rPr lang="en-IN" dirty="0"/>
              <a:t> SOURCE : Indian farming,2020</a:t>
            </a:r>
          </a:p>
        </p:txBody>
      </p:sp>
    </p:spTree>
    <p:extLst>
      <p:ext uri="{BB962C8B-B14F-4D97-AF65-F5344CB8AC3E}">
        <p14:creationId xmlns:p14="http://schemas.microsoft.com/office/powerpoint/2010/main" val="34262355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5959796" y="1226373"/>
            <a:ext cx="268350" cy="4717766"/>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5" name="Pentagon 14"/>
          <p:cNvSpPr/>
          <p:nvPr/>
        </p:nvSpPr>
        <p:spPr>
          <a:xfrm>
            <a:off x="6195425" y="1239736"/>
            <a:ext cx="5438776" cy="572165"/>
          </a:xfrm>
          <a:prstGeom prst="homePlat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6" name="Pentagon 15"/>
          <p:cNvSpPr/>
          <p:nvPr/>
        </p:nvSpPr>
        <p:spPr>
          <a:xfrm flipH="1">
            <a:off x="881759" y="1809022"/>
            <a:ext cx="5067300" cy="687205"/>
          </a:xfrm>
          <a:prstGeom prst="homePlat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2" name="Pentagon 21"/>
          <p:cNvSpPr/>
          <p:nvPr/>
        </p:nvSpPr>
        <p:spPr>
          <a:xfrm>
            <a:off x="6209713" y="2509449"/>
            <a:ext cx="5410200" cy="617342"/>
          </a:xfrm>
          <a:prstGeom prst="homePlat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3" name="Pentagon 22"/>
          <p:cNvSpPr/>
          <p:nvPr/>
        </p:nvSpPr>
        <p:spPr>
          <a:xfrm flipH="1">
            <a:off x="881759" y="3177338"/>
            <a:ext cx="5067300" cy="711582"/>
          </a:xfrm>
          <a:prstGeom prst="homePlat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5" name="Pentagon 24"/>
          <p:cNvSpPr/>
          <p:nvPr/>
        </p:nvSpPr>
        <p:spPr>
          <a:xfrm>
            <a:off x="6195425" y="3876955"/>
            <a:ext cx="5410200" cy="723898"/>
          </a:xfrm>
          <a:prstGeom prst="homePlat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9" name="Oval 28"/>
          <p:cNvSpPr/>
          <p:nvPr/>
        </p:nvSpPr>
        <p:spPr>
          <a:xfrm>
            <a:off x="6231395" y="1283213"/>
            <a:ext cx="552451" cy="50902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1" name="Oval 30"/>
          <p:cNvSpPr/>
          <p:nvPr/>
        </p:nvSpPr>
        <p:spPr>
          <a:xfrm>
            <a:off x="6276553" y="3921581"/>
            <a:ext cx="623251" cy="575516"/>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4" name="Oval 33"/>
          <p:cNvSpPr/>
          <p:nvPr/>
        </p:nvSpPr>
        <p:spPr>
          <a:xfrm>
            <a:off x="5221985" y="1905082"/>
            <a:ext cx="619124" cy="588764"/>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5" name="Oval 34"/>
          <p:cNvSpPr/>
          <p:nvPr/>
        </p:nvSpPr>
        <p:spPr>
          <a:xfrm>
            <a:off x="5228610" y="3252573"/>
            <a:ext cx="695325" cy="605441"/>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8" name="TextBox 37"/>
          <p:cNvSpPr txBox="1"/>
          <p:nvPr/>
        </p:nvSpPr>
        <p:spPr>
          <a:xfrm>
            <a:off x="6282117" y="1306893"/>
            <a:ext cx="619124" cy="461665"/>
          </a:xfrm>
          <a:prstGeom prst="rect">
            <a:avLst/>
          </a:prstGeom>
          <a:noFill/>
        </p:spPr>
        <p:txBody>
          <a:bodyPr wrap="square" rtlCol="0">
            <a:spAutoFit/>
          </a:bodyPr>
          <a:lstStyle/>
          <a:p>
            <a:r>
              <a:rPr lang="en-IN" sz="2400" b="1" dirty="0">
                <a:solidFill>
                  <a:schemeClr val="bg1"/>
                </a:solidFill>
                <a:latin typeface="Times New Roman" panose="02020603050405020304" pitchFamily="18" charset="0"/>
                <a:cs typeface="Times New Roman" panose="02020603050405020304" pitchFamily="18" charset="0"/>
              </a:rPr>
              <a:t>01</a:t>
            </a:r>
          </a:p>
        </p:txBody>
      </p:sp>
      <p:sp>
        <p:nvSpPr>
          <p:cNvPr id="39" name="TextBox 38"/>
          <p:cNvSpPr txBox="1"/>
          <p:nvPr/>
        </p:nvSpPr>
        <p:spPr>
          <a:xfrm>
            <a:off x="5253624" y="1968632"/>
            <a:ext cx="619124" cy="461665"/>
          </a:xfrm>
          <a:prstGeom prst="rect">
            <a:avLst/>
          </a:prstGeom>
          <a:noFill/>
        </p:spPr>
        <p:txBody>
          <a:bodyPr wrap="square" rtlCol="0">
            <a:spAutoFit/>
          </a:bodyPr>
          <a:lstStyle/>
          <a:p>
            <a:r>
              <a:rPr lang="en-IN" sz="2400" b="1" dirty="0">
                <a:solidFill>
                  <a:schemeClr val="bg1"/>
                </a:solidFill>
                <a:latin typeface="Times New Roman" panose="02020603050405020304" pitchFamily="18" charset="0"/>
                <a:cs typeface="Times New Roman" panose="02020603050405020304" pitchFamily="18" charset="0"/>
              </a:rPr>
              <a:t>02</a:t>
            </a:r>
          </a:p>
        </p:txBody>
      </p:sp>
      <p:sp>
        <p:nvSpPr>
          <p:cNvPr id="40" name="TextBox 39"/>
          <p:cNvSpPr txBox="1"/>
          <p:nvPr/>
        </p:nvSpPr>
        <p:spPr>
          <a:xfrm>
            <a:off x="5282855" y="3302297"/>
            <a:ext cx="619124" cy="461665"/>
          </a:xfrm>
          <a:prstGeom prst="rect">
            <a:avLst/>
          </a:prstGeom>
          <a:noFill/>
        </p:spPr>
        <p:txBody>
          <a:bodyPr wrap="square" rtlCol="0">
            <a:spAutoFit/>
          </a:bodyPr>
          <a:lstStyle/>
          <a:p>
            <a:r>
              <a:rPr lang="en-IN" sz="2400" b="1" dirty="0">
                <a:solidFill>
                  <a:schemeClr val="bg1"/>
                </a:solidFill>
                <a:latin typeface="Times New Roman" panose="02020603050405020304" pitchFamily="18" charset="0"/>
                <a:cs typeface="Times New Roman" panose="02020603050405020304" pitchFamily="18" charset="0"/>
              </a:rPr>
              <a:t>04</a:t>
            </a:r>
          </a:p>
        </p:txBody>
      </p:sp>
      <p:sp>
        <p:nvSpPr>
          <p:cNvPr id="42" name="TextBox 41"/>
          <p:cNvSpPr txBox="1"/>
          <p:nvPr/>
        </p:nvSpPr>
        <p:spPr>
          <a:xfrm>
            <a:off x="5374625" y="5944138"/>
            <a:ext cx="619124" cy="461665"/>
          </a:xfrm>
          <a:prstGeom prst="rect">
            <a:avLst/>
          </a:prstGeom>
          <a:noFill/>
        </p:spPr>
        <p:txBody>
          <a:bodyPr wrap="square" rtlCol="0">
            <a:spAutoFit/>
          </a:bodyPr>
          <a:lstStyle/>
          <a:p>
            <a:r>
              <a:rPr lang="en-IN" sz="2400" b="1" dirty="0">
                <a:solidFill>
                  <a:schemeClr val="bg1"/>
                </a:solidFill>
                <a:latin typeface="Times New Roman" panose="02020603050405020304" pitchFamily="18" charset="0"/>
                <a:cs typeface="Times New Roman" panose="02020603050405020304" pitchFamily="18" charset="0"/>
              </a:rPr>
              <a:t>08</a:t>
            </a:r>
          </a:p>
        </p:txBody>
      </p:sp>
      <p:sp>
        <p:nvSpPr>
          <p:cNvPr id="44" name="TextBox 43"/>
          <p:cNvSpPr txBox="1"/>
          <p:nvPr/>
        </p:nvSpPr>
        <p:spPr>
          <a:xfrm>
            <a:off x="6332479" y="3978507"/>
            <a:ext cx="619124" cy="461665"/>
          </a:xfrm>
          <a:prstGeom prst="rect">
            <a:avLst/>
          </a:prstGeom>
          <a:noFill/>
        </p:spPr>
        <p:txBody>
          <a:bodyPr wrap="square" rtlCol="0">
            <a:spAutoFit/>
          </a:bodyPr>
          <a:lstStyle/>
          <a:p>
            <a:r>
              <a:rPr lang="en-IN" sz="2400" b="1" dirty="0">
                <a:solidFill>
                  <a:schemeClr val="bg1"/>
                </a:solidFill>
                <a:latin typeface="Times New Roman" panose="02020603050405020304" pitchFamily="18" charset="0"/>
                <a:cs typeface="Times New Roman" panose="02020603050405020304" pitchFamily="18" charset="0"/>
              </a:rPr>
              <a:t>05</a:t>
            </a:r>
          </a:p>
        </p:txBody>
      </p:sp>
      <p:sp>
        <p:nvSpPr>
          <p:cNvPr id="47" name="Oval 46"/>
          <p:cNvSpPr/>
          <p:nvPr/>
        </p:nvSpPr>
        <p:spPr>
          <a:xfrm>
            <a:off x="6280739" y="2563007"/>
            <a:ext cx="619124" cy="567182"/>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8" name="TextBox 47"/>
          <p:cNvSpPr txBox="1"/>
          <p:nvPr/>
        </p:nvSpPr>
        <p:spPr>
          <a:xfrm>
            <a:off x="6381960" y="2587287"/>
            <a:ext cx="619124" cy="461665"/>
          </a:xfrm>
          <a:prstGeom prst="rect">
            <a:avLst/>
          </a:prstGeom>
          <a:noFill/>
        </p:spPr>
        <p:txBody>
          <a:bodyPr wrap="square" rtlCol="0">
            <a:spAutoFit/>
          </a:bodyPr>
          <a:lstStyle/>
          <a:p>
            <a:r>
              <a:rPr lang="en-IN" sz="2400" b="1" dirty="0">
                <a:solidFill>
                  <a:schemeClr val="bg1"/>
                </a:solidFill>
                <a:latin typeface="Times New Roman" panose="02020603050405020304" pitchFamily="18" charset="0"/>
                <a:cs typeface="Times New Roman" panose="02020603050405020304" pitchFamily="18" charset="0"/>
              </a:rPr>
              <a:t>03</a:t>
            </a:r>
          </a:p>
        </p:txBody>
      </p:sp>
      <p:sp>
        <p:nvSpPr>
          <p:cNvPr id="49" name="TextBox 48"/>
          <p:cNvSpPr txBox="1"/>
          <p:nvPr/>
        </p:nvSpPr>
        <p:spPr>
          <a:xfrm>
            <a:off x="7368917" y="1363220"/>
            <a:ext cx="3377936" cy="430887"/>
          </a:xfrm>
          <a:prstGeom prst="rect">
            <a:avLst/>
          </a:prstGeom>
          <a:noFill/>
        </p:spPr>
        <p:txBody>
          <a:bodyPr wrap="square" rtlCol="0">
            <a:spAutoFit/>
          </a:bodyPr>
          <a:lstStyle/>
          <a:p>
            <a:r>
              <a:rPr lang="en-IN" sz="2200" b="1" dirty="0">
                <a:solidFill>
                  <a:schemeClr val="bg1"/>
                </a:solidFill>
                <a:latin typeface="Times New Roman" panose="02020603050405020304" pitchFamily="18" charset="0"/>
                <a:cs typeface="Times New Roman" panose="02020603050405020304" pitchFamily="18" charset="0"/>
              </a:rPr>
              <a:t>EXPERT SYSTEMS</a:t>
            </a:r>
          </a:p>
        </p:txBody>
      </p:sp>
      <p:sp>
        <p:nvSpPr>
          <p:cNvPr id="50" name="TextBox 49"/>
          <p:cNvSpPr txBox="1"/>
          <p:nvPr/>
        </p:nvSpPr>
        <p:spPr>
          <a:xfrm>
            <a:off x="1265222" y="1945233"/>
            <a:ext cx="4138213" cy="430887"/>
          </a:xfrm>
          <a:prstGeom prst="rect">
            <a:avLst/>
          </a:prstGeom>
          <a:noFill/>
        </p:spPr>
        <p:txBody>
          <a:bodyPr wrap="square" rtlCol="0">
            <a:spAutoFit/>
          </a:bodyPr>
          <a:lstStyle/>
          <a:p>
            <a:r>
              <a:rPr lang="en-IN" sz="2200" b="1" dirty="0">
                <a:latin typeface="Times New Roman" panose="02020603050405020304" pitchFamily="18" charset="0"/>
                <a:cs typeface="Times New Roman" panose="02020603050405020304" pitchFamily="18" charset="0"/>
              </a:rPr>
              <a:t>MOBILE APPLICATIONS</a:t>
            </a:r>
          </a:p>
        </p:txBody>
      </p:sp>
      <p:sp>
        <p:nvSpPr>
          <p:cNvPr id="51" name="TextBox 50"/>
          <p:cNvSpPr txBox="1"/>
          <p:nvPr/>
        </p:nvSpPr>
        <p:spPr>
          <a:xfrm>
            <a:off x="7368917" y="2535176"/>
            <a:ext cx="2603867" cy="430887"/>
          </a:xfrm>
          <a:prstGeom prst="rect">
            <a:avLst/>
          </a:prstGeom>
          <a:noFill/>
        </p:spPr>
        <p:txBody>
          <a:bodyPr wrap="square" rtlCol="0">
            <a:spAutoFit/>
          </a:bodyPr>
          <a:lstStyle/>
          <a:p>
            <a:r>
              <a:rPr lang="en-IN" sz="2200" b="1" dirty="0">
                <a:solidFill>
                  <a:schemeClr val="bg1"/>
                </a:solidFill>
                <a:latin typeface="Times New Roman" panose="02020603050405020304" pitchFamily="18" charset="0"/>
                <a:cs typeface="Times New Roman" panose="02020603050405020304" pitchFamily="18" charset="0"/>
              </a:rPr>
              <a:t>AGRI STARTUPS</a:t>
            </a:r>
          </a:p>
        </p:txBody>
      </p:sp>
      <p:sp>
        <p:nvSpPr>
          <p:cNvPr id="52" name="TextBox 51"/>
          <p:cNvSpPr txBox="1"/>
          <p:nvPr/>
        </p:nvSpPr>
        <p:spPr>
          <a:xfrm>
            <a:off x="2657032" y="3427127"/>
            <a:ext cx="2603867" cy="430887"/>
          </a:xfrm>
          <a:prstGeom prst="rect">
            <a:avLst/>
          </a:prstGeom>
          <a:noFill/>
        </p:spPr>
        <p:txBody>
          <a:bodyPr wrap="square" rtlCol="0">
            <a:spAutoFit/>
          </a:bodyPr>
          <a:lstStyle/>
          <a:p>
            <a:r>
              <a:rPr lang="en-IN" sz="2200" b="1" dirty="0">
                <a:latin typeface="Times New Roman" panose="02020603050405020304" pitchFamily="18" charset="0"/>
                <a:cs typeface="Times New Roman" panose="02020603050405020304" pitchFamily="18" charset="0"/>
              </a:rPr>
              <a:t>FPOs</a:t>
            </a:r>
          </a:p>
        </p:txBody>
      </p:sp>
      <p:sp>
        <p:nvSpPr>
          <p:cNvPr id="54" name="TextBox 53"/>
          <p:cNvSpPr txBox="1"/>
          <p:nvPr/>
        </p:nvSpPr>
        <p:spPr>
          <a:xfrm>
            <a:off x="7354931" y="4009285"/>
            <a:ext cx="3743768" cy="430887"/>
          </a:xfrm>
          <a:prstGeom prst="rect">
            <a:avLst/>
          </a:prstGeom>
          <a:noFill/>
        </p:spPr>
        <p:txBody>
          <a:bodyPr wrap="square" rtlCol="0">
            <a:spAutoFit/>
          </a:bodyPr>
          <a:lstStyle/>
          <a:p>
            <a:r>
              <a:rPr lang="en-IN" sz="2200" b="1" dirty="0">
                <a:solidFill>
                  <a:schemeClr val="bg1"/>
                </a:solidFill>
                <a:latin typeface="Times New Roman" panose="02020603050405020304" pitchFamily="18" charset="0"/>
                <a:cs typeface="Times New Roman" panose="02020603050405020304" pitchFamily="18" charset="0"/>
              </a:rPr>
              <a:t>TOLL FREE NUMBERS</a:t>
            </a:r>
          </a:p>
        </p:txBody>
      </p:sp>
      <p:sp>
        <p:nvSpPr>
          <p:cNvPr id="58" name="TextBox 57"/>
          <p:cNvSpPr txBox="1"/>
          <p:nvPr/>
        </p:nvSpPr>
        <p:spPr>
          <a:xfrm>
            <a:off x="190656" y="113955"/>
            <a:ext cx="12066690" cy="461665"/>
          </a:xfrm>
          <a:prstGeom prst="rect">
            <a:avLst/>
          </a:prstGeom>
          <a:noFill/>
        </p:spPr>
        <p:txBody>
          <a:bodyPr wrap="square" rtlCol="0">
            <a:spAutoFit/>
          </a:bodyPr>
          <a:lstStyle/>
          <a:p>
            <a:pPr algn="just"/>
            <a:r>
              <a:rPr lang="en-IN" sz="2400" b="1" dirty="0">
                <a:solidFill>
                  <a:srgbClr val="0070C0"/>
                </a:solidFill>
                <a:effectLst>
                  <a:reflection blurRad="6350" stA="55000" endA="300" endPos="45500" dir="5400000" sy="-100000" algn="bl" rotWithShape="0"/>
                </a:effectLst>
                <a:latin typeface="Times New Roman" panose="02020603050405020304" pitchFamily="18" charset="0"/>
                <a:cs typeface="Times New Roman" panose="02020603050405020304" pitchFamily="18" charset="0"/>
              </a:rPr>
              <a:t>NEW GENERATION DELIVERY SYSTEMS FOR SCALING UP AGRO-TECHNIQUES </a:t>
            </a:r>
          </a:p>
        </p:txBody>
      </p:sp>
      <p:sp>
        <p:nvSpPr>
          <p:cNvPr id="43" name="Pentagon 42"/>
          <p:cNvSpPr/>
          <p:nvPr/>
        </p:nvSpPr>
        <p:spPr>
          <a:xfrm flipH="1">
            <a:off x="856526" y="4642448"/>
            <a:ext cx="5067300" cy="753666"/>
          </a:xfrm>
          <a:prstGeom prst="homePlat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1" name="Oval 40"/>
          <p:cNvSpPr/>
          <p:nvPr/>
        </p:nvSpPr>
        <p:spPr>
          <a:xfrm>
            <a:off x="5235775" y="4721823"/>
            <a:ext cx="695325" cy="676274"/>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5" name="TextBox 54"/>
          <p:cNvSpPr txBox="1"/>
          <p:nvPr/>
        </p:nvSpPr>
        <p:spPr>
          <a:xfrm>
            <a:off x="5294996" y="4825209"/>
            <a:ext cx="562551" cy="461665"/>
          </a:xfrm>
          <a:prstGeom prst="rect">
            <a:avLst/>
          </a:prstGeom>
          <a:noFill/>
        </p:spPr>
        <p:txBody>
          <a:bodyPr wrap="square" rtlCol="0">
            <a:spAutoFit/>
          </a:bodyPr>
          <a:lstStyle/>
          <a:p>
            <a:r>
              <a:rPr lang="en-IN" sz="2400" b="1" dirty="0">
                <a:solidFill>
                  <a:schemeClr val="bg1"/>
                </a:solidFill>
                <a:latin typeface="Times New Roman" panose="02020603050405020304" pitchFamily="18" charset="0"/>
                <a:cs typeface="Times New Roman" panose="02020603050405020304" pitchFamily="18" charset="0"/>
              </a:rPr>
              <a:t>06</a:t>
            </a:r>
          </a:p>
        </p:txBody>
      </p:sp>
      <p:sp>
        <p:nvSpPr>
          <p:cNvPr id="56" name="TextBox 55"/>
          <p:cNvSpPr txBox="1"/>
          <p:nvPr/>
        </p:nvSpPr>
        <p:spPr>
          <a:xfrm>
            <a:off x="2323970" y="4855987"/>
            <a:ext cx="2603867" cy="430887"/>
          </a:xfrm>
          <a:prstGeom prst="rect">
            <a:avLst/>
          </a:prstGeom>
          <a:noFill/>
        </p:spPr>
        <p:txBody>
          <a:bodyPr wrap="square" rtlCol="0">
            <a:spAutoFit/>
          </a:bodyPr>
          <a:lstStyle/>
          <a:p>
            <a:r>
              <a:rPr lang="en-IN" sz="2200" b="1" dirty="0">
                <a:solidFill>
                  <a:schemeClr val="tx1">
                    <a:lumMod val="95000"/>
                    <a:lumOff val="5000"/>
                  </a:schemeClr>
                </a:solidFill>
                <a:latin typeface="Times New Roman" panose="02020603050405020304" pitchFamily="18" charset="0"/>
                <a:cs typeface="Times New Roman" panose="02020603050405020304" pitchFamily="18" charset="0"/>
              </a:rPr>
              <a:t>SOCIAL MEDIA</a:t>
            </a:r>
          </a:p>
        </p:txBody>
      </p:sp>
    </p:spTree>
    <p:extLst>
      <p:ext uri="{BB962C8B-B14F-4D97-AF65-F5344CB8AC3E}">
        <p14:creationId xmlns:p14="http://schemas.microsoft.com/office/powerpoint/2010/main" val="15840555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749886" y="0"/>
            <a:ext cx="4442115" cy="6858000"/>
          </a:xfrm>
          <a:prstGeom prst="rect">
            <a:avLst/>
          </a:prstGeom>
        </p:spPr>
      </p:pic>
      <p:sp>
        <p:nvSpPr>
          <p:cNvPr id="6" name="TextBox 5"/>
          <p:cNvSpPr txBox="1"/>
          <p:nvPr/>
        </p:nvSpPr>
        <p:spPr>
          <a:xfrm>
            <a:off x="7195929" y="614239"/>
            <a:ext cx="5343277" cy="4247317"/>
          </a:xfrm>
          <a:prstGeom prst="rect">
            <a:avLst/>
          </a:prstGeom>
          <a:noFill/>
        </p:spPr>
        <p:txBody>
          <a:bodyPr wrap="square" rtlCol="0">
            <a:spAutoFit/>
          </a:bodyPr>
          <a:lstStyle/>
          <a:p>
            <a:pPr algn="ctr"/>
            <a:r>
              <a:rPr lang="en-IN" sz="5400" b="1" dirty="0">
                <a:solidFill>
                  <a:schemeClr val="bg1"/>
                </a:solidFill>
                <a:effectLst>
                  <a:reflection blurRad="6350" stA="55000" endA="300" endPos="45500" dir="5400000" sy="-100000" algn="bl" rotWithShape="0"/>
                </a:effectLst>
                <a:latin typeface="Times" panose="02020603050405020304" pitchFamily="18" charset="0"/>
                <a:cs typeface="Times" panose="02020603050405020304" pitchFamily="18" charset="0"/>
              </a:rPr>
              <a:t>01</a:t>
            </a:r>
          </a:p>
          <a:p>
            <a:pPr algn="ctr"/>
            <a:endParaRPr lang="en-IN" sz="5400" b="1" dirty="0">
              <a:solidFill>
                <a:schemeClr val="bg1"/>
              </a:solidFill>
              <a:effectLst>
                <a:reflection blurRad="6350" stA="55000" endA="300" endPos="45500" dir="5400000" sy="-100000" algn="bl" rotWithShape="0"/>
              </a:effectLst>
              <a:latin typeface="Times" panose="02020603050405020304" pitchFamily="18" charset="0"/>
              <a:cs typeface="Times" panose="02020603050405020304" pitchFamily="18" charset="0"/>
            </a:endParaRPr>
          </a:p>
          <a:p>
            <a:pPr algn="ctr"/>
            <a:endParaRPr lang="en-IN" sz="5400" b="1" dirty="0">
              <a:solidFill>
                <a:schemeClr val="bg1"/>
              </a:solidFill>
              <a:effectLst>
                <a:reflection blurRad="6350" stA="55000" endA="300" endPos="45500" dir="5400000" sy="-100000" algn="bl" rotWithShape="0"/>
              </a:effectLst>
              <a:latin typeface="Times" panose="02020603050405020304" pitchFamily="18" charset="0"/>
              <a:cs typeface="Times" panose="02020603050405020304" pitchFamily="18" charset="0"/>
            </a:endParaRPr>
          </a:p>
          <a:p>
            <a:pPr algn="ctr"/>
            <a:r>
              <a:rPr lang="en-IN" sz="5400" b="1" dirty="0">
                <a:solidFill>
                  <a:schemeClr val="bg1"/>
                </a:solidFill>
                <a:effectLst>
                  <a:reflection blurRad="6350" stA="55000" endA="300" endPos="45500" dir="5400000" sy="-100000" algn="bl" rotWithShape="0"/>
                </a:effectLst>
                <a:latin typeface="Times" panose="02020603050405020304" pitchFamily="18" charset="0"/>
                <a:cs typeface="Times" panose="02020603050405020304" pitchFamily="18" charset="0"/>
              </a:rPr>
              <a:t>EXPERT SYSTEM</a:t>
            </a:r>
          </a:p>
        </p:txBody>
      </p:sp>
      <p:pic>
        <p:nvPicPr>
          <p:cNvPr id="7" name="Picture 2" descr="Are Machine Learning And AI The Same? | Bernard Mar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7749886"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18704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252549" cy="68580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 name="Rectangle 2"/>
          <p:cNvSpPr/>
          <p:nvPr/>
        </p:nvSpPr>
        <p:spPr>
          <a:xfrm>
            <a:off x="1" y="2360023"/>
            <a:ext cx="252548" cy="4497978"/>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 name="Rectangle 3"/>
          <p:cNvSpPr/>
          <p:nvPr/>
        </p:nvSpPr>
        <p:spPr>
          <a:xfrm>
            <a:off x="1" y="3457303"/>
            <a:ext cx="252548" cy="3400697"/>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 name="Rectangle 4"/>
          <p:cNvSpPr/>
          <p:nvPr/>
        </p:nvSpPr>
        <p:spPr>
          <a:xfrm>
            <a:off x="-1" y="4754880"/>
            <a:ext cx="252550" cy="210312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8" name="TextBox 7"/>
          <p:cNvSpPr txBox="1"/>
          <p:nvPr/>
        </p:nvSpPr>
        <p:spPr>
          <a:xfrm>
            <a:off x="1828800" y="1294046"/>
            <a:ext cx="1066797" cy="430887"/>
          </a:xfrm>
          <a:prstGeom prst="rect">
            <a:avLst/>
          </a:prstGeom>
          <a:noFill/>
        </p:spPr>
        <p:txBody>
          <a:bodyPr wrap="square" rtlCol="0">
            <a:spAutoFit/>
          </a:bodyPr>
          <a:lstStyle/>
          <a:p>
            <a:r>
              <a:rPr lang="en-IN" sz="2200" b="1" dirty="0">
                <a:solidFill>
                  <a:schemeClr val="bg1"/>
                </a:solidFill>
              </a:rPr>
              <a:t>02</a:t>
            </a:r>
          </a:p>
        </p:txBody>
      </p:sp>
      <p:sp>
        <p:nvSpPr>
          <p:cNvPr id="6" name="Pentagon 5"/>
          <p:cNvSpPr/>
          <p:nvPr/>
        </p:nvSpPr>
        <p:spPr>
          <a:xfrm>
            <a:off x="0" y="108102"/>
            <a:ext cx="5294811" cy="754048"/>
          </a:xfrm>
          <a:prstGeom prst="homePlate">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3" name="TextBox 12"/>
          <p:cNvSpPr txBox="1"/>
          <p:nvPr/>
        </p:nvSpPr>
        <p:spPr>
          <a:xfrm>
            <a:off x="714103" y="191055"/>
            <a:ext cx="3895998" cy="523220"/>
          </a:xfrm>
          <a:prstGeom prst="rect">
            <a:avLst/>
          </a:prstGeom>
          <a:noFill/>
        </p:spPr>
        <p:txBody>
          <a:bodyPr wrap="square" rtlCol="0">
            <a:spAutoFit/>
          </a:bodyPr>
          <a:lstStyle/>
          <a:p>
            <a:r>
              <a:rPr lang="en-IN" sz="2800" b="1" dirty="0">
                <a:solidFill>
                  <a:schemeClr val="bg1"/>
                </a:solidFill>
                <a:effectLst>
                  <a:reflection blurRad="6350" stA="55000" endA="300" endPos="45500" dir="5400000" sy="-100000" algn="bl" rotWithShape="0"/>
                </a:effectLst>
                <a:latin typeface="Times New Roman" panose="02020603050405020304" pitchFamily="18" charset="0"/>
                <a:cs typeface="Times New Roman" panose="02020603050405020304" pitchFamily="18" charset="0"/>
              </a:rPr>
              <a:t>EXPERT SYSTEM</a:t>
            </a:r>
          </a:p>
        </p:txBody>
      </p:sp>
      <p:sp>
        <p:nvSpPr>
          <p:cNvPr id="14" name="TextBox 13"/>
          <p:cNvSpPr txBox="1"/>
          <p:nvPr/>
        </p:nvSpPr>
        <p:spPr>
          <a:xfrm>
            <a:off x="1459773" y="2360023"/>
            <a:ext cx="3895998" cy="430887"/>
          </a:xfrm>
          <a:prstGeom prst="rect">
            <a:avLst/>
          </a:prstGeom>
          <a:noFill/>
        </p:spPr>
        <p:txBody>
          <a:bodyPr wrap="square" rtlCol="0">
            <a:spAutoFit/>
          </a:bodyPr>
          <a:lstStyle/>
          <a:p>
            <a:r>
              <a:rPr lang="en-IN" sz="2200" b="1" dirty="0">
                <a:solidFill>
                  <a:schemeClr val="bg1"/>
                </a:solidFill>
                <a:latin typeface="Times New Roman" panose="02020603050405020304" pitchFamily="18" charset="0"/>
                <a:cs typeface="Times New Roman" panose="02020603050405020304" pitchFamily="18" charset="0"/>
              </a:rPr>
              <a:t>EXPERT SYSTEMS</a:t>
            </a:r>
          </a:p>
        </p:txBody>
      </p:sp>
      <p:sp>
        <p:nvSpPr>
          <p:cNvPr id="16" name="TextBox 15"/>
          <p:cNvSpPr txBox="1"/>
          <p:nvPr/>
        </p:nvSpPr>
        <p:spPr>
          <a:xfrm>
            <a:off x="714103" y="1327303"/>
            <a:ext cx="11234057" cy="769441"/>
          </a:xfrm>
          <a:prstGeom prst="rect">
            <a:avLst/>
          </a:prstGeom>
          <a:solidFill>
            <a:schemeClr val="bg1">
              <a:lumMod val="95000"/>
            </a:schemeClr>
          </a:solidFill>
        </p:spPr>
        <p:txBody>
          <a:bodyPr wrap="square" rtlCol="0">
            <a:spAutoFit/>
          </a:bodyPr>
          <a:lstStyle/>
          <a:p>
            <a:pPr algn="just"/>
            <a:r>
              <a:rPr lang="en-IN" sz="2200" dirty="0">
                <a:latin typeface="Times" panose="02020603050405020304" pitchFamily="18" charset="0"/>
                <a:cs typeface="Times" panose="02020603050405020304" pitchFamily="18" charset="0"/>
              </a:rPr>
              <a:t>Expert system is defined as “ a computer program designed to model the problem solving ability of a human expert”(Durkin,1994).</a:t>
            </a:r>
          </a:p>
        </p:txBody>
      </p:sp>
      <p:pic>
        <p:nvPicPr>
          <p:cNvPr id="7" name="Picture 8">
            <a:extLst>
              <a:ext uri="{FF2B5EF4-FFF2-40B4-BE49-F238E27FC236}">
                <a16:creationId xmlns:a16="http://schemas.microsoft.com/office/drawing/2014/main" xmlns="" id="{49C67602-A93C-9F48-A6C2-7DE3084D37CC}"/>
              </a:ext>
            </a:extLst>
          </p:cNvPr>
          <p:cNvPicPr>
            <a:picLocks noChangeAspect="1"/>
          </p:cNvPicPr>
          <p:nvPr/>
        </p:nvPicPr>
        <p:blipFill>
          <a:blip r:embed="rId2"/>
          <a:stretch>
            <a:fillRect/>
          </a:stretch>
        </p:blipFill>
        <p:spPr>
          <a:xfrm>
            <a:off x="2895597" y="2252864"/>
            <a:ext cx="6161665" cy="3478134"/>
          </a:xfrm>
          <a:prstGeom prst="rect">
            <a:avLst/>
          </a:prstGeom>
        </p:spPr>
      </p:pic>
      <p:sp>
        <p:nvSpPr>
          <p:cNvPr id="9" name="TextBox 8">
            <a:extLst>
              <a:ext uri="{FF2B5EF4-FFF2-40B4-BE49-F238E27FC236}">
                <a16:creationId xmlns:a16="http://schemas.microsoft.com/office/drawing/2014/main" xmlns="" id="{854F4F31-E3F2-F54D-B7FA-8F67B829E1AC}"/>
              </a:ext>
            </a:extLst>
          </p:cNvPr>
          <p:cNvSpPr txBox="1"/>
          <p:nvPr/>
        </p:nvSpPr>
        <p:spPr>
          <a:xfrm>
            <a:off x="4249781" y="5887118"/>
            <a:ext cx="3637214" cy="369332"/>
          </a:xfrm>
          <a:prstGeom prst="rect">
            <a:avLst/>
          </a:prstGeom>
          <a:noFill/>
        </p:spPr>
        <p:txBody>
          <a:bodyPr wrap="square" rtlCol="0">
            <a:spAutoFit/>
          </a:bodyPr>
          <a:lstStyle/>
          <a:p>
            <a:pPr algn="l"/>
            <a:r>
              <a:rPr lang="en-US"/>
              <a:t>Components of an expert system</a:t>
            </a:r>
          </a:p>
        </p:txBody>
      </p:sp>
    </p:spTree>
    <p:extLst>
      <p:ext uri="{BB962C8B-B14F-4D97-AF65-F5344CB8AC3E}">
        <p14:creationId xmlns:p14="http://schemas.microsoft.com/office/powerpoint/2010/main" val="203468489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9C5FF56D-72E6-FE45-96E5-8DA93A1C42C0}"/>
              </a:ext>
            </a:extLst>
          </p:cNvPr>
          <p:cNvSpPr txBox="1"/>
          <p:nvPr/>
        </p:nvSpPr>
        <p:spPr>
          <a:xfrm>
            <a:off x="806378" y="685895"/>
            <a:ext cx="4984389" cy="1015663"/>
          </a:xfrm>
          <a:prstGeom prst="rect">
            <a:avLst/>
          </a:prstGeom>
          <a:noFill/>
        </p:spPr>
        <p:txBody>
          <a:bodyPr wrap="square">
            <a:spAutoFit/>
          </a:bodyPr>
          <a:lstStyle/>
          <a:p>
            <a:r>
              <a:rPr lang="en-US" b="1" dirty="0"/>
              <a:t>(</a:t>
            </a:r>
            <a:r>
              <a:rPr lang="en-US" b="1" dirty="0" err="1"/>
              <a:t>i</a:t>
            </a:r>
            <a:r>
              <a:rPr lang="en-US" sz="2000" b="1" dirty="0"/>
              <a:t>) </a:t>
            </a:r>
            <a:r>
              <a:rPr lang="en-US" sz="2000" b="1" dirty="0">
                <a:latin typeface="Times New Roman" panose="02020603050405020304" pitchFamily="18" charset="0"/>
                <a:cs typeface="Times New Roman" panose="02020603050405020304" pitchFamily="18" charset="0"/>
              </a:rPr>
              <a:t>Knowledge Base</a:t>
            </a:r>
            <a:r>
              <a:rPr lang="en-US" sz="2000" dirty="0">
                <a:latin typeface="Times New Roman" panose="02020603050405020304" pitchFamily="18" charset="0"/>
                <a:cs typeface="Times New Roman" panose="02020603050405020304" pitchFamily="18" charset="0"/>
              </a:rPr>
              <a:t>: It is a declarative </a:t>
            </a:r>
          </a:p>
          <a:p>
            <a:r>
              <a:rPr lang="en-US" sz="2000" dirty="0">
                <a:latin typeface="Times New Roman" panose="02020603050405020304" pitchFamily="18" charset="0"/>
                <a:cs typeface="Times New Roman" panose="02020603050405020304" pitchFamily="18" charset="0"/>
              </a:rPr>
              <a:t>representation of the expertise, often in IF-</a:t>
            </a:r>
          </a:p>
          <a:p>
            <a:r>
              <a:rPr lang="en-US" sz="2000" dirty="0">
                <a:latin typeface="Times New Roman" panose="02020603050405020304" pitchFamily="18" charset="0"/>
                <a:cs typeface="Times New Roman" panose="02020603050405020304" pitchFamily="18" charset="0"/>
              </a:rPr>
              <a:t>THEN </a:t>
            </a:r>
            <a:r>
              <a:rPr lang="en-US" sz="2000" dirty="0" smtClean="0">
                <a:latin typeface="Times New Roman" panose="02020603050405020304" pitchFamily="18" charset="0"/>
                <a:cs typeface="Times New Roman" panose="02020603050405020304" pitchFamily="18" charset="0"/>
              </a:rPr>
              <a:t>rules.</a:t>
            </a:r>
            <a:endParaRPr lang="en-US" sz="2000" dirty="0">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xmlns="" id="{0310920D-C8E0-054C-9A26-F57E965F3D25}"/>
              </a:ext>
            </a:extLst>
          </p:cNvPr>
          <p:cNvSpPr txBox="1"/>
          <p:nvPr/>
        </p:nvSpPr>
        <p:spPr>
          <a:xfrm>
            <a:off x="6096000" y="443349"/>
            <a:ext cx="6093834" cy="984885"/>
          </a:xfrm>
          <a:prstGeom prst="rect">
            <a:avLst/>
          </a:prstGeom>
          <a:noFill/>
        </p:spPr>
        <p:txBody>
          <a:bodyPr wrap="square">
            <a:spAutoFit/>
          </a:bodyPr>
          <a:lstStyle/>
          <a:p>
            <a:r>
              <a:rPr lang="en-US" b="1" dirty="0"/>
              <a:t> </a:t>
            </a:r>
            <a:endParaRPr lang="en-US" sz="1800" b="1" dirty="0"/>
          </a:p>
          <a:p>
            <a:r>
              <a:rPr lang="en-US" sz="1800" b="1" dirty="0"/>
              <a:t>(</a:t>
            </a:r>
            <a:r>
              <a:rPr lang="en-US" sz="2000" b="1" dirty="0">
                <a:latin typeface="Times New Roman" panose="02020603050405020304" pitchFamily="18" charset="0"/>
                <a:cs typeface="Times New Roman" panose="02020603050405020304" pitchFamily="18" charset="0"/>
              </a:rPr>
              <a:t>ii) Database</a:t>
            </a:r>
            <a:r>
              <a:rPr lang="en-US" sz="2000" dirty="0">
                <a:latin typeface="Times New Roman" panose="02020603050405020304" pitchFamily="18" charset="0"/>
                <a:cs typeface="Times New Roman" panose="02020603050405020304" pitchFamily="18" charset="0"/>
              </a:rPr>
              <a:t>: It is the data or a set of facts </a:t>
            </a:r>
          </a:p>
          <a:p>
            <a:r>
              <a:rPr lang="en-US" sz="2000" dirty="0">
                <a:latin typeface="Times New Roman" panose="02020603050405020304" pitchFamily="18" charset="0"/>
                <a:cs typeface="Times New Roman" panose="02020603050405020304" pitchFamily="18" charset="0"/>
              </a:rPr>
              <a:t>which is specific to a problem being </a:t>
            </a:r>
            <a:r>
              <a:rPr lang="en-US" sz="2000" dirty="0" smtClean="0">
                <a:latin typeface="Times New Roman" panose="02020603050405020304" pitchFamily="18" charset="0"/>
                <a:cs typeface="Times New Roman" panose="02020603050405020304" pitchFamily="18" charset="0"/>
              </a:rPr>
              <a:t>solved.</a:t>
            </a:r>
            <a:endParaRPr lang="en-US" sz="2000" dirty="0">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xmlns="" id="{DFC7E2B7-37C0-8444-8C1D-60618E7B4E1B}"/>
              </a:ext>
            </a:extLst>
          </p:cNvPr>
          <p:cNvSpPr txBox="1"/>
          <p:nvPr/>
        </p:nvSpPr>
        <p:spPr>
          <a:xfrm>
            <a:off x="806378" y="3101579"/>
            <a:ext cx="6093834" cy="1015663"/>
          </a:xfrm>
          <a:prstGeom prst="rect">
            <a:avLst/>
          </a:prstGeom>
          <a:noFill/>
        </p:spPr>
        <p:txBody>
          <a:bodyPr wrap="square">
            <a:spAutoFit/>
          </a:bodyPr>
          <a:lstStyle/>
          <a:p>
            <a:r>
              <a:rPr lang="en-US" sz="2000" b="1" dirty="0"/>
              <a:t>(</a:t>
            </a:r>
            <a:r>
              <a:rPr lang="en-US" sz="2000" b="1" dirty="0">
                <a:latin typeface="Times New Roman" panose="02020603050405020304" pitchFamily="18" charset="0"/>
                <a:cs typeface="Times New Roman" panose="02020603050405020304" pitchFamily="18" charset="0"/>
              </a:rPr>
              <a:t>iii) Inference Engine: </a:t>
            </a:r>
            <a:r>
              <a:rPr lang="en-US" sz="2000" dirty="0">
                <a:latin typeface="Times New Roman" panose="02020603050405020304" pitchFamily="18" charset="0"/>
                <a:cs typeface="Times New Roman" panose="02020603050405020304" pitchFamily="18" charset="0"/>
              </a:rPr>
              <a:t>It carries out the </a:t>
            </a:r>
          </a:p>
          <a:p>
            <a:r>
              <a:rPr lang="en-US" sz="2000" dirty="0">
                <a:latin typeface="Times New Roman" panose="02020603050405020304" pitchFamily="18" charset="0"/>
                <a:cs typeface="Times New Roman" panose="02020603050405020304" pitchFamily="18" charset="0"/>
              </a:rPr>
              <a:t>reasoning by interplaying the information or </a:t>
            </a:r>
          </a:p>
          <a:p>
            <a:r>
              <a:rPr lang="en-US" sz="2000" dirty="0">
                <a:latin typeface="Times New Roman" panose="02020603050405020304" pitchFamily="18" charset="0"/>
                <a:cs typeface="Times New Roman" panose="02020603050405020304" pitchFamily="18" charset="0"/>
              </a:rPr>
              <a:t>facts obtained from the </a:t>
            </a:r>
            <a:r>
              <a:rPr lang="en-US" sz="2000" dirty="0" smtClean="0">
                <a:latin typeface="Times New Roman" panose="02020603050405020304" pitchFamily="18" charset="0"/>
                <a:cs typeface="Times New Roman" panose="02020603050405020304" pitchFamily="18" charset="0"/>
              </a:rPr>
              <a:t>user.</a:t>
            </a:r>
            <a:endParaRPr lang="en-US" sz="2000" dirty="0">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xmlns="" id="{A11226BA-21D0-3948-B638-D580558410BC}"/>
              </a:ext>
            </a:extLst>
          </p:cNvPr>
          <p:cNvSpPr txBox="1"/>
          <p:nvPr/>
        </p:nvSpPr>
        <p:spPr>
          <a:xfrm>
            <a:off x="6096000" y="2994219"/>
            <a:ext cx="6093834" cy="707886"/>
          </a:xfrm>
          <a:prstGeom prst="rect">
            <a:avLst/>
          </a:prstGeom>
          <a:noFill/>
        </p:spPr>
        <p:txBody>
          <a:bodyPr wrap="square">
            <a:spAutoFit/>
          </a:bodyPr>
          <a:lstStyle/>
          <a:p>
            <a:r>
              <a:rPr lang="en-US" sz="2000" b="1" dirty="0"/>
              <a:t>(</a:t>
            </a:r>
            <a:r>
              <a:rPr lang="en-US" sz="2000" b="1" dirty="0">
                <a:latin typeface="Times New Roman" panose="02020603050405020304" pitchFamily="18" charset="0"/>
                <a:cs typeface="Times New Roman" panose="02020603050405020304" pitchFamily="18" charset="0"/>
              </a:rPr>
              <a:t>iv) Explanation Facilities: </a:t>
            </a:r>
            <a:r>
              <a:rPr lang="en-US" sz="2000" dirty="0">
                <a:latin typeface="Times New Roman" panose="02020603050405020304" pitchFamily="18" charset="0"/>
                <a:cs typeface="Times New Roman" panose="02020603050405020304" pitchFamily="18" charset="0"/>
              </a:rPr>
              <a:t>It explains about how </a:t>
            </a:r>
          </a:p>
          <a:p>
            <a:r>
              <a:rPr lang="en-US" sz="2000" dirty="0">
                <a:latin typeface="Times New Roman" panose="02020603050405020304" pitchFamily="18" charset="0"/>
                <a:cs typeface="Times New Roman" panose="02020603050405020304" pitchFamily="18" charset="0"/>
              </a:rPr>
              <a:t>a particular conclusion is </a:t>
            </a:r>
            <a:r>
              <a:rPr lang="en-US" sz="2000" dirty="0" smtClean="0">
                <a:latin typeface="Times New Roman" panose="02020603050405020304" pitchFamily="18" charset="0"/>
                <a:cs typeface="Times New Roman" panose="02020603050405020304" pitchFamily="18" charset="0"/>
              </a:rPr>
              <a:t>reached</a:t>
            </a:r>
            <a:endParaRPr lang="en-US" sz="2000" dirty="0">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xmlns="" id="{0D87473C-33CB-2746-9654-68972AFBEF29}"/>
              </a:ext>
            </a:extLst>
          </p:cNvPr>
          <p:cNvSpPr txBox="1"/>
          <p:nvPr/>
        </p:nvSpPr>
        <p:spPr>
          <a:xfrm>
            <a:off x="3599295" y="4667564"/>
            <a:ext cx="6093834" cy="707886"/>
          </a:xfrm>
          <a:prstGeom prst="rect">
            <a:avLst/>
          </a:prstGeom>
          <a:noFill/>
        </p:spPr>
        <p:txBody>
          <a:bodyPr wrap="square">
            <a:spAutoFit/>
          </a:bodyPr>
          <a:lstStyle/>
          <a:p>
            <a:r>
              <a:rPr lang="en-US" sz="1800" b="1" dirty="0">
                <a:latin typeface="Times New Roman" panose="02020603050405020304" pitchFamily="18" charset="0"/>
                <a:cs typeface="Times New Roman" panose="02020603050405020304" pitchFamily="18" charset="0"/>
              </a:rPr>
              <a:t>(</a:t>
            </a:r>
            <a:r>
              <a:rPr lang="en-US" sz="2000" b="1" dirty="0">
                <a:latin typeface="Times New Roman" panose="02020603050405020304" pitchFamily="18" charset="0"/>
                <a:cs typeface="Times New Roman" panose="02020603050405020304" pitchFamily="18" charset="0"/>
              </a:rPr>
              <a:t>v) User Interface</a:t>
            </a:r>
            <a:r>
              <a:rPr lang="en-US" sz="2000" dirty="0">
                <a:latin typeface="Times New Roman" panose="02020603050405020304" pitchFamily="18" charset="0"/>
                <a:cs typeface="Times New Roman" panose="02020603050405020304" pitchFamily="18" charset="0"/>
              </a:rPr>
              <a:t>: It provides communication </a:t>
            </a:r>
          </a:p>
          <a:p>
            <a:r>
              <a:rPr lang="en-US" sz="2000" dirty="0">
                <a:latin typeface="Times New Roman" panose="02020603050405020304" pitchFamily="18" charset="0"/>
                <a:cs typeface="Times New Roman" panose="02020603050405020304" pitchFamily="18" charset="0"/>
              </a:rPr>
              <a:t>between the user and expert system.</a:t>
            </a:r>
          </a:p>
        </p:txBody>
      </p:sp>
    </p:spTree>
    <p:extLst>
      <p:ext uri="{BB962C8B-B14F-4D97-AF65-F5344CB8AC3E}">
        <p14:creationId xmlns:p14="http://schemas.microsoft.com/office/powerpoint/2010/main" val="417184806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3"/>
          <p:cNvSpPr/>
          <p:nvPr/>
        </p:nvSpPr>
        <p:spPr>
          <a:xfrm>
            <a:off x="236314" y="1735459"/>
            <a:ext cx="7494524" cy="4616648"/>
          </a:xfrm>
          <a:prstGeom prst="rect">
            <a:avLst/>
          </a:prstGeom>
        </p:spPr>
        <p:txBody>
          <a:bodyPr wrap="square">
            <a:spAutoFit/>
          </a:bodyPr>
          <a:lstStyle/>
          <a:p>
            <a:pPr marL="285750" indent="-285750">
              <a:buFont typeface="Wingdings" panose="05000000000000000000" pitchFamily="2" charset="2"/>
              <a:buChar char="v"/>
            </a:pPr>
            <a:r>
              <a:rPr lang="en-IN" sz="2200" b="1" dirty="0">
                <a:solidFill>
                  <a:srgbClr val="0070C0"/>
                </a:solidFill>
                <a:latin typeface="Times" panose="02020603050405020304" pitchFamily="18" charset="0"/>
                <a:cs typeface="Times" panose="02020603050405020304" pitchFamily="18" charset="0"/>
              </a:rPr>
              <a:t>January 25, 2013</a:t>
            </a:r>
          </a:p>
          <a:p>
            <a:pPr marL="285750" indent="-285750">
              <a:buFont typeface="Wingdings" panose="05000000000000000000" pitchFamily="2" charset="2"/>
              <a:buChar char="v"/>
            </a:pPr>
            <a:endParaRPr lang="en-IN" sz="2200" dirty="0">
              <a:latin typeface="Times" panose="02020603050405020304" pitchFamily="18" charset="0"/>
              <a:cs typeface="Times" panose="02020603050405020304" pitchFamily="18" charset="0"/>
            </a:endParaRPr>
          </a:p>
          <a:p>
            <a:pPr marL="285750" indent="-285750">
              <a:buFont typeface="Wingdings" panose="05000000000000000000" pitchFamily="2" charset="2"/>
              <a:buChar char="v"/>
            </a:pPr>
            <a:r>
              <a:rPr lang="en-IN" sz="2200" dirty="0">
                <a:latin typeface="Times" panose="02020603050405020304" pitchFamily="18" charset="0"/>
                <a:cs typeface="Times" panose="02020603050405020304" pitchFamily="18" charset="0"/>
              </a:rPr>
              <a:t>Network partners</a:t>
            </a:r>
          </a:p>
          <a:p>
            <a:pPr marL="742950" lvl="1" indent="-285750">
              <a:buFont typeface="Arial" panose="020B0604020202020204" pitchFamily="34" charset="0"/>
              <a:buChar char="•"/>
            </a:pPr>
            <a:r>
              <a:rPr lang="en-IN" sz="2200" dirty="0">
                <a:latin typeface="Times" panose="02020603050405020304" pitchFamily="18" charset="0"/>
                <a:cs typeface="Times" panose="02020603050405020304" pitchFamily="18" charset="0"/>
              </a:rPr>
              <a:t>Directorate of Research on Women in Agriculture, Bhubaneshwar, </a:t>
            </a:r>
          </a:p>
          <a:p>
            <a:pPr marL="742950" lvl="1" indent="-285750">
              <a:buFont typeface="Arial" panose="020B0604020202020204" pitchFamily="34" charset="0"/>
              <a:buChar char="•"/>
            </a:pPr>
            <a:r>
              <a:rPr lang="en-IN" sz="2200" dirty="0">
                <a:latin typeface="Times" panose="02020603050405020304" pitchFamily="18" charset="0"/>
                <a:cs typeface="Times" panose="02020603050405020304" pitchFamily="18" charset="0"/>
              </a:rPr>
              <a:t>Zonal Project Directorate – Zone VIII, Bengaluru,</a:t>
            </a:r>
          </a:p>
          <a:p>
            <a:pPr marL="742950" lvl="1" indent="-285750">
              <a:buFont typeface="Arial" panose="020B0604020202020204" pitchFamily="34" charset="0"/>
              <a:buChar char="•"/>
            </a:pPr>
            <a:r>
              <a:rPr lang="en-IN" sz="2200" dirty="0">
                <a:latin typeface="Times" panose="02020603050405020304" pitchFamily="18" charset="0"/>
                <a:cs typeface="Times" panose="02020603050405020304" pitchFamily="18" charset="0"/>
              </a:rPr>
              <a:t>Tamil Nadu Agricultural University, Coimbatore</a:t>
            </a:r>
          </a:p>
          <a:p>
            <a:pPr marL="742950" lvl="1" indent="-285750">
              <a:buFont typeface="Arial" panose="020B0604020202020204" pitchFamily="34" charset="0"/>
              <a:buChar char="•"/>
            </a:pPr>
            <a:r>
              <a:rPr lang="en-IN" sz="2200" dirty="0">
                <a:latin typeface="Times" panose="02020603050405020304" pitchFamily="18" charset="0"/>
                <a:cs typeface="Times" panose="02020603050405020304" pitchFamily="18" charset="0"/>
              </a:rPr>
              <a:t>Tamil Nadu Veterinary and Animal Sciences University, Chennai</a:t>
            </a:r>
          </a:p>
          <a:p>
            <a:pPr marL="285750" indent="-285750">
              <a:buFont typeface="Wingdings" panose="05000000000000000000" pitchFamily="2" charset="2"/>
              <a:buChar char="v"/>
            </a:pPr>
            <a:endParaRPr lang="en-IN" dirty="0">
              <a:latin typeface="Times" panose="02020603050405020304" pitchFamily="18" charset="0"/>
              <a:cs typeface="Times" panose="02020603050405020304" pitchFamily="18" charset="0"/>
            </a:endParaRPr>
          </a:p>
          <a:p>
            <a:pPr marL="285750" indent="-285750">
              <a:buFont typeface="Wingdings" panose="05000000000000000000" pitchFamily="2" charset="2"/>
              <a:buChar char="v"/>
            </a:pPr>
            <a:r>
              <a:rPr lang="en-IN" sz="2200" dirty="0">
                <a:solidFill>
                  <a:schemeClr val="tx1">
                    <a:lumMod val="95000"/>
                    <a:lumOff val="5000"/>
                  </a:schemeClr>
                </a:solidFill>
                <a:latin typeface="Times" panose="02020603050405020304" pitchFamily="18" charset="0"/>
                <a:cs typeface="Times" panose="02020603050405020304" pitchFamily="18" charset="0"/>
              </a:rPr>
              <a:t>Major outcome</a:t>
            </a:r>
          </a:p>
          <a:p>
            <a:endParaRPr lang="en-IN" dirty="0"/>
          </a:p>
          <a:p>
            <a:r>
              <a:rPr lang="en-IN" dirty="0"/>
              <a:t/>
            </a:r>
            <a:br>
              <a:rPr lang="en-IN" dirty="0"/>
            </a:br>
            <a:endParaRPr lang="en-IN" dirty="0"/>
          </a:p>
        </p:txBody>
      </p:sp>
      <p:pic>
        <p:nvPicPr>
          <p:cNvPr id="5" name="Picture 4"/>
          <p:cNvPicPr>
            <a:picLocks noChangeAspect="1"/>
          </p:cNvPicPr>
          <p:nvPr/>
        </p:nvPicPr>
        <p:blipFill>
          <a:blip r:embed="rId3"/>
          <a:stretch>
            <a:fillRect/>
          </a:stretch>
        </p:blipFill>
        <p:spPr>
          <a:xfrm>
            <a:off x="7730838" y="2313337"/>
            <a:ext cx="3729902" cy="2814562"/>
          </a:xfrm>
          <a:prstGeom prst="rect">
            <a:avLst/>
          </a:prstGeom>
        </p:spPr>
      </p:pic>
      <p:pic>
        <p:nvPicPr>
          <p:cNvPr id="10" name="Picture 2" descr="Indian Council of Agricultural Research - Wikipedia"/>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62030" y="208719"/>
            <a:ext cx="1035596" cy="1287203"/>
          </a:xfrm>
          <a:prstGeom prst="rect">
            <a:avLst/>
          </a:prstGeom>
          <a:solidFill>
            <a:schemeClr val="bg1"/>
          </a:solidFill>
        </p:spPr>
      </p:pic>
      <p:sp>
        <p:nvSpPr>
          <p:cNvPr id="2" name="Rectangle 1"/>
          <p:cNvSpPr/>
          <p:nvPr/>
        </p:nvSpPr>
        <p:spPr>
          <a:xfrm>
            <a:off x="2140772" y="301213"/>
            <a:ext cx="9875520" cy="856367"/>
          </a:xfrm>
          <a:prstGeom prst="rect">
            <a:avLst/>
          </a:pr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 name="Rectangle 2"/>
          <p:cNvSpPr/>
          <p:nvPr/>
        </p:nvSpPr>
        <p:spPr>
          <a:xfrm>
            <a:off x="2130015" y="301213"/>
            <a:ext cx="9735670" cy="830997"/>
          </a:xfrm>
          <a:prstGeom prst="rect">
            <a:avLst/>
          </a:prstGeom>
        </p:spPr>
        <p:txBody>
          <a:bodyPr wrap="square">
            <a:spAutoFit/>
          </a:bodyPr>
          <a:lstStyle/>
          <a:p>
            <a:pPr algn="ctr"/>
            <a:r>
              <a:rPr lang="en-US" sz="2400" b="1" dirty="0">
                <a:solidFill>
                  <a:schemeClr val="bg1"/>
                </a:solidFill>
                <a:effectLst>
                  <a:reflection blurRad="6350" stA="55000" endA="300" endPos="45500" dir="5400000" sy="-100000" algn="bl" rotWithShape="0"/>
                </a:effectLst>
                <a:latin typeface="Times" panose="02020603050405020304" pitchFamily="18" charset="0"/>
                <a:cs typeface="Times" panose="02020603050405020304" pitchFamily="18" charset="0"/>
              </a:rPr>
              <a:t>EXPERT SYSTEM ON AGRICULTURE AND ANIMAL HUSBANDRY ENTERPRISES - ICAR</a:t>
            </a:r>
          </a:p>
        </p:txBody>
      </p:sp>
      <p:sp>
        <p:nvSpPr>
          <p:cNvPr id="6" name="Round Diagonal Corner Rectangle 5"/>
          <p:cNvSpPr/>
          <p:nvPr/>
        </p:nvSpPr>
        <p:spPr>
          <a:xfrm>
            <a:off x="236314" y="5741790"/>
            <a:ext cx="2775473" cy="849854"/>
          </a:xfrm>
          <a:prstGeom prst="round2Diag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8" name="Round Diagonal Corner Rectangle 7"/>
          <p:cNvSpPr/>
          <p:nvPr/>
        </p:nvSpPr>
        <p:spPr>
          <a:xfrm>
            <a:off x="3284313" y="5782505"/>
            <a:ext cx="2775473" cy="849854"/>
          </a:xfrm>
          <a:prstGeom prst="round2Diag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 name="Round Diagonal Corner Rectangle 8"/>
          <p:cNvSpPr/>
          <p:nvPr/>
        </p:nvSpPr>
        <p:spPr>
          <a:xfrm>
            <a:off x="6267016" y="5741790"/>
            <a:ext cx="2775473" cy="849854"/>
          </a:xfrm>
          <a:prstGeom prst="round2DiagRect">
            <a:avLst/>
          </a:prstGeom>
          <a:solidFill>
            <a:srgbClr val="9B09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1" name="Round Diagonal Corner Rectangle 10"/>
          <p:cNvSpPr/>
          <p:nvPr/>
        </p:nvSpPr>
        <p:spPr>
          <a:xfrm>
            <a:off x="9240819" y="5705777"/>
            <a:ext cx="2775473" cy="849854"/>
          </a:xfrm>
          <a:prstGeom prst="round2DiagRect">
            <a:avLst/>
          </a:prstGeom>
          <a:solidFill>
            <a:srgbClr val="0933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 name="TextBox 6"/>
          <p:cNvSpPr txBox="1"/>
          <p:nvPr/>
        </p:nvSpPr>
        <p:spPr>
          <a:xfrm>
            <a:off x="408791" y="5862918"/>
            <a:ext cx="2452743" cy="769441"/>
          </a:xfrm>
          <a:prstGeom prst="rect">
            <a:avLst/>
          </a:prstGeom>
          <a:noFill/>
        </p:spPr>
        <p:txBody>
          <a:bodyPr wrap="square" rtlCol="0">
            <a:spAutoFit/>
          </a:bodyPr>
          <a:lstStyle/>
          <a:p>
            <a:r>
              <a:rPr lang="en-IN" sz="2200" b="1" dirty="0">
                <a:solidFill>
                  <a:schemeClr val="bg1"/>
                </a:solidFill>
              </a:rPr>
              <a:t>Decision support system</a:t>
            </a:r>
          </a:p>
        </p:txBody>
      </p:sp>
      <p:sp>
        <p:nvSpPr>
          <p:cNvPr id="12" name="TextBox 11"/>
          <p:cNvSpPr txBox="1"/>
          <p:nvPr/>
        </p:nvSpPr>
        <p:spPr>
          <a:xfrm>
            <a:off x="3454643" y="5921220"/>
            <a:ext cx="2452743" cy="430887"/>
          </a:xfrm>
          <a:prstGeom prst="rect">
            <a:avLst/>
          </a:prstGeom>
          <a:noFill/>
        </p:spPr>
        <p:txBody>
          <a:bodyPr wrap="square" rtlCol="0">
            <a:spAutoFit/>
          </a:bodyPr>
          <a:lstStyle/>
          <a:p>
            <a:r>
              <a:rPr lang="en-IN" sz="2200" b="1" dirty="0">
                <a:solidFill>
                  <a:schemeClr val="bg1"/>
                </a:solidFill>
              </a:rPr>
              <a:t>Information system</a:t>
            </a:r>
          </a:p>
        </p:txBody>
      </p:sp>
      <p:sp>
        <p:nvSpPr>
          <p:cNvPr id="14" name="TextBox 13"/>
          <p:cNvSpPr txBox="1"/>
          <p:nvPr/>
        </p:nvSpPr>
        <p:spPr>
          <a:xfrm>
            <a:off x="6737849" y="5923926"/>
            <a:ext cx="2452743" cy="430887"/>
          </a:xfrm>
          <a:prstGeom prst="rect">
            <a:avLst/>
          </a:prstGeom>
          <a:noFill/>
        </p:spPr>
        <p:txBody>
          <a:bodyPr wrap="square" rtlCol="0">
            <a:spAutoFit/>
          </a:bodyPr>
          <a:lstStyle/>
          <a:p>
            <a:r>
              <a:rPr lang="en-IN" sz="2200" b="1" dirty="0">
                <a:solidFill>
                  <a:schemeClr val="bg1"/>
                </a:solidFill>
              </a:rPr>
              <a:t>Plant Doctor</a:t>
            </a:r>
          </a:p>
        </p:txBody>
      </p:sp>
      <p:sp>
        <p:nvSpPr>
          <p:cNvPr id="15" name="TextBox 14"/>
          <p:cNvSpPr txBox="1"/>
          <p:nvPr/>
        </p:nvSpPr>
        <p:spPr>
          <a:xfrm>
            <a:off x="9721304" y="5862918"/>
            <a:ext cx="2452743" cy="430887"/>
          </a:xfrm>
          <a:prstGeom prst="rect">
            <a:avLst/>
          </a:prstGeom>
          <a:noFill/>
        </p:spPr>
        <p:txBody>
          <a:bodyPr wrap="square" rtlCol="0">
            <a:spAutoFit/>
          </a:bodyPr>
          <a:lstStyle/>
          <a:p>
            <a:r>
              <a:rPr lang="en-IN" sz="2200" b="1" dirty="0">
                <a:solidFill>
                  <a:schemeClr val="bg1"/>
                </a:solidFill>
              </a:rPr>
              <a:t>Health Advisor</a:t>
            </a:r>
          </a:p>
        </p:txBody>
      </p:sp>
    </p:spTree>
    <p:extLst>
      <p:ext uri="{BB962C8B-B14F-4D97-AF65-F5344CB8AC3E}">
        <p14:creationId xmlns:p14="http://schemas.microsoft.com/office/powerpoint/2010/main" val="412610001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24691" y="155863"/>
            <a:ext cx="11801475" cy="6582641"/>
          </a:xfrm>
          <a:prstGeom prst="rect">
            <a:avLst/>
          </a:prstGeom>
        </p:spPr>
      </p:pic>
    </p:spTree>
    <p:extLst>
      <p:ext uri="{BB962C8B-B14F-4D97-AF65-F5344CB8AC3E}">
        <p14:creationId xmlns:p14="http://schemas.microsoft.com/office/powerpoint/2010/main" val="23131285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2701"/>
            <a:ext cx="12192000" cy="406967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IN">
              <a:solidFill>
                <a:srgbClr val="00B050"/>
              </a:solidFill>
            </a:endParaRPr>
          </a:p>
        </p:txBody>
      </p:sp>
      <p:sp>
        <p:nvSpPr>
          <p:cNvPr id="6" name="TextBox 5"/>
          <p:cNvSpPr txBox="1"/>
          <p:nvPr/>
        </p:nvSpPr>
        <p:spPr>
          <a:xfrm>
            <a:off x="1302327" y="1588655"/>
            <a:ext cx="11480800" cy="369332"/>
          </a:xfrm>
          <a:prstGeom prst="rect">
            <a:avLst/>
          </a:prstGeom>
          <a:noFill/>
        </p:spPr>
        <p:txBody>
          <a:bodyPr wrap="square" rtlCol="0">
            <a:spAutoFit/>
          </a:bodyPr>
          <a:lstStyle/>
          <a:p>
            <a:endParaRPr lang="en-IN" dirty="0"/>
          </a:p>
        </p:txBody>
      </p:sp>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94633" y="4069677"/>
            <a:ext cx="1649691" cy="988223"/>
          </a:xfrm>
          <a:prstGeom prst="rect">
            <a:avLst/>
          </a:prstGeom>
          <a:ln>
            <a:noFill/>
          </a:ln>
          <a:effectLst>
            <a:outerShdw blurRad="292100" dist="139700" dir="2700000" algn="tl" rotWithShape="0">
              <a:srgbClr val="333333">
                <a:alpha val="65000"/>
              </a:srgbClr>
            </a:outerShdw>
          </a:effectLst>
        </p:spPr>
      </p:pic>
      <p:pic>
        <p:nvPicPr>
          <p:cNvPr id="21" name="Picture 2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26059" y="4888897"/>
            <a:ext cx="1655852" cy="1077959"/>
          </a:xfrm>
          <a:prstGeom prst="rect">
            <a:avLst/>
          </a:prstGeom>
          <a:ln>
            <a:noFill/>
          </a:ln>
          <a:effectLst>
            <a:outerShdw blurRad="292100" dist="139700" dir="2700000" algn="tl" rotWithShape="0">
              <a:srgbClr val="333333">
                <a:alpha val="65000"/>
              </a:srgbClr>
            </a:outerShdw>
          </a:effectLst>
        </p:spPr>
      </p:pic>
      <p:pic>
        <p:nvPicPr>
          <p:cNvPr id="24" name="Picture 2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 y="4066885"/>
            <a:ext cx="1923068" cy="2791119"/>
          </a:xfrm>
          <a:prstGeom prst="rect">
            <a:avLst/>
          </a:prstGeom>
        </p:spPr>
      </p:pic>
      <p:pic>
        <p:nvPicPr>
          <p:cNvPr id="25" name="Picture 2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694631" y="5966853"/>
            <a:ext cx="1631424" cy="891151"/>
          </a:xfrm>
          <a:prstGeom prst="rect">
            <a:avLst/>
          </a:prstGeom>
          <a:ln>
            <a:noFill/>
          </a:ln>
          <a:effectLst>
            <a:outerShdw blurRad="292100" dist="139700" dir="2700000" algn="tl" rotWithShape="0">
              <a:srgbClr val="333333">
                <a:alpha val="65000"/>
              </a:srgbClr>
            </a:outerShdw>
          </a:effectLst>
        </p:spPr>
      </p:pic>
      <p:sp>
        <p:nvSpPr>
          <p:cNvPr id="28" name="TextBox 27"/>
          <p:cNvSpPr txBox="1"/>
          <p:nvPr/>
        </p:nvSpPr>
        <p:spPr>
          <a:xfrm>
            <a:off x="7447176" y="5142968"/>
            <a:ext cx="4119515" cy="400110"/>
          </a:xfrm>
          <a:prstGeom prst="rect">
            <a:avLst/>
          </a:prstGeom>
          <a:noFill/>
        </p:spPr>
        <p:txBody>
          <a:bodyPr wrap="square" rtlCol="0">
            <a:spAutoFit/>
          </a:bodyPr>
          <a:lstStyle/>
          <a:p>
            <a:endParaRPr lang="en-IN" sz="2000" b="1" dirty="0">
              <a:latin typeface="Times New Roman" panose="02020603050405020304" pitchFamily="18" charset="0"/>
              <a:cs typeface="Times New Roman" panose="02020603050405020304" pitchFamily="18" charset="0"/>
            </a:endParaRPr>
          </a:p>
        </p:txBody>
      </p:sp>
      <p:sp>
        <p:nvSpPr>
          <p:cNvPr id="29" name="Rectangle 28"/>
          <p:cNvSpPr/>
          <p:nvPr/>
        </p:nvSpPr>
        <p:spPr>
          <a:xfrm>
            <a:off x="4344321" y="4069673"/>
            <a:ext cx="1637587" cy="819219"/>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IN">
              <a:solidFill>
                <a:srgbClr val="FFFF00"/>
              </a:solidFill>
            </a:endParaRPr>
          </a:p>
        </p:txBody>
      </p:sp>
      <p:sp>
        <p:nvSpPr>
          <p:cNvPr id="30" name="Rectangle 29"/>
          <p:cNvSpPr/>
          <p:nvPr/>
        </p:nvSpPr>
        <p:spPr>
          <a:xfrm>
            <a:off x="4326059" y="5966855"/>
            <a:ext cx="1655852" cy="891151"/>
          </a:xfrm>
          <a:prstGeom prst="rect">
            <a:avLst/>
          </a:prstGeom>
          <a:gradFill flip="none" rotWithShape="1">
            <a:gsLst>
              <a:gs pos="0">
                <a:srgbClr val="00B050">
                  <a:shade val="30000"/>
                  <a:satMod val="115000"/>
                </a:srgbClr>
              </a:gs>
              <a:gs pos="50000">
                <a:srgbClr val="00B050">
                  <a:shade val="67500"/>
                  <a:satMod val="115000"/>
                </a:srgbClr>
              </a:gs>
              <a:gs pos="100000">
                <a:srgbClr val="00B050">
                  <a:shade val="100000"/>
                  <a:satMod val="115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IN"/>
          </a:p>
        </p:txBody>
      </p:sp>
      <p:sp>
        <p:nvSpPr>
          <p:cNvPr id="31" name="Rectangle 30"/>
          <p:cNvSpPr/>
          <p:nvPr/>
        </p:nvSpPr>
        <p:spPr>
          <a:xfrm>
            <a:off x="2694637" y="5057899"/>
            <a:ext cx="1639887" cy="9123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IN"/>
          </a:p>
        </p:txBody>
      </p:sp>
      <p:sp>
        <p:nvSpPr>
          <p:cNvPr id="33" name="Rectangle 32"/>
          <p:cNvSpPr/>
          <p:nvPr/>
        </p:nvSpPr>
        <p:spPr>
          <a:xfrm>
            <a:off x="5962580" y="4069680"/>
            <a:ext cx="6229425" cy="2795017"/>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IN" b="1" dirty="0">
              <a:latin typeface="Times New Roman" panose="02020603050405020304" pitchFamily="18" charset="0"/>
              <a:cs typeface="Times New Roman" panose="02020603050405020304" pitchFamily="18" charset="0"/>
            </a:endParaRPr>
          </a:p>
        </p:txBody>
      </p:sp>
      <p:sp>
        <p:nvSpPr>
          <p:cNvPr id="35" name="TextBox 34"/>
          <p:cNvSpPr txBox="1"/>
          <p:nvPr/>
        </p:nvSpPr>
        <p:spPr>
          <a:xfrm>
            <a:off x="6143893" y="4289195"/>
            <a:ext cx="5961516" cy="2308324"/>
          </a:xfrm>
          <a:prstGeom prst="rect">
            <a:avLst/>
          </a:prstGeom>
          <a:noFill/>
        </p:spPr>
        <p:txBody>
          <a:bodyPr wrap="square" rtlCol="0">
            <a:spAutoFit/>
          </a:bodyPr>
          <a:lstStyle/>
          <a:p>
            <a:r>
              <a:rPr lang="en-IN" sz="2400" b="1" dirty="0">
                <a:solidFill>
                  <a:schemeClr val="bg1"/>
                </a:solidFill>
                <a:latin typeface="Times New Roman" panose="02020603050405020304" pitchFamily="18" charset="0"/>
                <a:cs typeface="Times New Roman" panose="02020603050405020304" pitchFamily="18" charset="0"/>
              </a:rPr>
              <a:t>Presented by,</a:t>
            </a:r>
          </a:p>
          <a:p>
            <a:endParaRPr lang="en-IN" sz="2400" b="1" dirty="0">
              <a:solidFill>
                <a:schemeClr val="bg1"/>
              </a:solidFill>
              <a:latin typeface="Times New Roman" panose="02020603050405020304" pitchFamily="18" charset="0"/>
              <a:cs typeface="Times New Roman" panose="02020603050405020304" pitchFamily="18" charset="0"/>
            </a:endParaRPr>
          </a:p>
          <a:p>
            <a:pPr algn="r"/>
            <a:r>
              <a:rPr lang="en-US" sz="2400" b="1">
                <a:solidFill>
                  <a:schemeClr val="bg1"/>
                </a:solidFill>
                <a:latin typeface="Times New Roman" panose="02020603050405020304" pitchFamily="18" charset="0"/>
                <a:cs typeface="Times New Roman" panose="02020603050405020304" pitchFamily="18" charset="0"/>
              </a:rPr>
              <a:t>ABHINEETH R HARTHIKOTE </a:t>
            </a:r>
            <a:endParaRPr lang="en-IN" sz="2400" b="1" dirty="0">
              <a:solidFill>
                <a:schemeClr val="bg1"/>
              </a:solidFill>
              <a:latin typeface="Times New Roman" panose="02020603050405020304" pitchFamily="18" charset="0"/>
              <a:cs typeface="Times New Roman" panose="02020603050405020304" pitchFamily="18" charset="0"/>
            </a:endParaRPr>
          </a:p>
          <a:p>
            <a:pPr algn="r"/>
            <a:r>
              <a:rPr lang="en-US" sz="2400" b="1">
                <a:solidFill>
                  <a:schemeClr val="bg1"/>
                </a:solidFill>
                <a:latin typeface="Times New Roman" panose="02020603050405020304" pitchFamily="18" charset="0"/>
                <a:cs typeface="Times New Roman" panose="02020603050405020304" pitchFamily="18" charset="0"/>
              </a:rPr>
              <a:t>PAMB 1141</a:t>
            </a:r>
            <a:endParaRPr lang="en-IN" sz="2400" b="1" dirty="0">
              <a:solidFill>
                <a:schemeClr val="bg1"/>
              </a:solidFill>
              <a:latin typeface="Times New Roman" panose="02020603050405020304" pitchFamily="18" charset="0"/>
              <a:cs typeface="Times New Roman" panose="02020603050405020304" pitchFamily="18" charset="0"/>
            </a:endParaRPr>
          </a:p>
          <a:p>
            <a:pPr algn="r"/>
            <a:r>
              <a:rPr lang="en-IN" sz="2400" b="1" dirty="0">
                <a:solidFill>
                  <a:schemeClr val="bg1"/>
                </a:solidFill>
                <a:latin typeface="Times New Roman" panose="02020603050405020304" pitchFamily="18" charset="0"/>
                <a:cs typeface="Times New Roman" panose="02020603050405020304" pitchFamily="18" charset="0"/>
              </a:rPr>
              <a:t>Sr. M.Sc. (Agri.)</a:t>
            </a:r>
          </a:p>
          <a:p>
            <a:pPr algn="r"/>
            <a:r>
              <a:rPr lang="en-IN" sz="2400" b="1" dirty="0">
                <a:solidFill>
                  <a:schemeClr val="bg1"/>
                </a:solidFill>
                <a:latin typeface="Times New Roman" panose="02020603050405020304" pitchFamily="18" charset="0"/>
                <a:cs typeface="Times New Roman" panose="02020603050405020304" pitchFamily="18" charset="0"/>
              </a:rPr>
              <a:t>Dept. of </a:t>
            </a:r>
            <a:r>
              <a:rPr lang="en-IN" sz="2400" b="1" err="1">
                <a:solidFill>
                  <a:schemeClr val="bg1"/>
                </a:solidFill>
                <a:latin typeface="Times New Roman" panose="02020603050405020304" pitchFamily="18" charset="0"/>
                <a:cs typeface="Times New Roman" panose="02020603050405020304" pitchFamily="18" charset="0"/>
              </a:rPr>
              <a:t>Agril</a:t>
            </a:r>
            <a:r>
              <a:rPr lang="en-IN" sz="2400" b="1">
                <a:solidFill>
                  <a:schemeClr val="bg1"/>
                </a:solidFill>
                <a:latin typeface="Times New Roman" panose="02020603050405020304" pitchFamily="18" charset="0"/>
                <a:cs typeface="Times New Roman" panose="02020603050405020304" pitchFamily="18" charset="0"/>
              </a:rPr>
              <a:t>. </a:t>
            </a:r>
            <a:r>
              <a:rPr lang="en-US" sz="2400" b="1">
                <a:solidFill>
                  <a:schemeClr val="bg1"/>
                </a:solidFill>
                <a:latin typeface="Times New Roman" panose="02020603050405020304" pitchFamily="18" charset="0"/>
                <a:cs typeface="Times New Roman" panose="02020603050405020304" pitchFamily="18" charset="0"/>
              </a:rPr>
              <a:t>Extension</a:t>
            </a:r>
            <a:endParaRPr lang="en-IN" sz="2400" b="1" dirty="0">
              <a:solidFill>
                <a:schemeClr val="bg1"/>
              </a:solidFill>
              <a:latin typeface="Times New Roman" panose="02020603050405020304" pitchFamily="18" charset="0"/>
              <a:cs typeface="Times New Roman" panose="02020603050405020304" pitchFamily="18" charset="0"/>
            </a:endParaRPr>
          </a:p>
        </p:txBody>
      </p:sp>
      <p:sp>
        <p:nvSpPr>
          <p:cNvPr id="37" name="TextBox 36"/>
          <p:cNvSpPr txBox="1"/>
          <p:nvPr/>
        </p:nvSpPr>
        <p:spPr>
          <a:xfrm>
            <a:off x="6231122" y="3494749"/>
            <a:ext cx="5713364" cy="646331"/>
          </a:xfrm>
          <a:prstGeom prst="rect">
            <a:avLst/>
          </a:prstGeom>
          <a:noFill/>
        </p:spPr>
        <p:txBody>
          <a:bodyPr wrap="square" rtlCol="0">
            <a:spAutoFit/>
          </a:bodyPr>
          <a:lstStyle/>
          <a:p>
            <a:endParaRPr lang="en-IN" dirty="0"/>
          </a:p>
          <a:p>
            <a:endParaRPr lang="en-IN" dirty="0"/>
          </a:p>
        </p:txBody>
      </p:sp>
      <p:pic>
        <p:nvPicPr>
          <p:cNvPr id="22" name="Picture 2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4069672"/>
            <a:ext cx="2944467" cy="2808015"/>
          </a:xfrm>
          <a:prstGeom prst="rect">
            <a:avLst/>
          </a:prstGeom>
        </p:spPr>
      </p:pic>
      <p:pic>
        <p:nvPicPr>
          <p:cNvPr id="23" name="Picture 2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953084" y="4069673"/>
            <a:ext cx="1363175" cy="1035130"/>
          </a:xfrm>
          <a:prstGeom prst="rect">
            <a:avLst/>
          </a:prstGeom>
        </p:spPr>
      </p:pic>
      <p:pic>
        <p:nvPicPr>
          <p:cNvPr id="26" name="Picture 25"/>
          <p:cNvPicPr>
            <a:picLocks noChangeAspect="1"/>
          </p:cNvPicPr>
          <p:nvPr/>
        </p:nvPicPr>
        <p:blipFill rotWithShape="1">
          <a:blip r:embed="rId9"/>
          <a:srcRect l="6593" t="17565" b="14517"/>
          <a:stretch/>
        </p:blipFill>
        <p:spPr>
          <a:xfrm>
            <a:off x="4316748" y="4873345"/>
            <a:ext cx="1640803" cy="1093506"/>
          </a:xfrm>
          <a:prstGeom prst="rect">
            <a:avLst/>
          </a:prstGeom>
        </p:spPr>
      </p:pic>
      <p:pic>
        <p:nvPicPr>
          <p:cNvPr id="27" name="Picture 2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953084" y="5966851"/>
            <a:ext cx="1390751" cy="910836"/>
          </a:xfrm>
          <a:prstGeom prst="rect">
            <a:avLst/>
          </a:prstGeom>
        </p:spPr>
      </p:pic>
      <p:sp>
        <p:nvSpPr>
          <p:cNvPr id="32" name="TextBox 31"/>
          <p:cNvSpPr txBox="1"/>
          <p:nvPr/>
        </p:nvSpPr>
        <p:spPr>
          <a:xfrm>
            <a:off x="426584" y="19096"/>
            <a:ext cx="11434619" cy="707886"/>
          </a:xfrm>
          <a:prstGeom prst="rect">
            <a:avLst/>
          </a:prstGeom>
          <a:noFill/>
        </p:spPr>
        <p:txBody>
          <a:bodyPr wrap="square" rtlCol="0">
            <a:spAutoFit/>
          </a:bodyPr>
          <a:lstStyle/>
          <a:p>
            <a:pPr algn="ctr"/>
            <a:r>
              <a:rPr lang="en-IN" sz="2000" b="1" dirty="0">
                <a:latin typeface="Times New Roman" panose="02020603050405020304" pitchFamily="18" charset="0"/>
                <a:cs typeface="Times New Roman" panose="02020603050405020304" pitchFamily="18" charset="0"/>
              </a:rPr>
              <a:t>UNIVERSITY OF AGRICULTURAL SCIENCES</a:t>
            </a:r>
            <a:r>
              <a:rPr lang="en-IN" sz="2000" b="1">
                <a:latin typeface="Times New Roman" panose="02020603050405020304" pitchFamily="18" charset="0"/>
                <a:cs typeface="Times New Roman" panose="02020603050405020304" pitchFamily="18" charset="0"/>
              </a:rPr>
              <a:t>, </a:t>
            </a:r>
            <a:r>
              <a:rPr lang="en-US" sz="2000" b="1">
                <a:latin typeface="Times New Roman" panose="02020603050405020304" pitchFamily="18" charset="0"/>
                <a:cs typeface="Times New Roman" panose="02020603050405020304" pitchFamily="18" charset="0"/>
              </a:rPr>
              <a:t>BANGALORE</a:t>
            </a:r>
            <a:endParaRPr lang="en-IN" sz="2000" b="1" dirty="0">
              <a:latin typeface="Times New Roman" panose="02020603050405020304" pitchFamily="18" charset="0"/>
              <a:cs typeface="Times New Roman" panose="02020603050405020304" pitchFamily="18" charset="0"/>
            </a:endParaRPr>
          </a:p>
          <a:p>
            <a:pPr algn="ctr"/>
            <a:r>
              <a:rPr lang="en-IN" sz="2000" b="1" dirty="0">
                <a:latin typeface="Times New Roman" panose="02020603050405020304" pitchFamily="18" charset="0"/>
                <a:cs typeface="Times New Roman" panose="02020603050405020304" pitchFamily="18" charset="0"/>
              </a:rPr>
              <a:t>COLLEGE OF AGRICULTURE</a:t>
            </a:r>
            <a:r>
              <a:rPr lang="en-IN" sz="2000" b="1">
                <a:latin typeface="Times New Roman" panose="02020603050405020304" pitchFamily="18" charset="0"/>
                <a:cs typeface="Times New Roman" panose="02020603050405020304" pitchFamily="18" charset="0"/>
              </a:rPr>
              <a:t>, </a:t>
            </a:r>
            <a:r>
              <a:rPr lang="en-US" sz="2000" b="1">
                <a:latin typeface="Times New Roman" panose="02020603050405020304" pitchFamily="18" charset="0"/>
                <a:cs typeface="Times New Roman" panose="02020603050405020304" pitchFamily="18" charset="0"/>
              </a:rPr>
              <a:t>GKVK, BENGALURU</a:t>
            </a:r>
            <a:endParaRPr lang="en-IN" sz="2000" b="1" dirty="0">
              <a:latin typeface="Times New Roman" panose="02020603050405020304" pitchFamily="18" charset="0"/>
              <a:cs typeface="Times New Roman" panose="02020603050405020304" pitchFamily="18" charset="0"/>
            </a:endParaRPr>
          </a:p>
        </p:txBody>
      </p:sp>
      <p:sp>
        <p:nvSpPr>
          <p:cNvPr id="36" name="TextBox 35"/>
          <p:cNvSpPr txBox="1"/>
          <p:nvPr/>
        </p:nvSpPr>
        <p:spPr>
          <a:xfrm>
            <a:off x="2868802" y="1797123"/>
            <a:ext cx="5680364" cy="461665"/>
          </a:xfrm>
          <a:prstGeom prst="rect">
            <a:avLst/>
          </a:prstGeom>
          <a:noFill/>
        </p:spPr>
        <p:txBody>
          <a:bodyPr wrap="square" rtlCol="0">
            <a:spAutoFit/>
          </a:bodyPr>
          <a:lstStyle/>
          <a:p>
            <a:pPr algn="ctr"/>
            <a:r>
              <a:rPr lang="en-IN" sz="2400" b="1">
                <a:solidFill>
                  <a:srgbClr val="002060"/>
                </a:solidFill>
                <a:latin typeface="Times New Roman" panose="02020603050405020304" pitchFamily="18" charset="0"/>
                <a:cs typeface="Times New Roman" panose="02020603050405020304" pitchFamily="18" charset="0"/>
              </a:rPr>
              <a:t> </a:t>
            </a:r>
            <a:r>
              <a:rPr lang="en-IN" sz="2400" b="1" dirty="0">
                <a:solidFill>
                  <a:srgbClr val="002060"/>
                </a:solidFill>
                <a:latin typeface="Times New Roman" panose="02020603050405020304" pitchFamily="18" charset="0"/>
                <a:cs typeface="Times New Roman" panose="02020603050405020304" pitchFamily="18" charset="0"/>
              </a:rPr>
              <a:t>SEMINAR - I</a:t>
            </a:r>
          </a:p>
        </p:txBody>
      </p:sp>
      <p:sp>
        <p:nvSpPr>
          <p:cNvPr id="40" name="TextBox 39"/>
          <p:cNvSpPr txBox="1"/>
          <p:nvPr/>
        </p:nvSpPr>
        <p:spPr>
          <a:xfrm>
            <a:off x="531901" y="2545475"/>
            <a:ext cx="11398441" cy="830997"/>
          </a:xfrm>
          <a:prstGeom prst="rect">
            <a:avLst/>
          </a:pr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2700000" scaled="1"/>
            <a:tileRect/>
          </a:gradFill>
        </p:spPr>
        <p:style>
          <a:lnRef idx="0">
            <a:scrgbClr r="0" g="0" b="0"/>
          </a:lnRef>
          <a:fillRef idx="1002">
            <a:schemeClr val="dk1"/>
          </a:fillRef>
          <a:effectRef idx="0">
            <a:scrgbClr r="0" g="0" b="0"/>
          </a:effectRef>
          <a:fontRef idx="major"/>
        </p:style>
        <p:txBody>
          <a:bodyPr wrap="square" rtlCol="0">
            <a:spAutoFit/>
          </a:bodyPr>
          <a:lstStyle/>
          <a:p>
            <a:pPr algn="ctr"/>
            <a:r>
              <a:rPr lang="en-IN" sz="2400" b="1" dirty="0">
                <a:solidFill>
                  <a:schemeClr val="bg1"/>
                </a:solidFill>
                <a:latin typeface="Times New Roman" panose="02020603050405020304" pitchFamily="18" charset="0"/>
                <a:cs typeface="Times New Roman" panose="02020603050405020304" pitchFamily="18" charset="0"/>
              </a:rPr>
              <a:t>NEW GENERATION </a:t>
            </a:r>
            <a:r>
              <a:rPr lang="en-IN" sz="2400" b="1">
                <a:solidFill>
                  <a:schemeClr val="bg1"/>
                </a:solidFill>
                <a:latin typeface="Times New Roman" panose="02020603050405020304" pitchFamily="18" charset="0"/>
                <a:cs typeface="Times New Roman" panose="02020603050405020304" pitchFamily="18" charset="0"/>
              </a:rPr>
              <a:t>DELIVERY SYSTEMS </a:t>
            </a:r>
            <a:r>
              <a:rPr lang="en-IN" sz="2400" b="1" dirty="0">
                <a:solidFill>
                  <a:schemeClr val="bg1"/>
                </a:solidFill>
                <a:latin typeface="Times New Roman" panose="02020603050405020304" pitchFamily="18" charset="0"/>
                <a:cs typeface="Times New Roman" panose="02020603050405020304" pitchFamily="18" charset="0"/>
              </a:rPr>
              <a:t>FOR SCALING UP </a:t>
            </a:r>
          </a:p>
          <a:p>
            <a:pPr algn="ctr"/>
            <a:r>
              <a:rPr lang="en-IN" sz="2400" b="1" dirty="0">
                <a:solidFill>
                  <a:schemeClr val="bg1"/>
                </a:solidFill>
                <a:latin typeface="Times New Roman" panose="02020603050405020304" pitchFamily="18" charset="0"/>
                <a:cs typeface="Times New Roman" panose="02020603050405020304" pitchFamily="18" charset="0"/>
              </a:rPr>
              <a:t>AGRO - TECHNIQUES</a:t>
            </a:r>
          </a:p>
        </p:txBody>
      </p:sp>
      <p:pic>
        <p:nvPicPr>
          <p:cNvPr id="2" name="Picture 1"/>
          <p:cNvPicPr>
            <a:picLocks noChangeAspect="1"/>
          </p:cNvPicPr>
          <p:nvPr/>
        </p:nvPicPr>
        <p:blipFill>
          <a:blip r:embed="rId11"/>
          <a:stretch>
            <a:fillRect/>
          </a:stretch>
        </p:blipFill>
        <p:spPr>
          <a:xfrm>
            <a:off x="5143561" y="744073"/>
            <a:ext cx="1087561" cy="1087561"/>
          </a:xfrm>
          <a:prstGeom prst="rect">
            <a:avLst/>
          </a:prstGeom>
        </p:spPr>
      </p:pic>
    </p:spTree>
    <p:extLst>
      <p:ext uri="{BB962C8B-B14F-4D97-AF65-F5344CB8AC3E}">
        <p14:creationId xmlns:p14="http://schemas.microsoft.com/office/powerpoint/2010/main" val="129725564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935803" y="505679"/>
            <a:ext cx="7684852" cy="3764604"/>
          </a:xfrm>
          <a:prstGeom prst="rect">
            <a:avLst/>
          </a:prstGeom>
        </p:spPr>
      </p:pic>
      <p:pic>
        <p:nvPicPr>
          <p:cNvPr id="3" name="Picture 2"/>
          <p:cNvPicPr>
            <a:picLocks noChangeAspect="1"/>
          </p:cNvPicPr>
          <p:nvPr/>
        </p:nvPicPr>
        <p:blipFill rotWithShape="1">
          <a:blip r:embed="rId3"/>
          <a:srcRect t="2348"/>
          <a:stretch/>
        </p:blipFill>
        <p:spPr>
          <a:xfrm>
            <a:off x="1935804" y="4270283"/>
            <a:ext cx="7684851" cy="2538919"/>
          </a:xfrm>
          <a:prstGeom prst="rect">
            <a:avLst/>
          </a:prstGeom>
        </p:spPr>
      </p:pic>
      <p:sp>
        <p:nvSpPr>
          <p:cNvPr id="8" name="Rectangle 7"/>
          <p:cNvSpPr/>
          <p:nvPr/>
        </p:nvSpPr>
        <p:spPr>
          <a:xfrm>
            <a:off x="1857984" y="0"/>
            <a:ext cx="8073956" cy="461665"/>
          </a:xfrm>
          <a:prstGeom prst="rect">
            <a:avLst/>
          </a:prstGeom>
        </p:spPr>
        <p:txBody>
          <a:bodyPr wrap="square">
            <a:spAutoFit/>
          </a:bodyPr>
          <a:lstStyle/>
          <a:p>
            <a:r>
              <a:rPr lang="en-IN" sz="2400" u="sng" dirty="0">
                <a:solidFill>
                  <a:srgbClr val="00B0F0"/>
                </a:solidFill>
                <a:latin typeface="Times" panose="02020603050405020304" pitchFamily="18" charset="0"/>
                <a:cs typeface="Times" panose="02020603050405020304" pitchFamily="18" charset="0"/>
              </a:rPr>
              <a:t>http://www.agritech.tnau.ac.in/expert_system/paddy/Index.html</a:t>
            </a:r>
          </a:p>
        </p:txBody>
      </p:sp>
    </p:spTree>
    <p:extLst>
      <p:ext uri="{BB962C8B-B14F-4D97-AF65-F5344CB8AC3E}">
        <p14:creationId xmlns:p14="http://schemas.microsoft.com/office/powerpoint/2010/main" val="220871742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b="7184"/>
          <a:stretch/>
        </p:blipFill>
        <p:spPr>
          <a:xfrm>
            <a:off x="222268" y="94312"/>
            <a:ext cx="11718720" cy="5338301"/>
          </a:xfrm>
          <a:prstGeom prst="rect">
            <a:avLst/>
          </a:prstGeom>
        </p:spPr>
      </p:pic>
      <p:sp>
        <p:nvSpPr>
          <p:cNvPr id="11" name="Snip Diagonal Corner Rectangle 10"/>
          <p:cNvSpPr/>
          <p:nvPr/>
        </p:nvSpPr>
        <p:spPr>
          <a:xfrm>
            <a:off x="437423" y="5432613"/>
            <a:ext cx="1800169" cy="1086522"/>
          </a:xfrm>
          <a:prstGeom prst="snip2DiagRect">
            <a:avLst/>
          </a:prstGeom>
          <a:gradFill flip="none" rotWithShape="1">
            <a:gsLst>
              <a:gs pos="0">
                <a:srgbClr val="9B0948">
                  <a:shade val="30000"/>
                  <a:satMod val="115000"/>
                </a:srgbClr>
              </a:gs>
              <a:gs pos="50000">
                <a:srgbClr val="9B0948">
                  <a:shade val="67500"/>
                  <a:satMod val="115000"/>
                </a:srgbClr>
              </a:gs>
              <a:gs pos="100000">
                <a:srgbClr val="9B0948">
                  <a:shade val="100000"/>
                  <a:satMod val="115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3" name="TextBox 12"/>
          <p:cNvSpPr txBox="1"/>
          <p:nvPr/>
        </p:nvSpPr>
        <p:spPr>
          <a:xfrm>
            <a:off x="466052" y="5432613"/>
            <a:ext cx="2040397" cy="923330"/>
          </a:xfrm>
          <a:prstGeom prst="rect">
            <a:avLst/>
          </a:prstGeom>
          <a:noFill/>
        </p:spPr>
        <p:txBody>
          <a:bodyPr wrap="square" rtlCol="0">
            <a:spAutoFit/>
          </a:bodyPr>
          <a:lstStyle/>
          <a:p>
            <a:r>
              <a:rPr lang="en-IN" b="1" dirty="0" err="1">
                <a:solidFill>
                  <a:schemeClr val="bg1"/>
                </a:solidFill>
              </a:rPr>
              <a:t>No.of</a:t>
            </a:r>
            <a:r>
              <a:rPr lang="en-IN" b="1" dirty="0">
                <a:solidFill>
                  <a:schemeClr val="bg1"/>
                </a:solidFill>
              </a:rPr>
              <a:t> downloads</a:t>
            </a:r>
          </a:p>
          <a:p>
            <a:r>
              <a:rPr lang="en-IN" b="1" dirty="0">
                <a:solidFill>
                  <a:schemeClr val="bg1"/>
                </a:solidFill>
              </a:rPr>
              <a:t>English : 5K+</a:t>
            </a:r>
          </a:p>
          <a:p>
            <a:r>
              <a:rPr lang="en-IN" b="1" dirty="0">
                <a:solidFill>
                  <a:schemeClr val="bg1"/>
                </a:solidFill>
              </a:rPr>
              <a:t>Tamil    : 10K+</a:t>
            </a:r>
          </a:p>
        </p:txBody>
      </p:sp>
      <p:sp>
        <p:nvSpPr>
          <p:cNvPr id="14" name="Snip Diagonal Corner Rectangle 13"/>
          <p:cNvSpPr/>
          <p:nvPr/>
        </p:nvSpPr>
        <p:spPr>
          <a:xfrm>
            <a:off x="2323698" y="5432613"/>
            <a:ext cx="1817995" cy="1086522"/>
          </a:xfrm>
          <a:prstGeom prst="snip2DiagRect">
            <a:avLst/>
          </a:prstGeom>
          <a:solidFill>
            <a:srgbClr val="3578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5" name="TextBox 14"/>
          <p:cNvSpPr txBox="1"/>
          <p:nvPr/>
        </p:nvSpPr>
        <p:spPr>
          <a:xfrm>
            <a:off x="2323698" y="5432613"/>
            <a:ext cx="2040397" cy="923330"/>
          </a:xfrm>
          <a:prstGeom prst="rect">
            <a:avLst/>
          </a:prstGeom>
          <a:noFill/>
        </p:spPr>
        <p:txBody>
          <a:bodyPr wrap="square" rtlCol="0">
            <a:spAutoFit/>
          </a:bodyPr>
          <a:lstStyle/>
          <a:p>
            <a:r>
              <a:rPr lang="en-IN" b="1" dirty="0" err="1">
                <a:solidFill>
                  <a:schemeClr val="bg1"/>
                </a:solidFill>
              </a:rPr>
              <a:t>No.of</a:t>
            </a:r>
            <a:r>
              <a:rPr lang="en-IN" b="1" dirty="0">
                <a:solidFill>
                  <a:schemeClr val="bg1"/>
                </a:solidFill>
              </a:rPr>
              <a:t> downloads</a:t>
            </a:r>
          </a:p>
          <a:p>
            <a:r>
              <a:rPr lang="en-IN" b="1" dirty="0">
                <a:solidFill>
                  <a:schemeClr val="bg1"/>
                </a:solidFill>
              </a:rPr>
              <a:t>English : 5K+</a:t>
            </a:r>
          </a:p>
          <a:p>
            <a:r>
              <a:rPr lang="en-IN" b="1" dirty="0">
                <a:solidFill>
                  <a:schemeClr val="bg1"/>
                </a:solidFill>
              </a:rPr>
              <a:t>Tamil    : 10K+</a:t>
            </a:r>
          </a:p>
        </p:txBody>
      </p:sp>
      <p:sp>
        <p:nvSpPr>
          <p:cNvPr id="16" name="Snip Diagonal Corner Rectangle 15"/>
          <p:cNvSpPr/>
          <p:nvPr/>
        </p:nvSpPr>
        <p:spPr>
          <a:xfrm>
            <a:off x="6121574" y="5452308"/>
            <a:ext cx="1817995" cy="1086522"/>
          </a:xfrm>
          <a:prstGeom prst="snip2DiagRect">
            <a:avLst/>
          </a:prstGeom>
          <a:solidFill>
            <a:srgbClr val="3578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7" name="TextBox 16"/>
          <p:cNvSpPr txBox="1"/>
          <p:nvPr/>
        </p:nvSpPr>
        <p:spPr>
          <a:xfrm>
            <a:off x="6081628" y="5432613"/>
            <a:ext cx="2040397" cy="923330"/>
          </a:xfrm>
          <a:prstGeom prst="rect">
            <a:avLst/>
          </a:prstGeom>
          <a:noFill/>
        </p:spPr>
        <p:txBody>
          <a:bodyPr wrap="square" rtlCol="0">
            <a:spAutoFit/>
          </a:bodyPr>
          <a:lstStyle/>
          <a:p>
            <a:r>
              <a:rPr lang="en-IN" b="1" dirty="0" err="1">
                <a:solidFill>
                  <a:schemeClr val="bg1"/>
                </a:solidFill>
              </a:rPr>
              <a:t>No.of</a:t>
            </a:r>
            <a:r>
              <a:rPr lang="en-IN" b="1" dirty="0">
                <a:solidFill>
                  <a:schemeClr val="bg1"/>
                </a:solidFill>
              </a:rPr>
              <a:t> downloads</a:t>
            </a:r>
          </a:p>
          <a:p>
            <a:r>
              <a:rPr lang="en-IN" b="1" dirty="0">
                <a:solidFill>
                  <a:schemeClr val="bg1"/>
                </a:solidFill>
              </a:rPr>
              <a:t>English : 5K+</a:t>
            </a:r>
          </a:p>
          <a:p>
            <a:r>
              <a:rPr lang="en-IN" b="1" dirty="0">
                <a:solidFill>
                  <a:schemeClr val="bg1"/>
                </a:solidFill>
              </a:rPr>
              <a:t>Tamil    : 10K+</a:t>
            </a:r>
          </a:p>
        </p:txBody>
      </p:sp>
      <p:sp>
        <p:nvSpPr>
          <p:cNvPr id="19" name="Snip Diagonal Corner Rectangle 18"/>
          <p:cNvSpPr/>
          <p:nvPr/>
        </p:nvSpPr>
        <p:spPr>
          <a:xfrm>
            <a:off x="4207230" y="5452308"/>
            <a:ext cx="1817995" cy="1086522"/>
          </a:xfrm>
          <a:prstGeom prst="snip2DiagRect">
            <a:avLst/>
          </a:prstGeom>
          <a:gradFill flip="none" rotWithShape="1">
            <a:gsLst>
              <a:gs pos="0">
                <a:srgbClr val="9B0948">
                  <a:shade val="30000"/>
                  <a:satMod val="115000"/>
                </a:srgbClr>
              </a:gs>
              <a:gs pos="50000">
                <a:srgbClr val="9B0948">
                  <a:shade val="67500"/>
                  <a:satMod val="115000"/>
                </a:srgbClr>
              </a:gs>
              <a:gs pos="100000">
                <a:srgbClr val="9B0948">
                  <a:shade val="100000"/>
                  <a:satMod val="115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0" name="TextBox 19"/>
          <p:cNvSpPr txBox="1"/>
          <p:nvPr/>
        </p:nvSpPr>
        <p:spPr>
          <a:xfrm>
            <a:off x="4254498" y="5452308"/>
            <a:ext cx="1856833" cy="923330"/>
          </a:xfrm>
          <a:prstGeom prst="rect">
            <a:avLst/>
          </a:prstGeom>
          <a:noFill/>
        </p:spPr>
        <p:txBody>
          <a:bodyPr wrap="square" rtlCol="0">
            <a:spAutoFit/>
          </a:bodyPr>
          <a:lstStyle/>
          <a:p>
            <a:r>
              <a:rPr lang="en-IN" b="1" dirty="0" err="1">
                <a:solidFill>
                  <a:schemeClr val="bg1"/>
                </a:solidFill>
              </a:rPr>
              <a:t>No.of</a:t>
            </a:r>
            <a:r>
              <a:rPr lang="en-IN" b="1" dirty="0">
                <a:solidFill>
                  <a:schemeClr val="bg1"/>
                </a:solidFill>
              </a:rPr>
              <a:t> downloads</a:t>
            </a:r>
          </a:p>
          <a:p>
            <a:r>
              <a:rPr lang="en-IN" b="1" dirty="0">
                <a:solidFill>
                  <a:schemeClr val="bg1"/>
                </a:solidFill>
              </a:rPr>
              <a:t>English : 500+</a:t>
            </a:r>
          </a:p>
          <a:p>
            <a:r>
              <a:rPr lang="en-IN" b="1" dirty="0">
                <a:solidFill>
                  <a:schemeClr val="bg1"/>
                </a:solidFill>
              </a:rPr>
              <a:t>Tamil    : 500+</a:t>
            </a:r>
          </a:p>
        </p:txBody>
      </p:sp>
      <p:sp>
        <p:nvSpPr>
          <p:cNvPr id="21" name="Snip Diagonal Corner Rectangle 20"/>
          <p:cNvSpPr/>
          <p:nvPr/>
        </p:nvSpPr>
        <p:spPr>
          <a:xfrm>
            <a:off x="8090506" y="5452309"/>
            <a:ext cx="1817995" cy="1086522"/>
          </a:xfrm>
          <a:prstGeom prst="snip2DiagRect">
            <a:avLst/>
          </a:prstGeom>
          <a:gradFill flip="none" rotWithShape="1">
            <a:gsLst>
              <a:gs pos="0">
                <a:srgbClr val="9B0948">
                  <a:shade val="30000"/>
                  <a:satMod val="115000"/>
                </a:srgbClr>
              </a:gs>
              <a:gs pos="50000">
                <a:srgbClr val="9B0948">
                  <a:shade val="67500"/>
                  <a:satMod val="115000"/>
                </a:srgbClr>
              </a:gs>
              <a:gs pos="100000">
                <a:srgbClr val="9B0948">
                  <a:shade val="100000"/>
                  <a:satMod val="115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2" name="TextBox 21"/>
          <p:cNvSpPr txBox="1"/>
          <p:nvPr/>
        </p:nvSpPr>
        <p:spPr>
          <a:xfrm>
            <a:off x="8132268" y="5512383"/>
            <a:ext cx="1872582" cy="923330"/>
          </a:xfrm>
          <a:prstGeom prst="rect">
            <a:avLst/>
          </a:prstGeom>
          <a:noFill/>
        </p:spPr>
        <p:txBody>
          <a:bodyPr wrap="square" rtlCol="0">
            <a:spAutoFit/>
          </a:bodyPr>
          <a:lstStyle/>
          <a:p>
            <a:r>
              <a:rPr lang="en-IN" b="1" dirty="0" err="1">
                <a:solidFill>
                  <a:schemeClr val="bg1"/>
                </a:solidFill>
              </a:rPr>
              <a:t>No.of</a:t>
            </a:r>
            <a:r>
              <a:rPr lang="en-IN" b="1" dirty="0">
                <a:solidFill>
                  <a:schemeClr val="bg1"/>
                </a:solidFill>
              </a:rPr>
              <a:t> downloads</a:t>
            </a:r>
          </a:p>
          <a:p>
            <a:r>
              <a:rPr lang="en-IN" b="1" dirty="0">
                <a:solidFill>
                  <a:schemeClr val="bg1"/>
                </a:solidFill>
              </a:rPr>
              <a:t>English : 10K+</a:t>
            </a:r>
          </a:p>
          <a:p>
            <a:r>
              <a:rPr lang="en-IN" b="1" dirty="0">
                <a:solidFill>
                  <a:schemeClr val="bg1"/>
                </a:solidFill>
              </a:rPr>
              <a:t>Tamil    : 1K+</a:t>
            </a:r>
          </a:p>
        </p:txBody>
      </p:sp>
      <p:sp>
        <p:nvSpPr>
          <p:cNvPr id="23" name="Snip Diagonal Corner Rectangle 22"/>
          <p:cNvSpPr/>
          <p:nvPr/>
        </p:nvSpPr>
        <p:spPr>
          <a:xfrm>
            <a:off x="10046612" y="5452308"/>
            <a:ext cx="1817995" cy="1086522"/>
          </a:xfrm>
          <a:prstGeom prst="snip2DiagRect">
            <a:avLst/>
          </a:prstGeom>
          <a:solidFill>
            <a:srgbClr val="3578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solidFill>
                <a:srgbClr val="339997"/>
              </a:solidFill>
            </a:endParaRPr>
          </a:p>
        </p:txBody>
      </p:sp>
      <p:sp>
        <p:nvSpPr>
          <p:cNvPr id="25" name="TextBox 24"/>
          <p:cNvSpPr txBox="1"/>
          <p:nvPr/>
        </p:nvSpPr>
        <p:spPr>
          <a:xfrm>
            <a:off x="10034871" y="5510551"/>
            <a:ext cx="1872582" cy="923330"/>
          </a:xfrm>
          <a:prstGeom prst="rect">
            <a:avLst/>
          </a:prstGeom>
          <a:noFill/>
        </p:spPr>
        <p:txBody>
          <a:bodyPr wrap="square" rtlCol="0">
            <a:spAutoFit/>
          </a:bodyPr>
          <a:lstStyle/>
          <a:p>
            <a:r>
              <a:rPr lang="en-IN" b="1" dirty="0" err="1">
                <a:solidFill>
                  <a:schemeClr val="bg1"/>
                </a:solidFill>
              </a:rPr>
              <a:t>No.of</a:t>
            </a:r>
            <a:r>
              <a:rPr lang="en-IN" b="1" dirty="0">
                <a:solidFill>
                  <a:schemeClr val="bg1"/>
                </a:solidFill>
              </a:rPr>
              <a:t> downloads</a:t>
            </a:r>
          </a:p>
          <a:p>
            <a:r>
              <a:rPr lang="en-IN" b="1" dirty="0">
                <a:solidFill>
                  <a:schemeClr val="bg1"/>
                </a:solidFill>
              </a:rPr>
              <a:t>English : 10K+</a:t>
            </a:r>
          </a:p>
          <a:p>
            <a:r>
              <a:rPr lang="en-IN" b="1" dirty="0">
                <a:solidFill>
                  <a:schemeClr val="bg1"/>
                </a:solidFill>
              </a:rPr>
              <a:t>Tamil    : 10K+</a:t>
            </a:r>
          </a:p>
        </p:txBody>
      </p:sp>
      <p:sp>
        <p:nvSpPr>
          <p:cNvPr id="26" name="Rectangle 25"/>
          <p:cNvSpPr/>
          <p:nvPr/>
        </p:nvSpPr>
        <p:spPr>
          <a:xfrm>
            <a:off x="8655627" y="6589336"/>
            <a:ext cx="3536373" cy="268664"/>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dirty="0">
                <a:solidFill>
                  <a:schemeClr val="tx1"/>
                </a:solidFill>
                <a:hlinkClick r:id="rId3"/>
              </a:rPr>
              <a:t>Source : https://play.google.com/</a:t>
            </a:r>
            <a:endParaRPr lang="en-IN" dirty="0">
              <a:solidFill>
                <a:schemeClr val="tx1"/>
              </a:solidFill>
            </a:endParaRPr>
          </a:p>
        </p:txBody>
      </p:sp>
    </p:spTree>
    <p:extLst>
      <p:ext uri="{BB962C8B-B14F-4D97-AF65-F5344CB8AC3E}">
        <p14:creationId xmlns:p14="http://schemas.microsoft.com/office/powerpoint/2010/main" val="131997361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t="7112" b="8571"/>
          <a:stretch/>
        </p:blipFill>
        <p:spPr>
          <a:xfrm>
            <a:off x="141682" y="156754"/>
            <a:ext cx="2106976" cy="384918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t="6321" b="8346"/>
          <a:stretch/>
        </p:blipFill>
        <p:spPr>
          <a:xfrm>
            <a:off x="2316738" y="357051"/>
            <a:ext cx="2157256" cy="398852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 name="Picture 3"/>
          <p:cNvPicPr>
            <a:picLocks noChangeAspect="1"/>
          </p:cNvPicPr>
          <p:nvPr/>
        </p:nvPicPr>
        <p:blipFill rotWithShape="1">
          <a:blip r:embed="rId4" cstate="print">
            <a:extLst>
              <a:ext uri="{28A0092B-C50C-407E-A947-70E740481C1C}">
                <a14:useLocalDpi xmlns:a14="http://schemas.microsoft.com/office/drawing/2010/main" val="0"/>
              </a:ext>
            </a:extLst>
          </a:blip>
          <a:srcRect t="6165" b="9010"/>
          <a:stretch/>
        </p:blipFill>
        <p:spPr>
          <a:xfrm>
            <a:off x="4515784" y="748938"/>
            <a:ext cx="2345492" cy="431074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Rectangle 4"/>
          <p:cNvSpPr/>
          <p:nvPr/>
        </p:nvSpPr>
        <p:spPr>
          <a:xfrm>
            <a:off x="4613022" y="1680753"/>
            <a:ext cx="1918408" cy="592184"/>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6" name="Picture 5"/>
          <p:cNvPicPr>
            <a:picLocks noChangeAspect="1"/>
          </p:cNvPicPr>
          <p:nvPr/>
        </p:nvPicPr>
        <p:blipFill rotWithShape="1">
          <a:blip r:embed="rId5" cstate="print">
            <a:extLst>
              <a:ext uri="{28A0092B-C50C-407E-A947-70E740481C1C}">
                <a14:useLocalDpi xmlns:a14="http://schemas.microsoft.com/office/drawing/2010/main" val="0"/>
              </a:ext>
            </a:extLst>
          </a:blip>
          <a:srcRect t="5882" b="8530"/>
          <a:stretch/>
        </p:blipFill>
        <p:spPr>
          <a:xfrm>
            <a:off x="6903067" y="1166950"/>
            <a:ext cx="2484770" cy="435428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 name="Rectangle 6"/>
          <p:cNvSpPr/>
          <p:nvPr/>
        </p:nvSpPr>
        <p:spPr>
          <a:xfrm>
            <a:off x="8170154" y="3526972"/>
            <a:ext cx="1217683" cy="1419497"/>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8" name="Picture 7"/>
          <p:cNvPicPr>
            <a:picLocks noChangeAspect="1"/>
          </p:cNvPicPr>
          <p:nvPr/>
        </p:nvPicPr>
        <p:blipFill rotWithShape="1">
          <a:blip r:embed="rId6" cstate="print">
            <a:extLst>
              <a:ext uri="{28A0092B-C50C-407E-A947-70E740481C1C}">
                <a14:useLocalDpi xmlns:a14="http://schemas.microsoft.com/office/drawing/2010/main" val="0"/>
              </a:ext>
            </a:extLst>
          </a:blip>
          <a:srcRect t="6871" b="9447"/>
          <a:stretch/>
        </p:blipFill>
        <p:spPr>
          <a:xfrm>
            <a:off x="9492343" y="2512422"/>
            <a:ext cx="2243040" cy="406690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9" name="Rectangle 8"/>
          <p:cNvSpPr/>
          <p:nvPr/>
        </p:nvSpPr>
        <p:spPr>
          <a:xfrm>
            <a:off x="9492342" y="3100252"/>
            <a:ext cx="1162581" cy="1358537"/>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extLst>
      <p:ext uri="{BB962C8B-B14F-4D97-AF65-F5344CB8AC3E}">
        <p14:creationId xmlns:p14="http://schemas.microsoft.com/office/powerpoint/2010/main" val="64008672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t="7066" b="9123"/>
          <a:stretch/>
        </p:blipFill>
        <p:spPr>
          <a:xfrm>
            <a:off x="182881" y="200848"/>
            <a:ext cx="2229746" cy="404893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t="6404" b="8771"/>
          <a:stretch/>
        </p:blipFill>
        <p:spPr>
          <a:xfrm>
            <a:off x="2510260" y="583478"/>
            <a:ext cx="2340753" cy="430203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 name="Picture 3"/>
          <p:cNvPicPr>
            <a:picLocks noChangeAspect="1"/>
          </p:cNvPicPr>
          <p:nvPr/>
        </p:nvPicPr>
        <p:blipFill rotWithShape="1">
          <a:blip r:embed="rId4" cstate="print">
            <a:extLst>
              <a:ext uri="{28A0092B-C50C-407E-A947-70E740481C1C}">
                <a14:useLocalDpi xmlns:a14="http://schemas.microsoft.com/office/drawing/2010/main" val="0"/>
              </a:ext>
            </a:extLst>
          </a:blip>
          <a:srcRect t="6474" b="7939"/>
          <a:stretch/>
        </p:blipFill>
        <p:spPr>
          <a:xfrm>
            <a:off x="7249205" y="1624151"/>
            <a:ext cx="2298783" cy="426284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Picture 4"/>
          <p:cNvPicPr>
            <a:picLocks noChangeAspect="1"/>
          </p:cNvPicPr>
          <p:nvPr/>
        </p:nvPicPr>
        <p:blipFill rotWithShape="1">
          <a:blip r:embed="rId5" cstate="print">
            <a:extLst>
              <a:ext uri="{28A0092B-C50C-407E-A947-70E740481C1C}">
                <a14:useLocalDpi xmlns:a14="http://schemas.microsoft.com/office/drawing/2010/main" val="0"/>
              </a:ext>
            </a:extLst>
          </a:blip>
          <a:srcRect t="6375" b="8418"/>
          <a:stretch/>
        </p:blipFill>
        <p:spPr>
          <a:xfrm>
            <a:off x="4948646" y="1297576"/>
            <a:ext cx="2202926" cy="406690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5"/>
          <p:cNvPicPr>
            <a:picLocks noChangeAspect="1"/>
          </p:cNvPicPr>
          <p:nvPr/>
        </p:nvPicPr>
        <p:blipFill rotWithShape="1">
          <a:blip r:embed="rId6" cstate="print">
            <a:extLst>
              <a:ext uri="{28A0092B-C50C-407E-A947-70E740481C1C}">
                <a14:useLocalDpi xmlns:a14="http://schemas.microsoft.com/office/drawing/2010/main" val="0"/>
              </a:ext>
            </a:extLst>
          </a:blip>
          <a:srcRect t="6744" b="8051"/>
          <a:stretch/>
        </p:blipFill>
        <p:spPr>
          <a:xfrm>
            <a:off x="9645621" y="2072640"/>
            <a:ext cx="2316138" cy="427590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8333784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Pentagon 7"/>
          <p:cNvSpPr/>
          <p:nvPr/>
        </p:nvSpPr>
        <p:spPr>
          <a:xfrm>
            <a:off x="0" y="-11263"/>
            <a:ext cx="12192000" cy="754048"/>
          </a:xfrm>
          <a:prstGeom prst="homePlat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0" name="TextBox 9"/>
          <p:cNvSpPr txBox="1"/>
          <p:nvPr/>
        </p:nvSpPr>
        <p:spPr>
          <a:xfrm>
            <a:off x="2312120" y="104151"/>
            <a:ext cx="7840982" cy="523220"/>
          </a:xfrm>
          <a:prstGeom prst="rect">
            <a:avLst/>
          </a:prstGeom>
          <a:noFill/>
        </p:spPr>
        <p:txBody>
          <a:bodyPr wrap="square" rtlCol="0">
            <a:spAutoFit/>
          </a:bodyPr>
          <a:lstStyle/>
          <a:p>
            <a:r>
              <a:rPr lang="en-IN" sz="2800" b="1" dirty="0">
                <a:solidFill>
                  <a:srgbClr val="FFC000"/>
                </a:solidFill>
                <a:effectLst/>
                <a:latin typeface="Times New Roman" panose="02020603050405020304" pitchFamily="18" charset="0"/>
                <a:cs typeface="Times New Roman" panose="02020603050405020304" pitchFamily="18" charset="0"/>
              </a:rPr>
              <a:t>EXPERT SYSTEM ON CROP MANAGEMENT</a:t>
            </a:r>
          </a:p>
        </p:txBody>
      </p:sp>
      <p:sp>
        <p:nvSpPr>
          <p:cNvPr id="11" name="AutoShape 12" descr="Fruit Of The Month - Lime | Twisted Citru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a:p>
        </p:txBody>
      </p:sp>
      <p:sp>
        <p:nvSpPr>
          <p:cNvPr id="16" name="Pentagon 15"/>
          <p:cNvSpPr/>
          <p:nvPr/>
        </p:nvSpPr>
        <p:spPr>
          <a:xfrm>
            <a:off x="1146943" y="1005081"/>
            <a:ext cx="5406257" cy="404619"/>
          </a:xfrm>
          <a:prstGeom prst="homePlate">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17" name="Picture 2" descr="Fresh Cucumbers, INR 25INR 45 / Kilogram by Anupriya Fruit &amp;amp; Vegetable from  Murshidabad West Bengal | ID - 505977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29052" y="776988"/>
            <a:ext cx="817329" cy="836342"/>
          </a:xfrm>
          <a:prstGeom prst="ellipse">
            <a:avLst/>
          </a:prstGeom>
          <a:noFill/>
          <a:extLst>
            <a:ext uri="{909E8E84-426E-40DD-AFC4-6F175D3DCCD1}">
              <a14:hiddenFill xmlns:a14="http://schemas.microsoft.com/office/drawing/2010/main">
                <a:solidFill>
                  <a:srgbClr val="FFFFFF"/>
                </a:solidFill>
              </a14:hiddenFill>
            </a:ext>
          </a:extLst>
        </p:spPr>
      </p:pic>
      <p:sp>
        <p:nvSpPr>
          <p:cNvPr id="29" name="Pentagon 28"/>
          <p:cNvSpPr/>
          <p:nvPr/>
        </p:nvSpPr>
        <p:spPr>
          <a:xfrm>
            <a:off x="876035" y="1747075"/>
            <a:ext cx="5677165" cy="400894"/>
          </a:xfrm>
          <a:prstGeom prst="homePlate">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30" name="Picture 2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4437" y="1633770"/>
            <a:ext cx="791975" cy="783639"/>
          </a:xfrm>
          <a:prstGeom prst="ellipse">
            <a:avLst/>
          </a:prstGeom>
        </p:spPr>
      </p:pic>
      <p:sp>
        <p:nvSpPr>
          <p:cNvPr id="31" name="Pentagon 30"/>
          <p:cNvSpPr/>
          <p:nvPr/>
        </p:nvSpPr>
        <p:spPr>
          <a:xfrm>
            <a:off x="1159505" y="2710476"/>
            <a:ext cx="5630895" cy="409498"/>
          </a:xfrm>
          <a:prstGeom prst="homePlate">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32" name="Picture 10" descr="Russia forecast to remain top wheat exporter | 2020-02-21 | World Grai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9018" y="2578216"/>
            <a:ext cx="857363" cy="750082"/>
          </a:xfrm>
          <a:prstGeom prst="ellipse">
            <a:avLst/>
          </a:prstGeom>
          <a:noFill/>
          <a:extLst>
            <a:ext uri="{909E8E84-426E-40DD-AFC4-6F175D3DCCD1}">
              <a14:hiddenFill xmlns:a14="http://schemas.microsoft.com/office/drawing/2010/main">
                <a:solidFill>
                  <a:srgbClr val="FFFFFF"/>
                </a:solidFill>
              </a14:hiddenFill>
            </a:ext>
          </a:extLst>
        </p:spPr>
      </p:pic>
      <p:sp>
        <p:nvSpPr>
          <p:cNvPr id="34" name="Pentagon 33"/>
          <p:cNvSpPr/>
          <p:nvPr/>
        </p:nvSpPr>
        <p:spPr>
          <a:xfrm>
            <a:off x="1082946" y="3571013"/>
            <a:ext cx="5784012" cy="456364"/>
          </a:xfrm>
          <a:prstGeom prst="homePlate">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35" name="Picture 3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9052" y="3423817"/>
            <a:ext cx="750757" cy="750757"/>
          </a:xfrm>
          <a:prstGeom prst="ellipse">
            <a:avLst/>
          </a:prstGeom>
        </p:spPr>
      </p:pic>
      <p:sp>
        <p:nvSpPr>
          <p:cNvPr id="36" name="Pentagon 35"/>
          <p:cNvSpPr/>
          <p:nvPr/>
        </p:nvSpPr>
        <p:spPr>
          <a:xfrm>
            <a:off x="1146943" y="4381545"/>
            <a:ext cx="5720015" cy="442818"/>
          </a:xfrm>
          <a:prstGeom prst="homePlate">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37" name="Picture 14" descr="Fruit Of The Month - Lime | Twisted Citrus"/>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90672" y="4305065"/>
            <a:ext cx="799110" cy="838448"/>
          </a:xfrm>
          <a:prstGeom prst="ellipse">
            <a:avLst/>
          </a:prstGeom>
          <a:noFill/>
          <a:extLst>
            <a:ext uri="{909E8E84-426E-40DD-AFC4-6F175D3DCCD1}">
              <a14:hiddenFill xmlns:a14="http://schemas.microsoft.com/office/drawing/2010/main">
                <a:solidFill>
                  <a:srgbClr val="FFFFFF"/>
                </a:solidFill>
              </a14:hiddenFill>
            </a:ext>
          </a:extLst>
        </p:spPr>
      </p:pic>
      <p:sp>
        <p:nvSpPr>
          <p:cNvPr id="38" name="TextBox 37"/>
          <p:cNvSpPr txBox="1"/>
          <p:nvPr/>
        </p:nvSpPr>
        <p:spPr>
          <a:xfrm>
            <a:off x="1357364" y="971278"/>
            <a:ext cx="4985414" cy="430887"/>
          </a:xfrm>
          <a:prstGeom prst="rect">
            <a:avLst/>
          </a:prstGeom>
          <a:noFill/>
        </p:spPr>
        <p:txBody>
          <a:bodyPr wrap="square" rtlCol="0">
            <a:spAutoFit/>
          </a:bodyPr>
          <a:lstStyle/>
          <a:p>
            <a:pPr algn="ctr"/>
            <a:r>
              <a:rPr lang="en-IN" sz="2200" b="1" dirty="0">
                <a:latin typeface="Times" panose="02020603050405020304" pitchFamily="18" charset="0"/>
                <a:cs typeface="Times" panose="02020603050405020304" pitchFamily="18" charset="0"/>
              </a:rPr>
              <a:t>CUPTEX- Cucumber crop production</a:t>
            </a:r>
          </a:p>
        </p:txBody>
      </p:sp>
      <p:sp>
        <p:nvSpPr>
          <p:cNvPr id="39" name="TextBox 38"/>
          <p:cNvSpPr txBox="1"/>
          <p:nvPr/>
        </p:nvSpPr>
        <p:spPr>
          <a:xfrm>
            <a:off x="-65862" y="1707670"/>
            <a:ext cx="6856263" cy="430887"/>
          </a:xfrm>
          <a:prstGeom prst="rect">
            <a:avLst/>
          </a:prstGeom>
          <a:noFill/>
        </p:spPr>
        <p:txBody>
          <a:bodyPr wrap="square" rtlCol="0">
            <a:spAutoFit/>
          </a:bodyPr>
          <a:lstStyle/>
          <a:p>
            <a:pPr algn="ctr"/>
            <a:r>
              <a:rPr lang="en-IN" sz="2200" b="1" dirty="0">
                <a:latin typeface="Times" panose="02020603050405020304" pitchFamily="18" charset="0"/>
                <a:cs typeface="Times" panose="02020603050405020304" pitchFamily="18" charset="0"/>
              </a:rPr>
              <a:t>CITEX- Orange Production</a:t>
            </a:r>
          </a:p>
        </p:txBody>
      </p:sp>
      <p:sp>
        <p:nvSpPr>
          <p:cNvPr id="40" name="TextBox 39"/>
          <p:cNvSpPr txBox="1"/>
          <p:nvPr/>
        </p:nvSpPr>
        <p:spPr>
          <a:xfrm>
            <a:off x="1302729" y="3554308"/>
            <a:ext cx="4545482" cy="430887"/>
          </a:xfrm>
          <a:prstGeom prst="rect">
            <a:avLst/>
          </a:prstGeom>
          <a:noFill/>
        </p:spPr>
        <p:txBody>
          <a:bodyPr wrap="square" rtlCol="0">
            <a:spAutoFit/>
          </a:bodyPr>
          <a:lstStyle/>
          <a:p>
            <a:pPr algn="ctr"/>
            <a:r>
              <a:rPr lang="en-IN" sz="2200" b="1" dirty="0">
                <a:latin typeface="Times" panose="02020603050405020304" pitchFamily="18" charset="0"/>
                <a:cs typeface="Times" panose="02020603050405020304" pitchFamily="18" charset="0"/>
              </a:rPr>
              <a:t>TOMATEX- Tomato Production</a:t>
            </a:r>
          </a:p>
        </p:txBody>
      </p:sp>
      <p:sp>
        <p:nvSpPr>
          <p:cNvPr id="41" name="TextBox 40"/>
          <p:cNvSpPr txBox="1"/>
          <p:nvPr/>
        </p:nvSpPr>
        <p:spPr>
          <a:xfrm>
            <a:off x="876035" y="4420554"/>
            <a:ext cx="5261757" cy="430887"/>
          </a:xfrm>
          <a:prstGeom prst="rect">
            <a:avLst/>
          </a:prstGeom>
          <a:noFill/>
        </p:spPr>
        <p:txBody>
          <a:bodyPr wrap="square" rtlCol="0">
            <a:spAutoFit/>
          </a:bodyPr>
          <a:lstStyle/>
          <a:p>
            <a:pPr algn="ctr"/>
            <a:r>
              <a:rPr lang="en-IN" sz="2200" b="1" dirty="0">
                <a:latin typeface="Times" panose="02020603050405020304" pitchFamily="18" charset="0"/>
                <a:cs typeface="Times" panose="02020603050405020304" pitchFamily="18" charset="0"/>
              </a:rPr>
              <a:t>LIMEX- Lime Production</a:t>
            </a:r>
          </a:p>
        </p:txBody>
      </p:sp>
      <p:sp>
        <p:nvSpPr>
          <p:cNvPr id="43" name="TextBox 42"/>
          <p:cNvSpPr txBox="1"/>
          <p:nvPr/>
        </p:nvSpPr>
        <p:spPr>
          <a:xfrm>
            <a:off x="1159506" y="2673735"/>
            <a:ext cx="5784011" cy="400110"/>
          </a:xfrm>
          <a:prstGeom prst="rect">
            <a:avLst/>
          </a:prstGeom>
          <a:noFill/>
        </p:spPr>
        <p:txBody>
          <a:bodyPr wrap="square" rtlCol="0">
            <a:spAutoFit/>
          </a:bodyPr>
          <a:lstStyle/>
          <a:p>
            <a:pPr algn="ctr"/>
            <a:r>
              <a:rPr lang="en-IN" sz="2000" b="1" dirty="0">
                <a:latin typeface="Times" panose="02020603050405020304" pitchFamily="18" charset="0"/>
                <a:cs typeface="Times" panose="02020603050405020304" pitchFamily="18" charset="0"/>
              </a:rPr>
              <a:t>NEPER WHEAT- Irrigated Wheat management</a:t>
            </a:r>
          </a:p>
        </p:txBody>
      </p:sp>
      <p:sp>
        <p:nvSpPr>
          <p:cNvPr id="21" name="Pentagon 20"/>
          <p:cNvSpPr/>
          <p:nvPr/>
        </p:nvSpPr>
        <p:spPr>
          <a:xfrm>
            <a:off x="1269396" y="5298860"/>
            <a:ext cx="5564229" cy="442818"/>
          </a:xfrm>
          <a:prstGeom prst="homePlate">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0" name="TextBox 19"/>
          <p:cNvSpPr txBox="1"/>
          <p:nvPr/>
        </p:nvSpPr>
        <p:spPr>
          <a:xfrm>
            <a:off x="1083738" y="5298860"/>
            <a:ext cx="5261757" cy="430887"/>
          </a:xfrm>
          <a:prstGeom prst="rect">
            <a:avLst/>
          </a:prstGeom>
          <a:noFill/>
        </p:spPr>
        <p:txBody>
          <a:bodyPr wrap="square" rtlCol="0">
            <a:spAutoFit/>
          </a:bodyPr>
          <a:lstStyle/>
          <a:p>
            <a:pPr algn="ctr"/>
            <a:r>
              <a:rPr lang="en-IN" sz="2200" b="1" dirty="0">
                <a:latin typeface="Times" panose="02020603050405020304" pitchFamily="18" charset="0"/>
                <a:cs typeface="Times" panose="02020603050405020304" pitchFamily="18" charset="0"/>
              </a:rPr>
              <a:t>COMAX- Cotton Production</a:t>
            </a:r>
          </a:p>
        </p:txBody>
      </p:sp>
      <p:sp>
        <p:nvSpPr>
          <p:cNvPr id="22" name="Pentagon 21"/>
          <p:cNvSpPr/>
          <p:nvPr/>
        </p:nvSpPr>
        <p:spPr>
          <a:xfrm>
            <a:off x="1269395" y="6121558"/>
            <a:ext cx="5564229" cy="442818"/>
          </a:xfrm>
          <a:prstGeom prst="homePlate">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4" name="TextBox 23"/>
          <p:cNvSpPr txBox="1"/>
          <p:nvPr/>
        </p:nvSpPr>
        <p:spPr>
          <a:xfrm>
            <a:off x="1219192" y="6133489"/>
            <a:ext cx="5261757" cy="430887"/>
          </a:xfrm>
          <a:prstGeom prst="rect">
            <a:avLst/>
          </a:prstGeom>
          <a:noFill/>
        </p:spPr>
        <p:txBody>
          <a:bodyPr wrap="square" rtlCol="0">
            <a:spAutoFit/>
          </a:bodyPr>
          <a:lstStyle/>
          <a:p>
            <a:pPr algn="ctr"/>
            <a:r>
              <a:rPr lang="en-IN" sz="2200" b="1" dirty="0">
                <a:latin typeface="Times" panose="02020603050405020304" pitchFamily="18" charset="0"/>
                <a:cs typeface="Times" panose="02020603050405020304" pitchFamily="18" charset="0"/>
              </a:rPr>
              <a:t>GRAPE- Grape Production</a:t>
            </a:r>
          </a:p>
        </p:txBody>
      </p:sp>
      <p:graphicFrame>
        <p:nvGraphicFramePr>
          <p:cNvPr id="3" name="Diagram 2"/>
          <p:cNvGraphicFramePr/>
          <p:nvPr>
            <p:extLst>
              <p:ext uri="{D42A27DB-BD31-4B8C-83A1-F6EECF244321}">
                <p14:modId xmlns:p14="http://schemas.microsoft.com/office/powerpoint/2010/main" val="3157223479"/>
              </p:ext>
            </p:extLst>
          </p:nvPr>
        </p:nvGraphicFramePr>
        <p:xfrm>
          <a:off x="605270" y="4796415"/>
          <a:ext cx="1682222" cy="1212957"/>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aphicFrame>
        <p:nvGraphicFramePr>
          <p:cNvPr id="5" name="Diagram 4"/>
          <p:cNvGraphicFramePr/>
          <p:nvPr>
            <p:extLst>
              <p:ext uri="{D42A27DB-BD31-4B8C-83A1-F6EECF244321}">
                <p14:modId xmlns:p14="http://schemas.microsoft.com/office/powerpoint/2010/main" val="4034744633"/>
              </p:ext>
            </p:extLst>
          </p:nvPr>
        </p:nvGraphicFramePr>
        <p:xfrm>
          <a:off x="559262" y="5741678"/>
          <a:ext cx="1047368" cy="1175819"/>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spTree>
    <p:extLst>
      <p:ext uri="{BB962C8B-B14F-4D97-AF65-F5344CB8AC3E}">
        <p14:creationId xmlns:p14="http://schemas.microsoft.com/office/powerpoint/2010/main" val="272080418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0"/>
            <a:ext cx="12192000" cy="523220"/>
          </a:xfrm>
          <a:prstGeom prst="rect">
            <a:avLst/>
          </a:pr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2700000" scaled="1"/>
            <a:tileRect/>
          </a:gradFill>
          <a:effectLst>
            <a:reflection blurRad="6350" stA="52000" endA="300" endPos="35000" dir="5400000" sy="-100000" algn="bl" rotWithShape="0"/>
          </a:effectLst>
        </p:spPr>
        <p:txBody>
          <a:bodyPr wrap="square" rtlCol="0">
            <a:spAutoFit/>
          </a:bodyPr>
          <a:lstStyle/>
          <a:p>
            <a:pPr algn="ctr"/>
            <a:r>
              <a:rPr lang="en-IN" sz="2800" b="1" dirty="0">
                <a:solidFill>
                  <a:schemeClr val="bg1"/>
                </a:solidFill>
                <a:effectLst>
                  <a:reflection blurRad="6350" stA="55000" endA="300" endPos="45500" dir="5400000" sy="-100000" algn="bl" rotWithShape="0"/>
                </a:effectLst>
                <a:latin typeface="Times" panose="02020603050405020304" pitchFamily="18" charset="0"/>
                <a:cs typeface="Times" panose="02020603050405020304" pitchFamily="18" charset="0"/>
              </a:rPr>
              <a:t> CROP DISEASE AND INSECT PEST EXPERT SYSTEMS</a:t>
            </a:r>
          </a:p>
        </p:txBody>
      </p:sp>
      <p:graphicFrame>
        <p:nvGraphicFramePr>
          <p:cNvPr id="8" name="Table 7"/>
          <p:cNvGraphicFramePr>
            <a:graphicFrameLocks noGrp="1"/>
          </p:cNvGraphicFramePr>
          <p:nvPr>
            <p:extLst>
              <p:ext uri="{D42A27DB-BD31-4B8C-83A1-F6EECF244321}">
                <p14:modId xmlns:p14="http://schemas.microsoft.com/office/powerpoint/2010/main" val="436682061"/>
              </p:ext>
            </p:extLst>
          </p:nvPr>
        </p:nvGraphicFramePr>
        <p:xfrm>
          <a:off x="2268459" y="782776"/>
          <a:ext cx="3248668" cy="5882640"/>
        </p:xfrm>
        <a:graphic>
          <a:graphicData uri="http://schemas.openxmlformats.org/drawingml/2006/table">
            <a:tbl>
              <a:tblPr firstRow="1" bandRow="1">
                <a:tableStyleId>{00A15C55-8517-42AA-B614-E9B94910E393}</a:tableStyleId>
              </a:tblPr>
              <a:tblGrid>
                <a:gridCol w="3248668">
                  <a:extLst>
                    <a:ext uri="{9D8B030D-6E8A-4147-A177-3AD203B41FA5}">
                      <a16:colId xmlns:a16="http://schemas.microsoft.com/office/drawing/2014/main" xmlns="" val="1077931598"/>
                    </a:ext>
                  </a:extLst>
                </a:gridCol>
              </a:tblGrid>
              <a:tr h="388647">
                <a:tc>
                  <a:txBody>
                    <a:bodyPr/>
                    <a:lstStyle/>
                    <a:p>
                      <a:pPr algn="ctr"/>
                      <a:r>
                        <a:rPr lang="en-IN" sz="2000" dirty="0">
                          <a:solidFill>
                            <a:schemeClr val="tx1">
                              <a:lumMod val="95000"/>
                              <a:lumOff val="5000"/>
                            </a:schemeClr>
                          </a:solidFill>
                        </a:rPr>
                        <a:t>Expert System</a:t>
                      </a:r>
                      <a:endParaRPr lang="en-IN" sz="2000" dirty="0">
                        <a:solidFill>
                          <a:schemeClr val="tx1">
                            <a:lumMod val="95000"/>
                            <a:lumOff val="5000"/>
                          </a:schemeClr>
                        </a:solidFill>
                        <a:latin typeface="Times" panose="02020603050405020304" pitchFamily="18" charset="0"/>
                        <a:cs typeface="Times" panose="02020603050405020304" pitchFamily="18" charset="0"/>
                      </a:endParaRPr>
                    </a:p>
                  </a:txBody>
                  <a:tcPr/>
                </a:tc>
                <a:extLst>
                  <a:ext uri="{0D108BD9-81ED-4DB2-BD59-A6C34878D82A}">
                    <a16:rowId xmlns:a16="http://schemas.microsoft.com/office/drawing/2014/main" xmlns="" val="1321023212"/>
                  </a:ext>
                </a:extLst>
              </a:tr>
              <a:tr h="358752">
                <a:tc>
                  <a:txBody>
                    <a:bodyPr/>
                    <a:lstStyle/>
                    <a:p>
                      <a:r>
                        <a:rPr lang="en-IN" sz="1800" b="1" dirty="0">
                          <a:solidFill>
                            <a:schemeClr val="accent1">
                              <a:lumMod val="50000"/>
                            </a:schemeClr>
                          </a:solidFill>
                          <a:latin typeface="Times" panose="02020603050405020304" pitchFamily="18" charset="0"/>
                          <a:cs typeface="Times" panose="02020603050405020304" pitchFamily="18" charset="0"/>
                        </a:rPr>
                        <a:t>Rice-Crop doctor (MANAGE)</a:t>
                      </a:r>
                    </a:p>
                  </a:txBody>
                  <a:tcPr/>
                </a:tc>
                <a:extLst>
                  <a:ext uri="{0D108BD9-81ED-4DB2-BD59-A6C34878D82A}">
                    <a16:rowId xmlns:a16="http://schemas.microsoft.com/office/drawing/2014/main" xmlns="" val="2853491932"/>
                  </a:ext>
                </a:extLst>
              </a:tr>
              <a:tr h="35875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N" sz="1800" b="1" dirty="0">
                          <a:solidFill>
                            <a:schemeClr val="accent1">
                              <a:lumMod val="50000"/>
                            </a:schemeClr>
                          </a:solidFill>
                          <a:latin typeface="Times" panose="02020603050405020304" pitchFamily="18" charset="0"/>
                          <a:cs typeface="Times" panose="02020603050405020304" pitchFamily="18" charset="0"/>
                        </a:rPr>
                        <a:t>RUBEXS-04</a:t>
                      </a:r>
                    </a:p>
                  </a:txBody>
                  <a:tcPr/>
                </a:tc>
                <a:extLst>
                  <a:ext uri="{0D108BD9-81ED-4DB2-BD59-A6C34878D82A}">
                    <a16:rowId xmlns:a16="http://schemas.microsoft.com/office/drawing/2014/main" xmlns="" val="481387180"/>
                  </a:ext>
                </a:extLst>
              </a:tr>
              <a:tr h="35875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N" sz="1800" b="1" dirty="0">
                          <a:solidFill>
                            <a:schemeClr val="accent1">
                              <a:lumMod val="50000"/>
                            </a:schemeClr>
                          </a:solidFill>
                          <a:latin typeface="Times" panose="02020603050405020304" pitchFamily="18" charset="0"/>
                          <a:cs typeface="Times" panose="02020603050405020304" pitchFamily="18" charset="0"/>
                        </a:rPr>
                        <a:t>AMRAPALIKA</a:t>
                      </a:r>
                    </a:p>
                  </a:txBody>
                  <a:tcPr/>
                </a:tc>
                <a:extLst>
                  <a:ext uri="{0D108BD9-81ED-4DB2-BD59-A6C34878D82A}">
                    <a16:rowId xmlns:a16="http://schemas.microsoft.com/office/drawing/2014/main" xmlns="" val="47083140"/>
                  </a:ext>
                </a:extLst>
              </a:tr>
              <a:tr h="35875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N" sz="1800" b="1" dirty="0">
                          <a:solidFill>
                            <a:schemeClr val="accent1">
                              <a:lumMod val="50000"/>
                            </a:schemeClr>
                          </a:solidFill>
                          <a:latin typeface="Times" panose="02020603050405020304" pitchFamily="18" charset="0"/>
                          <a:cs typeface="Times" panose="02020603050405020304" pitchFamily="18" charset="0"/>
                        </a:rPr>
                        <a:t>D-CAS</a:t>
                      </a:r>
                    </a:p>
                  </a:txBody>
                  <a:tcPr/>
                </a:tc>
                <a:extLst>
                  <a:ext uri="{0D108BD9-81ED-4DB2-BD59-A6C34878D82A}">
                    <a16:rowId xmlns:a16="http://schemas.microsoft.com/office/drawing/2014/main" xmlns="" val="1579471181"/>
                  </a:ext>
                </a:extLst>
              </a:tr>
              <a:tr h="358752">
                <a:tc>
                  <a:txBody>
                    <a:bodyPr/>
                    <a:lstStyle/>
                    <a:p>
                      <a:r>
                        <a:rPr lang="en-IN" sz="1800" b="1" dirty="0">
                          <a:solidFill>
                            <a:schemeClr val="accent1">
                              <a:lumMod val="50000"/>
                            </a:schemeClr>
                          </a:solidFill>
                          <a:latin typeface="Times" panose="02020603050405020304" pitchFamily="18" charset="0"/>
                          <a:cs typeface="Times" panose="02020603050405020304" pitchFamily="18" charset="0"/>
                        </a:rPr>
                        <a:t>POMME</a:t>
                      </a:r>
                    </a:p>
                  </a:txBody>
                  <a:tcPr/>
                </a:tc>
                <a:extLst>
                  <a:ext uri="{0D108BD9-81ED-4DB2-BD59-A6C34878D82A}">
                    <a16:rowId xmlns:a16="http://schemas.microsoft.com/office/drawing/2014/main" xmlns="" val="566536708"/>
                  </a:ext>
                </a:extLst>
              </a:tr>
              <a:tr h="358752">
                <a:tc>
                  <a:txBody>
                    <a:bodyPr/>
                    <a:lstStyle/>
                    <a:p>
                      <a:r>
                        <a:rPr lang="en-IN" sz="1800" b="1" dirty="0" err="1">
                          <a:solidFill>
                            <a:schemeClr val="accent1">
                              <a:lumMod val="50000"/>
                            </a:schemeClr>
                          </a:solidFill>
                          <a:latin typeface="Times" panose="02020603050405020304" pitchFamily="18" charset="0"/>
                          <a:cs typeface="Times" panose="02020603050405020304" pitchFamily="18" charset="0"/>
                        </a:rPr>
                        <a:t>Dr.</a:t>
                      </a:r>
                      <a:r>
                        <a:rPr lang="en-IN" sz="1800" b="1" dirty="0">
                          <a:solidFill>
                            <a:schemeClr val="accent1">
                              <a:lumMod val="50000"/>
                            </a:schemeClr>
                          </a:solidFill>
                          <a:latin typeface="Times" panose="02020603050405020304" pitchFamily="18" charset="0"/>
                          <a:cs typeface="Times" panose="02020603050405020304" pitchFamily="18" charset="0"/>
                        </a:rPr>
                        <a:t> WHEAT</a:t>
                      </a:r>
                    </a:p>
                  </a:txBody>
                  <a:tcPr/>
                </a:tc>
                <a:extLst>
                  <a:ext uri="{0D108BD9-81ED-4DB2-BD59-A6C34878D82A}">
                    <a16:rowId xmlns:a16="http://schemas.microsoft.com/office/drawing/2014/main" xmlns="" val="1140840067"/>
                  </a:ext>
                </a:extLst>
              </a:tr>
              <a:tr h="35875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N" sz="1800" b="1" dirty="0">
                          <a:solidFill>
                            <a:schemeClr val="accent1">
                              <a:lumMod val="50000"/>
                            </a:schemeClr>
                          </a:solidFill>
                          <a:latin typeface="Times" panose="02020603050405020304" pitchFamily="18" charset="0"/>
                          <a:cs typeface="Times" panose="02020603050405020304" pitchFamily="18" charset="0"/>
                        </a:rPr>
                        <a:t>COMAX</a:t>
                      </a:r>
                    </a:p>
                  </a:txBody>
                  <a:tcPr/>
                </a:tc>
                <a:extLst>
                  <a:ext uri="{0D108BD9-81ED-4DB2-BD59-A6C34878D82A}">
                    <a16:rowId xmlns:a16="http://schemas.microsoft.com/office/drawing/2014/main" xmlns="" val="575145828"/>
                  </a:ext>
                </a:extLst>
              </a:tr>
              <a:tr h="358752">
                <a:tc>
                  <a:txBody>
                    <a:bodyPr/>
                    <a:lstStyle/>
                    <a:p>
                      <a:r>
                        <a:rPr lang="en-IN" sz="1800" b="1" dirty="0">
                          <a:solidFill>
                            <a:schemeClr val="accent1">
                              <a:lumMod val="50000"/>
                            </a:schemeClr>
                          </a:solidFill>
                          <a:latin typeface="Times" panose="02020603050405020304" pitchFamily="18" charset="0"/>
                          <a:cs typeface="Times" panose="02020603050405020304" pitchFamily="18" charset="0"/>
                        </a:rPr>
                        <a:t>CALEX</a:t>
                      </a:r>
                    </a:p>
                  </a:txBody>
                  <a:tcPr/>
                </a:tc>
                <a:extLst>
                  <a:ext uri="{0D108BD9-81ED-4DB2-BD59-A6C34878D82A}">
                    <a16:rowId xmlns:a16="http://schemas.microsoft.com/office/drawing/2014/main" xmlns="" val="3147254760"/>
                  </a:ext>
                </a:extLst>
              </a:tr>
              <a:tr h="35875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N" sz="1800" b="1" dirty="0">
                          <a:solidFill>
                            <a:schemeClr val="accent1">
                              <a:lumMod val="50000"/>
                            </a:schemeClr>
                          </a:solidFill>
                          <a:latin typeface="Times" panose="02020603050405020304" pitchFamily="18" charset="0"/>
                          <a:cs typeface="Times" panose="02020603050405020304" pitchFamily="18" charset="0"/>
                        </a:rPr>
                        <a:t>VEGES</a:t>
                      </a:r>
                    </a:p>
                  </a:txBody>
                  <a:tcPr/>
                </a:tc>
                <a:extLst>
                  <a:ext uri="{0D108BD9-81ED-4DB2-BD59-A6C34878D82A}">
                    <a16:rowId xmlns:a16="http://schemas.microsoft.com/office/drawing/2014/main" xmlns="" val="455566310"/>
                  </a:ext>
                </a:extLst>
              </a:tr>
              <a:tr h="358752">
                <a:tc>
                  <a:txBody>
                    <a:bodyPr/>
                    <a:lstStyle/>
                    <a:p>
                      <a:r>
                        <a:rPr lang="en-US" sz="1800" b="1" dirty="0">
                          <a:solidFill>
                            <a:schemeClr val="accent1">
                              <a:lumMod val="50000"/>
                            </a:schemeClr>
                          </a:solidFill>
                          <a:latin typeface="Times" panose="02020603050405020304" pitchFamily="18" charset="0"/>
                          <a:cs typeface="Times" panose="02020603050405020304" pitchFamily="18" charset="0"/>
                        </a:rPr>
                        <a:t>EXSYS</a:t>
                      </a:r>
                      <a:endParaRPr lang="en-IN" sz="1800" b="1" dirty="0">
                        <a:solidFill>
                          <a:schemeClr val="accent1">
                            <a:lumMod val="50000"/>
                          </a:schemeClr>
                        </a:solidFill>
                        <a:latin typeface="Times" panose="02020603050405020304" pitchFamily="18" charset="0"/>
                        <a:cs typeface="Times" panose="02020603050405020304" pitchFamily="18" charset="0"/>
                      </a:endParaRPr>
                    </a:p>
                  </a:txBody>
                  <a:tcPr/>
                </a:tc>
                <a:extLst>
                  <a:ext uri="{0D108BD9-81ED-4DB2-BD59-A6C34878D82A}">
                    <a16:rowId xmlns:a16="http://schemas.microsoft.com/office/drawing/2014/main" xmlns="" val="421195332"/>
                  </a:ext>
                </a:extLst>
              </a:tr>
              <a:tr h="358752">
                <a:tc>
                  <a:txBody>
                    <a:bodyPr/>
                    <a:lstStyle/>
                    <a:p>
                      <a:r>
                        <a:rPr lang="en-US" sz="1800" b="1" dirty="0">
                          <a:solidFill>
                            <a:schemeClr val="accent1">
                              <a:lumMod val="50000"/>
                            </a:schemeClr>
                          </a:solidFill>
                          <a:latin typeface="Times" panose="02020603050405020304" pitchFamily="18" charset="0"/>
                          <a:cs typeface="Times" panose="02020603050405020304" pitchFamily="18" charset="0"/>
                        </a:rPr>
                        <a:t>PESTICIDE ADVISOR</a:t>
                      </a:r>
                      <a:endParaRPr lang="en-IN" sz="1800" b="1" dirty="0">
                        <a:solidFill>
                          <a:schemeClr val="accent1">
                            <a:lumMod val="50000"/>
                          </a:schemeClr>
                        </a:solidFill>
                        <a:latin typeface="Times" panose="02020603050405020304" pitchFamily="18" charset="0"/>
                        <a:cs typeface="Times" panose="02020603050405020304" pitchFamily="18" charset="0"/>
                      </a:endParaRPr>
                    </a:p>
                  </a:txBody>
                  <a:tcPr/>
                </a:tc>
                <a:extLst>
                  <a:ext uri="{0D108BD9-81ED-4DB2-BD59-A6C34878D82A}">
                    <a16:rowId xmlns:a16="http://schemas.microsoft.com/office/drawing/2014/main" xmlns="" val="3112402903"/>
                  </a:ext>
                </a:extLst>
              </a:tr>
              <a:tr h="358752">
                <a:tc>
                  <a:txBody>
                    <a:bodyPr/>
                    <a:lstStyle/>
                    <a:p>
                      <a:r>
                        <a:rPr lang="en-US" sz="1800" b="1" dirty="0">
                          <a:solidFill>
                            <a:schemeClr val="accent1">
                              <a:lumMod val="50000"/>
                            </a:schemeClr>
                          </a:solidFill>
                          <a:latin typeface="Times" panose="02020603050405020304" pitchFamily="18" charset="0"/>
                          <a:cs typeface="Times" panose="02020603050405020304" pitchFamily="18" charset="0"/>
                        </a:rPr>
                        <a:t>ESPDDFCI</a:t>
                      </a:r>
                      <a:endParaRPr lang="en-IN" sz="1800" b="1" dirty="0">
                        <a:solidFill>
                          <a:schemeClr val="accent1">
                            <a:lumMod val="50000"/>
                          </a:schemeClr>
                        </a:solidFill>
                        <a:latin typeface="Times" panose="02020603050405020304" pitchFamily="18" charset="0"/>
                        <a:cs typeface="Times" panose="02020603050405020304" pitchFamily="18" charset="0"/>
                      </a:endParaRPr>
                    </a:p>
                  </a:txBody>
                  <a:tcPr/>
                </a:tc>
                <a:extLst>
                  <a:ext uri="{0D108BD9-81ED-4DB2-BD59-A6C34878D82A}">
                    <a16:rowId xmlns:a16="http://schemas.microsoft.com/office/drawing/2014/main" xmlns="" val="1238857078"/>
                  </a:ext>
                </a:extLst>
              </a:tr>
              <a:tr h="358752">
                <a:tc>
                  <a:txBody>
                    <a:bodyPr/>
                    <a:lstStyle/>
                    <a:p>
                      <a:r>
                        <a:rPr lang="en-US" sz="1800" b="1" dirty="0">
                          <a:solidFill>
                            <a:schemeClr val="accent1">
                              <a:lumMod val="50000"/>
                            </a:schemeClr>
                          </a:solidFill>
                          <a:latin typeface="Times" panose="02020603050405020304" pitchFamily="18" charset="0"/>
                          <a:cs typeface="Times" panose="02020603050405020304" pitchFamily="18" charset="0"/>
                        </a:rPr>
                        <a:t>ICOTIPM</a:t>
                      </a:r>
                      <a:endParaRPr lang="en-IN" sz="1800" b="1" dirty="0">
                        <a:solidFill>
                          <a:schemeClr val="accent1">
                            <a:lumMod val="50000"/>
                          </a:schemeClr>
                        </a:solidFill>
                        <a:latin typeface="Times" panose="02020603050405020304" pitchFamily="18" charset="0"/>
                        <a:cs typeface="Times" panose="02020603050405020304" pitchFamily="18" charset="0"/>
                      </a:endParaRPr>
                    </a:p>
                  </a:txBody>
                  <a:tcPr/>
                </a:tc>
                <a:extLst>
                  <a:ext uri="{0D108BD9-81ED-4DB2-BD59-A6C34878D82A}">
                    <a16:rowId xmlns:a16="http://schemas.microsoft.com/office/drawing/2014/main" xmlns="" val="3132682038"/>
                  </a:ext>
                </a:extLst>
              </a:tr>
              <a:tr h="358752">
                <a:tc>
                  <a:txBody>
                    <a:bodyPr/>
                    <a:lstStyle/>
                    <a:p>
                      <a:r>
                        <a:rPr lang="en-US" sz="1800" b="1" dirty="0">
                          <a:solidFill>
                            <a:schemeClr val="accent1">
                              <a:lumMod val="50000"/>
                            </a:schemeClr>
                          </a:solidFill>
                          <a:latin typeface="Times" panose="02020603050405020304" pitchFamily="18" charset="0"/>
                          <a:cs typeface="Times" panose="02020603050405020304" pitchFamily="18" charset="0"/>
                        </a:rPr>
                        <a:t>ESMMDM</a:t>
                      </a:r>
                      <a:endParaRPr lang="en-IN" sz="1800" b="1" dirty="0">
                        <a:solidFill>
                          <a:schemeClr val="accent1">
                            <a:lumMod val="50000"/>
                          </a:schemeClr>
                        </a:solidFill>
                        <a:latin typeface="Times" panose="02020603050405020304" pitchFamily="18" charset="0"/>
                        <a:cs typeface="Times" panose="02020603050405020304" pitchFamily="18" charset="0"/>
                      </a:endParaRPr>
                    </a:p>
                  </a:txBody>
                  <a:tcPr/>
                </a:tc>
                <a:extLst>
                  <a:ext uri="{0D108BD9-81ED-4DB2-BD59-A6C34878D82A}">
                    <a16:rowId xmlns:a16="http://schemas.microsoft.com/office/drawing/2014/main" xmlns="" val="2498245141"/>
                  </a:ext>
                </a:extLst>
              </a:tr>
              <a:tr h="358752">
                <a:tc>
                  <a:txBody>
                    <a:bodyPr/>
                    <a:lstStyle/>
                    <a:p>
                      <a:r>
                        <a:rPr lang="en-US" sz="1800" b="1" dirty="0">
                          <a:solidFill>
                            <a:schemeClr val="accent1">
                              <a:lumMod val="50000"/>
                            </a:schemeClr>
                          </a:solidFill>
                          <a:latin typeface="Times" panose="02020603050405020304" pitchFamily="18" charset="0"/>
                          <a:cs typeface="Times" panose="02020603050405020304" pitchFamily="18" charset="0"/>
                        </a:rPr>
                        <a:t>PCEST</a:t>
                      </a:r>
                      <a:endParaRPr lang="en-IN" sz="1800" b="1" dirty="0">
                        <a:solidFill>
                          <a:schemeClr val="accent1">
                            <a:lumMod val="50000"/>
                          </a:schemeClr>
                        </a:solidFill>
                        <a:latin typeface="Times" panose="02020603050405020304" pitchFamily="18" charset="0"/>
                        <a:cs typeface="Times" panose="02020603050405020304" pitchFamily="18" charset="0"/>
                      </a:endParaRPr>
                    </a:p>
                  </a:txBody>
                  <a:tcPr/>
                </a:tc>
                <a:extLst>
                  <a:ext uri="{0D108BD9-81ED-4DB2-BD59-A6C34878D82A}">
                    <a16:rowId xmlns:a16="http://schemas.microsoft.com/office/drawing/2014/main" xmlns="" val="528731235"/>
                  </a:ext>
                </a:extLst>
              </a:tr>
            </a:tbl>
          </a:graphicData>
        </a:graphic>
      </p:graphicFrame>
      <p:graphicFrame>
        <p:nvGraphicFramePr>
          <p:cNvPr id="2" name="Table 1"/>
          <p:cNvGraphicFramePr>
            <a:graphicFrameLocks noGrp="1"/>
          </p:cNvGraphicFramePr>
          <p:nvPr>
            <p:extLst>
              <p:ext uri="{D42A27DB-BD31-4B8C-83A1-F6EECF244321}">
                <p14:modId xmlns:p14="http://schemas.microsoft.com/office/powerpoint/2010/main" val="2048060553"/>
              </p:ext>
            </p:extLst>
          </p:nvPr>
        </p:nvGraphicFramePr>
        <p:xfrm>
          <a:off x="7118145" y="757383"/>
          <a:ext cx="3247923" cy="4802520"/>
        </p:xfrm>
        <a:graphic>
          <a:graphicData uri="http://schemas.openxmlformats.org/drawingml/2006/table">
            <a:tbl>
              <a:tblPr firstRow="1" bandRow="1">
                <a:tableStyleId>{00A15C55-8517-42AA-B614-E9B94910E393}</a:tableStyleId>
              </a:tblPr>
              <a:tblGrid>
                <a:gridCol w="3247923">
                  <a:extLst>
                    <a:ext uri="{9D8B030D-6E8A-4147-A177-3AD203B41FA5}">
                      <a16:colId xmlns:a16="http://schemas.microsoft.com/office/drawing/2014/main" xmlns="" val="1479349998"/>
                    </a:ext>
                  </a:extLst>
                </a:gridCol>
              </a:tblGrid>
              <a:tr h="367190">
                <a:tc>
                  <a:txBody>
                    <a:bodyPr/>
                    <a:lstStyle/>
                    <a:p>
                      <a:pPr algn="ctr"/>
                      <a:r>
                        <a:rPr lang="en-IN" sz="2000" b="1" dirty="0">
                          <a:solidFill>
                            <a:schemeClr val="tx1">
                              <a:lumMod val="95000"/>
                              <a:lumOff val="5000"/>
                            </a:schemeClr>
                          </a:solidFill>
                        </a:rPr>
                        <a:t>Expert System</a:t>
                      </a:r>
                      <a:endParaRPr lang="en-IN" sz="2000" b="1" dirty="0">
                        <a:solidFill>
                          <a:schemeClr val="tx1">
                            <a:lumMod val="95000"/>
                            <a:lumOff val="5000"/>
                          </a:schemeClr>
                        </a:solidFill>
                        <a:latin typeface="Times" panose="02020603050405020304" pitchFamily="18" charset="0"/>
                        <a:cs typeface="Times" panose="02020603050405020304" pitchFamily="18" charset="0"/>
                      </a:endParaRPr>
                    </a:p>
                  </a:txBody>
                  <a:tcPr/>
                </a:tc>
                <a:extLst>
                  <a:ext uri="{0D108BD9-81ED-4DB2-BD59-A6C34878D82A}">
                    <a16:rowId xmlns:a16="http://schemas.microsoft.com/office/drawing/2014/main" xmlns="" val="894604582"/>
                  </a:ext>
                </a:extLst>
              </a:tr>
              <a:tr h="367190">
                <a:tc>
                  <a:txBody>
                    <a:bodyPr/>
                    <a:lstStyle/>
                    <a:p>
                      <a:r>
                        <a:rPr lang="en-US" b="1" dirty="0" err="1">
                          <a:solidFill>
                            <a:schemeClr val="accent1">
                              <a:lumMod val="50000"/>
                            </a:schemeClr>
                          </a:solidFill>
                          <a:latin typeface="Times" panose="02020603050405020304" pitchFamily="18" charset="0"/>
                          <a:cs typeface="Times" panose="02020603050405020304" pitchFamily="18" charset="0"/>
                        </a:rPr>
                        <a:t>MyPEST</a:t>
                      </a:r>
                      <a:endParaRPr lang="en-IN" b="1" dirty="0">
                        <a:solidFill>
                          <a:schemeClr val="accent1">
                            <a:lumMod val="50000"/>
                          </a:schemeClr>
                        </a:solidFill>
                        <a:latin typeface="Times" panose="02020603050405020304" pitchFamily="18" charset="0"/>
                        <a:cs typeface="Times" panose="02020603050405020304" pitchFamily="18" charset="0"/>
                      </a:endParaRPr>
                    </a:p>
                  </a:txBody>
                  <a:tcPr/>
                </a:tc>
                <a:extLst>
                  <a:ext uri="{0D108BD9-81ED-4DB2-BD59-A6C34878D82A}">
                    <a16:rowId xmlns:a16="http://schemas.microsoft.com/office/drawing/2014/main" xmlns="" val="1015626065"/>
                  </a:ext>
                </a:extLst>
              </a:tr>
              <a:tr h="367190">
                <a:tc>
                  <a:txBody>
                    <a:bodyPr/>
                    <a:lstStyle/>
                    <a:p>
                      <a:r>
                        <a:rPr lang="en-US" b="1" dirty="0">
                          <a:solidFill>
                            <a:schemeClr val="accent1">
                              <a:lumMod val="50000"/>
                            </a:schemeClr>
                          </a:solidFill>
                          <a:latin typeface="Times" panose="02020603050405020304" pitchFamily="18" charset="0"/>
                          <a:cs typeface="Times" panose="02020603050405020304" pitchFamily="18" charset="0"/>
                        </a:rPr>
                        <a:t>DDIS</a:t>
                      </a:r>
                      <a:endParaRPr lang="en-IN" b="1" dirty="0">
                        <a:solidFill>
                          <a:schemeClr val="accent1">
                            <a:lumMod val="50000"/>
                          </a:schemeClr>
                        </a:solidFill>
                        <a:latin typeface="Times" panose="02020603050405020304" pitchFamily="18" charset="0"/>
                        <a:cs typeface="Times" panose="02020603050405020304" pitchFamily="18" charset="0"/>
                      </a:endParaRPr>
                    </a:p>
                  </a:txBody>
                  <a:tcPr/>
                </a:tc>
                <a:extLst>
                  <a:ext uri="{0D108BD9-81ED-4DB2-BD59-A6C34878D82A}">
                    <a16:rowId xmlns:a16="http://schemas.microsoft.com/office/drawing/2014/main" xmlns="" val="2720458914"/>
                  </a:ext>
                </a:extLst>
              </a:tr>
              <a:tr h="367190">
                <a:tc>
                  <a:txBody>
                    <a:bodyPr/>
                    <a:lstStyle/>
                    <a:p>
                      <a:r>
                        <a:rPr lang="en-US" b="1" dirty="0">
                          <a:solidFill>
                            <a:schemeClr val="accent1">
                              <a:lumMod val="50000"/>
                            </a:schemeClr>
                          </a:solidFill>
                          <a:latin typeface="Times" panose="02020603050405020304" pitchFamily="18" charset="0"/>
                          <a:cs typeface="Times" panose="02020603050405020304" pitchFamily="18" charset="0"/>
                        </a:rPr>
                        <a:t>SEMANGI</a:t>
                      </a:r>
                      <a:endParaRPr lang="en-IN" b="1" dirty="0">
                        <a:solidFill>
                          <a:schemeClr val="accent1">
                            <a:lumMod val="50000"/>
                          </a:schemeClr>
                        </a:solidFill>
                        <a:latin typeface="Times" panose="02020603050405020304" pitchFamily="18" charset="0"/>
                        <a:cs typeface="Times" panose="02020603050405020304" pitchFamily="18" charset="0"/>
                      </a:endParaRPr>
                    </a:p>
                  </a:txBody>
                  <a:tcPr/>
                </a:tc>
                <a:extLst>
                  <a:ext uri="{0D108BD9-81ED-4DB2-BD59-A6C34878D82A}">
                    <a16:rowId xmlns:a16="http://schemas.microsoft.com/office/drawing/2014/main" xmlns="" val="3166460336"/>
                  </a:ext>
                </a:extLst>
              </a:tr>
              <a:tr h="367190">
                <a:tc>
                  <a:txBody>
                    <a:bodyPr/>
                    <a:lstStyle/>
                    <a:p>
                      <a:r>
                        <a:rPr lang="en-US" b="1" dirty="0">
                          <a:solidFill>
                            <a:schemeClr val="accent1">
                              <a:lumMod val="50000"/>
                            </a:schemeClr>
                          </a:solidFill>
                          <a:latin typeface="Times" panose="02020603050405020304" pitchFamily="18" charset="0"/>
                          <a:cs typeface="Times" panose="02020603050405020304" pitchFamily="18" charset="0"/>
                        </a:rPr>
                        <a:t>DIANA</a:t>
                      </a:r>
                      <a:endParaRPr lang="en-IN" b="1" dirty="0">
                        <a:solidFill>
                          <a:schemeClr val="accent1">
                            <a:lumMod val="50000"/>
                          </a:schemeClr>
                        </a:solidFill>
                        <a:latin typeface="Times" panose="02020603050405020304" pitchFamily="18" charset="0"/>
                        <a:cs typeface="Times" panose="02020603050405020304" pitchFamily="18" charset="0"/>
                      </a:endParaRPr>
                    </a:p>
                  </a:txBody>
                  <a:tcPr/>
                </a:tc>
                <a:extLst>
                  <a:ext uri="{0D108BD9-81ED-4DB2-BD59-A6C34878D82A}">
                    <a16:rowId xmlns:a16="http://schemas.microsoft.com/office/drawing/2014/main" xmlns="" val="1977105776"/>
                  </a:ext>
                </a:extLst>
              </a:tr>
              <a:tr h="367190">
                <a:tc>
                  <a:txBody>
                    <a:bodyPr/>
                    <a:lstStyle/>
                    <a:p>
                      <a:r>
                        <a:rPr lang="en-US" b="1" dirty="0">
                          <a:solidFill>
                            <a:schemeClr val="accent1">
                              <a:lumMod val="50000"/>
                            </a:schemeClr>
                          </a:solidFill>
                          <a:latin typeface="Times" panose="02020603050405020304" pitchFamily="18" charset="0"/>
                          <a:cs typeface="Times" panose="02020603050405020304" pitchFamily="18" charset="0"/>
                        </a:rPr>
                        <a:t>PIEX</a:t>
                      </a:r>
                      <a:endParaRPr lang="en-IN" b="1" dirty="0">
                        <a:solidFill>
                          <a:schemeClr val="accent1">
                            <a:lumMod val="50000"/>
                          </a:schemeClr>
                        </a:solidFill>
                        <a:latin typeface="Times" panose="02020603050405020304" pitchFamily="18" charset="0"/>
                        <a:cs typeface="Times" panose="02020603050405020304" pitchFamily="18" charset="0"/>
                      </a:endParaRPr>
                    </a:p>
                  </a:txBody>
                  <a:tcPr/>
                </a:tc>
                <a:extLst>
                  <a:ext uri="{0D108BD9-81ED-4DB2-BD59-A6C34878D82A}">
                    <a16:rowId xmlns:a16="http://schemas.microsoft.com/office/drawing/2014/main" xmlns="" val="348262056"/>
                  </a:ext>
                </a:extLst>
              </a:tr>
              <a:tr h="367190">
                <a:tc>
                  <a:txBody>
                    <a:bodyPr/>
                    <a:lstStyle/>
                    <a:p>
                      <a:r>
                        <a:rPr lang="en-US" b="1" dirty="0">
                          <a:solidFill>
                            <a:schemeClr val="accent1">
                              <a:lumMod val="50000"/>
                            </a:schemeClr>
                          </a:solidFill>
                          <a:latin typeface="Times" panose="02020603050405020304" pitchFamily="18" charset="0"/>
                          <a:cs typeface="Times" panose="02020603050405020304" pitchFamily="18" charset="0"/>
                        </a:rPr>
                        <a:t>SOYBUG</a:t>
                      </a:r>
                      <a:endParaRPr lang="en-IN" b="1" dirty="0">
                        <a:solidFill>
                          <a:schemeClr val="accent1">
                            <a:lumMod val="50000"/>
                          </a:schemeClr>
                        </a:solidFill>
                        <a:latin typeface="Times" panose="02020603050405020304" pitchFamily="18" charset="0"/>
                        <a:cs typeface="Times" panose="02020603050405020304" pitchFamily="18" charset="0"/>
                      </a:endParaRPr>
                    </a:p>
                  </a:txBody>
                  <a:tcPr/>
                </a:tc>
                <a:extLst>
                  <a:ext uri="{0D108BD9-81ED-4DB2-BD59-A6C34878D82A}">
                    <a16:rowId xmlns:a16="http://schemas.microsoft.com/office/drawing/2014/main" xmlns="" val="2960875139"/>
                  </a:ext>
                </a:extLst>
              </a:tr>
              <a:tr h="367190">
                <a:tc>
                  <a:txBody>
                    <a:bodyPr/>
                    <a:lstStyle/>
                    <a:p>
                      <a:r>
                        <a:rPr lang="en-US" b="1" dirty="0">
                          <a:solidFill>
                            <a:schemeClr val="accent1">
                              <a:lumMod val="50000"/>
                            </a:schemeClr>
                          </a:solidFill>
                          <a:latin typeface="Times" panose="02020603050405020304" pitchFamily="18" charset="0"/>
                          <a:cs typeface="Times" panose="02020603050405020304" pitchFamily="18" charset="0"/>
                        </a:rPr>
                        <a:t>ESAGU</a:t>
                      </a:r>
                      <a:endParaRPr lang="en-IN" b="1" dirty="0">
                        <a:solidFill>
                          <a:schemeClr val="accent1">
                            <a:lumMod val="50000"/>
                          </a:schemeClr>
                        </a:solidFill>
                        <a:latin typeface="Times" panose="02020603050405020304" pitchFamily="18" charset="0"/>
                        <a:cs typeface="Times" panose="02020603050405020304" pitchFamily="18" charset="0"/>
                      </a:endParaRPr>
                    </a:p>
                  </a:txBody>
                  <a:tcPr/>
                </a:tc>
                <a:extLst>
                  <a:ext uri="{0D108BD9-81ED-4DB2-BD59-A6C34878D82A}">
                    <a16:rowId xmlns:a16="http://schemas.microsoft.com/office/drawing/2014/main" xmlns="" val="3513178797"/>
                  </a:ext>
                </a:extLst>
              </a:tr>
              <a:tr h="367190">
                <a:tc>
                  <a:txBody>
                    <a:bodyPr/>
                    <a:lstStyle/>
                    <a:p>
                      <a:r>
                        <a:rPr lang="en-US" b="1" dirty="0">
                          <a:solidFill>
                            <a:schemeClr val="accent1">
                              <a:lumMod val="50000"/>
                            </a:schemeClr>
                          </a:solidFill>
                          <a:latin typeface="Times" panose="02020603050405020304" pitchFamily="18" charset="0"/>
                          <a:cs typeface="Times" panose="02020603050405020304" pitchFamily="18" charset="0"/>
                        </a:rPr>
                        <a:t>COUNCELLOR</a:t>
                      </a:r>
                      <a:endParaRPr lang="en-IN" b="1" dirty="0">
                        <a:solidFill>
                          <a:schemeClr val="accent1">
                            <a:lumMod val="50000"/>
                          </a:schemeClr>
                        </a:solidFill>
                        <a:latin typeface="Times" panose="02020603050405020304" pitchFamily="18" charset="0"/>
                        <a:cs typeface="Times" panose="02020603050405020304" pitchFamily="18" charset="0"/>
                      </a:endParaRPr>
                    </a:p>
                  </a:txBody>
                  <a:tcPr/>
                </a:tc>
                <a:extLst>
                  <a:ext uri="{0D108BD9-81ED-4DB2-BD59-A6C34878D82A}">
                    <a16:rowId xmlns:a16="http://schemas.microsoft.com/office/drawing/2014/main" xmlns="" val="2987792394"/>
                  </a:ext>
                </a:extLst>
              </a:tr>
              <a:tr h="367190">
                <a:tc>
                  <a:txBody>
                    <a:bodyPr/>
                    <a:lstStyle/>
                    <a:p>
                      <a:r>
                        <a:rPr lang="en-US" b="1" dirty="0">
                          <a:solidFill>
                            <a:schemeClr val="accent1">
                              <a:lumMod val="50000"/>
                            </a:schemeClr>
                          </a:solidFill>
                          <a:latin typeface="Times" panose="02020603050405020304" pitchFamily="18" charset="0"/>
                          <a:cs typeface="Times" panose="02020603050405020304" pitchFamily="18" charset="0"/>
                        </a:rPr>
                        <a:t>PREDICT</a:t>
                      </a:r>
                      <a:endParaRPr lang="en-IN" b="1" dirty="0">
                        <a:solidFill>
                          <a:schemeClr val="accent1">
                            <a:lumMod val="50000"/>
                          </a:schemeClr>
                        </a:solidFill>
                        <a:latin typeface="Times" panose="02020603050405020304" pitchFamily="18" charset="0"/>
                        <a:cs typeface="Times" panose="02020603050405020304" pitchFamily="18" charset="0"/>
                      </a:endParaRPr>
                    </a:p>
                  </a:txBody>
                  <a:tcPr/>
                </a:tc>
                <a:extLst>
                  <a:ext uri="{0D108BD9-81ED-4DB2-BD59-A6C34878D82A}">
                    <a16:rowId xmlns:a16="http://schemas.microsoft.com/office/drawing/2014/main" xmlns="" val="2272096801"/>
                  </a:ext>
                </a:extLst>
              </a:tr>
              <a:tr h="367190">
                <a:tc>
                  <a:txBody>
                    <a:bodyPr/>
                    <a:lstStyle/>
                    <a:p>
                      <a:r>
                        <a:rPr lang="en-US" b="1" dirty="0">
                          <a:solidFill>
                            <a:schemeClr val="accent1">
                              <a:lumMod val="50000"/>
                            </a:schemeClr>
                          </a:solidFill>
                          <a:latin typeface="Times" panose="02020603050405020304" pitchFamily="18" charset="0"/>
                          <a:cs typeface="Times" panose="02020603050405020304" pitchFamily="18" charset="0"/>
                        </a:rPr>
                        <a:t>PULSEXPERT</a:t>
                      </a:r>
                      <a:endParaRPr lang="en-IN" b="1" dirty="0">
                        <a:solidFill>
                          <a:schemeClr val="accent1">
                            <a:lumMod val="50000"/>
                          </a:schemeClr>
                        </a:solidFill>
                        <a:latin typeface="Times" panose="02020603050405020304" pitchFamily="18" charset="0"/>
                        <a:cs typeface="Times" panose="02020603050405020304" pitchFamily="18" charset="0"/>
                      </a:endParaRPr>
                    </a:p>
                  </a:txBody>
                  <a:tcPr/>
                </a:tc>
                <a:extLst>
                  <a:ext uri="{0D108BD9-81ED-4DB2-BD59-A6C34878D82A}">
                    <a16:rowId xmlns:a16="http://schemas.microsoft.com/office/drawing/2014/main" xmlns="" val="4161256108"/>
                  </a:ext>
                </a:extLst>
              </a:tr>
              <a:tr h="367190">
                <a:tc>
                  <a:txBody>
                    <a:bodyPr/>
                    <a:lstStyle/>
                    <a:p>
                      <a:r>
                        <a:rPr lang="en-US" b="1" dirty="0">
                          <a:solidFill>
                            <a:schemeClr val="accent1">
                              <a:lumMod val="50000"/>
                            </a:schemeClr>
                          </a:solidFill>
                          <a:latin typeface="Times" panose="02020603050405020304" pitchFamily="18" charset="0"/>
                          <a:cs typeface="Times" panose="02020603050405020304" pitchFamily="18" charset="0"/>
                        </a:rPr>
                        <a:t>CROPLAN</a:t>
                      </a:r>
                      <a:endParaRPr lang="en-IN" b="1" dirty="0">
                        <a:solidFill>
                          <a:schemeClr val="accent1">
                            <a:lumMod val="50000"/>
                          </a:schemeClr>
                        </a:solidFill>
                        <a:latin typeface="Times" panose="02020603050405020304" pitchFamily="18" charset="0"/>
                        <a:cs typeface="Times" panose="02020603050405020304" pitchFamily="18" charset="0"/>
                      </a:endParaRPr>
                    </a:p>
                  </a:txBody>
                  <a:tcPr/>
                </a:tc>
                <a:extLst>
                  <a:ext uri="{0D108BD9-81ED-4DB2-BD59-A6C34878D82A}">
                    <a16:rowId xmlns:a16="http://schemas.microsoft.com/office/drawing/2014/main" xmlns="" val="504525607"/>
                  </a:ext>
                </a:extLst>
              </a:tr>
              <a:tr h="367190">
                <a:tc>
                  <a:txBody>
                    <a:bodyPr/>
                    <a:lstStyle/>
                    <a:p>
                      <a:r>
                        <a:rPr lang="en-US" b="1" dirty="0">
                          <a:solidFill>
                            <a:schemeClr val="accent1">
                              <a:lumMod val="50000"/>
                            </a:schemeClr>
                          </a:solidFill>
                          <a:latin typeface="Times" panose="02020603050405020304" pitchFamily="18" charset="0"/>
                          <a:cs typeface="Times" panose="02020603050405020304" pitchFamily="18" charset="0"/>
                        </a:rPr>
                        <a:t>SMART SOY</a:t>
                      </a:r>
                      <a:endParaRPr lang="en-IN" b="1" dirty="0">
                        <a:solidFill>
                          <a:schemeClr val="accent1">
                            <a:lumMod val="50000"/>
                          </a:schemeClr>
                        </a:solidFill>
                        <a:latin typeface="Times" panose="02020603050405020304" pitchFamily="18" charset="0"/>
                        <a:cs typeface="Times" panose="02020603050405020304" pitchFamily="18" charset="0"/>
                      </a:endParaRPr>
                    </a:p>
                  </a:txBody>
                  <a:tcPr/>
                </a:tc>
                <a:extLst>
                  <a:ext uri="{0D108BD9-81ED-4DB2-BD59-A6C34878D82A}">
                    <a16:rowId xmlns:a16="http://schemas.microsoft.com/office/drawing/2014/main" xmlns="" val="3373207432"/>
                  </a:ext>
                </a:extLst>
              </a:tr>
            </a:tbl>
          </a:graphicData>
        </a:graphic>
      </p:graphicFrame>
      <p:sp>
        <p:nvSpPr>
          <p:cNvPr id="5" name="TextBox 4"/>
          <p:cNvSpPr txBox="1"/>
          <p:nvPr/>
        </p:nvSpPr>
        <p:spPr>
          <a:xfrm>
            <a:off x="7747935" y="6217381"/>
            <a:ext cx="4444065" cy="646331"/>
          </a:xfrm>
          <a:prstGeom prst="rect">
            <a:avLst/>
          </a:prstGeom>
          <a:solidFill>
            <a:schemeClr val="accent6">
              <a:lumMod val="40000"/>
              <a:lumOff val="60000"/>
            </a:schemeClr>
          </a:solidFill>
        </p:spPr>
        <p:txBody>
          <a:bodyPr wrap="square" rtlCol="0">
            <a:spAutoFit/>
          </a:bodyPr>
          <a:lstStyle/>
          <a:p>
            <a:r>
              <a:rPr lang="en-IN" dirty="0"/>
              <a:t>SOURCE : </a:t>
            </a:r>
            <a:r>
              <a:rPr lang="en-IN" dirty="0">
                <a:hlinkClick r:id="rId3"/>
              </a:rPr>
              <a:t>https://agritech.tnau.ac.in/pdf/14.pdf</a:t>
            </a:r>
            <a:endParaRPr lang="en-IN" dirty="0"/>
          </a:p>
        </p:txBody>
      </p:sp>
    </p:spTree>
    <p:extLst>
      <p:ext uri="{BB962C8B-B14F-4D97-AF65-F5344CB8AC3E}">
        <p14:creationId xmlns:p14="http://schemas.microsoft.com/office/powerpoint/2010/main" val="244092503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TextBox 1"/>
          <p:cNvSpPr txBox="1"/>
          <p:nvPr/>
        </p:nvSpPr>
        <p:spPr>
          <a:xfrm>
            <a:off x="764765" y="147272"/>
            <a:ext cx="3995530" cy="584775"/>
          </a:xfrm>
          <a:prstGeom prst="rect">
            <a:avLst/>
          </a:prstGeom>
          <a:noFill/>
        </p:spPr>
        <p:txBody>
          <a:bodyPr wrap="square" rtlCol="0">
            <a:spAutoFit/>
          </a:bodyPr>
          <a:lstStyle/>
          <a:p>
            <a:pPr algn="ctr"/>
            <a:r>
              <a:rPr lang="en-IN" sz="3200" b="1" dirty="0">
                <a:solidFill>
                  <a:srgbClr val="00B0F0"/>
                </a:solidFill>
                <a:effectLst>
                  <a:reflection blurRad="6350" stA="55000" endA="300" endPos="45500" dir="5400000" sy="-100000" algn="bl" rotWithShape="0"/>
                </a:effectLst>
                <a:latin typeface="Bahnschrift SemiCondensed" panose="020B0502040204020203" pitchFamily="34" charset="0"/>
              </a:rPr>
              <a:t>ADVANTAGES</a:t>
            </a:r>
          </a:p>
        </p:txBody>
      </p:sp>
      <p:sp>
        <p:nvSpPr>
          <p:cNvPr id="4" name="TextBox 3"/>
          <p:cNvSpPr txBox="1"/>
          <p:nvPr/>
        </p:nvSpPr>
        <p:spPr>
          <a:xfrm>
            <a:off x="7117380" y="196127"/>
            <a:ext cx="3995530" cy="584775"/>
          </a:xfrm>
          <a:prstGeom prst="rect">
            <a:avLst/>
          </a:prstGeom>
          <a:noFill/>
        </p:spPr>
        <p:txBody>
          <a:bodyPr wrap="square" rtlCol="0">
            <a:spAutoFit/>
          </a:bodyPr>
          <a:lstStyle/>
          <a:p>
            <a:pPr algn="ctr"/>
            <a:r>
              <a:rPr lang="en-IN" sz="3200" b="1" dirty="0">
                <a:solidFill>
                  <a:srgbClr val="00B0F0"/>
                </a:solidFill>
                <a:effectLst>
                  <a:reflection blurRad="6350" stA="55000" endA="300" endPos="45500" dir="5400000" sy="-100000" algn="bl" rotWithShape="0"/>
                </a:effectLst>
                <a:latin typeface="Bahnschrift SemiCondensed" panose="020B0502040204020203" pitchFamily="34" charset="0"/>
              </a:rPr>
              <a:t>DISADVANTAGES</a:t>
            </a:r>
          </a:p>
        </p:txBody>
      </p:sp>
      <p:sp>
        <p:nvSpPr>
          <p:cNvPr id="3" name="TextBox 2"/>
          <p:cNvSpPr txBox="1"/>
          <p:nvPr/>
        </p:nvSpPr>
        <p:spPr>
          <a:xfrm>
            <a:off x="347423" y="1202635"/>
            <a:ext cx="5158856" cy="4154984"/>
          </a:xfrm>
          <a:prstGeom prst="rect">
            <a:avLst/>
          </a:prstGeom>
          <a:solidFill>
            <a:schemeClr val="tx1">
              <a:lumMod val="85000"/>
              <a:lumOff val="15000"/>
            </a:schemeClr>
          </a:solidFill>
        </p:spPr>
        <p:txBody>
          <a:bodyPr wrap="square" rtlCol="0">
            <a:spAutoFit/>
          </a:bodyPr>
          <a:lstStyle/>
          <a:p>
            <a:pPr marL="342900" indent="-342900">
              <a:buFont typeface="Wingdings" panose="05000000000000000000" pitchFamily="2" charset="2"/>
              <a:buChar char="v"/>
            </a:pPr>
            <a:r>
              <a:rPr lang="en-US" sz="2200" dirty="0">
                <a:solidFill>
                  <a:schemeClr val="bg1"/>
                </a:solidFill>
                <a:latin typeface="Times New Roman" pitchFamily="18" charset="0"/>
                <a:cs typeface="Times New Roman" pitchFamily="18" charset="0"/>
              </a:rPr>
              <a:t>Easy identification of disease</a:t>
            </a:r>
          </a:p>
          <a:p>
            <a:pPr marL="342900" indent="-342900">
              <a:buFont typeface="Wingdings" panose="05000000000000000000" pitchFamily="2" charset="2"/>
              <a:buChar char="v"/>
            </a:pPr>
            <a:endParaRPr lang="en-IN" sz="2200" dirty="0">
              <a:solidFill>
                <a:schemeClr val="bg1"/>
              </a:solidFill>
              <a:latin typeface="Times New Roman" pitchFamily="18" charset="0"/>
              <a:cs typeface="Times New Roman" pitchFamily="18" charset="0"/>
            </a:endParaRPr>
          </a:p>
          <a:p>
            <a:pPr marL="342900" indent="-342900">
              <a:buFont typeface="Wingdings" panose="05000000000000000000" pitchFamily="2" charset="2"/>
              <a:buChar char="v"/>
            </a:pPr>
            <a:r>
              <a:rPr lang="en-US" sz="2200" dirty="0">
                <a:solidFill>
                  <a:schemeClr val="bg1"/>
                </a:solidFill>
                <a:latin typeface="Times New Roman" pitchFamily="18" charset="0"/>
                <a:cs typeface="Times New Roman" pitchFamily="18" charset="0"/>
              </a:rPr>
              <a:t>Provide consistent answers for repetitive decisions.</a:t>
            </a:r>
          </a:p>
          <a:p>
            <a:endParaRPr lang="en-US" sz="2200" dirty="0">
              <a:solidFill>
                <a:schemeClr val="bg1"/>
              </a:solidFill>
              <a:latin typeface="Times New Roman" pitchFamily="18" charset="0"/>
              <a:cs typeface="Times New Roman" pitchFamily="18" charset="0"/>
            </a:endParaRPr>
          </a:p>
          <a:p>
            <a:pPr marL="342900" indent="-342900">
              <a:buFont typeface="Wingdings" panose="05000000000000000000" pitchFamily="2" charset="2"/>
              <a:buChar char="v"/>
            </a:pPr>
            <a:r>
              <a:rPr lang="en-US" sz="2200" dirty="0">
                <a:solidFill>
                  <a:schemeClr val="bg1"/>
                </a:solidFill>
                <a:latin typeface="Times New Roman" pitchFamily="18" charset="0"/>
                <a:cs typeface="Times New Roman" pitchFamily="18" charset="0"/>
              </a:rPr>
              <a:t>Hold and maintain significant levels of information</a:t>
            </a:r>
          </a:p>
          <a:p>
            <a:pPr marL="342900" indent="-342900">
              <a:buFont typeface="Wingdings" panose="05000000000000000000" pitchFamily="2" charset="2"/>
              <a:buChar char="v"/>
            </a:pPr>
            <a:endParaRPr lang="en-US" sz="2200" dirty="0">
              <a:solidFill>
                <a:schemeClr val="bg1"/>
              </a:solidFill>
              <a:latin typeface="Times New Roman" pitchFamily="18" charset="0"/>
              <a:cs typeface="Times New Roman" pitchFamily="18" charset="0"/>
            </a:endParaRPr>
          </a:p>
          <a:p>
            <a:pPr marL="342900" indent="-342900">
              <a:buFont typeface="Wingdings" panose="05000000000000000000" pitchFamily="2" charset="2"/>
              <a:buChar char="v"/>
            </a:pPr>
            <a:r>
              <a:rPr lang="en-US" sz="2200" dirty="0">
                <a:solidFill>
                  <a:schemeClr val="bg1"/>
                </a:solidFill>
                <a:latin typeface="Times New Roman" pitchFamily="18" charset="0"/>
                <a:cs typeface="Times New Roman" pitchFamily="18" charset="0"/>
              </a:rPr>
              <a:t>Combine multiple human expert intelligences</a:t>
            </a:r>
          </a:p>
          <a:p>
            <a:pPr marL="342900" indent="-342900">
              <a:buFont typeface="Wingdings" panose="05000000000000000000" pitchFamily="2" charset="2"/>
              <a:buChar char="v"/>
            </a:pPr>
            <a:endParaRPr lang="en-US" sz="2200" dirty="0">
              <a:solidFill>
                <a:schemeClr val="bg1"/>
              </a:solidFill>
              <a:latin typeface="Times New Roman" pitchFamily="18" charset="0"/>
              <a:cs typeface="Times New Roman" pitchFamily="18" charset="0"/>
            </a:endParaRPr>
          </a:p>
          <a:p>
            <a:pPr marL="342900" indent="-342900">
              <a:buFont typeface="Wingdings" panose="05000000000000000000" pitchFamily="2" charset="2"/>
              <a:buChar char="v"/>
            </a:pPr>
            <a:r>
              <a:rPr lang="en-US" sz="2200" dirty="0">
                <a:solidFill>
                  <a:schemeClr val="bg1"/>
                </a:solidFill>
                <a:latin typeface="Times New Roman" pitchFamily="18" charset="0"/>
                <a:cs typeface="Times New Roman" pitchFamily="18" charset="0"/>
              </a:rPr>
              <a:t>User friendly software</a:t>
            </a:r>
          </a:p>
        </p:txBody>
      </p:sp>
      <p:sp>
        <p:nvSpPr>
          <p:cNvPr id="6" name="Rectangle 5"/>
          <p:cNvSpPr/>
          <p:nvPr/>
        </p:nvSpPr>
        <p:spPr>
          <a:xfrm>
            <a:off x="7117380" y="1453498"/>
            <a:ext cx="4856922" cy="2462213"/>
          </a:xfrm>
          <a:prstGeom prst="rect">
            <a:avLst/>
          </a:prstGeom>
        </p:spPr>
        <p:txBody>
          <a:bodyPr wrap="square">
            <a:spAutoFit/>
          </a:bodyPr>
          <a:lstStyle/>
          <a:p>
            <a:pPr marL="285750" indent="-285750">
              <a:buFont typeface="Wingdings" panose="05000000000000000000" pitchFamily="2" charset="2"/>
              <a:buChar char="v"/>
            </a:pPr>
            <a:r>
              <a:rPr lang="en-US" sz="2200" dirty="0">
                <a:solidFill>
                  <a:schemeClr val="bg1"/>
                </a:solidFill>
                <a:latin typeface="Times New Roman" pitchFamily="18" charset="0"/>
                <a:cs typeface="Times New Roman" pitchFamily="18" charset="0"/>
              </a:rPr>
              <a:t>Cannot make creative responses</a:t>
            </a:r>
          </a:p>
          <a:p>
            <a:endParaRPr lang="en-US" sz="2200" dirty="0">
              <a:solidFill>
                <a:schemeClr val="bg1"/>
              </a:solidFill>
              <a:latin typeface="Times New Roman" pitchFamily="18" charset="0"/>
              <a:cs typeface="Times New Roman" pitchFamily="18" charset="0"/>
            </a:endParaRPr>
          </a:p>
          <a:p>
            <a:pPr marL="285750" indent="-285750">
              <a:buFont typeface="Wingdings" panose="05000000000000000000" pitchFamily="2" charset="2"/>
              <a:buChar char="v"/>
            </a:pPr>
            <a:r>
              <a:rPr lang="en-US" sz="2200" dirty="0">
                <a:solidFill>
                  <a:schemeClr val="bg1"/>
                </a:solidFill>
                <a:latin typeface="Times New Roman" pitchFamily="18" charset="0"/>
                <a:cs typeface="Times New Roman" pitchFamily="18" charset="0"/>
              </a:rPr>
              <a:t>Errors may occur in the knowledge base, and lead to wrong decisions.</a:t>
            </a:r>
          </a:p>
          <a:p>
            <a:r>
              <a:rPr lang="en-US" sz="2200" dirty="0">
                <a:solidFill>
                  <a:schemeClr val="bg1"/>
                </a:solidFill>
                <a:latin typeface="Times New Roman" pitchFamily="18" charset="0"/>
                <a:cs typeface="Times New Roman" pitchFamily="18" charset="0"/>
              </a:rPr>
              <a:t> </a:t>
            </a:r>
          </a:p>
          <a:p>
            <a:pPr marL="285750" indent="-285750">
              <a:buFont typeface="Wingdings" panose="05000000000000000000" pitchFamily="2" charset="2"/>
              <a:buChar char="v"/>
            </a:pPr>
            <a:r>
              <a:rPr lang="en-US" sz="2200" dirty="0">
                <a:solidFill>
                  <a:schemeClr val="bg1"/>
                </a:solidFill>
                <a:latin typeface="Times New Roman" pitchFamily="18" charset="0"/>
                <a:cs typeface="Times New Roman" pitchFamily="18" charset="0"/>
              </a:rPr>
              <a:t>Cannot adapt to changing environments</a:t>
            </a:r>
          </a:p>
        </p:txBody>
      </p:sp>
      <p:pic>
        <p:nvPicPr>
          <p:cNvPr id="1028" name="Picture 4" descr="Agile Development – Advantages, Disadvantages and when to use it? - The  Official 360logica Blo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9310" t="14117" r="48223" b="30936"/>
          <a:stretch/>
        </p:blipFill>
        <p:spPr bwMode="auto">
          <a:xfrm>
            <a:off x="347423" y="1202635"/>
            <a:ext cx="417617" cy="397571"/>
          </a:xfrm>
          <a:prstGeom prst="ellipse">
            <a:avLst/>
          </a:prstGeom>
          <a:noFill/>
          <a:extLst>
            <a:ext uri="{909E8E84-426E-40DD-AFC4-6F175D3DCCD1}">
              <a14:hiddenFill xmlns:a14="http://schemas.microsoft.com/office/drawing/2010/main">
                <a:solidFill>
                  <a:srgbClr val="FFFFFF"/>
                </a:solidFill>
              </a14:hiddenFill>
            </a:ext>
          </a:extLst>
        </p:spPr>
      </p:pic>
      <p:pic>
        <p:nvPicPr>
          <p:cNvPr id="9" name="Picture 4" descr="Agile Development – Advantages, Disadvantages and when to use it? - The  Official 360logica Blo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9310" t="14117" r="48223" b="30936"/>
          <a:stretch/>
        </p:blipFill>
        <p:spPr bwMode="auto">
          <a:xfrm>
            <a:off x="345961" y="1970650"/>
            <a:ext cx="417617" cy="397571"/>
          </a:xfrm>
          <a:prstGeom prst="ellipse">
            <a:avLst/>
          </a:prstGeom>
          <a:noFill/>
          <a:extLst>
            <a:ext uri="{909E8E84-426E-40DD-AFC4-6F175D3DCCD1}">
              <a14:hiddenFill xmlns:a14="http://schemas.microsoft.com/office/drawing/2010/main">
                <a:solidFill>
                  <a:srgbClr val="FFFFFF"/>
                </a:solidFill>
              </a14:hiddenFill>
            </a:ext>
          </a:extLst>
        </p:spPr>
      </p:pic>
      <p:pic>
        <p:nvPicPr>
          <p:cNvPr id="10" name="Picture 4" descr="Agile Development – Advantages, Disadvantages and when to use it? - The  Official 360logica Blo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9310" t="14117" r="48223" b="30936"/>
          <a:stretch/>
        </p:blipFill>
        <p:spPr bwMode="auto">
          <a:xfrm>
            <a:off x="345961" y="2911135"/>
            <a:ext cx="417617" cy="397571"/>
          </a:xfrm>
          <a:prstGeom prst="ellipse">
            <a:avLst/>
          </a:prstGeom>
          <a:noFill/>
          <a:extLst>
            <a:ext uri="{909E8E84-426E-40DD-AFC4-6F175D3DCCD1}">
              <a14:hiddenFill xmlns:a14="http://schemas.microsoft.com/office/drawing/2010/main">
                <a:solidFill>
                  <a:srgbClr val="FFFFFF"/>
                </a:solidFill>
              </a14:hiddenFill>
            </a:ext>
          </a:extLst>
        </p:spPr>
      </p:pic>
      <p:pic>
        <p:nvPicPr>
          <p:cNvPr id="11" name="Picture 4" descr="Agile Development – Advantages, Disadvantages and when to use it? - The  Official 360logica Blo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9310" t="14117" r="48223" b="30936"/>
          <a:stretch/>
        </p:blipFill>
        <p:spPr bwMode="auto">
          <a:xfrm>
            <a:off x="345961" y="3915711"/>
            <a:ext cx="417617" cy="397571"/>
          </a:xfrm>
          <a:prstGeom prst="ellipse">
            <a:avLst/>
          </a:prstGeom>
          <a:noFill/>
          <a:extLst>
            <a:ext uri="{909E8E84-426E-40DD-AFC4-6F175D3DCCD1}">
              <a14:hiddenFill xmlns:a14="http://schemas.microsoft.com/office/drawing/2010/main">
                <a:solidFill>
                  <a:srgbClr val="FFFFFF"/>
                </a:solidFill>
              </a14:hiddenFill>
            </a:ext>
          </a:extLst>
        </p:spPr>
      </p:pic>
      <p:pic>
        <p:nvPicPr>
          <p:cNvPr id="12" name="Picture 4" descr="Agile Development – Advantages, Disadvantages and when to use it? - The  Official 360logica Blo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9310" t="14117" r="48223" b="30936"/>
          <a:stretch/>
        </p:blipFill>
        <p:spPr bwMode="auto">
          <a:xfrm>
            <a:off x="345961" y="4945384"/>
            <a:ext cx="417617" cy="397571"/>
          </a:xfrm>
          <a:prstGeom prst="ellipse">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rotWithShape="1">
          <a:blip r:embed="rId3"/>
          <a:srcRect l="4543" t="2725" r="13745" b="7915"/>
          <a:stretch/>
        </p:blipFill>
        <p:spPr>
          <a:xfrm>
            <a:off x="7080904" y="1475916"/>
            <a:ext cx="379616" cy="397571"/>
          </a:xfrm>
          <a:prstGeom prst="ellipse">
            <a:avLst/>
          </a:prstGeom>
        </p:spPr>
      </p:pic>
      <p:pic>
        <p:nvPicPr>
          <p:cNvPr id="17" name="Picture 16"/>
          <p:cNvPicPr>
            <a:picLocks noChangeAspect="1"/>
          </p:cNvPicPr>
          <p:nvPr/>
        </p:nvPicPr>
        <p:blipFill rotWithShape="1">
          <a:blip r:embed="rId3"/>
          <a:srcRect l="4543" t="2725" r="13745" b="7915"/>
          <a:stretch/>
        </p:blipFill>
        <p:spPr>
          <a:xfrm>
            <a:off x="7080904" y="2183309"/>
            <a:ext cx="379616" cy="397571"/>
          </a:xfrm>
          <a:prstGeom prst="ellipse">
            <a:avLst/>
          </a:prstGeom>
        </p:spPr>
      </p:pic>
      <p:pic>
        <p:nvPicPr>
          <p:cNvPr id="18" name="Picture 17"/>
          <p:cNvPicPr>
            <a:picLocks noChangeAspect="1"/>
          </p:cNvPicPr>
          <p:nvPr/>
        </p:nvPicPr>
        <p:blipFill rotWithShape="1">
          <a:blip r:embed="rId3"/>
          <a:srcRect l="4543" t="2725" r="13745" b="7915"/>
          <a:stretch/>
        </p:blipFill>
        <p:spPr>
          <a:xfrm>
            <a:off x="7080904" y="3170807"/>
            <a:ext cx="379616" cy="397571"/>
          </a:xfrm>
          <a:prstGeom prst="ellipse">
            <a:avLst/>
          </a:prstGeom>
        </p:spPr>
      </p:pic>
      <p:pic>
        <p:nvPicPr>
          <p:cNvPr id="1030" name="Picture 6" descr="Png advantages and disadvantages » PNG Imag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82175" y="145917"/>
            <a:ext cx="1735459" cy="12321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842078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Agriculture Mobile App Development"/>
          <p:cNvPicPr>
            <a:picLocks noChangeAspect="1" noChangeArrowheads="1"/>
          </p:cNvPicPr>
          <p:nvPr/>
        </p:nvPicPr>
        <p:blipFill rotWithShape="1">
          <a:blip r:embed="rId2">
            <a:extLst>
              <a:ext uri="{28A0092B-C50C-407E-A947-70E740481C1C}">
                <a14:useLocalDpi xmlns:a14="http://schemas.microsoft.com/office/drawing/2010/main" val="0"/>
              </a:ext>
            </a:extLst>
          </a:blip>
          <a:srcRect r="24759" b="-58"/>
          <a:stretch/>
        </p:blipFill>
        <p:spPr bwMode="auto">
          <a:xfrm>
            <a:off x="0" y="0"/>
            <a:ext cx="9099791" cy="662453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8352112" y="1388067"/>
            <a:ext cx="4736101" cy="1446550"/>
          </a:xfrm>
          <a:prstGeom prst="rect">
            <a:avLst/>
          </a:prstGeom>
          <a:noFill/>
        </p:spPr>
        <p:txBody>
          <a:bodyPr wrap="square" rtlCol="0">
            <a:spAutoFit/>
          </a:bodyPr>
          <a:lstStyle/>
          <a:p>
            <a:pPr algn="ctr"/>
            <a:r>
              <a:rPr lang="en-IN" sz="4400" b="1" dirty="0">
                <a:solidFill>
                  <a:schemeClr val="accent1">
                    <a:lumMod val="50000"/>
                  </a:schemeClr>
                </a:solidFill>
                <a:effectLst>
                  <a:reflection blurRad="6350" stA="55000" endA="300" endPos="45500" dir="5400000" sy="-100000" algn="bl" rotWithShape="0"/>
                </a:effectLst>
                <a:latin typeface="Agency FB" panose="020B0503020202020204" pitchFamily="34" charset="0"/>
              </a:rPr>
              <a:t>MOBILE </a:t>
            </a:r>
          </a:p>
          <a:p>
            <a:pPr algn="ctr"/>
            <a:r>
              <a:rPr lang="en-IN" sz="4400" b="1" dirty="0">
                <a:solidFill>
                  <a:schemeClr val="accent1">
                    <a:lumMod val="50000"/>
                  </a:schemeClr>
                </a:solidFill>
                <a:effectLst>
                  <a:reflection blurRad="6350" stA="55000" endA="300" endPos="45500" dir="5400000" sy="-100000" algn="bl" rotWithShape="0"/>
                </a:effectLst>
                <a:latin typeface="Agency FB" panose="020B0503020202020204" pitchFamily="34" charset="0"/>
              </a:rPr>
              <a:t>APPLICATIONS</a:t>
            </a:r>
          </a:p>
        </p:txBody>
      </p:sp>
      <p:sp>
        <p:nvSpPr>
          <p:cNvPr id="3" name="Oval 2"/>
          <p:cNvSpPr/>
          <p:nvPr/>
        </p:nvSpPr>
        <p:spPr>
          <a:xfrm>
            <a:off x="10160823" y="3429000"/>
            <a:ext cx="1118681" cy="1002450"/>
          </a:xfrm>
          <a:prstGeom prst="ellipse">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 name="TextBox 3"/>
          <p:cNvSpPr txBox="1"/>
          <p:nvPr/>
        </p:nvSpPr>
        <p:spPr>
          <a:xfrm>
            <a:off x="10335919" y="3576353"/>
            <a:ext cx="768486" cy="646331"/>
          </a:xfrm>
          <a:prstGeom prst="rect">
            <a:avLst/>
          </a:prstGeom>
          <a:noFill/>
        </p:spPr>
        <p:txBody>
          <a:bodyPr wrap="square" rtlCol="0">
            <a:spAutoFit/>
          </a:bodyPr>
          <a:lstStyle/>
          <a:p>
            <a:r>
              <a:rPr lang="en-IN" sz="3600" b="1" dirty="0">
                <a:solidFill>
                  <a:schemeClr val="bg1"/>
                </a:solidFill>
              </a:rPr>
              <a:t>02</a:t>
            </a:r>
          </a:p>
        </p:txBody>
      </p:sp>
    </p:spTree>
    <p:extLst>
      <p:ext uri="{BB962C8B-B14F-4D97-AF65-F5344CB8AC3E}">
        <p14:creationId xmlns:p14="http://schemas.microsoft.com/office/powerpoint/2010/main" val="112597124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xmlns="" id="{CDF13A01-DA11-8640-A680-0007F858D86A}"/>
              </a:ext>
            </a:extLst>
          </p:cNvPr>
          <p:cNvSpPr/>
          <p:nvPr/>
        </p:nvSpPr>
        <p:spPr>
          <a:xfrm>
            <a:off x="584487" y="237800"/>
            <a:ext cx="11072813" cy="5518800"/>
          </a:xfrm>
          <a:prstGeom prst="roundRect">
            <a:avLst>
              <a:gd name="adj" fmla="val 0"/>
            </a:avLst>
          </a:prstGeom>
          <a:ln/>
          <a:effectLst>
            <a:outerShdw blurRad="254000" dist="165100" dir="10320000" sx="106000" sy="106000" algn="ctr" rotWithShape="0">
              <a:srgbClr val="000000">
                <a:alpha val="43137"/>
              </a:srgbClr>
            </a:outerShdw>
            <a:reflection endPos="8000" dist="50800" dir="5400000" sy="-100000" algn="bl" rotWithShape="0"/>
          </a:effectLst>
        </p:spPr>
        <p:style>
          <a:lnRef idx="2">
            <a:schemeClr val="accent4"/>
          </a:lnRef>
          <a:fillRef idx="1">
            <a:schemeClr val="lt1"/>
          </a:fillRef>
          <a:effectRef idx="0">
            <a:schemeClr val="accent4"/>
          </a:effectRef>
          <a:fontRef idx="minor">
            <a:schemeClr val="dk1"/>
          </a:fontRef>
        </p:style>
        <p:txBody>
          <a:bodyPr rtlCol="0" anchor="ctr"/>
          <a:lstStyle/>
          <a:p>
            <a:pPr algn="ctr"/>
            <a:endParaRPr lang="en-US"/>
          </a:p>
        </p:txBody>
      </p:sp>
      <p:sp>
        <p:nvSpPr>
          <p:cNvPr id="3" name="TextBox 2">
            <a:extLst>
              <a:ext uri="{FF2B5EF4-FFF2-40B4-BE49-F238E27FC236}">
                <a16:creationId xmlns:a16="http://schemas.microsoft.com/office/drawing/2014/main" xmlns="" id="{3A1AAF55-009E-EB4C-B609-FF8147B4390F}"/>
              </a:ext>
            </a:extLst>
          </p:cNvPr>
          <p:cNvSpPr txBox="1"/>
          <p:nvPr/>
        </p:nvSpPr>
        <p:spPr>
          <a:xfrm>
            <a:off x="736021" y="1402986"/>
            <a:ext cx="10921279" cy="2677656"/>
          </a:xfrm>
          <a:prstGeom prst="rect">
            <a:avLst/>
          </a:prstGeom>
          <a:noFill/>
        </p:spPr>
        <p:txBody>
          <a:bodyPr wrap="square">
            <a:spAutoFit/>
          </a:bodyPr>
          <a:lstStyle/>
          <a:p>
            <a:r>
              <a:rPr lang="en-US" sz="2400" dirty="0" smtClean="0"/>
              <a:t>A </a:t>
            </a:r>
            <a:r>
              <a:rPr lang="en-US" sz="2400" dirty="0"/>
              <a:t>mobile application is a software on a mobile phone handset or tablet computer that enables a user to access specific </a:t>
            </a:r>
            <a:r>
              <a:rPr lang="en-US" sz="2400" dirty="0" smtClean="0"/>
              <a:t>information</a:t>
            </a:r>
          </a:p>
          <a:p>
            <a:endParaRPr lang="en-US" sz="2400" dirty="0"/>
          </a:p>
          <a:p>
            <a:r>
              <a:rPr lang="en-US" sz="2400" dirty="0"/>
              <a:t>The information is stored in the mobile handset itself for easy </a:t>
            </a:r>
            <a:r>
              <a:rPr lang="en-US" sz="2400" dirty="0" smtClean="0"/>
              <a:t>access</a:t>
            </a:r>
          </a:p>
          <a:p>
            <a:endParaRPr lang="en-US" sz="2400" dirty="0"/>
          </a:p>
          <a:p>
            <a:r>
              <a:rPr lang="en-US" sz="2400" dirty="0" smtClean="0"/>
              <a:t>Dynamic information requires </a:t>
            </a:r>
            <a:r>
              <a:rPr lang="en-US" sz="2400" dirty="0">
                <a:solidFill>
                  <a:srgbClr val="FF0000"/>
                </a:solidFill>
              </a:rPr>
              <a:t>Internet connectivity </a:t>
            </a:r>
            <a:r>
              <a:rPr lang="en-US" sz="2400" dirty="0"/>
              <a:t>to fetch the data from the back-end server databases. </a:t>
            </a:r>
          </a:p>
        </p:txBody>
      </p:sp>
    </p:spTree>
    <p:extLst>
      <p:ext uri="{BB962C8B-B14F-4D97-AF65-F5344CB8AC3E}">
        <p14:creationId xmlns:p14="http://schemas.microsoft.com/office/powerpoint/2010/main" val="116638811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xmlns="" id="{38E9BC15-C45B-AB43-8E2F-BFB2A37BFAB5}"/>
              </a:ext>
            </a:extLst>
          </p:cNvPr>
          <p:cNvSpPr/>
          <p:nvPr/>
        </p:nvSpPr>
        <p:spPr>
          <a:xfrm>
            <a:off x="765390" y="1543881"/>
            <a:ext cx="10839020" cy="3536120"/>
          </a:xfrm>
          <a:prstGeom prst="round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3" name="TextBox 2">
            <a:extLst>
              <a:ext uri="{FF2B5EF4-FFF2-40B4-BE49-F238E27FC236}">
                <a16:creationId xmlns:a16="http://schemas.microsoft.com/office/drawing/2014/main" xmlns="" id="{B576E47C-6A0B-784E-A6E2-48E8F39CBD86}"/>
              </a:ext>
            </a:extLst>
          </p:cNvPr>
          <p:cNvSpPr txBox="1"/>
          <p:nvPr/>
        </p:nvSpPr>
        <p:spPr>
          <a:xfrm>
            <a:off x="1586925" y="1788447"/>
            <a:ext cx="10017485" cy="3416320"/>
          </a:xfrm>
          <a:prstGeom prst="rect">
            <a:avLst/>
          </a:prstGeom>
          <a:noFill/>
        </p:spPr>
        <p:txBody>
          <a:bodyPr wrap="square">
            <a:spAutoFit/>
          </a:bodyPr>
          <a:lstStyle/>
          <a:p>
            <a:r>
              <a:rPr lang="en-US" sz="2400" dirty="0" smtClean="0"/>
              <a:t>-There </a:t>
            </a:r>
            <a:r>
              <a:rPr lang="en-US" sz="2400" dirty="0"/>
              <a:t>are mobile applications that provide </a:t>
            </a:r>
            <a:r>
              <a:rPr lang="en-US" sz="2400" dirty="0">
                <a:solidFill>
                  <a:schemeClr val="accent2"/>
                </a:solidFill>
              </a:rPr>
              <a:t>latest agricultural information </a:t>
            </a:r>
            <a:r>
              <a:rPr lang="en-US" sz="2400" dirty="0"/>
              <a:t>about trends, equipment, technologies and methods being </a:t>
            </a:r>
            <a:r>
              <a:rPr lang="en-US" sz="2400" dirty="0" smtClean="0"/>
              <a:t>used.</a:t>
            </a:r>
          </a:p>
          <a:p>
            <a:endParaRPr lang="en-US" sz="2400" dirty="0"/>
          </a:p>
          <a:p>
            <a:r>
              <a:rPr lang="en-US" sz="2400" dirty="0" smtClean="0"/>
              <a:t>-Farmers </a:t>
            </a:r>
            <a:r>
              <a:rPr lang="en-US" sz="2400" dirty="0"/>
              <a:t>can also interact and get guidance from agriculture experts across the country via the apps</a:t>
            </a:r>
            <a:r>
              <a:rPr lang="en-US" sz="2400" dirty="0" smtClean="0"/>
              <a:t>.</a:t>
            </a:r>
          </a:p>
          <a:p>
            <a:endParaRPr lang="en-US" sz="2400" dirty="0" smtClean="0"/>
          </a:p>
          <a:p>
            <a:r>
              <a:rPr lang="en-US" sz="2400" dirty="0" smtClean="0"/>
              <a:t>-These </a:t>
            </a:r>
            <a:r>
              <a:rPr lang="en-US" sz="2400" dirty="0"/>
              <a:t>apps help in providing market information, facilitating market links, providing access to extension services, farm related information etc. </a:t>
            </a:r>
          </a:p>
          <a:p>
            <a:endParaRPr lang="en-US" sz="2400" dirty="0"/>
          </a:p>
        </p:txBody>
      </p:sp>
    </p:spTree>
    <p:extLst>
      <p:ext uri="{BB962C8B-B14F-4D97-AF65-F5344CB8AC3E}">
        <p14:creationId xmlns:p14="http://schemas.microsoft.com/office/powerpoint/2010/main" val="30373125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val="4271795384"/>
              </p:ext>
            </p:extLst>
          </p:nvPr>
        </p:nvGraphicFramePr>
        <p:xfrm>
          <a:off x="1822126" y="685800"/>
          <a:ext cx="10036885" cy="566928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Picture 2" descr="Modern Red Texture Background - 1600x1200 - Download HD Wallpaper -  WallpaperTip"/>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r="1200" b="4667"/>
          <a:stretch/>
        </p:blipFill>
        <p:spPr bwMode="auto">
          <a:xfrm>
            <a:off x="1908716" y="48074"/>
            <a:ext cx="5059680" cy="54864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2230933" y="60784"/>
            <a:ext cx="4415246" cy="523220"/>
          </a:xfrm>
          <a:prstGeom prst="rect">
            <a:avLst/>
          </a:prstGeom>
          <a:noFill/>
        </p:spPr>
        <p:txBody>
          <a:bodyPr wrap="square" rtlCol="0">
            <a:spAutoFit/>
          </a:bodyPr>
          <a:lstStyle/>
          <a:p>
            <a:pPr algn="ctr"/>
            <a:r>
              <a:rPr lang="en-IN" sz="2800" b="1" dirty="0">
                <a:solidFill>
                  <a:schemeClr val="bg1"/>
                </a:solidFill>
                <a:latin typeface="Times New Roman" panose="02020603050405020304" pitchFamily="18" charset="0"/>
                <a:cs typeface="Times New Roman" panose="02020603050405020304" pitchFamily="18" charset="0"/>
              </a:rPr>
              <a:t>FLOW OF SEMINAR</a:t>
            </a:r>
          </a:p>
        </p:txBody>
      </p:sp>
      <p:pic>
        <p:nvPicPr>
          <p:cNvPr id="3" name="Picture 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0" y="0"/>
            <a:ext cx="1667898" cy="1371601"/>
          </a:xfrm>
          <a:prstGeom prst="rect">
            <a:avLst/>
          </a:prstGeom>
        </p:spPr>
      </p:pic>
    </p:spTree>
    <p:extLst>
      <p:ext uri="{BB962C8B-B14F-4D97-AF65-F5344CB8AC3E}">
        <p14:creationId xmlns:p14="http://schemas.microsoft.com/office/powerpoint/2010/main" val="117527720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31173"/>
            <a:ext cx="11710556" cy="830997"/>
          </a:xfrm>
          <a:prstGeom prst="rect">
            <a:avLst/>
          </a:prstGeom>
        </p:spPr>
        <p:txBody>
          <a:bodyPr wrap="square">
            <a:spAutoFit/>
          </a:bodyPr>
          <a:lstStyle/>
          <a:p>
            <a:pPr algn="ctr"/>
            <a:r>
              <a:rPr lang="en-US" sz="2400" b="1" dirty="0">
                <a:solidFill>
                  <a:schemeClr val="accent4">
                    <a:lumMod val="50000"/>
                  </a:schemeClr>
                </a:solidFill>
                <a:latin typeface="Times" panose="02020603050405020304" pitchFamily="18" charset="0"/>
                <a:cs typeface="Times" panose="02020603050405020304" pitchFamily="18" charset="0"/>
              </a:rPr>
              <a:t>SUBJECT MATTER WISE DISTRIBUTION OF APPS AVAILABLE IN AGRICULTURE</a:t>
            </a:r>
            <a:endParaRPr lang="en-IN" sz="2400" b="1" dirty="0">
              <a:solidFill>
                <a:schemeClr val="accent4">
                  <a:lumMod val="50000"/>
                </a:schemeClr>
              </a:solidFill>
              <a:latin typeface="Times" panose="02020603050405020304" pitchFamily="18" charset="0"/>
              <a:cs typeface="Times" panose="02020603050405020304" pitchFamily="18" charset="0"/>
            </a:endParaRPr>
          </a:p>
        </p:txBody>
      </p:sp>
      <p:graphicFrame>
        <p:nvGraphicFramePr>
          <p:cNvPr id="3" name="Table 2"/>
          <p:cNvGraphicFramePr>
            <a:graphicFrameLocks noGrp="1"/>
          </p:cNvGraphicFramePr>
          <p:nvPr>
            <p:extLst>
              <p:ext uri="{D42A27DB-BD31-4B8C-83A1-F6EECF244321}">
                <p14:modId xmlns:p14="http://schemas.microsoft.com/office/powerpoint/2010/main" val="3560262425"/>
              </p:ext>
            </p:extLst>
          </p:nvPr>
        </p:nvGraphicFramePr>
        <p:xfrm>
          <a:off x="238990" y="799824"/>
          <a:ext cx="9611591" cy="5918200"/>
        </p:xfrm>
        <a:graphic>
          <a:graphicData uri="http://schemas.openxmlformats.org/drawingml/2006/table">
            <a:tbl>
              <a:tblPr firstRow="1" bandRow="1">
                <a:tableStyleId>{D27102A9-8310-4765-A935-A1911B00CA55}</a:tableStyleId>
              </a:tblPr>
              <a:tblGrid>
                <a:gridCol w="948293">
                  <a:extLst>
                    <a:ext uri="{9D8B030D-6E8A-4147-A177-3AD203B41FA5}">
                      <a16:colId xmlns:a16="http://schemas.microsoft.com/office/drawing/2014/main" xmlns="" val="548268431"/>
                    </a:ext>
                  </a:extLst>
                </a:gridCol>
                <a:gridCol w="2896344">
                  <a:extLst>
                    <a:ext uri="{9D8B030D-6E8A-4147-A177-3AD203B41FA5}">
                      <a16:colId xmlns:a16="http://schemas.microsoft.com/office/drawing/2014/main" xmlns="" val="1150538040"/>
                    </a:ext>
                  </a:extLst>
                </a:gridCol>
                <a:gridCol w="1922318">
                  <a:extLst>
                    <a:ext uri="{9D8B030D-6E8A-4147-A177-3AD203B41FA5}">
                      <a16:colId xmlns:a16="http://schemas.microsoft.com/office/drawing/2014/main" xmlns="" val="2173590980"/>
                    </a:ext>
                  </a:extLst>
                </a:gridCol>
                <a:gridCol w="1922318">
                  <a:extLst>
                    <a:ext uri="{9D8B030D-6E8A-4147-A177-3AD203B41FA5}">
                      <a16:colId xmlns:a16="http://schemas.microsoft.com/office/drawing/2014/main" xmlns="" val="1886285172"/>
                    </a:ext>
                  </a:extLst>
                </a:gridCol>
                <a:gridCol w="1922318">
                  <a:extLst>
                    <a:ext uri="{9D8B030D-6E8A-4147-A177-3AD203B41FA5}">
                      <a16:colId xmlns:a16="http://schemas.microsoft.com/office/drawing/2014/main" xmlns="" val="1971198917"/>
                    </a:ext>
                  </a:extLst>
                </a:gridCol>
              </a:tblGrid>
              <a:tr h="370840">
                <a:tc rowSpan="2">
                  <a:txBody>
                    <a:bodyPr/>
                    <a:lstStyle/>
                    <a:p>
                      <a:pPr algn="ctr"/>
                      <a:r>
                        <a:rPr lang="en-IN" sz="2000" dirty="0" err="1">
                          <a:solidFill>
                            <a:srgbClr val="0070C0"/>
                          </a:solidFill>
                        </a:rPr>
                        <a:t>S.No</a:t>
                      </a:r>
                      <a:endParaRPr lang="en-IN" sz="2000" dirty="0">
                        <a:solidFill>
                          <a:srgbClr val="0070C0"/>
                        </a:solidFill>
                      </a:endParaRPr>
                    </a:p>
                  </a:txBody>
                  <a:tcPr/>
                </a:tc>
                <a:tc row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IN" sz="2000" dirty="0">
                          <a:solidFill>
                            <a:srgbClr val="0070C0"/>
                          </a:solidFill>
                        </a:rPr>
                        <a:t>CATEGORIES</a:t>
                      </a:r>
                    </a:p>
                  </a:txBody>
                  <a:tcPr/>
                </a:tc>
                <a:tc>
                  <a:txBody>
                    <a:bodyPr/>
                    <a:lstStyle/>
                    <a:p>
                      <a:pPr algn="ctr"/>
                      <a:r>
                        <a:rPr lang="en-IN" dirty="0" err="1">
                          <a:solidFill>
                            <a:srgbClr val="0070C0"/>
                          </a:solidFill>
                        </a:rPr>
                        <a:t>No.of</a:t>
                      </a:r>
                      <a:r>
                        <a:rPr lang="en-IN" dirty="0">
                          <a:solidFill>
                            <a:srgbClr val="0070C0"/>
                          </a:solidFill>
                        </a:rPr>
                        <a:t> Apps</a:t>
                      </a:r>
                    </a:p>
                  </a:txBody>
                  <a:tcPr/>
                </a:tc>
                <a:tc>
                  <a:txBody>
                    <a:bodyPr/>
                    <a:lstStyle/>
                    <a:p>
                      <a:endParaRPr lang="en-IN" dirty="0">
                        <a:solidFill>
                          <a:srgbClr val="0070C0"/>
                        </a:solidFill>
                      </a:endParaRPr>
                    </a:p>
                  </a:txBody>
                  <a:tcPr/>
                </a:tc>
                <a:tc rowSpan="2">
                  <a:txBody>
                    <a:bodyPr/>
                    <a:lstStyle/>
                    <a:p>
                      <a:pPr algn="ctr"/>
                      <a:r>
                        <a:rPr lang="en-IN" sz="2000" dirty="0">
                          <a:solidFill>
                            <a:srgbClr val="0070C0"/>
                          </a:solidFill>
                        </a:rPr>
                        <a:t>TOTAL</a:t>
                      </a:r>
                    </a:p>
                  </a:txBody>
                  <a:tcPr/>
                </a:tc>
                <a:extLst>
                  <a:ext uri="{0D108BD9-81ED-4DB2-BD59-A6C34878D82A}">
                    <a16:rowId xmlns:a16="http://schemas.microsoft.com/office/drawing/2014/main" xmlns="" val="4246674478"/>
                  </a:ext>
                </a:extLst>
              </a:tr>
              <a:tr h="370840">
                <a:tc vMerge="1">
                  <a:txBody>
                    <a:bodyPr/>
                    <a:lstStyle/>
                    <a:p>
                      <a:endParaRPr lang="en-IN" dirty="0"/>
                    </a:p>
                  </a:txBody>
                  <a:tcPr/>
                </a:tc>
                <a:tc vMerge="1">
                  <a:txBody>
                    <a:bodyPr/>
                    <a:lstStyle/>
                    <a:p>
                      <a:endParaRPr lang="en-IN" dirty="0"/>
                    </a:p>
                  </a:txBody>
                  <a:tcPr/>
                </a:tc>
                <a:tc>
                  <a:txBody>
                    <a:bodyPr/>
                    <a:lstStyle/>
                    <a:p>
                      <a:r>
                        <a:rPr lang="en-IN" sz="2000" dirty="0"/>
                        <a:t>Free </a:t>
                      </a:r>
                    </a:p>
                  </a:txBody>
                  <a:tcPr>
                    <a:solidFill>
                      <a:schemeClr val="accent4">
                        <a:alpha val="20000"/>
                      </a:schemeClr>
                    </a:solidFill>
                  </a:tcPr>
                </a:tc>
                <a:tc>
                  <a:txBody>
                    <a:bodyPr/>
                    <a:lstStyle/>
                    <a:p>
                      <a:r>
                        <a:rPr lang="en-IN" sz="2000" dirty="0"/>
                        <a:t>Paid</a:t>
                      </a:r>
                    </a:p>
                  </a:txBody>
                  <a:tcPr>
                    <a:solidFill>
                      <a:schemeClr val="accent4">
                        <a:alpha val="20000"/>
                      </a:schemeClr>
                    </a:solidFill>
                  </a:tcPr>
                </a:tc>
                <a:tc vMerge="1">
                  <a:txBody>
                    <a:bodyPr/>
                    <a:lstStyle/>
                    <a:p>
                      <a:endParaRPr lang="en-IN" dirty="0"/>
                    </a:p>
                  </a:txBody>
                  <a:tcPr/>
                </a:tc>
                <a:extLst>
                  <a:ext uri="{0D108BD9-81ED-4DB2-BD59-A6C34878D82A}">
                    <a16:rowId xmlns:a16="http://schemas.microsoft.com/office/drawing/2014/main" xmlns="" val="1471280270"/>
                  </a:ext>
                </a:extLst>
              </a:tr>
              <a:tr h="370840">
                <a:tc>
                  <a:txBody>
                    <a:bodyPr/>
                    <a:lstStyle/>
                    <a:p>
                      <a:pPr algn="ctr"/>
                      <a:r>
                        <a:rPr lang="en-IN" sz="2000" dirty="0"/>
                        <a:t>1</a:t>
                      </a:r>
                    </a:p>
                  </a:txBody>
                  <a:tcPr/>
                </a:tc>
                <a:tc>
                  <a:txBody>
                    <a:bodyPr/>
                    <a:lstStyle/>
                    <a:p>
                      <a:r>
                        <a:rPr lang="en-IN" sz="2000" b="1" dirty="0"/>
                        <a:t>Livestock</a:t>
                      </a:r>
                    </a:p>
                  </a:txBody>
                  <a:tcPr/>
                </a:tc>
                <a:tc>
                  <a:txBody>
                    <a:bodyPr/>
                    <a:lstStyle/>
                    <a:p>
                      <a:pPr algn="ctr"/>
                      <a:r>
                        <a:rPr lang="en-IN" sz="2000" dirty="0"/>
                        <a:t>67</a:t>
                      </a:r>
                    </a:p>
                  </a:txBody>
                  <a:tcPr/>
                </a:tc>
                <a:tc>
                  <a:txBody>
                    <a:bodyPr/>
                    <a:lstStyle/>
                    <a:p>
                      <a:pPr algn="ctr"/>
                      <a:r>
                        <a:rPr lang="en-IN" sz="2000" dirty="0"/>
                        <a:t>23</a:t>
                      </a:r>
                    </a:p>
                  </a:txBody>
                  <a:tcPr/>
                </a:tc>
                <a:tc>
                  <a:txBody>
                    <a:bodyPr/>
                    <a:lstStyle/>
                    <a:p>
                      <a:pPr algn="ctr"/>
                      <a:r>
                        <a:rPr lang="en-IN" sz="2000" b="1" dirty="0"/>
                        <a:t>90</a:t>
                      </a:r>
                    </a:p>
                  </a:txBody>
                  <a:tcPr/>
                </a:tc>
                <a:extLst>
                  <a:ext uri="{0D108BD9-81ED-4DB2-BD59-A6C34878D82A}">
                    <a16:rowId xmlns:a16="http://schemas.microsoft.com/office/drawing/2014/main" xmlns="" val="1797764468"/>
                  </a:ext>
                </a:extLst>
              </a:tr>
              <a:tr h="370840">
                <a:tc>
                  <a:txBody>
                    <a:bodyPr/>
                    <a:lstStyle/>
                    <a:p>
                      <a:pPr algn="ctr"/>
                      <a:r>
                        <a:rPr lang="en-IN" sz="2000" dirty="0"/>
                        <a:t>2</a:t>
                      </a:r>
                    </a:p>
                  </a:txBody>
                  <a:tcPr/>
                </a:tc>
                <a:tc>
                  <a:txBody>
                    <a:bodyPr/>
                    <a:lstStyle/>
                    <a:p>
                      <a:r>
                        <a:rPr lang="en-IN" sz="2000" b="1" dirty="0"/>
                        <a:t>Crops</a:t>
                      </a:r>
                    </a:p>
                  </a:txBody>
                  <a:tcPr/>
                </a:tc>
                <a:tc>
                  <a:txBody>
                    <a:bodyPr/>
                    <a:lstStyle/>
                    <a:p>
                      <a:pPr algn="ctr"/>
                      <a:r>
                        <a:rPr lang="en-IN" sz="2000" dirty="0"/>
                        <a:t>94</a:t>
                      </a:r>
                    </a:p>
                  </a:txBody>
                  <a:tcPr/>
                </a:tc>
                <a:tc>
                  <a:txBody>
                    <a:bodyPr/>
                    <a:lstStyle/>
                    <a:p>
                      <a:pPr algn="ctr"/>
                      <a:r>
                        <a:rPr lang="en-IN" sz="2000" dirty="0"/>
                        <a:t>14</a:t>
                      </a:r>
                    </a:p>
                  </a:txBody>
                  <a:tcPr/>
                </a:tc>
                <a:tc>
                  <a:txBody>
                    <a:bodyPr/>
                    <a:lstStyle/>
                    <a:p>
                      <a:pPr algn="ctr"/>
                      <a:r>
                        <a:rPr lang="en-IN" sz="2000" b="1" dirty="0"/>
                        <a:t>108</a:t>
                      </a:r>
                    </a:p>
                  </a:txBody>
                  <a:tcPr/>
                </a:tc>
                <a:extLst>
                  <a:ext uri="{0D108BD9-81ED-4DB2-BD59-A6C34878D82A}">
                    <a16:rowId xmlns:a16="http://schemas.microsoft.com/office/drawing/2014/main" xmlns="" val="953636462"/>
                  </a:ext>
                </a:extLst>
              </a:tr>
              <a:tr h="370840">
                <a:tc>
                  <a:txBody>
                    <a:bodyPr/>
                    <a:lstStyle/>
                    <a:p>
                      <a:pPr algn="ctr"/>
                      <a:r>
                        <a:rPr lang="en-IN" sz="2000" dirty="0"/>
                        <a:t>3</a:t>
                      </a:r>
                    </a:p>
                  </a:txBody>
                  <a:tcPr/>
                </a:tc>
                <a:tc>
                  <a:txBody>
                    <a:bodyPr/>
                    <a:lstStyle/>
                    <a:p>
                      <a:r>
                        <a:rPr lang="en-IN" sz="2000" b="1" dirty="0"/>
                        <a:t>Technology</a:t>
                      </a:r>
                    </a:p>
                  </a:txBody>
                  <a:tcPr/>
                </a:tc>
                <a:tc>
                  <a:txBody>
                    <a:bodyPr/>
                    <a:lstStyle/>
                    <a:p>
                      <a:pPr algn="ctr"/>
                      <a:r>
                        <a:rPr lang="en-IN" sz="2000" dirty="0"/>
                        <a:t>100</a:t>
                      </a:r>
                    </a:p>
                  </a:txBody>
                  <a:tcPr/>
                </a:tc>
                <a:tc>
                  <a:txBody>
                    <a:bodyPr/>
                    <a:lstStyle/>
                    <a:p>
                      <a:pPr algn="ctr"/>
                      <a:r>
                        <a:rPr lang="en-IN" sz="2000" dirty="0"/>
                        <a:t>18</a:t>
                      </a:r>
                    </a:p>
                  </a:txBody>
                  <a:tcPr/>
                </a:tc>
                <a:tc>
                  <a:txBody>
                    <a:bodyPr/>
                    <a:lstStyle/>
                    <a:p>
                      <a:pPr algn="ctr"/>
                      <a:r>
                        <a:rPr lang="en-IN" sz="2000" b="1" dirty="0"/>
                        <a:t>118</a:t>
                      </a:r>
                    </a:p>
                  </a:txBody>
                  <a:tcPr/>
                </a:tc>
                <a:extLst>
                  <a:ext uri="{0D108BD9-81ED-4DB2-BD59-A6C34878D82A}">
                    <a16:rowId xmlns:a16="http://schemas.microsoft.com/office/drawing/2014/main" xmlns="" val="2608499959"/>
                  </a:ext>
                </a:extLst>
              </a:tr>
              <a:tr h="370840">
                <a:tc>
                  <a:txBody>
                    <a:bodyPr/>
                    <a:lstStyle/>
                    <a:p>
                      <a:pPr algn="ctr"/>
                      <a:r>
                        <a:rPr lang="en-IN" sz="2000" dirty="0"/>
                        <a:t>4</a:t>
                      </a:r>
                    </a:p>
                  </a:txBody>
                  <a:tcPr/>
                </a:tc>
                <a:tc>
                  <a:txBody>
                    <a:bodyPr/>
                    <a:lstStyle/>
                    <a:p>
                      <a:r>
                        <a:rPr lang="en-IN" sz="2000" dirty="0"/>
                        <a:t>Weather</a:t>
                      </a:r>
                    </a:p>
                  </a:txBody>
                  <a:tcPr/>
                </a:tc>
                <a:tc>
                  <a:txBody>
                    <a:bodyPr/>
                    <a:lstStyle/>
                    <a:p>
                      <a:pPr algn="ctr"/>
                      <a:r>
                        <a:rPr lang="en-IN" sz="2000" dirty="0"/>
                        <a:t>20</a:t>
                      </a:r>
                    </a:p>
                  </a:txBody>
                  <a:tcPr/>
                </a:tc>
                <a:tc>
                  <a:txBody>
                    <a:bodyPr/>
                    <a:lstStyle/>
                    <a:p>
                      <a:pPr algn="ctr"/>
                      <a:r>
                        <a:rPr lang="en-IN" sz="2000" dirty="0"/>
                        <a:t>02</a:t>
                      </a:r>
                    </a:p>
                  </a:txBody>
                  <a:tcPr/>
                </a:tc>
                <a:tc>
                  <a:txBody>
                    <a:bodyPr/>
                    <a:lstStyle/>
                    <a:p>
                      <a:pPr algn="ctr"/>
                      <a:r>
                        <a:rPr lang="en-IN" sz="2000" b="0" dirty="0"/>
                        <a:t>22</a:t>
                      </a:r>
                    </a:p>
                  </a:txBody>
                  <a:tcPr/>
                </a:tc>
                <a:extLst>
                  <a:ext uri="{0D108BD9-81ED-4DB2-BD59-A6C34878D82A}">
                    <a16:rowId xmlns:a16="http://schemas.microsoft.com/office/drawing/2014/main" xmlns="" val="1825837061"/>
                  </a:ext>
                </a:extLst>
              </a:tr>
              <a:tr h="370840">
                <a:tc>
                  <a:txBody>
                    <a:bodyPr/>
                    <a:lstStyle/>
                    <a:p>
                      <a:pPr algn="ctr"/>
                      <a:r>
                        <a:rPr lang="en-IN" sz="2000" dirty="0"/>
                        <a:t>5</a:t>
                      </a:r>
                    </a:p>
                  </a:txBody>
                  <a:tcPr/>
                </a:tc>
                <a:tc>
                  <a:txBody>
                    <a:bodyPr/>
                    <a:lstStyle/>
                    <a:p>
                      <a:r>
                        <a:rPr lang="en-IN" sz="2000" dirty="0"/>
                        <a:t>Pest</a:t>
                      </a:r>
                    </a:p>
                  </a:txBody>
                  <a:tcPr/>
                </a:tc>
                <a:tc>
                  <a:txBody>
                    <a:bodyPr/>
                    <a:lstStyle/>
                    <a:p>
                      <a:pPr algn="ctr"/>
                      <a:r>
                        <a:rPr lang="en-IN" sz="2000" dirty="0"/>
                        <a:t>27</a:t>
                      </a:r>
                    </a:p>
                  </a:txBody>
                  <a:tcPr/>
                </a:tc>
                <a:tc>
                  <a:txBody>
                    <a:bodyPr/>
                    <a:lstStyle/>
                    <a:p>
                      <a:pPr algn="ctr"/>
                      <a:r>
                        <a:rPr lang="en-IN" sz="2000" dirty="0"/>
                        <a:t>-</a:t>
                      </a:r>
                    </a:p>
                  </a:txBody>
                  <a:tcPr/>
                </a:tc>
                <a:tc>
                  <a:txBody>
                    <a:bodyPr/>
                    <a:lstStyle/>
                    <a:p>
                      <a:pPr algn="ctr"/>
                      <a:r>
                        <a:rPr lang="en-IN" sz="2000" b="0" dirty="0"/>
                        <a:t>27</a:t>
                      </a:r>
                    </a:p>
                  </a:txBody>
                  <a:tcPr/>
                </a:tc>
                <a:extLst>
                  <a:ext uri="{0D108BD9-81ED-4DB2-BD59-A6C34878D82A}">
                    <a16:rowId xmlns:a16="http://schemas.microsoft.com/office/drawing/2014/main" xmlns="" val="4191905045"/>
                  </a:ext>
                </a:extLst>
              </a:tr>
              <a:tr h="370840">
                <a:tc>
                  <a:txBody>
                    <a:bodyPr/>
                    <a:lstStyle/>
                    <a:p>
                      <a:pPr algn="ctr"/>
                      <a:r>
                        <a:rPr lang="en-IN" sz="2000" dirty="0"/>
                        <a:t>6</a:t>
                      </a:r>
                    </a:p>
                  </a:txBody>
                  <a:tcPr/>
                </a:tc>
                <a:tc>
                  <a:txBody>
                    <a:bodyPr/>
                    <a:lstStyle/>
                    <a:p>
                      <a:r>
                        <a:rPr lang="en-IN" sz="2000" dirty="0"/>
                        <a:t>Education</a:t>
                      </a:r>
                    </a:p>
                  </a:txBody>
                  <a:tcPr/>
                </a:tc>
                <a:tc>
                  <a:txBody>
                    <a:bodyPr/>
                    <a:lstStyle/>
                    <a:p>
                      <a:pPr algn="ctr"/>
                      <a:r>
                        <a:rPr lang="en-IN" sz="2000" dirty="0"/>
                        <a:t>38</a:t>
                      </a:r>
                    </a:p>
                  </a:txBody>
                  <a:tcPr/>
                </a:tc>
                <a:tc>
                  <a:txBody>
                    <a:bodyPr/>
                    <a:lstStyle/>
                    <a:p>
                      <a:pPr algn="ctr"/>
                      <a:r>
                        <a:rPr lang="en-IN" sz="2000" dirty="0"/>
                        <a:t>12</a:t>
                      </a:r>
                    </a:p>
                  </a:txBody>
                  <a:tcPr/>
                </a:tc>
                <a:tc>
                  <a:txBody>
                    <a:bodyPr/>
                    <a:lstStyle/>
                    <a:p>
                      <a:pPr algn="ctr"/>
                      <a:r>
                        <a:rPr lang="en-IN" sz="2000" b="0" dirty="0"/>
                        <a:t>50</a:t>
                      </a:r>
                    </a:p>
                  </a:txBody>
                  <a:tcPr/>
                </a:tc>
                <a:extLst>
                  <a:ext uri="{0D108BD9-81ED-4DB2-BD59-A6C34878D82A}">
                    <a16:rowId xmlns:a16="http://schemas.microsoft.com/office/drawing/2014/main" xmlns="" val="3691287485"/>
                  </a:ext>
                </a:extLst>
              </a:tr>
              <a:tr h="370840">
                <a:tc>
                  <a:txBody>
                    <a:bodyPr/>
                    <a:lstStyle/>
                    <a:p>
                      <a:pPr algn="ctr"/>
                      <a:r>
                        <a:rPr lang="en-IN" sz="2000" dirty="0"/>
                        <a:t>7</a:t>
                      </a:r>
                    </a:p>
                  </a:txBody>
                  <a:tcPr/>
                </a:tc>
                <a:tc>
                  <a:txBody>
                    <a:bodyPr/>
                    <a:lstStyle/>
                    <a:p>
                      <a:r>
                        <a:rPr lang="en-IN" sz="2000" b="1" dirty="0">
                          <a:solidFill>
                            <a:srgbClr val="FF0000"/>
                          </a:solidFill>
                        </a:rPr>
                        <a:t>Business</a:t>
                      </a:r>
                    </a:p>
                  </a:txBody>
                  <a:tcPr/>
                </a:tc>
                <a:tc>
                  <a:txBody>
                    <a:bodyPr/>
                    <a:lstStyle/>
                    <a:p>
                      <a:pPr algn="ctr"/>
                      <a:r>
                        <a:rPr lang="en-IN" sz="2000" dirty="0"/>
                        <a:t>139</a:t>
                      </a:r>
                    </a:p>
                  </a:txBody>
                  <a:tcPr/>
                </a:tc>
                <a:tc>
                  <a:txBody>
                    <a:bodyPr/>
                    <a:lstStyle/>
                    <a:p>
                      <a:pPr algn="ctr"/>
                      <a:r>
                        <a:rPr lang="en-IN" sz="2000" dirty="0"/>
                        <a:t>09</a:t>
                      </a:r>
                    </a:p>
                  </a:txBody>
                  <a:tcPr/>
                </a:tc>
                <a:tc>
                  <a:txBody>
                    <a:bodyPr/>
                    <a:lstStyle/>
                    <a:p>
                      <a:pPr algn="ctr"/>
                      <a:r>
                        <a:rPr lang="en-IN" sz="2000" b="1" dirty="0">
                          <a:solidFill>
                            <a:srgbClr val="FF0000"/>
                          </a:solidFill>
                        </a:rPr>
                        <a:t>148</a:t>
                      </a:r>
                    </a:p>
                  </a:txBody>
                  <a:tcPr/>
                </a:tc>
                <a:extLst>
                  <a:ext uri="{0D108BD9-81ED-4DB2-BD59-A6C34878D82A}">
                    <a16:rowId xmlns:a16="http://schemas.microsoft.com/office/drawing/2014/main" xmlns="" val="4181699799"/>
                  </a:ext>
                </a:extLst>
              </a:tr>
              <a:tr h="370840">
                <a:tc>
                  <a:txBody>
                    <a:bodyPr/>
                    <a:lstStyle/>
                    <a:p>
                      <a:pPr algn="ctr"/>
                      <a:r>
                        <a:rPr lang="en-IN" sz="2000" dirty="0"/>
                        <a:t>8</a:t>
                      </a:r>
                    </a:p>
                  </a:txBody>
                  <a:tcPr/>
                </a:tc>
                <a:tc>
                  <a:txBody>
                    <a:bodyPr/>
                    <a:lstStyle/>
                    <a:p>
                      <a:r>
                        <a:rPr lang="en-IN" sz="2000" dirty="0"/>
                        <a:t>News</a:t>
                      </a:r>
                    </a:p>
                  </a:txBody>
                  <a:tcPr/>
                </a:tc>
                <a:tc>
                  <a:txBody>
                    <a:bodyPr/>
                    <a:lstStyle/>
                    <a:p>
                      <a:pPr algn="ctr"/>
                      <a:r>
                        <a:rPr lang="en-IN" sz="2000" dirty="0"/>
                        <a:t>53</a:t>
                      </a:r>
                    </a:p>
                  </a:txBody>
                  <a:tcPr/>
                </a:tc>
                <a:tc>
                  <a:txBody>
                    <a:bodyPr/>
                    <a:lstStyle/>
                    <a:p>
                      <a:pPr algn="ctr"/>
                      <a:r>
                        <a:rPr lang="en-IN" sz="2000" dirty="0"/>
                        <a:t>-</a:t>
                      </a:r>
                    </a:p>
                  </a:txBody>
                  <a:tcPr/>
                </a:tc>
                <a:tc>
                  <a:txBody>
                    <a:bodyPr/>
                    <a:lstStyle/>
                    <a:p>
                      <a:pPr algn="ctr"/>
                      <a:r>
                        <a:rPr lang="en-IN" sz="2000" b="0" dirty="0"/>
                        <a:t>53</a:t>
                      </a:r>
                    </a:p>
                  </a:txBody>
                  <a:tcPr/>
                </a:tc>
                <a:extLst>
                  <a:ext uri="{0D108BD9-81ED-4DB2-BD59-A6C34878D82A}">
                    <a16:rowId xmlns:a16="http://schemas.microsoft.com/office/drawing/2014/main" xmlns="" val="14903280"/>
                  </a:ext>
                </a:extLst>
              </a:tr>
              <a:tr h="370840">
                <a:tc>
                  <a:txBody>
                    <a:bodyPr/>
                    <a:lstStyle/>
                    <a:p>
                      <a:pPr algn="ctr"/>
                      <a:r>
                        <a:rPr lang="en-IN" sz="2000" dirty="0"/>
                        <a:t>9</a:t>
                      </a:r>
                    </a:p>
                  </a:txBody>
                  <a:tcPr/>
                </a:tc>
                <a:tc>
                  <a:txBody>
                    <a:bodyPr/>
                    <a:lstStyle/>
                    <a:p>
                      <a:r>
                        <a:rPr lang="en-IN" sz="2000" dirty="0"/>
                        <a:t>Machinery</a:t>
                      </a:r>
                    </a:p>
                  </a:txBody>
                  <a:tcPr/>
                </a:tc>
                <a:tc>
                  <a:txBody>
                    <a:bodyPr/>
                    <a:lstStyle/>
                    <a:p>
                      <a:pPr algn="ctr"/>
                      <a:r>
                        <a:rPr lang="en-IN" sz="2000" dirty="0"/>
                        <a:t>44</a:t>
                      </a:r>
                    </a:p>
                  </a:txBody>
                  <a:tcPr/>
                </a:tc>
                <a:tc>
                  <a:txBody>
                    <a:bodyPr/>
                    <a:lstStyle/>
                    <a:p>
                      <a:pPr algn="ctr"/>
                      <a:r>
                        <a:rPr lang="en-IN" sz="2000" dirty="0"/>
                        <a:t>02</a:t>
                      </a:r>
                    </a:p>
                  </a:txBody>
                  <a:tcPr/>
                </a:tc>
                <a:tc>
                  <a:txBody>
                    <a:bodyPr/>
                    <a:lstStyle/>
                    <a:p>
                      <a:pPr algn="ctr"/>
                      <a:r>
                        <a:rPr lang="en-IN" sz="2000" b="0" dirty="0"/>
                        <a:t>46</a:t>
                      </a:r>
                    </a:p>
                  </a:txBody>
                  <a:tcPr/>
                </a:tc>
                <a:extLst>
                  <a:ext uri="{0D108BD9-81ED-4DB2-BD59-A6C34878D82A}">
                    <a16:rowId xmlns:a16="http://schemas.microsoft.com/office/drawing/2014/main" xmlns="" val="1967777329"/>
                  </a:ext>
                </a:extLst>
              </a:tr>
              <a:tr h="370840">
                <a:tc>
                  <a:txBody>
                    <a:bodyPr/>
                    <a:lstStyle/>
                    <a:p>
                      <a:pPr algn="ctr"/>
                      <a:r>
                        <a:rPr lang="en-IN" sz="2000" dirty="0"/>
                        <a:t>10</a:t>
                      </a:r>
                    </a:p>
                  </a:txBody>
                  <a:tcPr/>
                </a:tc>
                <a:tc>
                  <a:txBody>
                    <a:bodyPr/>
                    <a:lstStyle/>
                    <a:p>
                      <a:r>
                        <a:rPr lang="en-IN" sz="2000" dirty="0"/>
                        <a:t>Spraying</a:t>
                      </a:r>
                    </a:p>
                  </a:txBody>
                  <a:tcPr/>
                </a:tc>
                <a:tc>
                  <a:txBody>
                    <a:bodyPr/>
                    <a:lstStyle/>
                    <a:p>
                      <a:pPr algn="ctr"/>
                      <a:r>
                        <a:rPr lang="en-IN" sz="2000" dirty="0"/>
                        <a:t>30</a:t>
                      </a:r>
                    </a:p>
                  </a:txBody>
                  <a:tcPr/>
                </a:tc>
                <a:tc>
                  <a:txBody>
                    <a:bodyPr/>
                    <a:lstStyle/>
                    <a:p>
                      <a:pPr algn="ctr"/>
                      <a:r>
                        <a:rPr lang="en-IN" sz="2000" dirty="0"/>
                        <a:t>05</a:t>
                      </a:r>
                    </a:p>
                  </a:txBody>
                  <a:tcPr/>
                </a:tc>
                <a:tc>
                  <a:txBody>
                    <a:bodyPr/>
                    <a:lstStyle/>
                    <a:p>
                      <a:pPr algn="ctr"/>
                      <a:r>
                        <a:rPr lang="en-IN" sz="2000" b="0" dirty="0"/>
                        <a:t>35</a:t>
                      </a:r>
                    </a:p>
                  </a:txBody>
                  <a:tcPr/>
                </a:tc>
                <a:extLst>
                  <a:ext uri="{0D108BD9-81ED-4DB2-BD59-A6C34878D82A}">
                    <a16:rowId xmlns:a16="http://schemas.microsoft.com/office/drawing/2014/main" xmlns="" val="3985595667"/>
                  </a:ext>
                </a:extLst>
              </a:tr>
              <a:tr h="370840">
                <a:tc>
                  <a:txBody>
                    <a:bodyPr/>
                    <a:lstStyle/>
                    <a:p>
                      <a:pPr algn="ctr"/>
                      <a:r>
                        <a:rPr lang="en-IN" sz="2000" dirty="0"/>
                        <a:t>11</a:t>
                      </a:r>
                    </a:p>
                  </a:txBody>
                  <a:tcPr/>
                </a:tc>
                <a:tc>
                  <a:txBody>
                    <a:bodyPr/>
                    <a:lstStyle/>
                    <a:p>
                      <a:r>
                        <a:rPr lang="en-IN" sz="2000" dirty="0"/>
                        <a:t>Events</a:t>
                      </a:r>
                    </a:p>
                  </a:txBody>
                  <a:tcPr/>
                </a:tc>
                <a:tc>
                  <a:txBody>
                    <a:bodyPr/>
                    <a:lstStyle/>
                    <a:p>
                      <a:pPr algn="ctr"/>
                      <a:r>
                        <a:rPr lang="en-IN" sz="2000" dirty="0"/>
                        <a:t>25</a:t>
                      </a:r>
                    </a:p>
                  </a:txBody>
                  <a:tcPr/>
                </a:tc>
                <a:tc>
                  <a:txBody>
                    <a:bodyPr/>
                    <a:lstStyle/>
                    <a:p>
                      <a:pPr algn="ctr"/>
                      <a:r>
                        <a:rPr lang="en-IN" sz="2000" dirty="0"/>
                        <a:t>-</a:t>
                      </a:r>
                    </a:p>
                  </a:txBody>
                  <a:tcPr/>
                </a:tc>
                <a:tc>
                  <a:txBody>
                    <a:bodyPr/>
                    <a:lstStyle/>
                    <a:p>
                      <a:pPr algn="ctr"/>
                      <a:r>
                        <a:rPr lang="en-IN" sz="2000" b="0" dirty="0"/>
                        <a:t>25</a:t>
                      </a:r>
                    </a:p>
                  </a:txBody>
                  <a:tcPr/>
                </a:tc>
                <a:extLst>
                  <a:ext uri="{0D108BD9-81ED-4DB2-BD59-A6C34878D82A}">
                    <a16:rowId xmlns:a16="http://schemas.microsoft.com/office/drawing/2014/main" xmlns="" val="3825150077"/>
                  </a:ext>
                </a:extLst>
              </a:tr>
              <a:tr h="370840">
                <a:tc>
                  <a:txBody>
                    <a:bodyPr/>
                    <a:lstStyle/>
                    <a:p>
                      <a:pPr algn="ctr"/>
                      <a:r>
                        <a:rPr lang="en-IN" sz="2000" dirty="0"/>
                        <a:t>12</a:t>
                      </a:r>
                    </a:p>
                  </a:txBody>
                  <a:tcPr/>
                </a:tc>
                <a:tc>
                  <a:txBody>
                    <a:bodyPr/>
                    <a:lstStyle/>
                    <a:p>
                      <a:r>
                        <a:rPr lang="en-IN" sz="2000" dirty="0"/>
                        <a:t>Gardening</a:t>
                      </a:r>
                    </a:p>
                  </a:txBody>
                  <a:tcPr/>
                </a:tc>
                <a:tc>
                  <a:txBody>
                    <a:bodyPr/>
                    <a:lstStyle/>
                    <a:p>
                      <a:pPr algn="ctr"/>
                      <a:r>
                        <a:rPr lang="en-IN" sz="2000" dirty="0"/>
                        <a:t>17</a:t>
                      </a:r>
                    </a:p>
                  </a:txBody>
                  <a:tcPr/>
                </a:tc>
                <a:tc>
                  <a:txBody>
                    <a:bodyPr/>
                    <a:lstStyle/>
                    <a:p>
                      <a:pPr algn="ctr"/>
                      <a:r>
                        <a:rPr lang="en-IN" sz="2000" dirty="0"/>
                        <a:t>07</a:t>
                      </a:r>
                    </a:p>
                  </a:txBody>
                  <a:tcPr/>
                </a:tc>
                <a:tc>
                  <a:txBody>
                    <a:bodyPr/>
                    <a:lstStyle/>
                    <a:p>
                      <a:pPr algn="ctr"/>
                      <a:r>
                        <a:rPr lang="en-IN" sz="2000" b="0" dirty="0"/>
                        <a:t>24</a:t>
                      </a:r>
                    </a:p>
                  </a:txBody>
                  <a:tcPr/>
                </a:tc>
                <a:extLst>
                  <a:ext uri="{0D108BD9-81ED-4DB2-BD59-A6C34878D82A}">
                    <a16:rowId xmlns:a16="http://schemas.microsoft.com/office/drawing/2014/main" xmlns="" val="2205334664"/>
                  </a:ext>
                </a:extLst>
              </a:tr>
              <a:tr h="370840">
                <a:tc>
                  <a:txBody>
                    <a:bodyPr/>
                    <a:lstStyle/>
                    <a:p>
                      <a:endParaRPr lang="en-IN" sz="2000"/>
                    </a:p>
                  </a:txBody>
                  <a:tcPr/>
                </a:tc>
                <a:tc>
                  <a:txBody>
                    <a:bodyPr/>
                    <a:lstStyle/>
                    <a:p>
                      <a:pPr algn="ctr"/>
                      <a:r>
                        <a:rPr lang="en-IN" sz="2000" b="1" dirty="0">
                          <a:solidFill>
                            <a:srgbClr val="FF0000"/>
                          </a:solidFill>
                        </a:rPr>
                        <a:t>TOTAL</a:t>
                      </a:r>
                    </a:p>
                  </a:txBody>
                  <a:tcPr/>
                </a:tc>
                <a:tc>
                  <a:txBody>
                    <a:bodyPr/>
                    <a:lstStyle/>
                    <a:p>
                      <a:pPr algn="ctr"/>
                      <a:r>
                        <a:rPr lang="en-IN" sz="2000" b="1" dirty="0">
                          <a:solidFill>
                            <a:srgbClr val="FF0000"/>
                          </a:solidFill>
                        </a:rPr>
                        <a:t>654</a:t>
                      </a:r>
                    </a:p>
                  </a:txBody>
                  <a:tcPr/>
                </a:tc>
                <a:tc>
                  <a:txBody>
                    <a:bodyPr/>
                    <a:lstStyle/>
                    <a:p>
                      <a:pPr algn="ctr"/>
                      <a:r>
                        <a:rPr lang="en-IN" sz="2000" b="1" dirty="0">
                          <a:solidFill>
                            <a:srgbClr val="FF0000"/>
                          </a:solidFill>
                        </a:rPr>
                        <a:t>92</a:t>
                      </a:r>
                    </a:p>
                  </a:txBody>
                  <a:tcPr/>
                </a:tc>
                <a:tc>
                  <a:txBody>
                    <a:bodyPr/>
                    <a:lstStyle/>
                    <a:p>
                      <a:pPr algn="ctr"/>
                      <a:r>
                        <a:rPr lang="en-IN" sz="2000" b="1" dirty="0">
                          <a:solidFill>
                            <a:srgbClr val="FF0000"/>
                          </a:solidFill>
                        </a:rPr>
                        <a:t>746</a:t>
                      </a:r>
                    </a:p>
                  </a:txBody>
                  <a:tcPr/>
                </a:tc>
                <a:extLst>
                  <a:ext uri="{0D108BD9-81ED-4DB2-BD59-A6C34878D82A}">
                    <a16:rowId xmlns:a16="http://schemas.microsoft.com/office/drawing/2014/main" xmlns="" val="699387051"/>
                  </a:ext>
                </a:extLst>
              </a:tr>
            </a:tbl>
          </a:graphicData>
        </a:graphic>
      </p:graphicFrame>
      <p:sp>
        <p:nvSpPr>
          <p:cNvPr id="4" name="TextBox 3"/>
          <p:cNvSpPr txBox="1"/>
          <p:nvPr/>
        </p:nvSpPr>
        <p:spPr>
          <a:xfrm>
            <a:off x="10048009" y="5934670"/>
            <a:ext cx="2143991" cy="923330"/>
          </a:xfrm>
          <a:prstGeom prst="rect">
            <a:avLst/>
          </a:prstGeom>
          <a:solidFill>
            <a:schemeClr val="accent6">
              <a:lumMod val="20000"/>
              <a:lumOff val="80000"/>
            </a:schemeClr>
          </a:solidFill>
        </p:spPr>
        <p:txBody>
          <a:bodyPr wrap="square" rtlCol="0">
            <a:spAutoFit/>
          </a:bodyPr>
          <a:lstStyle/>
          <a:p>
            <a:r>
              <a:rPr lang="en-IN" dirty="0"/>
              <a:t>SOURCE : </a:t>
            </a:r>
            <a:r>
              <a:rPr lang="en-IN" dirty="0" err="1"/>
              <a:t>Aravindkumar</a:t>
            </a:r>
            <a:r>
              <a:rPr lang="en-IN" dirty="0"/>
              <a:t> </a:t>
            </a:r>
            <a:r>
              <a:rPr lang="en-IN" i="1" dirty="0"/>
              <a:t>et al., </a:t>
            </a:r>
            <a:r>
              <a:rPr lang="en-IN" dirty="0"/>
              <a:t>2019</a:t>
            </a:r>
          </a:p>
        </p:txBody>
      </p:sp>
    </p:spTree>
    <p:extLst>
      <p:ext uri="{BB962C8B-B14F-4D97-AF65-F5344CB8AC3E}">
        <p14:creationId xmlns:p14="http://schemas.microsoft.com/office/powerpoint/2010/main" val="115327911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pic>
        <p:nvPicPr>
          <p:cNvPr id="2" name="Picture 4" descr="Indian Council of Agricultural Research (ICAR) Recruitment 2019 : Various  (72 Posts)"/>
          <p:cNvPicPr>
            <a:picLocks noChangeAspect="1" noChangeArrowheads="1"/>
          </p:cNvPicPr>
          <p:nvPr/>
        </p:nvPicPr>
        <p:blipFill rotWithShape="1">
          <a:blip r:embed="rId3">
            <a:extLst>
              <a:ext uri="{28A0092B-C50C-407E-A947-70E740481C1C}">
                <a14:useLocalDpi xmlns:a14="http://schemas.microsoft.com/office/drawing/2010/main" val="0"/>
              </a:ext>
            </a:extLst>
          </a:blip>
          <a:srcRect l="27646" t="-140" r="29741" b="1124"/>
          <a:stretch/>
        </p:blipFill>
        <p:spPr bwMode="auto">
          <a:xfrm>
            <a:off x="4390921" y="2770417"/>
            <a:ext cx="1262342" cy="112569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 name="TextBox 2"/>
          <p:cNvSpPr txBox="1"/>
          <p:nvPr/>
        </p:nvSpPr>
        <p:spPr>
          <a:xfrm>
            <a:off x="5754329" y="2826452"/>
            <a:ext cx="1348033" cy="1015663"/>
          </a:xfrm>
          <a:prstGeom prst="rect">
            <a:avLst/>
          </a:prstGeom>
          <a:noFill/>
        </p:spPr>
        <p:txBody>
          <a:bodyPr wrap="square" rtlCol="0">
            <a:spAutoFit/>
          </a:bodyPr>
          <a:lstStyle/>
          <a:p>
            <a:r>
              <a:rPr lang="en-IN" sz="3600" dirty="0">
                <a:solidFill>
                  <a:srgbClr val="FFC000"/>
                </a:solidFill>
                <a:latin typeface="Arial Black" panose="020B0A04020102020204" pitchFamily="34" charset="0"/>
              </a:rPr>
              <a:t>113</a:t>
            </a:r>
          </a:p>
          <a:p>
            <a:r>
              <a:rPr lang="en-IN" sz="1100" dirty="0">
                <a:solidFill>
                  <a:srgbClr val="FFC000"/>
                </a:solidFill>
                <a:latin typeface="Arial Black" panose="020B0A04020102020204" pitchFamily="34" charset="0"/>
              </a:rPr>
              <a:t>Mobile applications</a:t>
            </a:r>
            <a:endParaRPr lang="en-IN" sz="1050" dirty="0">
              <a:solidFill>
                <a:srgbClr val="FFC000"/>
              </a:solidFill>
              <a:latin typeface="Arial Black" panose="020B0A04020102020204" pitchFamily="34" charset="0"/>
            </a:endParaRPr>
          </a:p>
        </p:txBody>
      </p:sp>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48538" y="-4790"/>
            <a:ext cx="2743461" cy="4906146"/>
          </a:xfrm>
          <a:prstGeom prst="rect">
            <a:avLst/>
          </a:prstGeom>
        </p:spPr>
      </p:pic>
      <p:pic>
        <p:nvPicPr>
          <p:cNvPr id="14" name="Picture 13"/>
          <p:cNvPicPr>
            <a:picLocks noChangeAspect="1"/>
          </p:cNvPicPr>
          <p:nvPr/>
        </p:nvPicPr>
        <p:blipFill rotWithShape="1">
          <a:blip r:embed="rId5" cstate="print">
            <a:extLst>
              <a:ext uri="{28A0092B-C50C-407E-A947-70E740481C1C}">
                <a14:useLocalDpi xmlns:a14="http://schemas.microsoft.com/office/drawing/2010/main" val="0"/>
              </a:ext>
            </a:extLst>
          </a:blip>
          <a:srcRect t="43092"/>
          <a:stretch/>
        </p:blipFill>
        <p:spPr>
          <a:xfrm>
            <a:off x="3927681" y="0"/>
            <a:ext cx="2772698" cy="2711264"/>
          </a:xfrm>
          <a:prstGeom prst="rect">
            <a:avLst/>
          </a:prstGeom>
        </p:spPr>
      </p:pic>
      <p:pic>
        <p:nvPicPr>
          <p:cNvPr id="15" name="Picture 14"/>
          <p:cNvPicPr>
            <a:picLocks noChangeAspect="1"/>
          </p:cNvPicPr>
          <p:nvPr/>
        </p:nvPicPr>
        <p:blipFill rotWithShape="1">
          <a:blip r:embed="rId6" cstate="print">
            <a:extLst>
              <a:ext uri="{28A0092B-C50C-407E-A947-70E740481C1C}">
                <a14:useLocalDpi xmlns:a14="http://schemas.microsoft.com/office/drawing/2010/main" val="0"/>
              </a:ext>
            </a:extLst>
          </a:blip>
          <a:srcRect t="55636"/>
          <a:stretch/>
        </p:blipFill>
        <p:spPr>
          <a:xfrm>
            <a:off x="9724440" y="4780958"/>
            <a:ext cx="2467560" cy="2077042"/>
          </a:xfrm>
          <a:prstGeom prst="rect">
            <a:avLst/>
          </a:prstGeom>
        </p:spPr>
      </p:pic>
      <p:pic>
        <p:nvPicPr>
          <p:cNvPr id="16" name="Picture 15"/>
          <p:cNvPicPr>
            <a:picLocks noChangeAspect="1"/>
          </p:cNvPicPr>
          <p:nvPr/>
        </p:nvPicPr>
        <p:blipFill rotWithShape="1">
          <a:blip r:embed="rId7" cstate="print">
            <a:extLst>
              <a:ext uri="{28A0092B-C50C-407E-A947-70E740481C1C}">
                <a14:useLocalDpi xmlns:a14="http://schemas.microsoft.com/office/drawing/2010/main" val="0"/>
              </a:ext>
            </a:extLst>
          </a:blip>
          <a:srcRect l="7337" t="58893"/>
          <a:stretch/>
        </p:blipFill>
        <p:spPr>
          <a:xfrm>
            <a:off x="-1" y="1762812"/>
            <a:ext cx="3084841" cy="2015211"/>
          </a:xfrm>
          <a:prstGeom prst="rect">
            <a:avLst/>
          </a:prstGeom>
        </p:spPr>
      </p:pic>
      <p:pic>
        <p:nvPicPr>
          <p:cNvPr id="17" name="Picture 16"/>
          <p:cNvPicPr>
            <a:picLocks noChangeAspect="1"/>
          </p:cNvPicPr>
          <p:nvPr/>
        </p:nvPicPr>
        <p:blipFill rotWithShape="1">
          <a:blip r:embed="rId8" cstate="print">
            <a:extLst>
              <a:ext uri="{28A0092B-C50C-407E-A947-70E740481C1C}">
                <a14:useLocalDpi xmlns:a14="http://schemas.microsoft.com/office/drawing/2010/main" val="0"/>
              </a:ext>
            </a:extLst>
          </a:blip>
          <a:srcRect l="6456" t="-215" b="57740"/>
          <a:stretch/>
        </p:blipFill>
        <p:spPr>
          <a:xfrm>
            <a:off x="0" y="-34608"/>
            <a:ext cx="3100645" cy="1797419"/>
          </a:xfrm>
          <a:prstGeom prst="rect">
            <a:avLst/>
          </a:prstGeom>
        </p:spPr>
      </p:pic>
      <p:pic>
        <p:nvPicPr>
          <p:cNvPr id="18" name="Picture 17"/>
          <p:cNvPicPr>
            <a:picLocks noChangeAspect="1"/>
          </p:cNvPicPr>
          <p:nvPr/>
        </p:nvPicPr>
        <p:blipFill rotWithShape="1">
          <a:blip r:embed="rId9" cstate="print">
            <a:extLst>
              <a:ext uri="{28A0092B-C50C-407E-A947-70E740481C1C}">
                <a14:useLocalDpi xmlns:a14="http://schemas.microsoft.com/office/drawing/2010/main" val="0"/>
              </a:ext>
            </a:extLst>
          </a:blip>
          <a:srcRect b="41203"/>
          <a:stretch/>
        </p:blipFill>
        <p:spPr>
          <a:xfrm>
            <a:off x="6633591" y="0"/>
            <a:ext cx="2333911" cy="2700811"/>
          </a:xfrm>
          <a:prstGeom prst="rect">
            <a:avLst/>
          </a:prstGeom>
        </p:spPr>
      </p:pic>
      <p:pic>
        <p:nvPicPr>
          <p:cNvPr id="19" name="Picture 18"/>
          <p:cNvPicPr>
            <a:picLocks noChangeAspect="1"/>
          </p:cNvPicPr>
          <p:nvPr/>
        </p:nvPicPr>
        <p:blipFill rotWithShape="1">
          <a:blip r:embed="rId10" cstate="print">
            <a:extLst>
              <a:ext uri="{28A0092B-C50C-407E-A947-70E740481C1C}">
                <a14:useLocalDpi xmlns:a14="http://schemas.microsoft.com/office/drawing/2010/main" val="0"/>
              </a:ext>
            </a:extLst>
          </a:blip>
          <a:srcRect t="57523"/>
          <a:stretch/>
        </p:blipFill>
        <p:spPr>
          <a:xfrm>
            <a:off x="3039417" y="4894905"/>
            <a:ext cx="3713070" cy="2052399"/>
          </a:xfrm>
          <a:prstGeom prst="rect">
            <a:avLst/>
          </a:prstGeom>
        </p:spPr>
      </p:pic>
      <p:pic>
        <p:nvPicPr>
          <p:cNvPr id="20" name="Picture 19"/>
          <p:cNvPicPr>
            <a:picLocks noChangeAspect="1"/>
          </p:cNvPicPr>
          <p:nvPr/>
        </p:nvPicPr>
        <p:blipFill rotWithShape="1">
          <a:blip r:embed="rId11" cstate="print">
            <a:extLst>
              <a:ext uri="{28A0092B-C50C-407E-A947-70E740481C1C}">
                <a14:useLocalDpi xmlns:a14="http://schemas.microsoft.com/office/drawing/2010/main" val="0"/>
              </a:ext>
            </a:extLst>
          </a:blip>
          <a:srcRect b="45353"/>
          <a:stretch/>
        </p:blipFill>
        <p:spPr>
          <a:xfrm>
            <a:off x="6752486" y="4894904"/>
            <a:ext cx="2971953" cy="1963096"/>
          </a:xfrm>
          <a:prstGeom prst="rect">
            <a:avLst/>
          </a:prstGeom>
        </p:spPr>
      </p:pic>
      <p:pic>
        <p:nvPicPr>
          <p:cNvPr id="22" name="Picture 21"/>
          <p:cNvPicPr>
            <a:picLocks noChangeAspect="1"/>
          </p:cNvPicPr>
          <p:nvPr/>
        </p:nvPicPr>
        <p:blipFill rotWithShape="1">
          <a:blip r:embed="rId12" cstate="print">
            <a:extLst>
              <a:ext uri="{28A0092B-C50C-407E-A947-70E740481C1C}">
                <a14:useLocalDpi xmlns:a14="http://schemas.microsoft.com/office/drawing/2010/main" val="0"/>
              </a:ext>
            </a:extLst>
          </a:blip>
          <a:srcRect t="58976"/>
          <a:stretch/>
        </p:blipFill>
        <p:spPr>
          <a:xfrm>
            <a:off x="6940977" y="2620640"/>
            <a:ext cx="2591165" cy="2272143"/>
          </a:xfrm>
          <a:prstGeom prst="rect">
            <a:avLst/>
          </a:prstGeom>
        </p:spPr>
      </p:pic>
      <p:pic>
        <p:nvPicPr>
          <p:cNvPr id="23" name="Picture 22"/>
          <p:cNvPicPr>
            <a:picLocks noChangeAspect="1"/>
          </p:cNvPicPr>
          <p:nvPr/>
        </p:nvPicPr>
        <p:blipFill rotWithShape="1">
          <a:blip r:embed="rId13" cstate="print">
            <a:extLst>
              <a:ext uri="{28A0092B-C50C-407E-A947-70E740481C1C}">
                <a14:useLocalDpi xmlns:a14="http://schemas.microsoft.com/office/drawing/2010/main" val="0"/>
              </a:ext>
            </a:extLst>
          </a:blip>
          <a:srcRect l="7044" b="40160"/>
          <a:stretch/>
        </p:blipFill>
        <p:spPr>
          <a:xfrm>
            <a:off x="0" y="3758834"/>
            <a:ext cx="3081191" cy="3188471"/>
          </a:xfrm>
          <a:prstGeom prst="rect">
            <a:avLst/>
          </a:prstGeom>
        </p:spPr>
      </p:pic>
      <p:pic>
        <p:nvPicPr>
          <p:cNvPr id="24" name="Picture 23"/>
          <p:cNvPicPr>
            <a:picLocks noChangeAspect="1"/>
          </p:cNvPicPr>
          <p:nvPr/>
        </p:nvPicPr>
        <p:blipFill rotWithShape="1">
          <a:blip r:embed="rId14" cstate="print">
            <a:extLst>
              <a:ext uri="{28A0092B-C50C-407E-A947-70E740481C1C}">
                <a14:useLocalDpi xmlns:a14="http://schemas.microsoft.com/office/drawing/2010/main" val="0"/>
              </a:ext>
            </a:extLst>
          </a:blip>
          <a:srcRect b="82667"/>
          <a:stretch/>
        </p:blipFill>
        <p:spPr>
          <a:xfrm>
            <a:off x="3081191" y="4148424"/>
            <a:ext cx="2768599" cy="746482"/>
          </a:xfrm>
          <a:prstGeom prst="rect">
            <a:avLst/>
          </a:prstGeom>
        </p:spPr>
      </p:pic>
      <p:pic>
        <p:nvPicPr>
          <p:cNvPr id="25" name="Picture 24"/>
          <p:cNvPicPr>
            <a:picLocks noChangeAspect="1"/>
          </p:cNvPicPr>
          <p:nvPr/>
        </p:nvPicPr>
        <p:blipFill rotWithShape="1">
          <a:blip r:embed="rId15" cstate="print">
            <a:extLst>
              <a:ext uri="{28A0092B-C50C-407E-A947-70E740481C1C}">
                <a14:useLocalDpi xmlns:a14="http://schemas.microsoft.com/office/drawing/2010/main" val="0"/>
              </a:ext>
            </a:extLst>
          </a:blip>
          <a:srcRect t="18751" r="66646" b="43846"/>
          <a:stretch/>
        </p:blipFill>
        <p:spPr>
          <a:xfrm>
            <a:off x="3065148" y="2700811"/>
            <a:ext cx="1063643" cy="1466802"/>
          </a:xfrm>
          <a:prstGeom prst="rect">
            <a:avLst/>
          </a:prstGeom>
        </p:spPr>
      </p:pic>
      <p:pic>
        <p:nvPicPr>
          <p:cNvPr id="26" name="Picture 25"/>
          <p:cNvPicPr>
            <a:picLocks noChangeAspect="1"/>
          </p:cNvPicPr>
          <p:nvPr/>
        </p:nvPicPr>
        <p:blipFill rotWithShape="1">
          <a:blip r:embed="rId16" cstate="print">
            <a:extLst>
              <a:ext uri="{28A0092B-C50C-407E-A947-70E740481C1C}">
                <a14:useLocalDpi xmlns:a14="http://schemas.microsoft.com/office/drawing/2010/main" val="0"/>
              </a:ext>
            </a:extLst>
          </a:blip>
          <a:srcRect l="31966" t="18751" r="24580" b="62578"/>
          <a:stretch/>
        </p:blipFill>
        <p:spPr>
          <a:xfrm>
            <a:off x="5829350" y="4148424"/>
            <a:ext cx="1197992" cy="752932"/>
          </a:xfrm>
          <a:prstGeom prst="rect">
            <a:avLst/>
          </a:prstGeom>
        </p:spPr>
      </p:pic>
      <p:pic>
        <p:nvPicPr>
          <p:cNvPr id="28" name="Picture 27"/>
          <p:cNvPicPr>
            <a:picLocks noChangeAspect="1"/>
          </p:cNvPicPr>
          <p:nvPr/>
        </p:nvPicPr>
        <p:blipFill rotWithShape="1">
          <a:blip r:embed="rId17" cstate="print">
            <a:extLst>
              <a:ext uri="{28A0092B-C50C-407E-A947-70E740481C1C}">
                <a14:useLocalDpi xmlns:a14="http://schemas.microsoft.com/office/drawing/2010/main" val="0"/>
              </a:ext>
            </a:extLst>
          </a:blip>
          <a:srcRect l="31966" t="18751" r="44864" b="43846"/>
          <a:stretch/>
        </p:blipFill>
        <p:spPr>
          <a:xfrm>
            <a:off x="3081191" y="751"/>
            <a:ext cx="846490" cy="1714132"/>
          </a:xfrm>
          <a:prstGeom prst="rect">
            <a:avLst/>
          </a:prstGeom>
        </p:spPr>
      </p:pic>
      <p:pic>
        <p:nvPicPr>
          <p:cNvPr id="29" name="Picture 28"/>
          <p:cNvPicPr>
            <a:picLocks noChangeAspect="1"/>
          </p:cNvPicPr>
          <p:nvPr/>
        </p:nvPicPr>
        <p:blipFill rotWithShape="1">
          <a:blip r:embed="rId18" cstate="print">
            <a:extLst>
              <a:ext uri="{28A0092B-C50C-407E-A947-70E740481C1C}">
                <a14:useLocalDpi xmlns:a14="http://schemas.microsoft.com/office/drawing/2010/main" val="0"/>
              </a:ext>
            </a:extLst>
          </a:blip>
          <a:srcRect l="54344" t="18751" r="22307" b="62195"/>
          <a:stretch/>
        </p:blipFill>
        <p:spPr>
          <a:xfrm>
            <a:off x="3072562" y="1706436"/>
            <a:ext cx="855119" cy="1034645"/>
          </a:xfrm>
          <a:prstGeom prst="rect">
            <a:avLst/>
          </a:prstGeom>
        </p:spPr>
      </p:pic>
      <p:pic>
        <p:nvPicPr>
          <p:cNvPr id="30" name="Picture 29"/>
          <p:cNvPicPr>
            <a:picLocks noChangeAspect="1"/>
          </p:cNvPicPr>
          <p:nvPr/>
        </p:nvPicPr>
        <p:blipFill rotWithShape="1">
          <a:blip r:embed="rId19" cstate="print">
            <a:extLst>
              <a:ext uri="{28A0092B-C50C-407E-A947-70E740481C1C}">
                <a14:useLocalDpi xmlns:a14="http://schemas.microsoft.com/office/drawing/2010/main" val="0"/>
              </a:ext>
            </a:extLst>
          </a:blip>
          <a:srcRect l="54956" t="36711" r="20933" b="43846"/>
          <a:stretch/>
        </p:blipFill>
        <p:spPr>
          <a:xfrm>
            <a:off x="8957417" y="0"/>
            <a:ext cx="591296" cy="881972"/>
          </a:xfrm>
          <a:prstGeom prst="rect">
            <a:avLst/>
          </a:prstGeom>
        </p:spPr>
      </p:pic>
      <p:pic>
        <p:nvPicPr>
          <p:cNvPr id="31" name="Picture 30"/>
          <p:cNvPicPr>
            <a:picLocks noChangeAspect="1"/>
          </p:cNvPicPr>
          <p:nvPr/>
        </p:nvPicPr>
        <p:blipFill rotWithShape="1">
          <a:blip r:embed="rId20" cstate="print">
            <a:extLst>
              <a:ext uri="{28A0092B-C50C-407E-A947-70E740481C1C}">
                <a14:useLocalDpi xmlns:a14="http://schemas.microsoft.com/office/drawing/2010/main" val="0"/>
              </a:ext>
            </a:extLst>
          </a:blip>
          <a:srcRect l="74793" t="18751" b="64585"/>
          <a:stretch/>
        </p:blipFill>
        <p:spPr>
          <a:xfrm>
            <a:off x="8944823" y="1830219"/>
            <a:ext cx="617936" cy="892675"/>
          </a:xfrm>
          <a:prstGeom prst="rect">
            <a:avLst/>
          </a:prstGeom>
        </p:spPr>
      </p:pic>
      <p:pic>
        <p:nvPicPr>
          <p:cNvPr id="32" name="Picture 31"/>
          <p:cNvPicPr>
            <a:picLocks noChangeAspect="1"/>
          </p:cNvPicPr>
          <p:nvPr/>
        </p:nvPicPr>
        <p:blipFill rotWithShape="1">
          <a:blip r:embed="rId21" cstate="print">
            <a:extLst>
              <a:ext uri="{28A0092B-C50C-407E-A947-70E740481C1C}">
                <a14:useLocalDpi xmlns:a14="http://schemas.microsoft.com/office/drawing/2010/main" val="0"/>
              </a:ext>
            </a:extLst>
          </a:blip>
          <a:srcRect l="78304" t="36509" b="43846"/>
          <a:stretch/>
        </p:blipFill>
        <p:spPr>
          <a:xfrm>
            <a:off x="8957416" y="875310"/>
            <a:ext cx="582664" cy="960643"/>
          </a:xfrm>
          <a:prstGeom prst="rect">
            <a:avLst/>
          </a:prstGeom>
        </p:spPr>
      </p:pic>
      <p:sp>
        <p:nvSpPr>
          <p:cNvPr id="33" name="Rectangle 32"/>
          <p:cNvSpPr/>
          <p:nvPr/>
        </p:nvSpPr>
        <p:spPr>
          <a:xfrm>
            <a:off x="10627135" y="6519446"/>
            <a:ext cx="1663430" cy="338554"/>
          </a:xfrm>
          <a:prstGeom prst="rect">
            <a:avLst/>
          </a:prstGeom>
          <a:solidFill>
            <a:schemeClr val="accent6">
              <a:lumMod val="40000"/>
              <a:lumOff val="60000"/>
            </a:schemeClr>
          </a:solidFill>
        </p:spPr>
        <p:txBody>
          <a:bodyPr wrap="square">
            <a:spAutoFit/>
          </a:bodyPr>
          <a:lstStyle/>
          <a:p>
            <a:r>
              <a:rPr lang="en-IN" sz="1600" dirty="0"/>
              <a:t>Source: icar.org.in</a:t>
            </a:r>
          </a:p>
        </p:txBody>
      </p:sp>
    </p:spTree>
    <p:extLst>
      <p:ext uri="{BB962C8B-B14F-4D97-AF65-F5344CB8AC3E}">
        <p14:creationId xmlns:p14="http://schemas.microsoft.com/office/powerpoint/2010/main" val="380696417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xmlns="" id="{8C94F5CA-164E-1A4A-944A-49CED030EDC8}"/>
              </a:ext>
            </a:extLst>
          </p:cNvPr>
          <p:cNvPicPr>
            <a:picLocks noChangeAspect="1"/>
          </p:cNvPicPr>
          <p:nvPr/>
        </p:nvPicPr>
        <p:blipFill>
          <a:blip r:embed="rId2"/>
          <a:stretch>
            <a:fillRect/>
          </a:stretch>
        </p:blipFill>
        <p:spPr>
          <a:xfrm>
            <a:off x="320195" y="330006"/>
            <a:ext cx="1559836" cy="1564169"/>
          </a:xfrm>
          <a:prstGeom prst="rect">
            <a:avLst/>
          </a:prstGeom>
        </p:spPr>
      </p:pic>
      <p:sp>
        <p:nvSpPr>
          <p:cNvPr id="3" name="TextBox 2">
            <a:extLst>
              <a:ext uri="{FF2B5EF4-FFF2-40B4-BE49-F238E27FC236}">
                <a16:creationId xmlns:a16="http://schemas.microsoft.com/office/drawing/2014/main" xmlns="" id="{5030D3F7-A419-0A4E-9207-801015FB05A3}"/>
              </a:ext>
            </a:extLst>
          </p:cNvPr>
          <p:cNvSpPr txBox="1"/>
          <p:nvPr/>
        </p:nvSpPr>
        <p:spPr>
          <a:xfrm>
            <a:off x="1880030" y="465759"/>
            <a:ext cx="3159307" cy="523220"/>
          </a:xfrm>
          <a:prstGeom prst="rect">
            <a:avLst/>
          </a:prstGeom>
          <a:noFill/>
        </p:spPr>
        <p:txBody>
          <a:bodyPr wrap="square" rtlCol="0">
            <a:spAutoFit/>
          </a:bodyPr>
          <a:lstStyle/>
          <a:p>
            <a:pPr algn="l"/>
            <a:r>
              <a:rPr lang="en-US" sz="28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FARM CALCULATOR</a:t>
            </a:r>
          </a:p>
        </p:txBody>
      </p:sp>
      <p:pic>
        <p:nvPicPr>
          <p:cNvPr id="4" name="Picture 4">
            <a:extLst>
              <a:ext uri="{FF2B5EF4-FFF2-40B4-BE49-F238E27FC236}">
                <a16:creationId xmlns:a16="http://schemas.microsoft.com/office/drawing/2014/main" xmlns="" id="{029F90D8-4FB8-B243-B525-355E790C990B}"/>
              </a:ext>
            </a:extLst>
          </p:cNvPr>
          <p:cNvPicPr>
            <a:picLocks noChangeAspect="1"/>
          </p:cNvPicPr>
          <p:nvPr/>
        </p:nvPicPr>
        <p:blipFill>
          <a:blip r:embed="rId3"/>
          <a:stretch>
            <a:fillRect/>
          </a:stretch>
        </p:blipFill>
        <p:spPr>
          <a:xfrm>
            <a:off x="2216418" y="1894175"/>
            <a:ext cx="2822920" cy="3220220"/>
          </a:xfrm>
          <a:prstGeom prst="rect">
            <a:avLst/>
          </a:prstGeom>
        </p:spPr>
      </p:pic>
      <p:pic>
        <p:nvPicPr>
          <p:cNvPr id="5" name="Picture 5">
            <a:extLst>
              <a:ext uri="{FF2B5EF4-FFF2-40B4-BE49-F238E27FC236}">
                <a16:creationId xmlns:a16="http://schemas.microsoft.com/office/drawing/2014/main" xmlns="" id="{DA7DE2EC-027A-AD47-8EB2-FA57FED354D6}"/>
              </a:ext>
            </a:extLst>
          </p:cNvPr>
          <p:cNvPicPr>
            <a:picLocks noChangeAspect="1"/>
          </p:cNvPicPr>
          <p:nvPr/>
        </p:nvPicPr>
        <p:blipFill>
          <a:blip r:embed="rId4"/>
          <a:stretch>
            <a:fillRect/>
          </a:stretch>
        </p:blipFill>
        <p:spPr>
          <a:xfrm>
            <a:off x="5039338" y="2538075"/>
            <a:ext cx="2992885" cy="3339283"/>
          </a:xfrm>
          <a:prstGeom prst="rect">
            <a:avLst/>
          </a:prstGeom>
        </p:spPr>
      </p:pic>
      <p:pic>
        <p:nvPicPr>
          <p:cNvPr id="6" name="Picture 6">
            <a:extLst>
              <a:ext uri="{FF2B5EF4-FFF2-40B4-BE49-F238E27FC236}">
                <a16:creationId xmlns:a16="http://schemas.microsoft.com/office/drawing/2014/main" xmlns="" id="{EC86FD14-9C06-C541-B748-B12C17C207D9}"/>
              </a:ext>
            </a:extLst>
          </p:cNvPr>
          <p:cNvPicPr>
            <a:picLocks noChangeAspect="1"/>
          </p:cNvPicPr>
          <p:nvPr/>
        </p:nvPicPr>
        <p:blipFill>
          <a:blip r:embed="rId5"/>
          <a:stretch>
            <a:fillRect/>
          </a:stretch>
        </p:blipFill>
        <p:spPr>
          <a:xfrm>
            <a:off x="8032223" y="2825990"/>
            <a:ext cx="3230394" cy="4032010"/>
          </a:xfrm>
          <a:prstGeom prst="rect">
            <a:avLst/>
          </a:prstGeom>
        </p:spPr>
      </p:pic>
    </p:spTree>
    <p:extLst>
      <p:ext uri="{BB962C8B-B14F-4D97-AF65-F5344CB8AC3E}">
        <p14:creationId xmlns:p14="http://schemas.microsoft.com/office/powerpoint/2010/main" val="363867370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870173" y="109332"/>
            <a:ext cx="7014747" cy="944918"/>
          </a:xfrm>
          <a:prstGeom prst="rect">
            <a:avLst/>
          </a:prstGeom>
        </p:spPr>
      </p:pic>
      <p:pic>
        <p:nvPicPr>
          <p:cNvPr id="3" name="Picture 2"/>
          <p:cNvPicPr>
            <a:picLocks noChangeAspect="1"/>
          </p:cNvPicPr>
          <p:nvPr/>
        </p:nvPicPr>
        <p:blipFill>
          <a:blip r:embed="rId3"/>
          <a:stretch>
            <a:fillRect/>
          </a:stretch>
        </p:blipFill>
        <p:spPr>
          <a:xfrm>
            <a:off x="150607" y="127261"/>
            <a:ext cx="3528508" cy="6176720"/>
          </a:xfrm>
          <a:prstGeom prst="rect">
            <a:avLst/>
          </a:prstGeom>
        </p:spPr>
      </p:pic>
      <p:grpSp>
        <p:nvGrpSpPr>
          <p:cNvPr id="4" name="object 37"/>
          <p:cNvGrpSpPr/>
          <p:nvPr/>
        </p:nvGrpSpPr>
        <p:grpSpPr>
          <a:xfrm>
            <a:off x="3968751" y="1781138"/>
            <a:ext cx="8122843" cy="4522843"/>
            <a:chOff x="1130808" y="2501900"/>
            <a:chExt cx="6730365" cy="3911600"/>
          </a:xfrm>
        </p:grpSpPr>
        <p:sp>
          <p:nvSpPr>
            <p:cNvPr id="5" name="object 38"/>
            <p:cNvSpPr/>
            <p:nvPr/>
          </p:nvSpPr>
          <p:spPr>
            <a:xfrm>
              <a:off x="1217676" y="2589276"/>
              <a:ext cx="6556247" cy="3736848"/>
            </a:xfrm>
            <a:prstGeom prst="rect">
              <a:avLst/>
            </a:prstGeom>
            <a:blipFill>
              <a:blip r:embed="rId4" cstate="print"/>
              <a:stretch>
                <a:fillRect/>
              </a:stretch>
            </a:blipFill>
          </p:spPr>
          <p:txBody>
            <a:bodyPr wrap="square" lIns="0" tIns="0" rIns="0" bIns="0" rtlCol="0"/>
            <a:lstStyle/>
            <a:p>
              <a:endParaRPr/>
            </a:p>
          </p:txBody>
        </p:sp>
        <p:sp>
          <p:nvSpPr>
            <p:cNvPr id="6" name="object 39"/>
            <p:cNvSpPr/>
            <p:nvPr/>
          </p:nvSpPr>
          <p:spPr>
            <a:xfrm>
              <a:off x="1130808" y="2501899"/>
              <a:ext cx="6730365" cy="3911600"/>
            </a:xfrm>
            <a:custGeom>
              <a:avLst/>
              <a:gdLst/>
              <a:ahLst/>
              <a:cxnLst/>
              <a:rect l="l" t="t" r="r" b="b"/>
              <a:pathLst>
                <a:path w="6730365" h="3911600">
                  <a:moveTo>
                    <a:pt x="6659245" y="88900"/>
                  </a:moveTo>
                  <a:lnTo>
                    <a:pt x="6659232" y="71120"/>
                  </a:lnTo>
                  <a:lnTo>
                    <a:pt x="6641592" y="71120"/>
                  </a:lnTo>
                  <a:lnTo>
                    <a:pt x="6641592" y="88900"/>
                  </a:lnTo>
                  <a:lnTo>
                    <a:pt x="6641592" y="3822700"/>
                  </a:lnTo>
                  <a:lnTo>
                    <a:pt x="88392" y="3822700"/>
                  </a:lnTo>
                  <a:lnTo>
                    <a:pt x="88392" y="88900"/>
                  </a:lnTo>
                  <a:lnTo>
                    <a:pt x="6641592" y="88900"/>
                  </a:lnTo>
                  <a:lnTo>
                    <a:pt x="6641592" y="71120"/>
                  </a:lnTo>
                  <a:lnTo>
                    <a:pt x="70713" y="71120"/>
                  </a:lnTo>
                  <a:lnTo>
                    <a:pt x="70713" y="88900"/>
                  </a:lnTo>
                  <a:lnTo>
                    <a:pt x="70713" y="3822700"/>
                  </a:lnTo>
                  <a:lnTo>
                    <a:pt x="70713" y="3840480"/>
                  </a:lnTo>
                  <a:lnTo>
                    <a:pt x="6659232" y="3840480"/>
                  </a:lnTo>
                  <a:lnTo>
                    <a:pt x="6659232" y="3822700"/>
                  </a:lnTo>
                  <a:lnTo>
                    <a:pt x="6659245" y="88900"/>
                  </a:lnTo>
                  <a:close/>
                </a:path>
                <a:path w="6730365" h="3911600">
                  <a:moveTo>
                    <a:pt x="6729984" y="53594"/>
                  </a:moveTo>
                  <a:lnTo>
                    <a:pt x="6676898" y="53594"/>
                  </a:lnTo>
                  <a:lnTo>
                    <a:pt x="6676898" y="3858056"/>
                  </a:lnTo>
                  <a:lnTo>
                    <a:pt x="6729984" y="3858056"/>
                  </a:lnTo>
                  <a:lnTo>
                    <a:pt x="6729984" y="53594"/>
                  </a:lnTo>
                  <a:close/>
                </a:path>
                <a:path w="6730365" h="3911600">
                  <a:moveTo>
                    <a:pt x="6729984" y="0"/>
                  </a:moveTo>
                  <a:lnTo>
                    <a:pt x="0" y="0"/>
                  </a:lnTo>
                  <a:lnTo>
                    <a:pt x="0" y="53340"/>
                  </a:lnTo>
                  <a:lnTo>
                    <a:pt x="0" y="3858260"/>
                  </a:lnTo>
                  <a:lnTo>
                    <a:pt x="0" y="3911600"/>
                  </a:lnTo>
                  <a:lnTo>
                    <a:pt x="6729984" y="3911600"/>
                  </a:lnTo>
                  <a:lnTo>
                    <a:pt x="6729984" y="3858260"/>
                  </a:lnTo>
                  <a:lnTo>
                    <a:pt x="53035" y="3858260"/>
                  </a:lnTo>
                  <a:lnTo>
                    <a:pt x="53035" y="53340"/>
                  </a:lnTo>
                  <a:lnTo>
                    <a:pt x="6729984" y="53340"/>
                  </a:lnTo>
                  <a:lnTo>
                    <a:pt x="6729984" y="0"/>
                  </a:lnTo>
                  <a:close/>
                </a:path>
              </a:pathLst>
            </a:custGeom>
            <a:solidFill>
              <a:srgbClr val="000000"/>
            </a:solidFill>
          </p:spPr>
          <p:txBody>
            <a:bodyPr wrap="square" lIns="0" tIns="0" rIns="0" bIns="0" rtlCol="0"/>
            <a:lstStyle/>
            <a:p>
              <a:endParaRPr/>
            </a:p>
          </p:txBody>
        </p:sp>
      </p:grpSp>
    </p:spTree>
    <p:extLst>
      <p:ext uri="{BB962C8B-B14F-4D97-AF65-F5344CB8AC3E}">
        <p14:creationId xmlns:p14="http://schemas.microsoft.com/office/powerpoint/2010/main" val="29150589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p:cNvGraphicFramePr>
            <a:graphicFrameLocks noGrp="1"/>
          </p:cNvGraphicFramePr>
          <p:nvPr>
            <p:extLst>
              <p:ext uri="{D42A27DB-BD31-4B8C-83A1-F6EECF244321}">
                <p14:modId xmlns:p14="http://schemas.microsoft.com/office/powerpoint/2010/main" val="3524691274"/>
              </p:ext>
            </p:extLst>
          </p:nvPr>
        </p:nvGraphicFramePr>
        <p:xfrm>
          <a:off x="765312" y="981113"/>
          <a:ext cx="11003554" cy="5204535"/>
        </p:xfrm>
        <a:graphic>
          <a:graphicData uri="http://schemas.openxmlformats.org/drawingml/2006/table">
            <a:tbl>
              <a:tblPr firstRow="1" bandRow="1">
                <a:tableStyleId>{D27102A9-8310-4765-A935-A1911B00CA55}</a:tableStyleId>
              </a:tblPr>
              <a:tblGrid>
                <a:gridCol w="6714261">
                  <a:extLst>
                    <a:ext uri="{9D8B030D-6E8A-4147-A177-3AD203B41FA5}">
                      <a16:colId xmlns:a16="http://schemas.microsoft.com/office/drawing/2014/main" xmlns="" val="1855258193"/>
                    </a:ext>
                  </a:extLst>
                </a:gridCol>
                <a:gridCol w="4289293">
                  <a:extLst>
                    <a:ext uri="{9D8B030D-6E8A-4147-A177-3AD203B41FA5}">
                      <a16:colId xmlns:a16="http://schemas.microsoft.com/office/drawing/2014/main" xmlns="" val="1180736816"/>
                    </a:ext>
                  </a:extLst>
                </a:gridCol>
              </a:tblGrid>
              <a:tr h="743505">
                <a:tc>
                  <a:txBody>
                    <a:bodyPr/>
                    <a:lstStyle/>
                    <a:p>
                      <a:r>
                        <a:rPr lang="en-IN" sz="2200" dirty="0">
                          <a:solidFill>
                            <a:schemeClr val="accent1">
                              <a:lumMod val="75000"/>
                            </a:schemeClr>
                          </a:solidFill>
                          <a:latin typeface="Times" panose="02020603050405020304" pitchFamily="18" charset="0"/>
                          <a:cs typeface="Times" panose="02020603050405020304" pitchFamily="18" charset="0"/>
                        </a:rPr>
                        <a:t>Mobile application</a:t>
                      </a:r>
                    </a:p>
                  </a:txBody>
                  <a:tcPr/>
                </a:tc>
                <a:tc>
                  <a:txBody>
                    <a:bodyPr/>
                    <a:lstStyle/>
                    <a:p>
                      <a:r>
                        <a:rPr lang="en-IN" sz="2200" dirty="0" err="1">
                          <a:solidFill>
                            <a:schemeClr val="accent1">
                              <a:lumMod val="75000"/>
                            </a:schemeClr>
                          </a:solidFill>
                          <a:latin typeface="Times" panose="02020603050405020304" pitchFamily="18" charset="0"/>
                          <a:cs typeface="Times" panose="02020603050405020304" pitchFamily="18" charset="0"/>
                        </a:rPr>
                        <a:t>No.of</a:t>
                      </a:r>
                      <a:r>
                        <a:rPr lang="en-IN" sz="2200" baseline="0" dirty="0">
                          <a:solidFill>
                            <a:schemeClr val="accent1">
                              <a:lumMod val="75000"/>
                            </a:schemeClr>
                          </a:solidFill>
                          <a:latin typeface="Times" panose="02020603050405020304" pitchFamily="18" charset="0"/>
                          <a:cs typeface="Times" panose="02020603050405020304" pitchFamily="18" charset="0"/>
                        </a:rPr>
                        <a:t> downloads</a:t>
                      </a:r>
                      <a:endParaRPr lang="en-IN" sz="2200" dirty="0">
                        <a:solidFill>
                          <a:schemeClr val="accent1">
                            <a:lumMod val="75000"/>
                          </a:schemeClr>
                        </a:solidFill>
                        <a:latin typeface="Times" panose="02020603050405020304" pitchFamily="18" charset="0"/>
                        <a:cs typeface="Times" panose="02020603050405020304" pitchFamily="18" charset="0"/>
                      </a:endParaRPr>
                    </a:p>
                  </a:txBody>
                  <a:tcPr/>
                </a:tc>
                <a:extLst>
                  <a:ext uri="{0D108BD9-81ED-4DB2-BD59-A6C34878D82A}">
                    <a16:rowId xmlns:a16="http://schemas.microsoft.com/office/drawing/2014/main" xmlns="" val="4055811565"/>
                  </a:ext>
                </a:extLst>
              </a:tr>
              <a:tr h="743505">
                <a:tc>
                  <a:txBody>
                    <a:bodyPr/>
                    <a:lstStyle/>
                    <a:p>
                      <a:r>
                        <a:rPr lang="en-IN" sz="2200" b="1" dirty="0" err="1">
                          <a:solidFill>
                            <a:srgbClr val="FF0000"/>
                          </a:solidFill>
                          <a:latin typeface="Times" panose="02020603050405020304" pitchFamily="18" charset="0"/>
                          <a:cs typeface="Times" panose="02020603050405020304" pitchFamily="18" charset="0"/>
                        </a:rPr>
                        <a:t>Dishaank</a:t>
                      </a:r>
                      <a:r>
                        <a:rPr lang="en-IN" sz="2200" b="1" dirty="0">
                          <a:solidFill>
                            <a:srgbClr val="FF0000"/>
                          </a:solidFill>
                          <a:latin typeface="Times" panose="02020603050405020304" pitchFamily="18" charset="0"/>
                          <a:cs typeface="Times" panose="02020603050405020304" pitchFamily="18" charset="0"/>
                        </a:rPr>
                        <a:t> App</a:t>
                      </a:r>
                    </a:p>
                  </a:txBody>
                  <a:tcPr/>
                </a:tc>
                <a:tc>
                  <a:txBody>
                    <a:bodyPr/>
                    <a:lstStyle/>
                    <a:p>
                      <a:r>
                        <a:rPr lang="en-IN" sz="2200" b="1" dirty="0">
                          <a:solidFill>
                            <a:srgbClr val="FF0000"/>
                          </a:solidFill>
                          <a:latin typeface="Times" panose="02020603050405020304" pitchFamily="18" charset="0"/>
                          <a:cs typeface="Times" panose="02020603050405020304" pitchFamily="18" charset="0"/>
                        </a:rPr>
                        <a:t>1M+</a:t>
                      </a:r>
                    </a:p>
                  </a:txBody>
                  <a:tcPr/>
                </a:tc>
                <a:extLst>
                  <a:ext uri="{0D108BD9-81ED-4DB2-BD59-A6C34878D82A}">
                    <a16:rowId xmlns:a16="http://schemas.microsoft.com/office/drawing/2014/main" xmlns="" val="2809075184"/>
                  </a:ext>
                </a:extLst>
              </a:tr>
              <a:tr h="743505">
                <a:tc>
                  <a:txBody>
                    <a:bodyPr/>
                    <a:lstStyle/>
                    <a:p>
                      <a:r>
                        <a:rPr lang="en-IN" sz="2200" b="0" dirty="0" err="1">
                          <a:solidFill>
                            <a:schemeClr val="tx1"/>
                          </a:solidFill>
                          <a:latin typeface="Times" panose="02020603050405020304" pitchFamily="18" charset="0"/>
                          <a:cs typeface="Times" panose="02020603050405020304" pitchFamily="18" charset="0"/>
                        </a:rPr>
                        <a:t>Bhoomi</a:t>
                      </a:r>
                      <a:r>
                        <a:rPr lang="en-IN" sz="2200" b="0" dirty="0">
                          <a:solidFill>
                            <a:schemeClr val="tx1"/>
                          </a:solidFill>
                          <a:latin typeface="Times" panose="02020603050405020304" pitchFamily="18" charset="0"/>
                          <a:cs typeface="Times" panose="02020603050405020304" pitchFamily="18" charset="0"/>
                        </a:rPr>
                        <a:t> (Karnataka)</a:t>
                      </a:r>
                    </a:p>
                  </a:txBody>
                  <a:tcPr/>
                </a:tc>
                <a:tc>
                  <a:txBody>
                    <a:bodyPr/>
                    <a:lstStyle/>
                    <a:p>
                      <a:r>
                        <a:rPr lang="en-IN" sz="2200" dirty="0">
                          <a:solidFill>
                            <a:srgbClr val="1F0E03"/>
                          </a:solidFill>
                          <a:latin typeface="Times" panose="02020603050405020304" pitchFamily="18" charset="0"/>
                          <a:cs typeface="Times" panose="02020603050405020304" pitchFamily="18" charset="0"/>
                        </a:rPr>
                        <a:t>100K+</a:t>
                      </a:r>
                    </a:p>
                  </a:txBody>
                  <a:tcPr/>
                </a:tc>
                <a:extLst>
                  <a:ext uri="{0D108BD9-81ED-4DB2-BD59-A6C34878D82A}">
                    <a16:rowId xmlns:a16="http://schemas.microsoft.com/office/drawing/2014/main" xmlns="" val="3275652643"/>
                  </a:ext>
                </a:extLst>
              </a:tr>
              <a:tr h="74350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N" sz="2200" b="0" dirty="0" err="1">
                          <a:solidFill>
                            <a:schemeClr val="tx1"/>
                          </a:solidFill>
                          <a:latin typeface="Times" panose="02020603050405020304" pitchFamily="18" charset="0"/>
                          <a:ea typeface="Microsoft Himalaya" panose="01010100010101010101" pitchFamily="2" charset="0"/>
                          <a:cs typeface="Times" panose="02020603050405020304" pitchFamily="18" charset="0"/>
                        </a:rPr>
                        <a:t>Bele</a:t>
                      </a:r>
                      <a:r>
                        <a:rPr lang="en-IN" sz="2200" b="0" dirty="0">
                          <a:solidFill>
                            <a:schemeClr val="tx1"/>
                          </a:solidFill>
                          <a:latin typeface="Times" panose="02020603050405020304" pitchFamily="18" charset="0"/>
                          <a:ea typeface="Microsoft Himalaya" panose="01010100010101010101" pitchFamily="2" charset="0"/>
                          <a:cs typeface="Times" panose="02020603050405020304" pitchFamily="18" charset="0"/>
                        </a:rPr>
                        <a:t> </a:t>
                      </a:r>
                      <a:r>
                        <a:rPr lang="en-IN" sz="2200" b="0" dirty="0" err="1">
                          <a:solidFill>
                            <a:schemeClr val="tx1"/>
                          </a:solidFill>
                          <a:latin typeface="Times" panose="02020603050405020304" pitchFamily="18" charset="0"/>
                          <a:ea typeface="Microsoft Himalaya" panose="01010100010101010101" pitchFamily="2" charset="0"/>
                          <a:cs typeface="Times" panose="02020603050405020304" pitchFamily="18" charset="0"/>
                        </a:rPr>
                        <a:t>Darshak</a:t>
                      </a:r>
                      <a:r>
                        <a:rPr lang="en-IN" sz="2200" b="0" dirty="0">
                          <a:solidFill>
                            <a:schemeClr val="tx1"/>
                          </a:solidFill>
                          <a:latin typeface="Times" panose="02020603050405020304" pitchFamily="18" charset="0"/>
                          <a:ea typeface="Microsoft Himalaya" panose="01010100010101010101" pitchFamily="2" charset="0"/>
                          <a:cs typeface="Times" panose="02020603050405020304" pitchFamily="18" charset="0"/>
                        </a:rPr>
                        <a:t> Karnataka-2021-22</a:t>
                      </a:r>
                      <a:endParaRPr lang="en-IN" sz="2200" b="0" i="0" dirty="0">
                        <a:solidFill>
                          <a:schemeClr val="tx1"/>
                        </a:solidFill>
                        <a:effectLst/>
                        <a:latin typeface="Times" panose="02020603050405020304" pitchFamily="18" charset="0"/>
                        <a:ea typeface="Microsoft Himalaya" panose="01010100010101010101" pitchFamily="2" charset="0"/>
                        <a:cs typeface="Times" panose="02020603050405020304" pitchFamily="18" charset="0"/>
                      </a:endParaRPr>
                    </a:p>
                  </a:txBody>
                  <a:tcPr/>
                </a:tc>
                <a:tc>
                  <a:txBody>
                    <a:bodyPr/>
                    <a:lstStyle/>
                    <a:p>
                      <a:r>
                        <a:rPr lang="en-IN" sz="2200" dirty="0">
                          <a:latin typeface="Times" panose="02020603050405020304" pitchFamily="18" charset="0"/>
                          <a:cs typeface="Times" panose="02020603050405020304" pitchFamily="18" charset="0"/>
                        </a:rPr>
                        <a:t>100K+</a:t>
                      </a:r>
                    </a:p>
                  </a:txBody>
                  <a:tcPr/>
                </a:tc>
                <a:extLst>
                  <a:ext uri="{0D108BD9-81ED-4DB2-BD59-A6C34878D82A}">
                    <a16:rowId xmlns:a16="http://schemas.microsoft.com/office/drawing/2014/main" xmlns="" val="3781401540"/>
                  </a:ext>
                </a:extLst>
              </a:tr>
              <a:tr h="743505">
                <a:tc>
                  <a:txBody>
                    <a:bodyPr/>
                    <a:lstStyle/>
                    <a:p>
                      <a:r>
                        <a:rPr lang="en-IN" sz="2200" dirty="0">
                          <a:latin typeface="Times" panose="02020603050405020304" pitchFamily="18" charset="0"/>
                          <a:cs typeface="Times" panose="02020603050405020304" pitchFamily="18" charset="0"/>
                        </a:rPr>
                        <a:t>KKISAN</a:t>
                      </a:r>
                    </a:p>
                  </a:txBody>
                  <a:tcPr/>
                </a:tc>
                <a:tc>
                  <a:txBody>
                    <a:bodyPr/>
                    <a:lstStyle/>
                    <a:p>
                      <a:r>
                        <a:rPr lang="en-IN" sz="2200" dirty="0">
                          <a:latin typeface="Times" panose="02020603050405020304" pitchFamily="18" charset="0"/>
                          <a:cs typeface="Times" panose="02020603050405020304" pitchFamily="18" charset="0"/>
                        </a:rPr>
                        <a:t>50K+</a:t>
                      </a:r>
                    </a:p>
                  </a:txBody>
                  <a:tcPr/>
                </a:tc>
                <a:extLst>
                  <a:ext uri="{0D108BD9-81ED-4DB2-BD59-A6C34878D82A}">
                    <a16:rowId xmlns:a16="http://schemas.microsoft.com/office/drawing/2014/main" xmlns="" val="1607489852"/>
                  </a:ext>
                </a:extLst>
              </a:tr>
              <a:tr h="743505">
                <a:tc>
                  <a:txBody>
                    <a:bodyPr/>
                    <a:lstStyle/>
                    <a:p>
                      <a:r>
                        <a:rPr lang="en-IN" sz="2200" dirty="0">
                          <a:latin typeface="Times" panose="02020603050405020304" pitchFamily="18" charset="0"/>
                          <a:cs typeface="Times" panose="02020603050405020304" pitchFamily="18" charset="0"/>
                        </a:rPr>
                        <a:t>Diary </a:t>
                      </a:r>
                      <a:r>
                        <a:rPr lang="en-IN" sz="2200" dirty="0" err="1">
                          <a:latin typeface="Times" panose="02020603050405020304" pitchFamily="18" charset="0"/>
                          <a:cs typeface="Times" panose="02020603050405020304" pitchFamily="18" charset="0"/>
                        </a:rPr>
                        <a:t>Kannnada</a:t>
                      </a:r>
                      <a:endParaRPr lang="en-IN" sz="2200" dirty="0">
                        <a:latin typeface="Times" panose="02020603050405020304" pitchFamily="18" charset="0"/>
                        <a:cs typeface="Times" panose="02020603050405020304" pitchFamily="18" charset="0"/>
                      </a:endParaRPr>
                    </a:p>
                  </a:txBody>
                  <a:tcPr/>
                </a:tc>
                <a:tc>
                  <a:txBody>
                    <a:bodyPr/>
                    <a:lstStyle/>
                    <a:p>
                      <a:r>
                        <a:rPr lang="en-IN" sz="2200" dirty="0">
                          <a:latin typeface="Times" panose="02020603050405020304" pitchFamily="18" charset="0"/>
                          <a:cs typeface="Times" panose="02020603050405020304" pitchFamily="18" charset="0"/>
                        </a:rPr>
                        <a:t>10K+</a:t>
                      </a:r>
                    </a:p>
                  </a:txBody>
                  <a:tcPr/>
                </a:tc>
                <a:extLst>
                  <a:ext uri="{0D108BD9-81ED-4DB2-BD59-A6C34878D82A}">
                    <a16:rowId xmlns:a16="http://schemas.microsoft.com/office/drawing/2014/main" xmlns="" val="3880297014"/>
                  </a:ext>
                </a:extLst>
              </a:tr>
              <a:tr h="74350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N" sz="2200" b="0" dirty="0" err="1">
                          <a:solidFill>
                            <a:schemeClr val="tx1"/>
                          </a:solidFill>
                          <a:latin typeface="Times" panose="02020603050405020304" pitchFamily="18" charset="0"/>
                          <a:ea typeface="Microsoft Himalaya" panose="01010100010101010101" pitchFamily="2" charset="0"/>
                          <a:cs typeface="Times" panose="02020603050405020304" pitchFamily="18" charset="0"/>
                        </a:rPr>
                        <a:t>Krishi</a:t>
                      </a:r>
                      <a:r>
                        <a:rPr lang="en-IN" sz="2200" b="0" dirty="0">
                          <a:solidFill>
                            <a:schemeClr val="tx1"/>
                          </a:solidFill>
                          <a:latin typeface="Times" panose="02020603050405020304" pitchFamily="18" charset="0"/>
                          <a:ea typeface="Microsoft Himalaya" panose="01010100010101010101" pitchFamily="2" charset="0"/>
                          <a:cs typeface="Times" panose="02020603050405020304" pitchFamily="18" charset="0"/>
                        </a:rPr>
                        <a:t> </a:t>
                      </a:r>
                      <a:r>
                        <a:rPr lang="en-IN" sz="2200" b="0" dirty="0" err="1">
                          <a:solidFill>
                            <a:schemeClr val="tx1"/>
                          </a:solidFill>
                          <a:latin typeface="Times" panose="02020603050405020304" pitchFamily="18" charset="0"/>
                          <a:ea typeface="Microsoft Himalaya" panose="01010100010101010101" pitchFamily="2" charset="0"/>
                          <a:cs typeface="Times" panose="02020603050405020304" pitchFamily="18" charset="0"/>
                        </a:rPr>
                        <a:t>Yantradhaare</a:t>
                      </a:r>
                      <a:r>
                        <a:rPr lang="en-IN" sz="2200" b="0" dirty="0">
                          <a:solidFill>
                            <a:schemeClr val="tx1"/>
                          </a:solidFill>
                          <a:latin typeface="Times" panose="02020603050405020304" pitchFamily="18" charset="0"/>
                          <a:ea typeface="Microsoft Himalaya" panose="01010100010101010101" pitchFamily="2" charset="0"/>
                          <a:cs typeface="Times" panose="02020603050405020304" pitchFamily="18" charset="0"/>
                        </a:rPr>
                        <a:t> Driver app</a:t>
                      </a:r>
                      <a:endParaRPr lang="en-IN" sz="2200" b="0" i="0" dirty="0">
                        <a:solidFill>
                          <a:schemeClr val="tx1"/>
                        </a:solidFill>
                        <a:effectLst/>
                        <a:latin typeface="Times" panose="02020603050405020304" pitchFamily="18" charset="0"/>
                        <a:ea typeface="Microsoft Himalaya" panose="01010100010101010101" pitchFamily="2" charset="0"/>
                        <a:cs typeface="Times" panose="02020603050405020304" pitchFamily="18" charset="0"/>
                      </a:endParaRPr>
                    </a:p>
                  </a:txBody>
                  <a:tcPr/>
                </a:tc>
                <a:tc>
                  <a:txBody>
                    <a:bodyPr/>
                    <a:lstStyle/>
                    <a:p>
                      <a:r>
                        <a:rPr lang="en-IN" sz="2200" dirty="0">
                          <a:latin typeface="Times" panose="02020603050405020304" pitchFamily="18" charset="0"/>
                          <a:cs typeface="Times" panose="02020603050405020304" pitchFamily="18" charset="0"/>
                        </a:rPr>
                        <a:t>1K+</a:t>
                      </a:r>
                    </a:p>
                  </a:txBody>
                  <a:tcPr/>
                </a:tc>
                <a:extLst>
                  <a:ext uri="{0D108BD9-81ED-4DB2-BD59-A6C34878D82A}">
                    <a16:rowId xmlns:a16="http://schemas.microsoft.com/office/drawing/2014/main" xmlns="" val="3856506517"/>
                  </a:ext>
                </a:extLst>
              </a:tr>
            </a:tbl>
          </a:graphicData>
        </a:graphic>
      </p:graphicFrame>
      <p:sp>
        <p:nvSpPr>
          <p:cNvPr id="9" name="Rectangle 8"/>
          <p:cNvSpPr/>
          <p:nvPr/>
        </p:nvSpPr>
        <p:spPr>
          <a:xfrm>
            <a:off x="5495827" y="6589336"/>
            <a:ext cx="6696174" cy="268664"/>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dirty="0">
                <a:solidFill>
                  <a:srgbClr val="1F0E03"/>
                </a:solidFill>
                <a:hlinkClick r:id="rId2"/>
              </a:rPr>
              <a:t>Source : https://play.google.com/</a:t>
            </a:r>
            <a:endParaRPr lang="en-IN" dirty="0"/>
          </a:p>
        </p:txBody>
      </p:sp>
      <p:sp>
        <p:nvSpPr>
          <p:cNvPr id="11" name="TextBox 10"/>
          <p:cNvSpPr txBox="1"/>
          <p:nvPr/>
        </p:nvSpPr>
        <p:spPr>
          <a:xfrm>
            <a:off x="705678" y="228600"/>
            <a:ext cx="10724322" cy="461665"/>
          </a:xfrm>
          <a:prstGeom prst="rect">
            <a:avLst/>
          </a:prstGeom>
          <a:noFill/>
        </p:spPr>
        <p:txBody>
          <a:bodyPr wrap="square" rtlCol="0">
            <a:spAutoFit/>
          </a:bodyPr>
          <a:lstStyle/>
          <a:p>
            <a:pPr algn="ctr"/>
            <a:r>
              <a:rPr lang="en-IN" sz="2400" b="1" dirty="0">
                <a:solidFill>
                  <a:schemeClr val="accent1">
                    <a:lumMod val="50000"/>
                  </a:schemeClr>
                </a:solidFill>
                <a:latin typeface="Times" panose="02020603050405020304" pitchFamily="18" charset="0"/>
                <a:cs typeface="Times" panose="02020603050405020304" pitchFamily="18" charset="0"/>
              </a:rPr>
              <a:t>OTHER MOBILE APPLICATIONS DEVELOPED IN KARNATAKA</a:t>
            </a:r>
          </a:p>
        </p:txBody>
      </p:sp>
    </p:spTree>
    <p:extLst>
      <p:ext uri="{BB962C8B-B14F-4D97-AF65-F5344CB8AC3E}">
        <p14:creationId xmlns:p14="http://schemas.microsoft.com/office/powerpoint/2010/main" val="371407306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val="3515138092"/>
              </p:ext>
            </p:extLst>
          </p:nvPr>
        </p:nvGraphicFramePr>
        <p:xfrm>
          <a:off x="0" y="0"/>
          <a:ext cx="12120664" cy="649807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Rectangle 3"/>
          <p:cNvSpPr/>
          <p:nvPr/>
        </p:nvSpPr>
        <p:spPr>
          <a:xfrm>
            <a:off x="6881567" y="6519446"/>
            <a:ext cx="5310433" cy="338554"/>
          </a:xfrm>
          <a:prstGeom prst="rect">
            <a:avLst/>
          </a:prstGeom>
          <a:solidFill>
            <a:schemeClr val="accent6">
              <a:lumMod val="40000"/>
              <a:lumOff val="60000"/>
            </a:schemeClr>
          </a:solidFill>
        </p:spPr>
        <p:txBody>
          <a:bodyPr wrap="square">
            <a:spAutoFit/>
          </a:bodyPr>
          <a:lstStyle/>
          <a:p>
            <a:r>
              <a:rPr lang="en-IN" sz="1600" dirty="0"/>
              <a:t>Source: </a:t>
            </a:r>
            <a:r>
              <a:rPr lang="en-IN" sz="1600" dirty="0" err="1"/>
              <a:t>Krishi</a:t>
            </a:r>
            <a:r>
              <a:rPr lang="en-IN" sz="1600" dirty="0"/>
              <a:t> </a:t>
            </a:r>
            <a:r>
              <a:rPr lang="en-IN" sz="1600" dirty="0" err="1"/>
              <a:t>gyan</a:t>
            </a:r>
            <a:endParaRPr lang="en-IN" sz="1600" dirty="0"/>
          </a:p>
        </p:txBody>
      </p:sp>
      <p:sp>
        <p:nvSpPr>
          <p:cNvPr id="7" name="TextBox 6"/>
          <p:cNvSpPr txBox="1"/>
          <p:nvPr/>
        </p:nvSpPr>
        <p:spPr>
          <a:xfrm>
            <a:off x="3317132" y="308417"/>
            <a:ext cx="2937753" cy="2400657"/>
          </a:xfrm>
          <a:prstGeom prst="rect">
            <a:avLst/>
          </a:prstGeom>
          <a:noFill/>
        </p:spPr>
        <p:txBody>
          <a:bodyPr wrap="square" rtlCol="0">
            <a:spAutoFit/>
          </a:bodyPr>
          <a:lstStyle/>
          <a:p>
            <a:endParaRPr lang="en-IN" sz="2000" dirty="0">
              <a:solidFill>
                <a:schemeClr val="bg1"/>
              </a:solidFill>
              <a:latin typeface="Times" panose="02020603050405020304" pitchFamily="18" charset="0"/>
              <a:cs typeface="Times" panose="02020603050405020304" pitchFamily="18" charset="0"/>
            </a:endParaRPr>
          </a:p>
          <a:p>
            <a:r>
              <a:rPr lang="en-IN" sz="1600" dirty="0">
                <a:solidFill>
                  <a:schemeClr val="bg1"/>
                </a:solidFill>
                <a:latin typeface="Times" panose="02020603050405020304" pitchFamily="18" charset="0"/>
                <a:cs typeface="Times" panose="02020603050405020304" pitchFamily="18" charset="0"/>
              </a:rPr>
              <a:t>9. IFFCO </a:t>
            </a:r>
            <a:r>
              <a:rPr lang="en-IN" sz="1600" dirty="0" err="1">
                <a:solidFill>
                  <a:schemeClr val="bg1"/>
                </a:solidFill>
                <a:latin typeface="Times" panose="02020603050405020304" pitchFamily="18" charset="0"/>
                <a:cs typeface="Times" panose="02020603050405020304" pitchFamily="18" charset="0"/>
              </a:rPr>
              <a:t>Kisan</a:t>
            </a:r>
            <a:r>
              <a:rPr lang="en-IN" sz="1600" dirty="0">
                <a:solidFill>
                  <a:schemeClr val="bg1"/>
                </a:solidFill>
                <a:latin typeface="Times" panose="02020603050405020304" pitchFamily="18" charset="0"/>
                <a:cs typeface="Times" panose="02020603050405020304" pitchFamily="18" charset="0"/>
              </a:rPr>
              <a:t> Agriculture</a:t>
            </a:r>
          </a:p>
          <a:p>
            <a:pPr marL="342900" indent="-342900">
              <a:buAutoNum type="arabicPeriod" startAt="10"/>
            </a:pPr>
            <a:r>
              <a:rPr lang="en-IN" sz="1600" dirty="0">
                <a:solidFill>
                  <a:schemeClr val="bg1"/>
                </a:solidFill>
                <a:latin typeface="Times" panose="02020603050405020304" pitchFamily="18" charset="0"/>
                <a:cs typeface="Times" panose="02020603050405020304" pitchFamily="18" charset="0"/>
              </a:rPr>
              <a:t>APEDA Farmer connect</a:t>
            </a:r>
          </a:p>
          <a:p>
            <a:pPr marL="342900" indent="-342900">
              <a:buAutoNum type="arabicPeriod" startAt="10"/>
            </a:pPr>
            <a:r>
              <a:rPr lang="en-IN" sz="1600" dirty="0" err="1">
                <a:solidFill>
                  <a:schemeClr val="bg1"/>
                </a:solidFill>
                <a:latin typeface="Times" panose="02020603050405020304" pitchFamily="18" charset="0"/>
                <a:cs typeface="Times" panose="02020603050405020304" pitchFamily="18" charset="0"/>
              </a:rPr>
              <a:t>Krishi</a:t>
            </a:r>
            <a:r>
              <a:rPr lang="en-IN" sz="1600" dirty="0">
                <a:solidFill>
                  <a:schemeClr val="bg1"/>
                </a:solidFill>
                <a:latin typeface="Times" panose="02020603050405020304" pitchFamily="18" charset="0"/>
                <a:cs typeface="Times" panose="02020603050405020304" pitchFamily="18" charset="0"/>
              </a:rPr>
              <a:t> </a:t>
            </a:r>
            <a:r>
              <a:rPr lang="en-IN" sz="1600" dirty="0" err="1">
                <a:solidFill>
                  <a:schemeClr val="bg1"/>
                </a:solidFill>
                <a:latin typeface="Times" panose="02020603050405020304" pitchFamily="18" charset="0"/>
                <a:cs typeface="Times" panose="02020603050405020304" pitchFamily="18" charset="0"/>
              </a:rPr>
              <a:t>Vigyan</a:t>
            </a:r>
            <a:endParaRPr lang="en-IN" sz="1600" dirty="0">
              <a:solidFill>
                <a:schemeClr val="bg1"/>
              </a:solidFill>
              <a:latin typeface="Times" panose="02020603050405020304" pitchFamily="18" charset="0"/>
              <a:cs typeface="Times" panose="02020603050405020304" pitchFamily="18" charset="0"/>
            </a:endParaRPr>
          </a:p>
          <a:p>
            <a:r>
              <a:rPr lang="en-IN" sz="1600" b="1" dirty="0">
                <a:solidFill>
                  <a:schemeClr val="bg1"/>
                </a:solidFill>
                <a:latin typeface="Times" panose="02020603050405020304" pitchFamily="18" charset="0"/>
                <a:cs typeface="Times" panose="02020603050405020304" pitchFamily="18" charset="0"/>
              </a:rPr>
              <a:t>12.</a:t>
            </a:r>
            <a:r>
              <a:rPr lang="en-IN" sz="1600" b="1" dirty="0">
                <a:solidFill>
                  <a:srgbClr val="FFC000"/>
                </a:solidFill>
                <a:latin typeface="Times" panose="02020603050405020304" pitchFamily="18" charset="0"/>
                <a:cs typeface="Times" panose="02020603050405020304" pitchFamily="18" charset="0"/>
              </a:rPr>
              <a:t> </a:t>
            </a:r>
            <a:r>
              <a:rPr lang="en-IN" sz="1600" b="1" dirty="0" err="1">
                <a:solidFill>
                  <a:schemeClr val="bg1"/>
                </a:solidFill>
                <a:latin typeface="Times" panose="02020603050405020304" pitchFamily="18" charset="0"/>
                <a:cs typeface="Times" panose="02020603050405020304" pitchFamily="18" charset="0"/>
              </a:rPr>
              <a:t>Havaamaana</a:t>
            </a:r>
            <a:r>
              <a:rPr lang="en-IN" sz="1600" b="1" dirty="0">
                <a:solidFill>
                  <a:schemeClr val="bg1"/>
                </a:solidFill>
                <a:latin typeface="Times" panose="02020603050405020304" pitchFamily="18" charset="0"/>
                <a:cs typeface="Times" panose="02020603050405020304" pitchFamily="18" charset="0"/>
              </a:rPr>
              <a:t> </a:t>
            </a:r>
            <a:r>
              <a:rPr lang="en-IN" sz="1600" b="1" dirty="0" err="1">
                <a:solidFill>
                  <a:schemeClr val="bg1"/>
                </a:solidFill>
                <a:latin typeface="Times" panose="02020603050405020304" pitchFamily="18" charset="0"/>
                <a:cs typeface="Times" panose="02020603050405020304" pitchFamily="18" charset="0"/>
              </a:rPr>
              <a:t>Krishi</a:t>
            </a:r>
            <a:r>
              <a:rPr lang="en-IN" sz="1600" b="1" dirty="0">
                <a:solidFill>
                  <a:schemeClr val="bg1"/>
                </a:solidFill>
                <a:latin typeface="Times" panose="02020603050405020304" pitchFamily="18" charset="0"/>
                <a:cs typeface="Times" panose="02020603050405020304" pitchFamily="18" charset="0"/>
              </a:rPr>
              <a:t> (UASD</a:t>
            </a:r>
            <a:r>
              <a:rPr lang="en-IN" sz="1600" dirty="0">
                <a:solidFill>
                  <a:schemeClr val="bg1"/>
                </a:solidFill>
                <a:latin typeface="Times" panose="02020603050405020304" pitchFamily="18" charset="0"/>
                <a:cs typeface="Times" panose="02020603050405020304" pitchFamily="18" charset="0"/>
              </a:rPr>
              <a:t>)</a:t>
            </a:r>
          </a:p>
          <a:p>
            <a:pPr marL="342900" indent="-342900">
              <a:buAutoNum type="arabicPeriod" startAt="10"/>
            </a:pPr>
            <a:r>
              <a:rPr lang="en-IN" sz="1600" b="1" dirty="0" err="1">
                <a:solidFill>
                  <a:schemeClr val="bg1"/>
                </a:solidFill>
                <a:latin typeface="Times" panose="02020603050405020304" pitchFamily="18" charset="0"/>
                <a:cs typeface="Times" panose="02020603050405020304" pitchFamily="18" charset="0"/>
              </a:rPr>
              <a:t>Bhoomi</a:t>
            </a:r>
            <a:r>
              <a:rPr lang="en-IN" sz="1600" b="1" dirty="0">
                <a:solidFill>
                  <a:schemeClr val="bg1"/>
                </a:solidFill>
                <a:latin typeface="Times" panose="02020603050405020304" pitchFamily="18" charset="0"/>
                <a:cs typeface="Times" panose="02020603050405020304" pitchFamily="18" charset="0"/>
              </a:rPr>
              <a:t> Karnataka</a:t>
            </a:r>
          </a:p>
          <a:p>
            <a:pPr marL="342900" indent="-342900">
              <a:buAutoNum type="arabicPeriod" startAt="10"/>
            </a:pPr>
            <a:r>
              <a:rPr lang="en-IN" sz="1600" b="1" dirty="0" err="1">
                <a:solidFill>
                  <a:schemeClr val="bg1"/>
                </a:solidFill>
                <a:latin typeface="Times" panose="02020603050405020304" pitchFamily="18" charset="0"/>
                <a:cs typeface="Times" panose="02020603050405020304" pitchFamily="18" charset="0"/>
              </a:rPr>
              <a:t>eSAP</a:t>
            </a:r>
            <a:endParaRPr lang="en-IN" sz="1600" b="1" dirty="0">
              <a:solidFill>
                <a:schemeClr val="bg1"/>
              </a:solidFill>
              <a:latin typeface="Times" panose="02020603050405020304" pitchFamily="18" charset="0"/>
              <a:cs typeface="Times" panose="02020603050405020304" pitchFamily="18" charset="0"/>
            </a:endParaRPr>
          </a:p>
          <a:p>
            <a:pPr marL="342900" indent="-342900">
              <a:buAutoNum type="arabicPeriod" startAt="10"/>
            </a:pPr>
            <a:endParaRPr lang="en-IN" dirty="0"/>
          </a:p>
        </p:txBody>
      </p:sp>
      <p:sp>
        <p:nvSpPr>
          <p:cNvPr id="10" name="TextBox 9"/>
          <p:cNvSpPr txBox="1"/>
          <p:nvPr/>
        </p:nvSpPr>
        <p:spPr>
          <a:xfrm>
            <a:off x="141050" y="558901"/>
            <a:ext cx="3560323" cy="2308324"/>
          </a:xfrm>
          <a:prstGeom prst="rect">
            <a:avLst/>
          </a:prstGeom>
          <a:noFill/>
        </p:spPr>
        <p:txBody>
          <a:bodyPr wrap="square" rtlCol="0">
            <a:spAutoFit/>
          </a:bodyPr>
          <a:lstStyle/>
          <a:p>
            <a:pPr lvl="0"/>
            <a:r>
              <a:rPr lang="en-US" dirty="0">
                <a:solidFill>
                  <a:schemeClr val="bg1"/>
                </a:solidFill>
                <a:latin typeface="Times" panose="02020603050405020304" pitchFamily="18" charset="0"/>
                <a:cs typeface="Times" panose="02020603050405020304" pitchFamily="18" charset="0"/>
              </a:rPr>
              <a:t>1. </a:t>
            </a:r>
            <a:r>
              <a:rPr lang="en-US" dirty="0" err="1">
                <a:solidFill>
                  <a:schemeClr val="bg1"/>
                </a:solidFill>
                <a:latin typeface="Times" panose="02020603050405020304" pitchFamily="18" charset="0"/>
                <a:cs typeface="Times" panose="02020603050405020304" pitchFamily="18" charset="0"/>
              </a:rPr>
              <a:t>Kisan</a:t>
            </a:r>
            <a:r>
              <a:rPr lang="en-US" dirty="0">
                <a:solidFill>
                  <a:schemeClr val="bg1"/>
                </a:solidFill>
                <a:latin typeface="Times" panose="02020603050405020304" pitchFamily="18" charset="0"/>
                <a:cs typeface="Times" panose="02020603050405020304" pitchFamily="18" charset="0"/>
              </a:rPr>
              <a:t> </a:t>
            </a:r>
            <a:r>
              <a:rPr lang="en-US" dirty="0" err="1">
                <a:solidFill>
                  <a:schemeClr val="bg1"/>
                </a:solidFill>
                <a:latin typeface="Times" panose="02020603050405020304" pitchFamily="18" charset="0"/>
                <a:cs typeface="Times" panose="02020603050405020304" pitchFamily="18" charset="0"/>
              </a:rPr>
              <a:t>Suvidha</a:t>
            </a:r>
            <a:endParaRPr lang="en-US" dirty="0">
              <a:solidFill>
                <a:schemeClr val="bg1"/>
              </a:solidFill>
              <a:latin typeface="Times" panose="02020603050405020304" pitchFamily="18" charset="0"/>
              <a:cs typeface="Times" panose="02020603050405020304" pitchFamily="18" charset="0"/>
            </a:endParaRPr>
          </a:p>
          <a:p>
            <a:pPr lvl="0"/>
            <a:r>
              <a:rPr lang="en-US" dirty="0">
                <a:solidFill>
                  <a:schemeClr val="bg1"/>
                </a:solidFill>
                <a:latin typeface="Times" panose="02020603050405020304" pitchFamily="18" charset="0"/>
                <a:cs typeface="Times" panose="02020603050405020304" pitchFamily="18" charset="0"/>
              </a:rPr>
              <a:t>2.Pusa </a:t>
            </a:r>
            <a:r>
              <a:rPr lang="en-US" dirty="0" err="1">
                <a:solidFill>
                  <a:schemeClr val="bg1"/>
                </a:solidFill>
                <a:latin typeface="Times" panose="02020603050405020304" pitchFamily="18" charset="0"/>
                <a:cs typeface="Times" panose="02020603050405020304" pitchFamily="18" charset="0"/>
              </a:rPr>
              <a:t>Krishi</a:t>
            </a:r>
            <a:endParaRPr lang="en-US" dirty="0">
              <a:solidFill>
                <a:schemeClr val="bg1"/>
              </a:solidFill>
              <a:latin typeface="Times" panose="02020603050405020304" pitchFamily="18" charset="0"/>
              <a:cs typeface="Times" panose="02020603050405020304" pitchFamily="18" charset="0"/>
            </a:endParaRPr>
          </a:p>
          <a:p>
            <a:pPr lvl="0"/>
            <a:r>
              <a:rPr lang="en-US" dirty="0">
                <a:solidFill>
                  <a:schemeClr val="bg1"/>
                </a:solidFill>
                <a:latin typeface="Times" panose="02020603050405020304" pitchFamily="18" charset="0"/>
                <a:cs typeface="Times" panose="02020603050405020304" pitchFamily="18" charset="0"/>
              </a:rPr>
              <a:t>3.Soil Health Card(SHC) Mobile App</a:t>
            </a:r>
          </a:p>
          <a:p>
            <a:pPr lvl="0"/>
            <a:r>
              <a:rPr lang="en-US" dirty="0">
                <a:solidFill>
                  <a:schemeClr val="bg1"/>
                </a:solidFill>
                <a:latin typeface="Times" panose="02020603050405020304" pitchFamily="18" charset="0"/>
                <a:cs typeface="Times" panose="02020603050405020304" pitchFamily="18" charset="0"/>
              </a:rPr>
              <a:t>4. CCE AGRI</a:t>
            </a:r>
          </a:p>
          <a:p>
            <a:pPr lvl="0"/>
            <a:r>
              <a:rPr lang="en-US" dirty="0">
                <a:solidFill>
                  <a:schemeClr val="bg1"/>
                </a:solidFill>
                <a:latin typeface="Times" panose="02020603050405020304" pitchFamily="18" charset="0"/>
                <a:cs typeface="Times" panose="02020603050405020304" pitchFamily="18" charset="0"/>
              </a:rPr>
              <a:t>5. </a:t>
            </a:r>
            <a:r>
              <a:rPr lang="en-US" dirty="0" err="1">
                <a:solidFill>
                  <a:schemeClr val="bg1"/>
                </a:solidFill>
                <a:latin typeface="Times" panose="02020603050405020304" pitchFamily="18" charset="0"/>
                <a:cs typeface="Times" panose="02020603050405020304" pitchFamily="18" charset="0"/>
              </a:rPr>
              <a:t>Bhuvan</a:t>
            </a:r>
            <a:r>
              <a:rPr lang="en-US" dirty="0">
                <a:solidFill>
                  <a:schemeClr val="bg1"/>
                </a:solidFill>
                <a:latin typeface="Times" panose="02020603050405020304" pitchFamily="18" charset="0"/>
                <a:cs typeface="Times" panose="02020603050405020304" pitchFamily="18" charset="0"/>
              </a:rPr>
              <a:t> Hailstorm </a:t>
            </a:r>
          </a:p>
          <a:p>
            <a:pPr lvl="0"/>
            <a:r>
              <a:rPr lang="en-US" dirty="0">
                <a:solidFill>
                  <a:schemeClr val="bg1"/>
                </a:solidFill>
                <a:latin typeface="Times" panose="02020603050405020304" pitchFamily="18" charset="0"/>
                <a:cs typeface="Times" panose="02020603050405020304" pitchFamily="18" charset="0"/>
              </a:rPr>
              <a:t>6. Crop Insurance</a:t>
            </a:r>
          </a:p>
          <a:p>
            <a:pPr lvl="0"/>
            <a:r>
              <a:rPr lang="en-IN" dirty="0">
                <a:solidFill>
                  <a:schemeClr val="bg1"/>
                </a:solidFill>
                <a:latin typeface="Times" panose="02020603050405020304" pitchFamily="18" charset="0"/>
                <a:cs typeface="Times" panose="02020603050405020304" pitchFamily="18" charset="0"/>
              </a:rPr>
              <a:t>7. </a:t>
            </a:r>
            <a:r>
              <a:rPr lang="en-IN" dirty="0" err="1">
                <a:solidFill>
                  <a:schemeClr val="bg1"/>
                </a:solidFill>
                <a:latin typeface="Times" panose="02020603050405020304" pitchFamily="18" charset="0"/>
                <a:cs typeface="Times" panose="02020603050405020304" pitchFamily="18" charset="0"/>
              </a:rPr>
              <a:t>Plantix</a:t>
            </a:r>
            <a:endParaRPr lang="en-IN" dirty="0">
              <a:solidFill>
                <a:schemeClr val="bg1"/>
              </a:solidFill>
              <a:latin typeface="Times" panose="02020603050405020304" pitchFamily="18" charset="0"/>
              <a:cs typeface="Times" panose="02020603050405020304" pitchFamily="18" charset="0"/>
            </a:endParaRPr>
          </a:p>
        </p:txBody>
      </p:sp>
      <p:sp>
        <p:nvSpPr>
          <p:cNvPr id="11" name="TextBox 10"/>
          <p:cNvSpPr txBox="1"/>
          <p:nvPr/>
        </p:nvSpPr>
        <p:spPr>
          <a:xfrm>
            <a:off x="573932" y="-45974"/>
            <a:ext cx="5486400" cy="646331"/>
          </a:xfrm>
          <a:prstGeom prst="rect">
            <a:avLst/>
          </a:prstGeom>
          <a:noFill/>
        </p:spPr>
        <p:txBody>
          <a:bodyPr wrap="square" rtlCol="0">
            <a:spAutoFit/>
          </a:bodyPr>
          <a:lstStyle/>
          <a:p>
            <a:pPr lvl="0" algn="ctr"/>
            <a:r>
              <a:rPr lang="en-US" b="1" dirty="0">
                <a:solidFill>
                  <a:schemeClr val="bg1"/>
                </a:solidFill>
                <a:latin typeface="Times" panose="02020603050405020304" pitchFamily="18" charset="0"/>
                <a:cs typeface="Times" panose="02020603050405020304" pitchFamily="18" charset="0"/>
              </a:rPr>
              <a:t>PRODUCTION TECHNOLOGY AND AGROADVISORY SERVICES</a:t>
            </a:r>
          </a:p>
        </p:txBody>
      </p:sp>
      <p:sp>
        <p:nvSpPr>
          <p:cNvPr id="13" name="TextBox 12"/>
          <p:cNvSpPr txBox="1"/>
          <p:nvPr/>
        </p:nvSpPr>
        <p:spPr>
          <a:xfrm>
            <a:off x="7645940" y="10844"/>
            <a:ext cx="2645923" cy="461665"/>
          </a:xfrm>
          <a:prstGeom prst="rect">
            <a:avLst/>
          </a:prstGeom>
          <a:noFill/>
        </p:spPr>
        <p:txBody>
          <a:bodyPr wrap="square" rtlCol="0">
            <a:spAutoFit/>
          </a:bodyPr>
          <a:lstStyle/>
          <a:p>
            <a:pPr lvl="0" algn="ctr"/>
            <a:r>
              <a:rPr lang="en-US" sz="2400" b="1" dirty="0">
                <a:solidFill>
                  <a:schemeClr val="bg1"/>
                </a:solidFill>
                <a:latin typeface="Times" panose="02020603050405020304" pitchFamily="18" charset="0"/>
                <a:cs typeface="Times" panose="02020603050405020304" pitchFamily="18" charset="0"/>
              </a:rPr>
              <a:t>MARKETING</a:t>
            </a:r>
          </a:p>
        </p:txBody>
      </p:sp>
      <p:sp>
        <p:nvSpPr>
          <p:cNvPr id="15" name="TextBox 14"/>
          <p:cNvSpPr txBox="1"/>
          <p:nvPr/>
        </p:nvSpPr>
        <p:spPr>
          <a:xfrm>
            <a:off x="6687767" y="616194"/>
            <a:ext cx="4163437" cy="1446550"/>
          </a:xfrm>
          <a:prstGeom prst="rect">
            <a:avLst/>
          </a:prstGeom>
          <a:noFill/>
        </p:spPr>
        <p:txBody>
          <a:bodyPr wrap="square" rtlCol="0">
            <a:spAutoFit/>
          </a:bodyPr>
          <a:lstStyle/>
          <a:p>
            <a:pPr lvl="0" algn="just"/>
            <a:r>
              <a:rPr lang="en-US" sz="2200" dirty="0">
                <a:solidFill>
                  <a:schemeClr val="bg1"/>
                </a:solidFill>
                <a:latin typeface="Times" panose="02020603050405020304" pitchFamily="18" charset="0"/>
                <a:cs typeface="Times" panose="02020603050405020304" pitchFamily="18" charset="0"/>
              </a:rPr>
              <a:t>1. </a:t>
            </a:r>
            <a:r>
              <a:rPr lang="en-US" sz="2200" dirty="0" err="1">
                <a:solidFill>
                  <a:schemeClr val="bg1"/>
                </a:solidFill>
                <a:latin typeface="Times" panose="02020603050405020304" pitchFamily="18" charset="0"/>
                <a:cs typeface="Times" panose="02020603050405020304" pitchFamily="18" charset="0"/>
              </a:rPr>
              <a:t>eNAM</a:t>
            </a:r>
            <a:endParaRPr lang="en-US" sz="2200" dirty="0">
              <a:solidFill>
                <a:schemeClr val="bg1"/>
              </a:solidFill>
              <a:latin typeface="Times" panose="02020603050405020304" pitchFamily="18" charset="0"/>
              <a:cs typeface="Times" panose="02020603050405020304" pitchFamily="18" charset="0"/>
            </a:endParaRPr>
          </a:p>
          <a:p>
            <a:pPr lvl="0" algn="just"/>
            <a:r>
              <a:rPr lang="en-US" sz="2200" dirty="0">
                <a:solidFill>
                  <a:schemeClr val="bg1"/>
                </a:solidFill>
                <a:latin typeface="Times" panose="02020603050405020304" pitchFamily="18" charset="0"/>
                <a:cs typeface="Times" panose="02020603050405020304" pitchFamily="18" charset="0"/>
              </a:rPr>
              <a:t>2. </a:t>
            </a:r>
            <a:r>
              <a:rPr lang="en-US" sz="2200" dirty="0" err="1">
                <a:solidFill>
                  <a:schemeClr val="bg1"/>
                </a:solidFill>
                <a:latin typeface="Times" panose="02020603050405020304" pitchFamily="18" charset="0"/>
                <a:cs typeface="Times" panose="02020603050405020304" pitchFamily="18" charset="0"/>
              </a:rPr>
              <a:t>AgriMarket</a:t>
            </a:r>
            <a:endParaRPr lang="en-US" sz="2200" dirty="0">
              <a:solidFill>
                <a:schemeClr val="bg1"/>
              </a:solidFill>
              <a:latin typeface="Times" panose="02020603050405020304" pitchFamily="18" charset="0"/>
              <a:cs typeface="Times" panose="02020603050405020304" pitchFamily="18" charset="0"/>
            </a:endParaRPr>
          </a:p>
          <a:p>
            <a:pPr lvl="0" algn="just"/>
            <a:r>
              <a:rPr lang="en-US" sz="2200" dirty="0">
                <a:solidFill>
                  <a:schemeClr val="bg1"/>
                </a:solidFill>
                <a:latin typeface="Times" panose="02020603050405020304" pitchFamily="18" charset="0"/>
                <a:cs typeface="Times" panose="02020603050405020304" pitchFamily="18" charset="0"/>
              </a:rPr>
              <a:t>3. Digital </a:t>
            </a:r>
            <a:r>
              <a:rPr lang="en-US" sz="2200" dirty="0" err="1">
                <a:solidFill>
                  <a:schemeClr val="bg1"/>
                </a:solidFill>
                <a:latin typeface="Times" panose="02020603050405020304" pitchFamily="18" charset="0"/>
                <a:cs typeface="Times" panose="02020603050405020304" pitchFamily="18" charset="0"/>
              </a:rPr>
              <a:t>Mandi</a:t>
            </a:r>
            <a:endParaRPr lang="en-US" sz="2200" dirty="0">
              <a:solidFill>
                <a:schemeClr val="bg1"/>
              </a:solidFill>
              <a:latin typeface="Times" panose="02020603050405020304" pitchFamily="18" charset="0"/>
              <a:cs typeface="Times" panose="02020603050405020304" pitchFamily="18" charset="0"/>
            </a:endParaRPr>
          </a:p>
          <a:p>
            <a:pPr lvl="0" algn="just"/>
            <a:r>
              <a:rPr lang="en-US" sz="2200" dirty="0">
                <a:solidFill>
                  <a:schemeClr val="bg1"/>
                </a:solidFill>
                <a:latin typeface="Times" panose="02020603050405020304" pitchFamily="18" charset="0"/>
                <a:cs typeface="Times" panose="02020603050405020304" pitchFamily="18" charset="0"/>
              </a:rPr>
              <a:t>4. Loop</a:t>
            </a:r>
          </a:p>
        </p:txBody>
      </p:sp>
      <p:sp>
        <p:nvSpPr>
          <p:cNvPr id="16" name="TextBox 15"/>
          <p:cNvSpPr txBox="1"/>
          <p:nvPr/>
        </p:nvSpPr>
        <p:spPr>
          <a:xfrm>
            <a:off x="671209" y="3505384"/>
            <a:ext cx="3443591" cy="430887"/>
          </a:xfrm>
          <a:prstGeom prst="rect">
            <a:avLst/>
          </a:prstGeom>
          <a:noFill/>
        </p:spPr>
        <p:txBody>
          <a:bodyPr wrap="square" rtlCol="0">
            <a:spAutoFit/>
          </a:bodyPr>
          <a:lstStyle/>
          <a:p>
            <a:pPr lvl="0"/>
            <a:r>
              <a:rPr lang="en-US" sz="2200" b="1" dirty="0">
                <a:latin typeface="Times" panose="02020603050405020304" pitchFamily="18" charset="0"/>
                <a:cs typeface="Times" panose="02020603050405020304" pitchFamily="18" charset="0"/>
              </a:rPr>
              <a:t>CROP SPECIFIC APPS</a:t>
            </a:r>
          </a:p>
        </p:txBody>
      </p:sp>
      <p:sp>
        <p:nvSpPr>
          <p:cNvPr id="17" name="TextBox 16"/>
          <p:cNvSpPr txBox="1"/>
          <p:nvPr/>
        </p:nvSpPr>
        <p:spPr>
          <a:xfrm>
            <a:off x="347387" y="4364652"/>
            <a:ext cx="5544365" cy="1446550"/>
          </a:xfrm>
          <a:prstGeom prst="rect">
            <a:avLst/>
          </a:prstGeom>
          <a:noFill/>
        </p:spPr>
        <p:txBody>
          <a:bodyPr wrap="square" rtlCol="0">
            <a:spAutoFit/>
          </a:bodyPr>
          <a:lstStyle/>
          <a:p>
            <a:pPr lvl="0"/>
            <a:r>
              <a:rPr lang="en-US" sz="2200" dirty="0">
                <a:latin typeface="Times" panose="02020603050405020304" pitchFamily="18" charset="0"/>
                <a:cs typeface="Times" panose="02020603050405020304" pitchFamily="18" charset="0"/>
              </a:rPr>
              <a:t>1. Rice </a:t>
            </a:r>
            <a:r>
              <a:rPr lang="en-US" sz="2200" dirty="0" err="1">
                <a:latin typeface="Times" panose="02020603050405020304" pitchFamily="18" charset="0"/>
                <a:cs typeface="Times" panose="02020603050405020304" pitchFamily="18" charset="0"/>
              </a:rPr>
              <a:t>Xpert</a:t>
            </a:r>
            <a:endParaRPr lang="en-US" sz="2200" dirty="0">
              <a:latin typeface="Times" panose="02020603050405020304" pitchFamily="18" charset="0"/>
              <a:cs typeface="Times" panose="02020603050405020304" pitchFamily="18" charset="0"/>
            </a:endParaRPr>
          </a:p>
          <a:p>
            <a:pPr lvl="0"/>
            <a:r>
              <a:rPr lang="en-US" sz="2200" dirty="0">
                <a:latin typeface="Times" panose="02020603050405020304" pitchFamily="18" charset="0"/>
                <a:cs typeface="Times" panose="02020603050405020304" pitchFamily="18" charset="0"/>
              </a:rPr>
              <a:t>2. Mobile App on Castor (ICAR-IIOR Castor)</a:t>
            </a:r>
          </a:p>
          <a:p>
            <a:pPr lvl="0"/>
            <a:r>
              <a:rPr lang="en-US" sz="2200" dirty="0">
                <a:latin typeface="Times" panose="02020603050405020304" pitchFamily="18" charset="0"/>
                <a:cs typeface="Times" panose="02020603050405020304" pitchFamily="18" charset="0"/>
              </a:rPr>
              <a:t>3. Solapur </a:t>
            </a:r>
            <a:r>
              <a:rPr lang="en-US" sz="2200" dirty="0" err="1">
                <a:latin typeface="Times" panose="02020603050405020304" pitchFamily="18" charset="0"/>
                <a:cs typeface="Times" panose="02020603050405020304" pitchFamily="18" charset="0"/>
              </a:rPr>
              <a:t>Anar</a:t>
            </a:r>
            <a:endParaRPr lang="en-US" sz="2200" dirty="0">
              <a:latin typeface="Times" panose="02020603050405020304" pitchFamily="18" charset="0"/>
              <a:cs typeface="Times" panose="02020603050405020304" pitchFamily="18" charset="0"/>
            </a:endParaRPr>
          </a:p>
          <a:p>
            <a:pPr lvl="0"/>
            <a:r>
              <a:rPr lang="en-US" sz="2200" dirty="0">
                <a:latin typeface="Times" panose="02020603050405020304" pitchFamily="18" charset="0"/>
                <a:cs typeface="Times" panose="02020603050405020304" pitchFamily="18" charset="0"/>
              </a:rPr>
              <a:t>4. Cane Advisor</a:t>
            </a:r>
          </a:p>
        </p:txBody>
      </p:sp>
      <p:sp>
        <p:nvSpPr>
          <p:cNvPr id="18" name="TextBox 17"/>
          <p:cNvSpPr txBox="1"/>
          <p:nvPr/>
        </p:nvSpPr>
        <p:spPr>
          <a:xfrm>
            <a:off x="8540884" y="3289940"/>
            <a:ext cx="3501957" cy="430887"/>
          </a:xfrm>
          <a:prstGeom prst="rect">
            <a:avLst/>
          </a:prstGeom>
          <a:noFill/>
        </p:spPr>
        <p:txBody>
          <a:bodyPr wrap="square" rtlCol="0">
            <a:spAutoFit/>
          </a:bodyPr>
          <a:lstStyle/>
          <a:p>
            <a:pPr lvl="0"/>
            <a:r>
              <a:rPr lang="en-US" sz="2200" b="1" dirty="0">
                <a:solidFill>
                  <a:schemeClr val="bg1"/>
                </a:solidFill>
                <a:latin typeface="Times" panose="02020603050405020304" pitchFamily="18" charset="0"/>
                <a:cs typeface="Times" panose="02020603050405020304" pitchFamily="18" charset="0"/>
              </a:rPr>
              <a:t>ALLIED SECTOR APPS</a:t>
            </a:r>
          </a:p>
        </p:txBody>
      </p:sp>
      <p:sp>
        <p:nvSpPr>
          <p:cNvPr id="19" name="TextBox 18"/>
          <p:cNvSpPr txBox="1"/>
          <p:nvPr/>
        </p:nvSpPr>
        <p:spPr>
          <a:xfrm>
            <a:off x="6687767" y="4299626"/>
            <a:ext cx="4751961" cy="1785104"/>
          </a:xfrm>
          <a:prstGeom prst="rect">
            <a:avLst/>
          </a:prstGeom>
          <a:noFill/>
        </p:spPr>
        <p:txBody>
          <a:bodyPr wrap="square" rtlCol="0">
            <a:spAutoFit/>
          </a:bodyPr>
          <a:lstStyle/>
          <a:p>
            <a:pPr marL="342900" indent="-342900">
              <a:buAutoNum type="arabicPeriod"/>
            </a:pPr>
            <a:r>
              <a:rPr lang="en-IN" sz="2200" dirty="0" err="1">
                <a:solidFill>
                  <a:schemeClr val="bg1"/>
                </a:solidFill>
                <a:latin typeface="Times" panose="02020603050405020304" pitchFamily="18" charset="0"/>
                <a:cs typeface="Times" panose="02020603050405020304" pitchFamily="18" charset="0"/>
              </a:rPr>
              <a:t>Pashu</a:t>
            </a:r>
            <a:r>
              <a:rPr lang="en-IN" sz="2200" dirty="0">
                <a:solidFill>
                  <a:schemeClr val="bg1"/>
                </a:solidFill>
                <a:latin typeface="Times" panose="02020603050405020304" pitchFamily="18" charset="0"/>
                <a:cs typeface="Times" panose="02020603050405020304" pitchFamily="18" charset="0"/>
              </a:rPr>
              <a:t> </a:t>
            </a:r>
            <a:r>
              <a:rPr lang="en-IN" sz="2200" dirty="0" err="1">
                <a:solidFill>
                  <a:schemeClr val="bg1"/>
                </a:solidFill>
                <a:latin typeface="Times" panose="02020603050405020304" pitchFamily="18" charset="0"/>
                <a:cs typeface="Times" panose="02020603050405020304" pitchFamily="18" charset="0"/>
              </a:rPr>
              <a:t>Poshan</a:t>
            </a:r>
            <a:endParaRPr lang="en-IN" sz="2200" dirty="0">
              <a:solidFill>
                <a:schemeClr val="bg1"/>
              </a:solidFill>
              <a:latin typeface="Times" panose="02020603050405020304" pitchFamily="18" charset="0"/>
              <a:cs typeface="Times" panose="02020603050405020304" pitchFamily="18" charset="0"/>
            </a:endParaRPr>
          </a:p>
          <a:p>
            <a:pPr marL="342900" indent="-342900">
              <a:buAutoNum type="arabicPeriod"/>
            </a:pPr>
            <a:r>
              <a:rPr lang="en-IN" sz="2200" dirty="0">
                <a:solidFill>
                  <a:schemeClr val="bg1"/>
                </a:solidFill>
                <a:latin typeface="Times" panose="02020603050405020304" pitchFamily="18" charset="0"/>
                <a:cs typeface="Times" panose="02020603050405020304" pitchFamily="18" charset="0"/>
              </a:rPr>
              <a:t>Diary </a:t>
            </a:r>
            <a:r>
              <a:rPr lang="en-IN" sz="2200" dirty="0" smtClean="0">
                <a:solidFill>
                  <a:schemeClr val="bg1"/>
                </a:solidFill>
                <a:latin typeface="Times" panose="02020603050405020304" pitchFamily="18" charset="0"/>
                <a:cs typeface="Times" panose="02020603050405020304" pitchFamily="18" charset="0"/>
              </a:rPr>
              <a:t>Telugu and </a:t>
            </a:r>
            <a:r>
              <a:rPr lang="en-IN" sz="2200" dirty="0">
                <a:solidFill>
                  <a:schemeClr val="bg1"/>
                </a:solidFill>
                <a:latin typeface="Times" panose="02020603050405020304" pitchFamily="18" charset="0"/>
                <a:cs typeface="Times" panose="02020603050405020304" pitchFamily="18" charset="0"/>
              </a:rPr>
              <a:t>Diary Kannada</a:t>
            </a:r>
          </a:p>
          <a:p>
            <a:pPr marL="342900" indent="-342900">
              <a:buAutoNum type="arabicPeriod"/>
            </a:pPr>
            <a:r>
              <a:rPr lang="en-IN" sz="2200" dirty="0">
                <a:solidFill>
                  <a:schemeClr val="bg1"/>
                </a:solidFill>
                <a:latin typeface="Times" panose="02020603050405020304" pitchFamily="18" charset="0"/>
                <a:cs typeface="Times" panose="02020603050405020304" pitchFamily="18" charset="0"/>
              </a:rPr>
              <a:t> </a:t>
            </a:r>
            <a:r>
              <a:rPr lang="en-IN" sz="2200" dirty="0" err="1">
                <a:solidFill>
                  <a:schemeClr val="bg1"/>
                </a:solidFill>
                <a:latin typeface="Times" panose="02020603050405020304" pitchFamily="18" charset="0"/>
                <a:cs typeface="Times" panose="02020603050405020304" pitchFamily="18" charset="0"/>
              </a:rPr>
              <a:t>mKrishi</a:t>
            </a:r>
            <a:r>
              <a:rPr lang="en-IN" sz="2200" dirty="0">
                <a:solidFill>
                  <a:schemeClr val="bg1"/>
                </a:solidFill>
                <a:latin typeface="Times" panose="02020603050405020304" pitchFamily="18" charset="0"/>
                <a:cs typeface="Times" panose="02020603050405020304" pitchFamily="18" charset="0"/>
              </a:rPr>
              <a:t> Fishery App</a:t>
            </a:r>
          </a:p>
          <a:p>
            <a:pPr marL="342900" indent="-342900">
              <a:buAutoNum type="arabicPeriod"/>
            </a:pPr>
            <a:r>
              <a:rPr lang="en-IN" sz="2200" dirty="0">
                <a:solidFill>
                  <a:schemeClr val="bg1"/>
                </a:solidFill>
                <a:latin typeface="Times" panose="02020603050405020304" pitchFamily="18" charset="0"/>
                <a:cs typeface="Times" panose="02020603050405020304" pitchFamily="18" charset="0"/>
              </a:rPr>
              <a:t>Fisher Friendly Mobile Application (FEMA)</a:t>
            </a:r>
          </a:p>
        </p:txBody>
      </p:sp>
    </p:spTree>
    <p:extLst>
      <p:ext uri="{BB962C8B-B14F-4D97-AF65-F5344CB8AC3E}">
        <p14:creationId xmlns:p14="http://schemas.microsoft.com/office/powerpoint/2010/main" val="189512160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Table 9"/>
          <p:cNvGraphicFramePr>
            <a:graphicFrameLocks noGrp="1"/>
          </p:cNvGraphicFramePr>
          <p:nvPr>
            <p:extLst>
              <p:ext uri="{D42A27DB-BD31-4B8C-83A1-F6EECF244321}">
                <p14:modId xmlns:p14="http://schemas.microsoft.com/office/powerpoint/2010/main" val="673289142"/>
              </p:ext>
            </p:extLst>
          </p:nvPr>
        </p:nvGraphicFramePr>
        <p:xfrm>
          <a:off x="556180" y="9534"/>
          <a:ext cx="11265032" cy="6251413"/>
        </p:xfrm>
        <a:graphic>
          <a:graphicData uri="http://schemas.openxmlformats.org/drawingml/2006/table">
            <a:tbl>
              <a:tblPr firstRow="1" bandRow="1">
                <a:tableStyleId>{D27102A9-8310-4765-A935-A1911B00CA55}</a:tableStyleId>
              </a:tblPr>
              <a:tblGrid>
                <a:gridCol w="5714147">
                  <a:extLst>
                    <a:ext uri="{9D8B030D-6E8A-4147-A177-3AD203B41FA5}">
                      <a16:colId xmlns:a16="http://schemas.microsoft.com/office/drawing/2014/main" xmlns="" val="2502565005"/>
                    </a:ext>
                  </a:extLst>
                </a:gridCol>
                <a:gridCol w="5550885">
                  <a:extLst>
                    <a:ext uri="{9D8B030D-6E8A-4147-A177-3AD203B41FA5}">
                      <a16:colId xmlns:a16="http://schemas.microsoft.com/office/drawing/2014/main" xmlns="" val="4208394377"/>
                    </a:ext>
                  </a:extLst>
                </a:gridCol>
              </a:tblGrid>
              <a:tr h="434590">
                <a:tc>
                  <a:txBody>
                    <a:bodyPr/>
                    <a:lstStyle/>
                    <a:p>
                      <a:r>
                        <a:rPr lang="en-IN" sz="2000" dirty="0">
                          <a:latin typeface="Times" panose="02020603050405020304" pitchFamily="18" charset="0"/>
                          <a:cs typeface="Times" panose="02020603050405020304" pitchFamily="18" charset="0"/>
                        </a:rPr>
                        <a:t>ADVANTAGES </a:t>
                      </a:r>
                    </a:p>
                  </a:txBody>
                  <a:tcPr/>
                </a:tc>
                <a:tc>
                  <a:txBody>
                    <a:bodyPr/>
                    <a:lstStyle/>
                    <a:p>
                      <a:r>
                        <a:rPr lang="en-IN" sz="2000" dirty="0">
                          <a:latin typeface="Times" panose="02020603050405020304" pitchFamily="18" charset="0"/>
                          <a:cs typeface="Times" panose="02020603050405020304" pitchFamily="18" charset="0"/>
                        </a:rPr>
                        <a:t>DISADVANTAGES</a:t>
                      </a:r>
                    </a:p>
                  </a:txBody>
                  <a:tcPr/>
                </a:tc>
                <a:extLst>
                  <a:ext uri="{0D108BD9-81ED-4DB2-BD59-A6C34878D82A}">
                    <a16:rowId xmlns:a16="http://schemas.microsoft.com/office/drawing/2014/main" xmlns="" val="4207942035"/>
                  </a:ext>
                </a:extLst>
              </a:tr>
              <a:tr h="5816823">
                <a:tc>
                  <a:txBody>
                    <a:bodyPr/>
                    <a:lstStyle/>
                    <a:p>
                      <a:pPr marL="342900" indent="-342900" algn="l">
                        <a:buFont typeface="+mj-lt"/>
                        <a:buAutoNum type="arabicPeriod"/>
                      </a:pPr>
                      <a:r>
                        <a:rPr lang="en-US" dirty="0">
                          <a:latin typeface="Times" panose="02020603050405020304" pitchFamily="18" charset="0"/>
                          <a:cs typeface="Times" panose="02020603050405020304" pitchFamily="18" charset="0"/>
                        </a:rPr>
                        <a:t>All types of information on crops, soil, weather, climate, rainfall, seeds, animals and machinery at any point in time, and any number of times is available on finger tips of farmers (World Bank 2012). </a:t>
                      </a:r>
                    </a:p>
                    <a:p>
                      <a:pPr marL="342900" indent="-342900" algn="l">
                        <a:buFont typeface="+mj-lt"/>
                        <a:buAutoNum type="arabicPeriod"/>
                      </a:pPr>
                      <a:endParaRPr lang="en-US" dirty="0">
                        <a:latin typeface="Times" panose="02020603050405020304" pitchFamily="18" charset="0"/>
                        <a:cs typeface="Times" panose="02020603050405020304" pitchFamily="18" charset="0"/>
                      </a:endParaRPr>
                    </a:p>
                    <a:p>
                      <a:pPr marL="342900" indent="-342900" algn="l">
                        <a:buFont typeface="+mj-lt"/>
                        <a:buAutoNum type="arabicPeriod"/>
                      </a:pPr>
                      <a:r>
                        <a:rPr lang="en-US" dirty="0">
                          <a:latin typeface="Times" panose="02020603050405020304" pitchFamily="18" charset="0"/>
                          <a:cs typeface="Times" panose="02020603050405020304" pitchFamily="18" charset="0"/>
                        </a:rPr>
                        <a:t>Information available is localized, thereby increasing the comfort and precision as required. </a:t>
                      </a:r>
                    </a:p>
                    <a:p>
                      <a:pPr marL="342900" indent="-342900" algn="l">
                        <a:buFont typeface="+mj-lt"/>
                        <a:buAutoNum type="arabicPeriod"/>
                      </a:pPr>
                      <a:endParaRPr lang="en-US" dirty="0">
                        <a:latin typeface="Times" panose="02020603050405020304" pitchFamily="18" charset="0"/>
                        <a:cs typeface="Times" panose="02020603050405020304" pitchFamily="18" charset="0"/>
                      </a:endParaRPr>
                    </a:p>
                    <a:p>
                      <a:pPr marL="342900" indent="-342900" algn="l">
                        <a:buFont typeface="+mj-lt"/>
                        <a:buAutoNum type="arabicPeriod"/>
                      </a:pPr>
                      <a:r>
                        <a:rPr lang="en-US" dirty="0">
                          <a:latin typeface="Times" panose="02020603050405020304" pitchFamily="18" charset="0"/>
                          <a:cs typeface="Times" panose="02020603050405020304" pitchFamily="18" charset="0"/>
                        </a:rPr>
                        <a:t>Information is updated on regular basis </a:t>
                      </a:r>
                    </a:p>
                    <a:p>
                      <a:pPr marL="342900" indent="-342900" algn="l">
                        <a:buFont typeface="+mj-lt"/>
                        <a:buAutoNum type="arabicPeriod"/>
                      </a:pPr>
                      <a:endParaRPr lang="en-US" dirty="0">
                        <a:latin typeface="Times" panose="02020603050405020304" pitchFamily="18" charset="0"/>
                        <a:cs typeface="Times" panose="02020603050405020304" pitchFamily="18" charset="0"/>
                      </a:endParaRPr>
                    </a:p>
                    <a:p>
                      <a:pPr marL="342900" indent="-342900" algn="l">
                        <a:buFont typeface="+mj-lt"/>
                        <a:buAutoNum type="arabicPeriod"/>
                      </a:pPr>
                      <a:r>
                        <a:rPr lang="en-US" dirty="0">
                          <a:latin typeface="Times" panose="02020603050405020304" pitchFamily="18" charset="0"/>
                          <a:cs typeface="Times" panose="02020603050405020304" pitchFamily="18" charset="0"/>
                        </a:rPr>
                        <a:t>Time</a:t>
                      </a:r>
                      <a:r>
                        <a:rPr lang="en-US" baseline="0" dirty="0">
                          <a:latin typeface="Times" panose="02020603050405020304" pitchFamily="18" charset="0"/>
                          <a:cs typeface="Times" panose="02020603050405020304" pitchFamily="18" charset="0"/>
                        </a:rPr>
                        <a:t> saving</a:t>
                      </a:r>
                    </a:p>
                    <a:p>
                      <a:pPr marL="342900" indent="-342900" algn="l">
                        <a:buFont typeface="+mj-lt"/>
                        <a:buAutoNum type="arabicPeriod"/>
                      </a:pPr>
                      <a:endParaRPr lang="en-US" baseline="0" dirty="0">
                        <a:latin typeface="Times" panose="02020603050405020304" pitchFamily="18" charset="0"/>
                        <a:cs typeface="Times" panose="02020603050405020304" pitchFamily="18" charset="0"/>
                      </a:endParaRPr>
                    </a:p>
                    <a:p>
                      <a:pPr marL="342900" indent="-342900" algn="l">
                        <a:buFont typeface="+mj-lt"/>
                        <a:buAutoNum type="arabicPeriod"/>
                      </a:pPr>
                      <a:r>
                        <a:rPr lang="en-US" sz="1800" kern="1200" dirty="0">
                          <a:solidFill>
                            <a:schemeClr val="tx1"/>
                          </a:solidFill>
                          <a:latin typeface="Times" panose="02020603050405020304" pitchFamily="18" charset="0"/>
                          <a:ea typeface="+mn-ea"/>
                          <a:cs typeface="Times" panose="02020603050405020304" pitchFamily="18" charset="0"/>
                        </a:rPr>
                        <a:t>Commodity prices can be delivered in a real time mode.</a:t>
                      </a:r>
                    </a:p>
                    <a:p>
                      <a:pPr marL="0" indent="0" algn="l" defTabSz="914400" rtl="0" eaLnBrk="1" latinLnBrk="0" hangingPunct="1">
                        <a:buFont typeface="+mj-lt"/>
                        <a:buNone/>
                      </a:pPr>
                      <a:endParaRPr lang="en-US" sz="1800" kern="1200" dirty="0">
                        <a:solidFill>
                          <a:schemeClr val="tx1"/>
                        </a:solidFill>
                        <a:latin typeface="Times" panose="02020603050405020304" pitchFamily="18" charset="0"/>
                        <a:ea typeface="+mn-ea"/>
                        <a:cs typeface="Times" panose="02020603050405020304" pitchFamily="18" charset="0"/>
                      </a:endParaRPr>
                    </a:p>
                  </a:txBody>
                  <a:tcPr>
                    <a:solidFill>
                      <a:schemeClr val="accent6">
                        <a:lumMod val="40000"/>
                        <a:lumOff val="60000"/>
                        <a:alpha val="20000"/>
                      </a:schemeClr>
                    </a:solidFill>
                  </a:tcPr>
                </a:tc>
                <a:tc>
                  <a:txBody>
                    <a:bodyPr/>
                    <a:lstStyle/>
                    <a:p>
                      <a:pPr marL="342900" indent="-342900">
                        <a:buFont typeface="+mj-lt"/>
                        <a:buAutoNum type="arabicPeriod"/>
                      </a:pPr>
                      <a:r>
                        <a:rPr lang="en-IN" dirty="0">
                          <a:latin typeface="Times" panose="02020603050405020304" pitchFamily="18" charset="0"/>
                          <a:cs typeface="Times" panose="02020603050405020304" pitchFamily="18" charset="0"/>
                        </a:rPr>
                        <a:t>Non availability in regional languages.</a:t>
                      </a:r>
                    </a:p>
                    <a:p>
                      <a:pPr marL="342900" indent="-342900">
                        <a:buFont typeface="+mj-lt"/>
                        <a:buAutoNum type="arabicPeriod"/>
                      </a:pPr>
                      <a:endParaRPr lang="en-IN" dirty="0">
                        <a:latin typeface="Times" panose="02020603050405020304" pitchFamily="18" charset="0"/>
                        <a:cs typeface="Times" panose="02020603050405020304" pitchFamily="18" charset="0"/>
                      </a:endParaRPr>
                    </a:p>
                    <a:p>
                      <a:pPr marL="342900" indent="-342900">
                        <a:buFont typeface="+mj-lt"/>
                        <a:buAutoNum type="arabicPeriod"/>
                      </a:pPr>
                      <a:r>
                        <a:rPr lang="en-US" dirty="0">
                          <a:latin typeface="Times" panose="02020603050405020304" pitchFamily="18" charset="0"/>
                          <a:cs typeface="Times" panose="02020603050405020304" pitchFamily="18" charset="0"/>
                        </a:rPr>
                        <a:t>Farmers may not get updated and complete</a:t>
                      </a:r>
                      <a:r>
                        <a:rPr lang="en-US" baseline="0" dirty="0">
                          <a:latin typeface="Times" panose="02020603050405020304" pitchFamily="18" charset="0"/>
                          <a:cs typeface="Times" panose="02020603050405020304" pitchFamily="18" charset="0"/>
                        </a:rPr>
                        <a:t> information due to :</a:t>
                      </a:r>
                    </a:p>
                    <a:p>
                      <a:pPr marL="742950" lvl="1" indent="-285750">
                        <a:buFont typeface="Arial" panose="020B0604020202020204" pitchFamily="34" charset="0"/>
                        <a:buChar char="•"/>
                      </a:pPr>
                      <a:r>
                        <a:rPr lang="en-US" dirty="0">
                          <a:latin typeface="Times" panose="02020603050405020304" pitchFamily="18" charset="0"/>
                          <a:cs typeface="Times" panose="02020603050405020304" pitchFamily="18" charset="0"/>
                        </a:rPr>
                        <a:t>Network issues</a:t>
                      </a:r>
                    </a:p>
                    <a:p>
                      <a:pPr marL="742950" lvl="1" indent="-285750">
                        <a:buFont typeface="Arial" panose="020B0604020202020204" pitchFamily="34" charset="0"/>
                        <a:buChar char="•"/>
                      </a:pPr>
                      <a:r>
                        <a:rPr lang="en-US" dirty="0">
                          <a:latin typeface="Times" panose="02020603050405020304" pitchFamily="18" charset="0"/>
                          <a:cs typeface="Times" panose="02020603050405020304" pitchFamily="18" charset="0"/>
                        </a:rPr>
                        <a:t>Speed of the data delivery</a:t>
                      </a:r>
                    </a:p>
                    <a:p>
                      <a:pPr marL="742950" lvl="1" indent="-285750">
                        <a:buFont typeface="Arial" panose="020B0604020202020204" pitchFamily="34" charset="0"/>
                        <a:buChar char="•"/>
                      </a:pPr>
                      <a:r>
                        <a:rPr lang="en-US" dirty="0">
                          <a:latin typeface="Times" panose="02020603050405020304" pitchFamily="18" charset="0"/>
                          <a:cs typeface="Times" panose="02020603050405020304" pitchFamily="18" charset="0"/>
                        </a:rPr>
                        <a:t>Legal restrictions</a:t>
                      </a:r>
                    </a:p>
                    <a:p>
                      <a:pPr marL="457200" lvl="1" indent="0">
                        <a:buFont typeface="Arial" panose="020B0604020202020204" pitchFamily="34" charset="0"/>
                        <a:buNone/>
                      </a:pPr>
                      <a:endParaRPr lang="en-US" dirty="0">
                        <a:latin typeface="Times" panose="02020603050405020304" pitchFamily="18" charset="0"/>
                        <a:cs typeface="Times" panose="02020603050405020304" pitchFamily="18" charset="0"/>
                      </a:endParaRPr>
                    </a:p>
                    <a:p>
                      <a:pPr marL="0" lvl="0" indent="0" algn="l">
                        <a:buFont typeface="Arial" panose="020B0604020202020204" pitchFamily="34" charset="0"/>
                        <a:buNone/>
                      </a:pPr>
                      <a:r>
                        <a:rPr lang="en-US" sz="1800" kern="1200" dirty="0">
                          <a:solidFill>
                            <a:schemeClr val="tx1"/>
                          </a:solidFill>
                          <a:latin typeface="Times" panose="02020603050405020304" pitchFamily="18" charset="0"/>
                          <a:ea typeface="+mn-ea"/>
                          <a:cs typeface="Times" panose="02020603050405020304" pitchFamily="18" charset="0"/>
                        </a:rPr>
                        <a:t>3. Farmers may not be adequately equipped to afford and use the applications.</a:t>
                      </a:r>
                      <a:endParaRPr lang="en-IN" dirty="0">
                        <a:latin typeface="Times" panose="02020603050405020304" pitchFamily="18" charset="0"/>
                        <a:cs typeface="Times" panose="02020603050405020304" pitchFamily="18" charset="0"/>
                      </a:endParaRPr>
                    </a:p>
                  </a:txBody>
                  <a:tcPr>
                    <a:solidFill>
                      <a:schemeClr val="accent2">
                        <a:lumMod val="40000"/>
                        <a:lumOff val="60000"/>
                        <a:alpha val="20000"/>
                      </a:schemeClr>
                    </a:solidFill>
                  </a:tcPr>
                </a:tc>
                <a:extLst>
                  <a:ext uri="{0D108BD9-81ED-4DB2-BD59-A6C34878D82A}">
                    <a16:rowId xmlns:a16="http://schemas.microsoft.com/office/drawing/2014/main" xmlns="" val="771747666"/>
                  </a:ext>
                </a:extLst>
              </a:tr>
            </a:tbl>
          </a:graphicData>
        </a:graphic>
      </p:graphicFrame>
      <p:pic>
        <p:nvPicPr>
          <p:cNvPr id="4" name="Picture 2" descr="10 Advantages and Disadvantages of Social Media for Society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06945" y="3923998"/>
            <a:ext cx="3666464" cy="20221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120419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20511" y="348793"/>
            <a:ext cx="11767794" cy="5948454"/>
          </a:xfrm>
          <a:prstGeom prst="rect">
            <a:avLst/>
          </a:prstGeom>
          <a:solidFill>
            <a:srgbClr val="FFC000"/>
          </a:solidFill>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
        <p:nvSpPr>
          <p:cNvPr id="4" name="AutoShape 2" descr="Sun Royalty Free Vector Image - VectorStoc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a:p>
        </p:txBody>
      </p:sp>
      <p:sp>
        <p:nvSpPr>
          <p:cNvPr id="5" name="Oval 4"/>
          <p:cNvSpPr/>
          <p:nvPr/>
        </p:nvSpPr>
        <p:spPr>
          <a:xfrm>
            <a:off x="6312562" y="737135"/>
            <a:ext cx="1209115" cy="1041969"/>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6" name="TextBox 5"/>
          <p:cNvSpPr txBox="1"/>
          <p:nvPr/>
        </p:nvSpPr>
        <p:spPr>
          <a:xfrm>
            <a:off x="6425634" y="918267"/>
            <a:ext cx="982973" cy="707886"/>
          </a:xfrm>
          <a:prstGeom prst="rect">
            <a:avLst/>
          </a:prstGeom>
          <a:noFill/>
        </p:spPr>
        <p:txBody>
          <a:bodyPr wrap="square" rtlCol="0">
            <a:spAutoFit/>
          </a:bodyPr>
          <a:lstStyle/>
          <a:p>
            <a:pPr algn="ctr"/>
            <a:r>
              <a:rPr lang="en-IN" sz="4000" b="1" dirty="0">
                <a:latin typeface="Times" panose="02020603050405020304" pitchFamily="18" charset="0"/>
                <a:cs typeface="Times" panose="02020603050405020304" pitchFamily="18" charset="0"/>
              </a:rPr>
              <a:t>03</a:t>
            </a:r>
          </a:p>
        </p:txBody>
      </p:sp>
    </p:spTree>
    <p:extLst>
      <p:ext uri="{BB962C8B-B14F-4D97-AF65-F5344CB8AC3E}">
        <p14:creationId xmlns:p14="http://schemas.microsoft.com/office/powerpoint/2010/main" val="49334181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TextBox 1"/>
          <p:cNvSpPr txBox="1"/>
          <p:nvPr/>
        </p:nvSpPr>
        <p:spPr>
          <a:xfrm>
            <a:off x="1727656" y="0"/>
            <a:ext cx="5684363" cy="830997"/>
          </a:xfrm>
          <a:prstGeom prst="rect">
            <a:avLst/>
          </a:prstGeom>
          <a:noFill/>
        </p:spPr>
        <p:txBody>
          <a:bodyPr wrap="square" rtlCol="0">
            <a:spAutoFit/>
          </a:bodyPr>
          <a:lstStyle/>
          <a:p>
            <a:r>
              <a:rPr lang="en-IN" sz="4800" dirty="0">
                <a:solidFill>
                  <a:schemeClr val="accent1">
                    <a:lumMod val="40000"/>
                    <a:lumOff val="60000"/>
                  </a:schemeClr>
                </a:solidFill>
                <a:effectLst>
                  <a:reflection blurRad="6350" stA="55000" endA="300" endPos="45500" dir="5400000" sy="-100000" algn="bl" rotWithShape="0"/>
                </a:effectLst>
                <a:latin typeface="Bahnschrift SemiBold SemiConden" panose="020B0502040204020203" pitchFamily="34" charset="0"/>
                <a:cs typeface="Times" panose="02020603050405020304" pitchFamily="18" charset="0"/>
              </a:rPr>
              <a:t>S</a:t>
            </a:r>
            <a:r>
              <a:rPr lang="en-IN" sz="4800" dirty="0">
                <a:solidFill>
                  <a:srgbClr val="FF0000"/>
                </a:solidFill>
                <a:effectLst>
                  <a:reflection blurRad="6350" stA="55000" endA="300" endPos="45500" dir="5400000" sy="-100000" algn="bl" rotWithShape="0"/>
                </a:effectLst>
                <a:latin typeface="Bahnschrift SemiBold SemiConden" panose="020B0502040204020203" pitchFamily="34" charset="0"/>
                <a:cs typeface="Times" panose="02020603050405020304" pitchFamily="18" charset="0"/>
              </a:rPr>
              <a:t>T</a:t>
            </a:r>
            <a:r>
              <a:rPr lang="en-IN" sz="4800" dirty="0">
                <a:solidFill>
                  <a:srgbClr val="FFC000"/>
                </a:solidFill>
                <a:effectLst>
                  <a:reflection blurRad="6350" stA="55000" endA="300" endPos="45500" dir="5400000" sy="-100000" algn="bl" rotWithShape="0"/>
                </a:effectLst>
                <a:latin typeface="Bahnschrift SemiBold SemiConden" panose="020B0502040204020203" pitchFamily="34" charset="0"/>
                <a:cs typeface="Times" panose="02020603050405020304" pitchFamily="18" charset="0"/>
              </a:rPr>
              <a:t>A</a:t>
            </a:r>
            <a:r>
              <a:rPr lang="en-IN" sz="4800" dirty="0">
                <a:solidFill>
                  <a:schemeClr val="accent2">
                    <a:lumMod val="40000"/>
                    <a:lumOff val="60000"/>
                  </a:schemeClr>
                </a:solidFill>
                <a:effectLst>
                  <a:reflection blurRad="6350" stA="55000" endA="300" endPos="45500" dir="5400000" sy="-100000" algn="bl" rotWithShape="0"/>
                </a:effectLst>
                <a:latin typeface="Bahnschrift SemiBold SemiConden" panose="020B0502040204020203" pitchFamily="34" charset="0"/>
                <a:cs typeface="Times" panose="02020603050405020304" pitchFamily="18" charset="0"/>
              </a:rPr>
              <a:t>R</a:t>
            </a:r>
            <a:r>
              <a:rPr lang="en-IN" sz="4800" dirty="0">
                <a:solidFill>
                  <a:schemeClr val="accent6">
                    <a:lumMod val="60000"/>
                    <a:lumOff val="40000"/>
                  </a:schemeClr>
                </a:solidFill>
                <a:effectLst>
                  <a:reflection blurRad="6350" stA="55000" endA="300" endPos="45500" dir="5400000" sy="-100000" algn="bl" rotWithShape="0"/>
                </a:effectLst>
                <a:latin typeface="Bahnschrift SemiBold SemiConden" panose="020B0502040204020203" pitchFamily="34" charset="0"/>
                <a:cs typeface="Times" panose="02020603050405020304" pitchFamily="18" charset="0"/>
              </a:rPr>
              <a:t>T</a:t>
            </a:r>
            <a:r>
              <a:rPr lang="en-IN" sz="4800" dirty="0">
                <a:solidFill>
                  <a:schemeClr val="accent4">
                    <a:lumMod val="60000"/>
                    <a:lumOff val="40000"/>
                  </a:schemeClr>
                </a:solidFill>
                <a:effectLst>
                  <a:reflection blurRad="6350" stA="55000" endA="300" endPos="45500" dir="5400000" sy="-100000" algn="bl" rotWithShape="0"/>
                </a:effectLst>
                <a:latin typeface="Bahnschrift SemiBold SemiConden" panose="020B0502040204020203" pitchFamily="34" charset="0"/>
                <a:cs typeface="Times" panose="02020603050405020304" pitchFamily="18" charset="0"/>
              </a:rPr>
              <a:t>U</a:t>
            </a:r>
            <a:r>
              <a:rPr lang="en-IN" sz="4800" dirty="0">
                <a:solidFill>
                  <a:srgbClr val="00B0F0"/>
                </a:solidFill>
                <a:effectLst>
                  <a:reflection blurRad="6350" stA="55000" endA="300" endPos="45500" dir="5400000" sy="-100000" algn="bl" rotWithShape="0"/>
                </a:effectLst>
                <a:latin typeface="Bahnschrift SemiBold SemiConden" panose="020B0502040204020203" pitchFamily="34" charset="0"/>
                <a:cs typeface="Times" panose="02020603050405020304" pitchFamily="18" charset="0"/>
              </a:rPr>
              <a:t>P</a:t>
            </a:r>
          </a:p>
        </p:txBody>
      </p:sp>
      <p:sp>
        <p:nvSpPr>
          <p:cNvPr id="3" name="TextBox 2"/>
          <p:cNvSpPr txBox="1"/>
          <p:nvPr/>
        </p:nvSpPr>
        <p:spPr>
          <a:xfrm>
            <a:off x="0" y="948321"/>
            <a:ext cx="7412019" cy="6524863"/>
          </a:xfrm>
          <a:prstGeom prst="rect">
            <a:avLst/>
          </a:prstGeom>
          <a:noFill/>
        </p:spPr>
        <p:txBody>
          <a:bodyPr wrap="square" rtlCol="0">
            <a:spAutoFit/>
          </a:bodyPr>
          <a:lstStyle/>
          <a:p>
            <a:pPr marL="285750" indent="-285750" algn="just">
              <a:buFont typeface="Wingdings" panose="05000000000000000000" pitchFamily="2" charset="2"/>
              <a:buChar char="v"/>
            </a:pPr>
            <a:r>
              <a:rPr lang="en-IN" sz="2200" dirty="0">
                <a:solidFill>
                  <a:schemeClr val="bg1"/>
                </a:solidFill>
                <a:latin typeface="Times" panose="02020603050405020304" pitchFamily="18" charset="0"/>
                <a:cs typeface="Times" panose="02020603050405020304" pitchFamily="18" charset="0"/>
              </a:rPr>
              <a:t>According to Department of Industrial Policy and  Promotion (DIPP), </a:t>
            </a:r>
            <a:r>
              <a:rPr lang="en-US" sz="2200" dirty="0">
                <a:solidFill>
                  <a:schemeClr val="bg1"/>
                </a:solidFill>
                <a:latin typeface="Times" panose="02020603050405020304" pitchFamily="18" charset="0"/>
                <a:cs typeface="Times" panose="02020603050405020304" pitchFamily="18" charset="0"/>
              </a:rPr>
              <a:t>an entity shall be considered as a Startup :</a:t>
            </a:r>
          </a:p>
          <a:p>
            <a:pPr marL="285750" indent="-285750" algn="just">
              <a:buFont typeface="Wingdings" panose="05000000000000000000" pitchFamily="2" charset="2"/>
              <a:buChar char="v"/>
            </a:pPr>
            <a:endParaRPr lang="en-US" sz="2200" dirty="0">
              <a:solidFill>
                <a:schemeClr val="bg1"/>
              </a:solidFill>
              <a:latin typeface="Times" panose="02020603050405020304" pitchFamily="18" charset="0"/>
              <a:cs typeface="Times" panose="02020603050405020304" pitchFamily="18" charset="0"/>
            </a:endParaRPr>
          </a:p>
          <a:p>
            <a:pPr marL="800100" lvl="1" indent="-342900" algn="just">
              <a:buFont typeface="Wingdings" panose="05000000000000000000" pitchFamily="2" charset="2"/>
              <a:buChar char="q"/>
            </a:pPr>
            <a:r>
              <a:rPr lang="en-US" sz="2200" dirty="0">
                <a:solidFill>
                  <a:schemeClr val="bg1"/>
                </a:solidFill>
                <a:latin typeface="Times" panose="02020603050405020304" pitchFamily="18" charset="0"/>
                <a:cs typeface="Times" panose="02020603050405020304" pitchFamily="18" charset="0"/>
              </a:rPr>
              <a:t>Up to 10 years from the date of its incorporation. </a:t>
            </a:r>
          </a:p>
          <a:p>
            <a:pPr marL="800100" lvl="1" indent="-342900" algn="just">
              <a:buFont typeface="Wingdings" panose="05000000000000000000" pitchFamily="2" charset="2"/>
              <a:buChar char="q"/>
            </a:pPr>
            <a:endParaRPr lang="en-US" sz="2200" dirty="0">
              <a:solidFill>
                <a:schemeClr val="bg1"/>
              </a:solidFill>
              <a:latin typeface="Times" panose="02020603050405020304" pitchFamily="18" charset="0"/>
              <a:cs typeface="Times" panose="02020603050405020304" pitchFamily="18" charset="0"/>
            </a:endParaRPr>
          </a:p>
          <a:p>
            <a:pPr marL="800100" lvl="1" indent="-342900" algn="just">
              <a:buFont typeface="Wingdings" panose="05000000000000000000" pitchFamily="2" charset="2"/>
              <a:buChar char="q"/>
            </a:pPr>
            <a:r>
              <a:rPr lang="en-US" sz="2200" dirty="0">
                <a:solidFill>
                  <a:schemeClr val="bg1"/>
                </a:solidFill>
                <a:latin typeface="Times" panose="02020603050405020304" pitchFamily="18" charset="0"/>
                <a:cs typeface="Times" panose="02020603050405020304" pitchFamily="18" charset="0"/>
              </a:rPr>
              <a:t>Incorporated as a private limited company or registered as a partnership firm or a limited liability partnership. </a:t>
            </a:r>
          </a:p>
          <a:p>
            <a:pPr marL="800100" lvl="1" indent="-342900" algn="just">
              <a:buFont typeface="Wingdings" panose="05000000000000000000" pitchFamily="2" charset="2"/>
              <a:buChar char="q"/>
            </a:pPr>
            <a:endParaRPr lang="en-US" sz="2200" dirty="0">
              <a:solidFill>
                <a:schemeClr val="bg1"/>
              </a:solidFill>
              <a:latin typeface="Times" panose="02020603050405020304" pitchFamily="18" charset="0"/>
              <a:cs typeface="Times" panose="02020603050405020304" pitchFamily="18" charset="0"/>
            </a:endParaRPr>
          </a:p>
          <a:p>
            <a:pPr marL="800100" lvl="1" indent="-342900" algn="just">
              <a:buFont typeface="Wingdings" panose="05000000000000000000" pitchFamily="2" charset="2"/>
              <a:buChar char="q"/>
            </a:pPr>
            <a:r>
              <a:rPr lang="en-US" sz="2200" dirty="0">
                <a:solidFill>
                  <a:schemeClr val="bg1"/>
                </a:solidFill>
                <a:latin typeface="Times" panose="02020603050405020304" pitchFamily="18" charset="0"/>
                <a:cs typeface="Times" panose="02020603050405020304" pitchFamily="18" charset="0"/>
              </a:rPr>
              <a:t>Turnover should be less than INR 100 Crores in any of the previous financial years</a:t>
            </a:r>
          </a:p>
          <a:p>
            <a:pPr marL="800100" lvl="1" indent="-342900" algn="just">
              <a:buFont typeface="Wingdings" panose="05000000000000000000" pitchFamily="2" charset="2"/>
              <a:buChar char="q"/>
            </a:pPr>
            <a:endParaRPr lang="en-US" sz="2200" dirty="0">
              <a:solidFill>
                <a:schemeClr val="bg1"/>
              </a:solidFill>
              <a:latin typeface="Times" panose="02020603050405020304" pitchFamily="18" charset="0"/>
              <a:cs typeface="Times" panose="02020603050405020304" pitchFamily="18" charset="0"/>
            </a:endParaRPr>
          </a:p>
          <a:p>
            <a:pPr marL="800100" lvl="1" indent="-342900" algn="just">
              <a:buFont typeface="Wingdings" panose="05000000000000000000" pitchFamily="2" charset="2"/>
              <a:buChar char="q"/>
            </a:pPr>
            <a:r>
              <a:rPr lang="en-US" sz="2200" dirty="0">
                <a:solidFill>
                  <a:schemeClr val="bg1"/>
                </a:solidFill>
                <a:latin typeface="Times" panose="02020603050405020304" pitchFamily="18" charset="0"/>
                <a:cs typeface="Times" panose="02020603050405020304" pitchFamily="18" charset="0"/>
              </a:rPr>
              <a:t>Working towards innovation/ improvement of existing products, services and processes and should have the potential to generate employment/ create wealth.</a:t>
            </a:r>
          </a:p>
          <a:p>
            <a:pPr marL="800100" lvl="1" indent="-342900" algn="just">
              <a:buFont typeface="Wingdings" panose="05000000000000000000" pitchFamily="2" charset="2"/>
              <a:buChar char="q"/>
            </a:pPr>
            <a:endParaRPr lang="en-US" sz="2200" dirty="0">
              <a:solidFill>
                <a:schemeClr val="bg1"/>
              </a:solidFill>
              <a:latin typeface="Times" panose="02020603050405020304" pitchFamily="18" charset="0"/>
              <a:cs typeface="Times" panose="02020603050405020304" pitchFamily="18" charset="0"/>
            </a:endParaRPr>
          </a:p>
          <a:p>
            <a:pPr marL="800100" lvl="1" indent="-342900" algn="just">
              <a:buFont typeface="Wingdings" panose="05000000000000000000" pitchFamily="2" charset="2"/>
              <a:buChar char="q"/>
            </a:pPr>
            <a:r>
              <a:rPr lang="en-US" sz="2200" dirty="0">
                <a:solidFill>
                  <a:schemeClr val="bg1"/>
                </a:solidFill>
                <a:latin typeface="Times" panose="02020603050405020304" pitchFamily="18" charset="0"/>
                <a:cs typeface="Times" panose="02020603050405020304" pitchFamily="18" charset="0"/>
              </a:rPr>
              <a:t> An entity formed by splitting up or reconstruction of an existing business shall not be considered a "Startup". </a:t>
            </a:r>
          </a:p>
          <a:p>
            <a:pPr marL="800100" lvl="1" indent="-342900" algn="just">
              <a:buFont typeface="Wingdings" panose="05000000000000000000" pitchFamily="2" charset="2"/>
              <a:buChar char="q"/>
            </a:pPr>
            <a:endParaRPr lang="en-IN" sz="2200" dirty="0">
              <a:solidFill>
                <a:schemeClr val="bg1"/>
              </a:solidFill>
              <a:latin typeface="Times" panose="02020603050405020304" pitchFamily="18" charset="0"/>
              <a:cs typeface="Times" panose="02020603050405020304" pitchFamily="18" charset="0"/>
            </a:endParaRPr>
          </a:p>
          <a:p>
            <a:pPr lvl="1" algn="just"/>
            <a:r>
              <a:rPr lang="en-US" sz="2200" dirty="0">
                <a:solidFill>
                  <a:schemeClr val="bg1"/>
                </a:solidFill>
                <a:latin typeface="Times" panose="02020603050405020304" pitchFamily="18" charset="0"/>
                <a:cs typeface="Times" panose="02020603050405020304" pitchFamily="18" charset="0"/>
              </a:rPr>
              <a:t> </a:t>
            </a:r>
            <a:endParaRPr lang="en-IN" sz="2200" dirty="0">
              <a:solidFill>
                <a:schemeClr val="bg1"/>
              </a:solidFill>
              <a:latin typeface="Times" panose="02020603050405020304" pitchFamily="18" charset="0"/>
              <a:cs typeface="Times" panose="02020603050405020304" pitchFamily="18" charset="0"/>
            </a:endParaRPr>
          </a:p>
        </p:txBody>
      </p:sp>
      <p:pic>
        <p:nvPicPr>
          <p:cNvPr id="1032" name="Picture 8" descr="Andhra Pradesh Innovation and Startup Policy - IndiaFIling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34892" y="117324"/>
            <a:ext cx="4806194" cy="3205732"/>
          </a:xfrm>
          <a:prstGeom prst="wedgeEllipseCallout">
            <a:avLst>
              <a:gd name="adj1" fmla="val -21687"/>
              <a:gd name="adj2" fmla="val 65315"/>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360747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t="9692"/>
          <a:stretch/>
        </p:blipFill>
        <p:spPr>
          <a:xfrm>
            <a:off x="182875" y="645459"/>
            <a:ext cx="11758109" cy="5999620"/>
          </a:xfrm>
          <a:prstGeom prst="rect">
            <a:avLst/>
          </a:prstGeom>
        </p:spPr>
      </p:pic>
      <p:sp>
        <p:nvSpPr>
          <p:cNvPr id="3" name="Rectangle 2"/>
          <p:cNvSpPr/>
          <p:nvPr/>
        </p:nvSpPr>
        <p:spPr>
          <a:xfrm>
            <a:off x="1785769" y="6645078"/>
            <a:ext cx="10406232" cy="212921"/>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 name="TextBox 3"/>
          <p:cNvSpPr txBox="1"/>
          <p:nvPr/>
        </p:nvSpPr>
        <p:spPr>
          <a:xfrm>
            <a:off x="1749023" y="6573098"/>
            <a:ext cx="10580173" cy="369332"/>
          </a:xfrm>
          <a:prstGeom prst="rect">
            <a:avLst/>
          </a:prstGeom>
          <a:noFill/>
        </p:spPr>
        <p:txBody>
          <a:bodyPr wrap="square" rtlCol="0">
            <a:spAutoFit/>
          </a:bodyPr>
          <a:lstStyle/>
          <a:p>
            <a:r>
              <a:rPr lang="en-IN" dirty="0"/>
              <a:t>SOURCE:  </a:t>
            </a:r>
            <a:r>
              <a:rPr lang="en-IN" dirty="0">
                <a:solidFill>
                  <a:srgbClr val="280A26"/>
                </a:solidFill>
                <a:hlinkClick r:id="rId4"/>
              </a:rPr>
              <a:t>www.startupindia.gov.in</a:t>
            </a:r>
            <a:r>
              <a:rPr lang="en-IN" dirty="0"/>
              <a:t> ,National </a:t>
            </a:r>
            <a:r>
              <a:rPr lang="en-IN" dirty="0" err="1"/>
              <a:t>Startup</a:t>
            </a:r>
            <a:r>
              <a:rPr lang="en-IN" dirty="0"/>
              <a:t> Awards 2020 report, Economic survey report 2020-21 </a:t>
            </a:r>
          </a:p>
        </p:txBody>
      </p:sp>
      <p:sp>
        <p:nvSpPr>
          <p:cNvPr id="6" name="Rectangle 5"/>
          <p:cNvSpPr/>
          <p:nvPr/>
        </p:nvSpPr>
        <p:spPr>
          <a:xfrm>
            <a:off x="1367983" y="1050547"/>
            <a:ext cx="1441526" cy="1540109"/>
          </a:xfrm>
          <a:prstGeom prst="rect">
            <a:avLst/>
          </a:prstGeom>
          <a:solidFill>
            <a:schemeClr val="bg1"/>
          </a:solidFill>
          <a:ln w="28575">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solidFill>
                <a:srgbClr val="9B0948"/>
              </a:solidFill>
            </a:endParaRPr>
          </a:p>
        </p:txBody>
      </p:sp>
      <p:sp>
        <p:nvSpPr>
          <p:cNvPr id="7" name="TextBox 6"/>
          <p:cNvSpPr txBox="1"/>
          <p:nvPr/>
        </p:nvSpPr>
        <p:spPr>
          <a:xfrm>
            <a:off x="1486320" y="1183633"/>
            <a:ext cx="1376978" cy="1323439"/>
          </a:xfrm>
          <a:prstGeom prst="rect">
            <a:avLst/>
          </a:prstGeom>
          <a:noFill/>
        </p:spPr>
        <p:txBody>
          <a:bodyPr wrap="square" rtlCol="0">
            <a:spAutoFit/>
          </a:bodyPr>
          <a:lstStyle/>
          <a:p>
            <a:r>
              <a:rPr lang="en-IN" sz="1600" b="1" dirty="0">
                <a:solidFill>
                  <a:srgbClr val="35787F"/>
                </a:solidFill>
              </a:rPr>
              <a:t>India</a:t>
            </a:r>
            <a:r>
              <a:rPr lang="en-IN" sz="1600" b="1" dirty="0">
                <a:solidFill>
                  <a:srgbClr val="9B0948"/>
                </a:solidFill>
              </a:rPr>
              <a:t>  </a:t>
            </a:r>
          </a:p>
          <a:p>
            <a:r>
              <a:rPr lang="en-IN" sz="1600" b="1" dirty="0">
                <a:solidFill>
                  <a:srgbClr val="9B0948"/>
                </a:solidFill>
              </a:rPr>
              <a:t> 3</a:t>
            </a:r>
            <a:r>
              <a:rPr lang="en-IN" sz="1600" b="1" baseline="30000" dirty="0">
                <a:solidFill>
                  <a:srgbClr val="9B0948"/>
                </a:solidFill>
              </a:rPr>
              <a:t>rd</a:t>
            </a:r>
            <a:r>
              <a:rPr lang="en-IN" sz="1600" b="1" dirty="0">
                <a:solidFill>
                  <a:srgbClr val="9B0948"/>
                </a:solidFill>
              </a:rPr>
              <a:t> largest</a:t>
            </a:r>
          </a:p>
          <a:p>
            <a:r>
              <a:rPr lang="en-IN" sz="1600" b="1" dirty="0">
                <a:solidFill>
                  <a:srgbClr val="9B0948"/>
                </a:solidFill>
              </a:rPr>
              <a:t> </a:t>
            </a:r>
            <a:r>
              <a:rPr lang="en-IN" sz="1600" b="1" dirty="0" err="1">
                <a:solidFill>
                  <a:srgbClr val="9B0948"/>
                </a:solidFill>
              </a:rPr>
              <a:t>startup</a:t>
            </a:r>
            <a:r>
              <a:rPr lang="en-IN" sz="1600" b="1" dirty="0">
                <a:solidFill>
                  <a:srgbClr val="9B0948"/>
                </a:solidFill>
              </a:rPr>
              <a:t> </a:t>
            </a:r>
            <a:r>
              <a:rPr lang="en-IN" sz="1600" b="1" dirty="0">
                <a:solidFill>
                  <a:srgbClr val="35787F"/>
                </a:solidFill>
              </a:rPr>
              <a:t>ecosystem in the world</a:t>
            </a:r>
          </a:p>
        </p:txBody>
      </p:sp>
      <p:sp>
        <p:nvSpPr>
          <p:cNvPr id="9" name="Rectangle 8"/>
          <p:cNvSpPr/>
          <p:nvPr/>
        </p:nvSpPr>
        <p:spPr>
          <a:xfrm>
            <a:off x="3637139" y="1239716"/>
            <a:ext cx="1989462" cy="1526124"/>
          </a:xfrm>
          <a:prstGeom prst="rect">
            <a:avLst/>
          </a:prstGeom>
          <a:solidFill>
            <a:schemeClr val="bg1"/>
          </a:solidFill>
          <a:ln w="28575">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0" name="TextBox 9"/>
          <p:cNvSpPr txBox="1"/>
          <p:nvPr/>
        </p:nvSpPr>
        <p:spPr>
          <a:xfrm>
            <a:off x="3668892" y="1247118"/>
            <a:ext cx="1871128" cy="1815882"/>
          </a:xfrm>
          <a:prstGeom prst="rect">
            <a:avLst/>
          </a:prstGeom>
          <a:noFill/>
        </p:spPr>
        <p:txBody>
          <a:bodyPr wrap="square" rtlCol="0">
            <a:spAutoFit/>
          </a:bodyPr>
          <a:lstStyle/>
          <a:p>
            <a:r>
              <a:rPr lang="en-IN" sz="1600" b="1" dirty="0">
                <a:solidFill>
                  <a:schemeClr val="accent1">
                    <a:lumMod val="50000"/>
                  </a:schemeClr>
                </a:solidFill>
              </a:rPr>
              <a:t>India is home to </a:t>
            </a:r>
            <a:r>
              <a:rPr lang="en-IN" sz="1600" b="1" dirty="0">
                <a:solidFill>
                  <a:schemeClr val="accent1">
                    <a:lumMod val="75000"/>
                  </a:schemeClr>
                </a:solidFill>
              </a:rPr>
              <a:t>83 unicorns </a:t>
            </a:r>
            <a:r>
              <a:rPr lang="en-IN" sz="1600" b="1" dirty="0">
                <a:solidFill>
                  <a:schemeClr val="accent2">
                    <a:lumMod val="50000"/>
                  </a:schemeClr>
                </a:solidFill>
              </a:rPr>
              <a:t>( </a:t>
            </a:r>
            <a:r>
              <a:rPr lang="en-IN" sz="1600" b="1" dirty="0" err="1">
                <a:solidFill>
                  <a:schemeClr val="accent2">
                    <a:lumMod val="50000"/>
                  </a:schemeClr>
                </a:solidFill>
              </a:rPr>
              <a:t>startups</a:t>
            </a:r>
            <a:r>
              <a:rPr lang="en-IN" sz="1600" b="1" dirty="0">
                <a:solidFill>
                  <a:schemeClr val="accent2">
                    <a:lumMod val="50000"/>
                  </a:schemeClr>
                </a:solidFill>
              </a:rPr>
              <a:t> valued at$ 1Bn+) </a:t>
            </a:r>
            <a:r>
              <a:rPr lang="en-IN" sz="1600" b="1" dirty="0">
                <a:solidFill>
                  <a:schemeClr val="accent1">
                    <a:lumMod val="50000"/>
                  </a:schemeClr>
                </a:solidFill>
              </a:rPr>
              <a:t>with a combined valuation of over $277.7 Billion*</a:t>
            </a:r>
          </a:p>
          <a:p>
            <a:endParaRPr lang="en-IN" sz="1600" b="1" dirty="0">
              <a:solidFill>
                <a:schemeClr val="accent1">
                  <a:lumMod val="50000"/>
                </a:schemeClr>
              </a:solidFill>
            </a:endParaRPr>
          </a:p>
        </p:txBody>
      </p:sp>
      <p:sp>
        <p:nvSpPr>
          <p:cNvPr id="11" name="Rectangle 10"/>
          <p:cNvSpPr/>
          <p:nvPr/>
        </p:nvSpPr>
        <p:spPr>
          <a:xfrm>
            <a:off x="6041338" y="1050547"/>
            <a:ext cx="1995545" cy="1242434"/>
          </a:xfrm>
          <a:prstGeom prst="rect">
            <a:avLst/>
          </a:prstGeom>
          <a:solidFill>
            <a:schemeClr val="bg1"/>
          </a:solidFill>
          <a:ln w="28575">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2" name="TextBox 11"/>
          <p:cNvSpPr txBox="1"/>
          <p:nvPr/>
        </p:nvSpPr>
        <p:spPr>
          <a:xfrm>
            <a:off x="6111452" y="1239716"/>
            <a:ext cx="2103122" cy="923330"/>
          </a:xfrm>
          <a:prstGeom prst="rect">
            <a:avLst/>
          </a:prstGeom>
          <a:noFill/>
        </p:spPr>
        <p:txBody>
          <a:bodyPr wrap="square" rtlCol="0">
            <a:spAutoFit/>
          </a:bodyPr>
          <a:lstStyle/>
          <a:p>
            <a:r>
              <a:rPr lang="en-IN" b="1" dirty="0">
                <a:solidFill>
                  <a:srgbClr val="9B0948"/>
                </a:solidFill>
              </a:rPr>
              <a:t>30 States and UTS </a:t>
            </a:r>
            <a:r>
              <a:rPr lang="en-IN" b="1" dirty="0">
                <a:solidFill>
                  <a:srgbClr val="0070C0"/>
                </a:solidFill>
              </a:rPr>
              <a:t>now have State </a:t>
            </a:r>
            <a:r>
              <a:rPr lang="en-IN" b="1" dirty="0" err="1">
                <a:solidFill>
                  <a:srgbClr val="0070C0"/>
                </a:solidFill>
              </a:rPr>
              <a:t>Startup</a:t>
            </a:r>
            <a:r>
              <a:rPr lang="en-IN" b="1" dirty="0">
                <a:solidFill>
                  <a:srgbClr val="0070C0"/>
                </a:solidFill>
              </a:rPr>
              <a:t> policy</a:t>
            </a:r>
          </a:p>
        </p:txBody>
      </p:sp>
      <p:sp>
        <p:nvSpPr>
          <p:cNvPr id="13" name="Rectangle 12"/>
          <p:cNvSpPr/>
          <p:nvPr/>
        </p:nvSpPr>
        <p:spPr>
          <a:xfrm>
            <a:off x="8388847" y="1056895"/>
            <a:ext cx="2630600" cy="1310682"/>
          </a:xfrm>
          <a:prstGeom prst="rect">
            <a:avLst/>
          </a:prstGeom>
          <a:solidFill>
            <a:schemeClr val="bg1"/>
          </a:solidFill>
          <a:ln w="28575">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4" name="TextBox 13"/>
          <p:cNvSpPr txBox="1"/>
          <p:nvPr/>
        </p:nvSpPr>
        <p:spPr>
          <a:xfrm>
            <a:off x="8413332" y="1113807"/>
            <a:ext cx="2630600" cy="1200329"/>
          </a:xfrm>
          <a:prstGeom prst="rect">
            <a:avLst/>
          </a:prstGeom>
          <a:noFill/>
        </p:spPr>
        <p:txBody>
          <a:bodyPr wrap="square" rtlCol="0">
            <a:spAutoFit/>
          </a:bodyPr>
          <a:lstStyle/>
          <a:p>
            <a:r>
              <a:rPr lang="en-IN" b="1" dirty="0">
                <a:solidFill>
                  <a:srgbClr val="9B0948"/>
                </a:solidFill>
              </a:rPr>
              <a:t>More than 43% </a:t>
            </a:r>
            <a:r>
              <a:rPr lang="en-IN" b="1" dirty="0">
                <a:solidFill>
                  <a:srgbClr val="0070C0"/>
                </a:solidFill>
              </a:rPr>
              <a:t>of the total recognized </a:t>
            </a:r>
            <a:r>
              <a:rPr lang="en-IN" b="1" dirty="0" err="1">
                <a:solidFill>
                  <a:srgbClr val="0070C0"/>
                </a:solidFill>
              </a:rPr>
              <a:t>startups</a:t>
            </a:r>
            <a:r>
              <a:rPr lang="en-IN" b="1" dirty="0">
                <a:solidFill>
                  <a:srgbClr val="0070C0"/>
                </a:solidFill>
              </a:rPr>
              <a:t> have reported one or more women directors</a:t>
            </a:r>
          </a:p>
        </p:txBody>
      </p:sp>
      <p:sp>
        <p:nvSpPr>
          <p:cNvPr id="16" name="Rectangle 15"/>
          <p:cNvSpPr/>
          <p:nvPr/>
        </p:nvSpPr>
        <p:spPr>
          <a:xfrm>
            <a:off x="2530741" y="4388974"/>
            <a:ext cx="1761559" cy="1764254"/>
          </a:xfrm>
          <a:prstGeom prst="rect">
            <a:avLst/>
          </a:prstGeom>
          <a:solidFill>
            <a:schemeClr val="bg1"/>
          </a:solidFill>
          <a:ln w="28575">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8" name="TextBox 17"/>
          <p:cNvSpPr txBox="1"/>
          <p:nvPr/>
        </p:nvSpPr>
        <p:spPr>
          <a:xfrm>
            <a:off x="2724380" y="4686325"/>
            <a:ext cx="1376978" cy="1169551"/>
          </a:xfrm>
          <a:prstGeom prst="rect">
            <a:avLst/>
          </a:prstGeom>
          <a:noFill/>
        </p:spPr>
        <p:txBody>
          <a:bodyPr wrap="square" rtlCol="0">
            <a:spAutoFit/>
          </a:bodyPr>
          <a:lstStyle/>
          <a:p>
            <a:r>
              <a:rPr lang="en-IN" b="1" dirty="0">
                <a:solidFill>
                  <a:srgbClr val="9B0948"/>
                </a:solidFill>
              </a:rPr>
              <a:t>64,029</a:t>
            </a:r>
          </a:p>
          <a:p>
            <a:r>
              <a:rPr lang="en-IN" b="1" dirty="0" err="1">
                <a:solidFill>
                  <a:srgbClr val="9B0948"/>
                </a:solidFill>
              </a:rPr>
              <a:t>startups</a:t>
            </a:r>
            <a:r>
              <a:rPr lang="en-IN" b="1" dirty="0">
                <a:solidFill>
                  <a:srgbClr val="9B0948"/>
                </a:solidFill>
              </a:rPr>
              <a:t> recognized </a:t>
            </a:r>
            <a:r>
              <a:rPr lang="en-IN" sz="1600" b="1" dirty="0">
                <a:solidFill>
                  <a:srgbClr val="35787F"/>
                </a:solidFill>
              </a:rPr>
              <a:t>by DPIIT</a:t>
            </a:r>
          </a:p>
        </p:txBody>
      </p:sp>
      <p:sp>
        <p:nvSpPr>
          <p:cNvPr id="19" name="Rectangle 18"/>
          <p:cNvSpPr/>
          <p:nvPr/>
        </p:nvSpPr>
        <p:spPr>
          <a:xfrm>
            <a:off x="4835559" y="5095667"/>
            <a:ext cx="2011680" cy="1284705"/>
          </a:xfrm>
          <a:prstGeom prst="rect">
            <a:avLst/>
          </a:prstGeom>
          <a:solidFill>
            <a:schemeClr val="bg1"/>
          </a:solidFill>
          <a:ln w="28575">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20" name="TextBox 19"/>
          <p:cNvSpPr txBox="1"/>
          <p:nvPr/>
        </p:nvSpPr>
        <p:spPr>
          <a:xfrm>
            <a:off x="4876798" y="5169144"/>
            <a:ext cx="2033195" cy="1200329"/>
          </a:xfrm>
          <a:prstGeom prst="rect">
            <a:avLst/>
          </a:prstGeom>
          <a:noFill/>
        </p:spPr>
        <p:txBody>
          <a:bodyPr wrap="square" rtlCol="0">
            <a:spAutoFit/>
          </a:bodyPr>
          <a:lstStyle/>
          <a:p>
            <a:r>
              <a:rPr lang="en-IN" b="1" dirty="0">
                <a:solidFill>
                  <a:srgbClr val="9B0948"/>
                </a:solidFill>
              </a:rPr>
              <a:t>39 regulations </a:t>
            </a:r>
            <a:r>
              <a:rPr lang="en-IN" b="1" dirty="0">
                <a:solidFill>
                  <a:srgbClr val="35787F"/>
                </a:solidFill>
              </a:rPr>
              <a:t>have been simplified for the </a:t>
            </a:r>
            <a:r>
              <a:rPr lang="en-IN" b="1" dirty="0" err="1">
                <a:solidFill>
                  <a:srgbClr val="35787F"/>
                </a:solidFill>
              </a:rPr>
              <a:t>startup</a:t>
            </a:r>
            <a:r>
              <a:rPr lang="en-IN" b="1" dirty="0">
                <a:solidFill>
                  <a:srgbClr val="35787F"/>
                </a:solidFill>
              </a:rPr>
              <a:t> </a:t>
            </a:r>
          </a:p>
          <a:p>
            <a:r>
              <a:rPr lang="en-IN" b="1" dirty="0">
                <a:solidFill>
                  <a:srgbClr val="35787F"/>
                </a:solidFill>
              </a:rPr>
              <a:t>eco system in India</a:t>
            </a:r>
          </a:p>
        </p:txBody>
      </p:sp>
      <p:sp>
        <p:nvSpPr>
          <p:cNvPr id="21" name="Rectangle 20"/>
          <p:cNvSpPr/>
          <p:nvPr/>
        </p:nvSpPr>
        <p:spPr>
          <a:xfrm>
            <a:off x="7202444" y="5095667"/>
            <a:ext cx="1995545" cy="1140311"/>
          </a:xfrm>
          <a:prstGeom prst="rect">
            <a:avLst/>
          </a:prstGeom>
          <a:solidFill>
            <a:schemeClr val="bg1"/>
          </a:solidFill>
          <a:ln w="28575">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b="1" dirty="0">
                <a:solidFill>
                  <a:srgbClr val="0070C0"/>
                </a:solidFill>
              </a:rPr>
              <a:t>On an average </a:t>
            </a:r>
            <a:r>
              <a:rPr lang="en-IN" b="1" dirty="0">
                <a:solidFill>
                  <a:srgbClr val="9B0948"/>
                </a:solidFill>
              </a:rPr>
              <a:t>12 jobs created per </a:t>
            </a:r>
            <a:r>
              <a:rPr lang="en-IN" b="1" dirty="0" err="1">
                <a:solidFill>
                  <a:srgbClr val="9B0948"/>
                </a:solidFill>
              </a:rPr>
              <a:t>startup</a:t>
            </a:r>
            <a:endParaRPr lang="en-IN" b="1" dirty="0">
              <a:solidFill>
                <a:srgbClr val="9B0948"/>
              </a:solidFill>
            </a:endParaRPr>
          </a:p>
        </p:txBody>
      </p:sp>
      <p:sp>
        <p:nvSpPr>
          <p:cNvPr id="22" name="Rectangle 21"/>
          <p:cNvSpPr/>
          <p:nvPr/>
        </p:nvSpPr>
        <p:spPr>
          <a:xfrm>
            <a:off x="9615948" y="5017524"/>
            <a:ext cx="1995545" cy="1218454"/>
          </a:xfrm>
          <a:prstGeom prst="rect">
            <a:avLst/>
          </a:prstGeom>
          <a:solidFill>
            <a:schemeClr val="bg1"/>
          </a:solidFill>
          <a:ln w="28575">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b="1" dirty="0">
                <a:solidFill>
                  <a:schemeClr val="accent1">
                    <a:lumMod val="50000"/>
                  </a:schemeClr>
                </a:solidFill>
              </a:rPr>
              <a:t>The entire </a:t>
            </a:r>
            <a:r>
              <a:rPr lang="en-IN" b="1" dirty="0" err="1">
                <a:solidFill>
                  <a:schemeClr val="accent1">
                    <a:lumMod val="50000"/>
                  </a:schemeClr>
                </a:solidFill>
              </a:rPr>
              <a:t>startup</a:t>
            </a:r>
            <a:r>
              <a:rPr lang="en-IN" b="1" dirty="0">
                <a:solidFill>
                  <a:schemeClr val="accent1">
                    <a:lumMod val="50000"/>
                  </a:schemeClr>
                </a:solidFill>
              </a:rPr>
              <a:t> ecosystem raised </a:t>
            </a:r>
            <a:r>
              <a:rPr lang="en-IN" b="1" dirty="0">
                <a:solidFill>
                  <a:srgbClr val="9B0948"/>
                </a:solidFill>
              </a:rPr>
              <a:t>$50 Billion funding </a:t>
            </a:r>
            <a:r>
              <a:rPr lang="en-IN" b="1" dirty="0">
                <a:solidFill>
                  <a:schemeClr val="accent1">
                    <a:lumMod val="50000"/>
                  </a:schemeClr>
                </a:solidFill>
              </a:rPr>
              <a:t>between </a:t>
            </a:r>
            <a:r>
              <a:rPr lang="en-IN" b="1" dirty="0" smtClean="0">
                <a:solidFill>
                  <a:schemeClr val="accent1">
                    <a:lumMod val="50000"/>
                  </a:schemeClr>
                </a:solidFill>
              </a:rPr>
              <a:t>2014-20</a:t>
            </a:r>
            <a:endParaRPr lang="en-IN" b="1" dirty="0">
              <a:solidFill>
                <a:schemeClr val="accent1">
                  <a:lumMod val="50000"/>
                </a:schemeClr>
              </a:solidFill>
            </a:endParaRPr>
          </a:p>
        </p:txBody>
      </p:sp>
      <p:sp>
        <p:nvSpPr>
          <p:cNvPr id="24" name="TextBox 23"/>
          <p:cNvSpPr txBox="1"/>
          <p:nvPr/>
        </p:nvSpPr>
        <p:spPr>
          <a:xfrm>
            <a:off x="1102653" y="8705"/>
            <a:ext cx="9918551" cy="523220"/>
          </a:xfrm>
          <a:prstGeom prst="rect">
            <a:avLst/>
          </a:prstGeom>
          <a:noFill/>
        </p:spPr>
        <p:txBody>
          <a:bodyPr wrap="square" rtlCol="0">
            <a:spAutoFit/>
          </a:bodyPr>
          <a:lstStyle/>
          <a:p>
            <a:r>
              <a:rPr lang="en-IN" sz="2800" b="1" dirty="0">
                <a:solidFill>
                  <a:srgbClr val="FF0000"/>
                </a:solidFill>
                <a:effectLst/>
                <a:latin typeface="Agency FB" panose="020B0503020202020204" pitchFamily="34" charset="0"/>
                <a:cs typeface="Times" panose="02020603050405020304" pitchFamily="18" charset="0"/>
              </a:rPr>
              <a:t>KEY OUTCOMES OF INDIA’S STARTUP GROWTH STORY </a:t>
            </a:r>
          </a:p>
        </p:txBody>
      </p:sp>
    </p:spTree>
    <p:extLst>
      <p:ext uri="{BB962C8B-B14F-4D97-AF65-F5344CB8AC3E}">
        <p14:creationId xmlns:p14="http://schemas.microsoft.com/office/powerpoint/2010/main" val="21206058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3d figures presentation clipart free 3d image #40908"/>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2530" r="21280" b="3982"/>
          <a:stretch/>
        </p:blipFill>
        <p:spPr bwMode="auto">
          <a:xfrm>
            <a:off x="193821" y="3012142"/>
            <a:ext cx="3634093" cy="3735318"/>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Technology in Agriculture. Green Seedling and Icons Stock Image - Image of  development, genetic: 182231893"/>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1170" t="7353" r="20790" b="12043"/>
          <a:stretch/>
        </p:blipFill>
        <p:spPr bwMode="auto">
          <a:xfrm>
            <a:off x="2654935" y="2247416"/>
            <a:ext cx="1723427" cy="1729269"/>
          </a:xfrm>
          <a:prstGeom prst="ellipse">
            <a:avLst/>
          </a:prstGeom>
          <a:noFill/>
          <a:extLst>
            <a:ext uri="{909E8E84-426E-40DD-AFC4-6F175D3DCCD1}">
              <a14:hiddenFill xmlns:a14="http://schemas.microsoft.com/office/drawing/2010/main">
                <a:solidFill>
                  <a:srgbClr val="FFFFFF"/>
                </a:solidFill>
              </a14:hiddenFill>
            </a:ext>
          </a:extLst>
        </p:spPr>
      </p:pic>
      <p:sp>
        <p:nvSpPr>
          <p:cNvPr id="6" name="AutoShape 10" descr="Introduction to E-Learning Pathway for Data Analysts: Background"/>
          <p:cNvSpPr>
            <a:spLocks noChangeAspect="1" noChangeArrowheads="1"/>
          </p:cNvSpPr>
          <p:nvPr/>
        </p:nvSpPr>
        <p:spPr bwMode="auto">
          <a:xfrm>
            <a:off x="155872" y="669384"/>
            <a:ext cx="75901" cy="7590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a:p>
        </p:txBody>
      </p:sp>
      <p:sp>
        <p:nvSpPr>
          <p:cNvPr id="9" name="Rectangle 8"/>
          <p:cNvSpPr/>
          <p:nvPr/>
        </p:nvSpPr>
        <p:spPr>
          <a:xfrm>
            <a:off x="0" y="-1"/>
            <a:ext cx="12192000" cy="39756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1" name="Rectangle 20"/>
          <p:cNvSpPr/>
          <p:nvPr/>
        </p:nvSpPr>
        <p:spPr>
          <a:xfrm>
            <a:off x="0" y="288235"/>
            <a:ext cx="12192000" cy="381149"/>
          </a:xfrm>
          <a:prstGeom prst="rect">
            <a:avLst/>
          </a:pr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0" name="TextBox 9"/>
          <p:cNvSpPr txBox="1"/>
          <p:nvPr/>
        </p:nvSpPr>
        <p:spPr>
          <a:xfrm>
            <a:off x="3498573" y="-123662"/>
            <a:ext cx="7275444" cy="830997"/>
          </a:xfrm>
          <a:prstGeom prst="rect">
            <a:avLst/>
          </a:prstGeom>
          <a:noFill/>
        </p:spPr>
        <p:txBody>
          <a:bodyPr wrap="square" rtlCol="0">
            <a:spAutoFit/>
          </a:bodyPr>
          <a:lstStyle/>
          <a:p>
            <a:r>
              <a:rPr lang="en-US" sz="4800" b="1" dirty="0">
                <a:solidFill>
                  <a:schemeClr val="bg1"/>
                </a:solidFill>
                <a:effectLst>
                  <a:reflection blurRad="6350" stA="55000" endA="300" endPos="45500" dir="5400000" sy="-100000" algn="bl" rotWithShape="0"/>
                </a:effectLst>
                <a:latin typeface="Times" panose="02020603050405020304" pitchFamily="18" charset="0"/>
                <a:cs typeface="Times" panose="02020603050405020304" pitchFamily="18" charset="0"/>
              </a:rPr>
              <a:t>INTRODUCTION</a:t>
            </a:r>
            <a:endParaRPr lang="en-IN" sz="4800" b="1" dirty="0">
              <a:solidFill>
                <a:schemeClr val="bg1"/>
              </a:solidFill>
              <a:effectLst>
                <a:reflection blurRad="6350" stA="55000" endA="300" endPos="45500" dir="5400000" sy="-100000" algn="bl" rotWithShape="0"/>
              </a:effectLst>
              <a:latin typeface="Times" panose="02020603050405020304" pitchFamily="18" charset="0"/>
              <a:cs typeface="Times" panose="02020603050405020304" pitchFamily="18" charset="0"/>
            </a:endParaRPr>
          </a:p>
        </p:txBody>
      </p:sp>
      <p:sp>
        <p:nvSpPr>
          <p:cNvPr id="11" name="TextBox 10"/>
          <p:cNvSpPr txBox="1"/>
          <p:nvPr/>
        </p:nvSpPr>
        <p:spPr>
          <a:xfrm>
            <a:off x="4862458" y="1403890"/>
            <a:ext cx="6508375" cy="4154984"/>
          </a:xfrm>
          <a:prstGeom prst="rect">
            <a:avLst/>
          </a:prstGeom>
          <a:noFill/>
        </p:spPr>
        <p:txBody>
          <a:bodyPr wrap="square" rtlCol="0">
            <a:spAutoFit/>
          </a:bodyPr>
          <a:lstStyle/>
          <a:p>
            <a:pPr marL="285750" indent="-285750" algn="just">
              <a:buFont typeface="Arial" panose="020B0604020202020204" pitchFamily="34" charset="0"/>
              <a:buChar char="•"/>
            </a:pPr>
            <a:r>
              <a:rPr lang="en-US" sz="2400" b="1" dirty="0">
                <a:solidFill>
                  <a:srgbClr val="0070C0"/>
                </a:solidFill>
                <a:latin typeface="Times" panose="02020603050405020304" pitchFamily="18" charset="0"/>
                <a:cs typeface="Times" panose="02020603050405020304" pitchFamily="18" charset="0"/>
              </a:rPr>
              <a:t>Economic Survey </a:t>
            </a:r>
            <a:r>
              <a:rPr lang="en-US" sz="2400" b="1" dirty="0" smtClean="0">
                <a:solidFill>
                  <a:srgbClr val="0070C0"/>
                </a:solidFill>
                <a:latin typeface="Times" panose="02020603050405020304" pitchFamily="18" charset="0"/>
                <a:cs typeface="Times" panose="02020603050405020304" pitchFamily="18" charset="0"/>
              </a:rPr>
              <a:t>2022-23:  </a:t>
            </a:r>
            <a:r>
              <a:rPr lang="en-US" sz="2400" dirty="0">
                <a:latin typeface="Times" panose="02020603050405020304" pitchFamily="18" charset="0"/>
                <a:cs typeface="Times" panose="02020603050405020304" pitchFamily="18" charset="0"/>
              </a:rPr>
              <a:t>GDP contribution by the agriculture sector in India is </a:t>
            </a:r>
            <a:r>
              <a:rPr lang="en-US" sz="2400" b="1" dirty="0">
                <a:solidFill>
                  <a:srgbClr val="FF0000"/>
                </a:solidFill>
                <a:latin typeface="Times" panose="02020603050405020304" pitchFamily="18" charset="0"/>
                <a:cs typeface="Times" panose="02020603050405020304" pitchFamily="18" charset="0"/>
              </a:rPr>
              <a:t>19.9% </a:t>
            </a:r>
            <a:r>
              <a:rPr lang="en-US" sz="2400" dirty="0">
                <a:latin typeface="Times" panose="02020603050405020304" pitchFamily="18" charset="0"/>
                <a:cs typeface="Times" panose="02020603050405020304" pitchFamily="18" charset="0"/>
              </a:rPr>
              <a:t>in </a:t>
            </a:r>
            <a:r>
              <a:rPr lang="en-US" sz="2400" dirty="0" smtClean="0">
                <a:latin typeface="Times" panose="02020603050405020304" pitchFamily="18" charset="0"/>
                <a:cs typeface="Times" panose="02020603050405020304" pitchFamily="18" charset="0"/>
              </a:rPr>
              <a:t>2022-23.</a:t>
            </a:r>
            <a:endParaRPr lang="en-US" sz="2400" dirty="0">
              <a:latin typeface="Times" panose="02020603050405020304" pitchFamily="18" charset="0"/>
              <a:cs typeface="Times" panose="02020603050405020304" pitchFamily="18" charset="0"/>
            </a:endParaRPr>
          </a:p>
          <a:p>
            <a:pPr algn="just"/>
            <a:endParaRPr lang="en-US" sz="2400" dirty="0">
              <a:latin typeface="Times" panose="02020603050405020304" pitchFamily="18" charset="0"/>
              <a:cs typeface="Times" panose="02020603050405020304" pitchFamily="18" charset="0"/>
            </a:endParaRPr>
          </a:p>
          <a:p>
            <a:pPr marL="285750" indent="-285750" algn="just">
              <a:buFont typeface="Arial" panose="020B0604020202020204" pitchFamily="34" charset="0"/>
              <a:buChar char="•"/>
            </a:pPr>
            <a:r>
              <a:rPr lang="en-US" sz="2400" b="1" dirty="0">
                <a:solidFill>
                  <a:schemeClr val="accent1">
                    <a:lumMod val="75000"/>
                  </a:schemeClr>
                </a:solidFill>
                <a:latin typeface="Times" panose="02020603050405020304" pitchFamily="18" charset="0"/>
                <a:cs typeface="Times" panose="02020603050405020304" pitchFamily="18" charset="0"/>
              </a:rPr>
              <a:t>Extension worker to farmer ratio - </a:t>
            </a:r>
            <a:r>
              <a:rPr lang="en-US" sz="2400" b="1" dirty="0">
                <a:solidFill>
                  <a:srgbClr val="FF0000"/>
                </a:solidFill>
                <a:latin typeface="Times" panose="02020603050405020304" pitchFamily="18" charset="0"/>
                <a:cs typeface="Times" panose="02020603050405020304" pitchFamily="18" charset="0"/>
              </a:rPr>
              <a:t>1:2879</a:t>
            </a:r>
            <a:r>
              <a:rPr lang="en-US" sz="2400" dirty="0">
                <a:latin typeface="Times" panose="02020603050405020304" pitchFamily="18" charset="0"/>
                <a:cs typeface="Times" panose="02020603050405020304" pitchFamily="18" charset="0"/>
              </a:rPr>
              <a:t> (Mukherjee and </a:t>
            </a:r>
            <a:r>
              <a:rPr lang="en-US" sz="2400" dirty="0" err="1">
                <a:latin typeface="Times" panose="02020603050405020304" pitchFamily="18" charset="0"/>
                <a:cs typeface="Times" panose="02020603050405020304" pitchFamily="18" charset="0"/>
              </a:rPr>
              <a:t>Maity</a:t>
            </a:r>
            <a:r>
              <a:rPr lang="en-US" sz="2400" dirty="0">
                <a:latin typeface="Times" panose="02020603050405020304" pitchFamily="18" charset="0"/>
                <a:cs typeface="Times" panose="02020603050405020304" pitchFamily="18" charset="0"/>
              </a:rPr>
              <a:t>, 2015).</a:t>
            </a:r>
          </a:p>
          <a:p>
            <a:pPr algn="just"/>
            <a:endParaRPr lang="en-US" sz="2400" dirty="0">
              <a:latin typeface="Times" panose="02020603050405020304" pitchFamily="18" charset="0"/>
              <a:cs typeface="Times" panose="02020603050405020304" pitchFamily="18" charset="0"/>
            </a:endParaRPr>
          </a:p>
          <a:p>
            <a:pPr marL="285750" indent="-285750" algn="just">
              <a:buFont typeface="Arial" panose="020B0604020202020204" pitchFamily="34" charset="0"/>
              <a:buChar char="•"/>
            </a:pPr>
            <a:r>
              <a:rPr lang="en-US" sz="2400" b="1" dirty="0">
                <a:solidFill>
                  <a:srgbClr val="FF0000"/>
                </a:solidFill>
                <a:latin typeface="Times" panose="02020603050405020304" pitchFamily="18" charset="0"/>
                <a:cs typeface="Times" panose="02020603050405020304" pitchFamily="18" charset="0"/>
              </a:rPr>
              <a:t>Mobile telephony</a:t>
            </a:r>
            <a:r>
              <a:rPr lang="en-US" sz="2400" dirty="0">
                <a:solidFill>
                  <a:srgbClr val="FF0000"/>
                </a:solidFill>
                <a:latin typeface="Times" panose="02020603050405020304" pitchFamily="18" charset="0"/>
                <a:cs typeface="Times" panose="02020603050405020304" pitchFamily="18" charset="0"/>
              </a:rPr>
              <a:t> </a:t>
            </a:r>
            <a:r>
              <a:rPr lang="en-US" sz="2400" dirty="0">
                <a:latin typeface="Times" panose="02020603050405020304" pitchFamily="18" charset="0"/>
                <a:cs typeface="Times" panose="02020603050405020304" pitchFamily="18" charset="0"/>
              </a:rPr>
              <a:t>is considered to be the alternative and the best option to delivery services to farmers.</a:t>
            </a:r>
          </a:p>
          <a:p>
            <a:pPr algn="just"/>
            <a:r>
              <a:rPr lang="en-US" sz="2400" b="1" dirty="0">
                <a:solidFill>
                  <a:srgbClr val="0070C0"/>
                </a:solidFill>
                <a:latin typeface="Times" panose="02020603050405020304" pitchFamily="18" charset="0"/>
                <a:cs typeface="Times" panose="02020603050405020304" pitchFamily="18" charset="0"/>
              </a:rPr>
              <a:t>     (Annual report </a:t>
            </a:r>
            <a:r>
              <a:rPr lang="en-US" sz="2400" b="1" dirty="0" smtClean="0">
                <a:solidFill>
                  <a:srgbClr val="0070C0"/>
                </a:solidFill>
                <a:latin typeface="Times" panose="02020603050405020304" pitchFamily="18" charset="0"/>
                <a:cs typeface="Times" panose="02020603050405020304" pitchFamily="18" charset="0"/>
              </a:rPr>
              <a:t>2021-22, </a:t>
            </a:r>
            <a:r>
              <a:rPr lang="en-US" sz="2400" b="1" dirty="0">
                <a:solidFill>
                  <a:srgbClr val="0070C0"/>
                </a:solidFill>
                <a:latin typeface="Times" panose="02020603050405020304" pitchFamily="18" charset="0"/>
                <a:cs typeface="Times" panose="02020603050405020304" pitchFamily="18" charset="0"/>
              </a:rPr>
              <a:t>DAC &amp; FW).</a:t>
            </a:r>
          </a:p>
        </p:txBody>
      </p:sp>
    </p:spTree>
    <p:extLst>
      <p:ext uri="{BB962C8B-B14F-4D97-AF65-F5344CB8AC3E}">
        <p14:creationId xmlns:p14="http://schemas.microsoft.com/office/powerpoint/2010/main" val="94119025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TextBox 1"/>
          <p:cNvSpPr txBox="1"/>
          <p:nvPr/>
        </p:nvSpPr>
        <p:spPr>
          <a:xfrm>
            <a:off x="2700227" y="160177"/>
            <a:ext cx="7395532" cy="646331"/>
          </a:xfrm>
          <a:prstGeom prst="rect">
            <a:avLst/>
          </a:prstGeom>
          <a:noFill/>
        </p:spPr>
        <p:txBody>
          <a:bodyPr wrap="square" rtlCol="0">
            <a:spAutoFit/>
          </a:bodyPr>
          <a:lstStyle/>
          <a:p>
            <a:r>
              <a:rPr lang="en-IN" sz="3600" b="1" dirty="0">
                <a:solidFill>
                  <a:srgbClr val="FFC000"/>
                </a:solidFill>
                <a:effectLst>
                  <a:reflection blurRad="6350" stA="55000" endA="300" endPos="45500" dir="5400000" sy="-100000" algn="bl" rotWithShape="0"/>
                </a:effectLst>
                <a:latin typeface="Bahnschrift SemiBold SemiConden" panose="020B0502040204020203" pitchFamily="34" charset="0"/>
              </a:rPr>
              <a:t>SCENARIO OF AGRI STARUPS</a:t>
            </a:r>
          </a:p>
        </p:txBody>
      </p:sp>
      <p:sp>
        <p:nvSpPr>
          <p:cNvPr id="4" name="AutoShape 2" descr="Indian Flag PNG HD images, Indonesia Flag Free Download - Free Transparent  PNG Logo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a:p>
        </p:txBody>
      </p:sp>
      <p:pic>
        <p:nvPicPr>
          <p:cNvPr id="6" name="Picture 8" descr="Free Vector | Illustration of india fla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109043" y="0"/>
            <a:ext cx="945306" cy="501789"/>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p:cNvSpPr txBox="1"/>
          <p:nvPr/>
        </p:nvSpPr>
        <p:spPr>
          <a:xfrm>
            <a:off x="8476281" y="1626479"/>
            <a:ext cx="3711389" cy="707886"/>
          </a:xfrm>
          <a:prstGeom prst="rect">
            <a:avLst/>
          </a:prstGeom>
          <a:noFill/>
        </p:spPr>
        <p:txBody>
          <a:bodyPr wrap="square" rtlCol="0">
            <a:spAutoFit/>
          </a:bodyPr>
          <a:lstStyle/>
          <a:p>
            <a:pPr algn="ctr"/>
            <a:r>
              <a:rPr lang="en-IN" sz="2000" b="1" dirty="0">
                <a:solidFill>
                  <a:schemeClr val="bg1"/>
                </a:solidFill>
                <a:latin typeface="Agency FB" panose="020B0503020202020204" pitchFamily="34" charset="0"/>
              </a:rPr>
              <a:t>NO.OF  AGRO TECH STARTUPS IN INDIA</a:t>
            </a:r>
          </a:p>
          <a:p>
            <a:pPr algn="ctr"/>
            <a:r>
              <a:rPr lang="en-IN" sz="2000" b="1" dirty="0">
                <a:solidFill>
                  <a:schemeClr val="bg1"/>
                </a:solidFill>
                <a:latin typeface="Agency FB" panose="020B0503020202020204" pitchFamily="34" charset="0"/>
              </a:rPr>
              <a:t>(</a:t>
            </a:r>
            <a:r>
              <a:rPr lang="en-IN" sz="2000" b="1" dirty="0" smtClean="0">
                <a:solidFill>
                  <a:schemeClr val="bg1"/>
                </a:solidFill>
                <a:latin typeface="Agency FB" panose="020B0503020202020204" pitchFamily="34" charset="0"/>
              </a:rPr>
              <a:t>2022)</a:t>
            </a:r>
            <a:endParaRPr lang="en-IN" sz="2000" b="1" dirty="0">
              <a:solidFill>
                <a:schemeClr val="bg1"/>
              </a:solidFill>
              <a:latin typeface="Agency FB" panose="020B0503020202020204" pitchFamily="34" charset="0"/>
            </a:endParaRPr>
          </a:p>
        </p:txBody>
      </p:sp>
      <p:pic>
        <p:nvPicPr>
          <p:cNvPr id="26" name="Picture 25"/>
          <p:cNvPicPr>
            <a:picLocks noChangeAspect="1"/>
          </p:cNvPicPr>
          <p:nvPr/>
        </p:nvPicPr>
        <p:blipFill rotWithShape="1">
          <a:blip r:embed="rId3"/>
          <a:srcRect l="4930" t="5424" r="6384" b="7952"/>
          <a:stretch/>
        </p:blipFill>
        <p:spPr>
          <a:xfrm>
            <a:off x="901399" y="2409132"/>
            <a:ext cx="1095417" cy="1077460"/>
          </a:xfrm>
          <a:prstGeom prst="ellipse">
            <a:avLst/>
          </a:prstGeom>
        </p:spPr>
      </p:pic>
      <p:sp>
        <p:nvSpPr>
          <p:cNvPr id="27" name="TextBox 26"/>
          <p:cNvSpPr txBox="1"/>
          <p:nvPr/>
        </p:nvSpPr>
        <p:spPr>
          <a:xfrm>
            <a:off x="9910047" y="3549142"/>
            <a:ext cx="1607573" cy="707886"/>
          </a:xfrm>
          <a:prstGeom prst="rect">
            <a:avLst/>
          </a:prstGeom>
          <a:noFill/>
        </p:spPr>
        <p:txBody>
          <a:bodyPr wrap="square" rtlCol="0">
            <a:spAutoFit/>
          </a:bodyPr>
          <a:lstStyle/>
          <a:p>
            <a:r>
              <a:rPr lang="en-IN" sz="4000" b="1" dirty="0" smtClean="0">
                <a:solidFill>
                  <a:srgbClr val="FFC000"/>
                </a:solidFill>
                <a:latin typeface="Bahnschrift Condensed" panose="020B0502040204020203" pitchFamily="34" charset="0"/>
              </a:rPr>
              <a:t>1822</a:t>
            </a:r>
            <a:endParaRPr lang="en-IN" sz="4000" b="1" dirty="0">
              <a:solidFill>
                <a:srgbClr val="FFC000"/>
              </a:solidFill>
              <a:latin typeface="Bahnschrift Condensed" panose="020B0502040204020203" pitchFamily="34" charset="0"/>
            </a:endParaRPr>
          </a:p>
        </p:txBody>
      </p:sp>
      <p:sp>
        <p:nvSpPr>
          <p:cNvPr id="36" name="Rectangle 35"/>
          <p:cNvSpPr/>
          <p:nvPr/>
        </p:nvSpPr>
        <p:spPr>
          <a:xfrm>
            <a:off x="3872753" y="6533945"/>
            <a:ext cx="8319249" cy="576859"/>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0" name="TextBox 29"/>
          <p:cNvSpPr txBox="1"/>
          <p:nvPr/>
        </p:nvSpPr>
        <p:spPr>
          <a:xfrm>
            <a:off x="4062061" y="6570398"/>
            <a:ext cx="9190618" cy="338554"/>
          </a:xfrm>
          <a:prstGeom prst="rect">
            <a:avLst/>
          </a:prstGeom>
          <a:noFill/>
        </p:spPr>
        <p:txBody>
          <a:bodyPr wrap="square" rtlCol="0">
            <a:spAutoFit/>
          </a:bodyPr>
          <a:lstStyle/>
          <a:p>
            <a:r>
              <a:rPr lang="en-IN" sz="1600" dirty="0" err="1"/>
              <a:t>Source:https</a:t>
            </a:r>
            <a:r>
              <a:rPr lang="en-IN" sz="1600" dirty="0"/>
              <a:t>:  </a:t>
            </a:r>
            <a:r>
              <a:rPr lang="en-IN" sz="1600" dirty="0">
                <a:solidFill>
                  <a:srgbClr val="280A26"/>
                </a:solidFill>
                <a:hlinkClick r:id="rId4"/>
              </a:rPr>
              <a:t>www.startupindia.gov.in</a:t>
            </a:r>
            <a:r>
              <a:rPr lang="en-IN" sz="1600" dirty="0">
                <a:solidFill>
                  <a:srgbClr val="280A26"/>
                </a:solidFill>
              </a:rPr>
              <a:t>, https://tracxn.com/explore/AgriTech-Startups-in-India </a:t>
            </a:r>
          </a:p>
        </p:txBody>
      </p:sp>
      <p:pic>
        <p:nvPicPr>
          <p:cNvPr id="17" name="Picture 2" descr="Bulb Idea Enlightenment - Free vector graphic on Pixabay"/>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910047" y="2454092"/>
            <a:ext cx="843856" cy="103250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8" descr="6,257 India Map Photos and Premium High Res Pictures - Getty Images"/>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083728" y="2522507"/>
            <a:ext cx="1047795" cy="1047795"/>
          </a:xfrm>
          <a:prstGeom prst="ellipse">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3863383" y="3674002"/>
            <a:ext cx="4201267" cy="707886"/>
          </a:xfrm>
          <a:prstGeom prst="rect">
            <a:avLst/>
          </a:prstGeom>
        </p:spPr>
        <p:txBody>
          <a:bodyPr wrap="square">
            <a:spAutoFit/>
          </a:bodyPr>
          <a:lstStyle/>
          <a:p>
            <a:pPr algn="ctr"/>
            <a:r>
              <a:rPr lang="en-IN" sz="2000" b="1" dirty="0">
                <a:solidFill>
                  <a:srgbClr val="FFC000"/>
                </a:solidFill>
                <a:latin typeface="Agency FB" panose="020B0503020202020204" pitchFamily="34" charset="0"/>
                <a:cs typeface="Times" panose="02020603050405020304" pitchFamily="18" charset="0"/>
              </a:rPr>
              <a:t>EVERY 9TH AGRITECH STARTUP IN THE WORLD IS FROM INDIA</a:t>
            </a:r>
            <a:endParaRPr lang="en-IN" sz="2000" dirty="0">
              <a:solidFill>
                <a:srgbClr val="FFC000"/>
              </a:solidFill>
              <a:latin typeface="Agency FB" panose="020B0503020202020204" pitchFamily="34" charset="0"/>
            </a:endParaRPr>
          </a:p>
        </p:txBody>
      </p:sp>
      <p:sp>
        <p:nvSpPr>
          <p:cNvPr id="7" name="Rectangle 6"/>
          <p:cNvSpPr/>
          <p:nvPr/>
        </p:nvSpPr>
        <p:spPr>
          <a:xfrm>
            <a:off x="3758887" y="1626479"/>
            <a:ext cx="4094195" cy="707886"/>
          </a:xfrm>
          <a:prstGeom prst="rect">
            <a:avLst/>
          </a:prstGeom>
        </p:spPr>
        <p:txBody>
          <a:bodyPr wrap="square">
            <a:spAutoFit/>
          </a:bodyPr>
          <a:lstStyle/>
          <a:p>
            <a:pPr algn="ctr"/>
            <a:r>
              <a:rPr lang="en-IN" b="1" dirty="0">
                <a:solidFill>
                  <a:schemeClr val="bg1"/>
                </a:solidFill>
                <a:latin typeface="Agency FB" panose="020B0503020202020204" pitchFamily="34" charset="0"/>
                <a:cs typeface="Times" panose="02020603050405020304" pitchFamily="18" charset="0"/>
              </a:rPr>
              <a:t> </a:t>
            </a:r>
            <a:r>
              <a:rPr lang="en-US" sz="2000" b="1" dirty="0">
                <a:solidFill>
                  <a:schemeClr val="bg1"/>
                </a:solidFill>
                <a:latin typeface="Agency FB" panose="020B0503020202020204" pitchFamily="34" charset="0"/>
                <a:cs typeface="Times" panose="02020603050405020304" pitchFamily="18" charset="0"/>
              </a:rPr>
              <a:t>INDIAN AGRITECH SECTOR– NASSCOM REPORT </a:t>
            </a:r>
            <a:r>
              <a:rPr lang="en-IN" sz="2000" b="1" dirty="0">
                <a:solidFill>
                  <a:schemeClr val="bg1"/>
                </a:solidFill>
                <a:latin typeface="Agency FB" panose="020B0503020202020204" pitchFamily="34" charset="0"/>
                <a:cs typeface="Times" panose="02020603050405020304" pitchFamily="18" charset="0"/>
              </a:rPr>
              <a:t>NASSCOM,2019</a:t>
            </a:r>
          </a:p>
        </p:txBody>
      </p:sp>
      <p:sp>
        <p:nvSpPr>
          <p:cNvPr id="8" name="Rectangle 7"/>
          <p:cNvSpPr/>
          <p:nvPr/>
        </p:nvSpPr>
        <p:spPr>
          <a:xfrm>
            <a:off x="-130841" y="1618532"/>
            <a:ext cx="2963133" cy="707886"/>
          </a:xfrm>
          <a:prstGeom prst="rect">
            <a:avLst/>
          </a:prstGeom>
        </p:spPr>
        <p:txBody>
          <a:bodyPr wrap="square">
            <a:spAutoFit/>
          </a:bodyPr>
          <a:lstStyle/>
          <a:p>
            <a:pPr algn="ctr"/>
            <a:r>
              <a:rPr lang="en-US" sz="2000" b="1" dirty="0">
                <a:solidFill>
                  <a:schemeClr val="bg1"/>
                </a:solidFill>
                <a:latin typeface="Agency FB" panose="020B0503020202020204" pitchFamily="34" charset="0"/>
                <a:cs typeface="Times" panose="02020603050405020304" pitchFamily="18" charset="0"/>
              </a:rPr>
              <a:t>ECONOMIC SURVEY </a:t>
            </a:r>
          </a:p>
          <a:p>
            <a:pPr algn="ctr"/>
            <a:r>
              <a:rPr lang="en-US" sz="2000" b="1" dirty="0">
                <a:solidFill>
                  <a:schemeClr val="bg1"/>
                </a:solidFill>
                <a:latin typeface="Agency FB" panose="020B0503020202020204" pitchFamily="34" charset="0"/>
                <a:cs typeface="Times" panose="02020603050405020304" pitchFamily="18" charset="0"/>
              </a:rPr>
              <a:t> </a:t>
            </a:r>
            <a:r>
              <a:rPr lang="en-US" sz="2000" b="1" dirty="0" smtClean="0">
                <a:solidFill>
                  <a:schemeClr val="bg1"/>
                </a:solidFill>
                <a:latin typeface="Agency FB" panose="020B0503020202020204" pitchFamily="34" charset="0"/>
                <a:cs typeface="Times" panose="02020603050405020304" pitchFamily="18" charset="0"/>
              </a:rPr>
              <a:t>2021-22. </a:t>
            </a:r>
            <a:endParaRPr lang="en-US" sz="2000" b="1" dirty="0">
              <a:solidFill>
                <a:schemeClr val="bg1"/>
              </a:solidFill>
              <a:latin typeface="Agency FB" panose="020B0503020202020204" pitchFamily="34" charset="0"/>
              <a:cs typeface="Times" panose="02020603050405020304" pitchFamily="18" charset="0"/>
            </a:endParaRPr>
          </a:p>
        </p:txBody>
      </p:sp>
      <p:sp>
        <p:nvSpPr>
          <p:cNvPr id="9" name="Rectangle 8"/>
          <p:cNvSpPr/>
          <p:nvPr/>
        </p:nvSpPr>
        <p:spPr>
          <a:xfrm>
            <a:off x="558913" y="3618758"/>
            <a:ext cx="2273379" cy="1323439"/>
          </a:xfrm>
          <a:prstGeom prst="rect">
            <a:avLst/>
          </a:prstGeom>
        </p:spPr>
        <p:txBody>
          <a:bodyPr wrap="none">
            <a:spAutoFit/>
          </a:bodyPr>
          <a:lstStyle/>
          <a:p>
            <a:pPr algn="ctr"/>
            <a:r>
              <a:rPr lang="en-US" sz="2000" b="1" dirty="0">
                <a:solidFill>
                  <a:srgbClr val="FFC000"/>
                </a:solidFill>
                <a:latin typeface="Agency FB" panose="020B0503020202020204" pitchFamily="34" charset="0"/>
                <a:cs typeface="Times" panose="02020603050405020304" pitchFamily="18" charset="0"/>
              </a:rPr>
              <a:t>3.8%  AGRI –STARTUPS </a:t>
            </a:r>
          </a:p>
          <a:p>
            <a:pPr algn="ctr"/>
            <a:r>
              <a:rPr lang="en-US" sz="2000" b="1" dirty="0">
                <a:solidFill>
                  <a:srgbClr val="FFC000"/>
                </a:solidFill>
                <a:latin typeface="Agency FB" panose="020B0503020202020204" pitchFamily="34" charset="0"/>
                <a:cs typeface="Times" panose="02020603050405020304" pitchFamily="18" charset="0"/>
              </a:rPr>
              <a:t>IN INDIA</a:t>
            </a:r>
          </a:p>
          <a:p>
            <a:pPr algn="ctr"/>
            <a:endParaRPr lang="en-US" sz="2000" b="1" dirty="0">
              <a:solidFill>
                <a:srgbClr val="FFC000"/>
              </a:solidFill>
              <a:latin typeface="Agency FB" panose="020B0503020202020204" pitchFamily="34" charset="0"/>
              <a:cs typeface="Times" panose="02020603050405020304" pitchFamily="18" charset="0"/>
            </a:endParaRPr>
          </a:p>
          <a:p>
            <a:pPr algn="ctr"/>
            <a:r>
              <a:rPr lang="en-US" sz="2000" b="1" dirty="0">
                <a:solidFill>
                  <a:srgbClr val="FFC000"/>
                </a:solidFill>
                <a:latin typeface="Agency FB" panose="020B0503020202020204" pitchFamily="34" charset="0"/>
                <a:cs typeface="Times" panose="02020603050405020304" pitchFamily="18" charset="0"/>
              </a:rPr>
              <a:t> </a:t>
            </a:r>
            <a:endParaRPr lang="en-IN" sz="2000" dirty="0">
              <a:solidFill>
                <a:srgbClr val="FFC000"/>
              </a:solidFill>
              <a:latin typeface="Agency FB" panose="020B0503020202020204" pitchFamily="34" charset="0"/>
            </a:endParaRPr>
          </a:p>
        </p:txBody>
      </p:sp>
      <p:sp>
        <p:nvSpPr>
          <p:cNvPr id="11" name="Pentagon 10"/>
          <p:cNvSpPr/>
          <p:nvPr/>
        </p:nvSpPr>
        <p:spPr>
          <a:xfrm>
            <a:off x="6019" y="41688"/>
            <a:ext cx="2694208" cy="764820"/>
          </a:xfrm>
          <a:prstGeom prst="homePlate">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extLst>
      <p:ext uri="{BB962C8B-B14F-4D97-AF65-F5344CB8AC3E}">
        <p14:creationId xmlns:p14="http://schemas.microsoft.com/office/powerpoint/2010/main" val="345760280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xmlns="" id="{D02ED94C-4965-C243-AD1F-F947442AA963}"/>
              </a:ext>
            </a:extLst>
          </p:cNvPr>
          <p:cNvPicPr>
            <a:picLocks noChangeAspect="1"/>
          </p:cNvPicPr>
          <p:nvPr/>
        </p:nvPicPr>
        <p:blipFill>
          <a:blip r:embed="rId2"/>
          <a:stretch>
            <a:fillRect/>
          </a:stretch>
        </p:blipFill>
        <p:spPr>
          <a:xfrm>
            <a:off x="409687" y="427421"/>
            <a:ext cx="2613635" cy="1878061"/>
          </a:xfrm>
          <a:prstGeom prst="rect">
            <a:avLst/>
          </a:prstGeom>
        </p:spPr>
      </p:pic>
      <p:sp>
        <p:nvSpPr>
          <p:cNvPr id="3" name="TextBox 2">
            <a:extLst>
              <a:ext uri="{FF2B5EF4-FFF2-40B4-BE49-F238E27FC236}">
                <a16:creationId xmlns:a16="http://schemas.microsoft.com/office/drawing/2014/main" xmlns="" id="{CF7C68A6-B8F2-5546-9224-B2F9BFA28F8C}"/>
              </a:ext>
            </a:extLst>
          </p:cNvPr>
          <p:cNvSpPr txBox="1"/>
          <p:nvPr/>
        </p:nvSpPr>
        <p:spPr>
          <a:xfrm>
            <a:off x="308696" y="2430174"/>
            <a:ext cx="3479656" cy="1323439"/>
          </a:xfrm>
          <a:prstGeom prst="rect">
            <a:avLst/>
          </a:prstGeom>
          <a:noFill/>
        </p:spPr>
        <p:txBody>
          <a:bodyPr wrap="square" rtlCol="0">
            <a:spAutoFit/>
          </a:bodyPr>
          <a:lstStyle/>
          <a:p>
            <a:pPr algn="l"/>
            <a:r>
              <a:rPr lang="en-US" sz="2000" dirty="0" smtClean="0">
                <a:latin typeface="Times New Roman" panose="02020603050405020304" pitchFamily="18" charset="0"/>
                <a:cs typeface="Times New Roman" panose="02020603050405020304" pitchFamily="18" charset="0"/>
              </a:rPr>
              <a:t>Provides them </a:t>
            </a:r>
            <a:r>
              <a:rPr lang="en-US" sz="2000" dirty="0">
                <a:latin typeface="Times New Roman" panose="02020603050405020304" pitchFamily="18" charset="0"/>
                <a:cs typeface="Times New Roman" panose="02020603050405020304" pitchFamily="18" charset="0"/>
              </a:rPr>
              <a:t>financial, agricultural and government-related services based on their </a:t>
            </a:r>
            <a:r>
              <a:rPr lang="en-US" sz="2000" dirty="0">
                <a:solidFill>
                  <a:srgbClr val="FF0000"/>
                </a:solidFill>
                <a:latin typeface="Times New Roman" panose="02020603050405020304" pitchFamily="18" charset="0"/>
                <a:cs typeface="Times New Roman" panose="02020603050405020304" pitchFamily="18" charset="0"/>
              </a:rPr>
              <a:t>crops</a:t>
            </a:r>
            <a:r>
              <a:rPr lang="en-US" sz="2000" dirty="0">
                <a:latin typeface="Times New Roman" panose="02020603050405020304" pitchFamily="18" charset="0"/>
                <a:cs typeface="Times New Roman" panose="02020603050405020304" pitchFamily="18" charset="0"/>
              </a:rPr>
              <a:t> and </a:t>
            </a:r>
            <a:r>
              <a:rPr lang="en-US" sz="2000" dirty="0">
                <a:solidFill>
                  <a:srgbClr val="FF0000"/>
                </a:solidFill>
                <a:latin typeface="Times New Roman" panose="02020603050405020304" pitchFamily="18" charset="0"/>
                <a:cs typeface="Times New Roman" panose="02020603050405020304" pitchFamily="18" charset="0"/>
              </a:rPr>
              <a:t>crop cycle</a:t>
            </a:r>
          </a:p>
        </p:txBody>
      </p:sp>
      <p:sp>
        <p:nvSpPr>
          <p:cNvPr id="5" name="TextBox 4">
            <a:extLst>
              <a:ext uri="{FF2B5EF4-FFF2-40B4-BE49-F238E27FC236}">
                <a16:creationId xmlns:a16="http://schemas.microsoft.com/office/drawing/2014/main" xmlns="" id="{598E9065-6B72-884B-B0DF-6F301495D250}"/>
              </a:ext>
            </a:extLst>
          </p:cNvPr>
          <p:cNvSpPr txBox="1"/>
          <p:nvPr/>
        </p:nvSpPr>
        <p:spPr>
          <a:xfrm>
            <a:off x="8210436" y="2430174"/>
            <a:ext cx="3031001" cy="1323439"/>
          </a:xfrm>
          <a:prstGeom prst="rect">
            <a:avLst/>
          </a:prstGeom>
          <a:noFill/>
        </p:spPr>
        <p:txBody>
          <a:bodyPr wrap="square" rtlCol="0">
            <a:spAutoFit/>
          </a:bodyPr>
          <a:lstStyle/>
          <a:p>
            <a:pPr algn="l"/>
            <a:r>
              <a:rPr lang="en-US" sz="2000" dirty="0" smtClean="0">
                <a:latin typeface="Times New Roman" panose="02020603050405020304" pitchFamily="18" charset="0"/>
                <a:cs typeface="Times New Roman" panose="02020603050405020304" pitchFamily="18" charset="0"/>
              </a:rPr>
              <a:t>Offering </a:t>
            </a:r>
            <a:r>
              <a:rPr lang="en-US" sz="2000" dirty="0">
                <a:latin typeface="Times New Roman" panose="02020603050405020304" pitchFamily="18" charset="0"/>
                <a:cs typeface="Times New Roman" panose="02020603050405020304" pitchFamily="18" charset="0"/>
              </a:rPr>
              <a:t>farming services and machinery on rent for reducing capex and increasing affordability</a:t>
            </a:r>
          </a:p>
        </p:txBody>
      </p:sp>
      <p:pic>
        <p:nvPicPr>
          <p:cNvPr id="6" name="Picture 6">
            <a:extLst>
              <a:ext uri="{FF2B5EF4-FFF2-40B4-BE49-F238E27FC236}">
                <a16:creationId xmlns:a16="http://schemas.microsoft.com/office/drawing/2014/main" xmlns="" id="{A7BE49D6-B07C-1540-8004-0404EC647999}"/>
              </a:ext>
            </a:extLst>
          </p:cNvPr>
          <p:cNvPicPr>
            <a:picLocks noChangeAspect="1"/>
          </p:cNvPicPr>
          <p:nvPr/>
        </p:nvPicPr>
        <p:blipFill>
          <a:blip r:embed="rId3"/>
          <a:stretch>
            <a:fillRect/>
          </a:stretch>
        </p:blipFill>
        <p:spPr>
          <a:xfrm>
            <a:off x="4404750" y="3000112"/>
            <a:ext cx="3056472" cy="1814780"/>
          </a:xfrm>
          <a:prstGeom prst="rect">
            <a:avLst/>
          </a:prstGeom>
        </p:spPr>
      </p:pic>
      <p:sp>
        <p:nvSpPr>
          <p:cNvPr id="7" name="TextBox 6">
            <a:extLst>
              <a:ext uri="{FF2B5EF4-FFF2-40B4-BE49-F238E27FC236}">
                <a16:creationId xmlns:a16="http://schemas.microsoft.com/office/drawing/2014/main" xmlns="" id="{BE0C8E54-8228-974F-BCA6-866DA0A84DF4}"/>
              </a:ext>
            </a:extLst>
          </p:cNvPr>
          <p:cNvSpPr txBox="1"/>
          <p:nvPr/>
        </p:nvSpPr>
        <p:spPr>
          <a:xfrm>
            <a:off x="4401906" y="4814892"/>
            <a:ext cx="3687994" cy="1938992"/>
          </a:xfrm>
          <a:prstGeom prst="rect">
            <a:avLst/>
          </a:prstGeom>
          <a:noFill/>
        </p:spPr>
        <p:txBody>
          <a:bodyPr wrap="square" rtlCol="0">
            <a:spAutoFit/>
          </a:bodyPr>
          <a:lstStyle/>
          <a:p>
            <a:pPr algn="l"/>
            <a:r>
              <a:rPr lang="en-US" sz="2000" dirty="0" smtClean="0">
                <a:latin typeface="Times New Roman" panose="02020603050405020304" pitchFamily="18" charset="0"/>
                <a:cs typeface="Times New Roman" panose="02020603050405020304" pitchFamily="18" charset="0"/>
              </a:rPr>
              <a:t>-Offering </a:t>
            </a:r>
            <a:r>
              <a:rPr lang="en-US" sz="2000" dirty="0">
                <a:latin typeface="Times New Roman" panose="02020603050405020304" pitchFamily="18" charset="0"/>
                <a:cs typeface="Times New Roman" panose="02020603050405020304" pitchFamily="18" charset="0"/>
              </a:rPr>
              <a:t>technologies and machineries for cleaning, sorting and processing crops at </a:t>
            </a:r>
            <a:r>
              <a:rPr lang="en-US" sz="2000" dirty="0" smtClean="0">
                <a:latin typeface="Times New Roman" panose="02020603050405020304" pitchFamily="18" charset="0"/>
                <a:cs typeface="Times New Roman" panose="02020603050405020304" pitchFamily="18" charset="0"/>
              </a:rPr>
              <a:t>farm</a:t>
            </a:r>
          </a:p>
          <a:p>
            <a:pPr algn="l"/>
            <a:r>
              <a:rPr lang="en-US" sz="2000" dirty="0" smtClean="0">
                <a:latin typeface="Times New Roman" panose="02020603050405020304" pitchFamily="18" charset="0"/>
                <a:cs typeface="Times New Roman" panose="02020603050405020304" pitchFamily="18" charset="0"/>
              </a:rPr>
              <a:t>-Cold </a:t>
            </a:r>
            <a:r>
              <a:rPr lang="en-US" sz="2000" dirty="0">
                <a:latin typeface="Times New Roman" panose="02020603050405020304" pitchFamily="18" charset="0"/>
                <a:cs typeface="Times New Roman" panose="02020603050405020304" pitchFamily="18" charset="0"/>
              </a:rPr>
              <a:t>storage to reduce wastage and increase </a:t>
            </a:r>
            <a:r>
              <a:rPr lang="en-US" sz="2000" dirty="0">
                <a:solidFill>
                  <a:srgbClr val="FF0000"/>
                </a:solidFill>
                <a:latin typeface="Times New Roman" panose="02020603050405020304" pitchFamily="18" charset="0"/>
                <a:cs typeface="Times New Roman" panose="02020603050405020304" pitchFamily="18" charset="0"/>
              </a:rPr>
              <a:t>shelf life </a:t>
            </a:r>
            <a:r>
              <a:rPr lang="en-US" sz="2000" dirty="0">
                <a:latin typeface="Times New Roman" panose="02020603050405020304" pitchFamily="18" charset="0"/>
                <a:cs typeface="Times New Roman" panose="02020603050405020304" pitchFamily="18" charset="0"/>
              </a:rPr>
              <a:t>of food items</a:t>
            </a:r>
          </a:p>
        </p:txBody>
      </p:sp>
      <p:pic>
        <p:nvPicPr>
          <p:cNvPr id="8" name="Picture 8">
            <a:extLst>
              <a:ext uri="{FF2B5EF4-FFF2-40B4-BE49-F238E27FC236}">
                <a16:creationId xmlns:a16="http://schemas.microsoft.com/office/drawing/2014/main" xmlns="" id="{AC937527-2C1B-5E43-A845-8F8CCFB5411C}"/>
              </a:ext>
            </a:extLst>
          </p:cNvPr>
          <p:cNvPicPr>
            <a:picLocks noChangeAspect="1"/>
          </p:cNvPicPr>
          <p:nvPr/>
        </p:nvPicPr>
        <p:blipFill>
          <a:blip r:embed="rId4"/>
          <a:stretch>
            <a:fillRect/>
          </a:stretch>
        </p:blipFill>
        <p:spPr>
          <a:xfrm>
            <a:off x="8310983" y="427421"/>
            <a:ext cx="2829905" cy="2079503"/>
          </a:xfrm>
          <a:prstGeom prst="rect">
            <a:avLst/>
          </a:prstGeom>
        </p:spPr>
      </p:pic>
      <p:sp>
        <p:nvSpPr>
          <p:cNvPr id="9" name="Oval 8">
            <a:extLst>
              <a:ext uri="{FF2B5EF4-FFF2-40B4-BE49-F238E27FC236}">
                <a16:creationId xmlns:a16="http://schemas.microsoft.com/office/drawing/2014/main" xmlns="" id="{D0877A40-A1F6-874E-A0B4-40B6359EA698}"/>
              </a:ext>
            </a:extLst>
          </p:cNvPr>
          <p:cNvSpPr/>
          <p:nvPr/>
        </p:nvSpPr>
        <p:spPr>
          <a:xfrm>
            <a:off x="3788351" y="263921"/>
            <a:ext cx="4188835" cy="1878061"/>
          </a:xfrm>
          <a:prstGeom prst="ellipse">
            <a:avLst/>
          </a:prstGeom>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2800" dirty="0">
                <a:solidFill>
                  <a:schemeClr val="tx1"/>
                </a:solidFill>
              </a:rPr>
              <a:t>Agritech </a:t>
            </a:r>
            <a:r>
              <a:rPr lang="en-US" sz="2800" dirty="0" smtClean="0">
                <a:solidFill>
                  <a:schemeClr val="tx1"/>
                </a:solidFill>
              </a:rPr>
              <a:t>Startup opportunities </a:t>
            </a:r>
            <a:r>
              <a:rPr lang="en-US" sz="2800" dirty="0">
                <a:solidFill>
                  <a:schemeClr val="tx1"/>
                </a:solidFill>
              </a:rPr>
              <a:t>in Indian agriculture</a:t>
            </a:r>
          </a:p>
        </p:txBody>
      </p:sp>
    </p:spTree>
    <p:extLst>
      <p:ext uri="{BB962C8B-B14F-4D97-AF65-F5344CB8AC3E}">
        <p14:creationId xmlns:p14="http://schemas.microsoft.com/office/powerpoint/2010/main" val="197046905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xmlns="" id="{1D95AF5A-E27C-7E4C-A2BE-1F0C04C18614}"/>
              </a:ext>
            </a:extLst>
          </p:cNvPr>
          <p:cNvPicPr>
            <a:picLocks noChangeAspect="1"/>
          </p:cNvPicPr>
          <p:nvPr/>
        </p:nvPicPr>
        <p:blipFill>
          <a:blip r:embed="rId2"/>
          <a:stretch>
            <a:fillRect/>
          </a:stretch>
        </p:blipFill>
        <p:spPr>
          <a:xfrm>
            <a:off x="430069" y="417800"/>
            <a:ext cx="3942773" cy="2217810"/>
          </a:xfrm>
          <a:prstGeom prst="rect">
            <a:avLst/>
          </a:prstGeom>
        </p:spPr>
      </p:pic>
      <p:sp>
        <p:nvSpPr>
          <p:cNvPr id="3" name="TextBox 2">
            <a:extLst>
              <a:ext uri="{FF2B5EF4-FFF2-40B4-BE49-F238E27FC236}">
                <a16:creationId xmlns:a16="http://schemas.microsoft.com/office/drawing/2014/main" xmlns="" id="{1C8AAA7A-F09A-2640-9CE3-E0087AB52E7D}"/>
              </a:ext>
            </a:extLst>
          </p:cNvPr>
          <p:cNvSpPr txBox="1"/>
          <p:nvPr/>
        </p:nvSpPr>
        <p:spPr>
          <a:xfrm>
            <a:off x="341167" y="2611798"/>
            <a:ext cx="3847667" cy="707886"/>
          </a:xfrm>
          <a:prstGeom prst="rect">
            <a:avLst/>
          </a:prstGeom>
          <a:noFill/>
        </p:spPr>
        <p:txBody>
          <a:bodyPr wrap="square" rtlCol="0">
            <a:spAutoFit/>
          </a:bodyPr>
          <a:lstStyle/>
          <a:p>
            <a:pPr algn="l"/>
            <a:r>
              <a:rPr lang="en-US" sz="2000" dirty="0">
                <a:latin typeface="Times New Roman" panose="02020603050405020304" pitchFamily="18" charset="0"/>
                <a:cs typeface="Times New Roman" panose="02020603050405020304" pitchFamily="18" charset="0"/>
              </a:rPr>
              <a:t>Providing facilities such as use of </a:t>
            </a:r>
            <a:r>
              <a:rPr lang="en-US" sz="2000" dirty="0" smtClean="0">
                <a:latin typeface="Times New Roman" panose="02020603050405020304" pitchFamily="18" charset="0"/>
                <a:cs typeface="Times New Roman" panose="02020603050405020304" pitchFamily="18" charset="0"/>
              </a:rPr>
              <a:t>nanoparticles</a:t>
            </a:r>
            <a:endParaRPr lang="en-US" sz="2000" dirty="0">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xmlns="" id="{488EA0BE-DC53-3C4A-86E1-38958BC9B957}"/>
              </a:ext>
            </a:extLst>
          </p:cNvPr>
          <p:cNvPicPr>
            <a:picLocks noChangeAspect="1"/>
          </p:cNvPicPr>
          <p:nvPr/>
        </p:nvPicPr>
        <p:blipFill>
          <a:blip r:embed="rId3"/>
          <a:stretch>
            <a:fillRect/>
          </a:stretch>
        </p:blipFill>
        <p:spPr>
          <a:xfrm>
            <a:off x="8042301" y="400052"/>
            <a:ext cx="3571877" cy="1905001"/>
          </a:xfrm>
          <a:prstGeom prst="rect">
            <a:avLst/>
          </a:prstGeom>
        </p:spPr>
      </p:pic>
      <p:sp>
        <p:nvSpPr>
          <p:cNvPr id="6" name="TextBox 5">
            <a:extLst>
              <a:ext uri="{FF2B5EF4-FFF2-40B4-BE49-F238E27FC236}">
                <a16:creationId xmlns:a16="http://schemas.microsoft.com/office/drawing/2014/main" xmlns="" id="{3EDF5F79-A55D-054F-8CE7-936BE4925D46}"/>
              </a:ext>
            </a:extLst>
          </p:cNvPr>
          <p:cNvSpPr txBox="1"/>
          <p:nvPr/>
        </p:nvSpPr>
        <p:spPr>
          <a:xfrm>
            <a:off x="8042301" y="2334799"/>
            <a:ext cx="4315257" cy="707886"/>
          </a:xfrm>
          <a:prstGeom prst="rect">
            <a:avLst/>
          </a:prstGeom>
          <a:noFill/>
        </p:spPr>
        <p:txBody>
          <a:bodyPr wrap="square" rtlCol="0">
            <a:spAutoFit/>
          </a:bodyPr>
          <a:lstStyle/>
          <a:p>
            <a:pPr algn="l"/>
            <a:r>
              <a:rPr lang="en-US" sz="2000" dirty="0">
                <a:latin typeface="Times New Roman" panose="02020603050405020304" pitchFamily="18" charset="0"/>
                <a:cs typeface="Times New Roman" panose="02020603050405020304" pitchFamily="18" charset="0"/>
              </a:rPr>
              <a:t>Providing remotely operated machines, operating with greater </a:t>
            </a:r>
            <a:r>
              <a:rPr lang="en-US" sz="2000" dirty="0" smtClean="0">
                <a:latin typeface="Times New Roman" panose="02020603050405020304" pitchFamily="18" charset="0"/>
                <a:cs typeface="Times New Roman" panose="02020603050405020304" pitchFamily="18" charset="0"/>
              </a:rPr>
              <a:t>precision</a:t>
            </a:r>
            <a:endParaRPr lang="en-US" sz="2000" dirty="0">
              <a:latin typeface="Times New Roman" panose="02020603050405020304" pitchFamily="18" charset="0"/>
              <a:cs typeface="Times New Roman" panose="02020603050405020304" pitchFamily="18" charset="0"/>
            </a:endParaRPr>
          </a:p>
        </p:txBody>
      </p:sp>
      <p:pic>
        <p:nvPicPr>
          <p:cNvPr id="7" name="Picture 7">
            <a:extLst>
              <a:ext uri="{FF2B5EF4-FFF2-40B4-BE49-F238E27FC236}">
                <a16:creationId xmlns:a16="http://schemas.microsoft.com/office/drawing/2014/main" xmlns="" id="{3515A2BD-DA53-4C49-98B3-BDB5FC01D1F3}"/>
              </a:ext>
            </a:extLst>
          </p:cNvPr>
          <p:cNvPicPr>
            <a:picLocks noChangeAspect="1"/>
          </p:cNvPicPr>
          <p:nvPr/>
        </p:nvPicPr>
        <p:blipFill>
          <a:blip r:embed="rId4"/>
          <a:stretch>
            <a:fillRect/>
          </a:stretch>
        </p:blipFill>
        <p:spPr>
          <a:xfrm>
            <a:off x="4456909" y="2611798"/>
            <a:ext cx="3501325" cy="2258354"/>
          </a:xfrm>
          <a:prstGeom prst="rect">
            <a:avLst/>
          </a:prstGeom>
        </p:spPr>
      </p:pic>
      <p:sp>
        <p:nvSpPr>
          <p:cNvPr id="8" name="TextBox 7">
            <a:extLst>
              <a:ext uri="{FF2B5EF4-FFF2-40B4-BE49-F238E27FC236}">
                <a16:creationId xmlns:a16="http://schemas.microsoft.com/office/drawing/2014/main" xmlns="" id="{D2968EAA-3C76-AA42-A2C4-FE89F07D6514}"/>
              </a:ext>
            </a:extLst>
          </p:cNvPr>
          <p:cNvSpPr txBox="1"/>
          <p:nvPr/>
        </p:nvSpPr>
        <p:spPr>
          <a:xfrm>
            <a:off x="4540977" y="4899898"/>
            <a:ext cx="3501324" cy="707886"/>
          </a:xfrm>
          <a:prstGeom prst="rect">
            <a:avLst/>
          </a:prstGeom>
          <a:noFill/>
        </p:spPr>
        <p:txBody>
          <a:bodyPr wrap="square" rtlCol="0">
            <a:spAutoFit/>
          </a:bodyPr>
          <a:lstStyle/>
          <a:p>
            <a:pPr algn="l"/>
            <a:r>
              <a:rPr lang="en-US" sz="2000" dirty="0">
                <a:latin typeface="Times New Roman" panose="02020603050405020304" pitchFamily="18" charset="0"/>
                <a:cs typeface="Times New Roman" panose="02020603050405020304" pitchFamily="18" charset="0"/>
              </a:rPr>
              <a:t>Facilitating application of precise amount of </a:t>
            </a:r>
            <a:r>
              <a:rPr lang="en-US" sz="2000" dirty="0" smtClean="0">
                <a:latin typeface="Times New Roman" panose="02020603050405020304" pitchFamily="18" charset="0"/>
                <a:cs typeface="Times New Roman" panose="02020603050405020304" pitchFamily="18" charset="0"/>
              </a:rPr>
              <a:t>inputs</a:t>
            </a:r>
            <a:endParaRPr lang="en-US"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9013059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1032972644"/>
              </p:ext>
            </p:extLst>
          </p:nvPr>
        </p:nvGraphicFramePr>
        <p:xfrm>
          <a:off x="316245" y="91440"/>
          <a:ext cx="2749073" cy="6601580"/>
        </p:xfrm>
        <a:graphic>
          <a:graphicData uri="http://schemas.openxmlformats.org/drawingml/2006/table">
            <a:tbl>
              <a:tblPr firstRow="1" bandRow="1">
                <a:tableStyleId>{68D230F3-CF80-4859-8CE7-A43EE81993B5}</a:tableStyleId>
              </a:tblPr>
              <a:tblGrid>
                <a:gridCol w="2749073">
                  <a:extLst>
                    <a:ext uri="{9D8B030D-6E8A-4147-A177-3AD203B41FA5}">
                      <a16:colId xmlns:a16="http://schemas.microsoft.com/office/drawing/2014/main" xmlns="" val="986629417"/>
                    </a:ext>
                  </a:extLst>
                </a:gridCol>
              </a:tblGrid>
              <a:tr h="888622">
                <a:tc>
                  <a:txBody>
                    <a:bodyPr/>
                    <a:lstStyle/>
                    <a:p>
                      <a:r>
                        <a:rPr lang="en-US" dirty="0"/>
                        <a:t>Startups connecting farmers with output market</a:t>
                      </a:r>
                      <a:endParaRPr lang="en-IN" dirty="0">
                        <a:solidFill>
                          <a:schemeClr val="tx1"/>
                        </a:solidFill>
                      </a:endParaRPr>
                    </a:p>
                  </a:txBody>
                  <a:tcPr/>
                </a:tc>
                <a:extLst>
                  <a:ext uri="{0D108BD9-81ED-4DB2-BD59-A6C34878D82A}">
                    <a16:rowId xmlns:a16="http://schemas.microsoft.com/office/drawing/2014/main" xmlns="" val="2466023643"/>
                  </a:ext>
                </a:extLst>
              </a:tr>
              <a:tr h="5687180">
                <a:tc>
                  <a:txBody>
                    <a:bodyPr/>
                    <a:lstStyle/>
                    <a:p>
                      <a:pPr marL="342900" indent="-342900">
                        <a:buFont typeface="+mj-lt"/>
                        <a:buAutoNum type="arabicPeriod"/>
                      </a:pPr>
                      <a:r>
                        <a:rPr lang="en-US" b="1" dirty="0">
                          <a:solidFill>
                            <a:srgbClr val="FF0000"/>
                          </a:solidFill>
                        </a:rPr>
                        <a:t>Big basket</a:t>
                      </a:r>
                      <a:r>
                        <a:rPr lang="en-US" b="1" baseline="0" dirty="0">
                          <a:solidFill>
                            <a:srgbClr val="FF0000"/>
                          </a:solidFill>
                        </a:rPr>
                        <a:t> (Unicorn)</a:t>
                      </a:r>
                    </a:p>
                    <a:p>
                      <a:pPr marL="342900" indent="-342900">
                        <a:buFont typeface="+mj-lt"/>
                        <a:buAutoNum type="arabicPeriod"/>
                      </a:pPr>
                      <a:r>
                        <a:rPr lang="en-US" b="1" baseline="0" dirty="0" err="1">
                          <a:solidFill>
                            <a:srgbClr val="FF0000"/>
                          </a:solidFill>
                        </a:rPr>
                        <a:t>Udaan</a:t>
                      </a:r>
                      <a:endParaRPr lang="en-US" b="1" baseline="0" dirty="0">
                        <a:solidFill>
                          <a:srgbClr val="FF0000"/>
                        </a:solidFill>
                      </a:endParaRPr>
                    </a:p>
                    <a:p>
                      <a:pPr marL="342900" indent="-342900">
                        <a:buFont typeface="+mj-lt"/>
                        <a:buAutoNum type="arabicPeriod"/>
                      </a:pPr>
                      <a:r>
                        <a:rPr lang="en-US" b="1" baseline="0" dirty="0">
                          <a:solidFill>
                            <a:srgbClr val="FF0000"/>
                          </a:solidFill>
                        </a:rPr>
                        <a:t>Ninja cart (</a:t>
                      </a:r>
                      <a:r>
                        <a:rPr lang="en-US" b="1" baseline="0" dirty="0" err="1">
                          <a:solidFill>
                            <a:srgbClr val="FF0000"/>
                          </a:solidFill>
                        </a:rPr>
                        <a:t>Soonicorn</a:t>
                      </a:r>
                      <a:r>
                        <a:rPr lang="en-US" b="1" baseline="0" dirty="0">
                          <a:solidFill>
                            <a:srgbClr val="FF0000"/>
                          </a:solidFill>
                        </a:rPr>
                        <a:t>)</a:t>
                      </a:r>
                    </a:p>
                    <a:p>
                      <a:pPr marL="342900" indent="-342900">
                        <a:buFont typeface="+mj-lt"/>
                        <a:buAutoNum type="arabicPeriod"/>
                      </a:pPr>
                      <a:r>
                        <a:rPr lang="en-US" b="1" baseline="0" dirty="0" err="1">
                          <a:solidFill>
                            <a:srgbClr val="FF0000"/>
                          </a:solidFill>
                        </a:rPr>
                        <a:t>Zopnow</a:t>
                      </a:r>
                      <a:endParaRPr lang="en-US" b="1" baseline="0" dirty="0">
                        <a:solidFill>
                          <a:srgbClr val="FF0000"/>
                        </a:solidFill>
                      </a:endParaRPr>
                    </a:p>
                    <a:p>
                      <a:pPr marL="342900" indent="-342900">
                        <a:buFont typeface="+mj-lt"/>
                        <a:buAutoNum type="arabicPeriod"/>
                      </a:pPr>
                      <a:r>
                        <a:rPr lang="en-US" b="1" baseline="0" dirty="0">
                          <a:solidFill>
                            <a:srgbClr val="FF0000"/>
                          </a:solidFill>
                        </a:rPr>
                        <a:t>Jumbo tail</a:t>
                      </a:r>
                    </a:p>
                    <a:p>
                      <a:pPr marL="342900" indent="-342900">
                        <a:buFont typeface="+mj-lt"/>
                        <a:buAutoNum type="arabicPeriod"/>
                      </a:pPr>
                      <a:r>
                        <a:rPr lang="en-US" b="1" baseline="0" dirty="0" err="1">
                          <a:solidFill>
                            <a:srgbClr val="FF0000"/>
                          </a:solidFill>
                        </a:rPr>
                        <a:t>Aibono</a:t>
                      </a:r>
                      <a:endParaRPr lang="en-US" b="1" baseline="0" dirty="0">
                        <a:solidFill>
                          <a:srgbClr val="FF0000"/>
                        </a:solidFill>
                      </a:endParaRPr>
                    </a:p>
                    <a:p>
                      <a:pPr marL="342900" indent="-342900">
                        <a:buFont typeface="+mj-lt"/>
                        <a:buAutoNum type="arabicPeriod"/>
                      </a:pPr>
                      <a:r>
                        <a:rPr lang="en-US" b="1" baseline="0" dirty="0">
                          <a:solidFill>
                            <a:srgbClr val="FF0000"/>
                          </a:solidFill>
                        </a:rPr>
                        <a:t>Clover ventures</a:t>
                      </a:r>
                    </a:p>
                    <a:p>
                      <a:pPr marL="342900" indent="-342900">
                        <a:buFont typeface="+mj-lt"/>
                        <a:buAutoNum type="arabicPeriod"/>
                      </a:pPr>
                      <a:r>
                        <a:rPr lang="en-US" b="1" baseline="0" dirty="0" err="1">
                          <a:solidFill>
                            <a:srgbClr val="FF0000"/>
                          </a:solidFill>
                        </a:rPr>
                        <a:t>Teabox</a:t>
                      </a:r>
                      <a:endParaRPr lang="en-US" b="1" baseline="0" dirty="0">
                        <a:solidFill>
                          <a:srgbClr val="FF0000"/>
                        </a:solidFill>
                      </a:endParaRPr>
                    </a:p>
                    <a:p>
                      <a:pPr marL="342900" indent="-342900">
                        <a:buFont typeface="+mj-lt"/>
                        <a:buAutoNum type="arabicPeriod"/>
                      </a:pPr>
                      <a:r>
                        <a:rPr lang="en-US" b="1" baseline="0" dirty="0">
                          <a:solidFill>
                            <a:srgbClr val="FF0000"/>
                          </a:solidFill>
                        </a:rPr>
                        <a:t>Daily ninja</a:t>
                      </a:r>
                    </a:p>
                    <a:p>
                      <a:pPr marL="342900" indent="-342900">
                        <a:buFont typeface="+mj-lt"/>
                        <a:buAutoNum type="arabicPeriod"/>
                      </a:pPr>
                      <a:r>
                        <a:rPr lang="en-US" b="1" baseline="0" dirty="0" err="1">
                          <a:solidFill>
                            <a:srgbClr val="FF0000"/>
                          </a:solidFill>
                        </a:rPr>
                        <a:t>Smerkato</a:t>
                      </a:r>
                      <a:endParaRPr lang="en-US" b="1" baseline="0" dirty="0">
                        <a:solidFill>
                          <a:srgbClr val="FF0000"/>
                        </a:solidFill>
                      </a:endParaRPr>
                    </a:p>
                    <a:p>
                      <a:pPr marL="342900" indent="-342900">
                        <a:buFont typeface="+mj-lt"/>
                        <a:buAutoNum type="arabicPeriod"/>
                      </a:pPr>
                      <a:r>
                        <a:rPr lang="en-US" b="1" baseline="0" dirty="0" err="1">
                          <a:solidFill>
                            <a:srgbClr val="FF0000"/>
                          </a:solidFill>
                        </a:rPr>
                        <a:t>Atomaday</a:t>
                      </a:r>
                      <a:endParaRPr lang="en-US" b="1" baseline="0" dirty="0">
                        <a:solidFill>
                          <a:srgbClr val="FF0000"/>
                        </a:solidFill>
                      </a:endParaRPr>
                    </a:p>
                    <a:p>
                      <a:pPr marL="342900" indent="-342900">
                        <a:buFont typeface="+mj-lt"/>
                        <a:buAutoNum type="arabicPeriod"/>
                      </a:pPr>
                      <a:r>
                        <a:rPr lang="en-US" b="1" baseline="0" dirty="0" err="1">
                          <a:solidFill>
                            <a:srgbClr val="FF0000"/>
                          </a:solidFill>
                        </a:rPr>
                        <a:t>LivLush</a:t>
                      </a:r>
                      <a:endParaRPr lang="en-US" b="1" baseline="0" dirty="0">
                        <a:solidFill>
                          <a:srgbClr val="FF0000"/>
                        </a:solidFill>
                      </a:endParaRPr>
                    </a:p>
                    <a:p>
                      <a:pPr marL="342900" indent="-342900">
                        <a:buFont typeface="+mj-lt"/>
                        <a:buAutoNum type="arabicPeriod"/>
                      </a:pPr>
                      <a:r>
                        <a:rPr lang="en-US" b="1" baseline="0" dirty="0" err="1">
                          <a:solidFill>
                            <a:srgbClr val="FF0000"/>
                          </a:solidFill>
                        </a:rPr>
                        <a:t>Brownsoil</a:t>
                      </a:r>
                      <a:endParaRPr lang="en-US" b="1" baseline="0" dirty="0">
                        <a:solidFill>
                          <a:srgbClr val="FF0000"/>
                        </a:solidFill>
                      </a:endParaRPr>
                    </a:p>
                    <a:p>
                      <a:pPr marL="342900" indent="-342900">
                        <a:buFont typeface="+mj-lt"/>
                        <a:buAutoNum type="arabicPeriod"/>
                      </a:pPr>
                      <a:r>
                        <a:rPr lang="en-US" b="1" baseline="0" dirty="0" err="1">
                          <a:solidFill>
                            <a:srgbClr val="0070C0"/>
                          </a:solidFill>
                        </a:rPr>
                        <a:t>Grofers</a:t>
                      </a:r>
                      <a:r>
                        <a:rPr lang="en-US" b="1" baseline="0" dirty="0">
                          <a:solidFill>
                            <a:srgbClr val="0070C0"/>
                          </a:solidFill>
                        </a:rPr>
                        <a:t> (</a:t>
                      </a:r>
                      <a:r>
                        <a:rPr lang="en-US" b="1" baseline="0" dirty="0" err="1">
                          <a:solidFill>
                            <a:srgbClr val="0070C0"/>
                          </a:solidFill>
                        </a:rPr>
                        <a:t>Soonicorn</a:t>
                      </a:r>
                      <a:r>
                        <a:rPr lang="en-US" b="1" baseline="0" dirty="0">
                          <a:solidFill>
                            <a:srgbClr val="0070C0"/>
                          </a:solidFill>
                        </a:rPr>
                        <a:t>)</a:t>
                      </a:r>
                    </a:p>
                    <a:p>
                      <a:pPr marL="342900" indent="-342900">
                        <a:buFont typeface="+mj-lt"/>
                        <a:buAutoNum type="arabicPeriod"/>
                      </a:pPr>
                      <a:r>
                        <a:rPr lang="en-US" b="1" baseline="0" dirty="0" err="1">
                          <a:solidFill>
                            <a:srgbClr val="0070C0"/>
                          </a:solidFill>
                        </a:rPr>
                        <a:t>Waycool</a:t>
                      </a:r>
                      <a:endParaRPr lang="en-US" b="1" baseline="0" dirty="0">
                        <a:solidFill>
                          <a:srgbClr val="0070C0"/>
                        </a:solidFill>
                      </a:endParaRPr>
                    </a:p>
                    <a:p>
                      <a:pPr marL="342900" indent="-342900">
                        <a:buFont typeface="+mj-lt"/>
                        <a:buAutoNum type="arabicPeriod"/>
                      </a:pPr>
                      <a:r>
                        <a:rPr lang="en-US" b="1" baseline="0" dirty="0" err="1">
                          <a:solidFill>
                            <a:srgbClr val="0070C0"/>
                          </a:solidFill>
                        </a:rPr>
                        <a:t>DeHaat</a:t>
                      </a:r>
                      <a:endParaRPr lang="en-US" b="1" baseline="0" dirty="0">
                        <a:solidFill>
                          <a:srgbClr val="0070C0"/>
                        </a:solidFill>
                      </a:endParaRPr>
                    </a:p>
                    <a:p>
                      <a:pPr marL="342900" indent="-342900">
                        <a:buFont typeface="+mj-lt"/>
                        <a:buAutoNum type="arabicPeriod"/>
                      </a:pPr>
                      <a:r>
                        <a:rPr lang="en-US" b="1" baseline="0" dirty="0" err="1">
                          <a:solidFill>
                            <a:srgbClr val="0070C0"/>
                          </a:solidFill>
                        </a:rPr>
                        <a:t>Bijak</a:t>
                      </a:r>
                      <a:endParaRPr lang="en-US" b="1" baseline="0" dirty="0">
                        <a:solidFill>
                          <a:srgbClr val="0070C0"/>
                        </a:solidFill>
                      </a:endParaRPr>
                    </a:p>
                    <a:p>
                      <a:pPr marL="342900" indent="-342900">
                        <a:buFont typeface="+mj-lt"/>
                        <a:buAutoNum type="arabicPeriod"/>
                      </a:pPr>
                      <a:r>
                        <a:rPr lang="en-US" b="1" baseline="0" dirty="0">
                          <a:solidFill>
                            <a:srgbClr val="0070C0"/>
                          </a:solidFill>
                        </a:rPr>
                        <a:t>Shop </a:t>
                      </a:r>
                      <a:r>
                        <a:rPr lang="en-US" b="1" baseline="0" dirty="0" err="1">
                          <a:solidFill>
                            <a:srgbClr val="0070C0"/>
                          </a:solidFill>
                        </a:rPr>
                        <a:t>Kirana</a:t>
                      </a:r>
                      <a:endParaRPr lang="en-US" b="1" baseline="0" dirty="0">
                        <a:solidFill>
                          <a:srgbClr val="0070C0"/>
                        </a:solidFill>
                      </a:endParaRPr>
                    </a:p>
                    <a:p>
                      <a:pPr marL="342900" indent="-342900">
                        <a:buFont typeface="+mj-lt"/>
                        <a:buAutoNum type="arabicPeriod"/>
                      </a:pPr>
                      <a:r>
                        <a:rPr lang="en-US" b="1" baseline="0" dirty="0" err="1">
                          <a:solidFill>
                            <a:srgbClr val="0070C0"/>
                          </a:solidFill>
                        </a:rPr>
                        <a:t>Tokri</a:t>
                      </a:r>
                      <a:endParaRPr lang="en-US" b="1" baseline="0" dirty="0">
                        <a:solidFill>
                          <a:srgbClr val="0070C0"/>
                        </a:solidFill>
                      </a:endParaRPr>
                    </a:p>
                    <a:p>
                      <a:pPr marL="342900" indent="-342900">
                        <a:buFont typeface="+mj-lt"/>
                        <a:buAutoNum type="arabicPeriod"/>
                      </a:pPr>
                      <a:r>
                        <a:rPr lang="en-US" b="1" baseline="0" dirty="0" err="1">
                          <a:solidFill>
                            <a:srgbClr val="0070C0"/>
                          </a:solidFill>
                        </a:rPr>
                        <a:t>Milkbasket</a:t>
                      </a:r>
                      <a:endParaRPr lang="en-US" b="1" baseline="0" dirty="0">
                        <a:solidFill>
                          <a:srgbClr val="0070C0"/>
                        </a:solidFill>
                      </a:endParaRPr>
                    </a:p>
                  </a:txBody>
                  <a:tcPr>
                    <a:solidFill>
                      <a:schemeClr val="accent6">
                        <a:lumMod val="20000"/>
                        <a:lumOff val="80000"/>
                        <a:alpha val="20000"/>
                      </a:schemeClr>
                    </a:solidFill>
                  </a:tcPr>
                </a:tc>
                <a:extLst>
                  <a:ext uri="{0D108BD9-81ED-4DB2-BD59-A6C34878D82A}">
                    <a16:rowId xmlns:a16="http://schemas.microsoft.com/office/drawing/2014/main" xmlns="" val="711269526"/>
                  </a:ext>
                </a:extLst>
              </a:tr>
            </a:tbl>
          </a:graphicData>
        </a:graphic>
      </p:graphicFrame>
      <p:graphicFrame>
        <p:nvGraphicFramePr>
          <p:cNvPr id="4" name="Table 3"/>
          <p:cNvGraphicFramePr>
            <a:graphicFrameLocks noGrp="1"/>
          </p:cNvGraphicFramePr>
          <p:nvPr>
            <p:extLst>
              <p:ext uri="{D42A27DB-BD31-4B8C-83A1-F6EECF244321}">
                <p14:modId xmlns:p14="http://schemas.microsoft.com/office/powerpoint/2010/main" val="503226915"/>
              </p:ext>
            </p:extLst>
          </p:nvPr>
        </p:nvGraphicFramePr>
        <p:xfrm>
          <a:off x="4330147" y="112956"/>
          <a:ext cx="2643809" cy="5120640"/>
        </p:xfrm>
        <a:graphic>
          <a:graphicData uri="http://schemas.openxmlformats.org/drawingml/2006/table">
            <a:tbl>
              <a:tblPr firstRow="1" bandRow="1">
                <a:tableStyleId>{D27102A9-8310-4765-A935-A1911B00CA55}</a:tableStyleId>
              </a:tblPr>
              <a:tblGrid>
                <a:gridCol w="2643809">
                  <a:extLst>
                    <a:ext uri="{9D8B030D-6E8A-4147-A177-3AD203B41FA5}">
                      <a16:colId xmlns:a16="http://schemas.microsoft.com/office/drawing/2014/main" xmlns="" val="986629417"/>
                    </a:ext>
                  </a:extLst>
                </a:gridCol>
              </a:tblGrid>
              <a:tr h="370840">
                <a:tc>
                  <a:txBody>
                    <a:bodyPr/>
                    <a:lstStyle/>
                    <a:p>
                      <a:r>
                        <a:rPr lang="en-US" dirty="0"/>
                        <a:t>Startups</a:t>
                      </a:r>
                      <a:r>
                        <a:rPr lang="en-US" baseline="0" dirty="0"/>
                        <a:t> enabling procurement of quality inputs</a:t>
                      </a:r>
                      <a:endParaRPr lang="en-IN" dirty="0">
                        <a:solidFill>
                          <a:schemeClr val="tx1"/>
                        </a:solidFill>
                      </a:endParaRPr>
                    </a:p>
                  </a:txBody>
                  <a:tcPr/>
                </a:tc>
                <a:extLst>
                  <a:ext uri="{0D108BD9-81ED-4DB2-BD59-A6C34878D82A}">
                    <a16:rowId xmlns:a16="http://schemas.microsoft.com/office/drawing/2014/main" xmlns="" val="2466023643"/>
                  </a:ext>
                </a:extLst>
              </a:tr>
              <a:tr h="370840">
                <a:tc>
                  <a:txBody>
                    <a:bodyPr/>
                    <a:lstStyle/>
                    <a:p>
                      <a:pPr marL="342900" indent="-342900">
                        <a:buFont typeface="+mj-lt"/>
                        <a:buAutoNum type="arabicPeriod"/>
                      </a:pPr>
                      <a:r>
                        <a:rPr lang="en-US" b="1" baseline="0" dirty="0" err="1">
                          <a:solidFill>
                            <a:srgbClr val="9B0948"/>
                          </a:solidFill>
                        </a:rPr>
                        <a:t>Agrostar</a:t>
                      </a:r>
                      <a:r>
                        <a:rPr lang="en-US" b="1" baseline="0" dirty="0">
                          <a:solidFill>
                            <a:srgbClr val="9B0948"/>
                          </a:solidFill>
                        </a:rPr>
                        <a:t> (</a:t>
                      </a:r>
                      <a:r>
                        <a:rPr lang="en-US" b="1" baseline="0" dirty="0" err="1">
                          <a:solidFill>
                            <a:srgbClr val="9B0948"/>
                          </a:solidFill>
                        </a:rPr>
                        <a:t>Soonicorn</a:t>
                      </a:r>
                      <a:r>
                        <a:rPr lang="en-US" b="1" baseline="0" dirty="0">
                          <a:solidFill>
                            <a:srgbClr val="9B0948"/>
                          </a:solidFill>
                        </a:rPr>
                        <a:t>)</a:t>
                      </a:r>
                    </a:p>
                    <a:p>
                      <a:pPr marL="342900" indent="-342900">
                        <a:buFont typeface="+mj-lt"/>
                        <a:buAutoNum type="arabicPeriod"/>
                      </a:pPr>
                      <a:r>
                        <a:rPr lang="en-US" b="1" baseline="0" dirty="0" err="1">
                          <a:solidFill>
                            <a:srgbClr val="0070C0"/>
                          </a:solidFill>
                        </a:rPr>
                        <a:t>Kethinext</a:t>
                      </a:r>
                      <a:endParaRPr lang="en-US" b="1" baseline="0" dirty="0">
                        <a:solidFill>
                          <a:srgbClr val="0070C0"/>
                        </a:solidFill>
                      </a:endParaRPr>
                    </a:p>
                    <a:p>
                      <a:pPr marL="342900" indent="-342900">
                        <a:buFont typeface="+mj-lt"/>
                        <a:buAutoNum type="arabicPeriod"/>
                      </a:pPr>
                      <a:r>
                        <a:rPr lang="en-US" b="1" baseline="0" dirty="0">
                          <a:solidFill>
                            <a:srgbClr val="0070C0"/>
                          </a:solidFill>
                        </a:rPr>
                        <a:t>Gramophone</a:t>
                      </a:r>
                    </a:p>
                    <a:p>
                      <a:pPr marL="342900" indent="-342900">
                        <a:buFont typeface="+mj-lt"/>
                        <a:buAutoNum type="arabicPeriod"/>
                      </a:pPr>
                      <a:r>
                        <a:rPr lang="en-US" b="1" baseline="0" dirty="0" err="1">
                          <a:solidFill>
                            <a:srgbClr val="0070C0"/>
                          </a:solidFill>
                        </a:rPr>
                        <a:t>Marut</a:t>
                      </a:r>
                      <a:r>
                        <a:rPr lang="en-US" b="1" baseline="0" dirty="0">
                          <a:solidFill>
                            <a:srgbClr val="0070C0"/>
                          </a:solidFill>
                        </a:rPr>
                        <a:t> Drones</a:t>
                      </a:r>
                    </a:p>
                    <a:p>
                      <a:pPr marL="342900" indent="-342900">
                        <a:buFont typeface="+mj-lt"/>
                        <a:buAutoNum type="arabicPeriod"/>
                      </a:pPr>
                      <a:r>
                        <a:rPr lang="en-US" b="1" baseline="0" dirty="0" err="1">
                          <a:solidFill>
                            <a:srgbClr val="0070C0"/>
                          </a:solidFill>
                        </a:rPr>
                        <a:t>LeanAgri</a:t>
                      </a:r>
                      <a:endParaRPr lang="en-US" b="1" baseline="0" dirty="0">
                        <a:solidFill>
                          <a:srgbClr val="0070C0"/>
                        </a:solidFill>
                      </a:endParaRPr>
                    </a:p>
                    <a:p>
                      <a:pPr marL="342900" indent="-342900">
                        <a:buFont typeface="+mj-lt"/>
                        <a:buAutoNum type="arabicPeriod"/>
                      </a:pPr>
                      <a:r>
                        <a:rPr lang="en-US" b="1" baseline="0" dirty="0" err="1">
                          <a:solidFill>
                            <a:srgbClr val="0070C0"/>
                          </a:solidFill>
                        </a:rPr>
                        <a:t>BharatAgri</a:t>
                      </a:r>
                      <a:endParaRPr lang="en-US" b="1" baseline="0" dirty="0">
                        <a:solidFill>
                          <a:srgbClr val="0070C0"/>
                        </a:solidFill>
                      </a:endParaRPr>
                    </a:p>
                    <a:p>
                      <a:pPr marL="342900" indent="-342900">
                        <a:buFont typeface="+mj-lt"/>
                        <a:buAutoNum type="arabicPeriod"/>
                      </a:pPr>
                      <a:r>
                        <a:rPr lang="en-US" b="1" baseline="0" dirty="0" err="1">
                          <a:solidFill>
                            <a:srgbClr val="FF0000"/>
                          </a:solidFill>
                        </a:rPr>
                        <a:t>BigHaat</a:t>
                      </a:r>
                      <a:endParaRPr lang="en-US" b="1" baseline="0" dirty="0">
                        <a:solidFill>
                          <a:srgbClr val="FF0000"/>
                        </a:solidFill>
                      </a:endParaRPr>
                    </a:p>
                    <a:p>
                      <a:pPr marL="342900" indent="-342900">
                        <a:buFont typeface="+mj-lt"/>
                        <a:buAutoNum type="arabicPeriod"/>
                      </a:pPr>
                      <a:r>
                        <a:rPr lang="en-US" b="1" baseline="0" dirty="0">
                          <a:solidFill>
                            <a:srgbClr val="0070C0"/>
                          </a:solidFill>
                        </a:rPr>
                        <a:t>A-One seed wholesale</a:t>
                      </a:r>
                    </a:p>
                    <a:p>
                      <a:pPr marL="342900" indent="-342900">
                        <a:buFont typeface="+mj-lt"/>
                        <a:buAutoNum type="arabicPeriod"/>
                      </a:pPr>
                      <a:r>
                        <a:rPr lang="en-US" b="1" baseline="0" dirty="0">
                          <a:solidFill>
                            <a:srgbClr val="0070C0"/>
                          </a:solidFill>
                        </a:rPr>
                        <a:t>Terra Agro biotech</a:t>
                      </a:r>
                    </a:p>
                    <a:p>
                      <a:pPr marL="342900" indent="-342900">
                        <a:buFont typeface="+mj-lt"/>
                        <a:buAutoNum type="arabicPeriod"/>
                      </a:pPr>
                      <a:r>
                        <a:rPr lang="en-US" b="1" baseline="0" dirty="0" err="1">
                          <a:solidFill>
                            <a:srgbClr val="FF0000"/>
                          </a:solidFill>
                        </a:rPr>
                        <a:t>Agriapp</a:t>
                      </a:r>
                      <a:endParaRPr lang="en-US" b="1" baseline="0" dirty="0">
                        <a:solidFill>
                          <a:srgbClr val="FF0000"/>
                        </a:solidFill>
                      </a:endParaRPr>
                    </a:p>
                    <a:p>
                      <a:pPr marL="342900" indent="-342900">
                        <a:buFont typeface="+mj-lt"/>
                        <a:buAutoNum type="arabicPeriod"/>
                      </a:pPr>
                      <a:r>
                        <a:rPr lang="en-US" b="1" baseline="0" dirty="0" err="1">
                          <a:solidFill>
                            <a:srgbClr val="0070C0"/>
                          </a:solidFill>
                        </a:rPr>
                        <a:t>Smartfarms</a:t>
                      </a:r>
                      <a:endParaRPr lang="en-US" b="1" baseline="0" dirty="0">
                        <a:solidFill>
                          <a:srgbClr val="0070C0"/>
                        </a:solidFill>
                      </a:endParaRPr>
                    </a:p>
                    <a:p>
                      <a:pPr marL="342900" indent="-342900">
                        <a:buFont typeface="+mj-lt"/>
                        <a:buAutoNum type="arabicPeriod"/>
                      </a:pPr>
                      <a:r>
                        <a:rPr lang="en-US" b="1" baseline="0" dirty="0" err="1">
                          <a:solidFill>
                            <a:srgbClr val="0070C0"/>
                          </a:solidFill>
                        </a:rPr>
                        <a:t>FarmGuru</a:t>
                      </a:r>
                      <a:endParaRPr lang="en-US" b="1" baseline="0" dirty="0">
                        <a:solidFill>
                          <a:srgbClr val="0070C0"/>
                        </a:solidFill>
                      </a:endParaRPr>
                    </a:p>
                    <a:p>
                      <a:pPr marL="342900" indent="-342900">
                        <a:buFont typeface="+mj-lt"/>
                        <a:buAutoNum type="arabicPeriod"/>
                      </a:pPr>
                      <a:r>
                        <a:rPr lang="en-US" b="1" baseline="0" dirty="0" err="1">
                          <a:solidFill>
                            <a:srgbClr val="0070C0"/>
                          </a:solidFill>
                        </a:rPr>
                        <a:t>Behtar</a:t>
                      </a:r>
                      <a:r>
                        <a:rPr lang="en-US" b="1" baseline="0" dirty="0">
                          <a:solidFill>
                            <a:srgbClr val="0070C0"/>
                          </a:solidFill>
                        </a:rPr>
                        <a:t> </a:t>
                      </a:r>
                      <a:r>
                        <a:rPr lang="en-US" b="1" baseline="0" dirty="0" err="1">
                          <a:solidFill>
                            <a:srgbClr val="0070C0"/>
                          </a:solidFill>
                        </a:rPr>
                        <a:t>Zindagi</a:t>
                      </a:r>
                      <a:endParaRPr lang="en-US" b="1" baseline="0" dirty="0">
                        <a:solidFill>
                          <a:srgbClr val="0070C0"/>
                        </a:solidFill>
                      </a:endParaRPr>
                    </a:p>
                    <a:p>
                      <a:pPr marL="342900" indent="-342900">
                        <a:buFont typeface="+mj-lt"/>
                        <a:buAutoNum type="arabicPeriod"/>
                      </a:pPr>
                      <a:r>
                        <a:rPr lang="en-US" b="1" baseline="0" dirty="0" err="1">
                          <a:solidFill>
                            <a:srgbClr val="0070C0"/>
                          </a:solidFill>
                        </a:rPr>
                        <a:t>Unnati</a:t>
                      </a:r>
                      <a:endParaRPr lang="en-US" b="1" baseline="0" dirty="0">
                        <a:solidFill>
                          <a:srgbClr val="0070C0"/>
                        </a:solidFill>
                      </a:endParaRPr>
                    </a:p>
                    <a:p>
                      <a:pPr marL="342900" indent="-342900">
                        <a:buFont typeface="+mj-lt"/>
                        <a:buAutoNum type="arabicPeriod"/>
                      </a:pPr>
                      <a:endParaRPr lang="en-US" baseline="0" dirty="0">
                        <a:solidFill>
                          <a:srgbClr val="0070C0"/>
                        </a:solidFill>
                      </a:endParaRPr>
                    </a:p>
                  </a:txBody>
                  <a:tcPr>
                    <a:solidFill>
                      <a:schemeClr val="accent4">
                        <a:lumMod val="20000"/>
                        <a:lumOff val="80000"/>
                        <a:alpha val="20000"/>
                      </a:schemeClr>
                    </a:solidFill>
                  </a:tcPr>
                </a:tc>
                <a:extLst>
                  <a:ext uri="{0D108BD9-81ED-4DB2-BD59-A6C34878D82A}">
                    <a16:rowId xmlns:a16="http://schemas.microsoft.com/office/drawing/2014/main" xmlns="" val="711269526"/>
                  </a:ext>
                </a:extLst>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3813886700"/>
              </p:ext>
            </p:extLst>
          </p:nvPr>
        </p:nvGraphicFramePr>
        <p:xfrm>
          <a:off x="8520093" y="91440"/>
          <a:ext cx="2643809" cy="6492240"/>
        </p:xfrm>
        <a:graphic>
          <a:graphicData uri="http://schemas.openxmlformats.org/drawingml/2006/table">
            <a:tbl>
              <a:tblPr firstRow="1" bandRow="1">
                <a:tableStyleId>{5FD0F851-EC5A-4D38-B0AD-8093EC10F338}</a:tableStyleId>
              </a:tblPr>
              <a:tblGrid>
                <a:gridCol w="2643809">
                  <a:extLst>
                    <a:ext uri="{9D8B030D-6E8A-4147-A177-3AD203B41FA5}">
                      <a16:colId xmlns:a16="http://schemas.microsoft.com/office/drawing/2014/main" xmlns="" val="986629417"/>
                    </a:ext>
                  </a:extLst>
                </a:gridCol>
              </a:tblGrid>
              <a:tr h="370840">
                <a:tc>
                  <a:txBody>
                    <a:bodyPr/>
                    <a:lstStyle/>
                    <a:p>
                      <a:r>
                        <a:rPr lang="en-US" dirty="0"/>
                        <a:t>Startups</a:t>
                      </a:r>
                      <a:r>
                        <a:rPr lang="en-US" baseline="0" dirty="0"/>
                        <a:t> helping efficient mechanization, irrigation and financial services</a:t>
                      </a:r>
                      <a:endParaRPr lang="en-IN" dirty="0">
                        <a:solidFill>
                          <a:schemeClr val="tx1"/>
                        </a:solidFill>
                      </a:endParaRPr>
                    </a:p>
                  </a:txBody>
                  <a:tcPr/>
                </a:tc>
                <a:extLst>
                  <a:ext uri="{0D108BD9-81ED-4DB2-BD59-A6C34878D82A}">
                    <a16:rowId xmlns:a16="http://schemas.microsoft.com/office/drawing/2014/main" xmlns="" val="2466023643"/>
                  </a:ext>
                </a:extLst>
              </a:tr>
              <a:tr h="370840">
                <a:tc>
                  <a:txBody>
                    <a:bodyPr/>
                    <a:lstStyle/>
                    <a:p>
                      <a:pPr marL="0" indent="0" algn="ctr">
                        <a:buFont typeface="+mj-lt"/>
                        <a:buNone/>
                      </a:pPr>
                      <a:r>
                        <a:rPr lang="en-US" b="1" baseline="0" dirty="0" err="1">
                          <a:solidFill>
                            <a:schemeClr val="accent2">
                              <a:lumMod val="50000"/>
                            </a:schemeClr>
                          </a:solidFill>
                        </a:rPr>
                        <a:t>Mechanisation</a:t>
                      </a:r>
                      <a:r>
                        <a:rPr lang="en-US" b="1" baseline="0" dirty="0">
                          <a:solidFill>
                            <a:schemeClr val="accent2">
                              <a:lumMod val="50000"/>
                            </a:schemeClr>
                          </a:solidFill>
                        </a:rPr>
                        <a:t> </a:t>
                      </a:r>
                    </a:p>
                    <a:p>
                      <a:pPr marL="342900" indent="-342900">
                        <a:buFont typeface="+mj-lt"/>
                        <a:buAutoNum type="arabicPeriod"/>
                      </a:pPr>
                      <a:r>
                        <a:rPr lang="en-US" b="1" baseline="0" dirty="0" err="1">
                          <a:solidFill>
                            <a:srgbClr val="0070C0"/>
                          </a:solidFill>
                        </a:rPr>
                        <a:t>Farmart</a:t>
                      </a:r>
                      <a:endParaRPr lang="en-US" b="1" baseline="0" dirty="0">
                        <a:solidFill>
                          <a:srgbClr val="0070C0"/>
                        </a:solidFill>
                      </a:endParaRPr>
                    </a:p>
                    <a:p>
                      <a:pPr marL="342900" indent="-342900">
                        <a:buFont typeface="+mj-lt"/>
                        <a:buAutoNum type="arabicPeriod"/>
                      </a:pPr>
                      <a:r>
                        <a:rPr lang="en-US" b="1" baseline="0" dirty="0">
                          <a:solidFill>
                            <a:srgbClr val="0070C0"/>
                          </a:solidFill>
                        </a:rPr>
                        <a:t>EM3Agriservices</a:t>
                      </a:r>
                    </a:p>
                    <a:p>
                      <a:pPr marL="342900" indent="-342900">
                        <a:buFont typeface="+mj-lt"/>
                        <a:buAutoNum type="arabicPeriod"/>
                      </a:pPr>
                      <a:r>
                        <a:rPr lang="en-US" b="1" baseline="0" dirty="0">
                          <a:solidFill>
                            <a:srgbClr val="0070C0"/>
                          </a:solidFill>
                        </a:rPr>
                        <a:t>RAVGO</a:t>
                      </a:r>
                    </a:p>
                    <a:p>
                      <a:pPr marL="342900" indent="-342900">
                        <a:buFont typeface="+mj-lt"/>
                        <a:buAutoNum type="arabicPeriod"/>
                      </a:pPr>
                      <a:r>
                        <a:rPr lang="en-US" b="1" baseline="0" dirty="0" err="1">
                          <a:solidFill>
                            <a:srgbClr val="0070C0"/>
                          </a:solidFill>
                        </a:rPr>
                        <a:t>Trringo</a:t>
                      </a:r>
                      <a:endParaRPr lang="en-US" baseline="0" dirty="0"/>
                    </a:p>
                    <a:p>
                      <a:pPr marL="0" indent="0" algn="ctr">
                        <a:buFont typeface="+mj-lt"/>
                        <a:buNone/>
                      </a:pPr>
                      <a:r>
                        <a:rPr lang="en-US" sz="1800" b="1" kern="1200" baseline="0" dirty="0">
                          <a:solidFill>
                            <a:schemeClr val="accent2">
                              <a:lumMod val="50000"/>
                            </a:schemeClr>
                          </a:solidFill>
                          <a:latin typeface="+mn-lt"/>
                          <a:ea typeface="+mn-ea"/>
                          <a:cs typeface="+mn-cs"/>
                        </a:rPr>
                        <a:t>Irrigation</a:t>
                      </a:r>
                      <a:r>
                        <a:rPr lang="en-US" baseline="0" dirty="0"/>
                        <a:t> </a:t>
                      </a:r>
                    </a:p>
                    <a:p>
                      <a:pPr marL="342900" indent="-342900">
                        <a:buFont typeface="+mj-lt"/>
                        <a:buAutoNum type="arabicPeriod"/>
                      </a:pPr>
                      <a:r>
                        <a:rPr lang="en-US" b="1" baseline="0" dirty="0" err="1">
                          <a:solidFill>
                            <a:srgbClr val="FF0000"/>
                          </a:solidFill>
                        </a:rPr>
                        <a:t>Flybird</a:t>
                      </a:r>
                      <a:endParaRPr lang="en-US" b="1" baseline="0" dirty="0">
                        <a:solidFill>
                          <a:srgbClr val="FF0000"/>
                        </a:solidFill>
                      </a:endParaRPr>
                    </a:p>
                    <a:p>
                      <a:pPr marL="342900" indent="-342900">
                        <a:buFont typeface="+mj-lt"/>
                        <a:buAutoNum type="arabicPeriod"/>
                      </a:pPr>
                      <a:r>
                        <a:rPr lang="en-US" b="1" baseline="0" dirty="0" err="1">
                          <a:solidFill>
                            <a:srgbClr val="0070C0"/>
                          </a:solidFill>
                        </a:rPr>
                        <a:t>Intech</a:t>
                      </a:r>
                      <a:r>
                        <a:rPr lang="en-US" b="1" baseline="0" dirty="0">
                          <a:solidFill>
                            <a:srgbClr val="0070C0"/>
                          </a:solidFill>
                        </a:rPr>
                        <a:t> harness</a:t>
                      </a:r>
                    </a:p>
                    <a:p>
                      <a:pPr marL="342900" indent="-342900">
                        <a:buFont typeface="+mj-lt"/>
                        <a:buAutoNum type="arabicPeriod"/>
                      </a:pPr>
                      <a:r>
                        <a:rPr lang="en-US" b="1" baseline="0" dirty="0">
                          <a:solidFill>
                            <a:srgbClr val="0070C0"/>
                          </a:solidFill>
                        </a:rPr>
                        <a:t>Sense It Out</a:t>
                      </a:r>
                    </a:p>
                    <a:p>
                      <a:pPr marL="342900" indent="-342900">
                        <a:buFont typeface="+mj-lt"/>
                        <a:buAutoNum type="arabicPeriod"/>
                      </a:pPr>
                      <a:r>
                        <a:rPr lang="en-US" b="1" baseline="0" dirty="0" err="1">
                          <a:solidFill>
                            <a:srgbClr val="FF0000"/>
                          </a:solidFill>
                        </a:rPr>
                        <a:t>Kisan</a:t>
                      </a:r>
                      <a:r>
                        <a:rPr lang="en-US" b="1" baseline="0" dirty="0">
                          <a:solidFill>
                            <a:srgbClr val="FF0000"/>
                          </a:solidFill>
                        </a:rPr>
                        <a:t> Raja</a:t>
                      </a:r>
                    </a:p>
                    <a:p>
                      <a:pPr marL="342900" indent="-342900">
                        <a:buFont typeface="+mj-lt"/>
                        <a:buAutoNum type="arabicPeriod"/>
                      </a:pPr>
                      <a:r>
                        <a:rPr lang="en-US" b="1" baseline="0" dirty="0" err="1">
                          <a:solidFill>
                            <a:srgbClr val="FF0000"/>
                          </a:solidFill>
                        </a:rPr>
                        <a:t>Satyukt</a:t>
                      </a:r>
                      <a:endParaRPr lang="en-US" b="1" baseline="0" dirty="0">
                        <a:solidFill>
                          <a:srgbClr val="FF0000"/>
                        </a:solidFill>
                      </a:endParaRPr>
                    </a:p>
                    <a:p>
                      <a:pPr marL="342900" indent="-342900">
                        <a:buFont typeface="+mj-lt"/>
                        <a:buAutoNum type="arabicPeriod"/>
                      </a:pPr>
                      <a:r>
                        <a:rPr lang="en-US" b="1" baseline="0" dirty="0" err="1">
                          <a:solidFill>
                            <a:srgbClr val="0070C0"/>
                          </a:solidFill>
                        </a:rPr>
                        <a:t>Kritsnam</a:t>
                      </a:r>
                      <a:r>
                        <a:rPr lang="en-US" b="1" baseline="0" dirty="0">
                          <a:solidFill>
                            <a:srgbClr val="0070C0"/>
                          </a:solidFill>
                        </a:rPr>
                        <a:t> technologies</a:t>
                      </a:r>
                      <a:endParaRPr lang="en-US" baseline="0" dirty="0"/>
                    </a:p>
                    <a:p>
                      <a:pPr marL="0" indent="0" algn="ctr">
                        <a:buFont typeface="+mj-lt"/>
                        <a:buNone/>
                      </a:pPr>
                      <a:r>
                        <a:rPr lang="en-US" sz="1800" b="1" kern="1200" baseline="0" dirty="0">
                          <a:solidFill>
                            <a:schemeClr val="accent2">
                              <a:lumMod val="50000"/>
                            </a:schemeClr>
                          </a:solidFill>
                          <a:latin typeface="+mn-lt"/>
                          <a:ea typeface="+mn-ea"/>
                          <a:cs typeface="+mn-cs"/>
                        </a:rPr>
                        <a:t>Financial</a:t>
                      </a:r>
                      <a:r>
                        <a:rPr lang="en-US" baseline="0" dirty="0"/>
                        <a:t> </a:t>
                      </a:r>
                      <a:r>
                        <a:rPr lang="en-US" sz="1800" b="1" kern="1200" baseline="0" dirty="0">
                          <a:solidFill>
                            <a:schemeClr val="accent2">
                              <a:lumMod val="50000"/>
                            </a:schemeClr>
                          </a:solidFill>
                          <a:latin typeface="+mn-lt"/>
                          <a:ea typeface="+mn-ea"/>
                          <a:cs typeface="+mn-cs"/>
                        </a:rPr>
                        <a:t>Services</a:t>
                      </a:r>
                    </a:p>
                    <a:p>
                      <a:pPr marL="342900" indent="-342900">
                        <a:buFont typeface="+mj-lt"/>
                        <a:buAutoNum type="arabicPeriod"/>
                      </a:pPr>
                      <a:r>
                        <a:rPr lang="en-US" b="1" baseline="0" dirty="0" err="1">
                          <a:solidFill>
                            <a:srgbClr val="0070C0"/>
                          </a:solidFill>
                        </a:rPr>
                        <a:t>Jaikisan</a:t>
                      </a:r>
                      <a:endParaRPr lang="en-US" b="1" baseline="0" dirty="0">
                        <a:solidFill>
                          <a:srgbClr val="0070C0"/>
                        </a:solidFill>
                      </a:endParaRPr>
                    </a:p>
                    <a:p>
                      <a:pPr marL="342900" indent="-342900">
                        <a:buFont typeface="+mj-lt"/>
                        <a:buAutoNum type="arabicPeriod"/>
                      </a:pPr>
                      <a:r>
                        <a:rPr lang="en-US" b="1" baseline="0" dirty="0">
                          <a:solidFill>
                            <a:srgbClr val="0070C0"/>
                          </a:solidFill>
                        </a:rPr>
                        <a:t>SG </a:t>
                      </a:r>
                      <a:r>
                        <a:rPr lang="en-US" b="1" baseline="0" dirty="0" err="1">
                          <a:solidFill>
                            <a:srgbClr val="0070C0"/>
                          </a:solidFill>
                        </a:rPr>
                        <a:t>Agtech</a:t>
                      </a:r>
                      <a:r>
                        <a:rPr lang="en-US" b="1" baseline="0" dirty="0">
                          <a:solidFill>
                            <a:srgbClr val="0070C0"/>
                          </a:solidFill>
                        </a:rPr>
                        <a:t> Innovations</a:t>
                      </a:r>
                    </a:p>
                    <a:p>
                      <a:pPr marL="342900" indent="-342900">
                        <a:buFont typeface="+mj-lt"/>
                        <a:buAutoNum type="arabicPeriod"/>
                      </a:pPr>
                      <a:r>
                        <a:rPr lang="en-US" b="1" baseline="0" dirty="0" err="1">
                          <a:solidFill>
                            <a:srgbClr val="0070C0"/>
                          </a:solidFill>
                        </a:rPr>
                        <a:t>Safal</a:t>
                      </a:r>
                      <a:r>
                        <a:rPr lang="en-US" b="1" baseline="0" dirty="0">
                          <a:solidFill>
                            <a:srgbClr val="0070C0"/>
                          </a:solidFill>
                        </a:rPr>
                        <a:t> </a:t>
                      </a:r>
                      <a:r>
                        <a:rPr lang="en-US" b="1" baseline="0" dirty="0" err="1">
                          <a:solidFill>
                            <a:srgbClr val="0070C0"/>
                          </a:solidFill>
                        </a:rPr>
                        <a:t>Fasal</a:t>
                      </a:r>
                      <a:endParaRPr lang="en-US" b="1" baseline="0" dirty="0">
                        <a:solidFill>
                          <a:srgbClr val="0070C0"/>
                        </a:solidFill>
                      </a:endParaRPr>
                    </a:p>
                    <a:p>
                      <a:pPr marL="342900" indent="-342900">
                        <a:buFont typeface="+mj-lt"/>
                        <a:buAutoNum type="arabicPeriod"/>
                      </a:pPr>
                      <a:r>
                        <a:rPr lang="en-US" b="1" baseline="0" dirty="0" err="1">
                          <a:solidFill>
                            <a:srgbClr val="0070C0"/>
                          </a:solidFill>
                        </a:rPr>
                        <a:t>Niruthi</a:t>
                      </a:r>
                      <a:r>
                        <a:rPr lang="en-US" b="1" baseline="0" dirty="0">
                          <a:solidFill>
                            <a:srgbClr val="0070C0"/>
                          </a:solidFill>
                        </a:rPr>
                        <a:t> Technology</a:t>
                      </a:r>
                    </a:p>
                    <a:p>
                      <a:pPr marL="342900" indent="-342900">
                        <a:buFont typeface="+mj-lt"/>
                        <a:buAutoNum type="arabicPeriod"/>
                      </a:pPr>
                      <a:r>
                        <a:rPr lang="en-US" b="1" baseline="0" dirty="0" err="1">
                          <a:solidFill>
                            <a:srgbClr val="0070C0"/>
                          </a:solidFill>
                        </a:rPr>
                        <a:t>Gramcover</a:t>
                      </a:r>
                      <a:endParaRPr lang="en-US" b="1" baseline="0" dirty="0">
                        <a:solidFill>
                          <a:srgbClr val="0070C0"/>
                        </a:solidFill>
                      </a:endParaRPr>
                    </a:p>
                    <a:p>
                      <a:pPr marL="342900" indent="-342900">
                        <a:buFont typeface="+mj-lt"/>
                        <a:buAutoNum type="arabicPeriod"/>
                      </a:pPr>
                      <a:r>
                        <a:rPr lang="en-US" b="1" baseline="0" dirty="0" err="1">
                          <a:solidFill>
                            <a:srgbClr val="FF0000"/>
                          </a:solidFill>
                        </a:rPr>
                        <a:t>Satsure</a:t>
                      </a:r>
                      <a:endParaRPr lang="en-US" b="1" baseline="0" dirty="0">
                        <a:solidFill>
                          <a:srgbClr val="FF0000"/>
                        </a:solidFill>
                      </a:endParaRPr>
                    </a:p>
                  </a:txBody>
                  <a:tcPr>
                    <a:solidFill>
                      <a:schemeClr val="accent5">
                        <a:lumMod val="20000"/>
                        <a:lumOff val="80000"/>
                        <a:alpha val="20000"/>
                      </a:schemeClr>
                    </a:solidFill>
                  </a:tcPr>
                </a:tc>
                <a:extLst>
                  <a:ext uri="{0D108BD9-81ED-4DB2-BD59-A6C34878D82A}">
                    <a16:rowId xmlns:a16="http://schemas.microsoft.com/office/drawing/2014/main" xmlns="" val="711269526"/>
                  </a:ext>
                </a:extLst>
              </a:tr>
            </a:tbl>
          </a:graphicData>
        </a:graphic>
      </p:graphicFrame>
      <p:sp>
        <p:nvSpPr>
          <p:cNvPr id="7" name="Rectangle 6"/>
          <p:cNvSpPr/>
          <p:nvPr/>
        </p:nvSpPr>
        <p:spPr>
          <a:xfrm>
            <a:off x="0" y="6575802"/>
            <a:ext cx="5652052" cy="282198"/>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1600" dirty="0">
                <a:solidFill>
                  <a:schemeClr val="tx1"/>
                </a:solidFill>
              </a:rPr>
              <a:t>Source : Indian Journal of Agricultural economics, 2020</a:t>
            </a:r>
          </a:p>
        </p:txBody>
      </p:sp>
    </p:spTree>
    <p:extLst>
      <p:ext uri="{BB962C8B-B14F-4D97-AF65-F5344CB8AC3E}">
        <p14:creationId xmlns:p14="http://schemas.microsoft.com/office/powerpoint/2010/main" val="201941693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968577679"/>
              </p:ext>
            </p:extLst>
          </p:nvPr>
        </p:nvGraphicFramePr>
        <p:xfrm>
          <a:off x="378589" y="83562"/>
          <a:ext cx="3210339" cy="6266438"/>
        </p:xfrm>
        <a:graphic>
          <a:graphicData uri="http://schemas.openxmlformats.org/drawingml/2006/table">
            <a:tbl>
              <a:tblPr firstRow="1" bandRow="1">
                <a:tableStyleId>{68D230F3-CF80-4859-8CE7-A43EE81993B5}</a:tableStyleId>
              </a:tblPr>
              <a:tblGrid>
                <a:gridCol w="3210339">
                  <a:extLst>
                    <a:ext uri="{9D8B030D-6E8A-4147-A177-3AD203B41FA5}">
                      <a16:colId xmlns:a16="http://schemas.microsoft.com/office/drawing/2014/main" xmlns="" val="986629417"/>
                    </a:ext>
                  </a:extLst>
                </a:gridCol>
              </a:tblGrid>
              <a:tr h="933299">
                <a:tc>
                  <a:txBody>
                    <a:bodyPr/>
                    <a:lstStyle/>
                    <a:p>
                      <a:r>
                        <a:rPr lang="en-US" dirty="0"/>
                        <a:t>Startups helping</a:t>
                      </a:r>
                      <a:r>
                        <a:rPr lang="en-US" baseline="0" dirty="0"/>
                        <a:t> in Post Harvest Management &amp; FAAS</a:t>
                      </a:r>
                      <a:endParaRPr lang="en-IN" dirty="0">
                        <a:solidFill>
                          <a:schemeClr val="tx1"/>
                        </a:solidFill>
                      </a:endParaRPr>
                    </a:p>
                  </a:txBody>
                  <a:tcPr/>
                </a:tc>
                <a:extLst>
                  <a:ext uri="{0D108BD9-81ED-4DB2-BD59-A6C34878D82A}">
                    <a16:rowId xmlns:a16="http://schemas.microsoft.com/office/drawing/2014/main" xmlns="" val="2466023643"/>
                  </a:ext>
                </a:extLst>
              </a:tr>
              <a:tr h="5333139">
                <a:tc>
                  <a:txBody>
                    <a:bodyPr/>
                    <a:lstStyle/>
                    <a:p>
                      <a:pPr marL="0" indent="0">
                        <a:buFont typeface="+mj-lt"/>
                        <a:buNone/>
                      </a:pPr>
                      <a:r>
                        <a:rPr lang="en-US" b="1" baseline="0" dirty="0">
                          <a:solidFill>
                            <a:schemeClr val="accent4">
                              <a:lumMod val="50000"/>
                            </a:schemeClr>
                          </a:solidFill>
                        </a:rPr>
                        <a:t>Post Harvest  Management</a:t>
                      </a:r>
                    </a:p>
                    <a:p>
                      <a:pPr marL="0" indent="0">
                        <a:buFont typeface="+mj-lt"/>
                        <a:buNone/>
                      </a:pPr>
                      <a:r>
                        <a:rPr lang="en-US" baseline="0" dirty="0"/>
                        <a:t> </a:t>
                      </a:r>
                      <a:endParaRPr lang="en-US" baseline="0" dirty="0">
                        <a:solidFill>
                          <a:srgbClr val="0070C0"/>
                        </a:solidFill>
                      </a:endParaRPr>
                    </a:p>
                    <a:p>
                      <a:pPr marL="342900" indent="-342900">
                        <a:buFont typeface="+mj-lt"/>
                        <a:buAutoNum type="arabicPeriod"/>
                      </a:pPr>
                      <a:r>
                        <a:rPr lang="en-US" b="1" baseline="0" dirty="0" err="1">
                          <a:solidFill>
                            <a:srgbClr val="0070C0"/>
                          </a:solidFill>
                        </a:rPr>
                        <a:t>Ecozen</a:t>
                      </a:r>
                      <a:r>
                        <a:rPr lang="en-US" b="1" baseline="0" dirty="0">
                          <a:solidFill>
                            <a:srgbClr val="0070C0"/>
                          </a:solidFill>
                        </a:rPr>
                        <a:t> solutions</a:t>
                      </a:r>
                    </a:p>
                    <a:p>
                      <a:pPr marL="342900" indent="-342900">
                        <a:buFont typeface="+mj-lt"/>
                        <a:buAutoNum type="arabicPeriod"/>
                      </a:pPr>
                      <a:r>
                        <a:rPr lang="en-US" b="1" baseline="0" dirty="0" err="1">
                          <a:solidFill>
                            <a:srgbClr val="0070C0"/>
                          </a:solidFill>
                        </a:rPr>
                        <a:t>SaptaKrishi</a:t>
                      </a:r>
                      <a:endParaRPr lang="en-US" b="1" baseline="0" dirty="0">
                        <a:solidFill>
                          <a:srgbClr val="0070C0"/>
                        </a:solidFill>
                      </a:endParaRPr>
                    </a:p>
                    <a:p>
                      <a:pPr marL="342900" indent="-342900">
                        <a:buFont typeface="+mj-lt"/>
                        <a:buAutoNum type="arabicPeriod"/>
                      </a:pPr>
                      <a:r>
                        <a:rPr lang="en-US" b="1" baseline="0" dirty="0">
                          <a:solidFill>
                            <a:srgbClr val="0070C0"/>
                          </a:solidFill>
                        </a:rPr>
                        <a:t>New Leaf Dynamic technologies</a:t>
                      </a:r>
                    </a:p>
                    <a:p>
                      <a:pPr marL="342900" indent="-342900">
                        <a:buFont typeface="+mj-lt"/>
                        <a:buAutoNum type="arabicPeriod"/>
                      </a:pPr>
                      <a:r>
                        <a:rPr lang="en-US" b="1" baseline="0" dirty="0" err="1">
                          <a:solidFill>
                            <a:srgbClr val="0070C0"/>
                          </a:solidFill>
                        </a:rPr>
                        <a:t>AgriGator</a:t>
                      </a:r>
                      <a:endParaRPr lang="en-US" b="1" baseline="0" dirty="0">
                        <a:solidFill>
                          <a:srgbClr val="0070C0"/>
                        </a:solidFill>
                      </a:endParaRPr>
                    </a:p>
                    <a:p>
                      <a:pPr marL="342900" indent="-342900">
                        <a:buFont typeface="+mj-lt"/>
                        <a:buAutoNum type="arabicPeriod"/>
                      </a:pPr>
                      <a:r>
                        <a:rPr lang="en-US" b="1" baseline="0" dirty="0">
                          <a:solidFill>
                            <a:srgbClr val="0070C0"/>
                          </a:solidFill>
                        </a:rPr>
                        <a:t>Star </a:t>
                      </a:r>
                      <a:r>
                        <a:rPr lang="en-US" b="1" baseline="0" dirty="0" err="1">
                          <a:solidFill>
                            <a:srgbClr val="0070C0"/>
                          </a:solidFill>
                        </a:rPr>
                        <a:t>Agriware</a:t>
                      </a:r>
                      <a:r>
                        <a:rPr lang="en-US" b="1" baseline="0" dirty="0">
                          <a:solidFill>
                            <a:srgbClr val="0070C0"/>
                          </a:solidFill>
                        </a:rPr>
                        <a:t> housing and collateral management</a:t>
                      </a:r>
                    </a:p>
                    <a:p>
                      <a:pPr marL="342900" indent="-342900">
                        <a:buFont typeface="+mj-lt"/>
                        <a:buAutoNum type="arabicPeriod"/>
                      </a:pPr>
                      <a:r>
                        <a:rPr lang="en-US" b="1" baseline="0" dirty="0">
                          <a:solidFill>
                            <a:srgbClr val="0070C0"/>
                          </a:solidFill>
                        </a:rPr>
                        <a:t>Arya collateral Warehousing services</a:t>
                      </a:r>
                    </a:p>
                    <a:p>
                      <a:pPr marL="0" indent="0">
                        <a:buFont typeface="+mj-lt"/>
                        <a:buNone/>
                      </a:pPr>
                      <a:endParaRPr lang="en-US" baseline="0" dirty="0">
                        <a:solidFill>
                          <a:schemeClr val="tx1"/>
                        </a:solidFill>
                      </a:endParaRPr>
                    </a:p>
                    <a:p>
                      <a:pPr marL="0" marR="0" indent="0" algn="l" defTabSz="914400" rtl="0" eaLnBrk="1" fontAlgn="auto" latinLnBrk="0" hangingPunct="1">
                        <a:lnSpc>
                          <a:spcPct val="100000"/>
                        </a:lnSpc>
                        <a:spcBef>
                          <a:spcPts val="0"/>
                        </a:spcBef>
                        <a:spcAft>
                          <a:spcPts val="0"/>
                        </a:spcAft>
                        <a:buClrTx/>
                        <a:buSzTx/>
                        <a:buFont typeface="+mj-lt"/>
                        <a:buNone/>
                        <a:tabLst/>
                        <a:defRPr/>
                      </a:pPr>
                      <a:endParaRPr lang="en-IN" b="1" dirty="0">
                        <a:solidFill>
                          <a:srgbClr val="0070C0"/>
                        </a:solidFill>
                      </a:endParaRPr>
                    </a:p>
                  </a:txBody>
                  <a:tcPr>
                    <a:solidFill>
                      <a:schemeClr val="accent5">
                        <a:lumMod val="20000"/>
                        <a:lumOff val="80000"/>
                        <a:alpha val="20000"/>
                      </a:schemeClr>
                    </a:solidFill>
                  </a:tcPr>
                </a:tc>
                <a:extLst>
                  <a:ext uri="{0D108BD9-81ED-4DB2-BD59-A6C34878D82A}">
                    <a16:rowId xmlns:a16="http://schemas.microsoft.com/office/drawing/2014/main" xmlns="" val="711269526"/>
                  </a:ext>
                </a:extLst>
              </a:tr>
            </a:tbl>
          </a:graphicData>
        </a:graphic>
      </p:graphicFrame>
      <p:graphicFrame>
        <p:nvGraphicFramePr>
          <p:cNvPr id="3" name="Table 2"/>
          <p:cNvGraphicFramePr>
            <a:graphicFrameLocks noGrp="1"/>
          </p:cNvGraphicFramePr>
          <p:nvPr>
            <p:extLst>
              <p:ext uri="{D42A27DB-BD31-4B8C-83A1-F6EECF244321}">
                <p14:modId xmlns:p14="http://schemas.microsoft.com/office/powerpoint/2010/main" val="871301345"/>
              </p:ext>
            </p:extLst>
          </p:nvPr>
        </p:nvGraphicFramePr>
        <p:xfrm>
          <a:off x="8540421" y="83562"/>
          <a:ext cx="3210339" cy="5669280"/>
        </p:xfrm>
        <a:graphic>
          <a:graphicData uri="http://schemas.openxmlformats.org/drawingml/2006/table">
            <a:tbl>
              <a:tblPr firstRow="1" bandRow="1">
                <a:tableStyleId>{D27102A9-8310-4765-A935-A1911B00CA55}</a:tableStyleId>
              </a:tblPr>
              <a:tblGrid>
                <a:gridCol w="3210339">
                  <a:extLst>
                    <a:ext uri="{9D8B030D-6E8A-4147-A177-3AD203B41FA5}">
                      <a16:colId xmlns:a16="http://schemas.microsoft.com/office/drawing/2014/main" xmlns="" val="986629417"/>
                    </a:ext>
                  </a:extLst>
                </a:gridCol>
              </a:tblGrid>
              <a:tr h="370840">
                <a:tc>
                  <a:txBody>
                    <a:bodyPr/>
                    <a:lstStyle/>
                    <a:p>
                      <a:r>
                        <a:rPr lang="en-US" dirty="0"/>
                        <a:t>Startups helping</a:t>
                      </a:r>
                      <a:r>
                        <a:rPr lang="en-US" baseline="0" dirty="0"/>
                        <a:t> in Animal husbandry</a:t>
                      </a:r>
                      <a:endParaRPr lang="en-IN" dirty="0">
                        <a:solidFill>
                          <a:schemeClr val="tx1"/>
                        </a:solidFill>
                      </a:endParaRPr>
                    </a:p>
                  </a:txBody>
                  <a:tcPr/>
                </a:tc>
                <a:extLst>
                  <a:ext uri="{0D108BD9-81ED-4DB2-BD59-A6C34878D82A}">
                    <a16:rowId xmlns:a16="http://schemas.microsoft.com/office/drawing/2014/main" xmlns="" val="2466023643"/>
                  </a:ext>
                </a:extLst>
              </a:tr>
              <a:tr h="370840">
                <a:tc>
                  <a:txBody>
                    <a:bodyPr/>
                    <a:lstStyle/>
                    <a:p>
                      <a:pPr marL="342900" indent="-342900">
                        <a:buFont typeface="+mj-lt"/>
                        <a:buAutoNum type="arabicPeriod"/>
                      </a:pPr>
                      <a:r>
                        <a:rPr lang="en-IN" b="1" dirty="0" err="1">
                          <a:solidFill>
                            <a:srgbClr val="FF0000"/>
                          </a:solidFill>
                        </a:rPr>
                        <a:t>Licious</a:t>
                      </a:r>
                      <a:r>
                        <a:rPr lang="en-IN" b="1" dirty="0">
                          <a:solidFill>
                            <a:srgbClr val="FF0000"/>
                          </a:solidFill>
                        </a:rPr>
                        <a:t> (</a:t>
                      </a:r>
                      <a:r>
                        <a:rPr lang="en-IN" b="1" dirty="0" err="1">
                          <a:solidFill>
                            <a:srgbClr val="FF0000"/>
                          </a:solidFill>
                        </a:rPr>
                        <a:t>Soonicorn</a:t>
                      </a:r>
                      <a:r>
                        <a:rPr lang="en-IN" b="1" dirty="0">
                          <a:solidFill>
                            <a:srgbClr val="FF0000"/>
                          </a:solidFill>
                        </a:rPr>
                        <a:t>)</a:t>
                      </a:r>
                    </a:p>
                    <a:p>
                      <a:pPr marL="342900" indent="-342900">
                        <a:buFont typeface="+mj-lt"/>
                        <a:buAutoNum type="arabicPeriod"/>
                      </a:pPr>
                      <a:r>
                        <a:rPr lang="en-IN" b="1" dirty="0">
                          <a:solidFill>
                            <a:srgbClr val="FF0000"/>
                          </a:solidFill>
                        </a:rPr>
                        <a:t>Fresh to home (</a:t>
                      </a:r>
                      <a:r>
                        <a:rPr lang="en-IN" b="1" dirty="0" err="1">
                          <a:solidFill>
                            <a:srgbClr val="FF0000"/>
                          </a:solidFill>
                        </a:rPr>
                        <a:t>Soonicorn</a:t>
                      </a:r>
                      <a:r>
                        <a:rPr lang="en-IN" b="1" dirty="0">
                          <a:solidFill>
                            <a:srgbClr val="FF0000"/>
                          </a:solidFill>
                        </a:rPr>
                        <a:t>)</a:t>
                      </a:r>
                    </a:p>
                    <a:p>
                      <a:pPr marL="342900" indent="-342900">
                        <a:buFont typeface="+mj-lt"/>
                        <a:buAutoNum type="arabicPeriod"/>
                      </a:pPr>
                      <a:r>
                        <a:rPr lang="en-IN" b="1" dirty="0">
                          <a:solidFill>
                            <a:srgbClr val="FF0000"/>
                          </a:solidFill>
                        </a:rPr>
                        <a:t>INCEVE</a:t>
                      </a:r>
                    </a:p>
                    <a:p>
                      <a:pPr marL="342900" indent="-342900">
                        <a:buFont typeface="+mj-lt"/>
                        <a:buAutoNum type="arabicPeriod"/>
                      </a:pPr>
                      <a:r>
                        <a:rPr lang="en-IN" b="1" dirty="0" err="1">
                          <a:solidFill>
                            <a:srgbClr val="FF0000"/>
                          </a:solidFill>
                        </a:rPr>
                        <a:t>Krishimanshi</a:t>
                      </a:r>
                      <a:endParaRPr lang="en-IN" b="1" dirty="0">
                        <a:solidFill>
                          <a:srgbClr val="FF0000"/>
                        </a:solidFill>
                      </a:endParaRPr>
                    </a:p>
                    <a:p>
                      <a:pPr marL="342900" indent="-342900">
                        <a:buFont typeface="+mj-lt"/>
                        <a:buAutoNum type="arabicPeriod"/>
                      </a:pPr>
                      <a:r>
                        <a:rPr lang="en-IN" b="1" dirty="0" err="1">
                          <a:solidFill>
                            <a:srgbClr val="0070C0"/>
                          </a:solidFill>
                        </a:rPr>
                        <a:t>Zappfresh</a:t>
                      </a:r>
                      <a:endParaRPr lang="en-IN" b="1" dirty="0">
                        <a:solidFill>
                          <a:srgbClr val="0070C0"/>
                        </a:solidFill>
                      </a:endParaRPr>
                    </a:p>
                    <a:p>
                      <a:pPr marL="342900" indent="-342900">
                        <a:buFont typeface="+mj-lt"/>
                        <a:buAutoNum type="arabicPeriod"/>
                      </a:pPr>
                      <a:r>
                        <a:rPr lang="en-IN" b="1" dirty="0" err="1">
                          <a:solidFill>
                            <a:srgbClr val="0070C0"/>
                          </a:solidFill>
                        </a:rPr>
                        <a:t>Caprabook</a:t>
                      </a:r>
                      <a:endParaRPr lang="en-IN" b="1" dirty="0">
                        <a:solidFill>
                          <a:srgbClr val="0070C0"/>
                        </a:solidFill>
                      </a:endParaRPr>
                    </a:p>
                    <a:p>
                      <a:pPr marL="342900" indent="-342900">
                        <a:buFont typeface="+mj-lt"/>
                        <a:buAutoNum type="arabicPeriod"/>
                      </a:pPr>
                      <a:r>
                        <a:rPr lang="en-IN" b="1" dirty="0" err="1">
                          <a:solidFill>
                            <a:srgbClr val="0070C0"/>
                          </a:solidFill>
                        </a:rPr>
                        <a:t>Eggoz</a:t>
                      </a:r>
                      <a:endParaRPr lang="en-IN" b="1" dirty="0">
                        <a:solidFill>
                          <a:srgbClr val="0070C0"/>
                        </a:solidFill>
                      </a:endParaRPr>
                    </a:p>
                    <a:p>
                      <a:pPr marL="342900" indent="-342900">
                        <a:buFont typeface="+mj-lt"/>
                        <a:buAutoNum type="arabicPeriod"/>
                      </a:pPr>
                      <a:r>
                        <a:rPr lang="en-IN" b="1" dirty="0" err="1">
                          <a:solidFill>
                            <a:srgbClr val="0070C0"/>
                          </a:solidFill>
                        </a:rPr>
                        <a:t>PoultryMon</a:t>
                      </a:r>
                      <a:endParaRPr lang="en-IN" b="1" dirty="0">
                        <a:solidFill>
                          <a:srgbClr val="0070C0"/>
                        </a:solidFill>
                      </a:endParaRPr>
                    </a:p>
                    <a:p>
                      <a:pPr marL="342900" indent="-342900">
                        <a:buFont typeface="+mj-lt"/>
                        <a:buAutoNum type="arabicPeriod"/>
                      </a:pPr>
                      <a:r>
                        <a:rPr lang="en-IN" b="1" dirty="0" err="1">
                          <a:solidFill>
                            <a:srgbClr val="0070C0"/>
                          </a:solidFill>
                        </a:rPr>
                        <a:t>Aquaconnect</a:t>
                      </a:r>
                      <a:endParaRPr lang="en-IN" b="1" dirty="0">
                        <a:solidFill>
                          <a:srgbClr val="0070C0"/>
                        </a:solidFill>
                      </a:endParaRPr>
                    </a:p>
                    <a:p>
                      <a:pPr marL="342900" indent="-342900">
                        <a:buFont typeface="+mj-lt"/>
                        <a:buAutoNum type="arabicPeriod"/>
                      </a:pPr>
                      <a:r>
                        <a:rPr lang="en-IN" b="1" dirty="0" err="1">
                          <a:solidFill>
                            <a:srgbClr val="0070C0"/>
                          </a:solidFill>
                        </a:rPr>
                        <a:t>Stellapps</a:t>
                      </a:r>
                      <a:endParaRPr lang="en-IN" b="1" dirty="0">
                        <a:solidFill>
                          <a:srgbClr val="0070C0"/>
                        </a:solidFill>
                      </a:endParaRPr>
                    </a:p>
                    <a:p>
                      <a:pPr marL="342900" indent="-342900">
                        <a:buFont typeface="+mj-lt"/>
                        <a:buAutoNum type="arabicPeriod"/>
                      </a:pPr>
                      <a:r>
                        <a:rPr lang="en-IN" b="1" dirty="0">
                          <a:solidFill>
                            <a:srgbClr val="0070C0"/>
                          </a:solidFill>
                        </a:rPr>
                        <a:t>Country delight</a:t>
                      </a:r>
                    </a:p>
                    <a:p>
                      <a:pPr marL="342900" indent="-342900">
                        <a:buFont typeface="+mj-lt"/>
                        <a:buAutoNum type="arabicPeriod"/>
                      </a:pPr>
                      <a:r>
                        <a:rPr lang="en-IN" b="1" dirty="0" err="1">
                          <a:solidFill>
                            <a:srgbClr val="0070C0"/>
                          </a:solidFill>
                        </a:rPr>
                        <a:t>PromptACMS</a:t>
                      </a:r>
                      <a:endParaRPr lang="en-IN" b="1" dirty="0">
                        <a:solidFill>
                          <a:srgbClr val="0070C0"/>
                        </a:solidFill>
                      </a:endParaRPr>
                    </a:p>
                    <a:p>
                      <a:pPr marL="342900" indent="-342900">
                        <a:buFont typeface="+mj-lt"/>
                        <a:buAutoNum type="arabicPeriod"/>
                      </a:pPr>
                      <a:r>
                        <a:rPr lang="en-IN" b="1" dirty="0">
                          <a:solidFill>
                            <a:srgbClr val="0070C0"/>
                          </a:solidFill>
                        </a:rPr>
                        <a:t>Meri Dairy</a:t>
                      </a:r>
                    </a:p>
                    <a:p>
                      <a:pPr marL="342900" indent="-342900">
                        <a:buFont typeface="+mj-lt"/>
                        <a:buAutoNum type="arabicPeriod"/>
                      </a:pPr>
                      <a:r>
                        <a:rPr lang="en-IN" b="1" dirty="0" err="1">
                          <a:solidFill>
                            <a:srgbClr val="0070C0"/>
                          </a:solidFill>
                        </a:rPr>
                        <a:t>Farmery</a:t>
                      </a:r>
                      <a:endParaRPr lang="en-IN" b="1" dirty="0">
                        <a:solidFill>
                          <a:srgbClr val="0070C0"/>
                        </a:solidFill>
                      </a:endParaRPr>
                    </a:p>
                    <a:p>
                      <a:pPr marL="342900" indent="-342900">
                        <a:buFont typeface="+mj-lt"/>
                        <a:buAutoNum type="arabicPeriod"/>
                      </a:pPr>
                      <a:r>
                        <a:rPr lang="en-IN" b="1" dirty="0" err="1">
                          <a:solidFill>
                            <a:srgbClr val="0070C0"/>
                          </a:solidFill>
                        </a:rPr>
                        <a:t>Eruvaka</a:t>
                      </a:r>
                      <a:endParaRPr lang="en-IN" b="1" dirty="0">
                        <a:solidFill>
                          <a:srgbClr val="0070C0"/>
                        </a:solidFill>
                      </a:endParaRPr>
                    </a:p>
                    <a:p>
                      <a:pPr marL="342900" indent="-342900">
                        <a:buFont typeface="+mj-lt"/>
                        <a:buAutoNum type="arabicPeriod"/>
                      </a:pPr>
                      <a:r>
                        <a:rPr lang="en-IN" b="1" dirty="0">
                          <a:solidFill>
                            <a:srgbClr val="0070C0"/>
                          </a:solidFill>
                        </a:rPr>
                        <a:t>TAG</a:t>
                      </a:r>
                    </a:p>
                    <a:p>
                      <a:pPr marL="0" indent="0">
                        <a:buFont typeface="+mj-lt"/>
                        <a:buNone/>
                      </a:pPr>
                      <a:endParaRPr lang="en-IN" b="0" dirty="0">
                        <a:solidFill>
                          <a:schemeClr val="tx1"/>
                        </a:solidFill>
                      </a:endParaRPr>
                    </a:p>
                    <a:p>
                      <a:pPr marL="0" indent="0">
                        <a:buFont typeface="+mj-lt"/>
                        <a:buNone/>
                      </a:pPr>
                      <a:endParaRPr lang="en-IN" b="0" dirty="0">
                        <a:solidFill>
                          <a:schemeClr val="accent1">
                            <a:lumMod val="50000"/>
                          </a:schemeClr>
                        </a:solidFill>
                      </a:endParaRPr>
                    </a:p>
                  </a:txBody>
                  <a:tcPr>
                    <a:solidFill>
                      <a:schemeClr val="accent6">
                        <a:lumMod val="20000"/>
                        <a:lumOff val="80000"/>
                        <a:alpha val="20000"/>
                      </a:schemeClr>
                    </a:solidFill>
                  </a:tcPr>
                </a:tc>
                <a:extLst>
                  <a:ext uri="{0D108BD9-81ED-4DB2-BD59-A6C34878D82A}">
                    <a16:rowId xmlns:a16="http://schemas.microsoft.com/office/drawing/2014/main" xmlns="" val="711269526"/>
                  </a:ext>
                </a:extLst>
              </a:tr>
            </a:tbl>
          </a:graphicData>
        </a:graphic>
      </p:graphicFrame>
      <p:sp>
        <p:nvSpPr>
          <p:cNvPr id="5" name="Rectangle 4"/>
          <p:cNvSpPr/>
          <p:nvPr/>
        </p:nvSpPr>
        <p:spPr>
          <a:xfrm>
            <a:off x="6539948" y="6575802"/>
            <a:ext cx="5652052" cy="282198"/>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dirty="0">
                <a:solidFill>
                  <a:schemeClr val="accent1">
                    <a:lumMod val="50000"/>
                  </a:schemeClr>
                </a:solidFill>
              </a:rPr>
              <a:t>Source : Indian Journal of Agricultural economics, 2020</a:t>
            </a:r>
          </a:p>
        </p:txBody>
      </p:sp>
      <p:graphicFrame>
        <p:nvGraphicFramePr>
          <p:cNvPr id="6" name="Table 5"/>
          <p:cNvGraphicFramePr>
            <a:graphicFrameLocks noGrp="1"/>
          </p:cNvGraphicFramePr>
          <p:nvPr>
            <p:extLst>
              <p:ext uri="{D42A27DB-BD31-4B8C-83A1-F6EECF244321}">
                <p14:modId xmlns:p14="http://schemas.microsoft.com/office/powerpoint/2010/main" val="4115912689"/>
              </p:ext>
            </p:extLst>
          </p:nvPr>
        </p:nvGraphicFramePr>
        <p:xfrm>
          <a:off x="4534953" y="83562"/>
          <a:ext cx="2643809" cy="6217920"/>
        </p:xfrm>
        <a:graphic>
          <a:graphicData uri="http://schemas.openxmlformats.org/drawingml/2006/table">
            <a:tbl>
              <a:tblPr firstRow="1" bandRow="1">
                <a:tableStyleId>{0E3FDE45-AF77-4B5C-9715-49D594BDF05E}</a:tableStyleId>
              </a:tblPr>
              <a:tblGrid>
                <a:gridCol w="2643809">
                  <a:extLst>
                    <a:ext uri="{9D8B030D-6E8A-4147-A177-3AD203B41FA5}">
                      <a16:colId xmlns:a16="http://schemas.microsoft.com/office/drawing/2014/main" xmlns="" val="986629417"/>
                    </a:ext>
                  </a:extLst>
                </a:gridCol>
              </a:tblGrid>
              <a:tr h="370840">
                <a:tc>
                  <a:txBody>
                    <a:bodyPr/>
                    <a:lstStyle/>
                    <a:p>
                      <a:r>
                        <a:rPr lang="en-US" dirty="0"/>
                        <a:t>Startup</a:t>
                      </a:r>
                      <a:r>
                        <a:rPr lang="en-US" baseline="0" dirty="0"/>
                        <a:t> for crop health and output</a:t>
                      </a:r>
                    </a:p>
                    <a:p>
                      <a:endParaRPr lang="en-IN" dirty="0">
                        <a:solidFill>
                          <a:schemeClr val="tx1"/>
                        </a:solidFill>
                      </a:endParaRPr>
                    </a:p>
                  </a:txBody>
                  <a:tcPr/>
                </a:tc>
                <a:extLst>
                  <a:ext uri="{0D108BD9-81ED-4DB2-BD59-A6C34878D82A}">
                    <a16:rowId xmlns:a16="http://schemas.microsoft.com/office/drawing/2014/main" xmlns="" val="2466023643"/>
                  </a:ext>
                </a:extLst>
              </a:tr>
              <a:tr h="370840">
                <a:tc>
                  <a:txBody>
                    <a:bodyPr/>
                    <a:lstStyle/>
                    <a:p>
                      <a:pPr marL="342900" indent="-342900">
                        <a:buFont typeface="+mj-lt"/>
                        <a:buAutoNum type="arabicPeriod"/>
                      </a:pPr>
                      <a:r>
                        <a:rPr lang="en-US" b="1" baseline="0" dirty="0" err="1">
                          <a:solidFill>
                            <a:srgbClr val="FF0000"/>
                          </a:solidFill>
                        </a:rPr>
                        <a:t>CropIn</a:t>
                      </a:r>
                      <a:endParaRPr lang="en-US" b="1" baseline="0" dirty="0">
                        <a:solidFill>
                          <a:srgbClr val="FF0000"/>
                        </a:solidFill>
                      </a:endParaRPr>
                    </a:p>
                    <a:p>
                      <a:pPr marL="342900" indent="-342900">
                        <a:buFont typeface="+mj-lt"/>
                        <a:buAutoNum type="arabicPeriod"/>
                      </a:pPr>
                      <a:r>
                        <a:rPr lang="en-US" b="1" baseline="0" dirty="0" err="1">
                          <a:solidFill>
                            <a:srgbClr val="FF0000"/>
                          </a:solidFill>
                        </a:rPr>
                        <a:t>Intello</a:t>
                      </a:r>
                      <a:r>
                        <a:rPr lang="en-US" b="1" baseline="0" dirty="0">
                          <a:solidFill>
                            <a:srgbClr val="FF0000"/>
                          </a:solidFill>
                        </a:rPr>
                        <a:t> Labs</a:t>
                      </a:r>
                    </a:p>
                    <a:p>
                      <a:pPr marL="342900" indent="-342900">
                        <a:buFont typeface="+mj-lt"/>
                        <a:buAutoNum type="arabicPeriod"/>
                      </a:pPr>
                      <a:r>
                        <a:rPr lang="en-US" b="1" baseline="0" dirty="0" err="1">
                          <a:solidFill>
                            <a:srgbClr val="FF0000"/>
                          </a:solidFill>
                        </a:rPr>
                        <a:t>Jivabhumi</a:t>
                      </a:r>
                      <a:endParaRPr lang="en-US" b="1" baseline="0" dirty="0">
                        <a:solidFill>
                          <a:srgbClr val="FF0000"/>
                        </a:solidFill>
                      </a:endParaRPr>
                    </a:p>
                    <a:p>
                      <a:pPr marL="342900" indent="-342900">
                        <a:buFont typeface="+mj-lt"/>
                        <a:buAutoNum type="arabicPeriod"/>
                      </a:pPr>
                      <a:r>
                        <a:rPr lang="en-US" b="1" baseline="0" dirty="0">
                          <a:solidFill>
                            <a:srgbClr val="FF0000"/>
                          </a:solidFill>
                        </a:rPr>
                        <a:t>AS </a:t>
                      </a:r>
                      <a:r>
                        <a:rPr lang="en-US" b="1" baseline="0" dirty="0" err="1">
                          <a:solidFill>
                            <a:srgbClr val="FF0000"/>
                          </a:solidFill>
                        </a:rPr>
                        <a:t>agri</a:t>
                      </a:r>
                      <a:r>
                        <a:rPr lang="en-US" b="1" baseline="0" dirty="0">
                          <a:solidFill>
                            <a:srgbClr val="FF0000"/>
                          </a:solidFill>
                        </a:rPr>
                        <a:t> system</a:t>
                      </a:r>
                    </a:p>
                    <a:p>
                      <a:pPr marL="342900" indent="-342900">
                        <a:buFont typeface="+mj-lt"/>
                        <a:buAutoNum type="arabicPeriod"/>
                      </a:pPr>
                      <a:r>
                        <a:rPr lang="en-US" b="1" baseline="0" dirty="0">
                          <a:solidFill>
                            <a:srgbClr val="FF0000"/>
                          </a:solidFill>
                        </a:rPr>
                        <a:t>Tartan Sense</a:t>
                      </a:r>
                    </a:p>
                    <a:p>
                      <a:pPr marL="342900" marR="0" indent="-342900" algn="l" defTabSz="914400" rtl="0" eaLnBrk="1" fontAlgn="auto" latinLnBrk="0" hangingPunct="1">
                        <a:lnSpc>
                          <a:spcPct val="100000"/>
                        </a:lnSpc>
                        <a:spcBef>
                          <a:spcPts val="0"/>
                        </a:spcBef>
                        <a:spcAft>
                          <a:spcPts val="0"/>
                        </a:spcAft>
                        <a:buClrTx/>
                        <a:buSzTx/>
                        <a:buFont typeface="+mj-lt"/>
                        <a:buAutoNum type="arabicPeriod"/>
                        <a:tabLst/>
                        <a:defRPr/>
                      </a:pPr>
                      <a:r>
                        <a:rPr lang="en-US" b="1" baseline="0" dirty="0" err="1">
                          <a:solidFill>
                            <a:srgbClr val="0070C0"/>
                          </a:solidFill>
                        </a:rPr>
                        <a:t>FarmERP</a:t>
                      </a:r>
                      <a:endParaRPr lang="en-US" b="1" baseline="0" dirty="0">
                        <a:solidFill>
                          <a:srgbClr val="0070C0"/>
                        </a:solidFill>
                      </a:endParaRPr>
                    </a:p>
                    <a:p>
                      <a:pPr marL="342900" marR="0" indent="-342900" algn="l" defTabSz="914400" rtl="0" eaLnBrk="1" fontAlgn="auto" latinLnBrk="0" hangingPunct="1">
                        <a:lnSpc>
                          <a:spcPct val="100000"/>
                        </a:lnSpc>
                        <a:spcBef>
                          <a:spcPts val="0"/>
                        </a:spcBef>
                        <a:spcAft>
                          <a:spcPts val="0"/>
                        </a:spcAft>
                        <a:buClrTx/>
                        <a:buSzTx/>
                        <a:buFont typeface="+mj-lt"/>
                        <a:buAutoNum type="arabicPeriod"/>
                        <a:tabLst/>
                        <a:defRPr/>
                      </a:pPr>
                      <a:r>
                        <a:rPr lang="en-US" b="1" baseline="0" dirty="0" err="1">
                          <a:solidFill>
                            <a:srgbClr val="0070C0"/>
                          </a:solidFill>
                        </a:rPr>
                        <a:t>Agricx</a:t>
                      </a:r>
                      <a:endParaRPr lang="en-US" b="1" baseline="0" dirty="0">
                        <a:solidFill>
                          <a:srgbClr val="0070C0"/>
                        </a:solidFill>
                      </a:endParaRPr>
                    </a:p>
                    <a:p>
                      <a:pPr marL="342900" marR="0" indent="-342900" algn="l" defTabSz="914400" rtl="0" eaLnBrk="1" fontAlgn="auto" latinLnBrk="0" hangingPunct="1">
                        <a:lnSpc>
                          <a:spcPct val="100000"/>
                        </a:lnSpc>
                        <a:spcBef>
                          <a:spcPts val="0"/>
                        </a:spcBef>
                        <a:spcAft>
                          <a:spcPts val="0"/>
                        </a:spcAft>
                        <a:buClrTx/>
                        <a:buSzTx/>
                        <a:buFont typeface="+mj-lt"/>
                        <a:buAutoNum type="arabicPeriod"/>
                        <a:tabLst/>
                        <a:defRPr/>
                      </a:pPr>
                      <a:r>
                        <a:rPr lang="en-US" b="1" baseline="0" dirty="0" err="1">
                          <a:solidFill>
                            <a:srgbClr val="0070C0"/>
                          </a:solidFill>
                        </a:rPr>
                        <a:t>qZenselab</a:t>
                      </a:r>
                      <a:endParaRPr lang="en-US" b="1" baseline="0" dirty="0">
                        <a:solidFill>
                          <a:srgbClr val="0070C0"/>
                        </a:solidFill>
                      </a:endParaRPr>
                    </a:p>
                    <a:p>
                      <a:pPr marL="342900" marR="0" indent="-342900" algn="l" defTabSz="914400" rtl="0" eaLnBrk="1" fontAlgn="auto" latinLnBrk="0" hangingPunct="1">
                        <a:lnSpc>
                          <a:spcPct val="100000"/>
                        </a:lnSpc>
                        <a:spcBef>
                          <a:spcPts val="0"/>
                        </a:spcBef>
                        <a:spcAft>
                          <a:spcPts val="0"/>
                        </a:spcAft>
                        <a:buClrTx/>
                        <a:buSzTx/>
                        <a:buFont typeface="+mj-lt"/>
                        <a:buAutoNum type="arabicPeriod"/>
                        <a:tabLst/>
                        <a:defRPr/>
                      </a:pPr>
                      <a:r>
                        <a:rPr lang="en-US" b="1" baseline="0" dirty="0" err="1">
                          <a:solidFill>
                            <a:srgbClr val="0070C0"/>
                          </a:solidFill>
                        </a:rPr>
                        <a:t>AgNext</a:t>
                      </a:r>
                      <a:endParaRPr lang="en-US" b="1" baseline="0" dirty="0">
                        <a:solidFill>
                          <a:srgbClr val="0070C0"/>
                        </a:solidFill>
                      </a:endParaRPr>
                    </a:p>
                    <a:p>
                      <a:pPr marL="342900" marR="0" indent="-342900" algn="l" defTabSz="914400" rtl="0" eaLnBrk="1" fontAlgn="auto" latinLnBrk="0" hangingPunct="1">
                        <a:lnSpc>
                          <a:spcPct val="100000"/>
                        </a:lnSpc>
                        <a:spcBef>
                          <a:spcPts val="0"/>
                        </a:spcBef>
                        <a:spcAft>
                          <a:spcPts val="0"/>
                        </a:spcAft>
                        <a:buClrTx/>
                        <a:buSzTx/>
                        <a:buFont typeface="+mj-lt"/>
                        <a:buAutoNum type="arabicPeriod"/>
                        <a:tabLst/>
                        <a:defRPr/>
                      </a:pPr>
                      <a:r>
                        <a:rPr lang="en-US" b="1" baseline="0" dirty="0">
                          <a:solidFill>
                            <a:srgbClr val="0070C0"/>
                          </a:solidFill>
                        </a:rPr>
                        <a:t>RAAV </a:t>
                      </a:r>
                      <a:r>
                        <a:rPr lang="en-US" b="1" baseline="0" dirty="0" err="1">
                          <a:solidFill>
                            <a:srgbClr val="0070C0"/>
                          </a:solidFill>
                        </a:rPr>
                        <a:t>techlabs</a:t>
                      </a:r>
                      <a:endParaRPr lang="en-US" b="1" baseline="0" dirty="0">
                        <a:solidFill>
                          <a:srgbClr val="0070C0"/>
                        </a:solidFill>
                      </a:endParaRPr>
                    </a:p>
                    <a:p>
                      <a:pPr marL="342900" marR="0" indent="-342900" algn="l" defTabSz="914400" rtl="0" eaLnBrk="1" fontAlgn="auto" latinLnBrk="0" hangingPunct="1">
                        <a:lnSpc>
                          <a:spcPct val="100000"/>
                        </a:lnSpc>
                        <a:spcBef>
                          <a:spcPts val="0"/>
                        </a:spcBef>
                        <a:spcAft>
                          <a:spcPts val="0"/>
                        </a:spcAft>
                        <a:buClrTx/>
                        <a:buSzTx/>
                        <a:buFont typeface="+mj-lt"/>
                        <a:buAutoNum type="arabicPeriod"/>
                        <a:tabLst/>
                        <a:defRPr/>
                      </a:pPr>
                      <a:r>
                        <a:rPr lang="en-US" b="1" baseline="0" dirty="0" err="1">
                          <a:solidFill>
                            <a:srgbClr val="0070C0"/>
                          </a:solidFill>
                        </a:rPr>
                        <a:t>Onewater</a:t>
                      </a:r>
                      <a:endParaRPr lang="en-US" b="1" baseline="0" dirty="0">
                        <a:solidFill>
                          <a:srgbClr val="0070C0"/>
                        </a:solidFill>
                      </a:endParaRPr>
                    </a:p>
                    <a:p>
                      <a:pPr marL="342900" marR="0" indent="-342900" algn="l" defTabSz="914400" rtl="0" eaLnBrk="1" fontAlgn="auto" latinLnBrk="0" hangingPunct="1">
                        <a:lnSpc>
                          <a:spcPct val="100000"/>
                        </a:lnSpc>
                        <a:spcBef>
                          <a:spcPts val="0"/>
                        </a:spcBef>
                        <a:spcAft>
                          <a:spcPts val="0"/>
                        </a:spcAft>
                        <a:buClrTx/>
                        <a:buSzTx/>
                        <a:buFont typeface="+mj-lt"/>
                        <a:buAutoNum type="arabicPeriod"/>
                        <a:tabLst/>
                        <a:defRPr/>
                      </a:pPr>
                      <a:r>
                        <a:rPr lang="en-US" b="1" baseline="0" dirty="0" err="1">
                          <a:solidFill>
                            <a:srgbClr val="0070C0"/>
                          </a:solidFill>
                        </a:rPr>
                        <a:t>AmviCube</a:t>
                      </a:r>
                      <a:endParaRPr lang="en-US" b="1" baseline="0" dirty="0">
                        <a:solidFill>
                          <a:srgbClr val="0070C0"/>
                        </a:solidFill>
                      </a:endParaRPr>
                    </a:p>
                    <a:p>
                      <a:pPr marL="342900" marR="0" indent="-342900" algn="l" defTabSz="914400" rtl="0" eaLnBrk="1" fontAlgn="auto" latinLnBrk="0" hangingPunct="1">
                        <a:lnSpc>
                          <a:spcPct val="100000"/>
                        </a:lnSpc>
                        <a:spcBef>
                          <a:spcPts val="0"/>
                        </a:spcBef>
                        <a:spcAft>
                          <a:spcPts val="0"/>
                        </a:spcAft>
                        <a:buClrTx/>
                        <a:buSzTx/>
                        <a:buFont typeface="+mj-lt"/>
                        <a:buAutoNum type="arabicPeriod"/>
                        <a:tabLst/>
                        <a:defRPr/>
                      </a:pPr>
                      <a:r>
                        <a:rPr lang="en-US" b="1" baseline="0" dirty="0" err="1">
                          <a:solidFill>
                            <a:srgbClr val="0070C0"/>
                          </a:solidFill>
                        </a:rPr>
                        <a:t>Farmbee</a:t>
                      </a:r>
                      <a:endParaRPr lang="en-US" b="1" baseline="0" dirty="0">
                        <a:solidFill>
                          <a:srgbClr val="0070C0"/>
                        </a:solidFill>
                      </a:endParaRPr>
                    </a:p>
                    <a:p>
                      <a:pPr marL="342900" marR="0" indent="-342900" algn="l" defTabSz="914400" rtl="0" eaLnBrk="1" fontAlgn="auto" latinLnBrk="0" hangingPunct="1">
                        <a:lnSpc>
                          <a:spcPct val="100000"/>
                        </a:lnSpc>
                        <a:spcBef>
                          <a:spcPts val="0"/>
                        </a:spcBef>
                        <a:spcAft>
                          <a:spcPts val="0"/>
                        </a:spcAft>
                        <a:buClrTx/>
                        <a:buSzTx/>
                        <a:buFont typeface="+mj-lt"/>
                        <a:buAutoNum type="arabicPeriod"/>
                        <a:tabLst/>
                        <a:defRPr/>
                      </a:pPr>
                      <a:r>
                        <a:rPr lang="en-US" b="1" baseline="0" dirty="0" err="1">
                          <a:solidFill>
                            <a:srgbClr val="0070C0"/>
                          </a:solidFill>
                        </a:rPr>
                        <a:t>AgTech</a:t>
                      </a:r>
                      <a:endParaRPr lang="en-US" b="1" baseline="0" dirty="0">
                        <a:solidFill>
                          <a:srgbClr val="0070C0"/>
                        </a:solidFill>
                      </a:endParaRPr>
                    </a:p>
                    <a:p>
                      <a:pPr marL="342900" marR="0" indent="-342900" algn="l" defTabSz="914400" rtl="0" eaLnBrk="1" fontAlgn="auto" latinLnBrk="0" hangingPunct="1">
                        <a:lnSpc>
                          <a:spcPct val="100000"/>
                        </a:lnSpc>
                        <a:spcBef>
                          <a:spcPts val="0"/>
                        </a:spcBef>
                        <a:spcAft>
                          <a:spcPts val="0"/>
                        </a:spcAft>
                        <a:buClrTx/>
                        <a:buSzTx/>
                        <a:buFont typeface="+mj-lt"/>
                        <a:buAutoNum type="arabicPeriod"/>
                        <a:tabLst/>
                        <a:defRPr/>
                      </a:pPr>
                      <a:r>
                        <a:rPr lang="en-US" b="1" baseline="0" dirty="0" err="1">
                          <a:solidFill>
                            <a:srgbClr val="0070C0"/>
                          </a:solidFill>
                        </a:rPr>
                        <a:t>Namma-Uzhavan</a:t>
                      </a:r>
                      <a:endParaRPr lang="en-US" b="1" baseline="0" dirty="0">
                        <a:solidFill>
                          <a:srgbClr val="0070C0"/>
                        </a:solidFill>
                      </a:endParaRPr>
                    </a:p>
                    <a:p>
                      <a:pPr marL="342900" marR="0" indent="-342900" algn="l" defTabSz="914400" rtl="0" eaLnBrk="1" fontAlgn="auto" latinLnBrk="0" hangingPunct="1">
                        <a:lnSpc>
                          <a:spcPct val="100000"/>
                        </a:lnSpc>
                        <a:spcBef>
                          <a:spcPts val="0"/>
                        </a:spcBef>
                        <a:spcAft>
                          <a:spcPts val="0"/>
                        </a:spcAft>
                        <a:buClrTx/>
                        <a:buSzTx/>
                        <a:buFont typeface="+mj-lt"/>
                        <a:buAutoNum type="arabicPeriod"/>
                        <a:tabLst/>
                        <a:defRPr/>
                      </a:pPr>
                      <a:r>
                        <a:rPr lang="en-US" b="1" baseline="0" dirty="0" err="1">
                          <a:solidFill>
                            <a:srgbClr val="0070C0"/>
                          </a:solidFill>
                        </a:rPr>
                        <a:t>Agrojay</a:t>
                      </a:r>
                      <a:endParaRPr lang="en-US" b="1" baseline="0" dirty="0">
                        <a:solidFill>
                          <a:srgbClr val="0070C0"/>
                        </a:solidFill>
                      </a:endParaRPr>
                    </a:p>
                    <a:p>
                      <a:pPr marL="342900" marR="0" indent="-342900" algn="l" defTabSz="914400" rtl="0" eaLnBrk="1" fontAlgn="auto" latinLnBrk="0" hangingPunct="1">
                        <a:lnSpc>
                          <a:spcPct val="100000"/>
                        </a:lnSpc>
                        <a:spcBef>
                          <a:spcPts val="0"/>
                        </a:spcBef>
                        <a:spcAft>
                          <a:spcPts val="0"/>
                        </a:spcAft>
                        <a:buClrTx/>
                        <a:buSzTx/>
                        <a:buFont typeface="+mj-lt"/>
                        <a:buAutoNum type="arabicPeriod"/>
                        <a:tabLst/>
                        <a:defRPr/>
                      </a:pPr>
                      <a:r>
                        <a:rPr lang="en-US" b="1" baseline="0" dirty="0">
                          <a:solidFill>
                            <a:srgbClr val="0070C0"/>
                          </a:solidFill>
                        </a:rPr>
                        <a:t>My crop technologies</a:t>
                      </a:r>
                    </a:p>
                    <a:p>
                      <a:pPr marL="0" marR="0" indent="0" algn="l" defTabSz="914400" rtl="0" eaLnBrk="1" fontAlgn="auto" latinLnBrk="0" hangingPunct="1">
                        <a:lnSpc>
                          <a:spcPct val="100000"/>
                        </a:lnSpc>
                        <a:spcBef>
                          <a:spcPts val="0"/>
                        </a:spcBef>
                        <a:spcAft>
                          <a:spcPts val="0"/>
                        </a:spcAft>
                        <a:buClrTx/>
                        <a:buSzTx/>
                        <a:buFont typeface="+mj-lt"/>
                        <a:buNone/>
                        <a:tabLst/>
                        <a:defRPr/>
                      </a:pPr>
                      <a:endParaRPr lang="en-US" baseline="0" dirty="0"/>
                    </a:p>
                    <a:p>
                      <a:pPr marL="342900" indent="-342900">
                        <a:buFont typeface="+mj-lt"/>
                        <a:buAutoNum type="arabicPeriod"/>
                      </a:pPr>
                      <a:endParaRPr lang="en-US" b="0" baseline="0" dirty="0">
                        <a:solidFill>
                          <a:schemeClr val="tx1"/>
                        </a:solidFill>
                      </a:endParaRPr>
                    </a:p>
                  </a:txBody>
                  <a:tcPr>
                    <a:solidFill>
                      <a:schemeClr val="accent4">
                        <a:lumMod val="20000"/>
                        <a:lumOff val="80000"/>
                        <a:alpha val="20000"/>
                      </a:schemeClr>
                    </a:solidFill>
                  </a:tcPr>
                </a:tc>
                <a:extLst>
                  <a:ext uri="{0D108BD9-81ED-4DB2-BD59-A6C34878D82A}">
                    <a16:rowId xmlns:a16="http://schemas.microsoft.com/office/drawing/2014/main" xmlns="" val="711269526"/>
                  </a:ext>
                </a:extLst>
              </a:tr>
            </a:tbl>
          </a:graphicData>
        </a:graphic>
      </p:graphicFrame>
    </p:spTree>
    <p:extLst>
      <p:ext uri="{BB962C8B-B14F-4D97-AF65-F5344CB8AC3E}">
        <p14:creationId xmlns:p14="http://schemas.microsoft.com/office/powerpoint/2010/main" val="106051164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37320" y="0"/>
            <a:ext cx="2336801" cy="2336801"/>
          </a:xfrm>
          <a:prstGeom prst="rect">
            <a:avLst/>
          </a:prstGeom>
        </p:spPr>
      </p:pic>
      <p:sp>
        <p:nvSpPr>
          <p:cNvPr id="3" name="Rounded Rectangle 2"/>
          <p:cNvSpPr/>
          <p:nvPr/>
        </p:nvSpPr>
        <p:spPr>
          <a:xfrm>
            <a:off x="3955323" y="-162358"/>
            <a:ext cx="6414052" cy="2385391"/>
          </a:xfrm>
          <a:prstGeom prst="roundRect">
            <a:avLst/>
          </a:prstGeom>
          <a:effectLst>
            <a:softEdge rad="127000"/>
          </a:effectLst>
        </p:spPr>
        <p:style>
          <a:lnRef idx="1">
            <a:schemeClr val="accent4"/>
          </a:lnRef>
          <a:fillRef idx="2">
            <a:schemeClr val="accent4"/>
          </a:fillRef>
          <a:effectRef idx="1">
            <a:schemeClr val="accent4"/>
          </a:effectRef>
          <a:fontRef idx="minor">
            <a:schemeClr val="dk1"/>
          </a:fontRef>
        </p:style>
        <p:txBody>
          <a:bodyPr rtlCol="0" anchor="ctr"/>
          <a:lstStyle/>
          <a:p>
            <a:pPr algn="just"/>
            <a:r>
              <a:rPr lang="en-US" sz="32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rPr>
              <a:t>FASAL- CLIMATE SMART PRECISION AGRICULTURAL SOLUTION</a:t>
            </a:r>
          </a:p>
          <a:p>
            <a:pPr algn="just"/>
            <a:r>
              <a:rPr lang="en-US" dirty="0"/>
              <a:t>Founded- 2018</a:t>
            </a:r>
          </a:p>
          <a:p>
            <a:pPr algn="just"/>
            <a:r>
              <a:rPr lang="en-US" dirty="0"/>
              <a:t>Headquarters- Bengaluru, Karnataka</a:t>
            </a:r>
          </a:p>
          <a:p>
            <a:pPr algn="just"/>
            <a:r>
              <a:rPr lang="en-US" b="1" dirty="0"/>
              <a:t>Objective- To increase and improve the quality of per acre yield</a:t>
            </a:r>
          </a:p>
        </p:txBody>
      </p:sp>
      <p:pic>
        <p:nvPicPr>
          <p:cNvPr id="4" name="Picture 4">
            <a:extLst>
              <a:ext uri="{FF2B5EF4-FFF2-40B4-BE49-F238E27FC236}">
                <a16:creationId xmlns:a16="http://schemas.microsoft.com/office/drawing/2014/main" xmlns="" id="{41E05456-9B32-7443-A9E8-FFBBB25E0A20}"/>
              </a:ext>
            </a:extLst>
          </p:cNvPr>
          <p:cNvPicPr>
            <a:picLocks noChangeAspect="1"/>
          </p:cNvPicPr>
          <p:nvPr/>
        </p:nvPicPr>
        <p:blipFill>
          <a:blip r:embed="rId3"/>
          <a:stretch>
            <a:fillRect/>
          </a:stretch>
        </p:blipFill>
        <p:spPr>
          <a:xfrm>
            <a:off x="3073977" y="2223033"/>
            <a:ext cx="6299489" cy="4634967"/>
          </a:xfrm>
          <a:prstGeom prst="rect">
            <a:avLst/>
          </a:prstGeom>
        </p:spPr>
      </p:pic>
    </p:spTree>
    <p:extLst>
      <p:ext uri="{BB962C8B-B14F-4D97-AF65-F5344CB8AC3E}">
        <p14:creationId xmlns:p14="http://schemas.microsoft.com/office/powerpoint/2010/main" val="266809457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572328" y="306870"/>
            <a:ext cx="3467100" cy="1314450"/>
          </a:xfrm>
          <a:prstGeom prst="rect">
            <a:avLst/>
          </a:prstGeom>
        </p:spPr>
      </p:pic>
      <p:sp>
        <p:nvSpPr>
          <p:cNvPr id="4" name="Rounded Rectangle 3"/>
          <p:cNvSpPr/>
          <p:nvPr/>
        </p:nvSpPr>
        <p:spPr>
          <a:xfrm>
            <a:off x="4858485" y="-97415"/>
            <a:ext cx="6414052" cy="2385391"/>
          </a:xfrm>
          <a:prstGeom prst="roundRect">
            <a:avLst/>
          </a:prstGeom>
          <a:effectLst>
            <a:softEdge rad="127000"/>
          </a:effectLst>
        </p:spPr>
        <p:style>
          <a:lnRef idx="1">
            <a:schemeClr val="accent6"/>
          </a:lnRef>
          <a:fillRef idx="2">
            <a:schemeClr val="accent6"/>
          </a:fillRef>
          <a:effectRef idx="1">
            <a:schemeClr val="accent6"/>
          </a:effectRef>
          <a:fontRef idx="minor">
            <a:schemeClr val="dk1"/>
          </a:fontRef>
        </p:style>
        <p:txBody>
          <a:bodyPr rtlCol="0" anchor="ctr"/>
          <a:lstStyle/>
          <a:p>
            <a:pPr algn="just"/>
            <a:r>
              <a:rPr lang="en-US" sz="32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rPr>
              <a:t>YUKTIX Technologies</a:t>
            </a:r>
          </a:p>
          <a:p>
            <a:pPr algn="just"/>
            <a:r>
              <a:rPr lang="en-US" dirty="0"/>
              <a:t>Founded- 2013</a:t>
            </a:r>
          </a:p>
          <a:p>
            <a:pPr algn="just"/>
            <a:r>
              <a:rPr lang="en-US" dirty="0"/>
              <a:t>Headquarters- Bengaluru, Karnataka</a:t>
            </a:r>
          </a:p>
          <a:p>
            <a:pPr algn="just"/>
            <a:r>
              <a:rPr lang="en-US" b="1" dirty="0"/>
              <a:t>Objective- Providing hardware to farmers to reduce the post harvest losses by measuring indoor environment of cold storages and warehouse</a:t>
            </a:r>
          </a:p>
        </p:txBody>
      </p:sp>
      <p:pic>
        <p:nvPicPr>
          <p:cNvPr id="2" name="Picture 4">
            <a:extLst>
              <a:ext uri="{FF2B5EF4-FFF2-40B4-BE49-F238E27FC236}">
                <a16:creationId xmlns:a16="http://schemas.microsoft.com/office/drawing/2014/main" xmlns="" id="{EC7D5CEC-118A-4143-8A30-9CEB50789B8F}"/>
              </a:ext>
            </a:extLst>
          </p:cNvPr>
          <p:cNvPicPr>
            <a:picLocks noChangeAspect="1"/>
          </p:cNvPicPr>
          <p:nvPr/>
        </p:nvPicPr>
        <p:blipFill>
          <a:blip r:embed="rId3"/>
          <a:stretch>
            <a:fillRect/>
          </a:stretch>
        </p:blipFill>
        <p:spPr>
          <a:xfrm>
            <a:off x="2042823" y="2287976"/>
            <a:ext cx="7601239" cy="4465168"/>
          </a:xfrm>
          <a:prstGeom prst="rect">
            <a:avLst/>
          </a:prstGeom>
        </p:spPr>
      </p:pic>
    </p:spTree>
    <p:extLst>
      <p:ext uri="{BB962C8B-B14F-4D97-AF65-F5344CB8AC3E}">
        <p14:creationId xmlns:p14="http://schemas.microsoft.com/office/powerpoint/2010/main" val="364836409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nip Same Side Corner Rectangle 1"/>
          <p:cNvSpPr/>
          <p:nvPr/>
        </p:nvSpPr>
        <p:spPr>
          <a:xfrm>
            <a:off x="3619500" y="25400"/>
            <a:ext cx="8191500" cy="863600"/>
          </a:xfrm>
          <a:prstGeom prst="snip2Same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2800" dirty="0"/>
              <a:t>UAS(B) -  C- CAMP</a:t>
            </a:r>
          </a:p>
          <a:p>
            <a:pPr algn="ctr"/>
            <a:r>
              <a:rPr lang="en-US" sz="2800" dirty="0" err="1"/>
              <a:t>Agri</a:t>
            </a:r>
            <a:r>
              <a:rPr lang="en-US" sz="2800" dirty="0"/>
              <a:t> Innovation </a:t>
            </a:r>
            <a:r>
              <a:rPr lang="en-US" sz="2800" dirty="0" err="1"/>
              <a:t>centre</a:t>
            </a:r>
            <a:endParaRPr lang="en-US" sz="2800" dirty="0"/>
          </a:p>
        </p:txBody>
      </p:sp>
      <p:graphicFrame>
        <p:nvGraphicFramePr>
          <p:cNvPr id="3" name="Diagram 2"/>
          <p:cNvGraphicFramePr/>
          <p:nvPr>
            <p:extLst>
              <p:ext uri="{D42A27DB-BD31-4B8C-83A1-F6EECF244321}">
                <p14:modId xmlns:p14="http://schemas.microsoft.com/office/powerpoint/2010/main" val="3088641495"/>
              </p:ext>
            </p:extLst>
          </p:nvPr>
        </p:nvGraphicFramePr>
        <p:xfrm>
          <a:off x="4064000" y="1214703"/>
          <a:ext cx="8128000" cy="484293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Oval 3"/>
          <p:cNvSpPr/>
          <p:nvPr/>
        </p:nvSpPr>
        <p:spPr>
          <a:xfrm>
            <a:off x="1857375" y="2751139"/>
            <a:ext cx="2508250" cy="1358900"/>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dirty="0"/>
              <a:t>OBJECTIVES</a:t>
            </a:r>
          </a:p>
        </p:txBody>
      </p:sp>
      <p:pic>
        <p:nvPicPr>
          <p:cNvPr id="5" name="Picture 4"/>
          <p:cNvPicPr>
            <a:picLocks noChangeAspect="1"/>
          </p:cNvPicPr>
          <p:nvPr/>
        </p:nvPicPr>
        <p:blipFill>
          <a:blip r:embed="rId7"/>
          <a:stretch>
            <a:fillRect/>
          </a:stretch>
        </p:blipFill>
        <p:spPr>
          <a:xfrm>
            <a:off x="219075" y="25400"/>
            <a:ext cx="3086100" cy="2314575"/>
          </a:xfrm>
          <a:prstGeom prst="rect">
            <a:avLst/>
          </a:prstGeom>
        </p:spPr>
      </p:pic>
    </p:spTree>
    <p:extLst>
      <p:ext uri="{BB962C8B-B14F-4D97-AF65-F5344CB8AC3E}">
        <p14:creationId xmlns:p14="http://schemas.microsoft.com/office/powerpoint/2010/main" val="395092609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3FE7DA9B-8768-F142-A76A-A675C28C4472}"/>
              </a:ext>
            </a:extLst>
          </p:cNvPr>
          <p:cNvSpPr txBox="1"/>
          <p:nvPr/>
        </p:nvSpPr>
        <p:spPr>
          <a:xfrm rot="10800000" flipV="1">
            <a:off x="2628900" y="128599"/>
            <a:ext cx="6657614" cy="584775"/>
          </a:xfrm>
          <a:prstGeom prst="rect">
            <a:avLst/>
          </a:prstGeom>
          <a:noFill/>
        </p:spPr>
        <p:txBody>
          <a:bodyPr wrap="square" rtlCol="0">
            <a:spAutoFit/>
          </a:bodyPr>
          <a:lstStyle/>
          <a:p>
            <a:pPr algn="l"/>
            <a:r>
              <a:rPr lang="en-US" sz="32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Four models of the incubation </a:t>
            </a:r>
            <a:r>
              <a:rPr lang="en-US" sz="3200" b="1" dirty="0" err="1" smtClean="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centre</a:t>
            </a:r>
            <a:endParaRPr lang="en-US" sz="32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endParaRPr>
          </a:p>
        </p:txBody>
      </p:sp>
      <p:sp>
        <p:nvSpPr>
          <p:cNvPr id="3" name="Rounded Rectangle 2"/>
          <p:cNvSpPr/>
          <p:nvPr/>
        </p:nvSpPr>
        <p:spPr>
          <a:xfrm>
            <a:off x="1302470" y="1155700"/>
            <a:ext cx="4203700" cy="1155700"/>
          </a:xfrm>
          <a:prstGeom prst="roundRect">
            <a:avLst/>
          </a:prstGeom>
          <a:effectLst>
            <a:reflection blurRad="6350" stA="52000" endA="300" endPos="35000" dir="5400000" sy="-100000" algn="bl" rotWithShape="0"/>
          </a:effectLst>
        </p:spPr>
        <p:style>
          <a:lnRef idx="1">
            <a:schemeClr val="dk1"/>
          </a:lnRef>
          <a:fillRef idx="2">
            <a:schemeClr val="dk1"/>
          </a:fillRef>
          <a:effectRef idx="1">
            <a:schemeClr val="dk1"/>
          </a:effectRef>
          <a:fontRef idx="minor">
            <a:schemeClr val="dk1"/>
          </a:fontRef>
        </p:style>
        <p:txBody>
          <a:bodyPr rtlCol="0" anchor="ctr"/>
          <a:lstStyle/>
          <a:p>
            <a:pPr algn="ctr"/>
            <a:r>
              <a:rPr lang="en-US" sz="2400" dirty="0" smtClean="0">
                <a:solidFill>
                  <a:srgbClr val="FFFF00"/>
                </a:solidFill>
              </a:rPr>
              <a:t>In-House Incubates with requirement of lab facilities</a:t>
            </a:r>
            <a:endParaRPr lang="en-US" sz="2400" dirty="0">
              <a:solidFill>
                <a:srgbClr val="FFFF00"/>
              </a:solidFill>
            </a:endParaRPr>
          </a:p>
        </p:txBody>
      </p:sp>
      <p:sp>
        <p:nvSpPr>
          <p:cNvPr id="4" name="Rounded Rectangle 3"/>
          <p:cNvSpPr/>
          <p:nvPr/>
        </p:nvSpPr>
        <p:spPr>
          <a:xfrm>
            <a:off x="6464300" y="1536700"/>
            <a:ext cx="4203700" cy="1155700"/>
          </a:xfrm>
          <a:prstGeom prst="roundRect">
            <a:avLst/>
          </a:prstGeom>
          <a:effectLst>
            <a:reflection blurRad="6350" stA="52000" endA="300" endPos="35000" dir="5400000" sy="-100000" algn="bl" rotWithShape="0"/>
          </a:effectLst>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400" dirty="0" smtClean="0"/>
              <a:t>In-House Incubates without requirement of lab facilities</a:t>
            </a:r>
            <a:endParaRPr lang="en-US" sz="2400" dirty="0"/>
          </a:p>
        </p:txBody>
      </p:sp>
      <p:sp>
        <p:nvSpPr>
          <p:cNvPr id="5" name="Rounded Rectangle 4"/>
          <p:cNvSpPr/>
          <p:nvPr/>
        </p:nvSpPr>
        <p:spPr>
          <a:xfrm>
            <a:off x="1302470" y="3568700"/>
            <a:ext cx="4203700" cy="1155700"/>
          </a:xfrm>
          <a:prstGeom prst="roundRect">
            <a:avLst/>
          </a:prstGeom>
          <a:effectLst>
            <a:reflection blurRad="6350" stA="50000" endA="300" endPos="55000" dir="5400000" sy="-100000" algn="bl" rotWithShape="0"/>
          </a:effectLst>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2400" dirty="0" smtClean="0"/>
              <a:t>In-House student Incubates with requirement of lab facilities</a:t>
            </a:r>
            <a:endParaRPr lang="en-US" sz="2400" dirty="0"/>
          </a:p>
        </p:txBody>
      </p:sp>
      <p:sp>
        <p:nvSpPr>
          <p:cNvPr id="6" name="Rounded Rectangle 5"/>
          <p:cNvSpPr/>
          <p:nvPr/>
        </p:nvSpPr>
        <p:spPr>
          <a:xfrm>
            <a:off x="6464300" y="4000500"/>
            <a:ext cx="4203700" cy="1155700"/>
          </a:xfrm>
          <a:prstGeom prst="roundRect">
            <a:avLst/>
          </a:prstGeom>
          <a:effectLst>
            <a:reflection blurRad="6350" stA="50000" endA="300" endPos="55000" dir="5400000" sy="-100000" algn="bl" rotWithShape="0"/>
          </a:effectLst>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2400" dirty="0" smtClean="0"/>
              <a:t>External registrant incubates</a:t>
            </a:r>
            <a:endParaRPr lang="en-US" sz="2400" dirty="0"/>
          </a:p>
        </p:txBody>
      </p:sp>
    </p:spTree>
    <p:extLst>
      <p:ext uri="{BB962C8B-B14F-4D97-AF65-F5344CB8AC3E}">
        <p14:creationId xmlns:p14="http://schemas.microsoft.com/office/powerpoint/2010/main" val="337715156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548102FC-D825-3B4B-82D4-121A1BE5D85B}"/>
              </a:ext>
            </a:extLst>
          </p:cNvPr>
          <p:cNvSpPr txBox="1"/>
          <p:nvPr/>
        </p:nvSpPr>
        <p:spPr>
          <a:xfrm>
            <a:off x="3207474" y="155030"/>
            <a:ext cx="5923826" cy="461665"/>
          </a:xfrm>
          <a:prstGeom prst="rect">
            <a:avLst/>
          </a:prstGeom>
          <a:noFill/>
        </p:spPr>
        <p:txBody>
          <a:bodyPr wrap="square" rtlCol="0">
            <a:spAutoFit/>
          </a:bodyPr>
          <a:lstStyle/>
          <a:p>
            <a:pPr algn="l"/>
            <a:r>
              <a:rPr lang="en-US" sz="2400" b="1" dirty="0">
                <a:ln w="22225">
                  <a:solidFill>
                    <a:schemeClr val="accent2"/>
                  </a:solidFill>
                  <a:prstDash val="solid"/>
                </a:ln>
                <a:solidFill>
                  <a:schemeClr val="accent2">
                    <a:lumMod val="40000"/>
                    <a:lumOff val="60000"/>
                  </a:schemeClr>
                </a:solidFill>
              </a:rPr>
              <a:t>FUNCTIONS OF AGRI INNOVATION  CENTRE</a:t>
            </a:r>
          </a:p>
        </p:txBody>
      </p:sp>
      <p:sp>
        <p:nvSpPr>
          <p:cNvPr id="3" name="Rectangle 2"/>
          <p:cNvSpPr/>
          <p:nvPr/>
        </p:nvSpPr>
        <p:spPr>
          <a:xfrm>
            <a:off x="3479800" y="1168400"/>
            <a:ext cx="5715000" cy="6096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dirty="0" smtClean="0"/>
              <a:t>UASB </a:t>
            </a:r>
            <a:r>
              <a:rPr lang="en-US" dirty="0" err="1" smtClean="0"/>
              <a:t>Agri</a:t>
            </a:r>
            <a:r>
              <a:rPr lang="en-US" dirty="0" smtClean="0"/>
              <a:t> Innovation </a:t>
            </a:r>
            <a:r>
              <a:rPr lang="en-US" dirty="0" err="1" smtClean="0"/>
              <a:t>centre</a:t>
            </a:r>
            <a:endParaRPr lang="en-US" dirty="0"/>
          </a:p>
        </p:txBody>
      </p:sp>
      <p:cxnSp>
        <p:nvCxnSpPr>
          <p:cNvPr id="5" name="Straight Arrow Connector 4"/>
          <p:cNvCxnSpPr>
            <a:stCxn id="3" idx="2"/>
          </p:cNvCxnSpPr>
          <p:nvPr/>
        </p:nvCxnSpPr>
        <p:spPr>
          <a:xfrm flipH="1">
            <a:off x="5549900" y="1778000"/>
            <a:ext cx="787400" cy="5969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a:stCxn id="3" idx="2"/>
          </p:cNvCxnSpPr>
          <p:nvPr/>
        </p:nvCxnSpPr>
        <p:spPr>
          <a:xfrm>
            <a:off x="6337300" y="1778000"/>
            <a:ext cx="762000" cy="5969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3733800" y="2387600"/>
            <a:ext cx="2413000" cy="6096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dirty="0" smtClean="0"/>
              <a:t>UAS-B initiatives</a:t>
            </a:r>
            <a:endParaRPr lang="en-US" dirty="0"/>
          </a:p>
        </p:txBody>
      </p:sp>
      <p:sp>
        <p:nvSpPr>
          <p:cNvPr id="9" name="Rectangle 8"/>
          <p:cNvSpPr/>
          <p:nvPr/>
        </p:nvSpPr>
        <p:spPr>
          <a:xfrm>
            <a:off x="6337300" y="2387600"/>
            <a:ext cx="2705100" cy="6096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dirty="0" smtClean="0"/>
              <a:t>Collaborations with other Incubation center</a:t>
            </a:r>
            <a:endParaRPr lang="en-US" dirty="0"/>
          </a:p>
        </p:txBody>
      </p:sp>
      <p:cxnSp>
        <p:nvCxnSpPr>
          <p:cNvPr id="10" name="Straight Arrow Connector 9"/>
          <p:cNvCxnSpPr/>
          <p:nvPr/>
        </p:nvCxnSpPr>
        <p:spPr>
          <a:xfrm flipV="1">
            <a:off x="9131300" y="2053285"/>
            <a:ext cx="825500" cy="42470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9131300" y="2692400"/>
            <a:ext cx="838200" cy="254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9131300" y="2906810"/>
            <a:ext cx="762000" cy="5969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7" name="Rectangle 16"/>
          <p:cNvSpPr/>
          <p:nvPr/>
        </p:nvSpPr>
        <p:spPr>
          <a:xfrm>
            <a:off x="9982200" y="1531095"/>
            <a:ext cx="2006600" cy="6096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dirty="0" smtClean="0"/>
              <a:t>C-CAMP (</a:t>
            </a:r>
            <a:r>
              <a:rPr lang="en-US" dirty="0" err="1" smtClean="0"/>
              <a:t>Ktec</a:t>
            </a:r>
            <a:r>
              <a:rPr lang="en-US" dirty="0" smtClean="0"/>
              <a:t>, TBI, </a:t>
            </a:r>
            <a:r>
              <a:rPr lang="en-US" dirty="0" err="1" smtClean="0"/>
              <a:t>GoK</a:t>
            </a:r>
            <a:r>
              <a:rPr lang="en-US" dirty="0" smtClean="0"/>
              <a:t>)</a:t>
            </a:r>
            <a:endParaRPr lang="en-US" dirty="0"/>
          </a:p>
        </p:txBody>
      </p:sp>
      <p:sp>
        <p:nvSpPr>
          <p:cNvPr id="19" name="Rectangle 18"/>
          <p:cNvSpPr/>
          <p:nvPr/>
        </p:nvSpPr>
        <p:spPr>
          <a:xfrm>
            <a:off x="9982200" y="2333820"/>
            <a:ext cx="2006600" cy="6096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dirty="0" smtClean="0"/>
              <a:t>BBC</a:t>
            </a:r>
            <a:endParaRPr lang="en-US" dirty="0"/>
          </a:p>
        </p:txBody>
      </p:sp>
      <p:sp>
        <p:nvSpPr>
          <p:cNvPr id="20" name="Rectangle 19"/>
          <p:cNvSpPr/>
          <p:nvPr/>
        </p:nvSpPr>
        <p:spPr>
          <a:xfrm>
            <a:off x="9982200" y="3198910"/>
            <a:ext cx="2006600" cy="6096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dirty="0" smtClean="0"/>
              <a:t>SID, </a:t>
            </a:r>
            <a:r>
              <a:rPr lang="en-US" dirty="0" err="1" smtClean="0"/>
              <a:t>IISc</a:t>
            </a:r>
            <a:endParaRPr lang="en-US" dirty="0"/>
          </a:p>
        </p:txBody>
      </p:sp>
      <p:cxnSp>
        <p:nvCxnSpPr>
          <p:cNvPr id="21" name="Straight Arrow Connector 20"/>
          <p:cNvCxnSpPr/>
          <p:nvPr/>
        </p:nvCxnSpPr>
        <p:spPr>
          <a:xfrm>
            <a:off x="5791200" y="3009900"/>
            <a:ext cx="0" cy="18288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a:off x="5943600" y="3009900"/>
            <a:ext cx="774700" cy="79861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7" name="Rectangle 26"/>
          <p:cNvSpPr/>
          <p:nvPr/>
        </p:nvSpPr>
        <p:spPr>
          <a:xfrm>
            <a:off x="6534150" y="3821210"/>
            <a:ext cx="2705100" cy="6096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dirty="0" smtClean="0"/>
              <a:t>Rural Incubation Centre NABARD (under process)</a:t>
            </a:r>
            <a:endParaRPr lang="en-US" dirty="0"/>
          </a:p>
        </p:txBody>
      </p:sp>
      <p:sp>
        <p:nvSpPr>
          <p:cNvPr id="28" name="Rectangle 27"/>
          <p:cNvSpPr/>
          <p:nvPr/>
        </p:nvSpPr>
        <p:spPr>
          <a:xfrm>
            <a:off x="5549900" y="4846929"/>
            <a:ext cx="2705100" cy="6096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dirty="0" err="1" smtClean="0"/>
              <a:t>BioNEST</a:t>
            </a:r>
            <a:r>
              <a:rPr lang="en-US" dirty="0" smtClean="0"/>
              <a:t> AIC ( Funded by BIRAC, GOI)</a:t>
            </a:r>
            <a:endParaRPr lang="en-US" dirty="0"/>
          </a:p>
        </p:txBody>
      </p:sp>
      <p:cxnSp>
        <p:nvCxnSpPr>
          <p:cNvPr id="29" name="Straight Arrow Connector 28"/>
          <p:cNvCxnSpPr/>
          <p:nvPr/>
        </p:nvCxnSpPr>
        <p:spPr>
          <a:xfrm flipH="1">
            <a:off x="4635500" y="3021110"/>
            <a:ext cx="304800" cy="3683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1" name="Rectangle 30"/>
          <p:cNvSpPr/>
          <p:nvPr/>
        </p:nvSpPr>
        <p:spPr>
          <a:xfrm>
            <a:off x="1854200" y="3409204"/>
            <a:ext cx="2933700" cy="883396"/>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dirty="0" smtClean="0"/>
              <a:t>Common Incubation Center Rural </a:t>
            </a:r>
            <a:r>
              <a:rPr lang="en-US" dirty="0" err="1" smtClean="0"/>
              <a:t>Agripreneurship</a:t>
            </a:r>
            <a:r>
              <a:rPr lang="en-US" dirty="0" smtClean="0"/>
              <a:t> through sub campuses</a:t>
            </a:r>
            <a:endParaRPr lang="en-US" dirty="0"/>
          </a:p>
        </p:txBody>
      </p:sp>
      <p:cxnSp>
        <p:nvCxnSpPr>
          <p:cNvPr id="32" name="Straight Arrow Connector 31"/>
          <p:cNvCxnSpPr/>
          <p:nvPr/>
        </p:nvCxnSpPr>
        <p:spPr>
          <a:xfrm flipH="1">
            <a:off x="1854200" y="4368800"/>
            <a:ext cx="355600" cy="3048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flipH="1">
            <a:off x="2730500" y="4441662"/>
            <a:ext cx="349249" cy="161623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a:off x="3644900" y="4441662"/>
            <a:ext cx="0" cy="104587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p:nvPr/>
        </p:nvCxnSpPr>
        <p:spPr>
          <a:xfrm>
            <a:off x="4324349" y="4430810"/>
            <a:ext cx="596902" cy="162709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8" name="Rectangle 37"/>
          <p:cNvSpPr/>
          <p:nvPr/>
        </p:nvSpPr>
        <p:spPr>
          <a:xfrm>
            <a:off x="977900" y="4704604"/>
            <a:ext cx="1231900" cy="347371"/>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dirty="0" err="1" smtClean="0"/>
              <a:t>Mandya</a:t>
            </a:r>
            <a:endParaRPr lang="en-US" dirty="0"/>
          </a:p>
        </p:txBody>
      </p:sp>
      <p:sp>
        <p:nvSpPr>
          <p:cNvPr id="45" name="Rectangle 44"/>
          <p:cNvSpPr/>
          <p:nvPr/>
        </p:nvSpPr>
        <p:spPr>
          <a:xfrm>
            <a:off x="1485900" y="6041862"/>
            <a:ext cx="1701800" cy="347371"/>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dirty="0" err="1" smtClean="0"/>
              <a:t>Chintamani</a:t>
            </a:r>
            <a:endParaRPr lang="en-US" dirty="0"/>
          </a:p>
        </p:txBody>
      </p:sp>
      <p:sp>
        <p:nvSpPr>
          <p:cNvPr id="47" name="Rectangle 46"/>
          <p:cNvSpPr/>
          <p:nvPr/>
        </p:nvSpPr>
        <p:spPr>
          <a:xfrm>
            <a:off x="3079749" y="5551809"/>
            <a:ext cx="1320803" cy="347371"/>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dirty="0" smtClean="0"/>
              <a:t>Hassan</a:t>
            </a:r>
            <a:endParaRPr lang="en-US" dirty="0"/>
          </a:p>
        </p:txBody>
      </p:sp>
      <p:sp>
        <p:nvSpPr>
          <p:cNvPr id="51" name="Rectangle 50"/>
          <p:cNvSpPr/>
          <p:nvPr/>
        </p:nvSpPr>
        <p:spPr>
          <a:xfrm>
            <a:off x="4042928" y="6066129"/>
            <a:ext cx="1900671" cy="347371"/>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dirty="0" err="1" smtClean="0"/>
              <a:t>Chamarajanagara</a:t>
            </a:r>
            <a:endParaRPr lang="en-US" dirty="0"/>
          </a:p>
        </p:txBody>
      </p:sp>
    </p:spTree>
    <p:extLst>
      <p:ext uri="{BB962C8B-B14F-4D97-AF65-F5344CB8AC3E}">
        <p14:creationId xmlns:p14="http://schemas.microsoft.com/office/powerpoint/2010/main" val="24350377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rot="16200000">
            <a:off x="6379867" y="5520361"/>
            <a:ext cx="2318327" cy="338554"/>
          </a:xfrm>
          <a:prstGeom prst="rect">
            <a:avLst/>
          </a:prstGeom>
          <a:solidFill>
            <a:schemeClr val="accent6">
              <a:lumMod val="40000"/>
              <a:lumOff val="60000"/>
            </a:schemeClr>
          </a:solidFill>
        </p:spPr>
        <p:txBody>
          <a:bodyPr wrap="square">
            <a:spAutoFit/>
          </a:bodyPr>
          <a:lstStyle/>
          <a:p>
            <a:r>
              <a:rPr lang="en-IN" sz="1600" dirty="0"/>
              <a:t>Source: datareportal.com</a:t>
            </a:r>
          </a:p>
        </p:txBody>
      </p:sp>
      <p:sp>
        <p:nvSpPr>
          <p:cNvPr id="4" name="Rectangle 3"/>
          <p:cNvSpPr/>
          <p:nvPr/>
        </p:nvSpPr>
        <p:spPr>
          <a:xfrm>
            <a:off x="258620" y="484129"/>
            <a:ext cx="10464798" cy="1938992"/>
          </a:xfrm>
          <a:prstGeom prst="rect">
            <a:avLst/>
          </a:prstGeom>
          <a:noFill/>
        </p:spPr>
        <p:txBody>
          <a:bodyPr wrap="square">
            <a:spAutoFit/>
          </a:bodyPr>
          <a:lstStyle/>
          <a:p>
            <a:pPr marL="342900" indent="-342900" algn="just">
              <a:buFont typeface="Arial" panose="020B0604020202020204" pitchFamily="34" charset="0"/>
              <a:buChar char="•"/>
            </a:pPr>
            <a:r>
              <a:rPr lang="en-US" sz="2400" dirty="0">
                <a:solidFill>
                  <a:srgbClr val="FF0000"/>
                </a:solidFill>
                <a:latin typeface="Times" panose="02020603050405020304" pitchFamily="18" charset="0"/>
                <a:cs typeface="Times" panose="02020603050405020304" pitchFamily="18" charset="0"/>
              </a:rPr>
              <a:t> </a:t>
            </a:r>
            <a:r>
              <a:rPr lang="en-US" sz="2400" b="1" dirty="0" smtClean="0">
                <a:solidFill>
                  <a:srgbClr val="FF0000"/>
                </a:solidFill>
                <a:latin typeface="Times" panose="02020603050405020304" pitchFamily="18" charset="0"/>
                <a:cs typeface="Times" panose="02020603050405020304" pitchFamily="18" charset="0"/>
              </a:rPr>
              <a:t>658.0 million</a:t>
            </a:r>
            <a:r>
              <a:rPr lang="en-US" sz="2400" dirty="0">
                <a:latin typeface="Times" panose="02020603050405020304" pitchFamily="18" charset="0"/>
                <a:cs typeface="Times" panose="02020603050405020304" pitchFamily="18" charset="0"/>
              </a:rPr>
              <a:t> </a:t>
            </a:r>
            <a:r>
              <a:rPr lang="en-US" sz="2400" dirty="0" smtClean="0">
                <a:latin typeface="Times" panose="02020603050405020304" pitchFamily="18" charset="0"/>
                <a:cs typeface="Times" panose="02020603050405020304" pitchFamily="18" charset="0"/>
              </a:rPr>
              <a:t>internet users </a:t>
            </a:r>
            <a:r>
              <a:rPr lang="en-US" sz="2400" dirty="0">
                <a:latin typeface="Times" panose="02020603050405020304" pitchFamily="18" charset="0"/>
                <a:cs typeface="Times" panose="02020603050405020304" pitchFamily="18" charset="0"/>
              </a:rPr>
              <a:t>in India (January </a:t>
            </a:r>
            <a:r>
              <a:rPr lang="en-US" sz="2400" dirty="0" smtClean="0">
                <a:latin typeface="Times" panose="02020603050405020304" pitchFamily="18" charset="0"/>
                <a:cs typeface="Times" panose="02020603050405020304" pitchFamily="18" charset="0"/>
              </a:rPr>
              <a:t>2022).</a:t>
            </a:r>
            <a:endParaRPr lang="en-US" sz="2400" dirty="0">
              <a:latin typeface="Times" panose="02020603050405020304" pitchFamily="18" charset="0"/>
              <a:cs typeface="Times" panose="02020603050405020304" pitchFamily="18" charset="0"/>
            </a:endParaRPr>
          </a:p>
          <a:p>
            <a:pPr marL="342900" indent="-342900" algn="just">
              <a:buFont typeface="Arial" panose="020B0604020202020204" pitchFamily="34" charset="0"/>
              <a:buChar char="•"/>
            </a:pPr>
            <a:r>
              <a:rPr lang="en-US" sz="2400" dirty="0">
                <a:latin typeface="Times" panose="02020603050405020304" pitchFamily="18" charset="0"/>
                <a:cs typeface="Times" panose="02020603050405020304" pitchFamily="18" charset="0"/>
              </a:rPr>
              <a:t> </a:t>
            </a:r>
            <a:r>
              <a:rPr lang="en-US" sz="2400" dirty="0" smtClean="0">
                <a:latin typeface="Times" panose="02020603050405020304" pitchFamily="18" charset="0"/>
                <a:cs typeface="Times" panose="02020603050405020304" pitchFamily="18" charset="0"/>
              </a:rPr>
              <a:t>India’s internet penetration rate stood at</a:t>
            </a:r>
            <a:r>
              <a:rPr lang="en-US" sz="2400" dirty="0">
                <a:solidFill>
                  <a:schemeClr val="accent1">
                    <a:lumMod val="50000"/>
                  </a:schemeClr>
                </a:solidFill>
                <a:latin typeface="Times" panose="02020603050405020304" pitchFamily="18" charset="0"/>
                <a:cs typeface="Times" panose="02020603050405020304" pitchFamily="18" charset="0"/>
              </a:rPr>
              <a:t> </a:t>
            </a:r>
            <a:r>
              <a:rPr lang="en-US" sz="2400" b="1" dirty="0" smtClean="0">
                <a:solidFill>
                  <a:srgbClr val="0070C0"/>
                </a:solidFill>
                <a:latin typeface="Times" panose="02020603050405020304" pitchFamily="18" charset="0"/>
                <a:cs typeface="Times" panose="02020603050405020304" pitchFamily="18" charset="0"/>
              </a:rPr>
              <a:t>47.0</a:t>
            </a:r>
            <a:r>
              <a:rPr lang="en-US" sz="2400" b="1" dirty="0">
                <a:solidFill>
                  <a:srgbClr val="0070C0"/>
                </a:solidFill>
                <a:latin typeface="Times" panose="02020603050405020304" pitchFamily="18" charset="0"/>
                <a:cs typeface="Times" panose="02020603050405020304" pitchFamily="18" charset="0"/>
              </a:rPr>
              <a:t>%</a:t>
            </a:r>
            <a:r>
              <a:rPr lang="en-US" sz="2400" dirty="0">
                <a:latin typeface="Times" panose="02020603050405020304" pitchFamily="18" charset="0"/>
                <a:cs typeface="Times" panose="02020603050405020304" pitchFamily="18" charset="0"/>
              </a:rPr>
              <a:t> of the total </a:t>
            </a:r>
            <a:r>
              <a:rPr lang="en-US" sz="2400" dirty="0" smtClean="0">
                <a:latin typeface="Times" panose="02020603050405020304" pitchFamily="18" charset="0"/>
                <a:cs typeface="Times" panose="02020603050405020304" pitchFamily="18" charset="0"/>
              </a:rPr>
              <a:t>population at the start of 2022. </a:t>
            </a:r>
            <a:endParaRPr lang="en-US" sz="2400" dirty="0">
              <a:latin typeface="Times" panose="02020603050405020304" pitchFamily="18" charset="0"/>
              <a:cs typeface="Times" panose="02020603050405020304" pitchFamily="18" charset="0"/>
            </a:endParaRPr>
          </a:p>
          <a:p>
            <a:pPr marL="342900" indent="-342900" algn="just">
              <a:buFont typeface="Arial" panose="020B0604020202020204" pitchFamily="34" charset="0"/>
              <a:buChar char="•"/>
            </a:pPr>
            <a:r>
              <a:rPr lang="en-US" sz="2400" dirty="0">
                <a:latin typeface="Times" panose="02020603050405020304" pitchFamily="18" charset="0"/>
                <a:cs typeface="Times" panose="02020603050405020304" pitchFamily="18" charset="0"/>
              </a:rPr>
              <a:t>The number of mobile connections in India </a:t>
            </a:r>
            <a:r>
              <a:rPr lang="en-US" sz="2400" b="1" dirty="0">
                <a:solidFill>
                  <a:srgbClr val="0070C0"/>
                </a:solidFill>
                <a:latin typeface="Times" panose="02020603050405020304" pitchFamily="18" charset="0"/>
                <a:cs typeface="Times" panose="02020603050405020304" pitchFamily="18" charset="0"/>
              </a:rPr>
              <a:t>increased</a:t>
            </a:r>
            <a:r>
              <a:rPr lang="en-US" sz="2400" dirty="0">
                <a:latin typeface="Times" panose="02020603050405020304" pitchFamily="18" charset="0"/>
                <a:cs typeface="Times" panose="02020603050405020304" pitchFamily="18" charset="0"/>
              </a:rPr>
              <a:t> by </a:t>
            </a:r>
            <a:r>
              <a:rPr lang="en-US" sz="2400" b="1" dirty="0" smtClean="0">
                <a:solidFill>
                  <a:srgbClr val="0070C0"/>
                </a:solidFill>
                <a:latin typeface="Times" panose="02020603050405020304" pitchFamily="18" charset="0"/>
                <a:cs typeface="Times" panose="02020603050405020304" pitchFamily="18" charset="0"/>
              </a:rPr>
              <a:t>34</a:t>
            </a:r>
            <a:r>
              <a:rPr lang="en-US" sz="2400" b="1" dirty="0">
                <a:solidFill>
                  <a:srgbClr val="0070C0"/>
                </a:solidFill>
                <a:latin typeface="Times" panose="02020603050405020304" pitchFamily="18" charset="0"/>
                <a:cs typeface="Times" panose="02020603050405020304" pitchFamily="18" charset="0"/>
              </a:rPr>
              <a:t> million</a:t>
            </a:r>
            <a:r>
              <a:rPr lang="en-US" sz="2400" dirty="0">
                <a:latin typeface="Times" panose="02020603050405020304" pitchFamily="18" charset="0"/>
                <a:cs typeface="Times" panose="02020603050405020304" pitchFamily="18" charset="0"/>
              </a:rPr>
              <a:t> </a:t>
            </a:r>
            <a:r>
              <a:rPr lang="en-US" sz="2400" dirty="0" smtClean="0">
                <a:latin typeface="Times" panose="02020603050405020304" pitchFamily="18" charset="0"/>
                <a:cs typeface="Times" panose="02020603050405020304" pitchFamily="18" charset="0"/>
              </a:rPr>
              <a:t>between </a:t>
            </a:r>
            <a:r>
              <a:rPr lang="en-US" sz="2400" dirty="0">
                <a:latin typeface="Times" panose="02020603050405020304" pitchFamily="18" charset="0"/>
                <a:cs typeface="Times" panose="02020603050405020304" pitchFamily="18" charset="0"/>
              </a:rPr>
              <a:t>January </a:t>
            </a:r>
            <a:r>
              <a:rPr lang="en-US" sz="2400" dirty="0" smtClean="0">
                <a:latin typeface="Times" panose="02020603050405020304" pitchFamily="18" charset="0"/>
                <a:cs typeface="Times" panose="02020603050405020304" pitchFamily="18" charset="0"/>
              </a:rPr>
              <a:t>2021 </a:t>
            </a:r>
            <a:r>
              <a:rPr lang="en-US" sz="2400" dirty="0">
                <a:latin typeface="Times" panose="02020603050405020304" pitchFamily="18" charset="0"/>
                <a:cs typeface="Times" panose="02020603050405020304" pitchFamily="18" charset="0"/>
              </a:rPr>
              <a:t>and January </a:t>
            </a:r>
            <a:r>
              <a:rPr lang="en-US" sz="2400" dirty="0" smtClean="0">
                <a:latin typeface="Times" panose="02020603050405020304" pitchFamily="18" charset="0"/>
                <a:cs typeface="Times" panose="02020603050405020304" pitchFamily="18" charset="0"/>
              </a:rPr>
              <a:t>2022.</a:t>
            </a:r>
            <a:endParaRPr lang="en-US" sz="2400" dirty="0">
              <a:latin typeface="Times" panose="02020603050405020304" pitchFamily="18" charset="0"/>
              <a:cs typeface="Times" panose="02020603050405020304" pitchFamily="18" charset="0"/>
            </a:endParaRPr>
          </a:p>
        </p:txBody>
      </p:sp>
      <p:sp>
        <p:nvSpPr>
          <p:cNvPr id="5" name="Pentagon 4"/>
          <p:cNvSpPr/>
          <p:nvPr/>
        </p:nvSpPr>
        <p:spPr>
          <a:xfrm>
            <a:off x="77949" y="52355"/>
            <a:ext cx="6381344" cy="431774"/>
          </a:xfrm>
          <a:prstGeom prst="homePlate">
            <a:avLst/>
          </a:pr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Times" panose="02020603050405020304" pitchFamily="18" charset="0"/>
                <a:cs typeface="Times" panose="02020603050405020304" pitchFamily="18" charset="0"/>
              </a:rPr>
              <a:t>MOBILE CONNECTIONS IN INDIA</a:t>
            </a:r>
          </a:p>
        </p:txBody>
      </p:sp>
      <p:sp>
        <p:nvSpPr>
          <p:cNvPr id="8" name="Rectangle 7"/>
          <p:cNvSpPr/>
          <p:nvPr/>
        </p:nvSpPr>
        <p:spPr>
          <a:xfrm>
            <a:off x="8169090" y="5526403"/>
            <a:ext cx="3997186" cy="1200329"/>
          </a:xfrm>
          <a:prstGeom prst="rect">
            <a:avLst/>
          </a:prstGeom>
          <a:solidFill>
            <a:srgbClr val="2C6A51"/>
          </a:solidFill>
        </p:spPr>
        <p:txBody>
          <a:bodyPr wrap="square">
            <a:spAutoFit/>
          </a:bodyPr>
          <a:lstStyle/>
          <a:p>
            <a:r>
              <a:rPr lang="en-US" dirty="0">
                <a:solidFill>
                  <a:schemeClr val="bg1"/>
                </a:solidFill>
                <a:latin typeface="proxima-nova"/>
              </a:rPr>
              <a:t>94 percent of farmers are using a mobile phone</a:t>
            </a:r>
          </a:p>
          <a:p>
            <a:r>
              <a:rPr lang="en-US" dirty="0">
                <a:solidFill>
                  <a:schemeClr val="bg1"/>
                </a:solidFill>
                <a:latin typeface="proxima-nova"/>
              </a:rPr>
              <a:t> (2017 Farm Journal Media mobile research survey )</a:t>
            </a:r>
          </a:p>
        </p:txBody>
      </p:sp>
      <p:pic>
        <p:nvPicPr>
          <p:cNvPr id="10" name="Picture 9"/>
          <p:cNvPicPr>
            <a:picLocks noChangeAspect="1"/>
          </p:cNvPicPr>
          <p:nvPr/>
        </p:nvPicPr>
        <p:blipFill rotWithShape="1">
          <a:blip r:embed="rId3" cstate="print">
            <a:extLst>
              <a:ext uri="{28A0092B-C50C-407E-A947-70E740481C1C}">
                <a14:useLocalDpi xmlns:a14="http://schemas.microsoft.com/office/drawing/2010/main" val="0"/>
              </a:ext>
            </a:extLst>
          </a:blip>
          <a:srcRect l="3937" t="2362" r="5927" b="11474"/>
          <a:stretch/>
        </p:blipFill>
        <p:spPr>
          <a:xfrm>
            <a:off x="8003690" y="2323651"/>
            <a:ext cx="3571539" cy="2796988"/>
          </a:xfrm>
          <a:prstGeom prst="rect">
            <a:avLst/>
          </a:prstGeom>
        </p:spPr>
      </p:pic>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l="16338" t="4758" r="10804" b="12092"/>
          <a:stretch/>
        </p:blipFill>
        <p:spPr>
          <a:xfrm>
            <a:off x="77949" y="3085185"/>
            <a:ext cx="7328452" cy="3763617"/>
          </a:xfrm>
          <a:prstGeom prst="rect">
            <a:avLst/>
          </a:prstGeom>
        </p:spPr>
      </p:pic>
    </p:spTree>
    <p:extLst>
      <p:ext uri="{BB962C8B-B14F-4D97-AF65-F5344CB8AC3E}">
        <p14:creationId xmlns:p14="http://schemas.microsoft.com/office/powerpoint/2010/main" val="371852435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4B287E6E-A493-9B4B-81BB-C0411B76CAC6}"/>
              </a:ext>
            </a:extLst>
          </p:cNvPr>
          <p:cNvSpPr txBox="1"/>
          <p:nvPr/>
        </p:nvSpPr>
        <p:spPr>
          <a:xfrm>
            <a:off x="1638300" y="195840"/>
            <a:ext cx="5821362" cy="461665"/>
          </a:xfrm>
          <a:prstGeom prst="rect">
            <a:avLst/>
          </a:prstGeom>
          <a:noFill/>
        </p:spPr>
        <p:txBody>
          <a:bodyPr wrap="square" rtlCol="0">
            <a:spAutoFit/>
          </a:bodyPr>
          <a:lstStyle/>
          <a:p>
            <a:pPr algn="l"/>
            <a:r>
              <a:rPr lang="en-US" sz="2400" dirty="0">
                <a:latin typeface="Aharoni" panose="02010803020104030203" pitchFamily="2" charset="-79"/>
                <a:cs typeface="Aharoni" panose="02010803020104030203" pitchFamily="2" charset="-79"/>
              </a:rPr>
              <a:t>KNOWLEDGE CENTRE AND ITS FOCUS </a:t>
            </a:r>
          </a:p>
        </p:txBody>
      </p:sp>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l="2399" t="27497" r="9343" b="9091"/>
          <a:stretch/>
        </p:blipFill>
        <p:spPr>
          <a:xfrm>
            <a:off x="7363835" y="61327"/>
            <a:ext cx="4307465" cy="1392685"/>
          </a:xfrm>
          <a:prstGeom prst="rect">
            <a:avLst/>
          </a:prstGeom>
        </p:spPr>
      </p:pic>
      <p:graphicFrame>
        <p:nvGraphicFramePr>
          <p:cNvPr id="4" name="Diagram 3"/>
          <p:cNvGraphicFramePr/>
          <p:nvPr>
            <p:extLst>
              <p:ext uri="{D42A27DB-BD31-4B8C-83A1-F6EECF244321}">
                <p14:modId xmlns:p14="http://schemas.microsoft.com/office/powerpoint/2010/main" val="2635267810"/>
              </p:ext>
            </p:extLst>
          </p:nvPr>
        </p:nvGraphicFramePr>
        <p:xfrm>
          <a:off x="977900" y="960966"/>
          <a:ext cx="8953500" cy="568113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15307693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val="2135023222"/>
              </p:ext>
            </p:extLst>
          </p:nvPr>
        </p:nvGraphicFramePr>
        <p:xfrm>
          <a:off x="1168400" y="694266"/>
          <a:ext cx="99314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02964677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6" name="Picture 4" descr="Innovation Incubator - “ - Innovation PNG Image | Transparent PNG Free  Download on SeekP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3388" t="5795" r="13567" b="6910"/>
          <a:stretch/>
        </p:blipFill>
        <p:spPr bwMode="auto">
          <a:xfrm>
            <a:off x="2203856" y="111740"/>
            <a:ext cx="791497" cy="822960"/>
          </a:xfrm>
          <a:prstGeom prst="ellipse">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016597" y="202985"/>
            <a:ext cx="6959600" cy="523220"/>
          </a:xfrm>
          <a:prstGeom prst="rect">
            <a:avLst/>
          </a:prstGeom>
          <a:noFill/>
        </p:spPr>
        <p:txBody>
          <a:bodyPr wrap="square" rtlCol="0">
            <a:spAutoFit/>
          </a:bodyPr>
          <a:lstStyle/>
          <a:p>
            <a:r>
              <a:rPr lang="en-IN" sz="2800" b="1" dirty="0">
                <a:solidFill>
                  <a:srgbClr val="212253"/>
                </a:solidFill>
                <a:effectLst>
                  <a:reflection blurRad="6350" stA="55000" endA="300" endPos="45500" dir="5400000" sy="-100000" algn="bl" rotWithShape="0"/>
                </a:effectLst>
                <a:latin typeface="Times" panose="02020603050405020304" pitchFamily="18" charset="0"/>
                <a:cs typeface="Times" panose="02020603050405020304" pitchFamily="18" charset="0"/>
              </a:rPr>
              <a:t>AGRIBUSINESS INCUBATORS IN INDIA</a:t>
            </a:r>
          </a:p>
        </p:txBody>
      </p:sp>
      <p:sp>
        <p:nvSpPr>
          <p:cNvPr id="2" name="TextBox 1"/>
          <p:cNvSpPr txBox="1"/>
          <p:nvPr/>
        </p:nvSpPr>
        <p:spPr>
          <a:xfrm>
            <a:off x="3532708" y="1070339"/>
            <a:ext cx="5546637" cy="430887"/>
          </a:xfrm>
          <a:prstGeom prst="rect">
            <a:avLst/>
          </a:prstGeom>
          <a:noFill/>
        </p:spPr>
        <p:txBody>
          <a:bodyPr wrap="square" rtlCol="0">
            <a:spAutoFit/>
          </a:bodyPr>
          <a:lstStyle/>
          <a:p>
            <a:r>
              <a:rPr lang="en-IN" sz="2200" b="1" dirty="0" err="1">
                <a:solidFill>
                  <a:srgbClr val="0070C0"/>
                </a:solidFill>
                <a:latin typeface="Times" panose="02020603050405020304" pitchFamily="18" charset="0"/>
                <a:cs typeface="Times" panose="02020603050405020304" pitchFamily="18" charset="0"/>
              </a:rPr>
              <a:t>No.of</a:t>
            </a:r>
            <a:r>
              <a:rPr lang="en-IN" sz="2200" b="1" dirty="0">
                <a:solidFill>
                  <a:srgbClr val="0070C0"/>
                </a:solidFill>
                <a:latin typeface="Times" panose="02020603050405020304" pitchFamily="18" charset="0"/>
                <a:cs typeface="Times" panose="02020603050405020304" pitchFamily="18" charset="0"/>
              </a:rPr>
              <a:t> </a:t>
            </a:r>
            <a:r>
              <a:rPr lang="en-IN" sz="2200" b="1" dirty="0" err="1">
                <a:solidFill>
                  <a:srgbClr val="0070C0"/>
                </a:solidFill>
                <a:latin typeface="Times" panose="02020603050405020304" pitchFamily="18" charset="0"/>
                <a:cs typeface="Times" panose="02020603050405020304" pitchFamily="18" charset="0"/>
              </a:rPr>
              <a:t>agri</a:t>
            </a:r>
            <a:r>
              <a:rPr lang="en-IN" sz="2200" b="1" dirty="0">
                <a:solidFill>
                  <a:srgbClr val="0070C0"/>
                </a:solidFill>
                <a:latin typeface="Times" panose="02020603050405020304" pitchFamily="18" charset="0"/>
                <a:cs typeface="Times" panose="02020603050405020304" pitchFamily="18" charset="0"/>
              </a:rPr>
              <a:t> business incubators in India : </a:t>
            </a:r>
            <a:r>
              <a:rPr lang="en-IN" sz="2200" b="1" dirty="0">
                <a:solidFill>
                  <a:srgbClr val="FF0000"/>
                </a:solidFill>
                <a:latin typeface="Times" panose="02020603050405020304" pitchFamily="18" charset="0"/>
                <a:cs typeface="Times" panose="02020603050405020304" pitchFamily="18" charset="0"/>
              </a:rPr>
              <a:t>100</a:t>
            </a:r>
          </a:p>
        </p:txBody>
      </p:sp>
      <p:graphicFrame>
        <p:nvGraphicFramePr>
          <p:cNvPr id="5" name="Diagram 4"/>
          <p:cNvGraphicFramePr/>
          <p:nvPr>
            <p:extLst>
              <p:ext uri="{D42A27DB-BD31-4B8C-83A1-F6EECF244321}">
                <p14:modId xmlns:p14="http://schemas.microsoft.com/office/powerpoint/2010/main" val="1201706955"/>
              </p:ext>
            </p:extLst>
          </p:nvPr>
        </p:nvGraphicFramePr>
        <p:xfrm>
          <a:off x="376518" y="2528048"/>
          <a:ext cx="11131991" cy="378586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8" name="Picture 7"/>
          <p:cNvPicPr>
            <a:picLocks noChangeAspect="1"/>
          </p:cNvPicPr>
          <p:nvPr/>
        </p:nvPicPr>
        <p:blipFill>
          <a:blip r:embed="rId8"/>
          <a:stretch>
            <a:fillRect/>
          </a:stretch>
        </p:blipFill>
        <p:spPr>
          <a:xfrm>
            <a:off x="897681" y="3932481"/>
            <a:ext cx="164723" cy="179014"/>
          </a:xfrm>
          <a:prstGeom prst="rect">
            <a:avLst/>
          </a:prstGeom>
        </p:spPr>
      </p:pic>
      <p:pic>
        <p:nvPicPr>
          <p:cNvPr id="10" name="Picture 9"/>
          <p:cNvPicPr>
            <a:picLocks noChangeAspect="1"/>
          </p:cNvPicPr>
          <p:nvPr/>
        </p:nvPicPr>
        <p:blipFill>
          <a:blip r:embed="rId9"/>
          <a:stretch>
            <a:fillRect/>
          </a:stretch>
        </p:blipFill>
        <p:spPr>
          <a:xfrm>
            <a:off x="2448791" y="5057854"/>
            <a:ext cx="802409" cy="1167456"/>
          </a:xfrm>
          <a:prstGeom prst="rect">
            <a:avLst/>
          </a:prstGeom>
          <a:solidFill>
            <a:schemeClr val="tx2">
              <a:lumMod val="50000"/>
            </a:schemeClr>
          </a:solidFill>
        </p:spPr>
      </p:pic>
      <p:sp>
        <p:nvSpPr>
          <p:cNvPr id="11" name="TextBox 10"/>
          <p:cNvSpPr txBox="1"/>
          <p:nvPr/>
        </p:nvSpPr>
        <p:spPr>
          <a:xfrm>
            <a:off x="8819535" y="6488668"/>
            <a:ext cx="3372465" cy="369332"/>
          </a:xfrm>
          <a:prstGeom prst="rect">
            <a:avLst/>
          </a:prstGeom>
          <a:solidFill>
            <a:schemeClr val="accent6">
              <a:lumMod val="40000"/>
              <a:lumOff val="60000"/>
            </a:schemeClr>
          </a:solidFill>
        </p:spPr>
        <p:txBody>
          <a:bodyPr wrap="square" rtlCol="0">
            <a:spAutoFit/>
          </a:bodyPr>
          <a:lstStyle/>
          <a:p>
            <a:r>
              <a:rPr lang="en-US" dirty="0"/>
              <a:t>Source: Indian Farming,2020</a:t>
            </a:r>
            <a:endParaRPr lang="en-IN" dirty="0"/>
          </a:p>
        </p:txBody>
      </p:sp>
    </p:spTree>
    <p:extLst>
      <p:ext uri="{BB962C8B-B14F-4D97-AF65-F5344CB8AC3E}">
        <p14:creationId xmlns:p14="http://schemas.microsoft.com/office/powerpoint/2010/main" val="412730501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op Challenges Higher Education Faced In 201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8847"/>
            <a:ext cx="12211665" cy="6841853"/>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1324578" y="585135"/>
            <a:ext cx="5437239" cy="646331"/>
          </a:xfrm>
          <a:prstGeom prst="rect">
            <a:avLst/>
          </a:prstGeom>
        </p:spPr>
        <p:txBody>
          <a:bodyPr wrap="square">
            <a:spAutoFit/>
          </a:bodyPr>
          <a:lstStyle/>
          <a:p>
            <a:pPr marL="285750" indent="-285750">
              <a:buFont typeface="Wingdings" panose="05000000000000000000" pitchFamily="2" charset="2"/>
              <a:buChar char="v"/>
            </a:pPr>
            <a:r>
              <a:rPr lang="en-US" b="1" dirty="0">
                <a:solidFill>
                  <a:schemeClr val="bg1"/>
                </a:solidFill>
                <a:latin typeface="Segoe UI" panose="020B0502040204020203" pitchFamily="34" charset="0"/>
              </a:rPr>
              <a:t>Rate of return on technology investment has not been proven very profitable </a:t>
            </a:r>
            <a:endParaRPr lang="en-IN" b="1" dirty="0">
              <a:solidFill>
                <a:schemeClr val="bg1"/>
              </a:solidFill>
            </a:endParaRPr>
          </a:p>
        </p:txBody>
      </p:sp>
      <p:sp>
        <p:nvSpPr>
          <p:cNvPr id="4" name="Rectangle 3"/>
          <p:cNvSpPr/>
          <p:nvPr/>
        </p:nvSpPr>
        <p:spPr>
          <a:xfrm>
            <a:off x="260554" y="3081660"/>
            <a:ext cx="5142271" cy="646331"/>
          </a:xfrm>
          <a:prstGeom prst="rect">
            <a:avLst/>
          </a:prstGeom>
        </p:spPr>
        <p:txBody>
          <a:bodyPr wrap="square">
            <a:spAutoFit/>
          </a:bodyPr>
          <a:lstStyle/>
          <a:p>
            <a:pPr marL="285750" indent="-285750">
              <a:buFont typeface="Wingdings" panose="05000000000000000000" pitchFamily="2" charset="2"/>
              <a:buChar char="v"/>
              <a:tabLst>
                <a:tab pos="2782888" algn="l"/>
              </a:tabLst>
            </a:pPr>
            <a:r>
              <a:rPr lang="en-US" b="1" dirty="0">
                <a:solidFill>
                  <a:schemeClr val="bg1"/>
                </a:solidFill>
                <a:latin typeface="Segoe UI" panose="020B0502040204020203" pitchFamily="34" charset="0"/>
              </a:rPr>
              <a:t>Difficult to retain technical </a:t>
            </a:r>
          </a:p>
          <a:p>
            <a:pPr>
              <a:tabLst>
                <a:tab pos="2782888" algn="l"/>
              </a:tabLst>
            </a:pPr>
            <a:r>
              <a:rPr lang="en-US" b="1" dirty="0">
                <a:solidFill>
                  <a:schemeClr val="bg1"/>
                </a:solidFill>
                <a:latin typeface="Segoe UI" panose="020B0502040204020203" pitchFamily="34" charset="0"/>
              </a:rPr>
              <a:t>     talent working</a:t>
            </a:r>
            <a:endParaRPr lang="en-IN" b="1" dirty="0">
              <a:solidFill>
                <a:schemeClr val="bg1"/>
              </a:solidFill>
            </a:endParaRPr>
          </a:p>
        </p:txBody>
      </p:sp>
      <p:sp>
        <p:nvSpPr>
          <p:cNvPr id="5" name="Rectangle 4"/>
          <p:cNvSpPr/>
          <p:nvPr/>
        </p:nvSpPr>
        <p:spPr>
          <a:xfrm>
            <a:off x="3853666" y="5450003"/>
            <a:ext cx="7226710" cy="646331"/>
          </a:xfrm>
          <a:prstGeom prst="rect">
            <a:avLst/>
          </a:prstGeom>
        </p:spPr>
        <p:txBody>
          <a:bodyPr wrap="square">
            <a:spAutoFit/>
          </a:bodyPr>
          <a:lstStyle/>
          <a:p>
            <a:pPr marL="285750" indent="-285750">
              <a:buFont typeface="Wingdings" panose="05000000000000000000" pitchFamily="2" charset="2"/>
              <a:buChar char="v"/>
            </a:pPr>
            <a:r>
              <a:rPr lang="en-US" b="1" dirty="0">
                <a:solidFill>
                  <a:schemeClr val="bg1"/>
                </a:solidFill>
                <a:latin typeface="Segoe UI" panose="020B0502040204020203" pitchFamily="34" charset="0"/>
              </a:rPr>
              <a:t>Technology adoption and penetration is a very slow process which certainly diminishes investors’ interest</a:t>
            </a:r>
            <a:r>
              <a:rPr lang="en-US" b="1" dirty="0">
                <a:solidFill>
                  <a:srgbClr val="000000"/>
                </a:solidFill>
                <a:latin typeface="Segoe UI" panose="020B0502040204020203" pitchFamily="34" charset="0"/>
              </a:rPr>
              <a:t>.</a:t>
            </a:r>
            <a:endParaRPr lang="en-IN" b="1" dirty="0"/>
          </a:p>
        </p:txBody>
      </p:sp>
      <p:sp>
        <p:nvSpPr>
          <p:cNvPr id="6" name="Rectangle 5"/>
          <p:cNvSpPr/>
          <p:nvPr/>
        </p:nvSpPr>
        <p:spPr>
          <a:xfrm>
            <a:off x="383458" y="1800454"/>
            <a:ext cx="5073445" cy="646331"/>
          </a:xfrm>
          <a:prstGeom prst="rect">
            <a:avLst/>
          </a:prstGeom>
        </p:spPr>
        <p:txBody>
          <a:bodyPr wrap="square">
            <a:spAutoFit/>
          </a:bodyPr>
          <a:lstStyle/>
          <a:p>
            <a:pPr marL="285750" indent="-285750">
              <a:buFont typeface="Wingdings" panose="05000000000000000000" pitchFamily="2" charset="2"/>
              <a:buChar char="v"/>
            </a:pPr>
            <a:r>
              <a:rPr lang="en-US" b="1" dirty="0">
                <a:solidFill>
                  <a:schemeClr val="bg1"/>
                </a:solidFill>
                <a:latin typeface="Segoe UI" panose="020B0502040204020203" pitchFamily="34" charset="0"/>
              </a:rPr>
              <a:t>High-priced technology solutions are unaffordable</a:t>
            </a:r>
            <a:r>
              <a:rPr lang="en-US" b="1" dirty="0">
                <a:solidFill>
                  <a:srgbClr val="000000"/>
                </a:solidFill>
                <a:latin typeface="Segoe UI" panose="020B0502040204020203" pitchFamily="34" charset="0"/>
              </a:rPr>
              <a:t> </a:t>
            </a:r>
            <a:endParaRPr lang="en-IN" dirty="0"/>
          </a:p>
        </p:txBody>
      </p:sp>
      <p:sp>
        <p:nvSpPr>
          <p:cNvPr id="7" name="Rectangle 6"/>
          <p:cNvSpPr/>
          <p:nvPr/>
        </p:nvSpPr>
        <p:spPr>
          <a:xfrm>
            <a:off x="6016301" y="3311354"/>
            <a:ext cx="6096000" cy="923330"/>
          </a:xfrm>
          <a:prstGeom prst="rect">
            <a:avLst/>
          </a:prstGeom>
        </p:spPr>
        <p:txBody>
          <a:bodyPr>
            <a:spAutoFit/>
          </a:bodyPr>
          <a:lstStyle/>
          <a:p>
            <a:pPr marL="285750" indent="-285750">
              <a:buFont typeface="Wingdings" panose="05000000000000000000" pitchFamily="2" charset="2"/>
              <a:buChar char="v"/>
            </a:pPr>
            <a:r>
              <a:rPr lang="en-US" b="1" dirty="0">
                <a:solidFill>
                  <a:schemeClr val="bg1"/>
                </a:solidFill>
                <a:latin typeface="Segoe UI" panose="020B0502040204020203" pitchFamily="34" charset="0"/>
              </a:rPr>
              <a:t>Making farmers adaptive to the required skills for working on advanced technologies requires significant effort</a:t>
            </a:r>
            <a:endParaRPr lang="en-IN" b="1" dirty="0">
              <a:solidFill>
                <a:schemeClr val="bg1"/>
              </a:solidFill>
            </a:endParaRPr>
          </a:p>
        </p:txBody>
      </p:sp>
      <p:sp>
        <p:nvSpPr>
          <p:cNvPr id="9" name="Rectangle 8"/>
          <p:cNvSpPr/>
          <p:nvPr/>
        </p:nvSpPr>
        <p:spPr>
          <a:xfrm>
            <a:off x="8347903" y="1243717"/>
            <a:ext cx="4003192" cy="1200329"/>
          </a:xfrm>
          <a:prstGeom prst="rect">
            <a:avLst/>
          </a:prstGeom>
        </p:spPr>
        <p:txBody>
          <a:bodyPr wrap="square">
            <a:spAutoFit/>
          </a:bodyPr>
          <a:lstStyle/>
          <a:p>
            <a:pPr marL="285750" indent="-285750">
              <a:buFont typeface="Wingdings" panose="05000000000000000000" pitchFamily="2" charset="2"/>
              <a:buChar char="v"/>
            </a:pPr>
            <a:r>
              <a:rPr lang="en-US" b="1" dirty="0">
                <a:solidFill>
                  <a:schemeClr val="bg1"/>
                </a:solidFill>
                <a:latin typeface="Segoe UI" panose="020B0502040204020203" pitchFamily="34" charset="0"/>
              </a:rPr>
              <a:t> Facilitating the adoption of proven technologies through subsidy is yet to gain momentum</a:t>
            </a:r>
            <a:endParaRPr lang="en-IN" b="1" dirty="0">
              <a:solidFill>
                <a:schemeClr val="bg1"/>
              </a:solidFill>
            </a:endParaRPr>
          </a:p>
        </p:txBody>
      </p:sp>
    </p:spTree>
    <p:extLst>
      <p:ext uri="{BB962C8B-B14F-4D97-AF65-F5344CB8AC3E}">
        <p14:creationId xmlns:p14="http://schemas.microsoft.com/office/powerpoint/2010/main" val="359672321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2" name="Picture 8" descr="Hyderabad: FPO farmers welcome agri laws giving freedom to sell anywhere"/>
          <p:cNvPicPr>
            <a:picLocks noChangeAspect="1" noChangeArrowheads="1"/>
          </p:cNvPicPr>
          <p:nvPr/>
        </p:nvPicPr>
        <p:blipFill rotWithShape="1">
          <a:blip r:embed="rId3">
            <a:extLst>
              <a:ext uri="{28A0092B-C50C-407E-A947-70E740481C1C}">
                <a14:useLocalDpi xmlns:a14="http://schemas.microsoft.com/office/drawing/2010/main" val="0"/>
              </a:ext>
            </a:extLst>
          </a:blip>
          <a:srcRect l="-1112" t="173" r="520" b="-344"/>
          <a:stretch/>
        </p:blipFill>
        <p:spPr bwMode="auto">
          <a:xfrm>
            <a:off x="0" y="0"/>
            <a:ext cx="12192000" cy="6907160"/>
          </a:xfrm>
          <a:prstGeom prst="frame">
            <a:avLst/>
          </a:prstGeom>
          <a:noFill/>
          <a:extLst>
            <a:ext uri="{909E8E84-426E-40DD-AFC4-6F175D3DCCD1}">
              <a14:hiddenFill xmlns:a14="http://schemas.microsoft.com/office/drawing/2010/main">
                <a:solidFill>
                  <a:srgbClr val="FFFFFF"/>
                </a:solidFill>
              </a14:hiddenFill>
            </a:ext>
          </a:extLst>
        </p:spPr>
      </p:pic>
      <p:pic>
        <p:nvPicPr>
          <p:cNvPr id="7" name="Picture 6" descr="CCEA approves scheme for the formation and promotion of farmer producer  organization. – Views Today News"/>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6763" t="25755" r="13938" b="23665"/>
          <a:stretch/>
        </p:blipFill>
        <p:spPr bwMode="auto">
          <a:xfrm>
            <a:off x="4754219" y="0"/>
            <a:ext cx="2292624" cy="931914"/>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932622" y="1941155"/>
            <a:ext cx="10616648" cy="3016210"/>
          </a:xfrm>
          <a:prstGeom prst="rect">
            <a:avLst/>
          </a:prstGeom>
        </p:spPr>
        <p:txBody>
          <a:bodyPr wrap="square">
            <a:spAutoFit/>
          </a:bodyPr>
          <a:lstStyle/>
          <a:p>
            <a:pPr algn="just"/>
            <a:endParaRPr lang="en-US" sz="2200" dirty="0">
              <a:latin typeface="Times" panose="02020603050405020304" pitchFamily="18" charset="0"/>
              <a:cs typeface="Times" panose="02020603050405020304" pitchFamily="18" charset="0"/>
            </a:endParaRPr>
          </a:p>
          <a:p>
            <a:pPr marL="342900" indent="-342900" algn="just">
              <a:buFont typeface="Arial" panose="020B0604020202020204" pitchFamily="34" charset="0"/>
              <a:buChar char="•"/>
            </a:pPr>
            <a:r>
              <a:rPr lang="en-US" sz="2200" b="1" dirty="0">
                <a:solidFill>
                  <a:schemeClr val="accent1">
                    <a:lumMod val="50000"/>
                  </a:schemeClr>
                </a:solidFill>
                <a:latin typeface="Times" panose="02020603050405020304" pitchFamily="18" charset="0"/>
                <a:cs typeface="Times" panose="02020603050405020304" pitchFamily="18" charset="0"/>
              </a:rPr>
              <a:t>UNION BUDGET OF 2019-20</a:t>
            </a:r>
            <a:r>
              <a:rPr lang="en-US" sz="2200" dirty="0">
                <a:solidFill>
                  <a:schemeClr val="accent1">
                    <a:lumMod val="50000"/>
                  </a:schemeClr>
                </a:solidFill>
                <a:latin typeface="Times" panose="02020603050405020304" pitchFamily="18" charset="0"/>
                <a:cs typeface="Times" panose="02020603050405020304" pitchFamily="18" charset="0"/>
              </a:rPr>
              <a:t> </a:t>
            </a:r>
          </a:p>
          <a:p>
            <a:pPr marL="342900" indent="-342900" algn="just">
              <a:buFont typeface="Arial" panose="020B0604020202020204" pitchFamily="34" charset="0"/>
              <a:buChar char="•"/>
            </a:pPr>
            <a:endParaRPr lang="en-US" sz="2200" dirty="0">
              <a:solidFill>
                <a:schemeClr val="accent1">
                  <a:lumMod val="50000"/>
                </a:schemeClr>
              </a:solidFill>
              <a:latin typeface="Times" panose="02020603050405020304" pitchFamily="18" charset="0"/>
              <a:cs typeface="Times" panose="02020603050405020304" pitchFamily="18" charset="0"/>
            </a:endParaRPr>
          </a:p>
          <a:p>
            <a:pPr marL="1257300" lvl="2" indent="-342900" algn="just">
              <a:buFont typeface="Wingdings" panose="05000000000000000000" pitchFamily="2" charset="2"/>
              <a:buChar char="v"/>
            </a:pPr>
            <a:r>
              <a:rPr lang="en-US" sz="2200" dirty="0">
                <a:latin typeface="Times" panose="02020603050405020304" pitchFamily="18" charset="0"/>
                <a:cs typeface="Times" panose="02020603050405020304" pitchFamily="18" charset="0"/>
              </a:rPr>
              <a:t> </a:t>
            </a:r>
            <a:r>
              <a:rPr lang="en-US" sz="2200" b="1" dirty="0">
                <a:solidFill>
                  <a:srgbClr val="FF0000"/>
                </a:solidFill>
                <a:latin typeface="Times" panose="02020603050405020304" pitchFamily="18" charset="0"/>
                <a:cs typeface="Times" panose="02020603050405020304" pitchFamily="18" charset="0"/>
              </a:rPr>
              <a:t>Central Sector Scheme of “Formation and Promotion of 10,000 Farmer Producer Organizations(FPOs)”</a:t>
            </a:r>
            <a:r>
              <a:rPr lang="en-US" sz="2200" dirty="0">
                <a:latin typeface="Times" panose="02020603050405020304" pitchFamily="18" charset="0"/>
                <a:cs typeface="Times" panose="02020603050405020304" pitchFamily="18" charset="0"/>
              </a:rPr>
              <a:t> to form and promote 10,000 new FPOs till 2027-28.</a:t>
            </a:r>
          </a:p>
          <a:p>
            <a:pPr lvl="2" algn="just"/>
            <a:endParaRPr lang="en-US" sz="2200" dirty="0">
              <a:latin typeface="Times" panose="02020603050405020304" pitchFamily="18" charset="0"/>
              <a:cs typeface="Times" panose="02020603050405020304" pitchFamily="18" charset="0"/>
            </a:endParaRPr>
          </a:p>
          <a:p>
            <a:pPr algn="just"/>
            <a:endParaRPr lang="en-IN" dirty="0"/>
          </a:p>
          <a:p>
            <a:pPr algn="just"/>
            <a:endParaRPr lang="en-IN" dirty="0"/>
          </a:p>
        </p:txBody>
      </p:sp>
      <p:pic>
        <p:nvPicPr>
          <p:cNvPr id="17" name="Picture 16"/>
          <p:cNvPicPr>
            <a:picLocks noChangeAspect="1"/>
          </p:cNvPicPr>
          <p:nvPr/>
        </p:nvPicPr>
        <p:blipFill rotWithShape="1">
          <a:blip r:embed="rId5"/>
          <a:srcRect l="61918" b="787"/>
          <a:stretch/>
        </p:blipFill>
        <p:spPr>
          <a:xfrm>
            <a:off x="875111" y="0"/>
            <a:ext cx="1092718" cy="1127676"/>
          </a:xfrm>
          <a:prstGeom prst="rect">
            <a:avLst/>
          </a:prstGeom>
        </p:spPr>
      </p:pic>
      <p:sp>
        <p:nvSpPr>
          <p:cNvPr id="3" name="TextBox 2"/>
          <p:cNvSpPr txBox="1"/>
          <p:nvPr/>
        </p:nvSpPr>
        <p:spPr>
          <a:xfrm>
            <a:off x="1967829" y="-97882"/>
            <a:ext cx="1540565" cy="1323439"/>
          </a:xfrm>
          <a:prstGeom prst="rect">
            <a:avLst/>
          </a:prstGeom>
          <a:noFill/>
        </p:spPr>
        <p:txBody>
          <a:bodyPr wrap="square" rtlCol="0">
            <a:spAutoFit/>
          </a:bodyPr>
          <a:lstStyle/>
          <a:p>
            <a:r>
              <a:rPr lang="en-IN" sz="8000" b="1" dirty="0">
                <a:solidFill>
                  <a:srgbClr val="153F26"/>
                </a:solidFill>
              </a:rPr>
              <a:t>04</a:t>
            </a:r>
          </a:p>
        </p:txBody>
      </p:sp>
      <p:graphicFrame>
        <p:nvGraphicFramePr>
          <p:cNvPr id="5" name="Table 4"/>
          <p:cNvGraphicFramePr>
            <a:graphicFrameLocks noGrp="1"/>
          </p:cNvGraphicFramePr>
          <p:nvPr>
            <p:extLst>
              <p:ext uri="{D42A27DB-BD31-4B8C-83A1-F6EECF244321}">
                <p14:modId xmlns:p14="http://schemas.microsoft.com/office/powerpoint/2010/main" val="1055721494"/>
              </p:ext>
            </p:extLst>
          </p:nvPr>
        </p:nvGraphicFramePr>
        <p:xfrm>
          <a:off x="3231127" y="4103925"/>
          <a:ext cx="6558332" cy="1706880"/>
        </p:xfrm>
        <a:graphic>
          <a:graphicData uri="http://schemas.openxmlformats.org/drawingml/2006/table">
            <a:tbl>
              <a:tblPr firstRow="1" bandRow="1">
                <a:tableStyleId>{D27102A9-8310-4765-A935-A1911B00CA55}</a:tableStyleId>
              </a:tblPr>
              <a:tblGrid>
                <a:gridCol w="3191188">
                  <a:extLst>
                    <a:ext uri="{9D8B030D-6E8A-4147-A177-3AD203B41FA5}">
                      <a16:colId xmlns:a16="http://schemas.microsoft.com/office/drawing/2014/main" xmlns="" val="697981721"/>
                    </a:ext>
                  </a:extLst>
                </a:gridCol>
                <a:gridCol w="3367144">
                  <a:extLst>
                    <a:ext uri="{9D8B030D-6E8A-4147-A177-3AD203B41FA5}">
                      <a16:colId xmlns:a16="http://schemas.microsoft.com/office/drawing/2014/main" xmlns="" val="1404670180"/>
                    </a:ext>
                  </a:extLst>
                </a:gridCol>
              </a:tblGrid>
              <a:tr h="370840">
                <a:tc>
                  <a:txBody>
                    <a:bodyPr/>
                    <a:lstStyle/>
                    <a:p>
                      <a:r>
                        <a:rPr lang="en-IN" sz="2200" dirty="0">
                          <a:solidFill>
                            <a:srgbClr val="0070C0"/>
                          </a:solidFill>
                          <a:latin typeface="Times" panose="02020603050405020304" pitchFamily="18" charset="0"/>
                          <a:cs typeface="Times" panose="02020603050405020304" pitchFamily="18" charset="0"/>
                        </a:rPr>
                        <a:t>YEARS</a:t>
                      </a:r>
                    </a:p>
                  </a:txBody>
                  <a:tcPr/>
                </a:tc>
                <a:tc>
                  <a:txBody>
                    <a:bodyPr/>
                    <a:lstStyle/>
                    <a:p>
                      <a:r>
                        <a:rPr lang="en-IN" sz="2200" dirty="0">
                          <a:solidFill>
                            <a:srgbClr val="0070C0"/>
                          </a:solidFill>
                          <a:latin typeface="Times" panose="02020603050405020304" pitchFamily="18" charset="0"/>
                          <a:cs typeface="Times" panose="02020603050405020304" pitchFamily="18" charset="0"/>
                        </a:rPr>
                        <a:t>Total budgetary provision</a:t>
                      </a:r>
                    </a:p>
                  </a:txBody>
                  <a:tcPr/>
                </a:tc>
                <a:extLst>
                  <a:ext uri="{0D108BD9-81ED-4DB2-BD59-A6C34878D82A}">
                    <a16:rowId xmlns:a16="http://schemas.microsoft.com/office/drawing/2014/main" xmlns="" val="306344185"/>
                  </a:ext>
                </a:extLst>
              </a:tr>
              <a:tr h="370840">
                <a:tc>
                  <a:txBody>
                    <a:bodyPr/>
                    <a:lstStyle/>
                    <a:p>
                      <a:r>
                        <a:rPr lang="en-IN" sz="2200" b="1" dirty="0">
                          <a:latin typeface="Times" panose="02020603050405020304" pitchFamily="18" charset="0"/>
                          <a:cs typeface="Times" panose="02020603050405020304" pitchFamily="18" charset="0"/>
                        </a:rPr>
                        <a:t>2019-20 to 2023-24</a:t>
                      </a:r>
                      <a:endParaRPr lang="en-IN" sz="2200" b="1" dirty="0">
                        <a:solidFill>
                          <a:schemeClr val="accent6">
                            <a:lumMod val="50000"/>
                          </a:schemeClr>
                        </a:solidFill>
                        <a:latin typeface="Times" panose="02020603050405020304" pitchFamily="18" charset="0"/>
                        <a:cs typeface="Times" panose="02020603050405020304" pitchFamily="18" charset="0"/>
                      </a:endParaRPr>
                    </a:p>
                  </a:txBody>
                  <a:tcPr/>
                </a:tc>
                <a:tc>
                  <a:txBody>
                    <a:bodyPr/>
                    <a:lstStyle/>
                    <a:p>
                      <a:r>
                        <a:rPr lang="en-IN" sz="2200" b="1" dirty="0">
                          <a:latin typeface="Times" panose="02020603050405020304" pitchFamily="18" charset="0"/>
                          <a:cs typeface="Times" panose="02020603050405020304" pitchFamily="18" charset="0"/>
                        </a:rPr>
                        <a:t>Rs.4,496 crore</a:t>
                      </a:r>
                      <a:endParaRPr lang="en-IN" sz="2200" b="1" dirty="0">
                        <a:solidFill>
                          <a:schemeClr val="accent6">
                            <a:lumMod val="50000"/>
                          </a:schemeClr>
                        </a:solidFill>
                        <a:latin typeface="Times" panose="02020603050405020304" pitchFamily="18" charset="0"/>
                        <a:cs typeface="Times" panose="02020603050405020304" pitchFamily="18" charset="0"/>
                      </a:endParaRPr>
                    </a:p>
                  </a:txBody>
                  <a:tcPr/>
                </a:tc>
                <a:extLst>
                  <a:ext uri="{0D108BD9-81ED-4DB2-BD59-A6C34878D82A}">
                    <a16:rowId xmlns:a16="http://schemas.microsoft.com/office/drawing/2014/main" xmlns="" val="1101834139"/>
                  </a:ext>
                </a:extLst>
              </a:tr>
              <a:tr h="370840">
                <a:tc>
                  <a:txBody>
                    <a:bodyPr/>
                    <a:lstStyle/>
                    <a:p>
                      <a:r>
                        <a:rPr lang="en-IN" sz="2200" b="1" dirty="0">
                          <a:latin typeface="Times" panose="02020603050405020304" pitchFamily="18" charset="0"/>
                          <a:cs typeface="Times" panose="02020603050405020304" pitchFamily="18" charset="0"/>
                        </a:rPr>
                        <a:t>2024-25 to 2027-28</a:t>
                      </a:r>
                      <a:endParaRPr lang="en-IN" sz="2200" b="1" dirty="0">
                        <a:solidFill>
                          <a:schemeClr val="accent6">
                            <a:lumMod val="50000"/>
                          </a:schemeClr>
                        </a:solidFill>
                        <a:latin typeface="Times" panose="02020603050405020304" pitchFamily="18" charset="0"/>
                        <a:cs typeface="Times" panose="02020603050405020304" pitchFamily="18" charset="0"/>
                      </a:endParaRPr>
                    </a:p>
                  </a:txBody>
                  <a:tcPr/>
                </a:tc>
                <a:tc>
                  <a:txBody>
                    <a:bodyPr/>
                    <a:lstStyle/>
                    <a:p>
                      <a:r>
                        <a:rPr lang="en-IN" sz="2200" b="1" dirty="0" err="1">
                          <a:latin typeface="Times" panose="02020603050405020304" pitchFamily="18" charset="0"/>
                          <a:cs typeface="Times" panose="02020603050405020304" pitchFamily="18" charset="0"/>
                        </a:rPr>
                        <a:t>Rs</a:t>
                      </a:r>
                      <a:r>
                        <a:rPr lang="en-IN" sz="2200" b="1" dirty="0">
                          <a:latin typeface="Times" panose="02020603050405020304" pitchFamily="18" charset="0"/>
                          <a:cs typeface="Times" panose="02020603050405020304" pitchFamily="18" charset="0"/>
                        </a:rPr>
                        <a:t>. 2,369 crore</a:t>
                      </a:r>
                      <a:endParaRPr lang="en-IN" sz="2200" b="1" dirty="0">
                        <a:solidFill>
                          <a:schemeClr val="accent6">
                            <a:lumMod val="50000"/>
                          </a:schemeClr>
                        </a:solidFill>
                        <a:latin typeface="Times" panose="02020603050405020304" pitchFamily="18" charset="0"/>
                        <a:cs typeface="Times" panose="02020603050405020304" pitchFamily="18" charset="0"/>
                      </a:endParaRPr>
                    </a:p>
                  </a:txBody>
                  <a:tcPr/>
                </a:tc>
                <a:extLst>
                  <a:ext uri="{0D108BD9-81ED-4DB2-BD59-A6C34878D82A}">
                    <a16:rowId xmlns:a16="http://schemas.microsoft.com/office/drawing/2014/main" xmlns="" val="3801581120"/>
                  </a:ext>
                </a:extLst>
              </a:tr>
              <a:tr h="370840">
                <a:tc>
                  <a:txBody>
                    <a:bodyPr/>
                    <a:lstStyle/>
                    <a:p>
                      <a:pPr algn="ctr"/>
                      <a:r>
                        <a:rPr lang="en-IN" sz="2200" b="1" dirty="0">
                          <a:solidFill>
                            <a:srgbClr val="FF0000"/>
                          </a:solidFill>
                          <a:latin typeface="Times" panose="02020603050405020304" pitchFamily="18" charset="0"/>
                          <a:cs typeface="Times" panose="02020603050405020304" pitchFamily="18" charset="0"/>
                        </a:rPr>
                        <a:t>TOTAL</a:t>
                      </a:r>
                    </a:p>
                  </a:txBody>
                  <a:tcPr/>
                </a:tc>
                <a:tc>
                  <a:txBody>
                    <a:bodyPr/>
                    <a:lstStyle/>
                    <a:p>
                      <a:r>
                        <a:rPr lang="en-IN" sz="2200" b="1" dirty="0" err="1">
                          <a:solidFill>
                            <a:srgbClr val="FF0000"/>
                          </a:solidFill>
                          <a:latin typeface="Times" panose="02020603050405020304" pitchFamily="18" charset="0"/>
                          <a:cs typeface="Times" panose="02020603050405020304" pitchFamily="18" charset="0"/>
                        </a:rPr>
                        <a:t>Rs</a:t>
                      </a:r>
                      <a:r>
                        <a:rPr lang="en-IN" sz="2200" b="1" dirty="0">
                          <a:solidFill>
                            <a:srgbClr val="FF0000"/>
                          </a:solidFill>
                          <a:latin typeface="Times" panose="02020603050405020304" pitchFamily="18" charset="0"/>
                          <a:cs typeface="Times" panose="02020603050405020304" pitchFamily="18" charset="0"/>
                        </a:rPr>
                        <a:t>. 6,865 crore</a:t>
                      </a:r>
                    </a:p>
                  </a:txBody>
                  <a:tcPr/>
                </a:tc>
                <a:extLst>
                  <a:ext uri="{0D108BD9-81ED-4DB2-BD59-A6C34878D82A}">
                    <a16:rowId xmlns:a16="http://schemas.microsoft.com/office/drawing/2014/main" xmlns="" val="3517680106"/>
                  </a:ext>
                </a:extLst>
              </a:tr>
            </a:tbl>
          </a:graphicData>
        </a:graphic>
      </p:graphicFrame>
    </p:spTree>
    <p:extLst>
      <p:ext uri="{BB962C8B-B14F-4D97-AF65-F5344CB8AC3E}">
        <p14:creationId xmlns:p14="http://schemas.microsoft.com/office/powerpoint/2010/main" val="18773537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14131" y="0"/>
            <a:ext cx="11777869" cy="461665"/>
          </a:xfrm>
          <a:prstGeom prst="rect">
            <a:avLst/>
          </a:prstGeom>
          <a:noFill/>
        </p:spPr>
        <p:txBody>
          <a:bodyPr wrap="square" rtlCol="0">
            <a:spAutoFit/>
          </a:bodyPr>
          <a:lstStyle/>
          <a:p>
            <a:pPr algn="ctr"/>
            <a:r>
              <a:rPr lang="en-IN" sz="2400" b="1" dirty="0">
                <a:solidFill>
                  <a:schemeClr val="tx2">
                    <a:lumMod val="75000"/>
                  </a:schemeClr>
                </a:solidFill>
                <a:effectLst>
                  <a:reflection blurRad="6350" stA="55000" endA="300" endPos="45500" dir="5400000" sy="-100000" algn="bl" rotWithShape="0"/>
                </a:effectLst>
                <a:latin typeface="Times" panose="02020603050405020304" pitchFamily="18" charset="0"/>
                <a:cs typeface="Times" panose="02020603050405020304" pitchFamily="18" charset="0"/>
              </a:rPr>
              <a:t>STATE</a:t>
            </a:r>
            <a:r>
              <a:rPr lang="en-IN" sz="2400" b="1" dirty="0">
                <a:solidFill>
                  <a:schemeClr val="tx2">
                    <a:lumMod val="75000"/>
                  </a:schemeClr>
                </a:solidFill>
                <a:latin typeface="Times" panose="02020603050405020304" pitchFamily="18" charset="0"/>
                <a:cs typeface="Times" panose="02020603050405020304" pitchFamily="18" charset="0"/>
              </a:rPr>
              <a:t> </a:t>
            </a:r>
            <a:r>
              <a:rPr lang="en-IN" sz="2400" b="1" dirty="0">
                <a:solidFill>
                  <a:schemeClr val="tx2">
                    <a:lumMod val="75000"/>
                  </a:schemeClr>
                </a:solidFill>
                <a:effectLst>
                  <a:reflection blurRad="6350" stA="55000" endA="300" endPos="45500" dir="5400000" sy="-100000" algn="bl" rotWithShape="0"/>
                </a:effectLst>
                <a:latin typeface="Times" panose="02020603050405020304" pitchFamily="18" charset="0"/>
                <a:cs typeface="Times" panose="02020603050405020304" pitchFamily="18" charset="0"/>
              </a:rPr>
              <a:t>WISE FARMER PRODUCER ORGANIZATIONS</a:t>
            </a:r>
          </a:p>
        </p:txBody>
      </p:sp>
      <p:graphicFrame>
        <p:nvGraphicFramePr>
          <p:cNvPr id="3" name="Table 2"/>
          <p:cNvGraphicFramePr>
            <a:graphicFrameLocks noGrp="1"/>
          </p:cNvGraphicFramePr>
          <p:nvPr>
            <p:extLst>
              <p:ext uri="{D42A27DB-BD31-4B8C-83A1-F6EECF244321}">
                <p14:modId xmlns:p14="http://schemas.microsoft.com/office/powerpoint/2010/main" val="1387214370"/>
              </p:ext>
            </p:extLst>
          </p:nvPr>
        </p:nvGraphicFramePr>
        <p:xfrm>
          <a:off x="2667000" y="461665"/>
          <a:ext cx="6883400" cy="5120640"/>
        </p:xfrm>
        <a:graphic>
          <a:graphicData uri="http://schemas.openxmlformats.org/drawingml/2006/table">
            <a:tbl>
              <a:tblPr firstRow="1" bandRow="1">
                <a:tableStyleId>{D27102A9-8310-4765-A935-A1911B00CA55}</a:tableStyleId>
              </a:tblPr>
              <a:tblGrid>
                <a:gridCol w="750127">
                  <a:extLst>
                    <a:ext uri="{9D8B030D-6E8A-4147-A177-3AD203B41FA5}">
                      <a16:colId xmlns:a16="http://schemas.microsoft.com/office/drawing/2014/main" xmlns="" val="1646020514"/>
                    </a:ext>
                  </a:extLst>
                </a:gridCol>
                <a:gridCol w="3053007">
                  <a:extLst>
                    <a:ext uri="{9D8B030D-6E8A-4147-A177-3AD203B41FA5}">
                      <a16:colId xmlns:a16="http://schemas.microsoft.com/office/drawing/2014/main" xmlns="" val="4190640853"/>
                    </a:ext>
                  </a:extLst>
                </a:gridCol>
                <a:gridCol w="3080266">
                  <a:extLst>
                    <a:ext uri="{9D8B030D-6E8A-4147-A177-3AD203B41FA5}">
                      <a16:colId xmlns:a16="http://schemas.microsoft.com/office/drawing/2014/main" xmlns="" val="4253222978"/>
                    </a:ext>
                  </a:extLst>
                </a:gridCol>
              </a:tblGrid>
              <a:tr h="370840">
                <a:tc>
                  <a:txBody>
                    <a:bodyPr/>
                    <a:lstStyle/>
                    <a:p>
                      <a:pPr algn="ctr"/>
                      <a:r>
                        <a:rPr lang="en-IN" sz="2200" b="1" dirty="0" err="1">
                          <a:solidFill>
                            <a:srgbClr val="0070C0"/>
                          </a:solidFill>
                          <a:latin typeface="Times" panose="02020603050405020304" pitchFamily="18" charset="0"/>
                          <a:cs typeface="Times" panose="02020603050405020304" pitchFamily="18" charset="0"/>
                        </a:rPr>
                        <a:t>S.No</a:t>
                      </a:r>
                      <a:endParaRPr lang="en-IN" sz="2200" b="1" dirty="0">
                        <a:solidFill>
                          <a:srgbClr val="0070C0"/>
                        </a:solidFill>
                        <a:latin typeface="Times" panose="02020603050405020304" pitchFamily="18" charset="0"/>
                        <a:cs typeface="Times" panose="02020603050405020304" pitchFamily="18" charset="0"/>
                      </a:endParaRPr>
                    </a:p>
                  </a:txBody>
                  <a:tcPr/>
                </a:tc>
                <a:tc>
                  <a:txBody>
                    <a:bodyPr/>
                    <a:lstStyle/>
                    <a:p>
                      <a:pPr algn="ctr"/>
                      <a:r>
                        <a:rPr lang="en-IN" sz="2200" b="1" dirty="0">
                          <a:solidFill>
                            <a:srgbClr val="0070C0"/>
                          </a:solidFill>
                          <a:latin typeface="Times" panose="02020603050405020304" pitchFamily="18" charset="0"/>
                          <a:cs typeface="Times" panose="02020603050405020304" pitchFamily="18" charset="0"/>
                        </a:rPr>
                        <a:t>STATE</a:t>
                      </a:r>
                    </a:p>
                  </a:txBody>
                  <a:tcPr/>
                </a:tc>
                <a:tc>
                  <a:txBody>
                    <a:bodyPr/>
                    <a:lstStyle/>
                    <a:p>
                      <a:pPr algn="ctr"/>
                      <a:r>
                        <a:rPr lang="en-IN" sz="2200" b="1" dirty="0" smtClean="0">
                          <a:solidFill>
                            <a:srgbClr val="0070C0"/>
                          </a:solidFill>
                          <a:latin typeface="Times" panose="02020603050405020304" pitchFamily="18" charset="0"/>
                          <a:cs typeface="Times" panose="02020603050405020304" pitchFamily="18" charset="0"/>
                        </a:rPr>
                        <a:t>Registered</a:t>
                      </a:r>
                      <a:r>
                        <a:rPr lang="en-IN" sz="2200" b="1" baseline="0" dirty="0" smtClean="0">
                          <a:solidFill>
                            <a:srgbClr val="0070C0"/>
                          </a:solidFill>
                          <a:latin typeface="Times" panose="02020603050405020304" pitchFamily="18" charset="0"/>
                          <a:cs typeface="Times" panose="02020603050405020304" pitchFamily="18" charset="0"/>
                        </a:rPr>
                        <a:t> FPOs</a:t>
                      </a:r>
                      <a:endParaRPr lang="en-IN" sz="2200" b="1" dirty="0">
                        <a:solidFill>
                          <a:srgbClr val="0070C0"/>
                        </a:solidFill>
                        <a:latin typeface="Times" panose="02020603050405020304" pitchFamily="18" charset="0"/>
                        <a:cs typeface="Times" panose="02020603050405020304" pitchFamily="18" charset="0"/>
                      </a:endParaRPr>
                    </a:p>
                  </a:txBody>
                  <a:tcPr/>
                </a:tc>
                <a:extLst>
                  <a:ext uri="{0D108BD9-81ED-4DB2-BD59-A6C34878D82A}">
                    <a16:rowId xmlns:a16="http://schemas.microsoft.com/office/drawing/2014/main" xmlns="" val="2875029823"/>
                  </a:ext>
                </a:extLst>
              </a:tr>
              <a:tr h="370840">
                <a:tc>
                  <a:txBody>
                    <a:bodyPr/>
                    <a:lstStyle/>
                    <a:p>
                      <a:pPr algn="ctr"/>
                      <a:r>
                        <a:rPr lang="en-IN" sz="2200" b="1" dirty="0">
                          <a:solidFill>
                            <a:srgbClr val="FF0000"/>
                          </a:solidFill>
                          <a:latin typeface="Times" panose="02020603050405020304" pitchFamily="18" charset="0"/>
                          <a:cs typeface="Times" panose="02020603050405020304" pitchFamily="18" charset="0"/>
                        </a:rPr>
                        <a:t>1</a:t>
                      </a:r>
                    </a:p>
                  </a:txBody>
                  <a:tcPr>
                    <a:solidFill>
                      <a:schemeClr val="accent4">
                        <a:alpha val="20000"/>
                      </a:schemeClr>
                    </a:solidFill>
                  </a:tcPr>
                </a:tc>
                <a:tc>
                  <a:txBody>
                    <a:bodyPr/>
                    <a:lstStyle/>
                    <a:p>
                      <a:r>
                        <a:rPr lang="en-IN" sz="2200" b="1" dirty="0" smtClean="0">
                          <a:solidFill>
                            <a:srgbClr val="FF0000"/>
                          </a:solidFill>
                          <a:latin typeface="Times" panose="02020603050405020304" pitchFamily="18" charset="0"/>
                          <a:cs typeface="Times" panose="02020603050405020304" pitchFamily="18" charset="0"/>
                        </a:rPr>
                        <a:t>Karnataka</a:t>
                      </a:r>
                      <a:endParaRPr lang="en-IN" sz="2200" b="1" dirty="0">
                        <a:solidFill>
                          <a:srgbClr val="FF0000"/>
                        </a:solidFill>
                        <a:latin typeface="Times" panose="02020603050405020304" pitchFamily="18" charset="0"/>
                        <a:cs typeface="Times" panose="02020603050405020304" pitchFamily="18" charset="0"/>
                      </a:endParaRPr>
                    </a:p>
                  </a:txBody>
                  <a:tcPr>
                    <a:solidFill>
                      <a:schemeClr val="accent4">
                        <a:alpha val="20000"/>
                      </a:schemeClr>
                    </a:solidFill>
                  </a:tcPr>
                </a:tc>
                <a:tc>
                  <a:txBody>
                    <a:bodyPr/>
                    <a:lstStyle/>
                    <a:p>
                      <a:pPr algn="l"/>
                      <a:r>
                        <a:rPr lang="en-US" sz="2000" dirty="0" smtClean="0"/>
                        <a:t>              </a:t>
                      </a:r>
                      <a:r>
                        <a:rPr lang="en-US" sz="2000" baseline="0" dirty="0" smtClean="0"/>
                        <a:t>        578</a:t>
                      </a:r>
                      <a:endParaRPr lang="en-US" sz="2000" dirty="0"/>
                    </a:p>
                  </a:txBody>
                  <a:tcPr>
                    <a:solidFill>
                      <a:schemeClr val="accent4">
                        <a:alpha val="20000"/>
                      </a:schemeClr>
                    </a:solidFill>
                  </a:tcPr>
                </a:tc>
                <a:extLst>
                  <a:ext uri="{0D108BD9-81ED-4DB2-BD59-A6C34878D82A}">
                    <a16:rowId xmlns:a16="http://schemas.microsoft.com/office/drawing/2014/main" xmlns="" val="2592148350"/>
                  </a:ext>
                </a:extLst>
              </a:tr>
              <a:tr h="370840">
                <a:tc>
                  <a:txBody>
                    <a:bodyPr/>
                    <a:lstStyle/>
                    <a:p>
                      <a:pPr algn="ctr"/>
                      <a:r>
                        <a:rPr lang="en-IN" sz="2200" b="0" dirty="0">
                          <a:latin typeface="Times" panose="02020603050405020304" pitchFamily="18" charset="0"/>
                          <a:cs typeface="Times" panose="02020603050405020304" pitchFamily="18" charset="0"/>
                        </a:rPr>
                        <a:t>2</a:t>
                      </a:r>
                    </a:p>
                  </a:txBody>
                  <a:tcPr/>
                </a:tc>
                <a:tc>
                  <a:txBody>
                    <a:bodyPr/>
                    <a:lstStyle/>
                    <a:p>
                      <a:r>
                        <a:rPr lang="en-IN" sz="2200" b="0" dirty="0" err="1" smtClean="0">
                          <a:latin typeface="Times" panose="02020603050405020304" pitchFamily="18" charset="0"/>
                          <a:cs typeface="Times" panose="02020603050405020304" pitchFamily="18" charset="0"/>
                        </a:rPr>
                        <a:t>Maharastra</a:t>
                      </a:r>
                      <a:endParaRPr lang="en-IN" sz="2200" b="0" dirty="0">
                        <a:latin typeface="Times" panose="02020603050405020304" pitchFamily="18" charset="0"/>
                        <a:cs typeface="Times" panose="02020603050405020304" pitchFamily="18" charset="0"/>
                      </a:endParaRPr>
                    </a:p>
                  </a:txBody>
                  <a:tcPr/>
                </a:tc>
                <a:tc>
                  <a:txBody>
                    <a:bodyPr/>
                    <a:lstStyle/>
                    <a:p>
                      <a:pPr algn="ctr"/>
                      <a:r>
                        <a:rPr lang="en-US" sz="2000" dirty="0" smtClean="0"/>
                        <a:t>569</a:t>
                      </a:r>
                      <a:endParaRPr lang="en-US" sz="2000" dirty="0"/>
                    </a:p>
                  </a:txBody>
                  <a:tcPr/>
                </a:tc>
                <a:extLst>
                  <a:ext uri="{0D108BD9-81ED-4DB2-BD59-A6C34878D82A}">
                    <a16:rowId xmlns:a16="http://schemas.microsoft.com/office/drawing/2014/main" xmlns="" val="1603769855"/>
                  </a:ext>
                </a:extLst>
              </a:tr>
              <a:tr h="370840">
                <a:tc>
                  <a:txBody>
                    <a:bodyPr/>
                    <a:lstStyle/>
                    <a:p>
                      <a:pPr algn="ctr"/>
                      <a:r>
                        <a:rPr lang="en-IN" sz="2200" b="0" dirty="0">
                          <a:latin typeface="Times" panose="02020603050405020304" pitchFamily="18" charset="0"/>
                          <a:cs typeface="Times" panose="02020603050405020304" pitchFamily="18" charset="0"/>
                        </a:rPr>
                        <a:t>3</a:t>
                      </a:r>
                    </a:p>
                  </a:txBody>
                  <a:tcPr/>
                </a:tc>
                <a:tc>
                  <a:txBody>
                    <a:bodyPr/>
                    <a:lstStyle/>
                    <a:p>
                      <a:r>
                        <a:rPr lang="en-IN" sz="2200" b="0" dirty="0" smtClean="0">
                          <a:latin typeface="Times" panose="02020603050405020304" pitchFamily="18" charset="0"/>
                          <a:cs typeface="Times" panose="02020603050405020304" pitchFamily="18" charset="0"/>
                        </a:rPr>
                        <a:t>Madhya</a:t>
                      </a:r>
                      <a:r>
                        <a:rPr lang="en-IN" sz="2200" b="0" baseline="0" dirty="0" smtClean="0">
                          <a:latin typeface="Times" panose="02020603050405020304" pitchFamily="18" charset="0"/>
                          <a:cs typeface="Times" panose="02020603050405020304" pitchFamily="18" charset="0"/>
                        </a:rPr>
                        <a:t> </a:t>
                      </a:r>
                      <a:r>
                        <a:rPr lang="en-IN" sz="2200" b="0" baseline="0" dirty="0" err="1" smtClean="0">
                          <a:latin typeface="Times" panose="02020603050405020304" pitchFamily="18" charset="0"/>
                          <a:cs typeface="Times" panose="02020603050405020304" pitchFamily="18" charset="0"/>
                        </a:rPr>
                        <a:t>pradesh</a:t>
                      </a:r>
                      <a:endParaRPr lang="en-IN" sz="2200" b="0" dirty="0">
                        <a:latin typeface="Times" panose="02020603050405020304" pitchFamily="18" charset="0"/>
                        <a:cs typeface="Times" panose="02020603050405020304" pitchFamily="18" charset="0"/>
                      </a:endParaRPr>
                    </a:p>
                  </a:txBody>
                  <a:tcPr/>
                </a:tc>
                <a:tc>
                  <a:txBody>
                    <a:bodyPr/>
                    <a:lstStyle/>
                    <a:p>
                      <a:pPr algn="ctr"/>
                      <a:r>
                        <a:rPr lang="en-US" sz="2000" dirty="0" smtClean="0"/>
                        <a:t>550</a:t>
                      </a:r>
                      <a:endParaRPr lang="en-US" sz="2000" dirty="0"/>
                    </a:p>
                  </a:txBody>
                  <a:tcPr/>
                </a:tc>
                <a:extLst>
                  <a:ext uri="{0D108BD9-81ED-4DB2-BD59-A6C34878D82A}">
                    <a16:rowId xmlns:a16="http://schemas.microsoft.com/office/drawing/2014/main" xmlns="" val="2409130834"/>
                  </a:ext>
                </a:extLst>
              </a:tr>
              <a:tr h="370840">
                <a:tc>
                  <a:txBody>
                    <a:bodyPr/>
                    <a:lstStyle/>
                    <a:p>
                      <a:pPr algn="ctr"/>
                      <a:r>
                        <a:rPr lang="en-IN" sz="2200" b="0" dirty="0">
                          <a:latin typeface="Times" panose="02020603050405020304" pitchFamily="18" charset="0"/>
                          <a:cs typeface="Times" panose="02020603050405020304" pitchFamily="18" charset="0"/>
                        </a:rPr>
                        <a:t>4</a:t>
                      </a:r>
                    </a:p>
                  </a:txBody>
                  <a:tcPr/>
                </a:tc>
                <a:tc>
                  <a:txBody>
                    <a:bodyPr/>
                    <a:lstStyle/>
                    <a:p>
                      <a:r>
                        <a:rPr lang="en-IN" sz="2200" b="0" dirty="0" smtClean="0">
                          <a:latin typeface="Times" panose="02020603050405020304" pitchFamily="18" charset="0"/>
                          <a:cs typeface="Times" panose="02020603050405020304" pitchFamily="18" charset="0"/>
                        </a:rPr>
                        <a:t>Telangana</a:t>
                      </a:r>
                      <a:endParaRPr lang="en-IN" sz="2200" b="0" dirty="0">
                        <a:latin typeface="Times" panose="02020603050405020304" pitchFamily="18" charset="0"/>
                        <a:cs typeface="Times" panose="02020603050405020304" pitchFamily="18" charset="0"/>
                      </a:endParaRPr>
                    </a:p>
                  </a:txBody>
                  <a:tcPr/>
                </a:tc>
                <a:tc>
                  <a:txBody>
                    <a:bodyPr/>
                    <a:lstStyle/>
                    <a:p>
                      <a:pPr algn="ctr"/>
                      <a:r>
                        <a:rPr lang="en-US" sz="2000" dirty="0" smtClean="0"/>
                        <a:t>460</a:t>
                      </a:r>
                      <a:endParaRPr lang="en-US" sz="2000" dirty="0"/>
                    </a:p>
                  </a:txBody>
                  <a:tcPr/>
                </a:tc>
                <a:extLst>
                  <a:ext uri="{0D108BD9-81ED-4DB2-BD59-A6C34878D82A}">
                    <a16:rowId xmlns:a16="http://schemas.microsoft.com/office/drawing/2014/main" xmlns="" val="423822296"/>
                  </a:ext>
                </a:extLst>
              </a:tr>
              <a:tr h="370840">
                <a:tc>
                  <a:txBody>
                    <a:bodyPr/>
                    <a:lstStyle/>
                    <a:p>
                      <a:pPr algn="ctr"/>
                      <a:r>
                        <a:rPr lang="en-IN" sz="2200" b="0" dirty="0">
                          <a:latin typeface="Times" panose="02020603050405020304" pitchFamily="18" charset="0"/>
                          <a:cs typeface="Times" panose="02020603050405020304" pitchFamily="18" charset="0"/>
                        </a:rPr>
                        <a:t>5</a:t>
                      </a:r>
                    </a:p>
                  </a:txBody>
                  <a:tcPr/>
                </a:tc>
                <a:tc>
                  <a:txBody>
                    <a:bodyPr/>
                    <a:lstStyle/>
                    <a:p>
                      <a:r>
                        <a:rPr lang="en-IN" sz="2200" b="0" dirty="0" smtClean="0">
                          <a:latin typeface="Times" panose="02020603050405020304" pitchFamily="18" charset="0"/>
                          <a:cs typeface="Times" panose="02020603050405020304" pitchFamily="18" charset="0"/>
                        </a:rPr>
                        <a:t>Uttar</a:t>
                      </a:r>
                      <a:r>
                        <a:rPr lang="en-IN" sz="2200" b="0" baseline="0" dirty="0" smtClean="0">
                          <a:latin typeface="Times" panose="02020603050405020304" pitchFamily="18" charset="0"/>
                          <a:cs typeface="Times" panose="02020603050405020304" pitchFamily="18" charset="0"/>
                        </a:rPr>
                        <a:t> Pradesh</a:t>
                      </a:r>
                      <a:endParaRPr lang="en-IN" sz="2200" b="0" dirty="0">
                        <a:latin typeface="Times" panose="02020603050405020304" pitchFamily="18" charset="0"/>
                        <a:cs typeface="Times" panose="02020603050405020304" pitchFamily="18" charset="0"/>
                      </a:endParaRPr>
                    </a:p>
                  </a:txBody>
                  <a:tcPr/>
                </a:tc>
                <a:tc>
                  <a:txBody>
                    <a:bodyPr/>
                    <a:lstStyle/>
                    <a:p>
                      <a:pPr algn="ctr"/>
                      <a:r>
                        <a:rPr lang="en-US" sz="2000" dirty="0" smtClean="0"/>
                        <a:t>450</a:t>
                      </a:r>
                      <a:endParaRPr lang="en-US" sz="2000" dirty="0"/>
                    </a:p>
                  </a:txBody>
                  <a:tcPr/>
                </a:tc>
                <a:extLst>
                  <a:ext uri="{0D108BD9-81ED-4DB2-BD59-A6C34878D82A}">
                    <a16:rowId xmlns:a16="http://schemas.microsoft.com/office/drawing/2014/main" xmlns="" val="1005056657"/>
                  </a:ext>
                </a:extLst>
              </a:tr>
              <a:tr h="370840">
                <a:tc>
                  <a:txBody>
                    <a:bodyPr/>
                    <a:lstStyle/>
                    <a:p>
                      <a:pPr algn="ctr"/>
                      <a:r>
                        <a:rPr lang="en-IN" sz="2200" b="0" dirty="0">
                          <a:latin typeface="Times" panose="02020603050405020304" pitchFamily="18" charset="0"/>
                          <a:cs typeface="Times" panose="02020603050405020304" pitchFamily="18" charset="0"/>
                        </a:rPr>
                        <a:t>6</a:t>
                      </a:r>
                    </a:p>
                  </a:txBody>
                  <a:tcPr/>
                </a:tc>
                <a:tc>
                  <a:txBody>
                    <a:bodyPr/>
                    <a:lstStyle/>
                    <a:p>
                      <a:r>
                        <a:rPr lang="en-IN" sz="2200" b="0" dirty="0" smtClean="0">
                          <a:latin typeface="Times" panose="02020603050405020304" pitchFamily="18" charset="0"/>
                          <a:cs typeface="Times" panose="02020603050405020304" pitchFamily="18" charset="0"/>
                        </a:rPr>
                        <a:t>Odisha</a:t>
                      </a:r>
                      <a:endParaRPr lang="en-IN" sz="2200" b="0" dirty="0">
                        <a:latin typeface="Times" panose="02020603050405020304" pitchFamily="18" charset="0"/>
                        <a:cs typeface="Times" panose="02020603050405020304" pitchFamily="18" charset="0"/>
                      </a:endParaRPr>
                    </a:p>
                  </a:txBody>
                  <a:tcPr/>
                </a:tc>
                <a:tc>
                  <a:txBody>
                    <a:bodyPr/>
                    <a:lstStyle/>
                    <a:p>
                      <a:pPr algn="ctr"/>
                      <a:r>
                        <a:rPr lang="en-US" sz="2000" dirty="0" smtClean="0"/>
                        <a:t>447</a:t>
                      </a:r>
                      <a:endParaRPr lang="en-US" sz="2000" dirty="0"/>
                    </a:p>
                  </a:txBody>
                  <a:tcPr/>
                </a:tc>
                <a:extLst>
                  <a:ext uri="{0D108BD9-81ED-4DB2-BD59-A6C34878D82A}">
                    <a16:rowId xmlns:a16="http://schemas.microsoft.com/office/drawing/2014/main" xmlns="" val="3876565700"/>
                  </a:ext>
                </a:extLst>
              </a:tr>
              <a:tr h="370840">
                <a:tc>
                  <a:txBody>
                    <a:bodyPr/>
                    <a:lstStyle/>
                    <a:p>
                      <a:pPr algn="ctr"/>
                      <a:r>
                        <a:rPr lang="en-IN" sz="2200" b="0" dirty="0">
                          <a:solidFill>
                            <a:schemeClr val="tx1"/>
                          </a:solidFill>
                          <a:latin typeface="Times" panose="02020603050405020304" pitchFamily="18" charset="0"/>
                          <a:cs typeface="Times" panose="02020603050405020304" pitchFamily="18" charset="0"/>
                        </a:rPr>
                        <a:t>7</a:t>
                      </a:r>
                    </a:p>
                  </a:txBody>
                  <a:tcPr>
                    <a:solidFill>
                      <a:schemeClr val="accent4">
                        <a:alpha val="20000"/>
                      </a:schemeClr>
                    </a:solidFill>
                  </a:tcPr>
                </a:tc>
                <a:tc>
                  <a:txBody>
                    <a:bodyPr/>
                    <a:lstStyle/>
                    <a:p>
                      <a:r>
                        <a:rPr lang="en-IN" sz="2200" b="0" dirty="0" smtClean="0">
                          <a:solidFill>
                            <a:schemeClr val="tx1"/>
                          </a:solidFill>
                          <a:latin typeface="Times" panose="02020603050405020304" pitchFamily="18" charset="0"/>
                          <a:cs typeface="Times" panose="02020603050405020304" pitchFamily="18" charset="0"/>
                        </a:rPr>
                        <a:t>Tamil</a:t>
                      </a:r>
                      <a:r>
                        <a:rPr lang="en-IN" sz="2200" b="0" baseline="0" dirty="0" smtClean="0">
                          <a:solidFill>
                            <a:schemeClr val="tx1"/>
                          </a:solidFill>
                          <a:latin typeface="Times" panose="02020603050405020304" pitchFamily="18" charset="0"/>
                          <a:cs typeface="Times" panose="02020603050405020304" pitchFamily="18" charset="0"/>
                        </a:rPr>
                        <a:t> Nadu</a:t>
                      </a:r>
                      <a:endParaRPr lang="en-IN" sz="2200" b="0" dirty="0">
                        <a:solidFill>
                          <a:schemeClr val="tx1"/>
                        </a:solidFill>
                        <a:latin typeface="Times" panose="02020603050405020304" pitchFamily="18" charset="0"/>
                        <a:cs typeface="Times" panose="02020603050405020304" pitchFamily="18" charset="0"/>
                      </a:endParaRPr>
                    </a:p>
                  </a:txBody>
                  <a:tcPr>
                    <a:solidFill>
                      <a:schemeClr val="accent4">
                        <a:alpha val="20000"/>
                      </a:schemeClr>
                    </a:solidFill>
                  </a:tcPr>
                </a:tc>
                <a:tc>
                  <a:txBody>
                    <a:bodyPr/>
                    <a:lstStyle/>
                    <a:p>
                      <a:pPr algn="ctr"/>
                      <a:r>
                        <a:rPr lang="en-US" sz="2000" dirty="0" smtClean="0"/>
                        <a:t>410</a:t>
                      </a:r>
                      <a:endParaRPr lang="en-US" sz="2000" dirty="0"/>
                    </a:p>
                  </a:txBody>
                  <a:tcPr>
                    <a:solidFill>
                      <a:schemeClr val="accent4">
                        <a:alpha val="20000"/>
                      </a:schemeClr>
                    </a:solidFill>
                  </a:tcPr>
                </a:tc>
                <a:extLst>
                  <a:ext uri="{0D108BD9-81ED-4DB2-BD59-A6C34878D82A}">
                    <a16:rowId xmlns:a16="http://schemas.microsoft.com/office/drawing/2014/main" xmlns="" val="3174540961"/>
                  </a:ext>
                </a:extLst>
              </a:tr>
              <a:tr h="370840">
                <a:tc>
                  <a:txBody>
                    <a:bodyPr/>
                    <a:lstStyle/>
                    <a:p>
                      <a:pPr algn="ctr"/>
                      <a:r>
                        <a:rPr lang="en-IN" sz="2200" b="0" dirty="0">
                          <a:latin typeface="Times" panose="02020603050405020304" pitchFamily="18" charset="0"/>
                          <a:cs typeface="Times" panose="02020603050405020304" pitchFamily="18" charset="0"/>
                        </a:rPr>
                        <a:t>8</a:t>
                      </a:r>
                    </a:p>
                  </a:txBody>
                  <a:tcPr/>
                </a:tc>
                <a:tc>
                  <a:txBody>
                    <a:bodyPr/>
                    <a:lstStyle/>
                    <a:p>
                      <a:r>
                        <a:rPr lang="en-IN" sz="2200" b="0" dirty="0" smtClean="0">
                          <a:latin typeface="Times" panose="02020603050405020304" pitchFamily="18" charset="0"/>
                          <a:cs typeface="Times" panose="02020603050405020304" pitchFamily="18" charset="0"/>
                        </a:rPr>
                        <a:t>West</a:t>
                      </a:r>
                      <a:r>
                        <a:rPr lang="en-IN" sz="2200" b="0" baseline="0" dirty="0" smtClean="0">
                          <a:latin typeface="Times" panose="02020603050405020304" pitchFamily="18" charset="0"/>
                          <a:cs typeface="Times" panose="02020603050405020304" pitchFamily="18" charset="0"/>
                        </a:rPr>
                        <a:t> Bengal</a:t>
                      </a:r>
                      <a:endParaRPr lang="en-IN" sz="2200" b="0" dirty="0">
                        <a:latin typeface="Times" panose="02020603050405020304" pitchFamily="18" charset="0"/>
                        <a:cs typeface="Times" panose="02020603050405020304" pitchFamily="18" charset="0"/>
                      </a:endParaRPr>
                    </a:p>
                  </a:txBody>
                  <a:tcPr/>
                </a:tc>
                <a:tc>
                  <a:txBody>
                    <a:bodyPr/>
                    <a:lstStyle/>
                    <a:p>
                      <a:pPr algn="ctr"/>
                      <a:r>
                        <a:rPr lang="en-US" sz="2000" dirty="0" smtClean="0"/>
                        <a:t>404</a:t>
                      </a:r>
                      <a:endParaRPr lang="en-US" sz="2000" dirty="0"/>
                    </a:p>
                  </a:txBody>
                  <a:tcPr/>
                </a:tc>
                <a:extLst>
                  <a:ext uri="{0D108BD9-81ED-4DB2-BD59-A6C34878D82A}">
                    <a16:rowId xmlns:a16="http://schemas.microsoft.com/office/drawing/2014/main" xmlns="" val="1654615911"/>
                  </a:ext>
                </a:extLst>
              </a:tr>
              <a:tr h="370840">
                <a:tc>
                  <a:txBody>
                    <a:bodyPr/>
                    <a:lstStyle/>
                    <a:p>
                      <a:pPr algn="ctr"/>
                      <a:r>
                        <a:rPr lang="en-IN" sz="2200" b="0" dirty="0">
                          <a:latin typeface="Times" panose="02020603050405020304" pitchFamily="18" charset="0"/>
                          <a:cs typeface="Times" panose="02020603050405020304" pitchFamily="18" charset="0"/>
                        </a:rPr>
                        <a:t>9</a:t>
                      </a:r>
                    </a:p>
                  </a:txBody>
                  <a:tcPr/>
                </a:tc>
                <a:tc>
                  <a:txBody>
                    <a:bodyPr/>
                    <a:lstStyle/>
                    <a:p>
                      <a:r>
                        <a:rPr lang="en-IN" sz="2200" b="0" dirty="0" smtClean="0">
                          <a:latin typeface="Times" panose="02020603050405020304" pitchFamily="18" charset="0"/>
                          <a:cs typeface="Times" panose="02020603050405020304" pitchFamily="18" charset="0"/>
                        </a:rPr>
                        <a:t>Andhra</a:t>
                      </a:r>
                      <a:r>
                        <a:rPr lang="en-IN" sz="2200" b="0" baseline="0" dirty="0" smtClean="0">
                          <a:latin typeface="Times" panose="02020603050405020304" pitchFamily="18" charset="0"/>
                          <a:cs typeface="Times" panose="02020603050405020304" pitchFamily="18" charset="0"/>
                        </a:rPr>
                        <a:t> Pradesh</a:t>
                      </a:r>
                      <a:endParaRPr lang="en-IN" sz="2200" b="0" dirty="0">
                        <a:latin typeface="Times" panose="02020603050405020304" pitchFamily="18" charset="0"/>
                        <a:cs typeface="Times" panose="02020603050405020304" pitchFamily="18" charset="0"/>
                      </a:endParaRPr>
                    </a:p>
                  </a:txBody>
                  <a:tcPr/>
                </a:tc>
                <a:tc>
                  <a:txBody>
                    <a:bodyPr/>
                    <a:lstStyle/>
                    <a:p>
                      <a:pPr algn="ctr"/>
                      <a:r>
                        <a:rPr lang="en-US" sz="2000" dirty="0" smtClean="0"/>
                        <a:t>399</a:t>
                      </a:r>
                      <a:endParaRPr lang="en-US" sz="2000" dirty="0"/>
                    </a:p>
                  </a:txBody>
                  <a:tcPr/>
                </a:tc>
                <a:extLst>
                  <a:ext uri="{0D108BD9-81ED-4DB2-BD59-A6C34878D82A}">
                    <a16:rowId xmlns:a16="http://schemas.microsoft.com/office/drawing/2014/main" xmlns="" val="3327872756"/>
                  </a:ext>
                </a:extLst>
              </a:tr>
              <a:tr h="370840">
                <a:tc>
                  <a:txBody>
                    <a:bodyPr/>
                    <a:lstStyle/>
                    <a:p>
                      <a:pPr algn="ctr"/>
                      <a:r>
                        <a:rPr lang="en-IN" sz="2200" b="0" dirty="0">
                          <a:latin typeface="Times" panose="02020603050405020304" pitchFamily="18" charset="0"/>
                          <a:cs typeface="Times" panose="02020603050405020304" pitchFamily="18" charset="0"/>
                        </a:rPr>
                        <a:t>10</a:t>
                      </a:r>
                    </a:p>
                  </a:txBody>
                  <a:tcPr/>
                </a:tc>
                <a:tc>
                  <a:txBody>
                    <a:bodyPr/>
                    <a:lstStyle/>
                    <a:p>
                      <a:r>
                        <a:rPr lang="en-IN" sz="2200" b="0" dirty="0" smtClean="0">
                          <a:latin typeface="Times" panose="02020603050405020304" pitchFamily="18" charset="0"/>
                          <a:cs typeface="Times" panose="02020603050405020304" pitchFamily="18" charset="0"/>
                        </a:rPr>
                        <a:t>Bihar</a:t>
                      </a:r>
                      <a:endParaRPr lang="en-IN" sz="2200" b="0" dirty="0">
                        <a:latin typeface="Times" panose="02020603050405020304" pitchFamily="18" charset="0"/>
                        <a:cs typeface="Times" panose="02020603050405020304" pitchFamily="18" charset="0"/>
                      </a:endParaRPr>
                    </a:p>
                  </a:txBody>
                  <a:tcPr/>
                </a:tc>
                <a:tc>
                  <a:txBody>
                    <a:bodyPr/>
                    <a:lstStyle/>
                    <a:p>
                      <a:pPr algn="ctr"/>
                      <a:r>
                        <a:rPr lang="en-US" sz="2000" dirty="0" smtClean="0"/>
                        <a:t>356</a:t>
                      </a:r>
                      <a:endParaRPr lang="en-US" sz="2000" dirty="0"/>
                    </a:p>
                  </a:txBody>
                  <a:tcPr/>
                </a:tc>
                <a:extLst>
                  <a:ext uri="{0D108BD9-81ED-4DB2-BD59-A6C34878D82A}">
                    <a16:rowId xmlns:a16="http://schemas.microsoft.com/office/drawing/2014/main" xmlns="" val="1853869723"/>
                  </a:ext>
                </a:extLst>
              </a:tr>
              <a:tr h="370840">
                <a:tc>
                  <a:txBody>
                    <a:bodyPr/>
                    <a:lstStyle/>
                    <a:p>
                      <a:endParaRPr lang="en-IN" sz="2200" b="0" dirty="0">
                        <a:latin typeface="Times" panose="02020603050405020304" pitchFamily="18" charset="0"/>
                        <a:cs typeface="Times" panose="02020603050405020304" pitchFamily="18" charset="0"/>
                      </a:endParaRPr>
                    </a:p>
                  </a:txBody>
                  <a:tcPr/>
                </a:tc>
                <a:tc>
                  <a:txBody>
                    <a:bodyPr/>
                    <a:lstStyle/>
                    <a:p>
                      <a:r>
                        <a:rPr lang="en-IN" sz="2200" b="1" dirty="0">
                          <a:solidFill>
                            <a:srgbClr val="0070C0"/>
                          </a:solidFill>
                          <a:latin typeface="Times" panose="02020603050405020304" pitchFamily="18" charset="0"/>
                          <a:cs typeface="Times" panose="02020603050405020304" pitchFamily="18" charset="0"/>
                        </a:rPr>
                        <a:t>TOTAL</a:t>
                      </a:r>
                    </a:p>
                  </a:txBody>
                  <a:tcPr/>
                </a:tc>
                <a:tc>
                  <a:txBody>
                    <a:bodyPr/>
                    <a:lstStyle/>
                    <a:p>
                      <a:pPr algn="ctr"/>
                      <a:r>
                        <a:rPr lang="en-IN" sz="2200" b="1" dirty="0" smtClean="0">
                          <a:solidFill>
                            <a:srgbClr val="FF0000"/>
                          </a:solidFill>
                          <a:latin typeface="Times" panose="02020603050405020304" pitchFamily="18" charset="0"/>
                          <a:cs typeface="Times" panose="02020603050405020304" pitchFamily="18" charset="0"/>
                        </a:rPr>
                        <a:t>7059</a:t>
                      </a:r>
                      <a:endParaRPr lang="en-IN" sz="2200" b="1" dirty="0">
                        <a:solidFill>
                          <a:srgbClr val="FF0000"/>
                        </a:solidFill>
                        <a:latin typeface="Times" panose="02020603050405020304" pitchFamily="18" charset="0"/>
                        <a:cs typeface="Times" panose="02020603050405020304" pitchFamily="18" charset="0"/>
                      </a:endParaRPr>
                    </a:p>
                  </a:txBody>
                  <a:tcPr/>
                </a:tc>
                <a:extLst>
                  <a:ext uri="{0D108BD9-81ED-4DB2-BD59-A6C34878D82A}">
                    <a16:rowId xmlns:a16="http://schemas.microsoft.com/office/drawing/2014/main" xmlns="" val="21077938"/>
                  </a:ext>
                </a:extLst>
              </a:tr>
            </a:tbl>
          </a:graphicData>
        </a:graphic>
      </p:graphicFrame>
      <p:sp>
        <p:nvSpPr>
          <p:cNvPr id="4" name="TextBox 3"/>
          <p:cNvSpPr txBox="1"/>
          <p:nvPr/>
        </p:nvSpPr>
        <p:spPr>
          <a:xfrm>
            <a:off x="8408504" y="6520070"/>
            <a:ext cx="3160644" cy="369332"/>
          </a:xfrm>
          <a:prstGeom prst="rect">
            <a:avLst/>
          </a:prstGeom>
          <a:noFill/>
        </p:spPr>
        <p:txBody>
          <a:bodyPr wrap="square" rtlCol="0">
            <a:spAutoFit/>
          </a:bodyPr>
          <a:lstStyle/>
          <a:p>
            <a:r>
              <a:rPr lang="en-IN" dirty="0"/>
              <a:t>SOURCE : </a:t>
            </a:r>
            <a:r>
              <a:rPr lang="en-IN" dirty="0" smtClean="0"/>
              <a:t>PIB 2022</a:t>
            </a:r>
            <a:endParaRPr lang="en-IN" dirty="0"/>
          </a:p>
        </p:txBody>
      </p:sp>
    </p:spTree>
    <p:extLst>
      <p:ext uri="{BB962C8B-B14F-4D97-AF65-F5344CB8AC3E}">
        <p14:creationId xmlns:p14="http://schemas.microsoft.com/office/powerpoint/2010/main" val="244664518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Services Stock Illustrations – 120,278 Services Stock Illustrations,  Vectors &amp;amp; Clipart - Dreamstim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42553"/>
          <a:stretch/>
        </p:blipFill>
        <p:spPr>
          <a:xfrm>
            <a:off x="4371954" y="201708"/>
            <a:ext cx="2696028" cy="1769514"/>
          </a:xfrm>
          <a:prstGeom prst="rect">
            <a:avLst/>
          </a:prstGeom>
        </p:spPr>
      </p:pic>
      <p:sp>
        <p:nvSpPr>
          <p:cNvPr id="6" name="TextBox 5"/>
          <p:cNvSpPr txBox="1"/>
          <p:nvPr/>
        </p:nvSpPr>
        <p:spPr>
          <a:xfrm>
            <a:off x="4182717" y="2083284"/>
            <a:ext cx="3505270" cy="1015663"/>
          </a:xfrm>
          <a:prstGeom prst="rect">
            <a:avLst/>
          </a:prstGeom>
          <a:noFill/>
        </p:spPr>
        <p:txBody>
          <a:bodyPr wrap="square" rtlCol="0">
            <a:spAutoFit/>
          </a:bodyPr>
          <a:lstStyle/>
          <a:p>
            <a:r>
              <a:rPr lang="en-IN" sz="6000" b="1" dirty="0">
                <a:solidFill>
                  <a:srgbClr val="002060"/>
                </a:solidFill>
                <a:effectLst>
                  <a:reflection blurRad="6350" stA="55000" endA="300" endPos="45500" dir="5400000" sy="-100000" algn="bl" rotWithShape="0"/>
                </a:effectLst>
                <a:latin typeface="Bahnschrift Condensed" panose="020B0502040204020203" pitchFamily="34" charset="0"/>
              </a:rPr>
              <a:t>SERVICES</a:t>
            </a:r>
          </a:p>
        </p:txBody>
      </p:sp>
      <p:sp>
        <p:nvSpPr>
          <p:cNvPr id="7" name="Flowchart: Stored Data 6"/>
          <p:cNvSpPr/>
          <p:nvPr/>
        </p:nvSpPr>
        <p:spPr>
          <a:xfrm>
            <a:off x="307975" y="1777451"/>
            <a:ext cx="3263486" cy="1075079"/>
          </a:xfrm>
          <a:prstGeom prst="flowChartOnlineStorage">
            <a:avLst/>
          </a:prstGeom>
          <a:solidFill>
            <a:srgbClr val="2C6A5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8" name="Flowchart: Stored Data 7"/>
          <p:cNvSpPr/>
          <p:nvPr/>
        </p:nvSpPr>
        <p:spPr>
          <a:xfrm flipH="1">
            <a:off x="8395252" y="1777451"/>
            <a:ext cx="3283226" cy="1075079"/>
          </a:xfrm>
          <a:prstGeom prst="flowChartOnlineStorage">
            <a:avLst/>
          </a:prstGeom>
          <a:solidFill>
            <a:srgbClr val="2C6A5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 name="Flowchart: Stored Data 8"/>
          <p:cNvSpPr/>
          <p:nvPr/>
        </p:nvSpPr>
        <p:spPr>
          <a:xfrm>
            <a:off x="917575" y="3480355"/>
            <a:ext cx="3263486" cy="1075079"/>
          </a:xfrm>
          <a:prstGeom prst="flowChartOnlineStorage">
            <a:avLst/>
          </a:prstGeom>
          <a:solidFill>
            <a:srgbClr val="2C6A5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0" name="Flowchart: Stored Data 9"/>
          <p:cNvSpPr/>
          <p:nvPr/>
        </p:nvSpPr>
        <p:spPr>
          <a:xfrm flipH="1">
            <a:off x="7384774" y="3480355"/>
            <a:ext cx="3283226" cy="1075079"/>
          </a:xfrm>
          <a:prstGeom prst="flowChartOnlineStorage">
            <a:avLst/>
          </a:prstGeom>
          <a:solidFill>
            <a:srgbClr val="2C6A5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2" name="Oval 11"/>
          <p:cNvSpPr/>
          <p:nvPr/>
        </p:nvSpPr>
        <p:spPr>
          <a:xfrm>
            <a:off x="4181061" y="5183259"/>
            <a:ext cx="3263486" cy="1230241"/>
          </a:xfrm>
          <a:prstGeom prst="ellipse">
            <a:avLst/>
          </a:prstGeom>
          <a:solidFill>
            <a:srgbClr val="2C6A5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3" name="TextBox 12"/>
          <p:cNvSpPr txBox="1"/>
          <p:nvPr/>
        </p:nvSpPr>
        <p:spPr>
          <a:xfrm>
            <a:off x="675861" y="1919947"/>
            <a:ext cx="2368823" cy="830997"/>
          </a:xfrm>
          <a:prstGeom prst="rect">
            <a:avLst/>
          </a:prstGeom>
          <a:noFill/>
        </p:spPr>
        <p:txBody>
          <a:bodyPr wrap="square" rtlCol="0">
            <a:spAutoFit/>
          </a:bodyPr>
          <a:lstStyle/>
          <a:p>
            <a:r>
              <a:rPr lang="en-IN" sz="2400" b="1" dirty="0">
                <a:solidFill>
                  <a:schemeClr val="bg1"/>
                </a:solidFill>
                <a:latin typeface="Bahnschrift Light SemiCondensed" panose="020B0502040204020203" pitchFamily="34" charset="0"/>
              </a:rPr>
              <a:t>INPUT SUPPLY SERVICES</a:t>
            </a:r>
          </a:p>
        </p:txBody>
      </p:sp>
      <p:sp>
        <p:nvSpPr>
          <p:cNvPr id="14" name="TextBox 13"/>
          <p:cNvSpPr txBox="1"/>
          <p:nvPr/>
        </p:nvSpPr>
        <p:spPr>
          <a:xfrm>
            <a:off x="1364906" y="3622851"/>
            <a:ext cx="2368823" cy="830997"/>
          </a:xfrm>
          <a:prstGeom prst="rect">
            <a:avLst/>
          </a:prstGeom>
          <a:noFill/>
        </p:spPr>
        <p:txBody>
          <a:bodyPr wrap="square" rtlCol="0">
            <a:spAutoFit/>
          </a:bodyPr>
          <a:lstStyle/>
          <a:p>
            <a:r>
              <a:rPr lang="en-IN" sz="2400" b="1" dirty="0">
                <a:solidFill>
                  <a:schemeClr val="bg1"/>
                </a:solidFill>
                <a:latin typeface="Bahnschrift Light SemiCondensed" panose="020B0502040204020203" pitchFamily="34" charset="0"/>
              </a:rPr>
              <a:t>MARKETING SERVICES</a:t>
            </a:r>
          </a:p>
        </p:txBody>
      </p:sp>
      <p:sp>
        <p:nvSpPr>
          <p:cNvPr id="15" name="TextBox 14"/>
          <p:cNvSpPr txBox="1"/>
          <p:nvPr/>
        </p:nvSpPr>
        <p:spPr>
          <a:xfrm>
            <a:off x="9483588" y="1899491"/>
            <a:ext cx="2368823" cy="830997"/>
          </a:xfrm>
          <a:prstGeom prst="rect">
            <a:avLst/>
          </a:prstGeom>
          <a:noFill/>
        </p:spPr>
        <p:txBody>
          <a:bodyPr wrap="square" rtlCol="0">
            <a:spAutoFit/>
          </a:bodyPr>
          <a:lstStyle/>
          <a:p>
            <a:r>
              <a:rPr lang="en-IN" sz="2400" b="1" dirty="0">
                <a:solidFill>
                  <a:schemeClr val="bg1"/>
                </a:solidFill>
                <a:latin typeface="Bahnschrift Light SemiCondensed" panose="020B0502040204020203" pitchFamily="34" charset="0"/>
              </a:rPr>
              <a:t>TECHNICAL SERVICES</a:t>
            </a:r>
          </a:p>
        </p:txBody>
      </p:sp>
      <p:sp>
        <p:nvSpPr>
          <p:cNvPr id="16" name="TextBox 15"/>
          <p:cNvSpPr txBox="1"/>
          <p:nvPr/>
        </p:nvSpPr>
        <p:spPr>
          <a:xfrm>
            <a:off x="8275985" y="3602395"/>
            <a:ext cx="2368823" cy="830997"/>
          </a:xfrm>
          <a:prstGeom prst="rect">
            <a:avLst/>
          </a:prstGeom>
          <a:noFill/>
        </p:spPr>
        <p:txBody>
          <a:bodyPr wrap="square" rtlCol="0">
            <a:spAutoFit/>
          </a:bodyPr>
          <a:lstStyle/>
          <a:p>
            <a:r>
              <a:rPr lang="en-IN" sz="2400" b="1" dirty="0">
                <a:solidFill>
                  <a:schemeClr val="bg1"/>
                </a:solidFill>
                <a:latin typeface="Bahnschrift Light SemiCondensed" panose="020B0502040204020203" pitchFamily="34" charset="0"/>
              </a:rPr>
              <a:t>NETWORKING</a:t>
            </a:r>
          </a:p>
          <a:p>
            <a:r>
              <a:rPr lang="en-IN" sz="2400" b="1" dirty="0">
                <a:solidFill>
                  <a:schemeClr val="bg1"/>
                </a:solidFill>
                <a:latin typeface="Bahnschrift Light SemiCondensed" panose="020B0502040204020203" pitchFamily="34" charset="0"/>
              </a:rPr>
              <a:t>SERVICES</a:t>
            </a:r>
          </a:p>
        </p:txBody>
      </p:sp>
      <p:sp>
        <p:nvSpPr>
          <p:cNvPr id="17" name="TextBox 16"/>
          <p:cNvSpPr txBox="1"/>
          <p:nvPr/>
        </p:nvSpPr>
        <p:spPr>
          <a:xfrm>
            <a:off x="4870176" y="5305299"/>
            <a:ext cx="2368823" cy="830997"/>
          </a:xfrm>
          <a:prstGeom prst="rect">
            <a:avLst/>
          </a:prstGeom>
          <a:noFill/>
        </p:spPr>
        <p:txBody>
          <a:bodyPr wrap="square" rtlCol="0">
            <a:spAutoFit/>
          </a:bodyPr>
          <a:lstStyle/>
          <a:p>
            <a:r>
              <a:rPr lang="en-IN" sz="2400" b="1" dirty="0">
                <a:solidFill>
                  <a:schemeClr val="bg1"/>
                </a:solidFill>
                <a:latin typeface="Bahnschrift Light SemiCondensed" panose="020B0502040204020203" pitchFamily="34" charset="0"/>
              </a:rPr>
              <a:t>  FINANCIAL</a:t>
            </a:r>
          </a:p>
          <a:p>
            <a:r>
              <a:rPr lang="en-IN" sz="2400" b="1" dirty="0">
                <a:solidFill>
                  <a:schemeClr val="bg1"/>
                </a:solidFill>
                <a:latin typeface="Bahnschrift Light SemiCondensed" panose="020B0502040204020203" pitchFamily="34" charset="0"/>
              </a:rPr>
              <a:t>  SERVICES</a:t>
            </a:r>
          </a:p>
        </p:txBody>
      </p:sp>
      <p:pic>
        <p:nvPicPr>
          <p:cNvPr id="18" name="Picture 8" descr="Fpo Follow On Public Offer Acronym Stock Vector (Royalty Free) 1488203222"/>
          <p:cNvPicPr>
            <a:picLocks noChangeAspect="1" noChangeArrowheads="1"/>
          </p:cNvPicPr>
          <p:nvPr/>
        </p:nvPicPr>
        <p:blipFill rotWithShape="1">
          <a:blip r:embed="rId3">
            <a:extLst>
              <a:ext uri="{28A0092B-C50C-407E-A947-70E740481C1C}">
                <a14:useLocalDpi xmlns:a14="http://schemas.microsoft.com/office/drawing/2010/main" val="0"/>
              </a:ext>
            </a:extLst>
          </a:blip>
          <a:srcRect l="11682" t="31957" r="12787" b="37862"/>
          <a:stretch/>
        </p:blipFill>
        <p:spPr bwMode="auto">
          <a:xfrm>
            <a:off x="11058938" y="7937"/>
            <a:ext cx="1133062" cy="595435"/>
          </a:xfrm>
          <a:prstGeom prst="rect">
            <a:avLst/>
          </a:prstGeom>
          <a:noFill/>
          <a:effectLst>
            <a:outerShdw blurRad="50800" dist="38100" dir="18900000" algn="b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442822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8" descr="Fpo Follow On Public Offer Acronym Stock Vector (Royalty Free) 1488203222"/>
          <p:cNvPicPr>
            <a:picLocks noChangeAspect="1" noChangeArrowheads="1"/>
          </p:cNvPicPr>
          <p:nvPr/>
        </p:nvPicPr>
        <p:blipFill rotWithShape="1">
          <a:blip r:embed="rId3">
            <a:extLst>
              <a:ext uri="{28A0092B-C50C-407E-A947-70E740481C1C}">
                <a14:useLocalDpi xmlns:a14="http://schemas.microsoft.com/office/drawing/2010/main" val="0"/>
              </a:ext>
            </a:extLst>
          </a:blip>
          <a:srcRect l="11682" t="31957" r="12787" b="37862"/>
          <a:stretch/>
        </p:blipFill>
        <p:spPr bwMode="auto">
          <a:xfrm>
            <a:off x="10929846" y="1"/>
            <a:ext cx="1133063" cy="595435"/>
          </a:xfrm>
          <a:prstGeom prst="rect">
            <a:avLst/>
          </a:prstGeom>
          <a:noFill/>
          <a:effectLst>
            <a:outerShdw blurRad="50800" dist="38100" dir="18900000" algn="b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465223" y="926460"/>
            <a:ext cx="8907331" cy="707886"/>
          </a:xfrm>
          <a:prstGeom prst="rect">
            <a:avLst/>
          </a:prstGeom>
          <a:noFill/>
        </p:spPr>
        <p:txBody>
          <a:bodyPr wrap="square" rtlCol="0">
            <a:spAutoFit/>
          </a:bodyPr>
          <a:lstStyle/>
          <a:p>
            <a:pPr algn="ctr"/>
            <a:r>
              <a:rPr lang="en-IN" sz="4000" b="1" dirty="0">
                <a:solidFill>
                  <a:srgbClr val="8E0C72"/>
                </a:solidFill>
                <a:latin typeface="Agency FB" panose="020B0503020202020204" pitchFamily="34" charset="0"/>
              </a:rPr>
              <a:t>SCHEMES FOR SUPPRTING FPO	</a:t>
            </a:r>
          </a:p>
        </p:txBody>
      </p:sp>
      <p:pic>
        <p:nvPicPr>
          <p:cNvPr id="9" name="Picture 8"/>
          <p:cNvPicPr>
            <a:picLocks noChangeAspect="1"/>
          </p:cNvPicPr>
          <p:nvPr/>
        </p:nvPicPr>
        <p:blipFill rotWithShape="1">
          <a:blip r:embed="rId4"/>
          <a:srcRect r="310" b="57903"/>
          <a:stretch/>
        </p:blipFill>
        <p:spPr>
          <a:xfrm>
            <a:off x="264316" y="2448461"/>
            <a:ext cx="11309147" cy="3108510"/>
          </a:xfrm>
          <a:prstGeom prst="rect">
            <a:avLst/>
          </a:prstGeom>
        </p:spPr>
      </p:pic>
      <p:sp>
        <p:nvSpPr>
          <p:cNvPr id="15" name="Rectangle 14"/>
          <p:cNvSpPr/>
          <p:nvPr/>
        </p:nvSpPr>
        <p:spPr>
          <a:xfrm>
            <a:off x="4394051" y="4526496"/>
            <a:ext cx="1192108" cy="408984"/>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2000" b="1" dirty="0">
                <a:solidFill>
                  <a:schemeClr val="tx1"/>
                </a:solidFill>
              </a:rPr>
              <a:t>RKVY-RAFTAAR</a:t>
            </a:r>
          </a:p>
        </p:txBody>
      </p:sp>
      <p:sp>
        <p:nvSpPr>
          <p:cNvPr id="17" name="Rectangle 16"/>
          <p:cNvSpPr/>
          <p:nvPr/>
        </p:nvSpPr>
        <p:spPr>
          <a:xfrm>
            <a:off x="5976217" y="4458334"/>
            <a:ext cx="828339" cy="548695"/>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2000" b="1" dirty="0">
                <a:solidFill>
                  <a:schemeClr val="tx1"/>
                </a:solidFill>
              </a:rPr>
              <a:t>NFSM</a:t>
            </a:r>
          </a:p>
        </p:txBody>
      </p:sp>
      <p:sp>
        <p:nvSpPr>
          <p:cNvPr id="18" name="Rectangle 17"/>
          <p:cNvSpPr/>
          <p:nvPr/>
        </p:nvSpPr>
        <p:spPr>
          <a:xfrm>
            <a:off x="7450361" y="4483935"/>
            <a:ext cx="855231" cy="548695"/>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2000" b="1" dirty="0">
                <a:solidFill>
                  <a:schemeClr val="tx1"/>
                </a:solidFill>
              </a:rPr>
              <a:t>NAM</a:t>
            </a:r>
          </a:p>
        </p:txBody>
      </p:sp>
      <p:sp>
        <p:nvSpPr>
          <p:cNvPr id="19" name="Rectangle 18"/>
          <p:cNvSpPr/>
          <p:nvPr/>
        </p:nvSpPr>
        <p:spPr>
          <a:xfrm>
            <a:off x="8760802" y="4458333"/>
            <a:ext cx="1890487" cy="548695"/>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2000" b="1" dirty="0">
                <a:solidFill>
                  <a:schemeClr val="tx1"/>
                </a:solidFill>
              </a:rPr>
              <a:t>OPERATION GREENS</a:t>
            </a:r>
          </a:p>
        </p:txBody>
      </p:sp>
      <p:sp>
        <p:nvSpPr>
          <p:cNvPr id="20" name="Rectangle 19"/>
          <p:cNvSpPr/>
          <p:nvPr/>
        </p:nvSpPr>
        <p:spPr>
          <a:xfrm>
            <a:off x="4684201" y="2865652"/>
            <a:ext cx="828339" cy="548695"/>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2000" b="1" dirty="0">
                <a:solidFill>
                  <a:schemeClr val="tx1"/>
                </a:solidFill>
              </a:rPr>
              <a:t>SFAC</a:t>
            </a:r>
          </a:p>
        </p:txBody>
      </p:sp>
      <p:sp>
        <p:nvSpPr>
          <p:cNvPr id="21" name="TextBox 20"/>
          <p:cNvSpPr txBox="1"/>
          <p:nvPr/>
        </p:nvSpPr>
        <p:spPr>
          <a:xfrm>
            <a:off x="6178837" y="2619249"/>
            <a:ext cx="5461337" cy="923330"/>
          </a:xfrm>
          <a:prstGeom prst="rect">
            <a:avLst/>
          </a:prstGeom>
          <a:noFill/>
        </p:spPr>
        <p:txBody>
          <a:bodyPr wrap="square" rtlCol="0">
            <a:spAutoFit/>
          </a:bodyPr>
          <a:lstStyle/>
          <a:p>
            <a:pPr marL="342891" indent="-342891">
              <a:buAutoNum type="arabicPeriod"/>
            </a:pPr>
            <a:r>
              <a:rPr lang="en-IN" b="1" dirty="0"/>
              <a:t>Equity Grant Fund Scheme</a:t>
            </a:r>
          </a:p>
          <a:p>
            <a:pPr marL="342891" indent="-342891">
              <a:buAutoNum type="arabicPeriod"/>
            </a:pPr>
            <a:r>
              <a:rPr lang="en-IN" b="1" dirty="0"/>
              <a:t>Credit  Guarantee Fund Scheme</a:t>
            </a:r>
          </a:p>
          <a:p>
            <a:pPr marL="342891" indent="-342891">
              <a:buAutoNum type="arabicPeriod"/>
            </a:pPr>
            <a:r>
              <a:rPr lang="en-IN" b="1" dirty="0"/>
              <a:t>Venture Capital assistance scheme</a:t>
            </a:r>
          </a:p>
        </p:txBody>
      </p:sp>
      <p:pic>
        <p:nvPicPr>
          <p:cNvPr id="4" name="Picture 3"/>
          <p:cNvPicPr>
            <a:picLocks noChangeAspect="1"/>
          </p:cNvPicPr>
          <p:nvPr/>
        </p:nvPicPr>
        <p:blipFill>
          <a:blip r:embed="rId5"/>
          <a:stretch>
            <a:fillRect/>
          </a:stretch>
        </p:blipFill>
        <p:spPr>
          <a:xfrm>
            <a:off x="493043" y="2940127"/>
            <a:ext cx="2464258" cy="504825"/>
          </a:xfrm>
          <a:prstGeom prst="rect">
            <a:avLst/>
          </a:prstGeom>
        </p:spPr>
      </p:pic>
      <p:sp>
        <p:nvSpPr>
          <p:cNvPr id="5" name="TextBox 4"/>
          <p:cNvSpPr txBox="1"/>
          <p:nvPr/>
        </p:nvSpPr>
        <p:spPr>
          <a:xfrm>
            <a:off x="1003871" y="2940127"/>
            <a:ext cx="2431229" cy="430887"/>
          </a:xfrm>
          <a:prstGeom prst="rect">
            <a:avLst/>
          </a:prstGeom>
          <a:noFill/>
        </p:spPr>
        <p:txBody>
          <a:bodyPr wrap="square" rtlCol="0">
            <a:spAutoFit/>
          </a:bodyPr>
          <a:lstStyle/>
          <a:p>
            <a:r>
              <a:rPr lang="en-IN" sz="2200" b="1" dirty="0">
                <a:solidFill>
                  <a:schemeClr val="bg1"/>
                </a:solidFill>
              </a:rPr>
              <a:t>CONSORTIUM</a:t>
            </a:r>
          </a:p>
        </p:txBody>
      </p:sp>
      <p:sp>
        <p:nvSpPr>
          <p:cNvPr id="25" name="TextBox 24"/>
          <p:cNvSpPr txBox="1"/>
          <p:nvPr/>
        </p:nvSpPr>
        <p:spPr>
          <a:xfrm>
            <a:off x="1156069" y="5519425"/>
            <a:ext cx="3695631" cy="430887"/>
          </a:xfrm>
          <a:prstGeom prst="rect">
            <a:avLst/>
          </a:prstGeom>
          <a:noFill/>
        </p:spPr>
        <p:txBody>
          <a:bodyPr wrap="square" rtlCol="0">
            <a:spAutoFit/>
          </a:bodyPr>
          <a:lstStyle/>
          <a:p>
            <a:r>
              <a:rPr lang="en-IN" sz="2200" b="1" dirty="0">
                <a:solidFill>
                  <a:schemeClr val="bg1"/>
                </a:solidFill>
              </a:rPr>
              <a:t>STATE GOVERNMENT</a:t>
            </a:r>
          </a:p>
        </p:txBody>
      </p:sp>
      <p:sp>
        <p:nvSpPr>
          <p:cNvPr id="26" name="Pentagon 25"/>
          <p:cNvSpPr/>
          <p:nvPr/>
        </p:nvSpPr>
        <p:spPr>
          <a:xfrm>
            <a:off x="344246" y="4181671"/>
            <a:ext cx="4049805" cy="1250941"/>
          </a:xfrm>
          <a:prstGeom prst="homePlate">
            <a:avLst>
              <a:gd name="adj" fmla="val 37938"/>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7" name="TextBox 26"/>
          <p:cNvSpPr txBox="1"/>
          <p:nvPr/>
        </p:nvSpPr>
        <p:spPr>
          <a:xfrm>
            <a:off x="1003871" y="4576142"/>
            <a:ext cx="2712102" cy="430887"/>
          </a:xfrm>
          <a:prstGeom prst="rect">
            <a:avLst/>
          </a:prstGeom>
          <a:noFill/>
        </p:spPr>
        <p:txBody>
          <a:bodyPr wrap="square" rtlCol="0">
            <a:spAutoFit/>
          </a:bodyPr>
          <a:lstStyle/>
          <a:p>
            <a:r>
              <a:rPr lang="en-IN" sz="2200" b="1" dirty="0">
                <a:solidFill>
                  <a:schemeClr val="bg1"/>
                </a:solidFill>
              </a:rPr>
              <a:t>CENTRAL MINISTRIES</a:t>
            </a:r>
          </a:p>
        </p:txBody>
      </p:sp>
    </p:spTree>
    <p:extLst>
      <p:ext uri="{BB962C8B-B14F-4D97-AF65-F5344CB8AC3E}">
        <p14:creationId xmlns:p14="http://schemas.microsoft.com/office/powerpoint/2010/main" val="161357911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Advantages label stock vector. Illustration of ribbon - 19491820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51757" y="1380392"/>
            <a:ext cx="3121611" cy="238951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8" descr="Fpo Follow On Public Offer Acronym Stock Vector (Royalty Free) 1488203222"/>
          <p:cNvPicPr>
            <a:picLocks noChangeAspect="1" noChangeArrowheads="1"/>
          </p:cNvPicPr>
          <p:nvPr/>
        </p:nvPicPr>
        <p:blipFill rotWithShape="1">
          <a:blip r:embed="rId3">
            <a:extLst>
              <a:ext uri="{28A0092B-C50C-407E-A947-70E740481C1C}">
                <a14:useLocalDpi xmlns:a14="http://schemas.microsoft.com/office/drawing/2010/main" val="0"/>
              </a:ext>
            </a:extLst>
          </a:blip>
          <a:srcRect l="11682" t="31957" r="12787" b="37862"/>
          <a:stretch/>
        </p:blipFill>
        <p:spPr bwMode="auto">
          <a:xfrm>
            <a:off x="5245720" y="3898165"/>
            <a:ext cx="1133062" cy="595435"/>
          </a:xfrm>
          <a:prstGeom prst="rect">
            <a:avLst/>
          </a:prstGeom>
          <a:noFill/>
          <a:effectLst>
            <a:outerShdw blurRad="50800" dist="38100" dir="18900000" algn="b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8" name="Rectangle 7"/>
          <p:cNvSpPr/>
          <p:nvPr/>
        </p:nvSpPr>
        <p:spPr>
          <a:xfrm>
            <a:off x="149434" y="578246"/>
            <a:ext cx="4298959" cy="5170646"/>
          </a:xfrm>
          <a:prstGeom prst="rect">
            <a:avLst/>
          </a:prstGeom>
        </p:spPr>
        <p:txBody>
          <a:bodyPr wrap="square">
            <a:spAutoFit/>
          </a:bodyPr>
          <a:lstStyle/>
          <a:p>
            <a:r>
              <a:rPr lang="en-IN" sz="2200" b="1" dirty="0">
                <a:solidFill>
                  <a:srgbClr val="35787F"/>
                </a:solidFill>
                <a:latin typeface="Times" panose="02020603050405020304" pitchFamily="18" charset="0"/>
                <a:cs typeface="Times" panose="02020603050405020304" pitchFamily="18" charset="0"/>
              </a:rPr>
              <a:t> </a:t>
            </a:r>
          </a:p>
          <a:p>
            <a:pPr marL="285750" indent="-285750">
              <a:buFont typeface="Arial" panose="020B0604020202020204" pitchFamily="34" charset="0"/>
              <a:buChar char="•"/>
            </a:pPr>
            <a:r>
              <a:rPr lang="en-IN" sz="2200" b="1" dirty="0">
                <a:solidFill>
                  <a:srgbClr val="35787F"/>
                </a:solidFill>
                <a:latin typeface="Times" panose="02020603050405020304" pitchFamily="18" charset="0"/>
                <a:cs typeface="Times" panose="02020603050405020304" pitchFamily="18" charset="0"/>
              </a:rPr>
              <a:t>Reduction of cost of production</a:t>
            </a:r>
          </a:p>
          <a:p>
            <a:pPr marL="285750" indent="-285750">
              <a:buFont typeface="Arial" panose="020B0604020202020204" pitchFamily="34" charset="0"/>
              <a:buChar char="•"/>
            </a:pPr>
            <a:endParaRPr lang="en-IN" sz="2200" b="1" dirty="0">
              <a:solidFill>
                <a:srgbClr val="35787F"/>
              </a:solidFill>
              <a:latin typeface="Times" panose="02020603050405020304" pitchFamily="18" charset="0"/>
              <a:cs typeface="Times" panose="02020603050405020304" pitchFamily="18" charset="0"/>
            </a:endParaRPr>
          </a:p>
          <a:p>
            <a:pPr marL="285750" indent="-285750">
              <a:buFont typeface="Arial" panose="020B0604020202020204" pitchFamily="34" charset="0"/>
              <a:buChar char="•"/>
            </a:pPr>
            <a:r>
              <a:rPr lang="en-IN" sz="2200" b="1" dirty="0">
                <a:solidFill>
                  <a:srgbClr val="35787F"/>
                </a:solidFill>
                <a:latin typeface="Times" panose="02020603050405020304" pitchFamily="18" charset="0"/>
                <a:cs typeface="Times" panose="02020603050405020304" pitchFamily="18" charset="0"/>
              </a:rPr>
              <a:t>Reduce marketing cost.</a:t>
            </a:r>
          </a:p>
          <a:p>
            <a:endParaRPr lang="en-IN" sz="2200" b="1" dirty="0">
              <a:solidFill>
                <a:srgbClr val="35787F"/>
              </a:solidFill>
              <a:latin typeface="Times" panose="02020603050405020304" pitchFamily="18" charset="0"/>
              <a:cs typeface="Times" panose="02020603050405020304" pitchFamily="18" charset="0"/>
            </a:endParaRPr>
          </a:p>
          <a:p>
            <a:r>
              <a:rPr lang="en-IN" sz="2200" b="1" dirty="0">
                <a:solidFill>
                  <a:srgbClr val="35787F"/>
                </a:solidFill>
                <a:latin typeface="Times" panose="02020603050405020304" pitchFamily="18" charset="0"/>
                <a:cs typeface="Times" panose="02020603050405020304" pitchFamily="18" charset="0"/>
              </a:rPr>
              <a:t> </a:t>
            </a:r>
          </a:p>
          <a:p>
            <a:pPr marL="285750" indent="-285750">
              <a:buFont typeface="Arial" panose="020B0604020202020204" pitchFamily="34" charset="0"/>
              <a:buChar char="•"/>
            </a:pPr>
            <a:r>
              <a:rPr lang="en-IN" sz="2200" b="1" dirty="0">
                <a:solidFill>
                  <a:srgbClr val="35787F"/>
                </a:solidFill>
                <a:latin typeface="Times" panose="02020603050405020304" pitchFamily="18" charset="0"/>
                <a:cs typeface="Times" panose="02020603050405020304" pitchFamily="18" charset="0"/>
              </a:rPr>
              <a:t>Access to modern technology, extension services and joint training on Good Agricultural Practices (GAP).</a:t>
            </a:r>
          </a:p>
          <a:p>
            <a:endParaRPr lang="en-IN" sz="2200" b="1" dirty="0">
              <a:solidFill>
                <a:srgbClr val="35787F"/>
              </a:solidFill>
              <a:latin typeface="Times" panose="02020603050405020304" pitchFamily="18" charset="0"/>
              <a:cs typeface="Times" panose="02020603050405020304" pitchFamily="18" charset="0"/>
            </a:endParaRPr>
          </a:p>
          <a:p>
            <a:pPr marL="285750" indent="-285750">
              <a:buFont typeface="Arial" panose="020B0604020202020204" pitchFamily="34" charset="0"/>
              <a:buChar char="•"/>
            </a:pPr>
            <a:r>
              <a:rPr lang="en-IN" sz="2200" b="1" dirty="0">
                <a:solidFill>
                  <a:srgbClr val="35787F"/>
                </a:solidFill>
                <a:latin typeface="Times" panose="02020603050405020304" pitchFamily="18" charset="0"/>
                <a:cs typeface="Times" panose="02020603050405020304" pitchFamily="18" charset="0"/>
              </a:rPr>
              <a:t> Post-harvest losses can be minimised through joint storage and value addition facilities. </a:t>
            </a:r>
          </a:p>
        </p:txBody>
      </p:sp>
      <p:sp>
        <p:nvSpPr>
          <p:cNvPr id="2" name="Rectangle 1"/>
          <p:cNvSpPr/>
          <p:nvPr/>
        </p:nvSpPr>
        <p:spPr>
          <a:xfrm>
            <a:off x="7900790" y="672026"/>
            <a:ext cx="4056872" cy="5847755"/>
          </a:xfrm>
          <a:prstGeom prst="rect">
            <a:avLst/>
          </a:prstGeom>
        </p:spPr>
        <p:txBody>
          <a:bodyPr wrap="square">
            <a:spAutoFit/>
          </a:bodyPr>
          <a:lstStyle/>
          <a:p>
            <a:pPr marL="285750" indent="-285750">
              <a:buFont typeface="Arial" panose="020B0604020202020204" pitchFamily="34" charset="0"/>
              <a:buChar char="•"/>
            </a:pPr>
            <a:r>
              <a:rPr lang="en-IN" sz="2200" b="1" dirty="0">
                <a:solidFill>
                  <a:srgbClr val="35787F"/>
                </a:solidFill>
                <a:latin typeface="Times" panose="02020603050405020304" pitchFamily="18" charset="0"/>
                <a:cs typeface="Times" panose="02020603050405020304" pitchFamily="18" charset="0"/>
              </a:rPr>
              <a:t>Adverse price fluctuations and distress sale can be managed.</a:t>
            </a:r>
          </a:p>
          <a:p>
            <a:endParaRPr lang="en-IN" sz="2200" b="1" dirty="0">
              <a:solidFill>
                <a:srgbClr val="35787F"/>
              </a:solidFill>
              <a:latin typeface="Times" panose="02020603050405020304" pitchFamily="18" charset="0"/>
              <a:cs typeface="Times" panose="02020603050405020304" pitchFamily="18" charset="0"/>
            </a:endParaRPr>
          </a:p>
          <a:p>
            <a:pPr marL="285750" indent="-285750">
              <a:buFont typeface="Arial" panose="020B0604020202020204" pitchFamily="34" charset="0"/>
              <a:buChar char="•"/>
            </a:pPr>
            <a:r>
              <a:rPr lang="en-IN" sz="2200" b="1" dirty="0">
                <a:solidFill>
                  <a:srgbClr val="35787F"/>
                </a:solidFill>
                <a:latin typeface="Times" panose="02020603050405020304" pitchFamily="18" charset="0"/>
                <a:cs typeface="Times" panose="02020603050405020304" pitchFamily="18" charset="0"/>
              </a:rPr>
              <a:t>Ease in communication for dissemination of information about farming-related advisories. </a:t>
            </a:r>
          </a:p>
          <a:p>
            <a:pPr marL="285750" indent="-285750">
              <a:buFont typeface="Arial" panose="020B0604020202020204" pitchFamily="34" charset="0"/>
              <a:buChar char="•"/>
            </a:pPr>
            <a:endParaRPr lang="en-IN" sz="2200" b="1" dirty="0">
              <a:solidFill>
                <a:srgbClr val="35787F"/>
              </a:solidFill>
              <a:latin typeface="Times" panose="02020603050405020304" pitchFamily="18" charset="0"/>
              <a:cs typeface="Times" panose="02020603050405020304" pitchFamily="18" charset="0"/>
            </a:endParaRPr>
          </a:p>
          <a:p>
            <a:pPr marL="285750" indent="-285750">
              <a:buFont typeface="Arial" panose="020B0604020202020204" pitchFamily="34" charset="0"/>
              <a:buChar char="•"/>
            </a:pPr>
            <a:r>
              <a:rPr lang="en-IN" sz="2200" b="1" dirty="0">
                <a:solidFill>
                  <a:srgbClr val="35787F"/>
                </a:solidFill>
                <a:latin typeface="Times" panose="02020603050405020304" pitchFamily="18" charset="0"/>
                <a:cs typeface="Times" panose="02020603050405020304" pitchFamily="18" charset="0"/>
              </a:rPr>
              <a:t>Access to institutional credit against stock, without collateral.</a:t>
            </a:r>
          </a:p>
          <a:p>
            <a:endParaRPr lang="en-IN" sz="2200" b="1" dirty="0">
              <a:solidFill>
                <a:srgbClr val="35787F"/>
              </a:solidFill>
              <a:latin typeface="Times" panose="02020603050405020304" pitchFamily="18" charset="0"/>
              <a:cs typeface="Times" panose="02020603050405020304" pitchFamily="18" charset="0"/>
            </a:endParaRPr>
          </a:p>
          <a:p>
            <a:pPr marL="285750" indent="-285750">
              <a:buFont typeface="Arial" panose="020B0604020202020204" pitchFamily="34" charset="0"/>
              <a:buChar char="•"/>
            </a:pPr>
            <a:r>
              <a:rPr lang="en-IN" sz="2200" b="1" dirty="0">
                <a:solidFill>
                  <a:srgbClr val="35787F"/>
                </a:solidFill>
                <a:latin typeface="Times" panose="02020603050405020304" pitchFamily="18" charset="0"/>
                <a:cs typeface="Times" panose="02020603050405020304" pitchFamily="18" charset="0"/>
              </a:rPr>
              <a:t> Greater bargaining power to farmers and greater quality orientation in production and processing activities. </a:t>
            </a:r>
          </a:p>
        </p:txBody>
      </p:sp>
    </p:spTree>
    <p:extLst>
      <p:ext uri="{BB962C8B-B14F-4D97-AF65-F5344CB8AC3E}">
        <p14:creationId xmlns:p14="http://schemas.microsoft.com/office/powerpoint/2010/main" val="284964730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Challenges Stock Illustrations – 3,654 Challenges Stock Illustrations,  Vectors &amp;amp; Clipart - Dreamstime"/>
          <p:cNvPicPr>
            <a:picLocks noChangeAspect="1" noChangeArrowheads="1"/>
          </p:cNvPicPr>
          <p:nvPr/>
        </p:nvPicPr>
        <p:blipFill rotWithShape="1">
          <a:blip r:embed="rId3">
            <a:extLst>
              <a:ext uri="{28A0092B-C50C-407E-A947-70E740481C1C}">
                <a14:useLocalDpi xmlns:a14="http://schemas.microsoft.com/office/drawing/2010/main" val="0"/>
              </a:ext>
            </a:extLst>
          </a:blip>
          <a:srcRect r="12924"/>
          <a:stretch/>
        </p:blipFill>
        <p:spPr bwMode="auto">
          <a:xfrm>
            <a:off x="714964" y="174013"/>
            <a:ext cx="2944984" cy="231242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8" descr="Fpo Follow On Public Offer Acronym Stock Vector (Royalty Free) 1488203222"/>
          <p:cNvPicPr>
            <a:picLocks noChangeAspect="1" noChangeArrowheads="1"/>
          </p:cNvPicPr>
          <p:nvPr/>
        </p:nvPicPr>
        <p:blipFill rotWithShape="1">
          <a:blip r:embed="rId4">
            <a:extLst>
              <a:ext uri="{28A0092B-C50C-407E-A947-70E740481C1C}">
                <a14:useLocalDpi xmlns:a14="http://schemas.microsoft.com/office/drawing/2010/main" val="0"/>
              </a:ext>
            </a:extLst>
          </a:blip>
          <a:srcRect l="11682" t="31957" r="12787" b="37862"/>
          <a:stretch/>
        </p:blipFill>
        <p:spPr bwMode="auto">
          <a:xfrm>
            <a:off x="1288712" y="2687484"/>
            <a:ext cx="1606757" cy="694272"/>
          </a:xfrm>
          <a:prstGeom prst="rect">
            <a:avLst/>
          </a:prstGeom>
          <a:noFill/>
          <a:effectLst>
            <a:outerShdw blurRad="50800" dist="38100" dir="18900000" algn="b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3" name="Rectangle 2"/>
          <p:cNvSpPr/>
          <p:nvPr/>
        </p:nvSpPr>
        <p:spPr>
          <a:xfrm>
            <a:off x="4096482" y="1099170"/>
            <a:ext cx="8095518" cy="4154984"/>
          </a:xfrm>
          <a:prstGeom prst="rect">
            <a:avLst/>
          </a:prstGeom>
        </p:spPr>
        <p:txBody>
          <a:bodyPr wrap="square">
            <a:spAutoFit/>
          </a:bodyPr>
          <a:lstStyle/>
          <a:p>
            <a:pPr marL="285750" indent="-285750">
              <a:buFont typeface="Wingdings" panose="05000000000000000000" pitchFamily="2" charset="2"/>
              <a:buChar char="v"/>
            </a:pPr>
            <a:r>
              <a:rPr lang="en-US" sz="2200" b="1" dirty="0">
                <a:solidFill>
                  <a:srgbClr val="0070C0"/>
                </a:solidFill>
                <a:latin typeface="Times" panose="02020603050405020304" pitchFamily="18" charset="0"/>
                <a:cs typeface="Times" panose="02020603050405020304" pitchFamily="18" charset="0"/>
              </a:rPr>
              <a:t>Difficulty and delay in mobilization of farmers</a:t>
            </a:r>
          </a:p>
          <a:p>
            <a:pPr marL="285750" indent="-285750">
              <a:buFont typeface="Wingdings" panose="05000000000000000000" pitchFamily="2" charset="2"/>
              <a:buChar char="v"/>
            </a:pPr>
            <a:endParaRPr lang="en-US" sz="2200" b="1" dirty="0">
              <a:solidFill>
                <a:srgbClr val="0070C0"/>
              </a:solidFill>
              <a:latin typeface="Times" panose="02020603050405020304" pitchFamily="18" charset="0"/>
              <a:cs typeface="Times" panose="02020603050405020304" pitchFamily="18" charset="0"/>
            </a:endParaRPr>
          </a:p>
          <a:p>
            <a:pPr marL="285750" indent="-285750">
              <a:buFont typeface="Wingdings" panose="05000000000000000000" pitchFamily="2" charset="2"/>
              <a:buChar char="v"/>
            </a:pPr>
            <a:r>
              <a:rPr lang="en-US" sz="2200" b="1" dirty="0">
                <a:solidFill>
                  <a:srgbClr val="0070C0"/>
                </a:solidFill>
                <a:latin typeface="Times" panose="02020603050405020304" pitchFamily="18" charset="0"/>
                <a:cs typeface="Times" panose="02020603050405020304" pitchFamily="18" charset="0"/>
              </a:rPr>
              <a:t>Limited organizational and management capacity</a:t>
            </a:r>
          </a:p>
          <a:p>
            <a:endParaRPr lang="en-US" sz="2200" b="1" dirty="0">
              <a:solidFill>
                <a:srgbClr val="0070C0"/>
              </a:solidFill>
              <a:latin typeface="Times" panose="02020603050405020304" pitchFamily="18" charset="0"/>
              <a:cs typeface="Times" panose="02020603050405020304" pitchFamily="18" charset="0"/>
            </a:endParaRPr>
          </a:p>
          <a:p>
            <a:pPr marL="285750" indent="-285750">
              <a:buFont typeface="Wingdings" panose="05000000000000000000" pitchFamily="2" charset="2"/>
              <a:buChar char="v"/>
            </a:pPr>
            <a:r>
              <a:rPr lang="en-US" sz="2200" b="1" dirty="0">
                <a:solidFill>
                  <a:srgbClr val="0070C0"/>
                </a:solidFill>
                <a:latin typeface="Times" panose="02020603050405020304" pitchFamily="18" charset="0"/>
                <a:cs typeface="Times" panose="02020603050405020304" pitchFamily="18" charset="0"/>
              </a:rPr>
              <a:t>Need for incubation and handholding support to FPOs</a:t>
            </a:r>
          </a:p>
          <a:p>
            <a:pPr marL="285750" indent="-285750">
              <a:buFont typeface="Wingdings" panose="05000000000000000000" pitchFamily="2" charset="2"/>
              <a:buChar char="v"/>
            </a:pPr>
            <a:endParaRPr lang="en-US" sz="2200" b="1" dirty="0">
              <a:solidFill>
                <a:srgbClr val="0070C0"/>
              </a:solidFill>
              <a:latin typeface="Times" panose="02020603050405020304" pitchFamily="18" charset="0"/>
              <a:cs typeface="Times" panose="02020603050405020304" pitchFamily="18" charset="0"/>
            </a:endParaRPr>
          </a:p>
          <a:p>
            <a:pPr marL="285750" indent="-285750">
              <a:buFont typeface="Wingdings" panose="05000000000000000000" pitchFamily="2" charset="2"/>
              <a:buChar char="v"/>
            </a:pPr>
            <a:r>
              <a:rPr lang="en-US" sz="2200" b="1" dirty="0">
                <a:solidFill>
                  <a:srgbClr val="0070C0"/>
                </a:solidFill>
                <a:latin typeface="Times" panose="02020603050405020304" pitchFamily="18" charset="0"/>
                <a:cs typeface="Times" panose="02020603050405020304" pitchFamily="18" charset="0"/>
              </a:rPr>
              <a:t>Membership base</a:t>
            </a:r>
          </a:p>
          <a:p>
            <a:endParaRPr lang="en-IN" sz="2200" b="1" dirty="0">
              <a:solidFill>
                <a:srgbClr val="0070C0"/>
              </a:solidFill>
              <a:latin typeface="Times" panose="02020603050405020304" pitchFamily="18" charset="0"/>
              <a:cs typeface="Times" panose="02020603050405020304" pitchFamily="18" charset="0"/>
            </a:endParaRPr>
          </a:p>
          <a:p>
            <a:pPr marL="285750" indent="-285750">
              <a:buFont typeface="Wingdings" panose="05000000000000000000" pitchFamily="2" charset="2"/>
              <a:buChar char="v"/>
            </a:pPr>
            <a:r>
              <a:rPr lang="en-US" sz="2200" b="1" dirty="0">
                <a:solidFill>
                  <a:srgbClr val="0070C0"/>
                </a:solidFill>
                <a:latin typeface="Times" panose="02020603050405020304" pitchFamily="18" charset="0"/>
                <a:cs typeface="Times" panose="02020603050405020304" pitchFamily="18" charset="0"/>
              </a:rPr>
              <a:t>Limited capability to autonomously invest in primary/ secondary processing, storage and custom hiring facilities.</a:t>
            </a:r>
          </a:p>
          <a:p>
            <a:pPr marL="285750" indent="-285750">
              <a:buFont typeface="Wingdings" panose="05000000000000000000" pitchFamily="2" charset="2"/>
              <a:buChar char="v"/>
            </a:pPr>
            <a:endParaRPr lang="en-US" sz="2200" b="1" dirty="0">
              <a:solidFill>
                <a:srgbClr val="0070C0"/>
              </a:solidFill>
              <a:latin typeface="Times" panose="02020603050405020304" pitchFamily="18" charset="0"/>
              <a:cs typeface="Times" panose="02020603050405020304" pitchFamily="18" charset="0"/>
            </a:endParaRPr>
          </a:p>
          <a:p>
            <a:pPr marL="285750" indent="-285750">
              <a:buFont typeface="Wingdings" panose="05000000000000000000" pitchFamily="2" charset="2"/>
              <a:buChar char="v"/>
            </a:pPr>
            <a:r>
              <a:rPr lang="en-US" sz="2200" b="1" dirty="0">
                <a:solidFill>
                  <a:srgbClr val="0070C0"/>
                </a:solidFill>
                <a:latin typeface="Times" panose="02020603050405020304" pitchFamily="18" charset="0"/>
                <a:cs typeface="Times" panose="02020603050405020304" pitchFamily="18" charset="0"/>
              </a:rPr>
              <a:t>Inability to access institutional credit sans collateral.</a:t>
            </a:r>
            <a:endParaRPr lang="en-IN" sz="2200" b="1" dirty="0">
              <a:solidFill>
                <a:srgbClr val="0070C0"/>
              </a:solidFill>
              <a:latin typeface="Times" panose="02020603050405020304" pitchFamily="18" charset="0"/>
              <a:cs typeface="Times" panose="02020603050405020304" pitchFamily="18" charset="0"/>
            </a:endParaRPr>
          </a:p>
        </p:txBody>
      </p:sp>
      <p:sp>
        <p:nvSpPr>
          <p:cNvPr id="5" name="Rectangle 4"/>
          <p:cNvSpPr/>
          <p:nvPr/>
        </p:nvSpPr>
        <p:spPr>
          <a:xfrm>
            <a:off x="3920891" y="503685"/>
            <a:ext cx="473206" cy="369332"/>
          </a:xfrm>
          <a:prstGeom prst="rect">
            <a:avLst/>
          </a:prstGeom>
        </p:spPr>
        <p:txBody>
          <a:bodyPr wrap="none">
            <a:spAutoFit/>
          </a:bodyPr>
          <a:lstStyle/>
          <a:p>
            <a:pPr marL="285750" indent="-285750">
              <a:buFont typeface="Wingdings" panose="05000000000000000000" pitchFamily="2" charset="2"/>
              <a:buChar char="v"/>
            </a:pPr>
            <a:endParaRPr lang="en-IN" dirty="0"/>
          </a:p>
        </p:txBody>
      </p:sp>
      <p:sp>
        <p:nvSpPr>
          <p:cNvPr id="10" name="Rectangle 9"/>
          <p:cNvSpPr/>
          <p:nvPr/>
        </p:nvSpPr>
        <p:spPr>
          <a:xfrm>
            <a:off x="3920891" y="833411"/>
            <a:ext cx="473206" cy="369332"/>
          </a:xfrm>
          <a:prstGeom prst="rect">
            <a:avLst/>
          </a:prstGeom>
        </p:spPr>
        <p:txBody>
          <a:bodyPr wrap="none">
            <a:spAutoFit/>
          </a:bodyPr>
          <a:lstStyle/>
          <a:p>
            <a:pPr marL="285750" indent="-285750">
              <a:buFont typeface="Wingdings" panose="05000000000000000000" pitchFamily="2" charset="2"/>
              <a:buChar char="v"/>
            </a:pPr>
            <a:endParaRPr lang="en-IN" dirty="0"/>
          </a:p>
        </p:txBody>
      </p:sp>
    </p:spTree>
    <p:extLst>
      <p:ext uri="{BB962C8B-B14F-4D97-AF65-F5344CB8AC3E}">
        <p14:creationId xmlns:p14="http://schemas.microsoft.com/office/powerpoint/2010/main" val="42386740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10,574 Objectives Stock Photos - Free &amp; Royalty-Free Stock Photos from  Dreamstim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5399"/>
            <a:ext cx="12192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419100" y="3047999"/>
            <a:ext cx="7277100" cy="3416320"/>
          </a:xfrm>
          <a:prstGeom prst="rect">
            <a:avLst/>
          </a:prstGeom>
        </p:spPr>
        <p:txBody>
          <a:bodyPr wrap="square">
            <a:spAutoFit/>
          </a:bodyPr>
          <a:lstStyle/>
          <a:p>
            <a:pPr algn="just"/>
            <a:r>
              <a:rPr lang="en-US" sz="3200" dirty="0"/>
              <a:t>1</a:t>
            </a:r>
            <a:r>
              <a:rPr lang="en-US" sz="3600" dirty="0"/>
              <a:t>) To understand the concept of </a:t>
            </a:r>
            <a:r>
              <a:rPr lang="en-US" sz="3600" dirty="0">
                <a:solidFill>
                  <a:srgbClr val="00B050"/>
                </a:solidFill>
              </a:rPr>
              <a:t>scaling up</a:t>
            </a:r>
          </a:p>
          <a:p>
            <a:pPr algn="just"/>
            <a:r>
              <a:rPr lang="en-US" sz="3600" dirty="0"/>
              <a:t>2) To get the insights of </a:t>
            </a:r>
            <a:r>
              <a:rPr lang="en-US" sz="3600" dirty="0">
                <a:solidFill>
                  <a:srgbClr val="FF0000"/>
                </a:solidFill>
              </a:rPr>
              <a:t>new generation delivery system</a:t>
            </a:r>
            <a:r>
              <a:rPr lang="en-US" sz="3600" dirty="0">
                <a:solidFill>
                  <a:srgbClr val="7030A0"/>
                </a:solidFill>
              </a:rPr>
              <a:t> </a:t>
            </a:r>
            <a:r>
              <a:rPr lang="en-US" sz="3600" dirty="0"/>
              <a:t>for scaling up of agro techniques</a:t>
            </a:r>
          </a:p>
          <a:p>
            <a:pPr algn="just"/>
            <a:r>
              <a:rPr lang="en-US" sz="3600" dirty="0"/>
              <a:t>3) To review the existing literature </a:t>
            </a:r>
          </a:p>
        </p:txBody>
      </p:sp>
    </p:spTree>
    <p:extLst>
      <p:ext uri="{BB962C8B-B14F-4D97-AF65-F5344CB8AC3E}">
        <p14:creationId xmlns:p14="http://schemas.microsoft.com/office/powerpoint/2010/main" val="298765643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828800" y="1294046"/>
            <a:ext cx="1066797" cy="430887"/>
          </a:xfrm>
          <a:prstGeom prst="rect">
            <a:avLst/>
          </a:prstGeom>
          <a:noFill/>
        </p:spPr>
        <p:txBody>
          <a:bodyPr wrap="square" rtlCol="0">
            <a:spAutoFit/>
          </a:bodyPr>
          <a:lstStyle/>
          <a:p>
            <a:r>
              <a:rPr lang="en-IN" sz="2200" b="1" dirty="0">
                <a:solidFill>
                  <a:schemeClr val="bg1"/>
                </a:solidFill>
              </a:rPr>
              <a:t>02</a:t>
            </a:r>
          </a:p>
        </p:txBody>
      </p:sp>
      <p:sp>
        <p:nvSpPr>
          <p:cNvPr id="11" name="Oval 10"/>
          <p:cNvSpPr/>
          <p:nvPr/>
        </p:nvSpPr>
        <p:spPr>
          <a:xfrm>
            <a:off x="1246018" y="344343"/>
            <a:ext cx="1033053" cy="1052254"/>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2" name="TextBox 11"/>
          <p:cNvSpPr txBox="1"/>
          <p:nvPr/>
        </p:nvSpPr>
        <p:spPr>
          <a:xfrm>
            <a:off x="1437304" y="622180"/>
            <a:ext cx="619124" cy="584775"/>
          </a:xfrm>
          <a:prstGeom prst="rect">
            <a:avLst/>
          </a:prstGeom>
          <a:noFill/>
        </p:spPr>
        <p:txBody>
          <a:bodyPr wrap="square" rtlCol="0">
            <a:spAutoFit/>
          </a:bodyPr>
          <a:lstStyle/>
          <a:p>
            <a:r>
              <a:rPr lang="en-IN" sz="3200" b="1" dirty="0">
                <a:solidFill>
                  <a:schemeClr val="bg1"/>
                </a:solidFill>
                <a:latin typeface="Times New Roman" panose="02020603050405020304" pitchFamily="18" charset="0"/>
                <a:cs typeface="Times New Roman" panose="02020603050405020304" pitchFamily="18" charset="0"/>
              </a:rPr>
              <a:t>05</a:t>
            </a:r>
          </a:p>
        </p:txBody>
      </p:sp>
      <p:sp>
        <p:nvSpPr>
          <p:cNvPr id="13" name="TextBox 12"/>
          <p:cNvSpPr txBox="1"/>
          <p:nvPr/>
        </p:nvSpPr>
        <p:spPr>
          <a:xfrm>
            <a:off x="347975" y="1680657"/>
            <a:ext cx="3093315" cy="1446550"/>
          </a:xfrm>
          <a:prstGeom prst="rect">
            <a:avLst/>
          </a:prstGeom>
          <a:noFill/>
        </p:spPr>
        <p:txBody>
          <a:bodyPr wrap="square" rtlCol="0">
            <a:spAutoFit/>
          </a:bodyPr>
          <a:lstStyle/>
          <a:p>
            <a:pPr algn="ctr"/>
            <a:r>
              <a:rPr lang="en-IN" sz="4400" b="1" dirty="0">
                <a:solidFill>
                  <a:schemeClr val="tx2">
                    <a:lumMod val="75000"/>
                  </a:schemeClr>
                </a:solidFill>
                <a:effectLst>
                  <a:reflection blurRad="6350" stA="55000" endA="300" endPos="45500" dir="5400000" sy="-100000" algn="bl" rotWithShape="0"/>
                </a:effectLst>
                <a:latin typeface="Bahnschrift SemiCondensed" panose="020B0502040204020203" pitchFamily="34" charset="0"/>
                <a:cs typeface="Times New Roman" panose="02020603050405020304" pitchFamily="18" charset="0"/>
              </a:rPr>
              <a:t>TOLL FREE</a:t>
            </a:r>
          </a:p>
          <a:p>
            <a:pPr algn="ctr"/>
            <a:r>
              <a:rPr lang="en-IN" sz="4400" b="1" dirty="0">
                <a:solidFill>
                  <a:schemeClr val="tx2">
                    <a:lumMod val="75000"/>
                  </a:schemeClr>
                </a:solidFill>
                <a:effectLst>
                  <a:reflection blurRad="6350" stA="55000" endA="300" endPos="45500" dir="5400000" sy="-100000" algn="bl" rotWithShape="0"/>
                </a:effectLst>
                <a:latin typeface="Bahnschrift SemiCondensed" panose="020B0502040204020203" pitchFamily="34" charset="0"/>
                <a:cs typeface="Times New Roman" panose="02020603050405020304" pitchFamily="18" charset="0"/>
              </a:rPr>
              <a:t> NUMBERS</a:t>
            </a:r>
          </a:p>
        </p:txBody>
      </p:sp>
      <p:graphicFrame>
        <p:nvGraphicFramePr>
          <p:cNvPr id="7" name="Table 6"/>
          <p:cNvGraphicFramePr>
            <a:graphicFrameLocks noGrp="1"/>
          </p:cNvGraphicFramePr>
          <p:nvPr>
            <p:extLst>
              <p:ext uri="{D42A27DB-BD31-4B8C-83A1-F6EECF244321}">
                <p14:modId xmlns:p14="http://schemas.microsoft.com/office/powerpoint/2010/main" val="2973536152"/>
              </p:ext>
            </p:extLst>
          </p:nvPr>
        </p:nvGraphicFramePr>
        <p:xfrm>
          <a:off x="3794371" y="210867"/>
          <a:ext cx="8269810" cy="6400800"/>
        </p:xfrm>
        <a:graphic>
          <a:graphicData uri="http://schemas.openxmlformats.org/drawingml/2006/table">
            <a:tbl>
              <a:tblPr firstRow="1" bandRow="1">
                <a:tableStyleId>{D27102A9-8310-4765-A935-A1911B00CA55}</a:tableStyleId>
              </a:tblPr>
              <a:tblGrid>
                <a:gridCol w="5097857">
                  <a:extLst>
                    <a:ext uri="{9D8B030D-6E8A-4147-A177-3AD203B41FA5}">
                      <a16:colId xmlns:a16="http://schemas.microsoft.com/office/drawing/2014/main" xmlns="" val="2176093522"/>
                    </a:ext>
                  </a:extLst>
                </a:gridCol>
                <a:gridCol w="3171953">
                  <a:extLst>
                    <a:ext uri="{9D8B030D-6E8A-4147-A177-3AD203B41FA5}">
                      <a16:colId xmlns:a16="http://schemas.microsoft.com/office/drawing/2014/main" xmlns="" val="458634306"/>
                    </a:ext>
                  </a:extLst>
                </a:gridCol>
              </a:tblGrid>
              <a:tr h="41923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N" sz="2200" b="1" dirty="0">
                          <a:solidFill>
                            <a:srgbClr val="FF0000"/>
                          </a:solidFill>
                        </a:rPr>
                        <a:t>KISSAN CALL CENTRE</a:t>
                      </a:r>
                      <a:endParaRPr lang="en-IN" sz="2200" b="1" dirty="0">
                        <a:solidFill>
                          <a:srgbClr val="FF0000"/>
                        </a:solidFill>
                        <a:latin typeface="Times" panose="02020603050405020304" pitchFamily="18" charset="0"/>
                        <a:cs typeface="Times" panose="02020603050405020304" pitchFamily="18" charset="0"/>
                      </a:endParaRPr>
                    </a:p>
                  </a:txBody>
                  <a:tcPr/>
                </a:tc>
                <a:tc>
                  <a:txBody>
                    <a:bodyPr/>
                    <a:lstStyle/>
                    <a:p>
                      <a:r>
                        <a:rPr lang="en-IN" sz="2200" b="1" dirty="0">
                          <a:solidFill>
                            <a:srgbClr val="FF0000"/>
                          </a:solidFill>
                        </a:rPr>
                        <a:t>1800-180-1551</a:t>
                      </a:r>
                      <a:endParaRPr lang="en-IN" sz="2200" b="1" dirty="0">
                        <a:solidFill>
                          <a:srgbClr val="FF0000"/>
                        </a:solidFill>
                        <a:latin typeface="Times" panose="02020603050405020304" pitchFamily="18" charset="0"/>
                        <a:cs typeface="Times" panose="02020603050405020304" pitchFamily="18" charset="0"/>
                      </a:endParaRPr>
                    </a:p>
                  </a:txBody>
                  <a:tcPr/>
                </a:tc>
                <a:extLst>
                  <a:ext uri="{0D108BD9-81ED-4DB2-BD59-A6C34878D82A}">
                    <a16:rowId xmlns:a16="http://schemas.microsoft.com/office/drawing/2014/main" xmlns="" val="165607862"/>
                  </a:ext>
                </a:extLst>
              </a:tr>
              <a:tr h="41923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N" sz="2200" b="0" dirty="0">
                          <a:solidFill>
                            <a:schemeClr val="tx1"/>
                          </a:solidFill>
                          <a:latin typeface="Times" panose="02020603050405020304" pitchFamily="18" charset="0"/>
                          <a:cs typeface="Times" panose="02020603050405020304" pitchFamily="18" charset="0"/>
                        </a:rPr>
                        <a:t>ATIC- IARI</a:t>
                      </a:r>
                    </a:p>
                  </a:txBody>
                  <a:tcPr/>
                </a:tc>
                <a:tc>
                  <a:txBody>
                    <a:bodyPr/>
                    <a:lstStyle/>
                    <a:p>
                      <a:r>
                        <a:rPr lang="en-IN" sz="2200" b="0" dirty="0">
                          <a:solidFill>
                            <a:schemeClr val="tx1"/>
                          </a:solidFill>
                          <a:latin typeface="Times" panose="02020603050405020304" pitchFamily="18" charset="0"/>
                          <a:cs typeface="Times" panose="02020603050405020304" pitchFamily="18" charset="0"/>
                        </a:rPr>
                        <a:t>1800-11-8989</a:t>
                      </a:r>
                    </a:p>
                  </a:txBody>
                  <a:tcPr/>
                </a:tc>
                <a:extLst>
                  <a:ext uri="{0D108BD9-81ED-4DB2-BD59-A6C34878D82A}">
                    <a16:rowId xmlns:a16="http://schemas.microsoft.com/office/drawing/2014/main" xmlns="" val="3080026809"/>
                  </a:ext>
                </a:extLst>
              </a:tr>
              <a:tr h="41923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N" sz="2200" b="0" dirty="0">
                          <a:solidFill>
                            <a:schemeClr val="tx1"/>
                          </a:solidFill>
                          <a:latin typeface="Times" panose="02020603050405020304" pitchFamily="18" charset="0"/>
                          <a:cs typeface="Times" panose="02020603050405020304" pitchFamily="18" charset="0"/>
                        </a:rPr>
                        <a:t>ATIC</a:t>
                      </a:r>
                      <a:r>
                        <a:rPr lang="en-IN" sz="2200" b="0" baseline="0" dirty="0">
                          <a:solidFill>
                            <a:schemeClr val="tx1"/>
                          </a:solidFill>
                          <a:latin typeface="Times" panose="02020603050405020304" pitchFamily="18" charset="0"/>
                          <a:cs typeface="Times" panose="02020603050405020304" pitchFamily="18" charset="0"/>
                        </a:rPr>
                        <a:t> - BENGALURU</a:t>
                      </a:r>
                      <a:endParaRPr lang="en-IN" sz="2200" b="0" dirty="0">
                        <a:solidFill>
                          <a:schemeClr val="tx1"/>
                        </a:solidFill>
                        <a:latin typeface="Times" panose="02020603050405020304" pitchFamily="18" charset="0"/>
                        <a:cs typeface="Times" panose="02020603050405020304" pitchFamily="18" charset="0"/>
                      </a:endParaRPr>
                    </a:p>
                  </a:txBody>
                  <a:tcPr>
                    <a:solidFill>
                      <a:schemeClr val="accent6">
                        <a:lumMod val="60000"/>
                        <a:lumOff val="40000"/>
                      </a:schemeClr>
                    </a:solidFill>
                  </a:tcPr>
                </a:tc>
                <a:tc>
                  <a:txBody>
                    <a:bodyPr/>
                    <a:lstStyle/>
                    <a:p>
                      <a:r>
                        <a:rPr lang="en-IN" sz="2200" b="0" dirty="0">
                          <a:solidFill>
                            <a:schemeClr val="tx1"/>
                          </a:solidFill>
                          <a:latin typeface="Times" panose="02020603050405020304" pitchFamily="18" charset="0"/>
                          <a:cs typeface="Times" panose="02020603050405020304" pitchFamily="18" charset="0"/>
                        </a:rPr>
                        <a:t>1800-425-0571</a:t>
                      </a:r>
                    </a:p>
                  </a:txBody>
                  <a:tcPr>
                    <a:solidFill>
                      <a:schemeClr val="accent6">
                        <a:lumMod val="60000"/>
                        <a:lumOff val="40000"/>
                      </a:schemeClr>
                    </a:solidFill>
                  </a:tcPr>
                </a:tc>
                <a:extLst>
                  <a:ext uri="{0D108BD9-81ED-4DB2-BD59-A6C34878D82A}">
                    <a16:rowId xmlns:a16="http://schemas.microsoft.com/office/drawing/2014/main" xmlns="" val="3502189827"/>
                  </a:ext>
                </a:extLst>
              </a:tr>
              <a:tr h="454166">
                <a:tc>
                  <a:txBody>
                    <a:bodyPr/>
                    <a:lstStyle/>
                    <a:p>
                      <a:pPr algn="l" fontAlgn="t"/>
                      <a:r>
                        <a:rPr lang="en-IN" sz="2200" dirty="0">
                          <a:effectLst/>
                        </a:rPr>
                        <a:t>IMD  Weather on Web</a:t>
                      </a:r>
                      <a:endParaRPr lang="en-IN" sz="2200" b="0" dirty="0">
                        <a:solidFill>
                          <a:schemeClr val="tx1"/>
                        </a:solidFill>
                        <a:effectLst/>
                        <a:latin typeface="Times" panose="02020603050405020304" pitchFamily="18" charset="0"/>
                        <a:cs typeface="Times" panose="02020603050405020304" pitchFamily="18" charset="0"/>
                      </a:endParaRPr>
                    </a:p>
                  </a:txBody>
                  <a:tcPr marL="60960" marR="60960" marT="60960" marB="60960"/>
                </a:tc>
                <a:tc>
                  <a:txBody>
                    <a:bodyPr/>
                    <a:lstStyle/>
                    <a:p>
                      <a:pPr algn="l" fontAlgn="t"/>
                      <a:r>
                        <a:rPr lang="en-IN" sz="2200" dirty="0">
                          <a:effectLst/>
                        </a:rPr>
                        <a:t>1800-180-1717</a:t>
                      </a:r>
                      <a:endParaRPr lang="en-IN" sz="2200" b="0" dirty="0">
                        <a:solidFill>
                          <a:schemeClr val="tx1"/>
                        </a:solidFill>
                        <a:effectLst/>
                        <a:latin typeface="Times" panose="02020603050405020304" pitchFamily="18" charset="0"/>
                        <a:cs typeface="Times" panose="02020603050405020304" pitchFamily="18" charset="0"/>
                      </a:endParaRPr>
                    </a:p>
                  </a:txBody>
                  <a:tcPr marL="60960" marR="60960" marT="60960" marB="60960"/>
                </a:tc>
                <a:extLst>
                  <a:ext uri="{0D108BD9-81ED-4DB2-BD59-A6C34878D82A}">
                    <a16:rowId xmlns:a16="http://schemas.microsoft.com/office/drawing/2014/main" xmlns="" val="2147845087"/>
                  </a:ext>
                </a:extLst>
              </a:tr>
              <a:tr h="454166">
                <a:tc>
                  <a:txBody>
                    <a:bodyPr/>
                    <a:lstStyle/>
                    <a:p>
                      <a:pPr algn="l" fontAlgn="t"/>
                      <a:r>
                        <a:rPr lang="fr-FR" sz="2200" dirty="0" err="1">
                          <a:effectLst/>
                        </a:rPr>
                        <a:t>Crop</a:t>
                      </a:r>
                      <a:r>
                        <a:rPr lang="fr-FR" sz="2200" dirty="0">
                          <a:effectLst/>
                        </a:rPr>
                        <a:t> </a:t>
                      </a:r>
                      <a:r>
                        <a:rPr lang="fr-FR" sz="2200" dirty="0" err="1">
                          <a:effectLst/>
                        </a:rPr>
                        <a:t>Insurance</a:t>
                      </a:r>
                      <a:r>
                        <a:rPr lang="fr-FR" sz="2200" dirty="0">
                          <a:effectLst/>
                        </a:rPr>
                        <a:t> </a:t>
                      </a:r>
                      <a:r>
                        <a:rPr lang="fr-FR" sz="2200" dirty="0" err="1">
                          <a:effectLst/>
                        </a:rPr>
                        <a:t>Schemes</a:t>
                      </a:r>
                      <a:r>
                        <a:rPr lang="fr-FR" sz="2200" dirty="0">
                          <a:effectLst/>
                        </a:rPr>
                        <a:t> -ICICI Lombard</a:t>
                      </a:r>
                      <a:endParaRPr lang="fr-FR" sz="2200" b="0" dirty="0">
                        <a:solidFill>
                          <a:schemeClr val="tx1"/>
                        </a:solidFill>
                        <a:effectLst/>
                        <a:latin typeface="Times" panose="02020603050405020304" pitchFamily="18" charset="0"/>
                        <a:cs typeface="Times" panose="02020603050405020304" pitchFamily="18" charset="0"/>
                      </a:endParaRPr>
                    </a:p>
                  </a:txBody>
                  <a:tcPr marL="60960" marR="60960" marT="60960" marB="60960"/>
                </a:tc>
                <a:tc>
                  <a:txBody>
                    <a:bodyPr/>
                    <a:lstStyle/>
                    <a:p>
                      <a:pPr algn="l" fontAlgn="t"/>
                      <a:r>
                        <a:rPr lang="en-IN" sz="2200" dirty="0">
                          <a:effectLst/>
                        </a:rPr>
                        <a:t>1800-2666</a:t>
                      </a:r>
                      <a:endParaRPr lang="en-IN" sz="2200" b="0" dirty="0">
                        <a:solidFill>
                          <a:schemeClr val="tx1"/>
                        </a:solidFill>
                        <a:effectLst/>
                        <a:latin typeface="Times" panose="02020603050405020304" pitchFamily="18" charset="0"/>
                        <a:cs typeface="Times" panose="02020603050405020304" pitchFamily="18" charset="0"/>
                      </a:endParaRPr>
                    </a:p>
                  </a:txBody>
                  <a:tcPr marL="60960" marR="60960" marT="60960" marB="60960"/>
                </a:tc>
                <a:extLst>
                  <a:ext uri="{0D108BD9-81ED-4DB2-BD59-A6C34878D82A}">
                    <a16:rowId xmlns:a16="http://schemas.microsoft.com/office/drawing/2014/main" xmlns="" val="3432284196"/>
                  </a:ext>
                </a:extLst>
              </a:tr>
              <a:tr h="454166">
                <a:tc>
                  <a:txBody>
                    <a:bodyPr/>
                    <a:lstStyle/>
                    <a:p>
                      <a:pPr algn="l" fontAlgn="t"/>
                      <a:r>
                        <a:rPr lang="en-IN" sz="2200" dirty="0">
                          <a:effectLst/>
                        </a:rPr>
                        <a:t>Crop Insurance Schemes-IFFCO </a:t>
                      </a:r>
                      <a:endParaRPr lang="en-IN" sz="2200" b="0" dirty="0">
                        <a:solidFill>
                          <a:schemeClr val="tx1"/>
                        </a:solidFill>
                        <a:effectLst/>
                        <a:latin typeface="Times" panose="02020603050405020304" pitchFamily="18" charset="0"/>
                        <a:cs typeface="Times" panose="02020603050405020304" pitchFamily="18" charset="0"/>
                      </a:endParaRPr>
                    </a:p>
                  </a:txBody>
                  <a:tcPr marL="60960" marR="60960" marT="60960" marB="60960"/>
                </a:tc>
                <a:tc>
                  <a:txBody>
                    <a:bodyPr/>
                    <a:lstStyle/>
                    <a:p>
                      <a:pPr algn="l" fontAlgn="t"/>
                      <a:r>
                        <a:rPr lang="en-IN" sz="2200" dirty="0">
                          <a:effectLst/>
                        </a:rPr>
                        <a:t>1800-103-5499</a:t>
                      </a:r>
                      <a:endParaRPr lang="en-IN" sz="2200" b="0" dirty="0">
                        <a:solidFill>
                          <a:schemeClr val="tx1"/>
                        </a:solidFill>
                        <a:effectLst/>
                        <a:latin typeface="Times" panose="02020603050405020304" pitchFamily="18" charset="0"/>
                        <a:cs typeface="Times" panose="02020603050405020304" pitchFamily="18" charset="0"/>
                      </a:endParaRPr>
                    </a:p>
                  </a:txBody>
                  <a:tcPr marL="60960" marR="60960" marT="60960" marB="60960"/>
                </a:tc>
                <a:extLst>
                  <a:ext uri="{0D108BD9-81ED-4DB2-BD59-A6C34878D82A}">
                    <a16:rowId xmlns:a16="http://schemas.microsoft.com/office/drawing/2014/main" xmlns="" val="2711038311"/>
                  </a:ext>
                </a:extLst>
              </a:tr>
              <a:tr h="454166">
                <a:tc>
                  <a:txBody>
                    <a:bodyPr/>
                    <a:lstStyle/>
                    <a:p>
                      <a:pPr algn="l" fontAlgn="t"/>
                      <a:r>
                        <a:rPr lang="en-IN" sz="2200" dirty="0">
                          <a:effectLst/>
                        </a:rPr>
                        <a:t>Crop Insurance Schemes-Reliance general</a:t>
                      </a:r>
                      <a:endParaRPr lang="en-IN" sz="2200" b="0" dirty="0">
                        <a:solidFill>
                          <a:schemeClr val="tx1"/>
                        </a:solidFill>
                        <a:effectLst/>
                        <a:latin typeface="Times" panose="02020603050405020304" pitchFamily="18" charset="0"/>
                        <a:cs typeface="Times" panose="02020603050405020304" pitchFamily="18" charset="0"/>
                      </a:endParaRPr>
                    </a:p>
                  </a:txBody>
                  <a:tcPr marL="60960" marR="60960" marT="60960" marB="60960"/>
                </a:tc>
                <a:tc>
                  <a:txBody>
                    <a:bodyPr/>
                    <a:lstStyle/>
                    <a:p>
                      <a:pPr algn="l" fontAlgn="t"/>
                      <a:r>
                        <a:rPr lang="en-IN" sz="2200" dirty="0">
                          <a:effectLst/>
                        </a:rPr>
                        <a:t>1800-3009</a:t>
                      </a:r>
                      <a:endParaRPr lang="en-IN" sz="2200" b="0" dirty="0">
                        <a:solidFill>
                          <a:schemeClr val="tx1"/>
                        </a:solidFill>
                        <a:effectLst/>
                        <a:latin typeface="Times" panose="02020603050405020304" pitchFamily="18" charset="0"/>
                        <a:cs typeface="Times" panose="02020603050405020304" pitchFamily="18" charset="0"/>
                      </a:endParaRPr>
                    </a:p>
                  </a:txBody>
                  <a:tcPr marL="60960" marR="60960" marT="60960" marB="60960"/>
                </a:tc>
                <a:extLst>
                  <a:ext uri="{0D108BD9-81ED-4DB2-BD59-A6C34878D82A}">
                    <a16:rowId xmlns:a16="http://schemas.microsoft.com/office/drawing/2014/main" xmlns="" val="2110680743"/>
                  </a:ext>
                </a:extLst>
              </a:tr>
              <a:tr h="454166">
                <a:tc>
                  <a:txBody>
                    <a:bodyPr/>
                    <a:lstStyle/>
                    <a:p>
                      <a:pPr algn="l" fontAlgn="t"/>
                      <a:r>
                        <a:rPr lang="en-IN" sz="2200" dirty="0">
                          <a:effectLst/>
                        </a:rPr>
                        <a:t>Crop Insurance Schemes-Royal  </a:t>
                      </a:r>
                      <a:r>
                        <a:rPr lang="en-IN" sz="2200" dirty="0" err="1">
                          <a:effectLst/>
                        </a:rPr>
                        <a:t>Sundaram</a:t>
                      </a:r>
                      <a:endParaRPr lang="en-IN" sz="2200" b="0" dirty="0">
                        <a:solidFill>
                          <a:schemeClr val="tx1"/>
                        </a:solidFill>
                        <a:effectLst/>
                        <a:latin typeface="Times" panose="02020603050405020304" pitchFamily="18" charset="0"/>
                        <a:cs typeface="Times" panose="02020603050405020304" pitchFamily="18" charset="0"/>
                      </a:endParaRPr>
                    </a:p>
                  </a:txBody>
                  <a:tcPr marL="60960" marR="60960" marT="60960" marB="60960"/>
                </a:tc>
                <a:tc>
                  <a:txBody>
                    <a:bodyPr/>
                    <a:lstStyle/>
                    <a:p>
                      <a:pPr algn="l" fontAlgn="t"/>
                      <a:r>
                        <a:rPr lang="en-IN" sz="2200" dirty="0">
                          <a:effectLst/>
                        </a:rPr>
                        <a:t>1860-425-0000</a:t>
                      </a:r>
                      <a:endParaRPr lang="en-IN" sz="2200" b="0" dirty="0">
                        <a:solidFill>
                          <a:schemeClr val="tx1"/>
                        </a:solidFill>
                        <a:effectLst/>
                        <a:latin typeface="Times" panose="02020603050405020304" pitchFamily="18" charset="0"/>
                        <a:cs typeface="Times" panose="02020603050405020304" pitchFamily="18" charset="0"/>
                      </a:endParaRPr>
                    </a:p>
                  </a:txBody>
                  <a:tcPr marL="60960" marR="60960" marT="60960" marB="60960"/>
                </a:tc>
                <a:extLst>
                  <a:ext uri="{0D108BD9-81ED-4DB2-BD59-A6C34878D82A}">
                    <a16:rowId xmlns:a16="http://schemas.microsoft.com/office/drawing/2014/main" xmlns="" val="4103436341"/>
                  </a:ext>
                </a:extLst>
              </a:tr>
              <a:tr h="454166">
                <a:tc>
                  <a:txBody>
                    <a:bodyPr/>
                    <a:lstStyle/>
                    <a:p>
                      <a:pPr algn="l" fontAlgn="t"/>
                      <a:r>
                        <a:rPr lang="fr-FR" sz="2200" dirty="0" err="1">
                          <a:effectLst/>
                        </a:rPr>
                        <a:t>Crop</a:t>
                      </a:r>
                      <a:r>
                        <a:rPr lang="fr-FR" sz="2200" dirty="0">
                          <a:effectLst/>
                        </a:rPr>
                        <a:t> </a:t>
                      </a:r>
                      <a:r>
                        <a:rPr lang="fr-FR" sz="2200" dirty="0" err="1">
                          <a:effectLst/>
                        </a:rPr>
                        <a:t>Insurance</a:t>
                      </a:r>
                      <a:r>
                        <a:rPr lang="fr-FR" sz="2200" dirty="0">
                          <a:effectLst/>
                        </a:rPr>
                        <a:t> </a:t>
                      </a:r>
                      <a:r>
                        <a:rPr lang="fr-FR" sz="2200" dirty="0" err="1">
                          <a:effectLst/>
                        </a:rPr>
                        <a:t>Schemes</a:t>
                      </a:r>
                      <a:r>
                        <a:rPr lang="fr-FR" sz="2200" dirty="0">
                          <a:effectLst/>
                        </a:rPr>
                        <a:t> -TATA AIG </a:t>
                      </a:r>
                      <a:r>
                        <a:rPr lang="fr-FR" sz="2200" dirty="0" err="1">
                          <a:effectLst/>
                        </a:rPr>
                        <a:t>Insurance</a:t>
                      </a:r>
                      <a:endParaRPr lang="fr-FR" sz="2200" b="0" dirty="0">
                        <a:solidFill>
                          <a:schemeClr val="tx1"/>
                        </a:solidFill>
                        <a:effectLst/>
                        <a:latin typeface="Times" panose="02020603050405020304" pitchFamily="18" charset="0"/>
                        <a:cs typeface="Times" panose="02020603050405020304" pitchFamily="18" charset="0"/>
                      </a:endParaRPr>
                    </a:p>
                  </a:txBody>
                  <a:tcPr marL="60960" marR="60960" marT="60960" marB="60960"/>
                </a:tc>
                <a:tc>
                  <a:txBody>
                    <a:bodyPr/>
                    <a:lstStyle/>
                    <a:p>
                      <a:pPr algn="l" fontAlgn="t"/>
                      <a:r>
                        <a:rPr lang="en-IN" sz="2200" dirty="0">
                          <a:effectLst/>
                        </a:rPr>
                        <a:t>1800-266-7780</a:t>
                      </a:r>
                      <a:endParaRPr lang="en-IN" sz="2200" b="0" dirty="0">
                        <a:solidFill>
                          <a:schemeClr val="tx1"/>
                        </a:solidFill>
                        <a:effectLst/>
                        <a:latin typeface="Times" panose="02020603050405020304" pitchFamily="18" charset="0"/>
                        <a:cs typeface="Times" panose="02020603050405020304" pitchFamily="18" charset="0"/>
                      </a:endParaRPr>
                    </a:p>
                  </a:txBody>
                  <a:tcPr marL="60960" marR="60960" marT="60960" marB="60960"/>
                </a:tc>
                <a:extLst>
                  <a:ext uri="{0D108BD9-81ED-4DB2-BD59-A6C34878D82A}">
                    <a16:rowId xmlns:a16="http://schemas.microsoft.com/office/drawing/2014/main" xmlns="" val="722991601"/>
                  </a:ext>
                </a:extLst>
              </a:tr>
              <a:tr h="499856">
                <a:tc>
                  <a:txBody>
                    <a:bodyPr/>
                    <a:lstStyle/>
                    <a:p>
                      <a:pPr algn="l" fontAlgn="t"/>
                      <a:r>
                        <a:rPr lang="fr-FR" sz="2200" dirty="0">
                          <a:effectLst/>
                        </a:rPr>
                        <a:t>National</a:t>
                      </a:r>
                      <a:r>
                        <a:rPr lang="fr-FR" sz="2200" baseline="0" dirty="0">
                          <a:effectLst/>
                        </a:rPr>
                        <a:t> </a:t>
                      </a:r>
                      <a:r>
                        <a:rPr lang="fr-FR" sz="2200" baseline="0" dirty="0" err="1">
                          <a:effectLst/>
                        </a:rPr>
                        <a:t>helpline</a:t>
                      </a:r>
                      <a:r>
                        <a:rPr lang="fr-FR" sz="2200" baseline="0" dirty="0">
                          <a:effectLst/>
                        </a:rPr>
                        <a:t> for </a:t>
                      </a:r>
                      <a:r>
                        <a:rPr lang="fr-FR" sz="2200" baseline="0" dirty="0" err="1">
                          <a:effectLst/>
                        </a:rPr>
                        <a:t>farmers</a:t>
                      </a:r>
                      <a:r>
                        <a:rPr lang="fr-FR" sz="2200" baseline="0" dirty="0">
                          <a:effectLst/>
                        </a:rPr>
                        <a:t> by Bayer-</a:t>
                      </a:r>
                      <a:r>
                        <a:rPr lang="fr-FR" sz="2200" baseline="0" dirty="0" err="1">
                          <a:effectLst/>
                        </a:rPr>
                        <a:t>Crop</a:t>
                      </a:r>
                      <a:r>
                        <a:rPr lang="fr-FR" sz="2200" baseline="0" dirty="0">
                          <a:effectLst/>
                        </a:rPr>
                        <a:t> science</a:t>
                      </a:r>
                      <a:endParaRPr lang="fr-FR" sz="2200" b="0" dirty="0">
                        <a:solidFill>
                          <a:schemeClr val="tx1"/>
                        </a:solidFill>
                        <a:effectLst/>
                        <a:latin typeface="Times" panose="02020603050405020304" pitchFamily="18" charset="0"/>
                        <a:cs typeface="Times" panose="02020603050405020304" pitchFamily="18" charset="0"/>
                      </a:endParaRPr>
                    </a:p>
                  </a:txBody>
                  <a:tcPr marL="60960" marR="60960" marT="60960" marB="60960"/>
                </a:tc>
                <a:tc>
                  <a:txBody>
                    <a:bodyPr/>
                    <a:lstStyle/>
                    <a:p>
                      <a:pPr algn="l" fontAlgn="t"/>
                      <a:r>
                        <a:rPr lang="en-IN" sz="2200" kern="1200" dirty="0">
                          <a:effectLst/>
                        </a:rPr>
                        <a:t>1800-120-4049</a:t>
                      </a:r>
                      <a:endParaRPr lang="en-IN" sz="2200" b="0" dirty="0">
                        <a:solidFill>
                          <a:schemeClr val="tx1"/>
                        </a:solidFill>
                        <a:effectLst/>
                        <a:latin typeface="Times" panose="02020603050405020304" pitchFamily="18" charset="0"/>
                        <a:cs typeface="Times" panose="02020603050405020304" pitchFamily="18" charset="0"/>
                      </a:endParaRPr>
                    </a:p>
                  </a:txBody>
                  <a:tcPr marL="60960" marR="60960" marT="60960" marB="60960"/>
                </a:tc>
                <a:extLst>
                  <a:ext uri="{0D108BD9-81ED-4DB2-BD59-A6C34878D82A}">
                    <a16:rowId xmlns:a16="http://schemas.microsoft.com/office/drawing/2014/main" xmlns="" val="3929184329"/>
                  </a:ext>
                </a:extLst>
              </a:tr>
              <a:tr h="454166">
                <a:tc>
                  <a:txBody>
                    <a:bodyPr/>
                    <a:lstStyle/>
                    <a:p>
                      <a:pPr marL="0" marR="0" lvl="0" indent="0" algn="l" defTabSz="914400" rtl="0" eaLnBrk="1" fontAlgn="t" latinLnBrk="0" hangingPunct="1">
                        <a:lnSpc>
                          <a:spcPct val="100000"/>
                        </a:lnSpc>
                        <a:spcBef>
                          <a:spcPts val="0"/>
                        </a:spcBef>
                        <a:spcAft>
                          <a:spcPts val="0"/>
                        </a:spcAft>
                        <a:buClrTx/>
                        <a:buSzTx/>
                        <a:buFontTx/>
                        <a:buNone/>
                        <a:tabLst/>
                        <a:defRPr/>
                      </a:pPr>
                      <a:r>
                        <a:rPr kumimoji="0" lang="fi-FI" sz="2200" b="1" i="0" u="none" strike="noStrike" kern="1200" cap="none" spc="0" normalizeH="0" baseline="0" noProof="0" dirty="0">
                          <a:ln>
                            <a:noFill/>
                          </a:ln>
                          <a:solidFill>
                            <a:prstClr val="white"/>
                          </a:solidFill>
                          <a:effectLst/>
                          <a:uLnTx/>
                          <a:uFillTx/>
                          <a:latin typeface="Calibri" panose="020F0502020204030204"/>
                          <a:ea typeface="+mn-ea"/>
                          <a:cs typeface="+mn-cs"/>
                        </a:rPr>
                        <a:t>Karnataka  State Department of Agriculture Helpline Number</a:t>
                      </a:r>
                      <a:endParaRPr kumimoji="0" lang="fi-FI" sz="2200" b="1" i="0" u="none" strike="noStrike" kern="1200" cap="none" spc="0" normalizeH="0" baseline="0" noProof="0" dirty="0">
                        <a:ln>
                          <a:noFill/>
                        </a:ln>
                        <a:solidFill>
                          <a:prstClr val="white"/>
                        </a:solidFill>
                        <a:effectLst/>
                        <a:uLnTx/>
                        <a:uFillTx/>
                        <a:latin typeface="Times" panose="02020603050405020304" pitchFamily="18" charset="0"/>
                        <a:ea typeface="+mn-ea"/>
                        <a:cs typeface="Times" panose="02020603050405020304" pitchFamily="18" charset="0"/>
                      </a:endParaRPr>
                    </a:p>
                  </a:txBody>
                  <a:tcPr marL="60960" marR="60960" marT="60960" marB="60960">
                    <a:solidFill>
                      <a:srgbClr val="C00000"/>
                    </a:solidFill>
                  </a:tcPr>
                </a:tc>
                <a:tc>
                  <a:txBody>
                    <a:bodyPr/>
                    <a:lstStyle/>
                    <a:p>
                      <a:pPr marL="0" marR="0" lvl="0" indent="0" algn="l" defTabSz="914400" rtl="0" eaLnBrk="1" fontAlgn="t" latinLnBrk="0" hangingPunct="1">
                        <a:lnSpc>
                          <a:spcPct val="100000"/>
                        </a:lnSpc>
                        <a:spcBef>
                          <a:spcPts val="0"/>
                        </a:spcBef>
                        <a:spcAft>
                          <a:spcPts val="0"/>
                        </a:spcAft>
                        <a:buClrTx/>
                        <a:buSzTx/>
                        <a:buFontTx/>
                        <a:buNone/>
                        <a:tabLst/>
                        <a:defRPr/>
                      </a:pPr>
                      <a:r>
                        <a:rPr lang="fi-FI" sz="2200" b="1" kern="1200" dirty="0">
                          <a:solidFill>
                            <a:schemeClr val="bg1"/>
                          </a:solidFill>
                          <a:effectLst/>
                        </a:rPr>
                        <a:t>1800 425 3553</a:t>
                      </a:r>
                      <a:endParaRPr lang="fi-FI" sz="2200" b="1" i="0" kern="1200" dirty="0">
                        <a:solidFill>
                          <a:schemeClr val="bg1"/>
                        </a:solidFill>
                        <a:effectLst/>
                        <a:latin typeface="Times" panose="02020603050405020304" pitchFamily="18" charset="0"/>
                        <a:ea typeface="+mn-ea"/>
                        <a:cs typeface="Times" panose="02020603050405020304" pitchFamily="18" charset="0"/>
                      </a:endParaRPr>
                    </a:p>
                    <a:p>
                      <a:pPr marL="0" marR="0" lvl="0" indent="0" algn="l" defTabSz="914400" rtl="0" eaLnBrk="1" fontAlgn="t" latinLnBrk="0" hangingPunct="1">
                        <a:lnSpc>
                          <a:spcPct val="100000"/>
                        </a:lnSpc>
                        <a:spcBef>
                          <a:spcPts val="0"/>
                        </a:spcBef>
                        <a:spcAft>
                          <a:spcPts val="0"/>
                        </a:spcAft>
                        <a:buClrTx/>
                        <a:buSzTx/>
                        <a:buFontTx/>
                        <a:buNone/>
                        <a:tabLst/>
                        <a:defRPr/>
                      </a:pPr>
                      <a:endParaRPr kumimoji="0" lang="fi-FI" sz="2200" b="1" i="0" u="none" strike="noStrike" kern="1200" cap="none" spc="0" normalizeH="0" baseline="0" noProof="0" dirty="0">
                        <a:ln>
                          <a:noFill/>
                        </a:ln>
                        <a:solidFill>
                          <a:prstClr val="white"/>
                        </a:solidFill>
                        <a:effectLst/>
                        <a:uLnTx/>
                        <a:uFillTx/>
                        <a:latin typeface="Times" panose="02020603050405020304" pitchFamily="18" charset="0"/>
                        <a:ea typeface="+mn-ea"/>
                        <a:cs typeface="Times" panose="02020603050405020304" pitchFamily="18" charset="0"/>
                      </a:endParaRPr>
                    </a:p>
                  </a:txBody>
                  <a:tcPr marL="60960" marR="60960" marT="60960" marB="60960">
                    <a:solidFill>
                      <a:srgbClr val="C00000"/>
                    </a:solidFill>
                  </a:tcPr>
                </a:tc>
                <a:extLst>
                  <a:ext uri="{0D108BD9-81ED-4DB2-BD59-A6C34878D82A}">
                    <a16:rowId xmlns:a16="http://schemas.microsoft.com/office/drawing/2014/main" xmlns="" val="2549745267"/>
                  </a:ext>
                </a:extLst>
              </a:tr>
              <a:tr h="454166">
                <a:tc>
                  <a:txBody>
                    <a:bodyPr/>
                    <a:lstStyle/>
                    <a:p>
                      <a:pPr marL="0" marR="0" indent="0" algn="l" defTabSz="914400" rtl="0" eaLnBrk="1" fontAlgn="t" latinLnBrk="0" hangingPunct="1">
                        <a:lnSpc>
                          <a:spcPct val="100000"/>
                        </a:lnSpc>
                        <a:spcBef>
                          <a:spcPts val="0"/>
                        </a:spcBef>
                        <a:spcAft>
                          <a:spcPts val="0"/>
                        </a:spcAft>
                        <a:buClrTx/>
                        <a:buSzTx/>
                        <a:buFontTx/>
                        <a:buNone/>
                        <a:tabLst/>
                        <a:defRPr/>
                      </a:pPr>
                      <a:r>
                        <a:rPr lang="en-US" sz="2200" b="0" kern="1200" dirty="0">
                          <a:effectLst/>
                        </a:rPr>
                        <a:t>All India </a:t>
                      </a:r>
                      <a:r>
                        <a:rPr lang="en-US" sz="2200" b="0" kern="1200" dirty="0" err="1">
                          <a:effectLst/>
                        </a:rPr>
                        <a:t>Agri</a:t>
                      </a:r>
                      <a:r>
                        <a:rPr lang="en-US" sz="2200" b="0" kern="1200" dirty="0">
                          <a:effectLst/>
                        </a:rPr>
                        <a:t> Transport Call Centre</a:t>
                      </a:r>
                      <a:endParaRPr lang="en-US" sz="2200" b="0" i="0" kern="1200" dirty="0">
                        <a:solidFill>
                          <a:schemeClr val="dk1"/>
                        </a:solidFill>
                        <a:effectLst/>
                        <a:latin typeface="Times" panose="02020603050405020304" pitchFamily="18" charset="0"/>
                        <a:ea typeface="+mn-ea"/>
                        <a:cs typeface="Times" panose="02020603050405020304" pitchFamily="18" charset="0"/>
                      </a:endParaRPr>
                    </a:p>
                  </a:txBody>
                  <a:tcPr marL="60960" marR="60960" marT="60960" marB="60960"/>
                </a:tc>
                <a:tc>
                  <a:txBody>
                    <a:bodyPr/>
                    <a:lstStyle/>
                    <a:p>
                      <a:pPr marL="0" marR="0" indent="0" algn="l" defTabSz="914400" rtl="0" eaLnBrk="1" fontAlgn="t" latinLnBrk="0" hangingPunct="1">
                        <a:lnSpc>
                          <a:spcPct val="100000"/>
                        </a:lnSpc>
                        <a:spcBef>
                          <a:spcPts val="0"/>
                        </a:spcBef>
                        <a:spcAft>
                          <a:spcPts val="0"/>
                        </a:spcAft>
                        <a:buClrTx/>
                        <a:buSzTx/>
                        <a:buFontTx/>
                        <a:buNone/>
                        <a:tabLst/>
                        <a:defRPr/>
                      </a:pPr>
                      <a:r>
                        <a:rPr lang="en-IN" sz="2200" b="0" kern="1200" dirty="0">
                          <a:effectLst/>
                        </a:rPr>
                        <a:t>1800 180 4200 and 14488</a:t>
                      </a:r>
                      <a:endParaRPr lang="en-IN" sz="2200" b="0" i="0" kern="1200" dirty="0">
                        <a:solidFill>
                          <a:schemeClr val="dk1"/>
                        </a:solidFill>
                        <a:effectLst/>
                        <a:latin typeface="Times" panose="02020603050405020304" pitchFamily="18" charset="0"/>
                        <a:ea typeface="+mn-ea"/>
                        <a:cs typeface="Times" panose="02020603050405020304" pitchFamily="18" charset="0"/>
                      </a:endParaRPr>
                    </a:p>
                  </a:txBody>
                  <a:tcPr marL="60960" marR="60960" marT="60960" marB="60960"/>
                </a:tc>
                <a:extLst>
                  <a:ext uri="{0D108BD9-81ED-4DB2-BD59-A6C34878D82A}">
                    <a16:rowId xmlns:a16="http://schemas.microsoft.com/office/drawing/2014/main" xmlns="" val="2259102367"/>
                  </a:ext>
                </a:extLst>
              </a:tr>
            </a:tbl>
          </a:graphicData>
        </a:graphic>
      </p:graphicFrame>
      <p:pic>
        <p:nvPicPr>
          <p:cNvPr id="2052" name="Picture 4" descr="What Is The Importance of Having A Toll Free 800 Phone Number - Retail  Minded"/>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4637" t="13387" r="16066" b="9180"/>
          <a:stretch/>
        </p:blipFill>
        <p:spPr bwMode="auto">
          <a:xfrm>
            <a:off x="186179" y="3411267"/>
            <a:ext cx="3416906" cy="215220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scene3d>
            <a:camera prst="isometricOffAxis1Right"/>
            <a:lightRig rig="threePt" dir="t"/>
          </a:scene3d>
        </p:spPr>
      </p:pic>
    </p:spTree>
    <p:extLst>
      <p:ext uri="{BB962C8B-B14F-4D97-AF65-F5344CB8AC3E}">
        <p14:creationId xmlns:p14="http://schemas.microsoft.com/office/powerpoint/2010/main" val="1252758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81000" y="355600"/>
            <a:ext cx="609600" cy="7366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4800" dirty="0">
                <a:ln w="0"/>
                <a:solidFill>
                  <a:srgbClr val="FF0000"/>
                </a:solidFill>
                <a:effectLst>
                  <a:outerShdw blurRad="38100" dist="19050" dir="2700000" algn="tl" rotWithShape="0">
                    <a:schemeClr val="dk1">
                      <a:alpha val="40000"/>
                    </a:schemeClr>
                  </a:outerShdw>
                </a:effectLst>
              </a:rPr>
              <a:t>K</a:t>
            </a:r>
          </a:p>
        </p:txBody>
      </p:sp>
      <p:sp>
        <p:nvSpPr>
          <p:cNvPr id="3" name="Rectangle 2"/>
          <p:cNvSpPr/>
          <p:nvPr/>
        </p:nvSpPr>
        <p:spPr>
          <a:xfrm>
            <a:off x="996950" y="355600"/>
            <a:ext cx="596900" cy="7366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4800" dirty="0">
                <a:ln w="0"/>
                <a:solidFill>
                  <a:srgbClr val="FF0000"/>
                </a:solidFill>
                <a:effectLst>
                  <a:outerShdw blurRad="38100" dist="19050" dir="2700000" algn="tl" rotWithShape="0">
                    <a:schemeClr val="dk1">
                      <a:alpha val="40000"/>
                    </a:schemeClr>
                  </a:outerShdw>
                </a:effectLst>
              </a:rPr>
              <a:t>C</a:t>
            </a:r>
          </a:p>
        </p:txBody>
      </p:sp>
      <p:sp>
        <p:nvSpPr>
          <p:cNvPr id="4" name="Rectangle 3"/>
          <p:cNvSpPr/>
          <p:nvPr/>
        </p:nvSpPr>
        <p:spPr>
          <a:xfrm>
            <a:off x="1600200" y="355600"/>
            <a:ext cx="571500" cy="7366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4800" dirty="0">
                <a:ln w="0"/>
                <a:solidFill>
                  <a:srgbClr val="FF0000"/>
                </a:solidFill>
                <a:effectLst>
                  <a:outerShdw blurRad="38100" dist="19050" dir="2700000" algn="tl" rotWithShape="0">
                    <a:schemeClr val="dk1">
                      <a:alpha val="40000"/>
                    </a:schemeClr>
                  </a:outerShdw>
                </a:effectLst>
              </a:rPr>
              <a:t>C</a:t>
            </a:r>
          </a:p>
        </p:txBody>
      </p:sp>
      <p:sp>
        <p:nvSpPr>
          <p:cNvPr id="5" name="Rectangle 4"/>
          <p:cNvSpPr/>
          <p:nvPr/>
        </p:nvSpPr>
        <p:spPr>
          <a:xfrm>
            <a:off x="3136900" y="101600"/>
            <a:ext cx="8623300" cy="1981200"/>
          </a:xfrm>
          <a:prstGeom prst="rect">
            <a:avLst/>
          </a:prstGeom>
          <a:ln>
            <a:solidFill>
              <a:schemeClr val="bg1"/>
            </a:solidFill>
          </a:ln>
        </p:spPr>
        <p:style>
          <a:lnRef idx="2">
            <a:schemeClr val="accent3"/>
          </a:lnRef>
          <a:fillRef idx="1">
            <a:schemeClr val="lt1"/>
          </a:fillRef>
          <a:effectRef idx="0">
            <a:schemeClr val="accent3"/>
          </a:effectRef>
          <a:fontRef idx="minor">
            <a:schemeClr val="dk1"/>
          </a:fontRef>
        </p:style>
        <p:txBody>
          <a:bodyPr rtlCol="0" anchor="ctr"/>
          <a:lstStyle/>
          <a:p>
            <a:pPr algn="just"/>
            <a:r>
              <a:rPr lang="en-US" dirty="0"/>
              <a:t>-</a:t>
            </a:r>
            <a:r>
              <a:rPr lang="en-US" sz="2800" dirty="0"/>
              <a:t>Launched on </a:t>
            </a:r>
            <a:r>
              <a:rPr lang="en-US" sz="2800" b="1" dirty="0">
                <a:ln w="22225">
                  <a:solidFill>
                    <a:schemeClr val="accent2"/>
                  </a:solidFill>
                  <a:prstDash val="solid"/>
                </a:ln>
                <a:solidFill>
                  <a:schemeClr val="accent2">
                    <a:lumMod val="40000"/>
                    <a:lumOff val="60000"/>
                  </a:schemeClr>
                </a:solidFill>
              </a:rPr>
              <a:t>January 21, 2004 </a:t>
            </a:r>
            <a:r>
              <a:rPr lang="en-US" sz="2800" dirty="0"/>
              <a:t>by Ministry of  Agriculture to deliver extension services to the farming community</a:t>
            </a:r>
          </a:p>
          <a:p>
            <a:pPr algn="just"/>
            <a:r>
              <a:rPr lang="en-US" sz="2800" dirty="0"/>
              <a:t>-The purpose of call centers is to respond to issues raised by farmers, instantly in the </a:t>
            </a:r>
            <a:r>
              <a:rPr lang="en-US" sz="2800" b="1" dirty="0">
                <a:ln w="12700" cmpd="sng">
                  <a:solidFill>
                    <a:schemeClr val="accent4"/>
                  </a:solidFill>
                  <a:prstDash val="solid"/>
                </a:ln>
                <a:solidFill>
                  <a:srgbClr val="002060"/>
                </a:solidFill>
              </a:rPr>
              <a:t>local language</a:t>
            </a:r>
            <a:r>
              <a:rPr lang="en-US" sz="2800" dirty="0"/>
              <a:t>. </a:t>
            </a:r>
          </a:p>
        </p:txBody>
      </p:sp>
      <p:sp>
        <p:nvSpPr>
          <p:cNvPr id="6" name="Right Arrow 5"/>
          <p:cNvSpPr/>
          <p:nvPr/>
        </p:nvSpPr>
        <p:spPr>
          <a:xfrm>
            <a:off x="381000" y="4038600"/>
            <a:ext cx="1981200" cy="939800"/>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2800" dirty="0"/>
              <a:t>SKILLS</a:t>
            </a:r>
          </a:p>
        </p:txBody>
      </p:sp>
      <p:graphicFrame>
        <p:nvGraphicFramePr>
          <p:cNvPr id="7" name="Diagram 6"/>
          <p:cNvGraphicFramePr/>
          <p:nvPr>
            <p:extLst>
              <p:ext uri="{D42A27DB-BD31-4B8C-83A1-F6EECF244321}">
                <p14:modId xmlns:p14="http://schemas.microsoft.com/office/powerpoint/2010/main" val="3238606792"/>
              </p:ext>
            </p:extLst>
          </p:nvPr>
        </p:nvGraphicFramePr>
        <p:xfrm>
          <a:off x="3009900" y="2324100"/>
          <a:ext cx="7150100" cy="4318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93495901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545773" y="-76419"/>
            <a:ext cx="8205880" cy="461665"/>
          </a:xfrm>
          <a:prstGeom prst="rect">
            <a:avLst/>
          </a:prstGeom>
          <a:noFill/>
        </p:spPr>
        <p:txBody>
          <a:bodyPr wrap="square" rtlCol="0">
            <a:spAutoFit/>
          </a:bodyPr>
          <a:lstStyle/>
          <a:p>
            <a:r>
              <a:rPr lang="en-IN" sz="2400" b="1" dirty="0" err="1">
                <a:solidFill>
                  <a:schemeClr val="accent1">
                    <a:lumMod val="75000"/>
                  </a:schemeClr>
                </a:solidFill>
                <a:latin typeface="Times" panose="02020603050405020304" pitchFamily="18" charset="0"/>
                <a:cs typeface="Times" panose="02020603050405020304" pitchFamily="18" charset="0"/>
              </a:rPr>
              <a:t>Kissan</a:t>
            </a:r>
            <a:r>
              <a:rPr lang="en-IN" sz="2400" b="1" dirty="0">
                <a:solidFill>
                  <a:schemeClr val="accent1">
                    <a:lumMod val="75000"/>
                  </a:schemeClr>
                </a:solidFill>
                <a:latin typeface="Times" panose="02020603050405020304" pitchFamily="18" charset="0"/>
                <a:cs typeface="Times" panose="02020603050405020304" pitchFamily="18" charset="0"/>
              </a:rPr>
              <a:t> Call Centres Locations And Languages</a:t>
            </a:r>
          </a:p>
        </p:txBody>
      </p:sp>
      <p:graphicFrame>
        <p:nvGraphicFramePr>
          <p:cNvPr id="5" name="Table 4"/>
          <p:cNvGraphicFramePr>
            <a:graphicFrameLocks noGrp="1"/>
          </p:cNvGraphicFramePr>
          <p:nvPr>
            <p:extLst>
              <p:ext uri="{D42A27DB-BD31-4B8C-83A1-F6EECF244321}">
                <p14:modId xmlns:p14="http://schemas.microsoft.com/office/powerpoint/2010/main" val="1370465329"/>
              </p:ext>
            </p:extLst>
          </p:nvPr>
        </p:nvGraphicFramePr>
        <p:xfrm>
          <a:off x="43544" y="385246"/>
          <a:ext cx="6052456" cy="6239332"/>
        </p:xfrm>
        <a:graphic>
          <a:graphicData uri="http://schemas.openxmlformats.org/drawingml/2006/table">
            <a:tbl>
              <a:tblPr firstRow="1" bandRow="1">
                <a:tableStyleId>{68D230F3-CF80-4859-8CE7-A43EE81993B5}</a:tableStyleId>
              </a:tblPr>
              <a:tblGrid>
                <a:gridCol w="435064">
                  <a:extLst>
                    <a:ext uri="{9D8B030D-6E8A-4147-A177-3AD203B41FA5}">
                      <a16:colId xmlns:a16="http://schemas.microsoft.com/office/drawing/2014/main" xmlns="" val="223682133"/>
                    </a:ext>
                  </a:extLst>
                </a:gridCol>
                <a:gridCol w="1182609">
                  <a:extLst>
                    <a:ext uri="{9D8B030D-6E8A-4147-A177-3AD203B41FA5}">
                      <a16:colId xmlns:a16="http://schemas.microsoft.com/office/drawing/2014/main" xmlns="" val="1550694689"/>
                    </a:ext>
                  </a:extLst>
                </a:gridCol>
                <a:gridCol w="3086321">
                  <a:extLst>
                    <a:ext uri="{9D8B030D-6E8A-4147-A177-3AD203B41FA5}">
                      <a16:colId xmlns:a16="http://schemas.microsoft.com/office/drawing/2014/main" xmlns="" val="877669275"/>
                    </a:ext>
                  </a:extLst>
                </a:gridCol>
                <a:gridCol w="1348462">
                  <a:extLst>
                    <a:ext uri="{9D8B030D-6E8A-4147-A177-3AD203B41FA5}">
                      <a16:colId xmlns:a16="http://schemas.microsoft.com/office/drawing/2014/main" xmlns="" val="1922882054"/>
                    </a:ext>
                  </a:extLst>
                </a:gridCol>
              </a:tblGrid>
              <a:tr h="576231">
                <a:tc>
                  <a:txBody>
                    <a:bodyPr/>
                    <a:lstStyle/>
                    <a:p>
                      <a:r>
                        <a:rPr lang="en-IN" sz="1600" dirty="0" err="1">
                          <a:latin typeface="Times" panose="02020603050405020304" pitchFamily="18" charset="0"/>
                          <a:cs typeface="Times" panose="02020603050405020304" pitchFamily="18" charset="0"/>
                        </a:rPr>
                        <a:t>Sl.No</a:t>
                      </a:r>
                      <a:endParaRPr lang="en-IN" sz="1600" dirty="0">
                        <a:latin typeface="Times" panose="02020603050405020304" pitchFamily="18" charset="0"/>
                        <a:cs typeface="Times" panose="02020603050405020304" pitchFamily="18" charset="0"/>
                      </a:endParaRPr>
                    </a:p>
                  </a:txBody>
                  <a:tcPr/>
                </a:tc>
                <a:tc>
                  <a:txBody>
                    <a:bodyPr/>
                    <a:lstStyle/>
                    <a:p>
                      <a:r>
                        <a:rPr lang="en-IN" sz="1600" dirty="0">
                          <a:latin typeface="Times" panose="02020603050405020304" pitchFamily="18" charset="0"/>
                          <a:cs typeface="Times" panose="02020603050405020304" pitchFamily="18" charset="0"/>
                        </a:rPr>
                        <a:t>Location </a:t>
                      </a:r>
                    </a:p>
                  </a:txBody>
                  <a:tcPr/>
                </a:tc>
                <a:tc>
                  <a:txBody>
                    <a:bodyPr/>
                    <a:lstStyle/>
                    <a:p>
                      <a:r>
                        <a:rPr lang="en-IN" sz="1600" dirty="0">
                          <a:latin typeface="Times" panose="02020603050405020304" pitchFamily="18" charset="0"/>
                          <a:cs typeface="Times" panose="02020603050405020304" pitchFamily="18" charset="0"/>
                        </a:rPr>
                        <a:t>States/ </a:t>
                      </a:r>
                      <a:r>
                        <a:rPr lang="en-IN" sz="1600" dirty="0" err="1">
                          <a:latin typeface="Times" panose="02020603050405020304" pitchFamily="18" charset="0"/>
                          <a:cs typeface="Times" panose="02020603050405020304" pitchFamily="18" charset="0"/>
                        </a:rPr>
                        <a:t>Uts</a:t>
                      </a:r>
                      <a:r>
                        <a:rPr lang="en-IN" sz="1600" dirty="0">
                          <a:latin typeface="Times" panose="02020603050405020304" pitchFamily="18" charset="0"/>
                          <a:cs typeface="Times" panose="02020603050405020304" pitchFamily="18" charset="0"/>
                        </a:rPr>
                        <a:t> Covered </a:t>
                      </a:r>
                    </a:p>
                  </a:txBody>
                  <a:tcPr/>
                </a:tc>
                <a:tc>
                  <a:txBody>
                    <a:bodyPr/>
                    <a:lstStyle/>
                    <a:p>
                      <a:r>
                        <a:rPr lang="en-IN" sz="1600" dirty="0">
                          <a:latin typeface="Times" panose="02020603050405020304" pitchFamily="18" charset="0"/>
                          <a:cs typeface="Times" panose="02020603050405020304" pitchFamily="18" charset="0"/>
                        </a:rPr>
                        <a:t>Language </a:t>
                      </a:r>
                    </a:p>
                  </a:txBody>
                  <a:tcPr/>
                </a:tc>
                <a:extLst>
                  <a:ext uri="{0D108BD9-81ED-4DB2-BD59-A6C34878D82A}">
                    <a16:rowId xmlns:a16="http://schemas.microsoft.com/office/drawing/2014/main" xmlns="" val="2654147436"/>
                  </a:ext>
                </a:extLst>
              </a:tr>
              <a:tr h="380082">
                <a:tc>
                  <a:txBody>
                    <a:bodyPr/>
                    <a:lstStyle/>
                    <a:p>
                      <a:pPr algn="ctr"/>
                      <a:r>
                        <a:rPr lang="en-IN" sz="1600" dirty="0">
                          <a:latin typeface="Times" panose="02020603050405020304" pitchFamily="18" charset="0"/>
                          <a:cs typeface="Times" panose="02020603050405020304" pitchFamily="18" charset="0"/>
                        </a:rPr>
                        <a:t>1</a:t>
                      </a:r>
                    </a:p>
                  </a:txBody>
                  <a:tcPr/>
                </a:tc>
                <a:tc>
                  <a:txBody>
                    <a:bodyPr/>
                    <a:lstStyle/>
                    <a:p>
                      <a:r>
                        <a:rPr lang="en-IN" sz="1600" dirty="0">
                          <a:latin typeface="Times" panose="02020603050405020304" pitchFamily="18" charset="0"/>
                          <a:cs typeface="Times" panose="02020603050405020304" pitchFamily="18" charset="0"/>
                        </a:rPr>
                        <a:t>Guntur</a:t>
                      </a:r>
                    </a:p>
                  </a:txBody>
                  <a:tcPr/>
                </a:tc>
                <a:tc>
                  <a:txBody>
                    <a:bodyPr/>
                    <a:lstStyle/>
                    <a:p>
                      <a:r>
                        <a:rPr lang="en-IN" sz="1600" dirty="0">
                          <a:latin typeface="Times" panose="02020603050405020304" pitchFamily="18" charset="0"/>
                          <a:cs typeface="Times" panose="02020603050405020304" pitchFamily="18" charset="0"/>
                        </a:rPr>
                        <a:t>Andhra Pradesh</a:t>
                      </a:r>
                    </a:p>
                  </a:txBody>
                  <a:tcPr/>
                </a:tc>
                <a:tc>
                  <a:txBody>
                    <a:bodyPr/>
                    <a:lstStyle/>
                    <a:p>
                      <a:r>
                        <a:rPr lang="en-IN" sz="1600" dirty="0">
                          <a:latin typeface="Times" panose="02020603050405020304" pitchFamily="18" charset="0"/>
                          <a:cs typeface="Times" panose="02020603050405020304" pitchFamily="18" charset="0"/>
                        </a:rPr>
                        <a:t>Telugu</a:t>
                      </a:r>
                    </a:p>
                  </a:txBody>
                  <a:tcPr/>
                </a:tc>
                <a:extLst>
                  <a:ext uri="{0D108BD9-81ED-4DB2-BD59-A6C34878D82A}">
                    <a16:rowId xmlns:a16="http://schemas.microsoft.com/office/drawing/2014/main" xmlns="" val="3183039090"/>
                  </a:ext>
                </a:extLst>
              </a:tr>
              <a:tr h="380082">
                <a:tc>
                  <a:txBody>
                    <a:bodyPr/>
                    <a:lstStyle/>
                    <a:p>
                      <a:pPr algn="ctr"/>
                      <a:r>
                        <a:rPr lang="en-IN" sz="1600" dirty="0">
                          <a:latin typeface="Times" panose="02020603050405020304" pitchFamily="18" charset="0"/>
                          <a:cs typeface="Times" panose="02020603050405020304" pitchFamily="18" charset="0"/>
                        </a:rPr>
                        <a:t>2</a:t>
                      </a:r>
                    </a:p>
                  </a:txBody>
                  <a:tcPr/>
                </a:tc>
                <a:tc>
                  <a:txBody>
                    <a:bodyPr/>
                    <a:lstStyle/>
                    <a:p>
                      <a:r>
                        <a:rPr lang="en-IN" sz="1600" dirty="0">
                          <a:latin typeface="Times" panose="02020603050405020304" pitchFamily="18" charset="0"/>
                          <a:cs typeface="Times" panose="02020603050405020304" pitchFamily="18" charset="0"/>
                        </a:rPr>
                        <a:t>Hyderabad</a:t>
                      </a:r>
                    </a:p>
                  </a:txBody>
                  <a:tcPr/>
                </a:tc>
                <a:tc>
                  <a:txBody>
                    <a:bodyPr/>
                    <a:lstStyle/>
                    <a:p>
                      <a:r>
                        <a:rPr lang="en-IN" sz="1600" dirty="0">
                          <a:latin typeface="Times" panose="02020603050405020304" pitchFamily="18" charset="0"/>
                          <a:cs typeface="Times" panose="02020603050405020304" pitchFamily="18" charset="0"/>
                        </a:rPr>
                        <a:t>Telangana</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N" sz="1600" dirty="0">
                          <a:latin typeface="Times" panose="02020603050405020304" pitchFamily="18" charset="0"/>
                          <a:cs typeface="Times" panose="02020603050405020304" pitchFamily="18" charset="0"/>
                        </a:rPr>
                        <a:t>Telugu</a:t>
                      </a:r>
                    </a:p>
                  </a:txBody>
                  <a:tcPr/>
                </a:tc>
                <a:extLst>
                  <a:ext uri="{0D108BD9-81ED-4DB2-BD59-A6C34878D82A}">
                    <a16:rowId xmlns:a16="http://schemas.microsoft.com/office/drawing/2014/main" xmlns="" val="882018392"/>
                  </a:ext>
                </a:extLst>
              </a:tr>
              <a:tr h="380082">
                <a:tc>
                  <a:txBody>
                    <a:bodyPr/>
                    <a:lstStyle/>
                    <a:p>
                      <a:pPr algn="ctr"/>
                      <a:r>
                        <a:rPr lang="en-IN" sz="1600" dirty="0">
                          <a:latin typeface="Times" panose="02020603050405020304" pitchFamily="18" charset="0"/>
                          <a:cs typeface="Times" panose="02020603050405020304" pitchFamily="18" charset="0"/>
                        </a:rPr>
                        <a:t>3</a:t>
                      </a:r>
                    </a:p>
                  </a:txBody>
                  <a:tcPr/>
                </a:tc>
                <a:tc>
                  <a:txBody>
                    <a:bodyPr/>
                    <a:lstStyle/>
                    <a:p>
                      <a:r>
                        <a:rPr lang="en-IN" sz="1600" dirty="0">
                          <a:latin typeface="Times" panose="02020603050405020304" pitchFamily="18" charset="0"/>
                          <a:cs typeface="Times" panose="02020603050405020304" pitchFamily="18" charset="0"/>
                        </a:rPr>
                        <a:t>Patna</a:t>
                      </a:r>
                    </a:p>
                  </a:txBody>
                  <a:tcPr/>
                </a:tc>
                <a:tc>
                  <a:txBody>
                    <a:bodyPr/>
                    <a:lstStyle/>
                    <a:p>
                      <a:r>
                        <a:rPr lang="en-IN" sz="1600" dirty="0">
                          <a:latin typeface="Times" panose="02020603050405020304" pitchFamily="18" charset="0"/>
                          <a:cs typeface="Times" panose="02020603050405020304" pitchFamily="18" charset="0"/>
                        </a:rPr>
                        <a:t>Bihar</a:t>
                      </a:r>
                    </a:p>
                  </a:txBody>
                  <a:tcPr/>
                </a:tc>
                <a:tc>
                  <a:txBody>
                    <a:bodyPr/>
                    <a:lstStyle/>
                    <a:p>
                      <a:r>
                        <a:rPr lang="en-IN" sz="1600" dirty="0">
                          <a:latin typeface="Times" panose="02020603050405020304" pitchFamily="18" charset="0"/>
                          <a:cs typeface="Times" panose="02020603050405020304" pitchFamily="18" charset="0"/>
                        </a:rPr>
                        <a:t>Hindi</a:t>
                      </a:r>
                    </a:p>
                  </a:txBody>
                  <a:tcPr/>
                </a:tc>
                <a:extLst>
                  <a:ext uri="{0D108BD9-81ED-4DB2-BD59-A6C34878D82A}">
                    <a16:rowId xmlns:a16="http://schemas.microsoft.com/office/drawing/2014/main" xmlns="" val="1202358877"/>
                  </a:ext>
                </a:extLst>
              </a:tr>
              <a:tr h="380082">
                <a:tc>
                  <a:txBody>
                    <a:bodyPr/>
                    <a:lstStyle/>
                    <a:p>
                      <a:pPr algn="ctr"/>
                      <a:r>
                        <a:rPr lang="en-IN" sz="1600" dirty="0">
                          <a:latin typeface="Times" panose="02020603050405020304" pitchFamily="18" charset="0"/>
                          <a:cs typeface="Times" panose="02020603050405020304" pitchFamily="18" charset="0"/>
                        </a:rPr>
                        <a:t>4</a:t>
                      </a:r>
                    </a:p>
                  </a:txBody>
                  <a:tcPr/>
                </a:tc>
                <a:tc>
                  <a:txBody>
                    <a:bodyPr/>
                    <a:lstStyle/>
                    <a:p>
                      <a:r>
                        <a:rPr lang="en-IN" sz="1600" dirty="0">
                          <a:latin typeface="Times" panose="02020603050405020304" pitchFamily="18" charset="0"/>
                          <a:cs typeface="Times" panose="02020603050405020304" pitchFamily="18" charset="0"/>
                        </a:rPr>
                        <a:t>Ranchi</a:t>
                      </a:r>
                    </a:p>
                  </a:txBody>
                  <a:tcPr/>
                </a:tc>
                <a:tc>
                  <a:txBody>
                    <a:bodyPr/>
                    <a:lstStyle/>
                    <a:p>
                      <a:r>
                        <a:rPr lang="en-IN" sz="1600" dirty="0">
                          <a:latin typeface="Times" panose="02020603050405020304" pitchFamily="18" charset="0"/>
                          <a:cs typeface="Times" panose="02020603050405020304" pitchFamily="18" charset="0"/>
                        </a:rPr>
                        <a:t>Jharkhand</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1600" b="0" i="0" u="none" strike="noStrike" kern="1200" cap="none" spc="0" normalizeH="0" baseline="0" noProof="0" dirty="0">
                          <a:ln>
                            <a:noFill/>
                          </a:ln>
                          <a:solidFill>
                            <a:prstClr val="black"/>
                          </a:solidFill>
                          <a:effectLst/>
                          <a:uLnTx/>
                          <a:uFillTx/>
                          <a:latin typeface="Times" panose="02020603050405020304" pitchFamily="18" charset="0"/>
                          <a:ea typeface="+mn-ea"/>
                          <a:cs typeface="Times" panose="02020603050405020304" pitchFamily="18" charset="0"/>
                        </a:rPr>
                        <a:t>Hindi</a:t>
                      </a:r>
                    </a:p>
                  </a:txBody>
                  <a:tcPr/>
                </a:tc>
                <a:extLst>
                  <a:ext uri="{0D108BD9-81ED-4DB2-BD59-A6C34878D82A}">
                    <a16:rowId xmlns:a16="http://schemas.microsoft.com/office/drawing/2014/main" xmlns="" val="217563520"/>
                  </a:ext>
                </a:extLst>
              </a:tr>
              <a:tr h="380082">
                <a:tc>
                  <a:txBody>
                    <a:bodyPr/>
                    <a:lstStyle/>
                    <a:p>
                      <a:pPr algn="ctr"/>
                      <a:r>
                        <a:rPr lang="en-IN" sz="1600" dirty="0">
                          <a:latin typeface="Times" panose="02020603050405020304" pitchFamily="18" charset="0"/>
                          <a:cs typeface="Times" panose="02020603050405020304" pitchFamily="18" charset="0"/>
                        </a:rPr>
                        <a:t>5</a:t>
                      </a:r>
                    </a:p>
                  </a:txBody>
                  <a:tcPr/>
                </a:tc>
                <a:tc>
                  <a:txBody>
                    <a:bodyPr/>
                    <a:lstStyle/>
                    <a:p>
                      <a:r>
                        <a:rPr lang="en-IN" sz="1600" dirty="0">
                          <a:latin typeface="Times" panose="02020603050405020304" pitchFamily="18" charset="0"/>
                          <a:cs typeface="Times" panose="02020603050405020304" pitchFamily="18" charset="0"/>
                        </a:rPr>
                        <a:t>Jaipur</a:t>
                      </a:r>
                    </a:p>
                  </a:txBody>
                  <a:tcPr/>
                </a:tc>
                <a:tc>
                  <a:txBody>
                    <a:bodyPr/>
                    <a:lstStyle/>
                    <a:p>
                      <a:r>
                        <a:rPr lang="en-IN" sz="1600" dirty="0">
                          <a:latin typeface="Times" panose="02020603050405020304" pitchFamily="18" charset="0"/>
                          <a:cs typeface="Times" panose="02020603050405020304" pitchFamily="18" charset="0"/>
                        </a:rPr>
                        <a:t>Delhi, Rajasthan</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1600" b="0" i="0" u="none" strike="noStrike" kern="1200" cap="none" spc="0" normalizeH="0" baseline="0" noProof="0" dirty="0">
                          <a:ln>
                            <a:noFill/>
                          </a:ln>
                          <a:solidFill>
                            <a:prstClr val="black"/>
                          </a:solidFill>
                          <a:effectLst/>
                          <a:uLnTx/>
                          <a:uFillTx/>
                          <a:latin typeface="Times" panose="02020603050405020304" pitchFamily="18" charset="0"/>
                          <a:ea typeface="+mn-ea"/>
                          <a:cs typeface="Times" panose="02020603050405020304" pitchFamily="18" charset="0"/>
                        </a:rPr>
                        <a:t>Hindi</a:t>
                      </a:r>
                    </a:p>
                  </a:txBody>
                  <a:tcPr/>
                </a:tc>
                <a:extLst>
                  <a:ext uri="{0D108BD9-81ED-4DB2-BD59-A6C34878D82A}">
                    <a16:rowId xmlns:a16="http://schemas.microsoft.com/office/drawing/2014/main" xmlns="" val="3778413633"/>
                  </a:ext>
                </a:extLst>
              </a:tr>
              <a:tr h="593554">
                <a:tc>
                  <a:txBody>
                    <a:bodyPr/>
                    <a:lstStyle/>
                    <a:p>
                      <a:pPr algn="ctr"/>
                      <a:r>
                        <a:rPr lang="en-IN" sz="1600" dirty="0">
                          <a:latin typeface="Times" panose="02020603050405020304" pitchFamily="18" charset="0"/>
                          <a:cs typeface="Times" panose="02020603050405020304" pitchFamily="18" charset="0"/>
                        </a:rPr>
                        <a:t>6</a:t>
                      </a:r>
                    </a:p>
                  </a:txBody>
                  <a:tcPr/>
                </a:tc>
                <a:tc>
                  <a:txBody>
                    <a:bodyPr/>
                    <a:lstStyle/>
                    <a:p>
                      <a:r>
                        <a:rPr lang="en-IN" sz="1600" dirty="0">
                          <a:latin typeface="Times" panose="02020603050405020304" pitchFamily="18" charset="0"/>
                          <a:cs typeface="Times" panose="02020603050405020304" pitchFamily="18" charset="0"/>
                        </a:rPr>
                        <a:t>Ahmedabad</a:t>
                      </a:r>
                    </a:p>
                  </a:txBody>
                  <a:tcPr/>
                </a:tc>
                <a:tc>
                  <a:txBody>
                    <a:bodyPr/>
                    <a:lstStyle/>
                    <a:p>
                      <a:r>
                        <a:rPr lang="en-IN" sz="1600" dirty="0">
                          <a:latin typeface="Times" panose="02020603050405020304" pitchFamily="18" charset="0"/>
                          <a:cs typeface="Times" panose="02020603050405020304" pitchFamily="18" charset="0"/>
                        </a:rPr>
                        <a:t>Gujarat, Dadra &amp;Nagar Haveli, Daman &amp; Diu</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1600" b="0" i="0" u="none" strike="noStrike" kern="1200" cap="none" spc="0" normalizeH="0" baseline="0" noProof="0" dirty="0" err="1">
                          <a:ln>
                            <a:noFill/>
                          </a:ln>
                          <a:solidFill>
                            <a:prstClr val="black"/>
                          </a:solidFill>
                          <a:effectLst/>
                          <a:uLnTx/>
                          <a:uFillTx/>
                          <a:latin typeface="Times" panose="02020603050405020304" pitchFamily="18" charset="0"/>
                          <a:ea typeface="+mn-ea"/>
                          <a:cs typeface="Times" panose="02020603050405020304" pitchFamily="18" charset="0"/>
                        </a:rPr>
                        <a:t>Gujarathi</a:t>
                      </a:r>
                      <a:endParaRPr kumimoji="0" lang="en-IN" sz="1600" b="0" i="0" u="none" strike="noStrike" kern="1200" cap="none" spc="0" normalizeH="0" baseline="0" noProof="0" dirty="0">
                        <a:ln>
                          <a:noFill/>
                        </a:ln>
                        <a:solidFill>
                          <a:prstClr val="black"/>
                        </a:solidFill>
                        <a:effectLst/>
                        <a:uLnTx/>
                        <a:uFillTx/>
                        <a:latin typeface="Times" panose="02020603050405020304" pitchFamily="18" charset="0"/>
                        <a:ea typeface="+mn-ea"/>
                        <a:cs typeface="Times" panose="02020603050405020304" pitchFamily="18" charset="0"/>
                      </a:endParaRPr>
                    </a:p>
                  </a:txBody>
                  <a:tcPr/>
                </a:tc>
                <a:extLst>
                  <a:ext uri="{0D108BD9-81ED-4DB2-BD59-A6C34878D82A}">
                    <a16:rowId xmlns:a16="http://schemas.microsoft.com/office/drawing/2014/main" xmlns="" val="1379023800"/>
                  </a:ext>
                </a:extLst>
              </a:tr>
              <a:tr h="818854">
                <a:tc>
                  <a:txBody>
                    <a:bodyPr/>
                    <a:lstStyle/>
                    <a:p>
                      <a:pPr algn="ctr"/>
                      <a:r>
                        <a:rPr lang="en-IN" sz="1600" dirty="0">
                          <a:latin typeface="Times" panose="02020603050405020304" pitchFamily="18" charset="0"/>
                          <a:cs typeface="Times" panose="02020603050405020304" pitchFamily="18" charset="0"/>
                        </a:rPr>
                        <a:t>7</a:t>
                      </a:r>
                    </a:p>
                  </a:txBody>
                  <a:tcPr/>
                </a:tc>
                <a:tc>
                  <a:txBody>
                    <a:bodyPr/>
                    <a:lstStyle/>
                    <a:p>
                      <a:r>
                        <a:rPr lang="en-IN" sz="1600" dirty="0">
                          <a:latin typeface="Times" panose="02020603050405020304" pitchFamily="18" charset="0"/>
                          <a:cs typeface="Times" panose="02020603050405020304" pitchFamily="18" charset="0"/>
                        </a:rPr>
                        <a:t>Chandigarh</a:t>
                      </a:r>
                    </a:p>
                  </a:txBody>
                  <a:tcPr/>
                </a:tc>
                <a:tc>
                  <a:txBody>
                    <a:bodyPr/>
                    <a:lstStyle/>
                    <a:p>
                      <a:r>
                        <a:rPr lang="en-IN" sz="1600" dirty="0">
                          <a:latin typeface="Times" panose="02020603050405020304" pitchFamily="18" charset="0"/>
                          <a:cs typeface="Times" panose="02020603050405020304" pitchFamily="18" charset="0"/>
                        </a:rPr>
                        <a:t>Punjab, Chandigarh</a:t>
                      </a:r>
                      <a:endParaRPr lang="en-IN" sz="1600" baseline="0" dirty="0">
                        <a:latin typeface="Times" panose="02020603050405020304" pitchFamily="18" charset="0"/>
                        <a:cs typeface="Times" panose="02020603050405020304" pitchFamily="18" charset="0"/>
                      </a:endParaRPr>
                    </a:p>
                    <a:p>
                      <a:r>
                        <a:rPr lang="en-IN" sz="1600" baseline="0" dirty="0">
                          <a:latin typeface="Times" panose="02020603050405020304" pitchFamily="18" charset="0"/>
                          <a:cs typeface="Times" panose="02020603050405020304" pitchFamily="18" charset="0"/>
                        </a:rPr>
                        <a:t>Haryana</a:t>
                      </a:r>
                      <a:endParaRPr lang="en-IN" sz="1600" dirty="0">
                        <a:latin typeface="Times" panose="02020603050405020304" pitchFamily="18" charset="0"/>
                        <a:cs typeface="Times" panose="02020603050405020304" pitchFamily="18" charset="0"/>
                      </a:endParaRPr>
                    </a:p>
                  </a:txBody>
                  <a:tcPr/>
                </a:tc>
                <a:tc>
                  <a:txBody>
                    <a:bodyPr/>
                    <a:lstStyle/>
                    <a:p>
                      <a:r>
                        <a:rPr lang="en-IN" sz="1600" dirty="0">
                          <a:latin typeface="Times" panose="02020603050405020304" pitchFamily="18" charset="0"/>
                          <a:cs typeface="Times" panose="02020603050405020304" pitchFamily="18" charset="0"/>
                        </a:rPr>
                        <a:t>Punjabi</a:t>
                      </a:r>
                    </a:p>
                    <a:p>
                      <a:r>
                        <a:rPr lang="en-IN" sz="1600" dirty="0">
                          <a:latin typeface="Times" panose="02020603050405020304" pitchFamily="18" charset="0"/>
                          <a:cs typeface="Times" panose="02020603050405020304" pitchFamily="18" charset="0"/>
                        </a:rPr>
                        <a:t>Hindi/Haryanvi</a:t>
                      </a:r>
                    </a:p>
                  </a:txBody>
                  <a:tcPr/>
                </a:tc>
                <a:extLst>
                  <a:ext uri="{0D108BD9-81ED-4DB2-BD59-A6C34878D82A}">
                    <a16:rowId xmlns:a16="http://schemas.microsoft.com/office/drawing/2014/main" xmlns="" val="2033974252"/>
                  </a:ext>
                </a:extLst>
              </a:tr>
              <a:tr h="380082">
                <a:tc>
                  <a:txBody>
                    <a:bodyPr/>
                    <a:lstStyle/>
                    <a:p>
                      <a:pPr algn="ctr"/>
                      <a:r>
                        <a:rPr lang="en-IN" sz="1600" dirty="0">
                          <a:latin typeface="Times" panose="02020603050405020304" pitchFamily="18" charset="0"/>
                          <a:cs typeface="Times" panose="02020603050405020304" pitchFamily="18" charset="0"/>
                        </a:rPr>
                        <a:t>8</a:t>
                      </a:r>
                    </a:p>
                  </a:txBody>
                  <a:tcPr/>
                </a:tc>
                <a:tc>
                  <a:txBody>
                    <a:bodyPr/>
                    <a:lstStyle/>
                    <a:p>
                      <a:r>
                        <a:rPr lang="en-IN" sz="1600" dirty="0" err="1">
                          <a:latin typeface="Times" panose="02020603050405020304" pitchFamily="18" charset="0"/>
                          <a:cs typeface="Times" panose="02020603050405020304" pitchFamily="18" charset="0"/>
                        </a:rPr>
                        <a:t>Solan</a:t>
                      </a:r>
                      <a:endParaRPr lang="en-IN" sz="1600" dirty="0">
                        <a:latin typeface="Times" panose="02020603050405020304" pitchFamily="18" charset="0"/>
                        <a:cs typeface="Times" panose="02020603050405020304" pitchFamily="18" charset="0"/>
                      </a:endParaRPr>
                    </a:p>
                  </a:txBody>
                  <a:tcPr/>
                </a:tc>
                <a:tc>
                  <a:txBody>
                    <a:bodyPr/>
                    <a:lstStyle/>
                    <a:p>
                      <a:r>
                        <a:rPr lang="en-IN" sz="1600" dirty="0">
                          <a:latin typeface="Times" panose="02020603050405020304" pitchFamily="18" charset="0"/>
                          <a:cs typeface="Times" panose="02020603050405020304" pitchFamily="18" charset="0"/>
                        </a:rPr>
                        <a:t>Himachal Pradesh</a:t>
                      </a:r>
                    </a:p>
                  </a:txBody>
                  <a:tcPr/>
                </a:tc>
                <a:tc>
                  <a:txBody>
                    <a:bodyPr/>
                    <a:lstStyle/>
                    <a:p>
                      <a:r>
                        <a:rPr lang="en-IN" sz="1600" dirty="0">
                          <a:latin typeface="Times" panose="02020603050405020304" pitchFamily="18" charset="0"/>
                          <a:cs typeface="Times" panose="02020603050405020304" pitchFamily="18" charset="0"/>
                        </a:rPr>
                        <a:t>Hindi</a:t>
                      </a:r>
                    </a:p>
                  </a:txBody>
                  <a:tcPr/>
                </a:tc>
                <a:extLst>
                  <a:ext uri="{0D108BD9-81ED-4DB2-BD59-A6C34878D82A}">
                    <a16:rowId xmlns:a16="http://schemas.microsoft.com/office/drawing/2014/main" xmlns="" val="951550725"/>
                  </a:ext>
                </a:extLst>
              </a:tr>
              <a:tr h="818854">
                <a:tc>
                  <a:txBody>
                    <a:bodyPr/>
                    <a:lstStyle/>
                    <a:p>
                      <a:pPr algn="ctr"/>
                      <a:r>
                        <a:rPr lang="en-IN" sz="1600" dirty="0">
                          <a:latin typeface="Times" panose="02020603050405020304" pitchFamily="18" charset="0"/>
                          <a:cs typeface="Times" panose="02020603050405020304" pitchFamily="18" charset="0"/>
                        </a:rPr>
                        <a:t>9</a:t>
                      </a:r>
                    </a:p>
                  </a:txBody>
                  <a:tcPr/>
                </a:tc>
                <a:tc>
                  <a:txBody>
                    <a:bodyPr/>
                    <a:lstStyle/>
                    <a:p>
                      <a:r>
                        <a:rPr lang="en-IN" sz="1600" dirty="0">
                          <a:latin typeface="Times" panose="02020603050405020304" pitchFamily="18" charset="0"/>
                          <a:cs typeface="Times" panose="02020603050405020304" pitchFamily="18" charset="0"/>
                        </a:rPr>
                        <a:t>Jammu</a:t>
                      </a:r>
                    </a:p>
                  </a:txBody>
                  <a:tcPr/>
                </a:tc>
                <a:tc>
                  <a:txBody>
                    <a:bodyPr/>
                    <a:lstStyle/>
                    <a:p>
                      <a:r>
                        <a:rPr lang="en-IN" sz="1600" dirty="0">
                          <a:latin typeface="Times" panose="02020603050405020304" pitchFamily="18" charset="0"/>
                          <a:cs typeface="Times" panose="02020603050405020304" pitchFamily="18" charset="0"/>
                        </a:rPr>
                        <a:t>Jammu &amp; Kashmir</a:t>
                      </a:r>
                    </a:p>
                  </a:txBody>
                  <a:tcPr/>
                </a:tc>
                <a:tc>
                  <a:txBody>
                    <a:bodyPr/>
                    <a:lstStyle/>
                    <a:p>
                      <a:r>
                        <a:rPr lang="en-IN" sz="1600" dirty="0" err="1">
                          <a:latin typeface="Times" panose="02020603050405020304" pitchFamily="18" charset="0"/>
                          <a:cs typeface="Times" panose="02020603050405020304" pitchFamily="18" charset="0"/>
                        </a:rPr>
                        <a:t>Dogri</a:t>
                      </a:r>
                      <a:r>
                        <a:rPr lang="en-IN" sz="1600" dirty="0">
                          <a:latin typeface="Times" panose="02020603050405020304" pitchFamily="18" charset="0"/>
                          <a:cs typeface="Times" panose="02020603050405020304" pitchFamily="18" charset="0"/>
                        </a:rPr>
                        <a:t>, Kashmiri, </a:t>
                      </a:r>
                      <a:r>
                        <a:rPr lang="en-IN" sz="1600" dirty="0" err="1">
                          <a:latin typeface="Times" panose="02020603050405020304" pitchFamily="18" charset="0"/>
                          <a:cs typeface="Times" panose="02020603050405020304" pitchFamily="18" charset="0"/>
                        </a:rPr>
                        <a:t>Ladakhi</a:t>
                      </a:r>
                      <a:endParaRPr lang="en-IN" sz="1600" dirty="0">
                        <a:latin typeface="Times" panose="02020603050405020304" pitchFamily="18" charset="0"/>
                        <a:cs typeface="Times" panose="02020603050405020304" pitchFamily="18" charset="0"/>
                      </a:endParaRPr>
                    </a:p>
                  </a:txBody>
                  <a:tcPr/>
                </a:tc>
                <a:extLst>
                  <a:ext uri="{0D108BD9-81ED-4DB2-BD59-A6C34878D82A}">
                    <a16:rowId xmlns:a16="http://schemas.microsoft.com/office/drawing/2014/main" xmlns="" val="3044592304"/>
                  </a:ext>
                </a:extLst>
              </a:tr>
              <a:tr h="380082">
                <a:tc>
                  <a:txBody>
                    <a:bodyPr/>
                    <a:lstStyle/>
                    <a:p>
                      <a:pPr algn="ctr"/>
                      <a:r>
                        <a:rPr lang="en-IN" sz="1600" b="1" dirty="0">
                          <a:solidFill>
                            <a:schemeClr val="bg1"/>
                          </a:solidFill>
                          <a:latin typeface="Times" panose="02020603050405020304" pitchFamily="18" charset="0"/>
                          <a:cs typeface="Times" panose="02020603050405020304" pitchFamily="18" charset="0"/>
                        </a:rPr>
                        <a:t>10</a:t>
                      </a:r>
                    </a:p>
                  </a:txBody>
                  <a:tcPr>
                    <a:solidFill>
                      <a:srgbClr val="C00000"/>
                    </a:solidFill>
                  </a:tcPr>
                </a:tc>
                <a:tc>
                  <a:txBody>
                    <a:bodyPr/>
                    <a:lstStyle/>
                    <a:p>
                      <a:r>
                        <a:rPr lang="en-IN" sz="1600" b="1" dirty="0">
                          <a:solidFill>
                            <a:schemeClr val="bg1"/>
                          </a:solidFill>
                          <a:latin typeface="Times" panose="02020603050405020304" pitchFamily="18" charset="0"/>
                          <a:cs typeface="Times" panose="02020603050405020304" pitchFamily="18" charset="0"/>
                        </a:rPr>
                        <a:t>Bengaluru</a:t>
                      </a:r>
                    </a:p>
                  </a:txBody>
                  <a:tcPr>
                    <a:solidFill>
                      <a:srgbClr val="C00000"/>
                    </a:solidFill>
                  </a:tcPr>
                </a:tc>
                <a:tc>
                  <a:txBody>
                    <a:bodyPr/>
                    <a:lstStyle/>
                    <a:p>
                      <a:r>
                        <a:rPr lang="en-IN" sz="1600" b="1" dirty="0">
                          <a:solidFill>
                            <a:schemeClr val="bg1"/>
                          </a:solidFill>
                          <a:latin typeface="Times" panose="02020603050405020304" pitchFamily="18" charset="0"/>
                          <a:cs typeface="Times" panose="02020603050405020304" pitchFamily="18" charset="0"/>
                        </a:rPr>
                        <a:t>Karnataka</a:t>
                      </a:r>
                    </a:p>
                  </a:txBody>
                  <a:tcPr>
                    <a:solidFill>
                      <a:srgbClr val="C00000"/>
                    </a:solidFill>
                  </a:tcPr>
                </a:tc>
                <a:tc>
                  <a:txBody>
                    <a:bodyPr/>
                    <a:lstStyle/>
                    <a:p>
                      <a:r>
                        <a:rPr lang="en-IN" sz="1600" b="1" dirty="0">
                          <a:solidFill>
                            <a:schemeClr val="bg1"/>
                          </a:solidFill>
                          <a:latin typeface="Times" panose="02020603050405020304" pitchFamily="18" charset="0"/>
                          <a:cs typeface="Times" panose="02020603050405020304" pitchFamily="18" charset="0"/>
                        </a:rPr>
                        <a:t>Kannada</a:t>
                      </a:r>
                    </a:p>
                  </a:txBody>
                  <a:tcPr>
                    <a:solidFill>
                      <a:srgbClr val="C00000"/>
                    </a:solidFill>
                  </a:tcPr>
                </a:tc>
                <a:extLst>
                  <a:ext uri="{0D108BD9-81ED-4DB2-BD59-A6C34878D82A}">
                    <a16:rowId xmlns:a16="http://schemas.microsoft.com/office/drawing/2014/main" xmlns="" val="2722322498"/>
                  </a:ext>
                </a:extLst>
              </a:tr>
              <a:tr h="380082">
                <a:tc>
                  <a:txBody>
                    <a:bodyPr/>
                    <a:lstStyle/>
                    <a:p>
                      <a:r>
                        <a:rPr lang="en-IN" sz="1600" dirty="0">
                          <a:latin typeface="Times" panose="02020603050405020304" pitchFamily="18" charset="0"/>
                          <a:cs typeface="Times" panose="02020603050405020304" pitchFamily="18" charset="0"/>
                        </a:rPr>
                        <a:t>11</a:t>
                      </a:r>
                    </a:p>
                  </a:txBody>
                  <a:tcP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N" sz="1600" b="0" dirty="0">
                          <a:latin typeface="Times" panose="02020603050405020304" pitchFamily="18" charset="0"/>
                          <a:cs typeface="Times" panose="02020603050405020304" pitchFamily="18" charset="0"/>
                        </a:rPr>
                        <a:t>Trivandrum</a:t>
                      </a:r>
                    </a:p>
                  </a:txBody>
                  <a:tcPr>
                    <a:noFill/>
                  </a:tcPr>
                </a:tc>
                <a:tc>
                  <a:txBody>
                    <a:bodyPr/>
                    <a:lstStyle/>
                    <a:p>
                      <a:r>
                        <a:rPr lang="en-IN" sz="1600" b="0" dirty="0">
                          <a:latin typeface="Times" panose="02020603050405020304" pitchFamily="18" charset="0"/>
                          <a:cs typeface="Times" panose="02020603050405020304" pitchFamily="18" charset="0"/>
                        </a:rPr>
                        <a:t>Kerala, Lakshadweep</a:t>
                      </a:r>
                    </a:p>
                  </a:txBody>
                  <a:tcPr>
                    <a:noFill/>
                  </a:tcPr>
                </a:tc>
                <a:tc>
                  <a:txBody>
                    <a:bodyPr/>
                    <a:lstStyle/>
                    <a:p>
                      <a:r>
                        <a:rPr lang="en-IN" sz="1600" b="0" dirty="0">
                          <a:latin typeface="Times" panose="02020603050405020304" pitchFamily="18" charset="0"/>
                          <a:cs typeface="Times" panose="02020603050405020304" pitchFamily="18" charset="0"/>
                        </a:rPr>
                        <a:t>Malayalam</a:t>
                      </a:r>
                    </a:p>
                  </a:txBody>
                  <a:tcPr>
                    <a:noFill/>
                  </a:tcPr>
                </a:tc>
                <a:extLst>
                  <a:ext uri="{0D108BD9-81ED-4DB2-BD59-A6C34878D82A}">
                    <a16:rowId xmlns:a16="http://schemas.microsoft.com/office/drawing/2014/main" xmlns="" val="3919556049"/>
                  </a:ext>
                </a:extLst>
              </a:tr>
              <a:tr h="380082">
                <a:tc>
                  <a:txBody>
                    <a:bodyPr/>
                    <a:lstStyle/>
                    <a:p>
                      <a:r>
                        <a:rPr lang="en-IN" sz="1600" dirty="0">
                          <a:latin typeface="Times" panose="02020603050405020304" pitchFamily="18" charset="0"/>
                          <a:cs typeface="Times" panose="02020603050405020304" pitchFamily="18" charset="0"/>
                        </a:rPr>
                        <a:t>12</a:t>
                      </a:r>
                    </a:p>
                  </a:txBody>
                  <a:tcPr>
                    <a:noFill/>
                  </a:tcPr>
                </a:tc>
                <a:tc>
                  <a:txBody>
                    <a:bodyPr/>
                    <a:lstStyle/>
                    <a:p>
                      <a:r>
                        <a:rPr lang="en-IN" sz="1600" dirty="0">
                          <a:latin typeface="Times" panose="02020603050405020304" pitchFamily="18" charset="0"/>
                          <a:cs typeface="Times" panose="02020603050405020304" pitchFamily="18" charset="0"/>
                        </a:rPr>
                        <a:t>Jabalpur</a:t>
                      </a:r>
                    </a:p>
                  </a:txBody>
                  <a:tcPr>
                    <a:noFill/>
                  </a:tcPr>
                </a:tc>
                <a:tc>
                  <a:txBody>
                    <a:bodyPr/>
                    <a:lstStyle/>
                    <a:p>
                      <a:r>
                        <a:rPr lang="en-IN" sz="1600" dirty="0">
                          <a:latin typeface="Times" panose="02020603050405020304" pitchFamily="18" charset="0"/>
                          <a:cs typeface="Times" panose="02020603050405020304" pitchFamily="18" charset="0"/>
                        </a:rPr>
                        <a:t>Madhya Pradesh</a:t>
                      </a:r>
                    </a:p>
                  </a:txBody>
                  <a:tcPr>
                    <a:noFill/>
                  </a:tcPr>
                </a:tc>
                <a:tc>
                  <a:txBody>
                    <a:bodyPr/>
                    <a:lstStyle/>
                    <a:p>
                      <a:r>
                        <a:rPr lang="en-IN" sz="1600" dirty="0">
                          <a:latin typeface="Times" panose="02020603050405020304" pitchFamily="18" charset="0"/>
                          <a:cs typeface="Times" panose="02020603050405020304" pitchFamily="18" charset="0"/>
                        </a:rPr>
                        <a:t>Hindi</a:t>
                      </a:r>
                    </a:p>
                  </a:txBody>
                  <a:tcPr>
                    <a:noFill/>
                  </a:tcPr>
                </a:tc>
                <a:extLst>
                  <a:ext uri="{0D108BD9-81ED-4DB2-BD59-A6C34878D82A}">
                    <a16:rowId xmlns:a16="http://schemas.microsoft.com/office/drawing/2014/main" xmlns="" val="64246711"/>
                  </a:ext>
                </a:extLst>
              </a:tr>
            </a:tbl>
          </a:graphicData>
        </a:graphic>
      </p:graphicFrame>
      <p:graphicFrame>
        <p:nvGraphicFramePr>
          <p:cNvPr id="7" name="Table 6"/>
          <p:cNvGraphicFramePr>
            <a:graphicFrameLocks noGrp="1"/>
          </p:cNvGraphicFramePr>
          <p:nvPr>
            <p:extLst>
              <p:ext uri="{D42A27DB-BD31-4B8C-83A1-F6EECF244321}">
                <p14:modId xmlns:p14="http://schemas.microsoft.com/office/powerpoint/2010/main" val="1686515905"/>
              </p:ext>
            </p:extLst>
          </p:nvPr>
        </p:nvGraphicFramePr>
        <p:xfrm>
          <a:off x="6198821" y="376952"/>
          <a:ext cx="5869578" cy="6247626"/>
        </p:xfrm>
        <a:graphic>
          <a:graphicData uri="http://schemas.openxmlformats.org/drawingml/2006/table">
            <a:tbl>
              <a:tblPr firstRow="1" bandRow="1">
                <a:tableStyleId>{68D230F3-CF80-4859-8CE7-A43EE81993B5}</a:tableStyleId>
              </a:tblPr>
              <a:tblGrid>
                <a:gridCol w="570185">
                  <a:extLst>
                    <a:ext uri="{9D8B030D-6E8A-4147-A177-3AD203B41FA5}">
                      <a16:colId xmlns:a16="http://schemas.microsoft.com/office/drawing/2014/main" xmlns="" val="2831491180"/>
                    </a:ext>
                  </a:extLst>
                </a:gridCol>
                <a:gridCol w="1548891">
                  <a:extLst>
                    <a:ext uri="{9D8B030D-6E8A-4147-A177-3AD203B41FA5}">
                      <a16:colId xmlns:a16="http://schemas.microsoft.com/office/drawing/2014/main" xmlns="" val="2526076921"/>
                    </a:ext>
                  </a:extLst>
                </a:gridCol>
                <a:gridCol w="1765455">
                  <a:extLst>
                    <a:ext uri="{9D8B030D-6E8A-4147-A177-3AD203B41FA5}">
                      <a16:colId xmlns:a16="http://schemas.microsoft.com/office/drawing/2014/main" xmlns="" val="279900321"/>
                    </a:ext>
                  </a:extLst>
                </a:gridCol>
                <a:gridCol w="1985047">
                  <a:extLst>
                    <a:ext uri="{9D8B030D-6E8A-4147-A177-3AD203B41FA5}">
                      <a16:colId xmlns:a16="http://schemas.microsoft.com/office/drawing/2014/main" xmlns="" val="1677821441"/>
                    </a:ext>
                  </a:extLst>
                </a:gridCol>
              </a:tblGrid>
              <a:tr h="528559">
                <a:tc>
                  <a:txBody>
                    <a:bodyPr/>
                    <a:lstStyle/>
                    <a:p>
                      <a:r>
                        <a:rPr lang="en-IN" sz="1600" b="0" dirty="0">
                          <a:latin typeface="Times" panose="02020603050405020304" pitchFamily="18" charset="0"/>
                          <a:cs typeface="Times" panose="02020603050405020304" pitchFamily="18" charset="0"/>
                        </a:rPr>
                        <a:t>13</a:t>
                      </a:r>
                    </a:p>
                  </a:txBody>
                  <a:tcPr/>
                </a:tc>
                <a:tc>
                  <a:txBody>
                    <a:bodyPr/>
                    <a:lstStyle/>
                    <a:p>
                      <a:r>
                        <a:rPr lang="en-IN" sz="1600" b="0" dirty="0">
                          <a:latin typeface="Times" panose="02020603050405020304" pitchFamily="18" charset="0"/>
                          <a:cs typeface="Times" panose="02020603050405020304" pitchFamily="18" charset="0"/>
                        </a:rPr>
                        <a:t>Raipur</a:t>
                      </a:r>
                    </a:p>
                  </a:txBody>
                  <a:tcPr/>
                </a:tc>
                <a:tc>
                  <a:txBody>
                    <a:bodyPr/>
                    <a:lstStyle/>
                    <a:p>
                      <a:r>
                        <a:rPr lang="en-IN" sz="1600" b="0" dirty="0" err="1">
                          <a:latin typeface="Times" panose="02020603050405020304" pitchFamily="18" charset="0"/>
                          <a:cs typeface="Times" panose="02020603050405020304" pitchFamily="18" charset="0"/>
                        </a:rPr>
                        <a:t>Chattisgarh</a:t>
                      </a:r>
                      <a:endParaRPr lang="en-IN" sz="1600" b="0" dirty="0">
                        <a:latin typeface="Times" panose="02020603050405020304" pitchFamily="18" charset="0"/>
                        <a:cs typeface="Times" panose="02020603050405020304" pitchFamily="18" charset="0"/>
                      </a:endParaRPr>
                    </a:p>
                  </a:txBody>
                  <a:tcPr/>
                </a:tc>
                <a:tc>
                  <a:txBody>
                    <a:bodyPr/>
                    <a:lstStyle/>
                    <a:p>
                      <a:r>
                        <a:rPr lang="en-IN" sz="1600" b="0" dirty="0">
                          <a:latin typeface="Times" panose="02020603050405020304" pitchFamily="18" charset="0"/>
                          <a:cs typeface="Times" panose="02020603050405020304" pitchFamily="18" charset="0"/>
                        </a:rPr>
                        <a:t>Hindi</a:t>
                      </a:r>
                    </a:p>
                  </a:txBody>
                  <a:tcPr/>
                </a:tc>
                <a:extLst>
                  <a:ext uri="{0D108BD9-81ED-4DB2-BD59-A6C34878D82A}">
                    <a16:rowId xmlns:a16="http://schemas.microsoft.com/office/drawing/2014/main" xmlns="" val="3748419469"/>
                  </a:ext>
                </a:extLst>
              </a:tr>
              <a:tr h="575115">
                <a:tc>
                  <a:txBody>
                    <a:bodyPr/>
                    <a:lstStyle/>
                    <a:p>
                      <a:r>
                        <a:rPr lang="en-IN" sz="1600" dirty="0">
                          <a:latin typeface="Times" panose="02020603050405020304" pitchFamily="18" charset="0"/>
                          <a:cs typeface="Times" panose="02020603050405020304" pitchFamily="18" charset="0"/>
                        </a:rPr>
                        <a:t>14</a:t>
                      </a:r>
                    </a:p>
                  </a:txBody>
                  <a:tcPr/>
                </a:tc>
                <a:tc>
                  <a:txBody>
                    <a:bodyPr/>
                    <a:lstStyle/>
                    <a:p>
                      <a:r>
                        <a:rPr lang="en-IN" sz="1600" dirty="0">
                          <a:latin typeface="Times" panose="02020603050405020304" pitchFamily="18" charset="0"/>
                          <a:cs typeface="Times" panose="02020603050405020304" pitchFamily="18" charset="0"/>
                        </a:rPr>
                        <a:t>Pune</a:t>
                      </a:r>
                    </a:p>
                  </a:txBody>
                  <a:tcPr/>
                </a:tc>
                <a:tc>
                  <a:txBody>
                    <a:bodyPr/>
                    <a:lstStyle/>
                    <a:p>
                      <a:r>
                        <a:rPr lang="en-IN" sz="1600" dirty="0">
                          <a:latin typeface="Times" panose="02020603050405020304" pitchFamily="18" charset="0"/>
                          <a:cs typeface="Times" panose="02020603050405020304" pitchFamily="18" charset="0"/>
                        </a:rPr>
                        <a:t>Maharashtra</a:t>
                      </a:r>
                    </a:p>
                    <a:p>
                      <a:r>
                        <a:rPr lang="en-IN" sz="1600" dirty="0">
                          <a:latin typeface="Times" panose="02020603050405020304" pitchFamily="18" charset="0"/>
                          <a:cs typeface="Times" panose="02020603050405020304" pitchFamily="18" charset="0"/>
                        </a:rPr>
                        <a:t>Goa</a:t>
                      </a:r>
                    </a:p>
                  </a:txBody>
                  <a:tcPr/>
                </a:tc>
                <a:tc>
                  <a:txBody>
                    <a:bodyPr/>
                    <a:lstStyle/>
                    <a:p>
                      <a:r>
                        <a:rPr lang="en-IN" sz="1600" dirty="0">
                          <a:latin typeface="Times" panose="02020603050405020304" pitchFamily="18" charset="0"/>
                          <a:cs typeface="Times" panose="02020603050405020304" pitchFamily="18" charset="0"/>
                        </a:rPr>
                        <a:t>Marathi</a:t>
                      </a:r>
                    </a:p>
                    <a:p>
                      <a:r>
                        <a:rPr lang="en-IN" sz="1600" dirty="0" err="1">
                          <a:latin typeface="Times" panose="02020603050405020304" pitchFamily="18" charset="0"/>
                          <a:cs typeface="Times" panose="02020603050405020304" pitchFamily="18" charset="0"/>
                        </a:rPr>
                        <a:t>Konkani,</a:t>
                      </a:r>
                      <a:r>
                        <a:rPr lang="en-IN" sz="1600" baseline="0" dirty="0" err="1">
                          <a:latin typeface="Times" panose="02020603050405020304" pitchFamily="18" charset="0"/>
                          <a:cs typeface="Times" panose="02020603050405020304" pitchFamily="18" charset="0"/>
                        </a:rPr>
                        <a:t>Marathi</a:t>
                      </a:r>
                      <a:endParaRPr lang="en-IN" sz="1600" dirty="0">
                        <a:latin typeface="Times" panose="02020603050405020304" pitchFamily="18" charset="0"/>
                        <a:cs typeface="Times" panose="02020603050405020304" pitchFamily="18" charset="0"/>
                      </a:endParaRPr>
                    </a:p>
                  </a:txBody>
                  <a:tcPr/>
                </a:tc>
                <a:extLst>
                  <a:ext uri="{0D108BD9-81ED-4DB2-BD59-A6C34878D82A}">
                    <a16:rowId xmlns:a16="http://schemas.microsoft.com/office/drawing/2014/main" xmlns="" val="3484226643"/>
                  </a:ext>
                </a:extLst>
              </a:tr>
              <a:tr h="575115">
                <a:tc>
                  <a:txBody>
                    <a:bodyPr/>
                    <a:lstStyle/>
                    <a:p>
                      <a:r>
                        <a:rPr lang="en-IN" sz="1600" dirty="0">
                          <a:latin typeface="Times" panose="02020603050405020304" pitchFamily="18" charset="0"/>
                          <a:cs typeface="Times" panose="02020603050405020304" pitchFamily="18" charset="0"/>
                        </a:rPr>
                        <a:t>15</a:t>
                      </a:r>
                    </a:p>
                  </a:txBody>
                  <a:tcPr/>
                </a:tc>
                <a:tc>
                  <a:txBody>
                    <a:bodyPr/>
                    <a:lstStyle/>
                    <a:p>
                      <a:r>
                        <a:rPr lang="en-IN" sz="1600" dirty="0">
                          <a:latin typeface="Times" panose="02020603050405020304" pitchFamily="18" charset="0"/>
                          <a:cs typeface="Times" panose="02020603050405020304" pitchFamily="18" charset="0"/>
                        </a:rPr>
                        <a:t>Coimbatore</a:t>
                      </a:r>
                    </a:p>
                  </a:txBody>
                  <a:tcPr/>
                </a:tc>
                <a:tc>
                  <a:txBody>
                    <a:bodyPr/>
                    <a:lstStyle/>
                    <a:p>
                      <a:r>
                        <a:rPr lang="en-IN" sz="1600" dirty="0">
                          <a:latin typeface="Times" panose="02020603050405020304" pitchFamily="18" charset="0"/>
                          <a:cs typeface="Times" panose="02020603050405020304" pitchFamily="18" charset="0"/>
                        </a:rPr>
                        <a:t>Tamil Nadu, Pondicherry</a:t>
                      </a:r>
                    </a:p>
                  </a:txBody>
                  <a:tcPr/>
                </a:tc>
                <a:tc>
                  <a:txBody>
                    <a:bodyPr/>
                    <a:lstStyle/>
                    <a:p>
                      <a:r>
                        <a:rPr lang="en-IN" sz="1600" dirty="0">
                          <a:latin typeface="Times" panose="02020603050405020304" pitchFamily="18" charset="0"/>
                          <a:cs typeface="Times" panose="02020603050405020304" pitchFamily="18" charset="0"/>
                        </a:rPr>
                        <a:t>Tamil</a:t>
                      </a:r>
                    </a:p>
                  </a:txBody>
                  <a:tcPr/>
                </a:tc>
                <a:extLst>
                  <a:ext uri="{0D108BD9-81ED-4DB2-BD59-A6C34878D82A}">
                    <a16:rowId xmlns:a16="http://schemas.microsoft.com/office/drawing/2014/main" xmlns="" val="3808877704"/>
                  </a:ext>
                </a:extLst>
              </a:tr>
              <a:tr h="402387">
                <a:tc>
                  <a:txBody>
                    <a:bodyPr/>
                    <a:lstStyle/>
                    <a:p>
                      <a:r>
                        <a:rPr lang="en-IN" sz="1600" dirty="0">
                          <a:latin typeface="Times" panose="02020603050405020304" pitchFamily="18" charset="0"/>
                          <a:cs typeface="Times" panose="02020603050405020304" pitchFamily="18" charset="0"/>
                        </a:rPr>
                        <a:t>16</a:t>
                      </a:r>
                    </a:p>
                  </a:txBody>
                  <a:tcPr/>
                </a:tc>
                <a:tc>
                  <a:txBody>
                    <a:bodyPr/>
                    <a:lstStyle/>
                    <a:p>
                      <a:r>
                        <a:rPr lang="en-IN" sz="1600" dirty="0">
                          <a:latin typeface="Times" panose="02020603050405020304" pitchFamily="18" charset="0"/>
                          <a:cs typeface="Times" panose="02020603050405020304" pitchFamily="18" charset="0"/>
                        </a:rPr>
                        <a:t>Kanpur</a:t>
                      </a:r>
                    </a:p>
                  </a:txBody>
                  <a:tcPr/>
                </a:tc>
                <a:tc>
                  <a:txBody>
                    <a:bodyPr/>
                    <a:lstStyle/>
                    <a:p>
                      <a:r>
                        <a:rPr lang="en-IN" sz="1600" dirty="0">
                          <a:latin typeface="Times" panose="02020603050405020304" pitchFamily="18" charset="0"/>
                          <a:cs typeface="Times" panose="02020603050405020304" pitchFamily="18" charset="0"/>
                        </a:rPr>
                        <a:t>Uttar Pradesh</a:t>
                      </a:r>
                    </a:p>
                  </a:txBody>
                  <a:tcPr/>
                </a:tc>
                <a:tc>
                  <a:txBody>
                    <a:bodyPr/>
                    <a:lstStyle/>
                    <a:p>
                      <a:r>
                        <a:rPr lang="en-IN" sz="1600" dirty="0">
                          <a:latin typeface="Times" panose="02020603050405020304" pitchFamily="18" charset="0"/>
                          <a:cs typeface="Times" panose="02020603050405020304" pitchFamily="18" charset="0"/>
                        </a:rPr>
                        <a:t>Hindi</a:t>
                      </a:r>
                    </a:p>
                  </a:txBody>
                  <a:tcPr/>
                </a:tc>
                <a:extLst>
                  <a:ext uri="{0D108BD9-81ED-4DB2-BD59-A6C34878D82A}">
                    <a16:rowId xmlns:a16="http://schemas.microsoft.com/office/drawing/2014/main" xmlns="" val="2460560001"/>
                  </a:ext>
                </a:extLst>
              </a:tr>
              <a:tr h="575115">
                <a:tc>
                  <a:txBody>
                    <a:bodyPr/>
                    <a:lstStyle/>
                    <a:p>
                      <a:r>
                        <a:rPr lang="en-IN" sz="1600" dirty="0">
                          <a:latin typeface="Times" panose="02020603050405020304" pitchFamily="18" charset="0"/>
                          <a:cs typeface="Times" panose="02020603050405020304" pitchFamily="18" charset="0"/>
                        </a:rPr>
                        <a:t>17</a:t>
                      </a:r>
                    </a:p>
                  </a:txBody>
                  <a:tcPr/>
                </a:tc>
                <a:tc>
                  <a:txBody>
                    <a:bodyPr/>
                    <a:lstStyle/>
                    <a:p>
                      <a:r>
                        <a:rPr lang="en-IN" sz="1600" dirty="0">
                          <a:latin typeface="Times" panose="02020603050405020304" pitchFamily="18" charset="0"/>
                          <a:cs typeface="Times" panose="02020603050405020304" pitchFamily="18" charset="0"/>
                        </a:rPr>
                        <a:t>Dehradun/</a:t>
                      </a:r>
                      <a:r>
                        <a:rPr lang="en-IN" sz="1600" baseline="0" dirty="0">
                          <a:latin typeface="Times" panose="02020603050405020304" pitchFamily="18" charset="0"/>
                          <a:cs typeface="Times" panose="02020603050405020304" pitchFamily="18" charset="0"/>
                        </a:rPr>
                        <a:t> Pant Nagar</a:t>
                      </a:r>
                      <a:endParaRPr lang="en-IN" sz="1600" dirty="0">
                        <a:latin typeface="Times" panose="02020603050405020304" pitchFamily="18" charset="0"/>
                        <a:cs typeface="Times" panose="02020603050405020304" pitchFamily="18" charset="0"/>
                      </a:endParaRPr>
                    </a:p>
                  </a:txBody>
                  <a:tcPr/>
                </a:tc>
                <a:tc>
                  <a:txBody>
                    <a:bodyPr/>
                    <a:lstStyle/>
                    <a:p>
                      <a:r>
                        <a:rPr lang="en-IN" sz="1600" dirty="0" err="1">
                          <a:latin typeface="Times" panose="02020603050405020304" pitchFamily="18" charset="0"/>
                          <a:cs typeface="Times" panose="02020603050405020304" pitchFamily="18" charset="0"/>
                        </a:rPr>
                        <a:t>Uttarakhand</a:t>
                      </a:r>
                      <a:endParaRPr lang="en-IN" sz="1600" dirty="0">
                        <a:latin typeface="Times" panose="02020603050405020304" pitchFamily="18" charset="0"/>
                        <a:cs typeface="Times" panose="02020603050405020304" pitchFamily="18" charset="0"/>
                      </a:endParaRPr>
                    </a:p>
                  </a:txBody>
                  <a:tcPr/>
                </a:tc>
                <a:tc>
                  <a:txBody>
                    <a:bodyPr/>
                    <a:lstStyle/>
                    <a:p>
                      <a:r>
                        <a:rPr lang="en-IN" sz="1600" dirty="0">
                          <a:latin typeface="Times" panose="02020603050405020304" pitchFamily="18" charset="0"/>
                          <a:cs typeface="Times" panose="02020603050405020304" pitchFamily="18" charset="0"/>
                        </a:rPr>
                        <a:t>Hindi</a:t>
                      </a:r>
                    </a:p>
                  </a:txBody>
                  <a:tcPr/>
                </a:tc>
                <a:extLst>
                  <a:ext uri="{0D108BD9-81ED-4DB2-BD59-A6C34878D82A}">
                    <a16:rowId xmlns:a16="http://schemas.microsoft.com/office/drawing/2014/main" xmlns="" val="35775731"/>
                  </a:ext>
                </a:extLst>
              </a:tr>
              <a:tr h="1163278">
                <a:tc>
                  <a:txBody>
                    <a:bodyPr/>
                    <a:lstStyle/>
                    <a:p>
                      <a:r>
                        <a:rPr lang="en-IN" sz="1600" dirty="0">
                          <a:latin typeface="Times" panose="02020603050405020304" pitchFamily="18" charset="0"/>
                          <a:cs typeface="Times" panose="02020603050405020304" pitchFamily="18" charset="0"/>
                        </a:rPr>
                        <a:t>18</a:t>
                      </a:r>
                    </a:p>
                  </a:txBody>
                  <a:tcPr/>
                </a:tc>
                <a:tc>
                  <a:txBody>
                    <a:bodyPr/>
                    <a:lstStyle/>
                    <a:p>
                      <a:r>
                        <a:rPr lang="en-IN" sz="1600" dirty="0">
                          <a:latin typeface="Times" panose="02020603050405020304" pitchFamily="18" charset="0"/>
                          <a:cs typeface="Times" panose="02020603050405020304" pitchFamily="18" charset="0"/>
                        </a:rPr>
                        <a:t>Kolkata</a:t>
                      </a:r>
                    </a:p>
                  </a:txBody>
                  <a:tcPr/>
                </a:tc>
                <a:tc>
                  <a:txBody>
                    <a:bodyPr/>
                    <a:lstStyle/>
                    <a:p>
                      <a:r>
                        <a:rPr lang="en-IN" sz="1600" dirty="0">
                          <a:latin typeface="Times" panose="02020603050405020304" pitchFamily="18" charset="0"/>
                          <a:cs typeface="Times" panose="02020603050405020304" pitchFamily="18" charset="0"/>
                        </a:rPr>
                        <a:t>West Bengal</a:t>
                      </a:r>
                    </a:p>
                    <a:p>
                      <a:r>
                        <a:rPr lang="en-IN" sz="1600" dirty="0">
                          <a:latin typeface="Times" panose="02020603050405020304" pitchFamily="18" charset="0"/>
                          <a:cs typeface="Times" panose="02020603050405020304" pitchFamily="18" charset="0"/>
                        </a:rPr>
                        <a:t>Sikkim</a:t>
                      </a:r>
                    </a:p>
                    <a:p>
                      <a:r>
                        <a:rPr lang="en-IN" sz="1600" dirty="0">
                          <a:latin typeface="Times" panose="02020603050405020304" pitchFamily="18" charset="0"/>
                          <a:cs typeface="Times" panose="02020603050405020304" pitchFamily="18" charset="0"/>
                        </a:rPr>
                        <a:t>Andaman Nicobar</a:t>
                      </a:r>
                    </a:p>
                  </a:txBody>
                  <a:tcPr/>
                </a:tc>
                <a:tc>
                  <a:txBody>
                    <a:bodyPr/>
                    <a:lstStyle/>
                    <a:p>
                      <a:r>
                        <a:rPr lang="en-IN" sz="1600" dirty="0">
                          <a:latin typeface="Times" panose="02020603050405020304" pitchFamily="18" charset="0"/>
                          <a:cs typeface="Times" panose="02020603050405020304" pitchFamily="18" charset="0"/>
                        </a:rPr>
                        <a:t>Bengali</a:t>
                      </a:r>
                    </a:p>
                    <a:p>
                      <a:r>
                        <a:rPr lang="en-IN" sz="1600" dirty="0" err="1">
                          <a:latin typeface="Times" panose="02020603050405020304" pitchFamily="18" charset="0"/>
                          <a:cs typeface="Times" panose="02020603050405020304" pitchFamily="18" charset="0"/>
                        </a:rPr>
                        <a:t>Sikkimese</a:t>
                      </a:r>
                      <a:r>
                        <a:rPr lang="en-IN" sz="1600" dirty="0">
                          <a:latin typeface="Times" panose="02020603050405020304" pitchFamily="18" charset="0"/>
                          <a:cs typeface="Times" panose="02020603050405020304" pitchFamily="18" charset="0"/>
                        </a:rPr>
                        <a:t>, Nepali, Hindi</a:t>
                      </a:r>
                    </a:p>
                    <a:p>
                      <a:r>
                        <a:rPr lang="en-IN" sz="1600" dirty="0">
                          <a:latin typeface="Times" panose="02020603050405020304" pitchFamily="18" charset="0"/>
                          <a:cs typeface="Times" panose="02020603050405020304" pitchFamily="18" charset="0"/>
                        </a:rPr>
                        <a:t>Bengali, Tamil, Hindi</a:t>
                      </a:r>
                    </a:p>
                  </a:txBody>
                  <a:tcPr/>
                </a:tc>
                <a:extLst>
                  <a:ext uri="{0D108BD9-81ED-4DB2-BD59-A6C34878D82A}">
                    <a16:rowId xmlns:a16="http://schemas.microsoft.com/office/drawing/2014/main" xmlns="" val="2808119687"/>
                  </a:ext>
                </a:extLst>
              </a:tr>
              <a:tr h="402387">
                <a:tc>
                  <a:txBody>
                    <a:bodyPr/>
                    <a:lstStyle/>
                    <a:p>
                      <a:r>
                        <a:rPr lang="en-IN" sz="1600" dirty="0">
                          <a:latin typeface="Times" panose="02020603050405020304" pitchFamily="18" charset="0"/>
                          <a:cs typeface="Times" panose="02020603050405020304" pitchFamily="18" charset="0"/>
                        </a:rPr>
                        <a:t>19</a:t>
                      </a:r>
                    </a:p>
                  </a:txBody>
                  <a:tcPr/>
                </a:tc>
                <a:tc>
                  <a:txBody>
                    <a:bodyPr/>
                    <a:lstStyle/>
                    <a:p>
                      <a:r>
                        <a:rPr lang="en-IN" sz="1600" dirty="0" err="1">
                          <a:latin typeface="Times" panose="02020603050405020304" pitchFamily="18" charset="0"/>
                          <a:cs typeface="Times" panose="02020603050405020304" pitchFamily="18" charset="0"/>
                        </a:rPr>
                        <a:t>Bhuvaneshwar</a:t>
                      </a:r>
                      <a:endParaRPr lang="en-IN" sz="1600" dirty="0">
                        <a:latin typeface="Times" panose="02020603050405020304" pitchFamily="18" charset="0"/>
                        <a:cs typeface="Times" panose="02020603050405020304" pitchFamily="18" charset="0"/>
                      </a:endParaRPr>
                    </a:p>
                  </a:txBody>
                  <a:tcPr/>
                </a:tc>
                <a:tc>
                  <a:txBody>
                    <a:bodyPr/>
                    <a:lstStyle/>
                    <a:p>
                      <a:r>
                        <a:rPr lang="en-IN" sz="1600" dirty="0">
                          <a:latin typeface="Times" panose="02020603050405020304" pitchFamily="18" charset="0"/>
                          <a:cs typeface="Times" panose="02020603050405020304" pitchFamily="18" charset="0"/>
                        </a:rPr>
                        <a:t>Odisha</a:t>
                      </a:r>
                    </a:p>
                  </a:txBody>
                  <a:tcPr/>
                </a:tc>
                <a:tc>
                  <a:txBody>
                    <a:bodyPr/>
                    <a:lstStyle/>
                    <a:p>
                      <a:r>
                        <a:rPr lang="en-IN" sz="1600" dirty="0">
                          <a:latin typeface="Times" panose="02020603050405020304" pitchFamily="18" charset="0"/>
                          <a:cs typeface="Times" panose="02020603050405020304" pitchFamily="18" charset="0"/>
                        </a:rPr>
                        <a:t>Oriya</a:t>
                      </a:r>
                    </a:p>
                  </a:txBody>
                  <a:tcPr/>
                </a:tc>
                <a:extLst>
                  <a:ext uri="{0D108BD9-81ED-4DB2-BD59-A6C34878D82A}">
                    <a16:rowId xmlns:a16="http://schemas.microsoft.com/office/drawing/2014/main" xmlns="" val="1470904270"/>
                  </a:ext>
                </a:extLst>
              </a:tr>
              <a:tr h="1059422">
                <a:tc>
                  <a:txBody>
                    <a:bodyPr/>
                    <a:lstStyle/>
                    <a:p>
                      <a:r>
                        <a:rPr lang="en-IN" sz="1600" dirty="0">
                          <a:latin typeface="Times" panose="02020603050405020304" pitchFamily="18" charset="0"/>
                          <a:cs typeface="Times" panose="02020603050405020304" pitchFamily="18" charset="0"/>
                        </a:rPr>
                        <a:t>20</a:t>
                      </a:r>
                    </a:p>
                  </a:txBody>
                  <a:tcPr/>
                </a:tc>
                <a:tc>
                  <a:txBody>
                    <a:bodyPr/>
                    <a:lstStyle/>
                    <a:p>
                      <a:r>
                        <a:rPr lang="en-IN" sz="1600" dirty="0">
                          <a:latin typeface="Times" panose="02020603050405020304" pitchFamily="18" charset="0"/>
                          <a:cs typeface="Times" panose="02020603050405020304" pitchFamily="18" charset="0"/>
                        </a:rPr>
                        <a:t>Guwahati</a:t>
                      </a:r>
                    </a:p>
                  </a:txBody>
                  <a:tcPr/>
                </a:tc>
                <a:tc>
                  <a:txBody>
                    <a:bodyPr/>
                    <a:lstStyle/>
                    <a:p>
                      <a:r>
                        <a:rPr lang="en-IN" sz="1600" dirty="0">
                          <a:latin typeface="Times" panose="02020603050405020304" pitchFamily="18" charset="0"/>
                          <a:cs typeface="Times" panose="02020603050405020304" pitchFamily="18" charset="0"/>
                        </a:rPr>
                        <a:t>Arunachal Pradesh</a:t>
                      </a:r>
                    </a:p>
                    <a:p>
                      <a:r>
                        <a:rPr lang="en-IN" sz="1600" dirty="0">
                          <a:latin typeface="Times" panose="02020603050405020304" pitchFamily="18" charset="0"/>
                          <a:cs typeface="Times" panose="02020603050405020304" pitchFamily="18" charset="0"/>
                        </a:rPr>
                        <a:t>Assam</a:t>
                      </a:r>
                    </a:p>
                    <a:p>
                      <a:r>
                        <a:rPr lang="en-IN" sz="1600" dirty="0">
                          <a:latin typeface="Times" panose="02020603050405020304" pitchFamily="18" charset="0"/>
                          <a:cs typeface="Times" panose="02020603050405020304" pitchFamily="18" charset="0"/>
                        </a:rPr>
                        <a:t>Manipur</a:t>
                      </a:r>
                    </a:p>
                    <a:p>
                      <a:r>
                        <a:rPr lang="en-IN" sz="1600" dirty="0">
                          <a:latin typeface="Times" panose="02020603050405020304" pitchFamily="18" charset="0"/>
                          <a:cs typeface="Times" panose="02020603050405020304" pitchFamily="18" charset="0"/>
                        </a:rPr>
                        <a:t>Nagaland</a:t>
                      </a:r>
                    </a:p>
                  </a:txBody>
                  <a:tcPr/>
                </a:tc>
                <a:tc>
                  <a:txBody>
                    <a:bodyPr/>
                    <a:lstStyle/>
                    <a:p>
                      <a:r>
                        <a:rPr lang="en-IN" sz="1600" dirty="0" err="1">
                          <a:latin typeface="Times" panose="02020603050405020304" pitchFamily="18" charset="0"/>
                          <a:cs typeface="Times" panose="02020603050405020304" pitchFamily="18" charset="0"/>
                        </a:rPr>
                        <a:t>Adi</a:t>
                      </a:r>
                      <a:endParaRPr lang="en-IN" sz="1600" dirty="0">
                        <a:latin typeface="Times" panose="02020603050405020304" pitchFamily="18" charset="0"/>
                        <a:cs typeface="Times" panose="02020603050405020304" pitchFamily="18" charset="0"/>
                      </a:endParaRPr>
                    </a:p>
                    <a:p>
                      <a:r>
                        <a:rPr lang="en-IN" sz="1600" dirty="0">
                          <a:latin typeface="Times" panose="02020603050405020304" pitchFamily="18" charset="0"/>
                          <a:cs typeface="Times" panose="02020603050405020304" pitchFamily="18" charset="0"/>
                        </a:rPr>
                        <a:t>Assamese</a:t>
                      </a:r>
                    </a:p>
                    <a:p>
                      <a:r>
                        <a:rPr lang="en-IN" sz="1600" dirty="0">
                          <a:latin typeface="Times" panose="02020603050405020304" pitchFamily="18" charset="0"/>
                          <a:cs typeface="Times" panose="02020603050405020304" pitchFamily="18" charset="0"/>
                        </a:rPr>
                        <a:t>Manipuri</a:t>
                      </a:r>
                    </a:p>
                    <a:p>
                      <a:r>
                        <a:rPr lang="en-IN" sz="1600" dirty="0" err="1">
                          <a:latin typeface="Times" panose="02020603050405020304" pitchFamily="18" charset="0"/>
                          <a:cs typeface="Times" panose="02020603050405020304" pitchFamily="18" charset="0"/>
                        </a:rPr>
                        <a:t>Nagamese</a:t>
                      </a:r>
                      <a:endParaRPr lang="en-IN" sz="1600" dirty="0">
                        <a:latin typeface="Times" panose="02020603050405020304" pitchFamily="18" charset="0"/>
                        <a:cs typeface="Times" panose="02020603050405020304" pitchFamily="18" charset="0"/>
                      </a:endParaRPr>
                    </a:p>
                  </a:txBody>
                  <a:tcPr/>
                </a:tc>
                <a:extLst>
                  <a:ext uri="{0D108BD9-81ED-4DB2-BD59-A6C34878D82A}">
                    <a16:rowId xmlns:a16="http://schemas.microsoft.com/office/drawing/2014/main" xmlns="" val="516347447"/>
                  </a:ext>
                </a:extLst>
              </a:tr>
              <a:tr h="946855">
                <a:tc>
                  <a:txBody>
                    <a:bodyPr/>
                    <a:lstStyle/>
                    <a:p>
                      <a:r>
                        <a:rPr lang="en-IN" sz="1600" dirty="0">
                          <a:latin typeface="Times" panose="02020603050405020304" pitchFamily="18" charset="0"/>
                          <a:cs typeface="Times" panose="02020603050405020304" pitchFamily="18" charset="0"/>
                        </a:rPr>
                        <a:t>21</a:t>
                      </a:r>
                    </a:p>
                  </a:txBody>
                  <a:tcPr/>
                </a:tc>
                <a:tc>
                  <a:txBody>
                    <a:bodyPr/>
                    <a:lstStyle/>
                    <a:p>
                      <a:r>
                        <a:rPr lang="en-IN" sz="1600" dirty="0" err="1">
                          <a:latin typeface="Times" panose="02020603050405020304" pitchFamily="18" charset="0"/>
                          <a:cs typeface="Times" panose="02020603050405020304" pitchFamily="18" charset="0"/>
                        </a:rPr>
                        <a:t>Agartala</a:t>
                      </a:r>
                      <a:endParaRPr lang="en-IN" sz="1600" dirty="0">
                        <a:latin typeface="Times" panose="02020603050405020304" pitchFamily="18" charset="0"/>
                        <a:cs typeface="Times" panose="02020603050405020304" pitchFamily="18" charset="0"/>
                      </a:endParaRPr>
                    </a:p>
                  </a:txBody>
                  <a:tcPr/>
                </a:tc>
                <a:tc>
                  <a:txBody>
                    <a:bodyPr/>
                    <a:lstStyle/>
                    <a:p>
                      <a:r>
                        <a:rPr lang="en-IN" sz="1600" dirty="0">
                          <a:latin typeface="Times" panose="02020603050405020304" pitchFamily="18" charset="0"/>
                          <a:cs typeface="Times" panose="02020603050405020304" pitchFamily="18" charset="0"/>
                        </a:rPr>
                        <a:t>Tripura</a:t>
                      </a:r>
                    </a:p>
                    <a:p>
                      <a:r>
                        <a:rPr lang="en-IN" sz="1600" dirty="0">
                          <a:latin typeface="Times" panose="02020603050405020304" pitchFamily="18" charset="0"/>
                          <a:cs typeface="Times" panose="02020603050405020304" pitchFamily="18" charset="0"/>
                        </a:rPr>
                        <a:t>Mizoram</a:t>
                      </a:r>
                    </a:p>
                    <a:p>
                      <a:r>
                        <a:rPr lang="en-IN" sz="1600" dirty="0">
                          <a:latin typeface="Times" panose="02020603050405020304" pitchFamily="18" charset="0"/>
                          <a:cs typeface="Times" panose="02020603050405020304" pitchFamily="18" charset="0"/>
                        </a:rPr>
                        <a:t>Meghalaya</a:t>
                      </a:r>
                    </a:p>
                  </a:txBody>
                  <a:tcPr/>
                </a:tc>
                <a:tc>
                  <a:txBody>
                    <a:bodyPr/>
                    <a:lstStyle/>
                    <a:p>
                      <a:r>
                        <a:rPr lang="en-IN" sz="1600" dirty="0">
                          <a:latin typeface="Times" panose="02020603050405020304" pitchFamily="18" charset="0"/>
                          <a:cs typeface="Times" panose="02020603050405020304" pitchFamily="18" charset="0"/>
                        </a:rPr>
                        <a:t>Bengali</a:t>
                      </a:r>
                    </a:p>
                    <a:p>
                      <a:r>
                        <a:rPr lang="en-IN" sz="1600" dirty="0">
                          <a:latin typeface="Times" panose="02020603050405020304" pitchFamily="18" charset="0"/>
                          <a:cs typeface="Times" panose="02020603050405020304" pitchFamily="18" charset="0"/>
                        </a:rPr>
                        <a:t>Mizo</a:t>
                      </a:r>
                    </a:p>
                    <a:p>
                      <a:r>
                        <a:rPr lang="en-IN" sz="1600" dirty="0">
                          <a:latin typeface="Times" panose="02020603050405020304" pitchFamily="18" charset="0"/>
                          <a:cs typeface="Times" panose="02020603050405020304" pitchFamily="18" charset="0"/>
                        </a:rPr>
                        <a:t>Khasi, Garo, </a:t>
                      </a:r>
                      <a:r>
                        <a:rPr lang="en-IN" sz="1600" dirty="0" err="1">
                          <a:latin typeface="Times" panose="02020603050405020304" pitchFamily="18" charset="0"/>
                          <a:cs typeface="Times" panose="02020603050405020304" pitchFamily="18" charset="0"/>
                        </a:rPr>
                        <a:t>Jayantia</a:t>
                      </a:r>
                      <a:endParaRPr lang="en-IN" sz="1600" dirty="0">
                        <a:latin typeface="Times" panose="02020603050405020304" pitchFamily="18" charset="0"/>
                        <a:cs typeface="Times" panose="02020603050405020304" pitchFamily="18" charset="0"/>
                      </a:endParaRPr>
                    </a:p>
                  </a:txBody>
                  <a:tcPr/>
                </a:tc>
                <a:extLst>
                  <a:ext uri="{0D108BD9-81ED-4DB2-BD59-A6C34878D82A}">
                    <a16:rowId xmlns:a16="http://schemas.microsoft.com/office/drawing/2014/main" xmlns="" val="3001442793"/>
                  </a:ext>
                </a:extLst>
              </a:tr>
            </a:tbl>
          </a:graphicData>
        </a:graphic>
      </p:graphicFrame>
      <p:sp>
        <p:nvSpPr>
          <p:cNvPr id="6" name="Rectangle 5"/>
          <p:cNvSpPr/>
          <p:nvPr/>
        </p:nvSpPr>
        <p:spPr>
          <a:xfrm>
            <a:off x="9944101" y="6624578"/>
            <a:ext cx="2247900" cy="307777"/>
          </a:xfrm>
          <a:prstGeom prst="rect">
            <a:avLst/>
          </a:prstGeom>
          <a:solidFill>
            <a:schemeClr val="accent6">
              <a:lumMod val="40000"/>
              <a:lumOff val="60000"/>
            </a:schemeClr>
          </a:solidFill>
        </p:spPr>
        <p:txBody>
          <a:bodyPr wrap="square">
            <a:spAutoFit/>
          </a:bodyPr>
          <a:lstStyle/>
          <a:p>
            <a:r>
              <a:rPr lang="en-IN" sz="1400" dirty="0" err="1"/>
              <a:t>SOURCE:agricoop.nic.in</a:t>
            </a:r>
            <a:endParaRPr lang="en-IN" sz="1400" dirty="0"/>
          </a:p>
        </p:txBody>
      </p:sp>
    </p:spTree>
    <p:extLst>
      <p:ext uri="{BB962C8B-B14F-4D97-AF65-F5344CB8AC3E}">
        <p14:creationId xmlns:p14="http://schemas.microsoft.com/office/powerpoint/2010/main" val="428312247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2812738201"/>
              </p:ext>
            </p:extLst>
          </p:nvPr>
        </p:nvGraphicFramePr>
        <p:xfrm>
          <a:off x="1003300" y="1249680"/>
          <a:ext cx="10528301" cy="5191760"/>
        </p:xfrm>
        <a:graphic>
          <a:graphicData uri="http://schemas.openxmlformats.org/drawingml/2006/table">
            <a:tbl>
              <a:tblPr firstRow="1" bandRow="1">
                <a:tableStyleId>{10A1B5D5-9B99-4C35-A422-299274C87663}</a:tableStyleId>
              </a:tblPr>
              <a:tblGrid>
                <a:gridCol w="990600">
                  <a:extLst>
                    <a:ext uri="{9D8B030D-6E8A-4147-A177-3AD203B41FA5}">
                      <a16:colId xmlns:a16="http://schemas.microsoft.com/office/drawing/2014/main" xmlns="" val="20000"/>
                    </a:ext>
                  </a:extLst>
                </a:gridCol>
                <a:gridCol w="2247900">
                  <a:extLst>
                    <a:ext uri="{9D8B030D-6E8A-4147-A177-3AD203B41FA5}">
                      <a16:colId xmlns:a16="http://schemas.microsoft.com/office/drawing/2014/main" xmlns="" val="20001"/>
                    </a:ext>
                  </a:extLst>
                </a:gridCol>
                <a:gridCol w="7289801">
                  <a:extLst>
                    <a:ext uri="{9D8B030D-6E8A-4147-A177-3AD203B41FA5}">
                      <a16:colId xmlns:a16="http://schemas.microsoft.com/office/drawing/2014/main" xmlns="" val="20002"/>
                    </a:ext>
                  </a:extLst>
                </a:gridCol>
              </a:tblGrid>
              <a:tr h="370840">
                <a:tc>
                  <a:txBody>
                    <a:bodyPr/>
                    <a:lstStyle/>
                    <a:p>
                      <a:r>
                        <a:rPr lang="en-US" dirty="0"/>
                        <a:t>Sl. No</a:t>
                      </a:r>
                      <a:endParaRPr lang="en-US" b="1" dirty="0"/>
                    </a:p>
                  </a:txBody>
                  <a:tcPr/>
                </a:tc>
                <a:tc>
                  <a:txBody>
                    <a:bodyPr/>
                    <a:lstStyle/>
                    <a:p>
                      <a:r>
                        <a:rPr lang="en-US" dirty="0"/>
                        <a:t>Locations</a:t>
                      </a:r>
                      <a:endParaRPr lang="en-US" b="1" dirty="0"/>
                    </a:p>
                  </a:txBody>
                  <a:tcPr/>
                </a:tc>
                <a:tc>
                  <a:txBody>
                    <a:bodyPr/>
                    <a:lstStyle/>
                    <a:p>
                      <a:r>
                        <a:rPr lang="en-US" dirty="0"/>
                        <a:t>                         Nodal</a:t>
                      </a:r>
                      <a:r>
                        <a:rPr lang="en-US" baseline="0" dirty="0"/>
                        <a:t> agency</a:t>
                      </a:r>
                      <a:endParaRPr lang="en-US" b="1" dirty="0"/>
                    </a:p>
                  </a:txBody>
                  <a:tcPr/>
                </a:tc>
                <a:extLst>
                  <a:ext uri="{0D108BD9-81ED-4DB2-BD59-A6C34878D82A}">
                    <a16:rowId xmlns:a16="http://schemas.microsoft.com/office/drawing/2014/main" xmlns="" val="10000"/>
                  </a:ext>
                </a:extLst>
              </a:tr>
              <a:tr h="370840">
                <a:tc>
                  <a:txBody>
                    <a:bodyPr/>
                    <a:lstStyle/>
                    <a:p>
                      <a:r>
                        <a:rPr lang="en-US" dirty="0"/>
                        <a:t>1</a:t>
                      </a:r>
                    </a:p>
                  </a:txBody>
                  <a:tcPr/>
                </a:tc>
                <a:tc>
                  <a:txBody>
                    <a:bodyPr/>
                    <a:lstStyle/>
                    <a:p>
                      <a:r>
                        <a:rPr lang="en-US" dirty="0"/>
                        <a:t>Mumbai</a:t>
                      </a:r>
                    </a:p>
                  </a:txBody>
                  <a:tcPr/>
                </a:tc>
                <a:tc>
                  <a:txBody>
                    <a:bodyPr/>
                    <a:lstStyle/>
                    <a:p>
                      <a:r>
                        <a:rPr lang="en-US" dirty="0"/>
                        <a:t>The director</a:t>
                      </a:r>
                      <a:r>
                        <a:rPr lang="en-US" baseline="0" dirty="0"/>
                        <a:t> </a:t>
                      </a:r>
                      <a:r>
                        <a:rPr lang="en-US" baseline="0" dirty="0" err="1"/>
                        <a:t>Incharge</a:t>
                      </a:r>
                      <a:r>
                        <a:rPr lang="en-US" baseline="0" dirty="0"/>
                        <a:t>, Director of Cotton Development</a:t>
                      </a:r>
                      <a:endParaRPr lang="en-US" dirty="0"/>
                    </a:p>
                  </a:txBody>
                  <a:tcPr/>
                </a:tc>
                <a:extLst>
                  <a:ext uri="{0D108BD9-81ED-4DB2-BD59-A6C34878D82A}">
                    <a16:rowId xmlns:a16="http://schemas.microsoft.com/office/drawing/2014/main" xmlns="" val="10001"/>
                  </a:ext>
                </a:extLst>
              </a:tr>
              <a:tr h="370840">
                <a:tc>
                  <a:txBody>
                    <a:bodyPr/>
                    <a:lstStyle/>
                    <a:p>
                      <a:r>
                        <a:rPr lang="en-US" dirty="0"/>
                        <a:t>2</a:t>
                      </a:r>
                    </a:p>
                  </a:txBody>
                  <a:tcPr/>
                </a:tc>
                <a:tc>
                  <a:txBody>
                    <a:bodyPr/>
                    <a:lstStyle/>
                    <a:p>
                      <a:r>
                        <a:rPr lang="en-US" dirty="0"/>
                        <a:t>New Delhi</a:t>
                      </a:r>
                    </a:p>
                  </a:txBody>
                  <a:tcPr/>
                </a:tc>
                <a:tc>
                  <a:txBody>
                    <a:bodyPr/>
                    <a:lstStyle/>
                    <a:p>
                      <a:r>
                        <a:rPr lang="en-US" dirty="0"/>
                        <a:t>Managing</a:t>
                      </a:r>
                      <a:r>
                        <a:rPr lang="en-US" baseline="0" dirty="0"/>
                        <a:t> Director, National Cooperative Development cooperation</a:t>
                      </a:r>
                      <a:endParaRPr lang="en-US" dirty="0"/>
                    </a:p>
                  </a:txBody>
                  <a:tcPr/>
                </a:tc>
                <a:extLst>
                  <a:ext uri="{0D108BD9-81ED-4DB2-BD59-A6C34878D82A}">
                    <a16:rowId xmlns:a16="http://schemas.microsoft.com/office/drawing/2014/main" xmlns="" val="10002"/>
                  </a:ext>
                </a:extLst>
              </a:tr>
              <a:tr h="370840">
                <a:tc>
                  <a:txBody>
                    <a:bodyPr/>
                    <a:lstStyle/>
                    <a:p>
                      <a:r>
                        <a:rPr lang="en-US" dirty="0"/>
                        <a:t>3</a:t>
                      </a:r>
                    </a:p>
                  </a:txBody>
                  <a:tcPr/>
                </a:tc>
                <a:tc>
                  <a:txBody>
                    <a:bodyPr/>
                    <a:lstStyle/>
                    <a:p>
                      <a:r>
                        <a:rPr lang="en-US" dirty="0"/>
                        <a:t>Cochin</a:t>
                      </a:r>
                    </a:p>
                  </a:txBody>
                  <a:tcPr/>
                </a:tc>
                <a:tc>
                  <a:txBody>
                    <a:bodyPr/>
                    <a:lstStyle/>
                    <a:p>
                      <a:r>
                        <a:rPr lang="en-US" dirty="0"/>
                        <a:t>Coconut development</a:t>
                      </a:r>
                      <a:r>
                        <a:rPr lang="en-US" baseline="0" dirty="0"/>
                        <a:t> officer, Coconut development Board</a:t>
                      </a:r>
                      <a:endParaRPr lang="en-US" dirty="0"/>
                    </a:p>
                  </a:txBody>
                  <a:tcPr/>
                </a:tc>
                <a:extLst>
                  <a:ext uri="{0D108BD9-81ED-4DB2-BD59-A6C34878D82A}">
                    <a16:rowId xmlns:a16="http://schemas.microsoft.com/office/drawing/2014/main" xmlns="" val="10003"/>
                  </a:ext>
                </a:extLst>
              </a:tr>
              <a:tr h="370840">
                <a:tc>
                  <a:txBody>
                    <a:bodyPr/>
                    <a:lstStyle/>
                    <a:p>
                      <a:r>
                        <a:rPr lang="en-US" dirty="0"/>
                        <a:t>4</a:t>
                      </a:r>
                    </a:p>
                  </a:txBody>
                  <a:tcPr>
                    <a:solidFill>
                      <a:schemeClr val="accent4">
                        <a:lumMod val="60000"/>
                        <a:lumOff val="40000"/>
                      </a:schemeClr>
                    </a:solidFill>
                  </a:tcPr>
                </a:tc>
                <a:tc>
                  <a:txBody>
                    <a:bodyPr/>
                    <a:lstStyle/>
                    <a:p>
                      <a:r>
                        <a:rPr lang="en-US" dirty="0"/>
                        <a:t>Bangalore</a:t>
                      </a:r>
                    </a:p>
                  </a:txBody>
                  <a:tcPr>
                    <a:solidFill>
                      <a:schemeClr val="accent4">
                        <a:lumMod val="60000"/>
                        <a:lumOff val="40000"/>
                      </a:schemeClr>
                    </a:solidFill>
                  </a:tcPr>
                </a:tc>
                <a:tc>
                  <a:txBody>
                    <a:bodyPr/>
                    <a:lstStyle/>
                    <a:p>
                      <a:r>
                        <a:rPr lang="en-US" dirty="0"/>
                        <a:t>Director,</a:t>
                      </a:r>
                      <a:r>
                        <a:rPr lang="en-US" baseline="0" dirty="0"/>
                        <a:t> Coconut development board</a:t>
                      </a:r>
                      <a:endParaRPr lang="en-US" dirty="0"/>
                    </a:p>
                  </a:txBody>
                  <a:tcPr>
                    <a:solidFill>
                      <a:schemeClr val="accent4">
                        <a:lumMod val="60000"/>
                        <a:lumOff val="40000"/>
                      </a:schemeClr>
                    </a:solidFill>
                  </a:tcPr>
                </a:tc>
                <a:extLst>
                  <a:ext uri="{0D108BD9-81ED-4DB2-BD59-A6C34878D82A}">
                    <a16:rowId xmlns:a16="http://schemas.microsoft.com/office/drawing/2014/main" xmlns="" val="10004"/>
                  </a:ext>
                </a:extLst>
              </a:tr>
              <a:tr h="370840">
                <a:tc>
                  <a:txBody>
                    <a:bodyPr/>
                    <a:lstStyle/>
                    <a:p>
                      <a:r>
                        <a:rPr lang="en-US" dirty="0"/>
                        <a:t>5</a:t>
                      </a:r>
                    </a:p>
                  </a:txBody>
                  <a:tcPr/>
                </a:tc>
                <a:tc>
                  <a:txBody>
                    <a:bodyPr/>
                    <a:lstStyle/>
                    <a:p>
                      <a:r>
                        <a:rPr lang="en-US" dirty="0"/>
                        <a:t>Hyderabad</a:t>
                      </a:r>
                    </a:p>
                  </a:txBody>
                  <a:tcPr/>
                </a:tc>
                <a:tc>
                  <a:txBody>
                    <a:bodyPr/>
                    <a:lstStyle/>
                    <a:p>
                      <a:r>
                        <a:rPr lang="en-US" dirty="0"/>
                        <a:t>Director  General, MANAGE</a:t>
                      </a:r>
                    </a:p>
                  </a:txBody>
                  <a:tcPr/>
                </a:tc>
                <a:extLst>
                  <a:ext uri="{0D108BD9-81ED-4DB2-BD59-A6C34878D82A}">
                    <a16:rowId xmlns:a16="http://schemas.microsoft.com/office/drawing/2014/main" xmlns="" val="10005"/>
                  </a:ext>
                </a:extLst>
              </a:tr>
              <a:tr h="370840">
                <a:tc>
                  <a:txBody>
                    <a:bodyPr/>
                    <a:lstStyle/>
                    <a:p>
                      <a:r>
                        <a:rPr lang="en-US" dirty="0"/>
                        <a:t>6</a:t>
                      </a:r>
                    </a:p>
                  </a:txBody>
                  <a:tcPr/>
                </a:tc>
                <a:tc>
                  <a:txBody>
                    <a:bodyPr/>
                    <a:lstStyle/>
                    <a:p>
                      <a:r>
                        <a:rPr lang="en-US" dirty="0"/>
                        <a:t>Chennai</a:t>
                      </a:r>
                    </a:p>
                  </a:txBody>
                  <a:tcPr/>
                </a:tc>
                <a:tc>
                  <a:txBody>
                    <a:bodyPr/>
                    <a:lstStyle/>
                    <a:p>
                      <a:r>
                        <a:rPr lang="en-US" dirty="0"/>
                        <a:t>Director,</a:t>
                      </a:r>
                      <a:r>
                        <a:rPr lang="en-US" baseline="0" dirty="0"/>
                        <a:t> Coconut development board</a:t>
                      </a:r>
                      <a:endParaRPr lang="en-US" dirty="0"/>
                    </a:p>
                  </a:txBody>
                  <a:tcPr/>
                </a:tc>
                <a:extLst>
                  <a:ext uri="{0D108BD9-81ED-4DB2-BD59-A6C34878D82A}">
                    <a16:rowId xmlns:a16="http://schemas.microsoft.com/office/drawing/2014/main" xmlns="" val="10006"/>
                  </a:ext>
                </a:extLst>
              </a:tr>
              <a:tr h="370840">
                <a:tc>
                  <a:txBody>
                    <a:bodyPr/>
                    <a:lstStyle/>
                    <a:p>
                      <a:r>
                        <a:rPr lang="en-US" dirty="0"/>
                        <a:t>7</a:t>
                      </a:r>
                    </a:p>
                  </a:txBody>
                  <a:tcPr/>
                </a:tc>
                <a:tc>
                  <a:txBody>
                    <a:bodyPr/>
                    <a:lstStyle/>
                    <a:p>
                      <a:r>
                        <a:rPr lang="en-US" dirty="0"/>
                        <a:t>Ghaziabad</a:t>
                      </a:r>
                    </a:p>
                  </a:txBody>
                  <a:tcPr/>
                </a:tc>
                <a:tc>
                  <a:txBody>
                    <a:bodyPr/>
                    <a:lstStyle/>
                    <a:p>
                      <a:r>
                        <a:rPr lang="en-US" dirty="0"/>
                        <a:t>Director,</a:t>
                      </a:r>
                      <a:r>
                        <a:rPr lang="en-US" baseline="0" dirty="0"/>
                        <a:t> Director of Wheat development, Ghaziabad</a:t>
                      </a:r>
                      <a:endParaRPr lang="en-US" dirty="0"/>
                    </a:p>
                  </a:txBody>
                  <a:tcPr/>
                </a:tc>
                <a:extLst>
                  <a:ext uri="{0D108BD9-81ED-4DB2-BD59-A6C34878D82A}">
                    <a16:rowId xmlns:a16="http://schemas.microsoft.com/office/drawing/2014/main" xmlns="" val="10007"/>
                  </a:ext>
                </a:extLst>
              </a:tr>
              <a:tr h="370840">
                <a:tc>
                  <a:txBody>
                    <a:bodyPr/>
                    <a:lstStyle/>
                    <a:p>
                      <a:r>
                        <a:rPr lang="en-US" dirty="0"/>
                        <a:t>8</a:t>
                      </a:r>
                    </a:p>
                  </a:txBody>
                  <a:tcPr/>
                </a:tc>
                <a:tc>
                  <a:txBody>
                    <a:bodyPr/>
                    <a:lstStyle/>
                    <a:p>
                      <a:r>
                        <a:rPr lang="en-US" dirty="0"/>
                        <a:t>Jaipur</a:t>
                      </a:r>
                    </a:p>
                  </a:txBody>
                  <a:tcPr/>
                </a:tc>
                <a:tc>
                  <a:txBody>
                    <a:bodyPr/>
                    <a:lstStyle/>
                    <a:p>
                      <a:r>
                        <a:rPr lang="en-US" dirty="0"/>
                        <a:t>Director General,</a:t>
                      </a:r>
                      <a:r>
                        <a:rPr lang="en-US" baseline="0" dirty="0"/>
                        <a:t> NIAM</a:t>
                      </a:r>
                      <a:endParaRPr lang="en-US" dirty="0"/>
                    </a:p>
                  </a:txBody>
                  <a:tcPr/>
                </a:tc>
                <a:extLst>
                  <a:ext uri="{0D108BD9-81ED-4DB2-BD59-A6C34878D82A}">
                    <a16:rowId xmlns:a16="http://schemas.microsoft.com/office/drawing/2014/main" xmlns="" val="10008"/>
                  </a:ext>
                </a:extLst>
              </a:tr>
              <a:tr h="370840">
                <a:tc>
                  <a:txBody>
                    <a:bodyPr/>
                    <a:lstStyle/>
                    <a:p>
                      <a:r>
                        <a:rPr lang="en-US" dirty="0"/>
                        <a:t>9</a:t>
                      </a:r>
                    </a:p>
                  </a:txBody>
                  <a:tcPr/>
                </a:tc>
                <a:tc>
                  <a:txBody>
                    <a:bodyPr/>
                    <a:lstStyle/>
                    <a:p>
                      <a:r>
                        <a:rPr lang="en-US" dirty="0"/>
                        <a:t>Gurgaon</a:t>
                      </a:r>
                    </a:p>
                  </a:txBody>
                  <a:tcPr/>
                </a:tc>
                <a:tc>
                  <a:txBody>
                    <a:bodyPr/>
                    <a:lstStyle/>
                    <a:p>
                      <a:r>
                        <a:rPr lang="en-US" dirty="0"/>
                        <a:t>Managing</a:t>
                      </a:r>
                      <a:r>
                        <a:rPr lang="en-US" baseline="0" dirty="0"/>
                        <a:t> director, NHB</a:t>
                      </a:r>
                      <a:endParaRPr lang="en-US" dirty="0"/>
                    </a:p>
                  </a:txBody>
                  <a:tcPr/>
                </a:tc>
                <a:extLst>
                  <a:ext uri="{0D108BD9-81ED-4DB2-BD59-A6C34878D82A}">
                    <a16:rowId xmlns:a16="http://schemas.microsoft.com/office/drawing/2014/main" xmlns="" val="10009"/>
                  </a:ext>
                </a:extLst>
              </a:tr>
              <a:tr h="370840">
                <a:tc>
                  <a:txBody>
                    <a:bodyPr/>
                    <a:lstStyle/>
                    <a:p>
                      <a:r>
                        <a:rPr lang="en-US" dirty="0"/>
                        <a:t>10</a:t>
                      </a:r>
                    </a:p>
                  </a:txBody>
                  <a:tcPr/>
                </a:tc>
                <a:tc>
                  <a:txBody>
                    <a:bodyPr/>
                    <a:lstStyle/>
                    <a:p>
                      <a:r>
                        <a:rPr lang="en-US" dirty="0"/>
                        <a:t>Bhopal</a:t>
                      </a:r>
                    </a:p>
                  </a:txBody>
                  <a:tcPr/>
                </a:tc>
                <a:tc>
                  <a:txBody>
                    <a:bodyPr/>
                    <a:lstStyle/>
                    <a:p>
                      <a:r>
                        <a:rPr lang="en-US" dirty="0"/>
                        <a:t>Director In-charge, Directorate</a:t>
                      </a:r>
                      <a:r>
                        <a:rPr lang="en-US" baseline="0" dirty="0"/>
                        <a:t> of pulse research</a:t>
                      </a:r>
                      <a:endParaRPr lang="en-US" dirty="0"/>
                    </a:p>
                  </a:txBody>
                  <a:tcPr/>
                </a:tc>
                <a:extLst>
                  <a:ext uri="{0D108BD9-81ED-4DB2-BD59-A6C34878D82A}">
                    <a16:rowId xmlns:a16="http://schemas.microsoft.com/office/drawing/2014/main" xmlns="" val="10010"/>
                  </a:ext>
                </a:extLst>
              </a:tr>
              <a:tr h="370840">
                <a:tc>
                  <a:txBody>
                    <a:bodyPr/>
                    <a:lstStyle/>
                    <a:p>
                      <a:r>
                        <a:rPr lang="en-US" dirty="0"/>
                        <a:t>11</a:t>
                      </a:r>
                    </a:p>
                  </a:txBody>
                  <a:tcPr/>
                </a:tc>
                <a:tc>
                  <a:txBody>
                    <a:bodyPr/>
                    <a:lstStyle/>
                    <a:p>
                      <a:r>
                        <a:rPr lang="en-US" dirty="0"/>
                        <a:t>Kolkata</a:t>
                      </a:r>
                    </a:p>
                  </a:txBody>
                  <a:tcPr/>
                </a:tc>
                <a:tc>
                  <a:txBody>
                    <a:bodyPr/>
                    <a:lstStyle/>
                    <a:p>
                      <a:r>
                        <a:rPr lang="en-US" dirty="0"/>
                        <a:t>Director,</a:t>
                      </a:r>
                      <a:r>
                        <a:rPr lang="en-US" baseline="0" dirty="0"/>
                        <a:t> Directorate of Jute development</a:t>
                      </a:r>
                      <a:endParaRPr lang="en-US" dirty="0"/>
                    </a:p>
                  </a:txBody>
                  <a:tcPr/>
                </a:tc>
                <a:extLst>
                  <a:ext uri="{0D108BD9-81ED-4DB2-BD59-A6C34878D82A}">
                    <a16:rowId xmlns:a16="http://schemas.microsoft.com/office/drawing/2014/main" xmlns="" val="10011"/>
                  </a:ext>
                </a:extLst>
              </a:tr>
              <a:tr h="370840">
                <a:tc>
                  <a:txBody>
                    <a:bodyPr/>
                    <a:lstStyle/>
                    <a:p>
                      <a:r>
                        <a:rPr lang="en-US" dirty="0"/>
                        <a:t>12</a:t>
                      </a:r>
                    </a:p>
                  </a:txBody>
                  <a:tcPr/>
                </a:tc>
                <a:tc>
                  <a:txBody>
                    <a:bodyPr/>
                    <a:lstStyle/>
                    <a:p>
                      <a:r>
                        <a:rPr lang="en-US" dirty="0"/>
                        <a:t>New Delhi</a:t>
                      </a:r>
                    </a:p>
                  </a:txBody>
                  <a:tcPr/>
                </a:tc>
                <a:tc>
                  <a:txBody>
                    <a:bodyPr/>
                    <a:lstStyle/>
                    <a:p>
                      <a:r>
                        <a:rPr lang="en-US" dirty="0"/>
                        <a:t>Managing director, SFAC</a:t>
                      </a:r>
                    </a:p>
                  </a:txBody>
                  <a:tcPr/>
                </a:tc>
                <a:extLst>
                  <a:ext uri="{0D108BD9-81ED-4DB2-BD59-A6C34878D82A}">
                    <a16:rowId xmlns:a16="http://schemas.microsoft.com/office/drawing/2014/main" xmlns="" val="10012"/>
                  </a:ext>
                </a:extLst>
              </a:tr>
              <a:tr h="370840">
                <a:tc>
                  <a:txBody>
                    <a:bodyPr/>
                    <a:lstStyle/>
                    <a:p>
                      <a:r>
                        <a:rPr lang="en-US" dirty="0"/>
                        <a:t>13</a:t>
                      </a:r>
                    </a:p>
                  </a:txBody>
                  <a:tcPr/>
                </a:tc>
                <a:tc>
                  <a:txBody>
                    <a:bodyPr/>
                    <a:lstStyle/>
                    <a:p>
                      <a:r>
                        <a:rPr lang="en-US" dirty="0" smtClean="0"/>
                        <a:t>Guwahati</a:t>
                      </a:r>
                      <a:endParaRPr lang="en-US" dirty="0"/>
                    </a:p>
                  </a:txBody>
                  <a:tcPr/>
                </a:tc>
                <a:tc>
                  <a:txBody>
                    <a:bodyPr/>
                    <a:lstStyle/>
                    <a:p>
                      <a:r>
                        <a:rPr lang="en-US" dirty="0"/>
                        <a:t>Central</a:t>
                      </a:r>
                      <a:r>
                        <a:rPr lang="en-US" baseline="0" dirty="0"/>
                        <a:t> Integrated Pest Management Centre, </a:t>
                      </a:r>
                      <a:r>
                        <a:rPr lang="en-US" baseline="0" dirty="0" err="1"/>
                        <a:t>Guwhati</a:t>
                      </a:r>
                      <a:endParaRPr lang="en-US" dirty="0"/>
                    </a:p>
                  </a:txBody>
                  <a:tcPr/>
                </a:tc>
                <a:extLst>
                  <a:ext uri="{0D108BD9-81ED-4DB2-BD59-A6C34878D82A}">
                    <a16:rowId xmlns:a16="http://schemas.microsoft.com/office/drawing/2014/main" xmlns="" val="10013"/>
                  </a:ext>
                </a:extLst>
              </a:tr>
            </a:tbl>
          </a:graphicData>
        </a:graphic>
      </p:graphicFrame>
      <p:sp>
        <p:nvSpPr>
          <p:cNvPr id="3" name="Rectangle 2"/>
          <p:cNvSpPr/>
          <p:nvPr/>
        </p:nvSpPr>
        <p:spPr>
          <a:xfrm>
            <a:off x="2247900" y="127000"/>
            <a:ext cx="7950200" cy="698500"/>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400" b="1" dirty="0">
                <a:ln w="22225">
                  <a:solidFill>
                    <a:schemeClr val="accent2"/>
                  </a:solidFill>
                  <a:prstDash val="solid"/>
                </a:ln>
                <a:solidFill>
                  <a:schemeClr val="accent2">
                    <a:lumMod val="40000"/>
                    <a:lumOff val="60000"/>
                  </a:schemeClr>
                </a:solidFill>
              </a:rPr>
              <a:t>LIST OF NODAL AGENCIES</a:t>
            </a:r>
          </a:p>
        </p:txBody>
      </p:sp>
    </p:spTree>
    <p:extLst>
      <p:ext uri="{BB962C8B-B14F-4D97-AF65-F5344CB8AC3E}">
        <p14:creationId xmlns:p14="http://schemas.microsoft.com/office/powerpoint/2010/main" val="418780597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6"/>
          <p:cNvGraphicFramePr>
            <a:graphicFrameLocks noGrp="1"/>
          </p:cNvGraphicFramePr>
          <p:nvPr>
            <p:extLst>
              <p:ext uri="{D42A27DB-BD31-4B8C-83A1-F6EECF244321}">
                <p14:modId xmlns:p14="http://schemas.microsoft.com/office/powerpoint/2010/main" val="3180530706"/>
              </p:ext>
            </p:extLst>
          </p:nvPr>
        </p:nvGraphicFramePr>
        <p:xfrm>
          <a:off x="2023291" y="277080"/>
          <a:ext cx="8016695" cy="6580920"/>
        </p:xfrm>
        <a:graphic>
          <a:graphicData uri="http://schemas.openxmlformats.org/drawingml/2006/table">
            <a:tbl>
              <a:tblPr firstRow="1" bandRow="1">
                <a:tableStyleId>{D27102A9-8310-4765-A935-A1911B00CA55}</a:tableStyleId>
              </a:tblPr>
              <a:tblGrid>
                <a:gridCol w="878849">
                  <a:extLst>
                    <a:ext uri="{9D8B030D-6E8A-4147-A177-3AD203B41FA5}">
                      <a16:colId xmlns:a16="http://schemas.microsoft.com/office/drawing/2014/main" xmlns="" val="1179092877"/>
                    </a:ext>
                  </a:extLst>
                </a:gridCol>
                <a:gridCol w="2455494">
                  <a:extLst>
                    <a:ext uri="{9D8B030D-6E8A-4147-A177-3AD203B41FA5}">
                      <a16:colId xmlns:a16="http://schemas.microsoft.com/office/drawing/2014/main" xmlns="" val="2232154125"/>
                    </a:ext>
                  </a:extLst>
                </a:gridCol>
                <a:gridCol w="1560784">
                  <a:extLst>
                    <a:ext uri="{9D8B030D-6E8A-4147-A177-3AD203B41FA5}">
                      <a16:colId xmlns:a16="http://schemas.microsoft.com/office/drawing/2014/main" xmlns="" val="3662576278"/>
                    </a:ext>
                  </a:extLst>
                </a:gridCol>
                <a:gridCol w="1560784">
                  <a:extLst>
                    <a:ext uri="{9D8B030D-6E8A-4147-A177-3AD203B41FA5}">
                      <a16:colId xmlns:a16="http://schemas.microsoft.com/office/drawing/2014/main" xmlns="" val="414457513"/>
                    </a:ext>
                  </a:extLst>
                </a:gridCol>
                <a:gridCol w="1560784">
                  <a:extLst>
                    <a:ext uri="{9D8B030D-6E8A-4147-A177-3AD203B41FA5}">
                      <a16:colId xmlns:a16="http://schemas.microsoft.com/office/drawing/2014/main" xmlns="" val="1137446280"/>
                    </a:ext>
                  </a:extLst>
                </a:gridCol>
              </a:tblGrid>
              <a:tr h="329046">
                <a:tc>
                  <a:txBody>
                    <a:bodyPr/>
                    <a:lstStyle/>
                    <a:p>
                      <a:r>
                        <a:rPr lang="en-IN" sz="1400" b="1" dirty="0" err="1">
                          <a:latin typeface="Times" panose="02020603050405020304" pitchFamily="18" charset="0"/>
                          <a:cs typeface="Times" panose="02020603050405020304" pitchFamily="18" charset="0"/>
                        </a:rPr>
                        <a:t>Sl.No</a:t>
                      </a:r>
                      <a:endParaRPr lang="en-IN" sz="1400" b="1" dirty="0">
                        <a:latin typeface="Times" panose="02020603050405020304" pitchFamily="18" charset="0"/>
                        <a:cs typeface="Times" panose="02020603050405020304" pitchFamily="18" charset="0"/>
                      </a:endParaRPr>
                    </a:p>
                  </a:txBody>
                  <a:tcPr/>
                </a:tc>
                <a:tc>
                  <a:txBody>
                    <a:bodyPr/>
                    <a:lstStyle/>
                    <a:p>
                      <a:r>
                        <a:rPr lang="en-IN" sz="1400" b="1" dirty="0">
                          <a:latin typeface="Times" panose="02020603050405020304" pitchFamily="18" charset="0"/>
                          <a:cs typeface="Times" panose="02020603050405020304" pitchFamily="18" charset="0"/>
                        </a:rPr>
                        <a:t>State</a:t>
                      </a:r>
                    </a:p>
                  </a:txBody>
                  <a:tcPr/>
                </a:tc>
                <a:tc>
                  <a:txBody>
                    <a:bodyPr/>
                    <a:lstStyle/>
                    <a:p>
                      <a:pPr algn="ctr"/>
                      <a:r>
                        <a:rPr lang="en-IN" sz="1400" b="1" dirty="0">
                          <a:latin typeface="Times" panose="02020603050405020304" pitchFamily="18" charset="0"/>
                          <a:cs typeface="Times" panose="02020603050405020304" pitchFamily="18" charset="0"/>
                        </a:rPr>
                        <a:t>2018-19</a:t>
                      </a:r>
                    </a:p>
                  </a:txBody>
                  <a:tcPr/>
                </a:tc>
                <a:tc>
                  <a:txBody>
                    <a:bodyPr/>
                    <a:lstStyle/>
                    <a:p>
                      <a:pPr algn="ctr"/>
                      <a:r>
                        <a:rPr lang="en-IN" sz="1400" b="1" dirty="0">
                          <a:latin typeface="Times" panose="02020603050405020304" pitchFamily="18" charset="0"/>
                          <a:cs typeface="Times" panose="02020603050405020304" pitchFamily="18" charset="0"/>
                        </a:rPr>
                        <a:t>2019-20</a:t>
                      </a:r>
                    </a:p>
                  </a:txBody>
                  <a:tcPr/>
                </a:tc>
                <a:tc>
                  <a:txBody>
                    <a:bodyPr/>
                    <a:lstStyle/>
                    <a:p>
                      <a:pPr algn="ctr"/>
                      <a:r>
                        <a:rPr lang="en-IN" sz="1400" b="1" dirty="0">
                          <a:latin typeface="Times" panose="02020603050405020304" pitchFamily="18" charset="0"/>
                          <a:cs typeface="Times" panose="02020603050405020304" pitchFamily="18" charset="0"/>
                        </a:rPr>
                        <a:t>2020-21</a:t>
                      </a:r>
                    </a:p>
                  </a:txBody>
                  <a:tcPr/>
                </a:tc>
                <a:extLst>
                  <a:ext uri="{0D108BD9-81ED-4DB2-BD59-A6C34878D82A}">
                    <a16:rowId xmlns:a16="http://schemas.microsoft.com/office/drawing/2014/main" xmlns="" val="230894181"/>
                  </a:ext>
                </a:extLst>
              </a:tr>
              <a:tr h="329046">
                <a:tc>
                  <a:txBody>
                    <a:bodyPr/>
                    <a:lstStyle/>
                    <a:p>
                      <a:r>
                        <a:rPr lang="en-IN" sz="1400" b="1" dirty="0">
                          <a:latin typeface="Times" panose="02020603050405020304" pitchFamily="18" charset="0"/>
                          <a:cs typeface="Times" panose="02020603050405020304" pitchFamily="18" charset="0"/>
                        </a:rPr>
                        <a:t>1</a:t>
                      </a:r>
                    </a:p>
                  </a:txBody>
                  <a:tcPr/>
                </a:tc>
                <a:tc>
                  <a:txBody>
                    <a:bodyPr/>
                    <a:lstStyle/>
                    <a:p>
                      <a:r>
                        <a:rPr lang="de-DE" sz="1400" b="1" dirty="0">
                          <a:latin typeface="Times" panose="02020603050405020304" pitchFamily="18" charset="0"/>
                          <a:cs typeface="Times" panose="02020603050405020304" pitchFamily="18" charset="0"/>
                        </a:rPr>
                        <a:t>Andaman &amp;</a:t>
                      </a:r>
                      <a:r>
                        <a:rPr lang="de-DE" sz="1400" b="1" baseline="0" dirty="0">
                          <a:latin typeface="Times" panose="02020603050405020304" pitchFamily="18" charset="0"/>
                          <a:cs typeface="Times" panose="02020603050405020304" pitchFamily="18" charset="0"/>
                        </a:rPr>
                        <a:t> </a:t>
                      </a:r>
                      <a:r>
                        <a:rPr lang="de-DE" sz="1400" b="1" dirty="0">
                          <a:latin typeface="Times" panose="02020603050405020304" pitchFamily="18" charset="0"/>
                          <a:cs typeface="Times" panose="02020603050405020304" pitchFamily="18" charset="0"/>
                        </a:rPr>
                        <a:t>Nicobar </a:t>
                      </a:r>
                    </a:p>
                  </a:txBody>
                  <a:tcPr/>
                </a:tc>
                <a:tc>
                  <a:txBody>
                    <a:bodyPr/>
                    <a:lstStyle/>
                    <a:p>
                      <a:pPr algn="ctr"/>
                      <a:r>
                        <a:rPr lang="en-IN" sz="1400" b="1" dirty="0">
                          <a:latin typeface="Times" panose="02020603050405020304" pitchFamily="18" charset="0"/>
                          <a:cs typeface="Times" panose="02020603050405020304" pitchFamily="18" charset="0"/>
                        </a:rPr>
                        <a:t>37</a:t>
                      </a:r>
                    </a:p>
                  </a:txBody>
                  <a:tcPr/>
                </a:tc>
                <a:tc>
                  <a:txBody>
                    <a:bodyPr/>
                    <a:lstStyle/>
                    <a:p>
                      <a:pPr algn="ctr"/>
                      <a:r>
                        <a:rPr lang="en-IN" sz="1400" b="1" dirty="0">
                          <a:latin typeface="Times" panose="02020603050405020304" pitchFamily="18" charset="0"/>
                          <a:cs typeface="Times" panose="02020603050405020304" pitchFamily="18" charset="0"/>
                        </a:rPr>
                        <a:t>2035</a:t>
                      </a:r>
                    </a:p>
                  </a:txBody>
                  <a:tcPr/>
                </a:tc>
                <a:tc>
                  <a:txBody>
                    <a:bodyPr/>
                    <a:lstStyle/>
                    <a:p>
                      <a:pPr algn="ctr"/>
                      <a:r>
                        <a:rPr lang="en-IN" sz="1400" b="1" dirty="0">
                          <a:latin typeface="Times" panose="02020603050405020304" pitchFamily="18" charset="0"/>
                          <a:cs typeface="Times" panose="02020603050405020304" pitchFamily="18" charset="0"/>
                        </a:rPr>
                        <a:t>3301</a:t>
                      </a:r>
                    </a:p>
                  </a:txBody>
                  <a:tcPr/>
                </a:tc>
                <a:extLst>
                  <a:ext uri="{0D108BD9-81ED-4DB2-BD59-A6C34878D82A}">
                    <a16:rowId xmlns:a16="http://schemas.microsoft.com/office/drawing/2014/main" xmlns="" val="3340140302"/>
                  </a:ext>
                </a:extLst>
              </a:tr>
              <a:tr h="329046">
                <a:tc>
                  <a:txBody>
                    <a:bodyPr/>
                    <a:lstStyle/>
                    <a:p>
                      <a:r>
                        <a:rPr lang="en-IN" sz="1400" b="1" dirty="0">
                          <a:latin typeface="Times" panose="02020603050405020304" pitchFamily="18" charset="0"/>
                          <a:cs typeface="Times" panose="02020603050405020304" pitchFamily="18" charset="0"/>
                        </a:rPr>
                        <a:t>2</a:t>
                      </a:r>
                    </a:p>
                  </a:txBody>
                  <a:tcPr/>
                </a:tc>
                <a:tc>
                  <a:txBody>
                    <a:bodyPr/>
                    <a:lstStyle/>
                    <a:p>
                      <a:r>
                        <a:rPr lang="en-IN" sz="1400" b="1" dirty="0">
                          <a:latin typeface="Times" panose="02020603050405020304" pitchFamily="18" charset="0"/>
                          <a:cs typeface="Times" panose="02020603050405020304" pitchFamily="18" charset="0"/>
                        </a:rPr>
                        <a:t>Andhra Pradesh</a:t>
                      </a:r>
                    </a:p>
                  </a:txBody>
                  <a:tcPr/>
                </a:tc>
                <a:tc>
                  <a:txBody>
                    <a:bodyPr/>
                    <a:lstStyle/>
                    <a:p>
                      <a:pPr algn="ctr"/>
                      <a:r>
                        <a:rPr lang="en-IN" sz="1400" b="1" dirty="0">
                          <a:latin typeface="Times" panose="02020603050405020304" pitchFamily="18" charset="0"/>
                          <a:cs typeface="Times" panose="02020603050405020304" pitchFamily="18" charset="0"/>
                        </a:rPr>
                        <a:t>92658</a:t>
                      </a:r>
                    </a:p>
                  </a:txBody>
                  <a:tcPr/>
                </a:tc>
                <a:tc>
                  <a:txBody>
                    <a:bodyPr/>
                    <a:lstStyle/>
                    <a:p>
                      <a:pPr algn="ctr"/>
                      <a:r>
                        <a:rPr lang="en-IN" sz="1400" b="1" dirty="0">
                          <a:latin typeface="Times" panose="02020603050405020304" pitchFamily="18" charset="0"/>
                          <a:cs typeface="Times" panose="02020603050405020304" pitchFamily="18" charset="0"/>
                        </a:rPr>
                        <a:t>149356</a:t>
                      </a:r>
                    </a:p>
                  </a:txBody>
                  <a:tcPr/>
                </a:tc>
                <a:tc>
                  <a:txBody>
                    <a:bodyPr/>
                    <a:lstStyle/>
                    <a:p>
                      <a:pPr algn="ctr"/>
                      <a:r>
                        <a:rPr lang="en-IN" sz="1400" b="1" dirty="0">
                          <a:latin typeface="Times" panose="02020603050405020304" pitchFamily="18" charset="0"/>
                          <a:cs typeface="Times" panose="02020603050405020304" pitchFamily="18" charset="0"/>
                        </a:rPr>
                        <a:t>171230</a:t>
                      </a:r>
                    </a:p>
                  </a:txBody>
                  <a:tcPr/>
                </a:tc>
                <a:extLst>
                  <a:ext uri="{0D108BD9-81ED-4DB2-BD59-A6C34878D82A}">
                    <a16:rowId xmlns:a16="http://schemas.microsoft.com/office/drawing/2014/main" xmlns="" val="727689431"/>
                  </a:ext>
                </a:extLst>
              </a:tr>
              <a:tr h="329046">
                <a:tc>
                  <a:txBody>
                    <a:bodyPr/>
                    <a:lstStyle/>
                    <a:p>
                      <a:r>
                        <a:rPr lang="en-IN" sz="1400" b="1" dirty="0">
                          <a:latin typeface="Times" panose="02020603050405020304" pitchFamily="18" charset="0"/>
                          <a:cs typeface="Times" panose="02020603050405020304" pitchFamily="18" charset="0"/>
                        </a:rPr>
                        <a:t>3</a:t>
                      </a:r>
                    </a:p>
                  </a:txBody>
                  <a:tcPr/>
                </a:tc>
                <a:tc>
                  <a:txBody>
                    <a:bodyPr/>
                    <a:lstStyle/>
                    <a:p>
                      <a:r>
                        <a:rPr lang="en-IN" sz="1400" b="1" dirty="0">
                          <a:latin typeface="Times" panose="02020603050405020304" pitchFamily="18" charset="0"/>
                          <a:cs typeface="Times" panose="02020603050405020304" pitchFamily="18" charset="0"/>
                        </a:rPr>
                        <a:t>Arunachal Pradesh</a:t>
                      </a:r>
                    </a:p>
                  </a:txBody>
                  <a:tcPr/>
                </a:tc>
                <a:tc>
                  <a:txBody>
                    <a:bodyPr/>
                    <a:lstStyle/>
                    <a:p>
                      <a:pPr algn="ctr"/>
                      <a:r>
                        <a:rPr lang="en-IN" sz="1400" b="1" dirty="0">
                          <a:latin typeface="Times" panose="02020603050405020304" pitchFamily="18" charset="0"/>
                          <a:cs typeface="Times" panose="02020603050405020304" pitchFamily="18" charset="0"/>
                        </a:rPr>
                        <a:t>816</a:t>
                      </a:r>
                    </a:p>
                  </a:txBody>
                  <a:tcPr/>
                </a:tc>
                <a:tc>
                  <a:txBody>
                    <a:bodyPr/>
                    <a:lstStyle/>
                    <a:p>
                      <a:pPr algn="ctr"/>
                      <a:r>
                        <a:rPr lang="en-IN" sz="1400" b="1" dirty="0">
                          <a:latin typeface="Times" panose="02020603050405020304" pitchFamily="18" charset="0"/>
                          <a:cs typeface="Times" panose="02020603050405020304" pitchFamily="18" charset="0"/>
                        </a:rPr>
                        <a:t>744</a:t>
                      </a:r>
                    </a:p>
                  </a:txBody>
                  <a:tcPr/>
                </a:tc>
                <a:tc>
                  <a:txBody>
                    <a:bodyPr/>
                    <a:lstStyle/>
                    <a:p>
                      <a:pPr algn="ctr"/>
                      <a:r>
                        <a:rPr lang="en-IN" sz="1400" b="1" dirty="0">
                          <a:latin typeface="Times" panose="02020603050405020304" pitchFamily="18" charset="0"/>
                          <a:cs typeface="Times" panose="02020603050405020304" pitchFamily="18" charset="0"/>
                        </a:rPr>
                        <a:t>1198</a:t>
                      </a:r>
                    </a:p>
                  </a:txBody>
                  <a:tcPr/>
                </a:tc>
                <a:extLst>
                  <a:ext uri="{0D108BD9-81ED-4DB2-BD59-A6C34878D82A}">
                    <a16:rowId xmlns:a16="http://schemas.microsoft.com/office/drawing/2014/main" xmlns="" val="1511628743"/>
                  </a:ext>
                </a:extLst>
              </a:tr>
              <a:tr h="329046">
                <a:tc>
                  <a:txBody>
                    <a:bodyPr/>
                    <a:lstStyle/>
                    <a:p>
                      <a:r>
                        <a:rPr lang="en-IN" sz="1400" b="1" dirty="0">
                          <a:latin typeface="Times" panose="02020603050405020304" pitchFamily="18" charset="0"/>
                          <a:cs typeface="Times" panose="02020603050405020304" pitchFamily="18" charset="0"/>
                        </a:rPr>
                        <a:t>4</a:t>
                      </a:r>
                    </a:p>
                  </a:txBody>
                  <a:tcPr/>
                </a:tc>
                <a:tc>
                  <a:txBody>
                    <a:bodyPr/>
                    <a:lstStyle/>
                    <a:p>
                      <a:r>
                        <a:rPr lang="en-IN" sz="1400" b="1" dirty="0">
                          <a:latin typeface="Times" panose="02020603050405020304" pitchFamily="18" charset="0"/>
                          <a:cs typeface="Times" panose="02020603050405020304" pitchFamily="18" charset="0"/>
                        </a:rPr>
                        <a:t>Assam</a:t>
                      </a:r>
                    </a:p>
                  </a:txBody>
                  <a:tcPr/>
                </a:tc>
                <a:tc>
                  <a:txBody>
                    <a:bodyPr/>
                    <a:lstStyle/>
                    <a:p>
                      <a:pPr algn="ctr"/>
                      <a:r>
                        <a:rPr lang="en-IN" sz="1400" b="1" dirty="0">
                          <a:latin typeface="Times" panose="02020603050405020304" pitchFamily="18" charset="0"/>
                          <a:cs typeface="Times" panose="02020603050405020304" pitchFamily="18" charset="0"/>
                        </a:rPr>
                        <a:t>27287</a:t>
                      </a:r>
                    </a:p>
                  </a:txBody>
                  <a:tcPr/>
                </a:tc>
                <a:tc>
                  <a:txBody>
                    <a:bodyPr/>
                    <a:lstStyle/>
                    <a:p>
                      <a:pPr algn="ctr"/>
                      <a:r>
                        <a:rPr lang="en-IN" sz="1400" b="1" dirty="0">
                          <a:latin typeface="Times" panose="02020603050405020304" pitchFamily="18" charset="0"/>
                          <a:cs typeface="Times" panose="02020603050405020304" pitchFamily="18" charset="0"/>
                        </a:rPr>
                        <a:t>26028</a:t>
                      </a:r>
                    </a:p>
                  </a:txBody>
                  <a:tcPr/>
                </a:tc>
                <a:tc>
                  <a:txBody>
                    <a:bodyPr/>
                    <a:lstStyle/>
                    <a:p>
                      <a:pPr algn="ctr"/>
                      <a:r>
                        <a:rPr lang="en-IN" sz="1400" b="1" dirty="0">
                          <a:latin typeface="Times" panose="02020603050405020304" pitchFamily="18" charset="0"/>
                          <a:cs typeface="Times" panose="02020603050405020304" pitchFamily="18" charset="0"/>
                        </a:rPr>
                        <a:t>23189</a:t>
                      </a:r>
                    </a:p>
                  </a:txBody>
                  <a:tcPr/>
                </a:tc>
                <a:extLst>
                  <a:ext uri="{0D108BD9-81ED-4DB2-BD59-A6C34878D82A}">
                    <a16:rowId xmlns:a16="http://schemas.microsoft.com/office/drawing/2014/main" xmlns="" val="2768720089"/>
                  </a:ext>
                </a:extLst>
              </a:tr>
              <a:tr h="329046">
                <a:tc>
                  <a:txBody>
                    <a:bodyPr/>
                    <a:lstStyle/>
                    <a:p>
                      <a:r>
                        <a:rPr lang="en-IN" sz="1400" b="1" dirty="0">
                          <a:latin typeface="Times" panose="02020603050405020304" pitchFamily="18" charset="0"/>
                          <a:cs typeface="Times" panose="02020603050405020304" pitchFamily="18" charset="0"/>
                        </a:rPr>
                        <a:t>5</a:t>
                      </a:r>
                    </a:p>
                  </a:txBody>
                  <a:tcPr/>
                </a:tc>
                <a:tc>
                  <a:txBody>
                    <a:bodyPr/>
                    <a:lstStyle/>
                    <a:p>
                      <a:r>
                        <a:rPr lang="en-IN" sz="1400" b="1" dirty="0">
                          <a:latin typeface="Times" panose="02020603050405020304" pitchFamily="18" charset="0"/>
                          <a:cs typeface="Times" panose="02020603050405020304" pitchFamily="18" charset="0"/>
                        </a:rPr>
                        <a:t>Bihar</a:t>
                      </a:r>
                    </a:p>
                  </a:txBody>
                  <a:tcPr/>
                </a:tc>
                <a:tc>
                  <a:txBody>
                    <a:bodyPr/>
                    <a:lstStyle/>
                    <a:p>
                      <a:pPr algn="ctr"/>
                      <a:r>
                        <a:rPr lang="en-IN" sz="1400" b="1" dirty="0">
                          <a:latin typeface="Times" panose="02020603050405020304" pitchFamily="18" charset="0"/>
                          <a:cs typeface="Times" panose="02020603050405020304" pitchFamily="18" charset="0"/>
                        </a:rPr>
                        <a:t>263799</a:t>
                      </a:r>
                    </a:p>
                  </a:txBody>
                  <a:tcPr/>
                </a:tc>
                <a:tc>
                  <a:txBody>
                    <a:bodyPr/>
                    <a:lstStyle/>
                    <a:p>
                      <a:pPr algn="ctr"/>
                      <a:r>
                        <a:rPr lang="en-IN" sz="1400" b="1" dirty="0">
                          <a:latin typeface="Times" panose="02020603050405020304" pitchFamily="18" charset="0"/>
                          <a:cs typeface="Times" panose="02020603050405020304" pitchFamily="18" charset="0"/>
                        </a:rPr>
                        <a:t>379166</a:t>
                      </a:r>
                    </a:p>
                  </a:txBody>
                  <a:tcPr/>
                </a:tc>
                <a:tc>
                  <a:txBody>
                    <a:bodyPr/>
                    <a:lstStyle/>
                    <a:p>
                      <a:pPr algn="ctr"/>
                      <a:r>
                        <a:rPr lang="en-IN" sz="1400" b="1" dirty="0">
                          <a:latin typeface="Times" panose="02020603050405020304" pitchFamily="18" charset="0"/>
                          <a:cs typeface="Times" panose="02020603050405020304" pitchFamily="18" charset="0"/>
                        </a:rPr>
                        <a:t>336394</a:t>
                      </a:r>
                    </a:p>
                  </a:txBody>
                  <a:tcPr/>
                </a:tc>
                <a:extLst>
                  <a:ext uri="{0D108BD9-81ED-4DB2-BD59-A6C34878D82A}">
                    <a16:rowId xmlns:a16="http://schemas.microsoft.com/office/drawing/2014/main" xmlns="" val="2305887275"/>
                  </a:ext>
                </a:extLst>
              </a:tr>
              <a:tr h="329046">
                <a:tc>
                  <a:txBody>
                    <a:bodyPr/>
                    <a:lstStyle/>
                    <a:p>
                      <a:r>
                        <a:rPr lang="en-IN" sz="1400" b="1" dirty="0">
                          <a:latin typeface="Times" panose="02020603050405020304" pitchFamily="18" charset="0"/>
                          <a:cs typeface="Times" panose="02020603050405020304" pitchFamily="18" charset="0"/>
                        </a:rPr>
                        <a:t>6</a:t>
                      </a:r>
                    </a:p>
                  </a:txBody>
                  <a:tcPr/>
                </a:tc>
                <a:tc>
                  <a:txBody>
                    <a:bodyPr/>
                    <a:lstStyle/>
                    <a:p>
                      <a:r>
                        <a:rPr lang="en-IN" sz="1400" b="1" dirty="0">
                          <a:latin typeface="Times" panose="02020603050405020304" pitchFamily="18" charset="0"/>
                          <a:cs typeface="Times" panose="02020603050405020304" pitchFamily="18" charset="0"/>
                        </a:rPr>
                        <a:t>Chandigarh</a:t>
                      </a:r>
                    </a:p>
                  </a:txBody>
                  <a:tcPr/>
                </a:tc>
                <a:tc>
                  <a:txBody>
                    <a:bodyPr/>
                    <a:lstStyle/>
                    <a:p>
                      <a:pPr algn="ctr"/>
                      <a:r>
                        <a:rPr lang="en-IN" sz="1400" b="1" dirty="0">
                          <a:latin typeface="Times" panose="02020603050405020304" pitchFamily="18" charset="0"/>
                          <a:cs typeface="Times" panose="02020603050405020304" pitchFamily="18" charset="0"/>
                        </a:rPr>
                        <a:t>764</a:t>
                      </a:r>
                    </a:p>
                  </a:txBody>
                  <a:tcPr/>
                </a:tc>
                <a:tc>
                  <a:txBody>
                    <a:bodyPr/>
                    <a:lstStyle/>
                    <a:p>
                      <a:pPr algn="ctr"/>
                      <a:r>
                        <a:rPr lang="en-IN" sz="1400" b="1" dirty="0">
                          <a:latin typeface="Times" panose="02020603050405020304" pitchFamily="18" charset="0"/>
                          <a:cs typeface="Times" panose="02020603050405020304" pitchFamily="18" charset="0"/>
                        </a:rPr>
                        <a:t>0</a:t>
                      </a:r>
                    </a:p>
                  </a:txBody>
                  <a:tcPr/>
                </a:tc>
                <a:tc>
                  <a:txBody>
                    <a:bodyPr/>
                    <a:lstStyle/>
                    <a:p>
                      <a:pPr algn="ctr"/>
                      <a:r>
                        <a:rPr lang="en-IN" sz="1400" b="1" dirty="0">
                          <a:latin typeface="Times" panose="02020603050405020304" pitchFamily="18" charset="0"/>
                          <a:cs typeface="Times" panose="02020603050405020304" pitchFamily="18" charset="0"/>
                        </a:rPr>
                        <a:t>0</a:t>
                      </a:r>
                    </a:p>
                  </a:txBody>
                  <a:tcPr/>
                </a:tc>
                <a:extLst>
                  <a:ext uri="{0D108BD9-81ED-4DB2-BD59-A6C34878D82A}">
                    <a16:rowId xmlns:a16="http://schemas.microsoft.com/office/drawing/2014/main" xmlns="" val="1260925620"/>
                  </a:ext>
                </a:extLst>
              </a:tr>
              <a:tr h="329046">
                <a:tc>
                  <a:txBody>
                    <a:bodyPr/>
                    <a:lstStyle/>
                    <a:p>
                      <a:r>
                        <a:rPr lang="en-IN" sz="1400" b="1" dirty="0">
                          <a:latin typeface="Times" panose="02020603050405020304" pitchFamily="18" charset="0"/>
                          <a:cs typeface="Times" panose="02020603050405020304" pitchFamily="18" charset="0"/>
                        </a:rPr>
                        <a:t>7</a:t>
                      </a:r>
                    </a:p>
                  </a:txBody>
                  <a:tcPr/>
                </a:tc>
                <a:tc>
                  <a:txBody>
                    <a:bodyPr/>
                    <a:lstStyle/>
                    <a:p>
                      <a:r>
                        <a:rPr lang="en-IN" sz="1400" b="1" dirty="0" err="1">
                          <a:latin typeface="Times" panose="02020603050405020304" pitchFamily="18" charset="0"/>
                          <a:cs typeface="Times" panose="02020603050405020304" pitchFamily="18" charset="0"/>
                        </a:rPr>
                        <a:t>Chattisgarh</a:t>
                      </a:r>
                      <a:endParaRPr lang="en-IN" sz="1400" b="1" dirty="0">
                        <a:latin typeface="Times" panose="02020603050405020304" pitchFamily="18" charset="0"/>
                        <a:cs typeface="Times" panose="02020603050405020304" pitchFamily="18" charset="0"/>
                      </a:endParaRPr>
                    </a:p>
                  </a:txBody>
                  <a:tcPr/>
                </a:tc>
                <a:tc>
                  <a:txBody>
                    <a:bodyPr/>
                    <a:lstStyle/>
                    <a:p>
                      <a:pPr algn="ctr"/>
                      <a:r>
                        <a:rPr lang="en-IN" sz="1400" b="1" dirty="0">
                          <a:latin typeface="Times" panose="02020603050405020304" pitchFamily="18" charset="0"/>
                          <a:cs typeface="Times" panose="02020603050405020304" pitchFamily="18" charset="0"/>
                        </a:rPr>
                        <a:t>41798</a:t>
                      </a:r>
                    </a:p>
                  </a:txBody>
                  <a:tcPr/>
                </a:tc>
                <a:tc>
                  <a:txBody>
                    <a:bodyPr/>
                    <a:lstStyle/>
                    <a:p>
                      <a:pPr algn="ctr"/>
                      <a:r>
                        <a:rPr lang="en-IN" sz="1400" b="1" dirty="0">
                          <a:latin typeface="Times" panose="02020603050405020304" pitchFamily="18" charset="0"/>
                          <a:cs typeface="Times" panose="02020603050405020304" pitchFamily="18" charset="0"/>
                        </a:rPr>
                        <a:t>82642</a:t>
                      </a:r>
                    </a:p>
                  </a:txBody>
                  <a:tcPr/>
                </a:tc>
                <a:tc>
                  <a:txBody>
                    <a:bodyPr/>
                    <a:lstStyle/>
                    <a:p>
                      <a:pPr algn="ctr"/>
                      <a:r>
                        <a:rPr lang="en-IN" sz="1400" b="1" dirty="0">
                          <a:latin typeface="Times" panose="02020603050405020304" pitchFamily="18" charset="0"/>
                          <a:cs typeface="Times" panose="02020603050405020304" pitchFamily="18" charset="0"/>
                        </a:rPr>
                        <a:t>87039</a:t>
                      </a:r>
                    </a:p>
                  </a:txBody>
                  <a:tcPr/>
                </a:tc>
                <a:extLst>
                  <a:ext uri="{0D108BD9-81ED-4DB2-BD59-A6C34878D82A}">
                    <a16:rowId xmlns:a16="http://schemas.microsoft.com/office/drawing/2014/main" xmlns="" val="3419073749"/>
                  </a:ext>
                </a:extLst>
              </a:tr>
              <a:tr h="329046">
                <a:tc>
                  <a:txBody>
                    <a:bodyPr/>
                    <a:lstStyle/>
                    <a:p>
                      <a:r>
                        <a:rPr lang="en-IN" sz="1400" b="1" dirty="0">
                          <a:latin typeface="Times" panose="02020603050405020304" pitchFamily="18" charset="0"/>
                          <a:cs typeface="Times" panose="02020603050405020304" pitchFamily="18" charset="0"/>
                        </a:rPr>
                        <a:t>8</a:t>
                      </a:r>
                    </a:p>
                  </a:txBody>
                  <a:tcPr/>
                </a:tc>
                <a:tc>
                  <a:txBody>
                    <a:bodyPr/>
                    <a:lstStyle/>
                    <a:p>
                      <a:r>
                        <a:rPr lang="en-IN" sz="1400" b="1" dirty="0" err="1">
                          <a:solidFill>
                            <a:schemeClr val="tx1"/>
                          </a:solidFill>
                          <a:latin typeface="Times" panose="02020603050405020304" pitchFamily="18" charset="0"/>
                          <a:cs typeface="Times" panose="02020603050405020304" pitchFamily="18" charset="0"/>
                        </a:rPr>
                        <a:t>Dadar</a:t>
                      </a:r>
                      <a:r>
                        <a:rPr lang="en-IN" sz="1400" b="1" dirty="0">
                          <a:solidFill>
                            <a:schemeClr val="tx1"/>
                          </a:solidFill>
                          <a:latin typeface="Times" panose="02020603050405020304" pitchFamily="18" charset="0"/>
                          <a:cs typeface="Times" panose="02020603050405020304" pitchFamily="18" charset="0"/>
                        </a:rPr>
                        <a:t> &amp; Nagar Haveli</a:t>
                      </a:r>
                    </a:p>
                  </a:txBody>
                  <a:tcPr>
                    <a:solidFill>
                      <a:schemeClr val="bg1"/>
                    </a:solidFill>
                  </a:tcPr>
                </a:tc>
                <a:tc>
                  <a:txBody>
                    <a:bodyPr/>
                    <a:lstStyle/>
                    <a:p>
                      <a:pPr algn="ctr"/>
                      <a:r>
                        <a:rPr lang="en-IN" sz="1400" b="0" dirty="0">
                          <a:solidFill>
                            <a:schemeClr val="tx1"/>
                          </a:solidFill>
                          <a:latin typeface="Times" panose="02020603050405020304" pitchFamily="18" charset="0"/>
                          <a:cs typeface="Times" panose="02020603050405020304" pitchFamily="18" charset="0"/>
                        </a:rPr>
                        <a:t>25</a:t>
                      </a:r>
                    </a:p>
                  </a:txBody>
                  <a:tcPr/>
                </a:tc>
                <a:tc>
                  <a:txBody>
                    <a:bodyPr/>
                    <a:lstStyle/>
                    <a:p>
                      <a:pPr algn="ctr"/>
                      <a:r>
                        <a:rPr lang="en-IN" sz="1400" b="1" dirty="0">
                          <a:latin typeface="Times" panose="02020603050405020304" pitchFamily="18" charset="0"/>
                          <a:cs typeface="Times" panose="02020603050405020304" pitchFamily="18" charset="0"/>
                        </a:rPr>
                        <a:t>0</a:t>
                      </a:r>
                    </a:p>
                  </a:txBody>
                  <a:tcPr/>
                </a:tc>
                <a:tc>
                  <a:txBody>
                    <a:bodyPr/>
                    <a:lstStyle/>
                    <a:p>
                      <a:pPr algn="ctr"/>
                      <a:r>
                        <a:rPr lang="en-IN" sz="1400" b="1" dirty="0">
                          <a:latin typeface="Times" panose="02020603050405020304" pitchFamily="18" charset="0"/>
                          <a:cs typeface="Times" panose="02020603050405020304" pitchFamily="18" charset="0"/>
                        </a:rPr>
                        <a:t>0</a:t>
                      </a:r>
                    </a:p>
                  </a:txBody>
                  <a:tcPr/>
                </a:tc>
                <a:extLst>
                  <a:ext uri="{0D108BD9-81ED-4DB2-BD59-A6C34878D82A}">
                    <a16:rowId xmlns:a16="http://schemas.microsoft.com/office/drawing/2014/main" xmlns="" val="793891100"/>
                  </a:ext>
                </a:extLst>
              </a:tr>
              <a:tr h="329046">
                <a:tc>
                  <a:txBody>
                    <a:bodyPr/>
                    <a:lstStyle/>
                    <a:p>
                      <a:r>
                        <a:rPr lang="en-IN" sz="1400" b="1" dirty="0">
                          <a:latin typeface="Times" panose="02020603050405020304" pitchFamily="18" charset="0"/>
                          <a:cs typeface="Times" panose="02020603050405020304" pitchFamily="18" charset="0"/>
                        </a:rPr>
                        <a:t>9</a:t>
                      </a:r>
                    </a:p>
                  </a:txBody>
                  <a:tcPr/>
                </a:tc>
                <a:tc>
                  <a:txBody>
                    <a:bodyPr/>
                    <a:lstStyle/>
                    <a:p>
                      <a:r>
                        <a:rPr lang="en-IN" sz="1400" b="1" dirty="0">
                          <a:latin typeface="Times" panose="02020603050405020304" pitchFamily="18" charset="0"/>
                          <a:cs typeface="Times" panose="02020603050405020304" pitchFamily="18" charset="0"/>
                        </a:rPr>
                        <a:t>Daman</a:t>
                      </a:r>
                      <a:r>
                        <a:rPr lang="en-IN" sz="1400" b="1" baseline="0" dirty="0">
                          <a:latin typeface="Times" panose="02020603050405020304" pitchFamily="18" charset="0"/>
                          <a:cs typeface="Times" panose="02020603050405020304" pitchFamily="18" charset="0"/>
                        </a:rPr>
                        <a:t> &amp; Diu</a:t>
                      </a:r>
                      <a:endParaRPr lang="en-IN" sz="1400" b="1" dirty="0">
                        <a:latin typeface="Times" panose="02020603050405020304" pitchFamily="18" charset="0"/>
                        <a:cs typeface="Times" panose="02020603050405020304" pitchFamily="18" charset="0"/>
                      </a:endParaRPr>
                    </a:p>
                  </a:txBody>
                  <a:tcPr/>
                </a:tc>
                <a:tc>
                  <a:txBody>
                    <a:bodyPr/>
                    <a:lstStyle/>
                    <a:p>
                      <a:pPr algn="ctr"/>
                      <a:r>
                        <a:rPr lang="en-IN" sz="1400" b="1" dirty="0">
                          <a:latin typeface="Times" panose="02020603050405020304" pitchFamily="18" charset="0"/>
                          <a:cs typeface="Times" panose="02020603050405020304" pitchFamily="18" charset="0"/>
                        </a:rPr>
                        <a:t>13</a:t>
                      </a:r>
                    </a:p>
                  </a:txBody>
                  <a:tcPr/>
                </a:tc>
                <a:tc>
                  <a:txBody>
                    <a:bodyPr/>
                    <a:lstStyle/>
                    <a:p>
                      <a:pPr algn="ctr"/>
                      <a:r>
                        <a:rPr lang="en-IN" sz="1400" b="1" dirty="0">
                          <a:latin typeface="Times" panose="02020603050405020304" pitchFamily="18" charset="0"/>
                          <a:cs typeface="Times" panose="02020603050405020304" pitchFamily="18" charset="0"/>
                        </a:rPr>
                        <a:t>6090</a:t>
                      </a:r>
                    </a:p>
                  </a:txBody>
                  <a:tcPr/>
                </a:tc>
                <a:tc>
                  <a:txBody>
                    <a:bodyPr/>
                    <a:lstStyle/>
                    <a:p>
                      <a:pPr algn="ctr"/>
                      <a:r>
                        <a:rPr lang="en-IN" sz="1400" b="1" dirty="0">
                          <a:latin typeface="Times" panose="02020603050405020304" pitchFamily="18" charset="0"/>
                          <a:cs typeface="Times" panose="02020603050405020304" pitchFamily="18" charset="0"/>
                        </a:rPr>
                        <a:t>334</a:t>
                      </a:r>
                    </a:p>
                  </a:txBody>
                  <a:tcPr/>
                </a:tc>
                <a:extLst>
                  <a:ext uri="{0D108BD9-81ED-4DB2-BD59-A6C34878D82A}">
                    <a16:rowId xmlns:a16="http://schemas.microsoft.com/office/drawing/2014/main" xmlns="" val="4141648522"/>
                  </a:ext>
                </a:extLst>
              </a:tr>
              <a:tr h="329046">
                <a:tc>
                  <a:txBody>
                    <a:bodyPr/>
                    <a:lstStyle/>
                    <a:p>
                      <a:r>
                        <a:rPr lang="en-IN" sz="1400" b="1" dirty="0">
                          <a:latin typeface="Times" panose="02020603050405020304" pitchFamily="18" charset="0"/>
                          <a:cs typeface="Times" panose="02020603050405020304" pitchFamily="18" charset="0"/>
                        </a:rPr>
                        <a:t>10</a:t>
                      </a:r>
                    </a:p>
                  </a:txBody>
                  <a:tcPr/>
                </a:tc>
                <a:tc>
                  <a:txBody>
                    <a:bodyPr/>
                    <a:lstStyle/>
                    <a:p>
                      <a:r>
                        <a:rPr lang="en-IN" sz="1400" b="1" dirty="0">
                          <a:latin typeface="Times" panose="02020603050405020304" pitchFamily="18" charset="0"/>
                          <a:cs typeface="Times" panose="02020603050405020304" pitchFamily="18" charset="0"/>
                        </a:rPr>
                        <a:t>Delhi</a:t>
                      </a:r>
                    </a:p>
                  </a:txBody>
                  <a:tcPr/>
                </a:tc>
                <a:tc>
                  <a:txBody>
                    <a:bodyPr/>
                    <a:lstStyle/>
                    <a:p>
                      <a:pPr algn="ctr"/>
                      <a:r>
                        <a:rPr lang="en-IN" sz="1400" b="1" dirty="0">
                          <a:latin typeface="Times" panose="02020603050405020304" pitchFamily="18" charset="0"/>
                          <a:cs typeface="Times" panose="02020603050405020304" pitchFamily="18" charset="0"/>
                        </a:rPr>
                        <a:t>34536</a:t>
                      </a:r>
                    </a:p>
                  </a:txBody>
                  <a:tcPr/>
                </a:tc>
                <a:tc>
                  <a:txBody>
                    <a:bodyPr/>
                    <a:lstStyle/>
                    <a:p>
                      <a:pPr algn="ctr"/>
                      <a:r>
                        <a:rPr lang="en-IN" sz="1400" b="1" dirty="0">
                          <a:latin typeface="Times" panose="02020603050405020304" pitchFamily="18" charset="0"/>
                          <a:cs typeface="Times" panose="02020603050405020304" pitchFamily="18" charset="0"/>
                        </a:rPr>
                        <a:t>71287</a:t>
                      </a:r>
                    </a:p>
                  </a:txBody>
                  <a:tcPr/>
                </a:tc>
                <a:tc>
                  <a:txBody>
                    <a:bodyPr/>
                    <a:lstStyle/>
                    <a:p>
                      <a:pPr algn="ctr"/>
                      <a:r>
                        <a:rPr lang="en-IN" sz="1400" b="1" dirty="0">
                          <a:latin typeface="Times" panose="02020603050405020304" pitchFamily="18" charset="0"/>
                          <a:cs typeface="Times" panose="02020603050405020304" pitchFamily="18" charset="0"/>
                        </a:rPr>
                        <a:t>90109</a:t>
                      </a:r>
                    </a:p>
                  </a:txBody>
                  <a:tcPr/>
                </a:tc>
                <a:extLst>
                  <a:ext uri="{0D108BD9-81ED-4DB2-BD59-A6C34878D82A}">
                    <a16:rowId xmlns:a16="http://schemas.microsoft.com/office/drawing/2014/main" xmlns="" val="216787264"/>
                  </a:ext>
                </a:extLst>
              </a:tr>
              <a:tr h="329046">
                <a:tc>
                  <a:txBody>
                    <a:bodyPr/>
                    <a:lstStyle/>
                    <a:p>
                      <a:r>
                        <a:rPr lang="en-IN" sz="1400" b="1" dirty="0">
                          <a:latin typeface="Times" panose="02020603050405020304" pitchFamily="18" charset="0"/>
                          <a:cs typeface="Times" panose="02020603050405020304" pitchFamily="18" charset="0"/>
                        </a:rPr>
                        <a:t>11</a:t>
                      </a:r>
                    </a:p>
                  </a:txBody>
                  <a:tcPr/>
                </a:tc>
                <a:tc>
                  <a:txBody>
                    <a:bodyPr/>
                    <a:lstStyle/>
                    <a:p>
                      <a:r>
                        <a:rPr lang="en-IN" sz="1400" b="1" dirty="0">
                          <a:latin typeface="Times" panose="02020603050405020304" pitchFamily="18" charset="0"/>
                          <a:cs typeface="Times" panose="02020603050405020304" pitchFamily="18" charset="0"/>
                        </a:rPr>
                        <a:t>Goa</a:t>
                      </a:r>
                    </a:p>
                  </a:txBody>
                  <a:tcPr/>
                </a:tc>
                <a:tc>
                  <a:txBody>
                    <a:bodyPr/>
                    <a:lstStyle/>
                    <a:p>
                      <a:pPr algn="ctr"/>
                      <a:r>
                        <a:rPr lang="en-IN" sz="1400" b="1" dirty="0">
                          <a:latin typeface="Times" panose="02020603050405020304" pitchFamily="18" charset="0"/>
                          <a:cs typeface="Times" panose="02020603050405020304" pitchFamily="18" charset="0"/>
                        </a:rPr>
                        <a:t>155</a:t>
                      </a:r>
                    </a:p>
                  </a:txBody>
                  <a:tcPr/>
                </a:tc>
                <a:tc>
                  <a:txBody>
                    <a:bodyPr/>
                    <a:lstStyle/>
                    <a:p>
                      <a:pPr algn="ctr"/>
                      <a:r>
                        <a:rPr lang="en-IN" sz="1400" b="1" dirty="0">
                          <a:latin typeface="Times" panose="02020603050405020304" pitchFamily="18" charset="0"/>
                          <a:cs typeface="Times" panose="02020603050405020304" pitchFamily="18" charset="0"/>
                        </a:rPr>
                        <a:t>1</a:t>
                      </a:r>
                    </a:p>
                  </a:txBody>
                  <a:tcPr/>
                </a:tc>
                <a:tc>
                  <a:txBody>
                    <a:bodyPr/>
                    <a:lstStyle/>
                    <a:p>
                      <a:pPr algn="ctr"/>
                      <a:r>
                        <a:rPr lang="en-IN" sz="1400" b="1" dirty="0">
                          <a:latin typeface="Times" panose="02020603050405020304" pitchFamily="18" charset="0"/>
                          <a:cs typeface="Times" panose="02020603050405020304" pitchFamily="18" charset="0"/>
                        </a:rPr>
                        <a:t>0</a:t>
                      </a:r>
                    </a:p>
                  </a:txBody>
                  <a:tcPr/>
                </a:tc>
                <a:extLst>
                  <a:ext uri="{0D108BD9-81ED-4DB2-BD59-A6C34878D82A}">
                    <a16:rowId xmlns:a16="http://schemas.microsoft.com/office/drawing/2014/main" xmlns="" val="3502407564"/>
                  </a:ext>
                </a:extLst>
              </a:tr>
              <a:tr h="329046">
                <a:tc>
                  <a:txBody>
                    <a:bodyPr/>
                    <a:lstStyle/>
                    <a:p>
                      <a:r>
                        <a:rPr lang="en-IN" sz="1400" b="1" dirty="0">
                          <a:latin typeface="Times" panose="02020603050405020304" pitchFamily="18" charset="0"/>
                          <a:cs typeface="Times" panose="02020603050405020304" pitchFamily="18" charset="0"/>
                        </a:rPr>
                        <a:t>12</a:t>
                      </a:r>
                    </a:p>
                  </a:txBody>
                  <a:tcPr/>
                </a:tc>
                <a:tc>
                  <a:txBody>
                    <a:bodyPr/>
                    <a:lstStyle/>
                    <a:p>
                      <a:r>
                        <a:rPr lang="en-IN" sz="1400" b="1" dirty="0">
                          <a:latin typeface="Times" panose="02020603050405020304" pitchFamily="18" charset="0"/>
                          <a:cs typeface="Times" panose="02020603050405020304" pitchFamily="18" charset="0"/>
                        </a:rPr>
                        <a:t>Gujarat</a:t>
                      </a:r>
                    </a:p>
                  </a:txBody>
                  <a:tcPr/>
                </a:tc>
                <a:tc>
                  <a:txBody>
                    <a:bodyPr/>
                    <a:lstStyle/>
                    <a:p>
                      <a:pPr algn="ctr"/>
                      <a:r>
                        <a:rPr lang="en-IN" sz="1400" b="1" dirty="0">
                          <a:latin typeface="Times" panose="02020603050405020304" pitchFamily="18" charset="0"/>
                          <a:cs typeface="Times" panose="02020603050405020304" pitchFamily="18" charset="0"/>
                        </a:rPr>
                        <a:t>204323</a:t>
                      </a:r>
                    </a:p>
                  </a:txBody>
                  <a:tcPr/>
                </a:tc>
                <a:tc>
                  <a:txBody>
                    <a:bodyPr/>
                    <a:lstStyle/>
                    <a:p>
                      <a:pPr algn="ctr"/>
                      <a:r>
                        <a:rPr lang="en-IN" sz="1400" b="1" dirty="0">
                          <a:latin typeface="Times" panose="02020603050405020304" pitchFamily="18" charset="0"/>
                          <a:cs typeface="Times" panose="02020603050405020304" pitchFamily="18" charset="0"/>
                        </a:rPr>
                        <a:t>299257</a:t>
                      </a:r>
                    </a:p>
                  </a:txBody>
                  <a:tcPr/>
                </a:tc>
                <a:tc>
                  <a:txBody>
                    <a:bodyPr/>
                    <a:lstStyle/>
                    <a:p>
                      <a:pPr algn="ctr"/>
                      <a:r>
                        <a:rPr lang="en-IN" sz="1400" b="1" dirty="0">
                          <a:latin typeface="Times" panose="02020603050405020304" pitchFamily="18" charset="0"/>
                          <a:cs typeface="Times" panose="02020603050405020304" pitchFamily="18" charset="0"/>
                        </a:rPr>
                        <a:t>283866</a:t>
                      </a:r>
                    </a:p>
                  </a:txBody>
                  <a:tcPr/>
                </a:tc>
                <a:extLst>
                  <a:ext uri="{0D108BD9-81ED-4DB2-BD59-A6C34878D82A}">
                    <a16:rowId xmlns:a16="http://schemas.microsoft.com/office/drawing/2014/main" xmlns="" val="1406842478"/>
                  </a:ext>
                </a:extLst>
              </a:tr>
              <a:tr h="329046">
                <a:tc>
                  <a:txBody>
                    <a:bodyPr/>
                    <a:lstStyle/>
                    <a:p>
                      <a:r>
                        <a:rPr lang="en-IN" sz="1400" b="1" dirty="0">
                          <a:latin typeface="Times" panose="02020603050405020304" pitchFamily="18" charset="0"/>
                          <a:cs typeface="Times" panose="02020603050405020304" pitchFamily="18" charset="0"/>
                        </a:rPr>
                        <a:t>13</a:t>
                      </a:r>
                    </a:p>
                  </a:txBody>
                  <a:tcPr/>
                </a:tc>
                <a:tc>
                  <a:txBody>
                    <a:bodyPr/>
                    <a:lstStyle/>
                    <a:p>
                      <a:r>
                        <a:rPr lang="en-IN" sz="1400" b="1" dirty="0">
                          <a:latin typeface="Times" panose="02020603050405020304" pitchFamily="18" charset="0"/>
                          <a:cs typeface="Times" panose="02020603050405020304" pitchFamily="18" charset="0"/>
                        </a:rPr>
                        <a:t>Haryana</a:t>
                      </a:r>
                    </a:p>
                  </a:txBody>
                  <a:tcPr/>
                </a:tc>
                <a:tc>
                  <a:txBody>
                    <a:bodyPr/>
                    <a:lstStyle/>
                    <a:p>
                      <a:pPr algn="ctr"/>
                      <a:r>
                        <a:rPr lang="en-IN" sz="1400" b="1" dirty="0">
                          <a:latin typeface="Times" panose="02020603050405020304" pitchFamily="18" charset="0"/>
                          <a:cs typeface="Times" panose="02020603050405020304" pitchFamily="18" charset="0"/>
                        </a:rPr>
                        <a:t>305446</a:t>
                      </a:r>
                    </a:p>
                  </a:txBody>
                  <a:tcPr/>
                </a:tc>
                <a:tc>
                  <a:txBody>
                    <a:bodyPr/>
                    <a:lstStyle/>
                    <a:p>
                      <a:pPr algn="ctr"/>
                      <a:r>
                        <a:rPr lang="en-IN" sz="1400" b="1" dirty="0">
                          <a:latin typeface="Times" panose="02020603050405020304" pitchFamily="18" charset="0"/>
                          <a:cs typeface="Times" panose="02020603050405020304" pitchFamily="18" charset="0"/>
                        </a:rPr>
                        <a:t>391973</a:t>
                      </a:r>
                    </a:p>
                  </a:txBody>
                  <a:tcPr/>
                </a:tc>
                <a:tc>
                  <a:txBody>
                    <a:bodyPr/>
                    <a:lstStyle/>
                    <a:p>
                      <a:pPr algn="ctr"/>
                      <a:r>
                        <a:rPr lang="en-IN" sz="1400" b="1" dirty="0">
                          <a:latin typeface="Times" panose="02020603050405020304" pitchFamily="18" charset="0"/>
                          <a:cs typeface="Times" panose="02020603050405020304" pitchFamily="18" charset="0"/>
                        </a:rPr>
                        <a:t>343793</a:t>
                      </a:r>
                    </a:p>
                  </a:txBody>
                  <a:tcPr/>
                </a:tc>
                <a:extLst>
                  <a:ext uri="{0D108BD9-81ED-4DB2-BD59-A6C34878D82A}">
                    <a16:rowId xmlns:a16="http://schemas.microsoft.com/office/drawing/2014/main" xmlns="" val="153930283"/>
                  </a:ext>
                </a:extLst>
              </a:tr>
              <a:tr h="329046">
                <a:tc>
                  <a:txBody>
                    <a:bodyPr/>
                    <a:lstStyle/>
                    <a:p>
                      <a:r>
                        <a:rPr lang="en-IN" sz="1400" b="1" dirty="0">
                          <a:latin typeface="Times" panose="02020603050405020304" pitchFamily="18" charset="0"/>
                          <a:cs typeface="Times" panose="02020603050405020304" pitchFamily="18" charset="0"/>
                        </a:rPr>
                        <a:t>14</a:t>
                      </a:r>
                    </a:p>
                  </a:txBody>
                  <a:tcPr/>
                </a:tc>
                <a:tc>
                  <a:txBody>
                    <a:bodyPr/>
                    <a:lstStyle/>
                    <a:p>
                      <a:r>
                        <a:rPr lang="en-IN" sz="1400" b="1" dirty="0">
                          <a:latin typeface="Times" panose="02020603050405020304" pitchFamily="18" charset="0"/>
                          <a:cs typeface="Times" panose="02020603050405020304" pitchFamily="18" charset="0"/>
                        </a:rPr>
                        <a:t>Himachal Pradesh</a:t>
                      </a:r>
                    </a:p>
                  </a:txBody>
                  <a:tcPr/>
                </a:tc>
                <a:tc>
                  <a:txBody>
                    <a:bodyPr/>
                    <a:lstStyle/>
                    <a:p>
                      <a:pPr algn="ctr"/>
                      <a:r>
                        <a:rPr lang="en-IN" sz="1400" b="1" dirty="0">
                          <a:latin typeface="Times" panose="02020603050405020304" pitchFamily="18" charset="0"/>
                          <a:cs typeface="Times" panose="02020603050405020304" pitchFamily="18" charset="0"/>
                        </a:rPr>
                        <a:t>50299</a:t>
                      </a:r>
                    </a:p>
                  </a:txBody>
                  <a:tcPr/>
                </a:tc>
                <a:tc>
                  <a:txBody>
                    <a:bodyPr/>
                    <a:lstStyle/>
                    <a:p>
                      <a:pPr algn="ctr"/>
                      <a:r>
                        <a:rPr lang="en-IN" sz="1400" b="1" dirty="0">
                          <a:latin typeface="Times" panose="02020603050405020304" pitchFamily="18" charset="0"/>
                          <a:cs typeface="Times" panose="02020603050405020304" pitchFamily="18" charset="0"/>
                        </a:rPr>
                        <a:t>52834</a:t>
                      </a:r>
                    </a:p>
                  </a:txBody>
                  <a:tcPr/>
                </a:tc>
                <a:tc>
                  <a:txBody>
                    <a:bodyPr/>
                    <a:lstStyle/>
                    <a:p>
                      <a:pPr algn="ctr"/>
                      <a:r>
                        <a:rPr lang="en-IN" sz="1400" b="1" dirty="0">
                          <a:latin typeface="Times" panose="02020603050405020304" pitchFamily="18" charset="0"/>
                          <a:cs typeface="Times" panose="02020603050405020304" pitchFamily="18" charset="0"/>
                        </a:rPr>
                        <a:t>43829</a:t>
                      </a:r>
                    </a:p>
                  </a:txBody>
                  <a:tcPr/>
                </a:tc>
                <a:extLst>
                  <a:ext uri="{0D108BD9-81ED-4DB2-BD59-A6C34878D82A}">
                    <a16:rowId xmlns:a16="http://schemas.microsoft.com/office/drawing/2014/main" xmlns="" val="3960378920"/>
                  </a:ext>
                </a:extLst>
              </a:tr>
              <a:tr h="329046">
                <a:tc>
                  <a:txBody>
                    <a:bodyPr/>
                    <a:lstStyle/>
                    <a:p>
                      <a:pPr algn="l"/>
                      <a:r>
                        <a:rPr lang="en-IN" sz="1400" b="1" dirty="0">
                          <a:latin typeface="Times" panose="02020603050405020304" pitchFamily="18" charset="0"/>
                          <a:cs typeface="Times" panose="02020603050405020304" pitchFamily="18" charset="0"/>
                        </a:rPr>
                        <a:t>15</a:t>
                      </a:r>
                    </a:p>
                  </a:txBody>
                  <a:tcPr/>
                </a:tc>
                <a:tc>
                  <a:txBody>
                    <a:bodyPr/>
                    <a:lstStyle/>
                    <a:p>
                      <a:pPr algn="l"/>
                      <a:r>
                        <a:rPr lang="en-IN" sz="1400" b="1" dirty="0">
                          <a:latin typeface="Times" panose="02020603050405020304" pitchFamily="18" charset="0"/>
                          <a:cs typeface="Times" panose="02020603050405020304" pitchFamily="18" charset="0"/>
                        </a:rPr>
                        <a:t>Jammu Kashmir</a:t>
                      </a:r>
                    </a:p>
                  </a:txBody>
                  <a:tcPr/>
                </a:tc>
                <a:tc>
                  <a:txBody>
                    <a:bodyPr/>
                    <a:lstStyle/>
                    <a:p>
                      <a:pPr algn="ctr"/>
                      <a:r>
                        <a:rPr lang="en-IN" sz="1400" b="1" dirty="0">
                          <a:latin typeface="Times" panose="02020603050405020304" pitchFamily="18" charset="0"/>
                          <a:cs typeface="Times" panose="02020603050405020304" pitchFamily="18" charset="0"/>
                        </a:rPr>
                        <a:t>78918</a:t>
                      </a:r>
                    </a:p>
                  </a:txBody>
                  <a:tcPr/>
                </a:tc>
                <a:tc>
                  <a:txBody>
                    <a:bodyPr/>
                    <a:lstStyle/>
                    <a:p>
                      <a:pPr algn="ctr"/>
                      <a:r>
                        <a:rPr lang="en-IN" sz="1400" b="1" dirty="0">
                          <a:latin typeface="Times" panose="02020603050405020304" pitchFamily="18" charset="0"/>
                          <a:cs typeface="Times" panose="02020603050405020304" pitchFamily="18" charset="0"/>
                        </a:rPr>
                        <a:t>100158</a:t>
                      </a:r>
                    </a:p>
                  </a:txBody>
                  <a:tcPr/>
                </a:tc>
                <a:tc>
                  <a:txBody>
                    <a:bodyPr/>
                    <a:lstStyle/>
                    <a:p>
                      <a:pPr algn="ctr"/>
                      <a:r>
                        <a:rPr lang="en-IN" sz="1400" b="1" dirty="0">
                          <a:latin typeface="Times" panose="02020603050405020304" pitchFamily="18" charset="0"/>
                          <a:cs typeface="Times" panose="02020603050405020304" pitchFamily="18" charset="0"/>
                        </a:rPr>
                        <a:t>77635</a:t>
                      </a:r>
                    </a:p>
                  </a:txBody>
                  <a:tcPr/>
                </a:tc>
                <a:extLst>
                  <a:ext uri="{0D108BD9-81ED-4DB2-BD59-A6C34878D82A}">
                    <a16:rowId xmlns:a16="http://schemas.microsoft.com/office/drawing/2014/main" xmlns="" val="1505803700"/>
                  </a:ext>
                </a:extLst>
              </a:tr>
              <a:tr h="329046">
                <a:tc>
                  <a:txBody>
                    <a:bodyPr/>
                    <a:lstStyle/>
                    <a:p>
                      <a:pPr algn="l"/>
                      <a:r>
                        <a:rPr lang="en-IN" sz="1400" b="1" dirty="0">
                          <a:latin typeface="Times" panose="02020603050405020304" pitchFamily="18" charset="0"/>
                          <a:cs typeface="Times" panose="02020603050405020304" pitchFamily="18" charset="0"/>
                        </a:rPr>
                        <a:t>16</a:t>
                      </a:r>
                    </a:p>
                  </a:txBody>
                  <a:tcPr/>
                </a:tc>
                <a:tc>
                  <a:txBody>
                    <a:bodyPr/>
                    <a:lstStyle/>
                    <a:p>
                      <a:pPr algn="l"/>
                      <a:r>
                        <a:rPr lang="en-IN" sz="1400" b="1" dirty="0" err="1">
                          <a:latin typeface="Times" panose="02020603050405020304" pitchFamily="18" charset="0"/>
                          <a:cs typeface="Times" panose="02020603050405020304" pitchFamily="18" charset="0"/>
                        </a:rPr>
                        <a:t>Jharkand</a:t>
                      </a:r>
                      <a:endParaRPr lang="en-IN" sz="1400" b="1" dirty="0">
                        <a:latin typeface="Times" panose="02020603050405020304" pitchFamily="18" charset="0"/>
                        <a:cs typeface="Times" panose="02020603050405020304" pitchFamily="18" charset="0"/>
                      </a:endParaRPr>
                    </a:p>
                  </a:txBody>
                  <a:tcPr/>
                </a:tc>
                <a:tc>
                  <a:txBody>
                    <a:bodyPr/>
                    <a:lstStyle/>
                    <a:p>
                      <a:pPr algn="ctr"/>
                      <a:r>
                        <a:rPr lang="en-IN" sz="1400" b="1" dirty="0">
                          <a:latin typeface="Times" panose="02020603050405020304" pitchFamily="18" charset="0"/>
                          <a:cs typeface="Times" panose="02020603050405020304" pitchFamily="18" charset="0"/>
                        </a:rPr>
                        <a:t>16091</a:t>
                      </a:r>
                    </a:p>
                  </a:txBody>
                  <a:tcPr/>
                </a:tc>
                <a:tc>
                  <a:txBody>
                    <a:bodyPr/>
                    <a:lstStyle/>
                    <a:p>
                      <a:pPr algn="ctr"/>
                      <a:r>
                        <a:rPr lang="en-IN" sz="1400" b="1" dirty="0">
                          <a:latin typeface="Times" panose="02020603050405020304" pitchFamily="18" charset="0"/>
                          <a:cs typeface="Times" panose="02020603050405020304" pitchFamily="18" charset="0"/>
                        </a:rPr>
                        <a:t>52220</a:t>
                      </a:r>
                    </a:p>
                  </a:txBody>
                  <a:tcPr/>
                </a:tc>
                <a:tc>
                  <a:txBody>
                    <a:bodyPr/>
                    <a:lstStyle/>
                    <a:p>
                      <a:pPr algn="ctr"/>
                      <a:r>
                        <a:rPr lang="en-IN" sz="1400" b="1" dirty="0">
                          <a:latin typeface="Times" panose="02020603050405020304" pitchFamily="18" charset="0"/>
                          <a:cs typeface="Times" panose="02020603050405020304" pitchFamily="18" charset="0"/>
                        </a:rPr>
                        <a:t>43703</a:t>
                      </a:r>
                    </a:p>
                  </a:txBody>
                  <a:tcPr/>
                </a:tc>
                <a:extLst>
                  <a:ext uri="{0D108BD9-81ED-4DB2-BD59-A6C34878D82A}">
                    <a16:rowId xmlns:a16="http://schemas.microsoft.com/office/drawing/2014/main" xmlns="" val="2979429280"/>
                  </a:ext>
                </a:extLst>
              </a:tr>
              <a:tr h="329046">
                <a:tc>
                  <a:txBody>
                    <a:bodyPr/>
                    <a:lstStyle/>
                    <a:p>
                      <a:pPr algn="l"/>
                      <a:r>
                        <a:rPr lang="en-IN" sz="1400" b="1" dirty="0">
                          <a:solidFill>
                            <a:srgbClr val="FF0000"/>
                          </a:solidFill>
                          <a:latin typeface="Times" panose="02020603050405020304" pitchFamily="18" charset="0"/>
                          <a:cs typeface="Times" panose="02020603050405020304" pitchFamily="18" charset="0"/>
                        </a:rPr>
                        <a:t>17</a:t>
                      </a:r>
                    </a:p>
                  </a:txBody>
                  <a:tcPr>
                    <a:solidFill>
                      <a:schemeClr val="accent4">
                        <a:lumMod val="20000"/>
                        <a:lumOff val="80000"/>
                        <a:alpha val="20000"/>
                      </a:schemeClr>
                    </a:solidFill>
                  </a:tcPr>
                </a:tc>
                <a:tc>
                  <a:txBody>
                    <a:bodyPr/>
                    <a:lstStyle/>
                    <a:p>
                      <a:pPr algn="l"/>
                      <a:r>
                        <a:rPr lang="en-IN" sz="1400" b="1" dirty="0">
                          <a:solidFill>
                            <a:srgbClr val="FF0000"/>
                          </a:solidFill>
                          <a:latin typeface="Times" panose="02020603050405020304" pitchFamily="18" charset="0"/>
                          <a:cs typeface="Times" panose="02020603050405020304" pitchFamily="18" charset="0"/>
                        </a:rPr>
                        <a:t>Karnataka</a:t>
                      </a:r>
                    </a:p>
                  </a:txBody>
                  <a:tcPr>
                    <a:solidFill>
                      <a:schemeClr val="accent4">
                        <a:lumMod val="20000"/>
                        <a:lumOff val="80000"/>
                        <a:alpha val="20000"/>
                      </a:schemeClr>
                    </a:solidFill>
                  </a:tcPr>
                </a:tc>
                <a:tc>
                  <a:txBody>
                    <a:bodyPr/>
                    <a:lstStyle/>
                    <a:p>
                      <a:pPr algn="ctr"/>
                      <a:r>
                        <a:rPr lang="en-IN" sz="1400" b="1" dirty="0">
                          <a:solidFill>
                            <a:srgbClr val="FF0000"/>
                          </a:solidFill>
                          <a:latin typeface="Times" panose="02020603050405020304" pitchFamily="18" charset="0"/>
                          <a:cs typeface="Times" panose="02020603050405020304" pitchFamily="18" charset="0"/>
                        </a:rPr>
                        <a:t>219037</a:t>
                      </a:r>
                    </a:p>
                  </a:txBody>
                  <a:tcPr>
                    <a:solidFill>
                      <a:schemeClr val="accent4">
                        <a:lumMod val="20000"/>
                        <a:lumOff val="80000"/>
                        <a:alpha val="20000"/>
                      </a:schemeClr>
                    </a:solidFill>
                  </a:tcPr>
                </a:tc>
                <a:tc>
                  <a:txBody>
                    <a:bodyPr/>
                    <a:lstStyle/>
                    <a:p>
                      <a:pPr algn="ctr"/>
                      <a:r>
                        <a:rPr lang="en-IN" sz="1400" b="1" dirty="0">
                          <a:solidFill>
                            <a:srgbClr val="FF0000"/>
                          </a:solidFill>
                          <a:latin typeface="Times" panose="02020603050405020304" pitchFamily="18" charset="0"/>
                          <a:cs typeface="Times" panose="02020603050405020304" pitchFamily="18" charset="0"/>
                        </a:rPr>
                        <a:t>230125</a:t>
                      </a:r>
                    </a:p>
                  </a:txBody>
                  <a:tcPr>
                    <a:solidFill>
                      <a:schemeClr val="accent4">
                        <a:lumMod val="20000"/>
                        <a:lumOff val="80000"/>
                        <a:alpha val="20000"/>
                      </a:schemeClr>
                    </a:solidFill>
                  </a:tcPr>
                </a:tc>
                <a:tc>
                  <a:txBody>
                    <a:bodyPr/>
                    <a:lstStyle/>
                    <a:p>
                      <a:pPr algn="ctr"/>
                      <a:r>
                        <a:rPr lang="en-IN" sz="1400" b="1" dirty="0">
                          <a:solidFill>
                            <a:srgbClr val="FF0000"/>
                          </a:solidFill>
                          <a:latin typeface="Times" panose="02020603050405020304" pitchFamily="18" charset="0"/>
                          <a:cs typeface="Times" panose="02020603050405020304" pitchFamily="18" charset="0"/>
                        </a:rPr>
                        <a:t>211608</a:t>
                      </a:r>
                    </a:p>
                  </a:txBody>
                  <a:tcPr>
                    <a:solidFill>
                      <a:schemeClr val="accent4">
                        <a:lumMod val="20000"/>
                        <a:lumOff val="80000"/>
                        <a:alpha val="20000"/>
                      </a:schemeClr>
                    </a:solidFill>
                  </a:tcPr>
                </a:tc>
                <a:extLst>
                  <a:ext uri="{0D108BD9-81ED-4DB2-BD59-A6C34878D82A}">
                    <a16:rowId xmlns:a16="http://schemas.microsoft.com/office/drawing/2014/main" xmlns="" val="1333506109"/>
                  </a:ext>
                </a:extLst>
              </a:tr>
              <a:tr h="329046">
                <a:tc>
                  <a:txBody>
                    <a:bodyPr/>
                    <a:lstStyle/>
                    <a:p>
                      <a:pPr algn="l"/>
                      <a:r>
                        <a:rPr lang="en-IN" sz="1400" b="1" dirty="0">
                          <a:latin typeface="Times" panose="02020603050405020304" pitchFamily="18" charset="0"/>
                          <a:cs typeface="Times" panose="02020603050405020304" pitchFamily="18" charset="0"/>
                        </a:rPr>
                        <a:t>18</a:t>
                      </a:r>
                    </a:p>
                  </a:txBody>
                  <a:tcPr/>
                </a:tc>
                <a:tc>
                  <a:txBody>
                    <a:bodyPr/>
                    <a:lstStyle/>
                    <a:p>
                      <a:pPr algn="l"/>
                      <a:r>
                        <a:rPr lang="en-IN" sz="1400" b="1" dirty="0">
                          <a:latin typeface="Times" panose="02020603050405020304" pitchFamily="18" charset="0"/>
                          <a:cs typeface="Times" panose="02020603050405020304" pitchFamily="18" charset="0"/>
                        </a:rPr>
                        <a:t>Kerala</a:t>
                      </a:r>
                    </a:p>
                  </a:txBody>
                  <a:tcPr/>
                </a:tc>
                <a:tc>
                  <a:txBody>
                    <a:bodyPr/>
                    <a:lstStyle/>
                    <a:p>
                      <a:pPr algn="ctr"/>
                      <a:r>
                        <a:rPr lang="en-IN" sz="1400" b="1" dirty="0">
                          <a:latin typeface="Times" panose="02020603050405020304" pitchFamily="18" charset="0"/>
                          <a:cs typeface="Times" panose="02020603050405020304" pitchFamily="18" charset="0"/>
                        </a:rPr>
                        <a:t>22976</a:t>
                      </a:r>
                    </a:p>
                  </a:txBody>
                  <a:tcPr/>
                </a:tc>
                <a:tc>
                  <a:txBody>
                    <a:bodyPr/>
                    <a:lstStyle/>
                    <a:p>
                      <a:pPr algn="ctr"/>
                      <a:r>
                        <a:rPr lang="en-IN" sz="1400" b="1" dirty="0">
                          <a:latin typeface="Times" panose="02020603050405020304" pitchFamily="18" charset="0"/>
                          <a:cs typeface="Times" panose="02020603050405020304" pitchFamily="18" charset="0"/>
                        </a:rPr>
                        <a:t>34599</a:t>
                      </a:r>
                    </a:p>
                  </a:txBody>
                  <a:tcPr/>
                </a:tc>
                <a:tc>
                  <a:txBody>
                    <a:bodyPr/>
                    <a:lstStyle/>
                    <a:p>
                      <a:pPr algn="ctr"/>
                      <a:r>
                        <a:rPr lang="en-IN" sz="1400" b="1" dirty="0">
                          <a:latin typeface="Times" panose="02020603050405020304" pitchFamily="18" charset="0"/>
                          <a:cs typeface="Times" panose="02020603050405020304" pitchFamily="18" charset="0"/>
                        </a:rPr>
                        <a:t>33866</a:t>
                      </a:r>
                    </a:p>
                  </a:txBody>
                  <a:tcPr/>
                </a:tc>
                <a:extLst>
                  <a:ext uri="{0D108BD9-81ED-4DB2-BD59-A6C34878D82A}">
                    <a16:rowId xmlns:a16="http://schemas.microsoft.com/office/drawing/2014/main" xmlns="" val="2400308655"/>
                  </a:ext>
                </a:extLst>
              </a:tr>
              <a:tr h="329046">
                <a:tc>
                  <a:txBody>
                    <a:bodyPr/>
                    <a:lstStyle/>
                    <a:p>
                      <a:pPr algn="l"/>
                      <a:r>
                        <a:rPr lang="en-IN" sz="1400" b="1" dirty="0">
                          <a:latin typeface="Times" panose="02020603050405020304" pitchFamily="18" charset="0"/>
                          <a:cs typeface="Times" panose="02020603050405020304" pitchFamily="18" charset="0"/>
                        </a:rPr>
                        <a:t>19</a:t>
                      </a:r>
                    </a:p>
                  </a:txBody>
                  <a:tcPr/>
                </a:tc>
                <a:tc>
                  <a:txBody>
                    <a:bodyPr/>
                    <a:lstStyle/>
                    <a:p>
                      <a:pPr algn="l"/>
                      <a:r>
                        <a:rPr lang="en-IN" sz="1400" b="1" dirty="0">
                          <a:solidFill>
                            <a:schemeClr val="tx1"/>
                          </a:solidFill>
                          <a:latin typeface="Times" panose="02020603050405020304" pitchFamily="18" charset="0"/>
                          <a:cs typeface="Times" panose="02020603050405020304" pitchFamily="18" charset="0"/>
                        </a:rPr>
                        <a:t>Lakshadweep</a:t>
                      </a:r>
                    </a:p>
                  </a:txBody>
                  <a:tcPr>
                    <a:solidFill>
                      <a:schemeClr val="accent4">
                        <a:lumMod val="20000"/>
                        <a:lumOff val="80000"/>
                      </a:schemeClr>
                    </a:solidFill>
                  </a:tcPr>
                </a:tc>
                <a:tc>
                  <a:txBody>
                    <a:bodyPr/>
                    <a:lstStyle/>
                    <a:p>
                      <a:pPr algn="ctr"/>
                      <a:r>
                        <a:rPr lang="en-IN" sz="1400" b="1" dirty="0">
                          <a:solidFill>
                            <a:schemeClr val="tx1"/>
                          </a:solidFill>
                          <a:latin typeface="Times" panose="02020603050405020304" pitchFamily="18" charset="0"/>
                          <a:cs typeface="Times" panose="02020603050405020304" pitchFamily="18" charset="0"/>
                        </a:rPr>
                        <a:t>7</a:t>
                      </a:r>
                    </a:p>
                  </a:txBody>
                  <a:tcPr>
                    <a:solidFill>
                      <a:schemeClr val="accent4">
                        <a:lumMod val="20000"/>
                        <a:lumOff val="80000"/>
                      </a:schemeClr>
                    </a:solidFill>
                  </a:tcPr>
                </a:tc>
                <a:tc>
                  <a:txBody>
                    <a:bodyPr/>
                    <a:lstStyle/>
                    <a:p>
                      <a:pPr algn="ctr"/>
                      <a:r>
                        <a:rPr lang="en-IN" sz="1400" b="1" dirty="0">
                          <a:latin typeface="Times" panose="02020603050405020304" pitchFamily="18" charset="0"/>
                          <a:cs typeface="Times" panose="02020603050405020304" pitchFamily="18" charset="0"/>
                        </a:rPr>
                        <a:t>4</a:t>
                      </a:r>
                    </a:p>
                  </a:txBody>
                  <a:tcPr>
                    <a:solidFill>
                      <a:schemeClr val="accent4">
                        <a:lumMod val="20000"/>
                        <a:lumOff val="80000"/>
                      </a:schemeClr>
                    </a:solidFill>
                  </a:tcPr>
                </a:tc>
                <a:tc>
                  <a:txBody>
                    <a:bodyPr/>
                    <a:lstStyle/>
                    <a:p>
                      <a:pPr algn="ctr"/>
                      <a:r>
                        <a:rPr lang="en-IN" sz="1400" b="1" dirty="0">
                          <a:latin typeface="Times" panose="02020603050405020304" pitchFamily="18" charset="0"/>
                          <a:cs typeface="Times" panose="02020603050405020304" pitchFamily="18" charset="0"/>
                        </a:rPr>
                        <a:t>0</a:t>
                      </a:r>
                    </a:p>
                  </a:txBody>
                  <a:tcPr>
                    <a:solidFill>
                      <a:schemeClr val="accent4">
                        <a:lumMod val="20000"/>
                        <a:lumOff val="80000"/>
                      </a:schemeClr>
                    </a:solidFill>
                  </a:tcPr>
                </a:tc>
                <a:extLst>
                  <a:ext uri="{0D108BD9-81ED-4DB2-BD59-A6C34878D82A}">
                    <a16:rowId xmlns:a16="http://schemas.microsoft.com/office/drawing/2014/main" xmlns="" val="4172626"/>
                  </a:ext>
                </a:extLst>
              </a:tr>
            </a:tbl>
          </a:graphicData>
        </a:graphic>
      </p:graphicFrame>
      <p:sp>
        <p:nvSpPr>
          <p:cNvPr id="9" name="TextBox 8"/>
          <p:cNvSpPr txBox="1"/>
          <p:nvPr/>
        </p:nvSpPr>
        <p:spPr>
          <a:xfrm>
            <a:off x="1070791" y="-93518"/>
            <a:ext cx="10170292" cy="400110"/>
          </a:xfrm>
          <a:prstGeom prst="rect">
            <a:avLst/>
          </a:prstGeom>
          <a:noFill/>
        </p:spPr>
        <p:txBody>
          <a:bodyPr wrap="square" rtlCol="0">
            <a:spAutoFit/>
          </a:bodyPr>
          <a:lstStyle/>
          <a:p>
            <a:r>
              <a:rPr lang="en-IN" sz="2000" dirty="0">
                <a:latin typeface="Times" panose="02020603050405020304" pitchFamily="18" charset="0"/>
                <a:cs typeface="Times" panose="02020603050405020304" pitchFamily="18" charset="0"/>
              </a:rPr>
              <a:t>                  </a:t>
            </a:r>
            <a:r>
              <a:rPr lang="en-IN" sz="2000" dirty="0" smtClean="0">
                <a:latin typeface="Times" panose="02020603050405020304" pitchFamily="18" charset="0"/>
                <a:cs typeface="Times" panose="02020603050405020304" pitchFamily="18" charset="0"/>
              </a:rPr>
              <a:t>             </a:t>
            </a:r>
            <a:r>
              <a:rPr lang="en-IN" sz="2000" dirty="0" err="1" smtClean="0">
                <a:latin typeface="Times" panose="02020603050405020304" pitchFamily="18" charset="0"/>
                <a:cs typeface="Times" panose="02020603050405020304" pitchFamily="18" charset="0"/>
              </a:rPr>
              <a:t>No.of</a:t>
            </a:r>
            <a:r>
              <a:rPr lang="en-IN" sz="2000" dirty="0" smtClean="0">
                <a:latin typeface="Times" panose="02020603050405020304" pitchFamily="18" charset="0"/>
                <a:cs typeface="Times" panose="02020603050405020304" pitchFamily="18" charset="0"/>
              </a:rPr>
              <a:t> </a:t>
            </a:r>
            <a:r>
              <a:rPr lang="en-IN" sz="2000" dirty="0">
                <a:latin typeface="Times" panose="02020603050405020304" pitchFamily="18" charset="0"/>
                <a:cs typeface="Times" panose="02020603050405020304" pitchFamily="18" charset="0"/>
              </a:rPr>
              <a:t>calls received in KCCs from 2018 -19 to 2020-21</a:t>
            </a:r>
          </a:p>
        </p:txBody>
      </p:sp>
    </p:spTree>
    <p:extLst>
      <p:ext uri="{BB962C8B-B14F-4D97-AF65-F5344CB8AC3E}">
        <p14:creationId xmlns:p14="http://schemas.microsoft.com/office/powerpoint/2010/main" val="245554154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912468794"/>
              </p:ext>
            </p:extLst>
          </p:nvPr>
        </p:nvGraphicFramePr>
        <p:xfrm>
          <a:off x="2298700" y="98766"/>
          <a:ext cx="7302499" cy="6495455"/>
        </p:xfrm>
        <a:graphic>
          <a:graphicData uri="http://schemas.openxmlformats.org/drawingml/2006/table">
            <a:tbl>
              <a:tblPr firstRow="1" bandRow="1">
                <a:tableStyleId>{D27102A9-8310-4765-A935-A1911B00CA55}</a:tableStyleId>
              </a:tblPr>
              <a:tblGrid>
                <a:gridCol w="1220653">
                  <a:extLst>
                    <a:ext uri="{9D8B030D-6E8A-4147-A177-3AD203B41FA5}">
                      <a16:colId xmlns:a16="http://schemas.microsoft.com/office/drawing/2014/main" xmlns="" val="2939607821"/>
                    </a:ext>
                  </a:extLst>
                </a:gridCol>
                <a:gridCol w="1742538">
                  <a:extLst>
                    <a:ext uri="{9D8B030D-6E8A-4147-A177-3AD203B41FA5}">
                      <a16:colId xmlns:a16="http://schemas.microsoft.com/office/drawing/2014/main" xmlns="" val="2772448396"/>
                    </a:ext>
                  </a:extLst>
                </a:gridCol>
                <a:gridCol w="1426874">
                  <a:extLst>
                    <a:ext uri="{9D8B030D-6E8A-4147-A177-3AD203B41FA5}">
                      <a16:colId xmlns:a16="http://schemas.microsoft.com/office/drawing/2014/main" xmlns="" val="4134853213"/>
                    </a:ext>
                  </a:extLst>
                </a:gridCol>
                <a:gridCol w="1574000">
                  <a:extLst>
                    <a:ext uri="{9D8B030D-6E8A-4147-A177-3AD203B41FA5}">
                      <a16:colId xmlns:a16="http://schemas.microsoft.com/office/drawing/2014/main" xmlns="" val="3495460442"/>
                    </a:ext>
                  </a:extLst>
                </a:gridCol>
                <a:gridCol w="1338434">
                  <a:extLst>
                    <a:ext uri="{9D8B030D-6E8A-4147-A177-3AD203B41FA5}">
                      <a16:colId xmlns:a16="http://schemas.microsoft.com/office/drawing/2014/main" xmlns="" val="3203378381"/>
                    </a:ext>
                  </a:extLst>
                </a:gridCol>
              </a:tblGrid>
              <a:tr h="332326">
                <a:tc>
                  <a:txBody>
                    <a:bodyPr/>
                    <a:lstStyle/>
                    <a:p>
                      <a:r>
                        <a:rPr lang="en-IN" sz="1400" b="1" dirty="0">
                          <a:latin typeface="Times" panose="02020603050405020304" pitchFamily="18" charset="0"/>
                          <a:cs typeface="Times" panose="02020603050405020304" pitchFamily="18" charset="0"/>
                        </a:rPr>
                        <a:t>20</a:t>
                      </a:r>
                    </a:p>
                  </a:txBody>
                  <a:tcPr/>
                </a:tc>
                <a:tc>
                  <a:txBody>
                    <a:bodyPr/>
                    <a:lstStyle/>
                    <a:p>
                      <a:r>
                        <a:rPr lang="en-IN" sz="1400" b="1" dirty="0">
                          <a:latin typeface="Times" panose="02020603050405020304" pitchFamily="18" charset="0"/>
                          <a:cs typeface="Times" panose="02020603050405020304" pitchFamily="18" charset="0"/>
                        </a:rPr>
                        <a:t>Madhya Pradesh</a:t>
                      </a:r>
                    </a:p>
                  </a:txBody>
                  <a:tcPr/>
                </a:tc>
                <a:tc>
                  <a:txBody>
                    <a:bodyPr/>
                    <a:lstStyle/>
                    <a:p>
                      <a:pPr algn="ctr"/>
                      <a:r>
                        <a:rPr lang="en-IN" sz="1400" b="1" dirty="0">
                          <a:latin typeface="Times" panose="02020603050405020304" pitchFamily="18" charset="0"/>
                          <a:cs typeface="Times" panose="02020603050405020304" pitchFamily="18" charset="0"/>
                        </a:rPr>
                        <a:t>369550</a:t>
                      </a:r>
                    </a:p>
                  </a:txBody>
                  <a:tcPr/>
                </a:tc>
                <a:tc>
                  <a:txBody>
                    <a:bodyPr/>
                    <a:lstStyle/>
                    <a:p>
                      <a:pPr algn="ctr"/>
                      <a:r>
                        <a:rPr lang="en-IN" sz="1400" b="1" dirty="0">
                          <a:latin typeface="Times" panose="02020603050405020304" pitchFamily="18" charset="0"/>
                          <a:cs typeface="Times" panose="02020603050405020304" pitchFamily="18" charset="0"/>
                        </a:rPr>
                        <a:t>445027</a:t>
                      </a:r>
                    </a:p>
                  </a:txBody>
                  <a:tcPr/>
                </a:tc>
                <a:tc>
                  <a:txBody>
                    <a:bodyPr/>
                    <a:lstStyle/>
                    <a:p>
                      <a:pPr algn="ctr"/>
                      <a:r>
                        <a:rPr lang="en-IN" sz="1400" b="1" dirty="0">
                          <a:latin typeface="Times" panose="02020603050405020304" pitchFamily="18" charset="0"/>
                          <a:cs typeface="Times" panose="02020603050405020304" pitchFamily="18" charset="0"/>
                        </a:rPr>
                        <a:t>459337</a:t>
                      </a:r>
                    </a:p>
                  </a:txBody>
                  <a:tcPr/>
                </a:tc>
                <a:extLst>
                  <a:ext uri="{0D108BD9-81ED-4DB2-BD59-A6C34878D82A}">
                    <a16:rowId xmlns:a16="http://schemas.microsoft.com/office/drawing/2014/main" xmlns="" val="3488239176"/>
                  </a:ext>
                </a:extLst>
              </a:tr>
              <a:tr h="362537">
                <a:tc>
                  <a:txBody>
                    <a:bodyPr/>
                    <a:lstStyle/>
                    <a:p>
                      <a:r>
                        <a:rPr lang="en-IN" sz="1400" b="1" dirty="0">
                          <a:latin typeface="Times" panose="02020603050405020304" pitchFamily="18" charset="0"/>
                          <a:cs typeface="Times" panose="02020603050405020304" pitchFamily="18" charset="0"/>
                        </a:rPr>
                        <a:t>21</a:t>
                      </a:r>
                    </a:p>
                  </a:txBody>
                  <a:tcPr/>
                </a:tc>
                <a:tc>
                  <a:txBody>
                    <a:bodyPr/>
                    <a:lstStyle/>
                    <a:p>
                      <a:r>
                        <a:rPr lang="en-IN" sz="1400" b="1" dirty="0">
                          <a:latin typeface="Times" panose="02020603050405020304" pitchFamily="18" charset="0"/>
                          <a:cs typeface="Times" panose="02020603050405020304" pitchFamily="18" charset="0"/>
                        </a:rPr>
                        <a:t>Maharashtra</a:t>
                      </a:r>
                    </a:p>
                  </a:txBody>
                  <a:tcPr/>
                </a:tc>
                <a:tc>
                  <a:txBody>
                    <a:bodyPr/>
                    <a:lstStyle/>
                    <a:p>
                      <a:pPr algn="ctr"/>
                      <a:r>
                        <a:rPr lang="en-IN" sz="1400" b="1" dirty="0">
                          <a:latin typeface="Times" panose="02020603050405020304" pitchFamily="18" charset="0"/>
                          <a:cs typeface="Times" panose="02020603050405020304" pitchFamily="18" charset="0"/>
                        </a:rPr>
                        <a:t>528241</a:t>
                      </a:r>
                    </a:p>
                  </a:txBody>
                  <a:tcPr/>
                </a:tc>
                <a:tc>
                  <a:txBody>
                    <a:bodyPr/>
                    <a:lstStyle/>
                    <a:p>
                      <a:pPr algn="ctr"/>
                      <a:r>
                        <a:rPr lang="en-IN" sz="1400" b="1" dirty="0">
                          <a:latin typeface="Times" panose="02020603050405020304" pitchFamily="18" charset="0"/>
                          <a:cs typeface="Times" panose="02020603050405020304" pitchFamily="18" charset="0"/>
                        </a:rPr>
                        <a:t>713790</a:t>
                      </a:r>
                    </a:p>
                  </a:txBody>
                  <a:tcPr/>
                </a:tc>
                <a:tc>
                  <a:txBody>
                    <a:bodyPr/>
                    <a:lstStyle/>
                    <a:p>
                      <a:pPr algn="ctr"/>
                      <a:r>
                        <a:rPr lang="en-IN" sz="1400" b="1" dirty="0">
                          <a:latin typeface="Times" panose="02020603050405020304" pitchFamily="18" charset="0"/>
                          <a:cs typeface="Times" panose="02020603050405020304" pitchFamily="18" charset="0"/>
                        </a:rPr>
                        <a:t>560854</a:t>
                      </a:r>
                    </a:p>
                  </a:txBody>
                  <a:tcPr/>
                </a:tc>
                <a:extLst>
                  <a:ext uri="{0D108BD9-81ED-4DB2-BD59-A6C34878D82A}">
                    <a16:rowId xmlns:a16="http://schemas.microsoft.com/office/drawing/2014/main" xmlns="" val="420093992"/>
                  </a:ext>
                </a:extLst>
              </a:tr>
              <a:tr h="362537">
                <a:tc>
                  <a:txBody>
                    <a:bodyPr/>
                    <a:lstStyle/>
                    <a:p>
                      <a:r>
                        <a:rPr lang="en-IN" sz="1400" b="1" dirty="0">
                          <a:latin typeface="Times" panose="02020603050405020304" pitchFamily="18" charset="0"/>
                          <a:cs typeface="Times" panose="02020603050405020304" pitchFamily="18" charset="0"/>
                        </a:rPr>
                        <a:t>22</a:t>
                      </a:r>
                    </a:p>
                  </a:txBody>
                  <a:tcPr/>
                </a:tc>
                <a:tc>
                  <a:txBody>
                    <a:bodyPr/>
                    <a:lstStyle/>
                    <a:p>
                      <a:r>
                        <a:rPr lang="en-IN" sz="1400" b="1" dirty="0">
                          <a:latin typeface="Times" panose="02020603050405020304" pitchFamily="18" charset="0"/>
                          <a:cs typeface="Times" panose="02020603050405020304" pitchFamily="18" charset="0"/>
                        </a:rPr>
                        <a:t>Manipur</a:t>
                      </a:r>
                    </a:p>
                  </a:txBody>
                  <a:tcPr/>
                </a:tc>
                <a:tc>
                  <a:txBody>
                    <a:bodyPr/>
                    <a:lstStyle/>
                    <a:p>
                      <a:pPr algn="ctr"/>
                      <a:r>
                        <a:rPr lang="en-IN" sz="1400" b="1" dirty="0"/>
                        <a:t>1300</a:t>
                      </a:r>
                    </a:p>
                  </a:txBody>
                  <a:tcPr/>
                </a:tc>
                <a:tc>
                  <a:txBody>
                    <a:bodyPr/>
                    <a:lstStyle/>
                    <a:p>
                      <a:pPr algn="ctr"/>
                      <a:r>
                        <a:rPr lang="en-IN" sz="1400" b="1" dirty="0"/>
                        <a:t>772</a:t>
                      </a:r>
                    </a:p>
                  </a:txBody>
                  <a:tcPr/>
                </a:tc>
                <a:tc>
                  <a:txBody>
                    <a:bodyPr/>
                    <a:lstStyle/>
                    <a:p>
                      <a:pPr algn="ctr"/>
                      <a:r>
                        <a:rPr lang="en-IN" sz="1400" b="1" dirty="0"/>
                        <a:t>1691</a:t>
                      </a:r>
                    </a:p>
                  </a:txBody>
                  <a:tcPr/>
                </a:tc>
                <a:extLst>
                  <a:ext uri="{0D108BD9-81ED-4DB2-BD59-A6C34878D82A}">
                    <a16:rowId xmlns:a16="http://schemas.microsoft.com/office/drawing/2014/main" xmlns="" val="3212981089"/>
                  </a:ext>
                </a:extLst>
              </a:tr>
              <a:tr h="362537">
                <a:tc>
                  <a:txBody>
                    <a:bodyPr/>
                    <a:lstStyle/>
                    <a:p>
                      <a:r>
                        <a:rPr lang="en-IN" sz="1400" b="1" dirty="0">
                          <a:latin typeface="Times" panose="02020603050405020304" pitchFamily="18" charset="0"/>
                          <a:cs typeface="Times" panose="02020603050405020304" pitchFamily="18" charset="0"/>
                        </a:rPr>
                        <a:t>23</a:t>
                      </a:r>
                    </a:p>
                  </a:txBody>
                  <a:tcPr/>
                </a:tc>
                <a:tc>
                  <a:txBody>
                    <a:bodyPr/>
                    <a:lstStyle/>
                    <a:p>
                      <a:r>
                        <a:rPr lang="en-IN" sz="1400" b="1" dirty="0">
                          <a:latin typeface="Times" panose="02020603050405020304" pitchFamily="18" charset="0"/>
                          <a:cs typeface="Times" panose="02020603050405020304" pitchFamily="18" charset="0"/>
                        </a:rPr>
                        <a:t>Meghalaya</a:t>
                      </a:r>
                    </a:p>
                  </a:txBody>
                  <a:tcPr/>
                </a:tc>
                <a:tc>
                  <a:txBody>
                    <a:bodyPr/>
                    <a:lstStyle/>
                    <a:p>
                      <a:pPr algn="ctr"/>
                      <a:r>
                        <a:rPr lang="en-IN" sz="1400" b="1" dirty="0"/>
                        <a:t>573</a:t>
                      </a:r>
                    </a:p>
                  </a:txBody>
                  <a:tcPr/>
                </a:tc>
                <a:tc>
                  <a:txBody>
                    <a:bodyPr/>
                    <a:lstStyle/>
                    <a:p>
                      <a:pPr algn="ctr"/>
                      <a:r>
                        <a:rPr lang="en-IN" sz="1400" b="1" dirty="0"/>
                        <a:t>355</a:t>
                      </a:r>
                    </a:p>
                  </a:txBody>
                  <a:tcPr/>
                </a:tc>
                <a:tc>
                  <a:txBody>
                    <a:bodyPr/>
                    <a:lstStyle/>
                    <a:p>
                      <a:pPr algn="ctr"/>
                      <a:r>
                        <a:rPr lang="en-IN" sz="1400" b="1" dirty="0"/>
                        <a:t>763</a:t>
                      </a:r>
                    </a:p>
                  </a:txBody>
                  <a:tcPr/>
                </a:tc>
                <a:extLst>
                  <a:ext uri="{0D108BD9-81ED-4DB2-BD59-A6C34878D82A}">
                    <a16:rowId xmlns:a16="http://schemas.microsoft.com/office/drawing/2014/main" xmlns="" val="3668663678"/>
                  </a:ext>
                </a:extLst>
              </a:tr>
              <a:tr h="362537">
                <a:tc>
                  <a:txBody>
                    <a:bodyPr/>
                    <a:lstStyle/>
                    <a:p>
                      <a:r>
                        <a:rPr lang="en-IN" sz="1400" b="1" dirty="0">
                          <a:latin typeface="Times" panose="02020603050405020304" pitchFamily="18" charset="0"/>
                          <a:cs typeface="Times" panose="02020603050405020304" pitchFamily="18" charset="0"/>
                        </a:rPr>
                        <a:t>24</a:t>
                      </a:r>
                    </a:p>
                  </a:txBody>
                  <a:tcPr/>
                </a:tc>
                <a:tc>
                  <a:txBody>
                    <a:bodyPr/>
                    <a:lstStyle/>
                    <a:p>
                      <a:r>
                        <a:rPr lang="en-IN" sz="1400" b="1" dirty="0">
                          <a:latin typeface="Times" panose="02020603050405020304" pitchFamily="18" charset="0"/>
                          <a:cs typeface="Times" panose="02020603050405020304" pitchFamily="18" charset="0"/>
                        </a:rPr>
                        <a:t>Mizoram</a:t>
                      </a:r>
                    </a:p>
                  </a:txBody>
                  <a:tcPr/>
                </a:tc>
                <a:tc>
                  <a:txBody>
                    <a:bodyPr/>
                    <a:lstStyle/>
                    <a:p>
                      <a:pPr algn="ctr"/>
                      <a:r>
                        <a:rPr lang="en-IN" sz="1400" b="1" dirty="0"/>
                        <a:t>147</a:t>
                      </a:r>
                    </a:p>
                  </a:txBody>
                  <a:tcPr/>
                </a:tc>
                <a:tc>
                  <a:txBody>
                    <a:bodyPr/>
                    <a:lstStyle/>
                    <a:p>
                      <a:pPr algn="ctr"/>
                      <a:r>
                        <a:rPr lang="en-IN" sz="1400" b="1" dirty="0"/>
                        <a:t>261</a:t>
                      </a:r>
                    </a:p>
                  </a:txBody>
                  <a:tcPr/>
                </a:tc>
                <a:tc>
                  <a:txBody>
                    <a:bodyPr/>
                    <a:lstStyle/>
                    <a:p>
                      <a:pPr algn="ctr"/>
                      <a:r>
                        <a:rPr lang="en-IN" sz="1400" b="1" dirty="0"/>
                        <a:t>621</a:t>
                      </a:r>
                    </a:p>
                  </a:txBody>
                  <a:tcPr/>
                </a:tc>
                <a:extLst>
                  <a:ext uri="{0D108BD9-81ED-4DB2-BD59-A6C34878D82A}">
                    <a16:rowId xmlns:a16="http://schemas.microsoft.com/office/drawing/2014/main" xmlns="" val="3721188910"/>
                  </a:ext>
                </a:extLst>
              </a:tr>
              <a:tr h="362537">
                <a:tc>
                  <a:txBody>
                    <a:bodyPr/>
                    <a:lstStyle/>
                    <a:p>
                      <a:r>
                        <a:rPr lang="en-IN" sz="1400" b="1" dirty="0">
                          <a:latin typeface="Times" panose="02020603050405020304" pitchFamily="18" charset="0"/>
                          <a:cs typeface="Times" panose="02020603050405020304" pitchFamily="18" charset="0"/>
                        </a:rPr>
                        <a:t>25</a:t>
                      </a:r>
                    </a:p>
                  </a:txBody>
                  <a:tcPr/>
                </a:tc>
                <a:tc>
                  <a:txBody>
                    <a:bodyPr/>
                    <a:lstStyle/>
                    <a:p>
                      <a:r>
                        <a:rPr lang="en-IN" sz="1400" b="1" dirty="0">
                          <a:latin typeface="Times" panose="02020603050405020304" pitchFamily="18" charset="0"/>
                          <a:cs typeface="Times" panose="02020603050405020304" pitchFamily="18" charset="0"/>
                        </a:rPr>
                        <a:t>Nagaland</a:t>
                      </a:r>
                    </a:p>
                  </a:txBody>
                  <a:tcPr/>
                </a:tc>
                <a:tc>
                  <a:txBody>
                    <a:bodyPr/>
                    <a:lstStyle/>
                    <a:p>
                      <a:pPr algn="ctr"/>
                      <a:r>
                        <a:rPr lang="en-IN" sz="1400" b="1" dirty="0"/>
                        <a:t>114</a:t>
                      </a:r>
                    </a:p>
                  </a:txBody>
                  <a:tcPr/>
                </a:tc>
                <a:tc>
                  <a:txBody>
                    <a:bodyPr/>
                    <a:lstStyle/>
                    <a:p>
                      <a:pPr algn="ctr"/>
                      <a:r>
                        <a:rPr lang="en-IN" sz="1400" b="1" dirty="0"/>
                        <a:t>261</a:t>
                      </a:r>
                    </a:p>
                  </a:txBody>
                  <a:tcPr/>
                </a:tc>
                <a:tc>
                  <a:txBody>
                    <a:bodyPr/>
                    <a:lstStyle/>
                    <a:p>
                      <a:pPr algn="ctr"/>
                      <a:r>
                        <a:rPr lang="en-IN" sz="1400" b="1" dirty="0"/>
                        <a:t>621</a:t>
                      </a:r>
                    </a:p>
                  </a:txBody>
                  <a:tcPr/>
                </a:tc>
                <a:extLst>
                  <a:ext uri="{0D108BD9-81ED-4DB2-BD59-A6C34878D82A}">
                    <a16:rowId xmlns:a16="http://schemas.microsoft.com/office/drawing/2014/main" xmlns="" val="210001886"/>
                  </a:ext>
                </a:extLst>
              </a:tr>
              <a:tr h="362537">
                <a:tc>
                  <a:txBody>
                    <a:bodyPr/>
                    <a:lstStyle/>
                    <a:p>
                      <a:r>
                        <a:rPr lang="en-IN" sz="1400" b="1" dirty="0">
                          <a:latin typeface="Times" panose="02020603050405020304" pitchFamily="18" charset="0"/>
                          <a:cs typeface="Times" panose="02020603050405020304" pitchFamily="18" charset="0"/>
                        </a:rPr>
                        <a:t>26</a:t>
                      </a:r>
                    </a:p>
                  </a:txBody>
                  <a:tcPr/>
                </a:tc>
                <a:tc>
                  <a:txBody>
                    <a:bodyPr/>
                    <a:lstStyle/>
                    <a:p>
                      <a:r>
                        <a:rPr lang="en-IN" sz="1400" b="1" dirty="0">
                          <a:latin typeface="Times" panose="02020603050405020304" pitchFamily="18" charset="0"/>
                          <a:cs typeface="Times" panose="02020603050405020304" pitchFamily="18" charset="0"/>
                        </a:rPr>
                        <a:t>Orissa</a:t>
                      </a:r>
                    </a:p>
                  </a:txBody>
                  <a:tcPr/>
                </a:tc>
                <a:tc>
                  <a:txBody>
                    <a:bodyPr/>
                    <a:lstStyle/>
                    <a:p>
                      <a:pPr algn="ctr"/>
                      <a:r>
                        <a:rPr lang="en-IN" sz="1400" b="1" dirty="0"/>
                        <a:t>172606</a:t>
                      </a:r>
                    </a:p>
                  </a:txBody>
                  <a:tcPr/>
                </a:tc>
                <a:tc>
                  <a:txBody>
                    <a:bodyPr/>
                    <a:lstStyle/>
                    <a:p>
                      <a:pPr algn="ctr"/>
                      <a:r>
                        <a:rPr lang="en-IN" sz="1400" b="1" dirty="0"/>
                        <a:t>168918</a:t>
                      </a:r>
                    </a:p>
                  </a:txBody>
                  <a:tcPr/>
                </a:tc>
                <a:tc>
                  <a:txBody>
                    <a:bodyPr/>
                    <a:lstStyle/>
                    <a:p>
                      <a:pPr algn="ctr"/>
                      <a:r>
                        <a:rPr lang="en-IN" sz="1400" b="1" dirty="0"/>
                        <a:t>185280</a:t>
                      </a:r>
                    </a:p>
                  </a:txBody>
                  <a:tcPr/>
                </a:tc>
                <a:extLst>
                  <a:ext uri="{0D108BD9-81ED-4DB2-BD59-A6C34878D82A}">
                    <a16:rowId xmlns:a16="http://schemas.microsoft.com/office/drawing/2014/main" xmlns="" val="3935846065"/>
                  </a:ext>
                </a:extLst>
              </a:tr>
              <a:tr h="362537">
                <a:tc>
                  <a:txBody>
                    <a:bodyPr/>
                    <a:lstStyle/>
                    <a:p>
                      <a:r>
                        <a:rPr lang="en-IN" sz="1400" b="1" dirty="0">
                          <a:latin typeface="Times" panose="02020603050405020304" pitchFamily="18" charset="0"/>
                          <a:cs typeface="Times" panose="02020603050405020304" pitchFamily="18" charset="0"/>
                        </a:rPr>
                        <a:t>27</a:t>
                      </a:r>
                    </a:p>
                  </a:txBody>
                  <a:tcPr/>
                </a:tc>
                <a:tc>
                  <a:txBody>
                    <a:bodyPr/>
                    <a:lstStyle/>
                    <a:p>
                      <a:r>
                        <a:rPr lang="en-IN" sz="1400" b="1" dirty="0">
                          <a:latin typeface="Times" panose="02020603050405020304" pitchFamily="18" charset="0"/>
                          <a:cs typeface="Times" panose="02020603050405020304" pitchFamily="18" charset="0"/>
                        </a:rPr>
                        <a:t>Pondicherry</a:t>
                      </a:r>
                    </a:p>
                  </a:txBody>
                  <a:tcPr/>
                </a:tc>
                <a:tc>
                  <a:txBody>
                    <a:bodyPr/>
                    <a:lstStyle/>
                    <a:p>
                      <a:pPr algn="ctr"/>
                      <a:r>
                        <a:rPr lang="en-IN" sz="1400" b="1" dirty="0"/>
                        <a:t>876</a:t>
                      </a:r>
                    </a:p>
                  </a:txBody>
                  <a:tcPr/>
                </a:tc>
                <a:tc>
                  <a:txBody>
                    <a:bodyPr/>
                    <a:lstStyle/>
                    <a:p>
                      <a:pPr algn="ctr"/>
                      <a:r>
                        <a:rPr lang="en-IN" sz="1400" b="1" dirty="0"/>
                        <a:t>0</a:t>
                      </a:r>
                    </a:p>
                  </a:txBody>
                  <a:tcPr/>
                </a:tc>
                <a:tc>
                  <a:txBody>
                    <a:bodyPr/>
                    <a:lstStyle/>
                    <a:p>
                      <a:pPr algn="ctr"/>
                      <a:r>
                        <a:rPr lang="en-IN" sz="1400" b="1" dirty="0"/>
                        <a:t>0</a:t>
                      </a:r>
                    </a:p>
                  </a:txBody>
                  <a:tcPr/>
                </a:tc>
                <a:extLst>
                  <a:ext uri="{0D108BD9-81ED-4DB2-BD59-A6C34878D82A}">
                    <a16:rowId xmlns:a16="http://schemas.microsoft.com/office/drawing/2014/main" xmlns="" val="1408835786"/>
                  </a:ext>
                </a:extLst>
              </a:tr>
              <a:tr h="362537">
                <a:tc>
                  <a:txBody>
                    <a:bodyPr/>
                    <a:lstStyle/>
                    <a:p>
                      <a:r>
                        <a:rPr lang="en-IN" sz="1400" b="1" dirty="0">
                          <a:latin typeface="Times" panose="02020603050405020304" pitchFamily="18" charset="0"/>
                          <a:cs typeface="Times" panose="02020603050405020304" pitchFamily="18" charset="0"/>
                        </a:rPr>
                        <a:t>28</a:t>
                      </a:r>
                    </a:p>
                  </a:txBody>
                  <a:tcPr/>
                </a:tc>
                <a:tc>
                  <a:txBody>
                    <a:bodyPr/>
                    <a:lstStyle/>
                    <a:p>
                      <a:r>
                        <a:rPr lang="en-IN" sz="1400" b="1" dirty="0">
                          <a:latin typeface="Times" panose="02020603050405020304" pitchFamily="18" charset="0"/>
                          <a:cs typeface="Times" panose="02020603050405020304" pitchFamily="18" charset="0"/>
                        </a:rPr>
                        <a:t>Punjab</a:t>
                      </a:r>
                    </a:p>
                  </a:txBody>
                  <a:tcPr/>
                </a:tc>
                <a:tc>
                  <a:txBody>
                    <a:bodyPr/>
                    <a:lstStyle/>
                    <a:p>
                      <a:pPr algn="ctr"/>
                      <a:r>
                        <a:rPr lang="en-IN" sz="1400" b="1" dirty="0"/>
                        <a:t>264549</a:t>
                      </a:r>
                    </a:p>
                  </a:txBody>
                  <a:tcPr/>
                </a:tc>
                <a:tc>
                  <a:txBody>
                    <a:bodyPr/>
                    <a:lstStyle/>
                    <a:p>
                      <a:pPr algn="ctr"/>
                      <a:r>
                        <a:rPr lang="en-IN" sz="1400" b="1" dirty="0"/>
                        <a:t>355577</a:t>
                      </a:r>
                    </a:p>
                  </a:txBody>
                  <a:tcPr/>
                </a:tc>
                <a:tc>
                  <a:txBody>
                    <a:bodyPr/>
                    <a:lstStyle/>
                    <a:p>
                      <a:pPr algn="ctr"/>
                      <a:r>
                        <a:rPr lang="en-IN" sz="1400" b="1" dirty="0"/>
                        <a:t>275590</a:t>
                      </a:r>
                    </a:p>
                  </a:txBody>
                  <a:tcPr/>
                </a:tc>
                <a:extLst>
                  <a:ext uri="{0D108BD9-81ED-4DB2-BD59-A6C34878D82A}">
                    <a16:rowId xmlns:a16="http://schemas.microsoft.com/office/drawing/2014/main" xmlns="" val="923411177"/>
                  </a:ext>
                </a:extLst>
              </a:tr>
              <a:tr h="362537">
                <a:tc>
                  <a:txBody>
                    <a:bodyPr/>
                    <a:lstStyle/>
                    <a:p>
                      <a:r>
                        <a:rPr lang="en-IN" sz="1400" b="1" dirty="0">
                          <a:latin typeface="Times" panose="02020603050405020304" pitchFamily="18" charset="0"/>
                          <a:cs typeface="Times" panose="02020603050405020304" pitchFamily="18" charset="0"/>
                        </a:rPr>
                        <a:t>29</a:t>
                      </a:r>
                    </a:p>
                  </a:txBody>
                  <a:tcPr/>
                </a:tc>
                <a:tc>
                  <a:txBody>
                    <a:bodyPr/>
                    <a:lstStyle/>
                    <a:p>
                      <a:r>
                        <a:rPr lang="en-IN" sz="1400" b="1" dirty="0">
                          <a:latin typeface="Times" panose="02020603050405020304" pitchFamily="18" charset="0"/>
                          <a:cs typeface="Times" panose="02020603050405020304" pitchFamily="18" charset="0"/>
                        </a:rPr>
                        <a:t>Rajasthan</a:t>
                      </a:r>
                    </a:p>
                  </a:txBody>
                  <a:tcPr/>
                </a:tc>
                <a:tc>
                  <a:txBody>
                    <a:bodyPr/>
                    <a:lstStyle/>
                    <a:p>
                      <a:pPr algn="ctr"/>
                      <a:r>
                        <a:rPr lang="en-IN" sz="1400" b="1" dirty="0"/>
                        <a:t>670883</a:t>
                      </a:r>
                    </a:p>
                  </a:txBody>
                  <a:tcPr/>
                </a:tc>
                <a:tc>
                  <a:txBody>
                    <a:bodyPr/>
                    <a:lstStyle/>
                    <a:p>
                      <a:pPr algn="ctr"/>
                      <a:r>
                        <a:rPr lang="en-IN" sz="1400" b="1" dirty="0"/>
                        <a:t>680711</a:t>
                      </a:r>
                    </a:p>
                  </a:txBody>
                  <a:tcPr/>
                </a:tc>
                <a:tc>
                  <a:txBody>
                    <a:bodyPr/>
                    <a:lstStyle/>
                    <a:p>
                      <a:pPr algn="ctr"/>
                      <a:r>
                        <a:rPr lang="en-IN" sz="1400" b="1" dirty="0"/>
                        <a:t>553193</a:t>
                      </a:r>
                    </a:p>
                  </a:txBody>
                  <a:tcPr/>
                </a:tc>
                <a:extLst>
                  <a:ext uri="{0D108BD9-81ED-4DB2-BD59-A6C34878D82A}">
                    <a16:rowId xmlns:a16="http://schemas.microsoft.com/office/drawing/2014/main" xmlns="" val="4140926192"/>
                  </a:ext>
                </a:extLst>
              </a:tr>
              <a:tr h="362537">
                <a:tc>
                  <a:txBody>
                    <a:bodyPr/>
                    <a:lstStyle/>
                    <a:p>
                      <a:r>
                        <a:rPr lang="en-IN" sz="1400" b="1" dirty="0">
                          <a:latin typeface="Times" panose="02020603050405020304" pitchFamily="18" charset="0"/>
                          <a:cs typeface="Times" panose="02020603050405020304" pitchFamily="18" charset="0"/>
                        </a:rPr>
                        <a:t>30</a:t>
                      </a:r>
                    </a:p>
                  </a:txBody>
                  <a:tcPr/>
                </a:tc>
                <a:tc>
                  <a:txBody>
                    <a:bodyPr/>
                    <a:lstStyle/>
                    <a:p>
                      <a:r>
                        <a:rPr lang="en-IN" sz="1400" b="1" dirty="0">
                          <a:latin typeface="Times" panose="02020603050405020304" pitchFamily="18" charset="0"/>
                          <a:cs typeface="Times" panose="02020603050405020304" pitchFamily="18" charset="0"/>
                        </a:rPr>
                        <a:t>Sikkim</a:t>
                      </a:r>
                    </a:p>
                  </a:txBody>
                  <a:tcPr/>
                </a:tc>
                <a:tc>
                  <a:txBody>
                    <a:bodyPr/>
                    <a:lstStyle/>
                    <a:p>
                      <a:pPr algn="ctr"/>
                      <a:r>
                        <a:rPr lang="en-IN" sz="1400" b="1" dirty="0"/>
                        <a:t>1512</a:t>
                      </a:r>
                    </a:p>
                  </a:txBody>
                  <a:tcPr/>
                </a:tc>
                <a:tc>
                  <a:txBody>
                    <a:bodyPr/>
                    <a:lstStyle/>
                    <a:p>
                      <a:pPr algn="ctr"/>
                      <a:r>
                        <a:rPr lang="en-IN" sz="1400" b="1" dirty="0"/>
                        <a:t>2607</a:t>
                      </a:r>
                    </a:p>
                  </a:txBody>
                  <a:tcPr/>
                </a:tc>
                <a:tc>
                  <a:txBody>
                    <a:bodyPr/>
                    <a:lstStyle/>
                    <a:p>
                      <a:pPr algn="ctr"/>
                      <a:r>
                        <a:rPr lang="en-IN" sz="1400" b="1" dirty="0"/>
                        <a:t>2702</a:t>
                      </a:r>
                    </a:p>
                  </a:txBody>
                  <a:tcPr/>
                </a:tc>
                <a:extLst>
                  <a:ext uri="{0D108BD9-81ED-4DB2-BD59-A6C34878D82A}">
                    <a16:rowId xmlns:a16="http://schemas.microsoft.com/office/drawing/2014/main" xmlns="" val="1568029515"/>
                  </a:ext>
                </a:extLst>
              </a:tr>
              <a:tr h="362537">
                <a:tc>
                  <a:txBody>
                    <a:bodyPr/>
                    <a:lstStyle/>
                    <a:p>
                      <a:r>
                        <a:rPr lang="en-IN" sz="1400" b="1" dirty="0">
                          <a:latin typeface="Times" panose="02020603050405020304" pitchFamily="18" charset="0"/>
                          <a:cs typeface="Times" panose="02020603050405020304" pitchFamily="18" charset="0"/>
                        </a:rPr>
                        <a:t>31</a:t>
                      </a:r>
                    </a:p>
                  </a:txBody>
                  <a:tcPr/>
                </a:tc>
                <a:tc>
                  <a:txBody>
                    <a:bodyPr/>
                    <a:lstStyle/>
                    <a:p>
                      <a:r>
                        <a:rPr lang="en-IN" sz="1400" b="1" dirty="0">
                          <a:latin typeface="Times" panose="02020603050405020304" pitchFamily="18" charset="0"/>
                          <a:cs typeface="Times" panose="02020603050405020304" pitchFamily="18" charset="0"/>
                        </a:rPr>
                        <a:t>Tamil Nadu</a:t>
                      </a:r>
                    </a:p>
                  </a:txBody>
                  <a:tcPr/>
                </a:tc>
                <a:tc>
                  <a:txBody>
                    <a:bodyPr/>
                    <a:lstStyle/>
                    <a:p>
                      <a:pPr algn="ctr"/>
                      <a:r>
                        <a:rPr lang="en-IN" sz="1400" b="1" dirty="0"/>
                        <a:t>190984</a:t>
                      </a:r>
                    </a:p>
                  </a:txBody>
                  <a:tcPr/>
                </a:tc>
                <a:tc>
                  <a:txBody>
                    <a:bodyPr/>
                    <a:lstStyle/>
                    <a:p>
                      <a:pPr algn="ctr"/>
                      <a:r>
                        <a:rPr lang="en-IN" sz="1400" b="1" dirty="0"/>
                        <a:t>186054</a:t>
                      </a:r>
                    </a:p>
                  </a:txBody>
                  <a:tcPr/>
                </a:tc>
                <a:tc>
                  <a:txBody>
                    <a:bodyPr/>
                    <a:lstStyle/>
                    <a:p>
                      <a:pPr algn="ctr"/>
                      <a:r>
                        <a:rPr lang="en-IN" sz="1400" b="1" dirty="0"/>
                        <a:t>191048</a:t>
                      </a:r>
                    </a:p>
                  </a:txBody>
                  <a:tcPr/>
                </a:tc>
                <a:extLst>
                  <a:ext uri="{0D108BD9-81ED-4DB2-BD59-A6C34878D82A}">
                    <a16:rowId xmlns:a16="http://schemas.microsoft.com/office/drawing/2014/main" xmlns="" val="2636265361"/>
                  </a:ext>
                </a:extLst>
              </a:tr>
              <a:tr h="362537">
                <a:tc>
                  <a:txBody>
                    <a:bodyPr/>
                    <a:lstStyle/>
                    <a:p>
                      <a:r>
                        <a:rPr lang="en-IN" sz="1400" b="1" dirty="0">
                          <a:latin typeface="Times" panose="02020603050405020304" pitchFamily="18" charset="0"/>
                          <a:cs typeface="Times" panose="02020603050405020304" pitchFamily="18" charset="0"/>
                        </a:rPr>
                        <a:t>32</a:t>
                      </a:r>
                    </a:p>
                  </a:txBody>
                  <a:tcPr/>
                </a:tc>
                <a:tc>
                  <a:txBody>
                    <a:bodyPr/>
                    <a:lstStyle/>
                    <a:p>
                      <a:r>
                        <a:rPr lang="en-IN" sz="1400" b="1" dirty="0">
                          <a:latin typeface="Times" panose="02020603050405020304" pitchFamily="18" charset="0"/>
                          <a:cs typeface="Times" panose="02020603050405020304" pitchFamily="18" charset="0"/>
                        </a:rPr>
                        <a:t>Telangana</a:t>
                      </a:r>
                    </a:p>
                  </a:txBody>
                  <a:tcPr/>
                </a:tc>
                <a:tc>
                  <a:txBody>
                    <a:bodyPr/>
                    <a:lstStyle/>
                    <a:p>
                      <a:pPr algn="ctr"/>
                      <a:r>
                        <a:rPr lang="en-IN" sz="1400" b="1" dirty="0"/>
                        <a:t>99454</a:t>
                      </a:r>
                    </a:p>
                  </a:txBody>
                  <a:tcPr/>
                </a:tc>
                <a:tc>
                  <a:txBody>
                    <a:bodyPr/>
                    <a:lstStyle/>
                    <a:p>
                      <a:pPr algn="ctr"/>
                      <a:r>
                        <a:rPr lang="en-IN" sz="1400" b="1" dirty="0"/>
                        <a:t>111498</a:t>
                      </a:r>
                    </a:p>
                  </a:txBody>
                  <a:tcPr/>
                </a:tc>
                <a:tc>
                  <a:txBody>
                    <a:bodyPr/>
                    <a:lstStyle/>
                    <a:p>
                      <a:pPr algn="ctr"/>
                      <a:r>
                        <a:rPr lang="en-IN" sz="1400" b="1" dirty="0"/>
                        <a:t>124832</a:t>
                      </a:r>
                    </a:p>
                  </a:txBody>
                  <a:tcPr/>
                </a:tc>
                <a:extLst>
                  <a:ext uri="{0D108BD9-81ED-4DB2-BD59-A6C34878D82A}">
                    <a16:rowId xmlns:a16="http://schemas.microsoft.com/office/drawing/2014/main" xmlns="" val="2553941566"/>
                  </a:ext>
                </a:extLst>
              </a:tr>
              <a:tr h="362537">
                <a:tc>
                  <a:txBody>
                    <a:bodyPr/>
                    <a:lstStyle/>
                    <a:p>
                      <a:r>
                        <a:rPr lang="en-IN" sz="1400" b="1" dirty="0">
                          <a:latin typeface="Times" panose="02020603050405020304" pitchFamily="18" charset="0"/>
                          <a:cs typeface="Times" panose="02020603050405020304" pitchFamily="18" charset="0"/>
                        </a:rPr>
                        <a:t>33</a:t>
                      </a:r>
                    </a:p>
                  </a:txBody>
                  <a:tcPr/>
                </a:tc>
                <a:tc>
                  <a:txBody>
                    <a:bodyPr/>
                    <a:lstStyle/>
                    <a:p>
                      <a:r>
                        <a:rPr lang="en-IN" sz="1400" b="1" dirty="0">
                          <a:latin typeface="Times" panose="02020603050405020304" pitchFamily="18" charset="0"/>
                          <a:cs typeface="Times" panose="02020603050405020304" pitchFamily="18" charset="0"/>
                        </a:rPr>
                        <a:t>Tripura</a:t>
                      </a:r>
                    </a:p>
                  </a:txBody>
                  <a:tcPr/>
                </a:tc>
                <a:tc>
                  <a:txBody>
                    <a:bodyPr/>
                    <a:lstStyle/>
                    <a:p>
                      <a:pPr algn="ctr"/>
                      <a:r>
                        <a:rPr lang="en-IN" sz="1400" b="1" dirty="0"/>
                        <a:t>2816</a:t>
                      </a:r>
                    </a:p>
                  </a:txBody>
                  <a:tcPr/>
                </a:tc>
                <a:tc>
                  <a:txBody>
                    <a:bodyPr/>
                    <a:lstStyle/>
                    <a:p>
                      <a:pPr algn="ctr"/>
                      <a:r>
                        <a:rPr lang="en-IN" sz="1400" b="1" dirty="0"/>
                        <a:t>2012</a:t>
                      </a:r>
                    </a:p>
                  </a:txBody>
                  <a:tcPr/>
                </a:tc>
                <a:tc>
                  <a:txBody>
                    <a:bodyPr/>
                    <a:lstStyle/>
                    <a:p>
                      <a:pPr algn="ctr"/>
                      <a:r>
                        <a:rPr lang="en-IN" sz="1400" b="1" dirty="0"/>
                        <a:t>3940</a:t>
                      </a:r>
                    </a:p>
                  </a:txBody>
                  <a:tcPr/>
                </a:tc>
                <a:extLst>
                  <a:ext uri="{0D108BD9-81ED-4DB2-BD59-A6C34878D82A}">
                    <a16:rowId xmlns:a16="http://schemas.microsoft.com/office/drawing/2014/main" xmlns="" val="1034309588"/>
                  </a:ext>
                </a:extLst>
              </a:tr>
              <a:tr h="362537">
                <a:tc>
                  <a:txBody>
                    <a:bodyPr/>
                    <a:lstStyle/>
                    <a:p>
                      <a:r>
                        <a:rPr lang="en-IN" sz="1400" b="1" dirty="0">
                          <a:solidFill>
                            <a:schemeClr val="bg1"/>
                          </a:solidFill>
                          <a:latin typeface="Times" panose="02020603050405020304" pitchFamily="18" charset="0"/>
                          <a:cs typeface="Times" panose="02020603050405020304" pitchFamily="18" charset="0"/>
                        </a:rPr>
                        <a:t>34</a:t>
                      </a:r>
                    </a:p>
                  </a:txBody>
                  <a:tcPr>
                    <a:solidFill>
                      <a:srgbClr val="C00000"/>
                    </a:solidFill>
                  </a:tcPr>
                </a:tc>
                <a:tc>
                  <a:txBody>
                    <a:bodyPr/>
                    <a:lstStyle/>
                    <a:p>
                      <a:r>
                        <a:rPr lang="en-IN" sz="1400" b="1" dirty="0">
                          <a:solidFill>
                            <a:schemeClr val="bg1"/>
                          </a:solidFill>
                          <a:latin typeface="Times" panose="02020603050405020304" pitchFamily="18" charset="0"/>
                          <a:cs typeface="Times" panose="02020603050405020304" pitchFamily="18" charset="0"/>
                        </a:rPr>
                        <a:t>Uttar Pradesh</a:t>
                      </a:r>
                    </a:p>
                  </a:txBody>
                  <a:tcPr>
                    <a:solidFill>
                      <a:srgbClr val="C00000"/>
                    </a:solidFill>
                  </a:tcPr>
                </a:tc>
                <a:tc>
                  <a:txBody>
                    <a:bodyPr/>
                    <a:lstStyle/>
                    <a:p>
                      <a:pPr algn="ctr"/>
                      <a:r>
                        <a:rPr lang="en-IN" sz="1400" b="1" dirty="0">
                          <a:solidFill>
                            <a:schemeClr val="bg1"/>
                          </a:solidFill>
                        </a:rPr>
                        <a:t>1034906</a:t>
                      </a:r>
                    </a:p>
                  </a:txBody>
                  <a:tcPr>
                    <a:solidFill>
                      <a:srgbClr val="C00000"/>
                    </a:solidFill>
                  </a:tcPr>
                </a:tc>
                <a:tc>
                  <a:txBody>
                    <a:bodyPr/>
                    <a:lstStyle/>
                    <a:p>
                      <a:pPr algn="ctr"/>
                      <a:r>
                        <a:rPr lang="en-IN" sz="1400" b="1" dirty="0">
                          <a:solidFill>
                            <a:schemeClr val="bg1"/>
                          </a:solidFill>
                        </a:rPr>
                        <a:t>1292154</a:t>
                      </a:r>
                    </a:p>
                  </a:txBody>
                  <a:tcPr>
                    <a:solidFill>
                      <a:srgbClr val="C00000"/>
                    </a:solidFill>
                  </a:tcPr>
                </a:tc>
                <a:tc>
                  <a:txBody>
                    <a:bodyPr/>
                    <a:lstStyle/>
                    <a:p>
                      <a:pPr algn="ctr"/>
                      <a:r>
                        <a:rPr lang="en-IN" sz="1400" b="1" dirty="0">
                          <a:solidFill>
                            <a:schemeClr val="bg1"/>
                          </a:solidFill>
                        </a:rPr>
                        <a:t>1180640</a:t>
                      </a:r>
                    </a:p>
                  </a:txBody>
                  <a:tcPr>
                    <a:solidFill>
                      <a:srgbClr val="C00000"/>
                    </a:solidFill>
                  </a:tcPr>
                </a:tc>
                <a:extLst>
                  <a:ext uri="{0D108BD9-81ED-4DB2-BD59-A6C34878D82A}">
                    <a16:rowId xmlns:a16="http://schemas.microsoft.com/office/drawing/2014/main" xmlns="" val="619147890"/>
                  </a:ext>
                </a:extLst>
              </a:tr>
              <a:tr h="362537">
                <a:tc>
                  <a:txBody>
                    <a:bodyPr/>
                    <a:lstStyle/>
                    <a:p>
                      <a:r>
                        <a:rPr lang="en-IN" sz="1400" b="1" dirty="0">
                          <a:latin typeface="Times" panose="02020603050405020304" pitchFamily="18" charset="0"/>
                          <a:cs typeface="Times" panose="02020603050405020304" pitchFamily="18" charset="0"/>
                        </a:rPr>
                        <a:t>35</a:t>
                      </a:r>
                    </a:p>
                  </a:txBody>
                  <a:tcPr/>
                </a:tc>
                <a:tc>
                  <a:txBody>
                    <a:bodyPr/>
                    <a:lstStyle/>
                    <a:p>
                      <a:r>
                        <a:rPr lang="en-IN" sz="1400" b="1" dirty="0" err="1">
                          <a:latin typeface="Times" panose="02020603050405020304" pitchFamily="18" charset="0"/>
                          <a:cs typeface="Times" panose="02020603050405020304" pitchFamily="18" charset="0"/>
                        </a:rPr>
                        <a:t>Uttarakhand</a:t>
                      </a:r>
                      <a:endParaRPr lang="en-IN" sz="1400" b="1" dirty="0">
                        <a:latin typeface="Times" panose="02020603050405020304" pitchFamily="18" charset="0"/>
                        <a:cs typeface="Times" panose="02020603050405020304" pitchFamily="18" charset="0"/>
                      </a:endParaRPr>
                    </a:p>
                  </a:txBody>
                  <a:tcPr/>
                </a:tc>
                <a:tc>
                  <a:txBody>
                    <a:bodyPr/>
                    <a:lstStyle/>
                    <a:p>
                      <a:pPr algn="ctr"/>
                      <a:r>
                        <a:rPr lang="en-IN" sz="1400" b="1" dirty="0"/>
                        <a:t>34010</a:t>
                      </a:r>
                    </a:p>
                  </a:txBody>
                  <a:tcPr/>
                </a:tc>
                <a:tc>
                  <a:txBody>
                    <a:bodyPr/>
                    <a:lstStyle/>
                    <a:p>
                      <a:pPr algn="ctr"/>
                      <a:r>
                        <a:rPr lang="en-IN" sz="1400" b="1" dirty="0"/>
                        <a:t>60956</a:t>
                      </a:r>
                    </a:p>
                  </a:txBody>
                  <a:tcPr/>
                </a:tc>
                <a:tc>
                  <a:txBody>
                    <a:bodyPr/>
                    <a:lstStyle/>
                    <a:p>
                      <a:pPr algn="ctr"/>
                      <a:r>
                        <a:rPr lang="en-IN" sz="1400" b="1" dirty="0"/>
                        <a:t>63619</a:t>
                      </a:r>
                    </a:p>
                  </a:txBody>
                  <a:tcPr/>
                </a:tc>
                <a:extLst>
                  <a:ext uri="{0D108BD9-81ED-4DB2-BD59-A6C34878D82A}">
                    <a16:rowId xmlns:a16="http://schemas.microsoft.com/office/drawing/2014/main" xmlns="" val="3410776573"/>
                  </a:ext>
                </a:extLst>
              </a:tr>
              <a:tr h="362537">
                <a:tc>
                  <a:txBody>
                    <a:bodyPr/>
                    <a:lstStyle/>
                    <a:p>
                      <a:r>
                        <a:rPr lang="en-IN" sz="1400" b="1" dirty="0">
                          <a:latin typeface="Times" panose="02020603050405020304" pitchFamily="18" charset="0"/>
                          <a:cs typeface="Times" panose="02020603050405020304" pitchFamily="18" charset="0"/>
                        </a:rPr>
                        <a:t>36</a:t>
                      </a:r>
                    </a:p>
                  </a:txBody>
                  <a:tcPr/>
                </a:tc>
                <a:tc>
                  <a:txBody>
                    <a:bodyPr/>
                    <a:lstStyle/>
                    <a:p>
                      <a:r>
                        <a:rPr lang="en-IN" sz="1400" b="1" dirty="0">
                          <a:latin typeface="Times" panose="02020603050405020304" pitchFamily="18" charset="0"/>
                          <a:cs typeface="Times" panose="02020603050405020304" pitchFamily="18" charset="0"/>
                        </a:rPr>
                        <a:t>West Bengal</a:t>
                      </a:r>
                    </a:p>
                  </a:txBody>
                  <a:tcPr/>
                </a:tc>
                <a:tc>
                  <a:txBody>
                    <a:bodyPr/>
                    <a:lstStyle/>
                    <a:p>
                      <a:pPr algn="ctr"/>
                      <a:r>
                        <a:rPr lang="en-IN" sz="1400" b="1" dirty="0"/>
                        <a:t>117118</a:t>
                      </a:r>
                    </a:p>
                  </a:txBody>
                  <a:tcPr/>
                </a:tc>
                <a:tc>
                  <a:txBody>
                    <a:bodyPr/>
                    <a:lstStyle/>
                    <a:p>
                      <a:pPr algn="ctr"/>
                      <a:r>
                        <a:rPr lang="en-IN" sz="1400" b="1" dirty="0"/>
                        <a:t>152092</a:t>
                      </a:r>
                    </a:p>
                  </a:txBody>
                  <a:tcPr/>
                </a:tc>
                <a:tc>
                  <a:txBody>
                    <a:bodyPr/>
                    <a:lstStyle/>
                    <a:p>
                      <a:pPr algn="ctr"/>
                      <a:r>
                        <a:rPr lang="en-IN" sz="1400" b="1" dirty="0"/>
                        <a:t>118779</a:t>
                      </a:r>
                    </a:p>
                  </a:txBody>
                  <a:tcPr/>
                </a:tc>
                <a:extLst>
                  <a:ext uri="{0D108BD9-81ED-4DB2-BD59-A6C34878D82A}">
                    <a16:rowId xmlns:a16="http://schemas.microsoft.com/office/drawing/2014/main" xmlns="" val="2184831429"/>
                  </a:ext>
                </a:extLst>
              </a:tr>
              <a:tr h="362537">
                <a:tc>
                  <a:txBody>
                    <a:bodyPr/>
                    <a:lstStyle/>
                    <a:p>
                      <a:endParaRPr lang="en-IN" sz="1400" b="1" dirty="0">
                        <a:latin typeface="Times" panose="02020603050405020304" pitchFamily="18" charset="0"/>
                        <a:cs typeface="Times" panose="02020603050405020304" pitchFamily="18" charset="0"/>
                      </a:endParaRPr>
                    </a:p>
                  </a:txBody>
                  <a:tcPr/>
                </a:tc>
                <a:tc>
                  <a:txBody>
                    <a:bodyPr/>
                    <a:lstStyle/>
                    <a:p>
                      <a:r>
                        <a:rPr lang="en-IN" sz="1400" b="1" dirty="0">
                          <a:solidFill>
                            <a:srgbClr val="FF0000"/>
                          </a:solidFill>
                          <a:latin typeface="Times" panose="02020603050405020304" pitchFamily="18" charset="0"/>
                          <a:cs typeface="Times" panose="02020603050405020304" pitchFamily="18" charset="0"/>
                        </a:rPr>
                        <a:t>TOTAL</a:t>
                      </a:r>
                    </a:p>
                  </a:txBody>
                  <a:tcPr/>
                </a:tc>
                <a:tc>
                  <a:txBody>
                    <a:bodyPr/>
                    <a:lstStyle/>
                    <a:p>
                      <a:pPr algn="ctr"/>
                      <a:r>
                        <a:rPr lang="en-IN" sz="1400" b="1" dirty="0">
                          <a:solidFill>
                            <a:srgbClr val="FF0000"/>
                          </a:solidFill>
                        </a:rPr>
                        <a:t>4848624</a:t>
                      </a:r>
                    </a:p>
                  </a:txBody>
                  <a:tcPr/>
                </a:tc>
                <a:tc>
                  <a:txBody>
                    <a:bodyPr/>
                    <a:lstStyle/>
                    <a:p>
                      <a:pPr algn="ctr"/>
                      <a:r>
                        <a:rPr lang="en-IN" sz="1400" b="1" dirty="0">
                          <a:solidFill>
                            <a:srgbClr val="FF0000"/>
                          </a:solidFill>
                        </a:rPr>
                        <a:t>6052767</a:t>
                      </a:r>
                    </a:p>
                  </a:txBody>
                  <a:tcPr/>
                </a:tc>
                <a:tc>
                  <a:txBody>
                    <a:bodyPr/>
                    <a:lstStyle/>
                    <a:p>
                      <a:pPr algn="ctr"/>
                      <a:r>
                        <a:rPr lang="en-IN" sz="1400" b="1" dirty="0">
                          <a:solidFill>
                            <a:srgbClr val="FF0000"/>
                          </a:solidFill>
                        </a:rPr>
                        <a:t>5474446</a:t>
                      </a:r>
                    </a:p>
                  </a:txBody>
                  <a:tcPr/>
                </a:tc>
                <a:extLst>
                  <a:ext uri="{0D108BD9-81ED-4DB2-BD59-A6C34878D82A}">
                    <a16:rowId xmlns:a16="http://schemas.microsoft.com/office/drawing/2014/main" xmlns="" val="645898947"/>
                  </a:ext>
                </a:extLst>
              </a:tr>
            </a:tbl>
          </a:graphicData>
        </a:graphic>
      </p:graphicFrame>
      <p:sp>
        <p:nvSpPr>
          <p:cNvPr id="5" name="Rectangle 4"/>
          <p:cNvSpPr/>
          <p:nvPr/>
        </p:nvSpPr>
        <p:spPr>
          <a:xfrm>
            <a:off x="10390909" y="6482438"/>
            <a:ext cx="1801091" cy="307777"/>
          </a:xfrm>
          <a:prstGeom prst="rect">
            <a:avLst/>
          </a:prstGeom>
          <a:solidFill>
            <a:schemeClr val="accent6">
              <a:lumMod val="40000"/>
              <a:lumOff val="60000"/>
            </a:schemeClr>
          </a:solidFill>
        </p:spPr>
        <p:txBody>
          <a:bodyPr wrap="square">
            <a:spAutoFit/>
          </a:bodyPr>
          <a:lstStyle/>
          <a:p>
            <a:r>
              <a:rPr lang="en-IN" sz="1400" dirty="0" err="1"/>
              <a:t>source:PIB</a:t>
            </a:r>
            <a:endParaRPr lang="en-IN" sz="1400" dirty="0"/>
          </a:p>
        </p:txBody>
      </p:sp>
    </p:spTree>
    <p:extLst>
      <p:ext uri="{BB962C8B-B14F-4D97-AF65-F5344CB8AC3E}">
        <p14:creationId xmlns:p14="http://schemas.microsoft.com/office/powerpoint/2010/main" val="405097183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p:cNvSpPr/>
          <p:nvPr/>
        </p:nvSpPr>
        <p:spPr>
          <a:xfrm>
            <a:off x="165100" y="139700"/>
            <a:ext cx="5575300" cy="1435100"/>
          </a:xfrm>
          <a:prstGeom prst="ellipse">
            <a:avLst/>
          </a:prstGeom>
          <a:effectLst>
            <a:reflection blurRad="6350" stA="52000" endA="300" endPos="35000" dir="5400000" sy="-100000" algn="bl" rotWithShape="0"/>
          </a:effectLst>
        </p:spPr>
        <p:style>
          <a:lnRef idx="1">
            <a:schemeClr val="dk1"/>
          </a:lnRef>
          <a:fillRef idx="3">
            <a:schemeClr val="dk1"/>
          </a:fillRef>
          <a:effectRef idx="2">
            <a:schemeClr val="dk1"/>
          </a:effectRef>
          <a:fontRef idx="minor">
            <a:schemeClr val="lt1"/>
          </a:fontRef>
        </p:style>
        <p:txBody>
          <a:bodyPr rtlCol="0" anchor="ctr"/>
          <a:lstStyle/>
          <a:p>
            <a:pPr algn="ctr"/>
            <a:r>
              <a:rPr lang="en-US" sz="2400" dirty="0"/>
              <a:t>Agricultural Technology Information Centre (ATIC)</a:t>
            </a:r>
          </a:p>
        </p:txBody>
      </p:sp>
      <p:graphicFrame>
        <p:nvGraphicFramePr>
          <p:cNvPr id="3" name="Diagram 2"/>
          <p:cNvGraphicFramePr/>
          <p:nvPr>
            <p:extLst>
              <p:ext uri="{D42A27DB-BD31-4B8C-83A1-F6EECF244321}">
                <p14:modId xmlns:p14="http://schemas.microsoft.com/office/powerpoint/2010/main" val="606339303"/>
              </p:ext>
            </p:extLst>
          </p:nvPr>
        </p:nvGraphicFramePr>
        <p:xfrm>
          <a:off x="5219700" y="2095500"/>
          <a:ext cx="6972300" cy="47625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Right Arrow 3"/>
          <p:cNvSpPr/>
          <p:nvPr/>
        </p:nvSpPr>
        <p:spPr>
          <a:xfrm>
            <a:off x="1993900" y="3835400"/>
            <a:ext cx="4622800" cy="1206500"/>
          </a:xfrm>
          <a:prstGeom prst="rightArrow">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2400" dirty="0"/>
              <a:t>MANDATES</a:t>
            </a:r>
          </a:p>
        </p:txBody>
      </p:sp>
    </p:spTree>
    <p:extLst>
      <p:ext uri="{BB962C8B-B14F-4D97-AF65-F5344CB8AC3E}">
        <p14:creationId xmlns:p14="http://schemas.microsoft.com/office/powerpoint/2010/main" val="194143512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p:cNvSpPr txBox="1"/>
          <p:nvPr/>
        </p:nvSpPr>
        <p:spPr>
          <a:xfrm>
            <a:off x="2951921" y="5516216"/>
            <a:ext cx="8160027" cy="830997"/>
          </a:xfrm>
          <a:prstGeom prst="rect">
            <a:avLst/>
          </a:prstGeom>
          <a:noFill/>
        </p:spPr>
        <p:txBody>
          <a:bodyPr wrap="square" rtlCol="0">
            <a:spAutoFit/>
          </a:bodyPr>
          <a:lstStyle/>
          <a:p>
            <a:r>
              <a:rPr lang="en-IN" sz="4800" b="1" dirty="0">
                <a:solidFill>
                  <a:schemeClr val="bg1"/>
                </a:solidFill>
                <a:effectLst>
                  <a:reflection blurRad="6350" stA="55000" endA="300" endPos="45500" dir="5400000" sy="-100000" algn="bl" rotWithShape="0"/>
                </a:effectLst>
                <a:latin typeface="Times" panose="02020603050405020304" pitchFamily="18" charset="0"/>
                <a:cs typeface="Times" panose="02020603050405020304" pitchFamily="18" charset="0"/>
              </a:rPr>
              <a:t>07      SOCIAL MEDIA</a:t>
            </a:r>
          </a:p>
        </p:txBody>
      </p:sp>
    </p:spTree>
    <p:extLst>
      <p:ext uri="{BB962C8B-B14F-4D97-AF65-F5344CB8AC3E}">
        <p14:creationId xmlns:p14="http://schemas.microsoft.com/office/powerpoint/2010/main" val="72767528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Why Social Media Is Important For Your Small Business - Business 2 Community"/>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descr="Why Social Media Is Important For Your Small Business - Business 2 Community"/>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72247" y="532948"/>
            <a:ext cx="10441021" cy="630352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838528" y="0"/>
            <a:ext cx="9075907" cy="954107"/>
          </a:xfrm>
          <a:prstGeom prst="rect">
            <a:avLst/>
          </a:prstGeom>
          <a:noFill/>
        </p:spPr>
        <p:txBody>
          <a:bodyPr wrap="square" rtlCol="0">
            <a:spAutoFit/>
          </a:bodyPr>
          <a:lstStyle/>
          <a:p>
            <a:pPr algn="ctr"/>
            <a:r>
              <a:rPr lang="en-IN" sz="2800" b="1" dirty="0">
                <a:solidFill>
                  <a:srgbClr val="FFC000"/>
                </a:solidFill>
                <a:effectLst>
                  <a:reflection blurRad="6350" stA="55000" endA="300" endPos="45500" dir="5400000" sy="-100000" algn="bl" rotWithShape="0"/>
                </a:effectLst>
                <a:latin typeface="Bahnschrift Condensed" panose="020B0502040204020203" pitchFamily="34" charset="0"/>
              </a:rPr>
              <a:t>SOCIAL MEDIA IN  SCALING UP OF AGRO-TECHNOLOGY</a:t>
            </a:r>
          </a:p>
        </p:txBody>
      </p:sp>
      <p:sp>
        <p:nvSpPr>
          <p:cNvPr id="5" name="Rectangle 4"/>
          <p:cNvSpPr/>
          <p:nvPr/>
        </p:nvSpPr>
        <p:spPr>
          <a:xfrm>
            <a:off x="130729" y="1488715"/>
            <a:ext cx="3726881" cy="707886"/>
          </a:xfrm>
          <a:prstGeom prst="rect">
            <a:avLst/>
          </a:prstGeom>
        </p:spPr>
        <p:txBody>
          <a:bodyPr wrap="square">
            <a:spAutoFit/>
          </a:bodyPr>
          <a:lstStyle/>
          <a:p>
            <a:pPr marL="342900" indent="-342900">
              <a:buFont typeface="Wingdings" panose="05000000000000000000" pitchFamily="2" charset="2"/>
              <a:buChar char="v"/>
            </a:pPr>
            <a:r>
              <a:rPr lang="en-US" sz="2000" dirty="0">
                <a:solidFill>
                  <a:srgbClr val="FFC000"/>
                </a:solidFill>
                <a:latin typeface="Bahnschrift" panose="020B0502040204020203" pitchFamily="34" charset="0"/>
              </a:rPr>
              <a:t>Posts on new technologies and information</a:t>
            </a:r>
            <a:endParaRPr lang="en-IN" sz="2000" dirty="0">
              <a:solidFill>
                <a:srgbClr val="FFC000"/>
              </a:solidFill>
              <a:latin typeface="Bahnschrift" panose="020B0502040204020203" pitchFamily="34" charset="0"/>
            </a:endParaRPr>
          </a:p>
        </p:txBody>
      </p:sp>
      <p:sp>
        <p:nvSpPr>
          <p:cNvPr id="6" name="Rectangle 5"/>
          <p:cNvSpPr/>
          <p:nvPr/>
        </p:nvSpPr>
        <p:spPr>
          <a:xfrm>
            <a:off x="-56828" y="4595569"/>
            <a:ext cx="5048656" cy="707886"/>
          </a:xfrm>
          <a:prstGeom prst="rect">
            <a:avLst/>
          </a:prstGeom>
        </p:spPr>
        <p:txBody>
          <a:bodyPr wrap="square">
            <a:spAutoFit/>
          </a:bodyPr>
          <a:lstStyle/>
          <a:p>
            <a:pPr marL="342900" indent="-342900">
              <a:buFont typeface="Wingdings" panose="05000000000000000000" pitchFamily="2" charset="2"/>
              <a:buChar char="v"/>
            </a:pPr>
            <a:r>
              <a:rPr lang="en-US" sz="2000" dirty="0">
                <a:solidFill>
                  <a:srgbClr val="FFC000"/>
                </a:solidFill>
                <a:latin typeface="Bahnschrift" panose="020B0502040204020203" pitchFamily="34" charset="0"/>
              </a:rPr>
              <a:t>Live telecast of different activities of the departments may be done.</a:t>
            </a:r>
          </a:p>
        </p:txBody>
      </p:sp>
      <p:sp>
        <p:nvSpPr>
          <p:cNvPr id="7" name="Rectangle 6"/>
          <p:cNvSpPr/>
          <p:nvPr/>
        </p:nvSpPr>
        <p:spPr>
          <a:xfrm>
            <a:off x="7886915" y="4133904"/>
            <a:ext cx="4435814" cy="1631216"/>
          </a:xfrm>
          <a:prstGeom prst="rect">
            <a:avLst/>
          </a:prstGeom>
        </p:spPr>
        <p:txBody>
          <a:bodyPr wrap="square">
            <a:spAutoFit/>
          </a:bodyPr>
          <a:lstStyle/>
          <a:p>
            <a:pPr marL="342900" indent="-342900">
              <a:buFont typeface="Wingdings" panose="05000000000000000000" pitchFamily="2" charset="2"/>
              <a:buChar char="v"/>
            </a:pPr>
            <a:r>
              <a:rPr lang="en-US" sz="2000" dirty="0">
                <a:solidFill>
                  <a:srgbClr val="FFC000"/>
                </a:solidFill>
                <a:latin typeface="Bahnschrift" panose="020B0502040204020203" pitchFamily="34" charset="0"/>
              </a:rPr>
              <a:t>Regular information on modern technological development may be shared and tagged with other related accounts for wider access.</a:t>
            </a:r>
            <a:endParaRPr lang="en-IN" sz="2000" dirty="0">
              <a:solidFill>
                <a:srgbClr val="FFC000"/>
              </a:solidFill>
              <a:latin typeface="Bahnschrift" panose="020B0502040204020203" pitchFamily="34" charset="0"/>
            </a:endParaRPr>
          </a:p>
        </p:txBody>
      </p:sp>
      <p:sp>
        <p:nvSpPr>
          <p:cNvPr id="8" name="TextBox 7"/>
          <p:cNvSpPr txBox="1"/>
          <p:nvPr/>
        </p:nvSpPr>
        <p:spPr>
          <a:xfrm>
            <a:off x="8562987" y="1488715"/>
            <a:ext cx="3285301" cy="646331"/>
          </a:xfrm>
          <a:prstGeom prst="rect">
            <a:avLst/>
          </a:prstGeom>
          <a:noFill/>
        </p:spPr>
        <p:txBody>
          <a:bodyPr wrap="square" rtlCol="0">
            <a:spAutoFit/>
          </a:bodyPr>
          <a:lstStyle/>
          <a:p>
            <a:pPr marL="285750" indent="-285750">
              <a:buFont typeface="Wingdings" panose="05000000000000000000" pitchFamily="2" charset="2"/>
              <a:buChar char="v"/>
            </a:pPr>
            <a:r>
              <a:rPr lang="en-IN" b="1" dirty="0">
                <a:solidFill>
                  <a:srgbClr val="FFC000"/>
                </a:solidFill>
                <a:latin typeface="Bahnschrift" panose="020B0502040204020203" pitchFamily="34" charset="0"/>
              </a:rPr>
              <a:t>Technical platform for agricultural trade</a:t>
            </a:r>
          </a:p>
        </p:txBody>
      </p:sp>
    </p:spTree>
    <p:extLst>
      <p:ext uri="{BB962C8B-B14F-4D97-AF65-F5344CB8AC3E}">
        <p14:creationId xmlns:p14="http://schemas.microsoft.com/office/powerpoint/2010/main" val="54530282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12" y="-1"/>
            <a:ext cx="12186587" cy="6861047"/>
          </a:xfrm>
          <a:prstGeom prst="rect">
            <a:avLst/>
          </a:prstGeom>
        </p:spPr>
      </p:pic>
    </p:spTree>
    <p:extLst>
      <p:ext uri="{BB962C8B-B14F-4D97-AF65-F5344CB8AC3E}">
        <p14:creationId xmlns:p14="http://schemas.microsoft.com/office/powerpoint/2010/main" val="12085812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1"/>
          <p:cNvSpPr/>
          <p:nvPr/>
        </p:nvSpPr>
        <p:spPr>
          <a:xfrm>
            <a:off x="-1" y="0"/>
            <a:ext cx="5029201" cy="6857999"/>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solidFill>
                <a:sysClr val="windowText" lastClr="000000"/>
              </a:solidFill>
            </a:endParaRPr>
          </a:p>
        </p:txBody>
      </p:sp>
      <p:sp>
        <p:nvSpPr>
          <p:cNvPr id="3" name="Flowchart: Manual Input 2"/>
          <p:cNvSpPr/>
          <p:nvPr/>
        </p:nvSpPr>
        <p:spPr>
          <a:xfrm>
            <a:off x="0" y="1495425"/>
            <a:ext cx="4933950" cy="2886075"/>
          </a:xfrm>
          <a:prstGeom prst="flowChartManualInput">
            <a:avLst/>
          </a:pr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solidFill>
                <a:srgbClr val="C00000"/>
              </a:solidFill>
            </a:endParaRPr>
          </a:p>
        </p:txBody>
      </p:sp>
      <p:sp>
        <p:nvSpPr>
          <p:cNvPr id="4" name="TextBox 3"/>
          <p:cNvSpPr txBox="1"/>
          <p:nvPr/>
        </p:nvSpPr>
        <p:spPr>
          <a:xfrm>
            <a:off x="76200" y="2190751"/>
            <a:ext cx="4676775" cy="1200329"/>
          </a:xfrm>
          <a:prstGeom prst="rect">
            <a:avLst/>
          </a:prstGeom>
          <a:noFill/>
        </p:spPr>
        <p:txBody>
          <a:bodyPr wrap="square" rtlCol="0">
            <a:spAutoFit/>
          </a:bodyPr>
          <a:lstStyle/>
          <a:p>
            <a:pPr algn="ctr"/>
            <a:r>
              <a:rPr lang="en-IN" sz="3600" b="1" dirty="0">
                <a:solidFill>
                  <a:schemeClr val="bg1"/>
                </a:solidFill>
                <a:latin typeface="Times New Roman" panose="02020603050405020304" pitchFamily="18" charset="0"/>
                <a:cs typeface="Times New Roman" panose="02020603050405020304" pitchFamily="18" charset="0"/>
              </a:rPr>
              <a:t>CONCEPT OF SCALING UP</a:t>
            </a:r>
          </a:p>
        </p:txBody>
      </p:sp>
      <p:sp>
        <p:nvSpPr>
          <p:cNvPr id="5" name="TextBox 4"/>
          <p:cNvSpPr txBox="1"/>
          <p:nvPr/>
        </p:nvSpPr>
        <p:spPr>
          <a:xfrm>
            <a:off x="5029200" y="270841"/>
            <a:ext cx="7010400" cy="6601807"/>
          </a:xfrm>
          <a:prstGeom prst="rect">
            <a:avLst/>
          </a:prstGeom>
          <a:noFill/>
        </p:spPr>
        <p:txBody>
          <a:bodyPr wrap="square" rtlCol="0">
            <a:spAutoFit/>
          </a:bodyPr>
          <a:lstStyle/>
          <a:p>
            <a:pPr marL="285750" indent="-285750" algn="just">
              <a:lnSpc>
                <a:spcPct val="150000"/>
              </a:lnSpc>
              <a:buFont typeface="Arial" panose="020B0604020202020204" pitchFamily="34" charset="0"/>
              <a:buChar char="•"/>
            </a:pPr>
            <a:r>
              <a:rPr lang="en-IN" sz="2400" b="1" dirty="0">
                <a:solidFill>
                  <a:schemeClr val="accent1">
                    <a:lumMod val="50000"/>
                  </a:schemeClr>
                </a:solidFill>
                <a:latin typeface="Times New Roman" panose="02020603050405020304" pitchFamily="18" charset="0"/>
                <a:cs typeface="Times New Roman" panose="02020603050405020304" pitchFamily="18" charset="0"/>
              </a:rPr>
              <a:t>World </a:t>
            </a:r>
            <a:r>
              <a:rPr lang="en-IN" sz="2400" b="1" dirty="0" smtClean="0">
                <a:solidFill>
                  <a:schemeClr val="accent1">
                    <a:lumMod val="50000"/>
                  </a:schemeClr>
                </a:solidFill>
                <a:latin typeface="Times New Roman" panose="02020603050405020304" pitchFamily="18" charset="0"/>
                <a:cs typeface="Times New Roman" panose="02020603050405020304" pitchFamily="18" charset="0"/>
              </a:rPr>
              <a:t>health organisation</a:t>
            </a:r>
            <a:r>
              <a:rPr lang="en-IN" sz="2400" dirty="0" smtClean="0">
                <a:solidFill>
                  <a:schemeClr val="accent1">
                    <a:lumMod val="50000"/>
                  </a:schemeClr>
                </a:solidFill>
                <a:latin typeface="Times New Roman" panose="02020603050405020304" pitchFamily="18" charset="0"/>
                <a:cs typeface="Times New Roman" panose="02020603050405020304" pitchFamily="18" charset="0"/>
              </a:rPr>
              <a:t> </a:t>
            </a:r>
            <a:r>
              <a:rPr lang="en-IN" sz="2400" dirty="0">
                <a:solidFill>
                  <a:schemeClr val="accent1">
                    <a:lumMod val="50000"/>
                  </a:schemeClr>
                </a:solidFill>
                <a:latin typeface="Times New Roman" panose="02020603050405020304" pitchFamily="18" charset="0"/>
                <a:cs typeface="Times New Roman" panose="02020603050405020304" pitchFamily="18" charset="0"/>
              </a:rPr>
              <a:t>has defined scaling up of technologies as the </a:t>
            </a:r>
            <a:r>
              <a:rPr lang="en-IN" sz="2400" dirty="0" smtClean="0">
                <a:solidFill>
                  <a:schemeClr val="accent1">
                    <a:lumMod val="50000"/>
                  </a:schemeClr>
                </a:solidFill>
                <a:latin typeface="Times New Roman" panose="02020603050405020304" pitchFamily="18" charset="0"/>
                <a:cs typeface="Times New Roman" panose="02020603050405020304" pitchFamily="18" charset="0"/>
              </a:rPr>
              <a:t>deliberate efforts to increase the impact of innovations, successfully tested in pilot or experimental projects so as to benefit more people and to foster policy and programme development on a lasting basis.</a:t>
            </a:r>
            <a:endParaRPr lang="en-IN" sz="2400" dirty="0">
              <a:solidFill>
                <a:schemeClr val="accent1">
                  <a:lumMod val="50000"/>
                </a:schemeClr>
              </a:solidFill>
              <a:latin typeface="Times New Roman" panose="02020603050405020304" pitchFamily="18" charset="0"/>
              <a:cs typeface="Times New Roman" panose="02020603050405020304" pitchFamily="18" charset="0"/>
            </a:endParaRPr>
          </a:p>
          <a:p>
            <a:pPr algn="just">
              <a:lnSpc>
                <a:spcPct val="150000"/>
              </a:lnSpc>
            </a:pPr>
            <a:endParaRPr lang="en-IN" sz="2400" dirty="0">
              <a:solidFill>
                <a:schemeClr val="accent1">
                  <a:lumMod val="50000"/>
                </a:schemeClr>
              </a:solidFill>
              <a:latin typeface="Times New Roman" panose="02020603050405020304" pitchFamily="18" charset="0"/>
              <a:cs typeface="Times New Roman" panose="02020603050405020304" pitchFamily="18" charset="0"/>
            </a:endParaRPr>
          </a:p>
          <a:p>
            <a:pPr marL="285750" indent="-285750" algn="just">
              <a:lnSpc>
                <a:spcPct val="150000"/>
              </a:lnSpc>
              <a:buFont typeface="Arial" panose="020B0604020202020204" pitchFamily="34" charset="0"/>
              <a:buChar char="•"/>
            </a:pPr>
            <a:r>
              <a:rPr lang="en-IN" sz="2400" dirty="0">
                <a:solidFill>
                  <a:schemeClr val="accent1">
                    <a:lumMod val="50000"/>
                  </a:schemeClr>
                </a:solidFill>
                <a:latin typeface="Times New Roman" panose="02020603050405020304" pitchFamily="18" charset="0"/>
                <a:cs typeface="Times New Roman" panose="02020603050405020304" pitchFamily="18" charset="0"/>
              </a:rPr>
              <a:t>Foremost priority should be given to strengthening the innovation.</a:t>
            </a:r>
          </a:p>
          <a:p>
            <a:pPr marL="285750" indent="-285750" algn="just">
              <a:lnSpc>
                <a:spcPct val="150000"/>
              </a:lnSpc>
              <a:buFont typeface="Arial" panose="020B0604020202020204" pitchFamily="34" charset="0"/>
              <a:buChar char="•"/>
            </a:pPr>
            <a:endParaRPr lang="en-IN" sz="2200" dirty="0">
              <a:solidFill>
                <a:schemeClr val="accent1">
                  <a:lumMod val="50000"/>
                </a:schemeClr>
              </a:solidFill>
              <a:latin typeface="Times New Roman" panose="02020603050405020304" pitchFamily="18" charset="0"/>
              <a:cs typeface="Times New Roman" panose="02020603050405020304" pitchFamily="18" charset="0"/>
            </a:endParaRPr>
          </a:p>
          <a:p>
            <a:pPr marL="1257300" lvl="2" indent="-342900" algn="just">
              <a:lnSpc>
                <a:spcPct val="150000"/>
              </a:lnSpc>
              <a:buFont typeface="Wingdings" panose="05000000000000000000" pitchFamily="2" charset="2"/>
              <a:buChar char="Ø"/>
            </a:pPr>
            <a:endParaRPr lang="en-IN" sz="2200" dirty="0">
              <a:solidFill>
                <a:schemeClr val="accent1">
                  <a:lumMod val="50000"/>
                </a:schemeClr>
              </a:solidFill>
              <a:latin typeface="Times New Roman" panose="02020603050405020304" pitchFamily="18" charset="0"/>
              <a:cs typeface="Times New Roman" panose="02020603050405020304" pitchFamily="18" charset="0"/>
            </a:endParaRPr>
          </a:p>
          <a:p>
            <a:pPr marL="285750" indent="-285750" algn="just">
              <a:lnSpc>
                <a:spcPct val="150000"/>
              </a:lnSpc>
              <a:buFont typeface="Arial" panose="020B0604020202020204" pitchFamily="34" charset="0"/>
              <a:buChar char="•"/>
            </a:pPr>
            <a:endParaRPr lang="en-IN" sz="2200" dirty="0">
              <a:solidFill>
                <a:schemeClr val="accent1">
                  <a:lumMod val="50000"/>
                </a:schemeClr>
              </a:solidFill>
              <a:latin typeface="Times New Roman" panose="02020603050405020304" pitchFamily="18" charset="0"/>
              <a:cs typeface="Times New Roman" panose="02020603050405020304" pitchFamily="18" charset="0"/>
            </a:endParaRPr>
          </a:p>
        </p:txBody>
      </p:sp>
      <p:graphicFrame>
        <p:nvGraphicFramePr>
          <p:cNvPr id="6" name="Diagram 5"/>
          <p:cNvGraphicFramePr/>
          <p:nvPr>
            <p:extLst>
              <p:ext uri="{D42A27DB-BD31-4B8C-83A1-F6EECF244321}">
                <p14:modId xmlns:p14="http://schemas.microsoft.com/office/powerpoint/2010/main" val="3211887270"/>
              </p:ext>
            </p:extLst>
          </p:nvPr>
        </p:nvGraphicFramePr>
        <p:xfrm>
          <a:off x="4991100" y="4134074"/>
          <a:ext cx="7200900" cy="251883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19332111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12" y="0"/>
            <a:ext cx="12181175" cy="6858000"/>
          </a:xfrm>
          <a:prstGeom prst="rect">
            <a:avLst/>
          </a:prstGeom>
        </p:spPr>
      </p:pic>
    </p:spTree>
    <p:extLst>
      <p:ext uri="{BB962C8B-B14F-4D97-AF65-F5344CB8AC3E}">
        <p14:creationId xmlns:p14="http://schemas.microsoft.com/office/powerpoint/2010/main" val="185561715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50 million"/>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0816" t="39901" r="67049" b="45410"/>
          <a:stretch/>
        </p:blipFill>
        <p:spPr bwMode="auto">
          <a:xfrm>
            <a:off x="6320722" y="225082"/>
            <a:ext cx="580960" cy="44627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Picture 2" descr="Twitter - Apps on Google Play"/>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63053" y="3092638"/>
            <a:ext cx="525310" cy="525310"/>
          </a:xfrm>
          <a:prstGeom prst="roundRect">
            <a:avLst>
              <a:gd name="adj" fmla="val 6010"/>
            </a:avLst>
          </a:prstGeom>
          <a:solidFill>
            <a:srgbClr val="FFFFFF">
              <a:shade val="85000"/>
            </a:srgbClr>
          </a:solidFill>
          <a:ln>
            <a:noFill/>
          </a:ln>
          <a:effectLst>
            <a:reflection blurRad="12700" stA="38000" endPos="28000" dist="5000" dir="5400000" sy="-100000" algn="bl" rotWithShape="0"/>
          </a:effectLst>
        </p:spPr>
      </p:pic>
      <p:sp>
        <p:nvSpPr>
          <p:cNvPr id="8" name="Rectangle 7"/>
          <p:cNvSpPr/>
          <p:nvPr/>
        </p:nvSpPr>
        <p:spPr>
          <a:xfrm>
            <a:off x="6841266" y="3591718"/>
            <a:ext cx="5329664" cy="1477328"/>
          </a:xfrm>
          <a:prstGeom prst="rect">
            <a:avLst/>
          </a:prstGeom>
        </p:spPr>
        <p:txBody>
          <a:bodyPr wrap="none">
            <a:spAutoFit/>
          </a:bodyPr>
          <a:lstStyle/>
          <a:p>
            <a:pPr marL="342900" indent="-342900">
              <a:buFont typeface="Wingdings" panose="05000000000000000000" pitchFamily="2" charset="2"/>
              <a:buChar char="v"/>
            </a:pPr>
            <a:r>
              <a:rPr lang="en-IN" b="1" dirty="0">
                <a:solidFill>
                  <a:schemeClr val="accent5">
                    <a:lumMod val="75000"/>
                  </a:schemeClr>
                </a:solidFill>
                <a:latin typeface="Times" panose="02020603050405020304" pitchFamily="18" charset="0"/>
                <a:cs typeface="Times" panose="02020603050405020304" pitchFamily="18" charset="0"/>
              </a:rPr>
              <a:t>e-Agriculture</a:t>
            </a:r>
            <a:r>
              <a:rPr lang="en-IN" b="1" dirty="0">
                <a:solidFill>
                  <a:srgbClr val="0B0525"/>
                </a:solidFill>
                <a:latin typeface="Times" panose="02020603050405020304" pitchFamily="18" charset="0"/>
                <a:cs typeface="Times" panose="02020603050405020304" pitchFamily="18" charset="0"/>
              </a:rPr>
              <a:t> </a:t>
            </a:r>
            <a:r>
              <a:rPr lang="en-IN" b="1" dirty="0">
                <a:solidFill>
                  <a:srgbClr val="00B0F0"/>
                </a:solidFill>
                <a:latin typeface="Times" panose="02020603050405020304" pitchFamily="18" charset="0"/>
                <a:cs typeface="Times" panose="02020603050405020304" pitchFamily="18" charset="0"/>
              </a:rPr>
              <a:t>(https://twitter.com/e_ agriculture)</a:t>
            </a:r>
          </a:p>
          <a:p>
            <a:pPr marL="342900" indent="-342900">
              <a:buFont typeface="Wingdings" panose="05000000000000000000" pitchFamily="2" charset="2"/>
              <a:buChar char="v"/>
            </a:pPr>
            <a:r>
              <a:rPr lang="en-IN" b="1" dirty="0">
                <a:solidFill>
                  <a:schemeClr val="accent5">
                    <a:lumMod val="75000"/>
                  </a:schemeClr>
                </a:solidFill>
                <a:latin typeface="Times" panose="02020603050405020304" pitchFamily="18" charset="0"/>
                <a:cs typeface="Times" panose="02020603050405020304" pitchFamily="18" charset="0"/>
              </a:rPr>
              <a:t>YPARD </a:t>
            </a:r>
            <a:r>
              <a:rPr lang="en-IN" b="1" dirty="0">
                <a:solidFill>
                  <a:srgbClr val="00B0F0"/>
                </a:solidFill>
                <a:latin typeface="Times" panose="02020603050405020304" pitchFamily="18" charset="0"/>
                <a:cs typeface="Times" panose="02020603050405020304" pitchFamily="18" charset="0"/>
              </a:rPr>
              <a:t>(https://twitter.com/YPARD)</a:t>
            </a:r>
          </a:p>
          <a:p>
            <a:pPr marL="342900" indent="-342900">
              <a:buFont typeface="Wingdings" panose="05000000000000000000" pitchFamily="2" charset="2"/>
              <a:buChar char="v"/>
            </a:pPr>
            <a:r>
              <a:rPr lang="en-IN" b="1" dirty="0">
                <a:solidFill>
                  <a:schemeClr val="accent5">
                    <a:lumMod val="75000"/>
                  </a:schemeClr>
                </a:solidFill>
                <a:latin typeface="Times" panose="02020603050405020304" pitchFamily="18" charset="0"/>
                <a:cs typeface="Times" panose="02020603050405020304" pitchFamily="18" charset="0"/>
              </a:rPr>
              <a:t> </a:t>
            </a:r>
            <a:r>
              <a:rPr lang="en-IN" b="1" dirty="0" err="1">
                <a:solidFill>
                  <a:schemeClr val="accent5">
                    <a:lumMod val="75000"/>
                  </a:schemeClr>
                </a:solidFill>
                <a:latin typeface="Times" panose="02020603050405020304" pitchFamily="18" charset="0"/>
                <a:cs typeface="Times" panose="02020603050405020304" pitchFamily="18" charset="0"/>
              </a:rPr>
              <a:t>AgChat</a:t>
            </a:r>
            <a:r>
              <a:rPr lang="en-IN" b="1" dirty="0">
                <a:solidFill>
                  <a:schemeClr val="accent5">
                    <a:lumMod val="75000"/>
                  </a:schemeClr>
                </a:solidFill>
                <a:latin typeface="Times" panose="02020603050405020304" pitchFamily="18" charset="0"/>
                <a:cs typeface="Times" panose="02020603050405020304" pitchFamily="18" charset="0"/>
              </a:rPr>
              <a:t> </a:t>
            </a:r>
            <a:r>
              <a:rPr lang="en-IN" b="1" dirty="0">
                <a:solidFill>
                  <a:srgbClr val="00B0F0"/>
                </a:solidFill>
                <a:latin typeface="Times" panose="02020603050405020304" pitchFamily="18" charset="0"/>
                <a:cs typeface="Times" panose="02020603050405020304" pitchFamily="18" charset="0"/>
              </a:rPr>
              <a:t>(https://twitter.com/ </a:t>
            </a:r>
            <a:r>
              <a:rPr lang="en-IN" b="1" dirty="0" err="1">
                <a:solidFill>
                  <a:srgbClr val="00B0F0"/>
                </a:solidFill>
                <a:latin typeface="Times" panose="02020603050405020304" pitchFamily="18" charset="0"/>
                <a:cs typeface="Times" panose="02020603050405020304" pitchFamily="18" charset="0"/>
              </a:rPr>
              <a:t>agchat</a:t>
            </a:r>
            <a:r>
              <a:rPr lang="en-IN" b="1" dirty="0">
                <a:solidFill>
                  <a:srgbClr val="00B0F0"/>
                </a:solidFill>
                <a:latin typeface="Times" panose="02020603050405020304" pitchFamily="18" charset="0"/>
                <a:cs typeface="Times" panose="02020603050405020304" pitchFamily="18" charset="0"/>
              </a:rPr>
              <a:t>)</a:t>
            </a:r>
          </a:p>
          <a:p>
            <a:pPr marL="342900" indent="-342900">
              <a:buFont typeface="Wingdings" panose="05000000000000000000" pitchFamily="2" charset="2"/>
              <a:buChar char="v"/>
            </a:pPr>
            <a:r>
              <a:rPr lang="en-IN" b="1" dirty="0">
                <a:solidFill>
                  <a:schemeClr val="accent5">
                    <a:lumMod val="75000"/>
                  </a:schemeClr>
                </a:solidFill>
                <a:latin typeface="Times" panose="02020603050405020304" pitchFamily="18" charset="0"/>
                <a:cs typeface="Times" panose="02020603050405020304" pitchFamily="18" charset="0"/>
              </a:rPr>
              <a:t>IFFCO </a:t>
            </a:r>
            <a:r>
              <a:rPr lang="en-IN" b="1" dirty="0">
                <a:solidFill>
                  <a:srgbClr val="00B0F0"/>
                </a:solidFill>
                <a:latin typeface="Times" panose="02020603050405020304" pitchFamily="18" charset="0"/>
                <a:cs typeface="Times" panose="02020603050405020304" pitchFamily="18" charset="0"/>
              </a:rPr>
              <a:t>(https://twitter.com/ IFFCO_PR)</a:t>
            </a:r>
          </a:p>
          <a:p>
            <a:pPr marL="342900" indent="-342900">
              <a:buFont typeface="Wingdings" panose="05000000000000000000" pitchFamily="2" charset="2"/>
              <a:buChar char="v"/>
            </a:pPr>
            <a:r>
              <a:rPr lang="en-IN" b="1" dirty="0">
                <a:solidFill>
                  <a:schemeClr val="accent5">
                    <a:lumMod val="75000"/>
                  </a:schemeClr>
                </a:solidFill>
                <a:latin typeface="Times" panose="02020603050405020304" pitchFamily="18" charset="0"/>
                <a:cs typeface="Times" panose="02020603050405020304" pitchFamily="18" charset="0"/>
              </a:rPr>
              <a:t>Agriculture India </a:t>
            </a:r>
            <a:r>
              <a:rPr lang="en-IN" b="1" dirty="0">
                <a:solidFill>
                  <a:srgbClr val="00B0F0"/>
                </a:solidFill>
                <a:latin typeface="Times" panose="02020603050405020304" pitchFamily="18" charset="0"/>
                <a:cs typeface="Times" panose="02020603050405020304" pitchFamily="18" charset="0"/>
              </a:rPr>
              <a:t>(https:// twitter.com/</a:t>
            </a:r>
            <a:r>
              <a:rPr lang="en-IN" b="1" dirty="0" err="1">
                <a:solidFill>
                  <a:srgbClr val="00B0F0"/>
                </a:solidFill>
                <a:latin typeface="Times" panose="02020603050405020304" pitchFamily="18" charset="0"/>
                <a:cs typeface="Times" panose="02020603050405020304" pitchFamily="18" charset="0"/>
              </a:rPr>
              <a:t>AgriGoI</a:t>
            </a:r>
            <a:r>
              <a:rPr lang="en-IN" b="1" dirty="0">
                <a:solidFill>
                  <a:srgbClr val="00B0F0"/>
                </a:solidFill>
                <a:latin typeface="Times" panose="02020603050405020304" pitchFamily="18" charset="0"/>
                <a:cs typeface="Times" panose="02020603050405020304" pitchFamily="18" charset="0"/>
              </a:rPr>
              <a:t>)</a:t>
            </a:r>
          </a:p>
        </p:txBody>
      </p:sp>
      <p:pic>
        <p:nvPicPr>
          <p:cNvPr id="16" name="Picture 2" descr="Facebook to Rename Itself &amp;#39;Meta&amp;#39;"/>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68461" y="117976"/>
            <a:ext cx="942551" cy="48514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1" name="Rectangle 20"/>
          <p:cNvSpPr/>
          <p:nvPr/>
        </p:nvSpPr>
        <p:spPr>
          <a:xfrm>
            <a:off x="1211012" y="117693"/>
            <a:ext cx="5615035" cy="6740307"/>
          </a:xfrm>
          <a:prstGeom prst="rect">
            <a:avLst/>
          </a:prstGeom>
        </p:spPr>
        <p:txBody>
          <a:bodyPr wrap="square">
            <a:spAutoFit/>
          </a:bodyPr>
          <a:lstStyle/>
          <a:p>
            <a:endParaRPr lang="en-IN" b="1" dirty="0">
              <a:latin typeface="Times" panose="02020603050405020304" pitchFamily="18" charset="0"/>
              <a:cs typeface="Times" panose="02020603050405020304" pitchFamily="18" charset="0"/>
            </a:endParaRPr>
          </a:p>
          <a:p>
            <a:pPr marL="285750" indent="-285750">
              <a:buFont typeface="Wingdings" panose="05000000000000000000" pitchFamily="2" charset="2"/>
              <a:buChar char="v"/>
            </a:pPr>
            <a:r>
              <a:rPr lang="en-IN" b="1" dirty="0">
                <a:solidFill>
                  <a:schemeClr val="accent1">
                    <a:lumMod val="75000"/>
                  </a:schemeClr>
                </a:solidFill>
                <a:latin typeface="Times" panose="02020603050405020304" pitchFamily="18" charset="0"/>
                <a:cs typeface="Times" panose="02020603050405020304" pitchFamily="18" charset="0"/>
              </a:rPr>
              <a:t>FAO</a:t>
            </a:r>
          </a:p>
          <a:p>
            <a:r>
              <a:rPr lang="en-IN" b="1" dirty="0">
                <a:solidFill>
                  <a:schemeClr val="accent1">
                    <a:lumMod val="75000"/>
                  </a:schemeClr>
                </a:solidFill>
                <a:latin typeface="Times" panose="02020603050405020304" pitchFamily="18" charset="0"/>
                <a:cs typeface="Times" panose="02020603050405020304" pitchFamily="18" charset="0"/>
              </a:rPr>
              <a:t> </a:t>
            </a:r>
            <a:r>
              <a:rPr lang="en-IN" b="1" dirty="0">
                <a:solidFill>
                  <a:srgbClr val="00B0F0"/>
                </a:solidFill>
                <a:latin typeface="Times" panose="02020603050405020304" pitchFamily="18" charset="0"/>
                <a:cs typeface="Times" panose="02020603050405020304" pitchFamily="18" charset="0"/>
              </a:rPr>
              <a:t>(https://www.facebook. com/UNFAO/?ref=mf)</a:t>
            </a:r>
          </a:p>
          <a:p>
            <a:pPr marL="285750" indent="-285750">
              <a:buFont typeface="Wingdings" panose="05000000000000000000" pitchFamily="2" charset="2"/>
              <a:buChar char="v"/>
            </a:pPr>
            <a:r>
              <a:rPr lang="en-IN" b="1" dirty="0">
                <a:solidFill>
                  <a:schemeClr val="accent1">
                    <a:lumMod val="75000"/>
                  </a:schemeClr>
                </a:solidFill>
                <a:latin typeface="Times" panose="02020603050405020304" pitchFamily="18" charset="0"/>
                <a:cs typeface="Times" panose="02020603050405020304" pitchFamily="18" charset="0"/>
              </a:rPr>
              <a:t>ICRISAT</a:t>
            </a:r>
          </a:p>
          <a:p>
            <a:r>
              <a:rPr lang="en-IN" b="1" dirty="0">
                <a:solidFill>
                  <a:srgbClr val="00B0F0"/>
                </a:solidFill>
                <a:latin typeface="Times" panose="02020603050405020304" pitchFamily="18" charset="0"/>
                <a:cs typeface="Times" panose="02020603050405020304" pitchFamily="18" charset="0"/>
              </a:rPr>
              <a:t>(https://www. facebook.com/ICRISAT )</a:t>
            </a:r>
          </a:p>
          <a:p>
            <a:pPr marL="285750" indent="-285750">
              <a:buFont typeface="Wingdings" panose="05000000000000000000" pitchFamily="2" charset="2"/>
              <a:buChar char="v"/>
            </a:pPr>
            <a:r>
              <a:rPr lang="en-IN" b="1" dirty="0">
                <a:solidFill>
                  <a:schemeClr val="accent1">
                    <a:lumMod val="75000"/>
                  </a:schemeClr>
                </a:solidFill>
                <a:latin typeface="Times" panose="02020603050405020304" pitchFamily="18" charset="0"/>
                <a:cs typeface="Times" panose="02020603050405020304" pitchFamily="18" charset="0"/>
              </a:rPr>
              <a:t>CIMMYT</a:t>
            </a:r>
          </a:p>
          <a:p>
            <a:r>
              <a:rPr lang="en-IN" b="1" dirty="0">
                <a:solidFill>
                  <a:schemeClr val="accent1">
                    <a:lumMod val="75000"/>
                  </a:schemeClr>
                </a:solidFill>
                <a:latin typeface="Times" panose="02020603050405020304" pitchFamily="18" charset="0"/>
                <a:cs typeface="Times" panose="02020603050405020304" pitchFamily="18" charset="0"/>
              </a:rPr>
              <a:t> </a:t>
            </a:r>
            <a:r>
              <a:rPr lang="en-IN" b="1" dirty="0">
                <a:solidFill>
                  <a:srgbClr val="00B0F0"/>
                </a:solidFill>
                <a:latin typeface="Times" panose="02020603050405020304" pitchFamily="18" charset="0"/>
                <a:cs typeface="Times" panose="02020603050405020304" pitchFamily="18" charset="0"/>
              </a:rPr>
              <a:t>(https://www.facebook. com/CIMMYT)</a:t>
            </a:r>
          </a:p>
          <a:p>
            <a:pPr marL="285750" indent="-285750">
              <a:buFont typeface="Wingdings" panose="05000000000000000000" pitchFamily="2" charset="2"/>
              <a:buChar char="v"/>
            </a:pPr>
            <a:r>
              <a:rPr lang="en-IN" b="1" dirty="0">
                <a:solidFill>
                  <a:schemeClr val="accent1">
                    <a:lumMod val="75000"/>
                  </a:schemeClr>
                </a:solidFill>
                <a:latin typeface="Times" panose="02020603050405020304" pitchFamily="18" charset="0"/>
                <a:cs typeface="Times" panose="02020603050405020304" pitchFamily="18" charset="0"/>
              </a:rPr>
              <a:t>CIP </a:t>
            </a:r>
          </a:p>
          <a:p>
            <a:r>
              <a:rPr lang="en-IN" b="1" dirty="0">
                <a:solidFill>
                  <a:srgbClr val="00B0F0"/>
                </a:solidFill>
                <a:latin typeface="Times" panose="02020603050405020304" pitchFamily="18" charset="0"/>
                <a:cs typeface="Times" panose="02020603050405020304" pitchFamily="18" charset="0"/>
              </a:rPr>
              <a:t>(https://www.facebook.com/ifpri.org/)</a:t>
            </a:r>
          </a:p>
          <a:p>
            <a:pPr marL="285750" indent="-285750">
              <a:buFont typeface="Wingdings" panose="05000000000000000000" pitchFamily="2" charset="2"/>
              <a:buChar char="v"/>
            </a:pPr>
            <a:r>
              <a:rPr lang="en-IN" b="1" dirty="0" err="1">
                <a:solidFill>
                  <a:schemeClr val="accent1">
                    <a:lumMod val="75000"/>
                  </a:schemeClr>
                </a:solidFill>
                <a:latin typeface="Times" panose="02020603050405020304" pitchFamily="18" charset="0"/>
                <a:cs typeface="Times" panose="02020603050405020304" pitchFamily="18" charset="0"/>
              </a:rPr>
              <a:t>Bioversity</a:t>
            </a:r>
            <a:r>
              <a:rPr lang="en-IN" b="1" dirty="0">
                <a:solidFill>
                  <a:schemeClr val="accent1">
                    <a:lumMod val="75000"/>
                  </a:schemeClr>
                </a:solidFill>
                <a:latin typeface="Times" panose="02020603050405020304" pitchFamily="18" charset="0"/>
                <a:cs typeface="Times" panose="02020603050405020304" pitchFamily="18" charset="0"/>
              </a:rPr>
              <a:t> International </a:t>
            </a:r>
          </a:p>
          <a:p>
            <a:r>
              <a:rPr lang="en-IN" b="1" dirty="0">
                <a:solidFill>
                  <a:srgbClr val="00B0F0"/>
                </a:solidFill>
                <a:latin typeface="Times" panose="02020603050405020304" pitchFamily="18" charset="0"/>
                <a:cs typeface="Times" panose="02020603050405020304" pitchFamily="18" charset="0"/>
              </a:rPr>
              <a:t>(https://www.facebook.com/bioversityinternational)</a:t>
            </a:r>
          </a:p>
          <a:p>
            <a:pPr marL="285750" indent="-285750">
              <a:buFont typeface="Wingdings" panose="05000000000000000000" pitchFamily="2" charset="2"/>
              <a:buChar char="v"/>
            </a:pPr>
            <a:r>
              <a:rPr lang="en-IN" b="1" dirty="0">
                <a:solidFill>
                  <a:schemeClr val="accent1">
                    <a:lumMod val="75000"/>
                  </a:schemeClr>
                </a:solidFill>
                <a:latin typeface="Times" panose="02020603050405020304" pitchFamily="18" charset="0"/>
                <a:cs typeface="Times" panose="02020603050405020304" pitchFamily="18" charset="0"/>
              </a:rPr>
              <a:t>World Food Programme</a:t>
            </a:r>
          </a:p>
          <a:p>
            <a:r>
              <a:rPr lang="en-IN" b="1" dirty="0">
                <a:solidFill>
                  <a:srgbClr val="00B0F0"/>
                </a:solidFill>
                <a:latin typeface="Times" panose="02020603050405020304" pitchFamily="18" charset="0"/>
                <a:cs typeface="Times" panose="02020603050405020304" pitchFamily="18" charset="0"/>
              </a:rPr>
              <a:t>(https://www.facebook.com/WorldFoodProgramme)</a:t>
            </a:r>
          </a:p>
          <a:p>
            <a:pPr marL="285750" indent="-285750">
              <a:buFont typeface="Wingdings" panose="05000000000000000000" pitchFamily="2" charset="2"/>
              <a:buChar char="v"/>
            </a:pPr>
            <a:r>
              <a:rPr lang="en-IN" b="1" dirty="0">
                <a:solidFill>
                  <a:schemeClr val="accent1">
                    <a:lumMod val="75000"/>
                  </a:schemeClr>
                </a:solidFill>
                <a:latin typeface="Times" panose="02020603050405020304" pitchFamily="18" charset="0"/>
                <a:cs typeface="Times" panose="02020603050405020304" pitchFamily="18" charset="0"/>
              </a:rPr>
              <a:t>YPAR</a:t>
            </a:r>
          </a:p>
          <a:p>
            <a:r>
              <a:rPr lang="en-IN" b="1" dirty="0">
                <a:solidFill>
                  <a:srgbClr val="00B0F0"/>
                </a:solidFill>
                <a:latin typeface="Times" panose="02020603050405020304" pitchFamily="18" charset="0"/>
                <a:cs typeface="Times" panose="02020603050405020304" pitchFamily="18" charset="0"/>
              </a:rPr>
              <a:t>(https://www.facebook.com/ YPARD/) </a:t>
            </a:r>
          </a:p>
          <a:p>
            <a:pPr marL="285750" indent="-285750">
              <a:buFont typeface="Wingdings" panose="05000000000000000000" pitchFamily="2" charset="2"/>
              <a:buChar char="v"/>
            </a:pPr>
            <a:r>
              <a:rPr lang="en-IN" b="1" dirty="0">
                <a:solidFill>
                  <a:schemeClr val="accent1">
                    <a:lumMod val="75000"/>
                  </a:schemeClr>
                </a:solidFill>
                <a:latin typeface="Times" panose="02020603050405020304" pitchFamily="18" charset="0"/>
                <a:cs typeface="Times" panose="02020603050405020304" pitchFamily="18" charset="0"/>
              </a:rPr>
              <a:t>GRFAS</a:t>
            </a:r>
          </a:p>
          <a:p>
            <a:r>
              <a:rPr lang="en-IN" b="1" dirty="0">
                <a:solidFill>
                  <a:srgbClr val="00B0F0"/>
                </a:solidFill>
                <a:latin typeface="Times" panose="02020603050405020304" pitchFamily="18" charset="0"/>
                <a:cs typeface="Times" panose="02020603050405020304" pitchFamily="18" charset="0"/>
              </a:rPr>
              <a:t>(https://www.facebook.com/groups/ </a:t>
            </a:r>
            <a:r>
              <a:rPr lang="en-IN" b="1" dirty="0" err="1">
                <a:solidFill>
                  <a:srgbClr val="00B0F0"/>
                </a:solidFill>
                <a:latin typeface="Times" panose="02020603050405020304" pitchFamily="18" charset="0"/>
                <a:cs typeface="Times" panose="02020603050405020304" pitchFamily="18" charset="0"/>
              </a:rPr>
              <a:t>gfras</a:t>
            </a:r>
            <a:r>
              <a:rPr lang="en-IN" b="1" dirty="0">
                <a:solidFill>
                  <a:srgbClr val="00B0F0"/>
                </a:solidFill>
                <a:latin typeface="Times" panose="02020603050405020304" pitchFamily="18" charset="0"/>
                <a:cs typeface="Times" panose="02020603050405020304" pitchFamily="18" charset="0"/>
              </a:rPr>
              <a:t>/) </a:t>
            </a:r>
          </a:p>
          <a:p>
            <a:pPr marL="285750" indent="-285750">
              <a:buFont typeface="Wingdings" panose="05000000000000000000" pitchFamily="2" charset="2"/>
              <a:buChar char="v"/>
            </a:pPr>
            <a:r>
              <a:rPr lang="en-IN" b="1" dirty="0">
                <a:solidFill>
                  <a:schemeClr val="accent1">
                    <a:lumMod val="75000"/>
                  </a:schemeClr>
                </a:solidFill>
                <a:latin typeface="Times" panose="02020603050405020304" pitchFamily="18" charset="0"/>
                <a:cs typeface="Times" panose="02020603050405020304" pitchFamily="18" charset="0"/>
              </a:rPr>
              <a:t>World Farmers Organisation </a:t>
            </a:r>
          </a:p>
          <a:p>
            <a:r>
              <a:rPr lang="en-IN" b="1" dirty="0">
                <a:solidFill>
                  <a:srgbClr val="00B0F0"/>
                </a:solidFill>
                <a:latin typeface="Times" panose="02020603050405020304" pitchFamily="18" charset="0"/>
                <a:cs typeface="Times" panose="02020603050405020304" pitchFamily="18" charset="0"/>
              </a:rPr>
              <a:t>(https://www.facebook.com/worldfarmersorg)</a:t>
            </a:r>
          </a:p>
          <a:p>
            <a:pPr marL="285750" indent="-285750">
              <a:buFont typeface="Wingdings" panose="05000000000000000000" pitchFamily="2" charset="2"/>
              <a:buChar char="v"/>
            </a:pPr>
            <a:r>
              <a:rPr lang="en-IN" b="1" dirty="0">
                <a:solidFill>
                  <a:schemeClr val="accent1">
                    <a:lumMod val="75000"/>
                  </a:schemeClr>
                </a:solidFill>
                <a:latin typeface="Times" panose="02020603050405020304" pitchFamily="18" charset="0"/>
                <a:cs typeface="Times" panose="02020603050405020304" pitchFamily="18" charset="0"/>
              </a:rPr>
              <a:t> SAARC Agriculture Centre </a:t>
            </a:r>
          </a:p>
          <a:p>
            <a:r>
              <a:rPr lang="en-IN" b="1" dirty="0">
                <a:solidFill>
                  <a:srgbClr val="00B0F0"/>
                </a:solidFill>
                <a:latin typeface="Times" panose="02020603050405020304" pitchFamily="18" charset="0"/>
                <a:cs typeface="Times" panose="02020603050405020304" pitchFamily="18" charset="0"/>
              </a:rPr>
              <a:t>(https://www.facebook.com/saarcagri/)</a:t>
            </a:r>
          </a:p>
          <a:p>
            <a:pPr marL="285750" indent="-285750">
              <a:buFont typeface="Wingdings" panose="05000000000000000000" pitchFamily="2" charset="2"/>
              <a:buChar char="v"/>
            </a:pPr>
            <a:r>
              <a:rPr lang="en-IN" b="1" dirty="0">
                <a:solidFill>
                  <a:schemeClr val="accent1">
                    <a:lumMod val="75000"/>
                  </a:schemeClr>
                </a:solidFill>
                <a:latin typeface="Times" panose="02020603050405020304" pitchFamily="18" charset="0"/>
                <a:cs typeface="Times" panose="02020603050405020304" pitchFamily="18" charset="0"/>
              </a:rPr>
              <a:t>Agricultural Extension in South Asia </a:t>
            </a:r>
          </a:p>
          <a:p>
            <a:r>
              <a:rPr lang="en-IN" b="1" dirty="0">
                <a:solidFill>
                  <a:schemeClr val="accent1">
                    <a:lumMod val="75000"/>
                  </a:schemeClr>
                </a:solidFill>
                <a:latin typeface="Times" panose="02020603050405020304" pitchFamily="18" charset="0"/>
                <a:cs typeface="Times" panose="02020603050405020304" pitchFamily="18" charset="0"/>
              </a:rPr>
              <a:t>  </a:t>
            </a:r>
            <a:r>
              <a:rPr lang="en-IN" b="1" dirty="0">
                <a:solidFill>
                  <a:srgbClr val="00B0F0"/>
                </a:solidFill>
                <a:latin typeface="Times" panose="02020603050405020304" pitchFamily="18" charset="0"/>
                <a:cs typeface="Times" panose="02020603050405020304" pitchFamily="18" charset="0"/>
              </a:rPr>
              <a:t>(https://www.facebook.com/ groups/428431183848161/)</a:t>
            </a:r>
          </a:p>
        </p:txBody>
      </p:sp>
      <p:sp>
        <p:nvSpPr>
          <p:cNvPr id="22" name="Rectangle 21"/>
          <p:cNvSpPr/>
          <p:nvPr/>
        </p:nvSpPr>
        <p:spPr>
          <a:xfrm>
            <a:off x="6602773" y="663958"/>
            <a:ext cx="5691009" cy="2308324"/>
          </a:xfrm>
          <a:prstGeom prst="rect">
            <a:avLst/>
          </a:prstGeom>
        </p:spPr>
        <p:txBody>
          <a:bodyPr wrap="square">
            <a:spAutoFit/>
          </a:bodyPr>
          <a:lstStyle/>
          <a:p>
            <a:pPr marL="285750" indent="-285750">
              <a:buFont typeface="Wingdings" panose="05000000000000000000" pitchFamily="2" charset="2"/>
              <a:buChar char="v"/>
            </a:pPr>
            <a:r>
              <a:rPr lang="en-IN" b="1" dirty="0">
                <a:solidFill>
                  <a:schemeClr val="accent1">
                    <a:lumMod val="50000"/>
                  </a:schemeClr>
                </a:solidFill>
                <a:latin typeface="Times" panose="02020603050405020304" pitchFamily="18" charset="0"/>
                <a:cs typeface="Times" panose="02020603050405020304" pitchFamily="18" charset="0"/>
              </a:rPr>
              <a:t>Peterson Farm Bros</a:t>
            </a:r>
          </a:p>
          <a:p>
            <a:r>
              <a:rPr lang="en-IN" b="1" dirty="0">
                <a:solidFill>
                  <a:srgbClr val="FF0000"/>
                </a:solidFill>
                <a:latin typeface="Times" panose="02020603050405020304" pitchFamily="18" charset="0"/>
                <a:cs typeface="Times" panose="02020603050405020304" pitchFamily="18" charset="0"/>
              </a:rPr>
              <a:t> </a:t>
            </a:r>
            <a:r>
              <a:rPr lang="en-IN" b="1" dirty="0">
                <a:solidFill>
                  <a:srgbClr val="00B0F0"/>
                </a:solidFill>
                <a:latin typeface="Times" panose="02020603050405020304" pitchFamily="18" charset="0"/>
                <a:cs typeface="Times" panose="02020603050405020304" pitchFamily="18" charset="0"/>
              </a:rPr>
              <a:t>(https://www.youtube.com/user/ThePetersonFarmBros) </a:t>
            </a:r>
          </a:p>
          <a:p>
            <a:pPr marL="285750" indent="-285750">
              <a:buFont typeface="Wingdings" panose="05000000000000000000" pitchFamily="2" charset="2"/>
              <a:buChar char="v"/>
            </a:pPr>
            <a:r>
              <a:rPr lang="fi-FI" b="1" dirty="0">
                <a:solidFill>
                  <a:schemeClr val="accent1">
                    <a:lumMod val="50000"/>
                  </a:schemeClr>
                </a:solidFill>
                <a:latin typeface="Times" panose="02020603050405020304" pitchFamily="18" charset="0"/>
                <a:cs typeface="Times" panose="02020603050405020304" pitchFamily="18" charset="0"/>
              </a:rPr>
              <a:t>Kissan Kerala</a:t>
            </a:r>
          </a:p>
          <a:p>
            <a:r>
              <a:rPr lang="fi-FI" b="1" dirty="0">
                <a:solidFill>
                  <a:srgbClr val="00B0F0"/>
                </a:solidFill>
                <a:latin typeface="Times" panose="02020603050405020304" pitchFamily="18" charset="0"/>
                <a:cs typeface="Times" panose="02020603050405020304" pitchFamily="18" charset="0"/>
              </a:rPr>
              <a:t>(https:// www.youtube.com/user/ kissankerala)</a:t>
            </a:r>
          </a:p>
          <a:p>
            <a:pPr marL="285750" indent="-285750">
              <a:buFont typeface="Wingdings" panose="05000000000000000000" pitchFamily="2" charset="2"/>
              <a:buChar char="v"/>
            </a:pPr>
            <a:r>
              <a:rPr lang="en-IN" b="1" dirty="0">
                <a:solidFill>
                  <a:schemeClr val="accent1">
                    <a:lumMod val="50000"/>
                  </a:schemeClr>
                </a:solidFill>
                <a:latin typeface="Times" panose="02020603050405020304" pitchFamily="18" charset="0"/>
                <a:cs typeface="Times" panose="02020603050405020304" pitchFamily="18" charset="0"/>
              </a:rPr>
              <a:t>Digital Green</a:t>
            </a:r>
          </a:p>
          <a:p>
            <a:r>
              <a:rPr lang="en-IN" b="1" dirty="0">
                <a:solidFill>
                  <a:srgbClr val="FF0000"/>
                </a:solidFill>
                <a:latin typeface="Times" panose="02020603050405020304" pitchFamily="18" charset="0"/>
                <a:cs typeface="Times" panose="02020603050405020304" pitchFamily="18" charset="0"/>
              </a:rPr>
              <a:t> </a:t>
            </a:r>
            <a:r>
              <a:rPr lang="en-IN" b="1" dirty="0">
                <a:solidFill>
                  <a:srgbClr val="00B0F0"/>
                </a:solidFill>
                <a:latin typeface="Times" panose="02020603050405020304" pitchFamily="18" charset="0"/>
                <a:cs typeface="Times" panose="02020603050405020304" pitchFamily="18" charset="0"/>
              </a:rPr>
              <a:t>(https:// www.youtube.com/user/ </a:t>
            </a:r>
            <a:r>
              <a:rPr lang="en-IN" b="1" dirty="0" err="1">
                <a:solidFill>
                  <a:srgbClr val="00B0F0"/>
                </a:solidFill>
                <a:latin typeface="Times" panose="02020603050405020304" pitchFamily="18" charset="0"/>
                <a:cs typeface="Times" panose="02020603050405020304" pitchFamily="18" charset="0"/>
              </a:rPr>
              <a:t>digitalgreenorg</a:t>
            </a:r>
            <a:r>
              <a:rPr lang="en-IN" b="1" dirty="0">
                <a:solidFill>
                  <a:srgbClr val="00B0F0"/>
                </a:solidFill>
                <a:latin typeface="Times" panose="02020603050405020304" pitchFamily="18" charset="0"/>
                <a:cs typeface="Times" panose="02020603050405020304" pitchFamily="18" charset="0"/>
              </a:rPr>
              <a:t>)</a:t>
            </a:r>
          </a:p>
          <a:p>
            <a:pPr marL="285750" indent="-285750">
              <a:buFont typeface="Wingdings" panose="05000000000000000000" pitchFamily="2" charset="2"/>
              <a:buChar char="v"/>
            </a:pPr>
            <a:r>
              <a:rPr lang="en-US" b="1" dirty="0">
                <a:solidFill>
                  <a:schemeClr val="accent1">
                    <a:lumMod val="50000"/>
                  </a:schemeClr>
                </a:solidFill>
                <a:latin typeface="Times" panose="02020603050405020304" pitchFamily="18" charset="0"/>
                <a:cs typeface="Times" panose="02020603050405020304" pitchFamily="18" charset="0"/>
              </a:rPr>
              <a:t>Green TV</a:t>
            </a:r>
          </a:p>
          <a:p>
            <a:r>
              <a:rPr lang="en-US" b="1" dirty="0">
                <a:solidFill>
                  <a:srgbClr val="00B0F0"/>
                </a:solidFill>
                <a:latin typeface="Times" panose="02020603050405020304" pitchFamily="18" charset="0"/>
                <a:cs typeface="Times" panose="02020603050405020304" pitchFamily="18" charset="0"/>
              </a:rPr>
              <a:t>(https:// www.youtube.com/user/ Greentvindia1)</a:t>
            </a:r>
            <a:endParaRPr lang="en-IN" b="1" dirty="0">
              <a:solidFill>
                <a:srgbClr val="00B0F0"/>
              </a:solidFill>
              <a:latin typeface="Times" panose="02020603050405020304" pitchFamily="18" charset="0"/>
              <a:cs typeface="Times" panose="02020603050405020304" pitchFamily="18" charset="0"/>
            </a:endParaRPr>
          </a:p>
        </p:txBody>
      </p:sp>
      <p:sp>
        <p:nvSpPr>
          <p:cNvPr id="11" name="TextBox 10"/>
          <p:cNvSpPr txBox="1"/>
          <p:nvPr/>
        </p:nvSpPr>
        <p:spPr>
          <a:xfrm>
            <a:off x="7734748" y="6446872"/>
            <a:ext cx="4457252" cy="369332"/>
          </a:xfrm>
          <a:prstGeom prst="rect">
            <a:avLst/>
          </a:prstGeom>
          <a:solidFill>
            <a:schemeClr val="accent6">
              <a:lumMod val="20000"/>
              <a:lumOff val="80000"/>
            </a:schemeClr>
          </a:solidFill>
        </p:spPr>
        <p:txBody>
          <a:bodyPr wrap="square" rtlCol="0">
            <a:spAutoFit/>
          </a:bodyPr>
          <a:lstStyle/>
          <a:p>
            <a:r>
              <a:rPr lang="en-IN" b="1" dirty="0"/>
              <a:t>SOURCE : Extension Next, MANAGE, 2017</a:t>
            </a:r>
          </a:p>
        </p:txBody>
      </p:sp>
    </p:spTree>
    <p:extLst>
      <p:ext uri="{BB962C8B-B14F-4D97-AF65-F5344CB8AC3E}">
        <p14:creationId xmlns:p14="http://schemas.microsoft.com/office/powerpoint/2010/main" val="186749598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12482" t="5886" r="38813" b="13857"/>
          <a:stretch/>
        </p:blipFill>
        <p:spPr>
          <a:xfrm>
            <a:off x="193638" y="398986"/>
            <a:ext cx="5755341" cy="459351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 name="TextBox 2"/>
          <p:cNvSpPr txBox="1"/>
          <p:nvPr/>
        </p:nvSpPr>
        <p:spPr>
          <a:xfrm>
            <a:off x="6164131" y="279698"/>
            <a:ext cx="5690796" cy="4832092"/>
          </a:xfrm>
          <a:prstGeom prst="rect">
            <a:avLst/>
          </a:prstGeom>
          <a:noFill/>
        </p:spPr>
        <p:txBody>
          <a:bodyPr wrap="square" rtlCol="0">
            <a:spAutoFit/>
          </a:bodyPr>
          <a:lstStyle/>
          <a:p>
            <a:pPr marL="342900" indent="-342900">
              <a:buFont typeface="Arial" panose="020B0604020202020204" pitchFamily="34" charset="0"/>
              <a:buChar char="•"/>
            </a:pPr>
            <a:r>
              <a:rPr lang="en-IN" sz="2200" b="1" dirty="0">
                <a:solidFill>
                  <a:srgbClr val="0070C0"/>
                </a:solidFill>
                <a:latin typeface="Times" panose="02020603050405020304" pitchFamily="18" charset="0"/>
                <a:cs typeface="Times" panose="02020603050405020304" pitchFamily="18" charset="0"/>
              </a:rPr>
              <a:t>13th June, 2015</a:t>
            </a:r>
          </a:p>
          <a:p>
            <a:pPr marL="342900" indent="-342900">
              <a:buFont typeface="Arial" panose="020B0604020202020204" pitchFamily="34" charset="0"/>
              <a:buChar char="•"/>
            </a:pPr>
            <a:endParaRPr lang="en-IN" sz="2200" b="1" dirty="0">
              <a:solidFill>
                <a:srgbClr val="0070C0"/>
              </a:solidFill>
              <a:latin typeface="Times" panose="02020603050405020304" pitchFamily="18" charset="0"/>
              <a:cs typeface="Times" panose="02020603050405020304" pitchFamily="18" charset="0"/>
            </a:endParaRPr>
          </a:p>
          <a:p>
            <a:pPr marL="342900" indent="-342900">
              <a:buFont typeface="Arial" panose="020B0604020202020204" pitchFamily="34" charset="0"/>
              <a:buChar char="•"/>
            </a:pPr>
            <a:r>
              <a:rPr lang="en-US" sz="2200" b="1" dirty="0">
                <a:solidFill>
                  <a:srgbClr val="FF0000"/>
                </a:solidFill>
                <a:latin typeface="Times" panose="02020603050405020304" pitchFamily="18" charset="0"/>
                <a:cs typeface="Times" panose="02020603050405020304" pitchFamily="18" charset="0"/>
              </a:rPr>
              <a:t>Indian Institute of Horticulture Research (IIHR), Bengaluru</a:t>
            </a:r>
          </a:p>
          <a:p>
            <a:pPr marL="342900" indent="-342900">
              <a:buFont typeface="Arial" panose="020B0604020202020204" pitchFamily="34" charset="0"/>
              <a:buChar char="•"/>
            </a:pPr>
            <a:endParaRPr lang="en-US" sz="2200" b="1" dirty="0">
              <a:solidFill>
                <a:srgbClr val="0070C0"/>
              </a:solidFill>
              <a:latin typeface="Times" panose="02020603050405020304" pitchFamily="18" charset="0"/>
              <a:cs typeface="Times" panose="02020603050405020304" pitchFamily="18" charset="0"/>
            </a:endParaRPr>
          </a:p>
          <a:p>
            <a:pPr marL="342900" indent="-342900">
              <a:buFont typeface="Arial" panose="020B0604020202020204" pitchFamily="34" charset="0"/>
              <a:buChar char="•"/>
            </a:pPr>
            <a:r>
              <a:rPr lang="en-US" sz="2200" b="1" dirty="0">
                <a:solidFill>
                  <a:srgbClr val="35787F"/>
                </a:solidFill>
                <a:latin typeface="Times" panose="02020603050405020304" pitchFamily="18" charset="0"/>
                <a:cs typeface="Times" panose="02020603050405020304" pitchFamily="18" charset="0"/>
              </a:rPr>
              <a:t>152 members and two administrators</a:t>
            </a:r>
            <a:r>
              <a:rPr lang="en-US" sz="2200" b="1" dirty="0">
                <a:solidFill>
                  <a:srgbClr val="0070C0"/>
                </a:solidFill>
                <a:latin typeface="Times" panose="02020603050405020304" pitchFamily="18" charset="0"/>
                <a:cs typeface="Times" panose="02020603050405020304" pitchFamily="18" charset="0"/>
              </a:rPr>
              <a:t>.</a:t>
            </a:r>
          </a:p>
          <a:p>
            <a:endParaRPr lang="en-US" sz="2200" b="1" dirty="0">
              <a:solidFill>
                <a:srgbClr val="0070C0"/>
              </a:solidFill>
              <a:latin typeface="Times" panose="02020603050405020304" pitchFamily="18" charset="0"/>
              <a:cs typeface="Times" panose="02020603050405020304" pitchFamily="18" charset="0"/>
            </a:endParaRPr>
          </a:p>
          <a:p>
            <a:pPr marL="342900" indent="-342900">
              <a:buFont typeface="Arial" panose="020B0604020202020204" pitchFamily="34" charset="0"/>
              <a:buChar char="•"/>
            </a:pPr>
            <a:r>
              <a:rPr lang="en-US" sz="2200" b="1" dirty="0">
                <a:solidFill>
                  <a:srgbClr val="9B0948"/>
                </a:solidFill>
                <a:latin typeface="Times" panose="02020603050405020304" pitchFamily="18" charset="0"/>
                <a:cs typeface="Times" panose="02020603050405020304" pitchFamily="18" charset="0"/>
              </a:rPr>
              <a:t>Experts of IIHR generally reply to the queries posted by farmers. </a:t>
            </a:r>
          </a:p>
          <a:p>
            <a:pPr marL="342900" indent="-342900">
              <a:buFont typeface="Arial" panose="020B0604020202020204" pitchFamily="34" charset="0"/>
              <a:buChar char="•"/>
            </a:pPr>
            <a:endParaRPr lang="en-US" sz="2200" b="1" dirty="0">
              <a:solidFill>
                <a:srgbClr val="0070C0"/>
              </a:solidFill>
              <a:latin typeface="Times" panose="02020603050405020304" pitchFamily="18" charset="0"/>
              <a:cs typeface="Times" panose="02020603050405020304" pitchFamily="18" charset="0"/>
            </a:endParaRPr>
          </a:p>
          <a:p>
            <a:pPr marL="342900" indent="-342900">
              <a:buFont typeface="Arial" panose="020B0604020202020204" pitchFamily="34" charset="0"/>
              <a:buChar char="•"/>
            </a:pPr>
            <a:r>
              <a:rPr lang="en-US" sz="2200" b="1" dirty="0">
                <a:solidFill>
                  <a:schemeClr val="accent1">
                    <a:lumMod val="50000"/>
                  </a:schemeClr>
                </a:solidFill>
                <a:latin typeface="Times" panose="02020603050405020304" pitchFamily="18" charset="0"/>
                <a:cs typeface="Times" panose="02020603050405020304" pitchFamily="18" charset="0"/>
              </a:rPr>
              <a:t>Pictures were the most used media followed by URLs to web contents, documents, videos and audio files</a:t>
            </a:r>
          </a:p>
          <a:p>
            <a:pPr marL="342900" indent="-342900">
              <a:buFont typeface="Arial" panose="020B0604020202020204" pitchFamily="34" charset="0"/>
              <a:buChar char="•"/>
            </a:pPr>
            <a:endParaRPr lang="en-IN" sz="2200" b="1" dirty="0">
              <a:solidFill>
                <a:schemeClr val="accent1">
                  <a:lumMod val="50000"/>
                </a:schemeClr>
              </a:solidFill>
              <a:latin typeface="Times" panose="02020603050405020304" pitchFamily="18" charset="0"/>
              <a:cs typeface="Times" panose="02020603050405020304" pitchFamily="18" charset="0"/>
            </a:endParaRPr>
          </a:p>
        </p:txBody>
      </p:sp>
      <p:pic>
        <p:nvPicPr>
          <p:cNvPr id="6" name="Picture 2" descr="Png Images Whatsapp Logo Transparent, Png Download - kind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7883" t="4531" r="7994" b="10122"/>
          <a:stretch/>
        </p:blipFill>
        <p:spPr bwMode="auto">
          <a:xfrm>
            <a:off x="5712312" y="5649016"/>
            <a:ext cx="1108036" cy="98252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67043540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t="4445" b="10556"/>
          <a:stretch/>
        </p:blipFill>
        <p:spPr>
          <a:xfrm>
            <a:off x="869950" y="266700"/>
            <a:ext cx="3206750" cy="6057194"/>
          </a:xfrm>
          <a:prstGeom prst="rect">
            <a:avLst/>
          </a:prstGeom>
        </p:spPr>
      </p:pic>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t="4259" b="10741"/>
          <a:stretch/>
        </p:blipFill>
        <p:spPr>
          <a:xfrm>
            <a:off x="4222750" y="266700"/>
            <a:ext cx="3206750" cy="6057194"/>
          </a:xfrm>
          <a:prstGeom prst="rect">
            <a:avLst/>
          </a:prstGeom>
        </p:spPr>
      </p:pic>
      <p:sp>
        <p:nvSpPr>
          <p:cNvPr id="4" name="TextBox 3"/>
          <p:cNvSpPr txBox="1"/>
          <p:nvPr/>
        </p:nvSpPr>
        <p:spPr>
          <a:xfrm>
            <a:off x="8394700" y="406400"/>
            <a:ext cx="2935804" cy="584775"/>
          </a:xfrm>
          <a:prstGeom prst="rect">
            <a:avLst/>
          </a:prstGeom>
          <a:noFill/>
        </p:spPr>
        <p:txBody>
          <a:bodyPr wrap="none" rtlCol="0">
            <a:spAutoFit/>
          </a:bodyPr>
          <a:lstStyle/>
          <a:p>
            <a:r>
              <a:rPr lang="en-US" sz="3200" b="1" dirty="0" smtClean="0">
                <a:solidFill>
                  <a:srgbClr val="00B050"/>
                </a:solidFill>
              </a:rPr>
              <a:t>December, 2020</a:t>
            </a:r>
            <a:endParaRPr lang="en-US" sz="3200" b="1" dirty="0">
              <a:solidFill>
                <a:srgbClr val="00B050"/>
              </a:solidFill>
            </a:endParaRPr>
          </a:p>
        </p:txBody>
      </p:sp>
      <p:sp>
        <p:nvSpPr>
          <p:cNvPr id="5" name="TextBox 4"/>
          <p:cNvSpPr txBox="1"/>
          <p:nvPr/>
        </p:nvSpPr>
        <p:spPr>
          <a:xfrm>
            <a:off x="8025744" y="2802835"/>
            <a:ext cx="3304760" cy="2308324"/>
          </a:xfrm>
          <a:prstGeom prst="rect">
            <a:avLst/>
          </a:prstGeom>
          <a:noFill/>
        </p:spPr>
        <p:txBody>
          <a:bodyPr wrap="square" rtlCol="0">
            <a:spAutoFit/>
          </a:bodyPr>
          <a:lstStyle/>
          <a:p>
            <a:pPr marL="342900" indent="-342900">
              <a:buFont typeface="Wingdings" panose="05000000000000000000" pitchFamily="2" charset="2"/>
              <a:buChar char="§"/>
            </a:pPr>
            <a:r>
              <a:rPr lang="en-US" sz="2400" dirty="0" smtClean="0">
                <a:solidFill>
                  <a:srgbClr val="00B0F0"/>
                </a:solidFill>
              </a:rPr>
              <a:t>Videos and images are the most popular media used followed by URL to web contents, documents and audios</a:t>
            </a:r>
            <a:endParaRPr lang="en-US" sz="2400" dirty="0">
              <a:solidFill>
                <a:srgbClr val="00B0F0"/>
              </a:solidFill>
            </a:endParaRPr>
          </a:p>
        </p:txBody>
      </p:sp>
    </p:spTree>
    <p:extLst>
      <p:ext uri="{BB962C8B-B14F-4D97-AF65-F5344CB8AC3E}">
        <p14:creationId xmlns:p14="http://schemas.microsoft.com/office/powerpoint/2010/main" val="152376021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solidFill>
          <a:srgbClr val="2C6A51"/>
        </a:solidFill>
        <a:effectLst/>
      </p:bgPr>
    </p:bg>
    <p:spTree>
      <p:nvGrpSpPr>
        <p:cNvPr id="1" name=""/>
        <p:cNvGrpSpPr/>
        <p:nvPr/>
      </p:nvGrpSpPr>
      <p:grpSpPr>
        <a:xfrm>
          <a:off x="0" y="0"/>
          <a:ext cx="0" cy="0"/>
          <a:chOff x="0" y="0"/>
          <a:chExt cx="0" cy="0"/>
        </a:xfrm>
      </p:grpSpPr>
      <p:sp>
        <p:nvSpPr>
          <p:cNvPr id="2" name="TextBox 1"/>
          <p:cNvSpPr txBox="1"/>
          <p:nvPr/>
        </p:nvSpPr>
        <p:spPr>
          <a:xfrm>
            <a:off x="4937090" y="302001"/>
            <a:ext cx="7254910" cy="523220"/>
          </a:xfrm>
          <a:prstGeom prst="rect">
            <a:avLst/>
          </a:prstGeom>
          <a:noFill/>
        </p:spPr>
        <p:txBody>
          <a:bodyPr wrap="square" rtlCol="0">
            <a:spAutoFit/>
          </a:bodyPr>
          <a:lstStyle/>
          <a:p>
            <a:pPr algn="ctr"/>
            <a:r>
              <a:rPr lang="en-IN" sz="2800" b="1" dirty="0">
                <a:solidFill>
                  <a:schemeClr val="bg1"/>
                </a:solidFill>
                <a:effectLst>
                  <a:reflection blurRad="6350" stA="55000" endA="300" endPos="45500" dir="5400000" sy="-100000" algn="bl" rotWithShape="0"/>
                </a:effectLst>
                <a:latin typeface="Times" panose="02020603050405020304" pitchFamily="18" charset="0"/>
                <a:cs typeface="Times" panose="02020603050405020304" pitchFamily="18" charset="0"/>
              </a:rPr>
              <a:t>ADVANTAGES OF SOCIAL MEDIA</a:t>
            </a:r>
          </a:p>
        </p:txBody>
      </p:sp>
      <p:sp>
        <p:nvSpPr>
          <p:cNvPr id="3" name="Rectangle 2"/>
          <p:cNvSpPr/>
          <p:nvPr/>
        </p:nvSpPr>
        <p:spPr>
          <a:xfrm>
            <a:off x="401234" y="2523894"/>
            <a:ext cx="5704114" cy="3108543"/>
          </a:xfrm>
          <a:prstGeom prst="rect">
            <a:avLst/>
          </a:prstGeom>
        </p:spPr>
        <p:txBody>
          <a:bodyPr wrap="square">
            <a:spAutoFit/>
          </a:bodyPr>
          <a:lstStyle/>
          <a:p>
            <a:pPr marL="285750" indent="-285750">
              <a:buFont typeface="Arial" panose="020B0604020202020204" pitchFamily="34" charset="0"/>
              <a:buChar char="•"/>
            </a:pPr>
            <a:r>
              <a:rPr lang="en-IN" sz="2200" b="1" dirty="0">
                <a:solidFill>
                  <a:schemeClr val="bg1"/>
                </a:solidFill>
                <a:latin typeface="Times" panose="02020603050405020304" pitchFamily="18" charset="0"/>
                <a:cs typeface="Times" panose="02020603050405020304" pitchFamily="18" charset="0"/>
              </a:rPr>
              <a:t>Highly cost effective</a:t>
            </a:r>
          </a:p>
          <a:p>
            <a:endParaRPr lang="en-IN" sz="2200" b="1" dirty="0">
              <a:solidFill>
                <a:schemeClr val="bg1"/>
              </a:solidFill>
              <a:latin typeface="Times" panose="02020603050405020304" pitchFamily="18" charset="0"/>
              <a:cs typeface="Times" panose="02020603050405020304" pitchFamily="18" charset="0"/>
            </a:endParaRPr>
          </a:p>
          <a:p>
            <a:pPr marL="285750" indent="-285750">
              <a:buFont typeface="Arial" panose="020B0604020202020204" pitchFamily="34" charset="0"/>
              <a:buChar char="•"/>
            </a:pPr>
            <a:r>
              <a:rPr lang="en-IN" sz="2200" b="1" dirty="0">
                <a:solidFill>
                  <a:schemeClr val="bg1"/>
                </a:solidFill>
                <a:latin typeface="Times" panose="02020603050405020304" pitchFamily="18" charset="0"/>
                <a:cs typeface="Times" panose="02020603050405020304" pitchFamily="18" charset="0"/>
              </a:rPr>
              <a:t>Location and client specific, problem-oriented </a:t>
            </a:r>
          </a:p>
          <a:p>
            <a:pPr marL="285750" indent="-285750">
              <a:buFont typeface="Arial" panose="020B0604020202020204" pitchFamily="34" charset="0"/>
              <a:buChar char="•"/>
            </a:pPr>
            <a:endParaRPr lang="en-IN" sz="2200" b="1" dirty="0">
              <a:solidFill>
                <a:schemeClr val="bg1"/>
              </a:solidFill>
              <a:latin typeface="Times" panose="02020603050405020304" pitchFamily="18" charset="0"/>
              <a:cs typeface="Times" panose="02020603050405020304" pitchFamily="18" charset="0"/>
            </a:endParaRPr>
          </a:p>
          <a:p>
            <a:pPr marL="285750" indent="-285750">
              <a:buFont typeface="Arial" panose="020B0604020202020204" pitchFamily="34" charset="0"/>
              <a:buChar char="•"/>
            </a:pPr>
            <a:r>
              <a:rPr lang="en-IN" sz="2200" b="1" dirty="0">
                <a:solidFill>
                  <a:schemeClr val="bg1"/>
                </a:solidFill>
                <a:latin typeface="Times" panose="02020603050405020304" pitchFamily="18" charset="0"/>
                <a:cs typeface="Times" panose="02020603050405020304" pitchFamily="18" charset="0"/>
              </a:rPr>
              <a:t>User-generated content </a:t>
            </a:r>
          </a:p>
          <a:p>
            <a:pPr marL="285750" indent="-285750">
              <a:buFont typeface="Arial" panose="020B0604020202020204" pitchFamily="34" charset="0"/>
              <a:buChar char="•"/>
            </a:pPr>
            <a:endParaRPr lang="en-IN" sz="2200" b="1" dirty="0">
              <a:solidFill>
                <a:schemeClr val="bg1"/>
              </a:solidFill>
              <a:latin typeface="Times" panose="02020603050405020304" pitchFamily="18" charset="0"/>
              <a:cs typeface="Times" panose="02020603050405020304" pitchFamily="18" charset="0"/>
            </a:endParaRPr>
          </a:p>
          <a:p>
            <a:pPr marL="285750" indent="-285750">
              <a:buFont typeface="Arial" panose="020B0604020202020204" pitchFamily="34" charset="0"/>
              <a:buChar char="•"/>
            </a:pPr>
            <a:r>
              <a:rPr lang="en-IN" sz="2200" b="1" dirty="0">
                <a:solidFill>
                  <a:schemeClr val="bg1"/>
                </a:solidFill>
                <a:latin typeface="Times" panose="02020603050405020304" pitchFamily="18" charset="0"/>
                <a:cs typeface="Times" panose="02020603050405020304" pitchFamily="18" charset="0"/>
              </a:rPr>
              <a:t>Easily accessed from mobile phones</a:t>
            </a:r>
          </a:p>
          <a:p>
            <a:pPr marL="285750" indent="-285750">
              <a:buFont typeface="Arial" panose="020B0604020202020204" pitchFamily="34" charset="0"/>
              <a:buChar char="•"/>
            </a:pPr>
            <a:endParaRPr lang="en-IN" sz="2000" b="1" dirty="0">
              <a:solidFill>
                <a:schemeClr val="bg1"/>
              </a:solidFill>
              <a:latin typeface="Times" panose="02020603050405020304" pitchFamily="18" charset="0"/>
              <a:cs typeface="Times" panose="02020603050405020304" pitchFamily="18" charset="0"/>
            </a:endParaRPr>
          </a:p>
        </p:txBody>
      </p:sp>
      <p:sp>
        <p:nvSpPr>
          <p:cNvPr id="5" name="Rectangle 4"/>
          <p:cNvSpPr/>
          <p:nvPr/>
        </p:nvSpPr>
        <p:spPr>
          <a:xfrm>
            <a:off x="6105348" y="2523894"/>
            <a:ext cx="5864888" cy="3477875"/>
          </a:xfrm>
          <a:prstGeom prst="rect">
            <a:avLst/>
          </a:prstGeom>
        </p:spPr>
        <p:txBody>
          <a:bodyPr wrap="square">
            <a:spAutoFit/>
          </a:bodyPr>
          <a:lstStyle/>
          <a:p>
            <a:pPr marL="285750" indent="-285750">
              <a:buFont typeface="Arial" panose="020B0604020202020204" pitchFamily="34" charset="0"/>
              <a:buChar char="•"/>
            </a:pPr>
            <a:r>
              <a:rPr lang="en-IN" sz="2200" b="1" dirty="0">
                <a:solidFill>
                  <a:schemeClr val="bg1"/>
                </a:solidFill>
                <a:latin typeface="Times" panose="02020603050405020304" pitchFamily="18" charset="0"/>
                <a:cs typeface="Times" panose="02020603050405020304" pitchFamily="18" charset="0"/>
              </a:rPr>
              <a:t>Increases internet presence of extension organizations and their client reach </a:t>
            </a:r>
          </a:p>
          <a:p>
            <a:pPr marL="285750" indent="-285750">
              <a:buFont typeface="Arial" panose="020B0604020202020204" pitchFamily="34" charset="0"/>
              <a:buChar char="•"/>
            </a:pPr>
            <a:endParaRPr lang="en-IN" sz="2200" b="1" dirty="0">
              <a:solidFill>
                <a:schemeClr val="bg1"/>
              </a:solidFill>
              <a:latin typeface="Times" panose="02020603050405020304" pitchFamily="18" charset="0"/>
              <a:cs typeface="Times" panose="02020603050405020304" pitchFamily="18" charset="0"/>
            </a:endParaRPr>
          </a:p>
          <a:p>
            <a:pPr marL="285750" indent="-285750">
              <a:buFont typeface="Arial" panose="020B0604020202020204" pitchFamily="34" charset="0"/>
              <a:buChar char="•"/>
            </a:pPr>
            <a:r>
              <a:rPr lang="en-IN" sz="2200" b="1" dirty="0">
                <a:solidFill>
                  <a:schemeClr val="bg1"/>
                </a:solidFill>
                <a:latin typeface="Times" panose="02020603050405020304" pitchFamily="18" charset="0"/>
                <a:cs typeface="Times" panose="02020603050405020304" pitchFamily="18" charset="0"/>
              </a:rPr>
              <a:t>Democratization of information by making it accessible to all </a:t>
            </a:r>
          </a:p>
          <a:p>
            <a:endParaRPr lang="en-IN" sz="2200" b="1" dirty="0">
              <a:solidFill>
                <a:schemeClr val="bg1"/>
              </a:solidFill>
              <a:latin typeface="Times" panose="02020603050405020304" pitchFamily="18" charset="0"/>
              <a:cs typeface="Times" panose="02020603050405020304" pitchFamily="18" charset="0"/>
            </a:endParaRPr>
          </a:p>
          <a:p>
            <a:pPr marL="285750" indent="-285750">
              <a:buFont typeface="Arial" panose="020B0604020202020204" pitchFamily="34" charset="0"/>
              <a:buChar char="•"/>
            </a:pPr>
            <a:r>
              <a:rPr lang="en-IN" sz="2200" b="1" dirty="0">
                <a:solidFill>
                  <a:schemeClr val="bg1"/>
                </a:solidFill>
                <a:latin typeface="Times" panose="02020603050405020304" pitchFamily="18" charset="0"/>
                <a:cs typeface="Times" panose="02020603050405020304" pitchFamily="18" charset="0"/>
              </a:rPr>
              <a:t>Can measure reach and success by tracking number of visitors, friends, followers, mentions, Facebook ‘likes’, conversation index and number of shares</a:t>
            </a:r>
          </a:p>
        </p:txBody>
      </p:sp>
      <p:pic>
        <p:nvPicPr>
          <p:cNvPr id="8" name="Picture 2" descr="Competitive Advantages Stock Illustrations – 100 Competitive Advantages  Stock Illustrations, Vectors &amp;amp; Clipart - Dreamstim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39617" y="302001"/>
            <a:ext cx="2754880" cy="154962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2056" name="Picture 8" descr="A Chronological History of Social Medi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43093" y="1019084"/>
            <a:ext cx="693997" cy="520596"/>
          </a:xfrm>
          <a:prstGeom prst="ellipse">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904924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The Top 3 Challenges Facing Manufacturers Today"/>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 y="2700169"/>
            <a:ext cx="12191999" cy="432630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5355588" y="5926284"/>
            <a:ext cx="6120579" cy="830997"/>
          </a:xfrm>
          <a:prstGeom prst="rect">
            <a:avLst/>
          </a:prstGeom>
          <a:noFill/>
        </p:spPr>
        <p:txBody>
          <a:bodyPr wrap="square" rtlCol="0">
            <a:spAutoFit/>
          </a:bodyPr>
          <a:lstStyle/>
          <a:p>
            <a:r>
              <a:rPr lang="en-IN" sz="4800" b="1" dirty="0">
                <a:solidFill>
                  <a:schemeClr val="bg1"/>
                </a:solidFill>
                <a:latin typeface="Times" panose="02020603050405020304" pitchFamily="18" charset="0"/>
                <a:cs typeface="Times" panose="02020603050405020304" pitchFamily="18" charset="0"/>
              </a:rPr>
              <a:t>CHALLENGES</a:t>
            </a:r>
          </a:p>
        </p:txBody>
      </p:sp>
      <p:sp>
        <p:nvSpPr>
          <p:cNvPr id="7" name="Rectangle 6"/>
          <p:cNvSpPr/>
          <p:nvPr/>
        </p:nvSpPr>
        <p:spPr>
          <a:xfrm>
            <a:off x="213970" y="81993"/>
            <a:ext cx="5467252" cy="2062872"/>
          </a:xfrm>
          <a:prstGeom prst="rect">
            <a:avLst/>
          </a:prstGeom>
        </p:spPr>
        <p:txBody>
          <a:bodyPr wrap="square">
            <a:spAutoFit/>
          </a:bodyPr>
          <a:lstStyle/>
          <a:p>
            <a:pPr marL="285750" indent="-285750">
              <a:lnSpc>
                <a:spcPct val="150000"/>
              </a:lnSpc>
              <a:buFont typeface="Arial" panose="020B0604020202020204" pitchFamily="34" charset="0"/>
              <a:buChar char="•"/>
            </a:pPr>
            <a:r>
              <a:rPr lang="en-IN" sz="2200" b="1" dirty="0">
                <a:solidFill>
                  <a:schemeClr val="accent5">
                    <a:lumMod val="50000"/>
                  </a:schemeClr>
                </a:solidFill>
                <a:latin typeface="Times" panose="02020603050405020304" pitchFamily="18" charset="0"/>
                <a:cs typeface="Times" panose="02020603050405020304" pitchFamily="18" charset="0"/>
              </a:rPr>
              <a:t>Ensuring participation </a:t>
            </a:r>
          </a:p>
          <a:p>
            <a:pPr marL="285750" indent="-285750">
              <a:lnSpc>
                <a:spcPct val="150000"/>
              </a:lnSpc>
              <a:buFont typeface="Arial" panose="020B0604020202020204" pitchFamily="34" charset="0"/>
              <a:buChar char="•"/>
            </a:pPr>
            <a:r>
              <a:rPr lang="en-IN" sz="2200" b="1" dirty="0">
                <a:solidFill>
                  <a:schemeClr val="accent5">
                    <a:lumMod val="50000"/>
                  </a:schemeClr>
                </a:solidFill>
                <a:latin typeface="Times" panose="02020603050405020304" pitchFamily="18" charset="0"/>
                <a:cs typeface="Times" panose="02020603050405020304" pitchFamily="18" charset="0"/>
              </a:rPr>
              <a:t>Quality control and monitoring of posts</a:t>
            </a:r>
          </a:p>
          <a:p>
            <a:pPr marL="285750" indent="-285750">
              <a:lnSpc>
                <a:spcPct val="150000"/>
              </a:lnSpc>
              <a:buFont typeface="Arial" panose="020B0604020202020204" pitchFamily="34" charset="0"/>
              <a:buChar char="•"/>
            </a:pPr>
            <a:r>
              <a:rPr lang="en-IN" sz="2200" b="1" dirty="0">
                <a:solidFill>
                  <a:schemeClr val="accent5">
                    <a:lumMod val="50000"/>
                  </a:schemeClr>
                </a:solidFill>
                <a:latin typeface="Times" panose="02020603050405020304" pitchFamily="18" charset="0"/>
                <a:cs typeface="Times" panose="02020603050405020304" pitchFamily="18" charset="0"/>
              </a:rPr>
              <a:t>Internet and IT infrastructure issues </a:t>
            </a:r>
          </a:p>
          <a:p>
            <a:pPr marL="285750" indent="-285750">
              <a:lnSpc>
                <a:spcPct val="150000"/>
              </a:lnSpc>
              <a:buFont typeface="Arial" panose="020B0604020202020204" pitchFamily="34" charset="0"/>
              <a:buChar char="•"/>
            </a:pPr>
            <a:r>
              <a:rPr lang="en-IN" sz="2200" b="1" dirty="0">
                <a:solidFill>
                  <a:schemeClr val="accent5">
                    <a:lumMod val="50000"/>
                  </a:schemeClr>
                </a:solidFill>
                <a:latin typeface="Times" panose="02020603050405020304" pitchFamily="18" charset="0"/>
                <a:cs typeface="Times" panose="02020603050405020304" pitchFamily="18" charset="0"/>
              </a:rPr>
              <a:t>Satisfying heterogeneous users </a:t>
            </a:r>
          </a:p>
        </p:txBody>
      </p:sp>
      <p:sp>
        <p:nvSpPr>
          <p:cNvPr id="3" name="TextBox 2"/>
          <p:cNvSpPr txBox="1"/>
          <p:nvPr/>
        </p:nvSpPr>
        <p:spPr>
          <a:xfrm>
            <a:off x="5916707" y="168530"/>
            <a:ext cx="6168065" cy="2292935"/>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IN" sz="2200" b="1" dirty="0">
                <a:solidFill>
                  <a:schemeClr val="accent5">
                    <a:lumMod val="50000"/>
                  </a:schemeClr>
                </a:solidFill>
                <a:latin typeface="Times" panose="02020603050405020304" pitchFamily="18" charset="0"/>
                <a:cs typeface="Times" panose="02020603050405020304" pitchFamily="18" charset="0"/>
              </a:rPr>
              <a:t>Difficulty in measuring the impact.</a:t>
            </a:r>
          </a:p>
          <a:p>
            <a:pPr marL="285750" indent="-285750">
              <a:lnSpc>
                <a:spcPct val="150000"/>
              </a:lnSpc>
              <a:buFont typeface="Arial" panose="020B0604020202020204" pitchFamily="34" charset="0"/>
              <a:buChar char="•"/>
            </a:pPr>
            <a:r>
              <a:rPr lang="en-IN" sz="2200" b="1" dirty="0">
                <a:solidFill>
                  <a:schemeClr val="accent5">
                    <a:lumMod val="50000"/>
                  </a:schemeClr>
                </a:solidFill>
                <a:latin typeface="Times" panose="02020603050405020304" pitchFamily="18" charset="0"/>
                <a:cs typeface="Times" panose="02020603050405020304" pitchFamily="18" charset="0"/>
              </a:rPr>
              <a:t>Allocating time to update content. </a:t>
            </a:r>
          </a:p>
          <a:p>
            <a:pPr marL="285750" indent="-285750">
              <a:lnSpc>
                <a:spcPct val="150000"/>
              </a:lnSpc>
              <a:buFont typeface="Arial" panose="020B0604020202020204" pitchFamily="34" charset="0"/>
              <a:buChar char="•"/>
            </a:pPr>
            <a:r>
              <a:rPr lang="en-IN" sz="2200" b="1" dirty="0">
                <a:solidFill>
                  <a:schemeClr val="accent5">
                    <a:lumMod val="50000"/>
                  </a:schemeClr>
                </a:solidFill>
                <a:latin typeface="Times" panose="02020603050405020304" pitchFamily="18" charset="0"/>
                <a:cs typeface="Times" panose="02020603050405020304" pitchFamily="18" charset="0"/>
              </a:rPr>
              <a:t>Continuous engagement </a:t>
            </a:r>
          </a:p>
          <a:p>
            <a:pPr marL="285750" indent="-285750">
              <a:buFont typeface="Arial" panose="020B0604020202020204" pitchFamily="34" charset="0"/>
              <a:buChar char="•"/>
            </a:pPr>
            <a:endParaRPr lang="en-IN" sz="2200" b="1" dirty="0">
              <a:solidFill>
                <a:schemeClr val="accent5">
                  <a:lumMod val="50000"/>
                </a:schemeClr>
              </a:solidFill>
              <a:latin typeface="Times" panose="02020603050405020304" pitchFamily="18" charset="0"/>
              <a:cs typeface="Times" panose="02020603050405020304" pitchFamily="18" charset="0"/>
            </a:endParaRPr>
          </a:p>
          <a:p>
            <a:endParaRPr lang="en-IN" sz="2200" b="1" dirty="0">
              <a:solidFill>
                <a:schemeClr val="accent5">
                  <a:lumMod val="50000"/>
                </a:schemeClr>
              </a:solidFill>
            </a:endParaRPr>
          </a:p>
        </p:txBody>
      </p:sp>
      <p:pic>
        <p:nvPicPr>
          <p:cNvPr id="1032" name="Picture 8" descr="Directives to regulate social media in the offing - A Political and  Business weekly"/>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016787" y="5956772"/>
            <a:ext cx="1688753" cy="83099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6384378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12192000" cy="6858000"/>
          </a:xfrm>
          <a:prstGeom prst="rect">
            <a:avLst/>
          </a:prstGeom>
        </p:spPr>
      </p:pic>
      <p:sp>
        <p:nvSpPr>
          <p:cNvPr id="3" name="TextBox 2"/>
          <p:cNvSpPr txBox="1"/>
          <p:nvPr/>
        </p:nvSpPr>
        <p:spPr>
          <a:xfrm>
            <a:off x="3975100" y="3987800"/>
            <a:ext cx="7815409" cy="2123658"/>
          </a:xfrm>
          <a:prstGeom prst="rect">
            <a:avLst/>
          </a:prstGeom>
          <a:noFill/>
        </p:spPr>
        <p:txBody>
          <a:bodyPr wrap="none" rtlCol="0">
            <a:spAutoFit/>
          </a:bodyPr>
          <a:lstStyle/>
          <a:p>
            <a:r>
              <a:rPr lang="en-US" sz="66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RESEARCH STUDIES </a:t>
            </a:r>
          </a:p>
          <a:p>
            <a:r>
              <a:rPr lang="en-US" sz="66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ON DELIVERY SYSTEM</a:t>
            </a:r>
          </a:p>
        </p:txBody>
      </p:sp>
    </p:spTree>
    <p:extLst>
      <p:ext uri="{BB962C8B-B14F-4D97-AF65-F5344CB8AC3E}">
        <p14:creationId xmlns:p14="http://schemas.microsoft.com/office/powerpoint/2010/main" val="331077783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5507" y="0"/>
            <a:ext cx="2169459" cy="6651812"/>
          </a:xfrm>
          <a:prstGeom prst="rect">
            <a:avLst/>
          </a:prstGeom>
          <a:solidFill>
            <a:srgbClr val="2C6A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 name="TextBox 2"/>
          <p:cNvSpPr txBox="1"/>
          <p:nvPr/>
        </p:nvSpPr>
        <p:spPr>
          <a:xfrm>
            <a:off x="125507" y="2844659"/>
            <a:ext cx="2169459" cy="954107"/>
          </a:xfrm>
          <a:prstGeom prst="rect">
            <a:avLst/>
          </a:prstGeom>
          <a:noFill/>
        </p:spPr>
        <p:txBody>
          <a:bodyPr wrap="square" rtlCol="0">
            <a:spAutoFit/>
          </a:bodyPr>
          <a:lstStyle/>
          <a:p>
            <a:pPr algn="ctr"/>
            <a:r>
              <a:rPr lang="en-IN" sz="2800" b="1" dirty="0">
                <a:solidFill>
                  <a:schemeClr val="bg1"/>
                </a:solidFill>
                <a:latin typeface="Times New Roman" panose="02020603050405020304" pitchFamily="18" charset="0"/>
                <a:cs typeface="Times New Roman" panose="02020603050405020304" pitchFamily="18" charset="0"/>
              </a:rPr>
              <a:t>RESEARCH STUDY 1</a:t>
            </a:r>
          </a:p>
        </p:txBody>
      </p:sp>
      <p:graphicFrame>
        <p:nvGraphicFramePr>
          <p:cNvPr id="9" name="Diagram 8"/>
          <p:cNvGraphicFramePr/>
          <p:nvPr>
            <p:extLst>
              <p:ext uri="{D42A27DB-BD31-4B8C-83A1-F6EECF244321}">
                <p14:modId xmlns:p14="http://schemas.microsoft.com/office/powerpoint/2010/main" val="2586779534"/>
              </p:ext>
            </p:extLst>
          </p:nvPr>
        </p:nvGraphicFramePr>
        <p:xfrm>
          <a:off x="2842591" y="2385392"/>
          <a:ext cx="8790560" cy="42664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Rectangle 9"/>
          <p:cNvSpPr/>
          <p:nvPr/>
        </p:nvSpPr>
        <p:spPr>
          <a:xfrm>
            <a:off x="2294965" y="0"/>
            <a:ext cx="9721443" cy="1569660"/>
          </a:xfrm>
          <a:prstGeom prst="rect">
            <a:avLst/>
          </a:prstGeom>
        </p:spPr>
        <p:txBody>
          <a:bodyPr wrap="square">
            <a:spAutoFit/>
          </a:bodyPr>
          <a:lstStyle/>
          <a:p>
            <a:pPr algn="ctr"/>
            <a:r>
              <a:rPr lang="en-IN" sz="2400" b="1" dirty="0" smtClean="0">
                <a:solidFill>
                  <a:schemeClr val="accent6">
                    <a:lumMod val="50000"/>
                  </a:schemeClr>
                </a:solidFill>
                <a:latin typeface="Times" panose="02020603050405020304" pitchFamily="18" charset="0"/>
                <a:cs typeface="Times" panose="02020603050405020304" pitchFamily="18" charset="0"/>
              </a:rPr>
              <a:t>IMPACT OF KISAN CALL CENTRE (KCC) SERVICES IN KOLAR DISTRICT</a:t>
            </a:r>
            <a:endParaRPr lang="en-IN" sz="2400" b="1" dirty="0">
              <a:solidFill>
                <a:schemeClr val="accent6">
                  <a:lumMod val="50000"/>
                </a:schemeClr>
              </a:solidFill>
              <a:latin typeface="Times" panose="02020603050405020304" pitchFamily="18" charset="0"/>
              <a:cs typeface="Times" panose="02020603050405020304" pitchFamily="18" charset="0"/>
            </a:endParaRPr>
          </a:p>
          <a:p>
            <a:pPr algn="ctr"/>
            <a:endParaRPr lang="en-IN" sz="2400" b="1" dirty="0">
              <a:solidFill>
                <a:schemeClr val="accent6">
                  <a:lumMod val="50000"/>
                </a:schemeClr>
              </a:solidFill>
            </a:endParaRPr>
          </a:p>
          <a:p>
            <a:pPr algn="ctr"/>
            <a:r>
              <a:rPr lang="en-IN" sz="2400" b="1" dirty="0" smtClean="0">
                <a:solidFill>
                  <a:schemeClr val="accent6">
                    <a:lumMod val="50000"/>
                  </a:schemeClr>
                </a:solidFill>
              </a:rPr>
              <a:t>Srikanth </a:t>
            </a:r>
            <a:r>
              <a:rPr lang="en-IN" sz="2400" b="1" dirty="0" err="1" smtClean="0">
                <a:solidFill>
                  <a:schemeClr val="accent6">
                    <a:lumMod val="50000"/>
                  </a:schemeClr>
                </a:solidFill>
              </a:rPr>
              <a:t>Chowadry</a:t>
            </a:r>
            <a:r>
              <a:rPr lang="en-IN" sz="2400" b="1" dirty="0" smtClean="0">
                <a:solidFill>
                  <a:schemeClr val="accent6">
                    <a:lumMod val="50000"/>
                  </a:schemeClr>
                </a:solidFill>
              </a:rPr>
              <a:t>, L.V., 2016</a:t>
            </a:r>
            <a:endParaRPr lang="en-IN" sz="2400" b="1" i="1" dirty="0">
              <a:solidFill>
                <a:schemeClr val="accent6">
                  <a:lumMod val="50000"/>
                </a:schemeClr>
              </a:solidFill>
            </a:endParaRPr>
          </a:p>
        </p:txBody>
      </p:sp>
      <p:pic>
        <p:nvPicPr>
          <p:cNvPr id="3074" name="Picture 2" descr="Research Digest – November 2016"/>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82853" y="3798766"/>
            <a:ext cx="854765" cy="85476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35477557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43435" y="0"/>
            <a:ext cx="11905130" cy="400110"/>
          </a:xfrm>
          <a:prstGeom prst="rect">
            <a:avLst/>
          </a:prstGeom>
          <a:noFill/>
        </p:spPr>
        <p:txBody>
          <a:bodyPr wrap="square" rtlCol="0">
            <a:spAutoFit/>
          </a:bodyPr>
          <a:lstStyle/>
          <a:p>
            <a:pPr algn="ctr"/>
            <a:r>
              <a:rPr lang="en-IN" sz="2000" b="1" dirty="0">
                <a:solidFill>
                  <a:schemeClr val="accent1">
                    <a:lumMod val="50000"/>
                  </a:schemeClr>
                </a:solidFill>
                <a:latin typeface="Times" panose="02020603050405020304" pitchFamily="18" charset="0"/>
                <a:cs typeface="Times" panose="02020603050405020304" pitchFamily="18" charset="0"/>
              </a:rPr>
              <a:t>Table 1 : </a:t>
            </a:r>
            <a:r>
              <a:rPr lang="en-IN" sz="2000" b="1" dirty="0" smtClean="0">
                <a:solidFill>
                  <a:schemeClr val="accent1">
                    <a:lumMod val="50000"/>
                  </a:schemeClr>
                </a:solidFill>
                <a:latin typeface="Times" panose="02020603050405020304" pitchFamily="18" charset="0"/>
                <a:cs typeface="Times" panose="02020603050405020304" pitchFamily="18" charset="0"/>
              </a:rPr>
              <a:t>Statements-wise analysis of knowledge gained by the farmers with respect to agriculture      </a:t>
            </a:r>
            <a:r>
              <a:rPr lang="en-IN" sz="2000" b="1" dirty="0">
                <a:solidFill>
                  <a:srgbClr val="FF0000"/>
                </a:solidFill>
                <a:latin typeface="Times" panose="02020603050405020304" pitchFamily="18" charset="0"/>
                <a:cs typeface="Times" panose="02020603050405020304" pitchFamily="18" charset="0"/>
              </a:rPr>
              <a:t>(n=90)</a:t>
            </a:r>
          </a:p>
        </p:txBody>
      </p:sp>
      <p:graphicFrame>
        <p:nvGraphicFramePr>
          <p:cNvPr id="4" name="Table 3"/>
          <p:cNvGraphicFramePr>
            <a:graphicFrameLocks noGrp="1"/>
          </p:cNvGraphicFramePr>
          <p:nvPr>
            <p:extLst>
              <p:ext uri="{D42A27DB-BD31-4B8C-83A1-F6EECF244321}">
                <p14:modId xmlns:p14="http://schemas.microsoft.com/office/powerpoint/2010/main" val="1498570366"/>
              </p:ext>
            </p:extLst>
          </p:nvPr>
        </p:nvGraphicFramePr>
        <p:xfrm>
          <a:off x="627528" y="585232"/>
          <a:ext cx="10811436" cy="5828266"/>
        </p:xfrm>
        <a:graphic>
          <a:graphicData uri="http://schemas.openxmlformats.org/drawingml/2006/table">
            <a:tbl>
              <a:tblPr firstRow="1" firstCol="1" bandRow="1">
                <a:tableStyleId>{D27102A9-8310-4765-A935-A1911B00CA55}</a:tableStyleId>
              </a:tblPr>
              <a:tblGrid>
                <a:gridCol w="667872">
                  <a:extLst>
                    <a:ext uri="{9D8B030D-6E8A-4147-A177-3AD203B41FA5}">
                      <a16:colId xmlns:a16="http://schemas.microsoft.com/office/drawing/2014/main" xmlns="" val="2777544577"/>
                    </a:ext>
                  </a:extLst>
                </a:gridCol>
                <a:gridCol w="7404100">
                  <a:extLst>
                    <a:ext uri="{9D8B030D-6E8A-4147-A177-3AD203B41FA5}">
                      <a16:colId xmlns:a16="http://schemas.microsoft.com/office/drawing/2014/main" xmlns="" val="2032026915"/>
                    </a:ext>
                  </a:extLst>
                </a:gridCol>
                <a:gridCol w="889000"/>
                <a:gridCol w="914400"/>
                <a:gridCol w="936064">
                  <a:extLst>
                    <a:ext uri="{9D8B030D-6E8A-4147-A177-3AD203B41FA5}">
                      <a16:colId xmlns:a16="http://schemas.microsoft.com/office/drawing/2014/main" xmlns="" val="2518762540"/>
                    </a:ext>
                  </a:extLst>
                </a:gridCol>
              </a:tblGrid>
              <a:tr h="326080">
                <a:tc>
                  <a:txBody>
                    <a:bodyPr/>
                    <a:lstStyle/>
                    <a:p>
                      <a:pPr>
                        <a:lnSpc>
                          <a:spcPct val="107000"/>
                        </a:lnSpc>
                        <a:spcAft>
                          <a:spcPts val="0"/>
                        </a:spcAft>
                      </a:pPr>
                      <a:r>
                        <a:rPr lang="en-IN" sz="1600" b="1" dirty="0" err="1">
                          <a:solidFill>
                            <a:srgbClr val="0070C0"/>
                          </a:solidFill>
                          <a:effectLst/>
                        </a:rPr>
                        <a:t>Sl.No</a:t>
                      </a:r>
                      <a:endParaRPr lang="en-IN" sz="1600" b="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txBody>
                  <a:tcPr marL="66541" marR="66541" marT="0" marB="0"/>
                </a:tc>
                <a:tc>
                  <a:txBody>
                    <a:bodyPr/>
                    <a:lstStyle/>
                    <a:p>
                      <a:pPr algn="ctr">
                        <a:lnSpc>
                          <a:spcPct val="107000"/>
                        </a:lnSpc>
                        <a:spcAft>
                          <a:spcPts val="0"/>
                        </a:spcAft>
                      </a:pPr>
                      <a:r>
                        <a:rPr lang="en-IN" sz="1600" b="1" dirty="0">
                          <a:solidFill>
                            <a:srgbClr val="0070C0"/>
                          </a:solidFill>
                          <a:effectLst/>
                        </a:rPr>
                        <a:t>Benefits</a:t>
                      </a:r>
                      <a:endParaRPr lang="en-IN" sz="1600" b="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txBody>
                  <a:tcPr marL="66541" marR="66541" marT="0" marB="0"/>
                </a:tc>
                <a:tc>
                  <a:txBody>
                    <a:bodyPr/>
                    <a:lstStyle/>
                    <a:p>
                      <a:pPr algn="ctr">
                        <a:lnSpc>
                          <a:spcPct val="107000"/>
                        </a:lnSpc>
                        <a:spcAft>
                          <a:spcPts val="0"/>
                        </a:spcAft>
                      </a:pPr>
                      <a:r>
                        <a:rPr lang="en-IN" sz="1600" b="1" dirty="0" smtClean="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Before </a:t>
                      </a:r>
                      <a:endParaRPr lang="en-IN" sz="1600" b="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txBody>
                  <a:tcPr marL="66541" marR="66541" marT="0" marB="0"/>
                </a:tc>
                <a:tc>
                  <a:txBody>
                    <a:bodyPr/>
                    <a:lstStyle/>
                    <a:p>
                      <a:pPr algn="ctr">
                        <a:lnSpc>
                          <a:spcPct val="107000"/>
                        </a:lnSpc>
                        <a:spcAft>
                          <a:spcPts val="0"/>
                        </a:spcAft>
                      </a:pPr>
                      <a:r>
                        <a:rPr lang="en-IN" sz="1600" b="1" dirty="0" smtClean="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After </a:t>
                      </a:r>
                      <a:endParaRPr lang="en-IN" sz="1600" b="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txBody>
                  <a:tcPr marL="66541" marR="66541" marT="0" marB="0"/>
                </a:tc>
                <a:tc>
                  <a:txBody>
                    <a:bodyPr/>
                    <a:lstStyle/>
                    <a:p>
                      <a:pPr algn="ctr">
                        <a:lnSpc>
                          <a:spcPct val="107000"/>
                        </a:lnSpc>
                        <a:spcAft>
                          <a:spcPts val="0"/>
                        </a:spcAft>
                      </a:pPr>
                      <a:r>
                        <a:rPr lang="en-IN" sz="1600" b="1" dirty="0" smtClean="0">
                          <a:solidFill>
                            <a:srgbClr val="0070C0"/>
                          </a:solidFill>
                          <a:effectLst/>
                          <a:latin typeface="+mn-lt"/>
                          <a:ea typeface="+mn-ea"/>
                          <a:cs typeface="+mn-cs"/>
                        </a:rPr>
                        <a:t>Gain</a:t>
                      </a:r>
                      <a:r>
                        <a:rPr lang="en-IN" sz="1600" b="1" baseline="0" dirty="0" smtClean="0">
                          <a:solidFill>
                            <a:srgbClr val="0070C0"/>
                          </a:solidFill>
                          <a:effectLst/>
                          <a:latin typeface="+mn-lt"/>
                          <a:ea typeface="+mn-ea"/>
                          <a:cs typeface="+mn-cs"/>
                        </a:rPr>
                        <a:t> </a:t>
                      </a:r>
                      <a:endParaRPr lang="en-IN" sz="1600" b="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txBody>
                  <a:tcPr marL="66541" marR="66541" marT="0" marB="0"/>
                </a:tc>
                <a:extLst>
                  <a:ext uri="{0D108BD9-81ED-4DB2-BD59-A6C34878D82A}">
                    <a16:rowId xmlns:a16="http://schemas.microsoft.com/office/drawing/2014/main" xmlns="" val="3286556024"/>
                  </a:ext>
                </a:extLst>
              </a:tr>
              <a:tr h="323658">
                <a:tc>
                  <a:txBody>
                    <a:bodyPr/>
                    <a:lstStyle/>
                    <a:p>
                      <a:pPr>
                        <a:lnSpc>
                          <a:spcPct val="107000"/>
                        </a:lnSpc>
                        <a:spcAft>
                          <a:spcPts val="0"/>
                        </a:spcAft>
                      </a:pPr>
                      <a:r>
                        <a:rPr lang="en-IN" sz="1600" b="1" dirty="0" smtClean="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1</a:t>
                      </a:r>
                      <a:endParaRPr lang="en-IN" sz="1600" b="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txBody>
                  <a:tcPr marL="66541" marR="66541" marT="0" marB="0"/>
                </a:tc>
                <a:tc>
                  <a:txBody>
                    <a:bodyPr/>
                    <a:lstStyle/>
                    <a:p>
                      <a:pPr algn="ctr">
                        <a:lnSpc>
                          <a:spcPct val="107000"/>
                        </a:lnSpc>
                        <a:spcAft>
                          <a:spcPts val="0"/>
                        </a:spcAft>
                      </a:pPr>
                      <a:r>
                        <a:rPr lang="en-IN" sz="1600" b="1" dirty="0" smtClean="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Do you have knowledge about </a:t>
                      </a:r>
                      <a:r>
                        <a:rPr lang="en-IN" sz="1600" b="1" dirty="0" err="1" smtClean="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Rragi</a:t>
                      </a:r>
                      <a:r>
                        <a:rPr lang="en-IN" sz="1600" b="1" baseline="0" dirty="0" smtClean="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 threshing  and </a:t>
                      </a:r>
                      <a:r>
                        <a:rPr lang="en-IN" sz="1600" b="1" baseline="0" dirty="0" err="1" smtClean="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dehusking</a:t>
                      </a:r>
                      <a:r>
                        <a:rPr lang="en-IN" sz="1600" b="1" baseline="0" dirty="0" smtClean="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 machine</a:t>
                      </a:r>
                      <a:endParaRPr lang="en-IN" sz="1600" b="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txBody>
                  <a:tcPr marL="66541" marR="66541" marT="0" marB="0"/>
                </a:tc>
                <a:tc>
                  <a:txBody>
                    <a:bodyPr/>
                    <a:lstStyle/>
                    <a:p>
                      <a:pPr algn="ctr">
                        <a:lnSpc>
                          <a:spcPct val="107000"/>
                        </a:lnSpc>
                        <a:spcAft>
                          <a:spcPts val="0"/>
                        </a:spcAft>
                      </a:pPr>
                      <a:r>
                        <a:rPr lang="en-IN" sz="1600" b="1" dirty="0" smtClean="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42.2</a:t>
                      </a:r>
                      <a:endParaRPr lang="en-IN" sz="1600" b="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txBody>
                  <a:tcPr marL="66541" marR="66541" marT="0" marB="0"/>
                </a:tc>
                <a:tc>
                  <a:txBody>
                    <a:bodyPr/>
                    <a:lstStyle/>
                    <a:p>
                      <a:pPr algn="ctr">
                        <a:lnSpc>
                          <a:spcPct val="107000"/>
                        </a:lnSpc>
                        <a:spcAft>
                          <a:spcPts val="0"/>
                        </a:spcAft>
                      </a:pPr>
                      <a:r>
                        <a:rPr lang="en-IN" sz="1600" b="1" dirty="0" smtClean="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75.5</a:t>
                      </a:r>
                      <a:endParaRPr lang="en-IN" sz="1600" b="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txBody>
                  <a:tcPr marL="66541" marR="66541" marT="0" marB="0"/>
                </a:tc>
                <a:tc>
                  <a:txBody>
                    <a:bodyPr/>
                    <a:lstStyle/>
                    <a:p>
                      <a:pPr algn="ctr">
                        <a:lnSpc>
                          <a:spcPct val="107000"/>
                        </a:lnSpc>
                        <a:spcAft>
                          <a:spcPts val="0"/>
                        </a:spcAft>
                      </a:pPr>
                      <a:r>
                        <a:rPr lang="en-IN" sz="1600" b="1" dirty="0" smtClean="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33.3</a:t>
                      </a:r>
                      <a:endParaRPr lang="en-IN" sz="1600" b="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txBody>
                  <a:tcPr marL="66541" marR="66541" marT="0" marB="0"/>
                </a:tc>
              </a:tr>
              <a:tr h="323658">
                <a:tc>
                  <a:txBody>
                    <a:bodyPr/>
                    <a:lstStyle/>
                    <a:p>
                      <a:pPr>
                        <a:lnSpc>
                          <a:spcPct val="107000"/>
                        </a:lnSpc>
                        <a:spcAft>
                          <a:spcPts val="0"/>
                        </a:spcAft>
                      </a:pPr>
                      <a:r>
                        <a:rPr lang="en-IN" sz="1600" b="1" dirty="0" smtClean="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2</a:t>
                      </a:r>
                      <a:endParaRPr lang="en-IN" sz="1600" b="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txBody>
                  <a:tcPr marL="66541" marR="66541" marT="0" marB="0"/>
                </a:tc>
                <a:tc>
                  <a:txBody>
                    <a:bodyPr/>
                    <a:lstStyle/>
                    <a:p>
                      <a:pPr algn="ctr">
                        <a:lnSpc>
                          <a:spcPct val="107000"/>
                        </a:lnSpc>
                        <a:spcAft>
                          <a:spcPts val="0"/>
                        </a:spcAft>
                      </a:pPr>
                      <a:r>
                        <a:rPr lang="en-IN" sz="1600" b="1" dirty="0" smtClean="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Disease and pest management practices in </a:t>
                      </a:r>
                      <a:r>
                        <a:rPr lang="en-IN" sz="1600" b="1" dirty="0" err="1" smtClean="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Ragi</a:t>
                      </a:r>
                      <a:endParaRPr lang="en-IN" sz="1600" b="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txBody>
                  <a:tcPr marL="66541" marR="66541" marT="0" marB="0"/>
                </a:tc>
                <a:tc>
                  <a:txBody>
                    <a:bodyPr/>
                    <a:lstStyle/>
                    <a:p>
                      <a:pPr algn="ctr">
                        <a:lnSpc>
                          <a:spcPct val="107000"/>
                        </a:lnSpc>
                        <a:spcAft>
                          <a:spcPts val="0"/>
                        </a:spcAft>
                      </a:pPr>
                      <a:r>
                        <a:rPr lang="en-IN" sz="1600" b="1" dirty="0" smtClean="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35.5</a:t>
                      </a:r>
                      <a:endParaRPr lang="en-IN" sz="1600" b="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txBody>
                  <a:tcPr marL="66541" marR="66541" marT="0" marB="0"/>
                </a:tc>
                <a:tc>
                  <a:txBody>
                    <a:bodyPr/>
                    <a:lstStyle/>
                    <a:p>
                      <a:pPr algn="ctr">
                        <a:lnSpc>
                          <a:spcPct val="107000"/>
                        </a:lnSpc>
                        <a:spcAft>
                          <a:spcPts val="0"/>
                        </a:spcAft>
                      </a:pPr>
                      <a:r>
                        <a:rPr lang="en-IN" sz="1600" b="1" dirty="0" smtClean="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80.0</a:t>
                      </a:r>
                      <a:endParaRPr lang="en-IN" sz="1600" b="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txBody>
                  <a:tcPr marL="66541" marR="66541" marT="0" marB="0"/>
                </a:tc>
                <a:tc>
                  <a:txBody>
                    <a:bodyPr/>
                    <a:lstStyle/>
                    <a:p>
                      <a:pPr algn="ctr">
                        <a:lnSpc>
                          <a:spcPct val="107000"/>
                        </a:lnSpc>
                        <a:spcAft>
                          <a:spcPts val="0"/>
                        </a:spcAft>
                      </a:pPr>
                      <a:r>
                        <a:rPr lang="en-IN" sz="1600" b="1" dirty="0" smtClean="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44.5</a:t>
                      </a:r>
                      <a:endParaRPr lang="en-IN" sz="1600" b="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txBody>
                  <a:tcPr marL="66541" marR="66541" marT="0" marB="0"/>
                </a:tc>
              </a:tr>
              <a:tr h="323658">
                <a:tc>
                  <a:txBody>
                    <a:bodyPr/>
                    <a:lstStyle/>
                    <a:p>
                      <a:pPr>
                        <a:lnSpc>
                          <a:spcPct val="107000"/>
                        </a:lnSpc>
                        <a:spcAft>
                          <a:spcPts val="0"/>
                        </a:spcAft>
                      </a:pPr>
                      <a:r>
                        <a:rPr lang="en-IN" sz="1600" b="1" dirty="0" smtClean="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3</a:t>
                      </a:r>
                      <a:endParaRPr lang="en-IN" sz="1600" b="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txBody>
                  <a:tcPr marL="66541" marR="66541" marT="0" marB="0"/>
                </a:tc>
                <a:tc>
                  <a:txBody>
                    <a:bodyPr/>
                    <a:lstStyle/>
                    <a:p>
                      <a:pPr algn="ctr">
                        <a:lnSpc>
                          <a:spcPct val="107000"/>
                        </a:lnSpc>
                        <a:spcAft>
                          <a:spcPts val="0"/>
                        </a:spcAft>
                      </a:pPr>
                      <a:r>
                        <a:rPr lang="en-IN" sz="1600" b="1" dirty="0" smtClean="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Information about blast management in </a:t>
                      </a:r>
                      <a:r>
                        <a:rPr lang="en-IN" sz="1600" b="1" dirty="0" err="1" smtClean="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ragi</a:t>
                      </a:r>
                      <a:endParaRPr lang="en-IN" sz="1600" b="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txBody>
                  <a:tcPr marL="66541" marR="66541" marT="0" marB="0"/>
                </a:tc>
                <a:tc>
                  <a:txBody>
                    <a:bodyPr/>
                    <a:lstStyle/>
                    <a:p>
                      <a:pPr algn="ctr">
                        <a:lnSpc>
                          <a:spcPct val="107000"/>
                        </a:lnSpc>
                        <a:spcAft>
                          <a:spcPts val="0"/>
                        </a:spcAft>
                      </a:pPr>
                      <a:r>
                        <a:rPr lang="en-IN" sz="1600" b="1" dirty="0" smtClean="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40.0</a:t>
                      </a:r>
                      <a:endParaRPr lang="en-IN" sz="1600" b="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txBody>
                  <a:tcPr marL="66541" marR="66541" marT="0" marB="0"/>
                </a:tc>
                <a:tc>
                  <a:txBody>
                    <a:bodyPr/>
                    <a:lstStyle/>
                    <a:p>
                      <a:pPr algn="ctr">
                        <a:lnSpc>
                          <a:spcPct val="107000"/>
                        </a:lnSpc>
                        <a:spcAft>
                          <a:spcPts val="0"/>
                        </a:spcAft>
                      </a:pPr>
                      <a:r>
                        <a:rPr lang="en-IN" sz="1600" b="1" dirty="0" smtClean="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84.4</a:t>
                      </a:r>
                      <a:endParaRPr lang="en-IN" sz="1600" b="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txBody>
                  <a:tcPr marL="66541" marR="66541" marT="0" marB="0"/>
                </a:tc>
                <a:tc>
                  <a:txBody>
                    <a:bodyPr/>
                    <a:lstStyle/>
                    <a:p>
                      <a:pPr algn="ctr">
                        <a:lnSpc>
                          <a:spcPct val="107000"/>
                        </a:lnSpc>
                        <a:spcAft>
                          <a:spcPts val="0"/>
                        </a:spcAft>
                      </a:pPr>
                      <a:r>
                        <a:rPr lang="en-IN" sz="1600" b="1" dirty="0" smtClean="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44.4</a:t>
                      </a:r>
                      <a:endParaRPr lang="en-IN" sz="1600" b="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txBody>
                  <a:tcPr marL="66541" marR="66541" marT="0" marB="0"/>
                </a:tc>
              </a:tr>
              <a:tr h="323658">
                <a:tc>
                  <a:txBody>
                    <a:bodyPr/>
                    <a:lstStyle/>
                    <a:p>
                      <a:pPr>
                        <a:lnSpc>
                          <a:spcPct val="107000"/>
                        </a:lnSpc>
                        <a:spcAft>
                          <a:spcPts val="0"/>
                        </a:spcAft>
                      </a:pPr>
                      <a:r>
                        <a:rPr lang="en-IN" sz="1600" b="1" dirty="0" smtClean="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4</a:t>
                      </a:r>
                      <a:endParaRPr lang="en-IN" sz="16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6541" marR="66541" marT="0" marB="0"/>
                </a:tc>
                <a:tc>
                  <a:txBody>
                    <a:bodyPr/>
                    <a:lstStyle/>
                    <a:p>
                      <a:pPr algn="ctr">
                        <a:lnSpc>
                          <a:spcPct val="107000"/>
                        </a:lnSpc>
                        <a:spcAft>
                          <a:spcPts val="0"/>
                        </a:spcAft>
                      </a:pPr>
                      <a:r>
                        <a:rPr lang="en-IN" sz="1600" b="1" dirty="0" smtClean="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Knowledge about</a:t>
                      </a:r>
                      <a:r>
                        <a:rPr lang="en-IN" sz="1600" b="1" baseline="0" dirty="0" smtClean="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bio-</a:t>
                      </a:r>
                      <a:r>
                        <a:rPr lang="en-IN" sz="1600" b="1" dirty="0" smtClean="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pesticide and bio-fertilizer usage</a:t>
                      </a:r>
                      <a:endParaRPr lang="en-IN" sz="16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6541" marR="66541" marT="0" marB="0"/>
                </a:tc>
                <a:tc>
                  <a:txBody>
                    <a:bodyPr/>
                    <a:lstStyle/>
                    <a:p>
                      <a:pPr algn="ctr">
                        <a:lnSpc>
                          <a:spcPct val="107000"/>
                        </a:lnSpc>
                        <a:spcAft>
                          <a:spcPts val="0"/>
                        </a:spcAft>
                      </a:pPr>
                      <a:r>
                        <a:rPr lang="en-IN" sz="1600" b="1" dirty="0" smtClean="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23.3</a:t>
                      </a:r>
                      <a:endParaRPr lang="en-IN" sz="16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6541" marR="66541" marT="0" marB="0"/>
                </a:tc>
                <a:tc>
                  <a:txBody>
                    <a:bodyPr/>
                    <a:lstStyle/>
                    <a:p>
                      <a:pPr algn="ctr">
                        <a:lnSpc>
                          <a:spcPct val="107000"/>
                        </a:lnSpc>
                        <a:spcAft>
                          <a:spcPts val="0"/>
                        </a:spcAft>
                      </a:pPr>
                      <a:r>
                        <a:rPr lang="en-IN" sz="1600" b="1" dirty="0" smtClean="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76.6</a:t>
                      </a:r>
                      <a:endParaRPr lang="en-IN" sz="16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6541" marR="66541" marT="0" marB="0"/>
                </a:tc>
                <a:tc>
                  <a:txBody>
                    <a:bodyPr/>
                    <a:lstStyle/>
                    <a:p>
                      <a:pPr algn="ctr">
                        <a:lnSpc>
                          <a:spcPct val="107000"/>
                        </a:lnSpc>
                        <a:spcAft>
                          <a:spcPts val="0"/>
                        </a:spcAft>
                      </a:pPr>
                      <a:r>
                        <a:rPr lang="en-IN" sz="1600" b="1" dirty="0" smtClean="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53.3</a:t>
                      </a:r>
                      <a:endParaRPr lang="en-IN" sz="16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6541" marR="66541" marT="0" marB="0"/>
                </a:tc>
              </a:tr>
              <a:tr h="323658">
                <a:tc>
                  <a:txBody>
                    <a:bodyPr/>
                    <a:lstStyle/>
                    <a:p>
                      <a:pPr>
                        <a:lnSpc>
                          <a:spcPct val="107000"/>
                        </a:lnSpc>
                        <a:spcAft>
                          <a:spcPts val="0"/>
                        </a:spcAft>
                      </a:pPr>
                      <a:r>
                        <a:rPr lang="en-IN" sz="1600" b="1" dirty="0" smtClean="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5</a:t>
                      </a:r>
                      <a:endParaRPr lang="en-IN" sz="1600" b="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txBody>
                  <a:tcPr marL="66541" marR="66541" marT="0" marB="0"/>
                </a:tc>
                <a:tc>
                  <a:txBody>
                    <a:bodyPr/>
                    <a:lstStyle/>
                    <a:p>
                      <a:pPr algn="ctr">
                        <a:lnSpc>
                          <a:spcPct val="107000"/>
                        </a:lnSpc>
                        <a:spcAft>
                          <a:spcPts val="0"/>
                        </a:spcAft>
                      </a:pPr>
                      <a:r>
                        <a:rPr lang="en-IN" sz="1600" b="1" dirty="0" smtClean="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Information</a:t>
                      </a:r>
                      <a:r>
                        <a:rPr lang="en-IN" sz="1600" b="1" baseline="0" dirty="0" smtClean="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 about high yielding varieties in </a:t>
                      </a:r>
                      <a:r>
                        <a:rPr lang="en-IN" sz="1600" b="1" baseline="0" dirty="0" err="1" smtClean="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ragi</a:t>
                      </a:r>
                      <a:r>
                        <a:rPr lang="en-IN" sz="1600" b="1" baseline="0" dirty="0" smtClean="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 and pigeon pea</a:t>
                      </a:r>
                      <a:endParaRPr lang="en-IN" sz="1600" b="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txBody>
                  <a:tcPr marL="66541" marR="66541" marT="0" marB="0"/>
                </a:tc>
                <a:tc>
                  <a:txBody>
                    <a:bodyPr/>
                    <a:lstStyle/>
                    <a:p>
                      <a:pPr algn="ctr">
                        <a:lnSpc>
                          <a:spcPct val="107000"/>
                        </a:lnSpc>
                        <a:spcAft>
                          <a:spcPts val="0"/>
                        </a:spcAft>
                      </a:pPr>
                      <a:r>
                        <a:rPr lang="en-IN" sz="1600" b="1" dirty="0" smtClean="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47.7</a:t>
                      </a:r>
                      <a:endParaRPr lang="en-IN" sz="1600" b="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txBody>
                  <a:tcPr marL="66541" marR="66541" marT="0" marB="0"/>
                </a:tc>
                <a:tc>
                  <a:txBody>
                    <a:bodyPr/>
                    <a:lstStyle/>
                    <a:p>
                      <a:pPr algn="ctr">
                        <a:lnSpc>
                          <a:spcPct val="107000"/>
                        </a:lnSpc>
                        <a:spcAft>
                          <a:spcPts val="0"/>
                        </a:spcAft>
                      </a:pPr>
                      <a:r>
                        <a:rPr lang="en-IN" sz="1600" b="1" dirty="0" smtClean="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84.4</a:t>
                      </a:r>
                      <a:endParaRPr lang="en-IN" sz="1600" b="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txBody>
                  <a:tcPr marL="66541" marR="66541" marT="0" marB="0"/>
                </a:tc>
                <a:tc>
                  <a:txBody>
                    <a:bodyPr/>
                    <a:lstStyle/>
                    <a:p>
                      <a:pPr algn="ctr">
                        <a:lnSpc>
                          <a:spcPct val="107000"/>
                        </a:lnSpc>
                        <a:spcAft>
                          <a:spcPts val="0"/>
                        </a:spcAft>
                      </a:pPr>
                      <a:r>
                        <a:rPr lang="en-IN" sz="1600" b="1" dirty="0" smtClean="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36.6</a:t>
                      </a:r>
                      <a:endParaRPr lang="en-IN" sz="1600" b="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txBody>
                  <a:tcPr marL="66541" marR="66541" marT="0" marB="0"/>
                </a:tc>
              </a:tr>
              <a:tr h="323658">
                <a:tc>
                  <a:txBody>
                    <a:bodyPr/>
                    <a:lstStyle/>
                    <a:p>
                      <a:pPr>
                        <a:lnSpc>
                          <a:spcPct val="107000"/>
                        </a:lnSpc>
                        <a:spcAft>
                          <a:spcPts val="0"/>
                        </a:spcAft>
                      </a:pPr>
                      <a:r>
                        <a:rPr lang="en-IN" sz="1600" b="1" dirty="0" smtClean="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6</a:t>
                      </a:r>
                      <a:endParaRPr lang="en-IN" sz="1600" b="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txBody>
                  <a:tcPr marL="66541" marR="66541" marT="0" marB="0"/>
                </a:tc>
                <a:tc>
                  <a:txBody>
                    <a:bodyPr/>
                    <a:lstStyle/>
                    <a:p>
                      <a:pPr algn="ctr">
                        <a:lnSpc>
                          <a:spcPct val="107000"/>
                        </a:lnSpc>
                        <a:spcAft>
                          <a:spcPts val="0"/>
                        </a:spcAft>
                      </a:pPr>
                      <a:r>
                        <a:rPr lang="en-IN" sz="1600" b="1" dirty="0" smtClean="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Information on crops to be taken up in a particular season</a:t>
                      </a:r>
                      <a:endParaRPr lang="en-IN" sz="1600" b="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txBody>
                  <a:tcPr marL="66541" marR="66541" marT="0" marB="0"/>
                </a:tc>
                <a:tc>
                  <a:txBody>
                    <a:bodyPr/>
                    <a:lstStyle/>
                    <a:p>
                      <a:pPr algn="ctr">
                        <a:lnSpc>
                          <a:spcPct val="107000"/>
                        </a:lnSpc>
                        <a:spcAft>
                          <a:spcPts val="0"/>
                        </a:spcAft>
                      </a:pPr>
                      <a:r>
                        <a:rPr lang="en-IN" sz="1600" b="1" dirty="0" smtClean="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10.00</a:t>
                      </a:r>
                      <a:endParaRPr lang="en-IN" sz="1600" b="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txBody>
                  <a:tcPr marL="66541" marR="66541" marT="0" marB="0"/>
                </a:tc>
                <a:tc>
                  <a:txBody>
                    <a:bodyPr/>
                    <a:lstStyle/>
                    <a:p>
                      <a:pPr algn="ctr">
                        <a:lnSpc>
                          <a:spcPct val="107000"/>
                        </a:lnSpc>
                        <a:spcAft>
                          <a:spcPts val="0"/>
                        </a:spcAft>
                      </a:pPr>
                      <a:r>
                        <a:rPr lang="en-IN" sz="1600" b="1" dirty="0" smtClean="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37.7</a:t>
                      </a:r>
                      <a:endParaRPr lang="en-IN" sz="1600" b="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txBody>
                  <a:tcPr marL="66541" marR="66541" marT="0" marB="0"/>
                </a:tc>
                <a:tc>
                  <a:txBody>
                    <a:bodyPr/>
                    <a:lstStyle/>
                    <a:p>
                      <a:pPr algn="ctr">
                        <a:lnSpc>
                          <a:spcPct val="107000"/>
                        </a:lnSpc>
                        <a:spcAft>
                          <a:spcPts val="0"/>
                        </a:spcAft>
                      </a:pPr>
                      <a:r>
                        <a:rPr lang="en-IN" sz="1600" b="1" dirty="0" smtClean="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27.7</a:t>
                      </a:r>
                      <a:endParaRPr lang="en-IN" sz="1600" b="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txBody>
                  <a:tcPr marL="66541" marR="66541" marT="0" marB="0"/>
                </a:tc>
              </a:tr>
              <a:tr h="323658">
                <a:tc>
                  <a:txBody>
                    <a:bodyPr/>
                    <a:lstStyle/>
                    <a:p>
                      <a:pPr>
                        <a:lnSpc>
                          <a:spcPct val="107000"/>
                        </a:lnSpc>
                        <a:spcAft>
                          <a:spcPts val="0"/>
                        </a:spcAft>
                      </a:pPr>
                      <a:r>
                        <a:rPr lang="en-IN" sz="1600" b="1" dirty="0" smtClean="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7</a:t>
                      </a:r>
                      <a:endParaRPr lang="en-IN" sz="1600" b="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txBody>
                  <a:tcPr marL="66541" marR="66541" marT="0" marB="0"/>
                </a:tc>
                <a:tc>
                  <a:txBody>
                    <a:bodyPr/>
                    <a:lstStyle/>
                    <a:p>
                      <a:pPr algn="ctr">
                        <a:lnSpc>
                          <a:spcPct val="107000"/>
                        </a:lnSpc>
                        <a:spcAft>
                          <a:spcPts val="0"/>
                        </a:spcAft>
                      </a:pPr>
                      <a:r>
                        <a:rPr lang="en-IN" sz="1600" b="1" dirty="0" smtClean="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Knowledge on late blight</a:t>
                      </a:r>
                      <a:r>
                        <a:rPr lang="en-IN" sz="1600" b="1" baseline="0" dirty="0" smtClean="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 disease management practices in potato crop</a:t>
                      </a:r>
                      <a:endParaRPr lang="en-IN" sz="1600" b="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txBody>
                  <a:tcPr marL="66541" marR="66541" marT="0" marB="0"/>
                </a:tc>
                <a:tc>
                  <a:txBody>
                    <a:bodyPr/>
                    <a:lstStyle/>
                    <a:p>
                      <a:pPr algn="ctr">
                        <a:lnSpc>
                          <a:spcPct val="107000"/>
                        </a:lnSpc>
                        <a:spcAft>
                          <a:spcPts val="0"/>
                        </a:spcAft>
                      </a:pPr>
                      <a:r>
                        <a:rPr lang="en-IN" sz="1600" b="1" dirty="0" smtClean="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20.00</a:t>
                      </a:r>
                      <a:endParaRPr lang="en-IN" sz="1600" b="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txBody>
                  <a:tcPr marL="66541" marR="66541" marT="0" marB="0"/>
                </a:tc>
                <a:tc>
                  <a:txBody>
                    <a:bodyPr/>
                    <a:lstStyle/>
                    <a:p>
                      <a:pPr algn="ctr">
                        <a:lnSpc>
                          <a:spcPct val="107000"/>
                        </a:lnSpc>
                        <a:spcAft>
                          <a:spcPts val="0"/>
                        </a:spcAft>
                      </a:pPr>
                      <a:r>
                        <a:rPr lang="en-IN" sz="1600" b="1" dirty="0" smtClean="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53.3</a:t>
                      </a:r>
                      <a:endParaRPr lang="en-IN" sz="1600" b="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txBody>
                  <a:tcPr marL="66541" marR="66541" marT="0" marB="0"/>
                </a:tc>
                <a:tc>
                  <a:txBody>
                    <a:bodyPr/>
                    <a:lstStyle/>
                    <a:p>
                      <a:pPr algn="ctr">
                        <a:lnSpc>
                          <a:spcPct val="107000"/>
                        </a:lnSpc>
                        <a:spcAft>
                          <a:spcPts val="0"/>
                        </a:spcAft>
                      </a:pPr>
                      <a:r>
                        <a:rPr lang="en-IN" sz="1600" b="1" dirty="0" smtClean="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33.3</a:t>
                      </a:r>
                      <a:endParaRPr lang="en-IN" sz="1600" b="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txBody>
                  <a:tcPr marL="66541" marR="66541" marT="0" marB="0"/>
                </a:tc>
              </a:tr>
              <a:tr h="323658">
                <a:tc>
                  <a:txBody>
                    <a:bodyPr/>
                    <a:lstStyle/>
                    <a:p>
                      <a:pPr>
                        <a:lnSpc>
                          <a:spcPct val="107000"/>
                        </a:lnSpc>
                        <a:spcAft>
                          <a:spcPts val="0"/>
                        </a:spcAft>
                      </a:pPr>
                      <a:r>
                        <a:rPr lang="en-IN" sz="1600" b="1" dirty="0" smtClean="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8</a:t>
                      </a:r>
                      <a:endParaRPr lang="en-IN" sz="1600" b="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txBody>
                  <a:tcPr marL="66541" marR="66541" marT="0" marB="0"/>
                </a:tc>
                <a:tc>
                  <a:txBody>
                    <a:bodyPr/>
                    <a:lstStyle/>
                    <a:p>
                      <a:pPr algn="ctr">
                        <a:lnSpc>
                          <a:spcPct val="107000"/>
                        </a:lnSpc>
                        <a:spcAft>
                          <a:spcPts val="0"/>
                        </a:spcAft>
                      </a:pPr>
                      <a:r>
                        <a:rPr lang="en-IN" sz="1600" b="1" dirty="0" smtClean="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Information on crops to be taken up in a particular season</a:t>
                      </a:r>
                      <a:endParaRPr lang="en-IN" sz="1600" b="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txBody>
                  <a:tcPr marL="66541" marR="66541" marT="0" marB="0"/>
                </a:tc>
                <a:tc>
                  <a:txBody>
                    <a:bodyPr/>
                    <a:lstStyle/>
                    <a:p>
                      <a:pPr algn="ctr">
                        <a:lnSpc>
                          <a:spcPct val="107000"/>
                        </a:lnSpc>
                        <a:spcAft>
                          <a:spcPts val="0"/>
                        </a:spcAft>
                      </a:pPr>
                      <a:r>
                        <a:rPr lang="en-IN" sz="1600" b="1" dirty="0" smtClean="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70.00</a:t>
                      </a:r>
                      <a:endParaRPr lang="en-IN" sz="1600" b="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txBody>
                  <a:tcPr marL="66541" marR="66541" marT="0" marB="0"/>
                </a:tc>
                <a:tc>
                  <a:txBody>
                    <a:bodyPr/>
                    <a:lstStyle/>
                    <a:p>
                      <a:pPr algn="ctr">
                        <a:lnSpc>
                          <a:spcPct val="107000"/>
                        </a:lnSpc>
                        <a:spcAft>
                          <a:spcPts val="0"/>
                        </a:spcAft>
                      </a:pPr>
                      <a:r>
                        <a:rPr lang="en-IN" sz="1600" b="1" dirty="0" smtClean="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84.4</a:t>
                      </a:r>
                      <a:endParaRPr lang="en-IN" sz="1600" b="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txBody>
                  <a:tcPr marL="66541" marR="66541" marT="0" marB="0"/>
                </a:tc>
                <a:tc>
                  <a:txBody>
                    <a:bodyPr/>
                    <a:lstStyle/>
                    <a:p>
                      <a:pPr algn="ctr">
                        <a:lnSpc>
                          <a:spcPct val="107000"/>
                        </a:lnSpc>
                        <a:spcAft>
                          <a:spcPts val="0"/>
                        </a:spcAft>
                      </a:pPr>
                      <a:r>
                        <a:rPr lang="en-IN" sz="1600" b="1" dirty="0" smtClean="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14.4</a:t>
                      </a:r>
                      <a:endParaRPr lang="en-IN" sz="1600" b="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txBody>
                  <a:tcPr marL="66541" marR="66541" marT="0" marB="0"/>
                </a:tc>
              </a:tr>
              <a:tr h="323658">
                <a:tc>
                  <a:txBody>
                    <a:bodyPr/>
                    <a:lstStyle/>
                    <a:p>
                      <a:pPr>
                        <a:lnSpc>
                          <a:spcPct val="107000"/>
                        </a:lnSpc>
                        <a:spcAft>
                          <a:spcPts val="0"/>
                        </a:spcAft>
                      </a:pPr>
                      <a:r>
                        <a:rPr lang="en-IN" sz="1600" b="1" dirty="0" smtClean="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9</a:t>
                      </a:r>
                      <a:endParaRPr lang="en-IN" sz="1600" b="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txBody>
                  <a:tcPr marL="66541" marR="66541" marT="0" marB="0"/>
                </a:tc>
                <a:tc>
                  <a:txBody>
                    <a:bodyPr/>
                    <a:lstStyle/>
                    <a:p>
                      <a:pPr algn="ctr">
                        <a:lnSpc>
                          <a:spcPct val="107000"/>
                        </a:lnSpc>
                        <a:spcAft>
                          <a:spcPts val="0"/>
                        </a:spcAft>
                      </a:pPr>
                      <a:r>
                        <a:rPr lang="en-IN" sz="1600" b="1" dirty="0" smtClean="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Information on sources of credit availability</a:t>
                      </a:r>
                      <a:endParaRPr lang="en-IN" sz="1600" b="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txBody>
                  <a:tcPr marL="66541" marR="66541" marT="0" marB="0"/>
                </a:tc>
                <a:tc>
                  <a:txBody>
                    <a:bodyPr/>
                    <a:lstStyle/>
                    <a:p>
                      <a:pPr algn="ctr">
                        <a:lnSpc>
                          <a:spcPct val="107000"/>
                        </a:lnSpc>
                        <a:spcAft>
                          <a:spcPts val="0"/>
                        </a:spcAft>
                      </a:pPr>
                      <a:r>
                        <a:rPr lang="en-IN" sz="1600" b="1" dirty="0" smtClean="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25.5</a:t>
                      </a:r>
                      <a:endParaRPr lang="en-IN" sz="1600" b="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txBody>
                  <a:tcPr marL="66541" marR="66541" marT="0" marB="0"/>
                </a:tc>
                <a:tc>
                  <a:txBody>
                    <a:bodyPr/>
                    <a:lstStyle/>
                    <a:p>
                      <a:pPr algn="ctr">
                        <a:lnSpc>
                          <a:spcPct val="107000"/>
                        </a:lnSpc>
                        <a:spcAft>
                          <a:spcPts val="0"/>
                        </a:spcAft>
                      </a:pPr>
                      <a:r>
                        <a:rPr lang="en-IN" sz="1600" b="1" dirty="0" smtClean="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74.4</a:t>
                      </a:r>
                      <a:endParaRPr lang="en-IN" sz="1600" b="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txBody>
                  <a:tcPr marL="66541" marR="66541" marT="0" marB="0"/>
                </a:tc>
                <a:tc>
                  <a:txBody>
                    <a:bodyPr/>
                    <a:lstStyle/>
                    <a:p>
                      <a:pPr algn="ctr">
                        <a:lnSpc>
                          <a:spcPct val="107000"/>
                        </a:lnSpc>
                        <a:spcAft>
                          <a:spcPts val="0"/>
                        </a:spcAft>
                      </a:pPr>
                      <a:r>
                        <a:rPr lang="en-IN" sz="1600" b="1" dirty="0" smtClean="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48.9</a:t>
                      </a:r>
                      <a:endParaRPr lang="en-IN" sz="1600" b="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txBody>
                  <a:tcPr marL="66541" marR="66541" marT="0" marB="0"/>
                </a:tc>
              </a:tr>
              <a:tr h="323658">
                <a:tc>
                  <a:txBody>
                    <a:bodyPr/>
                    <a:lstStyle/>
                    <a:p>
                      <a:pPr>
                        <a:lnSpc>
                          <a:spcPct val="107000"/>
                        </a:lnSpc>
                        <a:spcAft>
                          <a:spcPts val="0"/>
                        </a:spcAft>
                      </a:pPr>
                      <a:r>
                        <a:rPr lang="en-IN" sz="1600" b="1" dirty="0" smtClean="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10</a:t>
                      </a:r>
                      <a:endParaRPr lang="en-IN" sz="1600" b="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txBody>
                  <a:tcPr marL="66541" marR="66541" marT="0" marB="0"/>
                </a:tc>
                <a:tc>
                  <a:txBody>
                    <a:bodyPr/>
                    <a:lstStyle/>
                    <a:p>
                      <a:pPr algn="ctr">
                        <a:lnSpc>
                          <a:spcPct val="107000"/>
                        </a:lnSpc>
                        <a:spcAft>
                          <a:spcPts val="0"/>
                        </a:spcAft>
                      </a:pPr>
                      <a:r>
                        <a:rPr lang="en-IN" sz="1600" b="1" dirty="0" smtClean="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Do you know about crop insurance</a:t>
                      </a:r>
                      <a:r>
                        <a:rPr lang="en-IN" sz="1600" b="1" baseline="0" dirty="0" smtClean="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 scheme</a:t>
                      </a:r>
                      <a:endParaRPr lang="en-IN" sz="1600" b="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txBody>
                  <a:tcPr marL="66541" marR="66541" marT="0" marB="0"/>
                </a:tc>
                <a:tc>
                  <a:txBody>
                    <a:bodyPr/>
                    <a:lstStyle/>
                    <a:p>
                      <a:pPr algn="ctr">
                        <a:lnSpc>
                          <a:spcPct val="107000"/>
                        </a:lnSpc>
                        <a:spcAft>
                          <a:spcPts val="0"/>
                        </a:spcAft>
                      </a:pPr>
                      <a:r>
                        <a:rPr lang="en-IN" sz="1600" b="1" dirty="0" smtClean="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42.2</a:t>
                      </a:r>
                      <a:endParaRPr lang="en-IN" sz="1600" b="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txBody>
                  <a:tcPr marL="66541" marR="66541" marT="0" marB="0"/>
                </a:tc>
                <a:tc>
                  <a:txBody>
                    <a:bodyPr/>
                    <a:lstStyle/>
                    <a:p>
                      <a:pPr algn="ctr">
                        <a:lnSpc>
                          <a:spcPct val="107000"/>
                        </a:lnSpc>
                        <a:spcAft>
                          <a:spcPts val="0"/>
                        </a:spcAft>
                      </a:pPr>
                      <a:r>
                        <a:rPr lang="en-IN" sz="1600" b="1" dirty="0" smtClean="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74.4</a:t>
                      </a:r>
                      <a:endParaRPr lang="en-IN" sz="1600" b="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txBody>
                  <a:tcPr marL="66541" marR="66541" marT="0" marB="0"/>
                </a:tc>
                <a:tc>
                  <a:txBody>
                    <a:bodyPr/>
                    <a:lstStyle/>
                    <a:p>
                      <a:pPr algn="ctr">
                        <a:lnSpc>
                          <a:spcPct val="107000"/>
                        </a:lnSpc>
                        <a:spcAft>
                          <a:spcPts val="0"/>
                        </a:spcAft>
                      </a:pPr>
                      <a:r>
                        <a:rPr lang="en-IN" sz="1600" b="1" dirty="0" smtClean="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32.2</a:t>
                      </a:r>
                      <a:endParaRPr lang="en-IN" sz="1600" b="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txBody>
                  <a:tcPr marL="66541" marR="66541" marT="0" marB="0"/>
                </a:tc>
              </a:tr>
              <a:tr h="323658">
                <a:tc>
                  <a:txBody>
                    <a:bodyPr/>
                    <a:lstStyle/>
                    <a:p>
                      <a:pPr>
                        <a:lnSpc>
                          <a:spcPct val="107000"/>
                        </a:lnSpc>
                        <a:spcAft>
                          <a:spcPts val="0"/>
                        </a:spcAft>
                      </a:pPr>
                      <a:r>
                        <a:rPr lang="en-IN" sz="1600" b="1" dirty="0" smtClean="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11</a:t>
                      </a:r>
                      <a:endParaRPr lang="en-IN" sz="1600" b="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txBody>
                  <a:tcPr marL="66541" marR="66541" marT="0" marB="0"/>
                </a:tc>
                <a:tc>
                  <a:txBody>
                    <a:bodyPr/>
                    <a:lstStyle/>
                    <a:p>
                      <a:pPr algn="ctr">
                        <a:lnSpc>
                          <a:spcPct val="107000"/>
                        </a:lnSpc>
                        <a:spcAft>
                          <a:spcPts val="0"/>
                        </a:spcAft>
                      </a:pPr>
                      <a:r>
                        <a:rPr lang="en-IN" sz="1600" b="1" dirty="0" smtClean="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Knowledge</a:t>
                      </a:r>
                      <a:r>
                        <a:rPr lang="en-IN" sz="1600" b="1" baseline="0" dirty="0" smtClean="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 on land preparation  and cultural practices</a:t>
                      </a:r>
                      <a:endParaRPr lang="en-IN" sz="1600" b="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txBody>
                  <a:tcPr marL="66541" marR="66541" marT="0" marB="0"/>
                </a:tc>
                <a:tc>
                  <a:txBody>
                    <a:bodyPr/>
                    <a:lstStyle/>
                    <a:p>
                      <a:pPr algn="ctr">
                        <a:lnSpc>
                          <a:spcPct val="107000"/>
                        </a:lnSpc>
                        <a:spcAft>
                          <a:spcPts val="0"/>
                        </a:spcAft>
                      </a:pPr>
                      <a:r>
                        <a:rPr lang="en-IN" sz="1600" b="1" dirty="0" smtClean="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67.7</a:t>
                      </a:r>
                      <a:endParaRPr lang="en-IN" sz="1600" b="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txBody>
                  <a:tcPr marL="66541" marR="66541" marT="0" marB="0"/>
                </a:tc>
                <a:tc>
                  <a:txBody>
                    <a:bodyPr/>
                    <a:lstStyle/>
                    <a:p>
                      <a:pPr algn="ctr">
                        <a:lnSpc>
                          <a:spcPct val="107000"/>
                        </a:lnSpc>
                        <a:spcAft>
                          <a:spcPts val="0"/>
                        </a:spcAft>
                      </a:pPr>
                      <a:r>
                        <a:rPr lang="en-IN" sz="1600" b="1" dirty="0" smtClean="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85.5</a:t>
                      </a:r>
                      <a:endParaRPr lang="en-IN" sz="1600" b="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txBody>
                  <a:tcPr marL="66541" marR="66541" marT="0" marB="0"/>
                </a:tc>
                <a:tc>
                  <a:txBody>
                    <a:bodyPr/>
                    <a:lstStyle/>
                    <a:p>
                      <a:pPr algn="ctr">
                        <a:lnSpc>
                          <a:spcPct val="107000"/>
                        </a:lnSpc>
                        <a:spcAft>
                          <a:spcPts val="0"/>
                        </a:spcAft>
                      </a:pPr>
                      <a:r>
                        <a:rPr lang="en-IN" sz="1600" b="1" dirty="0" smtClean="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17.8</a:t>
                      </a:r>
                      <a:endParaRPr lang="en-IN" sz="1600" b="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txBody>
                  <a:tcPr marL="66541" marR="66541" marT="0" marB="0"/>
                </a:tc>
              </a:tr>
              <a:tr h="323658">
                <a:tc>
                  <a:txBody>
                    <a:bodyPr/>
                    <a:lstStyle/>
                    <a:p>
                      <a:pPr>
                        <a:lnSpc>
                          <a:spcPct val="107000"/>
                        </a:lnSpc>
                        <a:spcAft>
                          <a:spcPts val="0"/>
                        </a:spcAft>
                      </a:pPr>
                      <a:r>
                        <a:rPr lang="en-IN" sz="1600" b="1" dirty="0" smtClean="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12</a:t>
                      </a:r>
                      <a:endParaRPr lang="en-IN" sz="1600" b="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txBody>
                  <a:tcPr marL="66541" marR="66541" marT="0" marB="0"/>
                </a:tc>
                <a:tc>
                  <a:txBody>
                    <a:bodyPr/>
                    <a:lstStyle/>
                    <a:p>
                      <a:pPr algn="ctr">
                        <a:lnSpc>
                          <a:spcPct val="107000"/>
                        </a:lnSpc>
                        <a:spcAft>
                          <a:spcPts val="0"/>
                        </a:spcAft>
                      </a:pPr>
                      <a:r>
                        <a:rPr lang="en-IN" sz="1600" b="1" dirty="0" smtClean="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Do you know the exact seed</a:t>
                      </a:r>
                      <a:r>
                        <a:rPr lang="en-IN" sz="1600" b="1" baseline="0" dirty="0" smtClean="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 rate and recommended depth of sowing</a:t>
                      </a:r>
                      <a:endParaRPr lang="en-IN" sz="1600" b="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txBody>
                  <a:tcPr marL="66541" marR="66541" marT="0" marB="0"/>
                </a:tc>
                <a:tc>
                  <a:txBody>
                    <a:bodyPr/>
                    <a:lstStyle/>
                    <a:p>
                      <a:pPr algn="ctr">
                        <a:lnSpc>
                          <a:spcPct val="107000"/>
                        </a:lnSpc>
                        <a:spcAft>
                          <a:spcPts val="0"/>
                        </a:spcAft>
                      </a:pPr>
                      <a:r>
                        <a:rPr lang="en-IN" sz="1600" b="1" dirty="0" smtClean="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65.0</a:t>
                      </a:r>
                      <a:endParaRPr lang="en-IN" sz="1600" b="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txBody>
                  <a:tcPr marL="66541" marR="66541" marT="0" marB="0"/>
                </a:tc>
                <a:tc>
                  <a:txBody>
                    <a:bodyPr/>
                    <a:lstStyle/>
                    <a:p>
                      <a:pPr algn="ctr">
                        <a:lnSpc>
                          <a:spcPct val="107000"/>
                        </a:lnSpc>
                        <a:spcAft>
                          <a:spcPts val="0"/>
                        </a:spcAft>
                      </a:pPr>
                      <a:r>
                        <a:rPr lang="en-IN" sz="1600" b="1" dirty="0" smtClean="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75.0</a:t>
                      </a:r>
                      <a:endParaRPr lang="en-IN" sz="1600" b="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txBody>
                  <a:tcPr marL="66541" marR="66541" marT="0" marB="0"/>
                </a:tc>
                <a:tc>
                  <a:txBody>
                    <a:bodyPr/>
                    <a:lstStyle/>
                    <a:p>
                      <a:pPr algn="ctr">
                        <a:lnSpc>
                          <a:spcPct val="107000"/>
                        </a:lnSpc>
                        <a:spcAft>
                          <a:spcPts val="0"/>
                        </a:spcAft>
                      </a:pPr>
                      <a:r>
                        <a:rPr lang="en-IN" sz="1600" b="1" dirty="0" smtClean="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10.0</a:t>
                      </a:r>
                      <a:endParaRPr lang="en-IN" sz="1600" b="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txBody>
                  <a:tcPr marL="66541" marR="66541" marT="0" marB="0"/>
                </a:tc>
              </a:tr>
              <a:tr h="323658">
                <a:tc>
                  <a:txBody>
                    <a:bodyPr/>
                    <a:lstStyle/>
                    <a:p>
                      <a:pPr>
                        <a:lnSpc>
                          <a:spcPct val="107000"/>
                        </a:lnSpc>
                        <a:spcAft>
                          <a:spcPts val="0"/>
                        </a:spcAft>
                      </a:pPr>
                      <a:r>
                        <a:rPr lang="en-IN" sz="1600" b="1" dirty="0" smtClean="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13</a:t>
                      </a:r>
                      <a:endParaRPr lang="en-IN" sz="1600" b="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txBody>
                  <a:tcPr marL="66541" marR="66541" marT="0" marB="0"/>
                </a:tc>
                <a:tc>
                  <a:txBody>
                    <a:bodyPr/>
                    <a:lstStyle/>
                    <a:p>
                      <a:pPr algn="ctr">
                        <a:lnSpc>
                          <a:spcPct val="107000"/>
                        </a:lnSpc>
                        <a:spcAft>
                          <a:spcPts val="0"/>
                        </a:spcAft>
                      </a:pPr>
                      <a:r>
                        <a:rPr lang="en-IN" sz="1600" b="1" dirty="0" smtClean="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Knowledge</a:t>
                      </a:r>
                      <a:r>
                        <a:rPr lang="en-IN" sz="1600" b="1" baseline="0" dirty="0" smtClean="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 about availability and optimum fertilizer usage</a:t>
                      </a:r>
                      <a:endParaRPr lang="en-IN" sz="1600" b="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txBody>
                  <a:tcPr marL="66541" marR="66541" marT="0" marB="0"/>
                </a:tc>
                <a:tc>
                  <a:txBody>
                    <a:bodyPr/>
                    <a:lstStyle/>
                    <a:p>
                      <a:pPr algn="ctr">
                        <a:lnSpc>
                          <a:spcPct val="107000"/>
                        </a:lnSpc>
                        <a:spcAft>
                          <a:spcPts val="0"/>
                        </a:spcAft>
                      </a:pPr>
                      <a:r>
                        <a:rPr lang="en-IN" sz="1600" b="1" dirty="0" smtClean="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21.1</a:t>
                      </a:r>
                      <a:endParaRPr lang="en-IN" sz="1600" b="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txBody>
                  <a:tcPr marL="66541" marR="66541" marT="0" marB="0"/>
                </a:tc>
                <a:tc>
                  <a:txBody>
                    <a:bodyPr/>
                    <a:lstStyle/>
                    <a:p>
                      <a:pPr algn="ctr">
                        <a:lnSpc>
                          <a:spcPct val="107000"/>
                        </a:lnSpc>
                        <a:spcAft>
                          <a:spcPts val="0"/>
                        </a:spcAft>
                      </a:pPr>
                      <a:r>
                        <a:rPr lang="en-IN" sz="1600" b="1" dirty="0" smtClean="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42.2</a:t>
                      </a:r>
                      <a:endParaRPr lang="en-IN" sz="1600" b="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txBody>
                  <a:tcPr marL="66541" marR="66541" marT="0" marB="0"/>
                </a:tc>
                <a:tc>
                  <a:txBody>
                    <a:bodyPr/>
                    <a:lstStyle/>
                    <a:p>
                      <a:pPr algn="ctr">
                        <a:lnSpc>
                          <a:spcPct val="107000"/>
                        </a:lnSpc>
                        <a:spcAft>
                          <a:spcPts val="0"/>
                        </a:spcAft>
                      </a:pPr>
                      <a:r>
                        <a:rPr lang="en-IN" sz="1600" b="1" dirty="0" smtClean="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21.1</a:t>
                      </a:r>
                      <a:endParaRPr lang="en-IN" sz="1600" b="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txBody>
                  <a:tcPr marL="66541" marR="66541" marT="0" marB="0"/>
                </a:tc>
              </a:tr>
              <a:tr h="323658">
                <a:tc>
                  <a:txBody>
                    <a:bodyPr/>
                    <a:lstStyle/>
                    <a:p>
                      <a:pPr>
                        <a:lnSpc>
                          <a:spcPct val="107000"/>
                        </a:lnSpc>
                        <a:spcAft>
                          <a:spcPts val="0"/>
                        </a:spcAft>
                      </a:pPr>
                      <a:r>
                        <a:rPr lang="en-IN" sz="1600" b="1" dirty="0" smtClean="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14</a:t>
                      </a:r>
                      <a:endParaRPr lang="en-IN" sz="1600" b="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txBody>
                  <a:tcPr marL="66541" marR="66541" marT="0" marB="0"/>
                </a:tc>
                <a:tc>
                  <a:txBody>
                    <a:bodyPr/>
                    <a:lstStyle/>
                    <a:p>
                      <a:pPr algn="ctr">
                        <a:lnSpc>
                          <a:spcPct val="107000"/>
                        </a:lnSpc>
                        <a:spcAft>
                          <a:spcPts val="0"/>
                        </a:spcAft>
                      </a:pPr>
                      <a:r>
                        <a:rPr lang="en-IN" sz="1600" b="1" dirty="0" smtClean="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Knowledge regarding split application of N fertilizers</a:t>
                      </a:r>
                      <a:endParaRPr lang="en-IN" sz="1600" b="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txBody>
                  <a:tcPr marL="66541" marR="66541" marT="0" marB="0"/>
                </a:tc>
                <a:tc>
                  <a:txBody>
                    <a:bodyPr/>
                    <a:lstStyle/>
                    <a:p>
                      <a:pPr algn="ctr">
                        <a:lnSpc>
                          <a:spcPct val="107000"/>
                        </a:lnSpc>
                        <a:spcAft>
                          <a:spcPts val="0"/>
                        </a:spcAft>
                      </a:pPr>
                      <a:r>
                        <a:rPr lang="en-IN" sz="1600" b="1" dirty="0" smtClean="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17.7</a:t>
                      </a:r>
                      <a:endParaRPr lang="en-IN" sz="1600" b="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txBody>
                  <a:tcPr marL="66541" marR="66541" marT="0" marB="0"/>
                </a:tc>
                <a:tc>
                  <a:txBody>
                    <a:bodyPr/>
                    <a:lstStyle/>
                    <a:p>
                      <a:pPr algn="ctr">
                        <a:lnSpc>
                          <a:spcPct val="107000"/>
                        </a:lnSpc>
                        <a:spcAft>
                          <a:spcPts val="0"/>
                        </a:spcAft>
                      </a:pPr>
                      <a:r>
                        <a:rPr lang="en-IN" sz="1600" b="1" dirty="0" smtClean="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63.3</a:t>
                      </a:r>
                      <a:endParaRPr lang="en-IN" sz="1600" b="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txBody>
                  <a:tcPr marL="66541" marR="66541" marT="0" marB="0"/>
                </a:tc>
                <a:tc>
                  <a:txBody>
                    <a:bodyPr/>
                    <a:lstStyle/>
                    <a:p>
                      <a:pPr algn="ctr">
                        <a:lnSpc>
                          <a:spcPct val="107000"/>
                        </a:lnSpc>
                        <a:spcAft>
                          <a:spcPts val="0"/>
                        </a:spcAft>
                      </a:pPr>
                      <a:r>
                        <a:rPr lang="en-IN" sz="1600" b="1" dirty="0" smtClean="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45.6</a:t>
                      </a:r>
                      <a:endParaRPr lang="en-IN" sz="1600" b="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txBody>
                  <a:tcPr marL="66541" marR="66541" marT="0" marB="0"/>
                </a:tc>
              </a:tr>
              <a:tr h="323658">
                <a:tc>
                  <a:txBody>
                    <a:bodyPr/>
                    <a:lstStyle/>
                    <a:p>
                      <a:pPr>
                        <a:lnSpc>
                          <a:spcPct val="107000"/>
                        </a:lnSpc>
                        <a:spcAft>
                          <a:spcPts val="0"/>
                        </a:spcAft>
                      </a:pPr>
                      <a:r>
                        <a:rPr lang="en-IN" sz="1600" b="1" dirty="0" smtClean="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15</a:t>
                      </a:r>
                      <a:endParaRPr lang="en-IN" sz="1600" b="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txBody>
                  <a:tcPr marL="66541" marR="66541" marT="0" marB="0"/>
                </a:tc>
                <a:tc>
                  <a:txBody>
                    <a:bodyPr/>
                    <a:lstStyle/>
                    <a:p>
                      <a:pPr algn="ctr">
                        <a:lnSpc>
                          <a:spcPct val="107000"/>
                        </a:lnSpc>
                        <a:spcAft>
                          <a:spcPts val="0"/>
                        </a:spcAft>
                      </a:pPr>
                      <a:r>
                        <a:rPr lang="en-IN" sz="1600" b="1" dirty="0" smtClean="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Do you possess any </a:t>
                      </a:r>
                      <a:r>
                        <a:rPr lang="en-IN" sz="1600" b="1" dirty="0" err="1" smtClean="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informations</a:t>
                      </a:r>
                      <a:r>
                        <a:rPr lang="en-IN" sz="1600" b="1" dirty="0" smtClean="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 regarding organic</a:t>
                      </a:r>
                      <a:r>
                        <a:rPr lang="en-IN" sz="1600" b="1" baseline="0" dirty="0" smtClean="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 farming</a:t>
                      </a:r>
                      <a:endParaRPr lang="en-IN" sz="1600" b="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txBody>
                  <a:tcPr marL="66541" marR="66541" marT="0" marB="0"/>
                </a:tc>
                <a:tc>
                  <a:txBody>
                    <a:bodyPr/>
                    <a:lstStyle/>
                    <a:p>
                      <a:pPr algn="ctr">
                        <a:lnSpc>
                          <a:spcPct val="107000"/>
                        </a:lnSpc>
                        <a:spcAft>
                          <a:spcPts val="0"/>
                        </a:spcAft>
                      </a:pPr>
                      <a:r>
                        <a:rPr lang="en-IN" sz="1600" b="1" dirty="0" smtClean="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14.4</a:t>
                      </a:r>
                      <a:endParaRPr lang="en-IN" sz="1600" b="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txBody>
                  <a:tcPr marL="66541" marR="66541" marT="0" marB="0"/>
                </a:tc>
                <a:tc>
                  <a:txBody>
                    <a:bodyPr/>
                    <a:lstStyle/>
                    <a:p>
                      <a:pPr algn="ctr">
                        <a:lnSpc>
                          <a:spcPct val="107000"/>
                        </a:lnSpc>
                        <a:spcAft>
                          <a:spcPts val="0"/>
                        </a:spcAft>
                      </a:pPr>
                      <a:r>
                        <a:rPr lang="en-IN" sz="1600" b="1" dirty="0" smtClean="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33.3</a:t>
                      </a:r>
                      <a:endParaRPr lang="en-IN" sz="1600" b="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txBody>
                  <a:tcPr marL="66541" marR="66541" marT="0" marB="0"/>
                </a:tc>
                <a:tc>
                  <a:txBody>
                    <a:bodyPr/>
                    <a:lstStyle/>
                    <a:p>
                      <a:pPr algn="ctr">
                        <a:lnSpc>
                          <a:spcPct val="107000"/>
                        </a:lnSpc>
                        <a:spcAft>
                          <a:spcPts val="0"/>
                        </a:spcAft>
                      </a:pPr>
                      <a:r>
                        <a:rPr lang="en-IN" sz="1600" b="1" dirty="0" smtClean="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18.9</a:t>
                      </a:r>
                      <a:endParaRPr lang="en-IN" sz="1600" b="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txBody>
                  <a:tcPr marL="66541" marR="66541" marT="0" marB="0"/>
                </a:tc>
              </a:tr>
              <a:tr h="323658">
                <a:tc>
                  <a:txBody>
                    <a:bodyPr/>
                    <a:lstStyle/>
                    <a:p>
                      <a:pPr>
                        <a:lnSpc>
                          <a:spcPct val="107000"/>
                        </a:lnSpc>
                        <a:spcAft>
                          <a:spcPts val="0"/>
                        </a:spcAft>
                      </a:pPr>
                      <a:r>
                        <a:rPr lang="en-IN" sz="1600" b="1" dirty="0" smtClean="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16</a:t>
                      </a:r>
                      <a:endParaRPr lang="en-IN" sz="1600" b="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txBody>
                  <a:tcPr marL="66541" marR="66541" marT="0" marB="0"/>
                </a:tc>
                <a:tc>
                  <a:txBody>
                    <a:bodyPr/>
                    <a:lstStyle/>
                    <a:p>
                      <a:pPr algn="ctr">
                        <a:lnSpc>
                          <a:spcPct val="107000"/>
                        </a:lnSpc>
                        <a:spcAft>
                          <a:spcPts val="0"/>
                        </a:spcAft>
                      </a:pPr>
                      <a:r>
                        <a:rPr lang="en-IN" sz="1600" b="1" dirty="0" smtClean="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Knowledge</a:t>
                      </a:r>
                      <a:r>
                        <a:rPr lang="en-IN" sz="1600" b="1" baseline="0" dirty="0" smtClean="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 about weather conditions</a:t>
                      </a:r>
                      <a:endParaRPr lang="en-IN" sz="1600" b="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txBody>
                  <a:tcPr marL="66541" marR="66541" marT="0" marB="0"/>
                </a:tc>
                <a:tc>
                  <a:txBody>
                    <a:bodyPr/>
                    <a:lstStyle/>
                    <a:p>
                      <a:pPr algn="ctr">
                        <a:lnSpc>
                          <a:spcPct val="107000"/>
                        </a:lnSpc>
                        <a:spcAft>
                          <a:spcPts val="0"/>
                        </a:spcAft>
                      </a:pPr>
                      <a:r>
                        <a:rPr lang="en-IN" sz="1600" b="1" dirty="0" smtClean="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37.7</a:t>
                      </a:r>
                      <a:endParaRPr lang="en-IN" sz="1600" b="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txBody>
                  <a:tcPr marL="66541" marR="66541" marT="0" marB="0"/>
                </a:tc>
                <a:tc>
                  <a:txBody>
                    <a:bodyPr/>
                    <a:lstStyle/>
                    <a:p>
                      <a:pPr algn="ctr">
                        <a:lnSpc>
                          <a:spcPct val="107000"/>
                        </a:lnSpc>
                        <a:spcAft>
                          <a:spcPts val="0"/>
                        </a:spcAft>
                      </a:pPr>
                      <a:r>
                        <a:rPr lang="en-IN" sz="1600" b="1" dirty="0" smtClean="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66.6</a:t>
                      </a:r>
                      <a:endParaRPr lang="en-IN" sz="1600" b="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txBody>
                  <a:tcPr marL="66541" marR="66541" marT="0" marB="0"/>
                </a:tc>
                <a:tc>
                  <a:txBody>
                    <a:bodyPr/>
                    <a:lstStyle/>
                    <a:p>
                      <a:pPr algn="ctr">
                        <a:lnSpc>
                          <a:spcPct val="107000"/>
                        </a:lnSpc>
                        <a:spcAft>
                          <a:spcPts val="0"/>
                        </a:spcAft>
                      </a:pPr>
                      <a:r>
                        <a:rPr lang="en-IN" sz="1600" b="1" dirty="0" smtClean="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28.9</a:t>
                      </a:r>
                      <a:endParaRPr lang="en-IN" sz="1600" b="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txBody>
                  <a:tcPr marL="66541" marR="66541" marT="0" marB="0"/>
                </a:tc>
              </a:tr>
              <a:tr h="323658">
                <a:tc>
                  <a:txBody>
                    <a:bodyPr/>
                    <a:lstStyle/>
                    <a:p>
                      <a:pPr>
                        <a:lnSpc>
                          <a:spcPct val="107000"/>
                        </a:lnSpc>
                        <a:spcAft>
                          <a:spcPts val="0"/>
                        </a:spcAft>
                      </a:pPr>
                      <a:r>
                        <a:rPr lang="en-IN" sz="1600" b="1" dirty="0" smtClean="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17</a:t>
                      </a:r>
                      <a:endParaRPr lang="en-IN" sz="1600" b="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txBody>
                  <a:tcPr marL="66541" marR="66541" marT="0" marB="0"/>
                </a:tc>
                <a:tc>
                  <a:txBody>
                    <a:bodyPr/>
                    <a:lstStyle/>
                    <a:p>
                      <a:pPr algn="ctr">
                        <a:lnSpc>
                          <a:spcPct val="107000"/>
                        </a:lnSpc>
                        <a:spcAft>
                          <a:spcPts val="0"/>
                        </a:spcAft>
                      </a:pPr>
                      <a:r>
                        <a:rPr lang="en-IN" sz="1600" b="1" dirty="0" smtClean="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Knowledge</a:t>
                      </a:r>
                      <a:r>
                        <a:rPr lang="en-IN" sz="1600" b="1" baseline="0" dirty="0" smtClean="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 about prevailing market practices</a:t>
                      </a:r>
                      <a:endParaRPr lang="en-IN" sz="1600" b="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txBody>
                  <a:tcPr marL="66541" marR="66541" marT="0" marB="0"/>
                </a:tc>
                <a:tc>
                  <a:txBody>
                    <a:bodyPr/>
                    <a:lstStyle/>
                    <a:p>
                      <a:pPr algn="ctr">
                        <a:lnSpc>
                          <a:spcPct val="107000"/>
                        </a:lnSpc>
                        <a:spcAft>
                          <a:spcPts val="0"/>
                        </a:spcAft>
                      </a:pPr>
                      <a:r>
                        <a:rPr lang="en-IN" sz="1600" b="1" dirty="0" smtClean="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41.1</a:t>
                      </a:r>
                      <a:endParaRPr lang="en-IN" sz="1600" b="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txBody>
                  <a:tcPr marL="66541" marR="66541" marT="0" marB="0"/>
                </a:tc>
                <a:tc>
                  <a:txBody>
                    <a:bodyPr/>
                    <a:lstStyle/>
                    <a:p>
                      <a:pPr algn="ctr">
                        <a:lnSpc>
                          <a:spcPct val="107000"/>
                        </a:lnSpc>
                        <a:spcAft>
                          <a:spcPts val="0"/>
                        </a:spcAft>
                      </a:pPr>
                      <a:r>
                        <a:rPr lang="en-IN" sz="1600" b="1" dirty="0" smtClean="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62.2</a:t>
                      </a:r>
                      <a:endParaRPr lang="en-IN" sz="1600" b="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txBody>
                  <a:tcPr marL="66541" marR="66541" marT="0" marB="0"/>
                </a:tc>
                <a:tc>
                  <a:txBody>
                    <a:bodyPr/>
                    <a:lstStyle/>
                    <a:p>
                      <a:pPr algn="ctr">
                        <a:lnSpc>
                          <a:spcPct val="107000"/>
                        </a:lnSpc>
                        <a:spcAft>
                          <a:spcPts val="0"/>
                        </a:spcAft>
                      </a:pPr>
                      <a:r>
                        <a:rPr lang="en-IN" sz="1600" b="1" dirty="0" smtClean="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21.1</a:t>
                      </a:r>
                      <a:endParaRPr lang="en-IN" sz="1600" b="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txBody>
                  <a:tcPr marL="66541" marR="66541" marT="0" marB="0"/>
                </a:tc>
              </a:tr>
            </a:tbl>
          </a:graphicData>
        </a:graphic>
      </p:graphicFrame>
    </p:spTree>
    <p:extLst>
      <p:ext uri="{BB962C8B-B14F-4D97-AF65-F5344CB8AC3E}">
        <p14:creationId xmlns:p14="http://schemas.microsoft.com/office/powerpoint/2010/main" val="102871797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43435" y="0"/>
            <a:ext cx="11905130" cy="400110"/>
          </a:xfrm>
          <a:prstGeom prst="rect">
            <a:avLst/>
          </a:prstGeom>
          <a:noFill/>
        </p:spPr>
        <p:txBody>
          <a:bodyPr wrap="square" rtlCol="0">
            <a:spAutoFit/>
          </a:bodyPr>
          <a:lstStyle/>
          <a:p>
            <a:pPr algn="ctr"/>
            <a:r>
              <a:rPr lang="en-IN" sz="2000" b="1" dirty="0">
                <a:solidFill>
                  <a:schemeClr val="accent1">
                    <a:lumMod val="50000"/>
                  </a:schemeClr>
                </a:solidFill>
                <a:latin typeface="Times" panose="02020603050405020304" pitchFamily="18" charset="0"/>
                <a:cs typeface="Times" panose="02020603050405020304" pitchFamily="18" charset="0"/>
              </a:rPr>
              <a:t>Table 1 : </a:t>
            </a:r>
            <a:r>
              <a:rPr lang="en-IN" sz="2000" b="1" dirty="0" smtClean="0">
                <a:solidFill>
                  <a:schemeClr val="accent1">
                    <a:lumMod val="50000"/>
                  </a:schemeClr>
                </a:solidFill>
                <a:latin typeface="Times" panose="02020603050405020304" pitchFamily="18" charset="0"/>
                <a:cs typeface="Times" panose="02020603050405020304" pitchFamily="18" charset="0"/>
              </a:rPr>
              <a:t>Statements-wise analysis of knowledge gained by the farmers with respect to horticulture     </a:t>
            </a:r>
            <a:r>
              <a:rPr lang="en-IN" sz="2000" b="1" dirty="0">
                <a:solidFill>
                  <a:srgbClr val="FF0000"/>
                </a:solidFill>
                <a:latin typeface="Times" panose="02020603050405020304" pitchFamily="18" charset="0"/>
                <a:cs typeface="Times" panose="02020603050405020304" pitchFamily="18" charset="0"/>
              </a:rPr>
              <a:t>(n=90)</a:t>
            </a:r>
          </a:p>
        </p:txBody>
      </p:sp>
      <p:graphicFrame>
        <p:nvGraphicFramePr>
          <p:cNvPr id="3" name="Table 2"/>
          <p:cNvGraphicFramePr>
            <a:graphicFrameLocks noGrp="1"/>
          </p:cNvGraphicFramePr>
          <p:nvPr>
            <p:extLst>
              <p:ext uri="{D42A27DB-BD31-4B8C-83A1-F6EECF244321}">
                <p14:modId xmlns:p14="http://schemas.microsoft.com/office/powerpoint/2010/main" val="2947887439"/>
              </p:ext>
            </p:extLst>
          </p:nvPr>
        </p:nvGraphicFramePr>
        <p:xfrm>
          <a:off x="691028" y="534432"/>
          <a:ext cx="10811436" cy="6006075"/>
        </p:xfrm>
        <a:graphic>
          <a:graphicData uri="http://schemas.openxmlformats.org/drawingml/2006/table">
            <a:tbl>
              <a:tblPr firstRow="1" firstCol="1" bandRow="1">
                <a:tableStyleId>{D27102A9-8310-4765-A935-A1911B00CA55}</a:tableStyleId>
              </a:tblPr>
              <a:tblGrid>
                <a:gridCol w="667872">
                  <a:extLst>
                    <a:ext uri="{9D8B030D-6E8A-4147-A177-3AD203B41FA5}">
                      <a16:colId xmlns:a16="http://schemas.microsoft.com/office/drawing/2014/main" xmlns="" val="2777544577"/>
                    </a:ext>
                  </a:extLst>
                </a:gridCol>
                <a:gridCol w="7404100">
                  <a:extLst>
                    <a:ext uri="{9D8B030D-6E8A-4147-A177-3AD203B41FA5}">
                      <a16:colId xmlns:a16="http://schemas.microsoft.com/office/drawing/2014/main" xmlns="" val="2032026915"/>
                    </a:ext>
                  </a:extLst>
                </a:gridCol>
                <a:gridCol w="889000"/>
                <a:gridCol w="914400"/>
                <a:gridCol w="936064">
                  <a:extLst>
                    <a:ext uri="{9D8B030D-6E8A-4147-A177-3AD203B41FA5}">
                      <a16:colId xmlns:a16="http://schemas.microsoft.com/office/drawing/2014/main" xmlns="" val="2518762540"/>
                    </a:ext>
                  </a:extLst>
                </a:gridCol>
              </a:tblGrid>
              <a:tr h="286105">
                <a:tc>
                  <a:txBody>
                    <a:bodyPr/>
                    <a:lstStyle/>
                    <a:p>
                      <a:pPr>
                        <a:lnSpc>
                          <a:spcPct val="107000"/>
                        </a:lnSpc>
                        <a:spcAft>
                          <a:spcPts val="0"/>
                        </a:spcAft>
                      </a:pPr>
                      <a:r>
                        <a:rPr lang="en-IN" sz="1600" b="1" dirty="0" err="1">
                          <a:solidFill>
                            <a:srgbClr val="0070C0"/>
                          </a:solidFill>
                          <a:effectLst/>
                        </a:rPr>
                        <a:t>Sl.No</a:t>
                      </a:r>
                      <a:endParaRPr lang="en-IN" sz="1600" b="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txBody>
                  <a:tcPr marL="66541" marR="66541" marT="0" marB="0"/>
                </a:tc>
                <a:tc>
                  <a:txBody>
                    <a:bodyPr/>
                    <a:lstStyle/>
                    <a:p>
                      <a:pPr algn="ctr">
                        <a:lnSpc>
                          <a:spcPct val="107000"/>
                        </a:lnSpc>
                        <a:spcAft>
                          <a:spcPts val="0"/>
                        </a:spcAft>
                      </a:pPr>
                      <a:r>
                        <a:rPr lang="en-IN" sz="1600" b="1" dirty="0">
                          <a:solidFill>
                            <a:srgbClr val="0070C0"/>
                          </a:solidFill>
                          <a:effectLst/>
                        </a:rPr>
                        <a:t>Benefits</a:t>
                      </a:r>
                      <a:endParaRPr lang="en-IN" sz="1600" b="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txBody>
                  <a:tcPr marL="66541" marR="66541" marT="0" marB="0"/>
                </a:tc>
                <a:tc>
                  <a:txBody>
                    <a:bodyPr/>
                    <a:lstStyle/>
                    <a:p>
                      <a:pPr algn="ctr">
                        <a:lnSpc>
                          <a:spcPct val="107000"/>
                        </a:lnSpc>
                        <a:spcAft>
                          <a:spcPts val="0"/>
                        </a:spcAft>
                      </a:pPr>
                      <a:r>
                        <a:rPr lang="en-IN" sz="1600" b="1" dirty="0" smtClean="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Before </a:t>
                      </a:r>
                      <a:endParaRPr lang="en-IN" sz="1600" b="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txBody>
                  <a:tcPr marL="66541" marR="66541" marT="0" marB="0"/>
                </a:tc>
                <a:tc>
                  <a:txBody>
                    <a:bodyPr/>
                    <a:lstStyle/>
                    <a:p>
                      <a:pPr algn="ctr">
                        <a:lnSpc>
                          <a:spcPct val="107000"/>
                        </a:lnSpc>
                        <a:spcAft>
                          <a:spcPts val="0"/>
                        </a:spcAft>
                      </a:pPr>
                      <a:r>
                        <a:rPr lang="en-IN" sz="1600" b="1" dirty="0" smtClean="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After </a:t>
                      </a:r>
                      <a:endParaRPr lang="en-IN" sz="1600" b="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txBody>
                  <a:tcPr marL="66541" marR="66541" marT="0" marB="0"/>
                </a:tc>
                <a:tc>
                  <a:txBody>
                    <a:bodyPr/>
                    <a:lstStyle/>
                    <a:p>
                      <a:pPr algn="ctr">
                        <a:lnSpc>
                          <a:spcPct val="107000"/>
                        </a:lnSpc>
                        <a:spcAft>
                          <a:spcPts val="0"/>
                        </a:spcAft>
                      </a:pPr>
                      <a:r>
                        <a:rPr lang="en-IN" sz="1600" b="1" dirty="0" smtClean="0">
                          <a:solidFill>
                            <a:srgbClr val="0070C0"/>
                          </a:solidFill>
                          <a:effectLst/>
                          <a:latin typeface="+mn-lt"/>
                          <a:ea typeface="+mn-ea"/>
                          <a:cs typeface="+mn-cs"/>
                        </a:rPr>
                        <a:t>Gain</a:t>
                      </a:r>
                      <a:r>
                        <a:rPr lang="en-IN" sz="1600" b="1" baseline="0" dirty="0" smtClean="0">
                          <a:solidFill>
                            <a:srgbClr val="0070C0"/>
                          </a:solidFill>
                          <a:effectLst/>
                          <a:latin typeface="+mn-lt"/>
                          <a:ea typeface="+mn-ea"/>
                          <a:cs typeface="+mn-cs"/>
                        </a:rPr>
                        <a:t> </a:t>
                      </a:r>
                      <a:endParaRPr lang="en-IN" sz="1600" b="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txBody>
                  <a:tcPr marL="66541" marR="66541" marT="0" marB="0"/>
                </a:tc>
                <a:extLst>
                  <a:ext uri="{0D108BD9-81ED-4DB2-BD59-A6C34878D82A}">
                    <a16:rowId xmlns:a16="http://schemas.microsoft.com/office/drawing/2014/main" xmlns="" val="3286556024"/>
                  </a:ext>
                </a:extLst>
              </a:tr>
              <a:tr h="286105">
                <a:tc>
                  <a:txBody>
                    <a:bodyPr/>
                    <a:lstStyle/>
                    <a:p>
                      <a:pPr>
                        <a:lnSpc>
                          <a:spcPct val="107000"/>
                        </a:lnSpc>
                        <a:spcAft>
                          <a:spcPts val="0"/>
                        </a:spcAft>
                      </a:pPr>
                      <a:r>
                        <a:rPr lang="en-IN" sz="1600" b="1" dirty="0" smtClean="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1</a:t>
                      </a:r>
                      <a:endParaRPr lang="en-IN" sz="1600" b="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txBody>
                  <a:tcPr marL="66541" marR="66541" marT="0" marB="0"/>
                </a:tc>
                <a:tc>
                  <a:txBody>
                    <a:bodyPr/>
                    <a:lstStyle/>
                    <a:p>
                      <a:pPr algn="ctr">
                        <a:lnSpc>
                          <a:spcPct val="107000"/>
                        </a:lnSpc>
                        <a:spcAft>
                          <a:spcPts val="0"/>
                        </a:spcAft>
                      </a:pPr>
                      <a:r>
                        <a:rPr lang="en-IN" sz="1600" b="1" dirty="0" smtClean="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Do you have knowledge about beekeeping</a:t>
                      </a:r>
                      <a:endParaRPr lang="en-IN" sz="1600" b="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txBody>
                  <a:tcPr marL="66541" marR="66541" marT="0" marB="0"/>
                </a:tc>
                <a:tc>
                  <a:txBody>
                    <a:bodyPr/>
                    <a:lstStyle/>
                    <a:p>
                      <a:pPr algn="ctr">
                        <a:lnSpc>
                          <a:spcPct val="107000"/>
                        </a:lnSpc>
                        <a:spcAft>
                          <a:spcPts val="0"/>
                        </a:spcAft>
                      </a:pPr>
                      <a:r>
                        <a:rPr lang="en-IN" sz="1600" b="1" dirty="0" smtClean="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20</a:t>
                      </a:r>
                      <a:endParaRPr lang="en-IN" sz="1600" b="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txBody>
                  <a:tcPr marL="66541" marR="66541" marT="0" marB="0"/>
                </a:tc>
                <a:tc>
                  <a:txBody>
                    <a:bodyPr/>
                    <a:lstStyle/>
                    <a:p>
                      <a:pPr algn="ctr">
                        <a:lnSpc>
                          <a:spcPct val="107000"/>
                        </a:lnSpc>
                        <a:spcAft>
                          <a:spcPts val="0"/>
                        </a:spcAft>
                      </a:pPr>
                      <a:r>
                        <a:rPr lang="en-IN" sz="1600" b="1" dirty="0" smtClean="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57.7</a:t>
                      </a:r>
                      <a:endParaRPr lang="en-IN" sz="1600" b="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txBody>
                  <a:tcPr marL="66541" marR="66541" marT="0" marB="0"/>
                </a:tc>
                <a:tc>
                  <a:txBody>
                    <a:bodyPr/>
                    <a:lstStyle/>
                    <a:p>
                      <a:pPr algn="ctr">
                        <a:lnSpc>
                          <a:spcPct val="107000"/>
                        </a:lnSpc>
                        <a:spcAft>
                          <a:spcPts val="0"/>
                        </a:spcAft>
                      </a:pPr>
                      <a:r>
                        <a:rPr lang="en-IN" sz="1600" b="1" dirty="0" smtClean="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37.7</a:t>
                      </a:r>
                      <a:endParaRPr lang="en-IN" sz="1600" b="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txBody>
                  <a:tcPr marL="66541" marR="66541" marT="0" marB="0"/>
                </a:tc>
              </a:tr>
              <a:tr h="286105">
                <a:tc>
                  <a:txBody>
                    <a:bodyPr/>
                    <a:lstStyle/>
                    <a:p>
                      <a:pPr>
                        <a:lnSpc>
                          <a:spcPct val="107000"/>
                        </a:lnSpc>
                        <a:spcAft>
                          <a:spcPts val="0"/>
                        </a:spcAft>
                      </a:pPr>
                      <a:r>
                        <a:rPr lang="en-IN" sz="1600" b="1" dirty="0" smtClean="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2</a:t>
                      </a:r>
                      <a:endParaRPr lang="en-IN" sz="1600" b="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txBody>
                  <a:tcPr marL="66541" marR="66541" marT="0" marB="0"/>
                </a:tc>
                <a:tc>
                  <a:txBody>
                    <a:bodyPr/>
                    <a:lstStyle/>
                    <a:p>
                      <a:pPr algn="ctr">
                        <a:lnSpc>
                          <a:spcPct val="107000"/>
                        </a:lnSpc>
                        <a:spcAft>
                          <a:spcPts val="0"/>
                        </a:spcAft>
                      </a:pPr>
                      <a:r>
                        <a:rPr lang="en-IN" sz="1600" b="1" dirty="0" smtClean="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Information about cold storage facilities</a:t>
                      </a:r>
                      <a:r>
                        <a:rPr lang="en-IN" sz="1600" b="1" baseline="0" dirty="0" smtClean="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 </a:t>
                      </a:r>
                      <a:endParaRPr lang="en-IN" sz="1600" b="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txBody>
                  <a:tcPr marL="66541" marR="66541" marT="0" marB="0"/>
                </a:tc>
                <a:tc>
                  <a:txBody>
                    <a:bodyPr/>
                    <a:lstStyle/>
                    <a:p>
                      <a:pPr algn="ctr">
                        <a:lnSpc>
                          <a:spcPct val="107000"/>
                        </a:lnSpc>
                        <a:spcAft>
                          <a:spcPts val="0"/>
                        </a:spcAft>
                      </a:pPr>
                      <a:r>
                        <a:rPr lang="en-IN" sz="1600" b="1" dirty="0" smtClean="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14.4</a:t>
                      </a:r>
                      <a:endParaRPr lang="en-IN" sz="1600" b="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txBody>
                  <a:tcPr marL="66541" marR="66541" marT="0" marB="0"/>
                </a:tc>
                <a:tc>
                  <a:txBody>
                    <a:bodyPr/>
                    <a:lstStyle/>
                    <a:p>
                      <a:pPr algn="ctr">
                        <a:lnSpc>
                          <a:spcPct val="107000"/>
                        </a:lnSpc>
                        <a:spcAft>
                          <a:spcPts val="0"/>
                        </a:spcAft>
                      </a:pPr>
                      <a:r>
                        <a:rPr lang="en-IN" sz="1600" b="1" dirty="0" smtClean="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45.5</a:t>
                      </a:r>
                      <a:endParaRPr lang="en-IN" sz="1600" b="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txBody>
                  <a:tcPr marL="66541" marR="66541" marT="0" marB="0"/>
                </a:tc>
                <a:tc>
                  <a:txBody>
                    <a:bodyPr/>
                    <a:lstStyle/>
                    <a:p>
                      <a:pPr algn="ctr">
                        <a:lnSpc>
                          <a:spcPct val="107000"/>
                        </a:lnSpc>
                        <a:spcAft>
                          <a:spcPts val="0"/>
                        </a:spcAft>
                      </a:pPr>
                      <a:r>
                        <a:rPr lang="en-IN" sz="1600" b="1" dirty="0" smtClean="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31.1</a:t>
                      </a:r>
                      <a:endParaRPr lang="en-IN" sz="1600" b="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txBody>
                  <a:tcPr marL="66541" marR="66541" marT="0" marB="0"/>
                </a:tc>
              </a:tr>
              <a:tr h="286105">
                <a:tc>
                  <a:txBody>
                    <a:bodyPr/>
                    <a:lstStyle/>
                    <a:p>
                      <a:pPr>
                        <a:lnSpc>
                          <a:spcPct val="107000"/>
                        </a:lnSpc>
                        <a:spcAft>
                          <a:spcPts val="0"/>
                        </a:spcAft>
                      </a:pPr>
                      <a:r>
                        <a:rPr lang="en-IN" sz="1600" b="1" dirty="0" smtClean="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3</a:t>
                      </a:r>
                      <a:endParaRPr lang="en-IN" sz="1600" b="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txBody>
                  <a:tcPr marL="66541" marR="66541" marT="0" marB="0"/>
                </a:tc>
                <a:tc>
                  <a:txBody>
                    <a:bodyPr/>
                    <a:lstStyle/>
                    <a:p>
                      <a:pPr algn="ctr">
                        <a:lnSpc>
                          <a:spcPct val="107000"/>
                        </a:lnSpc>
                        <a:spcAft>
                          <a:spcPts val="0"/>
                        </a:spcAft>
                      </a:pPr>
                      <a:r>
                        <a:rPr lang="en-IN" sz="1600" b="1" dirty="0" smtClean="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Do you know about</a:t>
                      </a:r>
                      <a:r>
                        <a:rPr lang="en-IN" sz="1600" b="1" baseline="0" dirty="0" smtClean="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 floriculture and landscaping</a:t>
                      </a:r>
                      <a:endParaRPr lang="en-IN" sz="1600" b="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txBody>
                  <a:tcPr marL="66541" marR="66541" marT="0" marB="0"/>
                </a:tc>
                <a:tc>
                  <a:txBody>
                    <a:bodyPr/>
                    <a:lstStyle/>
                    <a:p>
                      <a:pPr algn="ctr">
                        <a:lnSpc>
                          <a:spcPct val="107000"/>
                        </a:lnSpc>
                        <a:spcAft>
                          <a:spcPts val="0"/>
                        </a:spcAft>
                      </a:pPr>
                      <a:r>
                        <a:rPr lang="en-IN" sz="1600" b="1" dirty="0" smtClean="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17.7</a:t>
                      </a:r>
                      <a:endParaRPr lang="en-IN" sz="1600" b="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txBody>
                  <a:tcPr marL="66541" marR="66541" marT="0" marB="0"/>
                </a:tc>
                <a:tc>
                  <a:txBody>
                    <a:bodyPr/>
                    <a:lstStyle/>
                    <a:p>
                      <a:pPr algn="ctr">
                        <a:lnSpc>
                          <a:spcPct val="107000"/>
                        </a:lnSpc>
                        <a:spcAft>
                          <a:spcPts val="0"/>
                        </a:spcAft>
                      </a:pPr>
                      <a:r>
                        <a:rPr lang="en-IN" sz="1600" b="1" dirty="0" smtClean="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54.4</a:t>
                      </a:r>
                      <a:endParaRPr lang="en-IN" sz="1600" b="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txBody>
                  <a:tcPr marL="66541" marR="66541" marT="0" marB="0"/>
                </a:tc>
                <a:tc>
                  <a:txBody>
                    <a:bodyPr/>
                    <a:lstStyle/>
                    <a:p>
                      <a:pPr algn="ctr">
                        <a:lnSpc>
                          <a:spcPct val="107000"/>
                        </a:lnSpc>
                        <a:spcAft>
                          <a:spcPts val="0"/>
                        </a:spcAft>
                      </a:pPr>
                      <a:r>
                        <a:rPr lang="en-IN" sz="1600" b="1" dirty="0" smtClean="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36.6</a:t>
                      </a:r>
                      <a:endParaRPr lang="en-IN" sz="1600" b="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txBody>
                  <a:tcPr marL="66541" marR="66541" marT="0" marB="0"/>
                </a:tc>
              </a:tr>
              <a:tr h="286105">
                <a:tc>
                  <a:txBody>
                    <a:bodyPr/>
                    <a:lstStyle/>
                    <a:p>
                      <a:pPr>
                        <a:lnSpc>
                          <a:spcPct val="107000"/>
                        </a:lnSpc>
                        <a:spcAft>
                          <a:spcPts val="0"/>
                        </a:spcAft>
                      </a:pPr>
                      <a:r>
                        <a:rPr lang="en-IN" sz="1600" b="1" dirty="0" smtClean="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4</a:t>
                      </a:r>
                      <a:endParaRPr lang="en-IN" sz="1600" b="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txBody>
                  <a:tcPr marL="66541" marR="66541" marT="0" marB="0"/>
                </a:tc>
                <a:tc>
                  <a:txBody>
                    <a:bodyPr/>
                    <a:lstStyle/>
                    <a:p>
                      <a:pPr algn="ctr">
                        <a:lnSpc>
                          <a:spcPct val="107000"/>
                        </a:lnSpc>
                        <a:spcAft>
                          <a:spcPts val="0"/>
                        </a:spcAft>
                      </a:pPr>
                      <a:r>
                        <a:rPr lang="en-IN" sz="1600" b="1" dirty="0" smtClean="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Knowledge regarding different government schemes</a:t>
                      </a:r>
                      <a:r>
                        <a:rPr lang="en-IN" sz="1600" b="1" baseline="0" dirty="0" smtClean="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 </a:t>
                      </a:r>
                      <a:endParaRPr lang="en-IN" sz="1600" b="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txBody>
                  <a:tcPr marL="66541" marR="66541" marT="0" marB="0"/>
                </a:tc>
                <a:tc>
                  <a:txBody>
                    <a:bodyPr/>
                    <a:lstStyle/>
                    <a:p>
                      <a:pPr algn="ctr">
                        <a:lnSpc>
                          <a:spcPct val="107000"/>
                        </a:lnSpc>
                        <a:spcAft>
                          <a:spcPts val="0"/>
                        </a:spcAft>
                      </a:pPr>
                      <a:r>
                        <a:rPr lang="en-IN" sz="1600" b="1" dirty="0" smtClean="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35.5</a:t>
                      </a:r>
                      <a:endParaRPr lang="en-IN" sz="1600" b="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txBody>
                  <a:tcPr marL="66541" marR="66541" marT="0" marB="0"/>
                </a:tc>
                <a:tc>
                  <a:txBody>
                    <a:bodyPr/>
                    <a:lstStyle/>
                    <a:p>
                      <a:pPr algn="ctr">
                        <a:lnSpc>
                          <a:spcPct val="107000"/>
                        </a:lnSpc>
                        <a:spcAft>
                          <a:spcPts val="0"/>
                        </a:spcAft>
                      </a:pPr>
                      <a:r>
                        <a:rPr lang="en-IN" sz="1600" b="1" dirty="0" smtClean="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74.4</a:t>
                      </a:r>
                      <a:endParaRPr lang="en-IN" sz="1600" b="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txBody>
                  <a:tcPr marL="66541" marR="66541" marT="0" marB="0"/>
                </a:tc>
                <a:tc>
                  <a:txBody>
                    <a:bodyPr/>
                    <a:lstStyle/>
                    <a:p>
                      <a:pPr algn="ctr">
                        <a:lnSpc>
                          <a:spcPct val="107000"/>
                        </a:lnSpc>
                        <a:spcAft>
                          <a:spcPts val="0"/>
                        </a:spcAft>
                      </a:pPr>
                      <a:r>
                        <a:rPr lang="en-IN" sz="1600" b="1" dirty="0" smtClean="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38.9</a:t>
                      </a:r>
                      <a:endParaRPr lang="en-IN" sz="1600" b="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txBody>
                  <a:tcPr marL="66541" marR="66541" marT="0" marB="0"/>
                </a:tc>
              </a:tr>
              <a:tr h="286105">
                <a:tc>
                  <a:txBody>
                    <a:bodyPr/>
                    <a:lstStyle/>
                    <a:p>
                      <a:pPr>
                        <a:lnSpc>
                          <a:spcPct val="107000"/>
                        </a:lnSpc>
                        <a:spcAft>
                          <a:spcPts val="0"/>
                        </a:spcAft>
                      </a:pPr>
                      <a:r>
                        <a:rPr lang="en-IN" sz="1600" b="1" dirty="0" smtClean="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5</a:t>
                      </a:r>
                      <a:endParaRPr lang="en-IN" sz="1600" b="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txBody>
                  <a:tcPr marL="66541" marR="66541" marT="0" marB="0"/>
                </a:tc>
                <a:tc>
                  <a:txBody>
                    <a:bodyPr/>
                    <a:lstStyle/>
                    <a:p>
                      <a:pPr algn="ctr">
                        <a:lnSpc>
                          <a:spcPct val="107000"/>
                        </a:lnSpc>
                        <a:spcAft>
                          <a:spcPts val="0"/>
                        </a:spcAft>
                      </a:pPr>
                      <a:r>
                        <a:rPr lang="en-IN" sz="1600" b="1" dirty="0" smtClean="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Do you possess knowledge regarding mushroom</a:t>
                      </a:r>
                      <a:r>
                        <a:rPr lang="en-IN" sz="1600" b="1" baseline="0" dirty="0" smtClean="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 production</a:t>
                      </a:r>
                      <a:endParaRPr lang="en-IN" sz="1600" b="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txBody>
                  <a:tcPr marL="66541" marR="66541" marT="0" marB="0"/>
                </a:tc>
                <a:tc>
                  <a:txBody>
                    <a:bodyPr/>
                    <a:lstStyle/>
                    <a:p>
                      <a:pPr algn="ctr">
                        <a:lnSpc>
                          <a:spcPct val="107000"/>
                        </a:lnSpc>
                        <a:spcAft>
                          <a:spcPts val="0"/>
                        </a:spcAft>
                      </a:pPr>
                      <a:r>
                        <a:rPr lang="en-IN" sz="1600" b="1" dirty="0" smtClean="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13.3</a:t>
                      </a:r>
                      <a:endParaRPr lang="en-IN" sz="1600" b="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txBody>
                  <a:tcPr marL="66541" marR="66541" marT="0" marB="0"/>
                </a:tc>
                <a:tc>
                  <a:txBody>
                    <a:bodyPr/>
                    <a:lstStyle/>
                    <a:p>
                      <a:pPr algn="ctr">
                        <a:lnSpc>
                          <a:spcPct val="107000"/>
                        </a:lnSpc>
                        <a:spcAft>
                          <a:spcPts val="0"/>
                        </a:spcAft>
                      </a:pPr>
                      <a:r>
                        <a:rPr lang="en-IN" sz="1600" b="1" dirty="0" smtClean="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37.7</a:t>
                      </a:r>
                      <a:endParaRPr lang="en-IN" sz="1600" b="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txBody>
                  <a:tcPr marL="66541" marR="66541" marT="0" marB="0"/>
                </a:tc>
                <a:tc>
                  <a:txBody>
                    <a:bodyPr/>
                    <a:lstStyle/>
                    <a:p>
                      <a:pPr algn="ctr">
                        <a:lnSpc>
                          <a:spcPct val="107000"/>
                        </a:lnSpc>
                        <a:spcAft>
                          <a:spcPts val="0"/>
                        </a:spcAft>
                      </a:pPr>
                      <a:r>
                        <a:rPr lang="en-IN" sz="1600" b="1" dirty="0" smtClean="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24.4</a:t>
                      </a:r>
                      <a:endParaRPr lang="en-IN" sz="1600" b="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txBody>
                  <a:tcPr marL="66541" marR="66541" marT="0" marB="0"/>
                </a:tc>
              </a:tr>
              <a:tr h="286105">
                <a:tc>
                  <a:txBody>
                    <a:bodyPr/>
                    <a:lstStyle/>
                    <a:p>
                      <a:pPr>
                        <a:lnSpc>
                          <a:spcPct val="107000"/>
                        </a:lnSpc>
                        <a:spcAft>
                          <a:spcPts val="0"/>
                        </a:spcAft>
                      </a:pPr>
                      <a:r>
                        <a:rPr lang="en-IN" sz="1600" b="1" dirty="0" smtClean="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6</a:t>
                      </a:r>
                      <a:endParaRPr lang="en-IN" sz="1600" b="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txBody>
                  <a:tcPr marL="66541" marR="66541" marT="0" marB="0"/>
                </a:tc>
                <a:tc>
                  <a:txBody>
                    <a:bodyPr/>
                    <a:lstStyle/>
                    <a:p>
                      <a:pPr algn="ctr">
                        <a:lnSpc>
                          <a:spcPct val="107000"/>
                        </a:lnSpc>
                        <a:spcAft>
                          <a:spcPts val="0"/>
                        </a:spcAft>
                      </a:pPr>
                      <a:r>
                        <a:rPr lang="en-IN" sz="1600" b="1" dirty="0" smtClean="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Do you have knowledge regarding nursery management practices </a:t>
                      </a:r>
                      <a:endParaRPr lang="en-IN" sz="1600" b="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txBody>
                  <a:tcPr marL="66541" marR="66541" marT="0" marB="0"/>
                </a:tc>
                <a:tc>
                  <a:txBody>
                    <a:bodyPr/>
                    <a:lstStyle/>
                    <a:p>
                      <a:pPr algn="ctr">
                        <a:lnSpc>
                          <a:spcPct val="107000"/>
                        </a:lnSpc>
                        <a:spcAft>
                          <a:spcPts val="0"/>
                        </a:spcAft>
                      </a:pPr>
                      <a:r>
                        <a:rPr lang="en-IN" sz="1600" b="1" dirty="0" smtClean="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41.1</a:t>
                      </a:r>
                      <a:endParaRPr lang="en-IN" sz="1600" b="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txBody>
                  <a:tcPr marL="66541" marR="66541" marT="0" marB="0"/>
                </a:tc>
                <a:tc>
                  <a:txBody>
                    <a:bodyPr/>
                    <a:lstStyle/>
                    <a:p>
                      <a:pPr algn="ctr">
                        <a:lnSpc>
                          <a:spcPct val="107000"/>
                        </a:lnSpc>
                        <a:spcAft>
                          <a:spcPts val="0"/>
                        </a:spcAft>
                      </a:pPr>
                      <a:r>
                        <a:rPr lang="en-IN" sz="1600" b="1" dirty="0" smtClean="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72.2</a:t>
                      </a:r>
                      <a:endParaRPr lang="en-IN" sz="1600" b="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txBody>
                  <a:tcPr marL="66541" marR="66541" marT="0" marB="0"/>
                </a:tc>
                <a:tc>
                  <a:txBody>
                    <a:bodyPr/>
                    <a:lstStyle/>
                    <a:p>
                      <a:pPr algn="ctr">
                        <a:lnSpc>
                          <a:spcPct val="107000"/>
                        </a:lnSpc>
                        <a:spcAft>
                          <a:spcPts val="0"/>
                        </a:spcAft>
                      </a:pPr>
                      <a:r>
                        <a:rPr lang="en-IN" sz="1600" b="1" dirty="0" smtClean="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31.1</a:t>
                      </a:r>
                      <a:endParaRPr lang="en-IN" sz="1600" b="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txBody>
                  <a:tcPr marL="66541" marR="66541" marT="0" marB="0"/>
                </a:tc>
              </a:tr>
              <a:tr h="286105">
                <a:tc>
                  <a:txBody>
                    <a:bodyPr/>
                    <a:lstStyle/>
                    <a:p>
                      <a:pPr>
                        <a:lnSpc>
                          <a:spcPct val="107000"/>
                        </a:lnSpc>
                        <a:spcAft>
                          <a:spcPts val="0"/>
                        </a:spcAft>
                      </a:pPr>
                      <a:r>
                        <a:rPr lang="en-IN" sz="1600" b="1" dirty="0" smtClean="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7</a:t>
                      </a:r>
                      <a:endParaRPr lang="en-IN" sz="1600" b="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txBody>
                  <a:tcPr marL="66541" marR="66541" marT="0" marB="0"/>
                </a:tc>
                <a:tc>
                  <a:txBody>
                    <a:bodyPr/>
                    <a:lstStyle/>
                    <a:p>
                      <a:pPr algn="ctr">
                        <a:lnSpc>
                          <a:spcPct val="107000"/>
                        </a:lnSpc>
                        <a:spcAft>
                          <a:spcPts val="0"/>
                        </a:spcAft>
                      </a:pPr>
                      <a:r>
                        <a:rPr lang="en-IN" sz="1600" b="1" dirty="0" smtClean="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Knowledge</a:t>
                      </a:r>
                      <a:r>
                        <a:rPr lang="en-IN" sz="1600" b="1" baseline="0" dirty="0" smtClean="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 of late blight disease management practice in tomato crop</a:t>
                      </a:r>
                      <a:endParaRPr lang="en-IN" sz="1600" b="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txBody>
                  <a:tcPr marL="66541" marR="66541" marT="0" marB="0"/>
                </a:tc>
                <a:tc>
                  <a:txBody>
                    <a:bodyPr/>
                    <a:lstStyle/>
                    <a:p>
                      <a:pPr algn="ctr">
                        <a:lnSpc>
                          <a:spcPct val="107000"/>
                        </a:lnSpc>
                        <a:spcAft>
                          <a:spcPts val="0"/>
                        </a:spcAft>
                      </a:pPr>
                      <a:r>
                        <a:rPr lang="en-IN" sz="1600" b="1" dirty="0" smtClean="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17.7</a:t>
                      </a:r>
                      <a:endParaRPr lang="en-IN" sz="1600" b="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txBody>
                  <a:tcPr marL="66541" marR="66541" marT="0" marB="0"/>
                </a:tc>
                <a:tc>
                  <a:txBody>
                    <a:bodyPr/>
                    <a:lstStyle/>
                    <a:p>
                      <a:pPr algn="ctr">
                        <a:lnSpc>
                          <a:spcPct val="107000"/>
                        </a:lnSpc>
                        <a:spcAft>
                          <a:spcPts val="0"/>
                        </a:spcAft>
                      </a:pPr>
                      <a:r>
                        <a:rPr lang="en-IN" sz="1600" b="1" dirty="0" smtClean="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47.7</a:t>
                      </a:r>
                      <a:endParaRPr lang="en-IN" sz="1600" b="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txBody>
                  <a:tcPr marL="66541" marR="66541" marT="0" marB="0"/>
                </a:tc>
                <a:tc>
                  <a:txBody>
                    <a:bodyPr/>
                    <a:lstStyle/>
                    <a:p>
                      <a:pPr algn="ctr">
                        <a:lnSpc>
                          <a:spcPct val="107000"/>
                        </a:lnSpc>
                        <a:spcAft>
                          <a:spcPts val="0"/>
                        </a:spcAft>
                      </a:pPr>
                      <a:r>
                        <a:rPr lang="en-IN" sz="1600" b="1" dirty="0" smtClean="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30</a:t>
                      </a:r>
                      <a:endParaRPr lang="en-IN" sz="1600" b="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txBody>
                  <a:tcPr marL="66541" marR="66541" marT="0" marB="0"/>
                </a:tc>
              </a:tr>
              <a:tr h="283979">
                <a:tc>
                  <a:txBody>
                    <a:bodyPr/>
                    <a:lstStyle/>
                    <a:p>
                      <a:pPr>
                        <a:lnSpc>
                          <a:spcPct val="107000"/>
                        </a:lnSpc>
                        <a:spcAft>
                          <a:spcPts val="0"/>
                        </a:spcAft>
                      </a:pPr>
                      <a:r>
                        <a:rPr lang="en-IN" sz="1600" b="1" dirty="0" smtClean="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8</a:t>
                      </a:r>
                      <a:endParaRPr lang="en-IN" sz="16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6541" marR="66541" marT="0" marB="0"/>
                </a:tc>
                <a:tc>
                  <a:txBody>
                    <a:bodyPr/>
                    <a:lstStyle/>
                    <a:p>
                      <a:pPr algn="ctr">
                        <a:lnSpc>
                          <a:spcPct val="107000"/>
                        </a:lnSpc>
                        <a:spcAft>
                          <a:spcPts val="0"/>
                        </a:spcAft>
                      </a:pPr>
                      <a:r>
                        <a:rPr lang="en-IN" sz="1600" b="1" dirty="0" smtClean="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Knowledge about fruit</a:t>
                      </a:r>
                      <a:r>
                        <a:rPr lang="en-IN" sz="1600" b="1" baseline="0" dirty="0" smtClean="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borer management in tomato</a:t>
                      </a:r>
                      <a:endParaRPr lang="en-IN" sz="16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6541" marR="66541" marT="0" marB="0"/>
                </a:tc>
                <a:tc>
                  <a:txBody>
                    <a:bodyPr/>
                    <a:lstStyle/>
                    <a:p>
                      <a:pPr algn="ctr">
                        <a:lnSpc>
                          <a:spcPct val="107000"/>
                        </a:lnSpc>
                        <a:spcAft>
                          <a:spcPts val="0"/>
                        </a:spcAft>
                      </a:pPr>
                      <a:r>
                        <a:rPr lang="en-IN" sz="1600" b="1" dirty="0" smtClean="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12.2</a:t>
                      </a:r>
                      <a:endParaRPr lang="en-IN" sz="16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6541" marR="66541" marT="0" marB="0"/>
                </a:tc>
                <a:tc>
                  <a:txBody>
                    <a:bodyPr/>
                    <a:lstStyle/>
                    <a:p>
                      <a:pPr algn="ctr">
                        <a:lnSpc>
                          <a:spcPct val="107000"/>
                        </a:lnSpc>
                        <a:spcAft>
                          <a:spcPts val="0"/>
                        </a:spcAft>
                      </a:pPr>
                      <a:r>
                        <a:rPr lang="en-IN" sz="1600" b="1" dirty="0" smtClean="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76.6</a:t>
                      </a:r>
                      <a:endParaRPr lang="en-IN" sz="16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6541" marR="66541" marT="0" marB="0"/>
                </a:tc>
                <a:tc>
                  <a:txBody>
                    <a:bodyPr/>
                    <a:lstStyle/>
                    <a:p>
                      <a:pPr algn="ctr">
                        <a:lnSpc>
                          <a:spcPct val="107000"/>
                        </a:lnSpc>
                        <a:spcAft>
                          <a:spcPts val="0"/>
                        </a:spcAft>
                      </a:pPr>
                      <a:r>
                        <a:rPr lang="en-IN" sz="1600" b="1" dirty="0" smtClean="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64.4</a:t>
                      </a:r>
                      <a:endParaRPr lang="en-IN" sz="16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6541" marR="66541" marT="0" marB="0"/>
                </a:tc>
              </a:tr>
              <a:tr h="572208">
                <a:tc>
                  <a:txBody>
                    <a:bodyPr/>
                    <a:lstStyle/>
                    <a:p>
                      <a:pPr>
                        <a:lnSpc>
                          <a:spcPct val="107000"/>
                        </a:lnSpc>
                        <a:spcAft>
                          <a:spcPts val="0"/>
                        </a:spcAft>
                      </a:pPr>
                      <a:r>
                        <a:rPr lang="en-IN" sz="1600" b="1" dirty="0" smtClean="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9</a:t>
                      </a:r>
                      <a:endParaRPr lang="en-IN" sz="1600" b="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txBody>
                  <a:tcPr marL="66541" marR="66541" marT="0" marB="0"/>
                </a:tc>
                <a:tc>
                  <a:txBody>
                    <a:bodyPr/>
                    <a:lstStyle/>
                    <a:p>
                      <a:pPr algn="ctr">
                        <a:lnSpc>
                          <a:spcPct val="107000"/>
                        </a:lnSpc>
                        <a:spcAft>
                          <a:spcPts val="0"/>
                        </a:spcAft>
                      </a:pPr>
                      <a:r>
                        <a:rPr lang="en-IN" sz="1600" b="1" dirty="0" smtClean="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Do you have knowledge about</a:t>
                      </a:r>
                      <a:r>
                        <a:rPr lang="en-IN" sz="1600" b="1" baseline="0" dirty="0" smtClean="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 diamond back moth management practices in cucurbits</a:t>
                      </a:r>
                      <a:endParaRPr lang="en-IN" sz="1600" b="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txBody>
                  <a:tcPr marL="66541" marR="66541" marT="0" marB="0"/>
                </a:tc>
                <a:tc>
                  <a:txBody>
                    <a:bodyPr/>
                    <a:lstStyle/>
                    <a:p>
                      <a:pPr algn="ctr">
                        <a:lnSpc>
                          <a:spcPct val="107000"/>
                        </a:lnSpc>
                        <a:spcAft>
                          <a:spcPts val="0"/>
                        </a:spcAft>
                      </a:pPr>
                      <a:r>
                        <a:rPr lang="en-IN" sz="1600" b="1" dirty="0" smtClean="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24.4</a:t>
                      </a:r>
                      <a:endParaRPr lang="en-IN" sz="1600" b="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txBody>
                  <a:tcPr marL="66541" marR="66541" marT="0" marB="0"/>
                </a:tc>
                <a:tc>
                  <a:txBody>
                    <a:bodyPr/>
                    <a:lstStyle/>
                    <a:p>
                      <a:pPr algn="ctr">
                        <a:lnSpc>
                          <a:spcPct val="107000"/>
                        </a:lnSpc>
                        <a:spcAft>
                          <a:spcPts val="0"/>
                        </a:spcAft>
                      </a:pPr>
                      <a:r>
                        <a:rPr lang="en-IN" sz="1600" b="1" dirty="0" smtClean="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46.6</a:t>
                      </a:r>
                      <a:endParaRPr lang="en-IN" sz="1600" b="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txBody>
                  <a:tcPr marL="66541" marR="66541" marT="0" marB="0"/>
                </a:tc>
                <a:tc>
                  <a:txBody>
                    <a:bodyPr/>
                    <a:lstStyle/>
                    <a:p>
                      <a:pPr algn="ctr">
                        <a:lnSpc>
                          <a:spcPct val="107000"/>
                        </a:lnSpc>
                        <a:spcAft>
                          <a:spcPts val="0"/>
                        </a:spcAft>
                      </a:pPr>
                      <a:r>
                        <a:rPr lang="en-IN" sz="1600" b="1" dirty="0" smtClean="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22.2</a:t>
                      </a:r>
                      <a:endParaRPr lang="en-IN" sz="1600" b="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txBody>
                  <a:tcPr marL="66541" marR="66541" marT="0" marB="0"/>
                </a:tc>
              </a:tr>
              <a:tr h="286105">
                <a:tc>
                  <a:txBody>
                    <a:bodyPr/>
                    <a:lstStyle/>
                    <a:p>
                      <a:pPr>
                        <a:lnSpc>
                          <a:spcPct val="107000"/>
                        </a:lnSpc>
                        <a:spcAft>
                          <a:spcPts val="0"/>
                        </a:spcAft>
                      </a:pPr>
                      <a:r>
                        <a:rPr lang="en-IN" sz="1600" b="1" dirty="0" smtClean="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10</a:t>
                      </a:r>
                      <a:endParaRPr lang="en-IN" sz="1600" b="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txBody>
                  <a:tcPr marL="66541" marR="66541" marT="0" marB="0"/>
                </a:tc>
                <a:tc>
                  <a:txBody>
                    <a:bodyPr/>
                    <a:lstStyle/>
                    <a:p>
                      <a:pPr algn="ctr">
                        <a:lnSpc>
                          <a:spcPct val="107000"/>
                        </a:lnSpc>
                        <a:spcAft>
                          <a:spcPts val="0"/>
                        </a:spcAft>
                      </a:pPr>
                      <a:r>
                        <a:rPr lang="en-IN" sz="1600" b="1" dirty="0" smtClean="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Do you have knowledge about using</a:t>
                      </a:r>
                      <a:r>
                        <a:rPr lang="en-IN" sz="1600" b="1" baseline="0" dirty="0" smtClean="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 trap crops in pest management </a:t>
                      </a:r>
                      <a:endParaRPr lang="en-IN" sz="1600" b="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txBody>
                  <a:tcPr marL="66541" marR="66541" marT="0" marB="0"/>
                </a:tc>
                <a:tc>
                  <a:txBody>
                    <a:bodyPr/>
                    <a:lstStyle/>
                    <a:p>
                      <a:pPr algn="ctr">
                        <a:lnSpc>
                          <a:spcPct val="107000"/>
                        </a:lnSpc>
                        <a:spcAft>
                          <a:spcPts val="0"/>
                        </a:spcAft>
                      </a:pPr>
                      <a:r>
                        <a:rPr lang="en-IN" sz="1600" b="1" dirty="0" smtClean="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21.1</a:t>
                      </a:r>
                      <a:endParaRPr lang="en-IN" sz="1600" b="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txBody>
                  <a:tcPr marL="66541" marR="66541" marT="0" marB="0"/>
                </a:tc>
                <a:tc>
                  <a:txBody>
                    <a:bodyPr/>
                    <a:lstStyle/>
                    <a:p>
                      <a:pPr algn="ctr">
                        <a:lnSpc>
                          <a:spcPct val="107000"/>
                        </a:lnSpc>
                        <a:spcAft>
                          <a:spcPts val="0"/>
                        </a:spcAft>
                      </a:pPr>
                      <a:r>
                        <a:rPr lang="en-IN" sz="1600" b="1" dirty="0" smtClean="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30.00</a:t>
                      </a:r>
                      <a:endParaRPr lang="en-IN" sz="1600" b="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txBody>
                  <a:tcPr marL="66541" marR="66541" marT="0" marB="0"/>
                </a:tc>
                <a:tc>
                  <a:txBody>
                    <a:bodyPr/>
                    <a:lstStyle/>
                    <a:p>
                      <a:pPr algn="ctr">
                        <a:lnSpc>
                          <a:spcPct val="107000"/>
                        </a:lnSpc>
                        <a:spcAft>
                          <a:spcPts val="0"/>
                        </a:spcAft>
                      </a:pPr>
                      <a:r>
                        <a:rPr lang="en-IN" sz="1600" b="1" dirty="0" smtClean="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11.1</a:t>
                      </a:r>
                      <a:endParaRPr lang="en-IN" sz="1600" b="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txBody>
                  <a:tcPr marL="66541" marR="66541" marT="0" marB="0"/>
                </a:tc>
              </a:tr>
              <a:tr h="572208">
                <a:tc>
                  <a:txBody>
                    <a:bodyPr/>
                    <a:lstStyle/>
                    <a:p>
                      <a:pPr>
                        <a:lnSpc>
                          <a:spcPct val="107000"/>
                        </a:lnSpc>
                        <a:spcAft>
                          <a:spcPts val="0"/>
                        </a:spcAft>
                      </a:pPr>
                      <a:r>
                        <a:rPr lang="en-IN" sz="1600" b="1" dirty="0" smtClean="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11</a:t>
                      </a:r>
                      <a:endParaRPr lang="en-IN" sz="1600" b="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txBody>
                  <a:tcPr marL="66541" marR="66541" marT="0" marB="0"/>
                </a:tc>
                <a:tc>
                  <a:txBody>
                    <a:bodyPr/>
                    <a:lstStyle/>
                    <a:p>
                      <a:pPr algn="ctr">
                        <a:lnSpc>
                          <a:spcPct val="107000"/>
                        </a:lnSpc>
                        <a:spcAft>
                          <a:spcPts val="0"/>
                        </a:spcAft>
                      </a:pPr>
                      <a:r>
                        <a:rPr lang="en-IN" sz="1600" b="1" dirty="0" smtClean="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Do you know the management practices of bunchy top and panama wilt disease in banana</a:t>
                      </a:r>
                      <a:r>
                        <a:rPr lang="en-IN" sz="1600" b="1" baseline="0" dirty="0" smtClean="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 crop</a:t>
                      </a:r>
                      <a:endParaRPr lang="en-IN" sz="1600" b="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txBody>
                  <a:tcPr marL="66541" marR="66541" marT="0" marB="0"/>
                </a:tc>
                <a:tc>
                  <a:txBody>
                    <a:bodyPr/>
                    <a:lstStyle/>
                    <a:p>
                      <a:pPr algn="ctr">
                        <a:lnSpc>
                          <a:spcPct val="107000"/>
                        </a:lnSpc>
                        <a:spcAft>
                          <a:spcPts val="0"/>
                        </a:spcAft>
                      </a:pPr>
                      <a:r>
                        <a:rPr lang="en-IN" sz="1600" b="1" dirty="0" smtClean="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12.2</a:t>
                      </a:r>
                      <a:endParaRPr lang="en-IN" sz="1600" b="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txBody>
                  <a:tcPr marL="66541" marR="66541" marT="0" marB="0"/>
                </a:tc>
                <a:tc>
                  <a:txBody>
                    <a:bodyPr/>
                    <a:lstStyle/>
                    <a:p>
                      <a:pPr algn="ctr">
                        <a:lnSpc>
                          <a:spcPct val="107000"/>
                        </a:lnSpc>
                        <a:spcAft>
                          <a:spcPts val="0"/>
                        </a:spcAft>
                      </a:pPr>
                      <a:r>
                        <a:rPr lang="en-IN" sz="1600" b="1" dirty="0" smtClean="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41.1</a:t>
                      </a:r>
                      <a:endParaRPr lang="en-IN" sz="1600" b="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txBody>
                  <a:tcPr marL="66541" marR="66541" marT="0" marB="0"/>
                </a:tc>
                <a:tc>
                  <a:txBody>
                    <a:bodyPr/>
                    <a:lstStyle/>
                    <a:p>
                      <a:pPr algn="ctr">
                        <a:lnSpc>
                          <a:spcPct val="107000"/>
                        </a:lnSpc>
                        <a:spcAft>
                          <a:spcPts val="0"/>
                        </a:spcAft>
                      </a:pPr>
                      <a:r>
                        <a:rPr lang="en-IN" sz="1600" b="1" dirty="0" smtClean="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28.9</a:t>
                      </a:r>
                      <a:endParaRPr lang="en-IN" sz="1600" b="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txBody>
                  <a:tcPr marL="66541" marR="66541" marT="0" marB="0"/>
                </a:tc>
              </a:tr>
              <a:tr h="286105">
                <a:tc>
                  <a:txBody>
                    <a:bodyPr/>
                    <a:lstStyle/>
                    <a:p>
                      <a:pPr>
                        <a:lnSpc>
                          <a:spcPct val="107000"/>
                        </a:lnSpc>
                        <a:spcAft>
                          <a:spcPts val="0"/>
                        </a:spcAft>
                      </a:pPr>
                      <a:r>
                        <a:rPr lang="en-IN" sz="1600" b="1" dirty="0" smtClean="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12</a:t>
                      </a:r>
                      <a:endParaRPr lang="en-IN" sz="1600" b="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txBody>
                  <a:tcPr marL="66541" marR="66541" marT="0" marB="0"/>
                </a:tc>
                <a:tc>
                  <a:txBody>
                    <a:bodyPr/>
                    <a:lstStyle/>
                    <a:p>
                      <a:pPr algn="ctr">
                        <a:lnSpc>
                          <a:spcPct val="107000"/>
                        </a:lnSpc>
                        <a:spcAft>
                          <a:spcPts val="0"/>
                        </a:spcAft>
                      </a:pPr>
                      <a:r>
                        <a:rPr lang="en-IN" sz="1600" b="1" dirty="0" smtClean="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Do you have knowledge</a:t>
                      </a:r>
                      <a:r>
                        <a:rPr lang="en-IN" sz="1600" b="1" baseline="0" dirty="0" smtClean="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 about stem bleeding and its control measure in coconut</a:t>
                      </a:r>
                      <a:endParaRPr lang="en-IN" sz="1600" b="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txBody>
                  <a:tcPr marL="66541" marR="66541" marT="0" marB="0"/>
                </a:tc>
                <a:tc>
                  <a:txBody>
                    <a:bodyPr/>
                    <a:lstStyle/>
                    <a:p>
                      <a:pPr algn="ctr">
                        <a:lnSpc>
                          <a:spcPct val="107000"/>
                        </a:lnSpc>
                        <a:spcAft>
                          <a:spcPts val="0"/>
                        </a:spcAft>
                      </a:pPr>
                      <a:r>
                        <a:rPr lang="en-IN" sz="1600" b="1" dirty="0" smtClean="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21.1</a:t>
                      </a:r>
                      <a:endParaRPr lang="en-IN" sz="1600" b="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txBody>
                  <a:tcPr marL="66541" marR="66541" marT="0" marB="0"/>
                </a:tc>
                <a:tc>
                  <a:txBody>
                    <a:bodyPr/>
                    <a:lstStyle/>
                    <a:p>
                      <a:pPr algn="ctr">
                        <a:lnSpc>
                          <a:spcPct val="107000"/>
                        </a:lnSpc>
                        <a:spcAft>
                          <a:spcPts val="0"/>
                        </a:spcAft>
                      </a:pPr>
                      <a:r>
                        <a:rPr lang="en-IN" sz="1600" b="1" dirty="0" smtClean="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52.2</a:t>
                      </a:r>
                      <a:endParaRPr lang="en-IN" sz="1600" b="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txBody>
                  <a:tcPr marL="66541" marR="66541" marT="0" marB="0"/>
                </a:tc>
                <a:tc>
                  <a:txBody>
                    <a:bodyPr/>
                    <a:lstStyle/>
                    <a:p>
                      <a:pPr algn="ctr">
                        <a:lnSpc>
                          <a:spcPct val="107000"/>
                        </a:lnSpc>
                        <a:spcAft>
                          <a:spcPts val="0"/>
                        </a:spcAft>
                      </a:pPr>
                      <a:r>
                        <a:rPr lang="en-IN" sz="1600" b="1" dirty="0" smtClean="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31.1</a:t>
                      </a:r>
                      <a:endParaRPr lang="en-IN" sz="1600" b="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txBody>
                  <a:tcPr marL="66541" marR="66541" marT="0" marB="0"/>
                </a:tc>
              </a:tr>
              <a:tr h="286105">
                <a:tc>
                  <a:txBody>
                    <a:bodyPr/>
                    <a:lstStyle/>
                    <a:p>
                      <a:pPr>
                        <a:lnSpc>
                          <a:spcPct val="107000"/>
                        </a:lnSpc>
                        <a:spcAft>
                          <a:spcPts val="0"/>
                        </a:spcAft>
                      </a:pPr>
                      <a:r>
                        <a:rPr lang="en-IN" sz="1600" b="1" dirty="0" smtClean="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13</a:t>
                      </a:r>
                      <a:endParaRPr lang="en-IN" sz="1600" b="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txBody>
                  <a:tcPr marL="66541" marR="66541" marT="0" marB="0"/>
                </a:tc>
                <a:tc>
                  <a:txBody>
                    <a:bodyPr/>
                    <a:lstStyle/>
                    <a:p>
                      <a:pPr algn="ctr">
                        <a:lnSpc>
                          <a:spcPct val="107000"/>
                        </a:lnSpc>
                        <a:spcAft>
                          <a:spcPts val="0"/>
                        </a:spcAft>
                      </a:pPr>
                      <a:r>
                        <a:rPr lang="en-IN" sz="1600" b="1" dirty="0" smtClean="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Knowledge of coconut</a:t>
                      </a:r>
                      <a:r>
                        <a:rPr lang="en-IN" sz="1600" b="1" baseline="0" dirty="0" smtClean="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 mite and its management </a:t>
                      </a:r>
                      <a:endParaRPr lang="en-IN" sz="1600" b="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txBody>
                  <a:tcPr marL="66541" marR="66541" marT="0" marB="0"/>
                </a:tc>
                <a:tc>
                  <a:txBody>
                    <a:bodyPr/>
                    <a:lstStyle/>
                    <a:p>
                      <a:pPr algn="ctr">
                        <a:lnSpc>
                          <a:spcPct val="107000"/>
                        </a:lnSpc>
                        <a:spcAft>
                          <a:spcPts val="0"/>
                        </a:spcAft>
                      </a:pPr>
                      <a:r>
                        <a:rPr lang="en-IN" sz="1600" b="1" dirty="0" smtClean="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11.1</a:t>
                      </a:r>
                      <a:endParaRPr lang="en-IN" sz="1600" b="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txBody>
                  <a:tcPr marL="66541" marR="66541" marT="0" marB="0"/>
                </a:tc>
                <a:tc>
                  <a:txBody>
                    <a:bodyPr/>
                    <a:lstStyle/>
                    <a:p>
                      <a:pPr algn="ctr">
                        <a:lnSpc>
                          <a:spcPct val="107000"/>
                        </a:lnSpc>
                        <a:spcAft>
                          <a:spcPts val="0"/>
                        </a:spcAft>
                      </a:pPr>
                      <a:r>
                        <a:rPr lang="en-IN" sz="1600" b="1" dirty="0" smtClean="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57.7</a:t>
                      </a:r>
                      <a:endParaRPr lang="en-IN" sz="1600" b="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txBody>
                  <a:tcPr marL="66541" marR="66541" marT="0" marB="0"/>
                </a:tc>
                <a:tc>
                  <a:txBody>
                    <a:bodyPr/>
                    <a:lstStyle/>
                    <a:p>
                      <a:pPr algn="ctr">
                        <a:lnSpc>
                          <a:spcPct val="107000"/>
                        </a:lnSpc>
                        <a:spcAft>
                          <a:spcPts val="0"/>
                        </a:spcAft>
                      </a:pPr>
                      <a:r>
                        <a:rPr lang="en-IN" sz="1600" b="1" dirty="0" smtClean="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35.5</a:t>
                      </a:r>
                      <a:endParaRPr lang="en-IN" sz="1600" b="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txBody>
                  <a:tcPr marL="66541" marR="66541" marT="0" marB="0"/>
                </a:tc>
              </a:tr>
              <a:tr h="286105">
                <a:tc>
                  <a:txBody>
                    <a:bodyPr/>
                    <a:lstStyle/>
                    <a:p>
                      <a:pPr>
                        <a:lnSpc>
                          <a:spcPct val="107000"/>
                        </a:lnSpc>
                        <a:spcAft>
                          <a:spcPts val="0"/>
                        </a:spcAft>
                      </a:pPr>
                      <a:r>
                        <a:rPr lang="en-IN" sz="1600" b="1" dirty="0" smtClean="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14</a:t>
                      </a:r>
                      <a:endParaRPr lang="en-IN" sz="1600" b="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txBody>
                  <a:tcPr marL="66541" marR="66541" marT="0" marB="0"/>
                </a:tc>
                <a:tc>
                  <a:txBody>
                    <a:bodyPr/>
                    <a:lstStyle/>
                    <a:p>
                      <a:pPr algn="ctr">
                        <a:lnSpc>
                          <a:spcPct val="107000"/>
                        </a:lnSpc>
                        <a:spcAft>
                          <a:spcPts val="0"/>
                        </a:spcAft>
                      </a:pPr>
                      <a:r>
                        <a:rPr lang="en-IN" sz="1600" b="1" dirty="0" smtClean="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Knowledge about vegetative propagation and tissue culture </a:t>
                      </a:r>
                      <a:endParaRPr lang="en-IN" sz="1600" b="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txBody>
                  <a:tcPr marL="66541" marR="66541" marT="0" marB="0"/>
                </a:tc>
                <a:tc>
                  <a:txBody>
                    <a:bodyPr/>
                    <a:lstStyle/>
                    <a:p>
                      <a:pPr algn="ctr">
                        <a:lnSpc>
                          <a:spcPct val="107000"/>
                        </a:lnSpc>
                        <a:spcAft>
                          <a:spcPts val="0"/>
                        </a:spcAft>
                      </a:pPr>
                      <a:r>
                        <a:rPr lang="en-IN" sz="1600" b="1" dirty="0" smtClean="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52.2</a:t>
                      </a:r>
                      <a:endParaRPr lang="en-IN" sz="1600" b="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txBody>
                  <a:tcPr marL="66541" marR="66541" marT="0" marB="0"/>
                </a:tc>
                <a:tc>
                  <a:txBody>
                    <a:bodyPr/>
                    <a:lstStyle/>
                    <a:p>
                      <a:pPr algn="ctr">
                        <a:lnSpc>
                          <a:spcPct val="107000"/>
                        </a:lnSpc>
                        <a:spcAft>
                          <a:spcPts val="0"/>
                        </a:spcAft>
                      </a:pPr>
                      <a:r>
                        <a:rPr lang="en-IN" sz="1600" b="1" dirty="0" smtClean="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35.5</a:t>
                      </a:r>
                      <a:endParaRPr lang="en-IN" sz="1600" b="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txBody>
                  <a:tcPr marL="66541" marR="66541" marT="0" marB="0"/>
                </a:tc>
                <a:tc>
                  <a:txBody>
                    <a:bodyPr/>
                    <a:lstStyle/>
                    <a:p>
                      <a:pPr algn="ctr">
                        <a:lnSpc>
                          <a:spcPct val="107000"/>
                        </a:lnSpc>
                        <a:spcAft>
                          <a:spcPts val="0"/>
                        </a:spcAft>
                      </a:pPr>
                      <a:r>
                        <a:rPr lang="en-IN" sz="1600" b="1" dirty="0" smtClean="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24.4</a:t>
                      </a:r>
                      <a:endParaRPr lang="en-IN" sz="1600" b="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txBody>
                  <a:tcPr marL="66541" marR="66541" marT="0" marB="0"/>
                </a:tc>
              </a:tr>
              <a:tr h="286105">
                <a:tc>
                  <a:txBody>
                    <a:bodyPr/>
                    <a:lstStyle/>
                    <a:p>
                      <a:pPr>
                        <a:lnSpc>
                          <a:spcPct val="107000"/>
                        </a:lnSpc>
                        <a:spcAft>
                          <a:spcPts val="0"/>
                        </a:spcAft>
                      </a:pPr>
                      <a:r>
                        <a:rPr lang="en-IN" sz="1600" b="1" dirty="0" smtClean="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15</a:t>
                      </a:r>
                      <a:endParaRPr lang="en-IN" sz="1600" b="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txBody>
                  <a:tcPr marL="66541" marR="66541" marT="0" marB="0"/>
                </a:tc>
                <a:tc>
                  <a:txBody>
                    <a:bodyPr/>
                    <a:lstStyle/>
                    <a:p>
                      <a:pPr algn="ctr">
                        <a:lnSpc>
                          <a:spcPct val="107000"/>
                        </a:lnSpc>
                        <a:spcAft>
                          <a:spcPts val="0"/>
                        </a:spcAft>
                      </a:pPr>
                      <a:r>
                        <a:rPr lang="en-IN" sz="1600" b="1" dirty="0" smtClean="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Do you know</a:t>
                      </a:r>
                      <a:r>
                        <a:rPr lang="en-IN" sz="1600" b="1" baseline="0" dirty="0" smtClean="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 about post harvest management practices</a:t>
                      </a:r>
                      <a:endParaRPr lang="en-IN" sz="1600" b="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txBody>
                  <a:tcPr marL="66541" marR="66541" marT="0" marB="0"/>
                </a:tc>
                <a:tc>
                  <a:txBody>
                    <a:bodyPr/>
                    <a:lstStyle/>
                    <a:p>
                      <a:pPr algn="ctr">
                        <a:lnSpc>
                          <a:spcPct val="107000"/>
                        </a:lnSpc>
                        <a:spcAft>
                          <a:spcPts val="0"/>
                        </a:spcAft>
                      </a:pPr>
                      <a:r>
                        <a:rPr lang="en-IN" sz="1600" b="1" dirty="0" smtClean="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41.1</a:t>
                      </a:r>
                      <a:endParaRPr lang="en-IN" sz="1600" b="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txBody>
                  <a:tcPr marL="66541" marR="66541" marT="0" marB="0"/>
                </a:tc>
                <a:tc>
                  <a:txBody>
                    <a:bodyPr/>
                    <a:lstStyle/>
                    <a:p>
                      <a:pPr algn="ctr">
                        <a:lnSpc>
                          <a:spcPct val="107000"/>
                        </a:lnSpc>
                        <a:spcAft>
                          <a:spcPts val="0"/>
                        </a:spcAft>
                      </a:pPr>
                      <a:r>
                        <a:rPr lang="en-IN" sz="1600" b="1" dirty="0" smtClean="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57.7</a:t>
                      </a:r>
                      <a:endParaRPr lang="en-IN" sz="1600" b="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txBody>
                  <a:tcPr marL="66541" marR="66541" marT="0" marB="0"/>
                </a:tc>
                <a:tc>
                  <a:txBody>
                    <a:bodyPr/>
                    <a:lstStyle/>
                    <a:p>
                      <a:pPr algn="ctr">
                        <a:lnSpc>
                          <a:spcPct val="107000"/>
                        </a:lnSpc>
                        <a:spcAft>
                          <a:spcPts val="0"/>
                        </a:spcAft>
                      </a:pPr>
                      <a:r>
                        <a:rPr lang="en-IN" sz="1600" b="1" dirty="0" smtClean="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16.6</a:t>
                      </a:r>
                      <a:endParaRPr lang="en-IN" sz="1600" b="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txBody>
                  <a:tcPr marL="66541" marR="66541" marT="0" marB="0"/>
                </a:tc>
              </a:tr>
              <a:tr h="286105">
                <a:tc>
                  <a:txBody>
                    <a:bodyPr/>
                    <a:lstStyle/>
                    <a:p>
                      <a:pPr>
                        <a:lnSpc>
                          <a:spcPct val="107000"/>
                        </a:lnSpc>
                        <a:spcAft>
                          <a:spcPts val="0"/>
                        </a:spcAft>
                      </a:pPr>
                      <a:r>
                        <a:rPr lang="en-IN" sz="1600" b="1" dirty="0" smtClean="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16</a:t>
                      </a:r>
                      <a:endParaRPr lang="en-IN" sz="1600" b="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txBody>
                  <a:tcPr marL="66541" marR="66541" marT="0" marB="0"/>
                </a:tc>
                <a:tc>
                  <a:txBody>
                    <a:bodyPr/>
                    <a:lstStyle/>
                    <a:p>
                      <a:pPr algn="ctr">
                        <a:lnSpc>
                          <a:spcPct val="107000"/>
                        </a:lnSpc>
                        <a:spcAft>
                          <a:spcPts val="0"/>
                        </a:spcAft>
                      </a:pPr>
                      <a:r>
                        <a:rPr lang="en-IN" sz="1600" b="1" dirty="0" smtClean="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Do you have knowledge about micro</a:t>
                      </a:r>
                      <a:r>
                        <a:rPr lang="en-IN" sz="1600" b="1" baseline="0" dirty="0" smtClean="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 and drip irrigation</a:t>
                      </a:r>
                      <a:endParaRPr lang="en-IN" sz="1600" b="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txBody>
                  <a:tcPr marL="66541" marR="66541" marT="0" marB="0"/>
                </a:tc>
                <a:tc>
                  <a:txBody>
                    <a:bodyPr/>
                    <a:lstStyle/>
                    <a:p>
                      <a:pPr algn="ctr">
                        <a:lnSpc>
                          <a:spcPct val="107000"/>
                        </a:lnSpc>
                        <a:spcAft>
                          <a:spcPts val="0"/>
                        </a:spcAft>
                      </a:pPr>
                      <a:r>
                        <a:rPr lang="en-IN" sz="1600" b="1" dirty="0" smtClean="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52.2</a:t>
                      </a:r>
                      <a:endParaRPr lang="en-IN" sz="1600" b="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txBody>
                  <a:tcPr marL="66541" marR="66541" marT="0" marB="0"/>
                </a:tc>
                <a:tc>
                  <a:txBody>
                    <a:bodyPr/>
                    <a:lstStyle/>
                    <a:p>
                      <a:pPr marL="0" marR="0" indent="0" algn="ctr" defTabSz="914400" rtl="0" eaLnBrk="1" fontAlgn="auto" latinLnBrk="0" hangingPunct="1">
                        <a:lnSpc>
                          <a:spcPct val="107000"/>
                        </a:lnSpc>
                        <a:spcBef>
                          <a:spcPts val="0"/>
                        </a:spcBef>
                        <a:spcAft>
                          <a:spcPts val="0"/>
                        </a:spcAft>
                        <a:buClrTx/>
                        <a:buSzTx/>
                        <a:buFontTx/>
                        <a:buNone/>
                        <a:tabLst/>
                        <a:defRPr/>
                      </a:pPr>
                      <a:r>
                        <a:rPr lang="en-IN" sz="1600" b="1" dirty="0" smtClean="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64.4</a:t>
                      </a:r>
                    </a:p>
                  </a:txBody>
                  <a:tcPr marL="66541" marR="66541" marT="0" marB="0"/>
                </a:tc>
                <a:tc>
                  <a:txBody>
                    <a:bodyPr/>
                    <a:lstStyle/>
                    <a:p>
                      <a:pPr algn="ctr">
                        <a:lnSpc>
                          <a:spcPct val="107000"/>
                        </a:lnSpc>
                        <a:spcAft>
                          <a:spcPts val="0"/>
                        </a:spcAft>
                      </a:pPr>
                      <a:r>
                        <a:rPr lang="en-IN" sz="1600" b="1" dirty="0" smtClean="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12.2</a:t>
                      </a:r>
                      <a:endParaRPr lang="en-IN" sz="1600" b="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txBody>
                  <a:tcPr marL="66541" marR="66541" marT="0" marB="0"/>
                </a:tc>
              </a:tr>
              <a:tr h="286105">
                <a:tc>
                  <a:txBody>
                    <a:bodyPr/>
                    <a:lstStyle/>
                    <a:p>
                      <a:pPr>
                        <a:lnSpc>
                          <a:spcPct val="107000"/>
                        </a:lnSpc>
                        <a:spcAft>
                          <a:spcPts val="0"/>
                        </a:spcAft>
                      </a:pPr>
                      <a:r>
                        <a:rPr lang="en-IN" sz="1600" b="1" dirty="0" smtClean="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17</a:t>
                      </a:r>
                      <a:endParaRPr lang="en-IN" sz="1600" b="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txBody>
                  <a:tcPr marL="66541" marR="66541" marT="0" marB="0"/>
                </a:tc>
                <a:tc>
                  <a:txBody>
                    <a:bodyPr/>
                    <a:lstStyle/>
                    <a:p>
                      <a:pPr algn="ctr">
                        <a:lnSpc>
                          <a:spcPct val="107000"/>
                        </a:lnSpc>
                        <a:spcAft>
                          <a:spcPts val="0"/>
                        </a:spcAft>
                      </a:pPr>
                      <a:r>
                        <a:rPr lang="en-IN" sz="1600" b="1" dirty="0" smtClean="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Information regarding grading and value addition</a:t>
                      </a:r>
                      <a:endParaRPr lang="en-IN" sz="1600" b="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txBody>
                  <a:tcPr marL="66541" marR="66541" marT="0" marB="0"/>
                </a:tc>
                <a:tc>
                  <a:txBody>
                    <a:bodyPr/>
                    <a:lstStyle/>
                    <a:p>
                      <a:pPr algn="ctr">
                        <a:lnSpc>
                          <a:spcPct val="107000"/>
                        </a:lnSpc>
                        <a:spcAft>
                          <a:spcPts val="0"/>
                        </a:spcAft>
                      </a:pPr>
                      <a:r>
                        <a:rPr lang="en-IN" sz="1600" b="1" dirty="0" smtClean="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34.4</a:t>
                      </a:r>
                      <a:endParaRPr lang="en-IN" sz="1600" b="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txBody>
                  <a:tcPr marL="66541" marR="66541" marT="0" marB="0"/>
                </a:tc>
                <a:tc>
                  <a:txBody>
                    <a:bodyPr/>
                    <a:lstStyle/>
                    <a:p>
                      <a:pPr algn="ctr">
                        <a:lnSpc>
                          <a:spcPct val="107000"/>
                        </a:lnSpc>
                        <a:spcAft>
                          <a:spcPts val="0"/>
                        </a:spcAft>
                      </a:pPr>
                      <a:r>
                        <a:rPr lang="en-IN" sz="1600" b="1" dirty="0" smtClean="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63.3</a:t>
                      </a:r>
                      <a:endParaRPr lang="en-IN" sz="1600" b="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txBody>
                  <a:tcPr marL="66541" marR="66541" marT="0" marB="0"/>
                </a:tc>
                <a:tc>
                  <a:txBody>
                    <a:bodyPr/>
                    <a:lstStyle/>
                    <a:p>
                      <a:pPr algn="ctr">
                        <a:lnSpc>
                          <a:spcPct val="107000"/>
                        </a:lnSpc>
                        <a:spcAft>
                          <a:spcPts val="0"/>
                        </a:spcAft>
                      </a:pPr>
                      <a:r>
                        <a:rPr lang="en-IN" sz="1600" b="1" dirty="0" smtClean="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28.9</a:t>
                      </a:r>
                      <a:endParaRPr lang="en-IN" sz="1600" b="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txBody>
                  <a:tcPr marL="66541" marR="66541" marT="0" marB="0"/>
                </a:tc>
              </a:tr>
              <a:tr h="286105">
                <a:tc>
                  <a:txBody>
                    <a:bodyPr/>
                    <a:lstStyle/>
                    <a:p>
                      <a:pPr>
                        <a:lnSpc>
                          <a:spcPct val="107000"/>
                        </a:lnSpc>
                        <a:spcAft>
                          <a:spcPts val="0"/>
                        </a:spcAft>
                      </a:pPr>
                      <a:r>
                        <a:rPr lang="en-IN" sz="1600" b="1" dirty="0" smtClean="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18</a:t>
                      </a:r>
                      <a:endParaRPr lang="en-IN" sz="1600" b="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txBody>
                  <a:tcPr marL="66541" marR="66541" marT="0" marB="0"/>
                </a:tc>
                <a:tc>
                  <a:txBody>
                    <a:bodyPr/>
                    <a:lstStyle/>
                    <a:p>
                      <a:pPr algn="ctr">
                        <a:lnSpc>
                          <a:spcPct val="107000"/>
                        </a:lnSpc>
                        <a:spcAft>
                          <a:spcPts val="0"/>
                        </a:spcAft>
                      </a:pPr>
                      <a:r>
                        <a:rPr lang="en-IN" sz="1600" b="1" dirty="0" smtClean="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Do you have knowledge</a:t>
                      </a:r>
                      <a:r>
                        <a:rPr lang="en-IN" sz="1600" b="1" baseline="0" dirty="0" smtClean="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 about marketing medicinal and aromatic products</a:t>
                      </a:r>
                      <a:endParaRPr lang="en-IN" sz="1600" b="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txBody>
                  <a:tcPr marL="66541" marR="66541" marT="0" marB="0"/>
                </a:tc>
                <a:tc>
                  <a:txBody>
                    <a:bodyPr/>
                    <a:lstStyle/>
                    <a:p>
                      <a:pPr algn="ctr">
                        <a:lnSpc>
                          <a:spcPct val="107000"/>
                        </a:lnSpc>
                        <a:spcAft>
                          <a:spcPts val="0"/>
                        </a:spcAft>
                      </a:pPr>
                      <a:r>
                        <a:rPr lang="en-IN" sz="1600" b="1" dirty="0" smtClean="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7.77</a:t>
                      </a:r>
                      <a:endParaRPr lang="en-IN" sz="1600" b="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txBody>
                  <a:tcPr marL="66541" marR="66541" marT="0" marB="0"/>
                </a:tc>
                <a:tc>
                  <a:txBody>
                    <a:bodyPr/>
                    <a:lstStyle/>
                    <a:p>
                      <a:pPr algn="ctr">
                        <a:lnSpc>
                          <a:spcPct val="107000"/>
                        </a:lnSpc>
                        <a:spcAft>
                          <a:spcPts val="0"/>
                        </a:spcAft>
                      </a:pPr>
                      <a:r>
                        <a:rPr lang="en-IN" sz="1600" b="1" dirty="0" smtClean="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35.5</a:t>
                      </a:r>
                      <a:endParaRPr lang="en-IN" sz="1600" b="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txBody>
                  <a:tcPr marL="66541" marR="66541" marT="0" marB="0"/>
                </a:tc>
                <a:tc>
                  <a:txBody>
                    <a:bodyPr/>
                    <a:lstStyle/>
                    <a:p>
                      <a:pPr algn="ctr">
                        <a:lnSpc>
                          <a:spcPct val="107000"/>
                        </a:lnSpc>
                        <a:spcAft>
                          <a:spcPts val="0"/>
                        </a:spcAft>
                      </a:pPr>
                      <a:r>
                        <a:rPr lang="en-IN" sz="1600" b="1" dirty="0" smtClean="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27.73</a:t>
                      </a:r>
                      <a:endParaRPr lang="en-IN" sz="1600" b="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txBody>
                  <a:tcPr marL="66541" marR="66541" marT="0" marB="0"/>
                </a:tc>
              </a:tr>
            </a:tbl>
          </a:graphicData>
        </a:graphic>
      </p:graphicFrame>
    </p:spTree>
    <p:extLst>
      <p:ext uri="{BB962C8B-B14F-4D97-AF65-F5344CB8AC3E}">
        <p14:creationId xmlns:p14="http://schemas.microsoft.com/office/powerpoint/2010/main" val="3238814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C313F8B8-9A77-F14C-A639-9C66540C7B21}"/>
              </a:ext>
            </a:extLst>
          </p:cNvPr>
          <p:cNvSpPr/>
          <p:nvPr/>
        </p:nvSpPr>
        <p:spPr>
          <a:xfrm>
            <a:off x="1981199" y="198149"/>
            <a:ext cx="8278091" cy="741218"/>
          </a:xfrm>
          <a:prstGeom prst="round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r>
              <a:rPr lang="en-US" sz="2800" dirty="0">
                <a:ln w="0"/>
                <a:solidFill>
                  <a:schemeClr val="tx1"/>
                </a:solidFill>
                <a:effectLst>
                  <a:outerShdw blurRad="38100" dist="19050" dir="2700000" algn="tl" rotWithShape="0">
                    <a:schemeClr val="dk1">
                      <a:alpha val="40000"/>
                    </a:schemeClr>
                  </a:outerShdw>
                </a:effectLst>
              </a:rPr>
              <a:t>Attributes of technologies for the potential scaling up </a:t>
            </a:r>
          </a:p>
        </p:txBody>
      </p:sp>
      <p:graphicFrame>
        <p:nvGraphicFramePr>
          <p:cNvPr id="3" name="Diagram 2"/>
          <p:cNvGraphicFramePr/>
          <p:nvPr>
            <p:extLst>
              <p:ext uri="{D42A27DB-BD31-4B8C-83A1-F6EECF244321}">
                <p14:modId xmlns:p14="http://schemas.microsoft.com/office/powerpoint/2010/main" val="868300813"/>
              </p:ext>
            </p:extLst>
          </p:nvPr>
        </p:nvGraphicFramePr>
        <p:xfrm>
          <a:off x="1193800" y="1341966"/>
          <a:ext cx="6248400" cy="432223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Oval 3"/>
          <p:cNvSpPr/>
          <p:nvPr/>
        </p:nvSpPr>
        <p:spPr>
          <a:xfrm>
            <a:off x="2070100" y="1270363"/>
            <a:ext cx="622300" cy="609600"/>
          </a:xfrm>
          <a:prstGeom prst="ellipse">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dirty="0"/>
              <a:t>1</a:t>
            </a:r>
          </a:p>
        </p:txBody>
      </p:sp>
      <p:sp>
        <p:nvSpPr>
          <p:cNvPr id="5" name="Oval 4"/>
          <p:cNvSpPr/>
          <p:nvPr/>
        </p:nvSpPr>
        <p:spPr>
          <a:xfrm>
            <a:off x="2076450" y="1913301"/>
            <a:ext cx="622300" cy="609600"/>
          </a:xfrm>
          <a:prstGeom prst="ellipse">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dirty="0"/>
              <a:t>2</a:t>
            </a:r>
          </a:p>
        </p:txBody>
      </p:sp>
      <p:sp>
        <p:nvSpPr>
          <p:cNvPr id="6" name="Oval 5"/>
          <p:cNvSpPr/>
          <p:nvPr/>
        </p:nvSpPr>
        <p:spPr>
          <a:xfrm>
            <a:off x="2076450" y="2578100"/>
            <a:ext cx="622300" cy="609600"/>
          </a:xfrm>
          <a:prstGeom prst="ellipse">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dirty="0"/>
              <a:t>3</a:t>
            </a:r>
          </a:p>
        </p:txBody>
      </p:sp>
      <p:sp>
        <p:nvSpPr>
          <p:cNvPr id="7" name="Oval 6"/>
          <p:cNvSpPr/>
          <p:nvPr/>
        </p:nvSpPr>
        <p:spPr>
          <a:xfrm>
            <a:off x="2076450" y="3863976"/>
            <a:ext cx="622300" cy="609600"/>
          </a:xfrm>
          <a:prstGeom prst="ellipse">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dirty="0"/>
              <a:t>5</a:t>
            </a:r>
          </a:p>
        </p:txBody>
      </p:sp>
      <p:sp>
        <p:nvSpPr>
          <p:cNvPr id="8" name="Oval 7"/>
          <p:cNvSpPr/>
          <p:nvPr/>
        </p:nvSpPr>
        <p:spPr>
          <a:xfrm>
            <a:off x="2070100" y="4506914"/>
            <a:ext cx="622300" cy="609600"/>
          </a:xfrm>
          <a:prstGeom prst="ellipse">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dirty="0"/>
              <a:t>6</a:t>
            </a:r>
          </a:p>
        </p:txBody>
      </p:sp>
      <p:sp>
        <p:nvSpPr>
          <p:cNvPr id="9" name="Down Arrow 8"/>
          <p:cNvSpPr/>
          <p:nvPr/>
        </p:nvSpPr>
        <p:spPr>
          <a:xfrm>
            <a:off x="304800" y="0"/>
            <a:ext cx="685800" cy="3162300"/>
          </a:xfrm>
          <a:prstGeom prst="downArrow">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sp>
        <p:nvSpPr>
          <p:cNvPr id="10" name="Down Arrow 9"/>
          <p:cNvSpPr/>
          <p:nvPr/>
        </p:nvSpPr>
        <p:spPr>
          <a:xfrm rot="10800000">
            <a:off x="304800" y="3289300"/>
            <a:ext cx="723900" cy="3568700"/>
          </a:xfrm>
          <a:prstGeom prst="downArrow">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sp>
        <p:nvSpPr>
          <p:cNvPr id="11" name="Oval 10"/>
          <p:cNvSpPr/>
          <p:nvPr/>
        </p:nvSpPr>
        <p:spPr>
          <a:xfrm>
            <a:off x="2076450" y="3221038"/>
            <a:ext cx="622300" cy="609600"/>
          </a:xfrm>
          <a:prstGeom prst="ellipse">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dirty="0"/>
              <a:t>4</a:t>
            </a:r>
          </a:p>
        </p:txBody>
      </p:sp>
      <p:sp>
        <p:nvSpPr>
          <p:cNvPr id="12" name="Oval 11"/>
          <p:cNvSpPr/>
          <p:nvPr/>
        </p:nvSpPr>
        <p:spPr>
          <a:xfrm>
            <a:off x="2070100" y="5156200"/>
            <a:ext cx="622300" cy="609600"/>
          </a:xfrm>
          <a:prstGeom prst="ellipse">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dirty="0"/>
              <a:t>7</a:t>
            </a:r>
          </a:p>
        </p:txBody>
      </p:sp>
    </p:spTree>
    <p:extLst>
      <p:ext uri="{BB962C8B-B14F-4D97-AF65-F5344CB8AC3E}">
        <p14:creationId xmlns:p14="http://schemas.microsoft.com/office/powerpoint/2010/main" val="182903696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3143056965"/>
              </p:ext>
            </p:extLst>
          </p:nvPr>
        </p:nvGraphicFramePr>
        <p:xfrm>
          <a:off x="589428" y="1004331"/>
          <a:ext cx="10811436" cy="4521825"/>
        </p:xfrm>
        <a:graphic>
          <a:graphicData uri="http://schemas.openxmlformats.org/drawingml/2006/table">
            <a:tbl>
              <a:tblPr firstRow="1" firstCol="1" bandRow="1">
                <a:tableStyleId>{D27102A9-8310-4765-A935-A1911B00CA55}</a:tableStyleId>
              </a:tblPr>
              <a:tblGrid>
                <a:gridCol w="667872">
                  <a:extLst>
                    <a:ext uri="{9D8B030D-6E8A-4147-A177-3AD203B41FA5}">
                      <a16:colId xmlns:a16="http://schemas.microsoft.com/office/drawing/2014/main" xmlns="" val="2777544577"/>
                    </a:ext>
                  </a:extLst>
                </a:gridCol>
                <a:gridCol w="7404100">
                  <a:extLst>
                    <a:ext uri="{9D8B030D-6E8A-4147-A177-3AD203B41FA5}">
                      <a16:colId xmlns:a16="http://schemas.microsoft.com/office/drawing/2014/main" xmlns="" val="2032026915"/>
                    </a:ext>
                  </a:extLst>
                </a:gridCol>
                <a:gridCol w="889000"/>
                <a:gridCol w="914400"/>
                <a:gridCol w="936064">
                  <a:extLst>
                    <a:ext uri="{9D8B030D-6E8A-4147-A177-3AD203B41FA5}">
                      <a16:colId xmlns:a16="http://schemas.microsoft.com/office/drawing/2014/main" xmlns="" val="2518762540"/>
                    </a:ext>
                  </a:extLst>
                </a:gridCol>
              </a:tblGrid>
              <a:tr h="411075">
                <a:tc>
                  <a:txBody>
                    <a:bodyPr/>
                    <a:lstStyle/>
                    <a:p>
                      <a:pPr>
                        <a:lnSpc>
                          <a:spcPct val="107000"/>
                        </a:lnSpc>
                        <a:spcAft>
                          <a:spcPts val="0"/>
                        </a:spcAft>
                      </a:pPr>
                      <a:r>
                        <a:rPr lang="en-IN" sz="1600" b="1" dirty="0" err="1">
                          <a:solidFill>
                            <a:srgbClr val="0070C0"/>
                          </a:solidFill>
                          <a:effectLst/>
                        </a:rPr>
                        <a:t>Sl.No</a:t>
                      </a:r>
                      <a:endParaRPr lang="en-IN" sz="1600" b="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txBody>
                  <a:tcPr marL="66541" marR="66541" marT="0" marB="0"/>
                </a:tc>
                <a:tc>
                  <a:txBody>
                    <a:bodyPr/>
                    <a:lstStyle/>
                    <a:p>
                      <a:pPr algn="ctr">
                        <a:lnSpc>
                          <a:spcPct val="107000"/>
                        </a:lnSpc>
                        <a:spcAft>
                          <a:spcPts val="0"/>
                        </a:spcAft>
                      </a:pPr>
                      <a:r>
                        <a:rPr lang="en-IN" sz="1600" b="1" dirty="0">
                          <a:solidFill>
                            <a:srgbClr val="0070C0"/>
                          </a:solidFill>
                          <a:effectLst/>
                        </a:rPr>
                        <a:t>Benefits</a:t>
                      </a:r>
                      <a:endParaRPr lang="en-IN" sz="1600" b="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txBody>
                  <a:tcPr marL="66541" marR="66541" marT="0" marB="0"/>
                </a:tc>
                <a:tc>
                  <a:txBody>
                    <a:bodyPr/>
                    <a:lstStyle/>
                    <a:p>
                      <a:pPr algn="ctr">
                        <a:lnSpc>
                          <a:spcPct val="107000"/>
                        </a:lnSpc>
                        <a:spcAft>
                          <a:spcPts val="0"/>
                        </a:spcAft>
                      </a:pPr>
                      <a:r>
                        <a:rPr lang="en-IN" sz="1600" b="1" dirty="0" smtClean="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Before </a:t>
                      </a:r>
                      <a:endParaRPr lang="en-IN" sz="1600" b="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txBody>
                  <a:tcPr marL="66541" marR="66541" marT="0" marB="0"/>
                </a:tc>
                <a:tc>
                  <a:txBody>
                    <a:bodyPr/>
                    <a:lstStyle/>
                    <a:p>
                      <a:pPr algn="ctr">
                        <a:lnSpc>
                          <a:spcPct val="107000"/>
                        </a:lnSpc>
                        <a:spcAft>
                          <a:spcPts val="0"/>
                        </a:spcAft>
                      </a:pPr>
                      <a:r>
                        <a:rPr lang="en-IN" sz="1600" b="1" dirty="0" smtClean="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After </a:t>
                      </a:r>
                      <a:endParaRPr lang="en-IN" sz="1600" b="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txBody>
                  <a:tcPr marL="66541" marR="66541" marT="0" marB="0"/>
                </a:tc>
                <a:tc>
                  <a:txBody>
                    <a:bodyPr/>
                    <a:lstStyle/>
                    <a:p>
                      <a:pPr algn="ctr">
                        <a:lnSpc>
                          <a:spcPct val="107000"/>
                        </a:lnSpc>
                        <a:spcAft>
                          <a:spcPts val="0"/>
                        </a:spcAft>
                      </a:pPr>
                      <a:r>
                        <a:rPr lang="en-IN" sz="1600" b="1" dirty="0" smtClean="0">
                          <a:solidFill>
                            <a:srgbClr val="0070C0"/>
                          </a:solidFill>
                          <a:effectLst/>
                          <a:latin typeface="+mn-lt"/>
                          <a:ea typeface="+mn-ea"/>
                          <a:cs typeface="+mn-cs"/>
                        </a:rPr>
                        <a:t>Gain</a:t>
                      </a:r>
                      <a:r>
                        <a:rPr lang="en-IN" sz="1600" b="1" baseline="0" dirty="0" smtClean="0">
                          <a:solidFill>
                            <a:srgbClr val="0070C0"/>
                          </a:solidFill>
                          <a:effectLst/>
                          <a:latin typeface="+mn-lt"/>
                          <a:ea typeface="+mn-ea"/>
                          <a:cs typeface="+mn-cs"/>
                        </a:rPr>
                        <a:t> </a:t>
                      </a:r>
                      <a:endParaRPr lang="en-IN" sz="1600" b="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txBody>
                  <a:tcPr marL="66541" marR="66541" marT="0" marB="0"/>
                </a:tc>
                <a:extLst>
                  <a:ext uri="{0D108BD9-81ED-4DB2-BD59-A6C34878D82A}">
                    <a16:rowId xmlns:a16="http://schemas.microsoft.com/office/drawing/2014/main" xmlns="" val="3286556024"/>
                  </a:ext>
                </a:extLst>
              </a:tr>
              <a:tr h="411075">
                <a:tc>
                  <a:txBody>
                    <a:bodyPr/>
                    <a:lstStyle/>
                    <a:p>
                      <a:pPr>
                        <a:lnSpc>
                          <a:spcPct val="107000"/>
                        </a:lnSpc>
                        <a:spcAft>
                          <a:spcPts val="0"/>
                        </a:spcAft>
                      </a:pPr>
                      <a:r>
                        <a:rPr lang="en-IN" sz="1600" b="1" dirty="0" smtClean="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1</a:t>
                      </a:r>
                      <a:endParaRPr lang="en-IN" sz="1600" b="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txBody>
                  <a:tcPr marL="66541" marR="66541" marT="0" marB="0"/>
                </a:tc>
                <a:tc>
                  <a:txBody>
                    <a:bodyPr/>
                    <a:lstStyle/>
                    <a:p>
                      <a:pPr algn="ctr">
                        <a:lnSpc>
                          <a:spcPct val="107000"/>
                        </a:lnSpc>
                        <a:spcAft>
                          <a:spcPts val="0"/>
                        </a:spcAft>
                      </a:pPr>
                      <a:r>
                        <a:rPr lang="en-IN" sz="1600" b="1" dirty="0" smtClean="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Do you have knowledge about artificial</a:t>
                      </a:r>
                      <a:r>
                        <a:rPr lang="en-IN" sz="1600" b="1" baseline="0" dirty="0" smtClean="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 insemination</a:t>
                      </a:r>
                      <a:endParaRPr lang="en-IN" sz="1600" b="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txBody>
                  <a:tcPr marL="66541" marR="66541" marT="0" marB="0"/>
                </a:tc>
                <a:tc>
                  <a:txBody>
                    <a:bodyPr/>
                    <a:lstStyle/>
                    <a:p>
                      <a:pPr algn="ctr">
                        <a:lnSpc>
                          <a:spcPct val="107000"/>
                        </a:lnSpc>
                        <a:spcAft>
                          <a:spcPts val="0"/>
                        </a:spcAft>
                      </a:pPr>
                      <a:r>
                        <a:rPr lang="en-IN" sz="1600" b="1" dirty="0" smtClean="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34.4</a:t>
                      </a:r>
                      <a:endParaRPr lang="en-IN" sz="1600" b="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txBody>
                  <a:tcPr marL="66541" marR="66541" marT="0" marB="0"/>
                </a:tc>
                <a:tc>
                  <a:txBody>
                    <a:bodyPr/>
                    <a:lstStyle/>
                    <a:p>
                      <a:pPr algn="ctr">
                        <a:lnSpc>
                          <a:spcPct val="107000"/>
                        </a:lnSpc>
                        <a:spcAft>
                          <a:spcPts val="0"/>
                        </a:spcAft>
                      </a:pPr>
                      <a:r>
                        <a:rPr lang="en-IN" sz="1600" b="1" dirty="0" smtClean="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87.7</a:t>
                      </a:r>
                      <a:endParaRPr lang="en-IN" sz="1600" b="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txBody>
                  <a:tcPr marL="66541" marR="66541" marT="0" marB="0"/>
                </a:tc>
                <a:tc>
                  <a:txBody>
                    <a:bodyPr/>
                    <a:lstStyle/>
                    <a:p>
                      <a:pPr algn="ctr">
                        <a:lnSpc>
                          <a:spcPct val="107000"/>
                        </a:lnSpc>
                        <a:spcAft>
                          <a:spcPts val="0"/>
                        </a:spcAft>
                      </a:pPr>
                      <a:r>
                        <a:rPr lang="en-IN" sz="1600" b="1" dirty="0" smtClean="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53.3</a:t>
                      </a:r>
                      <a:endParaRPr lang="en-IN" sz="1600" b="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txBody>
                  <a:tcPr marL="66541" marR="66541" marT="0" marB="0"/>
                </a:tc>
              </a:tr>
              <a:tr h="411075">
                <a:tc>
                  <a:txBody>
                    <a:bodyPr/>
                    <a:lstStyle/>
                    <a:p>
                      <a:pPr>
                        <a:lnSpc>
                          <a:spcPct val="107000"/>
                        </a:lnSpc>
                        <a:spcAft>
                          <a:spcPts val="0"/>
                        </a:spcAft>
                      </a:pPr>
                      <a:r>
                        <a:rPr lang="en-IN" sz="1600" b="1" dirty="0" smtClean="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2</a:t>
                      </a:r>
                      <a:endParaRPr lang="en-IN" sz="1600" b="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txBody>
                  <a:tcPr marL="66541" marR="66541" marT="0" marB="0"/>
                </a:tc>
                <a:tc>
                  <a:txBody>
                    <a:bodyPr/>
                    <a:lstStyle/>
                    <a:p>
                      <a:pPr algn="ctr">
                        <a:lnSpc>
                          <a:spcPct val="107000"/>
                        </a:lnSpc>
                        <a:spcAft>
                          <a:spcPts val="0"/>
                        </a:spcAft>
                      </a:pPr>
                      <a:r>
                        <a:rPr lang="en-IN" sz="1600" b="1" dirty="0" smtClean="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Information</a:t>
                      </a:r>
                      <a:r>
                        <a:rPr lang="en-IN" sz="1600" b="1" baseline="0" dirty="0" smtClean="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 about animal breeding </a:t>
                      </a:r>
                      <a:endParaRPr lang="en-IN" sz="1600" b="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txBody>
                  <a:tcPr marL="66541" marR="66541" marT="0" marB="0"/>
                </a:tc>
                <a:tc>
                  <a:txBody>
                    <a:bodyPr/>
                    <a:lstStyle/>
                    <a:p>
                      <a:pPr algn="ctr">
                        <a:lnSpc>
                          <a:spcPct val="107000"/>
                        </a:lnSpc>
                        <a:spcAft>
                          <a:spcPts val="0"/>
                        </a:spcAft>
                      </a:pPr>
                      <a:r>
                        <a:rPr lang="en-IN" sz="1600" b="1" dirty="0" smtClean="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41.1</a:t>
                      </a:r>
                      <a:endParaRPr lang="en-IN" sz="1600" b="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txBody>
                  <a:tcPr marL="66541" marR="66541" marT="0" marB="0"/>
                </a:tc>
                <a:tc>
                  <a:txBody>
                    <a:bodyPr/>
                    <a:lstStyle/>
                    <a:p>
                      <a:pPr algn="ctr">
                        <a:lnSpc>
                          <a:spcPct val="107000"/>
                        </a:lnSpc>
                        <a:spcAft>
                          <a:spcPts val="0"/>
                        </a:spcAft>
                      </a:pPr>
                      <a:r>
                        <a:rPr lang="en-IN" sz="1600" b="1" dirty="0" smtClean="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77.7</a:t>
                      </a:r>
                      <a:endParaRPr lang="en-IN" sz="1600" b="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txBody>
                  <a:tcPr marL="66541" marR="66541" marT="0" marB="0"/>
                </a:tc>
                <a:tc>
                  <a:txBody>
                    <a:bodyPr/>
                    <a:lstStyle/>
                    <a:p>
                      <a:pPr algn="ctr">
                        <a:lnSpc>
                          <a:spcPct val="107000"/>
                        </a:lnSpc>
                        <a:spcAft>
                          <a:spcPts val="0"/>
                        </a:spcAft>
                      </a:pPr>
                      <a:r>
                        <a:rPr lang="en-IN" sz="1600" b="1" dirty="0" smtClean="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36.6</a:t>
                      </a:r>
                      <a:endParaRPr lang="en-IN" sz="1600" b="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txBody>
                  <a:tcPr marL="66541" marR="66541" marT="0" marB="0"/>
                </a:tc>
              </a:tr>
              <a:tr h="411075">
                <a:tc>
                  <a:txBody>
                    <a:bodyPr/>
                    <a:lstStyle/>
                    <a:p>
                      <a:pPr>
                        <a:lnSpc>
                          <a:spcPct val="107000"/>
                        </a:lnSpc>
                        <a:spcAft>
                          <a:spcPts val="0"/>
                        </a:spcAft>
                      </a:pPr>
                      <a:r>
                        <a:rPr lang="en-IN" sz="1600" b="1" dirty="0" smtClean="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3</a:t>
                      </a:r>
                      <a:endParaRPr lang="en-IN" sz="1600" b="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txBody>
                  <a:tcPr marL="66541" marR="66541" marT="0" marB="0"/>
                </a:tc>
                <a:tc>
                  <a:txBody>
                    <a:bodyPr/>
                    <a:lstStyle/>
                    <a:p>
                      <a:pPr algn="ctr">
                        <a:lnSpc>
                          <a:spcPct val="107000"/>
                        </a:lnSpc>
                        <a:spcAft>
                          <a:spcPts val="0"/>
                        </a:spcAft>
                      </a:pPr>
                      <a:r>
                        <a:rPr lang="en-IN" sz="1600" b="1" dirty="0" smtClean="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Do</a:t>
                      </a:r>
                      <a:r>
                        <a:rPr lang="en-IN" sz="1600" b="1" baseline="0" dirty="0" smtClean="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 you know about high yielding </a:t>
                      </a:r>
                      <a:r>
                        <a:rPr lang="en-IN" sz="1600" b="1" baseline="0" dirty="0" err="1" smtClean="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milch</a:t>
                      </a:r>
                      <a:r>
                        <a:rPr lang="en-IN" sz="1600" b="1" baseline="0" dirty="0" smtClean="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 animal breeds</a:t>
                      </a:r>
                      <a:endParaRPr lang="en-IN" sz="1600" b="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txBody>
                  <a:tcPr marL="66541" marR="66541" marT="0" marB="0"/>
                </a:tc>
                <a:tc>
                  <a:txBody>
                    <a:bodyPr/>
                    <a:lstStyle/>
                    <a:p>
                      <a:pPr algn="ctr">
                        <a:lnSpc>
                          <a:spcPct val="107000"/>
                        </a:lnSpc>
                        <a:spcAft>
                          <a:spcPts val="0"/>
                        </a:spcAft>
                      </a:pPr>
                      <a:r>
                        <a:rPr lang="en-IN" sz="1600" b="1" dirty="0" smtClean="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48.8</a:t>
                      </a:r>
                      <a:endParaRPr lang="en-IN" sz="1600" b="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txBody>
                  <a:tcPr marL="66541" marR="66541" marT="0" marB="0"/>
                </a:tc>
                <a:tc>
                  <a:txBody>
                    <a:bodyPr/>
                    <a:lstStyle/>
                    <a:p>
                      <a:pPr algn="ctr">
                        <a:lnSpc>
                          <a:spcPct val="107000"/>
                        </a:lnSpc>
                        <a:spcAft>
                          <a:spcPts val="0"/>
                        </a:spcAft>
                      </a:pPr>
                      <a:r>
                        <a:rPr lang="en-IN" sz="1600" b="1" dirty="0" smtClean="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84.4</a:t>
                      </a:r>
                      <a:endParaRPr lang="en-IN" sz="1600" b="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txBody>
                  <a:tcPr marL="66541" marR="66541" marT="0" marB="0"/>
                </a:tc>
                <a:tc>
                  <a:txBody>
                    <a:bodyPr/>
                    <a:lstStyle/>
                    <a:p>
                      <a:pPr algn="ctr">
                        <a:lnSpc>
                          <a:spcPct val="107000"/>
                        </a:lnSpc>
                        <a:spcAft>
                          <a:spcPts val="0"/>
                        </a:spcAft>
                      </a:pPr>
                      <a:r>
                        <a:rPr lang="en-IN" sz="1600" b="1" dirty="0" smtClean="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35.5</a:t>
                      </a:r>
                      <a:endParaRPr lang="en-IN" sz="1600" b="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txBody>
                  <a:tcPr marL="66541" marR="66541" marT="0" marB="0"/>
                </a:tc>
              </a:tr>
              <a:tr h="411075">
                <a:tc>
                  <a:txBody>
                    <a:bodyPr/>
                    <a:lstStyle/>
                    <a:p>
                      <a:pPr>
                        <a:lnSpc>
                          <a:spcPct val="107000"/>
                        </a:lnSpc>
                        <a:spcAft>
                          <a:spcPts val="0"/>
                        </a:spcAft>
                      </a:pPr>
                      <a:r>
                        <a:rPr lang="en-IN" sz="1600" b="1" dirty="0" smtClean="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4</a:t>
                      </a:r>
                      <a:endParaRPr lang="en-IN" sz="1600" b="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txBody>
                  <a:tcPr marL="66541" marR="66541" marT="0" marB="0"/>
                </a:tc>
                <a:tc>
                  <a:txBody>
                    <a:bodyPr/>
                    <a:lstStyle/>
                    <a:p>
                      <a:pPr algn="ctr">
                        <a:lnSpc>
                          <a:spcPct val="107000"/>
                        </a:lnSpc>
                        <a:spcAft>
                          <a:spcPts val="0"/>
                        </a:spcAft>
                      </a:pPr>
                      <a:r>
                        <a:rPr lang="en-IN" sz="1600" b="1" dirty="0" smtClean="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Disease</a:t>
                      </a:r>
                      <a:r>
                        <a:rPr lang="en-IN" sz="1600" b="1" baseline="0" dirty="0" smtClean="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 management practices in goat and sheep</a:t>
                      </a:r>
                      <a:endParaRPr lang="en-IN" sz="1600" b="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txBody>
                  <a:tcPr marL="66541" marR="66541" marT="0" marB="0"/>
                </a:tc>
                <a:tc>
                  <a:txBody>
                    <a:bodyPr/>
                    <a:lstStyle/>
                    <a:p>
                      <a:pPr algn="ctr">
                        <a:lnSpc>
                          <a:spcPct val="107000"/>
                        </a:lnSpc>
                        <a:spcAft>
                          <a:spcPts val="0"/>
                        </a:spcAft>
                      </a:pPr>
                      <a:r>
                        <a:rPr lang="en-IN" sz="1600" b="1" dirty="0" smtClean="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22.2</a:t>
                      </a:r>
                      <a:endParaRPr lang="en-IN" sz="1600" b="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txBody>
                  <a:tcPr marL="66541" marR="66541" marT="0" marB="0"/>
                </a:tc>
                <a:tc>
                  <a:txBody>
                    <a:bodyPr/>
                    <a:lstStyle/>
                    <a:p>
                      <a:pPr algn="ctr">
                        <a:lnSpc>
                          <a:spcPct val="107000"/>
                        </a:lnSpc>
                        <a:spcAft>
                          <a:spcPts val="0"/>
                        </a:spcAft>
                      </a:pPr>
                      <a:r>
                        <a:rPr lang="en-IN" sz="1600" b="1" dirty="0" smtClean="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70.00</a:t>
                      </a:r>
                      <a:endParaRPr lang="en-IN" sz="1600" b="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txBody>
                  <a:tcPr marL="66541" marR="66541" marT="0" marB="0"/>
                </a:tc>
                <a:tc>
                  <a:txBody>
                    <a:bodyPr/>
                    <a:lstStyle/>
                    <a:p>
                      <a:pPr algn="ctr">
                        <a:lnSpc>
                          <a:spcPct val="107000"/>
                        </a:lnSpc>
                        <a:spcAft>
                          <a:spcPts val="0"/>
                        </a:spcAft>
                      </a:pPr>
                      <a:r>
                        <a:rPr lang="en-IN" sz="1600" b="1" dirty="0" smtClean="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47.8</a:t>
                      </a:r>
                      <a:endParaRPr lang="en-IN" sz="1600" b="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txBody>
                  <a:tcPr marL="66541" marR="66541" marT="0" marB="0"/>
                </a:tc>
              </a:tr>
              <a:tr h="411075">
                <a:tc>
                  <a:txBody>
                    <a:bodyPr/>
                    <a:lstStyle/>
                    <a:p>
                      <a:pPr>
                        <a:lnSpc>
                          <a:spcPct val="107000"/>
                        </a:lnSpc>
                        <a:spcAft>
                          <a:spcPts val="0"/>
                        </a:spcAft>
                      </a:pPr>
                      <a:r>
                        <a:rPr lang="en-IN" sz="1600" b="1" dirty="0" smtClean="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5</a:t>
                      </a:r>
                      <a:endParaRPr lang="en-IN" sz="16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6541" marR="66541" marT="0" marB="0"/>
                </a:tc>
                <a:tc>
                  <a:txBody>
                    <a:bodyPr/>
                    <a:lstStyle/>
                    <a:p>
                      <a:pPr algn="ctr">
                        <a:lnSpc>
                          <a:spcPct val="107000"/>
                        </a:lnSpc>
                        <a:spcAft>
                          <a:spcPts val="0"/>
                        </a:spcAft>
                      </a:pPr>
                      <a:r>
                        <a:rPr lang="en-IN" sz="1600" b="1" dirty="0" smtClean="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Information</a:t>
                      </a:r>
                      <a:r>
                        <a:rPr lang="en-IN" sz="1600" b="1" baseline="0" dirty="0" smtClean="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on foot and mouth disease control in cattle</a:t>
                      </a:r>
                      <a:endParaRPr lang="en-IN" sz="16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6541" marR="66541" marT="0" marB="0"/>
                </a:tc>
                <a:tc>
                  <a:txBody>
                    <a:bodyPr/>
                    <a:lstStyle/>
                    <a:p>
                      <a:pPr algn="ctr">
                        <a:lnSpc>
                          <a:spcPct val="107000"/>
                        </a:lnSpc>
                        <a:spcAft>
                          <a:spcPts val="0"/>
                        </a:spcAft>
                      </a:pPr>
                      <a:r>
                        <a:rPr lang="en-IN" sz="1600" b="1" dirty="0" smtClean="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12.2</a:t>
                      </a:r>
                      <a:endParaRPr lang="en-IN" sz="16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6541" marR="66541" marT="0" marB="0"/>
                </a:tc>
                <a:tc>
                  <a:txBody>
                    <a:bodyPr/>
                    <a:lstStyle/>
                    <a:p>
                      <a:pPr algn="ctr">
                        <a:lnSpc>
                          <a:spcPct val="107000"/>
                        </a:lnSpc>
                        <a:spcAft>
                          <a:spcPts val="0"/>
                        </a:spcAft>
                      </a:pPr>
                      <a:r>
                        <a:rPr lang="en-IN" sz="1600" b="1" dirty="0" smtClean="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76.6</a:t>
                      </a:r>
                      <a:endParaRPr lang="en-IN" sz="16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6541" marR="66541" marT="0" marB="0"/>
                </a:tc>
                <a:tc>
                  <a:txBody>
                    <a:bodyPr/>
                    <a:lstStyle/>
                    <a:p>
                      <a:pPr algn="ctr">
                        <a:lnSpc>
                          <a:spcPct val="107000"/>
                        </a:lnSpc>
                        <a:spcAft>
                          <a:spcPts val="0"/>
                        </a:spcAft>
                      </a:pPr>
                      <a:r>
                        <a:rPr lang="en-IN" sz="1600" b="1" dirty="0" smtClean="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64.4</a:t>
                      </a:r>
                      <a:endParaRPr lang="en-IN" sz="16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6541" marR="66541" marT="0" marB="0"/>
                </a:tc>
              </a:tr>
              <a:tr h="411075">
                <a:tc>
                  <a:txBody>
                    <a:bodyPr/>
                    <a:lstStyle/>
                    <a:p>
                      <a:pPr>
                        <a:lnSpc>
                          <a:spcPct val="107000"/>
                        </a:lnSpc>
                        <a:spcAft>
                          <a:spcPts val="0"/>
                        </a:spcAft>
                      </a:pPr>
                      <a:r>
                        <a:rPr lang="en-IN" sz="1600" b="1" dirty="0" smtClean="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6</a:t>
                      </a:r>
                      <a:endParaRPr lang="en-IN" sz="1600" b="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txBody>
                  <a:tcPr marL="66541" marR="66541" marT="0" marB="0"/>
                </a:tc>
                <a:tc>
                  <a:txBody>
                    <a:bodyPr/>
                    <a:lstStyle/>
                    <a:p>
                      <a:pPr algn="ctr">
                        <a:lnSpc>
                          <a:spcPct val="107000"/>
                        </a:lnSpc>
                        <a:spcAft>
                          <a:spcPts val="0"/>
                        </a:spcAft>
                      </a:pPr>
                      <a:r>
                        <a:rPr lang="en-IN" sz="1600" b="1" dirty="0" smtClean="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Do</a:t>
                      </a:r>
                      <a:r>
                        <a:rPr lang="en-IN" sz="1600" b="1" baseline="0" dirty="0" smtClean="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 you have knowledge regarding cattle shed planning and its management</a:t>
                      </a:r>
                      <a:endParaRPr lang="en-IN" sz="1600" b="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txBody>
                  <a:tcPr marL="66541" marR="66541" marT="0" marB="0"/>
                </a:tc>
                <a:tc>
                  <a:txBody>
                    <a:bodyPr/>
                    <a:lstStyle/>
                    <a:p>
                      <a:pPr algn="ctr">
                        <a:lnSpc>
                          <a:spcPct val="107000"/>
                        </a:lnSpc>
                        <a:spcAft>
                          <a:spcPts val="0"/>
                        </a:spcAft>
                      </a:pPr>
                      <a:r>
                        <a:rPr lang="en-IN" sz="1600" b="1" dirty="0" smtClean="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71.1</a:t>
                      </a:r>
                      <a:endParaRPr lang="en-IN" sz="1600" b="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txBody>
                  <a:tcPr marL="66541" marR="66541" marT="0" marB="0"/>
                </a:tc>
                <a:tc>
                  <a:txBody>
                    <a:bodyPr/>
                    <a:lstStyle/>
                    <a:p>
                      <a:pPr algn="ctr">
                        <a:lnSpc>
                          <a:spcPct val="107000"/>
                        </a:lnSpc>
                        <a:spcAft>
                          <a:spcPts val="0"/>
                        </a:spcAft>
                      </a:pPr>
                      <a:r>
                        <a:rPr lang="en-IN" sz="1600" b="1" dirty="0" smtClean="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92.2</a:t>
                      </a:r>
                      <a:endParaRPr lang="en-IN" sz="1600" b="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txBody>
                  <a:tcPr marL="66541" marR="66541" marT="0" marB="0"/>
                </a:tc>
                <a:tc>
                  <a:txBody>
                    <a:bodyPr/>
                    <a:lstStyle/>
                    <a:p>
                      <a:pPr algn="ctr">
                        <a:lnSpc>
                          <a:spcPct val="107000"/>
                        </a:lnSpc>
                        <a:spcAft>
                          <a:spcPts val="0"/>
                        </a:spcAft>
                      </a:pPr>
                      <a:r>
                        <a:rPr lang="en-IN" sz="1600" b="1" dirty="0" smtClean="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21.1</a:t>
                      </a:r>
                      <a:endParaRPr lang="en-IN" sz="1600" b="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txBody>
                  <a:tcPr marL="66541" marR="66541" marT="0" marB="0"/>
                </a:tc>
              </a:tr>
              <a:tr h="411075">
                <a:tc>
                  <a:txBody>
                    <a:bodyPr/>
                    <a:lstStyle/>
                    <a:p>
                      <a:pPr>
                        <a:lnSpc>
                          <a:spcPct val="107000"/>
                        </a:lnSpc>
                        <a:spcAft>
                          <a:spcPts val="0"/>
                        </a:spcAft>
                      </a:pPr>
                      <a:r>
                        <a:rPr lang="en-IN" sz="1600" b="1" dirty="0" smtClean="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7</a:t>
                      </a:r>
                      <a:endParaRPr lang="en-IN" sz="1600" b="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txBody>
                  <a:tcPr marL="66541" marR="66541" marT="0" marB="0"/>
                </a:tc>
                <a:tc>
                  <a:txBody>
                    <a:bodyPr/>
                    <a:lstStyle/>
                    <a:p>
                      <a:pPr algn="ctr">
                        <a:lnSpc>
                          <a:spcPct val="107000"/>
                        </a:lnSpc>
                        <a:spcAft>
                          <a:spcPts val="0"/>
                        </a:spcAft>
                      </a:pPr>
                      <a:r>
                        <a:rPr lang="en-IN" sz="1600" b="1" dirty="0" smtClean="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Do</a:t>
                      </a:r>
                      <a:r>
                        <a:rPr lang="en-IN" sz="1600" b="1" baseline="0" dirty="0" smtClean="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 you have knowledge about animal insurance</a:t>
                      </a:r>
                      <a:endParaRPr lang="en-IN" sz="1600" b="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txBody>
                  <a:tcPr marL="66541" marR="66541" marT="0" marB="0"/>
                </a:tc>
                <a:tc>
                  <a:txBody>
                    <a:bodyPr/>
                    <a:lstStyle/>
                    <a:p>
                      <a:pPr algn="ctr">
                        <a:lnSpc>
                          <a:spcPct val="107000"/>
                        </a:lnSpc>
                        <a:spcAft>
                          <a:spcPts val="0"/>
                        </a:spcAft>
                      </a:pPr>
                      <a:r>
                        <a:rPr lang="en-IN" sz="1600" b="1" dirty="0" smtClean="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32.2</a:t>
                      </a:r>
                      <a:endParaRPr lang="en-IN" sz="1600" b="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txBody>
                  <a:tcPr marL="66541" marR="66541" marT="0" marB="0"/>
                </a:tc>
                <a:tc>
                  <a:txBody>
                    <a:bodyPr/>
                    <a:lstStyle/>
                    <a:p>
                      <a:pPr algn="ctr">
                        <a:lnSpc>
                          <a:spcPct val="107000"/>
                        </a:lnSpc>
                        <a:spcAft>
                          <a:spcPts val="0"/>
                        </a:spcAft>
                      </a:pPr>
                      <a:r>
                        <a:rPr lang="en-IN" sz="1600" b="1" dirty="0" smtClean="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46.6</a:t>
                      </a:r>
                      <a:endParaRPr lang="en-IN" sz="1600" b="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txBody>
                  <a:tcPr marL="66541" marR="66541" marT="0" marB="0"/>
                </a:tc>
                <a:tc>
                  <a:txBody>
                    <a:bodyPr/>
                    <a:lstStyle/>
                    <a:p>
                      <a:pPr algn="ctr">
                        <a:lnSpc>
                          <a:spcPct val="107000"/>
                        </a:lnSpc>
                        <a:spcAft>
                          <a:spcPts val="0"/>
                        </a:spcAft>
                      </a:pPr>
                      <a:r>
                        <a:rPr lang="en-IN" sz="1600" b="1" dirty="0" smtClean="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14.4</a:t>
                      </a:r>
                      <a:endParaRPr lang="en-IN" sz="1600" b="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txBody>
                  <a:tcPr marL="66541" marR="66541" marT="0" marB="0"/>
                </a:tc>
              </a:tr>
              <a:tr h="411075">
                <a:tc>
                  <a:txBody>
                    <a:bodyPr/>
                    <a:lstStyle/>
                    <a:p>
                      <a:pPr>
                        <a:lnSpc>
                          <a:spcPct val="107000"/>
                        </a:lnSpc>
                        <a:spcAft>
                          <a:spcPts val="0"/>
                        </a:spcAft>
                      </a:pPr>
                      <a:r>
                        <a:rPr lang="en-IN" sz="1600" b="1" dirty="0" smtClean="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8</a:t>
                      </a:r>
                      <a:endParaRPr lang="en-IN" sz="1600" b="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txBody>
                  <a:tcPr marL="66541" marR="66541" marT="0" marB="0"/>
                </a:tc>
                <a:tc>
                  <a:txBody>
                    <a:bodyPr/>
                    <a:lstStyle/>
                    <a:p>
                      <a:pPr algn="ctr">
                        <a:lnSpc>
                          <a:spcPct val="107000"/>
                        </a:lnSpc>
                        <a:spcAft>
                          <a:spcPts val="0"/>
                        </a:spcAft>
                      </a:pPr>
                      <a:r>
                        <a:rPr lang="en-IN" sz="1600" b="1" dirty="0" smtClean="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Knowledge</a:t>
                      </a:r>
                      <a:r>
                        <a:rPr lang="en-IN" sz="1600" b="1" baseline="0" dirty="0" smtClean="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 on sources of credit availability</a:t>
                      </a:r>
                      <a:endParaRPr lang="en-IN" sz="1600" b="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txBody>
                  <a:tcPr marL="66541" marR="66541" marT="0" marB="0"/>
                </a:tc>
                <a:tc>
                  <a:txBody>
                    <a:bodyPr/>
                    <a:lstStyle/>
                    <a:p>
                      <a:pPr algn="ctr">
                        <a:lnSpc>
                          <a:spcPct val="107000"/>
                        </a:lnSpc>
                        <a:spcAft>
                          <a:spcPts val="0"/>
                        </a:spcAft>
                      </a:pPr>
                      <a:r>
                        <a:rPr lang="en-IN" sz="1600" b="1" dirty="0" smtClean="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31.1</a:t>
                      </a:r>
                      <a:endParaRPr lang="en-IN" sz="1600" b="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txBody>
                  <a:tcPr marL="66541" marR="66541" marT="0" marB="0"/>
                </a:tc>
                <a:tc>
                  <a:txBody>
                    <a:bodyPr/>
                    <a:lstStyle/>
                    <a:p>
                      <a:pPr algn="ctr">
                        <a:lnSpc>
                          <a:spcPct val="107000"/>
                        </a:lnSpc>
                        <a:spcAft>
                          <a:spcPts val="0"/>
                        </a:spcAft>
                      </a:pPr>
                      <a:r>
                        <a:rPr lang="en-IN" sz="1600" b="1" dirty="0" smtClean="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40.00</a:t>
                      </a:r>
                      <a:endParaRPr lang="en-IN" sz="1600" b="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txBody>
                  <a:tcPr marL="66541" marR="66541" marT="0" marB="0"/>
                </a:tc>
                <a:tc>
                  <a:txBody>
                    <a:bodyPr/>
                    <a:lstStyle/>
                    <a:p>
                      <a:pPr algn="ctr">
                        <a:lnSpc>
                          <a:spcPct val="107000"/>
                        </a:lnSpc>
                        <a:spcAft>
                          <a:spcPts val="0"/>
                        </a:spcAft>
                      </a:pPr>
                      <a:r>
                        <a:rPr lang="en-IN" sz="1600" b="1" dirty="0" smtClean="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8.9</a:t>
                      </a:r>
                      <a:endParaRPr lang="en-IN" sz="1600" b="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txBody>
                  <a:tcPr marL="66541" marR="66541" marT="0" marB="0"/>
                </a:tc>
              </a:tr>
              <a:tr h="411075">
                <a:tc>
                  <a:txBody>
                    <a:bodyPr/>
                    <a:lstStyle/>
                    <a:p>
                      <a:pPr>
                        <a:lnSpc>
                          <a:spcPct val="107000"/>
                        </a:lnSpc>
                        <a:spcAft>
                          <a:spcPts val="0"/>
                        </a:spcAft>
                      </a:pPr>
                      <a:r>
                        <a:rPr lang="en-IN" sz="1600" b="1" dirty="0" smtClean="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9</a:t>
                      </a:r>
                      <a:endParaRPr lang="en-IN" sz="1600" b="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txBody>
                  <a:tcPr marL="66541" marR="66541" marT="0" marB="0"/>
                </a:tc>
                <a:tc>
                  <a:txBody>
                    <a:bodyPr/>
                    <a:lstStyle/>
                    <a:p>
                      <a:pPr algn="ctr">
                        <a:lnSpc>
                          <a:spcPct val="107000"/>
                        </a:lnSpc>
                        <a:spcAft>
                          <a:spcPts val="0"/>
                        </a:spcAft>
                      </a:pPr>
                      <a:r>
                        <a:rPr lang="en-IN" sz="1600" b="1" dirty="0" smtClean="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Information about</a:t>
                      </a:r>
                      <a:r>
                        <a:rPr lang="en-IN" sz="1600" b="1" baseline="0" dirty="0" smtClean="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 animal nutrition</a:t>
                      </a:r>
                      <a:endParaRPr lang="en-IN" sz="1600" b="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txBody>
                  <a:tcPr marL="66541" marR="66541" marT="0" marB="0"/>
                </a:tc>
                <a:tc>
                  <a:txBody>
                    <a:bodyPr/>
                    <a:lstStyle/>
                    <a:p>
                      <a:pPr algn="ctr">
                        <a:lnSpc>
                          <a:spcPct val="107000"/>
                        </a:lnSpc>
                        <a:spcAft>
                          <a:spcPts val="0"/>
                        </a:spcAft>
                      </a:pPr>
                      <a:r>
                        <a:rPr lang="en-IN" sz="1600" b="1" dirty="0" smtClean="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54.4</a:t>
                      </a:r>
                      <a:endParaRPr lang="en-IN" sz="1600" b="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txBody>
                  <a:tcPr marL="66541" marR="66541" marT="0" marB="0"/>
                </a:tc>
                <a:tc>
                  <a:txBody>
                    <a:bodyPr/>
                    <a:lstStyle/>
                    <a:p>
                      <a:pPr algn="ctr">
                        <a:lnSpc>
                          <a:spcPct val="107000"/>
                        </a:lnSpc>
                        <a:spcAft>
                          <a:spcPts val="0"/>
                        </a:spcAft>
                      </a:pPr>
                      <a:r>
                        <a:rPr lang="en-IN" sz="1600" b="1" dirty="0" smtClean="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63.3</a:t>
                      </a:r>
                      <a:endParaRPr lang="en-IN" sz="1600" b="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txBody>
                  <a:tcPr marL="66541" marR="66541" marT="0" marB="0"/>
                </a:tc>
                <a:tc>
                  <a:txBody>
                    <a:bodyPr/>
                    <a:lstStyle/>
                    <a:p>
                      <a:pPr algn="ctr">
                        <a:lnSpc>
                          <a:spcPct val="107000"/>
                        </a:lnSpc>
                        <a:spcAft>
                          <a:spcPts val="0"/>
                        </a:spcAft>
                      </a:pPr>
                      <a:r>
                        <a:rPr lang="en-IN" sz="1600" b="1" dirty="0" smtClean="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8.9</a:t>
                      </a:r>
                      <a:endParaRPr lang="en-IN" sz="1600" b="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txBody>
                  <a:tcPr marL="66541" marR="66541" marT="0" marB="0"/>
                </a:tc>
              </a:tr>
              <a:tr h="411075">
                <a:tc>
                  <a:txBody>
                    <a:bodyPr/>
                    <a:lstStyle/>
                    <a:p>
                      <a:pPr>
                        <a:lnSpc>
                          <a:spcPct val="107000"/>
                        </a:lnSpc>
                        <a:spcAft>
                          <a:spcPts val="0"/>
                        </a:spcAft>
                      </a:pPr>
                      <a:r>
                        <a:rPr lang="en-IN" sz="1600" b="1" dirty="0" smtClean="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10</a:t>
                      </a:r>
                      <a:endParaRPr lang="en-IN" sz="1600" b="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txBody>
                  <a:tcPr marL="66541" marR="66541" marT="0" marB="0"/>
                </a:tc>
                <a:tc>
                  <a:txBody>
                    <a:bodyPr/>
                    <a:lstStyle/>
                    <a:p>
                      <a:pPr algn="ctr">
                        <a:lnSpc>
                          <a:spcPct val="107000"/>
                        </a:lnSpc>
                        <a:spcAft>
                          <a:spcPts val="0"/>
                        </a:spcAft>
                      </a:pPr>
                      <a:r>
                        <a:rPr lang="en-IN" sz="1600" b="1" dirty="0" smtClean="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Do</a:t>
                      </a:r>
                      <a:r>
                        <a:rPr lang="en-IN" sz="1600" b="1" baseline="0" dirty="0" smtClean="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 you have knowledge about processing of livestock products</a:t>
                      </a:r>
                      <a:endParaRPr lang="en-IN" sz="1600" b="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txBody>
                  <a:tcPr marL="66541" marR="66541" marT="0" marB="0"/>
                </a:tc>
                <a:tc>
                  <a:txBody>
                    <a:bodyPr/>
                    <a:lstStyle/>
                    <a:p>
                      <a:pPr algn="ctr">
                        <a:lnSpc>
                          <a:spcPct val="107000"/>
                        </a:lnSpc>
                        <a:spcAft>
                          <a:spcPts val="0"/>
                        </a:spcAft>
                      </a:pPr>
                      <a:r>
                        <a:rPr lang="en-IN" sz="1600" b="1" dirty="0" smtClean="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10.00</a:t>
                      </a:r>
                      <a:endParaRPr lang="en-IN" sz="1600" b="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txBody>
                  <a:tcPr marL="66541" marR="66541" marT="0" marB="0"/>
                </a:tc>
                <a:tc>
                  <a:txBody>
                    <a:bodyPr/>
                    <a:lstStyle/>
                    <a:p>
                      <a:pPr algn="ctr">
                        <a:lnSpc>
                          <a:spcPct val="107000"/>
                        </a:lnSpc>
                        <a:spcAft>
                          <a:spcPts val="0"/>
                        </a:spcAft>
                      </a:pPr>
                      <a:r>
                        <a:rPr lang="en-IN" sz="1600" b="1" dirty="0" smtClean="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23.3</a:t>
                      </a:r>
                      <a:endParaRPr lang="en-IN" sz="1600" b="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txBody>
                  <a:tcPr marL="66541" marR="66541" marT="0" marB="0"/>
                </a:tc>
                <a:tc>
                  <a:txBody>
                    <a:bodyPr/>
                    <a:lstStyle/>
                    <a:p>
                      <a:pPr algn="ctr">
                        <a:lnSpc>
                          <a:spcPct val="107000"/>
                        </a:lnSpc>
                        <a:spcAft>
                          <a:spcPts val="0"/>
                        </a:spcAft>
                      </a:pPr>
                      <a:r>
                        <a:rPr lang="en-IN" sz="1600" b="1" dirty="0" smtClean="0">
                          <a:solidFill>
                            <a:srgbClr val="0070C0"/>
                          </a:solidFill>
                          <a:effectLst/>
                          <a:latin typeface="Calibri" panose="020F0502020204030204" pitchFamily="34" charset="0"/>
                          <a:ea typeface="Calibri" panose="020F0502020204030204" pitchFamily="34" charset="0"/>
                          <a:cs typeface="Times New Roman" panose="02020603050405020304" pitchFamily="18" charset="0"/>
                        </a:rPr>
                        <a:t>13.3</a:t>
                      </a:r>
                      <a:endParaRPr lang="en-IN" sz="1600" b="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txBody>
                  <a:tcPr marL="66541" marR="66541" marT="0" marB="0"/>
                </a:tc>
              </a:tr>
            </a:tbl>
          </a:graphicData>
        </a:graphic>
      </p:graphicFrame>
      <p:sp>
        <p:nvSpPr>
          <p:cNvPr id="3" name="TextBox 2"/>
          <p:cNvSpPr txBox="1"/>
          <p:nvPr/>
        </p:nvSpPr>
        <p:spPr>
          <a:xfrm>
            <a:off x="143435" y="0"/>
            <a:ext cx="11905130" cy="707886"/>
          </a:xfrm>
          <a:prstGeom prst="rect">
            <a:avLst/>
          </a:prstGeom>
          <a:noFill/>
        </p:spPr>
        <p:txBody>
          <a:bodyPr wrap="square" rtlCol="0">
            <a:spAutoFit/>
          </a:bodyPr>
          <a:lstStyle/>
          <a:p>
            <a:pPr algn="ctr"/>
            <a:r>
              <a:rPr lang="en-IN" sz="2000" b="1" dirty="0">
                <a:solidFill>
                  <a:schemeClr val="accent1">
                    <a:lumMod val="50000"/>
                  </a:schemeClr>
                </a:solidFill>
                <a:latin typeface="Times" panose="02020603050405020304" pitchFamily="18" charset="0"/>
                <a:cs typeface="Times" panose="02020603050405020304" pitchFamily="18" charset="0"/>
              </a:rPr>
              <a:t>Table 3</a:t>
            </a:r>
            <a:r>
              <a:rPr lang="en-IN" sz="2000" b="1" dirty="0" smtClean="0">
                <a:solidFill>
                  <a:schemeClr val="accent1">
                    <a:lumMod val="50000"/>
                  </a:schemeClr>
                </a:solidFill>
                <a:latin typeface="Times" panose="02020603050405020304" pitchFamily="18" charset="0"/>
                <a:cs typeface="Times" panose="02020603050405020304" pitchFamily="18" charset="0"/>
              </a:rPr>
              <a:t> </a:t>
            </a:r>
            <a:r>
              <a:rPr lang="en-IN" sz="2000" b="1" dirty="0">
                <a:solidFill>
                  <a:schemeClr val="accent1">
                    <a:lumMod val="50000"/>
                  </a:schemeClr>
                </a:solidFill>
                <a:latin typeface="Times" panose="02020603050405020304" pitchFamily="18" charset="0"/>
                <a:cs typeface="Times" panose="02020603050405020304" pitchFamily="18" charset="0"/>
              </a:rPr>
              <a:t>: </a:t>
            </a:r>
            <a:r>
              <a:rPr lang="en-IN" sz="2000" b="1" dirty="0" smtClean="0">
                <a:solidFill>
                  <a:schemeClr val="accent1">
                    <a:lumMod val="50000"/>
                  </a:schemeClr>
                </a:solidFill>
                <a:latin typeface="Times" panose="02020603050405020304" pitchFamily="18" charset="0"/>
                <a:cs typeface="Times" panose="02020603050405020304" pitchFamily="18" charset="0"/>
              </a:rPr>
              <a:t>Statements-wise analysis of knowledge gained by the farmers with respect to animal husbandry                        </a:t>
            </a:r>
            <a:r>
              <a:rPr lang="en-IN" sz="2000" b="1" dirty="0" smtClean="0">
                <a:solidFill>
                  <a:srgbClr val="FF0000"/>
                </a:solidFill>
                <a:latin typeface="Times" panose="02020603050405020304" pitchFamily="18" charset="0"/>
                <a:cs typeface="Times" panose="02020603050405020304" pitchFamily="18" charset="0"/>
              </a:rPr>
              <a:t>(</a:t>
            </a:r>
            <a:r>
              <a:rPr lang="en-IN" sz="2000" b="1" dirty="0">
                <a:solidFill>
                  <a:srgbClr val="FF0000"/>
                </a:solidFill>
                <a:latin typeface="Times" panose="02020603050405020304" pitchFamily="18" charset="0"/>
                <a:cs typeface="Times" panose="02020603050405020304" pitchFamily="18" charset="0"/>
              </a:rPr>
              <a:t>n=90)</a:t>
            </a:r>
          </a:p>
        </p:txBody>
      </p:sp>
    </p:spTree>
    <p:extLst>
      <p:ext uri="{BB962C8B-B14F-4D97-AF65-F5344CB8AC3E}">
        <p14:creationId xmlns:p14="http://schemas.microsoft.com/office/powerpoint/2010/main" val="307917506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99247" y="179294"/>
            <a:ext cx="10963835" cy="461665"/>
          </a:xfrm>
          <a:prstGeom prst="rect">
            <a:avLst/>
          </a:prstGeom>
          <a:noFill/>
        </p:spPr>
        <p:txBody>
          <a:bodyPr wrap="square" rtlCol="0">
            <a:spAutoFit/>
          </a:bodyPr>
          <a:lstStyle/>
          <a:p>
            <a:pPr algn="ctr"/>
            <a:r>
              <a:rPr lang="en-IN" sz="2400" b="1" dirty="0">
                <a:solidFill>
                  <a:schemeClr val="accent1">
                    <a:lumMod val="50000"/>
                  </a:schemeClr>
                </a:solidFill>
                <a:latin typeface="Times" panose="02020603050405020304" pitchFamily="18" charset="0"/>
                <a:cs typeface="Times" panose="02020603050405020304" pitchFamily="18" charset="0"/>
              </a:rPr>
              <a:t>Table </a:t>
            </a:r>
            <a:r>
              <a:rPr lang="en-IN" sz="2400" b="1" dirty="0" smtClean="0">
                <a:solidFill>
                  <a:schemeClr val="accent1">
                    <a:lumMod val="50000"/>
                  </a:schemeClr>
                </a:solidFill>
                <a:latin typeface="Times" panose="02020603050405020304" pitchFamily="18" charset="0"/>
                <a:cs typeface="Times" panose="02020603050405020304" pitchFamily="18" charset="0"/>
              </a:rPr>
              <a:t>4: Overall gain knowledge of farmers through KCC services     </a:t>
            </a:r>
            <a:r>
              <a:rPr lang="en-IN" sz="2400" b="1" dirty="0">
                <a:solidFill>
                  <a:srgbClr val="FF0000"/>
                </a:solidFill>
                <a:latin typeface="Times" panose="02020603050405020304" pitchFamily="18" charset="0"/>
                <a:cs typeface="Times" panose="02020603050405020304" pitchFamily="18" charset="0"/>
              </a:rPr>
              <a:t>(n=90)</a:t>
            </a:r>
          </a:p>
        </p:txBody>
      </p:sp>
      <p:graphicFrame>
        <p:nvGraphicFramePr>
          <p:cNvPr id="3" name="Table 2"/>
          <p:cNvGraphicFramePr>
            <a:graphicFrameLocks noGrp="1"/>
          </p:cNvGraphicFramePr>
          <p:nvPr>
            <p:extLst>
              <p:ext uri="{D42A27DB-BD31-4B8C-83A1-F6EECF244321}">
                <p14:modId xmlns:p14="http://schemas.microsoft.com/office/powerpoint/2010/main" val="3662306078"/>
              </p:ext>
            </p:extLst>
          </p:nvPr>
        </p:nvGraphicFramePr>
        <p:xfrm>
          <a:off x="861393" y="1345832"/>
          <a:ext cx="10628240" cy="3043166"/>
        </p:xfrm>
        <a:graphic>
          <a:graphicData uri="http://schemas.openxmlformats.org/drawingml/2006/table">
            <a:tbl>
              <a:tblPr firstRow="1" bandRow="1">
                <a:tableStyleId>{D27102A9-8310-4765-A935-A1911B00CA55}</a:tableStyleId>
              </a:tblPr>
              <a:tblGrid>
                <a:gridCol w="834885">
                  <a:extLst>
                    <a:ext uri="{9D8B030D-6E8A-4147-A177-3AD203B41FA5}">
                      <a16:colId xmlns:a16="http://schemas.microsoft.com/office/drawing/2014/main" xmlns="" val="621573336"/>
                    </a:ext>
                  </a:extLst>
                </a:gridCol>
                <a:gridCol w="1944338">
                  <a:extLst>
                    <a:ext uri="{9D8B030D-6E8A-4147-A177-3AD203B41FA5}">
                      <a16:colId xmlns:a16="http://schemas.microsoft.com/office/drawing/2014/main" xmlns="" val="3776249162"/>
                    </a:ext>
                  </a:extLst>
                </a:gridCol>
                <a:gridCol w="1206367">
                  <a:extLst>
                    <a:ext uri="{9D8B030D-6E8A-4147-A177-3AD203B41FA5}">
                      <a16:colId xmlns:a16="http://schemas.microsoft.com/office/drawing/2014/main" xmlns="" val="661067331"/>
                    </a:ext>
                  </a:extLst>
                </a:gridCol>
                <a:gridCol w="1328530">
                  <a:extLst>
                    <a:ext uri="{9D8B030D-6E8A-4147-A177-3AD203B41FA5}">
                      <a16:colId xmlns:a16="http://schemas.microsoft.com/office/drawing/2014/main" xmlns="" val="2364412160"/>
                    </a:ext>
                  </a:extLst>
                </a:gridCol>
                <a:gridCol w="1328530"/>
                <a:gridCol w="1328530"/>
                <a:gridCol w="1464366"/>
                <a:gridCol w="1192694"/>
              </a:tblGrid>
              <a:tr h="499005">
                <a:tc rowSpan="2">
                  <a:txBody>
                    <a:bodyPr/>
                    <a:lstStyle/>
                    <a:p>
                      <a:pPr algn="ctr"/>
                      <a:r>
                        <a:rPr lang="en-IN" sz="2200" dirty="0" err="1" smtClean="0">
                          <a:solidFill>
                            <a:srgbClr val="0070C0"/>
                          </a:solidFill>
                          <a:latin typeface="Times" panose="02020603050405020304" pitchFamily="18" charset="0"/>
                          <a:cs typeface="Times" panose="02020603050405020304" pitchFamily="18" charset="0"/>
                        </a:rPr>
                        <a:t>Sl.No</a:t>
                      </a:r>
                      <a:endParaRPr lang="en-IN" sz="2200" dirty="0">
                        <a:solidFill>
                          <a:srgbClr val="0070C0"/>
                        </a:solidFill>
                        <a:latin typeface="Times" panose="02020603050405020304" pitchFamily="18" charset="0"/>
                        <a:cs typeface="Times" panose="02020603050405020304" pitchFamily="18" charset="0"/>
                      </a:endParaRPr>
                    </a:p>
                  </a:txBody>
                  <a:tcPr/>
                </a:tc>
                <a:tc rowSpan="2">
                  <a:txBody>
                    <a:bodyPr/>
                    <a:lstStyle/>
                    <a:p>
                      <a:pPr algn="ctr"/>
                      <a:r>
                        <a:rPr lang="en-IN" sz="2200" dirty="0">
                          <a:solidFill>
                            <a:srgbClr val="0070C0"/>
                          </a:solidFill>
                          <a:latin typeface="Times" panose="02020603050405020304" pitchFamily="18" charset="0"/>
                          <a:cs typeface="Times" panose="02020603050405020304" pitchFamily="18" charset="0"/>
                        </a:rPr>
                        <a:t>Overall benefit categories</a:t>
                      </a:r>
                    </a:p>
                  </a:txBody>
                  <a:tcPr/>
                </a:tc>
                <a:tc gridSpan="2">
                  <a:txBody>
                    <a:bodyPr/>
                    <a:lstStyle/>
                    <a:p>
                      <a:pPr algn="ctr"/>
                      <a:r>
                        <a:rPr lang="en-IN" sz="2200" dirty="0" smtClean="0">
                          <a:solidFill>
                            <a:srgbClr val="0070C0"/>
                          </a:solidFill>
                          <a:latin typeface="Times" panose="02020603050405020304" pitchFamily="18" charset="0"/>
                          <a:cs typeface="Times" panose="02020603050405020304" pitchFamily="18" charset="0"/>
                        </a:rPr>
                        <a:t>Before</a:t>
                      </a:r>
                      <a:endParaRPr lang="en-IN" sz="2200" dirty="0">
                        <a:solidFill>
                          <a:srgbClr val="0070C0"/>
                        </a:solidFill>
                        <a:latin typeface="Times" panose="02020603050405020304" pitchFamily="18" charset="0"/>
                        <a:cs typeface="Times" panose="02020603050405020304" pitchFamily="18" charset="0"/>
                      </a:endParaRPr>
                    </a:p>
                  </a:txBody>
                  <a:tcPr/>
                </a:tc>
                <a:tc hMerge="1">
                  <a:txBody>
                    <a:bodyPr/>
                    <a:lstStyle/>
                    <a:p>
                      <a:endParaRPr lang="en-IN" dirty="0"/>
                    </a:p>
                  </a:txBody>
                  <a:tcPr/>
                </a:tc>
                <a:tc gridSpan="2">
                  <a:txBody>
                    <a:bodyPr/>
                    <a:lstStyle/>
                    <a:p>
                      <a:pPr algn="ctr"/>
                      <a:r>
                        <a:rPr lang="en-IN" sz="2200" dirty="0" smtClean="0">
                          <a:solidFill>
                            <a:srgbClr val="0070C0"/>
                          </a:solidFill>
                          <a:latin typeface="Times" panose="02020603050405020304" pitchFamily="18" charset="0"/>
                          <a:cs typeface="Times" panose="02020603050405020304" pitchFamily="18" charset="0"/>
                        </a:rPr>
                        <a:t>After</a:t>
                      </a:r>
                      <a:endParaRPr lang="en-IN" sz="2200" dirty="0">
                        <a:solidFill>
                          <a:srgbClr val="0070C0"/>
                        </a:solidFill>
                        <a:latin typeface="Times" panose="02020603050405020304" pitchFamily="18" charset="0"/>
                        <a:cs typeface="Times" panose="02020603050405020304" pitchFamily="18" charset="0"/>
                      </a:endParaRPr>
                    </a:p>
                  </a:txBody>
                  <a:tcPr/>
                </a:tc>
                <a:tc hMerge="1">
                  <a:txBody>
                    <a:bodyPr/>
                    <a:lstStyle/>
                    <a:p>
                      <a:pPr algn="ctr"/>
                      <a:endParaRPr lang="en-IN" sz="2200" dirty="0">
                        <a:solidFill>
                          <a:srgbClr val="0070C0"/>
                        </a:solidFill>
                        <a:latin typeface="Times" panose="02020603050405020304" pitchFamily="18" charset="0"/>
                        <a:cs typeface="Times" panose="02020603050405020304" pitchFamily="18" charset="0"/>
                      </a:endParaRPr>
                    </a:p>
                  </a:txBody>
                  <a:tcPr/>
                </a:tc>
                <a:tc rowSpan="2">
                  <a:txBody>
                    <a:bodyPr/>
                    <a:lstStyle/>
                    <a:p>
                      <a:pPr algn="ctr"/>
                      <a:r>
                        <a:rPr lang="en-IN" sz="2200" dirty="0" smtClean="0">
                          <a:solidFill>
                            <a:srgbClr val="0070C0"/>
                          </a:solidFill>
                          <a:latin typeface="Times" panose="02020603050405020304" pitchFamily="18" charset="0"/>
                          <a:cs typeface="Times" panose="02020603050405020304" pitchFamily="18" charset="0"/>
                        </a:rPr>
                        <a:t>Gain</a:t>
                      </a:r>
                      <a:endParaRPr lang="en-IN" sz="2200" dirty="0">
                        <a:solidFill>
                          <a:srgbClr val="0070C0"/>
                        </a:solidFill>
                        <a:latin typeface="Times" panose="02020603050405020304" pitchFamily="18" charset="0"/>
                        <a:cs typeface="Times" panose="02020603050405020304" pitchFamily="18" charset="0"/>
                      </a:endParaRPr>
                    </a:p>
                    <a:p>
                      <a:pPr algn="ctr"/>
                      <a:r>
                        <a:rPr lang="en-IN" sz="2200" b="1" dirty="0" smtClean="0">
                          <a:solidFill>
                            <a:srgbClr val="0070C0"/>
                          </a:solidFill>
                          <a:latin typeface="Times" panose="02020603050405020304" pitchFamily="18" charset="0"/>
                          <a:cs typeface="Times" panose="02020603050405020304" pitchFamily="18" charset="0"/>
                        </a:rPr>
                        <a:t>In</a:t>
                      </a:r>
                      <a:r>
                        <a:rPr lang="en-IN" sz="2200" b="1" baseline="0" dirty="0" smtClean="0">
                          <a:solidFill>
                            <a:srgbClr val="0070C0"/>
                          </a:solidFill>
                          <a:latin typeface="Times" panose="02020603050405020304" pitchFamily="18" charset="0"/>
                          <a:cs typeface="Times" panose="02020603050405020304" pitchFamily="18" charset="0"/>
                        </a:rPr>
                        <a:t> knowledge</a:t>
                      </a:r>
                      <a:endParaRPr lang="en-IN" sz="2200" b="1" dirty="0">
                        <a:solidFill>
                          <a:srgbClr val="0070C0"/>
                        </a:solidFill>
                        <a:latin typeface="Times" panose="02020603050405020304" pitchFamily="18" charset="0"/>
                        <a:cs typeface="Times" panose="02020603050405020304" pitchFamily="18" charset="0"/>
                      </a:endParaRPr>
                    </a:p>
                  </a:txBody>
                  <a:tcPr/>
                </a:tc>
                <a:tc rowSpan="2">
                  <a:txBody>
                    <a:bodyPr/>
                    <a:lstStyle/>
                    <a:p>
                      <a:pPr algn="ctr"/>
                      <a:r>
                        <a:rPr lang="en-IN" sz="2200" dirty="0" smtClean="0">
                          <a:solidFill>
                            <a:srgbClr val="0070C0"/>
                          </a:solidFill>
                          <a:latin typeface="Times" panose="02020603050405020304" pitchFamily="18" charset="0"/>
                          <a:cs typeface="Times" panose="02020603050405020304" pitchFamily="18" charset="0"/>
                        </a:rPr>
                        <a:t>Paired t value</a:t>
                      </a:r>
                      <a:endParaRPr lang="en-IN" sz="2200" dirty="0">
                        <a:solidFill>
                          <a:srgbClr val="0070C0"/>
                        </a:solidFill>
                        <a:latin typeface="Times" panose="02020603050405020304" pitchFamily="18" charset="0"/>
                        <a:cs typeface="Times" panose="02020603050405020304" pitchFamily="18" charset="0"/>
                      </a:endParaRPr>
                    </a:p>
                  </a:txBody>
                  <a:tcPr/>
                </a:tc>
                <a:extLst>
                  <a:ext uri="{0D108BD9-81ED-4DB2-BD59-A6C34878D82A}">
                    <a16:rowId xmlns:a16="http://schemas.microsoft.com/office/drawing/2014/main" xmlns="" val="504562874"/>
                  </a:ext>
                </a:extLst>
              </a:tr>
              <a:tr h="784151">
                <a:tc vMerge="1">
                  <a:txBody>
                    <a:bodyPr/>
                    <a:lstStyle/>
                    <a:p>
                      <a:endParaRPr lang="en-IN" dirty="0"/>
                    </a:p>
                  </a:txBody>
                  <a:tcPr/>
                </a:tc>
                <a:tc vMerge="1">
                  <a:txBody>
                    <a:bodyPr/>
                    <a:lstStyle/>
                    <a:p>
                      <a:endParaRPr lang="en-IN" dirty="0"/>
                    </a:p>
                  </a:txBody>
                  <a:tcPr/>
                </a:tc>
                <a:tc>
                  <a:txBody>
                    <a:bodyPr/>
                    <a:lstStyle/>
                    <a:p>
                      <a:pPr algn="ctr"/>
                      <a:r>
                        <a:rPr lang="en-IN" sz="2200" b="1" dirty="0" smtClean="0">
                          <a:solidFill>
                            <a:srgbClr val="0070C0"/>
                          </a:solidFill>
                          <a:latin typeface="Times" panose="02020603050405020304" pitchFamily="18" charset="0"/>
                          <a:cs typeface="Times" panose="02020603050405020304" pitchFamily="18" charset="0"/>
                        </a:rPr>
                        <a:t>Mean</a:t>
                      </a:r>
                      <a:r>
                        <a:rPr lang="en-IN" sz="2200" b="1" baseline="0" dirty="0" smtClean="0">
                          <a:solidFill>
                            <a:srgbClr val="0070C0"/>
                          </a:solidFill>
                          <a:latin typeface="Times" panose="02020603050405020304" pitchFamily="18" charset="0"/>
                          <a:cs typeface="Times" panose="02020603050405020304" pitchFamily="18" charset="0"/>
                        </a:rPr>
                        <a:t> </a:t>
                      </a:r>
                      <a:endParaRPr lang="en-IN" sz="2200" b="1" dirty="0">
                        <a:solidFill>
                          <a:srgbClr val="0070C0"/>
                        </a:solidFill>
                        <a:latin typeface="Times" panose="02020603050405020304" pitchFamily="18" charset="0"/>
                        <a:cs typeface="Times" panose="02020603050405020304" pitchFamily="18" charset="0"/>
                      </a:endParaRPr>
                    </a:p>
                  </a:txBody>
                  <a:tcPr/>
                </a:tc>
                <a:tc>
                  <a:txBody>
                    <a:bodyPr/>
                    <a:lstStyle/>
                    <a:p>
                      <a:pPr algn="ctr"/>
                      <a:r>
                        <a:rPr lang="en-IN" sz="2200" b="1" dirty="0" smtClean="0">
                          <a:solidFill>
                            <a:srgbClr val="0070C0"/>
                          </a:solidFill>
                          <a:latin typeface="Times" panose="02020603050405020304" pitchFamily="18" charset="0"/>
                          <a:cs typeface="Times" panose="02020603050405020304" pitchFamily="18" charset="0"/>
                        </a:rPr>
                        <a:t>SD</a:t>
                      </a:r>
                      <a:endParaRPr lang="en-IN" sz="2200" b="1" dirty="0">
                        <a:solidFill>
                          <a:srgbClr val="0070C0"/>
                        </a:solidFill>
                        <a:latin typeface="Times" panose="02020603050405020304" pitchFamily="18" charset="0"/>
                        <a:cs typeface="Times" panose="02020603050405020304" pitchFamily="18" charset="0"/>
                      </a:endParaRPr>
                    </a:p>
                  </a:txBody>
                  <a:tcPr/>
                </a:tc>
                <a:tc>
                  <a:txBody>
                    <a:bodyPr/>
                    <a:lstStyle/>
                    <a:p>
                      <a:pPr algn="ctr"/>
                      <a:r>
                        <a:rPr lang="en-IN" sz="2200" b="1" dirty="0" smtClean="0">
                          <a:solidFill>
                            <a:srgbClr val="0070C0"/>
                          </a:solidFill>
                          <a:latin typeface="Times" panose="02020603050405020304" pitchFamily="18" charset="0"/>
                          <a:cs typeface="Times" panose="02020603050405020304" pitchFamily="18" charset="0"/>
                        </a:rPr>
                        <a:t>Mean</a:t>
                      </a:r>
                      <a:endParaRPr lang="en-IN" sz="2200" b="1" dirty="0">
                        <a:solidFill>
                          <a:srgbClr val="0070C0"/>
                        </a:solidFill>
                        <a:latin typeface="Times" panose="02020603050405020304" pitchFamily="18" charset="0"/>
                        <a:cs typeface="Times" panose="02020603050405020304" pitchFamily="18" charset="0"/>
                      </a:endParaRPr>
                    </a:p>
                  </a:txBody>
                  <a:tcPr/>
                </a:tc>
                <a:tc>
                  <a:txBody>
                    <a:bodyPr/>
                    <a:lstStyle/>
                    <a:p>
                      <a:pPr algn="ctr"/>
                      <a:r>
                        <a:rPr lang="en-IN" sz="2200" b="1" dirty="0" smtClean="0">
                          <a:solidFill>
                            <a:srgbClr val="0070C0"/>
                          </a:solidFill>
                          <a:latin typeface="Times" panose="02020603050405020304" pitchFamily="18" charset="0"/>
                          <a:cs typeface="Times" panose="02020603050405020304" pitchFamily="18" charset="0"/>
                        </a:rPr>
                        <a:t>SD</a:t>
                      </a:r>
                      <a:endParaRPr lang="en-IN" sz="2200" b="1" dirty="0">
                        <a:solidFill>
                          <a:srgbClr val="0070C0"/>
                        </a:solidFill>
                        <a:latin typeface="Times" panose="02020603050405020304" pitchFamily="18" charset="0"/>
                        <a:cs typeface="Times" panose="02020603050405020304" pitchFamily="18" charset="0"/>
                      </a:endParaRPr>
                    </a:p>
                  </a:txBody>
                  <a:tcPr/>
                </a:tc>
                <a:tc vMerge="1">
                  <a:txBody>
                    <a:bodyPr/>
                    <a:lstStyle/>
                    <a:p>
                      <a:pPr algn="ctr"/>
                      <a:endParaRPr lang="en-IN" sz="2200" b="1" dirty="0">
                        <a:solidFill>
                          <a:srgbClr val="0070C0"/>
                        </a:solidFill>
                        <a:latin typeface="Times" panose="02020603050405020304" pitchFamily="18" charset="0"/>
                        <a:cs typeface="Times" panose="02020603050405020304" pitchFamily="18" charset="0"/>
                      </a:endParaRPr>
                    </a:p>
                  </a:txBody>
                  <a:tcPr/>
                </a:tc>
                <a:tc vMerge="1">
                  <a:txBody>
                    <a:bodyPr/>
                    <a:lstStyle/>
                    <a:p>
                      <a:pPr algn="ctr"/>
                      <a:endParaRPr lang="en-IN" sz="2200" b="1" dirty="0">
                        <a:solidFill>
                          <a:srgbClr val="0070C0"/>
                        </a:solidFill>
                        <a:latin typeface="Times" panose="02020603050405020304" pitchFamily="18" charset="0"/>
                        <a:cs typeface="Times" panose="02020603050405020304" pitchFamily="18" charset="0"/>
                      </a:endParaRPr>
                    </a:p>
                  </a:txBody>
                  <a:tcPr/>
                </a:tc>
                <a:extLst>
                  <a:ext uri="{0D108BD9-81ED-4DB2-BD59-A6C34878D82A}">
                    <a16:rowId xmlns:a16="http://schemas.microsoft.com/office/drawing/2014/main" xmlns="" val="1450674356"/>
                  </a:ext>
                </a:extLst>
              </a:tr>
              <a:tr h="499005">
                <a:tc>
                  <a:txBody>
                    <a:bodyPr/>
                    <a:lstStyle/>
                    <a:p>
                      <a:pPr algn="ctr"/>
                      <a:r>
                        <a:rPr lang="en-IN" sz="2200" dirty="0">
                          <a:latin typeface="Times" panose="02020603050405020304" pitchFamily="18" charset="0"/>
                          <a:cs typeface="Times" panose="02020603050405020304" pitchFamily="18" charset="0"/>
                        </a:rPr>
                        <a:t>1</a:t>
                      </a:r>
                    </a:p>
                  </a:txBody>
                  <a:tcPr/>
                </a:tc>
                <a:tc>
                  <a:txBody>
                    <a:bodyPr/>
                    <a:lstStyle/>
                    <a:p>
                      <a:r>
                        <a:rPr lang="en-IN" sz="2200" b="1" dirty="0" smtClean="0">
                          <a:latin typeface="Times" panose="02020603050405020304" pitchFamily="18" charset="0"/>
                          <a:cs typeface="Times" panose="02020603050405020304" pitchFamily="18" charset="0"/>
                        </a:rPr>
                        <a:t>Agriculture</a:t>
                      </a:r>
                      <a:endParaRPr lang="en-IN" sz="2200" b="1" dirty="0">
                        <a:latin typeface="Times" panose="02020603050405020304" pitchFamily="18" charset="0"/>
                        <a:cs typeface="Times" panose="02020603050405020304" pitchFamily="18" charset="0"/>
                      </a:endParaRPr>
                    </a:p>
                  </a:txBody>
                  <a:tcPr/>
                </a:tc>
                <a:tc>
                  <a:txBody>
                    <a:bodyPr/>
                    <a:lstStyle/>
                    <a:p>
                      <a:pPr algn="ctr"/>
                      <a:r>
                        <a:rPr lang="en-IN" sz="2200" dirty="0" smtClean="0">
                          <a:latin typeface="Times" panose="02020603050405020304" pitchFamily="18" charset="0"/>
                          <a:cs typeface="Times" panose="02020603050405020304" pitchFamily="18" charset="0"/>
                        </a:rPr>
                        <a:t>6.21</a:t>
                      </a:r>
                      <a:endParaRPr lang="en-IN" sz="2200" dirty="0">
                        <a:latin typeface="Times" panose="02020603050405020304" pitchFamily="18" charset="0"/>
                        <a:cs typeface="Times" panose="02020603050405020304" pitchFamily="18" charset="0"/>
                      </a:endParaRPr>
                    </a:p>
                  </a:txBody>
                  <a:tcPr/>
                </a:tc>
                <a:tc>
                  <a:txBody>
                    <a:bodyPr/>
                    <a:lstStyle/>
                    <a:p>
                      <a:pPr algn="ctr"/>
                      <a:r>
                        <a:rPr lang="en-IN" sz="2200" dirty="0" smtClean="0">
                          <a:latin typeface="Times" panose="02020603050405020304" pitchFamily="18" charset="0"/>
                          <a:cs typeface="Times" panose="02020603050405020304" pitchFamily="18" charset="0"/>
                        </a:rPr>
                        <a:t>1.05</a:t>
                      </a:r>
                      <a:endParaRPr lang="en-IN" sz="2200" dirty="0">
                        <a:latin typeface="Times" panose="02020603050405020304" pitchFamily="18" charset="0"/>
                        <a:cs typeface="Times" panose="02020603050405020304" pitchFamily="18" charset="0"/>
                      </a:endParaRPr>
                    </a:p>
                  </a:txBody>
                  <a:tcPr/>
                </a:tc>
                <a:tc>
                  <a:txBody>
                    <a:bodyPr/>
                    <a:lstStyle/>
                    <a:p>
                      <a:pPr algn="ctr"/>
                      <a:r>
                        <a:rPr lang="en-IN" sz="2200" dirty="0" smtClean="0">
                          <a:latin typeface="Times" panose="02020603050405020304" pitchFamily="18" charset="0"/>
                          <a:cs typeface="Times" panose="02020603050405020304" pitchFamily="18" charset="0"/>
                        </a:rPr>
                        <a:t>8.93</a:t>
                      </a:r>
                      <a:endParaRPr lang="en-IN" sz="2200" dirty="0">
                        <a:latin typeface="Times" panose="02020603050405020304" pitchFamily="18" charset="0"/>
                        <a:cs typeface="Times" panose="02020603050405020304" pitchFamily="18" charset="0"/>
                      </a:endParaRPr>
                    </a:p>
                  </a:txBody>
                  <a:tcPr/>
                </a:tc>
                <a:tc>
                  <a:txBody>
                    <a:bodyPr/>
                    <a:lstStyle/>
                    <a:p>
                      <a:pPr algn="ctr"/>
                      <a:r>
                        <a:rPr lang="en-IN" sz="2200" dirty="0" smtClean="0">
                          <a:latin typeface="Times" panose="02020603050405020304" pitchFamily="18" charset="0"/>
                          <a:cs typeface="Times" panose="02020603050405020304" pitchFamily="18" charset="0"/>
                        </a:rPr>
                        <a:t>0.97</a:t>
                      </a:r>
                      <a:endParaRPr lang="en-IN" sz="2200" dirty="0">
                        <a:latin typeface="Times" panose="02020603050405020304" pitchFamily="18" charset="0"/>
                        <a:cs typeface="Times" panose="02020603050405020304" pitchFamily="18" charset="0"/>
                      </a:endParaRPr>
                    </a:p>
                  </a:txBody>
                  <a:tcPr/>
                </a:tc>
                <a:tc>
                  <a:txBody>
                    <a:bodyPr/>
                    <a:lstStyle/>
                    <a:p>
                      <a:pPr algn="ctr"/>
                      <a:r>
                        <a:rPr lang="en-IN" sz="2200" dirty="0" smtClean="0">
                          <a:latin typeface="Times" panose="02020603050405020304" pitchFamily="18" charset="0"/>
                          <a:cs typeface="Times" panose="02020603050405020304" pitchFamily="18" charset="0"/>
                        </a:rPr>
                        <a:t>44.08</a:t>
                      </a:r>
                      <a:endParaRPr lang="en-IN" sz="2200" dirty="0">
                        <a:latin typeface="Times" panose="02020603050405020304" pitchFamily="18" charset="0"/>
                        <a:cs typeface="Times" panose="02020603050405020304" pitchFamily="18" charset="0"/>
                      </a:endParaRPr>
                    </a:p>
                  </a:txBody>
                  <a:tcPr/>
                </a:tc>
                <a:tc>
                  <a:txBody>
                    <a:bodyPr/>
                    <a:lstStyle/>
                    <a:p>
                      <a:pPr algn="ctr"/>
                      <a:r>
                        <a:rPr lang="en-IN" sz="2200" dirty="0" smtClean="0">
                          <a:latin typeface="Times" panose="02020603050405020304" pitchFamily="18" charset="0"/>
                          <a:cs typeface="Times" panose="02020603050405020304" pitchFamily="18" charset="0"/>
                        </a:rPr>
                        <a:t>18.21**</a:t>
                      </a:r>
                      <a:endParaRPr lang="en-IN" sz="2200" dirty="0">
                        <a:latin typeface="Times" panose="02020603050405020304" pitchFamily="18" charset="0"/>
                        <a:cs typeface="Times" panose="02020603050405020304" pitchFamily="18" charset="0"/>
                      </a:endParaRPr>
                    </a:p>
                  </a:txBody>
                  <a:tcPr/>
                </a:tc>
                <a:extLst>
                  <a:ext uri="{0D108BD9-81ED-4DB2-BD59-A6C34878D82A}">
                    <a16:rowId xmlns:a16="http://schemas.microsoft.com/office/drawing/2014/main" xmlns="" val="508726701"/>
                  </a:ext>
                </a:extLst>
              </a:tr>
              <a:tr h="499005">
                <a:tc>
                  <a:txBody>
                    <a:bodyPr/>
                    <a:lstStyle/>
                    <a:p>
                      <a:pPr algn="ctr"/>
                      <a:r>
                        <a:rPr lang="en-IN" sz="2200" dirty="0">
                          <a:latin typeface="Times" panose="02020603050405020304" pitchFamily="18" charset="0"/>
                          <a:cs typeface="Times" panose="02020603050405020304" pitchFamily="18" charset="0"/>
                        </a:rPr>
                        <a:t>2</a:t>
                      </a:r>
                    </a:p>
                  </a:txBody>
                  <a:tcPr/>
                </a:tc>
                <a:tc>
                  <a:txBody>
                    <a:bodyPr/>
                    <a:lstStyle/>
                    <a:p>
                      <a:r>
                        <a:rPr lang="en-IN" sz="2200" b="1" dirty="0" smtClean="0">
                          <a:latin typeface="Times" panose="02020603050405020304" pitchFamily="18" charset="0"/>
                          <a:cs typeface="Times" panose="02020603050405020304" pitchFamily="18" charset="0"/>
                        </a:rPr>
                        <a:t>Horticulture</a:t>
                      </a:r>
                      <a:endParaRPr lang="en-IN" sz="2200" b="1" dirty="0">
                        <a:latin typeface="Times" panose="02020603050405020304" pitchFamily="18" charset="0"/>
                        <a:cs typeface="Times" panose="02020603050405020304" pitchFamily="18" charset="0"/>
                      </a:endParaRPr>
                    </a:p>
                  </a:txBody>
                  <a:tcPr/>
                </a:tc>
                <a:tc>
                  <a:txBody>
                    <a:bodyPr/>
                    <a:lstStyle/>
                    <a:p>
                      <a:pPr algn="ctr"/>
                      <a:r>
                        <a:rPr lang="en-IN" sz="2200" dirty="0" smtClean="0">
                          <a:latin typeface="Times" panose="02020603050405020304" pitchFamily="18" charset="0"/>
                          <a:cs typeface="Times" panose="02020603050405020304" pitchFamily="18" charset="0"/>
                        </a:rPr>
                        <a:t>4.42</a:t>
                      </a:r>
                      <a:endParaRPr lang="en-IN" sz="2200" dirty="0">
                        <a:latin typeface="Times" panose="02020603050405020304" pitchFamily="18" charset="0"/>
                        <a:cs typeface="Times" panose="02020603050405020304" pitchFamily="18" charset="0"/>
                      </a:endParaRPr>
                    </a:p>
                  </a:txBody>
                  <a:tcPr/>
                </a:tc>
                <a:tc>
                  <a:txBody>
                    <a:bodyPr/>
                    <a:lstStyle/>
                    <a:p>
                      <a:pPr algn="ctr"/>
                      <a:r>
                        <a:rPr lang="en-IN" sz="2200" b="0" dirty="0" smtClean="0">
                          <a:solidFill>
                            <a:schemeClr val="tx1"/>
                          </a:solidFill>
                          <a:latin typeface="Times" panose="02020603050405020304" pitchFamily="18" charset="0"/>
                          <a:cs typeface="Times" panose="02020603050405020304" pitchFamily="18" charset="0"/>
                        </a:rPr>
                        <a:t>0.59</a:t>
                      </a:r>
                      <a:endParaRPr lang="en-IN" sz="2200" b="0" dirty="0">
                        <a:solidFill>
                          <a:schemeClr val="tx1"/>
                        </a:solidFill>
                        <a:latin typeface="Times" panose="02020603050405020304" pitchFamily="18" charset="0"/>
                        <a:cs typeface="Times" panose="02020603050405020304" pitchFamily="18" charset="0"/>
                      </a:endParaRPr>
                    </a:p>
                  </a:txBody>
                  <a:tcPr>
                    <a:solidFill>
                      <a:schemeClr val="accent4">
                        <a:lumMod val="20000"/>
                        <a:lumOff val="80000"/>
                      </a:schemeClr>
                    </a:solidFill>
                  </a:tcPr>
                </a:tc>
                <a:tc>
                  <a:txBody>
                    <a:bodyPr/>
                    <a:lstStyle/>
                    <a:p>
                      <a:pPr algn="ctr"/>
                      <a:r>
                        <a:rPr lang="en-IN" sz="2200" b="0" dirty="0" smtClean="0">
                          <a:solidFill>
                            <a:schemeClr val="tx1"/>
                          </a:solidFill>
                          <a:latin typeface="Times" panose="02020603050405020304" pitchFamily="18" charset="0"/>
                          <a:cs typeface="Times" panose="02020603050405020304" pitchFamily="18" charset="0"/>
                        </a:rPr>
                        <a:t>6.72</a:t>
                      </a:r>
                      <a:endParaRPr lang="en-IN" sz="2200" b="0" dirty="0">
                        <a:solidFill>
                          <a:schemeClr val="tx1"/>
                        </a:solidFill>
                        <a:latin typeface="Times" panose="02020603050405020304" pitchFamily="18" charset="0"/>
                        <a:cs typeface="Times" panose="02020603050405020304" pitchFamily="18" charset="0"/>
                      </a:endParaRPr>
                    </a:p>
                  </a:txBody>
                  <a:tcPr>
                    <a:solidFill>
                      <a:schemeClr val="accent4">
                        <a:lumMod val="20000"/>
                        <a:lumOff val="80000"/>
                      </a:schemeClr>
                    </a:solidFill>
                  </a:tcPr>
                </a:tc>
                <a:tc>
                  <a:txBody>
                    <a:bodyPr/>
                    <a:lstStyle/>
                    <a:p>
                      <a:pPr algn="ctr"/>
                      <a:r>
                        <a:rPr lang="en-IN" sz="2200" b="0" dirty="0" smtClean="0">
                          <a:solidFill>
                            <a:schemeClr val="tx1"/>
                          </a:solidFill>
                          <a:latin typeface="Times" panose="02020603050405020304" pitchFamily="18" charset="0"/>
                          <a:cs typeface="Times" panose="02020603050405020304" pitchFamily="18" charset="0"/>
                        </a:rPr>
                        <a:t>0.77</a:t>
                      </a:r>
                      <a:endParaRPr lang="en-IN" sz="2200" b="0" dirty="0">
                        <a:solidFill>
                          <a:schemeClr val="tx1"/>
                        </a:solidFill>
                        <a:latin typeface="Times" panose="02020603050405020304" pitchFamily="18" charset="0"/>
                        <a:cs typeface="Times" panose="02020603050405020304" pitchFamily="18" charset="0"/>
                      </a:endParaRPr>
                    </a:p>
                  </a:txBody>
                  <a:tcPr>
                    <a:solidFill>
                      <a:schemeClr val="accent4">
                        <a:lumMod val="20000"/>
                        <a:lumOff val="80000"/>
                      </a:schemeClr>
                    </a:solidFill>
                  </a:tcPr>
                </a:tc>
                <a:tc>
                  <a:txBody>
                    <a:bodyPr/>
                    <a:lstStyle/>
                    <a:p>
                      <a:pPr algn="ctr"/>
                      <a:r>
                        <a:rPr lang="en-IN" sz="2200" b="0" dirty="0" smtClean="0">
                          <a:solidFill>
                            <a:schemeClr val="tx1"/>
                          </a:solidFill>
                          <a:latin typeface="Times" panose="02020603050405020304" pitchFamily="18" charset="0"/>
                          <a:cs typeface="Times" panose="02020603050405020304" pitchFamily="18" charset="0"/>
                        </a:rPr>
                        <a:t>52.08</a:t>
                      </a:r>
                      <a:endParaRPr lang="en-IN" sz="2200" b="0" dirty="0">
                        <a:solidFill>
                          <a:schemeClr val="tx1"/>
                        </a:solidFill>
                        <a:latin typeface="Times" panose="02020603050405020304" pitchFamily="18" charset="0"/>
                        <a:cs typeface="Times" panose="02020603050405020304" pitchFamily="18" charset="0"/>
                      </a:endParaRPr>
                    </a:p>
                  </a:txBody>
                  <a:tcPr>
                    <a:solidFill>
                      <a:schemeClr val="accent4">
                        <a:lumMod val="20000"/>
                        <a:lumOff val="80000"/>
                      </a:schemeClr>
                    </a:solidFill>
                  </a:tcPr>
                </a:tc>
                <a:tc>
                  <a:txBody>
                    <a:bodyPr/>
                    <a:lstStyle/>
                    <a:p>
                      <a:pPr algn="ctr"/>
                      <a:r>
                        <a:rPr lang="en-IN" sz="2200" b="0" dirty="0" smtClean="0">
                          <a:solidFill>
                            <a:schemeClr val="tx1"/>
                          </a:solidFill>
                          <a:latin typeface="Times" panose="02020603050405020304" pitchFamily="18" charset="0"/>
                          <a:cs typeface="Times" panose="02020603050405020304" pitchFamily="18" charset="0"/>
                        </a:rPr>
                        <a:t>19.88**</a:t>
                      </a:r>
                      <a:endParaRPr lang="en-IN" sz="2200" b="0" dirty="0">
                        <a:solidFill>
                          <a:schemeClr val="tx1"/>
                        </a:solidFill>
                        <a:latin typeface="Times" panose="02020603050405020304" pitchFamily="18" charset="0"/>
                        <a:cs typeface="Times" panose="02020603050405020304" pitchFamily="18" charset="0"/>
                      </a:endParaRPr>
                    </a:p>
                  </a:txBody>
                  <a:tcPr>
                    <a:solidFill>
                      <a:schemeClr val="accent4">
                        <a:lumMod val="20000"/>
                        <a:lumOff val="80000"/>
                      </a:schemeClr>
                    </a:solidFill>
                  </a:tcPr>
                </a:tc>
                <a:extLst>
                  <a:ext uri="{0D108BD9-81ED-4DB2-BD59-A6C34878D82A}">
                    <a16:rowId xmlns:a16="http://schemas.microsoft.com/office/drawing/2014/main" xmlns="" val="3581093468"/>
                  </a:ext>
                </a:extLst>
              </a:tr>
              <a:tr h="499005">
                <a:tc>
                  <a:txBody>
                    <a:bodyPr/>
                    <a:lstStyle/>
                    <a:p>
                      <a:pPr algn="ctr"/>
                      <a:r>
                        <a:rPr lang="en-IN" sz="2200" dirty="0">
                          <a:latin typeface="Times" panose="02020603050405020304" pitchFamily="18" charset="0"/>
                          <a:cs typeface="Times" panose="02020603050405020304" pitchFamily="18" charset="0"/>
                        </a:rPr>
                        <a:t>3</a:t>
                      </a:r>
                    </a:p>
                  </a:txBody>
                  <a:tcPr/>
                </a:tc>
                <a:tc>
                  <a:txBody>
                    <a:bodyPr/>
                    <a:lstStyle/>
                    <a:p>
                      <a:r>
                        <a:rPr lang="en-IN" sz="2200" b="1" dirty="0" smtClean="0">
                          <a:latin typeface="Times" panose="02020603050405020304" pitchFamily="18" charset="0"/>
                          <a:cs typeface="Times" panose="02020603050405020304" pitchFamily="18" charset="0"/>
                        </a:rPr>
                        <a:t>Animal</a:t>
                      </a:r>
                      <a:r>
                        <a:rPr lang="en-IN" sz="2200" b="1" baseline="0" dirty="0" smtClean="0">
                          <a:latin typeface="Times" panose="02020603050405020304" pitchFamily="18" charset="0"/>
                          <a:cs typeface="Times" panose="02020603050405020304" pitchFamily="18" charset="0"/>
                        </a:rPr>
                        <a:t> husbandry</a:t>
                      </a:r>
                      <a:endParaRPr lang="en-IN" sz="2200" b="1" dirty="0">
                        <a:latin typeface="Times" panose="02020603050405020304" pitchFamily="18" charset="0"/>
                        <a:cs typeface="Times" panose="02020603050405020304" pitchFamily="18" charset="0"/>
                      </a:endParaRPr>
                    </a:p>
                  </a:txBody>
                  <a:tcPr/>
                </a:tc>
                <a:tc>
                  <a:txBody>
                    <a:bodyPr/>
                    <a:lstStyle/>
                    <a:p>
                      <a:pPr algn="ctr"/>
                      <a:r>
                        <a:rPr lang="en-IN" sz="2200" dirty="0" smtClean="0">
                          <a:latin typeface="Times" panose="02020603050405020304" pitchFamily="18" charset="0"/>
                          <a:cs typeface="Times" panose="02020603050405020304" pitchFamily="18" charset="0"/>
                        </a:rPr>
                        <a:t>4.83</a:t>
                      </a:r>
                      <a:endParaRPr lang="en-IN" sz="2200" dirty="0">
                        <a:latin typeface="Times" panose="02020603050405020304" pitchFamily="18" charset="0"/>
                        <a:cs typeface="Times" panose="02020603050405020304" pitchFamily="18" charset="0"/>
                      </a:endParaRPr>
                    </a:p>
                  </a:txBody>
                  <a:tcPr/>
                </a:tc>
                <a:tc>
                  <a:txBody>
                    <a:bodyPr/>
                    <a:lstStyle/>
                    <a:p>
                      <a:pPr algn="ctr"/>
                      <a:r>
                        <a:rPr lang="en-IN" sz="2200" dirty="0" smtClean="0">
                          <a:latin typeface="Times" panose="02020603050405020304" pitchFamily="18" charset="0"/>
                          <a:cs typeface="Times" panose="02020603050405020304" pitchFamily="18" charset="0"/>
                        </a:rPr>
                        <a:t>0.51</a:t>
                      </a:r>
                      <a:endParaRPr lang="en-IN" sz="2200" dirty="0">
                        <a:latin typeface="Times" panose="02020603050405020304" pitchFamily="18" charset="0"/>
                        <a:cs typeface="Times" panose="02020603050405020304" pitchFamily="18" charset="0"/>
                      </a:endParaRPr>
                    </a:p>
                  </a:txBody>
                  <a:tcPr/>
                </a:tc>
                <a:tc>
                  <a:txBody>
                    <a:bodyPr/>
                    <a:lstStyle/>
                    <a:p>
                      <a:pPr algn="ctr"/>
                      <a:r>
                        <a:rPr lang="en-IN" sz="2200" dirty="0" smtClean="0">
                          <a:latin typeface="Times" panose="02020603050405020304" pitchFamily="18" charset="0"/>
                          <a:cs typeface="Times" panose="02020603050405020304" pitchFamily="18" charset="0"/>
                        </a:rPr>
                        <a:t>6.95</a:t>
                      </a:r>
                      <a:endParaRPr lang="en-IN" sz="2200" dirty="0">
                        <a:latin typeface="Times" panose="02020603050405020304" pitchFamily="18" charset="0"/>
                        <a:cs typeface="Times" panose="02020603050405020304" pitchFamily="18" charset="0"/>
                      </a:endParaRPr>
                    </a:p>
                  </a:txBody>
                  <a:tcPr/>
                </a:tc>
                <a:tc>
                  <a:txBody>
                    <a:bodyPr/>
                    <a:lstStyle/>
                    <a:p>
                      <a:pPr algn="ctr"/>
                      <a:r>
                        <a:rPr lang="en-IN" sz="2200" dirty="0" smtClean="0">
                          <a:latin typeface="Times" panose="02020603050405020304" pitchFamily="18" charset="0"/>
                          <a:cs typeface="Times" panose="02020603050405020304" pitchFamily="18" charset="0"/>
                        </a:rPr>
                        <a:t>0.60</a:t>
                      </a:r>
                      <a:endParaRPr lang="en-IN" sz="2200" dirty="0">
                        <a:latin typeface="Times" panose="02020603050405020304" pitchFamily="18" charset="0"/>
                        <a:cs typeface="Times" panose="02020603050405020304" pitchFamily="18" charset="0"/>
                      </a:endParaRPr>
                    </a:p>
                  </a:txBody>
                  <a:tcPr/>
                </a:tc>
                <a:tc>
                  <a:txBody>
                    <a:bodyPr/>
                    <a:lstStyle/>
                    <a:p>
                      <a:pPr algn="ctr"/>
                      <a:r>
                        <a:rPr lang="en-IN" sz="2200" dirty="0" smtClean="0">
                          <a:latin typeface="Times" panose="02020603050405020304" pitchFamily="18" charset="0"/>
                          <a:cs typeface="Times" panose="02020603050405020304" pitchFamily="18" charset="0"/>
                        </a:rPr>
                        <a:t>51.76</a:t>
                      </a:r>
                      <a:endParaRPr lang="en-IN" sz="2200" dirty="0">
                        <a:latin typeface="Times" panose="02020603050405020304" pitchFamily="18" charset="0"/>
                        <a:cs typeface="Times" panose="02020603050405020304" pitchFamily="18" charset="0"/>
                      </a:endParaRPr>
                    </a:p>
                  </a:txBody>
                  <a:tcPr/>
                </a:tc>
                <a:tc>
                  <a:txBody>
                    <a:bodyPr/>
                    <a:lstStyle/>
                    <a:p>
                      <a:pPr algn="ctr"/>
                      <a:r>
                        <a:rPr lang="en-IN" sz="2200" dirty="0" smtClean="0">
                          <a:latin typeface="Times" panose="02020603050405020304" pitchFamily="18" charset="0"/>
                          <a:cs typeface="Times" panose="02020603050405020304" pitchFamily="18" charset="0"/>
                        </a:rPr>
                        <a:t>25.34**</a:t>
                      </a:r>
                      <a:endParaRPr lang="en-IN" sz="2200" dirty="0">
                        <a:latin typeface="Times" panose="02020603050405020304" pitchFamily="18" charset="0"/>
                        <a:cs typeface="Times" panose="02020603050405020304" pitchFamily="18" charset="0"/>
                      </a:endParaRPr>
                    </a:p>
                  </a:txBody>
                  <a:tcPr/>
                </a:tc>
                <a:extLst>
                  <a:ext uri="{0D108BD9-81ED-4DB2-BD59-A6C34878D82A}">
                    <a16:rowId xmlns:a16="http://schemas.microsoft.com/office/drawing/2014/main" xmlns="" val="4191145758"/>
                  </a:ext>
                </a:extLst>
              </a:tr>
            </a:tbl>
          </a:graphicData>
        </a:graphic>
      </p:graphicFrame>
      <p:sp>
        <p:nvSpPr>
          <p:cNvPr id="4" name="TextBox 3"/>
          <p:cNvSpPr txBox="1"/>
          <p:nvPr/>
        </p:nvSpPr>
        <p:spPr>
          <a:xfrm>
            <a:off x="861391" y="4717774"/>
            <a:ext cx="2815258" cy="369332"/>
          </a:xfrm>
          <a:prstGeom prst="rect">
            <a:avLst/>
          </a:prstGeom>
          <a:noFill/>
        </p:spPr>
        <p:txBody>
          <a:bodyPr wrap="none" rtlCol="0">
            <a:spAutoFit/>
          </a:bodyPr>
          <a:lstStyle/>
          <a:p>
            <a:r>
              <a:rPr lang="en-US" dirty="0" smtClean="0"/>
              <a:t>**- Significant at 0.001 level</a:t>
            </a:r>
            <a:endParaRPr lang="en-US" dirty="0"/>
          </a:p>
        </p:txBody>
      </p:sp>
    </p:spTree>
    <p:extLst>
      <p:ext uri="{BB962C8B-B14F-4D97-AF65-F5344CB8AC3E}">
        <p14:creationId xmlns:p14="http://schemas.microsoft.com/office/powerpoint/2010/main" val="289307756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5507" y="0"/>
            <a:ext cx="2169459" cy="6651812"/>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 name="TextBox 2"/>
          <p:cNvSpPr txBox="1"/>
          <p:nvPr/>
        </p:nvSpPr>
        <p:spPr>
          <a:xfrm>
            <a:off x="125507" y="2844659"/>
            <a:ext cx="2169459" cy="954107"/>
          </a:xfrm>
          <a:prstGeom prst="rect">
            <a:avLst/>
          </a:prstGeom>
          <a:noFill/>
        </p:spPr>
        <p:txBody>
          <a:bodyPr wrap="square" rtlCol="0">
            <a:spAutoFit/>
          </a:bodyPr>
          <a:lstStyle/>
          <a:p>
            <a:pPr algn="ctr"/>
            <a:r>
              <a:rPr lang="en-IN" sz="2800" b="1" dirty="0">
                <a:solidFill>
                  <a:schemeClr val="bg1"/>
                </a:solidFill>
                <a:latin typeface="Times New Roman" panose="02020603050405020304" pitchFamily="18" charset="0"/>
                <a:cs typeface="Times New Roman" panose="02020603050405020304" pitchFamily="18" charset="0"/>
              </a:rPr>
              <a:t>RESEARCH STUDY 2</a:t>
            </a:r>
          </a:p>
        </p:txBody>
      </p:sp>
      <p:graphicFrame>
        <p:nvGraphicFramePr>
          <p:cNvPr id="9" name="Diagram 8"/>
          <p:cNvGraphicFramePr/>
          <p:nvPr>
            <p:extLst>
              <p:ext uri="{D42A27DB-BD31-4B8C-83A1-F6EECF244321}">
                <p14:modId xmlns:p14="http://schemas.microsoft.com/office/powerpoint/2010/main" val="751718526"/>
              </p:ext>
            </p:extLst>
          </p:nvPr>
        </p:nvGraphicFramePr>
        <p:xfrm>
          <a:off x="2842591" y="2385392"/>
          <a:ext cx="8790560" cy="42664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Rectangle 9"/>
          <p:cNvSpPr/>
          <p:nvPr/>
        </p:nvSpPr>
        <p:spPr>
          <a:xfrm>
            <a:off x="2294965" y="0"/>
            <a:ext cx="9721443" cy="1938992"/>
          </a:xfrm>
          <a:prstGeom prst="rect">
            <a:avLst/>
          </a:prstGeom>
        </p:spPr>
        <p:txBody>
          <a:bodyPr wrap="square">
            <a:spAutoFit/>
          </a:bodyPr>
          <a:lstStyle/>
          <a:p>
            <a:pPr algn="ctr"/>
            <a:r>
              <a:rPr lang="en-IN" sz="2400" b="1" dirty="0">
                <a:solidFill>
                  <a:srgbClr val="9B0948"/>
                </a:solidFill>
                <a:latin typeface="Times" panose="02020603050405020304" pitchFamily="18" charset="0"/>
                <a:cs typeface="Times" panose="02020603050405020304" pitchFamily="18" charset="0"/>
              </a:rPr>
              <a:t>ANALYSIS OF STAKEHOLDERS TOWARDS E-SAP-AN ICT TOOL FOR PEST MANAGEMENT- AN EMPERICAL STUDY</a:t>
            </a:r>
          </a:p>
          <a:p>
            <a:pPr algn="ctr"/>
            <a:endParaRPr lang="en-IN" sz="2400" b="1" dirty="0">
              <a:solidFill>
                <a:srgbClr val="9B0948"/>
              </a:solidFill>
              <a:latin typeface="Times" panose="02020603050405020304" pitchFamily="18" charset="0"/>
              <a:cs typeface="Times" panose="02020603050405020304" pitchFamily="18" charset="0"/>
            </a:endParaRPr>
          </a:p>
          <a:p>
            <a:pPr algn="ctr"/>
            <a:r>
              <a:rPr lang="en-IN" sz="2400" b="1" dirty="0" err="1">
                <a:solidFill>
                  <a:srgbClr val="9B0948"/>
                </a:solidFill>
              </a:rPr>
              <a:t>Marradi</a:t>
            </a:r>
            <a:r>
              <a:rPr lang="en-IN" sz="2400" b="1" dirty="0">
                <a:solidFill>
                  <a:srgbClr val="9B0948"/>
                </a:solidFill>
              </a:rPr>
              <a:t> </a:t>
            </a:r>
            <a:r>
              <a:rPr lang="en-IN" sz="2400" b="1" i="1" dirty="0">
                <a:solidFill>
                  <a:srgbClr val="9B0948"/>
                </a:solidFill>
              </a:rPr>
              <a:t>et al</a:t>
            </a:r>
            <a:r>
              <a:rPr lang="en-IN" sz="2400" b="1" dirty="0">
                <a:solidFill>
                  <a:srgbClr val="9B0948"/>
                </a:solidFill>
              </a:rPr>
              <a:t>., 2019</a:t>
            </a:r>
          </a:p>
          <a:p>
            <a:pPr algn="ctr"/>
            <a:endParaRPr lang="en-IN" sz="2400" b="1" dirty="0">
              <a:solidFill>
                <a:srgbClr val="0070C0"/>
              </a:solidFill>
            </a:endParaRPr>
          </a:p>
        </p:txBody>
      </p:sp>
      <p:pic>
        <p:nvPicPr>
          <p:cNvPr id="3074" name="Picture 2" descr="Research Digest – November 2016"/>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82853" y="3798766"/>
            <a:ext cx="854765" cy="85476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81756257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80556" y="166254"/>
            <a:ext cx="11658600" cy="830997"/>
          </a:xfrm>
          <a:prstGeom prst="rect">
            <a:avLst/>
          </a:prstGeom>
          <a:noFill/>
        </p:spPr>
        <p:txBody>
          <a:bodyPr wrap="square" rtlCol="0">
            <a:spAutoFit/>
          </a:bodyPr>
          <a:lstStyle/>
          <a:p>
            <a:pPr algn="ctr"/>
            <a:r>
              <a:rPr lang="en-IN" sz="2400" b="1" dirty="0">
                <a:solidFill>
                  <a:schemeClr val="accent1">
                    <a:lumMod val="50000"/>
                  </a:schemeClr>
                </a:solidFill>
                <a:latin typeface="Times" panose="02020603050405020304" pitchFamily="18" charset="0"/>
                <a:cs typeface="Times" panose="02020603050405020304" pitchFamily="18" charset="0"/>
              </a:rPr>
              <a:t>Table 1 </a:t>
            </a:r>
            <a:r>
              <a:rPr lang="en-IN" sz="2400" b="1" dirty="0" smtClean="0">
                <a:solidFill>
                  <a:schemeClr val="accent1">
                    <a:lumMod val="50000"/>
                  </a:schemeClr>
                </a:solidFill>
                <a:latin typeface="Times" panose="02020603050405020304" pitchFamily="18" charset="0"/>
                <a:cs typeface="Times" panose="02020603050405020304" pitchFamily="18" charset="0"/>
              </a:rPr>
              <a:t>: </a:t>
            </a:r>
            <a:r>
              <a:rPr lang="en-US" sz="2400" b="1" dirty="0" smtClean="0">
                <a:solidFill>
                  <a:schemeClr val="accent1">
                    <a:lumMod val="50000"/>
                  </a:schemeClr>
                </a:solidFill>
                <a:latin typeface="Times New Roman" panose="02020603050405020304" pitchFamily="18" charset="0"/>
                <a:ea typeface="Calibri" panose="020F0502020204030204" pitchFamily="34" charset="0"/>
                <a:cs typeface="Times New Roman" panose="02020603050405020304" pitchFamily="18" charset="0"/>
              </a:rPr>
              <a:t>Overall </a:t>
            </a:r>
            <a:r>
              <a:rPr lang="en-US" sz="2400" b="1" dirty="0">
                <a:solidFill>
                  <a:schemeClr val="accent1">
                    <a:lumMod val="50000"/>
                  </a:schemeClr>
                </a:solidFill>
                <a:latin typeface="Times New Roman" panose="02020603050405020304" pitchFamily="18" charset="0"/>
                <a:ea typeface="Calibri" panose="020F0502020204030204" pitchFamily="34" charset="0"/>
                <a:cs typeface="Times New Roman" panose="02020603050405020304" pitchFamily="18" charset="0"/>
              </a:rPr>
              <a:t>perception of farmers towards e-sap</a:t>
            </a:r>
            <a:endParaRPr lang="en-IN" sz="2000" dirty="0">
              <a:solidFill>
                <a:schemeClr val="accent1">
                  <a:lumMod val="50000"/>
                </a:schemeClr>
              </a:solidFill>
              <a:latin typeface="Calibri" panose="020F0502020204030204" pitchFamily="34" charset="0"/>
              <a:ea typeface="Calibri" panose="020F0502020204030204" pitchFamily="34" charset="0"/>
              <a:cs typeface="Times New Roman" panose="02020603050405020304" pitchFamily="18" charset="0"/>
            </a:endParaRPr>
          </a:p>
          <a:p>
            <a:pPr algn="ctr"/>
            <a:endParaRPr lang="en-IN" sz="2400" b="1" dirty="0">
              <a:solidFill>
                <a:schemeClr val="accent1">
                  <a:lumMod val="50000"/>
                </a:schemeClr>
              </a:solidFill>
              <a:latin typeface="Times" panose="02020603050405020304" pitchFamily="18" charset="0"/>
              <a:cs typeface="Times" panose="02020603050405020304" pitchFamily="18" charset="0"/>
            </a:endParaRPr>
          </a:p>
        </p:txBody>
      </p:sp>
      <p:pic>
        <p:nvPicPr>
          <p:cNvPr id="4" name="Picture 3"/>
          <p:cNvPicPr>
            <a:picLocks noChangeAspect="1"/>
          </p:cNvPicPr>
          <p:nvPr/>
        </p:nvPicPr>
        <p:blipFill>
          <a:blip r:embed="rId2"/>
          <a:stretch>
            <a:fillRect/>
          </a:stretch>
        </p:blipFill>
        <p:spPr>
          <a:xfrm>
            <a:off x="824842" y="1387598"/>
            <a:ext cx="10370195" cy="5066215"/>
          </a:xfrm>
          <a:prstGeom prst="rect">
            <a:avLst/>
          </a:prstGeom>
        </p:spPr>
      </p:pic>
      <p:sp>
        <p:nvSpPr>
          <p:cNvPr id="5" name="Rectangle 4"/>
          <p:cNvSpPr/>
          <p:nvPr/>
        </p:nvSpPr>
        <p:spPr>
          <a:xfrm>
            <a:off x="10194443" y="744105"/>
            <a:ext cx="1000594" cy="506292"/>
          </a:xfrm>
          <a:prstGeom prst="rect">
            <a:avLst/>
          </a:prstGeom>
        </p:spPr>
        <p:txBody>
          <a:bodyPr wrap="none">
            <a:spAutoFit/>
          </a:bodyPr>
          <a:lstStyle/>
          <a:p>
            <a:pPr algn="ctr">
              <a:lnSpc>
                <a:spcPct val="150000"/>
              </a:lnSpc>
              <a:spcAft>
                <a:spcPts val="0"/>
              </a:spcAft>
            </a:pPr>
            <a:r>
              <a:rPr lang="en-US" sz="2000" b="1" dirty="0">
                <a:solidFill>
                  <a:srgbClr val="8E0C72"/>
                </a:solidFill>
              </a:rPr>
              <a:t>(n=384)</a:t>
            </a:r>
            <a:endParaRPr lang="en-IN" sz="2000" b="1" dirty="0">
              <a:solidFill>
                <a:srgbClr val="8E0C72"/>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3" name="TextBox 2"/>
          <p:cNvSpPr txBox="1"/>
          <p:nvPr/>
        </p:nvSpPr>
        <p:spPr>
          <a:xfrm>
            <a:off x="9174612" y="2781300"/>
            <a:ext cx="1019831" cy="369332"/>
          </a:xfrm>
          <a:prstGeom prst="rect">
            <a:avLst/>
          </a:prstGeom>
          <a:noFill/>
        </p:spPr>
        <p:txBody>
          <a:bodyPr wrap="none" rtlCol="0">
            <a:spAutoFit/>
          </a:bodyPr>
          <a:lstStyle/>
          <a:p>
            <a:r>
              <a:rPr lang="en-US" dirty="0" smtClean="0"/>
              <a:t>(&gt; 45.95)</a:t>
            </a:r>
            <a:endParaRPr lang="en-US" dirty="0"/>
          </a:p>
        </p:txBody>
      </p:sp>
      <p:sp>
        <p:nvSpPr>
          <p:cNvPr id="6" name="TextBox 5"/>
          <p:cNvSpPr txBox="1"/>
          <p:nvPr/>
        </p:nvSpPr>
        <p:spPr>
          <a:xfrm>
            <a:off x="6109856" y="2781300"/>
            <a:ext cx="1553630" cy="369332"/>
          </a:xfrm>
          <a:prstGeom prst="rect">
            <a:avLst/>
          </a:prstGeom>
          <a:noFill/>
        </p:spPr>
        <p:txBody>
          <a:bodyPr wrap="none" rtlCol="0">
            <a:spAutoFit/>
          </a:bodyPr>
          <a:lstStyle/>
          <a:p>
            <a:r>
              <a:rPr lang="en-US" dirty="0" smtClean="0"/>
              <a:t>(42.04 - 45.95)</a:t>
            </a:r>
            <a:endParaRPr lang="en-US" dirty="0"/>
          </a:p>
        </p:txBody>
      </p:sp>
      <p:sp>
        <p:nvSpPr>
          <p:cNvPr id="7" name="TextBox 6"/>
          <p:cNvSpPr txBox="1"/>
          <p:nvPr/>
        </p:nvSpPr>
        <p:spPr>
          <a:xfrm>
            <a:off x="3205612" y="2779833"/>
            <a:ext cx="1019831" cy="369332"/>
          </a:xfrm>
          <a:prstGeom prst="rect">
            <a:avLst/>
          </a:prstGeom>
          <a:noFill/>
        </p:spPr>
        <p:txBody>
          <a:bodyPr wrap="none" rtlCol="0">
            <a:spAutoFit/>
          </a:bodyPr>
          <a:lstStyle/>
          <a:p>
            <a:r>
              <a:rPr lang="en-US" dirty="0" smtClean="0"/>
              <a:t>(&lt; 42.04)</a:t>
            </a:r>
            <a:endParaRPr lang="en-US" dirty="0"/>
          </a:p>
        </p:txBody>
      </p:sp>
    </p:spTree>
    <p:extLst>
      <p:ext uri="{BB962C8B-B14F-4D97-AF65-F5344CB8AC3E}">
        <p14:creationId xmlns:p14="http://schemas.microsoft.com/office/powerpoint/2010/main" val="274225812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75504" y="-112144"/>
            <a:ext cx="11609294" cy="1107996"/>
          </a:xfrm>
          <a:prstGeom prst="rect">
            <a:avLst/>
          </a:prstGeom>
          <a:noFill/>
        </p:spPr>
        <p:txBody>
          <a:bodyPr wrap="square" rtlCol="0">
            <a:spAutoFit/>
          </a:bodyPr>
          <a:lstStyle/>
          <a:p>
            <a:pPr algn="ctr"/>
            <a:r>
              <a:rPr lang="en-IN" b="1" dirty="0">
                <a:solidFill>
                  <a:schemeClr val="accent1">
                    <a:lumMod val="50000"/>
                  </a:schemeClr>
                </a:solidFill>
                <a:latin typeface="Times" panose="02020603050405020304" pitchFamily="18" charset="0"/>
                <a:cs typeface="Times" panose="02020603050405020304" pitchFamily="18" charset="0"/>
              </a:rPr>
              <a:t>Table </a:t>
            </a:r>
            <a:r>
              <a:rPr lang="en-IN" b="1" dirty="0" smtClean="0">
                <a:solidFill>
                  <a:schemeClr val="accent1">
                    <a:lumMod val="50000"/>
                  </a:schemeClr>
                </a:solidFill>
                <a:latin typeface="Times" panose="02020603050405020304" pitchFamily="18" charset="0"/>
                <a:cs typeface="Times" panose="02020603050405020304" pitchFamily="18" charset="0"/>
              </a:rPr>
              <a:t>2:</a:t>
            </a:r>
            <a:r>
              <a:rPr lang="en-US" b="1" dirty="0">
                <a:latin typeface="Times New Roman" panose="02020603050405020304" pitchFamily="18" charset="0"/>
                <a:ea typeface="Calibri" panose="020F0502020204030204" pitchFamily="34" charset="0"/>
                <a:cs typeface="Times New Roman" panose="02020603050405020304" pitchFamily="18" charset="0"/>
              </a:rPr>
              <a:t> </a:t>
            </a:r>
            <a:r>
              <a:rPr lang="en-US" b="1" dirty="0">
                <a:solidFill>
                  <a:schemeClr val="accent1">
                    <a:lumMod val="50000"/>
                  </a:schemeClr>
                </a:solidFill>
                <a:latin typeface="Times New Roman" panose="02020603050405020304" pitchFamily="18" charset="0"/>
                <a:ea typeface="Calibri" panose="020F0502020204030204" pitchFamily="34" charset="0"/>
                <a:cs typeface="Times New Roman" panose="02020603050405020304" pitchFamily="18" charset="0"/>
              </a:rPr>
              <a:t>Statement wise perception mean score of </a:t>
            </a:r>
            <a:r>
              <a:rPr lang="en-US" b="1" dirty="0" smtClean="0">
                <a:solidFill>
                  <a:schemeClr val="accent1">
                    <a:lumMod val="50000"/>
                  </a:schemeClr>
                </a:solidFill>
                <a:latin typeface="Times New Roman" panose="02020603050405020304" pitchFamily="18" charset="0"/>
                <a:ea typeface="Calibri" panose="020F0502020204030204" pitchFamily="34" charset="0"/>
                <a:cs typeface="Times New Roman" panose="02020603050405020304" pitchFamily="18" charset="0"/>
              </a:rPr>
              <a:t>farmer and field facilitator </a:t>
            </a:r>
            <a:r>
              <a:rPr lang="en-US" b="1" dirty="0" smtClean="0">
                <a:solidFill>
                  <a:schemeClr val="accent1">
                    <a:lumMod val="50000"/>
                  </a:schemeClr>
                </a:solidFill>
                <a:latin typeface="Times New Roman" panose="02020603050405020304" pitchFamily="18" charset="0"/>
                <a:ea typeface="Calibri" panose="020F0502020204030204" pitchFamily="34" charset="0"/>
                <a:cs typeface="Times New Roman" panose="02020603050405020304" pitchFamily="18" charset="0"/>
              </a:rPr>
              <a:t>about </a:t>
            </a:r>
            <a:r>
              <a:rPr lang="en-US" b="1" dirty="0">
                <a:solidFill>
                  <a:schemeClr val="accent1">
                    <a:lumMod val="50000"/>
                  </a:schemeClr>
                </a:solidFill>
                <a:latin typeface="Times New Roman" panose="02020603050405020304" pitchFamily="18" charset="0"/>
                <a:ea typeface="Calibri" panose="020F0502020204030204" pitchFamily="34" charset="0"/>
                <a:cs typeface="Times New Roman" panose="02020603050405020304" pitchFamily="18" charset="0"/>
              </a:rPr>
              <a:t>e-sap</a:t>
            </a:r>
            <a:endParaRPr lang="en-IN" b="1" dirty="0">
              <a:solidFill>
                <a:schemeClr val="accent1">
                  <a:lumMod val="50000"/>
                </a:schemeClr>
              </a:solidFill>
              <a:latin typeface="Times" panose="02020603050405020304" pitchFamily="18" charset="0"/>
              <a:cs typeface="Times" panose="02020603050405020304" pitchFamily="18" charset="0"/>
            </a:endParaRPr>
          </a:p>
          <a:p>
            <a:pPr algn="ctr"/>
            <a:endParaRPr lang="en-IN" sz="2400" b="1" dirty="0">
              <a:solidFill>
                <a:schemeClr val="accent1">
                  <a:lumMod val="50000"/>
                </a:schemeClr>
              </a:solidFill>
              <a:latin typeface="Times" panose="02020603050405020304" pitchFamily="18" charset="0"/>
              <a:cs typeface="Times" panose="02020603050405020304" pitchFamily="18" charset="0"/>
            </a:endParaRPr>
          </a:p>
          <a:p>
            <a:pPr algn="ctr"/>
            <a:r>
              <a:rPr lang="en-IN" sz="2400" b="1" dirty="0">
                <a:solidFill>
                  <a:schemeClr val="accent1">
                    <a:lumMod val="50000"/>
                  </a:schemeClr>
                </a:solidFill>
                <a:latin typeface="Times" panose="02020603050405020304" pitchFamily="18" charset="0"/>
                <a:cs typeface="Times" panose="02020603050405020304" pitchFamily="18" charset="0"/>
              </a:rPr>
              <a:t>                                 </a:t>
            </a:r>
          </a:p>
        </p:txBody>
      </p:sp>
      <p:graphicFrame>
        <p:nvGraphicFramePr>
          <p:cNvPr id="4" name="Table 3"/>
          <p:cNvGraphicFramePr>
            <a:graphicFrameLocks noGrp="1"/>
          </p:cNvGraphicFramePr>
          <p:nvPr>
            <p:extLst>
              <p:ext uri="{D42A27DB-BD31-4B8C-83A1-F6EECF244321}">
                <p14:modId xmlns:p14="http://schemas.microsoft.com/office/powerpoint/2010/main" val="2533059478"/>
              </p:ext>
            </p:extLst>
          </p:nvPr>
        </p:nvGraphicFramePr>
        <p:xfrm>
          <a:off x="250167" y="305845"/>
          <a:ext cx="11667936" cy="6405506"/>
        </p:xfrm>
        <a:graphic>
          <a:graphicData uri="http://schemas.openxmlformats.org/drawingml/2006/table">
            <a:tbl>
              <a:tblPr firstRow="1" firstCol="1" bandRow="1">
                <a:tableStyleId>{D27102A9-8310-4765-A935-A1911B00CA55}</a:tableStyleId>
              </a:tblPr>
              <a:tblGrid>
                <a:gridCol w="668474">
                  <a:extLst>
                    <a:ext uri="{9D8B030D-6E8A-4147-A177-3AD203B41FA5}">
                      <a16:colId xmlns="" xmlns:a16="http://schemas.microsoft.com/office/drawing/2014/main" val="2342812239"/>
                    </a:ext>
                  </a:extLst>
                </a:gridCol>
                <a:gridCol w="6311954">
                  <a:extLst>
                    <a:ext uri="{9D8B030D-6E8A-4147-A177-3AD203B41FA5}">
                      <a16:colId xmlns="" xmlns:a16="http://schemas.microsoft.com/office/drawing/2014/main" val="537199630"/>
                    </a:ext>
                  </a:extLst>
                </a:gridCol>
                <a:gridCol w="926207">
                  <a:extLst>
                    <a:ext uri="{9D8B030D-6E8A-4147-A177-3AD203B41FA5}">
                      <a16:colId xmlns="" xmlns:a16="http://schemas.microsoft.com/office/drawing/2014/main" val="3529451697"/>
                    </a:ext>
                  </a:extLst>
                </a:gridCol>
                <a:gridCol w="835844">
                  <a:extLst>
                    <a:ext uri="{9D8B030D-6E8A-4147-A177-3AD203B41FA5}">
                      <a16:colId xmlns="" xmlns:a16="http://schemas.microsoft.com/office/drawing/2014/main" val="3824314200"/>
                    </a:ext>
                  </a:extLst>
                </a:gridCol>
                <a:gridCol w="711597">
                  <a:extLst>
                    <a:ext uri="{9D8B030D-6E8A-4147-A177-3AD203B41FA5}">
                      <a16:colId xmlns="" xmlns:a16="http://schemas.microsoft.com/office/drawing/2014/main" val="52187616"/>
                    </a:ext>
                  </a:extLst>
                </a:gridCol>
                <a:gridCol w="1366719">
                  <a:extLst>
                    <a:ext uri="{9D8B030D-6E8A-4147-A177-3AD203B41FA5}">
                      <a16:colId xmlns="" xmlns:a16="http://schemas.microsoft.com/office/drawing/2014/main" val="2787647061"/>
                    </a:ext>
                  </a:extLst>
                </a:gridCol>
                <a:gridCol w="847141">
                  <a:extLst>
                    <a:ext uri="{9D8B030D-6E8A-4147-A177-3AD203B41FA5}">
                      <a16:colId xmlns="" xmlns:a16="http://schemas.microsoft.com/office/drawing/2014/main" val="1361883929"/>
                    </a:ext>
                  </a:extLst>
                </a:gridCol>
              </a:tblGrid>
              <a:tr h="290720">
                <a:tc rowSpan="2">
                  <a:txBody>
                    <a:bodyPr/>
                    <a:lstStyle/>
                    <a:p>
                      <a:pPr algn="ctr">
                        <a:lnSpc>
                          <a:spcPct val="115000"/>
                        </a:lnSpc>
                        <a:spcAft>
                          <a:spcPts val="0"/>
                        </a:spcAft>
                      </a:pPr>
                      <a:r>
                        <a:rPr lang="en-US" sz="1500" b="1" dirty="0">
                          <a:solidFill>
                            <a:srgbClr val="0070C0"/>
                          </a:solidFill>
                          <a:effectLst/>
                        </a:rPr>
                        <a:t>Sl. No</a:t>
                      </a:r>
                      <a:endParaRPr lang="en-IN" sz="1500" b="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txBody>
                  <a:tcPr marL="18826" marR="18826" marT="0" marB="0" anchor="ctr"/>
                </a:tc>
                <a:tc rowSpan="2">
                  <a:txBody>
                    <a:bodyPr/>
                    <a:lstStyle/>
                    <a:p>
                      <a:pPr algn="ctr">
                        <a:lnSpc>
                          <a:spcPct val="115000"/>
                        </a:lnSpc>
                        <a:spcAft>
                          <a:spcPts val="0"/>
                        </a:spcAft>
                      </a:pPr>
                      <a:r>
                        <a:rPr lang="en-US" sz="1500" b="1" dirty="0">
                          <a:solidFill>
                            <a:srgbClr val="0070C0"/>
                          </a:solidFill>
                          <a:effectLst/>
                        </a:rPr>
                        <a:t>Statements</a:t>
                      </a:r>
                      <a:endParaRPr lang="en-IN" sz="1500" b="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txBody>
                  <a:tcPr marL="18826" marR="18826" marT="0" marB="0" anchor="ctr"/>
                </a:tc>
                <a:tc gridSpan="5">
                  <a:txBody>
                    <a:bodyPr/>
                    <a:lstStyle/>
                    <a:p>
                      <a:pPr algn="ctr">
                        <a:lnSpc>
                          <a:spcPct val="115000"/>
                        </a:lnSpc>
                        <a:spcAft>
                          <a:spcPts val="0"/>
                        </a:spcAft>
                      </a:pPr>
                      <a:r>
                        <a:rPr lang="en-US" sz="1500" b="1">
                          <a:solidFill>
                            <a:srgbClr val="0070C0"/>
                          </a:solidFill>
                          <a:effectLst/>
                        </a:rPr>
                        <a:t>Mean score </a:t>
                      </a:r>
                      <a:endParaRPr lang="en-IN" sz="1500" b="1">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txBody>
                  <a:tcPr marL="18826" marR="18826" marT="0" marB="0" anchor="ct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extLst>
                  <a:ext uri="{0D108BD9-81ED-4DB2-BD59-A6C34878D82A}">
                    <a16:rowId xmlns="" xmlns:a16="http://schemas.microsoft.com/office/drawing/2014/main" val="1362344640"/>
                  </a:ext>
                </a:extLst>
              </a:tr>
              <a:tr h="290720">
                <a:tc vMerge="1">
                  <a:txBody>
                    <a:bodyPr/>
                    <a:lstStyle/>
                    <a:p>
                      <a:endParaRPr lang="en-IN"/>
                    </a:p>
                  </a:txBody>
                  <a:tcPr/>
                </a:tc>
                <a:tc vMerge="1">
                  <a:txBody>
                    <a:bodyPr/>
                    <a:lstStyle/>
                    <a:p>
                      <a:endParaRPr lang="en-IN"/>
                    </a:p>
                  </a:txBody>
                  <a:tcPr/>
                </a:tc>
                <a:tc>
                  <a:txBody>
                    <a:bodyPr/>
                    <a:lstStyle/>
                    <a:p>
                      <a:pPr algn="ctr">
                        <a:lnSpc>
                          <a:spcPct val="115000"/>
                        </a:lnSpc>
                        <a:spcAft>
                          <a:spcPts val="0"/>
                        </a:spcAft>
                      </a:pPr>
                      <a:r>
                        <a:rPr lang="en-US" sz="1500" b="1" dirty="0" err="1">
                          <a:solidFill>
                            <a:srgbClr val="0070C0"/>
                          </a:solidFill>
                          <a:effectLst/>
                        </a:rPr>
                        <a:t>Raichur</a:t>
                      </a:r>
                      <a:endParaRPr lang="en-IN" sz="1500" b="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txBody>
                  <a:tcPr marL="18826" marR="18826" marT="0" marB="0" anchor="ctr"/>
                </a:tc>
                <a:tc>
                  <a:txBody>
                    <a:bodyPr/>
                    <a:lstStyle/>
                    <a:p>
                      <a:pPr algn="ctr">
                        <a:lnSpc>
                          <a:spcPct val="115000"/>
                        </a:lnSpc>
                        <a:spcAft>
                          <a:spcPts val="0"/>
                        </a:spcAft>
                      </a:pPr>
                      <a:r>
                        <a:rPr lang="en-US" sz="1500" b="1" dirty="0">
                          <a:solidFill>
                            <a:srgbClr val="0070C0"/>
                          </a:solidFill>
                          <a:effectLst/>
                        </a:rPr>
                        <a:t>Gulbarga</a:t>
                      </a:r>
                      <a:endParaRPr lang="en-IN" sz="1500" b="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txBody>
                  <a:tcPr marL="18826" marR="18826" marT="0" marB="0" anchor="ctr"/>
                </a:tc>
                <a:tc>
                  <a:txBody>
                    <a:bodyPr/>
                    <a:lstStyle/>
                    <a:p>
                      <a:pPr algn="ctr">
                        <a:lnSpc>
                          <a:spcPct val="115000"/>
                        </a:lnSpc>
                        <a:spcAft>
                          <a:spcPts val="0"/>
                        </a:spcAft>
                      </a:pPr>
                      <a:r>
                        <a:rPr lang="en-US" sz="1500" b="1" dirty="0" err="1">
                          <a:solidFill>
                            <a:srgbClr val="0070C0"/>
                          </a:solidFill>
                          <a:effectLst/>
                        </a:rPr>
                        <a:t>Yadgir</a:t>
                      </a:r>
                      <a:endParaRPr lang="en-IN" sz="1500" b="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txBody>
                  <a:tcPr marL="18826" marR="18826" marT="0" marB="0" anchor="ctr"/>
                </a:tc>
                <a:tc>
                  <a:txBody>
                    <a:bodyPr/>
                    <a:lstStyle/>
                    <a:p>
                      <a:pPr algn="ctr">
                        <a:lnSpc>
                          <a:spcPct val="115000"/>
                        </a:lnSpc>
                        <a:spcAft>
                          <a:spcPts val="0"/>
                        </a:spcAft>
                      </a:pPr>
                      <a:r>
                        <a:rPr lang="en-US" sz="1500" b="1" dirty="0">
                          <a:solidFill>
                            <a:srgbClr val="0070C0"/>
                          </a:solidFill>
                          <a:effectLst/>
                        </a:rPr>
                        <a:t>Bellary</a:t>
                      </a:r>
                      <a:endParaRPr lang="en-IN" sz="1500" b="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txBody>
                  <a:tcPr marL="18826" marR="18826" marT="0" marB="0" anchor="ctr"/>
                </a:tc>
                <a:tc>
                  <a:txBody>
                    <a:bodyPr/>
                    <a:lstStyle/>
                    <a:p>
                      <a:pPr algn="ctr">
                        <a:lnSpc>
                          <a:spcPct val="115000"/>
                        </a:lnSpc>
                        <a:spcAft>
                          <a:spcPts val="0"/>
                        </a:spcAft>
                      </a:pPr>
                      <a:r>
                        <a:rPr lang="en-US" sz="1500" b="1" dirty="0">
                          <a:solidFill>
                            <a:srgbClr val="0070C0"/>
                          </a:solidFill>
                          <a:effectLst/>
                        </a:rPr>
                        <a:t>Total</a:t>
                      </a:r>
                      <a:endParaRPr lang="en-IN" sz="1500" b="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txBody>
                  <a:tcPr marL="18826" marR="18826" marT="0" marB="0" anchor="ctr"/>
                </a:tc>
                <a:extLst>
                  <a:ext uri="{0D108BD9-81ED-4DB2-BD59-A6C34878D82A}">
                    <a16:rowId xmlns="" xmlns:a16="http://schemas.microsoft.com/office/drawing/2014/main" val="1736197679"/>
                  </a:ext>
                </a:extLst>
              </a:tr>
              <a:tr h="290720">
                <a:tc>
                  <a:txBody>
                    <a:bodyPr/>
                    <a:lstStyle/>
                    <a:p>
                      <a:pPr algn="ctr">
                        <a:lnSpc>
                          <a:spcPct val="115000"/>
                        </a:lnSpc>
                        <a:spcAft>
                          <a:spcPts val="0"/>
                        </a:spcAft>
                      </a:pPr>
                      <a:r>
                        <a:rPr lang="en-US" sz="1500" dirty="0">
                          <a:effectLst/>
                        </a:rPr>
                        <a:t>1</a:t>
                      </a:r>
                      <a:endParaRPr lang="en-IN"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18826" marR="18826" marT="0" marB="0"/>
                </a:tc>
                <a:tc>
                  <a:txBody>
                    <a:bodyPr/>
                    <a:lstStyle/>
                    <a:p>
                      <a:pPr algn="just">
                        <a:lnSpc>
                          <a:spcPct val="115000"/>
                        </a:lnSpc>
                        <a:spcAft>
                          <a:spcPts val="0"/>
                        </a:spcAft>
                      </a:pPr>
                      <a:r>
                        <a:rPr lang="en-US" sz="1500" b="1" dirty="0">
                          <a:effectLst/>
                        </a:rPr>
                        <a:t>e-sap makes the pest and disease identification and diagnosis easier</a:t>
                      </a:r>
                      <a:endParaRPr lang="en-IN" sz="1500" b="1" dirty="0">
                        <a:effectLst/>
                        <a:latin typeface="Calibri" panose="020F0502020204030204" pitchFamily="34" charset="0"/>
                        <a:ea typeface="Calibri" panose="020F0502020204030204" pitchFamily="34" charset="0"/>
                        <a:cs typeface="Times New Roman" panose="02020603050405020304" pitchFamily="18" charset="0"/>
                      </a:endParaRPr>
                    </a:p>
                  </a:txBody>
                  <a:tcPr marL="18826" marR="18826" marT="0" marB="0"/>
                </a:tc>
                <a:tc>
                  <a:txBody>
                    <a:bodyPr/>
                    <a:lstStyle/>
                    <a:p>
                      <a:pPr algn="ctr">
                        <a:lnSpc>
                          <a:spcPct val="115000"/>
                        </a:lnSpc>
                        <a:spcAft>
                          <a:spcPts val="0"/>
                        </a:spcAft>
                      </a:pPr>
                      <a:r>
                        <a:rPr lang="en-US" sz="1500">
                          <a:effectLst/>
                        </a:rPr>
                        <a:t>2.29</a:t>
                      </a:r>
                      <a:endParaRPr lang="en-IN" sz="1500">
                        <a:effectLst/>
                        <a:latin typeface="Calibri" panose="020F0502020204030204" pitchFamily="34" charset="0"/>
                        <a:ea typeface="Calibri" panose="020F0502020204030204" pitchFamily="34" charset="0"/>
                        <a:cs typeface="Times New Roman" panose="02020603050405020304" pitchFamily="18" charset="0"/>
                      </a:endParaRPr>
                    </a:p>
                  </a:txBody>
                  <a:tcPr marL="18826" marR="18826" marT="0" marB="0" anchor="ctr"/>
                </a:tc>
                <a:tc>
                  <a:txBody>
                    <a:bodyPr/>
                    <a:lstStyle/>
                    <a:p>
                      <a:pPr algn="ctr">
                        <a:lnSpc>
                          <a:spcPct val="115000"/>
                        </a:lnSpc>
                        <a:spcAft>
                          <a:spcPts val="0"/>
                        </a:spcAft>
                      </a:pPr>
                      <a:r>
                        <a:rPr lang="en-US" sz="1500">
                          <a:effectLst/>
                        </a:rPr>
                        <a:t>2.59</a:t>
                      </a:r>
                      <a:endParaRPr lang="en-IN" sz="1500">
                        <a:effectLst/>
                        <a:latin typeface="Calibri" panose="020F0502020204030204" pitchFamily="34" charset="0"/>
                        <a:ea typeface="Calibri" panose="020F0502020204030204" pitchFamily="34" charset="0"/>
                        <a:cs typeface="Times New Roman" panose="02020603050405020304" pitchFamily="18" charset="0"/>
                      </a:endParaRPr>
                    </a:p>
                  </a:txBody>
                  <a:tcPr marL="18826" marR="18826" marT="0" marB="0" anchor="ctr"/>
                </a:tc>
                <a:tc>
                  <a:txBody>
                    <a:bodyPr/>
                    <a:lstStyle/>
                    <a:p>
                      <a:pPr algn="ctr">
                        <a:lnSpc>
                          <a:spcPct val="115000"/>
                        </a:lnSpc>
                        <a:spcAft>
                          <a:spcPts val="0"/>
                        </a:spcAft>
                      </a:pPr>
                      <a:r>
                        <a:rPr lang="en-US" sz="1500">
                          <a:effectLst/>
                        </a:rPr>
                        <a:t>2.77</a:t>
                      </a:r>
                      <a:endParaRPr lang="en-IN" sz="1500">
                        <a:effectLst/>
                        <a:latin typeface="Calibri" panose="020F0502020204030204" pitchFamily="34" charset="0"/>
                        <a:ea typeface="Calibri" panose="020F0502020204030204" pitchFamily="34" charset="0"/>
                        <a:cs typeface="Times New Roman" panose="02020603050405020304" pitchFamily="18" charset="0"/>
                      </a:endParaRPr>
                    </a:p>
                  </a:txBody>
                  <a:tcPr marL="18826" marR="18826" marT="0" marB="0" anchor="ctr"/>
                </a:tc>
                <a:tc>
                  <a:txBody>
                    <a:bodyPr/>
                    <a:lstStyle/>
                    <a:p>
                      <a:pPr algn="ctr">
                        <a:lnSpc>
                          <a:spcPct val="115000"/>
                        </a:lnSpc>
                        <a:spcAft>
                          <a:spcPts val="0"/>
                        </a:spcAft>
                      </a:pPr>
                      <a:r>
                        <a:rPr lang="en-US" sz="1500">
                          <a:effectLst/>
                        </a:rPr>
                        <a:t>2.75</a:t>
                      </a:r>
                      <a:endParaRPr lang="en-IN" sz="1500">
                        <a:effectLst/>
                        <a:latin typeface="Calibri" panose="020F0502020204030204" pitchFamily="34" charset="0"/>
                        <a:ea typeface="Calibri" panose="020F0502020204030204" pitchFamily="34" charset="0"/>
                        <a:cs typeface="Times New Roman" panose="02020603050405020304" pitchFamily="18" charset="0"/>
                      </a:endParaRPr>
                    </a:p>
                  </a:txBody>
                  <a:tcPr marL="18826" marR="18826" marT="0" marB="0" anchor="ctr"/>
                </a:tc>
                <a:tc>
                  <a:txBody>
                    <a:bodyPr/>
                    <a:lstStyle/>
                    <a:p>
                      <a:pPr algn="ctr">
                        <a:lnSpc>
                          <a:spcPct val="115000"/>
                        </a:lnSpc>
                        <a:spcAft>
                          <a:spcPts val="0"/>
                        </a:spcAft>
                      </a:pPr>
                      <a:r>
                        <a:rPr lang="en-US" sz="1500" b="1" dirty="0">
                          <a:solidFill>
                            <a:srgbClr val="FF0000"/>
                          </a:solidFill>
                          <a:effectLst/>
                        </a:rPr>
                        <a:t>2.58</a:t>
                      </a:r>
                      <a:endParaRPr lang="en-IN" sz="15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18826" marR="18826" marT="0" marB="0" anchor="ctr"/>
                </a:tc>
                <a:extLst>
                  <a:ext uri="{0D108BD9-81ED-4DB2-BD59-A6C34878D82A}">
                    <a16:rowId xmlns="" xmlns:a16="http://schemas.microsoft.com/office/drawing/2014/main" val="742590092"/>
                  </a:ext>
                </a:extLst>
              </a:tr>
              <a:tr h="290720">
                <a:tc>
                  <a:txBody>
                    <a:bodyPr/>
                    <a:lstStyle/>
                    <a:p>
                      <a:pPr algn="ctr">
                        <a:lnSpc>
                          <a:spcPct val="115000"/>
                        </a:lnSpc>
                        <a:spcAft>
                          <a:spcPts val="0"/>
                        </a:spcAft>
                      </a:pPr>
                      <a:r>
                        <a:rPr lang="en-US" sz="1500">
                          <a:effectLst/>
                        </a:rPr>
                        <a:t>2</a:t>
                      </a:r>
                      <a:endParaRPr lang="en-IN" sz="1500">
                        <a:effectLst/>
                        <a:latin typeface="Calibri" panose="020F0502020204030204" pitchFamily="34" charset="0"/>
                        <a:ea typeface="Calibri" panose="020F0502020204030204" pitchFamily="34" charset="0"/>
                        <a:cs typeface="Times New Roman" panose="02020603050405020304" pitchFamily="18" charset="0"/>
                      </a:endParaRPr>
                    </a:p>
                  </a:txBody>
                  <a:tcPr marL="18826" marR="18826" marT="0" marB="0"/>
                </a:tc>
                <a:tc>
                  <a:txBody>
                    <a:bodyPr/>
                    <a:lstStyle/>
                    <a:p>
                      <a:pPr algn="just">
                        <a:lnSpc>
                          <a:spcPct val="115000"/>
                        </a:lnSpc>
                        <a:spcAft>
                          <a:spcPts val="0"/>
                        </a:spcAft>
                      </a:pPr>
                      <a:r>
                        <a:rPr lang="en-US" sz="1500" dirty="0">
                          <a:effectLst/>
                        </a:rPr>
                        <a:t>e-sap provides latest and updated information in pest management</a:t>
                      </a:r>
                      <a:endParaRPr lang="en-IN"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18826" marR="18826" marT="0" marB="0"/>
                </a:tc>
                <a:tc>
                  <a:txBody>
                    <a:bodyPr/>
                    <a:lstStyle/>
                    <a:p>
                      <a:pPr algn="ctr">
                        <a:lnSpc>
                          <a:spcPct val="115000"/>
                        </a:lnSpc>
                        <a:spcAft>
                          <a:spcPts val="0"/>
                        </a:spcAft>
                      </a:pPr>
                      <a:r>
                        <a:rPr lang="en-US" sz="1500">
                          <a:effectLst/>
                        </a:rPr>
                        <a:t>2.04</a:t>
                      </a:r>
                      <a:endParaRPr lang="en-IN" sz="1500">
                        <a:effectLst/>
                        <a:latin typeface="Calibri" panose="020F0502020204030204" pitchFamily="34" charset="0"/>
                        <a:ea typeface="Calibri" panose="020F0502020204030204" pitchFamily="34" charset="0"/>
                        <a:cs typeface="Times New Roman" panose="02020603050405020304" pitchFamily="18" charset="0"/>
                      </a:endParaRPr>
                    </a:p>
                  </a:txBody>
                  <a:tcPr marL="18826" marR="18826" marT="0" marB="0" anchor="ctr"/>
                </a:tc>
                <a:tc>
                  <a:txBody>
                    <a:bodyPr/>
                    <a:lstStyle/>
                    <a:p>
                      <a:pPr algn="ctr">
                        <a:lnSpc>
                          <a:spcPct val="115000"/>
                        </a:lnSpc>
                        <a:spcAft>
                          <a:spcPts val="0"/>
                        </a:spcAft>
                      </a:pPr>
                      <a:r>
                        <a:rPr lang="en-US" sz="1500">
                          <a:effectLst/>
                        </a:rPr>
                        <a:t>2.50</a:t>
                      </a:r>
                      <a:endParaRPr lang="en-IN" sz="1500">
                        <a:effectLst/>
                        <a:latin typeface="Calibri" panose="020F0502020204030204" pitchFamily="34" charset="0"/>
                        <a:ea typeface="Calibri" panose="020F0502020204030204" pitchFamily="34" charset="0"/>
                        <a:cs typeface="Times New Roman" panose="02020603050405020304" pitchFamily="18" charset="0"/>
                      </a:endParaRPr>
                    </a:p>
                  </a:txBody>
                  <a:tcPr marL="18826" marR="18826" marT="0" marB="0" anchor="ctr"/>
                </a:tc>
                <a:tc>
                  <a:txBody>
                    <a:bodyPr/>
                    <a:lstStyle/>
                    <a:p>
                      <a:pPr algn="ctr">
                        <a:lnSpc>
                          <a:spcPct val="115000"/>
                        </a:lnSpc>
                        <a:spcAft>
                          <a:spcPts val="0"/>
                        </a:spcAft>
                      </a:pPr>
                      <a:r>
                        <a:rPr lang="en-US" sz="1500">
                          <a:effectLst/>
                        </a:rPr>
                        <a:t>2.00</a:t>
                      </a:r>
                      <a:endParaRPr lang="en-IN" sz="1500">
                        <a:effectLst/>
                        <a:latin typeface="Calibri" panose="020F0502020204030204" pitchFamily="34" charset="0"/>
                        <a:ea typeface="Calibri" panose="020F0502020204030204" pitchFamily="34" charset="0"/>
                        <a:cs typeface="Times New Roman" panose="02020603050405020304" pitchFamily="18" charset="0"/>
                      </a:endParaRPr>
                    </a:p>
                  </a:txBody>
                  <a:tcPr marL="18826" marR="18826" marT="0" marB="0" anchor="ctr"/>
                </a:tc>
                <a:tc>
                  <a:txBody>
                    <a:bodyPr/>
                    <a:lstStyle/>
                    <a:p>
                      <a:pPr algn="ctr">
                        <a:lnSpc>
                          <a:spcPct val="115000"/>
                        </a:lnSpc>
                        <a:spcAft>
                          <a:spcPts val="0"/>
                        </a:spcAft>
                      </a:pPr>
                      <a:r>
                        <a:rPr lang="en-US" sz="1500">
                          <a:effectLst/>
                        </a:rPr>
                        <a:t>2.39</a:t>
                      </a:r>
                      <a:endParaRPr lang="en-IN" sz="1500">
                        <a:effectLst/>
                        <a:latin typeface="Calibri" panose="020F0502020204030204" pitchFamily="34" charset="0"/>
                        <a:ea typeface="Calibri" panose="020F0502020204030204" pitchFamily="34" charset="0"/>
                        <a:cs typeface="Times New Roman" panose="02020603050405020304" pitchFamily="18" charset="0"/>
                      </a:endParaRPr>
                    </a:p>
                  </a:txBody>
                  <a:tcPr marL="18826" marR="18826" marT="0" marB="0" anchor="ctr"/>
                </a:tc>
                <a:tc>
                  <a:txBody>
                    <a:bodyPr/>
                    <a:lstStyle/>
                    <a:p>
                      <a:pPr algn="ctr">
                        <a:lnSpc>
                          <a:spcPct val="115000"/>
                        </a:lnSpc>
                        <a:spcAft>
                          <a:spcPts val="0"/>
                        </a:spcAft>
                      </a:pPr>
                      <a:r>
                        <a:rPr lang="en-US" sz="1500">
                          <a:effectLst/>
                        </a:rPr>
                        <a:t>2.26</a:t>
                      </a:r>
                      <a:endParaRPr lang="en-IN" sz="1500">
                        <a:effectLst/>
                        <a:latin typeface="Calibri" panose="020F0502020204030204" pitchFamily="34" charset="0"/>
                        <a:ea typeface="Calibri" panose="020F0502020204030204" pitchFamily="34" charset="0"/>
                        <a:cs typeface="Times New Roman" panose="02020603050405020304" pitchFamily="18" charset="0"/>
                      </a:endParaRPr>
                    </a:p>
                  </a:txBody>
                  <a:tcPr marL="18826" marR="18826" marT="0" marB="0" anchor="ctr"/>
                </a:tc>
                <a:extLst>
                  <a:ext uri="{0D108BD9-81ED-4DB2-BD59-A6C34878D82A}">
                    <a16:rowId xmlns="" xmlns:a16="http://schemas.microsoft.com/office/drawing/2014/main" val="1572696434"/>
                  </a:ext>
                </a:extLst>
              </a:tr>
              <a:tr h="581440">
                <a:tc>
                  <a:txBody>
                    <a:bodyPr/>
                    <a:lstStyle/>
                    <a:p>
                      <a:pPr algn="ctr">
                        <a:lnSpc>
                          <a:spcPct val="115000"/>
                        </a:lnSpc>
                        <a:spcAft>
                          <a:spcPts val="0"/>
                        </a:spcAft>
                      </a:pPr>
                      <a:r>
                        <a:rPr lang="en-US" sz="1500">
                          <a:effectLst/>
                        </a:rPr>
                        <a:t>3</a:t>
                      </a:r>
                      <a:endParaRPr lang="en-IN" sz="1500">
                        <a:effectLst/>
                        <a:latin typeface="Calibri" panose="020F0502020204030204" pitchFamily="34" charset="0"/>
                        <a:ea typeface="Calibri" panose="020F0502020204030204" pitchFamily="34" charset="0"/>
                        <a:cs typeface="Times New Roman" panose="02020603050405020304" pitchFamily="18" charset="0"/>
                      </a:endParaRPr>
                    </a:p>
                  </a:txBody>
                  <a:tcPr marL="18826" marR="18826" marT="0" marB="0"/>
                </a:tc>
                <a:tc>
                  <a:txBody>
                    <a:bodyPr/>
                    <a:lstStyle/>
                    <a:p>
                      <a:pPr algn="just">
                        <a:lnSpc>
                          <a:spcPct val="115000"/>
                        </a:lnSpc>
                        <a:spcAft>
                          <a:spcPts val="0"/>
                        </a:spcAft>
                      </a:pPr>
                      <a:r>
                        <a:rPr lang="en-US" sz="1500" dirty="0">
                          <a:effectLst/>
                        </a:rPr>
                        <a:t>When new pest or disease is observed it is difficult to get timely solution through e-sap</a:t>
                      </a:r>
                      <a:endParaRPr lang="en-IN"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18826" marR="18826" marT="0" marB="0"/>
                </a:tc>
                <a:tc>
                  <a:txBody>
                    <a:bodyPr/>
                    <a:lstStyle/>
                    <a:p>
                      <a:pPr algn="ctr">
                        <a:lnSpc>
                          <a:spcPct val="115000"/>
                        </a:lnSpc>
                        <a:spcAft>
                          <a:spcPts val="0"/>
                        </a:spcAft>
                      </a:pPr>
                      <a:r>
                        <a:rPr lang="en-US" sz="1500" dirty="0">
                          <a:effectLst/>
                        </a:rPr>
                        <a:t>1.93</a:t>
                      </a:r>
                      <a:endParaRPr lang="en-IN"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18826" marR="18826" marT="0" marB="0" anchor="ctr"/>
                </a:tc>
                <a:tc>
                  <a:txBody>
                    <a:bodyPr/>
                    <a:lstStyle/>
                    <a:p>
                      <a:pPr algn="ctr">
                        <a:lnSpc>
                          <a:spcPct val="115000"/>
                        </a:lnSpc>
                        <a:spcAft>
                          <a:spcPts val="0"/>
                        </a:spcAft>
                      </a:pPr>
                      <a:r>
                        <a:rPr lang="en-US" sz="1500" dirty="0">
                          <a:effectLst/>
                        </a:rPr>
                        <a:t>2.14</a:t>
                      </a:r>
                      <a:endParaRPr lang="en-IN"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18826" marR="18826" marT="0" marB="0" anchor="ctr"/>
                </a:tc>
                <a:tc>
                  <a:txBody>
                    <a:bodyPr/>
                    <a:lstStyle/>
                    <a:p>
                      <a:pPr algn="ctr">
                        <a:lnSpc>
                          <a:spcPct val="115000"/>
                        </a:lnSpc>
                        <a:spcAft>
                          <a:spcPts val="0"/>
                        </a:spcAft>
                      </a:pPr>
                      <a:r>
                        <a:rPr lang="en-US" sz="1500">
                          <a:effectLst/>
                        </a:rPr>
                        <a:t>1.66</a:t>
                      </a:r>
                      <a:endParaRPr lang="en-IN" sz="1500">
                        <a:effectLst/>
                        <a:latin typeface="Calibri" panose="020F0502020204030204" pitchFamily="34" charset="0"/>
                        <a:ea typeface="Calibri" panose="020F0502020204030204" pitchFamily="34" charset="0"/>
                        <a:cs typeface="Times New Roman" panose="02020603050405020304" pitchFamily="18" charset="0"/>
                      </a:endParaRPr>
                    </a:p>
                  </a:txBody>
                  <a:tcPr marL="18826" marR="18826" marT="0" marB="0" anchor="ctr"/>
                </a:tc>
                <a:tc>
                  <a:txBody>
                    <a:bodyPr/>
                    <a:lstStyle/>
                    <a:p>
                      <a:pPr algn="ctr">
                        <a:lnSpc>
                          <a:spcPct val="115000"/>
                        </a:lnSpc>
                        <a:spcAft>
                          <a:spcPts val="0"/>
                        </a:spcAft>
                      </a:pPr>
                      <a:r>
                        <a:rPr lang="en-US" sz="1500">
                          <a:effectLst/>
                        </a:rPr>
                        <a:t>2.03</a:t>
                      </a:r>
                      <a:endParaRPr lang="en-IN" sz="1500">
                        <a:effectLst/>
                        <a:latin typeface="Calibri" panose="020F0502020204030204" pitchFamily="34" charset="0"/>
                        <a:ea typeface="Calibri" panose="020F0502020204030204" pitchFamily="34" charset="0"/>
                        <a:cs typeface="Times New Roman" panose="02020603050405020304" pitchFamily="18" charset="0"/>
                      </a:endParaRPr>
                    </a:p>
                  </a:txBody>
                  <a:tcPr marL="18826" marR="18826" marT="0" marB="0" anchor="ctr"/>
                </a:tc>
                <a:tc>
                  <a:txBody>
                    <a:bodyPr/>
                    <a:lstStyle/>
                    <a:p>
                      <a:pPr algn="ctr">
                        <a:lnSpc>
                          <a:spcPct val="115000"/>
                        </a:lnSpc>
                        <a:spcAft>
                          <a:spcPts val="0"/>
                        </a:spcAft>
                      </a:pPr>
                      <a:r>
                        <a:rPr lang="en-US" sz="1500">
                          <a:effectLst/>
                        </a:rPr>
                        <a:t>1.96</a:t>
                      </a:r>
                      <a:endParaRPr lang="en-IN" sz="1500">
                        <a:effectLst/>
                        <a:latin typeface="Calibri" panose="020F0502020204030204" pitchFamily="34" charset="0"/>
                        <a:ea typeface="Calibri" panose="020F0502020204030204" pitchFamily="34" charset="0"/>
                        <a:cs typeface="Times New Roman" panose="02020603050405020304" pitchFamily="18" charset="0"/>
                      </a:endParaRPr>
                    </a:p>
                  </a:txBody>
                  <a:tcPr marL="18826" marR="18826" marT="0" marB="0" anchor="ctr"/>
                </a:tc>
                <a:extLst>
                  <a:ext uri="{0D108BD9-81ED-4DB2-BD59-A6C34878D82A}">
                    <a16:rowId xmlns="" xmlns:a16="http://schemas.microsoft.com/office/drawing/2014/main" val="3540461982"/>
                  </a:ext>
                </a:extLst>
              </a:tr>
              <a:tr h="290720">
                <a:tc>
                  <a:txBody>
                    <a:bodyPr/>
                    <a:lstStyle/>
                    <a:p>
                      <a:pPr algn="ctr">
                        <a:lnSpc>
                          <a:spcPct val="115000"/>
                        </a:lnSpc>
                        <a:spcAft>
                          <a:spcPts val="0"/>
                        </a:spcAft>
                      </a:pPr>
                      <a:r>
                        <a:rPr lang="en-US" sz="1500">
                          <a:effectLst/>
                        </a:rPr>
                        <a:t>4</a:t>
                      </a:r>
                      <a:endParaRPr lang="en-IN" sz="1500">
                        <a:effectLst/>
                        <a:latin typeface="Calibri" panose="020F0502020204030204" pitchFamily="34" charset="0"/>
                        <a:ea typeface="Calibri" panose="020F0502020204030204" pitchFamily="34" charset="0"/>
                        <a:cs typeface="Times New Roman" panose="02020603050405020304" pitchFamily="18" charset="0"/>
                      </a:endParaRPr>
                    </a:p>
                  </a:txBody>
                  <a:tcPr marL="18826" marR="18826" marT="0" marB="0"/>
                </a:tc>
                <a:tc>
                  <a:txBody>
                    <a:bodyPr/>
                    <a:lstStyle/>
                    <a:p>
                      <a:pPr algn="just">
                        <a:lnSpc>
                          <a:spcPct val="115000"/>
                        </a:lnSpc>
                        <a:spcAft>
                          <a:spcPts val="0"/>
                        </a:spcAft>
                      </a:pPr>
                      <a:r>
                        <a:rPr lang="en-US" sz="1500" b="1" dirty="0">
                          <a:effectLst/>
                        </a:rPr>
                        <a:t>e-sap provides timely information for the pest or disease identified</a:t>
                      </a:r>
                      <a:endParaRPr lang="en-IN" sz="1500" b="1" dirty="0">
                        <a:effectLst/>
                        <a:latin typeface="Calibri" panose="020F0502020204030204" pitchFamily="34" charset="0"/>
                        <a:ea typeface="Calibri" panose="020F0502020204030204" pitchFamily="34" charset="0"/>
                        <a:cs typeface="Times New Roman" panose="02020603050405020304" pitchFamily="18" charset="0"/>
                      </a:endParaRPr>
                    </a:p>
                  </a:txBody>
                  <a:tcPr marL="18826" marR="18826" marT="0" marB="0"/>
                </a:tc>
                <a:tc>
                  <a:txBody>
                    <a:bodyPr/>
                    <a:lstStyle/>
                    <a:p>
                      <a:pPr algn="ctr">
                        <a:lnSpc>
                          <a:spcPct val="115000"/>
                        </a:lnSpc>
                        <a:spcAft>
                          <a:spcPts val="0"/>
                        </a:spcAft>
                      </a:pPr>
                      <a:r>
                        <a:rPr lang="en-US" sz="1500">
                          <a:effectLst/>
                        </a:rPr>
                        <a:t>2.28</a:t>
                      </a:r>
                      <a:endParaRPr lang="en-IN" sz="1500">
                        <a:effectLst/>
                        <a:latin typeface="Calibri" panose="020F0502020204030204" pitchFamily="34" charset="0"/>
                        <a:ea typeface="Calibri" panose="020F0502020204030204" pitchFamily="34" charset="0"/>
                        <a:cs typeface="Times New Roman" panose="02020603050405020304" pitchFamily="18" charset="0"/>
                      </a:endParaRPr>
                    </a:p>
                  </a:txBody>
                  <a:tcPr marL="18826" marR="18826" marT="0" marB="0" anchor="ctr"/>
                </a:tc>
                <a:tc>
                  <a:txBody>
                    <a:bodyPr/>
                    <a:lstStyle/>
                    <a:p>
                      <a:pPr algn="ctr">
                        <a:lnSpc>
                          <a:spcPct val="115000"/>
                        </a:lnSpc>
                        <a:spcAft>
                          <a:spcPts val="0"/>
                        </a:spcAft>
                      </a:pPr>
                      <a:r>
                        <a:rPr lang="en-US" sz="1500">
                          <a:effectLst/>
                        </a:rPr>
                        <a:t>2.56</a:t>
                      </a:r>
                      <a:endParaRPr lang="en-IN" sz="1500">
                        <a:effectLst/>
                        <a:latin typeface="Calibri" panose="020F0502020204030204" pitchFamily="34" charset="0"/>
                        <a:ea typeface="Calibri" panose="020F0502020204030204" pitchFamily="34" charset="0"/>
                        <a:cs typeface="Times New Roman" panose="02020603050405020304" pitchFamily="18" charset="0"/>
                      </a:endParaRPr>
                    </a:p>
                  </a:txBody>
                  <a:tcPr marL="18826" marR="18826" marT="0" marB="0" anchor="ctr"/>
                </a:tc>
                <a:tc>
                  <a:txBody>
                    <a:bodyPr/>
                    <a:lstStyle/>
                    <a:p>
                      <a:pPr algn="ctr">
                        <a:lnSpc>
                          <a:spcPct val="115000"/>
                        </a:lnSpc>
                        <a:spcAft>
                          <a:spcPts val="0"/>
                        </a:spcAft>
                      </a:pPr>
                      <a:r>
                        <a:rPr lang="en-US" sz="1500">
                          <a:effectLst/>
                        </a:rPr>
                        <a:t>2.68</a:t>
                      </a:r>
                      <a:endParaRPr lang="en-IN" sz="1500">
                        <a:effectLst/>
                        <a:latin typeface="Calibri" panose="020F0502020204030204" pitchFamily="34" charset="0"/>
                        <a:ea typeface="Calibri" panose="020F0502020204030204" pitchFamily="34" charset="0"/>
                        <a:cs typeface="Times New Roman" panose="02020603050405020304" pitchFamily="18" charset="0"/>
                      </a:endParaRPr>
                    </a:p>
                  </a:txBody>
                  <a:tcPr marL="18826" marR="18826" marT="0" marB="0" anchor="ctr"/>
                </a:tc>
                <a:tc>
                  <a:txBody>
                    <a:bodyPr/>
                    <a:lstStyle/>
                    <a:p>
                      <a:pPr algn="ctr">
                        <a:lnSpc>
                          <a:spcPct val="115000"/>
                        </a:lnSpc>
                        <a:spcAft>
                          <a:spcPts val="0"/>
                        </a:spcAft>
                      </a:pPr>
                      <a:r>
                        <a:rPr lang="en-US" sz="1500">
                          <a:effectLst/>
                        </a:rPr>
                        <a:t>2.59</a:t>
                      </a:r>
                      <a:endParaRPr lang="en-IN" sz="1500">
                        <a:effectLst/>
                        <a:latin typeface="Calibri" panose="020F0502020204030204" pitchFamily="34" charset="0"/>
                        <a:ea typeface="Calibri" panose="020F0502020204030204" pitchFamily="34" charset="0"/>
                        <a:cs typeface="Times New Roman" panose="02020603050405020304" pitchFamily="18" charset="0"/>
                      </a:endParaRPr>
                    </a:p>
                  </a:txBody>
                  <a:tcPr marL="18826" marR="18826" marT="0" marB="0" anchor="ctr"/>
                </a:tc>
                <a:tc>
                  <a:txBody>
                    <a:bodyPr/>
                    <a:lstStyle/>
                    <a:p>
                      <a:pPr algn="ctr">
                        <a:lnSpc>
                          <a:spcPct val="115000"/>
                        </a:lnSpc>
                        <a:spcAft>
                          <a:spcPts val="0"/>
                        </a:spcAft>
                      </a:pPr>
                      <a:r>
                        <a:rPr lang="en-US" sz="1500" b="1" dirty="0">
                          <a:solidFill>
                            <a:srgbClr val="FF0000"/>
                          </a:solidFill>
                          <a:effectLst/>
                        </a:rPr>
                        <a:t>2.52</a:t>
                      </a:r>
                      <a:endParaRPr lang="en-IN" sz="15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18826" marR="18826" marT="0" marB="0" anchor="ctr"/>
                </a:tc>
                <a:extLst>
                  <a:ext uri="{0D108BD9-81ED-4DB2-BD59-A6C34878D82A}">
                    <a16:rowId xmlns="" xmlns:a16="http://schemas.microsoft.com/office/drawing/2014/main" val="2419933783"/>
                  </a:ext>
                </a:extLst>
              </a:tr>
              <a:tr h="581440">
                <a:tc>
                  <a:txBody>
                    <a:bodyPr/>
                    <a:lstStyle/>
                    <a:p>
                      <a:pPr algn="ctr">
                        <a:lnSpc>
                          <a:spcPct val="115000"/>
                        </a:lnSpc>
                        <a:spcAft>
                          <a:spcPts val="0"/>
                        </a:spcAft>
                      </a:pPr>
                      <a:r>
                        <a:rPr lang="en-US" sz="1500">
                          <a:effectLst/>
                        </a:rPr>
                        <a:t>5</a:t>
                      </a:r>
                      <a:endParaRPr lang="en-IN" sz="1500">
                        <a:effectLst/>
                        <a:latin typeface="Calibri" panose="020F0502020204030204" pitchFamily="34" charset="0"/>
                        <a:ea typeface="Calibri" panose="020F0502020204030204" pitchFamily="34" charset="0"/>
                        <a:cs typeface="Times New Roman" panose="02020603050405020304" pitchFamily="18" charset="0"/>
                      </a:endParaRPr>
                    </a:p>
                  </a:txBody>
                  <a:tcPr marL="18826" marR="18826" marT="0" marB="0"/>
                </a:tc>
                <a:tc>
                  <a:txBody>
                    <a:bodyPr/>
                    <a:lstStyle/>
                    <a:p>
                      <a:pPr algn="just">
                        <a:lnSpc>
                          <a:spcPct val="115000"/>
                        </a:lnSpc>
                        <a:spcAft>
                          <a:spcPts val="0"/>
                        </a:spcAft>
                      </a:pPr>
                      <a:r>
                        <a:rPr lang="en-US" sz="1500" dirty="0">
                          <a:effectLst/>
                        </a:rPr>
                        <a:t>e-sap provides reliable and specific information on pest and disease management</a:t>
                      </a:r>
                      <a:endParaRPr lang="en-IN"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18826" marR="18826" marT="0" marB="0"/>
                </a:tc>
                <a:tc>
                  <a:txBody>
                    <a:bodyPr/>
                    <a:lstStyle/>
                    <a:p>
                      <a:pPr algn="ctr">
                        <a:lnSpc>
                          <a:spcPct val="115000"/>
                        </a:lnSpc>
                        <a:spcAft>
                          <a:spcPts val="0"/>
                        </a:spcAft>
                      </a:pPr>
                      <a:r>
                        <a:rPr lang="en-US" sz="1500">
                          <a:effectLst/>
                        </a:rPr>
                        <a:t>2.41</a:t>
                      </a:r>
                      <a:endParaRPr lang="en-IN" sz="1500">
                        <a:effectLst/>
                        <a:latin typeface="Calibri" panose="020F0502020204030204" pitchFamily="34" charset="0"/>
                        <a:ea typeface="Calibri" panose="020F0502020204030204" pitchFamily="34" charset="0"/>
                        <a:cs typeface="Times New Roman" panose="02020603050405020304" pitchFamily="18" charset="0"/>
                      </a:endParaRPr>
                    </a:p>
                  </a:txBody>
                  <a:tcPr marL="18826" marR="18826" marT="0" marB="0" anchor="ctr"/>
                </a:tc>
                <a:tc>
                  <a:txBody>
                    <a:bodyPr/>
                    <a:lstStyle/>
                    <a:p>
                      <a:pPr algn="ctr">
                        <a:lnSpc>
                          <a:spcPct val="115000"/>
                        </a:lnSpc>
                        <a:spcAft>
                          <a:spcPts val="0"/>
                        </a:spcAft>
                      </a:pPr>
                      <a:r>
                        <a:rPr lang="en-US" sz="1500">
                          <a:effectLst/>
                        </a:rPr>
                        <a:t>2.32</a:t>
                      </a:r>
                      <a:endParaRPr lang="en-IN" sz="1500">
                        <a:effectLst/>
                        <a:latin typeface="Calibri" panose="020F0502020204030204" pitchFamily="34" charset="0"/>
                        <a:ea typeface="Calibri" panose="020F0502020204030204" pitchFamily="34" charset="0"/>
                        <a:cs typeface="Times New Roman" panose="02020603050405020304" pitchFamily="18" charset="0"/>
                      </a:endParaRPr>
                    </a:p>
                  </a:txBody>
                  <a:tcPr marL="18826" marR="18826" marT="0" marB="0" anchor="ctr"/>
                </a:tc>
                <a:tc>
                  <a:txBody>
                    <a:bodyPr/>
                    <a:lstStyle/>
                    <a:p>
                      <a:pPr algn="ctr">
                        <a:lnSpc>
                          <a:spcPct val="115000"/>
                        </a:lnSpc>
                        <a:spcAft>
                          <a:spcPts val="0"/>
                        </a:spcAft>
                      </a:pPr>
                      <a:r>
                        <a:rPr lang="en-US" sz="1500">
                          <a:effectLst/>
                        </a:rPr>
                        <a:t>2.59</a:t>
                      </a:r>
                      <a:endParaRPr lang="en-IN" sz="1500">
                        <a:effectLst/>
                        <a:latin typeface="Calibri" panose="020F0502020204030204" pitchFamily="34" charset="0"/>
                        <a:ea typeface="Calibri" panose="020F0502020204030204" pitchFamily="34" charset="0"/>
                        <a:cs typeface="Times New Roman" panose="02020603050405020304" pitchFamily="18" charset="0"/>
                      </a:endParaRPr>
                    </a:p>
                  </a:txBody>
                  <a:tcPr marL="18826" marR="18826" marT="0" marB="0" anchor="ctr"/>
                </a:tc>
                <a:tc>
                  <a:txBody>
                    <a:bodyPr/>
                    <a:lstStyle/>
                    <a:p>
                      <a:pPr algn="ctr">
                        <a:lnSpc>
                          <a:spcPct val="115000"/>
                        </a:lnSpc>
                        <a:spcAft>
                          <a:spcPts val="0"/>
                        </a:spcAft>
                      </a:pPr>
                      <a:r>
                        <a:rPr lang="en-US" sz="1500">
                          <a:effectLst/>
                        </a:rPr>
                        <a:t>2.57</a:t>
                      </a:r>
                      <a:endParaRPr lang="en-IN" sz="1500">
                        <a:effectLst/>
                        <a:latin typeface="Calibri" panose="020F0502020204030204" pitchFamily="34" charset="0"/>
                        <a:ea typeface="Calibri" panose="020F0502020204030204" pitchFamily="34" charset="0"/>
                        <a:cs typeface="Times New Roman" panose="02020603050405020304" pitchFamily="18" charset="0"/>
                      </a:endParaRPr>
                    </a:p>
                  </a:txBody>
                  <a:tcPr marL="18826" marR="18826" marT="0" marB="0" anchor="ctr"/>
                </a:tc>
                <a:tc>
                  <a:txBody>
                    <a:bodyPr/>
                    <a:lstStyle/>
                    <a:p>
                      <a:pPr algn="ctr">
                        <a:lnSpc>
                          <a:spcPct val="115000"/>
                        </a:lnSpc>
                        <a:spcAft>
                          <a:spcPts val="0"/>
                        </a:spcAft>
                      </a:pPr>
                      <a:r>
                        <a:rPr lang="en-US" sz="1500" dirty="0">
                          <a:effectLst/>
                        </a:rPr>
                        <a:t>2.45</a:t>
                      </a:r>
                      <a:endParaRPr lang="en-IN"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18826" marR="18826" marT="0" marB="0" anchor="ctr"/>
                </a:tc>
                <a:extLst>
                  <a:ext uri="{0D108BD9-81ED-4DB2-BD59-A6C34878D82A}">
                    <a16:rowId xmlns="" xmlns:a16="http://schemas.microsoft.com/office/drawing/2014/main" val="3037871514"/>
                  </a:ext>
                </a:extLst>
              </a:tr>
              <a:tr h="290720">
                <a:tc>
                  <a:txBody>
                    <a:bodyPr/>
                    <a:lstStyle/>
                    <a:p>
                      <a:pPr algn="ctr">
                        <a:lnSpc>
                          <a:spcPct val="115000"/>
                        </a:lnSpc>
                        <a:spcAft>
                          <a:spcPts val="0"/>
                        </a:spcAft>
                      </a:pPr>
                      <a:r>
                        <a:rPr lang="en-US" sz="1500">
                          <a:effectLst/>
                        </a:rPr>
                        <a:t>6</a:t>
                      </a:r>
                      <a:endParaRPr lang="en-IN" sz="1500">
                        <a:effectLst/>
                        <a:latin typeface="Calibri" panose="020F0502020204030204" pitchFamily="34" charset="0"/>
                        <a:ea typeface="Calibri" panose="020F0502020204030204" pitchFamily="34" charset="0"/>
                        <a:cs typeface="Times New Roman" panose="02020603050405020304" pitchFamily="18" charset="0"/>
                      </a:endParaRPr>
                    </a:p>
                  </a:txBody>
                  <a:tcPr marL="18826" marR="18826" marT="0" marB="0"/>
                </a:tc>
                <a:tc>
                  <a:txBody>
                    <a:bodyPr/>
                    <a:lstStyle/>
                    <a:p>
                      <a:pPr algn="just">
                        <a:lnSpc>
                          <a:spcPct val="115000"/>
                        </a:lnSpc>
                        <a:spcAft>
                          <a:spcPts val="0"/>
                        </a:spcAft>
                      </a:pPr>
                      <a:r>
                        <a:rPr lang="en-US" sz="1500" dirty="0">
                          <a:effectLst/>
                        </a:rPr>
                        <a:t>e-sap is user friendly as it contains multimedia content</a:t>
                      </a:r>
                      <a:endParaRPr lang="en-IN"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18826" marR="18826" marT="0" marB="0"/>
                </a:tc>
                <a:tc>
                  <a:txBody>
                    <a:bodyPr/>
                    <a:lstStyle/>
                    <a:p>
                      <a:pPr algn="ctr">
                        <a:lnSpc>
                          <a:spcPct val="115000"/>
                        </a:lnSpc>
                        <a:spcAft>
                          <a:spcPts val="0"/>
                        </a:spcAft>
                      </a:pPr>
                      <a:r>
                        <a:rPr lang="en-US" sz="1500">
                          <a:effectLst/>
                        </a:rPr>
                        <a:t>2.23</a:t>
                      </a:r>
                      <a:endParaRPr lang="en-IN" sz="1500">
                        <a:effectLst/>
                        <a:latin typeface="Calibri" panose="020F0502020204030204" pitchFamily="34" charset="0"/>
                        <a:ea typeface="Calibri" panose="020F0502020204030204" pitchFamily="34" charset="0"/>
                        <a:cs typeface="Times New Roman" panose="02020603050405020304" pitchFamily="18" charset="0"/>
                      </a:endParaRPr>
                    </a:p>
                  </a:txBody>
                  <a:tcPr marL="18826" marR="18826" marT="0" marB="0" anchor="ctr"/>
                </a:tc>
                <a:tc>
                  <a:txBody>
                    <a:bodyPr/>
                    <a:lstStyle/>
                    <a:p>
                      <a:pPr algn="ctr">
                        <a:lnSpc>
                          <a:spcPct val="115000"/>
                        </a:lnSpc>
                        <a:spcAft>
                          <a:spcPts val="0"/>
                        </a:spcAft>
                      </a:pPr>
                      <a:r>
                        <a:rPr lang="en-US" sz="1500">
                          <a:effectLst/>
                        </a:rPr>
                        <a:t>2.26</a:t>
                      </a:r>
                      <a:endParaRPr lang="en-IN" sz="1500">
                        <a:effectLst/>
                        <a:latin typeface="Calibri" panose="020F0502020204030204" pitchFamily="34" charset="0"/>
                        <a:ea typeface="Calibri" panose="020F0502020204030204" pitchFamily="34" charset="0"/>
                        <a:cs typeface="Times New Roman" panose="02020603050405020304" pitchFamily="18" charset="0"/>
                      </a:endParaRPr>
                    </a:p>
                  </a:txBody>
                  <a:tcPr marL="18826" marR="18826" marT="0" marB="0" anchor="ctr"/>
                </a:tc>
                <a:tc>
                  <a:txBody>
                    <a:bodyPr/>
                    <a:lstStyle/>
                    <a:p>
                      <a:pPr algn="ctr">
                        <a:lnSpc>
                          <a:spcPct val="115000"/>
                        </a:lnSpc>
                        <a:spcAft>
                          <a:spcPts val="0"/>
                        </a:spcAft>
                      </a:pPr>
                      <a:r>
                        <a:rPr lang="en-US" sz="1500">
                          <a:effectLst/>
                        </a:rPr>
                        <a:t>2.61</a:t>
                      </a:r>
                      <a:endParaRPr lang="en-IN" sz="1500">
                        <a:effectLst/>
                        <a:latin typeface="Calibri" panose="020F0502020204030204" pitchFamily="34" charset="0"/>
                        <a:ea typeface="Calibri" panose="020F0502020204030204" pitchFamily="34" charset="0"/>
                        <a:cs typeface="Times New Roman" panose="02020603050405020304" pitchFamily="18" charset="0"/>
                      </a:endParaRPr>
                    </a:p>
                  </a:txBody>
                  <a:tcPr marL="18826" marR="18826" marT="0" marB="0" anchor="ctr"/>
                </a:tc>
                <a:tc>
                  <a:txBody>
                    <a:bodyPr/>
                    <a:lstStyle/>
                    <a:p>
                      <a:pPr algn="ctr">
                        <a:lnSpc>
                          <a:spcPct val="115000"/>
                        </a:lnSpc>
                        <a:spcAft>
                          <a:spcPts val="0"/>
                        </a:spcAft>
                      </a:pPr>
                      <a:r>
                        <a:rPr lang="en-US" sz="1500">
                          <a:effectLst/>
                        </a:rPr>
                        <a:t>2.63</a:t>
                      </a:r>
                      <a:endParaRPr lang="en-IN" sz="1500">
                        <a:effectLst/>
                        <a:latin typeface="Calibri" panose="020F0502020204030204" pitchFamily="34" charset="0"/>
                        <a:ea typeface="Calibri" panose="020F0502020204030204" pitchFamily="34" charset="0"/>
                        <a:cs typeface="Times New Roman" panose="02020603050405020304" pitchFamily="18" charset="0"/>
                      </a:endParaRPr>
                    </a:p>
                  </a:txBody>
                  <a:tcPr marL="18826" marR="18826" marT="0" marB="0" anchor="ctr"/>
                </a:tc>
                <a:tc>
                  <a:txBody>
                    <a:bodyPr/>
                    <a:lstStyle/>
                    <a:p>
                      <a:pPr algn="ctr">
                        <a:lnSpc>
                          <a:spcPct val="115000"/>
                        </a:lnSpc>
                        <a:spcAft>
                          <a:spcPts val="0"/>
                        </a:spcAft>
                      </a:pPr>
                      <a:r>
                        <a:rPr lang="en-US" sz="1500" dirty="0">
                          <a:effectLst/>
                        </a:rPr>
                        <a:t>2.40</a:t>
                      </a:r>
                      <a:endParaRPr lang="en-IN"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18826" marR="18826" marT="0" marB="0" anchor="ctr"/>
                </a:tc>
                <a:extLst>
                  <a:ext uri="{0D108BD9-81ED-4DB2-BD59-A6C34878D82A}">
                    <a16:rowId xmlns="" xmlns:a16="http://schemas.microsoft.com/office/drawing/2014/main" val="2299577499"/>
                  </a:ext>
                </a:extLst>
              </a:tr>
              <a:tr h="290720">
                <a:tc>
                  <a:txBody>
                    <a:bodyPr/>
                    <a:lstStyle/>
                    <a:p>
                      <a:pPr algn="ctr">
                        <a:lnSpc>
                          <a:spcPct val="115000"/>
                        </a:lnSpc>
                        <a:spcAft>
                          <a:spcPts val="0"/>
                        </a:spcAft>
                      </a:pPr>
                      <a:r>
                        <a:rPr lang="en-US" sz="1500" dirty="0">
                          <a:effectLst/>
                        </a:rPr>
                        <a:t>7</a:t>
                      </a:r>
                      <a:endParaRPr lang="en-IN"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18826" marR="18826" marT="0" marB="0"/>
                </a:tc>
                <a:tc>
                  <a:txBody>
                    <a:bodyPr/>
                    <a:lstStyle/>
                    <a:p>
                      <a:pPr algn="just">
                        <a:lnSpc>
                          <a:spcPct val="115000"/>
                        </a:lnSpc>
                        <a:spcAft>
                          <a:spcPts val="0"/>
                        </a:spcAft>
                      </a:pPr>
                      <a:r>
                        <a:rPr lang="en-US" sz="1500" b="1" dirty="0">
                          <a:effectLst/>
                        </a:rPr>
                        <a:t>e-sap reduces the injudicious use of pesticides by farmers</a:t>
                      </a:r>
                      <a:endParaRPr lang="en-IN" sz="1500" b="1" dirty="0">
                        <a:effectLst/>
                        <a:latin typeface="Calibri" panose="020F0502020204030204" pitchFamily="34" charset="0"/>
                        <a:ea typeface="Calibri" panose="020F0502020204030204" pitchFamily="34" charset="0"/>
                        <a:cs typeface="Times New Roman" panose="02020603050405020304" pitchFamily="18" charset="0"/>
                      </a:endParaRPr>
                    </a:p>
                  </a:txBody>
                  <a:tcPr marL="18826" marR="18826" marT="0" marB="0"/>
                </a:tc>
                <a:tc>
                  <a:txBody>
                    <a:bodyPr/>
                    <a:lstStyle/>
                    <a:p>
                      <a:pPr algn="ctr">
                        <a:lnSpc>
                          <a:spcPct val="115000"/>
                        </a:lnSpc>
                        <a:spcAft>
                          <a:spcPts val="0"/>
                        </a:spcAft>
                      </a:pPr>
                      <a:r>
                        <a:rPr lang="en-US" sz="1500">
                          <a:effectLst/>
                        </a:rPr>
                        <a:t>2.27</a:t>
                      </a:r>
                      <a:endParaRPr lang="en-IN" sz="1500">
                        <a:effectLst/>
                        <a:latin typeface="Calibri" panose="020F0502020204030204" pitchFamily="34" charset="0"/>
                        <a:ea typeface="Calibri" panose="020F0502020204030204" pitchFamily="34" charset="0"/>
                        <a:cs typeface="Times New Roman" panose="02020603050405020304" pitchFamily="18" charset="0"/>
                      </a:endParaRPr>
                    </a:p>
                  </a:txBody>
                  <a:tcPr marL="18826" marR="18826" marT="0" marB="0" anchor="ctr"/>
                </a:tc>
                <a:tc>
                  <a:txBody>
                    <a:bodyPr/>
                    <a:lstStyle/>
                    <a:p>
                      <a:pPr algn="ctr">
                        <a:lnSpc>
                          <a:spcPct val="115000"/>
                        </a:lnSpc>
                        <a:spcAft>
                          <a:spcPts val="0"/>
                        </a:spcAft>
                      </a:pPr>
                      <a:r>
                        <a:rPr lang="en-US" sz="1500">
                          <a:effectLst/>
                        </a:rPr>
                        <a:t>2.73</a:t>
                      </a:r>
                      <a:endParaRPr lang="en-IN" sz="1500">
                        <a:effectLst/>
                        <a:latin typeface="Calibri" panose="020F0502020204030204" pitchFamily="34" charset="0"/>
                        <a:ea typeface="Calibri" panose="020F0502020204030204" pitchFamily="34" charset="0"/>
                        <a:cs typeface="Times New Roman" panose="02020603050405020304" pitchFamily="18" charset="0"/>
                      </a:endParaRPr>
                    </a:p>
                  </a:txBody>
                  <a:tcPr marL="18826" marR="18826" marT="0" marB="0" anchor="ctr"/>
                </a:tc>
                <a:tc>
                  <a:txBody>
                    <a:bodyPr/>
                    <a:lstStyle/>
                    <a:p>
                      <a:pPr algn="ctr">
                        <a:lnSpc>
                          <a:spcPct val="115000"/>
                        </a:lnSpc>
                        <a:spcAft>
                          <a:spcPts val="0"/>
                        </a:spcAft>
                      </a:pPr>
                      <a:r>
                        <a:rPr lang="en-US" sz="1500">
                          <a:effectLst/>
                        </a:rPr>
                        <a:t>2.50</a:t>
                      </a:r>
                      <a:endParaRPr lang="en-IN" sz="1500">
                        <a:effectLst/>
                        <a:latin typeface="Calibri" panose="020F0502020204030204" pitchFamily="34" charset="0"/>
                        <a:ea typeface="Calibri" panose="020F0502020204030204" pitchFamily="34" charset="0"/>
                        <a:cs typeface="Times New Roman" panose="02020603050405020304" pitchFamily="18" charset="0"/>
                      </a:endParaRPr>
                    </a:p>
                  </a:txBody>
                  <a:tcPr marL="18826" marR="18826" marT="0" marB="0" anchor="ctr"/>
                </a:tc>
                <a:tc>
                  <a:txBody>
                    <a:bodyPr/>
                    <a:lstStyle/>
                    <a:p>
                      <a:pPr algn="ctr">
                        <a:lnSpc>
                          <a:spcPct val="115000"/>
                        </a:lnSpc>
                        <a:spcAft>
                          <a:spcPts val="0"/>
                        </a:spcAft>
                      </a:pPr>
                      <a:r>
                        <a:rPr lang="en-US" sz="1500">
                          <a:effectLst/>
                        </a:rPr>
                        <a:t>2.52</a:t>
                      </a:r>
                      <a:endParaRPr lang="en-IN" sz="1500">
                        <a:effectLst/>
                        <a:latin typeface="Calibri" panose="020F0502020204030204" pitchFamily="34" charset="0"/>
                        <a:ea typeface="Calibri" panose="020F0502020204030204" pitchFamily="34" charset="0"/>
                        <a:cs typeface="Times New Roman" panose="02020603050405020304" pitchFamily="18" charset="0"/>
                      </a:endParaRPr>
                    </a:p>
                  </a:txBody>
                  <a:tcPr marL="18826" marR="18826" marT="0" marB="0" anchor="ctr"/>
                </a:tc>
                <a:tc>
                  <a:txBody>
                    <a:bodyPr/>
                    <a:lstStyle/>
                    <a:p>
                      <a:pPr algn="ctr">
                        <a:lnSpc>
                          <a:spcPct val="115000"/>
                        </a:lnSpc>
                        <a:spcAft>
                          <a:spcPts val="0"/>
                        </a:spcAft>
                      </a:pPr>
                      <a:r>
                        <a:rPr lang="en-US" sz="1500" b="1" dirty="0">
                          <a:solidFill>
                            <a:srgbClr val="FF0000"/>
                          </a:solidFill>
                          <a:effectLst/>
                        </a:rPr>
                        <a:t>2.52</a:t>
                      </a:r>
                      <a:endParaRPr lang="en-IN" sz="15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18826" marR="18826" marT="0" marB="0" anchor="ctr"/>
                </a:tc>
                <a:extLst>
                  <a:ext uri="{0D108BD9-81ED-4DB2-BD59-A6C34878D82A}">
                    <a16:rowId xmlns="" xmlns:a16="http://schemas.microsoft.com/office/drawing/2014/main" val="2394926721"/>
                  </a:ext>
                </a:extLst>
              </a:tr>
              <a:tr h="290720">
                <a:tc>
                  <a:txBody>
                    <a:bodyPr/>
                    <a:lstStyle/>
                    <a:p>
                      <a:pPr algn="ctr">
                        <a:lnSpc>
                          <a:spcPct val="115000"/>
                        </a:lnSpc>
                        <a:spcAft>
                          <a:spcPts val="0"/>
                        </a:spcAft>
                      </a:pPr>
                      <a:r>
                        <a:rPr lang="en-US" sz="1500">
                          <a:effectLst/>
                        </a:rPr>
                        <a:t>8</a:t>
                      </a:r>
                      <a:endParaRPr lang="en-IN" sz="1500">
                        <a:effectLst/>
                        <a:latin typeface="Calibri" panose="020F0502020204030204" pitchFamily="34" charset="0"/>
                        <a:ea typeface="Calibri" panose="020F0502020204030204" pitchFamily="34" charset="0"/>
                        <a:cs typeface="Times New Roman" panose="02020603050405020304" pitchFamily="18" charset="0"/>
                      </a:endParaRPr>
                    </a:p>
                  </a:txBody>
                  <a:tcPr marL="18826" marR="18826" marT="0" marB="0"/>
                </a:tc>
                <a:tc>
                  <a:txBody>
                    <a:bodyPr/>
                    <a:lstStyle/>
                    <a:p>
                      <a:pPr algn="just">
                        <a:lnSpc>
                          <a:spcPct val="115000"/>
                        </a:lnSpc>
                        <a:spcAft>
                          <a:spcPts val="0"/>
                        </a:spcAft>
                      </a:pPr>
                      <a:r>
                        <a:rPr lang="en-US" sz="1500" b="0" dirty="0">
                          <a:effectLst/>
                        </a:rPr>
                        <a:t>e-sap provides opportunities for interaction with experts</a:t>
                      </a:r>
                      <a:endParaRPr lang="en-IN" sz="1500" b="0" dirty="0">
                        <a:effectLst/>
                        <a:latin typeface="Calibri" panose="020F0502020204030204" pitchFamily="34" charset="0"/>
                        <a:ea typeface="Calibri" panose="020F0502020204030204" pitchFamily="34" charset="0"/>
                        <a:cs typeface="Times New Roman" panose="02020603050405020304" pitchFamily="18" charset="0"/>
                      </a:endParaRPr>
                    </a:p>
                  </a:txBody>
                  <a:tcPr marL="18826" marR="18826" marT="0" marB="0"/>
                </a:tc>
                <a:tc>
                  <a:txBody>
                    <a:bodyPr/>
                    <a:lstStyle/>
                    <a:p>
                      <a:pPr algn="ctr">
                        <a:lnSpc>
                          <a:spcPct val="115000"/>
                        </a:lnSpc>
                        <a:spcAft>
                          <a:spcPts val="0"/>
                        </a:spcAft>
                      </a:pPr>
                      <a:r>
                        <a:rPr lang="en-US" sz="1500">
                          <a:effectLst/>
                        </a:rPr>
                        <a:t>2.33</a:t>
                      </a:r>
                      <a:endParaRPr lang="en-IN" sz="1500">
                        <a:effectLst/>
                        <a:latin typeface="Calibri" panose="020F0502020204030204" pitchFamily="34" charset="0"/>
                        <a:ea typeface="Calibri" panose="020F0502020204030204" pitchFamily="34" charset="0"/>
                        <a:cs typeface="Times New Roman" panose="02020603050405020304" pitchFamily="18" charset="0"/>
                      </a:endParaRPr>
                    </a:p>
                  </a:txBody>
                  <a:tcPr marL="18826" marR="18826" marT="0" marB="0" anchor="ctr"/>
                </a:tc>
                <a:tc>
                  <a:txBody>
                    <a:bodyPr/>
                    <a:lstStyle/>
                    <a:p>
                      <a:pPr algn="ctr">
                        <a:lnSpc>
                          <a:spcPct val="115000"/>
                        </a:lnSpc>
                        <a:spcAft>
                          <a:spcPts val="0"/>
                        </a:spcAft>
                      </a:pPr>
                      <a:r>
                        <a:rPr lang="en-US" sz="1500">
                          <a:effectLst/>
                        </a:rPr>
                        <a:t>2.32</a:t>
                      </a:r>
                      <a:endParaRPr lang="en-IN" sz="1500">
                        <a:effectLst/>
                        <a:latin typeface="Calibri" panose="020F0502020204030204" pitchFamily="34" charset="0"/>
                        <a:ea typeface="Calibri" panose="020F0502020204030204" pitchFamily="34" charset="0"/>
                        <a:cs typeface="Times New Roman" panose="02020603050405020304" pitchFamily="18" charset="0"/>
                      </a:endParaRPr>
                    </a:p>
                  </a:txBody>
                  <a:tcPr marL="18826" marR="18826" marT="0" marB="0" anchor="ctr"/>
                </a:tc>
                <a:tc>
                  <a:txBody>
                    <a:bodyPr/>
                    <a:lstStyle/>
                    <a:p>
                      <a:pPr algn="ctr">
                        <a:lnSpc>
                          <a:spcPct val="115000"/>
                        </a:lnSpc>
                        <a:spcAft>
                          <a:spcPts val="0"/>
                        </a:spcAft>
                      </a:pPr>
                      <a:r>
                        <a:rPr lang="en-US" sz="1500">
                          <a:effectLst/>
                        </a:rPr>
                        <a:t>2.62</a:t>
                      </a:r>
                      <a:endParaRPr lang="en-IN" sz="1500">
                        <a:effectLst/>
                        <a:latin typeface="Calibri" panose="020F0502020204030204" pitchFamily="34" charset="0"/>
                        <a:ea typeface="Calibri" panose="020F0502020204030204" pitchFamily="34" charset="0"/>
                        <a:cs typeface="Times New Roman" panose="02020603050405020304" pitchFamily="18" charset="0"/>
                      </a:endParaRPr>
                    </a:p>
                  </a:txBody>
                  <a:tcPr marL="18826" marR="18826" marT="0" marB="0" anchor="ctr"/>
                </a:tc>
                <a:tc>
                  <a:txBody>
                    <a:bodyPr/>
                    <a:lstStyle/>
                    <a:p>
                      <a:pPr algn="ctr">
                        <a:lnSpc>
                          <a:spcPct val="115000"/>
                        </a:lnSpc>
                        <a:spcAft>
                          <a:spcPts val="0"/>
                        </a:spcAft>
                      </a:pPr>
                      <a:r>
                        <a:rPr lang="en-US" sz="1500">
                          <a:effectLst/>
                        </a:rPr>
                        <a:t>2.72</a:t>
                      </a:r>
                      <a:endParaRPr lang="en-IN" sz="1500">
                        <a:effectLst/>
                        <a:latin typeface="Calibri" panose="020F0502020204030204" pitchFamily="34" charset="0"/>
                        <a:ea typeface="Calibri" panose="020F0502020204030204" pitchFamily="34" charset="0"/>
                        <a:cs typeface="Times New Roman" panose="02020603050405020304" pitchFamily="18" charset="0"/>
                      </a:endParaRPr>
                    </a:p>
                  </a:txBody>
                  <a:tcPr marL="18826" marR="18826" marT="0" marB="0" anchor="ctr"/>
                </a:tc>
                <a:tc>
                  <a:txBody>
                    <a:bodyPr/>
                    <a:lstStyle/>
                    <a:p>
                      <a:pPr algn="ctr">
                        <a:lnSpc>
                          <a:spcPct val="115000"/>
                        </a:lnSpc>
                        <a:spcAft>
                          <a:spcPts val="0"/>
                        </a:spcAft>
                      </a:pPr>
                      <a:r>
                        <a:rPr lang="en-US" sz="1500" dirty="0">
                          <a:effectLst/>
                        </a:rPr>
                        <a:t>2.47</a:t>
                      </a:r>
                      <a:endParaRPr lang="en-IN"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18826" marR="18826" marT="0" marB="0" anchor="ctr"/>
                </a:tc>
                <a:extLst>
                  <a:ext uri="{0D108BD9-81ED-4DB2-BD59-A6C34878D82A}">
                    <a16:rowId xmlns="" xmlns:a16="http://schemas.microsoft.com/office/drawing/2014/main" val="986395532"/>
                  </a:ext>
                </a:extLst>
              </a:tr>
              <a:tr h="290720">
                <a:tc>
                  <a:txBody>
                    <a:bodyPr/>
                    <a:lstStyle/>
                    <a:p>
                      <a:pPr algn="ctr">
                        <a:lnSpc>
                          <a:spcPct val="115000"/>
                        </a:lnSpc>
                        <a:spcAft>
                          <a:spcPts val="0"/>
                        </a:spcAft>
                      </a:pPr>
                      <a:r>
                        <a:rPr lang="en-US" sz="1500">
                          <a:effectLst/>
                        </a:rPr>
                        <a:t>9</a:t>
                      </a:r>
                      <a:endParaRPr lang="en-IN" sz="1500">
                        <a:effectLst/>
                        <a:latin typeface="Calibri" panose="020F0502020204030204" pitchFamily="34" charset="0"/>
                        <a:ea typeface="Calibri" panose="020F0502020204030204" pitchFamily="34" charset="0"/>
                        <a:cs typeface="Times New Roman" panose="02020603050405020304" pitchFamily="18" charset="0"/>
                      </a:endParaRPr>
                    </a:p>
                  </a:txBody>
                  <a:tcPr marL="18826" marR="18826" marT="0" marB="0"/>
                </a:tc>
                <a:tc>
                  <a:txBody>
                    <a:bodyPr/>
                    <a:lstStyle/>
                    <a:p>
                      <a:pPr algn="just">
                        <a:lnSpc>
                          <a:spcPct val="115000"/>
                        </a:lnSpc>
                        <a:spcAft>
                          <a:spcPts val="0"/>
                        </a:spcAft>
                      </a:pPr>
                      <a:r>
                        <a:rPr lang="en-US" sz="1500">
                          <a:effectLst/>
                        </a:rPr>
                        <a:t>e-sap provides opportunity for expressing opinion of farmers</a:t>
                      </a:r>
                      <a:endParaRPr lang="en-IN" sz="1500">
                        <a:effectLst/>
                        <a:latin typeface="Calibri" panose="020F0502020204030204" pitchFamily="34" charset="0"/>
                        <a:ea typeface="Calibri" panose="020F0502020204030204" pitchFamily="34" charset="0"/>
                        <a:cs typeface="Times New Roman" panose="02020603050405020304" pitchFamily="18" charset="0"/>
                      </a:endParaRPr>
                    </a:p>
                  </a:txBody>
                  <a:tcPr marL="18826" marR="18826" marT="0" marB="0"/>
                </a:tc>
                <a:tc>
                  <a:txBody>
                    <a:bodyPr/>
                    <a:lstStyle/>
                    <a:p>
                      <a:pPr algn="ctr">
                        <a:lnSpc>
                          <a:spcPct val="115000"/>
                        </a:lnSpc>
                        <a:spcAft>
                          <a:spcPts val="0"/>
                        </a:spcAft>
                      </a:pPr>
                      <a:r>
                        <a:rPr lang="en-US" sz="1500">
                          <a:effectLst/>
                        </a:rPr>
                        <a:t>1.90</a:t>
                      </a:r>
                      <a:endParaRPr lang="en-IN" sz="1500">
                        <a:effectLst/>
                        <a:latin typeface="Calibri" panose="020F0502020204030204" pitchFamily="34" charset="0"/>
                        <a:ea typeface="Calibri" panose="020F0502020204030204" pitchFamily="34" charset="0"/>
                        <a:cs typeface="Times New Roman" panose="02020603050405020304" pitchFamily="18" charset="0"/>
                      </a:endParaRPr>
                    </a:p>
                  </a:txBody>
                  <a:tcPr marL="18826" marR="18826" marT="0" marB="0" anchor="ctr"/>
                </a:tc>
                <a:tc>
                  <a:txBody>
                    <a:bodyPr/>
                    <a:lstStyle/>
                    <a:p>
                      <a:pPr algn="ctr">
                        <a:lnSpc>
                          <a:spcPct val="115000"/>
                        </a:lnSpc>
                        <a:spcAft>
                          <a:spcPts val="0"/>
                        </a:spcAft>
                      </a:pPr>
                      <a:r>
                        <a:rPr lang="en-US" sz="1500" dirty="0">
                          <a:effectLst/>
                        </a:rPr>
                        <a:t>2.29</a:t>
                      </a:r>
                      <a:endParaRPr lang="en-IN"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18826" marR="18826" marT="0" marB="0" anchor="ctr"/>
                </a:tc>
                <a:tc>
                  <a:txBody>
                    <a:bodyPr/>
                    <a:lstStyle/>
                    <a:p>
                      <a:pPr algn="ctr">
                        <a:lnSpc>
                          <a:spcPct val="115000"/>
                        </a:lnSpc>
                        <a:spcAft>
                          <a:spcPts val="0"/>
                        </a:spcAft>
                      </a:pPr>
                      <a:r>
                        <a:rPr lang="en-US" sz="1500">
                          <a:effectLst/>
                        </a:rPr>
                        <a:t>2.22</a:t>
                      </a:r>
                      <a:endParaRPr lang="en-IN" sz="1500">
                        <a:effectLst/>
                        <a:latin typeface="Calibri" panose="020F0502020204030204" pitchFamily="34" charset="0"/>
                        <a:ea typeface="Calibri" panose="020F0502020204030204" pitchFamily="34" charset="0"/>
                        <a:cs typeface="Times New Roman" panose="02020603050405020304" pitchFamily="18" charset="0"/>
                      </a:endParaRPr>
                    </a:p>
                  </a:txBody>
                  <a:tcPr marL="18826" marR="18826" marT="0" marB="0" anchor="ctr"/>
                </a:tc>
                <a:tc>
                  <a:txBody>
                    <a:bodyPr/>
                    <a:lstStyle/>
                    <a:p>
                      <a:pPr algn="ctr">
                        <a:lnSpc>
                          <a:spcPct val="115000"/>
                        </a:lnSpc>
                        <a:spcAft>
                          <a:spcPts val="0"/>
                        </a:spcAft>
                      </a:pPr>
                      <a:r>
                        <a:rPr lang="en-US" sz="1500">
                          <a:effectLst/>
                        </a:rPr>
                        <a:t>2.52</a:t>
                      </a:r>
                      <a:endParaRPr lang="en-IN" sz="1500">
                        <a:effectLst/>
                        <a:latin typeface="Calibri" panose="020F0502020204030204" pitchFamily="34" charset="0"/>
                        <a:ea typeface="Calibri" panose="020F0502020204030204" pitchFamily="34" charset="0"/>
                        <a:cs typeface="Times New Roman" panose="02020603050405020304" pitchFamily="18" charset="0"/>
                      </a:endParaRPr>
                    </a:p>
                  </a:txBody>
                  <a:tcPr marL="18826" marR="18826" marT="0" marB="0" anchor="ctr"/>
                </a:tc>
                <a:tc>
                  <a:txBody>
                    <a:bodyPr/>
                    <a:lstStyle/>
                    <a:p>
                      <a:pPr algn="ctr">
                        <a:lnSpc>
                          <a:spcPct val="115000"/>
                        </a:lnSpc>
                        <a:spcAft>
                          <a:spcPts val="0"/>
                        </a:spcAft>
                      </a:pPr>
                      <a:r>
                        <a:rPr lang="en-US" sz="1500" dirty="0">
                          <a:effectLst/>
                        </a:rPr>
                        <a:t>2.22</a:t>
                      </a:r>
                      <a:endParaRPr lang="en-IN"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18826" marR="18826" marT="0" marB="0" anchor="ctr"/>
                </a:tc>
                <a:extLst>
                  <a:ext uri="{0D108BD9-81ED-4DB2-BD59-A6C34878D82A}">
                    <a16:rowId xmlns="" xmlns:a16="http://schemas.microsoft.com/office/drawing/2014/main" val="3373660695"/>
                  </a:ext>
                </a:extLst>
              </a:tr>
              <a:tr h="581440">
                <a:tc>
                  <a:txBody>
                    <a:bodyPr/>
                    <a:lstStyle/>
                    <a:p>
                      <a:pPr algn="ctr">
                        <a:lnSpc>
                          <a:spcPct val="115000"/>
                        </a:lnSpc>
                        <a:spcAft>
                          <a:spcPts val="0"/>
                        </a:spcAft>
                      </a:pPr>
                      <a:r>
                        <a:rPr lang="en-US" sz="1500">
                          <a:effectLst/>
                        </a:rPr>
                        <a:t>10</a:t>
                      </a:r>
                      <a:endParaRPr lang="en-IN" sz="1500">
                        <a:effectLst/>
                        <a:latin typeface="Calibri" panose="020F0502020204030204" pitchFamily="34" charset="0"/>
                        <a:ea typeface="Calibri" panose="020F0502020204030204" pitchFamily="34" charset="0"/>
                        <a:cs typeface="Times New Roman" panose="02020603050405020304" pitchFamily="18" charset="0"/>
                      </a:endParaRPr>
                    </a:p>
                  </a:txBody>
                  <a:tcPr marL="18826" marR="18826" marT="0" marB="0"/>
                </a:tc>
                <a:tc>
                  <a:txBody>
                    <a:bodyPr/>
                    <a:lstStyle/>
                    <a:p>
                      <a:pPr algn="just">
                        <a:lnSpc>
                          <a:spcPct val="115000"/>
                        </a:lnSpc>
                        <a:spcAft>
                          <a:spcPts val="0"/>
                        </a:spcAft>
                      </a:pPr>
                      <a:r>
                        <a:rPr lang="en-US" sz="1500" b="0" dirty="0">
                          <a:effectLst/>
                        </a:rPr>
                        <a:t>e-sap provides information in local language and recommendations from e-sap are easy to understand and adopt</a:t>
                      </a:r>
                      <a:endParaRPr lang="en-IN" sz="1500" b="0" dirty="0">
                        <a:effectLst/>
                        <a:latin typeface="Calibri" panose="020F0502020204030204" pitchFamily="34" charset="0"/>
                        <a:ea typeface="Calibri" panose="020F0502020204030204" pitchFamily="34" charset="0"/>
                        <a:cs typeface="Times New Roman" panose="02020603050405020304" pitchFamily="18" charset="0"/>
                      </a:endParaRPr>
                    </a:p>
                  </a:txBody>
                  <a:tcPr marL="18826" marR="18826" marT="0" marB="0"/>
                </a:tc>
                <a:tc>
                  <a:txBody>
                    <a:bodyPr/>
                    <a:lstStyle/>
                    <a:p>
                      <a:pPr algn="ctr">
                        <a:lnSpc>
                          <a:spcPct val="115000"/>
                        </a:lnSpc>
                        <a:spcAft>
                          <a:spcPts val="0"/>
                        </a:spcAft>
                      </a:pPr>
                      <a:r>
                        <a:rPr lang="en-US" sz="1500" dirty="0">
                          <a:effectLst/>
                        </a:rPr>
                        <a:t>2.34</a:t>
                      </a:r>
                      <a:endParaRPr lang="en-IN"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18826" marR="18826" marT="0" marB="0" anchor="ctr"/>
                </a:tc>
                <a:tc>
                  <a:txBody>
                    <a:bodyPr/>
                    <a:lstStyle/>
                    <a:p>
                      <a:pPr algn="ctr">
                        <a:lnSpc>
                          <a:spcPct val="115000"/>
                        </a:lnSpc>
                        <a:spcAft>
                          <a:spcPts val="0"/>
                        </a:spcAft>
                      </a:pPr>
                      <a:r>
                        <a:rPr lang="en-US" sz="1500" dirty="0">
                          <a:effectLst/>
                        </a:rPr>
                        <a:t>2.48</a:t>
                      </a:r>
                      <a:endParaRPr lang="en-IN"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18826" marR="18826" marT="0" marB="0" anchor="ctr"/>
                </a:tc>
                <a:tc>
                  <a:txBody>
                    <a:bodyPr/>
                    <a:lstStyle/>
                    <a:p>
                      <a:pPr algn="ctr">
                        <a:lnSpc>
                          <a:spcPct val="115000"/>
                        </a:lnSpc>
                        <a:spcAft>
                          <a:spcPts val="0"/>
                        </a:spcAft>
                      </a:pPr>
                      <a:r>
                        <a:rPr lang="en-US" sz="1500">
                          <a:effectLst/>
                        </a:rPr>
                        <a:t>2.59</a:t>
                      </a:r>
                      <a:endParaRPr lang="en-IN"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18826" marR="18826" marT="0" marB="0" anchor="ctr"/>
                </a:tc>
                <a:tc>
                  <a:txBody>
                    <a:bodyPr/>
                    <a:lstStyle/>
                    <a:p>
                      <a:pPr algn="ctr">
                        <a:lnSpc>
                          <a:spcPct val="115000"/>
                        </a:lnSpc>
                        <a:spcAft>
                          <a:spcPts val="0"/>
                        </a:spcAft>
                      </a:pPr>
                      <a:r>
                        <a:rPr lang="en-US" sz="1500" dirty="0">
                          <a:effectLst/>
                        </a:rPr>
                        <a:t>2.67</a:t>
                      </a:r>
                      <a:endParaRPr lang="en-IN"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18826" marR="18826" marT="0" marB="0" anchor="ctr"/>
                </a:tc>
                <a:tc>
                  <a:txBody>
                    <a:bodyPr/>
                    <a:lstStyle/>
                    <a:p>
                      <a:pPr algn="ctr">
                        <a:lnSpc>
                          <a:spcPct val="115000"/>
                        </a:lnSpc>
                        <a:spcAft>
                          <a:spcPts val="0"/>
                        </a:spcAft>
                      </a:pPr>
                      <a:r>
                        <a:rPr lang="en-US" sz="1500" b="0" dirty="0">
                          <a:solidFill>
                            <a:schemeClr val="tx1"/>
                          </a:solidFill>
                          <a:effectLst/>
                        </a:rPr>
                        <a:t>2.51</a:t>
                      </a:r>
                      <a:endParaRPr lang="en-IN" sz="15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8826" marR="18826" marT="0" marB="0" anchor="ctr"/>
                </a:tc>
                <a:extLst>
                  <a:ext uri="{0D108BD9-81ED-4DB2-BD59-A6C34878D82A}">
                    <a16:rowId xmlns="" xmlns:a16="http://schemas.microsoft.com/office/drawing/2014/main" val="4090255982"/>
                  </a:ext>
                </a:extLst>
              </a:tr>
              <a:tr h="290720">
                <a:tc>
                  <a:txBody>
                    <a:bodyPr/>
                    <a:lstStyle/>
                    <a:p>
                      <a:pPr algn="ctr">
                        <a:lnSpc>
                          <a:spcPct val="115000"/>
                        </a:lnSpc>
                        <a:spcAft>
                          <a:spcPts val="0"/>
                        </a:spcAft>
                      </a:pPr>
                      <a:r>
                        <a:rPr lang="en-US" sz="1500">
                          <a:effectLst/>
                        </a:rPr>
                        <a:t>11</a:t>
                      </a:r>
                      <a:endParaRPr lang="en-IN" sz="1500">
                        <a:effectLst/>
                        <a:latin typeface="Calibri" panose="020F0502020204030204" pitchFamily="34" charset="0"/>
                        <a:ea typeface="Calibri" panose="020F0502020204030204" pitchFamily="34" charset="0"/>
                        <a:cs typeface="Times New Roman" panose="02020603050405020304" pitchFamily="18" charset="0"/>
                      </a:endParaRPr>
                    </a:p>
                  </a:txBody>
                  <a:tcPr marL="18826" marR="18826" marT="0" marB="0"/>
                </a:tc>
                <a:tc>
                  <a:txBody>
                    <a:bodyPr/>
                    <a:lstStyle/>
                    <a:p>
                      <a:pPr algn="just">
                        <a:lnSpc>
                          <a:spcPct val="115000"/>
                        </a:lnSpc>
                        <a:spcAft>
                          <a:spcPts val="0"/>
                        </a:spcAft>
                      </a:pPr>
                      <a:r>
                        <a:rPr lang="en-US" sz="1500" b="0" dirty="0">
                          <a:solidFill>
                            <a:schemeClr val="tx1"/>
                          </a:solidFill>
                          <a:effectLst/>
                        </a:rPr>
                        <a:t>It reduces the cost of pest and disease management through relevant solution</a:t>
                      </a:r>
                      <a:endParaRPr lang="en-IN" sz="15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8826" marR="18826" marT="0" marB="0"/>
                </a:tc>
                <a:tc>
                  <a:txBody>
                    <a:bodyPr/>
                    <a:lstStyle/>
                    <a:p>
                      <a:pPr algn="ctr">
                        <a:lnSpc>
                          <a:spcPct val="115000"/>
                        </a:lnSpc>
                        <a:spcAft>
                          <a:spcPts val="0"/>
                        </a:spcAft>
                      </a:pPr>
                      <a:r>
                        <a:rPr lang="en-US" sz="1500" b="0" dirty="0">
                          <a:solidFill>
                            <a:schemeClr val="tx1"/>
                          </a:solidFill>
                          <a:effectLst/>
                        </a:rPr>
                        <a:t>2.22</a:t>
                      </a:r>
                      <a:endParaRPr lang="en-IN" sz="15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8826" marR="18826" marT="0" marB="0" anchor="ctr"/>
                </a:tc>
                <a:tc>
                  <a:txBody>
                    <a:bodyPr/>
                    <a:lstStyle/>
                    <a:p>
                      <a:pPr algn="ctr">
                        <a:lnSpc>
                          <a:spcPct val="115000"/>
                        </a:lnSpc>
                        <a:spcAft>
                          <a:spcPts val="0"/>
                        </a:spcAft>
                      </a:pPr>
                      <a:r>
                        <a:rPr lang="en-US" sz="1500" b="0" dirty="0">
                          <a:solidFill>
                            <a:schemeClr val="tx1"/>
                          </a:solidFill>
                          <a:effectLst/>
                        </a:rPr>
                        <a:t>2.60</a:t>
                      </a:r>
                      <a:endParaRPr lang="en-IN" sz="15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8826" marR="18826" marT="0" marB="0" anchor="ctr"/>
                </a:tc>
                <a:tc>
                  <a:txBody>
                    <a:bodyPr/>
                    <a:lstStyle/>
                    <a:p>
                      <a:pPr algn="ctr">
                        <a:lnSpc>
                          <a:spcPct val="115000"/>
                        </a:lnSpc>
                        <a:spcAft>
                          <a:spcPts val="0"/>
                        </a:spcAft>
                      </a:pPr>
                      <a:r>
                        <a:rPr lang="en-US" sz="1500" b="0" dirty="0">
                          <a:solidFill>
                            <a:schemeClr val="tx1"/>
                          </a:solidFill>
                          <a:effectLst/>
                        </a:rPr>
                        <a:t>2.51</a:t>
                      </a:r>
                      <a:endParaRPr lang="en-IN" sz="15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8826" marR="18826" marT="0" marB="0" anchor="ctr"/>
                </a:tc>
                <a:tc>
                  <a:txBody>
                    <a:bodyPr/>
                    <a:lstStyle/>
                    <a:p>
                      <a:pPr algn="ctr">
                        <a:lnSpc>
                          <a:spcPct val="115000"/>
                        </a:lnSpc>
                        <a:spcAft>
                          <a:spcPts val="0"/>
                        </a:spcAft>
                      </a:pPr>
                      <a:r>
                        <a:rPr lang="en-US" sz="1500" b="0" dirty="0">
                          <a:solidFill>
                            <a:schemeClr val="tx1"/>
                          </a:solidFill>
                          <a:effectLst/>
                        </a:rPr>
                        <a:t>2.58</a:t>
                      </a:r>
                      <a:endParaRPr lang="en-IN" sz="15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8826" marR="18826" marT="0" marB="0" anchor="ctr"/>
                </a:tc>
                <a:tc>
                  <a:txBody>
                    <a:bodyPr/>
                    <a:lstStyle/>
                    <a:p>
                      <a:pPr algn="ctr">
                        <a:lnSpc>
                          <a:spcPct val="115000"/>
                        </a:lnSpc>
                        <a:spcAft>
                          <a:spcPts val="0"/>
                        </a:spcAft>
                      </a:pPr>
                      <a:r>
                        <a:rPr lang="en-US" sz="1500" b="0" dirty="0">
                          <a:solidFill>
                            <a:schemeClr val="tx1"/>
                          </a:solidFill>
                          <a:effectLst/>
                        </a:rPr>
                        <a:t>2.48</a:t>
                      </a:r>
                      <a:endParaRPr lang="en-IN" sz="15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8826" marR="18826" marT="0" marB="0" anchor="ctr"/>
                </a:tc>
                <a:extLst>
                  <a:ext uri="{0D108BD9-81ED-4DB2-BD59-A6C34878D82A}">
                    <a16:rowId xmlns="" xmlns:a16="http://schemas.microsoft.com/office/drawing/2014/main" val="1019866149"/>
                  </a:ext>
                </a:extLst>
              </a:tr>
              <a:tr h="290720">
                <a:tc>
                  <a:txBody>
                    <a:bodyPr/>
                    <a:lstStyle/>
                    <a:p>
                      <a:pPr algn="ctr">
                        <a:lnSpc>
                          <a:spcPct val="115000"/>
                        </a:lnSpc>
                        <a:spcAft>
                          <a:spcPts val="0"/>
                        </a:spcAft>
                      </a:pPr>
                      <a:r>
                        <a:rPr lang="en-US" sz="1500">
                          <a:effectLst/>
                        </a:rPr>
                        <a:t>12</a:t>
                      </a:r>
                      <a:endParaRPr lang="en-IN" sz="1500">
                        <a:effectLst/>
                        <a:latin typeface="Calibri" panose="020F0502020204030204" pitchFamily="34" charset="0"/>
                        <a:ea typeface="Calibri" panose="020F0502020204030204" pitchFamily="34" charset="0"/>
                        <a:cs typeface="Times New Roman" panose="02020603050405020304" pitchFamily="18" charset="0"/>
                      </a:endParaRPr>
                    </a:p>
                  </a:txBody>
                  <a:tcPr marL="18826" marR="18826" marT="0" marB="0"/>
                </a:tc>
                <a:tc>
                  <a:txBody>
                    <a:bodyPr/>
                    <a:lstStyle/>
                    <a:p>
                      <a:pPr algn="just">
                        <a:lnSpc>
                          <a:spcPct val="115000"/>
                        </a:lnSpc>
                        <a:spcAft>
                          <a:spcPts val="0"/>
                        </a:spcAft>
                      </a:pPr>
                      <a:r>
                        <a:rPr lang="en-US" sz="1500" b="0" dirty="0">
                          <a:effectLst/>
                        </a:rPr>
                        <a:t>e-sap  enhances the rapid dissemination of pest management technologies</a:t>
                      </a:r>
                      <a:endParaRPr lang="en-IN" sz="1500" b="0" dirty="0">
                        <a:effectLst/>
                        <a:latin typeface="Calibri" panose="020F0502020204030204" pitchFamily="34" charset="0"/>
                        <a:ea typeface="Calibri" panose="020F0502020204030204" pitchFamily="34" charset="0"/>
                        <a:cs typeface="Times New Roman" panose="02020603050405020304" pitchFamily="18" charset="0"/>
                      </a:endParaRPr>
                    </a:p>
                  </a:txBody>
                  <a:tcPr marL="18826" marR="18826" marT="0" marB="0"/>
                </a:tc>
                <a:tc>
                  <a:txBody>
                    <a:bodyPr/>
                    <a:lstStyle/>
                    <a:p>
                      <a:pPr algn="ctr">
                        <a:lnSpc>
                          <a:spcPct val="115000"/>
                        </a:lnSpc>
                        <a:spcAft>
                          <a:spcPts val="0"/>
                        </a:spcAft>
                      </a:pPr>
                      <a:r>
                        <a:rPr lang="en-US" sz="1500">
                          <a:effectLst/>
                        </a:rPr>
                        <a:t>2.31</a:t>
                      </a:r>
                      <a:endParaRPr lang="en-IN" sz="1500">
                        <a:effectLst/>
                        <a:latin typeface="Calibri" panose="020F0502020204030204" pitchFamily="34" charset="0"/>
                        <a:ea typeface="Calibri" panose="020F0502020204030204" pitchFamily="34" charset="0"/>
                        <a:cs typeface="Times New Roman" panose="02020603050405020304" pitchFamily="18" charset="0"/>
                      </a:endParaRPr>
                    </a:p>
                  </a:txBody>
                  <a:tcPr marL="18826" marR="18826" marT="0" marB="0" anchor="ctr"/>
                </a:tc>
                <a:tc>
                  <a:txBody>
                    <a:bodyPr/>
                    <a:lstStyle/>
                    <a:p>
                      <a:pPr algn="ctr">
                        <a:lnSpc>
                          <a:spcPct val="115000"/>
                        </a:lnSpc>
                        <a:spcAft>
                          <a:spcPts val="0"/>
                        </a:spcAft>
                      </a:pPr>
                      <a:r>
                        <a:rPr lang="en-US" sz="1500">
                          <a:effectLst/>
                        </a:rPr>
                        <a:t>2.40</a:t>
                      </a:r>
                      <a:endParaRPr lang="en-IN" sz="1500">
                        <a:effectLst/>
                        <a:latin typeface="Calibri" panose="020F0502020204030204" pitchFamily="34" charset="0"/>
                        <a:ea typeface="Calibri" panose="020F0502020204030204" pitchFamily="34" charset="0"/>
                        <a:cs typeface="Times New Roman" panose="02020603050405020304" pitchFamily="18" charset="0"/>
                      </a:endParaRPr>
                    </a:p>
                  </a:txBody>
                  <a:tcPr marL="18826" marR="18826" marT="0" marB="0" anchor="ctr"/>
                </a:tc>
                <a:tc>
                  <a:txBody>
                    <a:bodyPr/>
                    <a:lstStyle/>
                    <a:p>
                      <a:pPr algn="ctr">
                        <a:lnSpc>
                          <a:spcPct val="115000"/>
                        </a:lnSpc>
                        <a:spcAft>
                          <a:spcPts val="0"/>
                        </a:spcAft>
                      </a:pPr>
                      <a:r>
                        <a:rPr lang="en-US" sz="1500">
                          <a:effectLst/>
                        </a:rPr>
                        <a:t>2.70</a:t>
                      </a:r>
                      <a:endParaRPr lang="en-IN" sz="1500">
                        <a:effectLst/>
                        <a:latin typeface="Calibri" panose="020F0502020204030204" pitchFamily="34" charset="0"/>
                        <a:ea typeface="Calibri" panose="020F0502020204030204" pitchFamily="34" charset="0"/>
                        <a:cs typeface="Times New Roman" panose="02020603050405020304" pitchFamily="18" charset="0"/>
                      </a:endParaRPr>
                    </a:p>
                  </a:txBody>
                  <a:tcPr marL="18826" marR="18826" marT="0" marB="0" anchor="ctr"/>
                </a:tc>
                <a:tc>
                  <a:txBody>
                    <a:bodyPr/>
                    <a:lstStyle/>
                    <a:p>
                      <a:pPr algn="ctr">
                        <a:lnSpc>
                          <a:spcPct val="115000"/>
                        </a:lnSpc>
                        <a:spcAft>
                          <a:spcPts val="0"/>
                        </a:spcAft>
                      </a:pPr>
                      <a:r>
                        <a:rPr lang="en-US" sz="1500" dirty="0">
                          <a:effectLst/>
                        </a:rPr>
                        <a:t>2.63</a:t>
                      </a:r>
                      <a:endParaRPr lang="en-IN"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18826" marR="18826" marT="0" marB="0" anchor="ctr"/>
                </a:tc>
                <a:tc>
                  <a:txBody>
                    <a:bodyPr/>
                    <a:lstStyle/>
                    <a:p>
                      <a:pPr algn="ctr">
                        <a:lnSpc>
                          <a:spcPct val="115000"/>
                        </a:lnSpc>
                        <a:spcAft>
                          <a:spcPts val="0"/>
                        </a:spcAft>
                      </a:pPr>
                      <a:r>
                        <a:rPr lang="en-US" sz="1500" b="0" dirty="0">
                          <a:solidFill>
                            <a:schemeClr val="tx1"/>
                          </a:solidFill>
                          <a:effectLst/>
                        </a:rPr>
                        <a:t>2.49</a:t>
                      </a:r>
                      <a:endParaRPr lang="en-IN" sz="15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8826" marR="18826" marT="0" marB="0" anchor="ctr"/>
                </a:tc>
                <a:extLst>
                  <a:ext uri="{0D108BD9-81ED-4DB2-BD59-A6C34878D82A}">
                    <a16:rowId xmlns="" xmlns:a16="http://schemas.microsoft.com/office/drawing/2014/main" val="3886800128"/>
                  </a:ext>
                </a:extLst>
              </a:tr>
              <a:tr h="290720">
                <a:tc>
                  <a:txBody>
                    <a:bodyPr/>
                    <a:lstStyle/>
                    <a:p>
                      <a:pPr algn="ctr">
                        <a:lnSpc>
                          <a:spcPct val="115000"/>
                        </a:lnSpc>
                        <a:spcAft>
                          <a:spcPts val="0"/>
                        </a:spcAft>
                      </a:pPr>
                      <a:r>
                        <a:rPr lang="en-US" sz="1500">
                          <a:effectLst/>
                        </a:rPr>
                        <a:t>13</a:t>
                      </a:r>
                      <a:endParaRPr lang="en-IN" sz="1500">
                        <a:effectLst/>
                        <a:latin typeface="Calibri" panose="020F0502020204030204" pitchFamily="34" charset="0"/>
                        <a:ea typeface="Calibri" panose="020F0502020204030204" pitchFamily="34" charset="0"/>
                        <a:cs typeface="Times New Roman" panose="02020603050405020304" pitchFamily="18" charset="0"/>
                      </a:endParaRPr>
                    </a:p>
                  </a:txBody>
                  <a:tcPr marL="18826" marR="18826" marT="0" marB="0"/>
                </a:tc>
                <a:tc>
                  <a:txBody>
                    <a:bodyPr/>
                    <a:lstStyle/>
                    <a:p>
                      <a:pPr algn="just">
                        <a:lnSpc>
                          <a:spcPct val="115000"/>
                        </a:lnSpc>
                        <a:spcAft>
                          <a:spcPts val="0"/>
                        </a:spcAft>
                      </a:pPr>
                      <a:r>
                        <a:rPr lang="en-US" sz="1500" dirty="0">
                          <a:effectLst/>
                        </a:rPr>
                        <a:t>Information available from e-sap is credible in nature</a:t>
                      </a:r>
                      <a:endParaRPr lang="en-IN"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18826" marR="18826" marT="0" marB="0"/>
                </a:tc>
                <a:tc>
                  <a:txBody>
                    <a:bodyPr/>
                    <a:lstStyle/>
                    <a:p>
                      <a:pPr algn="ctr">
                        <a:lnSpc>
                          <a:spcPct val="115000"/>
                        </a:lnSpc>
                        <a:spcAft>
                          <a:spcPts val="0"/>
                        </a:spcAft>
                      </a:pPr>
                      <a:r>
                        <a:rPr lang="en-US" sz="1500" dirty="0">
                          <a:effectLst/>
                        </a:rPr>
                        <a:t>2.08</a:t>
                      </a:r>
                      <a:endParaRPr lang="en-IN"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18826" marR="18826" marT="0" marB="0" anchor="ctr"/>
                </a:tc>
                <a:tc>
                  <a:txBody>
                    <a:bodyPr/>
                    <a:lstStyle/>
                    <a:p>
                      <a:pPr algn="ctr">
                        <a:lnSpc>
                          <a:spcPct val="115000"/>
                        </a:lnSpc>
                        <a:spcAft>
                          <a:spcPts val="0"/>
                        </a:spcAft>
                      </a:pPr>
                      <a:r>
                        <a:rPr lang="en-US" sz="1500">
                          <a:effectLst/>
                        </a:rPr>
                        <a:t>2.29</a:t>
                      </a:r>
                      <a:endParaRPr lang="en-IN" sz="1500">
                        <a:effectLst/>
                        <a:latin typeface="Calibri" panose="020F0502020204030204" pitchFamily="34" charset="0"/>
                        <a:ea typeface="Calibri" panose="020F0502020204030204" pitchFamily="34" charset="0"/>
                        <a:cs typeface="Times New Roman" panose="02020603050405020304" pitchFamily="18" charset="0"/>
                      </a:endParaRPr>
                    </a:p>
                  </a:txBody>
                  <a:tcPr marL="18826" marR="18826" marT="0" marB="0" anchor="ctr"/>
                </a:tc>
                <a:tc>
                  <a:txBody>
                    <a:bodyPr/>
                    <a:lstStyle/>
                    <a:p>
                      <a:pPr algn="ctr">
                        <a:lnSpc>
                          <a:spcPct val="115000"/>
                        </a:lnSpc>
                        <a:spcAft>
                          <a:spcPts val="0"/>
                        </a:spcAft>
                      </a:pPr>
                      <a:r>
                        <a:rPr lang="en-US" sz="1500">
                          <a:effectLst/>
                        </a:rPr>
                        <a:t>2.48</a:t>
                      </a:r>
                      <a:endParaRPr lang="en-IN" sz="1500">
                        <a:effectLst/>
                        <a:latin typeface="Calibri" panose="020F0502020204030204" pitchFamily="34" charset="0"/>
                        <a:ea typeface="Calibri" panose="020F0502020204030204" pitchFamily="34" charset="0"/>
                        <a:cs typeface="Times New Roman" panose="02020603050405020304" pitchFamily="18" charset="0"/>
                      </a:endParaRPr>
                    </a:p>
                  </a:txBody>
                  <a:tcPr marL="18826" marR="18826" marT="0" marB="0" anchor="ctr"/>
                </a:tc>
                <a:tc>
                  <a:txBody>
                    <a:bodyPr/>
                    <a:lstStyle/>
                    <a:p>
                      <a:pPr algn="ctr">
                        <a:lnSpc>
                          <a:spcPct val="115000"/>
                        </a:lnSpc>
                        <a:spcAft>
                          <a:spcPts val="0"/>
                        </a:spcAft>
                      </a:pPr>
                      <a:r>
                        <a:rPr lang="en-US" sz="1500" dirty="0">
                          <a:effectLst/>
                        </a:rPr>
                        <a:t>2.41</a:t>
                      </a:r>
                      <a:endParaRPr lang="en-IN"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18826" marR="18826" marT="0" marB="0" anchor="ctr"/>
                </a:tc>
                <a:tc>
                  <a:txBody>
                    <a:bodyPr/>
                    <a:lstStyle/>
                    <a:p>
                      <a:pPr algn="ctr">
                        <a:lnSpc>
                          <a:spcPct val="115000"/>
                        </a:lnSpc>
                        <a:spcAft>
                          <a:spcPts val="0"/>
                        </a:spcAft>
                      </a:pPr>
                      <a:r>
                        <a:rPr lang="en-US" sz="1500" b="0" dirty="0">
                          <a:solidFill>
                            <a:schemeClr val="tx1"/>
                          </a:solidFill>
                          <a:effectLst/>
                        </a:rPr>
                        <a:t>2.30</a:t>
                      </a:r>
                      <a:endParaRPr lang="en-IN" sz="15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8826" marR="18826" marT="0" marB="0" anchor="ctr"/>
                </a:tc>
                <a:extLst>
                  <a:ext uri="{0D108BD9-81ED-4DB2-BD59-A6C34878D82A}">
                    <a16:rowId xmlns="" xmlns:a16="http://schemas.microsoft.com/office/drawing/2014/main" val="3881667578"/>
                  </a:ext>
                </a:extLst>
              </a:tr>
              <a:tr h="290720">
                <a:tc>
                  <a:txBody>
                    <a:bodyPr/>
                    <a:lstStyle/>
                    <a:p>
                      <a:pPr algn="ctr">
                        <a:lnSpc>
                          <a:spcPct val="115000"/>
                        </a:lnSpc>
                        <a:spcAft>
                          <a:spcPts val="0"/>
                        </a:spcAft>
                      </a:pPr>
                      <a:r>
                        <a:rPr lang="en-US" sz="1500">
                          <a:effectLst/>
                        </a:rPr>
                        <a:t>14</a:t>
                      </a:r>
                      <a:endParaRPr lang="en-IN" sz="1500">
                        <a:effectLst/>
                        <a:latin typeface="Calibri" panose="020F0502020204030204" pitchFamily="34" charset="0"/>
                        <a:ea typeface="Calibri" panose="020F0502020204030204" pitchFamily="34" charset="0"/>
                        <a:cs typeface="Times New Roman" panose="02020603050405020304" pitchFamily="18" charset="0"/>
                      </a:endParaRPr>
                    </a:p>
                  </a:txBody>
                  <a:tcPr marL="18826" marR="18826" marT="0" marB="0"/>
                </a:tc>
                <a:tc>
                  <a:txBody>
                    <a:bodyPr/>
                    <a:lstStyle/>
                    <a:p>
                      <a:pPr algn="just">
                        <a:lnSpc>
                          <a:spcPct val="115000"/>
                        </a:lnSpc>
                        <a:spcAft>
                          <a:spcPts val="0"/>
                        </a:spcAft>
                      </a:pPr>
                      <a:r>
                        <a:rPr lang="en-US" sz="1500" dirty="0">
                          <a:effectLst/>
                        </a:rPr>
                        <a:t>Information on pest and disease can be accessed from anywhere and anytime</a:t>
                      </a:r>
                      <a:endParaRPr lang="en-IN"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18826" marR="18826" marT="0" marB="0"/>
                </a:tc>
                <a:tc>
                  <a:txBody>
                    <a:bodyPr/>
                    <a:lstStyle/>
                    <a:p>
                      <a:pPr algn="ctr">
                        <a:lnSpc>
                          <a:spcPct val="115000"/>
                        </a:lnSpc>
                        <a:spcAft>
                          <a:spcPts val="0"/>
                        </a:spcAft>
                      </a:pPr>
                      <a:r>
                        <a:rPr lang="en-US" sz="1500">
                          <a:effectLst/>
                        </a:rPr>
                        <a:t>2.26</a:t>
                      </a:r>
                      <a:endParaRPr lang="en-IN" sz="1500">
                        <a:effectLst/>
                        <a:latin typeface="Calibri" panose="020F0502020204030204" pitchFamily="34" charset="0"/>
                        <a:ea typeface="Calibri" panose="020F0502020204030204" pitchFamily="34" charset="0"/>
                        <a:cs typeface="Times New Roman" panose="02020603050405020304" pitchFamily="18" charset="0"/>
                      </a:endParaRPr>
                    </a:p>
                  </a:txBody>
                  <a:tcPr marL="18826" marR="18826" marT="0" marB="0" anchor="ctr"/>
                </a:tc>
                <a:tc>
                  <a:txBody>
                    <a:bodyPr/>
                    <a:lstStyle/>
                    <a:p>
                      <a:pPr algn="ctr">
                        <a:lnSpc>
                          <a:spcPct val="115000"/>
                        </a:lnSpc>
                        <a:spcAft>
                          <a:spcPts val="0"/>
                        </a:spcAft>
                      </a:pPr>
                      <a:r>
                        <a:rPr lang="en-US" sz="1500">
                          <a:effectLst/>
                        </a:rPr>
                        <a:t>2.33</a:t>
                      </a:r>
                      <a:endParaRPr lang="en-IN" sz="1500">
                        <a:effectLst/>
                        <a:latin typeface="Calibri" panose="020F0502020204030204" pitchFamily="34" charset="0"/>
                        <a:ea typeface="Calibri" panose="020F0502020204030204" pitchFamily="34" charset="0"/>
                        <a:cs typeface="Times New Roman" panose="02020603050405020304" pitchFamily="18" charset="0"/>
                      </a:endParaRPr>
                    </a:p>
                  </a:txBody>
                  <a:tcPr marL="18826" marR="18826" marT="0" marB="0" anchor="ctr"/>
                </a:tc>
                <a:tc>
                  <a:txBody>
                    <a:bodyPr/>
                    <a:lstStyle/>
                    <a:p>
                      <a:pPr algn="ctr">
                        <a:lnSpc>
                          <a:spcPct val="115000"/>
                        </a:lnSpc>
                        <a:spcAft>
                          <a:spcPts val="0"/>
                        </a:spcAft>
                      </a:pPr>
                      <a:r>
                        <a:rPr lang="en-US" sz="1500">
                          <a:effectLst/>
                        </a:rPr>
                        <a:t>2.59</a:t>
                      </a:r>
                      <a:endParaRPr lang="en-IN" sz="1500">
                        <a:effectLst/>
                        <a:latin typeface="Calibri" panose="020F0502020204030204" pitchFamily="34" charset="0"/>
                        <a:ea typeface="Calibri" panose="020F0502020204030204" pitchFamily="34" charset="0"/>
                        <a:cs typeface="Times New Roman" panose="02020603050405020304" pitchFamily="18" charset="0"/>
                      </a:endParaRPr>
                    </a:p>
                  </a:txBody>
                  <a:tcPr marL="18826" marR="18826" marT="0" marB="0" anchor="ctr"/>
                </a:tc>
                <a:tc>
                  <a:txBody>
                    <a:bodyPr/>
                    <a:lstStyle/>
                    <a:p>
                      <a:pPr algn="ctr">
                        <a:lnSpc>
                          <a:spcPct val="115000"/>
                        </a:lnSpc>
                        <a:spcAft>
                          <a:spcPts val="0"/>
                        </a:spcAft>
                      </a:pPr>
                      <a:r>
                        <a:rPr lang="en-US" sz="1500" dirty="0">
                          <a:effectLst/>
                        </a:rPr>
                        <a:t>2.67</a:t>
                      </a:r>
                      <a:endParaRPr lang="en-IN"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18826" marR="18826" marT="0" marB="0" anchor="ctr"/>
                </a:tc>
                <a:tc>
                  <a:txBody>
                    <a:bodyPr/>
                    <a:lstStyle/>
                    <a:p>
                      <a:pPr algn="ctr">
                        <a:lnSpc>
                          <a:spcPct val="115000"/>
                        </a:lnSpc>
                        <a:spcAft>
                          <a:spcPts val="0"/>
                        </a:spcAft>
                      </a:pPr>
                      <a:r>
                        <a:rPr lang="en-US" sz="1500" b="0" dirty="0">
                          <a:solidFill>
                            <a:schemeClr val="tx1"/>
                          </a:solidFill>
                          <a:effectLst/>
                        </a:rPr>
                        <a:t>2.43</a:t>
                      </a:r>
                      <a:endParaRPr lang="en-IN" sz="15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8826" marR="18826" marT="0" marB="0" anchor="ctr"/>
                </a:tc>
                <a:extLst>
                  <a:ext uri="{0D108BD9-81ED-4DB2-BD59-A6C34878D82A}">
                    <a16:rowId xmlns="" xmlns:a16="http://schemas.microsoft.com/office/drawing/2014/main" val="3015870481"/>
                  </a:ext>
                </a:extLst>
              </a:tr>
              <a:tr h="290720">
                <a:tc>
                  <a:txBody>
                    <a:bodyPr/>
                    <a:lstStyle/>
                    <a:p>
                      <a:pPr algn="ctr">
                        <a:lnSpc>
                          <a:spcPct val="115000"/>
                        </a:lnSpc>
                        <a:spcAft>
                          <a:spcPts val="0"/>
                        </a:spcAft>
                      </a:pPr>
                      <a:r>
                        <a:rPr lang="en-US" sz="1500">
                          <a:effectLst/>
                        </a:rPr>
                        <a:t>15</a:t>
                      </a:r>
                      <a:endParaRPr lang="en-IN" sz="1500">
                        <a:effectLst/>
                        <a:latin typeface="Calibri" panose="020F0502020204030204" pitchFamily="34" charset="0"/>
                        <a:ea typeface="Calibri" panose="020F0502020204030204" pitchFamily="34" charset="0"/>
                        <a:cs typeface="Times New Roman" panose="02020603050405020304" pitchFamily="18" charset="0"/>
                      </a:endParaRPr>
                    </a:p>
                  </a:txBody>
                  <a:tcPr marL="18826" marR="18826" marT="0" marB="0"/>
                </a:tc>
                <a:tc>
                  <a:txBody>
                    <a:bodyPr/>
                    <a:lstStyle/>
                    <a:p>
                      <a:pPr algn="just">
                        <a:lnSpc>
                          <a:spcPct val="115000"/>
                        </a:lnSpc>
                        <a:spcAft>
                          <a:spcPts val="0"/>
                        </a:spcAft>
                      </a:pPr>
                      <a:r>
                        <a:rPr lang="en-US" sz="1500" dirty="0">
                          <a:effectLst/>
                        </a:rPr>
                        <a:t>e-sap should be extended to all parts of the state</a:t>
                      </a:r>
                      <a:endParaRPr lang="en-IN"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18826" marR="18826" marT="0" marB="0"/>
                </a:tc>
                <a:tc>
                  <a:txBody>
                    <a:bodyPr/>
                    <a:lstStyle/>
                    <a:p>
                      <a:pPr algn="ctr">
                        <a:lnSpc>
                          <a:spcPct val="115000"/>
                        </a:lnSpc>
                        <a:spcAft>
                          <a:spcPts val="0"/>
                        </a:spcAft>
                      </a:pPr>
                      <a:r>
                        <a:rPr lang="en-US" sz="1500">
                          <a:effectLst/>
                        </a:rPr>
                        <a:t>2.16</a:t>
                      </a:r>
                      <a:endParaRPr lang="en-IN" sz="1500">
                        <a:effectLst/>
                        <a:latin typeface="Calibri" panose="020F0502020204030204" pitchFamily="34" charset="0"/>
                        <a:ea typeface="Calibri" panose="020F0502020204030204" pitchFamily="34" charset="0"/>
                        <a:cs typeface="Times New Roman" panose="02020603050405020304" pitchFamily="18" charset="0"/>
                      </a:endParaRPr>
                    </a:p>
                  </a:txBody>
                  <a:tcPr marL="18826" marR="18826" marT="0" marB="0" anchor="ctr"/>
                </a:tc>
                <a:tc>
                  <a:txBody>
                    <a:bodyPr/>
                    <a:lstStyle/>
                    <a:p>
                      <a:pPr algn="ctr">
                        <a:lnSpc>
                          <a:spcPct val="115000"/>
                        </a:lnSpc>
                        <a:spcAft>
                          <a:spcPts val="0"/>
                        </a:spcAft>
                      </a:pPr>
                      <a:r>
                        <a:rPr lang="en-US" sz="1500">
                          <a:effectLst/>
                        </a:rPr>
                        <a:t>2.35</a:t>
                      </a:r>
                      <a:endParaRPr lang="en-IN" sz="1500">
                        <a:effectLst/>
                        <a:latin typeface="Calibri" panose="020F0502020204030204" pitchFamily="34" charset="0"/>
                        <a:ea typeface="Calibri" panose="020F0502020204030204" pitchFamily="34" charset="0"/>
                        <a:cs typeface="Times New Roman" panose="02020603050405020304" pitchFamily="18" charset="0"/>
                      </a:endParaRPr>
                    </a:p>
                  </a:txBody>
                  <a:tcPr marL="18826" marR="18826" marT="0" marB="0" anchor="ctr"/>
                </a:tc>
                <a:tc>
                  <a:txBody>
                    <a:bodyPr/>
                    <a:lstStyle/>
                    <a:p>
                      <a:pPr algn="ctr">
                        <a:lnSpc>
                          <a:spcPct val="115000"/>
                        </a:lnSpc>
                        <a:spcAft>
                          <a:spcPts val="0"/>
                        </a:spcAft>
                      </a:pPr>
                      <a:r>
                        <a:rPr lang="en-US" sz="1500">
                          <a:effectLst/>
                        </a:rPr>
                        <a:t>2.66</a:t>
                      </a:r>
                      <a:endParaRPr lang="en-IN" sz="1500">
                        <a:effectLst/>
                        <a:latin typeface="Calibri" panose="020F0502020204030204" pitchFamily="34" charset="0"/>
                        <a:ea typeface="Calibri" panose="020F0502020204030204" pitchFamily="34" charset="0"/>
                        <a:cs typeface="Times New Roman" panose="02020603050405020304" pitchFamily="18" charset="0"/>
                      </a:endParaRPr>
                    </a:p>
                  </a:txBody>
                  <a:tcPr marL="18826" marR="18826" marT="0" marB="0" anchor="ctr"/>
                </a:tc>
                <a:tc>
                  <a:txBody>
                    <a:bodyPr/>
                    <a:lstStyle/>
                    <a:p>
                      <a:pPr algn="ctr">
                        <a:lnSpc>
                          <a:spcPct val="115000"/>
                        </a:lnSpc>
                        <a:spcAft>
                          <a:spcPts val="0"/>
                        </a:spcAft>
                      </a:pPr>
                      <a:r>
                        <a:rPr lang="en-US" sz="1500" dirty="0">
                          <a:effectLst/>
                        </a:rPr>
                        <a:t>2.67</a:t>
                      </a:r>
                      <a:endParaRPr lang="en-IN"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18826" marR="18826" marT="0" marB="0" anchor="ctr"/>
                </a:tc>
                <a:tc>
                  <a:txBody>
                    <a:bodyPr/>
                    <a:lstStyle/>
                    <a:p>
                      <a:pPr algn="ctr">
                        <a:lnSpc>
                          <a:spcPct val="115000"/>
                        </a:lnSpc>
                        <a:spcAft>
                          <a:spcPts val="0"/>
                        </a:spcAft>
                      </a:pPr>
                      <a:r>
                        <a:rPr lang="en-US" sz="1500" b="0" dirty="0">
                          <a:solidFill>
                            <a:schemeClr val="tx1"/>
                          </a:solidFill>
                          <a:effectLst/>
                        </a:rPr>
                        <a:t>2.43</a:t>
                      </a:r>
                      <a:endParaRPr lang="en-IN" sz="15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8826" marR="18826" marT="0" marB="0" anchor="ctr"/>
                </a:tc>
                <a:extLst>
                  <a:ext uri="{0D108BD9-81ED-4DB2-BD59-A6C34878D82A}">
                    <a16:rowId xmlns="" xmlns:a16="http://schemas.microsoft.com/office/drawing/2014/main" val="677322882"/>
                  </a:ext>
                </a:extLst>
              </a:tr>
              <a:tr h="290720">
                <a:tc>
                  <a:txBody>
                    <a:bodyPr/>
                    <a:lstStyle/>
                    <a:p>
                      <a:pPr algn="ctr">
                        <a:lnSpc>
                          <a:spcPct val="115000"/>
                        </a:lnSpc>
                        <a:spcAft>
                          <a:spcPts val="0"/>
                        </a:spcAft>
                      </a:pPr>
                      <a:r>
                        <a:rPr lang="en-US" sz="1500">
                          <a:effectLst/>
                        </a:rPr>
                        <a:t>16</a:t>
                      </a:r>
                      <a:endParaRPr lang="en-IN" sz="1500">
                        <a:effectLst/>
                        <a:latin typeface="Calibri" panose="020F0502020204030204" pitchFamily="34" charset="0"/>
                        <a:ea typeface="Calibri" panose="020F0502020204030204" pitchFamily="34" charset="0"/>
                        <a:cs typeface="Times New Roman" panose="02020603050405020304" pitchFamily="18" charset="0"/>
                      </a:endParaRPr>
                    </a:p>
                  </a:txBody>
                  <a:tcPr marL="18826" marR="18826" marT="0" marB="0"/>
                </a:tc>
                <a:tc>
                  <a:txBody>
                    <a:bodyPr/>
                    <a:lstStyle/>
                    <a:p>
                      <a:pPr algn="just">
                        <a:lnSpc>
                          <a:spcPct val="115000"/>
                        </a:lnSpc>
                        <a:spcAft>
                          <a:spcPts val="0"/>
                        </a:spcAft>
                      </a:pPr>
                      <a:r>
                        <a:rPr lang="en-US" sz="1500" dirty="0">
                          <a:effectLst/>
                        </a:rPr>
                        <a:t>e-sap helps in increasing the yield level of identified crops</a:t>
                      </a:r>
                      <a:endParaRPr lang="en-IN"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18826" marR="18826" marT="0" marB="0"/>
                </a:tc>
                <a:tc>
                  <a:txBody>
                    <a:bodyPr/>
                    <a:lstStyle/>
                    <a:p>
                      <a:pPr algn="ctr">
                        <a:lnSpc>
                          <a:spcPct val="115000"/>
                        </a:lnSpc>
                        <a:spcAft>
                          <a:spcPts val="0"/>
                        </a:spcAft>
                      </a:pPr>
                      <a:r>
                        <a:rPr lang="en-US" sz="1500">
                          <a:effectLst/>
                        </a:rPr>
                        <a:t>2.13</a:t>
                      </a:r>
                      <a:endParaRPr lang="en-IN" sz="1500">
                        <a:effectLst/>
                        <a:latin typeface="Calibri" panose="020F0502020204030204" pitchFamily="34" charset="0"/>
                        <a:ea typeface="Calibri" panose="020F0502020204030204" pitchFamily="34" charset="0"/>
                        <a:cs typeface="Times New Roman" panose="02020603050405020304" pitchFamily="18" charset="0"/>
                      </a:endParaRPr>
                    </a:p>
                  </a:txBody>
                  <a:tcPr marL="18826" marR="18826" marT="0" marB="0" anchor="ctr"/>
                </a:tc>
                <a:tc>
                  <a:txBody>
                    <a:bodyPr/>
                    <a:lstStyle/>
                    <a:p>
                      <a:pPr algn="ctr">
                        <a:lnSpc>
                          <a:spcPct val="115000"/>
                        </a:lnSpc>
                        <a:spcAft>
                          <a:spcPts val="0"/>
                        </a:spcAft>
                      </a:pPr>
                      <a:r>
                        <a:rPr lang="en-US" sz="1500">
                          <a:effectLst/>
                        </a:rPr>
                        <a:t>2.58</a:t>
                      </a:r>
                      <a:endParaRPr lang="en-IN" sz="1500">
                        <a:effectLst/>
                        <a:latin typeface="Calibri" panose="020F0502020204030204" pitchFamily="34" charset="0"/>
                        <a:ea typeface="Calibri" panose="020F0502020204030204" pitchFamily="34" charset="0"/>
                        <a:cs typeface="Times New Roman" panose="02020603050405020304" pitchFamily="18" charset="0"/>
                      </a:endParaRPr>
                    </a:p>
                  </a:txBody>
                  <a:tcPr marL="18826" marR="18826" marT="0" marB="0" anchor="ctr"/>
                </a:tc>
                <a:tc>
                  <a:txBody>
                    <a:bodyPr/>
                    <a:lstStyle/>
                    <a:p>
                      <a:pPr algn="ctr">
                        <a:lnSpc>
                          <a:spcPct val="115000"/>
                        </a:lnSpc>
                        <a:spcAft>
                          <a:spcPts val="0"/>
                        </a:spcAft>
                      </a:pPr>
                      <a:r>
                        <a:rPr lang="en-US" sz="1500">
                          <a:effectLst/>
                        </a:rPr>
                        <a:t>2.41</a:t>
                      </a:r>
                      <a:endParaRPr lang="en-IN" sz="1500">
                        <a:effectLst/>
                        <a:latin typeface="Calibri" panose="020F0502020204030204" pitchFamily="34" charset="0"/>
                        <a:ea typeface="Calibri" panose="020F0502020204030204" pitchFamily="34" charset="0"/>
                        <a:cs typeface="Times New Roman" panose="02020603050405020304" pitchFamily="18" charset="0"/>
                      </a:endParaRPr>
                    </a:p>
                  </a:txBody>
                  <a:tcPr marL="18826" marR="18826" marT="0" marB="0" anchor="ctr"/>
                </a:tc>
                <a:tc>
                  <a:txBody>
                    <a:bodyPr/>
                    <a:lstStyle/>
                    <a:p>
                      <a:pPr algn="ctr">
                        <a:lnSpc>
                          <a:spcPct val="115000"/>
                        </a:lnSpc>
                        <a:spcAft>
                          <a:spcPts val="0"/>
                        </a:spcAft>
                      </a:pPr>
                      <a:r>
                        <a:rPr lang="en-US" sz="1500">
                          <a:effectLst/>
                        </a:rPr>
                        <a:t>2.43</a:t>
                      </a:r>
                      <a:endParaRPr lang="en-IN" sz="1500">
                        <a:effectLst/>
                        <a:latin typeface="Calibri" panose="020F0502020204030204" pitchFamily="34" charset="0"/>
                        <a:ea typeface="Calibri" panose="020F0502020204030204" pitchFamily="34" charset="0"/>
                        <a:cs typeface="Times New Roman" panose="02020603050405020304" pitchFamily="18" charset="0"/>
                      </a:endParaRPr>
                    </a:p>
                  </a:txBody>
                  <a:tcPr marL="18826" marR="18826" marT="0" marB="0" anchor="ctr"/>
                </a:tc>
                <a:tc>
                  <a:txBody>
                    <a:bodyPr/>
                    <a:lstStyle/>
                    <a:p>
                      <a:pPr algn="ctr">
                        <a:lnSpc>
                          <a:spcPct val="115000"/>
                        </a:lnSpc>
                        <a:spcAft>
                          <a:spcPts val="0"/>
                        </a:spcAft>
                      </a:pPr>
                      <a:r>
                        <a:rPr lang="en-US" sz="1500" b="0" dirty="0">
                          <a:solidFill>
                            <a:schemeClr val="tx1"/>
                          </a:solidFill>
                          <a:effectLst/>
                        </a:rPr>
                        <a:t>2.40</a:t>
                      </a:r>
                      <a:endParaRPr lang="en-IN" sz="15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8826" marR="18826" marT="0" marB="0" anchor="ctr"/>
                </a:tc>
                <a:extLst>
                  <a:ext uri="{0D108BD9-81ED-4DB2-BD59-A6C34878D82A}">
                    <a16:rowId xmlns="" xmlns:a16="http://schemas.microsoft.com/office/drawing/2014/main" val="2236974949"/>
                  </a:ext>
                </a:extLst>
              </a:tr>
              <a:tr h="300386">
                <a:tc>
                  <a:txBody>
                    <a:bodyPr/>
                    <a:lstStyle/>
                    <a:p>
                      <a:pPr algn="ctr">
                        <a:lnSpc>
                          <a:spcPct val="115000"/>
                        </a:lnSpc>
                        <a:spcAft>
                          <a:spcPts val="0"/>
                        </a:spcAft>
                      </a:pPr>
                      <a:r>
                        <a:rPr lang="en-US" sz="1500" dirty="0">
                          <a:effectLst/>
                        </a:rPr>
                        <a:t>17</a:t>
                      </a:r>
                      <a:endParaRPr lang="en-IN"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18826" marR="18826" marT="0" marB="0"/>
                </a:tc>
                <a:tc>
                  <a:txBody>
                    <a:bodyPr/>
                    <a:lstStyle/>
                    <a:p>
                      <a:pPr algn="just">
                        <a:lnSpc>
                          <a:spcPct val="115000"/>
                        </a:lnSpc>
                        <a:spcAft>
                          <a:spcPts val="0"/>
                        </a:spcAft>
                      </a:pPr>
                      <a:r>
                        <a:rPr lang="en-US" sz="1500" dirty="0">
                          <a:effectLst/>
                        </a:rPr>
                        <a:t>e-sap helps to reduce the extent of damage by the identified pest</a:t>
                      </a:r>
                      <a:endParaRPr lang="en-IN"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18826" marR="18826" marT="0" marB="0"/>
                </a:tc>
                <a:tc>
                  <a:txBody>
                    <a:bodyPr/>
                    <a:lstStyle/>
                    <a:p>
                      <a:pPr algn="ctr">
                        <a:lnSpc>
                          <a:spcPct val="115000"/>
                        </a:lnSpc>
                        <a:spcAft>
                          <a:spcPts val="0"/>
                        </a:spcAft>
                      </a:pPr>
                      <a:r>
                        <a:rPr lang="en-US" sz="1500">
                          <a:effectLst/>
                        </a:rPr>
                        <a:t>2.22</a:t>
                      </a:r>
                      <a:endParaRPr lang="en-IN" sz="1500">
                        <a:effectLst/>
                        <a:latin typeface="Calibri" panose="020F0502020204030204" pitchFamily="34" charset="0"/>
                        <a:ea typeface="Calibri" panose="020F0502020204030204" pitchFamily="34" charset="0"/>
                        <a:cs typeface="Times New Roman" panose="02020603050405020304" pitchFamily="18" charset="0"/>
                      </a:endParaRPr>
                    </a:p>
                  </a:txBody>
                  <a:tcPr marL="18826" marR="18826" marT="0" marB="0" anchor="ctr"/>
                </a:tc>
                <a:tc>
                  <a:txBody>
                    <a:bodyPr/>
                    <a:lstStyle/>
                    <a:p>
                      <a:pPr algn="ctr">
                        <a:lnSpc>
                          <a:spcPct val="115000"/>
                        </a:lnSpc>
                        <a:spcAft>
                          <a:spcPts val="0"/>
                        </a:spcAft>
                      </a:pPr>
                      <a:r>
                        <a:rPr lang="en-US" sz="1500">
                          <a:effectLst/>
                        </a:rPr>
                        <a:t>2.59</a:t>
                      </a:r>
                      <a:endParaRPr lang="en-IN" sz="1500">
                        <a:effectLst/>
                        <a:latin typeface="Calibri" panose="020F0502020204030204" pitchFamily="34" charset="0"/>
                        <a:ea typeface="Calibri" panose="020F0502020204030204" pitchFamily="34" charset="0"/>
                        <a:cs typeface="Times New Roman" panose="02020603050405020304" pitchFamily="18" charset="0"/>
                      </a:endParaRPr>
                    </a:p>
                  </a:txBody>
                  <a:tcPr marL="18826" marR="18826" marT="0" marB="0" anchor="ctr"/>
                </a:tc>
                <a:tc>
                  <a:txBody>
                    <a:bodyPr/>
                    <a:lstStyle/>
                    <a:p>
                      <a:pPr algn="ctr">
                        <a:lnSpc>
                          <a:spcPct val="115000"/>
                        </a:lnSpc>
                        <a:spcAft>
                          <a:spcPts val="0"/>
                        </a:spcAft>
                      </a:pPr>
                      <a:r>
                        <a:rPr lang="en-US" sz="1500" dirty="0">
                          <a:effectLst/>
                        </a:rPr>
                        <a:t>2.59</a:t>
                      </a:r>
                      <a:endParaRPr lang="en-IN"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18826" marR="18826" marT="0" marB="0" anchor="ctr"/>
                </a:tc>
                <a:tc>
                  <a:txBody>
                    <a:bodyPr/>
                    <a:lstStyle/>
                    <a:p>
                      <a:pPr algn="ctr">
                        <a:lnSpc>
                          <a:spcPct val="115000"/>
                        </a:lnSpc>
                        <a:spcAft>
                          <a:spcPts val="0"/>
                        </a:spcAft>
                      </a:pPr>
                      <a:r>
                        <a:rPr lang="en-US" sz="1500" dirty="0">
                          <a:effectLst/>
                        </a:rPr>
                        <a:t>2.65</a:t>
                      </a:r>
                      <a:endParaRPr lang="en-IN"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18826" marR="18826" marT="0" marB="0" anchor="ctr"/>
                </a:tc>
                <a:tc>
                  <a:txBody>
                    <a:bodyPr/>
                    <a:lstStyle/>
                    <a:p>
                      <a:pPr algn="ctr">
                        <a:lnSpc>
                          <a:spcPct val="115000"/>
                        </a:lnSpc>
                        <a:spcAft>
                          <a:spcPts val="0"/>
                        </a:spcAft>
                      </a:pPr>
                      <a:r>
                        <a:rPr lang="en-US" sz="1500" dirty="0">
                          <a:effectLst/>
                        </a:rPr>
                        <a:t>2.51</a:t>
                      </a:r>
                      <a:endParaRPr lang="en-IN"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18826" marR="18826" marT="0" marB="0" anchor="ctr"/>
                </a:tc>
                <a:extLst>
                  <a:ext uri="{0D108BD9-81ED-4DB2-BD59-A6C34878D82A}">
                    <a16:rowId xmlns="" xmlns:a16="http://schemas.microsoft.com/office/drawing/2014/main" val="2937617169"/>
                  </a:ext>
                </a:extLst>
              </a:tr>
            </a:tbl>
          </a:graphicData>
        </a:graphic>
      </p:graphicFrame>
      <p:sp>
        <p:nvSpPr>
          <p:cNvPr id="5" name="Rectangle 4"/>
          <p:cNvSpPr/>
          <p:nvPr/>
        </p:nvSpPr>
        <p:spPr>
          <a:xfrm>
            <a:off x="10307960" y="-129418"/>
            <a:ext cx="914033" cy="507831"/>
          </a:xfrm>
          <a:prstGeom prst="rect">
            <a:avLst/>
          </a:prstGeom>
        </p:spPr>
        <p:txBody>
          <a:bodyPr wrap="none">
            <a:spAutoFit/>
          </a:bodyPr>
          <a:lstStyle/>
          <a:p>
            <a:pPr algn="ctr">
              <a:lnSpc>
                <a:spcPct val="150000"/>
              </a:lnSpc>
              <a:spcAft>
                <a:spcPts val="0"/>
              </a:spcAft>
            </a:pPr>
            <a:r>
              <a:rPr lang="en-US" dirty="0"/>
              <a:t>(n=384)</a:t>
            </a:r>
            <a:endParaRPr lang="en-IN"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76510950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5507" y="0"/>
            <a:ext cx="2169459" cy="6651812"/>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 name="TextBox 2"/>
          <p:cNvSpPr txBox="1"/>
          <p:nvPr/>
        </p:nvSpPr>
        <p:spPr>
          <a:xfrm>
            <a:off x="125507" y="2844659"/>
            <a:ext cx="2169459" cy="954107"/>
          </a:xfrm>
          <a:prstGeom prst="rect">
            <a:avLst/>
          </a:prstGeom>
          <a:noFill/>
        </p:spPr>
        <p:txBody>
          <a:bodyPr wrap="square" rtlCol="0">
            <a:spAutoFit/>
          </a:bodyPr>
          <a:lstStyle/>
          <a:p>
            <a:pPr algn="ctr"/>
            <a:r>
              <a:rPr lang="en-IN" sz="2800" b="1" dirty="0">
                <a:solidFill>
                  <a:schemeClr val="bg1"/>
                </a:solidFill>
                <a:latin typeface="Times New Roman" panose="02020603050405020304" pitchFamily="18" charset="0"/>
                <a:cs typeface="Times New Roman" panose="02020603050405020304" pitchFamily="18" charset="0"/>
              </a:rPr>
              <a:t>RESEARCH STUDY </a:t>
            </a:r>
            <a:r>
              <a:rPr lang="en-IN" sz="2800" b="1" dirty="0" smtClean="0">
                <a:solidFill>
                  <a:schemeClr val="bg1"/>
                </a:solidFill>
                <a:latin typeface="Times New Roman" panose="02020603050405020304" pitchFamily="18" charset="0"/>
                <a:cs typeface="Times New Roman" panose="02020603050405020304" pitchFamily="18" charset="0"/>
              </a:rPr>
              <a:t>3</a:t>
            </a:r>
            <a:endParaRPr lang="en-IN" sz="2800" b="1" dirty="0">
              <a:solidFill>
                <a:schemeClr val="bg1"/>
              </a:solidFill>
              <a:latin typeface="Times New Roman" panose="02020603050405020304" pitchFamily="18" charset="0"/>
              <a:cs typeface="Times New Roman" panose="02020603050405020304" pitchFamily="18" charset="0"/>
            </a:endParaRPr>
          </a:p>
        </p:txBody>
      </p:sp>
      <p:graphicFrame>
        <p:nvGraphicFramePr>
          <p:cNvPr id="9" name="Diagram 8"/>
          <p:cNvGraphicFramePr/>
          <p:nvPr>
            <p:extLst>
              <p:ext uri="{D42A27DB-BD31-4B8C-83A1-F6EECF244321}">
                <p14:modId xmlns:p14="http://schemas.microsoft.com/office/powerpoint/2010/main" val="3892348688"/>
              </p:ext>
            </p:extLst>
          </p:nvPr>
        </p:nvGraphicFramePr>
        <p:xfrm>
          <a:off x="2842591" y="2385392"/>
          <a:ext cx="8790560" cy="42664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Rectangle 9"/>
          <p:cNvSpPr/>
          <p:nvPr/>
        </p:nvSpPr>
        <p:spPr>
          <a:xfrm>
            <a:off x="2294965" y="0"/>
            <a:ext cx="9721443" cy="1938992"/>
          </a:xfrm>
          <a:prstGeom prst="rect">
            <a:avLst/>
          </a:prstGeom>
        </p:spPr>
        <p:txBody>
          <a:bodyPr wrap="square">
            <a:spAutoFit/>
          </a:bodyPr>
          <a:lstStyle/>
          <a:p>
            <a:pPr algn="ctr"/>
            <a:r>
              <a:rPr lang="en-IN" sz="2400" b="1" dirty="0" smtClean="0">
                <a:solidFill>
                  <a:srgbClr val="9B0948"/>
                </a:solidFill>
              </a:rPr>
              <a:t>A STUDY ON THE IMPACT OF FARMERS PRODUCER ORGANISATIONS ON ITS MEMBER RESPONDENTS IN PURI DISTRICT OF ODISHA</a:t>
            </a:r>
          </a:p>
          <a:p>
            <a:pPr algn="ctr"/>
            <a:endParaRPr lang="en-IN" sz="2400" b="1" dirty="0">
              <a:solidFill>
                <a:srgbClr val="9B0948"/>
              </a:solidFill>
            </a:endParaRPr>
          </a:p>
          <a:p>
            <a:pPr algn="ctr"/>
            <a:r>
              <a:rPr lang="en-IN" sz="2400" b="1" dirty="0" smtClean="0">
                <a:solidFill>
                  <a:srgbClr val="9B0948"/>
                </a:solidFill>
              </a:rPr>
              <a:t>Dash., and </a:t>
            </a:r>
            <a:r>
              <a:rPr lang="en-IN" sz="2400" b="1" dirty="0" err="1" smtClean="0">
                <a:solidFill>
                  <a:srgbClr val="9B0948"/>
                </a:solidFill>
              </a:rPr>
              <a:t>Mazhar</a:t>
            </a:r>
            <a:r>
              <a:rPr lang="en-IN" sz="2400" b="1" dirty="0" smtClean="0">
                <a:solidFill>
                  <a:srgbClr val="9B0948"/>
                </a:solidFill>
              </a:rPr>
              <a:t> S. H, 2021</a:t>
            </a:r>
            <a:endParaRPr lang="en-IN" sz="2400" b="1" dirty="0">
              <a:solidFill>
                <a:srgbClr val="9B0948"/>
              </a:solidFill>
            </a:endParaRPr>
          </a:p>
          <a:p>
            <a:pPr algn="ctr"/>
            <a:endParaRPr lang="en-IN" sz="2400" b="1" dirty="0">
              <a:solidFill>
                <a:srgbClr val="0070C0"/>
              </a:solidFill>
            </a:endParaRPr>
          </a:p>
        </p:txBody>
      </p:sp>
      <p:pic>
        <p:nvPicPr>
          <p:cNvPr id="3074" name="Picture 2" descr="Research Digest – November 2016"/>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82853" y="3798766"/>
            <a:ext cx="854765" cy="85476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476220419"/>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80556" y="166254"/>
            <a:ext cx="11658600" cy="830997"/>
          </a:xfrm>
          <a:prstGeom prst="rect">
            <a:avLst/>
          </a:prstGeom>
          <a:noFill/>
        </p:spPr>
        <p:txBody>
          <a:bodyPr wrap="square" rtlCol="0">
            <a:spAutoFit/>
          </a:bodyPr>
          <a:lstStyle/>
          <a:p>
            <a:pPr algn="ctr"/>
            <a:r>
              <a:rPr lang="en-IN" sz="2400" b="1" dirty="0">
                <a:solidFill>
                  <a:schemeClr val="accent1">
                    <a:lumMod val="50000"/>
                  </a:schemeClr>
                </a:solidFill>
                <a:latin typeface="Times" panose="02020603050405020304" pitchFamily="18" charset="0"/>
                <a:cs typeface="Times" panose="02020603050405020304" pitchFamily="18" charset="0"/>
              </a:rPr>
              <a:t>Table </a:t>
            </a:r>
            <a:r>
              <a:rPr lang="en-IN" sz="2400" b="1" dirty="0">
                <a:solidFill>
                  <a:schemeClr val="accent1">
                    <a:lumMod val="50000"/>
                  </a:schemeClr>
                </a:solidFill>
                <a:latin typeface="Times" panose="02020603050405020304" pitchFamily="18" charset="0"/>
                <a:cs typeface="Times" panose="02020603050405020304" pitchFamily="18" charset="0"/>
              </a:rPr>
              <a:t>1</a:t>
            </a:r>
            <a:r>
              <a:rPr lang="en-IN" sz="2400" b="1" dirty="0" smtClean="0">
                <a:solidFill>
                  <a:schemeClr val="accent1">
                    <a:lumMod val="50000"/>
                  </a:schemeClr>
                </a:solidFill>
                <a:latin typeface="Times" panose="02020603050405020304" pitchFamily="18" charset="0"/>
                <a:cs typeface="Times" panose="02020603050405020304" pitchFamily="18" charset="0"/>
              </a:rPr>
              <a:t> : Descriptive statistics of the development parameters</a:t>
            </a:r>
            <a:endParaRPr lang="en-IN" sz="2000" dirty="0">
              <a:solidFill>
                <a:schemeClr val="accent1">
                  <a:lumMod val="50000"/>
                </a:schemeClr>
              </a:solidFill>
              <a:latin typeface="Calibri" panose="020F0502020204030204" pitchFamily="34" charset="0"/>
              <a:ea typeface="Calibri" panose="020F0502020204030204" pitchFamily="34" charset="0"/>
              <a:cs typeface="Times New Roman" panose="02020603050405020304" pitchFamily="18" charset="0"/>
            </a:endParaRPr>
          </a:p>
          <a:p>
            <a:pPr algn="ctr"/>
            <a:endParaRPr lang="en-IN" sz="2400" b="1" dirty="0">
              <a:solidFill>
                <a:schemeClr val="accent1">
                  <a:lumMod val="50000"/>
                </a:schemeClr>
              </a:solidFill>
              <a:latin typeface="Times" panose="02020603050405020304" pitchFamily="18" charset="0"/>
              <a:cs typeface="Times" panose="02020603050405020304" pitchFamily="18" charset="0"/>
            </a:endParaRPr>
          </a:p>
        </p:txBody>
      </p:sp>
      <p:graphicFrame>
        <p:nvGraphicFramePr>
          <p:cNvPr id="3" name="Table 2"/>
          <p:cNvGraphicFramePr>
            <a:graphicFrameLocks noGrp="1"/>
          </p:cNvGraphicFramePr>
          <p:nvPr>
            <p:extLst>
              <p:ext uri="{D42A27DB-BD31-4B8C-83A1-F6EECF244321}">
                <p14:modId xmlns:p14="http://schemas.microsoft.com/office/powerpoint/2010/main" val="554917457"/>
              </p:ext>
            </p:extLst>
          </p:nvPr>
        </p:nvGraphicFramePr>
        <p:xfrm>
          <a:off x="861390" y="1345832"/>
          <a:ext cx="10454309" cy="2461050"/>
        </p:xfrm>
        <a:graphic>
          <a:graphicData uri="http://schemas.openxmlformats.org/drawingml/2006/table">
            <a:tbl>
              <a:tblPr firstRow="1" bandRow="1">
                <a:tableStyleId>{D27102A9-8310-4765-A935-A1911B00CA55}</a:tableStyleId>
              </a:tblPr>
              <a:tblGrid>
                <a:gridCol w="978809">
                  <a:extLst>
                    <a:ext uri="{9D8B030D-6E8A-4147-A177-3AD203B41FA5}">
                      <a16:colId xmlns:a16="http://schemas.microsoft.com/office/drawing/2014/main" xmlns="" val="621573336"/>
                    </a:ext>
                  </a:extLst>
                </a:gridCol>
                <a:gridCol w="2350801">
                  <a:extLst>
                    <a:ext uri="{9D8B030D-6E8A-4147-A177-3AD203B41FA5}">
                      <a16:colId xmlns:a16="http://schemas.microsoft.com/office/drawing/2014/main" xmlns="" val="3776249162"/>
                    </a:ext>
                  </a:extLst>
                </a:gridCol>
                <a:gridCol w="1897544">
                  <a:extLst>
                    <a:ext uri="{9D8B030D-6E8A-4147-A177-3AD203B41FA5}">
                      <a16:colId xmlns:a16="http://schemas.microsoft.com/office/drawing/2014/main" xmlns="" val="661067331"/>
                    </a:ext>
                  </a:extLst>
                </a:gridCol>
                <a:gridCol w="1742385"/>
                <a:gridCol w="1742385"/>
                <a:gridCol w="1742385"/>
              </a:tblGrid>
              <a:tr h="499005">
                <a:tc>
                  <a:txBody>
                    <a:bodyPr/>
                    <a:lstStyle/>
                    <a:p>
                      <a:pPr algn="ctr"/>
                      <a:r>
                        <a:rPr lang="en-IN" sz="2200" dirty="0" err="1" smtClean="0"/>
                        <a:t>Sl.No</a:t>
                      </a:r>
                      <a:endParaRPr lang="en-IN" sz="2200" dirty="0">
                        <a:solidFill>
                          <a:srgbClr val="0070C0"/>
                        </a:solidFill>
                        <a:latin typeface="Times" panose="02020603050405020304" pitchFamily="18" charset="0"/>
                        <a:cs typeface="Times" panose="02020603050405020304" pitchFamily="18" charset="0"/>
                      </a:endParaRPr>
                    </a:p>
                  </a:txBody>
                  <a:tcPr/>
                </a:tc>
                <a:tc>
                  <a:txBody>
                    <a:bodyPr/>
                    <a:lstStyle/>
                    <a:p>
                      <a:pPr algn="ctr"/>
                      <a:r>
                        <a:rPr lang="en-IN" sz="2200" dirty="0"/>
                        <a:t>Overall benefit categories</a:t>
                      </a:r>
                      <a:endParaRPr lang="en-IN" sz="2200" dirty="0">
                        <a:solidFill>
                          <a:srgbClr val="0070C0"/>
                        </a:solidFill>
                        <a:latin typeface="Times" panose="02020603050405020304" pitchFamily="18" charset="0"/>
                        <a:cs typeface="Times" panose="02020603050405020304" pitchFamily="18" charset="0"/>
                      </a:endParaRPr>
                    </a:p>
                  </a:txBody>
                  <a:tcPr/>
                </a:tc>
                <a:tc>
                  <a:txBody>
                    <a:bodyPr/>
                    <a:lstStyle/>
                    <a:p>
                      <a:pPr algn="ctr"/>
                      <a:r>
                        <a:rPr lang="en-IN" sz="2200" baseline="0" dirty="0" smtClean="0">
                          <a:solidFill>
                            <a:schemeClr val="tx1"/>
                          </a:solidFill>
                          <a:latin typeface="+mn-lt"/>
                          <a:cs typeface="+mn-cs"/>
                        </a:rPr>
                        <a:t>Knowledge </a:t>
                      </a:r>
                      <a:r>
                        <a:rPr lang="en-IN" sz="2200" baseline="0" dirty="0" smtClean="0">
                          <a:solidFill>
                            <a:schemeClr val="tx1"/>
                          </a:solidFill>
                          <a:latin typeface="+mn-lt"/>
                          <a:cs typeface="+mn-cs"/>
                        </a:rPr>
                        <a:t>development</a:t>
                      </a:r>
                      <a:endParaRPr lang="en-IN" sz="2200" dirty="0">
                        <a:solidFill>
                          <a:srgbClr val="0070C0"/>
                        </a:solidFill>
                        <a:latin typeface="Times" panose="02020603050405020304" pitchFamily="18" charset="0"/>
                        <a:cs typeface="Times" panose="02020603050405020304" pitchFamily="18" charset="0"/>
                      </a:endParaRPr>
                    </a:p>
                  </a:txBody>
                  <a:tcPr/>
                </a:tc>
                <a:tc>
                  <a:txBody>
                    <a:bodyPr/>
                    <a:lstStyle/>
                    <a:p>
                      <a:pPr algn="ctr"/>
                      <a:r>
                        <a:rPr lang="en-IN" sz="2200" baseline="0" dirty="0" smtClean="0">
                          <a:solidFill>
                            <a:schemeClr val="tx1"/>
                          </a:solidFill>
                          <a:latin typeface="+mn-lt"/>
                          <a:cs typeface="+mn-cs"/>
                        </a:rPr>
                        <a:t>Technical </a:t>
                      </a:r>
                      <a:r>
                        <a:rPr lang="en-IN" sz="2200" baseline="0" dirty="0" smtClean="0">
                          <a:solidFill>
                            <a:schemeClr val="tx1"/>
                          </a:solidFill>
                          <a:latin typeface="+mn-lt"/>
                          <a:cs typeface="+mn-cs"/>
                        </a:rPr>
                        <a:t>development</a:t>
                      </a:r>
                      <a:endParaRPr lang="en-IN" sz="2200" dirty="0">
                        <a:solidFill>
                          <a:srgbClr val="0070C0"/>
                        </a:solidFill>
                        <a:latin typeface="Times" panose="02020603050405020304" pitchFamily="18" charset="0"/>
                        <a:cs typeface="Times" panose="02020603050405020304" pitchFamily="18" charset="0"/>
                      </a:endParaRPr>
                    </a:p>
                  </a:txBody>
                  <a:tcPr/>
                </a:tc>
                <a:tc>
                  <a:txBody>
                    <a:bodyPr/>
                    <a:lstStyle/>
                    <a:p>
                      <a:pPr algn="ctr"/>
                      <a:r>
                        <a:rPr lang="en-IN" sz="2200" baseline="0" dirty="0" smtClean="0">
                          <a:solidFill>
                            <a:schemeClr val="tx1"/>
                          </a:solidFill>
                          <a:latin typeface="Times" panose="02020603050405020304" pitchFamily="18" charset="0"/>
                          <a:cs typeface="Times" panose="02020603050405020304" pitchFamily="18" charset="0"/>
                        </a:rPr>
                        <a:t> Economic </a:t>
                      </a:r>
                      <a:r>
                        <a:rPr lang="en-IN" sz="2200" baseline="0" dirty="0" smtClean="0">
                          <a:solidFill>
                            <a:schemeClr val="tx1"/>
                          </a:solidFill>
                          <a:latin typeface="Times" panose="02020603050405020304" pitchFamily="18" charset="0"/>
                          <a:cs typeface="Times" panose="02020603050405020304" pitchFamily="18" charset="0"/>
                        </a:rPr>
                        <a:t>development</a:t>
                      </a:r>
                      <a:endParaRPr lang="en-IN" sz="2200" dirty="0">
                        <a:solidFill>
                          <a:schemeClr val="tx1"/>
                        </a:solidFill>
                        <a:latin typeface="Times" panose="02020603050405020304" pitchFamily="18" charset="0"/>
                        <a:cs typeface="Times" panose="02020603050405020304" pitchFamily="18" charset="0"/>
                      </a:endParaRPr>
                    </a:p>
                  </a:txBody>
                  <a:tcPr/>
                </a:tc>
                <a:tc>
                  <a:txBody>
                    <a:bodyPr/>
                    <a:lstStyle/>
                    <a:p>
                      <a:pPr algn="ctr"/>
                      <a:r>
                        <a:rPr lang="en-IN" sz="2200" baseline="0" dirty="0" smtClean="0">
                          <a:solidFill>
                            <a:schemeClr val="tx1"/>
                          </a:solidFill>
                          <a:latin typeface="+mn-lt"/>
                          <a:cs typeface="+mn-cs"/>
                        </a:rPr>
                        <a:t> </a:t>
                      </a:r>
                      <a:r>
                        <a:rPr lang="en-IN" sz="2200" baseline="0" dirty="0" smtClean="0">
                          <a:solidFill>
                            <a:schemeClr val="tx1"/>
                          </a:solidFill>
                          <a:latin typeface="+mn-lt"/>
                          <a:cs typeface="+mn-cs"/>
                        </a:rPr>
                        <a:t>Social development</a:t>
                      </a:r>
                      <a:endParaRPr lang="en-IN" sz="2200" dirty="0">
                        <a:solidFill>
                          <a:srgbClr val="0070C0"/>
                        </a:solidFill>
                        <a:latin typeface="Times" panose="02020603050405020304" pitchFamily="18" charset="0"/>
                        <a:cs typeface="Times" panose="02020603050405020304" pitchFamily="18" charset="0"/>
                      </a:endParaRPr>
                    </a:p>
                  </a:txBody>
                  <a:tcPr/>
                </a:tc>
                <a:extLst>
                  <a:ext uri="{0D108BD9-81ED-4DB2-BD59-A6C34878D82A}">
                    <a16:rowId xmlns:a16="http://schemas.microsoft.com/office/drawing/2014/main" xmlns="" val="504562874"/>
                  </a:ext>
                </a:extLst>
              </a:tr>
              <a:tr h="499005">
                <a:tc>
                  <a:txBody>
                    <a:bodyPr/>
                    <a:lstStyle/>
                    <a:p>
                      <a:pPr algn="ctr"/>
                      <a:r>
                        <a:rPr lang="en-IN" sz="2200" dirty="0"/>
                        <a:t>1</a:t>
                      </a:r>
                      <a:endParaRPr lang="en-IN" sz="2200" dirty="0">
                        <a:latin typeface="Times" panose="02020603050405020304" pitchFamily="18" charset="0"/>
                        <a:cs typeface="Times" panose="02020603050405020304" pitchFamily="18" charset="0"/>
                      </a:endParaRPr>
                    </a:p>
                  </a:txBody>
                  <a:tcPr/>
                </a:tc>
                <a:tc>
                  <a:txBody>
                    <a:bodyPr/>
                    <a:lstStyle/>
                    <a:p>
                      <a:r>
                        <a:rPr lang="en-US" sz="2000" dirty="0" smtClean="0"/>
                        <a:t>Mean</a:t>
                      </a:r>
                      <a:endParaRPr lang="en-US" sz="2000" dirty="0"/>
                    </a:p>
                  </a:txBody>
                  <a:tcPr/>
                </a:tc>
                <a:tc>
                  <a:txBody>
                    <a:bodyPr/>
                    <a:lstStyle/>
                    <a:p>
                      <a:r>
                        <a:rPr lang="en-US" dirty="0" smtClean="0"/>
                        <a:t>           2.113</a:t>
                      </a:r>
                      <a:endParaRPr lang="en-US" dirty="0"/>
                    </a:p>
                  </a:txBody>
                  <a:tcPr/>
                </a:tc>
                <a:tc>
                  <a:txBody>
                    <a:bodyPr/>
                    <a:lstStyle/>
                    <a:p>
                      <a:r>
                        <a:rPr lang="en-US" dirty="0" smtClean="0"/>
                        <a:t>        1.828</a:t>
                      </a:r>
                      <a:endParaRPr lang="en-US" dirty="0"/>
                    </a:p>
                  </a:txBody>
                  <a:tcPr/>
                </a:tc>
                <a:tc>
                  <a:txBody>
                    <a:bodyPr/>
                    <a:lstStyle/>
                    <a:p>
                      <a:r>
                        <a:rPr lang="en-US" dirty="0" smtClean="0"/>
                        <a:t>        1.888</a:t>
                      </a:r>
                      <a:endParaRPr lang="en-US" dirty="0"/>
                    </a:p>
                  </a:txBody>
                  <a:tcPr/>
                </a:tc>
                <a:tc>
                  <a:txBody>
                    <a:bodyPr/>
                    <a:lstStyle/>
                    <a:p>
                      <a:r>
                        <a:rPr lang="en-US" dirty="0" smtClean="0"/>
                        <a:t>        1.983</a:t>
                      </a:r>
                      <a:endParaRPr lang="en-US" dirty="0"/>
                    </a:p>
                  </a:txBody>
                  <a:tcPr/>
                </a:tc>
                <a:extLst>
                  <a:ext uri="{0D108BD9-81ED-4DB2-BD59-A6C34878D82A}">
                    <a16:rowId xmlns:a16="http://schemas.microsoft.com/office/drawing/2014/main" xmlns="" val="508726701"/>
                  </a:ext>
                </a:extLst>
              </a:tr>
              <a:tr h="499005">
                <a:tc>
                  <a:txBody>
                    <a:bodyPr/>
                    <a:lstStyle/>
                    <a:p>
                      <a:pPr algn="ctr"/>
                      <a:r>
                        <a:rPr lang="en-IN" sz="2200" dirty="0"/>
                        <a:t>2</a:t>
                      </a:r>
                      <a:endParaRPr lang="en-IN" sz="2200" dirty="0">
                        <a:latin typeface="Times" panose="02020603050405020304" pitchFamily="18" charset="0"/>
                        <a:cs typeface="Times" panose="02020603050405020304" pitchFamily="18" charset="0"/>
                      </a:endParaRPr>
                    </a:p>
                  </a:txBody>
                  <a:tcPr/>
                </a:tc>
                <a:tc>
                  <a:txBody>
                    <a:bodyPr/>
                    <a:lstStyle/>
                    <a:p>
                      <a:r>
                        <a:rPr lang="en-US" sz="2000" dirty="0" smtClean="0"/>
                        <a:t>Standard Deviation</a:t>
                      </a:r>
                      <a:endParaRPr lang="en-US" sz="2000" dirty="0"/>
                    </a:p>
                  </a:txBody>
                  <a:tcPr/>
                </a:tc>
                <a:tc>
                  <a:txBody>
                    <a:bodyPr/>
                    <a:lstStyle/>
                    <a:p>
                      <a:r>
                        <a:rPr lang="en-US" dirty="0" smtClean="0"/>
                        <a:t>          0.091</a:t>
                      </a:r>
                      <a:endParaRPr lang="en-US" dirty="0"/>
                    </a:p>
                  </a:txBody>
                  <a:tcPr/>
                </a:tc>
                <a:tc>
                  <a:txBody>
                    <a:bodyPr/>
                    <a:lstStyle/>
                    <a:p>
                      <a:r>
                        <a:rPr lang="en-US" dirty="0" smtClean="0"/>
                        <a:t>        0.109</a:t>
                      </a:r>
                      <a:endParaRPr lang="en-US" dirty="0"/>
                    </a:p>
                  </a:txBody>
                  <a:tcPr/>
                </a:tc>
                <a:tc>
                  <a:txBody>
                    <a:bodyPr/>
                    <a:lstStyle/>
                    <a:p>
                      <a:r>
                        <a:rPr lang="en-US" dirty="0" smtClean="0"/>
                        <a:t>         0.117</a:t>
                      </a:r>
                      <a:endParaRPr lang="en-US" dirty="0"/>
                    </a:p>
                  </a:txBody>
                  <a:tcPr/>
                </a:tc>
                <a:tc>
                  <a:txBody>
                    <a:bodyPr/>
                    <a:lstStyle/>
                    <a:p>
                      <a:r>
                        <a:rPr lang="en-US" dirty="0" smtClean="0"/>
                        <a:t>        0.116</a:t>
                      </a:r>
                      <a:endParaRPr lang="en-US" dirty="0"/>
                    </a:p>
                  </a:txBody>
                  <a:tcPr/>
                </a:tc>
                <a:extLst>
                  <a:ext uri="{0D108BD9-81ED-4DB2-BD59-A6C34878D82A}">
                    <a16:rowId xmlns:a16="http://schemas.microsoft.com/office/drawing/2014/main" xmlns="" val="3581093468"/>
                  </a:ext>
                </a:extLst>
              </a:tr>
              <a:tr h="499005">
                <a:tc>
                  <a:txBody>
                    <a:bodyPr/>
                    <a:lstStyle/>
                    <a:p>
                      <a:pPr algn="ctr"/>
                      <a:r>
                        <a:rPr lang="en-IN" sz="2200" dirty="0"/>
                        <a:t>3</a:t>
                      </a:r>
                      <a:endParaRPr lang="en-IN" sz="2200" dirty="0">
                        <a:latin typeface="Times" panose="02020603050405020304" pitchFamily="18" charset="0"/>
                        <a:cs typeface="Times" panose="02020603050405020304" pitchFamily="18" charset="0"/>
                      </a:endParaRPr>
                    </a:p>
                  </a:txBody>
                  <a:tcPr/>
                </a:tc>
                <a:tc>
                  <a:txBody>
                    <a:bodyPr/>
                    <a:lstStyle/>
                    <a:p>
                      <a:r>
                        <a:rPr lang="en-US" sz="2000" dirty="0" smtClean="0"/>
                        <a:t>Coefficient of variance</a:t>
                      </a:r>
                      <a:endParaRPr lang="en-US" sz="2000" dirty="0"/>
                    </a:p>
                  </a:txBody>
                  <a:tcPr/>
                </a:tc>
                <a:tc>
                  <a:txBody>
                    <a:bodyPr/>
                    <a:lstStyle/>
                    <a:p>
                      <a:r>
                        <a:rPr lang="en-US" dirty="0" smtClean="0"/>
                        <a:t>          0.192</a:t>
                      </a:r>
                      <a:endParaRPr lang="en-US" dirty="0"/>
                    </a:p>
                  </a:txBody>
                  <a:tcPr/>
                </a:tc>
                <a:tc>
                  <a:txBody>
                    <a:bodyPr/>
                    <a:lstStyle/>
                    <a:p>
                      <a:r>
                        <a:rPr lang="en-US" dirty="0" smtClean="0"/>
                        <a:t>        0.199</a:t>
                      </a:r>
                      <a:endParaRPr lang="en-US" dirty="0"/>
                    </a:p>
                  </a:txBody>
                  <a:tcPr/>
                </a:tc>
                <a:tc>
                  <a:txBody>
                    <a:bodyPr/>
                    <a:lstStyle/>
                    <a:p>
                      <a:r>
                        <a:rPr lang="en-US" dirty="0" smtClean="0"/>
                        <a:t>         0.220</a:t>
                      </a:r>
                      <a:endParaRPr lang="en-US" dirty="0"/>
                    </a:p>
                  </a:txBody>
                  <a:tcPr/>
                </a:tc>
                <a:tc>
                  <a:txBody>
                    <a:bodyPr/>
                    <a:lstStyle/>
                    <a:p>
                      <a:r>
                        <a:rPr lang="en-US" dirty="0" smtClean="0"/>
                        <a:t>        0.231</a:t>
                      </a:r>
                      <a:endParaRPr lang="en-US" dirty="0"/>
                    </a:p>
                  </a:txBody>
                  <a:tcPr/>
                </a:tc>
                <a:extLst>
                  <a:ext uri="{0D108BD9-81ED-4DB2-BD59-A6C34878D82A}">
                    <a16:rowId xmlns:a16="http://schemas.microsoft.com/office/drawing/2014/main" xmlns="" val="4191145758"/>
                  </a:ext>
                </a:extLst>
              </a:tr>
            </a:tbl>
          </a:graphicData>
        </a:graphic>
      </p:graphicFrame>
    </p:spTree>
    <p:extLst>
      <p:ext uri="{BB962C8B-B14F-4D97-AF65-F5344CB8AC3E}">
        <p14:creationId xmlns:p14="http://schemas.microsoft.com/office/powerpoint/2010/main" val="230520058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80556" y="166254"/>
            <a:ext cx="11658600" cy="1200329"/>
          </a:xfrm>
          <a:prstGeom prst="rect">
            <a:avLst/>
          </a:prstGeom>
          <a:noFill/>
        </p:spPr>
        <p:txBody>
          <a:bodyPr wrap="square" rtlCol="0">
            <a:spAutoFit/>
          </a:bodyPr>
          <a:lstStyle/>
          <a:p>
            <a:pPr algn="ctr"/>
            <a:r>
              <a:rPr lang="en-IN" sz="2400" b="1" dirty="0">
                <a:solidFill>
                  <a:schemeClr val="accent1">
                    <a:lumMod val="50000"/>
                  </a:schemeClr>
                </a:solidFill>
                <a:latin typeface="Times" panose="02020603050405020304" pitchFamily="18" charset="0"/>
                <a:cs typeface="Times" panose="02020603050405020304" pitchFamily="18" charset="0"/>
              </a:rPr>
              <a:t>Table </a:t>
            </a:r>
            <a:r>
              <a:rPr lang="en-IN" sz="2400" b="1" dirty="0" smtClean="0">
                <a:solidFill>
                  <a:schemeClr val="accent1">
                    <a:lumMod val="50000"/>
                  </a:schemeClr>
                </a:solidFill>
                <a:latin typeface="Times" panose="02020603050405020304" pitchFamily="18" charset="0"/>
                <a:cs typeface="Times" panose="02020603050405020304" pitchFamily="18" charset="0"/>
              </a:rPr>
              <a:t>2 </a:t>
            </a:r>
            <a:r>
              <a:rPr lang="en-IN" sz="2400" b="1" dirty="0" smtClean="0">
                <a:solidFill>
                  <a:schemeClr val="accent1">
                    <a:lumMod val="50000"/>
                  </a:schemeClr>
                </a:solidFill>
                <a:latin typeface="Times" panose="02020603050405020304" pitchFamily="18" charset="0"/>
                <a:cs typeface="Times" panose="02020603050405020304" pitchFamily="18" charset="0"/>
              </a:rPr>
              <a:t>: </a:t>
            </a:r>
            <a:r>
              <a:rPr lang="en-US" sz="2400" b="1" dirty="0" smtClean="0">
                <a:solidFill>
                  <a:schemeClr val="accent1">
                    <a:lumMod val="50000"/>
                  </a:schemeClr>
                </a:solidFill>
                <a:latin typeface="Times New Roman" panose="02020603050405020304" pitchFamily="18" charset="0"/>
                <a:cs typeface="Times New Roman" panose="02020603050405020304" pitchFamily="18" charset="0"/>
              </a:rPr>
              <a:t>Level of knowledge development, technical development, economic development and social development of respondents</a:t>
            </a:r>
            <a:endParaRPr lang="en-IN" sz="2000" dirty="0">
              <a:solidFill>
                <a:schemeClr val="accent1">
                  <a:lumMod val="50000"/>
                </a:schemeClr>
              </a:solidFill>
              <a:latin typeface="Calibri" panose="020F0502020204030204" pitchFamily="34" charset="0"/>
              <a:ea typeface="Calibri" panose="020F0502020204030204" pitchFamily="34" charset="0"/>
              <a:cs typeface="Times New Roman" panose="02020603050405020304" pitchFamily="18" charset="0"/>
            </a:endParaRPr>
          </a:p>
          <a:p>
            <a:pPr algn="ctr"/>
            <a:endParaRPr lang="en-IN" sz="2400" b="1" dirty="0">
              <a:solidFill>
                <a:schemeClr val="accent1">
                  <a:lumMod val="50000"/>
                </a:schemeClr>
              </a:solidFill>
              <a:latin typeface="Times" panose="02020603050405020304" pitchFamily="18" charset="0"/>
              <a:cs typeface="Times" panose="02020603050405020304" pitchFamily="18" charset="0"/>
            </a:endParaRPr>
          </a:p>
        </p:txBody>
      </p:sp>
      <p:sp>
        <p:nvSpPr>
          <p:cNvPr id="5" name="Rectangle 4"/>
          <p:cNvSpPr/>
          <p:nvPr/>
        </p:nvSpPr>
        <p:spPr>
          <a:xfrm>
            <a:off x="10194443" y="744105"/>
            <a:ext cx="1000595" cy="553998"/>
          </a:xfrm>
          <a:prstGeom prst="rect">
            <a:avLst/>
          </a:prstGeom>
        </p:spPr>
        <p:txBody>
          <a:bodyPr wrap="none">
            <a:spAutoFit/>
          </a:bodyPr>
          <a:lstStyle/>
          <a:p>
            <a:pPr algn="ctr">
              <a:lnSpc>
                <a:spcPct val="150000"/>
              </a:lnSpc>
              <a:spcAft>
                <a:spcPts val="0"/>
              </a:spcAft>
            </a:pPr>
            <a:r>
              <a:rPr lang="en-US" sz="2000" b="1" dirty="0">
                <a:solidFill>
                  <a:srgbClr val="8E0C72"/>
                </a:solidFill>
              </a:rPr>
              <a:t>(</a:t>
            </a:r>
            <a:r>
              <a:rPr lang="en-US" sz="2000" b="1" dirty="0" smtClean="0">
                <a:solidFill>
                  <a:srgbClr val="8E0C72"/>
                </a:solidFill>
              </a:rPr>
              <a:t>n=131)</a:t>
            </a:r>
            <a:endParaRPr lang="en-IN" sz="2000" b="1" dirty="0">
              <a:solidFill>
                <a:srgbClr val="8E0C72"/>
              </a:solidFill>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6" name="Table 5"/>
          <p:cNvGraphicFramePr>
            <a:graphicFrameLocks noGrp="1"/>
          </p:cNvGraphicFramePr>
          <p:nvPr>
            <p:extLst>
              <p:ext uri="{D42A27DB-BD31-4B8C-83A1-F6EECF244321}">
                <p14:modId xmlns:p14="http://schemas.microsoft.com/office/powerpoint/2010/main" val="1612263250"/>
              </p:ext>
            </p:extLst>
          </p:nvPr>
        </p:nvGraphicFramePr>
        <p:xfrm>
          <a:off x="861393" y="1345832"/>
          <a:ext cx="10376450" cy="4167431"/>
        </p:xfrm>
        <a:graphic>
          <a:graphicData uri="http://schemas.openxmlformats.org/drawingml/2006/table">
            <a:tbl>
              <a:tblPr firstRow="1" bandRow="1">
                <a:tableStyleId>{D27102A9-8310-4765-A935-A1911B00CA55}</a:tableStyleId>
              </a:tblPr>
              <a:tblGrid>
                <a:gridCol w="582912">
                  <a:extLst>
                    <a:ext uri="{9D8B030D-6E8A-4147-A177-3AD203B41FA5}">
                      <a16:colId xmlns:a16="http://schemas.microsoft.com/office/drawing/2014/main" xmlns="" val="621573336"/>
                    </a:ext>
                  </a:extLst>
                </a:gridCol>
                <a:gridCol w="1717995">
                  <a:extLst>
                    <a:ext uri="{9D8B030D-6E8A-4147-A177-3AD203B41FA5}">
                      <a16:colId xmlns:a16="http://schemas.microsoft.com/office/drawing/2014/main" xmlns="" val="3776249162"/>
                    </a:ext>
                  </a:extLst>
                </a:gridCol>
                <a:gridCol w="812028">
                  <a:extLst>
                    <a:ext uri="{9D8B030D-6E8A-4147-A177-3AD203B41FA5}">
                      <a16:colId xmlns:a16="http://schemas.microsoft.com/office/drawing/2014/main" xmlns="" val="661067331"/>
                    </a:ext>
                  </a:extLst>
                </a:gridCol>
                <a:gridCol w="1037645">
                  <a:extLst>
                    <a:ext uri="{9D8B030D-6E8A-4147-A177-3AD203B41FA5}">
                      <a16:colId xmlns:a16="http://schemas.microsoft.com/office/drawing/2014/main" xmlns="" val="2364412160"/>
                    </a:ext>
                  </a:extLst>
                </a:gridCol>
                <a:gridCol w="1037645"/>
                <a:gridCol w="1037645"/>
                <a:gridCol w="1037645"/>
                <a:gridCol w="1037645"/>
                <a:gridCol w="1037645"/>
                <a:gridCol w="1037645"/>
              </a:tblGrid>
              <a:tr h="499005">
                <a:tc rowSpan="2">
                  <a:txBody>
                    <a:bodyPr/>
                    <a:lstStyle/>
                    <a:p>
                      <a:pPr algn="ctr"/>
                      <a:r>
                        <a:rPr lang="en-IN" sz="2200" dirty="0" err="1" smtClean="0"/>
                        <a:t>Sl.No</a:t>
                      </a:r>
                      <a:endParaRPr lang="en-IN" sz="2200" dirty="0">
                        <a:solidFill>
                          <a:srgbClr val="0070C0"/>
                        </a:solidFill>
                        <a:latin typeface="Times" panose="02020603050405020304" pitchFamily="18" charset="0"/>
                        <a:cs typeface="Times" panose="02020603050405020304" pitchFamily="18" charset="0"/>
                      </a:endParaRPr>
                    </a:p>
                  </a:txBody>
                  <a:tcPr/>
                </a:tc>
                <a:tc rowSpan="2">
                  <a:txBody>
                    <a:bodyPr/>
                    <a:lstStyle/>
                    <a:p>
                      <a:pPr algn="ctr"/>
                      <a:r>
                        <a:rPr lang="en-IN" sz="2200" dirty="0"/>
                        <a:t>Overall benefit categories</a:t>
                      </a:r>
                      <a:endParaRPr lang="en-IN" sz="2200" dirty="0">
                        <a:solidFill>
                          <a:srgbClr val="0070C0"/>
                        </a:solidFill>
                        <a:latin typeface="Times" panose="02020603050405020304" pitchFamily="18" charset="0"/>
                        <a:cs typeface="Times" panose="02020603050405020304" pitchFamily="18" charset="0"/>
                      </a:endParaRPr>
                    </a:p>
                  </a:txBody>
                  <a:tcPr/>
                </a:tc>
                <a:tc gridSpan="2">
                  <a:txBody>
                    <a:bodyPr/>
                    <a:lstStyle/>
                    <a:p>
                      <a:pPr algn="ctr"/>
                      <a:r>
                        <a:rPr lang="en-IN" sz="2200" dirty="0" smtClean="0">
                          <a:solidFill>
                            <a:schemeClr val="tx1"/>
                          </a:solidFill>
                          <a:latin typeface="+mn-lt"/>
                          <a:cs typeface="+mn-cs"/>
                        </a:rPr>
                        <a:t>Level</a:t>
                      </a:r>
                      <a:r>
                        <a:rPr lang="en-IN" sz="2200" baseline="0" dirty="0" smtClean="0">
                          <a:solidFill>
                            <a:schemeClr val="tx1"/>
                          </a:solidFill>
                          <a:latin typeface="+mn-lt"/>
                          <a:cs typeface="+mn-cs"/>
                        </a:rPr>
                        <a:t> of Knowledge development</a:t>
                      </a:r>
                      <a:endParaRPr lang="en-IN" sz="2200" dirty="0">
                        <a:solidFill>
                          <a:srgbClr val="0070C0"/>
                        </a:solidFill>
                        <a:latin typeface="Times" panose="02020603050405020304" pitchFamily="18" charset="0"/>
                        <a:cs typeface="Times" panose="02020603050405020304" pitchFamily="18" charset="0"/>
                      </a:endParaRPr>
                    </a:p>
                  </a:txBody>
                  <a:tcPr/>
                </a:tc>
                <a:tc hMerge="1">
                  <a:txBody>
                    <a:bodyPr/>
                    <a:lstStyle/>
                    <a:p>
                      <a:endParaRPr lang="en-IN" dirty="0"/>
                    </a:p>
                  </a:txBody>
                  <a:tcPr/>
                </a:tc>
                <a:tc gridSpan="2">
                  <a:txBody>
                    <a:bodyPr/>
                    <a:lstStyle/>
                    <a:p>
                      <a:pPr algn="ctr"/>
                      <a:r>
                        <a:rPr lang="en-IN" sz="2200" dirty="0" smtClean="0">
                          <a:solidFill>
                            <a:schemeClr val="tx1"/>
                          </a:solidFill>
                          <a:latin typeface="+mn-lt"/>
                          <a:cs typeface="+mn-cs"/>
                        </a:rPr>
                        <a:t>Level</a:t>
                      </a:r>
                      <a:r>
                        <a:rPr lang="en-IN" sz="2200" baseline="0" dirty="0" smtClean="0">
                          <a:solidFill>
                            <a:schemeClr val="tx1"/>
                          </a:solidFill>
                          <a:latin typeface="+mn-lt"/>
                          <a:cs typeface="+mn-cs"/>
                        </a:rPr>
                        <a:t> of technical development</a:t>
                      </a:r>
                      <a:endParaRPr lang="en-IN" sz="2200" dirty="0">
                        <a:solidFill>
                          <a:srgbClr val="0070C0"/>
                        </a:solidFill>
                        <a:latin typeface="Times" panose="02020603050405020304" pitchFamily="18" charset="0"/>
                        <a:cs typeface="Times" panose="02020603050405020304" pitchFamily="18" charset="0"/>
                      </a:endParaRPr>
                    </a:p>
                  </a:txBody>
                  <a:tcPr/>
                </a:tc>
                <a:tc hMerge="1">
                  <a:txBody>
                    <a:bodyPr/>
                    <a:lstStyle/>
                    <a:p>
                      <a:pPr algn="ctr"/>
                      <a:endParaRPr lang="en-IN" sz="2200" dirty="0">
                        <a:solidFill>
                          <a:srgbClr val="0070C0"/>
                        </a:solidFill>
                        <a:latin typeface="Times" panose="02020603050405020304" pitchFamily="18" charset="0"/>
                        <a:cs typeface="Times" panose="02020603050405020304" pitchFamily="18" charset="0"/>
                      </a:endParaRPr>
                    </a:p>
                  </a:txBody>
                  <a:tcPr/>
                </a:tc>
                <a:tc gridSpan="2">
                  <a:txBody>
                    <a:bodyPr/>
                    <a:lstStyle/>
                    <a:p>
                      <a:pPr algn="ctr"/>
                      <a:r>
                        <a:rPr lang="en-IN" sz="2200" dirty="0" smtClean="0">
                          <a:solidFill>
                            <a:schemeClr val="tx1"/>
                          </a:solidFill>
                          <a:latin typeface="Times" panose="02020603050405020304" pitchFamily="18" charset="0"/>
                          <a:cs typeface="Times" panose="02020603050405020304" pitchFamily="18" charset="0"/>
                        </a:rPr>
                        <a:t>Level of</a:t>
                      </a:r>
                      <a:r>
                        <a:rPr lang="en-IN" sz="2200" baseline="0" dirty="0" smtClean="0">
                          <a:solidFill>
                            <a:schemeClr val="tx1"/>
                          </a:solidFill>
                          <a:latin typeface="Times" panose="02020603050405020304" pitchFamily="18" charset="0"/>
                          <a:cs typeface="Times" panose="02020603050405020304" pitchFamily="18" charset="0"/>
                        </a:rPr>
                        <a:t> economic development</a:t>
                      </a:r>
                      <a:endParaRPr lang="en-IN" sz="2200" dirty="0">
                        <a:solidFill>
                          <a:schemeClr val="tx1"/>
                        </a:solidFill>
                        <a:latin typeface="Times" panose="02020603050405020304" pitchFamily="18" charset="0"/>
                        <a:cs typeface="Times" panose="02020603050405020304" pitchFamily="18" charset="0"/>
                      </a:endParaRPr>
                    </a:p>
                  </a:txBody>
                  <a:tcPr/>
                </a:tc>
                <a:tc hMerge="1">
                  <a:txBody>
                    <a:bodyPr/>
                    <a:lstStyle/>
                    <a:p>
                      <a:pPr algn="ctr"/>
                      <a:endParaRPr lang="en-IN" sz="2200" dirty="0">
                        <a:solidFill>
                          <a:srgbClr val="0070C0"/>
                        </a:solidFill>
                        <a:latin typeface="Times" panose="02020603050405020304" pitchFamily="18" charset="0"/>
                        <a:cs typeface="Times" panose="02020603050405020304" pitchFamily="18" charset="0"/>
                      </a:endParaRPr>
                    </a:p>
                  </a:txBody>
                  <a:tcPr/>
                </a:tc>
                <a:tc gridSpan="2">
                  <a:txBody>
                    <a:bodyPr/>
                    <a:lstStyle/>
                    <a:p>
                      <a:pPr algn="ctr"/>
                      <a:r>
                        <a:rPr lang="en-IN" sz="2200" dirty="0" smtClean="0">
                          <a:solidFill>
                            <a:schemeClr val="tx1"/>
                          </a:solidFill>
                          <a:latin typeface="+mn-lt"/>
                          <a:cs typeface="+mn-cs"/>
                        </a:rPr>
                        <a:t>Level</a:t>
                      </a:r>
                      <a:r>
                        <a:rPr lang="en-IN" sz="2200" baseline="0" dirty="0" smtClean="0">
                          <a:solidFill>
                            <a:schemeClr val="tx1"/>
                          </a:solidFill>
                          <a:latin typeface="+mn-lt"/>
                          <a:cs typeface="+mn-cs"/>
                        </a:rPr>
                        <a:t> of Social development</a:t>
                      </a:r>
                      <a:endParaRPr lang="en-IN" sz="2200" dirty="0">
                        <a:solidFill>
                          <a:srgbClr val="0070C0"/>
                        </a:solidFill>
                        <a:latin typeface="Times" panose="02020603050405020304" pitchFamily="18" charset="0"/>
                        <a:cs typeface="Times" panose="02020603050405020304" pitchFamily="18" charset="0"/>
                      </a:endParaRPr>
                    </a:p>
                  </a:txBody>
                  <a:tcPr/>
                </a:tc>
                <a:tc hMerge="1">
                  <a:txBody>
                    <a:bodyPr/>
                    <a:lstStyle/>
                    <a:p>
                      <a:pPr algn="ctr"/>
                      <a:endParaRPr lang="en-IN" sz="2200" dirty="0">
                        <a:solidFill>
                          <a:srgbClr val="0070C0"/>
                        </a:solidFill>
                        <a:latin typeface="Times" panose="02020603050405020304" pitchFamily="18" charset="0"/>
                        <a:cs typeface="Times" panose="02020603050405020304" pitchFamily="18" charset="0"/>
                      </a:endParaRPr>
                    </a:p>
                  </a:txBody>
                  <a:tcPr/>
                </a:tc>
                <a:extLst>
                  <a:ext uri="{0D108BD9-81ED-4DB2-BD59-A6C34878D82A}">
                    <a16:rowId xmlns:a16="http://schemas.microsoft.com/office/drawing/2014/main" xmlns="" val="504562874"/>
                  </a:ext>
                </a:extLst>
              </a:tr>
              <a:tr h="784151">
                <a:tc vMerge="1">
                  <a:txBody>
                    <a:bodyPr/>
                    <a:lstStyle/>
                    <a:p>
                      <a:endParaRPr lang="en-IN" dirty="0"/>
                    </a:p>
                  </a:txBody>
                  <a:tcPr/>
                </a:tc>
                <a:tc vMerge="1">
                  <a:txBody>
                    <a:bodyPr/>
                    <a:lstStyle/>
                    <a:p>
                      <a:endParaRPr lang="en-IN" dirty="0"/>
                    </a:p>
                  </a:txBody>
                  <a:tcPr/>
                </a:tc>
                <a:tc>
                  <a:txBody>
                    <a:bodyPr/>
                    <a:lstStyle/>
                    <a:p>
                      <a:pPr algn="ctr"/>
                      <a:r>
                        <a:rPr lang="en-IN" sz="2200" baseline="0" dirty="0" err="1" smtClean="0"/>
                        <a:t>Freq</a:t>
                      </a:r>
                      <a:r>
                        <a:rPr lang="en-IN" sz="2200" baseline="0" dirty="0" smtClean="0"/>
                        <a:t> </a:t>
                      </a:r>
                      <a:endParaRPr lang="en-IN" sz="2200" b="1" dirty="0">
                        <a:solidFill>
                          <a:srgbClr val="0070C0"/>
                        </a:solidFill>
                        <a:latin typeface="Times" panose="02020603050405020304" pitchFamily="18" charset="0"/>
                        <a:cs typeface="Times" panose="02020603050405020304" pitchFamily="18" charset="0"/>
                      </a:endParaRPr>
                    </a:p>
                  </a:txBody>
                  <a:tcPr/>
                </a:tc>
                <a:tc>
                  <a:txBody>
                    <a:bodyPr/>
                    <a:lstStyle/>
                    <a:p>
                      <a:pPr algn="ctr"/>
                      <a:r>
                        <a:rPr lang="en-IN" sz="2200" b="0" dirty="0" smtClean="0">
                          <a:solidFill>
                            <a:schemeClr val="tx1"/>
                          </a:solidFill>
                          <a:latin typeface="+mn-lt"/>
                          <a:cs typeface="+mn-cs"/>
                        </a:rPr>
                        <a:t>%</a:t>
                      </a:r>
                      <a:endParaRPr lang="en-IN" sz="2200" b="1" dirty="0">
                        <a:solidFill>
                          <a:srgbClr val="0070C0"/>
                        </a:solidFill>
                        <a:latin typeface="Times" panose="02020603050405020304" pitchFamily="18" charset="0"/>
                        <a:cs typeface="Times" panose="02020603050405020304" pitchFamily="18" charset="0"/>
                      </a:endParaRPr>
                    </a:p>
                  </a:txBody>
                  <a:tcPr/>
                </a:tc>
                <a:tc>
                  <a:txBody>
                    <a:bodyPr/>
                    <a:lstStyle/>
                    <a:p>
                      <a:pPr algn="ctr"/>
                      <a:r>
                        <a:rPr lang="en-IN" sz="2200" b="0" dirty="0" err="1" smtClean="0">
                          <a:solidFill>
                            <a:schemeClr val="tx1"/>
                          </a:solidFill>
                          <a:latin typeface="+mn-lt"/>
                          <a:cs typeface="+mn-cs"/>
                        </a:rPr>
                        <a:t>Freq</a:t>
                      </a:r>
                      <a:endParaRPr lang="en-IN" sz="2200" b="1" dirty="0">
                        <a:solidFill>
                          <a:srgbClr val="0070C0"/>
                        </a:solidFill>
                        <a:latin typeface="Times" panose="02020603050405020304" pitchFamily="18" charset="0"/>
                        <a:cs typeface="Times" panose="02020603050405020304" pitchFamily="18" charset="0"/>
                      </a:endParaRPr>
                    </a:p>
                  </a:txBody>
                  <a:tcPr/>
                </a:tc>
                <a:tc>
                  <a:txBody>
                    <a:bodyPr/>
                    <a:lstStyle/>
                    <a:p>
                      <a:pPr algn="ctr"/>
                      <a:r>
                        <a:rPr lang="en-IN" sz="2200" b="0" dirty="0" smtClean="0">
                          <a:solidFill>
                            <a:schemeClr val="tx1"/>
                          </a:solidFill>
                          <a:latin typeface="+mn-lt"/>
                          <a:cs typeface="+mn-cs"/>
                        </a:rPr>
                        <a:t>%</a:t>
                      </a:r>
                      <a:endParaRPr lang="en-IN" sz="2200" b="1" dirty="0">
                        <a:solidFill>
                          <a:srgbClr val="0070C0"/>
                        </a:solidFill>
                        <a:latin typeface="Times" panose="02020603050405020304" pitchFamily="18" charset="0"/>
                        <a:cs typeface="Times" panose="02020603050405020304" pitchFamily="18" charset="0"/>
                      </a:endParaRPr>
                    </a:p>
                  </a:txBody>
                  <a:tcPr/>
                </a:tc>
                <a:tc>
                  <a:txBody>
                    <a:bodyPr/>
                    <a:lstStyle/>
                    <a:p>
                      <a:pPr algn="ctr"/>
                      <a:r>
                        <a:rPr lang="en-IN" sz="2200" b="0" dirty="0" err="1" smtClean="0">
                          <a:solidFill>
                            <a:schemeClr val="tx1"/>
                          </a:solidFill>
                          <a:latin typeface="+mn-lt"/>
                          <a:cs typeface="+mn-cs"/>
                        </a:rPr>
                        <a:t>Freq</a:t>
                      </a:r>
                      <a:endParaRPr lang="en-IN" sz="2200" b="1" dirty="0">
                        <a:solidFill>
                          <a:srgbClr val="0070C0"/>
                        </a:solidFill>
                        <a:latin typeface="Times" panose="02020603050405020304" pitchFamily="18" charset="0"/>
                        <a:cs typeface="Times" panose="02020603050405020304" pitchFamily="18" charset="0"/>
                      </a:endParaRPr>
                    </a:p>
                  </a:txBody>
                  <a:tcPr/>
                </a:tc>
                <a:tc>
                  <a:txBody>
                    <a:bodyPr/>
                    <a:lstStyle/>
                    <a:p>
                      <a:pPr algn="ctr"/>
                      <a:r>
                        <a:rPr lang="en-IN" sz="2200" b="0" dirty="0" smtClean="0">
                          <a:solidFill>
                            <a:schemeClr val="tx1"/>
                          </a:solidFill>
                          <a:latin typeface="+mn-lt"/>
                          <a:cs typeface="+mn-cs"/>
                        </a:rPr>
                        <a:t>%</a:t>
                      </a:r>
                      <a:endParaRPr lang="en-IN" sz="2200" b="1" dirty="0">
                        <a:solidFill>
                          <a:srgbClr val="0070C0"/>
                        </a:solidFill>
                        <a:latin typeface="Times" panose="02020603050405020304" pitchFamily="18" charset="0"/>
                        <a:cs typeface="Times" panose="02020603050405020304" pitchFamily="18" charset="0"/>
                      </a:endParaRPr>
                    </a:p>
                  </a:txBody>
                  <a:tcPr/>
                </a:tc>
                <a:tc>
                  <a:txBody>
                    <a:bodyPr/>
                    <a:lstStyle/>
                    <a:p>
                      <a:pPr algn="ctr"/>
                      <a:r>
                        <a:rPr lang="en-IN" sz="2200" b="0" cap="none" spc="0" dirty="0" err="1" smtClean="0">
                          <a:ln w="0"/>
                          <a:solidFill>
                            <a:schemeClr val="tx1"/>
                          </a:solidFill>
                          <a:effectLst>
                            <a:outerShdw blurRad="38100" dist="19050" dir="2700000" algn="tl" rotWithShape="0">
                              <a:schemeClr val="dk1">
                                <a:alpha val="40000"/>
                              </a:schemeClr>
                            </a:outerShdw>
                          </a:effectLst>
                          <a:latin typeface="Times" panose="02020603050405020304" pitchFamily="18" charset="0"/>
                          <a:cs typeface="Times" panose="02020603050405020304" pitchFamily="18" charset="0"/>
                        </a:rPr>
                        <a:t>Freq</a:t>
                      </a:r>
                      <a:endParaRPr lang="en-IN" sz="2200" dirty="0">
                        <a:ln>
                          <a:solidFill>
                            <a:schemeClr val="tx1"/>
                          </a:solidFill>
                        </a:ln>
                        <a:solidFill>
                          <a:schemeClr val="tx1"/>
                        </a:solidFill>
                        <a:latin typeface="Times" panose="02020603050405020304" pitchFamily="18" charset="0"/>
                        <a:cs typeface="Times" panose="02020603050405020304" pitchFamily="18" charset="0"/>
                      </a:endParaRPr>
                    </a:p>
                  </a:txBody>
                  <a:tcPr/>
                </a:tc>
                <a:tc>
                  <a:txBody>
                    <a:bodyPr/>
                    <a:lstStyle/>
                    <a:p>
                      <a:pPr algn="ctr"/>
                      <a:r>
                        <a:rPr lang="en-IN" sz="2200" b="0" cap="none" spc="0" dirty="0" smtClean="0">
                          <a:ln w="0"/>
                          <a:solidFill>
                            <a:schemeClr val="tx1"/>
                          </a:solidFill>
                          <a:effectLst>
                            <a:outerShdw blurRad="38100" dist="19050" dir="2700000" algn="tl" rotWithShape="0">
                              <a:schemeClr val="dk1">
                                <a:alpha val="40000"/>
                              </a:schemeClr>
                            </a:outerShdw>
                          </a:effectLst>
                          <a:latin typeface="Times" panose="02020603050405020304" pitchFamily="18" charset="0"/>
                          <a:cs typeface="Times" panose="02020603050405020304" pitchFamily="18" charset="0"/>
                        </a:rPr>
                        <a:t>%</a:t>
                      </a:r>
                      <a:endParaRPr lang="en-IN" sz="2200" dirty="0">
                        <a:ln w="0">
                          <a:solidFill>
                            <a:schemeClr val="tx1"/>
                          </a:solidFill>
                        </a:ln>
                        <a:solidFill>
                          <a:schemeClr val="tx1"/>
                        </a:solidFill>
                        <a:latin typeface="Times" panose="02020603050405020304" pitchFamily="18" charset="0"/>
                        <a:cs typeface="Times" panose="02020603050405020304" pitchFamily="18" charset="0"/>
                      </a:endParaRPr>
                    </a:p>
                  </a:txBody>
                  <a:tcPr/>
                </a:tc>
                <a:extLst>
                  <a:ext uri="{0D108BD9-81ED-4DB2-BD59-A6C34878D82A}">
                    <a16:rowId xmlns:a16="http://schemas.microsoft.com/office/drawing/2014/main" xmlns="" val="1450674356"/>
                  </a:ext>
                </a:extLst>
              </a:tr>
              <a:tr h="499005">
                <a:tc>
                  <a:txBody>
                    <a:bodyPr/>
                    <a:lstStyle/>
                    <a:p>
                      <a:pPr algn="ctr"/>
                      <a:r>
                        <a:rPr lang="en-IN" sz="2200" dirty="0"/>
                        <a:t>1</a:t>
                      </a:r>
                      <a:endParaRPr lang="en-IN" sz="2200" dirty="0">
                        <a:latin typeface="Times" panose="02020603050405020304" pitchFamily="18" charset="0"/>
                        <a:cs typeface="Times" panose="02020603050405020304" pitchFamily="18" charset="0"/>
                      </a:endParaRPr>
                    </a:p>
                  </a:txBody>
                  <a:tcPr/>
                </a:tc>
                <a:tc>
                  <a:txBody>
                    <a:bodyPr/>
                    <a:lstStyle/>
                    <a:p>
                      <a:r>
                        <a:rPr lang="en-IN" sz="2200" b="0" dirty="0" smtClean="0">
                          <a:latin typeface="+mn-lt"/>
                          <a:cs typeface="+mn-cs"/>
                        </a:rPr>
                        <a:t>Low</a:t>
                      </a:r>
                      <a:r>
                        <a:rPr lang="en-IN" sz="2200" b="0" baseline="0" dirty="0" smtClean="0">
                          <a:latin typeface="+mn-lt"/>
                          <a:cs typeface="+mn-cs"/>
                        </a:rPr>
                        <a:t> </a:t>
                      </a:r>
                    </a:p>
                    <a:p>
                      <a:r>
                        <a:rPr lang="en-IN" sz="2200" b="0" baseline="0" dirty="0" smtClean="0">
                          <a:latin typeface="+mn-lt"/>
                          <a:cs typeface="+mn-cs"/>
                        </a:rPr>
                        <a:t>(&lt;Mean-SD)</a:t>
                      </a:r>
                      <a:endParaRPr lang="en-IN" sz="2200" b="1" dirty="0">
                        <a:latin typeface="Times" panose="02020603050405020304" pitchFamily="18" charset="0"/>
                        <a:cs typeface="Times" panose="02020603050405020304" pitchFamily="18" charset="0"/>
                      </a:endParaRPr>
                    </a:p>
                  </a:txBody>
                  <a:tcPr/>
                </a:tc>
                <a:tc>
                  <a:txBody>
                    <a:bodyPr/>
                    <a:lstStyle/>
                    <a:p>
                      <a:pPr algn="ctr"/>
                      <a:r>
                        <a:rPr lang="en-IN" sz="2200" dirty="0" smtClean="0">
                          <a:latin typeface="Times" panose="02020603050405020304" pitchFamily="18" charset="0"/>
                          <a:cs typeface="Times" panose="02020603050405020304" pitchFamily="18" charset="0"/>
                        </a:rPr>
                        <a:t>15</a:t>
                      </a:r>
                      <a:endParaRPr lang="en-IN" sz="2200" dirty="0">
                        <a:latin typeface="Times" panose="02020603050405020304" pitchFamily="18" charset="0"/>
                        <a:cs typeface="Times" panose="02020603050405020304" pitchFamily="18" charset="0"/>
                      </a:endParaRPr>
                    </a:p>
                  </a:txBody>
                  <a:tcPr/>
                </a:tc>
                <a:tc>
                  <a:txBody>
                    <a:bodyPr/>
                    <a:lstStyle/>
                    <a:p>
                      <a:pPr algn="ctr"/>
                      <a:r>
                        <a:rPr lang="en-IN" sz="2200" dirty="0" smtClean="0">
                          <a:latin typeface="Times" panose="02020603050405020304" pitchFamily="18" charset="0"/>
                          <a:cs typeface="Times" panose="02020603050405020304" pitchFamily="18" charset="0"/>
                        </a:rPr>
                        <a:t>11.45</a:t>
                      </a:r>
                      <a:endParaRPr lang="en-IN" sz="2200" dirty="0">
                        <a:latin typeface="Times" panose="02020603050405020304" pitchFamily="18" charset="0"/>
                        <a:cs typeface="Times" panose="02020603050405020304" pitchFamily="18" charset="0"/>
                      </a:endParaRPr>
                    </a:p>
                  </a:txBody>
                  <a:tcPr/>
                </a:tc>
                <a:tc>
                  <a:txBody>
                    <a:bodyPr/>
                    <a:lstStyle/>
                    <a:p>
                      <a:pPr algn="ctr"/>
                      <a:r>
                        <a:rPr lang="en-IN" sz="2200" dirty="0" smtClean="0">
                          <a:latin typeface="Times" panose="02020603050405020304" pitchFamily="18" charset="0"/>
                          <a:cs typeface="Times" panose="02020603050405020304" pitchFamily="18" charset="0"/>
                        </a:rPr>
                        <a:t>19</a:t>
                      </a:r>
                      <a:endParaRPr lang="en-IN" sz="2200" dirty="0">
                        <a:latin typeface="Times" panose="02020603050405020304" pitchFamily="18" charset="0"/>
                        <a:cs typeface="Times" panose="02020603050405020304" pitchFamily="18" charset="0"/>
                      </a:endParaRPr>
                    </a:p>
                  </a:txBody>
                  <a:tcPr/>
                </a:tc>
                <a:tc>
                  <a:txBody>
                    <a:bodyPr/>
                    <a:lstStyle/>
                    <a:p>
                      <a:pPr algn="ctr"/>
                      <a:r>
                        <a:rPr lang="en-IN" sz="2200" dirty="0" smtClean="0">
                          <a:latin typeface="Times" panose="02020603050405020304" pitchFamily="18" charset="0"/>
                          <a:cs typeface="Times" panose="02020603050405020304" pitchFamily="18" charset="0"/>
                        </a:rPr>
                        <a:t>14.50</a:t>
                      </a:r>
                      <a:endParaRPr lang="en-IN" sz="2200" dirty="0">
                        <a:latin typeface="Times" panose="02020603050405020304" pitchFamily="18" charset="0"/>
                        <a:cs typeface="Times" panose="02020603050405020304" pitchFamily="18" charset="0"/>
                      </a:endParaRPr>
                    </a:p>
                  </a:txBody>
                  <a:tcPr/>
                </a:tc>
                <a:tc>
                  <a:txBody>
                    <a:bodyPr/>
                    <a:lstStyle/>
                    <a:p>
                      <a:pPr algn="ctr"/>
                      <a:r>
                        <a:rPr lang="en-IN" sz="2200" dirty="0" smtClean="0">
                          <a:latin typeface="Times" panose="02020603050405020304" pitchFamily="18" charset="0"/>
                          <a:cs typeface="Times" panose="02020603050405020304" pitchFamily="18" charset="0"/>
                        </a:rPr>
                        <a:t>19</a:t>
                      </a:r>
                      <a:endParaRPr lang="en-IN" sz="2200" dirty="0">
                        <a:latin typeface="Times" panose="02020603050405020304" pitchFamily="18" charset="0"/>
                        <a:cs typeface="Times" panose="02020603050405020304" pitchFamily="18" charset="0"/>
                      </a:endParaRPr>
                    </a:p>
                  </a:txBody>
                  <a:tcPr/>
                </a:tc>
                <a:tc>
                  <a:txBody>
                    <a:bodyPr/>
                    <a:lstStyle/>
                    <a:p>
                      <a:pPr algn="ctr"/>
                      <a:r>
                        <a:rPr lang="en-IN" sz="2200" dirty="0" smtClean="0">
                          <a:latin typeface="Times" panose="02020603050405020304" pitchFamily="18" charset="0"/>
                          <a:cs typeface="Times" panose="02020603050405020304" pitchFamily="18" charset="0"/>
                        </a:rPr>
                        <a:t>14.50</a:t>
                      </a:r>
                      <a:endParaRPr lang="en-IN" sz="2200" dirty="0">
                        <a:latin typeface="Times" panose="02020603050405020304" pitchFamily="18" charset="0"/>
                        <a:cs typeface="Times" panose="02020603050405020304" pitchFamily="18" charset="0"/>
                      </a:endParaRPr>
                    </a:p>
                  </a:txBody>
                  <a:tcPr/>
                </a:tc>
                <a:tc>
                  <a:txBody>
                    <a:bodyPr/>
                    <a:lstStyle/>
                    <a:p>
                      <a:pPr algn="ctr"/>
                      <a:r>
                        <a:rPr lang="en-IN" sz="2200" dirty="0" smtClean="0">
                          <a:latin typeface="Times" panose="02020603050405020304" pitchFamily="18" charset="0"/>
                          <a:cs typeface="Times" panose="02020603050405020304" pitchFamily="18" charset="0"/>
                        </a:rPr>
                        <a:t>28</a:t>
                      </a:r>
                      <a:endParaRPr lang="en-IN" sz="2200" dirty="0">
                        <a:latin typeface="Times" panose="02020603050405020304" pitchFamily="18" charset="0"/>
                        <a:cs typeface="Times" panose="02020603050405020304" pitchFamily="18" charset="0"/>
                      </a:endParaRPr>
                    </a:p>
                  </a:txBody>
                  <a:tcPr/>
                </a:tc>
                <a:tc>
                  <a:txBody>
                    <a:bodyPr/>
                    <a:lstStyle/>
                    <a:p>
                      <a:pPr algn="ctr"/>
                      <a:r>
                        <a:rPr lang="en-IN" sz="2200" dirty="0" smtClean="0">
                          <a:latin typeface="Times" panose="02020603050405020304" pitchFamily="18" charset="0"/>
                          <a:cs typeface="Times" panose="02020603050405020304" pitchFamily="18" charset="0"/>
                        </a:rPr>
                        <a:t>21.37</a:t>
                      </a:r>
                      <a:endParaRPr lang="en-IN" sz="2200" dirty="0">
                        <a:latin typeface="Times" panose="02020603050405020304" pitchFamily="18" charset="0"/>
                        <a:cs typeface="Times" panose="02020603050405020304" pitchFamily="18" charset="0"/>
                      </a:endParaRPr>
                    </a:p>
                  </a:txBody>
                  <a:tcPr/>
                </a:tc>
                <a:extLst>
                  <a:ext uri="{0D108BD9-81ED-4DB2-BD59-A6C34878D82A}">
                    <a16:rowId xmlns:a16="http://schemas.microsoft.com/office/drawing/2014/main" xmlns="" val="508726701"/>
                  </a:ext>
                </a:extLst>
              </a:tr>
              <a:tr h="499005">
                <a:tc>
                  <a:txBody>
                    <a:bodyPr/>
                    <a:lstStyle/>
                    <a:p>
                      <a:pPr algn="ctr"/>
                      <a:r>
                        <a:rPr lang="en-IN" sz="2200" dirty="0"/>
                        <a:t>2</a:t>
                      </a:r>
                      <a:endParaRPr lang="en-IN" sz="2200" dirty="0">
                        <a:latin typeface="Times" panose="02020603050405020304" pitchFamily="18" charset="0"/>
                        <a:cs typeface="Times" panose="02020603050405020304" pitchFamily="18" charset="0"/>
                      </a:endParaRPr>
                    </a:p>
                  </a:txBody>
                  <a:tcPr/>
                </a:tc>
                <a:tc>
                  <a:txBody>
                    <a:bodyPr/>
                    <a:lstStyle/>
                    <a:p>
                      <a:r>
                        <a:rPr lang="en-IN" sz="2200" b="0" dirty="0" smtClean="0">
                          <a:latin typeface="+mn-lt"/>
                          <a:cs typeface="+mn-cs"/>
                        </a:rPr>
                        <a:t>Medium</a:t>
                      </a:r>
                    </a:p>
                    <a:p>
                      <a:pPr marL="0" marR="0" indent="0" algn="l" defTabSz="914400" rtl="0" eaLnBrk="1" fontAlgn="auto" latinLnBrk="0" hangingPunct="1">
                        <a:lnSpc>
                          <a:spcPct val="100000"/>
                        </a:lnSpc>
                        <a:spcBef>
                          <a:spcPts val="0"/>
                        </a:spcBef>
                        <a:spcAft>
                          <a:spcPts val="0"/>
                        </a:spcAft>
                        <a:buClrTx/>
                        <a:buSzTx/>
                        <a:buFontTx/>
                        <a:buNone/>
                        <a:tabLst/>
                        <a:defRPr/>
                      </a:pPr>
                      <a:r>
                        <a:rPr lang="en-IN" sz="2200" b="0" baseline="0" dirty="0" smtClean="0">
                          <a:latin typeface="+mn-lt"/>
                          <a:cs typeface="+mn-cs"/>
                        </a:rPr>
                        <a:t>(Mean± SD)</a:t>
                      </a:r>
                      <a:endParaRPr lang="en-IN" sz="2200" b="1" dirty="0" smtClean="0">
                        <a:latin typeface="Times" panose="02020603050405020304" pitchFamily="18" charset="0"/>
                        <a:cs typeface="Times" panose="02020603050405020304" pitchFamily="18" charset="0"/>
                      </a:endParaRPr>
                    </a:p>
                  </a:txBody>
                  <a:tcPr/>
                </a:tc>
                <a:tc>
                  <a:txBody>
                    <a:bodyPr/>
                    <a:lstStyle/>
                    <a:p>
                      <a:pPr algn="ctr"/>
                      <a:r>
                        <a:rPr lang="en-IN" sz="2200" dirty="0" smtClean="0">
                          <a:latin typeface="Times" panose="02020603050405020304" pitchFamily="18" charset="0"/>
                          <a:cs typeface="Times" panose="02020603050405020304" pitchFamily="18" charset="0"/>
                        </a:rPr>
                        <a:t>86</a:t>
                      </a:r>
                      <a:endParaRPr lang="en-IN" sz="2200" dirty="0">
                        <a:latin typeface="Times" panose="02020603050405020304" pitchFamily="18" charset="0"/>
                        <a:cs typeface="Times" panose="02020603050405020304" pitchFamily="18" charset="0"/>
                      </a:endParaRPr>
                    </a:p>
                  </a:txBody>
                  <a:tcPr/>
                </a:tc>
                <a:tc>
                  <a:txBody>
                    <a:bodyPr/>
                    <a:lstStyle/>
                    <a:p>
                      <a:pPr algn="ctr"/>
                      <a:r>
                        <a:rPr lang="en-IN" sz="2200" b="0" dirty="0" smtClean="0">
                          <a:solidFill>
                            <a:schemeClr val="tx1"/>
                          </a:solidFill>
                          <a:latin typeface="Times" panose="02020603050405020304" pitchFamily="18" charset="0"/>
                          <a:cs typeface="Times" panose="02020603050405020304" pitchFamily="18" charset="0"/>
                        </a:rPr>
                        <a:t>65.65</a:t>
                      </a:r>
                      <a:endParaRPr lang="en-IN" sz="2200" b="0" dirty="0">
                        <a:solidFill>
                          <a:schemeClr val="tx1"/>
                        </a:solidFill>
                        <a:latin typeface="Times" panose="02020603050405020304" pitchFamily="18" charset="0"/>
                        <a:cs typeface="Times" panose="02020603050405020304" pitchFamily="18" charset="0"/>
                      </a:endParaRPr>
                    </a:p>
                  </a:txBody>
                  <a:tcPr/>
                </a:tc>
                <a:tc>
                  <a:txBody>
                    <a:bodyPr/>
                    <a:lstStyle/>
                    <a:p>
                      <a:pPr algn="ctr"/>
                      <a:r>
                        <a:rPr lang="en-IN" sz="2200" b="0" dirty="0" smtClean="0">
                          <a:solidFill>
                            <a:schemeClr val="tx1"/>
                          </a:solidFill>
                          <a:latin typeface="Times" panose="02020603050405020304" pitchFamily="18" charset="0"/>
                          <a:cs typeface="Times" panose="02020603050405020304" pitchFamily="18" charset="0"/>
                        </a:rPr>
                        <a:t>100</a:t>
                      </a:r>
                      <a:endParaRPr lang="en-IN" sz="2200" b="0" dirty="0">
                        <a:solidFill>
                          <a:schemeClr val="tx1"/>
                        </a:solidFill>
                        <a:latin typeface="Times" panose="02020603050405020304" pitchFamily="18" charset="0"/>
                        <a:cs typeface="Times" panose="02020603050405020304" pitchFamily="18" charset="0"/>
                      </a:endParaRPr>
                    </a:p>
                  </a:txBody>
                  <a:tcPr/>
                </a:tc>
                <a:tc>
                  <a:txBody>
                    <a:bodyPr/>
                    <a:lstStyle/>
                    <a:p>
                      <a:pPr algn="ctr"/>
                      <a:r>
                        <a:rPr lang="en-IN" sz="2200" b="0" dirty="0" smtClean="0">
                          <a:solidFill>
                            <a:schemeClr val="tx1"/>
                          </a:solidFill>
                          <a:latin typeface="Times" panose="02020603050405020304" pitchFamily="18" charset="0"/>
                          <a:cs typeface="Times" panose="02020603050405020304" pitchFamily="18" charset="0"/>
                        </a:rPr>
                        <a:t>76.34</a:t>
                      </a:r>
                      <a:endParaRPr lang="en-IN" sz="2200" b="0" dirty="0">
                        <a:solidFill>
                          <a:schemeClr val="tx1"/>
                        </a:solidFill>
                        <a:latin typeface="Times" panose="02020603050405020304" pitchFamily="18" charset="0"/>
                        <a:cs typeface="Times" panose="02020603050405020304" pitchFamily="18" charset="0"/>
                      </a:endParaRPr>
                    </a:p>
                  </a:txBody>
                  <a:tcPr/>
                </a:tc>
                <a:tc>
                  <a:txBody>
                    <a:bodyPr/>
                    <a:lstStyle/>
                    <a:p>
                      <a:pPr algn="ctr"/>
                      <a:r>
                        <a:rPr lang="en-IN" sz="2200" b="0" dirty="0" smtClean="0">
                          <a:solidFill>
                            <a:schemeClr val="tx1"/>
                          </a:solidFill>
                          <a:latin typeface="Times" panose="02020603050405020304" pitchFamily="18" charset="0"/>
                          <a:cs typeface="Times" panose="02020603050405020304" pitchFamily="18" charset="0"/>
                        </a:rPr>
                        <a:t>89</a:t>
                      </a:r>
                      <a:endParaRPr lang="en-IN" sz="2200" b="0" dirty="0">
                        <a:solidFill>
                          <a:schemeClr val="tx1"/>
                        </a:solidFill>
                        <a:latin typeface="Times" panose="02020603050405020304" pitchFamily="18" charset="0"/>
                        <a:cs typeface="Times" panose="02020603050405020304" pitchFamily="18" charset="0"/>
                      </a:endParaRPr>
                    </a:p>
                  </a:txBody>
                  <a:tcPr/>
                </a:tc>
                <a:tc>
                  <a:txBody>
                    <a:bodyPr/>
                    <a:lstStyle/>
                    <a:p>
                      <a:pPr algn="ctr"/>
                      <a:r>
                        <a:rPr lang="en-IN" sz="2200" b="0" dirty="0" smtClean="0">
                          <a:solidFill>
                            <a:schemeClr val="tx1"/>
                          </a:solidFill>
                          <a:latin typeface="Times" panose="02020603050405020304" pitchFamily="18" charset="0"/>
                          <a:cs typeface="Times" panose="02020603050405020304" pitchFamily="18" charset="0"/>
                        </a:rPr>
                        <a:t>67.94</a:t>
                      </a:r>
                      <a:endParaRPr lang="en-IN" sz="2200" b="0" dirty="0">
                        <a:solidFill>
                          <a:schemeClr val="tx1"/>
                        </a:solidFill>
                        <a:latin typeface="Times" panose="02020603050405020304" pitchFamily="18" charset="0"/>
                        <a:cs typeface="Times" panose="02020603050405020304" pitchFamily="18" charset="0"/>
                      </a:endParaRPr>
                    </a:p>
                  </a:txBody>
                  <a:tcPr/>
                </a:tc>
                <a:tc>
                  <a:txBody>
                    <a:bodyPr/>
                    <a:lstStyle/>
                    <a:p>
                      <a:pPr algn="ctr"/>
                      <a:r>
                        <a:rPr lang="en-IN" sz="2200" b="0" dirty="0" smtClean="0">
                          <a:solidFill>
                            <a:schemeClr val="tx1"/>
                          </a:solidFill>
                          <a:latin typeface="Times" panose="02020603050405020304" pitchFamily="18" charset="0"/>
                          <a:cs typeface="Times" panose="02020603050405020304" pitchFamily="18" charset="0"/>
                        </a:rPr>
                        <a:t>85</a:t>
                      </a:r>
                      <a:endParaRPr lang="en-IN" sz="2200" b="0" dirty="0">
                        <a:solidFill>
                          <a:schemeClr val="tx1"/>
                        </a:solidFill>
                        <a:latin typeface="Times" panose="02020603050405020304" pitchFamily="18" charset="0"/>
                        <a:cs typeface="Times" panose="02020603050405020304" pitchFamily="18" charset="0"/>
                      </a:endParaRPr>
                    </a:p>
                  </a:txBody>
                  <a:tcPr/>
                </a:tc>
                <a:tc>
                  <a:txBody>
                    <a:bodyPr/>
                    <a:lstStyle/>
                    <a:p>
                      <a:pPr algn="ctr"/>
                      <a:r>
                        <a:rPr lang="en-IN" sz="2200" b="0" dirty="0" smtClean="0">
                          <a:solidFill>
                            <a:schemeClr val="tx1"/>
                          </a:solidFill>
                          <a:latin typeface="Times" panose="02020603050405020304" pitchFamily="18" charset="0"/>
                          <a:cs typeface="Times" panose="02020603050405020304" pitchFamily="18" charset="0"/>
                        </a:rPr>
                        <a:t>64.89</a:t>
                      </a:r>
                      <a:endParaRPr lang="en-IN" sz="2200" b="0" dirty="0">
                        <a:solidFill>
                          <a:schemeClr val="tx1"/>
                        </a:solidFill>
                        <a:latin typeface="Times" panose="02020603050405020304" pitchFamily="18" charset="0"/>
                        <a:cs typeface="Times" panose="02020603050405020304" pitchFamily="18" charset="0"/>
                      </a:endParaRPr>
                    </a:p>
                  </a:txBody>
                  <a:tcPr/>
                </a:tc>
                <a:extLst>
                  <a:ext uri="{0D108BD9-81ED-4DB2-BD59-A6C34878D82A}">
                    <a16:rowId xmlns:a16="http://schemas.microsoft.com/office/drawing/2014/main" xmlns="" val="3581093468"/>
                  </a:ext>
                </a:extLst>
              </a:tr>
              <a:tr h="499005">
                <a:tc>
                  <a:txBody>
                    <a:bodyPr/>
                    <a:lstStyle/>
                    <a:p>
                      <a:pPr algn="ctr"/>
                      <a:r>
                        <a:rPr lang="en-IN" sz="2200" dirty="0"/>
                        <a:t>3</a:t>
                      </a:r>
                      <a:endParaRPr lang="en-IN" sz="2200" dirty="0">
                        <a:latin typeface="Times" panose="02020603050405020304" pitchFamily="18" charset="0"/>
                        <a:cs typeface="Times" panose="02020603050405020304" pitchFamily="18" charset="0"/>
                      </a:endParaRPr>
                    </a:p>
                  </a:txBody>
                  <a:tcPr/>
                </a:tc>
                <a:tc>
                  <a:txBody>
                    <a:bodyPr/>
                    <a:lstStyle/>
                    <a:p>
                      <a:r>
                        <a:rPr lang="en-IN" sz="2200" b="0" dirty="0" smtClean="0">
                          <a:latin typeface="+mn-lt"/>
                          <a:cs typeface="+mn-cs"/>
                        </a:rPr>
                        <a:t>High</a:t>
                      </a:r>
                    </a:p>
                    <a:p>
                      <a:r>
                        <a:rPr lang="en-IN" sz="2200" b="0" baseline="0" dirty="0" smtClean="0">
                          <a:latin typeface="+mn-lt"/>
                          <a:cs typeface="+mn-cs"/>
                        </a:rPr>
                        <a:t>(&gt;</a:t>
                      </a:r>
                      <a:r>
                        <a:rPr lang="en-IN" sz="2200" b="0" baseline="0" dirty="0" err="1" smtClean="0">
                          <a:latin typeface="+mn-lt"/>
                          <a:cs typeface="+mn-cs"/>
                        </a:rPr>
                        <a:t>Mean+SD</a:t>
                      </a:r>
                      <a:r>
                        <a:rPr lang="en-IN" sz="2200" b="0" baseline="0" dirty="0" smtClean="0">
                          <a:latin typeface="+mn-lt"/>
                          <a:cs typeface="+mn-cs"/>
                        </a:rPr>
                        <a:t>)</a:t>
                      </a:r>
                      <a:endParaRPr lang="en-IN" sz="2200" b="1" dirty="0" smtClean="0">
                        <a:latin typeface="Times" panose="02020603050405020304" pitchFamily="18" charset="0"/>
                        <a:cs typeface="Times" panose="02020603050405020304" pitchFamily="18" charset="0"/>
                      </a:endParaRPr>
                    </a:p>
                  </a:txBody>
                  <a:tcPr/>
                </a:tc>
                <a:tc>
                  <a:txBody>
                    <a:bodyPr/>
                    <a:lstStyle/>
                    <a:p>
                      <a:pPr algn="ctr"/>
                      <a:r>
                        <a:rPr lang="en-IN" sz="2200" dirty="0" smtClean="0">
                          <a:latin typeface="Times" panose="02020603050405020304" pitchFamily="18" charset="0"/>
                          <a:cs typeface="Times" panose="02020603050405020304" pitchFamily="18" charset="0"/>
                        </a:rPr>
                        <a:t>30</a:t>
                      </a:r>
                      <a:endParaRPr lang="en-IN" sz="2200" dirty="0">
                        <a:latin typeface="Times" panose="02020603050405020304" pitchFamily="18" charset="0"/>
                        <a:cs typeface="Times" panose="02020603050405020304" pitchFamily="18" charset="0"/>
                      </a:endParaRPr>
                    </a:p>
                  </a:txBody>
                  <a:tcPr/>
                </a:tc>
                <a:tc>
                  <a:txBody>
                    <a:bodyPr/>
                    <a:lstStyle/>
                    <a:p>
                      <a:pPr algn="ctr"/>
                      <a:r>
                        <a:rPr lang="en-IN" sz="2200" dirty="0" smtClean="0">
                          <a:latin typeface="Times" panose="02020603050405020304" pitchFamily="18" charset="0"/>
                          <a:cs typeface="Times" panose="02020603050405020304" pitchFamily="18" charset="0"/>
                        </a:rPr>
                        <a:t>22.90</a:t>
                      </a:r>
                      <a:endParaRPr lang="en-IN" sz="2200" dirty="0">
                        <a:latin typeface="Times" panose="02020603050405020304" pitchFamily="18" charset="0"/>
                        <a:cs typeface="Times" panose="02020603050405020304" pitchFamily="18" charset="0"/>
                      </a:endParaRPr>
                    </a:p>
                  </a:txBody>
                  <a:tcPr/>
                </a:tc>
                <a:tc>
                  <a:txBody>
                    <a:bodyPr/>
                    <a:lstStyle/>
                    <a:p>
                      <a:pPr algn="ctr"/>
                      <a:r>
                        <a:rPr lang="en-IN" sz="2200" dirty="0" smtClean="0">
                          <a:latin typeface="Times" panose="02020603050405020304" pitchFamily="18" charset="0"/>
                          <a:cs typeface="Times" panose="02020603050405020304" pitchFamily="18" charset="0"/>
                        </a:rPr>
                        <a:t>12</a:t>
                      </a:r>
                      <a:endParaRPr lang="en-IN" sz="2200" dirty="0">
                        <a:latin typeface="Times" panose="02020603050405020304" pitchFamily="18" charset="0"/>
                        <a:cs typeface="Times" panose="02020603050405020304" pitchFamily="18" charset="0"/>
                      </a:endParaRPr>
                    </a:p>
                  </a:txBody>
                  <a:tcPr/>
                </a:tc>
                <a:tc>
                  <a:txBody>
                    <a:bodyPr/>
                    <a:lstStyle/>
                    <a:p>
                      <a:pPr algn="ctr"/>
                      <a:r>
                        <a:rPr lang="en-IN" sz="2200" dirty="0" smtClean="0">
                          <a:latin typeface="Times" panose="02020603050405020304" pitchFamily="18" charset="0"/>
                          <a:cs typeface="Times" panose="02020603050405020304" pitchFamily="18" charset="0"/>
                        </a:rPr>
                        <a:t>9.16</a:t>
                      </a:r>
                      <a:endParaRPr lang="en-IN" sz="2200" dirty="0">
                        <a:latin typeface="Times" panose="02020603050405020304" pitchFamily="18" charset="0"/>
                        <a:cs typeface="Times" panose="02020603050405020304" pitchFamily="18" charset="0"/>
                      </a:endParaRPr>
                    </a:p>
                  </a:txBody>
                  <a:tcPr/>
                </a:tc>
                <a:tc>
                  <a:txBody>
                    <a:bodyPr/>
                    <a:lstStyle/>
                    <a:p>
                      <a:pPr algn="ctr"/>
                      <a:r>
                        <a:rPr lang="en-IN" sz="2200" dirty="0" smtClean="0">
                          <a:latin typeface="Times" panose="02020603050405020304" pitchFamily="18" charset="0"/>
                          <a:cs typeface="Times" panose="02020603050405020304" pitchFamily="18" charset="0"/>
                        </a:rPr>
                        <a:t>17.56</a:t>
                      </a:r>
                      <a:endParaRPr lang="en-IN" sz="2200" dirty="0">
                        <a:latin typeface="Times" panose="02020603050405020304" pitchFamily="18" charset="0"/>
                        <a:cs typeface="Times" panose="02020603050405020304" pitchFamily="18" charset="0"/>
                      </a:endParaRPr>
                    </a:p>
                  </a:txBody>
                  <a:tcPr/>
                </a:tc>
                <a:tc>
                  <a:txBody>
                    <a:bodyPr/>
                    <a:lstStyle/>
                    <a:p>
                      <a:pPr algn="ctr"/>
                      <a:r>
                        <a:rPr lang="en-IN" sz="2200" dirty="0" smtClean="0">
                          <a:latin typeface="Times" panose="02020603050405020304" pitchFamily="18" charset="0"/>
                          <a:cs typeface="Times" panose="02020603050405020304" pitchFamily="18" charset="0"/>
                        </a:rPr>
                        <a:t>17.56</a:t>
                      </a:r>
                      <a:endParaRPr lang="en-IN" sz="2200" dirty="0">
                        <a:latin typeface="Times" panose="02020603050405020304" pitchFamily="18" charset="0"/>
                        <a:cs typeface="Times" panose="02020603050405020304" pitchFamily="18" charset="0"/>
                      </a:endParaRPr>
                    </a:p>
                  </a:txBody>
                  <a:tcPr/>
                </a:tc>
                <a:tc>
                  <a:txBody>
                    <a:bodyPr/>
                    <a:lstStyle/>
                    <a:p>
                      <a:pPr algn="ctr"/>
                      <a:r>
                        <a:rPr lang="en-IN" sz="2200" dirty="0" smtClean="0">
                          <a:latin typeface="Times" panose="02020603050405020304" pitchFamily="18" charset="0"/>
                          <a:cs typeface="Times" panose="02020603050405020304" pitchFamily="18" charset="0"/>
                        </a:rPr>
                        <a:t>18</a:t>
                      </a:r>
                      <a:endParaRPr lang="en-IN" sz="2200" dirty="0">
                        <a:latin typeface="Times" panose="02020603050405020304" pitchFamily="18" charset="0"/>
                        <a:cs typeface="Times" panose="02020603050405020304" pitchFamily="18" charset="0"/>
                      </a:endParaRPr>
                    </a:p>
                  </a:txBody>
                  <a:tcPr/>
                </a:tc>
                <a:tc>
                  <a:txBody>
                    <a:bodyPr/>
                    <a:lstStyle/>
                    <a:p>
                      <a:pPr algn="ctr"/>
                      <a:r>
                        <a:rPr lang="en-IN" sz="2200" dirty="0" smtClean="0">
                          <a:latin typeface="Times" panose="02020603050405020304" pitchFamily="18" charset="0"/>
                          <a:cs typeface="Times" panose="02020603050405020304" pitchFamily="18" charset="0"/>
                        </a:rPr>
                        <a:t>17.34</a:t>
                      </a:r>
                      <a:endParaRPr lang="en-IN" sz="2200" dirty="0">
                        <a:latin typeface="Times" panose="02020603050405020304" pitchFamily="18" charset="0"/>
                        <a:cs typeface="Times" panose="02020603050405020304" pitchFamily="18" charset="0"/>
                      </a:endParaRPr>
                    </a:p>
                  </a:txBody>
                  <a:tcPr/>
                </a:tc>
                <a:extLst>
                  <a:ext uri="{0D108BD9-81ED-4DB2-BD59-A6C34878D82A}">
                    <a16:rowId xmlns:a16="http://schemas.microsoft.com/office/drawing/2014/main" xmlns="" val="4191145758"/>
                  </a:ext>
                </a:extLst>
              </a:tr>
            </a:tbl>
          </a:graphicData>
        </a:graphic>
      </p:graphicFrame>
    </p:spTree>
    <p:extLst>
      <p:ext uri="{BB962C8B-B14F-4D97-AF65-F5344CB8AC3E}">
        <p14:creationId xmlns:p14="http://schemas.microsoft.com/office/powerpoint/2010/main" val="230844854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ow edge computing is shaping the future of agriculture - Sagun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16732" y="1721796"/>
            <a:ext cx="7986409" cy="1569660"/>
          </a:xfrm>
          <a:prstGeom prst="rect">
            <a:avLst/>
          </a:prstGeom>
          <a:noFill/>
        </p:spPr>
        <p:txBody>
          <a:bodyPr wrap="square" rtlCol="0">
            <a:spAutoFit/>
          </a:bodyPr>
          <a:lstStyle/>
          <a:p>
            <a:r>
              <a:rPr lang="en-IN" sz="9600" b="1" dirty="0">
                <a:solidFill>
                  <a:schemeClr val="accent1">
                    <a:lumMod val="60000"/>
                    <a:lumOff val="40000"/>
                  </a:schemeClr>
                </a:solidFill>
                <a:effectLst>
                  <a:reflection blurRad="6350" stA="55000" endA="300" endPos="45500" dir="5400000" sy="-100000" algn="bl" rotWithShape="0"/>
                </a:effectLst>
                <a:latin typeface="Colonna MT" panose="04020805060202030203" pitchFamily="82" charset="0"/>
              </a:rPr>
              <a:t>CONCLUSION</a:t>
            </a:r>
          </a:p>
        </p:txBody>
      </p:sp>
    </p:spTree>
    <p:extLst>
      <p:ext uri="{BB962C8B-B14F-4D97-AF65-F5344CB8AC3E}">
        <p14:creationId xmlns:p14="http://schemas.microsoft.com/office/powerpoint/2010/main" val="1999871251"/>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Tech Wallpapers - Wallpaper Cav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7567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060560" y="4867040"/>
            <a:ext cx="5250730" cy="923330"/>
          </a:xfrm>
          <a:prstGeom prst="rect">
            <a:avLst/>
          </a:prstGeom>
          <a:noFill/>
        </p:spPr>
        <p:txBody>
          <a:bodyPr wrap="square" rtlCol="0">
            <a:spAutoFit/>
          </a:bodyPr>
          <a:lstStyle/>
          <a:p>
            <a:r>
              <a:rPr lang="en-IN" sz="5400" b="1" dirty="0">
                <a:solidFill>
                  <a:schemeClr val="bg1"/>
                </a:solidFill>
                <a:effectLst>
                  <a:reflection blurRad="6350" stA="55000" endA="300" endPos="45500" dir="5400000" sy="-100000" algn="bl" rotWithShape="0"/>
                </a:effectLst>
                <a:latin typeface="Times" panose="02020603050405020304" pitchFamily="18" charset="0"/>
                <a:cs typeface="Times" panose="02020603050405020304" pitchFamily="18" charset="0"/>
              </a:rPr>
              <a:t>Thank You</a:t>
            </a:r>
          </a:p>
        </p:txBody>
      </p:sp>
    </p:spTree>
    <p:extLst>
      <p:ext uri="{BB962C8B-B14F-4D97-AF65-F5344CB8AC3E}">
        <p14:creationId xmlns:p14="http://schemas.microsoft.com/office/powerpoint/2010/main" val="9640092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p:cNvGraphicFramePr/>
          <p:nvPr>
            <p:extLst>
              <p:ext uri="{D42A27DB-BD31-4B8C-83A1-F6EECF244321}">
                <p14:modId xmlns:p14="http://schemas.microsoft.com/office/powerpoint/2010/main" val="2725699281"/>
              </p:ext>
            </p:extLst>
          </p:nvPr>
        </p:nvGraphicFramePr>
        <p:xfrm>
          <a:off x="2336800" y="1485900"/>
          <a:ext cx="7886700" cy="498263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Oval 3"/>
          <p:cNvSpPr/>
          <p:nvPr/>
        </p:nvSpPr>
        <p:spPr>
          <a:xfrm>
            <a:off x="2743200" y="0"/>
            <a:ext cx="6743700" cy="1219200"/>
          </a:xfrm>
          <a:prstGeom prst="ellipse">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3600" dirty="0" smtClean="0"/>
              <a:t>Drivers of Change</a:t>
            </a:r>
            <a:endParaRPr lang="en-US" sz="3600" dirty="0"/>
          </a:p>
        </p:txBody>
      </p:sp>
    </p:spTree>
    <p:extLst>
      <p:ext uri="{BB962C8B-B14F-4D97-AF65-F5344CB8AC3E}">
        <p14:creationId xmlns:p14="http://schemas.microsoft.com/office/powerpoint/2010/main" val="398031852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591</TotalTime>
  <Words>5277</Words>
  <Application>Microsoft Office PowerPoint</Application>
  <PresentationFormat>Widescreen</PresentationFormat>
  <Paragraphs>1788</Paragraphs>
  <Slides>89</Slides>
  <Notes>23</Notes>
  <HiddenSlides>0</HiddenSlides>
  <MMClips>0</MMClips>
  <ScaleCrop>false</ScaleCrop>
  <HeadingPairs>
    <vt:vector size="6" baseType="variant">
      <vt:variant>
        <vt:lpstr>Fonts Used</vt:lpstr>
      </vt:variant>
      <vt:variant>
        <vt:i4>19</vt:i4>
      </vt:variant>
      <vt:variant>
        <vt:lpstr>Theme</vt:lpstr>
      </vt:variant>
      <vt:variant>
        <vt:i4>1</vt:i4>
      </vt:variant>
      <vt:variant>
        <vt:lpstr>Slide Titles</vt:lpstr>
      </vt:variant>
      <vt:variant>
        <vt:i4>89</vt:i4>
      </vt:variant>
    </vt:vector>
  </HeadingPairs>
  <TitlesOfParts>
    <vt:vector size="109" baseType="lpstr">
      <vt:lpstr>Agency FB</vt:lpstr>
      <vt:lpstr>Aharoni</vt:lpstr>
      <vt:lpstr>Arial</vt:lpstr>
      <vt:lpstr>Arial Black</vt:lpstr>
      <vt:lpstr>Bahnschrift</vt:lpstr>
      <vt:lpstr>Bahnschrift Condensed</vt:lpstr>
      <vt:lpstr>Bahnschrift Light SemiCondensed</vt:lpstr>
      <vt:lpstr>Bahnschrift SemiBold SemiConden</vt:lpstr>
      <vt:lpstr>Bahnschrift SemiCondensed</vt:lpstr>
      <vt:lpstr>Britannic Bold</vt:lpstr>
      <vt:lpstr>Calibri</vt:lpstr>
      <vt:lpstr>Calibri Light</vt:lpstr>
      <vt:lpstr>Colonna MT</vt:lpstr>
      <vt:lpstr>Microsoft Himalaya</vt:lpstr>
      <vt:lpstr>proxima-nova</vt:lpstr>
      <vt:lpstr>Segoe UI</vt:lpstr>
      <vt:lpstr>Times</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user</cp:lastModifiedBy>
  <cp:revision>56</cp:revision>
  <dcterms:modified xsi:type="dcterms:W3CDTF">2023-01-21T01:21:50Z</dcterms:modified>
</cp:coreProperties>
</file>