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4"/>
  </p:notesMasterIdLst>
  <p:sldIdLst>
    <p:sldId id="256" r:id="rId2"/>
    <p:sldId id="293" r:id="rId3"/>
    <p:sldId id="362" r:id="rId4"/>
    <p:sldId id="295" r:id="rId5"/>
    <p:sldId id="283" r:id="rId6"/>
    <p:sldId id="304" r:id="rId7"/>
    <p:sldId id="306" r:id="rId8"/>
    <p:sldId id="286" r:id="rId9"/>
    <p:sldId id="287" r:id="rId10"/>
    <p:sldId id="285" r:id="rId11"/>
    <p:sldId id="307" r:id="rId12"/>
    <p:sldId id="379" r:id="rId13"/>
    <p:sldId id="380" r:id="rId14"/>
    <p:sldId id="305" r:id="rId15"/>
    <p:sldId id="303" r:id="rId16"/>
    <p:sldId id="385" r:id="rId17"/>
    <p:sldId id="288" r:id="rId18"/>
    <p:sldId id="308" r:id="rId19"/>
    <p:sldId id="309" r:id="rId20"/>
    <p:sldId id="310" r:id="rId21"/>
    <p:sldId id="386" r:id="rId22"/>
    <p:sldId id="311" r:id="rId23"/>
    <p:sldId id="292" r:id="rId24"/>
    <p:sldId id="313" r:id="rId25"/>
    <p:sldId id="336" r:id="rId26"/>
    <p:sldId id="387" r:id="rId27"/>
    <p:sldId id="316" r:id="rId28"/>
    <p:sldId id="317" r:id="rId29"/>
    <p:sldId id="339" r:id="rId30"/>
    <p:sldId id="300" r:id="rId31"/>
    <p:sldId id="296" r:id="rId32"/>
    <p:sldId id="301" r:id="rId33"/>
    <p:sldId id="302" r:id="rId34"/>
    <p:sldId id="270" r:id="rId35"/>
    <p:sldId id="272" r:id="rId36"/>
    <p:sldId id="315" r:id="rId37"/>
    <p:sldId id="364" r:id="rId38"/>
    <p:sldId id="365" r:id="rId39"/>
    <p:sldId id="258" r:id="rId40"/>
    <p:sldId id="262" r:id="rId41"/>
    <p:sldId id="264" r:id="rId42"/>
    <p:sldId id="382" r:id="rId43"/>
    <p:sldId id="322" r:id="rId44"/>
    <p:sldId id="319" r:id="rId45"/>
    <p:sldId id="320" r:id="rId46"/>
    <p:sldId id="321" r:id="rId47"/>
    <p:sldId id="338" r:id="rId48"/>
    <p:sldId id="370" r:id="rId49"/>
    <p:sldId id="371" r:id="rId50"/>
    <p:sldId id="372" r:id="rId51"/>
    <p:sldId id="374" r:id="rId52"/>
    <p:sldId id="375" r:id="rId53"/>
    <p:sldId id="383" r:id="rId54"/>
    <p:sldId id="384" r:id="rId55"/>
    <p:sldId id="333" r:id="rId56"/>
    <p:sldId id="376" r:id="rId57"/>
    <p:sldId id="381" r:id="rId58"/>
    <p:sldId id="355" r:id="rId59"/>
    <p:sldId id="291" r:id="rId60"/>
    <p:sldId id="290" r:id="rId61"/>
    <p:sldId id="354" r:id="rId62"/>
    <p:sldId id="366" r:id="rId63"/>
    <p:sldId id="350" r:id="rId64"/>
    <p:sldId id="351" r:id="rId65"/>
    <p:sldId id="360" r:id="rId66"/>
    <p:sldId id="359" r:id="rId67"/>
    <p:sldId id="377" r:id="rId68"/>
    <p:sldId id="353" r:id="rId69"/>
    <p:sldId id="367" r:id="rId70"/>
    <p:sldId id="356" r:id="rId71"/>
    <p:sldId id="357" r:id="rId72"/>
    <p:sldId id="358" r:id="rId73"/>
    <p:sldId id="323" r:id="rId74"/>
    <p:sldId id="325" r:id="rId75"/>
    <p:sldId id="324" r:id="rId76"/>
    <p:sldId id="327" r:id="rId77"/>
    <p:sldId id="326" r:id="rId78"/>
    <p:sldId id="328" r:id="rId79"/>
    <p:sldId id="330" r:id="rId80"/>
    <p:sldId id="329" r:id="rId81"/>
    <p:sldId id="331" r:id="rId82"/>
    <p:sldId id="334"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CC"/>
    <a:srgbClr val="CCFF66"/>
    <a:srgbClr val="E6E6E6"/>
    <a:srgbClr val="66FF66"/>
    <a:srgbClr val="FF66CC"/>
    <a:srgbClr val="0099FF"/>
    <a:srgbClr val="00FF00"/>
    <a:srgbClr val="FF33CC"/>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346" y="4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FFF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lstStyle/>
              <a:p>
                <a:pPr>
                  <a:defRPr lang="en-US" sz="18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Sheet1!$A$2:$A$11</c:f>
              <c:strCache>
                <c:ptCount val="10"/>
                <c:pt idx="0">
                  <c:v>Until FY13</c:v>
                </c:pt>
                <c:pt idx="1">
                  <c:v>FY 14</c:v>
                </c:pt>
                <c:pt idx="2">
                  <c:v>FY 15</c:v>
                </c:pt>
                <c:pt idx="3">
                  <c:v>FY 16</c:v>
                </c:pt>
                <c:pt idx="4">
                  <c:v>FY 17</c:v>
                </c:pt>
                <c:pt idx="5">
                  <c:v>FY 18</c:v>
                </c:pt>
                <c:pt idx="6">
                  <c:v>FY 19 </c:v>
                </c:pt>
                <c:pt idx="7">
                  <c:v>FY 20 </c:v>
                </c:pt>
                <c:pt idx="8">
                  <c:v>FY 21</c:v>
                </c:pt>
                <c:pt idx="9">
                  <c:v>FY 22</c:v>
                </c:pt>
              </c:strCache>
            </c:strRef>
          </c:cat>
          <c:val>
            <c:numRef>
              <c:f>Sheet1!$B$2:$B$11</c:f>
              <c:numCache>
                <c:formatCode>General</c:formatCode>
                <c:ptCount val="10"/>
                <c:pt idx="0">
                  <c:v>445</c:v>
                </c:pt>
                <c:pt idx="1">
                  <c:v>497</c:v>
                </c:pt>
                <c:pt idx="2">
                  <c:v>552</c:v>
                </c:pt>
                <c:pt idx="3">
                  <c:v>1689</c:v>
                </c:pt>
                <c:pt idx="4">
                  <c:v>1502</c:v>
                </c:pt>
                <c:pt idx="5">
                  <c:v>912</c:v>
                </c:pt>
                <c:pt idx="6">
                  <c:v>1834</c:v>
                </c:pt>
                <c:pt idx="7">
                  <c:v>2474</c:v>
                </c:pt>
                <c:pt idx="8">
                  <c:v>6043</c:v>
                </c:pt>
                <c:pt idx="9">
                  <c:v>7059</c:v>
                </c:pt>
              </c:numCache>
            </c:numRef>
          </c:val>
          <c:extLst>
            <c:ext xmlns:c16="http://schemas.microsoft.com/office/drawing/2014/chart" uri="{C3380CC4-5D6E-409C-BE32-E72D297353CC}">
              <c16:uniqueId val="{00000000-FFDB-4513-B9C9-5613802F2976}"/>
            </c:ext>
          </c:extLst>
        </c:ser>
        <c:ser>
          <c:idx val="1"/>
          <c:order val="1"/>
          <c:tx>
            <c:strRef>
              <c:f>Sheet1!$C$1</c:f>
              <c:strCache>
                <c:ptCount val="1"/>
                <c:pt idx="0">
                  <c:v>Column2</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lstStyle/>
              <a:p>
                <a:pPr>
                  <a:defRPr lang="en-US" sz="18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Sheet1!$A$2:$A$11</c:f>
              <c:strCache>
                <c:ptCount val="10"/>
                <c:pt idx="0">
                  <c:v>Until FY13</c:v>
                </c:pt>
                <c:pt idx="1">
                  <c:v>FY 14</c:v>
                </c:pt>
                <c:pt idx="2">
                  <c:v>FY 15</c:v>
                </c:pt>
                <c:pt idx="3">
                  <c:v>FY 16</c:v>
                </c:pt>
                <c:pt idx="4">
                  <c:v>FY 17</c:v>
                </c:pt>
                <c:pt idx="5">
                  <c:v>FY 18</c:v>
                </c:pt>
                <c:pt idx="6">
                  <c:v>FY 19 </c:v>
                </c:pt>
                <c:pt idx="7">
                  <c:v>FY 20 </c:v>
                </c:pt>
                <c:pt idx="8">
                  <c:v>FY 21</c:v>
                </c:pt>
                <c:pt idx="9">
                  <c:v>FY 22</c:v>
                </c:pt>
              </c:strCache>
            </c:strRef>
          </c:cat>
          <c:val>
            <c:numRef>
              <c:f>Sheet1!$C$2:$C$11</c:f>
              <c:numCache>
                <c:formatCode>General</c:formatCode>
                <c:ptCount val="10"/>
              </c:numCache>
            </c:numRef>
          </c:val>
          <c:extLst>
            <c:ext xmlns:c16="http://schemas.microsoft.com/office/drawing/2014/chart" uri="{C3380CC4-5D6E-409C-BE32-E72D297353CC}">
              <c16:uniqueId val="{00000001-FFDB-4513-B9C9-5613802F2976}"/>
            </c:ext>
          </c:extLst>
        </c:ser>
        <c:ser>
          <c:idx val="2"/>
          <c:order val="2"/>
          <c:tx>
            <c:strRef>
              <c:f>Sheet1!$D$1</c:f>
              <c:strCache>
                <c:ptCount val="1"/>
                <c:pt idx="0">
                  <c:v>Column1</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lstStyle/>
              <a:p>
                <a:pPr>
                  <a:defRPr lang="en-US" sz="18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Sheet1!$A$2:$A$11</c:f>
              <c:strCache>
                <c:ptCount val="10"/>
                <c:pt idx="0">
                  <c:v>Until FY13</c:v>
                </c:pt>
                <c:pt idx="1">
                  <c:v>FY 14</c:v>
                </c:pt>
                <c:pt idx="2">
                  <c:v>FY 15</c:v>
                </c:pt>
                <c:pt idx="3">
                  <c:v>FY 16</c:v>
                </c:pt>
                <c:pt idx="4">
                  <c:v>FY 17</c:v>
                </c:pt>
                <c:pt idx="5">
                  <c:v>FY 18</c:v>
                </c:pt>
                <c:pt idx="6">
                  <c:v>FY 19 </c:v>
                </c:pt>
                <c:pt idx="7">
                  <c:v>FY 20 </c:v>
                </c:pt>
                <c:pt idx="8">
                  <c:v>FY 21</c:v>
                </c:pt>
                <c:pt idx="9">
                  <c:v>FY 22</c:v>
                </c:pt>
              </c:strCache>
            </c:strRef>
          </c:cat>
          <c:val>
            <c:numRef>
              <c:f>Sheet1!$D$2:$D$11</c:f>
              <c:numCache>
                <c:formatCode>General</c:formatCode>
                <c:ptCount val="10"/>
              </c:numCache>
            </c:numRef>
          </c:val>
          <c:extLst>
            <c:ext xmlns:c16="http://schemas.microsoft.com/office/drawing/2014/chart" uri="{C3380CC4-5D6E-409C-BE32-E72D297353CC}">
              <c16:uniqueId val="{00000002-FFDB-4513-B9C9-5613802F2976}"/>
            </c:ext>
          </c:extLst>
        </c:ser>
        <c:dLbls>
          <c:showLegendKey val="0"/>
          <c:showVal val="1"/>
          <c:showCatName val="0"/>
          <c:showSerName val="0"/>
          <c:showPercent val="0"/>
          <c:showBubbleSize val="0"/>
        </c:dLbls>
        <c:gapWidth val="100"/>
        <c:overlap val="-24"/>
        <c:axId val="2065330879"/>
        <c:axId val="2128341087"/>
      </c:barChart>
      <c:catAx>
        <c:axId val="2065330879"/>
        <c:scaling>
          <c:orientation val="minMax"/>
        </c:scaling>
        <c:delete val="0"/>
        <c:axPos val="b"/>
        <c:title>
          <c:tx>
            <c:rich>
              <a:bodyPr rot="0" spcFirstLastPara="1" vertOverflow="ellipsis" vert="horz" wrap="square" anchor="ctr" anchorCtr="1"/>
              <a:lstStyle/>
              <a:p>
                <a:pPr>
                  <a:defRPr lang="en-US" sz="1800" b="1" i="0" u="none" strike="noStrike" kern="1200" cap="all" baseline="0">
                    <a:solidFill>
                      <a:schemeClr val="lt1">
                        <a:lumMod val="85000"/>
                      </a:schemeClr>
                    </a:solidFill>
                    <a:latin typeface="+mn-lt"/>
                    <a:ea typeface="+mn-ea"/>
                    <a:cs typeface="+mn-cs"/>
                  </a:defRPr>
                </a:pPr>
                <a:r>
                  <a:rPr lang="en-IN"/>
                  <a:t>Year wise</a:t>
                </a:r>
              </a:p>
            </c:rich>
          </c:tx>
          <c:layout>
            <c:manualLayout>
              <c:xMode val="edge"/>
              <c:yMode val="edge"/>
              <c:x val="0.47980521246994201"/>
              <c:y val="0.91070401793655198"/>
            </c:manualLayout>
          </c:layout>
          <c:overlay val="0"/>
          <c:spPr>
            <a:noFill/>
            <a:ln>
              <a:noFill/>
            </a:ln>
            <a:effectLst/>
          </c:spPr>
          <c:txPr>
            <a:bodyPr rot="0" spcFirstLastPara="1" vertOverflow="ellipsis" vert="horz" wrap="square" anchor="ctr" anchorCtr="1"/>
            <a:lstStyle/>
            <a:p>
              <a:pPr>
                <a:defRPr lang="en-US"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18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crossAx val="2128341087"/>
        <c:crosses val="autoZero"/>
        <c:auto val="1"/>
        <c:lblAlgn val="ctr"/>
        <c:lblOffset val="100"/>
        <c:noMultiLvlLbl val="0"/>
      </c:catAx>
      <c:valAx>
        <c:axId val="2128341087"/>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lang="en-US" sz="1800" b="1" i="0" u="none" strike="noStrike" kern="1200" cap="all" baseline="0">
                    <a:solidFill>
                      <a:schemeClr val="lt1">
                        <a:lumMod val="85000"/>
                      </a:schemeClr>
                    </a:solidFill>
                    <a:latin typeface="+mn-lt"/>
                    <a:ea typeface="+mn-ea"/>
                    <a:cs typeface="+mn-cs"/>
                  </a:defRPr>
                </a:pPr>
                <a:r>
                  <a:rPr lang="en-IN" dirty="0"/>
                  <a:t>NO. of Registrations</a:t>
                </a:r>
              </a:p>
            </c:rich>
          </c:tx>
          <c:layout>
            <c:manualLayout>
              <c:xMode val="edge"/>
              <c:yMode val="edge"/>
              <c:x val="2.3712576187773101E-3"/>
              <c:y val="0.17043066739603699"/>
            </c:manualLayout>
          </c:layout>
          <c:overlay val="0"/>
          <c:spPr>
            <a:noFill/>
            <a:ln>
              <a:noFill/>
            </a:ln>
            <a:effectLst/>
          </c:spPr>
          <c:txPr>
            <a:bodyPr rot="-5400000" spcFirstLastPara="1" vertOverflow="ellipsis" vert="horz" wrap="square" anchor="ctr" anchorCtr="1"/>
            <a:lstStyle/>
            <a:p>
              <a:pPr>
                <a:defRPr lang="en-US" sz="18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800" b="1" i="0" u="none" strike="noStrike" kern="1200" baseline="0">
                <a:solidFill>
                  <a:schemeClr val="lt1">
                    <a:lumMod val="85000"/>
                  </a:schemeClr>
                </a:solidFill>
                <a:latin typeface="Times New Roman" panose="02020603050405020304" pitchFamily="18" charset="0"/>
                <a:ea typeface="+mn-ea"/>
                <a:cs typeface="Times New Roman" panose="02020603050405020304" pitchFamily="18" charset="0"/>
              </a:defRPr>
            </a:pPr>
            <a:endParaRPr lang="en-US"/>
          </a:p>
        </c:txPr>
        <c:crossAx val="2065330879"/>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lang="en-US"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4#1">
  <dgm:title val=""/>
  <dgm:desc val=""/>
  <dgm:catLst>
    <dgm:cat type="accent4" pri="11400"/>
  </dgm:catLst>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4">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4#2">
  <dgm:title val=""/>
  <dgm:desc val=""/>
  <dgm:catLst>
    <dgm:cat type="accent4" pri="11400"/>
  </dgm:catLst>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5">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D498914-8123-4DDE-9ACD-570890E2B3FB}" type="doc">
      <dgm:prSet loTypeId="urn:microsoft.com/office/officeart/2005/8/layout/chevron1" loCatId="process" qsTypeId="urn:microsoft.com/office/officeart/2005/8/quickstyle/simple1#2" qsCatId="simple" csTypeId="urn:microsoft.com/office/officeart/2005/8/colors/accent1_1#1" csCatId="accent1" phldr="1"/>
      <dgm:spPr/>
      <dgm:t>
        <a:bodyPr/>
        <a:lstStyle/>
        <a:p>
          <a:endParaRPr lang="en-IN"/>
        </a:p>
      </dgm:t>
    </dgm:pt>
    <dgm:pt modelId="{CB8F1C3A-BFAA-4C37-BDE5-A96F72B6089D}">
      <dgm:prSet phldrT="[Text]" custT="1"/>
      <dgm:spPr/>
      <dgm:t>
        <a:bodyPr/>
        <a:lstStyle/>
        <a:p>
          <a:r>
            <a:rPr lang="en-IN" sz="2400" dirty="0">
              <a:latin typeface="Times New Roman" panose="02020603050405020304" pitchFamily="18" charset="0"/>
              <a:cs typeface="Times New Roman" panose="02020603050405020304" pitchFamily="18" charset="0"/>
            </a:rPr>
            <a:t>SHGs</a:t>
          </a:r>
        </a:p>
      </dgm:t>
    </dgm:pt>
    <dgm:pt modelId="{4E21F1EB-2C77-46C6-B333-178CDA9C755F}" type="parTrans" cxnId="{D5447368-1830-4898-806D-BCE2C7F82B3A}">
      <dgm:prSet/>
      <dgm:spPr/>
      <dgm:t>
        <a:bodyPr/>
        <a:lstStyle/>
        <a:p>
          <a:endParaRPr lang="en-IN"/>
        </a:p>
      </dgm:t>
    </dgm:pt>
    <dgm:pt modelId="{E6C2D8C6-5CDE-45F4-89B2-37E9823219FE}" type="sibTrans" cxnId="{D5447368-1830-4898-806D-BCE2C7F82B3A}">
      <dgm:prSet/>
      <dgm:spPr/>
      <dgm:t>
        <a:bodyPr/>
        <a:lstStyle/>
        <a:p>
          <a:endParaRPr lang="en-IN"/>
        </a:p>
      </dgm:t>
    </dgm:pt>
    <dgm:pt modelId="{43D12394-D30F-426C-AF51-656865A6577A}">
      <dgm:prSet phldrT="[Text]" custT="1"/>
      <dgm:spPr/>
      <dgm:t>
        <a:bodyPr/>
        <a:lstStyle/>
        <a:p>
          <a:r>
            <a:rPr lang="en-IN" sz="2400" dirty="0">
              <a:latin typeface="Times New Roman" panose="02020603050405020304" pitchFamily="18" charset="0"/>
              <a:cs typeface="Times New Roman" panose="02020603050405020304" pitchFamily="18" charset="0"/>
            </a:rPr>
            <a:t>FPOs</a:t>
          </a:r>
        </a:p>
      </dgm:t>
    </dgm:pt>
    <dgm:pt modelId="{95512624-3120-45FE-BE1D-3D9B98513151}" type="parTrans" cxnId="{57DF5FEC-31C7-420E-A27D-70C885F4F322}">
      <dgm:prSet/>
      <dgm:spPr/>
      <dgm:t>
        <a:bodyPr/>
        <a:lstStyle/>
        <a:p>
          <a:endParaRPr lang="en-IN"/>
        </a:p>
      </dgm:t>
    </dgm:pt>
    <dgm:pt modelId="{A435C8D9-4CB1-4084-A337-C0C861D8F5B5}" type="sibTrans" cxnId="{57DF5FEC-31C7-420E-A27D-70C885F4F322}">
      <dgm:prSet/>
      <dgm:spPr/>
      <dgm:t>
        <a:bodyPr/>
        <a:lstStyle/>
        <a:p>
          <a:endParaRPr lang="en-IN"/>
        </a:p>
      </dgm:t>
    </dgm:pt>
    <dgm:pt modelId="{1E1C6762-CF67-4F0A-950C-8EEFC20C0AE6}">
      <dgm:prSet phldrT="[Text]" custT="1"/>
      <dgm:spPr/>
      <dgm:t>
        <a:bodyPr/>
        <a:lstStyle/>
        <a:p>
          <a:r>
            <a:rPr lang="en-IN" sz="2400" dirty="0">
              <a:latin typeface="Times New Roman" panose="02020603050405020304" pitchFamily="18" charset="0"/>
              <a:cs typeface="Times New Roman" panose="02020603050405020304" pitchFamily="18" charset="0"/>
            </a:rPr>
            <a:t>Federation</a:t>
          </a:r>
        </a:p>
      </dgm:t>
    </dgm:pt>
    <dgm:pt modelId="{4CB97010-5F78-41AC-9BBC-FB845C02BC8B}" type="parTrans" cxnId="{B1E508D3-C7F6-491E-9793-4EA28A53251F}">
      <dgm:prSet/>
      <dgm:spPr/>
      <dgm:t>
        <a:bodyPr/>
        <a:lstStyle/>
        <a:p>
          <a:endParaRPr lang="en-IN"/>
        </a:p>
      </dgm:t>
    </dgm:pt>
    <dgm:pt modelId="{FB179435-4FCA-41B6-B7A9-FF1CD40FC901}" type="sibTrans" cxnId="{B1E508D3-C7F6-491E-9793-4EA28A53251F}">
      <dgm:prSet/>
      <dgm:spPr/>
      <dgm:t>
        <a:bodyPr/>
        <a:lstStyle/>
        <a:p>
          <a:endParaRPr lang="en-IN"/>
        </a:p>
      </dgm:t>
    </dgm:pt>
    <dgm:pt modelId="{BE9DCBCE-9C11-4DEB-A7F9-988784C5AE62}">
      <dgm:prSet custT="1"/>
      <dgm:spPr/>
      <dgm:t>
        <a:bodyPr/>
        <a:lstStyle/>
        <a:p>
          <a:r>
            <a:rPr lang="en-IN" sz="2400" dirty="0">
              <a:latin typeface="Times New Roman" panose="02020603050405020304" pitchFamily="18" charset="0"/>
              <a:cs typeface="Times New Roman" panose="02020603050405020304" pitchFamily="18" charset="0"/>
            </a:rPr>
            <a:t>JLGs</a:t>
          </a:r>
        </a:p>
      </dgm:t>
    </dgm:pt>
    <dgm:pt modelId="{71631D00-6487-4AE6-829F-26ABF544CC4B}" type="parTrans" cxnId="{140F4493-3591-498C-83C6-F96E72A90068}">
      <dgm:prSet/>
      <dgm:spPr/>
      <dgm:t>
        <a:bodyPr/>
        <a:lstStyle/>
        <a:p>
          <a:endParaRPr lang="en-IN"/>
        </a:p>
      </dgm:t>
    </dgm:pt>
    <dgm:pt modelId="{C060CC66-DE21-4C90-ADCC-374E731DD580}" type="sibTrans" cxnId="{140F4493-3591-498C-83C6-F96E72A90068}">
      <dgm:prSet/>
      <dgm:spPr/>
      <dgm:t>
        <a:bodyPr/>
        <a:lstStyle/>
        <a:p>
          <a:endParaRPr lang="en-IN"/>
        </a:p>
      </dgm:t>
    </dgm:pt>
    <dgm:pt modelId="{E0C8AD29-E7DC-4565-9143-9DA9F0400238}" type="pres">
      <dgm:prSet presAssocID="{FD498914-8123-4DDE-9ACD-570890E2B3FB}" presName="Name0" presStyleCnt="0">
        <dgm:presLayoutVars>
          <dgm:dir/>
          <dgm:animLvl val="lvl"/>
          <dgm:resizeHandles val="exact"/>
        </dgm:presLayoutVars>
      </dgm:prSet>
      <dgm:spPr/>
    </dgm:pt>
    <dgm:pt modelId="{BC2AB640-52EB-4738-9C66-0C53445952B9}" type="pres">
      <dgm:prSet presAssocID="{CB8F1C3A-BFAA-4C37-BDE5-A96F72B6089D}" presName="parTxOnly" presStyleLbl="node1" presStyleIdx="0" presStyleCnt="4">
        <dgm:presLayoutVars>
          <dgm:chMax val="0"/>
          <dgm:chPref val="0"/>
          <dgm:bulletEnabled val="1"/>
        </dgm:presLayoutVars>
      </dgm:prSet>
      <dgm:spPr/>
    </dgm:pt>
    <dgm:pt modelId="{FC7FDF15-F7E7-465E-A5C8-665027C84450}" type="pres">
      <dgm:prSet presAssocID="{E6C2D8C6-5CDE-45F4-89B2-37E9823219FE}" presName="parTxOnlySpace" presStyleCnt="0"/>
      <dgm:spPr/>
    </dgm:pt>
    <dgm:pt modelId="{4228B181-7558-48F3-82BC-231D442E5DC2}" type="pres">
      <dgm:prSet presAssocID="{BE9DCBCE-9C11-4DEB-A7F9-988784C5AE62}" presName="parTxOnly" presStyleLbl="node1" presStyleIdx="1" presStyleCnt="4">
        <dgm:presLayoutVars>
          <dgm:chMax val="0"/>
          <dgm:chPref val="0"/>
          <dgm:bulletEnabled val="1"/>
        </dgm:presLayoutVars>
      </dgm:prSet>
      <dgm:spPr/>
    </dgm:pt>
    <dgm:pt modelId="{BA519E17-9261-424B-8BC4-CBFE2A693DCE}" type="pres">
      <dgm:prSet presAssocID="{C060CC66-DE21-4C90-ADCC-374E731DD580}" presName="parTxOnlySpace" presStyleCnt="0"/>
      <dgm:spPr/>
    </dgm:pt>
    <dgm:pt modelId="{98C75763-42CF-44C9-AFD1-BC99A27CC936}" type="pres">
      <dgm:prSet presAssocID="{43D12394-D30F-426C-AF51-656865A6577A}" presName="parTxOnly" presStyleLbl="node1" presStyleIdx="2" presStyleCnt="4">
        <dgm:presLayoutVars>
          <dgm:chMax val="0"/>
          <dgm:chPref val="0"/>
          <dgm:bulletEnabled val="1"/>
        </dgm:presLayoutVars>
      </dgm:prSet>
      <dgm:spPr/>
    </dgm:pt>
    <dgm:pt modelId="{11000A42-7393-42E8-9EA8-21D63C9395CC}" type="pres">
      <dgm:prSet presAssocID="{A435C8D9-4CB1-4084-A337-C0C861D8F5B5}" presName="parTxOnlySpace" presStyleCnt="0"/>
      <dgm:spPr/>
    </dgm:pt>
    <dgm:pt modelId="{31AEB633-5C14-43A6-8A39-26E2745D3522}" type="pres">
      <dgm:prSet presAssocID="{1E1C6762-CF67-4F0A-950C-8EEFC20C0AE6}" presName="parTxOnly" presStyleLbl="node1" presStyleIdx="3" presStyleCnt="4" custScaleX="138646" custScaleY="114894" custLinFactX="14408" custLinFactNeighborX="100000" custLinFactNeighborY="0">
        <dgm:presLayoutVars>
          <dgm:chMax val="0"/>
          <dgm:chPref val="0"/>
          <dgm:bulletEnabled val="1"/>
        </dgm:presLayoutVars>
      </dgm:prSet>
      <dgm:spPr/>
    </dgm:pt>
  </dgm:ptLst>
  <dgm:cxnLst>
    <dgm:cxn modelId="{98B53839-3421-4E91-9B90-FFC802041622}" type="presOf" srcId="{1E1C6762-CF67-4F0A-950C-8EEFC20C0AE6}" destId="{31AEB633-5C14-43A6-8A39-26E2745D3522}" srcOrd="0" destOrd="0" presId="urn:microsoft.com/office/officeart/2005/8/layout/chevron1"/>
    <dgm:cxn modelId="{D5447368-1830-4898-806D-BCE2C7F82B3A}" srcId="{FD498914-8123-4DDE-9ACD-570890E2B3FB}" destId="{CB8F1C3A-BFAA-4C37-BDE5-A96F72B6089D}" srcOrd="0" destOrd="0" parTransId="{4E21F1EB-2C77-46C6-B333-178CDA9C755F}" sibTransId="{E6C2D8C6-5CDE-45F4-89B2-37E9823219FE}"/>
    <dgm:cxn modelId="{140F4493-3591-498C-83C6-F96E72A90068}" srcId="{FD498914-8123-4DDE-9ACD-570890E2B3FB}" destId="{BE9DCBCE-9C11-4DEB-A7F9-988784C5AE62}" srcOrd="1" destOrd="0" parTransId="{71631D00-6487-4AE6-829F-26ABF544CC4B}" sibTransId="{C060CC66-DE21-4C90-ADCC-374E731DD580}"/>
    <dgm:cxn modelId="{F71832AD-C4A8-465B-8C00-786F566EF4D6}" type="presOf" srcId="{CB8F1C3A-BFAA-4C37-BDE5-A96F72B6089D}" destId="{BC2AB640-52EB-4738-9C66-0C53445952B9}" srcOrd="0" destOrd="0" presId="urn:microsoft.com/office/officeart/2005/8/layout/chevron1"/>
    <dgm:cxn modelId="{DC8C9CBA-84FF-4236-B71A-557009DDDAC1}" type="presOf" srcId="{43D12394-D30F-426C-AF51-656865A6577A}" destId="{98C75763-42CF-44C9-AFD1-BC99A27CC936}" srcOrd="0" destOrd="0" presId="urn:microsoft.com/office/officeart/2005/8/layout/chevron1"/>
    <dgm:cxn modelId="{B1E508D3-C7F6-491E-9793-4EA28A53251F}" srcId="{FD498914-8123-4DDE-9ACD-570890E2B3FB}" destId="{1E1C6762-CF67-4F0A-950C-8EEFC20C0AE6}" srcOrd="3" destOrd="0" parTransId="{4CB97010-5F78-41AC-9BBC-FB845C02BC8B}" sibTransId="{FB179435-4FCA-41B6-B7A9-FF1CD40FC901}"/>
    <dgm:cxn modelId="{57DF5FEC-31C7-420E-A27D-70C885F4F322}" srcId="{FD498914-8123-4DDE-9ACD-570890E2B3FB}" destId="{43D12394-D30F-426C-AF51-656865A6577A}" srcOrd="2" destOrd="0" parTransId="{95512624-3120-45FE-BE1D-3D9B98513151}" sibTransId="{A435C8D9-4CB1-4084-A337-C0C861D8F5B5}"/>
    <dgm:cxn modelId="{88B2C1F4-453E-4846-9584-CBEA5F1066B4}" type="presOf" srcId="{FD498914-8123-4DDE-9ACD-570890E2B3FB}" destId="{E0C8AD29-E7DC-4565-9143-9DA9F0400238}" srcOrd="0" destOrd="0" presId="urn:microsoft.com/office/officeart/2005/8/layout/chevron1"/>
    <dgm:cxn modelId="{309ADCF5-ED4E-4B3A-9800-EC75DC34A42A}" type="presOf" srcId="{BE9DCBCE-9C11-4DEB-A7F9-988784C5AE62}" destId="{4228B181-7558-48F3-82BC-231D442E5DC2}" srcOrd="0" destOrd="0" presId="urn:microsoft.com/office/officeart/2005/8/layout/chevron1"/>
    <dgm:cxn modelId="{0F57C7B3-8CC1-4E4E-8222-C13906B906DC}" type="presParOf" srcId="{E0C8AD29-E7DC-4565-9143-9DA9F0400238}" destId="{BC2AB640-52EB-4738-9C66-0C53445952B9}" srcOrd="0" destOrd="0" presId="urn:microsoft.com/office/officeart/2005/8/layout/chevron1"/>
    <dgm:cxn modelId="{B3106272-1758-4F9A-AD48-9509119BC00C}" type="presParOf" srcId="{E0C8AD29-E7DC-4565-9143-9DA9F0400238}" destId="{FC7FDF15-F7E7-465E-A5C8-665027C84450}" srcOrd="1" destOrd="0" presId="urn:microsoft.com/office/officeart/2005/8/layout/chevron1"/>
    <dgm:cxn modelId="{94448946-BB0E-46EC-990B-E54A10CA4DB3}" type="presParOf" srcId="{E0C8AD29-E7DC-4565-9143-9DA9F0400238}" destId="{4228B181-7558-48F3-82BC-231D442E5DC2}" srcOrd="2" destOrd="0" presId="urn:microsoft.com/office/officeart/2005/8/layout/chevron1"/>
    <dgm:cxn modelId="{8F718479-4C83-4441-83E0-56712AD62E0F}" type="presParOf" srcId="{E0C8AD29-E7DC-4565-9143-9DA9F0400238}" destId="{BA519E17-9261-424B-8BC4-CBFE2A693DCE}" srcOrd="3" destOrd="0" presId="urn:microsoft.com/office/officeart/2005/8/layout/chevron1"/>
    <dgm:cxn modelId="{0C0377C8-68FB-4949-9886-FDBD3BDCF8AC}" type="presParOf" srcId="{E0C8AD29-E7DC-4565-9143-9DA9F0400238}" destId="{98C75763-42CF-44C9-AFD1-BC99A27CC936}" srcOrd="4" destOrd="0" presId="urn:microsoft.com/office/officeart/2005/8/layout/chevron1"/>
    <dgm:cxn modelId="{65789F43-E99F-4E4D-BC0B-85233C11969B}" type="presParOf" srcId="{E0C8AD29-E7DC-4565-9143-9DA9F0400238}" destId="{11000A42-7393-42E8-9EA8-21D63C9395CC}" srcOrd="5" destOrd="0" presId="urn:microsoft.com/office/officeart/2005/8/layout/chevron1"/>
    <dgm:cxn modelId="{B9761C54-616D-4AFA-93A7-38FA3CBD7026}" type="presParOf" srcId="{E0C8AD29-E7DC-4565-9143-9DA9F0400238}" destId="{31AEB633-5C14-43A6-8A39-26E2745D3522}"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6A555FF-B82F-4896-BB12-AD9E925EDD7C}" type="doc">
      <dgm:prSet loTypeId="urn:microsoft.com/office/officeart/2005/8/layout/process1" loCatId="process" qsTypeId="urn:microsoft.com/office/officeart/2005/8/quickstyle/simple1#10" qsCatId="simple" csTypeId="urn:microsoft.com/office/officeart/2005/8/colors/colorful4#2" csCatId="colorful" phldr="1"/>
      <dgm:spPr/>
      <dgm:t>
        <a:bodyPr/>
        <a:lstStyle/>
        <a:p>
          <a:endParaRPr lang="en-IN"/>
        </a:p>
      </dgm:t>
    </dgm:pt>
    <dgm:pt modelId="{21C6BCA1-7CE6-4F6E-AB1C-DE6D6F33637F}">
      <dgm:prSet phldrT="[Text]" custT="1"/>
      <dgm:spPr>
        <a:solidFill>
          <a:schemeClr val="accent4">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N</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B</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R</a:t>
          </a:r>
        </a:p>
        <a:p>
          <a:r>
            <a:rPr lang="en-IN" sz="3200" b="1" dirty="0">
              <a:solidFill>
                <a:schemeClr val="tx1"/>
              </a:solidFill>
              <a:latin typeface="Times New Roman" panose="02020603050405020304" pitchFamily="18" charset="0"/>
              <a:cs typeface="Times New Roman" panose="02020603050405020304" pitchFamily="18" charset="0"/>
            </a:rPr>
            <a:t>D</a:t>
          </a:r>
        </a:p>
      </dgm:t>
    </dgm:pt>
    <dgm:pt modelId="{1A1FFEC1-2A07-426B-9976-B0AF55ECB8FA}" type="parTrans" cxnId="{801DB31F-8093-4BB1-8FBB-D2E6D0D4A069}">
      <dgm:prSet/>
      <dgm:spPr/>
      <dgm:t>
        <a:bodyPr/>
        <a:lstStyle/>
        <a:p>
          <a:endParaRPr lang="en-IN" sz="3200" b="0">
            <a:latin typeface="Times New Roman" panose="02020603050405020304" pitchFamily="18" charset="0"/>
            <a:cs typeface="Times New Roman" panose="02020603050405020304" pitchFamily="18" charset="0"/>
          </a:endParaRPr>
        </a:p>
      </dgm:t>
    </dgm:pt>
    <dgm:pt modelId="{B1AA74C2-2E8C-415D-9EF6-3698A76A6FD8}" type="sibTrans" cxnId="{801DB31F-8093-4BB1-8FBB-D2E6D0D4A069}">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361B9A8E-33AA-49DC-8704-D423AB39FEA5}">
      <dgm:prSet phldrT="[Text]" custT="1"/>
      <dgm:spPr>
        <a:solidFill>
          <a:schemeClr val="accent2">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S</a:t>
          </a:r>
        </a:p>
        <a:p>
          <a:r>
            <a:rPr lang="en-IN" sz="3200" b="1" dirty="0">
              <a:solidFill>
                <a:schemeClr val="tx1"/>
              </a:solidFill>
              <a:latin typeface="Times New Roman" panose="02020603050405020304" pitchFamily="18" charset="0"/>
              <a:cs typeface="Times New Roman" panose="02020603050405020304" pitchFamily="18" charset="0"/>
            </a:rPr>
            <a:t>F</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C</a:t>
          </a:r>
        </a:p>
      </dgm:t>
    </dgm:pt>
    <dgm:pt modelId="{29C5D6B3-B030-4ADD-8D8B-500422A8F210}" type="parTrans" cxnId="{5DD58721-C602-4C67-853A-67EB9F4A5B72}">
      <dgm:prSet/>
      <dgm:spPr/>
      <dgm:t>
        <a:bodyPr/>
        <a:lstStyle/>
        <a:p>
          <a:endParaRPr lang="en-IN" sz="3200" b="0">
            <a:latin typeface="Times New Roman" panose="02020603050405020304" pitchFamily="18" charset="0"/>
            <a:cs typeface="Times New Roman" panose="02020603050405020304" pitchFamily="18" charset="0"/>
          </a:endParaRPr>
        </a:p>
      </dgm:t>
    </dgm:pt>
    <dgm:pt modelId="{96A628F6-9622-4EE9-A1FA-5B7420F4A4DC}" type="sibTrans" cxnId="{5DD58721-C602-4C67-853A-67EB9F4A5B72}">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970C0127-761F-4118-A925-E35CE0844CE6}">
      <dgm:prSet phldrT="[Text]" custT="1"/>
      <dgm:spPr>
        <a:solidFill>
          <a:schemeClr val="accent1">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N</a:t>
          </a:r>
        </a:p>
        <a:p>
          <a:r>
            <a:rPr lang="en-IN" sz="3200" b="1" dirty="0">
              <a:solidFill>
                <a:schemeClr val="tx1"/>
              </a:solidFill>
              <a:latin typeface="Times New Roman" panose="02020603050405020304" pitchFamily="18" charset="0"/>
              <a:cs typeface="Times New Roman" panose="02020603050405020304" pitchFamily="18" charset="0"/>
            </a:rPr>
            <a:t>C</a:t>
          </a:r>
        </a:p>
        <a:p>
          <a:r>
            <a:rPr lang="en-IN" sz="3200" b="1" dirty="0">
              <a:solidFill>
                <a:schemeClr val="tx1"/>
              </a:solidFill>
              <a:latin typeface="Times New Roman" panose="02020603050405020304" pitchFamily="18" charset="0"/>
              <a:cs typeface="Times New Roman" panose="02020603050405020304" pitchFamily="18" charset="0"/>
            </a:rPr>
            <a:t>D</a:t>
          </a:r>
        </a:p>
        <a:p>
          <a:r>
            <a:rPr lang="en-IN" sz="3200" b="1" dirty="0">
              <a:solidFill>
                <a:schemeClr val="tx1"/>
              </a:solidFill>
              <a:latin typeface="Times New Roman" panose="02020603050405020304" pitchFamily="18" charset="0"/>
              <a:cs typeface="Times New Roman" panose="02020603050405020304" pitchFamily="18" charset="0"/>
            </a:rPr>
            <a:t>C</a:t>
          </a:r>
        </a:p>
      </dgm:t>
    </dgm:pt>
    <dgm:pt modelId="{E27D9174-FA1E-4588-BBD0-0A2A68C4E74D}" type="parTrans" cxnId="{D1FBC20D-2446-4AC8-A943-8D6824E02D96}">
      <dgm:prSet/>
      <dgm:spPr/>
      <dgm:t>
        <a:bodyPr/>
        <a:lstStyle/>
        <a:p>
          <a:endParaRPr lang="en-IN" sz="3200" b="0">
            <a:latin typeface="Times New Roman" panose="02020603050405020304" pitchFamily="18" charset="0"/>
            <a:cs typeface="Times New Roman" panose="02020603050405020304" pitchFamily="18" charset="0"/>
          </a:endParaRPr>
        </a:p>
      </dgm:t>
    </dgm:pt>
    <dgm:pt modelId="{7CB09668-A50C-4340-9606-738A24613D13}" type="sibTrans" cxnId="{D1FBC20D-2446-4AC8-A943-8D6824E02D96}">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186205CB-4509-45F3-8F3A-FC538B475345}">
      <dgm:prSet custT="1"/>
      <dgm:spPr>
        <a:solidFill>
          <a:schemeClr val="accent2">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N</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F</a:t>
          </a:r>
        </a:p>
        <a:p>
          <a:r>
            <a:rPr lang="en-IN" sz="3200" b="1" dirty="0">
              <a:solidFill>
                <a:schemeClr val="tx1"/>
              </a:solidFill>
              <a:latin typeface="Times New Roman" panose="02020603050405020304" pitchFamily="18" charset="0"/>
              <a:cs typeface="Times New Roman" panose="02020603050405020304" pitchFamily="18" charset="0"/>
            </a:rPr>
            <a:t>E</a:t>
          </a:r>
        </a:p>
        <a:p>
          <a:r>
            <a:rPr lang="en-IN" sz="3200" b="1" dirty="0">
              <a:solidFill>
                <a:schemeClr val="tx1"/>
              </a:solidFill>
              <a:latin typeface="Times New Roman" panose="02020603050405020304" pitchFamily="18" charset="0"/>
              <a:cs typeface="Times New Roman" panose="02020603050405020304" pitchFamily="18" charset="0"/>
            </a:rPr>
            <a:t>D</a:t>
          </a:r>
        </a:p>
      </dgm:t>
    </dgm:pt>
    <dgm:pt modelId="{22E6807C-DAE9-40D9-9BEF-9778EFB9E574}" type="parTrans" cxnId="{C886F696-9E4B-4DB5-9F7D-4F0ECE162DCB}">
      <dgm:prSet/>
      <dgm:spPr/>
      <dgm:t>
        <a:bodyPr/>
        <a:lstStyle/>
        <a:p>
          <a:endParaRPr lang="en-IN" sz="3200" b="0">
            <a:latin typeface="Times New Roman" panose="02020603050405020304" pitchFamily="18" charset="0"/>
            <a:cs typeface="Times New Roman" panose="02020603050405020304" pitchFamily="18" charset="0"/>
          </a:endParaRPr>
        </a:p>
      </dgm:t>
    </dgm:pt>
    <dgm:pt modelId="{483F6EE6-F23D-48F7-9924-E977C710FCC8}" type="sibTrans" cxnId="{C886F696-9E4B-4DB5-9F7D-4F0ECE162DCB}">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ADD31A94-CD4A-431C-9596-8F443ED35E68}">
      <dgm:prSet custT="1"/>
      <dgm:spPr>
        <a:solidFill>
          <a:schemeClr val="accent3">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N</a:t>
          </a:r>
        </a:p>
        <a:p>
          <a:r>
            <a:rPr lang="en-IN" sz="3200" b="1" dirty="0">
              <a:solidFill>
                <a:schemeClr val="tx1"/>
              </a:solidFill>
              <a:latin typeface="Times New Roman" panose="02020603050405020304" pitchFamily="18" charset="0"/>
              <a:cs typeface="Times New Roman" panose="02020603050405020304" pitchFamily="18" charset="0"/>
            </a:rPr>
            <a:t>E</a:t>
          </a:r>
        </a:p>
        <a:p>
          <a:r>
            <a:rPr lang="en-IN" sz="3200" b="1" dirty="0">
              <a:solidFill>
                <a:schemeClr val="tx1"/>
              </a:solidFill>
              <a:latin typeface="Times New Roman" panose="02020603050405020304" pitchFamily="18" charset="0"/>
              <a:cs typeface="Times New Roman" panose="02020603050405020304" pitchFamily="18" charset="0"/>
            </a:rPr>
            <a:t>R</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M</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C</a:t>
          </a:r>
        </a:p>
      </dgm:t>
    </dgm:pt>
    <dgm:pt modelId="{EB10E919-0A8C-47C4-81BB-3C5B6FC2BF45}" type="parTrans" cxnId="{CA75B43B-E16D-4169-8A5F-E3E36E6696DE}">
      <dgm:prSet/>
      <dgm:spPr/>
      <dgm:t>
        <a:bodyPr/>
        <a:lstStyle/>
        <a:p>
          <a:endParaRPr lang="en-IN" sz="3200" b="0">
            <a:latin typeface="Times New Roman" panose="02020603050405020304" pitchFamily="18" charset="0"/>
            <a:cs typeface="Times New Roman" panose="02020603050405020304" pitchFamily="18" charset="0"/>
          </a:endParaRPr>
        </a:p>
      </dgm:t>
    </dgm:pt>
    <dgm:pt modelId="{32485B8F-4A99-49FD-A415-3AF694B4CB3E}" type="sibTrans" cxnId="{CA75B43B-E16D-4169-8A5F-E3E36E6696DE}">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62F5E6B2-88C1-4611-AC68-F734209BE449}">
      <dgm:prSet custT="1"/>
      <dgm:spPr>
        <a:solidFill>
          <a:schemeClr val="accent4">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T</a:t>
          </a:r>
        </a:p>
        <a:p>
          <a:r>
            <a:rPr lang="en-IN" sz="3200" b="1" dirty="0">
              <a:solidFill>
                <a:schemeClr val="tx1"/>
              </a:solidFill>
              <a:latin typeface="Times New Roman" panose="02020603050405020304" pitchFamily="18" charset="0"/>
              <a:cs typeface="Times New Roman" panose="02020603050405020304" pitchFamily="18" charset="0"/>
            </a:rPr>
            <a:t>N</a:t>
          </a:r>
        </a:p>
        <a:p>
          <a:r>
            <a:rPr lang="en-IN" sz="3200" b="1" dirty="0">
              <a:solidFill>
                <a:schemeClr val="tx1"/>
              </a:solidFill>
              <a:latin typeface="Times New Roman" panose="02020603050405020304" pitchFamily="18" charset="0"/>
              <a:cs typeface="Times New Roman" panose="02020603050405020304" pitchFamily="18" charset="0"/>
            </a:rPr>
            <a:t>S</a:t>
          </a:r>
        </a:p>
        <a:p>
          <a:r>
            <a:rPr lang="en-IN" sz="3200" b="1" dirty="0">
              <a:solidFill>
                <a:schemeClr val="tx1"/>
              </a:solidFill>
              <a:latin typeface="Times New Roman" panose="02020603050405020304" pitchFamily="18" charset="0"/>
              <a:cs typeface="Times New Roman" panose="02020603050405020304" pitchFamily="18" charset="0"/>
            </a:rPr>
            <a:t>F</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C</a:t>
          </a:r>
        </a:p>
      </dgm:t>
    </dgm:pt>
    <dgm:pt modelId="{90D126CA-AEFE-4C03-B458-FFAFC953C218}" type="parTrans" cxnId="{5D7D2A6D-153F-4A35-A7C1-13471FDDA8C9}">
      <dgm:prSet/>
      <dgm:spPr/>
      <dgm:t>
        <a:bodyPr/>
        <a:lstStyle/>
        <a:p>
          <a:endParaRPr lang="en-IN" sz="3200" b="0">
            <a:latin typeface="Times New Roman" panose="02020603050405020304" pitchFamily="18" charset="0"/>
            <a:cs typeface="Times New Roman" panose="02020603050405020304" pitchFamily="18" charset="0"/>
          </a:endParaRPr>
        </a:p>
      </dgm:t>
    </dgm:pt>
    <dgm:pt modelId="{143797DD-1654-4A4B-88AC-B8EF02FDE3E4}" type="sibTrans" cxnId="{5D7D2A6D-153F-4A35-A7C1-13471FDDA8C9}">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63DD40C6-0286-4F3F-912B-9344E6F81278}">
      <dgm:prSet custT="1"/>
      <dgm:spPr>
        <a:solidFill>
          <a:schemeClr val="accent5">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S</a:t>
          </a:r>
        </a:p>
        <a:p>
          <a:r>
            <a:rPr lang="en-IN" sz="3200" b="1" dirty="0">
              <a:solidFill>
                <a:schemeClr val="tx1"/>
              </a:solidFill>
              <a:latin typeface="Times New Roman" panose="02020603050405020304" pitchFamily="18" charset="0"/>
              <a:cs typeface="Times New Roman" panose="02020603050405020304" pitchFamily="18" charset="0"/>
            </a:rPr>
            <a:t>F</a:t>
          </a:r>
        </a:p>
        <a:p>
          <a:r>
            <a:rPr lang="en-IN" sz="3200" b="1" dirty="0">
              <a:solidFill>
                <a:schemeClr val="tx1"/>
              </a:solidFill>
              <a:latin typeface="Times New Roman" panose="02020603050405020304" pitchFamily="18" charset="0"/>
              <a:cs typeface="Times New Roman" panose="02020603050405020304" pitchFamily="18" charset="0"/>
            </a:rPr>
            <a:t>A</a:t>
          </a:r>
        </a:p>
        <a:p>
          <a:r>
            <a:rPr lang="en-IN" sz="3200" b="1" dirty="0">
              <a:solidFill>
                <a:schemeClr val="tx1"/>
              </a:solidFill>
              <a:latin typeface="Times New Roman" panose="02020603050405020304" pitchFamily="18" charset="0"/>
              <a:cs typeface="Times New Roman" panose="02020603050405020304" pitchFamily="18" charset="0"/>
            </a:rPr>
            <a:t>C</a:t>
          </a:r>
        </a:p>
        <a:p>
          <a:r>
            <a:rPr lang="en-IN" sz="3200" b="1" dirty="0">
              <a:solidFill>
                <a:schemeClr val="tx1"/>
              </a:solidFill>
              <a:latin typeface="Times New Roman" panose="02020603050405020304" pitchFamily="18" charset="0"/>
              <a:cs typeface="Times New Roman" panose="02020603050405020304" pitchFamily="18" charset="0"/>
            </a:rPr>
            <a:t>H</a:t>
          </a:r>
        </a:p>
      </dgm:t>
    </dgm:pt>
    <dgm:pt modelId="{EFA60FD8-9AB1-4563-B76D-2DBA74BC79B4}" type="parTrans" cxnId="{EE7AE74A-1CD5-4B99-A80F-A615ED98009B}">
      <dgm:prSet/>
      <dgm:spPr/>
      <dgm:t>
        <a:bodyPr/>
        <a:lstStyle/>
        <a:p>
          <a:endParaRPr lang="en-IN" sz="3200" b="0">
            <a:latin typeface="Times New Roman" panose="02020603050405020304" pitchFamily="18" charset="0"/>
            <a:cs typeface="Times New Roman" panose="02020603050405020304" pitchFamily="18" charset="0"/>
          </a:endParaRPr>
        </a:p>
      </dgm:t>
    </dgm:pt>
    <dgm:pt modelId="{E1DEF5EC-16BE-43C1-BC90-BC9A59A02EA2}" type="sibTrans" cxnId="{EE7AE74A-1CD5-4B99-A80F-A615ED98009B}">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FA50C4D6-2ABF-449E-838C-100560F9C14C}">
      <dgm:prSet custT="1"/>
      <dgm:spPr>
        <a:solidFill>
          <a:schemeClr val="accent6">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W</a:t>
          </a:r>
        </a:p>
        <a:p>
          <a:r>
            <a:rPr lang="en-IN" sz="3200" b="1" dirty="0">
              <a:solidFill>
                <a:schemeClr val="tx1"/>
              </a:solidFill>
              <a:latin typeface="Times New Roman" panose="02020603050405020304" pitchFamily="18" charset="0"/>
              <a:cs typeface="Times New Roman" panose="02020603050405020304" pitchFamily="18" charset="0"/>
            </a:rPr>
            <a:t>D</a:t>
          </a:r>
        </a:p>
        <a:p>
          <a:r>
            <a:rPr lang="en-IN" sz="3200" b="1" dirty="0">
              <a:solidFill>
                <a:schemeClr val="tx1"/>
              </a:solidFill>
              <a:latin typeface="Times New Roman" panose="02020603050405020304" pitchFamily="18" charset="0"/>
              <a:cs typeface="Times New Roman" panose="02020603050405020304" pitchFamily="18" charset="0"/>
            </a:rPr>
            <a:t>D</a:t>
          </a:r>
        </a:p>
      </dgm:t>
    </dgm:pt>
    <dgm:pt modelId="{9B1781D1-B5AC-4BCC-83B9-B74B153E8ACE}" type="parTrans" cxnId="{58C3B646-3610-4015-9736-EBC7A8DD2CFA}">
      <dgm:prSet/>
      <dgm:spPr/>
      <dgm:t>
        <a:bodyPr/>
        <a:lstStyle/>
        <a:p>
          <a:endParaRPr lang="en-IN" sz="3200" b="0">
            <a:latin typeface="Times New Roman" panose="02020603050405020304" pitchFamily="18" charset="0"/>
            <a:cs typeface="Times New Roman" panose="02020603050405020304" pitchFamily="18" charset="0"/>
          </a:endParaRPr>
        </a:p>
      </dgm:t>
    </dgm:pt>
    <dgm:pt modelId="{74194C77-3903-48BF-BADF-E5BA875B5038}" type="sibTrans" cxnId="{58C3B646-3610-4015-9736-EBC7A8DD2CFA}">
      <dgm:prSet/>
      <dgm:spPr/>
      <dgm:t>
        <a:bodyPr/>
        <a:lstStyle/>
        <a:p>
          <a:endParaRPr lang="en-IN" sz="3200" b="1">
            <a:solidFill>
              <a:schemeClr val="tx1"/>
            </a:solidFill>
            <a:latin typeface="Times New Roman" panose="02020603050405020304" pitchFamily="18" charset="0"/>
            <a:cs typeface="Times New Roman" panose="02020603050405020304" pitchFamily="18" charset="0"/>
          </a:endParaRPr>
        </a:p>
      </dgm:t>
    </dgm:pt>
    <dgm:pt modelId="{F3B38BA3-0C1C-4C6C-A101-8FAE9A25BE33}">
      <dgm:prSet custT="1"/>
      <dgm:spPr>
        <a:solidFill>
          <a:schemeClr val="accent4">
            <a:lumMod val="20000"/>
            <a:lumOff val="80000"/>
          </a:schemeClr>
        </a:solidFill>
      </dgm:spPr>
      <dgm:t>
        <a:bodyPr/>
        <a:lstStyle/>
        <a:p>
          <a:r>
            <a:rPr lang="en-IN" sz="3200" b="1" dirty="0">
              <a:solidFill>
                <a:schemeClr val="tx1"/>
              </a:solidFill>
              <a:latin typeface="Times New Roman" panose="02020603050405020304" pitchFamily="18" charset="0"/>
              <a:cs typeface="Times New Roman" panose="02020603050405020304" pitchFamily="18" charset="0"/>
            </a:rPr>
            <a:t>F</a:t>
          </a:r>
        </a:p>
        <a:p>
          <a:r>
            <a:rPr lang="en-IN" sz="3200" b="1" dirty="0">
              <a:solidFill>
                <a:schemeClr val="tx1"/>
              </a:solidFill>
              <a:latin typeface="Times New Roman" panose="02020603050405020304" pitchFamily="18" charset="0"/>
              <a:cs typeface="Times New Roman" panose="02020603050405020304" pitchFamily="18" charset="0"/>
            </a:rPr>
            <a:t>D</a:t>
          </a:r>
        </a:p>
        <a:p>
          <a:r>
            <a:rPr lang="en-IN" sz="3200" b="1" dirty="0">
              <a:solidFill>
                <a:schemeClr val="tx1"/>
              </a:solidFill>
              <a:latin typeface="Times New Roman" panose="02020603050405020304" pitchFamily="18" charset="0"/>
              <a:cs typeface="Times New Roman" panose="02020603050405020304" pitchFamily="18" charset="0"/>
            </a:rPr>
            <a:t>R</a:t>
          </a:r>
        </a:p>
        <a:p>
          <a:r>
            <a:rPr lang="en-IN" sz="3200" b="1" dirty="0">
              <a:solidFill>
                <a:schemeClr val="tx1"/>
              </a:solidFill>
              <a:latin typeface="Times New Roman" panose="02020603050405020304" pitchFamily="18" charset="0"/>
              <a:cs typeface="Times New Roman" panose="02020603050405020304" pitchFamily="18" charset="0"/>
            </a:rPr>
            <a:t>V</a:t>
          </a:r>
        </a:p>
        <a:p>
          <a:r>
            <a:rPr lang="en-IN" sz="3200" b="1" dirty="0">
              <a:solidFill>
                <a:schemeClr val="tx1"/>
              </a:solidFill>
              <a:latin typeface="Times New Roman" panose="02020603050405020304" pitchFamily="18" charset="0"/>
              <a:cs typeface="Times New Roman" panose="02020603050405020304" pitchFamily="18" charset="0"/>
            </a:rPr>
            <a:t>C</a:t>
          </a:r>
        </a:p>
      </dgm:t>
    </dgm:pt>
    <dgm:pt modelId="{6ACE99C2-8D6C-4787-A59A-00F06BF24E45}" type="parTrans" cxnId="{2D44B935-5FD7-4B0D-9185-F62B08E9A330}">
      <dgm:prSet/>
      <dgm:spPr/>
      <dgm:t>
        <a:bodyPr/>
        <a:lstStyle/>
        <a:p>
          <a:endParaRPr lang="en-IN" sz="3200" b="0">
            <a:latin typeface="Times New Roman" panose="02020603050405020304" pitchFamily="18" charset="0"/>
            <a:cs typeface="Times New Roman" panose="02020603050405020304" pitchFamily="18" charset="0"/>
          </a:endParaRPr>
        </a:p>
      </dgm:t>
    </dgm:pt>
    <dgm:pt modelId="{3A90A138-BA79-4A31-99DC-1D9A3FDCA7DD}" type="sibTrans" cxnId="{2D44B935-5FD7-4B0D-9185-F62B08E9A330}">
      <dgm:prSet/>
      <dgm:spPr/>
      <dgm:t>
        <a:bodyPr/>
        <a:lstStyle/>
        <a:p>
          <a:endParaRPr lang="en-IN" sz="3200" b="0">
            <a:latin typeface="Times New Roman" panose="02020603050405020304" pitchFamily="18" charset="0"/>
            <a:cs typeface="Times New Roman" panose="02020603050405020304" pitchFamily="18" charset="0"/>
          </a:endParaRPr>
        </a:p>
      </dgm:t>
    </dgm:pt>
    <dgm:pt modelId="{81CB4D7F-F6C6-4A75-BB61-4AB7270AF881}" type="pres">
      <dgm:prSet presAssocID="{06A555FF-B82F-4896-BB12-AD9E925EDD7C}" presName="Name0" presStyleCnt="0">
        <dgm:presLayoutVars>
          <dgm:dir/>
          <dgm:resizeHandles val="exact"/>
        </dgm:presLayoutVars>
      </dgm:prSet>
      <dgm:spPr/>
    </dgm:pt>
    <dgm:pt modelId="{8CA87C5D-D38A-4589-9592-B03B85CD7D1A}" type="pres">
      <dgm:prSet presAssocID="{21C6BCA1-7CE6-4F6E-AB1C-DE6D6F33637F}" presName="node" presStyleLbl="node1" presStyleIdx="0" presStyleCnt="9" custLinFactNeighborX="-2572" custLinFactNeighborY="-48968">
        <dgm:presLayoutVars>
          <dgm:bulletEnabled val="1"/>
        </dgm:presLayoutVars>
      </dgm:prSet>
      <dgm:spPr/>
    </dgm:pt>
    <dgm:pt modelId="{68102CB8-600B-472E-AF21-710871C55EC8}" type="pres">
      <dgm:prSet presAssocID="{B1AA74C2-2E8C-415D-9EF6-3698A76A6FD8}" presName="sibTrans" presStyleLbl="sibTrans2D1" presStyleIdx="0" presStyleCnt="8"/>
      <dgm:spPr/>
    </dgm:pt>
    <dgm:pt modelId="{A9B29EE8-38E5-41AC-8573-44EEC25BE988}" type="pres">
      <dgm:prSet presAssocID="{B1AA74C2-2E8C-415D-9EF6-3698A76A6FD8}" presName="connectorText" presStyleLbl="sibTrans2D1" presStyleIdx="0" presStyleCnt="8"/>
      <dgm:spPr/>
    </dgm:pt>
    <dgm:pt modelId="{0DA50C7F-028F-42F9-A3B3-B6AFCDA1D196}" type="pres">
      <dgm:prSet presAssocID="{361B9A8E-33AA-49DC-8704-D423AB39FEA5}" presName="node" presStyleLbl="node1" presStyleIdx="1" presStyleCnt="9" custLinFactNeighborX="-13106" custLinFactNeighborY="2124">
        <dgm:presLayoutVars>
          <dgm:bulletEnabled val="1"/>
        </dgm:presLayoutVars>
      </dgm:prSet>
      <dgm:spPr/>
    </dgm:pt>
    <dgm:pt modelId="{D4DC6050-70DB-476D-B87C-ED1CB45C48F0}" type="pres">
      <dgm:prSet presAssocID="{96A628F6-9622-4EE9-A1FA-5B7420F4A4DC}" presName="sibTrans" presStyleLbl="sibTrans2D1" presStyleIdx="1" presStyleCnt="8"/>
      <dgm:spPr/>
    </dgm:pt>
    <dgm:pt modelId="{8253A635-2B83-45E0-9F74-F7A5CC824A6F}" type="pres">
      <dgm:prSet presAssocID="{96A628F6-9622-4EE9-A1FA-5B7420F4A4DC}" presName="connectorText" presStyleLbl="sibTrans2D1" presStyleIdx="1" presStyleCnt="8"/>
      <dgm:spPr/>
    </dgm:pt>
    <dgm:pt modelId="{232717BB-7EBA-421B-8768-448815DFF46A}" type="pres">
      <dgm:prSet presAssocID="{970C0127-761F-4118-A925-E35CE0844CE6}" presName="node" presStyleLbl="node1" presStyleIdx="2" presStyleCnt="9" custLinFactNeighborX="-6259" custLinFactNeighborY="10202">
        <dgm:presLayoutVars>
          <dgm:bulletEnabled val="1"/>
        </dgm:presLayoutVars>
      </dgm:prSet>
      <dgm:spPr/>
    </dgm:pt>
    <dgm:pt modelId="{4BFE7B68-5F68-4C2A-AF4F-ACF655ED2B6D}" type="pres">
      <dgm:prSet presAssocID="{7CB09668-A50C-4340-9606-738A24613D13}" presName="sibTrans" presStyleLbl="sibTrans2D1" presStyleIdx="2" presStyleCnt="8"/>
      <dgm:spPr/>
    </dgm:pt>
    <dgm:pt modelId="{BA0103F7-FEDB-4401-B361-461D77450514}" type="pres">
      <dgm:prSet presAssocID="{7CB09668-A50C-4340-9606-738A24613D13}" presName="connectorText" presStyleLbl="sibTrans2D1" presStyleIdx="2" presStyleCnt="8"/>
      <dgm:spPr/>
    </dgm:pt>
    <dgm:pt modelId="{AE6B31EB-0667-40B9-8817-988538847216}" type="pres">
      <dgm:prSet presAssocID="{186205CB-4509-45F3-8F3A-FC538B475345}" presName="node" presStyleLbl="node1" presStyleIdx="3" presStyleCnt="9" custLinFactNeighborX="-30763" custLinFactNeighborY="6920">
        <dgm:presLayoutVars>
          <dgm:bulletEnabled val="1"/>
        </dgm:presLayoutVars>
      </dgm:prSet>
      <dgm:spPr/>
    </dgm:pt>
    <dgm:pt modelId="{CBA91A39-D4E2-450A-B16A-89E91A442BE3}" type="pres">
      <dgm:prSet presAssocID="{483F6EE6-F23D-48F7-9924-E977C710FCC8}" presName="sibTrans" presStyleLbl="sibTrans2D1" presStyleIdx="3" presStyleCnt="8"/>
      <dgm:spPr/>
    </dgm:pt>
    <dgm:pt modelId="{16CDA954-574C-4A19-BFE6-7AF5DE01CFD3}" type="pres">
      <dgm:prSet presAssocID="{483F6EE6-F23D-48F7-9924-E977C710FCC8}" presName="connectorText" presStyleLbl="sibTrans2D1" presStyleIdx="3" presStyleCnt="8"/>
      <dgm:spPr/>
    </dgm:pt>
    <dgm:pt modelId="{E1D7EFF3-29BF-46D2-9CFE-F23BC7E2E550}" type="pres">
      <dgm:prSet presAssocID="{ADD31A94-CD4A-431C-9596-8F443ED35E68}" presName="node" presStyleLbl="node1" presStyleIdx="4" presStyleCnt="9" custLinFactNeighborX="-4015" custLinFactNeighborY="15079">
        <dgm:presLayoutVars>
          <dgm:bulletEnabled val="1"/>
        </dgm:presLayoutVars>
      </dgm:prSet>
      <dgm:spPr/>
    </dgm:pt>
    <dgm:pt modelId="{869D6D23-A024-40AE-A4BF-97B4FF84A3E3}" type="pres">
      <dgm:prSet presAssocID="{32485B8F-4A99-49FD-A415-3AF694B4CB3E}" presName="sibTrans" presStyleLbl="sibTrans2D1" presStyleIdx="4" presStyleCnt="8"/>
      <dgm:spPr/>
    </dgm:pt>
    <dgm:pt modelId="{B68DB00E-49E1-4B09-B236-DBD5B1F00747}" type="pres">
      <dgm:prSet presAssocID="{32485B8F-4A99-49FD-A415-3AF694B4CB3E}" presName="connectorText" presStyleLbl="sibTrans2D1" presStyleIdx="4" presStyleCnt="8"/>
      <dgm:spPr/>
    </dgm:pt>
    <dgm:pt modelId="{B988AB6C-35D0-4045-8F5C-4A1C9283A5C1}" type="pres">
      <dgm:prSet presAssocID="{62F5E6B2-88C1-4611-AC68-F734209BE449}" presName="node" presStyleLbl="node1" presStyleIdx="5" presStyleCnt="9" custLinFactNeighborX="10993" custLinFactNeighborY="5904">
        <dgm:presLayoutVars>
          <dgm:bulletEnabled val="1"/>
        </dgm:presLayoutVars>
      </dgm:prSet>
      <dgm:spPr/>
    </dgm:pt>
    <dgm:pt modelId="{C27E6ECB-30B7-4565-801D-89D0FCD32341}" type="pres">
      <dgm:prSet presAssocID="{143797DD-1654-4A4B-88AC-B8EF02FDE3E4}" presName="sibTrans" presStyleLbl="sibTrans2D1" presStyleIdx="5" presStyleCnt="8"/>
      <dgm:spPr/>
    </dgm:pt>
    <dgm:pt modelId="{C097690C-08CF-438A-9FCD-357CB00E9220}" type="pres">
      <dgm:prSet presAssocID="{143797DD-1654-4A4B-88AC-B8EF02FDE3E4}" presName="connectorText" presStyleLbl="sibTrans2D1" presStyleIdx="5" presStyleCnt="8"/>
      <dgm:spPr/>
    </dgm:pt>
    <dgm:pt modelId="{083FE558-A440-48E9-992F-302337D1D45B}" type="pres">
      <dgm:prSet presAssocID="{63DD40C6-0286-4F3F-912B-9344E6F81278}" presName="node" presStyleLbl="node1" presStyleIdx="6" presStyleCnt="9" custLinFactNeighborX="-12162" custLinFactNeighborY="2124">
        <dgm:presLayoutVars>
          <dgm:bulletEnabled val="1"/>
        </dgm:presLayoutVars>
      </dgm:prSet>
      <dgm:spPr/>
    </dgm:pt>
    <dgm:pt modelId="{0389D3B6-C38A-4F78-9C7C-8E5F953A40CC}" type="pres">
      <dgm:prSet presAssocID="{E1DEF5EC-16BE-43C1-BC90-BC9A59A02EA2}" presName="sibTrans" presStyleLbl="sibTrans2D1" presStyleIdx="6" presStyleCnt="8"/>
      <dgm:spPr/>
    </dgm:pt>
    <dgm:pt modelId="{57FBF834-AE80-450A-806F-802A39D26368}" type="pres">
      <dgm:prSet presAssocID="{E1DEF5EC-16BE-43C1-BC90-BC9A59A02EA2}" presName="connectorText" presStyleLbl="sibTrans2D1" presStyleIdx="6" presStyleCnt="8"/>
      <dgm:spPr/>
    </dgm:pt>
    <dgm:pt modelId="{74F86FE6-C160-47CB-9B75-EE7AF1D1449B}" type="pres">
      <dgm:prSet presAssocID="{FA50C4D6-2ABF-449E-838C-100560F9C14C}" presName="node" presStyleLbl="node1" presStyleIdx="7" presStyleCnt="9" custLinFactNeighborX="-8907" custLinFactNeighborY="70">
        <dgm:presLayoutVars>
          <dgm:bulletEnabled val="1"/>
        </dgm:presLayoutVars>
      </dgm:prSet>
      <dgm:spPr/>
    </dgm:pt>
    <dgm:pt modelId="{4D341C28-079E-4EC3-AC79-AC2E86F91EED}" type="pres">
      <dgm:prSet presAssocID="{74194C77-3903-48BF-BADF-E5BA875B5038}" presName="sibTrans" presStyleLbl="sibTrans2D1" presStyleIdx="7" presStyleCnt="8"/>
      <dgm:spPr/>
    </dgm:pt>
    <dgm:pt modelId="{D18C3F59-C081-499C-9F58-314FB48AF0B1}" type="pres">
      <dgm:prSet presAssocID="{74194C77-3903-48BF-BADF-E5BA875B5038}" presName="connectorText" presStyleLbl="sibTrans2D1" presStyleIdx="7" presStyleCnt="8"/>
      <dgm:spPr/>
    </dgm:pt>
    <dgm:pt modelId="{55780CBF-F53D-4F43-8473-D529BC4AAB89}" type="pres">
      <dgm:prSet presAssocID="{F3B38BA3-0C1C-4C6C-A101-8FAE9A25BE33}" presName="node" presStyleLbl="node1" presStyleIdx="8" presStyleCnt="9" custLinFactNeighborX="2850" custLinFactNeighborY="-46874">
        <dgm:presLayoutVars>
          <dgm:bulletEnabled val="1"/>
        </dgm:presLayoutVars>
      </dgm:prSet>
      <dgm:spPr/>
    </dgm:pt>
  </dgm:ptLst>
  <dgm:cxnLst>
    <dgm:cxn modelId="{7E8B1F06-787C-43F6-9DD8-430750556433}" type="presOf" srcId="{06A555FF-B82F-4896-BB12-AD9E925EDD7C}" destId="{81CB4D7F-F6C6-4A75-BB61-4AB7270AF881}" srcOrd="0" destOrd="0" presId="urn:microsoft.com/office/officeart/2005/8/layout/process1"/>
    <dgm:cxn modelId="{A00EA807-28D7-4602-985D-28E613160D36}" type="presOf" srcId="{E1DEF5EC-16BE-43C1-BC90-BC9A59A02EA2}" destId="{57FBF834-AE80-450A-806F-802A39D26368}" srcOrd="1" destOrd="0" presId="urn:microsoft.com/office/officeart/2005/8/layout/process1"/>
    <dgm:cxn modelId="{019A4508-1AC3-48F0-A445-F7F20801176A}" type="presOf" srcId="{32485B8F-4A99-49FD-A415-3AF694B4CB3E}" destId="{B68DB00E-49E1-4B09-B236-DBD5B1F00747}" srcOrd="1" destOrd="0" presId="urn:microsoft.com/office/officeart/2005/8/layout/process1"/>
    <dgm:cxn modelId="{D0CABE0B-0AF9-4088-AB93-22735565D4E5}" type="presOf" srcId="{21C6BCA1-7CE6-4F6E-AB1C-DE6D6F33637F}" destId="{8CA87C5D-D38A-4589-9592-B03B85CD7D1A}" srcOrd="0" destOrd="0" presId="urn:microsoft.com/office/officeart/2005/8/layout/process1"/>
    <dgm:cxn modelId="{D1FBC20D-2446-4AC8-A943-8D6824E02D96}" srcId="{06A555FF-B82F-4896-BB12-AD9E925EDD7C}" destId="{970C0127-761F-4118-A925-E35CE0844CE6}" srcOrd="2" destOrd="0" parTransId="{E27D9174-FA1E-4588-BBD0-0A2A68C4E74D}" sibTransId="{7CB09668-A50C-4340-9606-738A24613D13}"/>
    <dgm:cxn modelId="{801DB31F-8093-4BB1-8FBB-D2E6D0D4A069}" srcId="{06A555FF-B82F-4896-BB12-AD9E925EDD7C}" destId="{21C6BCA1-7CE6-4F6E-AB1C-DE6D6F33637F}" srcOrd="0" destOrd="0" parTransId="{1A1FFEC1-2A07-426B-9976-B0AF55ECB8FA}" sibTransId="{B1AA74C2-2E8C-415D-9EF6-3698A76A6FD8}"/>
    <dgm:cxn modelId="{5DD58721-C602-4C67-853A-67EB9F4A5B72}" srcId="{06A555FF-B82F-4896-BB12-AD9E925EDD7C}" destId="{361B9A8E-33AA-49DC-8704-D423AB39FEA5}" srcOrd="1" destOrd="0" parTransId="{29C5D6B3-B030-4ADD-8D8B-500422A8F210}" sibTransId="{96A628F6-9622-4EE9-A1FA-5B7420F4A4DC}"/>
    <dgm:cxn modelId="{066E0C35-8034-45DF-B492-83157695A49D}" type="presOf" srcId="{74194C77-3903-48BF-BADF-E5BA875B5038}" destId="{4D341C28-079E-4EC3-AC79-AC2E86F91EED}" srcOrd="0" destOrd="0" presId="urn:microsoft.com/office/officeart/2005/8/layout/process1"/>
    <dgm:cxn modelId="{406E4735-61BF-4481-A4CF-9D1AAA6F8CCE}" type="presOf" srcId="{143797DD-1654-4A4B-88AC-B8EF02FDE3E4}" destId="{C27E6ECB-30B7-4565-801D-89D0FCD32341}" srcOrd="0" destOrd="0" presId="urn:microsoft.com/office/officeart/2005/8/layout/process1"/>
    <dgm:cxn modelId="{2D44B935-5FD7-4B0D-9185-F62B08E9A330}" srcId="{06A555FF-B82F-4896-BB12-AD9E925EDD7C}" destId="{F3B38BA3-0C1C-4C6C-A101-8FAE9A25BE33}" srcOrd="8" destOrd="0" parTransId="{6ACE99C2-8D6C-4787-A59A-00F06BF24E45}" sibTransId="{3A90A138-BA79-4A31-99DC-1D9A3FDCA7DD}"/>
    <dgm:cxn modelId="{CA75B43B-E16D-4169-8A5F-E3E36E6696DE}" srcId="{06A555FF-B82F-4896-BB12-AD9E925EDD7C}" destId="{ADD31A94-CD4A-431C-9596-8F443ED35E68}" srcOrd="4" destOrd="0" parTransId="{EB10E919-0A8C-47C4-81BB-3C5B6FC2BF45}" sibTransId="{32485B8F-4A99-49FD-A415-3AF694B4CB3E}"/>
    <dgm:cxn modelId="{D7242B62-CF0C-4C9B-9F9C-ADFE7105DB2A}" type="presOf" srcId="{B1AA74C2-2E8C-415D-9EF6-3698A76A6FD8}" destId="{68102CB8-600B-472E-AF21-710871C55EC8}" srcOrd="0" destOrd="0" presId="urn:microsoft.com/office/officeart/2005/8/layout/process1"/>
    <dgm:cxn modelId="{58C3B646-3610-4015-9736-EBC7A8DD2CFA}" srcId="{06A555FF-B82F-4896-BB12-AD9E925EDD7C}" destId="{FA50C4D6-2ABF-449E-838C-100560F9C14C}" srcOrd="7" destOrd="0" parTransId="{9B1781D1-B5AC-4BCC-83B9-B74B153E8ACE}" sibTransId="{74194C77-3903-48BF-BADF-E5BA875B5038}"/>
    <dgm:cxn modelId="{46731867-4324-4AD6-99EC-312139670F21}" type="presOf" srcId="{970C0127-761F-4118-A925-E35CE0844CE6}" destId="{232717BB-7EBA-421B-8768-448815DFF46A}" srcOrd="0" destOrd="0" presId="urn:microsoft.com/office/officeart/2005/8/layout/process1"/>
    <dgm:cxn modelId="{BEE96767-3011-4C02-B2E7-375DC6BDBA0D}" type="presOf" srcId="{7CB09668-A50C-4340-9606-738A24613D13}" destId="{BA0103F7-FEDB-4401-B361-461D77450514}" srcOrd="1" destOrd="0" presId="urn:microsoft.com/office/officeart/2005/8/layout/process1"/>
    <dgm:cxn modelId="{9D543A6A-D416-4C9D-9C58-6EC7AA67B3A2}" type="presOf" srcId="{32485B8F-4A99-49FD-A415-3AF694B4CB3E}" destId="{869D6D23-A024-40AE-A4BF-97B4FF84A3E3}" srcOrd="0" destOrd="0" presId="urn:microsoft.com/office/officeart/2005/8/layout/process1"/>
    <dgm:cxn modelId="{2706676A-5BA1-45E6-8B3D-3AB60318F630}" type="presOf" srcId="{96A628F6-9622-4EE9-A1FA-5B7420F4A4DC}" destId="{8253A635-2B83-45E0-9F74-F7A5CC824A6F}" srcOrd="1" destOrd="0" presId="urn:microsoft.com/office/officeart/2005/8/layout/process1"/>
    <dgm:cxn modelId="{D024864A-196A-4128-BBD7-C6AC9A66EA91}" type="presOf" srcId="{483F6EE6-F23D-48F7-9924-E977C710FCC8}" destId="{16CDA954-574C-4A19-BFE6-7AF5DE01CFD3}" srcOrd="1" destOrd="0" presId="urn:microsoft.com/office/officeart/2005/8/layout/process1"/>
    <dgm:cxn modelId="{EE7AE74A-1CD5-4B99-A80F-A615ED98009B}" srcId="{06A555FF-B82F-4896-BB12-AD9E925EDD7C}" destId="{63DD40C6-0286-4F3F-912B-9344E6F81278}" srcOrd="6" destOrd="0" parTransId="{EFA60FD8-9AB1-4563-B76D-2DBA74BC79B4}" sibTransId="{E1DEF5EC-16BE-43C1-BC90-BC9A59A02EA2}"/>
    <dgm:cxn modelId="{5D7D2A6D-153F-4A35-A7C1-13471FDDA8C9}" srcId="{06A555FF-B82F-4896-BB12-AD9E925EDD7C}" destId="{62F5E6B2-88C1-4611-AC68-F734209BE449}" srcOrd="5" destOrd="0" parTransId="{90D126CA-AEFE-4C03-B458-FFAFC953C218}" sibTransId="{143797DD-1654-4A4B-88AC-B8EF02FDE3E4}"/>
    <dgm:cxn modelId="{70F89579-45D4-40D0-87E1-886616029DDB}" type="presOf" srcId="{62F5E6B2-88C1-4611-AC68-F734209BE449}" destId="{B988AB6C-35D0-4045-8F5C-4A1C9283A5C1}" srcOrd="0" destOrd="0" presId="urn:microsoft.com/office/officeart/2005/8/layout/process1"/>
    <dgm:cxn modelId="{D3CCA28C-ECF5-4437-8993-95F5402F79CA}" type="presOf" srcId="{F3B38BA3-0C1C-4C6C-A101-8FAE9A25BE33}" destId="{55780CBF-F53D-4F43-8473-D529BC4AAB89}" srcOrd="0" destOrd="0" presId="urn:microsoft.com/office/officeart/2005/8/layout/process1"/>
    <dgm:cxn modelId="{D5260494-2B9B-4A9F-A59D-84E83CA5CF6E}" type="presOf" srcId="{483F6EE6-F23D-48F7-9924-E977C710FCC8}" destId="{CBA91A39-D4E2-450A-B16A-89E91A442BE3}" srcOrd="0" destOrd="0" presId="urn:microsoft.com/office/officeart/2005/8/layout/process1"/>
    <dgm:cxn modelId="{B7ED6795-77DD-4C71-8F7C-F1A773EA66D1}" type="presOf" srcId="{7CB09668-A50C-4340-9606-738A24613D13}" destId="{4BFE7B68-5F68-4C2A-AF4F-ACF655ED2B6D}" srcOrd="0" destOrd="0" presId="urn:microsoft.com/office/officeart/2005/8/layout/process1"/>
    <dgm:cxn modelId="{DA997195-A99E-42B4-BCDF-36B9CCD16B3A}" type="presOf" srcId="{E1DEF5EC-16BE-43C1-BC90-BC9A59A02EA2}" destId="{0389D3B6-C38A-4F78-9C7C-8E5F953A40CC}" srcOrd="0" destOrd="0" presId="urn:microsoft.com/office/officeart/2005/8/layout/process1"/>
    <dgm:cxn modelId="{C886F696-9E4B-4DB5-9F7D-4F0ECE162DCB}" srcId="{06A555FF-B82F-4896-BB12-AD9E925EDD7C}" destId="{186205CB-4509-45F3-8F3A-FC538B475345}" srcOrd="3" destOrd="0" parTransId="{22E6807C-DAE9-40D9-9BEF-9778EFB9E574}" sibTransId="{483F6EE6-F23D-48F7-9924-E977C710FCC8}"/>
    <dgm:cxn modelId="{01BC40B2-2C1D-474F-BA29-D62E95895981}" type="presOf" srcId="{143797DD-1654-4A4B-88AC-B8EF02FDE3E4}" destId="{C097690C-08CF-438A-9FCD-357CB00E9220}" srcOrd="1" destOrd="0" presId="urn:microsoft.com/office/officeart/2005/8/layout/process1"/>
    <dgm:cxn modelId="{B139A8B3-AF70-4827-9242-D5A0D161B259}" type="presOf" srcId="{ADD31A94-CD4A-431C-9596-8F443ED35E68}" destId="{E1D7EFF3-29BF-46D2-9CFE-F23BC7E2E550}" srcOrd="0" destOrd="0" presId="urn:microsoft.com/office/officeart/2005/8/layout/process1"/>
    <dgm:cxn modelId="{9C63F3B9-1663-4F84-A6DE-3A27C4F2D751}" type="presOf" srcId="{63DD40C6-0286-4F3F-912B-9344E6F81278}" destId="{083FE558-A440-48E9-992F-302337D1D45B}" srcOrd="0" destOrd="0" presId="urn:microsoft.com/office/officeart/2005/8/layout/process1"/>
    <dgm:cxn modelId="{AE6B5CBA-BE52-4C1E-AF46-9E6E6F7ADB30}" type="presOf" srcId="{361B9A8E-33AA-49DC-8704-D423AB39FEA5}" destId="{0DA50C7F-028F-42F9-A3B3-B6AFCDA1D196}" srcOrd="0" destOrd="0" presId="urn:microsoft.com/office/officeart/2005/8/layout/process1"/>
    <dgm:cxn modelId="{11BA5FDF-EA48-4F38-A31A-3F0942C3590C}" type="presOf" srcId="{74194C77-3903-48BF-BADF-E5BA875B5038}" destId="{D18C3F59-C081-499C-9F58-314FB48AF0B1}" srcOrd="1" destOrd="0" presId="urn:microsoft.com/office/officeart/2005/8/layout/process1"/>
    <dgm:cxn modelId="{79C4A7E2-63D4-40F5-AC9A-ACA3E510352F}" type="presOf" srcId="{186205CB-4509-45F3-8F3A-FC538B475345}" destId="{AE6B31EB-0667-40B9-8817-988538847216}" srcOrd="0" destOrd="0" presId="urn:microsoft.com/office/officeart/2005/8/layout/process1"/>
    <dgm:cxn modelId="{2BE695F2-86AB-4F71-BD9E-FF789DE8DEFE}" type="presOf" srcId="{B1AA74C2-2E8C-415D-9EF6-3698A76A6FD8}" destId="{A9B29EE8-38E5-41AC-8573-44EEC25BE988}" srcOrd="1" destOrd="0" presId="urn:microsoft.com/office/officeart/2005/8/layout/process1"/>
    <dgm:cxn modelId="{ABC59FFA-8751-4B78-8C41-9806A5DB9771}" type="presOf" srcId="{96A628F6-9622-4EE9-A1FA-5B7420F4A4DC}" destId="{D4DC6050-70DB-476D-B87C-ED1CB45C48F0}" srcOrd="0" destOrd="0" presId="urn:microsoft.com/office/officeart/2005/8/layout/process1"/>
    <dgm:cxn modelId="{88C5A1FD-ECEF-4245-B445-2EB421D9BC28}" type="presOf" srcId="{FA50C4D6-2ABF-449E-838C-100560F9C14C}" destId="{74F86FE6-C160-47CB-9B75-EE7AF1D1449B}" srcOrd="0" destOrd="0" presId="urn:microsoft.com/office/officeart/2005/8/layout/process1"/>
    <dgm:cxn modelId="{48A1273D-1825-492C-AE65-D9D73A1D2495}" type="presParOf" srcId="{81CB4D7F-F6C6-4A75-BB61-4AB7270AF881}" destId="{8CA87C5D-D38A-4589-9592-B03B85CD7D1A}" srcOrd="0" destOrd="0" presId="urn:microsoft.com/office/officeart/2005/8/layout/process1"/>
    <dgm:cxn modelId="{7C01FA16-0ECA-47E0-9134-D4D0356891BE}" type="presParOf" srcId="{81CB4D7F-F6C6-4A75-BB61-4AB7270AF881}" destId="{68102CB8-600B-472E-AF21-710871C55EC8}" srcOrd="1" destOrd="0" presId="urn:microsoft.com/office/officeart/2005/8/layout/process1"/>
    <dgm:cxn modelId="{7A6BC2D4-5CF7-4FCF-97A6-DC7270B9E98D}" type="presParOf" srcId="{68102CB8-600B-472E-AF21-710871C55EC8}" destId="{A9B29EE8-38E5-41AC-8573-44EEC25BE988}" srcOrd="0" destOrd="0" presId="urn:microsoft.com/office/officeart/2005/8/layout/process1"/>
    <dgm:cxn modelId="{C9008AD7-CC27-47E6-A544-3FD94A0BAC9A}" type="presParOf" srcId="{81CB4D7F-F6C6-4A75-BB61-4AB7270AF881}" destId="{0DA50C7F-028F-42F9-A3B3-B6AFCDA1D196}" srcOrd="2" destOrd="0" presId="urn:microsoft.com/office/officeart/2005/8/layout/process1"/>
    <dgm:cxn modelId="{3096F222-B28E-42A5-BA43-EF429DC93A83}" type="presParOf" srcId="{81CB4D7F-F6C6-4A75-BB61-4AB7270AF881}" destId="{D4DC6050-70DB-476D-B87C-ED1CB45C48F0}" srcOrd="3" destOrd="0" presId="urn:microsoft.com/office/officeart/2005/8/layout/process1"/>
    <dgm:cxn modelId="{33E88143-7341-4C28-ACFA-4C95411924BF}" type="presParOf" srcId="{D4DC6050-70DB-476D-B87C-ED1CB45C48F0}" destId="{8253A635-2B83-45E0-9F74-F7A5CC824A6F}" srcOrd="0" destOrd="0" presId="urn:microsoft.com/office/officeart/2005/8/layout/process1"/>
    <dgm:cxn modelId="{1FAFFF21-1F35-4830-9D20-F7292ECDEFFC}" type="presParOf" srcId="{81CB4D7F-F6C6-4A75-BB61-4AB7270AF881}" destId="{232717BB-7EBA-421B-8768-448815DFF46A}" srcOrd="4" destOrd="0" presId="urn:microsoft.com/office/officeart/2005/8/layout/process1"/>
    <dgm:cxn modelId="{BCA47810-BABB-4A3A-840B-80DE5438A191}" type="presParOf" srcId="{81CB4D7F-F6C6-4A75-BB61-4AB7270AF881}" destId="{4BFE7B68-5F68-4C2A-AF4F-ACF655ED2B6D}" srcOrd="5" destOrd="0" presId="urn:microsoft.com/office/officeart/2005/8/layout/process1"/>
    <dgm:cxn modelId="{0ABFFE1B-71FE-49AA-B9A2-9BFAD5AD2202}" type="presParOf" srcId="{4BFE7B68-5F68-4C2A-AF4F-ACF655ED2B6D}" destId="{BA0103F7-FEDB-4401-B361-461D77450514}" srcOrd="0" destOrd="0" presId="urn:microsoft.com/office/officeart/2005/8/layout/process1"/>
    <dgm:cxn modelId="{828E4C78-9D64-4F3D-8D7D-2FB95190646A}" type="presParOf" srcId="{81CB4D7F-F6C6-4A75-BB61-4AB7270AF881}" destId="{AE6B31EB-0667-40B9-8817-988538847216}" srcOrd="6" destOrd="0" presId="urn:microsoft.com/office/officeart/2005/8/layout/process1"/>
    <dgm:cxn modelId="{B5F0DA93-2DAD-458C-BD30-7A4AEB178068}" type="presParOf" srcId="{81CB4D7F-F6C6-4A75-BB61-4AB7270AF881}" destId="{CBA91A39-D4E2-450A-B16A-89E91A442BE3}" srcOrd="7" destOrd="0" presId="urn:microsoft.com/office/officeart/2005/8/layout/process1"/>
    <dgm:cxn modelId="{E0350949-605B-40FF-9723-687A2D025922}" type="presParOf" srcId="{CBA91A39-D4E2-450A-B16A-89E91A442BE3}" destId="{16CDA954-574C-4A19-BFE6-7AF5DE01CFD3}" srcOrd="0" destOrd="0" presId="urn:microsoft.com/office/officeart/2005/8/layout/process1"/>
    <dgm:cxn modelId="{254FB9E1-60E3-4BF6-852B-12318F3DB532}" type="presParOf" srcId="{81CB4D7F-F6C6-4A75-BB61-4AB7270AF881}" destId="{E1D7EFF3-29BF-46D2-9CFE-F23BC7E2E550}" srcOrd="8" destOrd="0" presId="urn:microsoft.com/office/officeart/2005/8/layout/process1"/>
    <dgm:cxn modelId="{B4E708B5-D49F-4CFD-99B4-790850F57FD6}" type="presParOf" srcId="{81CB4D7F-F6C6-4A75-BB61-4AB7270AF881}" destId="{869D6D23-A024-40AE-A4BF-97B4FF84A3E3}" srcOrd="9" destOrd="0" presId="urn:microsoft.com/office/officeart/2005/8/layout/process1"/>
    <dgm:cxn modelId="{F63BBA15-10E3-4A3B-B5F8-17B0DA1EEC29}" type="presParOf" srcId="{869D6D23-A024-40AE-A4BF-97B4FF84A3E3}" destId="{B68DB00E-49E1-4B09-B236-DBD5B1F00747}" srcOrd="0" destOrd="0" presId="urn:microsoft.com/office/officeart/2005/8/layout/process1"/>
    <dgm:cxn modelId="{ACB657D4-7A95-4FCF-AC81-71EBE884F9AD}" type="presParOf" srcId="{81CB4D7F-F6C6-4A75-BB61-4AB7270AF881}" destId="{B988AB6C-35D0-4045-8F5C-4A1C9283A5C1}" srcOrd="10" destOrd="0" presId="urn:microsoft.com/office/officeart/2005/8/layout/process1"/>
    <dgm:cxn modelId="{1D0F3BAC-AE8B-4C65-9F9E-47D5327F991E}" type="presParOf" srcId="{81CB4D7F-F6C6-4A75-BB61-4AB7270AF881}" destId="{C27E6ECB-30B7-4565-801D-89D0FCD32341}" srcOrd="11" destOrd="0" presId="urn:microsoft.com/office/officeart/2005/8/layout/process1"/>
    <dgm:cxn modelId="{D3BF1032-60EE-4DAB-B869-45EAC1A166E9}" type="presParOf" srcId="{C27E6ECB-30B7-4565-801D-89D0FCD32341}" destId="{C097690C-08CF-438A-9FCD-357CB00E9220}" srcOrd="0" destOrd="0" presId="urn:microsoft.com/office/officeart/2005/8/layout/process1"/>
    <dgm:cxn modelId="{95F844A3-803F-495E-B5E3-C09105E4C8C5}" type="presParOf" srcId="{81CB4D7F-F6C6-4A75-BB61-4AB7270AF881}" destId="{083FE558-A440-48E9-992F-302337D1D45B}" srcOrd="12" destOrd="0" presId="urn:microsoft.com/office/officeart/2005/8/layout/process1"/>
    <dgm:cxn modelId="{1D0166D4-F5AB-4051-8B29-13AB37D50076}" type="presParOf" srcId="{81CB4D7F-F6C6-4A75-BB61-4AB7270AF881}" destId="{0389D3B6-C38A-4F78-9C7C-8E5F953A40CC}" srcOrd="13" destOrd="0" presId="urn:microsoft.com/office/officeart/2005/8/layout/process1"/>
    <dgm:cxn modelId="{6E8BE6AC-488E-4A70-A6DF-64064C908355}" type="presParOf" srcId="{0389D3B6-C38A-4F78-9C7C-8E5F953A40CC}" destId="{57FBF834-AE80-450A-806F-802A39D26368}" srcOrd="0" destOrd="0" presId="urn:microsoft.com/office/officeart/2005/8/layout/process1"/>
    <dgm:cxn modelId="{CCA4E426-71A4-43BB-B69D-33202605EA17}" type="presParOf" srcId="{81CB4D7F-F6C6-4A75-BB61-4AB7270AF881}" destId="{74F86FE6-C160-47CB-9B75-EE7AF1D1449B}" srcOrd="14" destOrd="0" presId="urn:microsoft.com/office/officeart/2005/8/layout/process1"/>
    <dgm:cxn modelId="{0BFA958A-FC87-40E2-898B-67BEAD66DB52}" type="presParOf" srcId="{81CB4D7F-F6C6-4A75-BB61-4AB7270AF881}" destId="{4D341C28-079E-4EC3-AC79-AC2E86F91EED}" srcOrd="15" destOrd="0" presId="urn:microsoft.com/office/officeart/2005/8/layout/process1"/>
    <dgm:cxn modelId="{B9B90216-E43A-4A8D-B3AA-9509E0580F7F}" type="presParOf" srcId="{4D341C28-079E-4EC3-AC79-AC2E86F91EED}" destId="{D18C3F59-C081-499C-9F58-314FB48AF0B1}" srcOrd="0" destOrd="0" presId="urn:microsoft.com/office/officeart/2005/8/layout/process1"/>
    <dgm:cxn modelId="{E14371B1-014D-45F9-806F-1931980B74BE}" type="presParOf" srcId="{81CB4D7F-F6C6-4A75-BB61-4AB7270AF881}" destId="{55780CBF-F53D-4F43-8473-D529BC4AAB89}" srcOrd="1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3CA11B-33A1-4EB9-800A-F3040D291F4E}" type="doc">
      <dgm:prSet loTypeId="urn:microsoft.com/office/officeart/2005/8/layout/vList2#2" loCatId="list" qsTypeId="urn:microsoft.com/office/officeart/2005/8/quickstyle/simple1#11" qsCatId="simple" csTypeId="urn:microsoft.com/office/officeart/2005/8/colors/accent4_4#1" csCatId="accent4" phldr="1"/>
      <dgm:spPr/>
      <dgm:t>
        <a:bodyPr/>
        <a:lstStyle/>
        <a:p>
          <a:endParaRPr lang="en-IN"/>
        </a:p>
      </dgm:t>
    </dgm:pt>
    <dgm:pt modelId="{C1C6B0C2-C119-4444-9DBD-E49FAF90B45C}">
      <dgm:prSet phldrT="[Text]" custT="1"/>
      <dgm:spPr>
        <a:solidFill>
          <a:schemeClr val="accent2">
            <a:lumMod val="20000"/>
            <a:lumOff val="80000"/>
          </a:schemeClr>
        </a:solidFill>
      </dgm:spPr>
      <dgm:t>
        <a:bodyPr/>
        <a:lstStyle/>
        <a:p>
          <a:pPr>
            <a:buSzPts val="1100"/>
            <a:buFont typeface="Arial" panose="020B0604020202020204" pitchFamily="34" charset="0"/>
            <a:buAutoNum type="alphaLcParenR"/>
          </a:pPr>
          <a:r>
            <a:rPr lang="en-US" sz="2400" b="1" dirty="0">
              <a:solidFill>
                <a:schemeClr val="tx1"/>
              </a:solidFill>
              <a:latin typeface="Times New Roman" panose="02020603050405020304" pitchFamily="18" charset="0"/>
              <a:cs typeface="Times New Roman" panose="02020603050405020304" pitchFamily="18" charset="0"/>
            </a:rPr>
            <a:t>A. Identification of CBBOs</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22133E7E-14FC-4AA0-8077-E1EC9A02784F}" type="parTrans" cxnId="{3C16E4BE-0CE6-4CE4-8167-09A89B528A81}">
      <dgm:prSet/>
      <dgm:spPr/>
      <dgm:t>
        <a:bodyPr/>
        <a:lstStyle/>
        <a:p>
          <a:endParaRPr lang="en-IN">
            <a:solidFill>
              <a:schemeClr val="tx1"/>
            </a:solidFill>
          </a:endParaRPr>
        </a:p>
      </dgm:t>
    </dgm:pt>
    <dgm:pt modelId="{095C78DA-776A-41B2-A850-CE6E5265F656}" type="sibTrans" cxnId="{3C16E4BE-0CE6-4CE4-8167-09A89B528A81}">
      <dgm:prSet/>
      <dgm:spPr/>
      <dgm:t>
        <a:bodyPr/>
        <a:lstStyle/>
        <a:p>
          <a:endParaRPr lang="en-IN">
            <a:solidFill>
              <a:schemeClr val="tx1"/>
            </a:solidFill>
          </a:endParaRPr>
        </a:p>
      </dgm:t>
    </dgm:pt>
    <dgm:pt modelId="{DB166C6D-A898-4D04-97D9-260E7DF381FA}">
      <dgm:prSet phldrT="[Text]" custT="1"/>
      <dgm:spPr>
        <a:solidFill>
          <a:schemeClr val="accent1">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B. Provide fund to CBBOs &amp; FPOs</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49D3DC65-A6C7-41F4-8E2C-4A9E76801661}" type="parTrans" cxnId="{AD9E0891-BF7D-49A6-A676-280BB85E1E72}">
      <dgm:prSet/>
      <dgm:spPr/>
      <dgm:t>
        <a:bodyPr/>
        <a:lstStyle/>
        <a:p>
          <a:endParaRPr lang="en-IN">
            <a:solidFill>
              <a:schemeClr val="tx1"/>
            </a:solidFill>
          </a:endParaRPr>
        </a:p>
      </dgm:t>
    </dgm:pt>
    <dgm:pt modelId="{22310401-88B7-4189-9A82-690722F669E3}" type="sibTrans" cxnId="{AD9E0891-BF7D-49A6-A676-280BB85E1E72}">
      <dgm:prSet/>
      <dgm:spPr/>
      <dgm:t>
        <a:bodyPr/>
        <a:lstStyle/>
        <a:p>
          <a:endParaRPr lang="en-IN">
            <a:solidFill>
              <a:schemeClr val="tx1"/>
            </a:solidFill>
          </a:endParaRPr>
        </a:p>
      </dgm:t>
    </dgm:pt>
    <dgm:pt modelId="{3D6CDDCF-C477-4C1F-BCBF-43EE57352B40}">
      <dgm:prSet phldrT="[Text]" custT="1"/>
      <dgm:spPr>
        <a:solidFill>
          <a:schemeClr val="accent4">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C. Monitoring of CBBOs</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DBF6BE70-D4CA-4F13-8C00-30B28F3672E8}" type="parTrans" cxnId="{1D9CFF8E-C9C2-4271-AF29-EEDE387C5AAF}">
      <dgm:prSet/>
      <dgm:spPr/>
      <dgm:t>
        <a:bodyPr/>
        <a:lstStyle/>
        <a:p>
          <a:endParaRPr lang="en-IN">
            <a:solidFill>
              <a:schemeClr val="tx1"/>
            </a:solidFill>
          </a:endParaRPr>
        </a:p>
      </dgm:t>
    </dgm:pt>
    <dgm:pt modelId="{DE67D6FB-F766-470D-B9CE-4D537CC47449}" type="sibTrans" cxnId="{1D9CFF8E-C9C2-4271-AF29-EEDE387C5AAF}">
      <dgm:prSet/>
      <dgm:spPr/>
      <dgm:t>
        <a:bodyPr/>
        <a:lstStyle/>
        <a:p>
          <a:endParaRPr lang="en-IN">
            <a:solidFill>
              <a:schemeClr val="tx1"/>
            </a:solidFill>
          </a:endParaRPr>
        </a:p>
      </dgm:t>
    </dgm:pt>
    <dgm:pt modelId="{742F1374-2390-4008-8B1A-0DB28A01D477}">
      <dgm:prSet custT="1"/>
      <dgm:spPr>
        <a:solidFill>
          <a:schemeClr val="accent5">
            <a:lumMod val="20000"/>
            <a:lumOff val="80000"/>
          </a:schemeClr>
        </a:solidFill>
      </dgm:spPr>
      <dgm:t>
        <a:bodyPr/>
        <a:lstStyle/>
        <a:p>
          <a:r>
            <a:rPr lang="en-IN" sz="2400" b="1" dirty="0">
              <a:solidFill>
                <a:schemeClr val="tx1"/>
              </a:solidFill>
              <a:latin typeface="Times New Roman" panose="02020603050405020304" pitchFamily="18" charset="0"/>
              <a:cs typeface="Times New Roman" panose="02020603050405020304" pitchFamily="18" charset="0"/>
            </a:rPr>
            <a:t>D. </a:t>
          </a:r>
          <a:r>
            <a:rPr lang="en-US" sz="2400" b="1" dirty="0">
              <a:solidFill>
                <a:schemeClr val="tx1"/>
              </a:solidFill>
              <a:latin typeface="Times New Roman" panose="02020603050405020304" pitchFamily="18" charset="0"/>
              <a:cs typeface="Times New Roman" panose="02020603050405020304" pitchFamily="18" charset="0"/>
            </a:rPr>
            <a:t>Integrated National Level Data Repository</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A81BB90A-3E78-415C-956B-1750B54C5324}" type="parTrans" cxnId="{04AE15C8-77E4-4442-8216-662B0204D2E2}">
      <dgm:prSet/>
      <dgm:spPr/>
      <dgm:t>
        <a:bodyPr/>
        <a:lstStyle/>
        <a:p>
          <a:endParaRPr lang="en-IN">
            <a:solidFill>
              <a:schemeClr val="tx1"/>
            </a:solidFill>
          </a:endParaRPr>
        </a:p>
      </dgm:t>
    </dgm:pt>
    <dgm:pt modelId="{3F2BB47F-5B47-48BF-BB9A-ADF002244440}" type="sibTrans" cxnId="{04AE15C8-77E4-4442-8216-662B0204D2E2}">
      <dgm:prSet/>
      <dgm:spPr/>
      <dgm:t>
        <a:bodyPr/>
        <a:lstStyle/>
        <a:p>
          <a:endParaRPr lang="en-IN">
            <a:solidFill>
              <a:schemeClr val="tx1"/>
            </a:solidFill>
          </a:endParaRPr>
        </a:p>
      </dgm:t>
    </dgm:pt>
    <dgm:pt modelId="{924AEED4-CE33-4780-8AA4-A4CE2810B425}">
      <dgm:prSet custT="1"/>
      <dgm:spPr>
        <a:solidFill>
          <a:schemeClr val="accent6">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F. Developing tools for FPOs to assess </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45C46E54-AA10-40BB-981A-BB04BC855FB7}" type="parTrans" cxnId="{340007D9-2C13-4B79-B77D-380C9D3390B0}">
      <dgm:prSet/>
      <dgm:spPr/>
      <dgm:t>
        <a:bodyPr/>
        <a:lstStyle/>
        <a:p>
          <a:endParaRPr lang="en-IN">
            <a:solidFill>
              <a:schemeClr val="tx1"/>
            </a:solidFill>
          </a:endParaRPr>
        </a:p>
      </dgm:t>
    </dgm:pt>
    <dgm:pt modelId="{E54402BA-C647-40FA-95A7-7D4339838A87}" type="sibTrans" cxnId="{340007D9-2C13-4B79-B77D-380C9D3390B0}">
      <dgm:prSet/>
      <dgm:spPr/>
      <dgm:t>
        <a:bodyPr/>
        <a:lstStyle/>
        <a:p>
          <a:endParaRPr lang="en-IN">
            <a:solidFill>
              <a:schemeClr val="tx1"/>
            </a:solidFill>
          </a:endParaRPr>
        </a:p>
      </dgm:t>
    </dgm:pt>
    <dgm:pt modelId="{B481F5A5-DC86-47DB-9247-77DE704DEDCA}">
      <dgm:prSet custT="1"/>
      <dgm:spPr>
        <a:solidFill>
          <a:schemeClr val="accent3">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G. Coordination with concerned Value-Chain Organizations</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F8C0C030-824A-4604-86AA-120BF6791288}" type="parTrans" cxnId="{9021FA5B-703D-4337-A4C4-E08FF8D0FC63}">
      <dgm:prSet/>
      <dgm:spPr/>
      <dgm:t>
        <a:bodyPr/>
        <a:lstStyle/>
        <a:p>
          <a:endParaRPr lang="en-IN">
            <a:solidFill>
              <a:schemeClr val="tx1"/>
            </a:solidFill>
          </a:endParaRPr>
        </a:p>
      </dgm:t>
    </dgm:pt>
    <dgm:pt modelId="{CD0B9D99-45C5-456A-8831-48E1595A324A}" type="sibTrans" cxnId="{9021FA5B-703D-4337-A4C4-E08FF8D0FC63}">
      <dgm:prSet/>
      <dgm:spPr/>
      <dgm:t>
        <a:bodyPr/>
        <a:lstStyle/>
        <a:p>
          <a:endParaRPr lang="en-IN">
            <a:solidFill>
              <a:schemeClr val="tx1"/>
            </a:solidFill>
          </a:endParaRPr>
        </a:p>
      </dgm:t>
    </dgm:pt>
    <dgm:pt modelId="{65E98C41-DC5A-4FD4-A60D-35B8449DD53D}" type="pres">
      <dgm:prSet presAssocID="{D53CA11B-33A1-4EB9-800A-F3040D291F4E}" presName="linear" presStyleCnt="0">
        <dgm:presLayoutVars>
          <dgm:animLvl val="lvl"/>
          <dgm:resizeHandles val="exact"/>
        </dgm:presLayoutVars>
      </dgm:prSet>
      <dgm:spPr/>
    </dgm:pt>
    <dgm:pt modelId="{21E88C0F-BD19-40AE-A80D-1D9AF30A42E1}" type="pres">
      <dgm:prSet presAssocID="{C1C6B0C2-C119-4444-9DBD-E49FAF90B45C}" presName="parentText" presStyleLbl="node1" presStyleIdx="0" presStyleCnt="6">
        <dgm:presLayoutVars>
          <dgm:chMax val="0"/>
          <dgm:bulletEnabled val="1"/>
        </dgm:presLayoutVars>
      </dgm:prSet>
      <dgm:spPr/>
    </dgm:pt>
    <dgm:pt modelId="{347EEC78-0E89-4661-AD40-88FD2D8CAB75}" type="pres">
      <dgm:prSet presAssocID="{095C78DA-776A-41B2-A850-CE6E5265F656}" presName="spacer" presStyleCnt="0"/>
      <dgm:spPr/>
    </dgm:pt>
    <dgm:pt modelId="{250FF637-0DF4-455E-B77A-8F5BE4FBFA4D}" type="pres">
      <dgm:prSet presAssocID="{DB166C6D-A898-4D04-97D9-260E7DF381FA}" presName="parentText" presStyleLbl="node1" presStyleIdx="1" presStyleCnt="6">
        <dgm:presLayoutVars>
          <dgm:chMax val="0"/>
          <dgm:bulletEnabled val="1"/>
        </dgm:presLayoutVars>
      </dgm:prSet>
      <dgm:spPr/>
    </dgm:pt>
    <dgm:pt modelId="{C9BE4A78-2C3C-4831-8345-5238EC16302F}" type="pres">
      <dgm:prSet presAssocID="{22310401-88B7-4189-9A82-690722F669E3}" presName="spacer" presStyleCnt="0"/>
      <dgm:spPr/>
    </dgm:pt>
    <dgm:pt modelId="{E24F2284-264E-47EC-B5CD-2D10585678E2}" type="pres">
      <dgm:prSet presAssocID="{3D6CDDCF-C477-4C1F-BCBF-43EE57352B40}" presName="parentText" presStyleLbl="node1" presStyleIdx="2" presStyleCnt="6">
        <dgm:presLayoutVars>
          <dgm:chMax val="0"/>
          <dgm:bulletEnabled val="1"/>
        </dgm:presLayoutVars>
      </dgm:prSet>
      <dgm:spPr/>
    </dgm:pt>
    <dgm:pt modelId="{3AEE44F5-4C29-4913-8A92-5D021599E892}" type="pres">
      <dgm:prSet presAssocID="{DE67D6FB-F766-470D-B9CE-4D537CC47449}" presName="spacer" presStyleCnt="0"/>
      <dgm:spPr/>
    </dgm:pt>
    <dgm:pt modelId="{BE8F918F-0D4D-48F6-A395-5C782FE12ECA}" type="pres">
      <dgm:prSet presAssocID="{742F1374-2390-4008-8B1A-0DB28A01D477}" presName="parentText" presStyleLbl="node1" presStyleIdx="3" presStyleCnt="6">
        <dgm:presLayoutVars>
          <dgm:chMax val="0"/>
          <dgm:bulletEnabled val="1"/>
        </dgm:presLayoutVars>
      </dgm:prSet>
      <dgm:spPr/>
    </dgm:pt>
    <dgm:pt modelId="{91571AB6-B1A6-49AB-9ED3-280ADD230C8E}" type="pres">
      <dgm:prSet presAssocID="{3F2BB47F-5B47-48BF-BB9A-ADF002244440}" presName="spacer" presStyleCnt="0"/>
      <dgm:spPr/>
    </dgm:pt>
    <dgm:pt modelId="{66266C86-4D08-42C9-AC5E-B64D5854738A}" type="pres">
      <dgm:prSet presAssocID="{924AEED4-CE33-4780-8AA4-A4CE2810B425}" presName="parentText" presStyleLbl="node1" presStyleIdx="4" presStyleCnt="6">
        <dgm:presLayoutVars>
          <dgm:chMax val="0"/>
          <dgm:bulletEnabled val="1"/>
        </dgm:presLayoutVars>
      </dgm:prSet>
      <dgm:spPr/>
    </dgm:pt>
    <dgm:pt modelId="{89370BFB-C88E-493E-93C1-F344613C9D00}" type="pres">
      <dgm:prSet presAssocID="{E54402BA-C647-40FA-95A7-7D4339838A87}" presName="spacer" presStyleCnt="0"/>
      <dgm:spPr/>
    </dgm:pt>
    <dgm:pt modelId="{9AE9C7F3-25D0-4D80-A767-D4078DFA2C31}" type="pres">
      <dgm:prSet presAssocID="{B481F5A5-DC86-47DB-9247-77DE704DEDCA}" presName="parentText" presStyleLbl="node1" presStyleIdx="5" presStyleCnt="6">
        <dgm:presLayoutVars>
          <dgm:chMax val="0"/>
          <dgm:bulletEnabled val="1"/>
        </dgm:presLayoutVars>
      </dgm:prSet>
      <dgm:spPr/>
    </dgm:pt>
  </dgm:ptLst>
  <dgm:cxnLst>
    <dgm:cxn modelId="{4273231A-B6DF-4DEA-BD84-BA76DFBAECEA}" type="presOf" srcId="{742F1374-2390-4008-8B1A-0DB28A01D477}" destId="{BE8F918F-0D4D-48F6-A395-5C782FE12ECA}" srcOrd="0" destOrd="0" presId="urn:microsoft.com/office/officeart/2005/8/layout/vList2#2"/>
    <dgm:cxn modelId="{1CA55731-D7B7-42EB-87A0-C2E186BF83F4}" type="presOf" srcId="{DB166C6D-A898-4D04-97D9-260E7DF381FA}" destId="{250FF637-0DF4-455E-B77A-8F5BE4FBFA4D}" srcOrd="0" destOrd="0" presId="urn:microsoft.com/office/officeart/2005/8/layout/vList2#2"/>
    <dgm:cxn modelId="{9021FA5B-703D-4337-A4C4-E08FF8D0FC63}" srcId="{D53CA11B-33A1-4EB9-800A-F3040D291F4E}" destId="{B481F5A5-DC86-47DB-9247-77DE704DEDCA}" srcOrd="5" destOrd="0" parTransId="{F8C0C030-824A-4604-86AA-120BF6791288}" sibTransId="{CD0B9D99-45C5-456A-8831-48E1595A324A}"/>
    <dgm:cxn modelId="{D2B37E75-600F-4045-AB24-43A740E81346}" type="presOf" srcId="{C1C6B0C2-C119-4444-9DBD-E49FAF90B45C}" destId="{21E88C0F-BD19-40AE-A80D-1D9AF30A42E1}" srcOrd="0" destOrd="0" presId="urn:microsoft.com/office/officeart/2005/8/layout/vList2#2"/>
    <dgm:cxn modelId="{0047A98C-CF87-4A9F-A070-BB6040323A04}" type="presOf" srcId="{B481F5A5-DC86-47DB-9247-77DE704DEDCA}" destId="{9AE9C7F3-25D0-4D80-A767-D4078DFA2C31}" srcOrd="0" destOrd="0" presId="urn:microsoft.com/office/officeart/2005/8/layout/vList2#2"/>
    <dgm:cxn modelId="{1D9CFF8E-C9C2-4271-AF29-EEDE387C5AAF}" srcId="{D53CA11B-33A1-4EB9-800A-F3040D291F4E}" destId="{3D6CDDCF-C477-4C1F-BCBF-43EE57352B40}" srcOrd="2" destOrd="0" parTransId="{DBF6BE70-D4CA-4F13-8C00-30B28F3672E8}" sibTransId="{DE67D6FB-F766-470D-B9CE-4D537CC47449}"/>
    <dgm:cxn modelId="{AD9E0891-BF7D-49A6-A676-280BB85E1E72}" srcId="{D53CA11B-33A1-4EB9-800A-F3040D291F4E}" destId="{DB166C6D-A898-4D04-97D9-260E7DF381FA}" srcOrd="1" destOrd="0" parTransId="{49D3DC65-A6C7-41F4-8E2C-4A9E76801661}" sibTransId="{22310401-88B7-4189-9A82-690722F669E3}"/>
    <dgm:cxn modelId="{52078AA6-AEFE-4341-8680-77534AA6E1D9}" type="presOf" srcId="{D53CA11B-33A1-4EB9-800A-F3040D291F4E}" destId="{65E98C41-DC5A-4FD4-A60D-35B8449DD53D}" srcOrd="0" destOrd="0" presId="urn:microsoft.com/office/officeart/2005/8/layout/vList2#2"/>
    <dgm:cxn modelId="{3C16E4BE-0CE6-4CE4-8167-09A89B528A81}" srcId="{D53CA11B-33A1-4EB9-800A-F3040D291F4E}" destId="{C1C6B0C2-C119-4444-9DBD-E49FAF90B45C}" srcOrd="0" destOrd="0" parTransId="{22133E7E-14FC-4AA0-8077-E1EC9A02784F}" sibTransId="{095C78DA-776A-41B2-A850-CE6E5265F656}"/>
    <dgm:cxn modelId="{04AE15C8-77E4-4442-8216-662B0204D2E2}" srcId="{D53CA11B-33A1-4EB9-800A-F3040D291F4E}" destId="{742F1374-2390-4008-8B1A-0DB28A01D477}" srcOrd="3" destOrd="0" parTransId="{A81BB90A-3E78-415C-956B-1750B54C5324}" sibTransId="{3F2BB47F-5B47-48BF-BB9A-ADF002244440}"/>
    <dgm:cxn modelId="{17F6A6CF-940A-4AC6-8E34-1CAD0E8ED092}" type="presOf" srcId="{3D6CDDCF-C477-4C1F-BCBF-43EE57352B40}" destId="{E24F2284-264E-47EC-B5CD-2D10585678E2}" srcOrd="0" destOrd="0" presId="urn:microsoft.com/office/officeart/2005/8/layout/vList2#2"/>
    <dgm:cxn modelId="{340007D9-2C13-4B79-B77D-380C9D3390B0}" srcId="{D53CA11B-33A1-4EB9-800A-F3040D291F4E}" destId="{924AEED4-CE33-4780-8AA4-A4CE2810B425}" srcOrd="4" destOrd="0" parTransId="{45C46E54-AA10-40BB-981A-BB04BC855FB7}" sibTransId="{E54402BA-C647-40FA-95A7-7D4339838A87}"/>
    <dgm:cxn modelId="{12AD0AE4-AC32-478F-AB66-0EC80A40F611}" type="presOf" srcId="{924AEED4-CE33-4780-8AA4-A4CE2810B425}" destId="{66266C86-4D08-42C9-AC5E-B64D5854738A}" srcOrd="0" destOrd="0" presId="urn:microsoft.com/office/officeart/2005/8/layout/vList2#2"/>
    <dgm:cxn modelId="{FCBB3243-D232-4244-B53A-F8DF52E1E44A}" type="presParOf" srcId="{65E98C41-DC5A-4FD4-A60D-35B8449DD53D}" destId="{21E88C0F-BD19-40AE-A80D-1D9AF30A42E1}" srcOrd="0" destOrd="0" presId="urn:microsoft.com/office/officeart/2005/8/layout/vList2#2"/>
    <dgm:cxn modelId="{4695B043-59F1-4ACC-9438-3681FA3EDC54}" type="presParOf" srcId="{65E98C41-DC5A-4FD4-A60D-35B8449DD53D}" destId="{347EEC78-0E89-4661-AD40-88FD2D8CAB75}" srcOrd="1" destOrd="0" presId="urn:microsoft.com/office/officeart/2005/8/layout/vList2#2"/>
    <dgm:cxn modelId="{52F8C4D4-2FAD-4E81-B5B3-DAE4108BB6DA}" type="presParOf" srcId="{65E98C41-DC5A-4FD4-A60D-35B8449DD53D}" destId="{250FF637-0DF4-455E-B77A-8F5BE4FBFA4D}" srcOrd="2" destOrd="0" presId="urn:microsoft.com/office/officeart/2005/8/layout/vList2#2"/>
    <dgm:cxn modelId="{CBCB6593-F9F9-42A4-ACD5-3E4481CC4D6E}" type="presParOf" srcId="{65E98C41-DC5A-4FD4-A60D-35B8449DD53D}" destId="{C9BE4A78-2C3C-4831-8345-5238EC16302F}" srcOrd="3" destOrd="0" presId="urn:microsoft.com/office/officeart/2005/8/layout/vList2#2"/>
    <dgm:cxn modelId="{BF5F0A20-2EF5-4D22-8A3D-A185D44FCCF8}" type="presParOf" srcId="{65E98C41-DC5A-4FD4-A60D-35B8449DD53D}" destId="{E24F2284-264E-47EC-B5CD-2D10585678E2}" srcOrd="4" destOrd="0" presId="urn:microsoft.com/office/officeart/2005/8/layout/vList2#2"/>
    <dgm:cxn modelId="{6B11B3FD-8358-4795-B34F-28447A388D3F}" type="presParOf" srcId="{65E98C41-DC5A-4FD4-A60D-35B8449DD53D}" destId="{3AEE44F5-4C29-4913-8A92-5D021599E892}" srcOrd="5" destOrd="0" presId="urn:microsoft.com/office/officeart/2005/8/layout/vList2#2"/>
    <dgm:cxn modelId="{43B54426-BEC2-48E4-ABDE-CFA39D5FF6E1}" type="presParOf" srcId="{65E98C41-DC5A-4FD4-A60D-35B8449DD53D}" destId="{BE8F918F-0D4D-48F6-A395-5C782FE12ECA}" srcOrd="6" destOrd="0" presId="urn:microsoft.com/office/officeart/2005/8/layout/vList2#2"/>
    <dgm:cxn modelId="{520E091D-D453-4E8B-B2A2-DFFAAEED4466}" type="presParOf" srcId="{65E98C41-DC5A-4FD4-A60D-35B8449DD53D}" destId="{91571AB6-B1A6-49AB-9ED3-280ADD230C8E}" srcOrd="7" destOrd="0" presId="urn:microsoft.com/office/officeart/2005/8/layout/vList2#2"/>
    <dgm:cxn modelId="{30A513B1-48EE-4873-AED0-DE7673666270}" type="presParOf" srcId="{65E98C41-DC5A-4FD4-A60D-35B8449DD53D}" destId="{66266C86-4D08-42C9-AC5E-B64D5854738A}" srcOrd="8" destOrd="0" presId="urn:microsoft.com/office/officeart/2005/8/layout/vList2#2"/>
    <dgm:cxn modelId="{C8433DD3-8223-4BBB-B815-4D907E142BD0}" type="presParOf" srcId="{65E98C41-DC5A-4FD4-A60D-35B8449DD53D}" destId="{89370BFB-C88E-493E-93C1-F344613C9D00}" srcOrd="9" destOrd="0" presId="urn:microsoft.com/office/officeart/2005/8/layout/vList2#2"/>
    <dgm:cxn modelId="{65461C63-3B92-4F45-983E-3B13F3356B5C}" type="presParOf" srcId="{65E98C41-DC5A-4FD4-A60D-35B8449DD53D}" destId="{9AE9C7F3-25D0-4D80-A767-D4078DFA2C31}" srcOrd="10" destOrd="0" presId="urn:microsoft.com/office/officeart/2005/8/layout/v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4B07D4-BC91-442C-A90D-BEB351CDC18A}" type="doc">
      <dgm:prSet loTypeId="urn:microsoft.com/office/officeart/2005/8/layout/chevron1" loCatId="process" qsTypeId="urn:microsoft.com/office/officeart/2005/8/quickstyle/simple1#1" qsCatId="simple" csTypeId="urn:microsoft.com/office/officeart/2005/8/colors/accent1_2#1" csCatId="accent1" phldr="1"/>
      <dgm:spPr/>
    </dgm:pt>
    <dgm:pt modelId="{D0163339-0DAF-4D86-848B-918F089AA7F6}" type="pres">
      <dgm:prSet presAssocID="{2C4B07D4-BC91-442C-A90D-BEB351CDC18A}" presName="Name0" presStyleCnt="0">
        <dgm:presLayoutVars>
          <dgm:dir/>
          <dgm:animLvl val="lvl"/>
          <dgm:resizeHandles val="exact"/>
        </dgm:presLayoutVars>
      </dgm:prSet>
      <dgm:spPr/>
    </dgm:pt>
  </dgm:ptLst>
  <dgm:cxnLst>
    <dgm:cxn modelId="{62CCFB3A-7110-41E6-BA19-08E3E6E6B4C8}" type="presOf" srcId="{2C4B07D4-BC91-442C-A90D-BEB351CDC18A}" destId="{D0163339-0DAF-4D86-848B-918F089AA7F6}"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1DC40F2-C4EE-4A3E-8465-154D47EFAC0E}" type="doc">
      <dgm:prSet loTypeId="urn:microsoft.com/office/officeart/2005/8/layout/hierarchy1#3" loCatId="hierarchy" qsTypeId="urn:microsoft.com/office/officeart/2005/8/quickstyle/simple1#12" qsCatId="simple" csTypeId="urn:microsoft.com/office/officeart/2005/8/colors/colorful3#4" csCatId="colorful" phldr="1"/>
      <dgm:spPr/>
      <dgm:t>
        <a:bodyPr/>
        <a:lstStyle/>
        <a:p>
          <a:endParaRPr lang="en-IN"/>
        </a:p>
      </dgm:t>
    </dgm:pt>
    <dgm:pt modelId="{65FE309C-5DFD-491E-A59D-E8E09C6480C8}">
      <dgm:prSet phldrT="[Text]"/>
      <dgm:spPr/>
      <dgm:t>
        <a:bodyPr/>
        <a:lstStyle/>
        <a:p>
          <a:r>
            <a:rPr lang="en-IN" dirty="0"/>
            <a:t>IAs</a:t>
          </a:r>
        </a:p>
      </dgm:t>
    </dgm:pt>
    <dgm:pt modelId="{33E98065-4795-48B6-A438-F5847C0ECD74}" type="parTrans" cxnId="{50DDC0E6-FB95-4EA9-BB97-7469DAF3E60E}">
      <dgm:prSet/>
      <dgm:spPr/>
      <dgm:t>
        <a:bodyPr/>
        <a:lstStyle/>
        <a:p>
          <a:endParaRPr lang="en-IN"/>
        </a:p>
      </dgm:t>
    </dgm:pt>
    <dgm:pt modelId="{3A30EA59-DCF1-400A-A980-405355034667}" type="sibTrans" cxnId="{50DDC0E6-FB95-4EA9-BB97-7469DAF3E60E}">
      <dgm:prSet/>
      <dgm:spPr/>
      <dgm:t>
        <a:bodyPr/>
        <a:lstStyle/>
        <a:p>
          <a:endParaRPr lang="en-IN"/>
        </a:p>
      </dgm:t>
    </dgm:pt>
    <dgm:pt modelId="{504C1FFC-F43D-4FD7-8099-6338CB9A156B}">
      <dgm:prSet phldrT="[Text]"/>
      <dgm:spPr/>
      <dgm:t>
        <a:bodyPr/>
        <a:lstStyle/>
        <a:p>
          <a:r>
            <a:rPr lang="en-IN" dirty="0"/>
            <a:t>CBBOs</a:t>
          </a:r>
        </a:p>
      </dgm:t>
    </dgm:pt>
    <dgm:pt modelId="{F5BD1373-BBEF-48E2-9E9C-884C2BA2E6CD}" type="parTrans" cxnId="{7EF1C946-8374-4875-BF2B-DC4B3160A7EC}">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E7E61085-AC2C-49C5-9AB5-5A0BA053F6E9}" type="sibTrans" cxnId="{7EF1C946-8374-4875-BF2B-DC4B3160A7EC}">
      <dgm:prSet/>
      <dgm:spPr/>
      <dgm:t>
        <a:bodyPr/>
        <a:lstStyle/>
        <a:p>
          <a:endParaRPr lang="en-IN"/>
        </a:p>
      </dgm:t>
    </dgm:pt>
    <dgm:pt modelId="{E5FD8D91-BE23-40A5-A351-55F15BD8C725}">
      <dgm:prSet phldrT="[Text]"/>
      <dgm:spPr/>
      <dgm:t>
        <a:bodyPr/>
        <a:lstStyle/>
        <a:p>
          <a:r>
            <a:rPr lang="en-IN" dirty="0"/>
            <a:t>FPOs</a:t>
          </a:r>
        </a:p>
      </dgm:t>
    </dgm:pt>
    <dgm:pt modelId="{FE514D51-DE72-402A-AC8A-E36FF8E0393C}" type="parTrans" cxnId="{092D11FE-1811-4D5F-9D55-3752378F2EC6}">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07486676-4334-46FA-8C36-DC42DC932653}" type="sibTrans" cxnId="{092D11FE-1811-4D5F-9D55-3752378F2EC6}">
      <dgm:prSet/>
      <dgm:spPr/>
      <dgm:t>
        <a:bodyPr/>
        <a:lstStyle/>
        <a:p>
          <a:endParaRPr lang="en-IN"/>
        </a:p>
      </dgm:t>
    </dgm:pt>
    <dgm:pt modelId="{6B384BFA-0F48-4533-A4F4-472DD3354DDC}">
      <dgm:prSet phldrT="[Text]"/>
      <dgm:spPr/>
      <dgm:t>
        <a:bodyPr/>
        <a:lstStyle/>
        <a:p>
          <a:r>
            <a:rPr lang="en-IN" dirty="0"/>
            <a:t>FPOs</a:t>
          </a:r>
        </a:p>
      </dgm:t>
    </dgm:pt>
    <dgm:pt modelId="{02EF3EB0-25DF-44B8-9FCD-5E87C7CFB832}" type="parTrans" cxnId="{75395AEE-9696-4555-9B24-1B2C17724A40}">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FD38341-CD72-4190-B8CD-361D128CF7C6}" type="sibTrans" cxnId="{75395AEE-9696-4555-9B24-1B2C17724A40}">
      <dgm:prSet/>
      <dgm:spPr/>
      <dgm:t>
        <a:bodyPr/>
        <a:lstStyle/>
        <a:p>
          <a:endParaRPr lang="en-IN"/>
        </a:p>
      </dgm:t>
    </dgm:pt>
    <dgm:pt modelId="{1A3E6C55-62EB-450B-9238-82320E98F63B}">
      <dgm:prSet phldrT="[Text]"/>
      <dgm:spPr/>
      <dgm:t>
        <a:bodyPr/>
        <a:lstStyle/>
        <a:p>
          <a:r>
            <a:rPr lang="en-IN" dirty="0"/>
            <a:t>CBBOs</a:t>
          </a:r>
        </a:p>
      </dgm:t>
    </dgm:pt>
    <dgm:pt modelId="{82C37335-D872-4F2A-BB72-1CB23103B2D5}" type="parTrans" cxnId="{09E1D408-7DCE-4C49-BBF8-545B74692168}">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4445E39A-B771-4DB1-9240-7578B1AA029C}" type="sibTrans" cxnId="{09E1D408-7DCE-4C49-BBF8-545B74692168}">
      <dgm:prSet/>
      <dgm:spPr/>
      <dgm:t>
        <a:bodyPr/>
        <a:lstStyle/>
        <a:p>
          <a:endParaRPr lang="en-IN"/>
        </a:p>
      </dgm:t>
    </dgm:pt>
    <dgm:pt modelId="{8B3C8337-CAD9-4523-B0BD-BF0095BC6076}">
      <dgm:prSet phldrT="[Text]"/>
      <dgm:spPr/>
      <dgm:t>
        <a:bodyPr/>
        <a:lstStyle/>
        <a:p>
          <a:r>
            <a:rPr lang="en-IN" dirty="0"/>
            <a:t>FPOs</a:t>
          </a:r>
        </a:p>
      </dgm:t>
    </dgm:pt>
    <dgm:pt modelId="{FEC4DD9F-8440-4BF1-9842-E4ABBDA13ACF}" type="parTrans" cxnId="{D65323CD-4540-41D6-9ED5-F3614A1DA43F}">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EA04FCE-271A-4F00-BAFF-6B46181578DF}" type="sibTrans" cxnId="{D65323CD-4540-41D6-9ED5-F3614A1DA43F}">
      <dgm:prSet/>
      <dgm:spPr/>
      <dgm:t>
        <a:bodyPr/>
        <a:lstStyle/>
        <a:p>
          <a:endParaRPr lang="en-IN"/>
        </a:p>
      </dgm:t>
    </dgm:pt>
    <dgm:pt modelId="{869C19DA-B0B8-4722-B14E-77A0B2DDB57D}">
      <dgm:prSet phldrT="[Text]"/>
      <dgm:spPr/>
      <dgm:t>
        <a:bodyPr/>
        <a:lstStyle/>
        <a:p>
          <a:r>
            <a:rPr lang="en-IN" dirty="0"/>
            <a:t>N-PMAFSC</a:t>
          </a:r>
        </a:p>
      </dgm:t>
    </dgm:pt>
    <dgm:pt modelId="{CCEECBD0-4344-429F-8434-86A5948D6E44}" type="parTrans" cxnId="{F60821D4-0F52-462D-856B-DB14BF8FC5A4}">
      <dgm:prSet/>
      <dgm:spPr/>
      <dgm:t>
        <a:bodyPr/>
        <a:lstStyle/>
        <a:p>
          <a:endParaRPr lang="en-IN"/>
        </a:p>
      </dgm:t>
    </dgm:pt>
    <dgm:pt modelId="{F86CB68D-37F1-43E5-B118-4BEA909347AA}" type="sibTrans" cxnId="{F60821D4-0F52-462D-856B-DB14BF8FC5A4}">
      <dgm:prSet/>
      <dgm:spPr/>
      <dgm:t>
        <a:bodyPr/>
        <a:lstStyle/>
        <a:p>
          <a:endParaRPr lang="en-IN"/>
        </a:p>
      </dgm:t>
    </dgm:pt>
    <dgm:pt modelId="{D9F62832-E725-4EEE-A798-D4F3102E59D6}">
      <dgm:prSet/>
      <dgm:spPr/>
      <dgm:t>
        <a:bodyPr/>
        <a:lstStyle/>
        <a:p>
          <a:r>
            <a:rPr lang="en-IN" dirty="0"/>
            <a:t>FPOs</a:t>
          </a:r>
        </a:p>
      </dgm:t>
    </dgm:pt>
    <dgm:pt modelId="{A6E09118-FE6B-4EAD-B977-FB4FF2CC369F}" type="parTrans" cxnId="{25E08DC7-28E9-438F-945A-4955EF3F5794}">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CF1DB351-EF5C-45FD-B1A0-EF0A587D3E2F}" type="sibTrans" cxnId="{25E08DC7-28E9-438F-945A-4955EF3F5794}">
      <dgm:prSet/>
      <dgm:spPr/>
      <dgm:t>
        <a:bodyPr/>
        <a:lstStyle/>
        <a:p>
          <a:endParaRPr lang="en-IN"/>
        </a:p>
      </dgm:t>
    </dgm:pt>
    <dgm:pt modelId="{C5F2C714-ACAD-424D-91B1-0CA61DBD9926}">
      <dgm:prSet/>
      <dgm:spPr/>
      <dgm:t>
        <a:bodyPr/>
        <a:lstStyle/>
        <a:p>
          <a:r>
            <a:rPr lang="en-IN" dirty="0"/>
            <a:t>NPMA</a:t>
          </a:r>
        </a:p>
      </dgm:t>
    </dgm:pt>
    <dgm:pt modelId="{714983F6-06DB-4409-BCD3-C773CC4B9AC8}" type="parTrans" cxnId="{055F25FD-9ACF-4626-8583-5D8BDD3F34C9}">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DC68A869-FE26-47F1-A5AD-5CEFAEEB10E0}" type="sibTrans" cxnId="{055F25FD-9ACF-4626-8583-5D8BDD3F34C9}">
      <dgm:prSet/>
      <dgm:spPr/>
      <dgm:t>
        <a:bodyPr/>
        <a:lstStyle/>
        <a:p>
          <a:endParaRPr lang="en-IN"/>
        </a:p>
      </dgm:t>
    </dgm:pt>
    <dgm:pt modelId="{904BA5CD-5B07-484B-BE74-A122B671EF6D}" type="pres">
      <dgm:prSet presAssocID="{41DC40F2-C4EE-4A3E-8465-154D47EFAC0E}" presName="hierChild1" presStyleCnt="0">
        <dgm:presLayoutVars>
          <dgm:chPref val="1"/>
          <dgm:dir/>
          <dgm:animOne val="branch"/>
          <dgm:animLvl val="lvl"/>
          <dgm:resizeHandles/>
        </dgm:presLayoutVars>
      </dgm:prSet>
      <dgm:spPr/>
    </dgm:pt>
    <dgm:pt modelId="{26D10430-2C69-4A8B-81F5-7A45A603E631}" type="pres">
      <dgm:prSet presAssocID="{65FE309C-5DFD-491E-A59D-E8E09C6480C8}" presName="hierRoot1" presStyleCnt="0"/>
      <dgm:spPr/>
    </dgm:pt>
    <dgm:pt modelId="{DA2A142E-C4E1-47A3-A21B-C041BC1A09AF}" type="pres">
      <dgm:prSet presAssocID="{65FE309C-5DFD-491E-A59D-E8E09C6480C8}" presName="composite" presStyleCnt="0"/>
      <dgm:spPr/>
    </dgm:pt>
    <dgm:pt modelId="{71F04685-4794-45FD-BC68-4066C2DA2F60}" type="pres">
      <dgm:prSet presAssocID="{65FE309C-5DFD-491E-A59D-E8E09C6480C8}" presName="background" presStyleLbl="node0" presStyleIdx="0" presStyleCnt="2"/>
      <dgm:spPr/>
    </dgm:pt>
    <dgm:pt modelId="{C62AA3E6-4521-4FB6-B0B5-2B1FAF3222B2}" type="pres">
      <dgm:prSet presAssocID="{65FE309C-5DFD-491E-A59D-E8E09C6480C8}" presName="text" presStyleLbl="fgAcc0" presStyleIdx="0" presStyleCnt="2" custScaleX="112062" custScaleY="55450" custLinFactNeighborX="47692" custLinFactNeighborY="93506">
        <dgm:presLayoutVars>
          <dgm:chPref val="3"/>
        </dgm:presLayoutVars>
      </dgm:prSet>
      <dgm:spPr/>
    </dgm:pt>
    <dgm:pt modelId="{03C57013-DA68-4941-B317-A8E5BDB7964D}" type="pres">
      <dgm:prSet presAssocID="{65FE309C-5DFD-491E-A59D-E8E09C6480C8}" presName="hierChild2" presStyleCnt="0"/>
      <dgm:spPr/>
    </dgm:pt>
    <dgm:pt modelId="{43D6421F-9EDE-41B1-8FF1-6F373FC02272}" type="pres">
      <dgm:prSet presAssocID="{F5BD1373-BBEF-48E2-9E9C-884C2BA2E6CD}" presName="Name10" presStyleLbl="parChTrans1D2" presStyleIdx="0" presStyleCnt="3"/>
      <dgm:spPr/>
    </dgm:pt>
    <dgm:pt modelId="{75F5C8E9-5A39-4155-9A08-123C0676B662}" type="pres">
      <dgm:prSet presAssocID="{504C1FFC-F43D-4FD7-8099-6338CB9A156B}" presName="hierRoot2" presStyleCnt="0"/>
      <dgm:spPr/>
    </dgm:pt>
    <dgm:pt modelId="{C1A3CF82-4CB6-4D63-96A0-8880E39E5671}" type="pres">
      <dgm:prSet presAssocID="{504C1FFC-F43D-4FD7-8099-6338CB9A156B}" presName="composite2" presStyleCnt="0"/>
      <dgm:spPr/>
    </dgm:pt>
    <dgm:pt modelId="{C7CCCAF4-140A-465D-A9E4-25F4F55CDFB3}" type="pres">
      <dgm:prSet presAssocID="{504C1FFC-F43D-4FD7-8099-6338CB9A156B}" presName="background2" presStyleLbl="node2" presStyleIdx="0" presStyleCnt="3"/>
      <dgm:spPr/>
    </dgm:pt>
    <dgm:pt modelId="{AD652BE3-33B6-4E8F-B02F-153F50D11647}" type="pres">
      <dgm:prSet presAssocID="{504C1FFC-F43D-4FD7-8099-6338CB9A156B}" presName="text2" presStyleLbl="fgAcc2" presStyleIdx="0" presStyleCnt="3" custLinFactNeighborX="12860" custLinFactNeighborY="86832">
        <dgm:presLayoutVars>
          <dgm:chPref val="3"/>
        </dgm:presLayoutVars>
      </dgm:prSet>
      <dgm:spPr/>
    </dgm:pt>
    <dgm:pt modelId="{3CDC5326-2258-4B05-AD3B-2298210E2355}" type="pres">
      <dgm:prSet presAssocID="{504C1FFC-F43D-4FD7-8099-6338CB9A156B}" presName="hierChild3" presStyleCnt="0"/>
      <dgm:spPr/>
    </dgm:pt>
    <dgm:pt modelId="{86F5F79B-02B0-4F59-9FC7-A3E12E796298}" type="pres">
      <dgm:prSet presAssocID="{FE514D51-DE72-402A-AC8A-E36FF8E0393C}" presName="Name17" presStyleLbl="parChTrans1D3" presStyleIdx="0" presStyleCnt="4"/>
      <dgm:spPr/>
    </dgm:pt>
    <dgm:pt modelId="{287A5115-60ED-4F89-8AB1-19D1655A4FF7}" type="pres">
      <dgm:prSet presAssocID="{E5FD8D91-BE23-40A5-A351-55F15BD8C725}" presName="hierRoot3" presStyleCnt="0"/>
      <dgm:spPr/>
    </dgm:pt>
    <dgm:pt modelId="{6F5FE98C-06A1-4966-8192-0B222C9992DD}" type="pres">
      <dgm:prSet presAssocID="{E5FD8D91-BE23-40A5-A351-55F15BD8C725}" presName="composite3" presStyleCnt="0"/>
      <dgm:spPr/>
    </dgm:pt>
    <dgm:pt modelId="{9562719C-B3EF-4528-8F50-8FCA7D01D4AE}" type="pres">
      <dgm:prSet presAssocID="{E5FD8D91-BE23-40A5-A351-55F15BD8C725}" presName="background3" presStyleLbl="node3" presStyleIdx="0" presStyleCnt="4"/>
      <dgm:spPr/>
    </dgm:pt>
    <dgm:pt modelId="{E69DDEA2-0C4E-4B1E-BEE7-5A4F7B57C7E6}" type="pres">
      <dgm:prSet presAssocID="{E5FD8D91-BE23-40A5-A351-55F15BD8C725}" presName="text3" presStyleLbl="fgAcc3" presStyleIdx="0" presStyleCnt="4" custLinFactY="55" custLinFactNeighborX="1590" custLinFactNeighborY="100000">
        <dgm:presLayoutVars>
          <dgm:chPref val="3"/>
        </dgm:presLayoutVars>
      </dgm:prSet>
      <dgm:spPr/>
    </dgm:pt>
    <dgm:pt modelId="{7BEE5AF9-DAB9-4D0E-AE54-9BA1F9F28907}" type="pres">
      <dgm:prSet presAssocID="{E5FD8D91-BE23-40A5-A351-55F15BD8C725}" presName="hierChild4" presStyleCnt="0"/>
      <dgm:spPr/>
    </dgm:pt>
    <dgm:pt modelId="{840F35FE-1A4C-4239-AE5C-946EA76FCC3A}" type="pres">
      <dgm:prSet presAssocID="{02EF3EB0-25DF-44B8-9FCD-5E87C7CFB832}" presName="Name17" presStyleLbl="parChTrans1D3" presStyleIdx="1" presStyleCnt="4"/>
      <dgm:spPr/>
    </dgm:pt>
    <dgm:pt modelId="{81241E9D-50D3-449E-B7D8-48EF7E237A88}" type="pres">
      <dgm:prSet presAssocID="{6B384BFA-0F48-4533-A4F4-472DD3354DDC}" presName="hierRoot3" presStyleCnt="0"/>
      <dgm:spPr/>
    </dgm:pt>
    <dgm:pt modelId="{FE0D4546-15B5-4227-A2A3-BDAFB1CEE73E}" type="pres">
      <dgm:prSet presAssocID="{6B384BFA-0F48-4533-A4F4-472DD3354DDC}" presName="composite3" presStyleCnt="0"/>
      <dgm:spPr/>
    </dgm:pt>
    <dgm:pt modelId="{E79C2288-3C76-4DCE-AE81-CDD10E3C30C9}" type="pres">
      <dgm:prSet presAssocID="{6B384BFA-0F48-4533-A4F4-472DD3354DDC}" presName="background3" presStyleLbl="node3" presStyleIdx="1" presStyleCnt="4"/>
      <dgm:spPr/>
    </dgm:pt>
    <dgm:pt modelId="{46CDD92D-3EAD-4A3D-B71E-5DB732FC1774}" type="pres">
      <dgm:prSet presAssocID="{6B384BFA-0F48-4533-A4F4-472DD3354DDC}" presName="text3" presStyleLbl="fgAcc3" presStyleIdx="1" presStyleCnt="4" custLinFactY="9778" custLinFactNeighborX="7506" custLinFactNeighborY="100000">
        <dgm:presLayoutVars>
          <dgm:chPref val="3"/>
        </dgm:presLayoutVars>
      </dgm:prSet>
      <dgm:spPr/>
    </dgm:pt>
    <dgm:pt modelId="{9292558C-2FF1-452C-BF3B-155B52F1F9DA}" type="pres">
      <dgm:prSet presAssocID="{6B384BFA-0F48-4533-A4F4-472DD3354DDC}" presName="hierChild4" presStyleCnt="0"/>
      <dgm:spPr/>
    </dgm:pt>
    <dgm:pt modelId="{6A84C9B1-2044-4F7D-8898-0FC0100CE2F5}" type="pres">
      <dgm:prSet presAssocID="{82C37335-D872-4F2A-BB72-1CB23103B2D5}" presName="Name10" presStyleLbl="parChTrans1D2" presStyleIdx="1" presStyleCnt="3"/>
      <dgm:spPr/>
    </dgm:pt>
    <dgm:pt modelId="{A5E21AF5-FD55-4552-A255-8063FFF99494}" type="pres">
      <dgm:prSet presAssocID="{1A3E6C55-62EB-450B-9238-82320E98F63B}" presName="hierRoot2" presStyleCnt="0"/>
      <dgm:spPr/>
    </dgm:pt>
    <dgm:pt modelId="{EB99E0DA-58A8-488F-936B-DAC9FC308C3D}" type="pres">
      <dgm:prSet presAssocID="{1A3E6C55-62EB-450B-9238-82320E98F63B}" presName="composite2" presStyleCnt="0"/>
      <dgm:spPr/>
    </dgm:pt>
    <dgm:pt modelId="{C198B392-DCCA-49E2-8469-157082B4FA94}" type="pres">
      <dgm:prSet presAssocID="{1A3E6C55-62EB-450B-9238-82320E98F63B}" presName="background2" presStyleLbl="node2" presStyleIdx="1" presStyleCnt="3"/>
      <dgm:spPr/>
    </dgm:pt>
    <dgm:pt modelId="{F68C7606-D51E-45AD-9829-15CC96EBBEBA}" type="pres">
      <dgm:prSet presAssocID="{1A3E6C55-62EB-450B-9238-82320E98F63B}" presName="text2" presStyleLbl="fgAcc2" presStyleIdx="1" presStyleCnt="3" custLinFactNeighborX="36766" custLinFactNeighborY="89932">
        <dgm:presLayoutVars>
          <dgm:chPref val="3"/>
        </dgm:presLayoutVars>
      </dgm:prSet>
      <dgm:spPr/>
    </dgm:pt>
    <dgm:pt modelId="{3039DC74-0FCA-482B-9762-E733536072A0}" type="pres">
      <dgm:prSet presAssocID="{1A3E6C55-62EB-450B-9238-82320E98F63B}" presName="hierChild3" presStyleCnt="0"/>
      <dgm:spPr/>
    </dgm:pt>
    <dgm:pt modelId="{4D0BF31E-EF54-408B-A3F7-F928D399384A}" type="pres">
      <dgm:prSet presAssocID="{FEC4DD9F-8440-4BF1-9842-E4ABBDA13ACF}" presName="Name17" presStyleLbl="parChTrans1D3" presStyleIdx="2" presStyleCnt="4"/>
      <dgm:spPr/>
    </dgm:pt>
    <dgm:pt modelId="{851393B1-CE94-4500-A5E9-6A5B7EFB7EDE}" type="pres">
      <dgm:prSet presAssocID="{8B3C8337-CAD9-4523-B0BD-BF0095BC6076}" presName="hierRoot3" presStyleCnt="0"/>
      <dgm:spPr/>
    </dgm:pt>
    <dgm:pt modelId="{877070C1-6F43-4072-8D4A-95C8FDB98605}" type="pres">
      <dgm:prSet presAssocID="{8B3C8337-CAD9-4523-B0BD-BF0095BC6076}" presName="composite3" presStyleCnt="0"/>
      <dgm:spPr/>
    </dgm:pt>
    <dgm:pt modelId="{6C61C4A3-B543-428C-970E-401C240A4F7C}" type="pres">
      <dgm:prSet presAssocID="{8B3C8337-CAD9-4523-B0BD-BF0095BC6076}" presName="background3" presStyleLbl="node3" presStyleIdx="2" presStyleCnt="4"/>
      <dgm:spPr/>
    </dgm:pt>
    <dgm:pt modelId="{1CD1FDFB-E953-402C-A2B6-51EDEC774374}" type="pres">
      <dgm:prSet presAssocID="{8B3C8337-CAD9-4523-B0BD-BF0095BC6076}" presName="text3" presStyleLbl="fgAcc3" presStyleIdx="2" presStyleCnt="4" custLinFactY="8903" custLinFactNeighborX="16506" custLinFactNeighborY="100000">
        <dgm:presLayoutVars>
          <dgm:chPref val="3"/>
        </dgm:presLayoutVars>
      </dgm:prSet>
      <dgm:spPr/>
    </dgm:pt>
    <dgm:pt modelId="{493FBE9F-5C24-4EA3-BFA8-F80F4DC51E0D}" type="pres">
      <dgm:prSet presAssocID="{8B3C8337-CAD9-4523-B0BD-BF0095BC6076}" presName="hierChild4" presStyleCnt="0"/>
      <dgm:spPr/>
    </dgm:pt>
    <dgm:pt modelId="{3B968640-D000-4727-8D6B-58A2FA0D309F}" type="pres">
      <dgm:prSet presAssocID="{A6E09118-FE6B-4EAD-B977-FB4FF2CC369F}" presName="Name17" presStyleLbl="parChTrans1D3" presStyleIdx="3" presStyleCnt="4"/>
      <dgm:spPr/>
    </dgm:pt>
    <dgm:pt modelId="{2F282905-C5F9-4828-A80E-62E749D5C811}" type="pres">
      <dgm:prSet presAssocID="{D9F62832-E725-4EEE-A798-D4F3102E59D6}" presName="hierRoot3" presStyleCnt="0"/>
      <dgm:spPr/>
    </dgm:pt>
    <dgm:pt modelId="{46E109BB-B1A2-4342-97D7-31EC529730C5}" type="pres">
      <dgm:prSet presAssocID="{D9F62832-E725-4EEE-A798-D4F3102E59D6}" presName="composite3" presStyleCnt="0"/>
      <dgm:spPr/>
    </dgm:pt>
    <dgm:pt modelId="{FF4AB809-29ED-48E7-A182-ADF454675372}" type="pres">
      <dgm:prSet presAssocID="{D9F62832-E725-4EEE-A798-D4F3102E59D6}" presName="background3" presStyleLbl="node3" presStyleIdx="3" presStyleCnt="4"/>
      <dgm:spPr/>
    </dgm:pt>
    <dgm:pt modelId="{457D487A-DACE-4B62-81C7-1D56E348CAC1}" type="pres">
      <dgm:prSet presAssocID="{D9F62832-E725-4EEE-A798-D4F3102E59D6}" presName="text3" presStyleLbl="fgAcc3" presStyleIdx="3" presStyleCnt="4" custLinFactY="8903" custLinFactNeighborX="47633" custLinFactNeighborY="100000">
        <dgm:presLayoutVars>
          <dgm:chPref val="3"/>
        </dgm:presLayoutVars>
      </dgm:prSet>
      <dgm:spPr/>
    </dgm:pt>
    <dgm:pt modelId="{76908246-3AAD-47A2-A8AF-B1D47FAAFD07}" type="pres">
      <dgm:prSet presAssocID="{D9F62832-E725-4EEE-A798-D4F3102E59D6}" presName="hierChild4" presStyleCnt="0"/>
      <dgm:spPr/>
    </dgm:pt>
    <dgm:pt modelId="{1BDBF275-E964-42DB-8AE3-270B0DDD3A05}" type="pres">
      <dgm:prSet presAssocID="{869C19DA-B0B8-4722-B14E-77A0B2DDB57D}" presName="hierRoot1" presStyleCnt="0"/>
      <dgm:spPr/>
    </dgm:pt>
    <dgm:pt modelId="{E5823361-C8D5-4E7D-BBC0-EC732242EBD5}" type="pres">
      <dgm:prSet presAssocID="{869C19DA-B0B8-4722-B14E-77A0B2DDB57D}" presName="composite" presStyleCnt="0"/>
      <dgm:spPr/>
    </dgm:pt>
    <dgm:pt modelId="{424709E7-A45A-43E1-82BD-C6C13E1DD787}" type="pres">
      <dgm:prSet presAssocID="{869C19DA-B0B8-4722-B14E-77A0B2DDB57D}" presName="background" presStyleLbl="node0" presStyleIdx="1" presStyleCnt="2"/>
      <dgm:spPr/>
    </dgm:pt>
    <dgm:pt modelId="{4123079B-B264-4828-BDFF-4B795EEF09F2}" type="pres">
      <dgm:prSet presAssocID="{869C19DA-B0B8-4722-B14E-77A0B2DDB57D}" presName="text" presStyleLbl="fgAcc0" presStyleIdx="1" presStyleCnt="2" custScaleY="56931" custLinFactX="-100000" custLinFactY="-91" custLinFactNeighborX="-107498" custLinFactNeighborY="-100000">
        <dgm:presLayoutVars>
          <dgm:chPref val="3"/>
        </dgm:presLayoutVars>
      </dgm:prSet>
      <dgm:spPr/>
    </dgm:pt>
    <dgm:pt modelId="{D265CA6E-CFDF-4463-B8F7-EFC62DD9CFA5}" type="pres">
      <dgm:prSet presAssocID="{869C19DA-B0B8-4722-B14E-77A0B2DDB57D}" presName="hierChild2" presStyleCnt="0"/>
      <dgm:spPr/>
    </dgm:pt>
    <dgm:pt modelId="{BEE695F2-A22E-4C59-B331-AEA94C9C6297}" type="pres">
      <dgm:prSet presAssocID="{714983F6-06DB-4409-BCD3-C773CC4B9AC8}" presName="Name10" presStyleLbl="parChTrans1D2" presStyleIdx="2" presStyleCnt="3"/>
      <dgm:spPr/>
    </dgm:pt>
    <dgm:pt modelId="{2EBA631B-DCFC-41D7-A1CE-9ECE8206418C}" type="pres">
      <dgm:prSet presAssocID="{C5F2C714-ACAD-424D-91B1-0CA61DBD9926}" presName="hierRoot2" presStyleCnt="0"/>
      <dgm:spPr/>
    </dgm:pt>
    <dgm:pt modelId="{EE4B40D5-2A08-4AF7-9A97-2512F196A7B5}" type="pres">
      <dgm:prSet presAssocID="{C5F2C714-ACAD-424D-91B1-0CA61DBD9926}" presName="composite2" presStyleCnt="0"/>
      <dgm:spPr/>
    </dgm:pt>
    <dgm:pt modelId="{9301B7F4-459F-401F-8F15-B1E12870AAFD}" type="pres">
      <dgm:prSet presAssocID="{C5F2C714-ACAD-424D-91B1-0CA61DBD9926}" presName="background2" presStyleLbl="node2" presStyleIdx="2" presStyleCnt="3"/>
      <dgm:spPr/>
    </dgm:pt>
    <dgm:pt modelId="{ED91EE2E-A0B4-466F-972E-13BE3E9747FC}" type="pres">
      <dgm:prSet presAssocID="{C5F2C714-ACAD-424D-91B1-0CA61DBD9926}" presName="text2" presStyleLbl="fgAcc2" presStyleIdx="2" presStyleCnt="3" custScaleX="105105" custScaleY="56467" custLinFactX="-100000" custLinFactY="-2097" custLinFactNeighborX="-102783" custLinFactNeighborY="-100000">
        <dgm:presLayoutVars>
          <dgm:chPref val="3"/>
        </dgm:presLayoutVars>
      </dgm:prSet>
      <dgm:spPr/>
    </dgm:pt>
    <dgm:pt modelId="{A73620B1-14C7-45FB-B9E8-CB6798E1DF5E}" type="pres">
      <dgm:prSet presAssocID="{C5F2C714-ACAD-424D-91B1-0CA61DBD9926}" presName="hierChild3" presStyleCnt="0"/>
      <dgm:spPr/>
    </dgm:pt>
  </dgm:ptLst>
  <dgm:cxnLst>
    <dgm:cxn modelId="{09E1D408-7DCE-4C49-BBF8-545B74692168}" srcId="{65FE309C-5DFD-491E-A59D-E8E09C6480C8}" destId="{1A3E6C55-62EB-450B-9238-82320E98F63B}" srcOrd="1" destOrd="0" parTransId="{82C37335-D872-4F2A-BB72-1CB23103B2D5}" sibTransId="{4445E39A-B771-4DB1-9240-7578B1AA029C}"/>
    <dgm:cxn modelId="{BC399A0E-B076-4D69-A8D7-E95BACE798EA}" type="presOf" srcId="{714983F6-06DB-4409-BCD3-C773CC4B9AC8}" destId="{BEE695F2-A22E-4C59-B331-AEA94C9C6297}" srcOrd="0" destOrd="0" presId="urn:microsoft.com/office/officeart/2005/8/layout/hierarchy1#3"/>
    <dgm:cxn modelId="{C5AD8B10-F7CE-486F-96A1-2540061562A7}" type="presOf" srcId="{6B384BFA-0F48-4533-A4F4-472DD3354DDC}" destId="{46CDD92D-3EAD-4A3D-B71E-5DB732FC1774}" srcOrd="0" destOrd="0" presId="urn:microsoft.com/office/officeart/2005/8/layout/hierarchy1#3"/>
    <dgm:cxn modelId="{36E33617-E503-485A-8B70-90EB0BA5D0DB}" type="presOf" srcId="{65FE309C-5DFD-491E-A59D-E8E09C6480C8}" destId="{C62AA3E6-4521-4FB6-B0B5-2B1FAF3222B2}" srcOrd="0" destOrd="0" presId="urn:microsoft.com/office/officeart/2005/8/layout/hierarchy1#3"/>
    <dgm:cxn modelId="{BD260518-2340-49FE-BFD3-3235EC333898}" type="presOf" srcId="{FE514D51-DE72-402A-AC8A-E36FF8E0393C}" destId="{86F5F79B-02B0-4F59-9FC7-A3E12E796298}" srcOrd="0" destOrd="0" presId="urn:microsoft.com/office/officeart/2005/8/layout/hierarchy1#3"/>
    <dgm:cxn modelId="{5DECB628-2034-488A-ACAB-91825D54BA58}" type="presOf" srcId="{02EF3EB0-25DF-44B8-9FCD-5E87C7CFB832}" destId="{840F35FE-1A4C-4239-AE5C-946EA76FCC3A}" srcOrd="0" destOrd="0" presId="urn:microsoft.com/office/officeart/2005/8/layout/hierarchy1#3"/>
    <dgm:cxn modelId="{4627052C-A6C1-4E15-9FDD-A1E6B04D5384}" type="presOf" srcId="{41DC40F2-C4EE-4A3E-8465-154D47EFAC0E}" destId="{904BA5CD-5B07-484B-BE74-A122B671EF6D}" srcOrd="0" destOrd="0" presId="urn:microsoft.com/office/officeart/2005/8/layout/hierarchy1#3"/>
    <dgm:cxn modelId="{877AD731-A28B-47C1-B638-68E4EF7F3734}" type="presOf" srcId="{8B3C8337-CAD9-4523-B0BD-BF0095BC6076}" destId="{1CD1FDFB-E953-402C-A2B6-51EDEC774374}" srcOrd="0" destOrd="0" presId="urn:microsoft.com/office/officeart/2005/8/layout/hierarchy1#3"/>
    <dgm:cxn modelId="{7EF1C946-8374-4875-BF2B-DC4B3160A7EC}" srcId="{65FE309C-5DFD-491E-A59D-E8E09C6480C8}" destId="{504C1FFC-F43D-4FD7-8099-6338CB9A156B}" srcOrd="0" destOrd="0" parTransId="{F5BD1373-BBEF-48E2-9E9C-884C2BA2E6CD}" sibTransId="{E7E61085-AC2C-49C5-9AB5-5A0BA053F6E9}"/>
    <dgm:cxn modelId="{8E3E126C-4A01-4510-ACF1-EBA6739164B3}" type="presOf" srcId="{D9F62832-E725-4EEE-A798-D4F3102E59D6}" destId="{457D487A-DACE-4B62-81C7-1D56E348CAC1}" srcOrd="0" destOrd="0" presId="urn:microsoft.com/office/officeart/2005/8/layout/hierarchy1#3"/>
    <dgm:cxn modelId="{92124574-1E73-467E-A8A0-E0105453FF29}" type="presOf" srcId="{F5BD1373-BBEF-48E2-9E9C-884C2BA2E6CD}" destId="{43D6421F-9EDE-41B1-8FF1-6F373FC02272}" srcOrd="0" destOrd="0" presId="urn:microsoft.com/office/officeart/2005/8/layout/hierarchy1#3"/>
    <dgm:cxn modelId="{9D35BC56-F99C-49D6-A4FC-C6503925DED5}" type="presOf" srcId="{E5FD8D91-BE23-40A5-A351-55F15BD8C725}" destId="{E69DDEA2-0C4E-4B1E-BEE7-5A4F7B57C7E6}" srcOrd="0" destOrd="0" presId="urn:microsoft.com/office/officeart/2005/8/layout/hierarchy1#3"/>
    <dgm:cxn modelId="{65073159-C7F5-46CE-97C7-4844818B321F}" type="presOf" srcId="{869C19DA-B0B8-4722-B14E-77A0B2DDB57D}" destId="{4123079B-B264-4828-BDFF-4B795EEF09F2}" srcOrd="0" destOrd="0" presId="urn:microsoft.com/office/officeart/2005/8/layout/hierarchy1#3"/>
    <dgm:cxn modelId="{2978B693-82DF-40E8-909D-8C7A97FB4A8D}" type="presOf" srcId="{82C37335-D872-4F2A-BB72-1CB23103B2D5}" destId="{6A84C9B1-2044-4F7D-8898-0FC0100CE2F5}" srcOrd="0" destOrd="0" presId="urn:microsoft.com/office/officeart/2005/8/layout/hierarchy1#3"/>
    <dgm:cxn modelId="{236D7FA2-3275-47C5-BC41-0A51318412D9}" type="presOf" srcId="{FEC4DD9F-8440-4BF1-9842-E4ABBDA13ACF}" destId="{4D0BF31E-EF54-408B-A3F7-F928D399384A}" srcOrd="0" destOrd="0" presId="urn:microsoft.com/office/officeart/2005/8/layout/hierarchy1#3"/>
    <dgm:cxn modelId="{9E52C0B7-F2A4-4ED1-9B2B-B7A6BACC3F6F}" type="presOf" srcId="{1A3E6C55-62EB-450B-9238-82320E98F63B}" destId="{F68C7606-D51E-45AD-9829-15CC96EBBEBA}" srcOrd="0" destOrd="0" presId="urn:microsoft.com/office/officeart/2005/8/layout/hierarchy1#3"/>
    <dgm:cxn modelId="{25E08DC7-28E9-438F-945A-4955EF3F5794}" srcId="{1A3E6C55-62EB-450B-9238-82320E98F63B}" destId="{D9F62832-E725-4EEE-A798-D4F3102E59D6}" srcOrd="1" destOrd="0" parTransId="{A6E09118-FE6B-4EAD-B977-FB4FF2CC369F}" sibTransId="{CF1DB351-EF5C-45FD-B1A0-EF0A587D3E2F}"/>
    <dgm:cxn modelId="{D65323CD-4540-41D6-9ED5-F3614A1DA43F}" srcId="{1A3E6C55-62EB-450B-9238-82320E98F63B}" destId="{8B3C8337-CAD9-4523-B0BD-BF0095BC6076}" srcOrd="0" destOrd="0" parTransId="{FEC4DD9F-8440-4BF1-9842-E4ABBDA13ACF}" sibTransId="{9EA04FCE-271A-4F00-BAFF-6B46181578DF}"/>
    <dgm:cxn modelId="{F60821D4-0F52-462D-856B-DB14BF8FC5A4}" srcId="{41DC40F2-C4EE-4A3E-8465-154D47EFAC0E}" destId="{869C19DA-B0B8-4722-B14E-77A0B2DDB57D}" srcOrd="1" destOrd="0" parTransId="{CCEECBD0-4344-429F-8434-86A5948D6E44}" sibTransId="{F86CB68D-37F1-43E5-B118-4BEA909347AA}"/>
    <dgm:cxn modelId="{48A532D6-ACC7-4645-AAA8-61CA0DEB25AD}" type="presOf" srcId="{A6E09118-FE6B-4EAD-B977-FB4FF2CC369F}" destId="{3B968640-D000-4727-8D6B-58A2FA0D309F}" srcOrd="0" destOrd="0" presId="urn:microsoft.com/office/officeart/2005/8/layout/hierarchy1#3"/>
    <dgm:cxn modelId="{AAA6D2E2-0162-4BB3-AAEC-3553EDC67AD8}" type="presOf" srcId="{C5F2C714-ACAD-424D-91B1-0CA61DBD9926}" destId="{ED91EE2E-A0B4-466F-972E-13BE3E9747FC}" srcOrd="0" destOrd="0" presId="urn:microsoft.com/office/officeart/2005/8/layout/hierarchy1#3"/>
    <dgm:cxn modelId="{50DDC0E6-FB95-4EA9-BB97-7469DAF3E60E}" srcId="{41DC40F2-C4EE-4A3E-8465-154D47EFAC0E}" destId="{65FE309C-5DFD-491E-A59D-E8E09C6480C8}" srcOrd="0" destOrd="0" parTransId="{33E98065-4795-48B6-A438-F5847C0ECD74}" sibTransId="{3A30EA59-DCF1-400A-A980-405355034667}"/>
    <dgm:cxn modelId="{56AF49E7-316F-4834-BE9B-02041F72ADF1}" type="presOf" srcId="{504C1FFC-F43D-4FD7-8099-6338CB9A156B}" destId="{AD652BE3-33B6-4E8F-B02F-153F50D11647}" srcOrd="0" destOrd="0" presId="urn:microsoft.com/office/officeart/2005/8/layout/hierarchy1#3"/>
    <dgm:cxn modelId="{75395AEE-9696-4555-9B24-1B2C17724A40}" srcId="{504C1FFC-F43D-4FD7-8099-6338CB9A156B}" destId="{6B384BFA-0F48-4533-A4F4-472DD3354DDC}" srcOrd="1" destOrd="0" parTransId="{02EF3EB0-25DF-44B8-9FCD-5E87C7CFB832}" sibTransId="{9FD38341-CD72-4190-B8CD-361D128CF7C6}"/>
    <dgm:cxn modelId="{055F25FD-9ACF-4626-8583-5D8BDD3F34C9}" srcId="{869C19DA-B0B8-4722-B14E-77A0B2DDB57D}" destId="{C5F2C714-ACAD-424D-91B1-0CA61DBD9926}" srcOrd="0" destOrd="0" parTransId="{714983F6-06DB-4409-BCD3-C773CC4B9AC8}" sibTransId="{DC68A869-FE26-47F1-A5AD-5CEFAEEB10E0}"/>
    <dgm:cxn modelId="{092D11FE-1811-4D5F-9D55-3752378F2EC6}" srcId="{504C1FFC-F43D-4FD7-8099-6338CB9A156B}" destId="{E5FD8D91-BE23-40A5-A351-55F15BD8C725}" srcOrd="0" destOrd="0" parTransId="{FE514D51-DE72-402A-AC8A-E36FF8E0393C}" sibTransId="{07486676-4334-46FA-8C36-DC42DC932653}"/>
    <dgm:cxn modelId="{BC66612E-9815-482E-86B2-21F167EF5063}" type="presParOf" srcId="{904BA5CD-5B07-484B-BE74-A122B671EF6D}" destId="{26D10430-2C69-4A8B-81F5-7A45A603E631}" srcOrd="0" destOrd="0" presId="urn:microsoft.com/office/officeart/2005/8/layout/hierarchy1#3"/>
    <dgm:cxn modelId="{AF87CCAD-0884-4D91-BCE3-080313680051}" type="presParOf" srcId="{26D10430-2C69-4A8B-81F5-7A45A603E631}" destId="{DA2A142E-C4E1-47A3-A21B-C041BC1A09AF}" srcOrd="0" destOrd="0" presId="urn:microsoft.com/office/officeart/2005/8/layout/hierarchy1#3"/>
    <dgm:cxn modelId="{D431EDC8-5E3C-416F-98B3-EBF730DD1D0A}" type="presParOf" srcId="{DA2A142E-C4E1-47A3-A21B-C041BC1A09AF}" destId="{71F04685-4794-45FD-BC68-4066C2DA2F60}" srcOrd="0" destOrd="0" presId="urn:microsoft.com/office/officeart/2005/8/layout/hierarchy1#3"/>
    <dgm:cxn modelId="{BE354F71-0439-46DB-847A-9A306F8E64B5}" type="presParOf" srcId="{DA2A142E-C4E1-47A3-A21B-C041BC1A09AF}" destId="{C62AA3E6-4521-4FB6-B0B5-2B1FAF3222B2}" srcOrd="1" destOrd="0" presId="urn:microsoft.com/office/officeart/2005/8/layout/hierarchy1#3"/>
    <dgm:cxn modelId="{9B033118-9068-4017-A4A8-88A29D34E126}" type="presParOf" srcId="{26D10430-2C69-4A8B-81F5-7A45A603E631}" destId="{03C57013-DA68-4941-B317-A8E5BDB7964D}" srcOrd="1" destOrd="0" presId="urn:microsoft.com/office/officeart/2005/8/layout/hierarchy1#3"/>
    <dgm:cxn modelId="{B6E10AC7-77E5-4F20-838A-7643BD2D0504}" type="presParOf" srcId="{03C57013-DA68-4941-B317-A8E5BDB7964D}" destId="{43D6421F-9EDE-41B1-8FF1-6F373FC02272}" srcOrd="0" destOrd="0" presId="urn:microsoft.com/office/officeart/2005/8/layout/hierarchy1#3"/>
    <dgm:cxn modelId="{08323FD2-729B-4061-B89A-8167970419A3}" type="presParOf" srcId="{03C57013-DA68-4941-B317-A8E5BDB7964D}" destId="{75F5C8E9-5A39-4155-9A08-123C0676B662}" srcOrd="1" destOrd="0" presId="urn:microsoft.com/office/officeart/2005/8/layout/hierarchy1#3"/>
    <dgm:cxn modelId="{A3292253-7E82-4F7B-B851-5209E78D8E29}" type="presParOf" srcId="{75F5C8E9-5A39-4155-9A08-123C0676B662}" destId="{C1A3CF82-4CB6-4D63-96A0-8880E39E5671}" srcOrd="0" destOrd="0" presId="urn:microsoft.com/office/officeart/2005/8/layout/hierarchy1#3"/>
    <dgm:cxn modelId="{29051047-EDC5-4E50-82FB-716AF7126E10}" type="presParOf" srcId="{C1A3CF82-4CB6-4D63-96A0-8880E39E5671}" destId="{C7CCCAF4-140A-465D-A9E4-25F4F55CDFB3}" srcOrd="0" destOrd="0" presId="urn:microsoft.com/office/officeart/2005/8/layout/hierarchy1#3"/>
    <dgm:cxn modelId="{618CB9F0-FF86-495F-B516-1BC21C5EDD8F}" type="presParOf" srcId="{C1A3CF82-4CB6-4D63-96A0-8880E39E5671}" destId="{AD652BE3-33B6-4E8F-B02F-153F50D11647}" srcOrd="1" destOrd="0" presId="urn:microsoft.com/office/officeart/2005/8/layout/hierarchy1#3"/>
    <dgm:cxn modelId="{E1B8AE4E-724A-4C57-AE25-BFD31BF98E1A}" type="presParOf" srcId="{75F5C8E9-5A39-4155-9A08-123C0676B662}" destId="{3CDC5326-2258-4B05-AD3B-2298210E2355}" srcOrd="1" destOrd="0" presId="urn:microsoft.com/office/officeart/2005/8/layout/hierarchy1#3"/>
    <dgm:cxn modelId="{74E9D073-3A97-47FE-937C-74B65040448E}" type="presParOf" srcId="{3CDC5326-2258-4B05-AD3B-2298210E2355}" destId="{86F5F79B-02B0-4F59-9FC7-A3E12E796298}" srcOrd="0" destOrd="0" presId="urn:microsoft.com/office/officeart/2005/8/layout/hierarchy1#3"/>
    <dgm:cxn modelId="{47083D12-A0CF-48F1-AFD9-25D0B3644AB5}" type="presParOf" srcId="{3CDC5326-2258-4B05-AD3B-2298210E2355}" destId="{287A5115-60ED-4F89-8AB1-19D1655A4FF7}" srcOrd="1" destOrd="0" presId="urn:microsoft.com/office/officeart/2005/8/layout/hierarchy1#3"/>
    <dgm:cxn modelId="{D8F45957-4C81-4881-9801-C9F2FA05D798}" type="presParOf" srcId="{287A5115-60ED-4F89-8AB1-19D1655A4FF7}" destId="{6F5FE98C-06A1-4966-8192-0B222C9992DD}" srcOrd="0" destOrd="0" presId="urn:microsoft.com/office/officeart/2005/8/layout/hierarchy1#3"/>
    <dgm:cxn modelId="{F6E8883F-D22F-4378-8F4A-6652AD482E65}" type="presParOf" srcId="{6F5FE98C-06A1-4966-8192-0B222C9992DD}" destId="{9562719C-B3EF-4528-8F50-8FCA7D01D4AE}" srcOrd="0" destOrd="0" presId="urn:microsoft.com/office/officeart/2005/8/layout/hierarchy1#3"/>
    <dgm:cxn modelId="{88A5076C-987C-42B0-BDDA-396805B7E368}" type="presParOf" srcId="{6F5FE98C-06A1-4966-8192-0B222C9992DD}" destId="{E69DDEA2-0C4E-4B1E-BEE7-5A4F7B57C7E6}" srcOrd="1" destOrd="0" presId="urn:microsoft.com/office/officeart/2005/8/layout/hierarchy1#3"/>
    <dgm:cxn modelId="{8C6BACD4-30B7-4876-A2F5-3400E0364C59}" type="presParOf" srcId="{287A5115-60ED-4F89-8AB1-19D1655A4FF7}" destId="{7BEE5AF9-DAB9-4D0E-AE54-9BA1F9F28907}" srcOrd="1" destOrd="0" presId="urn:microsoft.com/office/officeart/2005/8/layout/hierarchy1#3"/>
    <dgm:cxn modelId="{5F03FC07-C07B-4F5C-9137-08A8C0A5A8F4}" type="presParOf" srcId="{3CDC5326-2258-4B05-AD3B-2298210E2355}" destId="{840F35FE-1A4C-4239-AE5C-946EA76FCC3A}" srcOrd="2" destOrd="0" presId="urn:microsoft.com/office/officeart/2005/8/layout/hierarchy1#3"/>
    <dgm:cxn modelId="{52332100-7E52-4EFA-AB9F-CA9EE9C7BBE4}" type="presParOf" srcId="{3CDC5326-2258-4B05-AD3B-2298210E2355}" destId="{81241E9D-50D3-449E-B7D8-48EF7E237A88}" srcOrd="3" destOrd="0" presId="urn:microsoft.com/office/officeart/2005/8/layout/hierarchy1#3"/>
    <dgm:cxn modelId="{71995761-E063-4A94-865E-7EABE3DB95BA}" type="presParOf" srcId="{81241E9D-50D3-449E-B7D8-48EF7E237A88}" destId="{FE0D4546-15B5-4227-A2A3-BDAFB1CEE73E}" srcOrd="0" destOrd="0" presId="urn:microsoft.com/office/officeart/2005/8/layout/hierarchy1#3"/>
    <dgm:cxn modelId="{788C1DA6-27C9-417D-AB51-F3C649863696}" type="presParOf" srcId="{FE0D4546-15B5-4227-A2A3-BDAFB1CEE73E}" destId="{E79C2288-3C76-4DCE-AE81-CDD10E3C30C9}" srcOrd="0" destOrd="0" presId="urn:microsoft.com/office/officeart/2005/8/layout/hierarchy1#3"/>
    <dgm:cxn modelId="{D442EC56-E10B-4703-BACB-B070372FF591}" type="presParOf" srcId="{FE0D4546-15B5-4227-A2A3-BDAFB1CEE73E}" destId="{46CDD92D-3EAD-4A3D-B71E-5DB732FC1774}" srcOrd="1" destOrd="0" presId="urn:microsoft.com/office/officeart/2005/8/layout/hierarchy1#3"/>
    <dgm:cxn modelId="{B1724935-FDC5-4ED8-903E-63985D59D846}" type="presParOf" srcId="{81241E9D-50D3-449E-B7D8-48EF7E237A88}" destId="{9292558C-2FF1-452C-BF3B-155B52F1F9DA}" srcOrd="1" destOrd="0" presId="urn:microsoft.com/office/officeart/2005/8/layout/hierarchy1#3"/>
    <dgm:cxn modelId="{606B5F25-4E43-4FD5-9056-F6CAC0A13EBC}" type="presParOf" srcId="{03C57013-DA68-4941-B317-A8E5BDB7964D}" destId="{6A84C9B1-2044-4F7D-8898-0FC0100CE2F5}" srcOrd="2" destOrd="0" presId="urn:microsoft.com/office/officeart/2005/8/layout/hierarchy1#3"/>
    <dgm:cxn modelId="{91550708-734E-4428-A056-D2AF68931212}" type="presParOf" srcId="{03C57013-DA68-4941-B317-A8E5BDB7964D}" destId="{A5E21AF5-FD55-4552-A255-8063FFF99494}" srcOrd="3" destOrd="0" presId="urn:microsoft.com/office/officeart/2005/8/layout/hierarchy1#3"/>
    <dgm:cxn modelId="{BE938B6B-20E6-4AA8-A445-FD99F3E4DBB3}" type="presParOf" srcId="{A5E21AF5-FD55-4552-A255-8063FFF99494}" destId="{EB99E0DA-58A8-488F-936B-DAC9FC308C3D}" srcOrd="0" destOrd="0" presId="urn:microsoft.com/office/officeart/2005/8/layout/hierarchy1#3"/>
    <dgm:cxn modelId="{3830E4D3-A090-4190-A427-EDBB4552121E}" type="presParOf" srcId="{EB99E0DA-58A8-488F-936B-DAC9FC308C3D}" destId="{C198B392-DCCA-49E2-8469-157082B4FA94}" srcOrd="0" destOrd="0" presId="urn:microsoft.com/office/officeart/2005/8/layout/hierarchy1#3"/>
    <dgm:cxn modelId="{CBBBC252-741D-433A-BF84-52E5517DB546}" type="presParOf" srcId="{EB99E0DA-58A8-488F-936B-DAC9FC308C3D}" destId="{F68C7606-D51E-45AD-9829-15CC96EBBEBA}" srcOrd="1" destOrd="0" presId="urn:microsoft.com/office/officeart/2005/8/layout/hierarchy1#3"/>
    <dgm:cxn modelId="{B8E6180C-DE4E-42D5-8B26-4E2D0E1BEF82}" type="presParOf" srcId="{A5E21AF5-FD55-4552-A255-8063FFF99494}" destId="{3039DC74-0FCA-482B-9762-E733536072A0}" srcOrd="1" destOrd="0" presId="urn:microsoft.com/office/officeart/2005/8/layout/hierarchy1#3"/>
    <dgm:cxn modelId="{465A06D4-A05C-40E2-B2A7-916BEFD904D0}" type="presParOf" srcId="{3039DC74-0FCA-482B-9762-E733536072A0}" destId="{4D0BF31E-EF54-408B-A3F7-F928D399384A}" srcOrd="0" destOrd="0" presId="urn:microsoft.com/office/officeart/2005/8/layout/hierarchy1#3"/>
    <dgm:cxn modelId="{AC700C8E-F037-4F26-BCE1-7FA1D4FF86A5}" type="presParOf" srcId="{3039DC74-0FCA-482B-9762-E733536072A0}" destId="{851393B1-CE94-4500-A5E9-6A5B7EFB7EDE}" srcOrd="1" destOrd="0" presId="urn:microsoft.com/office/officeart/2005/8/layout/hierarchy1#3"/>
    <dgm:cxn modelId="{5B81EDB3-A67E-4973-81F3-4DB3BB0EC5C7}" type="presParOf" srcId="{851393B1-CE94-4500-A5E9-6A5B7EFB7EDE}" destId="{877070C1-6F43-4072-8D4A-95C8FDB98605}" srcOrd="0" destOrd="0" presId="urn:microsoft.com/office/officeart/2005/8/layout/hierarchy1#3"/>
    <dgm:cxn modelId="{BD834760-51FB-4062-A4EF-C87F8E759F95}" type="presParOf" srcId="{877070C1-6F43-4072-8D4A-95C8FDB98605}" destId="{6C61C4A3-B543-428C-970E-401C240A4F7C}" srcOrd="0" destOrd="0" presId="urn:microsoft.com/office/officeart/2005/8/layout/hierarchy1#3"/>
    <dgm:cxn modelId="{B9539A13-474D-4C09-9E50-E8091831653D}" type="presParOf" srcId="{877070C1-6F43-4072-8D4A-95C8FDB98605}" destId="{1CD1FDFB-E953-402C-A2B6-51EDEC774374}" srcOrd="1" destOrd="0" presId="urn:microsoft.com/office/officeart/2005/8/layout/hierarchy1#3"/>
    <dgm:cxn modelId="{04A62498-6941-4068-83EA-EDDFBCB43124}" type="presParOf" srcId="{851393B1-CE94-4500-A5E9-6A5B7EFB7EDE}" destId="{493FBE9F-5C24-4EA3-BFA8-F80F4DC51E0D}" srcOrd="1" destOrd="0" presId="urn:microsoft.com/office/officeart/2005/8/layout/hierarchy1#3"/>
    <dgm:cxn modelId="{178DD5D0-F1B6-4ECF-B5A1-8E04508E18EF}" type="presParOf" srcId="{3039DC74-0FCA-482B-9762-E733536072A0}" destId="{3B968640-D000-4727-8D6B-58A2FA0D309F}" srcOrd="2" destOrd="0" presId="urn:microsoft.com/office/officeart/2005/8/layout/hierarchy1#3"/>
    <dgm:cxn modelId="{C1C41E85-79C6-4552-884C-8BFD1F7D85D3}" type="presParOf" srcId="{3039DC74-0FCA-482B-9762-E733536072A0}" destId="{2F282905-C5F9-4828-A80E-62E749D5C811}" srcOrd="3" destOrd="0" presId="urn:microsoft.com/office/officeart/2005/8/layout/hierarchy1#3"/>
    <dgm:cxn modelId="{C316E453-A788-47BD-BDD7-5ECDB638BCE3}" type="presParOf" srcId="{2F282905-C5F9-4828-A80E-62E749D5C811}" destId="{46E109BB-B1A2-4342-97D7-31EC529730C5}" srcOrd="0" destOrd="0" presId="urn:microsoft.com/office/officeart/2005/8/layout/hierarchy1#3"/>
    <dgm:cxn modelId="{3DB8E99B-5D33-4031-AE9E-D780E1F10AA6}" type="presParOf" srcId="{46E109BB-B1A2-4342-97D7-31EC529730C5}" destId="{FF4AB809-29ED-48E7-A182-ADF454675372}" srcOrd="0" destOrd="0" presId="urn:microsoft.com/office/officeart/2005/8/layout/hierarchy1#3"/>
    <dgm:cxn modelId="{22A9AA46-5AB0-4F47-9F3E-CD80CB531F89}" type="presParOf" srcId="{46E109BB-B1A2-4342-97D7-31EC529730C5}" destId="{457D487A-DACE-4B62-81C7-1D56E348CAC1}" srcOrd="1" destOrd="0" presId="urn:microsoft.com/office/officeart/2005/8/layout/hierarchy1#3"/>
    <dgm:cxn modelId="{189AD13D-3D89-429C-A7F7-7AF270C2F5FF}" type="presParOf" srcId="{2F282905-C5F9-4828-A80E-62E749D5C811}" destId="{76908246-3AAD-47A2-A8AF-B1D47FAAFD07}" srcOrd="1" destOrd="0" presId="urn:microsoft.com/office/officeart/2005/8/layout/hierarchy1#3"/>
    <dgm:cxn modelId="{DB0405ED-E5AF-4B36-9497-3BF235CADDFD}" type="presParOf" srcId="{904BA5CD-5B07-484B-BE74-A122B671EF6D}" destId="{1BDBF275-E964-42DB-8AE3-270B0DDD3A05}" srcOrd="1" destOrd="0" presId="urn:microsoft.com/office/officeart/2005/8/layout/hierarchy1#3"/>
    <dgm:cxn modelId="{2D9DBA44-E9E1-4825-9DC8-ACC27B87F090}" type="presParOf" srcId="{1BDBF275-E964-42DB-8AE3-270B0DDD3A05}" destId="{E5823361-C8D5-4E7D-BBC0-EC732242EBD5}" srcOrd="0" destOrd="0" presId="urn:microsoft.com/office/officeart/2005/8/layout/hierarchy1#3"/>
    <dgm:cxn modelId="{A48A2210-D963-4E72-AE86-122EB9A80050}" type="presParOf" srcId="{E5823361-C8D5-4E7D-BBC0-EC732242EBD5}" destId="{424709E7-A45A-43E1-82BD-C6C13E1DD787}" srcOrd="0" destOrd="0" presId="urn:microsoft.com/office/officeart/2005/8/layout/hierarchy1#3"/>
    <dgm:cxn modelId="{94DFA5B3-C457-42EF-A846-54CED14C21F8}" type="presParOf" srcId="{E5823361-C8D5-4E7D-BBC0-EC732242EBD5}" destId="{4123079B-B264-4828-BDFF-4B795EEF09F2}" srcOrd="1" destOrd="0" presId="urn:microsoft.com/office/officeart/2005/8/layout/hierarchy1#3"/>
    <dgm:cxn modelId="{F7D4E25A-3201-4C29-A799-9C99011C2260}" type="presParOf" srcId="{1BDBF275-E964-42DB-8AE3-270B0DDD3A05}" destId="{D265CA6E-CFDF-4463-B8F7-EFC62DD9CFA5}" srcOrd="1" destOrd="0" presId="urn:microsoft.com/office/officeart/2005/8/layout/hierarchy1#3"/>
    <dgm:cxn modelId="{1FB6B3C8-6732-4F7A-B19A-1EEE08994AA0}" type="presParOf" srcId="{D265CA6E-CFDF-4463-B8F7-EFC62DD9CFA5}" destId="{BEE695F2-A22E-4C59-B331-AEA94C9C6297}" srcOrd="0" destOrd="0" presId="urn:microsoft.com/office/officeart/2005/8/layout/hierarchy1#3"/>
    <dgm:cxn modelId="{6BE16BA1-1B7C-46F7-AAC5-51E253A83806}" type="presParOf" srcId="{D265CA6E-CFDF-4463-B8F7-EFC62DD9CFA5}" destId="{2EBA631B-DCFC-41D7-A1CE-9ECE8206418C}" srcOrd="1" destOrd="0" presId="urn:microsoft.com/office/officeart/2005/8/layout/hierarchy1#3"/>
    <dgm:cxn modelId="{80A4A85F-8F58-43E4-BA2A-7DE0987CEA57}" type="presParOf" srcId="{2EBA631B-DCFC-41D7-A1CE-9ECE8206418C}" destId="{EE4B40D5-2A08-4AF7-9A97-2512F196A7B5}" srcOrd="0" destOrd="0" presId="urn:microsoft.com/office/officeart/2005/8/layout/hierarchy1#3"/>
    <dgm:cxn modelId="{70EED43F-64F9-4166-AE48-94356C184E14}" type="presParOf" srcId="{EE4B40D5-2A08-4AF7-9A97-2512F196A7B5}" destId="{9301B7F4-459F-401F-8F15-B1E12870AAFD}" srcOrd="0" destOrd="0" presId="urn:microsoft.com/office/officeart/2005/8/layout/hierarchy1#3"/>
    <dgm:cxn modelId="{D91D9AF1-2366-42A0-A032-6F27C2A6834E}" type="presParOf" srcId="{EE4B40D5-2A08-4AF7-9A97-2512F196A7B5}" destId="{ED91EE2E-A0B4-466F-972E-13BE3E9747FC}" srcOrd="1" destOrd="0" presId="urn:microsoft.com/office/officeart/2005/8/layout/hierarchy1#3"/>
    <dgm:cxn modelId="{DB4E5100-BDFB-4CB1-854D-85AFAED544F4}" type="presParOf" srcId="{2EBA631B-DCFC-41D7-A1CE-9ECE8206418C}" destId="{A73620B1-14C7-45FB-B9E8-CB6798E1DF5E}" srcOrd="1" destOrd="0" presId="urn:microsoft.com/office/officeart/2005/8/layout/hierarchy1#3"/>
  </dgm:cxnLst>
  <dgm:bg>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B3B71E-1214-4557-B4B4-89D1A6420D01}" type="doc">
      <dgm:prSet loTypeId="urn:microsoft.com/office/officeart/2005/8/layout/process1" loCatId="process" qsTypeId="urn:microsoft.com/office/officeart/2005/8/quickstyle/simple1#13" qsCatId="simple" csTypeId="urn:microsoft.com/office/officeart/2005/8/colors/colorful5#2" csCatId="colorful" phldr="1"/>
      <dgm:spPr/>
    </dgm:pt>
    <dgm:pt modelId="{8F3AC4A5-D00B-436D-A6F6-60B48AF52438}">
      <dgm:prSet phldrT="[Text]" custT="1"/>
      <dgm:spPr>
        <a:solidFill>
          <a:srgbClr val="FF99CC"/>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SFAC</a:t>
          </a:r>
        </a:p>
      </dgm:t>
    </dgm:pt>
    <dgm:pt modelId="{64C72021-D59A-475E-A2BE-C807D25697C1}" type="parTrans" cxnId="{430163A1-A847-49C0-836D-0B7C32265D95}">
      <dgm:prSet/>
      <dgm:spPr/>
      <dgm:t>
        <a:bodyPr/>
        <a:lstStyle/>
        <a:p>
          <a:endParaRPr lang="en-IN" sz="2000">
            <a:latin typeface="Times New Roman" panose="02020603050405020304" pitchFamily="18" charset="0"/>
            <a:cs typeface="Times New Roman" panose="02020603050405020304" pitchFamily="18" charset="0"/>
          </a:endParaRPr>
        </a:p>
      </dgm:t>
    </dgm:pt>
    <dgm:pt modelId="{E9DB3C68-32CA-4269-B9A7-3C03FA1D68D1}" type="sibTrans" cxnId="{430163A1-A847-49C0-836D-0B7C32265D95}">
      <dgm:prSet custT="1"/>
      <dgm:spPr/>
      <dgm:t>
        <a:bodyPr/>
        <a:lstStyle/>
        <a:p>
          <a:endParaRPr lang="en-IN" sz="2000">
            <a:latin typeface="Times New Roman" panose="02020603050405020304" pitchFamily="18" charset="0"/>
            <a:cs typeface="Times New Roman" panose="02020603050405020304" pitchFamily="18" charset="0"/>
          </a:endParaRPr>
        </a:p>
      </dgm:t>
    </dgm:pt>
    <dgm:pt modelId="{C35826F2-C400-4091-934E-48B9C55B3973}">
      <dgm:prSet phldrT="[Text]" custT="1"/>
      <dgm:spPr>
        <a:solidFill>
          <a:srgbClr val="00CCFF"/>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NABARD</a:t>
          </a:r>
        </a:p>
      </dgm:t>
    </dgm:pt>
    <dgm:pt modelId="{80B35C29-46BC-4613-A756-7D1DE0CA1616}" type="parTrans" cxnId="{11F4206D-B1F0-4160-8CA8-7E880BBB04C5}">
      <dgm:prSet/>
      <dgm:spPr/>
      <dgm:t>
        <a:bodyPr/>
        <a:lstStyle/>
        <a:p>
          <a:endParaRPr lang="en-IN" sz="2000">
            <a:latin typeface="Times New Roman" panose="02020603050405020304" pitchFamily="18" charset="0"/>
            <a:cs typeface="Times New Roman" panose="02020603050405020304" pitchFamily="18" charset="0"/>
          </a:endParaRPr>
        </a:p>
      </dgm:t>
    </dgm:pt>
    <dgm:pt modelId="{AD3064B2-8F4E-4456-8A43-306AA4849316}" type="sibTrans" cxnId="{11F4206D-B1F0-4160-8CA8-7E880BBB04C5}">
      <dgm:prSet custT="1"/>
      <dgm:spPr/>
      <dgm:t>
        <a:bodyPr/>
        <a:lstStyle/>
        <a:p>
          <a:endParaRPr lang="en-IN" sz="2000">
            <a:latin typeface="Times New Roman" panose="02020603050405020304" pitchFamily="18" charset="0"/>
            <a:cs typeface="Times New Roman" panose="02020603050405020304" pitchFamily="18" charset="0"/>
          </a:endParaRPr>
        </a:p>
      </dgm:t>
    </dgm:pt>
    <dgm:pt modelId="{01F88371-4B6A-4825-BF0D-D865C7F080C7}">
      <dgm:prSet custT="1"/>
      <dgm:spPr>
        <a:solidFill>
          <a:srgbClr val="33CC33"/>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NCDC</a:t>
          </a:r>
        </a:p>
      </dgm:t>
    </dgm:pt>
    <dgm:pt modelId="{25F0B9D2-E293-4AFC-91E0-17053FB3D870}" type="parTrans" cxnId="{7A8842CA-4259-4E7F-8E5B-47E867426C03}">
      <dgm:prSet/>
      <dgm:spPr/>
      <dgm:t>
        <a:bodyPr/>
        <a:lstStyle/>
        <a:p>
          <a:endParaRPr lang="en-IN" sz="2000">
            <a:latin typeface="Times New Roman" panose="02020603050405020304" pitchFamily="18" charset="0"/>
            <a:cs typeface="Times New Roman" panose="02020603050405020304" pitchFamily="18" charset="0"/>
          </a:endParaRPr>
        </a:p>
      </dgm:t>
    </dgm:pt>
    <dgm:pt modelId="{37188985-9C6D-428E-8CA3-AC38764B11FD}" type="sibTrans" cxnId="{7A8842CA-4259-4E7F-8E5B-47E867426C03}">
      <dgm:prSet custT="1"/>
      <dgm:spPr/>
      <dgm:t>
        <a:bodyPr/>
        <a:lstStyle/>
        <a:p>
          <a:endParaRPr lang="en-IN" sz="2000">
            <a:latin typeface="Times New Roman" panose="02020603050405020304" pitchFamily="18" charset="0"/>
            <a:cs typeface="Times New Roman" panose="02020603050405020304" pitchFamily="18" charset="0"/>
          </a:endParaRPr>
        </a:p>
      </dgm:t>
    </dgm:pt>
    <dgm:pt modelId="{5ED776E1-76E9-45CC-8BB9-9308359F1944}">
      <dgm:prSet/>
      <dgm:spPr>
        <a:solidFill>
          <a:srgbClr val="FFFF00"/>
        </a:solidFill>
      </dgm:spPr>
      <dgm:t>
        <a:bodyPr/>
        <a:lstStyle/>
        <a:p>
          <a:r>
            <a:rPr lang="en-IN" b="1" dirty="0">
              <a:solidFill>
                <a:schemeClr val="tx1"/>
              </a:solidFill>
              <a:latin typeface="Times New Roman" panose="02020603050405020304" pitchFamily="18" charset="0"/>
              <a:cs typeface="Times New Roman" panose="02020603050405020304" pitchFamily="18" charset="0"/>
            </a:rPr>
            <a:t>Committee</a:t>
          </a:r>
        </a:p>
      </dgm:t>
    </dgm:pt>
    <dgm:pt modelId="{78BCAE6E-B64D-4E20-A178-FBD4F1B38018}" type="parTrans" cxnId="{06187972-08DA-4388-9C06-C0530031CA26}">
      <dgm:prSet/>
      <dgm:spPr/>
      <dgm:t>
        <a:bodyPr/>
        <a:lstStyle/>
        <a:p>
          <a:endParaRPr lang="en-IN"/>
        </a:p>
      </dgm:t>
    </dgm:pt>
    <dgm:pt modelId="{62978AD3-CB7C-484F-9806-B570E03BF2C0}" type="sibTrans" cxnId="{06187972-08DA-4388-9C06-C0530031CA26}">
      <dgm:prSet/>
      <dgm:spPr/>
      <dgm:t>
        <a:bodyPr/>
        <a:lstStyle/>
        <a:p>
          <a:endParaRPr lang="en-IN"/>
        </a:p>
      </dgm:t>
    </dgm:pt>
    <dgm:pt modelId="{FCD30743-289C-4D88-AE1F-B814DCBB0054}" type="pres">
      <dgm:prSet presAssocID="{7FB3B71E-1214-4557-B4B4-89D1A6420D01}" presName="Name0" presStyleCnt="0">
        <dgm:presLayoutVars>
          <dgm:dir/>
          <dgm:resizeHandles val="exact"/>
        </dgm:presLayoutVars>
      </dgm:prSet>
      <dgm:spPr/>
    </dgm:pt>
    <dgm:pt modelId="{0F0612D7-DB3F-412B-B3E7-077C26AC1C2F}" type="pres">
      <dgm:prSet presAssocID="{8F3AC4A5-D00B-436D-A6F6-60B48AF52438}" presName="node" presStyleLbl="node1" presStyleIdx="0" presStyleCnt="4">
        <dgm:presLayoutVars>
          <dgm:bulletEnabled val="1"/>
        </dgm:presLayoutVars>
      </dgm:prSet>
      <dgm:spPr/>
    </dgm:pt>
    <dgm:pt modelId="{79D9F395-B15F-4E5E-8FB9-285447DB3703}" type="pres">
      <dgm:prSet presAssocID="{E9DB3C68-32CA-4269-B9A7-3C03FA1D68D1}" presName="sibTrans" presStyleLbl="sibTrans2D1" presStyleIdx="0" presStyleCnt="3"/>
      <dgm:spPr/>
    </dgm:pt>
    <dgm:pt modelId="{7D2D0691-9526-477C-BF70-40E9C57C0246}" type="pres">
      <dgm:prSet presAssocID="{E9DB3C68-32CA-4269-B9A7-3C03FA1D68D1}" presName="connectorText" presStyleLbl="sibTrans2D1" presStyleIdx="0" presStyleCnt="3"/>
      <dgm:spPr/>
    </dgm:pt>
    <dgm:pt modelId="{30DAD771-3F1D-41E6-8006-E9D2CCDDE108}" type="pres">
      <dgm:prSet presAssocID="{C35826F2-C400-4091-934E-48B9C55B3973}" presName="node" presStyleLbl="node1" presStyleIdx="1" presStyleCnt="4">
        <dgm:presLayoutVars>
          <dgm:bulletEnabled val="1"/>
        </dgm:presLayoutVars>
      </dgm:prSet>
      <dgm:spPr/>
    </dgm:pt>
    <dgm:pt modelId="{85FFECF9-25F5-408A-AD18-DD611E390BCE}" type="pres">
      <dgm:prSet presAssocID="{AD3064B2-8F4E-4456-8A43-306AA4849316}" presName="sibTrans" presStyleLbl="sibTrans2D1" presStyleIdx="1" presStyleCnt="3"/>
      <dgm:spPr/>
    </dgm:pt>
    <dgm:pt modelId="{05D9906C-D374-44F7-9529-689F91F53202}" type="pres">
      <dgm:prSet presAssocID="{AD3064B2-8F4E-4456-8A43-306AA4849316}" presName="connectorText" presStyleLbl="sibTrans2D1" presStyleIdx="1" presStyleCnt="3"/>
      <dgm:spPr/>
    </dgm:pt>
    <dgm:pt modelId="{78E92F21-18C7-4B94-BB60-C3A5322F6E14}" type="pres">
      <dgm:prSet presAssocID="{01F88371-4B6A-4825-BF0D-D865C7F080C7}" presName="node" presStyleLbl="node1" presStyleIdx="2" presStyleCnt="4">
        <dgm:presLayoutVars>
          <dgm:bulletEnabled val="1"/>
        </dgm:presLayoutVars>
      </dgm:prSet>
      <dgm:spPr/>
    </dgm:pt>
    <dgm:pt modelId="{E8F60C58-E049-4047-81FC-2687D63419A3}" type="pres">
      <dgm:prSet presAssocID="{37188985-9C6D-428E-8CA3-AC38764B11FD}" presName="sibTrans" presStyleLbl="sibTrans2D1" presStyleIdx="2" presStyleCnt="3"/>
      <dgm:spPr/>
    </dgm:pt>
    <dgm:pt modelId="{F09AE76E-7F7A-4CAC-88D3-C63F8DE6B8C3}" type="pres">
      <dgm:prSet presAssocID="{37188985-9C6D-428E-8CA3-AC38764B11FD}" presName="connectorText" presStyleLbl="sibTrans2D1" presStyleIdx="2" presStyleCnt="3"/>
      <dgm:spPr/>
    </dgm:pt>
    <dgm:pt modelId="{B5307682-754E-44CE-871C-D90FB0D11DD8}" type="pres">
      <dgm:prSet presAssocID="{5ED776E1-76E9-45CC-8BB9-9308359F1944}" presName="node" presStyleLbl="node1" presStyleIdx="3" presStyleCnt="4" custScaleX="115755">
        <dgm:presLayoutVars>
          <dgm:bulletEnabled val="1"/>
        </dgm:presLayoutVars>
      </dgm:prSet>
      <dgm:spPr/>
    </dgm:pt>
  </dgm:ptLst>
  <dgm:cxnLst>
    <dgm:cxn modelId="{11F4206D-B1F0-4160-8CA8-7E880BBB04C5}" srcId="{7FB3B71E-1214-4557-B4B4-89D1A6420D01}" destId="{C35826F2-C400-4091-934E-48B9C55B3973}" srcOrd="1" destOrd="0" parTransId="{80B35C29-46BC-4613-A756-7D1DE0CA1616}" sibTransId="{AD3064B2-8F4E-4456-8A43-306AA4849316}"/>
    <dgm:cxn modelId="{612B4871-365A-4008-A4E3-E45645ADAA16}" type="presOf" srcId="{01F88371-4B6A-4825-BF0D-D865C7F080C7}" destId="{78E92F21-18C7-4B94-BB60-C3A5322F6E14}" srcOrd="0" destOrd="0" presId="urn:microsoft.com/office/officeart/2005/8/layout/process1"/>
    <dgm:cxn modelId="{06187972-08DA-4388-9C06-C0530031CA26}" srcId="{7FB3B71E-1214-4557-B4B4-89D1A6420D01}" destId="{5ED776E1-76E9-45CC-8BB9-9308359F1944}" srcOrd="3" destOrd="0" parTransId="{78BCAE6E-B64D-4E20-A178-FBD4F1B38018}" sibTransId="{62978AD3-CB7C-484F-9806-B570E03BF2C0}"/>
    <dgm:cxn modelId="{C1D28056-5D42-4C7D-8A77-180F86B81E08}" type="presOf" srcId="{37188985-9C6D-428E-8CA3-AC38764B11FD}" destId="{E8F60C58-E049-4047-81FC-2687D63419A3}" srcOrd="0" destOrd="0" presId="urn:microsoft.com/office/officeart/2005/8/layout/process1"/>
    <dgm:cxn modelId="{CF353378-0528-400D-946E-49D9FCDEA1DC}" type="presOf" srcId="{5ED776E1-76E9-45CC-8BB9-9308359F1944}" destId="{B5307682-754E-44CE-871C-D90FB0D11DD8}" srcOrd="0" destOrd="0" presId="urn:microsoft.com/office/officeart/2005/8/layout/process1"/>
    <dgm:cxn modelId="{AA72138E-8B4C-40BA-845C-2901EE5331C8}" type="presOf" srcId="{C35826F2-C400-4091-934E-48B9C55B3973}" destId="{30DAD771-3F1D-41E6-8006-E9D2CCDDE108}" srcOrd="0" destOrd="0" presId="urn:microsoft.com/office/officeart/2005/8/layout/process1"/>
    <dgm:cxn modelId="{430163A1-A847-49C0-836D-0B7C32265D95}" srcId="{7FB3B71E-1214-4557-B4B4-89D1A6420D01}" destId="{8F3AC4A5-D00B-436D-A6F6-60B48AF52438}" srcOrd="0" destOrd="0" parTransId="{64C72021-D59A-475E-A2BE-C807D25697C1}" sibTransId="{E9DB3C68-32CA-4269-B9A7-3C03FA1D68D1}"/>
    <dgm:cxn modelId="{125DB9AA-68BC-4B66-9E64-0584DE6E8DCA}" type="presOf" srcId="{AD3064B2-8F4E-4456-8A43-306AA4849316}" destId="{05D9906C-D374-44F7-9529-689F91F53202}" srcOrd="1" destOrd="0" presId="urn:microsoft.com/office/officeart/2005/8/layout/process1"/>
    <dgm:cxn modelId="{7E88E1C0-062F-46DB-8CB1-D7DBAC0DF1E5}" type="presOf" srcId="{8F3AC4A5-D00B-436D-A6F6-60B48AF52438}" destId="{0F0612D7-DB3F-412B-B3E7-077C26AC1C2F}" srcOrd="0" destOrd="0" presId="urn:microsoft.com/office/officeart/2005/8/layout/process1"/>
    <dgm:cxn modelId="{0494E3C0-DD9E-43DC-9618-988B34405B51}" type="presOf" srcId="{E9DB3C68-32CA-4269-B9A7-3C03FA1D68D1}" destId="{7D2D0691-9526-477C-BF70-40E9C57C0246}" srcOrd="1" destOrd="0" presId="urn:microsoft.com/office/officeart/2005/8/layout/process1"/>
    <dgm:cxn modelId="{58B8A3C3-AC2A-4B7A-A374-C62F3BE23F06}" type="presOf" srcId="{7FB3B71E-1214-4557-B4B4-89D1A6420D01}" destId="{FCD30743-289C-4D88-AE1F-B814DCBB0054}" srcOrd="0" destOrd="0" presId="urn:microsoft.com/office/officeart/2005/8/layout/process1"/>
    <dgm:cxn modelId="{C9DEEFC5-964D-4A03-8638-A6C3082C07BB}" type="presOf" srcId="{AD3064B2-8F4E-4456-8A43-306AA4849316}" destId="{85FFECF9-25F5-408A-AD18-DD611E390BCE}" srcOrd="0" destOrd="0" presId="urn:microsoft.com/office/officeart/2005/8/layout/process1"/>
    <dgm:cxn modelId="{7A8842CA-4259-4E7F-8E5B-47E867426C03}" srcId="{7FB3B71E-1214-4557-B4B4-89D1A6420D01}" destId="{01F88371-4B6A-4825-BF0D-D865C7F080C7}" srcOrd="2" destOrd="0" parTransId="{25F0B9D2-E293-4AFC-91E0-17053FB3D870}" sibTransId="{37188985-9C6D-428E-8CA3-AC38764B11FD}"/>
    <dgm:cxn modelId="{98BB58E0-A2F8-41E1-9A91-889B7849A1FD}" type="presOf" srcId="{37188985-9C6D-428E-8CA3-AC38764B11FD}" destId="{F09AE76E-7F7A-4CAC-88D3-C63F8DE6B8C3}" srcOrd="1" destOrd="0" presId="urn:microsoft.com/office/officeart/2005/8/layout/process1"/>
    <dgm:cxn modelId="{7681B3F5-55C8-4D6B-9FCB-97AC3E7B8EBB}" type="presOf" srcId="{E9DB3C68-32CA-4269-B9A7-3C03FA1D68D1}" destId="{79D9F395-B15F-4E5E-8FB9-285447DB3703}" srcOrd="0" destOrd="0" presId="urn:microsoft.com/office/officeart/2005/8/layout/process1"/>
    <dgm:cxn modelId="{8196468C-C1CF-4166-A3F5-8E967F6EAEB2}" type="presParOf" srcId="{FCD30743-289C-4D88-AE1F-B814DCBB0054}" destId="{0F0612D7-DB3F-412B-B3E7-077C26AC1C2F}" srcOrd="0" destOrd="0" presId="urn:microsoft.com/office/officeart/2005/8/layout/process1"/>
    <dgm:cxn modelId="{DBBF9764-3417-4623-BE67-084C6FFFEA84}" type="presParOf" srcId="{FCD30743-289C-4D88-AE1F-B814DCBB0054}" destId="{79D9F395-B15F-4E5E-8FB9-285447DB3703}" srcOrd="1" destOrd="0" presId="urn:microsoft.com/office/officeart/2005/8/layout/process1"/>
    <dgm:cxn modelId="{4334CBFE-B858-48D4-BBC0-479D238C0F3C}" type="presParOf" srcId="{79D9F395-B15F-4E5E-8FB9-285447DB3703}" destId="{7D2D0691-9526-477C-BF70-40E9C57C0246}" srcOrd="0" destOrd="0" presId="urn:microsoft.com/office/officeart/2005/8/layout/process1"/>
    <dgm:cxn modelId="{196E8FDF-8BE0-4920-9E2F-44D7A00B97F9}" type="presParOf" srcId="{FCD30743-289C-4D88-AE1F-B814DCBB0054}" destId="{30DAD771-3F1D-41E6-8006-E9D2CCDDE108}" srcOrd="2" destOrd="0" presId="urn:microsoft.com/office/officeart/2005/8/layout/process1"/>
    <dgm:cxn modelId="{526F7BAA-8E9C-4E0E-A58F-7E4952C8F9E7}" type="presParOf" srcId="{FCD30743-289C-4D88-AE1F-B814DCBB0054}" destId="{85FFECF9-25F5-408A-AD18-DD611E390BCE}" srcOrd="3" destOrd="0" presId="urn:microsoft.com/office/officeart/2005/8/layout/process1"/>
    <dgm:cxn modelId="{AD3DE039-0AA3-4391-8D60-F73D69373B3C}" type="presParOf" srcId="{85FFECF9-25F5-408A-AD18-DD611E390BCE}" destId="{05D9906C-D374-44F7-9529-689F91F53202}" srcOrd="0" destOrd="0" presId="urn:microsoft.com/office/officeart/2005/8/layout/process1"/>
    <dgm:cxn modelId="{43622FF4-BC11-4B60-BF3E-3B641756BF3E}" type="presParOf" srcId="{FCD30743-289C-4D88-AE1F-B814DCBB0054}" destId="{78E92F21-18C7-4B94-BB60-C3A5322F6E14}" srcOrd="4" destOrd="0" presId="urn:microsoft.com/office/officeart/2005/8/layout/process1"/>
    <dgm:cxn modelId="{EC92A973-0DBD-44F7-BCAE-1E9EC6213695}" type="presParOf" srcId="{FCD30743-289C-4D88-AE1F-B814DCBB0054}" destId="{E8F60C58-E049-4047-81FC-2687D63419A3}" srcOrd="5" destOrd="0" presId="urn:microsoft.com/office/officeart/2005/8/layout/process1"/>
    <dgm:cxn modelId="{889F1A61-7323-46EB-863E-6BEA397E2DD0}" type="presParOf" srcId="{E8F60C58-E049-4047-81FC-2687D63419A3}" destId="{F09AE76E-7F7A-4CAC-88D3-C63F8DE6B8C3}" srcOrd="0" destOrd="0" presId="urn:microsoft.com/office/officeart/2005/8/layout/process1"/>
    <dgm:cxn modelId="{D2A0F440-3027-4D00-AC08-C86F9C0DCE97}" type="presParOf" srcId="{FCD30743-289C-4D88-AE1F-B814DCBB0054}" destId="{B5307682-754E-44CE-871C-D90FB0D11DD8}"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104F09-A553-491B-84D2-57333AD1D6D2}" type="doc">
      <dgm:prSet loTypeId="urn:microsoft.com/office/officeart/2005/8/layout/arrow2#1" loCatId="process" qsTypeId="urn:microsoft.com/office/officeart/2005/8/quickstyle/simple1#14" qsCatId="simple" csTypeId="urn:microsoft.com/office/officeart/2005/8/colors/accent1_2#2" csCatId="accent1" phldr="1"/>
      <dgm:spPr/>
    </dgm:pt>
    <dgm:pt modelId="{AAAD00CF-4822-4CE4-A371-FCD99011DE52}">
      <dgm:prSet phldrT="[Text]" custT="1"/>
      <dgm:spPr>
        <a:solidFill>
          <a:schemeClr val="accent5">
            <a:lumMod val="20000"/>
            <a:lumOff val="80000"/>
          </a:schemeClr>
        </a:solidFill>
      </dgm:spPr>
      <dgm:t>
        <a:bodyPr/>
        <a:lstStyle/>
        <a:p>
          <a:r>
            <a:rPr lang="en-IN" sz="2400" b="1" dirty="0">
              <a:latin typeface="Times New Roman" panose="02020603050405020304" pitchFamily="18" charset="0"/>
              <a:cs typeface="Times New Roman" panose="02020603050405020304" pitchFamily="18" charset="0"/>
            </a:rPr>
            <a:t>Shortlisting</a:t>
          </a:r>
        </a:p>
      </dgm:t>
    </dgm:pt>
    <dgm:pt modelId="{235D0732-7A60-444E-BFFA-59F0B87DE4AD}" type="parTrans" cxnId="{F3F918D3-6E82-44E0-9925-D644B1077DD4}">
      <dgm:prSet/>
      <dgm:spPr/>
      <dgm:t>
        <a:bodyPr/>
        <a:lstStyle/>
        <a:p>
          <a:endParaRPr lang="en-IN"/>
        </a:p>
      </dgm:t>
    </dgm:pt>
    <dgm:pt modelId="{DB9743A6-BE39-48B4-B2F4-9C54AF5A6995}" type="sibTrans" cxnId="{F3F918D3-6E82-44E0-9925-D644B1077DD4}">
      <dgm:prSet/>
      <dgm:spPr/>
      <dgm:t>
        <a:bodyPr/>
        <a:lstStyle/>
        <a:p>
          <a:endParaRPr lang="en-IN"/>
        </a:p>
      </dgm:t>
    </dgm:pt>
    <dgm:pt modelId="{0818E510-37E2-4106-8DE8-18057BCB27C2}">
      <dgm:prSet phldrT="[Text]" custT="1"/>
      <dgm:spPr>
        <a:solidFill>
          <a:schemeClr val="accent2">
            <a:lumMod val="20000"/>
            <a:lumOff val="80000"/>
          </a:schemeClr>
        </a:solidFill>
      </dgm:spPr>
      <dgm:t>
        <a:bodyPr/>
        <a:lstStyle/>
        <a:p>
          <a:r>
            <a:rPr lang="en-IN" sz="2400" b="1" dirty="0">
              <a:latin typeface="Times New Roman" panose="02020603050405020304" pitchFamily="18" charset="0"/>
              <a:cs typeface="Times New Roman" panose="02020603050405020304" pitchFamily="18" charset="0"/>
            </a:rPr>
            <a:t>Presentation</a:t>
          </a:r>
        </a:p>
      </dgm:t>
    </dgm:pt>
    <dgm:pt modelId="{2B532150-B758-4046-BD24-2C77F7F8F90E}" type="parTrans" cxnId="{D327FB45-5727-4B9F-9D1F-BB761A6808FC}">
      <dgm:prSet/>
      <dgm:spPr/>
      <dgm:t>
        <a:bodyPr/>
        <a:lstStyle/>
        <a:p>
          <a:endParaRPr lang="en-IN"/>
        </a:p>
      </dgm:t>
    </dgm:pt>
    <dgm:pt modelId="{B3919110-ADF6-4595-A890-EB59629E3EC9}" type="sibTrans" cxnId="{D327FB45-5727-4B9F-9D1F-BB761A6808FC}">
      <dgm:prSet/>
      <dgm:spPr/>
      <dgm:t>
        <a:bodyPr/>
        <a:lstStyle/>
        <a:p>
          <a:endParaRPr lang="en-IN"/>
        </a:p>
      </dgm:t>
    </dgm:pt>
    <dgm:pt modelId="{1E881264-FFEE-487E-824B-9469AA0D42F2}">
      <dgm:prSet/>
      <dgm:spPr/>
      <dgm:t>
        <a:bodyPr/>
        <a:lstStyle/>
        <a:p>
          <a:endParaRPr lang="en-IN" b="1">
            <a:latin typeface="Times New Roman" panose="02020603050405020304" pitchFamily="18" charset="0"/>
            <a:cs typeface="Times New Roman" panose="02020603050405020304" pitchFamily="18" charset="0"/>
          </a:endParaRPr>
        </a:p>
      </dgm:t>
    </dgm:pt>
    <dgm:pt modelId="{E0190854-642F-4325-90A5-B7ECC32FBEE9}" type="parTrans" cxnId="{7CBA0147-460C-435B-832B-9F7667D7AE61}">
      <dgm:prSet/>
      <dgm:spPr/>
      <dgm:t>
        <a:bodyPr/>
        <a:lstStyle/>
        <a:p>
          <a:endParaRPr lang="en-IN"/>
        </a:p>
      </dgm:t>
    </dgm:pt>
    <dgm:pt modelId="{A4AA4070-42A8-4ACB-B34B-7295123F2AC6}" type="sibTrans" cxnId="{7CBA0147-460C-435B-832B-9F7667D7AE61}">
      <dgm:prSet/>
      <dgm:spPr/>
      <dgm:t>
        <a:bodyPr/>
        <a:lstStyle/>
        <a:p>
          <a:endParaRPr lang="en-IN"/>
        </a:p>
      </dgm:t>
    </dgm:pt>
    <dgm:pt modelId="{55429DF4-7E72-4F69-A018-D3E3876B4A6F}">
      <dgm:prSet/>
      <dgm:spPr/>
      <dgm:t>
        <a:bodyPr/>
        <a:lstStyle/>
        <a:p>
          <a:endParaRPr lang="en-IN" b="1">
            <a:latin typeface="Times New Roman" panose="02020603050405020304" pitchFamily="18" charset="0"/>
            <a:cs typeface="Times New Roman" panose="02020603050405020304" pitchFamily="18" charset="0"/>
          </a:endParaRPr>
        </a:p>
      </dgm:t>
    </dgm:pt>
    <dgm:pt modelId="{D6529D8F-0C50-4CF4-9A1D-1BADAF66A740}" type="parTrans" cxnId="{9C03C6C8-3128-4239-B4BD-3EF2577612AA}">
      <dgm:prSet/>
      <dgm:spPr/>
      <dgm:t>
        <a:bodyPr/>
        <a:lstStyle/>
        <a:p>
          <a:endParaRPr lang="en-IN"/>
        </a:p>
      </dgm:t>
    </dgm:pt>
    <dgm:pt modelId="{3EDA1002-BCF5-49B6-A99C-9DF08A9B67B2}" type="sibTrans" cxnId="{9C03C6C8-3128-4239-B4BD-3EF2577612AA}">
      <dgm:prSet/>
      <dgm:spPr/>
      <dgm:t>
        <a:bodyPr/>
        <a:lstStyle/>
        <a:p>
          <a:endParaRPr lang="en-IN"/>
        </a:p>
      </dgm:t>
    </dgm:pt>
    <dgm:pt modelId="{37E42338-072A-47FB-A4E2-C503417BDB93}">
      <dgm:prSet phldrT="[Text]" custT="1"/>
      <dgm:spPr>
        <a:solidFill>
          <a:schemeClr val="accent1">
            <a:lumMod val="20000"/>
            <a:lumOff val="80000"/>
          </a:schemeClr>
        </a:solidFill>
      </dgm:spPr>
      <dgm:t>
        <a:bodyPr/>
        <a:lstStyle/>
        <a:p>
          <a:r>
            <a:rPr lang="en-IN" sz="2400" b="1" dirty="0">
              <a:latin typeface="Times New Roman" panose="02020603050405020304" pitchFamily="18" charset="0"/>
              <a:cs typeface="Times New Roman" panose="02020603050405020304" pitchFamily="18" charset="0"/>
            </a:rPr>
            <a:t>Scrutiny</a:t>
          </a:r>
        </a:p>
      </dgm:t>
    </dgm:pt>
    <dgm:pt modelId="{DE1EA220-3307-47F8-BD9F-6206604A5DC0}" type="sibTrans" cxnId="{0D5AF2AE-B730-4EE5-8633-04FE1D55AFE9}">
      <dgm:prSet/>
      <dgm:spPr/>
      <dgm:t>
        <a:bodyPr/>
        <a:lstStyle/>
        <a:p>
          <a:endParaRPr lang="en-IN"/>
        </a:p>
      </dgm:t>
    </dgm:pt>
    <dgm:pt modelId="{567C9379-9022-44FA-AE0A-A713E77B2E8D}" type="parTrans" cxnId="{0D5AF2AE-B730-4EE5-8633-04FE1D55AFE9}">
      <dgm:prSet/>
      <dgm:spPr/>
      <dgm:t>
        <a:bodyPr/>
        <a:lstStyle/>
        <a:p>
          <a:endParaRPr lang="en-IN"/>
        </a:p>
      </dgm:t>
    </dgm:pt>
    <dgm:pt modelId="{88048C90-2577-4217-916C-41096E0DD4EA}" type="pres">
      <dgm:prSet presAssocID="{40104F09-A553-491B-84D2-57333AD1D6D2}" presName="arrowDiagram" presStyleCnt="0">
        <dgm:presLayoutVars>
          <dgm:chMax val="5"/>
          <dgm:dir/>
          <dgm:resizeHandles val="exact"/>
        </dgm:presLayoutVars>
      </dgm:prSet>
      <dgm:spPr/>
    </dgm:pt>
    <dgm:pt modelId="{658C7437-8481-4D24-9DC5-2552BBCFCD4F}" type="pres">
      <dgm:prSet presAssocID="{40104F09-A553-491B-84D2-57333AD1D6D2}" presName="arrow" presStyleLbl="bgShp" presStyleIdx="0" presStyleCnt="1"/>
      <dgm:spPr>
        <a:solidFill>
          <a:srgbClr val="66FFFF"/>
        </a:solidFill>
      </dgm:spPr>
    </dgm:pt>
    <dgm:pt modelId="{180F4FF6-E277-484C-BFFC-24F8671BE983}" type="pres">
      <dgm:prSet presAssocID="{40104F09-A553-491B-84D2-57333AD1D6D2}" presName="arrowDiagram5" presStyleCnt="0"/>
      <dgm:spPr/>
    </dgm:pt>
    <dgm:pt modelId="{AD2F1908-4C1A-4432-ACDF-BE6144A3F0CC}" type="pres">
      <dgm:prSet presAssocID="{37E42338-072A-47FB-A4E2-C503417BDB93}" presName="bullet5a" presStyleLbl="node1" presStyleIdx="0" presStyleCnt="5"/>
      <dgm:spPr/>
    </dgm:pt>
    <dgm:pt modelId="{B4861A5F-AD6B-4E66-B7D2-CFD4B80A196C}" type="pres">
      <dgm:prSet presAssocID="{37E42338-072A-47FB-A4E2-C503417BDB93}" presName="textBox5a" presStyleLbl="revTx" presStyleIdx="0" presStyleCnt="5" custAng="10800000" custFlipVert="1" custFlipHor="1" custScaleX="133792" custScaleY="30342" custLinFactNeighborX="36508" custLinFactNeighborY="-17204">
        <dgm:presLayoutVars>
          <dgm:bulletEnabled val="1"/>
        </dgm:presLayoutVars>
      </dgm:prSet>
      <dgm:spPr/>
    </dgm:pt>
    <dgm:pt modelId="{2CA86D8F-6C41-4929-9DB1-4FE349AEC38A}" type="pres">
      <dgm:prSet presAssocID="{AAAD00CF-4822-4CE4-A371-FCD99011DE52}" presName="bullet5b" presStyleLbl="node1" presStyleIdx="1" presStyleCnt="5"/>
      <dgm:spPr/>
    </dgm:pt>
    <dgm:pt modelId="{E72B2174-C780-44BF-9156-EC2B49166339}" type="pres">
      <dgm:prSet presAssocID="{AAAD00CF-4822-4CE4-A371-FCD99011DE52}" presName="textBox5b" presStyleLbl="revTx" presStyleIdx="1" presStyleCnt="5" custScaleX="130823" custScaleY="23109" custLinFactX="-26059" custLinFactNeighborX="-100000" custLinFactNeighborY="-75889">
        <dgm:presLayoutVars>
          <dgm:bulletEnabled val="1"/>
        </dgm:presLayoutVars>
      </dgm:prSet>
      <dgm:spPr/>
    </dgm:pt>
    <dgm:pt modelId="{1BC5CCC6-497D-40B6-9CC4-FDC77AFB69A2}" type="pres">
      <dgm:prSet presAssocID="{0818E510-37E2-4106-8DE8-18057BCB27C2}" presName="bullet5c" presStyleLbl="node1" presStyleIdx="2" presStyleCnt="5"/>
      <dgm:spPr/>
    </dgm:pt>
    <dgm:pt modelId="{FF19230F-C375-4FB9-8B88-D6BF8EAEDDFB}" type="pres">
      <dgm:prSet presAssocID="{0818E510-37E2-4106-8DE8-18057BCB27C2}" presName="textBox5c" presStyleLbl="revTx" presStyleIdx="2" presStyleCnt="5" custScaleX="135159" custScaleY="21034" custLinFactNeighborX="-14279" custLinFactNeighborY="-26720">
        <dgm:presLayoutVars>
          <dgm:bulletEnabled val="1"/>
        </dgm:presLayoutVars>
      </dgm:prSet>
      <dgm:spPr/>
    </dgm:pt>
    <dgm:pt modelId="{A7D804E2-ABFD-4B9E-A76A-62F147B77C7E}" type="pres">
      <dgm:prSet presAssocID="{1E881264-FFEE-487E-824B-9469AA0D42F2}" presName="bullet5d" presStyleLbl="node1" presStyleIdx="3" presStyleCnt="5"/>
      <dgm:spPr/>
    </dgm:pt>
    <dgm:pt modelId="{43964136-903B-4992-A0BE-7443FD837625}" type="pres">
      <dgm:prSet presAssocID="{1E881264-FFEE-487E-824B-9469AA0D42F2}" presName="textBox5d" presStyleLbl="revTx" presStyleIdx="3" presStyleCnt="5">
        <dgm:presLayoutVars>
          <dgm:bulletEnabled val="1"/>
        </dgm:presLayoutVars>
      </dgm:prSet>
      <dgm:spPr/>
    </dgm:pt>
    <dgm:pt modelId="{51337CED-4706-461E-8391-49AFD9904E1E}" type="pres">
      <dgm:prSet presAssocID="{55429DF4-7E72-4F69-A018-D3E3876B4A6F}" presName="bullet5e" presStyleLbl="node1" presStyleIdx="4" presStyleCnt="5"/>
      <dgm:spPr/>
    </dgm:pt>
    <dgm:pt modelId="{9AC7ABF3-2F17-45B2-98EE-E5A38157DE86}" type="pres">
      <dgm:prSet presAssocID="{55429DF4-7E72-4F69-A018-D3E3876B4A6F}" presName="textBox5e" presStyleLbl="revTx" presStyleIdx="4" presStyleCnt="5">
        <dgm:presLayoutVars>
          <dgm:bulletEnabled val="1"/>
        </dgm:presLayoutVars>
      </dgm:prSet>
      <dgm:spPr/>
    </dgm:pt>
  </dgm:ptLst>
  <dgm:cxnLst>
    <dgm:cxn modelId="{FC24C026-14A4-453B-BD79-D3CF56795BD9}" type="presOf" srcId="{AAAD00CF-4822-4CE4-A371-FCD99011DE52}" destId="{E72B2174-C780-44BF-9156-EC2B49166339}" srcOrd="0" destOrd="0" presId="urn:microsoft.com/office/officeart/2005/8/layout/arrow2#1"/>
    <dgm:cxn modelId="{ACF2AB62-FF14-48A9-B326-B8BB12B88044}" type="presOf" srcId="{37E42338-072A-47FB-A4E2-C503417BDB93}" destId="{B4861A5F-AD6B-4E66-B7D2-CFD4B80A196C}" srcOrd="0" destOrd="0" presId="urn:microsoft.com/office/officeart/2005/8/layout/arrow2#1"/>
    <dgm:cxn modelId="{D327FB45-5727-4B9F-9D1F-BB761A6808FC}" srcId="{40104F09-A553-491B-84D2-57333AD1D6D2}" destId="{0818E510-37E2-4106-8DE8-18057BCB27C2}" srcOrd="2" destOrd="0" parTransId="{2B532150-B758-4046-BD24-2C77F7F8F90E}" sibTransId="{B3919110-ADF6-4595-A890-EB59629E3EC9}"/>
    <dgm:cxn modelId="{7CBA0147-460C-435B-832B-9F7667D7AE61}" srcId="{40104F09-A553-491B-84D2-57333AD1D6D2}" destId="{1E881264-FFEE-487E-824B-9469AA0D42F2}" srcOrd="3" destOrd="0" parTransId="{E0190854-642F-4325-90A5-B7ECC32FBEE9}" sibTransId="{A4AA4070-42A8-4ACB-B34B-7295123F2AC6}"/>
    <dgm:cxn modelId="{1E625E8A-CFF3-4D49-9CDF-5F5762AFF51F}" type="presOf" srcId="{1E881264-FFEE-487E-824B-9469AA0D42F2}" destId="{43964136-903B-4992-A0BE-7443FD837625}" srcOrd="0" destOrd="0" presId="urn:microsoft.com/office/officeart/2005/8/layout/arrow2#1"/>
    <dgm:cxn modelId="{C8F7CD91-3CBF-471D-B833-3A05CA2525D7}" type="presOf" srcId="{40104F09-A553-491B-84D2-57333AD1D6D2}" destId="{88048C90-2577-4217-916C-41096E0DD4EA}" srcOrd="0" destOrd="0" presId="urn:microsoft.com/office/officeart/2005/8/layout/arrow2#1"/>
    <dgm:cxn modelId="{F73432A4-5980-4F02-B712-0D9C52861008}" type="presOf" srcId="{0818E510-37E2-4106-8DE8-18057BCB27C2}" destId="{FF19230F-C375-4FB9-8B88-D6BF8EAEDDFB}" srcOrd="0" destOrd="0" presId="urn:microsoft.com/office/officeart/2005/8/layout/arrow2#1"/>
    <dgm:cxn modelId="{0D5AF2AE-B730-4EE5-8633-04FE1D55AFE9}" srcId="{40104F09-A553-491B-84D2-57333AD1D6D2}" destId="{37E42338-072A-47FB-A4E2-C503417BDB93}" srcOrd="0" destOrd="0" parTransId="{567C9379-9022-44FA-AE0A-A713E77B2E8D}" sibTransId="{DE1EA220-3307-47F8-BD9F-6206604A5DC0}"/>
    <dgm:cxn modelId="{9C03C6C8-3128-4239-B4BD-3EF2577612AA}" srcId="{40104F09-A553-491B-84D2-57333AD1D6D2}" destId="{55429DF4-7E72-4F69-A018-D3E3876B4A6F}" srcOrd="4" destOrd="0" parTransId="{D6529D8F-0C50-4CF4-9A1D-1BADAF66A740}" sibTransId="{3EDA1002-BCF5-49B6-A99C-9DF08A9B67B2}"/>
    <dgm:cxn modelId="{F3F918D3-6E82-44E0-9925-D644B1077DD4}" srcId="{40104F09-A553-491B-84D2-57333AD1D6D2}" destId="{AAAD00CF-4822-4CE4-A371-FCD99011DE52}" srcOrd="1" destOrd="0" parTransId="{235D0732-7A60-444E-BFFA-59F0B87DE4AD}" sibTransId="{DB9743A6-BE39-48B4-B2F4-9C54AF5A6995}"/>
    <dgm:cxn modelId="{E0791CF6-3952-42E6-B42B-E111C6077965}" type="presOf" srcId="{55429DF4-7E72-4F69-A018-D3E3876B4A6F}" destId="{9AC7ABF3-2F17-45B2-98EE-E5A38157DE86}" srcOrd="0" destOrd="0" presId="urn:microsoft.com/office/officeart/2005/8/layout/arrow2#1"/>
    <dgm:cxn modelId="{C0F22295-BF71-4146-9973-6A733412A174}" type="presParOf" srcId="{88048C90-2577-4217-916C-41096E0DD4EA}" destId="{658C7437-8481-4D24-9DC5-2552BBCFCD4F}" srcOrd="0" destOrd="0" presId="urn:microsoft.com/office/officeart/2005/8/layout/arrow2#1"/>
    <dgm:cxn modelId="{47BACEA8-8DE8-4C40-97E4-A7C74F5B89EC}" type="presParOf" srcId="{88048C90-2577-4217-916C-41096E0DD4EA}" destId="{180F4FF6-E277-484C-BFFC-24F8671BE983}" srcOrd="1" destOrd="0" presId="urn:microsoft.com/office/officeart/2005/8/layout/arrow2#1"/>
    <dgm:cxn modelId="{A9B931F1-EC2C-4FBC-BC4E-08ED85B9AB49}" type="presParOf" srcId="{180F4FF6-E277-484C-BFFC-24F8671BE983}" destId="{AD2F1908-4C1A-4432-ACDF-BE6144A3F0CC}" srcOrd="0" destOrd="0" presId="urn:microsoft.com/office/officeart/2005/8/layout/arrow2#1"/>
    <dgm:cxn modelId="{95E0D777-38D7-400E-A4FD-D148EB365717}" type="presParOf" srcId="{180F4FF6-E277-484C-BFFC-24F8671BE983}" destId="{B4861A5F-AD6B-4E66-B7D2-CFD4B80A196C}" srcOrd="1" destOrd="0" presId="urn:microsoft.com/office/officeart/2005/8/layout/arrow2#1"/>
    <dgm:cxn modelId="{6FA98178-B3E4-4A5B-91FE-EDEEA2B4D15E}" type="presParOf" srcId="{180F4FF6-E277-484C-BFFC-24F8671BE983}" destId="{2CA86D8F-6C41-4929-9DB1-4FE349AEC38A}" srcOrd="2" destOrd="0" presId="urn:microsoft.com/office/officeart/2005/8/layout/arrow2#1"/>
    <dgm:cxn modelId="{CFD8C894-6516-4403-BCF8-FE85493F5969}" type="presParOf" srcId="{180F4FF6-E277-484C-BFFC-24F8671BE983}" destId="{E72B2174-C780-44BF-9156-EC2B49166339}" srcOrd="3" destOrd="0" presId="urn:microsoft.com/office/officeart/2005/8/layout/arrow2#1"/>
    <dgm:cxn modelId="{27FF689C-387B-44C7-A12E-D1BDAD49D2D2}" type="presParOf" srcId="{180F4FF6-E277-484C-BFFC-24F8671BE983}" destId="{1BC5CCC6-497D-40B6-9CC4-FDC77AFB69A2}" srcOrd="4" destOrd="0" presId="urn:microsoft.com/office/officeart/2005/8/layout/arrow2#1"/>
    <dgm:cxn modelId="{1D46192F-A830-4D77-89DE-7D6E922384E8}" type="presParOf" srcId="{180F4FF6-E277-484C-BFFC-24F8671BE983}" destId="{FF19230F-C375-4FB9-8B88-D6BF8EAEDDFB}" srcOrd="5" destOrd="0" presId="urn:microsoft.com/office/officeart/2005/8/layout/arrow2#1"/>
    <dgm:cxn modelId="{695BCA19-D9FE-414B-8F27-3443939F4628}" type="presParOf" srcId="{180F4FF6-E277-484C-BFFC-24F8671BE983}" destId="{A7D804E2-ABFD-4B9E-A76A-62F147B77C7E}" srcOrd="6" destOrd="0" presId="urn:microsoft.com/office/officeart/2005/8/layout/arrow2#1"/>
    <dgm:cxn modelId="{1A17FA64-CB7A-4817-BD7A-3F791749705F}" type="presParOf" srcId="{180F4FF6-E277-484C-BFFC-24F8671BE983}" destId="{43964136-903B-4992-A0BE-7443FD837625}" srcOrd="7" destOrd="0" presId="urn:microsoft.com/office/officeart/2005/8/layout/arrow2#1"/>
    <dgm:cxn modelId="{BB0FE09C-FA5C-4FE8-AFBC-698CB51DC906}" type="presParOf" srcId="{180F4FF6-E277-484C-BFFC-24F8671BE983}" destId="{51337CED-4706-461E-8391-49AFD9904E1E}" srcOrd="8" destOrd="0" presId="urn:microsoft.com/office/officeart/2005/8/layout/arrow2#1"/>
    <dgm:cxn modelId="{B23B4130-DB64-48C1-9DCD-4A5DBE0EC589}" type="presParOf" srcId="{180F4FF6-E277-484C-BFFC-24F8671BE983}" destId="{9AC7ABF3-2F17-45B2-98EE-E5A38157DE86}" srcOrd="9" destOrd="0" presId="urn:microsoft.com/office/officeart/2005/8/layout/arrow2#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34744B-BB9B-4D5C-8372-DE548673F82D}" type="doc">
      <dgm:prSet loTypeId="urn:microsoft.com/office/officeart/2005/8/layout/cycle3#1" loCatId="cycle" qsTypeId="urn:microsoft.com/office/officeart/2005/8/quickstyle/simple1#15" qsCatId="simple" csTypeId="urn:microsoft.com/office/officeart/2005/8/colors/colorful1#2" csCatId="colorful" phldr="1"/>
      <dgm:spPr/>
      <dgm:t>
        <a:bodyPr/>
        <a:lstStyle/>
        <a:p>
          <a:endParaRPr lang="en-IN"/>
        </a:p>
      </dgm:t>
    </dgm:pt>
    <dgm:pt modelId="{F6ACC9E0-1E74-46A2-B1BB-A069BA497E37}">
      <dgm:prSet phldrT="[Text]" custT="1"/>
      <dgm:spPr/>
      <dgm:t>
        <a:bodyPr/>
        <a:lstStyle/>
        <a:p>
          <a:r>
            <a:rPr lang="en-IN" sz="2400" b="1" dirty="0">
              <a:latin typeface="Times New Roman" panose="02020603050405020304" pitchFamily="18" charset="0"/>
              <a:cs typeface="Times New Roman" panose="02020603050405020304" pitchFamily="18" charset="0"/>
            </a:rPr>
            <a:t>Cluster Identification</a:t>
          </a:r>
        </a:p>
      </dgm:t>
    </dgm:pt>
    <dgm:pt modelId="{6375B76E-8976-429D-87B4-C9BCC13D1BB2}" type="parTrans" cxnId="{62017085-C1BB-4515-AF98-2AD430984B54}">
      <dgm:prSet/>
      <dgm:spPr/>
      <dgm:t>
        <a:bodyPr/>
        <a:lstStyle/>
        <a:p>
          <a:endParaRPr lang="en-IN" b="1"/>
        </a:p>
      </dgm:t>
    </dgm:pt>
    <dgm:pt modelId="{17E1D07B-4473-4D01-800A-0652DDA2FE59}" type="sibTrans" cxnId="{62017085-C1BB-4515-AF98-2AD430984B54}">
      <dgm:prSet/>
      <dgm:spPr/>
      <dgm:t>
        <a:bodyPr/>
        <a:lstStyle/>
        <a:p>
          <a:endParaRPr lang="en-IN" sz="2400" b="1">
            <a:latin typeface="Times New Roman" panose="02020603050405020304" pitchFamily="18" charset="0"/>
            <a:cs typeface="Times New Roman" panose="02020603050405020304" pitchFamily="18" charset="0"/>
          </a:endParaRPr>
        </a:p>
      </dgm:t>
    </dgm:pt>
    <dgm:pt modelId="{2CBBA916-FD9D-45E4-9E8D-5BC36D8C00A8}">
      <dgm:prSet phldrT="[Text]" custT="1"/>
      <dgm:spPr>
        <a:solidFill>
          <a:schemeClr val="accent6">
            <a:lumMod val="75000"/>
          </a:schemeClr>
        </a:solidFill>
      </dgm:spPr>
      <dgm:t>
        <a:bodyPr/>
        <a:lstStyle/>
        <a:p>
          <a:r>
            <a:rPr lang="en-IN" sz="2400" b="1" dirty="0">
              <a:latin typeface="Times New Roman" panose="02020603050405020304" pitchFamily="18" charset="0"/>
              <a:cs typeface="Times New Roman" panose="02020603050405020304" pitchFamily="18" charset="0"/>
            </a:rPr>
            <a:t>Diagnostic study</a:t>
          </a:r>
        </a:p>
      </dgm:t>
    </dgm:pt>
    <dgm:pt modelId="{01072A53-5F15-468B-B888-6AA9A91C3D2D}" type="parTrans" cxnId="{55EE4006-8122-400E-9690-B07EFD1E1A92}">
      <dgm:prSet/>
      <dgm:spPr/>
      <dgm:t>
        <a:bodyPr/>
        <a:lstStyle/>
        <a:p>
          <a:endParaRPr lang="en-IN" b="1"/>
        </a:p>
      </dgm:t>
    </dgm:pt>
    <dgm:pt modelId="{33548D55-974B-470F-9E83-9F44AB2FA880}" type="sibTrans" cxnId="{55EE4006-8122-400E-9690-B07EFD1E1A92}">
      <dgm:prSet/>
      <dgm:spPr/>
      <dgm:t>
        <a:bodyPr/>
        <a:lstStyle/>
        <a:p>
          <a:endParaRPr lang="en-IN" b="1"/>
        </a:p>
      </dgm:t>
    </dgm:pt>
    <dgm:pt modelId="{7DB79B8B-37A4-4617-B875-65B244F2B261}">
      <dgm:prSet phldrT="[Text]" custT="1"/>
      <dgm:spPr/>
      <dgm:t>
        <a:bodyPr/>
        <a:lstStyle/>
        <a:p>
          <a:r>
            <a:rPr lang="en-IN" sz="2400" b="1" dirty="0">
              <a:latin typeface="Times New Roman" panose="02020603050405020304" pitchFamily="18" charset="0"/>
              <a:cs typeface="Times New Roman" panose="02020603050405020304" pitchFamily="18" charset="0"/>
            </a:rPr>
            <a:t>Feasibility study</a:t>
          </a:r>
        </a:p>
      </dgm:t>
    </dgm:pt>
    <dgm:pt modelId="{F6D2A395-1DE1-4D36-B3A0-0F133D07F4A6}" type="parTrans" cxnId="{EBFBC3F8-524B-4E44-81A2-8618A3775360}">
      <dgm:prSet/>
      <dgm:spPr/>
      <dgm:t>
        <a:bodyPr/>
        <a:lstStyle/>
        <a:p>
          <a:endParaRPr lang="en-IN" b="1"/>
        </a:p>
      </dgm:t>
    </dgm:pt>
    <dgm:pt modelId="{8FDFEE5E-616A-4386-9BF2-95F87B180517}" type="sibTrans" cxnId="{EBFBC3F8-524B-4E44-81A2-8618A3775360}">
      <dgm:prSet/>
      <dgm:spPr/>
      <dgm:t>
        <a:bodyPr/>
        <a:lstStyle/>
        <a:p>
          <a:endParaRPr lang="en-IN" b="1"/>
        </a:p>
      </dgm:t>
    </dgm:pt>
    <dgm:pt modelId="{D518D75D-2136-46CD-A499-5437D7A6F53E}">
      <dgm:prSet phldrT="[Text]" custT="1"/>
      <dgm:spPr/>
      <dgm:t>
        <a:bodyPr/>
        <a:lstStyle/>
        <a:p>
          <a:r>
            <a:rPr lang="en-IN" sz="2400" b="1" dirty="0">
              <a:latin typeface="Times New Roman" panose="02020603050405020304" pitchFamily="18" charset="0"/>
              <a:cs typeface="Times New Roman" panose="02020603050405020304" pitchFamily="18" charset="0"/>
            </a:rPr>
            <a:t>Business Planning</a:t>
          </a:r>
        </a:p>
      </dgm:t>
    </dgm:pt>
    <dgm:pt modelId="{1512B629-F10F-4E07-9487-97A408988C1D}" type="parTrans" cxnId="{65F60B76-90B7-4D38-8B8D-D2DE029DFAF1}">
      <dgm:prSet/>
      <dgm:spPr/>
      <dgm:t>
        <a:bodyPr/>
        <a:lstStyle/>
        <a:p>
          <a:endParaRPr lang="en-IN" b="1"/>
        </a:p>
      </dgm:t>
    </dgm:pt>
    <dgm:pt modelId="{D07956BB-0A0B-41A9-AE04-59DB06D9438E}" type="sibTrans" cxnId="{65F60B76-90B7-4D38-8B8D-D2DE029DFAF1}">
      <dgm:prSet/>
      <dgm:spPr/>
      <dgm:t>
        <a:bodyPr/>
        <a:lstStyle/>
        <a:p>
          <a:endParaRPr lang="en-IN" b="1"/>
        </a:p>
      </dgm:t>
    </dgm:pt>
    <dgm:pt modelId="{DF80A9AF-FF7C-49C7-A431-136C63ECD662}">
      <dgm:prSet phldrT="[Text]" custT="1"/>
      <dgm:spPr/>
      <dgm:t>
        <a:bodyPr/>
        <a:lstStyle/>
        <a:p>
          <a:r>
            <a:rPr lang="en-IN" sz="2400" b="1" dirty="0">
              <a:latin typeface="Times New Roman" panose="02020603050405020304" pitchFamily="18" charset="0"/>
              <a:cs typeface="Times New Roman" panose="02020603050405020304" pitchFamily="18" charset="0"/>
            </a:rPr>
            <a:t>Resource mobilization </a:t>
          </a:r>
        </a:p>
      </dgm:t>
    </dgm:pt>
    <dgm:pt modelId="{74388B1F-7566-4DD3-9417-E1B3AD07F2F4}" type="parTrans" cxnId="{0FC897A1-F37F-4099-A771-3384DCEAF020}">
      <dgm:prSet/>
      <dgm:spPr/>
      <dgm:t>
        <a:bodyPr/>
        <a:lstStyle/>
        <a:p>
          <a:endParaRPr lang="en-IN" b="1"/>
        </a:p>
      </dgm:t>
    </dgm:pt>
    <dgm:pt modelId="{B38EACB6-4526-47F3-9E98-5D531D911BC5}" type="sibTrans" cxnId="{0FC897A1-F37F-4099-A771-3384DCEAF020}">
      <dgm:prSet/>
      <dgm:spPr/>
      <dgm:t>
        <a:bodyPr/>
        <a:lstStyle/>
        <a:p>
          <a:endParaRPr lang="en-IN" b="1"/>
        </a:p>
      </dgm:t>
    </dgm:pt>
    <dgm:pt modelId="{EF0EA93A-6F7F-4AEB-AE43-6D6985BBB6C9}">
      <dgm:prSet custT="1"/>
      <dgm:spPr>
        <a:solidFill>
          <a:schemeClr val="accent1">
            <a:lumMod val="75000"/>
          </a:schemeClr>
        </a:solidFill>
      </dgm:spPr>
      <dgm:t>
        <a:bodyPr/>
        <a:lstStyle/>
        <a:p>
          <a:r>
            <a:rPr lang="en-IN" sz="2400" b="1" dirty="0">
              <a:latin typeface="Times New Roman" panose="02020603050405020304" pitchFamily="18" charset="0"/>
              <a:cs typeface="Times New Roman" panose="02020603050405020304" pitchFamily="18" charset="0"/>
            </a:rPr>
            <a:t>Business Operation</a:t>
          </a:r>
        </a:p>
      </dgm:t>
    </dgm:pt>
    <dgm:pt modelId="{08BAB111-73BB-47F2-97E8-4FE8E673BA4C}" type="parTrans" cxnId="{E16E6A78-177C-446D-BE0A-C2E545ABAD0D}">
      <dgm:prSet/>
      <dgm:spPr/>
      <dgm:t>
        <a:bodyPr/>
        <a:lstStyle/>
        <a:p>
          <a:endParaRPr lang="en-IN" b="1"/>
        </a:p>
      </dgm:t>
    </dgm:pt>
    <dgm:pt modelId="{824F3876-7A91-4357-87BF-FD7D87EB63E6}" type="sibTrans" cxnId="{E16E6A78-177C-446D-BE0A-C2E545ABAD0D}">
      <dgm:prSet/>
      <dgm:spPr/>
      <dgm:t>
        <a:bodyPr/>
        <a:lstStyle/>
        <a:p>
          <a:endParaRPr lang="en-IN" b="1"/>
        </a:p>
      </dgm:t>
    </dgm:pt>
    <dgm:pt modelId="{742BE89D-4DEB-4D2C-8354-EA36F6A89F38}" type="pres">
      <dgm:prSet presAssocID="{C634744B-BB9B-4D5C-8372-DE548673F82D}" presName="Name0" presStyleCnt="0">
        <dgm:presLayoutVars>
          <dgm:dir/>
          <dgm:resizeHandles val="exact"/>
        </dgm:presLayoutVars>
      </dgm:prSet>
      <dgm:spPr/>
    </dgm:pt>
    <dgm:pt modelId="{2CA0539E-B2FC-4E9D-9033-C58EDBF55487}" type="pres">
      <dgm:prSet presAssocID="{C634744B-BB9B-4D5C-8372-DE548673F82D}" presName="cycle" presStyleCnt="0"/>
      <dgm:spPr/>
    </dgm:pt>
    <dgm:pt modelId="{7598EE56-7047-4C32-9CB7-9D7B23C2DCE5}" type="pres">
      <dgm:prSet presAssocID="{F6ACC9E0-1E74-46A2-B1BB-A069BA497E37}" presName="nodeFirstNode" presStyleLbl="node1" presStyleIdx="0" presStyleCnt="6" custScaleX="107827">
        <dgm:presLayoutVars>
          <dgm:bulletEnabled val="1"/>
        </dgm:presLayoutVars>
      </dgm:prSet>
      <dgm:spPr/>
    </dgm:pt>
    <dgm:pt modelId="{4D1261D8-98E8-4D95-A66C-443235CA28B5}" type="pres">
      <dgm:prSet presAssocID="{17E1D07B-4473-4D01-800A-0652DDA2FE59}" presName="sibTransFirstNode" presStyleLbl="bgShp" presStyleIdx="0" presStyleCnt="1"/>
      <dgm:spPr/>
    </dgm:pt>
    <dgm:pt modelId="{10C1E607-68A4-4823-8B28-7E9C086F5FE4}" type="pres">
      <dgm:prSet presAssocID="{2CBBA916-FD9D-45E4-9E8D-5BC36D8C00A8}" presName="nodeFollowingNodes" presStyleLbl="node1" presStyleIdx="1" presStyleCnt="6" custRadScaleRad="94511" custRadScaleInc="12497">
        <dgm:presLayoutVars>
          <dgm:bulletEnabled val="1"/>
        </dgm:presLayoutVars>
      </dgm:prSet>
      <dgm:spPr/>
    </dgm:pt>
    <dgm:pt modelId="{DD820166-56D0-4D8C-9C1B-98BF4CFF3ACD}" type="pres">
      <dgm:prSet presAssocID="{7DB79B8B-37A4-4617-B875-65B244F2B261}" presName="nodeFollowingNodes" presStyleLbl="node1" presStyleIdx="2" presStyleCnt="6" custRadScaleRad="91607" custRadScaleInc="-12924">
        <dgm:presLayoutVars>
          <dgm:bulletEnabled val="1"/>
        </dgm:presLayoutVars>
      </dgm:prSet>
      <dgm:spPr/>
    </dgm:pt>
    <dgm:pt modelId="{6EA4FE48-F509-4AB8-BB5F-7DE0BA9A7C6F}" type="pres">
      <dgm:prSet presAssocID="{D518D75D-2136-46CD-A499-5437D7A6F53E}" presName="nodeFollowingNodes" presStyleLbl="node1" presStyleIdx="3" presStyleCnt="6">
        <dgm:presLayoutVars>
          <dgm:bulletEnabled val="1"/>
        </dgm:presLayoutVars>
      </dgm:prSet>
      <dgm:spPr/>
    </dgm:pt>
    <dgm:pt modelId="{0083BAB6-D252-4ED4-88B4-7A3A70A0882C}" type="pres">
      <dgm:prSet presAssocID="{DF80A9AF-FF7C-49C7-A431-136C63ECD662}" presName="nodeFollowingNodes" presStyleLbl="node1" presStyleIdx="4" presStyleCnt="6" custRadScaleRad="96396" custRadScaleInc="12534">
        <dgm:presLayoutVars>
          <dgm:bulletEnabled val="1"/>
        </dgm:presLayoutVars>
      </dgm:prSet>
      <dgm:spPr/>
    </dgm:pt>
    <dgm:pt modelId="{EA3E47C6-556F-4F0A-B411-BFD2CFBCEC1C}" type="pres">
      <dgm:prSet presAssocID="{EF0EA93A-6F7F-4AEB-AE43-6D6985BBB6C9}" presName="nodeFollowingNodes" presStyleLbl="node1" presStyleIdx="5" presStyleCnt="6" custRadScaleRad="100644" custRadScaleInc="-21432">
        <dgm:presLayoutVars>
          <dgm:bulletEnabled val="1"/>
        </dgm:presLayoutVars>
      </dgm:prSet>
      <dgm:spPr/>
    </dgm:pt>
  </dgm:ptLst>
  <dgm:cxnLst>
    <dgm:cxn modelId="{55EE4006-8122-400E-9690-B07EFD1E1A92}" srcId="{C634744B-BB9B-4D5C-8372-DE548673F82D}" destId="{2CBBA916-FD9D-45E4-9E8D-5BC36D8C00A8}" srcOrd="1" destOrd="0" parTransId="{01072A53-5F15-468B-B888-6AA9A91C3D2D}" sibTransId="{33548D55-974B-470F-9E83-9F44AB2FA880}"/>
    <dgm:cxn modelId="{7025C20A-59D9-4C50-92C9-982A820A4502}" type="presOf" srcId="{2CBBA916-FD9D-45E4-9E8D-5BC36D8C00A8}" destId="{10C1E607-68A4-4823-8B28-7E9C086F5FE4}" srcOrd="0" destOrd="0" presId="urn:microsoft.com/office/officeart/2005/8/layout/cycle3#1"/>
    <dgm:cxn modelId="{0AAED813-9D9F-40B5-9CB5-F84F111979AB}" type="presOf" srcId="{7DB79B8B-37A4-4617-B875-65B244F2B261}" destId="{DD820166-56D0-4D8C-9C1B-98BF4CFF3ACD}" srcOrd="0" destOrd="0" presId="urn:microsoft.com/office/officeart/2005/8/layout/cycle3#1"/>
    <dgm:cxn modelId="{BC7FBE5B-BE7B-4EDD-8A8E-595BF4F96A2B}" type="presOf" srcId="{17E1D07B-4473-4D01-800A-0652DDA2FE59}" destId="{4D1261D8-98E8-4D95-A66C-443235CA28B5}" srcOrd="0" destOrd="0" presId="urn:microsoft.com/office/officeart/2005/8/layout/cycle3#1"/>
    <dgm:cxn modelId="{65F60B76-90B7-4D38-8B8D-D2DE029DFAF1}" srcId="{C634744B-BB9B-4D5C-8372-DE548673F82D}" destId="{D518D75D-2136-46CD-A499-5437D7A6F53E}" srcOrd="3" destOrd="0" parTransId="{1512B629-F10F-4E07-9487-97A408988C1D}" sibTransId="{D07956BB-0A0B-41A9-AE04-59DB06D9438E}"/>
    <dgm:cxn modelId="{E16E6A78-177C-446D-BE0A-C2E545ABAD0D}" srcId="{C634744B-BB9B-4D5C-8372-DE548673F82D}" destId="{EF0EA93A-6F7F-4AEB-AE43-6D6985BBB6C9}" srcOrd="5" destOrd="0" parTransId="{08BAB111-73BB-47F2-97E8-4FE8E673BA4C}" sibTransId="{824F3876-7A91-4357-87BF-FD7D87EB63E6}"/>
    <dgm:cxn modelId="{62017085-C1BB-4515-AF98-2AD430984B54}" srcId="{C634744B-BB9B-4D5C-8372-DE548673F82D}" destId="{F6ACC9E0-1E74-46A2-B1BB-A069BA497E37}" srcOrd="0" destOrd="0" parTransId="{6375B76E-8976-429D-87B4-C9BCC13D1BB2}" sibTransId="{17E1D07B-4473-4D01-800A-0652DDA2FE59}"/>
    <dgm:cxn modelId="{0B491995-C65C-45B7-8316-D8A2991E809B}" type="presOf" srcId="{DF80A9AF-FF7C-49C7-A431-136C63ECD662}" destId="{0083BAB6-D252-4ED4-88B4-7A3A70A0882C}" srcOrd="0" destOrd="0" presId="urn:microsoft.com/office/officeart/2005/8/layout/cycle3#1"/>
    <dgm:cxn modelId="{F9A5509F-25CF-410B-BDDA-D709F6BC8D3C}" type="presOf" srcId="{C634744B-BB9B-4D5C-8372-DE548673F82D}" destId="{742BE89D-4DEB-4D2C-8354-EA36F6A89F38}" srcOrd="0" destOrd="0" presId="urn:microsoft.com/office/officeart/2005/8/layout/cycle3#1"/>
    <dgm:cxn modelId="{0FC897A1-F37F-4099-A771-3384DCEAF020}" srcId="{C634744B-BB9B-4D5C-8372-DE548673F82D}" destId="{DF80A9AF-FF7C-49C7-A431-136C63ECD662}" srcOrd="4" destOrd="0" parTransId="{74388B1F-7566-4DD3-9417-E1B3AD07F2F4}" sibTransId="{B38EACB6-4526-47F3-9E98-5D531D911BC5}"/>
    <dgm:cxn modelId="{76A926CE-0B69-4C45-95A8-0FB7DC87EA70}" type="presOf" srcId="{F6ACC9E0-1E74-46A2-B1BB-A069BA497E37}" destId="{7598EE56-7047-4C32-9CB7-9D7B23C2DCE5}" srcOrd="0" destOrd="0" presId="urn:microsoft.com/office/officeart/2005/8/layout/cycle3#1"/>
    <dgm:cxn modelId="{640E35EE-0A56-4660-8E7E-5ED956026E03}" type="presOf" srcId="{D518D75D-2136-46CD-A499-5437D7A6F53E}" destId="{6EA4FE48-F509-4AB8-BB5F-7DE0BA9A7C6F}" srcOrd="0" destOrd="0" presId="urn:microsoft.com/office/officeart/2005/8/layout/cycle3#1"/>
    <dgm:cxn modelId="{EBFBC3F8-524B-4E44-81A2-8618A3775360}" srcId="{C634744B-BB9B-4D5C-8372-DE548673F82D}" destId="{7DB79B8B-37A4-4617-B875-65B244F2B261}" srcOrd="2" destOrd="0" parTransId="{F6D2A395-1DE1-4D36-B3A0-0F133D07F4A6}" sibTransId="{8FDFEE5E-616A-4386-9BF2-95F87B180517}"/>
    <dgm:cxn modelId="{7315CEFE-DCC6-4DC1-9D44-341BEDAA04D1}" type="presOf" srcId="{EF0EA93A-6F7F-4AEB-AE43-6D6985BBB6C9}" destId="{EA3E47C6-556F-4F0A-B411-BFD2CFBCEC1C}" srcOrd="0" destOrd="0" presId="urn:microsoft.com/office/officeart/2005/8/layout/cycle3#1"/>
    <dgm:cxn modelId="{8765A790-2D0F-465D-B48D-9927966826D8}" type="presParOf" srcId="{742BE89D-4DEB-4D2C-8354-EA36F6A89F38}" destId="{2CA0539E-B2FC-4E9D-9033-C58EDBF55487}" srcOrd="0" destOrd="0" presId="urn:microsoft.com/office/officeart/2005/8/layout/cycle3#1"/>
    <dgm:cxn modelId="{A5D20704-BE22-49B1-8FB7-0E560E93E75F}" type="presParOf" srcId="{2CA0539E-B2FC-4E9D-9033-C58EDBF55487}" destId="{7598EE56-7047-4C32-9CB7-9D7B23C2DCE5}" srcOrd="0" destOrd="0" presId="urn:microsoft.com/office/officeart/2005/8/layout/cycle3#1"/>
    <dgm:cxn modelId="{8DCCD0F4-A9CF-4A29-9299-80CD237B62A6}" type="presParOf" srcId="{2CA0539E-B2FC-4E9D-9033-C58EDBF55487}" destId="{4D1261D8-98E8-4D95-A66C-443235CA28B5}" srcOrd="1" destOrd="0" presId="urn:microsoft.com/office/officeart/2005/8/layout/cycle3#1"/>
    <dgm:cxn modelId="{4247EB42-9F9E-44A2-97F2-5061FF1F4475}" type="presParOf" srcId="{2CA0539E-B2FC-4E9D-9033-C58EDBF55487}" destId="{10C1E607-68A4-4823-8B28-7E9C086F5FE4}" srcOrd="2" destOrd="0" presId="urn:microsoft.com/office/officeart/2005/8/layout/cycle3#1"/>
    <dgm:cxn modelId="{56F4D282-DB98-44D6-BACC-EC41202D0A22}" type="presParOf" srcId="{2CA0539E-B2FC-4E9D-9033-C58EDBF55487}" destId="{DD820166-56D0-4D8C-9C1B-98BF4CFF3ACD}" srcOrd="3" destOrd="0" presId="urn:microsoft.com/office/officeart/2005/8/layout/cycle3#1"/>
    <dgm:cxn modelId="{5525F5BD-19E3-4DDE-A645-275AF074C854}" type="presParOf" srcId="{2CA0539E-B2FC-4E9D-9033-C58EDBF55487}" destId="{6EA4FE48-F509-4AB8-BB5F-7DE0BA9A7C6F}" srcOrd="4" destOrd="0" presId="urn:microsoft.com/office/officeart/2005/8/layout/cycle3#1"/>
    <dgm:cxn modelId="{55938048-7269-405D-AA15-2052C102F991}" type="presParOf" srcId="{2CA0539E-B2FC-4E9D-9033-C58EDBF55487}" destId="{0083BAB6-D252-4ED4-88B4-7A3A70A0882C}" srcOrd="5" destOrd="0" presId="urn:microsoft.com/office/officeart/2005/8/layout/cycle3#1"/>
    <dgm:cxn modelId="{B2FD08E9-D663-4A22-AB35-A14F2E2B3CF8}" type="presParOf" srcId="{2CA0539E-B2FC-4E9D-9033-C58EDBF55487}" destId="{EA3E47C6-556F-4F0A-B411-BFD2CFBCEC1C}" srcOrd="6" destOrd="0" presId="urn:microsoft.com/office/officeart/2005/8/layout/cycle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6CC7376-913D-4796-844D-C564D731EF87}" type="doc">
      <dgm:prSet loTypeId="urn:microsoft.com/office/officeart/2008/layout/PictureStrips" loCatId="list" qsTypeId="urn:microsoft.com/office/officeart/2005/8/quickstyle/simple1#16" qsCatId="simple" csTypeId="urn:microsoft.com/office/officeart/2005/8/colors/accent4_4#2" csCatId="accent4" phldr="1"/>
      <dgm:spPr/>
      <dgm:t>
        <a:bodyPr/>
        <a:lstStyle/>
        <a:p>
          <a:endParaRPr lang="en-IN"/>
        </a:p>
      </dgm:t>
    </dgm:pt>
    <dgm:pt modelId="{AD389FFC-43B5-4CF1-A970-7E66CD3BCF0F}">
      <dgm:prSet phldrT="[Text]" custT="1"/>
      <dgm:spPr>
        <a:solidFill>
          <a:schemeClr val="accent6">
            <a:lumMod val="40000"/>
            <a:lumOff val="60000"/>
            <a:alpha val="55000"/>
          </a:schemeClr>
        </a:solidFill>
      </dgm:spPr>
      <dgm:t>
        <a:bodyPr/>
        <a:lstStyle/>
        <a:p>
          <a:r>
            <a:rPr lang="en-IN" sz="2400" b="1" dirty="0">
              <a:latin typeface="Times New Roman" panose="02020603050405020304" pitchFamily="18" charset="0"/>
              <a:cs typeface="Times New Roman" panose="02020603050405020304" pitchFamily="18" charset="0"/>
            </a:rPr>
            <a:t>NABARD</a:t>
          </a:r>
        </a:p>
      </dgm:t>
    </dgm:pt>
    <dgm:pt modelId="{CDFC1F23-602C-4C15-9C59-259012222826}" type="parTrans" cxnId="{4688624A-7D02-45DC-A9BB-B1A59B35790B}">
      <dgm:prSet/>
      <dgm:spPr/>
      <dgm:t>
        <a:bodyPr/>
        <a:lstStyle/>
        <a:p>
          <a:endParaRPr lang="en-IN" sz="2400">
            <a:latin typeface="Times New Roman" panose="02020603050405020304" pitchFamily="18" charset="0"/>
            <a:cs typeface="Times New Roman" panose="02020603050405020304" pitchFamily="18" charset="0"/>
          </a:endParaRPr>
        </a:p>
      </dgm:t>
    </dgm:pt>
    <dgm:pt modelId="{55B8118E-D1FB-4D6F-A80D-44E1FAC40FF0}" type="sibTrans" cxnId="{4688624A-7D02-45DC-A9BB-B1A59B35790B}">
      <dgm:prSet/>
      <dgm:spPr/>
      <dgm:t>
        <a:bodyPr/>
        <a:lstStyle/>
        <a:p>
          <a:endParaRPr lang="en-IN" sz="2400">
            <a:latin typeface="Times New Roman" panose="02020603050405020304" pitchFamily="18" charset="0"/>
            <a:cs typeface="Times New Roman" panose="02020603050405020304" pitchFamily="18" charset="0"/>
          </a:endParaRPr>
        </a:p>
      </dgm:t>
    </dgm:pt>
    <dgm:pt modelId="{537B9433-A98F-46A3-8AB8-B7F59363713F}">
      <dgm:prSet phldrT="[Text]" custT="1"/>
      <dgm:spPr>
        <a:solidFill>
          <a:schemeClr val="accent2">
            <a:lumMod val="40000"/>
            <a:lumOff val="60000"/>
            <a:alpha val="55000"/>
          </a:schemeClr>
        </a:solidFill>
      </dgm:spPr>
      <dgm:t>
        <a:bodyPr/>
        <a:lstStyle/>
        <a:p>
          <a:r>
            <a:rPr lang="en-IN" sz="2400" b="1" dirty="0">
              <a:latin typeface="Times New Roman" panose="02020603050405020304" pitchFamily="18" charset="0"/>
              <a:cs typeface="Times New Roman" panose="02020603050405020304" pitchFamily="18" charset="0"/>
            </a:rPr>
            <a:t>Corporates</a:t>
          </a:r>
        </a:p>
      </dgm:t>
    </dgm:pt>
    <dgm:pt modelId="{DA064E72-F8FB-425F-B520-E5BDC25B15EE}" type="parTrans" cxnId="{E4F8CE40-299B-4C75-9144-5F768AF35C62}">
      <dgm:prSet/>
      <dgm:spPr/>
      <dgm:t>
        <a:bodyPr/>
        <a:lstStyle/>
        <a:p>
          <a:endParaRPr lang="en-IN" sz="2400">
            <a:latin typeface="Times New Roman" panose="02020603050405020304" pitchFamily="18" charset="0"/>
            <a:cs typeface="Times New Roman" panose="02020603050405020304" pitchFamily="18" charset="0"/>
          </a:endParaRPr>
        </a:p>
      </dgm:t>
    </dgm:pt>
    <dgm:pt modelId="{0C22F90D-B8E8-4429-B1BA-A047524804D8}" type="sibTrans" cxnId="{E4F8CE40-299B-4C75-9144-5F768AF35C62}">
      <dgm:prSet/>
      <dgm:spPr/>
      <dgm:t>
        <a:bodyPr/>
        <a:lstStyle/>
        <a:p>
          <a:endParaRPr lang="en-IN" sz="2400">
            <a:latin typeface="Times New Roman" panose="02020603050405020304" pitchFamily="18" charset="0"/>
            <a:cs typeface="Times New Roman" panose="02020603050405020304" pitchFamily="18" charset="0"/>
          </a:endParaRPr>
        </a:p>
      </dgm:t>
    </dgm:pt>
    <dgm:pt modelId="{FF630AC4-65C7-4FD0-8BC2-2C41E26245BA}">
      <dgm:prSet phldrT="[Text]" custT="1"/>
      <dgm:spPr>
        <a:solidFill>
          <a:schemeClr val="accent3">
            <a:lumMod val="60000"/>
            <a:lumOff val="40000"/>
            <a:alpha val="55000"/>
          </a:schemeClr>
        </a:solidFill>
      </dgm:spPr>
      <dgm:t>
        <a:bodyPr/>
        <a:lstStyle/>
        <a:p>
          <a:r>
            <a:rPr lang="en-IN" sz="2400" b="1" dirty="0">
              <a:latin typeface="Times New Roman" panose="02020603050405020304" pitchFamily="18" charset="0"/>
              <a:cs typeface="Times New Roman" panose="02020603050405020304" pitchFamily="18" charset="0"/>
            </a:rPr>
            <a:t>Domestic &amp; International aid agencies</a:t>
          </a:r>
        </a:p>
      </dgm:t>
    </dgm:pt>
    <dgm:pt modelId="{E83F0F71-2077-428D-BC11-AA94A1181BB6}" type="parTrans" cxnId="{F6647ACC-5436-42B6-A235-C1279006FFC2}">
      <dgm:prSet/>
      <dgm:spPr/>
      <dgm:t>
        <a:bodyPr/>
        <a:lstStyle/>
        <a:p>
          <a:endParaRPr lang="en-IN" sz="2400">
            <a:latin typeface="Times New Roman" panose="02020603050405020304" pitchFamily="18" charset="0"/>
            <a:cs typeface="Times New Roman" panose="02020603050405020304" pitchFamily="18" charset="0"/>
          </a:endParaRPr>
        </a:p>
      </dgm:t>
    </dgm:pt>
    <dgm:pt modelId="{349E15C4-CC9D-4A12-8E51-01804DAEFA0D}" type="sibTrans" cxnId="{F6647ACC-5436-42B6-A235-C1279006FFC2}">
      <dgm:prSet/>
      <dgm:spPr/>
      <dgm:t>
        <a:bodyPr/>
        <a:lstStyle/>
        <a:p>
          <a:endParaRPr lang="en-IN" sz="2400">
            <a:latin typeface="Times New Roman" panose="02020603050405020304" pitchFamily="18" charset="0"/>
            <a:cs typeface="Times New Roman" panose="02020603050405020304" pitchFamily="18" charset="0"/>
          </a:endParaRPr>
        </a:p>
      </dgm:t>
    </dgm:pt>
    <dgm:pt modelId="{25DEC414-9129-4643-BB48-04A6DD24BD3A}">
      <dgm:prSet custT="1"/>
      <dgm:spPr>
        <a:solidFill>
          <a:schemeClr val="accent5">
            <a:lumMod val="40000"/>
            <a:lumOff val="60000"/>
            <a:alpha val="55000"/>
          </a:schemeClr>
        </a:solidFill>
      </dgm:spPr>
      <dgm:t>
        <a:bodyPr/>
        <a:lstStyle/>
        <a:p>
          <a:r>
            <a:rPr lang="en-IN" sz="2400" b="1" dirty="0">
              <a:latin typeface="Times New Roman" panose="02020603050405020304" pitchFamily="18" charset="0"/>
              <a:cs typeface="Times New Roman" panose="02020603050405020304" pitchFamily="18" charset="0"/>
            </a:rPr>
            <a:t>SFAC</a:t>
          </a:r>
        </a:p>
      </dgm:t>
    </dgm:pt>
    <dgm:pt modelId="{CB583B8A-D2E4-4695-B84D-DBBBBAAB1C96}" type="parTrans" cxnId="{142D18DF-5575-4811-86FC-B3004C7B37A4}">
      <dgm:prSet/>
      <dgm:spPr/>
      <dgm:t>
        <a:bodyPr/>
        <a:lstStyle/>
        <a:p>
          <a:endParaRPr lang="en-IN" sz="2400">
            <a:latin typeface="Times New Roman" panose="02020603050405020304" pitchFamily="18" charset="0"/>
            <a:cs typeface="Times New Roman" panose="02020603050405020304" pitchFamily="18" charset="0"/>
          </a:endParaRPr>
        </a:p>
      </dgm:t>
    </dgm:pt>
    <dgm:pt modelId="{DF504703-52E5-4A59-9EE3-1F3BD78F5AFA}" type="sibTrans" cxnId="{142D18DF-5575-4811-86FC-B3004C7B37A4}">
      <dgm:prSet/>
      <dgm:spPr/>
      <dgm:t>
        <a:bodyPr/>
        <a:lstStyle/>
        <a:p>
          <a:endParaRPr lang="en-IN" sz="2400">
            <a:latin typeface="Times New Roman" panose="02020603050405020304" pitchFamily="18" charset="0"/>
            <a:cs typeface="Times New Roman" panose="02020603050405020304" pitchFamily="18" charset="0"/>
          </a:endParaRPr>
        </a:p>
      </dgm:t>
    </dgm:pt>
    <dgm:pt modelId="{3114EAA8-8374-42DB-84D1-6BA3FF6CD666}">
      <dgm:prSet custT="1"/>
      <dgm:spPr>
        <a:solidFill>
          <a:schemeClr val="accent4">
            <a:lumMod val="40000"/>
            <a:lumOff val="60000"/>
            <a:alpha val="55000"/>
          </a:schemeClr>
        </a:solidFill>
      </dgm:spPr>
      <dgm:t>
        <a:bodyPr/>
        <a:lstStyle/>
        <a:p>
          <a:r>
            <a:rPr lang="en-IN" sz="2400" b="1" dirty="0">
              <a:latin typeface="Times New Roman" panose="02020603050405020304" pitchFamily="18" charset="0"/>
              <a:cs typeface="Times New Roman" panose="02020603050405020304" pitchFamily="18" charset="0"/>
            </a:rPr>
            <a:t>Govt. Depts</a:t>
          </a:r>
        </a:p>
      </dgm:t>
    </dgm:pt>
    <dgm:pt modelId="{BD3A7818-15C4-4138-8845-6481C1CFFAFF}" type="parTrans" cxnId="{DFE51DDC-0A9F-4339-A0A2-C0FCA0726C85}">
      <dgm:prSet/>
      <dgm:spPr/>
      <dgm:t>
        <a:bodyPr/>
        <a:lstStyle/>
        <a:p>
          <a:endParaRPr lang="en-IN" sz="2400">
            <a:latin typeface="Times New Roman" panose="02020603050405020304" pitchFamily="18" charset="0"/>
            <a:cs typeface="Times New Roman" panose="02020603050405020304" pitchFamily="18" charset="0"/>
          </a:endParaRPr>
        </a:p>
      </dgm:t>
    </dgm:pt>
    <dgm:pt modelId="{0063DA56-AD54-4A6A-B55D-D3514D6EED4E}" type="sibTrans" cxnId="{DFE51DDC-0A9F-4339-A0A2-C0FCA0726C85}">
      <dgm:prSet/>
      <dgm:spPr/>
      <dgm:t>
        <a:bodyPr/>
        <a:lstStyle/>
        <a:p>
          <a:endParaRPr lang="en-IN" sz="2400">
            <a:latin typeface="Times New Roman" panose="02020603050405020304" pitchFamily="18" charset="0"/>
            <a:cs typeface="Times New Roman" panose="02020603050405020304" pitchFamily="18" charset="0"/>
          </a:endParaRPr>
        </a:p>
      </dgm:t>
    </dgm:pt>
    <dgm:pt modelId="{264FF0A1-9A52-4F88-83A8-DCFBFF4D6D1C}" type="pres">
      <dgm:prSet presAssocID="{16CC7376-913D-4796-844D-C564D731EF87}" presName="Name0" presStyleCnt="0">
        <dgm:presLayoutVars>
          <dgm:dir/>
          <dgm:resizeHandles val="exact"/>
        </dgm:presLayoutVars>
      </dgm:prSet>
      <dgm:spPr/>
    </dgm:pt>
    <dgm:pt modelId="{F3CDAC4E-9DC6-449B-8312-24A9016E9DBC}" type="pres">
      <dgm:prSet presAssocID="{AD389FFC-43B5-4CF1-A970-7E66CD3BCF0F}" presName="composite" presStyleCnt="0"/>
      <dgm:spPr/>
    </dgm:pt>
    <dgm:pt modelId="{19A1BC94-7C71-4862-B191-D32B77930A1B}" type="pres">
      <dgm:prSet presAssocID="{AD389FFC-43B5-4CF1-A970-7E66CD3BCF0F}" presName="rect1" presStyleLbl="trAlignAcc1" presStyleIdx="0" presStyleCnt="5">
        <dgm:presLayoutVars>
          <dgm:bulletEnabled val="1"/>
        </dgm:presLayoutVars>
      </dgm:prSet>
      <dgm:spPr/>
    </dgm:pt>
    <dgm:pt modelId="{3C2FFE18-AEDE-407B-8EB0-99B7C9967EBD}" type="pres">
      <dgm:prSet presAssocID="{AD389FFC-43B5-4CF1-A970-7E66CD3BCF0F}" presName="rect2" presStyleLbl="fgImgPlace1" presStyleIdx="0" presStyleCnt="5"/>
      <dgm:spPr/>
    </dgm:pt>
    <dgm:pt modelId="{2AB99EC4-A196-44EA-983F-8D7CA32387DC}" type="pres">
      <dgm:prSet presAssocID="{55B8118E-D1FB-4D6F-A80D-44E1FAC40FF0}" presName="sibTrans" presStyleCnt="0"/>
      <dgm:spPr/>
    </dgm:pt>
    <dgm:pt modelId="{0FDA8BA8-D513-452A-B3F1-3968E39B280A}" type="pres">
      <dgm:prSet presAssocID="{25DEC414-9129-4643-BB48-04A6DD24BD3A}" presName="composite" presStyleCnt="0"/>
      <dgm:spPr/>
    </dgm:pt>
    <dgm:pt modelId="{C54C1FB0-52FB-4EA4-8288-AD772E050D29}" type="pres">
      <dgm:prSet presAssocID="{25DEC414-9129-4643-BB48-04A6DD24BD3A}" presName="rect1" presStyleLbl="trAlignAcc1" presStyleIdx="1" presStyleCnt="5">
        <dgm:presLayoutVars>
          <dgm:bulletEnabled val="1"/>
        </dgm:presLayoutVars>
      </dgm:prSet>
      <dgm:spPr/>
    </dgm:pt>
    <dgm:pt modelId="{1B57F43B-3F8F-4265-B7AD-7C02515A040C}" type="pres">
      <dgm:prSet presAssocID="{25DEC414-9129-4643-BB48-04A6DD24BD3A}" presName="rect2" presStyleLbl="fgImgPlace1" presStyleIdx="1" presStyleCnt="5"/>
      <dgm:spPr/>
    </dgm:pt>
    <dgm:pt modelId="{79E1F9DF-07BC-4240-9C53-A5B496F219BD}" type="pres">
      <dgm:prSet presAssocID="{DF504703-52E5-4A59-9EE3-1F3BD78F5AFA}" presName="sibTrans" presStyleCnt="0"/>
      <dgm:spPr/>
    </dgm:pt>
    <dgm:pt modelId="{3DD0A3C5-8EEF-4603-A639-BC383765D7F2}" type="pres">
      <dgm:prSet presAssocID="{3114EAA8-8374-42DB-84D1-6BA3FF6CD666}" presName="composite" presStyleCnt="0"/>
      <dgm:spPr/>
    </dgm:pt>
    <dgm:pt modelId="{1CF6BEA1-8664-4E64-BB15-58780A92BFD7}" type="pres">
      <dgm:prSet presAssocID="{3114EAA8-8374-42DB-84D1-6BA3FF6CD666}" presName="rect1" presStyleLbl="trAlignAcc1" presStyleIdx="2" presStyleCnt="5">
        <dgm:presLayoutVars>
          <dgm:bulletEnabled val="1"/>
        </dgm:presLayoutVars>
      </dgm:prSet>
      <dgm:spPr/>
    </dgm:pt>
    <dgm:pt modelId="{F5A035C2-E209-448F-8A20-F683130BAB51}" type="pres">
      <dgm:prSet presAssocID="{3114EAA8-8374-42DB-84D1-6BA3FF6CD666}" presName="rect2" presStyleLbl="fgImgPlace1" presStyleIdx="2" presStyleCnt="5"/>
      <dgm:spPr/>
    </dgm:pt>
    <dgm:pt modelId="{BA23A18B-AB92-47D6-B2C5-35E1ADC05063}" type="pres">
      <dgm:prSet presAssocID="{0063DA56-AD54-4A6A-B55D-D3514D6EED4E}" presName="sibTrans" presStyleCnt="0"/>
      <dgm:spPr/>
    </dgm:pt>
    <dgm:pt modelId="{C9A63A79-E826-4E81-9184-6B4FFD7F2704}" type="pres">
      <dgm:prSet presAssocID="{537B9433-A98F-46A3-8AB8-B7F59363713F}" presName="composite" presStyleCnt="0"/>
      <dgm:spPr/>
    </dgm:pt>
    <dgm:pt modelId="{CC71CDF5-3492-4390-A635-0562E96ED794}" type="pres">
      <dgm:prSet presAssocID="{537B9433-A98F-46A3-8AB8-B7F59363713F}" presName="rect1" presStyleLbl="trAlignAcc1" presStyleIdx="3" presStyleCnt="5">
        <dgm:presLayoutVars>
          <dgm:bulletEnabled val="1"/>
        </dgm:presLayoutVars>
      </dgm:prSet>
      <dgm:spPr/>
    </dgm:pt>
    <dgm:pt modelId="{E97F8A85-ED1B-4BF8-A1B0-512F1130EBDB}" type="pres">
      <dgm:prSet presAssocID="{537B9433-A98F-46A3-8AB8-B7F59363713F}" presName="rect2" presStyleLbl="fgImgPlace1" presStyleIdx="3" presStyleCnt="5"/>
      <dgm:spPr/>
    </dgm:pt>
    <dgm:pt modelId="{49902441-D832-45EE-9C89-613D9831D945}" type="pres">
      <dgm:prSet presAssocID="{0C22F90D-B8E8-4429-B1BA-A047524804D8}" presName="sibTrans" presStyleCnt="0"/>
      <dgm:spPr/>
    </dgm:pt>
    <dgm:pt modelId="{E6C00128-39E4-44D9-AAB6-F4B582F646DF}" type="pres">
      <dgm:prSet presAssocID="{FF630AC4-65C7-4FD0-8BC2-2C41E26245BA}" presName="composite" presStyleCnt="0"/>
      <dgm:spPr/>
    </dgm:pt>
    <dgm:pt modelId="{60B5FACF-536F-4F6E-BB6E-29E19E3FD89F}" type="pres">
      <dgm:prSet presAssocID="{FF630AC4-65C7-4FD0-8BC2-2C41E26245BA}" presName="rect1" presStyleLbl="trAlignAcc1" presStyleIdx="4" presStyleCnt="5">
        <dgm:presLayoutVars>
          <dgm:bulletEnabled val="1"/>
        </dgm:presLayoutVars>
      </dgm:prSet>
      <dgm:spPr/>
    </dgm:pt>
    <dgm:pt modelId="{3AD9E78E-B999-475C-B0BD-69901F0D9913}" type="pres">
      <dgm:prSet presAssocID="{FF630AC4-65C7-4FD0-8BC2-2C41E26245BA}" presName="rect2" presStyleLbl="fgImgPlace1" presStyleIdx="4" presStyleCnt="5"/>
      <dgm:spPr/>
    </dgm:pt>
  </dgm:ptLst>
  <dgm:cxnLst>
    <dgm:cxn modelId="{06A1B116-C5C3-46D1-A162-6A0EACA48F2A}" type="presOf" srcId="{AD389FFC-43B5-4CF1-A970-7E66CD3BCF0F}" destId="{19A1BC94-7C71-4862-B191-D32B77930A1B}" srcOrd="0" destOrd="0" presId="urn:microsoft.com/office/officeart/2008/layout/PictureStrips"/>
    <dgm:cxn modelId="{E4F8CE40-299B-4C75-9144-5F768AF35C62}" srcId="{16CC7376-913D-4796-844D-C564D731EF87}" destId="{537B9433-A98F-46A3-8AB8-B7F59363713F}" srcOrd="3" destOrd="0" parTransId="{DA064E72-F8FB-425F-B520-E5BDC25B15EE}" sibTransId="{0C22F90D-B8E8-4429-B1BA-A047524804D8}"/>
    <dgm:cxn modelId="{4688624A-7D02-45DC-A9BB-B1A59B35790B}" srcId="{16CC7376-913D-4796-844D-C564D731EF87}" destId="{AD389FFC-43B5-4CF1-A970-7E66CD3BCF0F}" srcOrd="0" destOrd="0" parTransId="{CDFC1F23-602C-4C15-9C59-259012222826}" sibTransId="{55B8118E-D1FB-4D6F-A80D-44E1FAC40FF0}"/>
    <dgm:cxn modelId="{2B45F64B-17E2-47A2-A490-3932FDEF7FE6}" type="presOf" srcId="{537B9433-A98F-46A3-8AB8-B7F59363713F}" destId="{CC71CDF5-3492-4390-A635-0562E96ED794}" srcOrd="0" destOrd="0" presId="urn:microsoft.com/office/officeart/2008/layout/PictureStrips"/>
    <dgm:cxn modelId="{F5D56478-E78E-4AC0-8304-A95ACF7108F8}" type="presOf" srcId="{16CC7376-913D-4796-844D-C564D731EF87}" destId="{264FF0A1-9A52-4F88-83A8-DCFBFF4D6D1C}" srcOrd="0" destOrd="0" presId="urn:microsoft.com/office/officeart/2008/layout/PictureStrips"/>
    <dgm:cxn modelId="{F6647ACC-5436-42B6-A235-C1279006FFC2}" srcId="{16CC7376-913D-4796-844D-C564D731EF87}" destId="{FF630AC4-65C7-4FD0-8BC2-2C41E26245BA}" srcOrd="4" destOrd="0" parTransId="{E83F0F71-2077-428D-BC11-AA94A1181BB6}" sibTransId="{349E15C4-CC9D-4A12-8E51-01804DAEFA0D}"/>
    <dgm:cxn modelId="{12411FD4-F6F6-4F52-B01D-86340395B7A6}" type="presOf" srcId="{25DEC414-9129-4643-BB48-04A6DD24BD3A}" destId="{C54C1FB0-52FB-4EA4-8288-AD772E050D29}" srcOrd="0" destOrd="0" presId="urn:microsoft.com/office/officeart/2008/layout/PictureStrips"/>
    <dgm:cxn modelId="{DFE51DDC-0A9F-4339-A0A2-C0FCA0726C85}" srcId="{16CC7376-913D-4796-844D-C564D731EF87}" destId="{3114EAA8-8374-42DB-84D1-6BA3FF6CD666}" srcOrd="2" destOrd="0" parTransId="{BD3A7818-15C4-4138-8845-6481C1CFFAFF}" sibTransId="{0063DA56-AD54-4A6A-B55D-D3514D6EED4E}"/>
    <dgm:cxn modelId="{142D18DF-5575-4811-86FC-B3004C7B37A4}" srcId="{16CC7376-913D-4796-844D-C564D731EF87}" destId="{25DEC414-9129-4643-BB48-04A6DD24BD3A}" srcOrd="1" destOrd="0" parTransId="{CB583B8A-D2E4-4695-B84D-DBBBBAAB1C96}" sibTransId="{DF504703-52E5-4A59-9EE3-1F3BD78F5AFA}"/>
    <dgm:cxn modelId="{BDCB7FE7-7A7D-4B87-9E0C-293FCD471417}" type="presOf" srcId="{3114EAA8-8374-42DB-84D1-6BA3FF6CD666}" destId="{1CF6BEA1-8664-4E64-BB15-58780A92BFD7}" srcOrd="0" destOrd="0" presId="urn:microsoft.com/office/officeart/2008/layout/PictureStrips"/>
    <dgm:cxn modelId="{65EFA7F3-DBE3-4C3F-85CE-72288A7D4238}" type="presOf" srcId="{FF630AC4-65C7-4FD0-8BC2-2C41E26245BA}" destId="{60B5FACF-536F-4F6E-BB6E-29E19E3FD89F}" srcOrd="0" destOrd="0" presId="urn:microsoft.com/office/officeart/2008/layout/PictureStrips"/>
    <dgm:cxn modelId="{2D92035B-D63F-43AD-9975-0A38DAE5DA91}" type="presParOf" srcId="{264FF0A1-9A52-4F88-83A8-DCFBFF4D6D1C}" destId="{F3CDAC4E-9DC6-449B-8312-24A9016E9DBC}" srcOrd="0" destOrd="0" presId="urn:microsoft.com/office/officeart/2008/layout/PictureStrips"/>
    <dgm:cxn modelId="{E0863F3D-8B3A-4D8E-9AC6-B020068F4D28}" type="presParOf" srcId="{F3CDAC4E-9DC6-449B-8312-24A9016E9DBC}" destId="{19A1BC94-7C71-4862-B191-D32B77930A1B}" srcOrd="0" destOrd="0" presId="urn:microsoft.com/office/officeart/2008/layout/PictureStrips"/>
    <dgm:cxn modelId="{05C0BF5C-9E71-4FBA-9E45-271C7CF1ACF9}" type="presParOf" srcId="{F3CDAC4E-9DC6-449B-8312-24A9016E9DBC}" destId="{3C2FFE18-AEDE-407B-8EB0-99B7C9967EBD}" srcOrd="1" destOrd="0" presId="urn:microsoft.com/office/officeart/2008/layout/PictureStrips"/>
    <dgm:cxn modelId="{6983CA0A-7CA8-413E-919E-2B05B693B240}" type="presParOf" srcId="{264FF0A1-9A52-4F88-83A8-DCFBFF4D6D1C}" destId="{2AB99EC4-A196-44EA-983F-8D7CA32387DC}" srcOrd="1" destOrd="0" presId="urn:microsoft.com/office/officeart/2008/layout/PictureStrips"/>
    <dgm:cxn modelId="{FF803014-0B9A-4ADC-B2BB-2DC60C8926A4}" type="presParOf" srcId="{264FF0A1-9A52-4F88-83A8-DCFBFF4D6D1C}" destId="{0FDA8BA8-D513-452A-B3F1-3968E39B280A}" srcOrd="2" destOrd="0" presId="urn:microsoft.com/office/officeart/2008/layout/PictureStrips"/>
    <dgm:cxn modelId="{7E7EA222-EC74-4DFF-AE92-EF5774131821}" type="presParOf" srcId="{0FDA8BA8-D513-452A-B3F1-3968E39B280A}" destId="{C54C1FB0-52FB-4EA4-8288-AD772E050D29}" srcOrd="0" destOrd="0" presId="urn:microsoft.com/office/officeart/2008/layout/PictureStrips"/>
    <dgm:cxn modelId="{2AA46B7A-F0F4-4234-B7F1-60C41F4DADF6}" type="presParOf" srcId="{0FDA8BA8-D513-452A-B3F1-3968E39B280A}" destId="{1B57F43B-3F8F-4265-B7AD-7C02515A040C}" srcOrd="1" destOrd="0" presId="urn:microsoft.com/office/officeart/2008/layout/PictureStrips"/>
    <dgm:cxn modelId="{34B56F75-5FF6-41D0-BD0E-AD42B73AD489}" type="presParOf" srcId="{264FF0A1-9A52-4F88-83A8-DCFBFF4D6D1C}" destId="{79E1F9DF-07BC-4240-9C53-A5B496F219BD}" srcOrd="3" destOrd="0" presId="urn:microsoft.com/office/officeart/2008/layout/PictureStrips"/>
    <dgm:cxn modelId="{8A61541E-A788-4BCC-A2DE-7A26CEF7ADC9}" type="presParOf" srcId="{264FF0A1-9A52-4F88-83A8-DCFBFF4D6D1C}" destId="{3DD0A3C5-8EEF-4603-A639-BC383765D7F2}" srcOrd="4" destOrd="0" presId="urn:microsoft.com/office/officeart/2008/layout/PictureStrips"/>
    <dgm:cxn modelId="{146AE749-CF77-4B88-A80E-9C351BC722A2}" type="presParOf" srcId="{3DD0A3C5-8EEF-4603-A639-BC383765D7F2}" destId="{1CF6BEA1-8664-4E64-BB15-58780A92BFD7}" srcOrd="0" destOrd="0" presId="urn:microsoft.com/office/officeart/2008/layout/PictureStrips"/>
    <dgm:cxn modelId="{115FE4F9-79F6-4FCC-A354-F64D6ED5BBF0}" type="presParOf" srcId="{3DD0A3C5-8EEF-4603-A639-BC383765D7F2}" destId="{F5A035C2-E209-448F-8A20-F683130BAB51}" srcOrd="1" destOrd="0" presId="urn:microsoft.com/office/officeart/2008/layout/PictureStrips"/>
    <dgm:cxn modelId="{0D3E60E1-D09B-499A-9A66-34A9D37A3F46}" type="presParOf" srcId="{264FF0A1-9A52-4F88-83A8-DCFBFF4D6D1C}" destId="{BA23A18B-AB92-47D6-B2C5-35E1ADC05063}" srcOrd="5" destOrd="0" presId="urn:microsoft.com/office/officeart/2008/layout/PictureStrips"/>
    <dgm:cxn modelId="{6A63D640-F720-424E-95BC-9F0C65505AEC}" type="presParOf" srcId="{264FF0A1-9A52-4F88-83A8-DCFBFF4D6D1C}" destId="{C9A63A79-E826-4E81-9184-6B4FFD7F2704}" srcOrd="6" destOrd="0" presId="urn:microsoft.com/office/officeart/2008/layout/PictureStrips"/>
    <dgm:cxn modelId="{15FD764D-528B-4CE6-B01C-5D68DCD629CD}" type="presParOf" srcId="{C9A63A79-E826-4E81-9184-6B4FFD7F2704}" destId="{CC71CDF5-3492-4390-A635-0562E96ED794}" srcOrd="0" destOrd="0" presId="urn:microsoft.com/office/officeart/2008/layout/PictureStrips"/>
    <dgm:cxn modelId="{050BC423-267A-4732-A004-0D349EA59524}" type="presParOf" srcId="{C9A63A79-E826-4E81-9184-6B4FFD7F2704}" destId="{E97F8A85-ED1B-4BF8-A1B0-512F1130EBDB}" srcOrd="1" destOrd="0" presId="urn:microsoft.com/office/officeart/2008/layout/PictureStrips"/>
    <dgm:cxn modelId="{2775ED0D-9F21-4D49-A92C-EEFC980F089D}" type="presParOf" srcId="{264FF0A1-9A52-4F88-83A8-DCFBFF4D6D1C}" destId="{49902441-D832-45EE-9C89-613D9831D945}" srcOrd="7" destOrd="0" presId="urn:microsoft.com/office/officeart/2008/layout/PictureStrips"/>
    <dgm:cxn modelId="{E54D60E2-B892-4493-98D0-6D9F33124691}" type="presParOf" srcId="{264FF0A1-9A52-4F88-83A8-DCFBFF4D6D1C}" destId="{E6C00128-39E4-44D9-AAB6-F4B582F646DF}" srcOrd="8" destOrd="0" presId="urn:microsoft.com/office/officeart/2008/layout/PictureStrips"/>
    <dgm:cxn modelId="{6D6903C8-9ECC-4029-BFCF-BB31891CC3D4}" type="presParOf" srcId="{E6C00128-39E4-44D9-AAB6-F4B582F646DF}" destId="{60B5FACF-536F-4F6E-BB6E-29E19E3FD89F}" srcOrd="0" destOrd="0" presId="urn:microsoft.com/office/officeart/2008/layout/PictureStrips"/>
    <dgm:cxn modelId="{81EB263A-2483-4480-BA1A-261CB3D0F305}" type="presParOf" srcId="{E6C00128-39E4-44D9-AAB6-F4B582F646DF}" destId="{3AD9E78E-B999-475C-B0BD-69901F0D991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EDDB89-A5AF-438F-8935-BE453535069A}" type="doc">
      <dgm:prSet loTypeId="urn:microsoft.com/office/officeart/2011/layout/RadialPictureList#1" loCatId="officeonline" qsTypeId="urn:microsoft.com/office/officeart/2005/8/quickstyle/simple5#1" qsCatId="simple" csTypeId="urn:microsoft.com/office/officeart/2005/8/colors/colorful5#3" csCatId="colorful" phldr="1"/>
      <dgm:spPr/>
      <dgm:t>
        <a:bodyPr/>
        <a:lstStyle/>
        <a:p>
          <a:endParaRPr lang="en-IN"/>
        </a:p>
      </dgm:t>
    </dgm:pt>
    <dgm:pt modelId="{E08BF141-E5CE-4904-8A85-18BB2566FD68}">
      <dgm:prSet phldrT="[Text]"/>
      <dgm:spPr>
        <a:solidFill>
          <a:srgbClr val="002060"/>
        </a:solidFill>
      </dgm:spPr>
      <dgm:t>
        <a:bodyPr/>
        <a:lstStyle/>
        <a:p>
          <a:r>
            <a:rPr lang="en-IN" b="1" dirty="0">
              <a:latin typeface="Times New Roman" panose="02020603050405020304" pitchFamily="18" charset="0"/>
              <a:cs typeface="Times New Roman" panose="02020603050405020304" pitchFamily="18" charset="0"/>
            </a:rPr>
            <a:t>Financial &amp; / Technical support</a:t>
          </a:r>
        </a:p>
      </dgm:t>
    </dgm:pt>
    <dgm:pt modelId="{F1ABA3DB-BE67-4CD7-BE2D-9835D728ED9D}" type="parTrans" cxnId="{A493FDB4-9A0D-457F-ACFC-29B9BF862196}">
      <dgm:prSet/>
      <dgm:spPr/>
      <dgm:t>
        <a:bodyPr/>
        <a:lstStyle/>
        <a:p>
          <a:endParaRPr lang="en-IN"/>
        </a:p>
      </dgm:t>
    </dgm:pt>
    <dgm:pt modelId="{1C465AC1-0E33-4F7D-B199-63983CF74B34}" type="sibTrans" cxnId="{A493FDB4-9A0D-457F-ACFC-29B9BF862196}">
      <dgm:prSet/>
      <dgm:spPr/>
      <dgm:t>
        <a:bodyPr/>
        <a:lstStyle/>
        <a:p>
          <a:endParaRPr lang="en-IN"/>
        </a:p>
      </dgm:t>
    </dgm:pt>
    <dgm:pt modelId="{AA89F705-F5C1-452B-9D61-26E67F7C3A1B}">
      <dgm:prSet phldrT="[Text]"/>
      <dgm:spPr/>
      <dgm:t>
        <a:bodyPr/>
        <a:lstStyle/>
        <a:p>
          <a:pPr algn="ctr"/>
          <a:r>
            <a:rPr lang="en-IN" b="1" dirty="0">
              <a:latin typeface="Times New Roman" panose="02020603050405020304" pitchFamily="18" charset="0"/>
              <a:cs typeface="Times New Roman" panose="02020603050405020304" pitchFamily="18" charset="0"/>
            </a:rPr>
            <a:t>POPI</a:t>
          </a:r>
        </a:p>
      </dgm:t>
    </dgm:pt>
    <dgm:pt modelId="{8401D2C8-75CF-44B5-9C3F-3D4A95243BE2}" type="parTrans" cxnId="{185F1F02-6EB4-49A4-B942-C47E3538B1DC}">
      <dgm:prSet/>
      <dgm:spPr/>
      <dgm:t>
        <a:bodyPr/>
        <a:lstStyle/>
        <a:p>
          <a:endParaRPr lang="en-IN"/>
        </a:p>
      </dgm:t>
    </dgm:pt>
    <dgm:pt modelId="{B5C5CD8F-DAAC-48ED-928A-E2E76E954643}" type="sibTrans" cxnId="{185F1F02-6EB4-49A4-B942-C47E3538B1DC}">
      <dgm:prSet/>
      <dgm:spPr/>
      <dgm:t>
        <a:bodyPr/>
        <a:lstStyle/>
        <a:p>
          <a:endParaRPr lang="en-IN"/>
        </a:p>
      </dgm:t>
    </dgm:pt>
    <dgm:pt modelId="{ED2F0633-7E61-449B-8121-9B09086DC8DB}">
      <dgm:prSet phldrT="[Text]"/>
      <dgm:spPr/>
      <dgm:t>
        <a:bodyPr/>
        <a:lstStyle/>
        <a:p>
          <a:pPr algn="ctr"/>
          <a:r>
            <a:rPr lang="en-IN" b="1" dirty="0">
              <a:latin typeface="Times New Roman" panose="02020603050405020304" pitchFamily="18" charset="0"/>
              <a:cs typeface="Times New Roman" panose="02020603050405020304" pitchFamily="18" charset="0"/>
            </a:rPr>
            <a:t>RI</a:t>
          </a:r>
        </a:p>
      </dgm:t>
    </dgm:pt>
    <dgm:pt modelId="{997B71CE-766C-4AE3-9F97-C5785EFE11EC}" type="parTrans" cxnId="{16E15543-E4A7-4197-A5DB-D86B31969580}">
      <dgm:prSet/>
      <dgm:spPr/>
      <dgm:t>
        <a:bodyPr/>
        <a:lstStyle/>
        <a:p>
          <a:endParaRPr lang="en-IN"/>
        </a:p>
      </dgm:t>
    </dgm:pt>
    <dgm:pt modelId="{7CBDD088-7402-4340-8ECB-DE9D35A8FC53}" type="sibTrans" cxnId="{16E15543-E4A7-4197-A5DB-D86B31969580}">
      <dgm:prSet/>
      <dgm:spPr/>
      <dgm:t>
        <a:bodyPr/>
        <a:lstStyle/>
        <a:p>
          <a:endParaRPr lang="en-IN"/>
        </a:p>
      </dgm:t>
    </dgm:pt>
    <dgm:pt modelId="{A31BD5DD-9001-45E1-83D3-E40A437D0E28}" type="pres">
      <dgm:prSet presAssocID="{22EDDB89-A5AF-438F-8935-BE453535069A}" presName="Name0" presStyleCnt="0">
        <dgm:presLayoutVars>
          <dgm:chMax val="1"/>
          <dgm:chPref val="1"/>
          <dgm:dir/>
          <dgm:resizeHandles/>
        </dgm:presLayoutVars>
      </dgm:prSet>
      <dgm:spPr/>
    </dgm:pt>
    <dgm:pt modelId="{F976906E-F15C-4E54-A9CF-E415D52B7FEE}" type="pres">
      <dgm:prSet presAssocID="{E08BF141-E5CE-4904-8A85-18BB2566FD68}" presName="Parent" presStyleLbl="node1" presStyleIdx="0" presStyleCnt="2" custScaleX="107668" custLinFactNeighborX="-27311" custLinFactNeighborY="796">
        <dgm:presLayoutVars>
          <dgm:chMax val="4"/>
          <dgm:chPref val="3"/>
        </dgm:presLayoutVars>
      </dgm:prSet>
      <dgm:spPr/>
    </dgm:pt>
    <dgm:pt modelId="{259918F8-384F-427D-9387-7ECC510350D0}" type="pres">
      <dgm:prSet presAssocID="{AA89F705-F5C1-452B-9D61-26E67F7C3A1B}" presName="Accent" presStyleLbl="node1" presStyleIdx="1" presStyleCnt="2"/>
      <dgm:spPr/>
    </dgm:pt>
    <dgm:pt modelId="{1C671D98-D288-48EA-B8C5-C014EB3A8A3A}" type="pres">
      <dgm:prSet presAssocID="{AA89F705-F5C1-452B-9D61-26E67F7C3A1B}" presName="Image1" presStyleLbl="fgImgPlace1" presStyleIdx="0" presStyleCnt="2"/>
      <dgm:spPr>
        <a:solidFill>
          <a:schemeClr val="accent4">
            <a:lumMod val="60000"/>
            <a:lumOff val="40000"/>
          </a:schemeClr>
        </a:solidFill>
      </dgm:spPr>
    </dgm:pt>
    <dgm:pt modelId="{7EF04FF4-7DB2-4381-8BA2-5242F5D83980}" type="pres">
      <dgm:prSet presAssocID="{AA89F705-F5C1-452B-9D61-26E67F7C3A1B}" presName="Child1" presStyleLbl="revTx" presStyleIdx="0" presStyleCnt="2" custScaleX="65801" custScaleY="59135" custLinFactNeighborX="-13775" custLinFactNeighborY="5254">
        <dgm:presLayoutVars>
          <dgm:chMax val="0"/>
          <dgm:chPref val="0"/>
          <dgm:bulletEnabled val="1"/>
        </dgm:presLayoutVars>
      </dgm:prSet>
      <dgm:spPr/>
    </dgm:pt>
    <dgm:pt modelId="{C8F2F77F-E219-4ADE-B705-B60C0681ABC0}" type="pres">
      <dgm:prSet presAssocID="{ED2F0633-7E61-449B-8121-9B09086DC8DB}" presName="Image2" presStyleCnt="0"/>
      <dgm:spPr/>
    </dgm:pt>
    <dgm:pt modelId="{AB085A7A-C021-44E1-A542-F45F77EC59A7}" type="pres">
      <dgm:prSet presAssocID="{ED2F0633-7E61-449B-8121-9B09086DC8DB}" presName="Image" presStyleLbl="fgImgPlace1" presStyleIdx="1" presStyleCnt="2"/>
      <dgm:spPr>
        <a:solidFill>
          <a:schemeClr val="accent2">
            <a:lumMod val="40000"/>
            <a:lumOff val="60000"/>
          </a:schemeClr>
        </a:solidFill>
      </dgm:spPr>
    </dgm:pt>
    <dgm:pt modelId="{B7E833EC-9B1A-4A1E-81E0-EBF7CDAFDC97}" type="pres">
      <dgm:prSet presAssocID="{ED2F0633-7E61-449B-8121-9B09086DC8DB}" presName="Child2" presStyleLbl="revTx" presStyleIdx="1" presStyleCnt="2" custScaleX="43001" custScaleY="53639" custLinFactNeighborX="-22518" custLinFactNeighborY="625">
        <dgm:presLayoutVars>
          <dgm:chMax val="0"/>
          <dgm:chPref val="0"/>
          <dgm:bulletEnabled val="1"/>
        </dgm:presLayoutVars>
      </dgm:prSet>
      <dgm:spPr/>
    </dgm:pt>
  </dgm:ptLst>
  <dgm:cxnLst>
    <dgm:cxn modelId="{185F1F02-6EB4-49A4-B942-C47E3538B1DC}" srcId="{E08BF141-E5CE-4904-8A85-18BB2566FD68}" destId="{AA89F705-F5C1-452B-9D61-26E67F7C3A1B}" srcOrd="0" destOrd="0" parTransId="{8401D2C8-75CF-44B5-9C3F-3D4A95243BE2}" sibTransId="{B5C5CD8F-DAAC-48ED-928A-E2E76E954643}"/>
    <dgm:cxn modelId="{572D491E-FEE7-440F-A8DC-AE9C172902D7}" type="presOf" srcId="{E08BF141-E5CE-4904-8A85-18BB2566FD68}" destId="{F976906E-F15C-4E54-A9CF-E415D52B7FEE}" srcOrd="0" destOrd="0" presId="urn:microsoft.com/office/officeart/2011/layout/RadialPictureList#1"/>
    <dgm:cxn modelId="{5CA61932-DB12-4F6B-99A4-BF50CBDD2691}" type="presOf" srcId="{AA89F705-F5C1-452B-9D61-26E67F7C3A1B}" destId="{7EF04FF4-7DB2-4381-8BA2-5242F5D83980}" srcOrd="0" destOrd="0" presId="urn:microsoft.com/office/officeart/2011/layout/RadialPictureList#1"/>
    <dgm:cxn modelId="{16E15543-E4A7-4197-A5DB-D86B31969580}" srcId="{E08BF141-E5CE-4904-8A85-18BB2566FD68}" destId="{ED2F0633-7E61-449B-8121-9B09086DC8DB}" srcOrd="1" destOrd="0" parTransId="{997B71CE-766C-4AE3-9F97-C5785EFE11EC}" sibTransId="{7CBDD088-7402-4340-8ECB-DE9D35A8FC53}"/>
    <dgm:cxn modelId="{D609F680-9809-43CC-ACF8-E0B0735ACA89}" type="presOf" srcId="{22EDDB89-A5AF-438F-8935-BE453535069A}" destId="{A31BD5DD-9001-45E1-83D3-E40A437D0E28}" srcOrd="0" destOrd="0" presId="urn:microsoft.com/office/officeart/2011/layout/RadialPictureList#1"/>
    <dgm:cxn modelId="{1FEA2C9C-15CC-4D14-B975-906DDDD39DA7}" type="presOf" srcId="{ED2F0633-7E61-449B-8121-9B09086DC8DB}" destId="{B7E833EC-9B1A-4A1E-81E0-EBF7CDAFDC97}" srcOrd="0" destOrd="0" presId="urn:microsoft.com/office/officeart/2011/layout/RadialPictureList#1"/>
    <dgm:cxn modelId="{A493FDB4-9A0D-457F-ACFC-29B9BF862196}" srcId="{22EDDB89-A5AF-438F-8935-BE453535069A}" destId="{E08BF141-E5CE-4904-8A85-18BB2566FD68}" srcOrd="0" destOrd="0" parTransId="{F1ABA3DB-BE67-4CD7-BE2D-9835D728ED9D}" sibTransId="{1C465AC1-0E33-4F7D-B199-63983CF74B34}"/>
    <dgm:cxn modelId="{1468A55E-60B0-426C-AD8E-BA3CEAB6369C}" type="presParOf" srcId="{A31BD5DD-9001-45E1-83D3-E40A437D0E28}" destId="{F976906E-F15C-4E54-A9CF-E415D52B7FEE}" srcOrd="0" destOrd="0" presId="urn:microsoft.com/office/officeart/2011/layout/RadialPictureList#1"/>
    <dgm:cxn modelId="{4F2522C9-B06A-4808-ABAA-6A118F55AB6B}" type="presParOf" srcId="{A31BD5DD-9001-45E1-83D3-E40A437D0E28}" destId="{259918F8-384F-427D-9387-7ECC510350D0}" srcOrd="1" destOrd="0" presId="urn:microsoft.com/office/officeart/2011/layout/RadialPictureList#1"/>
    <dgm:cxn modelId="{78F092F7-3FEE-484E-9776-5612797EA0D3}" type="presParOf" srcId="{A31BD5DD-9001-45E1-83D3-E40A437D0E28}" destId="{1C671D98-D288-48EA-B8C5-C014EB3A8A3A}" srcOrd="2" destOrd="0" presId="urn:microsoft.com/office/officeart/2011/layout/RadialPictureList#1"/>
    <dgm:cxn modelId="{98FDD71B-4D5D-4977-9C0D-72949F6143F8}" type="presParOf" srcId="{A31BD5DD-9001-45E1-83D3-E40A437D0E28}" destId="{7EF04FF4-7DB2-4381-8BA2-5242F5D83980}" srcOrd="3" destOrd="0" presId="urn:microsoft.com/office/officeart/2011/layout/RadialPictureList#1"/>
    <dgm:cxn modelId="{B40AB280-1563-46E7-930B-929D40E18832}" type="presParOf" srcId="{A31BD5DD-9001-45E1-83D3-E40A437D0E28}" destId="{C8F2F77F-E219-4ADE-B705-B60C0681ABC0}" srcOrd="4" destOrd="0" presId="urn:microsoft.com/office/officeart/2011/layout/RadialPictureList#1"/>
    <dgm:cxn modelId="{177FB9BA-5933-4B2E-A8D8-218CDD62A72E}" type="presParOf" srcId="{C8F2F77F-E219-4ADE-B705-B60C0681ABC0}" destId="{AB085A7A-C021-44E1-A542-F45F77EC59A7}" srcOrd="0" destOrd="0" presId="urn:microsoft.com/office/officeart/2011/layout/RadialPictureList#1"/>
    <dgm:cxn modelId="{84085D33-350C-49CE-BFAB-D7E8FD123CBF}" type="presParOf" srcId="{A31BD5DD-9001-45E1-83D3-E40A437D0E28}" destId="{B7E833EC-9B1A-4A1E-81E0-EBF7CDAFDC97}" srcOrd="5" destOrd="0" presId="urn:microsoft.com/office/officeart/2011/layout/RadialPicture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AED907-CA52-4558-B251-D1EEC29CF661}" type="doc">
      <dgm:prSet loTypeId="urn:microsoft.com/office/officeart/2005/8/layout/default#1" loCatId="list" qsTypeId="urn:microsoft.com/office/officeart/2005/8/quickstyle/simple1#17" qsCatId="simple" csTypeId="urn:microsoft.com/office/officeart/2005/8/colors/colorful4#3" csCatId="colorful" phldr="1"/>
      <dgm:spPr/>
      <dgm:t>
        <a:bodyPr/>
        <a:lstStyle/>
        <a:p>
          <a:endParaRPr lang="en-IN"/>
        </a:p>
      </dgm:t>
    </dgm:pt>
    <dgm:pt modelId="{0E9F9CBC-727E-4632-8E9F-C1E9209C919F}">
      <dgm:prSet phldrT="[Text]" custT="1"/>
      <dgm:spPr>
        <a:solidFill>
          <a:srgbClr val="CCFFFF"/>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Preparation of Block map</a:t>
          </a:r>
          <a:endParaRPr lang="en-IN" sz="2400" dirty="0">
            <a:solidFill>
              <a:schemeClr val="tx1"/>
            </a:solidFill>
            <a:latin typeface="Times New Roman" panose="02020603050405020304" pitchFamily="18" charset="0"/>
            <a:cs typeface="Times New Roman" panose="02020603050405020304" pitchFamily="18" charset="0"/>
          </a:endParaRPr>
        </a:p>
      </dgm:t>
    </dgm:pt>
    <dgm:pt modelId="{53B77742-9927-4B95-A001-FA17453E927D}" type="parTrans" cxnId="{C528C023-2AEE-41BF-A466-DE02D35B201D}">
      <dgm:prSet/>
      <dgm:spPr/>
      <dgm:t>
        <a:bodyPr/>
        <a:lstStyle/>
        <a:p>
          <a:endParaRPr lang="en-IN"/>
        </a:p>
      </dgm:t>
    </dgm:pt>
    <dgm:pt modelId="{E7E60814-7B5C-4EFC-A03B-752FC11ED822}" type="sibTrans" cxnId="{C528C023-2AEE-41BF-A466-DE02D35B201D}">
      <dgm:prSet/>
      <dgm:spPr/>
      <dgm:t>
        <a:bodyPr/>
        <a:lstStyle/>
        <a:p>
          <a:endParaRPr lang="en-IN"/>
        </a:p>
      </dgm:t>
    </dgm:pt>
    <dgm:pt modelId="{B0F77546-317E-4505-B8BB-E5C30E976718}">
      <dgm:prSet phldrT="[Text]" custT="1"/>
      <dgm:spPr>
        <a:solidFill>
          <a:schemeClr val="accent5">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Occupational structure of cultivators</a:t>
          </a:r>
          <a:endParaRPr lang="en-IN" sz="2400" dirty="0">
            <a:solidFill>
              <a:schemeClr val="tx1"/>
            </a:solidFill>
            <a:latin typeface="Times New Roman" panose="02020603050405020304" pitchFamily="18" charset="0"/>
            <a:cs typeface="Times New Roman" panose="02020603050405020304" pitchFamily="18" charset="0"/>
          </a:endParaRPr>
        </a:p>
      </dgm:t>
    </dgm:pt>
    <dgm:pt modelId="{B3C82AFC-2D58-4D7B-8A89-29A2D11FDB4F}" type="parTrans" cxnId="{A7F4BB84-FAD6-4939-9486-7B66D4EE224C}">
      <dgm:prSet/>
      <dgm:spPr/>
      <dgm:t>
        <a:bodyPr/>
        <a:lstStyle/>
        <a:p>
          <a:endParaRPr lang="en-IN"/>
        </a:p>
      </dgm:t>
    </dgm:pt>
    <dgm:pt modelId="{0F5F68A6-AFEC-45B0-BF4A-296D98BBE627}" type="sibTrans" cxnId="{A7F4BB84-FAD6-4939-9486-7B66D4EE224C}">
      <dgm:prSet/>
      <dgm:spPr/>
      <dgm:t>
        <a:bodyPr/>
        <a:lstStyle/>
        <a:p>
          <a:endParaRPr lang="en-IN"/>
        </a:p>
      </dgm:t>
    </dgm:pt>
    <dgm:pt modelId="{D6F7CA8D-18F6-4A07-80B0-D2C643B1290A}">
      <dgm:prSet phldrT="[Text]" custT="1"/>
      <dgm:spPr>
        <a:solidFill>
          <a:schemeClr val="accent6">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Rainfall Pattern</a:t>
          </a:r>
          <a:endParaRPr lang="en-IN" sz="2400" dirty="0">
            <a:solidFill>
              <a:schemeClr val="tx1"/>
            </a:solidFill>
            <a:latin typeface="Times New Roman" panose="02020603050405020304" pitchFamily="18" charset="0"/>
            <a:cs typeface="Times New Roman" panose="02020603050405020304" pitchFamily="18" charset="0"/>
          </a:endParaRPr>
        </a:p>
      </dgm:t>
    </dgm:pt>
    <dgm:pt modelId="{A2EDB3EE-A1B5-439A-B68D-EF4ABE3CD186}" type="parTrans" cxnId="{9274CFF3-BA61-475C-9104-D3E2E34C6F37}">
      <dgm:prSet/>
      <dgm:spPr/>
      <dgm:t>
        <a:bodyPr/>
        <a:lstStyle/>
        <a:p>
          <a:endParaRPr lang="en-IN"/>
        </a:p>
      </dgm:t>
    </dgm:pt>
    <dgm:pt modelId="{189B64E6-ED8C-47E2-A2C8-62C068671773}" type="sibTrans" cxnId="{9274CFF3-BA61-475C-9104-D3E2E34C6F37}">
      <dgm:prSet/>
      <dgm:spPr/>
      <dgm:t>
        <a:bodyPr/>
        <a:lstStyle/>
        <a:p>
          <a:endParaRPr lang="en-IN"/>
        </a:p>
      </dgm:t>
    </dgm:pt>
    <dgm:pt modelId="{616E26A8-25ED-475E-B19C-14E3D60D82A5}">
      <dgm:prSet custT="1"/>
      <dgm:spPr>
        <a:solidFill>
          <a:srgbClr val="FFFFCC"/>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Seasonality, cropping pattern</a:t>
          </a:r>
          <a:endParaRPr lang="en-IN" sz="2400" dirty="0">
            <a:solidFill>
              <a:schemeClr val="tx1"/>
            </a:solidFill>
            <a:latin typeface="Times New Roman" panose="02020603050405020304" pitchFamily="18" charset="0"/>
            <a:cs typeface="Times New Roman" panose="02020603050405020304" pitchFamily="18" charset="0"/>
          </a:endParaRPr>
        </a:p>
      </dgm:t>
    </dgm:pt>
    <dgm:pt modelId="{4EDDA48F-68BA-4B52-BF34-4D42CA9B9891}" type="parTrans" cxnId="{D1C0391C-F738-4E68-8AC5-479DD9DF1CA8}">
      <dgm:prSet/>
      <dgm:spPr/>
      <dgm:t>
        <a:bodyPr/>
        <a:lstStyle/>
        <a:p>
          <a:endParaRPr lang="en-IN"/>
        </a:p>
      </dgm:t>
    </dgm:pt>
    <dgm:pt modelId="{84BC4CBB-6826-4E69-992B-156F26CEB837}" type="sibTrans" cxnId="{D1C0391C-F738-4E68-8AC5-479DD9DF1CA8}">
      <dgm:prSet/>
      <dgm:spPr/>
      <dgm:t>
        <a:bodyPr/>
        <a:lstStyle/>
        <a:p>
          <a:endParaRPr lang="en-IN"/>
        </a:p>
      </dgm:t>
    </dgm:pt>
    <dgm:pt modelId="{187467A7-25C2-47E8-8498-1097A5EBF8EF}">
      <dgm:prSet custT="1"/>
      <dgm:spPr>
        <a:solidFill>
          <a:schemeClr val="tx2">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Land use pattern and productivity assessment</a:t>
          </a:r>
          <a:endParaRPr lang="en-IN" sz="2400" dirty="0">
            <a:solidFill>
              <a:schemeClr val="tx1"/>
            </a:solidFill>
            <a:latin typeface="Times New Roman" panose="02020603050405020304" pitchFamily="18" charset="0"/>
            <a:cs typeface="Times New Roman" panose="02020603050405020304" pitchFamily="18" charset="0"/>
          </a:endParaRPr>
        </a:p>
      </dgm:t>
    </dgm:pt>
    <dgm:pt modelId="{75F38FFA-CC84-4D29-897C-279023991A4E}" type="parTrans" cxnId="{04D2A9C8-8FD4-4797-87B9-B295E9A82A10}">
      <dgm:prSet/>
      <dgm:spPr/>
      <dgm:t>
        <a:bodyPr/>
        <a:lstStyle/>
        <a:p>
          <a:endParaRPr lang="en-IN"/>
        </a:p>
      </dgm:t>
    </dgm:pt>
    <dgm:pt modelId="{0B682F93-0B18-4C49-A9DA-8E34EE9F84E0}" type="sibTrans" cxnId="{04D2A9C8-8FD4-4797-87B9-B295E9A82A10}">
      <dgm:prSet/>
      <dgm:spPr/>
      <dgm:t>
        <a:bodyPr/>
        <a:lstStyle/>
        <a:p>
          <a:endParaRPr lang="en-IN"/>
        </a:p>
      </dgm:t>
    </dgm:pt>
    <dgm:pt modelId="{00397924-1124-4A62-952C-96B4F676468A}">
      <dgm:prSet custT="1"/>
      <dgm:spPr>
        <a:solidFill>
          <a:schemeClr val="accent4">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Natural Resources</a:t>
          </a:r>
          <a:endParaRPr lang="en-IN" sz="2400" dirty="0">
            <a:solidFill>
              <a:schemeClr val="tx1"/>
            </a:solidFill>
            <a:latin typeface="Times New Roman" panose="02020603050405020304" pitchFamily="18" charset="0"/>
            <a:cs typeface="Times New Roman" panose="02020603050405020304" pitchFamily="18" charset="0"/>
          </a:endParaRPr>
        </a:p>
      </dgm:t>
    </dgm:pt>
    <dgm:pt modelId="{84783383-20BF-4473-B482-F77A2905E1D2}" type="parTrans" cxnId="{8E60124D-07DD-4A69-AB89-1D8D859EE52F}">
      <dgm:prSet/>
      <dgm:spPr/>
      <dgm:t>
        <a:bodyPr/>
        <a:lstStyle/>
        <a:p>
          <a:endParaRPr lang="en-IN"/>
        </a:p>
      </dgm:t>
    </dgm:pt>
    <dgm:pt modelId="{BEC79F5A-573A-4B43-BAB6-D6A27F571222}" type="sibTrans" cxnId="{8E60124D-07DD-4A69-AB89-1D8D859EE52F}">
      <dgm:prSet/>
      <dgm:spPr/>
      <dgm:t>
        <a:bodyPr/>
        <a:lstStyle/>
        <a:p>
          <a:endParaRPr lang="en-IN"/>
        </a:p>
      </dgm:t>
    </dgm:pt>
    <dgm:pt modelId="{077D962B-998F-4FFB-8F7D-016148208B9F}">
      <dgm:prSet custT="1"/>
      <dgm:spPr>
        <a:solidFill>
          <a:schemeClr val="accent3">
            <a:lumMod val="20000"/>
            <a:lumOff val="80000"/>
          </a:schemeClr>
        </a:solidFill>
      </dgm:spPr>
      <dgm:t>
        <a:bodyPr/>
        <a:lstStyle/>
        <a:p>
          <a:r>
            <a:rPr lang="en-US" sz="2400" b="1">
              <a:solidFill>
                <a:schemeClr val="tx1"/>
              </a:solidFill>
              <a:latin typeface="Times New Roman" panose="02020603050405020304" pitchFamily="18" charset="0"/>
              <a:cs typeface="Times New Roman" panose="02020603050405020304" pitchFamily="18" charset="0"/>
            </a:rPr>
            <a:t>Irrigated area in the Block</a:t>
          </a:r>
          <a:endParaRPr lang="en-IN" sz="2400">
            <a:solidFill>
              <a:schemeClr val="tx1"/>
            </a:solidFill>
            <a:latin typeface="Times New Roman" panose="02020603050405020304" pitchFamily="18" charset="0"/>
            <a:cs typeface="Times New Roman" panose="02020603050405020304" pitchFamily="18" charset="0"/>
          </a:endParaRPr>
        </a:p>
      </dgm:t>
    </dgm:pt>
    <dgm:pt modelId="{90922B54-3507-4CE3-A2CD-D2B8E1149FC5}" type="parTrans" cxnId="{86FF1C71-45ED-48DA-AE2E-FB5DA32C1571}">
      <dgm:prSet/>
      <dgm:spPr/>
      <dgm:t>
        <a:bodyPr/>
        <a:lstStyle/>
        <a:p>
          <a:endParaRPr lang="en-IN"/>
        </a:p>
      </dgm:t>
    </dgm:pt>
    <dgm:pt modelId="{1C5E84F1-2FA8-40F6-A5AF-1A061B8043D2}" type="sibTrans" cxnId="{86FF1C71-45ED-48DA-AE2E-FB5DA32C1571}">
      <dgm:prSet/>
      <dgm:spPr/>
      <dgm:t>
        <a:bodyPr/>
        <a:lstStyle/>
        <a:p>
          <a:endParaRPr lang="en-IN"/>
        </a:p>
      </dgm:t>
    </dgm:pt>
    <dgm:pt modelId="{B108BC17-0D89-4D27-936F-0D3CFA132C7C}">
      <dgm:prSet custT="1"/>
      <dgm:spPr>
        <a:solidFill>
          <a:schemeClr val="accent1">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Infrastructure facilities</a:t>
          </a:r>
          <a:endParaRPr lang="en-IN" sz="2400" dirty="0">
            <a:solidFill>
              <a:schemeClr val="tx1"/>
            </a:solidFill>
            <a:latin typeface="Times New Roman" panose="02020603050405020304" pitchFamily="18" charset="0"/>
            <a:cs typeface="Times New Roman" panose="02020603050405020304" pitchFamily="18" charset="0"/>
          </a:endParaRPr>
        </a:p>
      </dgm:t>
    </dgm:pt>
    <dgm:pt modelId="{08F64F6A-18A2-43C5-B351-99420DC655F5}" type="parTrans" cxnId="{70E5284A-76D9-4599-BFCF-BE33E36B103E}">
      <dgm:prSet/>
      <dgm:spPr/>
      <dgm:t>
        <a:bodyPr/>
        <a:lstStyle/>
        <a:p>
          <a:endParaRPr lang="en-IN"/>
        </a:p>
      </dgm:t>
    </dgm:pt>
    <dgm:pt modelId="{2C5AD81B-DD82-4E04-A4CF-D54703ACE5CC}" type="sibTrans" cxnId="{70E5284A-76D9-4599-BFCF-BE33E36B103E}">
      <dgm:prSet/>
      <dgm:spPr/>
      <dgm:t>
        <a:bodyPr/>
        <a:lstStyle/>
        <a:p>
          <a:endParaRPr lang="en-IN"/>
        </a:p>
      </dgm:t>
    </dgm:pt>
    <dgm:pt modelId="{2E3C1242-F960-4B75-8CC1-AB4A003E8AC4}">
      <dgm:prSet custT="1"/>
      <dgm:spPr>
        <a:solidFill>
          <a:schemeClr val="accent2">
            <a:lumMod val="20000"/>
            <a:lumOff val="80000"/>
          </a:schemeClr>
        </a:solidFill>
      </dgm:spPr>
      <dgm:t>
        <a:bodyPr/>
        <a:lstStyle/>
        <a:p>
          <a:r>
            <a:rPr lang="en-IN" sz="2400" b="1" dirty="0">
              <a:solidFill>
                <a:schemeClr val="tx1"/>
              </a:solidFill>
              <a:latin typeface="Times New Roman" panose="02020603050405020304" pitchFamily="18" charset="0"/>
              <a:cs typeface="Times New Roman" panose="02020603050405020304" pitchFamily="18" charset="0"/>
            </a:rPr>
            <a:t>Market details</a:t>
          </a:r>
        </a:p>
      </dgm:t>
    </dgm:pt>
    <dgm:pt modelId="{E079C82B-5000-4A59-B91E-09E376D71CC6}" type="parTrans" cxnId="{5823D916-0869-4E2A-B7FC-1E14A028613F}">
      <dgm:prSet/>
      <dgm:spPr/>
      <dgm:t>
        <a:bodyPr/>
        <a:lstStyle/>
        <a:p>
          <a:endParaRPr lang="en-IN"/>
        </a:p>
      </dgm:t>
    </dgm:pt>
    <dgm:pt modelId="{3FB63101-A0DF-4B58-92CE-D1F2229C0A6A}" type="sibTrans" cxnId="{5823D916-0869-4E2A-B7FC-1E14A028613F}">
      <dgm:prSet/>
      <dgm:spPr/>
      <dgm:t>
        <a:bodyPr/>
        <a:lstStyle/>
        <a:p>
          <a:endParaRPr lang="en-IN"/>
        </a:p>
      </dgm:t>
    </dgm:pt>
    <dgm:pt modelId="{F1F07CD6-9680-4F9E-ABA9-753171D94428}" type="pres">
      <dgm:prSet presAssocID="{FDAED907-CA52-4558-B251-D1EEC29CF661}" presName="diagram" presStyleCnt="0">
        <dgm:presLayoutVars>
          <dgm:dir/>
          <dgm:resizeHandles val="exact"/>
        </dgm:presLayoutVars>
      </dgm:prSet>
      <dgm:spPr/>
    </dgm:pt>
    <dgm:pt modelId="{166660D2-C00D-441C-9164-73CD37D30C49}" type="pres">
      <dgm:prSet presAssocID="{0E9F9CBC-727E-4632-8E9F-C1E9209C919F}" presName="node" presStyleLbl="node1" presStyleIdx="0" presStyleCnt="9">
        <dgm:presLayoutVars>
          <dgm:bulletEnabled val="1"/>
        </dgm:presLayoutVars>
      </dgm:prSet>
      <dgm:spPr/>
    </dgm:pt>
    <dgm:pt modelId="{65E6F360-52FC-4B39-85DC-82A49EFA6CB2}" type="pres">
      <dgm:prSet presAssocID="{E7E60814-7B5C-4EFC-A03B-752FC11ED822}" presName="sibTrans" presStyleCnt="0"/>
      <dgm:spPr/>
    </dgm:pt>
    <dgm:pt modelId="{5280878F-1941-4BC9-8814-62787495A5FC}" type="pres">
      <dgm:prSet presAssocID="{B0F77546-317E-4505-B8BB-E5C30E976718}" presName="node" presStyleLbl="node1" presStyleIdx="1" presStyleCnt="9">
        <dgm:presLayoutVars>
          <dgm:bulletEnabled val="1"/>
        </dgm:presLayoutVars>
      </dgm:prSet>
      <dgm:spPr/>
    </dgm:pt>
    <dgm:pt modelId="{8BD1F021-F49D-4962-B9D8-BEB70FCF5270}" type="pres">
      <dgm:prSet presAssocID="{0F5F68A6-AFEC-45B0-BF4A-296D98BBE627}" presName="sibTrans" presStyleCnt="0"/>
      <dgm:spPr/>
    </dgm:pt>
    <dgm:pt modelId="{9A28C249-D346-437F-8629-8E3FE0FBAF67}" type="pres">
      <dgm:prSet presAssocID="{D6F7CA8D-18F6-4A07-80B0-D2C643B1290A}" presName="node" presStyleLbl="node1" presStyleIdx="2" presStyleCnt="9">
        <dgm:presLayoutVars>
          <dgm:bulletEnabled val="1"/>
        </dgm:presLayoutVars>
      </dgm:prSet>
      <dgm:spPr/>
    </dgm:pt>
    <dgm:pt modelId="{2ADF7411-FA78-47F4-8E8F-96275ADD7696}" type="pres">
      <dgm:prSet presAssocID="{189B64E6-ED8C-47E2-A2C8-62C068671773}" presName="sibTrans" presStyleCnt="0"/>
      <dgm:spPr/>
    </dgm:pt>
    <dgm:pt modelId="{52E9F91D-6442-4BC6-8E62-614062FA0EE8}" type="pres">
      <dgm:prSet presAssocID="{616E26A8-25ED-475E-B19C-14E3D60D82A5}" presName="node" presStyleLbl="node1" presStyleIdx="3" presStyleCnt="9">
        <dgm:presLayoutVars>
          <dgm:bulletEnabled val="1"/>
        </dgm:presLayoutVars>
      </dgm:prSet>
      <dgm:spPr/>
    </dgm:pt>
    <dgm:pt modelId="{CF9FCDF7-D037-45E3-A080-B68129430C57}" type="pres">
      <dgm:prSet presAssocID="{84BC4CBB-6826-4E69-992B-156F26CEB837}" presName="sibTrans" presStyleCnt="0"/>
      <dgm:spPr/>
    </dgm:pt>
    <dgm:pt modelId="{6EF5C1D4-A3C0-43DE-A6AA-8179BE6FCB52}" type="pres">
      <dgm:prSet presAssocID="{187467A7-25C2-47E8-8498-1097A5EBF8EF}" presName="node" presStyleLbl="node1" presStyleIdx="4" presStyleCnt="9" custLinFactNeighborX="0">
        <dgm:presLayoutVars>
          <dgm:bulletEnabled val="1"/>
        </dgm:presLayoutVars>
      </dgm:prSet>
      <dgm:spPr/>
    </dgm:pt>
    <dgm:pt modelId="{9E5698E9-03A7-439B-87B1-ABA75D174A3D}" type="pres">
      <dgm:prSet presAssocID="{0B682F93-0B18-4C49-A9DA-8E34EE9F84E0}" presName="sibTrans" presStyleCnt="0"/>
      <dgm:spPr/>
    </dgm:pt>
    <dgm:pt modelId="{85B9E57D-546F-46BA-8913-A77726353093}" type="pres">
      <dgm:prSet presAssocID="{00397924-1124-4A62-952C-96B4F676468A}" presName="node" presStyleLbl="node1" presStyleIdx="5" presStyleCnt="9">
        <dgm:presLayoutVars>
          <dgm:bulletEnabled val="1"/>
        </dgm:presLayoutVars>
      </dgm:prSet>
      <dgm:spPr/>
    </dgm:pt>
    <dgm:pt modelId="{846214D2-13D7-478D-AFEA-B3C339533FC3}" type="pres">
      <dgm:prSet presAssocID="{BEC79F5A-573A-4B43-BAB6-D6A27F571222}" presName="sibTrans" presStyleCnt="0"/>
      <dgm:spPr/>
    </dgm:pt>
    <dgm:pt modelId="{CC550FE0-BF70-4629-95CC-90C6A25D77F5}" type="pres">
      <dgm:prSet presAssocID="{077D962B-998F-4FFB-8F7D-016148208B9F}" presName="node" presStyleLbl="node1" presStyleIdx="6" presStyleCnt="9">
        <dgm:presLayoutVars>
          <dgm:bulletEnabled val="1"/>
        </dgm:presLayoutVars>
      </dgm:prSet>
      <dgm:spPr/>
    </dgm:pt>
    <dgm:pt modelId="{FA8AE541-D32A-496E-94DA-C58AE2985FCD}" type="pres">
      <dgm:prSet presAssocID="{1C5E84F1-2FA8-40F6-A5AF-1A061B8043D2}" presName="sibTrans" presStyleCnt="0"/>
      <dgm:spPr/>
    </dgm:pt>
    <dgm:pt modelId="{2542478C-0DEA-4F96-A253-521EA706FE6A}" type="pres">
      <dgm:prSet presAssocID="{B108BC17-0D89-4D27-936F-0D3CFA132C7C}" presName="node" presStyleLbl="node1" presStyleIdx="7" presStyleCnt="9">
        <dgm:presLayoutVars>
          <dgm:bulletEnabled val="1"/>
        </dgm:presLayoutVars>
      </dgm:prSet>
      <dgm:spPr/>
    </dgm:pt>
    <dgm:pt modelId="{DEB4142D-A035-4453-A700-0A5CE498E64B}" type="pres">
      <dgm:prSet presAssocID="{2C5AD81B-DD82-4E04-A4CF-D54703ACE5CC}" presName="sibTrans" presStyleCnt="0"/>
      <dgm:spPr/>
    </dgm:pt>
    <dgm:pt modelId="{DACE1C32-4BCD-45CF-9632-75FEBD218C27}" type="pres">
      <dgm:prSet presAssocID="{2E3C1242-F960-4B75-8CC1-AB4A003E8AC4}" presName="node" presStyleLbl="node1" presStyleIdx="8" presStyleCnt="9">
        <dgm:presLayoutVars>
          <dgm:bulletEnabled val="1"/>
        </dgm:presLayoutVars>
      </dgm:prSet>
      <dgm:spPr/>
    </dgm:pt>
  </dgm:ptLst>
  <dgm:cxnLst>
    <dgm:cxn modelId="{62C5C313-23AA-45C0-BFBC-459C4D58E20B}" type="presOf" srcId="{2E3C1242-F960-4B75-8CC1-AB4A003E8AC4}" destId="{DACE1C32-4BCD-45CF-9632-75FEBD218C27}" srcOrd="0" destOrd="0" presId="urn:microsoft.com/office/officeart/2005/8/layout/default#1"/>
    <dgm:cxn modelId="{5823D916-0869-4E2A-B7FC-1E14A028613F}" srcId="{FDAED907-CA52-4558-B251-D1EEC29CF661}" destId="{2E3C1242-F960-4B75-8CC1-AB4A003E8AC4}" srcOrd="8" destOrd="0" parTransId="{E079C82B-5000-4A59-B91E-09E376D71CC6}" sibTransId="{3FB63101-A0DF-4B58-92CE-D1F2229C0A6A}"/>
    <dgm:cxn modelId="{D1C0391C-F738-4E68-8AC5-479DD9DF1CA8}" srcId="{FDAED907-CA52-4558-B251-D1EEC29CF661}" destId="{616E26A8-25ED-475E-B19C-14E3D60D82A5}" srcOrd="3" destOrd="0" parTransId="{4EDDA48F-68BA-4B52-BF34-4D42CA9B9891}" sibTransId="{84BC4CBB-6826-4E69-992B-156F26CEB837}"/>
    <dgm:cxn modelId="{044E461C-7F57-46A3-AA28-25E6A165BA6E}" type="presOf" srcId="{187467A7-25C2-47E8-8498-1097A5EBF8EF}" destId="{6EF5C1D4-A3C0-43DE-A6AA-8179BE6FCB52}" srcOrd="0" destOrd="0" presId="urn:microsoft.com/office/officeart/2005/8/layout/default#1"/>
    <dgm:cxn modelId="{C528C023-2AEE-41BF-A466-DE02D35B201D}" srcId="{FDAED907-CA52-4558-B251-D1EEC29CF661}" destId="{0E9F9CBC-727E-4632-8E9F-C1E9209C919F}" srcOrd="0" destOrd="0" parTransId="{53B77742-9927-4B95-A001-FA17453E927D}" sibTransId="{E7E60814-7B5C-4EFC-A03B-752FC11ED822}"/>
    <dgm:cxn modelId="{417A9B5B-6193-4CB6-9605-8415D0BF93BE}" type="presOf" srcId="{FDAED907-CA52-4558-B251-D1EEC29CF661}" destId="{F1F07CD6-9680-4F9E-ABA9-753171D94428}" srcOrd="0" destOrd="0" presId="urn:microsoft.com/office/officeart/2005/8/layout/default#1"/>
    <dgm:cxn modelId="{A1415260-FC69-4662-BA12-10712DAAB486}" type="presOf" srcId="{0E9F9CBC-727E-4632-8E9F-C1E9209C919F}" destId="{166660D2-C00D-441C-9164-73CD37D30C49}" srcOrd="0" destOrd="0" presId="urn:microsoft.com/office/officeart/2005/8/layout/default#1"/>
    <dgm:cxn modelId="{70E5284A-76D9-4599-BFCF-BE33E36B103E}" srcId="{FDAED907-CA52-4558-B251-D1EEC29CF661}" destId="{B108BC17-0D89-4D27-936F-0D3CFA132C7C}" srcOrd="7" destOrd="0" parTransId="{08F64F6A-18A2-43C5-B351-99420DC655F5}" sibTransId="{2C5AD81B-DD82-4E04-A4CF-D54703ACE5CC}"/>
    <dgm:cxn modelId="{8E60124D-07DD-4A69-AB89-1D8D859EE52F}" srcId="{FDAED907-CA52-4558-B251-D1EEC29CF661}" destId="{00397924-1124-4A62-952C-96B4F676468A}" srcOrd="5" destOrd="0" parTransId="{84783383-20BF-4473-B482-F77A2905E1D2}" sibTransId="{BEC79F5A-573A-4B43-BAB6-D6A27F571222}"/>
    <dgm:cxn modelId="{86FF1C71-45ED-48DA-AE2E-FB5DA32C1571}" srcId="{FDAED907-CA52-4558-B251-D1EEC29CF661}" destId="{077D962B-998F-4FFB-8F7D-016148208B9F}" srcOrd="6" destOrd="0" parTransId="{90922B54-3507-4CE3-A2CD-D2B8E1149FC5}" sibTransId="{1C5E84F1-2FA8-40F6-A5AF-1A061B8043D2}"/>
    <dgm:cxn modelId="{A7F4BB84-FAD6-4939-9486-7B66D4EE224C}" srcId="{FDAED907-CA52-4558-B251-D1EEC29CF661}" destId="{B0F77546-317E-4505-B8BB-E5C30E976718}" srcOrd="1" destOrd="0" parTransId="{B3C82AFC-2D58-4D7B-8A89-29A2D11FDB4F}" sibTransId="{0F5F68A6-AFEC-45B0-BF4A-296D98BBE627}"/>
    <dgm:cxn modelId="{9754CA88-A880-4415-819F-6E0DA1795B0C}" type="presOf" srcId="{077D962B-998F-4FFB-8F7D-016148208B9F}" destId="{CC550FE0-BF70-4629-95CC-90C6A25D77F5}" srcOrd="0" destOrd="0" presId="urn:microsoft.com/office/officeart/2005/8/layout/default#1"/>
    <dgm:cxn modelId="{A9EF3BA7-0A3B-4529-9456-4FECB9CE0713}" type="presOf" srcId="{D6F7CA8D-18F6-4A07-80B0-D2C643B1290A}" destId="{9A28C249-D346-437F-8629-8E3FE0FBAF67}" srcOrd="0" destOrd="0" presId="urn:microsoft.com/office/officeart/2005/8/layout/default#1"/>
    <dgm:cxn modelId="{4C7C57C1-D65F-4ED5-8BFB-4BA4F9D47FF6}" type="presOf" srcId="{B108BC17-0D89-4D27-936F-0D3CFA132C7C}" destId="{2542478C-0DEA-4F96-A253-521EA706FE6A}" srcOrd="0" destOrd="0" presId="urn:microsoft.com/office/officeart/2005/8/layout/default#1"/>
    <dgm:cxn modelId="{0938C2C4-3CB7-4201-B5F0-6CE2EC2E8F61}" type="presOf" srcId="{616E26A8-25ED-475E-B19C-14E3D60D82A5}" destId="{52E9F91D-6442-4BC6-8E62-614062FA0EE8}" srcOrd="0" destOrd="0" presId="urn:microsoft.com/office/officeart/2005/8/layout/default#1"/>
    <dgm:cxn modelId="{04D2A9C8-8FD4-4797-87B9-B295E9A82A10}" srcId="{FDAED907-CA52-4558-B251-D1EEC29CF661}" destId="{187467A7-25C2-47E8-8498-1097A5EBF8EF}" srcOrd="4" destOrd="0" parTransId="{75F38FFA-CC84-4D29-897C-279023991A4E}" sibTransId="{0B682F93-0B18-4C49-A9DA-8E34EE9F84E0}"/>
    <dgm:cxn modelId="{A18ECFD7-71E7-48E9-B9FA-1F9382ABB9B9}" type="presOf" srcId="{B0F77546-317E-4505-B8BB-E5C30E976718}" destId="{5280878F-1941-4BC9-8814-62787495A5FC}" srcOrd="0" destOrd="0" presId="urn:microsoft.com/office/officeart/2005/8/layout/default#1"/>
    <dgm:cxn modelId="{CA0089ED-07A9-4186-BE26-455047BD8CE1}" type="presOf" srcId="{00397924-1124-4A62-952C-96B4F676468A}" destId="{85B9E57D-546F-46BA-8913-A77726353093}" srcOrd="0" destOrd="0" presId="urn:microsoft.com/office/officeart/2005/8/layout/default#1"/>
    <dgm:cxn modelId="{9274CFF3-BA61-475C-9104-D3E2E34C6F37}" srcId="{FDAED907-CA52-4558-B251-D1EEC29CF661}" destId="{D6F7CA8D-18F6-4A07-80B0-D2C643B1290A}" srcOrd="2" destOrd="0" parTransId="{A2EDB3EE-A1B5-439A-B68D-EF4ABE3CD186}" sibTransId="{189B64E6-ED8C-47E2-A2C8-62C068671773}"/>
    <dgm:cxn modelId="{AD5BF12F-E0A3-4F2E-8518-9E81617854F4}" type="presParOf" srcId="{F1F07CD6-9680-4F9E-ABA9-753171D94428}" destId="{166660D2-C00D-441C-9164-73CD37D30C49}" srcOrd="0" destOrd="0" presId="urn:microsoft.com/office/officeart/2005/8/layout/default#1"/>
    <dgm:cxn modelId="{E938E09F-B214-45A3-BD70-5A40D0876C67}" type="presParOf" srcId="{F1F07CD6-9680-4F9E-ABA9-753171D94428}" destId="{65E6F360-52FC-4B39-85DC-82A49EFA6CB2}" srcOrd="1" destOrd="0" presId="urn:microsoft.com/office/officeart/2005/8/layout/default#1"/>
    <dgm:cxn modelId="{629FF82F-F17B-48C5-88FD-F66A4CCE6C05}" type="presParOf" srcId="{F1F07CD6-9680-4F9E-ABA9-753171D94428}" destId="{5280878F-1941-4BC9-8814-62787495A5FC}" srcOrd="2" destOrd="0" presId="urn:microsoft.com/office/officeart/2005/8/layout/default#1"/>
    <dgm:cxn modelId="{365D72EE-33D9-4416-8503-D33EDB7D1BAC}" type="presParOf" srcId="{F1F07CD6-9680-4F9E-ABA9-753171D94428}" destId="{8BD1F021-F49D-4962-B9D8-BEB70FCF5270}" srcOrd="3" destOrd="0" presId="urn:microsoft.com/office/officeart/2005/8/layout/default#1"/>
    <dgm:cxn modelId="{6023008B-FE39-4AC9-8CD7-39211F7DBA32}" type="presParOf" srcId="{F1F07CD6-9680-4F9E-ABA9-753171D94428}" destId="{9A28C249-D346-437F-8629-8E3FE0FBAF67}" srcOrd="4" destOrd="0" presId="urn:microsoft.com/office/officeart/2005/8/layout/default#1"/>
    <dgm:cxn modelId="{BEE065E3-AA4C-4C76-B779-D0E912AAFA70}" type="presParOf" srcId="{F1F07CD6-9680-4F9E-ABA9-753171D94428}" destId="{2ADF7411-FA78-47F4-8E8F-96275ADD7696}" srcOrd="5" destOrd="0" presId="urn:microsoft.com/office/officeart/2005/8/layout/default#1"/>
    <dgm:cxn modelId="{02248DEC-D8E4-49F9-96A8-94AB94A3DC31}" type="presParOf" srcId="{F1F07CD6-9680-4F9E-ABA9-753171D94428}" destId="{52E9F91D-6442-4BC6-8E62-614062FA0EE8}" srcOrd="6" destOrd="0" presId="urn:microsoft.com/office/officeart/2005/8/layout/default#1"/>
    <dgm:cxn modelId="{B1ED7E0B-E9E8-413B-B717-7AE8F9AF4F03}" type="presParOf" srcId="{F1F07CD6-9680-4F9E-ABA9-753171D94428}" destId="{CF9FCDF7-D037-45E3-A080-B68129430C57}" srcOrd="7" destOrd="0" presId="urn:microsoft.com/office/officeart/2005/8/layout/default#1"/>
    <dgm:cxn modelId="{D63B8B41-7113-4208-A991-09C5195348F2}" type="presParOf" srcId="{F1F07CD6-9680-4F9E-ABA9-753171D94428}" destId="{6EF5C1D4-A3C0-43DE-A6AA-8179BE6FCB52}" srcOrd="8" destOrd="0" presId="urn:microsoft.com/office/officeart/2005/8/layout/default#1"/>
    <dgm:cxn modelId="{5065E474-7796-48EC-B86C-C206604E4B14}" type="presParOf" srcId="{F1F07CD6-9680-4F9E-ABA9-753171D94428}" destId="{9E5698E9-03A7-439B-87B1-ABA75D174A3D}" srcOrd="9" destOrd="0" presId="urn:microsoft.com/office/officeart/2005/8/layout/default#1"/>
    <dgm:cxn modelId="{AD451B05-A42A-4783-ACDB-03D1156C4B52}" type="presParOf" srcId="{F1F07CD6-9680-4F9E-ABA9-753171D94428}" destId="{85B9E57D-546F-46BA-8913-A77726353093}" srcOrd="10" destOrd="0" presId="urn:microsoft.com/office/officeart/2005/8/layout/default#1"/>
    <dgm:cxn modelId="{2C12ECCA-0FA5-4FD8-9FA6-0F76043F2A9C}" type="presParOf" srcId="{F1F07CD6-9680-4F9E-ABA9-753171D94428}" destId="{846214D2-13D7-478D-AFEA-B3C339533FC3}" srcOrd="11" destOrd="0" presId="urn:microsoft.com/office/officeart/2005/8/layout/default#1"/>
    <dgm:cxn modelId="{42D586E5-AF2F-4A13-978E-5B62AE003FC9}" type="presParOf" srcId="{F1F07CD6-9680-4F9E-ABA9-753171D94428}" destId="{CC550FE0-BF70-4629-95CC-90C6A25D77F5}" srcOrd="12" destOrd="0" presId="urn:microsoft.com/office/officeart/2005/8/layout/default#1"/>
    <dgm:cxn modelId="{66D00207-90B4-4471-BD92-3D1FEF5B18EB}" type="presParOf" srcId="{F1F07CD6-9680-4F9E-ABA9-753171D94428}" destId="{FA8AE541-D32A-496E-94DA-C58AE2985FCD}" srcOrd="13" destOrd="0" presId="urn:microsoft.com/office/officeart/2005/8/layout/default#1"/>
    <dgm:cxn modelId="{B00EE582-F9B6-4D7F-80B6-2849858E7BAE}" type="presParOf" srcId="{F1F07CD6-9680-4F9E-ABA9-753171D94428}" destId="{2542478C-0DEA-4F96-A253-521EA706FE6A}" srcOrd="14" destOrd="0" presId="urn:microsoft.com/office/officeart/2005/8/layout/default#1"/>
    <dgm:cxn modelId="{A84D63E8-76DC-4757-854D-9C7406116A55}" type="presParOf" srcId="{F1F07CD6-9680-4F9E-ABA9-753171D94428}" destId="{DEB4142D-A035-4453-A700-0A5CE498E64B}" srcOrd="15" destOrd="0" presId="urn:microsoft.com/office/officeart/2005/8/layout/default#1"/>
    <dgm:cxn modelId="{465A5B14-536F-4268-BB30-3B2C9A738759}" type="presParOf" srcId="{F1F07CD6-9680-4F9E-ABA9-753171D94428}" destId="{DACE1C32-4BCD-45CF-9632-75FEBD218C27}" srcOrd="1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AB8D4B-099B-4C25-A755-EFF526232315}" type="doc">
      <dgm:prSet loTypeId="urn:microsoft.com/office/officeart/2005/8/layout/radial6#1" loCatId="cycle" qsTypeId="urn:microsoft.com/office/officeart/2005/8/quickstyle/3d1#1" qsCatId="3D" csTypeId="urn:microsoft.com/office/officeart/2005/8/colors/colorful3#1" csCatId="colorful" phldr="1"/>
      <dgm:spPr/>
      <dgm:t>
        <a:bodyPr/>
        <a:lstStyle/>
        <a:p>
          <a:endParaRPr lang="en-IN"/>
        </a:p>
      </dgm:t>
    </dgm:pt>
    <dgm:pt modelId="{62A48264-C76F-4650-AA20-E959A5290A47}">
      <dgm:prSet phldrT="[Text]" custT="1"/>
      <dgm:spPr>
        <a:solidFill>
          <a:srgbClr val="66FFFF"/>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Other legal forms </a:t>
          </a:r>
        </a:p>
      </dgm:t>
    </dgm:pt>
    <dgm:pt modelId="{B74EB3C8-13AC-4C64-979E-3BB0A5428868}" type="parTrans" cxnId="{8D51C7BC-3134-4F12-B6EE-2D63922F9DAF}">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D82B57A3-CD57-4449-A7AF-31D57F9E83CA}" type="sibTrans" cxnId="{8D51C7BC-3134-4F12-B6EE-2D63922F9DAF}">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4E218A4C-7CEB-4AA0-AAED-AA724C2C6CAA}">
      <dgm:prSet phldrT="[Text]" custT="1"/>
      <dgm:spPr>
        <a:solidFill>
          <a:schemeClr val="accent4">
            <a:lumMod val="20000"/>
            <a:lumOff val="8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PACS</a:t>
          </a:r>
        </a:p>
      </dgm:t>
    </dgm:pt>
    <dgm:pt modelId="{E84BA7AF-8B6F-4EAD-90BA-23B49945AB50}" type="parTrans" cxnId="{55C3A351-4E3B-44FC-A645-83DD63FB7294}">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C057FF17-D577-4DB6-8304-2F495DC5C165}" type="sibTrans" cxnId="{55C3A351-4E3B-44FC-A645-83DD63FB7294}">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A551C2CF-7A3F-4E2C-A516-FA51AFB70794}">
      <dgm:prSet phldrT="[Text]" custT="1"/>
      <dgm:spPr>
        <a:solidFill>
          <a:schemeClr val="accent6">
            <a:lumMod val="40000"/>
            <a:lumOff val="6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SHGs</a:t>
          </a:r>
        </a:p>
      </dgm:t>
    </dgm:pt>
    <dgm:pt modelId="{431837B6-0E0E-4299-8F42-98605B50BE86}" type="parTrans" cxnId="{5ED69377-E560-4889-A1F1-494D788A8D8E}">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5186B1E1-112D-4B85-9F55-C4C4CFB946E8}" type="sibTrans" cxnId="{5ED69377-E560-4889-A1F1-494D788A8D8E}">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2D409E8E-81BF-4E48-868A-47FFAF41BC34}">
      <dgm:prSet phldrT="[Text]" custT="1"/>
      <dgm:spPr>
        <a:solidFill>
          <a:schemeClr val="accent5">
            <a:lumMod val="20000"/>
            <a:lumOff val="8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FIGs</a:t>
          </a:r>
        </a:p>
      </dgm:t>
    </dgm:pt>
    <dgm:pt modelId="{428A0A64-E6EA-401B-BF3B-0B9187BBD7AA}" type="parTrans" cxnId="{E9C28AA4-EC31-4BF9-8749-60798E4A5D15}">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BFC0C12F-59B3-47B6-8DC2-F2BE4EE65902}" type="sibTrans" cxnId="{E9C28AA4-EC31-4BF9-8749-60798E4A5D15}">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FD07F9FF-1D8D-44D5-9BC1-A8B23A832F01}">
      <dgm:prSet phldrT="[Text]" custT="1"/>
      <dgm:spPr>
        <a:solidFill>
          <a:schemeClr val="accent3">
            <a:lumMod val="20000"/>
            <a:lumOff val="8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Producer companies</a:t>
          </a:r>
        </a:p>
      </dgm:t>
    </dgm:pt>
    <dgm:pt modelId="{B0B0D6BA-DCC2-42AA-ABE9-9BC78024066C}" type="parTrans" cxnId="{4C884D22-C60B-4379-B247-A998FCF8B07B}">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54878955-C317-4C4F-9006-FA4E52431A78}" type="sibTrans" cxnId="{4C884D22-C60B-4379-B247-A998FCF8B07B}">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80FBD341-3DBD-4B20-A570-639FC8FCE195}">
      <dgm:prSet phldrT="[Text]" custT="1"/>
      <dgm:spPr>
        <a:solidFill>
          <a:schemeClr val="accent2">
            <a:lumMod val="20000"/>
            <a:lumOff val="8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Farmers club</a:t>
          </a:r>
        </a:p>
      </dgm:t>
    </dgm:pt>
    <dgm:pt modelId="{AF26A9AC-A11D-46E7-AE89-FB7DFA3E9199}" type="parTrans" cxnId="{83F7335B-26B2-4BA6-A1C2-FE95BA35AC8E}">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32A674E1-6A16-4EED-87A2-29F3C4629D29}" type="sibTrans" cxnId="{83F7335B-26B2-4BA6-A1C2-FE95BA35AC8E}">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5FD2F9C3-404A-44E4-AC21-C84A704FB91B}">
      <dgm:prSet phldrT="[Text]" custT="1"/>
      <dgm:spPr>
        <a:solidFill>
          <a:schemeClr val="accent1">
            <a:lumMod val="40000"/>
            <a:lumOff val="60000"/>
          </a:schemeClr>
        </a:solidFill>
      </dgm:spPr>
      <dgm:t>
        <a:bodyPr/>
        <a:lstStyle/>
        <a:p>
          <a:r>
            <a:rPr lang="en-IN" sz="2800" b="1" dirty="0">
              <a:solidFill>
                <a:schemeClr val="tx1"/>
              </a:solidFill>
              <a:latin typeface="Times New Roman" panose="02020603050405020304" pitchFamily="18" charset="0"/>
              <a:cs typeface="Times New Roman" panose="02020603050405020304" pitchFamily="18" charset="0"/>
            </a:rPr>
            <a:t>CBAs</a:t>
          </a:r>
        </a:p>
      </dgm:t>
    </dgm:pt>
    <dgm:pt modelId="{D390F1B6-F3F7-48AF-81F9-811FE929CBA6}" type="parTrans" cxnId="{ABD1BCF0-E87E-4AFC-8FCC-D2C2B44E5D95}">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0B1BEBC4-72D1-4819-8B4C-8166DA817180}" type="sibTrans" cxnId="{ABD1BCF0-E87E-4AFC-8FCC-D2C2B44E5D95}">
      <dgm:prSet/>
      <dgm:spPr/>
      <dgm:t>
        <a:bodyPr/>
        <a:lstStyle/>
        <a:p>
          <a:endParaRPr lang="en-IN" sz="2800" b="1">
            <a:solidFill>
              <a:schemeClr val="tx1"/>
            </a:solidFill>
            <a:latin typeface="Times New Roman" panose="02020603050405020304" pitchFamily="18" charset="0"/>
            <a:cs typeface="Times New Roman" panose="02020603050405020304" pitchFamily="18" charset="0"/>
          </a:endParaRPr>
        </a:p>
      </dgm:t>
    </dgm:pt>
    <dgm:pt modelId="{E7E73169-192A-43F5-B590-CD83566DCED3}" type="pres">
      <dgm:prSet presAssocID="{6BAB8D4B-099B-4C25-A755-EFF526232315}" presName="Name0" presStyleCnt="0">
        <dgm:presLayoutVars>
          <dgm:chMax val="1"/>
          <dgm:dir val="rev"/>
          <dgm:animLvl val="ctr"/>
          <dgm:resizeHandles val="exact"/>
        </dgm:presLayoutVars>
      </dgm:prSet>
      <dgm:spPr/>
    </dgm:pt>
    <dgm:pt modelId="{4D77B109-2D18-48CE-AA05-8551108D86BF}" type="pres">
      <dgm:prSet presAssocID="{62A48264-C76F-4650-AA20-E959A5290A47}" presName="centerShape" presStyleLbl="node0" presStyleIdx="0" presStyleCnt="1"/>
      <dgm:spPr/>
    </dgm:pt>
    <dgm:pt modelId="{6085E7C9-0EED-43E5-9883-108B7B67F2DA}" type="pres">
      <dgm:prSet presAssocID="{4E218A4C-7CEB-4AA0-AAED-AA724C2C6CAA}" presName="node" presStyleLbl="node1" presStyleIdx="0" presStyleCnt="6" custScaleX="105872" custScaleY="115467">
        <dgm:presLayoutVars>
          <dgm:bulletEnabled val="1"/>
        </dgm:presLayoutVars>
      </dgm:prSet>
      <dgm:spPr/>
    </dgm:pt>
    <dgm:pt modelId="{459B82AA-C668-4C3D-A9B3-8980602E8220}" type="pres">
      <dgm:prSet presAssocID="{4E218A4C-7CEB-4AA0-AAED-AA724C2C6CAA}" presName="dummy" presStyleCnt="0"/>
      <dgm:spPr/>
    </dgm:pt>
    <dgm:pt modelId="{9E1AC0A3-7B07-4BCA-8C85-C0570EF3013A}" type="pres">
      <dgm:prSet presAssocID="{C057FF17-D577-4DB6-8304-2F495DC5C165}" presName="sibTrans" presStyleLbl="sibTrans2D1" presStyleIdx="0" presStyleCnt="6" custScaleX="117095" custScaleY="104709" custLinFactNeighborX="2490" custLinFactNeighborY="-1534"/>
      <dgm:spPr/>
    </dgm:pt>
    <dgm:pt modelId="{A00F7A76-237B-4093-AF62-69BB59555EC5}" type="pres">
      <dgm:prSet presAssocID="{A551C2CF-7A3F-4E2C-A516-FA51AFB70794}" presName="node" presStyleLbl="node1" presStyleIdx="1" presStyleCnt="6" custScaleX="123122" custScaleY="108888" custRadScaleRad="116689" custRadScaleInc="29238">
        <dgm:presLayoutVars>
          <dgm:bulletEnabled val="1"/>
        </dgm:presLayoutVars>
      </dgm:prSet>
      <dgm:spPr/>
    </dgm:pt>
    <dgm:pt modelId="{9F3F2990-2F0E-47F2-81D0-5696C8E6B6B9}" type="pres">
      <dgm:prSet presAssocID="{A551C2CF-7A3F-4E2C-A516-FA51AFB70794}" presName="dummy" presStyleCnt="0"/>
      <dgm:spPr/>
    </dgm:pt>
    <dgm:pt modelId="{44136166-16F9-46E4-9EAD-B3BA328387D3}" type="pres">
      <dgm:prSet presAssocID="{5186B1E1-112D-4B85-9F55-C4C4CFB946E8}" presName="sibTrans" presStyleLbl="sibTrans2D1" presStyleIdx="1" presStyleCnt="6" custScaleX="86026" custScaleY="96773" custLinFactNeighborX="-7486" custLinFactNeighborY="-1440"/>
      <dgm:spPr/>
    </dgm:pt>
    <dgm:pt modelId="{266A998C-003D-4374-9334-74D6969D69D6}" type="pres">
      <dgm:prSet presAssocID="{2D409E8E-81BF-4E48-868A-47FFAF41BC34}" presName="node" presStyleLbl="node1" presStyleIdx="2" presStyleCnt="6" custScaleX="122383" custScaleY="123424" custRadScaleRad="108568" custRadScaleInc="66079">
        <dgm:presLayoutVars>
          <dgm:bulletEnabled val="1"/>
        </dgm:presLayoutVars>
      </dgm:prSet>
      <dgm:spPr/>
    </dgm:pt>
    <dgm:pt modelId="{8BEFD090-95CE-4CEA-94EA-AE71F8E02E8E}" type="pres">
      <dgm:prSet presAssocID="{2D409E8E-81BF-4E48-868A-47FFAF41BC34}" presName="dummy" presStyleCnt="0"/>
      <dgm:spPr/>
    </dgm:pt>
    <dgm:pt modelId="{4F6C9DB1-1CCC-4F7D-810A-104BDF88D984}" type="pres">
      <dgm:prSet presAssocID="{BFC0C12F-59B3-47B6-8DC2-F2BE4EE65902}" presName="sibTrans" presStyleLbl="sibTrans2D1" presStyleIdx="2" presStyleCnt="6" custLinFactNeighborX="4981" custLinFactNeighborY="575"/>
      <dgm:spPr/>
    </dgm:pt>
    <dgm:pt modelId="{4854D242-4F77-4905-B341-09189069C560}" type="pres">
      <dgm:prSet presAssocID="{FD07F9FF-1D8D-44D5-9BC1-A8B23A832F01}" presName="node" presStyleLbl="node1" presStyleIdx="3" presStyleCnt="6" custScaleX="164952" custRadScaleRad="98345" custRadScaleInc="3517">
        <dgm:presLayoutVars>
          <dgm:bulletEnabled val="1"/>
        </dgm:presLayoutVars>
      </dgm:prSet>
      <dgm:spPr/>
    </dgm:pt>
    <dgm:pt modelId="{70D48D99-B306-43CB-AE52-01A81BDFFDC3}" type="pres">
      <dgm:prSet presAssocID="{FD07F9FF-1D8D-44D5-9BC1-A8B23A832F01}" presName="dummy" presStyleCnt="0"/>
      <dgm:spPr/>
    </dgm:pt>
    <dgm:pt modelId="{165278B8-8521-46E1-AE13-10C4EDE37159}" type="pres">
      <dgm:prSet presAssocID="{54878955-C317-4C4F-9006-FA4E52431A78}" presName="sibTrans" presStyleLbl="sibTrans2D1" presStyleIdx="3" presStyleCnt="6" custLinFactNeighborX="-958" custLinFactNeighborY="5939"/>
      <dgm:spPr/>
    </dgm:pt>
    <dgm:pt modelId="{639F8547-8067-45E7-B434-D1D71F36BE6D}" type="pres">
      <dgm:prSet presAssocID="{80FBD341-3DBD-4B20-A570-639FC8FCE195}" presName="node" presStyleLbl="node1" presStyleIdx="4" presStyleCnt="6" custScaleX="123213" custScaleY="129014" custRadScaleRad="115625" custRadScaleInc="11017">
        <dgm:presLayoutVars>
          <dgm:bulletEnabled val="1"/>
        </dgm:presLayoutVars>
      </dgm:prSet>
      <dgm:spPr/>
    </dgm:pt>
    <dgm:pt modelId="{7B087602-D426-476A-A092-8D94967808A8}" type="pres">
      <dgm:prSet presAssocID="{80FBD341-3DBD-4B20-A570-639FC8FCE195}" presName="dummy" presStyleCnt="0"/>
      <dgm:spPr/>
    </dgm:pt>
    <dgm:pt modelId="{15DC0ED7-4E1C-4410-84E7-39F2C9AB3519}" type="pres">
      <dgm:prSet presAssocID="{32A674E1-6A16-4EED-87A2-29F3C4629D29}" presName="sibTrans" presStyleLbl="sibTrans2D1" presStyleIdx="4" presStyleCnt="6" custLinFactNeighborX="-2682" custLinFactNeighborY="384"/>
      <dgm:spPr/>
    </dgm:pt>
    <dgm:pt modelId="{C2043BD2-8836-4810-A92F-DC5CDE35E4DD}" type="pres">
      <dgm:prSet presAssocID="{5FD2F9C3-404A-44E4-AC21-C84A704FB91B}" presName="node" presStyleLbl="node1" presStyleIdx="5" presStyleCnt="6" custScaleX="130621" custScaleY="114738" custRadScaleRad="114375" custRadScaleInc="-19293">
        <dgm:presLayoutVars>
          <dgm:bulletEnabled val="1"/>
        </dgm:presLayoutVars>
      </dgm:prSet>
      <dgm:spPr/>
    </dgm:pt>
    <dgm:pt modelId="{282A8E01-9AF8-400F-9BDA-2F24C2418CF3}" type="pres">
      <dgm:prSet presAssocID="{5FD2F9C3-404A-44E4-AC21-C84A704FB91B}" presName="dummy" presStyleCnt="0"/>
      <dgm:spPr/>
    </dgm:pt>
    <dgm:pt modelId="{D85EA61B-59C2-40DF-BFED-CF533900C016}" type="pres">
      <dgm:prSet presAssocID="{0B1BEBC4-72D1-4819-8B4C-8166DA817180}" presName="sibTrans" presStyleLbl="sibTrans2D1" presStyleIdx="5" presStyleCnt="6" custLinFactNeighborX="-2490" custLinFactNeighborY="-4406"/>
      <dgm:spPr/>
    </dgm:pt>
  </dgm:ptLst>
  <dgm:cxnLst>
    <dgm:cxn modelId="{BB93010A-A30B-457C-ABFE-F6CAF09CDA26}" type="presOf" srcId="{2D409E8E-81BF-4E48-868A-47FFAF41BC34}" destId="{266A998C-003D-4374-9334-74D6969D69D6}" srcOrd="0" destOrd="0" presId="urn:microsoft.com/office/officeart/2005/8/layout/radial6#1"/>
    <dgm:cxn modelId="{0D0DF913-83BE-4FB3-B864-AC2F1719C604}" type="presOf" srcId="{62A48264-C76F-4650-AA20-E959A5290A47}" destId="{4D77B109-2D18-48CE-AA05-8551108D86BF}" srcOrd="0" destOrd="0" presId="urn:microsoft.com/office/officeart/2005/8/layout/radial6#1"/>
    <dgm:cxn modelId="{4C884D22-C60B-4379-B247-A998FCF8B07B}" srcId="{62A48264-C76F-4650-AA20-E959A5290A47}" destId="{FD07F9FF-1D8D-44D5-9BC1-A8B23A832F01}" srcOrd="3" destOrd="0" parTransId="{B0B0D6BA-DCC2-42AA-ABE9-9BC78024066C}" sibTransId="{54878955-C317-4C4F-9006-FA4E52431A78}"/>
    <dgm:cxn modelId="{83F7335B-26B2-4BA6-A1C2-FE95BA35AC8E}" srcId="{62A48264-C76F-4650-AA20-E959A5290A47}" destId="{80FBD341-3DBD-4B20-A570-639FC8FCE195}" srcOrd="4" destOrd="0" parTransId="{AF26A9AC-A11D-46E7-AE89-FB7DFA3E9199}" sibTransId="{32A674E1-6A16-4EED-87A2-29F3C4629D29}"/>
    <dgm:cxn modelId="{D0B29564-3F79-42CD-A233-5EE6C704BA49}" type="presOf" srcId="{4E218A4C-7CEB-4AA0-AAED-AA724C2C6CAA}" destId="{6085E7C9-0EED-43E5-9883-108B7B67F2DA}" srcOrd="0" destOrd="0" presId="urn:microsoft.com/office/officeart/2005/8/layout/radial6#1"/>
    <dgm:cxn modelId="{55C3A351-4E3B-44FC-A645-83DD63FB7294}" srcId="{62A48264-C76F-4650-AA20-E959A5290A47}" destId="{4E218A4C-7CEB-4AA0-AAED-AA724C2C6CAA}" srcOrd="0" destOrd="0" parTransId="{E84BA7AF-8B6F-4EAD-90BA-23B49945AB50}" sibTransId="{C057FF17-D577-4DB6-8304-2F495DC5C165}"/>
    <dgm:cxn modelId="{BD6A2252-7706-4572-AE9C-32AB6C1B3760}" type="presOf" srcId="{5186B1E1-112D-4B85-9F55-C4C4CFB946E8}" destId="{44136166-16F9-46E4-9EAD-B3BA328387D3}" srcOrd="0" destOrd="0" presId="urn:microsoft.com/office/officeart/2005/8/layout/radial6#1"/>
    <dgm:cxn modelId="{09277972-7AB7-4349-8E47-813895941C20}" type="presOf" srcId="{6BAB8D4B-099B-4C25-A755-EFF526232315}" destId="{E7E73169-192A-43F5-B590-CD83566DCED3}" srcOrd="0" destOrd="0" presId="urn:microsoft.com/office/officeart/2005/8/layout/radial6#1"/>
    <dgm:cxn modelId="{5ED69377-E560-4889-A1F1-494D788A8D8E}" srcId="{62A48264-C76F-4650-AA20-E959A5290A47}" destId="{A551C2CF-7A3F-4E2C-A516-FA51AFB70794}" srcOrd="1" destOrd="0" parTransId="{431837B6-0E0E-4299-8F42-98605B50BE86}" sibTransId="{5186B1E1-112D-4B85-9F55-C4C4CFB946E8}"/>
    <dgm:cxn modelId="{ABD6FA5A-FF87-41C5-82C9-632C97F92CD3}" type="presOf" srcId="{C057FF17-D577-4DB6-8304-2F495DC5C165}" destId="{9E1AC0A3-7B07-4BCA-8C85-C0570EF3013A}" srcOrd="0" destOrd="0" presId="urn:microsoft.com/office/officeart/2005/8/layout/radial6#1"/>
    <dgm:cxn modelId="{B05CE29A-AE57-4C9A-AB84-C806004FC10B}" type="presOf" srcId="{A551C2CF-7A3F-4E2C-A516-FA51AFB70794}" destId="{A00F7A76-237B-4093-AF62-69BB59555EC5}" srcOrd="0" destOrd="0" presId="urn:microsoft.com/office/officeart/2005/8/layout/radial6#1"/>
    <dgm:cxn modelId="{E9C28AA4-EC31-4BF9-8749-60798E4A5D15}" srcId="{62A48264-C76F-4650-AA20-E959A5290A47}" destId="{2D409E8E-81BF-4E48-868A-47FFAF41BC34}" srcOrd="2" destOrd="0" parTransId="{428A0A64-E6EA-401B-BF3B-0B9187BBD7AA}" sibTransId="{BFC0C12F-59B3-47B6-8DC2-F2BE4EE65902}"/>
    <dgm:cxn modelId="{C73122A8-69F1-4F38-8F3B-FFD15C043716}" type="presOf" srcId="{54878955-C317-4C4F-9006-FA4E52431A78}" destId="{165278B8-8521-46E1-AE13-10C4EDE37159}" srcOrd="0" destOrd="0" presId="urn:microsoft.com/office/officeart/2005/8/layout/radial6#1"/>
    <dgm:cxn modelId="{11E1AEAC-3066-4479-981A-EAD1B05E0558}" type="presOf" srcId="{BFC0C12F-59B3-47B6-8DC2-F2BE4EE65902}" destId="{4F6C9DB1-1CCC-4F7D-810A-104BDF88D984}" srcOrd="0" destOrd="0" presId="urn:microsoft.com/office/officeart/2005/8/layout/radial6#1"/>
    <dgm:cxn modelId="{EF2E32B7-6C2B-48DA-ACA4-7556DA953159}" type="presOf" srcId="{5FD2F9C3-404A-44E4-AC21-C84A704FB91B}" destId="{C2043BD2-8836-4810-A92F-DC5CDE35E4DD}" srcOrd="0" destOrd="0" presId="urn:microsoft.com/office/officeart/2005/8/layout/radial6#1"/>
    <dgm:cxn modelId="{E7A7D4BB-B7D7-4C54-B313-5A56C427C648}" type="presOf" srcId="{FD07F9FF-1D8D-44D5-9BC1-A8B23A832F01}" destId="{4854D242-4F77-4905-B341-09189069C560}" srcOrd="0" destOrd="0" presId="urn:microsoft.com/office/officeart/2005/8/layout/radial6#1"/>
    <dgm:cxn modelId="{8D51C7BC-3134-4F12-B6EE-2D63922F9DAF}" srcId="{6BAB8D4B-099B-4C25-A755-EFF526232315}" destId="{62A48264-C76F-4650-AA20-E959A5290A47}" srcOrd="0" destOrd="0" parTransId="{B74EB3C8-13AC-4C64-979E-3BB0A5428868}" sibTransId="{D82B57A3-CD57-4449-A7AF-31D57F9E83CA}"/>
    <dgm:cxn modelId="{DE39D4CE-CF5E-41AA-A30A-13D432DB906A}" type="presOf" srcId="{32A674E1-6A16-4EED-87A2-29F3C4629D29}" destId="{15DC0ED7-4E1C-4410-84E7-39F2C9AB3519}" srcOrd="0" destOrd="0" presId="urn:microsoft.com/office/officeart/2005/8/layout/radial6#1"/>
    <dgm:cxn modelId="{467F01D2-5860-4149-9DE3-30CBB667AC80}" type="presOf" srcId="{0B1BEBC4-72D1-4819-8B4C-8166DA817180}" destId="{D85EA61B-59C2-40DF-BFED-CF533900C016}" srcOrd="0" destOrd="0" presId="urn:microsoft.com/office/officeart/2005/8/layout/radial6#1"/>
    <dgm:cxn modelId="{34AA8BD7-E000-42C7-A912-80FA434B8D48}" type="presOf" srcId="{80FBD341-3DBD-4B20-A570-639FC8FCE195}" destId="{639F8547-8067-45E7-B434-D1D71F36BE6D}" srcOrd="0" destOrd="0" presId="urn:microsoft.com/office/officeart/2005/8/layout/radial6#1"/>
    <dgm:cxn modelId="{ABD1BCF0-E87E-4AFC-8FCC-D2C2B44E5D95}" srcId="{62A48264-C76F-4650-AA20-E959A5290A47}" destId="{5FD2F9C3-404A-44E4-AC21-C84A704FB91B}" srcOrd="5" destOrd="0" parTransId="{D390F1B6-F3F7-48AF-81F9-811FE929CBA6}" sibTransId="{0B1BEBC4-72D1-4819-8B4C-8166DA817180}"/>
    <dgm:cxn modelId="{C127FDAA-168E-47B1-B105-255E710C48A3}" type="presParOf" srcId="{E7E73169-192A-43F5-B590-CD83566DCED3}" destId="{4D77B109-2D18-48CE-AA05-8551108D86BF}" srcOrd="0" destOrd="0" presId="urn:microsoft.com/office/officeart/2005/8/layout/radial6#1"/>
    <dgm:cxn modelId="{A758E4F5-A3CB-424B-B28F-3124FE10C030}" type="presParOf" srcId="{E7E73169-192A-43F5-B590-CD83566DCED3}" destId="{6085E7C9-0EED-43E5-9883-108B7B67F2DA}" srcOrd="1" destOrd="0" presId="urn:microsoft.com/office/officeart/2005/8/layout/radial6#1"/>
    <dgm:cxn modelId="{B4FDDC79-ADCF-4164-943E-1279F23ED218}" type="presParOf" srcId="{E7E73169-192A-43F5-B590-CD83566DCED3}" destId="{459B82AA-C668-4C3D-A9B3-8980602E8220}" srcOrd="2" destOrd="0" presId="urn:microsoft.com/office/officeart/2005/8/layout/radial6#1"/>
    <dgm:cxn modelId="{66B98933-6A93-4189-A363-C916A94A37A0}" type="presParOf" srcId="{E7E73169-192A-43F5-B590-CD83566DCED3}" destId="{9E1AC0A3-7B07-4BCA-8C85-C0570EF3013A}" srcOrd="3" destOrd="0" presId="urn:microsoft.com/office/officeart/2005/8/layout/radial6#1"/>
    <dgm:cxn modelId="{3F18BF37-1F93-4307-8C23-EB00CC0B6A80}" type="presParOf" srcId="{E7E73169-192A-43F5-B590-CD83566DCED3}" destId="{A00F7A76-237B-4093-AF62-69BB59555EC5}" srcOrd="4" destOrd="0" presId="urn:microsoft.com/office/officeart/2005/8/layout/radial6#1"/>
    <dgm:cxn modelId="{93979919-A84D-4B05-8178-7E1F2838235D}" type="presParOf" srcId="{E7E73169-192A-43F5-B590-CD83566DCED3}" destId="{9F3F2990-2F0E-47F2-81D0-5696C8E6B6B9}" srcOrd="5" destOrd="0" presId="urn:microsoft.com/office/officeart/2005/8/layout/radial6#1"/>
    <dgm:cxn modelId="{9FE62314-74E9-491E-85E8-471A218D8438}" type="presParOf" srcId="{E7E73169-192A-43F5-B590-CD83566DCED3}" destId="{44136166-16F9-46E4-9EAD-B3BA328387D3}" srcOrd="6" destOrd="0" presId="urn:microsoft.com/office/officeart/2005/8/layout/radial6#1"/>
    <dgm:cxn modelId="{FE5A5EBA-6468-4A82-8B14-3FFAD22EF522}" type="presParOf" srcId="{E7E73169-192A-43F5-B590-CD83566DCED3}" destId="{266A998C-003D-4374-9334-74D6969D69D6}" srcOrd="7" destOrd="0" presId="urn:microsoft.com/office/officeart/2005/8/layout/radial6#1"/>
    <dgm:cxn modelId="{E76199FB-FC9C-4396-8A91-263FCDA74463}" type="presParOf" srcId="{E7E73169-192A-43F5-B590-CD83566DCED3}" destId="{8BEFD090-95CE-4CEA-94EA-AE71F8E02E8E}" srcOrd="8" destOrd="0" presId="urn:microsoft.com/office/officeart/2005/8/layout/radial6#1"/>
    <dgm:cxn modelId="{0E56088A-840C-4AA1-9005-DE33DEA33822}" type="presParOf" srcId="{E7E73169-192A-43F5-B590-CD83566DCED3}" destId="{4F6C9DB1-1CCC-4F7D-810A-104BDF88D984}" srcOrd="9" destOrd="0" presId="urn:microsoft.com/office/officeart/2005/8/layout/radial6#1"/>
    <dgm:cxn modelId="{8A0E0433-49E5-4121-94A4-C7BB7A37AB9C}" type="presParOf" srcId="{E7E73169-192A-43F5-B590-CD83566DCED3}" destId="{4854D242-4F77-4905-B341-09189069C560}" srcOrd="10" destOrd="0" presId="urn:microsoft.com/office/officeart/2005/8/layout/radial6#1"/>
    <dgm:cxn modelId="{91E8DF7F-B07C-44F1-ACFC-3B351EBEEC3D}" type="presParOf" srcId="{E7E73169-192A-43F5-B590-CD83566DCED3}" destId="{70D48D99-B306-43CB-AE52-01A81BDFFDC3}" srcOrd="11" destOrd="0" presId="urn:microsoft.com/office/officeart/2005/8/layout/radial6#1"/>
    <dgm:cxn modelId="{B0A61614-26D0-4C43-A2B2-C68C8B3F61F0}" type="presParOf" srcId="{E7E73169-192A-43F5-B590-CD83566DCED3}" destId="{165278B8-8521-46E1-AE13-10C4EDE37159}" srcOrd="12" destOrd="0" presId="urn:microsoft.com/office/officeart/2005/8/layout/radial6#1"/>
    <dgm:cxn modelId="{41F8615B-AE4D-4512-819D-3D07624B381B}" type="presParOf" srcId="{E7E73169-192A-43F5-B590-CD83566DCED3}" destId="{639F8547-8067-45E7-B434-D1D71F36BE6D}" srcOrd="13" destOrd="0" presId="urn:microsoft.com/office/officeart/2005/8/layout/radial6#1"/>
    <dgm:cxn modelId="{3DD52FC5-B760-4AD6-91E1-5ECF8707EE6B}" type="presParOf" srcId="{E7E73169-192A-43F5-B590-CD83566DCED3}" destId="{7B087602-D426-476A-A092-8D94967808A8}" srcOrd="14" destOrd="0" presId="urn:microsoft.com/office/officeart/2005/8/layout/radial6#1"/>
    <dgm:cxn modelId="{73E9A8E1-7C66-48F3-B42B-5E1AAF946078}" type="presParOf" srcId="{E7E73169-192A-43F5-B590-CD83566DCED3}" destId="{15DC0ED7-4E1C-4410-84E7-39F2C9AB3519}" srcOrd="15" destOrd="0" presId="urn:microsoft.com/office/officeart/2005/8/layout/radial6#1"/>
    <dgm:cxn modelId="{D2854078-6EDA-4874-8B6B-1F4C26AD36F6}" type="presParOf" srcId="{E7E73169-192A-43F5-B590-CD83566DCED3}" destId="{C2043BD2-8836-4810-A92F-DC5CDE35E4DD}" srcOrd="16" destOrd="0" presId="urn:microsoft.com/office/officeart/2005/8/layout/radial6#1"/>
    <dgm:cxn modelId="{E0F11098-4CC9-4C11-A742-E5A242EED556}" type="presParOf" srcId="{E7E73169-192A-43F5-B590-CD83566DCED3}" destId="{282A8E01-9AF8-400F-9BDA-2F24C2418CF3}" srcOrd="17" destOrd="0" presId="urn:microsoft.com/office/officeart/2005/8/layout/radial6#1"/>
    <dgm:cxn modelId="{2B9F7500-5094-4FD6-A46C-DD2B7DD10A6F}" type="presParOf" srcId="{E7E73169-192A-43F5-B590-CD83566DCED3}" destId="{D85EA61B-59C2-40DF-BFED-CF533900C016}" srcOrd="18" destOrd="0" presId="urn:microsoft.com/office/officeart/2005/8/layout/radial6#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9B26F7-5C87-420B-BB16-DBD7AFC3CE8A}" type="doc">
      <dgm:prSet loTypeId="urn:microsoft.com/office/officeart/2005/8/layout/venn2" loCatId="relationship" qsTypeId="urn:microsoft.com/office/officeart/2005/8/quickstyle/simple2#1" qsCatId="simple" csTypeId="urn:microsoft.com/office/officeart/2005/8/colors/colorful3#5" csCatId="colorful" phldr="1"/>
      <dgm:spPr/>
      <dgm:t>
        <a:bodyPr/>
        <a:lstStyle/>
        <a:p>
          <a:endParaRPr lang="en-IN"/>
        </a:p>
      </dgm:t>
    </dgm:pt>
    <dgm:pt modelId="{0681D6D1-3C6D-4180-8F43-D744041F582A}">
      <dgm:prSet phldrT="[Text]" custT="1"/>
      <dgm:spPr>
        <a:solidFill>
          <a:schemeClr val="accent3">
            <a:lumMod val="20000"/>
            <a:lumOff val="80000"/>
          </a:schemeClr>
        </a:solidFill>
      </dgm:spPr>
      <dgm:t>
        <a:bodyPr/>
        <a:lstStyle/>
        <a:p>
          <a:endParaRPr lang="en-IN" sz="2400" dirty="0">
            <a:latin typeface="Times New Roman" panose="02020603050405020304" pitchFamily="18" charset="0"/>
            <a:cs typeface="Times New Roman" panose="02020603050405020304" pitchFamily="18" charset="0"/>
          </a:endParaRPr>
        </a:p>
      </dgm:t>
    </dgm:pt>
    <dgm:pt modelId="{9F15F18B-3525-4407-8CBC-009C1979A444}" type="parTrans" cxnId="{81985290-9AC6-4ACC-9D1B-B502A2B8E3EB}">
      <dgm:prSet/>
      <dgm:spPr/>
      <dgm:t>
        <a:bodyPr/>
        <a:lstStyle/>
        <a:p>
          <a:endParaRPr lang="en-IN"/>
        </a:p>
      </dgm:t>
    </dgm:pt>
    <dgm:pt modelId="{AB085216-12BB-4A8D-A51D-7BDFD68A150E}" type="sibTrans" cxnId="{81985290-9AC6-4ACC-9D1B-B502A2B8E3EB}">
      <dgm:prSet/>
      <dgm:spPr/>
      <dgm:t>
        <a:bodyPr/>
        <a:lstStyle/>
        <a:p>
          <a:endParaRPr lang="en-IN"/>
        </a:p>
      </dgm:t>
    </dgm:pt>
    <dgm:pt modelId="{8EE4CC46-74A8-4E1F-996D-C2C91FC6F567}">
      <dgm:prSet phldrT="[Text]" custT="1"/>
      <dgm:spPr>
        <a:solidFill>
          <a:schemeClr val="accent2">
            <a:lumMod val="20000"/>
            <a:lumOff val="80000"/>
          </a:schemeClr>
        </a:solidFill>
      </dgm:spPr>
      <dgm:t>
        <a:bodyPr/>
        <a:lstStyle/>
        <a:p>
          <a:r>
            <a:rPr lang="en-US" sz="2400" b="1" dirty="0">
              <a:solidFill>
                <a:schemeClr val="tx1"/>
              </a:solidFill>
              <a:latin typeface="Times New Roman" panose="02020603050405020304" pitchFamily="18" charset="0"/>
              <a:cs typeface="Times New Roman" panose="02020603050405020304" pitchFamily="18" charset="0"/>
            </a:rPr>
            <a:t>Dominant crop or the activities identified in the area</a:t>
          </a:r>
          <a:endParaRPr lang="en-IN" sz="2400" b="1" dirty="0">
            <a:solidFill>
              <a:schemeClr val="tx1"/>
            </a:solidFill>
            <a:latin typeface="Times New Roman" panose="02020603050405020304" pitchFamily="18" charset="0"/>
            <a:cs typeface="Times New Roman" panose="02020603050405020304" pitchFamily="18" charset="0"/>
          </a:endParaRPr>
        </a:p>
      </dgm:t>
    </dgm:pt>
    <dgm:pt modelId="{246EE843-601B-418F-986C-6CEFBAC8C21D}" type="parTrans" cxnId="{3E00FD6D-FE6C-46DC-91FD-E94F10AB429F}">
      <dgm:prSet/>
      <dgm:spPr/>
      <dgm:t>
        <a:bodyPr/>
        <a:lstStyle/>
        <a:p>
          <a:endParaRPr lang="en-IN"/>
        </a:p>
      </dgm:t>
    </dgm:pt>
    <dgm:pt modelId="{462FE142-4F0D-406A-91D1-AE05826AADDB}" type="sibTrans" cxnId="{3E00FD6D-FE6C-46DC-91FD-E94F10AB429F}">
      <dgm:prSet/>
      <dgm:spPr/>
      <dgm:t>
        <a:bodyPr/>
        <a:lstStyle/>
        <a:p>
          <a:endParaRPr lang="en-IN"/>
        </a:p>
      </dgm:t>
    </dgm:pt>
    <dgm:pt modelId="{F15913A9-4767-48AA-BF13-B79FC3494F61}">
      <dgm:prSet phldrT="[Text]" custT="1"/>
      <dgm:spPr>
        <a:solidFill>
          <a:schemeClr val="accent4">
            <a:lumMod val="20000"/>
            <a:lumOff val="80000"/>
          </a:schemeClr>
        </a:solidFill>
      </dgm:spPr>
      <dgm:t>
        <a:bodyPr/>
        <a:lstStyle/>
        <a:p>
          <a:endParaRPr lang="en-IN" sz="2400" dirty="0">
            <a:solidFill>
              <a:schemeClr val="tx1"/>
            </a:solidFill>
            <a:latin typeface="Times New Roman" panose="02020603050405020304" pitchFamily="18" charset="0"/>
            <a:cs typeface="Times New Roman" panose="02020603050405020304" pitchFamily="18" charset="0"/>
          </a:endParaRPr>
        </a:p>
      </dgm:t>
    </dgm:pt>
    <dgm:pt modelId="{4E8A6A9B-2684-48D4-94F2-C425D5C6AF3A}" type="sibTrans" cxnId="{7069E7D9-EC2E-437B-A9FE-FE49FFD16826}">
      <dgm:prSet/>
      <dgm:spPr/>
      <dgm:t>
        <a:bodyPr/>
        <a:lstStyle/>
        <a:p>
          <a:endParaRPr lang="en-IN"/>
        </a:p>
      </dgm:t>
    </dgm:pt>
    <dgm:pt modelId="{C49DA04A-F75A-4478-9CE4-66C4245B2D5B}" type="parTrans" cxnId="{7069E7D9-EC2E-437B-A9FE-FE49FFD16826}">
      <dgm:prSet/>
      <dgm:spPr/>
      <dgm:t>
        <a:bodyPr/>
        <a:lstStyle/>
        <a:p>
          <a:endParaRPr lang="en-IN"/>
        </a:p>
      </dgm:t>
    </dgm:pt>
    <dgm:pt modelId="{32F0FC9D-0EA5-4585-99D5-2570E9177B33}" type="pres">
      <dgm:prSet presAssocID="{529B26F7-5C87-420B-BB16-DBD7AFC3CE8A}" presName="Name0" presStyleCnt="0">
        <dgm:presLayoutVars>
          <dgm:chMax val="7"/>
          <dgm:resizeHandles val="exact"/>
        </dgm:presLayoutVars>
      </dgm:prSet>
      <dgm:spPr/>
    </dgm:pt>
    <dgm:pt modelId="{E73A8067-02BD-4706-A00D-CCC38F865CBD}" type="pres">
      <dgm:prSet presAssocID="{529B26F7-5C87-420B-BB16-DBD7AFC3CE8A}" presName="comp1" presStyleCnt="0"/>
      <dgm:spPr/>
    </dgm:pt>
    <dgm:pt modelId="{9E445EB4-C07F-480C-85D1-E27C890EC4D2}" type="pres">
      <dgm:prSet presAssocID="{529B26F7-5C87-420B-BB16-DBD7AFC3CE8A}" presName="circle1" presStyleLbl="node1" presStyleIdx="0" presStyleCnt="3" custScaleX="154588" custLinFactNeighborY="1067"/>
      <dgm:spPr/>
    </dgm:pt>
    <dgm:pt modelId="{0EABB33D-7305-49FF-BF55-97E3BFB9F0B1}" type="pres">
      <dgm:prSet presAssocID="{529B26F7-5C87-420B-BB16-DBD7AFC3CE8A}" presName="c1text" presStyleLbl="node1" presStyleIdx="0" presStyleCnt="3">
        <dgm:presLayoutVars>
          <dgm:bulletEnabled val="1"/>
        </dgm:presLayoutVars>
      </dgm:prSet>
      <dgm:spPr/>
    </dgm:pt>
    <dgm:pt modelId="{91FBCBF5-1A3F-40B2-93ED-0BAC61BED9F3}" type="pres">
      <dgm:prSet presAssocID="{529B26F7-5C87-420B-BB16-DBD7AFC3CE8A}" presName="comp2" presStyleCnt="0"/>
      <dgm:spPr/>
    </dgm:pt>
    <dgm:pt modelId="{898BF21D-E12D-4D2F-AA81-E50D3E97070D}" type="pres">
      <dgm:prSet presAssocID="{529B26F7-5C87-420B-BB16-DBD7AFC3CE8A}" presName="circle2" presStyleLbl="node1" presStyleIdx="1" presStyleCnt="3" custScaleX="185818" custLinFactNeighborX="0" custLinFactNeighborY="921"/>
      <dgm:spPr/>
    </dgm:pt>
    <dgm:pt modelId="{94254171-D8D5-4EF8-8B2C-6A3E9A9ECB13}" type="pres">
      <dgm:prSet presAssocID="{529B26F7-5C87-420B-BB16-DBD7AFC3CE8A}" presName="c2text" presStyleLbl="node1" presStyleIdx="1" presStyleCnt="3">
        <dgm:presLayoutVars>
          <dgm:bulletEnabled val="1"/>
        </dgm:presLayoutVars>
      </dgm:prSet>
      <dgm:spPr/>
    </dgm:pt>
    <dgm:pt modelId="{F74D6579-A277-4230-BA86-6F32AEDBA331}" type="pres">
      <dgm:prSet presAssocID="{529B26F7-5C87-420B-BB16-DBD7AFC3CE8A}" presName="comp3" presStyleCnt="0"/>
      <dgm:spPr/>
    </dgm:pt>
    <dgm:pt modelId="{15B528B1-D58B-45E5-B2AF-34013723FFD6}" type="pres">
      <dgm:prSet presAssocID="{529B26F7-5C87-420B-BB16-DBD7AFC3CE8A}" presName="circle3" presStyleLbl="node1" presStyleIdx="2" presStyleCnt="3" custScaleX="159176" custScaleY="108536" custLinFactNeighborX="0"/>
      <dgm:spPr/>
    </dgm:pt>
    <dgm:pt modelId="{F0AB3DDA-347F-4D45-A0A0-EA3AF18252A7}" type="pres">
      <dgm:prSet presAssocID="{529B26F7-5C87-420B-BB16-DBD7AFC3CE8A}" presName="c3text" presStyleLbl="node1" presStyleIdx="2" presStyleCnt="3">
        <dgm:presLayoutVars>
          <dgm:bulletEnabled val="1"/>
        </dgm:presLayoutVars>
      </dgm:prSet>
      <dgm:spPr/>
    </dgm:pt>
  </dgm:ptLst>
  <dgm:cxnLst>
    <dgm:cxn modelId="{89031012-96DD-4E64-9D3B-661F67DB7521}" type="presOf" srcId="{F15913A9-4767-48AA-BF13-B79FC3494F61}" destId="{9E445EB4-C07F-480C-85D1-E27C890EC4D2}" srcOrd="0" destOrd="0" presId="urn:microsoft.com/office/officeart/2005/8/layout/venn2"/>
    <dgm:cxn modelId="{CF303A3A-C464-4E95-A16A-333EDC59E135}" type="presOf" srcId="{8EE4CC46-74A8-4E1F-996D-C2C91FC6F567}" destId="{15B528B1-D58B-45E5-B2AF-34013723FFD6}" srcOrd="0" destOrd="0" presId="urn:microsoft.com/office/officeart/2005/8/layout/venn2"/>
    <dgm:cxn modelId="{02087A62-9A90-4215-9935-B27E6C6AA993}" type="presOf" srcId="{8EE4CC46-74A8-4E1F-996D-C2C91FC6F567}" destId="{F0AB3DDA-347F-4D45-A0A0-EA3AF18252A7}" srcOrd="1" destOrd="0" presId="urn:microsoft.com/office/officeart/2005/8/layout/venn2"/>
    <dgm:cxn modelId="{3E00FD6D-FE6C-46DC-91FD-E94F10AB429F}" srcId="{529B26F7-5C87-420B-BB16-DBD7AFC3CE8A}" destId="{8EE4CC46-74A8-4E1F-996D-C2C91FC6F567}" srcOrd="2" destOrd="0" parTransId="{246EE843-601B-418F-986C-6CEFBAC8C21D}" sibTransId="{462FE142-4F0D-406A-91D1-AE05826AADDB}"/>
    <dgm:cxn modelId="{8D5A3883-3ED4-4642-ADE5-7FECFFD8F4E5}" type="presOf" srcId="{F15913A9-4767-48AA-BF13-B79FC3494F61}" destId="{0EABB33D-7305-49FF-BF55-97E3BFB9F0B1}" srcOrd="1" destOrd="0" presId="urn:microsoft.com/office/officeart/2005/8/layout/venn2"/>
    <dgm:cxn modelId="{48DB3084-BF3B-4293-A6C1-7AA9DC1DFC29}" type="presOf" srcId="{0681D6D1-3C6D-4180-8F43-D744041F582A}" destId="{94254171-D8D5-4EF8-8B2C-6A3E9A9ECB13}" srcOrd="1" destOrd="0" presId="urn:microsoft.com/office/officeart/2005/8/layout/venn2"/>
    <dgm:cxn modelId="{81985290-9AC6-4ACC-9D1B-B502A2B8E3EB}" srcId="{529B26F7-5C87-420B-BB16-DBD7AFC3CE8A}" destId="{0681D6D1-3C6D-4180-8F43-D744041F582A}" srcOrd="1" destOrd="0" parTransId="{9F15F18B-3525-4407-8CBC-009C1979A444}" sibTransId="{AB085216-12BB-4A8D-A51D-7BDFD68A150E}"/>
    <dgm:cxn modelId="{EB0563C3-1AA0-423F-AB3B-2F2259E6CB61}" type="presOf" srcId="{529B26F7-5C87-420B-BB16-DBD7AFC3CE8A}" destId="{32F0FC9D-0EA5-4585-99D5-2570E9177B33}" srcOrd="0" destOrd="0" presId="urn:microsoft.com/office/officeart/2005/8/layout/venn2"/>
    <dgm:cxn modelId="{7069E7D9-EC2E-437B-A9FE-FE49FFD16826}" srcId="{529B26F7-5C87-420B-BB16-DBD7AFC3CE8A}" destId="{F15913A9-4767-48AA-BF13-B79FC3494F61}" srcOrd="0" destOrd="0" parTransId="{C49DA04A-F75A-4478-9CE4-66C4245B2D5B}" sibTransId="{4E8A6A9B-2684-48D4-94F2-C425D5C6AF3A}"/>
    <dgm:cxn modelId="{0B40B8F6-A6CD-4FC2-8A84-939C1315063F}" type="presOf" srcId="{0681D6D1-3C6D-4180-8F43-D744041F582A}" destId="{898BF21D-E12D-4D2F-AA81-E50D3E97070D}" srcOrd="0" destOrd="0" presId="urn:microsoft.com/office/officeart/2005/8/layout/venn2"/>
    <dgm:cxn modelId="{21561CDD-22A1-411D-A9C6-9C62E25D9CEC}" type="presParOf" srcId="{32F0FC9D-0EA5-4585-99D5-2570E9177B33}" destId="{E73A8067-02BD-4706-A00D-CCC38F865CBD}" srcOrd="0" destOrd="0" presId="urn:microsoft.com/office/officeart/2005/8/layout/venn2"/>
    <dgm:cxn modelId="{AA401EB1-56B5-4BA7-83FF-7C3BB505B2B9}" type="presParOf" srcId="{E73A8067-02BD-4706-A00D-CCC38F865CBD}" destId="{9E445EB4-C07F-480C-85D1-E27C890EC4D2}" srcOrd="0" destOrd="0" presId="urn:microsoft.com/office/officeart/2005/8/layout/venn2"/>
    <dgm:cxn modelId="{1C820A2C-207F-403A-A6F8-2C46E4CAF7E2}" type="presParOf" srcId="{E73A8067-02BD-4706-A00D-CCC38F865CBD}" destId="{0EABB33D-7305-49FF-BF55-97E3BFB9F0B1}" srcOrd="1" destOrd="0" presId="urn:microsoft.com/office/officeart/2005/8/layout/venn2"/>
    <dgm:cxn modelId="{D6C74637-7BCB-475A-A8A3-68A2E6983C6C}" type="presParOf" srcId="{32F0FC9D-0EA5-4585-99D5-2570E9177B33}" destId="{91FBCBF5-1A3F-40B2-93ED-0BAC61BED9F3}" srcOrd="1" destOrd="0" presId="urn:microsoft.com/office/officeart/2005/8/layout/venn2"/>
    <dgm:cxn modelId="{BCDB3E4F-0D6A-4402-AC85-7B551BD7DD2C}" type="presParOf" srcId="{91FBCBF5-1A3F-40B2-93ED-0BAC61BED9F3}" destId="{898BF21D-E12D-4D2F-AA81-E50D3E97070D}" srcOrd="0" destOrd="0" presId="urn:microsoft.com/office/officeart/2005/8/layout/venn2"/>
    <dgm:cxn modelId="{B70FAD4E-B86B-4E19-815D-09108B17C67B}" type="presParOf" srcId="{91FBCBF5-1A3F-40B2-93ED-0BAC61BED9F3}" destId="{94254171-D8D5-4EF8-8B2C-6A3E9A9ECB13}" srcOrd="1" destOrd="0" presId="urn:microsoft.com/office/officeart/2005/8/layout/venn2"/>
    <dgm:cxn modelId="{BC39170F-EBB4-447A-B3E9-8B549B226A36}" type="presParOf" srcId="{32F0FC9D-0EA5-4585-99D5-2570E9177B33}" destId="{F74D6579-A277-4230-BA86-6F32AEDBA331}" srcOrd="2" destOrd="0" presId="urn:microsoft.com/office/officeart/2005/8/layout/venn2"/>
    <dgm:cxn modelId="{F7DF450E-D21A-4657-9FE2-000AEC268474}" type="presParOf" srcId="{F74D6579-A277-4230-BA86-6F32AEDBA331}" destId="{15B528B1-D58B-45E5-B2AF-34013723FFD6}" srcOrd="0" destOrd="0" presId="urn:microsoft.com/office/officeart/2005/8/layout/venn2"/>
    <dgm:cxn modelId="{D18A3EBE-7E74-4DE2-8302-96DB91D11969}" type="presParOf" srcId="{F74D6579-A277-4230-BA86-6F32AEDBA331}" destId="{F0AB3DDA-347F-4D45-A0A0-EA3AF18252A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2A49EE8-73C8-4597-BC32-856BF328C67E}" type="doc">
      <dgm:prSet loTypeId="urn:microsoft.com/office/officeart/2005/8/layout/cycle3#2" loCatId="cycle" qsTypeId="urn:microsoft.com/office/officeart/2005/8/quickstyle/simple1#18" qsCatId="simple" csTypeId="urn:microsoft.com/office/officeart/2005/8/colors/colorful1#3" csCatId="colorful" phldr="1"/>
      <dgm:spPr/>
      <dgm:t>
        <a:bodyPr/>
        <a:lstStyle/>
        <a:p>
          <a:endParaRPr lang="en-IN"/>
        </a:p>
      </dgm:t>
    </dgm:pt>
    <dgm:pt modelId="{8A6CAD18-717F-49D2-B591-6CEB82ACDCDE}">
      <dgm:prSet phldrT="[Text]" custT="1"/>
      <dgm:spPr>
        <a:solidFill>
          <a:srgbClr val="FFFFCC"/>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Cover sheet</a:t>
          </a:r>
        </a:p>
      </dgm:t>
    </dgm:pt>
    <dgm:pt modelId="{2EF4B0F2-DDD8-4B12-94E6-D2C83FFE7307}" type="parTrans" cxnId="{3DFF1BD4-59C3-4222-8AF1-9FD01E234595}">
      <dgm:prSet/>
      <dgm:spPr/>
      <dgm:t>
        <a:bodyPr/>
        <a:lstStyle/>
        <a:p>
          <a:endParaRPr lang="en-IN"/>
        </a:p>
      </dgm:t>
    </dgm:pt>
    <dgm:pt modelId="{FA3F245D-424A-41F2-98D5-75676F8B0487}" type="sibTrans" cxnId="{3DFF1BD4-59C3-4222-8AF1-9FD01E234595}">
      <dgm:prSet/>
      <dgm:spPr/>
      <dgm:t>
        <a:bodyPr/>
        <a:lstStyle/>
        <a:p>
          <a:endParaRPr lang="en-IN" sz="2400">
            <a:solidFill>
              <a:schemeClr val="tx1"/>
            </a:solidFill>
            <a:latin typeface="Times New Roman" panose="02020603050405020304" pitchFamily="18" charset="0"/>
            <a:cs typeface="Times New Roman" panose="02020603050405020304" pitchFamily="18" charset="0"/>
          </a:endParaRPr>
        </a:p>
      </dgm:t>
    </dgm:pt>
    <dgm:pt modelId="{B948195D-0883-42B9-B585-0F48CFA89BEF}">
      <dgm:prSet phldrT="[Text]" custT="1"/>
      <dgm:spPr>
        <a:solidFill>
          <a:schemeClr val="accent4">
            <a:lumMod val="20000"/>
            <a:lumOff val="8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Executive Summary</a:t>
          </a:r>
        </a:p>
      </dgm:t>
    </dgm:pt>
    <dgm:pt modelId="{475189D6-857B-43B0-A076-D701E1CBA1BF}" type="parTrans" cxnId="{1A9301D9-5D33-4D9B-BB50-6162FA9C17E8}">
      <dgm:prSet/>
      <dgm:spPr/>
      <dgm:t>
        <a:bodyPr/>
        <a:lstStyle/>
        <a:p>
          <a:endParaRPr lang="en-IN"/>
        </a:p>
      </dgm:t>
    </dgm:pt>
    <dgm:pt modelId="{03D177E9-4A94-44E4-8556-B473E3A7B052}" type="sibTrans" cxnId="{1A9301D9-5D33-4D9B-BB50-6162FA9C17E8}">
      <dgm:prSet/>
      <dgm:spPr/>
      <dgm:t>
        <a:bodyPr/>
        <a:lstStyle/>
        <a:p>
          <a:endParaRPr lang="en-IN"/>
        </a:p>
      </dgm:t>
    </dgm:pt>
    <dgm:pt modelId="{451B06C0-C8B4-402A-8751-67EB207016EC}">
      <dgm:prSet phldrT="[Text]" custT="1"/>
      <dgm:spPr>
        <a:solidFill>
          <a:schemeClr val="accent6">
            <a:lumMod val="20000"/>
            <a:lumOff val="8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Business description</a:t>
          </a:r>
        </a:p>
      </dgm:t>
    </dgm:pt>
    <dgm:pt modelId="{ECBEB64C-ABC7-43C7-8773-C5FD52B2AC10}" type="parTrans" cxnId="{83F46B00-6F5B-43C3-B7E9-3C07CF008114}">
      <dgm:prSet/>
      <dgm:spPr/>
      <dgm:t>
        <a:bodyPr/>
        <a:lstStyle/>
        <a:p>
          <a:endParaRPr lang="en-IN"/>
        </a:p>
      </dgm:t>
    </dgm:pt>
    <dgm:pt modelId="{1E4E9F13-579B-42FF-86F7-A6E5822988C3}" type="sibTrans" cxnId="{83F46B00-6F5B-43C3-B7E9-3C07CF008114}">
      <dgm:prSet/>
      <dgm:spPr/>
      <dgm:t>
        <a:bodyPr/>
        <a:lstStyle/>
        <a:p>
          <a:endParaRPr lang="en-IN"/>
        </a:p>
      </dgm:t>
    </dgm:pt>
    <dgm:pt modelId="{A4F22DAA-D7DC-494A-BDDF-298E9BFB93C8}">
      <dgm:prSet phldrT="[Text]" custT="1"/>
      <dgm:spPr>
        <a:solidFill>
          <a:schemeClr val="accent5">
            <a:lumMod val="60000"/>
            <a:lumOff val="4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Marketing plan</a:t>
          </a:r>
        </a:p>
      </dgm:t>
    </dgm:pt>
    <dgm:pt modelId="{7A16988E-6F3D-47D8-AD92-B9AA20BC6A8C}" type="parTrans" cxnId="{2E4ACAF9-F00E-432E-B76B-066956324C1B}">
      <dgm:prSet/>
      <dgm:spPr/>
      <dgm:t>
        <a:bodyPr/>
        <a:lstStyle/>
        <a:p>
          <a:endParaRPr lang="en-IN"/>
        </a:p>
      </dgm:t>
    </dgm:pt>
    <dgm:pt modelId="{4E954B83-FFD9-43D6-A1C3-9AE2D15A214C}" type="sibTrans" cxnId="{2E4ACAF9-F00E-432E-B76B-066956324C1B}">
      <dgm:prSet/>
      <dgm:spPr/>
      <dgm:t>
        <a:bodyPr/>
        <a:lstStyle/>
        <a:p>
          <a:endParaRPr lang="en-IN"/>
        </a:p>
      </dgm:t>
    </dgm:pt>
    <dgm:pt modelId="{A4D5EA19-112E-4AAC-9684-5044CA2F9BDF}">
      <dgm:prSet phldrT="[Text]" custT="1"/>
      <dgm:spPr>
        <a:solidFill>
          <a:schemeClr val="accent6">
            <a:lumMod val="60000"/>
            <a:lumOff val="4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Competition analysis</a:t>
          </a:r>
        </a:p>
      </dgm:t>
    </dgm:pt>
    <dgm:pt modelId="{65F20718-B391-4692-AE80-13E622D2A2EF}" type="parTrans" cxnId="{71553A9F-3ACD-4A8D-A56E-53533770A38A}">
      <dgm:prSet/>
      <dgm:spPr/>
      <dgm:t>
        <a:bodyPr/>
        <a:lstStyle/>
        <a:p>
          <a:endParaRPr lang="en-IN"/>
        </a:p>
      </dgm:t>
    </dgm:pt>
    <dgm:pt modelId="{1762E390-F682-4945-BE59-D513D29BB1B4}" type="sibTrans" cxnId="{71553A9F-3ACD-4A8D-A56E-53533770A38A}">
      <dgm:prSet/>
      <dgm:spPr/>
      <dgm:t>
        <a:bodyPr/>
        <a:lstStyle/>
        <a:p>
          <a:endParaRPr lang="en-IN"/>
        </a:p>
      </dgm:t>
    </dgm:pt>
    <dgm:pt modelId="{B497B1D0-A889-4846-8ADC-11C0F58CBCD1}">
      <dgm:prSet custT="1"/>
      <dgm:spPr>
        <a:solidFill>
          <a:schemeClr val="accent3">
            <a:lumMod val="60000"/>
            <a:lumOff val="40000"/>
          </a:schemeClr>
        </a:solidFill>
      </dgm:spPr>
      <dgm:t>
        <a:bodyPr/>
        <a:lstStyle/>
        <a:p>
          <a:r>
            <a:rPr lang="en-IN" sz="2400">
              <a:solidFill>
                <a:schemeClr val="tx1"/>
              </a:solidFill>
              <a:latin typeface="Times New Roman" panose="02020603050405020304" pitchFamily="18" charset="0"/>
              <a:cs typeface="Times New Roman" panose="02020603050405020304" pitchFamily="18" charset="0"/>
            </a:rPr>
            <a:t>Production plan</a:t>
          </a:r>
          <a:endParaRPr lang="en-IN" sz="2400" dirty="0">
            <a:solidFill>
              <a:schemeClr val="tx1"/>
            </a:solidFill>
            <a:latin typeface="Times New Roman" panose="02020603050405020304" pitchFamily="18" charset="0"/>
            <a:cs typeface="Times New Roman" panose="02020603050405020304" pitchFamily="18" charset="0"/>
          </a:endParaRPr>
        </a:p>
      </dgm:t>
    </dgm:pt>
    <dgm:pt modelId="{D4CFA370-BC98-4BE4-A48B-E3C31D09612C}" type="parTrans" cxnId="{C0641E1D-37A5-43FB-BCA7-479ED4E36213}">
      <dgm:prSet/>
      <dgm:spPr/>
      <dgm:t>
        <a:bodyPr/>
        <a:lstStyle/>
        <a:p>
          <a:endParaRPr lang="en-IN"/>
        </a:p>
      </dgm:t>
    </dgm:pt>
    <dgm:pt modelId="{817AD834-27C1-4C60-B9E2-127F54BA3D68}" type="sibTrans" cxnId="{C0641E1D-37A5-43FB-BCA7-479ED4E36213}">
      <dgm:prSet/>
      <dgm:spPr/>
      <dgm:t>
        <a:bodyPr/>
        <a:lstStyle/>
        <a:p>
          <a:endParaRPr lang="en-IN"/>
        </a:p>
      </dgm:t>
    </dgm:pt>
    <dgm:pt modelId="{F1FF046C-3CE9-4AFC-BEF7-E5FC30853E50}">
      <dgm:prSet custT="1"/>
      <dgm:spPr>
        <a:solidFill>
          <a:schemeClr val="accent2">
            <a:lumMod val="20000"/>
            <a:lumOff val="8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Orientation &amp; Management plan</a:t>
          </a:r>
        </a:p>
      </dgm:t>
    </dgm:pt>
    <dgm:pt modelId="{40FCA5A8-134B-4F88-9C61-1F4141173B08}" type="parTrans" cxnId="{5F27E380-374F-4F55-A304-0C1D7A8A5E3F}">
      <dgm:prSet/>
      <dgm:spPr/>
      <dgm:t>
        <a:bodyPr/>
        <a:lstStyle/>
        <a:p>
          <a:endParaRPr lang="en-IN"/>
        </a:p>
      </dgm:t>
    </dgm:pt>
    <dgm:pt modelId="{32B44199-D1F4-4A03-8095-64C78431D6BE}" type="sibTrans" cxnId="{5F27E380-374F-4F55-A304-0C1D7A8A5E3F}">
      <dgm:prSet/>
      <dgm:spPr/>
      <dgm:t>
        <a:bodyPr/>
        <a:lstStyle/>
        <a:p>
          <a:endParaRPr lang="en-IN"/>
        </a:p>
      </dgm:t>
    </dgm:pt>
    <dgm:pt modelId="{74D8BE60-2D05-4D8A-A11D-DD68A66DB13A}">
      <dgm:prSet custT="1"/>
      <dgm:spPr>
        <a:solidFill>
          <a:schemeClr val="accent3">
            <a:lumMod val="20000"/>
            <a:lumOff val="80000"/>
          </a:schemeClr>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Financial plan</a:t>
          </a:r>
        </a:p>
      </dgm:t>
    </dgm:pt>
    <dgm:pt modelId="{A6B85F1D-02D4-473E-8A11-63F46EBD312D}" type="parTrans" cxnId="{2971719C-B107-4E67-8D26-C9408F763CBA}">
      <dgm:prSet/>
      <dgm:spPr/>
      <dgm:t>
        <a:bodyPr/>
        <a:lstStyle/>
        <a:p>
          <a:endParaRPr lang="en-IN"/>
        </a:p>
      </dgm:t>
    </dgm:pt>
    <dgm:pt modelId="{133045E8-E7EB-44EC-BC69-6AA0A5F09F5E}" type="sibTrans" cxnId="{2971719C-B107-4E67-8D26-C9408F763CBA}">
      <dgm:prSet/>
      <dgm:spPr/>
      <dgm:t>
        <a:bodyPr/>
        <a:lstStyle/>
        <a:p>
          <a:endParaRPr lang="en-IN"/>
        </a:p>
      </dgm:t>
    </dgm:pt>
    <dgm:pt modelId="{D67D6E21-62B6-435E-8388-8CEC37637DE7}">
      <dgm:prSet custT="1"/>
      <dgm:spPr>
        <a:solidFill>
          <a:srgbClr val="CCFFFF"/>
        </a:solidFill>
      </dgm:spPr>
      <dgm:t>
        <a:bodyPr/>
        <a:lstStyle/>
        <a:p>
          <a:r>
            <a:rPr lang="en-IN" sz="2400" dirty="0">
              <a:solidFill>
                <a:schemeClr val="tx1"/>
              </a:solidFill>
              <a:latin typeface="Times New Roman" panose="02020603050405020304" pitchFamily="18" charset="0"/>
              <a:cs typeface="Times New Roman" panose="02020603050405020304" pitchFamily="18" charset="0"/>
            </a:rPr>
            <a:t>Documents</a:t>
          </a:r>
        </a:p>
      </dgm:t>
    </dgm:pt>
    <dgm:pt modelId="{17A8CA73-B85A-412E-AE92-F7A9F94E1734}" type="parTrans" cxnId="{85DF6838-A49F-48D6-96E6-0DEE38BCD0F8}">
      <dgm:prSet/>
      <dgm:spPr/>
      <dgm:t>
        <a:bodyPr/>
        <a:lstStyle/>
        <a:p>
          <a:endParaRPr lang="en-IN"/>
        </a:p>
      </dgm:t>
    </dgm:pt>
    <dgm:pt modelId="{56D8DD16-11DE-45A0-853F-14BC07B2EDF2}" type="sibTrans" cxnId="{85DF6838-A49F-48D6-96E6-0DEE38BCD0F8}">
      <dgm:prSet/>
      <dgm:spPr/>
      <dgm:t>
        <a:bodyPr/>
        <a:lstStyle/>
        <a:p>
          <a:endParaRPr lang="en-IN"/>
        </a:p>
      </dgm:t>
    </dgm:pt>
    <dgm:pt modelId="{E13D9D4B-3866-4667-8F6B-13103796C9C8}" type="pres">
      <dgm:prSet presAssocID="{F2A49EE8-73C8-4597-BC32-856BF328C67E}" presName="Name0" presStyleCnt="0">
        <dgm:presLayoutVars>
          <dgm:dir/>
          <dgm:resizeHandles val="exact"/>
        </dgm:presLayoutVars>
      </dgm:prSet>
      <dgm:spPr/>
    </dgm:pt>
    <dgm:pt modelId="{A1B50B95-50BB-46AC-AF38-BE54AF236C66}" type="pres">
      <dgm:prSet presAssocID="{F2A49EE8-73C8-4597-BC32-856BF328C67E}" presName="cycle" presStyleCnt="0"/>
      <dgm:spPr/>
    </dgm:pt>
    <dgm:pt modelId="{8D252C9C-DA7A-4F70-ADAB-688F85F8B9C6}" type="pres">
      <dgm:prSet presAssocID="{8A6CAD18-717F-49D2-B591-6CEB82ACDCDE}" presName="nodeFirstNode" presStyleLbl="node1" presStyleIdx="0" presStyleCnt="9">
        <dgm:presLayoutVars>
          <dgm:bulletEnabled val="1"/>
        </dgm:presLayoutVars>
      </dgm:prSet>
      <dgm:spPr/>
    </dgm:pt>
    <dgm:pt modelId="{3BD98CD0-2020-455C-9416-9D0C2FDE290E}" type="pres">
      <dgm:prSet presAssocID="{FA3F245D-424A-41F2-98D5-75676F8B0487}" presName="sibTransFirstNode" presStyleLbl="bgShp" presStyleIdx="0" presStyleCnt="1"/>
      <dgm:spPr/>
    </dgm:pt>
    <dgm:pt modelId="{8EC3A620-BFC8-401B-A465-B42AA14D373B}" type="pres">
      <dgm:prSet presAssocID="{B948195D-0883-42B9-B585-0F48CFA89BEF}" presName="nodeFollowingNodes" presStyleLbl="node1" presStyleIdx="1" presStyleCnt="9">
        <dgm:presLayoutVars>
          <dgm:bulletEnabled val="1"/>
        </dgm:presLayoutVars>
      </dgm:prSet>
      <dgm:spPr/>
    </dgm:pt>
    <dgm:pt modelId="{7D806C01-2858-4B14-9255-A67E25DC5720}" type="pres">
      <dgm:prSet presAssocID="{451B06C0-C8B4-402A-8751-67EB207016EC}" presName="nodeFollowingNodes" presStyleLbl="node1" presStyleIdx="2" presStyleCnt="9">
        <dgm:presLayoutVars>
          <dgm:bulletEnabled val="1"/>
        </dgm:presLayoutVars>
      </dgm:prSet>
      <dgm:spPr/>
    </dgm:pt>
    <dgm:pt modelId="{009477F2-3B47-43BB-91C1-EA55D508CE39}" type="pres">
      <dgm:prSet presAssocID="{A4F22DAA-D7DC-494A-BDDF-298E9BFB93C8}" presName="nodeFollowingNodes" presStyleLbl="node1" presStyleIdx="3" presStyleCnt="9">
        <dgm:presLayoutVars>
          <dgm:bulletEnabled val="1"/>
        </dgm:presLayoutVars>
      </dgm:prSet>
      <dgm:spPr/>
    </dgm:pt>
    <dgm:pt modelId="{09103744-18E1-4618-A7E7-5C5F70EBF372}" type="pres">
      <dgm:prSet presAssocID="{A4D5EA19-112E-4AAC-9684-5044CA2F9BDF}" presName="nodeFollowingNodes" presStyleLbl="node1" presStyleIdx="4" presStyleCnt="9" custScaleX="122642">
        <dgm:presLayoutVars>
          <dgm:bulletEnabled val="1"/>
        </dgm:presLayoutVars>
      </dgm:prSet>
      <dgm:spPr/>
    </dgm:pt>
    <dgm:pt modelId="{283E6981-8F4D-4BF9-A72D-42BA2E86AE20}" type="pres">
      <dgm:prSet presAssocID="{B497B1D0-A889-4846-8ADC-11C0F58CBCD1}" presName="nodeFollowingNodes" presStyleLbl="node1" presStyleIdx="5" presStyleCnt="9" custRadScaleRad="104754" custRadScaleInc="17299">
        <dgm:presLayoutVars>
          <dgm:bulletEnabled val="1"/>
        </dgm:presLayoutVars>
      </dgm:prSet>
      <dgm:spPr/>
    </dgm:pt>
    <dgm:pt modelId="{40D026C1-41A1-4885-810E-7898EE4A5F3F}" type="pres">
      <dgm:prSet presAssocID="{F1FF046C-3CE9-4AFC-BEF7-E5FC30853E50}" presName="nodeFollowingNodes" presStyleLbl="node1" presStyleIdx="6" presStyleCnt="9" custScaleX="119468" custScaleY="167832" custRadScaleRad="104143" custRadScaleInc="13700">
        <dgm:presLayoutVars>
          <dgm:bulletEnabled val="1"/>
        </dgm:presLayoutVars>
      </dgm:prSet>
      <dgm:spPr/>
    </dgm:pt>
    <dgm:pt modelId="{8B9211D3-946C-445D-BA4C-0AFC40E5BC93}" type="pres">
      <dgm:prSet presAssocID="{74D8BE60-2D05-4D8A-A11D-DD68A66DB13A}" presName="nodeFollowingNodes" presStyleLbl="node1" presStyleIdx="7" presStyleCnt="9">
        <dgm:presLayoutVars>
          <dgm:bulletEnabled val="1"/>
        </dgm:presLayoutVars>
      </dgm:prSet>
      <dgm:spPr/>
    </dgm:pt>
    <dgm:pt modelId="{47EFDEF6-40B4-43AA-8783-AAF50C622076}" type="pres">
      <dgm:prSet presAssocID="{D67D6E21-62B6-435E-8388-8CEC37637DE7}" presName="nodeFollowingNodes" presStyleLbl="node1" presStyleIdx="8" presStyleCnt="9" custScaleX="122492" custRadScaleRad="98359" custRadScaleInc="-11995">
        <dgm:presLayoutVars>
          <dgm:bulletEnabled val="1"/>
        </dgm:presLayoutVars>
      </dgm:prSet>
      <dgm:spPr/>
    </dgm:pt>
  </dgm:ptLst>
  <dgm:cxnLst>
    <dgm:cxn modelId="{83F46B00-6F5B-43C3-B7E9-3C07CF008114}" srcId="{F2A49EE8-73C8-4597-BC32-856BF328C67E}" destId="{451B06C0-C8B4-402A-8751-67EB207016EC}" srcOrd="2" destOrd="0" parTransId="{ECBEB64C-ABC7-43C7-8773-C5FD52B2AC10}" sibTransId="{1E4E9F13-579B-42FF-86F7-A6E5822988C3}"/>
    <dgm:cxn modelId="{C0641E1D-37A5-43FB-BCA7-479ED4E36213}" srcId="{F2A49EE8-73C8-4597-BC32-856BF328C67E}" destId="{B497B1D0-A889-4846-8ADC-11C0F58CBCD1}" srcOrd="5" destOrd="0" parTransId="{D4CFA370-BC98-4BE4-A48B-E3C31D09612C}" sibTransId="{817AD834-27C1-4C60-B9E2-127F54BA3D68}"/>
    <dgm:cxn modelId="{6C34A72E-98DF-44CB-B138-D474C3B599F9}" type="presOf" srcId="{451B06C0-C8B4-402A-8751-67EB207016EC}" destId="{7D806C01-2858-4B14-9255-A67E25DC5720}" srcOrd="0" destOrd="0" presId="urn:microsoft.com/office/officeart/2005/8/layout/cycle3#2"/>
    <dgm:cxn modelId="{85DF6838-A49F-48D6-96E6-0DEE38BCD0F8}" srcId="{F2A49EE8-73C8-4597-BC32-856BF328C67E}" destId="{D67D6E21-62B6-435E-8388-8CEC37637DE7}" srcOrd="8" destOrd="0" parTransId="{17A8CA73-B85A-412E-AE92-F7A9F94E1734}" sibTransId="{56D8DD16-11DE-45A0-853F-14BC07B2EDF2}"/>
    <dgm:cxn modelId="{5E405C3A-9EDB-4F07-B5DE-E463DD097F29}" type="presOf" srcId="{F1FF046C-3CE9-4AFC-BEF7-E5FC30853E50}" destId="{40D026C1-41A1-4885-810E-7898EE4A5F3F}" srcOrd="0" destOrd="0" presId="urn:microsoft.com/office/officeart/2005/8/layout/cycle3#2"/>
    <dgm:cxn modelId="{2E6CD14F-289D-4FE5-9205-6861700FEA72}" type="presOf" srcId="{FA3F245D-424A-41F2-98D5-75676F8B0487}" destId="{3BD98CD0-2020-455C-9416-9D0C2FDE290E}" srcOrd="0" destOrd="0" presId="urn:microsoft.com/office/officeart/2005/8/layout/cycle3#2"/>
    <dgm:cxn modelId="{5F27E380-374F-4F55-A304-0C1D7A8A5E3F}" srcId="{F2A49EE8-73C8-4597-BC32-856BF328C67E}" destId="{F1FF046C-3CE9-4AFC-BEF7-E5FC30853E50}" srcOrd="6" destOrd="0" parTransId="{40FCA5A8-134B-4F88-9C61-1F4141173B08}" sibTransId="{32B44199-D1F4-4A03-8095-64C78431D6BE}"/>
    <dgm:cxn modelId="{5DFFFC84-2642-41E3-B122-0C4D4FE63C45}" type="presOf" srcId="{8A6CAD18-717F-49D2-B591-6CEB82ACDCDE}" destId="{8D252C9C-DA7A-4F70-ADAB-688F85F8B9C6}" srcOrd="0" destOrd="0" presId="urn:microsoft.com/office/officeart/2005/8/layout/cycle3#2"/>
    <dgm:cxn modelId="{04B25195-39AA-4AAB-874D-3374BD710D64}" type="presOf" srcId="{A4F22DAA-D7DC-494A-BDDF-298E9BFB93C8}" destId="{009477F2-3B47-43BB-91C1-EA55D508CE39}" srcOrd="0" destOrd="0" presId="urn:microsoft.com/office/officeart/2005/8/layout/cycle3#2"/>
    <dgm:cxn modelId="{74512A98-0F04-40CC-8E46-B93245D4C337}" type="presOf" srcId="{F2A49EE8-73C8-4597-BC32-856BF328C67E}" destId="{E13D9D4B-3866-4667-8F6B-13103796C9C8}" srcOrd="0" destOrd="0" presId="urn:microsoft.com/office/officeart/2005/8/layout/cycle3#2"/>
    <dgm:cxn modelId="{941CCC98-689D-4F10-8A27-B6503F931F2F}" type="presOf" srcId="{A4D5EA19-112E-4AAC-9684-5044CA2F9BDF}" destId="{09103744-18E1-4618-A7E7-5C5F70EBF372}" srcOrd="0" destOrd="0" presId="urn:microsoft.com/office/officeart/2005/8/layout/cycle3#2"/>
    <dgm:cxn modelId="{21189F9A-04C0-4096-A356-81BC44C45D0C}" type="presOf" srcId="{74D8BE60-2D05-4D8A-A11D-DD68A66DB13A}" destId="{8B9211D3-946C-445D-BA4C-0AFC40E5BC93}" srcOrd="0" destOrd="0" presId="urn:microsoft.com/office/officeart/2005/8/layout/cycle3#2"/>
    <dgm:cxn modelId="{2971719C-B107-4E67-8D26-C9408F763CBA}" srcId="{F2A49EE8-73C8-4597-BC32-856BF328C67E}" destId="{74D8BE60-2D05-4D8A-A11D-DD68A66DB13A}" srcOrd="7" destOrd="0" parTransId="{A6B85F1D-02D4-473E-8A11-63F46EBD312D}" sibTransId="{133045E8-E7EB-44EC-BC69-6AA0A5F09F5E}"/>
    <dgm:cxn modelId="{5DC3799D-CFF3-4B91-AB58-E8A03D5C19CA}" type="presOf" srcId="{B497B1D0-A889-4846-8ADC-11C0F58CBCD1}" destId="{283E6981-8F4D-4BF9-A72D-42BA2E86AE20}" srcOrd="0" destOrd="0" presId="urn:microsoft.com/office/officeart/2005/8/layout/cycle3#2"/>
    <dgm:cxn modelId="{71553A9F-3ACD-4A8D-A56E-53533770A38A}" srcId="{F2A49EE8-73C8-4597-BC32-856BF328C67E}" destId="{A4D5EA19-112E-4AAC-9684-5044CA2F9BDF}" srcOrd="4" destOrd="0" parTransId="{65F20718-B391-4692-AE80-13E622D2A2EF}" sibTransId="{1762E390-F682-4945-BE59-D513D29BB1B4}"/>
    <dgm:cxn modelId="{4B6BE8A4-F23E-4EC3-B7C3-1E590D83860B}" type="presOf" srcId="{B948195D-0883-42B9-B585-0F48CFA89BEF}" destId="{8EC3A620-BFC8-401B-A465-B42AA14D373B}" srcOrd="0" destOrd="0" presId="urn:microsoft.com/office/officeart/2005/8/layout/cycle3#2"/>
    <dgm:cxn modelId="{B21B45A9-ABB7-4B80-866A-78533DCFA2E8}" type="presOf" srcId="{D67D6E21-62B6-435E-8388-8CEC37637DE7}" destId="{47EFDEF6-40B4-43AA-8783-AAF50C622076}" srcOrd="0" destOrd="0" presId="urn:microsoft.com/office/officeart/2005/8/layout/cycle3#2"/>
    <dgm:cxn modelId="{3DFF1BD4-59C3-4222-8AF1-9FD01E234595}" srcId="{F2A49EE8-73C8-4597-BC32-856BF328C67E}" destId="{8A6CAD18-717F-49D2-B591-6CEB82ACDCDE}" srcOrd="0" destOrd="0" parTransId="{2EF4B0F2-DDD8-4B12-94E6-D2C83FFE7307}" sibTransId="{FA3F245D-424A-41F2-98D5-75676F8B0487}"/>
    <dgm:cxn modelId="{1A9301D9-5D33-4D9B-BB50-6162FA9C17E8}" srcId="{F2A49EE8-73C8-4597-BC32-856BF328C67E}" destId="{B948195D-0883-42B9-B585-0F48CFA89BEF}" srcOrd="1" destOrd="0" parTransId="{475189D6-857B-43B0-A076-D701E1CBA1BF}" sibTransId="{03D177E9-4A94-44E4-8556-B473E3A7B052}"/>
    <dgm:cxn modelId="{2E4ACAF9-F00E-432E-B76B-066956324C1B}" srcId="{F2A49EE8-73C8-4597-BC32-856BF328C67E}" destId="{A4F22DAA-D7DC-494A-BDDF-298E9BFB93C8}" srcOrd="3" destOrd="0" parTransId="{7A16988E-6F3D-47D8-AD92-B9AA20BC6A8C}" sibTransId="{4E954B83-FFD9-43D6-A1C3-9AE2D15A214C}"/>
    <dgm:cxn modelId="{6BAE8975-7484-4B2B-A722-B8D69E76A582}" type="presParOf" srcId="{E13D9D4B-3866-4667-8F6B-13103796C9C8}" destId="{A1B50B95-50BB-46AC-AF38-BE54AF236C66}" srcOrd="0" destOrd="0" presId="urn:microsoft.com/office/officeart/2005/8/layout/cycle3#2"/>
    <dgm:cxn modelId="{7736859C-8CC8-4325-AA2F-F0793268AECD}" type="presParOf" srcId="{A1B50B95-50BB-46AC-AF38-BE54AF236C66}" destId="{8D252C9C-DA7A-4F70-ADAB-688F85F8B9C6}" srcOrd="0" destOrd="0" presId="urn:microsoft.com/office/officeart/2005/8/layout/cycle3#2"/>
    <dgm:cxn modelId="{FF0014B6-A7B0-41DF-8CDD-6D75A2255C92}" type="presParOf" srcId="{A1B50B95-50BB-46AC-AF38-BE54AF236C66}" destId="{3BD98CD0-2020-455C-9416-9D0C2FDE290E}" srcOrd="1" destOrd="0" presId="urn:microsoft.com/office/officeart/2005/8/layout/cycle3#2"/>
    <dgm:cxn modelId="{4DE59D74-AE49-4C7D-B4B5-5E20AFB1B910}" type="presParOf" srcId="{A1B50B95-50BB-46AC-AF38-BE54AF236C66}" destId="{8EC3A620-BFC8-401B-A465-B42AA14D373B}" srcOrd="2" destOrd="0" presId="urn:microsoft.com/office/officeart/2005/8/layout/cycle3#2"/>
    <dgm:cxn modelId="{9DF4FAFC-FA84-4ED9-A849-1DBEEFBFFF1D}" type="presParOf" srcId="{A1B50B95-50BB-46AC-AF38-BE54AF236C66}" destId="{7D806C01-2858-4B14-9255-A67E25DC5720}" srcOrd="3" destOrd="0" presId="urn:microsoft.com/office/officeart/2005/8/layout/cycle3#2"/>
    <dgm:cxn modelId="{BC0A23CE-931F-4D87-AFA4-130536BE0257}" type="presParOf" srcId="{A1B50B95-50BB-46AC-AF38-BE54AF236C66}" destId="{009477F2-3B47-43BB-91C1-EA55D508CE39}" srcOrd="4" destOrd="0" presId="urn:microsoft.com/office/officeart/2005/8/layout/cycle3#2"/>
    <dgm:cxn modelId="{C82CCAF9-D468-4080-BB81-A167CEB625F5}" type="presParOf" srcId="{A1B50B95-50BB-46AC-AF38-BE54AF236C66}" destId="{09103744-18E1-4618-A7E7-5C5F70EBF372}" srcOrd="5" destOrd="0" presId="urn:microsoft.com/office/officeart/2005/8/layout/cycle3#2"/>
    <dgm:cxn modelId="{9D674327-1F63-4155-8366-2EEAE96488C2}" type="presParOf" srcId="{A1B50B95-50BB-46AC-AF38-BE54AF236C66}" destId="{283E6981-8F4D-4BF9-A72D-42BA2E86AE20}" srcOrd="6" destOrd="0" presId="urn:microsoft.com/office/officeart/2005/8/layout/cycle3#2"/>
    <dgm:cxn modelId="{75DA163A-7197-4F4C-B601-316972077CCA}" type="presParOf" srcId="{A1B50B95-50BB-46AC-AF38-BE54AF236C66}" destId="{40D026C1-41A1-4885-810E-7898EE4A5F3F}" srcOrd="7" destOrd="0" presId="urn:microsoft.com/office/officeart/2005/8/layout/cycle3#2"/>
    <dgm:cxn modelId="{613D9B64-771D-49F2-B265-7EA535C2316B}" type="presParOf" srcId="{A1B50B95-50BB-46AC-AF38-BE54AF236C66}" destId="{8B9211D3-946C-445D-BA4C-0AFC40E5BC93}" srcOrd="8" destOrd="0" presId="urn:microsoft.com/office/officeart/2005/8/layout/cycle3#2"/>
    <dgm:cxn modelId="{E61812C7-EF6B-4DEF-9C33-F291419FB9C2}" type="presParOf" srcId="{A1B50B95-50BB-46AC-AF38-BE54AF236C66}" destId="{47EFDEF6-40B4-43AA-8783-AAF50C622076}" srcOrd="9" destOrd="0" presId="urn:microsoft.com/office/officeart/2005/8/layout/cycle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1E21B-BE5A-42AF-A26D-878DCEB61006}" type="doc">
      <dgm:prSet loTypeId="urn:microsoft.com/office/officeart/2008/layout/VerticalCurvedList#1" loCatId="list" qsTypeId="urn:microsoft.com/office/officeart/2005/8/quickstyle/simple1#3" qsCatId="simple" csTypeId="urn:microsoft.com/office/officeart/2005/8/colors/accent0_1#1" csCatId="mainScheme" phldr="1"/>
      <dgm:spPr/>
      <dgm:t>
        <a:bodyPr/>
        <a:lstStyle/>
        <a:p>
          <a:endParaRPr lang="en-IN"/>
        </a:p>
      </dgm:t>
    </dgm:pt>
    <dgm:pt modelId="{2DEF0EEF-F1BE-4512-8CE3-019DA2F4A0ED}">
      <dgm:prSet phldrT="[Text]" custT="1"/>
      <dgm:spPr/>
      <dgm:t>
        <a:bodyPr/>
        <a:lstStyle/>
        <a:p>
          <a:r>
            <a:rPr lang="en-IN" sz="2000" b="1" dirty="0">
              <a:latin typeface="Times New Roman" panose="02020603050405020304" pitchFamily="18" charset="0"/>
              <a:cs typeface="Times New Roman" panose="02020603050405020304" pitchFamily="18" charset="0"/>
            </a:rPr>
            <a:t> </a:t>
          </a:r>
          <a:r>
            <a:rPr lang="en-IN" sz="2000" b="0" dirty="0">
              <a:latin typeface="Times New Roman" panose="02020603050405020304" pitchFamily="18" charset="0"/>
              <a:cs typeface="Times New Roman" panose="02020603050405020304" pitchFamily="18" charset="0"/>
            </a:rPr>
            <a:t>Central govt project initiative </a:t>
          </a:r>
        </a:p>
      </dgm:t>
    </dgm:pt>
    <dgm:pt modelId="{104F79BE-7AD1-4D9A-83BE-0A11E49DEDFC}" type="parTrans" cxnId="{DD9640C2-4FE8-47AF-82CD-412D4E6E7902}">
      <dgm:prSet/>
      <dgm:spPr/>
      <dgm:t>
        <a:bodyPr/>
        <a:lstStyle/>
        <a:p>
          <a:endParaRPr lang="en-IN"/>
        </a:p>
      </dgm:t>
    </dgm:pt>
    <dgm:pt modelId="{EC7597F4-8466-4AF4-BA12-1B5BA7E05283}" type="sibTrans" cxnId="{DD9640C2-4FE8-47AF-82CD-412D4E6E7902}">
      <dgm:prSet/>
      <dgm:spPr/>
      <dgm:t>
        <a:bodyPr/>
        <a:lstStyle/>
        <a:p>
          <a:endParaRPr lang="en-IN"/>
        </a:p>
      </dgm:t>
    </dgm:pt>
    <dgm:pt modelId="{7981FC1A-072F-4B04-ABFD-9178ACAB83FF}">
      <dgm:prSet phldrT="[Text]" custT="1"/>
      <dgm:spPr/>
      <dgm:t>
        <a:bodyPr/>
        <a:lstStyle/>
        <a:p>
          <a:r>
            <a:rPr lang="en-IN" sz="2000" b="0" dirty="0">
              <a:latin typeface="Times New Roman" panose="02020603050405020304" pitchFamily="18" charset="0"/>
              <a:cs typeface="Times New Roman" panose="02020603050405020304" pitchFamily="18" charset="0"/>
            </a:rPr>
            <a:t>Y K Alag committee - Alternative to Co-operatives</a:t>
          </a:r>
        </a:p>
      </dgm:t>
    </dgm:pt>
    <dgm:pt modelId="{44AD0B3F-8B37-425B-8491-CECF6DA7E953}" type="sibTrans" cxnId="{7C447D48-AB53-4CCE-AC4A-E452E768731D}">
      <dgm:prSet/>
      <dgm:spPr/>
      <dgm:t>
        <a:bodyPr/>
        <a:lstStyle/>
        <a:p>
          <a:endParaRPr lang="en-IN" sz="2400">
            <a:solidFill>
              <a:schemeClr val="tx1"/>
            </a:solidFill>
          </a:endParaRPr>
        </a:p>
      </dgm:t>
    </dgm:pt>
    <dgm:pt modelId="{72842658-46CA-4454-ABCE-C9F4A398483D}" type="parTrans" cxnId="{7C447D48-AB53-4CCE-AC4A-E452E768731D}">
      <dgm:prSet/>
      <dgm:spPr/>
      <dgm:t>
        <a:bodyPr/>
        <a:lstStyle/>
        <a:p>
          <a:endParaRPr lang="en-IN"/>
        </a:p>
      </dgm:t>
    </dgm:pt>
    <dgm:pt modelId="{E5FAFF1E-06D2-44F2-90B5-1621A5FE0A7D}">
      <dgm:prSet phldrT="[Text]" custT="1"/>
      <dgm:spPr/>
      <dgm:t>
        <a:bodyPr/>
        <a:lstStyle/>
        <a:p>
          <a:r>
            <a:rPr lang="en-IN" sz="2000" b="0" dirty="0">
              <a:latin typeface="Times New Roman" panose="02020603050405020304" pitchFamily="18" charset="0"/>
              <a:cs typeface="Times New Roman" panose="02020603050405020304" pitchFamily="18" charset="0"/>
            </a:rPr>
            <a:t>Hybrid b/w Co-operative societies &amp; pvt ltd companies </a:t>
          </a:r>
        </a:p>
      </dgm:t>
    </dgm:pt>
    <dgm:pt modelId="{DCC2E85D-58D8-4899-8B00-747213B524E7}" type="sibTrans" cxnId="{F2C60FA4-84A3-4886-A874-EAA84A71F1B5}">
      <dgm:prSet/>
      <dgm:spPr/>
      <dgm:t>
        <a:bodyPr/>
        <a:lstStyle/>
        <a:p>
          <a:endParaRPr lang="en-IN"/>
        </a:p>
      </dgm:t>
    </dgm:pt>
    <dgm:pt modelId="{5B033346-B641-4192-868E-1B0C13711E8D}" type="parTrans" cxnId="{F2C60FA4-84A3-4886-A874-EAA84A71F1B5}">
      <dgm:prSet/>
      <dgm:spPr/>
      <dgm:t>
        <a:bodyPr/>
        <a:lstStyle/>
        <a:p>
          <a:endParaRPr lang="en-IN"/>
        </a:p>
      </dgm:t>
    </dgm:pt>
    <dgm:pt modelId="{E5B99DC0-36F3-4645-87DA-36D46BF2B6CD}">
      <dgm:prSet custT="1"/>
      <dgm:spPr/>
      <dgm:t>
        <a:bodyPr/>
        <a:lstStyle/>
        <a:p>
          <a:r>
            <a:rPr lang="en-IN" sz="2000" b="1" dirty="0">
              <a:latin typeface="Times New Roman" panose="02020603050405020304" pitchFamily="18" charset="0"/>
              <a:cs typeface="Times New Roman" panose="02020603050405020304" pitchFamily="18" charset="0"/>
            </a:rPr>
            <a:t> </a:t>
          </a:r>
          <a:r>
            <a:rPr lang="en-IN" sz="2000" b="0" dirty="0">
              <a:latin typeface="Times New Roman" panose="02020603050405020304" pitchFamily="18" charset="0"/>
              <a:cs typeface="Times New Roman" panose="02020603050405020304" pitchFamily="18" charset="0"/>
            </a:rPr>
            <a:t>Enhance Agril.  Production , Productivity &amp; Profitability</a:t>
          </a:r>
        </a:p>
      </dgm:t>
    </dgm:pt>
    <dgm:pt modelId="{D5391EF9-1A72-43BF-97C1-E4E6ABC77F81}" type="parTrans" cxnId="{F46C1DFC-F166-4A7B-BA24-C3364D71CBE9}">
      <dgm:prSet/>
      <dgm:spPr/>
      <dgm:t>
        <a:bodyPr/>
        <a:lstStyle/>
        <a:p>
          <a:endParaRPr lang="en-IN"/>
        </a:p>
      </dgm:t>
    </dgm:pt>
    <dgm:pt modelId="{6BB36255-0B5D-476C-8CBD-C7ACA856C9B0}" type="sibTrans" cxnId="{F46C1DFC-F166-4A7B-BA24-C3364D71CBE9}">
      <dgm:prSet/>
      <dgm:spPr/>
      <dgm:t>
        <a:bodyPr/>
        <a:lstStyle/>
        <a:p>
          <a:endParaRPr lang="en-IN"/>
        </a:p>
      </dgm:t>
    </dgm:pt>
    <dgm:pt modelId="{F625D1BC-D3BB-4972-BEFE-BFA7571FE450}">
      <dgm:prSet custT="1"/>
      <dgm:spPr/>
      <dgm:t>
        <a:bodyPr/>
        <a:lstStyle/>
        <a:p>
          <a:pPr algn="ctr"/>
          <a:r>
            <a:rPr lang="en-IN" sz="2000" b="0" dirty="0">
              <a:latin typeface="Times New Roman" panose="02020603050405020304" pitchFamily="18" charset="0"/>
              <a:cs typeface="Times New Roman" panose="02020603050405020304" pitchFamily="18" charset="0"/>
            </a:rPr>
            <a:t>Values of self-help, self-responsibility, democracy, equality, equity &amp; solidarity</a:t>
          </a:r>
        </a:p>
      </dgm:t>
    </dgm:pt>
    <dgm:pt modelId="{6AED75A0-3928-4B3E-B669-BF87D36C4D0D}" type="parTrans" cxnId="{6126E211-075E-4407-B116-B18D3410535D}">
      <dgm:prSet/>
      <dgm:spPr/>
      <dgm:t>
        <a:bodyPr/>
        <a:lstStyle/>
        <a:p>
          <a:endParaRPr lang="en-IN"/>
        </a:p>
      </dgm:t>
    </dgm:pt>
    <dgm:pt modelId="{F22EC1B3-AE13-49B8-81BA-B50A47294F3B}" type="sibTrans" cxnId="{6126E211-075E-4407-B116-B18D3410535D}">
      <dgm:prSet/>
      <dgm:spPr/>
      <dgm:t>
        <a:bodyPr/>
        <a:lstStyle/>
        <a:p>
          <a:endParaRPr lang="en-IN"/>
        </a:p>
      </dgm:t>
    </dgm:pt>
    <dgm:pt modelId="{61B4D8F2-BE3B-4F74-865C-29C0DC5E838B}">
      <dgm:prSet custT="1"/>
      <dgm:spPr/>
      <dgm:t>
        <a:bodyPr/>
        <a:lstStyle/>
        <a:p>
          <a:r>
            <a:rPr lang="en-IN" sz="2000" b="0" dirty="0">
              <a:latin typeface="Times New Roman" panose="02020603050405020304" pitchFamily="18" charset="0"/>
              <a:cs typeface="Times New Roman" panose="02020603050405020304" pitchFamily="18" charset="0"/>
            </a:rPr>
            <a:t>Mainstream the idea of promoting &amp; strengthening </a:t>
          </a:r>
        </a:p>
      </dgm:t>
    </dgm:pt>
    <dgm:pt modelId="{CF15FF0B-E015-4C28-91BB-CCF2FCE583CF}" type="parTrans" cxnId="{5C718F11-E8E6-487B-8A60-9A43749F0575}">
      <dgm:prSet/>
      <dgm:spPr/>
      <dgm:t>
        <a:bodyPr/>
        <a:lstStyle/>
        <a:p>
          <a:endParaRPr lang="en-IN"/>
        </a:p>
      </dgm:t>
    </dgm:pt>
    <dgm:pt modelId="{808C07C4-FB5E-4A44-87FE-65730F1AAA1F}" type="sibTrans" cxnId="{5C718F11-E8E6-487B-8A60-9A43749F0575}">
      <dgm:prSet/>
      <dgm:spPr/>
      <dgm:t>
        <a:bodyPr/>
        <a:lstStyle/>
        <a:p>
          <a:endParaRPr lang="en-IN"/>
        </a:p>
      </dgm:t>
    </dgm:pt>
    <dgm:pt modelId="{07112118-86BF-47A3-84A2-C97A8C2F31D7}" type="pres">
      <dgm:prSet presAssocID="{9861E21B-BE5A-42AF-A26D-878DCEB61006}" presName="Name0" presStyleCnt="0">
        <dgm:presLayoutVars>
          <dgm:chMax val="7"/>
          <dgm:chPref val="7"/>
          <dgm:dir/>
        </dgm:presLayoutVars>
      </dgm:prSet>
      <dgm:spPr/>
    </dgm:pt>
    <dgm:pt modelId="{2FFD440D-96C4-49AB-AD1F-653896AC2C4B}" type="pres">
      <dgm:prSet presAssocID="{9861E21B-BE5A-42AF-A26D-878DCEB61006}" presName="Name1" presStyleCnt="0"/>
      <dgm:spPr/>
    </dgm:pt>
    <dgm:pt modelId="{75DB089C-F5AD-4CDA-A99A-58CFEDC6F8AA}" type="pres">
      <dgm:prSet presAssocID="{9861E21B-BE5A-42AF-A26D-878DCEB61006}" presName="cycle" presStyleCnt="0"/>
      <dgm:spPr/>
    </dgm:pt>
    <dgm:pt modelId="{852E237B-5591-4B91-9C91-84BBFAB031E4}" type="pres">
      <dgm:prSet presAssocID="{9861E21B-BE5A-42AF-A26D-878DCEB61006}" presName="srcNode" presStyleLbl="node1" presStyleIdx="0" presStyleCnt="6"/>
      <dgm:spPr/>
    </dgm:pt>
    <dgm:pt modelId="{107DBBF5-EA1D-4E8E-9E56-E49F69E05CBF}" type="pres">
      <dgm:prSet presAssocID="{9861E21B-BE5A-42AF-A26D-878DCEB61006}" presName="conn" presStyleLbl="parChTrans1D2" presStyleIdx="0" presStyleCnt="1"/>
      <dgm:spPr/>
    </dgm:pt>
    <dgm:pt modelId="{E1E9D4D0-B016-44DA-8B14-67326353BF26}" type="pres">
      <dgm:prSet presAssocID="{9861E21B-BE5A-42AF-A26D-878DCEB61006}" presName="extraNode" presStyleLbl="node1" presStyleIdx="0" presStyleCnt="6"/>
      <dgm:spPr/>
    </dgm:pt>
    <dgm:pt modelId="{4F168B22-84CA-47F0-BC51-807593C077BE}" type="pres">
      <dgm:prSet presAssocID="{9861E21B-BE5A-42AF-A26D-878DCEB61006}" presName="dstNode" presStyleLbl="node1" presStyleIdx="0" presStyleCnt="6"/>
      <dgm:spPr/>
    </dgm:pt>
    <dgm:pt modelId="{612BF80A-A95D-4818-A96F-6B8E148F1641}" type="pres">
      <dgm:prSet presAssocID="{7981FC1A-072F-4B04-ABFD-9178ACAB83FF}" presName="text_1" presStyleLbl="node1" presStyleIdx="0" presStyleCnt="6">
        <dgm:presLayoutVars>
          <dgm:bulletEnabled val="1"/>
        </dgm:presLayoutVars>
      </dgm:prSet>
      <dgm:spPr/>
    </dgm:pt>
    <dgm:pt modelId="{335BD921-7129-4735-AF01-0F304FA483AF}" type="pres">
      <dgm:prSet presAssocID="{7981FC1A-072F-4B04-ABFD-9178ACAB83FF}" presName="accent_1" presStyleCnt="0"/>
      <dgm:spPr/>
    </dgm:pt>
    <dgm:pt modelId="{144DB481-4903-4C17-BDF4-C613244BB967}" type="pres">
      <dgm:prSet presAssocID="{7981FC1A-072F-4B04-ABFD-9178ACAB83FF}" presName="accentRepeatNode" presStyleLbl="solidFgAcc1" presStyleIdx="0" presStyleCnt="6"/>
      <dgm:spPr/>
    </dgm:pt>
    <dgm:pt modelId="{7827D0FE-978D-4EDB-AD36-976F9FA3B24E}" type="pres">
      <dgm:prSet presAssocID="{E5FAFF1E-06D2-44F2-90B5-1621A5FE0A7D}" presName="text_2" presStyleLbl="node1" presStyleIdx="1" presStyleCnt="6">
        <dgm:presLayoutVars>
          <dgm:bulletEnabled val="1"/>
        </dgm:presLayoutVars>
      </dgm:prSet>
      <dgm:spPr/>
    </dgm:pt>
    <dgm:pt modelId="{8A09C703-2DA5-4806-AD10-C99F1B321F0A}" type="pres">
      <dgm:prSet presAssocID="{E5FAFF1E-06D2-44F2-90B5-1621A5FE0A7D}" presName="accent_2" presStyleCnt="0"/>
      <dgm:spPr/>
    </dgm:pt>
    <dgm:pt modelId="{61950346-52E9-4D77-B2C4-A361DC38D839}" type="pres">
      <dgm:prSet presAssocID="{E5FAFF1E-06D2-44F2-90B5-1621A5FE0A7D}" presName="accentRepeatNode" presStyleLbl="solidFgAcc1" presStyleIdx="1" presStyleCnt="6"/>
      <dgm:spPr/>
    </dgm:pt>
    <dgm:pt modelId="{47C73BD6-03D9-42C5-B425-635EBC5BE9C7}" type="pres">
      <dgm:prSet presAssocID="{2DEF0EEF-F1BE-4512-8CE3-019DA2F4A0ED}" presName="text_3" presStyleLbl="node1" presStyleIdx="2" presStyleCnt="6" custLinFactNeighborY="-861">
        <dgm:presLayoutVars>
          <dgm:bulletEnabled val="1"/>
        </dgm:presLayoutVars>
      </dgm:prSet>
      <dgm:spPr/>
    </dgm:pt>
    <dgm:pt modelId="{DB87DBEA-19B5-415C-A123-2A8EA951BD41}" type="pres">
      <dgm:prSet presAssocID="{2DEF0EEF-F1BE-4512-8CE3-019DA2F4A0ED}" presName="accent_3" presStyleCnt="0"/>
      <dgm:spPr/>
    </dgm:pt>
    <dgm:pt modelId="{92E21261-7F0F-4168-9840-8E70EA22BBC8}" type="pres">
      <dgm:prSet presAssocID="{2DEF0EEF-F1BE-4512-8CE3-019DA2F4A0ED}" presName="accentRepeatNode" presStyleLbl="solidFgAcc1" presStyleIdx="2" presStyleCnt="6"/>
      <dgm:spPr/>
    </dgm:pt>
    <dgm:pt modelId="{234C6C14-EA04-468D-AD5E-6ADB1784CC84}" type="pres">
      <dgm:prSet presAssocID="{61B4D8F2-BE3B-4F74-865C-29C0DC5E838B}" presName="text_4" presStyleLbl="node1" presStyleIdx="3" presStyleCnt="6">
        <dgm:presLayoutVars>
          <dgm:bulletEnabled val="1"/>
        </dgm:presLayoutVars>
      </dgm:prSet>
      <dgm:spPr/>
    </dgm:pt>
    <dgm:pt modelId="{C2E80D11-87DB-4A32-86AF-7A1E02656DE2}" type="pres">
      <dgm:prSet presAssocID="{61B4D8F2-BE3B-4F74-865C-29C0DC5E838B}" presName="accent_4" presStyleCnt="0"/>
      <dgm:spPr/>
    </dgm:pt>
    <dgm:pt modelId="{A84825FB-CB11-47FF-8E9E-E325E975E55E}" type="pres">
      <dgm:prSet presAssocID="{61B4D8F2-BE3B-4F74-865C-29C0DC5E838B}" presName="accentRepeatNode" presStyleLbl="solidFgAcc1" presStyleIdx="3" presStyleCnt="6"/>
      <dgm:spPr/>
    </dgm:pt>
    <dgm:pt modelId="{B4DBF2BF-1FFE-454A-A939-E1BA2CC52CEF}" type="pres">
      <dgm:prSet presAssocID="{E5B99DC0-36F3-4645-87DA-36D46BF2B6CD}" presName="text_5" presStyleLbl="node1" presStyleIdx="4" presStyleCnt="6">
        <dgm:presLayoutVars>
          <dgm:bulletEnabled val="1"/>
        </dgm:presLayoutVars>
      </dgm:prSet>
      <dgm:spPr/>
    </dgm:pt>
    <dgm:pt modelId="{F47B98B9-9011-4C98-B1DB-ECE28ACE7356}" type="pres">
      <dgm:prSet presAssocID="{E5B99DC0-36F3-4645-87DA-36D46BF2B6CD}" presName="accent_5" presStyleCnt="0"/>
      <dgm:spPr/>
    </dgm:pt>
    <dgm:pt modelId="{8F20A00D-22D5-4C53-8771-934B42392C50}" type="pres">
      <dgm:prSet presAssocID="{E5B99DC0-36F3-4645-87DA-36D46BF2B6CD}" presName="accentRepeatNode" presStyleLbl="solidFgAcc1" presStyleIdx="4" presStyleCnt="6"/>
      <dgm:spPr/>
    </dgm:pt>
    <dgm:pt modelId="{45DEC1D7-55A0-45FA-B3EE-2EC20984832C}" type="pres">
      <dgm:prSet presAssocID="{F625D1BC-D3BB-4972-BEFE-BFA7571FE450}" presName="text_6" presStyleLbl="node1" presStyleIdx="5" presStyleCnt="6">
        <dgm:presLayoutVars>
          <dgm:bulletEnabled val="1"/>
        </dgm:presLayoutVars>
      </dgm:prSet>
      <dgm:spPr/>
    </dgm:pt>
    <dgm:pt modelId="{9559E267-D61E-41BE-B74D-BAB46D622A84}" type="pres">
      <dgm:prSet presAssocID="{F625D1BC-D3BB-4972-BEFE-BFA7571FE450}" presName="accent_6" presStyleCnt="0"/>
      <dgm:spPr/>
    </dgm:pt>
    <dgm:pt modelId="{721F1A6C-FC5D-43E6-8D30-DA9129ABE7A7}" type="pres">
      <dgm:prSet presAssocID="{F625D1BC-D3BB-4972-BEFE-BFA7571FE450}" presName="accentRepeatNode" presStyleLbl="solidFgAcc1" presStyleIdx="5" presStyleCnt="6"/>
      <dgm:spPr/>
    </dgm:pt>
  </dgm:ptLst>
  <dgm:cxnLst>
    <dgm:cxn modelId="{38A8F702-4AF2-4B50-9523-7DB144BF6EDC}" type="presOf" srcId="{7981FC1A-072F-4B04-ABFD-9178ACAB83FF}" destId="{612BF80A-A95D-4818-A96F-6B8E148F1641}" srcOrd="0" destOrd="0" presId="urn:microsoft.com/office/officeart/2008/layout/VerticalCurvedList#1"/>
    <dgm:cxn modelId="{23299C09-2AC7-4089-8CD0-7106571BE6A2}" type="presOf" srcId="{61B4D8F2-BE3B-4F74-865C-29C0DC5E838B}" destId="{234C6C14-EA04-468D-AD5E-6ADB1784CC84}" srcOrd="0" destOrd="0" presId="urn:microsoft.com/office/officeart/2008/layout/VerticalCurvedList#1"/>
    <dgm:cxn modelId="{5C718F11-E8E6-487B-8A60-9A43749F0575}" srcId="{9861E21B-BE5A-42AF-A26D-878DCEB61006}" destId="{61B4D8F2-BE3B-4F74-865C-29C0DC5E838B}" srcOrd="3" destOrd="0" parTransId="{CF15FF0B-E015-4C28-91BB-CCF2FCE583CF}" sibTransId="{808C07C4-FB5E-4A44-87FE-65730F1AAA1F}"/>
    <dgm:cxn modelId="{6126E211-075E-4407-B116-B18D3410535D}" srcId="{9861E21B-BE5A-42AF-A26D-878DCEB61006}" destId="{F625D1BC-D3BB-4972-BEFE-BFA7571FE450}" srcOrd="5" destOrd="0" parTransId="{6AED75A0-3928-4B3E-B669-BF87D36C4D0D}" sibTransId="{F22EC1B3-AE13-49B8-81BA-B50A47294F3B}"/>
    <dgm:cxn modelId="{61FBA537-EFE2-49F6-BC61-6078060A9B31}" type="presOf" srcId="{9861E21B-BE5A-42AF-A26D-878DCEB61006}" destId="{07112118-86BF-47A3-84A2-C97A8C2F31D7}" srcOrd="0" destOrd="0" presId="urn:microsoft.com/office/officeart/2008/layout/VerticalCurvedList#1"/>
    <dgm:cxn modelId="{7C447D48-AB53-4CCE-AC4A-E452E768731D}" srcId="{9861E21B-BE5A-42AF-A26D-878DCEB61006}" destId="{7981FC1A-072F-4B04-ABFD-9178ACAB83FF}" srcOrd="0" destOrd="0" parTransId="{72842658-46CA-4454-ABCE-C9F4A398483D}" sibTransId="{44AD0B3F-8B37-425B-8491-CECF6DA7E953}"/>
    <dgm:cxn modelId="{1B74FE90-B313-4E38-8D84-2FE84458C5A1}" type="presOf" srcId="{F625D1BC-D3BB-4972-BEFE-BFA7571FE450}" destId="{45DEC1D7-55A0-45FA-B3EE-2EC20984832C}" srcOrd="0" destOrd="0" presId="urn:microsoft.com/office/officeart/2008/layout/VerticalCurvedList#1"/>
    <dgm:cxn modelId="{657B2595-8B2F-48E8-BDC9-5301B2510C3D}" type="presOf" srcId="{E5FAFF1E-06D2-44F2-90B5-1621A5FE0A7D}" destId="{7827D0FE-978D-4EDB-AD36-976F9FA3B24E}" srcOrd="0" destOrd="0" presId="urn:microsoft.com/office/officeart/2008/layout/VerticalCurvedList#1"/>
    <dgm:cxn modelId="{F2C60FA4-84A3-4886-A874-EAA84A71F1B5}" srcId="{9861E21B-BE5A-42AF-A26D-878DCEB61006}" destId="{E5FAFF1E-06D2-44F2-90B5-1621A5FE0A7D}" srcOrd="1" destOrd="0" parTransId="{5B033346-B641-4192-868E-1B0C13711E8D}" sibTransId="{DCC2E85D-58D8-4899-8B00-747213B524E7}"/>
    <dgm:cxn modelId="{7CE7A0B5-9EA5-4C26-824E-F64F27F209FC}" type="presOf" srcId="{2DEF0EEF-F1BE-4512-8CE3-019DA2F4A0ED}" destId="{47C73BD6-03D9-42C5-B425-635EBC5BE9C7}" srcOrd="0" destOrd="0" presId="urn:microsoft.com/office/officeart/2008/layout/VerticalCurvedList#1"/>
    <dgm:cxn modelId="{1B799BB9-8716-453C-B9C6-8AE652FF028E}" type="presOf" srcId="{E5B99DC0-36F3-4645-87DA-36D46BF2B6CD}" destId="{B4DBF2BF-1FFE-454A-A939-E1BA2CC52CEF}" srcOrd="0" destOrd="0" presId="urn:microsoft.com/office/officeart/2008/layout/VerticalCurvedList#1"/>
    <dgm:cxn modelId="{DD9640C2-4FE8-47AF-82CD-412D4E6E7902}" srcId="{9861E21B-BE5A-42AF-A26D-878DCEB61006}" destId="{2DEF0EEF-F1BE-4512-8CE3-019DA2F4A0ED}" srcOrd="2" destOrd="0" parTransId="{104F79BE-7AD1-4D9A-83BE-0A11E49DEDFC}" sibTransId="{EC7597F4-8466-4AF4-BA12-1B5BA7E05283}"/>
    <dgm:cxn modelId="{03C3EED2-2461-430C-B12A-4ED45D53646F}" type="presOf" srcId="{44AD0B3F-8B37-425B-8491-CECF6DA7E953}" destId="{107DBBF5-EA1D-4E8E-9E56-E49F69E05CBF}" srcOrd="0" destOrd="0" presId="urn:microsoft.com/office/officeart/2008/layout/VerticalCurvedList#1"/>
    <dgm:cxn modelId="{F46C1DFC-F166-4A7B-BA24-C3364D71CBE9}" srcId="{9861E21B-BE5A-42AF-A26D-878DCEB61006}" destId="{E5B99DC0-36F3-4645-87DA-36D46BF2B6CD}" srcOrd="4" destOrd="0" parTransId="{D5391EF9-1A72-43BF-97C1-E4E6ABC77F81}" sibTransId="{6BB36255-0B5D-476C-8CBD-C7ACA856C9B0}"/>
    <dgm:cxn modelId="{D5E3C064-D7A7-48B0-8FC4-39940EF1F0FD}" type="presParOf" srcId="{07112118-86BF-47A3-84A2-C97A8C2F31D7}" destId="{2FFD440D-96C4-49AB-AD1F-653896AC2C4B}" srcOrd="0" destOrd="0" presId="urn:microsoft.com/office/officeart/2008/layout/VerticalCurvedList#1"/>
    <dgm:cxn modelId="{62F516E5-BB8B-47E3-B9AB-CB67956BF96A}" type="presParOf" srcId="{2FFD440D-96C4-49AB-AD1F-653896AC2C4B}" destId="{75DB089C-F5AD-4CDA-A99A-58CFEDC6F8AA}" srcOrd="0" destOrd="0" presId="urn:microsoft.com/office/officeart/2008/layout/VerticalCurvedList#1"/>
    <dgm:cxn modelId="{AE173375-9BC4-425A-A6F3-02F5055CD329}" type="presParOf" srcId="{75DB089C-F5AD-4CDA-A99A-58CFEDC6F8AA}" destId="{852E237B-5591-4B91-9C91-84BBFAB031E4}" srcOrd="0" destOrd="0" presId="urn:microsoft.com/office/officeart/2008/layout/VerticalCurvedList#1"/>
    <dgm:cxn modelId="{8896FE29-D9AA-4A35-ADF6-ED28945646A6}" type="presParOf" srcId="{75DB089C-F5AD-4CDA-A99A-58CFEDC6F8AA}" destId="{107DBBF5-EA1D-4E8E-9E56-E49F69E05CBF}" srcOrd="1" destOrd="0" presId="urn:microsoft.com/office/officeart/2008/layout/VerticalCurvedList#1"/>
    <dgm:cxn modelId="{2CDD02D2-A4EA-4630-B880-52FA0DAF21DD}" type="presParOf" srcId="{75DB089C-F5AD-4CDA-A99A-58CFEDC6F8AA}" destId="{E1E9D4D0-B016-44DA-8B14-67326353BF26}" srcOrd="2" destOrd="0" presId="urn:microsoft.com/office/officeart/2008/layout/VerticalCurvedList#1"/>
    <dgm:cxn modelId="{1175834D-1E30-4063-917D-37522D593675}" type="presParOf" srcId="{75DB089C-F5AD-4CDA-A99A-58CFEDC6F8AA}" destId="{4F168B22-84CA-47F0-BC51-807593C077BE}" srcOrd="3" destOrd="0" presId="urn:microsoft.com/office/officeart/2008/layout/VerticalCurvedList#1"/>
    <dgm:cxn modelId="{5B9AC2FD-7E79-4F73-8979-DA6F15BD7D4E}" type="presParOf" srcId="{2FFD440D-96C4-49AB-AD1F-653896AC2C4B}" destId="{612BF80A-A95D-4818-A96F-6B8E148F1641}" srcOrd="1" destOrd="0" presId="urn:microsoft.com/office/officeart/2008/layout/VerticalCurvedList#1"/>
    <dgm:cxn modelId="{95918EC9-A572-4D26-97B2-7474A77E360E}" type="presParOf" srcId="{2FFD440D-96C4-49AB-AD1F-653896AC2C4B}" destId="{335BD921-7129-4735-AF01-0F304FA483AF}" srcOrd="2" destOrd="0" presId="urn:microsoft.com/office/officeart/2008/layout/VerticalCurvedList#1"/>
    <dgm:cxn modelId="{1790050F-B49B-44EC-B9D3-8791A4635D03}" type="presParOf" srcId="{335BD921-7129-4735-AF01-0F304FA483AF}" destId="{144DB481-4903-4C17-BDF4-C613244BB967}" srcOrd="0" destOrd="0" presId="urn:microsoft.com/office/officeart/2008/layout/VerticalCurvedList#1"/>
    <dgm:cxn modelId="{64955D95-AE3B-4AB1-A4FC-2FAD725D96F8}" type="presParOf" srcId="{2FFD440D-96C4-49AB-AD1F-653896AC2C4B}" destId="{7827D0FE-978D-4EDB-AD36-976F9FA3B24E}" srcOrd="3" destOrd="0" presId="urn:microsoft.com/office/officeart/2008/layout/VerticalCurvedList#1"/>
    <dgm:cxn modelId="{C2A94A2E-28ED-4DED-BAA7-145CAC615038}" type="presParOf" srcId="{2FFD440D-96C4-49AB-AD1F-653896AC2C4B}" destId="{8A09C703-2DA5-4806-AD10-C99F1B321F0A}" srcOrd="4" destOrd="0" presId="urn:microsoft.com/office/officeart/2008/layout/VerticalCurvedList#1"/>
    <dgm:cxn modelId="{451F6C73-013D-4042-8A18-181FC462B8C5}" type="presParOf" srcId="{8A09C703-2DA5-4806-AD10-C99F1B321F0A}" destId="{61950346-52E9-4D77-B2C4-A361DC38D839}" srcOrd="0" destOrd="0" presId="urn:microsoft.com/office/officeart/2008/layout/VerticalCurvedList#1"/>
    <dgm:cxn modelId="{7E2D4489-4860-4E86-A468-8D6B8F889B95}" type="presParOf" srcId="{2FFD440D-96C4-49AB-AD1F-653896AC2C4B}" destId="{47C73BD6-03D9-42C5-B425-635EBC5BE9C7}" srcOrd="5" destOrd="0" presId="urn:microsoft.com/office/officeart/2008/layout/VerticalCurvedList#1"/>
    <dgm:cxn modelId="{C1A5B8DD-9735-4CB7-A35D-475698F3171F}" type="presParOf" srcId="{2FFD440D-96C4-49AB-AD1F-653896AC2C4B}" destId="{DB87DBEA-19B5-415C-A123-2A8EA951BD41}" srcOrd="6" destOrd="0" presId="urn:microsoft.com/office/officeart/2008/layout/VerticalCurvedList#1"/>
    <dgm:cxn modelId="{7E7E8049-F2B1-46B4-B0F2-D3ADFCB2D5DD}" type="presParOf" srcId="{DB87DBEA-19B5-415C-A123-2A8EA951BD41}" destId="{92E21261-7F0F-4168-9840-8E70EA22BBC8}" srcOrd="0" destOrd="0" presId="urn:microsoft.com/office/officeart/2008/layout/VerticalCurvedList#1"/>
    <dgm:cxn modelId="{26DC1345-3095-4136-86DD-6D4D0E003496}" type="presParOf" srcId="{2FFD440D-96C4-49AB-AD1F-653896AC2C4B}" destId="{234C6C14-EA04-468D-AD5E-6ADB1784CC84}" srcOrd="7" destOrd="0" presId="urn:microsoft.com/office/officeart/2008/layout/VerticalCurvedList#1"/>
    <dgm:cxn modelId="{A2F676D4-1EF0-4CDC-A002-E78848D0533A}" type="presParOf" srcId="{2FFD440D-96C4-49AB-AD1F-653896AC2C4B}" destId="{C2E80D11-87DB-4A32-86AF-7A1E02656DE2}" srcOrd="8" destOrd="0" presId="urn:microsoft.com/office/officeart/2008/layout/VerticalCurvedList#1"/>
    <dgm:cxn modelId="{85C4391A-5962-459E-8F39-2146FA68BF83}" type="presParOf" srcId="{C2E80D11-87DB-4A32-86AF-7A1E02656DE2}" destId="{A84825FB-CB11-47FF-8E9E-E325E975E55E}" srcOrd="0" destOrd="0" presId="urn:microsoft.com/office/officeart/2008/layout/VerticalCurvedList#1"/>
    <dgm:cxn modelId="{3E42A37A-19A5-4722-A7AF-467DD89F3B9F}" type="presParOf" srcId="{2FFD440D-96C4-49AB-AD1F-653896AC2C4B}" destId="{B4DBF2BF-1FFE-454A-A939-E1BA2CC52CEF}" srcOrd="9" destOrd="0" presId="urn:microsoft.com/office/officeart/2008/layout/VerticalCurvedList#1"/>
    <dgm:cxn modelId="{3C84FE55-8E19-4F11-91DD-BC45A6F14B05}" type="presParOf" srcId="{2FFD440D-96C4-49AB-AD1F-653896AC2C4B}" destId="{F47B98B9-9011-4C98-B1DB-ECE28ACE7356}" srcOrd="10" destOrd="0" presId="urn:microsoft.com/office/officeart/2008/layout/VerticalCurvedList#1"/>
    <dgm:cxn modelId="{CBE54272-7484-4A50-8136-7AB9C437B9AC}" type="presParOf" srcId="{F47B98B9-9011-4C98-B1DB-ECE28ACE7356}" destId="{8F20A00D-22D5-4C53-8771-934B42392C50}" srcOrd="0" destOrd="0" presId="urn:microsoft.com/office/officeart/2008/layout/VerticalCurvedList#1"/>
    <dgm:cxn modelId="{7E30ADB8-F30C-4D9D-AA1E-B43280B47CBA}" type="presParOf" srcId="{2FFD440D-96C4-49AB-AD1F-653896AC2C4B}" destId="{45DEC1D7-55A0-45FA-B3EE-2EC20984832C}" srcOrd="11" destOrd="0" presId="urn:microsoft.com/office/officeart/2008/layout/VerticalCurvedList#1"/>
    <dgm:cxn modelId="{975A61E6-763F-4F8A-8181-24D73EACA71C}" type="presParOf" srcId="{2FFD440D-96C4-49AB-AD1F-653896AC2C4B}" destId="{9559E267-D61E-41BE-B74D-BAB46D622A84}" srcOrd="12" destOrd="0" presId="urn:microsoft.com/office/officeart/2008/layout/VerticalCurvedList#1"/>
    <dgm:cxn modelId="{1FD36AA2-411C-4736-807A-36F9A06920ED}" type="presParOf" srcId="{9559E267-D61E-41BE-B74D-BAB46D622A84}" destId="{721F1A6C-FC5D-43E6-8D30-DA9129ABE7A7}" srcOrd="0" destOrd="0" presId="urn:microsoft.com/office/officeart/2008/layout/VerticalCurve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19D4B6-6115-47F4-B3C4-BD1019171117}" type="doc">
      <dgm:prSet loTypeId="urn:microsoft.com/office/officeart/2005/8/layout/chevron1" loCatId="process" qsTypeId="urn:microsoft.com/office/officeart/2005/8/quickstyle/simple1#4" qsCatId="simple" csTypeId="urn:microsoft.com/office/officeart/2005/8/colors/colorful2#1" csCatId="colorful" phldr="1"/>
      <dgm:spPr/>
      <dgm:t>
        <a:bodyPr/>
        <a:lstStyle/>
        <a:p>
          <a:endParaRPr lang="en-IN"/>
        </a:p>
      </dgm:t>
    </dgm:pt>
    <dgm:pt modelId="{A30C9732-F276-4A1D-9130-CA67DE68758E}">
      <dgm:prSet phldrT="[Text]" custT="1"/>
      <dgm:spPr>
        <a:solidFill>
          <a:schemeClr val="tx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Production</a:t>
          </a:r>
        </a:p>
      </dgm:t>
    </dgm:pt>
    <dgm:pt modelId="{F366E4FD-16A0-44DC-ACB4-D0E1B908444C}" type="parTrans" cxnId="{69890690-564F-4FF7-9D96-CA3100415CEB}">
      <dgm:prSet/>
      <dgm:spPr/>
      <dgm:t>
        <a:bodyPr/>
        <a:lstStyle/>
        <a:p>
          <a:endParaRPr lang="en-IN"/>
        </a:p>
      </dgm:t>
    </dgm:pt>
    <dgm:pt modelId="{0A9A3B90-B6E8-4070-846F-E8C819BFCCE1}" type="sibTrans" cxnId="{69890690-564F-4FF7-9D96-CA3100415CEB}">
      <dgm:prSet/>
      <dgm:spPr/>
      <dgm:t>
        <a:bodyPr/>
        <a:lstStyle/>
        <a:p>
          <a:endParaRPr lang="en-IN"/>
        </a:p>
      </dgm:t>
    </dgm:pt>
    <dgm:pt modelId="{3440C812-DDF1-4ADB-A0BD-D0BCDDBF22B5}">
      <dgm:prSet phldrT="[Text]" custT="1"/>
      <dgm:spPr>
        <a:solidFill>
          <a:schemeClr val="accent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Harvesting</a:t>
          </a:r>
        </a:p>
      </dgm:t>
    </dgm:pt>
    <dgm:pt modelId="{6C68B465-1AE9-41AB-983C-A0E820251F0C}" type="parTrans" cxnId="{D5E57B6F-4F99-4087-BC6E-73CB6AC77AD7}">
      <dgm:prSet/>
      <dgm:spPr/>
      <dgm:t>
        <a:bodyPr/>
        <a:lstStyle/>
        <a:p>
          <a:endParaRPr lang="en-IN"/>
        </a:p>
      </dgm:t>
    </dgm:pt>
    <dgm:pt modelId="{92346D3C-C16D-43A2-9B57-C04122F962B8}" type="sibTrans" cxnId="{D5E57B6F-4F99-4087-BC6E-73CB6AC77AD7}">
      <dgm:prSet/>
      <dgm:spPr/>
      <dgm:t>
        <a:bodyPr/>
        <a:lstStyle/>
        <a:p>
          <a:endParaRPr lang="en-IN"/>
        </a:p>
      </dgm:t>
    </dgm:pt>
    <dgm:pt modelId="{FD0CC00A-C2E9-49F4-98FC-9E80994159EB}">
      <dgm:prSet phldrT="[Text]" custT="1"/>
      <dgm:spPr>
        <a:solidFill>
          <a:schemeClr val="accent5">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Procurement</a:t>
          </a:r>
        </a:p>
      </dgm:t>
    </dgm:pt>
    <dgm:pt modelId="{F1206E3D-D48A-4B11-BCD6-7121C54536DD}" type="parTrans" cxnId="{CE361D05-48E9-4FEC-99F8-BABE6BDD87EE}">
      <dgm:prSet/>
      <dgm:spPr/>
      <dgm:t>
        <a:bodyPr/>
        <a:lstStyle/>
        <a:p>
          <a:endParaRPr lang="en-IN"/>
        </a:p>
      </dgm:t>
    </dgm:pt>
    <dgm:pt modelId="{B714E148-7F23-4DC6-88B3-F2B16E176704}" type="sibTrans" cxnId="{CE361D05-48E9-4FEC-99F8-BABE6BDD87EE}">
      <dgm:prSet/>
      <dgm:spPr/>
      <dgm:t>
        <a:bodyPr/>
        <a:lstStyle/>
        <a:p>
          <a:endParaRPr lang="en-IN"/>
        </a:p>
      </dgm:t>
    </dgm:pt>
    <dgm:pt modelId="{B3A582C6-1F16-4B76-B7D9-13D6510399B1}">
      <dgm:prSet custT="1"/>
      <dgm:spPr>
        <a:solidFill>
          <a:schemeClr val="accent4">
            <a:lumMod val="60000"/>
            <a:lumOff val="4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Marketing &amp; Selling</a:t>
          </a:r>
        </a:p>
      </dgm:t>
    </dgm:pt>
    <dgm:pt modelId="{878F23DE-EAAA-44D8-BB3D-03087778BA4F}" type="parTrans" cxnId="{460AC3C3-C6AA-4644-BFCD-C79A01D35C7A}">
      <dgm:prSet/>
      <dgm:spPr/>
      <dgm:t>
        <a:bodyPr/>
        <a:lstStyle/>
        <a:p>
          <a:endParaRPr lang="en-IN"/>
        </a:p>
      </dgm:t>
    </dgm:pt>
    <dgm:pt modelId="{5B321CA7-4DC1-4CE8-BDD9-EE5B799B3EFF}" type="sibTrans" cxnId="{460AC3C3-C6AA-4644-BFCD-C79A01D35C7A}">
      <dgm:prSet/>
      <dgm:spPr/>
      <dgm:t>
        <a:bodyPr/>
        <a:lstStyle/>
        <a:p>
          <a:endParaRPr lang="en-IN"/>
        </a:p>
      </dgm:t>
    </dgm:pt>
    <dgm:pt modelId="{6A6A20E4-A515-4A39-A985-93391EA776F9}" type="pres">
      <dgm:prSet presAssocID="{3D19D4B6-6115-47F4-B3C4-BD1019171117}" presName="Name0" presStyleCnt="0">
        <dgm:presLayoutVars>
          <dgm:dir/>
          <dgm:animLvl val="lvl"/>
          <dgm:resizeHandles val="exact"/>
        </dgm:presLayoutVars>
      </dgm:prSet>
      <dgm:spPr/>
    </dgm:pt>
    <dgm:pt modelId="{30B809BA-14DD-4065-9754-1B8148AFFAFE}" type="pres">
      <dgm:prSet presAssocID="{A30C9732-F276-4A1D-9130-CA67DE68758E}" presName="parTxOnly" presStyleLbl="node1" presStyleIdx="0" presStyleCnt="4" custScaleX="122185" custLinFactNeighborX="-1718" custLinFactNeighborY="100">
        <dgm:presLayoutVars>
          <dgm:chMax val="0"/>
          <dgm:chPref val="0"/>
          <dgm:bulletEnabled val="1"/>
        </dgm:presLayoutVars>
      </dgm:prSet>
      <dgm:spPr/>
    </dgm:pt>
    <dgm:pt modelId="{4BD38EFA-FCFA-40A2-91AD-4498C9F3255F}" type="pres">
      <dgm:prSet presAssocID="{0A9A3B90-B6E8-4070-846F-E8C819BFCCE1}" presName="parTxOnlySpace" presStyleCnt="0"/>
      <dgm:spPr/>
    </dgm:pt>
    <dgm:pt modelId="{12E2AA3A-4C94-4E48-A995-33F2FECE824D}" type="pres">
      <dgm:prSet presAssocID="{3440C812-DDF1-4ADB-A0BD-D0BCDDBF22B5}" presName="parTxOnly" presStyleLbl="node1" presStyleIdx="1" presStyleCnt="4" custScaleX="122235" custLinFactNeighborX="-2042" custLinFactNeighborY="-5656">
        <dgm:presLayoutVars>
          <dgm:chMax val="0"/>
          <dgm:chPref val="0"/>
          <dgm:bulletEnabled val="1"/>
        </dgm:presLayoutVars>
      </dgm:prSet>
      <dgm:spPr/>
    </dgm:pt>
    <dgm:pt modelId="{2356624E-C355-4987-8DDA-87B7D9F59C97}" type="pres">
      <dgm:prSet presAssocID="{92346D3C-C16D-43A2-9B57-C04122F962B8}" presName="parTxOnlySpace" presStyleCnt="0"/>
      <dgm:spPr/>
    </dgm:pt>
    <dgm:pt modelId="{C4A878B9-7D91-410D-A7AA-D9652417AADB}" type="pres">
      <dgm:prSet presAssocID="{FD0CC00A-C2E9-49F4-98FC-9E80994159EB}" presName="parTxOnly" presStyleLbl="node1" presStyleIdx="2" presStyleCnt="4" custScaleX="133926" custLinFactNeighborX="15276" custLinFactNeighborY="-2026">
        <dgm:presLayoutVars>
          <dgm:chMax val="0"/>
          <dgm:chPref val="0"/>
          <dgm:bulletEnabled val="1"/>
        </dgm:presLayoutVars>
      </dgm:prSet>
      <dgm:spPr/>
    </dgm:pt>
    <dgm:pt modelId="{572589A9-7EB9-45EF-9FB6-C2C1CE8AA42B}" type="pres">
      <dgm:prSet presAssocID="{B714E148-7F23-4DC6-88B3-F2B16E176704}" presName="parTxOnlySpace" presStyleCnt="0"/>
      <dgm:spPr/>
    </dgm:pt>
    <dgm:pt modelId="{4C5E88FE-A598-41DD-80D6-C8F804778849}" type="pres">
      <dgm:prSet presAssocID="{B3A582C6-1F16-4B76-B7D9-13D6510399B1}" presName="parTxOnly" presStyleLbl="node1" presStyleIdx="3" presStyleCnt="4" custScaleX="127825">
        <dgm:presLayoutVars>
          <dgm:chMax val="0"/>
          <dgm:chPref val="0"/>
          <dgm:bulletEnabled val="1"/>
        </dgm:presLayoutVars>
      </dgm:prSet>
      <dgm:spPr/>
    </dgm:pt>
  </dgm:ptLst>
  <dgm:cxnLst>
    <dgm:cxn modelId="{CE361D05-48E9-4FEC-99F8-BABE6BDD87EE}" srcId="{3D19D4B6-6115-47F4-B3C4-BD1019171117}" destId="{FD0CC00A-C2E9-49F4-98FC-9E80994159EB}" srcOrd="2" destOrd="0" parTransId="{F1206E3D-D48A-4B11-BCD6-7121C54536DD}" sibTransId="{B714E148-7F23-4DC6-88B3-F2B16E176704}"/>
    <dgm:cxn modelId="{D5E57B6F-4F99-4087-BC6E-73CB6AC77AD7}" srcId="{3D19D4B6-6115-47F4-B3C4-BD1019171117}" destId="{3440C812-DDF1-4ADB-A0BD-D0BCDDBF22B5}" srcOrd="1" destOrd="0" parTransId="{6C68B465-1AE9-41AB-983C-A0E820251F0C}" sibTransId="{92346D3C-C16D-43A2-9B57-C04122F962B8}"/>
    <dgm:cxn modelId="{67B22C72-365C-42E3-8D99-78290E9EA5E1}" type="presOf" srcId="{3440C812-DDF1-4ADB-A0BD-D0BCDDBF22B5}" destId="{12E2AA3A-4C94-4E48-A995-33F2FECE824D}" srcOrd="0" destOrd="0" presId="urn:microsoft.com/office/officeart/2005/8/layout/chevron1"/>
    <dgm:cxn modelId="{69890690-564F-4FF7-9D96-CA3100415CEB}" srcId="{3D19D4B6-6115-47F4-B3C4-BD1019171117}" destId="{A30C9732-F276-4A1D-9130-CA67DE68758E}" srcOrd="0" destOrd="0" parTransId="{F366E4FD-16A0-44DC-ACB4-D0E1B908444C}" sibTransId="{0A9A3B90-B6E8-4070-846F-E8C819BFCCE1}"/>
    <dgm:cxn modelId="{24948691-118F-4CEC-A3B4-920F39A44544}" type="presOf" srcId="{FD0CC00A-C2E9-49F4-98FC-9E80994159EB}" destId="{C4A878B9-7D91-410D-A7AA-D9652417AADB}" srcOrd="0" destOrd="0" presId="urn:microsoft.com/office/officeart/2005/8/layout/chevron1"/>
    <dgm:cxn modelId="{460AC3C3-C6AA-4644-BFCD-C79A01D35C7A}" srcId="{3D19D4B6-6115-47F4-B3C4-BD1019171117}" destId="{B3A582C6-1F16-4B76-B7D9-13D6510399B1}" srcOrd="3" destOrd="0" parTransId="{878F23DE-EAAA-44D8-BB3D-03087778BA4F}" sibTransId="{5B321CA7-4DC1-4CE8-BDD9-EE5B799B3EFF}"/>
    <dgm:cxn modelId="{48ED11DF-2FFB-4448-BEA7-BC17379BF877}" type="presOf" srcId="{3D19D4B6-6115-47F4-B3C4-BD1019171117}" destId="{6A6A20E4-A515-4A39-A985-93391EA776F9}" srcOrd="0" destOrd="0" presId="urn:microsoft.com/office/officeart/2005/8/layout/chevron1"/>
    <dgm:cxn modelId="{66C31EEB-068D-43D0-B13F-8A2C975604BA}" type="presOf" srcId="{A30C9732-F276-4A1D-9130-CA67DE68758E}" destId="{30B809BA-14DD-4065-9754-1B8148AFFAFE}" srcOrd="0" destOrd="0" presId="urn:microsoft.com/office/officeart/2005/8/layout/chevron1"/>
    <dgm:cxn modelId="{966F62F2-DDAA-4809-8BC6-D87A6789ECC2}" type="presOf" srcId="{B3A582C6-1F16-4B76-B7D9-13D6510399B1}" destId="{4C5E88FE-A598-41DD-80D6-C8F804778849}" srcOrd="0" destOrd="0" presId="urn:microsoft.com/office/officeart/2005/8/layout/chevron1"/>
    <dgm:cxn modelId="{F3509732-5BCA-4EFA-BBA1-1F392E9B1307}" type="presParOf" srcId="{6A6A20E4-A515-4A39-A985-93391EA776F9}" destId="{30B809BA-14DD-4065-9754-1B8148AFFAFE}" srcOrd="0" destOrd="0" presId="urn:microsoft.com/office/officeart/2005/8/layout/chevron1"/>
    <dgm:cxn modelId="{AF684F1E-0EBC-4395-8A04-188BAFBBF336}" type="presParOf" srcId="{6A6A20E4-A515-4A39-A985-93391EA776F9}" destId="{4BD38EFA-FCFA-40A2-91AD-4498C9F3255F}" srcOrd="1" destOrd="0" presId="urn:microsoft.com/office/officeart/2005/8/layout/chevron1"/>
    <dgm:cxn modelId="{79C8FCDF-C993-4795-9C8F-0263576C3A34}" type="presParOf" srcId="{6A6A20E4-A515-4A39-A985-93391EA776F9}" destId="{12E2AA3A-4C94-4E48-A995-33F2FECE824D}" srcOrd="2" destOrd="0" presId="urn:microsoft.com/office/officeart/2005/8/layout/chevron1"/>
    <dgm:cxn modelId="{5ECD3CEE-ECDF-4092-9C1B-DD568E0E310A}" type="presParOf" srcId="{6A6A20E4-A515-4A39-A985-93391EA776F9}" destId="{2356624E-C355-4987-8DDA-87B7D9F59C97}" srcOrd="3" destOrd="0" presId="urn:microsoft.com/office/officeart/2005/8/layout/chevron1"/>
    <dgm:cxn modelId="{6150A354-A6FA-4B33-8A95-948D8ADCDCE7}" type="presParOf" srcId="{6A6A20E4-A515-4A39-A985-93391EA776F9}" destId="{C4A878B9-7D91-410D-A7AA-D9652417AADB}" srcOrd="4" destOrd="0" presId="urn:microsoft.com/office/officeart/2005/8/layout/chevron1"/>
    <dgm:cxn modelId="{F8384FCD-A47D-40BD-AA72-B7301269BCB3}" type="presParOf" srcId="{6A6A20E4-A515-4A39-A985-93391EA776F9}" destId="{572589A9-7EB9-45EF-9FB6-C2C1CE8AA42B}" srcOrd="5" destOrd="0" presId="urn:microsoft.com/office/officeart/2005/8/layout/chevron1"/>
    <dgm:cxn modelId="{F70583B1-97F7-483A-BEB9-D4F1C02F85DC}" type="presParOf" srcId="{6A6A20E4-A515-4A39-A985-93391EA776F9}" destId="{4C5E88FE-A598-41DD-80D6-C8F80477884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19D4B6-6115-47F4-B3C4-BD1019171117}" type="doc">
      <dgm:prSet loTypeId="urn:microsoft.com/office/officeart/2005/8/layout/chevron1" loCatId="process" qsTypeId="urn:microsoft.com/office/officeart/2005/8/quickstyle/simple1#5" qsCatId="simple" csTypeId="urn:microsoft.com/office/officeart/2005/8/colors/colorful5#1" csCatId="colorful" phldr="1"/>
      <dgm:spPr/>
      <dgm:t>
        <a:bodyPr/>
        <a:lstStyle/>
        <a:p>
          <a:endParaRPr lang="en-IN"/>
        </a:p>
      </dgm:t>
    </dgm:pt>
    <dgm:pt modelId="{A30C9732-F276-4A1D-9130-CA67DE68758E}">
      <dgm:prSet phldrT="[Text]" custT="1"/>
      <dgm:spPr>
        <a:solidFill>
          <a:schemeClr val="accent4">
            <a:lumMod val="60000"/>
            <a:lumOff val="4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Grading</a:t>
          </a:r>
        </a:p>
      </dgm:t>
    </dgm:pt>
    <dgm:pt modelId="{F366E4FD-16A0-44DC-ACB4-D0E1B908444C}" type="parTrans" cxnId="{69890690-564F-4FF7-9D96-CA3100415CEB}">
      <dgm:prSet/>
      <dgm:spPr/>
      <dgm:t>
        <a:bodyPr/>
        <a:lstStyle/>
        <a:p>
          <a:endParaRPr lang="en-IN"/>
        </a:p>
      </dgm:t>
    </dgm:pt>
    <dgm:pt modelId="{0A9A3B90-B6E8-4070-846F-E8C819BFCCE1}" type="sibTrans" cxnId="{69890690-564F-4FF7-9D96-CA3100415CEB}">
      <dgm:prSet/>
      <dgm:spPr/>
      <dgm:t>
        <a:bodyPr/>
        <a:lstStyle/>
        <a:p>
          <a:endParaRPr lang="en-IN"/>
        </a:p>
      </dgm:t>
    </dgm:pt>
    <dgm:pt modelId="{3440C812-DDF1-4ADB-A0BD-D0BCDDBF22B5}">
      <dgm:prSet phldrT="[Text]" custT="1"/>
      <dgm:spPr>
        <a:solidFill>
          <a:schemeClr val="accent5">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Processing produce</a:t>
          </a:r>
        </a:p>
      </dgm:t>
    </dgm:pt>
    <dgm:pt modelId="{6C68B465-1AE9-41AB-983C-A0E820251F0C}" type="parTrans" cxnId="{D5E57B6F-4F99-4087-BC6E-73CB6AC77AD7}">
      <dgm:prSet/>
      <dgm:spPr/>
      <dgm:t>
        <a:bodyPr/>
        <a:lstStyle/>
        <a:p>
          <a:endParaRPr lang="en-IN"/>
        </a:p>
      </dgm:t>
    </dgm:pt>
    <dgm:pt modelId="{92346D3C-C16D-43A2-9B57-C04122F962B8}" type="sibTrans" cxnId="{D5E57B6F-4F99-4087-BC6E-73CB6AC77AD7}">
      <dgm:prSet/>
      <dgm:spPr/>
      <dgm:t>
        <a:bodyPr/>
        <a:lstStyle/>
        <a:p>
          <a:endParaRPr lang="en-IN"/>
        </a:p>
      </dgm:t>
    </dgm:pt>
    <dgm:pt modelId="{FD0CC00A-C2E9-49F4-98FC-9E80994159EB}">
      <dgm:prSet phldrT="[Text]" custT="1"/>
      <dgm:spPr>
        <a:solidFill>
          <a:schemeClr val="tx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Manufacture, sale /supply</a:t>
          </a:r>
        </a:p>
      </dgm:t>
    </dgm:pt>
    <dgm:pt modelId="{F1206E3D-D48A-4B11-BCD6-7121C54536DD}" type="parTrans" cxnId="{CE361D05-48E9-4FEC-99F8-BABE6BDD87EE}">
      <dgm:prSet/>
      <dgm:spPr/>
      <dgm:t>
        <a:bodyPr/>
        <a:lstStyle/>
        <a:p>
          <a:endParaRPr lang="en-IN"/>
        </a:p>
      </dgm:t>
    </dgm:pt>
    <dgm:pt modelId="{B714E148-7F23-4DC6-88B3-F2B16E176704}" type="sibTrans" cxnId="{CE361D05-48E9-4FEC-99F8-BABE6BDD87EE}">
      <dgm:prSet/>
      <dgm:spPr/>
      <dgm:t>
        <a:bodyPr/>
        <a:lstStyle/>
        <a:p>
          <a:endParaRPr lang="en-IN"/>
        </a:p>
      </dgm:t>
    </dgm:pt>
    <dgm:pt modelId="{B3A582C6-1F16-4B76-B7D9-13D6510399B1}">
      <dgm:prSet custT="1"/>
      <dgm:spPr>
        <a:solidFill>
          <a:schemeClr val="accent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Revitalization</a:t>
          </a:r>
        </a:p>
      </dgm:t>
    </dgm:pt>
    <dgm:pt modelId="{878F23DE-EAAA-44D8-BB3D-03087778BA4F}" type="parTrans" cxnId="{460AC3C3-C6AA-4644-BFCD-C79A01D35C7A}">
      <dgm:prSet/>
      <dgm:spPr/>
      <dgm:t>
        <a:bodyPr/>
        <a:lstStyle/>
        <a:p>
          <a:endParaRPr lang="en-IN"/>
        </a:p>
      </dgm:t>
    </dgm:pt>
    <dgm:pt modelId="{5B321CA7-4DC1-4CE8-BDD9-EE5B799B3EFF}" type="sibTrans" cxnId="{460AC3C3-C6AA-4644-BFCD-C79A01D35C7A}">
      <dgm:prSet/>
      <dgm:spPr/>
      <dgm:t>
        <a:bodyPr/>
        <a:lstStyle/>
        <a:p>
          <a:endParaRPr lang="en-IN"/>
        </a:p>
      </dgm:t>
    </dgm:pt>
    <dgm:pt modelId="{6A6A20E4-A515-4A39-A985-93391EA776F9}" type="pres">
      <dgm:prSet presAssocID="{3D19D4B6-6115-47F4-B3C4-BD1019171117}" presName="Name0" presStyleCnt="0">
        <dgm:presLayoutVars>
          <dgm:dir/>
          <dgm:animLvl val="lvl"/>
          <dgm:resizeHandles val="exact"/>
        </dgm:presLayoutVars>
      </dgm:prSet>
      <dgm:spPr/>
    </dgm:pt>
    <dgm:pt modelId="{30B809BA-14DD-4065-9754-1B8148AFFAFE}" type="pres">
      <dgm:prSet presAssocID="{A30C9732-F276-4A1D-9130-CA67DE68758E}" presName="parTxOnly" presStyleLbl="node1" presStyleIdx="0" presStyleCnt="4" custLinFactNeighborX="6008" custLinFactNeighborY="-876">
        <dgm:presLayoutVars>
          <dgm:chMax val="0"/>
          <dgm:chPref val="0"/>
          <dgm:bulletEnabled val="1"/>
        </dgm:presLayoutVars>
      </dgm:prSet>
      <dgm:spPr/>
    </dgm:pt>
    <dgm:pt modelId="{4BD38EFA-FCFA-40A2-91AD-4498C9F3255F}" type="pres">
      <dgm:prSet presAssocID="{0A9A3B90-B6E8-4070-846F-E8C819BFCCE1}" presName="parTxOnlySpace" presStyleCnt="0"/>
      <dgm:spPr/>
    </dgm:pt>
    <dgm:pt modelId="{12E2AA3A-4C94-4E48-A995-33F2FECE824D}" type="pres">
      <dgm:prSet presAssocID="{3440C812-DDF1-4ADB-A0BD-D0BCDDBF22B5}" presName="parTxOnly" presStyleLbl="node1" presStyleIdx="1" presStyleCnt="4" custScaleX="118953">
        <dgm:presLayoutVars>
          <dgm:chMax val="0"/>
          <dgm:chPref val="0"/>
          <dgm:bulletEnabled val="1"/>
        </dgm:presLayoutVars>
      </dgm:prSet>
      <dgm:spPr/>
    </dgm:pt>
    <dgm:pt modelId="{2356624E-C355-4987-8DDA-87B7D9F59C97}" type="pres">
      <dgm:prSet presAssocID="{92346D3C-C16D-43A2-9B57-C04122F962B8}" presName="parTxOnlySpace" presStyleCnt="0"/>
      <dgm:spPr/>
    </dgm:pt>
    <dgm:pt modelId="{C4A878B9-7D91-410D-A7AA-D9652417AADB}" type="pres">
      <dgm:prSet presAssocID="{FD0CC00A-C2E9-49F4-98FC-9E80994159EB}" presName="parTxOnly" presStyleLbl="node1" presStyleIdx="2" presStyleCnt="4" custScaleX="128450">
        <dgm:presLayoutVars>
          <dgm:chMax val="0"/>
          <dgm:chPref val="0"/>
          <dgm:bulletEnabled val="1"/>
        </dgm:presLayoutVars>
      </dgm:prSet>
      <dgm:spPr/>
    </dgm:pt>
    <dgm:pt modelId="{572589A9-7EB9-45EF-9FB6-C2C1CE8AA42B}" type="pres">
      <dgm:prSet presAssocID="{B714E148-7F23-4DC6-88B3-F2B16E176704}" presName="parTxOnlySpace" presStyleCnt="0"/>
      <dgm:spPr/>
    </dgm:pt>
    <dgm:pt modelId="{4C5E88FE-A598-41DD-80D6-C8F804778849}" type="pres">
      <dgm:prSet presAssocID="{B3A582C6-1F16-4B76-B7D9-13D6510399B1}" presName="parTxOnly" presStyleLbl="node1" presStyleIdx="3" presStyleCnt="4" custScaleX="130963" custLinFactNeighborX="1748" custLinFactNeighborY="-533">
        <dgm:presLayoutVars>
          <dgm:chMax val="0"/>
          <dgm:chPref val="0"/>
          <dgm:bulletEnabled val="1"/>
        </dgm:presLayoutVars>
      </dgm:prSet>
      <dgm:spPr/>
    </dgm:pt>
  </dgm:ptLst>
  <dgm:cxnLst>
    <dgm:cxn modelId="{CE361D05-48E9-4FEC-99F8-BABE6BDD87EE}" srcId="{3D19D4B6-6115-47F4-B3C4-BD1019171117}" destId="{FD0CC00A-C2E9-49F4-98FC-9E80994159EB}" srcOrd="2" destOrd="0" parTransId="{F1206E3D-D48A-4B11-BCD6-7121C54536DD}" sibTransId="{B714E148-7F23-4DC6-88B3-F2B16E176704}"/>
    <dgm:cxn modelId="{D5E57B6F-4F99-4087-BC6E-73CB6AC77AD7}" srcId="{3D19D4B6-6115-47F4-B3C4-BD1019171117}" destId="{3440C812-DDF1-4ADB-A0BD-D0BCDDBF22B5}" srcOrd="1" destOrd="0" parTransId="{6C68B465-1AE9-41AB-983C-A0E820251F0C}" sibTransId="{92346D3C-C16D-43A2-9B57-C04122F962B8}"/>
    <dgm:cxn modelId="{67B22C72-365C-42E3-8D99-78290E9EA5E1}" type="presOf" srcId="{3440C812-DDF1-4ADB-A0BD-D0BCDDBF22B5}" destId="{12E2AA3A-4C94-4E48-A995-33F2FECE824D}" srcOrd="0" destOrd="0" presId="urn:microsoft.com/office/officeart/2005/8/layout/chevron1"/>
    <dgm:cxn modelId="{69890690-564F-4FF7-9D96-CA3100415CEB}" srcId="{3D19D4B6-6115-47F4-B3C4-BD1019171117}" destId="{A30C9732-F276-4A1D-9130-CA67DE68758E}" srcOrd="0" destOrd="0" parTransId="{F366E4FD-16A0-44DC-ACB4-D0E1B908444C}" sibTransId="{0A9A3B90-B6E8-4070-846F-E8C819BFCCE1}"/>
    <dgm:cxn modelId="{24948691-118F-4CEC-A3B4-920F39A44544}" type="presOf" srcId="{FD0CC00A-C2E9-49F4-98FC-9E80994159EB}" destId="{C4A878B9-7D91-410D-A7AA-D9652417AADB}" srcOrd="0" destOrd="0" presId="urn:microsoft.com/office/officeart/2005/8/layout/chevron1"/>
    <dgm:cxn modelId="{460AC3C3-C6AA-4644-BFCD-C79A01D35C7A}" srcId="{3D19D4B6-6115-47F4-B3C4-BD1019171117}" destId="{B3A582C6-1F16-4B76-B7D9-13D6510399B1}" srcOrd="3" destOrd="0" parTransId="{878F23DE-EAAA-44D8-BB3D-03087778BA4F}" sibTransId="{5B321CA7-4DC1-4CE8-BDD9-EE5B799B3EFF}"/>
    <dgm:cxn modelId="{48ED11DF-2FFB-4448-BEA7-BC17379BF877}" type="presOf" srcId="{3D19D4B6-6115-47F4-B3C4-BD1019171117}" destId="{6A6A20E4-A515-4A39-A985-93391EA776F9}" srcOrd="0" destOrd="0" presId="urn:microsoft.com/office/officeart/2005/8/layout/chevron1"/>
    <dgm:cxn modelId="{66C31EEB-068D-43D0-B13F-8A2C975604BA}" type="presOf" srcId="{A30C9732-F276-4A1D-9130-CA67DE68758E}" destId="{30B809BA-14DD-4065-9754-1B8148AFFAFE}" srcOrd="0" destOrd="0" presId="urn:microsoft.com/office/officeart/2005/8/layout/chevron1"/>
    <dgm:cxn modelId="{966F62F2-DDAA-4809-8BC6-D87A6789ECC2}" type="presOf" srcId="{B3A582C6-1F16-4B76-B7D9-13D6510399B1}" destId="{4C5E88FE-A598-41DD-80D6-C8F804778849}" srcOrd="0" destOrd="0" presId="urn:microsoft.com/office/officeart/2005/8/layout/chevron1"/>
    <dgm:cxn modelId="{F3509732-5BCA-4EFA-BBA1-1F392E9B1307}" type="presParOf" srcId="{6A6A20E4-A515-4A39-A985-93391EA776F9}" destId="{30B809BA-14DD-4065-9754-1B8148AFFAFE}" srcOrd="0" destOrd="0" presId="urn:microsoft.com/office/officeart/2005/8/layout/chevron1"/>
    <dgm:cxn modelId="{AF684F1E-0EBC-4395-8A04-188BAFBBF336}" type="presParOf" srcId="{6A6A20E4-A515-4A39-A985-93391EA776F9}" destId="{4BD38EFA-FCFA-40A2-91AD-4498C9F3255F}" srcOrd="1" destOrd="0" presId="urn:microsoft.com/office/officeart/2005/8/layout/chevron1"/>
    <dgm:cxn modelId="{79C8FCDF-C993-4795-9C8F-0263576C3A34}" type="presParOf" srcId="{6A6A20E4-A515-4A39-A985-93391EA776F9}" destId="{12E2AA3A-4C94-4E48-A995-33F2FECE824D}" srcOrd="2" destOrd="0" presId="urn:microsoft.com/office/officeart/2005/8/layout/chevron1"/>
    <dgm:cxn modelId="{5ECD3CEE-ECDF-4092-9C1B-DD568E0E310A}" type="presParOf" srcId="{6A6A20E4-A515-4A39-A985-93391EA776F9}" destId="{2356624E-C355-4987-8DDA-87B7D9F59C97}" srcOrd="3" destOrd="0" presId="urn:microsoft.com/office/officeart/2005/8/layout/chevron1"/>
    <dgm:cxn modelId="{6150A354-A6FA-4B33-8A95-948D8ADCDCE7}" type="presParOf" srcId="{6A6A20E4-A515-4A39-A985-93391EA776F9}" destId="{C4A878B9-7D91-410D-A7AA-D9652417AADB}" srcOrd="4" destOrd="0" presId="urn:microsoft.com/office/officeart/2005/8/layout/chevron1"/>
    <dgm:cxn modelId="{F8384FCD-A47D-40BD-AA72-B7301269BCB3}" type="presParOf" srcId="{6A6A20E4-A515-4A39-A985-93391EA776F9}" destId="{572589A9-7EB9-45EF-9FB6-C2C1CE8AA42B}" srcOrd="5" destOrd="0" presId="urn:microsoft.com/office/officeart/2005/8/layout/chevron1"/>
    <dgm:cxn modelId="{F70583B1-97F7-483A-BEB9-D4F1C02F85DC}" type="presParOf" srcId="{6A6A20E4-A515-4A39-A985-93391EA776F9}" destId="{4C5E88FE-A598-41DD-80D6-C8F804778849}"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19D4B6-6115-47F4-B3C4-BD1019171117}" type="doc">
      <dgm:prSet loTypeId="urn:microsoft.com/office/officeart/2005/8/layout/chevron1" loCatId="process" qsTypeId="urn:microsoft.com/office/officeart/2005/8/quickstyle/simple1#6" qsCatId="simple" csTypeId="urn:microsoft.com/office/officeart/2005/8/colors/colorful1#1" csCatId="colorful" phldr="1"/>
      <dgm:spPr/>
      <dgm:t>
        <a:bodyPr/>
        <a:lstStyle/>
        <a:p>
          <a:endParaRPr lang="en-IN"/>
        </a:p>
      </dgm:t>
    </dgm:pt>
    <dgm:pt modelId="{A30C9732-F276-4A1D-9130-CA67DE68758E}">
      <dgm:prSet phldrT="[Text]" custT="1"/>
      <dgm:spPr>
        <a:solidFill>
          <a:schemeClr val="tx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Insurance</a:t>
          </a:r>
        </a:p>
      </dgm:t>
    </dgm:pt>
    <dgm:pt modelId="{F366E4FD-16A0-44DC-ACB4-D0E1B908444C}" type="parTrans" cxnId="{69890690-564F-4FF7-9D96-CA3100415CEB}">
      <dgm:prSet/>
      <dgm:spPr/>
      <dgm:t>
        <a:bodyPr/>
        <a:lstStyle/>
        <a:p>
          <a:endParaRPr lang="en-IN" sz="2000" b="1"/>
        </a:p>
      </dgm:t>
    </dgm:pt>
    <dgm:pt modelId="{0A9A3B90-B6E8-4070-846F-E8C819BFCCE1}" type="sibTrans" cxnId="{69890690-564F-4FF7-9D96-CA3100415CEB}">
      <dgm:prSet/>
      <dgm:spPr/>
      <dgm:t>
        <a:bodyPr/>
        <a:lstStyle/>
        <a:p>
          <a:endParaRPr lang="en-IN" sz="2000" b="1"/>
        </a:p>
      </dgm:t>
    </dgm:pt>
    <dgm:pt modelId="{3440C812-DDF1-4ADB-A0BD-D0BCDDBF22B5}">
      <dgm:prSet phldrT="[Text]" custT="1"/>
      <dgm:spPr>
        <a:solidFill>
          <a:schemeClr val="accent2">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Transmission</a:t>
          </a:r>
          <a:r>
            <a:rPr lang="en-IN" sz="2000" b="1" baseline="0" dirty="0">
              <a:solidFill>
                <a:schemeClr val="tx1"/>
              </a:solidFill>
              <a:latin typeface="Times New Roman" panose="02020603050405020304" pitchFamily="18" charset="0"/>
              <a:cs typeface="Times New Roman" panose="02020603050405020304" pitchFamily="18" charset="0"/>
            </a:rPr>
            <a:t> &amp; distribution</a:t>
          </a:r>
          <a:endParaRPr lang="en-IN" sz="2000" b="1" dirty="0">
            <a:solidFill>
              <a:schemeClr val="tx1"/>
            </a:solidFill>
            <a:latin typeface="Times New Roman" panose="02020603050405020304" pitchFamily="18" charset="0"/>
            <a:cs typeface="Times New Roman" panose="02020603050405020304" pitchFamily="18" charset="0"/>
          </a:endParaRPr>
        </a:p>
      </dgm:t>
    </dgm:pt>
    <dgm:pt modelId="{6C68B465-1AE9-41AB-983C-A0E820251F0C}" type="parTrans" cxnId="{D5E57B6F-4F99-4087-BC6E-73CB6AC77AD7}">
      <dgm:prSet/>
      <dgm:spPr/>
      <dgm:t>
        <a:bodyPr/>
        <a:lstStyle/>
        <a:p>
          <a:endParaRPr lang="en-IN" sz="2000" b="1"/>
        </a:p>
      </dgm:t>
    </dgm:pt>
    <dgm:pt modelId="{92346D3C-C16D-43A2-9B57-C04122F962B8}" type="sibTrans" cxnId="{D5E57B6F-4F99-4087-BC6E-73CB6AC77AD7}">
      <dgm:prSet/>
      <dgm:spPr/>
      <dgm:t>
        <a:bodyPr/>
        <a:lstStyle/>
        <a:p>
          <a:endParaRPr lang="en-IN" sz="2000" b="1"/>
        </a:p>
      </dgm:t>
    </dgm:pt>
    <dgm:pt modelId="{FD0CC00A-C2E9-49F4-98FC-9E80994159EB}">
      <dgm:prSet phldrT="[Text]" custT="1"/>
      <dgm:spPr>
        <a:solidFill>
          <a:schemeClr val="accent4">
            <a:lumMod val="60000"/>
            <a:lumOff val="4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Export of primary produce</a:t>
          </a:r>
        </a:p>
      </dgm:t>
    </dgm:pt>
    <dgm:pt modelId="{F1206E3D-D48A-4B11-BCD6-7121C54536DD}" type="parTrans" cxnId="{CE361D05-48E9-4FEC-99F8-BABE6BDD87EE}">
      <dgm:prSet/>
      <dgm:spPr/>
      <dgm:t>
        <a:bodyPr/>
        <a:lstStyle/>
        <a:p>
          <a:endParaRPr lang="en-IN" sz="2000" b="1"/>
        </a:p>
      </dgm:t>
    </dgm:pt>
    <dgm:pt modelId="{B714E148-7F23-4DC6-88B3-F2B16E176704}" type="sibTrans" cxnId="{CE361D05-48E9-4FEC-99F8-BABE6BDD87EE}">
      <dgm:prSet/>
      <dgm:spPr/>
      <dgm:t>
        <a:bodyPr/>
        <a:lstStyle/>
        <a:p>
          <a:endParaRPr lang="en-IN" sz="2000" b="1"/>
        </a:p>
      </dgm:t>
    </dgm:pt>
    <dgm:pt modelId="{B3A582C6-1F16-4B76-B7D9-13D6510399B1}">
      <dgm:prSet custT="1"/>
      <dgm:spPr>
        <a:solidFill>
          <a:schemeClr val="accent5">
            <a:lumMod val="40000"/>
            <a:lumOff val="60000"/>
          </a:schemeClr>
        </a:solidFill>
      </dgm:spPr>
      <dgm:t>
        <a:bodyPr/>
        <a:lstStyle/>
        <a:p>
          <a:r>
            <a:rPr lang="en-IN" sz="2000" b="1" dirty="0">
              <a:solidFill>
                <a:schemeClr val="tx1"/>
              </a:solidFill>
              <a:latin typeface="Times New Roman" panose="02020603050405020304" pitchFamily="18" charset="0"/>
              <a:cs typeface="Times New Roman" panose="02020603050405020304" pitchFamily="18" charset="0"/>
            </a:rPr>
            <a:t>Import</a:t>
          </a:r>
          <a:r>
            <a:rPr lang="en-IN" sz="2000" b="1" baseline="0" dirty="0">
              <a:solidFill>
                <a:schemeClr val="tx1"/>
              </a:solidFill>
              <a:latin typeface="Times New Roman" panose="02020603050405020304" pitchFamily="18" charset="0"/>
              <a:cs typeface="Times New Roman" panose="02020603050405020304" pitchFamily="18" charset="0"/>
            </a:rPr>
            <a:t> of goods / services </a:t>
          </a:r>
          <a:endParaRPr lang="en-IN" sz="2000" b="1" dirty="0">
            <a:solidFill>
              <a:schemeClr val="tx1"/>
            </a:solidFill>
            <a:latin typeface="Times New Roman" panose="02020603050405020304" pitchFamily="18" charset="0"/>
            <a:cs typeface="Times New Roman" panose="02020603050405020304" pitchFamily="18" charset="0"/>
          </a:endParaRPr>
        </a:p>
      </dgm:t>
    </dgm:pt>
    <dgm:pt modelId="{878F23DE-EAAA-44D8-BB3D-03087778BA4F}" type="parTrans" cxnId="{460AC3C3-C6AA-4644-BFCD-C79A01D35C7A}">
      <dgm:prSet/>
      <dgm:spPr/>
      <dgm:t>
        <a:bodyPr/>
        <a:lstStyle/>
        <a:p>
          <a:endParaRPr lang="en-IN" sz="2000" b="1"/>
        </a:p>
      </dgm:t>
    </dgm:pt>
    <dgm:pt modelId="{5B321CA7-4DC1-4CE8-BDD9-EE5B799B3EFF}" type="sibTrans" cxnId="{460AC3C3-C6AA-4644-BFCD-C79A01D35C7A}">
      <dgm:prSet/>
      <dgm:spPr/>
      <dgm:t>
        <a:bodyPr/>
        <a:lstStyle/>
        <a:p>
          <a:endParaRPr lang="en-IN" sz="2000" b="1"/>
        </a:p>
      </dgm:t>
    </dgm:pt>
    <dgm:pt modelId="{6A6A20E4-A515-4A39-A985-93391EA776F9}" type="pres">
      <dgm:prSet presAssocID="{3D19D4B6-6115-47F4-B3C4-BD1019171117}" presName="Name0" presStyleCnt="0">
        <dgm:presLayoutVars>
          <dgm:dir/>
          <dgm:animLvl val="lvl"/>
          <dgm:resizeHandles val="exact"/>
        </dgm:presLayoutVars>
      </dgm:prSet>
      <dgm:spPr/>
    </dgm:pt>
    <dgm:pt modelId="{30B809BA-14DD-4065-9754-1B8148AFFAFE}" type="pres">
      <dgm:prSet presAssocID="{A30C9732-F276-4A1D-9130-CA67DE68758E}" presName="parTxOnly" presStyleLbl="node1" presStyleIdx="0" presStyleCnt="4" custScaleX="113762" custLinFactNeighborX="-589" custLinFactNeighborY="-876">
        <dgm:presLayoutVars>
          <dgm:chMax val="0"/>
          <dgm:chPref val="0"/>
          <dgm:bulletEnabled val="1"/>
        </dgm:presLayoutVars>
      </dgm:prSet>
      <dgm:spPr/>
    </dgm:pt>
    <dgm:pt modelId="{4BD38EFA-FCFA-40A2-91AD-4498C9F3255F}" type="pres">
      <dgm:prSet presAssocID="{0A9A3B90-B6E8-4070-846F-E8C819BFCCE1}" presName="parTxOnlySpace" presStyleCnt="0"/>
      <dgm:spPr/>
    </dgm:pt>
    <dgm:pt modelId="{12E2AA3A-4C94-4E48-A995-33F2FECE824D}" type="pres">
      <dgm:prSet presAssocID="{3440C812-DDF1-4ADB-A0BD-D0BCDDBF22B5}" presName="parTxOnly" presStyleLbl="node1" presStyleIdx="1" presStyleCnt="4" custScaleX="139088" custLinFactNeighborX="-23782" custLinFactNeighborY="0">
        <dgm:presLayoutVars>
          <dgm:chMax val="0"/>
          <dgm:chPref val="0"/>
          <dgm:bulletEnabled val="1"/>
        </dgm:presLayoutVars>
      </dgm:prSet>
      <dgm:spPr/>
    </dgm:pt>
    <dgm:pt modelId="{2356624E-C355-4987-8DDA-87B7D9F59C97}" type="pres">
      <dgm:prSet presAssocID="{92346D3C-C16D-43A2-9B57-C04122F962B8}" presName="parTxOnlySpace" presStyleCnt="0"/>
      <dgm:spPr/>
    </dgm:pt>
    <dgm:pt modelId="{C4A878B9-7D91-410D-A7AA-D9652417AADB}" type="pres">
      <dgm:prSet presAssocID="{FD0CC00A-C2E9-49F4-98FC-9E80994159EB}" presName="parTxOnly" presStyleLbl="node1" presStyleIdx="2" presStyleCnt="4" custScaleX="115269">
        <dgm:presLayoutVars>
          <dgm:chMax val="0"/>
          <dgm:chPref val="0"/>
          <dgm:bulletEnabled val="1"/>
        </dgm:presLayoutVars>
      </dgm:prSet>
      <dgm:spPr/>
    </dgm:pt>
    <dgm:pt modelId="{572589A9-7EB9-45EF-9FB6-C2C1CE8AA42B}" type="pres">
      <dgm:prSet presAssocID="{B714E148-7F23-4DC6-88B3-F2B16E176704}" presName="parTxOnlySpace" presStyleCnt="0"/>
      <dgm:spPr/>
    </dgm:pt>
    <dgm:pt modelId="{4C5E88FE-A598-41DD-80D6-C8F804778849}" type="pres">
      <dgm:prSet presAssocID="{B3A582C6-1F16-4B76-B7D9-13D6510399B1}" presName="parTxOnly" presStyleLbl="node1" presStyleIdx="3" presStyleCnt="4" custScaleX="130963" custLinFactNeighborX="5012" custLinFactNeighborY="-533">
        <dgm:presLayoutVars>
          <dgm:chMax val="0"/>
          <dgm:chPref val="0"/>
          <dgm:bulletEnabled val="1"/>
        </dgm:presLayoutVars>
      </dgm:prSet>
      <dgm:spPr/>
    </dgm:pt>
  </dgm:ptLst>
  <dgm:cxnLst>
    <dgm:cxn modelId="{CE361D05-48E9-4FEC-99F8-BABE6BDD87EE}" srcId="{3D19D4B6-6115-47F4-B3C4-BD1019171117}" destId="{FD0CC00A-C2E9-49F4-98FC-9E80994159EB}" srcOrd="2" destOrd="0" parTransId="{F1206E3D-D48A-4B11-BCD6-7121C54536DD}" sibTransId="{B714E148-7F23-4DC6-88B3-F2B16E176704}"/>
    <dgm:cxn modelId="{D5E57B6F-4F99-4087-BC6E-73CB6AC77AD7}" srcId="{3D19D4B6-6115-47F4-B3C4-BD1019171117}" destId="{3440C812-DDF1-4ADB-A0BD-D0BCDDBF22B5}" srcOrd="1" destOrd="0" parTransId="{6C68B465-1AE9-41AB-983C-A0E820251F0C}" sibTransId="{92346D3C-C16D-43A2-9B57-C04122F962B8}"/>
    <dgm:cxn modelId="{67B22C72-365C-42E3-8D99-78290E9EA5E1}" type="presOf" srcId="{3440C812-DDF1-4ADB-A0BD-D0BCDDBF22B5}" destId="{12E2AA3A-4C94-4E48-A995-33F2FECE824D}" srcOrd="0" destOrd="0" presId="urn:microsoft.com/office/officeart/2005/8/layout/chevron1"/>
    <dgm:cxn modelId="{69890690-564F-4FF7-9D96-CA3100415CEB}" srcId="{3D19D4B6-6115-47F4-B3C4-BD1019171117}" destId="{A30C9732-F276-4A1D-9130-CA67DE68758E}" srcOrd="0" destOrd="0" parTransId="{F366E4FD-16A0-44DC-ACB4-D0E1B908444C}" sibTransId="{0A9A3B90-B6E8-4070-846F-E8C819BFCCE1}"/>
    <dgm:cxn modelId="{24948691-118F-4CEC-A3B4-920F39A44544}" type="presOf" srcId="{FD0CC00A-C2E9-49F4-98FC-9E80994159EB}" destId="{C4A878B9-7D91-410D-A7AA-D9652417AADB}" srcOrd="0" destOrd="0" presId="urn:microsoft.com/office/officeart/2005/8/layout/chevron1"/>
    <dgm:cxn modelId="{460AC3C3-C6AA-4644-BFCD-C79A01D35C7A}" srcId="{3D19D4B6-6115-47F4-B3C4-BD1019171117}" destId="{B3A582C6-1F16-4B76-B7D9-13D6510399B1}" srcOrd="3" destOrd="0" parTransId="{878F23DE-EAAA-44D8-BB3D-03087778BA4F}" sibTransId="{5B321CA7-4DC1-4CE8-BDD9-EE5B799B3EFF}"/>
    <dgm:cxn modelId="{48ED11DF-2FFB-4448-BEA7-BC17379BF877}" type="presOf" srcId="{3D19D4B6-6115-47F4-B3C4-BD1019171117}" destId="{6A6A20E4-A515-4A39-A985-93391EA776F9}" srcOrd="0" destOrd="0" presId="urn:microsoft.com/office/officeart/2005/8/layout/chevron1"/>
    <dgm:cxn modelId="{66C31EEB-068D-43D0-B13F-8A2C975604BA}" type="presOf" srcId="{A30C9732-F276-4A1D-9130-CA67DE68758E}" destId="{30B809BA-14DD-4065-9754-1B8148AFFAFE}" srcOrd="0" destOrd="0" presId="urn:microsoft.com/office/officeart/2005/8/layout/chevron1"/>
    <dgm:cxn modelId="{966F62F2-DDAA-4809-8BC6-D87A6789ECC2}" type="presOf" srcId="{B3A582C6-1F16-4B76-B7D9-13D6510399B1}" destId="{4C5E88FE-A598-41DD-80D6-C8F804778849}" srcOrd="0" destOrd="0" presId="urn:microsoft.com/office/officeart/2005/8/layout/chevron1"/>
    <dgm:cxn modelId="{F3509732-5BCA-4EFA-BBA1-1F392E9B1307}" type="presParOf" srcId="{6A6A20E4-A515-4A39-A985-93391EA776F9}" destId="{30B809BA-14DD-4065-9754-1B8148AFFAFE}" srcOrd="0" destOrd="0" presId="urn:microsoft.com/office/officeart/2005/8/layout/chevron1"/>
    <dgm:cxn modelId="{AF684F1E-0EBC-4395-8A04-188BAFBBF336}" type="presParOf" srcId="{6A6A20E4-A515-4A39-A985-93391EA776F9}" destId="{4BD38EFA-FCFA-40A2-91AD-4498C9F3255F}" srcOrd="1" destOrd="0" presId="urn:microsoft.com/office/officeart/2005/8/layout/chevron1"/>
    <dgm:cxn modelId="{79C8FCDF-C993-4795-9C8F-0263576C3A34}" type="presParOf" srcId="{6A6A20E4-A515-4A39-A985-93391EA776F9}" destId="{12E2AA3A-4C94-4E48-A995-33F2FECE824D}" srcOrd="2" destOrd="0" presId="urn:microsoft.com/office/officeart/2005/8/layout/chevron1"/>
    <dgm:cxn modelId="{5ECD3CEE-ECDF-4092-9C1B-DD568E0E310A}" type="presParOf" srcId="{6A6A20E4-A515-4A39-A985-93391EA776F9}" destId="{2356624E-C355-4987-8DDA-87B7D9F59C97}" srcOrd="3" destOrd="0" presId="urn:microsoft.com/office/officeart/2005/8/layout/chevron1"/>
    <dgm:cxn modelId="{6150A354-A6FA-4B33-8A95-948D8ADCDCE7}" type="presParOf" srcId="{6A6A20E4-A515-4A39-A985-93391EA776F9}" destId="{C4A878B9-7D91-410D-A7AA-D9652417AADB}" srcOrd="4" destOrd="0" presId="urn:microsoft.com/office/officeart/2005/8/layout/chevron1"/>
    <dgm:cxn modelId="{F8384FCD-A47D-40BD-AA72-B7301269BCB3}" type="presParOf" srcId="{6A6A20E4-A515-4A39-A985-93391EA776F9}" destId="{572589A9-7EB9-45EF-9FB6-C2C1CE8AA42B}" srcOrd="5" destOrd="0" presId="urn:microsoft.com/office/officeart/2005/8/layout/chevron1"/>
    <dgm:cxn modelId="{F70583B1-97F7-483A-BEB9-D4F1C02F85DC}" type="presParOf" srcId="{6A6A20E4-A515-4A39-A985-93391EA776F9}" destId="{4C5E88FE-A598-41DD-80D6-C8F804778849}" srcOrd="6"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322E30-1452-4886-A4F3-34A3423D1F61}" type="doc">
      <dgm:prSet loTypeId="urn:microsoft.com/office/officeart/2005/8/layout/vList2#1" loCatId="list" qsTypeId="urn:microsoft.com/office/officeart/2005/8/quickstyle/simple1#7" qsCatId="simple" csTypeId="urn:microsoft.com/office/officeart/2005/8/colors/colorful4#1" csCatId="colorful" phldr="1"/>
      <dgm:spPr/>
      <dgm:t>
        <a:bodyPr/>
        <a:lstStyle/>
        <a:p>
          <a:endParaRPr lang="en-IN"/>
        </a:p>
      </dgm:t>
    </dgm:pt>
    <dgm:pt modelId="{87DFA303-D041-4C6C-86F1-18554DB33205}">
      <dgm:prSet phldrT="[Text]" custT="1"/>
      <dgm:spPr>
        <a:solidFill>
          <a:schemeClr val="accent5">
            <a:lumMod val="40000"/>
            <a:lumOff val="60000"/>
          </a:schemeClr>
        </a:solidFill>
      </dgm:spPr>
      <dgm:t>
        <a:bodyPr/>
        <a:lstStyle/>
        <a:p>
          <a:r>
            <a:rPr lang="en-IN" sz="2800" b="0" dirty="0">
              <a:solidFill>
                <a:schemeClr val="tx1"/>
              </a:solidFill>
              <a:latin typeface="Times New Roman" panose="02020603050405020304" pitchFamily="18" charset="0"/>
              <a:cs typeface="Times New Roman" panose="02020603050405020304" pitchFamily="18" charset="0"/>
            </a:rPr>
            <a:t>Central Sector Scheme </a:t>
          </a:r>
          <a:r>
            <a:rPr lang="en-US" sz="2800" b="0" dirty="0">
              <a:solidFill>
                <a:schemeClr val="tx1"/>
              </a:solidFill>
              <a:latin typeface="Times New Roman" panose="02020603050405020304" pitchFamily="18" charset="0"/>
              <a:cs typeface="Times New Roman" panose="02020603050405020304" pitchFamily="18" charset="0"/>
            </a:rPr>
            <a:t>of Rs. 4496.00 crore </a:t>
          </a:r>
          <a:endParaRPr lang="en-IN" sz="2800" b="0" dirty="0">
            <a:solidFill>
              <a:schemeClr val="tx1"/>
            </a:solidFill>
            <a:latin typeface="Times New Roman" panose="02020603050405020304" pitchFamily="18" charset="0"/>
            <a:cs typeface="Times New Roman" panose="02020603050405020304" pitchFamily="18" charset="0"/>
          </a:endParaRPr>
        </a:p>
      </dgm:t>
    </dgm:pt>
    <dgm:pt modelId="{FC42DF79-1438-4AD0-AF53-4FDB0B2F7260}" type="parTrans" cxnId="{AAA193D4-C931-48D2-A5DA-AE54CECC9A72}">
      <dgm:prSet/>
      <dgm:spPr/>
      <dgm:t>
        <a:bodyPr/>
        <a:lstStyle/>
        <a:p>
          <a:endParaRPr lang="en-IN" sz="2400" b="1">
            <a:latin typeface="Times New Roman" panose="02020603050405020304" pitchFamily="18" charset="0"/>
            <a:cs typeface="Times New Roman" panose="02020603050405020304" pitchFamily="18" charset="0"/>
          </a:endParaRPr>
        </a:p>
      </dgm:t>
    </dgm:pt>
    <dgm:pt modelId="{F6E7A546-1C44-435D-8B23-533739BB675D}" type="sibTrans" cxnId="{AAA193D4-C931-48D2-A5DA-AE54CECC9A72}">
      <dgm:prSet/>
      <dgm:spPr/>
      <dgm:t>
        <a:bodyPr/>
        <a:lstStyle/>
        <a:p>
          <a:endParaRPr lang="en-IN" sz="2400" b="1">
            <a:latin typeface="Times New Roman" panose="02020603050405020304" pitchFamily="18" charset="0"/>
            <a:cs typeface="Times New Roman" panose="02020603050405020304" pitchFamily="18" charset="0"/>
          </a:endParaRPr>
        </a:p>
      </dgm:t>
    </dgm:pt>
    <dgm:pt modelId="{220000E1-8CE0-421C-9B74-3F2538F598AD}">
      <dgm:prSet custT="1"/>
      <dgm:spPr>
        <a:solidFill>
          <a:schemeClr val="accent6">
            <a:lumMod val="20000"/>
            <a:lumOff val="80000"/>
          </a:schemeClr>
        </a:solidFill>
      </dgm:spPr>
      <dgm:t>
        <a:bodyPr/>
        <a:lstStyle/>
        <a:p>
          <a:r>
            <a:rPr lang="en-IN" sz="2800" b="0" dirty="0">
              <a:solidFill>
                <a:schemeClr val="tx1"/>
              </a:solidFill>
              <a:latin typeface="Times New Roman" panose="02020603050405020304" pitchFamily="18" charset="0"/>
              <a:cs typeface="Times New Roman" panose="02020603050405020304" pitchFamily="18" charset="0"/>
            </a:rPr>
            <a:t>For a period of 5 years (2019-20 to 2023-24) </a:t>
          </a:r>
        </a:p>
      </dgm:t>
    </dgm:pt>
    <dgm:pt modelId="{EAF58971-CED3-4DED-B09E-953281B9AEE5}" type="parTrans" cxnId="{B4C25233-CC61-42A5-9241-9A368FC37642}">
      <dgm:prSet/>
      <dgm:spPr/>
      <dgm:t>
        <a:bodyPr/>
        <a:lstStyle/>
        <a:p>
          <a:endParaRPr lang="en-IN" sz="2400" b="1">
            <a:latin typeface="Times New Roman" panose="02020603050405020304" pitchFamily="18" charset="0"/>
            <a:cs typeface="Times New Roman" panose="02020603050405020304" pitchFamily="18" charset="0"/>
          </a:endParaRPr>
        </a:p>
      </dgm:t>
    </dgm:pt>
    <dgm:pt modelId="{14116BBE-2CE7-4A29-9389-C56D00EFF95B}" type="sibTrans" cxnId="{B4C25233-CC61-42A5-9241-9A368FC37642}">
      <dgm:prSet/>
      <dgm:spPr/>
      <dgm:t>
        <a:bodyPr/>
        <a:lstStyle/>
        <a:p>
          <a:endParaRPr lang="en-IN" sz="2400" b="1">
            <a:latin typeface="Times New Roman" panose="02020603050405020304" pitchFamily="18" charset="0"/>
            <a:cs typeface="Times New Roman" panose="02020603050405020304" pitchFamily="18" charset="0"/>
          </a:endParaRPr>
        </a:p>
      </dgm:t>
    </dgm:pt>
    <dgm:pt modelId="{7CAF2FE3-6B55-4AD4-8D45-48F136F2228E}">
      <dgm:prSet phldrT="[Text]" custT="1"/>
      <dgm:spPr>
        <a:solidFill>
          <a:schemeClr val="accent2">
            <a:lumMod val="20000"/>
            <a:lumOff val="80000"/>
          </a:schemeClr>
        </a:solidFill>
      </dgm:spPr>
      <dgm:t>
        <a:bodyPr/>
        <a:lstStyle/>
        <a:p>
          <a:r>
            <a:rPr lang="en-IN" sz="2800" b="0" dirty="0">
              <a:solidFill>
                <a:schemeClr val="tx1"/>
              </a:solidFill>
              <a:latin typeface="Times New Roman" panose="02020603050405020304" pitchFamily="18" charset="0"/>
              <a:cs typeface="Times New Roman" panose="02020603050405020304" pitchFamily="18" charset="0"/>
            </a:rPr>
            <a:t>CBBOs are set up by Implementing Agencies</a:t>
          </a:r>
        </a:p>
      </dgm:t>
    </dgm:pt>
    <dgm:pt modelId="{EF087627-725D-498A-BE14-A1639DFA5EA5}" type="sibTrans" cxnId="{2C4B74A1-489D-48C6-9F41-E740E0281990}">
      <dgm:prSet/>
      <dgm:spPr/>
      <dgm:t>
        <a:bodyPr/>
        <a:lstStyle/>
        <a:p>
          <a:endParaRPr lang="en-IN" sz="2400" b="1">
            <a:latin typeface="Times New Roman" panose="02020603050405020304" pitchFamily="18" charset="0"/>
            <a:cs typeface="Times New Roman" panose="02020603050405020304" pitchFamily="18" charset="0"/>
          </a:endParaRPr>
        </a:p>
      </dgm:t>
    </dgm:pt>
    <dgm:pt modelId="{09CD628A-6165-440C-ACEC-8AE64F4A39C5}" type="parTrans" cxnId="{2C4B74A1-489D-48C6-9F41-E740E0281990}">
      <dgm:prSet/>
      <dgm:spPr/>
      <dgm:t>
        <a:bodyPr/>
        <a:lstStyle/>
        <a:p>
          <a:endParaRPr lang="en-IN" sz="2400" b="1">
            <a:latin typeface="Times New Roman" panose="02020603050405020304" pitchFamily="18" charset="0"/>
            <a:cs typeface="Times New Roman" panose="02020603050405020304" pitchFamily="18" charset="0"/>
          </a:endParaRPr>
        </a:p>
      </dgm:t>
    </dgm:pt>
    <dgm:pt modelId="{8AC5C8B4-E448-4F62-B4A3-E5B2AE87872A}">
      <dgm:prSet phldrT="[Text]" custT="1"/>
      <dgm:spPr>
        <a:solidFill>
          <a:schemeClr val="accent3">
            <a:lumMod val="20000"/>
            <a:lumOff val="80000"/>
          </a:schemeClr>
        </a:solidFill>
      </dgm:spPr>
      <dgm:t>
        <a:bodyPr/>
        <a:lstStyle/>
        <a:p>
          <a:r>
            <a:rPr lang="en-IN" sz="2800" b="0" dirty="0">
              <a:solidFill>
                <a:schemeClr val="tx1"/>
              </a:solidFill>
              <a:latin typeface="Times New Roman" panose="02020603050405020304" pitchFamily="18" charset="0"/>
              <a:cs typeface="Times New Roman" panose="02020603050405020304" pitchFamily="18" charset="0"/>
            </a:rPr>
            <a:t>FPOs are Formed &amp; Promoted by CBBOs</a:t>
          </a:r>
        </a:p>
      </dgm:t>
    </dgm:pt>
    <dgm:pt modelId="{D8169E53-3E71-4A47-A351-03744A406FD8}" type="sibTrans" cxnId="{7AC28CC9-079D-4B6A-9FCB-A3D1909404D9}">
      <dgm:prSet/>
      <dgm:spPr/>
      <dgm:t>
        <a:bodyPr/>
        <a:lstStyle/>
        <a:p>
          <a:endParaRPr lang="en-IN" sz="2400" b="1">
            <a:latin typeface="Times New Roman" panose="02020603050405020304" pitchFamily="18" charset="0"/>
            <a:cs typeface="Times New Roman" panose="02020603050405020304" pitchFamily="18" charset="0"/>
          </a:endParaRPr>
        </a:p>
      </dgm:t>
    </dgm:pt>
    <dgm:pt modelId="{F49C8773-D987-4D4F-B4B5-CBE4C739557C}" type="parTrans" cxnId="{7AC28CC9-079D-4B6A-9FCB-A3D1909404D9}">
      <dgm:prSet/>
      <dgm:spPr/>
      <dgm:t>
        <a:bodyPr/>
        <a:lstStyle/>
        <a:p>
          <a:endParaRPr lang="en-IN" sz="2400" b="1">
            <a:latin typeface="Times New Roman" panose="02020603050405020304" pitchFamily="18" charset="0"/>
            <a:cs typeface="Times New Roman" panose="02020603050405020304" pitchFamily="18" charset="0"/>
          </a:endParaRPr>
        </a:p>
      </dgm:t>
    </dgm:pt>
    <dgm:pt modelId="{39333BA5-7791-419D-93D5-90A1E34DC71F}">
      <dgm:prSet custT="1"/>
      <dgm:spPr>
        <a:solidFill>
          <a:schemeClr val="accent4">
            <a:lumMod val="20000"/>
            <a:lumOff val="80000"/>
          </a:schemeClr>
        </a:solidFill>
      </dgm:spPr>
      <dgm:t>
        <a:bodyPr/>
        <a:lstStyle/>
        <a:p>
          <a:r>
            <a:rPr lang="en-IN" sz="2800" b="0" dirty="0">
              <a:solidFill>
                <a:schemeClr val="tx1"/>
              </a:solidFill>
              <a:latin typeface="Times New Roman" panose="02020603050405020304" pitchFamily="18" charset="0"/>
              <a:cs typeface="Times New Roman" panose="02020603050405020304" pitchFamily="18" charset="0"/>
            </a:rPr>
            <a:t>Produce - Cluster area approach </a:t>
          </a:r>
        </a:p>
      </dgm:t>
    </dgm:pt>
    <dgm:pt modelId="{40CC63F5-8868-40CF-8A11-67DEBB83090E}" type="parTrans" cxnId="{97099919-E144-4FD6-A6E5-6B9864F2BF8E}">
      <dgm:prSet/>
      <dgm:spPr/>
      <dgm:t>
        <a:bodyPr/>
        <a:lstStyle/>
        <a:p>
          <a:endParaRPr lang="en-IN"/>
        </a:p>
      </dgm:t>
    </dgm:pt>
    <dgm:pt modelId="{A2F89B33-706C-4CBD-BDB7-1187F9592BA0}" type="sibTrans" cxnId="{97099919-E144-4FD6-A6E5-6B9864F2BF8E}">
      <dgm:prSet/>
      <dgm:spPr/>
      <dgm:t>
        <a:bodyPr/>
        <a:lstStyle/>
        <a:p>
          <a:endParaRPr lang="en-IN"/>
        </a:p>
      </dgm:t>
    </dgm:pt>
    <dgm:pt modelId="{9C3CBD42-48A9-43DC-9C3A-0CF1C7408073}">
      <dgm:prSet custT="1"/>
      <dgm:spPr>
        <a:solidFill>
          <a:srgbClr val="CCFFFF"/>
        </a:solidFill>
      </dgm:spPr>
      <dgm:t>
        <a:bodyPr/>
        <a:lstStyle/>
        <a:p>
          <a:r>
            <a:rPr lang="en-IN" sz="2800" dirty="0">
              <a:solidFill>
                <a:schemeClr val="tx1"/>
              </a:solidFill>
              <a:latin typeface="Times New Roman" panose="02020603050405020304" pitchFamily="18" charset="0"/>
              <a:cs typeface="Times New Roman" panose="02020603050405020304" pitchFamily="18" charset="0"/>
            </a:rPr>
            <a:t>Specialized – Commodity based approach</a:t>
          </a:r>
        </a:p>
      </dgm:t>
    </dgm:pt>
    <dgm:pt modelId="{F25B822B-939F-455E-B894-260AAAAD8548}" type="parTrans" cxnId="{FBD66D4D-2BDE-4677-8416-27F5C2E6D044}">
      <dgm:prSet/>
      <dgm:spPr/>
      <dgm:t>
        <a:bodyPr/>
        <a:lstStyle/>
        <a:p>
          <a:endParaRPr lang="en-IN"/>
        </a:p>
      </dgm:t>
    </dgm:pt>
    <dgm:pt modelId="{FE83C0BE-A25F-4866-9E4C-9C5FF6B7BDA1}" type="sibTrans" cxnId="{FBD66D4D-2BDE-4677-8416-27F5C2E6D044}">
      <dgm:prSet/>
      <dgm:spPr/>
      <dgm:t>
        <a:bodyPr/>
        <a:lstStyle/>
        <a:p>
          <a:endParaRPr lang="en-IN"/>
        </a:p>
      </dgm:t>
    </dgm:pt>
    <dgm:pt modelId="{F09027DB-74A6-45F5-BC05-9D4F12BDFC93}" type="pres">
      <dgm:prSet presAssocID="{F6322E30-1452-4886-A4F3-34A3423D1F61}" presName="linear" presStyleCnt="0">
        <dgm:presLayoutVars>
          <dgm:animLvl val="lvl"/>
          <dgm:resizeHandles val="exact"/>
        </dgm:presLayoutVars>
      </dgm:prSet>
      <dgm:spPr/>
    </dgm:pt>
    <dgm:pt modelId="{6CC68E3E-844B-41BA-8ABA-F524E4CD485B}" type="pres">
      <dgm:prSet presAssocID="{87DFA303-D041-4C6C-86F1-18554DB33205}" presName="parentText" presStyleLbl="node1" presStyleIdx="0" presStyleCnt="6" custScaleY="75795">
        <dgm:presLayoutVars>
          <dgm:chMax val="0"/>
          <dgm:bulletEnabled val="1"/>
        </dgm:presLayoutVars>
      </dgm:prSet>
      <dgm:spPr/>
    </dgm:pt>
    <dgm:pt modelId="{865AD0BE-E216-47BB-9F6B-E8A49530F2DC}" type="pres">
      <dgm:prSet presAssocID="{F6E7A546-1C44-435D-8B23-533739BB675D}" presName="spacer" presStyleCnt="0"/>
      <dgm:spPr/>
    </dgm:pt>
    <dgm:pt modelId="{D3D4BACF-564C-4B4A-89CB-7AC6BEC36256}" type="pres">
      <dgm:prSet presAssocID="{220000E1-8CE0-421C-9B74-3F2538F598AD}" presName="parentText" presStyleLbl="node1" presStyleIdx="1" presStyleCnt="6" custScaleY="78004">
        <dgm:presLayoutVars>
          <dgm:chMax val="0"/>
          <dgm:bulletEnabled val="1"/>
        </dgm:presLayoutVars>
      </dgm:prSet>
      <dgm:spPr/>
    </dgm:pt>
    <dgm:pt modelId="{D977A4AD-E0E2-4452-A7A2-EFBB79353F0F}" type="pres">
      <dgm:prSet presAssocID="{14116BBE-2CE7-4A29-9389-C56D00EFF95B}" presName="spacer" presStyleCnt="0"/>
      <dgm:spPr/>
    </dgm:pt>
    <dgm:pt modelId="{7EB668A7-6A85-4DB6-BEE9-12305AD7BEA8}" type="pres">
      <dgm:prSet presAssocID="{39333BA5-7791-419D-93D5-90A1E34DC71F}" presName="parentText" presStyleLbl="node1" presStyleIdx="2" presStyleCnt="6" custScaleY="71631">
        <dgm:presLayoutVars>
          <dgm:chMax val="0"/>
          <dgm:bulletEnabled val="1"/>
        </dgm:presLayoutVars>
      </dgm:prSet>
      <dgm:spPr/>
    </dgm:pt>
    <dgm:pt modelId="{F4E55672-E669-4CBF-B2A9-E48C378A2EFE}" type="pres">
      <dgm:prSet presAssocID="{A2F89B33-706C-4CBD-BDB7-1187F9592BA0}" presName="spacer" presStyleCnt="0"/>
      <dgm:spPr/>
    </dgm:pt>
    <dgm:pt modelId="{C0962A3D-5C97-4178-A3CA-90EAB74A2EA8}" type="pres">
      <dgm:prSet presAssocID="{9C3CBD42-48A9-43DC-9C3A-0CF1C7408073}" presName="parentText" presStyleLbl="node1" presStyleIdx="3" presStyleCnt="6" custScaleY="82185">
        <dgm:presLayoutVars>
          <dgm:chMax val="0"/>
          <dgm:bulletEnabled val="1"/>
        </dgm:presLayoutVars>
      </dgm:prSet>
      <dgm:spPr/>
    </dgm:pt>
    <dgm:pt modelId="{54B32D6B-865E-4A05-8FD9-9D6305C87A1F}" type="pres">
      <dgm:prSet presAssocID="{FE83C0BE-A25F-4866-9E4C-9C5FF6B7BDA1}" presName="spacer" presStyleCnt="0"/>
      <dgm:spPr/>
    </dgm:pt>
    <dgm:pt modelId="{9F5779DE-FFB2-4F31-8D8E-940826B86119}" type="pres">
      <dgm:prSet presAssocID="{8AC5C8B4-E448-4F62-B4A3-E5B2AE87872A}" presName="parentText" presStyleLbl="node1" presStyleIdx="4" presStyleCnt="6" custScaleY="73286">
        <dgm:presLayoutVars>
          <dgm:chMax val="0"/>
          <dgm:bulletEnabled val="1"/>
        </dgm:presLayoutVars>
      </dgm:prSet>
      <dgm:spPr/>
    </dgm:pt>
    <dgm:pt modelId="{CC55ADEE-707E-4294-BDF4-8EA72FC2A81F}" type="pres">
      <dgm:prSet presAssocID="{D8169E53-3E71-4A47-A351-03744A406FD8}" presName="spacer" presStyleCnt="0"/>
      <dgm:spPr/>
    </dgm:pt>
    <dgm:pt modelId="{3BC8FFCA-D2E0-43C6-B040-64346BFDBD78}" type="pres">
      <dgm:prSet presAssocID="{7CAF2FE3-6B55-4AD4-8D45-48F136F2228E}" presName="parentText" presStyleLbl="node1" presStyleIdx="5" presStyleCnt="6" custScaleY="71386">
        <dgm:presLayoutVars>
          <dgm:chMax val="0"/>
          <dgm:bulletEnabled val="1"/>
        </dgm:presLayoutVars>
      </dgm:prSet>
      <dgm:spPr/>
    </dgm:pt>
  </dgm:ptLst>
  <dgm:cxnLst>
    <dgm:cxn modelId="{3E547018-6AAA-4933-A1A3-B26DA6650AD5}" type="presOf" srcId="{7CAF2FE3-6B55-4AD4-8D45-48F136F2228E}" destId="{3BC8FFCA-D2E0-43C6-B040-64346BFDBD78}" srcOrd="0" destOrd="0" presId="urn:microsoft.com/office/officeart/2005/8/layout/vList2#1"/>
    <dgm:cxn modelId="{97099919-E144-4FD6-A6E5-6B9864F2BF8E}" srcId="{F6322E30-1452-4886-A4F3-34A3423D1F61}" destId="{39333BA5-7791-419D-93D5-90A1E34DC71F}" srcOrd="2" destOrd="0" parTransId="{40CC63F5-8868-40CF-8A11-67DEBB83090E}" sibTransId="{A2F89B33-706C-4CBD-BDB7-1187F9592BA0}"/>
    <dgm:cxn modelId="{547DE62A-2B65-4104-B3C1-D928B8C86167}" type="presOf" srcId="{39333BA5-7791-419D-93D5-90A1E34DC71F}" destId="{7EB668A7-6A85-4DB6-BEE9-12305AD7BEA8}" srcOrd="0" destOrd="0" presId="urn:microsoft.com/office/officeart/2005/8/layout/vList2#1"/>
    <dgm:cxn modelId="{B4C25233-CC61-42A5-9241-9A368FC37642}" srcId="{F6322E30-1452-4886-A4F3-34A3423D1F61}" destId="{220000E1-8CE0-421C-9B74-3F2538F598AD}" srcOrd="1" destOrd="0" parTransId="{EAF58971-CED3-4DED-B09E-953281B9AEE5}" sibTransId="{14116BBE-2CE7-4A29-9389-C56D00EFF95B}"/>
    <dgm:cxn modelId="{9176DA64-53B3-4450-9CE9-B4D937B063B4}" type="presOf" srcId="{9C3CBD42-48A9-43DC-9C3A-0CF1C7408073}" destId="{C0962A3D-5C97-4178-A3CA-90EAB74A2EA8}" srcOrd="0" destOrd="0" presId="urn:microsoft.com/office/officeart/2005/8/layout/vList2#1"/>
    <dgm:cxn modelId="{CEE8DC48-3A3D-4FBB-B0C4-FE3F4A8D1D01}" type="presOf" srcId="{220000E1-8CE0-421C-9B74-3F2538F598AD}" destId="{D3D4BACF-564C-4B4A-89CB-7AC6BEC36256}" srcOrd="0" destOrd="0" presId="urn:microsoft.com/office/officeart/2005/8/layout/vList2#1"/>
    <dgm:cxn modelId="{FBD66D4D-2BDE-4677-8416-27F5C2E6D044}" srcId="{F6322E30-1452-4886-A4F3-34A3423D1F61}" destId="{9C3CBD42-48A9-43DC-9C3A-0CF1C7408073}" srcOrd="3" destOrd="0" parTransId="{F25B822B-939F-455E-B894-260AAAAD8548}" sibTransId="{FE83C0BE-A25F-4866-9E4C-9C5FF6B7BDA1}"/>
    <dgm:cxn modelId="{4CB8A870-AB85-4172-A950-8F01BC55CAA0}" type="presOf" srcId="{F6322E30-1452-4886-A4F3-34A3423D1F61}" destId="{F09027DB-74A6-45F5-BC05-9D4F12BDFC93}" srcOrd="0" destOrd="0" presId="urn:microsoft.com/office/officeart/2005/8/layout/vList2#1"/>
    <dgm:cxn modelId="{0EC0907B-03D5-4F59-ADD6-E6042B35AD43}" type="presOf" srcId="{8AC5C8B4-E448-4F62-B4A3-E5B2AE87872A}" destId="{9F5779DE-FFB2-4F31-8D8E-940826B86119}" srcOrd="0" destOrd="0" presId="urn:microsoft.com/office/officeart/2005/8/layout/vList2#1"/>
    <dgm:cxn modelId="{E0B97894-60CC-4547-A0AD-E76C3AEBA749}" type="presOf" srcId="{87DFA303-D041-4C6C-86F1-18554DB33205}" destId="{6CC68E3E-844B-41BA-8ABA-F524E4CD485B}" srcOrd="0" destOrd="0" presId="urn:microsoft.com/office/officeart/2005/8/layout/vList2#1"/>
    <dgm:cxn modelId="{2C4B74A1-489D-48C6-9F41-E740E0281990}" srcId="{F6322E30-1452-4886-A4F3-34A3423D1F61}" destId="{7CAF2FE3-6B55-4AD4-8D45-48F136F2228E}" srcOrd="5" destOrd="0" parTransId="{09CD628A-6165-440C-ACEC-8AE64F4A39C5}" sibTransId="{EF087627-725D-498A-BE14-A1639DFA5EA5}"/>
    <dgm:cxn modelId="{7AC28CC9-079D-4B6A-9FCB-A3D1909404D9}" srcId="{F6322E30-1452-4886-A4F3-34A3423D1F61}" destId="{8AC5C8B4-E448-4F62-B4A3-E5B2AE87872A}" srcOrd="4" destOrd="0" parTransId="{F49C8773-D987-4D4F-B4B5-CBE4C739557C}" sibTransId="{D8169E53-3E71-4A47-A351-03744A406FD8}"/>
    <dgm:cxn modelId="{AAA193D4-C931-48D2-A5DA-AE54CECC9A72}" srcId="{F6322E30-1452-4886-A4F3-34A3423D1F61}" destId="{87DFA303-D041-4C6C-86F1-18554DB33205}" srcOrd="0" destOrd="0" parTransId="{FC42DF79-1438-4AD0-AF53-4FDB0B2F7260}" sibTransId="{F6E7A546-1C44-435D-8B23-533739BB675D}"/>
    <dgm:cxn modelId="{6AE6F145-2B71-4479-8FB0-9F6476A7615E}" type="presParOf" srcId="{F09027DB-74A6-45F5-BC05-9D4F12BDFC93}" destId="{6CC68E3E-844B-41BA-8ABA-F524E4CD485B}" srcOrd="0" destOrd="0" presId="urn:microsoft.com/office/officeart/2005/8/layout/vList2#1"/>
    <dgm:cxn modelId="{B88A825B-DB2C-4F7D-82C2-E2A6107DC489}" type="presParOf" srcId="{F09027DB-74A6-45F5-BC05-9D4F12BDFC93}" destId="{865AD0BE-E216-47BB-9F6B-E8A49530F2DC}" srcOrd="1" destOrd="0" presId="urn:microsoft.com/office/officeart/2005/8/layout/vList2#1"/>
    <dgm:cxn modelId="{7735A61B-EBE7-459C-B3DE-B0494298E51A}" type="presParOf" srcId="{F09027DB-74A6-45F5-BC05-9D4F12BDFC93}" destId="{D3D4BACF-564C-4B4A-89CB-7AC6BEC36256}" srcOrd="2" destOrd="0" presId="urn:microsoft.com/office/officeart/2005/8/layout/vList2#1"/>
    <dgm:cxn modelId="{142A569A-8148-4101-ABB9-20604C9D5648}" type="presParOf" srcId="{F09027DB-74A6-45F5-BC05-9D4F12BDFC93}" destId="{D977A4AD-E0E2-4452-A7A2-EFBB79353F0F}" srcOrd="3" destOrd="0" presId="urn:microsoft.com/office/officeart/2005/8/layout/vList2#1"/>
    <dgm:cxn modelId="{8E065B64-969C-41E8-928B-5873C4DE2484}" type="presParOf" srcId="{F09027DB-74A6-45F5-BC05-9D4F12BDFC93}" destId="{7EB668A7-6A85-4DB6-BEE9-12305AD7BEA8}" srcOrd="4" destOrd="0" presId="urn:microsoft.com/office/officeart/2005/8/layout/vList2#1"/>
    <dgm:cxn modelId="{0E48B618-C2BA-4A56-82B2-8F2B057B1FA4}" type="presParOf" srcId="{F09027DB-74A6-45F5-BC05-9D4F12BDFC93}" destId="{F4E55672-E669-4CBF-B2A9-E48C378A2EFE}" srcOrd="5" destOrd="0" presId="urn:microsoft.com/office/officeart/2005/8/layout/vList2#1"/>
    <dgm:cxn modelId="{154F4126-B304-4C04-AB11-77074B1A1869}" type="presParOf" srcId="{F09027DB-74A6-45F5-BC05-9D4F12BDFC93}" destId="{C0962A3D-5C97-4178-A3CA-90EAB74A2EA8}" srcOrd="6" destOrd="0" presId="urn:microsoft.com/office/officeart/2005/8/layout/vList2#1"/>
    <dgm:cxn modelId="{38A13F35-E5B4-4FD1-B49A-6E9ECD3F249B}" type="presParOf" srcId="{F09027DB-74A6-45F5-BC05-9D4F12BDFC93}" destId="{54B32D6B-865E-4A05-8FD9-9D6305C87A1F}" srcOrd="7" destOrd="0" presId="urn:microsoft.com/office/officeart/2005/8/layout/vList2#1"/>
    <dgm:cxn modelId="{73C9E355-75CC-4E90-A69F-A56637ADB8AB}" type="presParOf" srcId="{F09027DB-74A6-45F5-BC05-9D4F12BDFC93}" destId="{9F5779DE-FFB2-4F31-8D8E-940826B86119}" srcOrd="8" destOrd="0" presId="urn:microsoft.com/office/officeart/2005/8/layout/vList2#1"/>
    <dgm:cxn modelId="{E648ACF8-A0C5-4B9C-A31F-89724FDB704B}" type="presParOf" srcId="{F09027DB-74A6-45F5-BC05-9D4F12BDFC93}" destId="{CC55ADEE-707E-4294-BDF4-8EA72FC2A81F}" srcOrd="9" destOrd="0" presId="urn:microsoft.com/office/officeart/2005/8/layout/vList2#1"/>
    <dgm:cxn modelId="{F898A445-9FA7-4F2D-B32C-4F0BD96BDA2E}" type="presParOf" srcId="{F09027DB-74A6-45F5-BC05-9D4F12BDFC93}" destId="{3BC8FFCA-D2E0-43C6-B040-64346BFDBD78}" srcOrd="10"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DC40F2-C4EE-4A3E-8465-154D47EFAC0E}" type="doc">
      <dgm:prSet loTypeId="urn:microsoft.com/office/officeart/2005/8/layout/hierarchy1#1" loCatId="hierarchy" qsTypeId="urn:microsoft.com/office/officeart/2005/8/quickstyle/simple1#8" qsCatId="simple" csTypeId="urn:microsoft.com/office/officeart/2005/8/colors/colorful3#2" csCatId="colorful" phldr="1"/>
      <dgm:spPr/>
      <dgm:t>
        <a:bodyPr/>
        <a:lstStyle/>
        <a:p>
          <a:endParaRPr lang="en-IN"/>
        </a:p>
      </dgm:t>
    </dgm:pt>
    <dgm:pt modelId="{65FE309C-5DFD-491E-A59D-E8E09C6480C8}">
      <dgm:prSet phldrT="[Text]"/>
      <dgm:spPr/>
      <dgm:t>
        <a:bodyPr/>
        <a:lstStyle/>
        <a:p>
          <a:r>
            <a:rPr lang="en-IN" dirty="0"/>
            <a:t>IAs</a:t>
          </a:r>
        </a:p>
      </dgm:t>
    </dgm:pt>
    <dgm:pt modelId="{33E98065-4795-48B6-A438-F5847C0ECD74}" type="parTrans" cxnId="{50DDC0E6-FB95-4EA9-BB97-7469DAF3E60E}">
      <dgm:prSet/>
      <dgm:spPr/>
      <dgm:t>
        <a:bodyPr/>
        <a:lstStyle/>
        <a:p>
          <a:endParaRPr lang="en-IN"/>
        </a:p>
      </dgm:t>
    </dgm:pt>
    <dgm:pt modelId="{3A30EA59-DCF1-400A-A980-405355034667}" type="sibTrans" cxnId="{50DDC0E6-FB95-4EA9-BB97-7469DAF3E60E}">
      <dgm:prSet/>
      <dgm:spPr/>
      <dgm:t>
        <a:bodyPr/>
        <a:lstStyle/>
        <a:p>
          <a:endParaRPr lang="en-IN"/>
        </a:p>
      </dgm:t>
    </dgm:pt>
    <dgm:pt modelId="{504C1FFC-F43D-4FD7-8099-6338CB9A156B}">
      <dgm:prSet phldrT="[Text]"/>
      <dgm:spPr/>
      <dgm:t>
        <a:bodyPr/>
        <a:lstStyle/>
        <a:p>
          <a:r>
            <a:rPr lang="en-IN" dirty="0"/>
            <a:t>CBBOs</a:t>
          </a:r>
        </a:p>
      </dgm:t>
    </dgm:pt>
    <dgm:pt modelId="{F5BD1373-BBEF-48E2-9E9C-884C2BA2E6CD}" type="parTrans" cxnId="{7EF1C946-8374-4875-BF2B-DC4B3160A7EC}">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E7E61085-AC2C-49C5-9AB5-5A0BA053F6E9}" type="sibTrans" cxnId="{7EF1C946-8374-4875-BF2B-DC4B3160A7EC}">
      <dgm:prSet/>
      <dgm:spPr/>
      <dgm:t>
        <a:bodyPr/>
        <a:lstStyle/>
        <a:p>
          <a:endParaRPr lang="en-IN"/>
        </a:p>
      </dgm:t>
    </dgm:pt>
    <dgm:pt modelId="{E5FD8D91-BE23-40A5-A351-55F15BD8C725}">
      <dgm:prSet phldrT="[Text]"/>
      <dgm:spPr/>
      <dgm:t>
        <a:bodyPr/>
        <a:lstStyle/>
        <a:p>
          <a:r>
            <a:rPr lang="en-IN" dirty="0"/>
            <a:t>FPOs</a:t>
          </a:r>
        </a:p>
      </dgm:t>
    </dgm:pt>
    <dgm:pt modelId="{FE514D51-DE72-402A-AC8A-E36FF8E0393C}" type="parTrans" cxnId="{092D11FE-1811-4D5F-9D55-3752378F2EC6}">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07486676-4334-46FA-8C36-DC42DC932653}" type="sibTrans" cxnId="{092D11FE-1811-4D5F-9D55-3752378F2EC6}">
      <dgm:prSet/>
      <dgm:spPr/>
      <dgm:t>
        <a:bodyPr/>
        <a:lstStyle/>
        <a:p>
          <a:endParaRPr lang="en-IN"/>
        </a:p>
      </dgm:t>
    </dgm:pt>
    <dgm:pt modelId="{6B384BFA-0F48-4533-A4F4-472DD3354DDC}">
      <dgm:prSet phldrT="[Text]"/>
      <dgm:spPr/>
      <dgm:t>
        <a:bodyPr/>
        <a:lstStyle/>
        <a:p>
          <a:r>
            <a:rPr lang="en-IN" dirty="0"/>
            <a:t>FPOs</a:t>
          </a:r>
        </a:p>
      </dgm:t>
    </dgm:pt>
    <dgm:pt modelId="{02EF3EB0-25DF-44B8-9FCD-5E87C7CFB832}" type="parTrans" cxnId="{75395AEE-9696-4555-9B24-1B2C17724A40}">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FD38341-CD72-4190-B8CD-361D128CF7C6}" type="sibTrans" cxnId="{75395AEE-9696-4555-9B24-1B2C17724A40}">
      <dgm:prSet/>
      <dgm:spPr/>
      <dgm:t>
        <a:bodyPr/>
        <a:lstStyle/>
        <a:p>
          <a:endParaRPr lang="en-IN"/>
        </a:p>
      </dgm:t>
    </dgm:pt>
    <dgm:pt modelId="{1A3E6C55-62EB-450B-9238-82320E98F63B}">
      <dgm:prSet phldrT="[Text]"/>
      <dgm:spPr/>
      <dgm:t>
        <a:bodyPr/>
        <a:lstStyle/>
        <a:p>
          <a:r>
            <a:rPr lang="en-IN" dirty="0"/>
            <a:t>CBBOs</a:t>
          </a:r>
        </a:p>
      </dgm:t>
    </dgm:pt>
    <dgm:pt modelId="{82C37335-D872-4F2A-BB72-1CB23103B2D5}" type="parTrans" cxnId="{09E1D408-7DCE-4C49-BBF8-545B74692168}">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4445E39A-B771-4DB1-9240-7578B1AA029C}" type="sibTrans" cxnId="{09E1D408-7DCE-4C49-BBF8-545B74692168}">
      <dgm:prSet/>
      <dgm:spPr/>
      <dgm:t>
        <a:bodyPr/>
        <a:lstStyle/>
        <a:p>
          <a:endParaRPr lang="en-IN"/>
        </a:p>
      </dgm:t>
    </dgm:pt>
    <dgm:pt modelId="{8B3C8337-CAD9-4523-B0BD-BF0095BC6076}">
      <dgm:prSet phldrT="[Text]"/>
      <dgm:spPr/>
      <dgm:t>
        <a:bodyPr/>
        <a:lstStyle/>
        <a:p>
          <a:r>
            <a:rPr lang="en-IN" dirty="0"/>
            <a:t>FPOs</a:t>
          </a:r>
        </a:p>
      </dgm:t>
    </dgm:pt>
    <dgm:pt modelId="{FEC4DD9F-8440-4BF1-9842-E4ABBDA13ACF}" type="parTrans" cxnId="{D65323CD-4540-41D6-9ED5-F3614A1DA43F}">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EA04FCE-271A-4F00-BAFF-6B46181578DF}" type="sibTrans" cxnId="{D65323CD-4540-41D6-9ED5-F3614A1DA43F}">
      <dgm:prSet/>
      <dgm:spPr/>
      <dgm:t>
        <a:bodyPr/>
        <a:lstStyle/>
        <a:p>
          <a:endParaRPr lang="en-IN"/>
        </a:p>
      </dgm:t>
    </dgm:pt>
    <dgm:pt modelId="{869C19DA-B0B8-4722-B14E-77A0B2DDB57D}">
      <dgm:prSet phldrT="[Text]"/>
      <dgm:spPr/>
      <dgm:t>
        <a:bodyPr/>
        <a:lstStyle/>
        <a:p>
          <a:r>
            <a:rPr lang="en-IN" dirty="0"/>
            <a:t>N-PMAFSC</a:t>
          </a:r>
        </a:p>
      </dgm:t>
    </dgm:pt>
    <dgm:pt modelId="{CCEECBD0-4344-429F-8434-86A5948D6E44}" type="parTrans" cxnId="{F60821D4-0F52-462D-856B-DB14BF8FC5A4}">
      <dgm:prSet/>
      <dgm:spPr/>
      <dgm:t>
        <a:bodyPr/>
        <a:lstStyle/>
        <a:p>
          <a:endParaRPr lang="en-IN"/>
        </a:p>
      </dgm:t>
    </dgm:pt>
    <dgm:pt modelId="{F86CB68D-37F1-43E5-B118-4BEA909347AA}" type="sibTrans" cxnId="{F60821D4-0F52-462D-856B-DB14BF8FC5A4}">
      <dgm:prSet/>
      <dgm:spPr/>
      <dgm:t>
        <a:bodyPr/>
        <a:lstStyle/>
        <a:p>
          <a:endParaRPr lang="en-IN"/>
        </a:p>
      </dgm:t>
    </dgm:pt>
    <dgm:pt modelId="{D9F62832-E725-4EEE-A798-D4F3102E59D6}">
      <dgm:prSet/>
      <dgm:spPr/>
      <dgm:t>
        <a:bodyPr/>
        <a:lstStyle/>
        <a:p>
          <a:r>
            <a:rPr lang="en-IN" dirty="0"/>
            <a:t>FPOs</a:t>
          </a:r>
        </a:p>
      </dgm:t>
    </dgm:pt>
    <dgm:pt modelId="{A6E09118-FE6B-4EAD-B977-FB4FF2CC369F}" type="parTrans" cxnId="{25E08DC7-28E9-438F-945A-4955EF3F5794}">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CF1DB351-EF5C-45FD-B1A0-EF0A587D3E2F}" type="sibTrans" cxnId="{25E08DC7-28E9-438F-945A-4955EF3F5794}">
      <dgm:prSet/>
      <dgm:spPr/>
      <dgm:t>
        <a:bodyPr/>
        <a:lstStyle/>
        <a:p>
          <a:endParaRPr lang="en-IN"/>
        </a:p>
      </dgm:t>
    </dgm:pt>
    <dgm:pt modelId="{C5F2C714-ACAD-424D-91B1-0CA61DBD9926}">
      <dgm:prSet/>
      <dgm:spPr/>
      <dgm:t>
        <a:bodyPr/>
        <a:lstStyle/>
        <a:p>
          <a:r>
            <a:rPr lang="en-IN" dirty="0"/>
            <a:t>NPMA</a:t>
          </a:r>
        </a:p>
      </dgm:t>
    </dgm:pt>
    <dgm:pt modelId="{714983F6-06DB-4409-BCD3-C773CC4B9AC8}" type="parTrans" cxnId="{055F25FD-9ACF-4626-8583-5D8BDD3F34C9}">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DC68A869-FE26-47F1-A5AD-5CEFAEEB10E0}" type="sibTrans" cxnId="{055F25FD-9ACF-4626-8583-5D8BDD3F34C9}">
      <dgm:prSet/>
      <dgm:spPr/>
      <dgm:t>
        <a:bodyPr/>
        <a:lstStyle/>
        <a:p>
          <a:endParaRPr lang="en-IN"/>
        </a:p>
      </dgm:t>
    </dgm:pt>
    <dgm:pt modelId="{904BA5CD-5B07-484B-BE74-A122B671EF6D}" type="pres">
      <dgm:prSet presAssocID="{41DC40F2-C4EE-4A3E-8465-154D47EFAC0E}" presName="hierChild1" presStyleCnt="0">
        <dgm:presLayoutVars>
          <dgm:chPref val="1"/>
          <dgm:dir/>
          <dgm:animOne val="branch"/>
          <dgm:animLvl val="lvl"/>
          <dgm:resizeHandles/>
        </dgm:presLayoutVars>
      </dgm:prSet>
      <dgm:spPr/>
    </dgm:pt>
    <dgm:pt modelId="{26D10430-2C69-4A8B-81F5-7A45A603E631}" type="pres">
      <dgm:prSet presAssocID="{65FE309C-5DFD-491E-A59D-E8E09C6480C8}" presName="hierRoot1" presStyleCnt="0"/>
      <dgm:spPr/>
    </dgm:pt>
    <dgm:pt modelId="{DA2A142E-C4E1-47A3-A21B-C041BC1A09AF}" type="pres">
      <dgm:prSet presAssocID="{65FE309C-5DFD-491E-A59D-E8E09C6480C8}" presName="composite" presStyleCnt="0"/>
      <dgm:spPr/>
    </dgm:pt>
    <dgm:pt modelId="{71F04685-4794-45FD-BC68-4066C2DA2F60}" type="pres">
      <dgm:prSet presAssocID="{65FE309C-5DFD-491E-A59D-E8E09C6480C8}" presName="background" presStyleLbl="node0" presStyleIdx="0" presStyleCnt="2"/>
      <dgm:spPr/>
    </dgm:pt>
    <dgm:pt modelId="{C62AA3E6-4521-4FB6-B0B5-2B1FAF3222B2}" type="pres">
      <dgm:prSet presAssocID="{65FE309C-5DFD-491E-A59D-E8E09C6480C8}" presName="text" presStyleLbl="fgAcc0" presStyleIdx="0" presStyleCnt="2" custScaleX="112062" custScaleY="55450" custLinFactNeighborX="47692" custLinFactNeighborY="93506">
        <dgm:presLayoutVars>
          <dgm:chPref val="3"/>
        </dgm:presLayoutVars>
      </dgm:prSet>
      <dgm:spPr/>
    </dgm:pt>
    <dgm:pt modelId="{03C57013-DA68-4941-B317-A8E5BDB7964D}" type="pres">
      <dgm:prSet presAssocID="{65FE309C-5DFD-491E-A59D-E8E09C6480C8}" presName="hierChild2" presStyleCnt="0"/>
      <dgm:spPr/>
    </dgm:pt>
    <dgm:pt modelId="{43D6421F-9EDE-41B1-8FF1-6F373FC02272}" type="pres">
      <dgm:prSet presAssocID="{F5BD1373-BBEF-48E2-9E9C-884C2BA2E6CD}" presName="Name10" presStyleLbl="parChTrans1D2" presStyleIdx="0" presStyleCnt="3"/>
      <dgm:spPr/>
    </dgm:pt>
    <dgm:pt modelId="{75F5C8E9-5A39-4155-9A08-123C0676B662}" type="pres">
      <dgm:prSet presAssocID="{504C1FFC-F43D-4FD7-8099-6338CB9A156B}" presName="hierRoot2" presStyleCnt="0"/>
      <dgm:spPr/>
    </dgm:pt>
    <dgm:pt modelId="{C1A3CF82-4CB6-4D63-96A0-8880E39E5671}" type="pres">
      <dgm:prSet presAssocID="{504C1FFC-F43D-4FD7-8099-6338CB9A156B}" presName="composite2" presStyleCnt="0"/>
      <dgm:spPr/>
    </dgm:pt>
    <dgm:pt modelId="{C7CCCAF4-140A-465D-A9E4-25F4F55CDFB3}" type="pres">
      <dgm:prSet presAssocID="{504C1FFC-F43D-4FD7-8099-6338CB9A156B}" presName="background2" presStyleLbl="node2" presStyleIdx="0" presStyleCnt="3"/>
      <dgm:spPr/>
    </dgm:pt>
    <dgm:pt modelId="{AD652BE3-33B6-4E8F-B02F-153F50D11647}" type="pres">
      <dgm:prSet presAssocID="{504C1FFC-F43D-4FD7-8099-6338CB9A156B}" presName="text2" presStyleLbl="fgAcc2" presStyleIdx="0" presStyleCnt="3" custLinFactNeighborX="12860" custLinFactNeighborY="86832">
        <dgm:presLayoutVars>
          <dgm:chPref val="3"/>
        </dgm:presLayoutVars>
      </dgm:prSet>
      <dgm:spPr/>
    </dgm:pt>
    <dgm:pt modelId="{3CDC5326-2258-4B05-AD3B-2298210E2355}" type="pres">
      <dgm:prSet presAssocID="{504C1FFC-F43D-4FD7-8099-6338CB9A156B}" presName="hierChild3" presStyleCnt="0"/>
      <dgm:spPr/>
    </dgm:pt>
    <dgm:pt modelId="{86F5F79B-02B0-4F59-9FC7-A3E12E796298}" type="pres">
      <dgm:prSet presAssocID="{FE514D51-DE72-402A-AC8A-E36FF8E0393C}" presName="Name17" presStyleLbl="parChTrans1D3" presStyleIdx="0" presStyleCnt="4"/>
      <dgm:spPr/>
    </dgm:pt>
    <dgm:pt modelId="{287A5115-60ED-4F89-8AB1-19D1655A4FF7}" type="pres">
      <dgm:prSet presAssocID="{E5FD8D91-BE23-40A5-A351-55F15BD8C725}" presName="hierRoot3" presStyleCnt="0"/>
      <dgm:spPr/>
    </dgm:pt>
    <dgm:pt modelId="{6F5FE98C-06A1-4966-8192-0B222C9992DD}" type="pres">
      <dgm:prSet presAssocID="{E5FD8D91-BE23-40A5-A351-55F15BD8C725}" presName="composite3" presStyleCnt="0"/>
      <dgm:spPr/>
    </dgm:pt>
    <dgm:pt modelId="{9562719C-B3EF-4528-8F50-8FCA7D01D4AE}" type="pres">
      <dgm:prSet presAssocID="{E5FD8D91-BE23-40A5-A351-55F15BD8C725}" presName="background3" presStyleLbl="node3" presStyleIdx="0" presStyleCnt="4"/>
      <dgm:spPr/>
    </dgm:pt>
    <dgm:pt modelId="{E69DDEA2-0C4E-4B1E-BEE7-5A4F7B57C7E6}" type="pres">
      <dgm:prSet presAssocID="{E5FD8D91-BE23-40A5-A351-55F15BD8C725}" presName="text3" presStyleLbl="fgAcc3" presStyleIdx="0" presStyleCnt="4" custLinFactY="55" custLinFactNeighborX="1590" custLinFactNeighborY="100000">
        <dgm:presLayoutVars>
          <dgm:chPref val="3"/>
        </dgm:presLayoutVars>
      </dgm:prSet>
      <dgm:spPr/>
    </dgm:pt>
    <dgm:pt modelId="{7BEE5AF9-DAB9-4D0E-AE54-9BA1F9F28907}" type="pres">
      <dgm:prSet presAssocID="{E5FD8D91-BE23-40A5-A351-55F15BD8C725}" presName="hierChild4" presStyleCnt="0"/>
      <dgm:spPr/>
    </dgm:pt>
    <dgm:pt modelId="{840F35FE-1A4C-4239-AE5C-946EA76FCC3A}" type="pres">
      <dgm:prSet presAssocID="{02EF3EB0-25DF-44B8-9FCD-5E87C7CFB832}" presName="Name17" presStyleLbl="parChTrans1D3" presStyleIdx="1" presStyleCnt="4"/>
      <dgm:spPr/>
    </dgm:pt>
    <dgm:pt modelId="{81241E9D-50D3-449E-B7D8-48EF7E237A88}" type="pres">
      <dgm:prSet presAssocID="{6B384BFA-0F48-4533-A4F4-472DD3354DDC}" presName="hierRoot3" presStyleCnt="0"/>
      <dgm:spPr/>
    </dgm:pt>
    <dgm:pt modelId="{FE0D4546-15B5-4227-A2A3-BDAFB1CEE73E}" type="pres">
      <dgm:prSet presAssocID="{6B384BFA-0F48-4533-A4F4-472DD3354DDC}" presName="composite3" presStyleCnt="0"/>
      <dgm:spPr/>
    </dgm:pt>
    <dgm:pt modelId="{E79C2288-3C76-4DCE-AE81-CDD10E3C30C9}" type="pres">
      <dgm:prSet presAssocID="{6B384BFA-0F48-4533-A4F4-472DD3354DDC}" presName="background3" presStyleLbl="node3" presStyleIdx="1" presStyleCnt="4"/>
      <dgm:spPr/>
    </dgm:pt>
    <dgm:pt modelId="{46CDD92D-3EAD-4A3D-B71E-5DB732FC1774}" type="pres">
      <dgm:prSet presAssocID="{6B384BFA-0F48-4533-A4F4-472DD3354DDC}" presName="text3" presStyleLbl="fgAcc3" presStyleIdx="1" presStyleCnt="4" custLinFactY="9778" custLinFactNeighborX="7506" custLinFactNeighborY="100000">
        <dgm:presLayoutVars>
          <dgm:chPref val="3"/>
        </dgm:presLayoutVars>
      </dgm:prSet>
      <dgm:spPr/>
    </dgm:pt>
    <dgm:pt modelId="{9292558C-2FF1-452C-BF3B-155B52F1F9DA}" type="pres">
      <dgm:prSet presAssocID="{6B384BFA-0F48-4533-A4F4-472DD3354DDC}" presName="hierChild4" presStyleCnt="0"/>
      <dgm:spPr/>
    </dgm:pt>
    <dgm:pt modelId="{6A84C9B1-2044-4F7D-8898-0FC0100CE2F5}" type="pres">
      <dgm:prSet presAssocID="{82C37335-D872-4F2A-BB72-1CB23103B2D5}" presName="Name10" presStyleLbl="parChTrans1D2" presStyleIdx="1" presStyleCnt="3"/>
      <dgm:spPr/>
    </dgm:pt>
    <dgm:pt modelId="{A5E21AF5-FD55-4552-A255-8063FFF99494}" type="pres">
      <dgm:prSet presAssocID="{1A3E6C55-62EB-450B-9238-82320E98F63B}" presName="hierRoot2" presStyleCnt="0"/>
      <dgm:spPr/>
    </dgm:pt>
    <dgm:pt modelId="{EB99E0DA-58A8-488F-936B-DAC9FC308C3D}" type="pres">
      <dgm:prSet presAssocID="{1A3E6C55-62EB-450B-9238-82320E98F63B}" presName="composite2" presStyleCnt="0"/>
      <dgm:spPr/>
    </dgm:pt>
    <dgm:pt modelId="{C198B392-DCCA-49E2-8469-157082B4FA94}" type="pres">
      <dgm:prSet presAssocID="{1A3E6C55-62EB-450B-9238-82320E98F63B}" presName="background2" presStyleLbl="node2" presStyleIdx="1" presStyleCnt="3"/>
      <dgm:spPr/>
    </dgm:pt>
    <dgm:pt modelId="{F68C7606-D51E-45AD-9829-15CC96EBBEBA}" type="pres">
      <dgm:prSet presAssocID="{1A3E6C55-62EB-450B-9238-82320E98F63B}" presName="text2" presStyleLbl="fgAcc2" presStyleIdx="1" presStyleCnt="3" custLinFactNeighborX="36766" custLinFactNeighborY="89932">
        <dgm:presLayoutVars>
          <dgm:chPref val="3"/>
        </dgm:presLayoutVars>
      </dgm:prSet>
      <dgm:spPr/>
    </dgm:pt>
    <dgm:pt modelId="{3039DC74-0FCA-482B-9762-E733536072A0}" type="pres">
      <dgm:prSet presAssocID="{1A3E6C55-62EB-450B-9238-82320E98F63B}" presName="hierChild3" presStyleCnt="0"/>
      <dgm:spPr/>
    </dgm:pt>
    <dgm:pt modelId="{4D0BF31E-EF54-408B-A3F7-F928D399384A}" type="pres">
      <dgm:prSet presAssocID="{FEC4DD9F-8440-4BF1-9842-E4ABBDA13ACF}" presName="Name17" presStyleLbl="parChTrans1D3" presStyleIdx="2" presStyleCnt="4"/>
      <dgm:spPr/>
    </dgm:pt>
    <dgm:pt modelId="{851393B1-CE94-4500-A5E9-6A5B7EFB7EDE}" type="pres">
      <dgm:prSet presAssocID="{8B3C8337-CAD9-4523-B0BD-BF0095BC6076}" presName="hierRoot3" presStyleCnt="0"/>
      <dgm:spPr/>
    </dgm:pt>
    <dgm:pt modelId="{877070C1-6F43-4072-8D4A-95C8FDB98605}" type="pres">
      <dgm:prSet presAssocID="{8B3C8337-CAD9-4523-B0BD-BF0095BC6076}" presName="composite3" presStyleCnt="0"/>
      <dgm:spPr/>
    </dgm:pt>
    <dgm:pt modelId="{6C61C4A3-B543-428C-970E-401C240A4F7C}" type="pres">
      <dgm:prSet presAssocID="{8B3C8337-CAD9-4523-B0BD-BF0095BC6076}" presName="background3" presStyleLbl="node3" presStyleIdx="2" presStyleCnt="4"/>
      <dgm:spPr/>
    </dgm:pt>
    <dgm:pt modelId="{1CD1FDFB-E953-402C-A2B6-51EDEC774374}" type="pres">
      <dgm:prSet presAssocID="{8B3C8337-CAD9-4523-B0BD-BF0095BC6076}" presName="text3" presStyleLbl="fgAcc3" presStyleIdx="2" presStyleCnt="4" custLinFactY="8903" custLinFactNeighborX="16506" custLinFactNeighborY="100000">
        <dgm:presLayoutVars>
          <dgm:chPref val="3"/>
        </dgm:presLayoutVars>
      </dgm:prSet>
      <dgm:spPr/>
    </dgm:pt>
    <dgm:pt modelId="{493FBE9F-5C24-4EA3-BFA8-F80F4DC51E0D}" type="pres">
      <dgm:prSet presAssocID="{8B3C8337-CAD9-4523-B0BD-BF0095BC6076}" presName="hierChild4" presStyleCnt="0"/>
      <dgm:spPr/>
    </dgm:pt>
    <dgm:pt modelId="{3B968640-D000-4727-8D6B-58A2FA0D309F}" type="pres">
      <dgm:prSet presAssocID="{A6E09118-FE6B-4EAD-B977-FB4FF2CC369F}" presName="Name17" presStyleLbl="parChTrans1D3" presStyleIdx="3" presStyleCnt="4"/>
      <dgm:spPr/>
    </dgm:pt>
    <dgm:pt modelId="{2F282905-C5F9-4828-A80E-62E749D5C811}" type="pres">
      <dgm:prSet presAssocID="{D9F62832-E725-4EEE-A798-D4F3102E59D6}" presName="hierRoot3" presStyleCnt="0"/>
      <dgm:spPr/>
    </dgm:pt>
    <dgm:pt modelId="{46E109BB-B1A2-4342-97D7-31EC529730C5}" type="pres">
      <dgm:prSet presAssocID="{D9F62832-E725-4EEE-A798-D4F3102E59D6}" presName="composite3" presStyleCnt="0"/>
      <dgm:spPr/>
    </dgm:pt>
    <dgm:pt modelId="{FF4AB809-29ED-48E7-A182-ADF454675372}" type="pres">
      <dgm:prSet presAssocID="{D9F62832-E725-4EEE-A798-D4F3102E59D6}" presName="background3" presStyleLbl="node3" presStyleIdx="3" presStyleCnt="4"/>
      <dgm:spPr/>
    </dgm:pt>
    <dgm:pt modelId="{457D487A-DACE-4B62-81C7-1D56E348CAC1}" type="pres">
      <dgm:prSet presAssocID="{D9F62832-E725-4EEE-A798-D4F3102E59D6}" presName="text3" presStyleLbl="fgAcc3" presStyleIdx="3" presStyleCnt="4" custLinFactY="8903" custLinFactNeighborX="47633" custLinFactNeighborY="100000">
        <dgm:presLayoutVars>
          <dgm:chPref val="3"/>
        </dgm:presLayoutVars>
      </dgm:prSet>
      <dgm:spPr/>
    </dgm:pt>
    <dgm:pt modelId="{76908246-3AAD-47A2-A8AF-B1D47FAAFD07}" type="pres">
      <dgm:prSet presAssocID="{D9F62832-E725-4EEE-A798-D4F3102E59D6}" presName="hierChild4" presStyleCnt="0"/>
      <dgm:spPr/>
    </dgm:pt>
    <dgm:pt modelId="{1BDBF275-E964-42DB-8AE3-270B0DDD3A05}" type="pres">
      <dgm:prSet presAssocID="{869C19DA-B0B8-4722-B14E-77A0B2DDB57D}" presName="hierRoot1" presStyleCnt="0"/>
      <dgm:spPr/>
    </dgm:pt>
    <dgm:pt modelId="{E5823361-C8D5-4E7D-BBC0-EC732242EBD5}" type="pres">
      <dgm:prSet presAssocID="{869C19DA-B0B8-4722-B14E-77A0B2DDB57D}" presName="composite" presStyleCnt="0"/>
      <dgm:spPr/>
    </dgm:pt>
    <dgm:pt modelId="{424709E7-A45A-43E1-82BD-C6C13E1DD787}" type="pres">
      <dgm:prSet presAssocID="{869C19DA-B0B8-4722-B14E-77A0B2DDB57D}" presName="background" presStyleLbl="node0" presStyleIdx="1" presStyleCnt="2"/>
      <dgm:spPr/>
    </dgm:pt>
    <dgm:pt modelId="{4123079B-B264-4828-BDFF-4B795EEF09F2}" type="pres">
      <dgm:prSet presAssocID="{869C19DA-B0B8-4722-B14E-77A0B2DDB57D}" presName="text" presStyleLbl="fgAcc0" presStyleIdx="1" presStyleCnt="2" custScaleY="56931" custLinFactX="-100000" custLinFactY="-91" custLinFactNeighborX="-107498" custLinFactNeighborY="-100000">
        <dgm:presLayoutVars>
          <dgm:chPref val="3"/>
        </dgm:presLayoutVars>
      </dgm:prSet>
      <dgm:spPr/>
    </dgm:pt>
    <dgm:pt modelId="{D265CA6E-CFDF-4463-B8F7-EFC62DD9CFA5}" type="pres">
      <dgm:prSet presAssocID="{869C19DA-B0B8-4722-B14E-77A0B2DDB57D}" presName="hierChild2" presStyleCnt="0"/>
      <dgm:spPr/>
    </dgm:pt>
    <dgm:pt modelId="{BEE695F2-A22E-4C59-B331-AEA94C9C6297}" type="pres">
      <dgm:prSet presAssocID="{714983F6-06DB-4409-BCD3-C773CC4B9AC8}" presName="Name10" presStyleLbl="parChTrans1D2" presStyleIdx="2" presStyleCnt="3"/>
      <dgm:spPr/>
    </dgm:pt>
    <dgm:pt modelId="{2EBA631B-DCFC-41D7-A1CE-9ECE8206418C}" type="pres">
      <dgm:prSet presAssocID="{C5F2C714-ACAD-424D-91B1-0CA61DBD9926}" presName="hierRoot2" presStyleCnt="0"/>
      <dgm:spPr/>
    </dgm:pt>
    <dgm:pt modelId="{EE4B40D5-2A08-4AF7-9A97-2512F196A7B5}" type="pres">
      <dgm:prSet presAssocID="{C5F2C714-ACAD-424D-91B1-0CA61DBD9926}" presName="composite2" presStyleCnt="0"/>
      <dgm:spPr/>
    </dgm:pt>
    <dgm:pt modelId="{9301B7F4-459F-401F-8F15-B1E12870AAFD}" type="pres">
      <dgm:prSet presAssocID="{C5F2C714-ACAD-424D-91B1-0CA61DBD9926}" presName="background2" presStyleLbl="node2" presStyleIdx="2" presStyleCnt="3"/>
      <dgm:spPr/>
    </dgm:pt>
    <dgm:pt modelId="{ED91EE2E-A0B4-466F-972E-13BE3E9747FC}" type="pres">
      <dgm:prSet presAssocID="{C5F2C714-ACAD-424D-91B1-0CA61DBD9926}" presName="text2" presStyleLbl="fgAcc2" presStyleIdx="2" presStyleCnt="3" custScaleX="105105" custScaleY="56467" custLinFactX="-100000" custLinFactY="-2097" custLinFactNeighborX="-102783" custLinFactNeighborY="-100000">
        <dgm:presLayoutVars>
          <dgm:chPref val="3"/>
        </dgm:presLayoutVars>
      </dgm:prSet>
      <dgm:spPr/>
    </dgm:pt>
    <dgm:pt modelId="{A73620B1-14C7-45FB-B9E8-CB6798E1DF5E}" type="pres">
      <dgm:prSet presAssocID="{C5F2C714-ACAD-424D-91B1-0CA61DBD9926}" presName="hierChild3" presStyleCnt="0"/>
      <dgm:spPr/>
    </dgm:pt>
  </dgm:ptLst>
  <dgm:cxnLst>
    <dgm:cxn modelId="{09E1D408-7DCE-4C49-BBF8-545B74692168}" srcId="{65FE309C-5DFD-491E-A59D-E8E09C6480C8}" destId="{1A3E6C55-62EB-450B-9238-82320E98F63B}" srcOrd="1" destOrd="0" parTransId="{82C37335-D872-4F2A-BB72-1CB23103B2D5}" sibTransId="{4445E39A-B771-4DB1-9240-7578B1AA029C}"/>
    <dgm:cxn modelId="{BC399A0E-B076-4D69-A8D7-E95BACE798EA}" type="presOf" srcId="{714983F6-06DB-4409-BCD3-C773CC4B9AC8}" destId="{BEE695F2-A22E-4C59-B331-AEA94C9C6297}" srcOrd="0" destOrd="0" presId="urn:microsoft.com/office/officeart/2005/8/layout/hierarchy1#1"/>
    <dgm:cxn modelId="{C5AD8B10-F7CE-486F-96A1-2540061562A7}" type="presOf" srcId="{6B384BFA-0F48-4533-A4F4-472DD3354DDC}" destId="{46CDD92D-3EAD-4A3D-B71E-5DB732FC1774}" srcOrd="0" destOrd="0" presId="urn:microsoft.com/office/officeart/2005/8/layout/hierarchy1#1"/>
    <dgm:cxn modelId="{36E33617-E503-485A-8B70-90EB0BA5D0DB}" type="presOf" srcId="{65FE309C-5DFD-491E-A59D-E8E09C6480C8}" destId="{C62AA3E6-4521-4FB6-B0B5-2B1FAF3222B2}" srcOrd="0" destOrd="0" presId="urn:microsoft.com/office/officeart/2005/8/layout/hierarchy1#1"/>
    <dgm:cxn modelId="{BD260518-2340-49FE-BFD3-3235EC333898}" type="presOf" srcId="{FE514D51-DE72-402A-AC8A-E36FF8E0393C}" destId="{86F5F79B-02B0-4F59-9FC7-A3E12E796298}" srcOrd="0" destOrd="0" presId="urn:microsoft.com/office/officeart/2005/8/layout/hierarchy1#1"/>
    <dgm:cxn modelId="{5DECB628-2034-488A-ACAB-91825D54BA58}" type="presOf" srcId="{02EF3EB0-25DF-44B8-9FCD-5E87C7CFB832}" destId="{840F35FE-1A4C-4239-AE5C-946EA76FCC3A}" srcOrd="0" destOrd="0" presId="urn:microsoft.com/office/officeart/2005/8/layout/hierarchy1#1"/>
    <dgm:cxn modelId="{4627052C-A6C1-4E15-9FDD-A1E6B04D5384}" type="presOf" srcId="{41DC40F2-C4EE-4A3E-8465-154D47EFAC0E}" destId="{904BA5CD-5B07-484B-BE74-A122B671EF6D}" srcOrd="0" destOrd="0" presId="urn:microsoft.com/office/officeart/2005/8/layout/hierarchy1#1"/>
    <dgm:cxn modelId="{877AD731-A28B-47C1-B638-68E4EF7F3734}" type="presOf" srcId="{8B3C8337-CAD9-4523-B0BD-BF0095BC6076}" destId="{1CD1FDFB-E953-402C-A2B6-51EDEC774374}" srcOrd="0" destOrd="0" presId="urn:microsoft.com/office/officeart/2005/8/layout/hierarchy1#1"/>
    <dgm:cxn modelId="{7EF1C946-8374-4875-BF2B-DC4B3160A7EC}" srcId="{65FE309C-5DFD-491E-A59D-E8E09C6480C8}" destId="{504C1FFC-F43D-4FD7-8099-6338CB9A156B}" srcOrd="0" destOrd="0" parTransId="{F5BD1373-BBEF-48E2-9E9C-884C2BA2E6CD}" sibTransId="{E7E61085-AC2C-49C5-9AB5-5A0BA053F6E9}"/>
    <dgm:cxn modelId="{8E3E126C-4A01-4510-ACF1-EBA6739164B3}" type="presOf" srcId="{D9F62832-E725-4EEE-A798-D4F3102E59D6}" destId="{457D487A-DACE-4B62-81C7-1D56E348CAC1}" srcOrd="0" destOrd="0" presId="urn:microsoft.com/office/officeart/2005/8/layout/hierarchy1#1"/>
    <dgm:cxn modelId="{92124574-1E73-467E-A8A0-E0105453FF29}" type="presOf" srcId="{F5BD1373-BBEF-48E2-9E9C-884C2BA2E6CD}" destId="{43D6421F-9EDE-41B1-8FF1-6F373FC02272}" srcOrd="0" destOrd="0" presId="urn:microsoft.com/office/officeart/2005/8/layout/hierarchy1#1"/>
    <dgm:cxn modelId="{9D35BC56-F99C-49D6-A4FC-C6503925DED5}" type="presOf" srcId="{E5FD8D91-BE23-40A5-A351-55F15BD8C725}" destId="{E69DDEA2-0C4E-4B1E-BEE7-5A4F7B57C7E6}" srcOrd="0" destOrd="0" presId="urn:microsoft.com/office/officeart/2005/8/layout/hierarchy1#1"/>
    <dgm:cxn modelId="{65073159-C7F5-46CE-97C7-4844818B321F}" type="presOf" srcId="{869C19DA-B0B8-4722-B14E-77A0B2DDB57D}" destId="{4123079B-B264-4828-BDFF-4B795EEF09F2}" srcOrd="0" destOrd="0" presId="urn:microsoft.com/office/officeart/2005/8/layout/hierarchy1#1"/>
    <dgm:cxn modelId="{2978B693-82DF-40E8-909D-8C7A97FB4A8D}" type="presOf" srcId="{82C37335-D872-4F2A-BB72-1CB23103B2D5}" destId="{6A84C9B1-2044-4F7D-8898-0FC0100CE2F5}" srcOrd="0" destOrd="0" presId="urn:microsoft.com/office/officeart/2005/8/layout/hierarchy1#1"/>
    <dgm:cxn modelId="{236D7FA2-3275-47C5-BC41-0A51318412D9}" type="presOf" srcId="{FEC4DD9F-8440-4BF1-9842-E4ABBDA13ACF}" destId="{4D0BF31E-EF54-408B-A3F7-F928D399384A}" srcOrd="0" destOrd="0" presId="urn:microsoft.com/office/officeart/2005/8/layout/hierarchy1#1"/>
    <dgm:cxn modelId="{9E52C0B7-F2A4-4ED1-9B2B-B7A6BACC3F6F}" type="presOf" srcId="{1A3E6C55-62EB-450B-9238-82320E98F63B}" destId="{F68C7606-D51E-45AD-9829-15CC96EBBEBA}" srcOrd="0" destOrd="0" presId="urn:microsoft.com/office/officeart/2005/8/layout/hierarchy1#1"/>
    <dgm:cxn modelId="{25E08DC7-28E9-438F-945A-4955EF3F5794}" srcId="{1A3E6C55-62EB-450B-9238-82320E98F63B}" destId="{D9F62832-E725-4EEE-A798-D4F3102E59D6}" srcOrd="1" destOrd="0" parTransId="{A6E09118-FE6B-4EAD-B977-FB4FF2CC369F}" sibTransId="{CF1DB351-EF5C-45FD-B1A0-EF0A587D3E2F}"/>
    <dgm:cxn modelId="{D65323CD-4540-41D6-9ED5-F3614A1DA43F}" srcId="{1A3E6C55-62EB-450B-9238-82320E98F63B}" destId="{8B3C8337-CAD9-4523-B0BD-BF0095BC6076}" srcOrd="0" destOrd="0" parTransId="{FEC4DD9F-8440-4BF1-9842-E4ABBDA13ACF}" sibTransId="{9EA04FCE-271A-4F00-BAFF-6B46181578DF}"/>
    <dgm:cxn modelId="{F60821D4-0F52-462D-856B-DB14BF8FC5A4}" srcId="{41DC40F2-C4EE-4A3E-8465-154D47EFAC0E}" destId="{869C19DA-B0B8-4722-B14E-77A0B2DDB57D}" srcOrd="1" destOrd="0" parTransId="{CCEECBD0-4344-429F-8434-86A5948D6E44}" sibTransId="{F86CB68D-37F1-43E5-B118-4BEA909347AA}"/>
    <dgm:cxn modelId="{48A532D6-ACC7-4645-AAA8-61CA0DEB25AD}" type="presOf" srcId="{A6E09118-FE6B-4EAD-B977-FB4FF2CC369F}" destId="{3B968640-D000-4727-8D6B-58A2FA0D309F}" srcOrd="0" destOrd="0" presId="urn:microsoft.com/office/officeart/2005/8/layout/hierarchy1#1"/>
    <dgm:cxn modelId="{AAA6D2E2-0162-4BB3-AAEC-3553EDC67AD8}" type="presOf" srcId="{C5F2C714-ACAD-424D-91B1-0CA61DBD9926}" destId="{ED91EE2E-A0B4-466F-972E-13BE3E9747FC}" srcOrd="0" destOrd="0" presId="urn:microsoft.com/office/officeart/2005/8/layout/hierarchy1#1"/>
    <dgm:cxn modelId="{50DDC0E6-FB95-4EA9-BB97-7469DAF3E60E}" srcId="{41DC40F2-C4EE-4A3E-8465-154D47EFAC0E}" destId="{65FE309C-5DFD-491E-A59D-E8E09C6480C8}" srcOrd="0" destOrd="0" parTransId="{33E98065-4795-48B6-A438-F5847C0ECD74}" sibTransId="{3A30EA59-DCF1-400A-A980-405355034667}"/>
    <dgm:cxn modelId="{56AF49E7-316F-4834-BE9B-02041F72ADF1}" type="presOf" srcId="{504C1FFC-F43D-4FD7-8099-6338CB9A156B}" destId="{AD652BE3-33B6-4E8F-B02F-153F50D11647}" srcOrd="0" destOrd="0" presId="urn:microsoft.com/office/officeart/2005/8/layout/hierarchy1#1"/>
    <dgm:cxn modelId="{75395AEE-9696-4555-9B24-1B2C17724A40}" srcId="{504C1FFC-F43D-4FD7-8099-6338CB9A156B}" destId="{6B384BFA-0F48-4533-A4F4-472DD3354DDC}" srcOrd="1" destOrd="0" parTransId="{02EF3EB0-25DF-44B8-9FCD-5E87C7CFB832}" sibTransId="{9FD38341-CD72-4190-B8CD-361D128CF7C6}"/>
    <dgm:cxn modelId="{055F25FD-9ACF-4626-8583-5D8BDD3F34C9}" srcId="{869C19DA-B0B8-4722-B14E-77A0B2DDB57D}" destId="{C5F2C714-ACAD-424D-91B1-0CA61DBD9926}" srcOrd="0" destOrd="0" parTransId="{714983F6-06DB-4409-BCD3-C773CC4B9AC8}" sibTransId="{DC68A869-FE26-47F1-A5AD-5CEFAEEB10E0}"/>
    <dgm:cxn modelId="{092D11FE-1811-4D5F-9D55-3752378F2EC6}" srcId="{504C1FFC-F43D-4FD7-8099-6338CB9A156B}" destId="{E5FD8D91-BE23-40A5-A351-55F15BD8C725}" srcOrd="0" destOrd="0" parTransId="{FE514D51-DE72-402A-AC8A-E36FF8E0393C}" sibTransId="{07486676-4334-46FA-8C36-DC42DC932653}"/>
    <dgm:cxn modelId="{BC66612E-9815-482E-86B2-21F167EF5063}" type="presParOf" srcId="{904BA5CD-5B07-484B-BE74-A122B671EF6D}" destId="{26D10430-2C69-4A8B-81F5-7A45A603E631}" srcOrd="0" destOrd="0" presId="urn:microsoft.com/office/officeart/2005/8/layout/hierarchy1#1"/>
    <dgm:cxn modelId="{AF87CCAD-0884-4D91-BCE3-080313680051}" type="presParOf" srcId="{26D10430-2C69-4A8B-81F5-7A45A603E631}" destId="{DA2A142E-C4E1-47A3-A21B-C041BC1A09AF}" srcOrd="0" destOrd="0" presId="urn:microsoft.com/office/officeart/2005/8/layout/hierarchy1#1"/>
    <dgm:cxn modelId="{D431EDC8-5E3C-416F-98B3-EBF730DD1D0A}" type="presParOf" srcId="{DA2A142E-C4E1-47A3-A21B-C041BC1A09AF}" destId="{71F04685-4794-45FD-BC68-4066C2DA2F60}" srcOrd="0" destOrd="0" presId="urn:microsoft.com/office/officeart/2005/8/layout/hierarchy1#1"/>
    <dgm:cxn modelId="{BE354F71-0439-46DB-847A-9A306F8E64B5}" type="presParOf" srcId="{DA2A142E-C4E1-47A3-A21B-C041BC1A09AF}" destId="{C62AA3E6-4521-4FB6-B0B5-2B1FAF3222B2}" srcOrd="1" destOrd="0" presId="urn:microsoft.com/office/officeart/2005/8/layout/hierarchy1#1"/>
    <dgm:cxn modelId="{9B033118-9068-4017-A4A8-88A29D34E126}" type="presParOf" srcId="{26D10430-2C69-4A8B-81F5-7A45A603E631}" destId="{03C57013-DA68-4941-B317-A8E5BDB7964D}" srcOrd="1" destOrd="0" presId="urn:microsoft.com/office/officeart/2005/8/layout/hierarchy1#1"/>
    <dgm:cxn modelId="{B6E10AC7-77E5-4F20-838A-7643BD2D0504}" type="presParOf" srcId="{03C57013-DA68-4941-B317-A8E5BDB7964D}" destId="{43D6421F-9EDE-41B1-8FF1-6F373FC02272}" srcOrd="0" destOrd="0" presId="urn:microsoft.com/office/officeart/2005/8/layout/hierarchy1#1"/>
    <dgm:cxn modelId="{08323FD2-729B-4061-B89A-8167970419A3}" type="presParOf" srcId="{03C57013-DA68-4941-B317-A8E5BDB7964D}" destId="{75F5C8E9-5A39-4155-9A08-123C0676B662}" srcOrd="1" destOrd="0" presId="urn:microsoft.com/office/officeart/2005/8/layout/hierarchy1#1"/>
    <dgm:cxn modelId="{A3292253-7E82-4F7B-B851-5209E78D8E29}" type="presParOf" srcId="{75F5C8E9-5A39-4155-9A08-123C0676B662}" destId="{C1A3CF82-4CB6-4D63-96A0-8880E39E5671}" srcOrd="0" destOrd="0" presId="urn:microsoft.com/office/officeart/2005/8/layout/hierarchy1#1"/>
    <dgm:cxn modelId="{29051047-EDC5-4E50-82FB-716AF7126E10}" type="presParOf" srcId="{C1A3CF82-4CB6-4D63-96A0-8880E39E5671}" destId="{C7CCCAF4-140A-465D-A9E4-25F4F55CDFB3}" srcOrd="0" destOrd="0" presId="urn:microsoft.com/office/officeart/2005/8/layout/hierarchy1#1"/>
    <dgm:cxn modelId="{618CB9F0-FF86-495F-B516-1BC21C5EDD8F}" type="presParOf" srcId="{C1A3CF82-4CB6-4D63-96A0-8880E39E5671}" destId="{AD652BE3-33B6-4E8F-B02F-153F50D11647}" srcOrd="1" destOrd="0" presId="urn:microsoft.com/office/officeart/2005/8/layout/hierarchy1#1"/>
    <dgm:cxn modelId="{E1B8AE4E-724A-4C57-AE25-BFD31BF98E1A}" type="presParOf" srcId="{75F5C8E9-5A39-4155-9A08-123C0676B662}" destId="{3CDC5326-2258-4B05-AD3B-2298210E2355}" srcOrd="1" destOrd="0" presId="urn:microsoft.com/office/officeart/2005/8/layout/hierarchy1#1"/>
    <dgm:cxn modelId="{74E9D073-3A97-47FE-937C-74B65040448E}" type="presParOf" srcId="{3CDC5326-2258-4B05-AD3B-2298210E2355}" destId="{86F5F79B-02B0-4F59-9FC7-A3E12E796298}" srcOrd="0" destOrd="0" presId="urn:microsoft.com/office/officeart/2005/8/layout/hierarchy1#1"/>
    <dgm:cxn modelId="{47083D12-A0CF-48F1-AFD9-25D0B3644AB5}" type="presParOf" srcId="{3CDC5326-2258-4B05-AD3B-2298210E2355}" destId="{287A5115-60ED-4F89-8AB1-19D1655A4FF7}" srcOrd="1" destOrd="0" presId="urn:microsoft.com/office/officeart/2005/8/layout/hierarchy1#1"/>
    <dgm:cxn modelId="{D8F45957-4C81-4881-9801-C9F2FA05D798}" type="presParOf" srcId="{287A5115-60ED-4F89-8AB1-19D1655A4FF7}" destId="{6F5FE98C-06A1-4966-8192-0B222C9992DD}" srcOrd="0" destOrd="0" presId="urn:microsoft.com/office/officeart/2005/8/layout/hierarchy1#1"/>
    <dgm:cxn modelId="{F6E8883F-D22F-4378-8F4A-6652AD482E65}" type="presParOf" srcId="{6F5FE98C-06A1-4966-8192-0B222C9992DD}" destId="{9562719C-B3EF-4528-8F50-8FCA7D01D4AE}" srcOrd="0" destOrd="0" presId="urn:microsoft.com/office/officeart/2005/8/layout/hierarchy1#1"/>
    <dgm:cxn modelId="{88A5076C-987C-42B0-BDDA-396805B7E368}" type="presParOf" srcId="{6F5FE98C-06A1-4966-8192-0B222C9992DD}" destId="{E69DDEA2-0C4E-4B1E-BEE7-5A4F7B57C7E6}" srcOrd="1" destOrd="0" presId="urn:microsoft.com/office/officeart/2005/8/layout/hierarchy1#1"/>
    <dgm:cxn modelId="{8C6BACD4-30B7-4876-A2F5-3400E0364C59}" type="presParOf" srcId="{287A5115-60ED-4F89-8AB1-19D1655A4FF7}" destId="{7BEE5AF9-DAB9-4D0E-AE54-9BA1F9F28907}" srcOrd="1" destOrd="0" presId="urn:microsoft.com/office/officeart/2005/8/layout/hierarchy1#1"/>
    <dgm:cxn modelId="{5F03FC07-C07B-4F5C-9137-08A8C0A5A8F4}" type="presParOf" srcId="{3CDC5326-2258-4B05-AD3B-2298210E2355}" destId="{840F35FE-1A4C-4239-AE5C-946EA76FCC3A}" srcOrd="2" destOrd="0" presId="urn:microsoft.com/office/officeart/2005/8/layout/hierarchy1#1"/>
    <dgm:cxn modelId="{52332100-7E52-4EFA-AB9F-CA9EE9C7BBE4}" type="presParOf" srcId="{3CDC5326-2258-4B05-AD3B-2298210E2355}" destId="{81241E9D-50D3-449E-B7D8-48EF7E237A88}" srcOrd="3" destOrd="0" presId="urn:microsoft.com/office/officeart/2005/8/layout/hierarchy1#1"/>
    <dgm:cxn modelId="{71995761-E063-4A94-865E-7EABE3DB95BA}" type="presParOf" srcId="{81241E9D-50D3-449E-B7D8-48EF7E237A88}" destId="{FE0D4546-15B5-4227-A2A3-BDAFB1CEE73E}" srcOrd="0" destOrd="0" presId="urn:microsoft.com/office/officeart/2005/8/layout/hierarchy1#1"/>
    <dgm:cxn modelId="{788C1DA6-27C9-417D-AB51-F3C649863696}" type="presParOf" srcId="{FE0D4546-15B5-4227-A2A3-BDAFB1CEE73E}" destId="{E79C2288-3C76-4DCE-AE81-CDD10E3C30C9}" srcOrd="0" destOrd="0" presId="urn:microsoft.com/office/officeart/2005/8/layout/hierarchy1#1"/>
    <dgm:cxn modelId="{D442EC56-E10B-4703-BACB-B070372FF591}" type="presParOf" srcId="{FE0D4546-15B5-4227-A2A3-BDAFB1CEE73E}" destId="{46CDD92D-3EAD-4A3D-B71E-5DB732FC1774}" srcOrd="1" destOrd="0" presId="urn:microsoft.com/office/officeart/2005/8/layout/hierarchy1#1"/>
    <dgm:cxn modelId="{B1724935-FDC5-4ED8-903E-63985D59D846}" type="presParOf" srcId="{81241E9D-50D3-449E-B7D8-48EF7E237A88}" destId="{9292558C-2FF1-452C-BF3B-155B52F1F9DA}" srcOrd="1" destOrd="0" presId="urn:microsoft.com/office/officeart/2005/8/layout/hierarchy1#1"/>
    <dgm:cxn modelId="{606B5F25-4E43-4FD5-9056-F6CAC0A13EBC}" type="presParOf" srcId="{03C57013-DA68-4941-B317-A8E5BDB7964D}" destId="{6A84C9B1-2044-4F7D-8898-0FC0100CE2F5}" srcOrd="2" destOrd="0" presId="urn:microsoft.com/office/officeart/2005/8/layout/hierarchy1#1"/>
    <dgm:cxn modelId="{91550708-734E-4428-A056-D2AF68931212}" type="presParOf" srcId="{03C57013-DA68-4941-B317-A8E5BDB7964D}" destId="{A5E21AF5-FD55-4552-A255-8063FFF99494}" srcOrd="3" destOrd="0" presId="urn:microsoft.com/office/officeart/2005/8/layout/hierarchy1#1"/>
    <dgm:cxn modelId="{BE938B6B-20E6-4AA8-A445-FD99F3E4DBB3}" type="presParOf" srcId="{A5E21AF5-FD55-4552-A255-8063FFF99494}" destId="{EB99E0DA-58A8-488F-936B-DAC9FC308C3D}" srcOrd="0" destOrd="0" presId="urn:microsoft.com/office/officeart/2005/8/layout/hierarchy1#1"/>
    <dgm:cxn modelId="{3830E4D3-A090-4190-A427-EDBB4552121E}" type="presParOf" srcId="{EB99E0DA-58A8-488F-936B-DAC9FC308C3D}" destId="{C198B392-DCCA-49E2-8469-157082B4FA94}" srcOrd="0" destOrd="0" presId="urn:microsoft.com/office/officeart/2005/8/layout/hierarchy1#1"/>
    <dgm:cxn modelId="{CBBBC252-741D-433A-BF84-52E5517DB546}" type="presParOf" srcId="{EB99E0DA-58A8-488F-936B-DAC9FC308C3D}" destId="{F68C7606-D51E-45AD-9829-15CC96EBBEBA}" srcOrd="1" destOrd="0" presId="urn:microsoft.com/office/officeart/2005/8/layout/hierarchy1#1"/>
    <dgm:cxn modelId="{B8E6180C-DE4E-42D5-8B26-4E2D0E1BEF82}" type="presParOf" srcId="{A5E21AF5-FD55-4552-A255-8063FFF99494}" destId="{3039DC74-0FCA-482B-9762-E733536072A0}" srcOrd="1" destOrd="0" presId="urn:microsoft.com/office/officeart/2005/8/layout/hierarchy1#1"/>
    <dgm:cxn modelId="{465A06D4-A05C-40E2-B2A7-916BEFD904D0}" type="presParOf" srcId="{3039DC74-0FCA-482B-9762-E733536072A0}" destId="{4D0BF31E-EF54-408B-A3F7-F928D399384A}" srcOrd="0" destOrd="0" presId="urn:microsoft.com/office/officeart/2005/8/layout/hierarchy1#1"/>
    <dgm:cxn modelId="{AC700C8E-F037-4F26-BCE1-7FA1D4FF86A5}" type="presParOf" srcId="{3039DC74-0FCA-482B-9762-E733536072A0}" destId="{851393B1-CE94-4500-A5E9-6A5B7EFB7EDE}" srcOrd="1" destOrd="0" presId="urn:microsoft.com/office/officeart/2005/8/layout/hierarchy1#1"/>
    <dgm:cxn modelId="{5B81EDB3-A67E-4973-81F3-4DB3BB0EC5C7}" type="presParOf" srcId="{851393B1-CE94-4500-A5E9-6A5B7EFB7EDE}" destId="{877070C1-6F43-4072-8D4A-95C8FDB98605}" srcOrd="0" destOrd="0" presId="urn:microsoft.com/office/officeart/2005/8/layout/hierarchy1#1"/>
    <dgm:cxn modelId="{BD834760-51FB-4062-A4EF-C87F8E759F95}" type="presParOf" srcId="{877070C1-6F43-4072-8D4A-95C8FDB98605}" destId="{6C61C4A3-B543-428C-970E-401C240A4F7C}" srcOrd="0" destOrd="0" presId="urn:microsoft.com/office/officeart/2005/8/layout/hierarchy1#1"/>
    <dgm:cxn modelId="{B9539A13-474D-4C09-9E50-E8091831653D}" type="presParOf" srcId="{877070C1-6F43-4072-8D4A-95C8FDB98605}" destId="{1CD1FDFB-E953-402C-A2B6-51EDEC774374}" srcOrd="1" destOrd="0" presId="urn:microsoft.com/office/officeart/2005/8/layout/hierarchy1#1"/>
    <dgm:cxn modelId="{04A62498-6941-4068-83EA-EDDFBCB43124}" type="presParOf" srcId="{851393B1-CE94-4500-A5E9-6A5B7EFB7EDE}" destId="{493FBE9F-5C24-4EA3-BFA8-F80F4DC51E0D}" srcOrd="1" destOrd="0" presId="urn:microsoft.com/office/officeart/2005/8/layout/hierarchy1#1"/>
    <dgm:cxn modelId="{178DD5D0-F1B6-4ECF-B5A1-8E04508E18EF}" type="presParOf" srcId="{3039DC74-0FCA-482B-9762-E733536072A0}" destId="{3B968640-D000-4727-8D6B-58A2FA0D309F}" srcOrd="2" destOrd="0" presId="urn:microsoft.com/office/officeart/2005/8/layout/hierarchy1#1"/>
    <dgm:cxn modelId="{C1C41E85-79C6-4552-884C-8BFD1F7D85D3}" type="presParOf" srcId="{3039DC74-0FCA-482B-9762-E733536072A0}" destId="{2F282905-C5F9-4828-A80E-62E749D5C811}" srcOrd="3" destOrd="0" presId="urn:microsoft.com/office/officeart/2005/8/layout/hierarchy1#1"/>
    <dgm:cxn modelId="{C316E453-A788-47BD-BDD7-5ECDB638BCE3}" type="presParOf" srcId="{2F282905-C5F9-4828-A80E-62E749D5C811}" destId="{46E109BB-B1A2-4342-97D7-31EC529730C5}" srcOrd="0" destOrd="0" presId="urn:microsoft.com/office/officeart/2005/8/layout/hierarchy1#1"/>
    <dgm:cxn modelId="{3DB8E99B-5D33-4031-AE9E-D780E1F10AA6}" type="presParOf" srcId="{46E109BB-B1A2-4342-97D7-31EC529730C5}" destId="{FF4AB809-29ED-48E7-A182-ADF454675372}" srcOrd="0" destOrd="0" presId="urn:microsoft.com/office/officeart/2005/8/layout/hierarchy1#1"/>
    <dgm:cxn modelId="{22A9AA46-5AB0-4F47-9F3E-CD80CB531F89}" type="presParOf" srcId="{46E109BB-B1A2-4342-97D7-31EC529730C5}" destId="{457D487A-DACE-4B62-81C7-1D56E348CAC1}" srcOrd="1" destOrd="0" presId="urn:microsoft.com/office/officeart/2005/8/layout/hierarchy1#1"/>
    <dgm:cxn modelId="{189AD13D-3D89-429C-A7F7-7AF270C2F5FF}" type="presParOf" srcId="{2F282905-C5F9-4828-A80E-62E749D5C811}" destId="{76908246-3AAD-47A2-A8AF-B1D47FAAFD07}" srcOrd="1" destOrd="0" presId="urn:microsoft.com/office/officeart/2005/8/layout/hierarchy1#1"/>
    <dgm:cxn modelId="{DB0405ED-E5AF-4B36-9497-3BF235CADDFD}" type="presParOf" srcId="{904BA5CD-5B07-484B-BE74-A122B671EF6D}" destId="{1BDBF275-E964-42DB-8AE3-270B0DDD3A05}" srcOrd="1" destOrd="0" presId="urn:microsoft.com/office/officeart/2005/8/layout/hierarchy1#1"/>
    <dgm:cxn modelId="{2D9DBA44-E9E1-4825-9DC8-ACC27B87F090}" type="presParOf" srcId="{1BDBF275-E964-42DB-8AE3-270B0DDD3A05}" destId="{E5823361-C8D5-4E7D-BBC0-EC732242EBD5}" srcOrd="0" destOrd="0" presId="urn:microsoft.com/office/officeart/2005/8/layout/hierarchy1#1"/>
    <dgm:cxn modelId="{A48A2210-D963-4E72-AE86-122EB9A80050}" type="presParOf" srcId="{E5823361-C8D5-4E7D-BBC0-EC732242EBD5}" destId="{424709E7-A45A-43E1-82BD-C6C13E1DD787}" srcOrd="0" destOrd="0" presId="urn:microsoft.com/office/officeart/2005/8/layout/hierarchy1#1"/>
    <dgm:cxn modelId="{94DFA5B3-C457-42EF-A846-54CED14C21F8}" type="presParOf" srcId="{E5823361-C8D5-4E7D-BBC0-EC732242EBD5}" destId="{4123079B-B264-4828-BDFF-4B795EEF09F2}" srcOrd="1" destOrd="0" presId="urn:microsoft.com/office/officeart/2005/8/layout/hierarchy1#1"/>
    <dgm:cxn modelId="{F7D4E25A-3201-4C29-A799-9C99011C2260}" type="presParOf" srcId="{1BDBF275-E964-42DB-8AE3-270B0DDD3A05}" destId="{D265CA6E-CFDF-4463-B8F7-EFC62DD9CFA5}" srcOrd="1" destOrd="0" presId="urn:microsoft.com/office/officeart/2005/8/layout/hierarchy1#1"/>
    <dgm:cxn modelId="{1FB6B3C8-6732-4F7A-B19A-1EEE08994AA0}" type="presParOf" srcId="{D265CA6E-CFDF-4463-B8F7-EFC62DD9CFA5}" destId="{BEE695F2-A22E-4C59-B331-AEA94C9C6297}" srcOrd="0" destOrd="0" presId="urn:microsoft.com/office/officeart/2005/8/layout/hierarchy1#1"/>
    <dgm:cxn modelId="{6BE16BA1-1B7C-46F7-AAC5-51E253A83806}" type="presParOf" srcId="{D265CA6E-CFDF-4463-B8F7-EFC62DD9CFA5}" destId="{2EBA631B-DCFC-41D7-A1CE-9ECE8206418C}" srcOrd="1" destOrd="0" presId="urn:microsoft.com/office/officeart/2005/8/layout/hierarchy1#1"/>
    <dgm:cxn modelId="{80A4A85F-8F58-43E4-BA2A-7DE0987CEA57}" type="presParOf" srcId="{2EBA631B-DCFC-41D7-A1CE-9ECE8206418C}" destId="{EE4B40D5-2A08-4AF7-9A97-2512F196A7B5}" srcOrd="0" destOrd="0" presId="urn:microsoft.com/office/officeart/2005/8/layout/hierarchy1#1"/>
    <dgm:cxn modelId="{70EED43F-64F9-4166-AE48-94356C184E14}" type="presParOf" srcId="{EE4B40D5-2A08-4AF7-9A97-2512F196A7B5}" destId="{9301B7F4-459F-401F-8F15-B1E12870AAFD}" srcOrd="0" destOrd="0" presId="urn:microsoft.com/office/officeart/2005/8/layout/hierarchy1#1"/>
    <dgm:cxn modelId="{D91D9AF1-2366-42A0-A032-6F27C2A6834E}" type="presParOf" srcId="{EE4B40D5-2A08-4AF7-9A97-2512F196A7B5}" destId="{ED91EE2E-A0B4-466F-972E-13BE3E9747FC}" srcOrd="1" destOrd="0" presId="urn:microsoft.com/office/officeart/2005/8/layout/hierarchy1#1"/>
    <dgm:cxn modelId="{DB4E5100-BDFB-4CB1-854D-85AFAED544F4}" type="presParOf" srcId="{2EBA631B-DCFC-41D7-A1CE-9ECE8206418C}" destId="{A73620B1-14C7-45FB-B9E8-CB6798E1DF5E}" srcOrd="1" destOrd="0" presId="urn:microsoft.com/office/officeart/2005/8/layout/hierarchy1#1"/>
  </dgm:cxnLst>
  <dgm:bg>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DC40F2-C4EE-4A3E-8465-154D47EFAC0E}" type="doc">
      <dgm:prSet loTypeId="urn:microsoft.com/office/officeart/2005/8/layout/hierarchy1#2" loCatId="hierarchy" qsTypeId="urn:microsoft.com/office/officeart/2005/8/quickstyle/simple1#9" qsCatId="simple" csTypeId="urn:microsoft.com/office/officeart/2005/8/colors/colorful3#3" csCatId="colorful" phldr="1"/>
      <dgm:spPr/>
      <dgm:t>
        <a:bodyPr/>
        <a:lstStyle/>
        <a:p>
          <a:endParaRPr lang="en-IN"/>
        </a:p>
      </dgm:t>
    </dgm:pt>
    <dgm:pt modelId="{65FE309C-5DFD-491E-A59D-E8E09C6480C8}">
      <dgm:prSet phldrT="[Text]"/>
      <dgm:spPr/>
      <dgm:t>
        <a:bodyPr/>
        <a:lstStyle/>
        <a:p>
          <a:r>
            <a:rPr lang="en-IN" dirty="0"/>
            <a:t>IAs</a:t>
          </a:r>
        </a:p>
      </dgm:t>
    </dgm:pt>
    <dgm:pt modelId="{33E98065-4795-48B6-A438-F5847C0ECD74}" type="parTrans" cxnId="{50DDC0E6-FB95-4EA9-BB97-7469DAF3E60E}">
      <dgm:prSet/>
      <dgm:spPr/>
      <dgm:t>
        <a:bodyPr/>
        <a:lstStyle/>
        <a:p>
          <a:endParaRPr lang="en-IN"/>
        </a:p>
      </dgm:t>
    </dgm:pt>
    <dgm:pt modelId="{3A30EA59-DCF1-400A-A980-405355034667}" type="sibTrans" cxnId="{50DDC0E6-FB95-4EA9-BB97-7469DAF3E60E}">
      <dgm:prSet/>
      <dgm:spPr/>
      <dgm:t>
        <a:bodyPr/>
        <a:lstStyle/>
        <a:p>
          <a:endParaRPr lang="en-IN"/>
        </a:p>
      </dgm:t>
    </dgm:pt>
    <dgm:pt modelId="{504C1FFC-F43D-4FD7-8099-6338CB9A156B}">
      <dgm:prSet phldrT="[Text]"/>
      <dgm:spPr/>
      <dgm:t>
        <a:bodyPr/>
        <a:lstStyle/>
        <a:p>
          <a:r>
            <a:rPr lang="en-IN" dirty="0"/>
            <a:t>CBBOs</a:t>
          </a:r>
        </a:p>
      </dgm:t>
    </dgm:pt>
    <dgm:pt modelId="{F5BD1373-BBEF-48E2-9E9C-884C2BA2E6CD}" type="parTrans" cxnId="{7EF1C946-8374-4875-BF2B-DC4B3160A7EC}">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E7E61085-AC2C-49C5-9AB5-5A0BA053F6E9}" type="sibTrans" cxnId="{7EF1C946-8374-4875-BF2B-DC4B3160A7EC}">
      <dgm:prSet/>
      <dgm:spPr/>
      <dgm:t>
        <a:bodyPr/>
        <a:lstStyle/>
        <a:p>
          <a:endParaRPr lang="en-IN"/>
        </a:p>
      </dgm:t>
    </dgm:pt>
    <dgm:pt modelId="{E5FD8D91-BE23-40A5-A351-55F15BD8C725}">
      <dgm:prSet phldrT="[Text]"/>
      <dgm:spPr/>
      <dgm:t>
        <a:bodyPr/>
        <a:lstStyle/>
        <a:p>
          <a:r>
            <a:rPr lang="en-IN" dirty="0"/>
            <a:t>FPOs</a:t>
          </a:r>
        </a:p>
      </dgm:t>
    </dgm:pt>
    <dgm:pt modelId="{FE514D51-DE72-402A-AC8A-E36FF8E0393C}" type="parTrans" cxnId="{092D11FE-1811-4D5F-9D55-3752378F2EC6}">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07486676-4334-46FA-8C36-DC42DC932653}" type="sibTrans" cxnId="{092D11FE-1811-4D5F-9D55-3752378F2EC6}">
      <dgm:prSet/>
      <dgm:spPr/>
      <dgm:t>
        <a:bodyPr/>
        <a:lstStyle/>
        <a:p>
          <a:endParaRPr lang="en-IN"/>
        </a:p>
      </dgm:t>
    </dgm:pt>
    <dgm:pt modelId="{6B384BFA-0F48-4533-A4F4-472DD3354DDC}">
      <dgm:prSet phldrT="[Text]"/>
      <dgm:spPr/>
      <dgm:t>
        <a:bodyPr/>
        <a:lstStyle/>
        <a:p>
          <a:r>
            <a:rPr lang="en-IN" dirty="0"/>
            <a:t>FPOs</a:t>
          </a:r>
        </a:p>
      </dgm:t>
    </dgm:pt>
    <dgm:pt modelId="{02EF3EB0-25DF-44B8-9FCD-5E87C7CFB832}" type="parTrans" cxnId="{75395AEE-9696-4555-9B24-1B2C17724A40}">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FD38341-CD72-4190-B8CD-361D128CF7C6}" type="sibTrans" cxnId="{75395AEE-9696-4555-9B24-1B2C17724A40}">
      <dgm:prSet/>
      <dgm:spPr/>
      <dgm:t>
        <a:bodyPr/>
        <a:lstStyle/>
        <a:p>
          <a:endParaRPr lang="en-IN"/>
        </a:p>
      </dgm:t>
    </dgm:pt>
    <dgm:pt modelId="{1A3E6C55-62EB-450B-9238-82320E98F63B}">
      <dgm:prSet phldrT="[Text]"/>
      <dgm:spPr/>
      <dgm:t>
        <a:bodyPr/>
        <a:lstStyle/>
        <a:p>
          <a:r>
            <a:rPr lang="en-IN" dirty="0"/>
            <a:t>CBBOs</a:t>
          </a:r>
        </a:p>
      </dgm:t>
    </dgm:pt>
    <dgm:pt modelId="{82C37335-D872-4F2A-BB72-1CB23103B2D5}" type="parTrans" cxnId="{09E1D408-7DCE-4C49-BBF8-545B74692168}">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4445E39A-B771-4DB1-9240-7578B1AA029C}" type="sibTrans" cxnId="{09E1D408-7DCE-4C49-BBF8-545B74692168}">
      <dgm:prSet/>
      <dgm:spPr/>
      <dgm:t>
        <a:bodyPr/>
        <a:lstStyle/>
        <a:p>
          <a:endParaRPr lang="en-IN"/>
        </a:p>
      </dgm:t>
    </dgm:pt>
    <dgm:pt modelId="{8B3C8337-CAD9-4523-B0BD-BF0095BC6076}">
      <dgm:prSet phldrT="[Text]"/>
      <dgm:spPr/>
      <dgm:t>
        <a:bodyPr/>
        <a:lstStyle/>
        <a:p>
          <a:r>
            <a:rPr lang="en-IN" dirty="0"/>
            <a:t>FPOs</a:t>
          </a:r>
        </a:p>
      </dgm:t>
    </dgm:pt>
    <dgm:pt modelId="{FEC4DD9F-8440-4BF1-9842-E4ABBDA13ACF}" type="parTrans" cxnId="{D65323CD-4540-41D6-9ED5-F3614A1DA43F}">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9EA04FCE-271A-4F00-BAFF-6B46181578DF}" type="sibTrans" cxnId="{D65323CD-4540-41D6-9ED5-F3614A1DA43F}">
      <dgm:prSet/>
      <dgm:spPr/>
      <dgm:t>
        <a:bodyPr/>
        <a:lstStyle/>
        <a:p>
          <a:endParaRPr lang="en-IN"/>
        </a:p>
      </dgm:t>
    </dgm:pt>
    <dgm:pt modelId="{869C19DA-B0B8-4722-B14E-77A0B2DDB57D}">
      <dgm:prSet phldrT="[Text]"/>
      <dgm:spPr/>
      <dgm:t>
        <a:bodyPr/>
        <a:lstStyle/>
        <a:p>
          <a:r>
            <a:rPr lang="en-IN" dirty="0"/>
            <a:t>N-PMAFSC</a:t>
          </a:r>
        </a:p>
      </dgm:t>
    </dgm:pt>
    <dgm:pt modelId="{CCEECBD0-4344-429F-8434-86A5948D6E44}" type="parTrans" cxnId="{F60821D4-0F52-462D-856B-DB14BF8FC5A4}">
      <dgm:prSet/>
      <dgm:spPr/>
      <dgm:t>
        <a:bodyPr/>
        <a:lstStyle/>
        <a:p>
          <a:endParaRPr lang="en-IN"/>
        </a:p>
      </dgm:t>
    </dgm:pt>
    <dgm:pt modelId="{F86CB68D-37F1-43E5-B118-4BEA909347AA}" type="sibTrans" cxnId="{F60821D4-0F52-462D-856B-DB14BF8FC5A4}">
      <dgm:prSet/>
      <dgm:spPr/>
      <dgm:t>
        <a:bodyPr/>
        <a:lstStyle/>
        <a:p>
          <a:endParaRPr lang="en-IN"/>
        </a:p>
      </dgm:t>
    </dgm:pt>
    <dgm:pt modelId="{D9F62832-E725-4EEE-A798-D4F3102E59D6}">
      <dgm:prSet/>
      <dgm:spPr/>
      <dgm:t>
        <a:bodyPr/>
        <a:lstStyle/>
        <a:p>
          <a:r>
            <a:rPr lang="en-IN" dirty="0"/>
            <a:t>FPOs</a:t>
          </a:r>
        </a:p>
      </dgm:t>
    </dgm:pt>
    <dgm:pt modelId="{A6E09118-FE6B-4EAD-B977-FB4FF2CC369F}" type="parTrans" cxnId="{25E08DC7-28E9-438F-945A-4955EF3F5794}">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CF1DB351-EF5C-45FD-B1A0-EF0A587D3E2F}" type="sibTrans" cxnId="{25E08DC7-28E9-438F-945A-4955EF3F5794}">
      <dgm:prSet/>
      <dgm:spPr/>
      <dgm:t>
        <a:bodyPr/>
        <a:lstStyle/>
        <a:p>
          <a:endParaRPr lang="en-IN"/>
        </a:p>
      </dgm:t>
    </dgm:pt>
    <dgm:pt modelId="{C5F2C714-ACAD-424D-91B1-0CA61DBD9926}">
      <dgm:prSet/>
      <dgm:spPr/>
      <dgm:t>
        <a:bodyPr/>
        <a:lstStyle/>
        <a:p>
          <a:r>
            <a:rPr lang="en-IN" dirty="0"/>
            <a:t>NPMA</a:t>
          </a:r>
        </a:p>
      </dgm:t>
    </dgm:pt>
    <dgm:pt modelId="{714983F6-06DB-4409-BCD3-C773CC4B9AC8}" type="parTrans" cxnId="{055F25FD-9ACF-4626-8583-5D8BDD3F34C9}">
      <dgm:prSet>
        <dgm:style>
          <a:lnRef idx="3">
            <a:schemeClr val="dk1"/>
          </a:lnRef>
          <a:fillRef idx="0">
            <a:schemeClr val="dk1"/>
          </a:fillRef>
          <a:effectRef idx="2">
            <a:schemeClr val="dk1"/>
          </a:effectRef>
          <a:fontRef idx="minor">
            <a:schemeClr val="tx1"/>
          </a:fontRef>
        </dgm:style>
      </dgm:prSet>
      <dgm:spPr/>
      <dgm:t>
        <a:bodyPr/>
        <a:lstStyle/>
        <a:p>
          <a:endParaRPr lang="en-IN"/>
        </a:p>
      </dgm:t>
    </dgm:pt>
    <dgm:pt modelId="{DC68A869-FE26-47F1-A5AD-5CEFAEEB10E0}" type="sibTrans" cxnId="{055F25FD-9ACF-4626-8583-5D8BDD3F34C9}">
      <dgm:prSet/>
      <dgm:spPr/>
      <dgm:t>
        <a:bodyPr/>
        <a:lstStyle/>
        <a:p>
          <a:endParaRPr lang="en-IN"/>
        </a:p>
      </dgm:t>
    </dgm:pt>
    <dgm:pt modelId="{904BA5CD-5B07-484B-BE74-A122B671EF6D}" type="pres">
      <dgm:prSet presAssocID="{41DC40F2-C4EE-4A3E-8465-154D47EFAC0E}" presName="hierChild1" presStyleCnt="0">
        <dgm:presLayoutVars>
          <dgm:chPref val="1"/>
          <dgm:dir/>
          <dgm:animOne val="branch"/>
          <dgm:animLvl val="lvl"/>
          <dgm:resizeHandles/>
        </dgm:presLayoutVars>
      </dgm:prSet>
      <dgm:spPr/>
    </dgm:pt>
    <dgm:pt modelId="{26D10430-2C69-4A8B-81F5-7A45A603E631}" type="pres">
      <dgm:prSet presAssocID="{65FE309C-5DFD-491E-A59D-E8E09C6480C8}" presName="hierRoot1" presStyleCnt="0"/>
      <dgm:spPr/>
    </dgm:pt>
    <dgm:pt modelId="{DA2A142E-C4E1-47A3-A21B-C041BC1A09AF}" type="pres">
      <dgm:prSet presAssocID="{65FE309C-5DFD-491E-A59D-E8E09C6480C8}" presName="composite" presStyleCnt="0"/>
      <dgm:spPr/>
    </dgm:pt>
    <dgm:pt modelId="{71F04685-4794-45FD-BC68-4066C2DA2F60}" type="pres">
      <dgm:prSet presAssocID="{65FE309C-5DFD-491E-A59D-E8E09C6480C8}" presName="background" presStyleLbl="node0" presStyleIdx="0" presStyleCnt="2"/>
      <dgm:spPr/>
    </dgm:pt>
    <dgm:pt modelId="{C62AA3E6-4521-4FB6-B0B5-2B1FAF3222B2}" type="pres">
      <dgm:prSet presAssocID="{65FE309C-5DFD-491E-A59D-E8E09C6480C8}" presName="text" presStyleLbl="fgAcc0" presStyleIdx="0" presStyleCnt="2" custScaleX="112062" custScaleY="55450" custLinFactNeighborX="47692" custLinFactNeighborY="93506">
        <dgm:presLayoutVars>
          <dgm:chPref val="3"/>
        </dgm:presLayoutVars>
      </dgm:prSet>
      <dgm:spPr/>
    </dgm:pt>
    <dgm:pt modelId="{03C57013-DA68-4941-B317-A8E5BDB7964D}" type="pres">
      <dgm:prSet presAssocID="{65FE309C-5DFD-491E-A59D-E8E09C6480C8}" presName="hierChild2" presStyleCnt="0"/>
      <dgm:spPr/>
    </dgm:pt>
    <dgm:pt modelId="{43D6421F-9EDE-41B1-8FF1-6F373FC02272}" type="pres">
      <dgm:prSet presAssocID="{F5BD1373-BBEF-48E2-9E9C-884C2BA2E6CD}" presName="Name10" presStyleLbl="parChTrans1D2" presStyleIdx="0" presStyleCnt="3"/>
      <dgm:spPr/>
    </dgm:pt>
    <dgm:pt modelId="{75F5C8E9-5A39-4155-9A08-123C0676B662}" type="pres">
      <dgm:prSet presAssocID="{504C1FFC-F43D-4FD7-8099-6338CB9A156B}" presName="hierRoot2" presStyleCnt="0"/>
      <dgm:spPr/>
    </dgm:pt>
    <dgm:pt modelId="{C1A3CF82-4CB6-4D63-96A0-8880E39E5671}" type="pres">
      <dgm:prSet presAssocID="{504C1FFC-F43D-4FD7-8099-6338CB9A156B}" presName="composite2" presStyleCnt="0"/>
      <dgm:spPr/>
    </dgm:pt>
    <dgm:pt modelId="{C7CCCAF4-140A-465D-A9E4-25F4F55CDFB3}" type="pres">
      <dgm:prSet presAssocID="{504C1FFC-F43D-4FD7-8099-6338CB9A156B}" presName="background2" presStyleLbl="node2" presStyleIdx="0" presStyleCnt="3"/>
      <dgm:spPr/>
    </dgm:pt>
    <dgm:pt modelId="{AD652BE3-33B6-4E8F-B02F-153F50D11647}" type="pres">
      <dgm:prSet presAssocID="{504C1FFC-F43D-4FD7-8099-6338CB9A156B}" presName="text2" presStyleLbl="fgAcc2" presStyleIdx="0" presStyleCnt="3" custLinFactNeighborX="12860" custLinFactNeighborY="86832">
        <dgm:presLayoutVars>
          <dgm:chPref val="3"/>
        </dgm:presLayoutVars>
      </dgm:prSet>
      <dgm:spPr/>
    </dgm:pt>
    <dgm:pt modelId="{3CDC5326-2258-4B05-AD3B-2298210E2355}" type="pres">
      <dgm:prSet presAssocID="{504C1FFC-F43D-4FD7-8099-6338CB9A156B}" presName="hierChild3" presStyleCnt="0"/>
      <dgm:spPr/>
    </dgm:pt>
    <dgm:pt modelId="{86F5F79B-02B0-4F59-9FC7-A3E12E796298}" type="pres">
      <dgm:prSet presAssocID="{FE514D51-DE72-402A-AC8A-E36FF8E0393C}" presName="Name17" presStyleLbl="parChTrans1D3" presStyleIdx="0" presStyleCnt="4"/>
      <dgm:spPr/>
    </dgm:pt>
    <dgm:pt modelId="{287A5115-60ED-4F89-8AB1-19D1655A4FF7}" type="pres">
      <dgm:prSet presAssocID="{E5FD8D91-BE23-40A5-A351-55F15BD8C725}" presName="hierRoot3" presStyleCnt="0"/>
      <dgm:spPr/>
    </dgm:pt>
    <dgm:pt modelId="{6F5FE98C-06A1-4966-8192-0B222C9992DD}" type="pres">
      <dgm:prSet presAssocID="{E5FD8D91-BE23-40A5-A351-55F15BD8C725}" presName="composite3" presStyleCnt="0"/>
      <dgm:spPr/>
    </dgm:pt>
    <dgm:pt modelId="{9562719C-B3EF-4528-8F50-8FCA7D01D4AE}" type="pres">
      <dgm:prSet presAssocID="{E5FD8D91-BE23-40A5-A351-55F15BD8C725}" presName="background3" presStyleLbl="node3" presStyleIdx="0" presStyleCnt="4"/>
      <dgm:spPr/>
    </dgm:pt>
    <dgm:pt modelId="{E69DDEA2-0C4E-4B1E-BEE7-5A4F7B57C7E6}" type="pres">
      <dgm:prSet presAssocID="{E5FD8D91-BE23-40A5-A351-55F15BD8C725}" presName="text3" presStyleLbl="fgAcc3" presStyleIdx="0" presStyleCnt="4" custLinFactY="55" custLinFactNeighborX="1590" custLinFactNeighborY="100000">
        <dgm:presLayoutVars>
          <dgm:chPref val="3"/>
        </dgm:presLayoutVars>
      </dgm:prSet>
      <dgm:spPr/>
    </dgm:pt>
    <dgm:pt modelId="{7BEE5AF9-DAB9-4D0E-AE54-9BA1F9F28907}" type="pres">
      <dgm:prSet presAssocID="{E5FD8D91-BE23-40A5-A351-55F15BD8C725}" presName="hierChild4" presStyleCnt="0"/>
      <dgm:spPr/>
    </dgm:pt>
    <dgm:pt modelId="{840F35FE-1A4C-4239-AE5C-946EA76FCC3A}" type="pres">
      <dgm:prSet presAssocID="{02EF3EB0-25DF-44B8-9FCD-5E87C7CFB832}" presName="Name17" presStyleLbl="parChTrans1D3" presStyleIdx="1" presStyleCnt="4"/>
      <dgm:spPr/>
    </dgm:pt>
    <dgm:pt modelId="{81241E9D-50D3-449E-B7D8-48EF7E237A88}" type="pres">
      <dgm:prSet presAssocID="{6B384BFA-0F48-4533-A4F4-472DD3354DDC}" presName="hierRoot3" presStyleCnt="0"/>
      <dgm:spPr/>
    </dgm:pt>
    <dgm:pt modelId="{FE0D4546-15B5-4227-A2A3-BDAFB1CEE73E}" type="pres">
      <dgm:prSet presAssocID="{6B384BFA-0F48-4533-A4F4-472DD3354DDC}" presName="composite3" presStyleCnt="0"/>
      <dgm:spPr/>
    </dgm:pt>
    <dgm:pt modelId="{E79C2288-3C76-4DCE-AE81-CDD10E3C30C9}" type="pres">
      <dgm:prSet presAssocID="{6B384BFA-0F48-4533-A4F4-472DD3354DDC}" presName="background3" presStyleLbl="node3" presStyleIdx="1" presStyleCnt="4"/>
      <dgm:spPr/>
    </dgm:pt>
    <dgm:pt modelId="{46CDD92D-3EAD-4A3D-B71E-5DB732FC1774}" type="pres">
      <dgm:prSet presAssocID="{6B384BFA-0F48-4533-A4F4-472DD3354DDC}" presName="text3" presStyleLbl="fgAcc3" presStyleIdx="1" presStyleCnt="4" custLinFactY="9778" custLinFactNeighborX="7506" custLinFactNeighborY="100000">
        <dgm:presLayoutVars>
          <dgm:chPref val="3"/>
        </dgm:presLayoutVars>
      </dgm:prSet>
      <dgm:spPr/>
    </dgm:pt>
    <dgm:pt modelId="{9292558C-2FF1-452C-BF3B-155B52F1F9DA}" type="pres">
      <dgm:prSet presAssocID="{6B384BFA-0F48-4533-A4F4-472DD3354DDC}" presName="hierChild4" presStyleCnt="0"/>
      <dgm:spPr/>
    </dgm:pt>
    <dgm:pt modelId="{6A84C9B1-2044-4F7D-8898-0FC0100CE2F5}" type="pres">
      <dgm:prSet presAssocID="{82C37335-D872-4F2A-BB72-1CB23103B2D5}" presName="Name10" presStyleLbl="parChTrans1D2" presStyleIdx="1" presStyleCnt="3"/>
      <dgm:spPr/>
    </dgm:pt>
    <dgm:pt modelId="{A5E21AF5-FD55-4552-A255-8063FFF99494}" type="pres">
      <dgm:prSet presAssocID="{1A3E6C55-62EB-450B-9238-82320E98F63B}" presName="hierRoot2" presStyleCnt="0"/>
      <dgm:spPr/>
    </dgm:pt>
    <dgm:pt modelId="{EB99E0DA-58A8-488F-936B-DAC9FC308C3D}" type="pres">
      <dgm:prSet presAssocID="{1A3E6C55-62EB-450B-9238-82320E98F63B}" presName="composite2" presStyleCnt="0"/>
      <dgm:spPr/>
    </dgm:pt>
    <dgm:pt modelId="{C198B392-DCCA-49E2-8469-157082B4FA94}" type="pres">
      <dgm:prSet presAssocID="{1A3E6C55-62EB-450B-9238-82320E98F63B}" presName="background2" presStyleLbl="node2" presStyleIdx="1" presStyleCnt="3"/>
      <dgm:spPr/>
    </dgm:pt>
    <dgm:pt modelId="{F68C7606-D51E-45AD-9829-15CC96EBBEBA}" type="pres">
      <dgm:prSet presAssocID="{1A3E6C55-62EB-450B-9238-82320E98F63B}" presName="text2" presStyleLbl="fgAcc2" presStyleIdx="1" presStyleCnt="3" custLinFactNeighborX="36766" custLinFactNeighborY="89932">
        <dgm:presLayoutVars>
          <dgm:chPref val="3"/>
        </dgm:presLayoutVars>
      </dgm:prSet>
      <dgm:spPr/>
    </dgm:pt>
    <dgm:pt modelId="{3039DC74-0FCA-482B-9762-E733536072A0}" type="pres">
      <dgm:prSet presAssocID="{1A3E6C55-62EB-450B-9238-82320E98F63B}" presName="hierChild3" presStyleCnt="0"/>
      <dgm:spPr/>
    </dgm:pt>
    <dgm:pt modelId="{4D0BF31E-EF54-408B-A3F7-F928D399384A}" type="pres">
      <dgm:prSet presAssocID="{FEC4DD9F-8440-4BF1-9842-E4ABBDA13ACF}" presName="Name17" presStyleLbl="parChTrans1D3" presStyleIdx="2" presStyleCnt="4"/>
      <dgm:spPr/>
    </dgm:pt>
    <dgm:pt modelId="{851393B1-CE94-4500-A5E9-6A5B7EFB7EDE}" type="pres">
      <dgm:prSet presAssocID="{8B3C8337-CAD9-4523-B0BD-BF0095BC6076}" presName="hierRoot3" presStyleCnt="0"/>
      <dgm:spPr/>
    </dgm:pt>
    <dgm:pt modelId="{877070C1-6F43-4072-8D4A-95C8FDB98605}" type="pres">
      <dgm:prSet presAssocID="{8B3C8337-CAD9-4523-B0BD-BF0095BC6076}" presName="composite3" presStyleCnt="0"/>
      <dgm:spPr/>
    </dgm:pt>
    <dgm:pt modelId="{6C61C4A3-B543-428C-970E-401C240A4F7C}" type="pres">
      <dgm:prSet presAssocID="{8B3C8337-CAD9-4523-B0BD-BF0095BC6076}" presName="background3" presStyleLbl="node3" presStyleIdx="2" presStyleCnt="4"/>
      <dgm:spPr/>
    </dgm:pt>
    <dgm:pt modelId="{1CD1FDFB-E953-402C-A2B6-51EDEC774374}" type="pres">
      <dgm:prSet presAssocID="{8B3C8337-CAD9-4523-B0BD-BF0095BC6076}" presName="text3" presStyleLbl="fgAcc3" presStyleIdx="2" presStyleCnt="4" custLinFactY="8903" custLinFactNeighborX="16506" custLinFactNeighborY="100000">
        <dgm:presLayoutVars>
          <dgm:chPref val="3"/>
        </dgm:presLayoutVars>
      </dgm:prSet>
      <dgm:spPr/>
    </dgm:pt>
    <dgm:pt modelId="{493FBE9F-5C24-4EA3-BFA8-F80F4DC51E0D}" type="pres">
      <dgm:prSet presAssocID="{8B3C8337-CAD9-4523-B0BD-BF0095BC6076}" presName="hierChild4" presStyleCnt="0"/>
      <dgm:spPr/>
    </dgm:pt>
    <dgm:pt modelId="{3B968640-D000-4727-8D6B-58A2FA0D309F}" type="pres">
      <dgm:prSet presAssocID="{A6E09118-FE6B-4EAD-B977-FB4FF2CC369F}" presName="Name17" presStyleLbl="parChTrans1D3" presStyleIdx="3" presStyleCnt="4"/>
      <dgm:spPr/>
    </dgm:pt>
    <dgm:pt modelId="{2F282905-C5F9-4828-A80E-62E749D5C811}" type="pres">
      <dgm:prSet presAssocID="{D9F62832-E725-4EEE-A798-D4F3102E59D6}" presName="hierRoot3" presStyleCnt="0"/>
      <dgm:spPr/>
    </dgm:pt>
    <dgm:pt modelId="{46E109BB-B1A2-4342-97D7-31EC529730C5}" type="pres">
      <dgm:prSet presAssocID="{D9F62832-E725-4EEE-A798-D4F3102E59D6}" presName="composite3" presStyleCnt="0"/>
      <dgm:spPr/>
    </dgm:pt>
    <dgm:pt modelId="{FF4AB809-29ED-48E7-A182-ADF454675372}" type="pres">
      <dgm:prSet presAssocID="{D9F62832-E725-4EEE-A798-D4F3102E59D6}" presName="background3" presStyleLbl="node3" presStyleIdx="3" presStyleCnt="4"/>
      <dgm:spPr/>
    </dgm:pt>
    <dgm:pt modelId="{457D487A-DACE-4B62-81C7-1D56E348CAC1}" type="pres">
      <dgm:prSet presAssocID="{D9F62832-E725-4EEE-A798-D4F3102E59D6}" presName="text3" presStyleLbl="fgAcc3" presStyleIdx="3" presStyleCnt="4" custLinFactY="8903" custLinFactNeighborX="47633" custLinFactNeighborY="100000">
        <dgm:presLayoutVars>
          <dgm:chPref val="3"/>
        </dgm:presLayoutVars>
      </dgm:prSet>
      <dgm:spPr/>
    </dgm:pt>
    <dgm:pt modelId="{76908246-3AAD-47A2-A8AF-B1D47FAAFD07}" type="pres">
      <dgm:prSet presAssocID="{D9F62832-E725-4EEE-A798-D4F3102E59D6}" presName="hierChild4" presStyleCnt="0"/>
      <dgm:spPr/>
    </dgm:pt>
    <dgm:pt modelId="{1BDBF275-E964-42DB-8AE3-270B0DDD3A05}" type="pres">
      <dgm:prSet presAssocID="{869C19DA-B0B8-4722-B14E-77A0B2DDB57D}" presName="hierRoot1" presStyleCnt="0"/>
      <dgm:spPr/>
    </dgm:pt>
    <dgm:pt modelId="{E5823361-C8D5-4E7D-BBC0-EC732242EBD5}" type="pres">
      <dgm:prSet presAssocID="{869C19DA-B0B8-4722-B14E-77A0B2DDB57D}" presName="composite" presStyleCnt="0"/>
      <dgm:spPr/>
    </dgm:pt>
    <dgm:pt modelId="{424709E7-A45A-43E1-82BD-C6C13E1DD787}" type="pres">
      <dgm:prSet presAssocID="{869C19DA-B0B8-4722-B14E-77A0B2DDB57D}" presName="background" presStyleLbl="node0" presStyleIdx="1" presStyleCnt="2"/>
      <dgm:spPr/>
    </dgm:pt>
    <dgm:pt modelId="{4123079B-B264-4828-BDFF-4B795EEF09F2}" type="pres">
      <dgm:prSet presAssocID="{869C19DA-B0B8-4722-B14E-77A0B2DDB57D}" presName="text" presStyleLbl="fgAcc0" presStyleIdx="1" presStyleCnt="2" custScaleY="56931" custLinFactX="-100000" custLinFactY="-91" custLinFactNeighborX="-107498" custLinFactNeighborY="-100000">
        <dgm:presLayoutVars>
          <dgm:chPref val="3"/>
        </dgm:presLayoutVars>
      </dgm:prSet>
      <dgm:spPr/>
    </dgm:pt>
    <dgm:pt modelId="{D265CA6E-CFDF-4463-B8F7-EFC62DD9CFA5}" type="pres">
      <dgm:prSet presAssocID="{869C19DA-B0B8-4722-B14E-77A0B2DDB57D}" presName="hierChild2" presStyleCnt="0"/>
      <dgm:spPr/>
    </dgm:pt>
    <dgm:pt modelId="{BEE695F2-A22E-4C59-B331-AEA94C9C6297}" type="pres">
      <dgm:prSet presAssocID="{714983F6-06DB-4409-BCD3-C773CC4B9AC8}" presName="Name10" presStyleLbl="parChTrans1D2" presStyleIdx="2" presStyleCnt="3"/>
      <dgm:spPr/>
    </dgm:pt>
    <dgm:pt modelId="{2EBA631B-DCFC-41D7-A1CE-9ECE8206418C}" type="pres">
      <dgm:prSet presAssocID="{C5F2C714-ACAD-424D-91B1-0CA61DBD9926}" presName="hierRoot2" presStyleCnt="0"/>
      <dgm:spPr/>
    </dgm:pt>
    <dgm:pt modelId="{EE4B40D5-2A08-4AF7-9A97-2512F196A7B5}" type="pres">
      <dgm:prSet presAssocID="{C5F2C714-ACAD-424D-91B1-0CA61DBD9926}" presName="composite2" presStyleCnt="0"/>
      <dgm:spPr/>
    </dgm:pt>
    <dgm:pt modelId="{9301B7F4-459F-401F-8F15-B1E12870AAFD}" type="pres">
      <dgm:prSet presAssocID="{C5F2C714-ACAD-424D-91B1-0CA61DBD9926}" presName="background2" presStyleLbl="node2" presStyleIdx="2" presStyleCnt="3"/>
      <dgm:spPr/>
    </dgm:pt>
    <dgm:pt modelId="{ED91EE2E-A0B4-466F-972E-13BE3E9747FC}" type="pres">
      <dgm:prSet presAssocID="{C5F2C714-ACAD-424D-91B1-0CA61DBD9926}" presName="text2" presStyleLbl="fgAcc2" presStyleIdx="2" presStyleCnt="3" custScaleX="105105" custScaleY="56467" custLinFactX="-100000" custLinFactY="-2097" custLinFactNeighborX="-102783" custLinFactNeighborY="-100000">
        <dgm:presLayoutVars>
          <dgm:chPref val="3"/>
        </dgm:presLayoutVars>
      </dgm:prSet>
      <dgm:spPr/>
    </dgm:pt>
    <dgm:pt modelId="{A73620B1-14C7-45FB-B9E8-CB6798E1DF5E}" type="pres">
      <dgm:prSet presAssocID="{C5F2C714-ACAD-424D-91B1-0CA61DBD9926}" presName="hierChild3" presStyleCnt="0"/>
      <dgm:spPr/>
    </dgm:pt>
  </dgm:ptLst>
  <dgm:cxnLst>
    <dgm:cxn modelId="{09E1D408-7DCE-4C49-BBF8-545B74692168}" srcId="{65FE309C-5DFD-491E-A59D-E8E09C6480C8}" destId="{1A3E6C55-62EB-450B-9238-82320E98F63B}" srcOrd="1" destOrd="0" parTransId="{82C37335-D872-4F2A-BB72-1CB23103B2D5}" sibTransId="{4445E39A-B771-4DB1-9240-7578B1AA029C}"/>
    <dgm:cxn modelId="{BC399A0E-B076-4D69-A8D7-E95BACE798EA}" type="presOf" srcId="{714983F6-06DB-4409-BCD3-C773CC4B9AC8}" destId="{BEE695F2-A22E-4C59-B331-AEA94C9C6297}" srcOrd="0" destOrd="0" presId="urn:microsoft.com/office/officeart/2005/8/layout/hierarchy1#2"/>
    <dgm:cxn modelId="{C5AD8B10-F7CE-486F-96A1-2540061562A7}" type="presOf" srcId="{6B384BFA-0F48-4533-A4F4-472DD3354DDC}" destId="{46CDD92D-3EAD-4A3D-B71E-5DB732FC1774}" srcOrd="0" destOrd="0" presId="urn:microsoft.com/office/officeart/2005/8/layout/hierarchy1#2"/>
    <dgm:cxn modelId="{36E33617-E503-485A-8B70-90EB0BA5D0DB}" type="presOf" srcId="{65FE309C-5DFD-491E-A59D-E8E09C6480C8}" destId="{C62AA3E6-4521-4FB6-B0B5-2B1FAF3222B2}" srcOrd="0" destOrd="0" presId="urn:microsoft.com/office/officeart/2005/8/layout/hierarchy1#2"/>
    <dgm:cxn modelId="{BD260518-2340-49FE-BFD3-3235EC333898}" type="presOf" srcId="{FE514D51-DE72-402A-AC8A-E36FF8E0393C}" destId="{86F5F79B-02B0-4F59-9FC7-A3E12E796298}" srcOrd="0" destOrd="0" presId="urn:microsoft.com/office/officeart/2005/8/layout/hierarchy1#2"/>
    <dgm:cxn modelId="{5DECB628-2034-488A-ACAB-91825D54BA58}" type="presOf" srcId="{02EF3EB0-25DF-44B8-9FCD-5E87C7CFB832}" destId="{840F35FE-1A4C-4239-AE5C-946EA76FCC3A}" srcOrd="0" destOrd="0" presId="urn:microsoft.com/office/officeart/2005/8/layout/hierarchy1#2"/>
    <dgm:cxn modelId="{4627052C-A6C1-4E15-9FDD-A1E6B04D5384}" type="presOf" srcId="{41DC40F2-C4EE-4A3E-8465-154D47EFAC0E}" destId="{904BA5CD-5B07-484B-BE74-A122B671EF6D}" srcOrd="0" destOrd="0" presId="urn:microsoft.com/office/officeart/2005/8/layout/hierarchy1#2"/>
    <dgm:cxn modelId="{877AD731-A28B-47C1-B638-68E4EF7F3734}" type="presOf" srcId="{8B3C8337-CAD9-4523-B0BD-BF0095BC6076}" destId="{1CD1FDFB-E953-402C-A2B6-51EDEC774374}" srcOrd="0" destOrd="0" presId="urn:microsoft.com/office/officeart/2005/8/layout/hierarchy1#2"/>
    <dgm:cxn modelId="{7EF1C946-8374-4875-BF2B-DC4B3160A7EC}" srcId="{65FE309C-5DFD-491E-A59D-E8E09C6480C8}" destId="{504C1FFC-F43D-4FD7-8099-6338CB9A156B}" srcOrd="0" destOrd="0" parTransId="{F5BD1373-BBEF-48E2-9E9C-884C2BA2E6CD}" sibTransId="{E7E61085-AC2C-49C5-9AB5-5A0BA053F6E9}"/>
    <dgm:cxn modelId="{8E3E126C-4A01-4510-ACF1-EBA6739164B3}" type="presOf" srcId="{D9F62832-E725-4EEE-A798-D4F3102E59D6}" destId="{457D487A-DACE-4B62-81C7-1D56E348CAC1}" srcOrd="0" destOrd="0" presId="urn:microsoft.com/office/officeart/2005/8/layout/hierarchy1#2"/>
    <dgm:cxn modelId="{92124574-1E73-467E-A8A0-E0105453FF29}" type="presOf" srcId="{F5BD1373-BBEF-48E2-9E9C-884C2BA2E6CD}" destId="{43D6421F-9EDE-41B1-8FF1-6F373FC02272}" srcOrd="0" destOrd="0" presId="urn:microsoft.com/office/officeart/2005/8/layout/hierarchy1#2"/>
    <dgm:cxn modelId="{9D35BC56-F99C-49D6-A4FC-C6503925DED5}" type="presOf" srcId="{E5FD8D91-BE23-40A5-A351-55F15BD8C725}" destId="{E69DDEA2-0C4E-4B1E-BEE7-5A4F7B57C7E6}" srcOrd="0" destOrd="0" presId="urn:microsoft.com/office/officeart/2005/8/layout/hierarchy1#2"/>
    <dgm:cxn modelId="{65073159-C7F5-46CE-97C7-4844818B321F}" type="presOf" srcId="{869C19DA-B0B8-4722-B14E-77A0B2DDB57D}" destId="{4123079B-B264-4828-BDFF-4B795EEF09F2}" srcOrd="0" destOrd="0" presId="urn:microsoft.com/office/officeart/2005/8/layout/hierarchy1#2"/>
    <dgm:cxn modelId="{2978B693-82DF-40E8-909D-8C7A97FB4A8D}" type="presOf" srcId="{82C37335-D872-4F2A-BB72-1CB23103B2D5}" destId="{6A84C9B1-2044-4F7D-8898-0FC0100CE2F5}" srcOrd="0" destOrd="0" presId="urn:microsoft.com/office/officeart/2005/8/layout/hierarchy1#2"/>
    <dgm:cxn modelId="{236D7FA2-3275-47C5-BC41-0A51318412D9}" type="presOf" srcId="{FEC4DD9F-8440-4BF1-9842-E4ABBDA13ACF}" destId="{4D0BF31E-EF54-408B-A3F7-F928D399384A}" srcOrd="0" destOrd="0" presId="urn:microsoft.com/office/officeart/2005/8/layout/hierarchy1#2"/>
    <dgm:cxn modelId="{9E52C0B7-F2A4-4ED1-9B2B-B7A6BACC3F6F}" type="presOf" srcId="{1A3E6C55-62EB-450B-9238-82320E98F63B}" destId="{F68C7606-D51E-45AD-9829-15CC96EBBEBA}" srcOrd="0" destOrd="0" presId="urn:microsoft.com/office/officeart/2005/8/layout/hierarchy1#2"/>
    <dgm:cxn modelId="{25E08DC7-28E9-438F-945A-4955EF3F5794}" srcId="{1A3E6C55-62EB-450B-9238-82320E98F63B}" destId="{D9F62832-E725-4EEE-A798-D4F3102E59D6}" srcOrd="1" destOrd="0" parTransId="{A6E09118-FE6B-4EAD-B977-FB4FF2CC369F}" sibTransId="{CF1DB351-EF5C-45FD-B1A0-EF0A587D3E2F}"/>
    <dgm:cxn modelId="{D65323CD-4540-41D6-9ED5-F3614A1DA43F}" srcId="{1A3E6C55-62EB-450B-9238-82320E98F63B}" destId="{8B3C8337-CAD9-4523-B0BD-BF0095BC6076}" srcOrd="0" destOrd="0" parTransId="{FEC4DD9F-8440-4BF1-9842-E4ABBDA13ACF}" sibTransId="{9EA04FCE-271A-4F00-BAFF-6B46181578DF}"/>
    <dgm:cxn modelId="{F60821D4-0F52-462D-856B-DB14BF8FC5A4}" srcId="{41DC40F2-C4EE-4A3E-8465-154D47EFAC0E}" destId="{869C19DA-B0B8-4722-B14E-77A0B2DDB57D}" srcOrd="1" destOrd="0" parTransId="{CCEECBD0-4344-429F-8434-86A5948D6E44}" sibTransId="{F86CB68D-37F1-43E5-B118-4BEA909347AA}"/>
    <dgm:cxn modelId="{48A532D6-ACC7-4645-AAA8-61CA0DEB25AD}" type="presOf" srcId="{A6E09118-FE6B-4EAD-B977-FB4FF2CC369F}" destId="{3B968640-D000-4727-8D6B-58A2FA0D309F}" srcOrd="0" destOrd="0" presId="urn:microsoft.com/office/officeart/2005/8/layout/hierarchy1#2"/>
    <dgm:cxn modelId="{AAA6D2E2-0162-4BB3-AAEC-3553EDC67AD8}" type="presOf" srcId="{C5F2C714-ACAD-424D-91B1-0CA61DBD9926}" destId="{ED91EE2E-A0B4-466F-972E-13BE3E9747FC}" srcOrd="0" destOrd="0" presId="urn:microsoft.com/office/officeart/2005/8/layout/hierarchy1#2"/>
    <dgm:cxn modelId="{50DDC0E6-FB95-4EA9-BB97-7469DAF3E60E}" srcId="{41DC40F2-C4EE-4A3E-8465-154D47EFAC0E}" destId="{65FE309C-5DFD-491E-A59D-E8E09C6480C8}" srcOrd="0" destOrd="0" parTransId="{33E98065-4795-48B6-A438-F5847C0ECD74}" sibTransId="{3A30EA59-DCF1-400A-A980-405355034667}"/>
    <dgm:cxn modelId="{56AF49E7-316F-4834-BE9B-02041F72ADF1}" type="presOf" srcId="{504C1FFC-F43D-4FD7-8099-6338CB9A156B}" destId="{AD652BE3-33B6-4E8F-B02F-153F50D11647}" srcOrd="0" destOrd="0" presId="urn:microsoft.com/office/officeart/2005/8/layout/hierarchy1#2"/>
    <dgm:cxn modelId="{75395AEE-9696-4555-9B24-1B2C17724A40}" srcId="{504C1FFC-F43D-4FD7-8099-6338CB9A156B}" destId="{6B384BFA-0F48-4533-A4F4-472DD3354DDC}" srcOrd="1" destOrd="0" parTransId="{02EF3EB0-25DF-44B8-9FCD-5E87C7CFB832}" sibTransId="{9FD38341-CD72-4190-B8CD-361D128CF7C6}"/>
    <dgm:cxn modelId="{055F25FD-9ACF-4626-8583-5D8BDD3F34C9}" srcId="{869C19DA-B0B8-4722-B14E-77A0B2DDB57D}" destId="{C5F2C714-ACAD-424D-91B1-0CA61DBD9926}" srcOrd="0" destOrd="0" parTransId="{714983F6-06DB-4409-BCD3-C773CC4B9AC8}" sibTransId="{DC68A869-FE26-47F1-A5AD-5CEFAEEB10E0}"/>
    <dgm:cxn modelId="{092D11FE-1811-4D5F-9D55-3752378F2EC6}" srcId="{504C1FFC-F43D-4FD7-8099-6338CB9A156B}" destId="{E5FD8D91-BE23-40A5-A351-55F15BD8C725}" srcOrd="0" destOrd="0" parTransId="{FE514D51-DE72-402A-AC8A-E36FF8E0393C}" sibTransId="{07486676-4334-46FA-8C36-DC42DC932653}"/>
    <dgm:cxn modelId="{BC66612E-9815-482E-86B2-21F167EF5063}" type="presParOf" srcId="{904BA5CD-5B07-484B-BE74-A122B671EF6D}" destId="{26D10430-2C69-4A8B-81F5-7A45A603E631}" srcOrd="0" destOrd="0" presId="urn:microsoft.com/office/officeart/2005/8/layout/hierarchy1#2"/>
    <dgm:cxn modelId="{AF87CCAD-0884-4D91-BCE3-080313680051}" type="presParOf" srcId="{26D10430-2C69-4A8B-81F5-7A45A603E631}" destId="{DA2A142E-C4E1-47A3-A21B-C041BC1A09AF}" srcOrd="0" destOrd="0" presId="urn:microsoft.com/office/officeart/2005/8/layout/hierarchy1#2"/>
    <dgm:cxn modelId="{D431EDC8-5E3C-416F-98B3-EBF730DD1D0A}" type="presParOf" srcId="{DA2A142E-C4E1-47A3-A21B-C041BC1A09AF}" destId="{71F04685-4794-45FD-BC68-4066C2DA2F60}" srcOrd="0" destOrd="0" presId="urn:microsoft.com/office/officeart/2005/8/layout/hierarchy1#2"/>
    <dgm:cxn modelId="{BE354F71-0439-46DB-847A-9A306F8E64B5}" type="presParOf" srcId="{DA2A142E-C4E1-47A3-A21B-C041BC1A09AF}" destId="{C62AA3E6-4521-4FB6-B0B5-2B1FAF3222B2}" srcOrd="1" destOrd="0" presId="urn:microsoft.com/office/officeart/2005/8/layout/hierarchy1#2"/>
    <dgm:cxn modelId="{9B033118-9068-4017-A4A8-88A29D34E126}" type="presParOf" srcId="{26D10430-2C69-4A8B-81F5-7A45A603E631}" destId="{03C57013-DA68-4941-B317-A8E5BDB7964D}" srcOrd="1" destOrd="0" presId="urn:microsoft.com/office/officeart/2005/8/layout/hierarchy1#2"/>
    <dgm:cxn modelId="{B6E10AC7-77E5-4F20-838A-7643BD2D0504}" type="presParOf" srcId="{03C57013-DA68-4941-B317-A8E5BDB7964D}" destId="{43D6421F-9EDE-41B1-8FF1-6F373FC02272}" srcOrd="0" destOrd="0" presId="urn:microsoft.com/office/officeart/2005/8/layout/hierarchy1#2"/>
    <dgm:cxn modelId="{08323FD2-729B-4061-B89A-8167970419A3}" type="presParOf" srcId="{03C57013-DA68-4941-B317-A8E5BDB7964D}" destId="{75F5C8E9-5A39-4155-9A08-123C0676B662}" srcOrd="1" destOrd="0" presId="urn:microsoft.com/office/officeart/2005/8/layout/hierarchy1#2"/>
    <dgm:cxn modelId="{A3292253-7E82-4F7B-B851-5209E78D8E29}" type="presParOf" srcId="{75F5C8E9-5A39-4155-9A08-123C0676B662}" destId="{C1A3CF82-4CB6-4D63-96A0-8880E39E5671}" srcOrd="0" destOrd="0" presId="urn:microsoft.com/office/officeart/2005/8/layout/hierarchy1#2"/>
    <dgm:cxn modelId="{29051047-EDC5-4E50-82FB-716AF7126E10}" type="presParOf" srcId="{C1A3CF82-4CB6-4D63-96A0-8880E39E5671}" destId="{C7CCCAF4-140A-465D-A9E4-25F4F55CDFB3}" srcOrd="0" destOrd="0" presId="urn:microsoft.com/office/officeart/2005/8/layout/hierarchy1#2"/>
    <dgm:cxn modelId="{618CB9F0-FF86-495F-B516-1BC21C5EDD8F}" type="presParOf" srcId="{C1A3CF82-4CB6-4D63-96A0-8880E39E5671}" destId="{AD652BE3-33B6-4E8F-B02F-153F50D11647}" srcOrd="1" destOrd="0" presId="urn:microsoft.com/office/officeart/2005/8/layout/hierarchy1#2"/>
    <dgm:cxn modelId="{E1B8AE4E-724A-4C57-AE25-BFD31BF98E1A}" type="presParOf" srcId="{75F5C8E9-5A39-4155-9A08-123C0676B662}" destId="{3CDC5326-2258-4B05-AD3B-2298210E2355}" srcOrd="1" destOrd="0" presId="urn:microsoft.com/office/officeart/2005/8/layout/hierarchy1#2"/>
    <dgm:cxn modelId="{74E9D073-3A97-47FE-937C-74B65040448E}" type="presParOf" srcId="{3CDC5326-2258-4B05-AD3B-2298210E2355}" destId="{86F5F79B-02B0-4F59-9FC7-A3E12E796298}" srcOrd="0" destOrd="0" presId="urn:microsoft.com/office/officeart/2005/8/layout/hierarchy1#2"/>
    <dgm:cxn modelId="{47083D12-A0CF-48F1-AFD9-25D0B3644AB5}" type="presParOf" srcId="{3CDC5326-2258-4B05-AD3B-2298210E2355}" destId="{287A5115-60ED-4F89-8AB1-19D1655A4FF7}" srcOrd="1" destOrd="0" presId="urn:microsoft.com/office/officeart/2005/8/layout/hierarchy1#2"/>
    <dgm:cxn modelId="{D8F45957-4C81-4881-9801-C9F2FA05D798}" type="presParOf" srcId="{287A5115-60ED-4F89-8AB1-19D1655A4FF7}" destId="{6F5FE98C-06A1-4966-8192-0B222C9992DD}" srcOrd="0" destOrd="0" presId="urn:microsoft.com/office/officeart/2005/8/layout/hierarchy1#2"/>
    <dgm:cxn modelId="{F6E8883F-D22F-4378-8F4A-6652AD482E65}" type="presParOf" srcId="{6F5FE98C-06A1-4966-8192-0B222C9992DD}" destId="{9562719C-B3EF-4528-8F50-8FCA7D01D4AE}" srcOrd="0" destOrd="0" presId="urn:microsoft.com/office/officeart/2005/8/layout/hierarchy1#2"/>
    <dgm:cxn modelId="{88A5076C-987C-42B0-BDDA-396805B7E368}" type="presParOf" srcId="{6F5FE98C-06A1-4966-8192-0B222C9992DD}" destId="{E69DDEA2-0C4E-4B1E-BEE7-5A4F7B57C7E6}" srcOrd="1" destOrd="0" presId="urn:microsoft.com/office/officeart/2005/8/layout/hierarchy1#2"/>
    <dgm:cxn modelId="{8C6BACD4-30B7-4876-A2F5-3400E0364C59}" type="presParOf" srcId="{287A5115-60ED-4F89-8AB1-19D1655A4FF7}" destId="{7BEE5AF9-DAB9-4D0E-AE54-9BA1F9F28907}" srcOrd="1" destOrd="0" presId="urn:microsoft.com/office/officeart/2005/8/layout/hierarchy1#2"/>
    <dgm:cxn modelId="{5F03FC07-C07B-4F5C-9137-08A8C0A5A8F4}" type="presParOf" srcId="{3CDC5326-2258-4B05-AD3B-2298210E2355}" destId="{840F35FE-1A4C-4239-AE5C-946EA76FCC3A}" srcOrd="2" destOrd="0" presId="urn:microsoft.com/office/officeart/2005/8/layout/hierarchy1#2"/>
    <dgm:cxn modelId="{52332100-7E52-4EFA-AB9F-CA9EE9C7BBE4}" type="presParOf" srcId="{3CDC5326-2258-4B05-AD3B-2298210E2355}" destId="{81241E9D-50D3-449E-B7D8-48EF7E237A88}" srcOrd="3" destOrd="0" presId="urn:microsoft.com/office/officeart/2005/8/layout/hierarchy1#2"/>
    <dgm:cxn modelId="{71995761-E063-4A94-865E-7EABE3DB95BA}" type="presParOf" srcId="{81241E9D-50D3-449E-B7D8-48EF7E237A88}" destId="{FE0D4546-15B5-4227-A2A3-BDAFB1CEE73E}" srcOrd="0" destOrd="0" presId="urn:microsoft.com/office/officeart/2005/8/layout/hierarchy1#2"/>
    <dgm:cxn modelId="{788C1DA6-27C9-417D-AB51-F3C649863696}" type="presParOf" srcId="{FE0D4546-15B5-4227-A2A3-BDAFB1CEE73E}" destId="{E79C2288-3C76-4DCE-AE81-CDD10E3C30C9}" srcOrd="0" destOrd="0" presId="urn:microsoft.com/office/officeart/2005/8/layout/hierarchy1#2"/>
    <dgm:cxn modelId="{D442EC56-E10B-4703-BACB-B070372FF591}" type="presParOf" srcId="{FE0D4546-15B5-4227-A2A3-BDAFB1CEE73E}" destId="{46CDD92D-3EAD-4A3D-B71E-5DB732FC1774}" srcOrd="1" destOrd="0" presId="urn:microsoft.com/office/officeart/2005/8/layout/hierarchy1#2"/>
    <dgm:cxn modelId="{B1724935-FDC5-4ED8-903E-63985D59D846}" type="presParOf" srcId="{81241E9D-50D3-449E-B7D8-48EF7E237A88}" destId="{9292558C-2FF1-452C-BF3B-155B52F1F9DA}" srcOrd="1" destOrd="0" presId="urn:microsoft.com/office/officeart/2005/8/layout/hierarchy1#2"/>
    <dgm:cxn modelId="{606B5F25-4E43-4FD5-9056-F6CAC0A13EBC}" type="presParOf" srcId="{03C57013-DA68-4941-B317-A8E5BDB7964D}" destId="{6A84C9B1-2044-4F7D-8898-0FC0100CE2F5}" srcOrd="2" destOrd="0" presId="urn:microsoft.com/office/officeart/2005/8/layout/hierarchy1#2"/>
    <dgm:cxn modelId="{91550708-734E-4428-A056-D2AF68931212}" type="presParOf" srcId="{03C57013-DA68-4941-B317-A8E5BDB7964D}" destId="{A5E21AF5-FD55-4552-A255-8063FFF99494}" srcOrd="3" destOrd="0" presId="urn:microsoft.com/office/officeart/2005/8/layout/hierarchy1#2"/>
    <dgm:cxn modelId="{BE938B6B-20E6-4AA8-A445-FD99F3E4DBB3}" type="presParOf" srcId="{A5E21AF5-FD55-4552-A255-8063FFF99494}" destId="{EB99E0DA-58A8-488F-936B-DAC9FC308C3D}" srcOrd="0" destOrd="0" presId="urn:microsoft.com/office/officeart/2005/8/layout/hierarchy1#2"/>
    <dgm:cxn modelId="{3830E4D3-A090-4190-A427-EDBB4552121E}" type="presParOf" srcId="{EB99E0DA-58A8-488F-936B-DAC9FC308C3D}" destId="{C198B392-DCCA-49E2-8469-157082B4FA94}" srcOrd="0" destOrd="0" presId="urn:microsoft.com/office/officeart/2005/8/layout/hierarchy1#2"/>
    <dgm:cxn modelId="{CBBBC252-741D-433A-BF84-52E5517DB546}" type="presParOf" srcId="{EB99E0DA-58A8-488F-936B-DAC9FC308C3D}" destId="{F68C7606-D51E-45AD-9829-15CC96EBBEBA}" srcOrd="1" destOrd="0" presId="urn:microsoft.com/office/officeart/2005/8/layout/hierarchy1#2"/>
    <dgm:cxn modelId="{B8E6180C-DE4E-42D5-8B26-4E2D0E1BEF82}" type="presParOf" srcId="{A5E21AF5-FD55-4552-A255-8063FFF99494}" destId="{3039DC74-0FCA-482B-9762-E733536072A0}" srcOrd="1" destOrd="0" presId="urn:microsoft.com/office/officeart/2005/8/layout/hierarchy1#2"/>
    <dgm:cxn modelId="{465A06D4-A05C-40E2-B2A7-916BEFD904D0}" type="presParOf" srcId="{3039DC74-0FCA-482B-9762-E733536072A0}" destId="{4D0BF31E-EF54-408B-A3F7-F928D399384A}" srcOrd="0" destOrd="0" presId="urn:microsoft.com/office/officeart/2005/8/layout/hierarchy1#2"/>
    <dgm:cxn modelId="{AC700C8E-F037-4F26-BCE1-7FA1D4FF86A5}" type="presParOf" srcId="{3039DC74-0FCA-482B-9762-E733536072A0}" destId="{851393B1-CE94-4500-A5E9-6A5B7EFB7EDE}" srcOrd="1" destOrd="0" presId="urn:microsoft.com/office/officeart/2005/8/layout/hierarchy1#2"/>
    <dgm:cxn modelId="{5B81EDB3-A67E-4973-81F3-4DB3BB0EC5C7}" type="presParOf" srcId="{851393B1-CE94-4500-A5E9-6A5B7EFB7EDE}" destId="{877070C1-6F43-4072-8D4A-95C8FDB98605}" srcOrd="0" destOrd="0" presId="urn:microsoft.com/office/officeart/2005/8/layout/hierarchy1#2"/>
    <dgm:cxn modelId="{BD834760-51FB-4062-A4EF-C87F8E759F95}" type="presParOf" srcId="{877070C1-6F43-4072-8D4A-95C8FDB98605}" destId="{6C61C4A3-B543-428C-970E-401C240A4F7C}" srcOrd="0" destOrd="0" presId="urn:microsoft.com/office/officeart/2005/8/layout/hierarchy1#2"/>
    <dgm:cxn modelId="{B9539A13-474D-4C09-9E50-E8091831653D}" type="presParOf" srcId="{877070C1-6F43-4072-8D4A-95C8FDB98605}" destId="{1CD1FDFB-E953-402C-A2B6-51EDEC774374}" srcOrd="1" destOrd="0" presId="urn:microsoft.com/office/officeart/2005/8/layout/hierarchy1#2"/>
    <dgm:cxn modelId="{04A62498-6941-4068-83EA-EDDFBCB43124}" type="presParOf" srcId="{851393B1-CE94-4500-A5E9-6A5B7EFB7EDE}" destId="{493FBE9F-5C24-4EA3-BFA8-F80F4DC51E0D}" srcOrd="1" destOrd="0" presId="urn:microsoft.com/office/officeart/2005/8/layout/hierarchy1#2"/>
    <dgm:cxn modelId="{178DD5D0-F1B6-4ECF-B5A1-8E04508E18EF}" type="presParOf" srcId="{3039DC74-0FCA-482B-9762-E733536072A0}" destId="{3B968640-D000-4727-8D6B-58A2FA0D309F}" srcOrd="2" destOrd="0" presId="urn:microsoft.com/office/officeart/2005/8/layout/hierarchy1#2"/>
    <dgm:cxn modelId="{C1C41E85-79C6-4552-884C-8BFD1F7D85D3}" type="presParOf" srcId="{3039DC74-0FCA-482B-9762-E733536072A0}" destId="{2F282905-C5F9-4828-A80E-62E749D5C811}" srcOrd="3" destOrd="0" presId="urn:microsoft.com/office/officeart/2005/8/layout/hierarchy1#2"/>
    <dgm:cxn modelId="{C316E453-A788-47BD-BDD7-5ECDB638BCE3}" type="presParOf" srcId="{2F282905-C5F9-4828-A80E-62E749D5C811}" destId="{46E109BB-B1A2-4342-97D7-31EC529730C5}" srcOrd="0" destOrd="0" presId="urn:microsoft.com/office/officeart/2005/8/layout/hierarchy1#2"/>
    <dgm:cxn modelId="{3DB8E99B-5D33-4031-AE9E-D780E1F10AA6}" type="presParOf" srcId="{46E109BB-B1A2-4342-97D7-31EC529730C5}" destId="{FF4AB809-29ED-48E7-A182-ADF454675372}" srcOrd="0" destOrd="0" presId="urn:microsoft.com/office/officeart/2005/8/layout/hierarchy1#2"/>
    <dgm:cxn modelId="{22A9AA46-5AB0-4F47-9F3E-CD80CB531F89}" type="presParOf" srcId="{46E109BB-B1A2-4342-97D7-31EC529730C5}" destId="{457D487A-DACE-4B62-81C7-1D56E348CAC1}" srcOrd="1" destOrd="0" presId="urn:microsoft.com/office/officeart/2005/8/layout/hierarchy1#2"/>
    <dgm:cxn modelId="{189AD13D-3D89-429C-A7F7-7AF270C2F5FF}" type="presParOf" srcId="{2F282905-C5F9-4828-A80E-62E749D5C811}" destId="{76908246-3AAD-47A2-A8AF-B1D47FAAFD07}" srcOrd="1" destOrd="0" presId="urn:microsoft.com/office/officeart/2005/8/layout/hierarchy1#2"/>
    <dgm:cxn modelId="{DB0405ED-E5AF-4B36-9497-3BF235CADDFD}" type="presParOf" srcId="{904BA5CD-5B07-484B-BE74-A122B671EF6D}" destId="{1BDBF275-E964-42DB-8AE3-270B0DDD3A05}" srcOrd="1" destOrd="0" presId="urn:microsoft.com/office/officeart/2005/8/layout/hierarchy1#2"/>
    <dgm:cxn modelId="{2D9DBA44-E9E1-4825-9DC8-ACC27B87F090}" type="presParOf" srcId="{1BDBF275-E964-42DB-8AE3-270B0DDD3A05}" destId="{E5823361-C8D5-4E7D-BBC0-EC732242EBD5}" srcOrd="0" destOrd="0" presId="urn:microsoft.com/office/officeart/2005/8/layout/hierarchy1#2"/>
    <dgm:cxn modelId="{A48A2210-D963-4E72-AE86-122EB9A80050}" type="presParOf" srcId="{E5823361-C8D5-4E7D-BBC0-EC732242EBD5}" destId="{424709E7-A45A-43E1-82BD-C6C13E1DD787}" srcOrd="0" destOrd="0" presId="urn:microsoft.com/office/officeart/2005/8/layout/hierarchy1#2"/>
    <dgm:cxn modelId="{94DFA5B3-C457-42EF-A846-54CED14C21F8}" type="presParOf" srcId="{E5823361-C8D5-4E7D-BBC0-EC732242EBD5}" destId="{4123079B-B264-4828-BDFF-4B795EEF09F2}" srcOrd="1" destOrd="0" presId="urn:microsoft.com/office/officeart/2005/8/layout/hierarchy1#2"/>
    <dgm:cxn modelId="{F7D4E25A-3201-4C29-A799-9C99011C2260}" type="presParOf" srcId="{1BDBF275-E964-42DB-8AE3-270B0DDD3A05}" destId="{D265CA6E-CFDF-4463-B8F7-EFC62DD9CFA5}" srcOrd="1" destOrd="0" presId="urn:microsoft.com/office/officeart/2005/8/layout/hierarchy1#2"/>
    <dgm:cxn modelId="{1FB6B3C8-6732-4F7A-B19A-1EEE08994AA0}" type="presParOf" srcId="{D265CA6E-CFDF-4463-B8F7-EFC62DD9CFA5}" destId="{BEE695F2-A22E-4C59-B331-AEA94C9C6297}" srcOrd="0" destOrd="0" presId="urn:microsoft.com/office/officeart/2005/8/layout/hierarchy1#2"/>
    <dgm:cxn modelId="{6BE16BA1-1B7C-46F7-AAC5-51E253A83806}" type="presParOf" srcId="{D265CA6E-CFDF-4463-B8F7-EFC62DD9CFA5}" destId="{2EBA631B-DCFC-41D7-A1CE-9ECE8206418C}" srcOrd="1" destOrd="0" presId="urn:microsoft.com/office/officeart/2005/8/layout/hierarchy1#2"/>
    <dgm:cxn modelId="{80A4A85F-8F58-43E4-BA2A-7DE0987CEA57}" type="presParOf" srcId="{2EBA631B-DCFC-41D7-A1CE-9ECE8206418C}" destId="{EE4B40D5-2A08-4AF7-9A97-2512F196A7B5}" srcOrd="0" destOrd="0" presId="urn:microsoft.com/office/officeart/2005/8/layout/hierarchy1#2"/>
    <dgm:cxn modelId="{70EED43F-64F9-4166-AE48-94356C184E14}" type="presParOf" srcId="{EE4B40D5-2A08-4AF7-9A97-2512F196A7B5}" destId="{9301B7F4-459F-401F-8F15-B1E12870AAFD}" srcOrd="0" destOrd="0" presId="urn:microsoft.com/office/officeart/2005/8/layout/hierarchy1#2"/>
    <dgm:cxn modelId="{D91D9AF1-2366-42A0-A032-6F27C2A6834E}" type="presParOf" srcId="{EE4B40D5-2A08-4AF7-9A97-2512F196A7B5}" destId="{ED91EE2E-A0B4-466F-972E-13BE3E9747FC}" srcOrd="1" destOrd="0" presId="urn:microsoft.com/office/officeart/2005/8/layout/hierarchy1#2"/>
    <dgm:cxn modelId="{DB4E5100-BDFB-4CB1-854D-85AFAED544F4}" type="presParOf" srcId="{2EBA631B-DCFC-41D7-A1CE-9ECE8206418C}" destId="{A73620B1-14C7-45FB-B9E8-CB6798E1DF5E}" srcOrd="1" destOrd="0" presId="urn:microsoft.com/office/officeart/2005/8/layout/hierarchy1#2"/>
  </dgm:cxnLst>
  <dgm:bg>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AB640-52EB-4738-9C66-0C53445952B9}">
      <dsp:nvSpPr>
        <dsp:cNvPr id="0" name=""/>
        <dsp:cNvSpPr/>
      </dsp:nvSpPr>
      <dsp:spPr bwMode="white">
        <a:xfrm>
          <a:off x="1367" y="450941"/>
          <a:ext cx="2004556" cy="80182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SHGs</a:t>
          </a:r>
        </a:p>
      </dsp:txBody>
      <dsp:txXfrm>
        <a:off x="402278" y="450941"/>
        <a:ext cx="1202734" cy="801822"/>
      </dsp:txXfrm>
    </dsp:sp>
    <dsp:sp modelId="{4228B181-7558-48F3-82BC-231D442E5DC2}">
      <dsp:nvSpPr>
        <dsp:cNvPr id="0" name=""/>
        <dsp:cNvSpPr/>
      </dsp:nvSpPr>
      <dsp:spPr bwMode="white">
        <a:xfrm>
          <a:off x="1805468" y="450941"/>
          <a:ext cx="2004556" cy="80182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JLGs</a:t>
          </a:r>
        </a:p>
      </dsp:txBody>
      <dsp:txXfrm>
        <a:off x="2206379" y="450941"/>
        <a:ext cx="1202734" cy="801822"/>
      </dsp:txXfrm>
    </dsp:sp>
    <dsp:sp modelId="{98C75763-42CF-44C9-AFD1-BC99A27CC936}">
      <dsp:nvSpPr>
        <dsp:cNvPr id="0" name=""/>
        <dsp:cNvSpPr/>
      </dsp:nvSpPr>
      <dsp:spPr bwMode="white">
        <a:xfrm>
          <a:off x="3609568" y="450941"/>
          <a:ext cx="2004556" cy="801822"/>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FPOs</a:t>
          </a:r>
        </a:p>
      </dsp:txBody>
      <dsp:txXfrm>
        <a:off x="4010479" y="450941"/>
        <a:ext cx="1202734" cy="801822"/>
      </dsp:txXfrm>
    </dsp:sp>
    <dsp:sp modelId="{31AEB633-5C14-43A6-8A39-26E2745D3522}">
      <dsp:nvSpPr>
        <dsp:cNvPr id="0" name=""/>
        <dsp:cNvSpPr/>
      </dsp:nvSpPr>
      <dsp:spPr bwMode="white">
        <a:xfrm>
          <a:off x="5415036" y="391229"/>
          <a:ext cx="2779237" cy="921245"/>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Federation</a:t>
          </a:r>
        </a:p>
      </dsp:txBody>
      <dsp:txXfrm>
        <a:off x="5875659" y="391229"/>
        <a:ext cx="1857992" cy="9212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87C5D-D38A-4589-9592-B03B85CD7D1A}">
      <dsp:nvSpPr>
        <dsp:cNvPr id="0" name=""/>
        <dsp:cNvSpPr/>
      </dsp:nvSpPr>
      <dsp:spPr>
        <a:xfrm>
          <a:off x="0" y="0"/>
          <a:ext cx="642578" cy="422046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N</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B</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R</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dsp:txBody>
      <dsp:txXfrm>
        <a:off x="18820" y="18820"/>
        <a:ext cx="604938" cy="4182824"/>
      </dsp:txXfrm>
    </dsp:sp>
    <dsp:sp modelId="{68102CB8-600B-472E-AF21-710871C55EC8}">
      <dsp:nvSpPr>
        <dsp:cNvPr id="0" name=""/>
        <dsp:cNvSpPr/>
      </dsp:nvSpPr>
      <dsp:spPr>
        <a:xfrm rot="1266531">
          <a:off x="695685" y="2200303"/>
          <a:ext cx="130642" cy="15935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697000" y="2225117"/>
        <a:ext cx="91449" cy="95615"/>
      </dsp:txXfrm>
    </dsp:sp>
    <dsp:sp modelId="{0DA50C7F-028F-42F9-A3B3-B6AFCDA1D196}">
      <dsp:nvSpPr>
        <dsp:cNvPr id="0" name=""/>
        <dsp:cNvSpPr/>
      </dsp:nvSpPr>
      <dsp:spPr>
        <a:xfrm>
          <a:off x="872535" y="336837"/>
          <a:ext cx="642578" cy="4220464"/>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S</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F</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dsp:txBody>
      <dsp:txXfrm>
        <a:off x="891355" y="355657"/>
        <a:ext cx="604938" cy="4182824"/>
      </dsp:txXfrm>
    </dsp:sp>
    <dsp:sp modelId="{D4DC6050-70DB-476D-B87C-ED1CB45C48F0}">
      <dsp:nvSpPr>
        <dsp:cNvPr id="0" name=""/>
        <dsp:cNvSpPr/>
      </dsp:nvSpPr>
      <dsp:spPr>
        <a:xfrm rot="584808">
          <a:off x="1582705" y="2446874"/>
          <a:ext cx="147685" cy="159359"/>
        </a:xfrm>
        <a:prstGeom prst="rightArrow">
          <a:avLst>
            <a:gd name="adj1" fmla="val 60000"/>
            <a:gd name="adj2" fmla="val 50000"/>
          </a:avLst>
        </a:prstGeom>
        <a:solidFill>
          <a:schemeClr val="accent4">
            <a:hueOff val="1400127"/>
            <a:satOff val="-5825"/>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1583025" y="2474996"/>
        <a:ext cx="103380" cy="95615"/>
      </dsp:txXfrm>
    </dsp:sp>
    <dsp:sp modelId="{232717BB-7EBA-421B-8768-448815DFF46A}">
      <dsp:nvSpPr>
        <dsp:cNvPr id="0" name=""/>
        <dsp:cNvSpPr/>
      </dsp:nvSpPr>
      <dsp:spPr>
        <a:xfrm>
          <a:off x="1789744" y="494390"/>
          <a:ext cx="642578" cy="4220464"/>
        </a:xfrm>
        <a:prstGeom prst="roundRect">
          <a:avLst>
            <a:gd name="adj" fmla="val 1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N</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dsp:txBody>
      <dsp:txXfrm>
        <a:off x="1808564" y="513210"/>
        <a:ext cx="604938" cy="4182824"/>
      </dsp:txXfrm>
    </dsp:sp>
    <dsp:sp modelId="{4BFE7B68-5F68-4C2A-AF4F-ACF655ED2B6D}">
      <dsp:nvSpPr>
        <dsp:cNvPr id="0" name=""/>
        <dsp:cNvSpPr/>
      </dsp:nvSpPr>
      <dsp:spPr>
        <a:xfrm>
          <a:off x="2480835" y="2524943"/>
          <a:ext cx="102845" cy="159359"/>
        </a:xfrm>
        <a:prstGeom prst="rightArrow">
          <a:avLst>
            <a:gd name="adj1" fmla="val 60000"/>
            <a:gd name="adj2" fmla="val 50000"/>
          </a:avLst>
        </a:prstGeom>
        <a:solidFill>
          <a:schemeClr val="accent4">
            <a:hueOff val="2800255"/>
            <a:satOff val="-11651"/>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2480835" y="2556815"/>
        <a:ext cx="71992" cy="95615"/>
      </dsp:txXfrm>
    </dsp:sp>
    <dsp:sp modelId="{AE6B31EB-0667-40B9-8817-988538847216}">
      <dsp:nvSpPr>
        <dsp:cNvPr id="0" name=""/>
        <dsp:cNvSpPr/>
      </dsp:nvSpPr>
      <dsp:spPr>
        <a:xfrm>
          <a:off x="2626371" y="494390"/>
          <a:ext cx="642578" cy="4220464"/>
        </a:xfrm>
        <a:prstGeom prst="roundRect">
          <a:avLst>
            <a:gd name="adj" fmla="val 1000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N</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F</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E</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dsp:txBody>
      <dsp:txXfrm>
        <a:off x="2645191" y="513210"/>
        <a:ext cx="604938" cy="4182824"/>
      </dsp:txXfrm>
    </dsp:sp>
    <dsp:sp modelId="{CBA91A39-D4E2-450A-B16A-89E91A442BE3}">
      <dsp:nvSpPr>
        <dsp:cNvPr id="0" name=""/>
        <dsp:cNvSpPr/>
      </dsp:nvSpPr>
      <dsp:spPr>
        <a:xfrm>
          <a:off x="3350395" y="2524943"/>
          <a:ext cx="172664" cy="159359"/>
        </a:xfrm>
        <a:prstGeom prst="rightArrow">
          <a:avLst>
            <a:gd name="adj1" fmla="val 60000"/>
            <a:gd name="adj2" fmla="val 50000"/>
          </a:avLst>
        </a:prstGeom>
        <a:solidFill>
          <a:schemeClr val="accent4">
            <a:hueOff val="4200382"/>
            <a:satOff val="-17476"/>
            <a:lumOff val="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3350395" y="2556815"/>
        <a:ext cx="124856" cy="95615"/>
      </dsp:txXfrm>
    </dsp:sp>
    <dsp:sp modelId="{E1D7EFF3-29BF-46D2-9CFE-F23BC7E2E550}">
      <dsp:nvSpPr>
        <dsp:cNvPr id="0" name=""/>
        <dsp:cNvSpPr/>
      </dsp:nvSpPr>
      <dsp:spPr>
        <a:xfrm>
          <a:off x="3594732" y="494390"/>
          <a:ext cx="642578" cy="4220464"/>
        </a:xfrm>
        <a:prstGeom prst="roundRect">
          <a:avLst>
            <a:gd name="adj" fmla="val 10000"/>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N</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E</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R</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M</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dsp:txBody>
      <dsp:txXfrm>
        <a:off x="3613552" y="513210"/>
        <a:ext cx="604938" cy="4182824"/>
      </dsp:txXfrm>
    </dsp:sp>
    <dsp:sp modelId="{869D6D23-A024-40AE-A4BF-97B4FF84A3E3}">
      <dsp:nvSpPr>
        <dsp:cNvPr id="0" name=""/>
        <dsp:cNvSpPr/>
      </dsp:nvSpPr>
      <dsp:spPr>
        <a:xfrm>
          <a:off x="4311212" y="2524943"/>
          <a:ext cx="156671" cy="159359"/>
        </a:xfrm>
        <a:prstGeom prst="rightArrow">
          <a:avLst>
            <a:gd name="adj1" fmla="val 60000"/>
            <a:gd name="adj2" fmla="val 50000"/>
          </a:avLst>
        </a:prstGeom>
        <a:solidFill>
          <a:schemeClr val="accent4">
            <a:hueOff val="5600509"/>
            <a:satOff val="-23301"/>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4311212" y="2556815"/>
        <a:ext cx="109670" cy="95615"/>
      </dsp:txXfrm>
    </dsp:sp>
    <dsp:sp modelId="{B988AB6C-35D0-4045-8F5C-4A1C9283A5C1}">
      <dsp:nvSpPr>
        <dsp:cNvPr id="0" name=""/>
        <dsp:cNvSpPr/>
      </dsp:nvSpPr>
      <dsp:spPr>
        <a:xfrm>
          <a:off x="4532917" y="494390"/>
          <a:ext cx="642578" cy="422046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T</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N</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S</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F</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dsp:txBody>
      <dsp:txXfrm>
        <a:off x="4551737" y="513210"/>
        <a:ext cx="604938" cy="4182824"/>
      </dsp:txXfrm>
    </dsp:sp>
    <dsp:sp modelId="{C27E6ECB-30B7-4565-801D-89D0FCD32341}">
      <dsp:nvSpPr>
        <dsp:cNvPr id="0" name=""/>
        <dsp:cNvSpPr/>
      </dsp:nvSpPr>
      <dsp:spPr>
        <a:xfrm rot="20962683">
          <a:off x="5223962" y="2445611"/>
          <a:ext cx="106508" cy="159359"/>
        </a:xfrm>
        <a:prstGeom prst="rightArrow">
          <a:avLst>
            <a:gd name="adj1" fmla="val 60000"/>
            <a:gd name="adj2" fmla="val 50000"/>
          </a:avLst>
        </a:prstGeom>
        <a:solidFill>
          <a:schemeClr val="accent4">
            <a:hueOff val="7000636"/>
            <a:satOff val="-29126"/>
            <a:lumOff val="686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5224236" y="2480428"/>
        <a:ext cx="74556" cy="95615"/>
      </dsp:txXfrm>
    </dsp:sp>
    <dsp:sp modelId="{083FE558-A440-48E9-992F-302337D1D45B}">
      <dsp:nvSpPr>
        <dsp:cNvPr id="0" name=""/>
        <dsp:cNvSpPr/>
      </dsp:nvSpPr>
      <dsp:spPr>
        <a:xfrm>
          <a:off x="5373012" y="336837"/>
          <a:ext cx="642578" cy="4220464"/>
        </a:xfrm>
        <a:prstGeom prst="roundRect">
          <a:avLst>
            <a:gd name="adj" fmla="val 10000"/>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S</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F</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A</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H</a:t>
          </a:r>
        </a:p>
      </dsp:txBody>
      <dsp:txXfrm>
        <a:off x="5391832" y="355657"/>
        <a:ext cx="604938" cy="4182824"/>
      </dsp:txXfrm>
    </dsp:sp>
    <dsp:sp modelId="{0389D3B6-C38A-4F78-9C7C-8E5F953A40CC}">
      <dsp:nvSpPr>
        <dsp:cNvPr id="0" name=""/>
        <dsp:cNvSpPr/>
      </dsp:nvSpPr>
      <dsp:spPr>
        <a:xfrm rot="21272776">
          <a:off x="6081620" y="2323666"/>
          <a:ext cx="141300" cy="159359"/>
        </a:xfrm>
        <a:prstGeom prst="rightArrow">
          <a:avLst>
            <a:gd name="adj1" fmla="val 60000"/>
            <a:gd name="adj2" fmla="val 50000"/>
          </a:avLst>
        </a:prstGeom>
        <a:solidFill>
          <a:schemeClr val="accent4">
            <a:hueOff val="8400764"/>
            <a:satOff val="-34952"/>
            <a:lumOff val="823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6081716" y="2357552"/>
        <a:ext cx="98910" cy="95615"/>
      </dsp:txXfrm>
    </dsp:sp>
    <dsp:sp modelId="{74F86FE6-C160-47CB-9B75-EE7AF1D1449B}">
      <dsp:nvSpPr>
        <dsp:cNvPr id="0" name=""/>
        <dsp:cNvSpPr/>
      </dsp:nvSpPr>
      <dsp:spPr>
        <a:xfrm>
          <a:off x="6280988" y="250149"/>
          <a:ext cx="642578" cy="4220464"/>
        </a:xfrm>
        <a:prstGeom prst="roundRect">
          <a:avLst>
            <a:gd name="adj" fmla="val 1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W</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dsp:txBody>
      <dsp:txXfrm>
        <a:off x="6299808" y="268969"/>
        <a:ext cx="604938" cy="4182824"/>
      </dsp:txXfrm>
    </dsp:sp>
    <dsp:sp modelId="{4D341C28-079E-4EC3-AC79-AC2E86F91EED}">
      <dsp:nvSpPr>
        <dsp:cNvPr id="0" name=""/>
        <dsp:cNvSpPr/>
      </dsp:nvSpPr>
      <dsp:spPr>
        <a:xfrm rot="20695880">
          <a:off x="6992497" y="2154470"/>
          <a:ext cx="157272" cy="159359"/>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IN" sz="700" b="1" kern="1200">
            <a:solidFill>
              <a:schemeClr val="tx1"/>
            </a:solidFill>
            <a:latin typeface="Times New Roman" panose="02020603050405020304" pitchFamily="18" charset="0"/>
            <a:cs typeface="Times New Roman" panose="02020603050405020304" pitchFamily="18" charset="0"/>
          </a:endParaRPr>
        </a:p>
      </dsp:txBody>
      <dsp:txXfrm>
        <a:off x="6993308" y="2192475"/>
        <a:ext cx="110090" cy="95615"/>
      </dsp:txXfrm>
    </dsp:sp>
    <dsp:sp modelId="{55780CBF-F53D-4F43-8473-D529BC4AAB89}">
      <dsp:nvSpPr>
        <dsp:cNvPr id="0" name=""/>
        <dsp:cNvSpPr/>
      </dsp:nvSpPr>
      <dsp:spPr>
        <a:xfrm>
          <a:off x="7210104" y="0"/>
          <a:ext cx="642578" cy="422046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F</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D</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R</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V</a:t>
          </a:r>
        </a:p>
        <a:p>
          <a:pPr marL="0" lvl="0" indent="0" algn="ctr" defTabSz="1422400">
            <a:lnSpc>
              <a:spcPct val="90000"/>
            </a:lnSpc>
            <a:spcBef>
              <a:spcPct val="0"/>
            </a:spcBef>
            <a:spcAft>
              <a:spcPct val="35000"/>
            </a:spcAft>
            <a:buNone/>
          </a:pPr>
          <a:r>
            <a:rPr lang="en-IN" sz="3200" b="1" kern="1200" dirty="0">
              <a:solidFill>
                <a:schemeClr val="tx1"/>
              </a:solidFill>
              <a:latin typeface="Times New Roman" panose="02020603050405020304" pitchFamily="18" charset="0"/>
              <a:cs typeface="Times New Roman" panose="02020603050405020304" pitchFamily="18" charset="0"/>
            </a:rPr>
            <a:t>C</a:t>
          </a:r>
        </a:p>
      </dsp:txBody>
      <dsp:txXfrm>
        <a:off x="7228924" y="18820"/>
        <a:ext cx="604938" cy="41828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88C0F-BD19-40AE-A80D-1D9AF30A42E1}">
      <dsp:nvSpPr>
        <dsp:cNvPr id="0" name=""/>
        <dsp:cNvSpPr/>
      </dsp:nvSpPr>
      <dsp:spPr bwMode="white">
        <a:xfrm>
          <a:off x="0" y="58957"/>
          <a:ext cx="8187029" cy="804960"/>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SzPts val="1100"/>
            <a:buFont typeface="Arial" panose="020B0604020202020204" pitchFamily="34" charset="0"/>
            <a:buNone/>
          </a:pPr>
          <a:r>
            <a:rPr lang="en-US" sz="2400" b="1" kern="1200" dirty="0">
              <a:solidFill>
                <a:schemeClr val="tx1"/>
              </a:solidFill>
              <a:latin typeface="Times New Roman" panose="02020603050405020304" pitchFamily="18" charset="0"/>
              <a:cs typeface="Times New Roman" panose="02020603050405020304" pitchFamily="18" charset="0"/>
            </a:rPr>
            <a:t>A. Identification of CBBOs</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98252"/>
        <a:ext cx="8108439" cy="726370"/>
      </dsp:txXfrm>
    </dsp:sp>
    <dsp:sp modelId="{250FF637-0DF4-455E-B77A-8F5BE4FBFA4D}">
      <dsp:nvSpPr>
        <dsp:cNvPr id="0" name=""/>
        <dsp:cNvSpPr/>
      </dsp:nvSpPr>
      <dsp:spPr bwMode="white">
        <a:xfrm>
          <a:off x="0" y="987757"/>
          <a:ext cx="8187029" cy="80496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B. Provide fund to CBBOs &amp; FPOs</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1027052"/>
        <a:ext cx="8108439" cy="726370"/>
      </dsp:txXfrm>
    </dsp:sp>
    <dsp:sp modelId="{E24F2284-264E-47EC-B5CD-2D10585678E2}">
      <dsp:nvSpPr>
        <dsp:cNvPr id="0" name=""/>
        <dsp:cNvSpPr/>
      </dsp:nvSpPr>
      <dsp:spPr bwMode="white">
        <a:xfrm>
          <a:off x="0" y="1916557"/>
          <a:ext cx="8187029" cy="804960"/>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 Monitoring of CBBOs</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1955852"/>
        <a:ext cx="8108439" cy="726370"/>
      </dsp:txXfrm>
    </dsp:sp>
    <dsp:sp modelId="{BE8F918F-0D4D-48F6-A395-5C782FE12ECA}">
      <dsp:nvSpPr>
        <dsp:cNvPr id="0" name=""/>
        <dsp:cNvSpPr/>
      </dsp:nvSpPr>
      <dsp:spPr bwMode="white">
        <a:xfrm>
          <a:off x="0" y="2845357"/>
          <a:ext cx="8187029" cy="804960"/>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solidFill>
                <a:schemeClr val="tx1"/>
              </a:solidFill>
              <a:latin typeface="Times New Roman" panose="02020603050405020304" pitchFamily="18" charset="0"/>
              <a:cs typeface="Times New Roman" panose="02020603050405020304" pitchFamily="18" charset="0"/>
            </a:rPr>
            <a:t>D. </a:t>
          </a:r>
          <a:r>
            <a:rPr lang="en-US" sz="2400" b="1" kern="1200" dirty="0">
              <a:solidFill>
                <a:schemeClr val="tx1"/>
              </a:solidFill>
              <a:latin typeface="Times New Roman" panose="02020603050405020304" pitchFamily="18" charset="0"/>
              <a:cs typeface="Times New Roman" panose="02020603050405020304" pitchFamily="18" charset="0"/>
            </a:rPr>
            <a:t>Integrated National Level Data Repository</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2884652"/>
        <a:ext cx="8108439" cy="726370"/>
      </dsp:txXfrm>
    </dsp:sp>
    <dsp:sp modelId="{66266C86-4D08-42C9-AC5E-B64D5854738A}">
      <dsp:nvSpPr>
        <dsp:cNvPr id="0" name=""/>
        <dsp:cNvSpPr/>
      </dsp:nvSpPr>
      <dsp:spPr bwMode="white">
        <a:xfrm>
          <a:off x="0" y="3774157"/>
          <a:ext cx="8187029" cy="804960"/>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F. Developing tools for FPOs to assess </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3813452"/>
        <a:ext cx="8108439" cy="726370"/>
      </dsp:txXfrm>
    </dsp:sp>
    <dsp:sp modelId="{9AE9C7F3-25D0-4D80-A767-D4078DFA2C31}">
      <dsp:nvSpPr>
        <dsp:cNvPr id="0" name=""/>
        <dsp:cNvSpPr/>
      </dsp:nvSpPr>
      <dsp:spPr bwMode="white">
        <a:xfrm>
          <a:off x="0" y="4702957"/>
          <a:ext cx="8187029" cy="804960"/>
        </a:xfrm>
        <a:prstGeom prst="round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G. Coordination with concerned Value-Chain Organizations</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39295" y="4742252"/>
        <a:ext cx="8108439" cy="7263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5F2-A22E-4C59-B331-AEA94C9C6297}">
      <dsp:nvSpPr>
        <dsp:cNvPr id="0" name=""/>
        <dsp:cNvSpPr/>
      </dsp:nvSpPr>
      <dsp:spPr>
        <a:xfrm>
          <a:off x="4540310" y="1029197"/>
          <a:ext cx="91440" cy="467109"/>
        </a:xfrm>
        <a:custGeom>
          <a:avLst/>
          <a:gdLst/>
          <a:ahLst/>
          <a:cxnLst/>
          <a:rect l="0" t="0" r="0" b="0"/>
          <a:pathLst>
            <a:path>
              <a:moveTo>
                <a:pt x="45720" y="0"/>
              </a:moveTo>
              <a:lnTo>
                <a:pt x="45720" y="311506"/>
              </a:lnTo>
              <a:lnTo>
                <a:pt x="124916" y="311506"/>
              </a:lnTo>
              <a:lnTo>
                <a:pt x="124916" y="46710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3B968640-D000-4727-8D6B-58A2FA0D309F}">
      <dsp:nvSpPr>
        <dsp:cNvPr id="0" name=""/>
        <dsp:cNvSpPr/>
      </dsp:nvSpPr>
      <dsp:spPr>
        <a:xfrm>
          <a:off x="6593061" y="4595272"/>
          <a:ext cx="1208997" cy="690848"/>
        </a:xfrm>
        <a:custGeom>
          <a:avLst/>
          <a:gdLst/>
          <a:ahLst/>
          <a:cxnLst/>
          <a:rect l="0" t="0" r="0" b="0"/>
          <a:pathLst>
            <a:path>
              <a:moveTo>
                <a:pt x="0" y="0"/>
              </a:moveTo>
              <a:lnTo>
                <a:pt x="0" y="535245"/>
              </a:lnTo>
              <a:lnTo>
                <a:pt x="1208997" y="535245"/>
              </a:lnTo>
              <a:lnTo>
                <a:pt x="1208997"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D0BF31E-EF54-408B-A3F7-F928D399384A}">
      <dsp:nvSpPr>
        <dsp:cNvPr id="0" name=""/>
        <dsp:cNvSpPr/>
      </dsp:nvSpPr>
      <dsp:spPr>
        <a:xfrm>
          <a:off x="5226291" y="4595272"/>
          <a:ext cx="1366769" cy="690848"/>
        </a:xfrm>
        <a:custGeom>
          <a:avLst/>
          <a:gdLst/>
          <a:ahLst/>
          <a:cxnLst/>
          <a:rect l="0" t="0" r="0" b="0"/>
          <a:pathLst>
            <a:path>
              <a:moveTo>
                <a:pt x="1366769" y="0"/>
              </a:moveTo>
              <a:lnTo>
                <a:pt x="1366769" y="535245"/>
              </a:lnTo>
              <a:lnTo>
                <a:pt x="0" y="535245"/>
              </a:lnTo>
              <a:lnTo>
                <a:pt x="0"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6A84C9B1-2044-4F7D-8898-0FC0100CE2F5}">
      <dsp:nvSpPr>
        <dsp:cNvPr id="0" name=""/>
        <dsp:cNvSpPr/>
      </dsp:nvSpPr>
      <dsp:spPr>
        <a:xfrm>
          <a:off x="4723647" y="3078293"/>
          <a:ext cx="1869413" cy="450385"/>
        </a:xfrm>
        <a:custGeom>
          <a:avLst/>
          <a:gdLst/>
          <a:ahLst/>
          <a:cxnLst/>
          <a:rect l="0" t="0" r="0" b="0"/>
          <a:pathLst>
            <a:path>
              <a:moveTo>
                <a:pt x="0" y="0"/>
              </a:moveTo>
              <a:lnTo>
                <a:pt x="0" y="294782"/>
              </a:lnTo>
              <a:lnTo>
                <a:pt x="1869413" y="294782"/>
              </a:lnTo>
              <a:lnTo>
                <a:pt x="1869413" y="45038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40F35FE-1A4C-4239-AE5C-946EA76FCC3A}">
      <dsp:nvSpPr>
        <dsp:cNvPr id="0" name=""/>
        <dsp:cNvSpPr/>
      </dsp:nvSpPr>
      <dsp:spPr>
        <a:xfrm>
          <a:off x="2085648" y="4562207"/>
          <a:ext cx="936537" cy="733245"/>
        </a:xfrm>
        <a:custGeom>
          <a:avLst/>
          <a:gdLst/>
          <a:ahLst/>
          <a:cxnLst/>
          <a:rect l="0" t="0" r="0" b="0"/>
          <a:pathLst>
            <a:path>
              <a:moveTo>
                <a:pt x="0" y="0"/>
              </a:moveTo>
              <a:lnTo>
                <a:pt x="0" y="577642"/>
              </a:lnTo>
              <a:lnTo>
                <a:pt x="936537" y="577642"/>
              </a:lnTo>
              <a:lnTo>
                <a:pt x="936537" y="73324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6F5F79B-02B0-4F59-9FC7-A3E12E796298}">
      <dsp:nvSpPr>
        <dsp:cNvPr id="0" name=""/>
        <dsp:cNvSpPr/>
      </dsp:nvSpPr>
      <dsp:spPr>
        <a:xfrm>
          <a:off x="869881" y="4562207"/>
          <a:ext cx="1215766" cy="629540"/>
        </a:xfrm>
        <a:custGeom>
          <a:avLst/>
          <a:gdLst/>
          <a:ahLst/>
          <a:cxnLst/>
          <a:rect l="0" t="0" r="0" b="0"/>
          <a:pathLst>
            <a:path>
              <a:moveTo>
                <a:pt x="1215766" y="0"/>
              </a:moveTo>
              <a:lnTo>
                <a:pt x="1215766" y="473937"/>
              </a:lnTo>
              <a:lnTo>
                <a:pt x="0" y="473937"/>
              </a:lnTo>
              <a:lnTo>
                <a:pt x="0" y="62954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3D6421F-9EDE-41B1-8FF1-6F373FC02272}">
      <dsp:nvSpPr>
        <dsp:cNvPr id="0" name=""/>
        <dsp:cNvSpPr/>
      </dsp:nvSpPr>
      <dsp:spPr>
        <a:xfrm>
          <a:off x="2085648" y="3078293"/>
          <a:ext cx="2637999" cy="417320"/>
        </a:xfrm>
        <a:custGeom>
          <a:avLst/>
          <a:gdLst/>
          <a:ahLst/>
          <a:cxnLst/>
          <a:rect l="0" t="0" r="0" b="0"/>
          <a:pathLst>
            <a:path>
              <a:moveTo>
                <a:pt x="2637999" y="0"/>
              </a:moveTo>
              <a:lnTo>
                <a:pt x="2637999" y="261717"/>
              </a:lnTo>
              <a:lnTo>
                <a:pt x="0" y="261717"/>
              </a:lnTo>
              <a:lnTo>
                <a:pt x="0" y="41732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71F04685-4794-45FD-BC68-4066C2DA2F60}">
      <dsp:nvSpPr>
        <dsp:cNvPr id="0" name=""/>
        <dsp:cNvSpPr/>
      </dsp:nvSpPr>
      <dsp:spPr>
        <a:xfrm>
          <a:off x="3782509" y="2486867"/>
          <a:ext cx="1882276" cy="5914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AA3E6-4521-4FB6-B0B5-2B1FAF3222B2}">
      <dsp:nvSpPr>
        <dsp:cNvPr id="0" name=""/>
        <dsp:cNvSpPr/>
      </dsp:nvSpPr>
      <dsp:spPr bwMode="white">
        <a:xfrm>
          <a:off x="3969139" y="2664166"/>
          <a:ext cx="1882276" cy="5914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IAs</a:t>
          </a:r>
        </a:p>
      </dsp:txBody>
      <dsp:txXfrm>
        <a:off x="3986461" y="2681488"/>
        <a:ext cx="1847632" cy="556781"/>
      </dsp:txXfrm>
    </dsp:sp>
    <dsp:sp modelId="{C7CCCAF4-140A-465D-A9E4-25F4F55CDFB3}">
      <dsp:nvSpPr>
        <dsp:cNvPr id="0" name=""/>
        <dsp:cNvSpPr/>
      </dsp:nvSpPr>
      <dsp:spPr>
        <a:xfrm>
          <a:off x="1245811" y="3495614"/>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52BE3-33B6-4E8F-B02F-153F50D11647}">
      <dsp:nvSpPr>
        <dsp:cNvPr id="0" name=""/>
        <dsp:cNvSpPr/>
      </dsp:nvSpPr>
      <dsp:spPr bwMode="white">
        <a:xfrm>
          <a:off x="1432441" y="3672913"/>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1463680" y="3704152"/>
        <a:ext cx="1617196" cy="1004115"/>
      </dsp:txXfrm>
    </dsp:sp>
    <dsp:sp modelId="{9562719C-B3EF-4528-8F50-8FCA7D01D4AE}">
      <dsp:nvSpPr>
        <dsp:cNvPr id="0" name=""/>
        <dsp:cNvSpPr/>
      </dsp:nvSpPr>
      <dsp:spPr>
        <a:xfrm>
          <a:off x="30044" y="5191748"/>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DDEA2-0C4E-4B1E-BEE7-5A4F7B57C7E6}">
      <dsp:nvSpPr>
        <dsp:cNvPr id="0" name=""/>
        <dsp:cNvSpPr/>
      </dsp:nvSpPr>
      <dsp:spPr bwMode="white">
        <a:xfrm>
          <a:off x="216674" y="536904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7913" y="5400286"/>
        <a:ext cx="1617196" cy="1004115"/>
      </dsp:txXfrm>
    </dsp:sp>
    <dsp:sp modelId="{E79C2288-3C76-4DCE-AE81-CDD10E3C30C9}">
      <dsp:nvSpPr>
        <dsp:cNvPr id="0" name=""/>
        <dsp:cNvSpPr/>
      </dsp:nvSpPr>
      <dsp:spPr>
        <a:xfrm>
          <a:off x="2182348" y="5295453"/>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DD92D-3EAD-4A3D-B71E-5DB732FC1774}">
      <dsp:nvSpPr>
        <dsp:cNvPr id="0" name=""/>
        <dsp:cNvSpPr/>
      </dsp:nvSpPr>
      <dsp:spPr bwMode="white">
        <a:xfrm>
          <a:off x="2368979" y="5472752"/>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00218" y="5503991"/>
        <a:ext cx="1617196" cy="1004115"/>
      </dsp:txXfrm>
    </dsp:sp>
    <dsp:sp modelId="{C198B392-DCCA-49E2-8469-157082B4FA94}">
      <dsp:nvSpPr>
        <dsp:cNvPr id="0" name=""/>
        <dsp:cNvSpPr/>
      </dsp:nvSpPr>
      <dsp:spPr>
        <a:xfrm>
          <a:off x="5753224" y="3528678"/>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C7606-D51E-45AD-9829-15CC96EBBEBA}">
      <dsp:nvSpPr>
        <dsp:cNvPr id="0" name=""/>
        <dsp:cNvSpPr/>
      </dsp:nvSpPr>
      <dsp:spPr bwMode="white">
        <a:xfrm>
          <a:off x="5939854" y="370597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5971093" y="3737216"/>
        <a:ext cx="1617196" cy="1004115"/>
      </dsp:txXfrm>
    </dsp:sp>
    <dsp:sp modelId="{6C61C4A3-B543-428C-970E-401C240A4F7C}">
      <dsp:nvSpPr>
        <dsp:cNvPr id="0" name=""/>
        <dsp:cNvSpPr/>
      </dsp:nvSpPr>
      <dsp:spPr>
        <a:xfrm>
          <a:off x="4386454"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1FDFB-E953-402C-A2B6-51EDEC774374}">
      <dsp:nvSpPr>
        <dsp:cNvPr id="0" name=""/>
        <dsp:cNvSpPr/>
      </dsp:nvSpPr>
      <dsp:spPr bwMode="white">
        <a:xfrm>
          <a:off x="4573085"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4604324" y="5494658"/>
        <a:ext cx="1617196" cy="1004115"/>
      </dsp:txXfrm>
    </dsp:sp>
    <dsp:sp modelId="{FF4AB809-29ED-48E7-A182-ADF454675372}">
      <dsp:nvSpPr>
        <dsp:cNvPr id="0" name=""/>
        <dsp:cNvSpPr/>
      </dsp:nvSpPr>
      <dsp:spPr>
        <a:xfrm>
          <a:off x="6962222"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D487A-DACE-4B62-81C7-1D56E348CAC1}">
      <dsp:nvSpPr>
        <dsp:cNvPr id="0" name=""/>
        <dsp:cNvSpPr/>
      </dsp:nvSpPr>
      <dsp:spPr bwMode="white">
        <a:xfrm>
          <a:off x="7148852"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7180091" y="5494658"/>
        <a:ext cx="1617196" cy="1004115"/>
      </dsp:txXfrm>
    </dsp:sp>
    <dsp:sp modelId="{424709E7-A45A-43E1-82BD-C6C13E1DD787}">
      <dsp:nvSpPr>
        <dsp:cNvPr id="0" name=""/>
        <dsp:cNvSpPr/>
      </dsp:nvSpPr>
      <dsp:spPr>
        <a:xfrm>
          <a:off x="3746193" y="421975"/>
          <a:ext cx="1679674" cy="607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3079B-B264-4828-BDFF-4B795EEF09F2}">
      <dsp:nvSpPr>
        <dsp:cNvPr id="0" name=""/>
        <dsp:cNvSpPr/>
      </dsp:nvSpPr>
      <dsp:spPr bwMode="white">
        <a:xfrm>
          <a:off x="3932824" y="599274"/>
          <a:ext cx="1679674" cy="60722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N-PMAFSC</a:t>
          </a:r>
        </a:p>
      </dsp:txBody>
      <dsp:txXfrm>
        <a:off x="3950609" y="617059"/>
        <a:ext cx="1644104" cy="571652"/>
      </dsp:txXfrm>
    </dsp:sp>
    <dsp:sp modelId="{9301B7F4-459F-401F-8F15-B1E12870AAFD}">
      <dsp:nvSpPr>
        <dsp:cNvPr id="0" name=""/>
        <dsp:cNvSpPr/>
      </dsp:nvSpPr>
      <dsp:spPr>
        <a:xfrm>
          <a:off x="3782516" y="1496307"/>
          <a:ext cx="1765421" cy="60227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EE2E-A0B4-466F-972E-13BE3E9747FC}">
      <dsp:nvSpPr>
        <dsp:cNvPr id="0" name=""/>
        <dsp:cNvSpPr/>
      </dsp:nvSpPr>
      <dsp:spPr bwMode="white">
        <a:xfrm>
          <a:off x="3969147" y="1673605"/>
          <a:ext cx="1765421" cy="6022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a:t>
          </a:r>
        </a:p>
      </dsp:txBody>
      <dsp:txXfrm>
        <a:off x="3986787" y="1691245"/>
        <a:ext cx="1730141" cy="5669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612D7-DB3F-412B-B3E7-077C26AC1C2F}">
      <dsp:nvSpPr>
        <dsp:cNvPr id="0" name=""/>
        <dsp:cNvSpPr/>
      </dsp:nvSpPr>
      <dsp:spPr bwMode="white">
        <a:xfrm>
          <a:off x="2615" y="148093"/>
          <a:ext cx="1411355" cy="846813"/>
        </a:xfrm>
        <a:prstGeom prst="roundRect">
          <a:avLst>
            <a:gd name="adj" fmla="val 10000"/>
          </a:avLst>
        </a:prstGeom>
        <a:solidFill>
          <a:srgbClr val="FF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SFAC</a:t>
          </a:r>
        </a:p>
      </dsp:txBody>
      <dsp:txXfrm>
        <a:off x="27417" y="172895"/>
        <a:ext cx="1361751" cy="797209"/>
      </dsp:txXfrm>
    </dsp:sp>
    <dsp:sp modelId="{79D9F395-B15F-4E5E-8FB9-285447DB3703}">
      <dsp:nvSpPr>
        <dsp:cNvPr id="0" name=""/>
        <dsp:cNvSpPr/>
      </dsp:nvSpPr>
      <dsp:spPr bwMode="white">
        <a:xfrm>
          <a:off x="1555107" y="396491"/>
          <a:ext cx="299207" cy="35001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Times New Roman" panose="02020603050405020304" pitchFamily="18" charset="0"/>
            <a:cs typeface="Times New Roman" panose="02020603050405020304" pitchFamily="18" charset="0"/>
          </a:endParaRPr>
        </a:p>
      </dsp:txBody>
      <dsp:txXfrm>
        <a:off x="1555107" y="466494"/>
        <a:ext cx="209445" cy="210010"/>
      </dsp:txXfrm>
    </dsp:sp>
    <dsp:sp modelId="{30DAD771-3F1D-41E6-8006-E9D2CCDDE108}">
      <dsp:nvSpPr>
        <dsp:cNvPr id="0" name=""/>
        <dsp:cNvSpPr/>
      </dsp:nvSpPr>
      <dsp:spPr bwMode="white">
        <a:xfrm>
          <a:off x="1978513" y="148093"/>
          <a:ext cx="1411355" cy="846813"/>
        </a:xfrm>
        <a:prstGeom prst="roundRect">
          <a:avLst>
            <a:gd name="adj" fmla="val 10000"/>
          </a:avLst>
        </a:prstGeom>
        <a:solidFill>
          <a:srgbClr val="00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NABARD</a:t>
          </a:r>
        </a:p>
      </dsp:txBody>
      <dsp:txXfrm>
        <a:off x="2003315" y="172895"/>
        <a:ext cx="1361751" cy="797209"/>
      </dsp:txXfrm>
    </dsp:sp>
    <dsp:sp modelId="{85FFECF9-25F5-408A-AD18-DD611E390BCE}">
      <dsp:nvSpPr>
        <dsp:cNvPr id="0" name=""/>
        <dsp:cNvSpPr/>
      </dsp:nvSpPr>
      <dsp:spPr bwMode="white">
        <a:xfrm>
          <a:off x="3531005" y="396491"/>
          <a:ext cx="299207" cy="350016"/>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Times New Roman" panose="02020603050405020304" pitchFamily="18" charset="0"/>
            <a:cs typeface="Times New Roman" panose="02020603050405020304" pitchFamily="18" charset="0"/>
          </a:endParaRPr>
        </a:p>
      </dsp:txBody>
      <dsp:txXfrm>
        <a:off x="3531005" y="466494"/>
        <a:ext cx="209445" cy="210010"/>
      </dsp:txXfrm>
    </dsp:sp>
    <dsp:sp modelId="{78E92F21-18C7-4B94-BB60-C3A5322F6E14}">
      <dsp:nvSpPr>
        <dsp:cNvPr id="0" name=""/>
        <dsp:cNvSpPr/>
      </dsp:nvSpPr>
      <dsp:spPr bwMode="white">
        <a:xfrm>
          <a:off x="3954412" y="148093"/>
          <a:ext cx="1411355" cy="846813"/>
        </a:xfrm>
        <a:prstGeom prst="roundRect">
          <a:avLst>
            <a:gd name="adj" fmla="val 10000"/>
          </a:avLst>
        </a:prstGeom>
        <a:solidFill>
          <a:srgbClr val="33CC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NCDC</a:t>
          </a:r>
        </a:p>
      </dsp:txBody>
      <dsp:txXfrm>
        <a:off x="3979214" y="172895"/>
        <a:ext cx="1361751" cy="797209"/>
      </dsp:txXfrm>
    </dsp:sp>
    <dsp:sp modelId="{E8F60C58-E049-4047-81FC-2687D63419A3}">
      <dsp:nvSpPr>
        <dsp:cNvPr id="0" name=""/>
        <dsp:cNvSpPr/>
      </dsp:nvSpPr>
      <dsp:spPr bwMode="white">
        <a:xfrm>
          <a:off x="5506903" y="396491"/>
          <a:ext cx="299207" cy="350016"/>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latin typeface="Times New Roman" panose="02020603050405020304" pitchFamily="18" charset="0"/>
            <a:cs typeface="Times New Roman" panose="02020603050405020304" pitchFamily="18" charset="0"/>
          </a:endParaRPr>
        </a:p>
      </dsp:txBody>
      <dsp:txXfrm>
        <a:off x="5506903" y="466494"/>
        <a:ext cx="209445" cy="210010"/>
      </dsp:txXfrm>
    </dsp:sp>
    <dsp:sp modelId="{B5307682-754E-44CE-871C-D90FB0D11DD8}">
      <dsp:nvSpPr>
        <dsp:cNvPr id="0" name=""/>
        <dsp:cNvSpPr/>
      </dsp:nvSpPr>
      <dsp:spPr bwMode="white">
        <a:xfrm>
          <a:off x="5930310" y="148093"/>
          <a:ext cx="1633715" cy="846813"/>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b="1" kern="1200" dirty="0">
              <a:solidFill>
                <a:schemeClr val="tx1"/>
              </a:solidFill>
              <a:latin typeface="Times New Roman" panose="02020603050405020304" pitchFamily="18" charset="0"/>
              <a:cs typeface="Times New Roman" panose="02020603050405020304" pitchFamily="18" charset="0"/>
            </a:rPr>
            <a:t>Committee</a:t>
          </a:r>
        </a:p>
      </dsp:txBody>
      <dsp:txXfrm>
        <a:off x="5955112" y="172895"/>
        <a:ext cx="1584111" cy="7972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C7437-8481-4D24-9DC5-2552BBCFCD4F}">
      <dsp:nvSpPr>
        <dsp:cNvPr id="0" name=""/>
        <dsp:cNvSpPr/>
      </dsp:nvSpPr>
      <dsp:spPr>
        <a:xfrm>
          <a:off x="0" y="725991"/>
          <a:ext cx="8649627" cy="5406016"/>
        </a:xfrm>
        <a:prstGeom prst="swooshArrow">
          <a:avLst>
            <a:gd name="adj1" fmla="val 25000"/>
            <a:gd name="adj2" fmla="val 25000"/>
          </a:avLst>
        </a:prstGeom>
        <a:solidFill>
          <a:srgbClr val="66FFFF"/>
        </a:solidFill>
        <a:ln>
          <a:noFill/>
        </a:ln>
        <a:effectLst/>
      </dsp:spPr>
      <dsp:style>
        <a:lnRef idx="0">
          <a:scrgbClr r="0" g="0" b="0"/>
        </a:lnRef>
        <a:fillRef idx="1">
          <a:scrgbClr r="0" g="0" b="0"/>
        </a:fillRef>
        <a:effectRef idx="0">
          <a:scrgbClr r="0" g="0" b="0"/>
        </a:effectRef>
        <a:fontRef idx="minor"/>
      </dsp:style>
    </dsp:sp>
    <dsp:sp modelId="{AD2F1908-4C1A-4432-ACDF-BE6144A3F0CC}">
      <dsp:nvSpPr>
        <dsp:cNvPr id="0" name=""/>
        <dsp:cNvSpPr/>
      </dsp:nvSpPr>
      <dsp:spPr>
        <a:xfrm>
          <a:off x="851988" y="4745905"/>
          <a:ext cx="198941" cy="1989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861A5F-AD6B-4E66-B7D2-CFD4B80A196C}">
      <dsp:nvSpPr>
        <dsp:cNvPr id="0" name=""/>
        <dsp:cNvSpPr/>
      </dsp:nvSpPr>
      <dsp:spPr>
        <a:xfrm rot="10800000" flipH="1" flipV="1">
          <a:off x="1173682" y="5072144"/>
          <a:ext cx="1515998" cy="390389"/>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5415" tIns="0" rIns="0" bIns="0" numCol="1" spcCol="1270" anchor="t"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Scrutiny</a:t>
          </a:r>
        </a:p>
      </dsp:txBody>
      <dsp:txXfrm rot="-10800000">
        <a:off x="1173682" y="5072144"/>
        <a:ext cx="1515998" cy="390389"/>
      </dsp:txXfrm>
    </dsp:sp>
    <dsp:sp modelId="{2CA86D8F-6C41-4929-9DB1-4FE349AEC38A}">
      <dsp:nvSpPr>
        <dsp:cNvPr id="0" name=""/>
        <dsp:cNvSpPr/>
      </dsp:nvSpPr>
      <dsp:spPr>
        <a:xfrm>
          <a:off x="1928866" y="3711193"/>
          <a:ext cx="311386" cy="3113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B2174-C780-44BF-9156-EC2B49166339}">
      <dsp:nvSpPr>
        <dsp:cNvPr id="0" name=""/>
        <dsp:cNvSpPr/>
      </dsp:nvSpPr>
      <dsp:spPr>
        <a:xfrm>
          <a:off x="53272" y="3018746"/>
          <a:ext cx="1878406" cy="523446"/>
        </a:xfrm>
        <a:prstGeom prst="rect">
          <a:avLst/>
        </a:prstGeom>
        <a:solidFill>
          <a:schemeClr val="accent5">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64997" tIns="0" rIns="0" bIns="0" numCol="1" spcCol="1270" anchor="t"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Shortlisting</a:t>
          </a:r>
        </a:p>
      </dsp:txBody>
      <dsp:txXfrm>
        <a:off x="53272" y="3018746"/>
        <a:ext cx="1878406" cy="523446"/>
      </dsp:txXfrm>
    </dsp:sp>
    <dsp:sp modelId="{1BC5CCC6-497D-40B6-9CC4-FDC77AFB69A2}">
      <dsp:nvSpPr>
        <dsp:cNvPr id="0" name=""/>
        <dsp:cNvSpPr/>
      </dsp:nvSpPr>
      <dsp:spPr>
        <a:xfrm>
          <a:off x="3312807" y="2886235"/>
          <a:ext cx="415182" cy="4151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19230F-C375-4FB9-8B88-D6BF8EAEDDFB}">
      <dsp:nvSpPr>
        <dsp:cNvPr id="0" name=""/>
        <dsp:cNvSpPr/>
      </dsp:nvSpPr>
      <dsp:spPr>
        <a:xfrm>
          <a:off x="2988559" y="3481589"/>
          <a:ext cx="2256314" cy="639051"/>
        </a:xfrm>
        <a:prstGeom prst="rect">
          <a:avLst/>
        </a:prstGeom>
        <a:solidFill>
          <a:schemeClr val="accent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19996" tIns="0" rIns="0" bIns="0" numCol="1" spcCol="1270" anchor="t"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Presentation</a:t>
          </a:r>
        </a:p>
      </dsp:txBody>
      <dsp:txXfrm>
        <a:off x="2988559" y="3481589"/>
        <a:ext cx="2256314" cy="639051"/>
      </dsp:txXfrm>
    </dsp:sp>
    <dsp:sp modelId="{A7D804E2-ABFD-4B9E-A76A-62F147B77C7E}">
      <dsp:nvSpPr>
        <dsp:cNvPr id="0" name=""/>
        <dsp:cNvSpPr/>
      </dsp:nvSpPr>
      <dsp:spPr>
        <a:xfrm>
          <a:off x="4921637" y="2241838"/>
          <a:ext cx="536276" cy="5362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964136-903B-4992-A0BE-7443FD837625}">
      <dsp:nvSpPr>
        <dsp:cNvPr id="0" name=""/>
        <dsp:cNvSpPr/>
      </dsp:nvSpPr>
      <dsp:spPr>
        <a:xfrm>
          <a:off x="5189776" y="2509976"/>
          <a:ext cx="1729925" cy="362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162" tIns="0" rIns="0" bIns="0" numCol="1" spcCol="1270" anchor="t" anchorCtr="0">
          <a:noAutofit/>
        </a:bodyPr>
        <a:lstStyle/>
        <a:p>
          <a:pPr marL="0" lvl="0" indent="0" algn="l" defTabSz="2889250">
            <a:lnSpc>
              <a:spcPct val="90000"/>
            </a:lnSpc>
            <a:spcBef>
              <a:spcPct val="0"/>
            </a:spcBef>
            <a:spcAft>
              <a:spcPct val="35000"/>
            </a:spcAft>
            <a:buNone/>
          </a:pPr>
          <a:endParaRPr lang="en-IN" sz="6500" b="1" kern="1200">
            <a:latin typeface="Times New Roman" panose="02020603050405020304" pitchFamily="18" charset="0"/>
            <a:cs typeface="Times New Roman" panose="02020603050405020304" pitchFamily="18" charset="0"/>
          </a:endParaRPr>
        </a:p>
      </dsp:txBody>
      <dsp:txXfrm>
        <a:off x="5189776" y="2509976"/>
        <a:ext cx="1729925" cy="3622031"/>
      </dsp:txXfrm>
    </dsp:sp>
    <dsp:sp modelId="{51337CED-4706-461E-8391-49AFD9904E1E}">
      <dsp:nvSpPr>
        <dsp:cNvPr id="0" name=""/>
        <dsp:cNvSpPr/>
      </dsp:nvSpPr>
      <dsp:spPr>
        <a:xfrm>
          <a:off x="6578041" y="1811519"/>
          <a:ext cx="683320" cy="6833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7ABF3-2F17-45B2-98EE-E5A38157DE86}">
      <dsp:nvSpPr>
        <dsp:cNvPr id="0" name=""/>
        <dsp:cNvSpPr/>
      </dsp:nvSpPr>
      <dsp:spPr>
        <a:xfrm>
          <a:off x="6919701" y="2153179"/>
          <a:ext cx="1729925" cy="39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2077" tIns="0" rIns="0" bIns="0" numCol="1" spcCol="1270" anchor="t" anchorCtr="0">
          <a:noAutofit/>
        </a:bodyPr>
        <a:lstStyle/>
        <a:p>
          <a:pPr marL="0" lvl="0" indent="0" algn="l" defTabSz="2889250">
            <a:lnSpc>
              <a:spcPct val="90000"/>
            </a:lnSpc>
            <a:spcBef>
              <a:spcPct val="0"/>
            </a:spcBef>
            <a:spcAft>
              <a:spcPct val="35000"/>
            </a:spcAft>
            <a:buNone/>
          </a:pPr>
          <a:endParaRPr lang="en-IN" sz="6500" b="1" kern="1200">
            <a:latin typeface="Times New Roman" panose="02020603050405020304" pitchFamily="18" charset="0"/>
            <a:cs typeface="Times New Roman" panose="02020603050405020304" pitchFamily="18" charset="0"/>
          </a:endParaRPr>
        </a:p>
      </dsp:txBody>
      <dsp:txXfrm>
        <a:off x="6919701" y="2153179"/>
        <a:ext cx="1729925" cy="39788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261D8-98E8-4D95-A66C-443235CA28B5}">
      <dsp:nvSpPr>
        <dsp:cNvPr id="0" name=""/>
        <dsp:cNvSpPr/>
      </dsp:nvSpPr>
      <dsp:spPr>
        <a:xfrm>
          <a:off x="1154844" y="-46843"/>
          <a:ext cx="5625209" cy="5625209"/>
        </a:xfrm>
        <a:prstGeom prst="circularArrow">
          <a:avLst>
            <a:gd name="adj1" fmla="val 5274"/>
            <a:gd name="adj2" fmla="val 312630"/>
            <a:gd name="adj3" fmla="val 14095802"/>
            <a:gd name="adj4" fmla="val 17204882"/>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8EE56-7047-4C32-9CB7-9D7B23C2DCE5}">
      <dsp:nvSpPr>
        <dsp:cNvPr id="0" name=""/>
        <dsp:cNvSpPr/>
      </dsp:nvSpPr>
      <dsp:spPr bwMode="white">
        <a:xfrm>
          <a:off x="2818577" y="1123"/>
          <a:ext cx="2297743" cy="106547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Cluster Identification</a:t>
          </a:r>
        </a:p>
      </dsp:txBody>
      <dsp:txXfrm>
        <a:off x="2870589" y="53135"/>
        <a:ext cx="2193719" cy="961453"/>
      </dsp:txXfrm>
    </dsp:sp>
    <dsp:sp modelId="{10C1E607-68A4-4823-8B28-7E9C086F5FE4}">
      <dsp:nvSpPr>
        <dsp:cNvPr id="0" name=""/>
        <dsp:cNvSpPr/>
      </dsp:nvSpPr>
      <dsp:spPr bwMode="white">
        <a:xfrm>
          <a:off x="4878764" y="1420626"/>
          <a:ext cx="2130954" cy="1065477"/>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Diagnostic study</a:t>
          </a:r>
        </a:p>
      </dsp:txBody>
      <dsp:txXfrm>
        <a:off x="4930776" y="1472638"/>
        <a:ext cx="2026930" cy="961453"/>
      </dsp:txXfrm>
    </dsp:sp>
    <dsp:sp modelId="{DD820166-56D0-4D8C-9C1B-98BF4CFF3ACD}">
      <dsp:nvSpPr>
        <dsp:cNvPr id="0" name=""/>
        <dsp:cNvSpPr/>
      </dsp:nvSpPr>
      <dsp:spPr bwMode="white">
        <a:xfrm>
          <a:off x="4821214" y="3111832"/>
          <a:ext cx="2130954" cy="106547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Feasibility study</a:t>
          </a:r>
        </a:p>
      </dsp:txBody>
      <dsp:txXfrm>
        <a:off x="4873226" y="3163844"/>
        <a:ext cx="2026930" cy="961453"/>
      </dsp:txXfrm>
    </dsp:sp>
    <dsp:sp modelId="{6EA4FE48-F509-4AB8-BB5F-7DE0BA9A7C6F}">
      <dsp:nvSpPr>
        <dsp:cNvPr id="0" name=""/>
        <dsp:cNvSpPr/>
      </dsp:nvSpPr>
      <dsp:spPr bwMode="white">
        <a:xfrm>
          <a:off x="2901971" y="4565188"/>
          <a:ext cx="2130954" cy="106547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Business Planning</a:t>
          </a:r>
        </a:p>
      </dsp:txBody>
      <dsp:txXfrm>
        <a:off x="2953983" y="4617200"/>
        <a:ext cx="2026930" cy="961453"/>
      </dsp:txXfrm>
    </dsp:sp>
    <dsp:sp modelId="{0083BAB6-D252-4ED4-88B4-7A3A70A0882C}">
      <dsp:nvSpPr>
        <dsp:cNvPr id="0" name=""/>
        <dsp:cNvSpPr/>
      </dsp:nvSpPr>
      <dsp:spPr bwMode="white">
        <a:xfrm>
          <a:off x="885460" y="3162218"/>
          <a:ext cx="2130954" cy="106547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Resource mobilization </a:t>
          </a:r>
        </a:p>
      </dsp:txBody>
      <dsp:txXfrm>
        <a:off x="937472" y="3214230"/>
        <a:ext cx="2026930" cy="961453"/>
      </dsp:txXfrm>
    </dsp:sp>
    <dsp:sp modelId="{EA3E47C6-556F-4F0A-B411-BFD2CFBCEC1C}">
      <dsp:nvSpPr>
        <dsp:cNvPr id="0" name=""/>
        <dsp:cNvSpPr/>
      </dsp:nvSpPr>
      <dsp:spPr bwMode="white">
        <a:xfrm>
          <a:off x="730083" y="1536254"/>
          <a:ext cx="2130954" cy="106547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Business Operation</a:t>
          </a:r>
        </a:p>
      </dsp:txBody>
      <dsp:txXfrm>
        <a:off x="782095" y="1588266"/>
        <a:ext cx="2026930" cy="9614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1BC94-7C71-4862-B191-D32B77930A1B}">
      <dsp:nvSpPr>
        <dsp:cNvPr id="0" name=""/>
        <dsp:cNvSpPr/>
      </dsp:nvSpPr>
      <dsp:spPr bwMode="white">
        <a:xfrm>
          <a:off x="684984" y="881443"/>
          <a:ext cx="2681459" cy="837956"/>
        </a:xfrm>
        <a:prstGeom prst="rect">
          <a:avLst/>
        </a:prstGeom>
        <a:solidFill>
          <a:schemeClr val="accent6">
            <a:lumMod val="40000"/>
            <a:lumOff val="60000"/>
            <a:alpha val="55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576"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NABARD</a:t>
          </a:r>
        </a:p>
      </dsp:txBody>
      <dsp:txXfrm>
        <a:off x="684984" y="881443"/>
        <a:ext cx="2681459" cy="837956"/>
      </dsp:txXfrm>
    </dsp:sp>
    <dsp:sp modelId="{3C2FFE18-AEDE-407B-8EB0-99B7C9967EBD}">
      <dsp:nvSpPr>
        <dsp:cNvPr id="0" name=""/>
        <dsp:cNvSpPr/>
      </dsp:nvSpPr>
      <dsp:spPr>
        <a:xfrm>
          <a:off x="573257" y="760405"/>
          <a:ext cx="586569" cy="879853"/>
        </a:xfrm>
        <a:prstGeom prst="rect">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C1FB0-52FB-4EA4-8288-AD772E050D29}">
      <dsp:nvSpPr>
        <dsp:cNvPr id="0" name=""/>
        <dsp:cNvSpPr/>
      </dsp:nvSpPr>
      <dsp:spPr bwMode="white">
        <a:xfrm>
          <a:off x="684984" y="1936337"/>
          <a:ext cx="2681459" cy="837956"/>
        </a:xfrm>
        <a:prstGeom prst="rect">
          <a:avLst/>
        </a:prstGeom>
        <a:solidFill>
          <a:schemeClr val="accent5">
            <a:lumMod val="40000"/>
            <a:lumOff val="60000"/>
            <a:alpha val="55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576"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SFAC</a:t>
          </a:r>
        </a:p>
      </dsp:txBody>
      <dsp:txXfrm>
        <a:off x="684984" y="1936337"/>
        <a:ext cx="2681459" cy="837956"/>
      </dsp:txXfrm>
    </dsp:sp>
    <dsp:sp modelId="{1B57F43B-3F8F-4265-B7AD-7C02515A040C}">
      <dsp:nvSpPr>
        <dsp:cNvPr id="0" name=""/>
        <dsp:cNvSpPr/>
      </dsp:nvSpPr>
      <dsp:spPr>
        <a:xfrm>
          <a:off x="573257" y="1815299"/>
          <a:ext cx="586569" cy="879853"/>
        </a:xfrm>
        <a:prstGeom prst="rect">
          <a:avLst/>
        </a:prstGeom>
        <a:solidFill>
          <a:schemeClr val="accent4">
            <a:tint val="50000"/>
            <a:hueOff val="6368"/>
            <a:satOff val="0"/>
            <a:lumOff val="-4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F6BEA1-8664-4E64-BB15-58780A92BFD7}">
      <dsp:nvSpPr>
        <dsp:cNvPr id="0" name=""/>
        <dsp:cNvSpPr/>
      </dsp:nvSpPr>
      <dsp:spPr bwMode="white">
        <a:xfrm>
          <a:off x="684984" y="2991230"/>
          <a:ext cx="2681459" cy="837956"/>
        </a:xfrm>
        <a:prstGeom prst="rect">
          <a:avLst/>
        </a:prstGeom>
        <a:solidFill>
          <a:schemeClr val="accent4">
            <a:lumMod val="40000"/>
            <a:lumOff val="60000"/>
            <a:alpha val="55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576"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Govt. Depts</a:t>
          </a:r>
        </a:p>
      </dsp:txBody>
      <dsp:txXfrm>
        <a:off x="684984" y="2991230"/>
        <a:ext cx="2681459" cy="837956"/>
      </dsp:txXfrm>
    </dsp:sp>
    <dsp:sp modelId="{F5A035C2-E209-448F-8A20-F683130BAB51}">
      <dsp:nvSpPr>
        <dsp:cNvPr id="0" name=""/>
        <dsp:cNvSpPr/>
      </dsp:nvSpPr>
      <dsp:spPr>
        <a:xfrm>
          <a:off x="573257" y="2870192"/>
          <a:ext cx="586569" cy="879853"/>
        </a:xfrm>
        <a:prstGeom prst="rect">
          <a:avLst/>
        </a:prstGeom>
        <a:solidFill>
          <a:schemeClr val="accent4">
            <a:tint val="50000"/>
            <a:hueOff val="12737"/>
            <a:satOff val="0"/>
            <a:lumOff val="-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1CDF5-3492-4390-A635-0562E96ED794}">
      <dsp:nvSpPr>
        <dsp:cNvPr id="0" name=""/>
        <dsp:cNvSpPr/>
      </dsp:nvSpPr>
      <dsp:spPr bwMode="white">
        <a:xfrm>
          <a:off x="684984" y="4046124"/>
          <a:ext cx="2681459" cy="837956"/>
        </a:xfrm>
        <a:prstGeom prst="rect">
          <a:avLst/>
        </a:prstGeom>
        <a:solidFill>
          <a:schemeClr val="accent2">
            <a:lumMod val="40000"/>
            <a:lumOff val="60000"/>
            <a:alpha val="55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576"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Corporates</a:t>
          </a:r>
        </a:p>
      </dsp:txBody>
      <dsp:txXfrm>
        <a:off x="684984" y="4046124"/>
        <a:ext cx="2681459" cy="837956"/>
      </dsp:txXfrm>
    </dsp:sp>
    <dsp:sp modelId="{E97F8A85-ED1B-4BF8-A1B0-512F1130EBDB}">
      <dsp:nvSpPr>
        <dsp:cNvPr id="0" name=""/>
        <dsp:cNvSpPr/>
      </dsp:nvSpPr>
      <dsp:spPr>
        <a:xfrm>
          <a:off x="573257" y="3925086"/>
          <a:ext cx="586569" cy="879853"/>
        </a:xfrm>
        <a:prstGeom prst="rect">
          <a:avLst/>
        </a:prstGeom>
        <a:solidFill>
          <a:schemeClr val="accent4">
            <a:tint val="50000"/>
            <a:hueOff val="19105"/>
            <a:satOff val="0"/>
            <a:lumOff val="-12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B5FACF-536F-4F6E-BB6E-29E19E3FD89F}">
      <dsp:nvSpPr>
        <dsp:cNvPr id="0" name=""/>
        <dsp:cNvSpPr/>
      </dsp:nvSpPr>
      <dsp:spPr bwMode="white">
        <a:xfrm>
          <a:off x="684984" y="5101018"/>
          <a:ext cx="2681459" cy="837956"/>
        </a:xfrm>
        <a:prstGeom prst="rect">
          <a:avLst/>
        </a:prstGeom>
        <a:solidFill>
          <a:schemeClr val="accent3">
            <a:lumMod val="60000"/>
            <a:lumOff val="40000"/>
            <a:alpha val="5500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7576" tIns="91440" rIns="91440" bIns="91440" numCol="1" spcCol="1270" anchor="ctr" anchorCtr="0">
          <a:noAutofit/>
        </a:bodyPr>
        <a:lstStyle/>
        <a:p>
          <a:pPr marL="0" lvl="0" indent="0" algn="l" defTabSz="106680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Domestic &amp; International aid agencies</a:t>
          </a:r>
        </a:p>
      </dsp:txBody>
      <dsp:txXfrm>
        <a:off x="684984" y="5101018"/>
        <a:ext cx="2681459" cy="837956"/>
      </dsp:txXfrm>
    </dsp:sp>
    <dsp:sp modelId="{3AD9E78E-B999-475C-B0BD-69901F0D9913}">
      <dsp:nvSpPr>
        <dsp:cNvPr id="0" name=""/>
        <dsp:cNvSpPr/>
      </dsp:nvSpPr>
      <dsp:spPr>
        <a:xfrm>
          <a:off x="573257" y="4979980"/>
          <a:ext cx="586569" cy="879853"/>
        </a:xfrm>
        <a:prstGeom prst="rect">
          <a:avLst/>
        </a:prstGeom>
        <a:solidFill>
          <a:schemeClr val="accent4">
            <a:tint val="50000"/>
            <a:hueOff val="25473"/>
            <a:satOff val="0"/>
            <a:lumOff val="-16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6906E-F15C-4E54-A9CF-E415D52B7FEE}">
      <dsp:nvSpPr>
        <dsp:cNvPr id="0" name=""/>
        <dsp:cNvSpPr/>
      </dsp:nvSpPr>
      <dsp:spPr bwMode="white">
        <a:xfrm>
          <a:off x="531382" y="1517517"/>
          <a:ext cx="2154689" cy="2001265"/>
        </a:xfrm>
        <a:prstGeom prst="ellipse">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IN" sz="2500" b="1" kern="1200" dirty="0">
              <a:latin typeface="Times New Roman" panose="02020603050405020304" pitchFamily="18" charset="0"/>
              <a:cs typeface="Times New Roman" panose="02020603050405020304" pitchFamily="18" charset="0"/>
            </a:rPr>
            <a:t>Financial &amp; / Technical support</a:t>
          </a:r>
        </a:p>
      </dsp:txBody>
      <dsp:txXfrm>
        <a:off x="846929" y="1810595"/>
        <a:ext cx="1523595" cy="1415109"/>
      </dsp:txXfrm>
    </dsp:sp>
    <dsp:sp modelId="{259918F8-384F-427D-9387-7ECC510350D0}">
      <dsp:nvSpPr>
        <dsp:cNvPr id="0" name=""/>
        <dsp:cNvSpPr/>
      </dsp:nvSpPr>
      <dsp:spPr>
        <a:xfrm>
          <a:off x="122689" y="388884"/>
          <a:ext cx="4033829" cy="4205223"/>
        </a:xfrm>
        <a:prstGeom prst="blockArc">
          <a:avLst>
            <a:gd name="adj1" fmla="val 17747832"/>
            <a:gd name="adj2" fmla="val 3872736"/>
            <a:gd name="adj3" fmla="val 558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C671D98-D288-48EA-B8C5-C014EB3A8A3A}">
      <dsp:nvSpPr>
        <dsp:cNvPr id="0" name=""/>
        <dsp:cNvSpPr/>
      </dsp:nvSpPr>
      <dsp:spPr>
        <a:xfrm>
          <a:off x="3334770" y="1055412"/>
          <a:ext cx="1072048" cy="1072331"/>
        </a:xfrm>
        <a:prstGeom prst="ellipse">
          <a:avLst/>
        </a:prstGeom>
        <a:solidFill>
          <a:schemeClr val="accent4">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F04FF4-7DB2-4381-8BA2-5242F5D83980}">
      <dsp:nvSpPr>
        <dsp:cNvPr id="0" name=""/>
        <dsp:cNvSpPr/>
      </dsp:nvSpPr>
      <dsp:spPr bwMode="white">
        <a:xfrm>
          <a:off x="4542798" y="1335877"/>
          <a:ext cx="944252" cy="613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10000"/>
            </a:spcAft>
            <a:buNone/>
          </a:pPr>
          <a:r>
            <a:rPr lang="en-IN" sz="2500" b="1" kern="1200" dirty="0">
              <a:latin typeface="Times New Roman" panose="02020603050405020304" pitchFamily="18" charset="0"/>
              <a:cs typeface="Times New Roman" panose="02020603050405020304" pitchFamily="18" charset="0"/>
            </a:rPr>
            <a:t>POPI</a:t>
          </a:r>
        </a:p>
      </dsp:txBody>
      <dsp:txXfrm>
        <a:off x="4542798" y="1335877"/>
        <a:ext cx="944252" cy="613732"/>
      </dsp:txXfrm>
    </dsp:sp>
    <dsp:sp modelId="{AB085A7A-C021-44E1-A542-F45F77EC59A7}">
      <dsp:nvSpPr>
        <dsp:cNvPr id="0" name=""/>
        <dsp:cNvSpPr/>
      </dsp:nvSpPr>
      <dsp:spPr>
        <a:xfrm>
          <a:off x="3334770" y="2753902"/>
          <a:ext cx="1072048" cy="1072331"/>
        </a:xfrm>
        <a:prstGeom prst="ellipse">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7E833EC-9B1A-4A1E-81E0-EBF7CDAFDC97}">
      <dsp:nvSpPr>
        <dsp:cNvPr id="0" name=""/>
        <dsp:cNvSpPr/>
      </dsp:nvSpPr>
      <dsp:spPr bwMode="white">
        <a:xfrm>
          <a:off x="4580926" y="3014844"/>
          <a:ext cx="617069" cy="556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10000"/>
            </a:spcAft>
            <a:buNone/>
          </a:pPr>
          <a:r>
            <a:rPr lang="en-IN" sz="2500" b="1" kern="1200" dirty="0">
              <a:latin typeface="Times New Roman" panose="02020603050405020304" pitchFamily="18" charset="0"/>
              <a:cs typeface="Times New Roman" panose="02020603050405020304" pitchFamily="18" charset="0"/>
            </a:rPr>
            <a:t>RI</a:t>
          </a:r>
        </a:p>
      </dsp:txBody>
      <dsp:txXfrm>
        <a:off x="4580926" y="3014844"/>
        <a:ext cx="617069" cy="55669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660D2-C00D-441C-9164-73CD37D30C49}">
      <dsp:nvSpPr>
        <dsp:cNvPr id="0" name=""/>
        <dsp:cNvSpPr/>
      </dsp:nvSpPr>
      <dsp:spPr>
        <a:xfrm>
          <a:off x="0" y="172981"/>
          <a:ext cx="2588880" cy="1553328"/>
        </a:xfrm>
        <a:prstGeom prst="rect">
          <a:avLst/>
        </a:prstGeom>
        <a:solidFill>
          <a:srgbClr val="CC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Preparation of Block map</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0" y="172981"/>
        <a:ext cx="2588880" cy="1553328"/>
      </dsp:txXfrm>
    </dsp:sp>
    <dsp:sp modelId="{5280878F-1941-4BC9-8814-62787495A5FC}">
      <dsp:nvSpPr>
        <dsp:cNvPr id="0" name=""/>
        <dsp:cNvSpPr/>
      </dsp:nvSpPr>
      <dsp:spPr>
        <a:xfrm>
          <a:off x="2847768" y="172981"/>
          <a:ext cx="2588880" cy="1553328"/>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Occupational structure of cultivators</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2847768" y="172981"/>
        <a:ext cx="2588880" cy="1553328"/>
      </dsp:txXfrm>
    </dsp:sp>
    <dsp:sp modelId="{9A28C249-D346-437F-8629-8E3FE0FBAF67}">
      <dsp:nvSpPr>
        <dsp:cNvPr id="0" name=""/>
        <dsp:cNvSpPr/>
      </dsp:nvSpPr>
      <dsp:spPr>
        <a:xfrm>
          <a:off x="5695536" y="172981"/>
          <a:ext cx="2588880" cy="1553328"/>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Rainfall Pattern</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5695536" y="172981"/>
        <a:ext cx="2588880" cy="1553328"/>
      </dsp:txXfrm>
    </dsp:sp>
    <dsp:sp modelId="{52E9F91D-6442-4BC6-8E62-614062FA0EE8}">
      <dsp:nvSpPr>
        <dsp:cNvPr id="0" name=""/>
        <dsp:cNvSpPr/>
      </dsp:nvSpPr>
      <dsp:spPr>
        <a:xfrm>
          <a:off x="0" y="1985197"/>
          <a:ext cx="2588880" cy="1553328"/>
        </a:xfrm>
        <a:prstGeom prst="rect">
          <a:avLst/>
        </a:prstGeom>
        <a:solidFill>
          <a:srgbClr val="FF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Seasonality, cropping pattern</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0" y="1985197"/>
        <a:ext cx="2588880" cy="1553328"/>
      </dsp:txXfrm>
    </dsp:sp>
    <dsp:sp modelId="{6EF5C1D4-A3C0-43DE-A6AA-8179BE6FCB52}">
      <dsp:nvSpPr>
        <dsp:cNvPr id="0" name=""/>
        <dsp:cNvSpPr/>
      </dsp:nvSpPr>
      <dsp:spPr>
        <a:xfrm>
          <a:off x="2847768" y="1985197"/>
          <a:ext cx="2588880" cy="1553328"/>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Land use pattern and productivity assessment</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2847768" y="1985197"/>
        <a:ext cx="2588880" cy="1553328"/>
      </dsp:txXfrm>
    </dsp:sp>
    <dsp:sp modelId="{85B9E57D-546F-46BA-8913-A77726353093}">
      <dsp:nvSpPr>
        <dsp:cNvPr id="0" name=""/>
        <dsp:cNvSpPr/>
      </dsp:nvSpPr>
      <dsp:spPr>
        <a:xfrm>
          <a:off x="5695536" y="1985197"/>
          <a:ext cx="2588880" cy="155332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Natural Resources</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5695536" y="1985197"/>
        <a:ext cx="2588880" cy="1553328"/>
      </dsp:txXfrm>
    </dsp:sp>
    <dsp:sp modelId="{CC550FE0-BF70-4629-95CC-90C6A25D77F5}">
      <dsp:nvSpPr>
        <dsp:cNvPr id="0" name=""/>
        <dsp:cNvSpPr/>
      </dsp:nvSpPr>
      <dsp:spPr>
        <a:xfrm>
          <a:off x="0" y="3797413"/>
          <a:ext cx="2588880" cy="1553328"/>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Times New Roman" panose="02020603050405020304" pitchFamily="18" charset="0"/>
              <a:cs typeface="Times New Roman" panose="02020603050405020304" pitchFamily="18" charset="0"/>
            </a:rPr>
            <a:t>Irrigated area in the Block</a:t>
          </a:r>
          <a:endParaRPr lang="en-IN" sz="2400" kern="1200">
            <a:solidFill>
              <a:schemeClr val="tx1"/>
            </a:solidFill>
            <a:latin typeface="Times New Roman" panose="02020603050405020304" pitchFamily="18" charset="0"/>
            <a:cs typeface="Times New Roman" panose="02020603050405020304" pitchFamily="18" charset="0"/>
          </a:endParaRPr>
        </a:p>
      </dsp:txBody>
      <dsp:txXfrm>
        <a:off x="0" y="3797413"/>
        <a:ext cx="2588880" cy="1553328"/>
      </dsp:txXfrm>
    </dsp:sp>
    <dsp:sp modelId="{2542478C-0DEA-4F96-A253-521EA706FE6A}">
      <dsp:nvSpPr>
        <dsp:cNvPr id="0" name=""/>
        <dsp:cNvSpPr/>
      </dsp:nvSpPr>
      <dsp:spPr>
        <a:xfrm>
          <a:off x="2847768" y="3797413"/>
          <a:ext cx="2588880" cy="1553328"/>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Infrastructure facilities</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2847768" y="3797413"/>
        <a:ext cx="2588880" cy="1553328"/>
      </dsp:txXfrm>
    </dsp:sp>
    <dsp:sp modelId="{DACE1C32-4BCD-45CF-9632-75FEBD218C27}">
      <dsp:nvSpPr>
        <dsp:cNvPr id="0" name=""/>
        <dsp:cNvSpPr/>
      </dsp:nvSpPr>
      <dsp:spPr>
        <a:xfrm>
          <a:off x="5695536" y="3797413"/>
          <a:ext cx="2588880" cy="1553328"/>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b="1" kern="1200" dirty="0">
              <a:solidFill>
                <a:schemeClr val="tx1"/>
              </a:solidFill>
              <a:latin typeface="Times New Roman" panose="02020603050405020304" pitchFamily="18" charset="0"/>
              <a:cs typeface="Times New Roman" panose="02020603050405020304" pitchFamily="18" charset="0"/>
            </a:rPr>
            <a:t>Market details</a:t>
          </a:r>
        </a:p>
      </dsp:txBody>
      <dsp:txXfrm>
        <a:off x="5695536" y="3797413"/>
        <a:ext cx="2588880" cy="1553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EA61B-59C2-40DF-BFED-CF533900C016}">
      <dsp:nvSpPr>
        <dsp:cNvPr id="0" name=""/>
        <dsp:cNvSpPr/>
      </dsp:nvSpPr>
      <dsp:spPr>
        <a:xfrm>
          <a:off x="2232118" y="569881"/>
          <a:ext cx="5306294" cy="5306294"/>
        </a:xfrm>
        <a:prstGeom prst="blockArc">
          <a:avLst>
            <a:gd name="adj1" fmla="val 15620988"/>
            <a:gd name="adj2" fmla="val 19287497"/>
            <a:gd name="adj3" fmla="val 4528"/>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5DC0ED7-4E1C-4410-84E7-39F2C9AB3519}">
      <dsp:nvSpPr>
        <dsp:cNvPr id="0" name=""/>
        <dsp:cNvSpPr/>
      </dsp:nvSpPr>
      <dsp:spPr>
        <a:xfrm>
          <a:off x="2267397" y="879534"/>
          <a:ext cx="5306294" cy="5306294"/>
        </a:xfrm>
        <a:prstGeom prst="blockArc">
          <a:avLst>
            <a:gd name="adj1" fmla="val 19192397"/>
            <a:gd name="adj2" fmla="val 2250821"/>
            <a:gd name="adj3" fmla="val 4528"/>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65278B8-8521-46E1-AE13-10C4EDE37159}">
      <dsp:nvSpPr>
        <dsp:cNvPr id="0" name=""/>
        <dsp:cNvSpPr/>
      </dsp:nvSpPr>
      <dsp:spPr>
        <a:xfrm>
          <a:off x="2366185" y="1164824"/>
          <a:ext cx="5306294" cy="5306294"/>
        </a:xfrm>
        <a:prstGeom prst="blockArc">
          <a:avLst>
            <a:gd name="adj1" fmla="val 2266684"/>
            <a:gd name="adj2" fmla="val 6092420"/>
            <a:gd name="adj3" fmla="val 4528"/>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6C9DB1-1CCC-4F7D-810A-104BDF88D984}">
      <dsp:nvSpPr>
        <dsp:cNvPr id="0" name=""/>
        <dsp:cNvSpPr/>
      </dsp:nvSpPr>
      <dsp:spPr>
        <a:xfrm>
          <a:off x="1949295" y="836558"/>
          <a:ext cx="5306294" cy="5306294"/>
        </a:xfrm>
        <a:prstGeom prst="blockArc">
          <a:avLst>
            <a:gd name="adj1" fmla="val 5116947"/>
            <a:gd name="adj2" fmla="val 9655717"/>
            <a:gd name="adj3" fmla="val 4528"/>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4136166-16F9-46E4-9EAD-B3BA328387D3}">
      <dsp:nvSpPr>
        <dsp:cNvPr id="0" name=""/>
        <dsp:cNvSpPr/>
      </dsp:nvSpPr>
      <dsp:spPr>
        <a:xfrm>
          <a:off x="1563987" y="579825"/>
          <a:ext cx="4564793" cy="5135060"/>
        </a:xfrm>
        <a:prstGeom prst="blockArc">
          <a:avLst>
            <a:gd name="adj1" fmla="val 9319251"/>
            <a:gd name="adj2" fmla="val 12924249"/>
            <a:gd name="adj3" fmla="val 4528"/>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E1AC0A3-7B07-4BCA-8C85-C0570EF3013A}">
      <dsp:nvSpPr>
        <dsp:cNvPr id="0" name=""/>
        <dsp:cNvSpPr/>
      </dsp:nvSpPr>
      <dsp:spPr>
        <a:xfrm>
          <a:off x="1095273" y="582812"/>
          <a:ext cx="6213405" cy="5556168"/>
        </a:xfrm>
        <a:prstGeom prst="blockArc">
          <a:avLst>
            <a:gd name="adj1" fmla="val 13294564"/>
            <a:gd name="adj2" fmla="val 16884429"/>
            <a:gd name="adj3" fmla="val 4528"/>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D77B109-2D18-48CE-AA05-8551108D86BF}">
      <dsp:nvSpPr>
        <dsp:cNvPr id="0" name=""/>
        <dsp:cNvSpPr/>
      </dsp:nvSpPr>
      <dsp:spPr bwMode="white">
        <a:xfrm>
          <a:off x="3390911" y="2301720"/>
          <a:ext cx="2383593" cy="2383593"/>
        </a:xfrm>
        <a:prstGeom prst="ellipse">
          <a:avLst/>
        </a:prstGeom>
        <a:solidFill>
          <a:srgbClr val="66FF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Other legal forms </a:t>
          </a:r>
        </a:p>
      </dsp:txBody>
      <dsp:txXfrm>
        <a:off x="3739980" y="2650789"/>
        <a:ext cx="1685455" cy="1685455"/>
      </dsp:txXfrm>
    </dsp:sp>
    <dsp:sp modelId="{6085E7C9-0EED-43E5-9883-108B7B67F2DA}">
      <dsp:nvSpPr>
        <dsp:cNvPr id="0" name=""/>
        <dsp:cNvSpPr/>
      </dsp:nvSpPr>
      <dsp:spPr bwMode="white">
        <a:xfrm>
          <a:off x="3699462" y="-62855"/>
          <a:ext cx="1766490" cy="1926584"/>
        </a:xfrm>
        <a:prstGeom prst="ellipse">
          <a:avLst/>
        </a:prstGeom>
        <a:solidFill>
          <a:schemeClr val="accent4">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PACS</a:t>
          </a:r>
        </a:p>
      </dsp:txBody>
      <dsp:txXfrm>
        <a:off x="3958158" y="219287"/>
        <a:ext cx="1249098" cy="1362300"/>
      </dsp:txXfrm>
    </dsp:sp>
    <dsp:sp modelId="{A00F7A76-237B-4093-AF62-69BB59555EC5}">
      <dsp:nvSpPr>
        <dsp:cNvPr id="0" name=""/>
        <dsp:cNvSpPr/>
      </dsp:nvSpPr>
      <dsp:spPr bwMode="white">
        <a:xfrm>
          <a:off x="1102875" y="813084"/>
          <a:ext cx="2054309" cy="1816813"/>
        </a:xfrm>
        <a:prstGeom prst="ellips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SHGs</a:t>
          </a:r>
        </a:p>
      </dsp:txBody>
      <dsp:txXfrm>
        <a:off x="1403722" y="1079150"/>
        <a:ext cx="1452615" cy="1284681"/>
      </dsp:txXfrm>
    </dsp:sp>
    <dsp:sp modelId="{266A998C-003D-4374-9334-74D6969D69D6}">
      <dsp:nvSpPr>
        <dsp:cNvPr id="0" name=""/>
        <dsp:cNvSpPr/>
      </dsp:nvSpPr>
      <dsp:spPr bwMode="white">
        <a:xfrm>
          <a:off x="866394" y="3276798"/>
          <a:ext cx="2041979" cy="2059348"/>
        </a:xfrm>
        <a:prstGeom prst="ellipse">
          <a:avLst/>
        </a:prstGeom>
        <a:solidFill>
          <a:schemeClr val="accent5">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FIGs</a:t>
          </a:r>
        </a:p>
      </dsp:txBody>
      <dsp:txXfrm>
        <a:off x="1165435" y="3578383"/>
        <a:ext cx="1443897" cy="1456178"/>
      </dsp:txXfrm>
    </dsp:sp>
    <dsp:sp modelId="{4854D242-4F77-4905-B341-09189069C560}">
      <dsp:nvSpPr>
        <dsp:cNvPr id="0" name=""/>
        <dsp:cNvSpPr/>
      </dsp:nvSpPr>
      <dsp:spPr bwMode="white">
        <a:xfrm>
          <a:off x="3175276" y="5209232"/>
          <a:ext cx="2752249" cy="1668515"/>
        </a:xfrm>
        <a:prstGeom prst="ellipse">
          <a:avLst/>
        </a:prstGeom>
        <a:solidFill>
          <a:schemeClr val="accent3">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Producer companies</a:t>
          </a:r>
        </a:p>
      </dsp:txBody>
      <dsp:txXfrm>
        <a:off x="3578334" y="5453580"/>
        <a:ext cx="1946133" cy="1179819"/>
      </dsp:txXfrm>
    </dsp:sp>
    <dsp:sp modelId="{639F8547-8067-45E7-B434-D1D71F36BE6D}">
      <dsp:nvSpPr>
        <dsp:cNvPr id="0" name=""/>
        <dsp:cNvSpPr/>
      </dsp:nvSpPr>
      <dsp:spPr bwMode="white">
        <a:xfrm>
          <a:off x="6091797" y="4015054"/>
          <a:ext cx="2055828" cy="2152618"/>
        </a:xfrm>
        <a:prstGeom prst="ellipse">
          <a:avLst/>
        </a:prstGeom>
        <a:solidFill>
          <a:schemeClr val="accent2">
            <a:lumMod val="20000"/>
            <a:lumOff val="8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Farmers club</a:t>
          </a:r>
        </a:p>
      </dsp:txBody>
      <dsp:txXfrm>
        <a:off x="6392866" y="4330298"/>
        <a:ext cx="1453690" cy="1522130"/>
      </dsp:txXfrm>
    </dsp:sp>
    <dsp:sp modelId="{C2043BD2-8836-4810-A92F-DC5CDE35E4DD}">
      <dsp:nvSpPr>
        <dsp:cNvPr id="0" name=""/>
        <dsp:cNvSpPr/>
      </dsp:nvSpPr>
      <dsp:spPr bwMode="white">
        <a:xfrm>
          <a:off x="5955867" y="883905"/>
          <a:ext cx="2179431" cy="1914421"/>
        </a:xfrm>
        <a:prstGeom prst="ellipse">
          <a:avLst/>
        </a:prstGeom>
        <a:solidFill>
          <a:schemeClr val="accent1">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IN" sz="2800" b="1" kern="1200" dirty="0">
              <a:solidFill>
                <a:schemeClr val="tx1"/>
              </a:solidFill>
              <a:latin typeface="Times New Roman" panose="02020603050405020304" pitchFamily="18" charset="0"/>
              <a:cs typeface="Times New Roman" panose="02020603050405020304" pitchFamily="18" charset="0"/>
            </a:rPr>
            <a:t>CBAs</a:t>
          </a:r>
        </a:p>
      </dsp:txBody>
      <dsp:txXfrm>
        <a:off x="6275037" y="1164265"/>
        <a:ext cx="1541091" cy="135370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45EB4-C07F-480C-85D1-E27C890EC4D2}">
      <dsp:nvSpPr>
        <dsp:cNvPr id="0" name=""/>
        <dsp:cNvSpPr/>
      </dsp:nvSpPr>
      <dsp:spPr>
        <a:xfrm>
          <a:off x="-230784" y="0"/>
          <a:ext cx="8348268" cy="5400334"/>
        </a:xfrm>
        <a:prstGeom prst="ellipse">
          <a:avLst/>
        </a:prstGeom>
        <a:solidFill>
          <a:schemeClr val="accent4">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2484490" y="270016"/>
        <a:ext cx="2917719" cy="810050"/>
      </dsp:txXfrm>
    </dsp:sp>
    <dsp:sp modelId="{898BF21D-E12D-4D2F-AA81-E50D3E97070D}">
      <dsp:nvSpPr>
        <dsp:cNvPr id="0" name=""/>
        <dsp:cNvSpPr/>
      </dsp:nvSpPr>
      <dsp:spPr>
        <a:xfrm>
          <a:off x="180302" y="1329764"/>
          <a:ext cx="7526094" cy="4050250"/>
        </a:xfrm>
        <a:prstGeom prst="ellipse">
          <a:avLst/>
        </a:prstGeom>
        <a:solidFill>
          <a:schemeClr val="accent3">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IN" sz="2400" kern="1200" dirty="0">
            <a:latin typeface="Times New Roman" panose="02020603050405020304" pitchFamily="18" charset="0"/>
            <a:cs typeface="Times New Roman" panose="02020603050405020304" pitchFamily="18" charset="0"/>
          </a:endParaRPr>
        </a:p>
      </dsp:txBody>
      <dsp:txXfrm>
        <a:off x="2189769" y="1582905"/>
        <a:ext cx="3507160" cy="759421"/>
      </dsp:txXfrm>
    </dsp:sp>
    <dsp:sp modelId="{15B528B1-D58B-45E5-B2AF-34013723FFD6}">
      <dsp:nvSpPr>
        <dsp:cNvPr id="0" name=""/>
        <dsp:cNvSpPr/>
      </dsp:nvSpPr>
      <dsp:spPr>
        <a:xfrm>
          <a:off x="1794341" y="2527302"/>
          <a:ext cx="4298017" cy="2930653"/>
        </a:xfrm>
        <a:prstGeom prst="ellipse">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Dominant crop or the activities identified in the area</a:t>
          </a:r>
          <a:endParaRPr lang="en-IN" sz="2400" b="1" kern="1200" dirty="0">
            <a:solidFill>
              <a:schemeClr val="tx1"/>
            </a:solidFill>
            <a:latin typeface="Times New Roman" panose="02020603050405020304" pitchFamily="18" charset="0"/>
            <a:cs typeface="Times New Roman" panose="02020603050405020304" pitchFamily="18" charset="0"/>
          </a:endParaRPr>
        </a:p>
      </dsp:txBody>
      <dsp:txXfrm>
        <a:off x="2423771" y="3259965"/>
        <a:ext cx="3039157" cy="14653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98CD0-2020-455C-9416-9D0C2FDE290E}">
      <dsp:nvSpPr>
        <dsp:cNvPr id="0" name=""/>
        <dsp:cNvSpPr/>
      </dsp:nvSpPr>
      <dsp:spPr>
        <a:xfrm>
          <a:off x="303032" y="377725"/>
          <a:ext cx="6332577" cy="6332577"/>
        </a:xfrm>
        <a:prstGeom prst="circularArrow">
          <a:avLst>
            <a:gd name="adj1" fmla="val 5544"/>
            <a:gd name="adj2" fmla="val 330680"/>
            <a:gd name="adj3" fmla="val 14767140"/>
            <a:gd name="adj4" fmla="val 16807635"/>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252C9C-DA7A-4F70-ADAB-688F85F8B9C6}">
      <dsp:nvSpPr>
        <dsp:cNvPr id="0" name=""/>
        <dsp:cNvSpPr/>
      </dsp:nvSpPr>
      <dsp:spPr>
        <a:xfrm>
          <a:off x="2661280" y="450269"/>
          <a:ext cx="1616080" cy="808040"/>
        </a:xfrm>
        <a:prstGeom prst="roundRect">
          <a:avLst/>
        </a:prstGeom>
        <a:solidFill>
          <a:srgbClr val="FF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Cover sheet</a:t>
          </a:r>
        </a:p>
      </dsp:txBody>
      <dsp:txXfrm>
        <a:off x="2700725" y="489714"/>
        <a:ext cx="1537190" cy="729150"/>
      </dsp:txXfrm>
    </dsp:sp>
    <dsp:sp modelId="{8EC3A620-BFC8-401B-A465-B42AA14D373B}">
      <dsp:nvSpPr>
        <dsp:cNvPr id="0" name=""/>
        <dsp:cNvSpPr/>
      </dsp:nvSpPr>
      <dsp:spPr>
        <a:xfrm>
          <a:off x="4397102" y="1082057"/>
          <a:ext cx="1616080" cy="808040"/>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Executive Summary</a:t>
          </a:r>
        </a:p>
      </dsp:txBody>
      <dsp:txXfrm>
        <a:off x="4436547" y="1121502"/>
        <a:ext cx="1537190" cy="729150"/>
      </dsp:txXfrm>
    </dsp:sp>
    <dsp:sp modelId="{7D806C01-2858-4B14-9255-A67E25DC5720}">
      <dsp:nvSpPr>
        <dsp:cNvPr id="0" name=""/>
        <dsp:cNvSpPr/>
      </dsp:nvSpPr>
      <dsp:spPr>
        <a:xfrm>
          <a:off x="5320714" y="2681799"/>
          <a:ext cx="1616080" cy="808040"/>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Business description</a:t>
          </a:r>
        </a:p>
      </dsp:txBody>
      <dsp:txXfrm>
        <a:off x="5360159" y="2721244"/>
        <a:ext cx="1537190" cy="729150"/>
      </dsp:txXfrm>
    </dsp:sp>
    <dsp:sp modelId="{009477F2-3B47-43BB-91C1-EA55D508CE39}">
      <dsp:nvSpPr>
        <dsp:cNvPr id="0" name=""/>
        <dsp:cNvSpPr/>
      </dsp:nvSpPr>
      <dsp:spPr>
        <a:xfrm>
          <a:off x="4999947" y="4500959"/>
          <a:ext cx="1616080" cy="808040"/>
        </a:xfrm>
        <a:prstGeom prst="round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Marketing plan</a:t>
          </a:r>
        </a:p>
      </dsp:txBody>
      <dsp:txXfrm>
        <a:off x="5039392" y="4540404"/>
        <a:ext cx="1537190" cy="729150"/>
      </dsp:txXfrm>
    </dsp:sp>
    <dsp:sp modelId="{09103744-18E1-4618-A7E7-5C5F70EBF372}">
      <dsp:nvSpPr>
        <dsp:cNvPr id="0" name=""/>
        <dsp:cNvSpPr/>
      </dsp:nvSpPr>
      <dsp:spPr>
        <a:xfrm>
          <a:off x="3401936" y="5688331"/>
          <a:ext cx="1981993" cy="80804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Competition analysis</a:t>
          </a:r>
        </a:p>
      </dsp:txBody>
      <dsp:txXfrm>
        <a:off x="3441381" y="5727776"/>
        <a:ext cx="1903103" cy="729150"/>
      </dsp:txXfrm>
    </dsp:sp>
    <dsp:sp modelId="{283E6981-8F4D-4BF9-A72D-42BA2E86AE20}">
      <dsp:nvSpPr>
        <dsp:cNvPr id="0" name=""/>
        <dsp:cNvSpPr/>
      </dsp:nvSpPr>
      <dsp:spPr>
        <a:xfrm>
          <a:off x="1411107" y="5688326"/>
          <a:ext cx="1616080" cy="808040"/>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a:solidFill>
                <a:schemeClr val="tx1"/>
              </a:solidFill>
              <a:latin typeface="Times New Roman" panose="02020603050405020304" pitchFamily="18" charset="0"/>
              <a:cs typeface="Times New Roman" panose="02020603050405020304" pitchFamily="18" charset="0"/>
            </a:rPr>
            <a:t>Production plan</a:t>
          </a:r>
          <a:endParaRPr lang="en-IN" sz="2400" kern="1200" dirty="0">
            <a:solidFill>
              <a:schemeClr val="tx1"/>
            </a:solidFill>
            <a:latin typeface="Times New Roman" panose="02020603050405020304" pitchFamily="18" charset="0"/>
            <a:cs typeface="Times New Roman" panose="02020603050405020304" pitchFamily="18" charset="0"/>
          </a:endParaRPr>
        </a:p>
      </dsp:txBody>
      <dsp:txXfrm>
        <a:off x="1450552" y="5727771"/>
        <a:ext cx="1537190" cy="729150"/>
      </dsp:txXfrm>
    </dsp:sp>
    <dsp:sp modelId="{40D026C1-41A1-4885-810E-7898EE4A5F3F}">
      <dsp:nvSpPr>
        <dsp:cNvPr id="0" name=""/>
        <dsp:cNvSpPr/>
      </dsp:nvSpPr>
      <dsp:spPr>
        <a:xfrm>
          <a:off x="0" y="4068244"/>
          <a:ext cx="1930698" cy="135614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Orientation &amp; Management plan</a:t>
          </a:r>
        </a:p>
      </dsp:txBody>
      <dsp:txXfrm>
        <a:off x="66202" y="4134446"/>
        <a:ext cx="1798294" cy="1223745"/>
      </dsp:txXfrm>
    </dsp:sp>
    <dsp:sp modelId="{8B9211D3-946C-445D-BA4C-0AFC40E5BC93}">
      <dsp:nvSpPr>
        <dsp:cNvPr id="0" name=""/>
        <dsp:cNvSpPr/>
      </dsp:nvSpPr>
      <dsp:spPr>
        <a:xfrm>
          <a:off x="1847" y="2681799"/>
          <a:ext cx="1616080" cy="808040"/>
        </a:xfrm>
        <a:prstGeom prst="round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Financial plan</a:t>
          </a:r>
        </a:p>
      </dsp:txBody>
      <dsp:txXfrm>
        <a:off x="41292" y="2721244"/>
        <a:ext cx="1537190" cy="729150"/>
      </dsp:txXfrm>
    </dsp:sp>
    <dsp:sp modelId="{47EFDEF6-40B4-43AA-8783-AAF50C622076}">
      <dsp:nvSpPr>
        <dsp:cNvPr id="0" name=""/>
        <dsp:cNvSpPr/>
      </dsp:nvSpPr>
      <dsp:spPr>
        <a:xfrm>
          <a:off x="623840" y="1250334"/>
          <a:ext cx="1979568" cy="808040"/>
        </a:xfrm>
        <a:prstGeom prst="roundRect">
          <a:avLst/>
        </a:prstGeom>
        <a:solidFill>
          <a:srgbClr val="CC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IN" sz="2400" kern="1200" dirty="0">
              <a:solidFill>
                <a:schemeClr val="tx1"/>
              </a:solidFill>
              <a:latin typeface="Times New Roman" panose="02020603050405020304" pitchFamily="18" charset="0"/>
              <a:cs typeface="Times New Roman" panose="02020603050405020304" pitchFamily="18" charset="0"/>
            </a:rPr>
            <a:t>Documents</a:t>
          </a:r>
        </a:p>
      </dsp:txBody>
      <dsp:txXfrm>
        <a:off x="663285" y="1289779"/>
        <a:ext cx="1900678" cy="729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DBBF5-EA1D-4E8E-9E56-E49F69E05CBF}">
      <dsp:nvSpPr>
        <dsp:cNvPr id="0" name=""/>
        <dsp:cNvSpPr/>
      </dsp:nvSpPr>
      <dsp:spPr>
        <a:xfrm>
          <a:off x="-7753828" y="-1184976"/>
          <a:ext cx="9227952" cy="9227952"/>
        </a:xfrm>
        <a:prstGeom prst="blockArc">
          <a:avLst>
            <a:gd name="adj1" fmla="val 18900000"/>
            <a:gd name="adj2" fmla="val 2700000"/>
            <a:gd name="adj3" fmla="val 234"/>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2BF80A-A95D-4818-A96F-6B8E148F1641}">
      <dsp:nvSpPr>
        <dsp:cNvPr id="0" name=""/>
        <dsp:cNvSpPr/>
      </dsp:nvSpPr>
      <dsp:spPr>
        <a:xfrm>
          <a:off x="548982" y="361142"/>
          <a:ext cx="7375285"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l" defTabSz="889000">
            <a:lnSpc>
              <a:spcPct val="90000"/>
            </a:lnSpc>
            <a:spcBef>
              <a:spcPct val="0"/>
            </a:spcBef>
            <a:spcAft>
              <a:spcPct val="35000"/>
            </a:spcAft>
            <a:buNone/>
          </a:pPr>
          <a:r>
            <a:rPr lang="en-IN" sz="2000" b="0" kern="1200" dirty="0">
              <a:latin typeface="Times New Roman" panose="02020603050405020304" pitchFamily="18" charset="0"/>
              <a:cs typeface="Times New Roman" panose="02020603050405020304" pitchFamily="18" charset="0"/>
            </a:rPr>
            <a:t>Y K Alag committee - Alternative to Co-operatives</a:t>
          </a:r>
        </a:p>
      </dsp:txBody>
      <dsp:txXfrm>
        <a:off x="548982" y="361142"/>
        <a:ext cx="7375285" cy="722010"/>
      </dsp:txXfrm>
    </dsp:sp>
    <dsp:sp modelId="{144DB481-4903-4C17-BDF4-C613244BB967}">
      <dsp:nvSpPr>
        <dsp:cNvPr id="0" name=""/>
        <dsp:cNvSpPr/>
      </dsp:nvSpPr>
      <dsp:spPr>
        <a:xfrm>
          <a:off x="97726" y="270891"/>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27D0FE-978D-4EDB-AD36-976F9FA3B24E}">
      <dsp:nvSpPr>
        <dsp:cNvPr id="0" name=""/>
        <dsp:cNvSpPr/>
      </dsp:nvSpPr>
      <dsp:spPr>
        <a:xfrm>
          <a:off x="1142885" y="1444020"/>
          <a:ext cx="6781382"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l" defTabSz="889000">
            <a:lnSpc>
              <a:spcPct val="90000"/>
            </a:lnSpc>
            <a:spcBef>
              <a:spcPct val="0"/>
            </a:spcBef>
            <a:spcAft>
              <a:spcPct val="35000"/>
            </a:spcAft>
            <a:buNone/>
          </a:pPr>
          <a:r>
            <a:rPr lang="en-IN" sz="2000" b="0" kern="1200" dirty="0">
              <a:latin typeface="Times New Roman" panose="02020603050405020304" pitchFamily="18" charset="0"/>
              <a:cs typeface="Times New Roman" panose="02020603050405020304" pitchFamily="18" charset="0"/>
            </a:rPr>
            <a:t>Hybrid b/w Co-operative societies &amp; pvt ltd companies </a:t>
          </a:r>
        </a:p>
      </dsp:txBody>
      <dsp:txXfrm>
        <a:off x="1142885" y="1444020"/>
        <a:ext cx="6781382" cy="722010"/>
      </dsp:txXfrm>
    </dsp:sp>
    <dsp:sp modelId="{61950346-52E9-4D77-B2C4-A361DC38D839}">
      <dsp:nvSpPr>
        <dsp:cNvPr id="0" name=""/>
        <dsp:cNvSpPr/>
      </dsp:nvSpPr>
      <dsp:spPr>
        <a:xfrm>
          <a:off x="691629" y="1353769"/>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73BD6-03D9-42C5-B425-635EBC5BE9C7}">
      <dsp:nvSpPr>
        <dsp:cNvPr id="0" name=""/>
        <dsp:cNvSpPr/>
      </dsp:nvSpPr>
      <dsp:spPr>
        <a:xfrm>
          <a:off x="1414462" y="2520682"/>
          <a:ext cx="6509805"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Times New Roman" panose="02020603050405020304" pitchFamily="18" charset="0"/>
              <a:cs typeface="Times New Roman" panose="02020603050405020304" pitchFamily="18" charset="0"/>
            </a:rPr>
            <a:t> </a:t>
          </a:r>
          <a:r>
            <a:rPr lang="en-IN" sz="2000" b="0" kern="1200" dirty="0">
              <a:latin typeface="Times New Roman" panose="02020603050405020304" pitchFamily="18" charset="0"/>
              <a:cs typeface="Times New Roman" panose="02020603050405020304" pitchFamily="18" charset="0"/>
            </a:rPr>
            <a:t>Central govt project initiative </a:t>
          </a:r>
        </a:p>
      </dsp:txBody>
      <dsp:txXfrm>
        <a:off x="1414462" y="2520682"/>
        <a:ext cx="6509805" cy="722010"/>
      </dsp:txXfrm>
    </dsp:sp>
    <dsp:sp modelId="{92E21261-7F0F-4168-9840-8E70EA22BBC8}">
      <dsp:nvSpPr>
        <dsp:cNvPr id="0" name=""/>
        <dsp:cNvSpPr/>
      </dsp:nvSpPr>
      <dsp:spPr>
        <a:xfrm>
          <a:off x="963206" y="2436647"/>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4C6C14-EA04-468D-AD5E-6ADB1784CC84}">
      <dsp:nvSpPr>
        <dsp:cNvPr id="0" name=""/>
        <dsp:cNvSpPr/>
      </dsp:nvSpPr>
      <dsp:spPr>
        <a:xfrm>
          <a:off x="1414462" y="3609091"/>
          <a:ext cx="6509805"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l" defTabSz="889000">
            <a:lnSpc>
              <a:spcPct val="90000"/>
            </a:lnSpc>
            <a:spcBef>
              <a:spcPct val="0"/>
            </a:spcBef>
            <a:spcAft>
              <a:spcPct val="35000"/>
            </a:spcAft>
            <a:buNone/>
          </a:pPr>
          <a:r>
            <a:rPr lang="en-IN" sz="2000" b="0" kern="1200" dirty="0">
              <a:latin typeface="Times New Roman" panose="02020603050405020304" pitchFamily="18" charset="0"/>
              <a:cs typeface="Times New Roman" panose="02020603050405020304" pitchFamily="18" charset="0"/>
            </a:rPr>
            <a:t>Mainstream the idea of promoting &amp; strengthening </a:t>
          </a:r>
        </a:p>
      </dsp:txBody>
      <dsp:txXfrm>
        <a:off x="1414462" y="3609091"/>
        <a:ext cx="6509805" cy="722010"/>
      </dsp:txXfrm>
    </dsp:sp>
    <dsp:sp modelId="{A84825FB-CB11-47FF-8E9E-E325E975E55E}">
      <dsp:nvSpPr>
        <dsp:cNvPr id="0" name=""/>
        <dsp:cNvSpPr/>
      </dsp:nvSpPr>
      <dsp:spPr>
        <a:xfrm>
          <a:off x="963206" y="3518839"/>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BF2BF-1FFE-454A-A939-E1BA2CC52CEF}">
      <dsp:nvSpPr>
        <dsp:cNvPr id="0" name=""/>
        <dsp:cNvSpPr/>
      </dsp:nvSpPr>
      <dsp:spPr>
        <a:xfrm>
          <a:off x="1142885" y="4691969"/>
          <a:ext cx="6781382"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l" defTabSz="889000">
            <a:lnSpc>
              <a:spcPct val="90000"/>
            </a:lnSpc>
            <a:spcBef>
              <a:spcPct val="0"/>
            </a:spcBef>
            <a:spcAft>
              <a:spcPct val="35000"/>
            </a:spcAft>
            <a:buNone/>
          </a:pPr>
          <a:r>
            <a:rPr lang="en-IN" sz="2000" b="1" kern="1200" dirty="0">
              <a:latin typeface="Times New Roman" panose="02020603050405020304" pitchFamily="18" charset="0"/>
              <a:cs typeface="Times New Roman" panose="02020603050405020304" pitchFamily="18" charset="0"/>
            </a:rPr>
            <a:t> </a:t>
          </a:r>
          <a:r>
            <a:rPr lang="en-IN" sz="2000" b="0" kern="1200" dirty="0">
              <a:latin typeface="Times New Roman" panose="02020603050405020304" pitchFamily="18" charset="0"/>
              <a:cs typeface="Times New Roman" panose="02020603050405020304" pitchFamily="18" charset="0"/>
            </a:rPr>
            <a:t>Enhance Agril.  Production , Productivity &amp; Profitability</a:t>
          </a:r>
        </a:p>
      </dsp:txBody>
      <dsp:txXfrm>
        <a:off x="1142885" y="4691969"/>
        <a:ext cx="6781382" cy="722010"/>
      </dsp:txXfrm>
    </dsp:sp>
    <dsp:sp modelId="{8F20A00D-22D5-4C53-8771-934B42392C50}">
      <dsp:nvSpPr>
        <dsp:cNvPr id="0" name=""/>
        <dsp:cNvSpPr/>
      </dsp:nvSpPr>
      <dsp:spPr>
        <a:xfrm>
          <a:off x="691629" y="4601718"/>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DEC1D7-55A0-45FA-B3EE-2EC20984832C}">
      <dsp:nvSpPr>
        <dsp:cNvPr id="0" name=""/>
        <dsp:cNvSpPr/>
      </dsp:nvSpPr>
      <dsp:spPr>
        <a:xfrm>
          <a:off x="548982" y="5774847"/>
          <a:ext cx="7375285" cy="72201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50800" rIns="50800" bIns="50800" numCol="1" spcCol="1270" anchor="ctr" anchorCtr="0">
          <a:noAutofit/>
        </a:bodyPr>
        <a:lstStyle/>
        <a:p>
          <a:pPr marL="0" lvl="0" indent="0" algn="ctr" defTabSz="889000">
            <a:lnSpc>
              <a:spcPct val="90000"/>
            </a:lnSpc>
            <a:spcBef>
              <a:spcPct val="0"/>
            </a:spcBef>
            <a:spcAft>
              <a:spcPct val="35000"/>
            </a:spcAft>
            <a:buNone/>
          </a:pPr>
          <a:r>
            <a:rPr lang="en-IN" sz="2000" b="0" kern="1200" dirty="0">
              <a:latin typeface="Times New Roman" panose="02020603050405020304" pitchFamily="18" charset="0"/>
              <a:cs typeface="Times New Roman" panose="02020603050405020304" pitchFamily="18" charset="0"/>
            </a:rPr>
            <a:t>Values of self-help, self-responsibility, democracy, equality, equity &amp; solidarity</a:t>
          </a:r>
        </a:p>
      </dsp:txBody>
      <dsp:txXfrm>
        <a:off x="548982" y="5774847"/>
        <a:ext cx="7375285" cy="722010"/>
      </dsp:txXfrm>
    </dsp:sp>
    <dsp:sp modelId="{721F1A6C-FC5D-43E6-8D30-DA9129ABE7A7}">
      <dsp:nvSpPr>
        <dsp:cNvPr id="0" name=""/>
        <dsp:cNvSpPr/>
      </dsp:nvSpPr>
      <dsp:spPr>
        <a:xfrm>
          <a:off x="97726" y="5684596"/>
          <a:ext cx="902512" cy="902512"/>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809BA-14DD-4065-9754-1B8148AFFAFE}">
      <dsp:nvSpPr>
        <dsp:cNvPr id="0" name=""/>
        <dsp:cNvSpPr/>
      </dsp:nvSpPr>
      <dsp:spPr bwMode="white">
        <a:xfrm>
          <a:off x="0" y="430398"/>
          <a:ext cx="2189770" cy="716870"/>
        </a:xfrm>
        <a:prstGeom prst="chevron">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Production</a:t>
          </a:r>
        </a:p>
      </dsp:txBody>
      <dsp:txXfrm>
        <a:off x="358435" y="430398"/>
        <a:ext cx="1472900" cy="716870"/>
      </dsp:txXfrm>
    </dsp:sp>
    <dsp:sp modelId="{12E2AA3A-4C94-4E48-A995-33F2FECE824D}">
      <dsp:nvSpPr>
        <dsp:cNvPr id="0" name=""/>
        <dsp:cNvSpPr/>
      </dsp:nvSpPr>
      <dsp:spPr bwMode="white">
        <a:xfrm>
          <a:off x="2007862" y="389134"/>
          <a:ext cx="2190667" cy="716870"/>
        </a:xfrm>
        <a:prstGeom prst="chevr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Harvesting</a:t>
          </a:r>
        </a:p>
      </dsp:txBody>
      <dsp:txXfrm>
        <a:off x="2366297" y="389134"/>
        <a:ext cx="1473797" cy="716870"/>
      </dsp:txXfrm>
    </dsp:sp>
    <dsp:sp modelId="{C4A878B9-7D91-410D-A7AA-D9652417AADB}">
      <dsp:nvSpPr>
        <dsp:cNvPr id="0" name=""/>
        <dsp:cNvSpPr/>
      </dsp:nvSpPr>
      <dsp:spPr bwMode="white">
        <a:xfrm>
          <a:off x="4050348" y="415157"/>
          <a:ext cx="2400190" cy="716870"/>
        </a:xfrm>
        <a:prstGeom prst="chevr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Procurement</a:t>
          </a:r>
        </a:p>
      </dsp:txBody>
      <dsp:txXfrm>
        <a:off x="4408783" y="415157"/>
        <a:ext cx="1683320" cy="716870"/>
      </dsp:txXfrm>
    </dsp:sp>
    <dsp:sp modelId="{4C5E88FE-A598-41DD-80D6-C8F804778849}">
      <dsp:nvSpPr>
        <dsp:cNvPr id="0" name=""/>
        <dsp:cNvSpPr/>
      </dsp:nvSpPr>
      <dsp:spPr bwMode="white">
        <a:xfrm>
          <a:off x="6243943" y="429681"/>
          <a:ext cx="2290849" cy="716870"/>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Marketing &amp; Selling</a:t>
          </a:r>
        </a:p>
      </dsp:txBody>
      <dsp:txXfrm>
        <a:off x="6602378" y="429681"/>
        <a:ext cx="1573979" cy="716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809BA-14DD-4065-9754-1B8148AFFAFE}">
      <dsp:nvSpPr>
        <dsp:cNvPr id="0" name=""/>
        <dsp:cNvSpPr/>
      </dsp:nvSpPr>
      <dsp:spPr bwMode="white">
        <a:xfrm>
          <a:off x="14060" y="293344"/>
          <a:ext cx="1917572" cy="767029"/>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Grading</a:t>
          </a:r>
        </a:p>
      </dsp:txBody>
      <dsp:txXfrm>
        <a:off x="397575" y="293344"/>
        <a:ext cx="1150543" cy="767029"/>
      </dsp:txXfrm>
    </dsp:sp>
    <dsp:sp modelId="{12E2AA3A-4C94-4E48-A995-33F2FECE824D}">
      <dsp:nvSpPr>
        <dsp:cNvPr id="0" name=""/>
        <dsp:cNvSpPr/>
      </dsp:nvSpPr>
      <dsp:spPr bwMode="white">
        <a:xfrm>
          <a:off x="1728355" y="300063"/>
          <a:ext cx="2281010" cy="767029"/>
        </a:xfrm>
        <a:prstGeom prst="chevr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Processing produce</a:t>
          </a:r>
        </a:p>
      </dsp:txBody>
      <dsp:txXfrm>
        <a:off x="2111870" y="300063"/>
        <a:ext cx="1513981" cy="767029"/>
      </dsp:txXfrm>
    </dsp:sp>
    <dsp:sp modelId="{C4A878B9-7D91-410D-A7AA-D9652417AADB}">
      <dsp:nvSpPr>
        <dsp:cNvPr id="0" name=""/>
        <dsp:cNvSpPr/>
      </dsp:nvSpPr>
      <dsp:spPr bwMode="white">
        <a:xfrm>
          <a:off x="3817608" y="300063"/>
          <a:ext cx="2463122" cy="767029"/>
        </a:xfrm>
        <a:prstGeom prst="chevron">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Manufacture, sale /supply</a:t>
          </a:r>
        </a:p>
      </dsp:txBody>
      <dsp:txXfrm>
        <a:off x="4201123" y="300063"/>
        <a:ext cx="1696093" cy="767029"/>
      </dsp:txXfrm>
    </dsp:sp>
    <dsp:sp modelId="{4C5E88FE-A598-41DD-80D6-C8F804778849}">
      <dsp:nvSpPr>
        <dsp:cNvPr id="0" name=""/>
        <dsp:cNvSpPr/>
      </dsp:nvSpPr>
      <dsp:spPr bwMode="white">
        <a:xfrm>
          <a:off x="6091513" y="295975"/>
          <a:ext cx="2511310" cy="767029"/>
        </a:xfrm>
        <a:prstGeom prst="chevr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Revitalization</a:t>
          </a:r>
        </a:p>
      </dsp:txBody>
      <dsp:txXfrm>
        <a:off x="6475028" y="295975"/>
        <a:ext cx="1744281" cy="7670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809BA-14DD-4065-9754-1B8148AFFAFE}">
      <dsp:nvSpPr>
        <dsp:cNvPr id="0" name=""/>
        <dsp:cNvSpPr/>
      </dsp:nvSpPr>
      <dsp:spPr bwMode="white">
        <a:xfrm>
          <a:off x="0" y="322508"/>
          <a:ext cx="2069153" cy="727537"/>
        </a:xfrm>
        <a:prstGeom prst="chevron">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Insurance</a:t>
          </a:r>
        </a:p>
      </dsp:txBody>
      <dsp:txXfrm>
        <a:off x="363769" y="322508"/>
        <a:ext cx="1341616" cy="727537"/>
      </dsp:txXfrm>
    </dsp:sp>
    <dsp:sp modelId="{12E2AA3A-4C94-4E48-A995-33F2FECE824D}">
      <dsp:nvSpPr>
        <dsp:cNvPr id="0" name=""/>
        <dsp:cNvSpPr/>
      </dsp:nvSpPr>
      <dsp:spPr bwMode="white">
        <a:xfrm>
          <a:off x="1844965" y="328882"/>
          <a:ext cx="2529794" cy="727537"/>
        </a:xfrm>
        <a:prstGeom prst="chevron">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Transmission</a:t>
          </a:r>
          <a:r>
            <a:rPr lang="en-IN" sz="2000" b="1" kern="1200" baseline="0" dirty="0">
              <a:solidFill>
                <a:schemeClr val="tx1"/>
              </a:solidFill>
              <a:latin typeface="Times New Roman" panose="02020603050405020304" pitchFamily="18" charset="0"/>
              <a:cs typeface="Times New Roman" panose="02020603050405020304" pitchFamily="18" charset="0"/>
            </a:rPr>
            <a:t> &amp; distribution</a:t>
          </a:r>
          <a:endParaRPr lang="en-IN" sz="2000" b="1" kern="1200" dirty="0">
            <a:solidFill>
              <a:schemeClr val="tx1"/>
            </a:solidFill>
            <a:latin typeface="Times New Roman" panose="02020603050405020304" pitchFamily="18" charset="0"/>
            <a:cs typeface="Times New Roman" panose="02020603050405020304" pitchFamily="18" charset="0"/>
          </a:endParaRPr>
        </a:p>
      </dsp:txBody>
      <dsp:txXfrm>
        <a:off x="2208734" y="328882"/>
        <a:ext cx="1802257" cy="727537"/>
      </dsp:txXfrm>
    </dsp:sp>
    <dsp:sp modelId="{C4A878B9-7D91-410D-A7AA-D9652417AADB}">
      <dsp:nvSpPr>
        <dsp:cNvPr id="0" name=""/>
        <dsp:cNvSpPr/>
      </dsp:nvSpPr>
      <dsp:spPr bwMode="white">
        <a:xfrm>
          <a:off x="4236131" y="328882"/>
          <a:ext cx="2096563" cy="727537"/>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Export of primary produce</a:t>
          </a:r>
        </a:p>
      </dsp:txBody>
      <dsp:txXfrm>
        <a:off x="4599900" y="328882"/>
        <a:ext cx="1369026" cy="727537"/>
      </dsp:txXfrm>
    </dsp:sp>
    <dsp:sp modelId="{4C5E88FE-A598-41DD-80D6-C8F804778849}">
      <dsp:nvSpPr>
        <dsp:cNvPr id="0" name=""/>
        <dsp:cNvSpPr/>
      </dsp:nvSpPr>
      <dsp:spPr bwMode="white">
        <a:xfrm>
          <a:off x="6151762" y="325004"/>
          <a:ext cx="2382013" cy="727537"/>
        </a:xfrm>
        <a:prstGeom prst="chevr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Import</a:t>
          </a:r>
          <a:r>
            <a:rPr lang="en-IN" sz="2000" b="1" kern="1200" baseline="0" dirty="0">
              <a:solidFill>
                <a:schemeClr val="tx1"/>
              </a:solidFill>
              <a:latin typeface="Times New Roman" panose="02020603050405020304" pitchFamily="18" charset="0"/>
              <a:cs typeface="Times New Roman" panose="02020603050405020304" pitchFamily="18" charset="0"/>
            </a:rPr>
            <a:t> of goods / services </a:t>
          </a:r>
          <a:endParaRPr lang="en-IN" sz="2000" b="1" kern="1200" dirty="0">
            <a:solidFill>
              <a:schemeClr val="tx1"/>
            </a:solidFill>
            <a:latin typeface="Times New Roman" panose="02020603050405020304" pitchFamily="18" charset="0"/>
            <a:cs typeface="Times New Roman" panose="02020603050405020304" pitchFamily="18" charset="0"/>
          </a:endParaRPr>
        </a:p>
      </dsp:txBody>
      <dsp:txXfrm>
        <a:off x="6515531" y="325004"/>
        <a:ext cx="1654476" cy="727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68E3E-844B-41BA-8ABA-F524E4CD485B}">
      <dsp:nvSpPr>
        <dsp:cNvPr id="0" name=""/>
        <dsp:cNvSpPr/>
      </dsp:nvSpPr>
      <dsp:spPr bwMode="white">
        <a:xfrm>
          <a:off x="0" y="40090"/>
          <a:ext cx="8149000" cy="652685"/>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0" kern="1200" dirty="0">
              <a:solidFill>
                <a:schemeClr val="tx1"/>
              </a:solidFill>
              <a:latin typeface="Times New Roman" panose="02020603050405020304" pitchFamily="18" charset="0"/>
              <a:cs typeface="Times New Roman" panose="02020603050405020304" pitchFamily="18" charset="0"/>
            </a:rPr>
            <a:t>Central Sector Scheme </a:t>
          </a:r>
          <a:r>
            <a:rPr lang="en-US" sz="2800" b="0" kern="1200" dirty="0">
              <a:solidFill>
                <a:schemeClr val="tx1"/>
              </a:solidFill>
              <a:latin typeface="Times New Roman" panose="02020603050405020304" pitchFamily="18" charset="0"/>
              <a:cs typeface="Times New Roman" panose="02020603050405020304" pitchFamily="18" charset="0"/>
            </a:rPr>
            <a:t>of Rs. 4496.00 crore </a:t>
          </a:r>
          <a:endParaRPr lang="en-IN" sz="2800" b="0" kern="1200" dirty="0">
            <a:solidFill>
              <a:schemeClr val="tx1"/>
            </a:solidFill>
            <a:latin typeface="Times New Roman" panose="02020603050405020304" pitchFamily="18" charset="0"/>
            <a:cs typeface="Times New Roman" panose="02020603050405020304" pitchFamily="18" charset="0"/>
          </a:endParaRPr>
        </a:p>
      </dsp:txBody>
      <dsp:txXfrm>
        <a:off x="31861" y="71951"/>
        <a:ext cx="8085278" cy="588963"/>
      </dsp:txXfrm>
    </dsp:sp>
    <dsp:sp modelId="{D3D4BACF-564C-4B4A-89CB-7AC6BEC36256}">
      <dsp:nvSpPr>
        <dsp:cNvPr id="0" name=""/>
        <dsp:cNvSpPr/>
      </dsp:nvSpPr>
      <dsp:spPr bwMode="white">
        <a:xfrm>
          <a:off x="0" y="825255"/>
          <a:ext cx="8149000" cy="671708"/>
        </a:xfrm>
        <a:prstGeom prst="round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0" kern="1200" dirty="0">
              <a:solidFill>
                <a:schemeClr val="tx1"/>
              </a:solidFill>
              <a:latin typeface="Times New Roman" panose="02020603050405020304" pitchFamily="18" charset="0"/>
              <a:cs typeface="Times New Roman" panose="02020603050405020304" pitchFamily="18" charset="0"/>
            </a:rPr>
            <a:t>For a period of 5 years (2019-20 to 2023-24) </a:t>
          </a:r>
        </a:p>
      </dsp:txBody>
      <dsp:txXfrm>
        <a:off x="32790" y="858045"/>
        <a:ext cx="8083420" cy="606128"/>
      </dsp:txXfrm>
    </dsp:sp>
    <dsp:sp modelId="{7EB668A7-6A85-4DB6-BEE9-12305AD7BEA8}">
      <dsp:nvSpPr>
        <dsp:cNvPr id="0" name=""/>
        <dsp:cNvSpPr/>
      </dsp:nvSpPr>
      <dsp:spPr bwMode="white">
        <a:xfrm>
          <a:off x="0" y="1629444"/>
          <a:ext cx="8149000" cy="616828"/>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0" kern="1200" dirty="0">
              <a:solidFill>
                <a:schemeClr val="tx1"/>
              </a:solidFill>
              <a:latin typeface="Times New Roman" panose="02020603050405020304" pitchFamily="18" charset="0"/>
              <a:cs typeface="Times New Roman" panose="02020603050405020304" pitchFamily="18" charset="0"/>
            </a:rPr>
            <a:t>Produce - Cluster area approach </a:t>
          </a:r>
        </a:p>
      </dsp:txBody>
      <dsp:txXfrm>
        <a:off x="30111" y="1659555"/>
        <a:ext cx="8088778" cy="556606"/>
      </dsp:txXfrm>
    </dsp:sp>
    <dsp:sp modelId="{C0962A3D-5C97-4178-A3CA-90EAB74A2EA8}">
      <dsp:nvSpPr>
        <dsp:cNvPr id="0" name=""/>
        <dsp:cNvSpPr/>
      </dsp:nvSpPr>
      <dsp:spPr bwMode="white">
        <a:xfrm>
          <a:off x="0" y="2378752"/>
          <a:ext cx="8149000" cy="707711"/>
        </a:xfrm>
        <a:prstGeom prst="roundRect">
          <a:avLst/>
        </a:prstGeom>
        <a:solidFill>
          <a:srgbClr val="CC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kern="1200" dirty="0">
              <a:solidFill>
                <a:schemeClr val="tx1"/>
              </a:solidFill>
              <a:latin typeface="Times New Roman" panose="02020603050405020304" pitchFamily="18" charset="0"/>
              <a:cs typeface="Times New Roman" panose="02020603050405020304" pitchFamily="18" charset="0"/>
            </a:rPr>
            <a:t>Specialized – Commodity based approach</a:t>
          </a:r>
        </a:p>
      </dsp:txBody>
      <dsp:txXfrm>
        <a:off x="34548" y="2413300"/>
        <a:ext cx="8079904" cy="638615"/>
      </dsp:txXfrm>
    </dsp:sp>
    <dsp:sp modelId="{9F5779DE-FFB2-4F31-8D8E-940826B86119}">
      <dsp:nvSpPr>
        <dsp:cNvPr id="0" name=""/>
        <dsp:cNvSpPr/>
      </dsp:nvSpPr>
      <dsp:spPr bwMode="white">
        <a:xfrm>
          <a:off x="0" y="3218944"/>
          <a:ext cx="8149000" cy="631080"/>
        </a:xfrm>
        <a:prstGeom prst="round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0" kern="1200" dirty="0">
              <a:solidFill>
                <a:schemeClr val="tx1"/>
              </a:solidFill>
              <a:latin typeface="Times New Roman" panose="02020603050405020304" pitchFamily="18" charset="0"/>
              <a:cs typeface="Times New Roman" panose="02020603050405020304" pitchFamily="18" charset="0"/>
            </a:rPr>
            <a:t>FPOs are Formed &amp; Promoted by CBBOs</a:t>
          </a:r>
        </a:p>
      </dsp:txBody>
      <dsp:txXfrm>
        <a:off x="30807" y="3249751"/>
        <a:ext cx="8087386" cy="569466"/>
      </dsp:txXfrm>
    </dsp:sp>
    <dsp:sp modelId="{3BC8FFCA-D2E0-43C6-B040-64346BFDBD78}">
      <dsp:nvSpPr>
        <dsp:cNvPr id="0" name=""/>
        <dsp:cNvSpPr/>
      </dsp:nvSpPr>
      <dsp:spPr bwMode="white">
        <a:xfrm>
          <a:off x="0" y="3982504"/>
          <a:ext cx="8149000" cy="61471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0" kern="1200" dirty="0">
              <a:solidFill>
                <a:schemeClr val="tx1"/>
              </a:solidFill>
              <a:latin typeface="Times New Roman" panose="02020603050405020304" pitchFamily="18" charset="0"/>
              <a:cs typeface="Times New Roman" panose="02020603050405020304" pitchFamily="18" charset="0"/>
            </a:rPr>
            <a:t>CBBOs are set up by Implementing Agencies</a:t>
          </a:r>
        </a:p>
      </dsp:txBody>
      <dsp:txXfrm>
        <a:off x="30008" y="4012512"/>
        <a:ext cx="8088984" cy="5547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5F2-A22E-4C59-B331-AEA94C9C6297}">
      <dsp:nvSpPr>
        <dsp:cNvPr id="0" name=""/>
        <dsp:cNvSpPr/>
      </dsp:nvSpPr>
      <dsp:spPr>
        <a:xfrm>
          <a:off x="4540310" y="1029197"/>
          <a:ext cx="91440" cy="467109"/>
        </a:xfrm>
        <a:custGeom>
          <a:avLst/>
          <a:gdLst/>
          <a:ahLst/>
          <a:cxnLst/>
          <a:rect l="0" t="0" r="0" b="0"/>
          <a:pathLst>
            <a:path>
              <a:moveTo>
                <a:pt x="45720" y="0"/>
              </a:moveTo>
              <a:lnTo>
                <a:pt x="45720" y="311506"/>
              </a:lnTo>
              <a:lnTo>
                <a:pt x="124916" y="311506"/>
              </a:lnTo>
              <a:lnTo>
                <a:pt x="124916" y="46710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3B968640-D000-4727-8D6B-58A2FA0D309F}">
      <dsp:nvSpPr>
        <dsp:cNvPr id="0" name=""/>
        <dsp:cNvSpPr/>
      </dsp:nvSpPr>
      <dsp:spPr>
        <a:xfrm>
          <a:off x="6593061" y="4595272"/>
          <a:ext cx="1208997" cy="690848"/>
        </a:xfrm>
        <a:custGeom>
          <a:avLst/>
          <a:gdLst/>
          <a:ahLst/>
          <a:cxnLst/>
          <a:rect l="0" t="0" r="0" b="0"/>
          <a:pathLst>
            <a:path>
              <a:moveTo>
                <a:pt x="0" y="0"/>
              </a:moveTo>
              <a:lnTo>
                <a:pt x="0" y="535245"/>
              </a:lnTo>
              <a:lnTo>
                <a:pt x="1208997" y="535245"/>
              </a:lnTo>
              <a:lnTo>
                <a:pt x="1208997"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D0BF31E-EF54-408B-A3F7-F928D399384A}">
      <dsp:nvSpPr>
        <dsp:cNvPr id="0" name=""/>
        <dsp:cNvSpPr/>
      </dsp:nvSpPr>
      <dsp:spPr>
        <a:xfrm>
          <a:off x="5226291" y="4595272"/>
          <a:ext cx="1366769" cy="690848"/>
        </a:xfrm>
        <a:custGeom>
          <a:avLst/>
          <a:gdLst/>
          <a:ahLst/>
          <a:cxnLst/>
          <a:rect l="0" t="0" r="0" b="0"/>
          <a:pathLst>
            <a:path>
              <a:moveTo>
                <a:pt x="1366769" y="0"/>
              </a:moveTo>
              <a:lnTo>
                <a:pt x="1366769" y="535245"/>
              </a:lnTo>
              <a:lnTo>
                <a:pt x="0" y="535245"/>
              </a:lnTo>
              <a:lnTo>
                <a:pt x="0"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6A84C9B1-2044-4F7D-8898-0FC0100CE2F5}">
      <dsp:nvSpPr>
        <dsp:cNvPr id="0" name=""/>
        <dsp:cNvSpPr/>
      </dsp:nvSpPr>
      <dsp:spPr>
        <a:xfrm>
          <a:off x="4723647" y="3078293"/>
          <a:ext cx="1869413" cy="450385"/>
        </a:xfrm>
        <a:custGeom>
          <a:avLst/>
          <a:gdLst/>
          <a:ahLst/>
          <a:cxnLst/>
          <a:rect l="0" t="0" r="0" b="0"/>
          <a:pathLst>
            <a:path>
              <a:moveTo>
                <a:pt x="0" y="0"/>
              </a:moveTo>
              <a:lnTo>
                <a:pt x="0" y="294782"/>
              </a:lnTo>
              <a:lnTo>
                <a:pt x="1869413" y="294782"/>
              </a:lnTo>
              <a:lnTo>
                <a:pt x="1869413" y="45038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40F35FE-1A4C-4239-AE5C-946EA76FCC3A}">
      <dsp:nvSpPr>
        <dsp:cNvPr id="0" name=""/>
        <dsp:cNvSpPr/>
      </dsp:nvSpPr>
      <dsp:spPr>
        <a:xfrm>
          <a:off x="2085648" y="4562207"/>
          <a:ext cx="936537" cy="733245"/>
        </a:xfrm>
        <a:custGeom>
          <a:avLst/>
          <a:gdLst/>
          <a:ahLst/>
          <a:cxnLst/>
          <a:rect l="0" t="0" r="0" b="0"/>
          <a:pathLst>
            <a:path>
              <a:moveTo>
                <a:pt x="0" y="0"/>
              </a:moveTo>
              <a:lnTo>
                <a:pt x="0" y="577642"/>
              </a:lnTo>
              <a:lnTo>
                <a:pt x="936537" y="577642"/>
              </a:lnTo>
              <a:lnTo>
                <a:pt x="936537" y="73324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6F5F79B-02B0-4F59-9FC7-A3E12E796298}">
      <dsp:nvSpPr>
        <dsp:cNvPr id="0" name=""/>
        <dsp:cNvSpPr/>
      </dsp:nvSpPr>
      <dsp:spPr>
        <a:xfrm>
          <a:off x="869881" y="4562207"/>
          <a:ext cx="1215766" cy="629540"/>
        </a:xfrm>
        <a:custGeom>
          <a:avLst/>
          <a:gdLst/>
          <a:ahLst/>
          <a:cxnLst/>
          <a:rect l="0" t="0" r="0" b="0"/>
          <a:pathLst>
            <a:path>
              <a:moveTo>
                <a:pt x="1215766" y="0"/>
              </a:moveTo>
              <a:lnTo>
                <a:pt x="1215766" y="473937"/>
              </a:lnTo>
              <a:lnTo>
                <a:pt x="0" y="473937"/>
              </a:lnTo>
              <a:lnTo>
                <a:pt x="0" y="62954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3D6421F-9EDE-41B1-8FF1-6F373FC02272}">
      <dsp:nvSpPr>
        <dsp:cNvPr id="0" name=""/>
        <dsp:cNvSpPr/>
      </dsp:nvSpPr>
      <dsp:spPr>
        <a:xfrm>
          <a:off x="2085648" y="3078293"/>
          <a:ext cx="2637999" cy="417320"/>
        </a:xfrm>
        <a:custGeom>
          <a:avLst/>
          <a:gdLst/>
          <a:ahLst/>
          <a:cxnLst/>
          <a:rect l="0" t="0" r="0" b="0"/>
          <a:pathLst>
            <a:path>
              <a:moveTo>
                <a:pt x="2637999" y="0"/>
              </a:moveTo>
              <a:lnTo>
                <a:pt x="2637999" y="261717"/>
              </a:lnTo>
              <a:lnTo>
                <a:pt x="0" y="261717"/>
              </a:lnTo>
              <a:lnTo>
                <a:pt x="0" y="41732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71F04685-4794-45FD-BC68-4066C2DA2F60}">
      <dsp:nvSpPr>
        <dsp:cNvPr id="0" name=""/>
        <dsp:cNvSpPr/>
      </dsp:nvSpPr>
      <dsp:spPr>
        <a:xfrm>
          <a:off x="3782509" y="2486867"/>
          <a:ext cx="1882276" cy="5914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AA3E6-4521-4FB6-B0B5-2B1FAF3222B2}">
      <dsp:nvSpPr>
        <dsp:cNvPr id="0" name=""/>
        <dsp:cNvSpPr/>
      </dsp:nvSpPr>
      <dsp:spPr bwMode="white">
        <a:xfrm>
          <a:off x="3969139" y="2664166"/>
          <a:ext cx="1882276" cy="5914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IAs</a:t>
          </a:r>
        </a:p>
      </dsp:txBody>
      <dsp:txXfrm>
        <a:off x="3986461" y="2681488"/>
        <a:ext cx="1847632" cy="556781"/>
      </dsp:txXfrm>
    </dsp:sp>
    <dsp:sp modelId="{C7CCCAF4-140A-465D-A9E4-25F4F55CDFB3}">
      <dsp:nvSpPr>
        <dsp:cNvPr id="0" name=""/>
        <dsp:cNvSpPr/>
      </dsp:nvSpPr>
      <dsp:spPr>
        <a:xfrm>
          <a:off x="1245811" y="3495614"/>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52BE3-33B6-4E8F-B02F-153F50D11647}">
      <dsp:nvSpPr>
        <dsp:cNvPr id="0" name=""/>
        <dsp:cNvSpPr/>
      </dsp:nvSpPr>
      <dsp:spPr bwMode="white">
        <a:xfrm>
          <a:off x="1432441" y="3672913"/>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1463680" y="3704152"/>
        <a:ext cx="1617196" cy="1004115"/>
      </dsp:txXfrm>
    </dsp:sp>
    <dsp:sp modelId="{9562719C-B3EF-4528-8F50-8FCA7D01D4AE}">
      <dsp:nvSpPr>
        <dsp:cNvPr id="0" name=""/>
        <dsp:cNvSpPr/>
      </dsp:nvSpPr>
      <dsp:spPr>
        <a:xfrm>
          <a:off x="30044" y="5191748"/>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DDEA2-0C4E-4B1E-BEE7-5A4F7B57C7E6}">
      <dsp:nvSpPr>
        <dsp:cNvPr id="0" name=""/>
        <dsp:cNvSpPr/>
      </dsp:nvSpPr>
      <dsp:spPr bwMode="white">
        <a:xfrm>
          <a:off x="216674" y="536904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7913" y="5400286"/>
        <a:ext cx="1617196" cy="1004115"/>
      </dsp:txXfrm>
    </dsp:sp>
    <dsp:sp modelId="{E79C2288-3C76-4DCE-AE81-CDD10E3C30C9}">
      <dsp:nvSpPr>
        <dsp:cNvPr id="0" name=""/>
        <dsp:cNvSpPr/>
      </dsp:nvSpPr>
      <dsp:spPr>
        <a:xfrm>
          <a:off x="2182348" y="5295453"/>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DD92D-3EAD-4A3D-B71E-5DB732FC1774}">
      <dsp:nvSpPr>
        <dsp:cNvPr id="0" name=""/>
        <dsp:cNvSpPr/>
      </dsp:nvSpPr>
      <dsp:spPr bwMode="white">
        <a:xfrm>
          <a:off x="2368979" y="5472752"/>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00218" y="5503991"/>
        <a:ext cx="1617196" cy="1004115"/>
      </dsp:txXfrm>
    </dsp:sp>
    <dsp:sp modelId="{C198B392-DCCA-49E2-8469-157082B4FA94}">
      <dsp:nvSpPr>
        <dsp:cNvPr id="0" name=""/>
        <dsp:cNvSpPr/>
      </dsp:nvSpPr>
      <dsp:spPr>
        <a:xfrm>
          <a:off x="5753224" y="3528678"/>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C7606-D51E-45AD-9829-15CC96EBBEBA}">
      <dsp:nvSpPr>
        <dsp:cNvPr id="0" name=""/>
        <dsp:cNvSpPr/>
      </dsp:nvSpPr>
      <dsp:spPr bwMode="white">
        <a:xfrm>
          <a:off x="5939854" y="370597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5971093" y="3737216"/>
        <a:ext cx="1617196" cy="1004115"/>
      </dsp:txXfrm>
    </dsp:sp>
    <dsp:sp modelId="{6C61C4A3-B543-428C-970E-401C240A4F7C}">
      <dsp:nvSpPr>
        <dsp:cNvPr id="0" name=""/>
        <dsp:cNvSpPr/>
      </dsp:nvSpPr>
      <dsp:spPr>
        <a:xfrm>
          <a:off x="4386454"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1FDFB-E953-402C-A2B6-51EDEC774374}">
      <dsp:nvSpPr>
        <dsp:cNvPr id="0" name=""/>
        <dsp:cNvSpPr/>
      </dsp:nvSpPr>
      <dsp:spPr bwMode="white">
        <a:xfrm>
          <a:off x="4573085"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4604324" y="5494658"/>
        <a:ext cx="1617196" cy="1004115"/>
      </dsp:txXfrm>
    </dsp:sp>
    <dsp:sp modelId="{FF4AB809-29ED-48E7-A182-ADF454675372}">
      <dsp:nvSpPr>
        <dsp:cNvPr id="0" name=""/>
        <dsp:cNvSpPr/>
      </dsp:nvSpPr>
      <dsp:spPr>
        <a:xfrm>
          <a:off x="6962222"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D487A-DACE-4B62-81C7-1D56E348CAC1}">
      <dsp:nvSpPr>
        <dsp:cNvPr id="0" name=""/>
        <dsp:cNvSpPr/>
      </dsp:nvSpPr>
      <dsp:spPr bwMode="white">
        <a:xfrm>
          <a:off x="7148852"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7180091" y="5494658"/>
        <a:ext cx="1617196" cy="1004115"/>
      </dsp:txXfrm>
    </dsp:sp>
    <dsp:sp modelId="{424709E7-A45A-43E1-82BD-C6C13E1DD787}">
      <dsp:nvSpPr>
        <dsp:cNvPr id="0" name=""/>
        <dsp:cNvSpPr/>
      </dsp:nvSpPr>
      <dsp:spPr>
        <a:xfrm>
          <a:off x="3746193" y="421975"/>
          <a:ext cx="1679674" cy="607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3079B-B264-4828-BDFF-4B795EEF09F2}">
      <dsp:nvSpPr>
        <dsp:cNvPr id="0" name=""/>
        <dsp:cNvSpPr/>
      </dsp:nvSpPr>
      <dsp:spPr bwMode="white">
        <a:xfrm>
          <a:off x="3932824" y="599274"/>
          <a:ext cx="1679674" cy="60722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N-PMAFSC</a:t>
          </a:r>
        </a:p>
      </dsp:txBody>
      <dsp:txXfrm>
        <a:off x="3950609" y="617059"/>
        <a:ext cx="1644104" cy="571652"/>
      </dsp:txXfrm>
    </dsp:sp>
    <dsp:sp modelId="{9301B7F4-459F-401F-8F15-B1E12870AAFD}">
      <dsp:nvSpPr>
        <dsp:cNvPr id="0" name=""/>
        <dsp:cNvSpPr/>
      </dsp:nvSpPr>
      <dsp:spPr>
        <a:xfrm>
          <a:off x="3782516" y="1496307"/>
          <a:ext cx="1765421" cy="60227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EE2E-A0B4-466F-972E-13BE3E9747FC}">
      <dsp:nvSpPr>
        <dsp:cNvPr id="0" name=""/>
        <dsp:cNvSpPr/>
      </dsp:nvSpPr>
      <dsp:spPr bwMode="white">
        <a:xfrm>
          <a:off x="3969147" y="1673605"/>
          <a:ext cx="1765421" cy="6022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a:t>
          </a:r>
        </a:p>
      </dsp:txBody>
      <dsp:txXfrm>
        <a:off x="3986787" y="1691245"/>
        <a:ext cx="1730141" cy="5669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695F2-A22E-4C59-B331-AEA94C9C6297}">
      <dsp:nvSpPr>
        <dsp:cNvPr id="0" name=""/>
        <dsp:cNvSpPr/>
      </dsp:nvSpPr>
      <dsp:spPr>
        <a:xfrm>
          <a:off x="4540310" y="1029197"/>
          <a:ext cx="91440" cy="467109"/>
        </a:xfrm>
        <a:custGeom>
          <a:avLst/>
          <a:gdLst/>
          <a:ahLst/>
          <a:cxnLst/>
          <a:rect l="0" t="0" r="0" b="0"/>
          <a:pathLst>
            <a:path>
              <a:moveTo>
                <a:pt x="45720" y="0"/>
              </a:moveTo>
              <a:lnTo>
                <a:pt x="45720" y="311506"/>
              </a:lnTo>
              <a:lnTo>
                <a:pt x="124916" y="311506"/>
              </a:lnTo>
              <a:lnTo>
                <a:pt x="124916" y="467109"/>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3B968640-D000-4727-8D6B-58A2FA0D309F}">
      <dsp:nvSpPr>
        <dsp:cNvPr id="0" name=""/>
        <dsp:cNvSpPr/>
      </dsp:nvSpPr>
      <dsp:spPr>
        <a:xfrm>
          <a:off x="6593061" y="4595272"/>
          <a:ext cx="1208997" cy="690848"/>
        </a:xfrm>
        <a:custGeom>
          <a:avLst/>
          <a:gdLst/>
          <a:ahLst/>
          <a:cxnLst/>
          <a:rect l="0" t="0" r="0" b="0"/>
          <a:pathLst>
            <a:path>
              <a:moveTo>
                <a:pt x="0" y="0"/>
              </a:moveTo>
              <a:lnTo>
                <a:pt x="0" y="535245"/>
              </a:lnTo>
              <a:lnTo>
                <a:pt x="1208997" y="535245"/>
              </a:lnTo>
              <a:lnTo>
                <a:pt x="1208997"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D0BF31E-EF54-408B-A3F7-F928D399384A}">
      <dsp:nvSpPr>
        <dsp:cNvPr id="0" name=""/>
        <dsp:cNvSpPr/>
      </dsp:nvSpPr>
      <dsp:spPr>
        <a:xfrm>
          <a:off x="5226291" y="4595272"/>
          <a:ext cx="1366769" cy="690848"/>
        </a:xfrm>
        <a:custGeom>
          <a:avLst/>
          <a:gdLst/>
          <a:ahLst/>
          <a:cxnLst/>
          <a:rect l="0" t="0" r="0" b="0"/>
          <a:pathLst>
            <a:path>
              <a:moveTo>
                <a:pt x="1366769" y="0"/>
              </a:moveTo>
              <a:lnTo>
                <a:pt x="1366769" y="535245"/>
              </a:lnTo>
              <a:lnTo>
                <a:pt x="0" y="535245"/>
              </a:lnTo>
              <a:lnTo>
                <a:pt x="0" y="690848"/>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6A84C9B1-2044-4F7D-8898-0FC0100CE2F5}">
      <dsp:nvSpPr>
        <dsp:cNvPr id="0" name=""/>
        <dsp:cNvSpPr/>
      </dsp:nvSpPr>
      <dsp:spPr>
        <a:xfrm>
          <a:off x="4723647" y="3078293"/>
          <a:ext cx="1869413" cy="450385"/>
        </a:xfrm>
        <a:custGeom>
          <a:avLst/>
          <a:gdLst/>
          <a:ahLst/>
          <a:cxnLst/>
          <a:rect l="0" t="0" r="0" b="0"/>
          <a:pathLst>
            <a:path>
              <a:moveTo>
                <a:pt x="0" y="0"/>
              </a:moveTo>
              <a:lnTo>
                <a:pt x="0" y="294782"/>
              </a:lnTo>
              <a:lnTo>
                <a:pt x="1869413" y="294782"/>
              </a:lnTo>
              <a:lnTo>
                <a:pt x="1869413" y="45038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40F35FE-1A4C-4239-AE5C-946EA76FCC3A}">
      <dsp:nvSpPr>
        <dsp:cNvPr id="0" name=""/>
        <dsp:cNvSpPr/>
      </dsp:nvSpPr>
      <dsp:spPr>
        <a:xfrm>
          <a:off x="2085648" y="4562207"/>
          <a:ext cx="936537" cy="733245"/>
        </a:xfrm>
        <a:custGeom>
          <a:avLst/>
          <a:gdLst/>
          <a:ahLst/>
          <a:cxnLst/>
          <a:rect l="0" t="0" r="0" b="0"/>
          <a:pathLst>
            <a:path>
              <a:moveTo>
                <a:pt x="0" y="0"/>
              </a:moveTo>
              <a:lnTo>
                <a:pt x="0" y="577642"/>
              </a:lnTo>
              <a:lnTo>
                <a:pt x="936537" y="577642"/>
              </a:lnTo>
              <a:lnTo>
                <a:pt x="936537" y="733245"/>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86F5F79B-02B0-4F59-9FC7-A3E12E796298}">
      <dsp:nvSpPr>
        <dsp:cNvPr id="0" name=""/>
        <dsp:cNvSpPr/>
      </dsp:nvSpPr>
      <dsp:spPr>
        <a:xfrm>
          <a:off x="869881" y="4562207"/>
          <a:ext cx="1215766" cy="629540"/>
        </a:xfrm>
        <a:custGeom>
          <a:avLst/>
          <a:gdLst/>
          <a:ahLst/>
          <a:cxnLst/>
          <a:rect l="0" t="0" r="0" b="0"/>
          <a:pathLst>
            <a:path>
              <a:moveTo>
                <a:pt x="1215766" y="0"/>
              </a:moveTo>
              <a:lnTo>
                <a:pt x="1215766" y="473937"/>
              </a:lnTo>
              <a:lnTo>
                <a:pt x="0" y="473937"/>
              </a:lnTo>
              <a:lnTo>
                <a:pt x="0" y="62954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43D6421F-9EDE-41B1-8FF1-6F373FC02272}">
      <dsp:nvSpPr>
        <dsp:cNvPr id="0" name=""/>
        <dsp:cNvSpPr/>
      </dsp:nvSpPr>
      <dsp:spPr>
        <a:xfrm>
          <a:off x="2085648" y="3078293"/>
          <a:ext cx="2637999" cy="417320"/>
        </a:xfrm>
        <a:custGeom>
          <a:avLst/>
          <a:gdLst/>
          <a:ahLst/>
          <a:cxnLst/>
          <a:rect l="0" t="0" r="0" b="0"/>
          <a:pathLst>
            <a:path>
              <a:moveTo>
                <a:pt x="2637999" y="0"/>
              </a:moveTo>
              <a:lnTo>
                <a:pt x="2637999" y="261717"/>
              </a:lnTo>
              <a:lnTo>
                <a:pt x="0" y="261717"/>
              </a:lnTo>
              <a:lnTo>
                <a:pt x="0" y="417320"/>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71F04685-4794-45FD-BC68-4066C2DA2F60}">
      <dsp:nvSpPr>
        <dsp:cNvPr id="0" name=""/>
        <dsp:cNvSpPr/>
      </dsp:nvSpPr>
      <dsp:spPr>
        <a:xfrm>
          <a:off x="3782509" y="2486867"/>
          <a:ext cx="1882276" cy="5914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AA3E6-4521-4FB6-B0B5-2B1FAF3222B2}">
      <dsp:nvSpPr>
        <dsp:cNvPr id="0" name=""/>
        <dsp:cNvSpPr/>
      </dsp:nvSpPr>
      <dsp:spPr bwMode="white">
        <a:xfrm>
          <a:off x="3969139" y="2664166"/>
          <a:ext cx="1882276" cy="591425"/>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IAs</a:t>
          </a:r>
        </a:p>
      </dsp:txBody>
      <dsp:txXfrm>
        <a:off x="3986461" y="2681488"/>
        <a:ext cx="1847632" cy="556781"/>
      </dsp:txXfrm>
    </dsp:sp>
    <dsp:sp modelId="{C7CCCAF4-140A-465D-A9E4-25F4F55CDFB3}">
      <dsp:nvSpPr>
        <dsp:cNvPr id="0" name=""/>
        <dsp:cNvSpPr/>
      </dsp:nvSpPr>
      <dsp:spPr>
        <a:xfrm>
          <a:off x="1245811" y="3495614"/>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652BE3-33B6-4E8F-B02F-153F50D11647}">
      <dsp:nvSpPr>
        <dsp:cNvPr id="0" name=""/>
        <dsp:cNvSpPr/>
      </dsp:nvSpPr>
      <dsp:spPr bwMode="white">
        <a:xfrm>
          <a:off x="1432441" y="3672913"/>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1463680" y="3704152"/>
        <a:ext cx="1617196" cy="1004115"/>
      </dsp:txXfrm>
    </dsp:sp>
    <dsp:sp modelId="{9562719C-B3EF-4528-8F50-8FCA7D01D4AE}">
      <dsp:nvSpPr>
        <dsp:cNvPr id="0" name=""/>
        <dsp:cNvSpPr/>
      </dsp:nvSpPr>
      <dsp:spPr>
        <a:xfrm>
          <a:off x="30044" y="5191748"/>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9DDEA2-0C4E-4B1E-BEE7-5A4F7B57C7E6}">
      <dsp:nvSpPr>
        <dsp:cNvPr id="0" name=""/>
        <dsp:cNvSpPr/>
      </dsp:nvSpPr>
      <dsp:spPr bwMode="white">
        <a:xfrm>
          <a:off x="216674" y="536904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7913" y="5400286"/>
        <a:ext cx="1617196" cy="1004115"/>
      </dsp:txXfrm>
    </dsp:sp>
    <dsp:sp modelId="{E79C2288-3C76-4DCE-AE81-CDD10E3C30C9}">
      <dsp:nvSpPr>
        <dsp:cNvPr id="0" name=""/>
        <dsp:cNvSpPr/>
      </dsp:nvSpPr>
      <dsp:spPr>
        <a:xfrm>
          <a:off x="2182348" y="5295453"/>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DD92D-3EAD-4A3D-B71E-5DB732FC1774}">
      <dsp:nvSpPr>
        <dsp:cNvPr id="0" name=""/>
        <dsp:cNvSpPr/>
      </dsp:nvSpPr>
      <dsp:spPr bwMode="white">
        <a:xfrm>
          <a:off x="2368979" y="5472752"/>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2400218" y="5503991"/>
        <a:ext cx="1617196" cy="1004115"/>
      </dsp:txXfrm>
    </dsp:sp>
    <dsp:sp modelId="{C198B392-DCCA-49E2-8469-157082B4FA94}">
      <dsp:nvSpPr>
        <dsp:cNvPr id="0" name=""/>
        <dsp:cNvSpPr/>
      </dsp:nvSpPr>
      <dsp:spPr>
        <a:xfrm>
          <a:off x="5753224" y="3528678"/>
          <a:ext cx="1679674" cy="10665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8C7606-D51E-45AD-9829-15CC96EBBEBA}">
      <dsp:nvSpPr>
        <dsp:cNvPr id="0" name=""/>
        <dsp:cNvSpPr/>
      </dsp:nvSpPr>
      <dsp:spPr bwMode="white">
        <a:xfrm>
          <a:off x="5939854" y="3705977"/>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CBBOs</a:t>
          </a:r>
        </a:p>
      </dsp:txBody>
      <dsp:txXfrm>
        <a:off x="5971093" y="3737216"/>
        <a:ext cx="1617196" cy="1004115"/>
      </dsp:txXfrm>
    </dsp:sp>
    <dsp:sp modelId="{6C61C4A3-B543-428C-970E-401C240A4F7C}">
      <dsp:nvSpPr>
        <dsp:cNvPr id="0" name=""/>
        <dsp:cNvSpPr/>
      </dsp:nvSpPr>
      <dsp:spPr>
        <a:xfrm>
          <a:off x="4386454"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1FDFB-E953-402C-A2B6-51EDEC774374}">
      <dsp:nvSpPr>
        <dsp:cNvPr id="0" name=""/>
        <dsp:cNvSpPr/>
      </dsp:nvSpPr>
      <dsp:spPr bwMode="white">
        <a:xfrm>
          <a:off x="4573085"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4604324" y="5494658"/>
        <a:ext cx="1617196" cy="1004115"/>
      </dsp:txXfrm>
    </dsp:sp>
    <dsp:sp modelId="{FF4AB809-29ED-48E7-A182-ADF454675372}">
      <dsp:nvSpPr>
        <dsp:cNvPr id="0" name=""/>
        <dsp:cNvSpPr/>
      </dsp:nvSpPr>
      <dsp:spPr>
        <a:xfrm>
          <a:off x="6962222" y="5286120"/>
          <a:ext cx="1679674" cy="10665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7D487A-DACE-4B62-81C7-1D56E348CAC1}">
      <dsp:nvSpPr>
        <dsp:cNvPr id="0" name=""/>
        <dsp:cNvSpPr/>
      </dsp:nvSpPr>
      <dsp:spPr bwMode="white">
        <a:xfrm>
          <a:off x="7148852" y="5463419"/>
          <a:ext cx="1679674" cy="106659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FPOs</a:t>
          </a:r>
        </a:p>
      </dsp:txBody>
      <dsp:txXfrm>
        <a:off x="7180091" y="5494658"/>
        <a:ext cx="1617196" cy="1004115"/>
      </dsp:txXfrm>
    </dsp:sp>
    <dsp:sp modelId="{424709E7-A45A-43E1-82BD-C6C13E1DD787}">
      <dsp:nvSpPr>
        <dsp:cNvPr id="0" name=""/>
        <dsp:cNvSpPr/>
      </dsp:nvSpPr>
      <dsp:spPr>
        <a:xfrm>
          <a:off x="3746193" y="421975"/>
          <a:ext cx="1679674" cy="6072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23079B-B264-4828-BDFF-4B795EEF09F2}">
      <dsp:nvSpPr>
        <dsp:cNvPr id="0" name=""/>
        <dsp:cNvSpPr/>
      </dsp:nvSpPr>
      <dsp:spPr bwMode="white">
        <a:xfrm>
          <a:off x="3932824" y="599274"/>
          <a:ext cx="1679674" cy="60722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N-PMAFSC</a:t>
          </a:r>
        </a:p>
      </dsp:txBody>
      <dsp:txXfrm>
        <a:off x="3950609" y="617059"/>
        <a:ext cx="1644104" cy="571652"/>
      </dsp:txXfrm>
    </dsp:sp>
    <dsp:sp modelId="{9301B7F4-459F-401F-8F15-B1E12870AAFD}">
      <dsp:nvSpPr>
        <dsp:cNvPr id="0" name=""/>
        <dsp:cNvSpPr/>
      </dsp:nvSpPr>
      <dsp:spPr>
        <a:xfrm>
          <a:off x="3782516" y="1496307"/>
          <a:ext cx="1765421" cy="60227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EE2E-A0B4-466F-972E-13BE3E9747FC}">
      <dsp:nvSpPr>
        <dsp:cNvPr id="0" name=""/>
        <dsp:cNvSpPr/>
      </dsp:nvSpPr>
      <dsp:spPr bwMode="white">
        <a:xfrm>
          <a:off x="3969147" y="1673605"/>
          <a:ext cx="1765421" cy="60227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IN" sz="2500" kern="1200" dirty="0"/>
            <a:t>NPMA</a:t>
          </a:r>
        </a:p>
      </dsp:txBody>
      <dsp:txXfrm>
        <a:off x="3986787" y="1691245"/>
        <a:ext cx="1730141" cy="5669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1#3">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2#1">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parTxLTRAlign" val="r"/>
                    <dgm:param type="parTxRTLAlign" val="r"/>
                    <dgm:param type="txAnchorVert" val="t"/>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parTxLTRAlign" val="l"/>
                            <dgm:param type="parTxRTLAlign" val="r"/>
                            <dgm:param type="txAnchorVert" val="t"/>
                          </dgm:alg>
                        </dgm:if>
                        <dgm:else name="Name15">
                          <dgm:alg type="tx">
                            <dgm:param type="parTxLTRAlign" val="l"/>
                            <dgm:param type="parTxRTLAlign" val="l"/>
                            <dgm:param type="txAnchorVert" val="t"/>
                          </dgm:alg>
                        </dgm:else>
                      </dgm:choose>
                    </dgm:if>
                    <dgm:else name="Name16">
                      <dgm:choose name="Name17">
                        <dgm:if name="Name18" axis="root des" ptType="all node" func="maxDepth" op="gt" val="1">
                          <dgm:alg type="tx">
                            <dgm:param type="parTxLTRAlign" val="l"/>
                            <dgm:param type="parTxRTLAlign" val="r"/>
                            <dgm:param type="txAnchorVertCh" val="b"/>
                            <dgm:param type="txAnchorVert" val="b"/>
                          </dgm:alg>
                        </dgm:if>
                        <dgm:else name="Name1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parTxLTRAlign" val="l"/>
                            <dgm:param type="parTxRTLAlign" val="r"/>
                            <dgm:param type="txAnchorVert" val="t"/>
                          </dgm:alg>
                        </dgm:if>
                        <dgm:else name="Name28">
                          <dgm:alg type="tx">
                            <dgm:param type="parTxLTRAlign" val="l"/>
                            <dgm:param type="parTxRTLAlign" val="l"/>
                            <dgm:param type="txAnchorVert" val="t"/>
                          </dgm:alg>
                        </dgm:else>
                      </dgm:choose>
                    </dgm:if>
                    <dgm:else name="Name29">
                      <dgm:choose name="Name30">
                        <dgm:if name="Name31" axis="root des" ptType="all node" func="maxDepth" op="gt" val="1">
                          <dgm:alg type="tx">
                            <dgm:param type="parTxLTRAlign" val="l"/>
                            <dgm:param type="parTxRTLAlign" val="r"/>
                            <dgm:param type="txAnchorVertCh" val="b"/>
                            <dgm:param type="txAnchorVert" val="b"/>
                          </dgm:alg>
                        </dgm:if>
                        <dgm:else name="Name3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parTxLTRAlign" val="l"/>
                            <dgm:param type="parTxRTLAlign" val="r"/>
                            <dgm:param type="txAnchorVert" val="t"/>
                          </dgm:alg>
                        </dgm:if>
                        <dgm:else name="Name45">
                          <dgm:alg type="tx">
                            <dgm:param type="parTxLTRAlign" val="l"/>
                            <dgm:param type="parTxRTLAlign" val="l"/>
                            <dgm:param type="txAnchorVert" val="t"/>
                          </dgm:alg>
                        </dgm:else>
                      </dgm:choose>
                    </dgm:if>
                    <dgm:else name="Name46">
                      <dgm:choose name="Name47">
                        <dgm:if name="Name48" axis="root des" ptType="all node" func="maxDepth" op="gt" val="1">
                          <dgm:alg type="tx">
                            <dgm:param type="parTxLTRAlign" val="l"/>
                            <dgm:param type="parTxRTLAlign" val="r"/>
                            <dgm:param type="txAnchorVertCh" val="b"/>
                            <dgm:param type="txAnchorVert" val="b"/>
                          </dgm:alg>
                        </dgm:if>
                        <dgm:else name="Name49">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parTxLTRAlign" val="l"/>
                            <dgm:param type="parTxRTLAlign" val="r"/>
                            <dgm:param type="txAnchorVert" val="t"/>
                          </dgm:alg>
                        </dgm:if>
                        <dgm:else name="Name58">
                          <dgm:alg type="tx">
                            <dgm:param type="parTxLTRAlign" val="l"/>
                            <dgm:param type="parTxRTLAlign" val="l"/>
                            <dgm:param type="txAnchorVert" val="t"/>
                          </dgm:alg>
                        </dgm:else>
                      </dgm:choose>
                    </dgm:if>
                    <dgm:else name="Name59">
                      <dgm:choose name="Name60">
                        <dgm:if name="Name61" axis="root des" ptType="all node" func="maxDepth" op="gt" val="1">
                          <dgm:alg type="tx">
                            <dgm:param type="parTxLTRAlign" val="l"/>
                            <dgm:param type="parTxRTLAlign" val="r"/>
                            <dgm:param type="txAnchorVertCh" val="b"/>
                            <dgm:param type="txAnchorVert" val="b"/>
                          </dgm:alg>
                        </dgm:if>
                        <dgm:else name="Name6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parTxLTRAlign" val="l"/>
                            <dgm:param type="parTxRTLAlign" val="r"/>
                            <dgm:param type="txAnchorVert" val="t"/>
                          </dgm:alg>
                        </dgm:if>
                        <dgm:else name="Name71">
                          <dgm:alg type="tx">
                            <dgm:param type="parTxLTRAlign" val="l"/>
                            <dgm:param type="parTxRTLAlign" val="l"/>
                            <dgm:param type="txAnchorVert" val="t"/>
                          </dgm:alg>
                        </dgm:else>
                      </dgm:choose>
                    </dgm:if>
                    <dgm:else name="Name72">
                      <dgm:choose name="Name73">
                        <dgm:if name="Name74" axis="root des" ptType="all node" func="maxDepth" op="gt" val="1">
                          <dgm:alg type="tx">
                            <dgm:param type="parTxLTRAlign" val="l"/>
                            <dgm:param type="parTxRTLAlign" val="r"/>
                            <dgm:param type="txAnchorVertCh" val="b"/>
                            <dgm:param type="txAnchorVert" val="b"/>
                          </dgm:alg>
                        </dgm:if>
                        <dgm:else name="Name7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param type="txAnchorVert" val="t"/>
                          </dgm:alg>
                        </dgm:if>
                        <dgm:else name="Name88">
                          <dgm:alg type="tx">
                            <dgm:param type="parTxLTRAlign" val="l"/>
                            <dgm:param type="parTxRTLAlign" val="l"/>
                            <dgm:param type="txAnchorVert" val="t"/>
                          </dgm:alg>
                        </dgm:else>
                      </dgm:choose>
                    </dgm:if>
                    <dgm:else name="Name89">
                      <dgm:choose name="Name90">
                        <dgm:if name="Name91" axis="root des" ptType="all node" func="maxDepth" op="gt" val="1">
                          <dgm:alg type="tx">
                            <dgm:param type="parTxLTRAlign" val="l"/>
                            <dgm:param type="parTxRTLAlign" val="r"/>
                            <dgm:param type="txAnchorVertCh" val="b"/>
                            <dgm:param type="txAnchorVert" val="b"/>
                          </dgm:alg>
                        </dgm:if>
                        <dgm:else name="Name92">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parTxLTRAlign" val="l"/>
                            <dgm:param type="parTxRTLAlign" val="r"/>
                            <dgm:param type="txAnchorVert" val="t"/>
                          </dgm:alg>
                        </dgm:if>
                        <dgm:else name="Name101">
                          <dgm:alg type="tx">
                            <dgm:param type="parTxLTRAlign" val="l"/>
                            <dgm:param type="parTxRTLAlign" val="l"/>
                            <dgm:param type="txAnchorVert" val="t"/>
                          </dgm:alg>
                        </dgm:else>
                      </dgm:choose>
                    </dgm:if>
                    <dgm:else name="Name102">
                      <dgm:choose name="Name103">
                        <dgm:if name="Name104" axis="root des" ptType="all node" func="maxDepth" op="gt" val="1">
                          <dgm:alg type="tx">
                            <dgm:param type="parTxLTRAlign" val="l"/>
                            <dgm:param type="parTxRTLAlign" val="r"/>
                            <dgm:param type="txAnchorVertCh" val="b"/>
                            <dgm:param type="txAnchorVert" val="b"/>
                          </dgm:alg>
                        </dgm:if>
                        <dgm:else name="Name105">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parTxLTRAlign" val="l"/>
                            <dgm:param type="parTxRTLAlign" val="r"/>
                            <dgm:param type="txAnchorVert" val="t"/>
                          </dgm:alg>
                        </dgm:if>
                        <dgm:else name="Name114">
                          <dgm:alg type="tx">
                            <dgm:param type="parTxLTRAlign" val="l"/>
                            <dgm:param type="parTxRTLAlign" val="l"/>
                            <dgm:param type="txAnchorVert" val="t"/>
                          </dgm:alg>
                        </dgm:else>
                      </dgm:choose>
                    </dgm:if>
                    <dgm:else name="Name115">
                      <dgm:choose name="Name116">
                        <dgm:if name="Name117" axis="root des" ptType="all node" func="maxDepth" op="gt" val="1">
                          <dgm:alg type="tx">
                            <dgm:param type="parTxLTRAlign" val="l"/>
                            <dgm:param type="parTxRTLAlign" val="r"/>
                            <dgm:param type="txAnchorVertCh" val="b"/>
                            <dgm:param type="txAnchorVert" val="b"/>
                          </dgm:alg>
                        </dgm:if>
                        <dgm:else name="Name11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parTxLTRAlign" val="l"/>
                            <dgm:param type="parTxRTLAlign" val="r"/>
                            <dgm:param type="txAnchorVert" val="t"/>
                          </dgm:alg>
                        </dgm:if>
                        <dgm:else name="Name127">
                          <dgm:alg type="tx">
                            <dgm:param type="parTxLTRAlign" val="l"/>
                            <dgm:param type="parTxRTLAlign" val="l"/>
                            <dgm:param type="txAnchorVert" val="t"/>
                          </dgm:alg>
                        </dgm:else>
                      </dgm:choose>
                    </dgm:if>
                    <dgm:else name="Name128">
                      <dgm:choose name="Name129">
                        <dgm:if name="Name130" axis="root des" ptType="all node" func="maxDepth" op="gt" val="1">
                          <dgm:alg type="tx">
                            <dgm:param type="parTxLTRAlign" val="l"/>
                            <dgm:param type="parTxRTLAlign" val="r"/>
                            <dgm:param type="txAnchorVertCh" val="b"/>
                            <dgm:param type="txAnchorVert" val="b"/>
                          </dgm:alg>
                        </dgm:if>
                        <dgm:else name="Name13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parTxLTRAlign" val="l"/>
                            <dgm:param type="parTxRTLAlign" val="r"/>
                            <dgm:param type="txAnchorVert" val="t"/>
                          </dgm:alg>
                        </dgm:if>
                        <dgm:else name="Name144">
                          <dgm:alg type="tx">
                            <dgm:param type="parTxLTRAlign" val="l"/>
                            <dgm:param type="parTxRTLAlign" val="l"/>
                            <dgm:param type="txAnchorVert" val="t"/>
                          </dgm:alg>
                        </dgm:else>
                      </dgm:choose>
                    </dgm:if>
                    <dgm:else name="Name145">
                      <dgm:choose name="Name146">
                        <dgm:if name="Name147" axis="root des" ptType="all node" func="maxDepth" op="gt" val="1">
                          <dgm:alg type="tx">
                            <dgm:param type="parTxLTRAlign" val="l"/>
                            <dgm:param type="parTxRTLAlign" val="r"/>
                            <dgm:param type="txAnchorVertCh" val="b"/>
                            <dgm:param type="txAnchorVert" val="b"/>
                          </dgm:alg>
                        </dgm:if>
                        <dgm:else name="Name148">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parTxLTRAlign" val="l"/>
                            <dgm:param type="parTxRTLAlign" val="r"/>
                            <dgm:param type="txAnchorVert" val="t"/>
                          </dgm:alg>
                        </dgm:if>
                        <dgm:else name="Name157">
                          <dgm:alg type="tx">
                            <dgm:param type="parTxLTRAlign" val="l"/>
                            <dgm:param type="parTxRTLAlign" val="l"/>
                            <dgm:param type="txAnchorVert" val="t"/>
                          </dgm:alg>
                        </dgm:else>
                      </dgm:choose>
                    </dgm:if>
                    <dgm:else name="Name158">
                      <dgm:choose name="Name159">
                        <dgm:if name="Name160" axis="root des" ptType="all node" func="maxDepth" op="gt" val="1">
                          <dgm:alg type="tx">
                            <dgm:param type="parTxLTRAlign" val="l"/>
                            <dgm:param type="parTxRTLAlign" val="r"/>
                            <dgm:param type="txAnchorVertCh" val="b"/>
                            <dgm:param type="txAnchorVert" val="b"/>
                          </dgm:alg>
                        </dgm:if>
                        <dgm:else name="Name161">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parTxLTRAlign" val="l"/>
                            <dgm:param type="parTxRTLAlign" val="r"/>
                            <dgm:param type="txAnchorVert" val="t"/>
                          </dgm:alg>
                        </dgm:if>
                        <dgm:else name="Name170">
                          <dgm:alg type="tx">
                            <dgm:param type="parTxLTRAlign" val="l"/>
                            <dgm:param type="parTxRTLAlign" val="l"/>
                            <dgm:param type="txAnchorVert" val="t"/>
                          </dgm:alg>
                        </dgm:else>
                      </dgm:choose>
                    </dgm:if>
                    <dgm:else name="Name171">
                      <dgm:choose name="Name172">
                        <dgm:if name="Name173" axis="root des" ptType="all node" func="maxDepth" op="gt" val="1">
                          <dgm:alg type="tx">
                            <dgm:param type="parTxLTRAlign" val="l"/>
                            <dgm:param type="parTxRTLAlign" val="r"/>
                            <dgm:param type="txAnchorVertCh" val="b"/>
                            <dgm:param type="txAnchorVert" val="b"/>
                          </dgm:alg>
                        </dgm:if>
                        <dgm:else name="Name174">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parTxLTRAlign" val="l"/>
                            <dgm:param type="parTxRTLAlign" val="r"/>
                            <dgm:param type="txAnchorVert" val="t"/>
                          </dgm:alg>
                        </dgm:if>
                        <dgm:else name="Name183">
                          <dgm:alg type="tx">
                            <dgm:param type="parTxLTRAlign" val="l"/>
                            <dgm:param type="parTxRTLAlign" val="l"/>
                            <dgm:param type="txAnchorVert" val="t"/>
                          </dgm:alg>
                        </dgm:else>
                      </dgm:choose>
                    </dgm:if>
                    <dgm:else name="Name184">
                      <dgm:choose name="Name185">
                        <dgm:if name="Name186" axis="root des" ptType="all node" func="maxDepth" op="gt" val="1">
                          <dgm:alg type="tx">
                            <dgm:param type="parTxLTRAlign" val="l"/>
                            <dgm:param type="parTxRTLAlign" val="r"/>
                            <dgm:param type="txAnchorVertCh" val="b"/>
                            <dgm:param type="txAnchorVert" val="b"/>
                          </dgm:alg>
                        </dgm:if>
                        <dgm:else name="Name187">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parTxLTRAlign" val="l"/>
                            <dgm:param type="parTxRTLAlign" val="r"/>
                            <dgm:param type="txAnchorVert" val="t"/>
                          </dgm:alg>
                        </dgm:if>
                        <dgm:else name="Name196">
                          <dgm:alg type="tx">
                            <dgm:param type="parTxLTRAlign" val="l"/>
                            <dgm:param type="parTxRTLAlign" val="l"/>
                            <dgm:param type="txAnchorVert" val="t"/>
                          </dgm:alg>
                        </dgm:else>
                      </dgm:choose>
                    </dgm:if>
                    <dgm:else name="Name197">
                      <dgm:choose name="Name198">
                        <dgm:if name="Name199" axis="root des" ptType="all node" func="maxDepth" op="gt" val="1">
                          <dgm:alg type="tx">
                            <dgm:param type="parTxLTRAlign" val="l"/>
                            <dgm:param type="parTxRTLAlign" val="r"/>
                            <dgm:param type="txAnchorVertCh" val="b"/>
                            <dgm:param type="txAnchorVert" val="b"/>
                          </dgm:alg>
                        </dgm:if>
                        <dgm:else name="Name200">
                          <dgm:alg type="tx">
                            <dgm:param type="parTxLTRAlign" val="r"/>
                            <dgm:param type="parTxRTLAlign" val="r"/>
                            <dgm:param type="txAnchorVert" val="b"/>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6.xml><?xml version="1.0" encoding="utf-8"?>
<dgm:layoutDef xmlns:dgm="http://schemas.openxmlformats.org/drawingml/2006/diagram" xmlns:a="http://schemas.openxmlformats.org/drawingml/2006/main" uniqueId="urn:microsoft.com/office/officeart/2005/8/layout/cycle3#1">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RadialPictureList#1">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lnSpAfParP" val="10"/>
              <dgm:param type="parTxLTRAlign" val="l"/>
              <dgm:param type="parTxRTLAlign" val="l"/>
              <dgm:param type="shpTxLTRAlignCh" val="l"/>
              <dgm:param type="shpTxRTLAlignCh" val="l"/>
            </dgm:alg>
          </dgm:if>
          <dgm:else name="Name33">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lnSpAfParP" val="10"/>
              <dgm:param type="parTxLTRAlign" val="l"/>
              <dgm:param type="parTxRTLAlign" val="l"/>
              <dgm:param type="shpTxLTRAlignCh" val="l"/>
              <dgm:param type="shpTxRTLAlignCh" val="l"/>
            </dgm:alg>
          </dgm:if>
          <dgm:else name="Name38">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lnSpAfParP" val="10"/>
              <dgm:param type="parTxLTRAlign" val="l"/>
              <dgm:param type="parTxRTLAlign" val="l"/>
              <dgm:param type="shpTxLTRAlignCh" val="l"/>
              <dgm:param type="shpTxRTLAlignCh" val="l"/>
            </dgm:alg>
          </dgm:if>
          <dgm:else name="Name43">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lnSpAfParP" val="10"/>
              <dgm:param type="parTxLTRAlign" val="l"/>
              <dgm:param type="parTxRTLAlign" val="l"/>
              <dgm:param type="shpTxLTRAlignCh" val="l"/>
              <dgm:param type="shpTxRTLAlignCh" val="l"/>
            </dgm:alg>
          </dgm:if>
          <dgm:else name="Name48">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1.xml><?xml version="1.0" encoding="utf-8"?>
<dgm:layoutDef xmlns:dgm="http://schemas.openxmlformats.org/drawingml/2006/diagram" xmlns:a="http://schemas.openxmlformats.org/drawingml/2006/main" uniqueId="urn:microsoft.com/office/officeart/2005/8/layout/cycle3#2">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2">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EE2EB-95D1-4A29-A0AA-2D98A3305954}" type="datetimeFigureOut">
              <a:rPr lang="en-IN" smtClean="0"/>
              <a:t>24-03-2023</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DE328-89B7-4BD2-8E52-CD5E5DC28CAB}"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4DE328-89B7-4BD2-8E52-CD5E5DC28CAB}" type="slidenum">
              <a:rPr lang="en-IN" smtClean="0"/>
              <a:t>28</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4DE328-89B7-4BD2-8E52-CD5E5DC28CAB}" type="slidenum">
              <a:rPr lang="en-IN" smtClean="0"/>
              <a:t>46</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4DE328-89B7-4BD2-8E52-CD5E5DC28CAB}" type="slidenum">
              <a:rPr lang="en-IN" smtClean="0"/>
              <a:t>59</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26AD12-61F2-4AAD-88DB-2F020B7BC55E}" type="datetimeFigureOut">
              <a:rPr lang="en-IN" smtClean="0"/>
              <a:t>24-03-2023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6AD12-61F2-4AAD-88DB-2F020B7BC55E}" type="datetimeFigureOut">
              <a:rPr lang="en-IN" smtClean="0"/>
              <a:t>24-03-2023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6AD12-61F2-4AAD-88DB-2F020B7BC55E}" type="datetimeFigureOut">
              <a:rPr lang="en-IN" smtClean="0"/>
              <a:t>24-03-2023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26AD12-61F2-4AAD-88DB-2F020B7BC55E}" type="datetimeFigureOut">
              <a:rPr lang="en-IN" smtClean="0"/>
              <a:t>24-03-2023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6AD12-61F2-4AAD-88DB-2F020B7BC55E}" type="datetimeFigureOut">
              <a:rPr lang="en-IN" smtClean="0"/>
              <a:t>24-03-2023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26AD12-61F2-4AAD-88DB-2F020B7BC55E}" type="datetimeFigureOut">
              <a:rPr lang="en-IN" smtClean="0"/>
              <a:t>24-03-2023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26AD12-61F2-4AAD-88DB-2F020B7BC55E}" type="datetimeFigureOut">
              <a:rPr lang="en-IN" smtClean="0"/>
              <a:t>24-03-2023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6AD12-61F2-4AAD-88DB-2F020B7BC55E}" type="datetimeFigureOut">
              <a:rPr lang="en-IN" smtClean="0"/>
              <a:t>24-03-2023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6AD12-61F2-4AAD-88DB-2F020B7BC55E}" type="datetimeFigureOut">
              <a:rPr lang="en-IN" smtClean="0"/>
              <a:t>24-03-2023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6AD12-61F2-4AAD-88DB-2F020B7BC55E}" type="datetimeFigureOut">
              <a:rPr lang="en-IN" smtClean="0"/>
              <a:t>24-03-2023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26AD12-61F2-4AAD-88DB-2F020B7BC55E}" type="datetimeFigureOut">
              <a:rPr lang="en-IN" smtClean="0"/>
              <a:t>24-03-2023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CA47FA-23B4-4783-8718-500F94489A6A}"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6AD12-61F2-4AAD-88DB-2F020B7BC55E}" type="datetimeFigureOut">
              <a:rPr lang="en-IN" smtClean="0"/>
              <a:t>24-03-2023</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A47FA-23B4-4783-8718-500F94489A6A}"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33.png"/><Relationship Id="rId7" Type="http://schemas.openxmlformats.org/officeDocument/2006/relationships/diagramQuickStyle" Target="../diagrams/quickStyle10.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5.jpeg"/><Relationship Id="rId4" Type="http://schemas.openxmlformats.org/officeDocument/2006/relationships/image" Target="../media/image34.png"/><Relationship Id="rId9" Type="http://schemas.microsoft.com/office/2007/relationships/diagramDrawing" Target="../diagrams/drawing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en.m.wikipedia.org/wiki/Competitivity" TargetMode="External"/><Relationship Id="rId2" Type="http://schemas.openxmlformats.org/officeDocument/2006/relationships/hyperlink" Target="https://en.m.wikipedia.org/wiki/Michael_Porte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4" name="Content Placeholder 4" descr="Farming gif 5 » GIF Images Download"/>
          <p:cNvPicPr>
            <a:picLocks noChangeAspect="1" noChangeArrowheads="1"/>
          </p:cNvPicPr>
          <p:nvPr/>
        </p:nvPicPr>
        <p:blipFill>
          <a:blip r:embed="rId2"/>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6474" y="4179689"/>
            <a:ext cx="3446362" cy="923330"/>
          </a:xfrm>
          <a:prstGeom prst="rect">
            <a:avLst/>
          </a:prstGeom>
          <a:noFill/>
        </p:spPr>
        <p:txBody>
          <a:bodyPr wrap="square" rtlCol="0">
            <a:spAutoFit/>
          </a:bodyPr>
          <a:lstStyle/>
          <a:p>
            <a:r>
              <a:rPr lang="en-IN" sz="5400" dirty="0">
                <a:solidFill>
                  <a:schemeClr val="bg1"/>
                </a:solidFill>
                <a:latin typeface="Algerian" panose="04020705040A02060702" pitchFamily="82" charset="0"/>
              </a:rPr>
              <a:t>WELCOME</a:t>
            </a:r>
          </a:p>
        </p:txBody>
      </p:sp>
      <p:cxnSp>
        <p:nvCxnSpPr>
          <p:cNvPr id="7" name="Straight Connector 6"/>
          <p:cNvCxnSpPr/>
          <p:nvPr/>
        </p:nvCxnSpPr>
        <p:spPr>
          <a:xfrm>
            <a:off x="183837" y="5160995"/>
            <a:ext cx="3483094"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Rectangle 5"/>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7"/>
          <p:cNvSpPr/>
          <p:nvPr/>
        </p:nvSpPr>
        <p:spPr>
          <a:xfrm>
            <a:off x="0" y="-1"/>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Oval 8"/>
          <p:cNvSpPr/>
          <p:nvPr/>
        </p:nvSpPr>
        <p:spPr>
          <a:xfrm>
            <a:off x="8474559" y="6382136"/>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1</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36000">
              <a:srgbClr val="00CC99"/>
            </a:gs>
            <a:gs pos="67000">
              <a:srgbClr val="00B0F0"/>
            </a:gs>
            <a:gs pos="100000">
              <a:schemeClr val="accent5">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1122004" y="0"/>
          <a:ext cx="802199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8" name="Picture 6" descr="Farmer.Live &gt; Farmer Organisations Collaborators &gt; Farmer Produce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278133"/>
            <a:ext cx="2155370" cy="216807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571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9101909" y="0"/>
            <a:ext cx="4571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10</a:t>
            </a:r>
          </a:p>
        </p:txBody>
      </p:sp>
    </p:spTree>
  </p:cSld>
  <p:clrMapOvr>
    <a:masterClrMapping/>
  </p:clrMapOvr>
  <p:transition spd="slow">
    <p:cover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3240" y="746673"/>
            <a:ext cx="4404710" cy="671580"/>
          </a:xfrm>
          <a:solidFill>
            <a:srgbClr val="002060"/>
          </a:solidFill>
          <a:scene3d>
            <a:camera prst="orthographicFront"/>
            <a:lightRig rig="threePt" dir="t"/>
          </a:scene3d>
          <a:sp3d>
            <a:bevelT w="165100" prst="coolSlant"/>
          </a:sp3d>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FPO Legal forms</a:t>
            </a:r>
          </a:p>
        </p:txBody>
      </p:sp>
      <p:pic>
        <p:nvPicPr>
          <p:cNvPr id="4" name="image137.png"/>
          <p:cNvPicPr>
            <a:picLocks noGrp="1" noChangeAspect="1"/>
          </p:cNvPicPr>
          <p:nvPr>
            <p:ph idx="1"/>
          </p:nvPr>
        </p:nvPicPr>
        <p:blipFill>
          <a:blip r:embed="rId3" cstate="print"/>
          <a:stretch>
            <a:fillRect/>
          </a:stretch>
        </p:blipFill>
        <p:spPr>
          <a:xfrm>
            <a:off x="-8923" y="2010559"/>
            <a:ext cx="5592857" cy="3570577"/>
          </a:xfrm>
          <a:prstGeom prst="rect">
            <a:avLst/>
          </a:prstGeom>
        </p:spPr>
      </p:pic>
      <p:sp>
        <p:nvSpPr>
          <p:cNvPr id="7" name="TextBox 6"/>
          <p:cNvSpPr txBox="1"/>
          <p:nvPr/>
        </p:nvSpPr>
        <p:spPr>
          <a:xfrm>
            <a:off x="181446" y="3167852"/>
            <a:ext cx="1588250" cy="1015663"/>
          </a:xfrm>
          <a:prstGeom prst="rect">
            <a:avLst/>
          </a:prstGeom>
          <a:noFill/>
        </p:spPr>
        <p:txBody>
          <a:bodyPr wrap="square" rtlCol="0">
            <a:spAutoFit/>
          </a:bodyPr>
          <a:lstStyle/>
          <a:p>
            <a:r>
              <a:rPr lang="en-US" sz="2000" spc="-4" dirty="0">
                <a:latin typeface="Times New Roman" panose="02020603050405020304" pitchFamily="18" charset="0"/>
                <a:ea typeface="Arial" panose="020B0604020202020204" pitchFamily="34" charset="0"/>
                <a:cs typeface="Times New Roman" panose="02020603050405020304" pitchFamily="18" charset="0"/>
              </a:rPr>
              <a:t>State </a:t>
            </a:r>
          </a:p>
          <a:p>
            <a:r>
              <a:rPr lang="en-US" sz="2000" spc="-4" dirty="0">
                <a:latin typeface="Times New Roman" panose="02020603050405020304" pitchFamily="18" charset="0"/>
                <a:ea typeface="Arial" panose="020B0604020202020204" pitchFamily="34" charset="0"/>
                <a:cs typeface="Times New Roman" panose="02020603050405020304" pitchFamily="18" charset="0"/>
              </a:rPr>
              <a:t>Co-operative</a:t>
            </a:r>
            <a:r>
              <a:rPr lang="en-US" sz="2000" spc="-17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Societies Act</a:t>
            </a:r>
            <a:endParaRPr lang="en-IN" sz="20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p:cNvSpPr txBox="1"/>
          <p:nvPr/>
        </p:nvSpPr>
        <p:spPr>
          <a:xfrm>
            <a:off x="1962914" y="2300862"/>
            <a:ext cx="1731695" cy="2862322"/>
          </a:xfrm>
          <a:prstGeom prst="rect">
            <a:avLst/>
          </a:prstGeom>
          <a:noFill/>
        </p:spPr>
        <p:txBody>
          <a:bodyPr wrap="square" rtlCol="0">
            <a:spAutoFit/>
          </a:bodyPr>
          <a:lstStyle/>
          <a:p>
            <a:pPr algn="ctr" defTabSz="685800" eaLnBrk="0" fontAlgn="base" hangingPunct="0">
              <a:spcBef>
                <a:spcPct val="0"/>
              </a:spcBef>
              <a:spcAft>
                <a:spcPct val="0"/>
              </a:spcAft>
            </a:pPr>
            <a:r>
              <a:rPr lang="en-US" altLang="en-US" sz="2000" dirty="0">
                <a:latin typeface="Times New Roman" panose="02020603050405020304" pitchFamily="18" charset="0"/>
                <a:ea typeface="Arial" panose="020B0604020202020204" pitchFamily="34" charset="0"/>
                <a:cs typeface="Times New Roman" panose="02020603050405020304" pitchFamily="18" charset="0"/>
              </a:rPr>
              <a:t>Producer Company under Section 581(C) of Indian Companies Act, 1956, as amended in 2013</a:t>
            </a:r>
            <a:endParaRPr lang="en-US" altLang="en-US" sz="4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895050" y="2595242"/>
            <a:ext cx="1488443" cy="2554545"/>
          </a:xfrm>
          <a:prstGeom prst="rect">
            <a:avLst/>
          </a:prstGeom>
          <a:noFill/>
        </p:spPr>
        <p:txBody>
          <a:bodyPr wrap="square" rtlCol="0">
            <a:spAutoFit/>
          </a:bodyPr>
          <a:lstStyle/>
          <a:p>
            <a:pPr algn="ctr" defTabSz="685800" eaLnBrk="0" fontAlgn="base" hangingPunct="0">
              <a:spcBef>
                <a:spcPct val="0"/>
              </a:spcBef>
              <a:spcAft>
                <a:spcPct val="0"/>
              </a:spcAft>
            </a:pPr>
            <a:r>
              <a:rPr lang="en-US" altLang="en-US" sz="2000" dirty="0">
                <a:latin typeface="Times New Roman" panose="02020603050405020304" pitchFamily="18" charset="0"/>
                <a:ea typeface="Arial" panose="020B0604020202020204" pitchFamily="34" charset="0"/>
                <a:cs typeface="Times New Roman" panose="02020603050405020304" pitchFamily="18" charset="0"/>
              </a:rPr>
              <a:t>Section 25 Company of Indian Companies Act, 1956, amended as Section 8 in</a:t>
            </a:r>
            <a:endParaRPr lang="en-US" altLang="en-US" sz="2000" dirty="0">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pPr>
            <a:r>
              <a:rPr lang="en-US" altLang="en-US" sz="2000" dirty="0">
                <a:latin typeface="Times New Roman" panose="02020603050405020304" pitchFamily="18" charset="0"/>
                <a:ea typeface="Arial" panose="020B0604020202020204" pitchFamily="34" charset="0"/>
                <a:cs typeface="Times New Roman" panose="02020603050405020304" pitchFamily="18" charset="0"/>
              </a:rPr>
              <a:t>2013</a:t>
            </a:r>
            <a:endParaRPr lang="en-US" altLang="en-US" sz="2000" dirty="0">
              <a:latin typeface="Times New Roman" panose="02020603050405020304" pitchFamily="18" charset="0"/>
              <a:cs typeface="Times New Roman" panose="02020603050405020304" pitchFamily="18" charset="0"/>
            </a:endParaRPr>
          </a:p>
        </p:txBody>
      </p:sp>
      <p:pic>
        <p:nvPicPr>
          <p:cNvPr id="19" name="image137.png"/>
          <p:cNvPicPr>
            <a:picLocks noChangeAspect="1"/>
          </p:cNvPicPr>
          <p:nvPr/>
        </p:nvPicPr>
        <p:blipFill>
          <a:blip r:embed="rId3" cstate="print"/>
          <a:stretch>
            <a:fillRect/>
          </a:stretch>
        </p:blipFill>
        <p:spPr>
          <a:xfrm>
            <a:off x="5583934" y="1965042"/>
            <a:ext cx="5592857" cy="3421288"/>
          </a:xfrm>
          <a:prstGeom prst="rect">
            <a:avLst/>
          </a:prstGeom>
        </p:spPr>
      </p:pic>
      <p:sp>
        <p:nvSpPr>
          <p:cNvPr id="20" name="TextBox 19"/>
          <p:cNvSpPr txBox="1"/>
          <p:nvPr/>
        </p:nvSpPr>
        <p:spPr>
          <a:xfrm>
            <a:off x="5766435" y="3013965"/>
            <a:ext cx="1706824" cy="1323439"/>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Multi–State Co–operative Society act , 2002 </a:t>
            </a:r>
          </a:p>
        </p:txBody>
      </p:sp>
      <p:sp>
        <p:nvSpPr>
          <p:cNvPr id="21" name="TextBox 20"/>
          <p:cNvSpPr txBox="1"/>
          <p:nvPr/>
        </p:nvSpPr>
        <p:spPr>
          <a:xfrm>
            <a:off x="7859696" y="2660024"/>
            <a:ext cx="1196340" cy="2246769"/>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Public Trusts registered under Indian Trusts Act, 1889</a:t>
            </a:r>
          </a:p>
        </p:txBody>
      </p:sp>
      <p:sp>
        <p:nvSpPr>
          <p:cNvPr id="3" name="Rectangle 2"/>
          <p:cNvSpPr/>
          <p:nvPr/>
        </p:nvSpPr>
        <p:spPr>
          <a:xfrm>
            <a:off x="9098130" y="0"/>
            <a:ext cx="4949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58421" y="0"/>
            <a:ext cx="4949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504769" y="6382138"/>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11</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nvPr>
        </p:nvGraphicFramePr>
        <p:xfrm>
          <a:off x="256592" y="142342"/>
          <a:ext cx="8630816" cy="6458774"/>
        </p:xfrm>
        <a:graphic>
          <a:graphicData uri="http://schemas.openxmlformats.org/drawingml/2006/table">
            <a:tbl>
              <a:tblPr firstRow="1" bandRow="1">
                <a:tableStyleId>{5DA37D80-6434-44D0-A028-1B22A696006F}</a:tableStyleId>
              </a:tblPr>
              <a:tblGrid>
                <a:gridCol w="1814804">
                  <a:extLst>
                    <a:ext uri="{9D8B030D-6E8A-4147-A177-3AD203B41FA5}">
                      <a16:colId xmlns:a16="http://schemas.microsoft.com/office/drawing/2014/main" val="20000"/>
                    </a:ext>
                  </a:extLst>
                </a:gridCol>
                <a:gridCol w="3256384">
                  <a:extLst>
                    <a:ext uri="{9D8B030D-6E8A-4147-A177-3AD203B41FA5}">
                      <a16:colId xmlns:a16="http://schemas.microsoft.com/office/drawing/2014/main" val="20001"/>
                    </a:ext>
                  </a:extLst>
                </a:gridCol>
                <a:gridCol w="3559628">
                  <a:extLst>
                    <a:ext uri="{9D8B030D-6E8A-4147-A177-3AD203B41FA5}">
                      <a16:colId xmlns:a16="http://schemas.microsoft.com/office/drawing/2014/main" val="20002"/>
                    </a:ext>
                  </a:extLst>
                </a:gridCol>
              </a:tblGrid>
              <a:tr h="705112">
                <a:tc>
                  <a:txBody>
                    <a:bodyPr/>
                    <a:lstStyle/>
                    <a:p>
                      <a:pPr marL="53975" algn="ctr">
                        <a:spcBef>
                          <a:spcPts val="310"/>
                        </a:spcBef>
                        <a:spcAft>
                          <a:spcPts val="0"/>
                        </a:spcAft>
                      </a:pPr>
                      <a:r>
                        <a:rPr lang="en-US" sz="2000" dirty="0">
                          <a:effectLst/>
                          <a:latin typeface="Times New Roman" panose="02020603050405020304" pitchFamily="18" charset="0"/>
                          <a:cs typeface="Times New Roman" panose="02020603050405020304" pitchFamily="18" charset="0"/>
                        </a:rPr>
                        <a:t>Particulars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gn="ctr">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Cooperative</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Societies</a:t>
                      </a:r>
                      <a:r>
                        <a:rPr lang="en-US" sz="2000" spc="-5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gn="ctr">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Companies</a:t>
                      </a:r>
                      <a:r>
                        <a:rPr lang="en-US" sz="2000" spc="-5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730489">
                <a:tc>
                  <a:txBody>
                    <a:bodyPr/>
                    <a:lstStyle/>
                    <a:p>
                      <a:pPr marL="50800" algn="l">
                        <a:spcBef>
                          <a:spcPts val="335"/>
                        </a:spcBef>
                        <a:spcAft>
                          <a:spcPts val="0"/>
                        </a:spcAft>
                      </a:pPr>
                      <a:r>
                        <a:rPr lang="en-US" sz="2000" dirty="0">
                          <a:effectLst/>
                          <a:latin typeface="Times New Roman" panose="02020603050405020304" pitchFamily="18" charset="0"/>
                          <a:cs typeface="Times New Roman" panose="02020603050405020304" pitchFamily="18" charset="0"/>
                        </a:rPr>
                        <a:t>Objectives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35"/>
                        </a:spcBef>
                        <a:spcAft>
                          <a:spcPts val="0"/>
                        </a:spcAft>
                      </a:pPr>
                      <a:r>
                        <a:rPr lang="en-US" sz="2000" dirty="0">
                          <a:effectLst/>
                          <a:latin typeface="Times New Roman" panose="02020603050405020304" pitchFamily="18" charset="0"/>
                          <a:cs typeface="Times New Roman" panose="02020603050405020304" pitchFamily="18" charset="0"/>
                        </a:rPr>
                        <a:t>Single Object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35"/>
                        </a:spcBef>
                        <a:spcAft>
                          <a:spcPts val="0"/>
                        </a:spcAft>
                      </a:pPr>
                      <a:r>
                        <a:rPr lang="en-US" sz="2000" dirty="0">
                          <a:effectLst/>
                          <a:latin typeface="Times New Roman" panose="02020603050405020304" pitchFamily="18" charset="0"/>
                          <a:cs typeface="Times New Roman" panose="02020603050405020304" pitchFamily="18" charset="0"/>
                        </a:rPr>
                        <a:t>Multi-object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730489">
                <a:tc>
                  <a:txBody>
                    <a:bodyPr/>
                    <a:lstStyle/>
                    <a:p>
                      <a:pPr marL="50800" algn="l">
                        <a:spcBef>
                          <a:spcPts val="310"/>
                        </a:spcBef>
                        <a:spcAft>
                          <a:spcPts val="0"/>
                        </a:spcAft>
                      </a:pPr>
                      <a:r>
                        <a:rPr lang="en-US" sz="2000" dirty="0">
                          <a:effectLst/>
                          <a:latin typeface="Times New Roman" panose="02020603050405020304" pitchFamily="18" charset="0"/>
                          <a:cs typeface="Times New Roman" panose="02020603050405020304" pitchFamily="18" charset="0"/>
                        </a:rPr>
                        <a:t>Area</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Operation</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Restricted,</a:t>
                      </a:r>
                      <a:r>
                        <a:rPr lang="en-US" sz="2000" spc="-6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Discretionary</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Entire</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Union</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India</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968683">
                <a:tc>
                  <a:txBody>
                    <a:bodyPr/>
                    <a:lstStyle/>
                    <a:p>
                      <a:pPr marL="50800" algn="l">
                        <a:spcBef>
                          <a:spcPts val="1060"/>
                        </a:spcBef>
                        <a:spcAft>
                          <a:spcPts val="0"/>
                        </a:spcAft>
                      </a:pPr>
                      <a:r>
                        <a:rPr lang="en-US" sz="2000" dirty="0">
                          <a:effectLst/>
                          <a:latin typeface="Times New Roman" panose="02020603050405020304" pitchFamily="18" charset="0"/>
                          <a:cs typeface="Times New Roman" panose="02020603050405020304" pitchFamily="18" charset="0"/>
                        </a:rPr>
                        <a:t>Membership</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1060"/>
                        </a:spcBef>
                        <a:spcAft>
                          <a:spcPts val="0"/>
                        </a:spcAft>
                      </a:pPr>
                      <a:r>
                        <a:rPr lang="en-US" sz="2000" dirty="0">
                          <a:effectLst/>
                          <a:latin typeface="Times New Roman" panose="02020603050405020304" pitchFamily="18" charset="0"/>
                          <a:cs typeface="Times New Roman" panose="02020603050405020304" pitchFamily="18" charset="0"/>
                        </a:rPr>
                        <a:t>Individuals &amp; cooperatives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Any</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individual,</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Group,</a:t>
                      </a:r>
                      <a:r>
                        <a:rPr lang="en-US" sz="2000" spc="-7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Association,</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Producer</a:t>
                      </a:r>
                      <a:r>
                        <a:rPr lang="en-IN"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the</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goods</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or</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services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852865">
                <a:tc>
                  <a:txBody>
                    <a:bodyPr/>
                    <a:lstStyle/>
                    <a:p>
                      <a:pPr marL="50800" algn="l">
                        <a:spcBef>
                          <a:spcPts val="1060"/>
                        </a:spcBef>
                        <a:spcAft>
                          <a:spcPts val="0"/>
                        </a:spcAft>
                      </a:pPr>
                      <a:r>
                        <a:rPr lang="en-US" sz="2000" dirty="0">
                          <a:effectLst/>
                          <a:latin typeface="Times New Roman" panose="02020603050405020304" pitchFamily="18" charset="0"/>
                          <a:cs typeface="Times New Roman" panose="02020603050405020304" pitchFamily="18" charset="0"/>
                        </a:rPr>
                        <a:t>Share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1060"/>
                        </a:spcBef>
                        <a:spcAft>
                          <a:spcPts val="0"/>
                        </a:spcAft>
                      </a:pPr>
                      <a:r>
                        <a:rPr lang="en-US" sz="2000" dirty="0">
                          <a:effectLst/>
                          <a:latin typeface="Times New Roman" panose="02020603050405020304" pitchFamily="18" charset="0"/>
                          <a:cs typeface="Times New Roman" panose="02020603050405020304" pitchFamily="18" charset="0"/>
                        </a:rPr>
                        <a:t>Non-tradable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marR="474980">
                        <a:lnSpc>
                          <a:spcPct val="100000"/>
                        </a:lnSpc>
                        <a:spcBef>
                          <a:spcPts val="75"/>
                        </a:spcBef>
                        <a:spcAft>
                          <a:spcPts val="0"/>
                        </a:spcAft>
                      </a:pPr>
                      <a:r>
                        <a:rPr lang="en-US" sz="2000" dirty="0">
                          <a:effectLst/>
                          <a:latin typeface="Times New Roman" panose="02020603050405020304" pitchFamily="18" charset="0"/>
                          <a:cs typeface="Times New Roman" panose="02020603050405020304" pitchFamily="18" charset="0"/>
                        </a:rPr>
                        <a:t>Not tradable but transferable limited to</a:t>
                      </a:r>
                      <a:r>
                        <a:rPr lang="en-US" sz="2000" spc="-29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members</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on</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par</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value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027998">
                <a:tc>
                  <a:txBody>
                    <a:bodyPr/>
                    <a:lstStyle/>
                    <a:p>
                      <a:pPr marL="50800" algn="l">
                        <a:spcBef>
                          <a:spcPts val="310"/>
                        </a:spcBef>
                        <a:spcAft>
                          <a:spcPts val="0"/>
                        </a:spcAft>
                      </a:pPr>
                      <a:r>
                        <a:rPr lang="en-US" sz="2000" dirty="0">
                          <a:effectLst/>
                          <a:latin typeface="Times New Roman" panose="02020603050405020304" pitchFamily="18" charset="0"/>
                          <a:cs typeface="Times New Roman" panose="02020603050405020304" pitchFamily="18" charset="0"/>
                        </a:rPr>
                        <a:t>Profit </a:t>
                      </a:r>
                    </a:p>
                    <a:p>
                      <a:pPr marL="50800" algn="l">
                        <a:spcBef>
                          <a:spcPts val="310"/>
                        </a:spcBef>
                        <a:spcAft>
                          <a:spcPts val="0"/>
                        </a:spcAft>
                      </a:pPr>
                      <a:r>
                        <a:rPr lang="en-US" sz="2000" dirty="0">
                          <a:effectLst/>
                          <a:latin typeface="Times New Roman" panose="02020603050405020304" pitchFamily="18" charset="0"/>
                          <a:cs typeface="Times New Roman" panose="02020603050405020304" pitchFamily="18" charset="0"/>
                        </a:rPr>
                        <a:t>sharing</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Limited</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dividends</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on</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share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Commensurate</a:t>
                      </a:r>
                      <a:r>
                        <a:rPr lang="en-US" sz="2000" spc="-3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with</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volume</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business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1381603">
                <a:tc>
                  <a:txBody>
                    <a:bodyPr/>
                    <a:lstStyle/>
                    <a:p>
                      <a:pPr algn="l"/>
                      <a:r>
                        <a:rPr lang="en-US" sz="2000" dirty="0">
                          <a:effectLst/>
                          <a:latin typeface="Times New Roman" panose="02020603050405020304" pitchFamily="18" charset="0"/>
                          <a:cs typeface="Times New Roman" panose="02020603050405020304" pitchFamily="18" charset="0"/>
                        </a:rPr>
                        <a:t>Voting</a:t>
                      </a:r>
                      <a:r>
                        <a:rPr lang="en-US" sz="2000" spc="-4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rights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tc>
                <a:tc>
                  <a:txBody>
                    <a:bodyPr/>
                    <a:lstStyle/>
                    <a:p>
                      <a:pPr marL="50165" marR="266065" algn="l">
                        <a:lnSpc>
                          <a:spcPct val="100000"/>
                        </a:lnSpc>
                        <a:spcBef>
                          <a:spcPts val="75"/>
                        </a:spcBef>
                        <a:spcAft>
                          <a:spcPts val="0"/>
                        </a:spcAft>
                      </a:pPr>
                      <a:r>
                        <a:rPr lang="en-US" sz="2000" dirty="0">
                          <a:effectLst/>
                          <a:latin typeface="Times New Roman" panose="02020603050405020304" pitchFamily="18" charset="0"/>
                          <a:cs typeface="Times New Roman" panose="02020603050405020304" pitchFamily="18" charset="0"/>
                        </a:rPr>
                        <a:t>One</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member</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one vote</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but</a:t>
                      </a:r>
                      <a:r>
                        <a:rPr lang="en-US" sz="2000" spc="6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Govt.</a:t>
                      </a:r>
                      <a:r>
                        <a:rPr lang="en-US" sz="2000" spc="7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and</a:t>
                      </a:r>
                      <a:r>
                        <a:rPr lang="en-US" sz="2000" spc="6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Registrar</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 Cooperatives hold veto</a:t>
                      </a:r>
                      <a:r>
                        <a:rPr lang="en-US" sz="2000" spc="-3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power</a:t>
                      </a:r>
                    </a:p>
                  </a:txBody>
                  <a:tcPr marL="0" marR="0" marT="0" marB="0"/>
                </a:tc>
                <a:tc>
                  <a:txBody>
                    <a:bodyPr/>
                    <a:lstStyle/>
                    <a:p>
                      <a:pPr algn="l">
                        <a:lnSpc>
                          <a:spcPct val="100000"/>
                        </a:lnSpc>
                        <a:spcBef>
                          <a:spcPts val="30"/>
                        </a:spcBef>
                      </a:pPr>
                      <a:r>
                        <a:rPr lang="en-US" sz="2000" dirty="0">
                          <a:effectLst/>
                          <a:latin typeface="Times New Roman" panose="02020603050405020304" pitchFamily="18" charset="0"/>
                          <a:cs typeface="Times New Roman" panose="02020603050405020304" pitchFamily="18" charset="0"/>
                        </a:rPr>
                        <a:t>One member one vote. Members not having</a:t>
                      </a:r>
                      <a:r>
                        <a:rPr lang="en-US" sz="2000" spc="-3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transaction</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with</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the company</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cannot vote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10006"/>
                  </a:ext>
                </a:extLst>
              </a:tr>
            </a:tbl>
          </a:graphicData>
        </a:graphic>
      </p:graphicFrame>
      <p:sp>
        <p:nvSpPr>
          <p:cNvPr id="7" name="Title 1"/>
          <p:cNvSpPr>
            <a:spLocks noGrp="1"/>
          </p:cNvSpPr>
          <p:nvPr>
            <p:ph type="title"/>
          </p:nvPr>
        </p:nvSpPr>
        <p:spPr>
          <a:xfrm>
            <a:off x="275253" y="2724537"/>
            <a:ext cx="8593494" cy="1315618"/>
          </a:xfrm>
          <a:solidFill>
            <a:srgbClr val="002060"/>
          </a:solidFill>
          <a:scene3d>
            <a:camera prst="orthographicFront"/>
            <a:lightRig rig="threePt" dir="t"/>
          </a:scene3d>
          <a:sp3d>
            <a:bevelT/>
          </a:sp3d>
        </p:spPr>
        <p:txBody>
          <a:bodyPr>
            <a:noAutofit/>
          </a:bodyPr>
          <a:lstStyle/>
          <a:p>
            <a:pPr algn="ctr"/>
            <a:r>
              <a:rPr lang="en-US" sz="3200" dirty="0">
                <a:solidFill>
                  <a:schemeClr val="bg1"/>
                </a:solidFill>
                <a:effectLst/>
                <a:latin typeface="Times New Roman" panose="02020603050405020304" pitchFamily="18" charset="0"/>
                <a:cs typeface="Times New Roman" panose="02020603050405020304" pitchFamily="18" charset="0"/>
              </a:rPr>
              <a:t> Differences</a:t>
            </a:r>
            <a:r>
              <a:rPr lang="en-IN"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between</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FPO’s</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registered</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under</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Cooperative</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Act</a:t>
            </a:r>
            <a:r>
              <a:rPr lang="en-US" sz="3200" spc="45"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verses</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Producer</a:t>
            </a:r>
            <a:r>
              <a:rPr lang="en-US" sz="3200" spc="40" dirty="0">
                <a:solidFill>
                  <a:schemeClr val="bg1"/>
                </a:solidFill>
                <a:effectLst/>
                <a:latin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cs typeface="Times New Roman" panose="02020603050405020304" pitchFamily="18" charset="0"/>
              </a:rPr>
              <a:t>Company Act</a:t>
            </a:r>
            <a:endParaRPr lang="en-IN" sz="32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ectangle 8"/>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nvPr>
        </p:nvGraphicFramePr>
        <p:xfrm>
          <a:off x="256592" y="681135"/>
          <a:ext cx="8630816" cy="5248085"/>
        </p:xfrm>
        <a:graphic>
          <a:graphicData uri="http://schemas.openxmlformats.org/drawingml/2006/table">
            <a:tbl>
              <a:tblPr firstRow="1" bandRow="1">
                <a:tableStyleId>{5DA37D80-6434-44D0-A028-1B22A696006F}</a:tableStyleId>
              </a:tblPr>
              <a:tblGrid>
                <a:gridCol w="2171106">
                  <a:extLst>
                    <a:ext uri="{9D8B030D-6E8A-4147-A177-3AD203B41FA5}">
                      <a16:colId xmlns:a16="http://schemas.microsoft.com/office/drawing/2014/main" val="20000"/>
                    </a:ext>
                  </a:extLst>
                </a:gridCol>
                <a:gridCol w="3096024">
                  <a:extLst>
                    <a:ext uri="{9D8B030D-6E8A-4147-A177-3AD203B41FA5}">
                      <a16:colId xmlns:a16="http://schemas.microsoft.com/office/drawing/2014/main" val="20001"/>
                    </a:ext>
                  </a:extLst>
                </a:gridCol>
                <a:gridCol w="3363686">
                  <a:extLst>
                    <a:ext uri="{9D8B030D-6E8A-4147-A177-3AD203B41FA5}">
                      <a16:colId xmlns:a16="http://schemas.microsoft.com/office/drawing/2014/main" val="20002"/>
                    </a:ext>
                  </a:extLst>
                </a:gridCol>
              </a:tblGrid>
              <a:tr h="805777">
                <a:tc>
                  <a:txBody>
                    <a:bodyPr/>
                    <a:lstStyle/>
                    <a:p>
                      <a:pPr marL="53975" algn="ctr">
                        <a:spcBef>
                          <a:spcPts val="310"/>
                        </a:spcBef>
                        <a:spcAft>
                          <a:spcPts val="0"/>
                        </a:spcAft>
                      </a:pPr>
                      <a:r>
                        <a:rPr lang="en-US" sz="2000" dirty="0">
                          <a:effectLst/>
                          <a:latin typeface="Times New Roman" panose="02020603050405020304" pitchFamily="18" charset="0"/>
                          <a:cs typeface="Times New Roman" panose="02020603050405020304" pitchFamily="18" charset="0"/>
                        </a:rPr>
                        <a:t>Particulars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gn="ctr">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Cooperative</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Societies</a:t>
                      </a:r>
                      <a:r>
                        <a:rPr lang="en-US" sz="2000" spc="-5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gn="ctr">
                        <a:lnSpc>
                          <a:spcPct val="100000"/>
                        </a:lnSpc>
                        <a:spcBef>
                          <a:spcPts val="310"/>
                        </a:spcBef>
                        <a:spcAft>
                          <a:spcPts val="0"/>
                        </a:spcAft>
                      </a:pPr>
                      <a:r>
                        <a:rPr lang="en-US" sz="2000" dirty="0">
                          <a:effectLst/>
                          <a:latin typeface="Times New Roman" panose="02020603050405020304" pitchFamily="18" charset="0"/>
                          <a:cs typeface="Times New Roman" panose="02020603050405020304" pitchFamily="18" charset="0"/>
                        </a:rPr>
                        <a:t>Companies</a:t>
                      </a:r>
                      <a:r>
                        <a:rPr lang="en-US" sz="2000" spc="-5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805777">
                <a:tc>
                  <a:txBody>
                    <a:bodyPr/>
                    <a:lstStyle/>
                    <a:p>
                      <a:pPr marL="50800">
                        <a:lnSpc>
                          <a:spcPct val="100000"/>
                        </a:lnSpc>
                        <a:spcBef>
                          <a:spcPts val="1065"/>
                        </a:spcBef>
                        <a:spcAft>
                          <a:spcPts val="0"/>
                        </a:spcAft>
                      </a:pPr>
                      <a:r>
                        <a:rPr lang="en-US" sz="2000" dirty="0">
                          <a:effectLst/>
                          <a:latin typeface="Times New Roman" panose="02020603050405020304" pitchFamily="18" charset="0"/>
                          <a:cs typeface="Times New Roman" panose="02020603050405020304" pitchFamily="18" charset="0"/>
                        </a:rPr>
                        <a:t>Government.</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Control</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marR="370840">
                        <a:lnSpc>
                          <a:spcPct val="100000"/>
                        </a:lnSpc>
                        <a:spcBef>
                          <a:spcPts val="80"/>
                        </a:spcBef>
                        <a:spcAft>
                          <a:spcPts val="0"/>
                        </a:spcAft>
                      </a:pPr>
                      <a:r>
                        <a:rPr lang="en-US" sz="2000" dirty="0">
                          <a:effectLst/>
                          <a:latin typeface="Times New Roman" panose="02020603050405020304" pitchFamily="18" charset="0"/>
                          <a:cs typeface="Times New Roman" panose="02020603050405020304" pitchFamily="18" charset="0"/>
                        </a:rPr>
                        <a:t>Highly patronized to the</a:t>
                      </a:r>
                      <a:r>
                        <a:rPr lang="en-US" sz="2000" spc="-3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extent</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interference</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1065"/>
                        </a:spcBef>
                        <a:spcAft>
                          <a:spcPts val="0"/>
                        </a:spcAft>
                      </a:pPr>
                      <a:r>
                        <a:rPr lang="en-US" sz="2000">
                          <a:effectLst/>
                          <a:latin typeface="Times New Roman" panose="02020603050405020304" pitchFamily="18" charset="0"/>
                          <a:cs typeface="Times New Roman" panose="02020603050405020304" pitchFamily="18" charset="0"/>
                        </a:rPr>
                        <a:t>Minimal,</a:t>
                      </a:r>
                      <a:r>
                        <a:rPr lang="en-US" sz="2000" spc="-1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limited</a:t>
                      </a:r>
                      <a:r>
                        <a:rPr lang="en-US" sz="2000" spc="-1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to</a:t>
                      </a:r>
                      <a:r>
                        <a:rPr lang="en-US" sz="2000" spc="-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statutory</a:t>
                      </a:r>
                      <a:r>
                        <a:rPr lang="en-US" sz="2000" spc="-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requirements</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805777">
                <a:tc>
                  <a:txBody>
                    <a:bodyPr/>
                    <a:lstStyle/>
                    <a:p>
                      <a:pPr marL="50800">
                        <a:lnSpc>
                          <a:spcPct val="100000"/>
                        </a:lnSpc>
                        <a:spcBef>
                          <a:spcPts val="1065"/>
                        </a:spcBef>
                        <a:spcAft>
                          <a:spcPts val="0"/>
                        </a:spcAft>
                      </a:pPr>
                      <a:r>
                        <a:rPr lang="en-US" sz="2000">
                          <a:effectLst/>
                          <a:latin typeface="Times New Roman" panose="02020603050405020304" pitchFamily="18" charset="0"/>
                          <a:cs typeface="Times New Roman" panose="02020603050405020304" pitchFamily="18" charset="0"/>
                        </a:rPr>
                        <a:t>Extent</a:t>
                      </a:r>
                      <a:r>
                        <a:rPr lang="en-US" sz="2000" spc="-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of</a:t>
                      </a:r>
                      <a:r>
                        <a:rPr lang="en-US" sz="2000" spc="-6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Autonomy</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1065"/>
                        </a:spcBef>
                        <a:spcAft>
                          <a:spcPts val="0"/>
                        </a:spcAft>
                      </a:pPr>
                      <a:r>
                        <a:rPr lang="en-US" sz="2000" dirty="0">
                          <a:effectLst/>
                          <a:latin typeface="Times New Roman" panose="02020603050405020304" pitchFamily="18" charset="0"/>
                          <a:cs typeface="Times New Roman" panose="02020603050405020304" pitchFamily="18" charset="0"/>
                        </a:rPr>
                        <a:t>Limited</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real</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world</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scenario</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75"/>
                        </a:spcBef>
                        <a:spcAft>
                          <a:spcPts val="0"/>
                        </a:spcAft>
                      </a:pPr>
                      <a:r>
                        <a:rPr lang="en-US" sz="2000" dirty="0">
                          <a:effectLst/>
                          <a:latin typeface="Times New Roman" panose="02020603050405020304" pitchFamily="18" charset="0"/>
                          <a:cs typeface="Times New Roman" panose="02020603050405020304" pitchFamily="18" charset="0"/>
                        </a:rPr>
                        <a:t>Fully</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autonomous</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within</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the</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provisions</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the</a:t>
                      </a:r>
                      <a:r>
                        <a:rPr lang="en-US" sz="2000" spc="-29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Act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805777">
                <a:tc>
                  <a:txBody>
                    <a:bodyPr/>
                    <a:lstStyle/>
                    <a:p>
                      <a:pPr marL="50800">
                        <a:lnSpc>
                          <a:spcPct val="100000"/>
                        </a:lnSpc>
                        <a:spcBef>
                          <a:spcPts val="315"/>
                        </a:spcBef>
                        <a:spcAft>
                          <a:spcPts val="0"/>
                        </a:spcAft>
                      </a:pPr>
                      <a:r>
                        <a:rPr lang="en-US" sz="2000">
                          <a:effectLst/>
                          <a:latin typeface="Times New Roman" panose="02020603050405020304" pitchFamily="18" charset="0"/>
                          <a:cs typeface="Times New Roman" panose="02020603050405020304" pitchFamily="18" charset="0"/>
                        </a:rPr>
                        <a:t>Reserves</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5"/>
                        </a:spcBef>
                        <a:spcAft>
                          <a:spcPts val="0"/>
                        </a:spcAft>
                      </a:pPr>
                      <a:r>
                        <a:rPr lang="en-US" sz="2000">
                          <a:effectLst/>
                          <a:latin typeface="Times New Roman" panose="02020603050405020304" pitchFamily="18" charset="0"/>
                          <a:cs typeface="Times New Roman" panose="02020603050405020304" pitchFamily="18" charset="0"/>
                        </a:rPr>
                        <a:t>Created,</a:t>
                      </a:r>
                      <a:r>
                        <a:rPr lang="en-US" sz="2000" spc="-2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if</a:t>
                      </a:r>
                      <a:r>
                        <a:rPr lang="en-US" sz="2000" spc="-20">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there</a:t>
                      </a:r>
                      <a:r>
                        <a:rPr lang="en-US" sz="2000" spc="-1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are</a:t>
                      </a:r>
                      <a:r>
                        <a:rPr lang="en-US" sz="2000" spc="-25">
                          <a:effectLst/>
                          <a:latin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cs typeface="Times New Roman" panose="02020603050405020304" pitchFamily="18" charset="0"/>
                        </a:rPr>
                        <a:t>profits</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5"/>
                        </a:spcBef>
                        <a:spcAft>
                          <a:spcPts val="0"/>
                        </a:spcAft>
                      </a:pPr>
                      <a:r>
                        <a:rPr lang="en-US" sz="2000" dirty="0">
                          <a:effectLst/>
                          <a:latin typeface="Times New Roman" panose="02020603050405020304" pitchFamily="18" charset="0"/>
                          <a:cs typeface="Times New Roman" panose="02020603050405020304" pitchFamily="18" charset="0"/>
                        </a:rPr>
                        <a:t>Mandatory</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to</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create</a:t>
                      </a:r>
                      <a:r>
                        <a:rPr lang="en-US" sz="2000" spc="-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every</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year</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805777">
                <a:tc>
                  <a:txBody>
                    <a:bodyPr/>
                    <a:lstStyle/>
                    <a:p>
                      <a:pPr marL="50800">
                        <a:lnSpc>
                          <a:spcPct val="100000"/>
                        </a:lnSpc>
                        <a:spcBef>
                          <a:spcPts val="315"/>
                        </a:spcBef>
                        <a:spcAft>
                          <a:spcPts val="0"/>
                        </a:spcAft>
                      </a:pPr>
                      <a:r>
                        <a:rPr lang="en-US" sz="2000">
                          <a:effectLst/>
                          <a:latin typeface="Times New Roman" panose="02020603050405020304" pitchFamily="18" charset="0"/>
                          <a:cs typeface="Times New Roman" panose="02020603050405020304" pitchFamily="18" charset="0"/>
                        </a:rPr>
                        <a:t>Borrowing Power</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5"/>
                        </a:spcBef>
                        <a:spcAft>
                          <a:spcPts val="0"/>
                        </a:spcAft>
                      </a:pPr>
                      <a:r>
                        <a:rPr lang="en-US" sz="2000">
                          <a:effectLst/>
                          <a:latin typeface="Times New Roman" panose="02020603050405020304" pitchFamily="18" charset="0"/>
                          <a:cs typeface="Times New Roman" panose="02020603050405020304" pitchFamily="18" charset="0"/>
                        </a:rPr>
                        <a:t>Restricted</a:t>
                      </a:r>
                      <a:endParaRPr lang="en-IN" sz="200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a:lnSpc>
                          <a:spcPct val="100000"/>
                        </a:lnSpc>
                        <a:spcBef>
                          <a:spcPts val="315"/>
                        </a:spcBef>
                        <a:spcAft>
                          <a:spcPts val="0"/>
                        </a:spcAft>
                      </a:pPr>
                      <a:r>
                        <a:rPr lang="en-US" sz="2000" dirty="0">
                          <a:effectLst/>
                          <a:latin typeface="Times New Roman" panose="02020603050405020304" pitchFamily="18" charset="0"/>
                          <a:cs typeface="Times New Roman" panose="02020603050405020304" pitchFamily="18" charset="0"/>
                        </a:rPr>
                        <a:t>More</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freedom</a:t>
                      </a:r>
                      <a:r>
                        <a:rPr lang="en-US" sz="2000" spc="-1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and</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alternatives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805777">
                <a:tc>
                  <a:txBody>
                    <a:bodyPr/>
                    <a:lstStyle/>
                    <a:p>
                      <a:pPr algn="l">
                        <a:lnSpc>
                          <a:spcPct val="100000"/>
                        </a:lnSpc>
                      </a:pPr>
                      <a:r>
                        <a:rPr lang="en-US" sz="2000" dirty="0">
                          <a:effectLst/>
                          <a:latin typeface="Times New Roman" panose="02020603050405020304" pitchFamily="18" charset="0"/>
                          <a:cs typeface="Times New Roman" panose="02020603050405020304" pitchFamily="18" charset="0"/>
                        </a:rPr>
                        <a:t>Relationship with</a:t>
                      </a:r>
                      <a:r>
                        <a:rPr lang="en-US" sz="2000" spc="-29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other corporates/</a:t>
                      </a:r>
                      <a:r>
                        <a:rPr lang="en-US" sz="2000" spc="-29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business houses/</a:t>
                      </a:r>
                      <a:r>
                        <a:rPr lang="en-US" sz="2000" spc="-3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NGOs</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etc.</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tc>
                <a:tc>
                  <a:txBody>
                    <a:bodyPr/>
                    <a:lstStyle/>
                    <a:p>
                      <a:pPr algn="l">
                        <a:lnSpc>
                          <a:spcPct val="100000"/>
                        </a:lnSpc>
                      </a:pPr>
                      <a:r>
                        <a:rPr lang="en-US" sz="2000" dirty="0">
                          <a:effectLst/>
                          <a:latin typeface="Times New Roman" panose="02020603050405020304" pitchFamily="18" charset="0"/>
                          <a:cs typeface="Times New Roman" panose="02020603050405020304" pitchFamily="18" charset="0"/>
                        </a:rPr>
                        <a:t> Transaction</a:t>
                      </a:r>
                      <a:r>
                        <a:rPr lang="en-US" sz="2000" spc="-3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based</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tc>
                  <a:txBody>
                    <a:bodyPr/>
                    <a:lstStyle/>
                    <a:p>
                      <a:pPr marL="50165" marR="420370" algn="l">
                        <a:lnSpc>
                          <a:spcPct val="100000"/>
                        </a:lnSpc>
                        <a:spcBef>
                          <a:spcPts val="365"/>
                        </a:spcBef>
                        <a:spcAft>
                          <a:spcPts val="0"/>
                        </a:spcAft>
                      </a:pPr>
                      <a:r>
                        <a:rPr lang="en-US" sz="2000" dirty="0">
                          <a:effectLst/>
                          <a:latin typeface="Times New Roman" panose="02020603050405020304" pitchFamily="18" charset="0"/>
                          <a:cs typeface="Times New Roman" panose="02020603050405020304" pitchFamily="18" charset="0"/>
                        </a:rPr>
                        <a:t>PCs may subscribe to the share capital</a:t>
                      </a:r>
                      <a:r>
                        <a:rPr lang="en-US" sz="2000" spc="-29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or</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enter</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into</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any</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agreement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5" name="Rectangle 4"/>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2" name="Group 11"/>
          <p:cNvGrpSpPr/>
          <p:nvPr/>
        </p:nvGrpSpPr>
        <p:grpSpPr>
          <a:xfrm>
            <a:off x="247650" y="158620"/>
            <a:ext cx="8648700" cy="6678797"/>
            <a:chOff x="322293" y="626847"/>
            <a:chExt cx="8648700" cy="6180186"/>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93" y="1362939"/>
              <a:ext cx="8648700" cy="5444094"/>
            </a:xfrm>
            <a:prstGeom prst="rect">
              <a:avLst/>
            </a:prstGeom>
          </p:spPr>
        </p:pic>
        <p:sp>
          <p:nvSpPr>
            <p:cNvPr id="8" name="Title 1"/>
            <p:cNvSpPr txBox="1"/>
            <p:nvPr/>
          </p:nvSpPr>
          <p:spPr>
            <a:xfrm>
              <a:off x="3284377" y="626847"/>
              <a:ext cx="2571678" cy="738664"/>
            </a:xfrm>
            <a:prstGeom prst="rect">
              <a:avLst/>
            </a:prstGeom>
            <a:solidFill>
              <a:srgbClr val="002060"/>
            </a:solidFill>
            <a:scene3d>
              <a:camera prst="orthographicFront"/>
              <a:lightRig rig="threePt" dir="t"/>
            </a:scene3d>
            <a:sp3d>
              <a:bevelT/>
            </a:sp3d>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b="1" dirty="0">
                  <a:solidFill>
                    <a:schemeClr val="bg1"/>
                  </a:solidFill>
                  <a:latin typeface="Times New Roman" panose="02020603050405020304" pitchFamily="18" charset="0"/>
                  <a:cs typeface="Times New Roman" panose="02020603050405020304" pitchFamily="18" charset="0"/>
                </a:rPr>
                <a:t>Role of FPO</a:t>
              </a:r>
            </a:p>
          </p:txBody>
        </p:sp>
        <p:sp>
          <p:nvSpPr>
            <p:cNvPr id="2" name="TextBox 1"/>
            <p:cNvSpPr txBox="1"/>
            <p:nvPr/>
          </p:nvSpPr>
          <p:spPr>
            <a:xfrm>
              <a:off x="559836" y="2166136"/>
              <a:ext cx="1654788" cy="384479"/>
            </a:xfrm>
            <a:prstGeom prst="rect">
              <a:avLst/>
            </a:prstGeom>
            <a:solidFill>
              <a:schemeClr val="accent5">
                <a:lumMod val="40000"/>
                <a:lumOff val="60000"/>
              </a:schemeClr>
            </a:solidFill>
          </p:spPr>
          <p:txBody>
            <a:bodyPr wrap="square" rtlCol="0">
              <a:spAutoFit/>
            </a:bodyPr>
            <a:lstStyle/>
            <a:p>
              <a:r>
                <a:rPr lang="en-IN" sz="2100" b="1" dirty="0">
                  <a:latin typeface="Times New Roman" panose="02020603050405020304" pitchFamily="18" charset="0"/>
                  <a:cs typeface="Times New Roman" panose="02020603050405020304" pitchFamily="18" charset="0"/>
                </a:rPr>
                <a:t>Input supply</a:t>
              </a:r>
            </a:p>
          </p:txBody>
        </p:sp>
        <p:sp>
          <p:nvSpPr>
            <p:cNvPr id="3" name="TextBox 2"/>
            <p:cNvSpPr txBox="1"/>
            <p:nvPr/>
          </p:nvSpPr>
          <p:spPr>
            <a:xfrm>
              <a:off x="766783" y="3480447"/>
              <a:ext cx="1348982" cy="683518"/>
            </a:xfrm>
            <a:prstGeom prst="rect">
              <a:avLst/>
            </a:prstGeom>
            <a:solidFill>
              <a:schemeClr val="accent1">
                <a:lumMod val="20000"/>
                <a:lumOff val="80000"/>
              </a:schemeClr>
            </a:solidFill>
          </p:spPr>
          <p:txBody>
            <a:bodyPr wrap="square" rtlCol="0">
              <a:spAutoFit/>
            </a:bodyPr>
            <a:lstStyle/>
            <a:p>
              <a:pPr algn="ctr"/>
              <a:r>
                <a:rPr lang="en-IN" sz="2100" b="1" dirty="0">
                  <a:latin typeface="Times New Roman" panose="02020603050405020304" pitchFamily="18" charset="0"/>
                  <a:cs typeface="Times New Roman" panose="02020603050405020304" pitchFamily="18" charset="0"/>
                </a:rPr>
                <a:t>Input returns</a:t>
              </a:r>
            </a:p>
          </p:txBody>
        </p:sp>
        <p:sp>
          <p:nvSpPr>
            <p:cNvPr id="4" name="TextBox 3"/>
            <p:cNvSpPr txBox="1"/>
            <p:nvPr/>
          </p:nvSpPr>
          <p:spPr>
            <a:xfrm>
              <a:off x="1751194" y="4955203"/>
              <a:ext cx="1533183" cy="683518"/>
            </a:xfrm>
            <a:prstGeom prst="rect">
              <a:avLst/>
            </a:prstGeom>
            <a:solidFill>
              <a:schemeClr val="accent6">
                <a:lumMod val="40000"/>
                <a:lumOff val="60000"/>
              </a:schemeClr>
            </a:solidFill>
          </p:spPr>
          <p:txBody>
            <a:bodyPr wrap="square" rtlCol="0">
              <a:spAutoFit/>
            </a:bodyPr>
            <a:lstStyle/>
            <a:p>
              <a:pPr algn="ctr"/>
              <a:r>
                <a:rPr lang="en-IN" sz="2100" b="1" dirty="0">
                  <a:latin typeface="Times New Roman" panose="02020603050405020304" pitchFamily="18" charset="0"/>
                  <a:cs typeface="Times New Roman" panose="02020603050405020304" pitchFamily="18" charset="0"/>
                </a:rPr>
                <a:t>Market linkage</a:t>
              </a:r>
            </a:p>
          </p:txBody>
        </p:sp>
        <p:sp>
          <p:nvSpPr>
            <p:cNvPr id="5" name="TextBox 4"/>
            <p:cNvSpPr txBox="1"/>
            <p:nvPr/>
          </p:nvSpPr>
          <p:spPr>
            <a:xfrm>
              <a:off x="3940537" y="5492489"/>
              <a:ext cx="1412212" cy="683518"/>
            </a:xfrm>
            <a:prstGeom prst="rect">
              <a:avLst/>
            </a:prstGeom>
            <a:solidFill>
              <a:schemeClr val="accent4">
                <a:lumMod val="60000"/>
                <a:lumOff val="40000"/>
              </a:schemeClr>
            </a:solidFill>
          </p:spPr>
          <p:txBody>
            <a:bodyPr wrap="square" rtlCol="0">
              <a:spAutoFit/>
            </a:bodyPr>
            <a:lstStyle/>
            <a:p>
              <a:pPr algn="ctr"/>
              <a:r>
                <a:rPr lang="en-IN" sz="2100" b="1" dirty="0">
                  <a:latin typeface="Times New Roman" panose="02020603050405020304" pitchFamily="18" charset="0"/>
                  <a:cs typeface="Times New Roman" panose="02020603050405020304" pitchFamily="18" charset="0"/>
                </a:rPr>
                <a:t>Value </a:t>
              </a:r>
            </a:p>
            <a:p>
              <a:pPr algn="ctr"/>
              <a:r>
                <a:rPr lang="en-IN" sz="2100" b="1" dirty="0">
                  <a:latin typeface="Times New Roman" panose="02020603050405020304" pitchFamily="18" charset="0"/>
                  <a:cs typeface="Times New Roman" panose="02020603050405020304" pitchFamily="18" charset="0"/>
                </a:rPr>
                <a:t>Addition </a:t>
              </a:r>
            </a:p>
          </p:txBody>
        </p:sp>
        <p:sp>
          <p:nvSpPr>
            <p:cNvPr id="6" name="TextBox 5"/>
            <p:cNvSpPr txBox="1"/>
            <p:nvPr/>
          </p:nvSpPr>
          <p:spPr>
            <a:xfrm>
              <a:off x="5943595" y="4738109"/>
              <a:ext cx="1533183" cy="1039820"/>
            </a:xfrm>
            <a:prstGeom prst="roundRect">
              <a:avLst/>
            </a:prstGeom>
            <a:solidFill>
              <a:schemeClr val="accent3">
                <a:lumMod val="60000"/>
                <a:lumOff val="40000"/>
              </a:schemeClr>
            </a:solid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Market Oriented Production </a:t>
              </a:r>
            </a:p>
          </p:txBody>
        </p:sp>
        <p:sp>
          <p:nvSpPr>
            <p:cNvPr id="9" name="TextBox 8"/>
            <p:cNvSpPr txBox="1"/>
            <p:nvPr/>
          </p:nvSpPr>
          <p:spPr>
            <a:xfrm>
              <a:off x="7303189" y="3429000"/>
              <a:ext cx="1348982" cy="683518"/>
            </a:xfrm>
            <a:prstGeom prst="rect">
              <a:avLst/>
            </a:prstGeom>
            <a:solidFill>
              <a:schemeClr val="accent2">
                <a:lumMod val="40000"/>
                <a:lumOff val="60000"/>
              </a:schemeClr>
            </a:solidFill>
          </p:spPr>
          <p:txBody>
            <a:bodyPr wrap="square" rtlCol="0">
              <a:spAutoFit/>
            </a:bodyPr>
            <a:lstStyle/>
            <a:p>
              <a:pPr algn="ctr"/>
              <a:r>
                <a:rPr lang="en-IN" sz="2100" b="1" dirty="0">
                  <a:latin typeface="Times New Roman" panose="02020603050405020304" pitchFamily="18" charset="0"/>
                  <a:cs typeface="Times New Roman" panose="02020603050405020304" pitchFamily="18" charset="0"/>
                </a:rPr>
                <a:t>Credit linkage </a:t>
              </a:r>
            </a:p>
          </p:txBody>
        </p:sp>
        <p:sp>
          <p:nvSpPr>
            <p:cNvPr id="10" name="TextBox 9"/>
            <p:cNvSpPr txBox="1"/>
            <p:nvPr/>
          </p:nvSpPr>
          <p:spPr>
            <a:xfrm>
              <a:off x="7062877" y="2004553"/>
              <a:ext cx="1348982" cy="683518"/>
            </a:xfrm>
            <a:prstGeom prst="rect">
              <a:avLst/>
            </a:prstGeom>
            <a:solidFill>
              <a:schemeClr val="accent2">
                <a:lumMod val="20000"/>
                <a:lumOff val="80000"/>
              </a:schemeClr>
            </a:solidFill>
          </p:spPr>
          <p:txBody>
            <a:bodyPr wrap="square" rtlCol="0">
              <a:spAutoFit/>
            </a:bodyPr>
            <a:lstStyle/>
            <a:p>
              <a:pPr algn="ctr"/>
              <a:r>
                <a:rPr lang="en-IN" sz="2100" b="1" dirty="0">
                  <a:latin typeface="Times New Roman" panose="02020603050405020304" pitchFamily="18" charset="0"/>
                  <a:cs typeface="Times New Roman" panose="02020603050405020304" pitchFamily="18" charset="0"/>
                </a:rPr>
                <a:t>Agro - services</a:t>
              </a:r>
            </a:p>
          </p:txBody>
        </p:sp>
        <p:sp>
          <p:nvSpPr>
            <p:cNvPr id="11" name="TextBox 10"/>
            <p:cNvSpPr txBox="1"/>
            <p:nvPr/>
          </p:nvSpPr>
          <p:spPr>
            <a:xfrm>
              <a:off x="3873294" y="2766709"/>
              <a:ext cx="1546699" cy="415498"/>
            </a:xfrm>
            <a:prstGeom prst="rect">
              <a:avLst/>
            </a:prstGeom>
            <a:solidFill>
              <a:srgbClr val="33CC33"/>
            </a:solidFill>
          </p:spPr>
          <p:txBody>
            <a:bodyPr wrap="square" rtlCol="0">
              <a:spAutoFit/>
            </a:bodyPr>
            <a:lstStyle/>
            <a:p>
              <a:pPr algn="ctr"/>
              <a:r>
                <a:rPr lang="en-IN" sz="2100" dirty="0">
                  <a:solidFill>
                    <a:schemeClr val="bg1"/>
                  </a:solidFill>
                  <a:latin typeface="Times New Roman" panose="02020603050405020304" pitchFamily="18" charset="0"/>
                  <a:cs typeface="Times New Roman" panose="02020603050405020304" pitchFamily="18" charset="0"/>
                </a:rPr>
                <a:t>FPO Role</a:t>
              </a:r>
            </a:p>
          </p:txBody>
        </p:sp>
      </p:grpSp>
      <p:sp>
        <p:nvSpPr>
          <p:cNvPr id="13" name="Rectangle 12"/>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4" name="Rectangle 13"/>
          <p:cNvSpPr/>
          <p:nvPr/>
        </p:nvSpPr>
        <p:spPr>
          <a:xfrm>
            <a:off x="12604" y="-20582"/>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Oval 14"/>
          <p:cNvSpPr/>
          <p:nvPr/>
        </p:nvSpPr>
        <p:spPr>
          <a:xfrm>
            <a:off x="8474559" y="6391468"/>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14</a:t>
            </a:r>
          </a:p>
        </p:txBody>
      </p:sp>
      <p:sp>
        <p:nvSpPr>
          <p:cNvPr id="16" name="Oval 15"/>
          <p:cNvSpPr/>
          <p:nvPr/>
        </p:nvSpPr>
        <p:spPr>
          <a:xfrm>
            <a:off x="3209734" y="1647478"/>
            <a:ext cx="2571678" cy="225271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a:solidFill>
                  <a:schemeClr val="tx1"/>
                </a:solidFill>
                <a:latin typeface="Times New Roman" panose="02020603050405020304" pitchFamily="18" charset="0"/>
                <a:cs typeface="Times New Roman" panose="02020603050405020304" pitchFamily="18" charset="0"/>
              </a:rPr>
              <a:t>FPO Role</a:t>
            </a:r>
          </a:p>
        </p:txBody>
      </p:sp>
    </p:spTree>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1723" y="401888"/>
            <a:ext cx="7436498" cy="708455"/>
          </a:xfrm>
          <a:solidFill>
            <a:srgbClr val="002060"/>
          </a:solidFill>
          <a:scene3d>
            <a:camera prst="orthographicFront"/>
            <a:lightRig rig="threePt" dir="t"/>
          </a:scene3d>
          <a:sp3d>
            <a:bevelT/>
          </a:sp3d>
        </p:spPr>
        <p:txBody>
          <a:bodyPr>
            <a:noAutofit/>
          </a:bodyPr>
          <a:lstStyle/>
          <a:p>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Activities</a:t>
            </a:r>
            <a:r>
              <a:rPr lang="en-US" sz="36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of</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Producer</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Organization</a:t>
            </a:r>
            <a:endParaRPr lang="en-IN" sz="36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0"/>
            <a:ext cx="47586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tx1"/>
              </a:solidFill>
            </a:endParaRPr>
          </a:p>
        </p:txBody>
      </p:sp>
      <p:sp>
        <p:nvSpPr>
          <p:cNvPr id="26" name="TextBox 25"/>
          <p:cNvSpPr txBox="1"/>
          <p:nvPr/>
        </p:nvSpPr>
        <p:spPr>
          <a:xfrm>
            <a:off x="660960" y="5994447"/>
            <a:ext cx="8018023" cy="461665"/>
          </a:xfrm>
          <a:prstGeom prst="rect">
            <a:avLst/>
          </a:prstGeom>
          <a:solidFill>
            <a:schemeClr val="accent4">
              <a:lumMod val="20000"/>
              <a:lumOff val="80000"/>
            </a:schemeClr>
          </a:solidFill>
        </p:spPr>
        <p:txBody>
          <a:bodyPr wrap="square" rtlCol="0">
            <a:spAutoFit/>
          </a:bodyPr>
          <a:lstStyle/>
          <a:p>
            <a:pPr algn="ctr"/>
            <a:r>
              <a:rPr lang="en-IN" sz="2400" dirty="0">
                <a:latin typeface="Times New Roman" panose="02020603050405020304" pitchFamily="18" charset="0"/>
                <a:cs typeface="Times New Roman" panose="02020603050405020304" pitchFamily="18" charset="0"/>
              </a:rPr>
              <a:t>Other allied or ancillary activities including financing there off</a:t>
            </a:r>
          </a:p>
        </p:txBody>
      </p:sp>
      <p:graphicFrame>
        <p:nvGraphicFramePr>
          <p:cNvPr id="3" name="Diagram 2"/>
          <p:cNvGraphicFramePr/>
          <p:nvPr>
            <p:extLst>
              <p:ext uri="{D42A27DB-BD31-4B8C-83A1-F6EECF244321}">
                <p14:modId xmlns:p14="http://schemas.microsoft.com/office/powerpoint/2010/main" val="882705190"/>
              </p:ext>
            </p:extLst>
          </p:nvPr>
        </p:nvGraphicFramePr>
        <p:xfrm>
          <a:off x="542924" y="1536859"/>
          <a:ext cx="8535762" cy="1576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1566027130"/>
              </p:ext>
            </p:extLst>
          </p:nvPr>
        </p:nvGraphicFramePr>
        <p:xfrm>
          <a:off x="475862" y="2910706"/>
          <a:ext cx="8602824" cy="13671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1210027201"/>
              </p:ext>
            </p:extLst>
          </p:nvPr>
        </p:nvGraphicFramePr>
        <p:xfrm>
          <a:off x="544910" y="4182629"/>
          <a:ext cx="8533776" cy="138530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15</a:t>
            </a:r>
          </a:p>
        </p:txBody>
      </p:sp>
    </p:spTree>
  </p:cSld>
  <p:clrMapOvr>
    <a:masterClrMapping/>
  </p:clrMapOvr>
  <p:transition spd="med">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429" y="1484368"/>
            <a:ext cx="4101571" cy="4776474"/>
          </a:xfrm>
        </p:spPr>
        <p:txBody>
          <a:bodyPr>
            <a:noAutofit/>
          </a:bodyPr>
          <a:lstStyle/>
          <a:p>
            <a:pPr marL="0" indent="0" algn="l">
              <a:lnSpc>
                <a:spcPct val="100000"/>
              </a:lnSpc>
              <a:buNone/>
            </a:pPr>
            <a:r>
              <a:rPr lang="en-US" sz="2000" b="1" i="0" dirty="0">
                <a:solidFill>
                  <a:srgbClr val="FF0000"/>
                </a:solidFill>
                <a:effectLst/>
                <a:latin typeface="Times New Roman" panose="02020603050405020304" pitchFamily="18" charset="0"/>
                <a:cs typeface="Times New Roman" panose="02020603050405020304" pitchFamily="18" charset="0"/>
              </a:rPr>
              <a:t>1. Equity Grant Scheme</a:t>
            </a:r>
          </a:p>
          <a:p>
            <a:pPr>
              <a:lnSpc>
                <a:spcPct val="100000"/>
              </a:lnSpc>
            </a:pPr>
            <a:r>
              <a:rPr lang="en-US" sz="2000" b="0" i="0" dirty="0">
                <a:solidFill>
                  <a:srgbClr val="000000"/>
                </a:solidFill>
                <a:effectLst/>
                <a:latin typeface="Times New Roman" panose="02020603050405020304" pitchFamily="18" charset="0"/>
                <a:cs typeface="Times New Roman" panose="02020603050405020304" pitchFamily="18" charset="0"/>
              </a:rPr>
              <a:t>Operated by the Small Farmers’ Agri-Business Consortium (SFAC). </a:t>
            </a:r>
          </a:p>
          <a:p>
            <a:pPr>
              <a:lnSpc>
                <a:spcPct val="100000"/>
              </a:lnSpc>
            </a:pPr>
            <a:r>
              <a:rPr lang="en-US" sz="2000" dirty="0">
                <a:solidFill>
                  <a:srgbClr val="000000"/>
                </a:solidFill>
                <a:latin typeface="Times New Roman" panose="02020603050405020304" pitchFamily="18" charset="0"/>
                <a:cs typeface="Times New Roman" panose="02020603050405020304" pitchFamily="18" charset="0"/>
              </a:rPr>
              <a:t>P</a:t>
            </a:r>
            <a:r>
              <a:rPr lang="en-US" sz="2000" b="0" i="0" dirty="0">
                <a:solidFill>
                  <a:srgbClr val="000000"/>
                </a:solidFill>
                <a:effectLst/>
                <a:latin typeface="Times New Roman" panose="02020603050405020304" pitchFamily="18" charset="0"/>
                <a:cs typeface="Times New Roman" panose="02020603050405020304" pitchFamily="18" charset="0"/>
              </a:rPr>
              <a:t>rovide equity grants up to a maximum of Rs 15 lakh in two tranches.</a:t>
            </a:r>
          </a:p>
          <a:p>
            <a:pPr marL="0" indent="0" algn="l">
              <a:lnSpc>
                <a:spcPct val="100000"/>
              </a:lnSpc>
              <a:buNone/>
            </a:pPr>
            <a:r>
              <a:rPr lang="en-US" sz="2000" b="1" i="0" dirty="0">
                <a:solidFill>
                  <a:srgbClr val="FF0000"/>
                </a:solidFill>
                <a:effectLst/>
                <a:latin typeface="Times New Roman" panose="02020603050405020304" pitchFamily="18" charset="0"/>
                <a:cs typeface="Times New Roman" panose="02020603050405020304" pitchFamily="18" charset="0"/>
              </a:rPr>
              <a:t>2. Credit Guarantee Scheme</a:t>
            </a:r>
          </a:p>
          <a:p>
            <a:pPr>
              <a:lnSpc>
                <a:spcPct val="100000"/>
              </a:lnSpc>
            </a:pPr>
            <a:r>
              <a:rPr lang="en-US" sz="2000" b="0" i="0" dirty="0">
                <a:solidFill>
                  <a:srgbClr val="000000"/>
                </a:solidFill>
                <a:effectLst/>
                <a:latin typeface="Times New Roman" panose="02020603050405020304" pitchFamily="18" charset="0"/>
                <a:cs typeface="Times New Roman" panose="02020603050405020304" pitchFamily="18" charset="0"/>
              </a:rPr>
              <a:t>The scheme provides risk cover to banks that advance collateral-free loans to FPCs up to Rs 1Crore. </a:t>
            </a:r>
          </a:p>
          <a:p>
            <a:pPr marL="0" indent="0" algn="l">
              <a:lnSpc>
                <a:spcPct val="100000"/>
              </a:lnSpc>
              <a:buNone/>
            </a:pPr>
            <a:r>
              <a:rPr lang="en-US" sz="2000" b="1" i="0" dirty="0">
                <a:solidFill>
                  <a:srgbClr val="FF0000"/>
                </a:solidFill>
                <a:effectLst/>
                <a:latin typeface="Times New Roman" panose="02020603050405020304" pitchFamily="18" charset="0"/>
                <a:cs typeface="Times New Roman" panose="02020603050405020304" pitchFamily="18" charset="0"/>
              </a:rPr>
              <a:t>3. Central Sector Scheme of Formation and Promotion of 10,000 FPOs</a:t>
            </a:r>
            <a:r>
              <a:rPr lang="en-US" sz="2000" b="0" i="0" dirty="0">
                <a:solidFill>
                  <a:srgbClr val="000000"/>
                </a:solidFill>
                <a:effectLst/>
                <a:latin typeface="Times New Roman" panose="02020603050405020304" pitchFamily="18" charset="0"/>
                <a:cs typeface="Times New Roman" panose="02020603050405020304" pitchFamily="18" charset="0"/>
              </a:rPr>
              <a:t>	</a:t>
            </a:r>
            <a:endParaRPr lang="en-IN" sz="2000" dirty="0"/>
          </a:p>
        </p:txBody>
      </p:sp>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28" name="Picture 4" descr="Image result for loksabha gifs"/>
          <p:cNvPicPr>
            <a:picLocks noChangeAspect="1" noChangeArrowheads="1"/>
          </p:cNvPicPr>
          <p:nvPr/>
        </p:nvPicPr>
        <p:blipFill>
          <a:blip r:embed="rId2"/>
          <a:srcRect/>
          <a:stretch>
            <a:fillRect/>
          </a:stretch>
        </p:blipFill>
        <p:spPr bwMode="auto">
          <a:xfrm>
            <a:off x="4544398" y="3872605"/>
            <a:ext cx="4313852" cy="2761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oksabha gifs"/>
          <p:cNvPicPr>
            <a:picLocks noChangeAspect="1" noChangeArrowheads="1"/>
          </p:cNvPicPr>
          <p:nvPr/>
        </p:nvPicPr>
        <p:blipFill>
          <a:blip r:embed="rId3"/>
          <a:srcRect/>
          <a:stretch>
            <a:fillRect/>
          </a:stretch>
        </p:blipFill>
        <p:spPr bwMode="auto">
          <a:xfrm>
            <a:off x="4572000" y="243211"/>
            <a:ext cx="428625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36317" y="223627"/>
            <a:ext cx="4805564" cy="801201"/>
          </a:xfrm>
          <a:solidFill>
            <a:srgbClr val="002060"/>
          </a:solidFill>
          <a:scene3d>
            <a:camera prst="orthographicFront"/>
            <a:lightRig rig="threePt" dir="t"/>
          </a:scene3d>
          <a:sp3d>
            <a:bevelT/>
          </a:sp3d>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G</a:t>
            </a:r>
            <a:r>
              <a:rPr lang="en-US" sz="3600" b="1" i="0" dirty="0">
                <a:solidFill>
                  <a:schemeClr val="bg1"/>
                </a:solidFill>
                <a:effectLst/>
                <a:latin typeface="Times New Roman" panose="02020603050405020304" pitchFamily="18" charset="0"/>
                <a:cs typeface="Times New Roman" panose="02020603050405020304" pitchFamily="18" charset="0"/>
              </a:rPr>
              <a:t>overnment Initiatives  </a:t>
            </a:r>
            <a:endParaRPr lang="en-IN" sz="3600" dirty="0">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68" y="284239"/>
            <a:ext cx="6893263" cy="1185678"/>
          </a:xfrm>
          <a:solidFill>
            <a:srgbClr val="002060"/>
          </a:solidFill>
          <a:scene3d>
            <a:camera prst="orthographicFront"/>
            <a:lightRig rig="threePt" dir="t"/>
          </a:scene3d>
          <a:sp3d>
            <a:bevelT/>
          </a:sp3d>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Formation &amp; Promotion of 10,000 FPOs </a:t>
            </a:r>
          </a:p>
        </p:txBody>
      </p:sp>
      <p:graphicFrame>
        <p:nvGraphicFramePr>
          <p:cNvPr id="5" name="Content Placeholder 4"/>
          <p:cNvGraphicFramePr>
            <a:graphicFrameLocks noGrp="1"/>
          </p:cNvGraphicFramePr>
          <p:nvPr>
            <p:ph idx="1"/>
          </p:nvPr>
        </p:nvGraphicFramePr>
        <p:xfrm>
          <a:off x="358050" y="1754155"/>
          <a:ext cx="8149000" cy="4637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7669763" y="0"/>
            <a:ext cx="1474237"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17</a:t>
            </a:r>
          </a:p>
        </p:txBody>
      </p:sp>
    </p:spTree>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p:cNvCxnSpPr/>
          <p:nvPr/>
        </p:nvCxnSpPr>
        <p:spPr>
          <a:xfrm>
            <a:off x="4765610" y="2324489"/>
            <a:ext cx="0" cy="216937"/>
          </a:xfrm>
          <a:prstGeom prst="line">
            <a:avLst/>
          </a:prstGeom>
        </p:spPr>
        <p:style>
          <a:lnRef idx="3">
            <a:schemeClr val="dk1"/>
          </a:lnRef>
          <a:fillRef idx="0">
            <a:schemeClr val="dk1"/>
          </a:fillRef>
          <a:effectRef idx="2">
            <a:schemeClr val="dk1"/>
          </a:effectRef>
          <a:fontRef idx="minor">
            <a:schemeClr val="tx1"/>
          </a:fontRef>
        </p:style>
      </p:cxnSp>
      <p:sp>
        <p:nvSpPr>
          <p:cNvPr id="2" name="Rectangle 1"/>
          <p:cNvSpPr/>
          <p:nvPr/>
        </p:nvSpPr>
        <p:spPr>
          <a:xfrm>
            <a:off x="1922106" y="130629"/>
            <a:ext cx="5896945" cy="2304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0" y="0"/>
            <a:ext cx="3624942" cy="1077218"/>
          </a:xfrm>
          <a:prstGeom prst="rect">
            <a:avLst/>
          </a:prstGeom>
          <a:solidFill>
            <a:srgbClr val="3E319F"/>
          </a:solidFill>
          <a:scene3d>
            <a:camera prst="orthographicFront"/>
            <a:lightRig rig="threePt" dir="t"/>
          </a:scene3d>
          <a:sp3d>
            <a:bevelT/>
          </a:sp3d>
        </p:spPr>
        <p:txBody>
          <a:bodyPr wrap="square">
            <a:spAutoFit/>
          </a:bodyPr>
          <a:lstStyle/>
          <a:p>
            <a:pPr algn="ctr"/>
            <a:r>
              <a:rPr lang="en-IN" sz="3200" b="1" dirty="0">
                <a:solidFill>
                  <a:schemeClr val="bg1"/>
                </a:solidFill>
                <a:latin typeface="Times New Roman" panose="02020603050405020304" pitchFamily="18" charset="0"/>
                <a:cs typeface="Times New Roman" panose="02020603050405020304" pitchFamily="18" charset="0"/>
              </a:rPr>
              <a:t>Formation &amp; Promotion of FPOs</a:t>
            </a:r>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18</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060" y="125962"/>
            <a:ext cx="5798660" cy="6606074"/>
          </a:xfrm>
          <a:prstGeom prst="rect">
            <a:avLst/>
          </a:prstGeom>
        </p:spPr>
      </p:pic>
      <p:sp>
        <p:nvSpPr>
          <p:cNvPr id="8" name="Oval 7"/>
          <p:cNvSpPr/>
          <p:nvPr/>
        </p:nvSpPr>
        <p:spPr>
          <a:xfrm>
            <a:off x="392315" y="329830"/>
            <a:ext cx="2049339" cy="2327062"/>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Data Repository</a:t>
            </a:r>
          </a:p>
        </p:txBody>
      </p:sp>
      <p:sp>
        <p:nvSpPr>
          <p:cNvPr id="9" name="Oval 8"/>
          <p:cNvSpPr/>
          <p:nvPr/>
        </p:nvSpPr>
        <p:spPr>
          <a:xfrm>
            <a:off x="3769958" y="333087"/>
            <a:ext cx="2118049" cy="2327062"/>
          </a:xfrm>
          <a:prstGeom prst="ellipse">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Transaction Advisory for selection of CBBOs</a:t>
            </a:r>
          </a:p>
        </p:txBody>
      </p:sp>
      <p:sp>
        <p:nvSpPr>
          <p:cNvPr id="10" name="Oval 9"/>
          <p:cNvSpPr/>
          <p:nvPr/>
        </p:nvSpPr>
        <p:spPr>
          <a:xfrm>
            <a:off x="485583" y="4098474"/>
            <a:ext cx="1956071" cy="2345723"/>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bg1"/>
                </a:solidFill>
                <a:latin typeface="Times New Roman" panose="02020603050405020304" pitchFamily="18" charset="0"/>
                <a:cs typeface="Times New Roman" panose="02020603050405020304" pitchFamily="18" charset="0"/>
              </a:rPr>
              <a:t>Providing overall project guidance</a:t>
            </a:r>
          </a:p>
        </p:txBody>
      </p:sp>
      <p:sp>
        <p:nvSpPr>
          <p:cNvPr id="12" name="Oval 11"/>
          <p:cNvSpPr/>
          <p:nvPr/>
        </p:nvSpPr>
        <p:spPr>
          <a:xfrm>
            <a:off x="3769958" y="4107803"/>
            <a:ext cx="2034074" cy="232706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latin typeface="Times New Roman" panose="02020603050405020304" pitchFamily="18" charset="0"/>
                <a:cs typeface="Times New Roman" panose="02020603050405020304" pitchFamily="18" charset="0"/>
              </a:rPr>
              <a:t>Monitoring</a:t>
            </a:r>
          </a:p>
        </p:txBody>
      </p:sp>
      <p:sp>
        <p:nvSpPr>
          <p:cNvPr id="13" name="Oval 12"/>
          <p:cNvSpPr/>
          <p:nvPr/>
        </p:nvSpPr>
        <p:spPr>
          <a:xfrm>
            <a:off x="2566500" y="2761863"/>
            <a:ext cx="1110152" cy="128762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1"/>
                </a:solidFill>
                <a:latin typeface="Times New Roman" panose="02020603050405020304" pitchFamily="18" charset="0"/>
                <a:cs typeface="Times New Roman" panose="02020603050405020304" pitchFamily="18" charset="0"/>
              </a:rPr>
              <a:t>NPMA</a:t>
            </a:r>
          </a:p>
        </p:txBody>
      </p:sp>
      <p:sp>
        <p:nvSpPr>
          <p:cNvPr id="15" name="TextBox 14"/>
          <p:cNvSpPr txBox="1"/>
          <p:nvPr/>
        </p:nvSpPr>
        <p:spPr>
          <a:xfrm>
            <a:off x="6215433" y="894972"/>
            <a:ext cx="2602143" cy="5068054"/>
          </a:xfrm>
          <a:prstGeom prst="rect">
            <a:avLst/>
          </a:prstGeom>
          <a:solidFill>
            <a:schemeClr val="accent4">
              <a:lumMod val="20000"/>
              <a:lumOff val="80000"/>
            </a:schemeClr>
          </a:solidFill>
          <a:scene3d>
            <a:camera prst="orthographicFront"/>
            <a:lightRig rig="threePt" dir="t"/>
          </a:scene3d>
          <a:sp3d>
            <a:bevelT prst="relaxedInset"/>
          </a:sp3d>
        </p:spPr>
        <p:txBody>
          <a:bodyPr wrap="square">
            <a:spAutoFit/>
          </a:bodyPr>
          <a:lstStyle/>
          <a:p>
            <a:pPr marL="50800" marR="49530" indent="-1270" algn="ctr">
              <a:spcBef>
                <a:spcPts val="110"/>
              </a:spcBef>
            </a:pPr>
            <a:r>
              <a:rPr lang="en-US" sz="2000" dirty="0">
                <a:latin typeface="Times New Roman" panose="02020603050405020304" pitchFamily="18" charset="0"/>
                <a:ea typeface="Arial" panose="020B0604020202020204" pitchFamily="34" charset="0"/>
                <a:cs typeface="Times New Roman" panose="02020603050405020304" pitchFamily="18" charset="0"/>
              </a:rPr>
              <a:t>NPMA to be equipped with a technical team comprising five categories of</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specialists</a:t>
            </a:r>
            <a:r>
              <a:rPr lang="en-US" sz="2000" spc="-19"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viz.</a:t>
            </a:r>
            <a:r>
              <a:rPr lang="en-US" sz="2000" spc="-38"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Agriculture</a:t>
            </a:r>
            <a:r>
              <a:rPr lang="en-US" sz="2000" b="1" spc="-1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Horticulture,</a:t>
            </a:r>
          </a:p>
          <a:p>
            <a:pPr marL="50165" marR="49530" algn="ctr">
              <a:spcBef>
                <a:spcPts val="110"/>
              </a:spcBef>
            </a:pP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Marketing</a:t>
            </a:r>
            <a:r>
              <a:rPr lang="en-US" sz="2000" b="1" spc="-1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&amp;</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Processing,</a:t>
            </a:r>
          </a:p>
          <a:p>
            <a:pPr marL="50165" marR="49530" algn="ctr">
              <a:spcBef>
                <a:spcPts val="110"/>
              </a:spcBef>
            </a:pPr>
            <a:r>
              <a:rPr lang="en-US" sz="2000" b="1" dirty="0">
                <a:latin typeface="Times New Roman" panose="02020603050405020304" pitchFamily="18" charset="0"/>
                <a:ea typeface="Arial" panose="020B0604020202020204" pitchFamily="34" charset="0"/>
                <a:cs typeface="Times New Roman" panose="02020603050405020304" pitchFamily="18" charset="0"/>
              </a:rPr>
              <a:t>Incubation </a:t>
            </a:r>
            <a:r>
              <a:rPr lang="en-US" sz="2000" b="1" spc="-24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Service Provider,</a:t>
            </a:r>
          </a:p>
          <a:p>
            <a:pPr marL="50165" marR="49530" algn="ctr">
              <a:spcBef>
                <a:spcPts val="110"/>
              </a:spcBef>
            </a:pPr>
            <a:r>
              <a:rPr lang="en-US" sz="2000" b="1" dirty="0">
                <a:latin typeface="Times New Roman" panose="02020603050405020304" pitchFamily="18" charset="0"/>
                <a:ea typeface="Arial" panose="020B0604020202020204" pitchFamily="34" charset="0"/>
                <a:cs typeface="Times New Roman" panose="02020603050405020304" pitchFamily="18" charset="0"/>
              </a:rPr>
              <a:t>IT/MIS and </a:t>
            </a:r>
          </a:p>
          <a:p>
            <a:pPr marL="50165" marR="49530" algn="ctr">
              <a:spcBef>
                <a:spcPts val="110"/>
              </a:spcBef>
            </a:pPr>
            <a:r>
              <a:rPr lang="en-US" sz="2000" b="1" dirty="0">
                <a:latin typeface="Times New Roman" panose="02020603050405020304" pitchFamily="18" charset="0"/>
                <a:ea typeface="Arial" panose="020B0604020202020204" pitchFamily="34" charset="0"/>
                <a:cs typeface="Times New Roman" panose="02020603050405020304" pitchFamily="18" charset="0"/>
              </a:rPr>
              <a:t>Law &amp; Accounting </a:t>
            </a:r>
            <a:r>
              <a:rPr lang="en-US" sz="2000" dirty="0">
                <a:latin typeface="Times New Roman" panose="02020603050405020304" pitchFamily="18" charset="0"/>
                <a:ea typeface="Arial" panose="020B0604020202020204" pitchFamily="34" charset="0"/>
                <a:cs typeface="Times New Roman" panose="02020603050405020304" pitchFamily="18" charset="0"/>
              </a:rPr>
              <a:t>for providing overall</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guidance</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at</a:t>
            </a:r>
            <a:r>
              <a:rPr lang="en-US" sz="2000" spc="-38"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All India level</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19</a:t>
            </a:r>
          </a:p>
        </p:txBody>
      </p:sp>
    </p:spTree>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342190" cy="685800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IN" sz="1350"/>
          </a:p>
        </p:txBody>
      </p:sp>
      <p:sp>
        <p:nvSpPr>
          <p:cNvPr id="5" name="TextBox 4"/>
          <p:cNvSpPr txBox="1"/>
          <p:nvPr/>
        </p:nvSpPr>
        <p:spPr>
          <a:xfrm>
            <a:off x="173620" y="4798431"/>
            <a:ext cx="3168570" cy="1015663"/>
          </a:xfrm>
          <a:prstGeom prst="rect">
            <a:avLst/>
          </a:prstGeom>
          <a:noFill/>
          <a:ln>
            <a:noFill/>
          </a:ln>
        </p:spPr>
        <p:txBody>
          <a:bodyPr wrap="square" rtlCol="0">
            <a:spAutoFit/>
          </a:bodyPr>
          <a:lstStyle/>
          <a:p>
            <a:r>
              <a:rPr lang="en-IN" sz="1500" dirty="0">
                <a:latin typeface="Times New Roman" panose="02020603050405020304" pitchFamily="18" charset="0"/>
                <a:cs typeface="Times New Roman" panose="02020603050405020304" pitchFamily="18" charset="0"/>
              </a:rPr>
              <a:t>Shalini R</a:t>
            </a:r>
          </a:p>
          <a:p>
            <a:r>
              <a:rPr lang="en-IN" sz="1500" dirty="0">
                <a:latin typeface="Times New Roman" panose="02020603050405020304" pitchFamily="18" charset="0"/>
                <a:cs typeface="Times New Roman" panose="02020603050405020304" pitchFamily="18" charset="0"/>
              </a:rPr>
              <a:t>PAMB 1152 (Sr. M.Sc.)</a:t>
            </a:r>
          </a:p>
          <a:p>
            <a:r>
              <a:rPr lang="en-IN" sz="1500" dirty="0">
                <a:latin typeface="Times New Roman" panose="02020603050405020304" pitchFamily="18" charset="0"/>
                <a:cs typeface="Times New Roman" panose="02020603050405020304" pitchFamily="18" charset="0"/>
              </a:rPr>
              <a:t>Department of Agricultural Extension</a:t>
            </a:r>
          </a:p>
          <a:p>
            <a:r>
              <a:rPr lang="en-IN" sz="1500" dirty="0">
                <a:latin typeface="Times New Roman" panose="02020603050405020304" pitchFamily="18" charset="0"/>
                <a:cs typeface="Times New Roman" panose="02020603050405020304" pitchFamily="18" charset="0"/>
              </a:rPr>
              <a:t>UAS , GKVK , Bengaluru - 560065</a:t>
            </a:r>
          </a:p>
        </p:txBody>
      </p:sp>
      <p:pic>
        <p:nvPicPr>
          <p:cNvPr id="6" name="Picture 2" descr="Chapter 7: Challenges of Sustainable Agriculture and Food Security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190" y="0"/>
            <a:ext cx="5801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15617" y="1985782"/>
            <a:ext cx="6757726" cy="1334750"/>
          </a:xfrm>
          <a:prstGeom prst="rect">
            <a:avLst/>
          </a:prstGeom>
          <a:solidFill>
            <a:schemeClr val="accent2">
              <a:lumMod val="20000"/>
              <a:lumOff val="80000"/>
            </a:schemeClr>
          </a:solidFill>
          <a:ln>
            <a:noFill/>
          </a:ln>
          <a:effectLst>
            <a:glow rad="139700">
              <a:schemeClr val="accent2">
                <a:satMod val="175000"/>
                <a:alpha val="40000"/>
              </a:schemeClr>
            </a:glow>
            <a:outerShdw blurRad="50800" dist="38100" dir="2700000" algn="tl" rotWithShape="0">
              <a:prstClr val="black">
                <a:alpha val="40000"/>
              </a:prstClr>
            </a:outerShdw>
          </a:effectLst>
          <a:scene3d>
            <a:camera prst="orthographicFront">
              <a:rot lat="0" lon="0" rev="0"/>
            </a:camera>
            <a:lightRig rig="soft" dir="t">
              <a:rot lat="0" lon="0" rev="0"/>
            </a:lightRig>
          </a:scene3d>
          <a:sp3d contourW="44450" prstMaterial="matt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000" b="1" dirty="0">
                <a:solidFill>
                  <a:schemeClr val="tx1"/>
                </a:solidFill>
                <a:latin typeface="Times New Roman" panose="02020603050405020304" pitchFamily="18" charset="0"/>
                <a:cs typeface="Times New Roman" panose="02020603050405020304" pitchFamily="18" charset="0"/>
              </a:rPr>
              <a:t>CBBOs –  Game Changer in Formation and Promotion of FPOs</a:t>
            </a:r>
          </a:p>
        </p:txBody>
      </p:sp>
      <p:sp>
        <p:nvSpPr>
          <p:cNvPr id="4" name="Rectangle 3"/>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5358" y="1"/>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Oval 7"/>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2</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897" y="554631"/>
            <a:ext cx="4338734" cy="624700"/>
          </a:xfrm>
          <a:solidFill>
            <a:srgbClr val="002060"/>
          </a:solidFill>
          <a:scene3d>
            <a:camera prst="orthographicFront"/>
            <a:lightRig rig="threePt" dir="t"/>
          </a:scene3d>
          <a:sp3d>
            <a:bevelT/>
          </a:sp3d>
        </p:spPr>
        <p:txBody>
          <a:bodyPr>
            <a:normAutofit fontScale="90000"/>
          </a:bodyPr>
          <a:lstStyle/>
          <a:p>
            <a:r>
              <a:rPr lang="en-IN" dirty="0">
                <a:solidFill>
                  <a:schemeClr val="bg1"/>
                </a:solidFill>
                <a:latin typeface="Times New Roman" panose="02020603050405020304" pitchFamily="18" charset="0"/>
                <a:cs typeface="Times New Roman" panose="02020603050405020304" pitchFamily="18" charset="0"/>
              </a:rPr>
              <a:t>Functions of NPMA</a:t>
            </a:r>
          </a:p>
        </p:txBody>
      </p:sp>
      <p:pic>
        <p:nvPicPr>
          <p:cNvPr id="4" name="image276.png"/>
          <p:cNvPicPr>
            <a:picLocks noGrp="1" noChangeAspect="1"/>
          </p:cNvPicPr>
          <p:nvPr>
            <p:ph idx="1"/>
          </p:nvPr>
        </p:nvPicPr>
        <p:blipFill>
          <a:blip r:embed="rId2" cstate="print"/>
          <a:stretch>
            <a:fillRect/>
          </a:stretch>
        </p:blipFill>
        <p:spPr>
          <a:xfrm>
            <a:off x="628650" y="1892948"/>
            <a:ext cx="7886700" cy="4498521"/>
          </a:xfrm>
          <a:prstGeom prst="rect">
            <a:avLst/>
          </a:prstGeom>
        </p:spPr>
      </p:pic>
      <p:sp>
        <p:nvSpPr>
          <p:cNvPr id="5" name="TextBox 4"/>
          <p:cNvSpPr txBox="1"/>
          <p:nvPr/>
        </p:nvSpPr>
        <p:spPr>
          <a:xfrm>
            <a:off x="804765" y="2403269"/>
            <a:ext cx="2064398" cy="3785652"/>
          </a:xfrm>
          <a:prstGeom prst="rect">
            <a:avLst/>
          </a:prstGeom>
          <a:solidFill>
            <a:srgbClr val="66FFFF"/>
          </a:solidFill>
        </p:spPr>
        <p:txBody>
          <a:bodyPr wrap="square" rtlCol="0">
            <a:spAutoFit/>
          </a:bodyPr>
          <a:lstStyle/>
          <a:p>
            <a:r>
              <a:rPr lang="en-IN" sz="2000" b="1" dirty="0">
                <a:latin typeface="Times New Roman" panose="02020603050405020304" pitchFamily="18" charset="0"/>
                <a:cs typeface="Times New Roman" panose="02020603050405020304" pitchFamily="18" charset="0"/>
              </a:rPr>
              <a:t>Identification of target value chains.</a:t>
            </a:r>
          </a:p>
          <a:p>
            <a:endParaRPr lang="en-IN" sz="2000" b="1" dirty="0">
              <a:latin typeface="Times New Roman" panose="02020603050405020304" pitchFamily="18" charset="0"/>
              <a:cs typeface="Times New Roman" panose="02020603050405020304" pitchFamily="18" charset="0"/>
            </a:endParaRPr>
          </a:p>
          <a:p>
            <a:r>
              <a:rPr lang="en-IN" sz="2000" b="1" dirty="0">
                <a:latin typeface="Times New Roman" panose="02020603050405020304" pitchFamily="18" charset="0"/>
                <a:cs typeface="Times New Roman" panose="02020603050405020304" pitchFamily="18" charset="0"/>
              </a:rPr>
              <a:t>Detailed SOPs for each stakeholder in the value chain.</a:t>
            </a:r>
          </a:p>
          <a:p>
            <a:endParaRPr lang="en-IN" sz="2000" b="1" dirty="0">
              <a:latin typeface="Times New Roman" panose="02020603050405020304" pitchFamily="18" charset="0"/>
              <a:cs typeface="Times New Roman" panose="02020603050405020304" pitchFamily="18" charset="0"/>
            </a:endParaRPr>
          </a:p>
          <a:p>
            <a:r>
              <a:rPr lang="en-IN" sz="2000" b="1" dirty="0">
                <a:latin typeface="Times New Roman" panose="02020603050405020304" pitchFamily="18" charset="0"/>
                <a:cs typeface="Times New Roman" panose="02020603050405020304" pitchFamily="18" charset="0"/>
              </a:rPr>
              <a:t>Clusters to be choosen for FPO formation</a:t>
            </a:r>
          </a:p>
        </p:txBody>
      </p:sp>
      <p:sp>
        <p:nvSpPr>
          <p:cNvPr id="6" name="TextBox 5"/>
          <p:cNvSpPr txBox="1"/>
          <p:nvPr/>
        </p:nvSpPr>
        <p:spPr>
          <a:xfrm>
            <a:off x="3605698" y="2403269"/>
            <a:ext cx="1932604" cy="3785652"/>
          </a:xfrm>
          <a:prstGeom prst="rect">
            <a:avLst/>
          </a:prstGeom>
          <a:solidFill>
            <a:srgbClr val="FF99CC"/>
          </a:solidFill>
        </p:spPr>
        <p:txBody>
          <a:bodyPr wrap="square" rtlCol="0">
            <a:spAutoFit/>
          </a:bodyPr>
          <a:lstStyle/>
          <a:p>
            <a:r>
              <a:rPr lang="en-IN" sz="2000" b="1" dirty="0">
                <a:latin typeface="Times New Roman" panose="02020603050405020304" pitchFamily="18" charset="0"/>
                <a:cs typeface="Times New Roman" panose="02020603050405020304" pitchFamily="18" charset="0"/>
              </a:rPr>
              <a:t>National level Data Repository.</a:t>
            </a:r>
          </a:p>
          <a:p>
            <a:endParaRPr lang="en-IN" sz="2000" b="1" dirty="0">
              <a:latin typeface="Times New Roman" panose="02020603050405020304" pitchFamily="18" charset="0"/>
              <a:cs typeface="Times New Roman" panose="02020603050405020304" pitchFamily="18" charset="0"/>
            </a:endParaRPr>
          </a:p>
          <a:p>
            <a:r>
              <a:rPr lang="en-IN" sz="2000" b="1" dirty="0">
                <a:latin typeface="Times New Roman" panose="02020603050405020304" pitchFamily="18" charset="0"/>
                <a:cs typeface="Times New Roman" panose="02020603050405020304" pitchFamily="18" charset="0"/>
              </a:rPr>
              <a:t>Serve as National platform for FPOs</a:t>
            </a:r>
          </a:p>
          <a:p>
            <a:endParaRPr lang="en-IN" sz="2000" b="1" dirty="0">
              <a:latin typeface="Times New Roman" panose="02020603050405020304" pitchFamily="18" charset="0"/>
              <a:cs typeface="Times New Roman" panose="02020603050405020304" pitchFamily="18" charset="0"/>
            </a:endParaRPr>
          </a:p>
          <a:p>
            <a:endParaRPr lang="en-IN" sz="2000" b="1" dirty="0">
              <a:latin typeface="Times New Roman" panose="02020603050405020304" pitchFamily="18" charset="0"/>
              <a:cs typeface="Times New Roman" panose="02020603050405020304" pitchFamily="18" charset="0"/>
            </a:endParaRPr>
          </a:p>
          <a:p>
            <a:r>
              <a:rPr lang="en-IN" sz="2000" b="1" dirty="0">
                <a:latin typeface="Times New Roman" panose="02020603050405020304" pitchFamily="18" charset="0"/>
                <a:cs typeface="Times New Roman" panose="02020603050405020304" pitchFamily="18" charset="0"/>
              </a:rPr>
              <a:t> </a:t>
            </a:r>
          </a:p>
          <a:p>
            <a:endParaRPr lang="en-IN"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274837" y="2403268"/>
            <a:ext cx="2064398" cy="3477875"/>
          </a:xfrm>
          <a:prstGeom prst="rect">
            <a:avLst/>
          </a:prstGeom>
          <a:solidFill>
            <a:srgbClr val="CCFF66"/>
          </a:solidFill>
        </p:spPr>
        <p:txBody>
          <a:bodyPr wrap="square" rtlCol="0">
            <a:spAutoFit/>
          </a:bodyPr>
          <a:lstStyle/>
          <a:p>
            <a:r>
              <a:rPr lang="en-IN" sz="2000" b="1" dirty="0">
                <a:latin typeface="Times New Roman" panose="02020603050405020304" pitchFamily="18" charset="0"/>
                <a:cs typeface="Times New Roman" panose="02020603050405020304" pitchFamily="18" charset="0"/>
              </a:rPr>
              <a:t>Assist in facilitating and identifying National &amp; State level Institutes.</a:t>
            </a:r>
          </a:p>
          <a:p>
            <a:endParaRPr lang="en-IN" sz="2000" b="1" dirty="0">
              <a:latin typeface="Times New Roman" panose="02020603050405020304" pitchFamily="18" charset="0"/>
              <a:cs typeface="Times New Roman" panose="02020603050405020304" pitchFamily="18" charset="0"/>
            </a:endParaRPr>
          </a:p>
          <a:p>
            <a:r>
              <a:rPr lang="en-IN" sz="2000" b="1" dirty="0">
                <a:latin typeface="Times New Roman" panose="02020603050405020304" pitchFamily="18" charset="0"/>
                <a:cs typeface="Times New Roman" panose="02020603050405020304" pitchFamily="18" charset="0"/>
              </a:rPr>
              <a:t>Assist in linking /Undertaking  MOUs with these institutes</a:t>
            </a:r>
          </a:p>
          <a:p>
            <a:endParaRPr lang="en-IN" sz="2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8962635" y="0"/>
            <a:ext cx="20896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7"/>
          <p:cNvSpPr/>
          <p:nvPr/>
        </p:nvSpPr>
        <p:spPr>
          <a:xfrm>
            <a:off x="-17873" y="0"/>
            <a:ext cx="19923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Oval 8"/>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20</a:t>
            </a:r>
          </a:p>
        </p:txBody>
      </p:sp>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p:cNvCxnSpPr/>
          <p:nvPr/>
        </p:nvCxnSpPr>
        <p:spPr>
          <a:xfrm>
            <a:off x="4765610" y="2324489"/>
            <a:ext cx="0" cy="216937"/>
          </a:xfrm>
          <a:prstGeom prst="line">
            <a:avLst/>
          </a:prstGeom>
        </p:spPr>
        <p:style>
          <a:lnRef idx="3">
            <a:schemeClr val="dk1"/>
          </a:lnRef>
          <a:fillRef idx="0">
            <a:schemeClr val="dk1"/>
          </a:fillRef>
          <a:effectRef idx="2">
            <a:schemeClr val="dk1"/>
          </a:effectRef>
          <a:fontRef idx="minor">
            <a:schemeClr val="tx1"/>
          </a:fontRef>
        </p:style>
      </p:cxnSp>
      <p:sp>
        <p:nvSpPr>
          <p:cNvPr id="2" name="Rectangle 1"/>
          <p:cNvSpPr/>
          <p:nvPr/>
        </p:nvSpPr>
        <p:spPr>
          <a:xfrm>
            <a:off x="2090057" y="1352939"/>
            <a:ext cx="5243804" cy="2006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21</a:t>
            </a:r>
          </a:p>
        </p:txBody>
      </p:sp>
      <p:sp>
        <p:nvSpPr>
          <p:cNvPr id="5" name="TextBox 4"/>
          <p:cNvSpPr txBox="1"/>
          <p:nvPr/>
        </p:nvSpPr>
        <p:spPr>
          <a:xfrm>
            <a:off x="0" y="0"/>
            <a:ext cx="3624942" cy="1077218"/>
          </a:xfrm>
          <a:prstGeom prst="rect">
            <a:avLst/>
          </a:prstGeom>
          <a:solidFill>
            <a:srgbClr val="3E319F"/>
          </a:solidFill>
          <a:scene3d>
            <a:camera prst="orthographicFront"/>
            <a:lightRig rig="threePt" dir="t"/>
          </a:scene3d>
          <a:sp3d>
            <a:bevelT/>
          </a:sp3d>
        </p:spPr>
        <p:txBody>
          <a:bodyPr wrap="square">
            <a:spAutoFit/>
          </a:bodyPr>
          <a:lstStyle/>
          <a:p>
            <a:pPr algn="ctr"/>
            <a:r>
              <a:rPr lang="en-IN" sz="3200" b="1" dirty="0">
                <a:solidFill>
                  <a:schemeClr val="bg1"/>
                </a:solidFill>
                <a:latin typeface="Times New Roman" panose="02020603050405020304" pitchFamily="18" charset="0"/>
                <a:cs typeface="Times New Roman" panose="02020603050405020304" pitchFamily="18" charset="0"/>
              </a:rPr>
              <a:t>Formation &amp; Promotion of FPOs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518929" y="2909246"/>
            <a:ext cx="2282502" cy="3355758"/>
            <a:chOff x="3530510" y="2655967"/>
            <a:chExt cx="2282502" cy="3355758"/>
          </a:xfrm>
        </p:grpSpPr>
        <p:grpSp>
          <p:nvGrpSpPr>
            <p:cNvPr id="4" name="Group 2"/>
            <p:cNvGrpSpPr/>
            <p:nvPr/>
          </p:nvGrpSpPr>
          <p:grpSpPr bwMode="auto">
            <a:xfrm>
              <a:off x="3530510" y="2655967"/>
              <a:ext cx="2282502" cy="3355758"/>
              <a:chOff x="2387" y="186"/>
              <a:chExt cx="2762" cy="2127"/>
            </a:xfrm>
            <a:solidFill>
              <a:schemeClr val="accent1"/>
            </a:solidFill>
          </p:grpSpPr>
          <p:sp>
            <p:nvSpPr>
              <p:cNvPr id="5" name="AutoShape 3"/>
              <p:cNvSpPr/>
              <p:nvPr/>
            </p:nvSpPr>
            <p:spPr bwMode="auto">
              <a:xfrm>
                <a:off x="2387" y="336"/>
                <a:ext cx="2762" cy="1977"/>
              </a:xfrm>
              <a:custGeom>
                <a:avLst/>
                <a:gdLst>
                  <a:gd name="T0" fmla="+- 0 5031 2387"/>
                  <a:gd name="T1" fmla="*/ T0 w 2762"/>
                  <a:gd name="T2" fmla="+- 0 593 337"/>
                  <a:gd name="T3" fmla="*/ 593 h 1977"/>
                  <a:gd name="T4" fmla="+- 0 4989 2387"/>
                  <a:gd name="T5" fmla="*/ T4 w 2762"/>
                  <a:gd name="T6" fmla="+- 0 736 337"/>
                  <a:gd name="T7" fmla="*/ 736 h 1977"/>
                  <a:gd name="T8" fmla="+- 0 4941 2387"/>
                  <a:gd name="T9" fmla="*/ T8 w 2762"/>
                  <a:gd name="T10" fmla="+- 0 2062 337"/>
                  <a:gd name="T11" fmla="*/ 2062 h 1977"/>
                  <a:gd name="T12" fmla="+- 0 4740 2387"/>
                  <a:gd name="T13" fmla="*/ T12 w 2762"/>
                  <a:gd name="T14" fmla="+- 0 2164 337"/>
                  <a:gd name="T15" fmla="*/ 2164 h 1977"/>
                  <a:gd name="T16" fmla="+- 0 2649 2387"/>
                  <a:gd name="T17" fmla="*/ T16 w 2762"/>
                  <a:gd name="T18" fmla="+- 0 2116 337"/>
                  <a:gd name="T19" fmla="*/ 2116 h 1977"/>
                  <a:gd name="T20" fmla="+- 0 2547 2387"/>
                  <a:gd name="T21" fmla="*/ T20 w 2762"/>
                  <a:gd name="T22" fmla="+- 0 1915 337"/>
                  <a:gd name="T23" fmla="*/ 1915 h 1977"/>
                  <a:gd name="T24" fmla="+- 0 2595 2387"/>
                  <a:gd name="T25" fmla="*/ T24 w 2762"/>
                  <a:gd name="T26" fmla="+- 0 588 337"/>
                  <a:gd name="T27" fmla="*/ 588 h 1977"/>
                  <a:gd name="T28" fmla="+- 0 2797 2387"/>
                  <a:gd name="T29" fmla="*/ T28 w 2762"/>
                  <a:gd name="T30" fmla="+- 0 486 337"/>
                  <a:gd name="T31" fmla="*/ 486 h 1977"/>
                  <a:gd name="T32" fmla="+- 0 4887 2387"/>
                  <a:gd name="T33" fmla="*/ T32 w 2762"/>
                  <a:gd name="T34" fmla="+- 0 534 337"/>
                  <a:gd name="T35" fmla="*/ 534 h 1977"/>
                  <a:gd name="T36" fmla="+- 0 4989 2387"/>
                  <a:gd name="T37" fmla="*/ T36 w 2762"/>
                  <a:gd name="T38" fmla="+- 0 736 337"/>
                  <a:gd name="T39" fmla="*/ 736 h 1977"/>
                  <a:gd name="T40" fmla="+- 0 4942 2387"/>
                  <a:gd name="T41" fmla="*/ T40 w 2762"/>
                  <a:gd name="T42" fmla="+- 0 483 337"/>
                  <a:gd name="T43" fmla="*/ 483 h 1977"/>
                  <a:gd name="T44" fmla="+- 0 4740 2387"/>
                  <a:gd name="T45" fmla="*/ T44 w 2762"/>
                  <a:gd name="T46" fmla="+- 0 412 337"/>
                  <a:gd name="T47" fmla="*/ 412 h 1977"/>
                  <a:gd name="T48" fmla="+- 0 2654 2387"/>
                  <a:gd name="T49" fmla="*/ T48 w 2762"/>
                  <a:gd name="T50" fmla="+- 0 445 337"/>
                  <a:gd name="T51" fmla="*/ 445 h 1977"/>
                  <a:gd name="T52" fmla="+- 0 2506 2387"/>
                  <a:gd name="T53" fmla="*/ T52 w 2762"/>
                  <a:gd name="T54" fmla="+- 0 593 337"/>
                  <a:gd name="T55" fmla="*/ 593 h 1977"/>
                  <a:gd name="T56" fmla="+- 0 2473 2387"/>
                  <a:gd name="T57" fmla="*/ T56 w 2762"/>
                  <a:gd name="T58" fmla="+- 0 1915 337"/>
                  <a:gd name="T59" fmla="*/ 1915 h 1977"/>
                  <a:gd name="T60" fmla="+- 0 2544 2387"/>
                  <a:gd name="T61" fmla="*/ T60 w 2762"/>
                  <a:gd name="T62" fmla="+- 0 2117 337"/>
                  <a:gd name="T63" fmla="*/ 2117 h 1977"/>
                  <a:gd name="T64" fmla="+- 0 2722 2387"/>
                  <a:gd name="T65" fmla="*/ T64 w 2762"/>
                  <a:gd name="T66" fmla="+- 0 2230 337"/>
                  <a:gd name="T67" fmla="*/ 2230 h 1977"/>
                  <a:gd name="T68" fmla="+- 0 4814 2387"/>
                  <a:gd name="T69" fmla="*/ T68 w 2762"/>
                  <a:gd name="T70" fmla="+- 0 2230 337"/>
                  <a:gd name="T71" fmla="*/ 2230 h 1977"/>
                  <a:gd name="T72" fmla="+- 0 4945 2387"/>
                  <a:gd name="T73" fmla="*/ T72 w 2762"/>
                  <a:gd name="T74" fmla="+- 0 2164 337"/>
                  <a:gd name="T75" fmla="*/ 2164 h 1977"/>
                  <a:gd name="T76" fmla="+- 0 5055 2387"/>
                  <a:gd name="T77" fmla="*/ T76 w 2762"/>
                  <a:gd name="T78" fmla="+- 0 1989 337"/>
                  <a:gd name="T79" fmla="*/ 1989 h 1977"/>
                  <a:gd name="T80" fmla="+- 0 5149 2387"/>
                  <a:gd name="T81" fmla="*/ T80 w 2762"/>
                  <a:gd name="T82" fmla="+- 0 721 337"/>
                  <a:gd name="T83" fmla="*/ 721 h 1977"/>
                  <a:gd name="T84" fmla="+- 0 5129 2387"/>
                  <a:gd name="T85" fmla="*/ T84 w 2762"/>
                  <a:gd name="T86" fmla="+- 0 721 337"/>
                  <a:gd name="T87" fmla="*/ 721 h 1977"/>
                  <a:gd name="T88" fmla="+- 0 5101 2387"/>
                  <a:gd name="T89" fmla="*/ T88 w 2762"/>
                  <a:gd name="T90" fmla="+- 0 2071 337"/>
                  <a:gd name="T91" fmla="*/ 2071 h 1977"/>
                  <a:gd name="T92" fmla="+- 0 4972 2387"/>
                  <a:gd name="T93" fmla="*/ T92 w 2762"/>
                  <a:gd name="T94" fmla="+- 0 2231 337"/>
                  <a:gd name="T95" fmla="*/ 2231 h 1977"/>
                  <a:gd name="T96" fmla="+- 0 4774 2387"/>
                  <a:gd name="T97" fmla="*/ T96 w 2762"/>
                  <a:gd name="T98" fmla="+- 0 2294 337"/>
                  <a:gd name="T99" fmla="*/ 2294 h 1977"/>
                  <a:gd name="T100" fmla="+- 0 2624 2387"/>
                  <a:gd name="T101" fmla="*/ T100 w 2762"/>
                  <a:gd name="T102" fmla="+- 0 2265 337"/>
                  <a:gd name="T103" fmla="*/ 2265 h 1977"/>
                  <a:gd name="T104" fmla="+- 0 2468 2387"/>
                  <a:gd name="T105" fmla="*/ T104 w 2762"/>
                  <a:gd name="T106" fmla="+- 0 2133 337"/>
                  <a:gd name="T107" fmla="*/ 2133 h 1977"/>
                  <a:gd name="T108" fmla="+- 0 2407 2387"/>
                  <a:gd name="T109" fmla="*/ T108 w 2762"/>
                  <a:gd name="T110" fmla="+- 0 1929 337"/>
                  <a:gd name="T111" fmla="*/ 1929 h 1977"/>
                  <a:gd name="T112" fmla="+- 0 2435 2387"/>
                  <a:gd name="T113" fmla="*/ T112 w 2762"/>
                  <a:gd name="T114" fmla="+- 0 579 337"/>
                  <a:gd name="T115" fmla="*/ 579 h 1977"/>
                  <a:gd name="T116" fmla="+- 0 2564 2387"/>
                  <a:gd name="T117" fmla="*/ T116 w 2762"/>
                  <a:gd name="T118" fmla="+- 0 419 337"/>
                  <a:gd name="T119" fmla="*/ 419 h 1977"/>
                  <a:gd name="T120" fmla="+- 0 2763 2387"/>
                  <a:gd name="T121" fmla="*/ T120 w 2762"/>
                  <a:gd name="T122" fmla="+- 0 357 337"/>
                  <a:gd name="T123" fmla="*/ 357 h 1977"/>
                  <a:gd name="T124" fmla="+- 0 4912 2387"/>
                  <a:gd name="T125" fmla="*/ T124 w 2762"/>
                  <a:gd name="T126" fmla="+- 0 385 337"/>
                  <a:gd name="T127" fmla="*/ 385 h 1977"/>
                  <a:gd name="T128" fmla="+- 0 5068 2387"/>
                  <a:gd name="T129" fmla="*/ T128 w 2762"/>
                  <a:gd name="T130" fmla="+- 0 518 337"/>
                  <a:gd name="T131" fmla="*/ 518 h 1977"/>
                  <a:gd name="T132" fmla="+- 0 5129 2387"/>
                  <a:gd name="T133" fmla="*/ T132 w 2762"/>
                  <a:gd name="T134" fmla="+- 0 721 337"/>
                  <a:gd name="T135" fmla="*/ 721 h 1977"/>
                  <a:gd name="T136" fmla="+- 0 5085 2387"/>
                  <a:gd name="T137" fmla="*/ T136 w 2762"/>
                  <a:gd name="T138" fmla="+- 0 506 337"/>
                  <a:gd name="T139" fmla="*/ 506 h 1977"/>
                  <a:gd name="T140" fmla="+- 0 4920 2387"/>
                  <a:gd name="T141" fmla="*/ T140 w 2762"/>
                  <a:gd name="T142" fmla="+- 0 367 337"/>
                  <a:gd name="T143" fmla="*/ 367 h 1977"/>
                  <a:gd name="T144" fmla="+- 0 4774 2387"/>
                  <a:gd name="T145" fmla="*/ T144 w 2762"/>
                  <a:gd name="T146" fmla="+- 0 337 337"/>
                  <a:gd name="T147" fmla="*/ 337 h 1977"/>
                  <a:gd name="T148" fmla="+- 0 2617 2387"/>
                  <a:gd name="T149" fmla="*/ T148 w 2762"/>
                  <a:gd name="T150" fmla="+- 0 367 337"/>
                  <a:gd name="T151" fmla="*/ 367 h 1977"/>
                  <a:gd name="T152" fmla="+- 0 2451 2387"/>
                  <a:gd name="T153" fmla="*/ T152 w 2762"/>
                  <a:gd name="T154" fmla="+- 0 506 337"/>
                  <a:gd name="T155" fmla="*/ 506 h 1977"/>
                  <a:gd name="T156" fmla="+- 0 2387 2387"/>
                  <a:gd name="T157" fmla="*/ T156 w 2762"/>
                  <a:gd name="T158" fmla="+- 0 721 337"/>
                  <a:gd name="T159" fmla="*/ 721 h 1977"/>
                  <a:gd name="T160" fmla="+- 0 2417 2387"/>
                  <a:gd name="T161" fmla="*/ T160 w 2762"/>
                  <a:gd name="T162" fmla="+- 0 2078 337"/>
                  <a:gd name="T163" fmla="*/ 2078 h 1977"/>
                  <a:gd name="T164" fmla="+- 0 2553 2387"/>
                  <a:gd name="T165" fmla="*/ T164 w 2762"/>
                  <a:gd name="T166" fmla="+- 0 2248 337"/>
                  <a:gd name="T167" fmla="*/ 2248 h 1977"/>
                  <a:gd name="T168" fmla="+- 0 2763 2387"/>
                  <a:gd name="T169" fmla="*/ T168 w 2762"/>
                  <a:gd name="T170" fmla="+- 0 2314 337"/>
                  <a:gd name="T171" fmla="*/ 2314 h 1977"/>
                  <a:gd name="T172" fmla="+- 0 4887 2387"/>
                  <a:gd name="T173" fmla="*/ T172 w 2762"/>
                  <a:gd name="T174" fmla="+- 0 2294 337"/>
                  <a:gd name="T175" fmla="*/ 2294 h 1977"/>
                  <a:gd name="T176" fmla="+- 0 5039 2387"/>
                  <a:gd name="T177" fmla="*/ T176 w 2762"/>
                  <a:gd name="T178" fmla="+- 0 2201 337"/>
                  <a:gd name="T179" fmla="*/ 2201 h 1977"/>
                  <a:gd name="T180" fmla="+- 0 5141 2387"/>
                  <a:gd name="T181" fmla="*/ T180 w 2762"/>
                  <a:gd name="T182" fmla="+- 0 2006 337"/>
                  <a:gd name="T183" fmla="*/ 2006 h 19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62" h="1977">
                    <a:moveTo>
                      <a:pt x="2677" y="399"/>
                    </a:moveTo>
                    <a:lnTo>
                      <a:pt x="2668" y="324"/>
                    </a:lnTo>
                    <a:lnTo>
                      <a:pt x="2644" y="256"/>
                    </a:lnTo>
                    <a:lnTo>
                      <a:pt x="2605" y="196"/>
                    </a:lnTo>
                    <a:lnTo>
                      <a:pt x="2602" y="193"/>
                    </a:lnTo>
                    <a:lnTo>
                      <a:pt x="2602" y="399"/>
                    </a:lnTo>
                    <a:lnTo>
                      <a:pt x="2602" y="1578"/>
                    </a:lnTo>
                    <a:lnTo>
                      <a:pt x="2590" y="1656"/>
                    </a:lnTo>
                    <a:lnTo>
                      <a:pt x="2554" y="1725"/>
                    </a:lnTo>
                    <a:lnTo>
                      <a:pt x="2500" y="1779"/>
                    </a:lnTo>
                    <a:lnTo>
                      <a:pt x="2431" y="1815"/>
                    </a:lnTo>
                    <a:lnTo>
                      <a:pt x="2353" y="1827"/>
                    </a:lnTo>
                    <a:lnTo>
                      <a:pt x="410" y="1827"/>
                    </a:lnTo>
                    <a:lnTo>
                      <a:pt x="331" y="1815"/>
                    </a:lnTo>
                    <a:lnTo>
                      <a:pt x="262" y="1779"/>
                    </a:lnTo>
                    <a:lnTo>
                      <a:pt x="208" y="1725"/>
                    </a:lnTo>
                    <a:lnTo>
                      <a:pt x="173" y="1656"/>
                    </a:lnTo>
                    <a:lnTo>
                      <a:pt x="160" y="1578"/>
                    </a:lnTo>
                    <a:lnTo>
                      <a:pt x="160" y="399"/>
                    </a:lnTo>
                    <a:lnTo>
                      <a:pt x="173" y="320"/>
                    </a:lnTo>
                    <a:lnTo>
                      <a:pt x="208" y="251"/>
                    </a:lnTo>
                    <a:lnTo>
                      <a:pt x="262" y="197"/>
                    </a:lnTo>
                    <a:lnTo>
                      <a:pt x="331" y="162"/>
                    </a:lnTo>
                    <a:lnTo>
                      <a:pt x="410" y="149"/>
                    </a:lnTo>
                    <a:lnTo>
                      <a:pt x="2353" y="149"/>
                    </a:lnTo>
                    <a:lnTo>
                      <a:pt x="2431" y="162"/>
                    </a:lnTo>
                    <a:lnTo>
                      <a:pt x="2500" y="197"/>
                    </a:lnTo>
                    <a:lnTo>
                      <a:pt x="2554" y="251"/>
                    </a:lnTo>
                    <a:lnTo>
                      <a:pt x="2590" y="320"/>
                    </a:lnTo>
                    <a:lnTo>
                      <a:pt x="2602" y="399"/>
                    </a:lnTo>
                    <a:lnTo>
                      <a:pt x="2602" y="193"/>
                    </a:lnTo>
                    <a:lnTo>
                      <a:pt x="2558" y="149"/>
                    </a:lnTo>
                    <a:lnTo>
                      <a:pt x="2555" y="146"/>
                    </a:lnTo>
                    <a:lnTo>
                      <a:pt x="2495" y="108"/>
                    </a:lnTo>
                    <a:lnTo>
                      <a:pt x="2427" y="83"/>
                    </a:lnTo>
                    <a:lnTo>
                      <a:pt x="2353" y="75"/>
                    </a:lnTo>
                    <a:lnTo>
                      <a:pt x="410" y="75"/>
                    </a:lnTo>
                    <a:lnTo>
                      <a:pt x="335" y="83"/>
                    </a:lnTo>
                    <a:lnTo>
                      <a:pt x="267" y="108"/>
                    </a:lnTo>
                    <a:lnTo>
                      <a:pt x="207" y="146"/>
                    </a:lnTo>
                    <a:lnTo>
                      <a:pt x="157" y="196"/>
                    </a:lnTo>
                    <a:lnTo>
                      <a:pt x="119" y="256"/>
                    </a:lnTo>
                    <a:lnTo>
                      <a:pt x="94" y="324"/>
                    </a:lnTo>
                    <a:lnTo>
                      <a:pt x="86" y="399"/>
                    </a:lnTo>
                    <a:lnTo>
                      <a:pt x="86" y="1578"/>
                    </a:lnTo>
                    <a:lnTo>
                      <a:pt x="94" y="1652"/>
                    </a:lnTo>
                    <a:lnTo>
                      <a:pt x="119" y="1720"/>
                    </a:lnTo>
                    <a:lnTo>
                      <a:pt x="157" y="1780"/>
                    </a:lnTo>
                    <a:lnTo>
                      <a:pt x="207" y="1830"/>
                    </a:lnTo>
                    <a:lnTo>
                      <a:pt x="267" y="1869"/>
                    </a:lnTo>
                    <a:lnTo>
                      <a:pt x="335" y="1893"/>
                    </a:lnTo>
                    <a:lnTo>
                      <a:pt x="410" y="1902"/>
                    </a:lnTo>
                    <a:lnTo>
                      <a:pt x="2353" y="1902"/>
                    </a:lnTo>
                    <a:lnTo>
                      <a:pt x="2427" y="1893"/>
                    </a:lnTo>
                    <a:lnTo>
                      <a:pt x="2495" y="1869"/>
                    </a:lnTo>
                    <a:lnTo>
                      <a:pt x="2555" y="1830"/>
                    </a:lnTo>
                    <a:lnTo>
                      <a:pt x="2558" y="1827"/>
                    </a:lnTo>
                    <a:lnTo>
                      <a:pt x="2605" y="1780"/>
                    </a:lnTo>
                    <a:lnTo>
                      <a:pt x="2644" y="1720"/>
                    </a:lnTo>
                    <a:lnTo>
                      <a:pt x="2668" y="1652"/>
                    </a:lnTo>
                    <a:lnTo>
                      <a:pt x="2677" y="1578"/>
                    </a:lnTo>
                    <a:lnTo>
                      <a:pt x="2677" y="399"/>
                    </a:lnTo>
                    <a:close/>
                    <a:moveTo>
                      <a:pt x="2762" y="384"/>
                    </a:moveTo>
                    <a:lnTo>
                      <a:pt x="2754" y="307"/>
                    </a:lnTo>
                    <a:lnTo>
                      <a:pt x="2742" y="267"/>
                    </a:lnTo>
                    <a:lnTo>
                      <a:pt x="2742" y="384"/>
                    </a:lnTo>
                    <a:lnTo>
                      <a:pt x="2742" y="1592"/>
                    </a:lnTo>
                    <a:lnTo>
                      <a:pt x="2735" y="1665"/>
                    </a:lnTo>
                    <a:lnTo>
                      <a:pt x="2714" y="1734"/>
                    </a:lnTo>
                    <a:lnTo>
                      <a:pt x="2681" y="1796"/>
                    </a:lnTo>
                    <a:lnTo>
                      <a:pt x="2638" y="1850"/>
                    </a:lnTo>
                    <a:lnTo>
                      <a:pt x="2585" y="1894"/>
                    </a:lnTo>
                    <a:lnTo>
                      <a:pt x="2525" y="1928"/>
                    </a:lnTo>
                    <a:lnTo>
                      <a:pt x="2458" y="1949"/>
                    </a:lnTo>
                    <a:lnTo>
                      <a:pt x="2387" y="1957"/>
                    </a:lnTo>
                    <a:lnTo>
                      <a:pt x="376" y="1957"/>
                    </a:lnTo>
                    <a:lnTo>
                      <a:pt x="304" y="1949"/>
                    </a:lnTo>
                    <a:lnTo>
                      <a:pt x="237" y="1928"/>
                    </a:lnTo>
                    <a:lnTo>
                      <a:pt x="177" y="1894"/>
                    </a:lnTo>
                    <a:lnTo>
                      <a:pt x="124" y="1850"/>
                    </a:lnTo>
                    <a:lnTo>
                      <a:pt x="81" y="1796"/>
                    </a:lnTo>
                    <a:lnTo>
                      <a:pt x="48" y="1734"/>
                    </a:lnTo>
                    <a:lnTo>
                      <a:pt x="27" y="1665"/>
                    </a:lnTo>
                    <a:lnTo>
                      <a:pt x="20" y="1592"/>
                    </a:lnTo>
                    <a:lnTo>
                      <a:pt x="20" y="384"/>
                    </a:lnTo>
                    <a:lnTo>
                      <a:pt x="27" y="311"/>
                    </a:lnTo>
                    <a:lnTo>
                      <a:pt x="48" y="242"/>
                    </a:lnTo>
                    <a:lnTo>
                      <a:pt x="81" y="181"/>
                    </a:lnTo>
                    <a:lnTo>
                      <a:pt x="124" y="126"/>
                    </a:lnTo>
                    <a:lnTo>
                      <a:pt x="177" y="82"/>
                    </a:lnTo>
                    <a:lnTo>
                      <a:pt x="237" y="48"/>
                    </a:lnTo>
                    <a:lnTo>
                      <a:pt x="304" y="27"/>
                    </a:lnTo>
                    <a:lnTo>
                      <a:pt x="376" y="20"/>
                    </a:lnTo>
                    <a:lnTo>
                      <a:pt x="2387" y="20"/>
                    </a:lnTo>
                    <a:lnTo>
                      <a:pt x="2458" y="27"/>
                    </a:lnTo>
                    <a:lnTo>
                      <a:pt x="2525" y="48"/>
                    </a:lnTo>
                    <a:lnTo>
                      <a:pt x="2585" y="82"/>
                    </a:lnTo>
                    <a:lnTo>
                      <a:pt x="2638" y="126"/>
                    </a:lnTo>
                    <a:lnTo>
                      <a:pt x="2681" y="181"/>
                    </a:lnTo>
                    <a:lnTo>
                      <a:pt x="2714" y="242"/>
                    </a:lnTo>
                    <a:lnTo>
                      <a:pt x="2735" y="311"/>
                    </a:lnTo>
                    <a:lnTo>
                      <a:pt x="2742" y="384"/>
                    </a:lnTo>
                    <a:lnTo>
                      <a:pt x="2742" y="267"/>
                    </a:lnTo>
                    <a:lnTo>
                      <a:pt x="2732" y="235"/>
                    </a:lnTo>
                    <a:lnTo>
                      <a:pt x="2698" y="169"/>
                    </a:lnTo>
                    <a:lnTo>
                      <a:pt x="2652" y="112"/>
                    </a:lnTo>
                    <a:lnTo>
                      <a:pt x="2596" y="65"/>
                    </a:lnTo>
                    <a:lnTo>
                      <a:pt x="2533" y="30"/>
                    </a:lnTo>
                    <a:lnTo>
                      <a:pt x="2500" y="20"/>
                    </a:lnTo>
                    <a:lnTo>
                      <a:pt x="2462" y="8"/>
                    </a:lnTo>
                    <a:lnTo>
                      <a:pt x="2387" y="0"/>
                    </a:lnTo>
                    <a:lnTo>
                      <a:pt x="376" y="0"/>
                    </a:lnTo>
                    <a:lnTo>
                      <a:pt x="300" y="8"/>
                    </a:lnTo>
                    <a:lnTo>
                      <a:pt x="230" y="30"/>
                    </a:lnTo>
                    <a:lnTo>
                      <a:pt x="166" y="65"/>
                    </a:lnTo>
                    <a:lnTo>
                      <a:pt x="110" y="112"/>
                    </a:lnTo>
                    <a:lnTo>
                      <a:pt x="64" y="169"/>
                    </a:lnTo>
                    <a:lnTo>
                      <a:pt x="30" y="235"/>
                    </a:lnTo>
                    <a:lnTo>
                      <a:pt x="8" y="307"/>
                    </a:lnTo>
                    <a:lnTo>
                      <a:pt x="0" y="384"/>
                    </a:lnTo>
                    <a:lnTo>
                      <a:pt x="0" y="1592"/>
                    </a:lnTo>
                    <a:lnTo>
                      <a:pt x="8" y="1669"/>
                    </a:lnTo>
                    <a:lnTo>
                      <a:pt x="30" y="1741"/>
                    </a:lnTo>
                    <a:lnTo>
                      <a:pt x="64" y="1807"/>
                    </a:lnTo>
                    <a:lnTo>
                      <a:pt x="110" y="1864"/>
                    </a:lnTo>
                    <a:lnTo>
                      <a:pt x="166" y="1911"/>
                    </a:lnTo>
                    <a:lnTo>
                      <a:pt x="230" y="1946"/>
                    </a:lnTo>
                    <a:lnTo>
                      <a:pt x="300" y="1969"/>
                    </a:lnTo>
                    <a:lnTo>
                      <a:pt x="376" y="1977"/>
                    </a:lnTo>
                    <a:lnTo>
                      <a:pt x="2387" y="1977"/>
                    </a:lnTo>
                    <a:lnTo>
                      <a:pt x="2462" y="1969"/>
                    </a:lnTo>
                    <a:lnTo>
                      <a:pt x="2500" y="1957"/>
                    </a:lnTo>
                    <a:lnTo>
                      <a:pt x="2533" y="1946"/>
                    </a:lnTo>
                    <a:lnTo>
                      <a:pt x="2596" y="1911"/>
                    </a:lnTo>
                    <a:lnTo>
                      <a:pt x="2652" y="1864"/>
                    </a:lnTo>
                    <a:lnTo>
                      <a:pt x="2698" y="1807"/>
                    </a:lnTo>
                    <a:lnTo>
                      <a:pt x="2732" y="1741"/>
                    </a:lnTo>
                    <a:lnTo>
                      <a:pt x="2754" y="1669"/>
                    </a:lnTo>
                    <a:lnTo>
                      <a:pt x="2762" y="1592"/>
                    </a:lnTo>
                    <a:lnTo>
                      <a:pt x="2762" y="384"/>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6" name="Freeform 4"/>
              <p:cNvSpPr/>
              <p:nvPr/>
            </p:nvSpPr>
            <p:spPr bwMode="auto">
              <a:xfrm>
                <a:off x="3004" y="196"/>
                <a:ext cx="1567" cy="381"/>
              </a:xfrm>
              <a:custGeom>
                <a:avLst/>
                <a:gdLst>
                  <a:gd name="T0" fmla="+- 0 4381 3005"/>
                  <a:gd name="T1" fmla="*/ T0 w 1567"/>
                  <a:gd name="T2" fmla="+- 0 196 196"/>
                  <a:gd name="T3" fmla="*/ 196 h 381"/>
                  <a:gd name="T4" fmla="+- 0 3195 3005"/>
                  <a:gd name="T5" fmla="*/ T4 w 1567"/>
                  <a:gd name="T6" fmla="+- 0 196 196"/>
                  <a:gd name="T7" fmla="*/ 196 h 381"/>
                  <a:gd name="T8" fmla="+- 0 3121 3005"/>
                  <a:gd name="T9" fmla="*/ T8 w 1567"/>
                  <a:gd name="T10" fmla="+- 0 211 196"/>
                  <a:gd name="T11" fmla="*/ 211 h 381"/>
                  <a:gd name="T12" fmla="+- 0 3060 3005"/>
                  <a:gd name="T13" fmla="*/ T12 w 1567"/>
                  <a:gd name="T14" fmla="+- 0 252 196"/>
                  <a:gd name="T15" fmla="*/ 252 h 381"/>
                  <a:gd name="T16" fmla="+- 0 3020 3005"/>
                  <a:gd name="T17" fmla="*/ T16 w 1567"/>
                  <a:gd name="T18" fmla="+- 0 312 196"/>
                  <a:gd name="T19" fmla="*/ 312 h 381"/>
                  <a:gd name="T20" fmla="+- 0 3005 3005"/>
                  <a:gd name="T21" fmla="*/ T20 w 1567"/>
                  <a:gd name="T22" fmla="+- 0 386 196"/>
                  <a:gd name="T23" fmla="*/ 386 h 381"/>
                  <a:gd name="T24" fmla="+- 0 3020 3005"/>
                  <a:gd name="T25" fmla="*/ T24 w 1567"/>
                  <a:gd name="T26" fmla="+- 0 460 196"/>
                  <a:gd name="T27" fmla="*/ 460 h 381"/>
                  <a:gd name="T28" fmla="+- 0 3060 3005"/>
                  <a:gd name="T29" fmla="*/ T28 w 1567"/>
                  <a:gd name="T30" fmla="+- 0 521 196"/>
                  <a:gd name="T31" fmla="*/ 521 h 381"/>
                  <a:gd name="T32" fmla="+- 0 3121 3005"/>
                  <a:gd name="T33" fmla="*/ T32 w 1567"/>
                  <a:gd name="T34" fmla="+- 0 562 196"/>
                  <a:gd name="T35" fmla="*/ 562 h 381"/>
                  <a:gd name="T36" fmla="+- 0 3195 3005"/>
                  <a:gd name="T37" fmla="*/ T36 w 1567"/>
                  <a:gd name="T38" fmla="+- 0 577 196"/>
                  <a:gd name="T39" fmla="*/ 577 h 381"/>
                  <a:gd name="T40" fmla="+- 0 4381 3005"/>
                  <a:gd name="T41" fmla="*/ T40 w 1567"/>
                  <a:gd name="T42" fmla="+- 0 577 196"/>
                  <a:gd name="T43" fmla="*/ 577 h 381"/>
                  <a:gd name="T44" fmla="+- 0 4455 3005"/>
                  <a:gd name="T45" fmla="*/ T44 w 1567"/>
                  <a:gd name="T46" fmla="+- 0 562 196"/>
                  <a:gd name="T47" fmla="*/ 562 h 381"/>
                  <a:gd name="T48" fmla="+- 0 4516 3005"/>
                  <a:gd name="T49" fmla="*/ T48 w 1567"/>
                  <a:gd name="T50" fmla="+- 0 521 196"/>
                  <a:gd name="T51" fmla="*/ 521 h 381"/>
                  <a:gd name="T52" fmla="+- 0 4557 3005"/>
                  <a:gd name="T53" fmla="*/ T52 w 1567"/>
                  <a:gd name="T54" fmla="+- 0 460 196"/>
                  <a:gd name="T55" fmla="*/ 460 h 381"/>
                  <a:gd name="T56" fmla="+- 0 4571 3005"/>
                  <a:gd name="T57" fmla="*/ T56 w 1567"/>
                  <a:gd name="T58" fmla="+- 0 386 196"/>
                  <a:gd name="T59" fmla="*/ 386 h 381"/>
                  <a:gd name="T60" fmla="+- 0 4557 3005"/>
                  <a:gd name="T61" fmla="*/ T60 w 1567"/>
                  <a:gd name="T62" fmla="+- 0 312 196"/>
                  <a:gd name="T63" fmla="*/ 312 h 381"/>
                  <a:gd name="T64" fmla="+- 0 4516 3005"/>
                  <a:gd name="T65" fmla="*/ T64 w 1567"/>
                  <a:gd name="T66" fmla="+- 0 252 196"/>
                  <a:gd name="T67" fmla="*/ 252 h 381"/>
                  <a:gd name="T68" fmla="+- 0 4455 3005"/>
                  <a:gd name="T69" fmla="*/ T68 w 1567"/>
                  <a:gd name="T70" fmla="+- 0 211 196"/>
                  <a:gd name="T71" fmla="*/ 211 h 381"/>
                  <a:gd name="T72" fmla="+- 0 4381 3005"/>
                  <a:gd name="T73" fmla="*/ T72 w 1567"/>
                  <a:gd name="T74" fmla="+- 0 196 196"/>
                  <a:gd name="T75" fmla="*/ 196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567" h="381">
                    <a:moveTo>
                      <a:pt x="1376" y="0"/>
                    </a:moveTo>
                    <a:lnTo>
                      <a:pt x="190" y="0"/>
                    </a:lnTo>
                    <a:lnTo>
                      <a:pt x="116" y="15"/>
                    </a:lnTo>
                    <a:lnTo>
                      <a:pt x="55" y="56"/>
                    </a:lnTo>
                    <a:lnTo>
                      <a:pt x="15" y="116"/>
                    </a:lnTo>
                    <a:lnTo>
                      <a:pt x="0" y="190"/>
                    </a:lnTo>
                    <a:lnTo>
                      <a:pt x="15" y="264"/>
                    </a:lnTo>
                    <a:lnTo>
                      <a:pt x="55" y="325"/>
                    </a:lnTo>
                    <a:lnTo>
                      <a:pt x="116" y="366"/>
                    </a:lnTo>
                    <a:lnTo>
                      <a:pt x="190" y="381"/>
                    </a:lnTo>
                    <a:lnTo>
                      <a:pt x="1376" y="381"/>
                    </a:lnTo>
                    <a:lnTo>
                      <a:pt x="1450" y="366"/>
                    </a:lnTo>
                    <a:lnTo>
                      <a:pt x="1511" y="325"/>
                    </a:lnTo>
                    <a:lnTo>
                      <a:pt x="1552" y="264"/>
                    </a:lnTo>
                    <a:lnTo>
                      <a:pt x="1566" y="190"/>
                    </a:lnTo>
                    <a:lnTo>
                      <a:pt x="1552" y="116"/>
                    </a:lnTo>
                    <a:lnTo>
                      <a:pt x="1511" y="56"/>
                    </a:lnTo>
                    <a:lnTo>
                      <a:pt x="1450" y="15"/>
                    </a:lnTo>
                    <a:lnTo>
                      <a:pt x="137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IN" sz="2400" dirty="0">
                    <a:latin typeface="Times New Roman" panose="02020603050405020304" pitchFamily="18" charset="0"/>
                    <a:cs typeface="Times New Roman" panose="02020603050405020304" pitchFamily="18" charset="0"/>
                  </a:rPr>
                  <a:t>SFAC</a:t>
                </a:r>
              </a:p>
            </p:txBody>
          </p:sp>
          <p:sp>
            <p:nvSpPr>
              <p:cNvPr id="7" name="AutoShape 5"/>
              <p:cNvSpPr/>
              <p:nvPr/>
            </p:nvSpPr>
            <p:spPr bwMode="auto">
              <a:xfrm>
                <a:off x="2994" y="186"/>
                <a:ext cx="1587" cy="401"/>
              </a:xfrm>
              <a:custGeom>
                <a:avLst/>
                <a:gdLst>
                  <a:gd name="T0" fmla="+- 0 4381 2995"/>
                  <a:gd name="T1" fmla="*/ T0 w 1587"/>
                  <a:gd name="T2" fmla="+- 0 186 186"/>
                  <a:gd name="T3" fmla="*/ 186 h 401"/>
                  <a:gd name="T4" fmla="+- 0 3195 2995"/>
                  <a:gd name="T5" fmla="*/ T4 w 1587"/>
                  <a:gd name="T6" fmla="+- 0 186 186"/>
                  <a:gd name="T7" fmla="*/ 186 h 401"/>
                  <a:gd name="T8" fmla="+- 0 3117 2995"/>
                  <a:gd name="T9" fmla="*/ T8 w 1587"/>
                  <a:gd name="T10" fmla="+- 0 202 186"/>
                  <a:gd name="T11" fmla="*/ 202 h 401"/>
                  <a:gd name="T12" fmla="+- 0 3053 2995"/>
                  <a:gd name="T13" fmla="*/ T12 w 1587"/>
                  <a:gd name="T14" fmla="+- 0 245 186"/>
                  <a:gd name="T15" fmla="*/ 245 h 401"/>
                  <a:gd name="T16" fmla="+- 0 3010 2995"/>
                  <a:gd name="T17" fmla="*/ T16 w 1587"/>
                  <a:gd name="T18" fmla="+- 0 309 186"/>
                  <a:gd name="T19" fmla="*/ 309 h 401"/>
                  <a:gd name="T20" fmla="+- 0 2995 2995"/>
                  <a:gd name="T21" fmla="*/ T20 w 1587"/>
                  <a:gd name="T22" fmla="+- 0 386 186"/>
                  <a:gd name="T23" fmla="*/ 386 h 401"/>
                  <a:gd name="T24" fmla="+- 0 3010 2995"/>
                  <a:gd name="T25" fmla="*/ T24 w 1587"/>
                  <a:gd name="T26" fmla="+- 0 464 186"/>
                  <a:gd name="T27" fmla="*/ 464 h 401"/>
                  <a:gd name="T28" fmla="+- 0 3053 2995"/>
                  <a:gd name="T29" fmla="*/ T28 w 1587"/>
                  <a:gd name="T30" fmla="+- 0 528 186"/>
                  <a:gd name="T31" fmla="*/ 528 h 401"/>
                  <a:gd name="T32" fmla="+- 0 3117 2995"/>
                  <a:gd name="T33" fmla="*/ T32 w 1587"/>
                  <a:gd name="T34" fmla="+- 0 571 186"/>
                  <a:gd name="T35" fmla="*/ 571 h 401"/>
                  <a:gd name="T36" fmla="+- 0 3195 2995"/>
                  <a:gd name="T37" fmla="*/ T36 w 1587"/>
                  <a:gd name="T38" fmla="+- 0 587 186"/>
                  <a:gd name="T39" fmla="*/ 587 h 401"/>
                  <a:gd name="T40" fmla="+- 0 4381 2995"/>
                  <a:gd name="T41" fmla="*/ T40 w 1587"/>
                  <a:gd name="T42" fmla="+- 0 587 186"/>
                  <a:gd name="T43" fmla="*/ 587 h 401"/>
                  <a:gd name="T44" fmla="+- 0 4459 2995"/>
                  <a:gd name="T45" fmla="*/ T44 w 1587"/>
                  <a:gd name="T46" fmla="+- 0 571 186"/>
                  <a:gd name="T47" fmla="*/ 571 h 401"/>
                  <a:gd name="T48" fmla="+- 0 4465 2995"/>
                  <a:gd name="T49" fmla="*/ T48 w 1587"/>
                  <a:gd name="T50" fmla="+- 0 566 186"/>
                  <a:gd name="T51" fmla="*/ 566 h 401"/>
                  <a:gd name="T52" fmla="+- 0 3195 2995"/>
                  <a:gd name="T53" fmla="*/ T52 w 1587"/>
                  <a:gd name="T54" fmla="+- 0 566 186"/>
                  <a:gd name="T55" fmla="*/ 566 h 401"/>
                  <a:gd name="T56" fmla="+- 0 3125 2995"/>
                  <a:gd name="T57" fmla="*/ T56 w 1587"/>
                  <a:gd name="T58" fmla="+- 0 552 186"/>
                  <a:gd name="T59" fmla="*/ 552 h 401"/>
                  <a:gd name="T60" fmla="+- 0 3067 2995"/>
                  <a:gd name="T61" fmla="*/ T60 w 1587"/>
                  <a:gd name="T62" fmla="+- 0 514 186"/>
                  <a:gd name="T63" fmla="*/ 514 h 401"/>
                  <a:gd name="T64" fmla="+- 0 3029 2995"/>
                  <a:gd name="T65" fmla="*/ T64 w 1587"/>
                  <a:gd name="T66" fmla="+- 0 456 186"/>
                  <a:gd name="T67" fmla="*/ 456 h 401"/>
                  <a:gd name="T68" fmla="+- 0 3015 2995"/>
                  <a:gd name="T69" fmla="*/ T68 w 1587"/>
                  <a:gd name="T70" fmla="+- 0 386 186"/>
                  <a:gd name="T71" fmla="*/ 386 h 401"/>
                  <a:gd name="T72" fmla="+- 0 3029 2995"/>
                  <a:gd name="T73" fmla="*/ T72 w 1587"/>
                  <a:gd name="T74" fmla="+- 0 316 186"/>
                  <a:gd name="T75" fmla="*/ 316 h 401"/>
                  <a:gd name="T76" fmla="+- 0 3067 2995"/>
                  <a:gd name="T77" fmla="*/ T76 w 1587"/>
                  <a:gd name="T78" fmla="+- 0 259 186"/>
                  <a:gd name="T79" fmla="*/ 259 h 401"/>
                  <a:gd name="T80" fmla="+- 0 3125 2995"/>
                  <a:gd name="T81" fmla="*/ T80 w 1587"/>
                  <a:gd name="T82" fmla="+- 0 220 186"/>
                  <a:gd name="T83" fmla="*/ 220 h 401"/>
                  <a:gd name="T84" fmla="+- 0 3195 2995"/>
                  <a:gd name="T85" fmla="*/ T84 w 1587"/>
                  <a:gd name="T86" fmla="+- 0 206 186"/>
                  <a:gd name="T87" fmla="*/ 206 h 401"/>
                  <a:gd name="T88" fmla="+- 0 4465 2995"/>
                  <a:gd name="T89" fmla="*/ T88 w 1587"/>
                  <a:gd name="T90" fmla="+- 0 206 186"/>
                  <a:gd name="T91" fmla="*/ 206 h 401"/>
                  <a:gd name="T92" fmla="+- 0 4459 2995"/>
                  <a:gd name="T93" fmla="*/ T92 w 1587"/>
                  <a:gd name="T94" fmla="+- 0 202 186"/>
                  <a:gd name="T95" fmla="*/ 202 h 401"/>
                  <a:gd name="T96" fmla="+- 0 4381 2995"/>
                  <a:gd name="T97" fmla="*/ T96 w 1587"/>
                  <a:gd name="T98" fmla="+- 0 186 186"/>
                  <a:gd name="T99" fmla="*/ 186 h 401"/>
                  <a:gd name="T100" fmla="+- 0 4465 2995"/>
                  <a:gd name="T101" fmla="*/ T100 w 1587"/>
                  <a:gd name="T102" fmla="+- 0 206 186"/>
                  <a:gd name="T103" fmla="*/ 206 h 401"/>
                  <a:gd name="T104" fmla="+- 0 4381 2995"/>
                  <a:gd name="T105" fmla="*/ T104 w 1587"/>
                  <a:gd name="T106" fmla="+- 0 206 186"/>
                  <a:gd name="T107" fmla="*/ 206 h 401"/>
                  <a:gd name="T108" fmla="+- 0 4451 2995"/>
                  <a:gd name="T109" fmla="*/ T108 w 1587"/>
                  <a:gd name="T110" fmla="+- 0 220 186"/>
                  <a:gd name="T111" fmla="*/ 220 h 401"/>
                  <a:gd name="T112" fmla="+- 0 4509 2995"/>
                  <a:gd name="T113" fmla="*/ T112 w 1587"/>
                  <a:gd name="T114" fmla="+- 0 259 186"/>
                  <a:gd name="T115" fmla="*/ 259 h 401"/>
                  <a:gd name="T116" fmla="+- 0 4547 2995"/>
                  <a:gd name="T117" fmla="*/ T116 w 1587"/>
                  <a:gd name="T118" fmla="+- 0 316 186"/>
                  <a:gd name="T119" fmla="*/ 316 h 401"/>
                  <a:gd name="T120" fmla="+- 0 4561 2995"/>
                  <a:gd name="T121" fmla="*/ T120 w 1587"/>
                  <a:gd name="T122" fmla="+- 0 386 186"/>
                  <a:gd name="T123" fmla="*/ 386 h 401"/>
                  <a:gd name="T124" fmla="+- 0 4547 2995"/>
                  <a:gd name="T125" fmla="*/ T124 w 1587"/>
                  <a:gd name="T126" fmla="+- 0 456 186"/>
                  <a:gd name="T127" fmla="*/ 456 h 401"/>
                  <a:gd name="T128" fmla="+- 0 4509 2995"/>
                  <a:gd name="T129" fmla="*/ T128 w 1587"/>
                  <a:gd name="T130" fmla="+- 0 514 186"/>
                  <a:gd name="T131" fmla="*/ 514 h 401"/>
                  <a:gd name="T132" fmla="+- 0 4451 2995"/>
                  <a:gd name="T133" fmla="*/ T132 w 1587"/>
                  <a:gd name="T134" fmla="+- 0 552 186"/>
                  <a:gd name="T135" fmla="*/ 552 h 401"/>
                  <a:gd name="T136" fmla="+- 0 4381 2995"/>
                  <a:gd name="T137" fmla="*/ T136 w 1587"/>
                  <a:gd name="T138" fmla="+- 0 566 186"/>
                  <a:gd name="T139" fmla="*/ 566 h 401"/>
                  <a:gd name="T140" fmla="+- 0 4465 2995"/>
                  <a:gd name="T141" fmla="*/ T140 w 1587"/>
                  <a:gd name="T142" fmla="+- 0 566 186"/>
                  <a:gd name="T143" fmla="*/ 566 h 401"/>
                  <a:gd name="T144" fmla="+- 0 4523 2995"/>
                  <a:gd name="T145" fmla="*/ T144 w 1587"/>
                  <a:gd name="T146" fmla="+- 0 528 186"/>
                  <a:gd name="T147" fmla="*/ 528 h 401"/>
                  <a:gd name="T148" fmla="+- 0 4566 2995"/>
                  <a:gd name="T149" fmla="*/ T148 w 1587"/>
                  <a:gd name="T150" fmla="+- 0 464 186"/>
                  <a:gd name="T151" fmla="*/ 464 h 401"/>
                  <a:gd name="T152" fmla="+- 0 4581 2995"/>
                  <a:gd name="T153" fmla="*/ T152 w 1587"/>
                  <a:gd name="T154" fmla="+- 0 386 186"/>
                  <a:gd name="T155" fmla="*/ 386 h 401"/>
                  <a:gd name="T156" fmla="+- 0 4566 2995"/>
                  <a:gd name="T157" fmla="*/ T156 w 1587"/>
                  <a:gd name="T158" fmla="+- 0 309 186"/>
                  <a:gd name="T159" fmla="*/ 309 h 401"/>
                  <a:gd name="T160" fmla="+- 0 4523 2995"/>
                  <a:gd name="T161" fmla="*/ T160 w 1587"/>
                  <a:gd name="T162" fmla="+- 0 245 186"/>
                  <a:gd name="T163" fmla="*/ 245 h 401"/>
                  <a:gd name="T164" fmla="+- 0 4465 2995"/>
                  <a:gd name="T165" fmla="*/ T164 w 1587"/>
                  <a:gd name="T166" fmla="+- 0 206 186"/>
                  <a:gd name="T167" fmla="*/ 206 h 4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587" h="401">
                    <a:moveTo>
                      <a:pt x="1386" y="0"/>
                    </a:moveTo>
                    <a:lnTo>
                      <a:pt x="200" y="0"/>
                    </a:lnTo>
                    <a:lnTo>
                      <a:pt x="122" y="16"/>
                    </a:lnTo>
                    <a:lnTo>
                      <a:pt x="58" y="59"/>
                    </a:lnTo>
                    <a:lnTo>
                      <a:pt x="15" y="123"/>
                    </a:lnTo>
                    <a:lnTo>
                      <a:pt x="0" y="200"/>
                    </a:lnTo>
                    <a:lnTo>
                      <a:pt x="15" y="278"/>
                    </a:lnTo>
                    <a:lnTo>
                      <a:pt x="58" y="342"/>
                    </a:lnTo>
                    <a:lnTo>
                      <a:pt x="122" y="385"/>
                    </a:lnTo>
                    <a:lnTo>
                      <a:pt x="200" y="401"/>
                    </a:lnTo>
                    <a:lnTo>
                      <a:pt x="1386" y="401"/>
                    </a:lnTo>
                    <a:lnTo>
                      <a:pt x="1464" y="385"/>
                    </a:lnTo>
                    <a:lnTo>
                      <a:pt x="1470" y="380"/>
                    </a:lnTo>
                    <a:lnTo>
                      <a:pt x="200" y="380"/>
                    </a:lnTo>
                    <a:lnTo>
                      <a:pt x="130" y="366"/>
                    </a:lnTo>
                    <a:lnTo>
                      <a:pt x="72" y="328"/>
                    </a:lnTo>
                    <a:lnTo>
                      <a:pt x="34" y="270"/>
                    </a:lnTo>
                    <a:lnTo>
                      <a:pt x="20" y="200"/>
                    </a:lnTo>
                    <a:lnTo>
                      <a:pt x="34" y="130"/>
                    </a:lnTo>
                    <a:lnTo>
                      <a:pt x="72" y="73"/>
                    </a:lnTo>
                    <a:lnTo>
                      <a:pt x="130" y="34"/>
                    </a:lnTo>
                    <a:lnTo>
                      <a:pt x="200" y="20"/>
                    </a:lnTo>
                    <a:lnTo>
                      <a:pt x="1470" y="20"/>
                    </a:lnTo>
                    <a:lnTo>
                      <a:pt x="1464" y="16"/>
                    </a:lnTo>
                    <a:lnTo>
                      <a:pt x="1386" y="0"/>
                    </a:lnTo>
                    <a:close/>
                    <a:moveTo>
                      <a:pt x="1470" y="20"/>
                    </a:moveTo>
                    <a:lnTo>
                      <a:pt x="1386" y="20"/>
                    </a:lnTo>
                    <a:lnTo>
                      <a:pt x="1456" y="34"/>
                    </a:lnTo>
                    <a:lnTo>
                      <a:pt x="1514" y="73"/>
                    </a:lnTo>
                    <a:lnTo>
                      <a:pt x="1552" y="130"/>
                    </a:lnTo>
                    <a:lnTo>
                      <a:pt x="1566" y="200"/>
                    </a:lnTo>
                    <a:lnTo>
                      <a:pt x="1552" y="270"/>
                    </a:lnTo>
                    <a:lnTo>
                      <a:pt x="1514" y="328"/>
                    </a:lnTo>
                    <a:lnTo>
                      <a:pt x="1456" y="366"/>
                    </a:lnTo>
                    <a:lnTo>
                      <a:pt x="1386" y="380"/>
                    </a:lnTo>
                    <a:lnTo>
                      <a:pt x="1470" y="380"/>
                    </a:lnTo>
                    <a:lnTo>
                      <a:pt x="1528" y="342"/>
                    </a:lnTo>
                    <a:lnTo>
                      <a:pt x="1571" y="278"/>
                    </a:lnTo>
                    <a:lnTo>
                      <a:pt x="1586" y="200"/>
                    </a:lnTo>
                    <a:lnTo>
                      <a:pt x="1571" y="123"/>
                    </a:lnTo>
                    <a:lnTo>
                      <a:pt x="1528" y="59"/>
                    </a:lnTo>
                    <a:lnTo>
                      <a:pt x="147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17" name="TextBox 16"/>
            <p:cNvSpPr txBox="1"/>
            <p:nvPr/>
          </p:nvSpPr>
          <p:spPr>
            <a:xfrm>
              <a:off x="3770241" y="3631973"/>
              <a:ext cx="1757504" cy="1631216"/>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Promote FPOs registered  only under part IX A of companies act</a:t>
              </a:r>
            </a:p>
          </p:txBody>
        </p:sp>
      </p:grpSp>
      <p:grpSp>
        <p:nvGrpSpPr>
          <p:cNvPr id="9" name="Group 8"/>
          <p:cNvGrpSpPr/>
          <p:nvPr/>
        </p:nvGrpSpPr>
        <p:grpSpPr>
          <a:xfrm>
            <a:off x="778616" y="2909246"/>
            <a:ext cx="2282502" cy="3407578"/>
            <a:chOff x="741809" y="2713304"/>
            <a:chExt cx="2282502" cy="3407578"/>
          </a:xfrm>
        </p:grpSpPr>
        <p:sp>
          <p:nvSpPr>
            <p:cNvPr id="16" name="TextBox 15"/>
            <p:cNvSpPr txBox="1"/>
            <p:nvPr/>
          </p:nvSpPr>
          <p:spPr>
            <a:xfrm>
              <a:off x="1054669" y="3457180"/>
              <a:ext cx="1876731" cy="2554545"/>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Promote FPOs registered under part IX A of companies act as also under  Co -operative Societies Act of states. </a:t>
              </a:r>
            </a:p>
          </p:txBody>
        </p:sp>
        <p:grpSp>
          <p:nvGrpSpPr>
            <p:cNvPr id="18" name="Group 2"/>
            <p:cNvGrpSpPr/>
            <p:nvPr/>
          </p:nvGrpSpPr>
          <p:grpSpPr bwMode="auto">
            <a:xfrm>
              <a:off x="741809" y="2713304"/>
              <a:ext cx="2282502" cy="3407578"/>
              <a:chOff x="2387" y="186"/>
              <a:chExt cx="2762" cy="2127"/>
            </a:xfrm>
          </p:grpSpPr>
          <p:sp>
            <p:nvSpPr>
              <p:cNvPr id="19" name="AutoShape 3"/>
              <p:cNvSpPr/>
              <p:nvPr/>
            </p:nvSpPr>
            <p:spPr bwMode="auto">
              <a:xfrm>
                <a:off x="2387" y="336"/>
                <a:ext cx="2762" cy="1977"/>
              </a:xfrm>
              <a:custGeom>
                <a:avLst/>
                <a:gdLst>
                  <a:gd name="T0" fmla="+- 0 5031 2387"/>
                  <a:gd name="T1" fmla="*/ T0 w 2762"/>
                  <a:gd name="T2" fmla="+- 0 593 337"/>
                  <a:gd name="T3" fmla="*/ 593 h 1977"/>
                  <a:gd name="T4" fmla="+- 0 4989 2387"/>
                  <a:gd name="T5" fmla="*/ T4 w 2762"/>
                  <a:gd name="T6" fmla="+- 0 736 337"/>
                  <a:gd name="T7" fmla="*/ 736 h 1977"/>
                  <a:gd name="T8" fmla="+- 0 4941 2387"/>
                  <a:gd name="T9" fmla="*/ T8 w 2762"/>
                  <a:gd name="T10" fmla="+- 0 2062 337"/>
                  <a:gd name="T11" fmla="*/ 2062 h 1977"/>
                  <a:gd name="T12" fmla="+- 0 4740 2387"/>
                  <a:gd name="T13" fmla="*/ T12 w 2762"/>
                  <a:gd name="T14" fmla="+- 0 2164 337"/>
                  <a:gd name="T15" fmla="*/ 2164 h 1977"/>
                  <a:gd name="T16" fmla="+- 0 2649 2387"/>
                  <a:gd name="T17" fmla="*/ T16 w 2762"/>
                  <a:gd name="T18" fmla="+- 0 2116 337"/>
                  <a:gd name="T19" fmla="*/ 2116 h 1977"/>
                  <a:gd name="T20" fmla="+- 0 2547 2387"/>
                  <a:gd name="T21" fmla="*/ T20 w 2762"/>
                  <a:gd name="T22" fmla="+- 0 1915 337"/>
                  <a:gd name="T23" fmla="*/ 1915 h 1977"/>
                  <a:gd name="T24" fmla="+- 0 2595 2387"/>
                  <a:gd name="T25" fmla="*/ T24 w 2762"/>
                  <a:gd name="T26" fmla="+- 0 588 337"/>
                  <a:gd name="T27" fmla="*/ 588 h 1977"/>
                  <a:gd name="T28" fmla="+- 0 2797 2387"/>
                  <a:gd name="T29" fmla="*/ T28 w 2762"/>
                  <a:gd name="T30" fmla="+- 0 486 337"/>
                  <a:gd name="T31" fmla="*/ 486 h 1977"/>
                  <a:gd name="T32" fmla="+- 0 4887 2387"/>
                  <a:gd name="T33" fmla="*/ T32 w 2762"/>
                  <a:gd name="T34" fmla="+- 0 534 337"/>
                  <a:gd name="T35" fmla="*/ 534 h 1977"/>
                  <a:gd name="T36" fmla="+- 0 4989 2387"/>
                  <a:gd name="T37" fmla="*/ T36 w 2762"/>
                  <a:gd name="T38" fmla="+- 0 736 337"/>
                  <a:gd name="T39" fmla="*/ 736 h 1977"/>
                  <a:gd name="T40" fmla="+- 0 4942 2387"/>
                  <a:gd name="T41" fmla="*/ T40 w 2762"/>
                  <a:gd name="T42" fmla="+- 0 483 337"/>
                  <a:gd name="T43" fmla="*/ 483 h 1977"/>
                  <a:gd name="T44" fmla="+- 0 4740 2387"/>
                  <a:gd name="T45" fmla="*/ T44 w 2762"/>
                  <a:gd name="T46" fmla="+- 0 412 337"/>
                  <a:gd name="T47" fmla="*/ 412 h 1977"/>
                  <a:gd name="T48" fmla="+- 0 2654 2387"/>
                  <a:gd name="T49" fmla="*/ T48 w 2762"/>
                  <a:gd name="T50" fmla="+- 0 445 337"/>
                  <a:gd name="T51" fmla="*/ 445 h 1977"/>
                  <a:gd name="T52" fmla="+- 0 2506 2387"/>
                  <a:gd name="T53" fmla="*/ T52 w 2762"/>
                  <a:gd name="T54" fmla="+- 0 593 337"/>
                  <a:gd name="T55" fmla="*/ 593 h 1977"/>
                  <a:gd name="T56" fmla="+- 0 2473 2387"/>
                  <a:gd name="T57" fmla="*/ T56 w 2762"/>
                  <a:gd name="T58" fmla="+- 0 1915 337"/>
                  <a:gd name="T59" fmla="*/ 1915 h 1977"/>
                  <a:gd name="T60" fmla="+- 0 2544 2387"/>
                  <a:gd name="T61" fmla="*/ T60 w 2762"/>
                  <a:gd name="T62" fmla="+- 0 2117 337"/>
                  <a:gd name="T63" fmla="*/ 2117 h 1977"/>
                  <a:gd name="T64" fmla="+- 0 2722 2387"/>
                  <a:gd name="T65" fmla="*/ T64 w 2762"/>
                  <a:gd name="T66" fmla="+- 0 2230 337"/>
                  <a:gd name="T67" fmla="*/ 2230 h 1977"/>
                  <a:gd name="T68" fmla="+- 0 4814 2387"/>
                  <a:gd name="T69" fmla="*/ T68 w 2762"/>
                  <a:gd name="T70" fmla="+- 0 2230 337"/>
                  <a:gd name="T71" fmla="*/ 2230 h 1977"/>
                  <a:gd name="T72" fmla="+- 0 4945 2387"/>
                  <a:gd name="T73" fmla="*/ T72 w 2762"/>
                  <a:gd name="T74" fmla="+- 0 2164 337"/>
                  <a:gd name="T75" fmla="*/ 2164 h 1977"/>
                  <a:gd name="T76" fmla="+- 0 5055 2387"/>
                  <a:gd name="T77" fmla="*/ T76 w 2762"/>
                  <a:gd name="T78" fmla="+- 0 1989 337"/>
                  <a:gd name="T79" fmla="*/ 1989 h 1977"/>
                  <a:gd name="T80" fmla="+- 0 5149 2387"/>
                  <a:gd name="T81" fmla="*/ T80 w 2762"/>
                  <a:gd name="T82" fmla="+- 0 721 337"/>
                  <a:gd name="T83" fmla="*/ 721 h 1977"/>
                  <a:gd name="T84" fmla="+- 0 5129 2387"/>
                  <a:gd name="T85" fmla="*/ T84 w 2762"/>
                  <a:gd name="T86" fmla="+- 0 721 337"/>
                  <a:gd name="T87" fmla="*/ 721 h 1977"/>
                  <a:gd name="T88" fmla="+- 0 5101 2387"/>
                  <a:gd name="T89" fmla="*/ T88 w 2762"/>
                  <a:gd name="T90" fmla="+- 0 2071 337"/>
                  <a:gd name="T91" fmla="*/ 2071 h 1977"/>
                  <a:gd name="T92" fmla="+- 0 4972 2387"/>
                  <a:gd name="T93" fmla="*/ T92 w 2762"/>
                  <a:gd name="T94" fmla="+- 0 2231 337"/>
                  <a:gd name="T95" fmla="*/ 2231 h 1977"/>
                  <a:gd name="T96" fmla="+- 0 4774 2387"/>
                  <a:gd name="T97" fmla="*/ T96 w 2762"/>
                  <a:gd name="T98" fmla="+- 0 2294 337"/>
                  <a:gd name="T99" fmla="*/ 2294 h 1977"/>
                  <a:gd name="T100" fmla="+- 0 2624 2387"/>
                  <a:gd name="T101" fmla="*/ T100 w 2762"/>
                  <a:gd name="T102" fmla="+- 0 2265 337"/>
                  <a:gd name="T103" fmla="*/ 2265 h 1977"/>
                  <a:gd name="T104" fmla="+- 0 2468 2387"/>
                  <a:gd name="T105" fmla="*/ T104 w 2762"/>
                  <a:gd name="T106" fmla="+- 0 2133 337"/>
                  <a:gd name="T107" fmla="*/ 2133 h 1977"/>
                  <a:gd name="T108" fmla="+- 0 2407 2387"/>
                  <a:gd name="T109" fmla="*/ T108 w 2762"/>
                  <a:gd name="T110" fmla="+- 0 1929 337"/>
                  <a:gd name="T111" fmla="*/ 1929 h 1977"/>
                  <a:gd name="T112" fmla="+- 0 2435 2387"/>
                  <a:gd name="T113" fmla="*/ T112 w 2762"/>
                  <a:gd name="T114" fmla="+- 0 579 337"/>
                  <a:gd name="T115" fmla="*/ 579 h 1977"/>
                  <a:gd name="T116" fmla="+- 0 2564 2387"/>
                  <a:gd name="T117" fmla="*/ T116 w 2762"/>
                  <a:gd name="T118" fmla="+- 0 419 337"/>
                  <a:gd name="T119" fmla="*/ 419 h 1977"/>
                  <a:gd name="T120" fmla="+- 0 2763 2387"/>
                  <a:gd name="T121" fmla="*/ T120 w 2762"/>
                  <a:gd name="T122" fmla="+- 0 357 337"/>
                  <a:gd name="T123" fmla="*/ 357 h 1977"/>
                  <a:gd name="T124" fmla="+- 0 4912 2387"/>
                  <a:gd name="T125" fmla="*/ T124 w 2762"/>
                  <a:gd name="T126" fmla="+- 0 385 337"/>
                  <a:gd name="T127" fmla="*/ 385 h 1977"/>
                  <a:gd name="T128" fmla="+- 0 5068 2387"/>
                  <a:gd name="T129" fmla="*/ T128 w 2762"/>
                  <a:gd name="T130" fmla="+- 0 518 337"/>
                  <a:gd name="T131" fmla="*/ 518 h 1977"/>
                  <a:gd name="T132" fmla="+- 0 5129 2387"/>
                  <a:gd name="T133" fmla="*/ T132 w 2762"/>
                  <a:gd name="T134" fmla="+- 0 721 337"/>
                  <a:gd name="T135" fmla="*/ 721 h 1977"/>
                  <a:gd name="T136" fmla="+- 0 5085 2387"/>
                  <a:gd name="T137" fmla="*/ T136 w 2762"/>
                  <a:gd name="T138" fmla="+- 0 506 337"/>
                  <a:gd name="T139" fmla="*/ 506 h 1977"/>
                  <a:gd name="T140" fmla="+- 0 4920 2387"/>
                  <a:gd name="T141" fmla="*/ T140 w 2762"/>
                  <a:gd name="T142" fmla="+- 0 367 337"/>
                  <a:gd name="T143" fmla="*/ 367 h 1977"/>
                  <a:gd name="T144" fmla="+- 0 4774 2387"/>
                  <a:gd name="T145" fmla="*/ T144 w 2762"/>
                  <a:gd name="T146" fmla="+- 0 337 337"/>
                  <a:gd name="T147" fmla="*/ 337 h 1977"/>
                  <a:gd name="T148" fmla="+- 0 2617 2387"/>
                  <a:gd name="T149" fmla="*/ T148 w 2762"/>
                  <a:gd name="T150" fmla="+- 0 367 337"/>
                  <a:gd name="T151" fmla="*/ 367 h 1977"/>
                  <a:gd name="T152" fmla="+- 0 2451 2387"/>
                  <a:gd name="T153" fmla="*/ T152 w 2762"/>
                  <a:gd name="T154" fmla="+- 0 506 337"/>
                  <a:gd name="T155" fmla="*/ 506 h 1977"/>
                  <a:gd name="T156" fmla="+- 0 2387 2387"/>
                  <a:gd name="T157" fmla="*/ T156 w 2762"/>
                  <a:gd name="T158" fmla="+- 0 721 337"/>
                  <a:gd name="T159" fmla="*/ 721 h 1977"/>
                  <a:gd name="T160" fmla="+- 0 2417 2387"/>
                  <a:gd name="T161" fmla="*/ T160 w 2762"/>
                  <a:gd name="T162" fmla="+- 0 2078 337"/>
                  <a:gd name="T163" fmla="*/ 2078 h 1977"/>
                  <a:gd name="T164" fmla="+- 0 2553 2387"/>
                  <a:gd name="T165" fmla="*/ T164 w 2762"/>
                  <a:gd name="T166" fmla="+- 0 2248 337"/>
                  <a:gd name="T167" fmla="*/ 2248 h 1977"/>
                  <a:gd name="T168" fmla="+- 0 2763 2387"/>
                  <a:gd name="T169" fmla="*/ T168 w 2762"/>
                  <a:gd name="T170" fmla="+- 0 2314 337"/>
                  <a:gd name="T171" fmla="*/ 2314 h 1977"/>
                  <a:gd name="T172" fmla="+- 0 4887 2387"/>
                  <a:gd name="T173" fmla="*/ T172 w 2762"/>
                  <a:gd name="T174" fmla="+- 0 2294 337"/>
                  <a:gd name="T175" fmla="*/ 2294 h 1977"/>
                  <a:gd name="T176" fmla="+- 0 5039 2387"/>
                  <a:gd name="T177" fmla="*/ T176 w 2762"/>
                  <a:gd name="T178" fmla="+- 0 2201 337"/>
                  <a:gd name="T179" fmla="*/ 2201 h 1977"/>
                  <a:gd name="T180" fmla="+- 0 5141 2387"/>
                  <a:gd name="T181" fmla="*/ T180 w 2762"/>
                  <a:gd name="T182" fmla="+- 0 2006 337"/>
                  <a:gd name="T183" fmla="*/ 2006 h 19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62" h="1977">
                    <a:moveTo>
                      <a:pt x="2677" y="399"/>
                    </a:moveTo>
                    <a:lnTo>
                      <a:pt x="2668" y="324"/>
                    </a:lnTo>
                    <a:lnTo>
                      <a:pt x="2644" y="256"/>
                    </a:lnTo>
                    <a:lnTo>
                      <a:pt x="2605" y="196"/>
                    </a:lnTo>
                    <a:lnTo>
                      <a:pt x="2602" y="193"/>
                    </a:lnTo>
                    <a:lnTo>
                      <a:pt x="2602" y="399"/>
                    </a:lnTo>
                    <a:lnTo>
                      <a:pt x="2602" y="1578"/>
                    </a:lnTo>
                    <a:lnTo>
                      <a:pt x="2590" y="1656"/>
                    </a:lnTo>
                    <a:lnTo>
                      <a:pt x="2554" y="1725"/>
                    </a:lnTo>
                    <a:lnTo>
                      <a:pt x="2500" y="1779"/>
                    </a:lnTo>
                    <a:lnTo>
                      <a:pt x="2431" y="1815"/>
                    </a:lnTo>
                    <a:lnTo>
                      <a:pt x="2353" y="1827"/>
                    </a:lnTo>
                    <a:lnTo>
                      <a:pt x="410" y="1827"/>
                    </a:lnTo>
                    <a:lnTo>
                      <a:pt x="331" y="1815"/>
                    </a:lnTo>
                    <a:lnTo>
                      <a:pt x="262" y="1779"/>
                    </a:lnTo>
                    <a:lnTo>
                      <a:pt x="208" y="1725"/>
                    </a:lnTo>
                    <a:lnTo>
                      <a:pt x="173" y="1656"/>
                    </a:lnTo>
                    <a:lnTo>
                      <a:pt x="160" y="1578"/>
                    </a:lnTo>
                    <a:lnTo>
                      <a:pt x="160" y="399"/>
                    </a:lnTo>
                    <a:lnTo>
                      <a:pt x="173" y="320"/>
                    </a:lnTo>
                    <a:lnTo>
                      <a:pt x="208" y="251"/>
                    </a:lnTo>
                    <a:lnTo>
                      <a:pt x="262" y="197"/>
                    </a:lnTo>
                    <a:lnTo>
                      <a:pt x="331" y="162"/>
                    </a:lnTo>
                    <a:lnTo>
                      <a:pt x="410" y="149"/>
                    </a:lnTo>
                    <a:lnTo>
                      <a:pt x="2353" y="149"/>
                    </a:lnTo>
                    <a:lnTo>
                      <a:pt x="2431" y="162"/>
                    </a:lnTo>
                    <a:lnTo>
                      <a:pt x="2500" y="197"/>
                    </a:lnTo>
                    <a:lnTo>
                      <a:pt x="2554" y="251"/>
                    </a:lnTo>
                    <a:lnTo>
                      <a:pt x="2590" y="320"/>
                    </a:lnTo>
                    <a:lnTo>
                      <a:pt x="2602" y="399"/>
                    </a:lnTo>
                    <a:lnTo>
                      <a:pt x="2602" y="193"/>
                    </a:lnTo>
                    <a:lnTo>
                      <a:pt x="2558" y="149"/>
                    </a:lnTo>
                    <a:lnTo>
                      <a:pt x="2555" y="146"/>
                    </a:lnTo>
                    <a:lnTo>
                      <a:pt x="2495" y="108"/>
                    </a:lnTo>
                    <a:lnTo>
                      <a:pt x="2427" y="83"/>
                    </a:lnTo>
                    <a:lnTo>
                      <a:pt x="2353" y="75"/>
                    </a:lnTo>
                    <a:lnTo>
                      <a:pt x="410" y="75"/>
                    </a:lnTo>
                    <a:lnTo>
                      <a:pt x="335" y="83"/>
                    </a:lnTo>
                    <a:lnTo>
                      <a:pt x="267" y="108"/>
                    </a:lnTo>
                    <a:lnTo>
                      <a:pt x="207" y="146"/>
                    </a:lnTo>
                    <a:lnTo>
                      <a:pt x="157" y="196"/>
                    </a:lnTo>
                    <a:lnTo>
                      <a:pt x="119" y="256"/>
                    </a:lnTo>
                    <a:lnTo>
                      <a:pt x="94" y="324"/>
                    </a:lnTo>
                    <a:lnTo>
                      <a:pt x="86" y="399"/>
                    </a:lnTo>
                    <a:lnTo>
                      <a:pt x="86" y="1578"/>
                    </a:lnTo>
                    <a:lnTo>
                      <a:pt x="94" y="1652"/>
                    </a:lnTo>
                    <a:lnTo>
                      <a:pt x="119" y="1720"/>
                    </a:lnTo>
                    <a:lnTo>
                      <a:pt x="157" y="1780"/>
                    </a:lnTo>
                    <a:lnTo>
                      <a:pt x="207" y="1830"/>
                    </a:lnTo>
                    <a:lnTo>
                      <a:pt x="267" y="1869"/>
                    </a:lnTo>
                    <a:lnTo>
                      <a:pt x="335" y="1893"/>
                    </a:lnTo>
                    <a:lnTo>
                      <a:pt x="410" y="1902"/>
                    </a:lnTo>
                    <a:lnTo>
                      <a:pt x="2353" y="1902"/>
                    </a:lnTo>
                    <a:lnTo>
                      <a:pt x="2427" y="1893"/>
                    </a:lnTo>
                    <a:lnTo>
                      <a:pt x="2495" y="1869"/>
                    </a:lnTo>
                    <a:lnTo>
                      <a:pt x="2555" y="1830"/>
                    </a:lnTo>
                    <a:lnTo>
                      <a:pt x="2558" y="1827"/>
                    </a:lnTo>
                    <a:lnTo>
                      <a:pt x="2605" y="1780"/>
                    </a:lnTo>
                    <a:lnTo>
                      <a:pt x="2644" y="1720"/>
                    </a:lnTo>
                    <a:lnTo>
                      <a:pt x="2668" y="1652"/>
                    </a:lnTo>
                    <a:lnTo>
                      <a:pt x="2677" y="1578"/>
                    </a:lnTo>
                    <a:lnTo>
                      <a:pt x="2677" y="399"/>
                    </a:lnTo>
                    <a:close/>
                    <a:moveTo>
                      <a:pt x="2762" y="384"/>
                    </a:moveTo>
                    <a:lnTo>
                      <a:pt x="2754" y="307"/>
                    </a:lnTo>
                    <a:lnTo>
                      <a:pt x="2742" y="267"/>
                    </a:lnTo>
                    <a:lnTo>
                      <a:pt x="2742" y="384"/>
                    </a:lnTo>
                    <a:lnTo>
                      <a:pt x="2742" y="1592"/>
                    </a:lnTo>
                    <a:lnTo>
                      <a:pt x="2735" y="1665"/>
                    </a:lnTo>
                    <a:lnTo>
                      <a:pt x="2714" y="1734"/>
                    </a:lnTo>
                    <a:lnTo>
                      <a:pt x="2681" y="1796"/>
                    </a:lnTo>
                    <a:lnTo>
                      <a:pt x="2638" y="1850"/>
                    </a:lnTo>
                    <a:lnTo>
                      <a:pt x="2585" y="1894"/>
                    </a:lnTo>
                    <a:lnTo>
                      <a:pt x="2525" y="1928"/>
                    </a:lnTo>
                    <a:lnTo>
                      <a:pt x="2458" y="1949"/>
                    </a:lnTo>
                    <a:lnTo>
                      <a:pt x="2387" y="1957"/>
                    </a:lnTo>
                    <a:lnTo>
                      <a:pt x="376" y="1957"/>
                    </a:lnTo>
                    <a:lnTo>
                      <a:pt x="304" y="1949"/>
                    </a:lnTo>
                    <a:lnTo>
                      <a:pt x="237" y="1928"/>
                    </a:lnTo>
                    <a:lnTo>
                      <a:pt x="177" y="1894"/>
                    </a:lnTo>
                    <a:lnTo>
                      <a:pt x="124" y="1850"/>
                    </a:lnTo>
                    <a:lnTo>
                      <a:pt x="81" y="1796"/>
                    </a:lnTo>
                    <a:lnTo>
                      <a:pt x="48" y="1734"/>
                    </a:lnTo>
                    <a:lnTo>
                      <a:pt x="27" y="1665"/>
                    </a:lnTo>
                    <a:lnTo>
                      <a:pt x="20" y="1592"/>
                    </a:lnTo>
                    <a:lnTo>
                      <a:pt x="20" y="384"/>
                    </a:lnTo>
                    <a:lnTo>
                      <a:pt x="27" y="311"/>
                    </a:lnTo>
                    <a:lnTo>
                      <a:pt x="48" y="242"/>
                    </a:lnTo>
                    <a:lnTo>
                      <a:pt x="81" y="181"/>
                    </a:lnTo>
                    <a:lnTo>
                      <a:pt x="124" y="126"/>
                    </a:lnTo>
                    <a:lnTo>
                      <a:pt x="177" y="82"/>
                    </a:lnTo>
                    <a:lnTo>
                      <a:pt x="237" y="48"/>
                    </a:lnTo>
                    <a:lnTo>
                      <a:pt x="304" y="27"/>
                    </a:lnTo>
                    <a:lnTo>
                      <a:pt x="376" y="20"/>
                    </a:lnTo>
                    <a:lnTo>
                      <a:pt x="2387" y="20"/>
                    </a:lnTo>
                    <a:lnTo>
                      <a:pt x="2458" y="27"/>
                    </a:lnTo>
                    <a:lnTo>
                      <a:pt x="2525" y="48"/>
                    </a:lnTo>
                    <a:lnTo>
                      <a:pt x="2585" y="82"/>
                    </a:lnTo>
                    <a:lnTo>
                      <a:pt x="2638" y="126"/>
                    </a:lnTo>
                    <a:lnTo>
                      <a:pt x="2681" y="181"/>
                    </a:lnTo>
                    <a:lnTo>
                      <a:pt x="2714" y="242"/>
                    </a:lnTo>
                    <a:lnTo>
                      <a:pt x="2735" y="311"/>
                    </a:lnTo>
                    <a:lnTo>
                      <a:pt x="2742" y="384"/>
                    </a:lnTo>
                    <a:lnTo>
                      <a:pt x="2742" y="267"/>
                    </a:lnTo>
                    <a:lnTo>
                      <a:pt x="2732" y="235"/>
                    </a:lnTo>
                    <a:lnTo>
                      <a:pt x="2698" y="169"/>
                    </a:lnTo>
                    <a:lnTo>
                      <a:pt x="2652" y="112"/>
                    </a:lnTo>
                    <a:lnTo>
                      <a:pt x="2596" y="65"/>
                    </a:lnTo>
                    <a:lnTo>
                      <a:pt x="2533" y="30"/>
                    </a:lnTo>
                    <a:lnTo>
                      <a:pt x="2500" y="20"/>
                    </a:lnTo>
                    <a:lnTo>
                      <a:pt x="2462" y="8"/>
                    </a:lnTo>
                    <a:lnTo>
                      <a:pt x="2387" y="0"/>
                    </a:lnTo>
                    <a:lnTo>
                      <a:pt x="376" y="0"/>
                    </a:lnTo>
                    <a:lnTo>
                      <a:pt x="300" y="8"/>
                    </a:lnTo>
                    <a:lnTo>
                      <a:pt x="230" y="30"/>
                    </a:lnTo>
                    <a:lnTo>
                      <a:pt x="166" y="65"/>
                    </a:lnTo>
                    <a:lnTo>
                      <a:pt x="110" y="112"/>
                    </a:lnTo>
                    <a:lnTo>
                      <a:pt x="64" y="169"/>
                    </a:lnTo>
                    <a:lnTo>
                      <a:pt x="30" y="235"/>
                    </a:lnTo>
                    <a:lnTo>
                      <a:pt x="8" y="307"/>
                    </a:lnTo>
                    <a:lnTo>
                      <a:pt x="0" y="384"/>
                    </a:lnTo>
                    <a:lnTo>
                      <a:pt x="0" y="1592"/>
                    </a:lnTo>
                    <a:lnTo>
                      <a:pt x="8" y="1669"/>
                    </a:lnTo>
                    <a:lnTo>
                      <a:pt x="30" y="1741"/>
                    </a:lnTo>
                    <a:lnTo>
                      <a:pt x="64" y="1807"/>
                    </a:lnTo>
                    <a:lnTo>
                      <a:pt x="110" y="1864"/>
                    </a:lnTo>
                    <a:lnTo>
                      <a:pt x="166" y="1911"/>
                    </a:lnTo>
                    <a:lnTo>
                      <a:pt x="230" y="1946"/>
                    </a:lnTo>
                    <a:lnTo>
                      <a:pt x="300" y="1969"/>
                    </a:lnTo>
                    <a:lnTo>
                      <a:pt x="376" y="1977"/>
                    </a:lnTo>
                    <a:lnTo>
                      <a:pt x="2387" y="1977"/>
                    </a:lnTo>
                    <a:lnTo>
                      <a:pt x="2462" y="1969"/>
                    </a:lnTo>
                    <a:lnTo>
                      <a:pt x="2500" y="1957"/>
                    </a:lnTo>
                    <a:lnTo>
                      <a:pt x="2533" y="1946"/>
                    </a:lnTo>
                    <a:lnTo>
                      <a:pt x="2596" y="1911"/>
                    </a:lnTo>
                    <a:lnTo>
                      <a:pt x="2652" y="1864"/>
                    </a:lnTo>
                    <a:lnTo>
                      <a:pt x="2698" y="1807"/>
                    </a:lnTo>
                    <a:lnTo>
                      <a:pt x="2732" y="1741"/>
                    </a:lnTo>
                    <a:lnTo>
                      <a:pt x="2754" y="1669"/>
                    </a:lnTo>
                    <a:lnTo>
                      <a:pt x="2762" y="1592"/>
                    </a:lnTo>
                    <a:lnTo>
                      <a:pt x="2762" y="384"/>
                    </a:lnTo>
                    <a:close/>
                  </a:path>
                </a:pathLst>
              </a:custGeom>
              <a:solidFill>
                <a:srgbClr val="00206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20" name="Freeform 4"/>
              <p:cNvSpPr/>
              <p:nvPr/>
            </p:nvSpPr>
            <p:spPr bwMode="auto">
              <a:xfrm>
                <a:off x="2994" y="216"/>
                <a:ext cx="1587" cy="371"/>
              </a:xfrm>
              <a:custGeom>
                <a:avLst/>
                <a:gdLst>
                  <a:gd name="T0" fmla="+- 0 4381 3005"/>
                  <a:gd name="T1" fmla="*/ T0 w 1567"/>
                  <a:gd name="T2" fmla="+- 0 196 196"/>
                  <a:gd name="T3" fmla="*/ 196 h 381"/>
                  <a:gd name="T4" fmla="+- 0 3195 3005"/>
                  <a:gd name="T5" fmla="*/ T4 w 1567"/>
                  <a:gd name="T6" fmla="+- 0 196 196"/>
                  <a:gd name="T7" fmla="*/ 196 h 381"/>
                  <a:gd name="T8" fmla="+- 0 3121 3005"/>
                  <a:gd name="T9" fmla="*/ T8 w 1567"/>
                  <a:gd name="T10" fmla="+- 0 211 196"/>
                  <a:gd name="T11" fmla="*/ 211 h 381"/>
                  <a:gd name="T12" fmla="+- 0 3060 3005"/>
                  <a:gd name="T13" fmla="*/ T12 w 1567"/>
                  <a:gd name="T14" fmla="+- 0 252 196"/>
                  <a:gd name="T15" fmla="*/ 252 h 381"/>
                  <a:gd name="T16" fmla="+- 0 3020 3005"/>
                  <a:gd name="T17" fmla="*/ T16 w 1567"/>
                  <a:gd name="T18" fmla="+- 0 312 196"/>
                  <a:gd name="T19" fmla="*/ 312 h 381"/>
                  <a:gd name="T20" fmla="+- 0 3005 3005"/>
                  <a:gd name="T21" fmla="*/ T20 w 1567"/>
                  <a:gd name="T22" fmla="+- 0 386 196"/>
                  <a:gd name="T23" fmla="*/ 386 h 381"/>
                  <a:gd name="T24" fmla="+- 0 3020 3005"/>
                  <a:gd name="T25" fmla="*/ T24 w 1567"/>
                  <a:gd name="T26" fmla="+- 0 460 196"/>
                  <a:gd name="T27" fmla="*/ 460 h 381"/>
                  <a:gd name="T28" fmla="+- 0 3060 3005"/>
                  <a:gd name="T29" fmla="*/ T28 w 1567"/>
                  <a:gd name="T30" fmla="+- 0 521 196"/>
                  <a:gd name="T31" fmla="*/ 521 h 381"/>
                  <a:gd name="T32" fmla="+- 0 3121 3005"/>
                  <a:gd name="T33" fmla="*/ T32 w 1567"/>
                  <a:gd name="T34" fmla="+- 0 562 196"/>
                  <a:gd name="T35" fmla="*/ 562 h 381"/>
                  <a:gd name="T36" fmla="+- 0 3195 3005"/>
                  <a:gd name="T37" fmla="*/ T36 w 1567"/>
                  <a:gd name="T38" fmla="+- 0 577 196"/>
                  <a:gd name="T39" fmla="*/ 577 h 381"/>
                  <a:gd name="T40" fmla="+- 0 4381 3005"/>
                  <a:gd name="T41" fmla="*/ T40 w 1567"/>
                  <a:gd name="T42" fmla="+- 0 577 196"/>
                  <a:gd name="T43" fmla="*/ 577 h 381"/>
                  <a:gd name="T44" fmla="+- 0 4455 3005"/>
                  <a:gd name="T45" fmla="*/ T44 w 1567"/>
                  <a:gd name="T46" fmla="+- 0 562 196"/>
                  <a:gd name="T47" fmla="*/ 562 h 381"/>
                  <a:gd name="T48" fmla="+- 0 4516 3005"/>
                  <a:gd name="T49" fmla="*/ T48 w 1567"/>
                  <a:gd name="T50" fmla="+- 0 521 196"/>
                  <a:gd name="T51" fmla="*/ 521 h 381"/>
                  <a:gd name="T52" fmla="+- 0 4557 3005"/>
                  <a:gd name="T53" fmla="*/ T52 w 1567"/>
                  <a:gd name="T54" fmla="+- 0 460 196"/>
                  <a:gd name="T55" fmla="*/ 460 h 381"/>
                  <a:gd name="T56" fmla="+- 0 4571 3005"/>
                  <a:gd name="T57" fmla="*/ T56 w 1567"/>
                  <a:gd name="T58" fmla="+- 0 386 196"/>
                  <a:gd name="T59" fmla="*/ 386 h 381"/>
                  <a:gd name="T60" fmla="+- 0 4557 3005"/>
                  <a:gd name="T61" fmla="*/ T60 w 1567"/>
                  <a:gd name="T62" fmla="+- 0 312 196"/>
                  <a:gd name="T63" fmla="*/ 312 h 381"/>
                  <a:gd name="T64" fmla="+- 0 4516 3005"/>
                  <a:gd name="T65" fmla="*/ T64 w 1567"/>
                  <a:gd name="T66" fmla="+- 0 252 196"/>
                  <a:gd name="T67" fmla="*/ 252 h 381"/>
                  <a:gd name="T68" fmla="+- 0 4455 3005"/>
                  <a:gd name="T69" fmla="*/ T68 w 1567"/>
                  <a:gd name="T70" fmla="+- 0 211 196"/>
                  <a:gd name="T71" fmla="*/ 211 h 381"/>
                  <a:gd name="T72" fmla="+- 0 4381 3005"/>
                  <a:gd name="T73" fmla="*/ T72 w 1567"/>
                  <a:gd name="T74" fmla="+- 0 196 196"/>
                  <a:gd name="T75" fmla="*/ 196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567" h="381">
                    <a:moveTo>
                      <a:pt x="1376" y="0"/>
                    </a:moveTo>
                    <a:lnTo>
                      <a:pt x="190" y="0"/>
                    </a:lnTo>
                    <a:lnTo>
                      <a:pt x="116" y="15"/>
                    </a:lnTo>
                    <a:lnTo>
                      <a:pt x="55" y="56"/>
                    </a:lnTo>
                    <a:lnTo>
                      <a:pt x="15" y="116"/>
                    </a:lnTo>
                    <a:lnTo>
                      <a:pt x="0" y="190"/>
                    </a:lnTo>
                    <a:lnTo>
                      <a:pt x="15" y="264"/>
                    </a:lnTo>
                    <a:lnTo>
                      <a:pt x="55" y="325"/>
                    </a:lnTo>
                    <a:lnTo>
                      <a:pt x="116" y="366"/>
                    </a:lnTo>
                    <a:lnTo>
                      <a:pt x="190" y="381"/>
                    </a:lnTo>
                    <a:lnTo>
                      <a:pt x="1376" y="381"/>
                    </a:lnTo>
                    <a:lnTo>
                      <a:pt x="1450" y="366"/>
                    </a:lnTo>
                    <a:lnTo>
                      <a:pt x="1511" y="325"/>
                    </a:lnTo>
                    <a:lnTo>
                      <a:pt x="1552" y="264"/>
                    </a:lnTo>
                    <a:lnTo>
                      <a:pt x="1566" y="190"/>
                    </a:lnTo>
                    <a:lnTo>
                      <a:pt x="1552" y="116"/>
                    </a:lnTo>
                    <a:lnTo>
                      <a:pt x="1511" y="56"/>
                    </a:lnTo>
                    <a:lnTo>
                      <a:pt x="1450" y="15"/>
                    </a:lnTo>
                    <a:lnTo>
                      <a:pt x="1376" y="0"/>
                    </a:lnTo>
                    <a:close/>
                  </a:path>
                </a:pathLst>
              </a:custGeom>
              <a:solidFill>
                <a:srgbClr val="FFFFFF"/>
              </a:solidFill>
              <a:ln w="9525">
                <a:solidFill>
                  <a:srgbClr val="000000"/>
                </a:solidFill>
                <a:round/>
              </a:ln>
            </p:spPr>
            <p:txBody>
              <a:bodyPr vert="horz" wrap="square" lIns="68580" tIns="34290" rIns="68580" bIns="34290" numCol="1" anchor="t" anchorCtr="0" compatLnSpc="1"/>
              <a:lstStyle/>
              <a:p>
                <a:r>
                  <a:rPr lang="en-IN" sz="2100" dirty="0">
                    <a:latin typeface="Times New Roman" panose="02020603050405020304" pitchFamily="18" charset="0"/>
                    <a:cs typeface="Times New Roman" panose="02020603050405020304" pitchFamily="18" charset="0"/>
                  </a:rPr>
                  <a:t>NABARD</a:t>
                </a:r>
              </a:p>
            </p:txBody>
          </p:sp>
          <p:sp>
            <p:nvSpPr>
              <p:cNvPr id="21" name="AutoShape 5"/>
              <p:cNvSpPr/>
              <p:nvPr/>
            </p:nvSpPr>
            <p:spPr bwMode="auto">
              <a:xfrm>
                <a:off x="2994" y="186"/>
                <a:ext cx="1587" cy="401"/>
              </a:xfrm>
              <a:custGeom>
                <a:avLst/>
                <a:gdLst>
                  <a:gd name="T0" fmla="+- 0 4381 2995"/>
                  <a:gd name="T1" fmla="*/ T0 w 1587"/>
                  <a:gd name="T2" fmla="+- 0 186 186"/>
                  <a:gd name="T3" fmla="*/ 186 h 401"/>
                  <a:gd name="T4" fmla="+- 0 3195 2995"/>
                  <a:gd name="T5" fmla="*/ T4 w 1587"/>
                  <a:gd name="T6" fmla="+- 0 186 186"/>
                  <a:gd name="T7" fmla="*/ 186 h 401"/>
                  <a:gd name="T8" fmla="+- 0 3117 2995"/>
                  <a:gd name="T9" fmla="*/ T8 w 1587"/>
                  <a:gd name="T10" fmla="+- 0 202 186"/>
                  <a:gd name="T11" fmla="*/ 202 h 401"/>
                  <a:gd name="T12" fmla="+- 0 3053 2995"/>
                  <a:gd name="T13" fmla="*/ T12 w 1587"/>
                  <a:gd name="T14" fmla="+- 0 245 186"/>
                  <a:gd name="T15" fmla="*/ 245 h 401"/>
                  <a:gd name="T16" fmla="+- 0 3010 2995"/>
                  <a:gd name="T17" fmla="*/ T16 w 1587"/>
                  <a:gd name="T18" fmla="+- 0 309 186"/>
                  <a:gd name="T19" fmla="*/ 309 h 401"/>
                  <a:gd name="T20" fmla="+- 0 2995 2995"/>
                  <a:gd name="T21" fmla="*/ T20 w 1587"/>
                  <a:gd name="T22" fmla="+- 0 386 186"/>
                  <a:gd name="T23" fmla="*/ 386 h 401"/>
                  <a:gd name="T24" fmla="+- 0 3010 2995"/>
                  <a:gd name="T25" fmla="*/ T24 w 1587"/>
                  <a:gd name="T26" fmla="+- 0 464 186"/>
                  <a:gd name="T27" fmla="*/ 464 h 401"/>
                  <a:gd name="T28" fmla="+- 0 3053 2995"/>
                  <a:gd name="T29" fmla="*/ T28 w 1587"/>
                  <a:gd name="T30" fmla="+- 0 528 186"/>
                  <a:gd name="T31" fmla="*/ 528 h 401"/>
                  <a:gd name="T32" fmla="+- 0 3117 2995"/>
                  <a:gd name="T33" fmla="*/ T32 w 1587"/>
                  <a:gd name="T34" fmla="+- 0 571 186"/>
                  <a:gd name="T35" fmla="*/ 571 h 401"/>
                  <a:gd name="T36" fmla="+- 0 3195 2995"/>
                  <a:gd name="T37" fmla="*/ T36 w 1587"/>
                  <a:gd name="T38" fmla="+- 0 587 186"/>
                  <a:gd name="T39" fmla="*/ 587 h 401"/>
                  <a:gd name="T40" fmla="+- 0 4381 2995"/>
                  <a:gd name="T41" fmla="*/ T40 w 1587"/>
                  <a:gd name="T42" fmla="+- 0 587 186"/>
                  <a:gd name="T43" fmla="*/ 587 h 401"/>
                  <a:gd name="T44" fmla="+- 0 4459 2995"/>
                  <a:gd name="T45" fmla="*/ T44 w 1587"/>
                  <a:gd name="T46" fmla="+- 0 571 186"/>
                  <a:gd name="T47" fmla="*/ 571 h 401"/>
                  <a:gd name="T48" fmla="+- 0 4465 2995"/>
                  <a:gd name="T49" fmla="*/ T48 w 1587"/>
                  <a:gd name="T50" fmla="+- 0 566 186"/>
                  <a:gd name="T51" fmla="*/ 566 h 401"/>
                  <a:gd name="T52" fmla="+- 0 3195 2995"/>
                  <a:gd name="T53" fmla="*/ T52 w 1587"/>
                  <a:gd name="T54" fmla="+- 0 566 186"/>
                  <a:gd name="T55" fmla="*/ 566 h 401"/>
                  <a:gd name="T56" fmla="+- 0 3125 2995"/>
                  <a:gd name="T57" fmla="*/ T56 w 1587"/>
                  <a:gd name="T58" fmla="+- 0 552 186"/>
                  <a:gd name="T59" fmla="*/ 552 h 401"/>
                  <a:gd name="T60" fmla="+- 0 3067 2995"/>
                  <a:gd name="T61" fmla="*/ T60 w 1587"/>
                  <a:gd name="T62" fmla="+- 0 514 186"/>
                  <a:gd name="T63" fmla="*/ 514 h 401"/>
                  <a:gd name="T64" fmla="+- 0 3029 2995"/>
                  <a:gd name="T65" fmla="*/ T64 w 1587"/>
                  <a:gd name="T66" fmla="+- 0 456 186"/>
                  <a:gd name="T67" fmla="*/ 456 h 401"/>
                  <a:gd name="T68" fmla="+- 0 3015 2995"/>
                  <a:gd name="T69" fmla="*/ T68 w 1587"/>
                  <a:gd name="T70" fmla="+- 0 386 186"/>
                  <a:gd name="T71" fmla="*/ 386 h 401"/>
                  <a:gd name="T72" fmla="+- 0 3029 2995"/>
                  <a:gd name="T73" fmla="*/ T72 w 1587"/>
                  <a:gd name="T74" fmla="+- 0 316 186"/>
                  <a:gd name="T75" fmla="*/ 316 h 401"/>
                  <a:gd name="T76" fmla="+- 0 3067 2995"/>
                  <a:gd name="T77" fmla="*/ T76 w 1587"/>
                  <a:gd name="T78" fmla="+- 0 259 186"/>
                  <a:gd name="T79" fmla="*/ 259 h 401"/>
                  <a:gd name="T80" fmla="+- 0 3125 2995"/>
                  <a:gd name="T81" fmla="*/ T80 w 1587"/>
                  <a:gd name="T82" fmla="+- 0 220 186"/>
                  <a:gd name="T83" fmla="*/ 220 h 401"/>
                  <a:gd name="T84" fmla="+- 0 3195 2995"/>
                  <a:gd name="T85" fmla="*/ T84 w 1587"/>
                  <a:gd name="T86" fmla="+- 0 206 186"/>
                  <a:gd name="T87" fmla="*/ 206 h 401"/>
                  <a:gd name="T88" fmla="+- 0 4465 2995"/>
                  <a:gd name="T89" fmla="*/ T88 w 1587"/>
                  <a:gd name="T90" fmla="+- 0 206 186"/>
                  <a:gd name="T91" fmla="*/ 206 h 401"/>
                  <a:gd name="T92" fmla="+- 0 4459 2995"/>
                  <a:gd name="T93" fmla="*/ T92 w 1587"/>
                  <a:gd name="T94" fmla="+- 0 202 186"/>
                  <a:gd name="T95" fmla="*/ 202 h 401"/>
                  <a:gd name="T96" fmla="+- 0 4381 2995"/>
                  <a:gd name="T97" fmla="*/ T96 w 1587"/>
                  <a:gd name="T98" fmla="+- 0 186 186"/>
                  <a:gd name="T99" fmla="*/ 186 h 401"/>
                  <a:gd name="T100" fmla="+- 0 4465 2995"/>
                  <a:gd name="T101" fmla="*/ T100 w 1587"/>
                  <a:gd name="T102" fmla="+- 0 206 186"/>
                  <a:gd name="T103" fmla="*/ 206 h 401"/>
                  <a:gd name="T104" fmla="+- 0 4381 2995"/>
                  <a:gd name="T105" fmla="*/ T104 w 1587"/>
                  <a:gd name="T106" fmla="+- 0 206 186"/>
                  <a:gd name="T107" fmla="*/ 206 h 401"/>
                  <a:gd name="T108" fmla="+- 0 4451 2995"/>
                  <a:gd name="T109" fmla="*/ T108 w 1587"/>
                  <a:gd name="T110" fmla="+- 0 220 186"/>
                  <a:gd name="T111" fmla="*/ 220 h 401"/>
                  <a:gd name="T112" fmla="+- 0 4509 2995"/>
                  <a:gd name="T113" fmla="*/ T112 w 1587"/>
                  <a:gd name="T114" fmla="+- 0 259 186"/>
                  <a:gd name="T115" fmla="*/ 259 h 401"/>
                  <a:gd name="T116" fmla="+- 0 4547 2995"/>
                  <a:gd name="T117" fmla="*/ T116 w 1587"/>
                  <a:gd name="T118" fmla="+- 0 316 186"/>
                  <a:gd name="T119" fmla="*/ 316 h 401"/>
                  <a:gd name="T120" fmla="+- 0 4561 2995"/>
                  <a:gd name="T121" fmla="*/ T120 w 1587"/>
                  <a:gd name="T122" fmla="+- 0 386 186"/>
                  <a:gd name="T123" fmla="*/ 386 h 401"/>
                  <a:gd name="T124" fmla="+- 0 4547 2995"/>
                  <a:gd name="T125" fmla="*/ T124 w 1587"/>
                  <a:gd name="T126" fmla="+- 0 456 186"/>
                  <a:gd name="T127" fmla="*/ 456 h 401"/>
                  <a:gd name="T128" fmla="+- 0 4509 2995"/>
                  <a:gd name="T129" fmla="*/ T128 w 1587"/>
                  <a:gd name="T130" fmla="+- 0 514 186"/>
                  <a:gd name="T131" fmla="*/ 514 h 401"/>
                  <a:gd name="T132" fmla="+- 0 4451 2995"/>
                  <a:gd name="T133" fmla="*/ T132 w 1587"/>
                  <a:gd name="T134" fmla="+- 0 552 186"/>
                  <a:gd name="T135" fmla="*/ 552 h 401"/>
                  <a:gd name="T136" fmla="+- 0 4381 2995"/>
                  <a:gd name="T137" fmla="*/ T136 w 1587"/>
                  <a:gd name="T138" fmla="+- 0 566 186"/>
                  <a:gd name="T139" fmla="*/ 566 h 401"/>
                  <a:gd name="T140" fmla="+- 0 4465 2995"/>
                  <a:gd name="T141" fmla="*/ T140 w 1587"/>
                  <a:gd name="T142" fmla="+- 0 566 186"/>
                  <a:gd name="T143" fmla="*/ 566 h 401"/>
                  <a:gd name="T144" fmla="+- 0 4523 2995"/>
                  <a:gd name="T145" fmla="*/ T144 w 1587"/>
                  <a:gd name="T146" fmla="+- 0 528 186"/>
                  <a:gd name="T147" fmla="*/ 528 h 401"/>
                  <a:gd name="T148" fmla="+- 0 4566 2995"/>
                  <a:gd name="T149" fmla="*/ T148 w 1587"/>
                  <a:gd name="T150" fmla="+- 0 464 186"/>
                  <a:gd name="T151" fmla="*/ 464 h 401"/>
                  <a:gd name="T152" fmla="+- 0 4581 2995"/>
                  <a:gd name="T153" fmla="*/ T152 w 1587"/>
                  <a:gd name="T154" fmla="+- 0 386 186"/>
                  <a:gd name="T155" fmla="*/ 386 h 401"/>
                  <a:gd name="T156" fmla="+- 0 4566 2995"/>
                  <a:gd name="T157" fmla="*/ T156 w 1587"/>
                  <a:gd name="T158" fmla="+- 0 309 186"/>
                  <a:gd name="T159" fmla="*/ 309 h 401"/>
                  <a:gd name="T160" fmla="+- 0 4523 2995"/>
                  <a:gd name="T161" fmla="*/ T160 w 1587"/>
                  <a:gd name="T162" fmla="+- 0 245 186"/>
                  <a:gd name="T163" fmla="*/ 245 h 401"/>
                  <a:gd name="T164" fmla="+- 0 4465 2995"/>
                  <a:gd name="T165" fmla="*/ T164 w 1587"/>
                  <a:gd name="T166" fmla="+- 0 206 186"/>
                  <a:gd name="T167" fmla="*/ 206 h 4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587" h="401">
                    <a:moveTo>
                      <a:pt x="1386" y="0"/>
                    </a:moveTo>
                    <a:lnTo>
                      <a:pt x="200" y="0"/>
                    </a:lnTo>
                    <a:lnTo>
                      <a:pt x="122" y="16"/>
                    </a:lnTo>
                    <a:lnTo>
                      <a:pt x="58" y="59"/>
                    </a:lnTo>
                    <a:lnTo>
                      <a:pt x="15" y="123"/>
                    </a:lnTo>
                    <a:lnTo>
                      <a:pt x="0" y="200"/>
                    </a:lnTo>
                    <a:lnTo>
                      <a:pt x="15" y="278"/>
                    </a:lnTo>
                    <a:lnTo>
                      <a:pt x="58" y="342"/>
                    </a:lnTo>
                    <a:lnTo>
                      <a:pt x="122" y="385"/>
                    </a:lnTo>
                    <a:lnTo>
                      <a:pt x="200" y="401"/>
                    </a:lnTo>
                    <a:lnTo>
                      <a:pt x="1386" y="401"/>
                    </a:lnTo>
                    <a:lnTo>
                      <a:pt x="1464" y="385"/>
                    </a:lnTo>
                    <a:lnTo>
                      <a:pt x="1470" y="380"/>
                    </a:lnTo>
                    <a:lnTo>
                      <a:pt x="200" y="380"/>
                    </a:lnTo>
                    <a:lnTo>
                      <a:pt x="130" y="366"/>
                    </a:lnTo>
                    <a:lnTo>
                      <a:pt x="72" y="328"/>
                    </a:lnTo>
                    <a:lnTo>
                      <a:pt x="34" y="270"/>
                    </a:lnTo>
                    <a:lnTo>
                      <a:pt x="20" y="200"/>
                    </a:lnTo>
                    <a:lnTo>
                      <a:pt x="34" y="130"/>
                    </a:lnTo>
                    <a:lnTo>
                      <a:pt x="72" y="73"/>
                    </a:lnTo>
                    <a:lnTo>
                      <a:pt x="130" y="34"/>
                    </a:lnTo>
                    <a:lnTo>
                      <a:pt x="200" y="20"/>
                    </a:lnTo>
                    <a:lnTo>
                      <a:pt x="1470" y="20"/>
                    </a:lnTo>
                    <a:lnTo>
                      <a:pt x="1464" y="16"/>
                    </a:lnTo>
                    <a:lnTo>
                      <a:pt x="1386" y="0"/>
                    </a:lnTo>
                    <a:close/>
                    <a:moveTo>
                      <a:pt x="1470" y="20"/>
                    </a:moveTo>
                    <a:lnTo>
                      <a:pt x="1386" y="20"/>
                    </a:lnTo>
                    <a:lnTo>
                      <a:pt x="1456" y="34"/>
                    </a:lnTo>
                    <a:lnTo>
                      <a:pt x="1514" y="73"/>
                    </a:lnTo>
                    <a:lnTo>
                      <a:pt x="1552" y="130"/>
                    </a:lnTo>
                    <a:lnTo>
                      <a:pt x="1566" y="200"/>
                    </a:lnTo>
                    <a:lnTo>
                      <a:pt x="1552" y="270"/>
                    </a:lnTo>
                    <a:lnTo>
                      <a:pt x="1514" y="328"/>
                    </a:lnTo>
                    <a:lnTo>
                      <a:pt x="1456" y="366"/>
                    </a:lnTo>
                    <a:lnTo>
                      <a:pt x="1386" y="380"/>
                    </a:lnTo>
                    <a:lnTo>
                      <a:pt x="1470" y="380"/>
                    </a:lnTo>
                    <a:lnTo>
                      <a:pt x="1528" y="342"/>
                    </a:lnTo>
                    <a:lnTo>
                      <a:pt x="1571" y="278"/>
                    </a:lnTo>
                    <a:lnTo>
                      <a:pt x="1586" y="200"/>
                    </a:lnTo>
                    <a:lnTo>
                      <a:pt x="1571" y="123"/>
                    </a:lnTo>
                    <a:lnTo>
                      <a:pt x="1528" y="59"/>
                    </a:lnTo>
                    <a:lnTo>
                      <a:pt x="1470" y="2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grpSp>
      </p:grpSp>
      <p:grpSp>
        <p:nvGrpSpPr>
          <p:cNvPr id="11" name="Group 10"/>
          <p:cNvGrpSpPr/>
          <p:nvPr/>
        </p:nvGrpSpPr>
        <p:grpSpPr>
          <a:xfrm>
            <a:off x="6227913" y="2925023"/>
            <a:ext cx="2282502" cy="3268972"/>
            <a:chOff x="6210936" y="2655967"/>
            <a:chExt cx="2282502" cy="3268972"/>
          </a:xfrm>
        </p:grpSpPr>
        <p:grpSp>
          <p:nvGrpSpPr>
            <p:cNvPr id="22" name="Group 2"/>
            <p:cNvGrpSpPr/>
            <p:nvPr/>
          </p:nvGrpSpPr>
          <p:grpSpPr bwMode="auto">
            <a:xfrm>
              <a:off x="6210936" y="2655967"/>
              <a:ext cx="2282502" cy="3268972"/>
              <a:chOff x="2387" y="186"/>
              <a:chExt cx="2762" cy="2127"/>
            </a:xfrm>
            <a:solidFill>
              <a:srgbClr val="00CC99"/>
            </a:solidFill>
          </p:grpSpPr>
          <p:sp>
            <p:nvSpPr>
              <p:cNvPr id="23" name="AutoShape 3"/>
              <p:cNvSpPr/>
              <p:nvPr/>
            </p:nvSpPr>
            <p:spPr bwMode="auto">
              <a:xfrm>
                <a:off x="2387" y="336"/>
                <a:ext cx="2762" cy="1977"/>
              </a:xfrm>
              <a:custGeom>
                <a:avLst/>
                <a:gdLst>
                  <a:gd name="T0" fmla="+- 0 5031 2387"/>
                  <a:gd name="T1" fmla="*/ T0 w 2762"/>
                  <a:gd name="T2" fmla="+- 0 593 337"/>
                  <a:gd name="T3" fmla="*/ 593 h 1977"/>
                  <a:gd name="T4" fmla="+- 0 4989 2387"/>
                  <a:gd name="T5" fmla="*/ T4 w 2762"/>
                  <a:gd name="T6" fmla="+- 0 736 337"/>
                  <a:gd name="T7" fmla="*/ 736 h 1977"/>
                  <a:gd name="T8" fmla="+- 0 4941 2387"/>
                  <a:gd name="T9" fmla="*/ T8 w 2762"/>
                  <a:gd name="T10" fmla="+- 0 2062 337"/>
                  <a:gd name="T11" fmla="*/ 2062 h 1977"/>
                  <a:gd name="T12" fmla="+- 0 4740 2387"/>
                  <a:gd name="T13" fmla="*/ T12 w 2762"/>
                  <a:gd name="T14" fmla="+- 0 2164 337"/>
                  <a:gd name="T15" fmla="*/ 2164 h 1977"/>
                  <a:gd name="T16" fmla="+- 0 2649 2387"/>
                  <a:gd name="T17" fmla="*/ T16 w 2762"/>
                  <a:gd name="T18" fmla="+- 0 2116 337"/>
                  <a:gd name="T19" fmla="*/ 2116 h 1977"/>
                  <a:gd name="T20" fmla="+- 0 2547 2387"/>
                  <a:gd name="T21" fmla="*/ T20 w 2762"/>
                  <a:gd name="T22" fmla="+- 0 1915 337"/>
                  <a:gd name="T23" fmla="*/ 1915 h 1977"/>
                  <a:gd name="T24" fmla="+- 0 2595 2387"/>
                  <a:gd name="T25" fmla="*/ T24 w 2762"/>
                  <a:gd name="T26" fmla="+- 0 588 337"/>
                  <a:gd name="T27" fmla="*/ 588 h 1977"/>
                  <a:gd name="T28" fmla="+- 0 2797 2387"/>
                  <a:gd name="T29" fmla="*/ T28 w 2762"/>
                  <a:gd name="T30" fmla="+- 0 486 337"/>
                  <a:gd name="T31" fmla="*/ 486 h 1977"/>
                  <a:gd name="T32" fmla="+- 0 4887 2387"/>
                  <a:gd name="T33" fmla="*/ T32 w 2762"/>
                  <a:gd name="T34" fmla="+- 0 534 337"/>
                  <a:gd name="T35" fmla="*/ 534 h 1977"/>
                  <a:gd name="T36" fmla="+- 0 4989 2387"/>
                  <a:gd name="T37" fmla="*/ T36 w 2762"/>
                  <a:gd name="T38" fmla="+- 0 736 337"/>
                  <a:gd name="T39" fmla="*/ 736 h 1977"/>
                  <a:gd name="T40" fmla="+- 0 4942 2387"/>
                  <a:gd name="T41" fmla="*/ T40 w 2762"/>
                  <a:gd name="T42" fmla="+- 0 483 337"/>
                  <a:gd name="T43" fmla="*/ 483 h 1977"/>
                  <a:gd name="T44" fmla="+- 0 4740 2387"/>
                  <a:gd name="T45" fmla="*/ T44 w 2762"/>
                  <a:gd name="T46" fmla="+- 0 412 337"/>
                  <a:gd name="T47" fmla="*/ 412 h 1977"/>
                  <a:gd name="T48" fmla="+- 0 2654 2387"/>
                  <a:gd name="T49" fmla="*/ T48 w 2762"/>
                  <a:gd name="T50" fmla="+- 0 445 337"/>
                  <a:gd name="T51" fmla="*/ 445 h 1977"/>
                  <a:gd name="T52" fmla="+- 0 2506 2387"/>
                  <a:gd name="T53" fmla="*/ T52 w 2762"/>
                  <a:gd name="T54" fmla="+- 0 593 337"/>
                  <a:gd name="T55" fmla="*/ 593 h 1977"/>
                  <a:gd name="T56" fmla="+- 0 2473 2387"/>
                  <a:gd name="T57" fmla="*/ T56 w 2762"/>
                  <a:gd name="T58" fmla="+- 0 1915 337"/>
                  <a:gd name="T59" fmla="*/ 1915 h 1977"/>
                  <a:gd name="T60" fmla="+- 0 2544 2387"/>
                  <a:gd name="T61" fmla="*/ T60 w 2762"/>
                  <a:gd name="T62" fmla="+- 0 2117 337"/>
                  <a:gd name="T63" fmla="*/ 2117 h 1977"/>
                  <a:gd name="T64" fmla="+- 0 2722 2387"/>
                  <a:gd name="T65" fmla="*/ T64 w 2762"/>
                  <a:gd name="T66" fmla="+- 0 2230 337"/>
                  <a:gd name="T67" fmla="*/ 2230 h 1977"/>
                  <a:gd name="T68" fmla="+- 0 4814 2387"/>
                  <a:gd name="T69" fmla="*/ T68 w 2762"/>
                  <a:gd name="T70" fmla="+- 0 2230 337"/>
                  <a:gd name="T71" fmla="*/ 2230 h 1977"/>
                  <a:gd name="T72" fmla="+- 0 4945 2387"/>
                  <a:gd name="T73" fmla="*/ T72 w 2762"/>
                  <a:gd name="T74" fmla="+- 0 2164 337"/>
                  <a:gd name="T75" fmla="*/ 2164 h 1977"/>
                  <a:gd name="T76" fmla="+- 0 5055 2387"/>
                  <a:gd name="T77" fmla="*/ T76 w 2762"/>
                  <a:gd name="T78" fmla="+- 0 1989 337"/>
                  <a:gd name="T79" fmla="*/ 1989 h 1977"/>
                  <a:gd name="T80" fmla="+- 0 5149 2387"/>
                  <a:gd name="T81" fmla="*/ T80 w 2762"/>
                  <a:gd name="T82" fmla="+- 0 721 337"/>
                  <a:gd name="T83" fmla="*/ 721 h 1977"/>
                  <a:gd name="T84" fmla="+- 0 5129 2387"/>
                  <a:gd name="T85" fmla="*/ T84 w 2762"/>
                  <a:gd name="T86" fmla="+- 0 721 337"/>
                  <a:gd name="T87" fmla="*/ 721 h 1977"/>
                  <a:gd name="T88" fmla="+- 0 5101 2387"/>
                  <a:gd name="T89" fmla="*/ T88 w 2762"/>
                  <a:gd name="T90" fmla="+- 0 2071 337"/>
                  <a:gd name="T91" fmla="*/ 2071 h 1977"/>
                  <a:gd name="T92" fmla="+- 0 4972 2387"/>
                  <a:gd name="T93" fmla="*/ T92 w 2762"/>
                  <a:gd name="T94" fmla="+- 0 2231 337"/>
                  <a:gd name="T95" fmla="*/ 2231 h 1977"/>
                  <a:gd name="T96" fmla="+- 0 4774 2387"/>
                  <a:gd name="T97" fmla="*/ T96 w 2762"/>
                  <a:gd name="T98" fmla="+- 0 2294 337"/>
                  <a:gd name="T99" fmla="*/ 2294 h 1977"/>
                  <a:gd name="T100" fmla="+- 0 2624 2387"/>
                  <a:gd name="T101" fmla="*/ T100 w 2762"/>
                  <a:gd name="T102" fmla="+- 0 2265 337"/>
                  <a:gd name="T103" fmla="*/ 2265 h 1977"/>
                  <a:gd name="T104" fmla="+- 0 2468 2387"/>
                  <a:gd name="T105" fmla="*/ T104 w 2762"/>
                  <a:gd name="T106" fmla="+- 0 2133 337"/>
                  <a:gd name="T107" fmla="*/ 2133 h 1977"/>
                  <a:gd name="T108" fmla="+- 0 2407 2387"/>
                  <a:gd name="T109" fmla="*/ T108 w 2762"/>
                  <a:gd name="T110" fmla="+- 0 1929 337"/>
                  <a:gd name="T111" fmla="*/ 1929 h 1977"/>
                  <a:gd name="T112" fmla="+- 0 2435 2387"/>
                  <a:gd name="T113" fmla="*/ T112 w 2762"/>
                  <a:gd name="T114" fmla="+- 0 579 337"/>
                  <a:gd name="T115" fmla="*/ 579 h 1977"/>
                  <a:gd name="T116" fmla="+- 0 2564 2387"/>
                  <a:gd name="T117" fmla="*/ T116 w 2762"/>
                  <a:gd name="T118" fmla="+- 0 419 337"/>
                  <a:gd name="T119" fmla="*/ 419 h 1977"/>
                  <a:gd name="T120" fmla="+- 0 2763 2387"/>
                  <a:gd name="T121" fmla="*/ T120 w 2762"/>
                  <a:gd name="T122" fmla="+- 0 357 337"/>
                  <a:gd name="T123" fmla="*/ 357 h 1977"/>
                  <a:gd name="T124" fmla="+- 0 4912 2387"/>
                  <a:gd name="T125" fmla="*/ T124 w 2762"/>
                  <a:gd name="T126" fmla="+- 0 385 337"/>
                  <a:gd name="T127" fmla="*/ 385 h 1977"/>
                  <a:gd name="T128" fmla="+- 0 5068 2387"/>
                  <a:gd name="T129" fmla="*/ T128 w 2762"/>
                  <a:gd name="T130" fmla="+- 0 518 337"/>
                  <a:gd name="T131" fmla="*/ 518 h 1977"/>
                  <a:gd name="T132" fmla="+- 0 5129 2387"/>
                  <a:gd name="T133" fmla="*/ T132 w 2762"/>
                  <a:gd name="T134" fmla="+- 0 721 337"/>
                  <a:gd name="T135" fmla="*/ 721 h 1977"/>
                  <a:gd name="T136" fmla="+- 0 5085 2387"/>
                  <a:gd name="T137" fmla="*/ T136 w 2762"/>
                  <a:gd name="T138" fmla="+- 0 506 337"/>
                  <a:gd name="T139" fmla="*/ 506 h 1977"/>
                  <a:gd name="T140" fmla="+- 0 4920 2387"/>
                  <a:gd name="T141" fmla="*/ T140 w 2762"/>
                  <a:gd name="T142" fmla="+- 0 367 337"/>
                  <a:gd name="T143" fmla="*/ 367 h 1977"/>
                  <a:gd name="T144" fmla="+- 0 4774 2387"/>
                  <a:gd name="T145" fmla="*/ T144 w 2762"/>
                  <a:gd name="T146" fmla="+- 0 337 337"/>
                  <a:gd name="T147" fmla="*/ 337 h 1977"/>
                  <a:gd name="T148" fmla="+- 0 2617 2387"/>
                  <a:gd name="T149" fmla="*/ T148 w 2762"/>
                  <a:gd name="T150" fmla="+- 0 367 337"/>
                  <a:gd name="T151" fmla="*/ 367 h 1977"/>
                  <a:gd name="T152" fmla="+- 0 2451 2387"/>
                  <a:gd name="T153" fmla="*/ T152 w 2762"/>
                  <a:gd name="T154" fmla="+- 0 506 337"/>
                  <a:gd name="T155" fmla="*/ 506 h 1977"/>
                  <a:gd name="T156" fmla="+- 0 2387 2387"/>
                  <a:gd name="T157" fmla="*/ T156 w 2762"/>
                  <a:gd name="T158" fmla="+- 0 721 337"/>
                  <a:gd name="T159" fmla="*/ 721 h 1977"/>
                  <a:gd name="T160" fmla="+- 0 2417 2387"/>
                  <a:gd name="T161" fmla="*/ T160 w 2762"/>
                  <a:gd name="T162" fmla="+- 0 2078 337"/>
                  <a:gd name="T163" fmla="*/ 2078 h 1977"/>
                  <a:gd name="T164" fmla="+- 0 2553 2387"/>
                  <a:gd name="T165" fmla="*/ T164 w 2762"/>
                  <a:gd name="T166" fmla="+- 0 2248 337"/>
                  <a:gd name="T167" fmla="*/ 2248 h 1977"/>
                  <a:gd name="T168" fmla="+- 0 2763 2387"/>
                  <a:gd name="T169" fmla="*/ T168 w 2762"/>
                  <a:gd name="T170" fmla="+- 0 2314 337"/>
                  <a:gd name="T171" fmla="*/ 2314 h 1977"/>
                  <a:gd name="T172" fmla="+- 0 4887 2387"/>
                  <a:gd name="T173" fmla="*/ T172 w 2762"/>
                  <a:gd name="T174" fmla="+- 0 2294 337"/>
                  <a:gd name="T175" fmla="*/ 2294 h 1977"/>
                  <a:gd name="T176" fmla="+- 0 5039 2387"/>
                  <a:gd name="T177" fmla="*/ T176 w 2762"/>
                  <a:gd name="T178" fmla="+- 0 2201 337"/>
                  <a:gd name="T179" fmla="*/ 2201 h 1977"/>
                  <a:gd name="T180" fmla="+- 0 5141 2387"/>
                  <a:gd name="T181" fmla="*/ T180 w 2762"/>
                  <a:gd name="T182" fmla="+- 0 2006 337"/>
                  <a:gd name="T183" fmla="*/ 2006 h 19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62" h="1977">
                    <a:moveTo>
                      <a:pt x="2677" y="399"/>
                    </a:moveTo>
                    <a:lnTo>
                      <a:pt x="2668" y="324"/>
                    </a:lnTo>
                    <a:lnTo>
                      <a:pt x="2644" y="256"/>
                    </a:lnTo>
                    <a:lnTo>
                      <a:pt x="2605" y="196"/>
                    </a:lnTo>
                    <a:lnTo>
                      <a:pt x="2602" y="193"/>
                    </a:lnTo>
                    <a:lnTo>
                      <a:pt x="2602" y="399"/>
                    </a:lnTo>
                    <a:lnTo>
                      <a:pt x="2602" y="1578"/>
                    </a:lnTo>
                    <a:lnTo>
                      <a:pt x="2590" y="1656"/>
                    </a:lnTo>
                    <a:lnTo>
                      <a:pt x="2554" y="1725"/>
                    </a:lnTo>
                    <a:lnTo>
                      <a:pt x="2500" y="1779"/>
                    </a:lnTo>
                    <a:lnTo>
                      <a:pt x="2431" y="1815"/>
                    </a:lnTo>
                    <a:lnTo>
                      <a:pt x="2353" y="1827"/>
                    </a:lnTo>
                    <a:lnTo>
                      <a:pt x="410" y="1827"/>
                    </a:lnTo>
                    <a:lnTo>
                      <a:pt x="331" y="1815"/>
                    </a:lnTo>
                    <a:lnTo>
                      <a:pt x="262" y="1779"/>
                    </a:lnTo>
                    <a:lnTo>
                      <a:pt x="208" y="1725"/>
                    </a:lnTo>
                    <a:lnTo>
                      <a:pt x="173" y="1656"/>
                    </a:lnTo>
                    <a:lnTo>
                      <a:pt x="160" y="1578"/>
                    </a:lnTo>
                    <a:lnTo>
                      <a:pt x="160" y="399"/>
                    </a:lnTo>
                    <a:lnTo>
                      <a:pt x="173" y="320"/>
                    </a:lnTo>
                    <a:lnTo>
                      <a:pt x="208" y="251"/>
                    </a:lnTo>
                    <a:lnTo>
                      <a:pt x="262" y="197"/>
                    </a:lnTo>
                    <a:lnTo>
                      <a:pt x="331" y="162"/>
                    </a:lnTo>
                    <a:lnTo>
                      <a:pt x="410" y="149"/>
                    </a:lnTo>
                    <a:lnTo>
                      <a:pt x="2353" y="149"/>
                    </a:lnTo>
                    <a:lnTo>
                      <a:pt x="2431" y="162"/>
                    </a:lnTo>
                    <a:lnTo>
                      <a:pt x="2500" y="197"/>
                    </a:lnTo>
                    <a:lnTo>
                      <a:pt x="2554" y="251"/>
                    </a:lnTo>
                    <a:lnTo>
                      <a:pt x="2590" y="320"/>
                    </a:lnTo>
                    <a:lnTo>
                      <a:pt x="2602" y="399"/>
                    </a:lnTo>
                    <a:lnTo>
                      <a:pt x="2602" y="193"/>
                    </a:lnTo>
                    <a:lnTo>
                      <a:pt x="2558" y="149"/>
                    </a:lnTo>
                    <a:lnTo>
                      <a:pt x="2555" y="146"/>
                    </a:lnTo>
                    <a:lnTo>
                      <a:pt x="2495" y="108"/>
                    </a:lnTo>
                    <a:lnTo>
                      <a:pt x="2427" y="83"/>
                    </a:lnTo>
                    <a:lnTo>
                      <a:pt x="2353" y="75"/>
                    </a:lnTo>
                    <a:lnTo>
                      <a:pt x="410" y="75"/>
                    </a:lnTo>
                    <a:lnTo>
                      <a:pt x="335" y="83"/>
                    </a:lnTo>
                    <a:lnTo>
                      <a:pt x="267" y="108"/>
                    </a:lnTo>
                    <a:lnTo>
                      <a:pt x="207" y="146"/>
                    </a:lnTo>
                    <a:lnTo>
                      <a:pt x="157" y="196"/>
                    </a:lnTo>
                    <a:lnTo>
                      <a:pt x="119" y="256"/>
                    </a:lnTo>
                    <a:lnTo>
                      <a:pt x="94" y="324"/>
                    </a:lnTo>
                    <a:lnTo>
                      <a:pt x="86" y="399"/>
                    </a:lnTo>
                    <a:lnTo>
                      <a:pt x="86" y="1578"/>
                    </a:lnTo>
                    <a:lnTo>
                      <a:pt x="94" y="1652"/>
                    </a:lnTo>
                    <a:lnTo>
                      <a:pt x="119" y="1720"/>
                    </a:lnTo>
                    <a:lnTo>
                      <a:pt x="157" y="1780"/>
                    </a:lnTo>
                    <a:lnTo>
                      <a:pt x="207" y="1830"/>
                    </a:lnTo>
                    <a:lnTo>
                      <a:pt x="267" y="1869"/>
                    </a:lnTo>
                    <a:lnTo>
                      <a:pt x="335" y="1893"/>
                    </a:lnTo>
                    <a:lnTo>
                      <a:pt x="410" y="1902"/>
                    </a:lnTo>
                    <a:lnTo>
                      <a:pt x="2353" y="1902"/>
                    </a:lnTo>
                    <a:lnTo>
                      <a:pt x="2427" y="1893"/>
                    </a:lnTo>
                    <a:lnTo>
                      <a:pt x="2495" y="1869"/>
                    </a:lnTo>
                    <a:lnTo>
                      <a:pt x="2555" y="1830"/>
                    </a:lnTo>
                    <a:lnTo>
                      <a:pt x="2558" y="1827"/>
                    </a:lnTo>
                    <a:lnTo>
                      <a:pt x="2605" y="1780"/>
                    </a:lnTo>
                    <a:lnTo>
                      <a:pt x="2644" y="1720"/>
                    </a:lnTo>
                    <a:lnTo>
                      <a:pt x="2668" y="1652"/>
                    </a:lnTo>
                    <a:lnTo>
                      <a:pt x="2677" y="1578"/>
                    </a:lnTo>
                    <a:lnTo>
                      <a:pt x="2677" y="399"/>
                    </a:lnTo>
                    <a:close/>
                    <a:moveTo>
                      <a:pt x="2762" y="384"/>
                    </a:moveTo>
                    <a:lnTo>
                      <a:pt x="2754" y="307"/>
                    </a:lnTo>
                    <a:lnTo>
                      <a:pt x="2742" y="267"/>
                    </a:lnTo>
                    <a:lnTo>
                      <a:pt x="2742" y="384"/>
                    </a:lnTo>
                    <a:lnTo>
                      <a:pt x="2742" y="1592"/>
                    </a:lnTo>
                    <a:lnTo>
                      <a:pt x="2735" y="1665"/>
                    </a:lnTo>
                    <a:lnTo>
                      <a:pt x="2714" y="1734"/>
                    </a:lnTo>
                    <a:lnTo>
                      <a:pt x="2681" y="1796"/>
                    </a:lnTo>
                    <a:lnTo>
                      <a:pt x="2638" y="1850"/>
                    </a:lnTo>
                    <a:lnTo>
                      <a:pt x="2585" y="1894"/>
                    </a:lnTo>
                    <a:lnTo>
                      <a:pt x="2525" y="1928"/>
                    </a:lnTo>
                    <a:lnTo>
                      <a:pt x="2458" y="1949"/>
                    </a:lnTo>
                    <a:lnTo>
                      <a:pt x="2387" y="1957"/>
                    </a:lnTo>
                    <a:lnTo>
                      <a:pt x="376" y="1957"/>
                    </a:lnTo>
                    <a:lnTo>
                      <a:pt x="304" y="1949"/>
                    </a:lnTo>
                    <a:lnTo>
                      <a:pt x="237" y="1928"/>
                    </a:lnTo>
                    <a:lnTo>
                      <a:pt x="177" y="1894"/>
                    </a:lnTo>
                    <a:lnTo>
                      <a:pt x="124" y="1850"/>
                    </a:lnTo>
                    <a:lnTo>
                      <a:pt x="81" y="1796"/>
                    </a:lnTo>
                    <a:lnTo>
                      <a:pt x="48" y="1734"/>
                    </a:lnTo>
                    <a:lnTo>
                      <a:pt x="27" y="1665"/>
                    </a:lnTo>
                    <a:lnTo>
                      <a:pt x="20" y="1592"/>
                    </a:lnTo>
                    <a:lnTo>
                      <a:pt x="20" y="384"/>
                    </a:lnTo>
                    <a:lnTo>
                      <a:pt x="27" y="311"/>
                    </a:lnTo>
                    <a:lnTo>
                      <a:pt x="48" y="242"/>
                    </a:lnTo>
                    <a:lnTo>
                      <a:pt x="81" y="181"/>
                    </a:lnTo>
                    <a:lnTo>
                      <a:pt x="124" y="126"/>
                    </a:lnTo>
                    <a:lnTo>
                      <a:pt x="177" y="82"/>
                    </a:lnTo>
                    <a:lnTo>
                      <a:pt x="237" y="48"/>
                    </a:lnTo>
                    <a:lnTo>
                      <a:pt x="304" y="27"/>
                    </a:lnTo>
                    <a:lnTo>
                      <a:pt x="376" y="20"/>
                    </a:lnTo>
                    <a:lnTo>
                      <a:pt x="2387" y="20"/>
                    </a:lnTo>
                    <a:lnTo>
                      <a:pt x="2458" y="27"/>
                    </a:lnTo>
                    <a:lnTo>
                      <a:pt x="2525" y="48"/>
                    </a:lnTo>
                    <a:lnTo>
                      <a:pt x="2585" y="82"/>
                    </a:lnTo>
                    <a:lnTo>
                      <a:pt x="2638" y="126"/>
                    </a:lnTo>
                    <a:lnTo>
                      <a:pt x="2681" y="181"/>
                    </a:lnTo>
                    <a:lnTo>
                      <a:pt x="2714" y="242"/>
                    </a:lnTo>
                    <a:lnTo>
                      <a:pt x="2735" y="311"/>
                    </a:lnTo>
                    <a:lnTo>
                      <a:pt x="2742" y="384"/>
                    </a:lnTo>
                    <a:lnTo>
                      <a:pt x="2742" y="267"/>
                    </a:lnTo>
                    <a:lnTo>
                      <a:pt x="2732" y="235"/>
                    </a:lnTo>
                    <a:lnTo>
                      <a:pt x="2698" y="169"/>
                    </a:lnTo>
                    <a:lnTo>
                      <a:pt x="2652" y="112"/>
                    </a:lnTo>
                    <a:lnTo>
                      <a:pt x="2596" y="65"/>
                    </a:lnTo>
                    <a:lnTo>
                      <a:pt x="2533" y="30"/>
                    </a:lnTo>
                    <a:lnTo>
                      <a:pt x="2500" y="20"/>
                    </a:lnTo>
                    <a:lnTo>
                      <a:pt x="2462" y="8"/>
                    </a:lnTo>
                    <a:lnTo>
                      <a:pt x="2387" y="0"/>
                    </a:lnTo>
                    <a:lnTo>
                      <a:pt x="376" y="0"/>
                    </a:lnTo>
                    <a:lnTo>
                      <a:pt x="300" y="8"/>
                    </a:lnTo>
                    <a:lnTo>
                      <a:pt x="230" y="30"/>
                    </a:lnTo>
                    <a:lnTo>
                      <a:pt x="166" y="65"/>
                    </a:lnTo>
                    <a:lnTo>
                      <a:pt x="110" y="112"/>
                    </a:lnTo>
                    <a:lnTo>
                      <a:pt x="64" y="169"/>
                    </a:lnTo>
                    <a:lnTo>
                      <a:pt x="30" y="235"/>
                    </a:lnTo>
                    <a:lnTo>
                      <a:pt x="8" y="307"/>
                    </a:lnTo>
                    <a:lnTo>
                      <a:pt x="0" y="384"/>
                    </a:lnTo>
                    <a:lnTo>
                      <a:pt x="0" y="1592"/>
                    </a:lnTo>
                    <a:lnTo>
                      <a:pt x="8" y="1669"/>
                    </a:lnTo>
                    <a:lnTo>
                      <a:pt x="30" y="1741"/>
                    </a:lnTo>
                    <a:lnTo>
                      <a:pt x="64" y="1807"/>
                    </a:lnTo>
                    <a:lnTo>
                      <a:pt x="110" y="1864"/>
                    </a:lnTo>
                    <a:lnTo>
                      <a:pt x="166" y="1911"/>
                    </a:lnTo>
                    <a:lnTo>
                      <a:pt x="230" y="1946"/>
                    </a:lnTo>
                    <a:lnTo>
                      <a:pt x="300" y="1969"/>
                    </a:lnTo>
                    <a:lnTo>
                      <a:pt x="376" y="1977"/>
                    </a:lnTo>
                    <a:lnTo>
                      <a:pt x="2387" y="1977"/>
                    </a:lnTo>
                    <a:lnTo>
                      <a:pt x="2462" y="1969"/>
                    </a:lnTo>
                    <a:lnTo>
                      <a:pt x="2500" y="1957"/>
                    </a:lnTo>
                    <a:lnTo>
                      <a:pt x="2533" y="1946"/>
                    </a:lnTo>
                    <a:lnTo>
                      <a:pt x="2596" y="1911"/>
                    </a:lnTo>
                    <a:lnTo>
                      <a:pt x="2652" y="1864"/>
                    </a:lnTo>
                    <a:lnTo>
                      <a:pt x="2698" y="1807"/>
                    </a:lnTo>
                    <a:lnTo>
                      <a:pt x="2732" y="1741"/>
                    </a:lnTo>
                    <a:lnTo>
                      <a:pt x="2754" y="1669"/>
                    </a:lnTo>
                    <a:lnTo>
                      <a:pt x="2762" y="1592"/>
                    </a:lnTo>
                    <a:lnTo>
                      <a:pt x="2762" y="384"/>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24" name="Freeform 4"/>
              <p:cNvSpPr/>
              <p:nvPr/>
            </p:nvSpPr>
            <p:spPr bwMode="auto">
              <a:xfrm>
                <a:off x="2994" y="186"/>
                <a:ext cx="1587" cy="381"/>
              </a:xfrm>
              <a:custGeom>
                <a:avLst/>
                <a:gdLst>
                  <a:gd name="T0" fmla="+- 0 4381 3005"/>
                  <a:gd name="T1" fmla="*/ T0 w 1567"/>
                  <a:gd name="T2" fmla="+- 0 196 196"/>
                  <a:gd name="T3" fmla="*/ 196 h 381"/>
                  <a:gd name="T4" fmla="+- 0 3195 3005"/>
                  <a:gd name="T5" fmla="*/ T4 w 1567"/>
                  <a:gd name="T6" fmla="+- 0 196 196"/>
                  <a:gd name="T7" fmla="*/ 196 h 381"/>
                  <a:gd name="T8" fmla="+- 0 3121 3005"/>
                  <a:gd name="T9" fmla="*/ T8 w 1567"/>
                  <a:gd name="T10" fmla="+- 0 211 196"/>
                  <a:gd name="T11" fmla="*/ 211 h 381"/>
                  <a:gd name="T12" fmla="+- 0 3060 3005"/>
                  <a:gd name="T13" fmla="*/ T12 w 1567"/>
                  <a:gd name="T14" fmla="+- 0 252 196"/>
                  <a:gd name="T15" fmla="*/ 252 h 381"/>
                  <a:gd name="T16" fmla="+- 0 3020 3005"/>
                  <a:gd name="T17" fmla="*/ T16 w 1567"/>
                  <a:gd name="T18" fmla="+- 0 312 196"/>
                  <a:gd name="T19" fmla="*/ 312 h 381"/>
                  <a:gd name="T20" fmla="+- 0 3005 3005"/>
                  <a:gd name="T21" fmla="*/ T20 w 1567"/>
                  <a:gd name="T22" fmla="+- 0 386 196"/>
                  <a:gd name="T23" fmla="*/ 386 h 381"/>
                  <a:gd name="T24" fmla="+- 0 3020 3005"/>
                  <a:gd name="T25" fmla="*/ T24 w 1567"/>
                  <a:gd name="T26" fmla="+- 0 460 196"/>
                  <a:gd name="T27" fmla="*/ 460 h 381"/>
                  <a:gd name="T28" fmla="+- 0 3060 3005"/>
                  <a:gd name="T29" fmla="*/ T28 w 1567"/>
                  <a:gd name="T30" fmla="+- 0 521 196"/>
                  <a:gd name="T31" fmla="*/ 521 h 381"/>
                  <a:gd name="T32" fmla="+- 0 3121 3005"/>
                  <a:gd name="T33" fmla="*/ T32 w 1567"/>
                  <a:gd name="T34" fmla="+- 0 562 196"/>
                  <a:gd name="T35" fmla="*/ 562 h 381"/>
                  <a:gd name="T36" fmla="+- 0 3195 3005"/>
                  <a:gd name="T37" fmla="*/ T36 w 1567"/>
                  <a:gd name="T38" fmla="+- 0 577 196"/>
                  <a:gd name="T39" fmla="*/ 577 h 381"/>
                  <a:gd name="T40" fmla="+- 0 4381 3005"/>
                  <a:gd name="T41" fmla="*/ T40 w 1567"/>
                  <a:gd name="T42" fmla="+- 0 577 196"/>
                  <a:gd name="T43" fmla="*/ 577 h 381"/>
                  <a:gd name="T44" fmla="+- 0 4455 3005"/>
                  <a:gd name="T45" fmla="*/ T44 w 1567"/>
                  <a:gd name="T46" fmla="+- 0 562 196"/>
                  <a:gd name="T47" fmla="*/ 562 h 381"/>
                  <a:gd name="T48" fmla="+- 0 4516 3005"/>
                  <a:gd name="T49" fmla="*/ T48 w 1567"/>
                  <a:gd name="T50" fmla="+- 0 521 196"/>
                  <a:gd name="T51" fmla="*/ 521 h 381"/>
                  <a:gd name="T52" fmla="+- 0 4557 3005"/>
                  <a:gd name="T53" fmla="*/ T52 w 1567"/>
                  <a:gd name="T54" fmla="+- 0 460 196"/>
                  <a:gd name="T55" fmla="*/ 460 h 381"/>
                  <a:gd name="T56" fmla="+- 0 4571 3005"/>
                  <a:gd name="T57" fmla="*/ T56 w 1567"/>
                  <a:gd name="T58" fmla="+- 0 386 196"/>
                  <a:gd name="T59" fmla="*/ 386 h 381"/>
                  <a:gd name="T60" fmla="+- 0 4557 3005"/>
                  <a:gd name="T61" fmla="*/ T60 w 1567"/>
                  <a:gd name="T62" fmla="+- 0 312 196"/>
                  <a:gd name="T63" fmla="*/ 312 h 381"/>
                  <a:gd name="T64" fmla="+- 0 4516 3005"/>
                  <a:gd name="T65" fmla="*/ T64 w 1567"/>
                  <a:gd name="T66" fmla="+- 0 252 196"/>
                  <a:gd name="T67" fmla="*/ 252 h 381"/>
                  <a:gd name="T68" fmla="+- 0 4455 3005"/>
                  <a:gd name="T69" fmla="*/ T68 w 1567"/>
                  <a:gd name="T70" fmla="+- 0 211 196"/>
                  <a:gd name="T71" fmla="*/ 211 h 381"/>
                  <a:gd name="T72" fmla="+- 0 4381 3005"/>
                  <a:gd name="T73" fmla="*/ T72 w 1567"/>
                  <a:gd name="T74" fmla="+- 0 196 196"/>
                  <a:gd name="T75" fmla="*/ 196 h 3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567" h="381">
                    <a:moveTo>
                      <a:pt x="1376" y="0"/>
                    </a:moveTo>
                    <a:lnTo>
                      <a:pt x="190" y="0"/>
                    </a:lnTo>
                    <a:lnTo>
                      <a:pt x="116" y="15"/>
                    </a:lnTo>
                    <a:lnTo>
                      <a:pt x="55" y="56"/>
                    </a:lnTo>
                    <a:lnTo>
                      <a:pt x="15" y="116"/>
                    </a:lnTo>
                    <a:lnTo>
                      <a:pt x="0" y="190"/>
                    </a:lnTo>
                    <a:lnTo>
                      <a:pt x="15" y="264"/>
                    </a:lnTo>
                    <a:lnTo>
                      <a:pt x="55" y="325"/>
                    </a:lnTo>
                    <a:lnTo>
                      <a:pt x="116" y="366"/>
                    </a:lnTo>
                    <a:lnTo>
                      <a:pt x="190" y="381"/>
                    </a:lnTo>
                    <a:lnTo>
                      <a:pt x="1376" y="381"/>
                    </a:lnTo>
                    <a:lnTo>
                      <a:pt x="1450" y="366"/>
                    </a:lnTo>
                    <a:lnTo>
                      <a:pt x="1511" y="325"/>
                    </a:lnTo>
                    <a:lnTo>
                      <a:pt x="1552" y="264"/>
                    </a:lnTo>
                    <a:lnTo>
                      <a:pt x="1566" y="190"/>
                    </a:lnTo>
                    <a:lnTo>
                      <a:pt x="1552" y="116"/>
                    </a:lnTo>
                    <a:lnTo>
                      <a:pt x="1511" y="56"/>
                    </a:lnTo>
                    <a:lnTo>
                      <a:pt x="1450" y="15"/>
                    </a:lnTo>
                    <a:lnTo>
                      <a:pt x="137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algn="ctr"/>
                <a:r>
                  <a:rPr lang="en-IN" sz="2400" dirty="0">
                    <a:latin typeface="Times New Roman" panose="02020603050405020304" pitchFamily="18" charset="0"/>
                    <a:cs typeface="Times New Roman" panose="02020603050405020304" pitchFamily="18" charset="0"/>
                  </a:rPr>
                  <a:t>NCDC</a:t>
                </a:r>
              </a:p>
            </p:txBody>
          </p:sp>
          <p:sp>
            <p:nvSpPr>
              <p:cNvPr id="25" name="AutoShape 5"/>
              <p:cNvSpPr/>
              <p:nvPr/>
            </p:nvSpPr>
            <p:spPr bwMode="auto">
              <a:xfrm>
                <a:off x="2994" y="186"/>
                <a:ext cx="1587" cy="401"/>
              </a:xfrm>
              <a:custGeom>
                <a:avLst/>
                <a:gdLst>
                  <a:gd name="T0" fmla="+- 0 4381 2995"/>
                  <a:gd name="T1" fmla="*/ T0 w 1587"/>
                  <a:gd name="T2" fmla="+- 0 186 186"/>
                  <a:gd name="T3" fmla="*/ 186 h 401"/>
                  <a:gd name="T4" fmla="+- 0 3195 2995"/>
                  <a:gd name="T5" fmla="*/ T4 w 1587"/>
                  <a:gd name="T6" fmla="+- 0 186 186"/>
                  <a:gd name="T7" fmla="*/ 186 h 401"/>
                  <a:gd name="T8" fmla="+- 0 3117 2995"/>
                  <a:gd name="T9" fmla="*/ T8 w 1587"/>
                  <a:gd name="T10" fmla="+- 0 202 186"/>
                  <a:gd name="T11" fmla="*/ 202 h 401"/>
                  <a:gd name="T12" fmla="+- 0 3053 2995"/>
                  <a:gd name="T13" fmla="*/ T12 w 1587"/>
                  <a:gd name="T14" fmla="+- 0 245 186"/>
                  <a:gd name="T15" fmla="*/ 245 h 401"/>
                  <a:gd name="T16" fmla="+- 0 3010 2995"/>
                  <a:gd name="T17" fmla="*/ T16 w 1587"/>
                  <a:gd name="T18" fmla="+- 0 309 186"/>
                  <a:gd name="T19" fmla="*/ 309 h 401"/>
                  <a:gd name="T20" fmla="+- 0 2995 2995"/>
                  <a:gd name="T21" fmla="*/ T20 w 1587"/>
                  <a:gd name="T22" fmla="+- 0 386 186"/>
                  <a:gd name="T23" fmla="*/ 386 h 401"/>
                  <a:gd name="T24" fmla="+- 0 3010 2995"/>
                  <a:gd name="T25" fmla="*/ T24 w 1587"/>
                  <a:gd name="T26" fmla="+- 0 464 186"/>
                  <a:gd name="T27" fmla="*/ 464 h 401"/>
                  <a:gd name="T28" fmla="+- 0 3053 2995"/>
                  <a:gd name="T29" fmla="*/ T28 w 1587"/>
                  <a:gd name="T30" fmla="+- 0 528 186"/>
                  <a:gd name="T31" fmla="*/ 528 h 401"/>
                  <a:gd name="T32" fmla="+- 0 3117 2995"/>
                  <a:gd name="T33" fmla="*/ T32 w 1587"/>
                  <a:gd name="T34" fmla="+- 0 571 186"/>
                  <a:gd name="T35" fmla="*/ 571 h 401"/>
                  <a:gd name="T36" fmla="+- 0 3195 2995"/>
                  <a:gd name="T37" fmla="*/ T36 w 1587"/>
                  <a:gd name="T38" fmla="+- 0 587 186"/>
                  <a:gd name="T39" fmla="*/ 587 h 401"/>
                  <a:gd name="T40" fmla="+- 0 4381 2995"/>
                  <a:gd name="T41" fmla="*/ T40 w 1587"/>
                  <a:gd name="T42" fmla="+- 0 587 186"/>
                  <a:gd name="T43" fmla="*/ 587 h 401"/>
                  <a:gd name="T44" fmla="+- 0 4459 2995"/>
                  <a:gd name="T45" fmla="*/ T44 w 1587"/>
                  <a:gd name="T46" fmla="+- 0 571 186"/>
                  <a:gd name="T47" fmla="*/ 571 h 401"/>
                  <a:gd name="T48" fmla="+- 0 4465 2995"/>
                  <a:gd name="T49" fmla="*/ T48 w 1587"/>
                  <a:gd name="T50" fmla="+- 0 566 186"/>
                  <a:gd name="T51" fmla="*/ 566 h 401"/>
                  <a:gd name="T52" fmla="+- 0 3195 2995"/>
                  <a:gd name="T53" fmla="*/ T52 w 1587"/>
                  <a:gd name="T54" fmla="+- 0 566 186"/>
                  <a:gd name="T55" fmla="*/ 566 h 401"/>
                  <a:gd name="T56" fmla="+- 0 3125 2995"/>
                  <a:gd name="T57" fmla="*/ T56 w 1587"/>
                  <a:gd name="T58" fmla="+- 0 552 186"/>
                  <a:gd name="T59" fmla="*/ 552 h 401"/>
                  <a:gd name="T60" fmla="+- 0 3067 2995"/>
                  <a:gd name="T61" fmla="*/ T60 w 1587"/>
                  <a:gd name="T62" fmla="+- 0 514 186"/>
                  <a:gd name="T63" fmla="*/ 514 h 401"/>
                  <a:gd name="T64" fmla="+- 0 3029 2995"/>
                  <a:gd name="T65" fmla="*/ T64 w 1587"/>
                  <a:gd name="T66" fmla="+- 0 456 186"/>
                  <a:gd name="T67" fmla="*/ 456 h 401"/>
                  <a:gd name="T68" fmla="+- 0 3015 2995"/>
                  <a:gd name="T69" fmla="*/ T68 w 1587"/>
                  <a:gd name="T70" fmla="+- 0 386 186"/>
                  <a:gd name="T71" fmla="*/ 386 h 401"/>
                  <a:gd name="T72" fmla="+- 0 3029 2995"/>
                  <a:gd name="T73" fmla="*/ T72 w 1587"/>
                  <a:gd name="T74" fmla="+- 0 316 186"/>
                  <a:gd name="T75" fmla="*/ 316 h 401"/>
                  <a:gd name="T76" fmla="+- 0 3067 2995"/>
                  <a:gd name="T77" fmla="*/ T76 w 1587"/>
                  <a:gd name="T78" fmla="+- 0 259 186"/>
                  <a:gd name="T79" fmla="*/ 259 h 401"/>
                  <a:gd name="T80" fmla="+- 0 3125 2995"/>
                  <a:gd name="T81" fmla="*/ T80 w 1587"/>
                  <a:gd name="T82" fmla="+- 0 220 186"/>
                  <a:gd name="T83" fmla="*/ 220 h 401"/>
                  <a:gd name="T84" fmla="+- 0 3195 2995"/>
                  <a:gd name="T85" fmla="*/ T84 w 1587"/>
                  <a:gd name="T86" fmla="+- 0 206 186"/>
                  <a:gd name="T87" fmla="*/ 206 h 401"/>
                  <a:gd name="T88" fmla="+- 0 4465 2995"/>
                  <a:gd name="T89" fmla="*/ T88 w 1587"/>
                  <a:gd name="T90" fmla="+- 0 206 186"/>
                  <a:gd name="T91" fmla="*/ 206 h 401"/>
                  <a:gd name="T92" fmla="+- 0 4459 2995"/>
                  <a:gd name="T93" fmla="*/ T92 w 1587"/>
                  <a:gd name="T94" fmla="+- 0 202 186"/>
                  <a:gd name="T95" fmla="*/ 202 h 401"/>
                  <a:gd name="T96" fmla="+- 0 4381 2995"/>
                  <a:gd name="T97" fmla="*/ T96 w 1587"/>
                  <a:gd name="T98" fmla="+- 0 186 186"/>
                  <a:gd name="T99" fmla="*/ 186 h 401"/>
                  <a:gd name="T100" fmla="+- 0 4465 2995"/>
                  <a:gd name="T101" fmla="*/ T100 w 1587"/>
                  <a:gd name="T102" fmla="+- 0 206 186"/>
                  <a:gd name="T103" fmla="*/ 206 h 401"/>
                  <a:gd name="T104" fmla="+- 0 4381 2995"/>
                  <a:gd name="T105" fmla="*/ T104 w 1587"/>
                  <a:gd name="T106" fmla="+- 0 206 186"/>
                  <a:gd name="T107" fmla="*/ 206 h 401"/>
                  <a:gd name="T108" fmla="+- 0 4451 2995"/>
                  <a:gd name="T109" fmla="*/ T108 w 1587"/>
                  <a:gd name="T110" fmla="+- 0 220 186"/>
                  <a:gd name="T111" fmla="*/ 220 h 401"/>
                  <a:gd name="T112" fmla="+- 0 4509 2995"/>
                  <a:gd name="T113" fmla="*/ T112 w 1587"/>
                  <a:gd name="T114" fmla="+- 0 259 186"/>
                  <a:gd name="T115" fmla="*/ 259 h 401"/>
                  <a:gd name="T116" fmla="+- 0 4547 2995"/>
                  <a:gd name="T117" fmla="*/ T116 w 1587"/>
                  <a:gd name="T118" fmla="+- 0 316 186"/>
                  <a:gd name="T119" fmla="*/ 316 h 401"/>
                  <a:gd name="T120" fmla="+- 0 4561 2995"/>
                  <a:gd name="T121" fmla="*/ T120 w 1587"/>
                  <a:gd name="T122" fmla="+- 0 386 186"/>
                  <a:gd name="T123" fmla="*/ 386 h 401"/>
                  <a:gd name="T124" fmla="+- 0 4547 2995"/>
                  <a:gd name="T125" fmla="*/ T124 w 1587"/>
                  <a:gd name="T126" fmla="+- 0 456 186"/>
                  <a:gd name="T127" fmla="*/ 456 h 401"/>
                  <a:gd name="T128" fmla="+- 0 4509 2995"/>
                  <a:gd name="T129" fmla="*/ T128 w 1587"/>
                  <a:gd name="T130" fmla="+- 0 514 186"/>
                  <a:gd name="T131" fmla="*/ 514 h 401"/>
                  <a:gd name="T132" fmla="+- 0 4451 2995"/>
                  <a:gd name="T133" fmla="*/ T132 w 1587"/>
                  <a:gd name="T134" fmla="+- 0 552 186"/>
                  <a:gd name="T135" fmla="*/ 552 h 401"/>
                  <a:gd name="T136" fmla="+- 0 4381 2995"/>
                  <a:gd name="T137" fmla="*/ T136 w 1587"/>
                  <a:gd name="T138" fmla="+- 0 566 186"/>
                  <a:gd name="T139" fmla="*/ 566 h 401"/>
                  <a:gd name="T140" fmla="+- 0 4465 2995"/>
                  <a:gd name="T141" fmla="*/ T140 w 1587"/>
                  <a:gd name="T142" fmla="+- 0 566 186"/>
                  <a:gd name="T143" fmla="*/ 566 h 401"/>
                  <a:gd name="T144" fmla="+- 0 4523 2995"/>
                  <a:gd name="T145" fmla="*/ T144 w 1587"/>
                  <a:gd name="T146" fmla="+- 0 528 186"/>
                  <a:gd name="T147" fmla="*/ 528 h 401"/>
                  <a:gd name="T148" fmla="+- 0 4566 2995"/>
                  <a:gd name="T149" fmla="*/ T148 w 1587"/>
                  <a:gd name="T150" fmla="+- 0 464 186"/>
                  <a:gd name="T151" fmla="*/ 464 h 401"/>
                  <a:gd name="T152" fmla="+- 0 4581 2995"/>
                  <a:gd name="T153" fmla="*/ T152 w 1587"/>
                  <a:gd name="T154" fmla="+- 0 386 186"/>
                  <a:gd name="T155" fmla="*/ 386 h 401"/>
                  <a:gd name="T156" fmla="+- 0 4566 2995"/>
                  <a:gd name="T157" fmla="*/ T156 w 1587"/>
                  <a:gd name="T158" fmla="+- 0 309 186"/>
                  <a:gd name="T159" fmla="*/ 309 h 401"/>
                  <a:gd name="T160" fmla="+- 0 4523 2995"/>
                  <a:gd name="T161" fmla="*/ T160 w 1587"/>
                  <a:gd name="T162" fmla="+- 0 245 186"/>
                  <a:gd name="T163" fmla="*/ 245 h 401"/>
                  <a:gd name="T164" fmla="+- 0 4465 2995"/>
                  <a:gd name="T165" fmla="*/ T164 w 1587"/>
                  <a:gd name="T166" fmla="+- 0 206 186"/>
                  <a:gd name="T167" fmla="*/ 206 h 4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587" h="401">
                    <a:moveTo>
                      <a:pt x="1386" y="0"/>
                    </a:moveTo>
                    <a:lnTo>
                      <a:pt x="200" y="0"/>
                    </a:lnTo>
                    <a:lnTo>
                      <a:pt x="122" y="16"/>
                    </a:lnTo>
                    <a:lnTo>
                      <a:pt x="58" y="59"/>
                    </a:lnTo>
                    <a:lnTo>
                      <a:pt x="15" y="123"/>
                    </a:lnTo>
                    <a:lnTo>
                      <a:pt x="0" y="200"/>
                    </a:lnTo>
                    <a:lnTo>
                      <a:pt x="15" y="278"/>
                    </a:lnTo>
                    <a:lnTo>
                      <a:pt x="58" y="342"/>
                    </a:lnTo>
                    <a:lnTo>
                      <a:pt x="122" y="385"/>
                    </a:lnTo>
                    <a:lnTo>
                      <a:pt x="200" y="401"/>
                    </a:lnTo>
                    <a:lnTo>
                      <a:pt x="1386" y="401"/>
                    </a:lnTo>
                    <a:lnTo>
                      <a:pt x="1464" y="385"/>
                    </a:lnTo>
                    <a:lnTo>
                      <a:pt x="1470" y="380"/>
                    </a:lnTo>
                    <a:lnTo>
                      <a:pt x="200" y="380"/>
                    </a:lnTo>
                    <a:lnTo>
                      <a:pt x="130" y="366"/>
                    </a:lnTo>
                    <a:lnTo>
                      <a:pt x="72" y="328"/>
                    </a:lnTo>
                    <a:lnTo>
                      <a:pt x="34" y="270"/>
                    </a:lnTo>
                    <a:lnTo>
                      <a:pt x="20" y="200"/>
                    </a:lnTo>
                    <a:lnTo>
                      <a:pt x="34" y="130"/>
                    </a:lnTo>
                    <a:lnTo>
                      <a:pt x="72" y="73"/>
                    </a:lnTo>
                    <a:lnTo>
                      <a:pt x="130" y="34"/>
                    </a:lnTo>
                    <a:lnTo>
                      <a:pt x="200" y="20"/>
                    </a:lnTo>
                    <a:lnTo>
                      <a:pt x="1470" y="20"/>
                    </a:lnTo>
                    <a:lnTo>
                      <a:pt x="1464" y="16"/>
                    </a:lnTo>
                    <a:lnTo>
                      <a:pt x="1386" y="0"/>
                    </a:lnTo>
                    <a:close/>
                    <a:moveTo>
                      <a:pt x="1470" y="20"/>
                    </a:moveTo>
                    <a:lnTo>
                      <a:pt x="1386" y="20"/>
                    </a:lnTo>
                    <a:lnTo>
                      <a:pt x="1456" y="34"/>
                    </a:lnTo>
                    <a:lnTo>
                      <a:pt x="1514" y="73"/>
                    </a:lnTo>
                    <a:lnTo>
                      <a:pt x="1552" y="130"/>
                    </a:lnTo>
                    <a:lnTo>
                      <a:pt x="1566" y="200"/>
                    </a:lnTo>
                    <a:lnTo>
                      <a:pt x="1552" y="270"/>
                    </a:lnTo>
                    <a:lnTo>
                      <a:pt x="1514" y="328"/>
                    </a:lnTo>
                    <a:lnTo>
                      <a:pt x="1456" y="366"/>
                    </a:lnTo>
                    <a:lnTo>
                      <a:pt x="1386" y="380"/>
                    </a:lnTo>
                    <a:lnTo>
                      <a:pt x="1470" y="380"/>
                    </a:lnTo>
                    <a:lnTo>
                      <a:pt x="1528" y="342"/>
                    </a:lnTo>
                    <a:lnTo>
                      <a:pt x="1571" y="278"/>
                    </a:lnTo>
                    <a:lnTo>
                      <a:pt x="1586" y="200"/>
                    </a:lnTo>
                    <a:lnTo>
                      <a:pt x="1571" y="123"/>
                    </a:lnTo>
                    <a:lnTo>
                      <a:pt x="1528" y="59"/>
                    </a:lnTo>
                    <a:lnTo>
                      <a:pt x="147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26" name="TextBox 25"/>
            <p:cNvSpPr txBox="1"/>
            <p:nvPr/>
          </p:nvSpPr>
          <p:spPr>
            <a:xfrm>
              <a:off x="6487353" y="3451141"/>
              <a:ext cx="1876731" cy="1938992"/>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Promote FPOs registered  only under Co -operative Societies Act of states. </a:t>
              </a:r>
            </a:p>
          </p:txBody>
        </p:sp>
      </p:grpSp>
      <p:sp>
        <p:nvSpPr>
          <p:cNvPr id="31" name="TextBox 30"/>
          <p:cNvSpPr txBox="1"/>
          <p:nvPr/>
        </p:nvSpPr>
        <p:spPr>
          <a:xfrm>
            <a:off x="794512" y="1262502"/>
            <a:ext cx="7731336" cy="1363002"/>
          </a:xfrm>
          <a:prstGeom prst="rect">
            <a:avLst/>
          </a:prstGeom>
          <a:noFill/>
        </p:spPr>
        <p:txBody>
          <a:bodyPr wrap="square" rtlCol="0">
            <a:spAutoFit/>
          </a:bodyPr>
          <a:lstStyle/>
          <a:p>
            <a:pPr marL="81280" marR="403225" lvl="2" algn="just">
              <a:lnSpc>
                <a:spcPct val="118000"/>
              </a:lnSpc>
              <a:buSzPts val="1100"/>
              <a:tabLst>
                <a:tab pos="1136015" algn="l"/>
                <a:tab pos="1137285" algn="l"/>
              </a:tabLst>
            </a:pPr>
            <a:r>
              <a:rPr lang="en-US" sz="2400" b="1" spc="-4" dirty="0">
                <a:latin typeface="Times New Roman" panose="02020603050405020304" pitchFamily="18" charset="0"/>
                <a:ea typeface="Arial" panose="020B0604020202020204" pitchFamily="34" charset="0"/>
                <a:cs typeface="Times New Roman" panose="02020603050405020304" pitchFamily="18" charset="0"/>
              </a:rPr>
              <a:t>i. </a:t>
            </a:r>
            <a:r>
              <a:rPr lang="en-US" sz="2400" spc="-4" dirty="0">
                <a:latin typeface="Times New Roman" panose="02020603050405020304" pitchFamily="18" charset="0"/>
                <a:ea typeface="Arial" panose="020B0604020202020204" pitchFamily="34" charset="0"/>
                <a:cs typeface="Times New Roman" panose="02020603050405020304" pitchFamily="18" charset="0"/>
              </a:rPr>
              <a:t>For</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promoting</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FPOs</a:t>
            </a:r>
            <a:r>
              <a:rPr lang="en-US" sz="2400" spc="75"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in</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uniform</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and</a:t>
            </a:r>
            <a:r>
              <a:rPr lang="en-US" sz="2400" spc="75"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effective</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manner</a:t>
            </a:r>
            <a:r>
              <a:rPr lang="en-US" sz="2400" spc="75"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three</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Implementing</a:t>
            </a:r>
            <a:r>
              <a:rPr lang="en-US" sz="2400" spc="30"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Agencies</a:t>
            </a:r>
            <a:r>
              <a:rPr lang="en-US" sz="2400" spc="71"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viz.</a:t>
            </a:r>
            <a:r>
              <a:rPr lang="en-US" sz="2400" spc="-217"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NABARD,</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SFAC &amp; NCDC</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have been</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spc="-4" dirty="0">
                <a:latin typeface="Times New Roman" panose="02020603050405020304" pitchFamily="18" charset="0"/>
                <a:ea typeface="Arial" panose="020B0604020202020204" pitchFamily="34" charset="0"/>
                <a:cs typeface="Times New Roman" panose="02020603050405020304" pitchFamily="18" charset="0"/>
              </a:rPr>
              <a:t>identified.</a:t>
            </a:r>
            <a:endParaRPr lang="en-IN" sz="1600" spc="-4"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1"/>
          <p:cNvSpPr/>
          <p:nvPr/>
        </p:nvSpPr>
        <p:spPr>
          <a:xfrm>
            <a:off x="8936898" y="0"/>
            <a:ext cx="2347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3598" y="0"/>
            <a:ext cx="19919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Rounded Corners 7"/>
          <p:cNvSpPr/>
          <p:nvPr/>
        </p:nvSpPr>
        <p:spPr>
          <a:xfrm>
            <a:off x="1353379" y="268571"/>
            <a:ext cx="6015785" cy="718530"/>
          </a:xfrm>
          <a:prstGeom prst="round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dirty="0">
                <a:solidFill>
                  <a:schemeClr val="bg1"/>
                </a:solidFill>
                <a:latin typeface="Times New Roman" panose="02020603050405020304" pitchFamily="18" charset="0"/>
                <a:cs typeface="Times New Roman" panose="02020603050405020304" pitchFamily="18" charset="0"/>
              </a:rPr>
              <a:t>  Implementing Agencies (IAs)</a:t>
            </a:r>
          </a:p>
        </p:txBody>
      </p:sp>
      <p:sp>
        <p:nvSpPr>
          <p:cNvPr id="12" name="Oval 1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22</a:t>
            </a:r>
          </a:p>
        </p:txBody>
      </p:sp>
    </p:spTree>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BARD Recruitment 2018 - Apply Online 92 Assistant Manager Post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4547" y="4935081"/>
            <a:ext cx="1833465" cy="18334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RAMAC Recruitment 2021 Apply Online Job Vacancies 19 April 20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9383" y="5176010"/>
            <a:ext cx="1772816" cy="16073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all Farmer’s Agriculture-Business Consortium (SFAC) - UPSCSucc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539" y="4616764"/>
            <a:ext cx="1772816" cy="17075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nvPr>
        </p:nvGraphicFramePr>
        <p:xfrm>
          <a:off x="628843" y="299026"/>
          <a:ext cx="7852683" cy="47148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8" name="Picture 4" descr="NAFED makes impressive turn around, RM Singh advises it to continue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74374" y="5229362"/>
            <a:ext cx="1772816" cy="13296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47407" y="-1"/>
            <a:ext cx="203222" cy="678335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23388" y="0"/>
            <a:ext cx="20322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23</a:t>
            </a:r>
          </a:p>
        </p:txBody>
      </p:sp>
    </p:spTree>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850" y="159786"/>
            <a:ext cx="5598367" cy="697464"/>
          </a:xfrm>
          <a:solidFill>
            <a:srgbClr val="002060"/>
          </a:solidFill>
          <a:scene3d>
            <a:camera prst="orthographicFront"/>
            <a:lightRig rig="threePt" dir="t"/>
          </a:scene3d>
          <a:sp3d>
            <a:bevelT w="139700" prst="cross"/>
          </a:sp3d>
        </p:spPr>
        <p:txBody>
          <a:bodyPr>
            <a:noAutofit/>
          </a:bodyPr>
          <a:lstStyle/>
          <a:p>
            <a:pPr algn="ct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Role</a:t>
            </a:r>
            <a:r>
              <a:rPr lang="en-US" sz="3200" b="1"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of</a:t>
            </a:r>
            <a:r>
              <a:rPr lang="en-US" sz="3200" b="1" spc="-1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Implementing</a:t>
            </a:r>
            <a:r>
              <a:rPr lang="en-US" sz="3200" b="1"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Agencies</a:t>
            </a:r>
            <a:endParaRPr lang="en-IN"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Content Placeholder 6"/>
          <p:cNvGraphicFramePr>
            <a:graphicFrameLocks noGrp="1"/>
          </p:cNvGraphicFramePr>
          <p:nvPr>
            <p:ph idx="1"/>
          </p:nvPr>
        </p:nvGraphicFramePr>
        <p:xfrm>
          <a:off x="478485" y="1131338"/>
          <a:ext cx="8187029" cy="5566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8976198" y="0"/>
            <a:ext cx="1954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24</a:t>
            </a:r>
          </a:p>
        </p:txBody>
      </p:sp>
    </p:spTree>
  </p:cSld>
  <p:clrMapOvr>
    <a:masterClrMapping/>
  </p:clrMapOvr>
  <p:transition spd="slow">
    <p:cover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8" name="Diagram 7"/>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725801" y="1291255"/>
            <a:ext cx="7797639" cy="1666657"/>
            <a:chOff x="0" y="812799"/>
            <a:chExt cx="6096000" cy="2438400"/>
          </a:xfrm>
          <a:solidFill>
            <a:srgbClr val="CCFFFF"/>
          </a:solidFill>
        </p:grpSpPr>
        <p:sp>
          <p:nvSpPr>
            <p:cNvPr id="10" name="Arrow: Chevron 9"/>
            <p:cNvSpPr/>
            <p:nvPr/>
          </p:nvSpPr>
          <p:spPr>
            <a:xfrm>
              <a:off x="0" y="812799"/>
              <a:ext cx="6096000" cy="2438400"/>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Arrow: Chevron 4"/>
            <p:cNvSpPr txBox="1"/>
            <p:nvPr/>
          </p:nvSpPr>
          <p:spPr>
            <a:xfrm>
              <a:off x="1219200" y="812799"/>
              <a:ext cx="3657600" cy="2438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60033" tIns="86678" rIns="86678" bIns="86678" numCol="1" spcCol="1270" anchor="ctr" anchorCtr="0">
              <a:noAutofit/>
            </a:bodyPr>
            <a:lstStyle/>
            <a:p>
              <a:pPr marL="0" lvl="0" indent="0" algn="ctr" defTabSz="2889250">
                <a:lnSpc>
                  <a:spcPct val="90000"/>
                </a:lnSpc>
                <a:spcBef>
                  <a:spcPct val="0"/>
                </a:spcBef>
                <a:spcAft>
                  <a:spcPct val="35000"/>
                </a:spcAft>
                <a:buNone/>
              </a:pPr>
              <a:endParaRPr lang="en-IN" sz="6500" kern="1200"/>
            </a:p>
          </p:txBody>
        </p:sp>
      </p:grpSp>
      <p:sp>
        <p:nvSpPr>
          <p:cNvPr id="16" name="TextBox 15"/>
          <p:cNvSpPr txBox="1"/>
          <p:nvPr/>
        </p:nvSpPr>
        <p:spPr>
          <a:xfrm rot="16200000">
            <a:off x="-601711" y="1974365"/>
            <a:ext cx="2118049" cy="400110"/>
          </a:xfrm>
          <a:prstGeom prst="rect">
            <a:avLst/>
          </a:prstGeom>
          <a:solidFill>
            <a:srgbClr val="33CC33"/>
          </a:solidFill>
        </p:spPr>
        <p:txBody>
          <a:bodyPr wrap="square" rtlCol="0">
            <a:spAutoFit/>
          </a:bodyPr>
          <a:lstStyle/>
          <a:p>
            <a:r>
              <a:rPr lang="en-IN" sz="2000" b="1" dirty="0">
                <a:solidFill>
                  <a:schemeClr val="bg1"/>
                </a:solidFill>
                <a:latin typeface="Times New Roman" panose="02020603050405020304" pitchFamily="18" charset="0"/>
                <a:cs typeface="Times New Roman" panose="02020603050405020304" pitchFamily="18" charset="0"/>
              </a:rPr>
              <a:t>SFAC</a:t>
            </a:r>
            <a:r>
              <a:rPr lang="en-IN" sz="2000" b="1" dirty="0">
                <a:latin typeface="Times New Roman" panose="02020603050405020304" pitchFamily="18" charset="0"/>
                <a:cs typeface="Times New Roman" panose="02020603050405020304" pitchFamily="18" charset="0"/>
              </a:rPr>
              <a:t> </a:t>
            </a:r>
            <a:r>
              <a:rPr lang="en-IN" sz="2000" b="1" dirty="0">
                <a:solidFill>
                  <a:schemeClr val="bg1"/>
                </a:solidFill>
                <a:latin typeface="Times New Roman" panose="02020603050405020304" pitchFamily="18" charset="0"/>
                <a:cs typeface="Times New Roman" panose="02020603050405020304" pitchFamily="18" charset="0"/>
              </a:rPr>
              <a:t>&amp; NCDC</a:t>
            </a:r>
          </a:p>
        </p:txBody>
      </p:sp>
      <p:grpSp>
        <p:nvGrpSpPr>
          <p:cNvPr id="34" name="Group 33"/>
          <p:cNvGrpSpPr/>
          <p:nvPr/>
        </p:nvGrpSpPr>
        <p:grpSpPr>
          <a:xfrm>
            <a:off x="1628011" y="1481721"/>
            <a:ext cx="7319074" cy="1323439"/>
            <a:chOff x="1628011" y="1481721"/>
            <a:chExt cx="7319074" cy="1323439"/>
          </a:xfrm>
        </p:grpSpPr>
        <p:sp>
          <p:nvSpPr>
            <p:cNvPr id="13" name="TextBox 12"/>
            <p:cNvSpPr txBox="1"/>
            <p:nvPr/>
          </p:nvSpPr>
          <p:spPr>
            <a:xfrm>
              <a:off x="1628011" y="1481721"/>
              <a:ext cx="6096001" cy="1323439"/>
            </a:xfrm>
            <a:prstGeom prst="rect">
              <a:avLst/>
            </a:prstGeom>
            <a:solidFill>
              <a:srgbClr val="CCFFFF"/>
            </a:solidFill>
          </p:spPr>
          <p:txBody>
            <a:bodyPr wrap="square">
              <a:spAutoFit/>
            </a:bodyPr>
            <a:lstStyle/>
            <a:p>
              <a:pPr marL="257175" indent="-257175" algn="just">
                <a:buFont typeface="Arial" panose="020B0604020202020204" pitchFamily="34" charset="0"/>
                <a:buChar char="•"/>
              </a:pPr>
              <a:r>
                <a:rPr lang="en-US" sz="2000" dirty="0">
                  <a:latin typeface="Times New Roman" panose="02020603050405020304" pitchFamily="18" charset="0"/>
                  <a:ea typeface="Arial" panose="020B0604020202020204" pitchFamily="34" charset="0"/>
                  <a:cs typeface="Times New Roman" panose="02020603050405020304" pitchFamily="18" charset="0"/>
                </a:rPr>
                <a:t>Upfront amount computed @ 3% of estimated annual expenditure</a:t>
              </a:r>
              <a:r>
                <a:rPr lang="en-US" sz="2000" spc="-17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in</a:t>
              </a:r>
              <a:r>
                <a:rPr lang="en-US" sz="2000" spc="-8"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the form of</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supervision changes.</a:t>
              </a:r>
            </a:p>
            <a:p>
              <a:pPr marL="257175" indent="-257175" algn="just">
                <a:buFont typeface="Arial" panose="020B0604020202020204" pitchFamily="34" charset="0"/>
                <a:buChar char="•"/>
              </a:pPr>
              <a:r>
                <a:rPr lang="en-US" sz="2000" dirty="0">
                  <a:latin typeface="Times New Roman" panose="02020603050405020304" pitchFamily="18" charset="0"/>
                  <a:ea typeface="Arial" panose="020B0604020202020204" pitchFamily="34" charset="0"/>
                  <a:cs typeface="Times New Roman" panose="02020603050405020304" pitchFamily="18" charset="0"/>
                </a:rPr>
                <a:t>Additional amount computed</a:t>
              </a:r>
              <a:r>
                <a:rPr lang="en-US" sz="2000" spc="-11"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a:t>
              </a:r>
              <a:r>
                <a:rPr lang="en-US" sz="2000" spc="-1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2%</a:t>
              </a:r>
              <a:r>
                <a:rPr lang="en-US" sz="2000" spc="-1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based</a:t>
              </a:r>
              <a:r>
                <a:rPr lang="en-US" sz="2000" spc="-1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on</a:t>
              </a:r>
              <a:r>
                <a:rPr lang="en-US" sz="2000" spc="-1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their</a:t>
              </a:r>
              <a:r>
                <a:rPr lang="en-US" sz="2000" spc="-11"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performance</a:t>
              </a:r>
              <a:r>
                <a:rPr lang="en-US" sz="2000" spc="-1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assessment</a:t>
              </a:r>
              <a:endParaRPr lang="en-IN" sz="2000" dirty="0">
                <a:latin typeface="Times New Roman" panose="02020603050405020304" pitchFamily="18" charset="0"/>
                <a:cs typeface="Times New Roman" panose="02020603050405020304" pitchFamily="18" charset="0"/>
              </a:endParaRPr>
            </a:p>
          </p:txBody>
        </p:sp>
        <p:sp>
          <p:nvSpPr>
            <p:cNvPr id="17" name="Arrow: Chevron 16"/>
            <p:cNvSpPr/>
            <p:nvPr/>
          </p:nvSpPr>
          <p:spPr>
            <a:xfrm>
              <a:off x="8397176" y="1598771"/>
              <a:ext cx="549909" cy="1151298"/>
            </a:xfrm>
            <a:prstGeom prst="chevron">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sp>
        <p:nvSpPr>
          <p:cNvPr id="18" name="Block Arc 17"/>
          <p:cNvSpPr/>
          <p:nvPr/>
        </p:nvSpPr>
        <p:spPr>
          <a:xfrm>
            <a:off x="2536462" y="5431779"/>
            <a:ext cx="4560644" cy="2118050"/>
          </a:xfrm>
          <a:prstGeom prst="blockArc">
            <a:avLst>
              <a:gd name="adj1" fmla="val 10975317"/>
              <a:gd name="adj2" fmla="val 21440400"/>
              <a:gd name="adj3" fmla="val 2459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21" name="Oval 20"/>
          <p:cNvSpPr/>
          <p:nvPr/>
        </p:nvSpPr>
        <p:spPr>
          <a:xfrm>
            <a:off x="297325" y="4096006"/>
            <a:ext cx="2471519" cy="211805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bg1"/>
                </a:solidFill>
                <a:latin typeface="Times New Roman" panose="02020603050405020304" pitchFamily="18" charset="0"/>
                <a:cs typeface="Times New Roman" panose="02020603050405020304" pitchFamily="18" charset="0"/>
              </a:rPr>
              <a:t>Sustainability of FPOs</a:t>
            </a:r>
          </a:p>
        </p:txBody>
      </p:sp>
      <p:sp>
        <p:nvSpPr>
          <p:cNvPr id="22" name="Oval 21"/>
          <p:cNvSpPr/>
          <p:nvPr/>
        </p:nvSpPr>
        <p:spPr>
          <a:xfrm>
            <a:off x="3336240" y="3036981"/>
            <a:ext cx="2471519" cy="2118050"/>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During 1</a:t>
            </a:r>
            <a:r>
              <a:rPr lang="en-IN" sz="2000" b="1" baseline="30000" dirty="0">
                <a:solidFill>
                  <a:schemeClr val="tx1"/>
                </a:solidFill>
                <a:latin typeface="Times New Roman" panose="02020603050405020304" pitchFamily="18" charset="0"/>
                <a:cs typeface="Times New Roman" panose="02020603050405020304" pitchFamily="18" charset="0"/>
              </a:rPr>
              <a:t>st</a:t>
            </a:r>
            <a:r>
              <a:rPr lang="en-IN" sz="2000" b="1" dirty="0">
                <a:solidFill>
                  <a:schemeClr val="tx1"/>
                </a:solidFill>
                <a:latin typeface="Times New Roman" panose="02020603050405020304" pitchFamily="18" charset="0"/>
                <a:cs typeface="Times New Roman" panose="02020603050405020304" pitchFamily="18" charset="0"/>
              </a:rPr>
              <a:t> four quarters, No. of FPOs registered will be basis for assessment</a:t>
            </a:r>
          </a:p>
        </p:txBody>
      </p:sp>
      <p:sp>
        <p:nvSpPr>
          <p:cNvPr id="23" name="Oval 22"/>
          <p:cNvSpPr/>
          <p:nvPr/>
        </p:nvSpPr>
        <p:spPr>
          <a:xfrm>
            <a:off x="6436247" y="3862330"/>
            <a:ext cx="2471519" cy="21180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After 1 year, Activeness of FPOs exhibited by their activities.</a:t>
            </a:r>
          </a:p>
        </p:txBody>
      </p:sp>
      <p:cxnSp>
        <p:nvCxnSpPr>
          <p:cNvPr id="25" name="Straight Arrow Connector 24"/>
          <p:cNvCxnSpPr/>
          <p:nvPr/>
        </p:nvCxnSpPr>
        <p:spPr>
          <a:xfrm flipV="1">
            <a:off x="2507348" y="3956097"/>
            <a:ext cx="592821" cy="358631"/>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5975031" y="3816188"/>
            <a:ext cx="609904" cy="279818"/>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3671253" y="6045358"/>
            <a:ext cx="2731681" cy="830997"/>
          </a:xfrm>
          <a:prstGeom prst="rect">
            <a:avLst/>
          </a:prstGeom>
          <a:noFill/>
        </p:spPr>
        <p:txBody>
          <a:bodyPr wrap="square" rtlCol="0">
            <a:spAutoFit/>
          </a:bodyPr>
          <a:lstStyle/>
          <a:p>
            <a:pPr algn="ctr"/>
            <a:r>
              <a:rPr lang="en-IN" sz="2400" b="1" dirty="0">
                <a:solidFill>
                  <a:srgbClr val="002060"/>
                </a:solidFill>
                <a:latin typeface="Times New Roman" panose="02020603050405020304" pitchFamily="18" charset="0"/>
                <a:cs typeface="Times New Roman" panose="02020603050405020304" pitchFamily="18" charset="0"/>
              </a:rPr>
              <a:t>Performance assessment criteria</a:t>
            </a:r>
          </a:p>
        </p:txBody>
      </p:sp>
      <p:sp>
        <p:nvSpPr>
          <p:cNvPr id="33" name="Title 1"/>
          <p:cNvSpPr>
            <a:spLocks noGrp="1"/>
          </p:cNvSpPr>
          <p:nvPr>
            <p:ph type="title"/>
          </p:nvPr>
        </p:nvSpPr>
        <p:spPr>
          <a:xfrm>
            <a:off x="404879" y="106206"/>
            <a:ext cx="8481527" cy="906117"/>
          </a:xfrm>
          <a:solidFill>
            <a:srgbClr val="002060"/>
          </a:solidFill>
          <a:scene3d>
            <a:camera prst="orthographicFront"/>
            <a:lightRig rig="threePt" dir="t"/>
          </a:scene3d>
          <a:sp3d>
            <a:bevelT prst="relaxedInset"/>
          </a:sp3d>
        </p:spPr>
        <p:txBody>
          <a:bodyPr>
            <a:noAutofit/>
          </a:bodyPr>
          <a:lstStyle/>
          <a:p>
            <a:pPr algn="ct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Support</a:t>
            </a:r>
            <a:r>
              <a:rPr lang="en-US" sz="3200" b="1"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available</a:t>
            </a:r>
            <a:r>
              <a:rPr lang="en-US" sz="3200" b="1"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under</a:t>
            </a:r>
            <a:r>
              <a:rPr lang="en-US" sz="3200" b="1"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the</a:t>
            </a:r>
            <a:r>
              <a:rPr lang="en-US" sz="3200" b="1" spc="-1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scheme for Implementing Agencies</a:t>
            </a:r>
            <a:endParaRPr lang="en-IN" sz="3200" b="1" dirty="0">
              <a:solidFill>
                <a:schemeClr val="bg1"/>
              </a:solidFill>
              <a:latin typeface="Times New Roman" panose="02020603050405020304" pitchFamily="18" charset="0"/>
              <a:cs typeface="Times New Roman" panose="02020603050405020304" pitchFamily="18" charset="0"/>
            </a:endParaRPr>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25</a:t>
            </a:r>
          </a:p>
        </p:txBody>
      </p:sp>
    </p:spTree>
  </p:cSld>
  <p:clrMapOvr>
    <a:masterClrMapping/>
  </p:clrMapOvr>
  <p:transition spd="med">
    <p:pull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9" name="Diagram 8"/>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Straight Connector 15"/>
          <p:cNvCxnSpPr/>
          <p:nvPr/>
        </p:nvCxnSpPr>
        <p:spPr>
          <a:xfrm>
            <a:off x="4765610" y="2324489"/>
            <a:ext cx="0" cy="216937"/>
          </a:xfrm>
          <a:prstGeom prst="line">
            <a:avLst/>
          </a:prstGeom>
        </p:spPr>
        <p:style>
          <a:lnRef idx="3">
            <a:schemeClr val="dk1"/>
          </a:lnRef>
          <a:fillRef idx="0">
            <a:schemeClr val="dk1"/>
          </a:fillRef>
          <a:effectRef idx="2">
            <a:schemeClr val="dk1"/>
          </a:effectRef>
          <a:fontRef idx="minor">
            <a:schemeClr val="tx1"/>
          </a:fontRef>
        </p:style>
      </p:cxnSp>
      <p:sp>
        <p:nvSpPr>
          <p:cNvPr id="2" name="Rectangle 1"/>
          <p:cNvSpPr/>
          <p:nvPr/>
        </p:nvSpPr>
        <p:spPr>
          <a:xfrm>
            <a:off x="671804" y="2362978"/>
            <a:ext cx="7399176" cy="27233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26</a:t>
            </a:r>
          </a:p>
        </p:txBody>
      </p:sp>
      <p:sp>
        <p:nvSpPr>
          <p:cNvPr id="6" name="TextBox 5"/>
          <p:cNvSpPr txBox="1"/>
          <p:nvPr/>
        </p:nvSpPr>
        <p:spPr>
          <a:xfrm>
            <a:off x="0" y="0"/>
            <a:ext cx="3624942" cy="1077218"/>
          </a:xfrm>
          <a:prstGeom prst="rect">
            <a:avLst/>
          </a:prstGeom>
          <a:solidFill>
            <a:srgbClr val="3E319F"/>
          </a:solidFill>
          <a:scene3d>
            <a:camera prst="orthographicFront"/>
            <a:lightRig rig="threePt" dir="t"/>
          </a:scene3d>
          <a:sp3d>
            <a:bevelT/>
          </a:sp3d>
        </p:spPr>
        <p:txBody>
          <a:bodyPr wrap="square">
            <a:spAutoFit/>
          </a:bodyPr>
          <a:lstStyle/>
          <a:p>
            <a:pPr algn="ctr"/>
            <a:r>
              <a:rPr lang="en-IN" sz="3200" b="1" dirty="0">
                <a:solidFill>
                  <a:schemeClr val="bg1"/>
                </a:solidFill>
                <a:latin typeface="Times New Roman" panose="02020603050405020304" pitchFamily="18" charset="0"/>
                <a:cs typeface="Times New Roman" panose="02020603050405020304" pitchFamily="18" charset="0"/>
              </a:rPr>
              <a:t>Formation &amp; Promotion of FPOs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959" y="207619"/>
            <a:ext cx="7613780" cy="623598"/>
          </a:xfrm>
          <a:solidFill>
            <a:srgbClr val="002060"/>
          </a:solidFill>
          <a:scene3d>
            <a:camera prst="orthographicFront"/>
            <a:lightRig rig="threePt" dir="t"/>
          </a:scene3d>
          <a:sp3d>
            <a:bevelT w="165100" prst="coolSlant"/>
          </a:sp3d>
        </p:spPr>
        <p:txBody>
          <a:bodyPr>
            <a:noAutofit/>
          </a:bodyPr>
          <a:lstStyle/>
          <a:p>
            <a:r>
              <a:rPr lang="en-US" sz="3200" b="1"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Implementation</a:t>
            </a:r>
            <a:r>
              <a:rPr lang="en-US" sz="3200" b="1"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&amp;</a:t>
            </a:r>
            <a:r>
              <a:rPr lang="en-US" sz="3200" b="1"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Monitoring</a:t>
            </a:r>
            <a:r>
              <a:rPr lang="en-US" sz="3200" b="1" spc="-1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Mechanism</a:t>
            </a:r>
            <a:endParaRPr lang="en-IN" sz="3200" b="1" dirty="0">
              <a:solidFill>
                <a:schemeClr val="bg1"/>
              </a:solidFill>
              <a:latin typeface="Times New Roman" panose="02020603050405020304" pitchFamily="18" charset="0"/>
              <a:cs typeface="Times New Roman" panose="02020603050405020304" pitchFamily="18" charset="0"/>
            </a:endParaRPr>
          </a:p>
        </p:txBody>
      </p:sp>
      <p:grpSp>
        <p:nvGrpSpPr>
          <p:cNvPr id="14" name="Group 7"/>
          <p:cNvGrpSpPr/>
          <p:nvPr/>
        </p:nvGrpSpPr>
        <p:grpSpPr bwMode="auto">
          <a:xfrm>
            <a:off x="756368" y="1499274"/>
            <a:ext cx="1172572" cy="4362408"/>
            <a:chOff x="1990" y="944"/>
            <a:chExt cx="1108" cy="2464"/>
          </a:xfrm>
        </p:grpSpPr>
        <p:sp>
          <p:nvSpPr>
            <p:cNvPr id="15" name="Freeform 8"/>
            <p:cNvSpPr/>
            <p:nvPr/>
          </p:nvSpPr>
          <p:spPr bwMode="auto">
            <a:xfrm>
              <a:off x="1990" y="943"/>
              <a:ext cx="1043" cy="2464"/>
            </a:xfrm>
            <a:custGeom>
              <a:avLst/>
              <a:gdLst>
                <a:gd name="T0" fmla="+- 0 3033 1990"/>
                <a:gd name="T1" fmla="*/ T0 w 1043"/>
                <a:gd name="T2" fmla="+- 0 1130 944"/>
                <a:gd name="T3" fmla="*/ 1130 h 2464"/>
                <a:gd name="T4" fmla="+- 0 2773 1990"/>
                <a:gd name="T5" fmla="*/ T4 w 1043"/>
                <a:gd name="T6" fmla="+- 0 1130 944"/>
                <a:gd name="T7" fmla="*/ 1130 h 2464"/>
                <a:gd name="T8" fmla="+- 0 2760 1990"/>
                <a:gd name="T9" fmla="*/ T8 w 1043"/>
                <a:gd name="T10" fmla="+- 0 1130 944"/>
                <a:gd name="T11" fmla="*/ 1130 h 2464"/>
                <a:gd name="T12" fmla="+- 0 2733 1990"/>
                <a:gd name="T13" fmla="*/ T12 w 1043"/>
                <a:gd name="T14" fmla="+- 0 1130 944"/>
                <a:gd name="T15" fmla="*/ 1130 h 2464"/>
                <a:gd name="T16" fmla="+- 0 2733 1990"/>
                <a:gd name="T17" fmla="*/ T16 w 1043"/>
                <a:gd name="T18" fmla="+- 0 2133 944"/>
                <a:gd name="T19" fmla="*/ 2133 h 2464"/>
                <a:gd name="T20" fmla="+- 0 2494 1990"/>
                <a:gd name="T21" fmla="*/ T20 w 1043"/>
                <a:gd name="T22" fmla="+- 0 2133 944"/>
                <a:gd name="T23" fmla="*/ 2133 h 2464"/>
                <a:gd name="T24" fmla="+- 0 2494 1990"/>
                <a:gd name="T25" fmla="*/ T24 w 1043"/>
                <a:gd name="T26" fmla="+- 0 1059 944"/>
                <a:gd name="T27" fmla="*/ 1059 h 2464"/>
                <a:gd name="T28" fmla="+- 0 2485 1990"/>
                <a:gd name="T29" fmla="*/ T28 w 1043"/>
                <a:gd name="T30" fmla="+- 0 1014 944"/>
                <a:gd name="T31" fmla="*/ 1014 h 2464"/>
                <a:gd name="T32" fmla="+- 0 2461 1990"/>
                <a:gd name="T33" fmla="*/ T32 w 1043"/>
                <a:gd name="T34" fmla="+- 0 978 944"/>
                <a:gd name="T35" fmla="*/ 978 h 2464"/>
                <a:gd name="T36" fmla="+- 0 2425 1990"/>
                <a:gd name="T37" fmla="*/ T36 w 1043"/>
                <a:gd name="T38" fmla="+- 0 953 944"/>
                <a:gd name="T39" fmla="*/ 953 h 2464"/>
                <a:gd name="T40" fmla="+- 0 2381 1990"/>
                <a:gd name="T41" fmla="*/ T40 w 1043"/>
                <a:gd name="T42" fmla="+- 0 944 944"/>
                <a:gd name="T43" fmla="*/ 944 h 2464"/>
                <a:gd name="T44" fmla="+- 0 2104 1990"/>
                <a:gd name="T45" fmla="*/ T44 w 1043"/>
                <a:gd name="T46" fmla="+- 0 944 944"/>
                <a:gd name="T47" fmla="*/ 944 h 2464"/>
                <a:gd name="T48" fmla="+- 0 2060 1990"/>
                <a:gd name="T49" fmla="*/ T48 w 1043"/>
                <a:gd name="T50" fmla="+- 0 953 944"/>
                <a:gd name="T51" fmla="*/ 953 h 2464"/>
                <a:gd name="T52" fmla="+- 0 2024 1990"/>
                <a:gd name="T53" fmla="*/ T52 w 1043"/>
                <a:gd name="T54" fmla="+- 0 978 944"/>
                <a:gd name="T55" fmla="*/ 978 h 2464"/>
                <a:gd name="T56" fmla="+- 0 1999 1990"/>
                <a:gd name="T57" fmla="*/ T56 w 1043"/>
                <a:gd name="T58" fmla="+- 0 1014 944"/>
                <a:gd name="T59" fmla="*/ 1014 h 2464"/>
                <a:gd name="T60" fmla="+- 0 1990 1990"/>
                <a:gd name="T61" fmla="*/ T60 w 1043"/>
                <a:gd name="T62" fmla="+- 0 1059 944"/>
                <a:gd name="T63" fmla="*/ 1059 h 2464"/>
                <a:gd name="T64" fmla="+- 0 1990 1990"/>
                <a:gd name="T65" fmla="*/ T64 w 1043"/>
                <a:gd name="T66" fmla="+- 0 3292 944"/>
                <a:gd name="T67" fmla="*/ 3292 h 2464"/>
                <a:gd name="T68" fmla="+- 0 1999 1990"/>
                <a:gd name="T69" fmla="*/ T68 w 1043"/>
                <a:gd name="T70" fmla="+- 0 3337 944"/>
                <a:gd name="T71" fmla="*/ 3337 h 2464"/>
                <a:gd name="T72" fmla="+- 0 2024 1990"/>
                <a:gd name="T73" fmla="*/ T72 w 1043"/>
                <a:gd name="T74" fmla="+- 0 3374 944"/>
                <a:gd name="T75" fmla="*/ 3374 h 2464"/>
                <a:gd name="T76" fmla="+- 0 2060 1990"/>
                <a:gd name="T77" fmla="*/ T76 w 1043"/>
                <a:gd name="T78" fmla="+- 0 3398 944"/>
                <a:gd name="T79" fmla="*/ 3398 h 2464"/>
                <a:gd name="T80" fmla="+- 0 2104 1990"/>
                <a:gd name="T81" fmla="*/ T80 w 1043"/>
                <a:gd name="T82" fmla="+- 0 3407 944"/>
                <a:gd name="T83" fmla="*/ 3407 h 2464"/>
                <a:gd name="T84" fmla="+- 0 2381 1990"/>
                <a:gd name="T85" fmla="*/ T84 w 1043"/>
                <a:gd name="T86" fmla="+- 0 3407 944"/>
                <a:gd name="T87" fmla="*/ 3407 h 2464"/>
                <a:gd name="T88" fmla="+- 0 2425 1990"/>
                <a:gd name="T89" fmla="*/ T88 w 1043"/>
                <a:gd name="T90" fmla="+- 0 3398 944"/>
                <a:gd name="T91" fmla="*/ 3398 h 2464"/>
                <a:gd name="T92" fmla="+- 0 2461 1990"/>
                <a:gd name="T93" fmla="*/ T92 w 1043"/>
                <a:gd name="T94" fmla="+- 0 3374 944"/>
                <a:gd name="T95" fmla="*/ 3374 h 2464"/>
                <a:gd name="T96" fmla="+- 0 2485 1990"/>
                <a:gd name="T97" fmla="*/ T96 w 1043"/>
                <a:gd name="T98" fmla="+- 0 3337 944"/>
                <a:gd name="T99" fmla="*/ 3337 h 2464"/>
                <a:gd name="T100" fmla="+- 0 2494 1990"/>
                <a:gd name="T101" fmla="*/ T100 w 1043"/>
                <a:gd name="T102" fmla="+- 0 3292 944"/>
                <a:gd name="T103" fmla="*/ 3292 h 2464"/>
                <a:gd name="T104" fmla="+- 0 2494 1990"/>
                <a:gd name="T105" fmla="*/ T104 w 1043"/>
                <a:gd name="T106" fmla="+- 0 2173 944"/>
                <a:gd name="T107" fmla="*/ 2173 h 2464"/>
                <a:gd name="T108" fmla="+- 0 2733 1990"/>
                <a:gd name="T109" fmla="*/ T108 w 1043"/>
                <a:gd name="T110" fmla="+- 0 2173 944"/>
                <a:gd name="T111" fmla="*/ 2173 h 2464"/>
                <a:gd name="T112" fmla="+- 0 2733 1990"/>
                <a:gd name="T113" fmla="*/ T112 w 1043"/>
                <a:gd name="T114" fmla="+- 0 3225 944"/>
                <a:gd name="T115" fmla="*/ 3225 h 2464"/>
                <a:gd name="T116" fmla="+- 0 2760 1990"/>
                <a:gd name="T117" fmla="*/ T116 w 1043"/>
                <a:gd name="T118" fmla="+- 0 3225 944"/>
                <a:gd name="T119" fmla="*/ 3225 h 2464"/>
                <a:gd name="T120" fmla="+- 0 2773 1990"/>
                <a:gd name="T121" fmla="*/ T120 w 1043"/>
                <a:gd name="T122" fmla="+- 0 3225 944"/>
                <a:gd name="T123" fmla="*/ 3225 h 2464"/>
                <a:gd name="T124" fmla="+- 0 3033 1990"/>
                <a:gd name="T125" fmla="*/ T124 w 1043"/>
                <a:gd name="T126" fmla="+- 0 3225 944"/>
                <a:gd name="T127" fmla="*/ 3225 h 2464"/>
                <a:gd name="T128" fmla="+- 0 3033 1990"/>
                <a:gd name="T129" fmla="*/ T128 w 1043"/>
                <a:gd name="T130" fmla="+- 0 3186 944"/>
                <a:gd name="T131" fmla="*/ 3186 h 2464"/>
                <a:gd name="T132" fmla="+- 0 2773 1990"/>
                <a:gd name="T133" fmla="*/ T132 w 1043"/>
                <a:gd name="T134" fmla="+- 0 3186 944"/>
                <a:gd name="T135" fmla="*/ 3186 h 2464"/>
                <a:gd name="T136" fmla="+- 0 2773 1990"/>
                <a:gd name="T137" fmla="*/ T136 w 1043"/>
                <a:gd name="T138" fmla="+- 0 2173 944"/>
                <a:gd name="T139" fmla="*/ 2173 h 2464"/>
                <a:gd name="T140" fmla="+- 0 2982 1990"/>
                <a:gd name="T141" fmla="*/ T140 w 1043"/>
                <a:gd name="T142" fmla="+- 0 2173 944"/>
                <a:gd name="T143" fmla="*/ 2173 h 2464"/>
                <a:gd name="T144" fmla="+- 0 2982 1990"/>
                <a:gd name="T145" fmla="*/ T144 w 1043"/>
                <a:gd name="T146" fmla="+- 0 2133 944"/>
                <a:gd name="T147" fmla="*/ 2133 h 2464"/>
                <a:gd name="T148" fmla="+- 0 2773 1990"/>
                <a:gd name="T149" fmla="*/ T148 w 1043"/>
                <a:gd name="T150" fmla="+- 0 2133 944"/>
                <a:gd name="T151" fmla="*/ 2133 h 2464"/>
                <a:gd name="T152" fmla="+- 0 2773 1990"/>
                <a:gd name="T153" fmla="*/ T152 w 1043"/>
                <a:gd name="T154" fmla="+- 0 1170 944"/>
                <a:gd name="T155" fmla="*/ 1170 h 2464"/>
                <a:gd name="T156" fmla="+- 0 3033 1990"/>
                <a:gd name="T157" fmla="*/ T156 w 1043"/>
                <a:gd name="T158" fmla="+- 0 1170 944"/>
                <a:gd name="T159" fmla="*/ 1170 h 2464"/>
                <a:gd name="T160" fmla="+- 0 3033 1990"/>
                <a:gd name="T161" fmla="*/ T160 w 1043"/>
                <a:gd name="T162" fmla="+- 0 1130 944"/>
                <a:gd name="T163" fmla="*/ 1130 h 24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043" h="2464">
                  <a:moveTo>
                    <a:pt x="1043" y="186"/>
                  </a:moveTo>
                  <a:lnTo>
                    <a:pt x="783" y="186"/>
                  </a:lnTo>
                  <a:lnTo>
                    <a:pt x="770" y="186"/>
                  </a:lnTo>
                  <a:lnTo>
                    <a:pt x="743" y="186"/>
                  </a:lnTo>
                  <a:lnTo>
                    <a:pt x="743" y="1189"/>
                  </a:lnTo>
                  <a:lnTo>
                    <a:pt x="504" y="1189"/>
                  </a:lnTo>
                  <a:lnTo>
                    <a:pt x="504" y="115"/>
                  </a:lnTo>
                  <a:lnTo>
                    <a:pt x="495" y="70"/>
                  </a:lnTo>
                  <a:lnTo>
                    <a:pt x="471" y="34"/>
                  </a:lnTo>
                  <a:lnTo>
                    <a:pt x="435" y="9"/>
                  </a:lnTo>
                  <a:lnTo>
                    <a:pt x="391" y="0"/>
                  </a:lnTo>
                  <a:lnTo>
                    <a:pt x="114" y="0"/>
                  </a:lnTo>
                  <a:lnTo>
                    <a:pt x="70" y="9"/>
                  </a:lnTo>
                  <a:lnTo>
                    <a:pt x="34" y="34"/>
                  </a:lnTo>
                  <a:lnTo>
                    <a:pt x="9" y="70"/>
                  </a:lnTo>
                  <a:lnTo>
                    <a:pt x="0" y="115"/>
                  </a:lnTo>
                  <a:lnTo>
                    <a:pt x="0" y="2348"/>
                  </a:lnTo>
                  <a:lnTo>
                    <a:pt x="9" y="2393"/>
                  </a:lnTo>
                  <a:lnTo>
                    <a:pt x="34" y="2430"/>
                  </a:lnTo>
                  <a:lnTo>
                    <a:pt x="70" y="2454"/>
                  </a:lnTo>
                  <a:lnTo>
                    <a:pt x="114" y="2463"/>
                  </a:lnTo>
                  <a:lnTo>
                    <a:pt x="391" y="2463"/>
                  </a:lnTo>
                  <a:lnTo>
                    <a:pt x="435" y="2454"/>
                  </a:lnTo>
                  <a:lnTo>
                    <a:pt x="471" y="2430"/>
                  </a:lnTo>
                  <a:lnTo>
                    <a:pt x="495" y="2393"/>
                  </a:lnTo>
                  <a:lnTo>
                    <a:pt x="504" y="2348"/>
                  </a:lnTo>
                  <a:lnTo>
                    <a:pt x="504" y="1229"/>
                  </a:lnTo>
                  <a:lnTo>
                    <a:pt x="743" y="1229"/>
                  </a:lnTo>
                  <a:lnTo>
                    <a:pt x="743" y="2281"/>
                  </a:lnTo>
                  <a:lnTo>
                    <a:pt x="770" y="2281"/>
                  </a:lnTo>
                  <a:lnTo>
                    <a:pt x="783" y="2281"/>
                  </a:lnTo>
                  <a:lnTo>
                    <a:pt x="1043" y="2281"/>
                  </a:lnTo>
                  <a:lnTo>
                    <a:pt x="1043" y="2242"/>
                  </a:lnTo>
                  <a:lnTo>
                    <a:pt x="783" y="2242"/>
                  </a:lnTo>
                  <a:lnTo>
                    <a:pt x="783" y="1229"/>
                  </a:lnTo>
                  <a:lnTo>
                    <a:pt x="992" y="1229"/>
                  </a:lnTo>
                  <a:lnTo>
                    <a:pt x="992" y="1189"/>
                  </a:lnTo>
                  <a:lnTo>
                    <a:pt x="783" y="1189"/>
                  </a:lnTo>
                  <a:lnTo>
                    <a:pt x="783" y="226"/>
                  </a:lnTo>
                  <a:lnTo>
                    <a:pt x="1043" y="226"/>
                  </a:lnTo>
                  <a:lnTo>
                    <a:pt x="1043" y="186"/>
                  </a:lnTo>
                  <a:close/>
                </a:path>
              </a:pathLst>
            </a:custGeom>
            <a:solidFill>
              <a:srgbClr val="007A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16" name="Freeform 9"/>
            <p:cNvSpPr/>
            <p:nvPr/>
          </p:nvSpPr>
          <p:spPr bwMode="auto">
            <a:xfrm>
              <a:off x="2903" y="1050"/>
              <a:ext cx="195" cy="195"/>
            </a:xfrm>
            <a:custGeom>
              <a:avLst/>
              <a:gdLst>
                <a:gd name="T0" fmla="+- 0 3001 2903"/>
                <a:gd name="T1" fmla="*/ T0 w 195"/>
                <a:gd name="T2" fmla="+- 0 1050 1050"/>
                <a:gd name="T3" fmla="*/ 1050 h 195"/>
                <a:gd name="T4" fmla="+- 0 2963 2903"/>
                <a:gd name="T5" fmla="*/ T4 w 195"/>
                <a:gd name="T6" fmla="+- 0 1058 1050"/>
                <a:gd name="T7" fmla="*/ 1058 h 195"/>
                <a:gd name="T8" fmla="+- 0 2932 2903"/>
                <a:gd name="T9" fmla="*/ T8 w 195"/>
                <a:gd name="T10" fmla="+- 0 1079 1050"/>
                <a:gd name="T11" fmla="*/ 1079 h 195"/>
                <a:gd name="T12" fmla="+- 0 2911 2903"/>
                <a:gd name="T13" fmla="*/ T12 w 195"/>
                <a:gd name="T14" fmla="+- 0 1110 1050"/>
                <a:gd name="T15" fmla="*/ 1110 h 195"/>
                <a:gd name="T16" fmla="+- 0 2903 2903"/>
                <a:gd name="T17" fmla="*/ T16 w 195"/>
                <a:gd name="T18" fmla="+- 0 1148 1050"/>
                <a:gd name="T19" fmla="*/ 1148 h 195"/>
                <a:gd name="T20" fmla="+- 0 2911 2903"/>
                <a:gd name="T21" fmla="*/ T20 w 195"/>
                <a:gd name="T22" fmla="+- 0 1186 1050"/>
                <a:gd name="T23" fmla="*/ 1186 h 195"/>
                <a:gd name="T24" fmla="+- 0 2932 2903"/>
                <a:gd name="T25" fmla="*/ T24 w 195"/>
                <a:gd name="T26" fmla="+- 0 1217 1050"/>
                <a:gd name="T27" fmla="*/ 1217 h 195"/>
                <a:gd name="T28" fmla="+- 0 2963 2903"/>
                <a:gd name="T29" fmla="*/ T28 w 195"/>
                <a:gd name="T30" fmla="+- 0 1238 1050"/>
                <a:gd name="T31" fmla="*/ 1238 h 195"/>
                <a:gd name="T32" fmla="+- 0 3001 2903"/>
                <a:gd name="T33" fmla="*/ T32 w 195"/>
                <a:gd name="T34" fmla="+- 0 1245 1050"/>
                <a:gd name="T35" fmla="*/ 1245 h 195"/>
                <a:gd name="T36" fmla="+- 0 3039 2903"/>
                <a:gd name="T37" fmla="*/ T36 w 195"/>
                <a:gd name="T38" fmla="+- 0 1238 1050"/>
                <a:gd name="T39" fmla="*/ 1238 h 195"/>
                <a:gd name="T40" fmla="+- 0 3070 2903"/>
                <a:gd name="T41" fmla="*/ T40 w 195"/>
                <a:gd name="T42" fmla="+- 0 1217 1050"/>
                <a:gd name="T43" fmla="*/ 1217 h 195"/>
                <a:gd name="T44" fmla="+- 0 3091 2903"/>
                <a:gd name="T45" fmla="*/ T44 w 195"/>
                <a:gd name="T46" fmla="+- 0 1186 1050"/>
                <a:gd name="T47" fmla="*/ 1186 h 195"/>
                <a:gd name="T48" fmla="+- 0 3098 2903"/>
                <a:gd name="T49" fmla="*/ T48 w 195"/>
                <a:gd name="T50" fmla="+- 0 1148 1050"/>
                <a:gd name="T51" fmla="*/ 1148 h 195"/>
                <a:gd name="T52" fmla="+- 0 3091 2903"/>
                <a:gd name="T53" fmla="*/ T52 w 195"/>
                <a:gd name="T54" fmla="+- 0 1110 1050"/>
                <a:gd name="T55" fmla="*/ 1110 h 195"/>
                <a:gd name="T56" fmla="+- 0 3070 2903"/>
                <a:gd name="T57" fmla="*/ T56 w 195"/>
                <a:gd name="T58" fmla="+- 0 1079 1050"/>
                <a:gd name="T59" fmla="*/ 1079 h 195"/>
                <a:gd name="T60" fmla="+- 0 3039 2903"/>
                <a:gd name="T61" fmla="*/ T60 w 195"/>
                <a:gd name="T62" fmla="+- 0 1058 1050"/>
                <a:gd name="T63" fmla="*/ 1058 h 195"/>
                <a:gd name="T64" fmla="+- 0 3001 2903"/>
                <a:gd name="T65" fmla="*/ T64 w 195"/>
                <a:gd name="T66" fmla="+- 0 1050 1050"/>
                <a:gd name="T67" fmla="*/ 1050 h 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95" h="195">
                  <a:moveTo>
                    <a:pt x="98" y="0"/>
                  </a:moveTo>
                  <a:lnTo>
                    <a:pt x="60" y="8"/>
                  </a:lnTo>
                  <a:lnTo>
                    <a:pt x="29" y="29"/>
                  </a:lnTo>
                  <a:lnTo>
                    <a:pt x="8" y="60"/>
                  </a:lnTo>
                  <a:lnTo>
                    <a:pt x="0" y="98"/>
                  </a:lnTo>
                  <a:lnTo>
                    <a:pt x="8" y="136"/>
                  </a:lnTo>
                  <a:lnTo>
                    <a:pt x="29" y="167"/>
                  </a:lnTo>
                  <a:lnTo>
                    <a:pt x="60" y="188"/>
                  </a:lnTo>
                  <a:lnTo>
                    <a:pt x="98" y="195"/>
                  </a:lnTo>
                  <a:lnTo>
                    <a:pt x="136" y="188"/>
                  </a:lnTo>
                  <a:lnTo>
                    <a:pt x="167" y="167"/>
                  </a:lnTo>
                  <a:lnTo>
                    <a:pt x="188" y="136"/>
                  </a:lnTo>
                  <a:lnTo>
                    <a:pt x="195" y="98"/>
                  </a:lnTo>
                  <a:lnTo>
                    <a:pt x="188" y="60"/>
                  </a:lnTo>
                  <a:lnTo>
                    <a:pt x="167" y="29"/>
                  </a:lnTo>
                  <a:lnTo>
                    <a:pt x="136" y="8"/>
                  </a:lnTo>
                  <a:lnTo>
                    <a:pt x="98" y="0"/>
                  </a:lnTo>
                  <a:close/>
                </a:path>
              </a:pathLst>
            </a:custGeom>
            <a:solidFill>
              <a:srgbClr val="9545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 y="2052"/>
              <a:ext cx="195"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1"/>
            <p:cNvSpPr/>
            <p:nvPr/>
          </p:nvSpPr>
          <p:spPr bwMode="auto">
            <a:xfrm>
              <a:off x="2903" y="3111"/>
              <a:ext cx="195" cy="195"/>
            </a:xfrm>
            <a:custGeom>
              <a:avLst/>
              <a:gdLst>
                <a:gd name="T0" fmla="+- 0 3001 2903"/>
                <a:gd name="T1" fmla="*/ T0 w 195"/>
                <a:gd name="T2" fmla="+- 0 3111 3111"/>
                <a:gd name="T3" fmla="*/ 3111 h 195"/>
                <a:gd name="T4" fmla="+- 0 2963 2903"/>
                <a:gd name="T5" fmla="*/ T4 w 195"/>
                <a:gd name="T6" fmla="+- 0 3119 3111"/>
                <a:gd name="T7" fmla="*/ 3119 h 195"/>
                <a:gd name="T8" fmla="+- 0 2932 2903"/>
                <a:gd name="T9" fmla="*/ T8 w 195"/>
                <a:gd name="T10" fmla="+- 0 3140 3111"/>
                <a:gd name="T11" fmla="*/ 3140 h 195"/>
                <a:gd name="T12" fmla="+- 0 2911 2903"/>
                <a:gd name="T13" fmla="*/ T12 w 195"/>
                <a:gd name="T14" fmla="+- 0 3171 3111"/>
                <a:gd name="T15" fmla="*/ 3171 h 195"/>
                <a:gd name="T16" fmla="+- 0 2903 2903"/>
                <a:gd name="T17" fmla="*/ T16 w 195"/>
                <a:gd name="T18" fmla="+- 0 3209 3111"/>
                <a:gd name="T19" fmla="*/ 3209 h 195"/>
                <a:gd name="T20" fmla="+- 0 2911 2903"/>
                <a:gd name="T21" fmla="*/ T20 w 195"/>
                <a:gd name="T22" fmla="+- 0 3247 3111"/>
                <a:gd name="T23" fmla="*/ 3247 h 195"/>
                <a:gd name="T24" fmla="+- 0 2932 2903"/>
                <a:gd name="T25" fmla="*/ T24 w 195"/>
                <a:gd name="T26" fmla="+- 0 3278 3111"/>
                <a:gd name="T27" fmla="*/ 3278 h 195"/>
                <a:gd name="T28" fmla="+- 0 2963 2903"/>
                <a:gd name="T29" fmla="*/ T28 w 195"/>
                <a:gd name="T30" fmla="+- 0 3298 3111"/>
                <a:gd name="T31" fmla="*/ 3298 h 195"/>
                <a:gd name="T32" fmla="+- 0 3001 2903"/>
                <a:gd name="T33" fmla="*/ T32 w 195"/>
                <a:gd name="T34" fmla="+- 0 3306 3111"/>
                <a:gd name="T35" fmla="*/ 3306 h 195"/>
                <a:gd name="T36" fmla="+- 0 3039 2903"/>
                <a:gd name="T37" fmla="*/ T36 w 195"/>
                <a:gd name="T38" fmla="+- 0 3298 3111"/>
                <a:gd name="T39" fmla="*/ 3298 h 195"/>
                <a:gd name="T40" fmla="+- 0 3070 2903"/>
                <a:gd name="T41" fmla="*/ T40 w 195"/>
                <a:gd name="T42" fmla="+- 0 3278 3111"/>
                <a:gd name="T43" fmla="*/ 3278 h 195"/>
                <a:gd name="T44" fmla="+- 0 3091 2903"/>
                <a:gd name="T45" fmla="*/ T44 w 195"/>
                <a:gd name="T46" fmla="+- 0 3247 3111"/>
                <a:gd name="T47" fmla="*/ 3247 h 195"/>
                <a:gd name="T48" fmla="+- 0 3098 2903"/>
                <a:gd name="T49" fmla="*/ T48 w 195"/>
                <a:gd name="T50" fmla="+- 0 3209 3111"/>
                <a:gd name="T51" fmla="*/ 3209 h 195"/>
                <a:gd name="T52" fmla="+- 0 3091 2903"/>
                <a:gd name="T53" fmla="*/ T52 w 195"/>
                <a:gd name="T54" fmla="+- 0 3171 3111"/>
                <a:gd name="T55" fmla="*/ 3171 h 195"/>
                <a:gd name="T56" fmla="+- 0 3070 2903"/>
                <a:gd name="T57" fmla="*/ T56 w 195"/>
                <a:gd name="T58" fmla="+- 0 3140 3111"/>
                <a:gd name="T59" fmla="*/ 3140 h 195"/>
                <a:gd name="T60" fmla="+- 0 3039 2903"/>
                <a:gd name="T61" fmla="*/ T60 w 195"/>
                <a:gd name="T62" fmla="+- 0 3119 3111"/>
                <a:gd name="T63" fmla="*/ 3119 h 195"/>
                <a:gd name="T64" fmla="+- 0 3001 2903"/>
                <a:gd name="T65" fmla="*/ T64 w 195"/>
                <a:gd name="T66" fmla="+- 0 3111 3111"/>
                <a:gd name="T67" fmla="*/ 3111 h 1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95" h="195">
                  <a:moveTo>
                    <a:pt x="98" y="0"/>
                  </a:moveTo>
                  <a:lnTo>
                    <a:pt x="60" y="8"/>
                  </a:lnTo>
                  <a:lnTo>
                    <a:pt x="29" y="29"/>
                  </a:lnTo>
                  <a:lnTo>
                    <a:pt x="8" y="60"/>
                  </a:lnTo>
                  <a:lnTo>
                    <a:pt x="0" y="98"/>
                  </a:lnTo>
                  <a:lnTo>
                    <a:pt x="8" y="136"/>
                  </a:lnTo>
                  <a:lnTo>
                    <a:pt x="29" y="167"/>
                  </a:lnTo>
                  <a:lnTo>
                    <a:pt x="60" y="187"/>
                  </a:lnTo>
                  <a:lnTo>
                    <a:pt x="98" y="195"/>
                  </a:lnTo>
                  <a:lnTo>
                    <a:pt x="136" y="187"/>
                  </a:lnTo>
                  <a:lnTo>
                    <a:pt x="167" y="167"/>
                  </a:lnTo>
                  <a:lnTo>
                    <a:pt x="188" y="136"/>
                  </a:lnTo>
                  <a:lnTo>
                    <a:pt x="195" y="98"/>
                  </a:lnTo>
                  <a:lnTo>
                    <a:pt x="188" y="60"/>
                  </a:lnTo>
                  <a:lnTo>
                    <a:pt x="167" y="29"/>
                  </a:lnTo>
                  <a:lnTo>
                    <a:pt x="136" y="8"/>
                  </a:lnTo>
                  <a:lnTo>
                    <a:pt x="98" y="0"/>
                  </a:lnTo>
                  <a:close/>
                </a:path>
              </a:pathLst>
            </a:custGeom>
            <a:solidFill>
              <a:srgbClr val="FBA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25" name="Rectangle: Rounded Corners 24"/>
          <p:cNvSpPr/>
          <p:nvPr/>
        </p:nvSpPr>
        <p:spPr>
          <a:xfrm>
            <a:off x="2019755" y="1222873"/>
            <a:ext cx="6457672" cy="14345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515">
              <a:spcBef>
                <a:spcPts val="400"/>
              </a:spcBef>
            </a:pP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National</a:t>
            </a:r>
            <a:r>
              <a:rPr lang="en-US" b="1" spc="9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Level</a:t>
            </a:r>
            <a:r>
              <a:rPr lang="en-US" b="1" spc="9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Project</a:t>
            </a:r>
            <a:r>
              <a:rPr lang="en-US" b="1" spc="10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Management</a:t>
            </a:r>
            <a:r>
              <a:rPr lang="en-US" b="1" spc="64"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Advisory</a:t>
            </a:r>
            <a:r>
              <a:rPr lang="en-US" b="1" spc="9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&amp;</a:t>
            </a:r>
            <a:r>
              <a:rPr lang="en-US" b="1" spc="10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Fund</a:t>
            </a:r>
            <a:r>
              <a:rPr lang="en-US" b="1" spc="9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Sanctioning</a:t>
            </a:r>
            <a:r>
              <a:rPr lang="en-US" b="1" spc="9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Committee</a:t>
            </a:r>
            <a:r>
              <a:rPr lang="en-IN"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(N-PMAFSC)</a:t>
            </a:r>
            <a:r>
              <a:rPr lang="en-US" b="1" spc="-23"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p>
          <a:p>
            <a:pPr marL="56515">
              <a:spcBef>
                <a:spcPts val="400"/>
              </a:spcBef>
            </a:pP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(Secretary,</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DAC&amp;FW</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Chairperson</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and</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JS</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(Mkt.),</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DAC&amp;FW</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23"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Mem.Sec)</a:t>
            </a:r>
          </a:p>
        </p:txBody>
      </p:sp>
      <p:sp>
        <p:nvSpPr>
          <p:cNvPr id="26" name="Rectangle: Rounded Corners 25"/>
          <p:cNvSpPr/>
          <p:nvPr/>
        </p:nvSpPr>
        <p:spPr>
          <a:xfrm>
            <a:off x="2051443" y="3049111"/>
            <a:ext cx="6394296" cy="125919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515">
              <a:spcBef>
                <a:spcPts val="380"/>
              </a:spcBef>
            </a:pP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State</a:t>
            </a:r>
            <a:r>
              <a:rPr lang="en-US" b="1"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Level</a:t>
            </a:r>
            <a:r>
              <a:rPr lang="en-US" b="1"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Consultative</a:t>
            </a:r>
            <a:r>
              <a:rPr lang="en-US" b="1"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Committee</a:t>
            </a:r>
            <a:r>
              <a:rPr lang="en-US" b="1"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(SLCC)</a:t>
            </a:r>
            <a:endParaRPr lang="en-IN"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marL="56515">
              <a:spcBef>
                <a:spcPts val="125"/>
              </a:spcBef>
            </a:pP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(Addl.</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CS/Sec.</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Agri./Agri.</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Mkt.</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Chairperson</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&amp;</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Rep.</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from</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NABARD</a:t>
            </a:r>
            <a:r>
              <a:rPr lang="en-US" spc="-1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Mem.</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Sec.)</a:t>
            </a:r>
          </a:p>
        </p:txBody>
      </p:sp>
      <p:sp>
        <p:nvSpPr>
          <p:cNvPr id="27" name="Rectangle: Rounded Corners 26"/>
          <p:cNvSpPr/>
          <p:nvPr/>
        </p:nvSpPr>
        <p:spPr>
          <a:xfrm>
            <a:off x="2051443" y="4906991"/>
            <a:ext cx="6394296" cy="1259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515">
              <a:spcBef>
                <a:spcPts val="325"/>
              </a:spcBef>
            </a:pP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District</a:t>
            </a:r>
            <a:r>
              <a:rPr lang="en-US" b="1"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Level</a:t>
            </a:r>
            <a:r>
              <a:rPr lang="en-US" b="1" spc="-8"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Monitoring</a:t>
            </a:r>
            <a:r>
              <a:rPr lang="en-US" b="1" spc="169"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Committee</a:t>
            </a:r>
            <a:r>
              <a:rPr lang="en-US" b="1"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(D-MC)</a:t>
            </a:r>
            <a:endParaRPr lang="en-IN"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marL="56515">
              <a:spcBef>
                <a:spcPts val="125"/>
              </a:spcBef>
            </a:pP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(With</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District</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Collector</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Chairperson</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and</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DDM,</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NABARD</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as</a:t>
            </a:r>
            <a:r>
              <a:rPr lang="en-US" spc="-15"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Mem.</a:t>
            </a:r>
            <a:r>
              <a:rPr lang="en-US" spc="-11"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Sec.)</a:t>
            </a:r>
            <a:endParaRPr lang="en-IN"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Rounded Corners 27"/>
          <p:cNvSpPr/>
          <p:nvPr/>
        </p:nvSpPr>
        <p:spPr>
          <a:xfrm rot="16200000">
            <a:off x="-567789" y="3458271"/>
            <a:ext cx="3173651" cy="4408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a:solidFill>
                  <a:schemeClr val="tx1"/>
                </a:solidFill>
                <a:latin typeface="Times New Roman" panose="02020603050405020304" pitchFamily="18" charset="0"/>
                <a:cs typeface="Times New Roman" panose="02020603050405020304" pitchFamily="18" charset="0"/>
              </a:rPr>
              <a:t>Monitoring Committees</a:t>
            </a:r>
          </a:p>
        </p:txBody>
      </p:sp>
      <p:sp>
        <p:nvSpPr>
          <p:cNvPr id="3" name="Rectangle 2"/>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976198" y="0"/>
            <a:ext cx="19540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27</a:t>
            </a:r>
          </a:p>
        </p:txBody>
      </p:sp>
    </p:spTree>
  </p:cSld>
  <p:clrMapOvr>
    <a:masterClrMapping/>
  </p:clrMapOvr>
  <p:transition spd="med">
    <p:pull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33" y="179150"/>
            <a:ext cx="8742933" cy="720398"/>
          </a:xfrm>
          <a:solidFill>
            <a:srgbClr val="002060"/>
          </a:solidFill>
          <a:scene3d>
            <a:camera prst="orthographicFront"/>
            <a:lightRig rig="threePt" dir="t"/>
          </a:scene3d>
          <a:sp3d>
            <a:bevelT w="165100" prst="coolSlant"/>
          </a:sp3d>
        </p:spPr>
        <p:txBody>
          <a:bodyPr>
            <a:normAutofit fontScale="90000"/>
          </a:bodyPr>
          <a:lstStyle/>
          <a:p>
            <a:r>
              <a:rPr lang="en-IN" b="1" dirty="0">
                <a:solidFill>
                  <a:schemeClr val="bg1"/>
                </a:solidFill>
                <a:latin typeface="Times New Roman" panose="02020603050405020304" pitchFamily="18" charset="0"/>
                <a:cs typeface="Times New Roman" panose="02020603050405020304" pitchFamily="18" charset="0"/>
              </a:rPr>
              <a:t>Roles &amp; Responsibilities of Committees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075" y="1326005"/>
            <a:ext cx="2553838" cy="5139825"/>
          </a:xfr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719" y="1326005"/>
            <a:ext cx="2669592" cy="5130779"/>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117" y="1326005"/>
            <a:ext cx="2623620" cy="5130779"/>
          </a:xfrm>
          <a:prstGeom prst="rect">
            <a:avLst/>
          </a:prstGeom>
        </p:spPr>
      </p:pic>
      <p:sp>
        <p:nvSpPr>
          <p:cNvPr id="61" name="TextBox 60"/>
          <p:cNvSpPr txBox="1"/>
          <p:nvPr/>
        </p:nvSpPr>
        <p:spPr>
          <a:xfrm>
            <a:off x="953569" y="2039640"/>
            <a:ext cx="1485382" cy="369332"/>
          </a:xfrm>
          <a:prstGeom prst="rect">
            <a:avLst/>
          </a:prstGeom>
          <a:solidFill>
            <a:schemeClr val="accent1">
              <a:lumMod val="20000"/>
              <a:lumOff val="80000"/>
            </a:schemeClr>
          </a:solidFill>
        </p:spPr>
        <p:txBody>
          <a:bodyPr wrap="square" rtlCol="0">
            <a:spAutoFit/>
          </a:bodyPr>
          <a:lstStyle/>
          <a:p>
            <a:r>
              <a:rPr lang="en-IN" b="1" dirty="0">
                <a:latin typeface="Times New Roman" panose="02020603050405020304" pitchFamily="18" charset="0"/>
                <a:cs typeface="Times New Roman" panose="02020603050405020304" pitchFamily="18" charset="0"/>
              </a:rPr>
              <a:t>N-PMAFSC</a:t>
            </a:r>
          </a:p>
        </p:txBody>
      </p:sp>
      <p:sp>
        <p:nvSpPr>
          <p:cNvPr id="62" name="TextBox 61"/>
          <p:cNvSpPr txBox="1"/>
          <p:nvPr/>
        </p:nvSpPr>
        <p:spPr>
          <a:xfrm>
            <a:off x="4054090" y="2069306"/>
            <a:ext cx="921533" cy="369332"/>
          </a:xfrm>
          <a:prstGeom prst="rect">
            <a:avLst/>
          </a:prstGeom>
          <a:solidFill>
            <a:schemeClr val="accent3">
              <a:lumMod val="40000"/>
              <a:lumOff val="60000"/>
            </a:schemeClr>
          </a:solidFill>
        </p:spPr>
        <p:txBody>
          <a:bodyPr wrap="square" rtlCol="0">
            <a:spAutoFit/>
          </a:bodyPr>
          <a:lstStyle/>
          <a:p>
            <a:pPr algn="ctr"/>
            <a:r>
              <a:rPr lang="en-IN" b="1" dirty="0">
                <a:latin typeface="Times New Roman" panose="02020603050405020304" pitchFamily="18" charset="0"/>
                <a:cs typeface="Times New Roman" panose="02020603050405020304" pitchFamily="18" charset="0"/>
              </a:rPr>
              <a:t>SLCC</a:t>
            </a:r>
          </a:p>
        </p:txBody>
      </p:sp>
      <p:sp>
        <p:nvSpPr>
          <p:cNvPr id="63" name="TextBox 62"/>
          <p:cNvSpPr txBox="1"/>
          <p:nvPr/>
        </p:nvSpPr>
        <p:spPr>
          <a:xfrm>
            <a:off x="6974488" y="2069306"/>
            <a:ext cx="921533" cy="369332"/>
          </a:xfrm>
          <a:prstGeom prst="rect">
            <a:avLst/>
          </a:prstGeom>
          <a:solidFill>
            <a:schemeClr val="accent2">
              <a:lumMod val="20000"/>
              <a:lumOff val="80000"/>
            </a:schemeClr>
          </a:solidFill>
        </p:spPr>
        <p:txBody>
          <a:bodyPr wrap="square" rtlCol="0">
            <a:spAutoFit/>
          </a:bodyPr>
          <a:lstStyle/>
          <a:p>
            <a:pPr algn="ctr"/>
            <a:r>
              <a:rPr lang="en-IN" b="1" dirty="0">
                <a:latin typeface="Times New Roman" panose="02020603050405020304" pitchFamily="18" charset="0"/>
                <a:cs typeface="Times New Roman" panose="02020603050405020304" pitchFamily="18" charset="0"/>
              </a:rPr>
              <a:t>D-MC</a:t>
            </a:r>
          </a:p>
        </p:txBody>
      </p:sp>
      <p:sp>
        <p:nvSpPr>
          <p:cNvPr id="2048" name="Rectangle: Rounded Corners 2047"/>
          <p:cNvSpPr/>
          <p:nvPr/>
        </p:nvSpPr>
        <p:spPr>
          <a:xfrm>
            <a:off x="519476" y="3322052"/>
            <a:ext cx="2304290" cy="712230"/>
          </a:xfrm>
          <a:prstGeom prst="roundRect">
            <a:avLst>
              <a:gd name="adj"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Allocation</a:t>
            </a: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2049" name="Rectangle: Rounded Corners 2048"/>
          <p:cNvSpPr/>
          <p:nvPr/>
        </p:nvSpPr>
        <p:spPr>
          <a:xfrm>
            <a:off x="524026" y="4087963"/>
            <a:ext cx="2344468" cy="650249"/>
          </a:xfrm>
          <a:prstGeom prst="roundRect">
            <a:avLst>
              <a:gd name="adj"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Co-Ordination</a:t>
            </a:r>
          </a:p>
        </p:txBody>
      </p:sp>
      <p:sp>
        <p:nvSpPr>
          <p:cNvPr id="2050" name="Rectangle: Rounded Corners 2049"/>
          <p:cNvSpPr/>
          <p:nvPr/>
        </p:nvSpPr>
        <p:spPr>
          <a:xfrm>
            <a:off x="505525" y="4819057"/>
            <a:ext cx="2362970" cy="712938"/>
          </a:xfrm>
          <a:prstGeom prst="roundRect">
            <a:avLst>
              <a:gd name="adj"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Monitoring &amp; Review</a:t>
            </a:r>
          </a:p>
        </p:txBody>
      </p:sp>
      <p:sp>
        <p:nvSpPr>
          <p:cNvPr id="2051" name="Rectangle: Rounded Corners 2050"/>
          <p:cNvSpPr/>
          <p:nvPr/>
        </p:nvSpPr>
        <p:spPr>
          <a:xfrm>
            <a:off x="519477" y="5574062"/>
            <a:ext cx="2304290" cy="751716"/>
          </a:xfrm>
          <a:prstGeom prst="roundRect">
            <a:avLst>
              <a:gd name="adj"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Policy</a:t>
            </a:r>
          </a:p>
        </p:txBody>
      </p:sp>
      <p:sp>
        <p:nvSpPr>
          <p:cNvPr id="2052" name="Rectangle: Rounded Corners 2051"/>
          <p:cNvSpPr/>
          <p:nvPr/>
        </p:nvSpPr>
        <p:spPr>
          <a:xfrm>
            <a:off x="3357866" y="3367263"/>
            <a:ext cx="2408452" cy="667017"/>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latin typeface="Times New Roman" panose="02020603050405020304" pitchFamily="18" charset="0"/>
                <a:cs typeface="Times New Roman" panose="02020603050405020304" pitchFamily="18" charset="0"/>
              </a:rPr>
              <a:t>Monitoring &amp; Review</a:t>
            </a:r>
          </a:p>
        </p:txBody>
      </p:sp>
      <p:sp>
        <p:nvSpPr>
          <p:cNvPr id="2053" name="Rectangle: Rounded Corners 2052"/>
          <p:cNvSpPr/>
          <p:nvPr/>
        </p:nvSpPr>
        <p:spPr>
          <a:xfrm>
            <a:off x="3357864" y="4076346"/>
            <a:ext cx="2408452" cy="696931"/>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Identification of produce clusters</a:t>
            </a:r>
          </a:p>
        </p:txBody>
      </p:sp>
      <p:sp>
        <p:nvSpPr>
          <p:cNvPr id="2054" name="Rectangle: Rounded Corners 2053"/>
          <p:cNvSpPr/>
          <p:nvPr/>
        </p:nvSpPr>
        <p:spPr>
          <a:xfrm>
            <a:off x="3357866" y="4815343"/>
            <a:ext cx="2408451" cy="716652"/>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Facilitation (Licenses etc.)</a:t>
            </a:r>
          </a:p>
        </p:txBody>
      </p:sp>
      <p:sp>
        <p:nvSpPr>
          <p:cNvPr id="2055" name="Rectangle: Rounded Corners 2054"/>
          <p:cNvSpPr/>
          <p:nvPr/>
        </p:nvSpPr>
        <p:spPr>
          <a:xfrm>
            <a:off x="3357866" y="5574061"/>
            <a:ext cx="2408452" cy="716652"/>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Convergence</a:t>
            </a:r>
          </a:p>
        </p:txBody>
      </p:sp>
      <p:sp>
        <p:nvSpPr>
          <p:cNvPr id="2056" name="Rectangle: Rounded Corners 2055"/>
          <p:cNvSpPr/>
          <p:nvPr/>
        </p:nvSpPr>
        <p:spPr>
          <a:xfrm>
            <a:off x="6287578" y="3336309"/>
            <a:ext cx="2363246" cy="697971"/>
          </a:xfrm>
          <a:prstGeom prst="roundRect">
            <a:avLst>
              <a:gd name="adj"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Monitoring &amp; Review</a:t>
            </a:r>
          </a:p>
        </p:txBody>
      </p:sp>
      <p:sp>
        <p:nvSpPr>
          <p:cNvPr id="2058" name="Rectangle: Rounded Corners 2057"/>
          <p:cNvSpPr/>
          <p:nvPr/>
        </p:nvSpPr>
        <p:spPr>
          <a:xfrm>
            <a:off x="6275230" y="4087963"/>
            <a:ext cx="2363246" cy="646533"/>
          </a:xfrm>
          <a:prstGeom prst="roundRect">
            <a:avLst>
              <a:gd name="adj"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Identification of produce clusters</a:t>
            </a:r>
          </a:p>
        </p:txBody>
      </p:sp>
      <p:sp>
        <p:nvSpPr>
          <p:cNvPr id="2059" name="Rectangle: Rounded Corners 2058"/>
          <p:cNvSpPr/>
          <p:nvPr/>
        </p:nvSpPr>
        <p:spPr>
          <a:xfrm>
            <a:off x="6275230" y="4800577"/>
            <a:ext cx="2363246" cy="697971"/>
          </a:xfrm>
          <a:prstGeom prst="roundRect">
            <a:avLst>
              <a:gd name="adj"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Facilitation (Licenses etc.)</a:t>
            </a: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2060" name="Rectangle: Rounded Corners 2059"/>
          <p:cNvSpPr/>
          <p:nvPr/>
        </p:nvSpPr>
        <p:spPr>
          <a:xfrm>
            <a:off x="6291458" y="5574061"/>
            <a:ext cx="2349293" cy="731106"/>
          </a:xfrm>
          <a:prstGeom prst="roundRect">
            <a:avLst>
              <a:gd name="adj"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Convergence</a:t>
            </a:r>
          </a:p>
        </p:txBody>
      </p:sp>
      <p:sp>
        <p:nvSpPr>
          <p:cNvPr id="6" name="Rectangle 5"/>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1" name="Rectangle: Rounded Corners 20"/>
          <p:cNvSpPr/>
          <p:nvPr/>
        </p:nvSpPr>
        <p:spPr>
          <a:xfrm>
            <a:off x="3371224" y="3378435"/>
            <a:ext cx="2408452" cy="667017"/>
          </a:xfrm>
          <a:prstGeom prst="roundRect">
            <a:avLst>
              <a:gd name="adj"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Monitoring &amp; Review</a:t>
            </a:r>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28</a:t>
            </a:r>
          </a:p>
        </p:txBody>
      </p:sp>
    </p:spTree>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OMPARATIVE ANALYSIS GIFS"/>
          <p:cNvPicPr>
            <a:picLocks noChangeAspect="1" noChangeArrowheads="1"/>
          </p:cNvPicPr>
          <p:nvPr/>
        </p:nvPicPr>
        <p:blipFill>
          <a:blip r:embed="rId2"/>
          <a:srcRect/>
          <a:stretch>
            <a:fillRect/>
          </a:stretch>
        </p:blipFill>
        <p:spPr bwMode="auto">
          <a:xfrm>
            <a:off x="321906" y="214604"/>
            <a:ext cx="8500187" cy="66433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1866122"/>
            <a:ext cx="7886700" cy="3340359"/>
          </a:xfrm>
        </p:spPr>
        <p:txBody>
          <a:bodyPr>
            <a:normAutofit/>
          </a:bodyPr>
          <a:lstStyle/>
          <a:p>
            <a:pPr algn="ctr"/>
            <a:r>
              <a:rPr lang="en-IN" sz="4800" b="1" dirty="0">
                <a:latin typeface="Times New Roman" panose="02020603050405020304" pitchFamily="18" charset="0"/>
                <a:cs typeface="Times New Roman" panose="02020603050405020304" pitchFamily="18" charset="0"/>
              </a:rPr>
              <a:t>CLUSTER</a:t>
            </a:r>
            <a:br>
              <a:rPr lang="en-IN" sz="4800" b="1" dirty="0">
                <a:latin typeface="Times New Roman" panose="02020603050405020304" pitchFamily="18" charset="0"/>
                <a:cs typeface="Times New Roman" panose="02020603050405020304" pitchFamily="18" charset="0"/>
              </a:rPr>
            </a:br>
            <a:r>
              <a:rPr lang="en-IN" sz="4800" b="1" dirty="0">
                <a:latin typeface="Times New Roman" panose="02020603050405020304" pitchFamily="18" charset="0"/>
                <a:cs typeface="Times New Roman" panose="02020603050405020304" pitchFamily="18" charset="0"/>
              </a:rPr>
              <a:t> BASED BUSINESS ORGANIZATIONS </a:t>
            </a:r>
            <a:br>
              <a:rPr lang="en-IN" sz="4800" b="1" dirty="0">
                <a:latin typeface="Times New Roman" panose="02020603050405020304" pitchFamily="18" charset="0"/>
                <a:cs typeface="Times New Roman" panose="02020603050405020304" pitchFamily="18" charset="0"/>
              </a:rPr>
            </a:br>
            <a:r>
              <a:rPr lang="en-IN" sz="4800" b="1" dirty="0">
                <a:latin typeface="Times New Roman" panose="02020603050405020304" pitchFamily="18" charset="0"/>
                <a:cs typeface="Times New Roman" panose="02020603050405020304" pitchFamily="18" charset="0"/>
              </a:rPr>
              <a:t>(CBBOs)</a:t>
            </a:r>
          </a:p>
        </p:txBody>
      </p:sp>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29</a:t>
            </a:r>
          </a:p>
        </p:txBody>
      </p:sp>
    </p:spTree>
  </p:cSld>
  <p:clrMapOvr>
    <a:masterClrMapping/>
  </p:clrMapOvr>
  <p:transition spd="slow">
    <p:push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0" y="0"/>
            <a:ext cx="3605785" cy="6857999"/>
          </a:xfrm>
        </p:spPr>
      </p:pic>
      <p:sp>
        <p:nvSpPr>
          <p:cNvPr id="2" name="Title 1"/>
          <p:cNvSpPr>
            <a:spLocks noGrp="1"/>
          </p:cNvSpPr>
          <p:nvPr>
            <p:ph type="title"/>
          </p:nvPr>
        </p:nvSpPr>
        <p:spPr>
          <a:xfrm>
            <a:off x="2323321" y="197176"/>
            <a:ext cx="4661807" cy="819862"/>
          </a:xfrm>
        </p:spPr>
        <p:txBody>
          <a:bodyPr/>
          <a:lstStyle/>
          <a:p>
            <a:r>
              <a:rPr lang="en-IN" b="1" dirty="0">
                <a:solidFill>
                  <a:srgbClr val="002060"/>
                </a:solidFill>
                <a:latin typeface="Times New Roman" panose="02020603050405020304" pitchFamily="18" charset="0"/>
                <a:cs typeface="Times New Roman" panose="02020603050405020304" pitchFamily="18" charset="0"/>
              </a:rPr>
              <a:t>OBJECTIVES</a:t>
            </a:r>
          </a:p>
        </p:txBody>
      </p:sp>
      <p:cxnSp>
        <p:nvCxnSpPr>
          <p:cNvPr id="8" name="Straight Connector 7"/>
          <p:cNvCxnSpPr/>
          <p:nvPr/>
        </p:nvCxnSpPr>
        <p:spPr>
          <a:xfrm>
            <a:off x="2480191" y="1007707"/>
            <a:ext cx="3545633" cy="0"/>
          </a:xfrm>
          <a:prstGeom prst="line">
            <a:avLst/>
          </a:prstGeom>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3874473" y="2031166"/>
            <a:ext cx="4956203" cy="461665"/>
          </a:xfrm>
          <a:prstGeom prst="rect">
            <a:avLst/>
          </a:prstGeom>
          <a:noFill/>
        </p:spPr>
        <p:txBody>
          <a:bodyPr wrap="square" rtlCol="0">
            <a:spAutoFit/>
          </a:bodyPr>
          <a:lstStyle/>
          <a:p>
            <a:pPr marL="386080" indent="-386080" algn="just">
              <a:buFont typeface="+mj-lt"/>
              <a:buAutoNum type="arabicPeriod"/>
            </a:pPr>
            <a:r>
              <a:rPr lang="en-IN" sz="2400" b="1" dirty="0">
                <a:solidFill>
                  <a:srgbClr val="002060"/>
                </a:solidFill>
                <a:latin typeface="Times New Roman" panose="02020603050405020304" pitchFamily="18" charset="0"/>
                <a:cs typeface="Times New Roman" panose="02020603050405020304" pitchFamily="18" charset="0"/>
              </a:rPr>
              <a:t>To know the concept of CBBOs</a:t>
            </a:r>
          </a:p>
        </p:txBody>
      </p:sp>
      <p:sp>
        <p:nvSpPr>
          <p:cNvPr id="24" name="TextBox 23"/>
          <p:cNvSpPr txBox="1"/>
          <p:nvPr/>
        </p:nvSpPr>
        <p:spPr>
          <a:xfrm>
            <a:off x="3876225" y="2923552"/>
            <a:ext cx="5081163" cy="1200329"/>
          </a:xfrm>
          <a:prstGeom prst="rect">
            <a:avLst/>
          </a:prstGeom>
          <a:noFill/>
        </p:spPr>
        <p:txBody>
          <a:bodyPr wrap="square">
            <a:spAutoFit/>
          </a:bodyPr>
          <a:lstStyle/>
          <a:p>
            <a:pPr algn="just"/>
            <a:r>
              <a:rPr lang="en-IN" sz="2400" b="1" dirty="0">
                <a:solidFill>
                  <a:srgbClr val="002060"/>
                </a:solidFill>
                <a:latin typeface="Times New Roman" panose="02020603050405020304" pitchFamily="18" charset="0"/>
                <a:cs typeface="Times New Roman" panose="02020603050405020304" pitchFamily="18" charset="0"/>
              </a:rPr>
              <a:t>2. To understand the implementation mechanism of Central sector scheme of 10,000 FPOs.</a:t>
            </a:r>
          </a:p>
        </p:txBody>
      </p:sp>
      <p:sp>
        <p:nvSpPr>
          <p:cNvPr id="29" name="TextBox 28"/>
          <p:cNvSpPr txBox="1"/>
          <p:nvPr/>
        </p:nvSpPr>
        <p:spPr>
          <a:xfrm>
            <a:off x="3888629" y="4513309"/>
            <a:ext cx="5081162" cy="461665"/>
          </a:xfrm>
          <a:prstGeom prst="rect">
            <a:avLst/>
          </a:prstGeom>
          <a:noFill/>
        </p:spPr>
        <p:txBody>
          <a:bodyPr wrap="square" rtlCol="0">
            <a:spAutoFit/>
          </a:bodyPr>
          <a:lstStyle/>
          <a:p>
            <a:pPr algn="just"/>
            <a:r>
              <a:rPr lang="en-IN" sz="2400" b="1" dirty="0">
                <a:solidFill>
                  <a:srgbClr val="002060"/>
                </a:solidFill>
                <a:latin typeface="Times New Roman" panose="02020603050405020304" pitchFamily="18" charset="0"/>
                <a:cs typeface="Times New Roman" panose="02020603050405020304" pitchFamily="18" charset="0"/>
              </a:rPr>
              <a:t>3.To review Case studies on CBBOs </a:t>
            </a:r>
          </a:p>
        </p:txBody>
      </p:sp>
      <p:sp>
        <p:nvSpPr>
          <p:cNvPr id="30" name="Diamond 29"/>
          <p:cNvSpPr/>
          <p:nvPr/>
        </p:nvSpPr>
        <p:spPr>
          <a:xfrm>
            <a:off x="3324185" y="1967494"/>
            <a:ext cx="563200" cy="623263"/>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Diamond 30"/>
          <p:cNvSpPr/>
          <p:nvPr/>
        </p:nvSpPr>
        <p:spPr>
          <a:xfrm>
            <a:off x="3324185" y="3190488"/>
            <a:ext cx="563200" cy="623263"/>
          </a:xfrm>
          <a:prstGeom prst="diamond">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Diamond 31"/>
          <p:cNvSpPr/>
          <p:nvPr/>
        </p:nvSpPr>
        <p:spPr>
          <a:xfrm>
            <a:off x="3319023" y="4434012"/>
            <a:ext cx="563200" cy="623263"/>
          </a:xfrm>
          <a:prstGeom prst="diamond">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14641" y="-1"/>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95955"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3</a:t>
            </a: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564756" y="3056608"/>
            <a:ext cx="5440508" cy="944880"/>
            <a:chOff x="1076960" y="1097280"/>
            <a:chExt cx="6583680" cy="1259840"/>
          </a:xfrm>
        </p:grpSpPr>
        <p:sp>
          <p:nvSpPr>
            <p:cNvPr id="35" name="Rectangle: Rounded Corners 34"/>
            <p:cNvSpPr/>
            <p:nvPr/>
          </p:nvSpPr>
          <p:spPr>
            <a:xfrm>
              <a:off x="1076960" y="1097280"/>
              <a:ext cx="6583680" cy="125984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6" name="TextBox 35"/>
            <p:cNvSpPr txBox="1"/>
            <p:nvPr/>
          </p:nvSpPr>
          <p:spPr>
            <a:xfrm>
              <a:off x="1621651" y="1363919"/>
              <a:ext cx="5476014" cy="861775"/>
            </a:xfrm>
            <a:prstGeom prst="rect">
              <a:avLst/>
            </a:prstGeom>
            <a:noFill/>
            <a:ln>
              <a:noFill/>
            </a:ln>
          </p:spPr>
          <p:txBody>
            <a:bodyPr wrap="square" rtlCol="0">
              <a:spAutoFit/>
            </a:bodyPr>
            <a:lstStyle/>
            <a:p>
              <a:r>
                <a:rPr lang="en-US" b="1" dirty="0">
                  <a:solidFill>
                    <a:schemeClr val="bg1"/>
                  </a:solidFill>
                  <a:latin typeface="Times New Roman" panose="02020603050405020304" pitchFamily="18" charset="0"/>
                  <a:cs typeface="Times New Roman" panose="02020603050405020304" pitchFamily="18" charset="0"/>
                </a:rPr>
                <a:t>An entity formed for the purpose of carrying on commercial activity/enterprise.</a:t>
              </a:r>
              <a:endParaRPr lang="en-IN" b="1" dirty="0">
                <a:solidFill>
                  <a:schemeClr val="bg1"/>
                </a:solidFill>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570559" y="1499254"/>
            <a:ext cx="5440508" cy="944880"/>
            <a:chOff x="1086181" y="1349284"/>
            <a:chExt cx="6583680" cy="1500931"/>
          </a:xfrm>
          <a:solidFill>
            <a:srgbClr val="7030A0"/>
          </a:solidFill>
        </p:grpSpPr>
        <p:sp>
          <p:nvSpPr>
            <p:cNvPr id="38" name="Rectangle: Rounded Corners 37"/>
            <p:cNvSpPr/>
            <p:nvPr/>
          </p:nvSpPr>
          <p:spPr>
            <a:xfrm>
              <a:off x="1086181" y="1349284"/>
              <a:ext cx="6583680" cy="15009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39" name="TextBox 38"/>
            <p:cNvSpPr txBox="1"/>
            <p:nvPr/>
          </p:nvSpPr>
          <p:spPr>
            <a:xfrm>
              <a:off x="1757560" y="1659247"/>
              <a:ext cx="5476014" cy="1026689"/>
            </a:xfrm>
            <a:prstGeom prst="rect">
              <a:avLst/>
            </a:prstGeom>
            <a:grpFill/>
            <a:ln>
              <a:noFill/>
            </a:ln>
          </p:spPr>
          <p:txBody>
            <a:bodyPr wrap="square" rtlCol="0">
              <a:spAutoFit/>
            </a:bodyPr>
            <a:lstStyle/>
            <a:p>
              <a:pPr algn="just"/>
              <a:r>
                <a:rPr lang="en-US" b="1" dirty="0">
                  <a:solidFill>
                    <a:schemeClr val="bg1"/>
                  </a:solidFill>
                  <a:latin typeface="Times New Roman" panose="02020603050405020304" pitchFamily="18" charset="0"/>
                  <a:cs typeface="Times New Roman" panose="02020603050405020304" pitchFamily="18" charset="0"/>
                </a:rPr>
                <a:t> A group of similar things or people positioned or occurring closely together.</a:t>
              </a:r>
            </a:p>
          </p:txBody>
        </p:sp>
      </p:grpSp>
      <p:grpSp>
        <p:nvGrpSpPr>
          <p:cNvPr id="40" name="Group 39"/>
          <p:cNvGrpSpPr/>
          <p:nvPr/>
        </p:nvGrpSpPr>
        <p:grpSpPr>
          <a:xfrm>
            <a:off x="518207" y="1502662"/>
            <a:ext cx="2678687" cy="944879"/>
            <a:chOff x="1094134" y="1097280"/>
            <a:chExt cx="3647440" cy="1259840"/>
          </a:xfrm>
          <a:solidFill>
            <a:schemeClr val="accent5">
              <a:lumMod val="40000"/>
              <a:lumOff val="60000"/>
            </a:schemeClr>
          </a:solidFill>
        </p:grpSpPr>
        <p:sp>
          <p:nvSpPr>
            <p:cNvPr id="41" name="Freeform: Shape 40"/>
            <p:cNvSpPr/>
            <p:nvPr/>
          </p:nvSpPr>
          <p:spPr>
            <a:xfrm>
              <a:off x="1094134" y="1097280"/>
              <a:ext cx="3647440" cy="1259840"/>
            </a:xfrm>
            <a:custGeom>
              <a:avLst/>
              <a:gdLst>
                <a:gd name="connsiteX0" fmla="*/ 629920 w 3322320"/>
                <a:gd name="connsiteY0" fmla="*/ 0 h 1259840"/>
                <a:gd name="connsiteX1" fmla="*/ 3322320 w 3322320"/>
                <a:gd name="connsiteY1" fmla="*/ 0 h 1259840"/>
                <a:gd name="connsiteX2" fmla="*/ 3322320 w 3322320"/>
                <a:gd name="connsiteY2" fmla="*/ 323732 h 1259840"/>
                <a:gd name="connsiteX3" fmla="*/ 3270843 w 3322320"/>
                <a:gd name="connsiteY3" fmla="*/ 339711 h 1259840"/>
                <a:gd name="connsiteX4" fmla="*/ 3078480 w 3322320"/>
                <a:gd name="connsiteY4" fmla="*/ 629920 h 1259840"/>
                <a:gd name="connsiteX5" fmla="*/ 3270843 w 3322320"/>
                <a:gd name="connsiteY5" fmla="*/ 920129 h 1259840"/>
                <a:gd name="connsiteX6" fmla="*/ 3322320 w 3322320"/>
                <a:gd name="connsiteY6" fmla="*/ 936108 h 1259840"/>
                <a:gd name="connsiteX7" fmla="*/ 3322320 w 3322320"/>
                <a:gd name="connsiteY7" fmla="*/ 1259840 h 1259840"/>
                <a:gd name="connsiteX8" fmla="*/ 629920 w 3322320"/>
                <a:gd name="connsiteY8" fmla="*/ 1259840 h 1259840"/>
                <a:gd name="connsiteX9" fmla="*/ 0 w 3322320"/>
                <a:gd name="connsiteY9" fmla="*/ 629920 h 1259840"/>
                <a:gd name="connsiteX10" fmla="*/ 629920 w 3322320"/>
                <a:gd name="connsiteY10" fmla="*/ 0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2320" h="1259840">
                  <a:moveTo>
                    <a:pt x="629920" y="0"/>
                  </a:moveTo>
                  <a:lnTo>
                    <a:pt x="3322320" y="0"/>
                  </a:lnTo>
                  <a:lnTo>
                    <a:pt x="3322320" y="323732"/>
                  </a:lnTo>
                  <a:lnTo>
                    <a:pt x="3270843" y="339711"/>
                  </a:lnTo>
                  <a:cubicBezTo>
                    <a:pt x="3157800" y="387525"/>
                    <a:pt x="3078480" y="499459"/>
                    <a:pt x="3078480" y="629920"/>
                  </a:cubicBezTo>
                  <a:cubicBezTo>
                    <a:pt x="3078480" y="760381"/>
                    <a:pt x="3157800" y="872316"/>
                    <a:pt x="3270843" y="920129"/>
                  </a:cubicBezTo>
                  <a:lnTo>
                    <a:pt x="3322320" y="936108"/>
                  </a:lnTo>
                  <a:lnTo>
                    <a:pt x="3322320" y="1259840"/>
                  </a:lnTo>
                  <a:lnTo>
                    <a:pt x="629920" y="1259840"/>
                  </a:lnTo>
                  <a:cubicBezTo>
                    <a:pt x="282025" y="1259840"/>
                    <a:pt x="0" y="977815"/>
                    <a:pt x="0" y="629920"/>
                  </a:cubicBezTo>
                  <a:cubicBezTo>
                    <a:pt x="0" y="282025"/>
                    <a:pt x="282025" y="0"/>
                    <a:pt x="629920" y="0"/>
                  </a:cubicBezTo>
                  <a:close/>
                </a:path>
              </a:pathLst>
            </a:cu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42" name="TextBox 41"/>
            <p:cNvSpPr txBox="1"/>
            <p:nvPr/>
          </p:nvSpPr>
          <p:spPr>
            <a:xfrm>
              <a:off x="1857444" y="1415896"/>
              <a:ext cx="2387600" cy="615554"/>
            </a:xfrm>
            <a:prstGeom prst="rect">
              <a:avLst/>
            </a:prstGeom>
            <a:grpFill/>
          </p:spPr>
          <p:txBody>
            <a:bodyPr wrap="square" rtlCol="0">
              <a:spAutoFit/>
            </a:bodyPr>
            <a:lstStyle/>
            <a:p>
              <a:r>
                <a:rPr lang="en-IN" sz="2400" b="1" dirty="0">
                  <a:solidFill>
                    <a:schemeClr val="bg2">
                      <a:lumMod val="10000"/>
                    </a:schemeClr>
                  </a:solidFill>
                  <a:latin typeface="Times New Roman" panose="02020603050405020304" pitchFamily="18" charset="0"/>
                  <a:cs typeface="Times New Roman" panose="02020603050405020304" pitchFamily="18" charset="0"/>
                </a:rPr>
                <a:t>Cluster</a:t>
              </a:r>
            </a:p>
          </p:txBody>
        </p:sp>
      </p:grpSp>
      <p:grpSp>
        <p:nvGrpSpPr>
          <p:cNvPr id="43" name="Group 42"/>
          <p:cNvGrpSpPr/>
          <p:nvPr/>
        </p:nvGrpSpPr>
        <p:grpSpPr>
          <a:xfrm>
            <a:off x="564756" y="3053201"/>
            <a:ext cx="2651760" cy="944880"/>
            <a:chOff x="1087323" y="1144766"/>
            <a:chExt cx="3647440" cy="1259840"/>
          </a:xfrm>
          <a:solidFill>
            <a:schemeClr val="accent6">
              <a:lumMod val="60000"/>
              <a:lumOff val="40000"/>
            </a:schemeClr>
          </a:solidFill>
        </p:grpSpPr>
        <p:sp>
          <p:nvSpPr>
            <p:cNvPr id="44" name="Freeform: Shape 43"/>
            <p:cNvSpPr/>
            <p:nvPr/>
          </p:nvSpPr>
          <p:spPr>
            <a:xfrm>
              <a:off x="1087323" y="1144766"/>
              <a:ext cx="3647440" cy="1259840"/>
            </a:xfrm>
            <a:custGeom>
              <a:avLst/>
              <a:gdLst>
                <a:gd name="connsiteX0" fmla="*/ 629920 w 3322320"/>
                <a:gd name="connsiteY0" fmla="*/ 0 h 1259840"/>
                <a:gd name="connsiteX1" fmla="*/ 3322320 w 3322320"/>
                <a:gd name="connsiteY1" fmla="*/ 0 h 1259840"/>
                <a:gd name="connsiteX2" fmla="*/ 3322320 w 3322320"/>
                <a:gd name="connsiteY2" fmla="*/ 323732 h 1259840"/>
                <a:gd name="connsiteX3" fmla="*/ 3270843 w 3322320"/>
                <a:gd name="connsiteY3" fmla="*/ 339711 h 1259840"/>
                <a:gd name="connsiteX4" fmla="*/ 3078480 w 3322320"/>
                <a:gd name="connsiteY4" fmla="*/ 629920 h 1259840"/>
                <a:gd name="connsiteX5" fmla="*/ 3270843 w 3322320"/>
                <a:gd name="connsiteY5" fmla="*/ 920129 h 1259840"/>
                <a:gd name="connsiteX6" fmla="*/ 3322320 w 3322320"/>
                <a:gd name="connsiteY6" fmla="*/ 936108 h 1259840"/>
                <a:gd name="connsiteX7" fmla="*/ 3322320 w 3322320"/>
                <a:gd name="connsiteY7" fmla="*/ 1259840 h 1259840"/>
                <a:gd name="connsiteX8" fmla="*/ 629920 w 3322320"/>
                <a:gd name="connsiteY8" fmla="*/ 1259840 h 1259840"/>
                <a:gd name="connsiteX9" fmla="*/ 0 w 3322320"/>
                <a:gd name="connsiteY9" fmla="*/ 629920 h 1259840"/>
                <a:gd name="connsiteX10" fmla="*/ 629920 w 3322320"/>
                <a:gd name="connsiteY10" fmla="*/ 0 h 125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2320" h="1259840">
                  <a:moveTo>
                    <a:pt x="629920" y="0"/>
                  </a:moveTo>
                  <a:lnTo>
                    <a:pt x="3322320" y="0"/>
                  </a:lnTo>
                  <a:lnTo>
                    <a:pt x="3322320" y="323732"/>
                  </a:lnTo>
                  <a:lnTo>
                    <a:pt x="3270843" y="339711"/>
                  </a:lnTo>
                  <a:cubicBezTo>
                    <a:pt x="3157800" y="387525"/>
                    <a:pt x="3078480" y="499459"/>
                    <a:pt x="3078480" y="629920"/>
                  </a:cubicBezTo>
                  <a:cubicBezTo>
                    <a:pt x="3078480" y="760381"/>
                    <a:pt x="3157800" y="872316"/>
                    <a:pt x="3270843" y="920129"/>
                  </a:cubicBezTo>
                  <a:lnTo>
                    <a:pt x="3322320" y="936108"/>
                  </a:lnTo>
                  <a:lnTo>
                    <a:pt x="3322320" y="1259840"/>
                  </a:lnTo>
                  <a:lnTo>
                    <a:pt x="629920" y="1259840"/>
                  </a:lnTo>
                  <a:cubicBezTo>
                    <a:pt x="282025" y="1259840"/>
                    <a:pt x="0" y="977815"/>
                    <a:pt x="0" y="629920"/>
                  </a:cubicBezTo>
                  <a:cubicBezTo>
                    <a:pt x="0" y="282025"/>
                    <a:pt x="282025" y="0"/>
                    <a:pt x="629920" y="0"/>
                  </a:cubicBezTo>
                  <a:close/>
                </a:path>
              </a:pathLst>
            </a:cu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sp>
          <p:nvSpPr>
            <p:cNvPr id="45" name="TextBox 44"/>
            <p:cNvSpPr txBox="1"/>
            <p:nvPr/>
          </p:nvSpPr>
          <p:spPr>
            <a:xfrm>
              <a:off x="1637819" y="1276742"/>
              <a:ext cx="2387600" cy="984885"/>
            </a:xfrm>
            <a:prstGeom prst="rect">
              <a:avLst/>
            </a:prstGeom>
            <a:grpFill/>
          </p:spPr>
          <p:txBody>
            <a:bodyPr wrap="square" rtlCol="0">
              <a:spAutoFit/>
            </a:bodyPr>
            <a:lstStyle/>
            <a:p>
              <a:pPr algn="ctr"/>
              <a:r>
                <a:rPr lang="en-IN" sz="2100" b="1" dirty="0">
                  <a:solidFill>
                    <a:schemeClr val="bg2">
                      <a:lumMod val="10000"/>
                    </a:schemeClr>
                  </a:solidFill>
                  <a:latin typeface="Times New Roman" panose="02020603050405020304" pitchFamily="18" charset="0"/>
                  <a:cs typeface="Times New Roman" panose="02020603050405020304" pitchFamily="18" charset="0"/>
                </a:rPr>
                <a:t>Business Organization</a:t>
              </a:r>
            </a:p>
          </p:txBody>
        </p:sp>
      </p:grpSp>
      <p:sp>
        <p:nvSpPr>
          <p:cNvPr id="2" name="TextBox 1"/>
          <p:cNvSpPr txBox="1"/>
          <p:nvPr/>
        </p:nvSpPr>
        <p:spPr>
          <a:xfrm>
            <a:off x="541176" y="231324"/>
            <a:ext cx="8061648" cy="646331"/>
          </a:xfrm>
          <a:prstGeom prst="rect">
            <a:avLst/>
          </a:prstGeom>
          <a:solidFill>
            <a:srgbClr val="002060"/>
          </a:solidFill>
          <a:scene3d>
            <a:camera prst="orthographicFront"/>
            <a:lightRig rig="threePt" dir="t"/>
          </a:scene3d>
          <a:sp3d>
            <a:bevelT w="139700" prst="cross"/>
          </a:sp3d>
        </p:spPr>
        <p:txBody>
          <a:bodyPr wrap="square" rtlCol="0">
            <a:spAutoFit/>
          </a:bodyPr>
          <a:lstStyle/>
          <a:p>
            <a:r>
              <a:rPr lang="en-IN" sz="3600" b="1" dirty="0">
                <a:solidFill>
                  <a:schemeClr val="bg1"/>
                </a:solidFill>
                <a:latin typeface="Times New Roman" panose="02020603050405020304" pitchFamily="18" charset="0"/>
                <a:cs typeface="Times New Roman" panose="02020603050405020304" pitchFamily="18" charset="0"/>
              </a:rPr>
              <a:t>DEFINITIONS AND TERMINOLOGY</a:t>
            </a:r>
          </a:p>
        </p:txBody>
      </p:sp>
      <p:grpSp>
        <p:nvGrpSpPr>
          <p:cNvPr id="52" name="Group 51"/>
          <p:cNvGrpSpPr/>
          <p:nvPr/>
        </p:nvGrpSpPr>
        <p:grpSpPr>
          <a:xfrm>
            <a:off x="6783355" y="4170784"/>
            <a:ext cx="1623526" cy="2220685"/>
            <a:chOff x="10965206" y="2159573"/>
            <a:chExt cx="1226794" cy="2538854"/>
          </a:xfrm>
          <a:solidFill>
            <a:srgbClr val="C0C0C0"/>
          </a:solidFill>
        </p:grpSpPr>
        <p:sp>
          <p:nvSpPr>
            <p:cNvPr id="10" name="Rectangle 9"/>
            <p:cNvSpPr/>
            <p:nvPr/>
          </p:nvSpPr>
          <p:spPr>
            <a:xfrm>
              <a:off x="10965206" y="2159573"/>
              <a:ext cx="1226794" cy="2538854"/>
            </a:xfrm>
            <a:prstGeom prst="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28" name="Picture 4" descr="Book "/>
            <p:cNvPicPr>
              <a:picLocks noChangeAspect="1" noChangeArrowheads="1"/>
            </p:cNvPicPr>
            <p:nvPr/>
          </p:nvPicPr>
          <p:blipFill>
            <a:blip r:embed="rId2"/>
            <a:srcRect/>
            <a:stretch>
              <a:fillRect/>
            </a:stretch>
          </p:blipFill>
          <p:spPr bwMode="auto">
            <a:xfrm>
              <a:off x="11028065" y="2882496"/>
              <a:ext cx="1093009" cy="1093009"/>
            </a:xfrm>
            <a:prstGeom prst="rect">
              <a:avLst/>
            </a:prstGeom>
            <a:grpFill/>
          </p:spPr>
        </p:pic>
      </p:grpSp>
      <p:sp>
        <p:nvSpPr>
          <p:cNvPr id="3" name="Rectangle 2"/>
          <p:cNvSpPr/>
          <p:nvPr/>
        </p:nvSpPr>
        <p:spPr>
          <a:xfrm>
            <a:off x="8937731" y="0"/>
            <a:ext cx="23387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16072" y="0"/>
            <a:ext cx="23152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2.22222E-6 0 L 0.22917 -0.00116 " pathEditMode="relative" rAng="0" ptsTypes="AA">
                                      <p:cBhvr>
                                        <p:cTn id="16" dur="1000" fill="hold"/>
                                        <p:tgtEl>
                                          <p:spTgt spid="37"/>
                                        </p:tgtEl>
                                        <p:attrNameLst>
                                          <p:attrName>ppt_x</p:attrName>
                                          <p:attrName>ppt_y</p:attrName>
                                        </p:attrNameLst>
                                      </p:cBhvr>
                                      <p:rCtr x="11458" y="-69"/>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1.38889E-6 -3.33333E-6 L 0.23143 -0.00162 " pathEditMode="relative" rAng="0" ptsTypes="AA">
                                      <p:cBhvr>
                                        <p:cTn id="30" dur="1000" fill="hold"/>
                                        <p:tgtEl>
                                          <p:spTgt spid="34"/>
                                        </p:tgtEl>
                                        <p:attrNameLst>
                                          <p:attrName>ppt_x</p:attrName>
                                          <p:attrName>ppt_y</p:attrName>
                                        </p:attrNameLst>
                                      </p:cBhvr>
                                      <p:rCtr x="1156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689" y="354547"/>
            <a:ext cx="5950909" cy="775092"/>
          </a:xfrm>
          <a:prstGeom prst="roundRect">
            <a:avLst/>
          </a:prstGeom>
          <a:solidFill>
            <a:srgbClr val="002060"/>
          </a:solidFill>
          <a:scene3d>
            <a:camera prst="orthographicFront"/>
            <a:lightRig rig="threePt" dir="t"/>
          </a:scene3d>
          <a:sp3d>
            <a:bevelT w="139700" prst="cross"/>
          </a:sp3d>
        </p:spPr>
        <p:txBody>
          <a:bodyPr>
            <a:normAutofit/>
          </a:bodyPr>
          <a:lstStyle/>
          <a:p>
            <a:pPr algn="ctr"/>
            <a:r>
              <a:rPr lang="en-IN" b="1" dirty="0">
                <a:solidFill>
                  <a:schemeClr val="bg1"/>
                </a:solidFill>
                <a:latin typeface="Times New Roman" panose="02020603050405020304" pitchFamily="18" charset="0"/>
                <a:cs typeface="Times New Roman" panose="02020603050405020304" pitchFamily="18" charset="0"/>
              </a:rPr>
              <a:t>BUSINESS CLUSTER</a:t>
            </a:r>
          </a:p>
        </p:txBody>
      </p:sp>
      <p:grpSp>
        <p:nvGrpSpPr>
          <p:cNvPr id="5" name="Group 4"/>
          <p:cNvGrpSpPr/>
          <p:nvPr/>
        </p:nvGrpSpPr>
        <p:grpSpPr>
          <a:xfrm>
            <a:off x="133387" y="1348396"/>
            <a:ext cx="2941839" cy="4165996"/>
            <a:chOff x="1219200" y="1598798"/>
            <a:chExt cx="3279228" cy="4644347"/>
          </a:xfrm>
        </p:grpSpPr>
        <p:sp>
          <p:nvSpPr>
            <p:cNvPr id="6" name="Rectangle 5"/>
            <p:cNvSpPr/>
            <p:nvPr/>
          </p:nvSpPr>
          <p:spPr>
            <a:xfrm>
              <a:off x="1358990" y="1598798"/>
              <a:ext cx="3139438" cy="4644347"/>
            </a:xfrm>
            <a:prstGeom prst="rect">
              <a:avLst/>
            </a:prstGeom>
            <a:solidFill>
              <a:schemeClr val="tx1">
                <a:alpha val="24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1636462" y="1777737"/>
              <a:ext cx="2608666" cy="4317738"/>
            </a:xfrm>
            <a:prstGeom prst="rect">
              <a:avLst/>
            </a:prstGeom>
            <a:solidFill>
              <a:srgbClr val="F0F3F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02122"/>
                  </a:solidFill>
                  <a:latin typeface="Times New Roman" panose="02020603050405020304" pitchFamily="18" charset="0"/>
                  <a:cs typeface="Times New Roman" panose="02020603050405020304" pitchFamily="18" charset="0"/>
                </a:rPr>
                <a:t>Geographic concentration of interconnected businesses, suppliers, and associated institutions in a particular field.</a:t>
              </a:r>
            </a:p>
            <a:p>
              <a:pPr algn="ctr"/>
              <a:r>
                <a:rPr lang="en-US" sz="2000" dirty="0">
                  <a:solidFill>
                    <a:srgbClr val="202122"/>
                  </a:solidFill>
                  <a:latin typeface="Times New Roman" panose="02020603050405020304" pitchFamily="18" charset="0"/>
                  <a:cs typeface="Times New Roman" panose="02020603050405020304" pitchFamily="18" charset="0"/>
                </a:rPr>
                <a:t> </a:t>
              </a:r>
              <a:endParaRPr lang="en-IN" sz="2000" dirty="0">
                <a:latin typeface="Times New Roman" panose="02020603050405020304" pitchFamily="18" charset="0"/>
                <a:cs typeface="Times New Roman" panose="02020603050405020304" pitchFamily="18" charset="0"/>
              </a:endParaRPr>
            </a:p>
          </p:txBody>
        </p:sp>
        <p:sp>
          <p:nvSpPr>
            <p:cNvPr id="8" name="Rectangle 7"/>
            <p:cNvSpPr/>
            <p:nvPr/>
          </p:nvSpPr>
          <p:spPr>
            <a:xfrm>
              <a:off x="1219200" y="1927330"/>
              <a:ext cx="1292772" cy="5150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9" name="Right Triangle 8"/>
            <p:cNvSpPr/>
            <p:nvPr/>
          </p:nvSpPr>
          <p:spPr>
            <a:xfrm rot="16200000" flipH="1">
              <a:off x="1212325" y="2467665"/>
              <a:ext cx="417262" cy="366372"/>
            </a:xfrm>
            <a:prstGeom prst="rtTriangle">
              <a:avLst/>
            </a:prstGeom>
            <a:solidFill>
              <a:srgbClr val="CD7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grpSp>
        <p:nvGrpSpPr>
          <p:cNvPr id="10" name="Group 9"/>
          <p:cNvGrpSpPr/>
          <p:nvPr/>
        </p:nvGrpSpPr>
        <p:grpSpPr>
          <a:xfrm>
            <a:off x="5981576" y="1242965"/>
            <a:ext cx="2709996" cy="4389930"/>
            <a:chOff x="1295281" y="1598798"/>
            <a:chExt cx="3266857" cy="4647290"/>
          </a:xfrm>
        </p:grpSpPr>
        <p:sp>
          <p:nvSpPr>
            <p:cNvPr id="11" name="Rectangle 10"/>
            <p:cNvSpPr/>
            <p:nvPr/>
          </p:nvSpPr>
          <p:spPr>
            <a:xfrm>
              <a:off x="1358990" y="1598798"/>
              <a:ext cx="3139438" cy="4644347"/>
            </a:xfrm>
            <a:prstGeom prst="rect">
              <a:avLst/>
            </a:prstGeom>
            <a:solidFill>
              <a:schemeClr val="tx1">
                <a:alpha val="24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 name="Rectangle 11"/>
            <p:cNvSpPr/>
            <p:nvPr/>
          </p:nvSpPr>
          <p:spPr>
            <a:xfrm>
              <a:off x="1572381" y="1928350"/>
              <a:ext cx="2989757" cy="4317738"/>
            </a:xfrm>
            <a:prstGeom prst="rect">
              <a:avLst/>
            </a:prstGeom>
            <a:solidFill>
              <a:srgbClr val="F0F3F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Times New Roman" panose="02020603050405020304" pitchFamily="18" charset="0"/>
                  <a:cs typeface="Times New Roman" panose="02020603050405020304" pitchFamily="18" charset="0"/>
                </a:rPr>
                <a:t>w</a:t>
              </a:r>
              <a:r>
                <a:rPr lang="en-US" dirty="0">
                  <a:solidFill>
                    <a:srgbClr val="202122"/>
                  </a:solidFill>
                  <a:latin typeface="Times New Roman" panose="02020603050405020304" pitchFamily="18" charset="0"/>
                  <a:cs typeface="Times New Roman" panose="02020603050405020304" pitchFamily="18" charset="0"/>
                </a:rPr>
                <a:t>The term business cluster, also known as an industry cluster, competitive cluster, or Porterian cluster, was introduced and popularized by </a:t>
              </a:r>
              <a:r>
                <a:rPr lang="en-US" dirty="0">
                  <a:solidFill>
                    <a:srgbClr val="3366CC"/>
                  </a:solidFill>
                  <a:latin typeface="Times New Roman" panose="02020603050405020304" pitchFamily="18" charset="0"/>
                  <a:cs typeface="Times New Roman" panose="02020603050405020304" pitchFamily="18" charset="0"/>
                  <a:hlinkClick r:id="rId2" tooltip="Michael Porter"/>
                </a:rPr>
                <a:t>Michael Porter</a:t>
              </a:r>
              <a:r>
                <a:rPr lang="en-US" dirty="0">
                  <a:solidFill>
                    <a:srgbClr val="202122"/>
                  </a:solidFill>
                  <a:latin typeface="Times New Roman" panose="02020603050405020304" pitchFamily="18" charset="0"/>
                  <a:cs typeface="Times New Roman" panose="02020603050405020304" pitchFamily="18" charset="0"/>
                </a:rPr>
                <a:t> in </a:t>
              </a:r>
              <a:r>
                <a:rPr lang="en-US" i="1" dirty="0">
                  <a:solidFill>
                    <a:srgbClr val="202122"/>
                  </a:solidFill>
                  <a:latin typeface="Times New Roman" panose="02020603050405020304" pitchFamily="18" charset="0"/>
                  <a:cs typeface="Times New Roman" panose="02020603050405020304" pitchFamily="18" charset="0"/>
                </a:rPr>
                <a:t>The Competitive Advantage of Nations</a:t>
              </a:r>
              <a:r>
                <a:rPr lang="en-US" dirty="0">
                  <a:solidFill>
                    <a:srgbClr val="202122"/>
                  </a:solidFill>
                  <a:latin typeface="Times New Roman" panose="02020603050405020304" pitchFamily="18" charset="0"/>
                  <a:cs typeface="Times New Roman" panose="02020603050405020304" pitchFamily="18" charset="0"/>
                </a:rPr>
                <a:t> (1990).</a:t>
              </a:r>
              <a:endParaRPr lang="en-IN" dirty="0">
                <a:latin typeface="Times New Roman" panose="02020603050405020304" pitchFamily="18" charset="0"/>
                <a:cs typeface="Times New Roman" panose="02020603050405020304" pitchFamily="18" charset="0"/>
              </a:endParaRPr>
            </a:p>
          </p:txBody>
        </p:sp>
        <p:sp>
          <p:nvSpPr>
            <p:cNvPr id="13" name="Rectangle 12"/>
            <p:cNvSpPr/>
            <p:nvPr/>
          </p:nvSpPr>
          <p:spPr>
            <a:xfrm>
              <a:off x="1303872" y="1937922"/>
              <a:ext cx="1292772" cy="51390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14" name="Right Triangle 13"/>
            <p:cNvSpPr/>
            <p:nvPr/>
          </p:nvSpPr>
          <p:spPr>
            <a:xfrm rot="16200000" flipH="1">
              <a:off x="1274122" y="2478869"/>
              <a:ext cx="346146" cy="303827"/>
            </a:xfrm>
            <a:prstGeom prst="rtTriangl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grpSp>
        <p:nvGrpSpPr>
          <p:cNvPr id="15" name="Group 14"/>
          <p:cNvGrpSpPr/>
          <p:nvPr/>
        </p:nvGrpSpPr>
        <p:grpSpPr>
          <a:xfrm>
            <a:off x="2932559" y="2664979"/>
            <a:ext cx="2941405" cy="3735124"/>
            <a:chOff x="1231728" y="1598798"/>
            <a:chExt cx="3266700" cy="4644347"/>
          </a:xfrm>
        </p:grpSpPr>
        <p:sp>
          <p:nvSpPr>
            <p:cNvPr id="16" name="Rectangle 15"/>
            <p:cNvSpPr/>
            <p:nvPr/>
          </p:nvSpPr>
          <p:spPr>
            <a:xfrm>
              <a:off x="1358990" y="1598798"/>
              <a:ext cx="3139438" cy="4644347"/>
            </a:xfrm>
            <a:prstGeom prst="rect">
              <a:avLst/>
            </a:prstGeom>
            <a:solidFill>
              <a:schemeClr val="tx1">
                <a:alpha val="24000"/>
              </a:schemeClr>
            </a:soli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7" name="Rectangle 16"/>
            <p:cNvSpPr/>
            <p:nvPr/>
          </p:nvSpPr>
          <p:spPr>
            <a:xfrm>
              <a:off x="1636461" y="1777737"/>
              <a:ext cx="2861967" cy="4317738"/>
            </a:xfrm>
            <a:prstGeom prst="rect">
              <a:avLst/>
            </a:prstGeom>
            <a:solidFill>
              <a:srgbClr val="F0F3F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02122"/>
                  </a:solidFill>
                  <a:latin typeface="Times New Roman" panose="02020603050405020304" pitchFamily="18" charset="0"/>
                  <a:cs typeface="Times New Roman" panose="02020603050405020304" pitchFamily="18" charset="0"/>
                </a:rPr>
                <a:t>Clusters are considered to increase the productivity with which companies can </a:t>
              </a:r>
              <a:r>
                <a:rPr lang="en-US" sz="2000" dirty="0">
                  <a:solidFill>
                    <a:srgbClr val="3366CC"/>
                  </a:solidFill>
                  <a:latin typeface="Times New Roman" panose="02020603050405020304" pitchFamily="18" charset="0"/>
                  <a:cs typeface="Times New Roman" panose="02020603050405020304" pitchFamily="18" charset="0"/>
                  <a:hlinkClick r:id="rId3" tooltip="Competitivity"/>
                </a:rPr>
                <a:t>compete</a:t>
              </a:r>
              <a:r>
                <a:rPr lang="en-US" sz="2000" dirty="0">
                  <a:solidFill>
                    <a:srgbClr val="202122"/>
                  </a:solidFill>
                  <a:latin typeface="Times New Roman" panose="02020603050405020304" pitchFamily="18" charset="0"/>
                  <a:cs typeface="Times New Roman" panose="02020603050405020304" pitchFamily="18" charset="0"/>
                </a:rPr>
                <a:t>, nationally and globally.</a:t>
              </a:r>
              <a:endParaRPr lang="en-IN" sz="2000" dirty="0">
                <a:latin typeface="Times New Roman" panose="02020603050405020304" pitchFamily="18" charset="0"/>
                <a:cs typeface="Times New Roman" panose="02020603050405020304" pitchFamily="18" charset="0"/>
              </a:endParaRPr>
            </a:p>
          </p:txBody>
        </p:sp>
        <p:sp>
          <p:nvSpPr>
            <p:cNvPr id="18" name="Rectangle 17"/>
            <p:cNvSpPr/>
            <p:nvPr/>
          </p:nvSpPr>
          <p:spPr>
            <a:xfrm>
              <a:off x="1244645" y="1937922"/>
              <a:ext cx="1292772" cy="51500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19" name="Right Triangle 18"/>
            <p:cNvSpPr/>
            <p:nvPr/>
          </p:nvSpPr>
          <p:spPr>
            <a:xfrm rot="16200000" flipH="1">
              <a:off x="1206283" y="2477416"/>
              <a:ext cx="417262" cy="36637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3" name="Rectangle 2"/>
          <p:cNvSpPr/>
          <p:nvPr/>
        </p:nvSpPr>
        <p:spPr>
          <a:xfrm>
            <a:off x="-16072" y="0"/>
            <a:ext cx="23152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0" name="Oval 19"/>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31</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2364722" y="227038"/>
            <a:ext cx="3851210" cy="646331"/>
          </a:xfrm>
          <a:prstGeom prst="rect">
            <a:avLst/>
          </a:prstGeom>
          <a:solidFill>
            <a:srgbClr val="002060"/>
          </a:solidFill>
          <a:scene3d>
            <a:camera prst="orthographicFront"/>
            <a:lightRig rig="threePt" dir="t"/>
          </a:scene3d>
          <a:sp3d>
            <a:bevelT w="139700" prst="cross"/>
          </a:sp3d>
        </p:spPr>
        <p:txBody>
          <a:bodyPr wrap="square" rtlCol="0">
            <a:spAutoFit/>
          </a:bodyPr>
          <a:lstStyle/>
          <a:p>
            <a:pPr algn="ctr"/>
            <a:r>
              <a:rPr lang="en-IN" sz="3600" dirty="0">
                <a:solidFill>
                  <a:schemeClr val="bg1"/>
                </a:solidFill>
                <a:latin typeface="Times New Roman" panose="02020603050405020304" pitchFamily="18" charset="0"/>
                <a:cs typeface="Times New Roman" panose="02020603050405020304" pitchFamily="18" charset="0"/>
              </a:rPr>
              <a:t>ADVANTAGES</a:t>
            </a:r>
            <a:r>
              <a:rPr lang="en-IN" sz="2700" dirty="0">
                <a:solidFill>
                  <a:srgbClr val="FF00FF"/>
                </a:solidFill>
                <a:latin typeface="Times New Roman" panose="02020603050405020304" pitchFamily="18" charset="0"/>
                <a:cs typeface="Times New Roman" panose="02020603050405020304" pitchFamily="18" charset="0"/>
              </a:rPr>
              <a:t>  </a:t>
            </a:r>
          </a:p>
        </p:txBody>
      </p:sp>
      <p:grpSp>
        <p:nvGrpSpPr>
          <p:cNvPr id="10" name="Group 9"/>
          <p:cNvGrpSpPr/>
          <p:nvPr/>
        </p:nvGrpSpPr>
        <p:grpSpPr>
          <a:xfrm>
            <a:off x="475942" y="1327472"/>
            <a:ext cx="6755130" cy="688269"/>
            <a:chOff x="531216" y="975004"/>
            <a:chExt cx="9006840" cy="1092200"/>
          </a:xfrm>
        </p:grpSpPr>
        <p:grpSp>
          <p:nvGrpSpPr>
            <p:cNvPr id="16" name="Group 15"/>
            <p:cNvGrpSpPr/>
            <p:nvPr/>
          </p:nvGrpSpPr>
          <p:grpSpPr>
            <a:xfrm>
              <a:off x="531216" y="975004"/>
              <a:ext cx="9006840" cy="1092200"/>
              <a:chOff x="1132838" y="1569719"/>
              <a:chExt cx="9006840" cy="1092200"/>
            </a:xfrm>
          </p:grpSpPr>
          <p:grpSp>
            <p:nvGrpSpPr>
              <p:cNvPr id="18" name="Group 17"/>
              <p:cNvGrpSpPr/>
              <p:nvPr/>
            </p:nvGrpSpPr>
            <p:grpSpPr>
              <a:xfrm>
                <a:off x="1132838" y="1569719"/>
                <a:ext cx="9006840" cy="1092200"/>
                <a:chOff x="1132840" y="960120"/>
                <a:chExt cx="8590280" cy="1092200"/>
              </a:xfrm>
            </p:grpSpPr>
            <p:sp>
              <p:nvSpPr>
                <p:cNvPr id="21" name="Rectangle: Top Corners Rounded 20"/>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Freeform: Shape 21"/>
                <p:cNvSpPr/>
                <p:nvPr/>
              </p:nvSpPr>
              <p:spPr>
                <a:xfrm rot="5400000">
                  <a:off x="5364480" y="-2306320"/>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19" name="TextBox 18"/>
              <p:cNvSpPr txBox="1"/>
              <p:nvPr/>
            </p:nvSpPr>
            <p:spPr>
              <a:xfrm>
                <a:off x="1886674" y="1673057"/>
                <a:ext cx="1055367" cy="805867"/>
              </a:xfrm>
              <a:prstGeom prst="rect">
                <a:avLst/>
              </a:prstGeom>
              <a:noFill/>
            </p:spPr>
            <p:txBody>
              <a:bodyPr wrap="square" rtlCol="0">
                <a:spAutoFit/>
              </a:bodyPr>
              <a:lstStyle/>
              <a:p>
                <a:r>
                  <a:rPr lang="en-IN" sz="2700" dirty="0">
                    <a:latin typeface="Tw Cen MT" panose="020B0602020104020603" pitchFamily="34" charset="0"/>
                  </a:rPr>
                  <a:t>01</a:t>
                </a:r>
              </a:p>
            </p:txBody>
          </p:sp>
          <p:sp>
            <p:nvSpPr>
              <p:cNvPr id="20" name="TextBox 19"/>
              <p:cNvSpPr txBox="1"/>
              <p:nvPr/>
            </p:nvSpPr>
            <p:spPr>
              <a:xfrm>
                <a:off x="2738862" y="1780444"/>
                <a:ext cx="7101840" cy="732607"/>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Increased Productivity</a:t>
                </a:r>
              </a:p>
            </p:txBody>
          </p:sp>
        </p:grpSp>
        <p:pic>
          <p:nvPicPr>
            <p:cNvPr id="17" name="Picture 2" descr="Not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475941" y="2469844"/>
            <a:ext cx="6752516" cy="646513"/>
            <a:chOff x="531216" y="975003"/>
            <a:chExt cx="9003354" cy="1092201"/>
          </a:xfrm>
        </p:grpSpPr>
        <p:grpSp>
          <p:nvGrpSpPr>
            <p:cNvPr id="26" name="Group 25"/>
            <p:cNvGrpSpPr/>
            <p:nvPr/>
          </p:nvGrpSpPr>
          <p:grpSpPr>
            <a:xfrm>
              <a:off x="531216" y="975003"/>
              <a:ext cx="9003354" cy="1092201"/>
              <a:chOff x="1132838" y="1569718"/>
              <a:chExt cx="9003354" cy="1092201"/>
            </a:xfrm>
          </p:grpSpPr>
          <p:grpSp>
            <p:nvGrpSpPr>
              <p:cNvPr id="30" name="Group 29"/>
              <p:cNvGrpSpPr/>
              <p:nvPr/>
            </p:nvGrpSpPr>
            <p:grpSpPr>
              <a:xfrm>
                <a:off x="1132838" y="1569718"/>
                <a:ext cx="9003354" cy="1092201"/>
                <a:chOff x="1132840" y="960119"/>
                <a:chExt cx="8586955" cy="1092201"/>
              </a:xfrm>
            </p:grpSpPr>
            <p:sp>
              <p:nvSpPr>
                <p:cNvPr id="33" name="Rectangle: Top Corners Rounded 32"/>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4" name="Freeform: Shape 33"/>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31" name="TextBox 30"/>
              <p:cNvSpPr txBox="1"/>
              <p:nvPr/>
            </p:nvSpPr>
            <p:spPr>
              <a:xfrm>
                <a:off x="1857715" y="1650755"/>
                <a:ext cx="1055367" cy="857915"/>
              </a:xfrm>
              <a:prstGeom prst="rect">
                <a:avLst/>
              </a:prstGeom>
              <a:noFill/>
            </p:spPr>
            <p:txBody>
              <a:bodyPr wrap="square" rtlCol="0">
                <a:spAutoFit/>
              </a:bodyPr>
              <a:lstStyle/>
              <a:p>
                <a:r>
                  <a:rPr lang="en-IN" sz="2700" dirty="0">
                    <a:latin typeface="Tw Cen MT" panose="020B0602020104020603" pitchFamily="34" charset="0"/>
                  </a:rPr>
                  <a:t>02</a:t>
                </a:r>
              </a:p>
            </p:txBody>
          </p:sp>
          <p:sp>
            <p:nvSpPr>
              <p:cNvPr id="32" name="TextBox 31"/>
              <p:cNvSpPr txBox="1"/>
              <p:nvPr/>
            </p:nvSpPr>
            <p:spPr>
              <a:xfrm>
                <a:off x="2748725" y="1809920"/>
                <a:ext cx="7101839" cy="779924"/>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More Customers</a:t>
                </a:r>
              </a:p>
            </p:txBody>
          </p:sp>
        </p:grpSp>
        <p:pic>
          <p:nvPicPr>
            <p:cNvPr id="27" name="Picture 2" descr="Not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475941" y="3594953"/>
            <a:ext cx="6752516" cy="684921"/>
            <a:chOff x="531216" y="975003"/>
            <a:chExt cx="9003354" cy="1092201"/>
          </a:xfrm>
        </p:grpSpPr>
        <p:grpSp>
          <p:nvGrpSpPr>
            <p:cNvPr id="65" name="Group 64"/>
            <p:cNvGrpSpPr/>
            <p:nvPr/>
          </p:nvGrpSpPr>
          <p:grpSpPr>
            <a:xfrm>
              <a:off x="531216" y="975003"/>
              <a:ext cx="9003354" cy="1092201"/>
              <a:chOff x="1132838" y="1569718"/>
              <a:chExt cx="9003354" cy="1092201"/>
            </a:xfrm>
          </p:grpSpPr>
          <p:grpSp>
            <p:nvGrpSpPr>
              <p:cNvPr id="67" name="Group 66"/>
              <p:cNvGrpSpPr/>
              <p:nvPr/>
            </p:nvGrpSpPr>
            <p:grpSpPr>
              <a:xfrm>
                <a:off x="1132838" y="1569718"/>
                <a:ext cx="9003354" cy="1092201"/>
                <a:chOff x="1132840" y="960119"/>
                <a:chExt cx="8586955" cy="1092201"/>
              </a:xfrm>
            </p:grpSpPr>
            <p:sp>
              <p:nvSpPr>
                <p:cNvPr id="70" name="Rectangle: Top Corners Rounded 69"/>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1" name="Freeform: Shape 70"/>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68" name="TextBox 67"/>
              <p:cNvSpPr txBox="1"/>
              <p:nvPr/>
            </p:nvSpPr>
            <p:spPr>
              <a:xfrm>
                <a:off x="1906466" y="1655985"/>
                <a:ext cx="1055367" cy="809806"/>
              </a:xfrm>
              <a:prstGeom prst="rect">
                <a:avLst/>
              </a:prstGeom>
              <a:noFill/>
            </p:spPr>
            <p:txBody>
              <a:bodyPr wrap="square" rtlCol="0">
                <a:spAutoFit/>
              </a:bodyPr>
              <a:lstStyle/>
              <a:p>
                <a:r>
                  <a:rPr lang="en-IN" sz="2700" dirty="0">
                    <a:latin typeface="Tw Cen MT" panose="020B0602020104020603" pitchFamily="34" charset="0"/>
                  </a:rPr>
                  <a:t>03</a:t>
                </a:r>
              </a:p>
            </p:txBody>
          </p:sp>
          <p:sp>
            <p:nvSpPr>
              <p:cNvPr id="69" name="TextBox 68"/>
              <p:cNvSpPr txBox="1"/>
              <p:nvPr/>
            </p:nvSpPr>
            <p:spPr>
              <a:xfrm>
                <a:off x="2760003" y="1725520"/>
                <a:ext cx="7101839" cy="736188"/>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Increases Business Visibility</a:t>
                </a:r>
              </a:p>
            </p:txBody>
          </p:sp>
        </p:grpSp>
        <p:pic>
          <p:nvPicPr>
            <p:cNvPr id="66" name="Picture 2" descr="No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475941" y="4716928"/>
            <a:ext cx="6752516" cy="682030"/>
            <a:chOff x="531216" y="975003"/>
            <a:chExt cx="9003354" cy="1092201"/>
          </a:xfrm>
        </p:grpSpPr>
        <p:grpSp>
          <p:nvGrpSpPr>
            <p:cNvPr id="73" name="Group 72"/>
            <p:cNvGrpSpPr/>
            <p:nvPr/>
          </p:nvGrpSpPr>
          <p:grpSpPr>
            <a:xfrm>
              <a:off x="531216" y="975003"/>
              <a:ext cx="9003354" cy="1092201"/>
              <a:chOff x="1132838" y="1569718"/>
              <a:chExt cx="9003354" cy="1092201"/>
            </a:xfrm>
          </p:grpSpPr>
          <p:grpSp>
            <p:nvGrpSpPr>
              <p:cNvPr id="75" name="Group 74"/>
              <p:cNvGrpSpPr/>
              <p:nvPr/>
            </p:nvGrpSpPr>
            <p:grpSpPr>
              <a:xfrm>
                <a:off x="1132838" y="1569718"/>
                <a:ext cx="9003354" cy="1092201"/>
                <a:chOff x="1132840" y="960119"/>
                <a:chExt cx="8586955" cy="1092201"/>
              </a:xfrm>
            </p:grpSpPr>
            <p:sp>
              <p:nvSpPr>
                <p:cNvPr id="78" name="Rectangle: Top Corners Rounded 7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9" name="Freeform: Shape 7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76" name="TextBox 75"/>
              <p:cNvSpPr txBox="1"/>
              <p:nvPr/>
            </p:nvSpPr>
            <p:spPr>
              <a:xfrm>
                <a:off x="1906467" y="1690772"/>
                <a:ext cx="1055367" cy="813239"/>
              </a:xfrm>
              <a:prstGeom prst="rect">
                <a:avLst/>
              </a:prstGeom>
              <a:noFill/>
            </p:spPr>
            <p:txBody>
              <a:bodyPr wrap="square" rtlCol="0">
                <a:spAutoFit/>
              </a:bodyPr>
              <a:lstStyle/>
              <a:p>
                <a:r>
                  <a:rPr lang="en-IN" sz="2700" dirty="0">
                    <a:latin typeface="Tw Cen MT" panose="020B0602020104020603" pitchFamily="34" charset="0"/>
                  </a:rPr>
                  <a:t>04</a:t>
                </a:r>
              </a:p>
            </p:txBody>
          </p:sp>
          <p:sp>
            <p:nvSpPr>
              <p:cNvPr id="77" name="TextBox 76"/>
              <p:cNvSpPr txBox="1"/>
              <p:nvPr/>
            </p:nvSpPr>
            <p:spPr>
              <a:xfrm>
                <a:off x="2781877" y="1767599"/>
                <a:ext cx="7101839" cy="739309"/>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Improved Brand Perception</a:t>
                </a:r>
              </a:p>
            </p:txBody>
          </p:sp>
        </p:grpSp>
        <p:pic>
          <p:nvPicPr>
            <p:cNvPr id="74" name="Picture 2" descr="No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p:cNvGrpSpPr/>
          <p:nvPr/>
        </p:nvGrpSpPr>
        <p:grpSpPr>
          <a:xfrm>
            <a:off x="475943" y="5806267"/>
            <a:ext cx="6752516" cy="749544"/>
            <a:chOff x="531216" y="975003"/>
            <a:chExt cx="9003354" cy="1092201"/>
          </a:xfrm>
        </p:grpSpPr>
        <p:grpSp>
          <p:nvGrpSpPr>
            <p:cNvPr id="93" name="Group 92"/>
            <p:cNvGrpSpPr/>
            <p:nvPr/>
          </p:nvGrpSpPr>
          <p:grpSpPr>
            <a:xfrm>
              <a:off x="531216" y="975003"/>
              <a:ext cx="9003354" cy="1092201"/>
              <a:chOff x="1132838" y="1569718"/>
              <a:chExt cx="9003354" cy="1092201"/>
            </a:xfrm>
          </p:grpSpPr>
          <p:grpSp>
            <p:nvGrpSpPr>
              <p:cNvPr id="95" name="Group 94"/>
              <p:cNvGrpSpPr/>
              <p:nvPr/>
            </p:nvGrpSpPr>
            <p:grpSpPr>
              <a:xfrm>
                <a:off x="1132838" y="1569718"/>
                <a:ext cx="9003354" cy="1092201"/>
                <a:chOff x="1132840" y="960119"/>
                <a:chExt cx="8586955" cy="1092201"/>
              </a:xfrm>
            </p:grpSpPr>
            <p:sp>
              <p:nvSpPr>
                <p:cNvPr id="98" name="Rectangle: Top Corners Rounded 9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9" name="Freeform: Shape 9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96" name="TextBox 95"/>
              <p:cNvSpPr txBox="1"/>
              <p:nvPr/>
            </p:nvSpPr>
            <p:spPr>
              <a:xfrm>
                <a:off x="1930457" y="1699555"/>
                <a:ext cx="1055367" cy="739988"/>
              </a:xfrm>
              <a:prstGeom prst="rect">
                <a:avLst/>
              </a:prstGeom>
              <a:noFill/>
            </p:spPr>
            <p:txBody>
              <a:bodyPr wrap="square" rtlCol="0">
                <a:spAutoFit/>
              </a:bodyPr>
              <a:lstStyle/>
              <a:p>
                <a:r>
                  <a:rPr lang="en-IN" sz="2700" dirty="0">
                    <a:latin typeface="Tw Cen MT" panose="020B0602020104020603" pitchFamily="34" charset="0"/>
                  </a:rPr>
                  <a:t>05</a:t>
                </a:r>
              </a:p>
            </p:txBody>
          </p:sp>
          <p:sp>
            <p:nvSpPr>
              <p:cNvPr id="97" name="TextBox 96"/>
              <p:cNvSpPr txBox="1"/>
              <p:nvPr/>
            </p:nvSpPr>
            <p:spPr>
              <a:xfrm>
                <a:off x="2763521" y="1783497"/>
                <a:ext cx="7101839" cy="67271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Broader Range of Products or Services </a:t>
                </a:r>
              </a:p>
            </p:txBody>
          </p:sp>
        </p:grpSp>
        <p:pic>
          <p:nvPicPr>
            <p:cNvPr id="94"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708847" y="0"/>
            <a:ext cx="1500468"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620" y="-8870"/>
            <a:ext cx="23152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32</a:t>
            </a:r>
          </a:p>
        </p:txBody>
      </p:sp>
    </p:spTree>
  </p:cSld>
  <p:clrMapOvr>
    <a:masterClrMapping/>
  </p:clrMapOvr>
  <p:transition spd="slow">
    <p:cover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2740547" y="357556"/>
            <a:ext cx="4460255" cy="707886"/>
          </a:xfrm>
          <a:prstGeom prst="rect">
            <a:avLst/>
          </a:prstGeom>
          <a:solidFill>
            <a:srgbClr val="002060"/>
          </a:solidFill>
          <a:scene3d>
            <a:camera prst="orthographicFront"/>
            <a:lightRig rig="threePt" dir="t"/>
          </a:scene3d>
          <a:sp3d>
            <a:bevelT w="139700" prst="cross"/>
          </a:sp3d>
        </p:spPr>
        <p:txBody>
          <a:bodyPr wrap="square" rtlCol="0">
            <a:spAutoFit/>
          </a:bodyPr>
          <a:lstStyle/>
          <a:p>
            <a:pPr algn="ctr"/>
            <a:r>
              <a:rPr lang="en-IN" sz="4000" dirty="0">
                <a:solidFill>
                  <a:schemeClr val="bg1"/>
                </a:solidFill>
                <a:latin typeface="Times New Roman" panose="02020603050405020304" pitchFamily="18" charset="0"/>
                <a:cs typeface="Times New Roman" panose="02020603050405020304" pitchFamily="18" charset="0"/>
              </a:rPr>
              <a:t>DISADVANTAGES  </a:t>
            </a:r>
          </a:p>
        </p:txBody>
      </p:sp>
      <p:grpSp>
        <p:nvGrpSpPr>
          <p:cNvPr id="63" name="Group 62"/>
          <p:cNvGrpSpPr/>
          <p:nvPr/>
        </p:nvGrpSpPr>
        <p:grpSpPr>
          <a:xfrm>
            <a:off x="1543443" y="1644735"/>
            <a:ext cx="7030054" cy="770327"/>
            <a:chOff x="531216" y="975003"/>
            <a:chExt cx="9003354" cy="1214632"/>
          </a:xfrm>
        </p:grpSpPr>
        <p:grpSp>
          <p:nvGrpSpPr>
            <p:cNvPr id="65" name="Group 64"/>
            <p:cNvGrpSpPr/>
            <p:nvPr/>
          </p:nvGrpSpPr>
          <p:grpSpPr>
            <a:xfrm>
              <a:off x="531216" y="975003"/>
              <a:ext cx="9003354" cy="1214632"/>
              <a:chOff x="1132838" y="1569718"/>
              <a:chExt cx="9003354" cy="1214632"/>
            </a:xfrm>
          </p:grpSpPr>
          <p:grpSp>
            <p:nvGrpSpPr>
              <p:cNvPr id="67" name="Group 66"/>
              <p:cNvGrpSpPr/>
              <p:nvPr/>
            </p:nvGrpSpPr>
            <p:grpSpPr>
              <a:xfrm>
                <a:off x="1132838" y="1569718"/>
                <a:ext cx="9003354" cy="1092201"/>
                <a:chOff x="1132840" y="960119"/>
                <a:chExt cx="8586955" cy="1092201"/>
              </a:xfrm>
            </p:grpSpPr>
            <p:sp>
              <p:nvSpPr>
                <p:cNvPr id="70" name="Rectangle: Top Corners Rounded 69"/>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1" name="Freeform: Shape 70"/>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68" name="TextBox 67"/>
              <p:cNvSpPr txBox="1"/>
              <p:nvPr/>
            </p:nvSpPr>
            <p:spPr>
              <a:xfrm>
                <a:off x="1932401" y="1640141"/>
                <a:ext cx="1055367" cy="1144209"/>
              </a:xfrm>
              <a:prstGeom prst="rect">
                <a:avLst/>
              </a:prstGeom>
              <a:noFill/>
            </p:spPr>
            <p:txBody>
              <a:bodyPr wrap="square" rtlCol="0">
                <a:spAutoFit/>
              </a:bodyPr>
              <a:lstStyle/>
              <a:p>
                <a:r>
                  <a:rPr lang="en-IN" sz="2700" dirty="0">
                    <a:latin typeface="Tw Cen MT" panose="020B0602020104020603" pitchFamily="34" charset="0"/>
                  </a:rPr>
                  <a:t>01</a:t>
                </a:r>
              </a:p>
            </p:txBody>
          </p:sp>
          <p:sp>
            <p:nvSpPr>
              <p:cNvPr id="69" name="TextBox 68"/>
              <p:cNvSpPr txBox="1"/>
              <p:nvPr/>
            </p:nvSpPr>
            <p:spPr>
              <a:xfrm>
                <a:off x="2658084" y="1785582"/>
                <a:ext cx="7101838" cy="727942"/>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Loss of Proprietary Knowledge</a:t>
                </a:r>
              </a:p>
            </p:txBody>
          </p:sp>
        </p:grpSp>
        <p:pic>
          <p:nvPicPr>
            <p:cNvPr id="66" name="Picture 2" descr="Not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1543444" y="2831793"/>
            <a:ext cx="7030054" cy="815741"/>
            <a:chOff x="531216" y="975003"/>
            <a:chExt cx="9003354" cy="1274967"/>
          </a:xfrm>
        </p:grpSpPr>
        <p:grpSp>
          <p:nvGrpSpPr>
            <p:cNvPr id="58" name="Group 57"/>
            <p:cNvGrpSpPr/>
            <p:nvPr/>
          </p:nvGrpSpPr>
          <p:grpSpPr>
            <a:xfrm>
              <a:off x="531216" y="975003"/>
              <a:ext cx="9003354" cy="1274967"/>
              <a:chOff x="1132838" y="1569718"/>
              <a:chExt cx="9003354" cy="1274967"/>
            </a:xfrm>
          </p:grpSpPr>
          <p:grpSp>
            <p:nvGrpSpPr>
              <p:cNvPr id="60" name="Group 59"/>
              <p:cNvGrpSpPr/>
              <p:nvPr/>
            </p:nvGrpSpPr>
            <p:grpSpPr>
              <a:xfrm>
                <a:off x="1132838" y="1569718"/>
                <a:ext cx="9003354" cy="1092201"/>
                <a:chOff x="1132840" y="960119"/>
                <a:chExt cx="8586955" cy="1092201"/>
              </a:xfrm>
            </p:grpSpPr>
            <p:sp>
              <p:nvSpPr>
                <p:cNvPr id="80" name="Rectangle: Top Corners Rounded 79"/>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1" name="Freeform: Shape 80"/>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61" name="TextBox 60"/>
              <p:cNvSpPr txBox="1"/>
              <p:nvPr/>
            </p:nvSpPr>
            <p:spPr>
              <a:xfrm>
                <a:off x="1907378" y="1700476"/>
                <a:ext cx="1055367" cy="1144209"/>
              </a:xfrm>
              <a:prstGeom prst="rect">
                <a:avLst/>
              </a:prstGeom>
              <a:noFill/>
            </p:spPr>
            <p:txBody>
              <a:bodyPr wrap="square" rtlCol="0">
                <a:spAutoFit/>
              </a:bodyPr>
              <a:lstStyle/>
              <a:p>
                <a:r>
                  <a:rPr lang="en-IN" sz="2700" dirty="0">
                    <a:latin typeface="Tw Cen MT" panose="020B0602020104020603" pitchFamily="34" charset="0"/>
                  </a:rPr>
                  <a:t>02</a:t>
                </a:r>
              </a:p>
            </p:txBody>
          </p:sp>
          <p:sp>
            <p:nvSpPr>
              <p:cNvPr id="62" name="TextBox 61"/>
              <p:cNvSpPr txBox="1"/>
              <p:nvPr/>
            </p:nvSpPr>
            <p:spPr>
              <a:xfrm>
                <a:off x="2658083" y="1815115"/>
                <a:ext cx="7101838" cy="721562"/>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May Limit Access to Businesses</a:t>
                </a:r>
              </a:p>
            </p:txBody>
          </p:sp>
        </p:grpSp>
        <p:pic>
          <p:nvPicPr>
            <p:cNvPr id="59" name="Picture 2" descr="Not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1543444" y="4060782"/>
            <a:ext cx="7030054" cy="851592"/>
            <a:chOff x="531216" y="975003"/>
            <a:chExt cx="9003354" cy="1434883"/>
          </a:xfrm>
        </p:grpSpPr>
        <p:grpSp>
          <p:nvGrpSpPr>
            <p:cNvPr id="83" name="Group 82"/>
            <p:cNvGrpSpPr/>
            <p:nvPr/>
          </p:nvGrpSpPr>
          <p:grpSpPr>
            <a:xfrm>
              <a:off x="531216" y="975003"/>
              <a:ext cx="9003354" cy="1434883"/>
              <a:chOff x="1132838" y="1569718"/>
              <a:chExt cx="9003354" cy="1434883"/>
            </a:xfrm>
          </p:grpSpPr>
          <p:grpSp>
            <p:nvGrpSpPr>
              <p:cNvPr id="85" name="Group 84"/>
              <p:cNvGrpSpPr/>
              <p:nvPr/>
            </p:nvGrpSpPr>
            <p:grpSpPr>
              <a:xfrm>
                <a:off x="1132838" y="1569718"/>
                <a:ext cx="9003354" cy="1092201"/>
                <a:chOff x="1132840" y="960119"/>
                <a:chExt cx="8586955" cy="1092201"/>
              </a:xfrm>
            </p:grpSpPr>
            <p:sp>
              <p:nvSpPr>
                <p:cNvPr id="88" name="Rectangle: Top Corners Rounded 8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9" name="Freeform: Shape 8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86" name="TextBox 85"/>
              <p:cNvSpPr txBox="1"/>
              <p:nvPr/>
            </p:nvSpPr>
            <p:spPr>
              <a:xfrm>
                <a:off x="1888608" y="1633217"/>
                <a:ext cx="1055367" cy="1144209"/>
              </a:xfrm>
              <a:prstGeom prst="rect">
                <a:avLst/>
              </a:prstGeom>
              <a:noFill/>
            </p:spPr>
            <p:txBody>
              <a:bodyPr wrap="square" rtlCol="0">
                <a:spAutoFit/>
              </a:bodyPr>
              <a:lstStyle/>
              <a:p>
                <a:r>
                  <a:rPr lang="en-IN" sz="2700" dirty="0">
                    <a:latin typeface="Tw Cen MT" panose="020B0602020104020603" pitchFamily="34" charset="0"/>
                  </a:rPr>
                  <a:t>03</a:t>
                </a:r>
              </a:p>
            </p:txBody>
          </p:sp>
          <p:sp>
            <p:nvSpPr>
              <p:cNvPr id="87" name="TextBox 86"/>
              <p:cNvSpPr txBox="1"/>
              <p:nvPr/>
            </p:nvSpPr>
            <p:spPr>
              <a:xfrm>
                <a:off x="2658087" y="1759995"/>
                <a:ext cx="7101840" cy="1244606"/>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 Poor knowledge of Employees</a:t>
                </a:r>
              </a:p>
              <a:p>
                <a:endParaRPr lang="en-IN" b="1" dirty="0">
                  <a:latin typeface="Times New Roman" panose="02020603050405020304" pitchFamily="18" charset="0"/>
                  <a:cs typeface="Times New Roman" panose="02020603050405020304" pitchFamily="18" charset="0"/>
                </a:endParaRPr>
              </a:p>
            </p:txBody>
          </p:sp>
        </p:grpSp>
        <p:pic>
          <p:nvPicPr>
            <p:cNvPr id="84" name="Picture 2" descr="No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p:cNvGrpSpPr/>
          <p:nvPr/>
        </p:nvGrpSpPr>
        <p:grpSpPr>
          <a:xfrm>
            <a:off x="1543443" y="5159009"/>
            <a:ext cx="7095368" cy="854342"/>
            <a:chOff x="531216" y="975003"/>
            <a:chExt cx="9003354" cy="1460026"/>
          </a:xfrm>
        </p:grpSpPr>
        <p:grpSp>
          <p:nvGrpSpPr>
            <p:cNvPr id="107" name="Group 106"/>
            <p:cNvGrpSpPr/>
            <p:nvPr/>
          </p:nvGrpSpPr>
          <p:grpSpPr>
            <a:xfrm>
              <a:off x="531216" y="975003"/>
              <a:ext cx="9003354" cy="1460026"/>
              <a:chOff x="1132838" y="1569718"/>
              <a:chExt cx="9003354" cy="1460026"/>
            </a:xfrm>
          </p:grpSpPr>
          <p:grpSp>
            <p:nvGrpSpPr>
              <p:cNvPr id="109" name="Group 108"/>
              <p:cNvGrpSpPr/>
              <p:nvPr/>
            </p:nvGrpSpPr>
            <p:grpSpPr>
              <a:xfrm>
                <a:off x="1132838" y="1569718"/>
                <a:ext cx="9003354" cy="1092201"/>
                <a:chOff x="1132840" y="960119"/>
                <a:chExt cx="8586955" cy="1092201"/>
              </a:xfrm>
            </p:grpSpPr>
            <p:sp>
              <p:nvSpPr>
                <p:cNvPr id="112" name="Rectangle: Top Corners Rounded 111"/>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3" name="Freeform: Shape 112"/>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110" name="TextBox 109"/>
              <p:cNvSpPr txBox="1"/>
              <p:nvPr/>
            </p:nvSpPr>
            <p:spPr>
              <a:xfrm>
                <a:off x="1889740" y="1648471"/>
                <a:ext cx="1055367" cy="867857"/>
              </a:xfrm>
              <a:prstGeom prst="rect">
                <a:avLst/>
              </a:prstGeom>
              <a:noFill/>
            </p:spPr>
            <p:txBody>
              <a:bodyPr wrap="square" rtlCol="0">
                <a:spAutoFit/>
              </a:bodyPr>
              <a:lstStyle/>
              <a:p>
                <a:r>
                  <a:rPr lang="en-IN" sz="2700" dirty="0">
                    <a:latin typeface="Tw Cen MT" panose="020B0602020104020603" pitchFamily="34" charset="0"/>
                  </a:rPr>
                  <a:t>04</a:t>
                </a:r>
              </a:p>
            </p:txBody>
          </p:sp>
          <p:sp>
            <p:nvSpPr>
              <p:cNvPr id="111" name="TextBox 110"/>
              <p:cNvSpPr txBox="1"/>
              <p:nvPr/>
            </p:nvSpPr>
            <p:spPr>
              <a:xfrm>
                <a:off x="2654558" y="1767406"/>
                <a:ext cx="7101839" cy="1262338"/>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Increased Competition</a:t>
                </a:r>
              </a:p>
              <a:p>
                <a:endParaRPr lang="en-IN" b="1" dirty="0">
                  <a:latin typeface="Times New Roman" panose="02020603050405020304" pitchFamily="18" charset="0"/>
                  <a:cs typeface="Times New Roman" panose="02020603050405020304" pitchFamily="18" charset="0"/>
                </a:endParaRPr>
              </a:p>
            </p:txBody>
          </p:sp>
        </p:grpSp>
        <p:pic>
          <p:nvPicPr>
            <p:cNvPr id="108"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0"/>
            <a:ext cx="135589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64990" y="0"/>
            <a:ext cx="179009"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33</a:t>
            </a:r>
          </a:p>
        </p:txBody>
      </p:sp>
    </p:spTree>
  </p:cSld>
  <p:clrMapOvr>
    <a:masterClrMapping/>
  </p:clrMapOvr>
  <p:transition spd="med">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582" y="1726358"/>
            <a:ext cx="7886700" cy="4413186"/>
          </a:xfrm>
        </p:spPr>
        <p:txBody>
          <a:bodyPr>
            <a:noAutofit/>
          </a:bodyPr>
          <a:lstStyle/>
          <a:p>
            <a:pPr algn="just">
              <a:lnSpc>
                <a:spcPct val="100000"/>
              </a:lnSpc>
            </a:pPr>
            <a:r>
              <a:rPr lang="en-US" sz="2200" dirty="0">
                <a:latin typeface="Times New Roman" panose="02020603050405020304" pitchFamily="18" charset="0"/>
                <a:cs typeface="Times New Roman" panose="02020603050405020304" pitchFamily="18" charset="0"/>
              </a:rPr>
              <a:t>Implementing Agencies will set up Cluster- Based Business Organizations (CBBOs) as per their requirements</a:t>
            </a:r>
          </a:p>
          <a:p>
            <a:pPr algn="just">
              <a:lnSpc>
                <a:spcPct val="100000"/>
              </a:lnSpc>
            </a:pPr>
            <a:r>
              <a:rPr lang="en-US" sz="2200" dirty="0">
                <a:latin typeface="Times New Roman" panose="02020603050405020304" pitchFamily="18" charset="0"/>
                <a:cs typeface="Times New Roman" panose="02020603050405020304" pitchFamily="18" charset="0"/>
              </a:rPr>
              <a:t>The initial engagement of CBBOs will be for a period of maximum three years for the purpose of formation of new FPOs.</a:t>
            </a:r>
          </a:p>
          <a:p>
            <a:pPr algn="just">
              <a:lnSpc>
                <a:spcPct val="100000"/>
              </a:lnSpc>
            </a:pPr>
            <a:r>
              <a:rPr lang="en-US" sz="2200" dirty="0">
                <a:latin typeface="Times New Roman" panose="02020603050405020304" pitchFamily="18" charset="0"/>
                <a:cs typeface="Times New Roman" panose="02020603050405020304" pitchFamily="18" charset="0"/>
              </a:rPr>
              <a:t> Implementing Agency will review the performance of CBBOs from time to time.</a:t>
            </a:r>
          </a:p>
          <a:p>
            <a:pPr algn="just">
              <a:lnSpc>
                <a:spcPct val="100000"/>
              </a:lnSpc>
            </a:pPr>
            <a:r>
              <a:rPr lang="en-US" sz="2200" dirty="0">
                <a:latin typeface="Times New Roman" panose="02020603050405020304" pitchFamily="18" charset="0"/>
                <a:cs typeface="Times New Roman" panose="02020603050405020304" pitchFamily="18" charset="0"/>
              </a:rPr>
              <a:t>Interested State and Central Government Agriculture Universities and KVKs promoting FPOs may be empaneled as CBBOs as may be relevant in consultation with N-PMAFSC on nomination basis.</a:t>
            </a:r>
          </a:p>
          <a:p>
            <a:pPr algn="just">
              <a:lnSpc>
                <a:spcPct val="100000"/>
              </a:lnSpc>
            </a:pPr>
            <a:r>
              <a:rPr lang="en-US" sz="2200" dirty="0">
                <a:latin typeface="Times New Roman" panose="02020603050405020304" pitchFamily="18" charset="0"/>
                <a:cs typeface="Times New Roman" panose="02020603050405020304" pitchFamily="18" charset="0"/>
              </a:rPr>
              <a:t>CBBOs will be the platform for an end to end knowledge for all issues related to FPO promotion.</a:t>
            </a:r>
          </a:p>
        </p:txBody>
      </p:sp>
      <p:sp>
        <p:nvSpPr>
          <p:cNvPr id="6" name="Rectangle 5"/>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0"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8" name="Title 1"/>
          <p:cNvSpPr>
            <a:spLocks noGrp="1"/>
          </p:cNvSpPr>
          <p:nvPr>
            <p:ph type="title"/>
          </p:nvPr>
        </p:nvSpPr>
        <p:spPr>
          <a:xfrm>
            <a:off x="639514" y="202066"/>
            <a:ext cx="7992836" cy="1065427"/>
          </a:xfrm>
          <a:solidFill>
            <a:srgbClr val="002060"/>
          </a:solidFill>
          <a:scene3d>
            <a:camera prst="orthographicFront"/>
            <a:lightRig rig="threePt" dir="t"/>
          </a:scene3d>
          <a:sp3d>
            <a:bevelT w="165100" prst="coolSlant"/>
          </a:sp3d>
        </p:spPr>
        <p:txBody>
          <a:bodyPr>
            <a:normAutofit fontScale="90000"/>
          </a:bodyPr>
          <a:lstStyle/>
          <a:p>
            <a:pPr algn="ctr"/>
            <a:r>
              <a:rPr lang="en-US"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Cluster Based Business Organizations (CBBOs)</a:t>
            </a:r>
            <a:endParaRPr lang="en-IN" dirty="0">
              <a:solidFill>
                <a:schemeClr val="bg1"/>
              </a:solidFill>
              <a:latin typeface="Times New Roman" panose="02020603050405020304" pitchFamily="18" charset="0"/>
              <a:cs typeface="Times New Roman" panose="02020603050405020304" pitchFamily="18" charset="0"/>
            </a:endParaRPr>
          </a:p>
        </p:txBody>
      </p:sp>
      <p:sp>
        <p:nvSpPr>
          <p:cNvPr id="2" name="Oval 1"/>
          <p:cNvSpPr/>
          <p:nvPr/>
        </p:nvSpPr>
        <p:spPr>
          <a:xfrm>
            <a:off x="8474559" y="6382139"/>
            <a:ext cx="669441" cy="4758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34</a:t>
            </a:r>
          </a:p>
        </p:txBody>
      </p:sp>
    </p:spTree>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620" y="263348"/>
            <a:ext cx="6540759" cy="697705"/>
          </a:xfrm>
          <a:solidFill>
            <a:srgbClr val="002060"/>
          </a:solidFill>
          <a:scene3d>
            <a:camera prst="orthographicFront"/>
            <a:lightRig rig="threePt" dir="t"/>
          </a:scene3d>
          <a:sp3d>
            <a:bevelT/>
          </a:sp3d>
        </p:spPr>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Criteria for Identification </a:t>
            </a: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97726" y="1464908"/>
            <a:ext cx="7886700" cy="4310743"/>
          </a:xfrm>
        </p:spPr>
        <p:txBody>
          <a:bodyPr>
            <a:noAutofit/>
          </a:bodyPr>
          <a:lstStyle/>
          <a:p>
            <a:pPr algn="just">
              <a:lnSpc>
                <a:spcPct val="100000"/>
              </a:lnSpc>
            </a:pPr>
            <a:r>
              <a:rPr lang="en-US" sz="2200" dirty="0">
                <a:latin typeface="Times New Roman" panose="02020603050405020304" pitchFamily="18" charset="0"/>
                <a:cs typeface="Times New Roman" panose="02020603050405020304" pitchFamily="18" charset="0"/>
              </a:rPr>
              <a:t>The professional organization will be identified to function as CBBO.</a:t>
            </a:r>
          </a:p>
          <a:p>
            <a:pPr algn="just">
              <a:lnSpc>
                <a:spcPct val="100000"/>
              </a:lnSpc>
            </a:pPr>
            <a:endParaRPr lang="en-US" sz="2200" dirty="0">
              <a:latin typeface="Times New Roman" panose="02020603050405020304" pitchFamily="18" charset="0"/>
              <a:cs typeface="Times New Roman" panose="02020603050405020304" pitchFamily="18" charset="0"/>
            </a:endParaRPr>
          </a:p>
          <a:p>
            <a:pPr algn="just">
              <a:lnSpc>
                <a:spcPct val="100000"/>
              </a:lnSpc>
            </a:pPr>
            <a:endParaRPr lang="en-US" sz="2200" dirty="0">
              <a:latin typeface="Times New Roman" panose="02020603050405020304" pitchFamily="18" charset="0"/>
              <a:cs typeface="Times New Roman" panose="02020603050405020304" pitchFamily="18" charset="0"/>
            </a:endParaRPr>
          </a:p>
          <a:p>
            <a:pPr marL="0" indent="0" algn="just">
              <a:lnSpc>
                <a:spcPct val="100000"/>
              </a:lnSpc>
              <a:buNone/>
            </a:pPr>
            <a:endParaRPr lang="en-US" sz="2200" dirty="0">
              <a:latin typeface="Times New Roman" panose="02020603050405020304" pitchFamily="18" charset="0"/>
              <a:cs typeface="Times New Roman" panose="02020603050405020304" pitchFamily="18" charset="0"/>
            </a:endParaRPr>
          </a:p>
          <a:p>
            <a:pPr algn="just">
              <a:lnSpc>
                <a:spcPct val="100000"/>
              </a:lnSpc>
            </a:pPr>
            <a:r>
              <a:rPr lang="en-US" sz="2200" dirty="0">
                <a:latin typeface="Times New Roman" panose="02020603050405020304" pitchFamily="18" charset="0"/>
                <a:cs typeface="Times New Roman" panose="02020603050405020304" pitchFamily="18" charset="0"/>
              </a:rPr>
              <a:t>The Committee may consider minimum requisite qualification  experience of experts of CBBO, area of expertise &amp; minimum experience as well as net worth of organization.</a:t>
            </a:r>
          </a:p>
          <a:p>
            <a:pPr algn="just">
              <a:lnSpc>
                <a:spcPct val="100000"/>
              </a:lnSpc>
            </a:pPr>
            <a:r>
              <a:rPr lang="en-US" sz="2200" dirty="0">
                <a:latin typeface="Times New Roman" panose="02020603050405020304" pitchFamily="18" charset="0"/>
                <a:cs typeface="Times New Roman" panose="02020603050405020304" pitchFamily="18" charset="0"/>
              </a:rPr>
              <a:t>The CBBOs should be supported with five categories of specialist</a:t>
            </a:r>
          </a:p>
          <a:p>
            <a:pPr algn="just">
              <a:lnSpc>
                <a:spcPct val="100000"/>
              </a:lnSpc>
            </a:pPr>
            <a:r>
              <a:rPr lang="en-US" sz="2200" dirty="0">
                <a:latin typeface="Times New Roman" panose="02020603050405020304" pitchFamily="18" charset="0"/>
                <a:cs typeface="Times New Roman" panose="02020603050405020304" pitchFamily="18" charset="0"/>
              </a:rPr>
              <a:t>Finalization of criteria for selection will be with approval of DAC&amp;FW.</a:t>
            </a:r>
            <a:endParaRPr lang="en-IN" sz="2200" dirty="0">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780785885"/>
              </p:ext>
            </p:extLst>
          </p:nvPr>
        </p:nvGraphicFramePr>
        <p:xfrm>
          <a:off x="979633" y="2281781"/>
          <a:ext cx="7566641"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Oval 6"/>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36</a:t>
            </a:r>
          </a:p>
        </p:txBody>
      </p:sp>
      <p:sp>
        <p:nvSpPr>
          <p:cNvPr id="8" name="Flowchart: Connector 7"/>
          <p:cNvSpPr/>
          <p:nvPr/>
        </p:nvSpPr>
        <p:spPr>
          <a:xfrm>
            <a:off x="684516" y="2784881"/>
            <a:ext cx="61200" cy="6120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2060"/>
              </a:solidFill>
            </a:endParaRPr>
          </a:p>
        </p:txBody>
      </p:sp>
    </p:spTree>
  </p:cSld>
  <p:clrMapOvr>
    <a:masterClrMapping/>
  </p:clrMapOvr>
  <p:transition spd="med">
    <p:pull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894" y="1314452"/>
            <a:ext cx="7650239" cy="4100804"/>
          </a:xfrm>
        </p:spPr>
      </p:pic>
      <p:grpSp>
        <p:nvGrpSpPr>
          <p:cNvPr id="4" name="Group 3"/>
          <p:cNvGrpSpPr/>
          <p:nvPr/>
        </p:nvGrpSpPr>
        <p:grpSpPr>
          <a:xfrm>
            <a:off x="837021" y="1310233"/>
            <a:ext cx="7609085" cy="3583019"/>
            <a:chOff x="729718" y="1281796"/>
            <a:chExt cx="7609085" cy="3583019"/>
          </a:xfrm>
        </p:grpSpPr>
        <p:sp>
          <p:nvSpPr>
            <p:cNvPr id="6" name="Rectangle: Rounded Corners 5"/>
            <p:cNvSpPr/>
            <p:nvPr/>
          </p:nvSpPr>
          <p:spPr>
            <a:xfrm>
              <a:off x="4749282" y="1281796"/>
              <a:ext cx="2248678" cy="1014990"/>
            </a:xfrm>
            <a:prstGeom prst="round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Crop Husbandry</a:t>
              </a:r>
            </a:p>
          </p:txBody>
        </p:sp>
        <p:sp>
          <p:nvSpPr>
            <p:cNvPr id="7" name="Rectangle: Rounded Corners 6"/>
            <p:cNvSpPr/>
            <p:nvPr/>
          </p:nvSpPr>
          <p:spPr>
            <a:xfrm>
              <a:off x="4749282" y="2370858"/>
              <a:ext cx="3452327" cy="1155667"/>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Social Mobilization</a:t>
              </a:r>
            </a:p>
          </p:txBody>
        </p:sp>
        <p:sp>
          <p:nvSpPr>
            <p:cNvPr id="8" name="Rectangle: Rounded Corners 7"/>
            <p:cNvSpPr/>
            <p:nvPr/>
          </p:nvSpPr>
          <p:spPr>
            <a:xfrm>
              <a:off x="729718" y="3011283"/>
              <a:ext cx="3519367" cy="1155667"/>
            </a:xfrm>
            <a:prstGeom prst="roundRect">
              <a:avLst/>
            </a:prstGeom>
            <a:solidFill>
              <a:srgbClr val="F6A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Law and Accounts</a:t>
              </a:r>
            </a:p>
          </p:txBody>
        </p:sp>
        <p:sp>
          <p:nvSpPr>
            <p:cNvPr id="9" name="Rectangle: Rounded Corners 8"/>
            <p:cNvSpPr/>
            <p:nvPr/>
          </p:nvSpPr>
          <p:spPr>
            <a:xfrm>
              <a:off x="1724611" y="1932092"/>
              <a:ext cx="2639174" cy="101499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Agri – Marketing </a:t>
              </a:r>
            </a:p>
          </p:txBody>
        </p:sp>
        <p:sp>
          <p:nvSpPr>
            <p:cNvPr id="10" name="Rectangle: Rounded Corners 9"/>
            <p:cNvSpPr/>
            <p:nvPr/>
          </p:nvSpPr>
          <p:spPr>
            <a:xfrm>
              <a:off x="4819435" y="3600597"/>
              <a:ext cx="3519368" cy="126421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IT / MIS in Agriculture </a:t>
              </a:r>
            </a:p>
          </p:txBody>
        </p:sp>
      </p:grpSp>
      <p:sp>
        <p:nvSpPr>
          <p:cNvPr id="2" name="Rectangle 1"/>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Rectangle 10"/>
          <p:cNvSpPr/>
          <p:nvPr/>
        </p:nvSpPr>
        <p:spPr>
          <a:xfrm>
            <a:off x="0" y="0"/>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0" y="6563079"/>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37</a:t>
            </a:r>
          </a:p>
        </p:txBody>
      </p:sp>
    </p:spTree>
  </p:cSld>
  <p:clrMapOvr>
    <a:masterClrMapping/>
  </p:clrMapOvr>
  <p:transition spd="slow">
    <p:cover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5938" y="1107598"/>
            <a:ext cx="6752516" cy="945365"/>
            <a:chOff x="531216" y="975003"/>
            <a:chExt cx="9003354" cy="1528991"/>
          </a:xfrm>
        </p:grpSpPr>
        <p:grpSp>
          <p:nvGrpSpPr>
            <p:cNvPr id="35" name="Group 34"/>
            <p:cNvGrpSpPr/>
            <p:nvPr/>
          </p:nvGrpSpPr>
          <p:grpSpPr>
            <a:xfrm>
              <a:off x="531216" y="975003"/>
              <a:ext cx="9003354" cy="1528991"/>
              <a:chOff x="1132838" y="1569718"/>
              <a:chExt cx="9003354" cy="1528991"/>
            </a:xfrm>
          </p:grpSpPr>
          <p:grpSp>
            <p:nvGrpSpPr>
              <p:cNvPr id="36" name="Group 35"/>
              <p:cNvGrpSpPr/>
              <p:nvPr/>
            </p:nvGrpSpPr>
            <p:grpSpPr>
              <a:xfrm>
                <a:off x="1132838" y="1569718"/>
                <a:ext cx="9003354" cy="1092201"/>
                <a:chOff x="1132840" y="960119"/>
                <a:chExt cx="8586955" cy="1092201"/>
              </a:xfrm>
            </p:grpSpPr>
            <p:sp>
              <p:nvSpPr>
                <p:cNvPr id="39" name="Rectangle: Top Corners Rounded 38"/>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0" name="Freeform: Shape 39"/>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37" name="TextBox 36"/>
              <p:cNvSpPr txBox="1"/>
              <p:nvPr/>
            </p:nvSpPr>
            <p:spPr>
              <a:xfrm>
                <a:off x="1906466" y="1644146"/>
                <a:ext cx="1055367" cy="1144207"/>
              </a:xfrm>
              <a:prstGeom prst="rect">
                <a:avLst/>
              </a:prstGeom>
              <a:noFill/>
            </p:spPr>
            <p:txBody>
              <a:bodyPr wrap="square" rtlCol="0">
                <a:spAutoFit/>
              </a:bodyPr>
              <a:lstStyle/>
              <a:p>
                <a:r>
                  <a:rPr lang="en-IN" sz="2700" dirty="0">
                    <a:latin typeface="Tw Cen MT" panose="020B0602020104020603" pitchFamily="34" charset="0"/>
                  </a:rPr>
                  <a:t>01</a:t>
                </a:r>
              </a:p>
            </p:txBody>
          </p:sp>
          <p:sp>
            <p:nvSpPr>
              <p:cNvPr id="38" name="TextBox 37"/>
              <p:cNvSpPr txBox="1"/>
              <p:nvPr/>
            </p:nvSpPr>
            <p:spPr>
              <a:xfrm>
                <a:off x="2738677" y="1754692"/>
                <a:ext cx="7101839" cy="134401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Implementation of the programme</a:t>
                </a:r>
              </a:p>
              <a:p>
                <a:endParaRPr lang="en-IN" sz="2400" b="1" dirty="0">
                  <a:latin typeface="Times New Roman" panose="02020603050405020304" pitchFamily="18" charset="0"/>
                  <a:cs typeface="Times New Roman" panose="02020603050405020304" pitchFamily="18" charset="0"/>
                </a:endParaRPr>
              </a:p>
            </p:txBody>
          </p:sp>
        </p:grpSp>
        <p:pic>
          <p:nvPicPr>
            <p:cNvPr id="1026" name="Picture 2" descr="Not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75937" y="2007320"/>
            <a:ext cx="6755130" cy="786163"/>
            <a:chOff x="531216" y="975004"/>
            <a:chExt cx="9006840" cy="1247546"/>
          </a:xfrm>
        </p:grpSpPr>
        <p:grpSp>
          <p:nvGrpSpPr>
            <p:cNvPr id="16" name="Group 15"/>
            <p:cNvGrpSpPr/>
            <p:nvPr/>
          </p:nvGrpSpPr>
          <p:grpSpPr>
            <a:xfrm>
              <a:off x="531216" y="975004"/>
              <a:ext cx="9006840" cy="1247546"/>
              <a:chOff x="1132838" y="1569719"/>
              <a:chExt cx="9006840" cy="1247546"/>
            </a:xfrm>
          </p:grpSpPr>
          <p:grpSp>
            <p:nvGrpSpPr>
              <p:cNvPr id="18" name="Group 17"/>
              <p:cNvGrpSpPr/>
              <p:nvPr/>
            </p:nvGrpSpPr>
            <p:grpSpPr>
              <a:xfrm>
                <a:off x="1132838" y="1569719"/>
                <a:ext cx="9006840" cy="1092200"/>
                <a:chOff x="1132840" y="960120"/>
                <a:chExt cx="8590280" cy="1092200"/>
              </a:xfrm>
            </p:grpSpPr>
            <p:sp>
              <p:nvSpPr>
                <p:cNvPr id="21" name="Rectangle: Top Corners Rounded 20"/>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Freeform: Shape 21"/>
                <p:cNvSpPr/>
                <p:nvPr/>
              </p:nvSpPr>
              <p:spPr>
                <a:xfrm rot="5400000">
                  <a:off x="5364480" y="-2306320"/>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19" name="TextBox 18"/>
              <p:cNvSpPr txBox="1"/>
              <p:nvPr/>
            </p:nvSpPr>
            <p:spPr>
              <a:xfrm>
                <a:off x="1886674" y="1673056"/>
                <a:ext cx="1055367" cy="1144209"/>
              </a:xfrm>
              <a:prstGeom prst="rect">
                <a:avLst/>
              </a:prstGeom>
              <a:noFill/>
            </p:spPr>
            <p:txBody>
              <a:bodyPr wrap="square" rtlCol="0">
                <a:spAutoFit/>
              </a:bodyPr>
              <a:lstStyle/>
              <a:p>
                <a:r>
                  <a:rPr lang="en-IN" sz="2700" dirty="0">
                    <a:latin typeface="Tw Cen MT" panose="020B0602020104020603" pitchFamily="34" charset="0"/>
                  </a:rPr>
                  <a:t>02</a:t>
                </a:r>
              </a:p>
            </p:txBody>
          </p:sp>
          <p:sp>
            <p:nvSpPr>
              <p:cNvPr id="20" name="TextBox 19"/>
              <p:cNvSpPr txBox="1"/>
              <p:nvPr/>
            </p:nvSpPr>
            <p:spPr>
              <a:xfrm>
                <a:off x="2738862" y="1645226"/>
                <a:ext cx="7397332" cy="73260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IAs in cluster identification</a:t>
                </a:r>
                <a:endParaRPr lang="en-IN" sz="2400" b="1" dirty="0">
                  <a:latin typeface="Times New Roman" panose="02020603050405020304" pitchFamily="18" charset="0"/>
                  <a:cs typeface="Times New Roman" panose="02020603050405020304" pitchFamily="18" charset="0"/>
                </a:endParaRPr>
              </a:p>
            </p:txBody>
          </p:sp>
        </p:grpSp>
        <p:pic>
          <p:nvPicPr>
            <p:cNvPr id="17" name="Picture 2" descr="Not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476161" y="3013552"/>
            <a:ext cx="6752516" cy="725268"/>
            <a:chOff x="531216" y="975003"/>
            <a:chExt cx="9003354" cy="1225247"/>
          </a:xfrm>
        </p:grpSpPr>
        <p:grpSp>
          <p:nvGrpSpPr>
            <p:cNvPr id="26" name="Group 25"/>
            <p:cNvGrpSpPr/>
            <p:nvPr/>
          </p:nvGrpSpPr>
          <p:grpSpPr>
            <a:xfrm>
              <a:off x="531216" y="975003"/>
              <a:ext cx="9003354" cy="1225247"/>
              <a:chOff x="1132838" y="1569718"/>
              <a:chExt cx="9003354" cy="1225247"/>
            </a:xfrm>
          </p:grpSpPr>
          <p:grpSp>
            <p:nvGrpSpPr>
              <p:cNvPr id="30" name="Group 29"/>
              <p:cNvGrpSpPr/>
              <p:nvPr/>
            </p:nvGrpSpPr>
            <p:grpSpPr>
              <a:xfrm>
                <a:off x="1132838" y="1569718"/>
                <a:ext cx="9003354" cy="1092201"/>
                <a:chOff x="1132840" y="960119"/>
                <a:chExt cx="8586955" cy="1092201"/>
              </a:xfrm>
            </p:grpSpPr>
            <p:sp>
              <p:nvSpPr>
                <p:cNvPr id="33" name="Rectangle: Top Corners Rounded 32"/>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4" name="Freeform: Shape 33"/>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31" name="TextBox 30"/>
              <p:cNvSpPr txBox="1"/>
              <p:nvPr/>
            </p:nvSpPr>
            <p:spPr>
              <a:xfrm>
                <a:off x="1857715" y="1650756"/>
                <a:ext cx="1055367" cy="1144209"/>
              </a:xfrm>
              <a:prstGeom prst="rect">
                <a:avLst/>
              </a:prstGeom>
              <a:noFill/>
            </p:spPr>
            <p:txBody>
              <a:bodyPr wrap="square" rtlCol="0">
                <a:spAutoFit/>
              </a:bodyPr>
              <a:lstStyle/>
              <a:p>
                <a:r>
                  <a:rPr lang="en-IN" sz="2700" dirty="0">
                    <a:latin typeface="Tw Cen MT" panose="020B0602020104020603" pitchFamily="34" charset="0"/>
                  </a:rPr>
                  <a:t>03</a:t>
                </a:r>
              </a:p>
            </p:txBody>
          </p:sp>
          <p:sp>
            <p:nvSpPr>
              <p:cNvPr id="32" name="TextBox 31"/>
              <p:cNvSpPr txBox="1"/>
              <p:nvPr/>
            </p:nvSpPr>
            <p:spPr>
              <a:xfrm>
                <a:off x="2738677" y="1686695"/>
                <a:ext cx="7101839" cy="7799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Community mobilization</a:t>
                </a:r>
                <a:endParaRPr lang="en-IN" sz="2400" b="1" dirty="0">
                  <a:latin typeface="Times New Roman" panose="02020603050405020304" pitchFamily="18" charset="0"/>
                  <a:cs typeface="Times New Roman" panose="02020603050405020304" pitchFamily="18" charset="0"/>
                </a:endParaRPr>
              </a:p>
            </p:txBody>
          </p:sp>
        </p:grpSp>
        <p:pic>
          <p:nvPicPr>
            <p:cNvPr id="27" name="Picture 2" descr="No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475938" y="3939865"/>
            <a:ext cx="6912688" cy="904990"/>
            <a:chOff x="531216" y="975003"/>
            <a:chExt cx="9216917" cy="1443130"/>
          </a:xfrm>
        </p:grpSpPr>
        <p:grpSp>
          <p:nvGrpSpPr>
            <p:cNvPr id="65" name="Group 64"/>
            <p:cNvGrpSpPr/>
            <p:nvPr/>
          </p:nvGrpSpPr>
          <p:grpSpPr>
            <a:xfrm>
              <a:off x="531216" y="975003"/>
              <a:ext cx="9216917" cy="1443130"/>
              <a:chOff x="1132838" y="1569718"/>
              <a:chExt cx="9216917" cy="1443130"/>
            </a:xfrm>
          </p:grpSpPr>
          <p:grpSp>
            <p:nvGrpSpPr>
              <p:cNvPr id="67" name="Group 66"/>
              <p:cNvGrpSpPr/>
              <p:nvPr/>
            </p:nvGrpSpPr>
            <p:grpSpPr>
              <a:xfrm>
                <a:off x="1132838" y="1569718"/>
                <a:ext cx="9003354" cy="1092201"/>
                <a:chOff x="1132840" y="960119"/>
                <a:chExt cx="8586955" cy="1092201"/>
              </a:xfrm>
            </p:grpSpPr>
            <p:sp>
              <p:nvSpPr>
                <p:cNvPr id="70" name="Rectangle: Top Corners Rounded 69"/>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1" name="Freeform: Shape 70"/>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68" name="TextBox 67"/>
              <p:cNvSpPr txBox="1"/>
              <p:nvPr/>
            </p:nvSpPr>
            <p:spPr>
              <a:xfrm>
                <a:off x="1906466" y="1655984"/>
                <a:ext cx="1055367" cy="1144207"/>
              </a:xfrm>
              <a:prstGeom prst="rect">
                <a:avLst/>
              </a:prstGeom>
              <a:noFill/>
            </p:spPr>
            <p:txBody>
              <a:bodyPr wrap="square" rtlCol="0">
                <a:spAutoFit/>
              </a:bodyPr>
              <a:lstStyle/>
              <a:p>
                <a:r>
                  <a:rPr lang="en-IN" sz="2700" dirty="0">
                    <a:latin typeface="Tw Cen MT" panose="020B0602020104020603" pitchFamily="34" charset="0"/>
                  </a:rPr>
                  <a:t>04</a:t>
                </a:r>
              </a:p>
            </p:txBody>
          </p:sp>
          <p:sp>
            <p:nvSpPr>
              <p:cNvPr id="69" name="TextBox 68"/>
              <p:cNvSpPr txBox="1"/>
              <p:nvPr/>
            </p:nvSpPr>
            <p:spPr>
              <a:xfrm>
                <a:off x="2738677" y="1687710"/>
                <a:ext cx="7611078" cy="132513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Registration of FPOs</a:t>
                </a:r>
              </a:p>
              <a:p>
                <a:endParaRPr lang="en-IN" sz="2400" b="1" dirty="0">
                  <a:latin typeface="Times New Roman" panose="02020603050405020304" pitchFamily="18" charset="0"/>
                  <a:cs typeface="Times New Roman" panose="02020603050405020304" pitchFamily="18" charset="0"/>
                </a:endParaRPr>
              </a:p>
            </p:txBody>
          </p:sp>
        </p:grpSp>
        <p:pic>
          <p:nvPicPr>
            <p:cNvPr id="66"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475940" y="4923610"/>
            <a:ext cx="6752516" cy="790100"/>
            <a:chOff x="531216" y="975003"/>
            <a:chExt cx="9003354" cy="1265264"/>
          </a:xfrm>
        </p:grpSpPr>
        <p:grpSp>
          <p:nvGrpSpPr>
            <p:cNvPr id="73" name="Group 72"/>
            <p:cNvGrpSpPr/>
            <p:nvPr/>
          </p:nvGrpSpPr>
          <p:grpSpPr>
            <a:xfrm>
              <a:off x="531216" y="975003"/>
              <a:ext cx="9003354" cy="1265264"/>
              <a:chOff x="1132838" y="1569718"/>
              <a:chExt cx="9003354" cy="1265264"/>
            </a:xfrm>
          </p:grpSpPr>
          <p:grpSp>
            <p:nvGrpSpPr>
              <p:cNvPr id="75" name="Group 74"/>
              <p:cNvGrpSpPr/>
              <p:nvPr/>
            </p:nvGrpSpPr>
            <p:grpSpPr>
              <a:xfrm>
                <a:off x="1132838" y="1569718"/>
                <a:ext cx="9003354" cy="1092201"/>
                <a:chOff x="1132840" y="960119"/>
                <a:chExt cx="8586955" cy="1092201"/>
              </a:xfrm>
            </p:grpSpPr>
            <p:sp>
              <p:nvSpPr>
                <p:cNvPr id="78" name="Rectangle: Top Corners Rounded 7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9" name="Freeform: Shape 7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76" name="TextBox 75"/>
              <p:cNvSpPr txBox="1"/>
              <p:nvPr/>
            </p:nvSpPr>
            <p:spPr>
              <a:xfrm>
                <a:off x="1906467" y="1690773"/>
                <a:ext cx="1055367" cy="1144209"/>
              </a:xfrm>
              <a:prstGeom prst="rect">
                <a:avLst/>
              </a:prstGeom>
              <a:noFill/>
            </p:spPr>
            <p:txBody>
              <a:bodyPr wrap="square" rtlCol="0">
                <a:spAutoFit/>
              </a:bodyPr>
              <a:lstStyle/>
              <a:p>
                <a:r>
                  <a:rPr lang="en-IN" sz="2700" dirty="0">
                    <a:latin typeface="Tw Cen MT" panose="020B0602020104020603" pitchFamily="34" charset="0"/>
                  </a:rPr>
                  <a:t>05</a:t>
                </a:r>
              </a:p>
            </p:txBody>
          </p:sp>
          <p:sp>
            <p:nvSpPr>
              <p:cNvPr id="77" name="TextBox 76"/>
              <p:cNvSpPr txBox="1"/>
              <p:nvPr/>
            </p:nvSpPr>
            <p:spPr>
              <a:xfrm>
                <a:off x="2645411" y="1690771"/>
                <a:ext cx="7354313" cy="73930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Training &amp; Capacity buildings of FPOs</a:t>
                </a:r>
                <a:endParaRPr lang="en-IN" sz="2400" b="1" dirty="0">
                  <a:latin typeface="Times New Roman" panose="02020603050405020304" pitchFamily="18" charset="0"/>
                  <a:cs typeface="Times New Roman" panose="02020603050405020304" pitchFamily="18" charset="0"/>
                </a:endParaRPr>
              </a:p>
            </p:txBody>
          </p:sp>
        </p:grpSp>
        <p:pic>
          <p:nvPicPr>
            <p:cNvPr id="74"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p:cNvGrpSpPr/>
          <p:nvPr/>
        </p:nvGrpSpPr>
        <p:grpSpPr>
          <a:xfrm>
            <a:off x="475941" y="5853413"/>
            <a:ext cx="6884609" cy="958885"/>
            <a:chOff x="531216" y="975003"/>
            <a:chExt cx="9179479" cy="1397242"/>
          </a:xfrm>
        </p:grpSpPr>
        <p:grpSp>
          <p:nvGrpSpPr>
            <p:cNvPr id="93" name="Group 92"/>
            <p:cNvGrpSpPr/>
            <p:nvPr/>
          </p:nvGrpSpPr>
          <p:grpSpPr>
            <a:xfrm>
              <a:off x="531216" y="975003"/>
              <a:ext cx="9179479" cy="1397242"/>
              <a:chOff x="1132838" y="1569718"/>
              <a:chExt cx="9179479" cy="1397242"/>
            </a:xfrm>
          </p:grpSpPr>
          <p:grpSp>
            <p:nvGrpSpPr>
              <p:cNvPr id="95" name="Group 94"/>
              <p:cNvGrpSpPr/>
              <p:nvPr/>
            </p:nvGrpSpPr>
            <p:grpSpPr>
              <a:xfrm>
                <a:off x="1132838" y="1569718"/>
                <a:ext cx="9003354" cy="1092201"/>
                <a:chOff x="1132840" y="960119"/>
                <a:chExt cx="8586955" cy="1092201"/>
              </a:xfrm>
            </p:grpSpPr>
            <p:sp>
              <p:nvSpPr>
                <p:cNvPr id="98" name="Rectangle: Top Corners Rounded 9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9" name="Freeform: Shape 9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96" name="TextBox 95"/>
              <p:cNvSpPr txBox="1"/>
              <p:nvPr/>
            </p:nvSpPr>
            <p:spPr>
              <a:xfrm>
                <a:off x="1930457" y="1699554"/>
                <a:ext cx="1055367" cy="1144207"/>
              </a:xfrm>
              <a:prstGeom prst="rect">
                <a:avLst/>
              </a:prstGeom>
              <a:noFill/>
            </p:spPr>
            <p:txBody>
              <a:bodyPr wrap="square" rtlCol="0">
                <a:spAutoFit/>
              </a:bodyPr>
              <a:lstStyle/>
              <a:p>
                <a:r>
                  <a:rPr lang="en-IN" sz="2700" dirty="0">
                    <a:latin typeface="Tw Cen MT" panose="020B0602020104020603" pitchFamily="34" charset="0"/>
                  </a:rPr>
                  <a:t>06</a:t>
                </a:r>
              </a:p>
            </p:txBody>
          </p:sp>
          <p:sp>
            <p:nvSpPr>
              <p:cNvPr id="97" name="TextBox 96"/>
              <p:cNvSpPr txBox="1"/>
              <p:nvPr/>
            </p:nvSpPr>
            <p:spPr>
              <a:xfrm>
                <a:off x="2588598" y="1756070"/>
                <a:ext cx="7723719" cy="121089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Preparation &amp; Execution of Business Plans</a:t>
                </a:r>
              </a:p>
              <a:p>
                <a:endParaRPr lang="en-US" sz="2400" b="1" dirty="0">
                  <a:latin typeface="Times New Roman" panose="02020603050405020304" pitchFamily="18" charset="0"/>
                  <a:cs typeface="Times New Roman" panose="02020603050405020304" pitchFamily="18" charset="0"/>
                </a:endParaRPr>
              </a:p>
            </p:txBody>
          </p:sp>
        </p:grpSp>
        <p:pic>
          <p:nvPicPr>
            <p:cNvPr id="94" name="Picture 2" descr="Not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7858709" y="0"/>
            <a:ext cx="135060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620" y="-8870"/>
            <a:ext cx="23152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Title 1"/>
          <p:cNvSpPr txBox="1"/>
          <p:nvPr/>
        </p:nvSpPr>
        <p:spPr>
          <a:xfrm>
            <a:off x="1002825" y="76094"/>
            <a:ext cx="6540759" cy="697705"/>
          </a:xfrm>
          <a:prstGeom prst="rect">
            <a:avLst/>
          </a:prstGeom>
          <a:solidFill>
            <a:srgbClr val="002060"/>
          </a:solidFill>
          <a:scene3d>
            <a:camera prst="orthographicFront"/>
            <a:lightRig rig="threePt" dir="t"/>
          </a:scene3d>
          <a:sp3d>
            <a:bevelT/>
          </a:sp3d>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bg1"/>
                </a:solidFill>
                <a:latin typeface="Times New Roman" panose="02020603050405020304" pitchFamily="18" charset="0"/>
                <a:cs typeface="Times New Roman" panose="02020603050405020304" pitchFamily="18" charset="0"/>
              </a:rPr>
              <a:t>Duties and Responsibilities</a:t>
            </a:r>
            <a:endParaRPr lang="en-IN" b="1" dirty="0">
              <a:solidFill>
                <a:schemeClr val="bg1"/>
              </a:solidFill>
              <a:latin typeface="Times New Roman" panose="02020603050405020304" pitchFamily="18" charset="0"/>
              <a:cs typeface="Times New Roman" panose="02020603050405020304" pitchFamily="18" charset="0"/>
            </a:endParaRPr>
          </a:p>
        </p:txBody>
      </p:sp>
      <p:sp>
        <p:nvSpPr>
          <p:cNvPr id="5" name="Oval 4"/>
          <p:cNvSpPr/>
          <p:nvPr/>
        </p:nvSpPr>
        <p:spPr>
          <a:xfrm>
            <a:off x="8539874" y="638259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38</a:t>
            </a:r>
          </a:p>
        </p:txBody>
      </p:sp>
    </p:spTree>
  </p:cSld>
  <p:clrMapOvr>
    <a:masterClrMapping/>
  </p:clrMapOvr>
  <p:transition spd="med">
    <p:pull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9027" y="1079419"/>
            <a:ext cx="6752516" cy="675301"/>
            <a:chOff x="531216" y="975003"/>
            <a:chExt cx="9003354" cy="1092201"/>
          </a:xfrm>
        </p:grpSpPr>
        <p:grpSp>
          <p:nvGrpSpPr>
            <p:cNvPr id="35" name="Group 34"/>
            <p:cNvGrpSpPr/>
            <p:nvPr/>
          </p:nvGrpSpPr>
          <p:grpSpPr>
            <a:xfrm>
              <a:off x="531216" y="975003"/>
              <a:ext cx="9003354" cy="1092201"/>
              <a:chOff x="1132838" y="1569718"/>
              <a:chExt cx="9003354" cy="1092201"/>
            </a:xfrm>
          </p:grpSpPr>
          <p:grpSp>
            <p:nvGrpSpPr>
              <p:cNvPr id="36" name="Group 35"/>
              <p:cNvGrpSpPr/>
              <p:nvPr/>
            </p:nvGrpSpPr>
            <p:grpSpPr>
              <a:xfrm>
                <a:off x="1132838" y="1569718"/>
                <a:ext cx="9003354" cy="1092201"/>
                <a:chOff x="1132840" y="960119"/>
                <a:chExt cx="8586955" cy="1092201"/>
              </a:xfrm>
            </p:grpSpPr>
            <p:sp>
              <p:nvSpPr>
                <p:cNvPr id="39" name="Rectangle: Top Corners Rounded 38"/>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0" name="Freeform: Shape 39"/>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37" name="TextBox 36"/>
              <p:cNvSpPr txBox="1"/>
              <p:nvPr/>
            </p:nvSpPr>
            <p:spPr>
              <a:xfrm>
                <a:off x="1906466" y="1644145"/>
                <a:ext cx="1055367" cy="821343"/>
              </a:xfrm>
              <a:prstGeom prst="rect">
                <a:avLst/>
              </a:prstGeom>
              <a:noFill/>
            </p:spPr>
            <p:txBody>
              <a:bodyPr wrap="square" rtlCol="0">
                <a:spAutoFit/>
              </a:bodyPr>
              <a:lstStyle/>
              <a:p>
                <a:r>
                  <a:rPr lang="en-IN" sz="2700" dirty="0">
                    <a:latin typeface="Tw Cen MT" panose="020B0602020104020603" pitchFamily="34" charset="0"/>
                  </a:rPr>
                  <a:t>07</a:t>
                </a:r>
              </a:p>
            </p:txBody>
          </p:sp>
          <p:sp>
            <p:nvSpPr>
              <p:cNvPr id="38" name="TextBox 37"/>
              <p:cNvSpPr txBox="1"/>
              <p:nvPr/>
            </p:nvSpPr>
            <p:spPr>
              <a:xfrm>
                <a:off x="2738677" y="1754692"/>
                <a:ext cx="7101839" cy="74667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Regular interface with stakeholders</a:t>
                </a:r>
                <a:endParaRPr lang="en-IN" sz="2400" b="1" dirty="0">
                  <a:latin typeface="Times New Roman" panose="02020603050405020304" pitchFamily="18" charset="0"/>
                  <a:cs typeface="Times New Roman" panose="02020603050405020304" pitchFamily="18" charset="0"/>
                </a:endParaRPr>
              </a:p>
            </p:txBody>
          </p:sp>
        </p:grpSp>
        <p:pic>
          <p:nvPicPr>
            <p:cNvPr id="1026" name="Picture 2" descr="Not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1769027" y="1960355"/>
            <a:ext cx="6884613" cy="688268"/>
            <a:chOff x="531216" y="975004"/>
            <a:chExt cx="9179484" cy="1092200"/>
          </a:xfrm>
        </p:grpSpPr>
        <p:grpSp>
          <p:nvGrpSpPr>
            <p:cNvPr id="16" name="Group 15"/>
            <p:cNvGrpSpPr/>
            <p:nvPr/>
          </p:nvGrpSpPr>
          <p:grpSpPr>
            <a:xfrm>
              <a:off x="531216" y="975004"/>
              <a:ext cx="9179484" cy="1092200"/>
              <a:chOff x="1132838" y="1569719"/>
              <a:chExt cx="9179484" cy="1092200"/>
            </a:xfrm>
          </p:grpSpPr>
          <p:grpSp>
            <p:nvGrpSpPr>
              <p:cNvPr id="18" name="Group 17"/>
              <p:cNvGrpSpPr/>
              <p:nvPr/>
            </p:nvGrpSpPr>
            <p:grpSpPr>
              <a:xfrm>
                <a:off x="1132838" y="1569719"/>
                <a:ext cx="9006840" cy="1092200"/>
                <a:chOff x="1132840" y="960120"/>
                <a:chExt cx="8590280" cy="1092200"/>
              </a:xfrm>
            </p:grpSpPr>
            <p:sp>
              <p:nvSpPr>
                <p:cNvPr id="21" name="Rectangle: Top Corners Rounded 20"/>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Freeform: Shape 21"/>
                <p:cNvSpPr/>
                <p:nvPr/>
              </p:nvSpPr>
              <p:spPr>
                <a:xfrm rot="5400000">
                  <a:off x="5364480" y="-2306320"/>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19" name="TextBox 18"/>
              <p:cNvSpPr txBox="1"/>
              <p:nvPr/>
            </p:nvSpPr>
            <p:spPr>
              <a:xfrm>
                <a:off x="1886674" y="1673057"/>
                <a:ext cx="1055367" cy="805868"/>
              </a:xfrm>
              <a:prstGeom prst="rect">
                <a:avLst/>
              </a:prstGeom>
              <a:noFill/>
            </p:spPr>
            <p:txBody>
              <a:bodyPr wrap="square" rtlCol="0">
                <a:spAutoFit/>
              </a:bodyPr>
              <a:lstStyle/>
              <a:p>
                <a:r>
                  <a:rPr lang="en-IN" sz="2700" dirty="0">
                    <a:latin typeface="Tw Cen MT" panose="020B0602020104020603" pitchFamily="34" charset="0"/>
                  </a:rPr>
                  <a:t>08</a:t>
                </a:r>
              </a:p>
            </p:txBody>
          </p:sp>
          <p:sp>
            <p:nvSpPr>
              <p:cNvPr id="20" name="TextBox 19"/>
              <p:cNvSpPr txBox="1"/>
              <p:nvPr/>
            </p:nvSpPr>
            <p:spPr>
              <a:xfrm>
                <a:off x="2497194" y="1704204"/>
                <a:ext cx="7815128" cy="73260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Traceability &amp; global market connectivity</a:t>
                </a:r>
              </a:p>
            </p:txBody>
          </p:sp>
        </p:grpSp>
        <p:pic>
          <p:nvPicPr>
            <p:cNvPr id="17" name="Picture 2" descr="Not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1793298" y="2928334"/>
            <a:ext cx="7130336" cy="646513"/>
            <a:chOff x="531216" y="975003"/>
            <a:chExt cx="9507114" cy="1092201"/>
          </a:xfrm>
        </p:grpSpPr>
        <p:grpSp>
          <p:nvGrpSpPr>
            <p:cNvPr id="26" name="Group 25"/>
            <p:cNvGrpSpPr/>
            <p:nvPr/>
          </p:nvGrpSpPr>
          <p:grpSpPr>
            <a:xfrm>
              <a:off x="531216" y="975003"/>
              <a:ext cx="9507114" cy="1092201"/>
              <a:chOff x="1132838" y="1569718"/>
              <a:chExt cx="9507114" cy="1092201"/>
            </a:xfrm>
          </p:grpSpPr>
          <p:grpSp>
            <p:nvGrpSpPr>
              <p:cNvPr id="30" name="Group 29"/>
              <p:cNvGrpSpPr/>
              <p:nvPr/>
            </p:nvGrpSpPr>
            <p:grpSpPr>
              <a:xfrm>
                <a:off x="1132838" y="1569718"/>
                <a:ext cx="9003354" cy="1092201"/>
                <a:chOff x="1132840" y="960119"/>
                <a:chExt cx="8586955" cy="1092201"/>
              </a:xfrm>
            </p:grpSpPr>
            <p:sp>
              <p:nvSpPr>
                <p:cNvPr id="33" name="Rectangle: Top Corners Rounded 32"/>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4" name="Freeform: Shape 33"/>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31" name="TextBox 30"/>
              <p:cNvSpPr txBox="1"/>
              <p:nvPr/>
            </p:nvSpPr>
            <p:spPr>
              <a:xfrm>
                <a:off x="1857715" y="1650755"/>
                <a:ext cx="1055367" cy="857915"/>
              </a:xfrm>
              <a:prstGeom prst="rect">
                <a:avLst/>
              </a:prstGeom>
              <a:noFill/>
            </p:spPr>
            <p:txBody>
              <a:bodyPr wrap="square" rtlCol="0">
                <a:spAutoFit/>
              </a:bodyPr>
              <a:lstStyle/>
              <a:p>
                <a:r>
                  <a:rPr lang="en-IN" sz="2700" dirty="0">
                    <a:latin typeface="Tw Cen MT" panose="020B0602020104020603" pitchFamily="34" charset="0"/>
                  </a:rPr>
                  <a:t>09</a:t>
                </a:r>
              </a:p>
            </p:txBody>
          </p:sp>
          <p:sp>
            <p:nvSpPr>
              <p:cNvPr id="32" name="TextBox 31"/>
              <p:cNvSpPr txBox="1"/>
              <p:nvPr/>
            </p:nvSpPr>
            <p:spPr>
              <a:xfrm>
                <a:off x="2645117" y="1699482"/>
                <a:ext cx="7994835" cy="779924"/>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Progress report - specified target activities</a:t>
                </a:r>
                <a:endParaRPr lang="en-IN" sz="2400" b="1" dirty="0">
                  <a:latin typeface="Times New Roman" panose="02020603050405020304" pitchFamily="18" charset="0"/>
                  <a:cs typeface="Times New Roman" panose="02020603050405020304" pitchFamily="18" charset="0"/>
                </a:endParaRPr>
              </a:p>
            </p:txBody>
          </p:sp>
        </p:grpSp>
        <p:pic>
          <p:nvPicPr>
            <p:cNvPr id="27" name="Picture 2" descr="Not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1773379" y="3863951"/>
            <a:ext cx="6912688" cy="684921"/>
            <a:chOff x="531216" y="975003"/>
            <a:chExt cx="9216917" cy="1092201"/>
          </a:xfrm>
        </p:grpSpPr>
        <p:grpSp>
          <p:nvGrpSpPr>
            <p:cNvPr id="65" name="Group 64"/>
            <p:cNvGrpSpPr/>
            <p:nvPr/>
          </p:nvGrpSpPr>
          <p:grpSpPr>
            <a:xfrm>
              <a:off x="531216" y="975003"/>
              <a:ext cx="9216917" cy="1092201"/>
              <a:chOff x="1132838" y="1569718"/>
              <a:chExt cx="9216917" cy="1092201"/>
            </a:xfrm>
          </p:grpSpPr>
          <p:grpSp>
            <p:nvGrpSpPr>
              <p:cNvPr id="67" name="Group 66"/>
              <p:cNvGrpSpPr/>
              <p:nvPr/>
            </p:nvGrpSpPr>
            <p:grpSpPr>
              <a:xfrm>
                <a:off x="1132838" y="1569718"/>
                <a:ext cx="9003354" cy="1092201"/>
                <a:chOff x="1132840" y="960119"/>
                <a:chExt cx="8586955" cy="1092201"/>
              </a:xfrm>
            </p:grpSpPr>
            <p:sp>
              <p:nvSpPr>
                <p:cNvPr id="70" name="Rectangle: Top Corners Rounded 69"/>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1" name="Freeform: Shape 70"/>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68" name="TextBox 67"/>
              <p:cNvSpPr txBox="1"/>
              <p:nvPr/>
            </p:nvSpPr>
            <p:spPr>
              <a:xfrm>
                <a:off x="1906466" y="1655985"/>
                <a:ext cx="1055367" cy="809806"/>
              </a:xfrm>
              <a:prstGeom prst="rect">
                <a:avLst/>
              </a:prstGeom>
              <a:noFill/>
            </p:spPr>
            <p:txBody>
              <a:bodyPr wrap="square" rtlCol="0">
                <a:spAutoFit/>
              </a:bodyPr>
              <a:lstStyle/>
              <a:p>
                <a:r>
                  <a:rPr lang="en-IN" sz="2700" dirty="0">
                    <a:latin typeface="Tw Cen MT" panose="020B0602020104020603" pitchFamily="34" charset="0"/>
                  </a:rPr>
                  <a:t>10</a:t>
                </a:r>
              </a:p>
            </p:txBody>
          </p:sp>
          <p:sp>
            <p:nvSpPr>
              <p:cNvPr id="69" name="TextBox 68"/>
              <p:cNvSpPr txBox="1"/>
              <p:nvPr/>
            </p:nvSpPr>
            <p:spPr>
              <a:xfrm>
                <a:off x="2738677" y="1687710"/>
                <a:ext cx="7611078" cy="736188"/>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IAs and NPMA in rating of FPOs</a:t>
                </a:r>
                <a:endParaRPr lang="en-IN" sz="2400" b="1" dirty="0">
                  <a:latin typeface="Times New Roman" panose="02020603050405020304" pitchFamily="18" charset="0"/>
                  <a:cs typeface="Times New Roman" panose="02020603050405020304" pitchFamily="18" charset="0"/>
                </a:endParaRPr>
              </a:p>
            </p:txBody>
          </p:sp>
        </p:grpSp>
        <p:pic>
          <p:nvPicPr>
            <p:cNvPr id="66"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2" name="Group 71"/>
          <p:cNvGrpSpPr/>
          <p:nvPr/>
        </p:nvGrpSpPr>
        <p:grpSpPr>
          <a:xfrm>
            <a:off x="1793298" y="4830739"/>
            <a:ext cx="6752516" cy="682030"/>
            <a:chOff x="531216" y="975003"/>
            <a:chExt cx="9003354" cy="1092201"/>
          </a:xfrm>
        </p:grpSpPr>
        <p:grpSp>
          <p:nvGrpSpPr>
            <p:cNvPr id="73" name="Group 72"/>
            <p:cNvGrpSpPr/>
            <p:nvPr/>
          </p:nvGrpSpPr>
          <p:grpSpPr>
            <a:xfrm>
              <a:off x="531216" y="975003"/>
              <a:ext cx="9003354" cy="1092201"/>
              <a:chOff x="1132838" y="1569718"/>
              <a:chExt cx="9003354" cy="1092201"/>
            </a:xfrm>
          </p:grpSpPr>
          <p:grpSp>
            <p:nvGrpSpPr>
              <p:cNvPr id="75" name="Group 74"/>
              <p:cNvGrpSpPr/>
              <p:nvPr/>
            </p:nvGrpSpPr>
            <p:grpSpPr>
              <a:xfrm>
                <a:off x="1132838" y="1569718"/>
                <a:ext cx="9003354" cy="1092201"/>
                <a:chOff x="1132840" y="960119"/>
                <a:chExt cx="8586955" cy="1092201"/>
              </a:xfrm>
            </p:grpSpPr>
            <p:sp>
              <p:nvSpPr>
                <p:cNvPr id="78" name="Rectangle: Top Corners Rounded 7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9" name="Freeform: Shape 7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76" name="TextBox 75"/>
              <p:cNvSpPr txBox="1"/>
              <p:nvPr/>
            </p:nvSpPr>
            <p:spPr>
              <a:xfrm>
                <a:off x="1906467" y="1690772"/>
                <a:ext cx="1055367" cy="813239"/>
              </a:xfrm>
              <a:prstGeom prst="rect">
                <a:avLst/>
              </a:prstGeom>
              <a:noFill/>
            </p:spPr>
            <p:txBody>
              <a:bodyPr wrap="square" rtlCol="0">
                <a:spAutoFit/>
              </a:bodyPr>
              <a:lstStyle/>
              <a:p>
                <a:r>
                  <a:rPr lang="en-IN" sz="2700" dirty="0">
                    <a:latin typeface="Tw Cen MT" panose="020B0602020104020603" pitchFamily="34" charset="0"/>
                  </a:rPr>
                  <a:t>11</a:t>
                </a:r>
              </a:p>
            </p:txBody>
          </p:sp>
          <p:sp>
            <p:nvSpPr>
              <p:cNvPr id="77" name="TextBox 76"/>
              <p:cNvSpPr txBox="1"/>
              <p:nvPr/>
            </p:nvSpPr>
            <p:spPr>
              <a:xfrm>
                <a:off x="2645411" y="1690771"/>
                <a:ext cx="7354313" cy="73930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FPO in proper financial management</a:t>
                </a:r>
                <a:endParaRPr lang="en-IN" sz="2400" b="1" dirty="0">
                  <a:latin typeface="Times New Roman" panose="02020603050405020304" pitchFamily="18" charset="0"/>
                  <a:cs typeface="Times New Roman" panose="02020603050405020304" pitchFamily="18" charset="0"/>
                </a:endParaRPr>
              </a:p>
            </p:txBody>
          </p:sp>
        </p:grpSp>
        <p:pic>
          <p:nvPicPr>
            <p:cNvPr id="74" name="Picture 2" descr="Note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p:cNvGrpSpPr/>
          <p:nvPr/>
        </p:nvGrpSpPr>
        <p:grpSpPr>
          <a:xfrm>
            <a:off x="1781506" y="5794607"/>
            <a:ext cx="6910690" cy="749545"/>
            <a:chOff x="531216" y="975003"/>
            <a:chExt cx="9214254" cy="1092201"/>
          </a:xfrm>
        </p:grpSpPr>
        <p:grpSp>
          <p:nvGrpSpPr>
            <p:cNvPr id="93" name="Group 92"/>
            <p:cNvGrpSpPr/>
            <p:nvPr/>
          </p:nvGrpSpPr>
          <p:grpSpPr>
            <a:xfrm>
              <a:off x="531216" y="975003"/>
              <a:ext cx="9214254" cy="1092201"/>
              <a:chOff x="1132838" y="1569718"/>
              <a:chExt cx="9214254" cy="1092201"/>
            </a:xfrm>
          </p:grpSpPr>
          <p:grpSp>
            <p:nvGrpSpPr>
              <p:cNvPr id="95" name="Group 94"/>
              <p:cNvGrpSpPr/>
              <p:nvPr/>
            </p:nvGrpSpPr>
            <p:grpSpPr>
              <a:xfrm>
                <a:off x="1132838" y="1569718"/>
                <a:ext cx="9003354" cy="1092201"/>
                <a:chOff x="1132840" y="960119"/>
                <a:chExt cx="8586955" cy="1092201"/>
              </a:xfrm>
            </p:grpSpPr>
            <p:sp>
              <p:nvSpPr>
                <p:cNvPr id="98" name="Rectangle: Top Corners Rounded 97"/>
                <p:cNvSpPr/>
                <p:nvPr/>
              </p:nvSpPr>
              <p:spPr>
                <a:xfrm rot="16200000">
                  <a:off x="1635760" y="457200"/>
                  <a:ext cx="1092200" cy="2098040"/>
                </a:xfrm>
                <a:prstGeom prst="round2SameRect">
                  <a:avLst/>
                </a:prstGeom>
                <a:solidFill>
                  <a:srgbClr val="FF99F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9" name="Freeform: Shape 98"/>
                <p:cNvSpPr/>
                <p:nvPr/>
              </p:nvSpPr>
              <p:spPr>
                <a:xfrm rot="5400000">
                  <a:off x="5361155" y="-2306321"/>
                  <a:ext cx="1092200" cy="7625080"/>
                </a:xfrm>
                <a:custGeom>
                  <a:avLst/>
                  <a:gdLst>
                    <a:gd name="connsiteX0" fmla="*/ 0 w 1092200"/>
                    <a:gd name="connsiteY0" fmla="*/ 7625080 h 7625080"/>
                    <a:gd name="connsiteX1" fmla="*/ 0 w 1092200"/>
                    <a:gd name="connsiteY1" fmla="*/ 182037 h 7625080"/>
                    <a:gd name="connsiteX2" fmla="*/ 182037 w 1092200"/>
                    <a:gd name="connsiteY2" fmla="*/ 0 h 7625080"/>
                    <a:gd name="connsiteX3" fmla="*/ 910163 w 1092200"/>
                    <a:gd name="connsiteY3" fmla="*/ 0 h 7625080"/>
                    <a:gd name="connsiteX4" fmla="*/ 1092200 w 1092200"/>
                    <a:gd name="connsiteY4" fmla="*/ 182037 h 7625080"/>
                    <a:gd name="connsiteX5" fmla="*/ 1092200 w 1092200"/>
                    <a:gd name="connsiteY5" fmla="*/ 7625080 h 7625080"/>
                    <a:gd name="connsiteX6" fmla="*/ 989330 w 1092200"/>
                    <a:gd name="connsiteY6" fmla="*/ 7625080 h 7625080"/>
                    <a:gd name="connsiteX7" fmla="*/ 546100 w 1092200"/>
                    <a:gd name="connsiteY7" fmla="*/ 7127240 h 7625080"/>
                    <a:gd name="connsiteX8" fmla="*/ 102870 w 1092200"/>
                    <a:gd name="connsiteY8" fmla="*/ 7625080 h 762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2200" h="7625080">
                      <a:moveTo>
                        <a:pt x="0" y="7625080"/>
                      </a:moveTo>
                      <a:lnTo>
                        <a:pt x="0" y="182037"/>
                      </a:lnTo>
                      <a:cubicBezTo>
                        <a:pt x="0" y="81501"/>
                        <a:pt x="81501" y="0"/>
                        <a:pt x="182037" y="0"/>
                      </a:cubicBezTo>
                      <a:lnTo>
                        <a:pt x="910163" y="0"/>
                      </a:lnTo>
                      <a:cubicBezTo>
                        <a:pt x="1010699" y="0"/>
                        <a:pt x="1092200" y="81501"/>
                        <a:pt x="1092200" y="182037"/>
                      </a:cubicBezTo>
                      <a:lnTo>
                        <a:pt x="1092200" y="7625080"/>
                      </a:lnTo>
                      <a:lnTo>
                        <a:pt x="989330" y="7625080"/>
                      </a:lnTo>
                      <a:cubicBezTo>
                        <a:pt x="989330" y="7350131"/>
                        <a:pt x="790889" y="7127240"/>
                        <a:pt x="546100" y="7127240"/>
                      </a:cubicBezTo>
                      <a:cubicBezTo>
                        <a:pt x="301311" y="7127240"/>
                        <a:pt x="102870" y="7350131"/>
                        <a:pt x="102870" y="7625080"/>
                      </a:cubicBezTo>
                      <a:close/>
                    </a:path>
                  </a:pathLst>
                </a:cu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sz="1350" dirty="0"/>
                </a:p>
              </p:txBody>
            </p:sp>
          </p:grpSp>
          <p:sp>
            <p:nvSpPr>
              <p:cNvPr id="96" name="TextBox 95"/>
              <p:cNvSpPr txBox="1"/>
              <p:nvPr/>
            </p:nvSpPr>
            <p:spPr>
              <a:xfrm>
                <a:off x="1930457" y="1699555"/>
                <a:ext cx="1055367" cy="739987"/>
              </a:xfrm>
              <a:prstGeom prst="rect">
                <a:avLst/>
              </a:prstGeom>
              <a:noFill/>
            </p:spPr>
            <p:txBody>
              <a:bodyPr wrap="square" rtlCol="0">
                <a:spAutoFit/>
              </a:bodyPr>
              <a:lstStyle/>
              <a:p>
                <a:r>
                  <a:rPr lang="en-IN" sz="2700" dirty="0">
                    <a:latin typeface="Tw Cen MT" panose="020B0602020104020603" pitchFamily="34" charset="0"/>
                  </a:rPr>
                  <a:t>12</a:t>
                </a:r>
              </a:p>
            </p:txBody>
          </p:sp>
          <p:sp>
            <p:nvSpPr>
              <p:cNvPr id="97" name="TextBox 96"/>
              <p:cNvSpPr txBox="1"/>
              <p:nvPr/>
            </p:nvSpPr>
            <p:spPr>
              <a:xfrm>
                <a:off x="2542893" y="1711785"/>
                <a:ext cx="7804199" cy="672716"/>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Data collection and generating MIS reports</a:t>
                </a:r>
              </a:p>
            </p:txBody>
          </p:sp>
        </p:grpSp>
        <p:pic>
          <p:nvPicPr>
            <p:cNvPr id="94" name="Picture 2" descr="Not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00" y="1253275"/>
              <a:ext cx="571209" cy="5712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1940" y="-2310"/>
            <a:ext cx="135060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917904" y="0"/>
            <a:ext cx="23152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Title 1"/>
          <p:cNvSpPr txBox="1"/>
          <p:nvPr/>
        </p:nvSpPr>
        <p:spPr>
          <a:xfrm>
            <a:off x="1769027" y="123245"/>
            <a:ext cx="6540759" cy="697705"/>
          </a:xfrm>
          <a:prstGeom prst="rect">
            <a:avLst/>
          </a:prstGeom>
          <a:solidFill>
            <a:srgbClr val="002060"/>
          </a:solidFill>
          <a:scene3d>
            <a:camera prst="orthographicFront"/>
            <a:lightRig rig="threePt" dir="t"/>
          </a:scene3d>
          <a:sp3d>
            <a:bevelT/>
          </a:sp3d>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b="1" dirty="0">
                <a:solidFill>
                  <a:schemeClr val="bg1"/>
                </a:solidFill>
                <a:latin typeface="Times New Roman" panose="02020603050405020304" pitchFamily="18" charset="0"/>
                <a:cs typeface="Times New Roman" panose="02020603050405020304" pitchFamily="18" charset="0"/>
              </a:rPr>
              <a:t>Conti…..</a:t>
            </a:r>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39</a:t>
            </a:r>
          </a:p>
        </p:txBody>
      </p:sp>
    </p:spTree>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462" y="151380"/>
            <a:ext cx="6359979" cy="716367"/>
          </a:xfrm>
          <a:solidFill>
            <a:srgbClr val="002060"/>
          </a:solidFill>
          <a:scene3d>
            <a:camera prst="orthographicFront"/>
            <a:lightRig rig="threePt" dir="t"/>
          </a:scene3d>
          <a:sp3d>
            <a:bevelT/>
          </a:sp3d>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Minimum Eligibility Criteria</a:t>
            </a:r>
            <a:endParaRPr lang="en-IN" sz="28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50506" y="1858882"/>
            <a:ext cx="7964844" cy="4413379"/>
          </a:xfrm>
        </p:spPr>
        <p:txBody>
          <a:bodyPr>
            <a:noAutofit/>
          </a:bodyPr>
          <a:lstStyle/>
          <a:p>
            <a:pPr algn="just">
              <a:lnSpc>
                <a:spcPct val="100000"/>
              </a:lnSpc>
            </a:pPr>
            <a:r>
              <a:rPr lang="en-US" sz="2200" dirty="0">
                <a:latin typeface="Times New Roman" panose="02020603050405020304" pitchFamily="18" charset="0"/>
                <a:cs typeface="Times New Roman" panose="02020603050405020304" pitchFamily="18" charset="0"/>
              </a:rPr>
              <a:t>Any legal entity / any institution should be in existence for past 3 years.</a:t>
            </a:r>
          </a:p>
          <a:p>
            <a:pPr algn="just">
              <a:lnSpc>
                <a:spcPct val="100000"/>
              </a:lnSpc>
            </a:pPr>
            <a:r>
              <a:rPr lang="en-US" sz="2200" dirty="0">
                <a:latin typeface="Times New Roman" panose="02020603050405020304" pitchFamily="18" charset="0"/>
                <a:cs typeface="Times New Roman" panose="02020603050405020304" pitchFamily="18" charset="0"/>
              </a:rPr>
              <a:t>Minimum average turnover / utilization of funds </a:t>
            </a:r>
          </a:p>
          <a:p>
            <a:pPr marL="0" indent="0" algn="just">
              <a:lnSpc>
                <a:spcPct val="100000"/>
              </a:lnSpc>
              <a:buNone/>
            </a:pPr>
            <a:r>
              <a:rPr lang="en-US" sz="2200" dirty="0">
                <a:latin typeface="Times New Roman" panose="02020603050405020304" pitchFamily="18" charset="0"/>
                <a:cs typeface="Times New Roman" panose="02020603050405020304" pitchFamily="18" charset="0"/>
              </a:rPr>
              <a:t>	INR ≥ 2 crore for plain areas</a:t>
            </a:r>
          </a:p>
          <a:p>
            <a:pPr marL="0" indent="0" algn="just">
              <a:lnSpc>
                <a:spcPct val="100000"/>
              </a:lnSpc>
              <a:buNone/>
            </a:pPr>
            <a:r>
              <a:rPr lang="en-US" sz="2200" dirty="0">
                <a:latin typeface="Times New Roman" panose="02020603050405020304" pitchFamily="18" charset="0"/>
                <a:cs typeface="Times New Roman" panose="02020603050405020304" pitchFamily="18" charset="0"/>
              </a:rPr>
              <a:t>	INR ≥ 1 crore for Himalayan and N-E Region  </a:t>
            </a:r>
          </a:p>
          <a:p>
            <a:pPr algn="just">
              <a:lnSpc>
                <a:spcPct val="100000"/>
              </a:lnSpc>
            </a:pPr>
            <a:r>
              <a:rPr lang="en-US" sz="2200" dirty="0">
                <a:latin typeface="Times New Roman" panose="02020603050405020304" pitchFamily="18" charset="0"/>
                <a:cs typeface="Times New Roman" panose="02020603050405020304" pitchFamily="18" charset="0"/>
              </a:rPr>
              <a:t>Not have been barred / blacklisted at any time.</a:t>
            </a:r>
          </a:p>
          <a:p>
            <a:pPr algn="just"/>
            <a:r>
              <a:rPr lang="en-US" sz="2200" dirty="0">
                <a:latin typeface="Times New Roman" panose="02020603050405020304" pitchFamily="18" charset="0"/>
                <a:cs typeface="Times New Roman" panose="02020603050405020304" pitchFamily="18" charset="0"/>
              </a:rPr>
              <a:t>Should have professionals/experts in at least 3 of the  5 domains i.e., </a:t>
            </a:r>
            <a:r>
              <a:rPr lang="en-IN" sz="2200" dirty="0">
                <a:solidFill>
                  <a:srgbClr val="FF0000"/>
                </a:solidFill>
                <a:latin typeface="Times New Roman" panose="02020603050405020304" pitchFamily="18" charset="0"/>
                <a:cs typeface="Times New Roman" panose="02020603050405020304" pitchFamily="18" charset="0"/>
              </a:rPr>
              <a:t>Crop Husbandry, Social Mobilization, IT / MIS in Agriculture,  Agri – Marketing / Value Addition and Processing, Law and Accounts</a:t>
            </a:r>
          </a:p>
          <a:p>
            <a:pPr>
              <a:lnSpc>
                <a:spcPct val="100000"/>
              </a:lnSpc>
            </a:pPr>
            <a:endParaRPr lang="en-US" sz="2200" dirty="0">
              <a:latin typeface="Times New Roman" panose="02020603050405020304" pitchFamily="18" charset="0"/>
              <a:cs typeface="Times New Roman" panose="02020603050405020304" pitchFamily="18" charset="0"/>
            </a:endParaRPr>
          </a:p>
        </p:txBody>
      </p:sp>
      <p:sp>
        <p:nvSpPr>
          <p:cNvPr id="4" name="Title 1"/>
          <p:cNvSpPr txBox="1"/>
          <p:nvPr/>
        </p:nvSpPr>
        <p:spPr>
          <a:xfrm>
            <a:off x="2453952" y="1084441"/>
            <a:ext cx="3657600" cy="557747"/>
          </a:xfrm>
          <a:prstGeom prst="rect">
            <a:avLst/>
          </a:prstGeom>
          <a:solidFill>
            <a:srgbClr val="FFFF00"/>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A. Pre-Qualification</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Oval 6"/>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40</a:t>
            </a:r>
          </a:p>
        </p:txBody>
      </p:sp>
    </p:spTree>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102" name="Picture 6" descr="Pin on 元素提取"/>
          <p:cNvPicPr>
            <a:picLocks noChangeAspect="1" noChangeArrowheads="1"/>
          </p:cNvPicPr>
          <p:nvPr/>
        </p:nvPicPr>
        <p:blipFill>
          <a:blip r:embed="rId2"/>
          <a:srcRect/>
          <a:stretch>
            <a:fillRect/>
          </a:stretch>
        </p:blipFill>
        <p:spPr bwMode="auto">
          <a:xfrm>
            <a:off x="0" y="-1"/>
            <a:ext cx="9144000" cy="6857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77478" y="768886"/>
            <a:ext cx="5066522" cy="769441"/>
          </a:xfrm>
          <a:prstGeom prst="rect">
            <a:avLst/>
          </a:prstGeom>
          <a:noFill/>
        </p:spPr>
        <p:txBody>
          <a:bodyPr wrap="square" rtlCol="0">
            <a:spAutoFit/>
          </a:bodyPr>
          <a:lstStyle/>
          <a:p>
            <a:r>
              <a:rPr lang="en-IN" sz="4400" b="1" dirty="0">
                <a:solidFill>
                  <a:schemeClr val="bg1"/>
                </a:solidFill>
                <a:latin typeface="Times New Roman" panose="02020603050405020304" pitchFamily="18" charset="0"/>
                <a:cs typeface="Times New Roman" panose="02020603050405020304" pitchFamily="18" charset="0"/>
              </a:rPr>
              <a:t>INTRODUCTION</a:t>
            </a:r>
          </a:p>
        </p:txBody>
      </p:sp>
      <p:cxnSp>
        <p:nvCxnSpPr>
          <p:cNvPr id="3" name="Straight Connector 2"/>
          <p:cNvCxnSpPr/>
          <p:nvPr/>
        </p:nvCxnSpPr>
        <p:spPr>
          <a:xfrm>
            <a:off x="3666931" y="1707502"/>
            <a:ext cx="5178489" cy="0"/>
          </a:xfrm>
          <a:prstGeom prst="line">
            <a:avLst/>
          </a:prstGeom>
        </p:spPr>
        <p:style>
          <a:lnRef idx="3">
            <a:schemeClr val="accent5"/>
          </a:lnRef>
          <a:fillRef idx="0">
            <a:schemeClr val="accent5"/>
          </a:fillRef>
          <a:effectRef idx="2">
            <a:schemeClr val="accent5"/>
          </a:effectRef>
          <a:fontRef idx="minor">
            <a:schemeClr val="tx1"/>
          </a:fontRef>
        </p:style>
      </p:cxnSp>
      <p:sp>
        <p:nvSpPr>
          <p:cNvPr id="2" name="Oval 1"/>
          <p:cNvSpPr/>
          <p:nvPr/>
        </p:nvSpPr>
        <p:spPr>
          <a:xfrm>
            <a:off x="8474559" y="6391465"/>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4</a:t>
            </a:r>
          </a:p>
        </p:txBody>
      </p:sp>
    </p:spTree>
  </p:cSld>
  <p:clrMapOvr>
    <a:masterClrMapping/>
  </p:clrMapOvr>
  <p:transition spd="slow">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432" y="1890554"/>
            <a:ext cx="7886700" cy="3263504"/>
          </a:xfrm>
        </p:spPr>
        <p:txBody>
          <a:bodyPr>
            <a:normAutofit/>
          </a:bodyPr>
          <a:lstStyle/>
          <a:p>
            <a:pPr>
              <a:lnSpc>
                <a:spcPct val="100000"/>
              </a:lnSpc>
            </a:pPr>
            <a:r>
              <a:rPr lang="en-US" sz="2200" dirty="0">
                <a:latin typeface="Times New Roman" panose="02020603050405020304" pitchFamily="18" charset="0"/>
                <a:cs typeface="Times New Roman" panose="02020603050405020304" pitchFamily="18" charset="0"/>
              </a:rPr>
              <a:t>Minimum 3 years of experience</a:t>
            </a:r>
          </a:p>
          <a:p>
            <a:pPr>
              <a:lnSpc>
                <a:spcPct val="100000"/>
              </a:lnSpc>
            </a:pPr>
            <a:r>
              <a:rPr lang="en-US" sz="2200" dirty="0">
                <a:latin typeface="Times New Roman" panose="02020603050405020304" pitchFamily="18" charset="0"/>
                <a:cs typeface="Times New Roman" panose="02020603050405020304" pitchFamily="18" charset="0"/>
              </a:rPr>
              <a:t>Experience in establishing Market and Credit linkages of FPOs. </a:t>
            </a:r>
          </a:p>
          <a:p>
            <a:pPr>
              <a:lnSpc>
                <a:spcPct val="100000"/>
              </a:lnSpc>
            </a:pPr>
            <a:r>
              <a:rPr lang="en-US" sz="2200" dirty="0">
                <a:latin typeface="Times New Roman" panose="02020603050405020304" pitchFamily="18" charset="0"/>
                <a:cs typeface="Times New Roman" panose="02020603050405020304" pitchFamily="18" charset="0"/>
              </a:rPr>
              <a:t>Experience in providing Capacity Building Trainings, Pre and Post-harvest Trainings / Demonstrations for FPOs.</a:t>
            </a:r>
          </a:p>
          <a:p>
            <a:pPr>
              <a:lnSpc>
                <a:spcPct val="100000"/>
              </a:lnSpc>
            </a:pPr>
            <a:r>
              <a:rPr lang="en-US" sz="2200" dirty="0">
                <a:latin typeface="Times New Roman" panose="02020603050405020304" pitchFamily="18" charset="0"/>
                <a:cs typeface="Times New Roman" panose="02020603050405020304" pitchFamily="18" charset="0"/>
              </a:rPr>
              <a:t>Experience in facilitating establishment of Pre harvest / Post harvest Infrastructure facilities.</a:t>
            </a:r>
          </a:p>
        </p:txBody>
      </p:sp>
      <p:sp>
        <p:nvSpPr>
          <p:cNvPr id="4" name="Title 1"/>
          <p:cNvSpPr txBox="1"/>
          <p:nvPr/>
        </p:nvSpPr>
        <p:spPr>
          <a:xfrm>
            <a:off x="2261000" y="991135"/>
            <a:ext cx="4404048" cy="557747"/>
          </a:xfrm>
          <a:prstGeom prst="rect">
            <a:avLst/>
          </a:prstGeom>
          <a:solidFill>
            <a:srgbClr val="FFFF00"/>
          </a:solidFill>
          <a:scene3d>
            <a:camera prst="orthographicFront"/>
            <a:lightRig rig="threePt" dir="t"/>
          </a:scene3d>
          <a:sp3d>
            <a:bevelT/>
          </a:sp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B. Technical Qualification</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7"/>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41</a:t>
            </a:r>
          </a:p>
        </p:txBody>
      </p:sp>
    </p:spTree>
  </p:cSld>
  <p:clrMapOvr>
    <a:masterClrMapping/>
  </p:clrMapOvr>
  <p:transition spd="slow">
    <p:cover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28864" y="2842207"/>
            <a:ext cx="2080727" cy="70912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Formal Agreement</a:t>
            </a:r>
          </a:p>
        </p:txBody>
      </p:sp>
      <p:sp>
        <p:nvSpPr>
          <p:cNvPr id="14" name="Rectangle 13"/>
          <p:cNvSpPr/>
          <p:nvPr/>
        </p:nvSpPr>
        <p:spPr>
          <a:xfrm>
            <a:off x="3135088" y="1596570"/>
            <a:ext cx="2052733" cy="7303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Empanelment letter</a:t>
            </a:r>
          </a:p>
        </p:txBody>
      </p:sp>
      <p:sp>
        <p:nvSpPr>
          <p:cNvPr id="15" name="Rectangle 14"/>
          <p:cNvSpPr/>
          <p:nvPr/>
        </p:nvSpPr>
        <p:spPr>
          <a:xfrm>
            <a:off x="3473903" y="3429000"/>
            <a:ext cx="2052733" cy="73037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58392" y="4837914"/>
            <a:ext cx="1664726" cy="7303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32026" y="2920477"/>
            <a:ext cx="2052733" cy="7303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470030" y="100047"/>
            <a:ext cx="4717791" cy="730377"/>
          </a:xfrm>
          <a:solidFill>
            <a:srgbClr val="002060"/>
          </a:solidFill>
          <a:scene3d>
            <a:camera prst="orthographicFront"/>
            <a:lightRig rig="threePt" dir="t"/>
          </a:scene3d>
          <a:sp3d>
            <a:bevelT/>
          </a:sp3d>
        </p:spPr>
        <p:txBody>
          <a:bodyPr>
            <a:normAutofit fontScale="90000"/>
          </a:bodyPr>
          <a:lstStyle/>
          <a:p>
            <a:r>
              <a:rPr lang="en-US" sz="4000" b="1" dirty="0">
                <a:solidFill>
                  <a:schemeClr val="bg1"/>
                </a:solidFill>
                <a:latin typeface="Times New Roman" panose="02020603050405020304" pitchFamily="18" charset="0"/>
                <a:cs typeface="Times New Roman" panose="02020603050405020304" pitchFamily="18" charset="0"/>
              </a:rPr>
              <a:t>Empanelment process </a:t>
            </a:r>
            <a:r>
              <a:rPr lang="en-US" sz="1800" dirty="0">
                <a:latin typeface="Times New Roman" panose="02020603050405020304" pitchFamily="18" charset="0"/>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endParaRPr lang="en-IN" sz="1800" dirty="0">
              <a:latin typeface="Times New Roman" panose="02020603050405020304" pitchFamily="18" charset="0"/>
              <a:cs typeface="Times New Roman" panose="02020603050405020304" pitchFamily="18" charset="0"/>
            </a:endParaRPr>
          </a:p>
        </p:txBody>
      </p:sp>
      <p:graphicFrame>
        <p:nvGraphicFramePr>
          <p:cNvPr id="4" name="Diagram 3"/>
          <p:cNvGraphicFramePr/>
          <p:nvPr/>
        </p:nvGraphicFramePr>
        <p:xfrm>
          <a:off x="320029" y="1"/>
          <a:ext cx="8649627"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Rectangle 10"/>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42</a:t>
            </a:r>
          </a:p>
        </p:txBody>
      </p:sp>
    </p:spTree>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620"/>
            <a:ext cx="7886700" cy="1035699"/>
          </a:xfrm>
          <a:solidFill>
            <a:srgbClr val="002060"/>
          </a:solidFill>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Nodal Training Institutes @ National level</a:t>
            </a:r>
          </a:p>
        </p:txBody>
      </p:sp>
      <p:pic>
        <p:nvPicPr>
          <p:cNvPr id="4" name="Picture 2" descr="BIRD Lucknow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88" y="1642189"/>
            <a:ext cx="2897155" cy="4460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510" y="1642189"/>
            <a:ext cx="5407520" cy="4563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74620" y="1110342"/>
          <a:ext cx="7934898" cy="5631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8927740" y="0"/>
            <a:ext cx="243861"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0" name="Rectangle 9"/>
          <p:cNvSpPr/>
          <p:nvPr/>
        </p:nvSpPr>
        <p:spPr>
          <a:xfrm>
            <a:off x="-12027" y="0"/>
            <a:ext cx="243861"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Title 1"/>
          <p:cNvSpPr>
            <a:spLocks noGrp="1"/>
          </p:cNvSpPr>
          <p:nvPr>
            <p:ph type="title"/>
          </p:nvPr>
        </p:nvSpPr>
        <p:spPr>
          <a:xfrm>
            <a:off x="302529" y="115869"/>
            <a:ext cx="8554516" cy="697705"/>
          </a:xfrm>
          <a:solidFill>
            <a:srgbClr val="002060"/>
          </a:solidFill>
          <a:scene3d>
            <a:camera prst="orthographicFront"/>
            <a:lightRig rig="threePt" dir="t"/>
          </a:scene3d>
          <a:sp3d>
            <a:bevelT/>
          </a:sp3d>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 CBBO Approach for FPO Formation</a:t>
            </a:r>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44</a:t>
            </a:r>
          </a:p>
        </p:txBody>
      </p:sp>
    </p:spTree>
  </p:cSld>
  <p:clrMapOvr>
    <a:masterClrMapping/>
  </p:clrMapOvr>
  <p:transition spd="slow">
    <p:cover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97" y="361260"/>
            <a:ext cx="8340382" cy="691919"/>
          </a:xfrm>
          <a:solidFill>
            <a:srgbClr val="002060"/>
          </a:solidFill>
          <a:scene3d>
            <a:camera prst="orthographicFront"/>
            <a:lightRig rig="threePt" dir="t"/>
          </a:scene3d>
          <a:sp3d>
            <a:bevelT w="165100" prst="coolSlant"/>
          </a:sp3d>
        </p:spPr>
        <p:txBody>
          <a:bodyPr>
            <a:noAutofit/>
          </a:bodyPr>
          <a:lstStyle/>
          <a:p>
            <a:pPr algn="ctr"/>
            <a:r>
              <a:rPr lang="en-US" sz="3200"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Incentive</a:t>
            </a:r>
            <a:r>
              <a:rPr lang="en-US" sz="3200" spc="-4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to</a:t>
            </a:r>
            <a:r>
              <a:rPr lang="en-US" sz="3200"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spc="-4"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Cluster</a:t>
            </a:r>
            <a:r>
              <a:rPr lang="en-US" sz="3200"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based</a:t>
            </a:r>
            <a:r>
              <a:rPr lang="en-US" sz="3200"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business</a:t>
            </a:r>
            <a:r>
              <a:rPr lang="en-US" sz="3200"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organizations</a:t>
            </a:r>
            <a:r>
              <a:rPr lang="en-US" sz="3200" spc="-4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IN" sz="6000"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1589461"/>
            <a:ext cx="7886700" cy="1424327"/>
          </a:xfrm>
        </p:spPr>
        <p:txBody>
          <a:bodyPr>
            <a:noAutofit/>
          </a:bodyPr>
          <a:lstStyle/>
          <a:p>
            <a:pPr algn="just"/>
            <a:r>
              <a:rPr lang="en-US" sz="2400" dirty="0">
                <a:latin typeface="Times New Roman" panose="02020603050405020304" pitchFamily="18" charset="0"/>
                <a:ea typeface="Arial" panose="020B0604020202020204" pitchFamily="34" charset="0"/>
                <a:cs typeface="Times New Roman" panose="02020603050405020304" pitchFamily="18" charset="0"/>
              </a:rPr>
              <a:t>The</a:t>
            </a:r>
            <a:r>
              <a:rPr lang="en-US" sz="2400" spc="-4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formation</a:t>
            </a:r>
            <a:r>
              <a:rPr lang="en-US" sz="2400" spc="-4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and</a:t>
            </a:r>
            <a:r>
              <a:rPr lang="en-US" sz="2400" spc="-4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incubation</a:t>
            </a:r>
            <a:r>
              <a:rPr lang="en-US" sz="2400" spc="-22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cost of CBBO, limited to maximum of </a:t>
            </a:r>
            <a:r>
              <a:rPr lang="en-US" sz="2400" b="1" dirty="0">
                <a:latin typeface="Times New Roman" panose="02020603050405020304" pitchFamily="18" charset="0"/>
                <a:ea typeface="Arial" panose="020B0604020202020204" pitchFamily="34" charset="0"/>
                <a:cs typeface="Times New Roman" panose="02020603050405020304" pitchFamily="18" charset="0"/>
              </a:rPr>
              <a:t>Rs. 25 lakh / FPO </a:t>
            </a:r>
            <a:r>
              <a:rPr lang="en-US" sz="2400" dirty="0">
                <a:latin typeface="Times New Roman" panose="02020603050405020304" pitchFamily="18" charset="0"/>
                <a:ea typeface="Arial" panose="020B0604020202020204" pitchFamily="34" charset="0"/>
                <a:cs typeface="Times New Roman" panose="02020603050405020304" pitchFamily="18" charset="0"/>
              </a:rPr>
              <a:t>of support or actual whichever is</a:t>
            </a:r>
            <a:r>
              <a:rPr lang="en-US" sz="2400" spc="-22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lesser,</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is</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to be</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provided</a:t>
            </a:r>
            <a:r>
              <a:rPr lang="en-US" sz="2400" spc="-8"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for five</a:t>
            </a:r>
            <a:r>
              <a:rPr lang="en-US" sz="2400" b="1" spc="-4"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years</a:t>
            </a:r>
            <a:r>
              <a:rPr lang="en-US" sz="2400" b="1"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from the</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year</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of</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formation.</a:t>
            </a:r>
            <a:endParaRPr lang="en-IN" sz="24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643725" y="3544646"/>
            <a:ext cx="7660868" cy="2193040"/>
            <a:chOff x="706941" y="2139232"/>
            <a:chExt cx="7660868" cy="222965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90" y="2268232"/>
              <a:ext cx="7591619" cy="2100653"/>
            </a:xfrm>
            <a:prstGeom prst="rect">
              <a:avLst/>
            </a:prstGeom>
          </p:spPr>
        </p:pic>
        <p:sp>
          <p:nvSpPr>
            <p:cNvPr id="9" name="TextBox 8"/>
            <p:cNvSpPr txBox="1"/>
            <p:nvPr/>
          </p:nvSpPr>
          <p:spPr>
            <a:xfrm rot="16200000">
              <a:off x="-177053" y="3023226"/>
              <a:ext cx="2229653" cy="461665"/>
            </a:xfrm>
            <a:prstGeom prst="rect">
              <a:avLst/>
            </a:prstGeom>
            <a:solidFill>
              <a:schemeClr val="accent2">
                <a:lumMod val="20000"/>
                <a:lumOff val="80000"/>
              </a:schemeClr>
            </a:solid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First 6 </a:t>
              </a:r>
              <a:r>
                <a:rPr lang="en-IN" sz="2400" b="1" dirty="0">
                  <a:latin typeface="Times New Roman" panose="02020603050405020304" pitchFamily="18" charset="0"/>
                  <a:cs typeface="Times New Roman" panose="02020603050405020304" pitchFamily="18" charset="0"/>
                </a:rPr>
                <a:t>Months</a:t>
              </a:r>
              <a:endParaRPr lang="en-IN" sz="2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480219" y="2485871"/>
              <a:ext cx="6571084" cy="1736646"/>
            </a:xfrm>
            <a:prstGeom prst="roundRect">
              <a:avLst/>
            </a:prstGeom>
            <a:solidFill>
              <a:schemeClr val="accent2">
                <a:lumMod val="20000"/>
                <a:lumOff val="80000"/>
              </a:schemeClr>
            </a:solidFill>
          </p:spPr>
          <p:txBody>
            <a:bodyPr wrap="square" rtlCol="0">
              <a:spAutoFit/>
            </a:bodyPr>
            <a:lstStyle/>
            <a:p>
              <a:pPr marL="243205" indent="-257175" algn="just">
                <a:buFont typeface="Arial" panose="020B0604020202020204" pitchFamily="34" charset="0"/>
                <a:buChar char="•"/>
              </a:pPr>
              <a:r>
                <a:rPr lang="en-US" sz="2400" dirty="0">
                  <a:latin typeface="Times New Roman" panose="02020603050405020304" pitchFamily="18" charset="0"/>
                  <a:ea typeface="Arial" panose="020B0604020202020204" pitchFamily="34" charset="0"/>
                  <a:cs typeface="Times New Roman" panose="02020603050405020304" pitchFamily="18" charset="0"/>
                </a:rPr>
                <a:t>Performance</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of the CBBOs will be assessed based on baseline survey, report submitted</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and</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aggregation</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activities</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undertaken</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for</a:t>
              </a:r>
              <a:r>
                <a:rPr lang="en-US" sz="2400" spc="-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FPO formation</a:t>
              </a:r>
              <a:endParaRPr lang="en-IN" sz="2400" dirty="0">
                <a:latin typeface="Times New Roman" panose="02020603050405020304" pitchFamily="18" charset="0"/>
                <a:ea typeface="Arial" panose="020B0604020202020204" pitchFamily="34" charset="0"/>
                <a:cs typeface="Times New Roman" panose="02020603050405020304" pitchFamily="18" charset="0"/>
              </a:endParaRPr>
            </a:p>
          </p:txBody>
        </p:sp>
      </p:grpSp>
      <p:sp>
        <p:nvSpPr>
          <p:cNvPr id="12" name="Rectangle 11"/>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Rectangle 12"/>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45</a:t>
            </a:r>
          </a:p>
        </p:txBody>
      </p:sp>
    </p:spTree>
  </p:cSld>
  <p:clrMapOvr>
    <a:masterClrMapping/>
  </p:clrMapOvr>
  <p:transition spd="med">
    <p:pull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74" y="3651969"/>
            <a:ext cx="8258731" cy="2522880"/>
          </a:xfrm>
          <a:prstGeom prst="rect">
            <a:avLst/>
          </a:prstGeom>
        </p:spPr>
      </p:pic>
      <p:sp>
        <p:nvSpPr>
          <p:cNvPr id="6" name="TextBox 5"/>
          <p:cNvSpPr txBox="1"/>
          <p:nvPr/>
        </p:nvSpPr>
        <p:spPr>
          <a:xfrm>
            <a:off x="1275497" y="3738619"/>
            <a:ext cx="7215930" cy="2349579"/>
          </a:xfrm>
          <a:prstGeom prst="roundRect">
            <a:avLst/>
          </a:prstGeom>
          <a:solidFill>
            <a:schemeClr val="accent3">
              <a:lumMod val="20000"/>
              <a:lumOff val="80000"/>
            </a:schemeClr>
          </a:solidFill>
        </p:spPr>
        <p:txBody>
          <a:bodyPr wrap="square" rtlCol="0">
            <a:spAutoFit/>
          </a:bodyPr>
          <a:lstStyle/>
          <a:p>
            <a:pPr marL="257175" indent="-257175"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First equity grant available by the FPOs.</a:t>
            </a:r>
          </a:p>
          <a:p>
            <a:pPr marL="257175" indent="-257175"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Statutory clearances obtained to carry out business activities minimum.</a:t>
            </a:r>
          </a:p>
          <a:p>
            <a:pPr marL="257175" indent="-257175"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50 % of business activities executed as per business plan </a:t>
            </a:r>
          </a:p>
          <a:p>
            <a:pPr marL="257175" indent="-257175" algn="just">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No. of preliminary awareness programmes for members/ BoD &amp; exposure visits of FPOs are undertaken</a:t>
            </a:r>
          </a:p>
        </p:txBody>
      </p:sp>
      <p:sp>
        <p:nvSpPr>
          <p:cNvPr id="7" name="TextBox 6"/>
          <p:cNvSpPr txBox="1"/>
          <p:nvPr/>
        </p:nvSpPr>
        <p:spPr>
          <a:xfrm rot="16200000">
            <a:off x="-248754" y="4682575"/>
            <a:ext cx="2001923" cy="461665"/>
          </a:xfrm>
          <a:prstGeom prst="rect">
            <a:avLst/>
          </a:prstGeom>
          <a:solidFill>
            <a:schemeClr val="accent3">
              <a:lumMod val="20000"/>
              <a:lumOff val="80000"/>
            </a:schemeClr>
          </a:solidFill>
        </p:spPr>
        <p:txBody>
          <a:bodyPr wrap="square" rtlCol="0">
            <a:spAutoFit/>
          </a:bodyPr>
          <a:lstStyle/>
          <a:p>
            <a:pPr algn="ctr"/>
            <a:r>
              <a:rPr lang="en-IN" sz="2400" dirty="0">
                <a:latin typeface="Times New Roman" panose="02020603050405020304" pitchFamily="18" charset="0"/>
                <a:cs typeface="Times New Roman" panose="02020603050405020304" pitchFamily="18" charset="0"/>
              </a:rPr>
              <a:t>1 yr. to 2 yr.</a:t>
            </a:r>
          </a:p>
        </p:txBody>
      </p:sp>
      <p:sp>
        <p:nvSpPr>
          <p:cNvPr id="4" name="Rectangle 3"/>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Rectangle 14"/>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84" y="605996"/>
            <a:ext cx="7726069" cy="1847955"/>
          </a:xfrm>
          <a:prstGeom prst="rect">
            <a:avLst/>
          </a:prstGeom>
          <a:ln>
            <a:solidFill>
              <a:schemeClr val="accent4">
                <a:lumMod val="20000"/>
                <a:lumOff val="80000"/>
              </a:schemeClr>
            </a:solidFill>
          </a:ln>
        </p:spPr>
      </p:pic>
      <p:sp>
        <p:nvSpPr>
          <p:cNvPr id="3" name="TextBox 2"/>
          <p:cNvSpPr txBox="1"/>
          <p:nvPr/>
        </p:nvSpPr>
        <p:spPr>
          <a:xfrm>
            <a:off x="1275497" y="797857"/>
            <a:ext cx="6887590" cy="1464231"/>
          </a:xfrm>
          <a:prstGeom prst="roundRect">
            <a:avLst/>
          </a:prstGeom>
          <a:solidFill>
            <a:schemeClr val="accent4">
              <a:lumMod val="20000"/>
              <a:lumOff val="80000"/>
            </a:schemeClr>
          </a:solidFill>
        </p:spPr>
        <p:txBody>
          <a:bodyPr wrap="square" rtlCol="0">
            <a:spAutoFit/>
          </a:bodyPr>
          <a:lstStyle/>
          <a:p>
            <a:pPr marL="243205" indent="-257175" algn="just">
              <a:buFont typeface="Arial" panose="020B0604020202020204" pitchFamily="34" charset="0"/>
              <a:buChar char="•"/>
            </a:pPr>
            <a:r>
              <a:rPr lang="en-IN" sz="2000" dirty="0">
                <a:latin typeface="Times New Roman" panose="02020603050405020304" pitchFamily="18" charset="0"/>
                <a:ea typeface="Arial" panose="020B0604020202020204" pitchFamily="34" charset="0"/>
                <a:cs typeface="Times New Roman" panose="02020603050405020304" pitchFamily="18" charset="0"/>
              </a:rPr>
              <a:t>No. of FPOs formed in allocated aspirational districts in different blocks, if any </a:t>
            </a:r>
          </a:p>
          <a:p>
            <a:pPr marL="243205" indent="-257175" algn="just">
              <a:buFont typeface="Arial" panose="020B0604020202020204" pitchFamily="34" charset="0"/>
              <a:buChar char="•"/>
            </a:pPr>
            <a:r>
              <a:rPr lang="en-IN" sz="2000" dirty="0">
                <a:latin typeface="Times New Roman" panose="02020603050405020304" pitchFamily="18" charset="0"/>
                <a:ea typeface="Arial" panose="020B0604020202020204" pitchFamily="34" charset="0"/>
                <a:cs typeface="Times New Roman" panose="02020603050405020304" pitchFamily="18" charset="0"/>
              </a:rPr>
              <a:t>No. of farmers mobilized to become members of FPO (min 300 – plains, 100 - NER &amp; Hilly areas) </a:t>
            </a:r>
          </a:p>
        </p:txBody>
      </p:sp>
      <p:sp>
        <p:nvSpPr>
          <p:cNvPr id="8" name="TextBox 7"/>
          <p:cNvSpPr txBox="1"/>
          <p:nvPr/>
        </p:nvSpPr>
        <p:spPr>
          <a:xfrm rot="16200000">
            <a:off x="-308498" y="1464677"/>
            <a:ext cx="2117475" cy="400110"/>
          </a:xfrm>
          <a:prstGeom prst="rect">
            <a:avLst/>
          </a:prstGeom>
          <a:solidFill>
            <a:schemeClr val="accent4">
              <a:lumMod val="20000"/>
              <a:lumOff val="80000"/>
            </a:schemeClr>
          </a:solid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6 Months to 1 yr</a:t>
            </a:r>
            <a:r>
              <a:rPr lang="en-IN" sz="2000" dirty="0">
                <a:latin typeface="Times New Roman" panose="02020603050405020304" pitchFamily="18" charset="0"/>
                <a:cs typeface="Times New Roman" panose="02020603050405020304" pitchFamily="18" charset="0"/>
              </a:rPr>
              <a:t>.</a:t>
            </a:r>
          </a:p>
        </p:txBody>
      </p:sp>
      <p:sp>
        <p:nvSpPr>
          <p:cNvPr id="9" name="Oval 8"/>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46</a:t>
            </a:r>
          </a:p>
        </p:txBody>
      </p:sp>
    </p:spTree>
  </p:cSld>
  <p:clrMapOvr>
    <a:masterClrMapping/>
  </p:clrMapOvr>
  <p:transition spd="slow">
    <p:cover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34" y="4105470"/>
            <a:ext cx="7878496" cy="2515862"/>
          </a:xfrm>
          <a:prstGeom prst="rect">
            <a:avLst/>
          </a:prstGeom>
        </p:spPr>
      </p:pic>
      <p:sp>
        <p:nvSpPr>
          <p:cNvPr id="8" name="TextBox 7"/>
          <p:cNvSpPr txBox="1"/>
          <p:nvPr/>
        </p:nvSpPr>
        <p:spPr>
          <a:xfrm>
            <a:off x="1417947" y="4391405"/>
            <a:ext cx="6899786" cy="1975009"/>
          </a:xfrm>
          <a:prstGeom prst="roundRect">
            <a:avLst/>
          </a:prstGeom>
          <a:solidFill>
            <a:schemeClr val="accent6">
              <a:lumMod val="20000"/>
              <a:lumOff val="80000"/>
            </a:schemeClr>
          </a:solidFill>
        </p:spPr>
        <p:txBody>
          <a:bodyPr wrap="square" rtlCol="0">
            <a:spAutoFit/>
          </a:bodyPr>
          <a:lstStyle/>
          <a:p>
            <a:pPr marL="257175" indent="-257175">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Audited statements of accounts of FPO and filling it</a:t>
            </a:r>
          </a:p>
          <a:p>
            <a:pPr marL="257175" indent="-257175">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100 % of Agri-Business plan executed and value chain developed Revenue model</a:t>
            </a:r>
          </a:p>
          <a:p>
            <a:pPr marL="257175" indent="-257175">
              <a:buFont typeface="Arial" panose="020B0604020202020204" pitchFamily="34" charset="0"/>
              <a:buChar char="•"/>
            </a:pPr>
            <a:r>
              <a:rPr lang="en-IN" sz="2200" dirty="0">
                <a:latin typeface="Times New Roman" panose="02020603050405020304" pitchFamily="18" charset="0"/>
                <a:cs typeface="Times New Roman" panose="02020603050405020304" pitchFamily="18" charset="0"/>
              </a:rPr>
              <a:t>Showing financial growth in last 3 consecutive years, detailed project completion report</a:t>
            </a:r>
          </a:p>
        </p:txBody>
      </p:sp>
      <p:sp>
        <p:nvSpPr>
          <p:cNvPr id="2" name="TextBox 1"/>
          <p:cNvSpPr txBox="1"/>
          <p:nvPr/>
        </p:nvSpPr>
        <p:spPr>
          <a:xfrm rot="16200000">
            <a:off x="4724" y="5184470"/>
            <a:ext cx="1763488" cy="461665"/>
          </a:xfrm>
          <a:prstGeom prst="rect">
            <a:avLst/>
          </a:prstGeom>
          <a:solidFill>
            <a:schemeClr val="accent6">
              <a:lumMod val="20000"/>
              <a:lumOff val="80000"/>
            </a:schemeClr>
          </a:solidFill>
        </p:spPr>
        <p:txBody>
          <a:bodyPr wrap="square" rtlCol="0">
            <a:spAutoFit/>
          </a:bodyPr>
          <a:lstStyle/>
          <a:p>
            <a:r>
              <a:rPr lang="en-IN" sz="2400" dirty="0">
                <a:latin typeface="Times New Roman" panose="02020603050405020304" pitchFamily="18" charset="0"/>
                <a:cs typeface="Times New Roman" panose="02020603050405020304" pitchFamily="18" charset="0"/>
              </a:rPr>
              <a:t>4 yr. to 5 yr.</a:t>
            </a:r>
          </a:p>
        </p:txBody>
      </p:sp>
      <p:sp>
        <p:nvSpPr>
          <p:cNvPr id="6" name="Rectangle 5"/>
          <p:cNvSpPr/>
          <p:nvPr/>
        </p:nvSpPr>
        <p:spPr>
          <a:xfrm>
            <a:off x="0"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nvGrpSpPr>
          <p:cNvPr id="7" name="Group 2"/>
          <p:cNvGrpSpPr/>
          <p:nvPr/>
        </p:nvGrpSpPr>
        <p:grpSpPr bwMode="auto">
          <a:xfrm>
            <a:off x="610970" y="667499"/>
            <a:ext cx="8350408" cy="2434677"/>
            <a:chOff x="2390" y="13081"/>
            <a:chExt cx="8721" cy="3293"/>
          </a:xfrm>
        </p:grpSpPr>
        <p:sp>
          <p:nvSpPr>
            <p:cNvPr id="9" name="Freeform 3"/>
            <p:cNvSpPr/>
            <p:nvPr/>
          </p:nvSpPr>
          <p:spPr bwMode="auto">
            <a:xfrm>
              <a:off x="10525" y="15544"/>
              <a:ext cx="586" cy="812"/>
            </a:xfrm>
            <a:custGeom>
              <a:avLst/>
              <a:gdLst>
                <a:gd name="T0" fmla="+- 0 11041 10526"/>
                <a:gd name="T1" fmla="*/ T0 w 586"/>
                <a:gd name="T2" fmla="+- 0 15613 15544"/>
                <a:gd name="T3" fmla="*/ 15613 h 812"/>
                <a:gd name="T4" fmla="+- 0 10951 10526"/>
                <a:gd name="T5" fmla="*/ T4 w 586"/>
                <a:gd name="T6" fmla="+- 0 15663 15544"/>
                <a:gd name="T7" fmla="*/ 15663 h 812"/>
                <a:gd name="T8" fmla="+- 0 10844 10526"/>
                <a:gd name="T9" fmla="*/ T8 w 586"/>
                <a:gd name="T10" fmla="+- 0 15748 15544"/>
                <a:gd name="T11" fmla="*/ 15748 h 812"/>
                <a:gd name="T12" fmla="+- 0 10818 10526"/>
                <a:gd name="T13" fmla="*/ T12 w 586"/>
                <a:gd name="T14" fmla="+- 0 15889 15544"/>
                <a:gd name="T15" fmla="*/ 15889 h 812"/>
                <a:gd name="T16" fmla="+- 0 10827 10526"/>
                <a:gd name="T17" fmla="*/ T16 w 586"/>
                <a:gd name="T18" fmla="+- 0 15943 15544"/>
                <a:gd name="T19" fmla="*/ 15943 h 812"/>
                <a:gd name="T20" fmla="+- 0 10865 10526"/>
                <a:gd name="T21" fmla="*/ T20 w 586"/>
                <a:gd name="T22" fmla="+- 0 15890 15544"/>
                <a:gd name="T23" fmla="*/ 15890 h 812"/>
                <a:gd name="T24" fmla="+- 0 10958 10526"/>
                <a:gd name="T25" fmla="*/ T24 w 586"/>
                <a:gd name="T26" fmla="+- 0 15805 15544"/>
                <a:gd name="T27" fmla="*/ 15805 h 812"/>
                <a:gd name="T28" fmla="+- 0 10949 10526"/>
                <a:gd name="T29" fmla="*/ T28 w 586"/>
                <a:gd name="T30" fmla="+- 0 15830 15544"/>
                <a:gd name="T31" fmla="*/ 15830 h 812"/>
                <a:gd name="T32" fmla="+- 0 10856 10526"/>
                <a:gd name="T33" fmla="*/ T32 w 586"/>
                <a:gd name="T34" fmla="+- 0 15963 15544"/>
                <a:gd name="T35" fmla="*/ 15963 h 812"/>
                <a:gd name="T36" fmla="+- 0 10784 10526"/>
                <a:gd name="T37" fmla="*/ T36 w 586"/>
                <a:gd name="T38" fmla="+- 0 16003 15544"/>
                <a:gd name="T39" fmla="*/ 16003 h 812"/>
                <a:gd name="T40" fmla="+- 0 10687 10526"/>
                <a:gd name="T41" fmla="*/ T40 w 586"/>
                <a:gd name="T42" fmla="+- 0 15949 15544"/>
                <a:gd name="T43" fmla="*/ 15949 h 812"/>
                <a:gd name="T44" fmla="+- 0 10681 10526"/>
                <a:gd name="T45" fmla="*/ T44 w 586"/>
                <a:gd name="T46" fmla="+- 0 15936 15544"/>
                <a:gd name="T47" fmla="*/ 15936 h 812"/>
                <a:gd name="T48" fmla="+- 0 10771 10526"/>
                <a:gd name="T49" fmla="*/ T48 w 586"/>
                <a:gd name="T50" fmla="+- 0 15968 15544"/>
                <a:gd name="T51" fmla="*/ 15968 h 812"/>
                <a:gd name="T52" fmla="+- 0 10811 10526"/>
                <a:gd name="T53" fmla="*/ T52 w 586"/>
                <a:gd name="T54" fmla="+- 0 15985 15544"/>
                <a:gd name="T55" fmla="*/ 15985 h 812"/>
                <a:gd name="T56" fmla="+- 0 10737 10526"/>
                <a:gd name="T57" fmla="*/ T56 w 586"/>
                <a:gd name="T58" fmla="+- 0 15858 15544"/>
                <a:gd name="T59" fmla="*/ 15858 h 812"/>
                <a:gd name="T60" fmla="+- 0 10648 10526"/>
                <a:gd name="T61" fmla="*/ T60 w 586"/>
                <a:gd name="T62" fmla="+- 0 15833 15544"/>
                <a:gd name="T63" fmla="*/ 15833 h 812"/>
                <a:gd name="T64" fmla="+- 0 10596 10526"/>
                <a:gd name="T65" fmla="*/ T64 w 586"/>
                <a:gd name="T66" fmla="+- 0 15834 15544"/>
                <a:gd name="T67" fmla="*/ 15834 h 812"/>
                <a:gd name="T68" fmla="+- 0 10528 10526"/>
                <a:gd name="T69" fmla="*/ T68 w 586"/>
                <a:gd name="T70" fmla="+- 0 15780 15544"/>
                <a:gd name="T71" fmla="*/ 15780 h 812"/>
                <a:gd name="T72" fmla="+- 0 10526 10526"/>
                <a:gd name="T73" fmla="*/ T72 w 586"/>
                <a:gd name="T74" fmla="+- 0 15784 15544"/>
                <a:gd name="T75" fmla="*/ 15784 h 812"/>
                <a:gd name="T76" fmla="+- 0 10530 10526"/>
                <a:gd name="T77" fmla="*/ T76 w 586"/>
                <a:gd name="T78" fmla="+- 0 15870 15544"/>
                <a:gd name="T79" fmla="*/ 15870 h 812"/>
                <a:gd name="T80" fmla="+- 0 10594 10526"/>
                <a:gd name="T81" fmla="*/ T80 w 586"/>
                <a:gd name="T82" fmla="+- 0 16006 15544"/>
                <a:gd name="T83" fmla="*/ 16006 h 812"/>
                <a:gd name="T84" fmla="+- 0 10705 10526"/>
                <a:gd name="T85" fmla="*/ T84 w 586"/>
                <a:gd name="T86" fmla="+- 0 16041 15544"/>
                <a:gd name="T87" fmla="*/ 16041 h 812"/>
                <a:gd name="T88" fmla="+- 0 10757 10526"/>
                <a:gd name="T89" fmla="*/ T88 w 586"/>
                <a:gd name="T90" fmla="+- 0 16033 15544"/>
                <a:gd name="T91" fmla="*/ 16033 h 812"/>
                <a:gd name="T92" fmla="+- 0 10769 10526"/>
                <a:gd name="T93" fmla="*/ T92 w 586"/>
                <a:gd name="T94" fmla="+- 0 16031 15544"/>
                <a:gd name="T95" fmla="*/ 16031 h 812"/>
                <a:gd name="T96" fmla="+- 0 10798 10526"/>
                <a:gd name="T97" fmla="*/ T96 w 586"/>
                <a:gd name="T98" fmla="+- 0 16115 15544"/>
                <a:gd name="T99" fmla="*/ 16115 h 812"/>
                <a:gd name="T100" fmla="+- 0 10755 10526"/>
                <a:gd name="T101" fmla="*/ T100 w 586"/>
                <a:gd name="T102" fmla="+- 0 16128 15544"/>
                <a:gd name="T103" fmla="*/ 16128 h 812"/>
                <a:gd name="T104" fmla="+- 0 10725 10526"/>
                <a:gd name="T105" fmla="*/ T104 w 586"/>
                <a:gd name="T106" fmla="+- 0 16163 15544"/>
                <a:gd name="T107" fmla="*/ 16163 h 812"/>
                <a:gd name="T108" fmla="+- 0 10650 10526"/>
                <a:gd name="T109" fmla="*/ T108 w 586"/>
                <a:gd name="T110" fmla="+- 0 16197 15544"/>
                <a:gd name="T111" fmla="*/ 16197 h 812"/>
                <a:gd name="T112" fmla="+- 0 10605 10526"/>
                <a:gd name="T113" fmla="*/ T112 w 586"/>
                <a:gd name="T114" fmla="+- 0 16356 15544"/>
                <a:gd name="T115" fmla="*/ 16356 h 812"/>
                <a:gd name="T116" fmla="+- 0 11047 10526"/>
                <a:gd name="T117" fmla="*/ T116 w 586"/>
                <a:gd name="T118" fmla="+- 0 16257 15544"/>
                <a:gd name="T119" fmla="*/ 16257 h 812"/>
                <a:gd name="T120" fmla="+- 0 10966 10526"/>
                <a:gd name="T121" fmla="*/ T120 w 586"/>
                <a:gd name="T122" fmla="+- 0 16155 15544"/>
                <a:gd name="T123" fmla="*/ 16155 h 812"/>
                <a:gd name="T124" fmla="+- 0 10861 10526"/>
                <a:gd name="T125" fmla="*/ T124 w 586"/>
                <a:gd name="T126" fmla="+- 0 16148 15544"/>
                <a:gd name="T127" fmla="*/ 16148 h 812"/>
                <a:gd name="T128" fmla="+- 0 10878 10526"/>
                <a:gd name="T129" fmla="*/ T128 w 586"/>
                <a:gd name="T130" fmla="+- 0 16018 15544"/>
                <a:gd name="T131" fmla="*/ 16018 h 812"/>
                <a:gd name="T132" fmla="+- 0 10923 10526"/>
                <a:gd name="T133" fmla="*/ T132 w 586"/>
                <a:gd name="T134" fmla="+- 0 15960 15544"/>
                <a:gd name="T135" fmla="*/ 15960 h 812"/>
                <a:gd name="T136" fmla="+- 0 11026 10526"/>
                <a:gd name="T137" fmla="*/ T136 w 586"/>
                <a:gd name="T138" fmla="+- 0 15922 15544"/>
                <a:gd name="T139" fmla="*/ 15922 h 812"/>
                <a:gd name="T140" fmla="+- 0 11105 10526"/>
                <a:gd name="T141" fmla="*/ T140 w 586"/>
                <a:gd name="T142" fmla="+- 0 15810 15544"/>
                <a:gd name="T143" fmla="*/ 15810 h 812"/>
                <a:gd name="T144" fmla="+- 0 11105 10526"/>
                <a:gd name="T145" fmla="*/ T144 w 586"/>
                <a:gd name="T146" fmla="+- 0 15683 15544"/>
                <a:gd name="T147" fmla="*/ 15683 h 812"/>
                <a:gd name="T148" fmla="+- 0 11078 10526"/>
                <a:gd name="T149" fmla="*/ T148 w 586"/>
                <a:gd name="T150" fmla="+- 0 15590 15544"/>
                <a:gd name="T151" fmla="*/ 15590 h 812"/>
                <a:gd name="T152" fmla="+- 0 11058 10526"/>
                <a:gd name="T153" fmla="*/ T152 w 586"/>
                <a:gd name="T154" fmla="+- 0 15544 15544"/>
                <a:gd name="T155" fmla="*/ 15544 h 8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586" h="812">
                  <a:moveTo>
                    <a:pt x="532" y="0"/>
                  </a:moveTo>
                  <a:lnTo>
                    <a:pt x="515" y="69"/>
                  </a:lnTo>
                  <a:lnTo>
                    <a:pt x="453" y="110"/>
                  </a:lnTo>
                  <a:lnTo>
                    <a:pt x="425" y="119"/>
                  </a:lnTo>
                  <a:lnTo>
                    <a:pt x="398" y="131"/>
                  </a:lnTo>
                  <a:lnTo>
                    <a:pt x="318" y="204"/>
                  </a:lnTo>
                  <a:lnTo>
                    <a:pt x="291" y="295"/>
                  </a:lnTo>
                  <a:lnTo>
                    <a:pt x="292" y="345"/>
                  </a:lnTo>
                  <a:lnTo>
                    <a:pt x="293" y="358"/>
                  </a:lnTo>
                  <a:lnTo>
                    <a:pt x="301" y="399"/>
                  </a:lnTo>
                  <a:lnTo>
                    <a:pt x="319" y="372"/>
                  </a:lnTo>
                  <a:lnTo>
                    <a:pt x="339" y="346"/>
                  </a:lnTo>
                  <a:lnTo>
                    <a:pt x="382" y="300"/>
                  </a:lnTo>
                  <a:lnTo>
                    <a:pt x="432" y="261"/>
                  </a:lnTo>
                  <a:lnTo>
                    <a:pt x="489" y="234"/>
                  </a:lnTo>
                  <a:lnTo>
                    <a:pt x="423" y="286"/>
                  </a:lnTo>
                  <a:lnTo>
                    <a:pt x="370" y="348"/>
                  </a:lnTo>
                  <a:lnTo>
                    <a:pt x="330" y="419"/>
                  </a:lnTo>
                  <a:lnTo>
                    <a:pt x="300" y="498"/>
                  </a:lnTo>
                  <a:lnTo>
                    <a:pt x="258" y="459"/>
                  </a:lnTo>
                  <a:lnTo>
                    <a:pt x="211" y="428"/>
                  </a:lnTo>
                  <a:lnTo>
                    <a:pt x="161" y="405"/>
                  </a:lnTo>
                  <a:lnTo>
                    <a:pt x="106" y="389"/>
                  </a:lnTo>
                  <a:lnTo>
                    <a:pt x="155" y="392"/>
                  </a:lnTo>
                  <a:lnTo>
                    <a:pt x="201" y="404"/>
                  </a:lnTo>
                  <a:lnTo>
                    <a:pt x="245" y="424"/>
                  </a:lnTo>
                  <a:lnTo>
                    <a:pt x="287" y="451"/>
                  </a:lnTo>
                  <a:lnTo>
                    <a:pt x="285" y="441"/>
                  </a:lnTo>
                  <a:lnTo>
                    <a:pt x="258" y="363"/>
                  </a:lnTo>
                  <a:lnTo>
                    <a:pt x="211" y="314"/>
                  </a:lnTo>
                  <a:lnTo>
                    <a:pt x="153" y="291"/>
                  </a:lnTo>
                  <a:lnTo>
                    <a:pt x="122" y="289"/>
                  </a:lnTo>
                  <a:lnTo>
                    <a:pt x="80" y="290"/>
                  </a:lnTo>
                  <a:lnTo>
                    <a:pt x="70" y="290"/>
                  </a:lnTo>
                  <a:lnTo>
                    <a:pt x="9" y="254"/>
                  </a:lnTo>
                  <a:lnTo>
                    <a:pt x="2" y="236"/>
                  </a:lnTo>
                  <a:lnTo>
                    <a:pt x="1" y="239"/>
                  </a:lnTo>
                  <a:lnTo>
                    <a:pt x="0" y="240"/>
                  </a:lnTo>
                  <a:lnTo>
                    <a:pt x="0" y="284"/>
                  </a:lnTo>
                  <a:lnTo>
                    <a:pt x="4" y="326"/>
                  </a:lnTo>
                  <a:lnTo>
                    <a:pt x="29" y="407"/>
                  </a:lnTo>
                  <a:lnTo>
                    <a:pt x="68" y="462"/>
                  </a:lnTo>
                  <a:lnTo>
                    <a:pt x="127" y="493"/>
                  </a:lnTo>
                  <a:lnTo>
                    <a:pt x="179" y="497"/>
                  </a:lnTo>
                  <a:lnTo>
                    <a:pt x="205" y="495"/>
                  </a:lnTo>
                  <a:lnTo>
                    <a:pt x="231" y="489"/>
                  </a:lnTo>
                  <a:lnTo>
                    <a:pt x="237" y="488"/>
                  </a:lnTo>
                  <a:lnTo>
                    <a:pt x="243" y="487"/>
                  </a:lnTo>
                  <a:lnTo>
                    <a:pt x="270" y="550"/>
                  </a:lnTo>
                  <a:lnTo>
                    <a:pt x="272" y="571"/>
                  </a:lnTo>
                  <a:lnTo>
                    <a:pt x="247" y="575"/>
                  </a:lnTo>
                  <a:lnTo>
                    <a:pt x="229" y="584"/>
                  </a:lnTo>
                  <a:lnTo>
                    <a:pt x="214" y="597"/>
                  </a:lnTo>
                  <a:lnTo>
                    <a:pt x="199" y="619"/>
                  </a:lnTo>
                  <a:lnTo>
                    <a:pt x="194" y="620"/>
                  </a:lnTo>
                  <a:lnTo>
                    <a:pt x="124" y="653"/>
                  </a:lnTo>
                  <a:lnTo>
                    <a:pt x="69" y="744"/>
                  </a:lnTo>
                  <a:lnTo>
                    <a:pt x="79" y="812"/>
                  </a:lnTo>
                  <a:lnTo>
                    <a:pt x="535" y="812"/>
                  </a:lnTo>
                  <a:lnTo>
                    <a:pt x="521" y="713"/>
                  </a:lnTo>
                  <a:lnTo>
                    <a:pt x="487" y="648"/>
                  </a:lnTo>
                  <a:lnTo>
                    <a:pt x="440" y="611"/>
                  </a:lnTo>
                  <a:lnTo>
                    <a:pt x="387" y="598"/>
                  </a:lnTo>
                  <a:lnTo>
                    <a:pt x="335" y="604"/>
                  </a:lnTo>
                  <a:lnTo>
                    <a:pt x="340" y="542"/>
                  </a:lnTo>
                  <a:lnTo>
                    <a:pt x="352" y="474"/>
                  </a:lnTo>
                  <a:lnTo>
                    <a:pt x="379" y="419"/>
                  </a:lnTo>
                  <a:lnTo>
                    <a:pt x="397" y="416"/>
                  </a:lnTo>
                  <a:lnTo>
                    <a:pt x="407" y="414"/>
                  </a:lnTo>
                  <a:lnTo>
                    <a:pt x="500" y="378"/>
                  </a:lnTo>
                  <a:lnTo>
                    <a:pt x="551" y="330"/>
                  </a:lnTo>
                  <a:lnTo>
                    <a:pt x="579" y="266"/>
                  </a:lnTo>
                  <a:lnTo>
                    <a:pt x="585" y="187"/>
                  </a:lnTo>
                  <a:lnTo>
                    <a:pt x="579" y="139"/>
                  </a:lnTo>
                  <a:lnTo>
                    <a:pt x="567" y="91"/>
                  </a:lnTo>
                  <a:lnTo>
                    <a:pt x="552" y="46"/>
                  </a:lnTo>
                  <a:lnTo>
                    <a:pt x="532" y="1"/>
                  </a:lnTo>
                  <a:lnTo>
                    <a:pt x="532" y="0"/>
                  </a:lnTo>
                  <a:close/>
                </a:path>
              </a:pathLst>
            </a:custGeom>
            <a:solidFill>
              <a:srgbClr val="FAA6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0" name="Freeform 4"/>
            <p:cNvSpPr/>
            <p:nvPr/>
          </p:nvSpPr>
          <p:spPr bwMode="auto">
            <a:xfrm>
              <a:off x="3043" y="13081"/>
              <a:ext cx="7733" cy="2719"/>
            </a:xfrm>
            <a:custGeom>
              <a:avLst/>
              <a:gdLst>
                <a:gd name="T0" fmla="+- 0 10419 3041"/>
                <a:gd name="T1" fmla="*/ T0 w 7594"/>
                <a:gd name="T2" fmla="+- 0 15533 12610"/>
                <a:gd name="T3" fmla="*/ 15533 h 2924"/>
                <a:gd name="T4" fmla="+- 0 3256 3041"/>
                <a:gd name="T5" fmla="*/ T4 w 7594"/>
                <a:gd name="T6" fmla="+- 0 15533 12610"/>
                <a:gd name="T7" fmla="*/ 15533 h 2924"/>
                <a:gd name="T8" fmla="+- 0 3188 3041"/>
                <a:gd name="T9" fmla="*/ T8 w 7594"/>
                <a:gd name="T10" fmla="+- 0 15522 12610"/>
                <a:gd name="T11" fmla="*/ 15522 h 2924"/>
                <a:gd name="T12" fmla="+- 0 3129 3041"/>
                <a:gd name="T13" fmla="*/ T12 w 7594"/>
                <a:gd name="T14" fmla="+- 0 15492 12610"/>
                <a:gd name="T15" fmla="*/ 15492 h 2924"/>
                <a:gd name="T16" fmla="+- 0 3082 3041"/>
                <a:gd name="T17" fmla="*/ T16 w 7594"/>
                <a:gd name="T18" fmla="+- 0 15445 12610"/>
                <a:gd name="T19" fmla="*/ 15445 h 2924"/>
                <a:gd name="T20" fmla="+- 0 3052 3041"/>
                <a:gd name="T21" fmla="*/ T20 w 7594"/>
                <a:gd name="T22" fmla="+- 0 15386 12610"/>
                <a:gd name="T23" fmla="*/ 15386 h 2924"/>
                <a:gd name="T24" fmla="+- 0 3041 3041"/>
                <a:gd name="T25" fmla="*/ T24 w 7594"/>
                <a:gd name="T26" fmla="+- 0 15318 12610"/>
                <a:gd name="T27" fmla="*/ 15318 h 2924"/>
                <a:gd name="T28" fmla="+- 0 3041 3041"/>
                <a:gd name="T29" fmla="*/ T28 w 7594"/>
                <a:gd name="T30" fmla="+- 0 12825 12610"/>
                <a:gd name="T31" fmla="*/ 12825 h 2924"/>
                <a:gd name="T32" fmla="+- 0 3052 3041"/>
                <a:gd name="T33" fmla="*/ T32 w 7594"/>
                <a:gd name="T34" fmla="+- 0 12757 12610"/>
                <a:gd name="T35" fmla="*/ 12757 h 2924"/>
                <a:gd name="T36" fmla="+- 0 3082 3041"/>
                <a:gd name="T37" fmla="*/ T36 w 7594"/>
                <a:gd name="T38" fmla="+- 0 12698 12610"/>
                <a:gd name="T39" fmla="*/ 12698 h 2924"/>
                <a:gd name="T40" fmla="+- 0 3129 3041"/>
                <a:gd name="T41" fmla="*/ T40 w 7594"/>
                <a:gd name="T42" fmla="+- 0 12651 12610"/>
                <a:gd name="T43" fmla="*/ 12651 h 2924"/>
                <a:gd name="T44" fmla="+- 0 3188 3041"/>
                <a:gd name="T45" fmla="*/ T44 w 7594"/>
                <a:gd name="T46" fmla="+- 0 12621 12610"/>
                <a:gd name="T47" fmla="*/ 12621 h 2924"/>
                <a:gd name="T48" fmla="+- 0 3256 3041"/>
                <a:gd name="T49" fmla="*/ T48 w 7594"/>
                <a:gd name="T50" fmla="+- 0 12610 12610"/>
                <a:gd name="T51" fmla="*/ 12610 h 2924"/>
                <a:gd name="T52" fmla="+- 0 10419 3041"/>
                <a:gd name="T53" fmla="*/ T52 w 7594"/>
                <a:gd name="T54" fmla="+- 0 12610 12610"/>
                <a:gd name="T55" fmla="*/ 12610 h 2924"/>
                <a:gd name="T56" fmla="+- 0 10487 3041"/>
                <a:gd name="T57" fmla="*/ T56 w 7594"/>
                <a:gd name="T58" fmla="+- 0 12621 12610"/>
                <a:gd name="T59" fmla="*/ 12621 h 2924"/>
                <a:gd name="T60" fmla="+- 0 10546 3041"/>
                <a:gd name="T61" fmla="*/ T60 w 7594"/>
                <a:gd name="T62" fmla="+- 0 12651 12610"/>
                <a:gd name="T63" fmla="*/ 12651 h 2924"/>
                <a:gd name="T64" fmla="+- 0 10593 3041"/>
                <a:gd name="T65" fmla="*/ T64 w 7594"/>
                <a:gd name="T66" fmla="+- 0 12698 12610"/>
                <a:gd name="T67" fmla="*/ 12698 h 2924"/>
                <a:gd name="T68" fmla="+- 0 10624 3041"/>
                <a:gd name="T69" fmla="*/ T68 w 7594"/>
                <a:gd name="T70" fmla="+- 0 12757 12610"/>
                <a:gd name="T71" fmla="*/ 12757 h 2924"/>
                <a:gd name="T72" fmla="+- 0 10635 3041"/>
                <a:gd name="T73" fmla="*/ T72 w 7594"/>
                <a:gd name="T74" fmla="+- 0 12825 12610"/>
                <a:gd name="T75" fmla="*/ 12825 h 2924"/>
                <a:gd name="T76" fmla="+- 0 10635 3041"/>
                <a:gd name="T77" fmla="*/ T76 w 7594"/>
                <a:gd name="T78" fmla="+- 0 15318 12610"/>
                <a:gd name="T79" fmla="*/ 15318 h 2924"/>
                <a:gd name="T80" fmla="+- 0 10624 3041"/>
                <a:gd name="T81" fmla="*/ T80 w 7594"/>
                <a:gd name="T82" fmla="+- 0 15386 12610"/>
                <a:gd name="T83" fmla="*/ 15386 h 2924"/>
                <a:gd name="T84" fmla="+- 0 10593 3041"/>
                <a:gd name="T85" fmla="*/ T84 w 7594"/>
                <a:gd name="T86" fmla="+- 0 15445 12610"/>
                <a:gd name="T87" fmla="*/ 15445 h 2924"/>
                <a:gd name="T88" fmla="+- 0 10546 3041"/>
                <a:gd name="T89" fmla="*/ T88 w 7594"/>
                <a:gd name="T90" fmla="+- 0 15492 12610"/>
                <a:gd name="T91" fmla="*/ 15492 h 2924"/>
                <a:gd name="T92" fmla="+- 0 10487 3041"/>
                <a:gd name="T93" fmla="*/ T92 w 7594"/>
                <a:gd name="T94" fmla="+- 0 15522 12610"/>
                <a:gd name="T95" fmla="*/ 15522 h 2924"/>
                <a:gd name="T96" fmla="+- 0 10419 3041"/>
                <a:gd name="T97" fmla="*/ T96 w 7594"/>
                <a:gd name="T98" fmla="+- 0 15533 12610"/>
                <a:gd name="T99" fmla="*/ 15533 h 2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7594" h="2924">
                  <a:moveTo>
                    <a:pt x="7378" y="2923"/>
                  </a:moveTo>
                  <a:lnTo>
                    <a:pt x="215" y="2923"/>
                  </a:lnTo>
                  <a:lnTo>
                    <a:pt x="147" y="2912"/>
                  </a:lnTo>
                  <a:lnTo>
                    <a:pt x="88" y="2882"/>
                  </a:lnTo>
                  <a:lnTo>
                    <a:pt x="41" y="2835"/>
                  </a:lnTo>
                  <a:lnTo>
                    <a:pt x="11" y="2776"/>
                  </a:lnTo>
                  <a:lnTo>
                    <a:pt x="0" y="2708"/>
                  </a:lnTo>
                  <a:lnTo>
                    <a:pt x="0" y="215"/>
                  </a:lnTo>
                  <a:lnTo>
                    <a:pt x="11" y="147"/>
                  </a:lnTo>
                  <a:lnTo>
                    <a:pt x="41" y="88"/>
                  </a:lnTo>
                  <a:lnTo>
                    <a:pt x="88" y="41"/>
                  </a:lnTo>
                  <a:lnTo>
                    <a:pt x="147" y="11"/>
                  </a:lnTo>
                  <a:lnTo>
                    <a:pt x="215" y="0"/>
                  </a:lnTo>
                  <a:lnTo>
                    <a:pt x="7378" y="0"/>
                  </a:lnTo>
                  <a:lnTo>
                    <a:pt x="7446" y="11"/>
                  </a:lnTo>
                  <a:lnTo>
                    <a:pt x="7505" y="41"/>
                  </a:lnTo>
                  <a:lnTo>
                    <a:pt x="7552" y="88"/>
                  </a:lnTo>
                  <a:lnTo>
                    <a:pt x="7583" y="147"/>
                  </a:lnTo>
                  <a:lnTo>
                    <a:pt x="7594" y="215"/>
                  </a:lnTo>
                  <a:lnTo>
                    <a:pt x="7594" y="2708"/>
                  </a:lnTo>
                  <a:lnTo>
                    <a:pt x="7583" y="2776"/>
                  </a:lnTo>
                  <a:lnTo>
                    <a:pt x="7552" y="2835"/>
                  </a:lnTo>
                  <a:lnTo>
                    <a:pt x="7505" y="2882"/>
                  </a:lnTo>
                  <a:lnTo>
                    <a:pt x="7446" y="2912"/>
                  </a:lnTo>
                  <a:lnTo>
                    <a:pt x="7378" y="2923"/>
                  </a:lnTo>
                  <a:close/>
                </a:path>
              </a:pathLst>
            </a:custGeom>
            <a:noFill/>
            <a:ln w="12776">
              <a:solidFill>
                <a:srgbClr val="95459A"/>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dirty="0"/>
            </a:p>
          </p:txBody>
        </p:sp>
        <p:sp>
          <p:nvSpPr>
            <p:cNvPr id="11" name="AutoShape 5"/>
            <p:cNvSpPr/>
            <p:nvPr/>
          </p:nvSpPr>
          <p:spPr bwMode="auto">
            <a:xfrm>
              <a:off x="2390" y="13224"/>
              <a:ext cx="899" cy="2488"/>
            </a:xfrm>
            <a:custGeom>
              <a:avLst/>
              <a:gdLst>
                <a:gd name="T0" fmla="+- 0 3132 2370"/>
                <a:gd name="T1" fmla="*/ T0 w 899"/>
                <a:gd name="T2" fmla="+- 0 14135 12610"/>
                <a:gd name="T3" fmla="*/ 14135 h 2924"/>
                <a:gd name="T4" fmla="+- 0 2769 2370"/>
                <a:gd name="T5" fmla="*/ T4 w 899"/>
                <a:gd name="T6" fmla="+- 0 12610 12610"/>
                <a:gd name="T7" fmla="*/ 12610 h 2924"/>
                <a:gd name="T8" fmla="+- 0 2370 2370"/>
                <a:gd name="T9" fmla="*/ T8 w 899"/>
                <a:gd name="T10" fmla="+- 0 12610 12610"/>
                <a:gd name="T11" fmla="*/ 12610 h 2924"/>
                <a:gd name="T12" fmla="+- 0 2370 2370"/>
                <a:gd name="T13" fmla="*/ T12 w 899"/>
                <a:gd name="T14" fmla="+- 0 15533 12610"/>
                <a:gd name="T15" fmla="*/ 15533 h 2924"/>
                <a:gd name="T16" fmla="+- 0 2727 2370"/>
                <a:gd name="T17" fmla="*/ T16 w 899"/>
                <a:gd name="T18" fmla="+- 0 15533 12610"/>
                <a:gd name="T19" fmla="*/ 15533 h 2924"/>
                <a:gd name="T20" fmla="+- 0 3132 2370"/>
                <a:gd name="T21" fmla="*/ T20 w 899"/>
                <a:gd name="T22" fmla="+- 0 14135 12610"/>
                <a:gd name="T23" fmla="*/ 14135 h 2924"/>
                <a:gd name="T24" fmla="+- 0 3269 2370"/>
                <a:gd name="T25" fmla="*/ T24 w 899"/>
                <a:gd name="T26" fmla="+- 0 14958 12610"/>
                <a:gd name="T27" fmla="*/ 14958 h 2924"/>
                <a:gd name="T28" fmla="+- 0 3173 2370"/>
                <a:gd name="T29" fmla="*/ T28 w 899"/>
                <a:gd name="T30" fmla="+- 0 14958 12610"/>
                <a:gd name="T31" fmla="*/ 14958 h 2924"/>
                <a:gd name="T32" fmla="+- 0 3173 2370"/>
                <a:gd name="T33" fmla="*/ T32 w 899"/>
                <a:gd name="T34" fmla="+- 0 15055 12610"/>
                <a:gd name="T35" fmla="*/ 15055 h 2924"/>
                <a:gd name="T36" fmla="+- 0 3269 2370"/>
                <a:gd name="T37" fmla="*/ T36 w 899"/>
                <a:gd name="T38" fmla="+- 0 15055 12610"/>
                <a:gd name="T39" fmla="*/ 15055 h 2924"/>
                <a:gd name="T40" fmla="+- 0 3269 2370"/>
                <a:gd name="T41" fmla="*/ T40 w 899"/>
                <a:gd name="T42" fmla="+- 0 14958 12610"/>
                <a:gd name="T43" fmla="*/ 14958 h 2924"/>
                <a:gd name="T44" fmla="+- 0 3269 2370"/>
                <a:gd name="T45" fmla="*/ T44 w 899"/>
                <a:gd name="T46" fmla="+- 0 14560 12610"/>
                <a:gd name="T47" fmla="*/ 14560 h 2924"/>
                <a:gd name="T48" fmla="+- 0 3173 2370"/>
                <a:gd name="T49" fmla="*/ T48 w 899"/>
                <a:gd name="T50" fmla="+- 0 14560 12610"/>
                <a:gd name="T51" fmla="*/ 14560 h 2924"/>
                <a:gd name="T52" fmla="+- 0 3173 2370"/>
                <a:gd name="T53" fmla="*/ T52 w 899"/>
                <a:gd name="T54" fmla="+- 0 14657 12610"/>
                <a:gd name="T55" fmla="*/ 14657 h 2924"/>
                <a:gd name="T56" fmla="+- 0 3269 2370"/>
                <a:gd name="T57" fmla="*/ T56 w 899"/>
                <a:gd name="T58" fmla="+- 0 14657 12610"/>
                <a:gd name="T59" fmla="*/ 14657 h 2924"/>
                <a:gd name="T60" fmla="+- 0 3269 2370"/>
                <a:gd name="T61" fmla="*/ T60 w 899"/>
                <a:gd name="T62" fmla="+- 0 14560 12610"/>
                <a:gd name="T63" fmla="*/ 14560 h 2924"/>
                <a:gd name="T64" fmla="+- 0 3269 2370"/>
                <a:gd name="T65" fmla="*/ T64 w 899"/>
                <a:gd name="T66" fmla="+- 0 13925 12610"/>
                <a:gd name="T67" fmla="*/ 13925 h 2924"/>
                <a:gd name="T68" fmla="+- 0 3173 2370"/>
                <a:gd name="T69" fmla="*/ T68 w 899"/>
                <a:gd name="T70" fmla="+- 0 13925 12610"/>
                <a:gd name="T71" fmla="*/ 13925 h 2924"/>
                <a:gd name="T72" fmla="+- 0 3173 2370"/>
                <a:gd name="T73" fmla="*/ T72 w 899"/>
                <a:gd name="T74" fmla="+- 0 14022 12610"/>
                <a:gd name="T75" fmla="*/ 14022 h 2924"/>
                <a:gd name="T76" fmla="+- 0 3269 2370"/>
                <a:gd name="T77" fmla="*/ T76 w 899"/>
                <a:gd name="T78" fmla="+- 0 14022 12610"/>
                <a:gd name="T79" fmla="*/ 14022 h 2924"/>
                <a:gd name="T80" fmla="+- 0 3269 2370"/>
                <a:gd name="T81" fmla="*/ T80 w 899"/>
                <a:gd name="T82" fmla="+- 0 13925 12610"/>
                <a:gd name="T83" fmla="*/ 13925 h 2924"/>
                <a:gd name="T84" fmla="+- 0 3269 2370"/>
                <a:gd name="T85" fmla="*/ T84 w 899"/>
                <a:gd name="T86" fmla="+- 0 13299 12610"/>
                <a:gd name="T87" fmla="*/ 13299 h 2924"/>
                <a:gd name="T88" fmla="+- 0 3173 2370"/>
                <a:gd name="T89" fmla="*/ T88 w 899"/>
                <a:gd name="T90" fmla="+- 0 13299 12610"/>
                <a:gd name="T91" fmla="*/ 13299 h 2924"/>
                <a:gd name="T92" fmla="+- 0 3173 2370"/>
                <a:gd name="T93" fmla="*/ T92 w 899"/>
                <a:gd name="T94" fmla="+- 0 13396 12610"/>
                <a:gd name="T95" fmla="*/ 13396 h 2924"/>
                <a:gd name="T96" fmla="+- 0 3269 2370"/>
                <a:gd name="T97" fmla="*/ T96 w 899"/>
                <a:gd name="T98" fmla="+- 0 13396 12610"/>
                <a:gd name="T99" fmla="*/ 13396 h 2924"/>
                <a:gd name="T100" fmla="+- 0 3269 2370"/>
                <a:gd name="T101" fmla="*/ T100 w 899"/>
                <a:gd name="T102" fmla="+- 0 13299 12610"/>
                <a:gd name="T103" fmla="*/ 13299 h 2924"/>
                <a:gd name="T104" fmla="+- 0 3269 2370"/>
                <a:gd name="T105" fmla="*/ T104 w 899"/>
                <a:gd name="T106" fmla="+- 0 12924 12610"/>
                <a:gd name="T107" fmla="*/ 12924 h 2924"/>
                <a:gd name="T108" fmla="+- 0 3173 2370"/>
                <a:gd name="T109" fmla="*/ T108 w 899"/>
                <a:gd name="T110" fmla="+- 0 12924 12610"/>
                <a:gd name="T111" fmla="*/ 12924 h 2924"/>
                <a:gd name="T112" fmla="+- 0 3173 2370"/>
                <a:gd name="T113" fmla="*/ T112 w 899"/>
                <a:gd name="T114" fmla="+- 0 13021 12610"/>
                <a:gd name="T115" fmla="*/ 13021 h 2924"/>
                <a:gd name="T116" fmla="+- 0 3269 2370"/>
                <a:gd name="T117" fmla="*/ T116 w 899"/>
                <a:gd name="T118" fmla="+- 0 13021 12610"/>
                <a:gd name="T119" fmla="*/ 13021 h 2924"/>
                <a:gd name="T120" fmla="+- 0 3269 2370"/>
                <a:gd name="T121" fmla="*/ T120 w 899"/>
                <a:gd name="T122" fmla="+- 0 12924 12610"/>
                <a:gd name="T123" fmla="*/ 12924 h 2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899" h="2924">
                  <a:moveTo>
                    <a:pt x="762" y="1525"/>
                  </a:moveTo>
                  <a:lnTo>
                    <a:pt x="399" y="0"/>
                  </a:lnTo>
                  <a:lnTo>
                    <a:pt x="0" y="0"/>
                  </a:lnTo>
                  <a:lnTo>
                    <a:pt x="0" y="2923"/>
                  </a:lnTo>
                  <a:lnTo>
                    <a:pt x="357" y="2923"/>
                  </a:lnTo>
                  <a:lnTo>
                    <a:pt x="762" y="1525"/>
                  </a:lnTo>
                  <a:close/>
                  <a:moveTo>
                    <a:pt x="899" y="2348"/>
                  </a:moveTo>
                  <a:lnTo>
                    <a:pt x="803" y="2348"/>
                  </a:lnTo>
                  <a:lnTo>
                    <a:pt x="803" y="2445"/>
                  </a:lnTo>
                  <a:lnTo>
                    <a:pt x="899" y="2445"/>
                  </a:lnTo>
                  <a:lnTo>
                    <a:pt x="899" y="2348"/>
                  </a:lnTo>
                  <a:close/>
                  <a:moveTo>
                    <a:pt x="899" y="1950"/>
                  </a:moveTo>
                  <a:lnTo>
                    <a:pt x="803" y="1950"/>
                  </a:lnTo>
                  <a:lnTo>
                    <a:pt x="803" y="2047"/>
                  </a:lnTo>
                  <a:lnTo>
                    <a:pt x="899" y="2047"/>
                  </a:lnTo>
                  <a:lnTo>
                    <a:pt x="899" y="1950"/>
                  </a:lnTo>
                  <a:close/>
                  <a:moveTo>
                    <a:pt x="899" y="1315"/>
                  </a:moveTo>
                  <a:lnTo>
                    <a:pt x="803" y="1315"/>
                  </a:lnTo>
                  <a:lnTo>
                    <a:pt x="803" y="1412"/>
                  </a:lnTo>
                  <a:lnTo>
                    <a:pt x="899" y="1412"/>
                  </a:lnTo>
                  <a:lnTo>
                    <a:pt x="899" y="1315"/>
                  </a:lnTo>
                  <a:close/>
                  <a:moveTo>
                    <a:pt x="899" y="689"/>
                  </a:moveTo>
                  <a:lnTo>
                    <a:pt x="803" y="689"/>
                  </a:lnTo>
                  <a:lnTo>
                    <a:pt x="803" y="786"/>
                  </a:lnTo>
                  <a:lnTo>
                    <a:pt x="899" y="786"/>
                  </a:lnTo>
                  <a:lnTo>
                    <a:pt x="899" y="689"/>
                  </a:lnTo>
                  <a:close/>
                  <a:moveTo>
                    <a:pt x="899" y="314"/>
                  </a:moveTo>
                  <a:lnTo>
                    <a:pt x="803" y="314"/>
                  </a:lnTo>
                  <a:lnTo>
                    <a:pt x="803" y="411"/>
                  </a:lnTo>
                  <a:lnTo>
                    <a:pt x="899" y="411"/>
                  </a:lnTo>
                  <a:lnTo>
                    <a:pt x="899" y="314"/>
                  </a:lnTo>
                  <a:close/>
                </a:path>
              </a:pathLst>
            </a:custGeom>
            <a:solidFill>
              <a:srgbClr val="9545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12" name="Text Box 6"/>
            <p:cNvSpPr txBox="1">
              <a:spLocks noChangeArrowheads="1"/>
            </p:cNvSpPr>
            <p:nvPr/>
          </p:nvSpPr>
          <p:spPr bwMode="auto">
            <a:xfrm>
              <a:off x="3164" y="13338"/>
              <a:ext cx="7331" cy="2206"/>
            </a:xfrm>
            <a:prstGeom prst="round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L="257175" indent="-257175" algn="just" defTabSz="685800" eaLnBrk="0" fontAlgn="base" hangingPunct="0">
                <a:lnSpc>
                  <a:spcPct val="80000"/>
                </a:lnSpc>
                <a:spcBef>
                  <a:spcPct val="0"/>
                </a:spcBef>
                <a:spcAft>
                  <a:spcPts val="600"/>
                </a:spcAft>
                <a:buFont typeface="Arial" panose="020B0604020202020204" pitchFamily="34" charset="0"/>
                <a:buChar char="•"/>
              </a:pPr>
              <a:r>
                <a:rPr lang="en-IN" altLang="en-US" sz="2200" dirty="0">
                  <a:latin typeface="Times New Roman" panose="02020603050405020304" pitchFamily="18" charset="0"/>
                  <a:cs typeface="Times New Roman" panose="02020603050405020304" pitchFamily="18" charset="0"/>
                </a:rPr>
                <a:t>Issuing share certificates to each member in third year, if any</a:t>
              </a:r>
            </a:p>
            <a:p>
              <a:pPr marL="257175" indent="-257175" algn="just" defTabSz="685800" eaLnBrk="0" fontAlgn="base" hangingPunct="0">
                <a:lnSpc>
                  <a:spcPct val="80000"/>
                </a:lnSpc>
                <a:spcBef>
                  <a:spcPct val="0"/>
                </a:spcBef>
                <a:spcAft>
                  <a:spcPts val="600"/>
                </a:spcAft>
                <a:buFont typeface="Arial" panose="020B0604020202020204" pitchFamily="34" charset="0"/>
                <a:buChar char="•"/>
              </a:pPr>
              <a:r>
                <a:rPr lang="en-IN" altLang="en-US" sz="2200" dirty="0">
                  <a:latin typeface="Times New Roman" panose="02020603050405020304" pitchFamily="18" charset="0"/>
                  <a:cs typeface="Times New Roman" panose="02020603050405020304" pitchFamily="18" charset="0"/>
                </a:rPr>
                <a:t>Trading/uploading of produce in e-NAM/other sources, if any</a:t>
              </a:r>
            </a:p>
          </p:txBody>
        </p:sp>
        <p:sp>
          <p:nvSpPr>
            <p:cNvPr id="13" name="Text Box 7"/>
            <p:cNvSpPr txBox="1">
              <a:spLocks noChangeArrowheads="1"/>
            </p:cNvSpPr>
            <p:nvPr/>
          </p:nvSpPr>
          <p:spPr bwMode="auto">
            <a:xfrm>
              <a:off x="10721" y="16150"/>
              <a:ext cx="24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defTabSz="685800" eaLnBrk="0" fontAlgn="base" hangingPunct="0">
                <a:lnSpc>
                  <a:spcPct val="89000"/>
                </a:lnSpc>
                <a:spcBef>
                  <a:spcPct val="0"/>
                </a:spcBef>
                <a:spcAft>
                  <a:spcPts val="600"/>
                </a:spcAft>
              </a:pPr>
              <a:r>
                <a:rPr lang="en-IN" altLang="en-US" sz="750">
                  <a:solidFill>
                    <a:srgbClr val="FFFFFF"/>
                  </a:solidFill>
                  <a:latin typeface="Calibri" panose="020F0502020204030204" charset="0"/>
                </a:rPr>
                <a:t>31</a:t>
              </a:r>
              <a:endParaRPr lang="en-US" altLang="en-US" sz="1350">
                <a:latin typeface="Arial" panose="020B0604020202020204" pitchFamily="34" charset="0"/>
              </a:endParaRPr>
            </a:p>
          </p:txBody>
        </p:sp>
      </p:grpSp>
      <p:sp>
        <p:nvSpPr>
          <p:cNvPr id="14" name="TextBox 13"/>
          <p:cNvSpPr txBox="1"/>
          <p:nvPr/>
        </p:nvSpPr>
        <p:spPr>
          <a:xfrm rot="16200000">
            <a:off x="-453064" y="1425389"/>
            <a:ext cx="2434676" cy="461665"/>
          </a:xfrm>
          <a:prstGeom prst="rect">
            <a:avLst/>
          </a:prstGeom>
          <a:solidFill>
            <a:schemeClr val="accent5">
              <a:lumMod val="20000"/>
              <a:lumOff val="80000"/>
            </a:schemeClr>
          </a:solidFill>
        </p:spPr>
        <p:txBody>
          <a:bodyPr wrap="square" rtlCol="0">
            <a:spAutoFit/>
          </a:bodyPr>
          <a:lstStyle/>
          <a:p>
            <a:pPr algn="ctr"/>
            <a:r>
              <a:rPr lang="en-IN" sz="2400" dirty="0">
                <a:latin typeface="Times New Roman" panose="02020603050405020304" pitchFamily="18" charset="0"/>
                <a:cs typeface="Times New Roman" panose="02020603050405020304" pitchFamily="18" charset="0"/>
              </a:rPr>
              <a:t>2 yr. to 3 &amp; 4 yr.</a:t>
            </a:r>
          </a:p>
        </p:txBody>
      </p:sp>
      <p:sp>
        <p:nvSpPr>
          <p:cNvPr id="3" name="Rectangle 2"/>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Oval 3"/>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47</a:t>
            </a:r>
          </a:p>
        </p:txBody>
      </p:sp>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312575" y="60689"/>
          <a:ext cx="8518850" cy="6859873"/>
        </p:xfrm>
        <a:graphic>
          <a:graphicData uri="http://schemas.openxmlformats.org/drawingml/2006/table">
            <a:tbl>
              <a:tblPr firstRow="1" firstCol="1" lastRow="1" lastCol="1" bandRow="1" bandCol="1">
                <a:tableStyleId>{ED083AE6-46FA-4A59-8FB0-9F97EB10719F}</a:tableStyleId>
              </a:tblPr>
              <a:tblGrid>
                <a:gridCol w="993711">
                  <a:extLst>
                    <a:ext uri="{9D8B030D-6E8A-4147-A177-3AD203B41FA5}">
                      <a16:colId xmlns:a16="http://schemas.microsoft.com/office/drawing/2014/main" val="20000"/>
                    </a:ext>
                  </a:extLst>
                </a:gridCol>
                <a:gridCol w="1716832">
                  <a:extLst>
                    <a:ext uri="{9D8B030D-6E8A-4147-A177-3AD203B41FA5}">
                      <a16:colId xmlns:a16="http://schemas.microsoft.com/office/drawing/2014/main" val="20001"/>
                    </a:ext>
                  </a:extLst>
                </a:gridCol>
                <a:gridCol w="2752531">
                  <a:extLst>
                    <a:ext uri="{9D8B030D-6E8A-4147-A177-3AD203B41FA5}">
                      <a16:colId xmlns:a16="http://schemas.microsoft.com/office/drawing/2014/main" val="20002"/>
                    </a:ext>
                  </a:extLst>
                </a:gridCol>
                <a:gridCol w="3055776">
                  <a:extLst>
                    <a:ext uri="{9D8B030D-6E8A-4147-A177-3AD203B41FA5}">
                      <a16:colId xmlns:a16="http://schemas.microsoft.com/office/drawing/2014/main" val="20003"/>
                    </a:ext>
                  </a:extLst>
                </a:gridCol>
              </a:tblGrid>
              <a:tr h="542791">
                <a:tc>
                  <a:txBody>
                    <a:bodyPr/>
                    <a:lstStyle/>
                    <a:p>
                      <a:pPr marL="37465" marR="2540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Sl.No.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001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State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4737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CBBO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11505" marR="60198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864674">
                <a:tc>
                  <a:txBody>
                    <a:bodyPr/>
                    <a:lstStyle/>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dirty="0">
                          <a:effectLst/>
                          <a:latin typeface="Times New Roman" panose="02020603050405020304" pitchFamily="18" charset="0"/>
                          <a:cs typeface="Times New Roman" panose="02020603050405020304" pitchFamily="18" charset="0"/>
                        </a:rPr>
                        <a:t>1</a:t>
                      </a:r>
                    </a:p>
                    <a:p>
                      <a:pPr algn="ctr">
                        <a:spcBef>
                          <a:spcPts val="35"/>
                        </a:spcBef>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7780" algn="ctr">
                        <a:lnSpc>
                          <a:spcPts val="830"/>
                        </a:lnSpc>
                        <a:spcBef>
                          <a:spcPts val="35"/>
                        </a:spcBef>
                      </a:pPr>
                      <a:r>
                        <a:rPr lang="en-US" sz="2000" dirty="0">
                          <a:effectLst/>
                          <a:latin typeface="Times New Roman" panose="02020603050405020304" pitchFamily="18" charset="0"/>
                          <a:cs typeface="Times New Roman" panose="02020603050405020304" pitchFamily="18" charset="0"/>
                        </a:rPr>
                        <a:t>Andhra</a:t>
                      </a:r>
                      <a:r>
                        <a:rPr lang="en-US" sz="2000" spc="-2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Pradesh</a:t>
                      </a:r>
                    </a:p>
                  </a:txBody>
                  <a:tcPr marL="0" marR="0" marT="0" marB="0" anchor="ctr"/>
                </a:tc>
                <a:tc>
                  <a:txBody>
                    <a:bodyPr/>
                    <a:lstStyle/>
                    <a:p>
                      <a:pPr marL="1714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145" algn="ctr">
                        <a:lnSpc>
                          <a:spcPct val="100000"/>
                        </a:lnSpc>
                        <a:spcBef>
                          <a:spcPts val="35"/>
                        </a:spcBef>
                      </a:pPr>
                      <a:r>
                        <a:rPr lang="en-US" sz="2000" dirty="0">
                          <a:effectLst/>
                          <a:latin typeface="Times New Roman" panose="02020603050405020304" pitchFamily="18" charset="0"/>
                          <a:cs typeface="Times New Roman" panose="02020603050405020304" pitchFamily="18" charset="0"/>
                        </a:rPr>
                        <a:t>Grant</a:t>
                      </a:r>
                      <a:r>
                        <a:rPr lang="en-US" sz="2000" spc="-4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Thornton</a:t>
                      </a:r>
                      <a:r>
                        <a:rPr lang="en-US" sz="2000" spc="-4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Bharat</a:t>
                      </a:r>
                      <a:r>
                        <a:rPr lang="en-US" sz="2000" spc="-3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LLP</a:t>
                      </a:r>
                    </a:p>
                  </a:txBody>
                  <a:tcPr marL="0" marR="0" marT="0" marB="0" anchor="ctr"/>
                </a:tc>
                <a:tc>
                  <a:txBody>
                    <a:bodyPr/>
                    <a:lstStyle/>
                    <a:p>
                      <a:pPr marL="16510" algn="ctr">
                        <a:lnSpc>
                          <a:spcPts val="830"/>
                        </a:lnSpc>
                        <a:spcBef>
                          <a:spcPts val="35"/>
                        </a:spcBef>
                      </a:pPr>
                      <a:endParaRPr lang="en-US" sz="2000" b="0" dirty="0">
                        <a:effectLst/>
                        <a:latin typeface="Times New Roman" panose="02020603050405020304" pitchFamily="18" charset="0"/>
                        <a:cs typeface="Times New Roman" panose="02020603050405020304" pitchFamily="18" charset="0"/>
                      </a:endParaRPr>
                    </a:p>
                    <a:p>
                      <a:pPr marL="16510" algn="ctr">
                        <a:lnSpc>
                          <a:spcPct val="100000"/>
                        </a:lnSpc>
                        <a:spcBef>
                          <a:spcPts val="35"/>
                        </a:spcBef>
                      </a:pPr>
                      <a:r>
                        <a:rPr lang="en-US" sz="2000" b="0" dirty="0">
                          <a:effectLst/>
                          <a:latin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V.</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Padmanand</a:t>
                      </a:r>
                      <a:r>
                        <a:rPr lang="en-US" sz="2000" b="0" spc="-2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(Partner)</a:t>
                      </a:r>
                    </a:p>
                    <a:p>
                      <a:pPr marL="16510" algn="ctr">
                        <a:lnSpc>
                          <a:spcPct val="100000"/>
                        </a:lnSpc>
                        <a:spcBef>
                          <a:spcPts val="55"/>
                        </a:spcBef>
                        <a:spcAft>
                          <a:spcPts val="0"/>
                        </a:spcAft>
                      </a:pPr>
                      <a:r>
                        <a:rPr lang="en-US" sz="2000" b="0" dirty="0">
                          <a:effectLst/>
                          <a:latin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Prakhar</a:t>
                      </a:r>
                      <a:r>
                        <a:rPr lang="en-US" sz="2000" b="0" spc="-2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102538">
                <a:tc>
                  <a:txBody>
                    <a:bodyPr/>
                    <a:lstStyle/>
                    <a:p>
                      <a:pPr marL="9525" algn="ctr">
                        <a:spcBef>
                          <a:spcPts val="35"/>
                        </a:spcBef>
                      </a:pPr>
                      <a:r>
                        <a:rPr lang="en-US" sz="2000" dirty="0">
                          <a:effectLst/>
                          <a:latin typeface="Times New Roman" panose="02020603050405020304" pitchFamily="18" charset="0"/>
                          <a:cs typeface="Times New Roman" panose="02020603050405020304" pitchFamily="18" charset="0"/>
                        </a:rPr>
                        <a:t>2</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780" marR="29845" algn="ctr">
                        <a:lnSpc>
                          <a:spcPct val="113000"/>
                        </a:lnSpc>
                        <a:spcBef>
                          <a:spcPts val="35"/>
                        </a:spcBef>
                        <a:spcAft>
                          <a:spcPts val="0"/>
                        </a:spcAft>
                      </a:pPr>
                      <a:r>
                        <a:rPr lang="en-US" sz="2000" dirty="0">
                          <a:effectLst/>
                          <a:latin typeface="Times New Roman" panose="02020603050405020304" pitchFamily="18" charset="0"/>
                          <a:cs typeface="Times New Roman" panose="02020603050405020304" pitchFamily="18" charset="0"/>
                        </a:rPr>
                        <a:t>Arunachal</a:t>
                      </a:r>
                      <a:r>
                        <a:rPr lang="en-US" sz="2000" spc="-17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Pradesh</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spcBef>
                          <a:spcPts val="35"/>
                        </a:spcBef>
                      </a:pPr>
                      <a:r>
                        <a:rPr lang="en-US" sz="2000" spc="-5" dirty="0">
                          <a:effectLst/>
                          <a:latin typeface="Times New Roman" panose="02020603050405020304" pitchFamily="18" charset="0"/>
                          <a:cs typeface="Times New Roman" panose="02020603050405020304" pitchFamily="18" charset="0"/>
                        </a:rPr>
                        <a:t>Indian</a:t>
                      </a:r>
                      <a:r>
                        <a:rPr lang="en-US" sz="2000" spc="-4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Grameen</a:t>
                      </a:r>
                      <a:r>
                        <a:rPr lang="en-US" sz="2000" spc="-3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Services</a:t>
                      </a:r>
                      <a:r>
                        <a:rPr lang="en-US" sz="2000" spc="-4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(IGS)</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marR="412750" algn="ctr">
                        <a:lnSpc>
                          <a:spcPct val="113000"/>
                        </a:lnSpc>
                        <a:spcBef>
                          <a:spcPts val="35"/>
                        </a:spcBef>
                        <a:spcAft>
                          <a:spcPts val="0"/>
                        </a:spcAft>
                      </a:pPr>
                      <a:r>
                        <a:rPr lang="en-US" sz="2000" b="0" dirty="0">
                          <a:effectLst/>
                          <a:latin typeface="Times New Roman" panose="02020603050405020304" pitchFamily="18" charset="0"/>
                          <a:cs typeface="Times New Roman" panose="02020603050405020304" pitchFamily="18" charset="0"/>
                        </a:rPr>
                        <a:t>Mr. Dilip Gupta (</a:t>
                      </a:r>
                      <a:r>
                        <a:rPr lang="en-US" sz="2000" b="0" spc="-5" dirty="0">
                          <a:effectLst/>
                          <a:latin typeface="Times New Roman" panose="02020603050405020304" pitchFamily="18" charset="0"/>
                          <a:cs typeface="Times New Roman" panose="02020603050405020304" pitchFamily="18" charset="0"/>
                        </a:rPr>
                        <a:t>Associate</a:t>
                      </a:r>
                      <a:r>
                        <a:rPr lang="en-US" sz="2000" b="0" spc="-45" dirty="0">
                          <a:effectLst/>
                          <a:latin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cs typeface="Times New Roman" panose="02020603050405020304" pitchFamily="18" charset="0"/>
                        </a:rPr>
                        <a:t>Vice</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President)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045149">
                <a:tc>
                  <a:txBody>
                    <a:bodyPr/>
                    <a:lstStyle/>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dirty="0">
                          <a:effectLst/>
                          <a:latin typeface="Times New Roman" panose="02020603050405020304" pitchFamily="18" charset="0"/>
                          <a:cs typeface="Times New Roman" panose="02020603050405020304" pitchFamily="18" charset="0"/>
                        </a:rPr>
                        <a:t>3</a:t>
                      </a:r>
                    </a:p>
                    <a:p>
                      <a:pPr algn="ctr">
                        <a:spcBef>
                          <a:spcPts val="35"/>
                        </a:spcBef>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7780"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780"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780"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780"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780" algn="ctr">
                        <a:lnSpc>
                          <a:spcPts val="830"/>
                        </a:lnSpc>
                        <a:spcBef>
                          <a:spcPts val="35"/>
                        </a:spcBef>
                      </a:pPr>
                      <a:r>
                        <a:rPr lang="en-US" sz="2000" dirty="0">
                          <a:effectLst/>
                          <a:latin typeface="Times New Roman" panose="02020603050405020304" pitchFamily="18" charset="0"/>
                          <a:cs typeface="Times New Roman" panose="02020603050405020304" pitchFamily="18" charset="0"/>
                        </a:rPr>
                        <a:t>Assam</a:t>
                      </a:r>
                    </a:p>
                    <a:p>
                      <a:pPr algn="ctr">
                        <a:spcBef>
                          <a:spcPts val="35"/>
                        </a:spcBef>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17145" algn="ctr">
                        <a:lnSpc>
                          <a:spcPct val="100000"/>
                        </a:lnSpc>
                        <a:spcBef>
                          <a:spcPts val="35"/>
                        </a:spcBef>
                      </a:pPr>
                      <a:r>
                        <a:rPr lang="en-US" sz="2000" dirty="0">
                          <a:effectLst/>
                          <a:latin typeface="Times New Roman" panose="02020603050405020304" pitchFamily="18" charset="0"/>
                          <a:cs typeface="Times New Roman" panose="02020603050405020304" pitchFamily="18" charset="0"/>
                        </a:rPr>
                        <a:t>Grant</a:t>
                      </a:r>
                      <a:r>
                        <a:rPr lang="en-US" sz="2000" spc="-4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Thornton</a:t>
                      </a:r>
                      <a:r>
                        <a:rPr lang="en-US" sz="2000" spc="-4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Bharat</a:t>
                      </a:r>
                      <a:r>
                        <a:rPr lang="en-US" sz="2000" spc="-35"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LLP</a:t>
                      </a:r>
                    </a:p>
                    <a:p>
                      <a:pPr algn="ctr">
                        <a:spcBef>
                          <a:spcPts val="35"/>
                        </a:spcBef>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ts val="830"/>
                        </a:lnSpc>
                        <a:spcBef>
                          <a:spcPts val="35"/>
                        </a:spcBef>
                      </a:pPr>
                      <a:endParaRPr lang="en-US" sz="2000" b="0" dirty="0">
                        <a:effectLst/>
                        <a:latin typeface="Times New Roman" panose="02020603050405020304" pitchFamily="18" charset="0"/>
                        <a:cs typeface="Times New Roman" panose="02020603050405020304" pitchFamily="18" charset="0"/>
                      </a:endParaRPr>
                    </a:p>
                    <a:p>
                      <a:pPr marL="16510" algn="ctr">
                        <a:lnSpc>
                          <a:spcPts val="830"/>
                        </a:lnSpc>
                        <a:spcBef>
                          <a:spcPts val="35"/>
                        </a:spcBef>
                      </a:pPr>
                      <a:endParaRPr lang="en-US" sz="2000" b="0" dirty="0">
                        <a:effectLst/>
                        <a:latin typeface="Times New Roman" panose="02020603050405020304" pitchFamily="18" charset="0"/>
                        <a:cs typeface="Times New Roman" panose="02020603050405020304" pitchFamily="18" charset="0"/>
                      </a:endParaRPr>
                    </a:p>
                    <a:p>
                      <a:pPr marL="16510" algn="ctr">
                        <a:lnSpc>
                          <a:spcPts val="830"/>
                        </a:lnSpc>
                        <a:spcBef>
                          <a:spcPts val="35"/>
                        </a:spcBef>
                      </a:pPr>
                      <a:r>
                        <a:rPr lang="en-US" sz="2000" b="0" dirty="0">
                          <a:effectLst/>
                          <a:latin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V.</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Padmanand</a:t>
                      </a:r>
                      <a:r>
                        <a:rPr lang="en-US" sz="2000" b="0" spc="-2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(Partner)</a:t>
                      </a:r>
                    </a:p>
                    <a:p>
                      <a:pPr marL="16510" algn="ctr">
                        <a:lnSpc>
                          <a:spcPts val="845"/>
                        </a:lnSpc>
                        <a:spcBef>
                          <a:spcPts val="55"/>
                        </a:spcBef>
                        <a:spcAft>
                          <a:spcPts val="0"/>
                        </a:spcAft>
                      </a:pPr>
                      <a:endParaRPr lang="en-US" sz="2000" b="0" dirty="0">
                        <a:effectLst/>
                        <a:latin typeface="Times New Roman" panose="02020603050405020304" pitchFamily="18" charset="0"/>
                        <a:cs typeface="Times New Roman" panose="02020603050405020304" pitchFamily="18" charset="0"/>
                      </a:endParaRPr>
                    </a:p>
                    <a:p>
                      <a:pPr marL="16510" algn="ctr">
                        <a:lnSpc>
                          <a:spcPts val="845"/>
                        </a:lnSpc>
                        <a:spcBef>
                          <a:spcPts val="55"/>
                        </a:spcBef>
                        <a:spcAft>
                          <a:spcPts val="0"/>
                        </a:spcAft>
                      </a:pPr>
                      <a:endParaRPr lang="en-US" sz="2000" b="0" dirty="0">
                        <a:effectLst/>
                        <a:latin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cs typeface="Times New Roman" panose="02020603050405020304" pitchFamily="18" charset="0"/>
                        </a:rPr>
                        <a:t>Mr.</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Prakhar</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Katiyar</a:t>
                      </a:r>
                      <a:endParaRPr lang="en-US" sz="2000" b="0" spc="-35" dirty="0">
                        <a:effectLst/>
                        <a:latin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185881">
                <a:tc>
                  <a:txBody>
                    <a:bodyPr/>
                    <a:lstStyle/>
                    <a:p>
                      <a:pPr marL="9525" algn="ctr">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spcBef>
                          <a:spcPts val="35"/>
                        </a:spcBef>
                      </a:pPr>
                      <a:r>
                        <a:rPr lang="en-US" sz="2000" dirty="0">
                          <a:effectLst/>
                          <a:latin typeface="Times New Roman" panose="02020603050405020304" pitchFamily="18" charset="0"/>
                          <a:cs typeface="Times New Roman" panose="02020603050405020304" pitchFamily="18" charset="0"/>
                        </a:rPr>
                        <a:t>4</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780" algn="ctr">
                        <a:spcBef>
                          <a:spcPts val="35"/>
                        </a:spcBef>
                      </a:pPr>
                      <a:endParaRPr lang="en-US" sz="2000" dirty="0">
                        <a:effectLst/>
                        <a:latin typeface="Times New Roman" panose="02020603050405020304" pitchFamily="18" charset="0"/>
                        <a:cs typeface="Times New Roman" panose="02020603050405020304" pitchFamily="18" charset="0"/>
                      </a:endParaRPr>
                    </a:p>
                    <a:p>
                      <a:pPr marL="17780" algn="ctr">
                        <a:spcBef>
                          <a:spcPts val="35"/>
                        </a:spcBef>
                      </a:pPr>
                      <a:r>
                        <a:rPr lang="en-US" sz="2000" dirty="0">
                          <a:effectLst/>
                          <a:latin typeface="Times New Roman" panose="02020603050405020304" pitchFamily="18" charset="0"/>
                          <a:cs typeface="Times New Roman" panose="02020603050405020304" pitchFamily="18" charset="0"/>
                        </a:rPr>
                        <a:t>Bihar</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spcBef>
                          <a:spcPts val="35"/>
                        </a:spcBef>
                      </a:pPr>
                      <a:r>
                        <a:rPr lang="en-US" sz="2000" spc="-5" dirty="0">
                          <a:effectLst/>
                          <a:latin typeface="Times New Roman" panose="02020603050405020304" pitchFamily="18" charset="0"/>
                          <a:cs typeface="Times New Roman" panose="02020603050405020304" pitchFamily="18" charset="0"/>
                        </a:rPr>
                        <a:t>Professional</a:t>
                      </a:r>
                      <a:r>
                        <a:rPr lang="en-US" sz="2000" spc="-40" dirty="0">
                          <a:effectLst/>
                          <a:latin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cs typeface="Times New Roman" panose="02020603050405020304" pitchFamily="18" charset="0"/>
                        </a:rPr>
                        <a:t>Assistance</a:t>
                      </a:r>
                      <a:r>
                        <a:rPr lang="en-US" sz="2000" spc="-20" dirty="0">
                          <a:effectLst/>
                          <a:latin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cs typeface="Times New Roman" panose="02020603050405020304" pitchFamily="18" charset="0"/>
                        </a:rPr>
                        <a:t>for</a:t>
                      </a:r>
                      <a:r>
                        <a:rPr lang="en-US" sz="2000" spc="-25" dirty="0">
                          <a:effectLst/>
                          <a:latin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cs typeface="Times New Roman" panose="02020603050405020304" pitchFamily="18" charset="0"/>
                        </a:rPr>
                        <a:t>Development</a:t>
                      </a:r>
                      <a:endParaRPr lang="en-IN" sz="2000" dirty="0">
                        <a:effectLst/>
                        <a:latin typeface="Times New Roman" panose="02020603050405020304" pitchFamily="18" charset="0"/>
                        <a:cs typeface="Times New Roman" panose="02020603050405020304" pitchFamily="18" charset="0"/>
                      </a:endParaRPr>
                    </a:p>
                    <a:p>
                      <a:pPr marL="17145" algn="ctr">
                        <a:spcBef>
                          <a:spcPts val="120"/>
                        </a:spcBef>
                        <a:spcAft>
                          <a:spcPts val="0"/>
                        </a:spcAft>
                      </a:pPr>
                      <a:r>
                        <a:rPr lang="en-US" sz="2000" spc="-5" dirty="0">
                          <a:effectLst/>
                          <a:latin typeface="Times New Roman" panose="02020603050405020304" pitchFamily="18" charset="0"/>
                          <a:cs typeface="Times New Roman" panose="02020603050405020304" pitchFamily="18" charset="0"/>
                        </a:rPr>
                        <a:t>Action</a:t>
                      </a:r>
                      <a:r>
                        <a:rPr lang="en-US" sz="2000" spc="-30" dirty="0">
                          <a:effectLst/>
                          <a:latin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cs typeface="Times New Roman" panose="02020603050405020304" pitchFamily="18" charset="0"/>
                        </a:rPr>
                        <a:t>(PRADAN)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spcBef>
                          <a:spcPts val="35"/>
                        </a:spcBef>
                      </a:pPr>
                      <a:r>
                        <a:rPr lang="en-US" sz="2000" b="0" spc="-5" dirty="0">
                          <a:effectLst/>
                          <a:latin typeface="Times New Roman" panose="02020603050405020304" pitchFamily="18" charset="0"/>
                          <a:cs typeface="Times New Roman" panose="02020603050405020304" pitchFamily="18" charset="0"/>
                        </a:rPr>
                        <a:t>Mr.</a:t>
                      </a:r>
                      <a:r>
                        <a:rPr lang="en-US" sz="2000" b="0" spc="-45" dirty="0">
                          <a:effectLst/>
                          <a:latin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cs typeface="Times New Roman" panose="02020603050405020304" pitchFamily="18" charset="0"/>
                        </a:rPr>
                        <a:t>Satyabrata</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Acharya</a:t>
                      </a:r>
                      <a:endParaRPr lang="en-IN" sz="2000" b="0" dirty="0">
                        <a:effectLst/>
                        <a:latin typeface="Times New Roman" panose="02020603050405020304" pitchFamily="18" charset="0"/>
                        <a:cs typeface="Times New Roman" panose="02020603050405020304" pitchFamily="18" charset="0"/>
                      </a:endParaRPr>
                    </a:p>
                    <a:p>
                      <a:pPr marL="16510" algn="ctr">
                        <a:spcBef>
                          <a:spcPts val="120"/>
                        </a:spcBef>
                        <a:spcAft>
                          <a:spcPts val="0"/>
                        </a:spcAft>
                      </a:pPr>
                      <a:r>
                        <a:rPr lang="en-US" sz="2000" b="0" spc="-5" dirty="0">
                          <a:effectLst/>
                          <a:latin typeface="Times New Roman" panose="02020603050405020304" pitchFamily="18" charset="0"/>
                          <a:cs typeface="Times New Roman" panose="02020603050405020304" pitchFamily="18" charset="0"/>
                        </a:rPr>
                        <a:t>(Integrator,</a:t>
                      </a:r>
                      <a:r>
                        <a:rPr lang="en-US" sz="2000" b="0" spc="-30" dirty="0">
                          <a:effectLst/>
                          <a:latin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cs typeface="Times New Roman" panose="02020603050405020304" pitchFamily="18" charset="0"/>
                        </a:rPr>
                        <a:t>PRADAN)</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995589">
                <a:tc>
                  <a:txBody>
                    <a:bodyPr/>
                    <a:lstStyle/>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dirty="0">
                          <a:effectLst/>
                          <a:latin typeface="Times New Roman" panose="02020603050405020304" pitchFamily="18" charset="0"/>
                          <a:cs typeface="Times New Roman" panose="02020603050405020304" pitchFamily="18" charset="0"/>
                        </a:rPr>
                        <a:t>5</a:t>
                      </a:r>
                    </a:p>
                    <a:p>
                      <a:pPr algn="ctr">
                        <a:spcBef>
                          <a:spcPts val="35"/>
                        </a:spcBef>
                      </a:pPr>
                      <a:r>
                        <a:rPr lang="en-US" sz="2000" dirty="0">
                          <a:effectLst/>
                          <a:latin typeface="Times New Roman" panose="02020603050405020304" pitchFamily="18" charset="0"/>
                          <a:cs typeface="Times New Roman" panose="02020603050405020304" pitchFamily="18" charset="0"/>
                        </a:rPr>
                        <a:t> </a:t>
                      </a:r>
                    </a:p>
                    <a:p>
                      <a:pPr algn="ctr">
                        <a:spcBef>
                          <a:spcPts val="35"/>
                        </a:spcBef>
                      </a:pPr>
                      <a:r>
                        <a:rPr lang="en-US" sz="2000" dirty="0">
                          <a:effectLst/>
                          <a:latin typeface="Times New Roman" panose="02020603050405020304" pitchFamily="18" charset="0"/>
                          <a:cs typeface="Times New Roman" panose="02020603050405020304" pitchFamily="18" charset="0"/>
                        </a:rPr>
                        <a:t> </a:t>
                      </a:r>
                      <a:endParaRPr lang="en-IN" sz="200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7780" algn="ctr">
                        <a:lnSpc>
                          <a:spcPts val="830"/>
                        </a:lnSpc>
                        <a:spcBef>
                          <a:spcPts val="35"/>
                        </a:spcBef>
                      </a:pPr>
                      <a:r>
                        <a:rPr lang="en-US" sz="2000" b="0" dirty="0">
                          <a:effectLst/>
                          <a:latin typeface="Times New Roman" panose="02020603050405020304" pitchFamily="18" charset="0"/>
                          <a:cs typeface="Times New Roman" panose="02020603050405020304" pitchFamily="18" charset="0"/>
                        </a:rPr>
                        <a:t>Chhattisgarh</a:t>
                      </a:r>
                    </a:p>
                  </a:txBody>
                  <a:tcPr marL="0" marR="0" marT="0" marB="0" anchor="ctr"/>
                </a:tc>
                <a:tc>
                  <a:txBody>
                    <a:bodyPr/>
                    <a:lstStyle/>
                    <a:p>
                      <a:pPr marL="17145" algn="ctr">
                        <a:lnSpc>
                          <a:spcPct val="100000"/>
                        </a:lnSpc>
                        <a:spcBef>
                          <a:spcPts val="35"/>
                        </a:spcBef>
                      </a:pPr>
                      <a:r>
                        <a:rPr lang="en-US" sz="2000" b="0" dirty="0">
                          <a:effectLst/>
                          <a:latin typeface="Times New Roman" panose="02020603050405020304" pitchFamily="18" charset="0"/>
                          <a:cs typeface="Times New Roman" panose="02020603050405020304" pitchFamily="18" charset="0"/>
                        </a:rPr>
                        <a:t>National</a:t>
                      </a:r>
                      <a:r>
                        <a:rPr lang="en-US" sz="2000" b="0" spc="-5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Institute</a:t>
                      </a:r>
                      <a:r>
                        <a:rPr lang="en-US" sz="2000" b="0" spc="-3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of</a:t>
                      </a:r>
                      <a:r>
                        <a:rPr lang="en-US" sz="2000" b="0" spc="-4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Women</a:t>
                      </a:r>
                      <a:r>
                        <a:rPr lang="en-US" sz="2000" b="0" spc="-2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Child</a:t>
                      </a:r>
                      <a:r>
                        <a:rPr lang="en-US" sz="2000" b="0" spc="-3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and</a:t>
                      </a:r>
                    </a:p>
                    <a:p>
                      <a:pPr marL="17145" algn="ctr">
                        <a:lnSpc>
                          <a:spcPct val="100000"/>
                        </a:lnSpc>
                        <a:spcBef>
                          <a:spcPts val="55"/>
                        </a:spcBef>
                        <a:spcAft>
                          <a:spcPts val="0"/>
                        </a:spcAft>
                      </a:pPr>
                      <a:r>
                        <a:rPr lang="en-US" sz="2000" b="0" spc="-5" dirty="0">
                          <a:effectLst/>
                          <a:latin typeface="Times New Roman" panose="02020603050405020304" pitchFamily="18" charset="0"/>
                          <a:cs typeface="Times New Roman" panose="02020603050405020304" pitchFamily="18" charset="0"/>
                        </a:rPr>
                        <a:t>Youth</a:t>
                      </a:r>
                      <a:r>
                        <a:rPr lang="en-US" sz="2000" b="0" spc="-40" dirty="0">
                          <a:effectLst/>
                          <a:latin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cs typeface="Times New Roman" panose="02020603050405020304" pitchFamily="18" charset="0"/>
                        </a:rPr>
                        <a:t>Development</a:t>
                      </a:r>
                      <a:r>
                        <a:rPr lang="en-US" sz="2000" b="0" spc="-3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(NIWCYD) </a:t>
                      </a:r>
                      <a:endParaRPr lang="en-IN" sz="2000" b="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spc="-5" dirty="0">
                          <a:effectLst/>
                          <a:latin typeface="Times New Roman" panose="02020603050405020304" pitchFamily="18" charset="0"/>
                          <a:cs typeface="Times New Roman" panose="02020603050405020304" pitchFamily="18" charset="0"/>
                        </a:rPr>
                        <a:t>Mr.</a:t>
                      </a:r>
                      <a:r>
                        <a:rPr lang="en-US" sz="2000" b="0" spc="-4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Anil</a:t>
                      </a:r>
                      <a:r>
                        <a:rPr lang="en-US" sz="2000" b="0" spc="-4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Nimbhorkar</a:t>
                      </a:r>
                    </a:p>
                    <a:p>
                      <a:pPr marL="16510" algn="ctr">
                        <a:lnSpc>
                          <a:spcPct val="100000"/>
                        </a:lnSpc>
                        <a:spcBef>
                          <a:spcPts val="55"/>
                        </a:spcBef>
                        <a:spcAft>
                          <a:spcPts val="0"/>
                        </a:spcAft>
                      </a:pPr>
                      <a:r>
                        <a:rPr lang="en-US" sz="2000" b="0" dirty="0">
                          <a:effectLst/>
                          <a:latin typeface="Times New Roman" panose="02020603050405020304" pitchFamily="18" charset="0"/>
                          <a:cs typeface="Times New Roman" panose="02020603050405020304" pitchFamily="18" charset="0"/>
                        </a:rPr>
                        <a:t>(Project</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Director)</a:t>
                      </a:r>
                    </a:p>
                    <a:p>
                      <a:pPr marL="16510" algn="ctr">
                        <a:lnSpc>
                          <a:spcPct val="100000"/>
                        </a:lnSpc>
                        <a:spcBef>
                          <a:spcPts val="55"/>
                        </a:spcBef>
                        <a:spcAft>
                          <a:spcPts val="0"/>
                        </a:spcAft>
                      </a:pPr>
                      <a:r>
                        <a:rPr lang="en-US" sz="2000" b="0" dirty="0">
                          <a:effectLst/>
                          <a:latin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Vimal</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Dubey</a:t>
                      </a:r>
                    </a:p>
                    <a:p>
                      <a:pPr marL="16510" marR="0" lvl="0" indent="0" algn="ctr" defTabSz="914400" rtl="0" eaLnBrk="1" fontAlgn="auto" latinLnBrk="0" hangingPunct="1">
                        <a:lnSpc>
                          <a:spcPct val="100000"/>
                        </a:lnSpc>
                        <a:spcBef>
                          <a:spcPts val="55"/>
                        </a:spcBef>
                        <a:spcAft>
                          <a:spcPts val="0"/>
                        </a:spcAft>
                        <a:buClrTx/>
                        <a:buSzTx/>
                        <a:buFontTx/>
                        <a:buNone/>
                        <a:defRPr/>
                      </a:pPr>
                      <a:r>
                        <a:rPr lang="en-US" sz="2000" b="0" dirty="0">
                          <a:effectLst/>
                          <a:latin typeface="Times New Roman" panose="02020603050405020304" pitchFamily="18" charset="0"/>
                          <a:cs typeface="Times New Roman" panose="02020603050405020304" pitchFamily="18" charset="0"/>
                        </a:rPr>
                        <a:t>(Project</a:t>
                      </a:r>
                      <a:r>
                        <a:rPr lang="en-US" sz="2000" b="0" spc="-40" dirty="0">
                          <a:effectLst/>
                          <a:latin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cs typeface="Times New Roman" panose="02020603050405020304" pitchFamily="18" charset="0"/>
                        </a:rPr>
                        <a:t>Director)</a:t>
                      </a:r>
                      <a:endParaRPr lang="en-IN" sz="2000" b="0"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Rectangle 1"/>
          <p:cNvSpPr/>
          <p:nvPr/>
        </p:nvSpPr>
        <p:spPr>
          <a:xfrm>
            <a:off x="312575" y="2407299"/>
            <a:ext cx="8518849" cy="1838129"/>
          </a:xfrm>
          <a:prstGeom prst="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latin typeface="Times New Roman" panose="02020603050405020304" pitchFamily="18" charset="0"/>
                <a:ea typeface="Times New Roman" panose="02020603050405020304" pitchFamily="18" charset="0"/>
              </a:rPr>
              <a:t>State-wise</a:t>
            </a:r>
            <a:r>
              <a:rPr lang="en-US" sz="3200" b="1" spc="-20"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list</a:t>
            </a:r>
            <a:r>
              <a:rPr lang="en-US" sz="3200" b="1" spc="-15"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of</a:t>
            </a:r>
            <a:r>
              <a:rPr lang="en-US" sz="3200" b="1" spc="-10"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Nodal</a:t>
            </a:r>
            <a:r>
              <a:rPr lang="en-US" sz="3200" b="1" spc="-20" dirty="0">
                <a:effectLst/>
                <a:latin typeface="Times New Roman" panose="02020603050405020304" pitchFamily="18" charset="0"/>
                <a:ea typeface="Times New Roman" panose="02020603050405020304" pitchFamily="18" charset="0"/>
              </a:rPr>
              <a:t> </a:t>
            </a:r>
            <a:r>
              <a:rPr lang="en-US" sz="3200" b="1" dirty="0">
                <a:effectLst/>
                <a:latin typeface="Times New Roman" panose="02020603050405020304" pitchFamily="18" charset="0"/>
                <a:ea typeface="Times New Roman" panose="02020603050405020304" pitchFamily="18" charset="0"/>
              </a:rPr>
              <a:t>CBBOs under </a:t>
            </a:r>
            <a:r>
              <a:rPr lang="en-US" sz="3200" b="1" dirty="0">
                <a:solidFill>
                  <a:schemeClr val="bg1"/>
                </a:solidFill>
                <a:latin typeface="Times New Roman" panose="02020603050405020304" pitchFamily="18" charset="0"/>
                <a:cs typeface="Times New Roman" panose="02020603050405020304" pitchFamily="18" charset="0"/>
              </a:rPr>
              <a:t>Central Sector Scheme for Formation and Promotion of 10,000 FPOs</a:t>
            </a:r>
            <a:r>
              <a:rPr lang="en-US" sz="3200" b="1" spc="-15" dirty="0">
                <a:effectLst/>
                <a:latin typeface="Times New Roman" panose="02020603050405020304" pitchFamily="18" charset="0"/>
                <a:ea typeface="Times New Roman" panose="02020603050405020304" pitchFamily="18" charset="0"/>
              </a:rPr>
              <a:t> </a:t>
            </a:r>
            <a:endParaRPr lang="en-IN" sz="3200" dirty="0">
              <a:solidFill>
                <a:schemeClr val="bg1"/>
              </a:solidFill>
            </a:endParaRPr>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48</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312575" y="36032"/>
          <a:ext cx="8518850" cy="6756229"/>
        </p:xfrm>
        <a:graphic>
          <a:graphicData uri="http://schemas.openxmlformats.org/drawingml/2006/table">
            <a:tbl>
              <a:tblPr firstRow="1" firstCol="1" lastRow="1" lastCol="1" bandRow="1" bandCol="1">
                <a:tableStyleId>{ED083AE6-46FA-4A59-8FB0-9F97EB10719F}</a:tableStyleId>
              </a:tblPr>
              <a:tblGrid>
                <a:gridCol w="1189987">
                  <a:extLst>
                    <a:ext uri="{9D8B030D-6E8A-4147-A177-3AD203B41FA5}">
                      <a16:colId xmlns:a16="http://schemas.microsoft.com/office/drawing/2014/main" val="20000"/>
                    </a:ext>
                  </a:extLst>
                </a:gridCol>
                <a:gridCol w="1680912">
                  <a:extLst>
                    <a:ext uri="{9D8B030D-6E8A-4147-A177-3AD203B41FA5}">
                      <a16:colId xmlns:a16="http://schemas.microsoft.com/office/drawing/2014/main" val="20001"/>
                    </a:ext>
                  </a:extLst>
                </a:gridCol>
                <a:gridCol w="2709130">
                  <a:extLst>
                    <a:ext uri="{9D8B030D-6E8A-4147-A177-3AD203B41FA5}">
                      <a16:colId xmlns:a16="http://schemas.microsoft.com/office/drawing/2014/main" val="20002"/>
                    </a:ext>
                  </a:extLst>
                </a:gridCol>
                <a:gridCol w="2938821">
                  <a:extLst>
                    <a:ext uri="{9D8B030D-6E8A-4147-A177-3AD203B41FA5}">
                      <a16:colId xmlns:a16="http://schemas.microsoft.com/office/drawing/2014/main" val="20003"/>
                    </a:ext>
                  </a:extLst>
                </a:gridCol>
              </a:tblGrid>
              <a:tr h="662666">
                <a:tc>
                  <a:txBody>
                    <a:bodyPr/>
                    <a:lstStyle/>
                    <a:p>
                      <a:pPr marL="37465" marR="2540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Sl.No.</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001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State</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47370" algn="l">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CBBO</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11505" marR="60198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904001">
                <a:tc>
                  <a:txBody>
                    <a:bodyPr/>
                    <a:lstStyle/>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b="1" dirty="0">
                          <a:effectLst/>
                          <a:latin typeface="Times New Roman" panose="02020603050405020304" pitchFamily="18" charset="0"/>
                          <a:cs typeface="Times New Roman" panose="02020603050405020304" pitchFamily="18" charset="0"/>
                        </a:rPr>
                        <a:t>6</a:t>
                      </a:r>
                    </a:p>
                    <a:p>
                      <a:pPr>
                        <a:spcBef>
                          <a:spcPts val="35"/>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Gujarat</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Samarth</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Agro</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marR="800735" algn="ctr">
                        <a:lnSpc>
                          <a:spcPct val="113000"/>
                        </a:lnSpc>
                        <a:spcBef>
                          <a:spcPts val="3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Ashish</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Patel</a:t>
                      </a:r>
                      <a:r>
                        <a:rPr lang="en-US" sz="2000" b="0" spc="-1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(Team</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Leader)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346031">
                <a:tc>
                  <a:txBody>
                    <a:bodyPr/>
                    <a:lstStyle/>
                    <a:p>
                      <a:pPr marL="9525" algn="ctr">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spcBef>
                          <a:spcPts val="35"/>
                        </a:spcBef>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Haryana</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13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Indian</a:t>
                      </a:r>
                      <a:r>
                        <a:rPr lang="en-US" sz="2000" spc="1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Society</a:t>
                      </a:r>
                      <a:r>
                        <a:rPr lang="en-US" sz="20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000" spc="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Agribusiness</a:t>
                      </a:r>
                      <a:r>
                        <a:rPr lang="en-US" sz="20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Professional</a:t>
                      </a:r>
                      <a:r>
                        <a:rPr lang="en-US" sz="2000" spc="-17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(ISAP)</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marR="791845" algn="ctr">
                        <a:lnSpc>
                          <a:spcPct val="113000"/>
                        </a:lnSpc>
                        <a:spcBef>
                          <a:spcPts val="3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Mr. Gaurav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Vats</a:t>
                      </a:r>
                      <a:r>
                        <a:rPr lang="en-US" sz="2000" b="0" spc="-1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(Director)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997761">
                <a:tc>
                  <a:txBody>
                    <a:bodyPr/>
                    <a:lstStyle/>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b="1" dirty="0">
                          <a:effectLst/>
                          <a:latin typeface="Times New Roman" panose="02020603050405020304" pitchFamily="18" charset="0"/>
                          <a:cs typeface="Times New Roman" panose="02020603050405020304" pitchFamily="18" charset="0"/>
                        </a:rPr>
                        <a:t>8</a:t>
                      </a:r>
                    </a:p>
                    <a:p>
                      <a:pPr>
                        <a:spcBef>
                          <a:spcPts val="35"/>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spcBef>
                          <a:spcPts val="35"/>
                        </a:spcBef>
                      </a:pP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Himachal</a:t>
                      </a:r>
                      <a:r>
                        <a:rPr lang="en-US" sz="20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Pradesh</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marR="38735" algn="ctr">
                        <a:lnSpc>
                          <a:spcPct val="113000"/>
                        </a:lnSpc>
                        <a:spcBef>
                          <a:spcPts val="35"/>
                        </a:spcBef>
                        <a:spcAft>
                          <a:spcPts val="0"/>
                        </a:spcAft>
                      </a:pP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Himalayan</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Organization</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Organic</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Agri-</a:t>
                      </a:r>
                      <a:r>
                        <a:rPr lang="en-US" sz="2000" spc="-1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Product</a:t>
                      </a:r>
                      <a:r>
                        <a:rPr lang="en-US" sz="20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Research</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&amp;</a:t>
                      </a:r>
                      <a:r>
                        <a:rPr lang="en-US" sz="20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Development</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marR="767080" algn="ctr">
                        <a:lnSpc>
                          <a:spcPct val="113000"/>
                        </a:lnSpc>
                        <a:spcBef>
                          <a:spcPts val="3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Dr. R S Minhas</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(Project</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Director)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223219">
                <a:tc>
                  <a:txBody>
                    <a:bodyPr/>
                    <a:lstStyle/>
                    <a:p>
                      <a:pPr marL="9525" algn="ctr">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spcBef>
                          <a:spcPts val="35"/>
                        </a:spcBef>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IN"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marR="343535" algn="ctr">
                        <a:lnSpc>
                          <a:spcPct val="113000"/>
                        </a:lnSpc>
                        <a:spcBef>
                          <a:spcPts val="35"/>
                        </a:spcBef>
                        <a:spcAft>
                          <a:spcPts val="0"/>
                        </a:spcAft>
                      </a:pP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Jammu </a:t>
                      </a:r>
                      <a:r>
                        <a:rPr lang="en-US" sz="2000" spc="-15" dirty="0">
                          <a:effectLst/>
                          <a:latin typeface="Times New Roman" panose="02020603050405020304" pitchFamily="18" charset="0"/>
                          <a:ea typeface="Times New Roman" panose="02020603050405020304" pitchFamily="18" charset="0"/>
                          <a:cs typeface="Times New Roman" panose="02020603050405020304" pitchFamily="18" charset="0"/>
                        </a:rPr>
                        <a:t>&amp;</a:t>
                      </a:r>
                      <a:r>
                        <a:rPr lang="en-US" sz="2000" spc="-18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Kashmir</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spcBef>
                          <a:spcPts val="35"/>
                        </a:spcBef>
                      </a:pP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Actech</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Information</a:t>
                      </a:r>
                      <a:r>
                        <a:rPr lang="en-US" sz="20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System</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marR="641985" algn="ctr">
                        <a:lnSpc>
                          <a:spcPct val="113000"/>
                        </a:lnSpc>
                        <a:spcBef>
                          <a:spcPts val="3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Arvind</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Pachouri</a:t>
                      </a:r>
                      <a:r>
                        <a:rPr lang="en-US" sz="2000" b="0" spc="-1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(Director-Projects)</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613646">
                <a:tc>
                  <a:txBody>
                    <a:bodyPr/>
                    <a:lstStyle/>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b="1" dirty="0">
                          <a:effectLst/>
                          <a:latin typeface="Times New Roman" panose="02020603050405020304" pitchFamily="18" charset="0"/>
                          <a:cs typeface="Times New Roman" panose="02020603050405020304" pitchFamily="18" charset="0"/>
                        </a:rPr>
                        <a:t>10</a:t>
                      </a:r>
                    </a:p>
                    <a:p>
                      <a:pPr>
                        <a:spcBef>
                          <a:spcPts val="35"/>
                        </a:spcBef>
                      </a:pPr>
                      <a:r>
                        <a:rPr lang="en-US" sz="2000" b="1" dirty="0">
                          <a:effectLst/>
                          <a:latin typeface="Times New Roman" panose="02020603050405020304" pitchFamily="18" charset="0"/>
                          <a:cs typeface="Times New Roman" panose="02020603050405020304" pitchFamily="18" charset="0"/>
                        </a:rPr>
                        <a:t> </a:t>
                      </a:r>
                    </a:p>
                    <a:p>
                      <a:pPr>
                        <a:spcBef>
                          <a:spcPts val="35"/>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ts val="83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Jharkhand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ts val="83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Price Waterhouse </a:t>
                      </a:r>
                    </a:p>
                    <a:p>
                      <a:pPr marL="17145" algn="ctr">
                        <a:lnSpc>
                          <a:spcPts val="830"/>
                        </a:lnSpc>
                        <a:spcBef>
                          <a:spcPts val="35"/>
                        </a:spcBef>
                      </a:pPr>
                      <a:endPar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ts val="830"/>
                        </a:lnSpc>
                        <a:spcBef>
                          <a:spcPts val="35"/>
                        </a:spcBef>
                      </a:pPr>
                      <a:endPar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ts val="83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Coopers</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Pvt.</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Ltd.</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(PwC)</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 Shashikant Singh</a:t>
                      </a: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(Director)</a:t>
                      </a:r>
                    </a:p>
                    <a:p>
                      <a:pPr marL="16510" marR="0" lvl="0" indent="0" algn="ctr" defTabSz="914400" rtl="0" eaLnBrk="1" fontAlgn="auto" latinLnBrk="0" hangingPunct="1">
                        <a:lnSpc>
                          <a:spcPct val="100000"/>
                        </a:lnSpc>
                        <a:spcBef>
                          <a:spcPts val="5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Shreesh</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Tripathi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49</a:t>
            </a:r>
          </a:p>
        </p:txBody>
      </p:sp>
    </p:spTree>
  </p:cSld>
  <p:clrMapOvr>
    <a:masterClrMapping/>
  </p:clrMapOvr>
  <p:transition spd="med">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312575" y="83823"/>
          <a:ext cx="8518850" cy="6845413"/>
        </p:xfrm>
        <a:graphic>
          <a:graphicData uri="http://schemas.openxmlformats.org/drawingml/2006/table">
            <a:tbl>
              <a:tblPr firstRow="1" firstCol="1" lastRow="1" lastCol="1" bandRow="1" bandCol="1">
                <a:tableStyleId>{ED083AE6-46FA-4A59-8FB0-9F97EB10719F}</a:tableStyleId>
              </a:tblPr>
              <a:tblGrid>
                <a:gridCol w="1189987">
                  <a:extLst>
                    <a:ext uri="{9D8B030D-6E8A-4147-A177-3AD203B41FA5}">
                      <a16:colId xmlns:a16="http://schemas.microsoft.com/office/drawing/2014/main" val="20000"/>
                    </a:ext>
                  </a:extLst>
                </a:gridCol>
                <a:gridCol w="1680912">
                  <a:extLst>
                    <a:ext uri="{9D8B030D-6E8A-4147-A177-3AD203B41FA5}">
                      <a16:colId xmlns:a16="http://schemas.microsoft.com/office/drawing/2014/main" val="20001"/>
                    </a:ext>
                  </a:extLst>
                </a:gridCol>
                <a:gridCol w="2709130">
                  <a:extLst>
                    <a:ext uri="{9D8B030D-6E8A-4147-A177-3AD203B41FA5}">
                      <a16:colId xmlns:a16="http://schemas.microsoft.com/office/drawing/2014/main" val="20002"/>
                    </a:ext>
                  </a:extLst>
                </a:gridCol>
                <a:gridCol w="2938821">
                  <a:extLst>
                    <a:ext uri="{9D8B030D-6E8A-4147-A177-3AD203B41FA5}">
                      <a16:colId xmlns:a16="http://schemas.microsoft.com/office/drawing/2014/main" val="20003"/>
                    </a:ext>
                  </a:extLst>
                </a:gridCol>
              </a:tblGrid>
              <a:tr h="597263">
                <a:tc>
                  <a:txBody>
                    <a:bodyPr/>
                    <a:lstStyle/>
                    <a:p>
                      <a:pPr marL="37465" marR="2540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Sl.No.</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001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State</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47370" algn="l">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r>
                        <a:rPr lang="en-US" sz="2000" spc="-2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of</a:t>
                      </a:r>
                      <a:r>
                        <a:rPr lang="en-US" sz="2000" spc="-1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CBBO</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11505" marR="601980" algn="ctr">
                        <a:spcBef>
                          <a:spcPts val="335"/>
                        </a:spcBef>
                        <a:spcAft>
                          <a:spcPts val="0"/>
                        </a:spcAft>
                      </a:pPr>
                      <a:r>
                        <a:rPr lang="en-US" sz="2000" dirty="0">
                          <a:effectLst/>
                          <a:latin typeface="Times New Roman" panose="02020603050405020304" pitchFamily="18" charset="0"/>
                          <a:cs typeface="Times New Roman" panose="02020603050405020304" pitchFamily="18" charset="0"/>
                        </a:rPr>
                        <a:t>Name</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1070556">
                <a:tc>
                  <a:txBody>
                    <a:bodyPr/>
                    <a:lstStyle/>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2000" b="1"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2000" b="1" dirty="0">
                          <a:effectLst/>
                          <a:latin typeface="Times New Roman" panose="02020603050405020304" pitchFamily="18" charset="0"/>
                          <a:cs typeface="Times New Roman" panose="02020603050405020304" pitchFamily="18" charset="0"/>
                        </a:rPr>
                        <a:t>11</a:t>
                      </a:r>
                    </a:p>
                    <a:p>
                      <a:pPr>
                        <a:spcBef>
                          <a:spcPts val="35"/>
                        </a:spcBef>
                      </a:pPr>
                      <a:r>
                        <a:rPr lang="en-US" sz="2000" b="1" dirty="0">
                          <a:effectLst/>
                          <a:latin typeface="Times New Roman" panose="02020603050405020304" pitchFamily="18" charset="0"/>
                          <a:cs typeface="Times New Roman" panose="02020603050405020304" pitchFamily="18" charset="0"/>
                        </a:rPr>
                        <a:t> </a:t>
                      </a:r>
                      <a:endParaRPr lang="en-IN" sz="2000" b="1" dirty="0">
                        <a:effectLst/>
                        <a:latin typeface="Times New Roman" panose="02020603050405020304" pitchFamily="18" charset="0"/>
                        <a:cs typeface="Times New Roman" panose="02020603050405020304" pitchFamily="18" charset="0"/>
                      </a:endParaRPr>
                    </a:p>
                  </a:txBody>
                  <a:tcPr marL="0" marR="0" marT="0" marB="0">
                    <a:solidFill>
                      <a:srgbClr val="FF0066">
                        <a:alpha val="20000"/>
                      </a:srgbClr>
                    </a:solidFill>
                  </a:tcPr>
                </a:tc>
                <a:tc>
                  <a:txBody>
                    <a:bodyPr/>
                    <a:lstStyle/>
                    <a:p>
                      <a:pPr marL="17780" algn="ctr">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Karnataka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rgbClr val="FF0066">
                        <a:alpha val="20000"/>
                      </a:srgbClr>
                    </a:solidFill>
                  </a:tcP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Indian</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Institute</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Millet</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Research</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(IIMR)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rgbClr val="FF0066">
                        <a:alpha val="20000"/>
                      </a:srgbClr>
                    </a:solidFill>
                  </a:tcP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Sangappa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Scientist</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(Agricultural</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Extension)</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rgbClr val="FF0066">
                        <a:alpha val="20000"/>
                      </a:srgbClr>
                    </a:solidFill>
                  </a:tcPr>
                </a:tc>
                <a:extLst>
                  <a:ext uri="{0D108BD9-81ED-4DB2-BD59-A6C34878D82A}">
                    <a16:rowId xmlns:a16="http://schemas.microsoft.com/office/drawing/2014/main" val="10001"/>
                  </a:ext>
                </a:extLst>
              </a:tr>
              <a:tr h="1213183">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Kerala</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Centre</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for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Innovation</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Science</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&amp;</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Social</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120"/>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Action</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(CISSA)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Sureshkumar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(General</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Secretary)</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244847">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13</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Madhya</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Pradesh</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marR="0" lvl="0" indent="0" algn="ctr" defTabSz="914400" rtl="0" eaLnBrk="1" fontAlgn="auto" latinLnBrk="0" hangingPunct="1">
                        <a:lnSpc>
                          <a:spcPct val="100000"/>
                        </a:lnSpc>
                        <a:spcBef>
                          <a:spcPts val="35"/>
                        </a:spcBef>
                        <a:spcAft>
                          <a:spcPts val="0"/>
                        </a:spcAft>
                        <a:buClrTx/>
                        <a:buSzTx/>
                        <a:buFontTx/>
                        <a:buNone/>
                        <a:defRPr/>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Madhya</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Bharat</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Consortium</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Farmers Producer</a:t>
                      </a:r>
                      <a:r>
                        <a:rPr lang="en-US" sz="2000" b="0" spc="8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Company</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Limited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Yogesh</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Dwivedi</a:t>
                      </a:r>
                    </a:p>
                    <a:p>
                      <a:pPr marL="16510" marR="0" lvl="0" indent="0" algn="ctr" defTabSz="914400" rtl="0" eaLnBrk="1" fontAlgn="auto" latinLnBrk="0" hangingPunct="1">
                        <a:lnSpc>
                          <a:spcPct val="100000"/>
                        </a:lnSpc>
                        <a:spcBef>
                          <a:spcPts val="3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(Chief</a:t>
                      </a:r>
                      <a:r>
                        <a:rPr lang="en-US" sz="2000" b="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Executive</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Officer)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35"/>
                        </a:spcBef>
                      </a:pP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265179">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Maharashtra</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Krushi</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Vikas</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0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Gramin</a:t>
                      </a:r>
                      <a:r>
                        <a:rPr lang="en-US" sz="20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Prashikshan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nSpc>
                          <a:spcPts val="830"/>
                        </a:lnSpc>
                        <a:spcBef>
                          <a:spcPts val="55"/>
                        </a:spcBef>
                        <a:spcAft>
                          <a:spcPts val="0"/>
                        </a:spcAft>
                      </a:pPr>
                      <a:endParaRPr lang="en-US" sz="75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 Amit Naphade (CEO)</a:t>
                      </a: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Ravi</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Patil</a:t>
                      </a:r>
                    </a:p>
                    <a:p>
                      <a:pPr marL="16510" algn="ctr">
                        <a:lnSpc>
                          <a:spcPct val="100000"/>
                        </a:lnSpc>
                        <a:spcBef>
                          <a:spcPts val="5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Project</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Coordinator)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454385">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15</a:t>
                      </a:r>
                    </a:p>
                    <a:p>
                      <a:pPr>
                        <a:spcBef>
                          <a:spcPts val="35"/>
                        </a:spcBef>
                      </a:pPr>
                      <a:r>
                        <a:rPr lang="en-US" sz="1800" dirty="0">
                          <a:effectLst/>
                          <a:latin typeface="Times New Roman" panose="02020603050405020304" pitchFamily="18" charset="0"/>
                          <a:cs typeface="Times New Roman" panose="02020603050405020304" pitchFamily="18" charset="0"/>
                        </a:rPr>
                        <a:t> </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Manipur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Vitro</a:t>
                      </a:r>
                      <a:r>
                        <a:rPr lang="en-US" sz="2000" b="0" spc="-3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Biotechnologies</a:t>
                      </a:r>
                      <a:r>
                        <a:rPr lang="en-US" sz="2000" b="0" spc="-2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Himanshu</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Manwani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50</a:t>
            </a:r>
          </a:p>
        </p:txBody>
      </p: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34" name="Picture 10" descr="Not Quite Perfect: December 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acet Chart with Animation - SmartClient Forums"/>
          <p:cNvPicPr>
            <a:picLocks noChangeAspect="1" noChangeArrowheads="1"/>
          </p:cNvPicPr>
          <p:nvPr/>
        </p:nvPicPr>
        <p:blipFill>
          <a:blip r:embed="rId3"/>
          <a:srcRect/>
          <a:stretch>
            <a:fillRect/>
          </a:stretch>
        </p:blipFill>
        <p:spPr bwMode="auto">
          <a:xfrm>
            <a:off x="6612769" y="1350666"/>
            <a:ext cx="2431415" cy="273810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Farm vs. Factory | Sustainable agriculture, Farm tour, Sustainable farming"/>
          <p:cNvPicPr>
            <a:picLocks noChangeAspect="1" noChangeArrowheads="1"/>
          </p:cNvPicPr>
          <p:nvPr/>
        </p:nvPicPr>
        <p:blipFill>
          <a:blip r:embed="rId4"/>
          <a:srcRect/>
          <a:stretch>
            <a:fillRect/>
          </a:stretch>
        </p:blipFill>
        <p:spPr bwMode="auto">
          <a:xfrm>
            <a:off x="3119038" y="149290"/>
            <a:ext cx="3373809" cy="3327577"/>
          </a:xfrm>
          <a:prstGeom prst="rect">
            <a:avLst/>
          </a:prstGeom>
          <a:ln>
            <a:noFill/>
          </a:ln>
          <a:effectLst>
            <a:outerShdw blurRad="292100" dist="139700" dir="2700000" algn="tl" rotWithShape="0">
              <a:srgbClr val="333333">
                <a:alpha val="65000"/>
              </a:srgbClr>
            </a:outerShdw>
            <a:softEdge rad="127000"/>
          </a:effectLst>
          <a:extLst>
            <a:ext uri="{909E8E84-426E-40DD-AFC4-6F175D3DCCD1}">
              <a14:hiddenFill xmlns:a14="http://schemas.microsoft.com/office/drawing/2010/main">
                <a:solidFill>
                  <a:srgbClr val="FFFFFF"/>
                </a:solidFill>
              </a14:hiddenFill>
            </a:ext>
          </a:extLst>
        </p:spPr>
      </p:pic>
      <p:pic>
        <p:nvPicPr>
          <p:cNvPr id="2058" name="Picture 10" descr="ملصق مطر مطير ملصقات أمطار ممطر GIF - RainSticker Rainy Precipitation ..."/>
          <p:cNvPicPr>
            <a:picLocks noChangeAspect="1" noChangeArrowheads="1"/>
          </p:cNvPicPr>
          <p:nvPr/>
        </p:nvPicPr>
        <p:blipFill>
          <a:blip r:embed="rId5"/>
          <a:srcRect/>
          <a:stretch>
            <a:fillRect/>
          </a:stretch>
        </p:blipFill>
        <p:spPr bwMode="auto">
          <a:xfrm>
            <a:off x="3487731" y="3845611"/>
            <a:ext cx="2701263" cy="264364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
          </a:effectLst>
        </p:spPr>
      </p:pic>
      <p:pic>
        <p:nvPicPr>
          <p:cNvPr id="2050" name="Picture 2" descr="Agriculture Animated Gif - Agricultural Marketing Psd Template ..."/>
          <p:cNvPicPr>
            <a:picLocks noChangeAspect="1" noChangeArrowheads="1"/>
          </p:cNvPicPr>
          <p:nvPr/>
        </p:nvPicPr>
        <p:blipFill>
          <a:blip r:embed="rId6"/>
          <a:srcRect/>
          <a:stretch>
            <a:fillRect/>
          </a:stretch>
        </p:blipFill>
        <p:spPr bwMode="auto">
          <a:xfrm>
            <a:off x="157878" y="1350666"/>
            <a:ext cx="2906078" cy="3721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6" descr="Image result for Farmer in field gifs"/>
          <p:cNvPicPr>
            <a:picLocks noChangeAspect="1" noChangeArrowheads="1"/>
          </p:cNvPicPr>
          <p:nvPr/>
        </p:nvPicPr>
        <p:blipFill>
          <a:blip r:embed="rId7"/>
          <a:srcRect/>
          <a:stretch>
            <a:fillRect/>
          </a:stretch>
        </p:blipFill>
        <p:spPr bwMode="auto">
          <a:xfrm>
            <a:off x="285115" y="393700"/>
            <a:ext cx="4126230" cy="5997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76197" y="0"/>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45946" y="-1"/>
            <a:ext cx="167803" cy="685799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484248"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5</a:t>
            </a:r>
          </a:p>
        </p:txBody>
      </p:sp>
      <p:pic>
        <p:nvPicPr>
          <p:cNvPr id="100" name="Content Placeholder 99"/>
          <p:cNvPicPr>
            <a:picLocks noGrp="1"/>
          </p:cNvPicPr>
          <p:nvPr>
            <p:ph idx="1"/>
          </p:nvPr>
        </p:nvPicPr>
        <p:blipFill>
          <a:blip r:embed="rId8"/>
          <a:stretch>
            <a:fillRect/>
          </a:stretch>
        </p:blipFill>
        <p:spPr>
          <a:xfrm>
            <a:off x="5083810" y="364490"/>
            <a:ext cx="3431540" cy="5812790"/>
          </a:xfrm>
          <a:prstGeom prst="rect">
            <a:avLst/>
          </a:prstGeom>
          <a:noFill/>
          <a:ln w="9525">
            <a:noFill/>
          </a:ln>
        </p:spPr>
      </p:pic>
    </p:spTree>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56"/>
                                        </p:tgtEl>
                                        <p:attrNameLst>
                                          <p:attrName>ppt_x</p:attrName>
                                        </p:attrNameLst>
                                      </p:cBhvr>
                                      <p:tavLst>
                                        <p:tav tm="0">
                                          <p:val>
                                            <p:strVal val="ppt_x"/>
                                          </p:val>
                                        </p:tav>
                                        <p:tav tm="100000">
                                          <p:val>
                                            <p:strVal val="ppt_x"/>
                                          </p:val>
                                        </p:tav>
                                      </p:tavLst>
                                    </p:anim>
                                    <p:anim calcmode="lin" valueType="num">
                                      <p:cBhvr additive="base">
                                        <p:cTn id="11" dur="500"/>
                                        <p:tgtEl>
                                          <p:spTgt spid="2056"/>
                                        </p:tgtEl>
                                        <p:attrNameLst>
                                          <p:attrName>ppt_y</p:attrName>
                                        </p:attrNameLst>
                                      </p:cBhvr>
                                      <p:tavLst>
                                        <p:tav tm="0">
                                          <p:val>
                                            <p:strVal val="ppt_y"/>
                                          </p:val>
                                        </p:tav>
                                        <p:tav tm="100000">
                                          <p:val>
                                            <p:strVal val="1+ppt_h/2"/>
                                          </p:val>
                                        </p:tav>
                                      </p:tavLst>
                                    </p:anim>
                                    <p:set>
                                      <p:cBhvr>
                                        <p:cTn id="12" dur="1" fill="hold">
                                          <p:stCondLst>
                                            <p:cond delay="499"/>
                                          </p:stCondLst>
                                        </p:cTn>
                                        <p:tgtEl>
                                          <p:spTgt spid="205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054"/>
                                        </p:tgtEl>
                                        <p:attrNameLst>
                                          <p:attrName>ppt_x</p:attrName>
                                        </p:attrNameLst>
                                      </p:cBhvr>
                                      <p:tavLst>
                                        <p:tav tm="0">
                                          <p:val>
                                            <p:strVal val="ppt_x"/>
                                          </p:val>
                                        </p:tav>
                                        <p:tav tm="100000">
                                          <p:val>
                                            <p:strVal val="ppt_x"/>
                                          </p:val>
                                        </p:tav>
                                      </p:tavLst>
                                    </p:anim>
                                    <p:anim calcmode="lin" valueType="num">
                                      <p:cBhvr additive="base">
                                        <p:cTn id="15" dur="500"/>
                                        <p:tgtEl>
                                          <p:spTgt spid="2054"/>
                                        </p:tgtEl>
                                        <p:attrNameLst>
                                          <p:attrName>ppt_y</p:attrName>
                                        </p:attrNameLst>
                                      </p:cBhvr>
                                      <p:tavLst>
                                        <p:tav tm="0">
                                          <p:val>
                                            <p:strVal val="ppt_y"/>
                                          </p:val>
                                        </p:tav>
                                        <p:tav tm="100000">
                                          <p:val>
                                            <p:strVal val="1+ppt_h/2"/>
                                          </p:val>
                                        </p:tav>
                                      </p:tavLst>
                                    </p:anim>
                                    <p:set>
                                      <p:cBhvr>
                                        <p:cTn id="16" dur="1" fill="hold">
                                          <p:stCondLst>
                                            <p:cond delay="499"/>
                                          </p:stCondLst>
                                        </p:cTn>
                                        <p:tgtEl>
                                          <p:spTgt spid="2054"/>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058"/>
                                        </p:tgtEl>
                                        <p:attrNameLst>
                                          <p:attrName>ppt_x</p:attrName>
                                        </p:attrNameLst>
                                      </p:cBhvr>
                                      <p:tavLst>
                                        <p:tav tm="0">
                                          <p:val>
                                            <p:strVal val="ppt_x"/>
                                          </p:val>
                                        </p:tav>
                                        <p:tav tm="100000">
                                          <p:val>
                                            <p:strVal val="ppt_x"/>
                                          </p:val>
                                        </p:tav>
                                      </p:tavLst>
                                    </p:anim>
                                    <p:anim calcmode="lin" valueType="num">
                                      <p:cBhvr additive="base">
                                        <p:cTn id="19" dur="500"/>
                                        <p:tgtEl>
                                          <p:spTgt spid="2058"/>
                                        </p:tgtEl>
                                        <p:attrNameLst>
                                          <p:attrName>ppt_y</p:attrName>
                                        </p:attrNameLst>
                                      </p:cBhvr>
                                      <p:tavLst>
                                        <p:tav tm="0">
                                          <p:val>
                                            <p:strVal val="ppt_y"/>
                                          </p:val>
                                        </p:tav>
                                        <p:tav tm="100000">
                                          <p:val>
                                            <p:strVal val="1+ppt_h/2"/>
                                          </p:val>
                                        </p:tav>
                                      </p:tavLst>
                                    </p:anim>
                                    <p:set>
                                      <p:cBhvr>
                                        <p:cTn id="20" dur="1" fill="hold">
                                          <p:stCondLst>
                                            <p:cond delay="499"/>
                                          </p:stCondLst>
                                        </p:cTn>
                                        <p:tgtEl>
                                          <p:spTgt spid="2058"/>
                                        </p:tgtEl>
                                        <p:attrNameLst>
                                          <p:attrName>style.visibility</p:attrName>
                                        </p:attrNameLst>
                                      </p:cBhvr>
                                      <p:to>
                                        <p:strVal val="hidden"/>
                                      </p:to>
                                    </p:set>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ppt_x"/>
                                          </p:val>
                                        </p:tav>
                                        <p:tav tm="100000">
                                          <p:val>
                                            <p:strVal val="#ppt_x"/>
                                          </p:val>
                                        </p:tav>
                                      </p:tavLst>
                                    </p:anim>
                                    <p:anim calcmode="lin" valueType="num">
                                      <p:cBhvr additive="base">
                                        <p:cTn id="3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312575" y="36032"/>
          <a:ext cx="8518850" cy="6770395"/>
        </p:xfrm>
        <a:graphic>
          <a:graphicData uri="http://schemas.openxmlformats.org/drawingml/2006/table">
            <a:tbl>
              <a:tblPr firstRow="1" firstCol="1" lastRow="1" lastCol="1" bandRow="1" bandCol="1">
                <a:tableStyleId>{ED083AE6-46FA-4A59-8FB0-9F97EB10719F}</a:tableStyleId>
              </a:tblPr>
              <a:tblGrid>
                <a:gridCol w="1189987">
                  <a:extLst>
                    <a:ext uri="{9D8B030D-6E8A-4147-A177-3AD203B41FA5}">
                      <a16:colId xmlns:a16="http://schemas.microsoft.com/office/drawing/2014/main" val="20000"/>
                    </a:ext>
                  </a:extLst>
                </a:gridCol>
                <a:gridCol w="1680912">
                  <a:extLst>
                    <a:ext uri="{9D8B030D-6E8A-4147-A177-3AD203B41FA5}">
                      <a16:colId xmlns:a16="http://schemas.microsoft.com/office/drawing/2014/main" val="20001"/>
                    </a:ext>
                  </a:extLst>
                </a:gridCol>
                <a:gridCol w="2709130">
                  <a:extLst>
                    <a:ext uri="{9D8B030D-6E8A-4147-A177-3AD203B41FA5}">
                      <a16:colId xmlns:a16="http://schemas.microsoft.com/office/drawing/2014/main" val="20002"/>
                    </a:ext>
                  </a:extLst>
                </a:gridCol>
                <a:gridCol w="2938821">
                  <a:extLst>
                    <a:ext uri="{9D8B030D-6E8A-4147-A177-3AD203B41FA5}">
                      <a16:colId xmlns:a16="http://schemas.microsoft.com/office/drawing/2014/main" val="20003"/>
                    </a:ext>
                  </a:extLst>
                </a:gridCol>
              </a:tblGrid>
              <a:tr h="668580">
                <a:tc>
                  <a:txBody>
                    <a:bodyPr/>
                    <a:lstStyle/>
                    <a:p>
                      <a:pPr marL="37465" marR="2540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Sl.No.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001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State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47370" algn="l">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CBBO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11505" marR="60198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912069">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16</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Mizoram</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Margdarshak</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Projects</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12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Consulting</a:t>
                      </a:r>
                      <a:r>
                        <a:rPr lang="en-US" sz="2000" b="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Pvt</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Gongdinag</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Momit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(Sr.</a:t>
                      </a:r>
                      <a:r>
                        <a:rPr lang="en-US" sz="2000" b="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Manager-</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Cluster)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358044">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Meghalaya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Vitro</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Biotechnologies</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Himanshu</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Manwani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954487">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18</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Nagaland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Vitro</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Biotechnologies</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Himanshu</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Manwani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1234136">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19</a:t>
                      </a:r>
                    </a:p>
                    <a:p>
                      <a:pPr marL="9525" algn="ctr">
                        <a:spcBef>
                          <a:spcPts val="35"/>
                        </a:spcBef>
                      </a:pP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gn="ctr">
                        <a:lnSpc>
                          <a:spcPts val="83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Odisha</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Basix</a:t>
                      </a:r>
                      <a:r>
                        <a:rPr lang="en-US" sz="20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Krishi</a:t>
                      </a:r>
                      <a:r>
                        <a:rPr lang="en-US" sz="20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Samruddhi</a:t>
                      </a:r>
                      <a:r>
                        <a:rPr lang="en-US" sz="20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Limited</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Tapas</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Kumar</a:t>
                      </a:r>
                      <a:r>
                        <a:rPr lang="en-US" sz="2000" b="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Patil</a:t>
                      </a:r>
                    </a:p>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 (Vice</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President)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628048">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20</a:t>
                      </a:r>
                    </a:p>
                    <a:p>
                      <a:pPr>
                        <a:spcBef>
                          <a:spcPts val="35"/>
                        </a:spcBef>
                      </a:pPr>
                      <a:r>
                        <a:rPr lang="en-US" sz="1800" dirty="0">
                          <a:effectLst/>
                          <a:latin typeface="Times New Roman" panose="02020603050405020304" pitchFamily="18" charset="0"/>
                          <a:cs typeface="Times New Roman" panose="02020603050405020304" pitchFamily="18" charset="0"/>
                        </a:rPr>
                        <a:t> </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Punjab</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Star</a:t>
                      </a:r>
                      <a:r>
                        <a:rPr lang="en-US" sz="2000" b="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Agriwarehousing</a:t>
                      </a:r>
                      <a:r>
                        <a:rPr lang="en-US" sz="2000" b="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000" b="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Collateral</a:t>
                      </a:r>
                      <a:endParaRPr lang="en-IN" sz="2000" b="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120"/>
                        </a:spcBef>
                        <a:spcAft>
                          <a:spcPts val="0"/>
                        </a:spcAft>
                      </a:pP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Management</a:t>
                      </a:r>
                      <a:r>
                        <a:rPr lang="en-US" sz="2000" b="0" spc="-4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Limited</a:t>
                      </a:r>
                      <a:endParaRPr lang="en-IN"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Vivek</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Swami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0"/>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(SPOC</a:t>
                      </a:r>
                      <a:r>
                        <a:rPr lang="en-US" sz="2000" b="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Star Agri warehousing)</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51</a:t>
            </a:r>
          </a:p>
        </p:txBody>
      </p:sp>
    </p:spTree>
  </p:cSld>
  <p:clrMapOvr>
    <a:masterClrMapping/>
  </p:clrMapOvr>
  <p:transition spd="med">
    <p:pull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312575" y="36032"/>
          <a:ext cx="8518850" cy="6753793"/>
        </p:xfrm>
        <a:graphic>
          <a:graphicData uri="http://schemas.openxmlformats.org/drawingml/2006/table">
            <a:tbl>
              <a:tblPr firstRow="1" firstCol="1" lastRow="1" lastCol="1" bandRow="1" bandCol="1">
                <a:tableStyleId>{ED083AE6-46FA-4A59-8FB0-9F97EB10719F}</a:tableStyleId>
              </a:tblPr>
              <a:tblGrid>
                <a:gridCol w="1189987">
                  <a:extLst>
                    <a:ext uri="{9D8B030D-6E8A-4147-A177-3AD203B41FA5}">
                      <a16:colId xmlns:a16="http://schemas.microsoft.com/office/drawing/2014/main" val="20000"/>
                    </a:ext>
                  </a:extLst>
                </a:gridCol>
                <a:gridCol w="1680912">
                  <a:extLst>
                    <a:ext uri="{9D8B030D-6E8A-4147-A177-3AD203B41FA5}">
                      <a16:colId xmlns:a16="http://schemas.microsoft.com/office/drawing/2014/main" val="20001"/>
                    </a:ext>
                  </a:extLst>
                </a:gridCol>
                <a:gridCol w="2709130">
                  <a:extLst>
                    <a:ext uri="{9D8B030D-6E8A-4147-A177-3AD203B41FA5}">
                      <a16:colId xmlns:a16="http://schemas.microsoft.com/office/drawing/2014/main" val="20002"/>
                    </a:ext>
                  </a:extLst>
                </a:gridCol>
                <a:gridCol w="2938821">
                  <a:extLst>
                    <a:ext uri="{9D8B030D-6E8A-4147-A177-3AD203B41FA5}">
                      <a16:colId xmlns:a16="http://schemas.microsoft.com/office/drawing/2014/main" val="20003"/>
                    </a:ext>
                  </a:extLst>
                </a:gridCol>
              </a:tblGrid>
              <a:tr h="722223">
                <a:tc>
                  <a:txBody>
                    <a:bodyPr/>
                    <a:lstStyle/>
                    <a:p>
                      <a:pPr marL="37465" marR="2540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Sl.No.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8001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State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547370" algn="l">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CBBO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611505" marR="60198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1240069">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21</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gn="ctr">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gn="ctr">
                        <a:lnSpc>
                          <a:spcPts val="830"/>
                        </a:lnSpc>
                        <a:spcBef>
                          <a:spcPts val="35"/>
                        </a:spcBef>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 algn="ctr">
                        <a:lnSpc>
                          <a:spcPts val="83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Rajasthan</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145" algn="ctr">
                        <a:lnSpc>
                          <a:spcPct val="100000"/>
                        </a:lnSpc>
                        <a:spcBef>
                          <a:spcPts val="35"/>
                        </a:spcBef>
                      </a:pP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Access</a:t>
                      </a:r>
                      <a:r>
                        <a:rPr lang="en-US" sz="20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5" dirty="0">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en-US" sz="20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Services</a:t>
                      </a:r>
                      <a:r>
                        <a:rPr lang="en-US" sz="20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(ADS)</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5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Mr. Vipin Sharma</a:t>
                      </a:r>
                    </a:p>
                    <a:p>
                      <a:pPr marL="16510" algn="ctr">
                        <a:lnSpc>
                          <a:spcPct val="100000"/>
                        </a:lnSpc>
                        <a:spcBef>
                          <a:spcPts val="5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(Chief</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Executive</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Assistant)</a:t>
                      </a:r>
                    </a:p>
                    <a:p>
                      <a:pPr marL="16510" marR="0" lvl="0" indent="0" algn="ctr" defTabSz="914400" rtl="0" eaLnBrk="1" fontAlgn="auto" latinLnBrk="0" hangingPunct="1">
                        <a:lnSpc>
                          <a:spcPct val="100000"/>
                        </a:lnSpc>
                        <a:spcBef>
                          <a:spcPts val="5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Sudipto</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Saha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Vice</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President)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039744">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Tamil</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Nadu</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Erode</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Precision</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Farm</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Producer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Company</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12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Limited</a:t>
                      </a: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Dr.</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Vadivel</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12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(Project</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Coordinator)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1240069">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23</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Telangana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Andhra</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Pradesh</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Mahila</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Abhivruddhi</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Dr. N Madhumurthy</a:t>
                      </a: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(Managing</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Director)</a:t>
                      </a:r>
                    </a:p>
                    <a:p>
                      <a:pPr marL="16510" marR="0" lvl="0" indent="0" algn="ctr" defTabSz="914400" rtl="0" eaLnBrk="1" fontAlgn="auto" latinLnBrk="0" hangingPunct="1">
                        <a:lnSpc>
                          <a:spcPct val="100000"/>
                        </a:lnSpc>
                        <a:spcBef>
                          <a:spcPts val="5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Vedprakash</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Singh</a:t>
                      </a: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Project</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Manager)</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943024">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Tripura</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Basix</a:t>
                      </a:r>
                      <a:r>
                        <a:rPr lang="en-US" sz="20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Krishi</a:t>
                      </a:r>
                      <a:r>
                        <a:rPr lang="en-US" sz="20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Samruddhi</a:t>
                      </a:r>
                      <a:r>
                        <a:rPr lang="en-US" sz="20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Limited</a:t>
                      </a:r>
                      <a:endParaRPr lang="en-IN"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Tapas</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Kumar</a:t>
                      </a:r>
                      <a:r>
                        <a:rPr lang="en-US" sz="2000" b="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Patil</a:t>
                      </a:r>
                    </a:p>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(Vice-President)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1534202">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25</a:t>
                      </a:r>
                    </a:p>
                    <a:p>
                      <a:pPr>
                        <a:spcBef>
                          <a:spcPts val="35"/>
                        </a:spcBef>
                      </a:pPr>
                      <a:r>
                        <a:rPr lang="en-US" sz="1800" dirty="0">
                          <a:effectLst/>
                          <a:latin typeface="Times New Roman" panose="02020603050405020304" pitchFamily="18" charset="0"/>
                          <a:cs typeface="Times New Roman" panose="02020603050405020304" pitchFamily="18" charset="0"/>
                        </a:rPr>
                        <a:t> </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ts val="830"/>
                        </a:lnSpc>
                        <a:spcBef>
                          <a:spcPts val="35"/>
                        </a:spcBef>
                      </a:pPr>
                      <a:r>
                        <a:rPr lang="en-IN" sz="2000" b="0" dirty="0">
                          <a:effectLst/>
                          <a:latin typeface="Times New Roman" panose="02020603050405020304" pitchFamily="18" charset="0"/>
                          <a:cs typeface="Times New Roman" panose="02020603050405020304" pitchFamily="18" charset="0"/>
                        </a:rPr>
                        <a:t>Uttar Pradesh</a:t>
                      </a:r>
                    </a:p>
                  </a:txBody>
                  <a:tcPr marL="0" marR="0" marT="0" marB="0" anchor="ctr"/>
                </a:tc>
                <a:tc>
                  <a:txBody>
                    <a:bodyPr/>
                    <a:lstStyle/>
                    <a:p>
                      <a:pPr marL="17145" marR="0" lvl="0" indent="0" algn="ctr" defTabSz="914400" rtl="0" eaLnBrk="1" fontAlgn="auto" latinLnBrk="0" hangingPunct="1">
                        <a:lnSpc>
                          <a:spcPct val="100000"/>
                        </a:lnSpc>
                        <a:spcBef>
                          <a:spcPts val="3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Basix</a:t>
                      </a:r>
                      <a:r>
                        <a:rPr lang="en-US" sz="2000" b="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Krishi</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Samruddhi</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Limited</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 algn="ctr">
                        <a:lnSpc>
                          <a:spcPct val="100000"/>
                        </a:lnSpc>
                        <a:spcBef>
                          <a:spcPts val="35"/>
                        </a:spcBef>
                      </a:pPr>
                      <a:endParaRPr lang="en-IN" sz="2000" b="0"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Tapas</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Kumar</a:t>
                      </a:r>
                      <a:r>
                        <a:rPr lang="en-US" sz="2000" b="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Patil</a:t>
                      </a:r>
                    </a:p>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(Vice-President)</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spcBef>
                          <a:spcPts val="55"/>
                        </a:spcBef>
                        <a:spcAft>
                          <a:spcPts val="0"/>
                        </a:spcAft>
                      </a:pP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bl>
          </a:graphicData>
        </a:graphic>
      </p:graphicFrame>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52</a:t>
            </a:r>
          </a:p>
        </p:txBody>
      </p:sp>
    </p:spTree>
  </p:cSld>
  <p:clrMapOvr>
    <a:masterClrMapping/>
  </p:clrMapOvr>
  <p:transition spd="slow">
    <p:cover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aphicFrame>
        <p:nvGraphicFramePr>
          <p:cNvPr id="9" name="Table 8"/>
          <p:cNvGraphicFramePr>
            <a:graphicFrameLocks noGrp="1"/>
          </p:cNvGraphicFramePr>
          <p:nvPr/>
        </p:nvGraphicFramePr>
        <p:xfrm>
          <a:off x="237930" y="866457"/>
          <a:ext cx="8518850" cy="3142749"/>
        </p:xfrm>
        <a:graphic>
          <a:graphicData uri="http://schemas.openxmlformats.org/drawingml/2006/table">
            <a:tbl>
              <a:tblPr firstRow="1" firstCol="1" lastRow="1" lastCol="1" bandRow="1" bandCol="1">
                <a:tableStyleId>{ED083AE6-46FA-4A59-8FB0-9F97EB10719F}</a:tableStyleId>
              </a:tblPr>
              <a:tblGrid>
                <a:gridCol w="1189987">
                  <a:extLst>
                    <a:ext uri="{9D8B030D-6E8A-4147-A177-3AD203B41FA5}">
                      <a16:colId xmlns:a16="http://schemas.microsoft.com/office/drawing/2014/main" val="20000"/>
                    </a:ext>
                  </a:extLst>
                </a:gridCol>
                <a:gridCol w="1680912">
                  <a:extLst>
                    <a:ext uri="{9D8B030D-6E8A-4147-A177-3AD203B41FA5}">
                      <a16:colId xmlns:a16="http://schemas.microsoft.com/office/drawing/2014/main" val="20001"/>
                    </a:ext>
                  </a:extLst>
                </a:gridCol>
                <a:gridCol w="2709130">
                  <a:extLst>
                    <a:ext uri="{9D8B030D-6E8A-4147-A177-3AD203B41FA5}">
                      <a16:colId xmlns:a16="http://schemas.microsoft.com/office/drawing/2014/main" val="20002"/>
                    </a:ext>
                  </a:extLst>
                </a:gridCol>
                <a:gridCol w="2938821">
                  <a:extLst>
                    <a:ext uri="{9D8B030D-6E8A-4147-A177-3AD203B41FA5}">
                      <a16:colId xmlns:a16="http://schemas.microsoft.com/office/drawing/2014/main" val="20003"/>
                    </a:ext>
                  </a:extLst>
                </a:gridCol>
              </a:tblGrid>
              <a:tr h="668580">
                <a:tc>
                  <a:txBody>
                    <a:bodyPr/>
                    <a:lstStyle/>
                    <a:p>
                      <a:pPr marL="37465" marR="25400" algn="ctr">
                        <a:spcBef>
                          <a:spcPts val="335"/>
                        </a:spcBef>
                        <a:spcAft>
                          <a:spcPts val="0"/>
                        </a:spcAft>
                      </a:pPr>
                      <a:endParaRPr lang="en-US" sz="1800" dirty="0">
                        <a:effectLst/>
                        <a:latin typeface="Times New Roman" panose="02020603050405020304" pitchFamily="18" charset="0"/>
                        <a:cs typeface="Times New Roman" panose="02020603050405020304" pitchFamily="18" charset="0"/>
                      </a:endParaRPr>
                    </a:p>
                    <a:p>
                      <a:pPr marL="37465" marR="2540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Sl.No.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80010">
                        <a:spcBef>
                          <a:spcPts val="335"/>
                        </a:spcBef>
                        <a:spcAft>
                          <a:spcPts val="0"/>
                        </a:spcAft>
                      </a:pPr>
                      <a:endParaRPr lang="en-US" sz="1800" dirty="0">
                        <a:effectLst/>
                        <a:latin typeface="Times New Roman" panose="02020603050405020304" pitchFamily="18" charset="0"/>
                        <a:cs typeface="Times New Roman" panose="02020603050405020304" pitchFamily="18" charset="0"/>
                      </a:endParaRPr>
                    </a:p>
                    <a:p>
                      <a:pPr marL="80010">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State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47370">
                        <a:spcBef>
                          <a:spcPts val="335"/>
                        </a:spcBef>
                        <a:spcAft>
                          <a:spcPts val="0"/>
                        </a:spcAft>
                      </a:pPr>
                      <a:endParaRPr lang="en-US" sz="1800" dirty="0">
                        <a:effectLst/>
                        <a:latin typeface="Times New Roman" panose="02020603050405020304" pitchFamily="18" charset="0"/>
                        <a:cs typeface="Times New Roman" panose="02020603050405020304" pitchFamily="18" charset="0"/>
                      </a:endParaRPr>
                    </a:p>
                    <a:p>
                      <a:pPr marL="547370">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r>
                        <a:rPr lang="en-US" sz="1800" spc="-2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CBBO</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11505" marR="601980" algn="ctr">
                        <a:spcBef>
                          <a:spcPts val="335"/>
                        </a:spcBef>
                        <a:spcAft>
                          <a:spcPts val="0"/>
                        </a:spcAft>
                      </a:pPr>
                      <a:endParaRPr lang="en-US" sz="1800" dirty="0">
                        <a:effectLst/>
                        <a:latin typeface="Times New Roman" panose="02020603050405020304" pitchFamily="18" charset="0"/>
                        <a:cs typeface="Times New Roman" panose="02020603050405020304" pitchFamily="18" charset="0"/>
                      </a:endParaRPr>
                    </a:p>
                    <a:p>
                      <a:pPr marL="611505" marR="601980" algn="ctr">
                        <a:spcBef>
                          <a:spcPts val="335"/>
                        </a:spcBef>
                        <a:spcAft>
                          <a:spcPts val="0"/>
                        </a:spcAft>
                      </a:pPr>
                      <a:r>
                        <a:rPr lang="en-US" sz="1800" dirty="0">
                          <a:effectLst/>
                          <a:latin typeface="Times New Roman" panose="02020603050405020304" pitchFamily="18" charset="0"/>
                          <a:cs typeface="Times New Roman" panose="02020603050405020304" pitchFamily="18" charset="0"/>
                        </a:rPr>
                        <a:t>Name</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0000"/>
                  </a:ext>
                </a:extLst>
              </a:tr>
              <a:tr h="912069">
                <a:tc>
                  <a:txBody>
                    <a:bodyPr/>
                    <a:lstStyle/>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lnSpc>
                          <a:spcPts val="830"/>
                        </a:lnSpc>
                        <a:spcBef>
                          <a:spcPts val="35"/>
                        </a:spcBef>
                      </a:pPr>
                      <a:r>
                        <a:rPr lang="en-US" sz="1800" dirty="0">
                          <a:effectLst/>
                          <a:latin typeface="Times New Roman" panose="02020603050405020304" pitchFamily="18" charset="0"/>
                          <a:cs typeface="Times New Roman" panose="02020603050405020304" pitchFamily="18" charset="0"/>
                        </a:rPr>
                        <a:t>26</a:t>
                      </a:r>
                    </a:p>
                    <a:p>
                      <a:pPr>
                        <a:spcBef>
                          <a:spcPts val="35"/>
                        </a:spcBef>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Uttarakhand</a:t>
                      </a:r>
                      <a:endParaRPr lang="en-IN"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10">
                          <a:effectLst/>
                          <a:latin typeface="Times New Roman" panose="02020603050405020304" pitchFamily="18" charset="0"/>
                          <a:ea typeface="Times New Roman" panose="02020603050405020304" pitchFamily="18" charset="0"/>
                          <a:cs typeface="Times New Roman" panose="02020603050405020304" pitchFamily="18" charset="0"/>
                        </a:rPr>
                        <a:t>Synergy</a:t>
                      </a:r>
                      <a:r>
                        <a:rPr lang="en-US" sz="2000" b="0" spc="-3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10">
                          <a:effectLst/>
                          <a:latin typeface="Times New Roman" panose="02020603050405020304" pitchFamily="18" charset="0"/>
                          <a:ea typeface="Times New Roman" panose="02020603050405020304" pitchFamily="18" charset="0"/>
                          <a:cs typeface="Times New Roman" panose="02020603050405020304" pitchFamily="18" charset="0"/>
                        </a:rPr>
                        <a:t>Technofin</a:t>
                      </a: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Pvt</a:t>
                      </a:r>
                      <a:r>
                        <a:rPr lang="en-US" sz="2000" b="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a:effectLst/>
                          <a:latin typeface="Times New Roman" panose="02020603050405020304" pitchFamily="18" charset="0"/>
                          <a:ea typeface="Times New Roman" panose="02020603050405020304" pitchFamily="18" charset="0"/>
                          <a:cs typeface="Times New Roman" panose="02020603050405020304" pitchFamily="18" charset="0"/>
                        </a:rPr>
                        <a:t>Ltd.</a:t>
                      </a:r>
                      <a:endParaRPr lang="en-IN" sz="2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Sunil</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Kumar</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cs typeface="Times New Roman" panose="02020603050405020304" pitchFamily="18" charset="0"/>
                        </a:rPr>
                        <a:t>Sihag</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1358044">
                <a:tc>
                  <a:txBody>
                    <a:bodyPr/>
                    <a:lstStyle/>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endParaRPr lang="en-US" sz="1800" dirty="0">
                        <a:effectLst/>
                        <a:latin typeface="Times New Roman" panose="02020603050405020304" pitchFamily="18" charset="0"/>
                        <a:cs typeface="Times New Roman" panose="02020603050405020304" pitchFamily="18" charset="0"/>
                      </a:endParaRPr>
                    </a:p>
                    <a:p>
                      <a:pPr marL="9525" algn="ctr">
                        <a:spcBef>
                          <a:spcPts val="35"/>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7780" algn="ctr">
                        <a:lnSpc>
                          <a:spcPct val="100000"/>
                        </a:lnSpc>
                        <a:spcBef>
                          <a:spcPts val="35"/>
                        </a:spcBef>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West</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Bengal</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7145" algn="ctr">
                        <a:lnSpc>
                          <a:spcPct val="100000"/>
                        </a:lnSpc>
                        <a:spcBef>
                          <a:spcPts val="35"/>
                        </a:spcBef>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Access</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en-US" sz="20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Services</a:t>
                      </a:r>
                      <a:r>
                        <a:rPr lang="en-US" sz="20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(ADS)</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16510" algn="ctr">
                        <a:lnSpc>
                          <a:spcPct val="100000"/>
                        </a:lnSpc>
                        <a:spcBef>
                          <a:spcPts val="5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Mr. Vipin Sharma</a:t>
                      </a:r>
                    </a:p>
                    <a:p>
                      <a:pPr marL="16510" algn="ctr">
                        <a:lnSpc>
                          <a:spcPct val="100000"/>
                        </a:lnSpc>
                        <a:spcBef>
                          <a:spcPts val="55"/>
                        </a:spcBef>
                        <a:spcAft>
                          <a:spcPts val="0"/>
                        </a:spcAft>
                      </a:pPr>
                      <a:r>
                        <a:rPr lang="en-US" sz="2000" b="0" spc="-5" dirty="0">
                          <a:effectLst/>
                          <a:latin typeface="Times New Roman" panose="02020603050405020304" pitchFamily="18" charset="0"/>
                          <a:ea typeface="Times New Roman" panose="02020603050405020304" pitchFamily="18" charset="0"/>
                          <a:cs typeface="Times New Roman" panose="02020603050405020304" pitchFamily="18" charset="0"/>
                        </a:rPr>
                        <a:t>(Chief</a:t>
                      </a:r>
                      <a:r>
                        <a:rPr lang="en-US" sz="20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Executive</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Assistant)</a:t>
                      </a:r>
                    </a:p>
                    <a:p>
                      <a:pPr marL="16510" marR="0" lvl="0" indent="0" algn="ctr" defTabSz="914400" rtl="0" eaLnBrk="1" fontAlgn="auto" latinLnBrk="0" hangingPunct="1">
                        <a:lnSpc>
                          <a:spcPct val="100000"/>
                        </a:lnSpc>
                        <a:spcBef>
                          <a:spcPts val="55"/>
                        </a:spcBef>
                        <a:spcAft>
                          <a:spcPts val="0"/>
                        </a:spcAft>
                        <a:buClrTx/>
                        <a:buSzTx/>
                        <a:buFontTx/>
                        <a:buNone/>
                        <a:defRPr/>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Mr.</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Sudipto</a:t>
                      </a:r>
                      <a:r>
                        <a:rPr lang="en-US" sz="20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Saha</a:t>
                      </a: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6510" algn="ctr">
                        <a:lnSpc>
                          <a:spcPct val="100000"/>
                        </a:lnSpc>
                        <a:spcBef>
                          <a:spcPts val="55"/>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Vice</a:t>
                      </a:r>
                      <a:r>
                        <a:rPr lang="en-US" sz="2000" b="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President)</a:t>
                      </a:r>
                    </a:p>
                    <a:p>
                      <a:pPr marL="16510" algn="ctr">
                        <a:lnSpc>
                          <a:spcPct val="100000"/>
                        </a:lnSpc>
                        <a:spcBef>
                          <a:spcPts val="35"/>
                        </a:spcBef>
                      </a:pPr>
                      <a:endParaRPr lang="en-IN"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bl>
          </a:graphicData>
        </a:graphic>
      </p:graphicFrame>
      <p:sp>
        <p:nvSpPr>
          <p:cNvPr id="6" name="Oval 5"/>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53</a:t>
            </a:r>
          </a:p>
        </p:txBody>
      </p:sp>
    </p:spTree>
  </p:cSld>
  <p:clrMapOvr>
    <a:masterClrMapping/>
  </p:clrMapOvr>
  <p:transition spd="med">
    <p:pull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nvPr>
        </p:nvGraphicFramePr>
        <p:xfrm>
          <a:off x="424542" y="765816"/>
          <a:ext cx="8294914" cy="6038512"/>
        </p:xfrm>
        <a:graphic>
          <a:graphicData uri="http://schemas.openxmlformats.org/drawingml/2006/table">
            <a:tbl>
              <a:tblPr firstRow="1" bandRow="1">
                <a:tableStyleId>{5DA37D80-6434-44D0-A028-1B22A696006F}</a:tableStyleId>
              </a:tblPr>
              <a:tblGrid>
                <a:gridCol w="723122">
                  <a:extLst>
                    <a:ext uri="{9D8B030D-6E8A-4147-A177-3AD203B41FA5}">
                      <a16:colId xmlns:a16="http://schemas.microsoft.com/office/drawing/2014/main" val="20000"/>
                    </a:ext>
                  </a:extLst>
                </a:gridCol>
                <a:gridCol w="2304661">
                  <a:extLst>
                    <a:ext uri="{9D8B030D-6E8A-4147-A177-3AD203B41FA5}">
                      <a16:colId xmlns:a16="http://schemas.microsoft.com/office/drawing/2014/main" val="20001"/>
                    </a:ext>
                  </a:extLst>
                </a:gridCol>
                <a:gridCol w="3193402">
                  <a:extLst>
                    <a:ext uri="{9D8B030D-6E8A-4147-A177-3AD203B41FA5}">
                      <a16:colId xmlns:a16="http://schemas.microsoft.com/office/drawing/2014/main" val="20002"/>
                    </a:ext>
                  </a:extLst>
                </a:gridCol>
                <a:gridCol w="2073729">
                  <a:extLst>
                    <a:ext uri="{9D8B030D-6E8A-4147-A177-3AD203B41FA5}">
                      <a16:colId xmlns:a16="http://schemas.microsoft.com/office/drawing/2014/main" val="20003"/>
                    </a:ext>
                  </a:extLst>
                </a:gridCol>
              </a:tblGrid>
              <a:tr h="770498">
                <a:tc>
                  <a:txBody>
                    <a:bodyPr/>
                    <a:lstStyle/>
                    <a:p>
                      <a:pPr algn="ctr"/>
                      <a:r>
                        <a:rPr lang="en-IN" sz="2000" dirty="0">
                          <a:latin typeface="Times New Roman" panose="02020603050405020304" pitchFamily="18" charset="0"/>
                          <a:cs typeface="Times New Roman" panose="02020603050405020304" pitchFamily="18" charset="0"/>
                        </a:rPr>
                        <a:t>Sl. No.</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Name of the Agency</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Correspondence Address</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Name</a:t>
                      </a:r>
                    </a:p>
                  </a:txBody>
                  <a:tcPr anchor="ctr"/>
                </a:tc>
                <a:extLst>
                  <a:ext uri="{0D108BD9-81ED-4DB2-BD59-A6C34878D82A}">
                    <a16:rowId xmlns:a16="http://schemas.microsoft.com/office/drawing/2014/main" val="10000"/>
                  </a:ext>
                </a:extLst>
              </a:tr>
              <a:tr h="1756965">
                <a:tc>
                  <a:txBody>
                    <a:bodyPr/>
                    <a:lstStyle/>
                    <a:p>
                      <a:r>
                        <a:rPr lang="en-IN" sz="2000" dirty="0">
                          <a:latin typeface="Times New Roman" panose="02020603050405020304" pitchFamily="18" charset="0"/>
                          <a:cs typeface="Times New Roman" panose="02020603050405020304" pitchFamily="18" charset="0"/>
                        </a:rPr>
                        <a:t>01.</a:t>
                      </a:r>
                    </a:p>
                  </a:txBody>
                  <a:tcPr/>
                </a:tc>
                <a:tc>
                  <a:txBody>
                    <a:bodyPr/>
                    <a:lstStyle/>
                    <a:p>
                      <a:r>
                        <a:rPr lang="en-IN" sz="2000" dirty="0">
                          <a:latin typeface="Times New Roman" panose="02020603050405020304" pitchFamily="18" charset="0"/>
                          <a:cs typeface="Times New Roman" panose="02020603050405020304" pitchFamily="18" charset="0"/>
                        </a:rPr>
                        <a:t>Vyakti Vikas Kendra, </a:t>
                      </a:r>
                    </a:p>
                  </a:txBody>
                  <a:tcPr/>
                </a:tc>
                <a:tc>
                  <a:txBody>
                    <a:bodyPr/>
                    <a:lstStyle/>
                    <a:p>
                      <a:r>
                        <a:rPr lang="en-IN" sz="2000" dirty="0">
                          <a:latin typeface="Times New Roman" panose="02020603050405020304" pitchFamily="18" charset="0"/>
                          <a:cs typeface="Times New Roman" panose="02020603050405020304" pitchFamily="18" charset="0"/>
                        </a:rPr>
                        <a:t>India No. 19, 39th 'A' Cross, 11th Main, 4th 'T' Block, Jayanagar, Bangalore-560041, Karnataka</a:t>
                      </a:r>
                    </a:p>
                  </a:txBody>
                  <a:tcPr/>
                </a:tc>
                <a:tc>
                  <a:txBody>
                    <a:bodyPr/>
                    <a:lstStyle/>
                    <a:p>
                      <a:pPr marL="342900" indent="-342900">
                        <a:buAutoNum type="arabicPeriod"/>
                      </a:pPr>
                      <a:r>
                        <a:rPr lang="en-IN" sz="2000" dirty="0">
                          <a:latin typeface="Times New Roman" panose="02020603050405020304" pitchFamily="18" charset="0"/>
                          <a:cs typeface="Times New Roman" panose="02020603050405020304" pitchFamily="18" charset="0"/>
                        </a:rPr>
                        <a:t>Mahesh Rajput, Chief Operating Officer (COO) </a:t>
                      </a:r>
                    </a:p>
                    <a:p>
                      <a:pPr marL="342900" indent="-342900">
                        <a:buAutoNum type="arabicPeriod"/>
                      </a:pPr>
                      <a:r>
                        <a:rPr lang="en-IN" sz="2000" dirty="0">
                          <a:latin typeface="Times New Roman" panose="02020603050405020304" pitchFamily="18" charset="0"/>
                          <a:cs typeface="Times New Roman" panose="02020603050405020304" pitchFamily="18" charset="0"/>
                        </a:rPr>
                        <a:t>Prasana Prabhu, Chairman</a:t>
                      </a:r>
                    </a:p>
                  </a:txBody>
                  <a:tcPr/>
                </a:tc>
                <a:extLst>
                  <a:ext uri="{0D108BD9-81ED-4DB2-BD59-A6C34878D82A}">
                    <a16:rowId xmlns:a16="http://schemas.microsoft.com/office/drawing/2014/main" val="10001"/>
                  </a:ext>
                </a:extLst>
              </a:tr>
              <a:tr h="1427534">
                <a:tc>
                  <a:txBody>
                    <a:bodyPr/>
                    <a:lstStyle/>
                    <a:p>
                      <a:r>
                        <a:rPr lang="en-IN" sz="2000" dirty="0">
                          <a:latin typeface="Times New Roman" panose="02020603050405020304" pitchFamily="18" charset="0"/>
                          <a:cs typeface="Times New Roman" panose="02020603050405020304" pitchFamily="18" charset="0"/>
                        </a:rPr>
                        <a:t>02.</a:t>
                      </a:r>
                    </a:p>
                  </a:txBody>
                  <a:tcPr/>
                </a:tc>
                <a:tc>
                  <a:txBody>
                    <a:bodyPr/>
                    <a:lstStyle/>
                    <a:p>
                      <a:r>
                        <a:rPr lang="en-IN" sz="2000" dirty="0">
                          <a:latin typeface="Times New Roman" panose="02020603050405020304" pitchFamily="18" charset="0"/>
                          <a:cs typeface="Times New Roman" panose="02020603050405020304" pitchFamily="18" charset="0"/>
                        </a:rPr>
                        <a:t>Shri Kshethra Dharamasthala rural Development project BC Trust(R). </a:t>
                      </a:r>
                    </a:p>
                  </a:txBody>
                  <a:tcPr/>
                </a:tc>
                <a:tc>
                  <a:txBody>
                    <a:bodyPr/>
                    <a:lstStyle/>
                    <a:p>
                      <a:r>
                        <a:rPr lang="en-IN" sz="2000" dirty="0">
                          <a:latin typeface="Times New Roman" panose="02020603050405020304" pitchFamily="18" charset="0"/>
                          <a:cs typeface="Times New Roman" panose="02020603050405020304" pitchFamily="18" charset="0"/>
                        </a:rPr>
                        <a:t>Dharamshree Building, Dharamasthala Building, Belthangady TQ-574216</a:t>
                      </a:r>
                    </a:p>
                  </a:txBody>
                  <a:tcPr/>
                </a:tc>
                <a:tc>
                  <a:txBody>
                    <a:bodyPr/>
                    <a:lstStyle/>
                    <a:p>
                      <a:r>
                        <a:rPr lang="en-IN" sz="2000" dirty="0">
                          <a:latin typeface="Times New Roman" panose="02020603050405020304" pitchFamily="18" charset="0"/>
                          <a:cs typeface="Times New Roman" panose="02020603050405020304" pitchFamily="18" charset="0"/>
                        </a:rPr>
                        <a:t>Dr. D. Veerendra Heggade</a:t>
                      </a:r>
                    </a:p>
                  </a:txBody>
                  <a:tcPr/>
                </a:tc>
                <a:extLst>
                  <a:ext uri="{0D108BD9-81ED-4DB2-BD59-A6C34878D82A}">
                    <a16:rowId xmlns:a16="http://schemas.microsoft.com/office/drawing/2014/main" val="10002"/>
                  </a:ext>
                </a:extLst>
              </a:tr>
              <a:tr h="1427534">
                <a:tc>
                  <a:txBody>
                    <a:bodyPr/>
                    <a:lstStyle/>
                    <a:p>
                      <a:r>
                        <a:rPr lang="en-IN" sz="2000" dirty="0">
                          <a:latin typeface="Times New Roman" panose="02020603050405020304" pitchFamily="18" charset="0"/>
                          <a:cs typeface="Times New Roman" panose="02020603050405020304" pitchFamily="18" charset="0"/>
                        </a:rPr>
                        <a:t>03.</a:t>
                      </a:r>
                    </a:p>
                  </a:txBody>
                  <a:tcPr/>
                </a:tc>
                <a:tc>
                  <a:txBody>
                    <a:bodyPr/>
                    <a:lstStyle/>
                    <a:p>
                      <a:r>
                        <a:rPr lang="en-IN" sz="2000" dirty="0">
                          <a:latin typeface="Times New Roman" panose="02020603050405020304" pitchFamily="18" charset="0"/>
                          <a:cs typeface="Times New Roman" panose="02020603050405020304" pitchFamily="18" charset="0"/>
                        </a:rPr>
                        <a:t>Sus Agri Development Private Limited</a:t>
                      </a:r>
                    </a:p>
                  </a:txBody>
                  <a:tcPr/>
                </a:tc>
                <a:tc>
                  <a:txBody>
                    <a:bodyPr/>
                    <a:lstStyle/>
                    <a:p>
                      <a:r>
                        <a:rPr lang="en-IN" sz="2000" dirty="0">
                          <a:latin typeface="Times New Roman" panose="02020603050405020304" pitchFamily="18" charset="0"/>
                          <a:cs typeface="Times New Roman" panose="02020603050405020304" pitchFamily="18" charset="0"/>
                        </a:rPr>
                        <a:t>Ground Floor, 48, National Games Housing Project, 8th Block, Koramangala Village, Bangalore, Karnataka - 560047</a:t>
                      </a:r>
                    </a:p>
                  </a:txBody>
                  <a:tcPr/>
                </a:tc>
                <a:tc>
                  <a:txBody>
                    <a:bodyPr/>
                    <a:lstStyle/>
                    <a:p>
                      <a:r>
                        <a:rPr lang="en-IN" sz="2000" dirty="0">
                          <a:latin typeface="Times New Roman" panose="02020603050405020304" pitchFamily="18" charset="0"/>
                          <a:cs typeface="Times New Roman" panose="02020603050405020304" pitchFamily="18" charset="0"/>
                        </a:rPr>
                        <a:t>Saurabh Chaudhry</a:t>
                      </a:r>
                    </a:p>
                  </a:txBody>
                  <a:tcPr/>
                </a:tc>
                <a:extLst>
                  <a:ext uri="{0D108BD9-81ED-4DB2-BD59-A6C34878D82A}">
                    <a16:rowId xmlns:a16="http://schemas.microsoft.com/office/drawing/2014/main" val="10003"/>
                  </a:ext>
                </a:extLst>
              </a:tr>
            </a:tbl>
          </a:graphicData>
        </a:graphic>
      </p:graphicFrame>
      <p:sp>
        <p:nvSpPr>
          <p:cNvPr id="6" name="Title 5"/>
          <p:cNvSpPr>
            <a:spLocks noGrp="1"/>
          </p:cNvSpPr>
          <p:nvPr>
            <p:ph type="title"/>
          </p:nvPr>
        </p:nvSpPr>
        <p:spPr>
          <a:xfrm>
            <a:off x="424543" y="2127382"/>
            <a:ext cx="8294913" cy="1698170"/>
          </a:xfrm>
          <a:solidFill>
            <a:srgbClr val="002060"/>
          </a:solidFill>
          <a:scene3d>
            <a:camera prst="orthographicFront"/>
            <a:lightRig rig="threePt" dir="t"/>
          </a:scene3d>
          <a:sp3d>
            <a:bevelT/>
          </a:sp3d>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List of CBBOs Empaneled under Central Sector Scheme for Formation and Promotion of 10,000 FPOs</a:t>
            </a:r>
            <a:endParaRPr lang="en-IN" sz="3600" b="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7"/>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TextBox 8"/>
          <p:cNvSpPr txBox="1"/>
          <p:nvPr/>
        </p:nvSpPr>
        <p:spPr>
          <a:xfrm>
            <a:off x="3191070" y="130629"/>
            <a:ext cx="2481941" cy="523220"/>
          </a:xfrm>
          <a:prstGeom prst="rect">
            <a:avLst/>
          </a:prstGeom>
          <a:solidFill>
            <a:srgbClr val="002060"/>
          </a:solidFill>
        </p:spPr>
        <p:txBody>
          <a:bodyPr wrap="square" rtlCol="0">
            <a:spAutoFit/>
          </a:bodyPr>
          <a:lstStyle/>
          <a:p>
            <a:r>
              <a:rPr lang="en-IN" sz="2800" dirty="0">
                <a:solidFill>
                  <a:schemeClr val="bg1"/>
                </a:solidFill>
                <a:latin typeface="Times New Roman" panose="02020603050405020304" pitchFamily="18" charset="0"/>
                <a:cs typeface="Times New Roman" panose="02020603050405020304" pitchFamily="18" charset="0"/>
              </a:rPr>
              <a:t>KARNATAKA</a:t>
            </a:r>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nvPr>
        </p:nvGraphicFramePr>
        <p:xfrm>
          <a:off x="424543" y="192152"/>
          <a:ext cx="8294914" cy="6553200"/>
        </p:xfrm>
        <a:graphic>
          <a:graphicData uri="http://schemas.openxmlformats.org/drawingml/2006/table">
            <a:tbl>
              <a:tblPr firstRow="1" bandRow="1">
                <a:tableStyleId>{5DA37D80-6434-44D0-A028-1B22A696006F}</a:tableStyleId>
              </a:tblPr>
              <a:tblGrid>
                <a:gridCol w="723122">
                  <a:extLst>
                    <a:ext uri="{9D8B030D-6E8A-4147-A177-3AD203B41FA5}">
                      <a16:colId xmlns:a16="http://schemas.microsoft.com/office/drawing/2014/main" val="20000"/>
                    </a:ext>
                  </a:extLst>
                </a:gridCol>
                <a:gridCol w="2304661">
                  <a:extLst>
                    <a:ext uri="{9D8B030D-6E8A-4147-A177-3AD203B41FA5}">
                      <a16:colId xmlns:a16="http://schemas.microsoft.com/office/drawing/2014/main" val="20001"/>
                    </a:ext>
                  </a:extLst>
                </a:gridCol>
                <a:gridCol w="3193402">
                  <a:extLst>
                    <a:ext uri="{9D8B030D-6E8A-4147-A177-3AD203B41FA5}">
                      <a16:colId xmlns:a16="http://schemas.microsoft.com/office/drawing/2014/main" val="20002"/>
                    </a:ext>
                  </a:extLst>
                </a:gridCol>
                <a:gridCol w="2073729">
                  <a:extLst>
                    <a:ext uri="{9D8B030D-6E8A-4147-A177-3AD203B41FA5}">
                      <a16:colId xmlns:a16="http://schemas.microsoft.com/office/drawing/2014/main" val="20003"/>
                    </a:ext>
                  </a:extLst>
                </a:gridCol>
              </a:tblGrid>
              <a:tr h="576286">
                <a:tc>
                  <a:txBody>
                    <a:bodyPr/>
                    <a:lstStyle/>
                    <a:p>
                      <a:r>
                        <a:rPr lang="en-IN" sz="2000" dirty="0">
                          <a:latin typeface="Times New Roman" panose="02020603050405020304" pitchFamily="18" charset="0"/>
                          <a:cs typeface="Times New Roman" panose="02020603050405020304" pitchFamily="18" charset="0"/>
                        </a:rPr>
                        <a:t>Sl. No.</a:t>
                      </a:r>
                    </a:p>
                  </a:txBody>
                  <a:tcPr/>
                </a:tc>
                <a:tc>
                  <a:txBody>
                    <a:bodyPr/>
                    <a:lstStyle/>
                    <a:p>
                      <a:pPr algn="ctr"/>
                      <a:r>
                        <a:rPr lang="en-IN" sz="2000" dirty="0">
                          <a:latin typeface="Times New Roman" panose="02020603050405020304" pitchFamily="18" charset="0"/>
                          <a:cs typeface="Times New Roman" panose="02020603050405020304" pitchFamily="18" charset="0"/>
                        </a:rPr>
                        <a:t>Name of Agency</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Correspondence address</a:t>
                      </a:r>
                    </a:p>
                  </a:txBody>
                  <a:tcPr anchor="ctr"/>
                </a:tc>
                <a:tc>
                  <a:txBody>
                    <a:bodyPr/>
                    <a:lstStyle/>
                    <a:p>
                      <a:pPr algn="ctr"/>
                      <a:r>
                        <a:rPr lang="en-IN" sz="2000" dirty="0">
                          <a:latin typeface="Times New Roman" panose="02020603050405020304" pitchFamily="18" charset="0"/>
                          <a:cs typeface="Times New Roman" panose="02020603050405020304" pitchFamily="18" charset="0"/>
                        </a:rPr>
                        <a:t>Name</a:t>
                      </a:r>
                    </a:p>
                  </a:txBody>
                  <a:tcPr anchor="ctr"/>
                </a:tc>
                <a:extLst>
                  <a:ext uri="{0D108BD9-81ED-4DB2-BD59-A6C34878D82A}">
                    <a16:rowId xmlns:a16="http://schemas.microsoft.com/office/drawing/2014/main" val="10000"/>
                  </a:ext>
                </a:extLst>
              </a:tr>
              <a:tr h="641600">
                <a:tc>
                  <a:txBody>
                    <a:bodyPr/>
                    <a:lstStyle/>
                    <a:p>
                      <a:r>
                        <a:rPr lang="en-IN" sz="2000" dirty="0">
                          <a:latin typeface="Times New Roman" panose="02020603050405020304" pitchFamily="18" charset="0"/>
                          <a:cs typeface="Times New Roman" panose="02020603050405020304" pitchFamily="18" charset="0"/>
                        </a:rPr>
                        <a:t>04.</a:t>
                      </a:r>
                    </a:p>
                  </a:txBody>
                  <a:tcPr/>
                </a:tc>
                <a:tc>
                  <a:txBody>
                    <a:bodyPr/>
                    <a:lstStyle/>
                    <a:p>
                      <a:r>
                        <a:rPr lang="en-IN" sz="2000" dirty="0">
                          <a:latin typeface="Times New Roman" panose="02020603050405020304" pitchFamily="18" charset="0"/>
                          <a:cs typeface="Times New Roman" panose="02020603050405020304" pitchFamily="18" charset="0"/>
                        </a:rPr>
                        <a:t>APOF Organic Certification Agency</a:t>
                      </a:r>
                    </a:p>
                  </a:txBody>
                  <a:tcPr/>
                </a:tc>
                <a:tc>
                  <a:txBody>
                    <a:bodyPr/>
                    <a:lstStyle/>
                    <a:p>
                      <a:r>
                        <a:rPr lang="en-IN" sz="2000" dirty="0">
                          <a:latin typeface="Times New Roman" panose="02020603050405020304" pitchFamily="18" charset="0"/>
                          <a:cs typeface="Times New Roman" panose="02020603050405020304" pitchFamily="18" charset="0"/>
                        </a:rPr>
                        <a:t>117/C JHBCS Layout Turahalli 2nd Stage, Behind Mantri Bengaluru, Karnataka, Pin-560061</a:t>
                      </a:r>
                    </a:p>
                  </a:txBody>
                  <a:tcPr/>
                </a:tc>
                <a:tc>
                  <a:txBody>
                    <a:bodyPr/>
                    <a:lstStyle/>
                    <a:p>
                      <a:r>
                        <a:rPr lang="en-IN" sz="2000" dirty="0">
                          <a:latin typeface="Times New Roman" panose="02020603050405020304" pitchFamily="18" charset="0"/>
                          <a:cs typeface="Times New Roman" panose="02020603050405020304" pitchFamily="18" charset="0"/>
                        </a:rPr>
                        <a:t>Mr. Sachin Lambe</a:t>
                      </a:r>
                    </a:p>
                  </a:txBody>
                  <a:tcPr/>
                </a:tc>
                <a:extLst>
                  <a:ext uri="{0D108BD9-81ED-4DB2-BD59-A6C34878D82A}">
                    <a16:rowId xmlns:a16="http://schemas.microsoft.com/office/drawing/2014/main" val="10001"/>
                  </a:ext>
                </a:extLst>
              </a:tr>
              <a:tr h="641600">
                <a:tc>
                  <a:txBody>
                    <a:bodyPr/>
                    <a:lstStyle/>
                    <a:p>
                      <a:r>
                        <a:rPr lang="en-IN" sz="2000" dirty="0">
                          <a:latin typeface="Times New Roman" panose="02020603050405020304" pitchFamily="18" charset="0"/>
                          <a:cs typeface="Times New Roman" panose="02020603050405020304" pitchFamily="18" charset="0"/>
                        </a:rPr>
                        <a:t>05.</a:t>
                      </a:r>
                    </a:p>
                  </a:txBody>
                  <a:tcPr/>
                </a:tc>
                <a:tc>
                  <a:txBody>
                    <a:bodyPr/>
                    <a:lstStyle/>
                    <a:p>
                      <a:r>
                        <a:rPr lang="en-US" sz="2000" dirty="0">
                          <a:latin typeface="Times New Roman" panose="02020603050405020304" pitchFamily="18" charset="0"/>
                          <a:cs typeface="Times New Roman" panose="02020603050405020304" pitchFamily="18" charset="0"/>
                        </a:rPr>
                        <a:t>Indian Foundation for Humanistic Development</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91 Springboard 1st Floor, Gopala Krishna Complex,45/3, Residency Road,Karnataka-560025</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Mrs. Hemalatha.D</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641600">
                <a:tc>
                  <a:txBody>
                    <a:bodyPr/>
                    <a:lstStyle/>
                    <a:p>
                      <a:r>
                        <a:rPr lang="en-IN" sz="2000" dirty="0">
                          <a:latin typeface="Times New Roman" panose="02020603050405020304" pitchFamily="18" charset="0"/>
                          <a:cs typeface="Times New Roman" panose="02020603050405020304" pitchFamily="18" charset="0"/>
                        </a:rPr>
                        <a:t>06.</a:t>
                      </a:r>
                    </a:p>
                  </a:txBody>
                  <a:tcPr/>
                </a:tc>
                <a:tc>
                  <a:txBody>
                    <a:bodyPr/>
                    <a:lstStyle/>
                    <a:p>
                      <a:r>
                        <a:rPr lang="en-IN" sz="2000" dirty="0">
                          <a:latin typeface="Times New Roman" panose="02020603050405020304" pitchFamily="18" charset="0"/>
                          <a:cs typeface="Times New Roman" panose="02020603050405020304" pitchFamily="18" charset="0"/>
                        </a:rPr>
                        <a:t>Sahyadri Community Development &amp; Women Empowerment Society</a:t>
                      </a:r>
                    </a:p>
                  </a:txBody>
                  <a:tcPr/>
                </a:tc>
                <a:tc>
                  <a:txBody>
                    <a:bodyPr/>
                    <a:lstStyle/>
                    <a:p>
                      <a:r>
                        <a:rPr lang="en-IN" sz="2000" dirty="0">
                          <a:latin typeface="Times New Roman" panose="02020603050405020304" pitchFamily="18" charset="0"/>
                          <a:cs typeface="Times New Roman" panose="02020603050405020304" pitchFamily="18" charset="0"/>
                        </a:rPr>
                        <a:t>Savinilaya Building Main Road Marathikoppa, Karnataka, Pin-581402</a:t>
                      </a:r>
                    </a:p>
                  </a:txBody>
                  <a:tcPr/>
                </a:tc>
                <a:tc>
                  <a:txBody>
                    <a:bodyPr/>
                    <a:lstStyle/>
                    <a:p>
                      <a:r>
                        <a:rPr lang="en-IN" sz="2000" dirty="0">
                          <a:latin typeface="Times New Roman" panose="02020603050405020304" pitchFamily="18" charset="0"/>
                          <a:cs typeface="Times New Roman" panose="02020603050405020304" pitchFamily="18" charset="0"/>
                        </a:rPr>
                        <a:t>Mrs Saraswathi Naik,</a:t>
                      </a:r>
                    </a:p>
                  </a:txBody>
                  <a:tcPr/>
                </a:tc>
                <a:extLst>
                  <a:ext uri="{0D108BD9-81ED-4DB2-BD59-A6C34878D82A}">
                    <a16:rowId xmlns:a16="http://schemas.microsoft.com/office/drawing/2014/main" val="10003"/>
                  </a:ext>
                </a:extLst>
              </a:tr>
              <a:tr h="641600">
                <a:tc>
                  <a:txBody>
                    <a:bodyPr/>
                    <a:lstStyle/>
                    <a:p>
                      <a:r>
                        <a:rPr lang="en-IN" sz="2000" dirty="0">
                          <a:latin typeface="Times New Roman" panose="02020603050405020304" pitchFamily="18" charset="0"/>
                          <a:cs typeface="Times New Roman" panose="02020603050405020304" pitchFamily="18" charset="0"/>
                        </a:rPr>
                        <a:t>07.</a:t>
                      </a:r>
                    </a:p>
                  </a:txBody>
                  <a:tcPr/>
                </a:tc>
                <a:tc>
                  <a:txBody>
                    <a:bodyPr/>
                    <a:lstStyle/>
                    <a:p>
                      <a:r>
                        <a:rPr lang="en-IN" sz="2000" dirty="0">
                          <a:latin typeface="Times New Roman" panose="02020603050405020304" pitchFamily="18" charset="0"/>
                          <a:cs typeface="Times New Roman" panose="02020603050405020304" pitchFamily="18" charset="0"/>
                        </a:rPr>
                        <a:t>Sri </a:t>
                      </a:r>
                      <a:r>
                        <a:rPr lang="en-IN" sz="2000" dirty="0" err="1">
                          <a:latin typeface="Times New Roman" panose="02020603050405020304" pitchFamily="18" charset="0"/>
                          <a:cs typeface="Times New Roman" panose="02020603050405020304" pitchFamily="18" charset="0"/>
                        </a:rPr>
                        <a:t>Sri</a:t>
                      </a:r>
                      <a:r>
                        <a:rPr lang="en-IN" sz="2000" dirty="0">
                          <a:latin typeface="Times New Roman" panose="02020603050405020304" pitchFamily="18" charset="0"/>
                          <a:cs typeface="Times New Roman" panose="02020603050405020304" pitchFamily="18" charset="0"/>
                        </a:rPr>
                        <a:t> Rural Development Programme Trust</a:t>
                      </a:r>
                    </a:p>
                  </a:txBody>
                  <a:tcPr/>
                </a:tc>
                <a:tc>
                  <a:txBody>
                    <a:bodyPr/>
                    <a:lstStyle/>
                    <a:p>
                      <a:r>
                        <a:rPr lang="en-IN" sz="2000" dirty="0">
                          <a:latin typeface="Times New Roman" panose="02020603050405020304" pitchFamily="18" charset="0"/>
                          <a:cs typeface="Times New Roman" panose="02020603050405020304" pitchFamily="18" charset="0"/>
                        </a:rPr>
                        <a:t>21st K.m, Kanakpura Road, Village Udayapura, Bangalore, Karnataka Pin-560082</a:t>
                      </a:r>
                    </a:p>
                  </a:txBody>
                  <a:tcPr/>
                </a:tc>
                <a:tc>
                  <a:txBody>
                    <a:bodyPr/>
                    <a:lstStyle/>
                    <a:p>
                      <a:r>
                        <a:rPr lang="en-IN" sz="2000" dirty="0">
                          <a:latin typeface="Times New Roman" panose="02020603050405020304" pitchFamily="18" charset="0"/>
                          <a:cs typeface="Times New Roman" panose="02020603050405020304" pitchFamily="18" charset="0"/>
                        </a:rPr>
                        <a:t>Mr Siva kanchibothla</a:t>
                      </a:r>
                    </a:p>
                  </a:txBody>
                  <a:tcPr/>
                </a:tc>
                <a:extLst>
                  <a:ext uri="{0D108BD9-81ED-4DB2-BD59-A6C34878D82A}">
                    <a16:rowId xmlns:a16="http://schemas.microsoft.com/office/drawing/2014/main" val="10004"/>
                  </a:ext>
                </a:extLst>
              </a:tr>
            </a:tbl>
          </a:graphicData>
        </a:graphic>
      </p:graphicFrame>
      <p:sp>
        <p:nvSpPr>
          <p:cNvPr id="5" name="Rectangle 4"/>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55</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260" y="177952"/>
            <a:ext cx="4842588" cy="656290"/>
          </a:xfrm>
          <a:solidFill>
            <a:srgbClr val="002060"/>
          </a:solidFill>
          <a:scene3d>
            <a:camera prst="orthographicFront"/>
            <a:lightRig rig="threePt" dir="t"/>
          </a:scene3d>
          <a:sp3d>
            <a:bevelT w="139700" prst="cross"/>
          </a:sp3d>
        </p:spPr>
        <p:txBody>
          <a:bodyPr>
            <a:normAutofit fontScale="90000"/>
          </a:bodyPr>
          <a:lstStyle/>
          <a:p>
            <a:pPr algn="ctr"/>
            <a:r>
              <a:rPr lang="en-IN" dirty="0">
                <a:solidFill>
                  <a:schemeClr val="bg1"/>
                </a:solidFill>
                <a:latin typeface="Times New Roman" panose="02020603050405020304" pitchFamily="18" charset="0"/>
                <a:cs typeface="Times New Roman" panose="02020603050405020304" pitchFamily="18" charset="0"/>
              </a:rPr>
              <a:t>Convergence Model</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747" y="1576873"/>
            <a:ext cx="3252649" cy="4012164"/>
          </a:xfrm>
        </p:spPr>
      </p:pic>
      <p:grpSp>
        <p:nvGrpSpPr>
          <p:cNvPr id="6" name="Group 2"/>
          <p:cNvGrpSpPr/>
          <p:nvPr/>
        </p:nvGrpSpPr>
        <p:grpSpPr bwMode="auto">
          <a:xfrm>
            <a:off x="3206929" y="3238230"/>
            <a:ext cx="668355" cy="836788"/>
            <a:chOff x="5148" y="1683"/>
            <a:chExt cx="941" cy="1008"/>
          </a:xfrm>
        </p:grpSpPr>
        <p:sp>
          <p:nvSpPr>
            <p:cNvPr id="7" name="Freeform 3"/>
            <p:cNvSpPr/>
            <p:nvPr/>
          </p:nvSpPr>
          <p:spPr bwMode="auto">
            <a:xfrm>
              <a:off x="5151" y="1683"/>
              <a:ext cx="938" cy="504"/>
            </a:xfrm>
            <a:custGeom>
              <a:avLst/>
              <a:gdLst>
                <a:gd name="T0" fmla="+- 0 5840 5151"/>
                <a:gd name="T1" fmla="*/ T0 w 938"/>
                <a:gd name="T2" fmla="+- 0 1683 1683"/>
                <a:gd name="T3" fmla="*/ 1683 h 504"/>
                <a:gd name="T4" fmla="+- 0 5822 5151"/>
                <a:gd name="T5" fmla="*/ T4 w 938"/>
                <a:gd name="T6" fmla="+- 0 1690 1683"/>
                <a:gd name="T7" fmla="*/ 1690 h 504"/>
                <a:gd name="T8" fmla="+- 0 5819 5151"/>
                <a:gd name="T9" fmla="*/ T8 w 938"/>
                <a:gd name="T10" fmla="+- 0 1698 1683"/>
                <a:gd name="T11" fmla="*/ 1698 h 504"/>
                <a:gd name="T12" fmla="+- 0 5817 5151"/>
                <a:gd name="T13" fmla="*/ T12 w 938"/>
                <a:gd name="T14" fmla="+- 0 1836 1683"/>
                <a:gd name="T15" fmla="*/ 1836 h 504"/>
                <a:gd name="T16" fmla="+- 0 5151 5151"/>
                <a:gd name="T17" fmla="*/ T16 w 938"/>
                <a:gd name="T18" fmla="+- 0 1836 1683"/>
                <a:gd name="T19" fmla="*/ 1836 h 504"/>
                <a:gd name="T20" fmla="+- 0 5151 5151"/>
                <a:gd name="T21" fmla="*/ T20 w 938"/>
                <a:gd name="T22" fmla="+- 0 2039 1683"/>
                <a:gd name="T23" fmla="*/ 2039 h 504"/>
                <a:gd name="T24" fmla="+- 0 5814 5151"/>
                <a:gd name="T25" fmla="*/ T24 w 938"/>
                <a:gd name="T26" fmla="+- 0 2039 1683"/>
                <a:gd name="T27" fmla="*/ 2039 h 504"/>
                <a:gd name="T28" fmla="+- 0 5812 5151"/>
                <a:gd name="T29" fmla="*/ T28 w 938"/>
                <a:gd name="T30" fmla="+- 0 2171 1683"/>
                <a:gd name="T31" fmla="*/ 2171 h 504"/>
                <a:gd name="T32" fmla="+- 0 5815 5151"/>
                <a:gd name="T33" fmla="*/ T32 w 938"/>
                <a:gd name="T34" fmla="+- 0 2179 1683"/>
                <a:gd name="T35" fmla="*/ 2179 h 504"/>
                <a:gd name="T36" fmla="+- 0 5834 5151"/>
                <a:gd name="T37" fmla="*/ T36 w 938"/>
                <a:gd name="T38" fmla="+- 0 2186 1683"/>
                <a:gd name="T39" fmla="*/ 2186 h 504"/>
                <a:gd name="T40" fmla="+- 0 5842 5151"/>
                <a:gd name="T41" fmla="*/ T40 w 938"/>
                <a:gd name="T42" fmla="+- 0 2183 1683"/>
                <a:gd name="T43" fmla="*/ 2183 h 504"/>
                <a:gd name="T44" fmla="+- 0 6089 5151"/>
                <a:gd name="T45" fmla="*/ T44 w 938"/>
                <a:gd name="T46" fmla="+- 0 1944 1683"/>
                <a:gd name="T47" fmla="*/ 1944 h 504"/>
                <a:gd name="T48" fmla="+- 0 6089 5151"/>
                <a:gd name="T49" fmla="*/ T48 w 938"/>
                <a:gd name="T50" fmla="+- 0 1933 1683"/>
                <a:gd name="T51" fmla="*/ 1933 h 504"/>
                <a:gd name="T52" fmla="+- 0 5848 5151"/>
                <a:gd name="T53" fmla="*/ T52 w 938"/>
                <a:gd name="T54" fmla="+- 0 1685 1683"/>
                <a:gd name="T55" fmla="*/ 1685 h 504"/>
                <a:gd name="T56" fmla="+- 0 5840 5151"/>
                <a:gd name="T57" fmla="*/ T56 w 938"/>
                <a:gd name="T58" fmla="+- 0 1683 1683"/>
                <a:gd name="T59" fmla="*/ 1683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689" y="0"/>
                  </a:moveTo>
                  <a:lnTo>
                    <a:pt x="671" y="7"/>
                  </a:lnTo>
                  <a:lnTo>
                    <a:pt x="668" y="15"/>
                  </a:lnTo>
                  <a:lnTo>
                    <a:pt x="666" y="153"/>
                  </a:lnTo>
                  <a:lnTo>
                    <a:pt x="0" y="153"/>
                  </a:lnTo>
                  <a:lnTo>
                    <a:pt x="0" y="356"/>
                  </a:lnTo>
                  <a:lnTo>
                    <a:pt x="663" y="356"/>
                  </a:lnTo>
                  <a:lnTo>
                    <a:pt x="661" y="488"/>
                  </a:lnTo>
                  <a:lnTo>
                    <a:pt x="664" y="496"/>
                  </a:lnTo>
                  <a:lnTo>
                    <a:pt x="683" y="503"/>
                  </a:lnTo>
                  <a:lnTo>
                    <a:pt x="691" y="500"/>
                  </a:lnTo>
                  <a:lnTo>
                    <a:pt x="938" y="261"/>
                  </a:lnTo>
                  <a:lnTo>
                    <a:pt x="938" y="250"/>
                  </a:lnTo>
                  <a:lnTo>
                    <a:pt x="697" y="2"/>
                  </a:lnTo>
                  <a:lnTo>
                    <a:pt x="689" y="0"/>
                  </a:lnTo>
                  <a:close/>
                </a:path>
              </a:pathLst>
            </a:custGeom>
            <a:solidFill>
              <a:srgbClr val="F689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8" name="Freeform 4"/>
            <p:cNvSpPr/>
            <p:nvPr/>
          </p:nvSpPr>
          <p:spPr bwMode="auto">
            <a:xfrm>
              <a:off x="5148" y="2187"/>
              <a:ext cx="938" cy="504"/>
            </a:xfrm>
            <a:custGeom>
              <a:avLst/>
              <a:gdLst>
                <a:gd name="T0" fmla="+- 0 5403 5148"/>
                <a:gd name="T1" fmla="*/ T0 w 938"/>
                <a:gd name="T2" fmla="+- 0 2187 2187"/>
                <a:gd name="T3" fmla="*/ 2187 h 504"/>
                <a:gd name="T4" fmla="+- 0 5395 5148"/>
                <a:gd name="T5" fmla="*/ T4 w 938"/>
                <a:gd name="T6" fmla="+- 0 2190 2187"/>
                <a:gd name="T7" fmla="*/ 2190 h 504"/>
                <a:gd name="T8" fmla="+- 0 5149 5148"/>
                <a:gd name="T9" fmla="*/ T8 w 938"/>
                <a:gd name="T10" fmla="+- 0 2430 2187"/>
                <a:gd name="T11" fmla="*/ 2430 h 504"/>
                <a:gd name="T12" fmla="+- 0 5148 5148"/>
                <a:gd name="T13" fmla="*/ T12 w 938"/>
                <a:gd name="T14" fmla="+- 0 2441 2187"/>
                <a:gd name="T15" fmla="*/ 2441 h 504"/>
                <a:gd name="T16" fmla="+- 0 5389 5148"/>
                <a:gd name="T17" fmla="*/ T16 w 938"/>
                <a:gd name="T18" fmla="+- 0 2688 2187"/>
                <a:gd name="T19" fmla="*/ 2688 h 504"/>
                <a:gd name="T20" fmla="+- 0 5397 5148"/>
                <a:gd name="T21" fmla="*/ T20 w 938"/>
                <a:gd name="T22" fmla="+- 0 2691 2187"/>
                <a:gd name="T23" fmla="*/ 2691 h 504"/>
                <a:gd name="T24" fmla="+- 0 5415 5148"/>
                <a:gd name="T25" fmla="*/ T24 w 938"/>
                <a:gd name="T26" fmla="+- 0 2683 2187"/>
                <a:gd name="T27" fmla="*/ 2683 h 504"/>
                <a:gd name="T28" fmla="+- 0 5418 5148"/>
                <a:gd name="T29" fmla="*/ T28 w 938"/>
                <a:gd name="T30" fmla="+- 0 2676 2187"/>
                <a:gd name="T31" fmla="*/ 2676 h 504"/>
                <a:gd name="T32" fmla="+- 0 5420 5148"/>
                <a:gd name="T33" fmla="*/ T32 w 938"/>
                <a:gd name="T34" fmla="+- 0 2538 2187"/>
                <a:gd name="T35" fmla="*/ 2538 h 504"/>
                <a:gd name="T36" fmla="+- 0 6086 5148"/>
                <a:gd name="T37" fmla="*/ T36 w 938"/>
                <a:gd name="T38" fmla="+- 0 2538 2187"/>
                <a:gd name="T39" fmla="*/ 2538 h 504"/>
                <a:gd name="T40" fmla="+- 0 6086 5148"/>
                <a:gd name="T41" fmla="*/ T40 w 938"/>
                <a:gd name="T42" fmla="+- 0 2335 2187"/>
                <a:gd name="T43" fmla="*/ 2335 h 504"/>
                <a:gd name="T44" fmla="+- 0 5423 5148"/>
                <a:gd name="T45" fmla="*/ T44 w 938"/>
                <a:gd name="T46" fmla="+- 0 2335 2187"/>
                <a:gd name="T47" fmla="*/ 2335 h 504"/>
                <a:gd name="T48" fmla="+- 0 5425 5148"/>
                <a:gd name="T49" fmla="*/ T48 w 938"/>
                <a:gd name="T50" fmla="+- 0 2203 2187"/>
                <a:gd name="T51" fmla="*/ 2203 h 504"/>
                <a:gd name="T52" fmla="+- 0 5422 5148"/>
                <a:gd name="T53" fmla="*/ T52 w 938"/>
                <a:gd name="T54" fmla="+- 0 2195 2187"/>
                <a:gd name="T55" fmla="*/ 2195 h 504"/>
                <a:gd name="T56" fmla="+- 0 5403 5148"/>
                <a:gd name="T57" fmla="*/ T56 w 938"/>
                <a:gd name="T58" fmla="+- 0 2187 2187"/>
                <a:gd name="T59" fmla="*/ 2187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255" y="0"/>
                  </a:moveTo>
                  <a:lnTo>
                    <a:pt x="247" y="3"/>
                  </a:lnTo>
                  <a:lnTo>
                    <a:pt x="1" y="243"/>
                  </a:lnTo>
                  <a:lnTo>
                    <a:pt x="0" y="254"/>
                  </a:lnTo>
                  <a:lnTo>
                    <a:pt x="241" y="501"/>
                  </a:lnTo>
                  <a:lnTo>
                    <a:pt x="249" y="504"/>
                  </a:lnTo>
                  <a:lnTo>
                    <a:pt x="267" y="496"/>
                  </a:lnTo>
                  <a:lnTo>
                    <a:pt x="270" y="489"/>
                  </a:lnTo>
                  <a:lnTo>
                    <a:pt x="272" y="351"/>
                  </a:lnTo>
                  <a:lnTo>
                    <a:pt x="938" y="351"/>
                  </a:lnTo>
                  <a:lnTo>
                    <a:pt x="938" y="148"/>
                  </a:lnTo>
                  <a:lnTo>
                    <a:pt x="275" y="148"/>
                  </a:lnTo>
                  <a:lnTo>
                    <a:pt x="277" y="16"/>
                  </a:lnTo>
                  <a:lnTo>
                    <a:pt x="274" y="8"/>
                  </a:lnTo>
                  <a:lnTo>
                    <a:pt x="255" y="0"/>
                  </a:lnTo>
                  <a:close/>
                </a:path>
              </a:pathLst>
            </a:custGeom>
            <a:solidFill>
              <a:srgbClr val="0B7A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9" name="Text Box 5"/>
          <p:cNvSpPr txBox="1">
            <a:spLocks noChangeArrowheads="1"/>
          </p:cNvSpPr>
          <p:nvPr/>
        </p:nvSpPr>
        <p:spPr bwMode="auto">
          <a:xfrm>
            <a:off x="4115644" y="3107094"/>
            <a:ext cx="1414057" cy="1147665"/>
          </a:xfrm>
          <a:prstGeom prst="rect">
            <a:avLst/>
          </a:prstGeom>
          <a:solidFill>
            <a:srgbClr val="002060"/>
          </a:solidFill>
          <a:ln>
            <a:noFill/>
          </a:ln>
        </p:spPr>
        <p:txBody>
          <a:bodyPr vert="horz" wrap="square" lIns="0" tIns="0" rIns="0" bIns="0" numCol="1" anchor="t" anchorCtr="0" compatLnSpc="1"/>
          <a:lstStyle/>
          <a:p>
            <a:pPr algn="ctr" defTabSz="685800" eaLnBrk="0" fontAlgn="base" hangingPunct="0">
              <a:spcBef>
                <a:spcPts val="10"/>
              </a:spcBef>
              <a:spcAft>
                <a:spcPct val="0"/>
              </a:spcAft>
            </a:pPr>
            <a:endParaRPr lang="en-US" altLang="en-US" sz="1600" i="1" dirty="0">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ts val="600"/>
              </a:spcAft>
            </a:pPr>
            <a:r>
              <a:rPr lang="en-IN" altLang="en-US" sz="4400" dirty="0">
                <a:solidFill>
                  <a:srgbClr val="FFFFFF"/>
                </a:solidFill>
                <a:latin typeface="Times New Roman" panose="02020603050405020304" pitchFamily="18" charset="0"/>
                <a:cs typeface="Times New Roman" panose="02020603050405020304" pitchFamily="18" charset="0"/>
              </a:rPr>
              <a:t>FPO</a:t>
            </a:r>
          </a:p>
          <a:p>
            <a:pPr algn="ctr" defTabSz="685800" eaLnBrk="0" fontAlgn="base" hangingPunct="0">
              <a:spcBef>
                <a:spcPct val="0"/>
              </a:spcBef>
              <a:spcAft>
                <a:spcPts val="600"/>
              </a:spcAft>
            </a:pPr>
            <a:endParaRPr lang="en-IN" altLang="en-US" sz="4400" dirty="0">
              <a:solidFill>
                <a:srgbClr val="FFFFFF"/>
              </a:solidFill>
              <a:latin typeface="Times New Roman" panose="02020603050405020304" pitchFamily="18" charset="0"/>
              <a:cs typeface="Times New Roman" panose="02020603050405020304" pitchFamily="18" charset="0"/>
            </a:endParaRPr>
          </a:p>
        </p:txBody>
      </p:sp>
      <p:grpSp>
        <p:nvGrpSpPr>
          <p:cNvPr id="10" name="Group 6"/>
          <p:cNvGrpSpPr/>
          <p:nvPr/>
        </p:nvGrpSpPr>
        <p:grpSpPr bwMode="auto">
          <a:xfrm rot="7968953">
            <a:off x="5741412" y="2534785"/>
            <a:ext cx="598257" cy="838502"/>
            <a:chOff x="7452" y="1683"/>
            <a:chExt cx="941" cy="1008"/>
          </a:xfrm>
        </p:grpSpPr>
        <p:sp>
          <p:nvSpPr>
            <p:cNvPr id="11" name="Freeform 7"/>
            <p:cNvSpPr/>
            <p:nvPr/>
          </p:nvSpPr>
          <p:spPr bwMode="auto">
            <a:xfrm>
              <a:off x="7451" y="1683"/>
              <a:ext cx="938" cy="504"/>
            </a:xfrm>
            <a:custGeom>
              <a:avLst/>
              <a:gdLst>
                <a:gd name="T0" fmla="+- 0 7700 7452"/>
                <a:gd name="T1" fmla="*/ T0 w 938"/>
                <a:gd name="T2" fmla="+- 0 1683 1683"/>
                <a:gd name="T3" fmla="*/ 1683 h 504"/>
                <a:gd name="T4" fmla="+- 0 7692 7452"/>
                <a:gd name="T5" fmla="*/ T4 w 938"/>
                <a:gd name="T6" fmla="+- 0 1685 1683"/>
                <a:gd name="T7" fmla="*/ 1685 h 504"/>
                <a:gd name="T8" fmla="+- 0 7452 7452"/>
                <a:gd name="T9" fmla="*/ T8 w 938"/>
                <a:gd name="T10" fmla="+- 0 1933 1683"/>
                <a:gd name="T11" fmla="*/ 1933 h 504"/>
                <a:gd name="T12" fmla="+- 0 7452 7452"/>
                <a:gd name="T13" fmla="*/ T12 w 938"/>
                <a:gd name="T14" fmla="+- 0 1944 1683"/>
                <a:gd name="T15" fmla="*/ 1944 h 504"/>
                <a:gd name="T16" fmla="+- 0 7698 7452"/>
                <a:gd name="T17" fmla="*/ T16 w 938"/>
                <a:gd name="T18" fmla="+- 0 2183 1683"/>
                <a:gd name="T19" fmla="*/ 2183 h 504"/>
                <a:gd name="T20" fmla="+- 0 7706 7452"/>
                <a:gd name="T21" fmla="*/ T20 w 938"/>
                <a:gd name="T22" fmla="+- 0 2186 1683"/>
                <a:gd name="T23" fmla="*/ 2186 h 504"/>
                <a:gd name="T24" fmla="+- 0 7725 7452"/>
                <a:gd name="T25" fmla="*/ T24 w 938"/>
                <a:gd name="T26" fmla="+- 0 2179 1683"/>
                <a:gd name="T27" fmla="*/ 2179 h 504"/>
                <a:gd name="T28" fmla="+- 0 7728 7452"/>
                <a:gd name="T29" fmla="*/ T28 w 938"/>
                <a:gd name="T30" fmla="+- 0 2171 1683"/>
                <a:gd name="T31" fmla="*/ 2171 h 504"/>
                <a:gd name="T32" fmla="+- 0 7726 7452"/>
                <a:gd name="T33" fmla="*/ T32 w 938"/>
                <a:gd name="T34" fmla="+- 0 2039 1683"/>
                <a:gd name="T35" fmla="*/ 2039 h 504"/>
                <a:gd name="T36" fmla="+- 0 8389 7452"/>
                <a:gd name="T37" fmla="*/ T36 w 938"/>
                <a:gd name="T38" fmla="+- 0 2039 1683"/>
                <a:gd name="T39" fmla="*/ 2039 h 504"/>
                <a:gd name="T40" fmla="+- 0 8389 7452"/>
                <a:gd name="T41" fmla="*/ T40 w 938"/>
                <a:gd name="T42" fmla="+- 0 1836 1683"/>
                <a:gd name="T43" fmla="*/ 1836 h 504"/>
                <a:gd name="T44" fmla="+- 0 7723 7452"/>
                <a:gd name="T45" fmla="*/ T44 w 938"/>
                <a:gd name="T46" fmla="+- 0 1836 1683"/>
                <a:gd name="T47" fmla="*/ 1836 h 504"/>
                <a:gd name="T48" fmla="+- 0 7722 7452"/>
                <a:gd name="T49" fmla="*/ T48 w 938"/>
                <a:gd name="T50" fmla="+- 0 1698 1683"/>
                <a:gd name="T51" fmla="*/ 1698 h 504"/>
                <a:gd name="T52" fmla="+- 0 7718 7452"/>
                <a:gd name="T53" fmla="*/ T52 w 938"/>
                <a:gd name="T54" fmla="+- 0 1690 1683"/>
                <a:gd name="T55" fmla="*/ 1690 h 504"/>
                <a:gd name="T56" fmla="+- 0 7700 7452"/>
                <a:gd name="T57" fmla="*/ T56 w 938"/>
                <a:gd name="T58" fmla="+- 0 1683 1683"/>
                <a:gd name="T59" fmla="*/ 1683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248" y="0"/>
                  </a:moveTo>
                  <a:lnTo>
                    <a:pt x="240" y="2"/>
                  </a:lnTo>
                  <a:lnTo>
                    <a:pt x="0" y="250"/>
                  </a:lnTo>
                  <a:lnTo>
                    <a:pt x="0" y="261"/>
                  </a:lnTo>
                  <a:lnTo>
                    <a:pt x="246" y="500"/>
                  </a:lnTo>
                  <a:lnTo>
                    <a:pt x="254" y="503"/>
                  </a:lnTo>
                  <a:lnTo>
                    <a:pt x="273" y="496"/>
                  </a:lnTo>
                  <a:lnTo>
                    <a:pt x="276" y="488"/>
                  </a:lnTo>
                  <a:lnTo>
                    <a:pt x="274" y="356"/>
                  </a:lnTo>
                  <a:lnTo>
                    <a:pt x="937" y="356"/>
                  </a:lnTo>
                  <a:lnTo>
                    <a:pt x="937" y="153"/>
                  </a:lnTo>
                  <a:lnTo>
                    <a:pt x="271" y="153"/>
                  </a:lnTo>
                  <a:lnTo>
                    <a:pt x="270" y="15"/>
                  </a:lnTo>
                  <a:lnTo>
                    <a:pt x="266" y="7"/>
                  </a:lnTo>
                  <a:lnTo>
                    <a:pt x="248" y="0"/>
                  </a:lnTo>
                  <a:close/>
                </a:path>
              </a:pathLst>
            </a:custGeom>
            <a:solidFill>
              <a:srgbClr val="0B7A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2" name="Freeform 8"/>
            <p:cNvSpPr/>
            <p:nvPr/>
          </p:nvSpPr>
          <p:spPr bwMode="auto">
            <a:xfrm>
              <a:off x="7454" y="2187"/>
              <a:ext cx="938" cy="504"/>
            </a:xfrm>
            <a:custGeom>
              <a:avLst/>
              <a:gdLst>
                <a:gd name="T0" fmla="+- 0 8138 7455"/>
                <a:gd name="T1" fmla="*/ T0 w 938"/>
                <a:gd name="T2" fmla="+- 0 2187 2187"/>
                <a:gd name="T3" fmla="*/ 2187 h 504"/>
                <a:gd name="T4" fmla="+- 0 8119 7455"/>
                <a:gd name="T5" fmla="*/ T4 w 938"/>
                <a:gd name="T6" fmla="+- 0 2195 2187"/>
                <a:gd name="T7" fmla="*/ 2195 h 504"/>
                <a:gd name="T8" fmla="+- 0 8116 7455"/>
                <a:gd name="T9" fmla="*/ T8 w 938"/>
                <a:gd name="T10" fmla="+- 0 2203 2187"/>
                <a:gd name="T11" fmla="*/ 2203 h 504"/>
                <a:gd name="T12" fmla="+- 0 8118 7455"/>
                <a:gd name="T13" fmla="*/ T12 w 938"/>
                <a:gd name="T14" fmla="+- 0 2335 2187"/>
                <a:gd name="T15" fmla="*/ 2335 h 504"/>
                <a:gd name="T16" fmla="+- 0 7455 7455"/>
                <a:gd name="T17" fmla="*/ T16 w 938"/>
                <a:gd name="T18" fmla="+- 0 2335 2187"/>
                <a:gd name="T19" fmla="*/ 2335 h 504"/>
                <a:gd name="T20" fmla="+- 0 7455 7455"/>
                <a:gd name="T21" fmla="*/ T20 w 938"/>
                <a:gd name="T22" fmla="+- 0 2538 2187"/>
                <a:gd name="T23" fmla="*/ 2538 h 504"/>
                <a:gd name="T24" fmla="+- 0 8120 7455"/>
                <a:gd name="T25" fmla="*/ T24 w 938"/>
                <a:gd name="T26" fmla="+- 0 2538 2187"/>
                <a:gd name="T27" fmla="*/ 2538 h 504"/>
                <a:gd name="T28" fmla="+- 0 8122 7455"/>
                <a:gd name="T29" fmla="*/ T28 w 938"/>
                <a:gd name="T30" fmla="+- 0 2676 2187"/>
                <a:gd name="T31" fmla="*/ 2676 h 504"/>
                <a:gd name="T32" fmla="+- 0 8126 7455"/>
                <a:gd name="T33" fmla="*/ T32 w 938"/>
                <a:gd name="T34" fmla="+- 0 2683 2187"/>
                <a:gd name="T35" fmla="*/ 2683 h 504"/>
                <a:gd name="T36" fmla="+- 0 8144 7455"/>
                <a:gd name="T37" fmla="*/ T36 w 938"/>
                <a:gd name="T38" fmla="+- 0 2691 2187"/>
                <a:gd name="T39" fmla="*/ 2691 h 504"/>
                <a:gd name="T40" fmla="+- 0 8152 7455"/>
                <a:gd name="T41" fmla="*/ T40 w 938"/>
                <a:gd name="T42" fmla="+- 0 2688 2187"/>
                <a:gd name="T43" fmla="*/ 2688 h 504"/>
                <a:gd name="T44" fmla="+- 0 8392 7455"/>
                <a:gd name="T45" fmla="*/ T44 w 938"/>
                <a:gd name="T46" fmla="+- 0 2441 2187"/>
                <a:gd name="T47" fmla="*/ 2441 h 504"/>
                <a:gd name="T48" fmla="+- 0 8392 7455"/>
                <a:gd name="T49" fmla="*/ T48 w 938"/>
                <a:gd name="T50" fmla="+- 0 2430 2187"/>
                <a:gd name="T51" fmla="*/ 2430 h 504"/>
                <a:gd name="T52" fmla="+- 0 8146 7455"/>
                <a:gd name="T53" fmla="*/ T52 w 938"/>
                <a:gd name="T54" fmla="+- 0 2190 2187"/>
                <a:gd name="T55" fmla="*/ 2190 h 504"/>
                <a:gd name="T56" fmla="+- 0 8138 7455"/>
                <a:gd name="T57" fmla="*/ T56 w 938"/>
                <a:gd name="T58" fmla="+- 0 2187 2187"/>
                <a:gd name="T59" fmla="*/ 2187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683" y="0"/>
                  </a:moveTo>
                  <a:lnTo>
                    <a:pt x="664" y="8"/>
                  </a:lnTo>
                  <a:lnTo>
                    <a:pt x="661" y="16"/>
                  </a:lnTo>
                  <a:lnTo>
                    <a:pt x="663" y="148"/>
                  </a:lnTo>
                  <a:lnTo>
                    <a:pt x="0" y="148"/>
                  </a:lnTo>
                  <a:lnTo>
                    <a:pt x="0" y="351"/>
                  </a:lnTo>
                  <a:lnTo>
                    <a:pt x="665" y="351"/>
                  </a:lnTo>
                  <a:lnTo>
                    <a:pt x="667" y="489"/>
                  </a:lnTo>
                  <a:lnTo>
                    <a:pt x="671" y="496"/>
                  </a:lnTo>
                  <a:lnTo>
                    <a:pt x="689" y="504"/>
                  </a:lnTo>
                  <a:lnTo>
                    <a:pt x="697" y="501"/>
                  </a:lnTo>
                  <a:lnTo>
                    <a:pt x="937" y="254"/>
                  </a:lnTo>
                  <a:lnTo>
                    <a:pt x="937" y="243"/>
                  </a:lnTo>
                  <a:lnTo>
                    <a:pt x="691" y="3"/>
                  </a:lnTo>
                  <a:lnTo>
                    <a:pt x="683" y="0"/>
                  </a:lnTo>
                  <a:close/>
                </a:path>
              </a:pathLst>
            </a:custGeom>
            <a:solidFill>
              <a:srgbClr val="F689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16" name="TextBox 15"/>
          <p:cNvSpPr txBox="1"/>
          <p:nvPr/>
        </p:nvSpPr>
        <p:spPr>
          <a:xfrm>
            <a:off x="6375637" y="1664919"/>
            <a:ext cx="2307383" cy="1123712"/>
          </a:xfrm>
          <a:prstGeom prst="roundRect">
            <a:avLst/>
          </a:prstGeom>
          <a:solidFill>
            <a:schemeClr val="accent4">
              <a:lumMod val="40000"/>
              <a:lumOff val="60000"/>
            </a:schemeClr>
          </a:solid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Scheme implementing agencies</a:t>
            </a:r>
          </a:p>
        </p:txBody>
      </p:sp>
      <p:sp>
        <p:nvSpPr>
          <p:cNvPr id="17" name="TextBox 16"/>
          <p:cNvSpPr txBox="1"/>
          <p:nvPr/>
        </p:nvSpPr>
        <p:spPr>
          <a:xfrm>
            <a:off x="6401784" y="4788809"/>
            <a:ext cx="2307383" cy="510778"/>
          </a:xfrm>
          <a:prstGeom prst="roundRect">
            <a:avLst/>
          </a:prstGeom>
          <a:solidFill>
            <a:schemeClr val="accent2">
              <a:lumMod val="40000"/>
              <a:lumOff val="60000"/>
            </a:schemeClr>
          </a:solidFill>
        </p:spPr>
        <p:txBody>
          <a:bodyPr wrap="square" rtlCol="0">
            <a:spAutoFit/>
          </a:bodyPr>
          <a:lstStyle/>
          <a:p>
            <a:pPr algn="ctr"/>
            <a:r>
              <a:rPr lang="en-IN" sz="2400" b="1" dirty="0">
                <a:latin typeface="Times New Roman" panose="02020603050405020304" pitchFamily="18" charset="0"/>
                <a:cs typeface="Times New Roman" panose="02020603050405020304" pitchFamily="18" charset="0"/>
              </a:rPr>
              <a:t>Industries</a:t>
            </a:r>
          </a:p>
        </p:txBody>
      </p:sp>
      <p:sp>
        <p:nvSpPr>
          <p:cNvPr id="18" name="TextBox 17"/>
          <p:cNvSpPr txBox="1"/>
          <p:nvPr/>
        </p:nvSpPr>
        <p:spPr>
          <a:xfrm>
            <a:off x="3540041" y="5660769"/>
            <a:ext cx="2594711" cy="510778"/>
          </a:xfrm>
          <a:prstGeom prst="roundRect">
            <a:avLst/>
          </a:prstGeom>
          <a:solidFill>
            <a:schemeClr val="accent1">
              <a:lumMod val="40000"/>
              <a:lumOff val="60000"/>
            </a:schemeClr>
          </a:solidFill>
        </p:spPr>
        <p:txBody>
          <a:bodyPr wrap="square" rtlCol="0">
            <a:spAutoFit/>
          </a:bodyPr>
          <a:lstStyle/>
          <a:p>
            <a:pPr algn="ctr"/>
            <a:r>
              <a:rPr lang="en-IN" sz="2400" b="1" dirty="0">
                <a:latin typeface="Times New Roman" panose="02020603050405020304" pitchFamily="18" charset="0"/>
                <a:cs typeface="Times New Roman" panose="02020603050405020304" pitchFamily="18" charset="0"/>
              </a:rPr>
              <a:t>Banks</a:t>
            </a:r>
          </a:p>
        </p:txBody>
      </p:sp>
      <p:sp>
        <p:nvSpPr>
          <p:cNvPr id="21" name="Rectangle 20"/>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3" name="Rectangle 22"/>
          <p:cNvSpPr/>
          <p:nvPr/>
        </p:nvSpPr>
        <p:spPr>
          <a:xfrm>
            <a:off x="-12855" y="933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8" name="TextBox 27"/>
          <p:cNvSpPr txBox="1"/>
          <p:nvPr/>
        </p:nvSpPr>
        <p:spPr>
          <a:xfrm>
            <a:off x="3540041" y="1266545"/>
            <a:ext cx="2307383" cy="510778"/>
          </a:xfrm>
          <a:prstGeom prst="roundRect">
            <a:avLst/>
          </a:prstGeom>
          <a:solidFill>
            <a:schemeClr val="tx2">
              <a:lumMod val="20000"/>
              <a:lumOff val="80000"/>
            </a:schemeClr>
          </a:solidFill>
        </p:spPr>
        <p:txBody>
          <a:bodyPr wrap="square" rtlCol="0">
            <a:spAutoFit/>
          </a:bodyPr>
          <a:lstStyle/>
          <a:p>
            <a:pPr algn="ctr"/>
            <a:r>
              <a:rPr lang="en-IN" sz="2400" b="1" dirty="0">
                <a:latin typeface="Times New Roman" panose="02020603050405020304" pitchFamily="18" charset="0"/>
                <a:cs typeface="Times New Roman" panose="02020603050405020304" pitchFamily="18" charset="0"/>
              </a:rPr>
              <a:t>Customers</a:t>
            </a:r>
          </a:p>
        </p:txBody>
      </p:sp>
      <p:grpSp>
        <p:nvGrpSpPr>
          <p:cNvPr id="29" name="Group 6"/>
          <p:cNvGrpSpPr/>
          <p:nvPr/>
        </p:nvGrpSpPr>
        <p:grpSpPr bwMode="auto">
          <a:xfrm rot="5400000">
            <a:off x="4521130" y="4510722"/>
            <a:ext cx="598257" cy="838502"/>
            <a:chOff x="7452" y="1683"/>
            <a:chExt cx="941" cy="1008"/>
          </a:xfrm>
        </p:grpSpPr>
        <p:sp>
          <p:nvSpPr>
            <p:cNvPr id="30" name="Freeform 7"/>
            <p:cNvSpPr/>
            <p:nvPr/>
          </p:nvSpPr>
          <p:spPr bwMode="auto">
            <a:xfrm>
              <a:off x="7451" y="1683"/>
              <a:ext cx="938" cy="504"/>
            </a:xfrm>
            <a:custGeom>
              <a:avLst/>
              <a:gdLst>
                <a:gd name="T0" fmla="+- 0 7700 7452"/>
                <a:gd name="T1" fmla="*/ T0 w 938"/>
                <a:gd name="T2" fmla="+- 0 1683 1683"/>
                <a:gd name="T3" fmla="*/ 1683 h 504"/>
                <a:gd name="T4" fmla="+- 0 7692 7452"/>
                <a:gd name="T5" fmla="*/ T4 w 938"/>
                <a:gd name="T6" fmla="+- 0 1685 1683"/>
                <a:gd name="T7" fmla="*/ 1685 h 504"/>
                <a:gd name="T8" fmla="+- 0 7452 7452"/>
                <a:gd name="T9" fmla="*/ T8 w 938"/>
                <a:gd name="T10" fmla="+- 0 1933 1683"/>
                <a:gd name="T11" fmla="*/ 1933 h 504"/>
                <a:gd name="T12" fmla="+- 0 7452 7452"/>
                <a:gd name="T13" fmla="*/ T12 w 938"/>
                <a:gd name="T14" fmla="+- 0 1944 1683"/>
                <a:gd name="T15" fmla="*/ 1944 h 504"/>
                <a:gd name="T16" fmla="+- 0 7698 7452"/>
                <a:gd name="T17" fmla="*/ T16 w 938"/>
                <a:gd name="T18" fmla="+- 0 2183 1683"/>
                <a:gd name="T19" fmla="*/ 2183 h 504"/>
                <a:gd name="T20" fmla="+- 0 7706 7452"/>
                <a:gd name="T21" fmla="*/ T20 w 938"/>
                <a:gd name="T22" fmla="+- 0 2186 1683"/>
                <a:gd name="T23" fmla="*/ 2186 h 504"/>
                <a:gd name="T24" fmla="+- 0 7725 7452"/>
                <a:gd name="T25" fmla="*/ T24 w 938"/>
                <a:gd name="T26" fmla="+- 0 2179 1683"/>
                <a:gd name="T27" fmla="*/ 2179 h 504"/>
                <a:gd name="T28" fmla="+- 0 7728 7452"/>
                <a:gd name="T29" fmla="*/ T28 w 938"/>
                <a:gd name="T30" fmla="+- 0 2171 1683"/>
                <a:gd name="T31" fmla="*/ 2171 h 504"/>
                <a:gd name="T32" fmla="+- 0 7726 7452"/>
                <a:gd name="T33" fmla="*/ T32 w 938"/>
                <a:gd name="T34" fmla="+- 0 2039 1683"/>
                <a:gd name="T35" fmla="*/ 2039 h 504"/>
                <a:gd name="T36" fmla="+- 0 8389 7452"/>
                <a:gd name="T37" fmla="*/ T36 w 938"/>
                <a:gd name="T38" fmla="+- 0 2039 1683"/>
                <a:gd name="T39" fmla="*/ 2039 h 504"/>
                <a:gd name="T40" fmla="+- 0 8389 7452"/>
                <a:gd name="T41" fmla="*/ T40 w 938"/>
                <a:gd name="T42" fmla="+- 0 1836 1683"/>
                <a:gd name="T43" fmla="*/ 1836 h 504"/>
                <a:gd name="T44" fmla="+- 0 7723 7452"/>
                <a:gd name="T45" fmla="*/ T44 w 938"/>
                <a:gd name="T46" fmla="+- 0 1836 1683"/>
                <a:gd name="T47" fmla="*/ 1836 h 504"/>
                <a:gd name="T48" fmla="+- 0 7722 7452"/>
                <a:gd name="T49" fmla="*/ T48 w 938"/>
                <a:gd name="T50" fmla="+- 0 1698 1683"/>
                <a:gd name="T51" fmla="*/ 1698 h 504"/>
                <a:gd name="T52" fmla="+- 0 7718 7452"/>
                <a:gd name="T53" fmla="*/ T52 w 938"/>
                <a:gd name="T54" fmla="+- 0 1690 1683"/>
                <a:gd name="T55" fmla="*/ 1690 h 504"/>
                <a:gd name="T56" fmla="+- 0 7700 7452"/>
                <a:gd name="T57" fmla="*/ T56 w 938"/>
                <a:gd name="T58" fmla="+- 0 1683 1683"/>
                <a:gd name="T59" fmla="*/ 1683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248" y="0"/>
                  </a:moveTo>
                  <a:lnTo>
                    <a:pt x="240" y="2"/>
                  </a:lnTo>
                  <a:lnTo>
                    <a:pt x="0" y="250"/>
                  </a:lnTo>
                  <a:lnTo>
                    <a:pt x="0" y="261"/>
                  </a:lnTo>
                  <a:lnTo>
                    <a:pt x="246" y="500"/>
                  </a:lnTo>
                  <a:lnTo>
                    <a:pt x="254" y="503"/>
                  </a:lnTo>
                  <a:lnTo>
                    <a:pt x="273" y="496"/>
                  </a:lnTo>
                  <a:lnTo>
                    <a:pt x="276" y="488"/>
                  </a:lnTo>
                  <a:lnTo>
                    <a:pt x="274" y="356"/>
                  </a:lnTo>
                  <a:lnTo>
                    <a:pt x="937" y="356"/>
                  </a:lnTo>
                  <a:lnTo>
                    <a:pt x="937" y="153"/>
                  </a:lnTo>
                  <a:lnTo>
                    <a:pt x="271" y="153"/>
                  </a:lnTo>
                  <a:lnTo>
                    <a:pt x="270" y="15"/>
                  </a:lnTo>
                  <a:lnTo>
                    <a:pt x="266" y="7"/>
                  </a:lnTo>
                  <a:lnTo>
                    <a:pt x="248" y="0"/>
                  </a:lnTo>
                  <a:close/>
                </a:path>
              </a:pathLst>
            </a:custGeom>
            <a:solidFill>
              <a:srgbClr val="0B7A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31" name="Freeform 8"/>
            <p:cNvSpPr/>
            <p:nvPr/>
          </p:nvSpPr>
          <p:spPr bwMode="auto">
            <a:xfrm>
              <a:off x="7454" y="2187"/>
              <a:ext cx="938" cy="504"/>
            </a:xfrm>
            <a:custGeom>
              <a:avLst/>
              <a:gdLst>
                <a:gd name="T0" fmla="+- 0 8138 7455"/>
                <a:gd name="T1" fmla="*/ T0 w 938"/>
                <a:gd name="T2" fmla="+- 0 2187 2187"/>
                <a:gd name="T3" fmla="*/ 2187 h 504"/>
                <a:gd name="T4" fmla="+- 0 8119 7455"/>
                <a:gd name="T5" fmla="*/ T4 w 938"/>
                <a:gd name="T6" fmla="+- 0 2195 2187"/>
                <a:gd name="T7" fmla="*/ 2195 h 504"/>
                <a:gd name="T8" fmla="+- 0 8116 7455"/>
                <a:gd name="T9" fmla="*/ T8 w 938"/>
                <a:gd name="T10" fmla="+- 0 2203 2187"/>
                <a:gd name="T11" fmla="*/ 2203 h 504"/>
                <a:gd name="T12" fmla="+- 0 8118 7455"/>
                <a:gd name="T13" fmla="*/ T12 w 938"/>
                <a:gd name="T14" fmla="+- 0 2335 2187"/>
                <a:gd name="T15" fmla="*/ 2335 h 504"/>
                <a:gd name="T16" fmla="+- 0 7455 7455"/>
                <a:gd name="T17" fmla="*/ T16 w 938"/>
                <a:gd name="T18" fmla="+- 0 2335 2187"/>
                <a:gd name="T19" fmla="*/ 2335 h 504"/>
                <a:gd name="T20" fmla="+- 0 7455 7455"/>
                <a:gd name="T21" fmla="*/ T20 w 938"/>
                <a:gd name="T22" fmla="+- 0 2538 2187"/>
                <a:gd name="T23" fmla="*/ 2538 h 504"/>
                <a:gd name="T24" fmla="+- 0 8120 7455"/>
                <a:gd name="T25" fmla="*/ T24 w 938"/>
                <a:gd name="T26" fmla="+- 0 2538 2187"/>
                <a:gd name="T27" fmla="*/ 2538 h 504"/>
                <a:gd name="T28" fmla="+- 0 8122 7455"/>
                <a:gd name="T29" fmla="*/ T28 w 938"/>
                <a:gd name="T30" fmla="+- 0 2676 2187"/>
                <a:gd name="T31" fmla="*/ 2676 h 504"/>
                <a:gd name="T32" fmla="+- 0 8126 7455"/>
                <a:gd name="T33" fmla="*/ T32 w 938"/>
                <a:gd name="T34" fmla="+- 0 2683 2187"/>
                <a:gd name="T35" fmla="*/ 2683 h 504"/>
                <a:gd name="T36" fmla="+- 0 8144 7455"/>
                <a:gd name="T37" fmla="*/ T36 w 938"/>
                <a:gd name="T38" fmla="+- 0 2691 2187"/>
                <a:gd name="T39" fmla="*/ 2691 h 504"/>
                <a:gd name="T40" fmla="+- 0 8152 7455"/>
                <a:gd name="T41" fmla="*/ T40 w 938"/>
                <a:gd name="T42" fmla="+- 0 2688 2187"/>
                <a:gd name="T43" fmla="*/ 2688 h 504"/>
                <a:gd name="T44" fmla="+- 0 8392 7455"/>
                <a:gd name="T45" fmla="*/ T44 w 938"/>
                <a:gd name="T46" fmla="+- 0 2441 2187"/>
                <a:gd name="T47" fmla="*/ 2441 h 504"/>
                <a:gd name="T48" fmla="+- 0 8392 7455"/>
                <a:gd name="T49" fmla="*/ T48 w 938"/>
                <a:gd name="T50" fmla="+- 0 2430 2187"/>
                <a:gd name="T51" fmla="*/ 2430 h 504"/>
                <a:gd name="T52" fmla="+- 0 8146 7455"/>
                <a:gd name="T53" fmla="*/ T52 w 938"/>
                <a:gd name="T54" fmla="+- 0 2190 2187"/>
                <a:gd name="T55" fmla="*/ 2190 h 504"/>
                <a:gd name="T56" fmla="+- 0 8138 7455"/>
                <a:gd name="T57" fmla="*/ T56 w 938"/>
                <a:gd name="T58" fmla="+- 0 2187 2187"/>
                <a:gd name="T59" fmla="*/ 2187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683" y="0"/>
                  </a:moveTo>
                  <a:lnTo>
                    <a:pt x="664" y="8"/>
                  </a:lnTo>
                  <a:lnTo>
                    <a:pt x="661" y="16"/>
                  </a:lnTo>
                  <a:lnTo>
                    <a:pt x="663" y="148"/>
                  </a:lnTo>
                  <a:lnTo>
                    <a:pt x="0" y="148"/>
                  </a:lnTo>
                  <a:lnTo>
                    <a:pt x="0" y="351"/>
                  </a:lnTo>
                  <a:lnTo>
                    <a:pt x="665" y="351"/>
                  </a:lnTo>
                  <a:lnTo>
                    <a:pt x="667" y="489"/>
                  </a:lnTo>
                  <a:lnTo>
                    <a:pt x="671" y="496"/>
                  </a:lnTo>
                  <a:lnTo>
                    <a:pt x="689" y="504"/>
                  </a:lnTo>
                  <a:lnTo>
                    <a:pt x="697" y="501"/>
                  </a:lnTo>
                  <a:lnTo>
                    <a:pt x="937" y="254"/>
                  </a:lnTo>
                  <a:lnTo>
                    <a:pt x="937" y="243"/>
                  </a:lnTo>
                  <a:lnTo>
                    <a:pt x="691" y="3"/>
                  </a:lnTo>
                  <a:lnTo>
                    <a:pt x="683" y="0"/>
                  </a:lnTo>
                  <a:close/>
                </a:path>
              </a:pathLst>
            </a:custGeom>
            <a:solidFill>
              <a:srgbClr val="F689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grpSp>
        <p:nvGrpSpPr>
          <p:cNvPr id="32" name="Group 6"/>
          <p:cNvGrpSpPr/>
          <p:nvPr/>
        </p:nvGrpSpPr>
        <p:grpSpPr bwMode="auto">
          <a:xfrm rot="1666643">
            <a:off x="5665040" y="4011840"/>
            <a:ext cx="598257" cy="838502"/>
            <a:chOff x="7452" y="1683"/>
            <a:chExt cx="941" cy="1008"/>
          </a:xfrm>
        </p:grpSpPr>
        <p:sp>
          <p:nvSpPr>
            <p:cNvPr id="33" name="Freeform 7"/>
            <p:cNvSpPr/>
            <p:nvPr/>
          </p:nvSpPr>
          <p:spPr bwMode="auto">
            <a:xfrm>
              <a:off x="7451" y="1683"/>
              <a:ext cx="938" cy="504"/>
            </a:xfrm>
            <a:custGeom>
              <a:avLst/>
              <a:gdLst>
                <a:gd name="T0" fmla="+- 0 7700 7452"/>
                <a:gd name="T1" fmla="*/ T0 w 938"/>
                <a:gd name="T2" fmla="+- 0 1683 1683"/>
                <a:gd name="T3" fmla="*/ 1683 h 504"/>
                <a:gd name="T4" fmla="+- 0 7692 7452"/>
                <a:gd name="T5" fmla="*/ T4 w 938"/>
                <a:gd name="T6" fmla="+- 0 1685 1683"/>
                <a:gd name="T7" fmla="*/ 1685 h 504"/>
                <a:gd name="T8" fmla="+- 0 7452 7452"/>
                <a:gd name="T9" fmla="*/ T8 w 938"/>
                <a:gd name="T10" fmla="+- 0 1933 1683"/>
                <a:gd name="T11" fmla="*/ 1933 h 504"/>
                <a:gd name="T12" fmla="+- 0 7452 7452"/>
                <a:gd name="T13" fmla="*/ T12 w 938"/>
                <a:gd name="T14" fmla="+- 0 1944 1683"/>
                <a:gd name="T15" fmla="*/ 1944 h 504"/>
                <a:gd name="T16" fmla="+- 0 7698 7452"/>
                <a:gd name="T17" fmla="*/ T16 w 938"/>
                <a:gd name="T18" fmla="+- 0 2183 1683"/>
                <a:gd name="T19" fmla="*/ 2183 h 504"/>
                <a:gd name="T20" fmla="+- 0 7706 7452"/>
                <a:gd name="T21" fmla="*/ T20 w 938"/>
                <a:gd name="T22" fmla="+- 0 2186 1683"/>
                <a:gd name="T23" fmla="*/ 2186 h 504"/>
                <a:gd name="T24" fmla="+- 0 7725 7452"/>
                <a:gd name="T25" fmla="*/ T24 w 938"/>
                <a:gd name="T26" fmla="+- 0 2179 1683"/>
                <a:gd name="T27" fmla="*/ 2179 h 504"/>
                <a:gd name="T28" fmla="+- 0 7728 7452"/>
                <a:gd name="T29" fmla="*/ T28 w 938"/>
                <a:gd name="T30" fmla="+- 0 2171 1683"/>
                <a:gd name="T31" fmla="*/ 2171 h 504"/>
                <a:gd name="T32" fmla="+- 0 7726 7452"/>
                <a:gd name="T33" fmla="*/ T32 w 938"/>
                <a:gd name="T34" fmla="+- 0 2039 1683"/>
                <a:gd name="T35" fmla="*/ 2039 h 504"/>
                <a:gd name="T36" fmla="+- 0 8389 7452"/>
                <a:gd name="T37" fmla="*/ T36 w 938"/>
                <a:gd name="T38" fmla="+- 0 2039 1683"/>
                <a:gd name="T39" fmla="*/ 2039 h 504"/>
                <a:gd name="T40" fmla="+- 0 8389 7452"/>
                <a:gd name="T41" fmla="*/ T40 w 938"/>
                <a:gd name="T42" fmla="+- 0 1836 1683"/>
                <a:gd name="T43" fmla="*/ 1836 h 504"/>
                <a:gd name="T44" fmla="+- 0 7723 7452"/>
                <a:gd name="T45" fmla="*/ T44 w 938"/>
                <a:gd name="T46" fmla="+- 0 1836 1683"/>
                <a:gd name="T47" fmla="*/ 1836 h 504"/>
                <a:gd name="T48" fmla="+- 0 7722 7452"/>
                <a:gd name="T49" fmla="*/ T48 w 938"/>
                <a:gd name="T50" fmla="+- 0 1698 1683"/>
                <a:gd name="T51" fmla="*/ 1698 h 504"/>
                <a:gd name="T52" fmla="+- 0 7718 7452"/>
                <a:gd name="T53" fmla="*/ T52 w 938"/>
                <a:gd name="T54" fmla="+- 0 1690 1683"/>
                <a:gd name="T55" fmla="*/ 1690 h 504"/>
                <a:gd name="T56" fmla="+- 0 7700 7452"/>
                <a:gd name="T57" fmla="*/ T56 w 938"/>
                <a:gd name="T58" fmla="+- 0 1683 1683"/>
                <a:gd name="T59" fmla="*/ 1683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248" y="0"/>
                  </a:moveTo>
                  <a:lnTo>
                    <a:pt x="240" y="2"/>
                  </a:lnTo>
                  <a:lnTo>
                    <a:pt x="0" y="250"/>
                  </a:lnTo>
                  <a:lnTo>
                    <a:pt x="0" y="261"/>
                  </a:lnTo>
                  <a:lnTo>
                    <a:pt x="246" y="500"/>
                  </a:lnTo>
                  <a:lnTo>
                    <a:pt x="254" y="503"/>
                  </a:lnTo>
                  <a:lnTo>
                    <a:pt x="273" y="496"/>
                  </a:lnTo>
                  <a:lnTo>
                    <a:pt x="276" y="488"/>
                  </a:lnTo>
                  <a:lnTo>
                    <a:pt x="274" y="356"/>
                  </a:lnTo>
                  <a:lnTo>
                    <a:pt x="937" y="356"/>
                  </a:lnTo>
                  <a:lnTo>
                    <a:pt x="937" y="153"/>
                  </a:lnTo>
                  <a:lnTo>
                    <a:pt x="271" y="153"/>
                  </a:lnTo>
                  <a:lnTo>
                    <a:pt x="270" y="15"/>
                  </a:lnTo>
                  <a:lnTo>
                    <a:pt x="266" y="7"/>
                  </a:lnTo>
                  <a:lnTo>
                    <a:pt x="248" y="0"/>
                  </a:lnTo>
                  <a:close/>
                </a:path>
              </a:pathLst>
            </a:custGeom>
            <a:solidFill>
              <a:srgbClr val="0B7AC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34" name="Freeform 8"/>
            <p:cNvSpPr/>
            <p:nvPr/>
          </p:nvSpPr>
          <p:spPr bwMode="auto">
            <a:xfrm>
              <a:off x="7454" y="2187"/>
              <a:ext cx="938" cy="504"/>
            </a:xfrm>
            <a:custGeom>
              <a:avLst/>
              <a:gdLst>
                <a:gd name="T0" fmla="+- 0 8138 7455"/>
                <a:gd name="T1" fmla="*/ T0 w 938"/>
                <a:gd name="T2" fmla="+- 0 2187 2187"/>
                <a:gd name="T3" fmla="*/ 2187 h 504"/>
                <a:gd name="T4" fmla="+- 0 8119 7455"/>
                <a:gd name="T5" fmla="*/ T4 w 938"/>
                <a:gd name="T6" fmla="+- 0 2195 2187"/>
                <a:gd name="T7" fmla="*/ 2195 h 504"/>
                <a:gd name="T8" fmla="+- 0 8116 7455"/>
                <a:gd name="T9" fmla="*/ T8 w 938"/>
                <a:gd name="T10" fmla="+- 0 2203 2187"/>
                <a:gd name="T11" fmla="*/ 2203 h 504"/>
                <a:gd name="T12" fmla="+- 0 8118 7455"/>
                <a:gd name="T13" fmla="*/ T12 w 938"/>
                <a:gd name="T14" fmla="+- 0 2335 2187"/>
                <a:gd name="T15" fmla="*/ 2335 h 504"/>
                <a:gd name="T16" fmla="+- 0 7455 7455"/>
                <a:gd name="T17" fmla="*/ T16 w 938"/>
                <a:gd name="T18" fmla="+- 0 2335 2187"/>
                <a:gd name="T19" fmla="*/ 2335 h 504"/>
                <a:gd name="T20" fmla="+- 0 7455 7455"/>
                <a:gd name="T21" fmla="*/ T20 w 938"/>
                <a:gd name="T22" fmla="+- 0 2538 2187"/>
                <a:gd name="T23" fmla="*/ 2538 h 504"/>
                <a:gd name="T24" fmla="+- 0 8120 7455"/>
                <a:gd name="T25" fmla="*/ T24 w 938"/>
                <a:gd name="T26" fmla="+- 0 2538 2187"/>
                <a:gd name="T27" fmla="*/ 2538 h 504"/>
                <a:gd name="T28" fmla="+- 0 8122 7455"/>
                <a:gd name="T29" fmla="*/ T28 w 938"/>
                <a:gd name="T30" fmla="+- 0 2676 2187"/>
                <a:gd name="T31" fmla="*/ 2676 h 504"/>
                <a:gd name="T32" fmla="+- 0 8126 7455"/>
                <a:gd name="T33" fmla="*/ T32 w 938"/>
                <a:gd name="T34" fmla="+- 0 2683 2187"/>
                <a:gd name="T35" fmla="*/ 2683 h 504"/>
                <a:gd name="T36" fmla="+- 0 8144 7455"/>
                <a:gd name="T37" fmla="*/ T36 w 938"/>
                <a:gd name="T38" fmla="+- 0 2691 2187"/>
                <a:gd name="T39" fmla="*/ 2691 h 504"/>
                <a:gd name="T40" fmla="+- 0 8152 7455"/>
                <a:gd name="T41" fmla="*/ T40 w 938"/>
                <a:gd name="T42" fmla="+- 0 2688 2187"/>
                <a:gd name="T43" fmla="*/ 2688 h 504"/>
                <a:gd name="T44" fmla="+- 0 8392 7455"/>
                <a:gd name="T45" fmla="*/ T44 w 938"/>
                <a:gd name="T46" fmla="+- 0 2441 2187"/>
                <a:gd name="T47" fmla="*/ 2441 h 504"/>
                <a:gd name="T48" fmla="+- 0 8392 7455"/>
                <a:gd name="T49" fmla="*/ T48 w 938"/>
                <a:gd name="T50" fmla="+- 0 2430 2187"/>
                <a:gd name="T51" fmla="*/ 2430 h 504"/>
                <a:gd name="T52" fmla="+- 0 8146 7455"/>
                <a:gd name="T53" fmla="*/ T52 w 938"/>
                <a:gd name="T54" fmla="+- 0 2190 2187"/>
                <a:gd name="T55" fmla="*/ 2190 h 504"/>
                <a:gd name="T56" fmla="+- 0 8138 7455"/>
                <a:gd name="T57" fmla="*/ T56 w 938"/>
                <a:gd name="T58" fmla="+- 0 2187 2187"/>
                <a:gd name="T59" fmla="*/ 2187 h 5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8" h="504">
                  <a:moveTo>
                    <a:pt x="683" y="0"/>
                  </a:moveTo>
                  <a:lnTo>
                    <a:pt x="664" y="8"/>
                  </a:lnTo>
                  <a:lnTo>
                    <a:pt x="661" y="16"/>
                  </a:lnTo>
                  <a:lnTo>
                    <a:pt x="663" y="148"/>
                  </a:lnTo>
                  <a:lnTo>
                    <a:pt x="0" y="148"/>
                  </a:lnTo>
                  <a:lnTo>
                    <a:pt x="0" y="351"/>
                  </a:lnTo>
                  <a:lnTo>
                    <a:pt x="665" y="351"/>
                  </a:lnTo>
                  <a:lnTo>
                    <a:pt x="667" y="489"/>
                  </a:lnTo>
                  <a:lnTo>
                    <a:pt x="671" y="496"/>
                  </a:lnTo>
                  <a:lnTo>
                    <a:pt x="689" y="504"/>
                  </a:lnTo>
                  <a:lnTo>
                    <a:pt x="697" y="501"/>
                  </a:lnTo>
                  <a:lnTo>
                    <a:pt x="937" y="254"/>
                  </a:lnTo>
                  <a:lnTo>
                    <a:pt x="937" y="243"/>
                  </a:lnTo>
                  <a:lnTo>
                    <a:pt x="691" y="3"/>
                  </a:lnTo>
                  <a:lnTo>
                    <a:pt x="683" y="0"/>
                  </a:lnTo>
                  <a:close/>
                </a:path>
              </a:pathLst>
            </a:custGeom>
            <a:solidFill>
              <a:srgbClr val="F6891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35" name="Arrow: Up 34"/>
          <p:cNvSpPr/>
          <p:nvPr/>
        </p:nvSpPr>
        <p:spPr>
          <a:xfrm>
            <a:off x="4602210" y="1894176"/>
            <a:ext cx="352704" cy="1024240"/>
          </a:xfrm>
          <a:prstGeom prst="up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56</a:t>
            </a:r>
          </a:p>
        </p:txBody>
      </p:sp>
    </p:spTree>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p:cNvGrpSpPr/>
          <p:nvPr/>
        </p:nvGrpSpPr>
        <p:grpSpPr>
          <a:xfrm>
            <a:off x="65314" y="1240970"/>
            <a:ext cx="8864082" cy="5467369"/>
            <a:chOff x="344529" y="1038319"/>
            <a:chExt cx="8509973" cy="5560406"/>
          </a:xfrm>
        </p:grpSpPr>
        <p:sp>
          <p:nvSpPr>
            <p:cNvPr id="5" name="Arrow: Pentagon 4"/>
            <p:cNvSpPr/>
            <p:nvPr/>
          </p:nvSpPr>
          <p:spPr>
            <a:xfrm>
              <a:off x="816528" y="2458372"/>
              <a:ext cx="3778898" cy="1203649"/>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Undertake cost benefit analysis to study intermediaries profitability</a:t>
              </a:r>
            </a:p>
          </p:txBody>
        </p:sp>
        <p:sp>
          <p:nvSpPr>
            <p:cNvPr id="6" name="Arrow: Pentagon 5"/>
            <p:cNvSpPr/>
            <p:nvPr/>
          </p:nvSpPr>
          <p:spPr>
            <a:xfrm>
              <a:off x="807892" y="3878425"/>
              <a:ext cx="3778898" cy="1203649"/>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Infrastructure assessment &amp;         arrangement for providing services</a:t>
              </a:r>
            </a:p>
          </p:txBody>
        </p:sp>
        <p:sp>
          <p:nvSpPr>
            <p:cNvPr id="7" name="Arrow: Pentagon 6"/>
            <p:cNvSpPr/>
            <p:nvPr/>
          </p:nvSpPr>
          <p:spPr>
            <a:xfrm>
              <a:off x="816528" y="5395076"/>
              <a:ext cx="3778898" cy="1203649"/>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Build intermediary capacity in business skills &amp; linkage to credit institutions</a:t>
              </a:r>
            </a:p>
          </p:txBody>
        </p:sp>
        <p:sp>
          <p:nvSpPr>
            <p:cNvPr id="8" name="Arrow: Pentagon 7"/>
            <p:cNvSpPr/>
            <p:nvPr/>
          </p:nvSpPr>
          <p:spPr>
            <a:xfrm rot="10800000">
              <a:off x="4548573" y="3199413"/>
              <a:ext cx="3778898" cy="1203649"/>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Pentagon 8"/>
            <p:cNvSpPr/>
            <p:nvPr/>
          </p:nvSpPr>
          <p:spPr>
            <a:xfrm rot="10800000">
              <a:off x="4539342" y="4636751"/>
              <a:ext cx="3778898" cy="1203649"/>
            </a:xfrm>
            <a:prstGeom prst="homePlate">
              <a:avLst/>
            </a:prstGeom>
            <a:solidFill>
              <a:srgbClr val="D5F2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Pentagon 9"/>
            <p:cNvSpPr/>
            <p:nvPr/>
          </p:nvSpPr>
          <p:spPr>
            <a:xfrm>
              <a:off x="807892" y="1038319"/>
              <a:ext cx="3778898" cy="12036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   Identify services needed by farmers</a:t>
              </a:r>
            </a:p>
          </p:txBody>
        </p:sp>
        <p:sp>
          <p:nvSpPr>
            <p:cNvPr id="11" name="Arrow: Pentagon 10"/>
            <p:cNvSpPr/>
            <p:nvPr/>
          </p:nvSpPr>
          <p:spPr>
            <a:xfrm rot="10800000">
              <a:off x="4530705" y="1779360"/>
              <a:ext cx="3778898" cy="1203649"/>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Oval 11"/>
            <p:cNvSpPr/>
            <p:nvPr/>
          </p:nvSpPr>
          <p:spPr>
            <a:xfrm>
              <a:off x="510506" y="1389106"/>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01</a:t>
              </a:r>
            </a:p>
          </p:txBody>
        </p:sp>
        <p:sp>
          <p:nvSpPr>
            <p:cNvPr id="13" name="Oval 12"/>
            <p:cNvSpPr/>
            <p:nvPr/>
          </p:nvSpPr>
          <p:spPr>
            <a:xfrm>
              <a:off x="519141" y="2821644"/>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03</a:t>
              </a:r>
            </a:p>
          </p:txBody>
        </p:sp>
        <p:sp>
          <p:nvSpPr>
            <p:cNvPr id="14" name="Oval 13"/>
            <p:cNvSpPr/>
            <p:nvPr/>
          </p:nvSpPr>
          <p:spPr>
            <a:xfrm>
              <a:off x="501273" y="4167253"/>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05</a:t>
              </a:r>
            </a:p>
          </p:txBody>
        </p:sp>
        <p:sp>
          <p:nvSpPr>
            <p:cNvPr id="15" name="Oval 14"/>
            <p:cNvSpPr/>
            <p:nvPr/>
          </p:nvSpPr>
          <p:spPr>
            <a:xfrm>
              <a:off x="480031" y="5748844"/>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07</a:t>
              </a:r>
            </a:p>
          </p:txBody>
        </p:sp>
        <p:sp>
          <p:nvSpPr>
            <p:cNvPr id="16" name="Oval 15"/>
            <p:cNvSpPr/>
            <p:nvPr/>
          </p:nvSpPr>
          <p:spPr>
            <a:xfrm>
              <a:off x="7994348" y="1973338"/>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02</a:t>
              </a:r>
            </a:p>
          </p:txBody>
        </p:sp>
        <p:sp>
          <p:nvSpPr>
            <p:cNvPr id="17" name="Oval 16"/>
            <p:cNvSpPr/>
            <p:nvPr/>
          </p:nvSpPr>
          <p:spPr>
            <a:xfrm>
              <a:off x="8012216" y="3513422"/>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04</a:t>
              </a:r>
            </a:p>
          </p:txBody>
        </p:sp>
        <p:sp>
          <p:nvSpPr>
            <p:cNvPr id="18" name="Oval 17"/>
            <p:cNvSpPr/>
            <p:nvPr/>
          </p:nvSpPr>
          <p:spPr>
            <a:xfrm>
              <a:off x="8020853" y="4982281"/>
              <a:ext cx="630510" cy="4961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latin typeface="Times New Roman" panose="02020603050405020304" pitchFamily="18" charset="0"/>
                  <a:cs typeface="Times New Roman" panose="02020603050405020304" pitchFamily="18" charset="0"/>
                </a:rPr>
                <a:t>06</a:t>
              </a:r>
            </a:p>
          </p:txBody>
        </p:sp>
        <p:cxnSp>
          <p:nvCxnSpPr>
            <p:cNvPr id="25" name="Straight Connector 24"/>
            <p:cNvCxnSpPr/>
            <p:nvPr/>
          </p:nvCxnSpPr>
          <p:spPr>
            <a:xfrm>
              <a:off x="4198776" y="1637161"/>
              <a:ext cx="4627983"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8826758" y="1637161"/>
              <a:ext cx="0" cy="555426"/>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a:endCxn id="16" idx="6"/>
            </p:cNvCxnSpPr>
            <p:nvPr/>
          </p:nvCxnSpPr>
          <p:spPr>
            <a:xfrm flipH="1">
              <a:off x="8624858" y="2192588"/>
              <a:ext cx="201900" cy="28806"/>
            </a:xfrm>
            <a:prstGeom prst="line">
              <a:avLst/>
            </a:prstGeom>
          </p:spPr>
          <p:style>
            <a:lnRef idx="3">
              <a:schemeClr val="dk1"/>
            </a:lnRef>
            <a:fillRef idx="0">
              <a:schemeClr val="dk1"/>
            </a:fillRef>
            <a:effectRef idx="2">
              <a:schemeClr val="dk1"/>
            </a:effectRef>
            <a:fontRef idx="minor">
              <a:schemeClr val="tx1"/>
            </a:fontRef>
          </p:style>
        </p:cxnSp>
        <p:sp>
          <p:nvSpPr>
            <p:cNvPr id="42" name="Flowchart: Connector 41"/>
            <p:cNvSpPr/>
            <p:nvPr/>
          </p:nvSpPr>
          <p:spPr>
            <a:xfrm>
              <a:off x="4128796" y="1534751"/>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3" name="Straight Connector 42"/>
            <p:cNvCxnSpPr/>
            <p:nvPr/>
          </p:nvCxnSpPr>
          <p:spPr>
            <a:xfrm>
              <a:off x="391985" y="2369937"/>
              <a:ext cx="4627983" cy="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a:off x="4198775" y="3082204"/>
              <a:ext cx="4627983" cy="40468"/>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p:cNvCxnSpPr/>
            <p:nvPr/>
          </p:nvCxnSpPr>
          <p:spPr>
            <a:xfrm>
              <a:off x="364241" y="3788300"/>
              <a:ext cx="4655727" cy="446"/>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a:off x="4198775" y="4505440"/>
              <a:ext cx="4655727" cy="446"/>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a:off x="344529" y="5246451"/>
              <a:ext cx="4655727" cy="446"/>
            </a:xfrm>
            <a:prstGeom prst="line">
              <a:avLst/>
            </a:prstGeom>
          </p:spPr>
          <p:style>
            <a:lnRef idx="3">
              <a:schemeClr val="dk1"/>
            </a:lnRef>
            <a:fillRef idx="0">
              <a:schemeClr val="dk1"/>
            </a:fillRef>
            <a:effectRef idx="2">
              <a:schemeClr val="dk1"/>
            </a:effectRef>
            <a:fontRef idx="minor">
              <a:schemeClr val="tx1"/>
            </a:fontRef>
          </p:style>
        </p:cxnSp>
        <p:sp>
          <p:nvSpPr>
            <p:cNvPr id="51" name="Flowchart: Connector 50"/>
            <p:cNvSpPr/>
            <p:nvPr/>
          </p:nvSpPr>
          <p:spPr>
            <a:xfrm>
              <a:off x="4897677" y="2258925"/>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2" name="Flowchart: Connector 51"/>
            <p:cNvSpPr/>
            <p:nvPr/>
          </p:nvSpPr>
          <p:spPr>
            <a:xfrm>
              <a:off x="4058816" y="2968340"/>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3" name="Flowchart: Connector 52"/>
            <p:cNvSpPr/>
            <p:nvPr/>
          </p:nvSpPr>
          <p:spPr>
            <a:xfrm>
              <a:off x="4967657" y="3700336"/>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Flowchart: Connector 53"/>
            <p:cNvSpPr/>
            <p:nvPr/>
          </p:nvSpPr>
          <p:spPr>
            <a:xfrm>
              <a:off x="4093358" y="4413584"/>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Flowchart: Connector 54"/>
            <p:cNvSpPr/>
            <p:nvPr/>
          </p:nvSpPr>
          <p:spPr>
            <a:xfrm>
              <a:off x="4976591" y="5125123"/>
              <a:ext cx="139959" cy="18371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p:cNvCxnSpPr/>
            <p:nvPr/>
          </p:nvCxnSpPr>
          <p:spPr>
            <a:xfrm>
              <a:off x="8826758" y="3106595"/>
              <a:ext cx="0" cy="555426"/>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8854502" y="4508773"/>
              <a:ext cx="0" cy="616350"/>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404177" y="2369937"/>
              <a:ext cx="0" cy="613072"/>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385863" y="3788300"/>
              <a:ext cx="14974" cy="614762"/>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364241" y="5228345"/>
              <a:ext cx="0" cy="768554"/>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8615278" y="3659408"/>
              <a:ext cx="201900" cy="28806"/>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flipH="1">
              <a:off x="8642726" y="5125123"/>
              <a:ext cx="201900" cy="28806"/>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flipH="1">
              <a:off x="400837" y="2986848"/>
              <a:ext cx="174612" cy="2717"/>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p:cNvCxnSpPr/>
            <p:nvPr/>
          </p:nvCxnSpPr>
          <p:spPr>
            <a:xfrm flipH="1">
              <a:off x="400837" y="4371833"/>
              <a:ext cx="137524" cy="0"/>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p:cNvCxnSpPr/>
            <p:nvPr/>
          </p:nvCxnSpPr>
          <p:spPr>
            <a:xfrm flipH="1">
              <a:off x="344529" y="5994182"/>
              <a:ext cx="174612" cy="2717"/>
            </a:xfrm>
            <a:prstGeom prst="line">
              <a:avLst/>
            </a:prstGeom>
          </p:spPr>
          <p:style>
            <a:lnRef idx="3">
              <a:schemeClr val="dk1"/>
            </a:lnRef>
            <a:fillRef idx="0">
              <a:schemeClr val="dk1"/>
            </a:fillRef>
            <a:effectRef idx="2">
              <a:schemeClr val="dk1"/>
            </a:effectRef>
            <a:fontRef idx="minor">
              <a:schemeClr val="tx1"/>
            </a:fontRef>
          </p:style>
        </p:cxnSp>
      </p:grpSp>
      <p:sp>
        <p:nvSpPr>
          <p:cNvPr id="4" name="Title 1"/>
          <p:cNvSpPr>
            <a:spLocks noGrp="1"/>
          </p:cNvSpPr>
          <p:nvPr>
            <p:ph type="title"/>
          </p:nvPr>
        </p:nvSpPr>
        <p:spPr>
          <a:xfrm>
            <a:off x="643813" y="149660"/>
            <a:ext cx="7791060" cy="768852"/>
          </a:xfrm>
          <a:solidFill>
            <a:srgbClr val="002060"/>
          </a:solidFill>
          <a:scene3d>
            <a:camera prst="orthographicFront"/>
            <a:lightRig rig="threePt" dir="t"/>
          </a:scene3d>
          <a:sp3d>
            <a:bevelT/>
          </a:sp3d>
        </p:spPr>
        <p:txBody>
          <a:bodyPr>
            <a:noAutofit/>
          </a:bodyPr>
          <a:lstStyle/>
          <a:p>
            <a:pPr algn="ct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Potential</a:t>
            </a:r>
            <a:r>
              <a:rPr lang="en-US" sz="2700" spc="-1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Farmer</a:t>
            </a:r>
            <a:r>
              <a:rPr lang="en-US" sz="2700" spc="-4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Activities/</a:t>
            </a:r>
            <a:r>
              <a:rPr lang="en-US" sz="27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Services</a:t>
            </a:r>
            <a:r>
              <a:rPr lang="en-US" sz="27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required</a:t>
            </a:r>
            <a:r>
              <a:rPr lang="en-US" sz="27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a:t>
            </a:r>
            <a:r>
              <a:rPr lang="en-US" sz="27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intermediary</a:t>
            </a:r>
            <a:r>
              <a:rPr lang="en-US" sz="2700" spc="-1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7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level</a:t>
            </a:r>
            <a:endParaRPr lang="en-IN" sz="2700" dirty="0">
              <a:solidFill>
                <a:schemeClr val="bg1"/>
              </a:solidFill>
              <a:latin typeface="Times New Roman" panose="02020603050405020304" pitchFamily="18" charset="0"/>
              <a:cs typeface="Times New Roman" panose="02020603050405020304" pitchFamily="18" charset="0"/>
            </a:endParaRPr>
          </a:p>
        </p:txBody>
      </p:sp>
      <p:sp>
        <p:nvSpPr>
          <p:cNvPr id="79" name="Flowchart: Process 78"/>
          <p:cNvSpPr/>
          <p:nvPr/>
        </p:nvSpPr>
        <p:spPr>
          <a:xfrm>
            <a:off x="5072021" y="1986315"/>
            <a:ext cx="2942817" cy="1008968"/>
          </a:xfrm>
          <a:prstGeom prst="flowChartProcess">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Increase the scope of service package to atleast 4-5 services</a:t>
            </a:r>
          </a:p>
        </p:txBody>
      </p:sp>
      <p:sp>
        <p:nvSpPr>
          <p:cNvPr id="80" name="Flowchart: Process 79"/>
          <p:cNvSpPr/>
          <p:nvPr/>
        </p:nvSpPr>
        <p:spPr>
          <a:xfrm>
            <a:off x="5023709" y="3394376"/>
            <a:ext cx="3019357" cy="1008968"/>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Marketing their services (field days, messages, e-extension)</a:t>
            </a:r>
          </a:p>
        </p:txBody>
      </p:sp>
      <p:sp>
        <p:nvSpPr>
          <p:cNvPr id="81" name="Flowchart: Process 80"/>
          <p:cNvSpPr/>
          <p:nvPr/>
        </p:nvSpPr>
        <p:spPr>
          <a:xfrm>
            <a:off x="5042676" y="4833476"/>
            <a:ext cx="3019357" cy="1008968"/>
          </a:xfrm>
          <a:prstGeom prst="flowChartProcess">
            <a:avLst/>
          </a:prstGeom>
          <a:solidFill>
            <a:srgbClr val="D5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Training of intermediaries in service</a:t>
            </a:r>
          </a:p>
        </p:txBody>
      </p:sp>
      <p:sp>
        <p:nvSpPr>
          <p:cNvPr id="85" name="Rectangle 84"/>
          <p:cNvSpPr/>
          <p:nvPr/>
        </p:nvSpPr>
        <p:spPr>
          <a:xfrm>
            <a:off x="-12526" y="-4219"/>
            <a:ext cx="6755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6" name="Rectangle 85"/>
          <p:cNvSpPr/>
          <p:nvPr/>
        </p:nvSpPr>
        <p:spPr>
          <a:xfrm>
            <a:off x="9078686" y="0"/>
            <a:ext cx="92915"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58</a:t>
            </a:r>
          </a:p>
        </p:txBody>
      </p:sp>
    </p:spTree>
  </p:cSld>
  <p:clrMapOvr>
    <a:masterClrMapping/>
  </p:clrMapOvr>
  <p:transition spd="med">
    <p:pull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p:nvPr/>
        </p:nvGrpSpPr>
        <p:grpSpPr bwMode="auto">
          <a:xfrm>
            <a:off x="401216" y="214604"/>
            <a:ext cx="8406882" cy="6484775"/>
            <a:chOff x="1630" y="-176"/>
            <a:chExt cx="8798" cy="6821"/>
          </a:xfrm>
        </p:grpSpPr>
        <p:sp>
          <p:nvSpPr>
            <p:cNvPr id="5" name="Freeform 3"/>
            <p:cNvSpPr/>
            <p:nvPr/>
          </p:nvSpPr>
          <p:spPr bwMode="auto">
            <a:xfrm>
              <a:off x="4650" y="4554"/>
              <a:ext cx="2723" cy="2060"/>
            </a:xfrm>
            <a:custGeom>
              <a:avLst/>
              <a:gdLst>
                <a:gd name="T0" fmla="+- 0 7164 4651"/>
                <a:gd name="T1" fmla="*/ T0 w 2723"/>
                <a:gd name="T2" fmla="+- 0 6614 4554"/>
                <a:gd name="T3" fmla="*/ 6614 h 2060"/>
                <a:gd name="T4" fmla="+- 0 4860 4651"/>
                <a:gd name="T5" fmla="*/ T4 w 2723"/>
                <a:gd name="T6" fmla="+- 0 6614 4554"/>
                <a:gd name="T7" fmla="*/ 6614 h 2060"/>
                <a:gd name="T8" fmla="+- 0 4794 4651"/>
                <a:gd name="T9" fmla="*/ T8 w 2723"/>
                <a:gd name="T10" fmla="+- 0 6603 4554"/>
                <a:gd name="T11" fmla="*/ 6603 h 2060"/>
                <a:gd name="T12" fmla="+- 0 4736 4651"/>
                <a:gd name="T13" fmla="*/ T12 w 2723"/>
                <a:gd name="T14" fmla="+- 0 6574 4554"/>
                <a:gd name="T15" fmla="*/ 6574 h 2060"/>
                <a:gd name="T16" fmla="+- 0 4691 4651"/>
                <a:gd name="T17" fmla="*/ T16 w 2723"/>
                <a:gd name="T18" fmla="+- 0 6529 4554"/>
                <a:gd name="T19" fmla="*/ 6529 h 2060"/>
                <a:gd name="T20" fmla="+- 0 4661 4651"/>
                <a:gd name="T21" fmla="*/ T20 w 2723"/>
                <a:gd name="T22" fmla="+- 0 6471 4554"/>
                <a:gd name="T23" fmla="*/ 6471 h 2060"/>
                <a:gd name="T24" fmla="+- 0 4651 4651"/>
                <a:gd name="T25" fmla="*/ T24 w 2723"/>
                <a:gd name="T26" fmla="+- 0 6405 4554"/>
                <a:gd name="T27" fmla="*/ 6405 h 2060"/>
                <a:gd name="T28" fmla="+- 0 4651 4651"/>
                <a:gd name="T29" fmla="*/ T28 w 2723"/>
                <a:gd name="T30" fmla="+- 0 4764 4554"/>
                <a:gd name="T31" fmla="*/ 4764 h 2060"/>
                <a:gd name="T32" fmla="+- 0 4661 4651"/>
                <a:gd name="T33" fmla="*/ T32 w 2723"/>
                <a:gd name="T34" fmla="+- 0 4697 4554"/>
                <a:gd name="T35" fmla="*/ 4697 h 2060"/>
                <a:gd name="T36" fmla="+- 0 4691 4651"/>
                <a:gd name="T37" fmla="*/ T36 w 2723"/>
                <a:gd name="T38" fmla="+- 0 4640 4554"/>
                <a:gd name="T39" fmla="*/ 4640 h 2060"/>
                <a:gd name="T40" fmla="+- 0 4736 4651"/>
                <a:gd name="T41" fmla="*/ T40 w 2723"/>
                <a:gd name="T42" fmla="+- 0 4595 4554"/>
                <a:gd name="T43" fmla="*/ 4595 h 2060"/>
                <a:gd name="T44" fmla="+- 0 4794 4651"/>
                <a:gd name="T45" fmla="*/ T44 w 2723"/>
                <a:gd name="T46" fmla="+- 0 4565 4554"/>
                <a:gd name="T47" fmla="*/ 4565 h 2060"/>
                <a:gd name="T48" fmla="+- 0 4860 4651"/>
                <a:gd name="T49" fmla="*/ T48 w 2723"/>
                <a:gd name="T50" fmla="+- 0 4554 4554"/>
                <a:gd name="T51" fmla="*/ 4554 h 2060"/>
                <a:gd name="T52" fmla="+- 0 7164 4651"/>
                <a:gd name="T53" fmla="*/ T52 w 2723"/>
                <a:gd name="T54" fmla="+- 0 4554 4554"/>
                <a:gd name="T55" fmla="*/ 4554 h 2060"/>
                <a:gd name="T56" fmla="+- 0 7230 4651"/>
                <a:gd name="T57" fmla="*/ T56 w 2723"/>
                <a:gd name="T58" fmla="+- 0 4565 4554"/>
                <a:gd name="T59" fmla="*/ 4565 h 2060"/>
                <a:gd name="T60" fmla="+- 0 7287 4651"/>
                <a:gd name="T61" fmla="*/ T60 w 2723"/>
                <a:gd name="T62" fmla="+- 0 4595 4554"/>
                <a:gd name="T63" fmla="*/ 4595 h 2060"/>
                <a:gd name="T64" fmla="+- 0 7332 4651"/>
                <a:gd name="T65" fmla="*/ T64 w 2723"/>
                <a:gd name="T66" fmla="+- 0 4640 4554"/>
                <a:gd name="T67" fmla="*/ 4640 h 2060"/>
                <a:gd name="T68" fmla="+- 0 7362 4651"/>
                <a:gd name="T69" fmla="*/ T68 w 2723"/>
                <a:gd name="T70" fmla="+- 0 4697 4554"/>
                <a:gd name="T71" fmla="*/ 4697 h 2060"/>
                <a:gd name="T72" fmla="+- 0 7373 4651"/>
                <a:gd name="T73" fmla="*/ T72 w 2723"/>
                <a:gd name="T74" fmla="+- 0 4764 4554"/>
                <a:gd name="T75" fmla="*/ 4764 h 2060"/>
                <a:gd name="T76" fmla="+- 0 7373 4651"/>
                <a:gd name="T77" fmla="*/ T76 w 2723"/>
                <a:gd name="T78" fmla="+- 0 6405 4554"/>
                <a:gd name="T79" fmla="*/ 6405 h 2060"/>
                <a:gd name="T80" fmla="+- 0 7362 4651"/>
                <a:gd name="T81" fmla="*/ T80 w 2723"/>
                <a:gd name="T82" fmla="+- 0 6471 4554"/>
                <a:gd name="T83" fmla="*/ 6471 h 2060"/>
                <a:gd name="T84" fmla="+- 0 7332 4651"/>
                <a:gd name="T85" fmla="*/ T84 w 2723"/>
                <a:gd name="T86" fmla="+- 0 6529 4554"/>
                <a:gd name="T87" fmla="*/ 6529 h 2060"/>
                <a:gd name="T88" fmla="+- 0 7287 4651"/>
                <a:gd name="T89" fmla="*/ T88 w 2723"/>
                <a:gd name="T90" fmla="+- 0 6574 4554"/>
                <a:gd name="T91" fmla="*/ 6574 h 2060"/>
                <a:gd name="T92" fmla="+- 0 7230 4651"/>
                <a:gd name="T93" fmla="*/ T92 w 2723"/>
                <a:gd name="T94" fmla="+- 0 6603 4554"/>
                <a:gd name="T95" fmla="*/ 6603 h 2060"/>
                <a:gd name="T96" fmla="+- 0 7164 4651"/>
                <a:gd name="T97" fmla="*/ T96 w 2723"/>
                <a:gd name="T98" fmla="+- 0 6614 4554"/>
                <a:gd name="T99" fmla="*/ 66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5" y="2020"/>
                  </a:lnTo>
                  <a:lnTo>
                    <a:pt x="40" y="1975"/>
                  </a:lnTo>
                  <a:lnTo>
                    <a:pt x="10" y="1917"/>
                  </a:lnTo>
                  <a:lnTo>
                    <a:pt x="0" y="1851"/>
                  </a:lnTo>
                  <a:lnTo>
                    <a:pt x="0" y="210"/>
                  </a:lnTo>
                  <a:lnTo>
                    <a:pt x="10" y="143"/>
                  </a:lnTo>
                  <a:lnTo>
                    <a:pt x="40" y="86"/>
                  </a:lnTo>
                  <a:lnTo>
                    <a:pt x="85" y="41"/>
                  </a:lnTo>
                  <a:lnTo>
                    <a:pt x="143" y="11"/>
                  </a:lnTo>
                  <a:lnTo>
                    <a:pt x="209" y="0"/>
                  </a:lnTo>
                  <a:lnTo>
                    <a:pt x="2513" y="0"/>
                  </a:lnTo>
                  <a:lnTo>
                    <a:pt x="2579" y="11"/>
                  </a:lnTo>
                  <a:lnTo>
                    <a:pt x="2636" y="41"/>
                  </a:lnTo>
                  <a:lnTo>
                    <a:pt x="2681" y="86"/>
                  </a:lnTo>
                  <a:lnTo>
                    <a:pt x="2711" y="143"/>
                  </a:lnTo>
                  <a:lnTo>
                    <a:pt x="2722" y="210"/>
                  </a:lnTo>
                  <a:lnTo>
                    <a:pt x="2722" y="1851"/>
                  </a:lnTo>
                  <a:lnTo>
                    <a:pt x="2711" y="1917"/>
                  </a:lnTo>
                  <a:lnTo>
                    <a:pt x="2681" y="1975"/>
                  </a:lnTo>
                  <a:lnTo>
                    <a:pt x="2636" y="2020"/>
                  </a:lnTo>
                  <a:lnTo>
                    <a:pt x="2579" y="2049"/>
                  </a:lnTo>
                  <a:lnTo>
                    <a:pt x="2513" y="2060"/>
                  </a:lnTo>
                  <a:close/>
                </a:path>
              </a:pathLst>
            </a:custGeom>
            <a:noFill/>
            <a:ln w="38100">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sp>
          <p:nvSpPr>
            <p:cNvPr id="6" name="Freeform 4"/>
            <p:cNvSpPr/>
            <p:nvPr/>
          </p:nvSpPr>
          <p:spPr bwMode="auto">
            <a:xfrm>
              <a:off x="1660" y="4554"/>
              <a:ext cx="2723" cy="2060"/>
            </a:xfrm>
            <a:custGeom>
              <a:avLst/>
              <a:gdLst>
                <a:gd name="T0" fmla="+- 0 4173 1660"/>
                <a:gd name="T1" fmla="*/ T0 w 2723"/>
                <a:gd name="T2" fmla="+- 0 6614 4554"/>
                <a:gd name="T3" fmla="*/ 6614 h 2060"/>
                <a:gd name="T4" fmla="+- 0 1870 1660"/>
                <a:gd name="T5" fmla="*/ T4 w 2723"/>
                <a:gd name="T6" fmla="+- 0 6614 4554"/>
                <a:gd name="T7" fmla="*/ 6614 h 2060"/>
                <a:gd name="T8" fmla="+- 0 1803 1660"/>
                <a:gd name="T9" fmla="*/ T8 w 2723"/>
                <a:gd name="T10" fmla="+- 0 6603 4554"/>
                <a:gd name="T11" fmla="*/ 6603 h 2060"/>
                <a:gd name="T12" fmla="+- 0 1746 1660"/>
                <a:gd name="T13" fmla="*/ T12 w 2723"/>
                <a:gd name="T14" fmla="+- 0 6574 4554"/>
                <a:gd name="T15" fmla="*/ 6574 h 2060"/>
                <a:gd name="T16" fmla="+- 0 1701 1660"/>
                <a:gd name="T17" fmla="*/ T16 w 2723"/>
                <a:gd name="T18" fmla="+- 0 6529 4554"/>
                <a:gd name="T19" fmla="*/ 6529 h 2060"/>
                <a:gd name="T20" fmla="+- 0 1671 1660"/>
                <a:gd name="T21" fmla="*/ T20 w 2723"/>
                <a:gd name="T22" fmla="+- 0 6471 4554"/>
                <a:gd name="T23" fmla="*/ 6471 h 2060"/>
                <a:gd name="T24" fmla="+- 0 1660 1660"/>
                <a:gd name="T25" fmla="*/ T24 w 2723"/>
                <a:gd name="T26" fmla="+- 0 6405 4554"/>
                <a:gd name="T27" fmla="*/ 6405 h 2060"/>
                <a:gd name="T28" fmla="+- 0 1660 1660"/>
                <a:gd name="T29" fmla="*/ T28 w 2723"/>
                <a:gd name="T30" fmla="+- 0 4764 4554"/>
                <a:gd name="T31" fmla="*/ 4764 h 2060"/>
                <a:gd name="T32" fmla="+- 0 1671 1660"/>
                <a:gd name="T33" fmla="*/ T32 w 2723"/>
                <a:gd name="T34" fmla="+- 0 4697 4554"/>
                <a:gd name="T35" fmla="*/ 4697 h 2060"/>
                <a:gd name="T36" fmla="+- 0 1701 1660"/>
                <a:gd name="T37" fmla="*/ T36 w 2723"/>
                <a:gd name="T38" fmla="+- 0 4640 4554"/>
                <a:gd name="T39" fmla="*/ 4640 h 2060"/>
                <a:gd name="T40" fmla="+- 0 1746 1660"/>
                <a:gd name="T41" fmla="*/ T40 w 2723"/>
                <a:gd name="T42" fmla="+- 0 4595 4554"/>
                <a:gd name="T43" fmla="*/ 4595 h 2060"/>
                <a:gd name="T44" fmla="+- 0 1803 1660"/>
                <a:gd name="T45" fmla="*/ T44 w 2723"/>
                <a:gd name="T46" fmla="+- 0 4565 4554"/>
                <a:gd name="T47" fmla="*/ 4565 h 2060"/>
                <a:gd name="T48" fmla="+- 0 1870 1660"/>
                <a:gd name="T49" fmla="*/ T48 w 2723"/>
                <a:gd name="T50" fmla="+- 0 4554 4554"/>
                <a:gd name="T51" fmla="*/ 4554 h 2060"/>
                <a:gd name="T52" fmla="+- 0 4173 1660"/>
                <a:gd name="T53" fmla="*/ T52 w 2723"/>
                <a:gd name="T54" fmla="+- 0 4554 4554"/>
                <a:gd name="T55" fmla="*/ 4554 h 2060"/>
                <a:gd name="T56" fmla="+- 0 4240 1660"/>
                <a:gd name="T57" fmla="*/ T56 w 2723"/>
                <a:gd name="T58" fmla="+- 0 4565 4554"/>
                <a:gd name="T59" fmla="*/ 4565 h 2060"/>
                <a:gd name="T60" fmla="+- 0 4297 1660"/>
                <a:gd name="T61" fmla="*/ T60 w 2723"/>
                <a:gd name="T62" fmla="+- 0 4595 4554"/>
                <a:gd name="T63" fmla="*/ 4595 h 2060"/>
                <a:gd name="T64" fmla="+- 0 4342 1660"/>
                <a:gd name="T65" fmla="*/ T64 w 2723"/>
                <a:gd name="T66" fmla="+- 0 4640 4554"/>
                <a:gd name="T67" fmla="*/ 4640 h 2060"/>
                <a:gd name="T68" fmla="+- 0 4372 1660"/>
                <a:gd name="T69" fmla="*/ T68 w 2723"/>
                <a:gd name="T70" fmla="+- 0 4697 4554"/>
                <a:gd name="T71" fmla="*/ 4697 h 2060"/>
                <a:gd name="T72" fmla="+- 0 4383 1660"/>
                <a:gd name="T73" fmla="*/ T72 w 2723"/>
                <a:gd name="T74" fmla="+- 0 4764 4554"/>
                <a:gd name="T75" fmla="*/ 4764 h 2060"/>
                <a:gd name="T76" fmla="+- 0 4383 1660"/>
                <a:gd name="T77" fmla="*/ T76 w 2723"/>
                <a:gd name="T78" fmla="+- 0 6405 4554"/>
                <a:gd name="T79" fmla="*/ 6405 h 2060"/>
                <a:gd name="T80" fmla="+- 0 4372 1660"/>
                <a:gd name="T81" fmla="*/ T80 w 2723"/>
                <a:gd name="T82" fmla="+- 0 6471 4554"/>
                <a:gd name="T83" fmla="*/ 6471 h 2060"/>
                <a:gd name="T84" fmla="+- 0 4342 1660"/>
                <a:gd name="T85" fmla="*/ T84 w 2723"/>
                <a:gd name="T86" fmla="+- 0 6529 4554"/>
                <a:gd name="T87" fmla="*/ 6529 h 2060"/>
                <a:gd name="T88" fmla="+- 0 4297 1660"/>
                <a:gd name="T89" fmla="*/ T88 w 2723"/>
                <a:gd name="T90" fmla="+- 0 6574 4554"/>
                <a:gd name="T91" fmla="*/ 6574 h 2060"/>
                <a:gd name="T92" fmla="+- 0 4240 1660"/>
                <a:gd name="T93" fmla="*/ T92 w 2723"/>
                <a:gd name="T94" fmla="+- 0 6603 4554"/>
                <a:gd name="T95" fmla="*/ 6603 h 2060"/>
                <a:gd name="T96" fmla="+- 0 4173 1660"/>
                <a:gd name="T97" fmla="*/ T96 w 2723"/>
                <a:gd name="T98" fmla="+- 0 6614 4554"/>
                <a:gd name="T99" fmla="*/ 66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10" y="2060"/>
                  </a:lnTo>
                  <a:lnTo>
                    <a:pt x="143" y="2049"/>
                  </a:lnTo>
                  <a:lnTo>
                    <a:pt x="86" y="2020"/>
                  </a:lnTo>
                  <a:lnTo>
                    <a:pt x="41" y="1975"/>
                  </a:lnTo>
                  <a:lnTo>
                    <a:pt x="11" y="1917"/>
                  </a:lnTo>
                  <a:lnTo>
                    <a:pt x="0" y="1851"/>
                  </a:lnTo>
                  <a:lnTo>
                    <a:pt x="0" y="210"/>
                  </a:lnTo>
                  <a:lnTo>
                    <a:pt x="11" y="143"/>
                  </a:lnTo>
                  <a:lnTo>
                    <a:pt x="41" y="86"/>
                  </a:lnTo>
                  <a:lnTo>
                    <a:pt x="86" y="41"/>
                  </a:lnTo>
                  <a:lnTo>
                    <a:pt x="143" y="11"/>
                  </a:lnTo>
                  <a:lnTo>
                    <a:pt x="210" y="0"/>
                  </a:lnTo>
                  <a:lnTo>
                    <a:pt x="2513" y="0"/>
                  </a:lnTo>
                  <a:lnTo>
                    <a:pt x="2580" y="11"/>
                  </a:lnTo>
                  <a:lnTo>
                    <a:pt x="2637" y="41"/>
                  </a:lnTo>
                  <a:lnTo>
                    <a:pt x="2682" y="86"/>
                  </a:lnTo>
                  <a:lnTo>
                    <a:pt x="2712" y="143"/>
                  </a:lnTo>
                  <a:lnTo>
                    <a:pt x="2723" y="210"/>
                  </a:lnTo>
                  <a:lnTo>
                    <a:pt x="2723" y="1851"/>
                  </a:lnTo>
                  <a:lnTo>
                    <a:pt x="2712" y="1917"/>
                  </a:lnTo>
                  <a:lnTo>
                    <a:pt x="2682" y="1975"/>
                  </a:lnTo>
                  <a:lnTo>
                    <a:pt x="2637" y="2020"/>
                  </a:lnTo>
                  <a:lnTo>
                    <a:pt x="2580" y="2049"/>
                  </a:lnTo>
                  <a:lnTo>
                    <a:pt x="2513" y="2060"/>
                  </a:lnTo>
                  <a:close/>
                </a:path>
              </a:pathLst>
            </a:custGeom>
            <a:noFill/>
            <a:ln w="38100">
              <a:solidFill>
                <a:srgbClr val="F6891F"/>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 y="5494"/>
              <a:ext cx="272" cy="18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660" y="2204"/>
              <a:ext cx="2723" cy="2060"/>
            </a:xfrm>
            <a:custGeom>
              <a:avLst/>
              <a:gdLst>
                <a:gd name="T0" fmla="+- 0 4173 1660"/>
                <a:gd name="T1" fmla="*/ T0 w 2723"/>
                <a:gd name="T2" fmla="+- 0 4264 2204"/>
                <a:gd name="T3" fmla="*/ 4264 h 2060"/>
                <a:gd name="T4" fmla="+- 0 1870 1660"/>
                <a:gd name="T5" fmla="*/ T4 w 2723"/>
                <a:gd name="T6" fmla="+- 0 4264 2204"/>
                <a:gd name="T7" fmla="*/ 4264 h 2060"/>
                <a:gd name="T8" fmla="+- 0 1803 1660"/>
                <a:gd name="T9" fmla="*/ T8 w 2723"/>
                <a:gd name="T10" fmla="+- 0 4253 2204"/>
                <a:gd name="T11" fmla="*/ 4253 h 2060"/>
                <a:gd name="T12" fmla="+- 0 1746 1660"/>
                <a:gd name="T13" fmla="*/ T12 w 2723"/>
                <a:gd name="T14" fmla="+- 0 4224 2204"/>
                <a:gd name="T15" fmla="*/ 4224 h 2060"/>
                <a:gd name="T16" fmla="+- 0 1701 1660"/>
                <a:gd name="T17" fmla="*/ T16 w 2723"/>
                <a:gd name="T18" fmla="+- 0 4178 2204"/>
                <a:gd name="T19" fmla="*/ 4178 h 2060"/>
                <a:gd name="T20" fmla="+- 0 1671 1660"/>
                <a:gd name="T21" fmla="*/ T20 w 2723"/>
                <a:gd name="T22" fmla="+- 0 4121 2204"/>
                <a:gd name="T23" fmla="*/ 4121 h 2060"/>
                <a:gd name="T24" fmla="+- 0 1660 1660"/>
                <a:gd name="T25" fmla="*/ T24 w 2723"/>
                <a:gd name="T26" fmla="+- 0 4055 2204"/>
                <a:gd name="T27" fmla="*/ 4055 h 2060"/>
                <a:gd name="T28" fmla="+- 0 1660 1660"/>
                <a:gd name="T29" fmla="*/ T28 w 2723"/>
                <a:gd name="T30" fmla="+- 0 2413 2204"/>
                <a:gd name="T31" fmla="*/ 2413 h 2060"/>
                <a:gd name="T32" fmla="+- 0 1671 1660"/>
                <a:gd name="T33" fmla="*/ T32 w 2723"/>
                <a:gd name="T34" fmla="+- 0 2347 2204"/>
                <a:gd name="T35" fmla="*/ 2347 h 2060"/>
                <a:gd name="T36" fmla="+- 0 1701 1660"/>
                <a:gd name="T37" fmla="*/ T36 w 2723"/>
                <a:gd name="T38" fmla="+- 0 2290 2204"/>
                <a:gd name="T39" fmla="*/ 2290 h 2060"/>
                <a:gd name="T40" fmla="+- 0 1746 1660"/>
                <a:gd name="T41" fmla="*/ T40 w 2723"/>
                <a:gd name="T42" fmla="+- 0 2245 2204"/>
                <a:gd name="T43" fmla="*/ 2245 h 2060"/>
                <a:gd name="T44" fmla="+- 0 1803 1660"/>
                <a:gd name="T45" fmla="*/ T44 w 2723"/>
                <a:gd name="T46" fmla="+- 0 2215 2204"/>
                <a:gd name="T47" fmla="*/ 2215 h 2060"/>
                <a:gd name="T48" fmla="+- 0 1870 1660"/>
                <a:gd name="T49" fmla="*/ T48 w 2723"/>
                <a:gd name="T50" fmla="+- 0 2204 2204"/>
                <a:gd name="T51" fmla="*/ 2204 h 2060"/>
                <a:gd name="T52" fmla="+- 0 4173 1660"/>
                <a:gd name="T53" fmla="*/ T52 w 2723"/>
                <a:gd name="T54" fmla="+- 0 2204 2204"/>
                <a:gd name="T55" fmla="*/ 2204 h 2060"/>
                <a:gd name="T56" fmla="+- 0 4240 1660"/>
                <a:gd name="T57" fmla="*/ T56 w 2723"/>
                <a:gd name="T58" fmla="+- 0 2215 2204"/>
                <a:gd name="T59" fmla="*/ 2215 h 2060"/>
                <a:gd name="T60" fmla="+- 0 4297 1660"/>
                <a:gd name="T61" fmla="*/ T60 w 2723"/>
                <a:gd name="T62" fmla="+- 0 2245 2204"/>
                <a:gd name="T63" fmla="*/ 2245 h 2060"/>
                <a:gd name="T64" fmla="+- 0 4342 1660"/>
                <a:gd name="T65" fmla="*/ T64 w 2723"/>
                <a:gd name="T66" fmla="+- 0 2290 2204"/>
                <a:gd name="T67" fmla="*/ 2290 h 2060"/>
                <a:gd name="T68" fmla="+- 0 4372 1660"/>
                <a:gd name="T69" fmla="*/ T68 w 2723"/>
                <a:gd name="T70" fmla="+- 0 2347 2204"/>
                <a:gd name="T71" fmla="*/ 2347 h 2060"/>
                <a:gd name="T72" fmla="+- 0 4383 1660"/>
                <a:gd name="T73" fmla="*/ T72 w 2723"/>
                <a:gd name="T74" fmla="+- 0 2413 2204"/>
                <a:gd name="T75" fmla="*/ 2413 h 2060"/>
                <a:gd name="T76" fmla="+- 0 4383 1660"/>
                <a:gd name="T77" fmla="*/ T76 w 2723"/>
                <a:gd name="T78" fmla="+- 0 4055 2204"/>
                <a:gd name="T79" fmla="*/ 4055 h 2060"/>
                <a:gd name="T80" fmla="+- 0 4372 1660"/>
                <a:gd name="T81" fmla="*/ T80 w 2723"/>
                <a:gd name="T82" fmla="+- 0 4121 2204"/>
                <a:gd name="T83" fmla="*/ 4121 h 2060"/>
                <a:gd name="T84" fmla="+- 0 4342 1660"/>
                <a:gd name="T85" fmla="*/ T84 w 2723"/>
                <a:gd name="T86" fmla="+- 0 4178 2204"/>
                <a:gd name="T87" fmla="*/ 4178 h 2060"/>
                <a:gd name="T88" fmla="+- 0 4297 1660"/>
                <a:gd name="T89" fmla="*/ T88 w 2723"/>
                <a:gd name="T90" fmla="+- 0 4224 2204"/>
                <a:gd name="T91" fmla="*/ 4224 h 2060"/>
                <a:gd name="T92" fmla="+- 0 4240 1660"/>
                <a:gd name="T93" fmla="*/ T92 w 2723"/>
                <a:gd name="T94" fmla="+- 0 4253 2204"/>
                <a:gd name="T95" fmla="*/ 4253 h 2060"/>
                <a:gd name="T96" fmla="+- 0 4173 1660"/>
                <a:gd name="T97" fmla="*/ T96 w 2723"/>
                <a:gd name="T98" fmla="+- 0 4264 2204"/>
                <a:gd name="T99" fmla="*/ 426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10" y="2060"/>
                  </a:lnTo>
                  <a:lnTo>
                    <a:pt x="143" y="2049"/>
                  </a:lnTo>
                  <a:lnTo>
                    <a:pt x="86" y="2020"/>
                  </a:lnTo>
                  <a:lnTo>
                    <a:pt x="41" y="1974"/>
                  </a:lnTo>
                  <a:lnTo>
                    <a:pt x="11" y="1917"/>
                  </a:lnTo>
                  <a:lnTo>
                    <a:pt x="0" y="1851"/>
                  </a:lnTo>
                  <a:lnTo>
                    <a:pt x="0" y="209"/>
                  </a:lnTo>
                  <a:lnTo>
                    <a:pt x="11" y="143"/>
                  </a:lnTo>
                  <a:lnTo>
                    <a:pt x="41" y="86"/>
                  </a:lnTo>
                  <a:lnTo>
                    <a:pt x="86" y="41"/>
                  </a:lnTo>
                  <a:lnTo>
                    <a:pt x="143" y="11"/>
                  </a:lnTo>
                  <a:lnTo>
                    <a:pt x="210" y="0"/>
                  </a:lnTo>
                  <a:lnTo>
                    <a:pt x="2513" y="0"/>
                  </a:lnTo>
                  <a:lnTo>
                    <a:pt x="2580" y="11"/>
                  </a:lnTo>
                  <a:lnTo>
                    <a:pt x="2637" y="41"/>
                  </a:lnTo>
                  <a:lnTo>
                    <a:pt x="2682" y="86"/>
                  </a:lnTo>
                  <a:lnTo>
                    <a:pt x="2712" y="143"/>
                  </a:lnTo>
                  <a:lnTo>
                    <a:pt x="2723" y="209"/>
                  </a:lnTo>
                  <a:lnTo>
                    <a:pt x="2723" y="1851"/>
                  </a:lnTo>
                  <a:lnTo>
                    <a:pt x="2712" y="1917"/>
                  </a:lnTo>
                  <a:lnTo>
                    <a:pt x="2682" y="1974"/>
                  </a:lnTo>
                  <a:lnTo>
                    <a:pt x="2637" y="2020"/>
                  </a:lnTo>
                  <a:lnTo>
                    <a:pt x="2580" y="2049"/>
                  </a:lnTo>
                  <a:lnTo>
                    <a:pt x="2513" y="2060"/>
                  </a:lnTo>
                  <a:close/>
                </a:path>
              </a:pathLst>
            </a:custGeom>
            <a:noFill/>
            <a:ln w="38100">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sp>
          <p:nvSpPr>
            <p:cNvPr id="8" name="Freeform 7"/>
            <p:cNvSpPr/>
            <p:nvPr/>
          </p:nvSpPr>
          <p:spPr bwMode="auto">
            <a:xfrm>
              <a:off x="1660" y="-146"/>
              <a:ext cx="2723" cy="2060"/>
            </a:xfrm>
            <a:custGeom>
              <a:avLst/>
              <a:gdLst>
                <a:gd name="T0" fmla="+- 0 4173 1660"/>
                <a:gd name="T1" fmla="*/ T0 w 2723"/>
                <a:gd name="T2" fmla="+- 0 1914 -146"/>
                <a:gd name="T3" fmla="*/ 1914 h 2060"/>
                <a:gd name="T4" fmla="+- 0 1870 1660"/>
                <a:gd name="T5" fmla="*/ T4 w 2723"/>
                <a:gd name="T6" fmla="+- 0 1914 -146"/>
                <a:gd name="T7" fmla="*/ 1914 h 2060"/>
                <a:gd name="T8" fmla="+- 0 1803 1660"/>
                <a:gd name="T9" fmla="*/ T8 w 2723"/>
                <a:gd name="T10" fmla="+- 0 1903 -146"/>
                <a:gd name="T11" fmla="*/ 1903 h 2060"/>
                <a:gd name="T12" fmla="+- 0 1746 1660"/>
                <a:gd name="T13" fmla="*/ T12 w 2723"/>
                <a:gd name="T14" fmla="+- 0 1874 -146"/>
                <a:gd name="T15" fmla="*/ 1874 h 2060"/>
                <a:gd name="T16" fmla="+- 0 1701 1660"/>
                <a:gd name="T17" fmla="*/ T16 w 2723"/>
                <a:gd name="T18" fmla="+- 0 1828 -146"/>
                <a:gd name="T19" fmla="*/ 1828 h 2060"/>
                <a:gd name="T20" fmla="+- 0 1671 1660"/>
                <a:gd name="T21" fmla="*/ T20 w 2723"/>
                <a:gd name="T22" fmla="+- 0 1771 -146"/>
                <a:gd name="T23" fmla="*/ 1771 h 2060"/>
                <a:gd name="T24" fmla="+- 0 1660 1660"/>
                <a:gd name="T25" fmla="*/ T24 w 2723"/>
                <a:gd name="T26" fmla="+- 0 1705 -146"/>
                <a:gd name="T27" fmla="*/ 1705 h 2060"/>
                <a:gd name="T28" fmla="+- 0 1660 1660"/>
                <a:gd name="T29" fmla="*/ T28 w 2723"/>
                <a:gd name="T30" fmla="+- 0 63 -146"/>
                <a:gd name="T31" fmla="*/ 63 h 2060"/>
                <a:gd name="T32" fmla="+- 0 1671 1660"/>
                <a:gd name="T33" fmla="*/ T32 w 2723"/>
                <a:gd name="T34" fmla="+- 0 -3 -146"/>
                <a:gd name="T35" fmla="*/ -3 h 2060"/>
                <a:gd name="T36" fmla="+- 0 1701 1660"/>
                <a:gd name="T37" fmla="*/ T36 w 2723"/>
                <a:gd name="T38" fmla="+- 0 -60 -146"/>
                <a:gd name="T39" fmla="*/ -60 h 2060"/>
                <a:gd name="T40" fmla="+- 0 1746 1660"/>
                <a:gd name="T41" fmla="*/ T40 w 2723"/>
                <a:gd name="T42" fmla="+- 0 -106 -146"/>
                <a:gd name="T43" fmla="*/ -106 h 2060"/>
                <a:gd name="T44" fmla="+- 0 1803 1660"/>
                <a:gd name="T45" fmla="*/ T44 w 2723"/>
                <a:gd name="T46" fmla="+- 0 -135 -146"/>
                <a:gd name="T47" fmla="*/ -135 h 2060"/>
                <a:gd name="T48" fmla="+- 0 1870 1660"/>
                <a:gd name="T49" fmla="*/ T48 w 2723"/>
                <a:gd name="T50" fmla="+- 0 -146 -146"/>
                <a:gd name="T51" fmla="*/ -146 h 2060"/>
                <a:gd name="T52" fmla="+- 0 4173 1660"/>
                <a:gd name="T53" fmla="*/ T52 w 2723"/>
                <a:gd name="T54" fmla="+- 0 -146 -146"/>
                <a:gd name="T55" fmla="*/ -146 h 2060"/>
                <a:gd name="T56" fmla="+- 0 4240 1660"/>
                <a:gd name="T57" fmla="*/ T56 w 2723"/>
                <a:gd name="T58" fmla="+- 0 -135 -146"/>
                <a:gd name="T59" fmla="*/ -135 h 2060"/>
                <a:gd name="T60" fmla="+- 0 4297 1660"/>
                <a:gd name="T61" fmla="*/ T60 w 2723"/>
                <a:gd name="T62" fmla="+- 0 -106 -146"/>
                <a:gd name="T63" fmla="*/ -106 h 2060"/>
                <a:gd name="T64" fmla="+- 0 4342 1660"/>
                <a:gd name="T65" fmla="*/ T64 w 2723"/>
                <a:gd name="T66" fmla="+- 0 -60 -146"/>
                <a:gd name="T67" fmla="*/ -60 h 2060"/>
                <a:gd name="T68" fmla="+- 0 4372 1660"/>
                <a:gd name="T69" fmla="*/ T68 w 2723"/>
                <a:gd name="T70" fmla="+- 0 -3 -146"/>
                <a:gd name="T71" fmla="*/ -3 h 2060"/>
                <a:gd name="T72" fmla="+- 0 4383 1660"/>
                <a:gd name="T73" fmla="*/ T72 w 2723"/>
                <a:gd name="T74" fmla="+- 0 63 -146"/>
                <a:gd name="T75" fmla="*/ 63 h 2060"/>
                <a:gd name="T76" fmla="+- 0 4383 1660"/>
                <a:gd name="T77" fmla="*/ T76 w 2723"/>
                <a:gd name="T78" fmla="+- 0 1705 -146"/>
                <a:gd name="T79" fmla="*/ 1705 h 2060"/>
                <a:gd name="T80" fmla="+- 0 4372 1660"/>
                <a:gd name="T81" fmla="*/ T80 w 2723"/>
                <a:gd name="T82" fmla="+- 0 1771 -146"/>
                <a:gd name="T83" fmla="*/ 1771 h 2060"/>
                <a:gd name="T84" fmla="+- 0 4342 1660"/>
                <a:gd name="T85" fmla="*/ T84 w 2723"/>
                <a:gd name="T86" fmla="+- 0 1828 -146"/>
                <a:gd name="T87" fmla="*/ 1828 h 2060"/>
                <a:gd name="T88" fmla="+- 0 4297 1660"/>
                <a:gd name="T89" fmla="*/ T88 w 2723"/>
                <a:gd name="T90" fmla="+- 0 1874 -146"/>
                <a:gd name="T91" fmla="*/ 1874 h 2060"/>
                <a:gd name="T92" fmla="+- 0 4240 1660"/>
                <a:gd name="T93" fmla="*/ T92 w 2723"/>
                <a:gd name="T94" fmla="+- 0 1903 -146"/>
                <a:gd name="T95" fmla="*/ 1903 h 2060"/>
                <a:gd name="T96" fmla="+- 0 4173 1660"/>
                <a:gd name="T97" fmla="*/ T96 w 2723"/>
                <a:gd name="T98" fmla="+- 0 1914 -146"/>
                <a:gd name="T99" fmla="*/ 19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10" y="2060"/>
                  </a:lnTo>
                  <a:lnTo>
                    <a:pt x="143" y="2049"/>
                  </a:lnTo>
                  <a:lnTo>
                    <a:pt x="86" y="2020"/>
                  </a:lnTo>
                  <a:lnTo>
                    <a:pt x="41" y="1974"/>
                  </a:lnTo>
                  <a:lnTo>
                    <a:pt x="11" y="1917"/>
                  </a:lnTo>
                  <a:lnTo>
                    <a:pt x="0" y="1851"/>
                  </a:lnTo>
                  <a:lnTo>
                    <a:pt x="0" y="209"/>
                  </a:lnTo>
                  <a:lnTo>
                    <a:pt x="11" y="143"/>
                  </a:lnTo>
                  <a:lnTo>
                    <a:pt x="41" y="86"/>
                  </a:lnTo>
                  <a:lnTo>
                    <a:pt x="86" y="40"/>
                  </a:lnTo>
                  <a:lnTo>
                    <a:pt x="143" y="11"/>
                  </a:lnTo>
                  <a:lnTo>
                    <a:pt x="210" y="0"/>
                  </a:lnTo>
                  <a:lnTo>
                    <a:pt x="2513" y="0"/>
                  </a:lnTo>
                  <a:lnTo>
                    <a:pt x="2580" y="11"/>
                  </a:lnTo>
                  <a:lnTo>
                    <a:pt x="2637" y="40"/>
                  </a:lnTo>
                  <a:lnTo>
                    <a:pt x="2682" y="86"/>
                  </a:lnTo>
                  <a:lnTo>
                    <a:pt x="2712" y="143"/>
                  </a:lnTo>
                  <a:lnTo>
                    <a:pt x="2723" y="209"/>
                  </a:lnTo>
                  <a:lnTo>
                    <a:pt x="2723" y="1851"/>
                  </a:lnTo>
                  <a:lnTo>
                    <a:pt x="2712" y="1917"/>
                  </a:lnTo>
                  <a:lnTo>
                    <a:pt x="2682" y="1974"/>
                  </a:lnTo>
                  <a:lnTo>
                    <a:pt x="2637" y="2020"/>
                  </a:lnTo>
                  <a:lnTo>
                    <a:pt x="2580" y="2049"/>
                  </a:lnTo>
                  <a:lnTo>
                    <a:pt x="2513" y="2060"/>
                  </a:lnTo>
                  <a:close/>
                </a:path>
              </a:pathLst>
            </a:custGeom>
            <a:noFill/>
            <a:ln w="38100">
              <a:solidFill>
                <a:srgbClr val="78C143"/>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924"/>
              <a:ext cx="180" cy="27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 y="4270"/>
              <a:ext cx="180" cy="272"/>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0"/>
            <p:cNvSpPr/>
            <p:nvPr/>
          </p:nvSpPr>
          <p:spPr bwMode="auto">
            <a:xfrm>
              <a:off x="4650" y="2204"/>
              <a:ext cx="2723" cy="2060"/>
            </a:xfrm>
            <a:custGeom>
              <a:avLst/>
              <a:gdLst>
                <a:gd name="T0" fmla="+- 0 7164 4651"/>
                <a:gd name="T1" fmla="*/ T0 w 2723"/>
                <a:gd name="T2" fmla="+- 0 4264 2204"/>
                <a:gd name="T3" fmla="*/ 4264 h 2060"/>
                <a:gd name="T4" fmla="+- 0 4860 4651"/>
                <a:gd name="T5" fmla="*/ T4 w 2723"/>
                <a:gd name="T6" fmla="+- 0 4264 2204"/>
                <a:gd name="T7" fmla="*/ 4264 h 2060"/>
                <a:gd name="T8" fmla="+- 0 4794 4651"/>
                <a:gd name="T9" fmla="*/ T8 w 2723"/>
                <a:gd name="T10" fmla="+- 0 4253 2204"/>
                <a:gd name="T11" fmla="*/ 4253 h 2060"/>
                <a:gd name="T12" fmla="+- 0 4736 4651"/>
                <a:gd name="T13" fmla="*/ T12 w 2723"/>
                <a:gd name="T14" fmla="+- 0 4224 2204"/>
                <a:gd name="T15" fmla="*/ 4224 h 2060"/>
                <a:gd name="T16" fmla="+- 0 4691 4651"/>
                <a:gd name="T17" fmla="*/ T16 w 2723"/>
                <a:gd name="T18" fmla="+- 0 4178 2204"/>
                <a:gd name="T19" fmla="*/ 4178 h 2060"/>
                <a:gd name="T20" fmla="+- 0 4661 4651"/>
                <a:gd name="T21" fmla="*/ T20 w 2723"/>
                <a:gd name="T22" fmla="+- 0 4121 2204"/>
                <a:gd name="T23" fmla="*/ 4121 h 2060"/>
                <a:gd name="T24" fmla="+- 0 4651 4651"/>
                <a:gd name="T25" fmla="*/ T24 w 2723"/>
                <a:gd name="T26" fmla="+- 0 4055 2204"/>
                <a:gd name="T27" fmla="*/ 4055 h 2060"/>
                <a:gd name="T28" fmla="+- 0 4651 4651"/>
                <a:gd name="T29" fmla="*/ T28 w 2723"/>
                <a:gd name="T30" fmla="+- 0 2413 2204"/>
                <a:gd name="T31" fmla="*/ 2413 h 2060"/>
                <a:gd name="T32" fmla="+- 0 4661 4651"/>
                <a:gd name="T33" fmla="*/ T32 w 2723"/>
                <a:gd name="T34" fmla="+- 0 2347 2204"/>
                <a:gd name="T35" fmla="*/ 2347 h 2060"/>
                <a:gd name="T36" fmla="+- 0 4691 4651"/>
                <a:gd name="T37" fmla="*/ T36 w 2723"/>
                <a:gd name="T38" fmla="+- 0 2290 2204"/>
                <a:gd name="T39" fmla="*/ 2290 h 2060"/>
                <a:gd name="T40" fmla="+- 0 4736 4651"/>
                <a:gd name="T41" fmla="*/ T40 w 2723"/>
                <a:gd name="T42" fmla="+- 0 2245 2204"/>
                <a:gd name="T43" fmla="*/ 2245 h 2060"/>
                <a:gd name="T44" fmla="+- 0 4794 4651"/>
                <a:gd name="T45" fmla="*/ T44 w 2723"/>
                <a:gd name="T46" fmla="+- 0 2215 2204"/>
                <a:gd name="T47" fmla="*/ 2215 h 2060"/>
                <a:gd name="T48" fmla="+- 0 4860 4651"/>
                <a:gd name="T49" fmla="*/ T48 w 2723"/>
                <a:gd name="T50" fmla="+- 0 2204 2204"/>
                <a:gd name="T51" fmla="*/ 2204 h 2060"/>
                <a:gd name="T52" fmla="+- 0 7164 4651"/>
                <a:gd name="T53" fmla="*/ T52 w 2723"/>
                <a:gd name="T54" fmla="+- 0 2204 2204"/>
                <a:gd name="T55" fmla="*/ 2204 h 2060"/>
                <a:gd name="T56" fmla="+- 0 7230 4651"/>
                <a:gd name="T57" fmla="*/ T56 w 2723"/>
                <a:gd name="T58" fmla="+- 0 2215 2204"/>
                <a:gd name="T59" fmla="*/ 2215 h 2060"/>
                <a:gd name="T60" fmla="+- 0 7287 4651"/>
                <a:gd name="T61" fmla="*/ T60 w 2723"/>
                <a:gd name="T62" fmla="+- 0 2245 2204"/>
                <a:gd name="T63" fmla="*/ 2245 h 2060"/>
                <a:gd name="T64" fmla="+- 0 7332 4651"/>
                <a:gd name="T65" fmla="*/ T64 w 2723"/>
                <a:gd name="T66" fmla="+- 0 2290 2204"/>
                <a:gd name="T67" fmla="*/ 2290 h 2060"/>
                <a:gd name="T68" fmla="+- 0 7362 4651"/>
                <a:gd name="T69" fmla="*/ T68 w 2723"/>
                <a:gd name="T70" fmla="+- 0 2347 2204"/>
                <a:gd name="T71" fmla="*/ 2347 h 2060"/>
                <a:gd name="T72" fmla="+- 0 7373 4651"/>
                <a:gd name="T73" fmla="*/ T72 w 2723"/>
                <a:gd name="T74" fmla="+- 0 2413 2204"/>
                <a:gd name="T75" fmla="*/ 2413 h 2060"/>
                <a:gd name="T76" fmla="+- 0 7373 4651"/>
                <a:gd name="T77" fmla="*/ T76 w 2723"/>
                <a:gd name="T78" fmla="+- 0 4055 2204"/>
                <a:gd name="T79" fmla="*/ 4055 h 2060"/>
                <a:gd name="T80" fmla="+- 0 7362 4651"/>
                <a:gd name="T81" fmla="*/ T80 w 2723"/>
                <a:gd name="T82" fmla="+- 0 4121 2204"/>
                <a:gd name="T83" fmla="*/ 4121 h 2060"/>
                <a:gd name="T84" fmla="+- 0 7332 4651"/>
                <a:gd name="T85" fmla="*/ T84 w 2723"/>
                <a:gd name="T86" fmla="+- 0 4178 2204"/>
                <a:gd name="T87" fmla="*/ 4178 h 2060"/>
                <a:gd name="T88" fmla="+- 0 7287 4651"/>
                <a:gd name="T89" fmla="*/ T88 w 2723"/>
                <a:gd name="T90" fmla="+- 0 4224 2204"/>
                <a:gd name="T91" fmla="*/ 4224 h 2060"/>
                <a:gd name="T92" fmla="+- 0 7230 4651"/>
                <a:gd name="T93" fmla="*/ T92 w 2723"/>
                <a:gd name="T94" fmla="+- 0 4253 2204"/>
                <a:gd name="T95" fmla="*/ 4253 h 2060"/>
                <a:gd name="T96" fmla="+- 0 7164 4651"/>
                <a:gd name="T97" fmla="*/ T96 w 2723"/>
                <a:gd name="T98" fmla="+- 0 4264 2204"/>
                <a:gd name="T99" fmla="*/ 426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5" y="2020"/>
                  </a:lnTo>
                  <a:lnTo>
                    <a:pt x="40" y="1974"/>
                  </a:lnTo>
                  <a:lnTo>
                    <a:pt x="10" y="1917"/>
                  </a:lnTo>
                  <a:lnTo>
                    <a:pt x="0" y="1851"/>
                  </a:lnTo>
                  <a:lnTo>
                    <a:pt x="0" y="209"/>
                  </a:lnTo>
                  <a:lnTo>
                    <a:pt x="10" y="143"/>
                  </a:lnTo>
                  <a:lnTo>
                    <a:pt x="40" y="86"/>
                  </a:lnTo>
                  <a:lnTo>
                    <a:pt x="85" y="41"/>
                  </a:lnTo>
                  <a:lnTo>
                    <a:pt x="143" y="11"/>
                  </a:lnTo>
                  <a:lnTo>
                    <a:pt x="209" y="0"/>
                  </a:lnTo>
                  <a:lnTo>
                    <a:pt x="2513" y="0"/>
                  </a:lnTo>
                  <a:lnTo>
                    <a:pt x="2579" y="11"/>
                  </a:lnTo>
                  <a:lnTo>
                    <a:pt x="2636" y="41"/>
                  </a:lnTo>
                  <a:lnTo>
                    <a:pt x="2681" y="86"/>
                  </a:lnTo>
                  <a:lnTo>
                    <a:pt x="2711" y="143"/>
                  </a:lnTo>
                  <a:lnTo>
                    <a:pt x="2722" y="209"/>
                  </a:lnTo>
                  <a:lnTo>
                    <a:pt x="2722" y="1851"/>
                  </a:lnTo>
                  <a:lnTo>
                    <a:pt x="2711" y="1917"/>
                  </a:lnTo>
                  <a:lnTo>
                    <a:pt x="2681" y="1974"/>
                  </a:lnTo>
                  <a:lnTo>
                    <a:pt x="2636" y="2020"/>
                  </a:lnTo>
                  <a:lnTo>
                    <a:pt x="2579" y="2049"/>
                  </a:lnTo>
                  <a:lnTo>
                    <a:pt x="2513" y="2060"/>
                  </a:lnTo>
                  <a:close/>
                </a:path>
              </a:pathLst>
            </a:custGeom>
            <a:noFill/>
            <a:ln w="38100">
              <a:solidFill>
                <a:srgbClr val="F6891F"/>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 y="4272"/>
              <a:ext cx="180" cy="27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2"/>
            <p:cNvSpPr/>
            <p:nvPr/>
          </p:nvSpPr>
          <p:spPr bwMode="auto">
            <a:xfrm>
              <a:off x="4650" y="-146"/>
              <a:ext cx="2723" cy="2060"/>
            </a:xfrm>
            <a:custGeom>
              <a:avLst/>
              <a:gdLst>
                <a:gd name="T0" fmla="+- 0 7164 4651"/>
                <a:gd name="T1" fmla="*/ T0 w 2723"/>
                <a:gd name="T2" fmla="+- 0 1914 -146"/>
                <a:gd name="T3" fmla="*/ 1914 h 2060"/>
                <a:gd name="T4" fmla="+- 0 4860 4651"/>
                <a:gd name="T5" fmla="*/ T4 w 2723"/>
                <a:gd name="T6" fmla="+- 0 1914 -146"/>
                <a:gd name="T7" fmla="*/ 1914 h 2060"/>
                <a:gd name="T8" fmla="+- 0 4794 4651"/>
                <a:gd name="T9" fmla="*/ T8 w 2723"/>
                <a:gd name="T10" fmla="+- 0 1903 -146"/>
                <a:gd name="T11" fmla="*/ 1903 h 2060"/>
                <a:gd name="T12" fmla="+- 0 4736 4651"/>
                <a:gd name="T13" fmla="*/ T12 w 2723"/>
                <a:gd name="T14" fmla="+- 0 1874 -146"/>
                <a:gd name="T15" fmla="*/ 1874 h 2060"/>
                <a:gd name="T16" fmla="+- 0 4691 4651"/>
                <a:gd name="T17" fmla="*/ T16 w 2723"/>
                <a:gd name="T18" fmla="+- 0 1828 -146"/>
                <a:gd name="T19" fmla="*/ 1828 h 2060"/>
                <a:gd name="T20" fmla="+- 0 4661 4651"/>
                <a:gd name="T21" fmla="*/ T20 w 2723"/>
                <a:gd name="T22" fmla="+- 0 1771 -146"/>
                <a:gd name="T23" fmla="*/ 1771 h 2060"/>
                <a:gd name="T24" fmla="+- 0 4651 4651"/>
                <a:gd name="T25" fmla="*/ T24 w 2723"/>
                <a:gd name="T26" fmla="+- 0 1705 -146"/>
                <a:gd name="T27" fmla="*/ 1705 h 2060"/>
                <a:gd name="T28" fmla="+- 0 4651 4651"/>
                <a:gd name="T29" fmla="*/ T28 w 2723"/>
                <a:gd name="T30" fmla="+- 0 63 -146"/>
                <a:gd name="T31" fmla="*/ 63 h 2060"/>
                <a:gd name="T32" fmla="+- 0 4661 4651"/>
                <a:gd name="T33" fmla="*/ T32 w 2723"/>
                <a:gd name="T34" fmla="+- 0 -3 -146"/>
                <a:gd name="T35" fmla="*/ -3 h 2060"/>
                <a:gd name="T36" fmla="+- 0 4691 4651"/>
                <a:gd name="T37" fmla="*/ T36 w 2723"/>
                <a:gd name="T38" fmla="+- 0 -60 -146"/>
                <a:gd name="T39" fmla="*/ -60 h 2060"/>
                <a:gd name="T40" fmla="+- 0 4736 4651"/>
                <a:gd name="T41" fmla="*/ T40 w 2723"/>
                <a:gd name="T42" fmla="+- 0 -106 -146"/>
                <a:gd name="T43" fmla="*/ -106 h 2060"/>
                <a:gd name="T44" fmla="+- 0 4794 4651"/>
                <a:gd name="T45" fmla="*/ T44 w 2723"/>
                <a:gd name="T46" fmla="+- 0 -135 -146"/>
                <a:gd name="T47" fmla="*/ -135 h 2060"/>
                <a:gd name="T48" fmla="+- 0 4860 4651"/>
                <a:gd name="T49" fmla="*/ T48 w 2723"/>
                <a:gd name="T50" fmla="+- 0 -146 -146"/>
                <a:gd name="T51" fmla="*/ -146 h 2060"/>
                <a:gd name="T52" fmla="+- 0 7164 4651"/>
                <a:gd name="T53" fmla="*/ T52 w 2723"/>
                <a:gd name="T54" fmla="+- 0 -146 -146"/>
                <a:gd name="T55" fmla="*/ -146 h 2060"/>
                <a:gd name="T56" fmla="+- 0 7230 4651"/>
                <a:gd name="T57" fmla="*/ T56 w 2723"/>
                <a:gd name="T58" fmla="+- 0 -135 -146"/>
                <a:gd name="T59" fmla="*/ -135 h 2060"/>
                <a:gd name="T60" fmla="+- 0 7287 4651"/>
                <a:gd name="T61" fmla="*/ T60 w 2723"/>
                <a:gd name="T62" fmla="+- 0 -106 -146"/>
                <a:gd name="T63" fmla="*/ -106 h 2060"/>
                <a:gd name="T64" fmla="+- 0 7332 4651"/>
                <a:gd name="T65" fmla="*/ T64 w 2723"/>
                <a:gd name="T66" fmla="+- 0 -60 -146"/>
                <a:gd name="T67" fmla="*/ -60 h 2060"/>
                <a:gd name="T68" fmla="+- 0 7362 4651"/>
                <a:gd name="T69" fmla="*/ T68 w 2723"/>
                <a:gd name="T70" fmla="+- 0 -3 -146"/>
                <a:gd name="T71" fmla="*/ -3 h 2060"/>
                <a:gd name="T72" fmla="+- 0 7373 4651"/>
                <a:gd name="T73" fmla="*/ T72 w 2723"/>
                <a:gd name="T74" fmla="+- 0 63 -146"/>
                <a:gd name="T75" fmla="*/ 63 h 2060"/>
                <a:gd name="T76" fmla="+- 0 7373 4651"/>
                <a:gd name="T77" fmla="*/ T76 w 2723"/>
                <a:gd name="T78" fmla="+- 0 1705 -146"/>
                <a:gd name="T79" fmla="*/ 1705 h 2060"/>
                <a:gd name="T80" fmla="+- 0 7362 4651"/>
                <a:gd name="T81" fmla="*/ T80 w 2723"/>
                <a:gd name="T82" fmla="+- 0 1771 -146"/>
                <a:gd name="T83" fmla="*/ 1771 h 2060"/>
                <a:gd name="T84" fmla="+- 0 7332 4651"/>
                <a:gd name="T85" fmla="*/ T84 w 2723"/>
                <a:gd name="T86" fmla="+- 0 1828 -146"/>
                <a:gd name="T87" fmla="*/ 1828 h 2060"/>
                <a:gd name="T88" fmla="+- 0 7287 4651"/>
                <a:gd name="T89" fmla="*/ T88 w 2723"/>
                <a:gd name="T90" fmla="+- 0 1874 -146"/>
                <a:gd name="T91" fmla="*/ 1874 h 2060"/>
                <a:gd name="T92" fmla="+- 0 7230 4651"/>
                <a:gd name="T93" fmla="*/ T92 w 2723"/>
                <a:gd name="T94" fmla="+- 0 1903 -146"/>
                <a:gd name="T95" fmla="*/ 1903 h 2060"/>
                <a:gd name="T96" fmla="+- 0 7164 4651"/>
                <a:gd name="T97" fmla="*/ T96 w 2723"/>
                <a:gd name="T98" fmla="+- 0 1914 -146"/>
                <a:gd name="T99" fmla="*/ 19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5" y="2020"/>
                  </a:lnTo>
                  <a:lnTo>
                    <a:pt x="40" y="1974"/>
                  </a:lnTo>
                  <a:lnTo>
                    <a:pt x="10" y="1917"/>
                  </a:lnTo>
                  <a:lnTo>
                    <a:pt x="0" y="1851"/>
                  </a:lnTo>
                  <a:lnTo>
                    <a:pt x="0" y="209"/>
                  </a:lnTo>
                  <a:lnTo>
                    <a:pt x="10" y="143"/>
                  </a:lnTo>
                  <a:lnTo>
                    <a:pt x="40" y="86"/>
                  </a:lnTo>
                  <a:lnTo>
                    <a:pt x="85" y="40"/>
                  </a:lnTo>
                  <a:lnTo>
                    <a:pt x="143" y="11"/>
                  </a:lnTo>
                  <a:lnTo>
                    <a:pt x="209" y="0"/>
                  </a:lnTo>
                  <a:lnTo>
                    <a:pt x="2513" y="0"/>
                  </a:lnTo>
                  <a:lnTo>
                    <a:pt x="2579" y="11"/>
                  </a:lnTo>
                  <a:lnTo>
                    <a:pt x="2636" y="40"/>
                  </a:lnTo>
                  <a:lnTo>
                    <a:pt x="2681" y="86"/>
                  </a:lnTo>
                  <a:lnTo>
                    <a:pt x="2711" y="143"/>
                  </a:lnTo>
                  <a:lnTo>
                    <a:pt x="2722" y="209"/>
                  </a:lnTo>
                  <a:lnTo>
                    <a:pt x="2722" y="1851"/>
                  </a:lnTo>
                  <a:lnTo>
                    <a:pt x="2711" y="1917"/>
                  </a:lnTo>
                  <a:lnTo>
                    <a:pt x="2681" y="1974"/>
                  </a:lnTo>
                  <a:lnTo>
                    <a:pt x="2636" y="2020"/>
                  </a:lnTo>
                  <a:lnTo>
                    <a:pt x="2579" y="2049"/>
                  </a:lnTo>
                  <a:lnTo>
                    <a:pt x="2513" y="2060"/>
                  </a:lnTo>
                  <a:close/>
                </a:path>
              </a:pathLst>
            </a:custGeom>
            <a:noFill/>
            <a:ln w="38100">
              <a:solidFill>
                <a:srgbClr val="00B0A1"/>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 y="1918"/>
              <a:ext cx="180" cy="2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0" y="1924"/>
              <a:ext cx="180" cy="27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8" y="4270"/>
              <a:ext cx="180" cy="27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6"/>
            <p:cNvSpPr/>
            <p:nvPr/>
          </p:nvSpPr>
          <p:spPr bwMode="auto">
            <a:xfrm>
              <a:off x="7675" y="4554"/>
              <a:ext cx="2723" cy="2060"/>
            </a:xfrm>
            <a:custGeom>
              <a:avLst/>
              <a:gdLst>
                <a:gd name="T0" fmla="+- 0 10189 7676"/>
                <a:gd name="T1" fmla="*/ T0 w 2723"/>
                <a:gd name="T2" fmla="+- 0 6614 4554"/>
                <a:gd name="T3" fmla="*/ 6614 h 2060"/>
                <a:gd name="T4" fmla="+- 0 7885 7676"/>
                <a:gd name="T5" fmla="*/ T4 w 2723"/>
                <a:gd name="T6" fmla="+- 0 6614 4554"/>
                <a:gd name="T7" fmla="*/ 6614 h 2060"/>
                <a:gd name="T8" fmla="+- 0 7819 7676"/>
                <a:gd name="T9" fmla="*/ T8 w 2723"/>
                <a:gd name="T10" fmla="+- 0 6603 4554"/>
                <a:gd name="T11" fmla="*/ 6603 h 2060"/>
                <a:gd name="T12" fmla="+- 0 7761 7676"/>
                <a:gd name="T13" fmla="*/ T12 w 2723"/>
                <a:gd name="T14" fmla="+- 0 6574 4554"/>
                <a:gd name="T15" fmla="*/ 6574 h 2060"/>
                <a:gd name="T16" fmla="+- 0 7716 7676"/>
                <a:gd name="T17" fmla="*/ T16 w 2723"/>
                <a:gd name="T18" fmla="+- 0 6529 4554"/>
                <a:gd name="T19" fmla="*/ 6529 h 2060"/>
                <a:gd name="T20" fmla="+- 0 7686 7676"/>
                <a:gd name="T21" fmla="*/ T20 w 2723"/>
                <a:gd name="T22" fmla="+- 0 6471 4554"/>
                <a:gd name="T23" fmla="*/ 6471 h 2060"/>
                <a:gd name="T24" fmla="+- 0 7676 7676"/>
                <a:gd name="T25" fmla="*/ T24 w 2723"/>
                <a:gd name="T26" fmla="+- 0 6405 4554"/>
                <a:gd name="T27" fmla="*/ 6405 h 2060"/>
                <a:gd name="T28" fmla="+- 0 7676 7676"/>
                <a:gd name="T29" fmla="*/ T28 w 2723"/>
                <a:gd name="T30" fmla="+- 0 4764 4554"/>
                <a:gd name="T31" fmla="*/ 4764 h 2060"/>
                <a:gd name="T32" fmla="+- 0 7686 7676"/>
                <a:gd name="T33" fmla="*/ T32 w 2723"/>
                <a:gd name="T34" fmla="+- 0 4697 4554"/>
                <a:gd name="T35" fmla="*/ 4697 h 2060"/>
                <a:gd name="T36" fmla="+- 0 7716 7676"/>
                <a:gd name="T37" fmla="*/ T36 w 2723"/>
                <a:gd name="T38" fmla="+- 0 4640 4554"/>
                <a:gd name="T39" fmla="*/ 4640 h 2060"/>
                <a:gd name="T40" fmla="+- 0 7761 7676"/>
                <a:gd name="T41" fmla="*/ T40 w 2723"/>
                <a:gd name="T42" fmla="+- 0 4595 4554"/>
                <a:gd name="T43" fmla="*/ 4595 h 2060"/>
                <a:gd name="T44" fmla="+- 0 7819 7676"/>
                <a:gd name="T45" fmla="*/ T44 w 2723"/>
                <a:gd name="T46" fmla="+- 0 4565 4554"/>
                <a:gd name="T47" fmla="*/ 4565 h 2060"/>
                <a:gd name="T48" fmla="+- 0 7885 7676"/>
                <a:gd name="T49" fmla="*/ T48 w 2723"/>
                <a:gd name="T50" fmla="+- 0 4554 4554"/>
                <a:gd name="T51" fmla="*/ 4554 h 2060"/>
                <a:gd name="T52" fmla="+- 0 10189 7676"/>
                <a:gd name="T53" fmla="*/ T52 w 2723"/>
                <a:gd name="T54" fmla="+- 0 4554 4554"/>
                <a:gd name="T55" fmla="*/ 4554 h 2060"/>
                <a:gd name="T56" fmla="+- 0 10255 7676"/>
                <a:gd name="T57" fmla="*/ T56 w 2723"/>
                <a:gd name="T58" fmla="+- 0 4565 4554"/>
                <a:gd name="T59" fmla="*/ 4565 h 2060"/>
                <a:gd name="T60" fmla="+- 0 10312 7676"/>
                <a:gd name="T61" fmla="*/ T60 w 2723"/>
                <a:gd name="T62" fmla="+- 0 4595 4554"/>
                <a:gd name="T63" fmla="*/ 4595 h 2060"/>
                <a:gd name="T64" fmla="+- 0 10357 7676"/>
                <a:gd name="T65" fmla="*/ T64 w 2723"/>
                <a:gd name="T66" fmla="+- 0 4640 4554"/>
                <a:gd name="T67" fmla="*/ 4640 h 2060"/>
                <a:gd name="T68" fmla="+- 0 10387 7676"/>
                <a:gd name="T69" fmla="*/ T68 w 2723"/>
                <a:gd name="T70" fmla="+- 0 4697 4554"/>
                <a:gd name="T71" fmla="*/ 4697 h 2060"/>
                <a:gd name="T72" fmla="+- 0 10398 7676"/>
                <a:gd name="T73" fmla="*/ T72 w 2723"/>
                <a:gd name="T74" fmla="+- 0 4764 4554"/>
                <a:gd name="T75" fmla="*/ 4764 h 2060"/>
                <a:gd name="T76" fmla="+- 0 10398 7676"/>
                <a:gd name="T77" fmla="*/ T76 w 2723"/>
                <a:gd name="T78" fmla="+- 0 6405 4554"/>
                <a:gd name="T79" fmla="*/ 6405 h 2060"/>
                <a:gd name="T80" fmla="+- 0 10387 7676"/>
                <a:gd name="T81" fmla="*/ T80 w 2723"/>
                <a:gd name="T82" fmla="+- 0 6471 4554"/>
                <a:gd name="T83" fmla="*/ 6471 h 2060"/>
                <a:gd name="T84" fmla="+- 0 10357 7676"/>
                <a:gd name="T85" fmla="*/ T84 w 2723"/>
                <a:gd name="T86" fmla="+- 0 6529 4554"/>
                <a:gd name="T87" fmla="*/ 6529 h 2060"/>
                <a:gd name="T88" fmla="+- 0 10312 7676"/>
                <a:gd name="T89" fmla="*/ T88 w 2723"/>
                <a:gd name="T90" fmla="+- 0 6574 4554"/>
                <a:gd name="T91" fmla="*/ 6574 h 2060"/>
                <a:gd name="T92" fmla="+- 0 10255 7676"/>
                <a:gd name="T93" fmla="*/ T92 w 2723"/>
                <a:gd name="T94" fmla="+- 0 6603 4554"/>
                <a:gd name="T95" fmla="*/ 6603 h 2060"/>
                <a:gd name="T96" fmla="+- 0 10189 7676"/>
                <a:gd name="T97" fmla="*/ T96 w 2723"/>
                <a:gd name="T98" fmla="+- 0 6614 4554"/>
                <a:gd name="T99" fmla="*/ 66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5" y="2020"/>
                  </a:lnTo>
                  <a:lnTo>
                    <a:pt x="40" y="1975"/>
                  </a:lnTo>
                  <a:lnTo>
                    <a:pt x="10" y="1917"/>
                  </a:lnTo>
                  <a:lnTo>
                    <a:pt x="0" y="1851"/>
                  </a:lnTo>
                  <a:lnTo>
                    <a:pt x="0" y="210"/>
                  </a:lnTo>
                  <a:lnTo>
                    <a:pt x="10" y="143"/>
                  </a:lnTo>
                  <a:lnTo>
                    <a:pt x="40" y="86"/>
                  </a:lnTo>
                  <a:lnTo>
                    <a:pt x="85" y="41"/>
                  </a:lnTo>
                  <a:lnTo>
                    <a:pt x="143" y="11"/>
                  </a:lnTo>
                  <a:lnTo>
                    <a:pt x="209" y="0"/>
                  </a:lnTo>
                  <a:lnTo>
                    <a:pt x="2513" y="0"/>
                  </a:lnTo>
                  <a:lnTo>
                    <a:pt x="2579" y="11"/>
                  </a:lnTo>
                  <a:lnTo>
                    <a:pt x="2636" y="41"/>
                  </a:lnTo>
                  <a:lnTo>
                    <a:pt x="2681" y="86"/>
                  </a:lnTo>
                  <a:lnTo>
                    <a:pt x="2711" y="143"/>
                  </a:lnTo>
                  <a:lnTo>
                    <a:pt x="2722" y="210"/>
                  </a:lnTo>
                  <a:lnTo>
                    <a:pt x="2722" y="1851"/>
                  </a:lnTo>
                  <a:lnTo>
                    <a:pt x="2711" y="1917"/>
                  </a:lnTo>
                  <a:lnTo>
                    <a:pt x="2681" y="1975"/>
                  </a:lnTo>
                  <a:lnTo>
                    <a:pt x="2636" y="2020"/>
                  </a:lnTo>
                  <a:lnTo>
                    <a:pt x="2579" y="2049"/>
                  </a:lnTo>
                  <a:lnTo>
                    <a:pt x="2513" y="2060"/>
                  </a:lnTo>
                  <a:close/>
                </a:path>
              </a:pathLst>
            </a:custGeom>
            <a:noFill/>
            <a:ln w="38100">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sp>
          <p:nvSpPr>
            <p:cNvPr id="12" name="Freeform 17"/>
            <p:cNvSpPr/>
            <p:nvPr/>
          </p:nvSpPr>
          <p:spPr bwMode="auto">
            <a:xfrm>
              <a:off x="7675" y="2204"/>
              <a:ext cx="2723" cy="2060"/>
            </a:xfrm>
            <a:custGeom>
              <a:avLst/>
              <a:gdLst>
                <a:gd name="T0" fmla="+- 0 10189 7676"/>
                <a:gd name="T1" fmla="*/ T0 w 2723"/>
                <a:gd name="T2" fmla="+- 0 4264 2204"/>
                <a:gd name="T3" fmla="*/ 4264 h 2060"/>
                <a:gd name="T4" fmla="+- 0 7885 7676"/>
                <a:gd name="T5" fmla="*/ T4 w 2723"/>
                <a:gd name="T6" fmla="+- 0 4264 2204"/>
                <a:gd name="T7" fmla="*/ 4264 h 2060"/>
                <a:gd name="T8" fmla="+- 0 7819 7676"/>
                <a:gd name="T9" fmla="*/ T8 w 2723"/>
                <a:gd name="T10" fmla="+- 0 4253 2204"/>
                <a:gd name="T11" fmla="*/ 4253 h 2060"/>
                <a:gd name="T12" fmla="+- 0 7761 7676"/>
                <a:gd name="T13" fmla="*/ T12 w 2723"/>
                <a:gd name="T14" fmla="+- 0 4224 2204"/>
                <a:gd name="T15" fmla="*/ 4224 h 2060"/>
                <a:gd name="T16" fmla="+- 0 7716 7676"/>
                <a:gd name="T17" fmla="*/ T16 w 2723"/>
                <a:gd name="T18" fmla="+- 0 4178 2204"/>
                <a:gd name="T19" fmla="*/ 4178 h 2060"/>
                <a:gd name="T20" fmla="+- 0 7686 7676"/>
                <a:gd name="T21" fmla="*/ T20 w 2723"/>
                <a:gd name="T22" fmla="+- 0 4121 2204"/>
                <a:gd name="T23" fmla="*/ 4121 h 2060"/>
                <a:gd name="T24" fmla="+- 0 7676 7676"/>
                <a:gd name="T25" fmla="*/ T24 w 2723"/>
                <a:gd name="T26" fmla="+- 0 4055 2204"/>
                <a:gd name="T27" fmla="*/ 4055 h 2060"/>
                <a:gd name="T28" fmla="+- 0 7676 7676"/>
                <a:gd name="T29" fmla="*/ T28 w 2723"/>
                <a:gd name="T30" fmla="+- 0 2413 2204"/>
                <a:gd name="T31" fmla="*/ 2413 h 2060"/>
                <a:gd name="T32" fmla="+- 0 7686 7676"/>
                <a:gd name="T33" fmla="*/ T32 w 2723"/>
                <a:gd name="T34" fmla="+- 0 2347 2204"/>
                <a:gd name="T35" fmla="*/ 2347 h 2060"/>
                <a:gd name="T36" fmla="+- 0 7716 7676"/>
                <a:gd name="T37" fmla="*/ T36 w 2723"/>
                <a:gd name="T38" fmla="+- 0 2290 2204"/>
                <a:gd name="T39" fmla="*/ 2290 h 2060"/>
                <a:gd name="T40" fmla="+- 0 7761 7676"/>
                <a:gd name="T41" fmla="*/ T40 w 2723"/>
                <a:gd name="T42" fmla="+- 0 2245 2204"/>
                <a:gd name="T43" fmla="*/ 2245 h 2060"/>
                <a:gd name="T44" fmla="+- 0 7819 7676"/>
                <a:gd name="T45" fmla="*/ T44 w 2723"/>
                <a:gd name="T46" fmla="+- 0 2215 2204"/>
                <a:gd name="T47" fmla="*/ 2215 h 2060"/>
                <a:gd name="T48" fmla="+- 0 7885 7676"/>
                <a:gd name="T49" fmla="*/ T48 w 2723"/>
                <a:gd name="T50" fmla="+- 0 2204 2204"/>
                <a:gd name="T51" fmla="*/ 2204 h 2060"/>
                <a:gd name="T52" fmla="+- 0 10189 7676"/>
                <a:gd name="T53" fmla="*/ T52 w 2723"/>
                <a:gd name="T54" fmla="+- 0 2204 2204"/>
                <a:gd name="T55" fmla="*/ 2204 h 2060"/>
                <a:gd name="T56" fmla="+- 0 10255 7676"/>
                <a:gd name="T57" fmla="*/ T56 w 2723"/>
                <a:gd name="T58" fmla="+- 0 2215 2204"/>
                <a:gd name="T59" fmla="*/ 2215 h 2060"/>
                <a:gd name="T60" fmla="+- 0 10312 7676"/>
                <a:gd name="T61" fmla="*/ T60 w 2723"/>
                <a:gd name="T62" fmla="+- 0 2245 2204"/>
                <a:gd name="T63" fmla="*/ 2245 h 2060"/>
                <a:gd name="T64" fmla="+- 0 10357 7676"/>
                <a:gd name="T65" fmla="*/ T64 w 2723"/>
                <a:gd name="T66" fmla="+- 0 2290 2204"/>
                <a:gd name="T67" fmla="*/ 2290 h 2060"/>
                <a:gd name="T68" fmla="+- 0 10387 7676"/>
                <a:gd name="T69" fmla="*/ T68 w 2723"/>
                <a:gd name="T70" fmla="+- 0 2347 2204"/>
                <a:gd name="T71" fmla="*/ 2347 h 2060"/>
                <a:gd name="T72" fmla="+- 0 10398 7676"/>
                <a:gd name="T73" fmla="*/ T72 w 2723"/>
                <a:gd name="T74" fmla="+- 0 2413 2204"/>
                <a:gd name="T75" fmla="*/ 2413 h 2060"/>
                <a:gd name="T76" fmla="+- 0 10398 7676"/>
                <a:gd name="T77" fmla="*/ T76 w 2723"/>
                <a:gd name="T78" fmla="+- 0 4055 2204"/>
                <a:gd name="T79" fmla="*/ 4055 h 2060"/>
                <a:gd name="T80" fmla="+- 0 10387 7676"/>
                <a:gd name="T81" fmla="*/ T80 w 2723"/>
                <a:gd name="T82" fmla="+- 0 4121 2204"/>
                <a:gd name="T83" fmla="*/ 4121 h 2060"/>
                <a:gd name="T84" fmla="+- 0 10357 7676"/>
                <a:gd name="T85" fmla="*/ T84 w 2723"/>
                <a:gd name="T86" fmla="+- 0 4178 2204"/>
                <a:gd name="T87" fmla="*/ 4178 h 2060"/>
                <a:gd name="T88" fmla="+- 0 10312 7676"/>
                <a:gd name="T89" fmla="*/ T88 w 2723"/>
                <a:gd name="T90" fmla="+- 0 4224 2204"/>
                <a:gd name="T91" fmla="*/ 4224 h 2060"/>
                <a:gd name="T92" fmla="+- 0 10255 7676"/>
                <a:gd name="T93" fmla="*/ T92 w 2723"/>
                <a:gd name="T94" fmla="+- 0 4253 2204"/>
                <a:gd name="T95" fmla="*/ 4253 h 2060"/>
                <a:gd name="T96" fmla="+- 0 10189 7676"/>
                <a:gd name="T97" fmla="*/ T96 w 2723"/>
                <a:gd name="T98" fmla="+- 0 4264 2204"/>
                <a:gd name="T99" fmla="*/ 426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5" y="2020"/>
                  </a:lnTo>
                  <a:lnTo>
                    <a:pt x="40" y="1974"/>
                  </a:lnTo>
                  <a:lnTo>
                    <a:pt x="10" y="1917"/>
                  </a:lnTo>
                  <a:lnTo>
                    <a:pt x="0" y="1851"/>
                  </a:lnTo>
                  <a:lnTo>
                    <a:pt x="0" y="209"/>
                  </a:lnTo>
                  <a:lnTo>
                    <a:pt x="10" y="143"/>
                  </a:lnTo>
                  <a:lnTo>
                    <a:pt x="40" y="86"/>
                  </a:lnTo>
                  <a:lnTo>
                    <a:pt x="85" y="41"/>
                  </a:lnTo>
                  <a:lnTo>
                    <a:pt x="143" y="11"/>
                  </a:lnTo>
                  <a:lnTo>
                    <a:pt x="209" y="0"/>
                  </a:lnTo>
                  <a:lnTo>
                    <a:pt x="2513" y="0"/>
                  </a:lnTo>
                  <a:lnTo>
                    <a:pt x="2579" y="11"/>
                  </a:lnTo>
                  <a:lnTo>
                    <a:pt x="2636" y="41"/>
                  </a:lnTo>
                  <a:lnTo>
                    <a:pt x="2681" y="86"/>
                  </a:lnTo>
                  <a:lnTo>
                    <a:pt x="2711" y="143"/>
                  </a:lnTo>
                  <a:lnTo>
                    <a:pt x="2722" y="209"/>
                  </a:lnTo>
                  <a:lnTo>
                    <a:pt x="2722" y="1851"/>
                  </a:lnTo>
                  <a:lnTo>
                    <a:pt x="2711" y="1917"/>
                  </a:lnTo>
                  <a:lnTo>
                    <a:pt x="2681" y="1974"/>
                  </a:lnTo>
                  <a:lnTo>
                    <a:pt x="2636" y="2020"/>
                  </a:lnTo>
                  <a:lnTo>
                    <a:pt x="2579" y="2049"/>
                  </a:lnTo>
                  <a:lnTo>
                    <a:pt x="2513" y="2060"/>
                  </a:lnTo>
                  <a:close/>
                </a:path>
              </a:pathLst>
            </a:custGeom>
            <a:noFill/>
            <a:ln w="38100">
              <a:solidFill>
                <a:srgbClr val="78C143"/>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sp>
          <p:nvSpPr>
            <p:cNvPr id="13" name="Freeform 18"/>
            <p:cNvSpPr/>
            <p:nvPr/>
          </p:nvSpPr>
          <p:spPr bwMode="auto">
            <a:xfrm>
              <a:off x="7659" y="-146"/>
              <a:ext cx="2723" cy="2060"/>
            </a:xfrm>
            <a:custGeom>
              <a:avLst/>
              <a:gdLst>
                <a:gd name="T0" fmla="+- 0 10172 7659"/>
                <a:gd name="T1" fmla="*/ T0 w 2723"/>
                <a:gd name="T2" fmla="+- 0 1914 -146"/>
                <a:gd name="T3" fmla="*/ 1914 h 2060"/>
                <a:gd name="T4" fmla="+- 0 7868 7659"/>
                <a:gd name="T5" fmla="*/ T4 w 2723"/>
                <a:gd name="T6" fmla="+- 0 1914 -146"/>
                <a:gd name="T7" fmla="*/ 1914 h 2060"/>
                <a:gd name="T8" fmla="+- 0 7802 7659"/>
                <a:gd name="T9" fmla="*/ T8 w 2723"/>
                <a:gd name="T10" fmla="+- 0 1903 -146"/>
                <a:gd name="T11" fmla="*/ 1903 h 2060"/>
                <a:gd name="T12" fmla="+- 0 7745 7659"/>
                <a:gd name="T13" fmla="*/ T12 w 2723"/>
                <a:gd name="T14" fmla="+- 0 1874 -146"/>
                <a:gd name="T15" fmla="*/ 1874 h 2060"/>
                <a:gd name="T16" fmla="+- 0 7699 7659"/>
                <a:gd name="T17" fmla="*/ T16 w 2723"/>
                <a:gd name="T18" fmla="+- 0 1828 -146"/>
                <a:gd name="T19" fmla="*/ 1828 h 2060"/>
                <a:gd name="T20" fmla="+- 0 7670 7659"/>
                <a:gd name="T21" fmla="*/ T20 w 2723"/>
                <a:gd name="T22" fmla="+- 0 1771 -146"/>
                <a:gd name="T23" fmla="*/ 1771 h 2060"/>
                <a:gd name="T24" fmla="+- 0 7659 7659"/>
                <a:gd name="T25" fmla="*/ T24 w 2723"/>
                <a:gd name="T26" fmla="+- 0 1705 -146"/>
                <a:gd name="T27" fmla="*/ 1705 h 2060"/>
                <a:gd name="T28" fmla="+- 0 7659 7659"/>
                <a:gd name="T29" fmla="*/ T28 w 2723"/>
                <a:gd name="T30" fmla="+- 0 63 -146"/>
                <a:gd name="T31" fmla="*/ 63 h 2060"/>
                <a:gd name="T32" fmla="+- 0 7670 7659"/>
                <a:gd name="T33" fmla="*/ T32 w 2723"/>
                <a:gd name="T34" fmla="+- 0 -3 -146"/>
                <a:gd name="T35" fmla="*/ -3 h 2060"/>
                <a:gd name="T36" fmla="+- 0 7699 7659"/>
                <a:gd name="T37" fmla="*/ T36 w 2723"/>
                <a:gd name="T38" fmla="+- 0 -60 -146"/>
                <a:gd name="T39" fmla="*/ -60 h 2060"/>
                <a:gd name="T40" fmla="+- 0 7745 7659"/>
                <a:gd name="T41" fmla="*/ T40 w 2723"/>
                <a:gd name="T42" fmla="+- 0 -106 -146"/>
                <a:gd name="T43" fmla="*/ -106 h 2060"/>
                <a:gd name="T44" fmla="+- 0 7802 7659"/>
                <a:gd name="T45" fmla="*/ T44 w 2723"/>
                <a:gd name="T46" fmla="+- 0 -135 -146"/>
                <a:gd name="T47" fmla="*/ -135 h 2060"/>
                <a:gd name="T48" fmla="+- 0 7868 7659"/>
                <a:gd name="T49" fmla="*/ T48 w 2723"/>
                <a:gd name="T50" fmla="+- 0 -146 -146"/>
                <a:gd name="T51" fmla="*/ -146 h 2060"/>
                <a:gd name="T52" fmla="+- 0 10172 7659"/>
                <a:gd name="T53" fmla="*/ T52 w 2723"/>
                <a:gd name="T54" fmla="+- 0 -146 -146"/>
                <a:gd name="T55" fmla="*/ -146 h 2060"/>
                <a:gd name="T56" fmla="+- 0 10238 7659"/>
                <a:gd name="T57" fmla="*/ T56 w 2723"/>
                <a:gd name="T58" fmla="+- 0 -135 -146"/>
                <a:gd name="T59" fmla="*/ -135 h 2060"/>
                <a:gd name="T60" fmla="+- 0 10296 7659"/>
                <a:gd name="T61" fmla="*/ T60 w 2723"/>
                <a:gd name="T62" fmla="+- 0 -106 -146"/>
                <a:gd name="T63" fmla="*/ -106 h 2060"/>
                <a:gd name="T64" fmla="+- 0 10341 7659"/>
                <a:gd name="T65" fmla="*/ T64 w 2723"/>
                <a:gd name="T66" fmla="+- 0 -60 -146"/>
                <a:gd name="T67" fmla="*/ -60 h 2060"/>
                <a:gd name="T68" fmla="+- 0 10371 7659"/>
                <a:gd name="T69" fmla="*/ T68 w 2723"/>
                <a:gd name="T70" fmla="+- 0 -3 -146"/>
                <a:gd name="T71" fmla="*/ -3 h 2060"/>
                <a:gd name="T72" fmla="+- 0 10381 7659"/>
                <a:gd name="T73" fmla="*/ T72 w 2723"/>
                <a:gd name="T74" fmla="+- 0 63 -146"/>
                <a:gd name="T75" fmla="*/ 63 h 2060"/>
                <a:gd name="T76" fmla="+- 0 10381 7659"/>
                <a:gd name="T77" fmla="*/ T76 w 2723"/>
                <a:gd name="T78" fmla="+- 0 1705 -146"/>
                <a:gd name="T79" fmla="*/ 1705 h 2060"/>
                <a:gd name="T80" fmla="+- 0 10371 7659"/>
                <a:gd name="T81" fmla="*/ T80 w 2723"/>
                <a:gd name="T82" fmla="+- 0 1771 -146"/>
                <a:gd name="T83" fmla="*/ 1771 h 2060"/>
                <a:gd name="T84" fmla="+- 0 10341 7659"/>
                <a:gd name="T85" fmla="*/ T84 w 2723"/>
                <a:gd name="T86" fmla="+- 0 1828 -146"/>
                <a:gd name="T87" fmla="*/ 1828 h 2060"/>
                <a:gd name="T88" fmla="+- 0 10296 7659"/>
                <a:gd name="T89" fmla="*/ T88 w 2723"/>
                <a:gd name="T90" fmla="+- 0 1874 -146"/>
                <a:gd name="T91" fmla="*/ 1874 h 2060"/>
                <a:gd name="T92" fmla="+- 0 10238 7659"/>
                <a:gd name="T93" fmla="*/ T92 w 2723"/>
                <a:gd name="T94" fmla="+- 0 1903 -146"/>
                <a:gd name="T95" fmla="*/ 1903 h 2060"/>
                <a:gd name="T96" fmla="+- 0 10172 7659"/>
                <a:gd name="T97" fmla="*/ T96 w 2723"/>
                <a:gd name="T98" fmla="+- 0 1914 -146"/>
                <a:gd name="T99" fmla="*/ 1914 h 20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723" h="2060">
                  <a:moveTo>
                    <a:pt x="2513" y="2060"/>
                  </a:moveTo>
                  <a:lnTo>
                    <a:pt x="209" y="2060"/>
                  </a:lnTo>
                  <a:lnTo>
                    <a:pt x="143" y="2049"/>
                  </a:lnTo>
                  <a:lnTo>
                    <a:pt x="86" y="2020"/>
                  </a:lnTo>
                  <a:lnTo>
                    <a:pt x="40" y="1974"/>
                  </a:lnTo>
                  <a:lnTo>
                    <a:pt x="11" y="1917"/>
                  </a:lnTo>
                  <a:lnTo>
                    <a:pt x="0" y="1851"/>
                  </a:lnTo>
                  <a:lnTo>
                    <a:pt x="0" y="209"/>
                  </a:lnTo>
                  <a:lnTo>
                    <a:pt x="11" y="143"/>
                  </a:lnTo>
                  <a:lnTo>
                    <a:pt x="40" y="86"/>
                  </a:lnTo>
                  <a:lnTo>
                    <a:pt x="86" y="40"/>
                  </a:lnTo>
                  <a:lnTo>
                    <a:pt x="143" y="11"/>
                  </a:lnTo>
                  <a:lnTo>
                    <a:pt x="209" y="0"/>
                  </a:lnTo>
                  <a:lnTo>
                    <a:pt x="2513" y="0"/>
                  </a:lnTo>
                  <a:lnTo>
                    <a:pt x="2579" y="11"/>
                  </a:lnTo>
                  <a:lnTo>
                    <a:pt x="2637" y="40"/>
                  </a:lnTo>
                  <a:lnTo>
                    <a:pt x="2682" y="86"/>
                  </a:lnTo>
                  <a:lnTo>
                    <a:pt x="2712" y="143"/>
                  </a:lnTo>
                  <a:lnTo>
                    <a:pt x="2722" y="209"/>
                  </a:lnTo>
                  <a:lnTo>
                    <a:pt x="2722" y="1851"/>
                  </a:lnTo>
                  <a:lnTo>
                    <a:pt x="2712" y="1917"/>
                  </a:lnTo>
                  <a:lnTo>
                    <a:pt x="2682" y="1974"/>
                  </a:lnTo>
                  <a:lnTo>
                    <a:pt x="2637" y="2020"/>
                  </a:lnTo>
                  <a:lnTo>
                    <a:pt x="2579" y="2049"/>
                  </a:lnTo>
                  <a:lnTo>
                    <a:pt x="2513" y="2060"/>
                  </a:lnTo>
                  <a:close/>
                </a:path>
              </a:pathLst>
            </a:custGeom>
            <a:noFill/>
            <a:ln w="38100">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a:p>
          </p:txBody>
        </p:sp>
        <p:pic>
          <p:nvPicPr>
            <p:cNvPr id="206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1" y="794"/>
              <a:ext cx="272" cy="18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752688" y="553825"/>
            <a:ext cx="2127380" cy="1323439"/>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Supply quality inputs at reasonably lower wholesale rates</a:t>
            </a:r>
          </a:p>
        </p:txBody>
      </p:sp>
      <p:sp>
        <p:nvSpPr>
          <p:cNvPr id="39" name="TextBox 38"/>
          <p:cNvSpPr txBox="1"/>
          <p:nvPr/>
        </p:nvSpPr>
        <p:spPr>
          <a:xfrm>
            <a:off x="3588182" y="424360"/>
            <a:ext cx="2127380" cy="1631216"/>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Undertake aggregation of smaller lots of farmer-members produce; add value</a:t>
            </a:r>
          </a:p>
        </p:txBody>
      </p:sp>
      <p:sp>
        <p:nvSpPr>
          <p:cNvPr id="40" name="TextBox 39"/>
          <p:cNvSpPr txBox="1"/>
          <p:nvPr/>
        </p:nvSpPr>
        <p:spPr>
          <a:xfrm>
            <a:off x="6429747" y="483689"/>
            <a:ext cx="2127380" cy="1631216"/>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Facilitate</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market</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information for judicious</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decision in</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production</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&amp;</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marketing</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1" name="TextBox 40"/>
          <p:cNvSpPr txBox="1"/>
          <p:nvPr/>
        </p:nvSpPr>
        <p:spPr>
          <a:xfrm>
            <a:off x="1036540" y="2824784"/>
            <a:ext cx="1831106" cy="1323439"/>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Pre</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&amp;</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post</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production</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machinery &amp;</a:t>
            </a:r>
            <a:r>
              <a:rPr lang="en-US" sz="2000" spc="5"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equipment</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2" name="TextBox 41"/>
          <p:cNvSpPr txBox="1"/>
          <p:nvPr/>
        </p:nvSpPr>
        <p:spPr>
          <a:xfrm>
            <a:off x="645835" y="4900086"/>
            <a:ext cx="2352551" cy="1631216"/>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Make</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available</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value</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addition</a:t>
            </a:r>
            <a:r>
              <a:rPr lang="en-IN" sz="2000"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&amp;</a:t>
            </a:r>
            <a:r>
              <a:rPr lang="en-US" sz="2000" spc="2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farm</a:t>
            </a:r>
            <a:r>
              <a:rPr lang="en-US" sz="2000" spc="3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level</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processing</a:t>
            </a:r>
            <a:r>
              <a:rPr lang="en-US" sz="20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facilities</a:t>
            </a:r>
            <a:r>
              <a:rPr lang="en-US" sz="2000" spc="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on</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user charge</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basis</a:t>
            </a:r>
            <a:endParaRPr lang="en-IN" sz="1800" dirty="0">
              <a:effectLst/>
              <a:latin typeface="Arial" panose="020B0604020202020204" pitchFamily="34" charset="0"/>
              <a:ea typeface="Arial" panose="020B0604020202020204" pitchFamily="34" charset="0"/>
            </a:endParaRPr>
          </a:p>
        </p:txBody>
      </p:sp>
      <p:sp>
        <p:nvSpPr>
          <p:cNvPr id="43" name="TextBox 42"/>
          <p:cNvSpPr txBox="1"/>
          <p:nvPr/>
        </p:nvSpPr>
        <p:spPr>
          <a:xfrm>
            <a:off x="3524245" y="5118381"/>
            <a:ext cx="2127380" cy="1292662"/>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Develop</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Storage</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transportation</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facilities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IN" sz="1800" dirty="0">
              <a:effectLst/>
              <a:latin typeface="Arial" panose="020B0604020202020204" pitchFamily="34" charset="0"/>
              <a:ea typeface="Arial" panose="020B0604020202020204" pitchFamily="34" charset="0"/>
            </a:endParaRPr>
          </a:p>
        </p:txBody>
      </p:sp>
      <p:sp>
        <p:nvSpPr>
          <p:cNvPr id="44" name="TextBox 43"/>
          <p:cNvSpPr txBox="1"/>
          <p:nvPr/>
        </p:nvSpPr>
        <p:spPr>
          <a:xfrm>
            <a:off x="6347739" y="5004950"/>
            <a:ext cx="2431693" cy="1323439"/>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Market</a:t>
            </a:r>
            <a:r>
              <a:rPr lang="en-US" sz="20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z="2000" spc="2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aggregated</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produce with better</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negotiation</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strength</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5" name="TextBox 44"/>
          <p:cNvSpPr txBox="1"/>
          <p:nvPr/>
        </p:nvSpPr>
        <p:spPr>
          <a:xfrm>
            <a:off x="3588182" y="2994851"/>
            <a:ext cx="2287124" cy="1015663"/>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Undertake higher</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income</a:t>
            </a:r>
            <a:r>
              <a:rPr lang="en-US" sz="2000" spc="-23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generating activities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6" name="TextBox 45"/>
          <p:cNvSpPr txBox="1"/>
          <p:nvPr/>
        </p:nvSpPr>
        <p:spPr>
          <a:xfrm>
            <a:off x="6429747" y="2927631"/>
            <a:ext cx="2453277" cy="1015663"/>
          </a:xfrm>
          <a:prstGeom prst="rect">
            <a:avLst/>
          </a:prstGeom>
          <a:noFill/>
        </p:spPr>
        <p:txBody>
          <a:bodyPr wrap="square" rtlCol="0">
            <a:spAutoFit/>
          </a:bodyPr>
          <a:lstStyle/>
          <a:p>
            <a:r>
              <a:rPr lang="en-US" sz="2000" dirty="0">
                <a:effectLst/>
                <a:latin typeface="Times New Roman" panose="02020603050405020304" pitchFamily="18" charset="0"/>
                <a:ea typeface="Arial" panose="020B0604020202020204" pitchFamily="34" charset="0"/>
                <a:cs typeface="Times New Roman" panose="02020603050405020304" pitchFamily="18" charset="0"/>
              </a:rPr>
              <a:t>Facilitate logistics</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services</a:t>
            </a:r>
            <a:r>
              <a:rPr lang="en-US" sz="2000" spc="1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on</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shared</a:t>
            </a:r>
            <a:r>
              <a:rPr lang="en-US" sz="2000" spc="5"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cost</a:t>
            </a:r>
            <a:r>
              <a:rPr lang="en-US" sz="2000" spc="1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dirty="0">
                <a:effectLst/>
                <a:latin typeface="Times New Roman" panose="02020603050405020304" pitchFamily="18" charset="0"/>
                <a:ea typeface="Arial" panose="020B0604020202020204" pitchFamily="34" charset="0"/>
                <a:cs typeface="Times New Roman" panose="02020603050405020304" pitchFamily="18" charset="0"/>
              </a:rPr>
              <a:t>basis</a:t>
            </a:r>
            <a:endParaRPr lang="en-I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7" name="Title 1"/>
          <p:cNvSpPr>
            <a:spLocks noGrp="1"/>
          </p:cNvSpPr>
          <p:nvPr>
            <p:ph type="title"/>
          </p:nvPr>
        </p:nvSpPr>
        <p:spPr>
          <a:xfrm>
            <a:off x="1064644" y="3006916"/>
            <a:ext cx="7267705" cy="840728"/>
          </a:xfrm>
          <a:solidFill>
            <a:srgbClr val="002060"/>
          </a:solidFill>
          <a:scene3d>
            <a:camera prst="orthographicFront"/>
            <a:lightRig rig="threePt" dir="t"/>
          </a:scene3d>
          <a:sp3d>
            <a:bevelT w="139700" prst="cross"/>
          </a:sp3d>
        </p:spPr>
        <p:txBody>
          <a:bodyPr>
            <a:normAutofit/>
          </a:bodyPr>
          <a:lstStyle/>
          <a:p>
            <a:pPr algn="ctr"/>
            <a:r>
              <a:rPr lang="en-IN" dirty="0">
                <a:solidFill>
                  <a:schemeClr val="bg1"/>
                </a:solidFill>
                <a:latin typeface="Times New Roman" panose="02020603050405020304" pitchFamily="18" charset="0"/>
                <a:cs typeface="Times New Roman" panose="02020603050405020304" pitchFamily="18" charset="0"/>
              </a:rPr>
              <a:t>Standard Business Model</a:t>
            </a:r>
          </a:p>
        </p:txBody>
      </p:sp>
      <p:sp>
        <p:nvSpPr>
          <p:cNvPr id="54" name="Rectangle 53"/>
          <p:cNvSpPr/>
          <p:nvPr/>
        </p:nvSpPr>
        <p:spPr>
          <a:xfrm>
            <a:off x="-12855" y="933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5" name="Rectangle 54"/>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7"/>
                                        </p:tgtEl>
                                        <p:attrNameLst>
                                          <p:attrName>ppt_x</p:attrName>
                                        </p:attrNameLst>
                                      </p:cBhvr>
                                      <p:tavLst>
                                        <p:tav tm="0">
                                          <p:val>
                                            <p:strVal val="ppt_x"/>
                                          </p:val>
                                        </p:tav>
                                        <p:tav tm="100000">
                                          <p:val>
                                            <p:strVal val="ppt_x"/>
                                          </p:val>
                                        </p:tav>
                                      </p:tavLst>
                                    </p:anim>
                                    <p:anim calcmode="lin" valueType="num">
                                      <p:cBhvr additive="base">
                                        <p:cTn id="7" dur="500"/>
                                        <p:tgtEl>
                                          <p:spTgt spid="47"/>
                                        </p:tgtEl>
                                        <p:attrNameLst>
                                          <p:attrName>ppt_y</p:attrName>
                                        </p:attrNameLst>
                                      </p:cBhvr>
                                      <p:tavLst>
                                        <p:tav tm="0">
                                          <p:val>
                                            <p:strVal val="ppt_y"/>
                                          </p:val>
                                        </p:tav>
                                        <p:tav tm="100000">
                                          <p:val>
                                            <p:strVal val="1+ppt_h/2"/>
                                          </p:val>
                                        </p:tav>
                                      </p:tavLst>
                                    </p:anim>
                                    <p:set>
                                      <p:cBhvr>
                                        <p:cTn id="8" dur="1" fill="hold">
                                          <p:stCondLst>
                                            <p:cond delay="499"/>
                                          </p:stCondLst>
                                        </p:cTn>
                                        <p:tgtEl>
                                          <p:spTgt spid="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ppt_x"/>
                                          </p:val>
                                        </p:tav>
                                        <p:tav tm="100000">
                                          <p:val>
                                            <p:strVal val="#ppt_x"/>
                                          </p:val>
                                        </p:tav>
                                      </p:tavLst>
                                    </p:anim>
                                    <p:anim calcmode="lin" valueType="num">
                                      <p:cBhvr additive="base">
                                        <p:cTn id="46" dur="500" fill="hold"/>
                                        <p:tgtEl>
                                          <p:spTgt spid="4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9" grpId="0"/>
      <p:bldP spid="40" grpId="0"/>
      <p:bldP spid="41" grpId="0"/>
      <p:bldP spid="42" grpId="0"/>
      <p:bldP spid="43" grpId="0"/>
      <p:bldP spid="44" grpId="0"/>
      <p:bldP spid="45" grpId="0"/>
      <p:bldP spid="46" grpId="0"/>
      <p:bldP spid="4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nalysis GIF - Find &amp; Share on GIPHY"/>
          <p:cNvPicPr>
            <a:picLocks noChangeAspect="1" noChangeArrowheads="1"/>
          </p:cNvPicPr>
          <p:nvPr/>
        </p:nvPicPr>
        <p:blipFill>
          <a:blip r:embed="rId2"/>
          <a:srcRect/>
          <a:stretch>
            <a:fillRect/>
          </a:stretch>
        </p:blipFill>
        <p:spPr bwMode="auto">
          <a:xfrm>
            <a:off x="1" y="-58867"/>
            <a:ext cx="8920456" cy="69168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1399" y="61128"/>
            <a:ext cx="8276253" cy="922498"/>
          </a:xfrm>
          <a:noFill/>
          <a:ln>
            <a:noFill/>
          </a:ln>
        </p:spPr>
        <p:txBody>
          <a:bodyPr>
            <a:normAutofit/>
          </a:bodyPr>
          <a:lstStyle/>
          <a:p>
            <a:pPr algn="ctr"/>
            <a:r>
              <a:rPr lang="en-IN" b="1" dirty="0">
                <a:solidFill>
                  <a:srgbClr val="002060"/>
                </a:solidFill>
                <a:latin typeface="Times New Roman" panose="02020603050405020304" pitchFamily="18" charset="0"/>
                <a:cs typeface="Times New Roman" panose="02020603050405020304" pitchFamily="18" charset="0"/>
              </a:rPr>
              <a:t>COMPARATIVE ANALYSIS</a:t>
            </a:r>
          </a:p>
        </p:txBody>
      </p:sp>
      <p:cxnSp>
        <p:nvCxnSpPr>
          <p:cNvPr id="5" name="Straight Connector 4"/>
          <p:cNvCxnSpPr/>
          <p:nvPr/>
        </p:nvCxnSpPr>
        <p:spPr>
          <a:xfrm>
            <a:off x="874603" y="995565"/>
            <a:ext cx="7473820" cy="0"/>
          </a:xfrm>
          <a:prstGeom prst="line">
            <a:avLst/>
          </a:prstGeom>
        </p:spPr>
        <p:style>
          <a:lnRef idx="3">
            <a:schemeClr val="accent5"/>
          </a:lnRef>
          <a:fillRef idx="0">
            <a:schemeClr val="accent5"/>
          </a:fillRef>
          <a:effectRef idx="2">
            <a:schemeClr val="accent5"/>
          </a:effectRef>
          <a:fontRef idx="minor">
            <a:schemeClr val="tx1"/>
          </a:fontRef>
        </p:style>
      </p:cxnSp>
      <p:sp>
        <p:nvSpPr>
          <p:cNvPr id="3" name="Rectangle 2"/>
          <p:cNvSpPr/>
          <p:nvPr/>
        </p:nvSpPr>
        <p:spPr>
          <a:xfrm>
            <a:off x="8920456" y="-58865"/>
            <a:ext cx="223544" cy="69168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4949" y="-58866"/>
            <a:ext cx="223544" cy="691686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Oval 7"/>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59</a:t>
            </a:r>
          </a:p>
        </p:txBody>
      </p:sp>
    </p:spTree>
  </p:cSld>
  <p:clrMapOvr>
    <a:masterClrMapping/>
  </p:clrMapOvr>
  <p:transition spd="slow">
    <p:cover dir="d"/>
  </p:transition>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5000"/>
                <a:lumOff val="95000"/>
              </a:schemeClr>
            </a:gs>
            <a:gs pos="100000">
              <a:schemeClr val="accent2">
                <a:lumMod val="20000"/>
                <a:lumOff val="80000"/>
              </a:schemeClr>
            </a:gs>
            <a:gs pos="83000">
              <a:schemeClr val="accent4">
                <a:lumMod val="45000"/>
                <a:lumOff val="55000"/>
              </a:schemeClr>
            </a:gs>
            <a:gs pos="100000">
              <a:schemeClr val="accent4">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4" name="Diagram 3"/>
          <p:cNvGraphicFramePr/>
          <p:nvPr/>
        </p:nvGraphicFramePr>
        <p:xfrm>
          <a:off x="72958" y="0"/>
          <a:ext cx="3939702" cy="6699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2396285181"/>
              </p:ext>
            </p:extLst>
          </p:nvPr>
        </p:nvGraphicFramePr>
        <p:xfrm>
          <a:off x="3449672" y="1003166"/>
          <a:ext cx="5807413" cy="4982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Straight Arrow Connector 7"/>
          <p:cNvCxnSpPr/>
          <p:nvPr/>
        </p:nvCxnSpPr>
        <p:spPr>
          <a:xfrm>
            <a:off x="3213776" y="1583178"/>
            <a:ext cx="1054235" cy="9375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flipV="1">
            <a:off x="3283086" y="4388391"/>
            <a:ext cx="1043291" cy="9338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3213776" y="3802907"/>
            <a:ext cx="780645" cy="5854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3213775" y="3494660"/>
            <a:ext cx="6456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3213776" y="2577223"/>
            <a:ext cx="798884" cy="4176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flipV="1">
            <a:off x="6192629" y="2833465"/>
            <a:ext cx="554477" cy="575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a:off x="6195982" y="3494660"/>
            <a:ext cx="561773" cy="4924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Rectangle 1"/>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0" y="0"/>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10056" y="6571516"/>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60</a:t>
            </a:r>
          </a:p>
        </p:txBody>
      </p:sp>
    </p:spTree>
  </p:cSld>
  <p:clrMapOvr>
    <a:masterClrMapping/>
  </p:clrMapOvr>
  <p:transition spd="med">
    <p:pull dir="u"/>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8" name="Group 17"/>
          <p:cNvGrpSpPr/>
          <p:nvPr/>
        </p:nvGrpSpPr>
        <p:grpSpPr>
          <a:xfrm>
            <a:off x="547825" y="102637"/>
            <a:ext cx="8346930" cy="6447452"/>
            <a:chOff x="398535" y="74646"/>
            <a:chExt cx="8346930" cy="6447452"/>
          </a:xfrm>
        </p:grpSpPr>
        <p:grpSp>
          <p:nvGrpSpPr>
            <p:cNvPr id="3" name="Group 2"/>
            <p:cNvGrpSpPr/>
            <p:nvPr/>
          </p:nvGrpSpPr>
          <p:grpSpPr>
            <a:xfrm>
              <a:off x="398535" y="74646"/>
              <a:ext cx="8346930" cy="6447452"/>
              <a:chOff x="709664" y="207938"/>
              <a:chExt cx="11129240" cy="6377568"/>
            </a:xfrm>
          </p:grpSpPr>
          <p:grpSp>
            <p:nvGrpSpPr>
              <p:cNvPr id="4" name="Group 2"/>
              <p:cNvGrpSpPr/>
              <p:nvPr/>
            </p:nvGrpSpPr>
            <p:grpSpPr bwMode="auto">
              <a:xfrm>
                <a:off x="709664" y="207938"/>
                <a:ext cx="11129240" cy="6377568"/>
                <a:chOff x="1213" y="-40"/>
                <a:chExt cx="9209" cy="5538"/>
              </a:xfrm>
            </p:grpSpPr>
            <p:sp>
              <p:nvSpPr>
                <p:cNvPr id="5" name="Freeform 3"/>
                <p:cNvSpPr/>
                <p:nvPr/>
              </p:nvSpPr>
              <p:spPr bwMode="auto">
                <a:xfrm>
                  <a:off x="3486" y="961"/>
                  <a:ext cx="4537" cy="3785"/>
                </a:xfrm>
                <a:custGeom>
                  <a:avLst/>
                  <a:gdLst>
                    <a:gd name="T0" fmla="+- 0 7015 3486"/>
                    <a:gd name="T1" fmla="*/ T0 w 4537"/>
                    <a:gd name="T2" fmla="+- 0 2418 962"/>
                    <a:gd name="T3" fmla="*/ 2418 h 3785"/>
                    <a:gd name="T4" fmla="+- 0 6827 3486"/>
                    <a:gd name="T5" fmla="*/ T4 w 4537"/>
                    <a:gd name="T6" fmla="+- 0 2115 962"/>
                    <a:gd name="T7" fmla="*/ 2115 h 3785"/>
                    <a:gd name="T8" fmla="+- 0 6717 3486"/>
                    <a:gd name="T9" fmla="*/ T8 w 4537"/>
                    <a:gd name="T10" fmla="+- 0 1995 962"/>
                    <a:gd name="T11" fmla="*/ 1995 h 3785"/>
                    <a:gd name="T12" fmla="+- 0 6451 3486"/>
                    <a:gd name="T13" fmla="*/ T12 w 4537"/>
                    <a:gd name="T14" fmla="+- 0 1792 962"/>
                    <a:gd name="T15" fmla="*/ 1792 h 3785"/>
                    <a:gd name="T16" fmla="+- 0 6119 3486"/>
                    <a:gd name="T17" fmla="*/ T16 w 4537"/>
                    <a:gd name="T18" fmla="+- 0 1652 962"/>
                    <a:gd name="T19" fmla="*/ 1652 h 3785"/>
                    <a:gd name="T20" fmla="+- 0 5826 3486"/>
                    <a:gd name="T21" fmla="*/ T20 w 4537"/>
                    <a:gd name="T22" fmla="+- 0 1605 962"/>
                    <a:gd name="T23" fmla="*/ 1605 h 3785"/>
                    <a:gd name="T24" fmla="+- 0 5674 3486"/>
                    <a:gd name="T25" fmla="*/ T24 w 4537"/>
                    <a:gd name="T26" fmla="+- 0 1605 962"/>
                    <a:gd name="T27" fmla="*/ 1605 h 3785"/>
                    <a:gd name="T28" fmla="+- 0 5311 3486"/>
                    <a:gd name="T29" fmla="*/ T28 w 4537"/>
                    <a:gd name="T30" fmla="+- 0 1674 962"/>
                    <a:gd name="T31" fmla="*/ 1674 h 3785"/>
                    <a:gd name="T32" fmla="+- 0 4988 3486"/>
                    <a:gd name="T33" fmla="*/ T32 w 4537"/>
                    <a:gd name="T34" fmla="+- 0 1830 962"/>
                    <a:gd name="T35" fmla="*/ 1830 h 3785"/>
                    <a:gd name="T36" fmla="+- 0 4009 3486"/>
                    <a:gd name="T37" fmla="*/ T36 w 4537"/>
                    <a:gd name="T38" fmla="+- 0 1212 962"/>
                    <a:gd name="T39" fmla="*/ 1212 h 3785"/>
                    <a:gd name="T40" fmla="+- 0 4629 3486"/>
                    <a:gd name="T41" fmla="*/ T40 w 4537"/>
                    <a:gd name="T42" fmla="+- 0 2172 962"/>
                    <a:gd name="T43" fmla="*/ 2172 h 3785"/>
                    <a:gd name="T44" fmla="+- 0 4456 3486"/>
                    <a:gd name="T45" fmla="*/ T44 w 4537"/>
                    <a:gd name="T46" fmla="+- 0 2485 962"/>
                    <a:gd name="T47" fmla="*/ 2485 h 3785"/>
                    <a:gd name="T48" fmla="+- 0 4410 3486"/>
                    <a:gd name="T49" fmla="*/ T48 w 4537"/>
                    <a:gd name="T50" fmla="+- 0 2623 962"/>
                    <a:gd name="T51" fmla="*/ 2623 h 3785"/>
                    <a:gd name="T52" fmla="+- 0 4361 3486"/>
                    <a:gd name="T53" fmla="*/ T52 w 4537"/>
                    <a:gd name="T54" fmla="+- 0 2992 962"/>
                    <a:gd name="T55" fmla="*/ 2992 h 3785"/>
                    <a:gd name="T56" fmla="+- 0 4410 3486"/>
                    <a:gd name="T57" fmla="*/ T56 w 4537"/>
                    <a:gd name="T58" fmla="+- 0 3361 962"/>
                    <a:gd name="T59" fmla="*/ 3361 h 3785"/>
                    <a:gd name="T60" fmla="+- 0 4456 3486"/>
                    <a:gd name="T61" fmla="*/ T60 w 4537"/>
                    <a:gd name="T62" fmla="+- 0 3499 962"/>
                    <a:gd name="T63" fmla="*/ 3499 h 3785"/>
                    <a:gd name="T64" fmla="+- 0 4629 3486"/>
                    <a:gd name="T65" fmla="*/ T64 w 4537"/>
                    <a:gd name="T66" fmla="+- 0 3812 962"/>
                    <a:gd name="T67" fmla="*/ 3812 h 3785"/>
                    <a:gd name="T68" fmla="+- 0 4009 3486"/>
                    <a:gd name="T69" fmla="*/ T68 w 4537"/>
                    <a:gd name="T70" fmla="+- 0 4747 962"/>
                    <a:gd name="T71" fmla="*/ 4747 h 3785"/>
                    <a:gd name="T72" fmla="+- 0 4988 3486"/>
                    <a:gd name="T73" fmla="*/ T72 w 4537"/>
                    <a:gd name="T74" fmla="+- 0 4154 962"/>
                    <a:gd name="T75" fmla="*/ 4154 h 3785"/>
                    <a:gd name="T76" fmla="+- 0 5311 3486"/>
                    <a:gd name="T77" fmla="*/ T76 w 4537"/>
                    <a:gd name="T78" fmla="+- 0 4310 962"/>
                    <a:gd name="T79" fmla="*/ 4310 h 3785"/>
                    <a:gd name="T80" fmla="+- 0 5674 3486"/>
                    <a:gd name="T81" fmla="*/ T80 w 4537"/>
                    <a:gd name="T82" fmla="+- 0 4379 962"/>
                    <a:gd name="T83" fmla="*/ 4379 h 3785"/>
                    <a:gd name="T84" fmla="+- 0 6048 3486"/>
                    <a:gd name="T85" fmla="*/ T84 w 4537"/>
                    <a:gd name="T86" fmla="+- 0 4349 962"/>
                    <a:gd name="T87" fmla="*/ 4349 h 3785"/>
                    <a:gd name="T88" fmla="+- 0 6324 3486"/>
                    <a:gd name="T89" fmla="*/ T88 w 4537"/>
                    <a:gd name="T90" fmla="+- 0 4257 962"/>
                    <a:gd name="T91" fmla="*/ 4257 h 3785"/>
                    <a:gd name="T92" fmla="+- 0 6627 3486"/>
                    <a:gd name="T93" fmla="*/ T92 w 4537"/>
                    <a:gd name="T94" fmla="+- 0 4070 962"/>
                    <a:gd name="T95" fmla="*/ 4070 h 3785"/>
                    <a:gd name="T96" fmla="+- 0 6757 3486"/>
                    <a:gd name="T97" fmla="*/ T96 w 4537"/>
                    <a:gd name="T98" fmla="+- 0 3948 962"/>
                    <a:gd name="T99" fmla="*/ 3948 h 3785"/>
                    <a:gd name="T100" fmla="+- 0 6949 3486"/>
                    <a:gd name="T101" fmla="*/ T100 w 4537"/>
                    <a:gd name="T102" fmla="+- 0 3693 962"/>
                    <a:gd name="T103" fmla="*/ 3693 h 3785"/>
                    <a:gd name="T104" fmla="+- 0 8012 3486"/>
                    <a:gd name="T105" fmla="*/ T104 w 4537"/>
                    <a:gd name="T106" fmla="+- 0 3706 962"/>
                    <a:gd name="T107" fmla="*/ 3706 h 3785"/>
                    <a:gd name="T108" fmla="+- 0 7121 3486"/>
                    <a:gd name="T109" fmla="*/ T108 w 4537"/>
                    <a:gd name="T110" fmla="+- 0 3217 962"/>
                    <a:gd name="T111" fmla="*/ 3217 h 3785"/>
                    <a:gd name="T112" fmla="+- 0 7131 3486"/>
                    <a:gd name="T113" fmla="*/ T112 w 4537"/>
                    <a:gd name="T114" fmla="+- 0 2841 962"/>
                    <a:gd name="T115" fmla="*/ 2841 h 3785"/>
                    <a:gd name="T116" fmla="+- 0 7097 3486"/>
                    <a:gd name="T117" fmla="*/ T116 w 4537"/>
                    <a:gd name="T118" fmla="+- 0 3071 962"/>
                    <a:gd name="T119" fmla="*/ 3071 h 3785"/>
                    <a:gd name="T120" fmla="+- 0 7021 3486"/>
                    <a:gd name="T121" fmla="*/ T120 w 4537"/>
                    <a:gd name="T122" fmla="+- 0 3447 962"/>
                    <a:gd name="T123" fmla="*/ 3447 h 3785"/>
                    <a:gd name="T124" fmla="+- 0 6848 3486"/>
                    <a:gd name="T125" fmla="*/ T124 w 4537"/>
                    <a:gd name="T126" fmla="+- 0 3777 962"/>
                    <a:gd name="T127" fmla="*/ 3777 h 3785"/>
                    <a:gd name="T128" fmla="+- 0 6594 3486"/>
                    <a:gd name="T129" fmla="*/ T128 w 4537"/>
                    <a:gd name="T130" fmla="+- 0 4045 962"/>
                    <a:gd name="T131" fmla="*/ 4045 h 3785"/>
                    <a:gd name="T132" fmla="+- 0 6275 3486"/>
                    <a:gd name="T133" fmla="*/ T132 w 4537"/>
                    <a:gd name="T134" fmla="+- 0 4236 962"/>
                    <a:gd name="T135" fmla="*/ 4236 h 3785"/>
                    <a:gd name="T136" fmla="+- 0 5907 3486"/>
                    <a:gd name="T137" fmla="*/ T136 w 4537"/>
                    <a:gd name="T138" fmla="+- 0 4333 962"/>
                    <a:gd name="T139" fmla="*/ 4333 h 3785"/>
                    <a:gd name="T140" fmla="+- 0 5516 3486"/>
                    <a:gd name="T141" fmla="*/ T140 w 4537"/>
                    <a:gd name="T142" fmla="+- 0 4321 962"/>
                    <a:gd name="T143" fmla="*/ 4321 h 3785"/>
                    <a:gd name="T144" fmla="+- 0 5156 3486"/>
                    <a:gd name="T145" fmla="*/ T144 w 4537"/>
                    <a:gd name="T146" fmla="+- 0 4204 962"/>
                    <a:gd name="T147" fmla="*/ 4204 h 3785"/>
                    <a:gd name="T148" fmla="+- 0 4849 3486"/>
                    <a:gd name="T149" fmla="*/ T148 w 4537"/>
                    <a:gd name="T150" fmla="+- 0 3997 962"/>
                    <a:gd name="T151" fmla="*/ 3997 h 3785"/>
                    <a:gd name="T152" fmla="+- 0 4610 3486"/>
                    <a:gd name="T153" fmla="*/ T152 w 4537"/>
                    <a:gd name="T154" fmla="+- 0 3715 962"/>
                    <a:gd name="T155" fmla="*/ 3715 h 3785"/>
                    <a:gd name="T156" fmla="+- 0 4455 3486"/>
                    <a:gd name="T157" fmla="*/ T156 w 4537"/>
                    <a:gd name="T158" fmla="+- 0 3375 962"/>
                    <a:gd name="T159" fmla="*/ 3375 h 3785"/>
                    <a:gd name="T160" fmla="+- 0 4400 3486"/>
                    <a:gd name="T161" fmla="*/ T160 w 4537"/>
                    <a:gd name="T162" fmla="+- 0 2992 962"/>
                    <a:gd name="T163" fmla="*/ 2992 h 3785"/>
                    <a:gd name="T164" fmla="+- 0 4455 3486"/>
                    <a:gd name="T165" fmla="*/ T164 w 4537"/>
                    <a:gd name="T166" fmla="+- 0 2609 962"/>
                    <a:gd name="T167" fmla="*/ 2609 h 3785"/>
                    <a:gd name="T168" fmla="+- 0 4610 3486"/>
                    <a:gd name="T169" fmla="*/ T168 w 4537"/>
                    <a:gd name="T170" fmla="+- 0 2268 962"/>
                    <a:gd name="T171" fmla="*/ 2268 h 3785"/>
                    <a:gd name="T172" fmla="+- 0 4849 3486"/>
                    <a:gd name="T173" fmla="*/ T172 w 4537"/>
                    <a:gd name="T174" fmla="+- 0 1987 962"/>
                    <a:gd name="T175" fmla="*/ 1987 h 3785"/>
                    <a:gd name="T176" fmla="+- 0 5156 3486"/>
                    <a:gd name="T177" fmla="*/ T176 w 4537"/>
                    <a:gd name="T178" fmla="+- 0 1779 962"/>
                    <a:gd name="T179" fmla="*/ 1779 h 3785"/>
                    <a:gd name="T180" fmla="+- 0 5516 3486"/>
                    <a:gd name="T181" fmla="*/ T180 w 4537"/>
                    <a:gd name="T182" fmla="+- 0 1663 962"/>
                    <a:gd name="T183" fmla="*/ 1663 h 3785"/>
                    <a:gd name="T184" fmla="+- 0 5907 3486"/>
                    <a:gd name="T185" fmla="*/ T184 w 4537"/>
                    <a:gd name="T186" fmla="+- 0 1651 962"/>
                    <a:gd name="T187" fmla="*/ 1651 h 3785"/>
                    <a:gd name="T188" fmla="+- 0 6275 3486"/>
                    <a:gd name="T189" fmla="*/ T188 w 4537"/>
                    <a:gd name="T190" fmla="+- 0 1748 962"/>
                    <a:gd name="T191" fmla="*/ 1748 h 3785"/>
                    <a:gd name="T192" fmla="+- 0 6594 3486"/>
                    <a:gd name="T193" fmla="*/ T192 w 4537"/>
                    <a:gd name="T194" fmla="+- 0 1939 962"/>
                    <a:gd name="T195" fmla="*/ 1939 h 3785"/>
                    <a:gd name="T196" fmla="+- 0 6848 3486"/>
                    <a:gd name="T197" fmla="*/ T196 w 4537"/>
                    <a:gd name="T198" fmla="+- 0 2207 962"/>
                    <a:gd name="T199" fmla="*/ 2207 h 3785"/>
                    <a:gd name="T200" fmla="+- 0 7021 3486"/>
                    <a:gd name="T201" fmla="*/ T200 w 4537"/>
                    <a:gd name="T202" fmla="+- 0 2537 962"/>
                    <a:gd name="T203" fmla="*/ 2537 h 3785"/>
                    <a:gd name="T204" fmla="+- 0 7097 3486"/>
                    <a:gd name="T205" fmla="*/ T204 w 4537"/>
                    <a:gd name="T206" fmla="+- 0 2913 962"/>
                    <a:gd name="T207" fmla="*/ 2913 h 3785"/>
                    <a:gd name="T208" fmla="+- 0 8023 3486"/>
                    <a:gd name="T209" fmla="*/ T208 w 4537"/>
                    <a:gd name="T210" fmla="+- 0 2291 962"/>
                    <a:gd name="T211" fmla="*/ 2291 h 37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4537" h="3785">
                      <a:moveTo>
                        <a:pt x="4537" y="1329"/>
                      </a:moveTo>
                      <a:lnTo>
                        <a:pt x="4526" y="1291"/>
                      </a:lnTo>
                      <a:lnTo>
                        <a:pt x="3573" y="1565"/>
                      </a:lnTo>
                      <a:lnTo>
                        <a:pt x="3557" y="1523"/>
                      </a:lnTo>
                      <a:lnTo>
                        <a:pt x="3529" y="1456"/>
                      </a:lnTo>
                      <a:lnTo>
                        <a:pt x="3498" y="1392"/>
                      </a:lnTo>
                      <a:lnTo>
                        <a:pt x="3463" y="1329"/>
                      </a:lnTo>
                      <a:lnTo>
                        <a:pt x="3426" y="1268"/>
                      </a:lnTo>
                      <a:lnTo>
                        <a:pt x="3385" y="1210"/>
                      </a:lnTo>
                      <a:lnTo>
                        <a:pt x="3341" y="1153"/>
                      </a:lnTo>
                      <a:lnTo>
                        <a:pt x="3295" y="1099"/>
                      </a:lnTo>
                      <a:lnTo>
                        <a:pt x="3259" y="1061"/>
                      </a:lnTo>
                      <a:lnTo>
                        <a:pt x="4042" y="278"/>
                      </a:lnTo>
                      <a:lnTo>
                        <a:pt x="4014" y="250"/>
                      </a:lnTo>
                      <a:lnTo>
                        <a:pt x="3231" y="1033"/>
                      </a:lnTo>
                      <a:lnTo>
                        <a:pt x="3195" y="999"/>
                      </a:lnTo>
                      <a:lnTo>
                        <a:pt x="3141" y="952"/>
                      </a:lnTo>
                      <a:lnTo>
                        <a:pt x="3084" y="909"/>
                      </a:lnTo>
                      <a:lnTo>
                        <a:pt x="3026" y="868"/>
                      </a:lnTo>
                      <a:lnTo>
                        <a:pt x="2965" y="830"/>
                      </a:lnTo>
                      <a:lnTo>
                        <a:pt x="2902" y="796"/>
                      </a:lnTo>
                      <a:lnTo>
                        <a:pt x="2838" y="764"/>
                      </a:lnTo>
                      <a:lnTo>
                        <a:pt x="2771" y="736"/>
                      </a:lnTo>
                      <a:lnTo>
                        <a:pt x="2703" y="712"/>
                      </a:lnTo>
                      <a:lnTo>
                        <a:pt x="2633" y="690"/>
                      </a:lnTo>
                      <a:lnTo>
                        <a:pt x="2592" y="680"/>
                      </a:lnTo>
                      <a:lnTo>
                        <a:pt x="2562" y="673"/>
                      </a:lnTo>
                      <a:lnTo>
                        <a:pt x="2489" y="659"/>
                      </a:lnTo>
                      <a:lnTo>
                        <a:pt x="2415" y="649"/>
                      </a:lnTo>
                      <a:lnTo>
                        <a:pt x="2340" y="643"/>
                      </a:lnTo>
                      <a:lnTo>
                        <a:pt x="2284" y="641"/>
                      </a:lnTo>
                      <a:lnTo>
                        <a:pt x="2284" y="0"/>
                      </a:lnTo>
                      <a:lnTo>
                        <a:pt x="2244" y="0"/>
                      </a:lnTo>
                      <a:lnTo>
                        <a:pt x="2244" y="641"/>
                      </a:lnTo>
                      <a:lnTo>
                        <a:pt x="2188" y="643"/>
                      </a:lnTo>
                      <a:lnTo>
                        <a:pt x="2112" y="649"/>
                      </a:lnTo>
                      <a:lnTo>
                        <a:pt x="2038" y="659"/>
                      </a:lnTo>
                      <a:lnTo>
                        <a:pt x="1966" y="673"/>
                      </a:lnTo>
                      <a:lnTo>
                        <a:pt x="1894" y="690"/>
                      </a:lnTo>
                      <a:lnTo>
                        <a:pt x="1825" y="712"/>
                      </a:lnTo>
                      <a:lnTo>
                        <a:pt x="1757" y="736"/>
                      </a:lnTo>
                      <a:lnTo>
                        <a:pt x="1690" y="764"/>
                      </a:lnTo>
                      <a:lnTo>
                        <a:pt x="1625" y="796"/>
                      </a:lnTo>
                      <a:lnTo>
                        <a:pt x="1563" y="830"/>
                      </a:lnTo>
                      <a:lnTo>
                        <a:pt x="1502" y="868"/>
                      </a:lnTo>
                      <a:lnTo>
                        <a:pt x="1443" y="909"/>
                      </a:lnTo>
                      <a:lnTo>
                        <a:pt x="1387" y="952"/>
                      </a:lnTo>
                      <a:lnTo>
                        <a:pt x="1333" y="999"/>
                      </a:lnTo>
                      <a:lnTo>
                        <a:pt x="1301" y="1029"/>
                      </a:lnTo>
                      <a:lnTo>
                        <a:pt x="523" y="250"/>
                      </a:lnTo>
                      <a:lnTo>
                        <a:pt x="495" y="278"/>
                      </a:lnTo>
                      <a:lnTo>
                        <a:pt x="1273" y="1057"/>
                      </a:lnTo>
                      <a:lnTo>
                        <a:pt x="1233" y="1099"/>
                      </a:lnTo>
                      <a:lnTo>
                        <a:pt x="1186" y="1153"/>
                      </a:lnTo>
                      <a:lnTo>
                        <a:pt x="1143" y="1210"/>
                      </a:lnTo>
                      <a:lnTo>
                        <a:pt x="1102" y="1268"/>
                      </a:lnTo>
                      <a:lnTo>
                        <a:pt x="1064" y="1329"/>
                      </a:lnTo>
                      <a:lnTo>
                        <a:pt x="1030" y="1392"/>
                      </a:lnTo>
                      <a:lnTo>
                        <a:pt x="998" y="1456"/>
                      </a:lnTo>
                      <a:lnTo>
                        <a:pt x="970" y="1523"/>
                      </a:lnTo>
                      <a:lnTo>
                        <a:pt x="956" y="1562"/>
                      </a:lnTo>
                      <a:lnTo>
                        <a:pt x="11" y="1291"/>
                      </a:lnTo>
                      <a:lnTo>
                        <a:pt x="0" y="1329"/>
                      </a:lnTo>
                      <a:lnTo>
                        <a:pt x="943" y="1600"/>
                      </a:lnTo>
                      <a:lnTo>
                        <a:pt x="924" y="1661"/>
                      </a:lnTo>
                      <a:lnTo>
                        <a:pt x="907" y="1732"/>
                      </a:lnTo>
                      <a:lnTo>
                        <a:pt x="893" y="1805"/>
                      </a:lnTo>
                      <a:lnTo>
                        <a:pt x="883" y="1879"/>
                      </a:lnTo>
                      <a:lnTo>
                        <a:pt x="877" y="1954"/>
                      </a:lnTo>
                      <a:lnTo>
                        <a:pt x="875" y="2030"/>
                      </a:lnTo>
                      <a:lnTo>
                        <a:pt x="877" y="2106"/>
                      </a:lnTo>
                      <a:lnTo>
                        <a:pt x="883" y="2181"/>
                      </a:lnTo>
                      <a:lnTo>
                        <a:pt x="893" y="2255"/>
                      </a:lnTo>
                      <a:lnTo>
                        <a:pt x="907" y="2328"/>
                      </a:lnTo>
                      <a:lnTo>
                        <a:pt x="924" y="2399"/>
                      </a:lnTo>
                      <a:lnTo>
                        <a:pt x="936" y="2437"/>
                      </a:lnTo>
                      <a:lnTo>
                        <a:pt x="0" y="2706"/>
                      </a:lnTo>
                      <a:lnTo>
                        <a:pt x="11" y="2744"/>
                      </a:lnTo>
                      <a:lnTo>
                        <a:pt x="948" y="2475"/>
                      </a:lnTo>
                      <a:lnTo>
                        <a:pt x="970" y="2537"/>
                      </a:lnTo>
                      <a:lnTo>
                        <a:pt x="998" y="2604"/>
                      </a:lnTo>
                      <a:lnTo>
                        <a:pt x="1030" y="2668"/>
                      </a:lnTo>
                      <a:lnTo>
                        <a:pt x="1064" y="2731"/>
                      </a:lnTo>
                      <a:lnTo>
                        <a:pt x="1102" y="2792"/>
                      </a:lnTo>
                      <a:lnTo>
                        <a:pt x="1143" y="2850"/>
                      </a:lnTo>
                      <a:lnTo>
                        <a:pt x="1186" y="2907"/>
                      </a:lnTo>
                      <a:lnTo>
                        <a:pt x="1233" y="2961"/>
                      </a:lnTo>
                      <a:lnTo>
                        <a:pt x="1261" y="2991"/>
                      </a:lnTo>
                      <a:lnTo>
                        <a:pt x="495" y="3757"/>
                      </a:lnTo>
                      <a:lnTo>
                        <a:pt x="523" y="3785"/>
                      </a:lnTo>
                      <a:lnTo>
                        <a:pt x="1288" y="3019"/>
                      </a:lnTo>
                      <a:lnTo>
                        <a:pt x="1333" y="3061"/>
                      </a:lnTo>
                      <a:lnTo>
                        <a:pt x="1387" y="3108"/>
                      </a:lnTo>
                      <a:lnTo>
                        <a:pt x="1443" y="3151"/>
                      </a:lnTo>
                      <a:lnTo>
                        <a:pt x="1502" y="3192"/>
                      </a:lnTo>
                      <a:lnTo>
                        <a:pt x="1563" y="3229"/>
                      </a:lnTo>
                      <a:lnTo>
                        <a:pt x="1625" y="3264"/>
                      </a:lnTo>
                      <a:lnTo>
                        <a:pt x="1690" y="3295"/>
                      </a:lnTo>
                      <a:lnTo>
                        <a:pt x="1757" y="3324"/>
                      </a:lnTo>
                      <a:lnTo>
                        <a:pt x="1825" y="3348"/>
                      </a:lnTo>
                      <a:lnTo>
                        <a:pt x="1894" y="3370"/>
                      </a:lnTo>
                      <a:lnTo>
                        <a:pt x="1966" y="3387"/>
                      </a:lnTo>
                      <a:lnTo>
                        <a:pt x="2038" y="3401"/>
                      </a:lnTo>
                      <a:lnTo>
                        <a:pt x="2112" y="3411"/>
                      </a:lnTo>
                      <a:lnTo>
                        <a:pt x="2188" y="3417"/>
                      </a:lnTo>
                      <a:lnTo>
                        <a:pt x="2264" y="3419"/>
                      </a:lnTo>
                      <a:lnTo>
                        <a:pt x="2340" y="3417"/>
                      </a:lnTo>
                      <a:lnTo>
                        <a:pt x="2415" y="3411"/>
                      </a:lnTo>
                      <a:lnTo>
                        <a:pt x="2489" y="3401"/>
                      </a:lnTo>
                      <a:lnTo>
                        <a:pt x="2562" y="3387"/>
                      </a:lnTo>
                      <a:lnTo>
                        <a:pt x="2592" y="3380"/>
                      </a:lnTo>
                      <a:lnTo>
                        <a:pt x="2633" y="3370"/>
                      </a:lnTo>
                      <a:lnTo>
                        <a:pt x="2703" y="3348"/>
                      </a:lnTo>
                      <a:lnTo>
                        <a:pt x="2771" y="3324"/>
                      </a:lnTo>
                      <a:lnTo>
                        <a:pt x="2838" y="3295"/>
                      </a:lnTo>
                      <a:lnTo>
                        <a:pt x="2902" y="3264"/>
                      </a:lnTo>
                      <a:lnTo>
                        <a:pt x="2965" y="3229"/>
                      </a:lnTo>
                      <a:lnTo>
                        <a:pt x="3026" y="3192"/>
                      </a:lnTo>
                      <a:lnTo>
                        <a:pt x="3084" y="3151"/>
                      </a:lnTo>
                      <a:lnTo>
                        <a:pt x="3141" y="3108"/>
                      </a:lnTo>
                      <a:lnTo>
                        <a:pt x="3195" y="3061"/>
                      </a:lnTo>
                      <a:lnTo>
                        <a:pt x="3244" y="3014"/>
                      </a:lnTo>
                      <a:lnTo>
                        <a:pt x="4014" y="3785"/>
                      </a:lnTo>
                      <a:lnTo>
                        <a:pt x="4042" y="3757"/>
                      </a:lnTo>
                      <a:lnTo>
                        <a:pt x="3271" y="2986"/>
                      </a:lnTo>
                      <a:lnTo>
                        <a:pt x="3295" y="2961"/>
                      </a:lnTo>
                      <a:lnTo>
                        <a:pt x="3341" y="2907"/>
                      </a:lnTo>
                      <a:lnTo>
                        <a:pt x="3385" y="2850"/>
                      </a:lnTo>
                      <a:lnTo>
                        <a:pt x="3426" y="2792"/>
                      </a:lnTo>
                      <a:lnTo>
                        <a:pt x="3463" y="2731"/>
                      </a:lnTo>
                      <a:lnTo>
                        <a:pt x="3498" y="2668"/>
                      </a:lnTo>
                      <a:lnTo>
                        <a:pt x="3529" y="2604"/>
                      </a:lnTo>
                      <a:lnTo>
                        <a:pt x="3557" y="2537"/>
                      </a:lnTo>
                      <a:lnTo>
                        <a:pt x="3581" y="2473"/>
                      </a:lnTo>
                      <a:lnTo>
                        <a:pt x="4526" y="2744"/>
                      </a:lnTo>
                      <a:lnTo>
                        <a:pt x="4537" y="2706"/>
                      </a:lnTo>
                      <a:lnTo>
                        <a:pt x="3593" y="2435"/>
                      </a:lnTo>
                      <a:lnTo>
                        <a:pt x="3603" y="2399"/>
                      </a:lnTo>
                      <a:lnTo>
                        <a:pt x="3621" y="2328"/>
                      </a:lnTo>
                      <a:lnTo>
                        <a:pt x="3635" y="2255"/>
                      </a:lnTo>
                      <a:lnTo>
                        <a:pt x="3645" y="2181"/>
                      </a:lnTo>
                      <a:lnTo>
                        <a:pt x="3651" y="2106"/>
                      </a:lnTo>
                      <a:lnTo>
                        <a:pt x="3653" y="2030"/>
                      </a:lnTo>
                      <a:lnTo>
                        <a:pt x="3651" y="1954"/>
                      </a:lnTo>
                      <a:lnTo>
                        <a:pt x="3645" y="1879"/>
                      </a:lnTo>
                      <a:lnTo>
                        <a:pt x="3635" y="1805"/>
                      </a:lnTo>
                      <a:lnTo>
                        <a:pt x="3621" y="1732"/>
                      </a:lnTo>
                      <a:lnTo>
                        <a:pt x="3613" y="1702"/>
                      </a:lnTo>
                      <a:lnTo>
                        <a:pt x="3613" y="2030"/>
                      </a:lnTo>
                      <a:lnTo>
                        <a:pt x="3611" y="2109"/>
                      </a:lnTo>
                      <a:lnTo>
                        <a:pt x="3604" y="2187"/>
                      </a:lnTo>
                      <a:lnTo>
                        <a:pt x="3593" y="2264"/>
                      </a:lnTo>
                      <a:lnTo>
                        <a:pt x="3578" y="2339"/>
                      </a:lnTo>
                      <a:lnTo>
                        <a:pt x="3558" y="2413"/>
                      </a:lnTo>
                      <a:lnTo>
                        <a:pt x="3535" y="2485"/>
                      </a:lnTo>
                      <a:lnTo>
                        <a:pt x="3507" y="2555"/>
                      </a:lnTo>
                      <a:lnTo>
                        <a:pt x="3476" y="2624"/>
                      </a:lnTo>
                      <a:lnTo>
                        <a:pt x="3441" y="2690"/>
                      </a:lnTo>
                      <a:lnTo>
                        <a:pt x="3403" y="2753"/>
                      </a:lnTo>
                      <a:lnTo>
                        <a:pt x="3362" y="2815"/>
                      </a:lnTo>
                      <a:lnTo>
                        <a:pt x="3317" y="2874"/>
                      </a:lnTo>
                      <a:lnTo>
                        <a:pt x="3269" y="2931"/>
                      </a:lnTo>
                      <a:lnTo>
                        <a:pt x="3218" y="2984"/>
                      </a:lnTo>
                      <a:lnTo>
                        <a:pt x="3164" y="3035"/>
                      </a:lnTo>
                      <a:lnTo>
                        <a:pt x="3108" y="3083"/>
                      </a:lnTo>
                      <a:lnTo>
                        <a:pt x="3049" y="3128"/>
                      </a:lnTo>
                      <a:lnTo>
                        <a:pt x="2987" y="3170"/>
                      </a:lnTo>
                      <a:lnTo>
                        <a:pt x="2923" y="3208"/>
                      </a:lnTo>
                      <a:lnTo>
                        <a:pt x="2857" y="3242"/>
                      </a:lnTo>
                      <a:lnTo>
                        <a:pt x="2789" y="3274"/>
                      </a:lnTo>
                      <a:lnTo>
                        <a:pt x="2719" y="3301"/>
                      </a:lnTo>
                      <a:lnTo>
                        <a:pt x="2647" y="3324"/>
                      </a:lnTo>
                      <a:lnTo>
                        <a:pt x="2573" y="3344"/>
                      </a:lnTo>
                      <a:lnTo>
                        <a:pt x="2498" y="3359"/>
                      </a:lnTo>
                      <a:lnTo>
                        <a:pt x="2421" y="3371"/>
                      </a:lnTo>
                      <a:lnTo>
                        <a:pt x="2343" y="3377"/>
                      </a:lnTo>
                      <a:lnTo>
                        <a:pt x="2264" y="3380"/>
                      </a:lnTo>
                      <a:lnTo>
                        <a:pt x="2184" y="3377"/>
                      </a:lnTo>
                      <a:lnTo>
                        <a:pt x="2106" y="3371"/>
                      </a:lnTo>
                      <a:lnTo>
                        <a:pt x="2030" y="3359"/>
                      </a:lnTo>
                      <a:lnTo>
                        <a:pt x="1954" y="3344"/>
                      </a:lnTo>
                      <a:lnTo>
                        <a:pt x="1881" y="3324"/>
                      </a:lnTo>
                      <a:lnTo>
                        <a:pt x="1809" y="3301"/>
                      </a:lnTo>
                      <a:lnTo>
                        <a:pt x="1738" y="3274"/>
                      </a:lnTo>
                      <a:lnTo>
                        <a:pt x="1670" y="3242"/>
                      </a:lnTo>
                      <a:lnTo>
                        <a:pt x="1604" y="3208"/>
                      </a:lnTo>
                      <a:lnTo>
                        <a:pt x="1540" y="3170"/>
                      </a:lnTo>
                      <a:lnTo>
                        <a:pt x="1479" y="3128"/>
                      </a:lnTo>
                      <a:lnTo>
                        <a:pt x="1420" y="3083"/>
                      </a:lnTo>
                      <a:lnTo>
                        <a:pt x="1363" y="3035"/>
                      </a:lnTo>
                      <a:lnTo>
                        <a:pt x="1309" y="2984"/>
                      </a:lnTo>
                      <a:lnTo>
                        <a:pt x="1259" y="2931"/>
                      </a:lnTo>
                      <a:lnTo>
                        <a:pt x="1211" y="2874"/>
                      </a:lnTo>
                      <a:lnTo>
                        <a:pt x="1166" y="2815"/>
                      </a:lnTo>
                      <a:lnTo>
                        <a:pt x="1124" y="2753"/>
                      </a:lnTo>
                      <a:lnTo>
                        <a:pt x="1086" y="2690"/>
                      </a:lnTo>
                      <a:lnTo>
                        <a:pt x="1051" y="2624"/>
                      </a:lnTo>
                      <a:lnTo>
                        <a:pt x="1020" y="2555"/>
                      </a:lnTo>
                      <a:lnTo>
                        <a:pt x="993" y="2485"/>
                      </a:lnTo>
                      <a:lnTo>
                        <a:pt x="969" y="2413"/>
                      </a:lnTo>
                      <a:lnTo>
                        <a:pt x="950" y="2339"/>
                      </a:lnTo>
                      <a:lnTo>
                        <a:pt x="934" y="2264"/>
                      </a:lnTo>
                      <a:lnTo>
                        <a:pt x="923" y="2187"/>
                      </a:lnTo>
                      <a:lnTo>
                        <a:pt x="916" y="2109"/>
                      </a:lnTo>
                      <a:lnTo>
                        <a:pt x="914" y="2030"/>
                      </a:lnTo>
                      <a:lnTo>
                        <a:pt x="916" y="1951"/>
                      </a:lnTo>
                      <a:lnTo>
                        <a:pt x="923" y="1873"/>
                      </a:lnTo>
                      <a:lnTo>
                        <a:pt x="934" y="1796"/>
                      </a:lnTo>
                      <a:lnTo>
                        <a:pt x="950" y="1720"/>
                      </a:lnTo>
                      <a:lnTo>
                        <a:pt x="969" y="1647"/>
                      </a:lnTo>
                      <a:lnTo>
                        <a:pt x="993" y="1575"/>
                      </a:lnTo>
                      <a:lnTo>
                        <a:pt x="1020" y="1505"/>
                      </a:lnTo>
                      <a:lnTo>
                        <a:pt x="1051" y="1436"/>
                      </a:lnTo>
                      <a:lnTo>
                        <a:pt x="1086" y="1370"/>
                      </a:lnTo>
                      <a:lnTo>
                        <a:pt x="1124" y="1306"/>
                      </a:lnTo>
                      <a:lnTo>
                        <a:pt x="1166" y="1245"/>
                      </a:lnTo>
                      <a:lnTo>
                        <a:pt x="1211" y="1186"/>
                      </a:lnTo>
                      <a:lnTo>
                        <a:pt x="1259" y="1129"/>
                      </a:lnTo>
                      <a:lnTo>
                        <a:pt x="1309" y="1076"/>
                      </a:lnTo>
                      <a:lnTo>
                        <a:pt x="1363" y="1025"/>
                      </a:lnTo>
                      <a:lnTo>
                        <a:pt x="1420" y="977"/>
                      </a:lnTo>
                      <a:lnTo>
                        <a:pt x="1479" y="932"/>
                      </a:lnTo>
                      <a:lnTo>
                        <a:pt x="1540" y="890"/>
                      </a:lnTo>
                      <a:lnTo>
                        <a:pt x="1604" y="852"/>
                      </a:lnTo>
                      <a:lnTo>
                        <a:pt x="1670" y="817"/>
                      </a:lnTo>
                      <a:lnTo>
                        <a:pt x="1738" y="786"/>
                      </a:lnTo>
                      <a:lnTo>
                        <a:pt x="1809" y="759"/>
                      </a:lnTo>
                      <a:lnTo>
                        <a:pt x="1881" y="735"/>
                      </a:lnTo>
                      <a:lnTo>
                        <a:pt x="1954" y="716"/>
                      </a:lnTo>
                      <a:lnTo>
                        <a:pt x="2030" y="701"/>
                      </a:lnTo>
                      <a:lnTo>
                        <a:pt x="2106" y="689"/>
                      </a:lnTo>
                      <a:lnTo>
                        <a:pt x="2184" y="683"/>
                      </a:lnTo>
                      <a:lnTo>
                        <a:pt x="2264" y="680"/>
                      </a:lnTo>
                      <a:lnTo>
                        <a:pt x="2343" y="683"/>
                      </a:lnTo>
                      <a:lnTo>
                        <a:pt x="2421" y="689"/>
                      </a:lnTo>
                      <a:lnTo>
                        <a:pt x="2498" y="701"/>
                      </a:lnTo>
                      <a:lnTo>
                        <a:pt x="2573" y="716"/>
                      </a:lnTo>
                      <a:lnTo>
                        <a:pt x="2647" y="735"/>
                      </a:lnTo>
                      <a:lnTo>
                        <a:pt x="2719" y="759"/>
                      </a:lnTo>
                      <a:lnTo>
                        <a:pt x="2789" y="786"/>
                      </a:lnTo>
                      <a:lnTo>
                        <a:pt x="2857" y="817"/>
                      </a:lnTo>
                      <a:lnTo>
                        <a:pt x="2923" y="852"/>
                      </a:lnTo>
                      <a:lnTo>
                        <a:pt x="2987" y="890"/>
                      </a:lnTo>
                      <a:lnTo>
                        <a:pt x="3049" y="932"/>
                      </a:lnTo>
                      <a:lnTo>
                        <a:pt x="3108" y="977"/>
                      </a:lnTo>
                      <a:lnTo>
                        <a:pt x="3164" y="1025"/>
                      </a:lnTo>
                      <a:lnTo>
                        <a:pt x="3218" y="1076"/>
                      </a:lnTo>
                      <a:lnTo>
                        <a:pt x="3269" y="1129"/>
                      </a:lnTo>
                      <a:lnTo>
                        <a:pt x="3317" y="1186"/>
                      </a:lnTo>
                      <a:lnTo>
                        <a:pt x="3362" y="1245"/>
                      </a:lnTo>
                      <a:lnTo>
                        <a:pt x="3403" y="1306"/>
                      </a:lnTo>
                      <a:lnTo>
                        <a:pt x="3441" y="1370"/>
                      </a:lnTo>
                      <a:lnTo>
                        <a:pt x="3476" y="1436"/>
                      </a:lnTo>
                      <a:lnTo>
                        <a:pt x="3507" y="1505"/>
                      </a:lnTo>
                      <a:lnTo>
                        <a:pt x="3535" y="1575"/>
                      </a:lnTo>
                      <a:lnTo>
                        <a:pt x="3558" y="1647"/>
                      </a:lnTo>
                      <a:lnTo>
                        <a:pt x="3578" y="1720"/>
                      </a:lnTo>
                      <a:lnTo>
                        <a:pt x="3593" y="1796"/>
                      </a:lnTo>
                      <a:lnTo>
                        <a:pt x="3604" y="1873"/>
                      </a:lnTo>
                      <a:lnTo>
                        <a:pt x="3611" y="1951"/>
                      </a:lnTo>
                      <a:lnTo>
                        <a:pt x="3613" y="2030"/>
                      </a:lnTo>
                      <a:lnTo>
                        <a:pt x="3613" y="1702"/>
                      </a:lnTo>
                      <a:lnTo>
                        <a:pt x="3603" y="1661"/>
                      </a:lnTo>
                      <a:lnTo>
                        <a:pt x="3585" y="1602"/>
                      </a:lnTo>
                      <a:lnTo>
                        <a:pt x="4537" y="1329"/>
                      </a:lnTo>
                      <a:close/>
                    </a:path>
                  </a:pathLst>
                </a:custGeom>
                <a:solidFill>
                  <a:srgbClr val="00B0A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a:latin typeface="Times New Roman" panose="02020603050405020304" pitchFamily="18" charset="0"/>
                    <a:cs typeface="Times New Roman" panose="02020603050405020304" pitchFamily="18" charset="0"/>
                  </a:endParaRPr>
                </a:p>
              </p:txBody>
            </p:sp>
            <p:sp>
              <p:nvSpPr>
                <p:cNvPr id="6" name="Freeform 4"/>
                <p:cNvSpPr/>
                <p:nvPr/>
              </p:nvSpPr>
              <p:spPr bwMode="auto">
                <a:xfrm>
                  <a:off x="1227" y="3071"/>
                  <a:ext cx="2500" cy="972"/>
                </a:xfrm>
                <a:custGeom>
                  <a:avLst/>
                  <a:gdLst>
                    <a:gd name="T0" fmla="+- 0 3504 1228"/>
                    <a:gd name="T1" fmla="*/ T0 w 2500"/>
                    <a:gd name="T2" fmla="+- 0 3072 3072"/>
                    <a:gd name="T3" fmla="*/ 3072 h 972"/>
                    <a:gd name="T4" fmla="+- 0 1451 1228"/>
                    <a:gd name="T5" fmla="*/ T4 w 2500"/>
                    <a:gd name="T6" fmla="+- 0 3072 3072"/>
                    <a:gd name="T7" fmla="*/ 3072 h 972"/>
                    <a:gd name="T8" fmla="+- 0 1381 1228"/>
                    <a:gd name="T9" fmla="*/ T8 w 2500"/>
                    <a:gd name="T10" fmla="+- 0 3083 3072"/>
                    <a:gd name="T11" fmla="*/ 3083 h 972"/>
                    <a:gd name="T12" fmla="+- 0 1319 1228"/>
                    <a:gd name="T13" fmla="*/ T12 w 2500"/>
                    <a:gd name="T14" fmla="+- 0 3115 3072"/>
                    <a:gd name="T15" fmla="*/ 3115 h 972"/>
                    <a:gd name="T16" fmla="+- 0 1271 1228"/>
                    <a:gd name="T17" fmla="*/ T16 w 2500"/>
                    <a:gd name="T18" fmla="+- 0 3163 3072"/>
                    <a:gd name="T19" fmla="*/ 3163 h 972"/>
                    <a:gd name="T20" fmla="+- 0 1239 1228"/>
                    <a:gd name="T21" fmla="*/ T20 w 2500"/>
                    <a:gd name="T22" fmla="+- 0 3225 3072"/>
                    <a:gd name="T23" fmla="*/ 3225 h 972"/>
                    <a:gd name="T24" fmla="+- 0 1228 1228"/>
                    <a:gd name="T25" fmla="*/ T24 w 2500"/>
                    <a:gd name="T26" fmla="+- 0 3295 3072"/>
                    <a:gd name="T27" fmla="*/ 3295 h 972"/>
                    <a:gd name="T28" fmla="+- 0 1228 1228"/>
                    <a:gd name="T29" fmla="*/ T28 w 2500"/>
                    <a:gd name="T30" fmla="+- 0 3820 3072"/>
                    <a:gd name="T31" fmla="*/ 3820 h 972"/>
                    <a:gd name="T32" fmla="+- 0 1239 1228"/>
                    <a:gd name="T33" fmla="*/ T32 w 2500"/>
                    <a:gd name="T34" fmla="+- 0 3891 3072"/>
                    <a:gd name="T35" fmla="*/ 3891 h 972"/>
                    <a:gd name="T36" fmla="+- 0 1271 1228"/>
                    <a:gd name="T37" fmla="*/ T36 w 2500"/>
                    <a:gd name="T38" fmla="+- 0 3952 3072"/>
                    <a:gd name="T39" fmla="*/ 3952 h 972"/>
                    <a:gd name="T40" fmla="+- 0 1319 1228"/>
                    <a:gd name="T41" fmla="*/ T40 w 2500"/>
                    <a:gd name="T42" fmla="+- 0 4000 3072"/>
                    <a:gd name="T43" fmla="*/ 4000 h 972"/>
                    <a:gd name="T44" fmla="+- 0 1381 1228"/>
                    <a:gd name="T45" fmla="*/ T44 w 2500"/>
                    <a:gd name="T46" fmla="+- 0 4032 3072"/>
                    <a:gd name="T47" fmla="*/ 4032 h 972"/>
                    <a:gd name="T48" fmla="+- 0 1451 1228"/>
                    <a:gd name="T49" fmla="*/ T48 w 2500"/>
                    <a:gd name="T50" fmla="+- 0 4044 3072"/>
                    <a:gd name="T51" fmla="*/ 4044 h 972"/>
                    <a:gd name="T52" fmla="+- 0 3504 1228"/>
                    <a:gd name="T53" fmla="*/ T52 w 2500"/>
                    <a:gd name="T54" fmla="+- 0 4044 3072"/>
                    <a:gd name="T55" fmla="*/ 4044 h 972"/>
                    <a:gd name="T56" fmla="+- 0 3575 1228"/>
                    <a:gd name="T57" fmla="*/ T56 w 2500"/>
                    <a:gd name="T58" fmla="+- 0 4032 3072"/>
                    <a:gd name="T59" fmla="*/ 4032 h 972"/>
                    <a:gd name="T60" fmla="+- 0 3636 1228"/>
                    <a:gd name="T61" fmla="*/ T60 w 2500"/>
                    <a:gd name="T62" fmla="+- 0 4000 3072"/>
                    <a:gd name="T63" fmla="*/ 4000 h 972"/>
                    <a:gd name="T64" fmla="+- 0 3684 1228"/>
                    <a:gd name="T65" fmla="*/ T64 w 2500"/>
                    <a:gd name="T66" fmla="+- 0 3952 3072"/>
                    <a:gd name="T67" fmla="*/ 3952 h 972"/>
                    <a:gd name="T68" fmla="+- 0 3716 1228"/>
                    <a:gd name="T69" fmla="*/ T68 w 2500"/>
                    <a:gd name="T70" fmla="+- 0 3891 3072"/>
                    <a:gd name="T71" fmla="*/ 3891 h 972"/>
                    <a:gd name="T72" fmla="+- 0 3728 1228"/>
                    <a:gd name="T73" fmla="*/ T72 w 2500"/>
                    <a:gd name="T74" fmla="+- 0 3820 3072"/>
                    <a:gd name="T75" fmla="*/ 3820 h 972"/>
                    <a:gd name="T76" fmla="+- 0 3728 1228"/>
                    <a:gd name="T77" fmla="*/ T76 w 2500"/>
                    <a:gd name="T78" fmla="+- 0 3295 3072"/>
                    <a:gd name="T79" fmla="*/ 3295 h 972"/>
                    <a:gd name="T80" fmla="+- 0 3716 1228"/>
                    <a:gd name="T81" fmla="*/ T80 w 2500"/>
                    <a:gd name="T82" fmla="+- 0 3225 3072"/>
                    <a:gd name="T83" fmla="*/ 3225 h 972"/>
                    <a:gd name="T84" fmla="+- 0 3684 1228"/>
                    <a:gd name="T85" fmla="*/ T84 w 2500"/>
                    <a:gd name="T86" fmla="+- 0 3163 3072"/>
                    <a:gd name="T87" fmla="*/ 3163 h 972"/>
                    <a:gd name="T88" fmla="+- 0 3636 1228"/>
                    <a:gd name="T89" fmla="*/ T88 w 2500"/>
                    <a:gd name="T90" fmla="+- 0 3115 3072"/>
                    <a:gd name="T91" fmla="*/ 3115 h 972"/>
                    <a:gd name="T92" fmla="+- 0 3575 1228"/>
                    <a:gd name="T93" fmla="*/ T92 w 2500"/>
                    <a:gd name="T94" fmla="+- 0 3083 3072"/>
                    <a:gd name="T95" fmla="*/ 3083 h 972"/>
                    <a:gd name="T96" fmla="+- 0 3504 1228"/>
                    <a:gd name="T97" fmla="*/ T96 w 2500"/>
                    <a:gd name="T98" fmla="+- 0 3072 3072"/>
                    <a:gd name="T99" fmla="*/ 3072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3" y="0"/>
                      </a:lnTo>
                      <a:lnTo>
                        <a:pt x="153" y="11"/>
                      </a:lnTo>
                      <a:lnTo>
                        <a:pt x="91" y="43"/>
                      </a:lnTo>
                      <a:lnTo>
                        <a:pt x="43" y="91"/>
                      </a:lnTo>
                      <a:lnTo>
                        <a:pt x="11" y="153"/>
                      </a:lnTo>
                      <a:lnTo>
                        <a:pt x="0" y="223"/>
                      </a:lnTo>
                      <a:lnTo>
                        <a:pt x="0" y="748"/>
                      </a:lnTo>
                      <a:lnTo>
                        <a:pt x="11" y="819"/>
                      </a:lnTo>
                      <a:lnTo>
                        <a:pt x="43" y="880"/>
                      </a:lnTo>
                      <a:lnTo>
                        <a:pt x="91" y="928"/>
                      </a:lnTo>
                      <a:lnTo>
                        <a:pt x="153" y="960"/>
                      </a:lnTo>
                      <a:lnTo>
                        <a:pt x="223" y="972"/>
                      </a:lnTo>
                      <a:lnTo>
                        <a:pt x="2276" y="972"/>
                      </a:lnTo>
                      <a:lnTo>
                        <a:pt x="2347" y="960"/>
                      </a:lnTo>
                      <a:lnTo>
                        <a:pt x="2408" y="928"/>
                      </a:lnTo>
                      <a:lnTo>
                        <a:pt x="2456" y="880"/>
                      </a:lnTo>
                      <a:lnTo>
                        <a:pt x="2488" y="819"/>
                      </a:lnTo>
                      <a:lnTo>
                        <a:pt x="2500" y="748"/>
                      </a:lnTo>
                      <a:lnTo>
                        <a:pt x="2500" y="223"/>
                      </a:lnTo>
                      <a:lnTo>
                        <a:pt x="2488" y="153"/>
                      </a:lnTo>
                      <a:lnTo>
                        <a:pt x="2456" y="91"/>
                      </a:lnTo>
                      <a:lnTo>
                        <a:pt x="2408" y="43"/>
                      </a:lnTo>
                      <a:lnTo>
                        <a:pt x="2347" y="11"/>
                      </a:lnTo>
                      <a:lnTo>
                        <a:pt x="2276" y="0"/>
                      </a:lnTo>
                      <a:close/>
                    </a:path>
                  </a:pathLst>
                </a:custGeom>
                <a:solidFill>
                  <a:srgbClr val="CCFF6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sp>
              <p:nvSpPr>
                <p:cNvPr id="7" name="Freeform 5"/>
                <p:cNvSpPr/>
                <p:nvPr/>
              </p:nvSpPr>
              <p:spPr bwMode="auto">
                <a:xfrm>
                  <a:off x="1885" y="658"/>
                  <a:ext cx="2500" cy="972"/>
                </a:xfrm>
                <a:custGeom>
                  <a:avLst/>
                  <a:gdLst>
                    <a:gd name="T0" fmla="+- 0 4162 1886"/>
                    <a:gd name="T1" fmla="*/ T0 w 2500"/>
                    <a:gd name="T2" fmla="+- 0 658 658"/>
                    <a:gd name="T3" fmla="*/ 658 h 972"/>
                    <a:gd name="T4" fmla="+- 0 2110 1886"/>
                    <a:gd name="T5" fmla="*/ T4 w 2500"/>
                    <a:gd name="T6" fmla="+- 0 658 658"/>
                    <a:gd name="T7" fmla="*/ 658 h 972"/>
                    <a:gd name="T8" fmla="+- 0 2039 1886"/>
                    <a:gd name="T9" fmla="*/ T8 w 2500"/>
                    <a:gd name="T10" fmla="+- 0 670 658"/>
                    <a:gd name="T11" fmla="*/ 670 h 972"/>
                    <a:gd name="T12" fmla="+- 0 1977 1886"/>
                    <a:gd name="T13" fmla="*/ T12 w 2500"/>
                    <a:gd name="T14" fmla="+- 0 702 658"/>
                    <a:gd name="T15" fmla="*/ 702 h 972"/>
                    <a:gd name="T16" fmla="+- 0 1929 1886"/>
                    <a:gd name="T17" fmla="*/ T16 w 2500"/>
                    <a:gd name="T18" fmla="+- 0 750 658"/>
                    <a:gd name="T19" fmla="*/ 750 h 972"/>
                    <a:gd name="T20" fmla="+- 0 1897 1886"/>
                    <a:gd name="T21" fmla="*/ T20 w 2500"/>
                    <a:gd name="T22" fmla="+- 0 811 658"/>
                    <a:gd name="T23" fmla="*/ 811 h 972"/>
                    <a:gd name="T24" fmla="+- 0 1886 1886"/>
                    <a:gd name="T25" fmla="*/ T24 w 2500"/>
                    <a:gd name="T26" fmla="+- 0 882 658"/>
                    <a:gd name="T27" fmla="*/ 882 h 972"/>
                    <a:gd name="T28" fmla="+- 0 1886 1886"/>
                    <a:gd name="T29" fmla="*/ T28 w 2500"/>
                    <a:gd name="T30" fmla="+- 0 1406 658"/>
                    <a:gd name="T31" fmla="*/ 1406 h 972"/>
                    <a:gd name="T32" fmla="+- 0 1897 1886"/>
                    <a:gd name="T33" fmla="*/ T32 w 2500"/>
                    <a:gd name="T34" fmla="+- 0 1477 658"/>
                    <a:gd name="T35" fmla="*/ 1477 h 972"/>
                    <a:gd name="T36" fmla="+- 0 1929 1886"/>
                    <a:gd name="T37" fmla="*/ T36 w 2500"/>
                    <a:gd name="T38" fmla="+- 0 1538 658"/>
                    <a:gd name="T39" fmla="*/ 1538 h 972"/>
                    <a:gd name="T40" fmla="+- 0 1977 1886"/>
                    <a:gd name="T41" fmla="*/ T40 w 2500"/>
                    <a:gd name="T42" fmla="+- 0 1587 658"/>
                    <a:gd name="T43" fmla="*/ 1587 h 972"/>
                    <a:gd name="T44" fmla="+- 0 2039 1886"/>
                    <a:gd name="T45" fmla="*/ T44 w 2500"/>
                    <a:gd name="T46" fmla="+- 0 1619 658"/>
                    <a:gd name="T47" fmla="*/ 1619 h 972"/>
                    <a:gd name="T48" fmla="+- 0 2110 1886"/>
                    <a:gd name="T49" fmla="*/ T48 w 2500"/>
                    <a:gd name="T50" fmla="+- 0 1630 658"/>
                    <a:gd name="T51" fmla="*/ 1630 h 972"/>
                    <a:gd name="T52" fmla="+- 0 4162 1886"/>
                    <a:gd name="T53" fmla="*/ T52 w 2500"/>
                    <a:gd name="T54" fmla="+- 0 1630 658"/>
                    <a:gd name="T55" fmla="*/ 1630 h 972"/>
                    <a:gd name="T56" fmla="+- 0 4233 1886"/>
                    <a:gd name="T57" fmla="*/ T56 w 2500"/>
                    <a:gd name="T58" fmla="+- 0 1619 658"/>
                    <a:gd name="T59" fmla="*/ 1619 h 972"/>
                    <a:gd name="T60" fmla="+- 0 4294 1886"/>
                    <a:gd name="T61" fmla="*/ T60 w 2500"/>
                    <a:gd name="T62" fmla="+- 0 1587 658"/>
                    <a:gd name="T63" fmla="*/ 1587 h 972"/>
                    <a:gd name="T64" fmla="+- 0 4343 1886"/>
                    <a:gd name="T65" fmla="*/ T64 w 2500"/>
                    <a:gd name="T66" fmla="+- 0 1538 658"/>
                    <a:gd name="T67" fmla="*/ 1538 h 972"/>
                    <a:gd name="T68" fmla="+- 0 4374 1886"/>
                    <a:gd name="T69" fmla="*/ T68 w 2500"/>
                    <a:gd name="T70" fmla="+- 0 1477 658"/>
                    <a:gd name="T71" fmla="*/ 1477 h 972"/>
                    <a:gd name="T72" fmla="+- 0 4386 1886"/>
                    <a:gd name="T73" fmla="*/ T72 w 2500"/>
                    <a:gd name="T74" fmla="+- 0 1406 658"/>
                    <a:gd name="T75" fmla="*/ 1406 h 972"/>
                    <a:gd name="T76" fmla="+- 0 4386 1886"/>
                    <a:gd name="T77" fmla="*/ T76 w 2500"/>
                    <a:gd name="T78" fmla="+- 0 882 658"/>
                    <a:gd name="T79" fmla="*/ 882 h 972"/>
                    <a:gd name="T80" fmla="+- 0 4374 1886"/>
                    <a:gd name="T81" fmla="*/ T80 w 2500"/>
                    <a:gd name="T82" fmla="+- 0 811 658"/>
                    <a:gd name="T83" fmla="*/ 811 h 972"/>
                    <a:gd name="T84" fmla="+- 0 4343 1886"/>
                    <a:gd name="T85" fmla="*/ T84 w 2500"/>
                    <a:gd name="T86" fmla="+- 0 750 658"/>
                    <a:gd name="T87" fmla="*/ 750 h 972"/>
                    <a:gd name="T88" fmla="+- 0 4294 1886"/>
                    <a:gd name="T89" fmla="*/ T88 w 2500"/>
                    <a:gd name="T90" fmla="+- 0 702 658"/>
                    <a:gd name="T91" fmla="*/ 702 h 972"/>
                    <a:gd name="T92" fmla="+- 0 4233 1886"/>
                    <a:gd name="T93" fmla="*/ T92 w 2500"/>
                    <a:gd name="T94" fmla="+- 0 670 658"/>
                    <a:gd name="T95" fmla="*/ 670 h 972"/>
                    <a:gd name="T96" fmla="+- 0 4162 1886"/>
                    <a:gd name="T97" fmla="*/ T96 w 2500"/>
                    <a:gd name="T98" fmla="+- 0 658 658"/>
                    <a:gd name="T99" fmla="*/ 658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4" y="0"/>
                      </a:lnTo>
                      <a:lnTo>
                        <a:pt x="153" y="12"/>
                      </a:lnTo>
                      <a:lnTo>
                        <a:pt x="91" y="44"/>
                      </a:lnTo>
                      <a:lnTo>
                        <a:pt x="43" y="92"/>
                      </a:lnTo>
                      <a:lnTo>
                        <a:pt x="11" y="153"/>
                      </a:lnTo>
                      <a:lnTo>
                        <a:pt x="0" y="224"/>
                      </a:lnTo>
                      <a:lnTo>
                        <a:pt x="0" y="748"/>
                      </a:lnTo>
                      <a:lnTo>
                        <a:pt x="11" y="819"/>
                      </a:lnTo>
                      <a:lnTo>
                        <a:pt x="43" y="880"/>
                      </a:lnTo>
                      <a:lnTo>
                        <a:pt x="91" y="929"/>
                      </a:lnTo>
                      <a:lnTo>
                        <a:pt x="153" y="961"/>
                      </a:lnTo>
                      <a:lnTo>
                        <a:pt x="224" y="972"/>
                      </a:lnTo>
                      <a:lnTo>
                        <a:pt x="2276" y="972"/>
                      </a:lnTo>
                      <a:lnTo>
                        <a:pt x="2347" y="961"/>
                      </a:lnTo>
                      <a:lnTo>
                        <a:pt x="2408" y="929"/>
                      </a:lnTo>
                      <a:lnTo>
                        <a:pt x="2457" y="880"/>
                      </a:lnTo>
                      <a:lnTo>
                        <a:pt x="2488" y="819"/>
                      </a:lnTo>
                      <a:lnTo>
                        <a:pt x="2500" y="748"/>
                      </a:lnTo>
                      <a:lnTo>
                        <a:pt x="2500" y="224"/>
                      </a:lnTo>
                      <a:lnTo>
                        <a:pt x="2488" y="153"/>
                      </a:lnTo>
                      <a:lnTo>
                        <a:pt x="2457" y="92"/>
                      </a:lnTo>
                      <a:lnTo>
                        <a:pt x="2408" y="44"/>
                      </a:lnTo>
                      <a:lnTo>
                        <a:pt x="2347" y="12"/>
                      </a:lnTo>
                      <a:lnTo>
                        <a:pt x="2276" y="0"/>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sp>
              <p:nvSpPr>
                <p:cNvPr id="8" name="Freeform 6"/>
                <p:cNvSpPr/>
                <p:nvPr/>
              </p:nvSpPr>
              <p:spPr bwMode="auto">
                <a:xfrm>
                  <a:off x="1213" y="1766"/>
                  <a:ext cx="2500" cy="1136"/>
                </a:xfrm>
                <a:custGeom>
                  <a:avLst/>
                  <a:gdLst>
                    <a:gd name="T0" fmla="+- 0 3504 1228"/>
                    <a:gd name="T1" fmla="*/ T0 w 2500"/>
                    <a:gd name="T2" fmla="+- 0 1865 1865"/>
                    <a:gd name="T3" fmla="*/ 1865 h 972"/>
                    <a:gd name="T4" fmla="+- 0 1451 1228"/>
                    <a:gd name="T5" fmla="*/ T4 w 2500"/>
                    <a:gd name="T6" fmla="+- 0 1865 1865"/>
                    <a:gd name="T7" fmla="*/ 1865 h 972"/>
                    <a:gd name="T8" fmla="+- 0 1381 1228"/>
                    <a:gd name="T9" fmla="*/ T8 w 2500"/>
                    <a:gd name="T10" fmla="+- 0 1877 1865"/>
                    <a:gd name="T11" fmla="*/ 1877 h 972"/>
                    <a:gd name="T12" fmla="+- 0 1319 1228"/>
                    <a:gd name="T13" fmla="*/ T12 w 2500"/>
                    <a:gd name="T14" fmla="+- 0 1908 1865"/>
                    <a:gd name="T15" fmla="*/ 1908 h 972"/>
                    <a:gd name="T16" fmla="+- 0 1271 1228"/>
                    <a:gd name="T17" fmla="*/ T16 w 2500"/>
                    <a:gd name="T18" fmla="+- 0 1957 1865"/>
                    <a:gd name="T19" fmla="*/ 1957 h 972"/>
                    <a:gd name="T20" fmla="+- 0 1239 1228"/>
                    <a:gd name="T21" fmla="*/ T20 w 2500"/>
                    <a:gd name="T22" fmla="+- 0 2018 1865"/>
                    <a:gd name="T23" fmla="*/ 2018 h 972"/>
                    <a:gd name="T24" fmla="+- 0 1228 1228"/>
                    <a:gd name="T25" fmla="*/ T24 w 2500"/>
                    <a:gd name="T26" fmla="+- 0 2089 1865"/>
                    <a:gd name="T27" fmla="*/ 2089 h 972"/>
                    <a:gd name="T28" fmla="+- 0 1228 1228"/>
                    <a:gd name="T29" fmla="*/ T28 w 2500"/>
                    <a:gd name="T30" fmla="+- 0 2613 1865"/>
                    <a:gd name="T31" fmla="*/ 2613 h 972"/>
                    <a:gd name="T32" fmla="+- 0 1239 1228"/>
                    <a:gd name="T33" fmla="*/ T32 w 2500"/>
                    <a:gd name="T34" fmla="+- 0 2684 1865"/>
                    <a:gd name="T35" fmla="*/ 2684 h 972"/>
                    <a:gd name="T36" fmla="+- 0 1271 1228"/>
                    <a:gd name="T37" fmla="*/ T36 w 2500"/>
                    <a:gd name="T38" fmla="+- 0 2745 1865"/>
                    <a:gd name="T39" fmla="*/ 2745 h 972"/>
                    <a:gd name="T40" fmla="+- 0 1319 1228"/>
                    <a:gd name="T41" fmla="*/ T40 w 2500"/>
                    <a:gd name="T42" fmla="+- 0 2794 1865"/>
                    <a:gd name="T43" fmla="*/ 2794 h 972"/>
                    <a:gd name="T44" fmla="+- 0 1381 1228"/>
                    <a:gd name="T45" fmla="*/ T44 w 2500"/>
                    <a:gd name="T46" fmla="+- 0 2825 1865"/>
                    <a:gd name="T47" fmla="*/ 2825 h 972"/>
                    <a:gd name="T48" fmla="+- 0 1451 1228"/>
                    <a:gd name="T49" fmla="*/ T48 w 2500"/>
                    <a:gd name="T50" fmla="+- 0 2837 1865"/>
                    <a:gd name="T51" fmla="*/ 2837 h 972"/>
                    <a:gd name="T52" fmla="+- 0 3504 1228"/>
                    <a:gd name="T53" fmla="*/ T52 w 2500"/>
                    <a:gd name="T54" fmla="+- 0 2837 1865"/>
                    <a:gd name="T55" fmla="*/ 2837 h 972"/>
                    <a:gd name="T56" fmla="+- 0 3575 1228"/>
                    <a:gd name="T57" fmla="*/ T56 w 2500"/>
                    <a:gd name="T58" fmla="+- 0 2825 1865"/>
                    <a:gd name="T59" fmla="*/ 2825 h 972"/>
                    <a:gd name="T60" fmla="+- 0 3636 1228"/>
                    <a:gd name="T61" fmla="*/ T60 w 2500"/>
                    <a:gd name="T62" fmla="+- 0 2794 1865"/>
                    <a:gd name="T63" fmla="*/ 2794 h 972"/>
                    <a:gd name="T64" fmla="+- 0 3684 1228"/>
                    <a:gd name="T65" fmla="*/ T64 w 2500"/>
                    <a:gd name="T66" fmla="+- 0 2745 1865"/>
                    <a:gd name="T67" fmla="*/ 2745 h 972"/>
                    <a:gd name="T68" fmla="+- 0 3716 1228"/>
                    <a:gd name="T69" fmla="*/ T68 w 2500"/>
                    <a:gd name="T70" fmla="+- 0 2684 1865"/>
                    <a:gd name="T71" fmla="*/ 2684 h 972"/>
                    <a:gd name="T72" fmla="+- 0 3728 1228"/>
                    <a:gd name="T73" fmla="*/ T72 w 2500"/>
                    <a:gd name="T74" fmla="+- 0 2613 1865"/>
                    <a:gd name="T75" fmla="*/ 2613 h 972"/>
                    <a:gd name="T76" fmla="+- 0 3728 1228"/>
                    <a:gd name="T77" fmla="*/ T76 w 2500"/>
                    <a:gd name="T78" fmla="+- 0 2089 1865"/>
                    <a:gd name="T79" fmla="*/ 2089 h 972"/>
                    <a:gd name="T80" fmla="+- 0 3716 1228"/>
                    <a:gd name="T81" fmla="*/ T80 w 2500"/>
                    <a:gd name="T82" fmla="+- 0 2018 1865"/>
                    <a:gd name="T83" fmla="*/ 2018 h 972"/>
                    <a:gd name="T84" fmla="+- 0 3684 1228"/>
                    <a:gd name="T85" fmla="*/ T84 w 2500"/>
                    <a:gd name="T86" fmla="+- 0 1957 1865"/>
                    <a:gd name="T87" fmla="*/ 1957 h 972"/>
                    <a:gd name="T88" fmla="+- 0 3636 1228"/>
                    <a:gd name="T89" fmla="*/ T88 w 2500"/>
                    <a:gd name="T90" fmla="+- 0 1908 1865"/>
                    <a:gd name="T91" fmla="*/ 1908 h 972"/>
                    <a:gd name="T92" fmla="+- 0 3575 1228"/>
                    <a:gd name="T93" fmla="*/ T92 w 2500"/>
                    <a:gd name="T94" fmla="+- 0 1877 1865"/>
                    <a:gd name="T95" fmla="*/ 1877 h 972"/>
                    <a:gd name="T96" fmla="+- 0 3504 1228"/>
                    <a:gd name="T97" fmla="*/ T96 w 2500"/>
                    <a:gd name="T98" fmla="+- 0 1865 1865"/>
                    <a:gd name="T99" fmla="*/ 1865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3" y="0"/>
                      </a:lnTo>
                      <a:lnTo>
                        <a:pt x="153" y="12"/>
                      </a:lnTo>
                      <a:lnTo>
                        <a:pt x="91" y="43"/>
                      </a:lnTo>
                      <a:lnTo>
                        <a:pt x="43" y="92"/>
                      </a:lnTo>
                      <a:lnTo>
                        <a:pt x="11" y="153"/>
                      </a:lnTo>
                      <a:lnTo>
                        <a:pt x="0" y="224"/>
                      </a:lnTo>
                      <a:lnTo>
                        <a:pt x="0" y="748"/>
                      </a:lnTo>
                      <a:lnTo>
                        <a:pt x="11" y="819"/>
                      </a:lnTo>
                      <a:lnTo>
                        <a:pt x="43" y="880"/>
                      </a:lnTo>
                      <a:lnTo>
                        <a:pt x="91" y="929"/>
                      </a:lnTo>
                      <a:lnTo>
                        <a:pt x="153" y="960"/>
                      </a:lnTo>
                      <a:lnTo>
                        <a:pt x="223" y="972"/>
                      </a:lnTo>
                      <a:lnTo>
                        <a:pt x="2276" y="972"/>
                      </a:lnTo>
                      <a:lnTo>
                        <a:pt x="2347" y="960"/>
                      </a:lnTo>
                      <a:lnTo>
                        <a:pt x="2408" y="929"/>
                      </a:lnTo>
                      <a:lnTo>
                        <a:pt x="2456" y="880"/>
                      </a:lnTo>
                      <a:lnTo>
                        <a:pt x="2488" y="819"/>
                      </a:lnTo>
                      <a:lnTo>
                        <a:pt x="2500" y="748"/>
                      </a:lnTo>
                      <a:lnTo>
                        <a:pt x="2500" y="224"/>
                      </a:lnTo>
                      <a:lnTo>
                        <a:pt x="2488" y="153"/>
                      </a:lnTo>
                      <a:lnTo>
                        <a:pt x="2456" y="92"/>
                      </a:lnTo>
                      <a:lnTo>
                        <a:pt x="2408" y="43"/>
                      </a:lnTo>
                      <a:lnTo>
                        <a:pt x="2347" y="12"/>
                      </a:lnTo>
                      <a:lnTo>
                        <a:pt x="2276"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sp>
              <p:nvSpPr>
                <p:cNvPr id="9" name="Freeform 7"/>
                <p:cNvSpPr/>
                <p:nvPr/>
              </p:nvSpPr>
              <p:spPr bwMode="auto">
                <a:xfrm>
                  <a:off x="1409" y="4256"/>
                  <a:ext cx="2619" cy="1238"/>
                </a:xfrm>
                <a:custGeom>
                  <a:avLst/>
                  <a:gdLst>
                    <a:gd name="T0" fmla="+- 0 4162 1886"/>
                    <a:gd name="T1" fmla="*/ T0 w 2500"/>
                    <a:gd name="T2" fmla="+- 0 4260 4260"/>
                    <a:gd name="T3" fmla="*/ 4260 h 972"/>
                    <a:gd name="T4" fmla="+- 0 2110 1886"/>
                    <a:gd name="T5" fmla="*/ T4 w 2500"/>
                    <a:gd name="T6" fmla="+- 0 4260 4260"/>
                    <a:gd name="T7" fmla="*/ 4260 h 972"/>
                    <a:gd name="T8" fmla="+- 0 2039 1886"/>
                    <a:gd name="T9" fmla="*/ T8 w 2500"/>
                    <a:gd name="T10" fmla="+- 0 4272 4260"/>
                    <a:gd name="T11" fmla="*/ 4272 h 972"/>
                    <a:gd name="T12" fmla="+- 0 1977 1886"/>
                    <a:gd name="T13" fmla="*/ T12 w 2500"/>
                    <a:gd name="T14" fmla="+- 0 4303 4260"/>
                    <a:gd name="T15" fmla="*/ 4303 h 972"/>
                    <a:gd name="T16" fmla="+- 0 1929 1886"/>
                    <a:gd name="T17" fmla="*/ T16 w 2500"/>
                    <a:gd name="T18" fmla="+- 0 4352 4260"/>
                    <a:gd name="T19" fmla="*/ 4352 h 972"/>
                    <a:gd name="T20" fmla="+- 0 1897 1886"/>
                    <a:gd name="T21" fmla="*/ T20 w 2500"/>
                    <a:gd name="T22" fmla="+- 0 4413 4260"/>
                    <a:gd name="T23" fmla="*/ 4413 h 972"/>
                    <a:gd name="T24" fmla="+- 0 1886 1886"/>
                    <a:gd name="T25" fmla="*/ T24 w 2500"/>
                    <a:gd name="T26" fmla="+- 0 4484 4260"/>
                    <a:gd name="T27" fmla="*/ 4484 h 972"/>
                    <a:gd name="T28" fmla="+- 0 1886 1886"/>
                    <a:gd name="T29" fmla="*/ T28 w 2500"/>
                    <a:gd name="T30" fmla="+- 0 5008 4260"/>
                    <a:gd name="T31" fmla="*/ 5008 h 972"/>
                    <a:gd name="T32" fmla="+- 0 1897 1886"/>
                    <a:gd name="T33" fmla="*/ T32 w 2500"/>
                    <a:gd name="T34" fmla="+- 0 5079 4260"/>
                    <a:gd name="T35" fmla="*/ 5079 h 972"/>
                    <a:gd name="T36" fmla="+- 0 1929 1886"/>
                    <a:gd name="T37" fmla="*/ T36 w 2500"/>
                    <a:gd name="T38" fmla="+- 0 5140 4260"/>
                    <a:gd name="T39" fmla="*/ 5140 h 972"/>
                    <a:gd name="T40" fmla="+- 0 1977 1886"/>
                    <a:gd name="T41" fmla="*/ T40 w 2500"/>
                    <a:gd name="T42" fmla="+- 0 5189 4260"/>
                    <a:gd name="T43" fmla="*/ 5189 h 972"/>
                    <a:gd name="T44" fmla="+- 0 2039 1886"/>
                    <a:gd name="T45" fmla="*/ T44 w 2500"/>
                    <a:gd name="T46" fmla="+- 0 5221 4260"/>
                    <a:gd name="T47" fmla="*/ 5221 h 972"/>
                    <a:gd name="T48" fmla="+- 0 2110 1886"/>
                    <a:gd name="T49" fmla="*/ T48 w 2500"/>
                    <a:gd name="T50" fmla="+- 0 5232 4260"/>
                    <a:gd name="T51" fmla="*/ 5232 h 972"/>
                    <a:gd name="T52" fmla="+- 0 4162 1886"/>
                    <a:gd name="T53" fmla="*/ T52 w 2500"/>
                    <a:gd name="T54" fmla="+- 0 5232 4260"/>
                    <a:gd name="T55" fmla="*/ 5232 h 972"/>
                    <a:gd name="T56" fmla="+- 0 4233 1886"/>
                    <a:gd name="T57" fmla="*/ T56 w 2500"/>
                    <a:gd name="T58" fmla="+- 0 5221 4260"/>
                    <a:gd name="T59" fmla="*/ 5221 h 972"/>
                    <a:gd name="T60" fmla="+- 0 4294 1886"/>
                    <a:gd name="T61" fmla="*/ T60 w 2500"/>
                    <a:gd name="T62" fmla="+- 0 5189 4260"/>
                    <a:gd name="T63" fmla="*/ 5189 h 972"/>
                    <a:gd name="T64" fmla="+- 0 4343 1886"/>
                    <a:gd name="T65" fmla="*/ T64 w 2500"/>
                    <a:gd name="T66" fmla="+- 0 5140 4260"/>
                    <a:gd name="T67" fmla="*/ 5140 h 972"/>
                    <a:gd name="T68" fmla="+- 0 4374 1886"/>
                    <a:gd name="T69" fmla="*/ T68 w 2500"/>
                    <a:gd name="T70" fmla="+- 0 5079 4260"/>
                    <a:gd name="T71" fmla="*/ 5079 h 972"/>
                    <a:gd name="T72" fmla="+- 0 4386 1886"/>
                    <a:gd name="T73" fmla="*/ T72 w 2500"/>
                    <a:gd name="T74" fmla="+- 0 5008 4260"/>
                    <a:gd name="T75" fmla="*/ 5008 h 972"/>
                    <a:gd name="T76" fmla="+- 0 4386 1886"/>
                    <a:gd name="T77" fmla="*/ T76 w 2500"/>
                    <a:gd name="T78" fmla="+- 0 4484 4260"/>
                    <a:gd name="T79" fmla="*/ 4484 h 972"/>
                    <a:gd name="T80" fmla="+- 0 4374 1886"/>
                    <a:gd name="T81" fmla="*/ T80 w 2500"/>
                    <a:gd name="T82" fmla="+- 0 4413 4260"/>
                    <a:gd name="T83" fmla="*/ 4413 h 972"/>
                    <a:gd name="T84" fmla="+- 0 4343 1886"/>
                    <a:gd name="T85" fmla="*/ T84 w 2500"/>
                    <a:gd name="T86" fmla="+- 0 4352 4260"/>
                    <a:gd name="T87" fmla="*/ 4352 h 972"/>
                    <a:gd name="T88" fmla="+- 0 4294 1886"/>
                    <a:gd name="T89" fmla="*/ T88 w 2500"/>
                    <a:gd name="T90" fmla="+- 0 4303 4260"/>
                    <a:gd name="T91" fmla="*/ 4303 h 972"/>
                    <a:gd name="T92" fmla="+- 0 4233 1886"/>
                    <a:gd name="T93" fmla="*/ T92 w 2500"/>
                    <a:gd name="T94" fmla="+- 0 4272 4260"/>
                    <a:gd name="T95" fmla="*/ 4272 h 972"/>
                    <a:gd name="T96" fmla="+- 0 4162 1886"/>
                    <a:gd name="T97" fmla="*/ T96 w 2500"/>
                    <a:gd name="T98" fmla="+- 0 4260 4260"/>
                    <a:gd name="T99" fmla="*/ 4260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4" y="0"/>
                      </a:lnTo>
                      <a:lnTo>
                        <a:pt x="153" y="12"/>
                      </a:lnTo>
                      <a:lnTo>
                        <a:pt x="91" y="43"/>
                      </a:lnTo>
                      <a:lnTo>
                        <a:pt x="43" y="92"/>
                      </a:lnTo>
                      <a:lnTo>
                        <a:pt x="11" y="153"/>
                      </a:lnTo>
                      <a:lnTo>
                        <a:pt x="0" y="224"/>
                      </a:lnTo>
                      <a:lnTo>
                        <a:pt x="0" y="748"/>
                      </a:lnTo>
                      <a:lnTo>
                        <a:pt x="11" y="819"/>
                      </a:lnTo>
                      <a:lnTo>
                        <a:pt x="43" y="880"/>
                      </a:lnTo>
                      <a:lnTo>
                        <a:pt x="91" y="929"/>
                      </a:lnTo>
                      <a:lnTo>
                        <a:pt x="153" y="961"/>
                      </a:lnTo>
                      <a:lnTo>
                        <a:pt x="224" y="972"/>
                      </a:lnTo>
                      <a:lnTo>
                        <a:pt x="2276" y="972"/>
                      </a:lnTo>
                      <a:lnTo>
                        <a:pt x="2347" y="961"/>
                      </a:lnTo>
                      <a:lnTo>
                        <a:pt x="2408" y="929"/>
                      </a:lnTo>
                      <a:lnTo>
                        <a:pt x="2457" y="880"/>
                      </a:lnTo>
                      <a:lnTo>
                        <a:pt x="2488" y="819"/>
                      </a:lnTo>
                      <a:lnTo>
                        <a:pt x="2500" y="748"/>
                      </a:lnTo>
                      <a:lnTo>
                        <a:pt x="2500" y="224"/>
                      </a:lnTo>
                      <a:lnTo>
                        <a:pt x="2488" y="153"/>
                      </a:lnTo>
                      <a:lnTo>
                        <a:pt x="2457" y="92"/>
                      </a:lnTo>
                      <a:lnTo>
                        <a:pt x="2408" y="43"/>
                      </a:lnTo>
                      <a:lnTo>
                        <a:pt x="2347" y="12"/>
                      </a:lnTo>
                      <a:lnTo>
                        <a:pt x="2276" y="0"/>
                      </a:ln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marL="214630" indent="-21463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Mitigate risk</a:t>
                  </a:r>
                </a:p>
                <a:p>
                  <a:pPr marL="214630" indent="-21463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Improve bargaining power</a:t>
                  </a:r>
                </a:p>
                <a:p>
                  <a:pPr marL="214630" indent="-21463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Build social capital</a:t>
                  </a:r>
                </a:p>
              </p:txBody>
            </p:sp>
            <p:sp>
              <p:nvSpPr>
                <p:cNvPr id="10" name="Freeform 8"/>
                <p:cNvSpPr/>
                <p:nvPr/>
              </p:nvSpPr>
              <p:spPr bwMode="auto">
                <a:xfrm>
                  <a:off x="7122" y="4260"/>
                  <a:ext cx="2500" cy="1238"/>
                </a:xfrm>
                <a:custGeom>
                  <a:avLst/>
                  <a:gdLst>
                    <a:gd name="T0" fmla="+- 0 9399 7123"/>
                    <a:gd name="T1" fmla="*/ T0 w 2500"/>
                    <a:gd name="T2" fmla="+- 0 4260 4260"/>
                    <a:gd name="T3" fmla="*/ 4260 h 972"/>
                    <a:gd name="T4" fmla="+- 0 7346 7123"/>
                    <a:gd name="T5" fmla="*/ T4 w 2500"/>
                    <a:gd name="T6" fmla="+- 0 4260 4260"/>
                    <a:gd name="T7" fmla="*/ 4260 h 972"/>
                    <a:gd name="T8" fmla="+- 0 7276 7123"/>
                    <a:gd name="T9" fmla="*/ T8 w 2500"/>
                    <a:gd name="T10" fmla="+- 0 4272 4260"/>
                    <a:gd name="T11" fmla="*/ 4272 h 972"/>
                    <a:gd name="T12" fmla="+- 0 7214 7123"/>
                    <a:gd name="T13" fmla="*/ T12 w 2500"/>
                    <a:gd name="T14" fmla="+- 0 4303 4260"/>
                    <a:gd name="T15" fmla="*/ 4303 h 972"/>
                    <a:gd name="T16" fmla="+- 0 7166 7123"/>
                    <a:gd name="T17" fmla="*/ T16 w 2500"/>
                    <a:gd name="T18" fmla="+- 0 4352 4260"/>
                    <a:gd name="T19" fmla="*/ 4352 h 972"/>
                    <a:gd name="T20" fmla="+- 0 7134 7123"/>
                    <a:gd name="T21" fmla="*/ T20 w 2500"/>
                    <a:gd name="T22" fmla="+- 0 4413 4260"/>
                    <a:gd name="T23" fmla="*/ 4413 h 972"/>
                    <a:gd name="T24" fmla="+- 0 7123 7123"/>
                    <a:gd name="T25" fmla="*/ T24 w 2500"/>
                    <a:gd name="T26" fmla="+- 0 4484 4260"/>
                    <a:gd name="T27" fmla="*/ 4484 h 972"/>
                    <a:gd name="T28" fmla="+- 0 7123 7123"/>
                    <a:gd name="T29" fmla="*/ T28 w 2500"/>
                    <a:gd name="T30" fmla="+- 0 5008 4260"/>
                    <a:gd name="T31" fmla="*/ 5008 h 972"/>
                    <a:gd name="T32" fmla="+- 0 7134 7123"/>
                    <a:gd name="T33" fmla="*/ T32 w 2500"/>
                    <a:gd name="T34" fmla="+- 0 5079 4260"/>
                    <a:gd name="T35" fmla="*/ 5079 h 972"/>
                    <a:gd name="T36" fmla="+- 0 7166 7123"/>
                    <a:gd name="T37" fmla="*/ T36 w 2500"/>
                    <a:gd name="T38" fmla="+- 0 5140 4260"/>
                    <a:gd name="T39" fmla="*/ 5140 h 972"/>
                    <a:gd name="T40" fmla="+- 0 7214 7123"/>
                    <a:gd name="T41" fmla="*/ T40 w 2500"/>
                    <a:gd name="T42" fmla="+- 0 5189 4260"/>
                    <a:gd name="T43" fmla="*/ 5189 h 972"/>
                    <a:gd name="T44" fmla="+- 0 7276 7123"/>
                    <a:gd name="T45" fmla="*/ T44 w 2500"/>
                    <a:gd name="T46" fmla="+- 0 5221 4260"/>
                    <a:gd name="T47" fmla="*/ 5221 h 972"/>
                    <a:gd name="T48" fmla="+- 0 7346 7123"/>
                    <a:gd name="T49" fmla="*/ T48 w 2500"/>
                    <a:gd name="T50" fmla="+- 0 5232 4260"/>
                    <a:gd name="T51" fmla="*/ 5232 h 972"/>
                    <a:gd name="T52" fmla="+- 0 9399 7123"/>
                    <a:gd name="T53" fmla="*/ T52 w 2500"/>
                    <a:gd name="T54" fmla="+- 0 5232 4260"/>
                    <a:gd name="T55" fmla="*/ 5232 h 972"/>
                    <a:gd name="T56" fmla="+- 0 9470 7123"/>
                    <a:gd name="T57" fmla="*/ T56 w 2500"/>
                    <a:gd name="T58" fmla="+- 0 5221 4260"/>
                    <a:gd name="T59" fmla="*/ 5221 h 972"/>
                    <a:gd name="T60" fmla="+- 0 9531 7123"/>
                    <a:gd name="T61" fmla="*/ T60 w 2500"/>
                    <a:gd name="T62" fmla="+- 0 5189 4260"/>
                    <a:gd name="T63" fmla="*/ 5189 h 972"/>
                    <a:gd name="T64" fmla="+- 0 9580 7123"/>
                    <a:gd name="T65" fmla="*/ T64 w 2500"/>
                    <a:gd name="T66" fmla="+- 0 5140 4260"/>
                    <a:gd name="T67" fmla="*/ 5140 h 972"/>
                    <a:gd name="T68" fmla="+- 0 9611 7123"/>
                    <a:gd name="T69" fmla="*/ T68 w 2500"/>
                    <a:gd name="T70" fmla="+- 0 5079 4260"/>
                    <a:gd name="T71" fmla="*/ 5079 h 972"/>
                    <a:gd name="T72" fmla="+- 0 9623 7123"/>
                    <a:gd name="T73" fmla="*/ T72 w 2500"/>
                    <a:gd name="T74" fmla="+- 0 5008 4260"/>
                    <a:gd name="T75" fmla="*/ 5008 h 972"/>
                    <a:gd name="T76" fmla="+- 0 9623 7123"/>
                    <a:gd name="T77" fmla="*/ T76 w 2500"/>
                    <a:gd name="T78" fmla="+- 0 4484 4260"/>
                    <a:gd name="T79" fmla="*/ 4484 h 972"/>
                    <a:gd name="T80" fmla="+- 0 9611 7123"/>
                    <a:gd name="T81" fmla="*/ T80 w 2500"/>
                    <a:gd name="T82" fmla="+- 0 4413 4260"/>
                    <a:gd name="T83" fmla="*/ 4413 h 972"/>
                    <a:gd name="T84" fmla="+- 0 9580 7123"/>
                    <a:gd name="T85" fmla="*/ T84 w 2500"/>
                    <a:gd name="T86" fmla="+- 0 4352 4260"/>
                    <a:gd name="T87" fmla="*/ 4352 h 972"/>
                    <a:gd name="T88" fmla="+- 0 9531 7123"/>
                    <a:gd name="T89" fmla="*/ T88 w 2500"/>
                    <a:gd name="T90" fmla="+- 0 4303 4260"/>
                    <a:gd name="T91" fmla="*/ 4303 h 972"/>
                    <a:gd name="T92" fmla="+- 0 9470 7123"/>
                    <a:gd name="T93" fmla="*/ T92 w 2500"/>
                    <a:gd name="T94" fmla="+- 0 4272 4260"/>
                    <a:gd name="T95" fmla="*/ 4272 h 972"/>
                    <a:gd name="T96" fmla="+- 0 9399 7123"/>
                    <a:gd name="T97" fmla="*/ T96 w 2500"/>
                    <a:gd name="T98" fmla="+- 0 4260 4260"/>
                    <a:gd name="T99" fmla="*/ 4260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3" y="0"/>
                      </a:lnTo>
                      <a:lnTo>
                        <a:pt x="153" y="12"/>
                      </a:lnTo>
                      <a:lnTo>
                        <a:pt x="91" y="43"/>
                      </a:lnTo>
                      <a:lnTo>
                        <a:pt x="43" y="92"/>
                      </a:lnTo>
                      <a:lnTo>
                        <a:pt x="11" y="153"/>
                      </a:lnTo>
                      <a:lnTo>
                        <a:pt x="0" y="224"/>
                      </a:lnTo>
                      <a:lnTo>
                        <a:pt x="0" y="748"/>
                      </a:lnTo>
                      <a:lnTo>
                        <a:pt x="11" y="819"/>
                      </a:lnTo>
                      <a:lnTo>
                        <a:pt x="43" y="880"/>
                      </a:lnTo>
                      <a:lnTo>
                        <a:pt x="91" y="929"/>
                      </a:lnTo>
                      <a:lnTo>
                        <a:pt x="153" y="961"/>
                      </a:lnTo>
                      <a:lnTo>
                        <a:pt x="223" y="972"/>
                      </a:lnTo>
                      <a:lnTo>
                        <a:pt x="2276" y="972"/>
                      </a:lnTo>
                      <a:lnTo>
                        <a:pt x="2347" y="961"/>
                      </a:lnTo>
                      <a:lnTo>
                        <a:pt x="2408" y="929"/>
                      </a:lnTo>
                      <a:lnTo>
                        <a:pt x="2457" y="880"/>
                      </a:lnTo>
                      <a:lnTo>
                        <a:pt x="2488" y="819"/>
                      </a:lnTo>
                      <a:lnTo>
                        <a:pt x="2500" y="748"/>
                      </a:lnTo>
                      <a:lnTo>
                        <a:pt x="2500" y="224"/>
                      </a:lnTo>
                      <a:lnTo>
                        <a:pt x="2488" y="153"/>
                      </a:lnTo>
                      <a:lnTo>
                        <a:pt x="2457" y="92"/>
                      </a:lnTo>
                      <a:lnTo>
                        <a:pt x="2408" y="43"/>
                      </a:lnTo>
                      <a:lnTo>
                        <a:pt x="2347" y="12"/>
                      </a:lnTo>
                      <a:lnTo>
                        <a:pt x="2276" y="0"/>
                      </a:lnTo>
                      <a:close/>
                    </a:path>
                  </a:pathLst>
                </a:custGeom>
                <a:solidFill>
                  <a:srgbClr val="66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a:latin typeface="Times New Roman" panose="02020603050405020304" pitchFamily="18" charset="0"/>
                    <a:cs typeface="Times New Roman" panose="02020603050405020304" pitchFamily="18" charset="0"/>
                  </a:endParaRPr>
                </a:p>
              </p:txBody>
            </p:sp>
            <p:sp>
              <p:nvSpPr>
                <p:cNvPr id="11" name="Freeform 9"/>
                <p:cNvSpPr/>
                <p:nvPr/>
              </p:nvSpPr>
              <p:spPr bwMode="auto">
                <a:xfrm>
                  <a:off x="7781" y="3086"/>
                  <a:ext cx="2500" cy="1018"/>
                </a:xfrm>
                <a:custGeom>
                  <a:avLst/>
                  <a:gdLst>
                    <a:gd name="T0" fmla="+- 0 10057 7781"/>
                    <a:gd name="T1" fmla="*/ T0 w 2500"/>
                    <a:gd name="T2" fmla="+- 0 3072 3072"/>
                    <a:gd name="T3" fmla="*/ 3072 h 972"/>
                    <a:gd name="T4" fmla="+- 0 8005 7781"/>
                    <a:gd name="T5" fmla="*/ T4 w 2500"/>
                    <a:gd name="T6" fmla="+- 0 3072 3072"/>
                    <a:gd name="T7" fmla="*/ 3072 h 972"/>
                    <a:gd name="T8" fmla="+- 0 7934 7781"/>
                    <a:gd name="T9" fmla="*/ T8 w 2500"/>
                    <a:gd name="T10" fmla="+- 0 3083 3072"/>
                    <a:gd name="T11" fmla="*/ 3083 h 972"/>
                    <a:gd name="T12" fmla="+- 0 7873 7781"/>
                    <a:gd name="T13" fmla="*/ T12 w 2500"/>
                    <a:gd name="T14" fmla="+- 0 3115 3072"/>
                    <a:gd name="T15" fmla="*/ 3115 h 972"/>
                    <a:gd name="T16" fmla="+- 0 7824 7781"/>
                    <a:gd name="T17" fmla="*/ T16 w 2500"/>
                    <a:gd name="T18" fmla="+- 0 3163 3072"/>
                    <a:gd name="T19" fmla="*/ 3163 h 972"/>
                    <a:gd name="T20" fmla="+- 0 7792 7781"/>
                    <a:gd name="T21" fmla="*/ T20 w 2500"/>
                    <a:gd name="T22" fmla="+- 0 3225 3072"/>
                    <a:gd name="T23" fmla="*/ 3225 h 972"/>
                    <a:gd name="T24" fmla="+- 0 7781 7781"/>
                    <a:gd name="T25" fmla="*/ T24 w 2500"/>
                    <a:gd name="T26" fmla="+- 0 3295 3072"/>
                    <a:gd name="T27" fmla="*/ 3295 h 972"/>
                    <a:gd name="T28" fmla="+- 0 7781 7781"/>
                    <a:gd name="T29" fmla="*/ T28 w 2500"/>
                    <a:gd name="T30" fmla="+- 0 3820 3072"/>
                    <a:gd name="T31" fmla="*/ 3820 h 972"/>
                    <a:gd name="T32" fmla="+- 0 7792 7781"/>
                    <a:gd name="T33" fmla="*/ T32 w 2500"/>
                    <a:gd name="T34" fmla="+- 0 3891 3072"/>
                    <a:gd name="T35" fmla="*/ 3891 h 972"/>
                    <a:gd name="T36" fmla="+- 0 7824 7781"/>
                    <a:gd name="T37" fmla="*/ T36 w 2500"/>
                    <a:gd name="T38" fmla="+- 0 3952 3072"/>
                    <a:gd name="T39" fmla="*/ 3952 h 972"/>
                    <a:gd name="T40" fmla="+- 0 7873 7781"/>
                    <a:gd name="T41" fmla="*/ T40 w 2500"/>
                    <a:gd name="T42" fmla="+- 0 4000 3072"/>
                    <a:gd name="T43" fmla="*/ 4000 h 972"/>
                    <a:gd name="T44" fmla="+- 0 7934 7781"/>
                    <a:gd name="T45" fmla="*/ T44 w 2500"/>
                    <a:gd name="T46" fmla="+- 0 4032 3072"/>
                    <a:gd name="T47" fmla="*/ 4032 h 972"/>
                    <a:gd name="T48" fmla="+- 0 8005 7781"/>
                    <a:gd name="T49" fmla="*/ T48 w 2500"/>
                    <a:gd name="T50" fmla="+- 0 4044 3072"/>
                    <a:gd name="T51" fmla="*/ 4044 h 972"/>
                    <a:gd name="T52" fmla="+- 0 10057 7781"/>
                    <a:gd name="T53" fmla="*/ T52 w 2500"/>
                    <a:gd name="T54" fmla="+- 0 4044 3072"/>
                    <a:gd name="T55" fmla="*/ 4044 h 972"/>
                    <a:gd name="T56" fmla="+- 0 10128 7781"/>
                    <a:gd name="T57" fmla="*/ T56 w 2500"/>
                    <a:gd name="T58" fmla="+- 0 4032 3072"/>
                    <a:gd name="T59" fmla="*/ 4032 h 972"/>
                    <a:gd name="T60" fmla="+- 0 10189 7781"/>
                    <a:gd name="T61" fmla="*/ T60 w 2500"/>
                    <a:gd name="T62" fmla="+- 0 4000 3072"/>
                    <a:gd name="T63" fmla="*/ 4000 h 972"/>
                    <a:gd name="T64" fmla="+- 0 10238 7781"/>
                    <a:gd name="T65" fmla="*/ T64 w 2500"/>
                    <a:gd name="T66" fmla="+- 0 3952 3072"/>
                    <a:gd name="T67" fmla="*/ 3952 h 972"/>
                    <a:gd name="T68" fmla="+- 0 10270 7781"/>
                    <a:gd name="T69" fmla="*/ T68 w 2500"/>
                    <a:gd name="T70" fmla="+- 0 3891 3072"/>
                    <a:gd name="T71" fmla="*/ 3891 h 972"/>
                    <a:gd name="T72" fmla="+- 0 10281 7781"/>
                    <a:gd name="T73" fmla="*/ T72 w 2500"/>
                    <a:gd name="T74" fmla="+- 0 3820 3072"/>
                    <a:gd name="T75" fmla="*/ 3820 h 972"/>
                    <a:gd name="T76" fmla="+- 0 10281 7781"/>
                    <a:gd name="T77" fmla="*/ T76 w 2500"/>
                    <a:gd name="T78" fmla="+- 0 3295 3072"/>
                    <a:gd name="T79" fmla="*/ 3295 h 972"/>
                    <a:gd name="T80" fmla="+- 0 10270 7781"/>
                    <a:gd name="T81" fmla="*/ T80 w 2500"/>
                    <a:gd name="T82" fmla="+- 0 3225 3072"/>
                    <a:gd name="T83" fmla="*/ 3225 h 972"/>
                    <a:gd name="T84" fmla="+- 0 10238 7781"/>
                    <a:gd name="T85" fmla="*/ T84 w 2500"/>
                    <a:gd name="T86" fmla="+- 0 3163 3072"/>
                    <a:gd name="T87" fmla="*/ 3163 h 972"/>
                    <a:gd name="T88" fmla="+- 0 10189 7781"/>
                    <a:gd name="T89" fmla="*/ T88 w 2500"/>
                    <a:gd name="T90" fmla="+- 0 3115 3072"/>
                    <a:gd name="T91" fmla="*/ 3115 h 972"/>
                    <a:gd name="T92" fmla="+- 0 10128 7781"/>
                    <a:gd name="T93" fmla="*/ T92 w 2500"/>
                    <a:gd name="T94" fmla="+- 0 3083 3072"/>
                    <a:gd name="T95" fmla="*/ 3083 h 972"/>
                    <a:gd name="T96" fmla="+- 0 10057 7781"/>
                    <a:gd name="T97" fmla="*/ T96 w 2500"/>
                    <a:gd name="T98" fmla="+- 0 3072 3072"/>
                    <a:gd name="T99" fmla="*/ 3072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4" y="0"/>
                      </a:lnTo>
                      <a:lnTo>
                        <a:pt x="153" y="11"/>
                      </a:lnTo>
                      <a:lnTo>
                        <a:pt x="92" y="43"/>
                      </a:lnTo>
                      <a:lnTo>
                        <a:pt x="43" y="91"/>
                      </a:lnTo>
                      <a:lnTo>
                        <a:pt x="11" y="153"/>
                      </a:lnTo>
                      <a:lnTo>
                        <a:pt x="0" y="223"/>
                      </a:lnTo>
                      <a:lnTo>
                        <a:pt x="0" y="748"/>
                      </a:lnTo>
                      <a:lnTo>
                        <a:pt x="11" y="819"/>
                      </a:lnTo>
                      <a:lnTo>
                        <a:pt x="43" y="880"/>
                      </a:lnTo>
                      <a:lnTo>
                        <a:pt x="92" y="928"/>
                      </a:lnTo>
                      <a:lnTo>
                        <a:pt x="153" y="960"/>
                      </a:lnTo>
                      <a:lnTo>
                        <a:pt x="224" y="972"/>
                      </a:lnTo>
                      <a:lnTo>
                        <a:pt x="2276" y="972"/>
                      </a:lnTo>
                      <a:lnTo>
                        <a:pt x="2347" y="960"/>
                      </a:lnTo>
                      <a:lnTo>
                        <a:pt x="2408" y="928"/>
                      </a:lnTo>
                      <a:lnTo>
                        <a:pt x="2457" y="880"/>
                      </a:lnTo>
                      <a:lnTo>
                        <a:pt x="2489" y="819"/>
                      </a:lnTo>
                      <a:lnTo>
                        <a:pt x="2500" y="748"/>
                      </a:lnTo>
                      <a:lnTo>
                        <a:pt x="2500" y="223"/>
                      </a:lnTo>
                      <a:lnTo>
                        <a:pt x="2489" y="153"/>
                      </a:lnTo>
                      <a:lnTo>
                        <a:pt x="2457" y="91"/>
                      </a:lnTo>
                      <a:lnTo>
                        <a:pt x="2408" y="43"/>
                      </a:lnTo>
                      <a:lnTo>
                        <a:pt x="2347" y="11"/>
                      </a:lnTo>
                      <a:lnTo>
                        <a:pt x="2276" y="0"/>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a:latin typeface="Times New Roman" panose="02020603050405020304" pitchFamily="18" charset="0"/>
                    <a:cs typeface="Times New Roman" panose="02020603050405020304" pitchFamily="18" charset="0"/>
                  </a:endParaRPr>
                </a:p>
              </p:txBody>
            </p:sp>
            <p:sp>
              <p:nvSpPr>
                <p:cNvPr id="12" name="Freeform 10"/>
                <p:cNvSpPr/>
                <p:nvPr/>
              </p:nvSpPr>
              <p:spPr bwMode="auto">
                <a:xfrm>
                  <a:off x="7922" y="1960"/>
                  <a:ext cx="2500" cy="972"/>
                </a:xfrm>
                <a:custGeom>
                  <a:avLst/>
                  <a:gdLst>
                    <a:gd name="T0" fmla="+- 0 10057 7781"/>
                    <a:gd name="T1" fmla="*/ T0 w 2500"/>
                    <a:gd name="T2" fmla="+- 0 1865 1865"/>
                    <a:gd name="T3" fmla="*/ 1865 h 972"/>
                    <a:gd name="T4" fmla="+- 0 8005 7781"/>
                    <a:gd name="T5" fmla="*/ T4 w 2500"/>
                    <a:gd name="T6" fmla="+- 0 1865 1865"/>
                    <a:gd name="T7" fmla="*/ 1865 h 972"/>
                    <a:gd name="T8" fmla="+- 0 7934 7781"/>
                    <a:gd name="T9" fmla="*/ T8 w 2500"/>
                    <a:gd name="T10" fmla="+- 0 1877 1865"/>
                    <a:gd name="T11" fmla="*/ 1877 h 972"/>
                    <a:gd name="T12" fmla="+- 0 7873 7781"/>
                    <a:gd name="T13" fmla="*/ T12 w 2500"/>
                    <a:gd name="T14" fmla="+- 0 1908 1865"/>
                    <a:gd name="T15" fmla="*/ 1908 h 972"/>
                    <a:gd name="T16" fmla="+- 0 7824 7781"/>
                    <a:gd name="T17" fmla="*/ T16 w 2500"/>
                    <a:gd name="T18" fmla="+- 0 1957 1865"/>
                    <a:gd name="T19" fmla="*/ 1957 h 972"/>
                    <a:gd name="T20" fmla="+- 0 7792 7781"/>
                    <a:gd name="T21" fmla="*/ T20 w 2500"/>
                    <a:gd name="T22" fmla="+- 0 2018 1865"/>
                    <a:gd name="T23" fmla="*/ 2018 h 972"/>
                    <a:gd name="T24" fmla="+- 0 7781 7781"/>
                    <a:gd name="T25" fmla="*/ T24 w 2500"/>
                    <a:gd name="T26" fmla="+- 0 2089 1865"/>
                    <a:gd name="T27" fmla="*/ 2089 h 972"/>
                    <a:gd name="T28" fmla="+- 0 7781 7781"/>
                    <a:gd name="T29" fmla="*/ T28 w 2500"/>
                    <a:gd name="T30" fmla="+- 0 2613 1865"/>
                    <a:gd name="T31" fmla="*/ 2613 h 972"/>
                    <a:gd name="T32" fmla="+- 0 7792 7781"/>
                    <a:gd name="T33" fmla="*/ T32 w 2500"/>
                    <a:gd name="T34" fmla="+- 0 2684 1865"/>
                    <a:gd name="T35" fmla="*/ 2684 h 972"/>
                    <a:gd name="T36" fmla="+- 0 7824 7781"/>
                    <a:gd name="T37" fmla="*/ T36 w 2500"/>
                    <a:gd name="T38" fmla="+- 0 2745 1865"/>
                    <a:gd name="T39" fmla="*/ 2745 h 972"/>
                    <a:gd name="T40" fmla="+- 0 7873 7781"/>
                    <a:gd name="T41" fmla="*/ T40 w 2500"/>
                    <a:gd name="T42" fmla="+- 0 2794 1865"/>
                    <a:gd name="T43" fmla="*/ 2794 h 972"/>
                    <a:gd name="T44" fmla="+- 0 7934 7781"/>
                    <a:gd name="T45" fmla="*/ T44 w 2500"/>
                    <a:gd name="T46" fmla="+- 0 2825 1865"/>
                    <a:gd name="T47" fmla="*/ 2825 h 972"/>
                    <a:gd name="T48" fmla="+- 0 8005 7781"/>
                    <a:gd name="T49" fmla="*/ T48 w 2500"/>
                    <a:gd name="T50" fmla="+- 0 2837 1865"/>
                    <a:gd name="T51" fmla="*/ 2837 h 972"/>
                    <a:gd name="T52" fmla="+- 0 10057 7781"/>
                    <a:gd name="T53" fmla="*/ T52 w 2500"/>
                    <a:gd name="T54" fmla="+- 0 2837 1865"/>
                    <a:gd name="T55" fmla="*/ 2837 h 972"/>
                    <a:gd name="T56" fmla="+- 0 10128 7781"/>
                    <a:gd name="T57" fmla="*/ T56 w 2500"/>
                    <a:gd name="T58" fmla="+- 0 2825 1865"/>
                    <a:gd name="T59" fmla="*/ 2825 h 972"/>
                    <a:gd name="T60" fmla="+- 0 10189 7781"/>
                    <a:gd name="T61" fmla="*/ T60 w 2500"/>
                    <a:gd name="T62" fmla="+- 0 2794 1865"/>
                    <a:gd name="T63" fmla="*/ 2794 h 972"/>
                    <a:gd name="T64" fmla="+- 0 10238 7781"/>
                    <a:gd name="T65" fmla="*/ T64 w 2500"/>
                    <a:gd name="T66" fmla="+- 0 2745 1865"/>
                    <a:gd name="T67" fmla="*/ 2745 h 972"/>
                    <a:gd name="T68" fmla="+- 0 10270 7781"/>
                    <a:gd name="T69" fmla="*/ T68 w 2500"/>
                    <a:gd name="T70" fmla="+- 0 2684 1865"/>
                    <a:gd name="T71" fmla="*/ 2684 h 972"/>
                    <a:gd name="T72" fmla="+- 0 10281 7781"/>
                    <a:gd name="T73" fmla="*/ T72 w 2500"/>
                    <a:gd name="T74" fmla="+- 0 2613 1865"/>
                    <a:gd name="T75" fmla="*/ 2613 h 972"/>
                    <a:gd name="T76" fmla="+- 0 10281 7781"/>
                    <a:gd name="T77" fmla="*/ T76 w 2500"/>
                    <a:gd name="T78" fmla="+- 0 2089 1865"/>
                    <a:gd name="T79" fmla="*/ 2089 h 972"/>
                    <a:gd name="T80" fmla="+- 0 10270 7781"/>
                    <a:gd name="T81" fmla="*/ T80 w 2500"/>
                    <a:gd name="T82" fmla="+- 0 2018 1865"/>
                    <a:gd name="T83" fmla="*/ 2018 h 972"/>
                    <a:gd name="T84" fmla="+- 0 10238 7781"/>
                    <a:gd name="T85" fmla="*/ T84 w 2500"/>
                    <a:gd name="T86" fmla="+- 0 1957 1865"/>
                    <a:gd name="T87" fmla="*/ 1957 h 972"/>
                    <a:gd name="T88" fmla="+- 0 10189 7781"/>
                    <a:gd name="T89" fmla="*/ T88 w 2500"/>
                    <a:gd name="T90" fmla="+- 0 1908 1865"/>
                    <a:gd name="T91" fmla="*/ 1908 h 972"/>
                    <a:gd name="T92" fmla="+- 0 10128 7781"/>
                    <a:gd name="T93" fmla="*/ T92 w 2500"/>
                    <a:gd name="T94" fmla="+- 0 1877 1865"/>
                    <a:gd name="T95" fmla="*/ 1877 h 972"/>
                    <a:gd name="T96" fmla="+- 0 10057 7781"/>
                    <a:gd name="T97" fmla="*/ T96 w 2500"/>
                    <a:gd name="T98" fmla="+- 0 1865 1865"/>
                    <a:gd name="T99" fmla="*/ 1865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4" y="0"/>
                      </a:lnTo>
                      <a:lnTo>
                        <a:pt x="153" y="12"/>
                      </a:lnTo>
                      <a:lnTo>
                        <a:pt x="92" y="43"/>
                      </a:lnTo>
                      <a:lnTo>
                        <a:pt x="43" y="92"/>
                      </a:lnTo>
                      <a:lnTo>
                        <a:pt x="11" y="153"/>
                      </a:lnTo>
                      <a:lnTo>
                        <a:pt x="0" y="224"/>
                      </a:lnTo>
                      <a:lnTo>
                        <a:pt x="0" y="748"/>
                      </a:lnTo>
                      <a:lnTo>
                        <a:pt x="11" y="819"/>
                      </a:lnTo>
                      <a:lnTo>
                        <a:pt x="43" y="880"/>
                      </a:lnTo>
                      <a:lnTo>
                        <a:pt x="92" y="929"/>
                      </a:lnTo>
                      <a:lnTo>
                        <a:pt x="153" y="960"/>
                      </a:lnTo>
                      <a:lnTo>
                        <a:pt x="224" y="972"/>
                      </a:lnTo>
                      <a:lnTo>
                        <a:pt x="2276" y="972"/>
                      </a:lnTo>
                      <a:lnTo>
                        <a:pt x="2347" y="960"/>
                      </a:lnTo>
                      <a:lnTo>
                        <a:pt x="2408" y="929"/>
                      </a:lnTo>
                      <a:lnTo>
                        <a:pt x="2457" y="880"/>
                      </a:lnTo>
                      <a:lnTo>
                        <a:pt x="2489" y="819"/>
                      </a:lnTo>
                      <a:lnTo>
                        <a:pt x="2500" y="748"/>
                      </a:lnTo>
                      <a:lnTo>
                        <a:pt x="2500" y="224"/>
                      </a:lnTo>
                      <a:lnTo>
                        <a:pt x="2489" y="153"/>
                      </a:lnTo>
                      <a:lnTo>
                        <a:pt x="2457" y="92"/>
                      </a:lnTo>
                      <a:lnTo>
                        <a:pt x="2408" y="43"/>
                      </a:lnTo>
                      <a:lnTo>
                        <a:pt x="2347" y="12"/>
                      </a:lnTo>
                      <a:lnTo>
                        <a:pt x="2276" y="0"/>
                      </a:lnTo>
                      <a:close/>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sp>
              <p:nvSpPr>
                <p:cNvPr id="13" name="Freeform 11"/>
                <p:cNvSpPr/>
                <p:nvPr/>
              </p:nvSpPr>
              <p:spPr bwMode="auto">
                <a:xfrm>
                  <a:off x="7500" y="694"/>
                  <a:ext cx="2500" cy="972"/>
                </a:xfrm>
                <a:custGeom>
                  <a:avLst/>
                  <a:gdLst>
                    <a:gd name="T0" fmla="+- 0 9399 7123"/>
                    <a:gd name="T1" fmla="*/ T0 w 2500"/>
                    <a:gd name="T2" fmla="+- 0 658 658"/>
                    <a:gd name="T3" fmla="*/ 658 h 972"/>
                    <a:gd name="T4" fmla="+- 0 7346 7123"/>
                    <a:gd name="T5" fmla="*/ T4 w 2500"/>
                    <a:gd name="T6" fmla="+- 0 658 658"/>
                    <a:gd name="T7" fmla="*/ 658 h 972"/>
                    <a:gd name="T8" fmla="+- 0 7276 7123"/>
                    <a:gd name="T9" fmla="*/ T8 w 2500"/>
                    <a:gd name="T10" fmla="+- 0 670 658"/>
                    <a:gd name="T11" fmla="*/ 670 h 972"/>
                    <a:gd name="T12" fmla="+- 0 7214 7123"/>
                    <a:gd name="T13" fmla="*/ T12 w 2500"/>
                    <a:gd name="T14" fmla="+- 0 702 658"/>
                    <a:gd name="T15" fmla="*/ 702 h 972"/>
                    <a:gd name="T16" fmla="+- 0 7166 7123"/>
                    <a:gd name="T17" fmla="*/ T16 w 2500"/>
                    <a:gd name="T18" fmla="+- 0 750 658"/>
                    <a:gd name="T19" fmla="*/ 750 h 972"/>
                    <a:gd name="T20" fmla="+- 0 7134 7123"/>
                    <a:gd name="T21" fmla="*/ T20 w 2500"/>
                    <a:gd name="T22" fmla="+- 0 811 658"/>
                    <a:gd name="T23" fmla="*/ 811 h 972"/>
                    <a:gd name="T24" fmla="+- 0 7123 7123"/>
                    <a:gd name="T25" fmla="*/ T24 w 2500"/>
                    <a:gd name="T26" fmla="+- 0 882 658"/>
                    <a:gd name="T27" fmla="*/ 882 h 972"/>
                    <a:gd name="T28" fmla="+- 0 7123 7123"/>
                    <a:gd name="T29" fmla="*/ T28 w 2500"/>
                    <a:gd name="T30" fmla="+- 0 1406 658"/>
                    <a:gd name="T31" fmla="*/ 1406 h 972"/>
                    <a:gd name="T32" fmla="+- 0 7134 7123"/>
                    <a:gd name="T33" fmla="*/ T32 w 2500"/>
                    <a:gd name="T34" fmla="+- 0 1477 658"/>
                    <a:gd name="T35" fmla="*/ 1477 h 972"/>
                    <a:gd name="T36" fmla="+- 0 7166 7123"/>
                    <a:gd name="T37" fmla="*/ T36 w 2500"/>
                    <a:gd name="T38" fmla="+- 0 1538 658"/>
                    <a:gd name="T39" fmla="*/ 1538 h 972"/>
                    <a:gd name="T40" fmla="+- 0 7214 7123"/>
                    <a:gd name="T41" fmla="*/ T40 w 2500"/>
                    <a:gd name="T42" fmla="+- 0 1587 658"/>
                    <a:gd name="T43" fmla="*/ 1587 h 972"/>
                    <a:gd name="T44" fmla="+- 0 7276 7123"/>
                    <a:gd name="T45" fmla="*/ T44 w 2500"/>
                    <a:gd name="T46" fmla="+- 0 1619 658"/>
                    <a:gd name="T47" fmla="*/ 1619 h 972"/>
                    <a:gd name="T48" fmla="+- 0 7346 7123"/>
                    <a:gd name="T49" fmla="*/ T48 w 2500"/>
                    <a:gd name="T50" fmla="+- 0 1630 658"/>
                    <a:gd name="T51" fmla="*/ 1630 h 972"/>
                    <a:gd name="T52" fmla="+- 0 9399 7123"/>
                    <a:gd name="T53" fmla="*/ T52 w 2500"/>
                    <a:gd name="T54" fmla="+- 0 1630 658"/>
                    <a:gd name="T55" fmla="*/ 1630 h 972"/>
                    <a:gd name="T56" fmla="+- 0 9470 7123"/>
                    <a:gd name="T57" fmla="*/ T56 w 2500"/>
                    <a:gd name="T58" fmla="+- 0 1619 658"/>
                    <a:gd name="T59" fmla="*/ 1619 h 972"/>
                    <a:gd name="T60" fmla="+- 0 9531 7123"/>
                    <a:gd name="T61" fmla="*/ T60 w 2500"/>
                    <a:gd name="T62" fmla="+- 0 1587 658"/>
                    <a:gd name="T63" fmla="*/ 1587 h 972"/>
                    <a:gd name="T64" fmla="+- 0 9580 7123"/>
                    <a:gd name="T65" fmla="*/ T64 w 2500"/>
                    <a:gd name="T66" fmla="+- 0 1538 658"/>
                    <a:gd name="T67" fmla="*/ 1538 h 972"/>
                    <a:gd name="T68" fmla="+- 0 9611 7123"/>
                    <a:gd name="T69" fmla="*/ T68 w 2500"/>
                    <a:gd name="T70" fmla="+- 0 1477 658"/>
                    <a:gd name="T71" fmla="*/ 1477 h 972"/>
                    <a:gd name="T72" fmla="+- 0 9623 7123"/>
                    <a:gd name="T73" fmla="*/ T72 w 2500"/>
                    <a:gd name="T74" fmla="+- 0 1406 658"/>
                    <a:gd name="T75" fmla="*/ 1406 h 972"/>
                    <a:gd name="T76" fmla="+- 0 9623 7123"/>
                    <a:gd name="T77" fmla="*/ T76 w 2500"/>
                    <a:gd name="T78" fmla="+- 0 882 658"/>
                    <a:gd name="T79" fmla="*/ 882 h 972"/>
                    <a:gd name="T80" fmla="+- 0 9611 7123"/>
                    <a:gd name="T81" fmla="*/ T80 w 2500"/>
                    <a:gd name="T82" fmla="+- 0 811 658"/>
                    <a:gd name="T83" fmla="*/ 811 h 972"/>
                    <a:gd name="T84" fmla="+- 0 9580 7123"/>
                    <a:gd name="T85" fmla="*/ T84 w 2500"/>
                    <a:gd name="T86" fmla="+- 0 750 658"/>
                    <a:gd name="T87" fmla="*/ 750 h 972"/>
                    <a:gd name="T88" fmla="+- 0 9531 7123"/>
                    <a:gd name="T89" fmla="*/ T88 w 2500"/>
                    <a:gd name="T90" fmla="+- 0 702 658"/>
                    <a:gd name="T91" fmla="*/ 702 h 972"/>
                    <a:gd name="T92" fmla="+- 0 9470 7123"/>
                    <a:gd name="T93" fmla="*/ T92 w 2500"/>
                    <a:gd name="T94" fmla="+- 0 670 658"/>
                    <a:gd name="T95" fmla="*/ 670 h 972"/>
                    <a:gd name="T96" fmla="+- 0 9399 7123"/>
                    <a:gd name="T97" fmla="*/ T96 w 2500"/>
                    <a:gd name="T98" fmla="+- 0 658 658"/>
                    <a:gd name="T99" fmla="*/ 658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3" y="0"/>
                      </a:lnTo>
                      <a:lnTo>
                        <a:pt x="153" y="12"/>
                      </a:lnTo>
                      <a:lnTo>
                        <a:pt x="91" y="44"/>
                      </a:lnTo>
                      <a:lnTo>
                        <a:pt x="43" y="92"/>
                      </a:lnTo>
                      <a:lnTo>
                        <a:pt x="11" y="153"/>
                      </a:lnTo>
                      <a:lnTo>
                        <a:pt x="0" y="224"/>
                      </a:lnTo>
                      <a:lnTo>
                        <a:pt x="0" y="748"/>
                      </a:lnTo>
                      <a:lnTo>
                        <a:pt x="11" y="819"/>
                      </a:lnTo>
                      <a:lnTo>
                        <a:pt x="43" y="880"/>
                      </a:lnTo>
                      <a:lnTo>
                        <a:pt x="91" y="929"/>
                      </a:lnTo>
                      <a:lnTo>
                        <a:pt x="153" y="961"/>
                      </a:lnTo>
                      <a:lnTo>
                        <a:pt x="223" y="972"/>
                      </a:lnTo>
                      <a:lnTo>
                        <a:pt x="2276" y="972"/>
                      </a:lnTo>
                      <a:lnTo>
                        <a:pt x="2347" y="961"/>
                      </a:lnTo>
                      <a:lnTo>
                        <a:pt x="2408" y="929"/>
                      </a:lnTo>
                      <a:lnTo>
                        <a:pt x="2457" y="880"/>
                      </a:lnTo>
                      <a:lnTo>
                        <a:pt x="2488" y="819"/>
                      </a:lnTo>
                      <a:lnTo>
                        <a:pt x="2500" y="748"/>
                      </a:lnTo>
                      <a:lnTo>
                        <a:pt x="2500" y="224"/>
                      </a:lnTo>
                      <a:lnTo>
                        <a:pt x="2488" y="153"/>
                      </a:lnTo>
                      <a:lnTo>
                        <a:pt x="2457" y="92"/>
                      </a:lnTo>
                      <a:lnTo>
                        <a:pt x="2408" y="44"/>
                      </a:lnTo>
                      <a:lnTo>
                        <a:pt x="2347" y="12"/>
                      </a:lnTo>
                      <a:lnTo>
                        <a:pt x="2276" y="0"/>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sp>
              <p:nvSpPr>
                <p:cNvPr id="14" name="Freeform 12"/>
                <p:cNvSpPr/>
                <p:nvPr/>
              </p:nvSpPr>
              <p:spPr bwMode="auto">
                <a:xfrm>
                  <a:off x="4497" y="-40"/>
                  <a:ext cx="2500" cy="1262"/>
                </a:xfrm>
                <a:custGeom>
                  <a:avLst/>
                  <a:gdLst>
                    <a:gd name="T0" fmla="+- 0 6776 4500"/>
                    <a:gd name="T1" fmla="*/ T0 w 2500"/>
                    <a:gd name="T2" fmla="+- 0 256 256"/>
                    <a:gd name="T3" fmla="*/ 256 h 972"/>
                    <a:gd name="T4" fmla="+- 0 4724 4500"/>
                    <a:gd name="T5" fmla="*/ T4 w 2500"/>
                    <a:gd name="T6" fmla="+- 0 256 256"/>
                    <a:gd name="T7" fmla="*/ 256 h 972"/>
                    <a:gd name="T8" fmla="+- 0 4653 4500"/>
                    <a:gd name="T9" fmla="*/ T8 w 2500"/>
                    <a:gd name="T10" fmla="+- 0 268 256"/>
                    <a:gd name="T11" fmla="*/ 268 h 972"/>
                    <a:gd name="T12" fmla="+- 0 4592 4500"/>
                    <a:gd name="T13" fmla="*/ T12 w 2500"/>
                    <a:gd name="T14" fmla="+- 0 299 256"/>
                    <a:gd name="T15" fmla="*/ 299 h 972"/>
                    <a:gd name="T16" fmla="+- 0 4543 4500"/>
                    <a:gd name="T17" fmla="*/ T16 w 2500"/>
                    <a:gd name="T18" fmla="+- 0 348 256"/>
                    <a:gd name="T19" fmla="*/ 348 h 972"/>
                    <a:gd name="T20" fmla="+- 0 4512 4500"/>
                    <a:gd name="T21" fmla="*/ T20 w 2500"/>
                    <a:gd name="T22" fmla="+- 0 409 256"/>
                    <a:gd name="T23" fmla="*/ 409 h 972"/>
                    <a:gd name="T24" fmla="+- 0 4500 4500"/>
                    <a:gd name="T25" fmla="*/ T24 w 2500"/>
                    <a:gd name="T26" fmla="+- 0 480 256"/>
                    <a:gd name="T27" fmla="*/ 480 h 972"/>
                    <a:gd name="T28" fmla="+- 0 4500 4500"/>
                    <a:gd name="T29" fmla="*/ T28 w 2500"/>
                    <a:gd name="T30" fmla="+- 0 1004 256"/>
                    <a:gd name="T31" fmla="*/ 1004 h 972"/>
                    <a:gd name="T32" fmla="+- 0 4512 4500"/>
                    <a:gd name="T33" fmla="*/ T32 w 2500"/>
                    <a:gd name="T34" fmla="+- 0 1075 256"/>
                    <a:gd name="T35" fmla="*/ 1075 h 972"/>
                    <a:gd name="T36" fmla="+- 0 4543 4500"/>
                    <a:gd name="T37" fmla="*/ T36 w 2500"/>
                    <a:gd name="T38" fmla="+- 0 1136 256"/>
                    <a:gd name="T39" fmla="*/ 1136 h 972"/>
                    <a:gd name="T40" fmla="+- 0 4592 4500"/>
                    <a:gd name="T41" fmla="*/ T40 w 2500"/>
                    <a:gd name="T42" fmla="+- 0 1185 256"/>
                    <a:gd name="T43" fmla="*/ 1185 h 972"/>
                    <a:gd name="T44" fmla="+- 0 4653 4500"/>
                    <a:gd name="T45" fmla="*/ T44 w 2500"/>
                    <a:gd name="T46" fmla="+- 0 1216 256"/>
                    <a:gd name="T47" fmla="*/ 1216 h 972"/>
                    <a:gd name="T48" fmla="+- 0 4724 4500"/>
                    <a:gd name="T49" fmla="*/ T48 w 2500"/>
                    <a:gd name="T50" fmla="+- 0 1228 256"/>
                    <a:gd name="T51" fmla="*/ 1228 h 972"/>
                    <a:gd name="T52" fmla="+- 0 6776 4500"/>
                    <a:gd name="T53" fmla="*/ T52 w 2500"/>
                    <a:gd name="T54" fmla="+- 0 1228 256"/>
                    <a:gd name="T55" fmla="*/ 1228 h 972"/>
                    <a:gd name="T56" fmla="+- 0 6847 4500"/>
                    <a:gd name="T57" fmla="*/ T56 w 2500"/>
                    <a:gd name="T58" fmla="+- 0 1216 256"/>
                    <a:gd name="T59" fmla="*/ 1216 h 972"/>
                    <a:gd name="T60" fmla="+- 0 6909 4500"/>
                    <a:gd name="T61" fmla="*/ T60 w 2500"/>
                    <a:gd name="T62" fmla="+- 0 1185 256"/>
                    <a:gd name="T63" fmla="*/ 1185 h 972"/>
                    <a:gd name="T64" fmla="+- 0 6957 4500"/>
                    <a:gd name="T65" fmla="*/ T64 w 2500"/>
                    <a:gd name="T66" fmla="+- 0 1136 256"/>
                    <a:gd name="T67" fmla="*/ 1136 h 972"/>
                    <a:gd name="T68" fmla="+- 0 6989 4500"/>
                    <a:gd name="T69" fmla="*/ T68 w 2500"/>
                    <a:gd name="T70" fmla="+- 0 1075 256"/>
                    <a:gd name="T71" fmla="*/ 1075 h 972"/>
                    <a:gd name="T72" fmla="+- 0 7000 4500"/>
                    <a:gd name="T73" fmla="*/ T72 w 2500"/>
                    <a:gd name="T74" fmla="+- 0 1004 256"/>
                    <a:gd name="T75" fmla="*/ 1004 h 972"/>
                    <a:gd name="T76" fmla="+- 0 7000 4500"/>
                    <a:gd name="T77" fmla="*/ T76 w 2500"/>
                    <a:gd name="T78" fmla="+- 0 480 256"/>
                    <a:gd name="T79" fmla="*/ 480 h 972"/>
                    <a:gd name="T80" fmla="+- 0 6989 4500"/>
                    <a:gd name="T81" fmla="*/ T80 w 2500"/>
                    <a:gd name="T82" fmla="+- 0 409 256"/>
                    <a:gd name="T83" fmla="*/ 409 h 972"/>
                    <a:gd name="T84" fmla="+- 0 6957 4500"/>
                    <a:gd name="T85" fmla="*/ T84 w 2500"/>
                    <a:gd name="T86" fmla="+- 0 348 256"/>
                    <a:gd name="T87" fmla="*/ 348 h 972"/>
                    <a:gd name="T88" fmla="+- 0 6909 4500"/>
                    <a:gd name="T89" fmla="*/ T88 w 2500"/>
                    <a:gd name="T90" fmla="+- 0 299 256"/>
                    <a:gd name="T91" fmla="*/ 299 h 972"/>
                    <a:gd name="T92" fmla="+- 0 6847 4500"/>
                    <a:gd name="T93" fmla="*/ T92 w 2500"/>
                    <a:gd name="T94" fmla="+- 0 268 256"/>
                    <a:gd name="T95" fmla="*/ 268 h 972"/>
                    <a:gd name="T96" fmla="+- 0 6776 4500"/>
                    <a:gd name="T97" fmla="*/ T96 w 2500"/>
                    <a:gd name="T98" fmla="+- 0 256 256"/>
                    <a:gd name="T99" fmla="*/ 256 h 9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2500" h="972">
                      <a:moveTo>
                        <a:pt x="2276" y="0"/>
                      </a:moveTo>
                      <a:lnTo>
                        <a:pt x="224" y="0"/>
                      </a:lnTo>
                      <a:lnTo>
                        <a:pt x="153" y="12"/>
                      </a:lnTo>
                      <a:lnTo>
                        <a:pt x="92" y="43"/>
                      </a:lnTo>
                      <a:lnTo>
                        <a:pt x="43" y="92"/>
                      </a:lnTo>
                      <a:lnTo>
                        <a:pt x="12" y="153"/>
                      </a:lnTo>
                      <a:lnTo>
                        <a:pt x="0" y="224"/>
                      </a:lnTo>
                      <a:lnTo>
                        <a:pt x="0" y="748"/>
                      </a:lnTo>
                      <a:lnTo>
                        <a:pt x="12" y="819"/>
                      </a:lnTo>
                      <a:lnTo>
                        <a:pt x="43" y="880"/>
                      </a:lnTo>
                      <a:lnTo>
                        <a:pt x="92" y="929"/>
                      </a:lnTo>
                      <a:lnTo>
                        <a:pt x="153" y="960"/>
                      </a:lnTo>
                      <a:lnTo>
                        <a:pt x="224" y="972"/>
                      </a:lnTo>
                      <a:lnTo>
                        <a:pt x="2276" y="972"/>
                      </a:lnTo>
                      <a:lnTo>
                        <a:pt x="2347" y="960"/>
                      </a:lnTo>
                      <a:lnTo>
                        <a:pt x="2409" y="929"/>
                      </a:lnTo>
                      <a:lnTo>
                        <a:pt x="2457" y="880"/>
                      </a:lnTo>
                      <a:lnTo>
                        <a:pt x="2489" y="819"/>
                      </a:lnTo>
                      <a:lnTo>
                        <a:pt x="2500" y="748"/>
                      </a:lnTo>
                      <a:lnTo>
                        <a:pt x="2500" y="224"/>
                      </a:lnTo>
                      <a:lnTo>
                        <a:pt x="2489" y="153"/>
                      </a:lnTo>
                      <a:lnTo>
                        <a:pt x="2457" y="92"/>
                      </a:lnTo>
                      <a:lnTo>
                        <a:pt x="2409" y="43"/>
                      </a:lnTo>
                      <a:lnTo>
                        <a:pt x="2347" y="12"/>
                      </a:lnTo>
                      <a:lnTo>
                        <a:pt x="2276"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dirty="0">
                    <a:latin typeface="Times New Roman" panose="02020603050405020304" pitchFamily="18" charset="0"/>
                    <a:cs typeface="Times New Roman" panose="02020603050405020304" pitchFamily="18" charset="0"/>
                  </a:endParaRPr>
                </a:p>
              </p:txBody>
            </p:sp>
            <p:pic>
              <p:nvPicPr>
                <p:cNvPr id="103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 y="1742"/>
                  <a:ext cx="309"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 y="3396"/>
                  <a:ext cx="17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 y="3947"/>
                  <a:ext cx="43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 y="1742"/>
                  <a:ext cx="287"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 y="3599"/>
                  <a:ext cx="24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 y="3952"/>
                  <a:ext cx="275"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 y="1742"/>
                  <a:ext cx="740"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2" y="4286"/>
                  <a:ext cx="118"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24"/>
                <p:cNvSpPr/>
                <p:nvPr/>
              </p:nvSpPr>
              <p:spPr bwMode="auto">
                <a:xfrm>
                  <a:off x="4618" y="1860"/>
                  <a:ext cx="2263" cy="2263"/>
                </a:xfrm>
                <a:custGeom>
                  <a:avLst/>
                  <a:gdLst>
                    <a:gd name="T0" fmla="+- 0 5675 4619"/>
                    <a:gd name="T1" fmla="*/ T0 w 2263"/>
                    <a:gd name="T2" fmla="+- 0 1863 1861"/>
                    <a:gd name="T3" fmla="*/ 1863 h 2263"/>
                    <a:gd name="T4" fmla="+- 0 5531 4619"/>
                    <a:gd name="T5" fmla="*/ T4 w 2263"/>
                    <a:gd name="T6" fmla="+- 0 1882 1861"/>
                    <a:gd name="T7" fmla="*/ 1882 h 2263"/>
                    <a:gd name="T8" fmla="+- 0 5392 4619"/>
                    <a:gd name="T9" fmla="*/ T8 w 2263"/>
                    <a:gd name="T10" fmla="+- 0 1918 1861"/>
                    <a:gd name="T11" fmla="*/ 1918 h 2263"/>
                    <a:gd name="T12" fmla="+- 0 5261 4619"/>
                    <a:gd name="T13" fmla="*/ T12 w 2263"/>
                    <a:gd name="T14" fmla="+- 0 1971 1861"/>
                    <a:gd name="T15" fmla="*/ 1971 h 2263"/>
                    <a:gd name="T16" fmla="+- 0 5139 4619"/>
                    <a:gd name="T17" fmla="*/ T16 w 2263"/>
                    <a:gd name="T18" fmla="+- 0 2040 1861"/>
                    <a:gd name="T19" fmla="*/ 2040 h 2263"/>
                    <a:gd name="T20" fmla="+- 0 5027 4619"/>
                    <a:gd name="T21" fmla="*/ T20 w 2263"/>
                    <a:gd name="T22" fmla="+- 0 2122 1861"/>
                    <a:gd name="T23" fmla="*/ 2122 h 2263"/>
                    <a:gd name="T24" fmla="+- 0 4926 4619"/>
                    <a:gd name="T25" fmla="*/ T24 w 2263"/>
                    <a:gd name="T26" fmla="+- 0 2217 1861"/>
                    <a:gd name="T27" fmla="*/ 2217 h 2263"/>
                    <a:gd name="T28" fmla="+- 0 4837 4619"/>
                    <a:gd name="T29" fmla="*/ T28 w 2263"/>
                    <a:gd name="T30" fmla="+- 0 2324 1861"/>
                    <a:gd name="T31" fmla="*/ 2324 h 2263"/>
                    <a:gd name="T32" fmla="+- 0 4761 4619"/>
                    <a:gd name="T33" fmla="*/ T32 w 2263"/>
                    <a:gd name="T34" fmla="+- 0 2441 1861"/>
                    <a:gd name="T35" fmla="*/ 2441 h 2263"/>
                    <a:gd name="T36" fmla="+- 0 4701 4619"/>
                    <a:gd name="T37" fmla="*/ T36 w 2263"/>
                    <a:gd name="T38" fmla="+- 0 2568 1861"/>
                    <a:gd name="T39" fmla="*/ 2568 h 2263"/>
                    <a:gd name="T40" fmla="+- 0 4656 4619"/>
                    <a:gd name="T41" fmla="*/ T40 w 2263"/>
                    <a:gd name="T42" fmla="+- 0 2703 1861"/>
                    <a:gd name="T43" fmla="*/ 2703 h 2263"/>
                    <a:gd name="T44" fmla="+- 0 4628 4619"/>
                    <a:gd name="T45" fmla="*/ T44 w 2263"/>
                    <a:gd name="T46" fmla="+- 0 2844 1861"/>
                    <a:gd name="T47" fmla="*/ 2844 h 2263"/>
                    <a:gd name="T48" fmla="+- 0 4619 4619"/>
                    <a:gd name="T49" fmla="*/ T48 w 2263"/>
                    <a:gd name="T50" fmla="+- 0 2992 1861"/>
                    <a:gd name="T51" fmla="*/ 2992 h 2263"/>
                    <a:gd name="T52" fmla="+- 0 4628 4619"/>
                    <a:gd name="T53" fmla="*/ T52 w 2263"/>
                    <a:gd name="T54" fmla="+- 0 3139 1861"/>
                    <a:gd name="T55" fmla="*/ 3139 h 2263"/>
                    <a:gd name="T56" fmla="+- 0 4656 4619"/>
                    <a:gd name="T57" fmla="*/ T56 w 2263"/>
                    <a:gd name="T58" fmla="+- 0 3281 1861"/>
                    <a:gd name="T59" fmla="*/ 3281 h 2263"/>
                    <a:gd name="T60" fmla="+- 0 4701 4619"/>
                    <a:gd name="T61" fmla="*/ T60 w 2263"/>
                    <a:gd name="T62" fmla="+- 0 3416 1861"/>
                    <a:gd name="T63" fmla="*/ 3416 h 2263"/>
                    <a:gd name="T64" fmla="+- 0 4761 4619"/>
                    <a:gd name="T65" fmla="*/ T64 w 2263"/>
                    <a:gd name="T66" fmla="+- 0 3543 1861"/>
                    <a:gd name="T67" fmla="*/ 3543 h 2263"/>
                    <a:gd name="T68" fmla="+- 0 4837 4619"/>
                    <a:gd name="T69" fmla="*/ T68 w 2263"/>
                    <a:gd name="T70" fmla="+- 0 3660 1861"/>
                    <a:gd name="T71" fmla="*/ 3660 h 2263"/>
                    <a:gd name="T72" fmla="+- 0 4926 4619"/>
                    <a:gd name="T73" fmla="*/ T72 w 2263"/>
                    <a:gd name="T74" fmla="+- 0 3767 1861"/>
                    <a:gd name="T75" fmla="*/ 3767 h 2263"/>
                    <a:gd name="T76" fmla="+- 0 5027 4619"/>
                    <a:gd name="T77" fmla="*/ T76 w 2263"/>
                    <a:gd name="T78" fmla="+- 0 3862 1861"/>
                    <a:gd name="T79" fmla="*/ 3862 h 2263"/>
                    <a:gd name="T80" fmla="+- 0 5139 4619"/>
                    <a:gd name="T81" fmla="*/ T80 w 2263"/>
                    <a:gd name="T82" fmla="+- 0 3944 1861"/>
                    <a:gd name="T83" fmla="*/ 3944 h 2263"/>
                    <a:gd name="T84" fmla="+- 0 5261 4619"/>
                    <a:gd name="T85" fmla="*/ T84 w 2263"/>
                    <a:gd name="T86" fmla="+- 0 4013 1861"/>
                    <a:gd name="T87" fmla="*/ 4013 h 2263"/>
                    <a:gd name="T88" fmla="+- 0 5392 4619"/>
                    <a:gd name="T89" fmla="*/ T88 w 2263"/>
                    <a:gd name="T90" fmla="+- 0 4066 1861"/>
                    <a:gd name="T91" fmla="*/ 4066 h 2263"/>
                    <a:gd name="T92" fmla="+- 0 5531 4619"/>
                    <a:gd name="T93" fmla="*/ T92 w 2263"/>
                    <a:gd name="T94" fmla="+- 0 4102 1861"/>
                    <a:gd name="T95" fmla="*/ 4102 h 2263"/>
                    <a:gd name="T96" fmla="+- 0 5675 4619"/>
                    <a:gd name="T97" fmla="*/ T96 w 2263"/>
                    <a:gd name="T98" fmla="+- 0 4121 1861"/>
                    <a:gd name="T99" fmla="*/ 4121 h 2263"/>
                    <a:gd name="T100" fmla="+- 0 5824 4619"/>
                    <a:gd name="T101" fmla="*/ T100 w 2263"/>
                    <a:gd name="T102" fmla="+- 0 4121 1861"/>
                    <a:gd name="T103" fmla="*/ 4121 h 2263"/>
                    <a:gd name="T104" fmla="+- 0 5969 4619"/>
                    <a:gd name="T105" fmla="*/ T104 w 2263"/>
                    <a:gd name="T106" fmla="+- 0 4102 1861"/>
                    <a:gd name="T107" fmla="*/ 4102 h 2263"/>
                    <a:gd name="T108" fmla="+- 0 6107 4619"/>
                    <a:gd name="T109" fmla="*/ T108 w 2263"/>
                    <a:gd name="T110" fmla="+- 0 4066 1861"/>
                    <a:gd name="T111" fmla="*/ 4066 h 2263"/>
                    <a:gd name="T112" fmla="+- 0 6238 4619"/>
                    <a:gd name="T113" fmla="*/ T112 w 2263"/>
                    <a:gd name="T114" fmla="+- 0 4013 1861"/>
                    <a:gd name="T115" fmla="*/ 4013 h 2263"/>
                    <a:gd name="T116" fmla="+- 0 6360 4619"/>
                    <a:gd name="T117" fmla="*/ T116 w 2263"/>
                    <a:gd name="T118" fmla="+- 0 3944 1861"/>
                    <a:gd name="T119" fmla="*/ 3944 h 2263"/>
                    <a:gd name="T120" fmla="+- 0 6473 4619"/>
                    <a:gd name="T121" fmla="*/ T120 w 2263"/>
                    <a:gd name="T122" fmla="+- 0 3862 1861"/>
                    <a:gd name="T123" fmla="*/ 3862 h 2263"/>
                    <a:gd name="T124" fmla="+- 0 6574 4619"/>
                    <a:gd name="T125" fmla="*/ T124 w 2263"/>
                    <a:gd name="T126" fmla="+- 0 3767 1861"/>
                    <a:gd name="T127" fmla="*/ 3767 h 2263"/>
                    <a:gd name="T128" fmla="+- 0 6663 4619"/>
                    <a:gd name="T129" fmla="*/ T128 w 2263"/>
                    <a:gd name="T130" fmla="+- 0 3660 1861"/>
                    <a:gd name="T131" fmla="*/ 3660 h 2263"/>
                    <a:gd name="T132" fmla="+- 0 6738 4619"/>
                    <a:gd name="T133" fmla="*/ T132 w 2263"/>
                    <a:gd name="T134" fmla="+- 0 3543 1861"/>
                    <a:gd name="T135" fmla="*/ 3543 h 2263"/>
                    <a:gd name="T136" fmla="+- 0 6799 4619"/>
                    <a:gd name="T137" fmla="*/ T136 w 2263"/>
                    <a:gd name="T138" fmla="+- 0 3416 1861"/>
                    <a:gd name="T139" fmla="*/ 3416 h 2263"/>
                    <a:gd name="T140" fmla="+- 0 6844 4619"/>
                    <a:gd name="T141" fmla="*/ T140 w 2263"/>
                    <a:gd name="T142" fmla="+- 0 3281 1861"/>
                    <a:gd name="T143" fmla="*/ 3281 h 2263"/>
                    <a:gd name="T144" fmla="+- 0 6871 4619"/>
                    <a:gd name="T145" fmla="*/ T144 w 2263"/>
                    <a:gd name="T146" fmla="+- 0 3139 1861"/>
                    <a:gd name="T147" fmla="*/ 3139 h 2263"/>
                    <a:gd name="T148" fmla="+- 0 6881 4619"/>
                    <a:gd name="T149" fmla="*/ T148 w 2263"/>
                    <a:gd name="T150" fmla="+- 0 2992 1861"/>
                    <a:gd name="T151" fmla="*/ 2992 h 2263"/>
                    <a:gd name="T152" fmla="+- 0 6871 4619"/>
                    <a:gd name="T153" fmla="*/ T152 w 2263"/>
                    <a:gd name="T154" fmla="+- 0 2844 1861"/>
                    <a:gd name="T155" fmla="*/ 2844 h 2263"/>
                    <a:gd name="T156" fmla="+- 0 6844 4619"/>
                    <a:gd name="T157" fmla="*/ T156 w 2263"/>
                    <a:gd name="T158" fmla="+- 0 2703 1861"/>
                    <a:gd name="T159" fmla="*/ 2703 h 2263"/>
                    <a:gd name="T160" fmla="+- 0 6799 4619"/>
                    <a:gd name="T161" fmla="*/ T160 w 2263"/>
                    <a:gd name="T162" fmla="+- 0 2568 1861"/>
                    <a:gd name="T163" fmla="*/ 2568 h 2263"/>
                    <a:gd name="T164" fmla="+- 0 6738 4619"/>
                    <a:gd name="T165" fmla="*/ T164 w 2263"/>
                    <a:gd name="T166" fmla="+- 0 2441 1861"/>
                    <a:gd name="T167" fmla="*/ 2441 h 2263"/>
                    <a:gd name="T168" fmla="+- 0 6663 4619"/>
                    <a:gd name="T169" fmla="*/ T168 w 2263"/>
                    <a:gd name="T170" fmla="+- 0 2324 1861"/>
                    <a:gd name="T171" fmla="*/ 2324 h 2263"/>
                    <a:gd name="T172" fmla="+- 0 6574 4619"/>
                    <a:gd name="T173" fmla="*/ T172 w 2263"/>
                    <a:gd name="T174" fmla="+- 0 2217 1861"/>
                    <a:gd name="T175" fmla="*/ 2217 h 2263"/>
                    <a:gd name="T176" fmla="+- 0 6473 4619"/>
                    <a:gd name="T177" fmla="*/ T176 w 2263"/>
                    <a:gd name="T178" fmla="+- 0 2122 1861"/>
                    <a:gd name="T179" fmla="*/ 2122 h 2263"/>
                    <a:gd name="T180" fmla="+- 0 6360 4619"/>
                    <a:gd name="T181" fmla="*/ T180 w 2263"/>
                    <a:gd name="T182" fmla="+- 0 2040 1861"/>
                    <a:gd name="T183" fmla="*/ 2040 h 2263"/>
                    <a:gd name="T184" fmla="+- 0 6238 4619"/>
                    <a:gd name="T185" fmla="*/ T184 w 2263"/>
                    <a:gd name="T186" fmla="+- 0 1971 1861"/>
                    <a:gd name="T187" fmla="*/ 1971 h 2263"/>
                    <a:gd name="T188" fmla="+- 0 6107 4619"/>
                    <a:gd name="T189" fmla="*/ T188 w 2263"/>
                    <a:gd name="T190" fmla="+- 0 1918 1861"/>
                    <a:gd name="T191" fmla="*/ 1918 h 2263"/>
                    <a:gd name="T192" fmla="+- 0 5969 4619"/>
                    <a:gd name="T193" fmla="*/ T192 w 2263"/>
                    <a:gd name="T194" fmla="+- 0 1882 1861"/>
                    <a:gd name="T195" fmla="*/ 1882 h 2263"/>
                    <a:gd name="T196" fmla="+- 0 5824 4619"/>
                    <a:gd name="T197" fmla="*/ T196 w 2263"/>
                    <a:gd name="T198" fmla="+- 0 1863 1861"/>
                    <a:gd name="T199" fmla="*/ 1863 h 22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2263" h="2263">
                      <a:moveTo>
                        <a:pt x="1131" y="0"/>
                      </a:moveTo>
                      <a:lnTo>
                        <a:pt x="1056" y="2"/>
                      </a:lnTo>
                      <a:lnTo>
                        <a:pt x="983" y="9"/>
                      </a:lnTo>
                      <a:lnTo>
                        <a:pt x="912" y="21"/>
                      </a:lnTo>
                      <a:lnTo>
                        <a:pt x="842" y="37"/>
                      </a:lnTo>
                      <a:lnTo>
                        <a:pt x="773" y="57"/>
                      </a:lnTo>
                      <a:lnTo>
                        <a:pt x="707" y="82"/>
                      </a:lnTo>
                      <a:lnTo>
                        <a:pt x="642" y="110"/>
                      </a:lnTo>
                      <a:lnTo>
                        <a:pt x="580" y="143"/>
                      </a:lnTo>
                      <a:lnTo>
                        <a:pt x="520" y="179"/>
                      </a:lnTo>
                      <a:lnTo>
                        <a:pt x="463" y="218"/>
                      </a:lnTo>
                      <a:lnTo>
                        <a:pt x="408" y="261"/>
                      </a:lnTo>
                      <a:lnTo>
                        <a:pt x="356" y="307"/>
                      </a:lnTo>
                      <a:lnTo>
                        <a:pt x="307" y="356"/>
                      </a:lnTo>
                      <a:lnTo>
                        <a:pt x="261" y="408"/>
                      </a:lnTo>
                      <a:lnTo>
                        <a:pt x="218" y="463"/>
                      </a:lnTo>
                      <a:lnTo>
                        <a:pt x="178" y="520"/>
                      </a:lnTo>
                      <a:lnTo>
                        <a:pt x="142" y="580"/>
                      </a:lnTo>
                      <a:lnTo>
                        <a:pt x="110" y="642"/>
                      </a:lnTo>
                      <a:lnTo>
                        <a:pt x="82" y="707"/>
                      </a:lnTo>
                      <a:lnTo>
                        <a:pt x="57" y="773"/>
                      </a:lnTo>
                      <a:lnTo>
                        <a:pt x="37" y="842"/>
                      </a:lnTo>
                      <a:lnTo>
                        <a:pt x="21" y="912"/>
                      </a:lnTo>
                      <a:lnTo>
                        <a:pt x="9" y="983"/>
                      </a:lnTo>
                      <a:lnTo>
                        <a:pt x="2" y="1057"/>
                      </a:lnTo>
                      <a:lnTo>
                        <a:pt x="0" y="1131"/>
                      </a:lnTo>
                      <a:lnTo>
                        <a:pt x="2" y="1205"/>
                      </a:lnTo>
                      <a:lnTo>
                        <a:pt x="9" y="1278"/>
                      </a:lnTo>
                      <a:lnTo>
                        <a:pt x="21" y="1350"/>
                      </a:lnTo>
                      <a:lnTo>
                        <a:pt x="37" y="1420"/>
                      </a:lnTo>
                      <a:lnTo>
                        <a:pt x="57" y="1489"/>
                      </a:lnTo>
                      <a:lnTo>
                        <a:pt x="82" y="1555"/>
                      </a:lnTo>
                      <a:lnTo>
                        <a:pt x="110" y="1619"/>
                      </a:lnTo>
                      <a:lnTo>
                        <a:pt x="142" y="1682"/>
                      </a:lnTo>
                      <a:lnTo>
                        <a:pt x="178" y="1742"/>
                      </a:lnTo>
                      <a:lnTo>
                        <a:pt x="218" y="1799"/>
                      </a:lnTo>
                      <a:lnTo>
                        <a:pt x="261" y="1854"/>
                      </a:lnTo>
                      <a:lnTo>
                        <a:pt x="307" y="1906"/>
                      </a:lnTo>
                      <a:lnTo>
                        <a:pt x="356" y="1955"/>
                      </a:lnTo>
                      <a:lnTo>
                        <a:pt x="408" y="2001"/>
                      </a:lnTo>
                      <a:lnTo>
                        <a:pt x="463" y="2044"/>
                      </a:lnTo>
                      <a:lnTo>
                        <a:pt x="520" y="2083"/>
                      </a:lnTo>
                      <a:lnTo>
                        <a:pt x="580" y="2119"/>
                      </a:lnTo>
                      <a:lnTo>
                        <a:pt x="642" y="2152"/>
                      </a:lnTo>
                      <a:lnTo>
                        <a:pt x="707" y="2180"/>
                      </a:lnTo>
                      <a:lnTo>
                        <a:pt x="773" y="2205"/>
                      </a:lnTo>
                      <a:lnTo>
                        <a:pt x="842" y="2225"/>
                      </a:lnTo>
                      <a:lnTo>
                        <a:pt x="912" y="2241"/>
                      </a:lnTo>
                      <a:lnTo>
                        <a:pt x="983" y="2253"/>
                      </a:lnTo>
                      <a:lnTo>
                        <a:pt x="1056" y="2260"/>
                      </a:lnTo>
                      <a:lnTo>
                        <a:pt x="1131" y="2262"/>
                      </a:lnTo>
                      <a:lnTo>
                        <a:pt x="1205" y="2260"/>
                      </a:lnTo>
                      <a:lnTo>
                        <a:pt x="1278" y="2253"/>
                      </a:lnTo>
                      <a:lnTo>
                        <a:pt x="1350" y="2241"/>
                      </a:lnTo>
                      <a:lnTo>
                        <a:pt x="1420" y="2225"/>
                      </a:lnTo>
                      <a:lnTo>
                        <a:pt x="1488" y="2205"/>
                      </a:lnTo>
                      <a:lnTo>
                        <a:pt x="1555" y="2180"/>
                      </a:lnTo>
                      <a:lnTo>
                        <a:pt x="1619" y="2152"/>
                      </a:lnTo>
                      <a:lnTo>
                        <a:pt x="1681" y="2119"/>
                      </a:lnTo>
                      <a:lnTo>
                        <a:pt x="1741" y="2083"/>
                      </a:lnTo>
                      <a:lnTo>
                        <a:pt x="1799" y="2044"/>
                      </a:lnTo>
                      <a:lnTo>
                        <a:pt x="1854" y="2001"/>
                      </a:lnTo>
                      <a:lnTo>
                        <a:pt x="1906" y="1955"/>
                      </a:lnTo>
                      <a:lnTo>
                        <a:pt x="1955" y="1906"/>
                      </a:lnTo>
                      <a:lnTo>
                        <a:pt x="2001" y="1854"/>
                      </a:lnTo>
                      <a:lnTo>
                        <a:pt x="2044" y="1799"/>
                      </a:lnTo>
                      <a:lnTo>
                        <a:pt x="2083" y="1742"/>
                      </a:lnTo>
                      <a:lnTo>
                        <a:pt x="2119" y="1682"/>
                      </a:lnTo>
                      <a:lnTo>
                        <a:pt x="2151" y="1619"/>
                      </a:lnTo>
                      <a:lnTo>
                        <a:pt x="2180" y="1555"/>
                      </a:lnTo>
                      <a:lnTo>
                        <a:pt x="2204" y="1489"/>
                      </a:lnTo>
                      <a:lnTo>
                        <a:pt x="2225" y="1420"/>
                      </a:lnTo>
                      <a:lnTo>
                        <a:pt x="2241" y="1350"/>
                      </a:lnTo>
                      <a:lnTo>
                        <a:pt x="2252" y="1278"/>
                      </a:lnTo>
                      <a:lnTo>
                        <a:pt x="2260" y="1205"/>
                      </a:lnTo>
                      <a:lnTo>
                        <a:pt x="2262" y="1131"/>
                      </a:lnTo>
                      <a:lnTo>
                        <a:pt x="2260" y="1057"/>
                      </a:lnTo>
                      <a:lnTo>
                        <a:pt x="2252" y="983"/>
                      </a:lnTo>
                      <a:lnTo>
                        <a:pt x="2241" y="912"/>
                      </a:lnTo>
                      <a:lnTo>
                        <a:pt x="2225" y="842"/>
                      </a:lnTo>
                      <a:lnTo>
                        <a:pt x="2204" y="773"/>
                      </a:lnTo>
                      <a:lnTo>
                        <a:pt x="2180" y="707"/>
                      </a:lnTo>
                      <a:lnTo>
                        <a:pt x="2151" y="642"/>
                      </a:lnTo>
                      <a:lnTo>
                        <a:pt x="2119" y="580"/>
                      </a:lnTo>
                      <a:lnTo>
                        <a:pt x="2083" y="520"/>
                      </a:lnTo>
                      <a:lnTo>
                        <a:pt x="2044" y="463"/>
                      </a:lnTo>
                      <a:lnTo>
                        <a:pt x="2001" y="408"/>
                      </a:lnTo>
                      <a:lnTo>
                        <a:pt x="1955" y="356"/>
                      </a:lnTo>
                      <a:lnTo>
                        <a:pt x="1906" y="307"/>
                      </a:lnTo>
                      <a:lnTo>
                        <a:pt x="1854" y="261"/>
                      </a:lnTo>
                      <a:lnTo>
                        <a:pt x="1799" y="218"/>
                      </a:lnTo>
                      <a:lnTo>
                        <a:pt x="1741" y="179"/>
                      </a:lnTo>
                      <a:lnTo>
                        <a:pt x="1681" y="143"/>
                      </a:lnTo>
                      <a:lnTo>
                        <a:pt x="1619" y="110"/>
                      </a:lnTo>
                      <a:lnTo>
                        <a:pt x="1555" y="82"/>
                      </a:lnTo>
                      <a:lnTo>
                        <a:pt x="1488" y="57"/>
                      </a:lnTo>
                      <a:lnTo>
                        <a:pt x="1420" y="37"/>
                      </a:lnTo>
                      <a:lnTo>
                        <a:pt x="1350" y="21"/>
                      </a:lnTo>
                      <a:lnTo>
                        <a:pt x="1278" y="9"/>
                      </a:lnTo>
                      <a:lnTo>
                        <a:pt x="1205" y="2"/>
                      </a:lnTo>
                      <a:lnTo>
                        <a:pt x="1131" y="0"/>
                      </a:lnTo>
                      <a:close/>
                    </a:path>
                  </a:pathLst>
                </a:custGeom>
                <a:solidFill>
                  <a:srgbClr val="F15A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2000">
                    <a:latin typeface="Times New Roman" panose="02020603050405020304" pitchFamily="18" charset="0"/>
                    <a:cs typeface="Times New Roman" panose="02020603050405020304" pitchFamily="18" charset="0"/>
                  </a:endParaRPr>
                </a:p>
              </p:txBody>
            </p:sp>
            <p:sp>
              <p:nvSpPr>
                <p:cNvPr id="19" name="Text Box 45"/>
                <p:cNvSpPr txBox="1">
                  <a:spLocks noChangeArrowheads="1"/>
                </p:cNvSpPr>
                <p:nvPr/>
              </p:nvSpPr>
              <p:spPr bwMode="auto">
                <a:xfrm>
                  <a:off x="4590" y="73"/>
                  <a:ext cx="2365" cy="10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R="21590" algn="ctr" defTabSz="685800" eaLnBrk="0" fontAlgn="base" hangingPunct="0">
                    <a:spcBef>
                      <a:spcPct val="0"/>
                    </a:spcBef>
                    <a:spcAft>
                      <a:spcPts val="600"/>
                    </a:spcAft>
                  </a:pPr>
                  <a:r>
                    <a:rPr lang="en-IN" altLang="en-US" sz="2000" dirty="0">
                      <a:latin typeface="Times New Roman" panose="02020603050405020304" pitchFamily="18" charset="0"/>
                      <a:cs typeface="Times New Roman" panose="02020603050405020304" pitchFamily="18" charset="0"/>
                    </a:rPr>
                    <a:t>Reduce cost of production, processing &amp; marketing</a:t>
                  </a:r>
                  <a:endParaRPr lang="en-US" altLang="en-US" sz="2000" dirty="0">
                    <a:latin typeface="Times New Roman" panose="02020603050405020304" pitchFamily="18" charset="0"/>
                    <a:cs typeface="Times New Roman" panose="02020603050405020304" pitchFamily="18" charset="0"/>
                  </a:endParaRPr>
                </a:p>
              </p:txBody>
            </p:sp>
            <p:sp>
              <p:nvSpPr>
                <p:cNvPr id="20" name="Text Box 46"/>
                <p:cNvSpPr txBox="1">
                  <a:spLocks noChangeArrowheads="1"/>
                </p:cNvSpPr>
                <p:nvPr/>
              </p:nvSpPr>
              <p:spPr bwMode="auto">
                <a:xfrm>
                  <a:off x="4858" y="2712"/>
                  <a:ext cx="1859"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algn="ctr" defTabSz="685800" eaLnBrk="0" fontAlgn="base" hangingPunct="0">
                    <a:lnSpc>
                      <a:spcPct val="113000"/>
                    </a:lnSpc>
                    <a:spcBef>
                      <a:spcPct val="0"/>
                    </a:spcBef>
                    <a:spcAft>
                      <a:spcPts val="600"/>
                    </a:spcAft>
                  </a:pPr>
                  <a:r>
                    <a:rPr lang="en-IN" altLang="en-US" sz="2000" b="1" dirty="0">
                      <a:solidFill>
                        <a:srgbClr val="FFFFFF"/>
                      </a:solidFill>
                      <a:latin typeface="Times New Roman" panose="02020603050405020304" pitchFamily="18" charset="0"/>
                      <a:cs typeface="Times New Roman" panose="02020603050405020304" pitchFamily="18" charset="0"/>
                    </a:rPr>
                    <a:t>Likely Benefits</a:t>
                  </a:r>
                  <a:r>
                    <a:rPr lang="en-IN" altLang="en-US" sz="2000" b="1" dirty="0">
                      <a:latin typeface="Times New Roman" panose="02020603050405020304" pitchFamily="18" charset="0"/>
                      <a:cs typeface="Times New Roman" panose="02020603050405020304" pitchFamily="18" charset="0"/>
                    </a:rPr>
                    <a:t> </a:t>
                  </a:r>
                  <a:r>
                    <a:rPr lang="en-IN" altLang="en-US" sz="2000" b="1" dirty="0">
                      <a:solidFill>
                        <a:srgbClr val="FFFFFF"/>
                      </a:solidFill>
                      <a:latin typeface="Times New Roman" panose="02020603050405020304" pitchFamily="18" charset="0"/>
                      <a:cs typeface="Times New Roman" panose="02020603050405020304" pitchFamily="18" charset="0"/>
                    </a:rPr>
                    <a:t>of Aggregation</a:t>
                  </a:r>
                  <a:endParaRPr lang="en-US" altLang="en-US" sz="2000" dirty="0">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1651271" y="1178103"/>
                <a:ext cx="2762328" cy="700213"/>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Cushion impact of price fluctuation </a:t>
                </a:r>
              </a:p>
            </p:txBody>
          </p:sp>
          <p:sp>
            <p:nvSpPr>
              <p:cNvPr id="22" name="TextBox 21"/>
              <p:cNvSpPr txBox="1"/>
              <p:nvPr/>
            </p:nvSpPr>
            <p:spPr>
              <a:xfrm>
                <a:off x="914915" y="2287292"/>
                <a:ext cx="3028415" cy="1309094"/>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Significant influence on policy to ensure access to funds</a:t>
                </a:r>
              </a:p>
            </p:txBody>
          </p:sp>
          <p:sp>
            <p:nvSpPr>
              <p:cNvPr id="23" name="TextBox 22"/>
              <p:cNvSpPr txBox="1"/>
              <p:nvPr/>
            </p:nvSpPr>
            <p:spPr>
              <a:xfrm>
                <a:off x="745703" y="3833643"/>
                <a:ext cx="2964507" cy="1004654"/>
              </a:xfrm>
              <a:prstGeom prst="rect">
                <a:avLst/>
              </a:prstGeom>
              <a:noFill/>
            </p:spPr>
            <p:txBody>
              <a:bodyPr wrap="square" rtlCol="0">
                <a:spAutoFit/>
              </a:bodyPr>
              <a:lstStyle/>
              <a:p>
                <a:pPr algn="ctr"/>
                <a:r>
                  <a:rPr lang="en-IN" sz="2000" dirty="0">
                    <a:latin typeface="Times New Roman" panose="02020603050405020304" pitchFamily="18" charset="0"/>
                    <a:cs typeface="Times New Roman" panose="02020603050405020304" pitchFamily="18" charset="0"/>
                  </a:rPr>
                  <a:t>Bring in professional management</a:t>
                </a:r>
              </a:p>
            </p:txBody>
          </p:sp>
          <p:sp>
            <p:nvSpPr>
              <p:cNvPr id="25" name="TextBox 24"/>
              <p:cNvSpPr txBox="1"/>
              <p:nvPr/>
            </p:nvSpPr>
            <p:spPr>
              <a:xfrm>
                <a:off x="7984577" y="5189765"/>
                <a:ext cx="2782173" cy="1309094"/>
              </a:xfrm>
              <a:prstGeom prst="rect">
                <a:avLst/>
              </a:prstGeom>
              <a:noFill/>
            </p:spPr>
            <p:txBody>
              <a:bodyPr wrap="square" rtlCol="0">
                <a:spAutoFit/>
              </a:bodyPr>
              <a:lstStyle/>
              <a:p>
                <a:r>
                  <a:rPr lang="en-IN" sz="2000" dirty="0">
                    <a:latin typeface="Times New Roman" panose="02020603050405020304" pitchFamily="18" charset="0"/>
                    <a:cs typeface="Times New Roman" panose="02020603050405020304" pitchFamily="18" charset="0"/>
                  </a:rPr>
                  <a:t>Improve access to financial resources against stock &amp; collaterals</a:t>
                </a:r>
              </a:p>
            </p:txBody>
          </p:sp>
          <p:sp>
            <p:nvSpPr>
              <p:cNvPr id="26" name="TextBox 25"/>
              <p:cNvSpPr txBox="1"/>
              <p:nvPr/>
            </p:nvSpPr>
            <p:spPr>
              <a:xfrm>
                <a:off x="8847505" y="3747941"/>
                <a:ext cx="2717933" cy="1309094"/>
              </a:xfrm>
              <a:prstGeom prst="rect">
                <a:avLst/>
              </a:prstGeom>
              <a:noFill/>
            </p:spPr>
            <p:txBody>
              <a:bodyPr wrap="square" rtlCol="0">
                <a:spAutoFit/>
              </a:bodyPr>
              <a:lstStyle/>
              <a:p>
                <a:pPr marL="214630" indent="-21463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Ensure regular supply of produce</a:t>
                </a:r>
              </a:p>
              <a:p>
                <a:pPr marL="214630" indent="-21463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Quality control</a:t>
                </a:r>
              </a:p>
            </p:txBody>
          </p:sp>
          <p:sp>
            <p:nvSpPr>
              <p:cNvPr id="27" name="TextBox 26"/>
              <p:cNvSpPr txBox="1"/>
              <p:nvPr/>
            </p:nvSpPr>
            <p:spPr>
              <a:xfrm>
                <a:off x="8987748" y="2676931"/>
                <a:ext cx="2680755" cy="700213"/>
              </a:xfrm>
              <a:prstGeom prst="rect">
                <a:avLst/>
              </a:prstGeom>
              <a:noFill/>
            </p:spPr>
            <p:txBody>
              <a:bodyPr wrap="square" rtlCol="0">
                <a:spAutoFit/>
              </a:bodyPr>
              <a:lstStyle/>
              <a:p>
                <a:pPr algn="ctr"/>
                <a:r>
                  <a:rPr lang="en-IN" sz="2000" dirty="0">
                    <a:latin typeface="Times New Roman" panose="02020603050405020304" pitchFamily="18" charset="0"/>
                    <a:cs typeface="Times New Roman" panose="02020603050405020304" pitchFamily="18" charset="0"/>
                  </a:rPr>
                  <a:t>Minimize post  harvest losses</a:t>
                </a:r>
              </a:p>
            </p:txBody>
          </p:sp>
          <p:sp>
            <p:nvSpPr>
              <p:cNvPr id="28" name="TextBox 27"/>
              <p:cNvSpPr txBox="1"/>
              <p:nvPr/>
            </p:nvSpPr>
            <p:spPr>
              <a:xfrm>
                <a:off x="8647209" y="1243247"/>
                <a:ext cx="2297049" cy="700213"/>
              </a:xfrm>
              <a:prstGeom prst="rect">
                <a:avLst/>
              </a:prstGeom>
              <a:noFill/>
            </p:spPr>
            <p:txBody>
              <a:bodyPr wrap="square" rtlCol="0">
                <a:spAutoFit/>
              </a:bodyPr>
              <a:lstStyle/>
              <a:p>
                <a:pPr algn="ctr"/>
                <a:r>
                  <a:rPr lang="en-IN" sz="2000" dirty="0">
                    <a:latin typeface="Times New Roman" panose="02020603050405020304" pitchFamily="18" charset="0"/>
                    <a:cs typeface="Times New Roman" panose="02020603050405020304" pitchFamily="18" charset="0"/>
                  </a:rPr>
                  <a:t>Improve market access</a:t>
                </a:r>
              </a:p>
            </p:txBody>
          </p:sp>
        </p:grpSp>
        <p:sp>
          <p:nvSpPr>
            <p:cNvPr id="16" name="Oval 15"/>
            <p:cNvSpPr/>
            <p:nvPr/>
          </p:nvSpPr>
          <p:spPr>
            <a:xfrm>
              <a:off x="3227418" y="2034610"/>
              <a:ext cx="2542270" cy="3191128"/>
            </a:xfrm>
            <a:prstGeom prst="ellipse">
              <a:avLst/>
            </a:prstGeom>
            <a:solidFill>
              <a:schemeClr val="bg1"/>
            </a:solidFill>
            <a:ln w="3810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Times New Roman" panose="02020603050405020304" pitchFamily="18" charset="0"/>
                <a:cs typeface="Times New Roman" panose="02020603050405020304" pitchFamily="18" charset="0"/>
              </a:endParaRPr>
            </a:p>
          </p:txBody>
        </p:sp>
        <p:sp>
          <p:nvSpPr>
            <p:cNvPr id="17" name="Oval 16"/>
            <p:cNvSpPr/>
            <p:nvPr/>
          </p:nvSpPr>
          <p:spPr>
            <a:xfrm>
              <a:off x="3303606" y="2192945"/>
              <a:ext cx="2343771" cy="2833711"/>
            </a:xfrm>
            <a:prstGeom prst="ellipse">
              <a:avLst/>
            </a:prstGeom>
            <a:solidFill>
              <a:srgbClr val="00206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2200" b="1" dirty="0">
                  <a:solidFill>
                    <a:schemeClr val="bg1"/>
                  </a:solidFill>
                  <a:latin typeface="Times New Roman" panose="02020603050405020304" pitchFamily="18" charset="0"/>
                  <a:cs typeface="Times New Roman" panose="02020603050405020304" pitchFamily="18" charset="0"/>
                </a:rPr>
                <a:t>Likely benefits of Aggregation</a:t>
              </a:r>
            </a:p>
          </p:txBody>
        </p:sp>
      </p:grpSp>
      <p:sp>
        <p:nvSpPr>
          <p:cNvPr id="2" name="Rectangle 1"/>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4" name="Rectangle 23"/>
          <p:cNvSpPr/>
          <p:nvPr/>
        </p:nvSpPr>
        <p:spPr>
          <a:xfrm>
            <a:off x="8979827"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9" name="Oval 28"/>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6</a:t>
            </a:r>
          </a:p>
        </p:txBody>
      </p:sp>
    </p:spTree>
  </p:cSld>
  <p:clrMapOvr>
    <a:masterClrMapping/>
  </p:clrMapOvr>
  <p:transition spd="slow">
    <p:cover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lain Wallpapers - Wallpaper C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6" y="421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2714" y="191722"/>
            <a:ext cx="8573647" cy="877078"/>
          </a:xfrm>
          <a:solidFill>
            <a:srgbClr val="002060"/>
          </a:solidFill>
        </p:spPr>
        <p:txBody>
          <a:bodyPr>
            <a:normAutofit/>
          </a:bodyPr>
          <a:lstStyle/>
          <a:p>
            <a:r>
              <a:rPr lang="en-IN" sz="3600" b="1" dirty="0">
                <a:solidFill>
                  <a:schemeClr val="bg1"/>
                </a:solidFill>
                <a:latin typeface="Times New Roman" panose="02020603050405020304" pitchFamily="18" charset="0"/>
                <a:cs typeface="Times New Roman" panose="02020603050405020304" pitchFamily="18" charset="0"/>
              </a:rPr>
              <a:t>Fig 1:Timeline-Evolution concept of FPOs</a:t>
            </a:r>
          </a:p>
        </p:txBody>
      </p:sp>
      <p:graphicFrame>
        <p:nvGraphicFramePr>
          <p:cNvPr id="7" name="Content Placeholder 6"/>
          <p:cNvGraphicFramePr>
            <a:graphicFrameLocks noGrp="1"/>
          </p:cNvGraphicFramePr>
          <p:nvPr>
            <p:ph idx="1"/>
          </p:nvPr>
        </p:nvGraphicFramePr>
        <p:xfrm>
          <a:off x="475440" y="1511558"/>
          <a:ext cx="8193121" cy="492656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61</a:t>
            </a:r>
          </a:p>
        </p:txBody>
      </p:sp>
    </p:spTree>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When Will I Use the Quadratic Formula? – Applying Coursework in Real ..."/>
          <p:cNvPicPr>
            <a:picLocks noChangeAspect="1" noChangeArrowheads="1"/>
          </p:cNvPicPr>
          <p:nvPr/>
        </p:nvPicPr>
        <p:blipFill>
          <a:blip r:embed="rId2"/>
          <a:srcRect/>
          <a:stretch>
            <a:fillRect/>
          </a:stretch>
        </p:blipFill>
        <p:spPr bwMode="auto">
          <a:xfrm>
            <a:off x="0" y="0"/>
            <a:ext cx="9144000" cy="69358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10800000" flipH="1" flipV="1">
            <a:off x="-695445" y="159307"/>
            <a:ext cx="8028241" cy="1015663"/>
          </a:xfrm>
          <a:prstGeom prst="rect">
            <a:avLst/>
          </a:prstGeom>
          <a:noFill/>
        </p:spPr>
        <p:txBody>
          <a:bodyPr wrap="square" rtlCol="0">
            <a:spAutoFit/>
          </a:bodyPr>
          <a:lstStyle/>
          <a:p>
            <a:pPr algn="ctr"/>
            <a:r>
              <a:rPr lang="en-IN" sz="6000" b="1" dirty="0">
                <a:solidFill>
                  <a:schemeClr val="bg1"/>
                </a:solidFill>
                <a:latin typeface="Times New Roman" panose="02020603050405020304" pitchFamily="18" charset="0"/>
                <a:cs typeface="Times New Roman" panose="02020603050405020304" pitchFamily="18" charset="0"/>
              </a:rPr>
              <a:t>CASE STUDIES</a:t>
            </a:r>
          </a:p>
        </p:txBody>
      </p:sp>
      <p:cxnSp>
        <p:nvCxnSpPr>
          <p:cNvPr id="12" name="Straight Connector 11"/>
          <p:cNvCxnSpPr/>
          <p:nvPr/>
        </p:nvCxnSpPr>
        <p:spPr>
          <a:xfrm>
            <a:off x="498069" y="1259633"/>
            <a:ext cx="5952930" cy="0"/>
          </a:xfrm>
          <a:prstGeom prst="line">
            <a:avLst/>
          </a:prstGeom>
        </p:spPr>
        <p:style>
          <a:lnRef idx="3">
            <a:schemeClr val="accent5"/>
          </a:lnRef>
          <a:fillRef idx="0">
            <a:schemeClr val="accent5"/>
          </a:fillRef>
          <a:effectRef idx="2">
            <a:schemeClr val="accent5"/>
          </a:effectRef>
          <a:fontRef idx="minor">
            <a:schemeClr val="tx1"/>
          </a:fontRef>
        </p:style>
      </p:cxnSp>
      <p:pic>
        <p:nvPicPr>
          <p:cNvPr id="13" name="Picture 2" descr="Gif in powerpoint 21 » GIF Images Download"/>
          <p:cNvPicPr>
            <a:picLocks noChangeAspect="1" noChangeArrowheads="1"/>
          </p:cNvPicPr>
          <p:nvPr/>
        </p:nvPicPr>
        <p:blipFill>
          <a:blip r:embed="rId3"/>
          <a:srcRect/>
          <a:stretch>
            <a:fillRect/>
          </a:stretch>
        </p:blipFill>
        <p:spPr bwMode="auto">
          <a:xfrm>
            <a:off x="6417963" y="159306"/>
            <a:ext cx="2825804" cy="274103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62</a:t>
            </a:r>
          </a:p>
        </p:txBody>
      </p:sp>
    </p:spTree>
  </p:cSld>
  <p:clrMapOvr>
    <a:masterClrMapping/>
  </p:clrMapOvr>
  <p:transition spd="med">
    <p:pull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22" y="121301"/>
            <a:ext cx="7522807" cy="997142"/>
          </a:xfrm>
          <a:solidFill>
            <a:srgbClr val="002060"/>
          </a:solidFill>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New Innovative Activities of VMFPCL-CBBO</a:t>
            </a:r>
          </a:p>
        </p:txBody>
      </p:sp>
      <p:sp>
        <p:nvSpPr>
          <p:cNvPr id="3" name="Content Placeholder 2"/>
          <p:cNvSpPr>
            <a:spLocks noGrp="1"/>
          </p:cNvSpPr>
          <p:nvPr>
            <p:ph idx="1"/>
          </p:nvPr>
        </p:nvSpPr>
        <p:spPr>
          <a:xfrm>
            <a:off x="655475" y="1502228"/>
            <a:ext cx="7886700" cy="5477067"/>
          </a:xfrm>
        </p:spPr>
        <p:txBody>
          <a:bodyPr>
            <a:noAutofit/>
          </a:bodyPr>
          <a:lstStyle/>
          <a:p>
            <a:pPr marL="0" indent="0">
              <a:lnSpc>
                <a:spcPct val="120000"/>
              </a:lnSpc>
              <a:buNone/>
            </a:pPr>
            <a:r>
              <a:rPr lang="en-IN" sz="2000" dirty="0">
                <a:latin typeface="Times New Roman" panose="02020603050405020304" pitchFamily="18" charset="0"/>
                <a:cs typeface="Times New Roman" panose="02020603050405020304" pitchFamily="18" charset="0"/>
              </a:rPr>
              <a:t>1. Drumstick (Moringa) Based value added products like, Beauty drops, Hair oil, Drumstick Shampoo, Seed oil, Gum paste and receipies like Drumstick rice mix powder, Idly Mix powder, Tablets, Capsules, High rich nutritive value food supplementary and Drumsticks herbal Tea. </a:t>
            </a:r>
          </a:p>
          <a:p>
            <a:pPr marL="0" indent="0">
              <a:lnSpc>
                <a:spcPct val="120000"/>
              </a:lnSpc>
              <a:buNone/>
            </a:pPr>
            <a:r>
              <a:rPr lang="en-IN" sz="2000" dirty="0">
                <a:latin typeface="Times New Roman" panose="02020603050405020304" pitchFamily="18" charset="0"/>
                <a:cs typeface="Times New Roman" panose="02020603050405020304" pitchFamily="18" charset="0"/>
              </a:rPr>
              <a:t>2. Black Turmeric: Paste, Bindhi, Beauty drops, Tablets and capsules. </a:t>
            </a:r>
          </a:p>
          <a:p>
            <a:pPr marL="0" indent="0">
              <a:lnSpc>
                <a:spcPct val="120000"/>
              </a:lnSpc>
              <a:buNone/>
            </a:pPr>
            <a:r>
              <a:rPr lang="en-IN" sz="2000" dirty="0">
                <a:latin typeface="Times New Roman" panose="02020603050405020304" pitchFamily="18" charset="0"/>
                <a:cs typeface="Times New Roman" panose="02020603050405020304" pitchFamily="18" charset="0"/>
              </a:rPr>
              <a:t>3. Banana Based Value Added products like Dehydrated Powder, Banana fig, Banana peel pickles, Banana pseudo stems, crushes etc… </a:t>
            </a:r>
          </a:p>
          <a:p>
            <a:pPr marL="0" indent="0">
              <a:lnSpc>
                <a:spcPct val="120000"/>
              </a:lnSpc>
              <a:buNone/>
            </a:pPr>
            <a:r>
              <a:rPr lang="en-IN" sz="2000" dirty="0">
                <a:latin typeface="Times New Roman" panose="02020603050405020304" pitchFamily="18" charset="0"/>
                <a:cs typeface="Times New Roman" panose="02020603050405020304" pitchFamily="18" charset="0"/>
              </a:rPr>
              <a:t>4. Rice Bran Oil and local rice like Mapillaisamba, Gownirices, Poongar etc… </a:t>
            </a:r>
          </a:p>
          <a:p>
            <a:pPr marL="0" indent="0">
              <a:lnSpc>
                <a:spcPct val="120000"/>
              </a:lnSpc>
              <a:buNone/>
            </a:pPr>
            <a:r>
              <a:rPr lang="en-IN" sz="2000" dirty="0">
                <a:latin typeface="Times New Roman" panose="02020603050405020304" pitchFamily="18" charset="0"/>
                <a:cs typeface="Times New Roman" panose="02020603050405020304" pitchFamily="18" charset="0"/>
              </a:rPr>
              <a:t>5. Chilli olio Resin oil, Masala powder with other spices ingredients. </a:t>
            </a:r>
          </a:p>
          <a:p>
            <a:pPr marL="0" indent="0">
              <a:lnSpc>
                <a:spcPct val="120000"/>
              </a:lnSpc>
              <a:buNone/>
            </a:pPr>
            <a:r>
              <a:rPr lang="en-IN" sz="2000" dirty="0">
                <a:latin typeface="Times New Roman" panose="02020603050405020304" pitchFamily="18" charset="0"/>
                <a:cs typeface="Times New Roman" panose="02020603050405020304" pitchFamily="18" charset="0"/>
              </a:rPr>
              <a:t>6. Hill vegetables. </a:t>
            </a:r>
          </a:p>
          <a:p>
            <a:pPr marL="0" indent="0">
              <a:lnSpc>
                <a:spcPct val="120000"/>
              </a:lnSpc>
              <a:buNone/>
            </a:pPr>
            <a:r>
              <a:rPr lang="en-IN" sz="2000" dirty="0">
                <a:latin typeface="Times New Roman" panose="02020603050405020304" pitchFamily="18" charset="0"/>
                <a:cs typeface="Times New Roman" panose="02020603050405020304" pitchFamily="18" charset="0"/>
              </a:rPr>
              <a:t>7. Maize starch and corn oil.</a:t>
            </a:r>
          </a:p>
        </p:txBody>
      </p:sp>
      <p:sp>
        <p:nvSpPr>
          <p:cNvPr id="4" name="Rectangle 3"/>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1099"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63</a:t>
            </a:r>
          </a:p>
        </p:txBody>
      </p:sp>
    </p:spTree>
  </p:cSld>
  <p:clrMapOvr>
    <a:masterClrMapping/>
  </p:clrMapOvr>
  <p:transition spd="slow">
    <p:cover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2490" y="131862"/>
            <a:ext cx="3778898" cy="642580"/>
          </a:xfrm>
          <a:solidFill>
            <a:srgbClr val="002060"/>
          </a:solidFill>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1. CASE STUDY</a:t>
            </a:r>
            <a:endParaRPr lang="en-IN" sz="36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41048" y="1539551"/>
            <a:ext cx="7886700" cy="5430416"/>
          </a:xfrm>
        </p:spPr>
        <p:txBody>
          <a:bodyPr>
            <a:normAutofit/>
          </a:bodyPr>
          <a:lstStyle/>
          <a:p>
            <a:pPr marL="0" indent="0" algn="just">
              <a:lnSpc>
                <a:spcPct val="100000"/>
              </a:lnSpc>
              <a:buNone/>
            </a:pPr>
            <a:r>
              <a:rPr lang="en-US" sz="2000" b="1" dirty="0">
                <a:latin typeface="Times New Roman" panose="02020603050405020304" pitchFamily="18" charset="0"/>
                <a:cs typeface="Times New Roman" panose="02020603050405020304" pitchFamily="18" charset="0"/>
              </a:rPr>
              <a:t>Background information</a:t>
            </a:r>
          </a:p>
          <a:p>
            <a:pPr algn="just">
              <a:lnSpc>
                <a:spcPct val="100000"/>
              </a:lnSpc>
            </a:pPr>
            <a:r>
              <a:rPr lang="en-US" sz="2000" dirty="0">
                <a:latin typeface="Times New Roman" panose="02020603050405020304" pitchFamily="18" charset="0"/>
                <a:cs typeface="Times New Roman" panose="02020603050405020304" pitchFamily="18" charset="0"/>
              </a:rPr>
              <a:t>Name of the farmer : S.Rajendran </a:t>
            </a:r>
          </a:p>
          <a:p>
            <a:pPr algn="just">
              <a:lnSpc>
                <a:spcPct val="100000"/>
              </a:lnSpc>
            </a:pPr>
            <a:r>
              <a:rPr lang="en-US" sz="2000" dirty="0">
                <a:latin typeface="Times New Roman" panose="02020603050405020304" pitchFamily="18" charset="0"/>
                <a:cs typeface="Times New Roman" panose="02020603050405020304" pitchFamily="18" charset="0"/>
              </a:rPr>
              <a:t>Village name :Mannarnayakkanpatti</a:t>
            </a:r>
          </a:p>
          <a:p>
            <a:pPr marL="0" indent="0" algn="just">
              <a:lnSpc>
                <a:spcPct val="100000"/>
              </a:lnSpc>
              <a:buNone/>
            </a:pPr>
            <a:r>
              <a:rPr lang="en-US" sz="2000"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Mr. S. Rajendran learnt a lot about alternative farming practices in VMFPCL trainings viz. Treating seeds with biologicals prior to sowing, such as phosphobacteria and azospirillum before sowing, Pest management by growing trap crops like marigold and bhendi and the role of useful insects like Trichograma, an egg parasite on heliothis. Prior to his FIG enrolment he had no idea like, that there could be some insects, which could benefit his crop</a:t>
            </a:r>
            <a:r>
              <a:rPr lang="en-US" sz="2000" dirty="0">
                <a:latin typeface="Times New Roman" panose="02020603050405020304" pitchFamily="18" charset="0"/>
                <a:cs typeface="Times New Roman" panose="02020603050405020304" pitchFamily="18" charset="0"/>
              </a:rPr>
              <a:t>. </a:t>
            </a:r>
          </a:p>
          <a:p>
            <a:pPr marL="0" indent="0" algn="just">
              <a:lnSpc>
                <a:spcPct val="100000"/>
              </a:lnSpc>
              <a:buNone/>
            </a:pPr>
            <a:r>
              <a:rPr lang="en-US" sz="2000" dirty="0">
                <a:latin typeface="Times New Roman" panose="02020603050405020304" pitchFamily="18" charset="0"/>
                <a:cs typeface="Times New Roman" panose="02020603050405020304" pitchFamily="18" charset="0"/>
              </a:rPr>
              <a:t>	The earlier practice was to spray pesticide whenever a larva or an insect was noticed in the field. These new measures helped in reducing the pesticide sprays and reduced a major expenditure in the farming. These knowledge and traditional farming practices with improved modern techniques and utilities saved him from severe financial crisis.</a:t>
            </a:r>
            <a:endParaRPr lang="en-IN"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1099"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64</a:t>
            </a:r>
          </a:p>
        </p:txBody>
      </p:sp>
    </p:spTree>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450" y="37322"/>
            <a:ext cx="7999099" cy="6354147"/>
          </a:xfrm>
        </p:spPr>
        <p:txBody>
          <a:bodyPr>
            <a:noAutofit/>
          </a:bodyPr>
          <a:lstStyle/>
          <a:p>
            <a:pPr marL="0" indent="0" algn="just">
              <a:buNone/>
            </a:pPr>
            <a:r>
              <a:rPr lang="en-US" sz="2400" b="1" dirty="0">
                <a:latin typeface="Times New Roman" panose="02020603050405020304" pitchFamily="18" charset="0"/>
                <a:cs typeface="Times New Roman" panose="02020603050405020304" pitchFamily="18" charset="0"/>
              </a:rPr>
              <a:t>Plan</a:t>
            </a:r>
            <a:r>
              <a:rPr lang="en-US" b="1" dirty="0">
                <a:latin typeface="Times New Roman" panose="02020603050405020304" pitchFamily="18" charset="0"/>
                <a:cs typeface="Times New Roman" panose="02020603050405020304" pitchFamily="18" charset="0"/>
              </a:rPr>
              <a:t>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For developing community oriented farming activity among the farmers of Virudhunagar district which is highly rain fed dependent farming system hence improving farmers income and livelihood through sustainable approach will be a better option to start. </a:t>
            </a:r>
          </a:p>
          <a:p>
            <a:pPr marL="0" indent="0" algn="just">
              <a:lnSpc>
                <a:spcPct val="110000"/>
              </a:lnSpc>
              <a:buNone/>
            </a:pPr>
            <a:r>
              <a:rPr lang="en-US" sz="2400" b="1" dirty="0">
                <a:latin typeface="Times New Roman" panose="02020603050405020304" pitchFamily="18" charset="0"/>
                <a:cs typeface="Times New Roman" panose="02020603050405020304" pitchFamily="18" charset="0"/>
              </a:rPr>
              <a:t>Intervention</a:t>
            </a:r>
            <a:r>
              <a:rPr lang="en-US" sz="2000" dirty="0">
                <a:latin typeface="Times New Roman" panose="02020603050405020304" pitchFamily="18" charset="0"/>
                <a:cs typeface="Times New Roman" panose="02020603050405020304" pitchFamily="18" charset="0"/>
              </a:rPr>
              <a:t> </a:t>
            </a:r>
          </a:p>
          <a:p>
            <a:pPr algn="just">
              <a:lnSpc>
                <a:spcPct val="110000"/>
              </a:lnSpc>
            </a:pPr>
            <a:r>
              <a:rPr lang="en-US" sz="2000" dirty="0">
                <a:latin typeface="Times New Roman" panose="02020603050405020304" pitchFamily="18" charset="0"/>
                <a:cs typeface="Times New Roman" panose="02020603050405020304" pitchFamily="18" charset="0"/>
              </a:rPr>
              <a:t>Introducing community oriented farming system.</a:t>
            </a:r>
          </a:p>
          <a:p>
            <a:pPr algn="just">
              <a:lnSpc>
                <a:spcPct val="110000"/>
              </a:lnSpc>
            </a:pPr>
            <a:r>
              <a:rPr lang="en-US" sz="2000" dirty="0">
                <a:latin typeface="Times New Roman" panose="02020603050405020304" pitchFamily="18" charset="0"/>
                <a:cs typeface="Times New Roman" panose="02020603050405020304" pitchFamily="18" charset="0"/>
              </a:rPr>
              <a:t>Training to adopt organic farming in a sustainable manner Empowering rain fed farmers</a:t>
            </a:r>
          </a:p>
          <a:p>
            <a:pPr algn="just">
              <a:lnSpc>
                <a:spcPct val="110000"/>
              </a:lnSpc>
            </a:pPr>
            <a:r>
              <a:rPr lang="en-US" sz="2000" dirty="0">
                <a:latin typeface="Times New Roman" panose="02020603050405020304" pitchFamily="18" charset="0"/>
                <a:cs typeface="Times New Roman" panose="02020603050405020304" pitchFamily="18" charset="0"/>
              </a:rPr>
              <a:t>Involving women SHG in activities like bio pesticide production, etc. </a:t>
            </a:r>
          </a:p>
          <a:p>
            <a:pPr marL="0" indent="0" algn="just">
              <a:lnSpc>
                <a:spcPct val="110000"/>
              </a:lnSpc>
              <a:buNone/>
            </a:pPr>
            <a:r>
              <a:rPr lang="en-US" sz="2400" b="1" dirty="0">
                <a:latin typeface="Times New Roman" panose="02020603050405020304" pitchFamily="18" charset="0"/>
                <a:cs typeface="Times New Roman" panose="02020603050405020304" pitchFamily="18" charset="0"/>
              </a:rPr>
              <a:t>Income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Redgram yield : 408 Kg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Rate per Kg :43.00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Total income : 43 x 408 =17544.00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Loan amount from VMFPCL -30000</a:t>
            </a:r>
            <a:endParaRPr lang="en-US" sz="2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9331"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1099"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65</a:t>
            </a:r>
          </a:p>
        </p:txBody>
      </p:sp>
    </p:spTree>
  </p:cSld>
  <p:clrMapOvr>
    <a:masterClrMapping/>
  </p:clrMapOvr>
  <p:transition spd="slow">
    <p:cover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4703" y="131862"/>
            <a:ext cx="3993502" cy="642580"/>
          </a:xfrm>
          <a:solidFill>
            <a:srgbClr val="002060"/>
          </a:solidFill>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2. CASE STUDY</a:t>
            </a:r>
            <a:endParaRPr lang="en-IN" sz="36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8650" y="1194320"/>
            <a:ext cx="7886700" cy="5131836"/>
          </a:xfrm>
        </p:spPr>
        <p:txBody>
          <a:bodyPr>
            <a:normAutofit lnSpcReduction="10000"/>
          </a:bodyPr>
          <a:lstStyle/>
          <a:p>
            <a:pPr marL="0" indent="0" algn="just">
              <a:lnSpc>
                <a:spcPct val="110000"/>
              </a:lnSpc>
              <a:buNone/>
            </a:pPr>
            <a:r>
              <a:rPr lang="en-US" sz="2400" b="1" dirty="0">
                <a:latin typeface="Times New Roman" panose="02020603050405020304" pitchFamily="18" charset="0"/>
                <a:cs typeface="Times New Roman" panose="02020603050405020304" pitchFamily="18" charset="0"/>
              </a:rPr>
              <a:t>Background information</a:t>
            </a:r>
            <a:r>
              <a:rPr lang="en-US" b="1" dirty="0">
                <a:latin typeface="Times New Roman" panose="02020603050405020304" pitchFamily="18" charset="0"/>
                <a:cs typeface="Times New Roman" panose="02020603050405020304" pitchFamily="18" charset="0"/>
              </a:rPr>
              <a:t> </a:t>
            </a:r>
          </a:p>
          <a:p>
            <a:pPr algn="just">
              <a:lnSpc>
                <a:spcPct val="110000"/>
              </a:lnSpc>
            </a:pPr>
            <a:r>
              <a:rPr lang="en-US" sz="2000" dirty="0">
                <a:latin typeface="Times New Roman" panose="02020603050405020304" pitchFamily="18" charset="0"/>
                <a:cs typeface="Times New Roman" panose="02020603050405020304" pitchFamily="18" charset="0"/>
              </a:rPr>
              <a:t>Name : M.Mariyammal </a:t>
            </a:r>
          </a:p>
          <a:p>
            <a:pPr algn="just">
              <a:lnSpc>
                <a:spcPct val="110000"/>
              </a:lnSpc>
            </a:pPr>
            <a:r>
              <a:rPr lang="en-US" sz="2000" dirty="0">
                <a:latin typeface="Times New Roman" panose="02020603050405020304" pitchFamily="18" charset="0"/>
                <a:cs typeface="Times New Roman" panose="02020603050405020304" pitchFamily="18" charset="0"/>
              </a:rPr>
              <a:t>Village : Chinnapparediyappatty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	Mrs.M.Mariyammal, aged about 45 born in Tamil Nādu, a middle-class family and studied up to only elementary education. Since her childhood she is interested in agriculture and its allied activities as well as she is self-motivated and also taught about self-respect and self-sustainability by her parents. She took indigenous cow which used to give 5-6 litres of milk per day. </a:t>
            </a:r>
          </a:p>
          <a:p>
            <a:pPr marL="0" indent="0" algn="just">
              <a:lnSpc>
                <a:spcPct val="110000"/>
              </a:lnSpc>
              <a:buNone/>
            </a:pPr>
            <a:r>
              <a:rPr lang="en-US" sz="2000" dirty="0">
                <a:latin typeface="Times New Roman" panose="02020603050405020304" pitchFamily="18" charset="0"/>
                <a:cs typeface="Times New Roman" panose="02020603050405020304" pitchFamily="18" charset="0"/>
              </a:rPr>
              <a:t>That made her to look after her animal properly and she used to pour nearly 5 litres of milk per day in the nearby houses which is two kilometres surrounding from her home. Per litre 40rupees is the amount fixed by her which seems to be a handful of income for her. With the availability of fodder in her land she used to feed those animals properly. </a:t>
            </a:r>
            <a:endParaRPr lang="en-IN"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1099"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67</a:t>
            </a:r>
          </a:p>
        </p:txBody>
      </p:sp>
    </p:spTree>
  </p:cSld>
  <p:clrMapOvr>
    <a:masterClrMapping/>
  </p:clrMapOvr>
  <p:transition spd="slow">
    <p:cover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758" y="671804"/>
            <a:ext cx="7999099" cy="5654351"/>
          </a:xfrm>
        </p:spPr>
        <p:txBody>
          <a:bodyPr>
            <a:noAutofit/>
          </a:bodyPr>
          <a:lstStyle/>
          <a:p>
            <a:pPr marL="0" indent="0" algn="just">
              <a:lnSpc>
                <a:spcPct val="100000"/>
              </a:lnSpc>
              <a:buNone/>
            </a:pPr>
            <a:r>
              <a:rPr lang="en-US" sz="2000" dirty="0">
                <a:latin typeface="Times New Roman" panose="02020603050405020304" pitchFamily="18" charset="0"/>
                <a:cs typeface="Times New Roman" panose="02020603050405020304" pitchFamily="18" charset="0"/>
              </a:rPr>
              <a:t>	She said that comparing her production cost income in dairying seems to be quite sustainable, regular and profitable. She is also quite happy with the support extended by the Viruthai Millets Farmer Producer Company limited for providing Rs.1,00,000/- as start-up loan for her activity.</a:t>
            </a:r>
            <a:endParaRPr lang="en-US" sz="2000" b="1" dirty="0">
              <a:latin typeface="Times New Roman" panose="02020603050405020304" pitchFamily="18" charset="0"/>
              <a:cs typeface="Times New Roman" panose="02020603050405020304" pitchFamily="18" charset="0"/>
            </a:endParaRPr>
          </a:p>
          <a:p>
            <a:pPr marL="0" indent="0" algn="just">
              <a:lnSpc>
                <a:spcPct val="100000"/>
              </a:lnSpc>
              <a:buNone/>
            </a:pPr>
            <a:r>
              <a:rPr lang="en-US" sz="2400" b="1" dirty="0">
                <a:latin typeface="Times New Roman" panose="02020603050405020304" pitchFamily="18" charset="0"/>
                <a:cs typeface="Times New Roman" panose="02020603050405020304" pitchFamily="18" charset="0"/>
              </a:rPr>
              <a:t>Income</a:t>
            </a:r>
          </a:p>
          <a:p>
            <a:pPr algn="just">
              <a:lnSpc>
                <a:spcPct val="100000"/>
              </a:lnSpc>
            </a:pPr>
            <a:r>
              <a:rPr lang="en-US" sz="2000" dirty="0">
                <a:latin typeface="Times New Roman" panose="02020603050405020304" pitchFamily="18" charset="0"/>
                <a:cs typeface="Times New Roman" panose="02020603050405020304" pitchFamily="18" charset="0"/>
              </a:rPr>
              <a:t>Per day 5 litres x 40 = 200.00 </a:t>
            </a:r>
          </a:p>
          <a:p>
            <a:pPr algn="just">
              <a:lnSpc>
                <a:spcPct val="100000"/>
              </a:lnSpc>
            </a:pPr>
            <a:r>
              <a:rPr lang="en-US" sz="2000" dirty="0">
                <a:latin typeface="Times New Roman" panose="02020603050405020304" pitchFamily="18" charset="0"/>
                <a:cs typeface="Times New Roman" panose="02020603050405020304" pitchFamily="18" charset="0"/>
              </a:rPr>
              <a:t>Per month 200 x 30 = 6000.00 </a:t>
            </a:r>
          </a:p>
          <a:p>
            <a:pPr algn="just">
              <a:lnSpc>
                <a:spcPct val="100000"/>
              </a:lnSpc>
            </a:pPr>
            <a:r>
              <a:rPr lang="en-US" sz="2000" dirty="0">
                <a:latin typeface="Times New Roman" panose="02020603050405020304" pitchFamily="18" charset="0"/>
                <a:cs typeface="Times New Roman" panose="02020603050405020304" pitchFamily="18" charset="0"/>
              </a:rPr>
              <a:t>Additional benefit female calf one number</a:t>
            </a:r>
          </a:p>
          <a:p>
            <a:pPr marL="0" indent="0" algn="just">
              <a:lnSpc>
                <a:spcPct val="100000"/>
              </a:lnSpc>
              <a:buNone/>
            </a:pPr>
            <a:r>
              <a:rPr lang="en-US" sz="2400" b="1" dirty="0">
                <a:latin typeface="Times New Roman" panose="02020603050405020304" pitchFamily="18" charset="0"/>
                <a:cs typeface="Times New Roman" panose="02020603050405020304" pitchFamily="18" charset="0"/>
              </a:rPr>
              <a:t>Conclusion</a:t>
            </a:r>
            <a:endParaRPr lang="en-US" sz="2000" dirty="0">
              <a:latin typeface="Times New Roman" panose="02020603050405020304" pitchFamily="18" charset="0"/>
              <a:cs typeface="Times New Roman" panose="02020603050405020304" pitchFamily="18" charset="0"/>
            </a:endParaRPr>
          </a:p>
          <a:p>
            <a:pPr marL="0" indent="0" algn="just">
              <a:lnSpc>
                <a:spcPct val="100000"/>
              </a:lnSpc>
              <a:buNone/>
            </a:pPr>
            <a:r>
              <a:rPr lang="en-US" sz="2000" dirty="0">
                <a:latin typeface="Times New Roman" panose="02020603050405020304" pitchFamily="18" charset="0"/>
                <a:cs typeface="Times New Roman" panose="02020603050405020304" pitchFamily="18" charset="0"/>
              </a:rPr>
              <a:t>	Out of her expenses and repayment of loan she is saving 10000 for one year through dairy farming. She explains proudly that I am not dependent on my husband or with my children. I earn with my own effort and no one in my family opposes me. I have been given enough support by my family members because of the sustainable income from dairying.</a:t>
            </a:r>
            <a:endParaRPr lang="en-IN"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1099"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68</a:t>
            </a:r>
          </a:p>
        </p:txBody>
      </p:sp>
    </p:spTree>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pic>
        <p:nvPicPr>
          <p:cNvPr id="1026" name="Picture 2" descr="Nature background gif 14 » GIF Images Download"/>
          <p:cNvPicPr>
            <a:picLocks noChangeAspect="1" noChangeArrowheads="1"/>
          </p:cNvPicPr>
          <p:nvPr/>
        </p:nvPicPr>
        <p:blipFill>
          <a:blip r:embed="rId2"/>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4946" y="239323"/>
            <a:ext cx="6242180" cy="1066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5400" dirty="0">
                <a:solidFill>
                  <a:schemeClr val="bg1"/>
                </a:solidFill>
                <a:latin typeface="Times New Roman" panose="02020603050405020304" pitchFamily="18" charset="0"/>
                <a:cs typeface="Times New Roman" panose="02020603050405020304" pitchFamily="18" charset="0"/>
              </a:rPr>
              <a:t>CONCLUSION</a:t>
            </a:r>
            <a:endParaRPr lang="en-IN" sz="4400" dirty="0">
              <a:solidFill>
                <a:schemeClr val="bg1"/>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2211355" y="1212980"/>
            <a:ext cx="4702629" cy="93306"/>
          </a:xfrm>
          <a:prstGeom prst="line">
            <a:avLst/>
          </a:prstGeom>
        </p:spPr>
        <p:style>
          <a:lnRef idx="3">
            <a:schemeClr val="accent2"/>
          </a:lnRef>
          <a:fillRef idx="0">
            <a:schemeClr val="accent2"/>
          </a:fillRef>
          <a:effectRef idx="2">
            <a:schemeClr val="accent2"/>
          </a:effectRef>
          <a:fontRef idx="minor">
            <a:schemeClr val="tx1"/>
          </a:fontRef>
        </p:style>
      </p:cxnSp>
      <p:sp>
        <p:nvSpPr>
          <p:cNvPr id="2" name="Oval 1"/>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69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857999"/>
          </a:xfrm>
          <a:prstGeom prst="rect">
            <a:avLst/>
          </a:prstGeom>
          <a:effectLst>
            <a:softEdge rad="317500"/>
          </a:effectLst>
        </p:spPr>
      </p:pic>
      <p:sp>
        <p:nvSpPr>
          <p:cNvPr id="2" name="Rectangle 1"/>
          <p:cNvSpPr/>
          <p:nvPr/>
        </p:nvSpPr>
        <p:spPr>
          <a:xfrm>
            <a:off x="-1252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8933776" y="-4219"/>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0" y="0"/>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2527" y="6571516"/>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p:cNvSpPr/>
          <p:nvPr/>
        </p:nvSpPr>
        <p:spPr>
          <a:xfrm>
            <a:off x="84745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0" b="1" dirty="0">
                <a:solidFill>
                  <a:srgbClr val="002060"/>
                </a:solidFill>
                <a:latin typeface="Times New Roman" panose="02020603050405020304" pitchFamily="18" charset="0"/>
                <a:cs typeface="Times New Roman" panose="02020603050405020304" pitchFamily="18" charset="0"/>
              </a:rPr>
              <a:t>70</a:t>
            </a:r>
          </a:p>
        </p:txBody>
      </p:sp>
    </p:spTree>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352" y="696621"/>
            <a:ext cx="7886700" cy="5573550"/>
          </a:xfrm>
        </p:spPr>
        <p:txBody>
          <a:bodyPr>
            <a:noAutofit/>
          </a:bodyPr>
          <a:lstStyle/>
          <a:p>
            <a:pPr algn="l">
              <a:buFont typeface="Arial" panose="020B0604020202020204" pitchFamily="34" charset="0"/>
              <a:buChar char="•"/>
            </a:pPr>
            <a:r>
              <a:rPr lang="en-US" sz="2400" b="0" i="0" dirty="0">
                <a:solidFill>
                  <a:srgbClr val="474747"/>
                </a:solidFill>
                <a:effectLst/>
                <a:latin typeface="Times New Roman" panose="02020603050405020304" pitchFamily="18" charset="0"/>
                <a:cs typeface="Times New Roman" panose="02020603050405020304" pitchFamily="18" charset="0"/>
              </a:rPr>
              <a:t>Indian agriculture is dominated by small and marginal farmers with average land holdings size of less than 1.1 ha.</a:t>
            </a:r>
          </a:p>
          <a:p>
            <a:pPr algn="l">
              <a:buFont typeface="Arial" panose="020B0604020202020204" pitchFamily="34" charset="0"/>
              <a:buChar char="•"/>
            </a:pPr>
            <a:r>
              <a:rPr lang="en-US" sz="2400" b="0" i="0" dirty="0">
                <a:solidFill>
                  <a:srgbClr val="474747"/>
                </a:solidFill>
                <a:effectLst/>
                <a:latin typeface="Times New Roman" panose="02020603050405020304" pitchFamily="18" charset="0"/>
                <a:cs typeface="Times New Roman" panose="02020603050405020304" pitchFamily="18" charset="0"/>
              </a:rPr>
              <a:t>These small and marginal farmers constituting more than 86 % of the total </a:t>
            </a:r>
            <a:r>
              <a:rPr lang="en-US" sz="2400" i="0" dirty="0">
                <a:solidFill>
                  <a:srgbClr val="474747"/>
                </a:solidFill>
                <a:effectLst/>
                <a:latin typeface="Times New Roman" panose="02020603050405020304" pitchFamily="18" charset="0"/>
                <a:cs typeface="Times New Roman" panose="02020603050405020304" pitchFamily="18" charset="0"/>
              </a:rPr>
              <a:t>land holdings are facing tremendous challenges both in production and post-production scenarios.</a:t>
            </a:r>
          </a:p>
          <a:p>
            <a:pPr algn="l">
              <a:buFont typeface="Arial" panose="020B0604020202020204" pitchFamily="34" charset="0"/>
              <a:buChar char="•"/>
            </a:pPr>
            <a:r>
              <a:rPr lang="en-US" sz="2400" i="0" dirty="0">
                <a:solidFill>
                  <a:srgbClr val="474747"/>
                </a:solidFill>
                <a:effectLst/>
                <a:latin typeface="Times New Roman" panose="02020603050405020304" pitchFamily="18" charset="0"/>
                <a:cs typeface="Times New Roman" panose="02020603050405020304" pitchFamily="18" charset="0"/>
              </a:rPr>
              <a:t>Collectivization of farmer producers through formation of FPOs is very important to address such challenges and enhance their incomes. More than 5.87 lakh farmers have been mobilized under the Scheme.</a:t>
            </a:r>
          </a:p>
          <a:p>
            <a:pPr algn="l">
              <a:buFont typeface="Arial" panose="020B0604020202020204" pitchFamily="34" charset="0"/>
              <a:buChar char="•"/>
            </a:pPr>
            <a:r>
              <a:rPr lang="en-US" sz="2400" i="0" dirty="0">
                <a:solidFill>
                  <a:srgbClr val="474747"/>
                </a:solidFill>
                <a:effectLst/>
                <a:latin typeface="Times New Roman" panose="02020603050405020304" pitchFamily="18" charset="0"/>
                <a:cs typeface="Times New Roman" panose="02020603050405020304" pitchFamily="18" charset="0"/>
              </a:rPr>
              <a:t>About 3 lakh farmers have been registered as shareholders of the FPOs.</a:t>
            </a:r>
          </a:p>
          <a:p>
            <a:pPr algn="l">
              <a:buFont typeface="Arial" panose="020B0604020202020204" pitchFamily="34" charset="0"/>
              <a:buChar char="•"/>
            </a:pPr>
            <a:endParaRPr lang="en-US" sz="2400" b="0" i="0" dirty="0">
              <a:solidFill>
                <a:srgbClr val="474747"/>
              </a:solidFill>
              <a:effectLst/>
              <a:latin typeface="Times New Roman" panose="02020603050405020304" pitchFamily="18" charset="0"/>
              <a:cs typeface="Times New Roman" panose="02020603050405020304" pitchFamily="18" charset="0"/>
            </a:endParaRPr>
          </a:p>
          <a:p>
            <a:endParaRPr lang="en-I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40000">
              <a:srgbClr val="F6A2EA"/>
            </a:gs>
            <a:gs pos="69000">
              <a:schemeClr val="bg2"/>
            </a:gs>
            <a:gs pos="100000">
              <a:schemeClr val="accent4">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30" name="Picture 6" descr="How To Market Your Farm Produce, Best Strategy To Adopt. - BnetH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39" y="1712971"/>
            <a:ext cx="8495522" cy="46971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1568" y="447868"/>
            <a:ext cx="4580863" cy="798573"/>
          </a:xfrm>
          <a:solidFill>
            <a:srgbClr val="002060"/>
          </a:solidFill>
          <a:scene3d>
            <a:camera prst="orthographicFront"/>
            <a:lightRig rig="threePt" dir="t"/>
          </a:scene3d>
          <a:sp3d>
            <a:bevelT/>
          </a:sp3d>
        </p:spPr>
        <p:txBody>
          <a:bodyPr>
            <a:normAutofit fontScale="90000"/>
          </a:bodyPr>
          <a:lstStyle/>
          <a:p>
            <a:pPr algn="ctr"/>
            <a:r>
              <a:rPr lang="en-IN" dirty="0">
                <a:solidFill>
                  <a:schemeClr val="bg1"/>
                </a:solidFill>
                <a:latin typeface="Times New Roman" panose="02020603050405020304" pitchFamily="18" charset="0"/>
                <a:cs typeface="Times New Roman" panose="02020603050405020304" pitchFamily="18" charset="0"/>
              </a:rPr>
              <a:t>Mode of aggregation</a:t>
            </a:r>
          </a:p>
        </p:txBody>
      </p:sp>
      <p:graphicFrame>
        <p:nvGraphicFramePr>
          <p:cNvPr id="3" name="Diagram 2"/>
          <p:cNvGraphicFramePr/>
          <p:nvPr>
            <p:extLst>
              <p:ext uri="{D42A27DB-BD31-4B8C-83A1-F6EECF244321}">
                <p14:modId xmlns:p14="http://schemas.microsoft.com/office/powerpoint/2010/main" val="2088117524"/>
              </p:ext>
            </p:extLst>
          </p:nvPr>
        </p:nvGraphicFramePr>
        <p:xfrm>
          <a:off x="477453" y="3117103"/>
          <a:ext cx="8194274" cy="170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Rectangle 4"/>
          <p:cNvSpPr/>
          <p:nvPr/>
        </p:nvSpPr>
        <p:spPr>
          <a:xfrm>
            <a:off x="8979827"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Oval 5"/>
          <p:cNvSpPr/>
          <p:nvPr/>
        </p:nvSpPr>
        <p:spPr>
          <a:xfrm>
            <a:off x="8485040" y="638213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7</a:t>
            </a:r>
          </a:p>
        </p:txBody>
      </p:sp>
    </p:spTree>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1886" y="1017037"/>
          <a:ext cx="8231352" cy="2352100"/>
        </p:xfrm>
        <a:graphic>
          <a:graphicData uri="http://schemas.openxmlformats.org/drawingml/2006/table">
            <a:tbl>
              <a:tblPr firstRow="1" firstCol="1" lastRow="1" lastCol="1" bandRow="1" bandCol="1">
                <a:tableStyleId>{69012ECD-51FC-41F1-AA8D-1B2483CD663E}</a:tableStyleId>
              </a:tblPr>
              <a:tblGrid>
                <a:gridCol w="966827">
                  <a:extLst>
                    <a:ext uri="{9D8B030D-6E8A-4147-A177-3AD203B41FA5}">
                      <a16:colId xmlns:a16="http://schemas.microsoft.com/office/drawing/2014/main" val="20000"/>
                    </a:ext>
                  </a:extLst>
                </a:gridCol>
                <a:gridCol w="1233448">
                  <a:extLst>
                    <a:ext uri="{9D8B030D-6E8A-4147-A177-3AD203B41FA5}">
                      <a16:colId xmlns:a16="http://schemas.microsoft.com/office/drawing/2014/main" val="20001"/>
                    </a:ext>
                  </a:extLst>
                </a:gridCol>
                <a:gridCol w="1218275">
                  <a:extLst>
                    <a:ext uri="{9D8B030D-6E8A-4147-A177-3AD203B41FA5}">
                      <a16:colId xmlns:a16="http://schemas.microsoft.com/office/drawing/2014/main" val="20002"/>
                    </a:ext>
                  </a:extLst>
                </a:gridCol>
                <a:gridCol w="1250192">
                  <a:extLst>
                    <a:ext uri="{9D8B030D-6E8A-4147-A177-3AD203B41FA5}">
                      <a16:colId xmlns:a16="http://schemas.microsoft.com/office/drawing/2014/main" val="20003"/>
                    </a:ext>
                  </a:extLst>
                </a:gridCol>
                <a:gridCol w="2462967">
                  <a:extLst>
                    <a:ext uri="{9D8B030D-6E8A-4147-A177-3AD203B41FA5}">
                      <a16:colId xmlns:a16="http://schemas.microsoft.com/office/drawing/2014/main" val="20004"/>
                    </a:ext>
                  </a:extLst>
                </a:gridCol>
                <a:gridCol w="1099643">
                  <a:extLst>
                    <a:ext uri="{9D8B030D-6E8A-4147-A177-3AD203B41FA5}">
                      <a16:colId xmlns:a16="http://schemas.microsoft.com/office/drawing/2014/main" val="20005"/>
                    </a:ext>
                  </a:extLst>
                </a:gridCol>
              </a:tblGrid>
              <a:tr h="462340">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Sl.no</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State/UTs</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Number</a:t>
                      </a:r>
                      <a:r>
                        <a:rPr lang="en-US" sz="1800" spc="-1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FPOs</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registered</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by</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respective</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agencies</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56568">
                <a:tc vMerge="1">
                  <a:txBody>
                    <a:bodyPr/>
                    <a:lstStyle/>
                    <a:p>
                      <a:endParaRPr lang="en-US"/>
                    </a:p>
                  </a:txBody>
                  <a:tcPr marL="0" marR="0" marT="0" marB="0"/>
                </a:tc>
                <a:tc vMerge="1">
                  <a:txBody>
                    <a:bodyPr/>
                    <a:lstStyle/>
                    <a:p>
                      <a:endParaRPr lang="en-US"/>
                    </a:p>
                  </a:txBody>
                  <a:tcPr marL="0" marR="0" marT="0" marB="0"/>
                </a:tc>
                <a:tc>
                  <a:txBody>
                    <a:bodyPr/>
                    <a:lstStyle/>
                    <a:p>
                      <a:pPr marL="79375" marR="248285" algn="ctr">
                        <a:lnSpc>
                          <a:spcPct val="125000"/>
                        </a:lnSpc>
                        <a:spcBef>
                          <a:spcPts val="665"/>
                        </a:spcBef>
                        <a:spcAft>
                          <a:spcPts val="0"/>
                        </a:spcAft>
                      </a:pPr>
                      <a:r>
                        <a:rPr lang="en-US" sz="1800" dirty="0">
                          <a:effectLst/>
                          <a:latin typeface="Times New Roman" panose="02020603050405020304" pitchFamily="18" charset="0"/>
                          <a:cs typeface="Times New Roman" panose="02020603050405020304" pitchFamily="18" charset="0"/>
                        </a:rPr>
                        <a:t>Small</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Farmers'</a:t>
                      </a:r>
                      <a:r>
                        <a:rPr lang="en-US" sz="1800" spc="-28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Agri-</a:t>
                      </a:r>
                      <a:endParaRPr lang="en-IN" sz="1800" dirty="0">
                        <a:effectLst/>
                        <a:latin typeface="Times New Roman" panose="02020603050405020304" pitchFamily="18" charset="0"/>
                        <a:cs typeface="Times New Roman" panose="02020603050405020304" pitchFamily="18" charset="0"/>
                      </a:endParaRPr>
                    </a:p>
                    <a:p>
                      <a:pPr marL="79375" algn="ctr">
                        <a:spcBef>
                          <a:spcPts val="5"/>
                        </a:spcBef>
                        <a:spcAft>
                          <a:spcPts val="0"/>
                        </a:spcAft>
                      </a:pPr>
                      <a:r>
                        <a:rPr lang="en-US" sz="1800" dirty="0">
                          <a:effectLst/>
                          <a:latin typeface="Times New Roman" panose="02020603050405020304" pitchFamily="18" charset="0"/>
                          <a:cs typeface="Times New Roman" panose="02020603050405020304" pitchFamily="18" charset="0"/>
                        </a:rPr>
                        <a:t>Business</a:t>
                      </a:r>
                      <a:endParaRPr lang="en-IN" sz="1800" dirty="0">
                        <a:effectLst/>
                        <a:latin typeface="Times New Roman" panose="02020603050405020304" pitchFamily="18" charset="0"/>
                        <a:cs typeface="Times New Roman" panose="02020603050405020304" pitchFamily="18" charset="0"/>
                      </a:endParaRPr>
                    </a:p>
                    <a:p>
                      <a:pPr marL="79375" algn="ctr">
                        <a:spcBef>
                          <a:spcPts val="345"/>
                        </a:spcBef>
                        <a:spcAft>
                          <a:spcPts val="0"/>
                        </a:spcAft>
                      </a:pPr>
                      <a:r>
                        <a:rPr lang="en-US" sz="1800" dirty="0">
                          <a:effectLst/>
                          <a:latin typeface="Times New Roman" panose="02020603050405020304" pitchFamily="18" charset="0"/>
                          <a:cs typeface="Times New Roman" panose="02020603050405020304" pitchFamily="18" charset="0"/>
                        </a:rPr>
                        <a:t>Consortium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NABARD</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69215" algn="ctr">
                        <a:lnSpc>
                          <a:spcPct val="125000"/>
                        </a:lnSpc>
                        <a:spcBef>
                          <a:spcPts val="665"/>
                        </a:spcBef>
                        <a:tabLst>
                          <a:tab pos="1388745" algn="l"/>
                        </a:tabLst>
                      </a:pPr>
                      <a:r>
                        <a:rPr lang="en-US" sz="1800" dirty="0">
                          <a:effectLst/>
                          <a:latin typeface="Times New Roman" panose="02020603050405020304" pitchFamily="18" charset="0"/>
                          <a:cs typeface="Times New Roman" panose="02020603050405020304" pitchFamily="18" charset="0"/>
                        </a:rPr>
                        <a:t>FPOs</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registered</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by </a:t>
                      </a:r>
                      <a:r>
                        <a:rPr lang="en-US" sz="1800" spc="-28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IAs</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under</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CSS</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for </a:t>
                      </a:r>
                      <a:r>
                        <a:rPr lang="en-US" sz="1800" spc="-28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formation </a:t>
                      </a:r>
                      <a:r>
                        <a:rPr lang="en-US" sz="1800" spc="-5" dirty="0">
                          <a:effectLst/>
                          <a:latin typeface="Times New Roman" panose="02020603050405020304" pitchFamily="18" charset="0"/>
                          <a:cs typeface="Times New Roman" panose="02020603050405020304" pitchFamily="18" charset="0"/>
                        </a:rPr>
                        <a:t>&amp;</a:t>
                      </a:r>
                      <a:r>
                        <a:rPr lang="en-US" sz="1800" spc="-29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Promotion</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10,000</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FPOs</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Total</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391885" y="3135945"/>
          <a:ext cx="8231351" cy="3562717"/>
        </p:xfrm>
        <a:graphic>
          <a:graphicData uri="http://schemas.openxmlformats.org/drawingml/2006/table">
            <a:tbl>
              <a:tblPr firstRow="1" firstCol="1" lastRow="1" lastCol="1" bandRow="1" bandCol="1">
                <a:tableStyleId>{0505E3EF-67EA-436B-97B2-0124C06EBD24}</a:tableStyleId>
              </a:tblPr>
              <a:tblGrid>
                <a:gridCol w="952469">
                  <a:extLst>
                    <a:ext uri="{9D8B030D-6E8A-4147-A177-3AD203B41FA5}">
                      <a16:colId xmlns:a16="http://schemas.microsoft.com/office/drawing/2014/main" val="20000"/>
                    </a:ext>
                  </a:extLst>
                </a:gridCol>
                <a:gridCol w="1255191">
                  <a:extLst>
                    <a:ext uri="{9D8B030D-6E8A-4147-A177-3AD203B41FA5}">
                      <a16:colId xmlns:a16="http://schemas.microsoft.com/office/drawing/2014/main" val="20001"/>
                    </a:ext>
                  </a:extLst>
                </a:gridCol>
                <a:gridCol w="1233042">
                  <a:extLst>
                    <a:ext uri="{9D8B030D-6E8A-4147-A177-3AD203B41FA5}">
                      <a16:colId xmlns:a16="http://schemas.microsoft.com/office/drawing/2014/main" val="20002"/>
                    </a:ext>
                  </a:extLst>
                </a:gridCol>
                <a:gridCol w="1240425">
                  <a:extLst>
                    <a:ext uri="{9D8B030D-6E8A-4147-A177-3AD203B41FA5}">
                      <a16:colId xmlns:a16="http://schemas.microsoft.com/office/drawing/2014/main" val="20003"/>
                    </a:ext>
                  </a:extLst>
                </a:gridCol>
                <a:gridCol w="2466082">
                  <a:extLst>
                    <a:ext uri="{9D8B030D-6E8A-4147-A177-3AD203B41FA5}">
                      <a16:colId xmlns:a16="http://schemas.microsoft.com/office/drawing/2014/main" val="20004"/>
                    </a:ext>
                  </a:extLst>
                </a:gridCol>
                <a:gridCol w="1084142">
                  <a:extLst>
                    <a:ext uri="{9D8B030D-6E8A-4147-A177-3AD203B41FA5}">
                      <a16:colId xmlns:a16="http://schemas.microsoft.com/office/drawing/2014/main" val="20005"/>
                    </a:ext>
                  </a:extLst>
                </a:gridCol>
              </a:tblGrid>
              <a:tr h="633531">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Andaman &amp; Nicobar</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0</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3</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b="0" dirty="0">
                          <a:effectLst/>
                          <a:latin typeface="Times New Roman" panose="02020603050405020304" pitchFamily="18" charset="0"/>
                          <a:cs typeface="Times New Roman" panose="02020603050405020304" pitchFamily="18" charset="0"/>
                        </a:rPr>
                        <a:t>0</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32537">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Andhra Pradesh</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295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88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399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633531">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Arunachal Pradesh</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49403">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Assam</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18</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72</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95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185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49403">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5</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Bihar</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217</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101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356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49403">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6</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Chhattisgarh</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26</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57</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61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144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49403">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7</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Delhi</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49403">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8</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Goa</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2</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2</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b="0" dirty="0">
                          <a:effectLst/>
                          <a:latin typeface="Times New Roman" panose="02020603050405020304" pitchFamily="18" charset="0"/>
                          <a:cs typeface="Times New Roman" panose="02020603050405020304" pitchFamily="18" charset="0"/>
                        </a:rPr>
                        <a:t>1</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
        <p:nvSpPr>
          <p:cNvPr id="6" name="Title 1"/>
          <p:cNvSpPr>
            <a:spLocks noGrp="1"/>
          </p:cNvSpPr>
          <p:nvPr>
            <p:ph type="title"/>
          </p:nvPr>
        </p:nvSpPr>
        <p:spPr>
          <a:xfrm>
            <a:off x="345233" y="84693"/>
            <a:ext cx="8453534" cy="704726"/>
          </a:xfrm>
          <a:solidFill>
            <a:srgbClr val="002060"/>
          </a:solidFill>
          <a:scene3d>
            <a:camera prst="orthographicFront"/>
            <a:lightRig rig="threePt" dir="t"/>
          </a:scene3d>
          <a:sp3d>
            <a:bevelT/>
          </a:sp3d>
        </p:spPr>
        <p:txBody>
          <a:bodyPr>
            <a:normAutofit fontScale="90000"/>
          </a:bodyPr>
          <a:lstStyle/>
          <a:p>
            <a:r>
              <a:rPr lang="en-IN" b="1" dirty="0">
                <a:solidFill>
                  <a:schemeClr val="bg1"/>
                </a:solidFill>
                <a:latin typeface="Times New Roman" panose="02020603050405020304" pitchFamily="18" charset="0"/>
                <a:cs typeface="Times New Roman" panose="02020603050405020304" pitchFamily="18" charset="0"/>
              </a:rPr>
              <a:t>Number of FPO’s registered in India</a:t>
            </a:r>
          </a:p>
        </p:txBody>
      </p:sp>
      <p:sp>
        <p:nvSpPr>
          <p:cNvPr id="2" name="Rectangle 1"/>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38540" y="223936"/>
          <a:ext cx="8182946" cy="1800808"/>
        </p:xfrm>
        <a:graphic>
          <a:graphicData uri="http://schemas.openxmlformats.org/drawingml/2006/table">
            <a:tbl>
              <a:tblPr firstRow="1" firstCol="1" lastRow="1" lastCol="1" bandRow="1" bandCol="1">
                <a:tableStyleId>{69012ECD-51FC-41F1-AA8D-1B2483CD663E}</a:tableStyleId>
              </a:tblPr>
              <a:tblGrid>
                <a:gridCol w="830374">
                  <a:extLst>
                    <a:ext uri="{9D8B030D-6E8A-4147-A177-3AD203B41FA5}">
                      <a16:colId xmlns:a16="http://schemas.microsoft.com/office/drawing/2014/main" val="20000"/>
                    </a:ext>
                  </a:extLst>
                </a:gridCol>
                <a:gridCol w="1973529">
                  <a:extLst>
                    <a:ext uri="{9D8B030D-6E8A-4147-A177-3AD203B41FA5}">
                      <a16:colId xmlns:a16="http://schemas.microsoft.com/office/drawing/2014/main" val="20001"/>
                    </a:ext>
                  </a:extLst>
                </a:gridCol>
                <a:gridCol w="1365252">
                  <a:extLst>
                    <a:ext uri="{9D8B030D-6E8A-4147-A177-3AD203B41FA5}">
                      <a16:colId xmlns:a16="http://schemas.microsoft.com/office/drawing/2014/main" val="20002"/>
                    </a:ext>
                  </a:extLst>
                </a:gridCol>
                <a:gridCol w="1475352">
                  <a:extLst>
                    <a:ext uri="{9D8B030D-6E8A-4147-A177-3AD203B41FA5}">
                      <a16:colId xmlns:a16="http://schemas.microsoft.com/office/drawing/2014/main" val="20003"/>
                    </a:ext>
                  </a:extLst>
                </a:gridCol>
                <a:gridCol w="1593995">
                  <a:extLst>
                    <a:ext uri="{9D8B030D-6E8A-4147-A177-3AD203B41FA5}">
                      <a16:colId xmlns:a16="http://schemas.microsoft.com/office/drawing/2014/main" val="20004"/>
                    </a:ext>
                  </a:extLst>
                </a:gridCol>
                <a:gridCol w="944444">
                  <a:extLst>
                    <a:ext uri="{9D8B030D-6E8A-4147-A177-3AD203B41FA5}">
                      <a16:colId xmlns:a16="http://schemas.microsoft.com/office/drawing/2014/main" val="20005"/>
                    </a:ext>
                  </a:extLst>
                </a:gridCol>
              </a:tblGrid>
              <a:tr h="503248">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Sl.no</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State/UTs</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Number</a:t>
                      </a:r>
                      <a:r>
                        <a:rPr lang="en-US" sz="1800" spc="-1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FPOs</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registered</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by</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respective</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agencies</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97560">
                <a:tc vMerge="1">
                  <a:txBody>
                    <a:bodyPr/>
                    <a:lstStyle/>
                    <a:p>
                      <a:endParaRPr lang="en-US"/>
                    </a:p>
                  </a:txBody>
                  <a:tcPr marL="0" marR="0" marT="0" marB="0"/>
                </a:tc>
                <a:tc vMerge="1">
                  <a:txBody>
                    <a:bodyPr/>
                    <a:lstStyle/>
                    <a:p>
                      <a:endParaRPr lang="en-US"/>
                    </a:p>
                  </a:txBody>
                  <a:tcPr marL="0" marR="0" marT="0" marB="0"/>
                </a:tc>
                <a:tc>
                  <a:txBody>
                    <a:bodyPr/>
                    <a:lstStyle/>
                    <a:p>
                      <a:pPr marL="79375" algn="ctr">
                        <a:spcBef>
                          <a:spcPts val="520"/>
                        </a:spcBef>
                        <a:spcAft>
                          <a:spcPts val="0"/>
                        </a:spcAft>
                      </a:pPr>
                      <a:r>
                        <a:rPr lang="en-US" sz="1800" dirty="0">
                          <a:effectLst/>
                          <a:latin typeface="Times New Roman" panose="02020603050405020304" pitchFamily="18" charset="0"/>
                          <a:cs typeface="Times New Roman" panose="02020603050405020304" pitchFamily="18" charset="0"/>
                        </a:rPr>
                        <a:t>SFAC</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NABARD</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69215" algn="ctr">
                        <a:lnSpc>
                          <a:spcPct val="125000"/>
                        </a:lnSpc>
                        <a:spcBef>
                          <a:spcPts val="665"/>
                        </a:spcBef>
                        <a:tabLst>
                          <a:tab pos="1388745" algn="l"/>
                        </a:tabLst>
                      </a:pPr>
                      <a:r>
                        <a:rPr lang="en-US" sz="1800" spc="5" dirty="0">
                          <a:effectLst/>
                          <a:latin typeface="Times New Roman" panose="02020603050405020304" pitchFamily="18" charset="0"/>
                          <a:cs typeface="Times New Roman" panose="02020603050405020304" pitchFamily="18" charset="0"/>
                        </a:rPr>
                        <a:t>   Other IA’s under </a:t>
                      </a:r>
                      <a:r>
                        <a:rPr lang="en-US" sz="1800" dirty="0">
                          <a:effectLst/>
                          <a:latin typeface="Times New Roman" panose="02020603050405020304" pitchFamily="18" charset="0"/>
                          <a:cs typeface="Times New Roman" panose="02020603050405020304" pitchFamily="18" charset="0"/>
                        </a:rPr>
                        <a:t>CSS</a:t>
                      </a:r>
                      <a:r>
                        <a:rPr lang="en-US" sz="1800" spc="5"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Total</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438534" y="2024744"/>
          <a:ext cx="8182951" cy="4609320"/>
        </p:xfrm>
        <a:graphic>
          <a:graphicData uri="http://schemas.openxmlformats.org/drawingml/2006/table">
            <a:tbl>
              <a:tblPr firstRow="1" firstCol="1" lastRow="1" lastCol="1" bandRow="1" bandCol="1">
                <a:tableStyleId>{0505E3EF-67EA-436B-97B2-0124C06EBD24}</a:tableStyleId>
              </a:tblPr>
              <a:tblGrid>
                <a:gridCol w="830371">
                  <a:extLst>
                    <a:ext uri="{9D8B030D-6E8A-4147-A177-3AD203B41FA5}">
                      <a16:colId xmlns:a16="http://schemas.microsoft.com/office/drawing/2014/main" val="20000"/>
                    </a:ext>
                  </a:extLst>
                </a:gridCol>
                <a:gridCol w="1963539">
                  <a:extLst>
                    <a:ext uri="{9D8B030D-6E8A-4147-A177-3AD203B41FA5}">
                      <a16:colId xmlns:a16="http://schemas.microsoft.com/office/drawing/2014/main" val="20001"/>
                    </a:ext>
                  </a:extLst>
                </a:gridCol>
                <a:gridCol w="1382588">
                  <a:extLst>
                    <a:ext uri="{9D8B030D-6E8A-4147-A177-3AD203B41FA5}">
                      <a16:colId xmlns:a16="http://schemas.microsoft.com/office/drawing/2014/main" val="20002"/>
                    </a:ext>
                  </a:extLst>
                </a:gridCol>
                <a:gridCol w="1497374">
                  <a:extLst>
                    <a:ext uri="{9D8B030D-6E8A-4147-A177-3AD203B41FA5}">
                      <a16:colId xmlns:a16="http://schemas.microsoft.com/office/drawing/2014/main" val="20003"/>
                    </a:ext>
                  </a:extLst>
                </a:gridCol>
                <a:gridCol w="1564635">
                  <a:extLst>
                    <a:ext uri="{9D8B030D-6E8A-4147-A177-3AD203B41FA5}">
                      <a16:colId xmlns:a16="http://schemas.microsoft.com/office/drawing/2014/main" val="20004"/>
                    </a:ext>
                  </a:extLst>
                </a:gridCol>
                <a:gridCol w="944444">
                  <a:extLst>
                    <a:ext uri="{9D8B030D-6E8A-4147-A177-3AD203B41FA5}">
                      <a16:colId xmlns:a16="http://schemas.microsoft.com/office/drawing/2014/main" val="20005"/>
                    </a:ext>
                  </a:extLst>
                </a:gridCol>
              </a:tblGrid>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Gujarat</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25</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190</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b="0" dirty="0">
                          <a:effectLst/>
                          <a:latin typeface="Times New Roman" panose="02020603050405020304" pitchFamily="18" charset="0"/>
                          <a:cs typeface="Times New Roman" panose="02020603050405020304" pitchFamily="18" charset="0"/>
                        </a:rPr>
                        <a:t>140</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355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Haryana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85</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93</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201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Himachal Pradesh</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99</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67</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174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12</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Jammu &amp; Kashmir</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64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89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Jharkhand</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150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96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256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Karnataka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125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287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166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578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15</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Kerala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134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170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16</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Ladakh</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84110">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Madhya Pradesh</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149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254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147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550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18</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Maharashtra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105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291</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173</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569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19</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Manipur</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12</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84110">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20</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Meghalaya</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3</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12</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b="0" dirty="0">
                          <a:effectLst/>
                          <a:latin typeface="Times New Roman" panose="02020603050405020304" pitchFamily="18" charset="0"/>
                          <a:cs typeface="Times New Roman" panose="02020603050405020304" pitchFamily="18" charset="0"/>
                        </a:rPr>
                        <a:t>10</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bl>
          </a:graphicData>
        </a:graphic>
      </p:graphicFrame>
      <p:sp>
        <p:nvSpPr>
          <p:cNvPr id="2" name="Rectangle 1"/>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85192" y="1679510"/>
          <a:ext cx="8257592" cy="4819808"/>
        </p:xfrm>
        <a:graphic>
          <a:graphicData uri="http://schemas.openxmlformats.org/drawingml/2006/table">
            <a:tbl>
              <a:tblPr firstRow="1" firstCol="1" lastRow="1" lastCol="1" bandRow="1" bandCol="1">
                <a:tableStyleId>{0505E3EF-67EA-436B-97B2-0124C06EBD24}</a:tableStyleId>
              </a:tblPr>
              <a:tblGrid>
                <a:gridCol w="1038395">
                  <a:extLst>
                    <a:ext uri="{9D8B030D-6E8A-4147-A177-3AD203B41FA5}">
                      <a16:colId xmlns:a16="http://schemas.microsoft.com/office/drawing/2014/main" val="20000"/>
                    </a:ext>
                  </a:extLst>
                </a:gridCol>
                <a:gridCol w="1387564">
                  <a:extLst>
                    <a:ext uri="{9D8B030D-6E8A-4147-A177-3AD203B41FA5}">
                      <a16:colId xmlns:a16="http://schemas.microsoft.com/office/drawing/2014/main" val="20001"/>
                    </a:ext>
                  </a:extLst>
                </a:gridCol>
                <a:gridCol w="1427096">
                  <a:extLst>
                    <a:ext uri="{9D8B030D-6E8A-4147-A177-3AD203B41FA5}">
                      <a16:colId xmlns:a16="http://schemas.microsoft.com/office/drawing/2014/main" val="20002"/>
                    </a:ext>
                  </a:extLst>
                </a:gridCol>
                <a:gridCol w="1801522">
                  <a:extLst>
                    <a:ext uri="{9D8B030D-6E8A-4147-A177-3AD203B41FA5}">
                      <a16:colId xmlns:a16="http://schemas.microsoft.com/office/drawing/2014/main" val="20003"/>
                    </a:ext>
                  </a:extLst>
                </a:gridCol>
                <a:gridCol w="1500043">
                  <a:extLst>
                    <a:ext uri="{9D8B030D-6E8A-4147-A177-3AD203B41FA5}">
                      <a16:colId xmlns:a16="http://schemas.microsoft.com/office/drawing/2014/main" val="20004"/>
                    </a:ext>
                  </a:extLst>
                </a:gridCol>
                <a:gridCol w="1102972">
                  <a:extLst>
                    <a:ext uri="{9D8B030D-6E8A-4147-A177-3AD203B41FA5}">
                      <a16:colId xmlns:a16="http://schemas.microsoft.com/office/drawing/2014/main" val="20005"/>
                    </a:ext>
                  </a:extLst>
                </a:gridCol>
              </a:tblGrid>
              <a:tr h="359326">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Mizoram</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1</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b="0" dirty="0">
                          <a:effectLst/>
                          <a:latin typeface="Times New Roman" panose="02020603050405020304" pitchFamily="18" charset="0"/>
                          <a:cs typeface="Times New Roman" panose="02020603050405020304" pitchFamily="18" charset="0"/>
                        </a:rPr>
                        <a:t>19</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b="0" dirty="0">
                          <a:effectLst/>
                          <a:latin typeface="Times New Roman" panose="02020603050405020304" pitchFamily="18" charset="0"/>
                          <a:cs typeface="Times New Roman" panose="02020603050405020304" pitchFamily="18" charset="0"/>
                        </a:rPr>
                        <a:t>14</a:t>
                      </a:r>
                      <a:endParaRPr lang="en-IN"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Nagaland</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5</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16</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Odisha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41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241</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165</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447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43114">
                <a:tc>
                  <a:txBody>
                    <a:bodyPr/>
                    <a:lstStyle/>
                    <a:p>
                      <a:pPr marL="78740" marR="382270" algn="ctr">
                        <a:spcBef>
                          <a:spcPts val="665"/>
                        </a:spcBef>
                        <a:spcAft>
                          <a:spcPts val="0"/>
                        </a:spcAft>
                      </a:pPr>
                      <a:r>
                        <a:rPr lang="en-US" sz="1800">
                          <a:effectLst/>
                          <a:latin typeface="Times New Roman" panose="02020603050405020304" pitchFamily="18" charset="0"/>
                          <a:cs typeface="Times New Roman" panose="02020603050405020304" pitchFamily="18" charset="0"/>
                        </a:rPr>
                        <a:t>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Punjab</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93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22</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122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Puducherry</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0</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Rajasthan</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50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166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135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351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Sikkim</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Tamil</a:t>
                      </a:r>
                      <a:r>
                        <a:rPr lang="en-US" sz="1800" spc="-4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Nadu</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264</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133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410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29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Telangana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26</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335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99</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460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30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Tripura</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23</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31</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343114">
                <a:tc>
                  <a:txBody>
                    <a:bodyPr/>
                    <a:lstStyle/>
                    <a:p>
                      <a:pPr marL="78740" marR="382270" algn="ctr">
                        <a:spcBef>
                          <a:spcPts val="665"/>
                        </a:spcBef>
                        <a:spcAft>
                          <a:spcPts val="0"/>
                        </a:spcAft>
                      </a:pPr>
                      <a:r>
                        <a:rPr lang="en-US" sz="1800">
                          <a:effectLst/>
                          <a:latin typeface="Times New Roman" panose="02020603050405020304" pitchFamily="18" charset="0"/>
                          <a:cs typeface="Times New Roman" panose="02020603050405020304" pitchFamily="18" charset="0"/>
                        </a:rPr>
                        <a:t>31</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Uttarakhand</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90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57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154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32</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Uttar Pradesh</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57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183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a:effectLst/>
                          <a:latin typeface="Times New Roman" panose="02020603050405020304" pitchFamily="18" charset="0"/>
                          <a:cs typeface="Times New Roman" panose="02020603050405020304" pitchFamily="18" charset="0"/>
                        </a:rPr>
                        <a:t>210</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450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343114">
                <a:tc>
                  <a:txBody>
                    <a:bodyPr/>
                    <a:lstStyle/>
                    <a:p>
                      <a:pPr marL="78740" marR="38227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33</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West</a:t>
                      </a:r>
                      <a:r>
                        <a:rPr lang="en-US" sz="1800" spc="-45">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Bengal</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a:effectLst/>
                          <a:latin typeface="Times New Roman" panose="02020603050405020304" pitchFamily="18" charset="0"/>
                          <a:cs typeface="Times New Roman" panose="02020603050405020304" pitchFamily="18" charset="0"/>
                        </a:rPr>
                        <a:t>89</a:t>
                      </a:r>
                      <a:endParaRPr lang="en-I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305</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10</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404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343114">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Total</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IN" sz="1800" dirty="0">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898</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3904</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2257</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7059</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graphicFrame>
        <p:nvGraphicFramePr>
          <p:cNvPr id="8" name="Content Placeholder 3"/>
          <p:cNvGraphicFramePr/>
          <p:nvPr/>
        </p:nvGraphicFramePr>
        <p:xfrm>
          <a:off x="485192" y="158621"/>
          <a:ext cx="8257593" cy="1520889"/>
        </p:xfrm>
        <a:graphic>
          <a:graphicData uri="http://schemas.openxmlformats.org/drawingml/2006/table">
            <a:tbl>
              <a:tblPr firstRow="1" firstCol="1" lastRow="1" lastCol="1" bandRow="1" bandCol="1">
                <a:tableStyleId>{B301B821-A1FF-4177-AEE7-76D212191A09}</a:tableStyleId>
              </a:tblPr>
              <a:tblGrid>
                <a:gridCol w="1029576">
                  <a:extLst>
                    <a:ext uri="{9D8B030D-6E8A-4147-A177-3AD203B41FA5}">
                      <a16:colId xmlns:a16="http://schemas.microsoft.com/office/drawing/2014/main" val="20000"/>
                    </a:ext>
                  </a:extLst>
                </a:gridCol>
                <a:gridCol w="1387052">
                  <a:extLst>
                    <a:ext uri="{9D8B030D-6E8A-4147-A177-3AD203B41FA5}">
                      <a16:colId xmlns:a16="http://schemas.microsoft.com/office/drawing/2014/main" val="20001"/>
                    </a:ext>
                  </a:extLst>
                </a:gridCol>
                <a:gridCol w="1421443">
                  <a:extLst>
                    <a:ext uri="{9D8B030D-6E8A-4147-A177-3AD203B41FA5}">
                      <a16:colId xmlns:a16="http://schemas.microsoft.com/office/drawing/2014/main" val="20002"/>
                    </a:ext>
                  </a:extLst>
                </a:gridCol>
                <a:gridCol w="1807313">
                  <a:extLst>
                    <a:ext uri="{9D8B030D-6E8A-4147-A177-3AD203B41FA5}">
                      <a16:colId xmlns:a16="http://schemas.microsoft.com/office/drawing/2014/main" val="20003"/>
                    </a:ext>
                  </a:extLst>
                </a:gridCol>
                <a:gridCol w="1509060">
                  <a:extLst>
                    <a:ext uri="{9D8B030D-6E8A-4147-A177-3AD203B41FA5}">
                      <a16:colId xmlns:a16="http://schemas.microsoft.com/office/drawing/2014/main" val="20004"/>
                    </a:ext>
                  </a:extLst>
                </a:gridCol>
                <a:gridCol w="1103149">
                  <a:extLst>
                    <a:ext uri="{9D8B030D-6E8A-4147-A177-3AD203B41FA5}">
                      <a16:colId xmlns:a16="http://schemas.microsoft.com/office/drawing/2014/main" val="20005"/>
                    </a:ext>
                  </a:extLst>
                </a:gridCol>
              </a:tblGrid>
              <a:tr h="491259">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Sl.no</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State/UTs</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Number</a:t>
                      </a:r>
                      <a:r>
                        <a:rPr lang="en-US" sz="1800" spc="-1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of</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FPOs</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registered</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by</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respective</a:t>
                      </a:r>
                      <a:r>
                        <a:rPr lang="en-US" sz="1800" spc="-1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agencies</a:t>
                      </a:r>
                      <a:endParaRPr lang="en-I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29630">
                <a:tc vMerge="1">
                  <a:txBody>
                    <a:bodyPr/>
                    <a:lstStyle/>
                    <a:p>
                      <a:endParaRPr lang="en-US"/>
                    </a:p>
                  </a:txBody>
                  <a:tcPr marL="0" marR="0" marT="0" marB="0"/>
                </a:tc>
                <a:tc vMerge="1">
                  <a:txBody>
                    <a:bodyPr/>
                    <a:lstStyle/>
                    <a:p>
                      <a:endParaRPr lang="en-US"/>
                    </a:p>
                  </a:txBody>
                  <a:tcPr marL="0" marR="0" marT="0" marB="0"/>
                </a:tc>
                <a:tc>
                  <a:txBody>
                    <a:bodyPr/>
                    <a:lstStyle/>
                    <a:p>
                      <a:pPr marL="79375" marR="248285" algn="ctr">
                        <a:lnSpc>
                          <a:spcPct val="125000"/>
                        </a:lnSpc>
                        <a:spcBef>
                          <a:spcPts val="665"/>
                        </a:spcBef>
                        <a:spcAft>
                          <a:spcPts val="0"/>
                        </a:spcAft>
                      </a:pPr>
                      <a:r>
                        <a:rPr lang="en-US" sz="1800" dirty="0">
                          <a:effectLst/>
                          <a:latin typeface="Times New Roman" panose="02020603050405020304" pitchFamily="18" charset="0"/>
                          <a:cs typeface="Times New Roman" panose="02020603050405020304" pitchFamily="18" charset="0"/>
                        </a:rPr>
                        <a:t>SFAC</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9375" algn="ctr">
                        <a:spcBef>
                          <a:spcPts val="665"/>
                        </a:spcBef>
                      </a:pPr>
                      <a:r>
                        <a:rPr lang="en-US" sz="1800" dirty="0">
                          <a:effectLst/>
                          <a:latin typeface="Times New Roman" panose="02020603050405020304" pitchFamily="18" charset="0"/>
                          <a:cs typeface="Times New Roman" panose="02020603050405020304" pitchFamily="18" charset="0"/>
                        </a:rPr>
                        <a:t>NABARD</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69215" algn="ctr">
                        <a:lnSpc>
                          <a:spcPct val="125000"/>
                        </a:lnSpc>
                        <a:spcBef>
                          <a:spcPts val="665"/>
                        </a:spcBef>
                        <a:tabLst>
                          <a:tab pos="1388745" algn="l"/>
                        </a:tabLst>
                      </a:pPr>
                      <a:r>
                        <a:rPr lang="en-US" sz="1800" dirty="0">
                          <a:effectLst/>
                          <a:latin typeface="Times New Roman" panose="02020603050405020304" pitchFamily="18" charset="0"/>
                          <a:cs typeface="Times New Roman" panose="02020603050405020304" pitchFamily="18" charset="0"/>
                        </a:rPr>
                        <a:t> other IA’s under CSS</a:t>
                      </a:r>
                      <a:r>
                        <a:rPr lang="en-US" sz="1800" spc="5"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gn="ctr">
                        <a:spcBef>
                          <a:spcPts val="665"/>
                        </a:spcBef>
                      </a:pPr>
                      <a:r>
                        <a:rPr lang="en-US" sz="1800" dirty="0">
                          <a:effectLst/>
                          <a:latin typeface="Times New Roman" panose="02020603050405020304" pitchFamily="18" charset="0"/>
                          <a:cs typeface="Times New Roman" panose="02020603050405020304" pitchFamily="18" charset="0"/>
                        </a:rPr>
                        <a:t>Total</a:t>
                      </a:r>
                    </a:p>
                    <a:p>
                      <a:pPr marL="78740" algn="ctr">
                        <a:spcBef>
                          <a:spcPts val="665"/>
                        </a:spcBef>
                        <a:spcAft>
                          <a:spcPts val="0"/>
                        </a:spcAft>
                      </a:pPr>
                      <a:r>
                        <a:rPr lang="en-US" sz="1800" dirty="0">
                          <a:effectLst/>
                          <a:latin typeface="Times New Roman" panose="02020603050405020304" pitchFamily="18" charset="0"/>
                          <a:cs typeface="Times New Roman" panose="02020603050405020304" pitchFamily="18" charset="0"/>
                        </a:rPr>
                        <a:t> </a:t>
                      </a:r>
                      <a:endParaRPr lang="en-IN" sz="1800" dirty="0">
                        <a:effectLst/>
                        <a:latin typeface="Times New Roman" panose="02020603050405020304" pitchFamily="18"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251927" y="6499324"/>
            <a:ext cx="10163368" cy="400110"/>
          </a:xfrm>
          <a:prstGeom prst="rect">
            <a:avLst/>
          </a:prstGeom>
          <a:noFill/>
        </p:spPr>
        <p:txBody>
          <a:bodyPr wrap="square">
            <a:spAutoFit/>
          </a:bodyPr>
          <a:lstStyle/>
          <a:p>
            <a:pPr marL="1031240" marR="888365" algn="ct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Posted On:</a:t>
            </a:r>
            <a:r>
              <a:rPr lang="en-US" sz="2000" b="1" spc="-4"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15 MAR 2022 5:30PM by PIB Delhi MoA&amp;FW</a:t>
            </a:r>
            <a:endParaRPr lang="en-IN" sz="2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0"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149" y="177283"/>
            <a:ext cx="5770369" cy="679968"/>
          </a:xfrm>
          <a:solidFill>
            <a:srgbClr val="002060"/>
          </a:solidFill>
          <a:scene3d>
            <a:camera prst="orthographicFront"/>
            <a:lightRig rig="threePt" dir="t"/>
          </a:scene3d>
          <a:sp3d>
            <a:bevelT w="152400" h="50800" prst="softRound"/>
          </a:sp3d>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1. Cluster Identification</a:t>
            </a:r>
            <a:endParaRPr lang="en-IN" b="1" dirty="0">
              <a:solidFill>
                <a:schemeClr val="bg1"/>
              </a:solidFill>
            </a:endParaRPr>
          </a:p>
        </p:txBody>
      </p:sp>
      <p:grpSp>
        <p:nvGrpSpPr>
          <p:cNvPr id="10" name="Group 8"/>
          <p:cNvGrpSpPr/>
          <p:nvPr/>
        </p:nvGrpSpPr>
        <p:grpSpPr bwMode="auto">
          <a:xfrm>
            <a:off x="1026367" y="1396092"/>
            <a:ext cx="7251294" cy="4827425"/>
            <a:chOff x="1820" y="202"/>
            <a:chExt cx="7775" cy="5880"/>
          </a:xfrm>
        </p:grpSpPr>
        <p:sp>
          <p:nvSpPr>
            <p:cNvPr id="11" name="Freeform 9"/>
            <p:cNvSpPr/>
            <p:nvPr/>
          </p:nvSpPr>
          <p:spPr bwMode="auto">
            <a:xfrm>
              <a:off x="1820" y="297"/>
              <a:ext cx="528" cy="2362"/>
            </a:xfrm>
            <a:custGeom>
              <a:avLst/>
              <a:gdLst>
                <a:gd name="T0" fmla="+- 0 2153 1820"/>
                <a:gd name="T1" fmla="*/ T0 w 528"/>
                <a:gd name="T2" fmla="+- 0 367 298"/>
                <a:gd name="T3" fmla="*/ 367 h 2362"/>
                <a:gd name="T4" fmla="+- 0 2079 1820"/>
                <a:gd name="T5" fmla="*/ T4 w 528"/>
                <a:gd name="T6" fmla="+- 0 509 298"/>
                <a:gd name="T7" fmla="*/ 509 h 2362"/>
                <a:gd name="T8" fmla="+- 0 2013 1820"/>
                <a:gd name="T9" fmla="*/ T8 w 528"/>
                <a:gd name="T10" fmla="+- 0 654 298"/>
                <a:gd name="T11" fmla="*/ 654 h 2362"/>
                <a:gd name="T12" fmla="+- 0 1957 1820"/>
                <a:gd name="T13" fmla="*/ T12 w 528"/>
                <a:gd name="T14" fmla="+- 0 801 298"/>
                <a:gd name="T15" fmla="*/ 801 h 2362"/>
                <a:gd name="T16" fmla="+- 0 1911 1820"/>
                <a:gd name="T17" fmla="*/ T16 w 528"/>
                <a:gd name="T18" fmla="+- 0 951 298"/>
                <a:gd name="T19" fmla="*/ 951 h 2362"/>
                <a:gd name="T20" fmla="+- 0 1874 1820"/>
                <a:gd name="T21" fmla="*/ T20 w 528"/>
                <a:gd name="T22" fmla="+- 0 1103 298"/>
                <a:gd name="T23" fmla="*/ 1103 h 2362"/>
                <a:gd name="T24" fmla="+- 0 1846 1820"/>
                <a:gd name="T25" fmla="*/ T24 w 528"/>
                <a:gd name="T26" fmla="+- 0 1256 298"/>
                <a:gd name="T27" fmla="*/ 1256 h 2362"/>
                <a:gd name="T28" fmla="+- 0 1829 1820"/>
                <a:gd name="T29" fmla="*/ T28 w 528"/>
                <a:gd name="T30" fmla="+- 0 1410 298"/>
                <a:gd name="T31" fmla="*/ 1410 h 2362"/>
                <a:gd name="T32" fmla="+- 0 1821 1820"/>
                <a:gd name="T33" fmla="*/ T32 w 528"/>
                <a:gd name="T34" fmla="+- 0 1564 298"/>
                <a:gd name="T35" fmla="*/ 1564 h 2362"/>
                <a:gd name="T36" fmla="+- 0 1822 1820"/>
                <a:gd name="T37" fmla="*/ T36 w 528"/>
                <a:gd name="T38" fmla="+- 0 1719 298"/>
                <a:gd name="T39" fmla="*/ 1719 h 2362"/>
                <a:gd name="T40" fmla="+- 0 1834 1820"/>
                <a:gd name="T41" fmla="*/ T40 w 528"/>
                <a:gd name="T42" fmla="+- 0 1874 298"/>
                <a:gd name="T43" fmla="*/ 1874 h 2362"/>
                <a:gd name="T44" fmla="+- 0 1855 1820"/>
                <a:gd name="T45" fmla="*/ T44 w 528"/>
                <a:gd name="T46" fmla="+- 0 2028 298"/>
                <a:gd name="T47" fmla="*/ 2028 h 2362"/>
                <a:gd name="T48" fmla="+- 0 1886 1820"/>
                <a:gd name="T49" fmla="*/ T48 w 528"/>
                <a:gd name="T50" fmla="+- 0 2181 298"/>
                <a:gd name="T51" fmla="*/ 2181 h 2362"/>
                <a:gd name="T52" fmla="+- 0 1927 1820"/>
                <a:gd name="T53" fmla="*/ T52 w 528"/>
                <a:gd name="T54" fmla="+- 0 2332 298"/>
                <a:gd name="T55" fmla="*/ 2332 h 2362"/>
                <a:gd name="T56" fmla="+- 0 1952 1820"/>
                <a:gd name="T57" fmla="*/ T56 w 528"/>
                <a:gd name="T58" fmla="+- 0 2410 298"/>
                <a:gd name="T59" fmla="*/ 2410 h 2362"/>
                <a:gd name="T60" fmla="+- 0 1975 1820"/>
                <a:gd name="T61" fmla="*/ T60 w 528"/>
                <a:gd name="T62" fmla="+- 0 2492 298"/>
                <a:gd name="T63" fmla="*/ 2492 h 2362"/>
                <a:gd name="T64" fmla="+- 0 1892 1820"/>
                <a:gd name="T65" fmla="*/ T64 w 528"/>
                <a:gd name="T66" fmla="+- 0 2519 298"/>
                <a:gd name="T67" fmla="*/ 2519 h 2362"/>
                <a:gd name="T68" fmla="+- 0 1894 1820"/>
                <a:gd name="T69" fmla="*/ T68 w 528"/>
                <a:gd name="T70" fmla="+- 0 2539 298"/>
                <a:gd name="T71" fmla="*/ 2539 h 2362"/>
                <a:gd name="T72" fmla="+- 0 2123 1820"/>
                <a:gd name="T73" fmla="*/ T72 w 528"/>
                <a:gd name="T74" fmla="+- 0 2657 298"/>
                <a:gd name="T75" fmla="*/ 2657 h 2362"/>
                <a:gd name="T76" fmla="+- 0 2244 1820"/>
                <a:gd name="T77" fmla="*/ T76 w 528"/>
                <a:gd name="T78" fmla="+- 0 2429 298"/>
                <a:gd name="T79" fmla="*/ 2429 h 2362"/>
                <a:gd name="T80" fmla="+- 0 2229 1820"/>
                <a:gd name="T81" fmla="*/ T80 w 528"/>
                <a:gd name="T82" fmla="+- 0 2417 298"/>
                <a:gd name="T83" fmla="*/ 2417 h 2362"/>
                <a:gd name="T84" fmla="+- 0 2151 1820"/>
                <a:gd name="T85" fmla="*/ T84 w 528"/>
                <a:gd name="T86" fmla="+- 0 2440 298"/>
                <a:gd name="T87" fmla="*/ 2440 h 2362"/>
                <a:gd name="T88" fmla="+- 0 2139 1820"/>
                <a:gd name="T89" fmla="*/ T88 w 528"/>
                <a:gd name="T90" fmla="+- 0 2398 298"/>
                <a:gd name="T91" fmla="*/ 2398 h 2362"/>
                <a:gd name="T92" fmla="+- 0 2126 1820"/>
                <a:gd name="T93" fmla="*/ T92 w 528"/>
                <a:gd name="T94" fmla="+- 0 2359 298"/>
                <a:gd name="T95" fmla="*/ 2359 h 2362"/>
                <a:gd name="T96" fmla="+- 0 2100 1820"/>
                <a:gd name="T97" fmla="*/ T96 w 528"/>
                <a:gd name="T98" fmla="+- 0 2281 298"/>
                <a:gd name="T99" fmla="*/ 2281 h 2362"/>
                <a:gd name="T100" fmla="+- 0 2059 1820"/>
                <a:gd name="T101" fmla="*/ T100 w 528"/>
                <a:gd name="T102" fmla="+- 0 2129 298"/>
                <a:gd name="T103" fmla="*/ 2129 h 2362"/>
                <a:gd name="T104" fmla="+- 0 2029 1820"/>
                <a:gd name="T105" fmla="*/ T104 w 528"/>
                <a:gd name="T106" fmla="+- 0 1976 298"/>
                <a:gd name="T107" fmla="*/ 1976 h 2362"/>
                <a:gd name="T108" fmla="+- 0 2010 1820"/>
                <a:gd name="T109" fmla="*/ T108 w 528"/>
                <a:gd name="T110" fmla="+- 0 1821 298"/>
                <a:gd name="T111" fmla="*/ 1821 h 2362"/>
                <a:gd name="T112" fmla="+- 0 2001 1820"/>
                <a:gd name="T113" fmla="*/ T112 w 528"/>
                <a:gd name="T114" fmla="+- 0 1666 298"/>
                <a:gd name="T115" fmla="*/ 1666 h 2362"/>
                <a:gd name="T116" fmla="+- 0 2003 1820"/>
                <a:gd name="T117" fmla="*/ T116 w 528"/>
                <a:gd name="T118" fmla="+- 0 1511 298"/>
                <a:gd name="T119" fmla="*/ 1511 h 2362"/>
                <a:gd name="T120" fmla="+- 0 2015 1820"/>
                <a:gd name="T121" fmla="*/ T120 w 528"/>
                <a:gd name="T122" fmla="+- 0 1356 298"/>
                <a:gd name="T123" fmla="*/ 1356 h 2362"/>
                <a:gd name="T124" fmla="+- 0 2038 1820"/>
                <a:gd name="T125" fmla="*/ T124 w 528"/>
                <a:gd name="T126" fmla="+- 0 1202 298"/>
                <a:gd name="T127" fmla="*/ 1202 h 2362"/>
                <a:gd name="T128" fmla="+- 0 2071 1820"/>
                <a:gd name="T129" fmla="*/ T128 w 528"/>
                <a:gd name="T130" fmla="+- 0 1049 298"/>
                <a:gd name="T131" fmla="*/ 1049 h 2362"/>
                <a:gd name="T132" fmla="+- 0 2115 1820"/>
                <a:gd name="T133" fmla="*/ T132 w 528"/>
                <a:gd name="T134" fmla="+- 0 898 298"/>
                <a:gd name="T135" fmla="*/ 898 h 2362"/>
                <a:gd name="T136" fmla="+- 0 2168 1820"/>
                <a:gd name="T137" fmla="*/ T136 w 528"/>
                <a:gd name="T138" fmla="+- 0 750 298"/>
                <a:gd name="T139" fmla="*/ 750 h 2362"/>
                <a:gd name="T140" fmla="+- 0 2233 1820"/>
                <a:gd name="T141" fmla="*/ T140 w 528"/>
                <a:gd name="T142" fmla="+- 0 604 298"/>
                <a:gd name="T143" fmla="*/ 604 h 2362"/>
                <a:gd name="T144" fmla="+- 0 2307 1820"/>
                <a:gd name="T145" fmla="*/ T144 w 528"/>
                <a:gd name="T146" fmla="+- 0 461 298"/>
                <a:gd name="T147" fmla="*/ 461 h 2362"/>
                <a:gd name="T148" fmla="+- 0 2194 1820"/>
                <a:gd name="T149" fmla="*/ T148 w 528"/>
                <a:gd name="T150" fmla="+- 0 298 298"/>
                <a:gd name="T151" fmla="*/ 298 h 23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528" h="2362">
                  <a:moveTo>
                    <a:pt x="374" y="0"/>
                  </a:moveTo>
                  <a:lnTo>
                    <a:pt x="333" y="69"/>
                  </a:lnTo>
                  <a:lnTo>
                    <a:pt x="295" y="140"/>
                  </a:lnTo>
                  <a:lnTo>
                    <a:pt x="259" y="211"/>
                  </a:lnTo>
                  <a:lnTo>
                    <a:pt x="225" y="283"/>
                  </a:lnTo>
                  <a:lnTo>
                    <a:pt x="193" y="356"/>
                  </a:lnTo>
                  <a:lnTo>
                    <a:pt x="164" y="429"/>
                  </a:lnTo>
                  <a:lnTo>
                    <a:pt x="137" y="503"/>
                  </a:lnTo>
                  <a:lnTo>
                    <a:pt x="113" y="578"/>
                  </a:lnTo>
                  <a:lnTo>
                    <a:pt x="91" y="653"/>
                  </a:lnTo>
                  <a:lnTo>
                    <a:pt x="71" y="729"/>
                  </a:lnTo>
                  <a:lnTo>
                    <a:pt x="54" y="805"/>
                  </a:lnTo>
                  <a:lnTo>
                    <a:pt x="39" y="881"/>
                  </a:lnTo>
                  <a:lnTo>
                    <a:pt x="26" y="958"/>
                  </a:lnTo>
                  <a:lnTo>
                    <a:pt x="16" y="1035"/>
                  </a:lnTo>
                  <a:lnTo>
                    <a:pt x="9" y="1112"/>
                  </a:lnTo>
                  <a:lnTo>
                    <a:pt x="3" y="1189"/>
                  </a:lnTo>
                  <a:lnTo>
                    <a:pt x="1" y="1266"/>
                  </a:lnTo>
                  <a:lnTo>
                    <a:pt x="0" y="1344"/>
                  </a:lnTo>
                  <a:lnTo>
                    <a:pt x="2" y="1421"/>
                  </a:lnTo>
                  <a:lnTo>
                    <a:pt x="7" y="1499"/>
                  </a:lnTo>
                  <a:lnTo>
                    <a:pt x="14" y="1576"/>
                  </a:lnTo>
                  <a:lnTo>
                    <a:pt x="23" y="1653"/>
                  </a:lnTo>
                  <a:lnTo>
                    <a:pt x="35" y="1730"/>
                  </a:lnTo>
                  <a:lnTo>
                    <a:pt x="50" y="1807"/>
                  </a:lnTo>
                  <a:lnTo>
                    <a:pt x="66" y="1883"/>
                  </a:lnTo>
                  <a:lnTo>
                    <a:pt x="86" y="1959"/>
                  </a:lnTo>
                  <a:lnTo>
                    <a:pt x="107" y="2034"/>
                  </a:lnTo>
                  <a:lnTo>
                    <a:pt x="132" y="2109"/>
                  </a:lnTo>
                  <a:lnTo>
                    <a:pt x="132" y="2112"/>
                  </a:lnTo>
                  <a:lnTo>
                    <a:pt x="132" y="2116"/>
                  </a:lnTo>
                  <a:lnTo>
                    <a:pt x="155" y="2194"/>
                  </a:lnTo>
                  <a:lnTo>
                    <a:pt x="77" y="2217"/>
                  </a:lnTo>
                  <a:lnTo>
                    <a:pt x="72" y="2221"/>
                  </a:lnTo>
                  <a:lnTo>
                    <a:pt x="70" y="2236"/>
                  </a:lnTo>
                  <a:lnTo>
                    <a:pt x="74" y="2241"/>
                  </a:lnTo>
                  <a:lnTo>
                    <a:pt x="296" y="2361"/>
                  </a:lnTo>
                  <a:lnTo>
                    <a:pt x="303" y="2359"/>
                  </a:lnTo>
                  <a:lnTo>
                    <a:pt x="424" y="2137"/>
                  </a:lnTo>
                  <a:lnTo>
                    <a:pt x="424" y="2131"/>
                  </a:lnTo>
                  <a:lnTo>
                    <a:pt x="415" y="2120"/>
                  </a:lnTo>
                  <a:lnTo>
                    <a:pt x="409" y="2119"/>
                  </a:lnTo>
                  <a:lnTo>
                    <a:pt x="403" y="2121"/>
                  </a:lnTo>
                  <a:lnTo>
                    <a:pt x="331" y="2142"/>
                  </a:lnTo>
                  <a:lnTo>
                    <a:pt x="318" y="2100"/>
                  </a:lnTo>
                  <a:lnTo>
                    <a:pt x="319" y="2100"/>
                  </a:lnTo>
                  <a:lnTo>
                    <a:pt x="308" y="2064"/>
                  </a:lnTo>
                  <a:lnTo>
                    <a:pt x="306" y="2061"/>
                  </a:lnTo>
                  <a:lnTo>
                    <a:pt x="305" y="2058"/>
                  </a:lnTo>
                  <a:lnTo>
                    <a:pt x="280" y="1983"/>
                  </a:lnTo>
                  <a:lnTo>
                    <a:pt x="258" y="1908"/>
                  </a:lnTo>
                  <a:lnTo>
                    <a:pt x="239" y="1831"/>
                  </a:lnTo>
                  <a:lnTo>
                    <a:pt x="223" y="1755"/>
                  </a:lnTo>
                  <a:lnTo>
                    <a:pt x="209" y="1678"/>
                  </a:lnTo>
                  <a:lnTo>
                    <a:pt x="198" y="1601"/>
                  </a:lnTo>
                  <a:lnTo>
                    <a:pt x="190" y="1523"/>
                  </a:lnTo>
                  <a:lnTo>
                    <a:pt x="184" y="1446"/>
                  </a:lnTo>
                  <a:lnTo>
                    <a:pt x="181" y="1368"/>
                  </a:lnTo>
                  <a:lnTo>
                    <a:pt x="180" y="1291"/>
                  </a:lnTo>
                  <a:lnTo>
                    <a:pt x="183" y="1213"/>
                  </a:lnTo>
                  <a:lnTo>
                    <a:pt x="187" y="1135"/>
                  </a:lnTo>
                  <a:lnTo>
                    <a:pt x="195" y="1058"/>
                  </a:lnTo>
                  <a:lnTo>
                    <a:pt x="205" y="981"/>
                  </a:lnTo>
                  <a:lnTo>
                    <a:pt x="218" y="904"/>
                  </a:lnTo>
                  <a:lnTo>
                    <a:pt x="233" y="827"/>
                  </a:lnTo>
                  <a:lnTo>
                    <a:pt x="251" y="751"/>
                  </a:lnTo>
                  <a:lnTo>
                    <a:pt x="271" y="676"/>
                  </a:lnTo>
                  <a:lnTo>
                    <a:pt x="295" y="600"/>
                  </a:lnTo>
                  <a:lnTo>
                    <a:pt x="320" y="526"/>
                  </a:lnTo>
                  <a:lnTo>
                    <a:pt x="348" y="452"/>
                  </a:lnTo>
                  <a:lnTo>
                    <a:pt x="379" y="378"/>
                  </a:lnTo>
                  <a:lnTo>
                    <a:pt x="413" y="306"/>
                  </a:lnTo>
                  <a:lnTo>
                    <a:pt x="449" y="234"/>
                  </a:lnTo>
                  <a:lnTo>
                    <a:pt x="487" y="163"/>
                  </a:lnTo>
                  <a:lnTo>
                    <a:pt x="528" y="93"/>
                  </a:lnTo>
                  <a:lnTo>
                    <a:pt x="374" y="0"/>
                  </a:lnTo>
                  <a:close/>
                </a:path>
              </a:pathLst>
            </a:custGeom>
            <a:solidFill>
              <a:srgbClr val="00B0A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2" name="Freeform 10"/>
            <p:cNvSpPr/>
            <p:nvPr/>
          </p:nvSpPr>
          <p:spPr bwMode="auto">
            <a:xfrm>
              <a:off x="2375" y="202"/>
              <a:ext cx="3187" cy="3175"/>
            </a:xfrm>
            <a:custGeom>
              <a:avLst/>
              <a:gdLst>
                <a:gd name="T0" fmla="+- 0 4580 2375"/>
                <a:gd name="T1" fmla="*/ T0 w 3187"/>
                <a:gd name="T2" fmla="+- 0 369 203"/>
                <a:gd name="T3" fmla="*/ 369 h 3175"/>
                <a:gd name="T4" fmla="+- 0 4845 2375"/>
                <a:gd name="T5" fmla="*/ T4 w 3187"/>
                <a:gd name="T6" fmla="+- 0 458 203"/>
                <a:gd name="T7" fmla="*/ 458 h 3175"/>
                <a:gd name="T8" fmla="+- 0 4854 2375"/>
                <a:gd name="T9" fmla="*/ T8 w 3187"/>
                <a:gd name="T10" fmla="+- 0 654 203"/>
                <a:gd name="T11" fmla="*/ 654 h 3175"/>
                <a:gd name="T12" fmla="+- 0 5007 2375"/>
                <a:gd name="T13" fmla="*/ T12 w 3187"/>
                <a:gd name="T14" fmla="+- 0 871 203"/>
                <a:gd name="T15" fmla="*/ 871 h 3175"/>
                <a:gd name="T16" fmla="+- 0 5209 2375"/>
                <a:gd name="T17" fmla="*/ T16 w 3187"/>
                <a:gd name="T18" fmla="+- 0 864 203"/>
                <a:gd name="T19" fmla="*/ 864 h 3175"/>
                <a:gd name="T20" fmla="+- 0 5394 2375"/>
                <a:gd name="T21" fmla="*/ T20 w 3187"/>
                <a:gd name="T22" fmla="+- 0 1074 203"/>
                <a:gd name="T23" fmla="*/ 1074 h 3175"/>
                <a:gd name="T24" fmla="+- 0 5394 2375"/>
                <a:gd name="T25" fmla="*/ T24 w 3187"/>
                <a:gd name="T26" fmla="+- 0 1184 203"/>
                <a:gd name="T27" fmla="*/ 1184 h 3175"/>
                <a:gd name="T28" fmla="+- 0 5298 2375"/>
                <a:gd name="T29" fmla="*/ T28 w 3187"/>
                <a:gd name="T30" fmla="+- 0 1252 203"/>
                <a:gd name="T31" fmla="*/ 1252 h 3175"/>
                <a:gd name="T32" fmla="+- 0 5290 2375"/>
                <a:gd name="T33" fmla="*/ T32 w 3187"/>
                <a:gd name="T34" fmla="+- 0 1362 203"/>
                <a:gd name="T35" fmla="*/ 1362 h 3175"/>
                <a:gd name="T36" fmla="+- 0 5344 2375"/>
                <a:gd name="T37" fmla="*/ T36 w 3187"/>
                <a:gd name="T38" fmla="+- 0 1590 203"/>
                <a:gd name="T39" fmla="*/ 1590 h 3175"/>
                <a:gd name="T40" fmla="+- 0 5455 2375"/>
                <a:gd name="T41" fmla="*/ T40 w 3187"/>
                <a:gd name="T42" fmla="+- 0 1604 203"/>
                <a:gd name="T43" fmla="*/ 1604 h 3175"/>
                <a:gd name="T44" fmla="+- 0 5561 2375"/>
                <a:gd name="T45" fmla="*/ T44 w 3187"/>
                <a:gd name="T46" fmla="+- 0 1614 203"/>
                <a:gd name="T47" fmla="*/ 1614 h 3175"/>
                <a:gd name="T48" fmla="+- 0 5561 2375"/>
                <a:gd name="T49" fmla="*/ T48 w 3187"/>
                <a:gd name="T50" fmla="+- 0 1884 203"/>
                <a:gd name="T51" fmla="*/ 1884 h 3175"/>
                <a:gd name="T52" fmla="+- 0 5399 2375"/>
                <a:gd name="T53" fmla="*/ T52 w 3187"/>
                <a:gd name="T54" fmla="+- 0 1988 203"/>
                <a:gd name="T55" fmla="*/ 1988 h 3175"/>
                <a:gd name="T56" fmla="+- 0 5289 2375"/>
                <a:gd name="T57" fmla="*/ T56 w 3187"/>
                <a:gd name="T58" fmla="+- 0 2229 203"/>
                <a:gd name="T59" fmla="*/ 2229 h 3175"/>
                <a:gd name="T60" fmla="+- 0 5391 2375"/>
                <a:gd name="T61" fmla="*/ T60 w 3187"/>
                <a:gd name="T62" fmla="+- 0 2399 203"/>
                <a:gd name="T63" fmla="*/ 2399 h 3175"/>
                <a:gd name="T64" fmla="+- 0 5300 2375"/>
                <a:gd name="T65" fmla="*/ T64 w 3187"/>
                <a:gd name="T66" fmla="+- 0 2663 203"/>
                <a:gd name="T67" fmla="*/ 2663 h 3175"/>
                <a:gd name="T68" fmla="+- 0 5121 2375"/>
                <a:gd name="T69" fmla="*/ T68 w 3187"/>
                <a:gd name="T70" fmla="+- 0 2679 203"/>
                <a:gd name="T71" fmla="*/ 2679 h 3175"/>
                <a:gd name="T72" fmla="+- 0 5003 2375"/>
                <a:gd name="T73" fmla="*/ T72 w 3187"/>
                <a:gd name="T74" fmla="+- 0 2721 203"/>
                <a:gd name="T75" fmla="*/ 2721 h 3175"/>
                <a:gd name="T76" fmla="+- 0 4838 2375"/>
                <a:gd name="T77" fmla="*/ T76 w 3187"/>
                <a:gd name="T78" fmla="+- 0 2878 203"/>
                <a:gd name="T79" fmla="*/ 2878 h 3175"/>
                <a:gd name="T80" fmla="+- 0 4840 2375"/>
                <a:gd name="T81" fmla="*/ T80 w 3187"/>
                <a:gd name="T82" fmla="+- 0 3121 203"/>
                <a:gd name="T83" fmla="*/ 3121 h 3175"/>
                <a:gd name="T84" fmla="+- 0 4603 2375"/>
                <a:gd name="T85" fmla="*/ T84 w 3187"/>
                <a:gd name="T86" fmla="+- 0 3249 203"/>
                <a:gd name="T87" fmla="*/ 3249 h 3175"/>
                <a:gd name="T88" fmla="+- 0 4487 2375"/>
                <a:gd name="T89" fmla="*/ T88 w 3187"/>
                <a:gd name="T90" fmla="+- 0 3087 203"/>
                <a:gd name="T91" fmla="*/ 3087 h 3175"/>
                <a:gd name="T92" fmla="+- 0 4255 2375"/>
                <a:gd name="T93" fmla="*/ T92 w 3187"/>
                <a:gd name="T94" fmla="+- 0 3154 203"/>
                <a:gd name="T95" fmla="*/ 3154 h 3175"/>
                <a:gd name="T96" fmla="+- 0 4165 2375"/>
                <a:gd name="T97" fmla="*/ T96 w 3187"/>
                <a:gd name="T98" fmla="+- 0 3185 203"/>
                <a:gd name="T99" fmla="*/ 3185 h 3175"/>
                <a:gd name="T100" fmla="+- 0 4147 2375"/>
                <a:gd name="T101" fmla="*/ T100 w 3187"/>
                <a:gd name="T102" fmla="+- 0 3377 203"/>
                <a:gd name="T103" fmla="*/ 3377 h 3175"/>
                <a:gd name="T104" fmla="+- 0 3781 2375"/>
                <a:gd name="T105" fmla="*/ T104 w 3187"/>
                <a:gd name="T106" fmla="+- 0 3302 203"/>
                <a:gd name="T107" fmla="*/ 3302 h 3175"/>
                <a:gd name="T108" fmla="+- 0 3771 2375"/>
                <a:gd name="T109" fmla="*/ T108 w 3187"/>
                <a:gd name="T110" fmla="+- 0 3206 203"/>
                <a:gd name="T111" fmla="*/ 3206 h 3175"/>
                <a:gd name="T112" fmla="+- 0 3758 2375"/>
                <a:gd name="T113" fmla="*/ T112 w 3187"/>
                <a:gd name="T114" fmla="+- 0 3169 203"/>
                <a:gd name="T115" fmla="*/ 3169 h 3175"/>
                <a:gd name="T116" fmla="+- 0 3458 2375"/>
                <a:gd name="T117" fmla="*/ T116 w 3187"/>
                <a:gd name="T118" fmla="+- 0 3088 203"/>
                <a:gd name="T119" fmla="*/ 3088 h 3175"/>
                <a:gd name="T120" fmla="+- 0 3423 2375"/>
                <a:gd name="T121" fmla="*/ T120 w 3187"/>
                <a:gd name="T122" fmla="+- 0 3130 203"/>
                <a:gd name="T123" fmla="*/ 3130 h 3175"/>
                <a:gd name="T124" fmla="+- 0 3252 2375"/>
                <a:gd name="T125" fmla="*/ T124 w 3187"/>
                <a:gd name="T126" fmla="+- 0 3216 203"/>
                <a:gd name="T127" fmla="*/ 3216 h 3175"/>
                <a:gd name="T128" fmla="+- 0 3041 2375"/>
                <a:gd name="T129" fmla="*/ T128 w 3187"/>
                <a:gd name="T130" fmla="+- 0 3033 203"/>
                <a:gd name="T131" fmla="*/ 3033 h 3175"/>
                <a:gd name="T132" fmla="+- 0 3103 2375"/>
                <a:gd name="T133" fmla="*/ T132 w 3187"/>
                <a:gd name="T134" fmla="+- 0 2883 203"/>
                <a:gd name="T135" fmla="*/ 2883 h 3175"/>
                <a:gd name="T136" fmla="+- 0 2985 2375"/>
                <a:gd name="T137" fmla="*/ T136 w 3187"/>
                <a:gd name="T138" fmla="+- 0 2777 203"/>
                <a:gd name="T139" fmla="*/ 2777 h 3175"/>
                <a:gd name="T140" fmla="+- 0 2871 2375"/>
                <a:gd name="T141" fmla="*/ T140 w 3187"/>
                <a:gd name="T142" fmla="+- 0 2656 203"/>
                <a:gd name="T143" fmla="*/ 2656 h 3175"/>
                <a:gd name="T144" fmla="+- 0 2685 2375"/>
                <a:gd name="T145" fmla="*/ T144 w 3187"/>
                <a:gd name="T146" fmla="+- 0 2741 203"/>
                <a:gd name="T147" fmla="*/ 2741 h 3175"/>
                <a:gd name="T148" fmla="+- 0 2544 2375"/>
                <a:gd name="T149" fmla="*/ T148 w 3187"/>
                <a:gd name="T150" fmla="+- 0 2512 203"/>
                <a:gd name="T151" fmla="*/ 2512 h 3175"/>
                <a:gd name="T152" fmla="+- 0 2630 2375"/>
                <a:gd name="T153" fmla="*/ T152 w 3187"/>
                <a:gd name="T154" fmla="+- 0 2340 203"/>
                <a:gd name="T155" fmla="*/ 2340 h 3175"/>
                <a:gd name="T156" fmla="+- 0 2616 2375"/>
                <a:gd name="T157" fmla="*/ T156 w 3187"/>
                <a:gd name="T158" fmla="+- 0 2110 203"/>
                <a:gd name="T159" fmla="*/ 2110 h 3175"/>
                <a:gd name="T160" fmla="+- 0 2490 2375"/>
                <a:gd name="T161" fmla="*/ T160 w 3187"/>
                <a:gd name="T162" fmla="+- 0 1984 203"/>
                <a:gd name="T163" fmla="*/ 1984 h 3175"/>
                <a:gd name="T164" fmla="+- 0 2375 2375"/>
                <a:gd name="T165" fmla="*/ T164 w 3187"/>
                <a:gd name="T166" fmla="+- 0 1614 203"/>
                <a:gd name="T167" fmla="*/ 1614 h 3175"/>
                <a:gd name="T168" fmla="+- 0 2497 2375"/>
                <a:gd name="T169" fmla="*/ T168 w 3187"/>
                <a:gd name="T170" fmla="+- 0 1602 203"/>
                <a:gd name="T171" fmla="*/ 1602 h 3175"/>
                <a:gd name="T172" fmla="+- 0 2578 2375"/>
                <a:gd name="T173" fmla="*/ T172 w 3187"/>
                <a:gd name="T174" fmla="+- 0 1594 203"/>
                <a:gd name="T175" fmla="*/ 1594 h 3175"/>
                <a:gd name="T176" fmla="+- 0 2606 2375"/>
                <a:gd name="T177" fmla="*/ T176 w 3187"/>
                <a:gd name="T178" fmla="+- 0 1505 203"/>
                <a:gd name="T179" fmla="*/ 1505 h 3175"/>
                <a:gd name="T180" fmla="+- 0 2675 2375"/>
                <a:gd name="T181" fmla="*/ T180 w 3187"/>
                <a:gd name="T182" fmla="+- 0 1278 203"/>
                <a:gd name="T183" fmla="*/ 1278 h 3175"/>
                <a:gd name="T184" fmla="+- 0 2589 2375"/>
                <a:gd name="T185" fmla="*/ T184 w 3187"/>
                <a:gd name="T186" fmla="+- 0 1214 203"/>
                <a:gd name="T187" fmla="*/ 1214 h 3175"/>
                <a:gd name="T188" fmla="+- 0 2590 2375"/>
                <a:gd name="T189" fmla="*/ T188 w 3187"/>
                <a:gd name="T190" fmla="+- 0 997 203"/>
                <a:gd name="T191" fmla="*/ 997 h 3175"/>
                <a:gd name="T192" fmla="+- 0 2778 2375"/>
                <a:gd name="T193" fmla="*/ T192 w 3187"/>
                <a:gd name="T194" fmla="+- 0 886 203"/>
                <a:gd name="T195" fmla="*/ 886 h 3175"/>
                <a:gd name="T196" fmla="+- 0 2985 2375"/>
                <a:gd name="T197" fmla="*/ T196 w 3187"/>
                <a:gd name="T198" fmla="+- 0 810 203"/>
                <a:gd name="T199" fmla="*/ 810 h 3175"/>
                <a:gd name="T200" fmla="+- 0 3062 2375"/>
                <a:gd name="T201" fmla="*/ T200 w 3187"/>
                <a:gd name="T202" fmla="+- 0 603 203"/>
                <a:gd name="T203" fmla="*/ 603 h 3175"/>
                <a:gd name="T204" fmla="+- 0 3172 2375"/>
                <a:gd name="T205" fmla="*/ T204 w 3187"/>
                <a:gd name="T206" fmla="+- 0 414 203"/>
                <a:gd name="T207" fmla="*/ 414 h 3175"/>
                <a:gd name="T208" fmla="+- 0 3391 2375"/>
                <a:gd name="T209" fmla="*/ T208 w 3187"/>
                <a:gd name="T210" fmla="+- 0 413 203"/>
                <a:gd name="T211" fmla="*/ 413 h 3175"/>
                <a:gd name="T212" fmla="+- 0 3540 2375"/>
                <a:gd name="T213" fmla="*/ T212 w 3187"/>
                <a:gd name="T214" fmla="+- 0 472 203"/>
                <a:gd name="T215" fmla="*/ 472 h 3175"/>
                <a:gd name="T216" fmla="+- 0 3764 2375"/>
                <a:gd name="T217" fmla="*/ T216 w 3187"/>
                <a:gd name="T218" fmla="+- 0 418 203"/>
                <a:gd name="T219" fmla="*/ 418 h 3175"/>
                <a:gd name="T220" fmla="+- 0 3778 2375"/>
                <a:gd name="T221" fmla="*/ T220 w 3187"/>
                <a:gd name="T222" fmla="+- 0 303 203"/>
                <a:gd name="T223" fmla="*/ 303 h 3175"/>
                <a:gd name="T224" fmla="+- 0 4150 2375"/>
                <a:gd name="T225" fmla="*/ T224 w 3187"/>
                <a:gd name="T226" fmla="+- 0 232 203"/>
                <a:gd name="T227" fmla="*/ 232 h 3175"/>
                <a:gd name="T228" fmla="+- 0 4169 2375"/>
                <a:gd name="T229" fmla="*/ T228 w 3187"/>
                <a:gd name="T230" fmla="+- 0 418 203"/>
                <a:gd name="T231" fmla="*/ 418 h 3175"/>
                <a:gd name="T232" fmla="+- 0 4477 2375"/>
                <a:gd name="T233" fmla="*/ T232 w 3187"/>
                <a:gd name="T234" fmla="+- 0 500 203"/>
                <a:gd name="T235" fmla="*/ 500 h 317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187" h="3175">
                  <a:moveTo>
                    <a:pt x="2110" y="299"/>
                  </a:moveTo>
                  <a:lnTo>
                    <a:pt x="2141" y="255"/>
                  </a:lnTo>
                  <a:lnTo>
                    <a:pt x="2173" y="210"/>
                  </a:lnTo>
                  <a:lnTo>
                    <a:pt x="2205" y="166"/>
                  </a:lnTo>
                  <a:lnTo>
                    <a:pt x="2237" y="121"/>
                  </a:lnTo>
                  <a:lnTo>
                    <a:pt x="2315" y="166"/>
                  </a:lnTo>
                  <a:lnTo>
                    <a:pt x="2392" y="210"/>
                  </a:lnTo>
                  <a:lnTo>
                    <a:pt x="2470" y="255"/>
                  </a:lnTo>
                  <a:lnTo>
                    <a:pt x="2548" y="300"/>
                  </a:lnTo>
                  <a:lnTo>
                    <a:pt x="2525" y="350"/>
                  </a:lnTo>
                  <a:lnTo>
                    <a:pt x="2502" y="401"/>
                  </a:lnTo>
                  <a:lnTo>
                    <a:pt x="2479" y="451"/>
                  </a:lnTo>
                  <a:lnTo>
                    <a:pt x="2456" y="501"/>
                  </a:lnTo>
                  <a:lnTo>
                    <a:pt x="2518" y="554"/>
                  </a:lnTo>
                  <a:lnTo>
                    <a:pt x="2577" y="609"/>
                  </a:lnTo>
                  <a:lnTo>
                    <a:pt x="2632" y="668"/>
                  </a:lnTo>
                  <a:lnTo>
                    <a:pt x="2684" y="730"/>
                  </a:lnTo>
                  <a:lnTo>
                    <a:pt x="2734" y="707"/>
                  </a:lnTo>
                  <a:lnTo>
                    <a:pt x="2784" y="684"/>
                  </a:lnTo>
                  <a:lnTo>
                    <a:pt x="2834" y="661"/>
                  </a:lnTo>
                  <a:lnTo>
                    <a:pt x="2884" y="638"/>
                  </a:lnTo>
                  <a:lnTo>
                    <a:pt x="2929" y="716"/>
                  </a:lnTo>
                  <a:lnTo>
                    <a:pt x="2974" y="793"/>
                  </a:lnTo>
                  <a:lnTo>
                    <a:pt x="3019" y="871"/>
                  </a:lnTo>
                  <a:lnTo>
                    <a:pt x="3064" y="949"/>
                  </a:lnTo>
                  <a:lnTo>
                    <a:pt x="3049" y="960"/>
                  </a:lnTo>
                  <a:lnTo>
                    <a:pt x="3034" y="970"/>
                  </a:lnTo>
                  <a:lnTo>
                    <a:pt x="3019" y="981"/>
                  </a:lnTo>
                  <a:lnTo>
                    <a:pt x="3005" y="991"/>
                  </a:lnTo>
                  <a:lnTo>
                    <a:pt x="2978" y="1011"/>
                  </a:lnTo>
                  <a:lnTo>
                    <a:pt x="2950" y="1030"/>
                  </a:lnTo>
                  <a:lnTo>
                    <a:pt x="2923" y="1049"/>
                  </a:lnTo>
                  <a:lnTo>
                    <a:pt x="2896" y="1068"/>
                  </a:lnTo>
                  <a:lnTo>
                    <a:pt x="2887" y="1074"/>
                  </a:lnTo>
                  <a:lnTo>
                    <a:pt x="2886" y="1080"/>
                  </a:lnTo>
                  <a:lnTo>
                    <a:pt x="2915" y="1159"/>
                  </a:lnTo>
                  <a:lnTo>
                    <a:pt x="2936" y="1229"/>
                  </a:lnTo>
                  <a:lnTo>
                    <a:pt x="2954" y="1301"/>
                  </a:lnTo>
                  <a:lnTo>
                    <a:pt x="2967" y="1374"/>
                  </a:lnTo>
                  <a:lnTo>
                    <a:pt x="2969" y="1387"/>
                  </a:lnTo>
                  <a:lnTo>
                    <a:pt x="2974" y="1391"/>
                  </a:lnTo>
                  <a:lnTo>
                    <a:pt x="2987" y="1393"/>
                  </a:lnTo>
                  <a:lnTo>
                    <a:pt x="3034" y="1396"/>
                  </a:lnTo>
                  <a:lnTo>
                    <a:pt x="3080" y="1401"/>
                  </a:lnTo>
                  <a:lnTo>
                    <a:pt x="3127" y="1405"/>
                  </a:lnTo>
                  <a:lnTo>
                    <a:pt x="3173" y="1410"/>
                  </a:lnTo>
                  <a:lnTo>
                    <a:pt x="3181" y="1410"/>
                  </a:lnTo>
                  <a:lnTo>
                    <a:pt x="3186" y="1411"/>
                  </a:lnTo>
                  <a:lnTo>
                    <a:pt x="3186" y="1421"/>
                  </a:lnTo>
                  <a:lnTo>
                    <a:pt x="3186" y="1508"/>
                  </a:lnTo>
                  <a:lnTo>
                    <a:pt x="3186" y="1594"/>
                  </a:lnTo>
                  <a:lnTo>
                    <a:pt x="3186" y="1681"/>
                  </a:lnTo>
                  <a:lnTo>
                    <a:pt x="3186" y="1770"/>
                  </a:lnTo>
                  <a:lnTo>
                    <a:pt x="3132" y="1775"/>
                  </a:lnTo>
                  <a:lnTo>
                    <a:pt x="3078" y="1780"/>
                  </a:lnTo>
                  <a:lnTo>
                    <a:pt x="3024" y="1785"/>
                  </a:lnTo>
                  <a:lnTo>
                    <a:pt x="2970" y="1791"/>
                  </a:lnTo>
                  <a:lnTo>
                    <a:pt x="2956" y="1870"/>
                  </a:lnTo>
                  <a:lnTo>
                    <a:pt x="2937" y="1949"/>
                  </a:lnTo>
                  <a:lnTo>
                    <a:pt x="2914" y="2026"/>
                  </a:lnTo>
                  <a:lnTo>
                    <a:pt x="2886" y="2103"/>
                  </a:lnTo>
                  <a:lnTo>
                    <a:pt x="2929" y="2134"/>
                  </a:lnTo>
                  <a:lnTo>
                    <a:pt x="2972" y="2165"/>
                  </a:lnTo>
                  <a:lnTo>
                    <a:pt x="3016" y="2196"/>
                  </a:lnTo>
                  <a:lnTo>
                    <a:pt x="3059" y="2227"/>
                  </a:lnTo>
                  <a:lnTo>
                    <a:pt x="3014" y="2305"/>
                  </a:lnTo>
                  <a:lnTo>
                    <a:pt x="2970" y="2382"/>
                  </a:lnTo>
                  <a:lnTo>
                    <a:pt x="2925" y="2460"/>
                  </a:lnTo>
                  <a:lnTo>
                    <a:pt x="2880" y="2537"/>
                  </a:lnTo>
                  <a:lnTo>
                    <a:pt x="2835" y="2517"/>
                  </a:lnTo>
                  <a:lnTo>
                    <a:pt x="2790" y="2497"/>
                  </a:lnTo>
                  <a:lnTo>
                    <a:pt x="2746" y="2476"/>
                  </a:lnTo>
                  <a:lnTo>
                    <a:pt x="2701" y="2456"/>
                  </a:lnTo>
                  <a:lnTo>
                    <a:pt x="2690" y="2451"/>
                  </a:lnTo>
                  <a:lnTo>
                    <a:pt x="2684" y="2451"/>
                  </a:lnTo>
                  <a:lnTo>
                    <a:pt x="2628" y="2518"/>
                  </a:lnTo>
                  <a:lnTo>
                    <a:pt x="2577" y="2572"/>
                  </a:lnTo>
                  <a:lnTo>
                    <a:pt x="2523" y="2623"/>
                  </a:lnTo>
                  <a:lnTo>
                    <a:pt x="2466" y="2672"/>
                  </a:lnTo>
                  <a:lnTo>
                    <a:pt x="2463" y="2675"/>
                  </a:lnTo>
                  <a:lnTo>
                    <a:pt x="2460" y="2678"/>
                  </a:lnTo>
                  <a:lnTo>
                    <a:pt x="2499" y="2777"/>
                  </a:lnTo>
                  <a:lnTo>
                    <a:pt x="2543" y="2873"/>
                  </a:lnTo>
                  <a:lnTo>
                    <a:pt x="2465" y="2918"/>
                  </a:lnTo>
                  <a:lnTo>
                    <a:pt x="2388" y="2963"/>
                  </a:lnTo>
                  <a:lnTo>
                    <a:pt x="2310" y="3007"/>
                  </a:lnTo>
                  <a:lnTo>
                    <a:pt x="2232" y="3052"/>
                  </a:lnTo>
                  <a:lnTo>
                    <a:pt x="2228" y="3046"/>
                  </a:lnTo>
                  <a:lnTo>
                    <a:pt x="2223" y="3040"/>
                  </a:lnTo>
                  <a:lnTo>
                    <a:pt x="2168" y="2964"/>
                  </a:lnTo>
                  <a:lnTo>
                    <a:pt x="2118" y="2892"/>
                  </a:lnTo>
                  <a:lnTo>
                    <a:pt x="2112" y="2884"/>
                  </a:lnTo>
                  <a:lnTo>
                    <a:pt x="2107" y="2882"/>
                  </a:lnTo>
                  <a:lnTo>
                    <a:pt x="2026" y="2912"/>
                  </a:lnTo>
                  <a:lnTo>
                    <a:pt x="1954" y="2934"/>
                  </a:lnTo>
                  <a:lnTo>
                    <a:pt x="1880" y="2951"/>
                  </a:lnTo>
                  <a:lnTo>
                    <a:pt x="1806" y="2965"/>
                  </a:lnTo>
                  <a:lnTo>
                    <a:pt x="1794" y="2966"/>
                  </a:lnTo>
                  <a:lnTo>
                    <a:pt x="1791" y="2971"/>
                  </a:lnTo>
                  <a:lnTo>
                    <a:pt x="1790" y="2982"/>
                  </a:lnTo>
                  <a:lnTo>
                    <a:pt x="1786" y="3030"/>
                  </a:lnTo>
                  <a:lnTo>
                    <a:pt x="1781" y="3078"/>
                  </a:lnTo>
                  <a:lnTo>
                    <a:pt x="1777" y="3126"/>
                  </a:lnTo>
                  <a:lnTo>
                    <a:pt x="1772" y="3174"/>
                  </a:lnTo>
                  <a:lnTo>
                    <a:pt x="1413" y="3174"/>
                  </a:lnTo>
                  <a:lnTo>
                    <a:pt x="1411" y="3149"/>
                  </a:lnTo>
                  <a:lnTo>
                    <a:pt x="1408" y="3124"/>
                  </a:lnTo>
                  <a:lnTo>
                    <a:pt x="1406" y="3099"/>
                  </a:lnTo>
                  <a:lnTo>
                    <a:pt x="1403" y="3074"/>
                  </a:lnTo>
                  <a:lnTo>
                    <a:pt x="1401" y="3050"/>
                  </a:lnTo>
                  <a:lnTo>
                    <a:pt x="1399" y="3026"/>
                  </a:lnTo>
                  <a:lnTo>
                    <a:pt x="1396" y="3003"/>
                  </a:lnTo>
                  <a:lnTo>
                    <a:pt x="1394" y="2979"/>
                  </a:lnTo>
                  <a:lnTo>
                    <a:pt x="1393" y="2974"/>
                  </a:lnTo>
                  <a:lnTo>
                    <a:pt x="1387" y="2967"/>
                  </a:lnTo>
                  <a:lnTo>
                    <a:pt x="1383" y="2966"/>
                  </a:lnTo>
                  <a:lnTo>
                    <a:pt x="1306" y="2952"/>
                  </a:lnTo>
                  <a:lnTo>
                    <a:pt x="1231" y="2933"/>
                  </a:lnTo>
                  <a:lnTo>
                    <a:pt x="1156" y="2911"/>
                  </a:lnTo>
                  <a:lnTo>
                    <a:pt x="1083" y="2885"/>
                  </a:lnTo>
                  <a:lnTo>
                    <a:pt x="1082" y="2884"/>
                  </a:lnTo>
                  <a:lnTo>
                    <a:pt x="1081" y="2885"/>
                  </a:lnTo>
                  <a:lnTo>
                    <a:pt x="1079" y="2884"/>
                  </a:lnTo>
                  <a:lnTo>
                    <a:pt x="1048" y="2927"/>
                  </a:lnTo>
                  <a:lnTo>
                    <a:pt x="1017" y="2970"/>
                  </a:lnTo>
                  <a:lnTo>
                    <a:pt x="986" y="3014"/>
                  </a:lnTo>
                  <a:lnTo>
                    <a:pt x="954" y="3058"/>
                  </a:lnTo>
                  <a:lnTo>
                    <a:pt x="877" y="3013"/>
                  </a:lnTo>
                  <a:lnTo>
                    <a:pt x="799" y="2969"/>
                  </a:lnTo>
                  <a:lnTo>
                    <a:pt x="722" y="2924"/>
                  </a:lnTo>
                  <a:lnTo>
                    <a:pt x="644" y="2879"/>
                  </a:lnTo>
                  <a:lnTo>
                    <a:pt x="666" y="2830"/>
                  </a:lnTo>
                  <a:lnTo>
                    <a:pt x="688" y="2781"/>
                  </a:lnTo>
                  <a:lnTo>
                    <a:pt x="710" y="2733"/>
                  </a:lnTo>
                  <a:lnTo>
                    <a:pt x="732" y="2684"/>
                  </a:lnTo>
                  <a:lnTo>
                    <a:pt x="728" y="2680"/>
                  </a:lnTo>
                  <a:lnTo>
                    <a:pt x="724" y="2676"/>
                  </a:lnTo>
                  <a:lnTo>
                    <a:pt x="720" y="2673"/>
                  </a:lnTo>
                  <a:lnTo>
                    <a:pt x="663" y="2625"/>
                  </a:lnTo>
                  <a:lnTo>
                    <a:pt x="610" y="2574"/>
                  </a:lnTo>
                  <a:lnTo>
                    <a:pt x="559" y="2520"/>
                  </a:lnTo>
                  <a:lnTo>
                    <a:pt x="511" y="2464"/>
                  </a:lnTo>
                  <a:lnTo>
                    <a:pt x="503" y="2454"/>
                  </a:lnTo>
                  <a:lnTo>
                    <a:pt x="496" y="2453"/>
                  </a:lnTo>
                  <a:lnTo>
                    <a:pt x="403" y="2496"/>
                  </a:lnTo>
                  <a:lnTo>
                    <a:pt x="320" y="2534"/>
                  </a:lnTo>
                  <a:lnTo>
                    <a:pt x="315" y="2536"/>
                  </a:lnTo>
                  <a:lnTo>
                    <a:pt x="310" y="2538"/>
                  </a:lnTo>
                  <a:lnTo>
                    <a:pt x="304" y="2541"/>
                  </a:lnTo>
                  <a:lnTo>
                    <a:pt x="259" y="2464"/>
                  </a:lnTo>
                  <a:lnTo>
                    <a:pt x="214" y="2386"/>
                  </a:lnTo>
                  <a:lnTo>
                    <a:pt x="169" y="2309"/>
                  </a:lnTo>
                  <a:lnTo>
                    <a:pt x="124" y="2231"/>
                  </a:lnTo>
                  <a:lnTo>
                    <a:pt x="168" y="2200"/>
                  </a:lnTo>
                  <a:lnTo>
                    <a:pt x="212" y="2169"/>
                  </a:lnTo>
                  <a:lnTo>
                    <a:pt x="255" y="2137"/>
                  </a:lnTo>
                  <a:lnTo>
                    <a:pt x="299" y="2106"/>
                  </a:lnTo>
                  <a:lnTo>
                    <a:pt x="290" y="2082"/>
                  </a:lnTo>
                  <a:lnTo>
                    <a:pt x="266" y="2010"/>
                  </a:lnTo>
                  <a:lnTo>
                    <a:pt x="241" y="1907"/>
                  </a:lnTo>
                  <a:lnTo>
                    <a:pt x="217" y="1803"/>
                  </a:lnTo>
                  <a:lnTo>
                    <a:pt x="215" y="1794"/>
                  </a:lnTo>
                  <a:lnTo>
                    <a:pt x="213" y="1790"/>
                  </a:lnTo>
                  <a:lnTo>
                    <a:pt x="115" y="1781"/>
                  </a:lnTo>
                  <a:lnTo>
                    <a:pt x="27" y="1773"/>
                  </a:lnTo>
                  <a:lnTo>
                    <a:pt x="10" y="1771"/>
                  </a:lnTo>
                  <a:lnTo>
                    <a:pt x="0" y="1770"/>
                  </a:lnTo>
                  <a:lnTo>
                    <a:pt x="0" y="1411"/>
                  </a:lnTo>
                  <a:lnTo>
                    <a:pt x="31" y="1408"/>
                  </a:lnTo>
                  <a:lnTo>
                    <a:pt x="61" y="1405"/>
                  </a:lnTo>
                  <a:lnTo>
                    <a:pt x="92" y="1402"/>
                  </a:lnTo>
                  <a:lnTo>
                    <a:pt x="122" y="1399"/>
                  </a:lnTo>
                  <a:lnTo>
                    <a:pt x="143" y="1397"/>
                  </a:lnTo>
                  <a:lnTo>
                    <a:pt x="163" y="1396"/>
                  </a:lnTo>
                  <a:lnTo>
                    <a:pt x="183" y="1394"/>
                  </a:lnTo>
                  <a:lnTo>
                    <a:pt x="203" y="1391"/>
                  </a:lnTo>
                  <a:lnTo>
                    <a:pt x="208" y="1391"/>
                  </a:lnTo>
                  <a:lnTo>
                    <a:pt x="216" y="1384"/>
                  </a:lnTo>
                  <a:lnTo>
                    <a:pt x="216" y="1380"/>
                  </a:lnTo>
                  <a:lnTo>
                    <a:pt x="231" y="1302"/>
                  </a:lnTo>
                  <a:lnTo>
                    <a:pt x="250" y="1226"/>
                  </a:lnTo>
                  <a:lnTo>
                    <a:pt x="273" y="1150"/>
                  </a:lnTo>
                  <a:lnTo>
                    <a:pt x="300" y="1076"/>
                  </a:lnTo>
                  <a:lnTo>
                    <a:pt x="300" y="1075"/>
                  </a:lnTo>
                  <a:lnTo>
                    <a:pt x="299" y="1075"/>
                  </a:lnTo>
                  <a:lnTo>
                    <a:pt x="299" y="1072"/>
                  </a:lnTo>
                  <a:lnTo>
                    <a:pt x="257" y="1042"/>
                  </a:lnTo>
                  <a:lnTo>
                    <a:pt x="214" y="1011"/>
                  </a:lnTo>
                  <a:lnTo>
                    <a:pt x="170" y="980"/>
                  </a:lnTo>
                  <a:lnTo>
                    <a:pt x="126" y="949"/>
                  </a:lnTo>
                  <a:lnTo>
                    <a:pt x="171" y="871"/>
                  </a:lnTo>
                  <a:lnTo>
                    <a:pt x="215" y="794"/>
                  </a:lnTo>
                  <a:lnTo>
                    <a:pt x="260" y="716"/>
                  </a:lnTo>
                  <a:lnTo>
                    <a:pt x="305" y="638"/>
                  </a:lnTo>
                  <a:lnTo>
                    <a:pt x="354" y="660"/>
                  </a:lnTo>
                  <a:lnTo>
                    <a:pt x="403" y="683"/>
                  </a:lnTo>
                  <a:lnTo>
                    <a:pt x="452" y="705"/>
                  </a:lnTo>
                  <a:lnTo>
                    <a:pt x="502" y="728"/>
                  </a:lnTo>
                  <a:lnTo>
                    <a:pt x="555" y="666"/>
                  </a:lnTo>
                  <a:lnTo>
                    <a:pt x="610" y="607"/>
                  </a:lnTo>
                  <a:lnTo>
                    <a:pt x="670" y="551"/>
                  </a:lnTo>
                  <a:lnTo>
                    <a:pt x="732" y="499"/>
                  </a:lnTo>
                  <a:lnTo>
                    <a:pt x="710" y="449"/>
                  </a:lnTo>
                  <a:lnTo>
                    <a:pt x="687" y="400"/>
                  </a:lnTo>
                  <a:lnTo>
                    <a:pt x="665" y="350"/>
                  </a:lnTo>
                  <a:lnTo>
                    <a:pt x="642" y="301"/>
                  </a:lnTo>
                  <a:lnTo>
                    <a:pt x="720" y="256"/>
                  </a:lnTo>
                  <a:lnTo>
                    <a:pt x="797" y="211"/>
                  </a:lnTo>
                  <a:lnTo>
                    <a:pt x="875" y="166"/>
                  </a:lnTo>
                  <a:lnTo>
                    <a:pt x="953" y="121"/>
                  </a:lnTo>
                  <a:lnTo>
                    <a:pt x="985" y="166"/>
                  </a:lnTo>
                  <a:lnTo>
                    <a:pt x="1016" y="210"/>
                  </a:lnTo>
                  <a:lnTo>
                    <a:pt x="1047" y="253"/>
                  </a:lnTo>
                  <a:lnTo>
                    <a:pt x="1077" y="296"/>
                  </a:lnTo>
                  <a:lnTo>
                    <a:pt x="1121" y="282"/>
                  </a:lnTo>
                  <a:lnTo>
                    <a:pt x="1165" y="269"/>
                  </a:lnTo>
                  <a:lnTo>
                    <a:pt x="1208" y="256"/>
                  </a:lnTo>
                  <a:lnTo>
                    <a:pt x="1282" y="236"/>
                  </a:lnTo>
                  <a:lnTo>
                    <a:pt x="1346" y="223"/>
                  </a:lnTo>
                  <a:lnTo>
                    <a:pt x="1389" y="215"/>
                  </a:lnTo>
                  <a:lnTo>
                    <a:pt x="1393" y="211"/>
                  </a:lnTo>
                  <a:lnTo>
                    <a:pt x="1394" y="200"/>
                  </a:lnTo>
                  <a:lnTo>
                    <a:pt x="1398" y="150"/>
                  </a:lnTo>
                  <a:lnTo>
                    <a:pt x="1403" y="100"/>
                  </a:lnTo>
                  <a:lnTo>
                    <a:pt x="1408" y="50"/>
                  </a:lnTo>
                  <a:lnTo>
                    <a:pt x="1413" y="0"/>
                  </a:lnTo>
                  <a:lnTo>
                    <a:pt x="1772" y="0"/>
                  </a:lnTo>
                  <a:lnTo>
                    <a:pt x="1775" y="29"/>
                  </a:lnTo>
                  <a:lnTo>
                    <a:pt x="1783" y="117"/>
                  </a:lnTo>
                  <a:lnTo>
                    <a:pt x="1789" y="180"/>
                  </a:lnTo>
                  <a:lnTo>
                    <a:pt x="1792" y="210"/>
                  </a:lnTo>
                  <a:lnTo>
                    <a:pt x="1794" y="215"/>
                  </a:lnTo>
                  <a:lnTo>
                    <a:pt x="1881" y="230"/>
                  </a:lnTo>
                  <a:lnTo>
                    <a:pt x="1956" y="249"/>
                  </a:lnTo>
                  <a:lnTo>
                    <a:pt x="2030" y="271"/>
                  </a:lnTo>
                  <a:lnTo>
                    <a:pt x="2102" y="297"/>
                  </a:lnTo>
                  <a:lnTo>
                    <a:pt x="2105" y="298"/>
                  </a:lnTo>
                  <a:lnTo>
                    <a:pt x="2107" y="298"/>
                  </a:lnTo>
                  <a:lnTo>
                    <a:pt x="2110" y="299"/>
                  </a:lnTo>
                  <a:close/>
                </a:path>
              </a:pathLst>
            </a:custGeom>
            <a:noFill/>
            <a:ln w="25400">
              <a:solidFill>
                <a:srgbClr val="00B0A1"/>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3" name="Freeform 11"/>
            <p:cNvSpPr/>
            <p:nvPr/>
          </p:nvSpPr>
          <p:spPr bwMode="auto">
            <a:xfrm>
              <a:off x="5170" y="1672"/>
              <a:ext cx="4425" cy="4410"/>
            </a:xfrm>
            <a:custGeom>
              <a:avLst/>
              <a:gdLst>
                <a:gd name="T0" fmla="+- 0 8277 5171"/>
                <a:gd name="T1" fmla="*/ T0 w 4425"/>
                <a:gd name="T2" fmla="+- 0 1841 1673"/>
                <a:gd name="T3" fmla="*/ 1841 h 4410"/>
                <a:gd name="T4" fmla="+- 0 8636 5171"/>
                <a:gd name="T5" fmla="*/ T4 w 4425"/>
                <a:gd name="T6" fmla="+- 0 2048 1673"/>
                <a:gd name="T7" fmla="*/ 2048 h 4410"/>
                <a:gd name="T8" fmla="+- 0 8582 5171"/>
                <a:gd name="T9" fmla="*/ T8 w 4425"/>
                <a:gd name="T10" fmla="+- 0 2370 1673"/>
                <a:gd name="T11" fmla="*/ 2370 h 4410"/>
                <a:gd name="T12" fmla="+- 0 8850 5171"/>
                <a:gd name="T13" fmla="*/ T12 w 4425"/>
                <a:gd name="T14" fmla="+- 0 2629 1673"/>
                <a:gd name="T15" fmla="*/ 2629 h 4410"/>
                <a:gd name="T16" fmla="+- 0 9176 5171"/>
                <a:gd name="T17" fmla="*/ T16 w 4425"/>
                <a:gd name="T18" fmla="+- 0 2560 1673"/>
                <a:gd name="T19" fmla="*/ 2560 h 4410"/>
                <a:gd name="T20" fmla="+- 0 9384 5171"/>
                <a:gd name="T21" fmla="*/ T20 w 4425"/>
                <a:gd name="T22" fmla="+- 0 2919 1673"/>
                <a:gd name="T23" fmla="*/ 2919 h 4410"/>
                <a:gd name="T24" fmla="+- 0 9343 5171"/>
                <a:gd name="T25" fmla="*/ T24 w 4425"/>
                <a:gd name="T26" fmla="+- 0 3050 1673"/>
                <a:gd name="T27" fmla="*/ 3050 h 4410"/>
                <a:gd name="T28" fmla="+- 0 9180 5171"/>
                <a:gd name="T29" fmla="*/ T28 w 4425"/>
                <a:gd name="T30" fmla="+- 0 3165 1673"/>
                <a:gd name="T31" fmla="*/ 3165 h 4410"/>
                <a:gd name="T32" fmla="+- 0 9276 5171"/>
                <a:gd name="T33" fmla="*/ T32 w 4425"/>
                <a:gd name="T34" fmla="+- 0 3500 1673"/>
                <a:gd name="T35" fmla="*/ 3500 h 4410"/>
                <a:gd name="T36" fmla="+- 0 9384 5171"/>
                <a:gd name="T37" fmla="*/ T36 w 4425"/>
                <a:gd name="T38" fmla="+- 0 3613 1673"/>
                <a:gd name="T39" fmla="*/ 3613 h 4410"/>
                <a:gd name="T40" fmla="+- 0 9595 5171"/>
                <a:gd name="T41" fmla="*/ T40 w 4425"/>
                <a:gd name="T42" fmla="+- 0 3633 1673"/>
                <a:gd name="T43" fmla="*/ 3633 h 4410"/>
                <a:gd name="T44" fmla="+- 0 9595 5171"/>
                <a:gd name="T45" fmla="*/ T44 w 4425"/>
                <a:gd name="T46" fmla="+- 0 3968 1673"/>
                <a:gd name="T47" fmla="*/ 3968 h 4410"/>
                <a:gd name="T48" fmla="+- 0 9371 5171"/>
                <a:gd name="T49" fmla="*/ T48 w 4425"/>
                <a:gd name="T50" fmla="+- 0 4153 1673"/>
                <a:gd name="T51" fmla="*/ 4153 h 4410"/>
                <a:gd name="T52" fmla="+- 0 9229 5171"/>
                <a:gd name="T53" fmla="*/ T52 w 4425"/>
                <a:gd name="T54" fmla="+- 0 4452 1673"/>
                <a:gd name="T55" fmla="*/ 4452 h 4410"/>
                <a:gd name="T56" fmla="+- 0 9359 5171"/>
                <a:gd name="T57" fmla="*/ T56 w 4425"/>
                <a:gd name="T58" fmla="+- 0 4723 1673"/>
                <a:gd name="T59" fmla="*/ 4723 h 4410"/>
                <a:gd name="T60" fmla="+- 0 9253 5171"/>
                <a:gd name="T61" fmla="*/ T60 w 4425"/>
                <a:gd name="T62" fmla="+- 0 5053 1673"/>
                <a:gd name="T63" fmla="*/ 5053 h 4410"/>
                <a:gd name="T64" fmla="+- 0 8983 5171"/>
                <a:gd name="T65" fmla="*/ T64 w 4425"/>
                <a:gd name="T66" fmla="+- 0 5112 1673"/>
                <a:gd name="T67" fmla="*/ 5112 h 4410"/>
                <a:gd name="T68" fmla="+- 0 8887 5171"/>
                <a:gd name="T69" fmla="*/ T68 w 4425"/>
                <a:gd name="T70" fmla="+- 0 5092 1673"/>
                <a:gd name="T71" fmla="*/ 5092 h 4410"/>
                <a:gd name="T72" fmla="+- 0 8596 5171"/>
                <a:gd name="T73" fmla="*/ T72 w 4425"/>
                <a:gd name="T74" fmla="+- 0 5384 1673"/>
                <a:gd name="T75" fmla="*/ 5384 h 4410"/>
                <a:gd name="T76" fmla="+- 0 8641 5171"/>
                <a:gd name="T77" fmla="*/ T76 w 4425"/>
                <a:gd name="T78" fmla="+- 0 5530 1673"/>
                <a:gd name="T79" fmla="*/ 5530 h 4410"/>
                <a:gd name="T80" fmla="+- 0 8486 5171"/>
                <a:gd name="T81" fmla="*/ T80 w 4425"/>
                <a:gd name="T82" fmla="+- 0 5788 1673"/>
                <a:gd name="T83" fmla="*/ 5788 h 4410"/>
                <a:gd name="T84" fmla="+- 0 8258 5171"/>
                <a:gd name="T85" fmla="*/ T84 w 4425"/>
                <a:gd name="T86" fmla="+- 0 5896 1673"/>
                <a:gd name="T87" fmla="*/ 5896 h 4410"/>
                <a:gd name="T88" fmla="+- 0 8112 5171"/>
                <a:gd name="T89" fmla="*/ T88 w 4425"/>
                <a:gd name="T90" fmla="+- 0 5690 1673"/>
                <a:gd name="T91" fmla="*/ 5690 h 4410"/>
                <a:gd name="T92" fmla="+- 0 7843 5171"/>
                <a:gd name="T93" fmla="*/ T92 w 4425"/>
                <a:gd name="T94" fmla="+- 0 5758 1673"/>
                <a:gd name="T95" fmla="*/ 5758 h 4410"/>
                <a:gd name="T96" fmla="+- 0 7657 5171"/>
                <a:gd name="T97" fmla="*/ T96 w 4425"/>
                <a:gd name="T98" fmla="+- 0 5815 1673"/>
                <a:gd name="T99" fmla="*/ 5815 h 4410"/>
                <a:gd name="T100" fmla="+- 0 7133 5171"/>
                <a:gd name="T101" fmla="*/ T100 w 4425"/>
                <a:gd name="T102" fmla="+- 0 6082 1673"/>
                <a:gd name="T103" fmla="*/ 6082 h 4410"/>
                <a:gd name="T104" fmla="+- 0 7116 5171"/>
                <a:gd name="T105" fmla="*/ T104 w 4425"/>
                <a:gd name="T106" fmla="+- 0 5909 1673"/>
                <a:gd name="T107" fmla="*/ 5909 h 4410"/>
                <a:gd name="T108" fmla="+- 0 7097 5171"/>
                <a:gd name="T109" fmla="*/ T108 w 4425"/>
                <a:gd name="T110" fmla="+- 0 5793 1673"/>
                <a:gd name="T111" fmla="*/ 5793 h 4410"/>
                <a:gd name="T112" fmla="+- 0 6756 5171"/>
                <a:gd name="T113" fmla="*/ T112 w 4425"/>
                <a:gd name="T114" fmla="+- 0 5709 1673"/>
                <a:gd name="T115" fmla="*/ 5709 h 4410"/>
                <a:gd name="T116" fmla="+- 0 6583 5171"/>
                <a:gd name="T117" fmla="*/ T116 w 4425"/>
                <a:gd name="T118" fmla="+- 0 5798 1673"/>
                <a:gd name="T119" fmla="*/ 5798 h 4410"/>
                <a:gd name="T120" fmla="+- 0 6280 5171"/>
                <a:gd name="T121" fmla="*/ T120 w 4425"/>
                <a:gd name="T122" fmla="+- 0 5796 1673"/>
                <a:gd name="T123" fmla="*/ 5796 h 4410"/>
                <a:gd name="T124" fmla="+- 0 6126 5171"/>
                <a:gd name="T125" fmla="*/ T124 w 4425"/>
                <a:gd name="T126" fmla="+- 0 5536 1673"/>
                <a:gd name="T127" fmla="*/ 5536 h 4410"/>
                <a:gd name="T128" fmla="+- 0 6170 5171"/>
                <a:gd name="T129" fmla="*/ T128 w 4425"/>
                <a:gd name="T130" fmla="+- 0 5385 1673"/>
                <a:gd name="T131" fmla="*/ 5385 h 4410"/>
                <a:gd name="T132" fmla="+- 0 5880 5171"/>
                <a:gd name="T133" fmla="*/ T132 w 4425"/>
                <a:gd name="T134" fmla="+- 0 5095 1673"/>
                <a:gd name="T135" fmla="*/ 5095 h 4410"/>
                <a:gd name="T136" fmla="+- 0 5787 5171"/>
                <a:gd name="T137" fmla="*/ T136 w 4425"/>
                <a:gd name="T138" fmla="+- 0 5114 1673"/>
                <a:gd name="T139" fmla="*/ 5114 h 4410"/>
                <a:gd name="T140" fmla="+- 0 5601 5171"/>
                <a:gd name="T141" fmla="*/ T140 w 4425"/>
                <a:gd name="T142" fmla="+- 0 5198 1673"/>
                <a:gd name="T143" fmla="*/ 5198 h 4410"/>
                <a:gd name="T144" fmla="+- 0 5426 5171"/>
                <a:gd name="T145" fmla="*/ T144 w 4425"/>
                <a:gd name="T146" fmla="+- 0 4916 1673"/>
                <a:gd name="T147" fmla="*/ 4916 h 4410"/>
                <a:gd name="T148" fmla="+- 0 5525 5171"/>
                <a:gd name="T149" fmla="*/ T148 w 4425"/>
                <a:gd name="T150" fmla="+- 0 4642 1673"/>
                <a:gd name="T151" fmla="*/ 4642 h 4410"/>
                <a:gd name="T152" fmla="+- 0 5522 5171"/>
                <a:gd name="T153" fmla="*/ T152 w 4425"/>
                <a:gd name="T154" fmla="+- 0 4393 1673"/>
                <a:gd name="T155" fmla="*/ 4393 h 4410"/>
                <a:gd name="T156" fmla="+- 0 5466 5171"/>
                <a:gd name="T157" fmla="*/ T156 w 4425"/>
                <a:gd name="T158" fmla="+- 0 4159 1673"/>
                <a:gd name="T159" fmla="*/ 4159 h 4410"/>
                <a:gd name="T160" fmla="+- 0 5208 5171"/>
                <a:gd name="T161" fmla="*/ T160 w 4425"/>
                <a:gd name="T162" fmla="+- 0 4135 1673"/>
                <a:gd name="T163" fmla="*/ 4135 h 4410"/>
                <a:gd name="T164" fmla="+- 0 5213 5171"/>
                <a:gd name="T165" fmla="*/ T164 w 4425"/>
                <a:gd name="T166" fmla="+- 0 3629 1673"/>
                <a:gd name="T167" fmla="*/ 3629 h 4410"/>
                <a:gd name="T168" fmla="+- 0 5396 5171"/>
                <a:gd name="T169" fmla="*/ T168 w 4425"/>
                <a:gd name="T170" fmla="+- 0 3611 1673"/>
                <a:gd name="T171" fmla="*/ 3611 h 4410"/>
                <a:gd name="T172" fmla="+- 0 5471 5171"/>
                <a:gd name="T173" fmla="*/ T172 w 4425"/>
                <a:gd name="T174" fmla="+- 0 3590 1673"/>
                <a:gd name="T175" fmla="*/ 3590 h 4410"/>
                <a:gd name="T176" fmla="+- 0 5586 5171"/>
                <a:gd name="T177" fmla="*/ T176 w 4425"/>
                <a:gd name="T178" fmla="+- 0 3167 1673"/>
                <a:gd name="T179" fmla="*/ 3167 h 4410"/>
                <a:gd name="T180" fmla="+- 0 5407 5171"/>
                <a:gd name="T181" fmla="*/ T180 w 4425"/>
                <a:gd name="T182" fmla="+- 0 3034 1673"/>
                <a:gd name="T183" fmla="*/ 3034 h 4410"/>
                <a:gd name="T184" fmla="+- 0 5511 5171"/>
                <a:gd name="T185" fmla="*/ T184 w 4425"/>
                <a:gd name="T186" fmla="+- 0 2704 1673"/>
                <a:gd name="T187" fmla="*/ 2704 h 4410"/>
                <a:gd name="T188" fmla="+- 0 5799 5171"/>
                <a:gd name="T189" fmla="*/ T188 w 4425"/>
                <a:gd name="T190" fmla="+- 0 2652 1673"/>
                <a:gd name="T191" fmla="*/ 2652 h 4410"/>
                <a:gd name="T192" fmla="+- 0 6072 5171"/>
                <a:gd name="T193" fmla="*/ T192 w 4425"/>
                <a:gd name="T194" fmla="+- 0 2464 1673"/>
                <a:gd name="T195" fmla="*/ 2464 h 4410"/>
                <a:gd name="T196" fmla="+- 0 6093 5171"/>
                <a:gd name="T197" fmla="*/ T196 w 4425"/>
                <a:gd name="T198" fmla="+- 0 2160 1673"/>
                <a:gd name="T199" fmla="*/ 2160 h 4410"/>
                <a:gd name="T200" fmla="+- 0 6349 5171"/>
                <a:gd name="T201" fmla="*/ T200 w 4425"/>
                <a:gd name="T202" fmla="+- 0 1925 1673"/>
                <a:gd name="T203" fmla="*/ 1925 h 4410"/>
                <a:gd name="T204" fmla="+- 0 6624 5171"/>
                <a:gd name="T205" fmla="*/ T204 w 4425"/>
                <a:gd name="T206" fmla="+- 0 2025 1673"/>
                <a:gd name="T207" fmla="*/ 2025 h 4410"/>
                <a:gd name="T208" fmla="+- 0 6908 5171"/>
                <a:gd name="T209" fmla="*/ T208 w 4425"/>
                <a:gd name="T210" fmla="+- 0 2011 1673"/>
                <a:gd name="T211" fmla="*/ 2011 h 4410"/>
                <a:gd name="T212" fmla="+- 0 7106 5171"/>
                <a:gd name="T213" fmla="*/ T212 w 4425"/>
                <a:gd name="T214" fmla="+- 0 1951 1673"/>
                <a:gd name="T215" fmla="*/ 1951 h 4410"/>
                <a:gd name="T216" fmla="+- 0 7631 5171"/>
                <a:gd name="T217" fmla="*/ T216 w 4425"/>
                <a:gd name="T218" fmla="+- 0 1673 1673"/>
                <a:gd name="T219" fmla="*/ 1673 h 4410"/>
                <a:gd name="T220" fmla="+- 0 7662 5171"/>
                <a:gd name="T221" fmla="*/ T220 w 4425"/>
                <a:gd name="T222" fmla="+- 0 1972 1673"/>
                <a:gd name="T223" fmla="*/ 1972 h 4410"/>
                <a:gd name="T224" fmla="+- 0 8090 5171"/>
                <a:gd name="T225" fmla="*/ T224 w 4425"/>
                <a:gd name="T226" fmla="+- 0 2086 1673"/>
                <a:gd name="T227" fmla="*/ 2086 h 4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4425" h="4410">
                  <a:moveTo>
                    <a:pt x="2929" y="416"/>
                  </a:moveTo>
                  <a:lnTo>
                    <a:pt x="2973" y="354"/>
                  </a:lnTo>
                  <a:lnTo>
                    <a:pt x="3017" y="292"/>
                  </a:lnTo>
                  <a:lnTo>
                    <a:pt x="3061" y="231"/>
                  </a:lnTo>
                  <a:lnTo>
                    <a:pt x="3106" y="168"/>
                  </a:lnTo>
                  <a:lnTo>
                    <a:pt x="3178" y="210"/>
                  </a:lnTo>
                  <a:lnTo>
                    <a:pt x="3250" y="251"/>
                  </a:lnTo>
                  <a:lnTo>
                    <a:pt x="3322" y="292"/>
                  </a:lnTo>
                  <a:lnTo>
                    <a:pt x="3393" y="334"/>
                  </a:lnTo>
                  <a:lnTo>
                    <a:pt x="3465" y="375"/>
                  </a:lnTo>
                  <a:lnTo>
                    <a:pt x="3538" y="417"/>
                  </a:lnTo>
                  <a:lnTo>
                    <a:pt x="3506" y="487"/>
                  </a:lnTo>
                  <a:lnTo>
                    <a:pt x="3474" y="557"/>
                  </a:lnTo>
                  <a:lnTo>
                    <a:pt x="3442" y="626"/>
                  </a:lnTo>
                  <a:lnTo>
                    <a:pt x="3411" y="697"/>
                  </a:lnTo>
                  <a:lnTo>
                    <a:pt x="3468" y="744"/>
                  </a:lnTo>
                  <a:lnTo>
                    <a:pt x="3524" y="794"/>
                  </a:lnTo>
                  <a:lnTo>
                    <a:pt x="3578" y="846"/>
                  </a:lnTo>
                  <a:lnTo>
                    <a:pt x="3630" y="900"/>
                  </a:lnTo>
                  <a:lnTo>
                    <a:pt x="3679" y="956"/>
                  </a:lnTo>
                  <a:lnTo>
                    <a:pt x="3727" y="1014"/>
                  </a:lnTo>
                  <a:lnTo>
                    <a:pt x="3796" y="982"/>
                  </a:lnTo>
                  <a:lnTo>
                    <a:pt x="3866" y="950"/>
                  </a:lnTo>
                  <a:lnTo>
                    <a:pt x="3935" y="919"/>
                  </a:lnTo>
                  <a:lnTo>
                    <a:pt x="4005" y="887"/>
                  </a:lnTo>
                  <a:lnTo>
                    <a:pt x="4047" y="959"/>
                  </a:lnTo>
                  <a:lnTo>
                    <a:pt x="4088" y="1030"/>
                  </a:lnTo>
                  <a:lnTo>
                    <a:pt x="4130" y="1102"/>
                  </a:lnTo>
                  <a:lnTo>
                    <a:pt x="4171" y="1174"/>
                  </a:lnTo>
                  <a:lnTo>
                    <a:pt x="4213" y="1246"/>
                  </a:lnTo>
                  <a:lnTo>
                    <a:pt x="4254" y="1318"/>
                  </a:lnTo>
                  <a:lnTo>
                    <a:pt x="4234" y="1333"/>
                  </a:lnTo>
                  <a:lnTo>
                    <a:pt x="4213" y="1348"/>
                  </a:lnTo>
                  <a:lnTo>
                    <a:pt x="4193" y="1363"/>
                  </a:lnTo>
                  <a:lnTo>
                    <a:pt x="4172" y="1377"/>
                  </a:lnTo>
                  <a:lnTo>
                    <a:pt x="4135" y="1404"/>
                  </a:lnTo>
                  <a:lnTo>
                    <a:pt x="4097" y="1431"/>
                  </a:lnTo>
                  <a:lnTo>
                    <a:pt x="4059" y="1457"/>
                  </a:lnTo>
                  <a:lnTo>
                    <a:pt x="4021" y="1484"/>
                  </a:lnTo>
                  <a:lnTo>
                    <a:pt x="4009" y="1492"/>
                  </a:lnTo>
                  <a:lnTo>
                    <a:pt x="4007" y="1499"/>
                  </a:lnTo>
                  <a:lnTo>
                    <a:pt x="4041" y="1590"/>
                  </a:lnTo>
                  <a:lnTo>
                    <a:pt x="4066" y="1668"/>
                  </a:lnTo>
                  <a:lnTo>
                    <a:pt x="4088" y="1747"/>
                  </a:lnTo>
                  <a:lnTo>
                    <a:pt x="4105" y="1827"/>
                  </a:lnTo>
                  <a:lnTo>
                    <a:pt x="4119" y="1908"/>
                  </a:lnTo>
                  <a:lnTo>
                    <a:pt x="4122" y="1926"/>
                  </a:lnTo>
                  <a:lnTo>
                    <a:pt x="4129" y="1933"/>
                  </a:lnTo>
                  <a:lnTo>
                    <a:pt x="4148" y="1934"/>
                  </a:lnTo>
                  <a:lnTo>
                    <a:pt x="4213" y="1940"/>
                  </a:lnTo>
                  <a:lnTo>
                    <a:pt x="4277" y="1946"/>
                  </a:lnTo>
                  <a:lnTo>
                    <a:pt x="4342" y="1952"/>
                  </a:lnTo>
                  <a:lnTo>
                    <a:pt x="4406" y="1958"/>
                  </a:lnTo>
                  <a:lnTo>
                    <a:pt x="4417" y="1959"/>
                  </a:lnTo>
                  <a:lnTo>
                    <a:pt x="4424" y="1960"/>
                  </a:lnTo>
                  <a:lnTo>
                    <a:pt x="4424" y="1974"/>
                  </a:lnTo>
                  <a:lnTo>
                    <a:pt x="4424" y="2054"/>
                  </a:lnTo>
                  <a:lnTo>
                    <a:pt x="4424" y="2134"/>
                  </a:lnTo>
                  <a:lnTo>
                    <a:pt x="4424" y="2214"/>
                  </a:lnTo>
                  <a:lnTo>
                    <a:pt x="4424" y="2295"/>
                  </a:lnTo>
                  <a:lnTo>
                    <a:pt x="4424" y="2376"/>
                  </a:lnTo>
                  <a:lnTo>
                    <a:pt x="4424" y="2458"/>
                  </a:lnTo>
                  <a:lnTo>
                    <a:pt x="4349" y="2465"/>
                  </a:lnTo>
                  <a:lnTo>
                    <a:pt x="4275" y="2472"/>
                  </a:lnTo>
                  <a:lnTo>
                    <a:pt x="4200" y="2480"/>
                  </a:lnTo>
                  <a:lnTo>
                    <a:pt x="4124" y="2487"/>
                  </a:lnTo>
                  <a:lnTo>
                    <a:pt x="4111" y="2561"/>
                  </a:lnTo>
                  <a:lnTo>
                    <a:pt x="4096" y="2634"/>
                  </a:lnTo>
                  <a:lnTo>
                    <a:pt x="4078" y="2707"/>
                  </a:lnTo>
                  <a:lnTo>
                    <a:pt x="4058" y="2779"/>
                  </a:lnTo>
                  <a:lnTo>
                    <a:pt x="4034" y="2850"/>
                  </a:lnTo>
                  <a:lnTo>
                    <a:pt x="4007" y="2921"/>
                  </a:lnTo>
                  <a:lnTo>
                    <a:pt x="4067" y="2964"/>
                  </a:lnTo>
                  <a:lnTo>
                    <a:pt x="4127" y="3007"/>
                  </a:lnTo>
                  <a:lnTo>
                    <a:pt x="4188" y="3050"/>
                  </a:lnTo>
                  <a:lnTo>
                    <a:pt x="4248" y="3093"/>
                  </a:lnTo>
                  <a:lnTo>
                    <a:pt x="4207" y="3165"/>
                  </a:lnTo>
                  <a:lnTo>
                    <a:pt x="4165" y="3237"/>
                  </a:lnTo>
                  <a:lnTo>
                    <a:pt x="4124" y="3309"/>
                  </a:lnTo>
                  <a:lnTo>
                    <a:pt x="4082" y="3380"/>
                  </a:lnTo>
                  <a:lnTo>
                    <a:pt x="4041" y="3452"/>
                  </a:lnTo>
                  <a:lnTo>
                    <a:pt x="3999" y="3524"/>
                  </a:lnTo>
                  <a:lnTo>
                    <a:pt x="3936" y="3496"/>
                  </a:lnTo>
                  <a:lnTo>
                    <a:pt x="3874" y="3468"/>
                  </a:lnTo>
                  <a:lnTo>
                    <a:pt x="3812" y="3439"/>
                  </a:lnTo>
                  <a:lnTo>
                    <a:pt x="3751" y="3411"/>
                  </a:lnTo>
                  <a:lnTo>
                    <a:pt x="3740" y="3407"/>
                  </a:lnTo>
                  <a:lnTo>
                    <a:pt x="3732" y="3407"/>
                  </a:lnTo>
                  <a:lnTo>
                    <a:pt x="3724" y="3411"/>
                  </a:lnTo>
                  <a:lnTo>
                    <a:pt x="3716" y="3419"/>
                  </a:lnTo>
                  <a:lnTo>
                    <a:pt x="3663" y="3482"/>
                  </a:lnTo>
                  <a:lnTo>
                    <a:pt x="3607" y="3543"/>
                  </a:lnTo>
                  <a:lnTo>
                    <a:pt x="3549" y="3602"/>
                  </a:lnTo>
                  <a:lnTo>
                    <a:pt x="3488" y="3657"/>
                  </a:lnTo>
                  <a:lnTo>
                    <a:pt x="3425" y="3711"/>
                  </a:lnTo>
                  <a:lnTo>
                    <a:pt x="3420" y="3715"/>
                  </a:lnTo>
                  <a:lnTo>
                    <a:pt x="3415" y="3719"/>
                  </a:lnTo>
                  <a:lnTo>
                    <a:pt x="3410" y="3725"/>
                  </a:lnTo>
                  <a:lnTo>
                    <a:pt x="3440" y="3791"/>
                  </a:lnTo>
                  <a:lnTo>
                    <a:pt x="3470" y="3857"/>
                  </a:lnTo>
                  <a:lnTo>
                    <a:pt x="3500" y="3923"/>
                  </a:lnTo>
                  <a:lnTo>
                    <a:pt x="3531" y="3990"/>
                  </a:lnTo>
                  <a:lnTo>
                    <a:pt x="3459" y="4032"/>
                  </a:lnTo>
                  <a:lnTo>
                    <a:pt x="3387" y="4073"/>
                  </a:lnTo>
                  <a:lnTo>
                    <a:pt x="3315" y="4115"/>
                  </a:lnTo>
                  <a:lnTo>
                    <a:pt x="3244" y="4156"/>
                  </a:lnTo>
                  <a:lnTo>
                    <a:pt x="3172" y="4197"/>
                  </a:lnTo>
                  <a:lnTo>
                    <a:pt x="3100" y="4239"/>
                  </a:lnTo>
                  <a:lnTo>
                    <a:pt x="3093" y="4231"/>
                  </a:lnTo>
                  <a:lnTo>
                    <a:pt x="3087" y="4223"/>
                  </a:lnTo>
                  <a:lnTo>
                    <a:pt x="3081" y="4215"/>
                  </a:lnTo>
                  <a:lnTo>
                    <a:pt x="3046" y="4165"/>
                  </a:lnTo>
                  <a:lnTo>
                    <a:pt x="3011" y="4116"/>
                  </a:lnTo>
                  <a:lnTo>
                    <a:pt x="2976" y="4067"/>
                  </a:lnTo>
                  <a:lnTo>
                    <a:pt x="2941" y="4017"/>
                  </a:lnTo>
                  <a:lnTo>
                    <a:pt x="2932" y="4005"/>
                  </a:lnTo>
                  <a:lnTo>
                    <a:pt x="2925" y="4003"/>
                  </a:lnTo>
                  <a:lnTo>
                    <a:pt x="2833" y="4038"/>
                  </a:lnTo>
                  <a:lnTo>
                    <a:pt x="2753" y="4063"/>
                  </a:lnTo>
                  <a:lnTo>
                    <a:pt x="2672" y="4085"/>
                  </a:lnTo>
                  <a:lnTo>
                    <a:pt x="2590" y="4103"/>
                  </a:lnTo>
                  <a:lnTo>
                    <a:pt x="2507" y="4118"/>
                  </a:lnTo>
                  <a:lnTo>
                    <a:pt x="2491" y="4120"/>
                  </a:lnTo>
                  <a:lnTo>
                    <a:pt x="2487" y="4126"/>
                  </a:lnTo>
                  <a:lnTo>
                    <a:pt x="2486" y="4142"/>
                  </a:lnTo>
                  <a:lnTo>
                    <a:pt x="2480" y="4208"/>
                  </a:lnTo>
                  <a:lnTo>
                    <a:pt x="2473" y="4275"/>
                  </a:lnTo>
                  <a:lnTo>
                    <a:pt x="2467" y="4341"/>
                  </a:lnTo>
                  <a:lnTo>
                    <a:pt x="2460" y="4409"/>
                  </a:lnTo>
                  <a:lnTo>
                    <a:pt x="1962" y="4409"/>
                  </a:lnTo>
                  <a:lnTo>
                    <a:pt x="1958" y="4374"/>
                  </a:lnTo>
                  <a:lnTo>
                    <a:pt x="1955" y="4339"/>
                  </a:lnTo>
                  <a:lnTo>
                    <a:pt x="1951" y="4304"/>
                  </a:lnTo>
                  <a:lnTo>
                    <a:pt x="1948" y="4269"/>
                  </a:lnTo>
                  <a:lnTo>
                    <a:pt x="1945" y="4236"/>
                  </a:lnTo>
                  <a:lnTo>
                    <a:pt x="1942" y="4203"/>
                  </a:lnTo>
                  <a:lnTo>
                    <a:pt x="1938" y="4170"/>
                  </a:lnTo>
                  <a:lnTo>
                    <a:pt x="1935" y="4138"/>
                  </a:lnTo>
                  <a:lnTo>
                    <a:pt x="1934" y="4131"/>
                  </a:lnTo>
                  <a:lnTo>
                    <a:pt x="1926" y="4120"/>
                  </a:lnTo>
                  <a:lnTo>
                    <a:pt x="1920" y="4119"/>
                  </a:lnTo>
                  <a:lnTo>
                    <a:pt x="1834" y="4104"/>
                  </a:lnTo>
                  <a:lnTo>
                    <a:pt x="1750" y="4085"/>
                  </a:lnTo>
                  <a:lnTo>
                    <a:pt x="1667" y="4062"/>
                  </a:lnTo>
                  <a:lnTo>
                    <a:pt x="1585" y="4036"/>
                  </a:lnTo>
                  <a:lnTo>
                    <a:pt x="1504" y="4007"/>
                  </a:lnTo>
                  <a:lnTo>
                    <a:pt x="1502" y="4006"/>
                  </a:lnTo>
                  <a:lnTo>
                    <a:pt x="1501" y="4006"/>
                  </a:lnTo>
                  <a:lnTo>
                    <a:pt x="1455" y="4065"/>
                  </a:lnTo>
                  <a:lnTo>
                    <a:pt x="1412" y="4125"/>
                  </a:lnTo>
                  <a:lnTo>
                    <a:pt x="1369" y="4186"/>
                  </a:lnTo>
                  <a:lnTo>
                    <a:pt x="1325" y="4247"/>
                  </a:lnTo>
                  <a:lnTo>
                    <a:pt x="1253" y="4206"/>
                  </a:lnTo>
                  <a:lnTo>
                    <a:pt x="1181" y="4164"/>
                  </a:lnTo>
                  <a:lnTo>
                    <a:pt x="1109" y="4123"/>
                  </a:lnTo>
                  <a:lnTo>
                    <a:pt x="1037" y="4082"/>
                  </a:lnTo>
                  <a:lnTo>
                    <a:pt x="965" y="4040"/>
                  </a:lnTo>
                  <a:lnTo>
                    <a:pt x="893" y="3998"/>
                  </a:lnTo>
                  <a:lnTo>
                    <a:pt x="924" y="3930"/>
                  </a:lnTo>
                  <a:lnTo>
                    <a:pt x="955" y="3863"/>
                  </a:lnTo>
                  <a:lnTo>
                    <a:pt x="986" y="3795"/>
                  </a:lnTo>
                  <a:lnTo>
                    <a:pt x="1017" y="3728"/>
                  </a:lnTo>
                  <a:lnTo>
                    <a:pt x="1011" y="3722"/>
                  </a:lnTo>
                  <a:lnTo>
                    <a:pt x="1005" y="3717"/>
                  </a:lnTo>
                  <a:lnTo>
                    <a:pt x="999" y="3712"/>
                  </a:lnTo>
                  <a:lnTo>
                    <a:pt x="936" y="3659"/>
                  </a:lnTo>
                  <a:lnTo>
                    <a:pt x="875" y="3604"/>
                  </a:lnTo>
                  <a:lnTo>
                    <a:pt x="817" y="3546"/>
                  </a:lnTo>
                  <a:lnTo>
                    <a:pt x="762" y="3485"/>
                  </a:lnTo>
                  <a:lnTo>
                    <a:pt x="709" y="3422"/>
                  </a:lnTo>
                  <a:lnTo>
                    <a:pt x="701" y="3414"/>
                  </a:lnTo>
                  <a:lnTo>
                    <a:pt x="693" y="3410"/>
                  </a:lnTo>
                  <a:lnTo>
                    <a:pt x="684" y="3411"/>
                  </a:lnTo>
                  <a:lnTo>
                    <a:pt x="673" y="3414"/>
                  </a:lnTo>
                  <a:lnTo>
                    <a:pt x="616" y="3441"/>
                  </a:lnTo>
                  <a:lnTo>
                    <a:pt x="559" y="3467"/>
                  </a:lnTo>
                  <a:lnTo>
                    <a:pt x="502" y="3493"/>
                  </a:lnTo>
                  <a:lnTo>
                    <a:pt x="444" y="3519"/>
                  </a:lnTo>
                  <a:lnTo>
                    <a:pt x="437" y="3523"/>
                  </a:lnTo>
                  <a:lnTo>
                    <a:pt x="430" y="3525"/>
                  </a:lnTo>
                  <a:lnTo>
                    <a:pt x="421" y="3529"/>
                  </a:lnTo>
                  <a:lnTo>
                    <a:pt x="380" y="3458"/>
                  </a:lnTo>
                  <a:lnTo>
                    <a:pt x="338" y="3386"/>
                  </a:lnTo>
                  <a:lnTo>
                    <a:pt x="297" y="3314"/>
                  </a:lnTo>
                  <a:lnTo>
                    <a:pt x="255" y="3243"/>
                  </a:lnTo>
                  <a:lnTo>
                    <a:pt x="214" y="3171"/>
                  </a:lnTo>
                  <a:lnTo>
                    <a:pt x="172" y="3098"/>
                  </a:lnTo>
                  <a:lnTo>
                    <a:pt x="233" y="3055"/>
                  </a:lnTo>
                  <a:lnTo>
                    <a:pt x="293" y="3012"/>
                  </a:lnTo>
                  <a:lnTo>
                    <a:pt x="354" y="2969"/>
                  </a:lnTo>
                  <a:lnTo>
                    <a:pt x="415" y="2925"/>
                  </a:lnTo>
                  <a:lnTo>
                    <a:pt x="403" y="2892"/>
                  </a:lnTo>
                  <a:lnTo>
                    <a:pt x="390" y="2859"/>
                  </a:lnTo>
                  <a:lnTo>
                    <a:pt x="379" y="2825"/>
                  </a:lnTo>
                  <a:lnTo>
                    <a:pt x="351" y="2720"/>
                  </a:lnTo>
                  <a:lnTo>
                    <a:pt x="334" y="2648"/>
                  </a:lnTo>
                  <a:lnTo>
                    <a:pt x="317" y="2577"/>
                  </a:lnTo>
                  <a:lnTo>
                    <a:pt x="301" y="2505"/>
                  </a:lnTo>
                  <a:lnTo>
                    <a:pt x="298" y="2491"/>
                  </a:lnTo>
                  <a:lnTo>
                    <a:pt x="295" y="2486"/>
                  </a:lnTo>
                  <a:lnTo>
                    <a:pt x="281" y="2485"/>
                  </a:lnTo>
                  <a:lnTo>
                    <a:pt x="220" y="2479"/>
                  </a:lnTo>
                  <a:lnTo>
                    <a:pt x="159" y="2474"/>
                  </a:lnTo>
                  <a:lnTo>
                    <a:pt x="98" y="2468"/>
                  </a:lnTo>
                  <a:lnTo>
                    <a:pt x="37" y="2462"/>
                  </a:lnTo>
                  <a:lnTo>
                    <a:pt x="25" y="2461"/>
                  </a:lnTo>
                  <a:lnTo>
                    <a:pt x="13" y="2459"/>
                  </a:lnTo>
                  <a:lnTo>
                    <a:pt x="0" y="2458"/>
                  </a:lnTo>
                  <a:lnTo>
                    <a:pt x="0" y="1960"/>
                  </a:lnTo>
                  <a:lnTo>
                    <a:pt x="42" y="1956"/>
                  </a:lnTo>
                  <a:lnTo>
                    <a:pt x="85" y="1952"/>
                  </a:lnTo>
                  <a:lnTo>
                    <a:pt x="127" y="1948"/>
                  </a:lnTo>
                  <a:lnTo>
                    <a:pt x="169" y="1943"/>
                  </a:lnTo>
                  <a:lnTo>
                    <a:pt x="197" y="1941"/>
                  </a:lnTo>
                  <a:lnTo>
                    <a:pt x="225" y="1938"/>
                  </a:lnTo>
                  <a:lnTo>
                    <a:pt x="254" y="1936"/>
                  </a:lnTo>
                  <a:lnTo>
                    <a:pt x="282" y="1932"/>
                  </a:lnTo>
                  <a:lnTo>
                    <a:pt x="288" y="1931"/>
                  </a:lnTo>
                  <a:lnTo>
                    <a:pt x="299" y="1923"/>
                  </a:lnTo>
                  <a:lnTo>
                    <a:pt x="300" y="1917"/>
                  </a:lnTo>
                  <a:lnTo>
                    <a:pt x="315" y="1830"/>
                  </a:lnTo>
                  <a:lnTo>
                    <a:pt x="335" y="1745"/>
                  </a:lnTo>
                  <a:lnTo>
                    <a:pt x="358" y="1660"/>
                  </a:lnTo>
                  <a:lnTo>
                    <a:pt x="385" y="1577"/>
                  </a:lnTo>
                  <a:lnTo>
                    <a:pt x="415" y="1494"/>
                  </a:lnTo>
                  <a:lnTo>
                    <a:pt x="416" y="1494"/>
                  </a:lnTo>
                  <a:lnTo>
                    <a:pt x="415" y="1493"/>
                  </a:lnTo>
                  <a:lnTo>
                    <a:pt x="356" y="1447"/>
                  </a:lnTo>
                  <a:lnTo>
                    <a:pt x="296" y="1405"/>
                  </a:lnTo>
                  <a:lnTo>
                    <a:pt x="236" y="1361"/>
                  </a:lnTo>
                  <a:lnTo>
                    <a:pt x="174" y="1318"/>
                  </a:lnTo>
                  <a:lnTo>
                    <a:pt x="216" y="1246"/>
                  </a:lnTo>
                  <a:lnTo>
                    <a:pt x="257" y="1174"/>
                  </a:lnTo>
                  <a:lnTo>
                    <a:pt x="299" y="1103"/>
                  </a:lnTo>
                  <a:lnTo>
                    <a:pt x="340" y="1031"/>
                  </a:lnTo>
                  <a:lnTo>
                    <a:pt x="382" y="959"/>
                  </a:lnTo>
                  <a:lnTo>
                    <a:pt x="423" y="886"/>
                  </a:lnTo>
                  <a:lnTo>
                    <a:pt x="492" y="917"/>
                  </a:lnTo>
                  <a:lnTo>
                    <a:pt x="559" y="948"/>
                  </a:lnTo>
                  <a:lnTo>
                    <a:pt x="628" y="979"/>
                  </a:lnTo>
                  <a:lnTo>
                    <a:pt x="697" y="1011"/>
                  </a:lnTo>
                  <a:lnTo>
                    <a:pt x="745" y="953"/>
                  </a:lnTo>
                  <a:lnTo>
                    <a:pt x="795" y="897"/>
                  </a:lnTo>
                  <a:lnTo>
                    <a:pt x="847" y="843"/>
                  </a:lnTo>
                  <a:lnTo>
                    <a:pt x="901" y="791"/>
                  </a:lnTo>
                  <a:lnTo>
                    <a:pt x="958" y="741"/>
                  </a:lnTo>
                  <a:lnTo>
                    <a:pt x="1016" y="693"/>
                  </a:lnTo>
                  <a:lnTo>
                    <a:pt x="985" y="624"/>
                  </a:lnTo>
                  <a:lnTo>
                    <a:pt x="954" y="556"/>
                  </a:lnTo>
                  <a:lnTo>
                    <a:pt x="922" y="487"/>
                  </a:lnTo>
                  <a:lnTo>
                    <a:pt x="891" y="418"/>
                  </a:lnTo>
                  <a:lnTo>
                    <a:pt x="963" y="376"/>
                  </a:lnTo>
                  <a:lnTo>
                    <a:pt x="1035" y="335"/>
                  </a:lnTo>
                  <a:lnTo>
                    <a:pt x="1106" y="293"/>
                  </a:lnTo>
                  <a:lnTo>
                    <a:pt x="1178" y="252"/>
                  </a:lnTo>
                  <a:lnTo>
                    <a:pt x="1250" y="210"/>
                  </a:lnTo>
                  <a:lnTo>
                    <a:pt x="1323" y="169"/>
                  </a:lnTo>
                  <a:lnTo>
                    <a:pt x="1367" y="230"/>
                  </a:lnTo>
                  <a:lnTo>
                    <a:pt x="1410" y="291"/>
                  </a:lnTo>
                  <a:lnTo>
                    <a:pt x="1453" y="352"/>
                  </a:lnTo>
                  <a:lnTo>
                    <a:pt x="1496" y="411"/>
                  </a:lnTo>
                  <a:lnTo>
                    <a:pt x="1557" y="392"/>
                  </a:lnTo>
                  <a:lnTo>
                    <a:pt x="1617" y="373"/>
                  </a:lnTo>
                  <a:lnTo>
                    <a:pt x="1677" y="355"/>
                  </a:lnTo>
                  <a:lnTo>
                    <a:pt x="1737" y="338"/>
                  </a:lnTo>
                  <a:lnTo>
                    <a:pt x="1824" y="318"/>
                  </a:lnTo>
                  <a:lnTo>
                    <a:pt x="1913" y="302"/>
                  </a:lnTo>
                  <a:lnTo>
                    <a:pt x="1929" y="299"/>
                  </a:lnTo>
                  <a:lnTo>
                    <a:pt x="1933" y="293"/>
                  </a:lnTo>
                  <a:lnTo>
                    <a:pt x="1935" y="278"/>
                  </a:lnTo>
                  <a:lnTo>
                    <a:pt x="1941" y="209"/>
                  </a:lnTo>
                  <a:lnTo>
                    <a:pt x="1948" y="139"/>
                  </a:lnTo>
                  <a:lnTo>
                    <a:pt x="1955" y="70"/>
                  </a:lnTo>
                  <a:lnTo>
                    <a:pt x="1962" y="0"/>
                  </a:lnTo>
                  <a:lnTo>
                    <a:pt x="2460" y="0"/>
                  </a:lnTo>
                  <a:lnTo>
                    <a:pt x="2468" y="81"/>
                  </a:lnTo>
                  <a:lnTo>
                    <a:pt x="2476" y="162"/>
                  </a:lnTo>
                  <a:lnTo>
                    <a:pt x="2484" y="250"/>
                  </a:lnTo>
                  <a:lnTo>
                    <a:pt x="2488" y="291"/>
                  </a:lnTo>
                  <a:lnTo>
                    <a:pt x="2491" y="299"/>
                  </a:lnTo>
                  <a:lnTo>
                    <a:pt x="2590" y="316"/>
                  </a:lnTo>
                  <a:lnTo>
                    <a:pt x="2674" y="335"/>
                  </a:lnTo>
                  <a:lnTo>
                    <a:pt x="2757" y="357"/>
                  </a:lnTo>
                  <a:lnTo>
                    <a:pt x="2839" y="383"/>
                  </a:lnTo>
                  <a:lnTo>
                    <a:pt x="2919" y="413"/>
                  </a:lnTo>
                  <a:lnTo>
                    <a:pt x="2922" y="414"/>
                  </a:lnTo>
                  <a:lnTo>
                    <a:pt x="2925" y="415"/>
                  </a:lnTo>
                  <a:lnTo>
                    <a:pt x="2929" y="416"/>
                  </a:lnTo>
                  <a:close/>
                </a:path>
              </a:pathLst>
            </a:custGeom>
            <a:noFill/>
            <a:ln w="25400">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4" name="Text Box 12"/>
            <p:cNvSpPr txBox="1">
              <a:spLocks noChangeArrowheads="1"/>
            </p:cNvSpPr>
            <p:nvPr/>
          </p:nvSpPr>
          <p:spPr bwMode="auto">
            <a:xfrm>
              <a:off x="2655" y="1016"/>
              <a:ext cx="2627" cy="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R="21590" algn="ctr" defTabSz="685800" eaLnBrk="0" fontAlgn="base" hangingPunct="0">
                <a:spcBef>
                  <a:spcPct val="0"/>
                </a:spcBef>
                <a:spcAft>
                  <a:spcPts val="600"/>
                </a:spcAft>
              </a:pPr>
              <a:r>
                <a:rPr lang="en-IN" altLang="en-US" sz="2000" dirty="0">
                  <a:latin typeface="Times New Roman" panose="02020603050405020304" pitchFamily="18" charset="0"/>
                  <a:cs typeface="Times New Roman" panose="02020603050405020304" pitchFamily="18" charset="0"/>
                </a:rPr>
                <a:t>Builds further on organization building efforts already made with the primary groups</a:t>
              </a:r>
              <a:endParaRPr lang="en-US" altLang="en-US" sz="4400" dirty="0">
                <a:latin typeface="Times New Roman" panose="02020603050405020304" pitchFamily="18" charset="0"/>
                <a:cs typeface="Times New Roman" panose="02020603050405020304" pitchFamily="18" charset="0"/>
              </a:endParaRPr>
            </a:p>
          </p:txBody>
        </p:sp>
        <p:sp>
          <p:nvSpPr>
            <p:cNvPr id="15" name="Text Box 13"/>
            <p:cNvSpPr txBox="1">
              <a:spLocks noChangeArrowheads="1"/>
            </p:cNvSpPr>
            <p:nvPr/>
          </p:nvSpPr>
          <p:spPr bwMode="auto">
            <a:xfrm>
              <a:off x="5675" y="2998"/>
              <a:ext cx="3414" cy="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p>
              <a:pPr marR="21590" algn="ctr" defTabSz="685800" eaLnBrk="0" fontAlgn="base" hangingPunct="0">
                <a:spcBef>
                  <a:spcPct val="0"/>
                </a:spcBef>
                <a:spcAft>
                  <a:spcPts val="600"/>
                </a:spcAft>
              </a:pPr>
              <a:r>
                <a:rPr lang="en-IN" altLang="en-US" sz="2000" dirty="0">
                  <a:latin typeface="Times New Roman" panose="02020603050405020304" pitchFamily="18" charset="0"/>
                  <a:cs typeface="Times New Roman" panose="02020603050405020304" pitchFamily="18" charset="0"/>
                </a:rPr>
                <a:t>With strong primary groups in place, their participation in the process of FPO formation will be effective resulting in better leadership &amp; governance of</a:t>
              </a:r>
            </a:p>
            <a:p>
              <a:pPr marR="1021715" algn="ctr" defTabSz="685800" eaLnBrk="0" fontAlgn="base" hangingPunct="0">
                <a:lnSpc>
                  <a:spcPct val="82000"/>
                </a:lnSpc>
                <a:spcBef>
                  <a:spcPct val="0"/>
                </a:spcBef>
                <a:spcAft>
                  <a:spcPts val="600"/>
                </a:spcAft>
              </a:pPr>
              <a:r>
                <a:rPr lang="en-IN" altLang="en-US" sz="2000" dirty="0">
                  <a:latin typeface="Times New Roman" panose="02020603050405020304" pitchFamily="18" charset="0"/>
                  <a:cs typeface="Times New Roman" panose="02020603050405020304" pitchFamily="18" charset="0"/>
                </a:rPr>
                <a:t>the FPO</a:t>
              </a:r>
              <a:endParaRPr lang="en-US" altLang="en-US" sz="4400" dirty="0">
                <a:latin typeface="Times New Roman" panose="02020603050405020304" pitchFamily="18" charset="0"/>
                <a:cs typeface="Times New Roman" panose="02020603050405020304" pitchFamily="18" charset="0"/>
              </a:endParaRPr>
            </a:p>
          </p:txBody>
        </p:sp>
      </p:grpSp>
      <p:sp>
        <p:nvSpPr>
          <p:cNvPr id="3" name="Rectangle 2"/>
          <p:cNvSpPr/>
          <p:nvPr/>
        </p:nvSpPr>
        <p:spPr>
          <a:xfrm>
            <a:off x="8927754" y="0"/>
            <a:ext cx="243847"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4" name="Rectangle 3"/>
          <p:cNvSpPr/>
          <p:nvPr/>
        </p:nvSpPr>
        <p:spPr>
          <a:xfrm>
            <a:off x="-2525"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778" y="223935"/>
            <a:ext cx="4611747" cy="684930"/>
          </a:xfrm>
          <a:solidFill>
            <a:srgbClr val="002060"/>
          </a:solidFill>
          <a:scene3d>
            <a:camera prst="orthographicFront"/>
            <a:lightRig rig="threePt" dir="t"/>
          </a:scene3d>
          <a:sp3d>
            <a:bevelT w="152400" h="50800" prst="softRound"/>
          </a:sp3d>
        </p:spPr>
        <p:txBody>
          <a:bodyPr>
            <a:normAutofit fontScale="90000"/>
          </a:bodyPr>
          <a:lstStyle/>
          <a:p>
            <a:pPr algn="ctr"/>
            <a:r>
              <a:rPr lang="en-IN" b="1" dirty="0">
                <a:solidFill>
                  <a:schemeClr val="bg1"/>
                </a:solidFill>
                <a:latin typeface="Times New Roman" panose="02020603050405020304" pitchFamily="18" charset="0"/>
                <a:cs typeface="Times New Roman" panose="02020603050405020304" pitchFamily="18" charset="0"/>
              </a:rPr>
              <a:t>2. Diagnostic study</a:t>
            </a:r>
            <a:endParaRPr lang="en-IN" b="1" dirty="0">
              <a:solidFill>
                <a:schemeClr val="bg1"/>
              </a:solidFill>
            </a:endParaRPr>
          </a:p>
        </p:txBody>
      </p:sp>
      <p:grpSp>
        <p:nvGrpSpPr>
          <p:cNvPr id="3" name="Group 2"/>
          <p:cNvGrpSpPr/>
          <p:nvPr/>
        </p:nvGrpSpPr>
        <p:grpSpPr bwMode="auto">
          <a:xfrm>
            <a:off x="586662" y="2711709"/>
            <a:ext cx="7970676" cy="3381181"/>
            <a:chOff x="1302" y="-2745"/>
            <a:chExt cx="8886" cy="2613"/>
          </a:xfrm>
        </p:grpSpPr>
        <p:sp>
          <p:nvSpPr>
            <p:cNvPr id="4" name="Freeform 3"/>
            <p:cNvSpPr/>
            <p:nvPr/>
          </p:nvSpPr>
          <p:spPr bwMode="auto">
            <a:xfrm>
              <a:off x="1302" y="-2707"/>
              <a:ext cx="3085" cy="2574"/>
            </a:xfrm>
            <a:custGeom>
              <a:avLst/>
              <a:gdLst>
                <a:gd name="T0" fmla="+- 0 2417 1302"/>
                <a:gd name="T1" fmla="*/ T0 w 3085"/>
                <a:gd name="T2" fmla="+- 0 -2695 -2706"/>
                <a:gd name="T3" fmla="*/ -2695 h 2574"/>
                <a:gd name="T4" fmla="+- 0 2168 1302"/>
                <a:gd name="T5" fmla="*/ T4 w 3085"/>
                <a:gd name="T6" fmla="+- 0 -2636 -2706"/>
                <a:gd name="T7" fmla="*/ -2636 h 2574"/>
                <a:gd name="T8" fmla="+- 0 1940 1302"/>
                <a:gd name="T9" fmla="*/ T8 w 3085"/>
                <a:gd name="T10" fmla="+- 0 -2531 -2706"/>
                <a:gd name="T11" fmla="*/ -2531 h 2574"/>
                <a:gd name="T12" fmla="+- 0 1740 1302"/>
                <a:gd name="T13" fmla="*/ T12 w 3085"/>
                <a:gd name="T14" fmla="+- 0 -2386 -2706"/>
                <a:gd name="T15" fmla="*/ -2386 h 2574"/>
                <a:gd name="T16" fmla="+- 0 1569 1302"/>
                <a:gd name="T17" fmla="*/ T16 w 3085"/>
                <a:gd name="T18" fmla="+- 0 -2205 -2706"/>
                <a:gd name="T19" fmla="*/ -2205 h 2574"/>
                <a:gd name="T20" fmla="+- 0 1438 1302"/>
                <a:gd name="T21" fmla="*/ T20 w 3085"/>
                <a:gd name="T22" fmla="+- 0 -1996 -2706"/>
                <a:gd name="T23" fmla="*/ -1996 h 2574"/>
                <a:gd name="T24" fmla="+- 0 1347 1302"/>
                <a:gd name="T25" fmla="*/ T24 w 3085"/>
                <a:gd name="T26" fmla="+- 0 -1759 -2706"/>
                <a:gd name="T27" fmla="*/ -1759 h 2574"/>
                <a:gd name="T28" fmla="+- 0 1305 1302"/>
                <a:gd name="T29" fmla="*/ T28 w 3085"/>
                <a:gd name="T30" fmla="+- 0 -1506 -2706"/>
                <a:gd name="T31" fmla="*/ -1506 h 2574"/>
                <a:gd name="T32" fmla="+- 0 1313 1302"/>
                <a:gd name="T33" fmla="*/ T32 w 3085"/>
                <a:gd name="T34" fmla="+- 0 -1248 -2706"/>
                <a:gd name="T35" fmla="*/ -1248 h 2574"/>
                <a:gd name="T36" fmla="+- 0 1372 1302"/>
                <a:gd name="T37" fmla="*/ T36 w 3085"/>
                <a:gd name="T38" fmla="+- 0 -999 -2706"/>
                <a:gd name="T39" fmla="*/ -999 h 2574"/>
                <a:gd name="T40" fmla="+- 0 1477 1302"/>
                <a:gd name="T41" fmla="*/ T40 w 3085"/>
                <a:gd name="T42" fmla="+- 0 -771 -2706"/>
                <a:gd name="T43" fmla="*/ -771 h 2574"/>
                <a:gd name="T44" fmla="+- 0 1622 1302"/>
                <a:gd name="T45" fmla="*/ T44 w 3085"/>
                <a:gd name="T46" fmla="+- 0 -570 -2706"/>
                <a:gd name="T47" fmla="*/ -570 h 2574"/>
                <a:gd name="T48" fmla="+- 0 1804 1302"/>
                <a:gd name="T49" fmla="*/ T48 w 3085"/>
                <a:gd name="T50" fmla="+- 0 -400 -2706"/>
                <a:gd name="T51" fmla="*/ -400 h 2574"/>
                <a:gd name="T52" fmla="+- 0 2013 1302"/>
                <a:gd name="T53" fmla="*/ T52 w 3085"/>
                <a:gd name="T54" fmla="+- 0 -269 -2706"/>
                <a:gd name="T55" fmla="*/ -269 h 2574"/>
                <a:gd name="T56" fmla="+- 0 2250 1302"/>
                <a:gd name="T57" fmla="*/ T56 w 3085"/>
                <a:gd name="T58" fmla="+- 0 -178 -2706"/>
                <a:gd name="T59" fmla="*/ -178 h 2574"/>
                <a:gd name="T60" fmla="+- 0 2503 1302"/>
                <a:gd name="T61" fmla="*/ T60 w 3085"/>
                <a:gd name="T62" fmla="+- 0 -136 -2706"/>
                <a:gd name="T63" fmla="*/ -136 h 2574"/>
                <a:gd name="T64" fmla="+- 0 2761 1302"/>
                <a:gd name="T65" fmla="*/ T64 w 3085"/>
                <a:gd name="T66" fmla="+- 0 -144 -2706"/>
                <a:gd name="T67" fmla="*/ -144 h 2574"/>
                <a:gd name="T68" fmla="+- 0 3010 1302"/>
                <a:gd name="T69" fmla="*/ T68 w 3085"/>
                <a:gd name="T70" fmla="+- 0 -203 -2706"/>
                <a:gd name="T71" fmla="*/ -203 h 2574"/>
                <a:gd name="T72" fmla="+- 0 3238 1302"/>
                <a:gd name="T73" fmla="*/ T72 w 3085"/>
                <a:gd name="T74" fmla="+- 0 -308 -2706"/>
                <a:gd name="T75" fmla="*/ -308 h 2574"/>
                <a:gd name="T76" fmla="+- 0 3438 1302"/>
                <a:gd name="T77" fmla="*/ T76 w 3085"/>
                <a:gd name="T78" fmla="+- 0 -453 -2706"/>
                <a:gd name="T79" fmla="*/ -453 h 2574"/>
                <a:gd name="T80" fmla="+- 0 3608 1302"/>
                <a:gd name="T81" fmla="*/ T80 w 3085"/>
                <a:gd name="T82" fmla="+- 0 -634 -2706"/>
                <a:gd name="T83" fmla="*/ -634 h 2574"/>
                <a:gd name="T84" fmla="+- 0 3740 1302"/>
                <a:gd name="T85" fmla="*/ T84 w 3085"/>
                <a:gd name="T86" fmla="+- 0 -843 -2706"/>
                <a:gd name="T87" fmla="*/ -843 h 2574"/>
                <a:gd name="T88" fmla="+- 0 3829 1302"/>
                <a:gd name="T89" fmla="*/ T88 w 3085"/>
                <a:gd name="T90" fmla="+- 0 -1074 -2706"/>
                <a:gd name="T91" fmla="*/ -1074 h 2574"/>
                <a:gd name="T92" fmla="+- 0 3872 1302"/>
                <a:gd name="T93" fmla="*/ T92 w 3085"/>
                <a:gd name="T94" fmla="+- 0 -1317 -2706"/>
                <a:gd name="T95" fmla="*/ -1317 h 2574"/>
                <a:gd name="T96" fmla="+- 0 4387 1302"/>
                <a:gd name="T97" fmla="*/ T96 w 3085"/>
                <a:gd name="T98" fmla="+- 0 -1439 -2706"/>
                <a:gd name="T99" fmla="*/ -1439 h 2574"/>
                <a:gd name="T100" fmla="+- 0 3833 1302"/>
                <a:gd name="T101" fmla="*/ T100 w 3085"/>
                <a:gd name="T102" fmla="+- 0 -1336 -2706"/>
                <a:gd name="T103" fmla="*/ -1336 h 2574"/>
                <a:gd name="T104" fmla="+- 0 3792 1302"/>
                <a:gd name="T105" fmla="*/ T104 w 3085"/>
                <a:gd name="T106" fmla="+- 0 -1091 -2706"/>
                <a:gd name="T107" fmla="*/ -1091 h 2574"/>
                <a:gd name="T108" fmla="+- 0 3704 1302"/>
                <a:gd name="T109" fmla="*/ T108 w 3085"/>
                <a:gd name="T110" fmla="+- 0 -861 -2706"/>
                <a:gd name="T111" fmla="*/ -861 h 2574"/>
                <a:gd name="T112" fmla="+- 0 3577 1302"/>
                <a:gd name="T113" fmla="*/ T112 w 3085"/>
                <a:gd name="T114" fmla="+- 0 -658 -2706"/>
                <a:gd name="T115" fmla="*/ -658 h 2574"/>
                <a:gd name="T116" fmla="+- 0 3412 1302"/>
                <a:gd name="T117" fmla="*/ T116 w 3085"/>
                <a:gd name="T118" fmla="+- 0 -483 -2706"/>
                <a:gd name="T119" fmla="*/ -483 h 2574"/>
                <a:gd name="T120" fmla="+- 0 3218 1302"/>
                <a:gd name="T121" fmla="*/ T120 w 3085"/>
                <a:gd name="T122" fmla="+- 0 -342 -2706"/>
                <a:gd name="T123" fmla="*/ -342 h 2574"/>
                <a:gd name="T124" fmla="+- 0 2997 1302"/>
                <a:gd name="T125" fmla="*/ T124 w 3085"/>
                <a:gd name="T126" fmla="+- 0 -241 -2706"/>
                <a:gd name="T127" fmla="*/ -241 h 2574"/>
                <a:gd name="T128" fmla="+- 0 2755 1302"/>
                <a:gd name="T129" fmla="*/ T128 w 3085"/>
                <a:gd name="T130" fmla="+- 0 -183 -2706"/>
                <a:gd name="T131" fmla="*/ -183 h 2574"/>
                <a:gd name="T132" fmla="+- 0 2505 1302"/>
                <a:gd name="T133" fmla="*/ T132 w 3085"/>
                <a:gd name="T134" fmla="+- 0 -175 -2706"/>
                <a:gd name="T135" fmla="*/ -175 h 2574"/>
                <a:gd name="T136" fmla="+- 0 2260 1302"/>
                <a:gd name="T137" fmla="*/ T136 w 3085"/>
                <a:gd name="T138" fmla="+- 0 -216 -2706"/>
                <a:gd name="T139" fmla="*/ -216 h 2574"/>
                <a:gd name="T140" fmla="+- 0 2031 1302"/>
                <a:gd name="T141" fmla="*/ T140 w 3085"/>
                <a:gd name="T142" fmla="+- 0 -304 -2706"/>
                <a:gd name="T143" fmla="*/ -304 h 2574"/>
                <a:gd name="T144" fmla="+- 0 1828 1302"/>
                <a:gd name="T145" fmla="*/ T144 w 3085"/>
                <a:gd name="T146" fmla="+- 0 -432 -2706"/>
                <a:gd name="T147" fmla="*/ -432 h 2574"/>
                <a:gd name="T148" fmla="+- 0 1652 1302"/>
                <a:gd name="T149" fmla="*/ T148 w 3085"/>
                <a:gd name="T150" fmla="+- 0 -597 -2706"/>
                <a:gd name="T151" fmla="*/ -597 h 2574"/>
                <a:gd name="T152" fmla="+- 0 1512 1302"/>
                <a:gd name="T153" fmla="*/ T152 w 3085"/>
                <a:gd name="T154" fmla="+- 0 -791 -2706"/>
                <a:gd name="T155" fmla="*/ -791 h 2574"/>
                <a:gd name="T156" fmla="+- 0 1410 1302"/>
                <a:gd name="T157" fmla="*/ T156 w 3085"/>
                <a:gd name="T158" fmla="+- 0 -1012 -2706"/>
                <a:gd name="T159" fmla="*/ -1012 h 2574"/>
                <a:gd name="T160" fmla="+- 0 1353 1302"/>
                <a:gd name="T161" fmla="*/ T160 w 3085"/>
                <a:gd name="T162" fmla="+- 0 -1253 -2706"/>
                <a:gd name="T163" fmla="*/ -1253 h 2574"/>
                <a:gd name="T164" fmla="+- 0 1345 1302"/>
                <a:gd name="T165" fmla="*/ T164 w 3085"/>
                <a:gd name="T166" fmla="+- 0 -1503 -2706"/>
                <a:gd name="T167" fmla="*/ -1503 h 2574"/>
                <a:gd name="T168" fmla="+- 0 1386 1302"/>
                <a:gd name="T169" fmla="*/ T168 w 3085"/>
                <a:gd name="T170" fmla="+- 0 -1748 -2706"/>
                <a:gd name="T171" fmla="*/ -1748 h 2574"/>
                <a:gd name="T172" fmla="+- 0 1473 1302"/>
                <a:gd name="T173" fmla="*/ T172 w 3085"/>
                <a:gd name="T174" fmla="+- 0 -1978 -2706"/>
                <a:gd name="T175" fmla="*/ -1978 h 2574"/>
                <a:gd name="T176" fmla="+- 0 1601 1302"/>
                <a:gd name="T177" fmla="*/ T176 w 3085"/>
                <a:gd name="T178" fmla="+- 0 -2181 -2706"/>
                <a:gd name="T179" fmla="*/ -2181 h 2574"/>
                <a:gd name="T180" fmla="+- 0 1766 1302"/>
                <a:gd name="T181" fmla="*/ T180 w 3085"/>
                <a:gd name="T182" fmla="+- 0 -2357 -2706"/>
                <a:gd name="T183" fmla="*/ -2357 h 2574"/>
                <a:gd name="T184" fmla="+- 0 1960 1302"/>
                <a:gd name="T185" fmla="*/ T184 w 3085"/>
                <a:gd name="T186" fmla="+- 0 -2497 -2706"/>
                <a:gd name="T187" fmla="*/ -2497 h 2574"/>
                <a:gd name="T188" fmla="+- 0 2181 1302"/>
                <a:gd name="T189" fmla="*/ T188 w 3085"/>
                <a:gd name="T190" fmla="+- 0 -2599 -2706"/>
                <a:gd name="T191" fmla="*/ -2599 h 2574"/>
                <a:gd name="T192" fmla="+- 0 2422 1302"/>
                <a:gd name="T193" fmla="*/ T192 w 3085"/>
                <a:gd name="T194" fmla="+- 0 -2656 -2706"/>
                <a:gd name="T195" fmla="*/ -2656 h 2574"/>
                <a:gd name="T196" fmla="+- 0 2673 1302"/>
                <a:gd name="T197" fmla="*/ T196 w 3085"/>
                <a:gd name="T198" fmla="+- 0 -2664 -2706"/>
                <a:gd name="T199" fmla="*/ -2664 h 2574"/>
                <a:gd name="T200" fmla="+- 0 2918 1302"/>
                <a:gd name="T201" fmla="*/ T200 w 3085"/>
                <a:gd name="T202" fmla="+- 0 -2623 -2706"/>
                <a:gd name="T203" fmla="*/ -2623 h 2574"/>
                <a:gd name="T204" fmla="+- 0 3147 1302"/>
                <a:gd name="T205" fmla="*/ T204 w 3085"/>
                <a:gd name="T206" fmla="+- 0 -2535 -2706"/>
                <a:gd name="T207" fmla="*/ -2535 h 2574"/>
                <a:gd name="T208" fmla="+- 0 3350 1302"/>
                <a:gd name="T209" fmla="*/ T208 w 3085"/>
                <a:gd name="T210" fmla="+- 0 -2408 -2706"/>
                <a:gd name="T211" fmla="*/ -2408 h 2574"/>
                <a:gd name="T212" fmla="+- 0 3499 1302"/>
                <a:gd name="T213" fmla="*/ T212 w 3085"/>
                <a:gd name="T214" fmla="+- 0 -2330 -2706"/>
                <a:gd name="T215" fmla="*/ -2330 h 2574"/>
                <a:gd name="T216" fmla="+- 0 3308 1302"/>
                <a:gd name="T217" fmla="*/ T216 w 3085"/>
                <a:gd name="T218" fmla="+- 0 -2487 -2706"/>
                <a:gd name="T219" fmla="*/ -2487 h 2574"/>
                <a:gd name="T220" fmla="+- 0 3090 1302"/>
                <a:gd name="T221" fmla="*/ T220 w 3085"/>
                <a:gd name="T222" fmla="+- 0 -2605 -2706"/>
                <a:gd name="T223" fmla="*/ -2605 h 2574"/>
                <a:gd name="T224" fmla="+- 0 2845 1302"/>
                <a:gd name="T225" fmla="*/ T224 w 3085"/>
                <a:gd name="T226" fmla="+- 0 -2681 -2706"/>
                <a:gd name="T227" fmla="*/ -2681 h 2574"/>
                <a:gd name="T228" fmla="+- 0 2589 1302"/>
                <a:gd name="T229" fmla="*/ T228 w 3085"/>
                <a:gd name="T230" fmla="+- 0 -2706 -2706"/>
                <a:gd name="T231" fmla="*/ -2706 h 25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085" h="2574">
                  <a:moveTo>
                    <a:pt x="1287" y="0"/>
                  </a:moveTo>
                  <a:lnTo>
                    <a:pt x="1201" y="2"/>
                  </a:lnTo>
                  <a:lnTo>
                    <a:pt x="1115" y="11"/>
                  </a:lnTo>
                  <a:lnTo>
                    <a:pt x="1031" y="25"/>
                  </a:lnTo>
                  <a:lnTo>
                    <a:pt x="948" y="45"/>
                  </a:lnTo>
                  <a:lnTo>
                    <a:pt x="866" y="70"/>
                  </a:lnTo>
                  <a:lnTo>
                    <a:pt x="786" y="101"/>
                  </a:lnTo>
                  <a:lnTo>
                    <a:pt x="711" y="135"/>
                  </a:lnTo>
                  <a:lnTo>
                    <a:pt x="638" y="175"/>
                  </a:lnTo>
                  <a:lnTo>
                    <a:pt x="568" y="219"/>
                  </a:lnTo>
                  <a:lnTo>
                    <a:pt x="502" y="267"/>
                  </a:lnTo>
                  <a:lnTo>
                    <a:pt x="438" y="320"/>
                  </a:lnTo>
                  <a:lnTo>
                    <a:pt x="377" y="376"/>
                  </a:lnTo>
                  <a:lnTo>
                    <a:pt x="320" y="437"/>
                  </a:lnTo>
                  <a:lnTo>
                    <a:pt x="267" y="501"/>
                  </a:lnTo>
                  <a:lnTo>
                    <a:pt x="219" y="568"/>
                  </a:lnTo>
                  <a:lnTo>
                    <a:pt x="175" y="638"/>
                  </a:lnTo>
                  <a:lnTo>
                    <a:pt x="136" y="710"/>
                  </a:lnTo>
                  <a:lnTo>
                    <a:pt x="101" y="785"/>
                  </a:lnTo>
                  <a:lnTo>
                    <a:pt x="70" y="866"/>
                  </a:lnTo>
                  <a:lnTo>
                    <a:pt x="45" y="947"/>
                  </a:lnTo>
                  <a:lnTo>
                    <a:pt x="26" y="1030"/>
                  </a:lnTo>
                  <a:lnTo>
                    <a:pt x="11" y="1115"/>
                  </a:lnTo>
                  <a:lnTo>
                    <a:pt x="3" y="1200"/>
                  </a:lnTo>
                  <a:lnTo>
                    <a:pt x="0" y="1286"/>
                  </a:lnTo>
                  <a:lnTo>
                    <a:pt x="3" y="1373"/>
                  </a:lnTo>
                  <a:lnTo>
                    <a:pt x="11" y="1458"/>
                  </a:lnTo>
                  <a:lnTo>
                    <a:pt x="26" y="1543"/>
                  </a:lnTo>
                  <a:lnTo>
                    <a:pt x="45" y="1626"/>
                  </a:lnTo>
                  <a:lnTo>
                    <a:pt x="70" y="1707"/>
                  </a:lnTo>
                  <a:lnTo>
                    <a:pt x="101" y="1787"/>
                  </a:lnTo>
                  <a:lnTo>
                    <a:pt x="136" y="1863"/>
                  </a:lnTo>
                  <a:lnTo>
                    <a:pt x="175" y="1935"/>
                  </a:lnTo>
                  <a:lnTo>
                    <a:pt x="219" y="2005"/>
                  </a:lnTo>
                  <a:lnTo>
                    <a:pt x="267" y="2072"/>
                  </a:lnTo>
                  <a:lnTo>
                    <a:pt x="320" y="2136"/>
                  </a:lnTo>
                  <a:lnTo>
                    <a:pt x="377" y="2196"/>
                  </a:lnTo>
                  <a:lnTo>
                    <a:pt x="438" y="2253"/>
                  </a:lnTo>
                  <a:lnTo>
                    <a:pt x="502" y="2306"/>
                  </a:lnTo>
                  <a:lnTo>
                    <a:pt x="568" y="2354"/>
                  </a:lnTo>
                  <a:lnTo>
                    <a:pt x="638" y="2398"/>
                  </a:lnTo>
                  <a:lnTo>
                    <a:pt x="711" y="2437"/>
                  </a:lnTo>
                  <a:lnTo>
                    <a:pt x="786" y="2472"/>
                  </a:lnTo>
                  <a:lnTo>
                    <a:pt x="866" y="2503"/>
                  </a:lnTo>
                  <a:lnTo>
                    <a:pt x="948" y="2528"/>
                  </a:lnTo>
                  <a:lnTo>
                    <a:pt x="1031" y="2548"/>
                  </a:lnTo>
                  <a:lnTo>
                    <a:pt x="1115" y="2562"/>
                  </a:lnTo>
                  <a:lnTo>
                    <a:pt x="1201" y="2570"/>
                  </a:lnTo>
                  <a:lnTo>
                    <a:pt x="1287" y="2573"/>
                  </a:lnTo>
                  <a:lnTo>
                    <a:pt x="1373" y="2570"/>
                  </a:lnTo>
                  <a:lnTo>
                    <a:pt x="1459" y="2562"/>
                  </a:lnTo>
                  <a:lnTo>
                    <a:pt x="1543" y="2548"/>
                  </a:lnTo>
                  <a:lnTo>
                    <a:pt x="1626" y="2528"/>
                  </a:lnTo>
                  <a:lnTo>
                    <a:pt x="1708" y="2503"/>
                  </a:lnTo>
                  <a:lnTo>
                    <a:pt x="1788" y="2472"/>
                  </a:lnTo>
                  <a:lnTo>
                    <a:pt x="1863" y="2437"/>
                  </a:lnTo>
                  <a:lnTo>
                    <a:pt x="1936" y="2398"/>
                  </a:lnTo>
                  <a:lnTo>
                    <a:pt x="2006" y="2354"/>
                  </a:lnTo>
                  <a:lnTo>
                    <a:pt x="2072" y="2306"/>
                  </a:lnTo>
                  <a:lnTo>
                    <a:pt x="2136" y="2253"/>
                  </a:lnTo>
                  <a:lnTo>
                    <a:pt x="2197" y="2196"/>
                  </a:lnTo>
                  <a:lnTo>
                    <a:pt x="2254" y="2136"/>
                  </a:lnTo>
                  <a:lnTo>
                    <a:pt x="2306" y="2072"/>
                  </a:lnTo>
                  <a:lnTo>
                    <a:pt x="2355" y="2005"/>
                  </a:lnTo>
                  <a:lnTo>
                    <a:pt x="2399" y="1935"/>
                  </a:lnTo>
                  <a:lnTo>
                    <a:pt x="2438" y="1863"/>
                  </a:lnTo>
                  <a:lnTo>
                    <a:pt x="2473" y="1787"/>
                  </a:lnTo>
                  <a:lnTo>
                    <a:pt x="2502" y="1710"/>
                  </a:lnTo>
                  <a:lnTo>
                    <a:pt x="2527" y="1632"/>
                  </a:lnTo>
                  <a:lnTo>
                    <a:pt x="2546" y="1552"/>
                  </a:lnTo>
                  <a:lnTo>
                    <a:pt x="2561" y="1471"/>
                  </a:lnTo>
                  <a:lnTo>
                    <a:pt x="2570" y="1389"/>
                  </a:lnTo>
                  <a:lnTo>
                    <a:pt x="2574" y="1306"/>
                  </a:lnTo>
                  <a:lnTo>
                    <a:pt x="3085" y="1306"/>
                  </a:lnTo>
                  <a:lnTo>
                    <a:pt x="3085" y="1267"/>
                  </a:lnTo>
                  <a:lnTo>
                    <a:pt x="2534" y="1267"/>
                  </a:lnTo>
                  <a:lnTo>
                    <a:pt x="2534" y="1286"/>
                  </a:lnTo>
                  <a:lnTo>
                    <a:pt x="2531" y="1370"/>
                  </a:lnTo>
                  <a:lnTo>
                    <a:pt x="2523" y="1453"/>
                  </a:lnTo>
                  <a:lnTo>
                    <a:pt x="2509" y="1535"/>
                  </a:lnTo>
                  <a:lnTo>
                    <a:pt x="2490" y="1615"/>
                  </a:lnTo>
                  <a:lnTo>
                    <a:pt x="2466" y="1694"/>
                  </a:lnTo>
                  <a:lnTo>
                    <a:pt x="2436" y="1772"/>
                  </a:lnTo>
                  <a:lnTo>
                    <a:pt x="2402" y="1845"/>
                  </a:lnTo>
                  <a:lnTo>
                    <a:pt x="2364" y="1915"/>
                  </a:lnTo>
                  <a:lnTo>
                    <a:pt x="2322" y="1983"/>
                  </a:lnTo>
                  <a:lnTo>
                    <a:pt x="2275" y="2048"/>
                  </a:lnTo>
                  <a:lnTo>
                    <a:pt x="2224" y="2109"/>
                  </a:lnTo>
                  <a:lnTo>
                    <a:pt x="2169" y="2168"/>
                  </a:lnTo>
                  <a:lnTo>
                    <a:pt x="2110" y="2223"/>
                  </a:lnTo>
                  <a:lnTo>
                    <a:pt x="2048" y="2274"/>
                  </a:lnTo>
                  <a:lnTo>
                    <a:pt x="1983" y="2321"/>
                  </a:lnTo>
                  <a:lnTo>
                    <a:pt x="1916" y="2364"/>
                  </a:lnTo>
                  <a:lnTo>
                    <a:pt x="1845" y="2402"/>
                  </a:lnTo>
                  <a:lnTo>
                    <a:pt x="1772" y="2435"/>
                  </a:lnTo>
                  <a:lnTo>
                    <a:pt x="1695" y="2465"/>
                  </a:lnTo>
                  <a:lnTo>
                    <a:pt x="1616" y="2490"/>
                  </a:lnTo>
                  <a:lnTo>
                    <a:pt x="1535" y="2509"/>
                  </a:lnTo>
                  <a:lnTo>
                    <a:pt x="1453" y="2523"/>
                  </a:lnTo>
                  <a:lnTo>
                    <a:pt x="1371" y="2531"/>
                  </a:lnTo>
                  <a:lnTo>
                    <a:pt x="1287" y="2533"/>
                  </a:lnTo>
                  <a:lnTo>
                    <a:pt x="1203" y="2531"/>
                  </a:lnTo>
                  <a:lnTo>
                    <a:pt x="1120" y="2523"/>
                  </a:lnTo>
                  <a:lnTo>
                    <a:pt x="1039" y="2509"/>
                  </a:lnTo>
                  <a:lnTo>
                    <a:pt x="958" y="2490"/>
                  </a:lnTo>
                  <a:lnTo>
                    <a:pt x="879" y="2465"/>
                  </a:lnTo>
                  <a:lnTo>
                    <a:pt x="802" y="2435"/>
                  </a:lnTo>
                  <a:lnTo>
                    <a:pt x="729" y="2402"/>
                  </a:lnTo>
                  <a:lnTo>
                    <a:pt x="658" y="2364"/>
                  </a:lnTo>
                  <a:lnTo>
                    <a:pt x="591" y="2321"/>
                  </a:lnTo>
                  <a:lnTo>
                    <a:pt x="526" y="2274"/>
                  </a:lnTo>
                  <a:lnTo>
                    <a:pt x="464" y="2223"/>
                  </a:lnTo>
                  <a:lnTo>
                    <a:pt x="405" y="2168"/>
                  </a:lnTo>
                  <a:lnTo>
                    <a:pt x="350" y="2109"/>
                  </a:lnTo>
                  <a:lnTo>
                    <a:pt x="299" y="2048"/>
                  </a:lnTo>
                  <a:lnTo>
                    <a:pt x="252" y="1983"/>
                  </a:lnTo>
                  <a:lnTo>
                    <a:pt x="210" y="1915"/>
                  </a:lnTo>
                  <a:lnTo>
                    <a:pt x="171" y="1845"/>
                  </a:lnTo>
                  <a:lnTo>
                    <a:pt x="138" y="1772"/>
                  </a:lnTo>
                  <a:lnTo>
                    <a:pt x="108" y="1694"/>
                  </a:lnTo>
                  <a:lnTo>
                    <a:pt x="84" y="1615"/>
                  </a:lnTo>
                  <a:lnTo>
                    <a:pt x="64" y="1535"/>
                  </a:lnTo>
                  <a:lnTo>
                    <a:pt x="51" y="1453"/>
                  </a:lnTo>
                  <a:lnTo>
                    <a:pt x="43" y="1370"/>
                  </a:lnTo>
                  <a:lnTo>
                    <a:pt x="40" y="1286"/>
                  </a:lnTo>
                  <a:lnTo>
                    <a:pt x="43" y="1203"/>
                  </a:lnTo>
                  <a:lnTo>
                    <a:pt x="51" y="1120"/>
                  </a:lnTo>
                  <a:lnTo>
                    <a:pt x="64" y="1038"/>
                  </a:lnTo>
                  <a:lnTo>
                    <a:pt x="84" y="958"/>
                  </a:lnTo>
                  <a:lnTo>
                    <a:pt x="108" y="879"/>
                  </a:lnTo>
                  <a:lnTo>
                    <a:pt x="138" y="801"/>
                  </a:lnTo>
                  <a:lnTo>
                    <a:pt x="171" y="728"/>
                  </a:lnTo>
                  <a:lnTo>
                    <a:pt x="210" y="658"/>
                  </a:lnTo>
                  <a:lnTo>
                    <a:pt x="252" y="590"/>
                  </a:lnTo>
                  <a:lnTo>
                    <a:pt x="299" y="525"/>
                  </a:lnTo>
                  <a:lnTo>
                    <a:pt x="350" y="463"/>
                  </a:lnTo>
                  <a:lnTo>
                    <a:pt x="405" y="405"/>
                  </a:lnTo>
                  <a:lnTo>
                    <a:pt x="464" y="349"/>
                  </a:lnTo>
                  <a:lnTo>
                    <a:pt x="526" y="298"/>
                  </a:lnTo>
                  <a:lnTo>
                    <a:pt x="591" y="252"/>
                  </a:lnTo>
                  <a:lnTo>
                    <a:pt x="658" y="209"/>
                  </a:lnTo>
                  <a:lnTo>
                    <a:pt x="729" y="171"/>
                  </a:lnTo>
                  <a:lnTo>
                    <a:pt x="802" y="137"/>
                  </a:lnTo>
                  <a:lnTo>
                    <a:pt x="879" y="107"/>
                  </a:lnTo>
                  <a:lnTo>
                    <a:pt x="958" y="83"/>
                  </a:lnTo>
                  <a:lnTo>
                    <a:pt x="1039" y="64"/>
                  </a:lnTo>
                  <a:lnTo>
                    <a:pt x="1120" y="50"/>
                  </a:lnTo>
                  <a:lnTo>
                    <a:pt x="1203" y="42"/>
                  </a:lnTo>
                  <a:lnTo>
                    <a:pt x="1287" y="39"/>
                  </a:lnTo>
                  <a:lnTo>
                    <a:pt x="1371" y="42"/>
                  </a:lnTo>
                  <a:lnTo>
                    <a:pt x="1453" y="50"/>
                  </a:lnTo>
                  <a:lnTo>
                    <a:pt x="1535" y="64"/>
                  </a:lnTo>
                  <a:lnTo>
                    <a:pt x="1616" y="83"/>
                  </a:lnTo>
                  <a:lnTo>
                    <a:pt x="1695" y="107"/>
                  </a:lnTo>
                  <a:lnTo>
                    <a:pt x="1772" y="137"/>
                  </a:lnTo>
                  <a:lnTo>
                    <a:pt x="1845" y="171"/>
                  </a:lnTo>
                  <a:lnTo>
                    <a:pt x="1916" y="209"/>
                  </a:lnTo>
                  <a:lnTo>
                    <a:pt x="1983" y="252"/>
                  </a:lnTo>
                  <a:lnTo>
                    <a:pt x="2048" y="298"/>
                  </a:lnTo>
                  <a:lnTo>
                    <a:pt x="2110" y="349"/>
                  </a:lnTo>
                  <a:lnTo>
                    <a:pt x="2169" y="405"/>
                  </a:lnTo>
                  <a:lnTo>
                    <a:pt x="2197" y="376"/>
                  </a:lnTo>
                  <a:lnTo>
                    <a:pt x="2136" y="320"/>
                  </a:lnTo>
                  <a:lnTo>
                    <a:pt x="2072" y="267"/>
                  </a:lnTo>
                  <a:lnTo>
                    <a:pt x="2006" y="219"/>
                  </a:lnTo>
                  <a:lnTo>
                    <a:pt x="1936" y="175"/>
                  </a:lnTo>
                  <a:lnTo>
                    <a:pt x="1863" y="135"/>
                  </a:lnTo>
                  <a:lnTo>
                    <a:pt x="1788" y="101"/>
                  </a:lnTo>
                  <a:lnTo>
                    <a:pt x="1708" y="70"/>
                  </a:lnTo>
                  <a:lnTo>
                    <a:pt x="1626" y="45"/>
                  </a:lnTo>
                  <a:lnTo>
                    <a:pt x="1543" y="25"/>
                  </a:lnTo>
                  <a:lnTo>
                    <a:pt x="1459" y="11"/>
                  </a:lnTo>
                  <a:lnTo>
                    <a:pt x="1373" y="2"/>
                  </a:lnTo>
                  <a:lnTo>
                    <a:pt x="1287" y="0"/>
                  </a:lnTo>
                  <a:close/>
                </a:path>
              </a:pathLst>
            </a:custGeom>
            <a:solidFill>
              <a:srgbClr val="F15A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 y="-1583"/>
              <a:ext cx="202" cy="3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 y="-2746"/>
              <a:ext cx="1062" cy="106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6"/>
            <p:cNvSpPr/>
            <p:nvPr/>
          </p:nvSpPr>
          <p:spPr bwMode="auto">
            <a:xfrm>
              <a:off x="3138" y="-2591"/>
              <a:ext cx="695" cy="695"/>
            </a:xfrm>
            <a:custGeom>
              <a:avLst/>
              <a:gdLst>
                <a:gd name="T0" fmla="+- 0 3486 3138"/>
                <a:gd name="T1" fmla="*/ T0 w 695"/>
                <a:gd name="T2" fmla="+- 0 -2590 -2590"/>
                <a:gd name="T3" fmla="*/ -2590 h 695"/>
                <a:gd name="T4" fmla="+- 0 3416 3138"/>
                <a:gd name="T5" fmla="*/ T4 w 695"/>
                <a:gd name="T6" fmla="+- 0 -2583 -2590"/>
                <a:gd name="T7" fmla="*/ -2583 h 695"/>
                <a:gd name="T8" fmla="+- 0 3350 3138"/>
                <a:gd name="T9" fmla="*/ T8 w 695"/>
                <a:gd name="T10" fmla="+- 0 -2563 -2590"/>
                <a:gd name="T11" fmla="*/ -2563 h 695"/>
                <a:gd name="T12" fmla="+- 0 3291 3138"/>
                <a:gd name="T13" fmla="*/ T12 w 695"/>
                <a:gd name="T14" fmla="+- 0 -2531 -2590"/>
                <a:gd name="T15" fmla="*/ -2531 h 695"/>
                <a:gd name="T16" fmla="+- 0 3240 3138"/>
                <a:gd name="T17" fmla="*/ T16 w 695"/>
                <a:gd name="T18" fmla="+- 0 -2488 -2590"/>
                <a:gd name="T19" fmla="*/ -2488 h 695"/>
                <a:gd name="T20" fmla="+- 0 3198 3138"/>
                <a:gd name="T21" fmla="*/ T20 w 695"/>
                <a:gd name="T22" fmla="+- 0 -2437 -2590"/>
                <a:gd name="T23" fmla="*/ -2437 h 695"/>
                <a:gd name="T24" fmla="+- 0 3166 3138"/>
                <a:gd name="T25" fmla="*/ T24 w 695"/>
                <a:gd name="T26" fmla="+- 0 -2378 -2590"/>
                <a:gd name="T27" fmla="*/ -2378 h 695"/>
                <a:gd name="T28" fmla="+- 0 3145 3138"/>
                <a:gd name="T29" fmla="*/ T28 w 695"/>
                <a:gd name="T30" fmla="+- 0 -2313 -2590"/>
                <a:gd name="T31" fmla="*/ -2313 h 695"/>
                <a:gd name="T32" fmla="+- 0 3138 3138"/>
                <a:gd name="T33" fmla="*/ T32 w 695"/>
                <a:gd name="T34" fmla="+- 0 -2243 -2590"/>
                <a:gd name="T35" fmla="*/ -2243 h 695"/>
                <a:gd name="T36" fmla="+- 0 3145 3138"/>
                <a:gd name="T37" fmla="*/ T36 w 695"/>
                <a:gd name="T38" fmla="+- 0 -2173 -2590"/>
                <a:gd name="T39" fmla="*/ -2173 h 695"/>
                <a:gd name="T40" fmla="+- 0 3166 3138"/>
                <a:gd name="T41" fmla="*/ T40 w 695"/>
                <a:gd name="T42" fmla="+- 0 -2108 -2590"/>
                <a:gd name="T43" fmla="*/ -2108 h 695"/>
                <a:gd name="T44" fmla="+- 0 3198 3138"/>
                <a:gd name="T45" fmla="*/ T44 w 695"/>
                <a:gd name="T46" fmla="+- 0 -2049 -2590"/>
                <a:gd name="T47" fmla="*/ -2049 h 695"/>
                <a:gd name="T48" fmla="+- 0 3240 3138"/>
                <a:gd name="T49" fmla="*/ T48 w 695"/>
                <a:gd name="T50" fmla="+- 0 -1998 -2590"/>
                <a:gd name="T51" fmla="*/ -1998 h 695"/>
                <a:gd name="T52" fmla="+- 0 3291 3138"/>
                <a:gd name="T53" fmla="*/ T52 w 695"/>
                <a:gd name="T54" fmla="+- 0 -1955 -2590"/>
                <a:gd name="T55" fmla="*/ -1955 h 695"/>
                <a:gd name="T56" fmla="+- 0 3350 3138"/>
                <a:gd name="T57" fmla="*/ T56 w 695"/>
                <a:gd name="T58" fmla="+- 0 -1923 -2590"/>
                <a:gd name="T59" fmla="*/ -1923 h 695"/>
                <a:gd name="T60" fmla="+- 0 3416 3138"/>
                <a:gd name="T61" fmla="*/ T60 w 695"/>
                <a:gd name="T62" fmla="+- 0 -1903 -2590"/>
                <a:gd name="T63" fmla="*/ -1903 h 695"/>
                <a:gd name="T64" fmla="+- 0 3486 3138"/>
                <a:gd name="T65" fmla="*/ T64 w 695"/>
                <a:gd name="T66" fmla="+- 0 -1896 -2590"/>
                <a:gd name="T67" fmla="*/ -1896 h 695"/>
                <a:gd name="T68" fmla="+- 0 3555 3138"/>
                <a:gd name="T69" fmla="*/ T68 w 695"/>
                <a:gd name="T70" fmla="+- 0 -1903 -2590"/>
                <a:gd name="T71" fmla="*/ -1903 h 695"/>
                <a:gd name="T72" fmla="+- 0 3621 3138"/>
                <a:gd name="T73" fmla="*/ T72 w 695"/>
                <a:gd name="T74" fmla="+- 0 -1923 -2590"/>
                <a:gd name="T75" fmla="*/ -1923 h 695"/>
                <a:gd name="T76" fmla="+- 0 3680 3138"/>
                <a:gd name="T77" fmla="*/ T76 w 695"/>
                <a:gd name="T78" fmla="+- 0 -1955 -2590"/>
                <a:gd name="T79" fmla="*/ -1955 h 695"/>
                <a:gd name="T80" fmla="+- 0 3731 3138"/>
                <a:gd name="T81" fmla="*/ T80 w 695"/>
                <a:gd name="T82" fmla="+- 0 -1998 -2590"/>
                <a:gd name="T83" fmla="*/ -1998 h 695"/>
                <a:gd name="T84" fmla="+- 0 3773 3138"/>
                <a:gd name="T85" fmla="*/ T84 w 695"/>
                <a:gd name="T86" fmla="+- 0 -2049 -2590"/>
                <a:gd name="T87" fmla="*/ -2049 h 695"/>
                <a:gd name="T88" fmla="+- 0 3805 3138"/>
                <a:gd name="T89" fmla="*/ T88 w 695"/>
                <a:gd name="T90" fmla="+- 0 -2108 -2590"/>
                <a:gd name="T91" fmla="*/ -2108 h 695"/>
                <a:gd name="T92" fmla="+- 0 3826 3138"/>
                <a:gd name="T93" fmla="*/ T92 w 695"/>
                <a:gd name="T94" fmla="+- 0 -2173 -2590"/>
                <a:gd name="T95" fmla="*/ -2173 h 695"/>
                <a:gd name="T96" fmla="+- 0 3833 3138"/>
                <a:gd name="T97" fmla="*/ T96 w 695"/>
                <a:gd name="T98" fmla="+- 0 -2243 -2590"/>
                <a:gd name="T99" fmla="*/ -2243 h 695"/>
                <a:gd name="T100" fmla="+- 0 3826 3138"/>
                <a:gd name="T101" fmla="*/ T100 w 695"/>
                <a:gd name="T102" fmla="+- 0 -2313 -2590"/>
                <a:gd name="T103" fmla="*/ -2313 h 695"/>
                <a:gd name="T104" fmla="+- 0 3805 3138"/>
                <a:gd name="T105" fmla="*/ T104 w 695"/>
                <a:gd name="T106" fmla="+- 0 -2378 -2590"/>
                <a:gd name="T107" fmla="*/ -2378 h 695"/>
                <a:gd name="T108" fmla="+- 0 3773 3138"/>
                <a:gd name="T109" fmla="*/ T108 w 695"/>
                <a:gd name="T110" fmla="+- 0 -2437 -2590"/>
                <a:gd name="T111" fmla="*/ -2437 h 695"/>
                <a:gd name="T112" fmla="+- 0 3731 3138"/>
                <a:gd name="T113" fmla="*/ T112 w 695"/>
                <a:gd name="T114" fmla="+- 0 -2488 -2590"/>
                <a:gd name="T115" fmla="*/ -2488 h 695"/>
                <a:gd name="T116" fmla="+- 0 3680 3138"/>
                <a:gd name="T117" fmla="*/ T116 w 695"/>
                <a:gd name="T118" fmla="+- 0 -2531 -2590"/>
                <a:gd name="T119" fmla="*/ -2531 h 695"/>
                <a:gd name="T120" fmla="+- 0 3621 3138"/>
                <a:gd name="T121" fmla="*/ T120 w 695"/>
                <a:gd name="T122" fmla="+- 0 -2563 -2590"/>
                <a:gd name="T123" fmla="*/ -2563 h 695"/>
                <a:gd name="T124" fmla="+- 0 3555 3138"/>
                <a:gd name="T125" fmla="*/ T124 w 695"/>
                <a:gd name="T126" fmla="+- 0 -2583 -2590"/>
                <a:gd name="T127" fmla="*/ -2583 h 695"/>
                <a:gd name="T128" fmla="+- 0 3486 3138"/>
                <a:gd name="T129" fmla="*/ T128 w 695"/>
                <a:gd name="T130" fmla="+- 0 -2590 -2590"/>
                <a:gd name="T131" fmla="*/ -2590 h 6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695" h="695">
                  <a:moveTo>
                    <a:pt x="348" y="0"/>
                  </a:moveTo>
                  <a:lnTo>
                    <a:pt x="278" y="7"/>
                  </a:lnTo>
                  <a:lnTo>
                    <a:pt x="212" y="27"/>
                  </a:lnTo>
                  <a:lnTo>
                    <a:pt x="153" y="59"/>
                  </a:lnTo>
                  <a:lnTo>
                    <a:pt x="102" y="102"/>
                  </a:lnTo>
                  <a:lnTo>
                    <a:pt x="60" y="153"/>
                  </a:lnTo>
                  <a:lnTo>
                    <a:pt x="28" y="212"/>
                  </a:lnTo>
                  <a:lnTo>
                    <a:pt x="7" y="277"/>
                  </a:lnTo>
                  <a:lnTo>
                    <a:pt x="0" y="347"/>
                  </a:lnTo>
                  <a:lnTo>
                    <a:pt x="7" y="417"/>
                  </a:lnTo>
                  <a:lnTo>
                    <a:pt x="28" y="482"/>
                  </a:lnTo>
                  <a:lnTo>
                    <a:pt x="60" y="541"/>
                  </a:lnTo>
                  <a:lnTo>
                    <a:pt x="102" y="592"/>
                  </a:lnTo>
                  <a:lnTo>
                    <a:pt x="153" y="635"/>
                  </a:lnTo>
                  <a:lnTo>
                    <a:pt x="212" y="667"/>
                  </a:lnTo>
                  <a:lnTo>
                    <a:pt x="278" y="687"/>
                  </a:lnTo>
                  <a:lnTo>
                    <a:pt x="348" y="694"/>
                  </a:lnTo>
                  <a:lnTo>
                    <a:pt x="417" y="687"/>
                  </a:lnTo>
                  <a:lnTo>
                    <a:pt x="483" y="667"/>
                  </a:lnTo>
                  <a:lnTo>
                    <a:pt x="542" y="635"/>
                  </a:lnTo>
                  <a:lnTo>
                    <a:pt x="593" y="592"/>
                  </a:lnTo>
                  <a:lnTo>
                    <a:pt x="635" y="541"/>
                  </a:lnTo>
                  <a:lnTo>
                    <a:pt x="667" y="482"/>
                  </a:lnTo>
                  <a:lnTo>
                    <a:pt x="688" y="417"/>
                  </a:lnTo>
                  <a:lnTo>
                    <a:pt x="695" y="347"/>
                  </a:lnTo>
                  <a:lnTo>
                    <a:pt x="688" y="277"/>
                  </a:lnTo>
                  <a:lnTo>
                    <a:pt x="667" y="212"/>
                  </a:lnTo>
                  <a:lnTo>
                    <a:pt x="635" y="153"/>
                  </a:lnTo>
                  <a:lnTo>
                    <a:pt x="593" y="102"/>
                  </a:lnTo>
                  <a:lnTo>
                    <a:pt x="542" y="59"/>
                  </a:lnTo>
                  <a:lnTo>
                    <a:pt x="483" y="27"/>
                  </a:lnTo>
                  <a:lnTo>
                    <a:pt x="417" y="7"/>
                  </a:lnTo>
                  <a:lnTo>
                    <a:pt x="348" y="0"/>
                  </a:lnTo>
                  <a:close/>
                </a:path>
              </a:pathLst>
            </a:custGeom>
            <a:solidFill>
              <a:srgbClr val="007A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6" name="AutoShape 7"/>
            <p:cNvSpPr/>
            <p:nvPr/>
          </p:nvSpPr>
          <p:spPr bwMode="auto">
            <a:xfrm>
              <a:off x="3108" y="-2620"/>
              <a:ext cx="754" cy="754"/>
            </a:xfrm>
            <a:custGeom>
              <a:avLst/>
              <a:gdLst>
                <a:gd name="T0" fmla="+- 0 3410 3109"/>
                <a:gd name="T1" fmla="*/ T0 w 754"/>
                <a:gd name="T2" fmla="+- 0 -2612 -2620"/>
                <a:gd name="T3" fmla="*/ -2612 h 754"/>
                <a:gd name="T4" fmla="+- 0 3275 3109"/>
                <a:gd name="T5" fmla="*/ T4 w 754"/>
                <a:gd name="T6" fmla="+- 0 -2555 -2620"/>
                <a:gd name="T7" fmla="*/ -2555 h 754"/>
                <a:gd name="T8" fmla="+- 0 3173 3109"/>
                <a:gd name="T9" fmla="*/ T8 w 754"/>
                <a:gd name="T10" fmla="+- 0 -2454 -2620"/>
                <a:gd name="T11" fmla="*/ -2454 h 754"/>
                <a:gd name="T12" fmla="+- 0 3116 3109"/>
                <a:gd name="T13" fmla="*/ T12 w 754"/>
                <a:gd name="T14" fmla="+- 0 -2319 -2620"/>
                <a:gd name="T15" fmla="*/ -2319 h 754"/>
                <a:gd name="T16" fmla="+- 0 3116 3109"/>
                <a:gd name="T17" fmla="*/ T16 w 754"/>
                <a:gd name="T18" fmla="+- 0 -2167 -2620"/>
                <a:gd name="T19" fmla="*/ -2167 h 754"/>
                <a:gd name="T20" fmla="+- 0 3173 3109"/>
                <a:gd name="T21" fmla="*/ T20 w 754"/>
                <a:gd name="T22" fmla="+- 0 -2032 -2620"/>
                <a:gd name="T23" fmla="*/ -2032 h 754"/>
                <a:gd name="T24" fmla="+- 0 3275 3109"/>
                <a:gd name="T25" fmla="*/ T24 w 754"/>
                <a:gd name="T26" fmla="+- 0 -1931 -2620"/>
                <a:gd name="T27" fmla="*/ -1931 h 754"/>
                <a:gd name="T28" fmla="+- 0 3410 3109"/>
                <a:gd name="T29" fmla="*/ T28 w 754"/>
                <a:gd name="T30" fmla="+- 0 -1874 -2620"/>
                <a:gd name="T31" fmla="*/ -1874 h 754"/>
                <a:gd name="T32" fmla="+- 0 3561 3109"/>
                <a:gd name="T33" fmla="*/ T32 w 754"/>
                <a:gd name="T34" fmla="+- 0 -1874 -2620"/>
                <a:gd name="T35" fmla="*/ -1874 h 754"/>
                <a:gd name="T36" fmla="+- 0 3687 3109"/>
                <a:gd name="T37" fmla="*/ T36 w 754"/>
                <a:gd name="T38" fmla="+- 0 -1926 -2620"/>
                <a:gd name="T39" fmla="*/ -1926 h 754"/>
                <a:gd name="T40" fmla="+- 0 3413 3109"/>
                <a:gd name="T41" fmla="*/ T40 w 754"/>
                <a:gd name="T42" fmla="+- 0 -1934 -2620"/>
                <a:gd name="T43" fmla="*/ -1934 h 754"/>
                <a:gd name="T44" fmla="+- 0 3287 3109"/>
                <a:gd name="T45" fmla="*/ T44 w 754"/>
                <a:gd name="T46" fmla="+- 0 -1995 -2620"/>
                <a:gd name="T47" fmla="*/ -1995 h 754"/>
                <a:gd name="T48" fmla="+- 0 3201 3109"/>
                <a:gd name="T49" fmla="*/ T48 w 754"/>
                <a:gd name="T50" fmla="+- 0 -2104 -2620"/>
                <a:gd name="T51" fmla="*/ -2104 h 754"/>
                <a:gd name="T52" fmla="+- 0 3168 3109"/>
                <a:gd name="T53" fmla="*/ T52 w 754"/>
                <a:gd name="T54" fmla="+- 0 -2243 -2620"/>
                <a:gd name="T55" fmla="*/ -2243 h 754"/>
                <a:gd name="T56" fmla="+- 0 3201 3109"/>
                <a:gd name="T57" fmla="*/ T56 w 754"/>
                <a:gd name="T58" fmla="+- 0 -2382 -2620"/>
                <a:gd name="T59" fmla="*/ -2382 h 754"/>
                <a:gd name="T60" fmla="+- 0 3287 3109"/>
                <a:gd name="T61" fmla="*/ T60 w 754"/>
                <a:gd name="T62" fmla="+- 0 -2491 -2620"/>
                <a:gd name="T63" fmla="*/ -2491 h 754"/>
                <a:gd name="T64" fmla="+- 0 3413 3109"/>
                <a:gd name="T65" fmla="*/ T64 w 754"/>
                <a:gd name="T66" fmla="+- 0 -2552 -2620"/>
                <a:gd name="T67" fmla="*/ -2552 h 754"/>
                <a:gd name="T68" fmla="+- 0 3687 3109"/>
                <a:gd name="T69" fmla="*/ T68 w 754"/>
                <a:gd name="T70" fmla="+- 0 -2560 -2620"/>
                <a:gd name="T71" fmla="*/ -2560 h 754"/>
                <a:gd name="T72" fmla="+- 0 3561 3109"/>
                <a:gd name="T73" fmla="*/ T72 w 754"/>
                <a:gd name="T74" fmla="+- 0 -2612 -2620"/>
                <a:gd name="T75" fmla="*/ -2612 h 754"/>
                <a:gd name="T76" fmla="+- 0 3687 3109"/>
                <a:gd name="T77" fmla="*/ T76 w 754"/>
                <a:gd name="T78" fmla="+- 0 -2560 -2620"/>
                <a:gd name="T79" fmla="*/ -2560 h 754"/>
                <a:gd name="T80" fmla="+- 0 3558 3109"/>
                <a:gd name="T81" fmla="*/ T80 w 754"/>
                <a:gd name="T82" fmla="+- 0 -2552 -2620"/>
                <a:gd name="T83" fmla="*/ -2552 h 754"/>
                <a:gd name="T84" fmla="+- 0 3684 3109"/>
                <a:gd name="T85" fmla="*/ T84 w 754"/>
                <a:gd name="T86" fmla="+- 0 -2491 -2620"/>
                <a:gd name="T87" fmla="*/ -2491 h 754"/>
                <a:gd name="T88" fmla="+- 0 3771 3109"/>
                <a:gd name="T89" fmla="*/ T88 w 754"/>
                <a:gd name="T90" fmla="+- 0 -2382 -2620"/>
                <a:gd name="T91" fmla="*/ -2382 h 754"/>
                <a:gd name="T92" fmla="+- 0 3803 3109"/>
                <a:gd name="T93" fmla="*/ T92 w 754"/>
                <a:gd name="T94" fmla="+- 0 -2243 -2620"/>
                <a:gd name="T95" fmla="*/ -2243 h 754"/>
                <a:gd name="T96" fmla="+- 0 3771 3109"/>
                <a:gd name="T97" fmla="*/ T96 w 754"/>
                <a:gd name="T98" fmla="+- 0 -2104 -2620"/>
                <a:gd name="T99" fmla="*/ -2104 h 754"/>
                <a:gd name="T100" fmla="+- 0 3684 3109"/>
                <a:gd name="T101" fmla="*/ T100 w 754"/>
                <a:gd name="T102" fmla="+- 0 -1995 -2620"/>
                <a:gd name="T103" fmla="*/ -1995 h 754"/>
                <a:gd name="T104" fmla="+- 0 3558 3109"/>
                <a:gd name="T105" fmla="*/ T104 w 754"/>
                <a:gd name="T106" fmla="+- 0 -1934 -2620"/>
                <a:gd name="T107" fmla="*/ -1934 h 754"/>
                <a:gd name="T108" fmla="+- 0 3687 3109"/>
                <a:gd name="T109" fmla="*/ T108 w 754"/>
                <a:gd name="T110" fmla="+- 0 -1926 -2620"/>
                <a:gd name="T111" fmla="*/ -1926 h 754"/>
                <a:gd name="T112" fmla="+- 0 3752 3109"/>
                <a:gd name="T113" fmla="*/ T112 w 754"/>
                <a:gd name="T114" fmla="+- 0 -1977 -2620"/>
                <a:gd name="T115" fmla="*/ -1977 h 754"/>
                <a:gd name="T116" fmla="+- 0 3833 3109"/>
                <a:gd name="T117" fmla="*/ T116 w 754"/>
                <a:gd name="T118" fmla="+- 0 -2096 -2620"/>
                <a:gd name="T119" fmla="*/ -2096 h 754"/>
                <a:gd name="T120" fmla="+- 0 3862 3109"/>
                <a:gd name="T121" fmla="*/ T120 w 754"/>
                <a:gd name="T122" fmla="+- 0 -2243 -2620"/>
                <a:gd name="T123" fmla="*/ -2243 h 754"/>
                <a:gd name="T124" fmla="+- 0 3833 3109"/>
                <a:gd name="T125" fmla="*/ T124 w 754"/>
                <a:gd name="T126" fmla="+- 0 -2390 -2620"/>
                <a:gd name="T127" fmla="*/ -2390 h 754"/>
                <a:gd name="T128" fmla="+- 0 3752 3109"/>
                <a:gd name="T129" fmla="*/ T128 w 754"/>
                <a:gd name="T130" fmla="+- 0 -2509 -2620"/>
                <a:gd name="T131" fmla="*/ -2509 h 754"/>
                <a:gd name="T132" fmla="+- 0 3687 3109"/>
                <a:gd name="T133" fmla="*/ T132 w 754"/>
                <a:gd name="T134" fmla="+- 0 -2560 -2620"/>
                <a:gd name="T135" fmla="*/ -2560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54" h="754">
                  <a:moveTo>
                    <a:pt x="377" y="0"/>
                  </a:moveTo>
                  <a:lnTo>
                    <a:pt x="301" y="8"/>
                  </a:lnTo>
                  <a:lnTo>
                    <a:pt x="230" y="30"/>
                  </a:lnTo>
                  <a:lnTo>
                    <a:pt x="166" y="65"/>
                  </a:lnTo>
                  <a:lnTo>
                    <a:pt x="110" y="111"/>
                  </a:lnTo>
                  <a:lnTo>
                    <a:pt x="64" y="166"/>
                  </a:lnTo>
                  <a:lnTo>
                    <a:pt x="29" y="230"/>
                  </a:lnTo>
                  <a:lnTo>
                    <a:pt x="7" y="301"/>
                  </a:lnTo>
                  <a:lnTo>
                    <a:pt x="0" y="377"/>
                  </a:lnTo>
                  <a:lnTo>
                    <a:pt x="7" y="453"/>
                  </a:lnTo>
                  <a:lnTo>
                    <a:pt x="29" y="524"/>
                  </a:lnTo>
                  <a:lnTo>
                    <a:pt x="64" y="588"/>
                  </a:lnTo>
                  <a:lnTo>
                    <a:pt x="110" y="643"/>
                  </a:lnTo>
                  <a:lnTo>
                    <a:pt x="166" y="689"/>
                  </a:lnTo>
                  <a:lnTo>
                    <a:pt x="230" y="724"/>
                  </a:lnTo>
                  <a:lnTo>
                    <a:pt x="301" y="746"/>
                  </a:lnTo>
                  <a:lnTo>
                    <a:pt x="377" y="754"/>
                  </a:lnTo>
                  <a:lnTo>
                    <a:pt x="452" y="746"/>
                  </a:lnTo>
                  <a:lnTo>
                    <a:pt x="523" y="724"/>
                  </a:lnTo>
                  <a:lnTo>
                    <a:pt x="578" y="694"/>
                  </a:lnTo>
                  <a:lnTo>
                    <a:pt x="377" y="694"/>
                  </a:lnTo>
                  <a:lnTo>
                    <a:pt x="304" y="686"/>
                  </a:lnTo>
                  <a:lnTo>
                    <a:pt x="237" y="662"/>
                  </a:lnTo>
                  <a:lnTo>
                    <a:pt x="178" y="625"/>
                  </a:lnTo>
                  <a:lnTo>
                    <a:pt x="129" y="575"/>
                  </a:lnTo>
                  <a:lnTo>
                    <a:pt x="92" y="516"/>
                  </a:lnTo>
                  <a:lnTo>
                    <a:pt x="68" y="450"/>
                  </a:lnTo>
                  <a:lnTo>
                    <a:pt x="59" y="377"/>
                  </a:lnTo>
                  <a:lnTo>
                    <a:pt x="68" y="304"/>
                  </a:lnTo>
                  <a:lnTo>
                    <a:pt x="92" y="238"/>
                  </a:lnTo>
                  <a:lnTo>
                    <a:pt x="129" y="179"/>
                  </a:lnTo>
                  <a:lnTo>
                    <a:pt x="178" y="129"/>
                  </a:lnTo>
                  <a:lnTo>
                    <a:pt x="237" y="92"/>
                  </a:lnTo>
                  <a:lnTo>
                    <a:pt x="304" y="68"/>
                  </a:lnTo>
                  <a:lnTo>
                    <a:pt x="377" y="60"/>
                  </a:lnTo>
                  <a:lnTo>
                    <a:pt x="578" y="60"/>
                  </a:lnTo>
                  <a:lnTo>
                    <a:pt x="523" y="30"/>
                  </a:lnTo>
                  <a:lnTo>
                    <a:pt x="452" y="8"/>
                  </a:lnTo>
                  <a:lnTo>
                    <a:pt x="377" y="0"/>
                  </a:lnTo>
                  <a:close/>
                  <a:moveTo>
                    <a:pt x="578" y="60"/>
                  </a:moveTo>
                  <a:lnTo>
                    <a:pt x="377" y="60"/>
                  </a:lnTo>
                  <a:lnTo>
                    <a:pt x="449" y="68"/>
                  </a:lnTo>
                  <a:lnTo>
                    <a:pt x="516" y="92"/>
                  </a:lnTo>
                  <a:lnTo>
                    <a:pt x="575" y="129"/>
                  </a:lnTo>
                  <a:lnTo>
                    <a:pt x="624" y="179"/>
                  </a:lnTo>
                  <a:lnTo>
                    <a:pt x="662" y="238"/>
                  </a:lnTo>
                  <a:lnTo>
                    <a:pt x="685" y="304"/>
                  </a:lnTo>
                  <a:lnTo>
                    <a:pt x="694" y="377"/>
                  </a:lnTo>
                  <a:lnTo>
                    <a:pt x="685" y="450"/>
                  </a:lnTo>
                  <a:lnTo>
                    <a:pt x="662" y="516"/>
                  </a:lnTo>
                  <a:lnTo>
                    <a:pt x="624" y="575"/>
                  </a:lnTo>
                  <a:lnTo>
                    <a:pt x="575" y="625"/>
                  </a:lnTo>
                  <a:lnTo>
                    <a:pt x="516" y="662"/>
                  </a:lnTo>
                  <a:lnTo>
                    <a:pt x="449" y="686"/>
                  </a:lnTo>
                  <a:lnTo>
                    <a:pt x="377" y="694"/>
                  </a:lnTo>
                  <a:lnTo>
                    <a:pt x="578" y="694"/>
                  </a:lnTo>
                  <a:lnTo>
                    <a:pt x="587" y="689"/>
                  </a:lnTo>
                  <a:lnTo>
                    <a:pt x="643" y="643"/>
                  </a:lnTo>
                  <a:lnTo>
                    <a:pt x="689" y="588"/>
                  </a:lnTo>
                  <a:lnTo>
                    <a:pt x="724" y="524"/>
                  </a:lnTo>
                  <a:lnTo>
                    <a:pt x="746" y="453"/>
                  </a:lnTo>
                  <a:lnTo>
                    <a:pt x="753" y="377"/>
                  </a:lnTo>
                  <a:lnTo>
                    <a:pt x="746" y="301"/>
                  </a:lnTo>
                  <a:lnTo>
                    <a:pt x="724" y="230"/>
                  </a:lnTo>
                  <a:lnTo>
                    <a:pt x="689" y="166"/>
                  </a:lnTo>
                  <a:lnTo>
                    <a:pt x="643" y="111"/>
                  </a:lnTo>
                  <a:lnTo>
                    <a:pt x="587" y="65"/>
                  </a:lnTo>
                  <a:lnTo>
                    <a:pt x="578"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7" name="Freeform 8"/>
            <p:cNvSpPr/>
            <p:nvPr/>
          </p:nvSpPr>
          <p:spPr bwMode="auto">
            <a:xfrm>
              <a:off x="4428" y="-2707"/>
              <a:ext cx="3085" cy="2574"/>
            </a:xfrm>
            <a:custGeom>
              <a:avLst/>
              <a:gdLst>
                <a:gd name="T0" fmla="+- 0 5544 4429"/>
                <a:gd name="T1" fmla="*/ T0 w 3085"/>
                <a:gd name="T2" fmla="+- 0 -2695 -2706"/>
                <a:gd name="T3" fmla="*/ -2695 h 2574"/>
                <a:gd name="T4" fmla="+- 0 5295 4429"/>
                <a:gd name="T5" fmla="*/ T4 w 3085"/>
                <a:gd name="T6" fmla="+- 0 -2636 -2706"/>
                <a:gd name="T7" fmla="*/ -2636 h 2574"/>
                <a:gd name="T8" fmla="+- 0 5067 4429"/>
                <a:gd name="T9" fmla="*/ T8 w 3085"/>
                <a:gd name="T10" fmla="+- 0 -2531 -2706"/>
                <a:gd name="T11" fmla="*/ -2531 h 2574"/>
                <a:gd name="T12" fmla="+- 0 4866 4429"/>
                <a:gd name="T13" fmla="*/ T12 w 3085"/>
                <a:gd name="T14" fmla="+- 0 -2386 -2706"/>
                <a:gd name="T15" fmla="*/ -2386 h 2574"/>
                <a:gd name="T16" fmla="+- 0 4696 4429"/>
                <a:gd name="T17" fmla="*/ T16 w 3085"/>
                <a:gd name="T18" fmla="+- 0 -2205 -2706"/>
                <a:gd name="T19" fmla="*/ -2205 h 2574"/>
                <a:gd name="T20" fmla="+- 0 4565 4429"/>
                <a:gd name="T21" fmla="*/ T20 w 3085"/>
                <a:gd name="T22" fmla="+- 0 -1996 -2706"/>
                <a:gd name="T23" fmla="*/ -1996 h 2574"/>
                <a:gd name="T24" fmla="+- 0 4474 4429"/>
                <a:gd name="T25" fmla="*/ T24 w 3085"/>
                <a:gd name="T26" fmla="+- 0 -1759 -2706"/>
                <a:gd name="T27" fmla="*/ -1759 h 2574"/>
                <a:gd name="T28" fmla="+- 0 4431 4429"/>
                <a:gd name="T29" fmla="*/ T28 w 3085"/>
                <a:gd name="T30" fmla="+- 0 -1506 -2706"/>
                <a:gd name="T31" fmla="*/ -1506 h 2574"/>
                <a:gd name="T32" fmla="+- 0 4440 4429"/>
                <a:gd name="T33" fmla="*/ T32 w 3085"/>
                <a:gd name="T34" fmla="+- 0 -1248 -2706"/>
                <a:gd name="T35" fmla="*/ -1248 h 2574"/>
                <a:gd name="T36" fmla="+- 0 4499 4429"/>
                <a:gd name="T37" fmla="*/ T36 w 3085"/>
                <a:gd name="T38" fmla="+- 0 -999 -2706"/>
                <a:gd name="T39" fmla="*/ -999 h 2574"/>
                <a:gd name="T40" fmla="+- 0 4604 4429"/>
                <a:gd name="T41" fmla="*/ T40 w 3085"/>
                <a:gd name="T42" fmla="+- 0 -771 -2706"/>
                <a:gd name="T43" fmla="*/ -771 h 2574"/>
                <a:gd name="T44" fmla="+- 0 4749 4429"/>
                <a:gd name="T45" fmla="*/ T44 w 3085"/>
                <a:gd name="T46" fmla="+- 0 -570 -2706"/>
                <a:gd name="T47" fmla="*/ -570 h 2574"/>
                <a:gd name="T48" fmla="+- 0 4930 4429"/>
                <a:gd name="T49" fmla="*/ T48 w 3085"/>
                <a:gd name="T50" fmla="+- 0 -400 -2706"/>
                <a:gd name="T51" fmla="*/ -400 h 2574"/>
                <a:gd name="T52" fmla="+- 0 5139 4429"/>
                <a:gd name="T53" fmla="*/ T52 w 3085"/>
                <a:gd name="T54" fmla="+- 0 -269 -2706"/>
                <a:gd name="T55" fmla="*/ -269 h 2574"/>
                <a:gd name="T56" fmla="+- 0 5376 4429"/>
                <a:gd name="T57" fmla="*/ T56 w 3085"/>
                <a:gd name="T58" fmla="+- 0 -178 -2706"/>
                <a:gd name="T59" fmla="*/ -178 h 2574"/>
                <a:gd name="T60" fmla="+- 0 5629 4429"/>
                <a:gd name="T61" fmla="*/ T60 w 3085"/>
                <a:gd name="T62" fmla="+- 0 -136 -2706"/>
                <a:gd name="T63" fmla="*/ -136 h 2574"/>
                <a:gd name="T64" fmla="+- 0 5887 4429"/>
                <a:gd name="T65" fmla="*/ T64 w 3085"/>
                <a:gd name="T66" fmla="+- 0 -144 -2706"/>
                <a:gd name="T67" fmla="*/ -144 h 2574"/>
                <a:gd name="T68" fmla="+- 0 6136 4429"/>
                <a:gd name="T69" fmla="*/ T68 w 3085"/>
                <a:gd name="T70" fmla="+- 0 -203 -2706"/>
                <a:gd name="T71" fmla="*/ -203 h 2574"/>
                <a:gd name="T72" fmla="+- 0 6364 4429"/>
                <a:gd name="T73" fmla="*/ T72 w 3085"/>
                <a:gd name="T74" fmla="+- 0 -308 -2706"/>
                <a:gd name="T75" fmla="*/ -308 h 2574"/>
                <a:gd name="T76" fmla="+- 0 6565 4429"/>
                <a:gd name="T77" fmla="*/ T76 w 3085"/>
                <a:gd name="T78" fmla="+- 0 -453 -2706"/>
                <a:gd name="T79" fmla="*/ -453 h 2574"/>
                <a:gd name="T80" fmla="+- 0 6735 4429"/>
                <a:gd name="T81" fmla="*/ T80 w 3085"/>
                <a:gd name="T82" fmla="+- 0 -634 -2706"/>
                <a:gd name="T83" fmla="*/ -634 h 2574"/>
                <a:gd name="T84" fmla="+- 0 6866 4429"/>
                <a:gd name="T85" fmla="*/ T84 w 3085"/>
                <a:gd name="T86" fmla="+- 0 -843 -2706"/>
                <a:gd name="T87" fmla="*/ -843 h 2574"/>
                <a:gd name="T88" fmla="+- 0 6956 4429"/>
                <a:gd name="T89" fmla="*/ T88 w 3085"/>
                <a:gd name="T90" fmla="+- 0 -1074 -2706"/>
                <a:gd name="T91" fmla="*/ -1074 h 2574"/>
                <a:gd name="T92" fmla="+- 0 6998 4429"/>
                <a:gd name="T93" fmla="*/ T92 w 3085"/>
                <a:gd name="T94" fmla="+- 0 -1317 -2706"/>
                <a:gd name="T95" fmla="*/ -1317 h 2574"/>
                <a:gd name="T96" fmla="+- 0 7513 4429"/>
                <a:gd name="T97" fmla="*/ T96 w 3085"/>
                <a:gd name="T98" fmla="+- 0 -1439 -2706"/>
                <a:gd name="T99" fmla="*/ -1439 h 2574"/>
                <a:gd name="T100" fmla="+- 0 6960 4429"/>
                <a:gd name="T101" fmla="*/ T100 w 3085"/>
                <a:gd name="T102" fmla="+- 0 -1336 -2706"/>
                <a:gd name="T103" fmla="*/ -1336 h 2574"/>
                <a:gd name="T104" fmla="+- 0 6919 4429"/>
                <a:gd name="T105" fmla="*/ T104 w 3085"/>
                <a:gd name="T106" fmla="+- 0 -1091 -2706"/>
                <a:gd name="T107" fmla="*/ -1091 h 2574"/>
                <a:gd name="T108" fmla="+- 0 6831 4429"/>
                <a:gd name="T109" fmla="*/ T108 w 3085"/>
                <a:gd name="T110" fmla="+- 0 -861 -2706"/>
                <a:gd name="T111" fmla="*/ -861 h 2574"/>
                <a:gd name="T112" fmla="+- 0 6704 4429"/>
                <a:gd name="T113" fmla="*/ T112 w 3085"/>
                <a:gd name="T114" fmla="+- 0 -658 -2706"/>
                <a:gd name="T115" fmla="*/ -658 h 2574"/>
                <a:gd name="T116" fmla="+- 0 6538 4429"/>
                <a:gd name="T117" fmla="*/ T116 w 3085"/>
                <a:gd name="T118" fmla="+- 0 -483 -2706"/>
                <a:gd name="T119" fmla="*/ -483 h 2574"/>
                <a:gd name="T120" fmla="+- 0 6344 4429"/>
                <a:gd name="T121" fmla="*/ T120 w 3085"/>
                <a:gd name="T122" fmla="+- 0 -342 -2706"/>
                <a:gd name="T123" fmla="*/ -342 h 2574"/>
                <a:gd name="T124" fmla="+- 0 6123 4429"/>
                <a:gd name="T125" fmla="*/ T124 w 3085"/>
                <a:gd name="T126" fmla="+- 0 -241 -2706"/>
                <a:gd name="T127" fmla="*/ -241 h 2574"/>
                <a:gd name="T128" fmla="+- 0 5882 4429"/>
                <a:gd name="T129" fmla="*/ T128 w 3085"/>
                <a:gd name="T130" fmla="+- 0 -183 -2706"/>
                <a:gd name="T131" fmla="*/ -183 h 2574"/>
                <a:gd name="T132" fmla="+- 0 5632 4429"/>
                <a:gd name="T133" fmla="*/ T132 w 3085"/>
                <a:gd name="T134" fmla="+- 0 -175 -2706"/>
                <a:gd name="T135" fmla="*/ -175 h 2574"/>
                <a:gd name="T136" fmla="+- 0 5387 4429"/>
                <a:gd name="T137" fmla="*/ T136 w 3085"/>
                <a:gd name="T138" fmla="+- 0 -216 -2706"/>
                <a:gd name="T139" fmla="*/ -216 h 2574"/>
                <a:gd name="T140" fmla="+- 0 5157 4429"/>
                <a:gd name="T141" fmla="*/ T140 w 3085"/>
                <a:gd name="T142" fmla="+- 0 -304 -2706"/>
                <a:gd name="T143" fmla="*/ -304 h 2574"/>
                <a:gd name="T144" fmla="+- 0 4954 4429"/>
                <a:gd name="T145" fmla="*/ T144 w 3085"/>
                <a:gd name="T146" fmla="+- 0 -432 -2706"/>
                <a:gd name="T147" fmla="*/ -432 h 2574"/>
                <a:gd name="T148" fmla="+- 0 4778 4429"/>
                <a:gd name="T149" fmla="*/ T148 w 3085"/>
                <a:gd name="T150" fmla="+- 0 -597 -2706"/>
                <a:gd name="T151" fmla="*/ -597 h 2574"/>
                <a:gd name="T152" fmla="+- 0 4638 4429"/>
                <a:gd name="T153" fmla="*/ T152 w 3085"/>
                <a:gd name="T154" fmla="+- 0 -791 -2706"/>
                <a:gd name="T155" fmla="*/ -791 h 2574"/>
                <a:gd name="T156" fmla="+- 0 4537 4429"/>
                <a:gd name="T157" fmla="*/ T156 w 3085"/>
                <a:gd name="T158" fmla="+- 0 -1012 -2706"/>
                <a:gd name="T159" fmla="*/ -1012 h 2574"/>
                <a:gd name="T160" fmla="+- 0 4479 4429"/>
                <a:gd name="T161" fmla="*/ T160 w 3085"/>
                <a:gd name="T162" fmla="+- 0 -1253 -2706"/>
                <a:gd name="T163" fmla="*/ -1253 h 2574"/>
                <a:gd name="T164" fmla="+- 0 4471 4429"/>
                <a:gd name="T165" fmla="*/ T164 w 3085"/>
                <a:gd name="T166" fmla="+- 0 -1503 -2706"/>
                <a:gd name="T167" fmla="*/ -1503 h 2574"/>
                <a:gd name="T168" fmla="+- 0 4512 4429"/>
                <a:gd name="T169" fmla="*/ T168 w 3085"/>
                <a:gd name="T170" fmla="+- 0 -1748 -2706"/>
                <a:gd name="T171" fmla="*/ -1748 h 2574"/>
                <a:gd name="T172" fmla="+- 0 4600 4429"/>
                <a:gd name="T173" fmla="*/ T172 w 3085"/>
                <a:gd name="T174" fmla="+- 0 -1978 -2706"/>
                <a:gd name="T175" fmla="*/ -1978 h 2574"/>
                <a:gd name="T176" fmla="+- 0 4727 4429"/>
                <a:gd name="T177" fmla="*/ T176 w 3085"/>
                <a:gd name="T178" fmla="+- 0 -2181 -2706"/>
                <a:gd name="T179" fmla="*/ -2181 h 2574"/>
                <a:gd name="T180" fmla="+- 0 4892 4429"/>
                <a:gd name="T181" fmla="*/ T180 w 3085"/>
                <a:gd name="T182" fmla="+- 0 -2357 -2706"/>
                <a:gd name="T183" fmla="*/ -2357 h 2574"/>
                <a:gd name="T184" fmla="+- 0 5087 4429"/>
                <a:gd name="T185" fmla="*/ T184 w 3085"/>
                <a:gd name="T186" fmla="+- 0 -2497 -2706"/>
                <a:gd name="T187" fmla="*/ -2497 h 2574"/>
                <a:gd name="T188" fmla="+- 0 5308 4429"/>
                <a:gd name="T189" fmla="*/ T188 w 3085"/>
                <a:gd name="T190" fmla="+- 0 -2599 -2706"/>
                <a:gd name="T191" fmla="*/ -2599 h 2574"/>
                <a:gd name="T192" fmla="+- 0 5549 4429"/>
                <a:gd name="T193" fmla="*/ T192 w 3085"/>
                <a:gd name="T194" fmla="+- 0 -2656 -2706"/>
                <a:gd name="T195" fmla="*/ -2656 h 2574"/>
                <a:gd name="T196" fmla="+- 0 5799 4429"/>
                <a:gd name="T197" fmla="*/ T196 w 3085"/>
                <a:gd name="T198" fmla="+- 0 -2664 -2706"/>
                <a:gd name="T199" fmla="*/ -2664 h 2574"/>
                <a:gd name="T200" fmla="+- 0 6044 4429"/>
                <a:gd name="T201" fmla="*/ T200 w 3085"/>
                <a:gd name="T202" fmla="+- 0 -2623 -2706"/>
                <a:gd name="T203" fmla="*/ -2623 h 2574"/>
                <a:gd name="T204" fmla="+- 0 6274 4429"/>
                <a:gd name="T205" fmla="*/ T204 w 3085"/>
                <a:gd name="T206" fmla="+- 0 -2535 -2706"/>
                <a:gd name="T207" fmla="*/ -2535 h 2574"/>
                <a:gd name="T208" fmla="+- 0 6477 4429"/>
                <a:gd name="T209" fmla="*/ T208 w 3085"/>
                <a:gd name="T210" fmla="+- 0 -2408 -2706"/>
                <a:gd name="T211" fmla="*/ -2408 h 2574"/>
                <a:gd name="T212" fmla="+- 0 6625 4429"/>
                <a:gd name="T213" fmla="*/ T212 w 3085"/>
                <a:gd name="T214" fmla="+- 0 -2330 -2706"/>
                <a:gd name="T215" fmla="*/ -2330 h 2574"/>
                <a:gd name="T216" fmla="+- 0 6434 4429"/>
                <a:gd name="T217" fmla="*/ T216 w 3085"/>
                <a:gd name="T218" fmla="+- 0 -2487 -2706"/>
                <a:gd name="T219" fmla="*/ -2487 h 2574"/>
                <a:gd name="T220" fmla="+- 0 6216 4429"/>
                <a:gd name="T221" fmla="*/ T220 w 3085"/>
                <a:gd name="T222" fmla="+- 0 -2605 -2706"/>
                <a:gd name="T223" fmla="*/ -2605 h 2574"/>
                <a:gd name="T224" fmla="+- 0 5972 4429"/>
                <a:gd name="T225" fmla="*/ T224 w 3085"/>
                <a:gd name="T226" fmla="+- 0 -2681 -2706"/>
                <a:gd name="T227" fmla="*/ -2681 h 2574"/>
                <a:gd name="T228" fmla="+- 0 5715 4429"/>
                <a:gd name="T229" fmla="*/ T228 w 3085"/>
                <a:gd name="T230" fmla="+- 0 -2706 -2706"/>
                <a:gd name="T231" fmla="*/ -2706 h 25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3085" h="2574">
                  <a:moveTo>
                    <a:pt x="1286" y="0"/>
                  </a:moveTo>
                  <a:lnTo>
                    <a:pt x="1200" y="2"/>
                  </a:lnTo>
                  <a:lnTo>
                    <a:pt x="1115" y="11"/>
                  </a:lnTo>
                  <a:lnTo>
                    <a:pt x="1030" y="25"/>
                  </a:lnTo>
                  <a:lnTo>
                    <a:pt x="947" y="45"/>
                  </a:lnTo>
                  <a:lnTo>
                    <a:pt x="866" y="70"/>
                  </a:lnTo>
                  <a:lnTo>
                    <a:pt x="786" y="101"/>
                  </a:lnTo>
                  <a:lnTo>
                    <a:pt x="710" y="135"/>
                  </a:lnTo>
                  <a:lnTo>
                    <a:pt x="638" y="175"/>
                  </a:lnTo>
                  <a:lnTo>
                    <a:pt x="568" y="219"/>
                  </a:lnTo>
                  <a:lnTo>
                    <a:pt x="501" y="267"/>
                  </a:lnTo>
                  <a:lnTo>
                    <a:pt x="437" y="320"/>
                  </a:lnTo>
                  <a:lnTo>
                    <a:pt x="377" y="376"/>
                  </a:lnTo>
                  <a:lnTo>
                    <a:pt x="320" y="437"/>
                  </a:lnTo>
                  <a:lnTo>
                    <a:pt x="267" y="501"/>
                  </a:lnTo>
                  <a:lnTo>
                    <a:pt x="219" y="568"/>
                  </a:lnTo>
                  <a:lnTo>
                    <a:pt x="175" y="638"/>
                  </a:lnTo>
                  <a:lnTo>
                    <a:pt x="136" y="710"/>
                  </a:lnTo>
                  <a:lnTo>
                    <a:pt x="101" y="785"/>
                  </a:lnTo>
                  <a:lnTo>
                    <a:pt x="70" y="866"/>
                  </a:lnTo>
                  <a:lnTo>
                    <a:pt x="45" y="947"/>
                  </a:lnTo>
                  <a:lnTo>
                    <a:pt x="25" y="1030"/>
                  </a:lnTo>
                  <a:lnTo>
                    <a:pt x="11" y="1115"/>
                  </a:lnTo>
                  <a:lnTo>
                    <a:pt x="2" y="1200"/>
                  </a:lnTo>
                  <a:lnTo>
                    <a:pt x="0" y="1286"/>
                  </a:lnTo>
                  <a:lnTo>
                    <a:pt x="2" y="1373"/>
                  </a:lnTo>
                  <a:lnTo>
                    <a:pt x="11" y="1458"/>
                  </a:lnTo>
                  <a:lnTo>
                    <a:pt x="25" y="1543"/>
                  </a:lnTo>
                  <a:lnTo>
                    <a:pt x="45" y="1626"/>
                  </a:lnTo>
                  <a:lnTo>
                    <a:pt x="70" y="1707"/>
                  </a:lnTo>
                  <a:lnTo>
                    <a:pt x="101" y="1787"/>
                  </a:lnTo>
                  <a:lnTo>
                    <a:pt x="136" y="1863"/>
                  </a:lnTo>
                  <a:lnTo>
                    <a:pt x="175" y="1935"/>
                  </a:lnTo>
                  <a:lnTo>
                    <a:pt x="219" y="2005"/>
                  </a:lnTo>
                  <a:lnTo>
                    <a:pt x="267" y="2072"/>
                  </a:lnTo>
                  <a:lnTo>
                    <a:pt x="320" y="2136"/>
                  </a:lnTo>
                  <a:lnTo>
                    <a:pt x="377" y="2196"/>
                  </a:lnTo>
                  <a:lnTo>
                    <a:pt x="437" y="2253"/>
                  </a:lnTo>
                  <a:lnTo>
                    <a:pt x="501" y="2306"/>
                  </a:lnTo>
                  <a:lnTo>
                    <a:pt x="568" y="2354"/>
                  </a:lnTo>
                  <a:lnTo>
                    <a:pt x="638" y="2398"/>
                  </a:lnTo>
                  <a:lnTo>
                    <a:pt x="710" y="2437"/>
                  </a:lnTo>
                  <a:lnTo>
                    <a:pt x="786" y="2472"/>
                  </a:lnTo>
                  <a:lnTo>
                    <a:pt x="866" y="2503"/>
                  </a:lnTo>
                  <a:lnTo>
                    <a:pt x="947" y="2528"/>
                  </a:lnTo>
                  <a:lnTo>
                    <a:pt x="1030" y="2548"/>
                  </a:lnTo>
                  <a:lnTo>
                    <a:pt x="1115" y="2562"/>
                  </a:lnTo>
                  <a:lnTo>
                    <a:pt x="1200" y="2570"/>
                  </a:lnTo>
                  <a:lnTo>
                    <a:pt x="1286" y="2573"/>
                  </a:lnTo>
                  <a:lnTo>
                    <a:pt x="1373" y="2570"/>
                  </a:lnTo>
                  <a:lnTo>
                    <a:pt x="1458" y="2562"/>
                  </a:lnTo>
                  <a:lnTo>
                    <a:pt x="1543" y="2548"/>
                  </a:lnTo>
                  <a:lnTo>
                    <a:pt x="1626" y="2528"/>
                  </a:lnTo>
                  <a:lnTo>
                    <a:pt x="1707" y="2503"/>
                  </a:lnTo>
                  <a:lnTo>
                    <a:pt x="1787" y="2472"/>
                  </a:lnTo>
                  <a:lnTo>
                    <a:pt x="1863" y="2437"/>
                  </a:lnTo>
                  <a:lnTo>
                    <a:pt x="1935" y="2398"/>
                  </a:lnTo>
                  <a:lnTo>
                    <a:pt x="2005" y="2354"/>
                  </a:lnTo>
                  <a:lnTo>
                    <a:pt x="2072" y="2306"/>
                  </a:lnTo>
                  <a:lnTo>
                    <a:pt x="2136" y="2253"/>
                  </a:lnTo>
                  <a:lnTo>
                    <a:pt x="2196" y="2196"/>
                  </a:lnTo>
                  <a:lnTo>
                    <a:pt x="2253" y="2136"/>
                  </a:lnTo>
                  <a:lnTo>
                    <a:pt x="2306" y="2072"/>
                  </a:lnTo>
                  <a:lnTo>
                    <a:pt x="2354" y="2005"/>
                  </a:lnTo>
                  <a:lnTo>
                    <a:pt x="2398" y="1935"/>
                  </a:lnTo>
                  <a:lnTo>
                    <a:pt x="2437" y="1863"/>
                  </a:lnTo>
                  <a:lnTo>
                    <a:pt x="2472" y="1787"/>
                  </a:lnTo>
                  <a:lnTo>
                    <a:pt x="2502" y="1710"/>
                  </a:lnTo>
                  <a:lnTo>
                    <a:pt x="2527" y="1632"/>
                  </a:lnTo>
                  <a:lnTo>
                    <a:pt x="2546" y="1552"/>
                  </a:lnTo>
                  <a:lnTo>
                    <a:pt x="2560" y="1471"/>
                  </a:lnTo>
                  <a:lnTo>
                    <a:pt x="2569" y="1389"/>
                  </a:lnTo>
                  <a:lnTo>
                    <a:pt x="2573" y="1306"/>
                  </a:lnTo>
                  <a:lnTo>
                    <a:pt x="3084" y="1306"/>
                  </a:lnTo>
                  <a:lnTo>
                    <a:pt x="3084" y="1267"/>
                  </a:lnTo>
                  <a:lnTo>
                    <a:pt x="2534" y="1267"/>
                  </a:lnTo>
                  <a:lnTo>
                    <a:pt x="2534" y="1286"/>
                  </a:lnTo>
                  <a:lnTo>
                    <a:pt x="2531" y="1370"/>
                  </a:lnTo>
                  <a:lnTo>
                    <a:pt x="2523" y="1453"/>
                  </a:lnTo>
                  <a:lnTo>
                    <a:pt x="2509" y="1535"/>
                  </a:lnTo>
                  <a:lnTo>
                    <a:pt x="2490" y="1615"/>
                  </a:lnTo>
                  <a:lnTo>
                    <a:pt x="2465" y="1694"/>
                  </a:lnTo>
                  <a:lnTo>
                    <a:pt x="2436" y="1772"/>
                  </a:lnTo>
                  <a:lnTo>
                    <a:pt x="2402" y="1845"/>
                  </a:lnTo>
                  <a:lnTo>
                    <a:pt x="2364" y="1915"/>
                  </a:lnTo>
                  <a:lnTo>
                    <a:pt x="2321" y="1983"/>
                  </a:lnTo>
                  <a:lnTo>
                    <a:pt x="2275" y="2048"/>
                  </a:lnTo>
                  <a:lnTo>
                    <a:pt x="2224" y="2109"/>
                  </a:lnTo>
                  <a:lnTo>
                    <a:pt x="2168" y="2168"/>
                  </a:lnTo>
                  <a:lnTo>
                    <a:pt x="2109" y="2223"/>
                  </a:lnTo>
                  <a:lnTo>
                    <a:pt x="2048" y="2274"/>
                  </a:lnTo>
                  <a:lnTo>
                    <a:pt x="1983" y="2321"/>
                  </a:lnTo>
                  <a:lnTo>
                    <a:pt x="1915" y="2364"/>
                  </a:lnTo>
                  <a:lnTo>
                    <a:pt x="1845" y="2402"/>
                  </a:lnTo>
                  <a:lnTo>
                    <a:pt x="1772" y="2435"/>
                  </a:lnTo>
                  <a:lnTo>
                    <a:pt x="1694" y="2465"/>
                  </a:lnTo>
                  <a:lnTo>
                    <a:pt x="1615" y="2490"/>
                  </a:lnTo>
                  <a:lnTo>
                    <a:pt x="1535" y="2509"/>
                  </a:lnTo>
                  <a:lnTo>
                    <a:pt x="1453" y="2523"/>
                  </a:lnTo>
                  <a:lnTo>
                    <a:pt x="1370" y="2531"/>
                  </a:lnTo>
                  <a:lnTo>
                    <a:pt x="1286" y="2533"/>
                  </a:lnTo>
                  <a:lnTo>
                    <a:pt x="1203" y="2531"/>
                  </a:lnTo>
                  <a:lnTo>
                    <a:pt x="1120" y="2523"/>
                  </a:lnTo>
                  <a:lnTo>
                    <a:pt x="1038" y="2509"/>
                  </a:lnTo>
                  <a:lnTo>
                    <a:pt x="958" y="2490"/>
                  </a:lnTo>
                  <a:lnTo>
                    <a:pt x="879" y="2465"/>
                  </a:lnTo>
                  <a:lnTo>
                    <a:pt x="801" y="2435"/>
                  </a:lnTo>
                  <a:lnTo>
                    <a:pt x="728" y="2402"/>
                  </a:lnTo>
                  <a:lnTo>
                    <a:pt x="658" y="2364"/>
                  </a:lnTo>
                  <a:lnTo>
                    <a:pt x="590" y="2321"/>
                  </a:lnTo>
                  <a:lnTo>
                    <a:pt x="525" y="2274"/>
                  </a:lnTo>
                  <a:lnTo>
                    <a:pt x="463" y="2223"/>
                  </a:lnTo>
                  <a:lnTo>
                    <a:pt x="405" y="2168"/>
                  </a:lnTo>
                  <a:lnTo>
                    <a:pt x="349" y="2109"/>
                  </a:lnTo>
                  <a:lnTo>
                    <a:pt x="298" y="2048"/>
                  </a:lnTo>
                  <a:lnTo>
                    <a:pt x="252" y="1983"/>
                  </a:lnTo>
                  <a:lnTo>
                    <a:pt x="209" y="1915"/>
                  </a:lnTo>
                  <a:lnTo>
                    <a:pt x="171" y="1845"/>
                  </a:lnTo>
                  <a:lnTo>
                    <a:pt x="137" y="1772"/>
                  </a:lnTo>
                  <a:lnTo>
                    <a:pt x="108" y="1694"/>
                  </a:lnTo>
                  <a:lnTo>
                    <a:pt x="83" y="1615"/>
                  </a:lnTo>
                  <a:lnTo>
                    <a:pt x="64" y="1535"/>
                  </a:lnTo>
                  <a:lnTo>
                    <a:pt x="50" y="1453"/>
                  </a:lnTo>
                  <a:lnTo>
                    <a:pt x="42" y="1370"/>
                  </a:lnTo>
                  <a:lnTo>
                    <a:pt x="39" y="1286"/>
                  </a:lnTo>
                  <a:lnTo>
                    <a:pt x="42" y="1203"/>
                  </a:lnTo>
                  <a:lnTo>
                    <a:pt x="50" y="1120"/>
                  </a:lnTo>
                  <a:lnTo>
                    <a:pt x="64" y="1038"/>
                  </a:lnTo>
                  <a:lnTo>
                    <a:pt x="83" y="958"/>
                  </a:lnTo>
                  <a:lnTo>
                    <a:pt x="108" y="879"/>
                  </a:lnTo>
                  <a:lnTo>
                    <a:pt x="137" y="801"/>
                  </a:lnTo>
                  <a:lnTo>
                    <a:pt x="171" y="728"/>
                  </a:lnTo>
                  <a:lnTo>
                    <a:pt x="209" y="658"/>
                  </a:lnTo>
                  <a:lnTo>
                    <a:pt x="252" y="590"/>
                  </a:lnTo>
                  <a:lnTo>
                    <a:pt x="298" y="525"/>
                  </a:lnTo>
                  <a:lnTo>
                    <a:pt x="349" y="463"/>
                  </a:lnTo>
                  <a:lnTo>
                    <a:pt x="405" y="405"/>
                  </a:lnTo>
                  <a:lnTo>
                    <a:pt x="463" y="349"/>
                  </a:lnTo>
                  <a:lnTo>
                    <a:pt x="525" y="298"/>
                  </a:lnTo>
                  <a:lnTo>
                    <a:pt x="590" y="252"/>
                  </a:lnTo>
                  <a:lnTo>
                    <a:pt x="658" y="209"/>
                  </a:lnTo>
                  <a:lnTo>
                    <a:pt x="728" y="171"/>
                  </a:lnTo>
                  <a:lnTo>
                    <a:pt x="801" y="137"/>
                  </a:lnTo>
                  <a:lnTo>
                    <a:pt x="879" y="107"/>
                  </a:lnTo>
                  <a:lnTo>
                    <a:pt x="958" y="83"/>
                  </a:lnTo>
                  <a:lnTo>
                    <a:pt x="1038" y="64"/>
                  </a:lnTo>
                  <a:lnTo>
                    <a:pt x="1120" y="50"/>
                  </a:lnTo>
                  <a:lnTo>
                    <a:pt x="1203" y="42"/>
                  </a:lnTo>
                  <a:lnTo>
                    <a:pt x="1286" y="39"/>
                  </a:lnTo>
                  <a:lnTo>
                    <a:pt x="1370" y="42"/>
                  </a:lnTo>
                  <a:lnTo>
                    <a:pt x="1453" y="50"/>
                  </a:lnTo>
                  <a:lnTo>
                    <a:pt x="1535" y="64"/>
                  </a:lnTo>
                  <a:lnTo>
                    <a:pt x="1615" y="83"/>
                  </a:lnTo>
                  <a:lnTo>
                    <a:pt x="1694" y="107"/>
                  </a:lnTo>
                  <a:lnTo>
                    <a:pt x="1772" y="137"/>
                  </a:lnTo>
                  <a:lnTo>
                    <a:pt x="1845" y="171"/>
                  </a:lnTo>
                  <a:lnTo>
                    <a:pt x="1915" y="209"/>
                  </a:lnTo>
                  <a:lnTo>
                    <a:pt x="1983" y="252"/>
                  </a:lnTo>
                  <a:lnTo>
                    <a:pt x="2048" y="298"/>
                  </a:lnTo>
                  <a:lnTo>
                    <a:pt x="2109" y="349"/>
                  </a:lnTo>
                  <a:lnTo>
                    <a:pt x="2168" y="405"/>
                  </a:lnTo>
                  <a:lnTo>
                    <a:pt x="2196" y="376"/>
                  </a:lnTo>
                  <a:lnTo>
                    <a:pt x="2136" y="320"/>
                  </a:lnTo>
                  <a:lnTo>
                    <a:pt x="2072" y="267"/>
                  </a:lnTo>
                  <a:lnTo>
                    <a:pt x="2005" y="219"/>
                  </a:lnTo>
                  <a:lnTo>
                    <a:pt x="1935" y="175"/>
                  </a:lnTo>
                  <a:lnTo>
                    <a:pt x="1863" y="135"/>
                  </a:lnTo>
                  <a:lnTo>
                    <a:pt x="1787" y="101"/>
                  </a:lnTo>
                  <a:lnTo>
                    <a:pt x="1707" y="70"/>
                  </a:lnTo>
                  <a:lnTo>
                    <a:pt x="1626" y="45"/>
                  </a:lnTo>
                  <a:lnTo>
                    <a:pt x="1543" y="25"/>
                  </a:lnTo>
                  <a:lnTo>
                    <a:pt x="1458" y="11"/>
                  </a:lnTo>
                  <a:lnTo>
                    <a:pt x="1373" y="2"/>
                  </a:lnTo>
                  <a:lnTo>
                    <a:pt x="1286" y="0"/>
                  </a:lnTo>
                  <a:close/>
                </a:path>
              </a:pathLst>
            </a:custGeom>
            <a:solidFill>
              <a:srgbClr val="F15A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4" y="-1583"/>
              <a:ext cx="202" cy="3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 y="-2746"/>
              <a:ext cx="1062" cy="106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11"/>
            <p:cNvSpPr/>
            <p:nvPr/>
          </p:nvSpPr>
          <p:spPr bwMode="auto">
            <a:xfrm>
              <a:off x="6264" y="-2591"/>
              <a:ext cx="695" cy="695"/>
            </a:xfrm>
            <a:custGeom>
              <a:avLst/>
              <a:gdLst>
                <a:gd name="T0" fmla="+- 0 6612 6265"/>
                <a:gd name="T1" fmla="*/ T0 w 695"/>
                <a:gd name="T2" fmla="+- 0 -2590 -2590"/>
                <a:gd name="T3" fmla="*/ -2590 h 695"/>
                <a:gd name="T4" fmla="+- 0 6542 6265"/>
                <a:gd name="T5" fmla="*/ T4 w 695"/>
                <a:gd name="T6" fmla="+- 0 -2583 -2590"/>
                <a:gd name="T7" fmla="*/ -2583 h 695"/>
                <a:gd name="T8" fmla="+- 0 6477 6265"/>
                <a:gd name="T9" fmla="*/ T8 w 695"/>
                <a:gd name="T10" fmla="+- 0 -2563 -2590"/>
                <a:gd name="T11" fmla="*/ -2563 h 695"/>
                <a:gd name="T12" fmla="+- 0 6418 6265"/>
                <a:gd name="T13" fmla="*/ T12 w 695"/>
                <a:gd name="T14" fmla="+- 0 -2531 -2590"/>
                <a:gd name="T15" fmla="*/ -2531 h 695"/>
                <a:gd name="T16" fmla="+- 0 6367 6265"/>
                <a:gd name="T17" fmla="*/ T16 w 695"/>
                <a:gd name="T18" fmla="+- 0 -2488 -2590"/>
                <a:gd name="T19" fmla="*/ -2488 h 695"/>
                <a:gd name="T20" fmla="+- 0 6324 6265"/>
                <a:gd name="T21" fmla="*/ T20 w 695"/>
                <a:gd name="T22" fmla="+- 0 -2437 -2590"/>
                <a:gd name="T23" fmla="*/ -2437 h 695"/>
                <a:gd name="T24" fmla="+- 0 6292 6265"/>
                <a:gd name="T25" fmla="*/ T24 w 695"/>
                <a:gd name="T26" fmla="+- 0 -2378 -2590"/>
                <a:gd name="T27" fmla="*/ -2378 h 695"/>
                <a:gd name="T28" fmla="+- 0 6272 6265"/>
                <a:gd name="T29" fmla="*/ T28 w 695"/>
                <a:gd name="T30" fmla="+- 0 -2313 -2590"/>
                <a:gd name="T31" fmla="*/ -2313 h 695"/>
                <a:gd name="T32" fmla="+- 0 6265 6265"/>
                <a:gd name="T33" fmla="*/ T32 w 695"/>
                <a:gd name="T34" fmla="+- 0 -2243 -2590"/>
                <a:gd name="T35" fmla="*/ -2243 h 695"/>
                <a:gd name="T36" fmla="+- 0 6272 6265"/>
                <a:gd name="T37" fmla="*/ T36 w 695"/>
                <a:gd name="T38" fmla="+- 0 -2173 -2590"/>
                <a:gd name="T39" fmla="*/ -2173 h 695"/>
                <a:gd name="T40" fmla="+- 0 6292 6265"/>
                <a:gd name="T41" fmla="*/ T40 w 695"/>
                <a:gd name="T42" fmla="+- 0 -2108 -2590"/>
                <a:gd name="T43" fmla="*/ -2108 h 695"/>
                <a:gd name="T44" fmla="+- 0 6324 6265"/>
                <a:gd name="T45" fmla="*/ T44 w 695"/>
                <a:gd name="T46" fmla="+- 0 -2049 -2590"/>
                <a:gd name="T47" fmla="*/ -2049 h 695"/>
                <a:gd name="T48" fmla="+- 0 6367 6265"/>
                <a:gd name="T49" fmla="*/ T48 w 695"/>
                <a:gd name="T50" fmla="+- 0 -1998 -2590"/>
                <a:gd name="T51" fmla="*/ -1998 h 695"/>
                <a:gd name="T52" fmla="+- 0 6418 6265"/>
                <a:gd name="T53" fmla="*/ T52 w 695"/>
                <a:gd name="T54" fmla="+- 0 -1955 -2590"/>
                <a:gd name="T55" fmla="*/ -1955 h 695"/>
                <a:gd name="T56" fmla="+- 0 6477 6265"/>
                <a:gd name="T57" fmla="*/ T56 w 695"/>
                <a:gd name="T58" fmla="+- 0 -1923 -2590"/>
                <a:gd name="T59" fmla="*/ -1923 h 695"/>
                <a:gd name="T60" fmla="+- 0 6542 6265"/>
                <a:gd name="T61" fmla="*/ T60 w 695"/>
                <a:gd name="T62" fmla="+- 0 -1903 -2590"/>
                <a:gd name="T63" fmla="*/ -1903 h 695"/>
                <a:gd name="T64" fmla="+- 0 6612 6265"/>
                <a:gd name="T65" fmla="*/ T64 w 695"/>
                <a:gd name="T66" fmla="+- 0 -1896 -2590"/>
                <a:gd name="T67" fmla="*/ -1896 h 695"/>
                <a:gd name="T68" fmla="+- 0 6682 6265"/>
                <a:gd name="T69" fmla="*/ T68 w 695"/>
                <a:gd name="T70" fmla="+- 0 -1903 -2590"/>
                <a:gd name="T71" fmla="*/ -1903 h 695"/>
                <a:gd name="T72" fmla="+- 0 6747 6265"/>
                <a:gd name="T73" fmla="*/ T72 w 695"/>
                <a:gd name="T74" fmla="+- 0 -1923 -2590"/>
                <a:gd name="T75" fmla="*/ -1923 h 695"/>
                <a:gd name="T76" fmla="+- 0 6806 6265"/>
                <a:gd name="T77" fmla="*/ T76 w 695"/>
                <a:gd name="T78" fmla="+- 0 -1955 -2590"/>
                <a:gd name="T79" fmla="*/ -1955 h 695"/>
                <a:gd name="T80" fmla="+- 0 6858 6265"/>
                <a:gd name="T81" fmla="*/ T80 w 695"/>
                <a:gd name="T82" fmla="+- 0 -1998 -2590"/>
                <a:gd name="T83" fmla="*/ -1998 h 695"/>
                <a:gd name="T84" fmla="+- 0 6900 6265"/>
                <a:gd name="T85" fmla="*/ T84 w 695"/>
                <a:gd name="T86" fmla="+- 0 -2049 -2590"/>
                <a:gd name="T87" fmla="*/ -2049 h 695"/>
                <a:gd name="T88" fmla="+- 0 6932 6265"/>
                <a:gd name="T89" fmla="*/ T88 w 695"/>
                <a:gd name="T90" fmla="+- 0 -2108 -2590"/>
                <a:gd name="T91" fmla="*/ -2108 h 695"/>
                <a:gd name="T92" fmla="+- 0 6952 6265"/>
                <a:gd name="T93" fmla="*/ T92 w 695"/>
                <a:gd name="T94" fmla="+- 0 -2173 -2590"/>
                <a:gd name="T95" fmla="*/ -2173 h 695"/>
                <a:gd name="T96" fmla="+- 0 6959 6265"/>
                <a:gd name="T97" fmla="*/ T96 w 695"/>
                <a:gd name="T98" fmla="+- 0 -2243 -2590"/>
                <a:gd name="T99" fmla="*/ -2243 h 695"/>
                <a:gd name="T100" fmla="+- 0 6952 6265"/>
                <a:gd name="T101" fmla="*/ T100 w 695"/>
                <a:gd name="T102" fmla="+- 0 -2313 -2590"/>
                <a:gd name="T103" fmla="*/ -2313 h 695"/>
                <a:gd name="T104" fmla="+- 0 6932 6265"/>
                <a:gd name="T105" fmla="*/ T104 w 695"/>
                <a:gd name="T106" fmla="+- 0 -2378 -2590"/>
                <a:gd name="T107" fmla="*/ -2378 h 695"/>
                <a:gd name="T108" fmla="+- 0 6900 6265"/>
                <a:gd name="T109" fmla="*/ T108 w 695"/>
                <a:gd name="T110" fmla="+- 0 -2437 -2590"/>
                <a:gd name="T111" fmla="*/ -2437 h 695"/>
                <a:gd name="T112" fmla="+- 0 6858 6265"/>
                <a:gd name="T113" fmla="*/ T112 w 695"/>
                <a:gd name="T114" fmla="+- 0 -2488 -2590"/>
                <a:gd name="T115" fmla="*/ -2488 h 695"/>
                <a:gd name="T116" fmla="+- 0 6806 6265"/>
                <a:gd name="T117" fmla="*/ T116 w 695"/>
                <a:gd name="T118" fmla="+- 0 -2531 -2590"/>
                <a:gd name="T119" fmla="*/ -2531 h 695"/>
                <a:gd name="T120" fmla="+- 0 6747 6265"/>
                <a:gd name="T121" fmla="*/ T120 w 695"/>
                <a:gd name="T122" fmla="+- 0 -2563 -2590"/>
                <a:gd name="T123" fmla="*/ -2563 h 695"/>
                <a:gd name="T124" fmla="+- 0 6682 6265"/>
                <a:gd name="T125" fmla="*/ T124 w 695"/>
                <a:gd name="T126" fmla="+- 0 -2583 -2590"/>
                <a:gd name="T127" fmla="*/ -2583 h 695"/>
                <a:gd name="T128" fmla="+- 0 6612 6265"/>
                <a:gd name="T129" fmla="*/ T128 w 695"/>
                <a:gd name="T130" fmla="+- 0 -2590 -2590"/>
                <a:gd name="T131" fmla="*/ -2590 h 6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695" h="695">
                  <a:moveTo>
                    <a:pt x="347" y="0"/>
                  </a:moveTo>
                  <a:lnTo>
                    <a:pt x="277" y="7"/>
                  </a:lnTo>
                  <a:lnTo>
                    <a:pt x="212" y="27"/>
                  </a:lnTo>
                  <a:lnTo>
                    <a:pt x="153" y="59"/>
                  </a:lnTo>
                  <a:lnTo>
                    <a:pt x="102" y="102"/>
                  </a:lnTo>
                  <a:lnTo>
                    <a:pt x="59" y="153"/>
                  </a:lnTo>
                  <a:lnTo>
                    <a:pt x="27" y="212"/>
                  </a:lnTo>
                  <a:lnTo>
                    <a:pt x="7" y="277"/>
                  </a:lnTo>
                  <a:lnTo>
                    <a:pt x="0" y="347"/>
                  </a:lnTo>
                  <a:lnTo>
                    <a:pt x="7" y="417"/>
                  </a:lnTo>
                  <a:lnTo>
                    <a:pt x="27" y="482"/>
                  </a:lnTo>
                  <a:lnTo>
                    <a:pt x="59" y="541"/>
                  </a:lnTo>
                  <a:lnTo>
                    <a:pt x="102" y="592"/>
                  </a:lnTo>
                  <a:lnTo>
                    <a:pt x="153" y="635"/>
                  </a:lnTo>
                  <a:lnTo>
                    <a:pt x="212" y="667"/>
                  </a:lnTo>
                  <a:lnTo>
                    <a:pt x="277" y="687"/>
                  </a:lnTo>
                  <a:lnTo>
                    <a:pt x="347" y="694"/>
                  </a:lnTo>
                  <a:lnTo>
                    <a:pt x="417" y="687"/>
                  </a:lnTo>
                  <a:lnTo>
                    <a:pt x="482" y="667"/>
                  </a:lnTo>
                  <a:lnTo>
                    <a:pt x="541" y="635"/>
                  </a:lnTo>
                  <a:lnTo>
                    <a:pt x="593" y="592"/>
                  </a:lnTo>
                  <a:lnTo>
                    <a:pt x="635" y="541"/>
                  </a:lnTo>
                  <a:lnTo>
                    <a:pt x="667" y="482"/>
                  </a:lnTo>
                  <a:lnTo>
                    <a:pt x="687" y="417"/>
                  </a:lnTo>
                  <a:lnTo>
                    <a:pt x="694" y="347"/>
                  </a:lnTo>
                  <a:lnTo>
                    <a:pt x="687" y="277"/>
                  </a:lnTo>
                  <a:lnTo>
                    <a:pt x="667" y="212"/>
                  </a:lnTo>
                  <a:lnTo>
                    <a:pt x="635" y="153"/>
                  </a:lnTo>
                  <a:lnTo>
                    <a:pt x="593" y="102"/>
                  </a:lnTo>
                  <a:lnTo>
                    <a:pt x="541" y="59"/>
                  </a:lnTo>
                  <a:lnTo>
                    <a:pt x="482" y="27"/>
                  </a:lnTo>
                  <a:lnTo>
                    <a:pt x="417" y="7"/>
                  </a:lnTo>
                  <a:lnTo>
                    <a:pt x="347" y="0"/>
                  </a:lnTo>
                  <a:close/>
                </a:path>
              </a:pathLst>
            </a:custGeom>
            <a:solidFill>
              <a:srgbClr val="00B0A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9" name="AutoShape 12"/>
            <p:cNvSpPr/>
            <p:nvPr/>
          </p:nvSpPr>
          <p:spPr bwMode="auto">
            <a:xfrm>
              <a:off x="6235" y="-2620"/>
              <a:ext cx="754" cy="754"/>
            </a:xfrm>
            <a:custGeom>
              <a:avLst/>
              <a:gdLst>
                <a:gd name="T0" fmla="+- 0 6536 6235"/>
                <a:gd name="T1" fmla="*/ T0 w 754"/>
                <a:gd name="T2" fmla="+- 0 -2612 -2620"/>
                <a:gd name="T3" fmla="*/ -2612 h 754"/>
                <a:gd name="T4" fmla="+- 0 6401 6235"/>
                <a:gd name="T5" fmla="*/ T4 w 754"/>
                <a:gd name="T6" fmla="+- 0 -2555 -2620"/>
                <a:gd name="T7" fmla="*/ -2555 h 754"/>
                <a:gd name="T8" fmla="+- 0 6300 6235"/>
                <a:gd name="T9" fmla="*/ T8 w 754"/>
                <a:gd name="T10" fmla="+- 0 -2454 -2620"/>
                <a:gd name="T11" fmla="*/ -2454 h 754"/>
                <a:gd name="T12" fmla="+- 0 6243 6235"/>
                <a:gd name="T13" fmla="*/ T12 w 754"/>
                <a:gd name="T14" fmla="+- 0 -2319 -2620"/>
                <a:gd name="T15" fmla="*/ -2319 h 754"/>
                <a:gd name="T16" fmla="+- 0 6243 6235"/>
                <a:gd name="T17" fmla="*/ T16 w 754"/>
                <a:gd name="T18" fmla="+- 0 -2167 -2620"/>
                <a:gd name="T19" fmla="*/ -2167 h 754"/>
                <a:gd name="T20" fmla="+- 0 6300 6235"/>
                <a:gd name="T21" fmla="*/ T20 w 754"/>
                <a:gd name="T22" fmla="+- 0 -2032 -2620"/>
                <a:gd name="T23" fmla="*/ -2032 h 754"/>
                <a:gd name="T24" fmla="+- 0 6401 6235"/>
                <a:gd name="T25" fmla="*/ T24 w 754"/>
                <a:gd name="T26" fmla="+- 0 -1931 -2620"/>
                <a:gd name="T27" fmla="*/ -1931 h 754"/>
                <a:gd name="T28" fmla="+- 0 6536 6235"/>
                <a:gd name="T29" fmla="*/ T28 w 754"/>
                <a:gd name="T30" fmla="+- 0 -1874 -2620"/>
                <a:gd name="T31" fmla="*/ -1874 h 754"/>
                <a:gd name="T32" fmla="+- 0 6688 6235"/>
                <a:gd name="T33" fmla="*/ T32 w 754"/>
                <a:gd name="T34" fmla="+- 0 -1874 -2620"/>
                <a:gd name="T35" fmla="*/ -1874 h 754"/>
                <a:gd name="T36" fmla="+- 0 6814 6235"/>
                <a:gd name="T37" fmla="*/ T36 w 754"/>
                <a:gd name="T38" fmla="+- 0 -1926 -2620"/>
                <a:gd name="T39" fmla="*/ -1926 h 754"/>
                <a:gd name="T40" fmla="+- 0 6539 6235"/>
                <a:gd name="T41" fmla="*/ T40 w 754"/>
                <a:gd name="T42" fmla="+- 0 -1934 -2620"/>
                <a:gd name="T43" fmla="*/ -1934 h 754"/>
                <a:gd name="T44" fmla="+- 0 6414 6235"/>
                <a:gd name="T45" fmla="*/ T44 w 754"/>
                <a:gd name="T46" fmla="+- 0 -1995 -2620"/>
                <a:gd name="T47" fmla="*/ -1995 h 754"/>
                <a:gd name="T48" fmla="+- 0 6327 6235"/>
                <a:gd name="T49" fmla="*/ T48 w 754"/>
                <a:gd name="T50" fmla="+- 0 -2104 -2620"/>
                <a:gd name="T51" fmla="*/ -2104 h 754"/>
                <a:gd name="T52" fmla="+- 0 6295 6235"/>
                <a:gd name="T53" fmla="*/ T52 w 754"/>
                <a:gd name="T54" fmla="+- 0 -2243 -2620"/>
                <a:gd name="T55" fmla="*/ -2243 h 754"/>
                <a:gd name="T56" fmla="+- 0 6327 6235"/>
                <a:gd name="T57" fmla="*/ T56 w 754"/>
                <a:gd name="T58" fmla="+- 0 -2382 -2620"/>
                <a:gd name="T59" fmla="*/ -2382 h 754"/>
                <a:gd name="T60" fmla="+- 0 6414 6235"/>
                <a:gd name="T61" fmla="*/ T60 w 754"/>
                <a:gd name="T62" fmla="+- 0 -2491 -2620"/>
                <a:gd name="T63" fmla="*/ -2491 h 754"/>
                <a:gd name="T64" fmla="+- 0 6539 6235"/>
                <a:gd name="T65" fmla="*/ T64 w 754"/>
                <a:gd name="T66" fmla="+- 0 -2552 -2620"/>
                <a:gd name="T67" fmla="*/ -2552 h 754"/>
                <a:gd name="T68" fmla="+- 0 6814 6235"/>
                <a:gd name="T69" fmla="*/ T68 w 754"/>
                <a:gd name="T70" fmla="+- 0 -2560 -2620"/>
                <a:gd name="T71" fmla="*/ -2560 h 754"/>
                <a:gd name="T72" fmla="+- 0 6688 6235"/>
                <a:gd name="T73" fmla="*/ T72 w 754"/>
                <a:gd name="T74" fmla="+- 0 -2612 -2620"/>
                <a:gd name="T75" fmla="*/ -2612 h 754"/>
                <a:gd name="T76" fmla="+- 0 6814 6235"/>
                <a:gd name="T77" fmla="*/ T76 w 754"/>
                <a:gd name="T78" fmla="+- 0 -2560 -2620"/>
                <a:gd name="T79" fmla="*/ -2560 h 754"/>
                <a:gd name="T80" fmla="+- 0 6685 6235"/>
                <a:gd name="T81" fmla="*/ T80 w 754"/>
                <a:gd name="T82" fmla="+- 0 -2552 -2620"/>
                <a:gd name="T83" fmla="*/ -2552 h 754"/>
                <a:gd name="T84" fmla="+- 0 6810 6235"/>
                <a:gd name="T85" fmla="*/ T84 w 754"/>
                <a:gd name="T86" fmla="+- 0 -2491 -2620"/>
                <a:gd name="T87" fmla="*/ -2491 h 754"/>
                <a:gd name="T88" fmla="+- 0 6897 6235"/>
                <a:gd name="T89" fmla="*/ T88 w 754"/>
                <a:gd name="T90" fmla="+- 0 -2382 -2620"/>
                <a:gd name="T91" fmla="*/ -2382 h 754"/>
                <a:gd name="T92" fmla="+- 0 6929 6235"/>
                <a:gd name="T93" fmla="*/ T92 w 754"/>
                <a:gd name="T94" fmla="+- 0 -2243 -2620"/>
                <a:gd name="T95" fmla="*/ -2243 h 754"/>
                <a:gd name="T96" fmla="+- 0 6897 6235"/>
                <a:gd name="T97" fmla="*/ T96 w 754"/>
                <a:gd name="T98" fmla="+- 0 -2104 -2620"/>
                <a:gd name="T99" fmla="*/ -2104 h 754"/>
                <a:gd name="T100" fmla="+- 0 6810 6235"/>
                <a:gd name="T101" fmla="*/ T100 w 754"/>
                <a:gd name="T102" fmla="+- 0 -1995 -2620"/>
                <a:gd name="T103" fmla="*/ -1995 h 754"/>
                <a:gd name="T104" fmla="+- 0 6685 6235"/>
                <a:gd name="T105" fmla="*/ T104 w 754"/>
                <a:gd name="T106" fmla="+- 0 -1934 -2620"/>
                <a:gd name="T107" fmla="*/ -1934 h 754"/>
                <a:gd name="T108" fmla="+- 0 6814 6235"/>
                <a:gd name="T109" fmla="*/ T108 w 754"/>
                <a:gd name="T110" fmla="+- 0 -1926 -2620"/>
                <a:gd name="T111" fmla="*/ -1926 h 754"/>
                <a:gd name="T112" fmla="+- 0 6878 6235"/>
                <a:gd name="T113" fmla="*/ T112 w 754"/>
                <a:gd name="T114" fmla="+- 0 -1977 -2620"/>
                <a:gd name="T115" fmla="*/ -1977 h 754"/>
                <a:gd name="T116" fmla="+- 0 6959 6235"/>
                <a:gd name="T117" fmla="*/ T116 w 754"/>
                <a:gd name="T118" fmla="+- 0 -2096 -2620"/>
                <a:gd name="T119" fmla="*/ -2096 h 754"/>
                <a:gd name="T120" fmla="+- 0 6989 6235"/>
                <a:gd name="T121" fmla="*/ T120 w 754"/>
                <a:gd name="T122" fmla="+- 0 -2243 -2620"/>
                <a:gd name="T123" fmla="*/ -2243 h 754"/>
                <a:gd name="T124" fmla="+- 0 6959 6235"/>
                <a:gd name="T125" fmla="*/ T124 w 754"/>
                <a:gd name="T126" fmla="+- 0 -2390 -2620"/>
                <a:gd name="T127" fmla="*/ -2390 h 754"/>
                <a:gd name="T128" fmla="+- 0 6878 6235"/>
                <a:gd name="T129" fmla="*/ T128 w 754"/>
                <a:gd name="T130" fmla="+- 0 -2509 -2620"/>
                <a:gd name="T131" fmla="*/ -2509 h 754"/>
                <a:gd name="T132" fmla="+- 0 6814 6235"/>
                <a:gd name="T133" fmla="*/ T132 w 754"/>
                <a:gd name="T134" fmla="+- 0 -2560 -2620"/>
                <a:gd name="T135" fmla="*/ -2560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54" h="754">
                  <a:moveTo>
                    <a:pt x="377" y="0"/>
                  </a:moveTo>
                  <a:lnTo>
                    <a:pt x="301" y="8"/>
                  </a:lnTo>
                  <a:lnTo>
                    <a:pt x="230" y="30"/>
                  </a:lnTo>
                  <a:lnTo>
                    <a:pt x="166" y="65"/>
                  </a:lnTo>
                  <a:lnTo>
                    <a:pt x="111" y="111"/>
                  </a:lnTo>
                  <a:lnTo>
                    <a:pt x="65" y="166"/>
                  </a:lnTo>
                  <a:lnTo>
                    <a:pt x="30" y="230"/>
                  </a:lnTo>
                  <a:lnTo>
                    <a:pt x="8" y="301"/>
                  </a:lnTo>
                  <a:lnTo>
                    <a:pt x="0" y="377"/>
                  </a:lnTo>
                  <a:lnTo>
                    <a:pt x="8" y="453"/>
                  </a:lnTo>
                  <a:lnTo>
                    <a:pt x="30" y="524"/>
                  </a:lnTo>
                  <a:lnTo>
                    <a:pt x="65" y="588"/>
                  </a:lnTo>
                  <a:lnTo>
                    <a:pt x="111" y="643"/>
                  </a:lnTo>
                  <a:lnTo>
                    <a:pt x="166" y="689"/>
                  </a:lnTo>
                  <a:lnTo>
                    <a:pt x="230" y="724"/>
                  </a:lnTo>
                  <a:lnTo>
                    <a:pt x="301" y="746"/>
                  </a:lnTo>
                  <a:lnTo>
                    <a:pt x="377" y="754"/>
                  </a:lnTo>
                  <a:lnTo>
                    <a:pt x="453" y="746"/>
                  </a:lnTo>
                  <a:lnTo>
                    <a:pt x="524" y="724"/>
                  </a:lnTo>
                  <a:lnTo>
                    <a:pt x="579" y="694"/>
                  </a:lnTo>
                  <a:lnTo>
                    <a:pt x="377" y="694"/>
                  </a:lnTo>
                  <a:lnTo>
                    <a:pt x="304" y="686"/>
                  </a:lnTo>
                  <a:lnTo>
                    <a:pt x="238" y="662"/>
                  </a:lnTo>
                  <a:lnTo>
                    <a:pt x="179" y="625"/>
                  </a:lnTo>
                  <a:lnTo>
                    <a:pt x="130" y="575"/>
                  </a:lnTo>
                  <a:lnTo>
                    <a:pt x="92" y="516"/>
                  </a:lnTo>
                  <a:lnTo>
                    <a:pt x="68" y="450"/>
                  </a:lnTo>
                  <a:lnTo>
                    <a:pt x="60" y="377"/>
                  </a:lnTo>
                  <a:lnTo>
                    <a:pt x="68" y="304"/>
                  </a:lnTo>
                  <a:lnTo>
                    <a:pt x="92" y="238"/>
                  </a:lnTo>
                  <a:lnTo>
                    <a:pt x="130" y="179"/>
                  </a:lnTo>
                  <a:lnTo>
                    <a:pt x="179" y="129"/>
                  </a:lnTo>
                  <a:lnTo>
                    <a:pt x="238" y="92"/>
                  </a:lnTo>
                  <a:lnTo>
                    <a:pt x="304" y="68"/>
                  </a:lnTo>
                  <a:lnTo>
                    <a:pt x="377" y="60"/>
                  </a:lnTo>
                  <a:lnTo>
                    <a:pt x="579" y="60"/>
                  </a:lnTo>
                  <a:lnTo>
                    <a:pt x="524" y="30"/>
                  </a:lnTo>
                  <a:lnTo>
                    <a:pt x="453" y="8"/>
                  </a:lnTo>
                  <a:lnTo>
                    <a:pt x="377" y="0"/>
                  </a:lnTo>
                  <a:close/>
                  <a:moveTo>
                    <a:pt x="579" y="60"/>
                  </a:moveTo>
                  <a:lnTo>
                    <a:pt x="377" y="60"/>
                  </a:lnTo>
                  <a:lnTo>
                    <a:pt x="450" y="68"/>
                  </a:lnTo>
                  <a:lnTo>
                    <a:pt x="516" y="92"/>
                  </a:lnTo>
                  <a:lnTo>
                    <a:pt x="575" y="129"/>
                  </a:lnTo>
                  <a:lnTo>
                    <a:pt x="625" y="179"/>
                  </a:lnTo>
                  <a:lnTo>
                    <a:pt x="662" y="238"/>
                  </a:lnTo>
                  <a:lnTo>
                    <a:pt x="686" y="304"/>
                  </a:lnTo>
                  <a:lnTo>
                    <a:pt x="694" y="377"/>
                  </a:lnTo>
                  <a:lnTo>
                    <a:pt x="686" y="450"/>
                  </a:lnTo>
                  <a:lnTo>
                    <a:pt x="662" y="516"/>
                  </a:lnTo>
                  <a:lnTo>
                    <a:pt x="625" y="575"/>
                  </a:lnTo>
                  <a:lnTo>
                    <a:pt x="575" y="625"/>
                  </a:lnTo>
                  <a:lnTo>
                    <a:pt x="516" y="662"/>
                  </a:lnTo>
                  <a:lnTo>
                    <a:pt x="450" y="686"/>
                  </a:lnTo>
                  <a:lnTo>
                    <a:pt x="377" y="694"/>
                  </a:lnTo>
                  <a:lnTo>
                    <a:pt x="579" y="694"/>
                  </a:lnTo>
                  <a:lnTo>
                    <a:pt x="588" y="689"/>
                  </a:lnTo>
                  <a:lnTo>
                    <a:pt x="643" y="643"/>
                  </a:lnTo>
                  <a:lnTo>
                    <a:pt x="690" y="588"/>
                  </a:lnTo>
                  <a:lnTo>
                    <a:pt x="724" y="524"/>
                  </a:lnTo>
                  <a:lnTo>
                    <a:pt x="746" y="453"/>
                  </a:lnTo>
                  <a:lnTo>
                    <a:pt x="754" y="377"/>
                  </a:lnTo>
                  <a:lnTo>
                    <a:pt x="746" y="301"/>
                  </a:lnTo>
                  <a:lnTo>
                    <a:pt x="724" y="230"/>
                  </a:lnTo>
                  <a:lnTo>
                    <a:pt x="690" y="166"/>
                  </a:lnTo>
                  <a:lnTo>
                    <a:pt x="643" y="111"/>
                  </a:lnTo>
                  <a:lnTo>
                    <a:pt x="588" y="65"/>
                  </a:lnTo>
                  <a:lnTo>
                    <a:pt x="579"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6" name="Freeform 13"/>
            <p:cNvSpPr/>
            <p:nvPr/>
          </p:nvSpPr>
          <p:spPr bwMode="auto">
            <a:xfrm>
              <a:off x="7555" y="-2707"/>
              <a:ext cx="2574" cy="2574"/>
            </a:xfrm>
            <a:custGeom>
              <a:avLst/>
              <a:gdLst>
                <a:gd name="T0" fmla="+- 0 8670 7555"/>
                <a:gd name="T1" fmla="*/ T0 w 2574"/>
                <a:gd name="T2" fmla="+- 0 -2695 -2706"/>
                <a:gd name="T3" fmla="*/ -2695 h 2574"/>
                <a:gd name="T4" fmla="+- 0 8421 7555"/>
                <a:gd name="T5" fmla="*/ T4 w 2574"/>
                <a:gd name="T6" fmla="+- 0 -2636 -2706"/>
                <a:gd name="T7" fmla="*/ -2636 h 2574"/>
                <a:gd name="T8" fmla="+- 0 8193 7555"/>
                <a:gd name="T9" fmla="*/ T8 w 2574"/>
                <a:gd name="T10" fmla="+- 0 -2531 -2706"/>
                <a:gd name="T11" fmla="*/ -2531 h 2574"/>
                <a:gd name="T12" fmla="+- 0 7993 7555"/>
                <a:gd name="T13" fmla="*/ T12 w 2574"/>
                <a:gd name="T14" fmla="+- 0 -2386 -2706"/>
                <a:gd name="T15" fmla="*/ -2386 h 2574"/>
                <a:gd name="T16" fmla="+- 0 7822 7555"/>
                <a:gd name="T17" fmla="*/ T16 w 2574"/>
                <a:gd name="T18" fmla="+- 0 -2205 -2706"/>
                <a:gd name="T19" fmla="*/ -2205 h 2574"/>
                <a:gd name="T20" fmla="+- 0 7691 7555"/>
                <a:gd name="T21" fmla="*/ T20 w 2574"/>
                <a:gd name="T22" fmla="+- 0 -1996 -2706"/>
                <a:gd name="T23" fmla="*/ -1996 h 2574"/>
                <a:gd name="T24" fmla="+- 0 7600 7555"/>
                <a:gd name="T25" fmla="*/ T24 w 2574"/>
                <a:gd name="T26" fmla="+- 0 -1759 -2706"/>
                <a:gd name="T27" fmla="*/ -1759 h 2574"/>
                <a:gd name="T28" fmla="+- 0 7558 7555"/>
                <a:gd name="T29" fmla="*/ T28 w 2574"/>
                <a:gd name="T30" fmla="+- 0 -1506 -2706"/>
                <a:gd name="T31" fmla="*/ -1506 h 2574"/>
                <a:gd name="T32" fmla="+- 0 7567 7555"/>
                <a:gd name="T33" fmla="*/ T32 w 2574"/>
                <a:gd name="T34" fmla="+- 0 -1248 -2706"/>
                <a:gd name="T35" fmla="*/ -1248 h 2574"/>
                <a:gd name="T36" fmla="+- 0 7626 7555"/>
                <a:gd name="T37" fmla="*/ T36 w 2574"/>
                <a:gd name="T38" fmla="+- 0 -999 -2706"/>
                <a:gd name="T39" fmla="*/ -999 h 2574"/>
                <a:gd name="T40" fmla="+- 0 7730 7555"/>
                <a:gd name="T41" fmla="*/ T40 w 2574"/>
                <a:gd name="T42" fmla="+- 0 -771 -2706"/>
                <a:gd name="T43" fmla="*/ -771 h 2574"/>
                <a:gd name="T44" fmla="+- 0 7875 7555"/>
                <a:gd name="T45" fmla="*/ T44 w 2574"/>
                <a:gd name="T46" fmla="+- 0 -570 -2706"/>
                <a:gd name="T47" fmla="*/ -570 h 2574"/>
                <a:gd name="T48" fmla="+- 0 8057 7555"/>
                <a:gd name="T49" fmla="*/ T48 w 2574"/>
                <a:gd name="T50" fmla="+- 0 -400 -2706"/>
                <a:gd name="T51" fmla="*/ -400 h 2574"/>
                <a:gd name="T52" fmla="+- 0 8266 7555"/>
                <a:gd name="T53" fmla="*/ T52 w 2574"/>
                <a:gd name="T54" fmla="+- 0 -269 -2706"/>
                <a:gd name="T55" fmla="*/ -269 h 2574"/>
                <a:gd name="T56" fmla="+- 0 8503 7555"/>
                <a:gd name="T57" fmla="*/ T56 w 2574"/>
                <a:gd name="T58" fmla="+- 0 -178 -2706"/>
                <a:gd name="T59" fmla="*/ -178 h 2574"/>
                <a:gd name="T60" fmla="+- 0 8756 7555"/>
                <a:gd name="T61" fmla="*/ T60 w 2574"/>
                <a:gd name="T62" fmla="+- 0 -136 -2706"/>
                <a:gd name="T63" fmla="*/ -136 h 2574"/>
                <a:gd name="T64" fmla="+- 0 9014 7555"/>
                <a:gd name="T65" fmla="*/ T64 w 2574"/>
                <a:gd name="T66" fmla="+- 0 -144 -2706"/>
                <a:gd name="T67" fmla="*/ -144 h 2574"/>
                <a:gd name="T68" fmla="+- 0 9263 7555"/>
                <a:gd name="T69" fmla="*/ T68 w 2574"/>
                <a:gd name="T70" fmla="+- 0 -203 -2706"/>
                <a:gd name="T71" fmla="*/ -203 h 2574"/>
                <a:gd name="T72" fmla="+- 0 9491 7555"/>
                <a:gd name="T73" fmla="*/ T72 w 2574"/>
                <a:gd name="T74" fmla="+- 0 -308 -2706"/>
                <a:gd name="T75" fmla="*/ -308 h 2574"/>
                <a:gd name="T76" fmla="+- 0 9691 7555"/>
                <a:gd name="T77" fmla="*/ T76 w 2574"/>
                <a:gd name="T78" fmla="+- 0 -453 -2706"/>
                <a:gd name="T79" fmla="*/ -453 h 2574"/>
                <a:gd name="T80" fmla="+- 0 9862 7555"/>
                <a:gd name="T81" fmla="*/ T80 w 2574"/>
                <a:gd name="T82" fmla="+- 0 -634 -2706"/>
                <a:gd name="T83" fmla="*/ -634 h 2574"/>
                <a:gd name="T84" fmla="+- 0 9993 7555"/>
                <a:gd name="T85" fmla="*/ T84 w 2574"/>
                <a:gd name="T86" fmla="+- 0 -843 -2706"/>
                <a:gd name="T87" fmla="*/ -843 h 2574"/>
                <a:gd name="T88" fmla="+- 0 10084 7555"/>
                <a:gd name="T89" fmla="*/ T88 w 2574"/>
                <a:gd name="T90" fmla="+- 0 -1080 -2706"/>
                <a:gd name="T91" fmla="*/ -1080 h 2574"/>
                <a:gd name="T92" fmla="+- 0 10126 7555"/>
                <a:gd name="T93" fmla="*/ T92 w 2574"/>
                <a:gd name="T94" fmla="+- 0 -1333 -2706"/>
                <a:gd name="T95" fmla="*/ -1333 h 2574"/>
                <a:gd name="T96" fmla="+- 0 10086 7555"/>
                <a:gd name="T97" fmla="*/ T96 w 2574"/>
                <a:gd name="T98" fmla="+- 0 -1336 -2706"/>
                <a:gd name="T99" fmla="*/ -1336 h 2574"/>
                <a:gd name="T100" fmla="+- 0 10045 7555"/>
                <a:gd name="T101" fmla="*/ T100 w 2574"/>
                <a:gd name="T102" fmla="+- 0 -1091 -2706"/>
                <a:gd name="T103" fmla="*/ -1091 h 2574"/>
                <a:gd name="T104" fmla="+- 0 9957 7555"/>
                <a:gd name="T105" fmla="*/ T104 w 2574"/>
                <a:gd name="T106" fmla="+- 0 -861 -2706"/>
                <a:gd name="T107" fmla="*/ -861 h 2574"/>
                <a:gd name="T108" fmla="+- 0 9830 7555"/>
                <a:gd name="T109" fmla="*/ T108 w 2574"/>
                <a:gd name="T110" fmla="+- 0 -658 -2706"/>
                <a:gd name="T111" fmla="*/ -658 h 2574"/>
                <a:gd name="T112" fmla="+- 0 9665 7555"/>
                <a:gd name="T113" fmla="*/ T112 w 2574"/>
                <a:gd name="T114" fmla="+- 0 -483 -2706"/>
                <a:gd name="T115" fmla="*/ -483 h 2574"/>
                <a:gd name="T116" fmla="+- 0 9471 7555"/>
                <a:gd name="T117" fmla="*/ T116 w 2574"/>
                <a:gd name="T118" fmla="+- 0 -342 -2706"/>
                <a:gd name="T119" fmla="*/ -342 h 2574"/>
                <a:gd name="T120" fmla="+- 0 9250 7555"/>
                <a:gd name="T121" fmla="*/ T120 w 2574"/>
                <a:gd name="T122" fmla="+- 0 -241 -2706"/>
                <a:gd name="T123" fmla="*/ -241 h 2574"/>
                <a:gd name="T124" fmla="+- 0 9009 7555"/>
                <a:gd name="T125" fmla="*/ T124 w 2574"/>
                <a:gd name="T126" fmla="+- 0 -183 -2706"/>
                <a:gd name="T127" fmla="*/ -183 h 2574"/>
                <a:gd name="T128" fmla="+- 0 8758 7555"/>
                <a:gd name="T129" fmla="*/ T128 w 2574"/>
                <a:gd name="T130" fmla="+- 0 -175 -2706"/>
                <a:gd name="T131" fmla="*/ -175 h 2574"/>
                <a:gd name="T132" fmla="+- 0 8513 7555"/>
                <a:gd name="T133" fmla="*/ T132 w 2574"/>
                <a:gd name="T134" fmla="+- 0 -216 -2706"/>
                <a:gd name="T135" fmla="*/ -216 h 2574"/>
                <a:gd name="T136" fmla="+- 0 8284 7555"/>
                <a:gd name="T137" fmla="*/ T136 w 2574"/>
                <a:gd name="T138" fmla="+- 0 -304 -2706"/>
                <a:gd name="T139" fmla="*/ -304 h 2574"/>
                <a:gd name="T140" fmla="+- 0 8081 7555"/>
                <a:gd name="T141" fmla="*/ T140 w 2574"/>
                <a:gd name="T142" fmla="+- 0 -432 -2706"/>
                <a:gd name="T143" fmla="*/ -432 h 2574"/>
                <a:gd name="T144" fmla="+- 0 7905 7555"/>
                <a:gd name="T145" fmla="*/ T144 w 2574"/>
                <a:gd name="T146" fmla="+- 0 -597 -2706"/>
                <a:gd name="T147" fmla="*/ -597 h 2574"/>
                <a:gd name="T148" fmla="+- 0 7765 7555"/>
                <a:gd name="T149" fmla="*/ T148 w 2574"/>
                <a:gd name="T150" fmla="+- 0 -791 -2706"/>
                <a:gd name="T151" fmla="*/ -791 h 2574"/>
                <a:gd name="T152" fmla="+- 0 7663 7555"/>
                <a:gd name="T153" fmla="*/ T152 w 2574"/>
                <a:gd name="T154" fmla="+- 0 -1012 -2706"/>
                <a:gd name="T155" fmla="*/ -1012 h 2574"/>
                <a:gd name="T156" fmla="+- 0 7606 7555"/>
                <a:gd name="T157" fmla="*/ T156 w 2574"/>
                <a:gd name="T158" fmla="+- 0 -1253 -2706"/>
                <a:gd name="T159" fmla="*/ -1253 h 2574"/>
                <a:gd name="T160" fmla="+- 0 7598 7555"/>
                <a:gd name="T161" fmla="*/ T160 w 2574"/>
                <a:gd name="T162" fmla="+- 0 -1503 -2706"/>
                <a:gd name="T163" fmla="*/ -1503 h 2574"/>
                <a:gd name="T164" fmla="+- 0 7639 7555"/>
                <a:gd name="T165" fmla="*/ T164 w 2574"/>
                <a:gd name="T166" fmla="+- 0 -1748 -2706"/>
                <a:gd name="T167" fmla="*/ -1748 h 2574"/>
                <a:gd name="T168" fmla="+- 0 7727 7555"/>
                <a:gd name="T169" fmla="*/ T168 w 2574"/>
                <a:gd name="T170" fmla="+- 0 -1978 -2706"/>
                <a:gd name="T171" fmla="*/ -1978 h 2574"/>
                <a:gd name="T172" fmla="+- 0 7854 7555"/>
                <a:gd name="T173" fmla="*/ T172 w 2574"/>
                <a:gd name="T174" fmla="+- 0 -2181 -2706"/>
                <a:gd name="T175" fmla="*/ -2181 h 2574"/>
                <a:gd name="T176" fmla="+- 0 8019 7555"/>
                <a:gd name="T177" fmla="*/ T176 w 2574"/>
                <a:gd name="T178" fmla="+- 0 -2357 -2706"/>
                <a:gd name="T179" fmla="*/ -2357 h 2574"/>
                <a:gd name="T180" fmla="+- 0 8213 7555"/>
                <a:gd name="T181" fmla="*/ T180 w 2574"/>
                <a:gd name="T182" fmla="+- 0 -2497 -2706"/>
                <a:gd name="T183" fmla="*/ -2497 h 2574"/>
                <a:gd name="T184" fmla="+- 0 8434 7555"/>
                <a:gd name="T185" fmla="*/ T184 w 2574"/>
                <a:gd name="T186" fmla="+- 0 -2599 -2706"/>
                <a:gd name="T187" fmla="*/ -2599 h 2574"/>
                <a:gd name="T188" fmla="+- 0 8676 7555"/>
                <a:gd name="T189" fmla="*/ T188 w 2574"/>
                <a:gd name="T190" fmla="+- 0 -2656 -2706"/>
                <a:gd name="T191" fmla="*/ -2656 h 2574"/>
                <a:gd name="T192" fmla="+- 0 8926 7555"/>
                <a:gd name="T193" fmla="*/ T192 w 2574"/>
                <a:gd name="T194" fmla="+- 0 -2664 -2706"/>
                <a:gd name="T195" fmla="*/ -2664 h 2574"/>
                <a:gd name="T196" fmla="+- 0 9171 7555"/>
                <a:gd name="T197" fmla="*/ T196 w 2574"/>
                <a:gd name="T198" fmla="+- 0 -2623 -2706"/>
                <a:gd name="T199" fmla="*/ -2623 h 2574"/>
                <a:gd name="T200" fmla="+- 0 9400 7555"/>
                <a:gd name="T201" fmla="*/ T200 w 2574"/>
                <a:gd name="T202" fmla="+- 0 -2535 -2706"/>
                <a:gd name="T203" fmla="*/ -2535 h 2574"/>
                <a:gd name="T204" fmla="+- 0 9603 7555"/>
                <a:gd name="T205" fmla="*/ T204 w 2574"/>
                <a:gd name="T206" fmla="+- 0 -2408 -2706"/>
                <a:gd name="T207" fmla="*/ -2408 h 2574"/>
                <a:gd name="T208" fmla="+- 0 9752 7555"/>
                <a:gd name="T209" fmla="*/ T208 w 2574"/>
                <a:gd name="T210" fmla="+- 0 -2330 -2706"/>
                <a:gd name="T211" fmla="*/ -2330 h 2574"/>
                <a:gd name="T212" fmla="+- 0 9561 7555"/>
                <a:gd name="T213" fmla="*/ T212 w 2574"/>
                <a:gd name="T214" fmla="+- 0 -2487 -2706"/>
                <a:gd name="T215" fmla="*/ -2487 h 2574"/>
                <a:gd name="T216" fmla="+- 0 9343 7555"/>
                <a:gd name="T217" fmla="*/ T216 w 2574"/>
                <a:gd name="T218" fmla="+- 0 -2605 -2706"/>
                <a:gd name="T219" fmla="*/ -2605 h 2574"/>
                <a:gd name="T220" fmla="+- 0 9098 7555"/>
                <a:gd name="T221" fmla="*/ T220 w 2574"/>
                <a:gd name="T222" fmla="+- 0 -2681 -2706"/>
                <a:gd name="T223" fmla="*/ -2681 h 2574"/>
                <a:gd name="T224" fmla="+- 0 8842 7555"/>
                <a:gd name="T225" fmla="*/ T224 w 2574"/>
                <a:gd name="T226" fmla="+- 0 -2706 -2706"/>
                <a:gd name="T227" fmla="*/ -2706 h 25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574" h="2574">
                  <a:moveTo>
                    <a:pt x="1287" y="0"/>
                  </a:moveTo>
                  <a:lnTo>
                    <a:pt x="1201" y="2"/>
                  </a:lnTo>
                  <a:lnTo>
                    <a:pt x="1115" y="11"/>
                  </a:lnTo>
                  <a:lnTo>
                    <a:pt x="1031" y="25"/>
                  </a:lnTo>
                  <a:lnTo>
                    <a:pt x="948" y="45"/>
                  </a:lnTo>
                  <a:lnTo>
                    <a:pt x="866" y="70"/>
                  </a:lnTo>
                  <a:lnTo>
                    <a:pt x="786" y="101"/>
                  </a:lnTo>
                  <a:lnTo>
                    <a:pt x="711" y="135"/>
                  </a:lnTo>
                  <a:lnTo>
                    <a:pt x="638" y="175"/>
                  </a:lnTo>
                  <a:lnTo>
                    <a:pt x="568" y="219"/>
                  </a:lnTo>
                  <a:lnTo>
                    <a:pt x="502" y="267"/>
                  </a:lnTo>
                  <a:lnTo>
                    <a:pt x="438" y="320"/>
                  </a:lnTo>
                  <a:lnTo>
                    <a:pt x="377" y="376"/>
                  </a:lnTo>
                  <a:lnTo>
                    <a:pt x="320" y="437"/>
                  </a:lnTo>
                  <a:lnTo>
                    <a:pt x="267" y="501"/>
                  </a:lnTo>
                  <a:lnTo>
                    <a:pt x="219" y="568"/>
                  </a:lnTo>
                  <a:lnTo>
                    <a:pt x="175" y="638"/>
                  </a:lnTo>
                  <a:lnTo>
                    <a:pt x="136" y="710"/>
                  </a:lnTo>
                  <a:lnTo>
                    <a:pt x="101" y="785"/>
                  </a:lnTo>
                  <a:lnTo>
                    <a:pt x="71" y="866"/>
                  </a:lnTo>
                  <a:lnTo>
                    <a:pt x="45" y="947"/>
                  </a:lnTo>
                  <a:lnTo>
                    <a:pt x="26" y="1030"/>
                  </a:lnTo>
                  <a:lnTo>
                    <a:pt x="12" y="1115"/>
                  </a:lnTo>
                  <a:lnTo>
                    <a:pt x="3" y="1200"/>
                  </a:lnTo>
                  <a:lnTo>
                    <a:pt x="0" y="1286"/>
                  </a:lnTo>
                  <a:lnTo>
                    <a:pt x="3" y="1373"/>
                  </a:lnTo>
                  <a:lnTo>
                    <a:pt x="12" y="1458"/>
                  </a:lnTo>
                  <a:lnTo>
                    <a:pt x="26" y="1543"/>
                  </a:lnTo>
                  <a:lnTo>
                    <a:pt x="45" y="1626"/>
                  </a:lnTo>
                  <a:lnTo>
                    <a:pt x="71" y="1707"/>
                  </a:lnTo>
                  <a:lnTo>
                    <a:pt x="101" y="1787"/>
                  </a:lnTo>
                  <a:lnTo>
                    <a:pt x="136" y="1863"/>
                  </a:lnTo>
                  <a:lnTo>
                    <a:pt x="175" y="1935"/>
                  </a:lnTo>
                  <a:lnTo>
                    <a:pt x="219" y="2005"/>
                  </a:lnTo>
                  <a:lnTo>
                    <a:pt x="267" y="2072"/>
                  </a:lnTo>
                  <a:lnTo>
                    <a:pt x="320" y="2136"/>
                  </a:lnTo>
                  <a:lnTo>
                    <a:pt x="377" y="2196"/>
                  </a:lnTo>
                  <a:lnTo>
                    <a:pt x="438" y="2253"/>
                  </a:lnTo>
                  <a:lnTo>
                    <a:pt x="502" y="2306"/>
                  </a:lnTo>
                  <a:lnTo>
                    <a:pt x="568" y="2354"/>
                  </a:lnTo>
                  <a:lnTo>
                    <a:pt x="638" y="2398"/>
                  </a:lnTo>
                  <a:lnTo>
                    <a:pt x="711" y="2437"/>
                  </a:lnTo>
                  <a:lnTo>
                    <a:pt x="786" y="2472"/>
                  </a:lnTo>
                  <a:lnTo>
                    <a:pt x="866" y="2503"/>
                  </a:lnTo>
                  <a:lnTo>
                    <a:pt x="948" y="2528"/>
                  </a:lnTo>
                  <a:lnTo>
                    <a:pt x="1031" y="2548"/>
                  </a:lnTo>
                  <a:lnTo>
                    <a:pt x="1115" y="2562"/>
                  </a:lnTo>
                  <a:lnTo>
                    <a:pt x="1201" y="2570"/>
                  </a:lnTo>
                  <a:lnTo>
                    <a:pt x="1287" y="2573"/>
                  </a:lnTo>
                  <a:lnTo>
                    <a:pt x="1373" y="2570"/>
                  </a:lnTo>
                  <a:lnTo>
                    <a:pt x="1459" y="2562"/>
                  </a:lnTo>
                  <a:lnTo>
                    <a:pt x="1543" y="2548"/>
                  </a:lnTo>
                  <a:lnTo>
                    <a:pt x="1626" y="2528"/>
                  </a:lnTo>
                  <a:lnTo>
                    <a:pt x="1708" y="2503"/>
                  </a:lnTo>
                  <a:lnTo>
                    <a:pt x="1788" y="2472"/>
                  </a:lnTo>
                  <a:lnTo>
                    <a:pt x="1863" y="2437"/>
                  </a:lnTo>
                  <a:lnTo>
                    <a:pt x="1936" y="2398"/>
                  </a:lnTo>
                  <a:lnTo>
                    <a:pt x="2006" y="2354"/>
                  </a:lnTo>
                  <a:lnTo>
                    <a:pt x="2072" y="2306"/>
                  </a:lnTo>
                  <a:lnTo>
                    <a:pt x="2136" y="2253"/>
                  </a:lnTo>
                  <a:lnTo>
                    <a:pt x="2197" y="2196"/>
                  </a:lnTo>
                  <a:lnTo>
                    <a:pt x="2254" y="2136"/>
                  </a:lnTo>
                  <a:lnTo>
                    <a:pt x="2307" y="2072"/>
                  </a:lnTo>
                  <a:lnTo>
                    <a:pt x="2355" y="2005"/>
                  </a:lnTo>
                  <a:lnTo>
                    <a:pt x="2399" y="1935"/>
                  </a:lnTo>
                  <a:lnTo>
                    <a:pt x="2438" y="1863"/>
                  </a:lnTo>
                  <a:lnTo>
                    <a:pt x="2473" y="1787"/>
                  </a:lnTo>
                  <a:lnTo>
                    <a:pt x="2504" y="1707"/>
                  </a:lnTo>
                  <a:lnTo>
                    <a:pt x="2529" y="1626"/>
                  </a:lnTo>
                  <a:lnTo>
                    <a:pt x="2548" y="1543"/>
                  </a:lnTo>
                  <a:lnTo>
                    <a:pt x="2563" y="1458"/>
                  </a:lnTo>
                  <a:lnTo>
                    <a:pt x="2571" y="1373"/>
                  </a:lnTo>
                  <a:lnTo>
                    <a:pt x="2574" y="1286"/>
                  </a:lnTo>
                  <a:lnTo>
                    <a:pt x="2534" y="1286"/>
                  </a:lnTo>
                  <a:lnTo>
                    <a:pt x="2531" y="1370"/>
                  </a:lnTo>
                  <a:lnTo>
                    <a:pt x="2523" y="1453"/>
                  </a:lnTo>
                  <a:lnTo>
                    <a:pt x="2510" y="1535"/>
                  </a:lnTo>
                  <a:lnTo>
                    <a:pt x="2490" y="1615"/>
                  </a:lnTo>
                  <a:lnTo>
                    <a:pt x="2466" y="1694"/>
                  </a:lnTo>
                  <a:lnTo>
                    <a:pt x="2436" y="1772"/>
                  </a:lnTo>
                  <a:lnTo>
                    <a:pt x="2402" y="1845"/>
                  </a:lnTo>
                  <a:lnTo>
                    <a:pt x="2364" y="1915"/>
                  </a:lnTo>
                  <a:lnTo>
                    <a:pt x="2322" y="1983"/>
                  </a:lnTo>
                  <a:lnTo>
                    <a:pt x="2275" y="2048"/>
                  </a:lnTo>
                  <a:lnTo>
                    <a:pt x="2224" y="2109"/>
                  </a:lnTo>
                  <a:lnTo>
                    <a:pt x="2169" y="2168"/>
                  </a:lnTo>
                  <a:lnTo>
                    <a:pt x="2110" y="2223"/>
                  </a:lnTo>
                  <a:lnTo>
                    <a:pt x="2048" y="2274"/>
                  </a:lnTo>
                  <a:lnTo>
                    <a:pt x="1983" y="2321"/>
                  </a:lnTo>
                  <a:lnTo>
                    <a:pt x="1916" y="2364"/>
                  </a:lnTo>
                  <a:lnTo>
                    <a:pt x="1845" y="2402"/>
                  </a:lnTo>
                  <a:lnTo>
                    <a:pt x="1772" y="2435"/>
                  </a:lnTo>
                  <a:lnTo>
                    <a:pt x="1695" y="2465"/>
                  </a:lnTo>
                  <a:lnTo>
                    <a:pt x="1616" y="2490"/>
                  </a:lnTo>
                  <a:lnTo>
                    <a:pt x="1535" y="2509"/>
                  </a:lnTo>
                  <a:lnTo>
                    <a:pt x="1454" y="2523"/>
                  </a:lnTo>
                  <a:lnTo>
                    <a:pt x="1371" y="2531"/>
                  </a:lnTo>
                  <a:lnTo>
                    <a:pt x="1287" y="2533"/>
                  </a:lnTo>
                  <a:lnTo>
                    <a:pt x="1203" y="2531"/>
                  </a:lnTo>
                  <a:lnTo>
                    <a:pt x="1121" y="2523"/>
                  </a:lnTo>
                  <a:lnTo>
                    <a:pt x="1039" y="2509"/>
                  </a:lnTo>
                  <a:lnTo>
                    <a:pt x="958" y="2490"/>
                  </a:lnTo>
                  <a:lnTo>
                    <a:pt x="879" y="2465"/>
                  </a:lnTo>
                  <a:lnTo>
                    <a:pt x="802" y="2435"/>
                  </a:lnTo>
                  <a:lnTo>
                    <a:pt x="729" y="2402"/>
                  </a:lnTo>
                  <a:lnTo>
                    <a:pt x="658" y="2364"/>
                  </a:lnTo>
                  <a:lnTo>
                    <a:pt x="591" y="2321"/>
                  </a:lnTo>
                  <a:lnTo>
                    <a:pt x="526" y="2274"/>
                  </a:lnTo>
                  <a:lnTo>
                    <a:pt x="464" y="2223"/>
                  </a:lnTo>
                  <a:lnTo>
                    <a:pt x="405" y="2168"/>
                  </a:lnTo>
                  <a:lnTo>
                    <a:pt x="350" y="2109"/>
                  </a:lnTo>
                  <a:lnTo>
                    <a:pt x="299" y="2048"/>
                  </a:lnTo>
                  <a:lnTo>
                    <a:pt x="252" y="1983"/>
                  </a:lnTo>
                  <a:lnTo>
                    <a:pt x="210" y="1915"/>
                  </a:lnTo>
                  <a:lnTo>
                    <a:pt x="172" y="1845"/>
                  </a:lnTo>
                  <a:lnTo>
                    <a:pt x="138" y="1772"/>
                  </a:lnTo>
                  <a:lnTo>
                    <a:pt x="108" y="1694"/>
                  </a:lnTo>
                  <a:lnTo>
                    <a:pt x="84" y="1615"/>
                  </a:lnTo>
                  <a:lnTo>
                    <a:pt x="65" y="1535"/>
                  </a:lnTo>
                  <a:lnTo>
                    <a:pt x="51" y="1453"/>
                  </a:lnTo>
                  <a:lnTo>
                    <a:pt x="43" y="1370"/>
                  </a:lnTo>
                  <a:lnTo>
                    <a:pt x="40" y="1286"/>
                  </a:lnTo>
                  <a:lnTo>
                    <a:pt x="43" y="1203"/>
                  </a:lnTo>
                  <a:lnTo>
                    <a:pt x="51" y="1120"/>
                  </a:lnTo>
                  <a:lnTo>
                    <a:pt x="65" y="1038"/>
                  </a:lnTo>
                  <a:lnTo>
                    <a:pt x="84" y="958"/>
                  </a:lnTo>
                  <a:lnTo>
                    <a:pt x="108" y="879"/>
                  </a:lnTo>
                  <a:lnTo>
                    <a:pt x="138" y="801"/>
                  </a:lnTo>
                  <a:lnTo>
                    <a:pt x="172" y="728"/>
                  </a:lnTo>
                  <a:lnTo>
                    <a:pt x="210" y="658"/>
                  </a:lnTo>
                  <a:lnTo>
                    <a:pt x="252" y="590"/>
                  </a:lnTo>
                  <a:lnTo>
                    <a:pt x="299" y="525"/>
                  </a:lnTo>
                  <a:lnTo>
                    <a:pt x="350" y="463"/>
                  </a:lnTo>
                  <a:lnTo>
                    <a:pt x="405" y="405"/>
                  </a:lnTo>
                  <a:lnTo>
                    <a:pt x="464" y="349"/>
                  </a:lnTo>
                  <a:lnTo>
                    <a:pt x="526" y="298"/>
                  </a:lnTo>
                  <a:lnTo>
                    <a:pt x="591" y="252"/>
                  </a:lnTo>
                  <a:lnTo>
                    <a:pt x="658" y="209"/>
                  </a:lnTo>
                  <a:lnTo>
                    <a:pt x="729" y="171"/>
                  </a:lnTo>
                  <a:lnTo>
                    <a:pt x="802" y="137"/>
                  </a:lnTo>
                  <a:lnTo>
                    <a:pt x="879" y="107"/>
                  </a:lnTo>
                  <a:lnTo>
                    <a:pt x="958" y="83"/>
                  </a:lnTo>
                  <a:lnTo>
                    <a:pt x="1039" y="64"/>
                  </a:lnTo>
                  <a:lnTo>
                    <a:pt x="1121" y="50"/>
                  </a:lnTo>
                  <a:lnTo>
                    <a:pt x="1203" y="42"/>
                  </a:lnTo>
                  <a:lnTo>
                    <a:pt x="1287" y="39"/>
                  </a:lnTo>
                  <a:lnTo>
                    <a:pt x="1371" y="42"/>
                  </a:lnTo>
                  <a:lnTo>
                    <a:pt x="1454" y="50"/>
                  </a:lnTo>
                  <a:lnTo>
                    <a:pt x="1535" y="64"/>
                  </a:lnTo>
                  <a:lnTo>
                    <a:pt x="1616" y="83"/>
                  </a:lnTo>
                  <a:lnTo>
                    <a:pt x="1695" y="107"/>
                  </a:lnTo>
                  <a:lnTo>
                    <a:pt x="1772" y="137"/>
                  </a:lnTo>
                  <a:lnTo>
                    <a:pt x="1845" y="171"/>
                  </a:lnTo>
                  <a:lnTo>
                    <a:pt x="1916" y="209"/>
                  </a:lnTo>
                  <a:lnTo>
                    <a:pt x="1983" y="252"/>
                  </a:lnTo>
                  <a:lnTo>
                    <a:pt x="2048" y="298"/>
                  </a:lnTo>
                  <a:lnTo>
                    <a:pt x="2110" y="349"/>
                  </a:lnTo>
                  <a:lnTo>
                    <a:pt x="2169" y="405"/>
                  </a:lnTo>
                  <a:lnTo>
                    <a:pt x="2197" y="376"/>
                  </a:lnTo>
                  <a:lnTo>
                    <a:pt x="2136" y="320"/>
                  </a:lnTo>
                  <a:lnTo>
                    <a:pt x="2072" y="267"/>
                  </a:lnTo>
                  <a:lnTo>
                    <a:pt x="2006" y="219"/>
                  </a:lnTo>
                  <a:lnTo>
                    <a:pt x="1936" y="175"/>
                  </a:lnTo>
                  <a:lnTo>
                    <a:pt x="1863" y="135"/>
                  </a:lnTo>
                  <a:lnTo>
                    <a:pt x="1788" y="101"/>
                  </a:lnTo>
                  <a:lnTo>
                    <a:pt x="1708" y="70"/>
                  </a:lnTo>
                  <a:lnTo>
                    <a:pt x="1626" y="45"/>
                  </a:lnTo>
                  <a:lnTo>
                    <a:pt x="1543" y="25"/>
                  </a:lnTo>
                  <a:lnTo>
                    <a:pt x="1459" y="11"/>
                  </a:lnTo>
                  <a:lnTo>
                    <a:pt x="1373" y="2"/>
                  </a:lnTo>
                  <a:lnTo>
                    <a:pt x="1287" y="0"/>
                  </a:lnTo>
                  <a:close/>
                </a:path>
              </a:pathLst>
            </a:custGeom>
            <a:solidFill>
              <a:srgbClr val="F15A2C"/>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pic>
          <p:nvPicPr>
            <p:cNvPr id="206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 y="-2746"/>
              <a:ext cx="1044" cy="1062"/>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5"/>
            <p:cNvSpPr/>
            <p:nvPr/>
          </p:nvSpPr>
          <p:spPr bwMode="auto">
            <a:xfrm>
              <a:off x="9391" y="-2591"/>
              <a:ext cx="695" cy="695"/>
            </a:xfrm>
            <a:custGeom>
              <a:avLst/>
              <a:gdLst>
                <a:gd name="T0" fmla="+- 0 9739 9391"/>
                <a:gd name="T1" fmla="*/ T0 w 695"/>
                <a:gd name="T2" fmla="+- 0 -2590 -2590"/>
                <a:gd name="T3" fmla="*/ -2590 h 695"/>
                <a:gd name="T4" fmla="+- 0 9669 9391"/>
                <a:gd name="T5" fmla="*/ T4 w 695"/>
                <a:gd name="T6" fmla="+- 0 -2583 -2590"/>
                <a:gd name="T7" fmla="*/ -2583 h 695"/>
                <a:gd name="T8" fmla="+- 0 9603 9391"/>
                <a:gd name="T9" fmla="*/ T8 w 695"/>
                <a:gd name="T10" fmla="+- 0 -2563 -2590"/>
                <a:gd name="T11" fmla="*/ -2563 h 695"/>
                <a:gd name="T12" fmla="+- 0 9545 9391"/>
                <a:gd name="T13" fmla="*/ T12 w 695"/>
                <a:gd name="T14" fmla="+- 0 -2531 -2590"/>
                <a:gd name="T15" fmla="*/ -2531 h 695"/>
                <a:gd name="T16" fmla="+- 0 9493 9391"/>
                <a:gd name="T17" fmla="*/ T16 w 695"/>
                <a:gd name="T18" fmla="+- 0 -2488 -2590"/>
                <a:gd name="T19" fmla="*/ -2488 h 695"/>
                <a:gd name="T20" fmla="+- 0 9451 9391"/>
                <a:gd name="T21" fmla="*/ T20 w 695"/>
                <a:gd name="T22" fmla="+- 0 -2437 -2590"/>
                <a:gd name="T23" fmla="*/ -2437 h 695"/>
                <a:gd name="T24" fmla="+- 0 9419 9391"/>
                <a:gd name="T25" fmla="*/ T24 w 695"/>
                <a:gd name="T26" fmla="+- 0 -2378 -2590"/>
                <a:gd name="T27" fmla="*/ -2378 h 695"/>
                <a:gd name="T28" fmla="+- 0 9399 9391"/>
                <a:gd name="T29" fmla="*/ T28 w 695"/>
                <a:gd name="T30" fmla="+- 0 -2313 -2590"/>
                <a:gd name="T31" fmla="*/ -2313 h 695"/>
                <a:gd name="T32" fmla="+- 0 9391 9391"/>
                <a:gd name="T33" fmla="*/ T32 w 695"/>
                <a:gd name="T34" fmla="+- 0 -2243 -2590"/>
                <a:gd name="T35" fmla="*/ -2243 h 695"/>
                <a:gd name="T36" fmla="+- 0 9399 9391"/>
                <a:gd name="T37" fmla="*/ T36 w 695"/>
                <a:gd name="T38" fmla="+- 0 -2173 -2590"/>
                <a:gd name="T39" fmla="*/ -2173 h 695"/>
                <a:gd name="T40" fmla="+- 0 9419 9391"/>
                <a:gd name="T41" fmla="*/ T40 w 695"/>
                <a:gd name="T42" fmla="+- 0 -2108 -2590"/>
                <a:gd name="T43" fmla="*/ -2108 h 695"/>
                <a:gd name="T44" fmla="+- 0 9451 9391"/>
                <a:gd name="T45" fmla="*/ T44 w 695"/>
                <a:gd name="T46" fmla="+- 0 -2049 -2590"/>
                <a:gd name="T47" fmla="*/ -2049 h 695"/>
                <a:gd name="T48" fmla="+- 0 9493 9391"/>
                <a:gd name="T49" fmla="*/ T48 w 695"/>
                <a:gd name="T50" fmla="+- 0 -1998 -2590"/>
                <a:gd name="T51" fmla="*/ -1998 h 695"/>
                <a:gd name="T52" fmla="+- 0 9545 9391"/>
                <a:gd name="T53" fmla="*/ T52 w 695"/>
                <a:gd name="T54" fmla="+- 0 -1955 -2590"/>
                <a:gd name="T55" fmla="*/ -1955 h 695"/>
                <a:gd name="T56" fmla="+- 0 9603 9391"/>
                <a:gd name="T57" fmla="*/ T56 w 695"/>
                <a:gd name="T58" fmla="+- 0 -1923 -2590"/>
                <a:gd name="T59" fmla="*/ -1923 h 695"/>
                <a:gd name="T60" fmla="+- 0 9669 9391"/>
                <a:gd name="T61" fmla="*/ T60 w 695"/>
                <a:gd name="T62" fmla="+- 0 -1903 -2590"/>
                <a:gd name="T63" fmla="*/ -1903 h 695"/>
                <a:gd name="T64" fmla="+- 0 9739 9391"/>
                <a:gd name="T65" fmla="*/ T64 w 695"/>
                <a:gd name="T66" fmla="+- 0 -1896 -2590"/>
                <a:gd name="T67" fmla="*/ -1896 h 695"/>
                <a:gd name="T68" fmla="+- 0 9809 9391"/>
                <a:gd name="T69" fmla="*/ T68 w 695"/>
                <a:gd name="T70" fmla="+- 0 -1903 -2590"/>
                <a:gd name="T71" fmla="*/ -1903 h 695"/>
                <a:gd name="T72" fmla="+- 0 9874 9391"/>
                <a:gd name="T73" fmla="*/ T72 w 695"/>
                <a:gd name="T74" fmla="+- 0 -1923 -2590"/>
                <a:gd name="T75" fmla="*/ -1923 h 695"/>
                <a:gd name="T76" fmla="+- 0 9933 9391"/>
                <a:gd name="T77" fmla="*/ T76 w 695"/>
                <a:gd name="T78" fmla="+- 0 -1955 -2590"/>
                <a:gd name="T79" fmla="*/ -1955 h 695"/>
                <a:gd name="T80" fmla="+- 0 9984 9391"/>
                <a:gd name="T81" fmla="*/ T80 w 695"/>
                <a:gd name="T82" fmla="+- 0 -1998 -2590"/>
                <a:gd name="T83" fmla="*/ -1998 h 695"/>
                <a:gd name="T84" fmla="+- 0 10026 9391"/>
                <a:gd name="T85" fmla="*/ T84 w 695"/>
                <a:gd name="T86" fmla="+- 0 -2049 -2590"/>
                <a:gd name="T87" fmla="*/ -2049 h 695"/>
                <a:gd name="T88" fmla="+- 0 10058 9391"/>
                <a:gd name="T89" fmla="*/ T88 w 695"/>
                <a:gd name="T90" fmla="+- 0 -2108 -2590"/>
                <a:gd name="T91" fmla="*/ -2108 h 695"/>
                <a:gd name="T92" fmla="+- 0 10079 9391"/>
                <a:gd name="T93" fmla="*/ T92 w 695"/>
                <a:gd name="T94" fmla="+- 0 -2173 -2590"/>
                <a:gd name="T95" fmla="*/ -2173 h 695"/>
                <a:gd name="T96" fmla="+- 0 10086 9391"/>
                <a:gd name="T97" fmla="*/ T96 w 695"/>
                <a:gd name="T98" fmla="+- 0 -2243 -2590"/>
                <a:gd name="T99" fmla="*/ -2243 h 695"/>
                <a:gd name="T100" fmla="+- 0 10079 9391"/>
                <a:gd name="T101" fmla="*/ T100 w 695"/>
                <a:gd name="T102" fmla="+- 0 -2313 -2590"/>
                <a:gd name="T103" fmla="*/ -2313 h 695"/>
                <a:gd name="T104" fmla="+- 0 10058 9391"/>
                <a:gd name="T105" fmla="*/ T104 w 695"/>
                <a:gd name="T106" fmla="+- 0 -2378 -2590"/>
                <a:gd name="T107" fmla="*/ -2378 h 695"/>
                <a:gd name="T108" fmla="+- 0 10026 9391"/>
                <a:gd name="T109" fmla="*/ T108 w 695"/>
                <a:gd name="T110" fmla="+- 0 -2437 -2590"/>
                <a:gd name="T111" fmla="*/ -2437 h 695"/>
                <a:gd name="T112" fmla="+- 0 9984 9391"/>
                <a:gd name="T113" fmla="*/ T112 w 695"/>
                <a:gd name="T114" fmla="+- 0 -2488 -2590"/>
                <a:gd name="T115" fmla="*/ -2488 h 695"/>
                <a:gd name="T116" fmla="+- 0 9933 9391"/>
                <a:gd name="T117" fmla="*/ T116 w 695"/>
                <a:gd name="T118" fmla="+- 0 -2531 -2590"/>
                <a:gd name="T119" fmla="*/ -2531 h 695"/>
                <a:gd name="T120" fmla="+- 0 9874 9391"/>
                <a:gd name="T121" fmla="*/ T120 w 695"/>
                <a:gd name="T122" fmla="+- 0 -2563 -2590"/>
                <a:gd name="T123" fmla="*/ -2563 h 695"/>
                <a:gd name="T124" fmla="+- 0 9809 9391"/>
                <a:gd name="T125" fmla="*/ T124 w 695"/>
                <a:gd name="T126" fmla="+- 0 -2583 -2590"/>
                <a:gd name="T127" fmla="*/ -2583 h 695"/>
                <a:gd name="T128" fmla="+- 0 9739 9391"/>
                <a:gd name="T129" fmla="*/ T128 w 695"/>
                <a:gd name="T130" fmla="+- 0 -2590 -2590"/>
                <a:gd name="T131" fmla="*/ -2590 h 6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695" h="695">
                  <a:moveTo>
                    <a:pt x="348" y="0"/>
                  </a:moveTo>
                  <a:lnTo>
                    <a:pt x="278" y="7"/>
                  </a:lnTo>
                  <a:lnTo>
                    <a:pt x="212" y="27"/>
                  </a:lnTo>
                  <a:lnTo>
                    <a:pt x="154" y="59"/>
                  </a:lnTo>
                  <a:lnTo>
                    <a:pt x="102" y="102"/>
                  </a:lnTo>
                  <a:lnTo>
                    <a:pt x="60" y="153"/>
                  </a:lnTo>
                  <a:lnTo>
                    <a:pt x="28" y="212"/>
                  </a:lnTo>
                  <a:lnTo>
                    <a:pt x="8" y="277"/>
                  </a:lnTo>
                  <a:lnTo>
                    <a:pt x="0" y="347"/>
                  </a:lnTo>
                  <a:lnTo>
                    <a:pt x="8" y="417"/>
                  </a:lnTo>
                  <a:lnTo>
                    <a:pt x="28" y="482"/>
                  </a:lnTo>
                  <a:lnTo>
                    <a:pt x="60" y="541"/>
                  </a:lnTo>
                  <a:lnTo>
                    <a:pt x="102" y="592"/>
                  </a:lnTo>
                  <a:lnTo>
                    <a:pt x="154" y="635"/>
                  </a:lnTo>
                  <a:lnTo>
                    <a:pt x="212" y="667"/>
                  </a:lnTo>
                  <a:lnTo>
                    <a:pt x="278" y="687"/>
                  </a:lnTo>
                  <a:lnTo>
                    <a:pt x="348" y="694"/>
                  </a:lnTo>
                  <a:lnTo>
                    <a:pt x="418" y="687"/>
                  </a:lnTo>
                  <a:lnTo>
                    <a:pt x="483" y="667"/>
                  </a:lnTo>
                  <a:lnTo>
                    <a:pt x="542" y="635"/>
                  </a:lnTo>
                  <a:lnTo>
                    <a:pt x="593" y="592"/>
                  </a:lnTo>
                  <a:lnTo>
                    <a:pt x="635" y="541"/>
                  </a:lnTo>
                  <a:lnTo>
                    <a:pt x="667" y="482"/>
                  </a:lnTo>
                  <a:lnTo>
                    <a:pt x="688" y="417"/>
                  </a:lnTo>
                  <a:lnTo>
                    <a:pt x="695" y="347"/>
                  </a:lnTo>
                  <a:lnTo>
                    <a:pt x="688" y="277"/>
                  </a:lnTo>
                  <a:lnTo>
                    <a:pt x="667" y="212"/>
                  </a:lnTo>
                  <a:lnTo>
                    <a:pt x="635" y="153"/>
                  </a:lnTo>
                  <a:lnTo>
                    <a:pt x="593" y="102"/>
                  </a:lnTo>
                  <a:lnTo>
                    <a:pt x="542" y="59"/>
                  </a:lnTo>
                  <a:lnTo>
                    <a:pt x="483" y="27"/>
                  </a:lnTo>
                  <a:lnTo>
                    <a:pt x="418" y="7"/>
                  </a:lnTo>
                  <a:lnTo>
                    <a:pt x="348" y="0"/>
                  </a:lnTo>
                  <a:close/>
                </a:path>
              </a:pathLst>
            </a:custGeom>
            <a:solidFill>
              <a:srgbClr val="9545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8" name="AutoShape 16"/>
            <p:cNvSpPr/>
            <p:nvPr/>
          </p:nvSpPr>
          <p:spPr bwMode="auto">
            <a:xfrm>
              <a:off x="9361" y="-2620"/>
              <a:ext cx="754" cy="754"/>
            </a:xfrm>
            <a:custGeom>
              <a:avLst/>
              <a:gdLst>
                <a:gd name="T0" fmla="+- 0 9663 9362"/>
                <a:gd name="T1" fmla="*/ T0 w 754"/>
                <a:gd name="T2" fmla="+- 0 -2612 -2620"/>
                <a:gd name="T3" fmla="*/ -2612 h 754"/>
                <a:gd name="T4" fmla="+- 0 9528 9362"/>
                <a:gd name="T5" fmla="*/ T4 w 754"/>
                <a:gd name="T6" fmla="+- 0 -2555 -2620"/>
                <a:gd name="T7" fmla="*/ -2555 h 754"/>
                <a:gd name="T8" fmla="+- 0 9426 9362"/>
                <a:gd name="T9" fmla="*/ T8 w 754"/>
                <a:gd name="T10" fmla="+- 0 -2454 -2620"/>
                <a:gd name="T11" fmla="*/ -2454 h 754"/>
                <a:gd name="T12" fmla="+- 0 9369 9362"/>
                <a:gd name="T13" fmla="*/ T12 w 754"/>
                <a:gd name="T14" fmla="+- 0 -2319 -2620"/>
                <a:gd name="T15" fmla="*/ -2319 h 754"/>
                <a:gd name="T16" fmla="+- 0 9369 9362"/>
                <a:gd name="T17" fmla="*/ T16 w 754"/>
                <a:gd name="T18" fmla="+- 0 -2167 -2620"/>
                <a:gd name="T19" fmla="*/ -2167 h 754"/>
                <a:gd name="T20" fmla="+- 0 9426 9362"/>
                <a:gd name="T21" fmla="*/ T20 w 754"/>
                <a:gd name="T22" fmla="+- 0 -2032 -2620"/>
                <a:gd name="T23" fmla="*/ -2032 h 754"/>
                <a:gd name="T24" fmla="+- 0 9528 9362"/>
                <a:gd name="T25" fmla="*/ T24 w 754"/>
                <a:gd name="T26" fmla="+- 0 -1931 -2620"/>
                <a:gd name="T27" fmla="*/ -1931 h 754"/>
                <a:gd name="T28" fmla="+- 0 9663 9362"/>
                <a:gd name="T29" fmla="*/ T28 w 754"/>
                <a:gd name="T30" fmla="+- 0 -1874 -2620"/>
                <a:gd name="T31" fmla="*/ -1874 h 754"/>
                <a:gd name="T32" fmla="+- 0 9814 9362"/>
                <a:gd name="T33" fmla="*/ T32 w 754"/>
                <a:gd name="T34" fmla="+- 0 -1874 -2620"/>
                <a:gd name="T35" fmla="*/ -1874 h 754"/>
                <a:gd name="T36" fmla="+- 0 9940 9362"/>
                <a:gd name="T37" fmla="*/ T36 w 754"/>
                <a:gd name="T38" fmla="+- 0 -1926 -2620"/>
                <a:gd name="T39" fmla="*/ -1926 h 754"/>
                <a:gd name="T40" fmla="+- 0 9666 9362"/>
                <a:gd name="T41" fmla="*/ T40 w 754"/>
                <a:gd name="T42" fmla="+- 0 -1934 -2620"/>
                <a:gd name="T43" fmla="*/ -1934 h 754"/>
                <a:gd name="T44" fmla="+- 0 9540 9362"/>
                <a:gd name="T45" fmla="*/ T44 w 754"/>
                <a:gd name="T46" fmla="+- 0 -1995 -2620"/>
                <a:gd name="T47" fmla="*/ -1995 h 754"/>
                <a:gd name="T48" fmla="+- 0 9454 9362"/>
                <a:gd name="T49" fmla="*/ T48 w 754"/>
                <a:gd name="T50" fmla="+- 0 -2104 -2620"/>
                <a:gd name="T51" fmla="*/ -2104 h 754"/>
                <a:gd name="T52" fmla="+- 0 9421 9362"/>
                <a:gd name="T53" fmla="*/ T52 w 754"/>
                <a:gd name="T54" fmla="+- 0 -2243 -2620"/>
                <a:gd name="T55" fmla="*/ -2243 h 754"/>
                <a:gd name="T56" fmla="+- 0 9454 9362"/>
                <a:gd name="T57" fmla="*/ T56 w 754"/>
                <a:gd name="T58" fmla="+- 0 -2382 -2620"/>
                <a:gd name="T59" fmla="*/ -2382 h 754"/>
                <a:gd name="T60" fmla="+- 0 9540 9362"/>
                <a:gd name="T61" fmla="*/ T60 w 754"/>
                <a:gd name="T62" fmla="+- 0 -2491 -2620"/>
                <a:gd name="T63" fmla="*/ -2491 h 754"/>
                <a:gd name="T64" fmla="+- 0 9666 9362"/>
                <a:gd name="T65" fmla="*/ T64 w 754"/>
                <a:gd name="T66" fmla="+- 0 -2552 -2620"/>
                <a:gd name="T67" fmla="*/ -2552 h 754"/>
                <a:gd name="T68" fmla="+- 0 9940 9362"/>
                <a:gd name="T69" fmla="*/ T68 w 754"/>
                <a:gd name="T70" fmla="+- 0 -2560 -2620"/>
                <a:gd name="T71" fmla="*/ -2560 h 754"/>
                <a:gd name="T72" fmla="+- 0 9814 9362"/>
                <a:gd name="T73" fmla="*/ T72 w 754"/>
                <a:gd name="T74" fmla="+- 0 -2612 -2620"/>
                <a:gd name="T75" fmla="*/ -2612 h 754"/>
                <a:gd name="T76" fmla="+- 0 9940 9362"/>
                <a:gd name="T77" fmla="*/ T76 w 754"/>
                <a:gd name="T78" fmla="+- 0 -2560 -2620"/>
                <a:gd name="T79" fmla="*/ -2560 h 754"/>
                <a:gd name="T80" fmla="+- 0 9811 9362"/>
                <a:gd name="T81" fmla="*/ T80 w 754"/>
                <a:gd name="T82" fmla="+- 0 -2552 -2620"/>
                <a:gd name="T83" fmla="*/ -2552 h 754"/>
                <a:gd name="T84" fmla="+- 0 9937 9362"/>
                <a:gd name="T85" fmla="*/ T84 w 754"/>
                <a:gd name="T86" fmla="+- 0 -2491 -2620"/>
                <a:gd name="T87" fmla="*/ -2491 h 754"/>
                <a:gd name="T88" fmla="+- 0 10024 9362"/>
                <a:gd name="T89" fmla="*/ T88 w 754"/>
                <a:gd name="T90" fmla="+- 0 -2382 -2620"/>
                <a:gd name="T91" fmla="*/ -2382 h 754"/>
                <a:gd name="T92" fmla="+- 0 10056 9362"/>
                <a:gd name="T93" fmla="*/ T92 w 754"/>
                <a:gd name="T94" fmla="+- 0 -2243 -2620"/>
                <a:gd name="T95" fmla="*/ -2243 h 754"/>
                <a:gd name="T96" fmla="+- 0 10024 9362"/>
                <a:gd name="T97" fmla="*/ T96 w 754"/>
                <a:gd name="T98" fmla="+- 0 -2104 -2620"/>
                <a:gd name="T99" fmla="*/ -2104 h 754"/>
                <a:gd name="T100" fmla="+- 0 9937 9362"/>
                <a:gd name="T101" fmla="*/ T100 w 754"/>
                <a:gd name="T102" fmla="+- 0 -1995 -2620"/>
                <a:gd name="T103" fmla="*/ -1995 h 754"/>
                <a:gd name="T104" fmla="+- 0 9811 9362"/>
                <a:gd name="T105" fmla="*/ T104 w 754"/>
                <a:gd name="T106" fmla="+- 0 -1934 -2620"/>
                <a:gd name="T107" fmla="*/ -1934 h 754"/>
                <a:gd name="T108" fmla="+- 0 9940 9362"/>
                <a:gd name="T109" fmla="*/ T108 w 754"/>
                <a:gd name="T110" fmla="+- 0 -1926 -2620"/>
                <a:gd name="T111" fmla="*/ -1926 h 754"/>
                <a:gd name="T112" fmla="+- 0 10005 9362"/>
                <a:gd name="T113" fmla="*/ T112 w 754"/>
                <a:gd name="T114" fmla="+- 0 -1977 -2620"/>
                <a:gd name="T115" fmla="*/ -1977 h 754"/>
                <a:gd name="T116" fmla="+- 0 10086 9362"/>
                <a:gd name="T117" fmla="*/ T116 w 754"/>
                <a:gd name="T118" fmla="+- 0 -2096 -2620"/>
                <a:gd name="T119" fmla="*/ -2096 h 754"/>
                <a:gd name="T120" fmla="+- 0 10116 9362"/>
                <a:gd name="T121" fmla="*/ T120 w 754"/>
                <a:gd name="T122" fmla="+- 0 -2243 -2620"/>
                <a:gd name="T123" fmla="*/ -2243 h 754"/>
                <a:gd name="T124" fmla="+- 0 10086 9362"/>
                <a:gd name="T125" fmla="*/ T124 w 754"/>
                <a:gd name="T126" fmla="+- 0 -2390 -2620"/>
                <a:gd name="T127" fmla="*/ -2390 h 754"/>
                <a:gd name="T128" fmla="+- 0 10005 9362"/>
                <a:gd name="T129" fmla="*/ T128 w 754"/>
                <a:gd name="T130" fmla="+- 0 -2509 -2620"/>
                <a:gd name="T131" fmla="*/ -2509 h 754"/>
                <a:gd name="T132" fmla="+- 0 9940 9362"/>
                <a:gd name="T133" fmla="*/ T132 w 754"/>
                <a:gd name="T134" fmla="+- 0 -2560 -2620"/>
                <a:gd name="T135" fmla="*/ -2560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754" h="754">
                  <a:moveTo>
                    <a:pt x="377" y="0"/>
                  </a:moveTo>
                  <a:lnTo>
                    <a:pt x="301" y="8"/>
                  </a:lnTo>
                  <a:lnTo>
                    <a:pt x="230" y="30"/>
                  </a:lnTo>
                  <a:lnTo>
                    <a:pt x="166" y="65"/>
                  </a:lnTo>
                  <a:lnTo>
                    <a:pt x="110" y="111"/>
                  </a:lnTo>
                  <a:lnTo>
                    <a:pt x="64" y="166"/>
                  </a:lnTo>
                  <a:lnTo>
                    <a:pt x="29" y="230"/>
                  </a:lnTo>
                  <a:lnTo>
                    <a:pt x="7" y="301"/>
                  </a:lnTo>
                  <a:lnTo>
                    <a:pt x="0" y="377"/>
                  </a:lnTo>
                  <a:lnTo>
                    <a:pt x="7" y="453"/>
                  </a:lnTo>
                  <a:lnTo>
                    <a:pt x="29" y="524"/>
                  </a:lnTo>
                  <a:lnTo>
                    <a:pt x="64" y="588"/>
                  </a:lnTo>
                  <a:lnTo>
                    <a:pt x="110" y="643"/>
                  </a:lnTo>
                  <a:lnTo>
                    <a:pt x="166" y="689"/>
                  </a:lnTo>
                  <a:lnTo>
                    <a:pt x="230" y="724"/>
                  </a:lnTo>
                  <a:lnTo>
                    <a:pt x="301" y="746"/>
                  </a:lnTo>
                  <a:lnTo>
                    <a:pt x="377" y="754"/>
                  </a:lnTo>
                  <a:lnTo>
                    <a:pt x="452" y="746"/>
                  </a:lnTo>
                  <a:lnTo>
                    <a:pt x="523" y="724"/>
                  </a:lnTo>
                  <a:lnTo>
                    <a:pt x="578" y="694"/>
                  </a:lnTo>
                  <a:lnTo>
                    <a:pt x="377" y="694"/>
                  </a:lnTo>
                  <a:lnTo>
                    <a:pt x="304" y="686"/>
                  </a:lnTo>
                  <a:lnTo>
                    <a:pt x="237" y="662"/>
                  </a:lnTo>
                  <a:lnTo>
                    <a:pt x="178" y="625"/>
                  </a:lnTo>
                  <a:lnTo>
                    <a:pt x="129" y="575"/>
                  </a:lnTo>
                  <a:lnTo>
                    <a:pt x="92" y="516"/>
                  </a:lnTo>
                  <a:lnTo>
                    <a:pt x="68" y="450"/>
                  </a:lnTo>
                  <a:lnTo>
                    <a:pt x="59" y="377"/>
                  </a:lnTo>
                  <a:lnTo>
                    <a:pt x="68" y="304"/>
                  </a:lnTo>
                  <a:lnTo>
                    <a:pt x="92" y="238"/>
                  </a:lnTo>
                  <a:lnTo>
                    <a:pt x="129" y="179"/>
                  </a:lnTo>
                  <a:lnTo>
                    <a:pt x="178" y="129"/>
                  </a:lnTo>
                  <a:lnTo>
                    <a:pt x="237" y="92"/>
                  </a:lnTo>
                  <a:lnTo>
                    <a:pt x="304" y="68"/>
                  </a:lnTo>
                  <a:lnTo>
                    <a:pt x="377" y="60"/>
                  </a:lnTo>
                  <a:lnTo>
                    <a:pt x="578" y="60"/>
                  </a:lnTo>
                  <a:lnTo>
                    <a:pt x="523" y="30"/>
                  </a:lnTo>
                  <a:lnTo>
                    <a:pt x="452" y="8"/>
                  </a:lnTo>
                  <a:lnTo>
                    <a:pt x="377" y="0"/>
                  </a:lnTo>
                  <a:close/>
                  <a:moveTo>
                    <a:pt x="578" y="60"/>
                  </a:moveTo>
                  <a:lnTo>
                    <a:pt x="377" y="60"/>
                  </a:lnTo>
                  <a:lnTo>
                    <a:pt x="449" y="68"/>
                  </a:lnTo>
                  <a:lnTo>
                    <a:pt x="516" y="92"/>
                  </a:lnTo>
                  <a:lnTo>
                    <a:pt x="575" y="129"/>
                  </a:lnTo>
                  <a:lnTo>
                    <a:pt x="624" y="179"/>
                  </a:lnTo>
                  <a:lnTo>
                    <a:pt x="662" y="238"/>
                  </a:lnTo>
                  <a:lnTo>
                    <a:pt x="686" y="304"/>
                  </a:lnTo>
                  <a:lnTo>
                    <a:pt x="694" y="377"/>
                  </a:lnTo>
                  <a:lnTo>
                    <a:pt x="686" y="450"/>
                  </a:lnTo>
                  <a:lnTo>
                    <a:pt x="662" y="516"/>
                  </a:lnTo>
                  <a:lnTo>
                    <a:pt x="624" y="575"/>
                  </a:lnTo>
                  <a:lnTo>
                    <a:pt x="575" y="625"/>
                  </a:lnTo>
                  <a:lnTo>
                    <a:pt x="516" y="662"/>
                  </a:lnTo>
                  <a:lnTo>
                    <a:pt x="449" y="686"/>
                  </a:lnTo>
                  <a:lnTo>
                    <a:pt x="377" y="694"/>
                  </a:lnTo>
                  <a:lnTo>
                    <a:pt x="578" y="694"/>
                  </a:lnTo>
                  <a:lnTo>
                    <a:pt x="587" y="689"/>
                  </a:lnTo>
                  <a:lnTo>
                    <a:pt x="643" y="643"/>
                  </a:lnTo>
                  <a:lnTo>
                    <a:pt x="689" y="588"/>
                  </a:lnTo>
                  <a:lnTo>
                    <a:pt x="724" y="524"/>
                  </a:lnTo>
                  <a:lnTo>
                    <a:pt x="746" y="453"/>
                  </a:lnTo>
                  <a:lnTo>
                    <a:pt x="754" y="377"/>
                  </a:lnTo>
                  <a:lnTo>
                    <a:pt x="746" y="301"/>
                  </a:lnTo>
                  <a:lnTo>
                    <a:pt x="724" y="230"/>
                  </a:lnTo>
                  <a:lnTo>
                    <a:pt x="689" y="166"/>
                  </a:lnTo>
                  <a:lnTo>
                    <a:pt x="643" y="111"/>
                  </a:lnTo>
                  <a:lnTo>
                    <a:pt x="587" y="65"/>
                  </a:lnTo>
                  <a:lnTo>
                    <a:pt x="578"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20" name="TextBox 19"/>
          <p:cNvSpPr txBox="1"/>
          <p:nvPr/>
        </p:nvSpPr>
        <p:spPr>
          <a:xfrm>
            <a:off x="1337407" y="1577904"/>
            <a:ext cx="6335485" cy="461665"/>
          </a:xfrm>
          <a:prstGeom prst="rect">
            <a:avLst/>
          </a:prstGeom>
          <a:solidFill>
            <a:schemeClr val="accent4">
              <a:lumMod val="20000"/>
              <a:lumOff val="80000"/>
            </a:schemeClr>
          </a:solidFill>
        </p:spPr>
        <p:txBody>
          <a:bodyPr wrap="square" rtlCol="0">
            <a:spAutoFit/>
          </a:bodyPr>
          <a:lstStyle/>
          <a:p>
            <a:r>
              <a:rPr lang="en-US" sz="2400" dirty="0">
                <a:latin typeface="Times New Roman" panose="02020603050405020304" pitchFamily="18" charset="0"/>
                <a:ea typeface="Arial" panose="020B0604020202020204" pitchFamily="34" charset="0"/>
                <a:cs typeface="Times New Roman" panose="02020603050405020304" pitchFamily="18" charset="0"/>
              </a:rPr>
              <a:t>Process</a:t>
            </a:r>
            <a:r>
              <a:rPr lang="en-US" sz="2400" spc="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involved</a:t>
            </a:r>
            <a:r>
              <a:rPr lang="en-US" sz="2400" spc="3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in</a:t>
            </a:r>
            <a:r>
              <a:rPr lang="en-US" sz="2400" spc="3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conducting</a:t>
            </a:r>
            <a:r>
              <a:rPr lang="en-US" sz="2400" spc="3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Diagnostic</a:t>
            </a:r>
            <a:r>
              <a:rPr lang="en-US" sz="2400" spc="34"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Study</a:t>
            </a:r>
            <a:endParaRPr lang="en-IN"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22011" y="3747276"/>
            <a:ext cx="1496399" cy="1323439"/>
          </a:xfrm>
          <a:prstGeom prst="rect">
            <a:avLst/>
          </a:prstGeom>
          <a:noFill/>
        </p:spPr>
        <p:txBody>
          <a:bodyPr wrap="square" rtlCol="0">
            <a:spAutoFit/>
          </a:bodyPr>
          <a:lstStyle/>
          <a:p>
            <a:pPr algn="ctr"/>
            <a:r>
              <a:rPr lang="en-US" sz="2000" dirty="0">
                <a:latin typeface="Times New Roman" panose="02020603050405020304" pitchFamily="18" charset="0"/>
                <a:ea typeface="Arial" panose="020B0604020202020204" pitchFamily="34" charset="0"/>
                <a:cs typeface="Times New Roman" panose="02020603050405020304" pitchFamily="18" charset="0"/>
              </a:rPr>
              <a:t>Collection &amp; Analysis of secondary data</a:t>
            </a:r>
            <a:endParaRPr lang="en-IN" sz="2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630578" y="3100452"/>
            <a:ext cx="1694096" cy="2862322"/>
          </a:xfrm>
          <a:prstGeom prst="rect">
            <a:avLst/>
          </a:prstGeom>
          <a:noFill/>
        </p:spPr>
        <p:txBody>
          <a:bodyPr wrap="square" rtlCol="0">
            <a:spAutoFit/>
          </a:bodyPr>
          <a:lstStyle/>
          <a:p>
            <a:pPr algn="ctr"/>
            <a:r>
              <a:rPr lang="en-US" sz="2000" dirty="0">
                <a:latin typeface="Times New Roman" panose="02020603050405020304" pitchFamily="18" charset="0"/>
                <a:ea typeface="Arial" panose="020B0604020202020204" pitchFamily="34" charset="0"/>
                <a:cs typeface="Times New Roman" panose="02020603050405020304" pitchFamily="18" charset="0"/>
              </a:rPr>
              <a:t>Collection</a:t>
            </a:r>
            <a:r>
              <a:rPr lang="en-US" sz="2000" spc="-2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of</a:t>
            </a:r>
            <a:r>
              <a:rPr lang="en-US" sz="2000" spc="-2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primary</a:t>
            </a:r>
            <a:r>
              <a:rPr lang="en-US" sz="2000" spc="-2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data</a:t>
            </a:r>
            <a:r>
              <a:rPr lang="en-US" sz="2000" spc="-176"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in the identified cluster,</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resource mapping, and</a:t>
            </a:r>
            <a:r>
              <a:rPr lang="en-US" sz="2000" spc="4"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problem</a:t>
            </a:r>
            <a:r>
              <a:rPr lang="en-US" sz="2000" spc="-11" dirty="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tree analysis</a:t>
            </a:r>
            <a:r>
              <a:rPr lang="en-US" sz="2000" spc="-8" dirty="0">
                <a:latin typeface="Times New Roman" panose="02020603050405020304" pitchFamily="18" charset="0"/>
                <a:ea typeface="Arial" panose="020B0604020202020204" pitchFamily="34" charset="0"/>
                <a:cs typeface="Times New Roman" panose="02020603050405020304" pitchFamily="18" charset="0"/>
              </a:rPr>
              <a:t> </a:t>
            </a:r>
            <a:endParaRPr lang="en-IN" sz="3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497136" y="3747276"/>
            <a:ext cx="1496399" cy="1631216"/>
          </a:xfrm>
          <a:prstGeom prst="rect">
            <a:avLst/>
          </a:prstGeom>
          <a:noFill/>
        </p:spPr>
        <p:txBody>
          <a:bodyPr wrap="square" rtlCol="0">
            <a:spAutoFit/>
          </a:bodyPr>
          <a:lstStyle/>
          <a:p>
            <a:pPr algn="ctr"/>
            <a:r>
              <a:rPr lang="en-IN" sz="2000" dirty="0">
                <a:latin typeface="Times New Roman" panose="02020603050405020304" pitchFamily="18" charset="0"/>
                <a:cs typeface="Times New Roman" panose="02020603050405020304" pitchFamily="18" charset="0"/>
              </a:rPr>
              <a:t>Feasibility analysis of the identified activities</a:t>
            </a:r>
          </a:p>
        </p:txBody>
      </p:sp>
      <p:sp>
        <p:nvSpPr>
          <p:cNvPr id="10" name="Rectangle 9"/>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Rectangle 10"/>
          <p:cNvSpPr/>
          <p:nvPr/>
        </p:nvSpPr>
        <p:spPr>
          <a:xfrm>
            <a:off x="-12856"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9414" y="305335"/>
            <a:ext cx="6839339" cy="551915"/>
          </a:xfrm>
          <a:solidFill>
            <a:srgbClr val="002060"/>
          </a:solidFill>
          <a:scene3d>
            <a:camera prst="orthographicFront"/>
            <a:lightRig rig="threePt" dir="t"/>
          </a:scene3d>
          <a:sp3d>
            <a:bevelT w="139700" prst="cross"/>
          </a:sp3d>
        </p:spPr>
        <p:txBody>
          <a:bodyPr>
            <a:normAutofit fontScale="90000"/>
          </a:bodyPr>
          <a:lstStyle/>
          <a:p>
            <a:pPr algn="ctr"/>
            <a:r>
              <a:rPr lang="en-US"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 Collection of Secondary data</a:t>
            </a:r>
            <a:endParaRPr lang="en-IN" b="1" dirty="0">
              <a:solidFill>
                <a:schemeClr val="bg1"/>
              </a:solidFill>
            </a:endParaRPr>
          </a:p>
        </p:txBody>
      </p:sp>
      <p:graphicFrame>
        <p:nvGraphicFramePr>
          <p:cNvPr id="4" name="Content Placeholder 3"/>
          <p:cNvGraphicFramePr>
            <a:graphicFrameLocks noGrp="1"/>
          </p:cNvGraphicFramePr>
          <p:nvPr>
            <p:ph idx="1"/>
          </p:nvPr>
        </p:nvGraphicFramePr>
        <p:xfrm>
          <a:off x="426874" y="1156997"/>
          <a:ext cx="8284417" cy="5523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4790" y="905464"/>
            <a:ext cx="8857289" cy="5729081"/>
            <a:chOff x="990856" y="1219882"/>
            <a:chExt cx="7568622" cy="4504710"/>
          </a:xfrm>
        </p:grpSpPr>
        <p:sp>
          <p:nvSpPr>
            <p:cNvPr id="18" name="Hexagon 17"/>
            <p:cNvSpPr/>
            <p:nvPr/>
          </p:nvSpPr>
          <p:spPr>
            <a:xfrm>
              <a:off x="4044820" y="1219882"/>
              <a:ext cx="1700504" cy="1393854"/>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Storage Facilities</a:t>
              </a:r>
            </a:p>
          </p:txBody>
        </p:sp>
        <p:sp>
          <p:nvSpPr>
            <p:cNvPr id="19" name="Hexagon 18"/>
            <p:cNvSpPr/>
            <p:nvPr/>
          </p:nvSpPr>
          <p:spPr>
            <a:xfrm>
              <a:off x="5430940" y="1880865"/>
              <a:ext cx="1742418" cy="1523642"/>
            </a:xfrm>
            <a:prstGeom prst="hexagon">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Marketing Co-operatives &amp; PACS</a:t>
              </a:r>
            </a:p>
          </p:txBody>
        </p:sp>
        <p:sp>
          <p:nvSpPr>
            <p:cNvPr id="20" name="Hexagon 19"/>
            <p:cNvSpPr/>
            <p:nvPr/>
          </p:nvSpPr>
          <p:spPr>
            <a:xfrm>
              <a:off x="6858974" y="2613736"/>
              <a:ext cx="1700504" cy="1523642"/>
            </a:xfrm>
            <a:prstGeom prst="hexagon">
              <a:avLst/>
            </a:prstGeom>
            <a:solidFill>
              <a:srgbClr val="BAF0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Markets</a:t>
              </a:r>
              <a:endParaRPr lang="en-IN" b="1" dirty="0">
                <a:solidFill>
                  <a:schemeClr val="tx1"/>
                </a:solidFill>
                <a:latin typeface="Times New Roman" panose="02020603050405020304" pitchFamily="18" charset="0"/>
                <a:cs typeface="Times New Roman" panose="02020603050405020304" pitchFamily="18" charset="0"/>
              </a:endParaRPr>
            </a:p>
          </p:txBody>
        </p:sp>
        <p:sp>
          <p:nvSpPr>
            <p:cNvPr id="21" name="Hexagon 20"/>
            <p:cNvSpPr/>
            <p:nvPr/>
          </p:nvSpPr>
          <p:spPr>
            <a:xfrm>
              <a:off x="5553892" y="3461687"/>
              <a:ext cx="1650559" cy="1451749"/>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Irrigation sources</a:t>
              </a:r>
            </a:p>
          </p:txBody>
        </p:sp>
        <p:sp>
          <p:nvSpPr>
            <p:cNvPr id="22" name="Hexagon 21"/>
            <p:cNvSpPr/>
            <p:nvPr/>
          </p:nvSpPr>
          <p:spPr>
            <a:xfrm>
              <a:off x="3989101" y="4361371"/>
              <a:ext cx="1963393" cy="1363221"/>
            </a:xfrm>
            <a:prstGeom prst="hexag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Internal Connectivity</a:t>
              </a:r>
            </a:p>
          </p:txBody>
        </p:sp>
        <p:sp>
          <p:nvSpPr>
            <p:cNvPr id="23" name="Hexagon 22"/>
            <p:cNvSpPr/>
            <p:nvPr/>
          </p:nvSpPr>
          <p:spPr>
            <a:xfrm>
              <a:off x="2628271" y="3519339"/>
              <a:ext cx="1721093" cy="1523642"/>
            </a:xfrm>
            <a:prstGeom prst="hexagon">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No. of bank branches &amp; distance b/w villages  </a:t>
              </a:r>
            </a:p>
          </p:txBody>
        </p:sp>
        <p:sp>
          <p:nvSpPr>
            <p:cNvPr id="24" name="Hexagon 23"/>
            <p:cNvSpPr/>
            <p:nvPr/>
          </p:nvSpPr>
          <p:spPr>
            <a:xfrm>
              <a:off x="990856" y="2728692"/>
              <a:ext cx="1971177" cy="1523642"/>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Road and Rail Connectivity</a:t>
              </a:r>
            </a:p>
          </p:txBody>
        </p:sp>
        <p:sp>
          <p:nvSpPr>
            <p:cNvPr id="25" name="Hexagon 24"/>
            <p:cNvSpPr/>
            <p:nvPr/>
          </p:nvSpPr>
          <p:spPr>
            <a:xfrm>
              <a:off x="2694500" y="1938045"/>
              <a:ext cx="1700504" cy="1523642"/>
            </a:xfrm>
            <a:prstGeom prst="hexagon">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Transport Facilities</a:t>
              </a:r>
            </a:p>
          </p:txBody>
        </p:sp>
        <p:sp>
          <p:nvSpPr>
            <p:cNvPr id="26" name="Hexagon 25"/>
            <p:cNvSpPr/>
            <p:nvPr/>
          </p:nvSpPr>
          <p:spPr>
            <a:xfrm>
              <a:off x="4066147" y="2700103"/>
              <a:ext cx="1735565" cy="1523642"/>
            </a:xfrm>
            <a:prstGeom prst="hexagon">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latin typeface="Times New Roman" panose="02020603050405020304" pitchFamily="18" charset="0"/>
                  <a:cs typeface="Times New Roman" panose="02020603050405020304" pitchFamily="18" charset="0"/>
                </a:rPr>
                <a:t>Approach Road b/w villages</a:t>
              </a:r>
            </a:p>
          </p:txBody>
        </p:sp>
      </p:grpSp>
      <p:sp>
        <p:nvSpPr>
          <p:cNvPr id="31" name="Title 1"/>
          <p:cNvSpPr>
            <a:spLocks noGrp="1"/>
          </p:cNvSpPr>
          <p:nvPr>
            <p:ph type="title"/>
          </p:nvPr>
        </p:nvSpPr>
        <p:spPr>
          <a:xfrm>
            <a:off x="1494795" y="66220"/>
            <a:ext cx="6548866" cy="802433"/>
          </a:xfrm>
          <a:solidFill>
            <a:srgbClr val="002060"/>
          </a:solidFill>
          <a:scene3d>
            <a:camera prst="orthographicFront"/>
            <a:lightRig rig="threePt" dir="t"/>
          </a:scene3d>
          <a:sp3d>
            <a:bevelT/>
          </a:sp3d>
        </p:spPr>
        <p:txBody>
          <a:bodyPr>
            <a:normAutofit/>
          </a:bodyPr>
          <a:lstStyle/>
          <a:p>
            <a:pPr algn="ctr"/>
            <a:r>
              <a:rPr lang="en-IN" dirty="0">
                <a:solidFill>
                  <a:schemeClr val="bg1"/>
                </a:solidFill>
                <a:latin typeface="Times New Roman" panose="02020603050405020304" pitchFamily="18" charset="0"/>
                <a:cs typeface="Times New Roman" panose="02020603050405020304" pitchFamily="18" charset="0"/>
              </a:rPr>
              <a:t>Infrastructure Facilities</a:t>
            </a:r>
          </a:p>
        </p:txBody>
      </p:sp>
      <p:sp>
        <p:nvSpPr>
          <p:cNvPr id="5" name="Rectangle 4"/>
          <p:cNvSpPr/>
          <p:nvPr/>
        </p:nvSpPr>
        <p:spPr>
          <a:xfrm>
            <a:off x="-12855" y="9331"/>
            <a:ext cx="13415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9045570" y="0"/>
            <a:ext cx="126031"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616" y="302296"/>
            <a:ext cx="6158204" cy="551915"/>
          </a:xfrm>
          <a:solidFill>
            <a:srgbClr val="002060"/>
          </a:solidFill>
          <a:scene3d>
            <a:camera prst="orthographicFront"/>
            <a:lightRig rig="threePt" dir="t"/>
          </a:scene3d>
          <a:sp3d>
            <a:bevelT w="139700" prst="cross"/>
          </a:sp3d>
        </p:spPr>
        <p:txBody>
          <a:bodyPr>
            <a:noAutofit/>
          </a:bodyPr>
          <a:lstStyle/>
          <a:p>
            <a:pPr algn="ctr"/>
            <a:r>
              <a:rPr lang="en-US" sz="36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ii. Collection</a:t>
            </a:r>
            <a:r>
              <a:rPr lang="en-US" sz="3600" b="1" spc="7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of Primary data</a:t>
            </a:r>
            <a:endParaRPr lang="en-IN" sz="36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3" name="Content Placeholder 2"/>
          <p:cNvGraphicFramePr>
            <a:graphicFrameLocks noGrp="1"/>
          </p:cNvGraphicFramePr>
          <p:nvPr>
            <p:ph idx="1"/>
          </p:nvPr>
        </p:nvGraphicFramePr>
        <p:xfrm>
          <a:off x="628650" y="1334279"/>
          <a:ext cx="7886700" cy="5400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3295247" y="1655018"/>
            <a:ext cx="2568251" cy="75740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chemeClr val="tx1"/>
                </a:solidFill>
                <a:latin typeface="Times New Roman" panose="02020603050405020304" pitchFamily="18" charset="0"/>
                <a:cs typeface="Times New Roman" panose="02020603050405020304" pitchFamily="18" charset="0"/>
              </a:rPr>
              <a:t>Cluster Map with village details</a:t>
            </a: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198067" y="2892488"/>
            <a:ext cx="2801517" cy="8117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Household details with name of the head of HH</a:t>
            </a:r>
            <a:endParaRPr lang="en-IN"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ectangle 8"/>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image137.png"/>
          <p:cNvPicPr>
            <a:picLocks noChangeAspect="1"/>
          </p:cNvPicPr>
          <p:nvPr/>
        </p:nvPicPr>
        <p:blipFill>
          <a:blip r:embed="rId3" cstate="print"/>
          <a:stretch>
            <a:fillRect/>
          </a:stretch>
        </p:blipFill>
        <p:spPr>
          <a:xfrm>
            <a:off x="-15607" y="1693183"/>
            <a:ext cx="5592857" cy="3471633"/>
          </a:xfrm>
          <a:prstGeom prst="rect">
            <a:avLst/>
          </a:prstGeom>
        </p:spPr>
      </p:pic>
      <p:pic>
        <p:nvPicPr>
          <p:cNvPr id="9" name="image137.png"/>
          <p:cNvPicPr>
            <a:picLocks noChangeAspect="1"/>
          </p:cNvPicPr>
          <p:nvPr/>
        </p:nvPicPr>
        <p:blipFill>
          <a:blip r:embed="rId3" cstate="print"/>
          <a:stretch>
            <a:fillRect/>
          </a:stretch>
        </p:blipFill>
        <p:spPr>
          <a:xfrm>
            <a:off x="5554493" y="1751565"/>
            <a:ext cx="5592857" cy="3471633"/>
          </a:xfrm>
          <a:prstGeom prst="rect">
            <a:avLst/>
          </a:prstGeom>
        </p:spPr>
      </p:pic>
      <p:sp>
        <p:nvSpPr>
          <p:cNvPr id="10" name="TextBox 9"/>
          <p:cNvSpPr txBox="1"/>
          <p:nvPr/>
        </p:nvSpPr>
        <p:spPr>
          <a:xfrm>
            <a:off x="-225767" y="2828417"/>
            <a:ext cx="2244581" cy="830997"/>
          </a:xfrm>
          <a:prstGeom prst="rect">
            <a:avLst/>
          </a:prstGeom>
          <a:noFill/>
        </p:spPr>
        <p:txBody>
          <a:bodyPr wrap="square" rtlCol="0">
            <a:spAutoFit/>
          </a:bodyPr>
          <a:lstStyle/>
          <a:p>
            <a:pPr algn="ctr"/>
            <a:r>
              <a:rPr lang="en-IN" sz="2400" b="1" dirty="0">
                <a:solidFill>
                  <a:srgbClr val="002060"/>
                </a:solidFill>
                <a:latin typeface="Times New Roman" panose="02020603050405020304" pitchFamily="18" charset="0"/>
                <a:cs typeface="Times New Roman" panose="02020603050405020304" pitchFamily="18" charset="0"/>
              </a:rPr>
              <a:t>Input Management</a:t>
            </a:r>
          </a:p>
        </p:txBody>
      </p:sp>
      <p:sp>
        <p:nvSpPr>
          <p:cNvPr id="11" name="TextBox 10"/>
          <p:cNvSpPr txBox="1"/>
          <p:nvPr/>
        </p:nvSpPr>
        <p:spPr>
          <a:xfrm>
            <a:off x="1964420" y="2872956"/>
            <a:ext cx="1742368" cy="830997"/>
          </a:xfrm>
          <a:prstGeom prst="rect">
            <a:avLst/>
          </a:prstGeom>
          <a:noFill/>
        </p:spPr>
        <p:txBody>
          <a:bodyPr wrap="square" rtlCol="0">
            <a:spAutoFit/>
          </a:bodyPr>
          <a:lstStyle/>
          <a:p>
            <a:pPr algn="ctr"/>
            <a:r>
              <a:rPr lang="en-IN" sz="2400" b="1" dirty="0">
                <a:solidFill>
                  <a:srgbClr val="002060"/>
                </a:solidFill>
                <a:latin typeface="Times New Roman" panose="02020603050405020304" pitchFamily="18" charset="0"/>
                <a:cs typeface="Times New Roman" panose="02020603050405020304" pitchFamily="18" charset="0"/>
              </a:rPr>
              <a:t>Technology transfer</a:t>
            </a:r>
          </a:p>
        </p:txBody>
      </p:sp>
      <p:sp>
        <p:nvSpPr>
          <p:cNvPr id="12" name="TextBox 11"/>
          <p:cNvSpPr txBox="1"/>
          <p:nvPr/>
        </p:nvSpPr>
        <p:spPr>
          <a:xfrm>
            <a:off x="3897579" y="2434785"/>
            <a:ext cx="1578409" cy="2105192"/>
          </a:xfrm>
          <a:prstGeom prst="rect">
            <a:avLst/>
          </a:prstGeom>
          <a:noFill/>
        </p:spPr>
        <p:txBody>
          <a:bodyPr wrap="square" rtlCol="0">
            <a:spAutoFit/>
          </a:bodyPr>
          <a:lstStyle/>
          <a:p>
            <a:pPr marR="6985" indent="94615" algn="ctr">
              <a:lnSpc>
                <a:spcPct val="115000"/>
              </a:lnSpc>
            </a:pP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Outreach of</a:t>
            </a:r>
            <a:r>
              <a:rPr lang="en-US" sz="2400" b="1" spc="4"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formal</a:t>
            </a:r>
            <a:r>
              <a:rPr lang="en-US" sz="2400" b="1" spc="-3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r>
              <a:rPr lang="en-US" sz="2400" b="1" spc="-26"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informal</a:t>
            </a:r>
            <a:endParaRPr lang="en-IN"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pPr algn="ct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credit</a:t>
            </a:r>
            <a:r>
              <a:rPr lang="en-US" sz="2400" b="1" spc="-23"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system</a:t>
            </a:r>
            <a:endParaRPr lang="en-IN" sz="24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650005" y="2550393"/>
            <a:ext cx="1801504" cy="1757212"/>
          </a:xfrm>
          <a:prstGeom prst="rect">
            <a:avLst/>
          </a:prstGeom>
          <a:noFill/>
        </p:spPr>
        <p:txBody>
          <a:bodyPr wrap="square" rtlCol="0">
            <a:spAutoFit/>
          </a:bodyPr>
          <a:lstStyle/>
          <a:p>
            <a:pPr marR="6985" indent="94615" algn="ctr">
              <a:lnSpc>
                <a:spcPct val="115000"/>
              </a:lnSpc>
            </a:pPr>
            <a:r>
              <a:rPr lang="en-IN" sz="2400" b="1" dirty="0">
                <a:solidFill>
                  <a:srgbClr val="002060"/>
                </a:solidFill>
                <a:latin typeface="Times New Roman" panose="02020603050405020304" pitchFamily="18" charset="0"/>
                <a:cs typeface="Times New Roman" panose="02020603050405020304" pitchFamily="18" charset="0"/>
              </a:rPr>
              <a:t>Marketing (Supply chain system)</a:t>
            </a:r>
          </a:p>
        </p:txBody>
      </p:sp>
      <p:sp>
        <p:nvSpPr>
          <p:cNvPr id="16" name="TextBox 15"/>
          <p:cNvSpPr txBox="1"/>
          <p:nvPr/>
        </p:nvSpPr>
        <p:spPr>
          <a:xfrm>
            <a:off x="7589578" y="2762758"/>
            <a:ext cx="1554422" cy="1332481"/>
          </a:xfrm>
          <a:prstGeom prst="rect">
            <a:avLst/>
          </a:prstGeom>
          <a:noFill/>
        </p:spPr>
        <p:txBody>
          <a:bodyPr wrap="square" rtlCol="0">
            <a:spAutoFit/>
          </a:bodyPr>
          <a:lstStyle/>
          <a:p>
            <a:pPr marR="6985" indent="94615" algn="ctr">
              <a:lnSpc>
                <a:spcPct val="115000"/>
              </a:lnSpc>
            </a:pPr>
            <a:r>
              <a:rPr lang="en-IN" sz="2400" b="1" dirty="0">
                <a:solidFill>
                  <a:srgbClr val="002060"/>
                </a:solidFill>
                <a:latin typeface="Times New Roman" panose="02020603050405020304" pitchFamily="18" charset="0"/>
                <a:cs typeface="Times New Roman" panose="02020603050405020304" pitchFamily="18" charset="0"/>
              </a:rPr>
              <a:t>Risk mitigation measures</a:t>
            </a:r>
          </a:p>
        </p:txBody>
      </p:sp>
      <p:sp>
        <p:nvSpPr>
          <p:cNvPr id="3" name="Rectangle 2"/>
          <p:cNvSpPr/>
          <p:nvPr/>
        </p:nvSpPr>
        <p:spPr>
          <a:xfrm>
            <a:off x="0" y="0"/>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0" y="6625679"/>
            <a:ext cx="9144000" cy="2907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26781"/>
            <a:ext cx="5626359" cy="673932"/>
          </a:xfrm>
          <a:solidFill>
            <a:srgbClr val="002060"/>
          </a:solidFill>
          <a:scene3d>
            <a:camera prst="orthographicFront"/>
            <a:lightRig rig="threePt" dir="t"/>
          </a:scene3d>
          <a:sp3d>
            <a:bevelT w="139700" prst="cross"/>
          </a:sp3d>
        </p:spPr>
        <p:txBody>
          <a:bodyPr>
            <a:normAutofit fontScale="90000"/>
          </a:bodyPr>
          <a:lstStyle/>
          <a:p>
            <a:pPr algn="ctr"/>
            <a:r>
              <a:rPr lang="en-US"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iii. </a:t>
            </a:r>
            <a:r>
              <a:rPr lang="en-IN" b="1" dirty="0">
                <a:solidFill>
                  <a:schemeClr val="bg1"/>
                </a:solidFill>
                <a:latin typeface="Times New Roman" panose="02020603050405020304" pitchFamily="18" charset="0"/>
                <a:cs typeface="Times New Roman" panose="02020603050405020304" pitchFamily="18" charset="0"/>
              </a:rPr>
              <a:t>Feasibility analysis</a:t>
            </a:r>
            <a:endParaRPr lang="en-IN" b="1" dirty="0">
              <a:solidFill>
                <a:schemeClr val="bg1"/>
              </a:solidFill>
            </a:endParaRPr>
          </a:p>
        </p:txBody>
      </p:sp>
      <p:sp>
        <p:nvSpPr>
          <p:cNvPr id="5" name="Content Placeholder 4"/>
          <p:cNvSpPr>
            <a:spLocks noGrp="1"/>
          </p:cNvSpPr>
          <p:nvPr>
            <p:ph idx="1"/>
          </p:nvPr>
        </p:nvSpPr>
        <p:spPr>
          <a:xfrm>
            <a:off x="590917" y="1307660"/>
            <a:ext cx="7886700" cy="551915"/>
          </a:xfrm>
          <a:solidFill>
            <a:schemeClr val="accent4">
              <a:lumMod val="20000"/>
              <a:lumOff val="80000"/>
            </a:schemeClr>
          </a:solidFill>
        </p:spPr>
        <p:txBody>
          <a:bodyPr>
            <a:normAutofit/>
          </a:bodyPr>
          <a:lstStyle/>
          <a:p>
            <a:pPr marL="0" indent="0">
              <a:buNone/>
            </a:pP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General</a:t>
            </a:r>
            <a:r>
              <a:rPr lang="en-US" sz="2400" spc="11"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Rules</a:t>
            </a:r>
            <a:r>
              <a:rPr lang="en-US" sz="2400" spc="15"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for</a:t>
            </a:r>
            <a:r>
              <a:rPr lang="en-US" sz="2400" spc="15"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elimination</a:t>
            </a:r>
            <a:r>
              <a:rPr lang="en-US" sz="2400" spc="15"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of</a:t>
            </a:r>
            <a:r>
              <a:rPr lang="en-US" sz="2400" spc="15"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unviable</a:t>
            </a:r>
            <a:r>
              <a:rPr lang="en-US" sz="2400" spc="11"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economic</a:t>
            </a:r>
            <a:r>
              <a:rPr lang="en-US" sz="2400" spc="15"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CC00FF"/>
                </a:solidFill>
                <a:latin typeface="Times New Roman" panose="02020603050405020304" pitchFamily="18" charset="0"/>
                <a:ea typeface="Arial" panose="020B0604020202020204" pitchFamily="34" charset="0"/>
                <a:cs typeface="Times New Roman" panose="02020603050405020304" pitchFamily="18" charset="0"/>
              </a:rPr>
              <a:t>activities</a:t>
            </a:r>
            <a:endParaRPr lang="en-IN" sz="3300" dirty="0">
              <a:solidFill>
                <a:srgbClr val="CC00FF"/>
              </a:solidFill>
              <a:latin typeface="Times New Roman" panose="02020603050405020304" pitchFamily="18" charset="0"/>
              <a:cs typeface="Times New Roman" panose="02020603050405020304" pitchFamily="18" charset="0"/>
            </a:endParaRPr>
          </a:p>
        </p:txBody>
      </p:sp>
      <p:grpSp>
        <p:nvGrpSpPr>
          <p:cNvPr id="6" name="Group 2"/>
          <p:cNvGrpSpPr/>
          <p:nvPr/>
        </p:nvGrpSpPr>
        <p:grpSpPr bwMode="auto">
          <a:xfrm>
            <a:off x="412701" y="2093281"/>
            <a:ext cx="8169262" cy="4608479"/>
            <a:chOff x="1146" y="-30"/>
            <a:chExt cx="9219" cy="2609"/>
          </a:xfrm>
        </p:grpSpPr>
        <p:sp>
          <p:nvSpPr>
            <p:cNvPr id="7" name="Freeform 3"/>
            <p:cNvSpPr/>
            <p:nvPr/>
          </p:nvSpPr>
          <p:spPr bwMode="auto">
            <a:xfrm>
              <a:off x="1151" y="458"/>
              <a:ext cx="3045" cy="1454"/>
            </a:xfrm>
            <a:custGeom>
              <a:avLst/>
              <a:gdLst>
                <a:gd name="T0" fmla="+- 0 4196 1152"/>
                <a:gd name="T1" fmla="*/ T0 w 3045"/>
                <a:gd name="T2" fmla="+- 0 1912 459"/>
                <a:gd name="T3" fmla="*/ 1912 h 1454"/>
                <a:gd name="T4" fmla="+- 0 1152 1152"/>
                <a:gd name="T5" fmla="*/ T4 w 3045"/>
                <a:gd name="T6" fmla="+- 0 1912 459"/>
                <a:gd name="T7" fmla="*/ 1912 h 1454"/>
                <a:gd name="T8" fmla="+- 0 1152 1152"/>
                <a:gd name="T9" fmla="*/ T8 w 3045"/>
                <a:gd name="T10" fmla="+- 0 459 459"/>
                <a:gd name="T11" fmla="*/ 459 h 1454"/>
                <a:gd name="T12" fmla="+- 0 4196 1152"/>
                <a:gd name="T13" fmla="*/ T12 w 3045"/>
                <a:gd name="T14" fmla="+- 0 459 459"/>
                <a:gd name="T15" fmla="*/ 459 h 1454"/>
              </a:gdLst>
              <a:ahLst/>
              <a:cxnLst>
                <a:cxn ang="0">
                  <a:pos x="T1" y="T3"/>
                </a:cxn>
                <a:cxn ang="0">
                  <a:pos x="T5" y="T7"/>
                </a:cxn>
                <a:cxn ang="0">
                  <a:pos x="T9" y="T11"/>
                </a:cxn>
                <a:cxn ang="0">
                  <a:pos x="T13" y="T15"/>
                </a:cxn>
              </a:cxnLst>
              <a:rect l="0" t="0" r="r" b="b"/>
              <a:pathLst>
                <a:path w="3045" h="1454">
                  <a:moveTo>
                    <a:pt x="3044" y="1453"/>
                  </a:moveTo>
                  <a:lnTo>
                    <a:pt x="0" y="1453"/>
                  </a:lnTo>
                  <a:lnTo>
                    <a:pt x="0" y="0"/>
                  </a:lnTo>
                  <a:lnTo>
                    <a:pt x="3044" y="0"/>
                  </a:lnTo>
                </a:path>
              </a:pathLst>
            </a:custGeom>
            <a:noFill/>
            <a:ln w="9665">
              <a:solidFill>
                <a:srgbClr val="007AC1"/>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8" name="Freeform 4"/>
            <p:cNvSpPr/>
            <p:nvPr/>
          </p:nvSpPr>
          <p:spPr bwMode="auto">
            <a:xfrm>
              <a:off x="4195" y="546"/>
              <a:ext cx="3042" cy="1761"/>
            </a:xfrm>
            <a:custGeom>
              <a:avLst/>
              <a:gdLst>
                <a:gd name="T0" fmla="+- 0 7237 4196"/>
                <a:gd name="T1" fmla="*/ T0 w 3042"/>
                <a:gd name="T2" fmla="+- 0 2308 547"/>
                <a:gd name="T3" fmla="*/ 2308 h 1761"/>
                <a:gd name="T4" fmla="+- 0 4196 4196"/>
                <a:gd name="T5" fmla="*/ T4 w 3042"/>
                <a:gd name="T6" fmla="+- 0 2308 547"/>
                <a:gd name="T7" fmla="*/ 2308 h 1761"/>
                <a:gd name="T8" fmla="+- 0 4196 4196"/>
                <a:gd name="T9" fmla="*/ T8 w 3042"/>
                <a:gd name="T10" fmla="+- 0 547 547"/>
                <a:gd name="T11" fmla="*/ 547 h 1761"/>
                <a:gd name="T12" fmla="+- 0 7237 4196"/>
                <a:gd name="T13" fmla="*/ T12 w 3042"/>
                <a:gd name="T14" fmla="+- 0 547 547"/>
                <a:gd name="T15" fmla="*/ 547 h 1761"/>
              </a:gdLst>
              <a:ahLst/>
              <a:cxnLst>
                <a:cxn ang="0">
                  <a:pos x="T1" y="T3"/>
                </a:cxn>
                <a:cxn ang="0">
                  <a:pos x="T5" y="T7"/>
                </a:cxn>
                <a:cxn ang="0">
                  <a:pos x="T9" y="T11"/>
                </a:cxn>
                <a:cxn ang="0">
                  <a:pos x="T13" y="T15"/>
                </a:cxn>
              </a:cxnLst>
              <a:rect l="0" t="0" r="r" b="b"/>
              <a:pathLst>
                <a:path w="3042" h="1761">
                  <a:moveTo>
                    <a:pt x="3041" y="1761"/>
                  </a:moveTo>
                  <a:lnTo>
                    <a:pt x="0" y="1761"/>
                  </a:lnTo>
                  <a:lnTo>
                    <a:pt x="0" y="0"/>
                  </a:lnTo>
                  <a:lnTo>
                    <a:pt x="3041" y="0"/>
                  </a:lnTo>
                </a:path>
              </a:pathLst>
            </a:custGeom>
            <a:noFill/>
            <a:ln w="9665">
              <a:solidFill>
                <a:srgbClr val="00B0A1"/>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9" name="Freeform 5"/>
            <p:cNvSpPr/>
            <p:nvPr/>
          </p:nvSpPr>
          <p:spPr bwMode="auto">
            <a:xfrm>
              <a:off x="7245" y="1616"/>
              <a:ext cx="2914" cy="963"/>
            </a:xfrm>
            <a:custGeom>
              <a:avLst/>
              <a:gdLst>
                <a:gd name="T0" fmla="+- 0 10159 7246"/>
                <a:gd name="T1" fmla="*/ T0 w 2914"/>
                <a:gd name="T2" fmla="+- 0 2579 1617"/>
                <a:gd name="T3" fmla="*/ 2579 h 963"/>
                <a:gd name="T4" fmla="+- 0 7246 7246"/>
                <a:gd name="T5" fmla="*/ T4 w 2914"/>
                <a:gd name="T6" fmla="+- 0 2579 1617"/>
                <a:gd name="T7" fmla="*/ 2579 h 963"/>
                <a:gd name="T8" fmla="+- 0 7246 7246"/>
                <a:gd name="T9" fmla="*/ T8 w 2914"/>
                <a:gd name="T10" fmla="+- 0 1617 1617"/>
                <a:gd name="T11" fmla="*/ 1617 h 963"/>
                <a:gd name="T12" fmla="+- 0 10159 7246"/>
                <a:gd name="T13" fmla="*/ T12 w 2914"/>
                <a:gd name="T14" fmla="+- 0 1617 1617"/>
                <a:gd name="T15" fmla="*/ 1617 h 963"/>
              </a:gdLst>
              <a:ahLst/>
              <a:cxnLst>
                <a:cxn ang="0">
                  <a:pos x="T1" y="T3"/>
                </a:cxn>
                <a:cxn ang="0">
                  <a:pos x="T5" y="T7"/>
                </a:cxn>
                <a:cxn ang="0">
                  <a:pos x="T9" y="T11"/>
                </a:cxn>
                <a:cxn ang="0">
                  <a:pos x="T13" y="T15"/>
                </a:cxn>
              </a:cxnLst>
              <a:rect l="0" t="0" r="r" b="b"/>
              <a:pathLst>
                <a:path w="2914" h="963">
                  <a:moveTo>
                    <a:pt x="2913" y="962"/>
                  </a:moveTo>
                  <a:lnTo>
                    <a:pt x="0" y="962"/>
                  </a:lnTo>
                  <a:lnTo>
                    <a:pt x="0" y="0"/>
                  </a:lnTo>
                  <a:lnTo>
                    <a:pt x="2913" y="0"/>
                  </a:lnTo>
                </a:path>
              </a:pathLst>
            </a:custGeom>
            <a:noFill/>
            <a:ln w="9665">
              <a:solidFill>
                <a:srgbClr val="78C143"/>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0" name="Freeform 6"/>
            <p:cNvSpPr/>
            <p:nvPr/>
          </p:nvSpPr>
          <p:spPr bwMode="auto">
            <a:xfrm>
              <a:off x="7238" y="1123"/>
              <a:ext cx="3127" cy="497"/>
            </a:xfrm>
            <a:custGeom>
              <a:avLst/>
              <a:gdLst>
                <a:gd name="T0" fmla="+- 0 10149 7238"/>
                <a:gd name="T1" fmla="*/ T0 w 3127"/>
                <a:gd name="T2" fmla="+- 0 1123 1123"/>
                <a:gd name="T3" fmla="*/ 1123 h 497"/>
                <a:gd name="T4" fmla="+- 0 7238 7238"/>
                <a:gd name="T5" fmla="*/ T4 w 3127"/>
                <a:gd name="T6" fmla="+- 0 1123 1123"/>
                <a:gd name="T7" fmla="*/ 1123 h 497"/>
                <a:gd name="T8" fmla="+- 0 7238 7238"/>
                <a:gd name="T9" fmla="*/ T8 w 3127"/>
                <a:gd name="T10" fmla="+- 0 1619 1123"/>
                <a:gd name="T11" fmla="*/ 1619 h 497"/>
                <a:gd name="T12" fmla="+- 0 10153 7238"/>
                <a:gd name="T13" fmla="*/ T12 w 3127"/>
                <a:gd name="T14" fmla="+- 0 1619 1123"/>
                <a:gd name="T15" fmla="*/ 1619 h 497"/>
                <a:gd name="T16" fmla="+- 0 10365 7238"/>
                <a:gd name="T17" fmla="*/ T16 w 3127"/>
                <a:gd name="T18" fmla="+- 0 1363 1123"/>
                <a:gd name="T19" fmla="*/ 1363 h 497"/>
                <a:gd name="T20" fmla="+- 0 10149 7238"/>
                <a:gd name="T21" fmla="*/ T20 w 3127"/>
                <a:gd name="T22" fmla="+- 0 1123 1123"/>
                <a:gd name="T23" fmla="*/ 1123 h 497"/>
              </a:gdLst>
              <a:ahLst/>
              <a:cxnLst>
                <a:cxn ang="0">
                  <a:pos x="T1" y="T3"/>
                </a:cxn>
                <a:cxn ang="0">
                  <a:pos x="T5" y="T7"/>
                </a:cxn>
                <a:cxn ang="0">
                  <a:pos x="T9" y="T11"/>
                </a:cxn>
                <a:cxn ang="0">
                  <a:pos x="T13" y="T15"/>
                </a:cxn>
                <a:cxn ang="0">
                  <a:pos x="T17" y="T19"/>
                </a:cxn>
                <a:cxn ang="0">
                  <a:pos x="T21" y="T23"/>
                </a:cxn>
              </a:cxnLst>
              <a:rect l="0" t="0" r="r" b="b"/>
              <a:pathLst>
                <a:path w="3127" h="497">
                  <a:moveTo>
                    <a:pt x="2911" y="0"/>
                  </a:moveTo>
                  <a:lnTo>
                    <a:pt x="0" y="0"/>
                  </a:lnTo>
                  <a:lnTo>
                    <a:pt x="0" y="496"/>
                  </a:lnTo>
                  <a:lnTo>
                    <a:pt x="2915" y="496"/>
                  </a:lnTo>
                  <a:lnTo>
                    <a:pt x="3127" y="240"/>
                  </a:lnTo>
                  <a:lnTo>
                    <a:pt x="2911" y="0"/>
                  </a:lnTo>
                  <a:close/>
                </a:path>
              </a:pathLst>
            </a:custGeom>
            <a:solidFill>
              <a:srgbClr val="78C14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11" name="Freeform 7"/>
            <p:cNvSpPr/>
            <p:nvPr/>
          </p:nvSpPr>
          <p:spPr bwMode="auto">
            <a:xfrm>
              <a:off x="1146" y="-30"/>
              <a:ext cx="9219" cy="497"/>
            </a:xfrm>
            <a:custGeom>
              <a:avLst/>
              <a:gdLst>
                <a:gd name="T0" fmla="+- 0 10150 1146"/>
                <a:gd name="T1" fmla="*/ T0 w 9219"/>
                <a:gd name="T2" fmla="+- 0 -30 -30"/>
                <a:gd name="T3" fmla="*/ -30 h 497"/>
                <a:gd name="T4" fmla="+- 0 1146 1146"/>
                <a:gd name="T5" fmla="*/ T4 w 9219"/>
                <a:gd name="T6" fmla="+- 0 -30 -30"/>
                <a:gd name="T7" fmla="*/ -30 h 497"/>
                <a:gd name="T8" fmla="+- 0 1146 1146"/>
                <a:gd name="T9" fmla="*/ T8 w 9219"/>
                <a:gd name="T10" fmla="+- 0 466 -30"/>
                <a:gd name="T11" fmla="*/ 466 h 497"/>
                <a:gd name="T12" fmla="+- 0 10154 1146"/>
                <a:gd name="T13" fmla="*/ T12 w 9219"/>
                <a:gd name="T14" fmla="+- 0 466 -30"/>
                <a:gd name="T15" fmla="*/ 466 h 497"/>
                <a:gd name="T16" fmla="+- 0 10365 1146"/>
                <a:gd name="T17" fmla="*/ T16 w 9219"/>
                <a:gd name="T18" fmla="+- 0 210 -30"/>
                <a:gd name="T19" fmla="*/ 210 h 497"/>
                <a:gd name="T20" fmla="+- 0 10150 1146"/>
                <a:gd name="T21" fmla="*/ T20 w 9219"/>
                <a:gd name="T22" fmla="+- 0 -30 -30"/>
                <a:gd name="T23" fmla="*/ -30 h 497"/>
              </a:gdLst>
              <a:ahLst/>
              <a:cxnLst>
                <a:cxn ang="0">
                  <a:pos x="T1" y="T3"/>
                </a:cxn>
                <a:cxn ang="0">
                  <a:pos x="T5" y="T7"/>
                </a:cxn>
                <a:cxn ang="0">
                  <a:pos x="T9" y="T11"/>
                </a:cxn>
                <a:cxn ang="0">
                  <a:pos x="T13" y="T15"/>
                </a:cxn>
                <a:cxn ang="0">
                  <a:pos x="T17" y="T19"/>
                </a:cxn>
                <a:cxn ang="0">
                  <a:pos x="T21" y="T23"/>
                </a:cxn>
              </a:cxnLst>
              <a:rect l="0" t="0" r="r" b="b"/>
              <a:pathLst>
                <a:path w="9219" h="497">
                  <a:moveTo>
                    <a:pt x="9004" y="0"/>
                  </a:moveTo>
                  <a:lnTo>
                    <a:pt x="0" y="0"/>
                  </a:lnTo>
                  <a:lnTo>
                    <a:pt x="0" y="496"/>
                  </a:lnTo>
                  <a:lnTo>
                    <a:pt x="9008" y="496"/>
                  </a:lnTo>
                  <a:lnTo>
                    <a:pt x="9219" y="240"/>
                  </a:lnTo>
                  <a:lnTo>
                    <a:pt x="9004" y="0"/>
                  </a:lnTo>
                  <a:close/>
                </a:path>
              </a:pathLst>
            </a:custGeom>
            <a:solidFill>
              <a:srgbClr val="007A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dirty="0"/>
            </a:p>
          </p:txBody>
        </p:sp>
        <p:sp>
          <p:nvSpPr>
            <p:cNvPr id="12" name="Freeform 8"/>
            <p:cNvSpPr/>
            <p:nvPr/>
          </p:nvSpPr>
          <p:spPr bwMode="auto">
            <a:xfrm>
              <a:off x="4195" y="546"/>
              <a:ext cx="6169" cy="497"/>
            </a:xfrm>
            <a:custGeom>
              <a:avLst/>
              <a:gdLst>
                <a:gd name="T0" fmla="+- 0 10150 4196"/>
                <a:gd name="T1" fmla="*/ T0 w 6169"/>
                <a:gd name="T2" fmla="+- 0 547 547"/>
                <a:gd name="T3" fmla="*/ 547 h 497"/>
                <a:gd name="T4" fmla="+- 0 4196 4196"/>
                <a:gd name="T5" fmla="*/ T4 w 6169"/>
                <a:gd name="T6" fmla="+- 0 547 547"/>
                <a:gd name="T7" fmla="*/ 547 h 497"/>
                <a:gd name="T8" fmla="+- 0 4196 4196"/>
                <a:gd name="T9" fmla="*/ T8 w 6169"/>
                <a:gd name="T10" fmla="+- 0 1043 547"/>
                <a:gd name="T11" fmla="*/ 1043 h 497"/>
                <a:gd name="T12" fmla="+- 0 10154 4196"/>
                <a:gd name="T13" fmla="*/ T12 w 6169"/>
                <a:gd name="T14" fmla="+- 0 1043 547"/>
                <a:gd name="T15" fmla="*/ 1043 h 497"/>
                <a:gd name="T16" fmla="+- 0 10365 4196"/>
                <a:gd name="T17" fmla="*/ T16 w 6169"/>
                <a:gd name="T18" fmla="+- 0 787 547"/>
                <a:gd name="T19" fmla="*/ 787 h 497"/>
                <a:gd name="T20" fmla="+- 0 10150 4196"/>
                <a:gd name="T21" fmla="*/ T20 w 6169"/>
                <a:gd name="T22" fmla="+- 0 547 547"/>
                <a:gd name="T23" fmla="*/ 547 h 497"/>
              </a:gdLst>
              <a:ahLst/>
              <a:cxnLst>
                <a:cxn ang="0">
                  <a:pos x="T1" y="T3"/>
                </a:cxn>
                <a:cxn ang="0">
                  <a:pos x="T5" y="T7"/>
                </a:cxn>
                <a:cxn ang="0">
                  <a:pos x="T9" y="T11"/>
                </a:cxn>
                <a:cxn ang="0">
                  <a:pos x="T13" y="T15"/>
                </a:cxn>
                <a:cxn ang="0">
                  <a:pos x="T17" y="T19"/>
                </a:cxn>
                <a:cxn ang="0">
                  <a:pos x="T21" y="T23"/>
                </a:cxn>
              </a:cxnLst>
              <a:rect l="0" t="0" r="r" b="b"/>
              <a:pathLst>
                <a:path w="6169" h="497">
                  <a:moveTo>
                    <a:pt x="5954" y="0"/>
                  </a:moveTo>
                  <a:lnTo>
                    <a:pt x="0" y="0"/>
                  </a:lnTo>
                  <a:lnTo>
                    <a:pt x="0" y="496"/>
                  </a:lnTo>
                  <a:lnTo>
                    <a:pt x="5958" y="496"/>
                  </a:lnTo>
                  <a:lnTo>
                    <a:pt x="6169" y="240"/>
                  </a:lnTo>
                  <a:lnTo>
                    <a:pt x="5954" y="0"/>
                  </a:lnTo>
                  <a:close/>
                </a:path>
              </a:pathLst>
            </a:custGeom>
            <a:solidFill>
              <a:srgbClr val="00B0A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15" name="TextBox 14"/>
          <p:cNvSpPr txBox="1"/>
          <p:nvPr/>
        </p:nvSpPr>
        <p:spPr>
          <a:xfrm>
            <a:off x="499678" y="3097252"/>
            <a:ext cx="2563625" cy="2308324"/>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Eliminate the activities which are done on a lower scale &amp; are not fit for undertaking on business lines.</a:t>
            </a:r>
          </a:p>
        </p:txBody>
      </p:sp>
      <p:sp>
        <p:nvSpPr>
          <p:cNvPr id="16" name="TextBox 15"/>
          <p:cNvSpPr txBox="1"/>
          <p:nvPr/>
        </p:nvSpPr>
        <p:spPr>
          <a:xfrm>
            <a:off x="3327723" y="3995107"/>
            <a:ext cx="2582192" cy="2308324"/>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Eliminate the products with low demand, margin constraints and limited potential for future.</a:t>
            </a:r>
          </a:p>
        </p:txBody>
      </p:sp>
      <p:sp>
        <p:nvSpPr>
          <p:cNvPr id="17" name="TextBox 16"/>
          <p:cNvSpPr txBox="1"/>
          <p:nvPr/>
        </p:nvSpPr>
        <p:spPr>
          <a:xfrm>
            <a:off x="5922621" y="4971031"/>
            <a:ext cx="2665545" cy="1938992"/>
          </a:xfrm>
          <a:prstGeom prst="rect">
            <a:avLst/>
          </a:prstGeom>
          <a:noFill/>
        </p:spPr>
        <p:txBody>
          <a:bodyPr wrap="square" rtlCol="0">
            <a:spAutoFit/>
          </a:bodyPr>
          <a:lstStyle/>
          <a:p>
            <a:r>
              <a:rPr lang="en-IN" sz="2400" dirty="0">
                <a:latin typeface="Times New Roman" panose="02020603050405020304" pitchFamily="18" charset="0"/>
                <a:cs typeface="Times New Roman" panose="02020603050405020304" pitchFamily="18" charset="0"/>
              </a:rPr>
              <a:t>Eliminate the products/activities which have negative impact on environment.</a:t>
            </a:r>
          </a:p>
        </p:txBody>
      </p:sp>
      <p:sp>
        <p:nvSpPr>
          <p:cNvPr id="18" name="TextBox 17"/>
          <p:cNvSpPr txBox="1"/>
          <p:nvPr/>
        </p:nvSpPr>
        <p:spPr>
          <a:xfrm>
            <a:off x="580698" y="2257554"/>
            <a:ext cx="2363643" cy="461665"/>
          </a:xfrm>
          <a:prstGeom prst="rect">
            <a:avLst/>
          </a:prstGeom>
          <a:noFill/>
        </p:spPr>
        <p:txBody>
          <a:bodyPr wrap="square" rtlCol="0">
            <a:spAutoFit/>
          </a:bodyPr>
          <a:lstStyle/>
          <a:p>
            <a:r>
              <a:rPr lang="en-IN" sz="2400" dirty="0">
                <a:solidFill>
                  <a:schemeClr val="bg1"/>
                </a:solidFill>
                <a:latin typeface="Times New Roman" panose="02020603050405020304" pitchFamily="18" charset="0"/>
                <a:cs typeface="Times New Roman" panose="02020603050405020304" pitchFamily="18" charset="0"/>
              </a:rPr>
              <a:t>First Elimination </a:t>
            </a:r>
          </a:p>
        </p:txBody>
      </p:sp>
      <p:sp>
        <p:nvSpPr>
          <p:cNvPr id="19" name="TextBox 18"/>
          <p:cNvSpPr txBox="1"/>
          <p:nvPr/>
        </p:nvSpPr>
        <p:spPr>
          <a:xfrm>
            <a:off x="3257655" y="3362688"/>
            <a:ext cx="2770939" cy="461665"/>
          </a:xfrm>
          <a:prstGeom prst="rect">
            <a:avLst/>
          </a:prstGeom>
          <a:noFill/>
        </p:spPr>
        <p:txBody>
          <a:bodyPr wrap="square" rtlCol="0">
            <a:spAutoFit/>
          </a:bodyPr>
          <a:lstStyle/>
          <a:p>
            <a:r>
              <a:rPr lang="en-IN" sz="2400" dirty="0">
                <a:solidFill>
                  <a:schemeClr val="bg1"/>
                </a:solidFill>
                <a:latin typeface="Times New Roman" panose="02020603050405020304" pitchFamily="18" charset="0"/>
                <a:cs typeface="Times New Roman" panose="02020603050405020304" pitchFamily="18" charset="0"/>
              </a:rPr>
              <a:t>Second Elimination </a:t>
            </a:r>
          </a:p>
        </p:txBody>
      </p:sp>
      <p:sp>
        <p:nvSpPr>
          <p:cNvPr id="20" name="TextBox 19"/>
          <p:cNvSpPr txBox="1"/>
          <p:nvPr/>
        </p:nvSpPr>
        <p:spPr>
          <a:xfrm>
            <a:off x="5861356" y="4279827"/>
            <a:ext cx="2668046" cy="461665"/>
          </a:xfrm>
          <a:prstGeom prst="rect">
            <a:avLst/>
          </a:prstGeom>
          <a:noFill/>
        </p:spPr>
        <p:txBody>
          <a:bodyPr wrap="square" rtlCol="0">
            <a:spAutoFit/>
          </a:bodyPr>
          <a:lstStyle/>
          <a:p>
            <a:r>
              <a:rPr lang="en-IN" sz="2400" dirty="0">
                <a:solidFill>
                  <a:schemeClr val="bg1"/>
                </a:solidFill>
                <a:latin typeface="Times New Roman" panose="02020603050405020304" pitchFamily="18" charset="0"/>
                <a:cs typeface="Times New Roman" panose="02020603050405020304" pitchFamily="18" charset="0"/>
              </a:rPr>
              <a:t>Third Elimination </a:t>
            </a:r>
          </a:p>
        </p:txBody>
      </p:sp>
      <p:sp>
        <p:nvSpPr>
          <p:cNvPr id="13" name="Rectangle 12"/>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4" name="Rectangle 13"/>
          <p:cNvSpPr/>
          <p:nvPr/>
        </p:nvSpPr>
        <p:spPr>
          <a:xfrm>
            <a:off x="8933777"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38000">
              <a:schemeClr val="accent4">
                <a:lumMod val="60000"/>
                <a:lumOff val="40000"/>
              </a:schemeClr>
            </a:gs>
            <a:gs pos="65000">
              <a:schemeClr val="accent5">
                <a:lumMod val="60000"/>
                <a:lumOff val="40000"/>
              </a:schemeClr>
            </a:gs>
            <a:gs pos="100000">
              <a:schemeClr val="accent4">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32536-25DF-4DB2-ADAA-0A1E5A13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03" y="-1"/>
            <a:ext cx="8820139" cy="6857999"/>
          </a:xfrm>
          <a:prstGeom prst="rect">
            <a:avLst/>
          </a:prstGeom>
        </p:spPr>
      </p:pic>
      <p:pic>
        <p:nvPicPr>
          <p:cNvPr id="5" name="Picture 12" descr="Farm Bills 2020 – A boon or bane for Indian farmers? - Sathguru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340" y="3001343"/>
            <a:ext cx="4666414" cy="364022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9827"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28" name="Picture 4" descr="CISA Celebrates 25 Years of Sustaining Local Agriculture - BusinessW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727" y="1278937"/>
            <a:ext cx="6133141" cy="4300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72872" y="1807523"/>
            <a:ext cx="5094514" cy="1323439"/>
          </a:xfrm>
          <a:prstGeom prst="rect">
            <a:avLst/>
          </a:prstGeom>
          <a:noFill/>
        </p:spPr>
        <p:txBody>
          <a:bodyPr wrap="square" rtlCol="0">
            <a:spAutoFit/>
          </a:bodyPr>
          <a:lstStyle/>
          <a:p>
            <a:r>
              <a:rPr lang="en-IN" sz="4000" b="1" dirty="0">
                <a:latin typeface="Times New Roman" panose="02020603050405020304" pitchFamily="18" charset="0"/>
                <a:cs typeface="Times New Roman" panose="02020603050405020304" pitchFamily="18" charset="0"/>
              </a:rPr>
              <a:t>PRODUCER ORGANIZATION</a:t>
            </a:r>
          </a:p>
        </p:txBody>
      </p:sp>
      <p:sp>
        <p:nvSpPr>
          <p:cNvPr id="6" name="Oval 5"/>
          <p:cNvSpPr/>
          <p:nvPr/>
        </p:nvSpPr>
        <p:spPr>
          <a:xfrm>
            <a:off x="844945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8</a:t>
            </a:r>
          </a:p>
        </p:txBody>
      </p:sp>
      <p:sp>
        <p:nvSpPr>
          <p:cNvPr id="14" name="AutoShape 14" descr="Agriculture &amp; Forestry | European Space Imaging">
            <a:extLst>
              <a:ext uri="{FF2B5EF4-FFF2-40B4-BE49-F238E27FC236}">
                <a16:creationId xmlns:a16="http://schemas.microsoft.com/office/drawing/2014/main" id="{20B40C58-33DB-4C24-8028-D3E7FD4135D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918" y="156278"/>
            <a:ext cx="7818333" cy="970793"/>
          </a:xfrm>
          <a:solidFill>
            <a:srgbClr val="002060"/>
          </a:solidFill>
        </p:spPr>
        <p:txBody>
          <a:bodyPr>
            <a:noAutofit/>
          </a:bodyPr>
          <a:lstStyle/>
          <a:p>
            <a:pPr algn="ct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Assessment</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of</a:t>
            </a:r>
            <a:r>
              <a:rPr lang="en-US" sz="36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economic</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viability</a:t>
            </a:r>
            <a:r>
              <a:rPr lang="en-US" sz="3600" spc="-19"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of</a:t>
            </a:r>
            <a:r>
              <a:rPr lang="en-US" sz="36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identified</a:t>
            </a:r>
            <a:r>
              <a:rPr lang="en-US" sz="3600" spc="-15"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activities</a:t>
            </a:r>
            <a:endParaRPr lang="en-IN" sz="6000" dirty="0">
              <a:solidFill>
                <a:schemeClr val="bg1"/>
              </a:solidFill>
              <a:latin typeface="Times New Roman" panose="02020603050405020304" pitchFamily="18" charset="0"/>
              <a:cs typeface="Times New Roman" panose="02020603050405020304" pitchFamily="18" charset="0"/>
            </a:endParaRPr>
          </a:p>
        </p:txBody>
      </p:sp>
      <p:grpSp>
        <p:nvGrpSpPr>
          <p:cNvPr id="4" name="Group 2"/>
          <p:cNvGrpSpPr/>
          <p:nvPr/>
        </p:nvGrpSpPr>
        <p:grpSpPr bwMode="auto">
          <a:xfrm>
            <a:off x="609711" y="1865252"/>
            <a:ext cx="7998668" cy="3732245"/>
            <a:chOff x="1601" y="430"/>
            <a:chExt cx="9004" cy="2392"/>
          </a:xfrm>
        </p:grpSpPr>
        <p:sp>
          <p:nvSpPr>
            <p:cNvPr id="5" name="Freeform 3"/>
            <p:cNvSpPr/>
            <p:nvPr/>
          </p:nvSpPr>
          <p:spPr bwMode="auto">
            <a:xfrm>
              <a:off x="1600" y="429"/>
              <a:ext cx="9004" cy="2392"/>
            </a:xfrm>
            <a:custGeom>
              <a:avLst/>
              <a:gdLst>
                <a:gd name="T0" fmla="+- 0 5714 1601"/>
                <a:gd name="T1" fmla="*/ T0 w 9004"/>
                <a:gd name="T2" fmla="+- 0 534 430"/>
                <a:gd name="T3" fmla="*/ 534 h 2392"/>
                <a:gd name="T4" fmla="+- 0 5389 1601"/>
                <a:gd name="T5" fmla="*/ T4 w 9004"/>
                <a:gd name="T6" fmla="+- 0 896 430"/>
                <a:gd name="T7" fmla="*/ 896 h 2392"/>
                <a:gd name="T8" fmla="+- 0 5291 1601"/>
                <a:gd name="T9" fmla="*/ T8 w 9004"/>
                <a:gd name="T10" fmla="+- 0 1351 430"/>
                <a:gd name="T11" fmla="*/ 1351 h 2392"/>
                <a:gd name="T12" fmla="+- 0 4890 1601"/>
                <a:gd name="T13" fmla="*/ T12 w 9004"/>
                <a:gd name="T14" fmla="+- 0 1533 430"/>
                <a:gd name="T15" fmla="*/ 1533 h 2392"/>
                <a:gd name="T16" fmla="+- 0 4489 1601"/>
                <a:gd name="T17" fmla="*/ T16 w 9004"/>
                <a:gd name="T18" fmla="+- 0 1303 430"/>
                <a:gd name="T19" fmla="*/ 1303 h 2392"/>
                <a:gd name="T20" fmla="+- 0 4000 1601"/>
                <a:gd name="T21" fmla="*/ T20 w 9004"/>
                <a:gd name="T22" fmla="+- 0 1301 430"/>
                <a:gd name="T23" fmla="*/ 1301 h 2392"/>
                <a:gd name="T24" fmla="+- 0 3594 1601"/>
                <a:gd name="T25" fmla="*/ T24 w 9004"/>
                <a:gd name="T26" fmla="+- 0 1527 430"/>
                <a:gd name="T27" fmla="*/ 1527 h 2392"/>
                <a:gd name="T28" fmla="+- 0 3197 1601"/>
                <a:gd name="T29" fmla="*/ T28 w 9004"/>
                <a:gd name="T30" fmla="+- 0 1345 430"/>
                <a:gd name="T31" fmla="*/ 1345 h 2392"/>
                <a:gd name="T32" fmla="+- 0 3132 1601"/>
                <a:gd name="T33" fmla="*/ T32 w 9004"/>
                <a:gd name="T34" fmla="+- 0 1005 430"/>
                <a:gd name="T35" fmla="*/ 1005 h 2392"/>
                <a:gd name="T36" fmla="+- 0 2907 1601"/>
                <a:gd name="T37" fmla="*/ T36 w 9004"/>
                <a:gd name="T38" fmla="+- 0 636 430"/>
                <a:gd name="T39" fmla="*/ 636 h 2392"/>
                <a:gd name="T40" fmla="+- 0 2518 1601"/>
                <a:gd name="T41" fmla="*/ T40 w 9004"/>
                <a:gd name="T42" fmla="+- 0 442 430"/>
                <a:gd name="T43" fmla="*/ 442 h 2392"/>
                <a:gd name="T44" fmla="+- 0 2088 1601"/>
                <a:gd name="T45" fmla="*/ T44 w 9004"/>
                <a:gd name="T46" fmla="+- 0 486 430"/>
                <a:gd name="T47" fmla="*/ 486 h 2392"/>
                <a:gd name="T48" fmla="+- 0 1761 1601"/>
                <a:gd name="T49" fmla="*/ T48 w 9004"/>
                <a:gd name="T50" fmla="+- 0 736 430"/>
                <a:gd name="T51" fmla="*/ 736 h 2392"/>
                <a:gd name="T52" fmla="+- 0 1605 1601"/>
                <a:gd name="T53" fmla="*/ T52 w 9004"/>
                <a:gd name="T54" fmla="+- 0 1124 430"/>
                <a:gd name="T55" fmla="*/ 1124 h 2392"/>
                <a:gd name="T56" fmla="+- 0 1683 1601"/>
                <a:gd name="T57" fmla="*/ T56 w 9004"/>
                <a:gd name="T58" fmla="+- 0 1557 430"/>
                <a:gd name="T59" fmla="*/ 1557 h 2392"/>
                <a:gd name="T60" fmla="+- 0 1973 1601"/>
                <a:gd name="T61" fmla="*/ T60 w 9004"/>
                <a:gd name="T62" fmla="+- 0 1873 430"/>
                <a:gd name="T63" fmla="*/ 1873 h 2392"/>
                <a:gd name="T64" fmla="+- 0 2402 1601"/>
                <a:gd name="T65" fmla="*/ T64 w 9004"/>
                <a:gd name="T66" fmla="+- 0 1988 430"/>
                <a:gd name="T67" fmla="*/ 1988 h 2392"/>
                <a:gd name="T68" fmla="+- 0 2832 1601"/>
                <a:gd name="T69" fmla="*/ T68 w 9004"/>
                <a:gd name="T70" fmla="+- 0 1843 430"/>
                <a:gd name="T71" fmla="*/ 1843 h 2392"/>
                <a:gd name="T72" fmla="+- 0 3257 1601"/>
                <a:gd name="T73" fmla="*/ T72 w 9004"/>
                <a:gd name="T74" fmla="+- 0 1745 430"/>
                <a:gd name="T75" fmla="*/ 1745 h 2392"/>
                <a:gd name="T76" fmla="+- 0 3463 1601"/>
                <a:gd name="T77" fmla="*/ T76 w 9004"/>
                <a:gd name="T78" fmla="+- 0 2080 430"/>
                <a:gd name="T79" fmla="*/ 2080 h 2392"/>
                <a:gd name="T80" fmla="+- 0 3600 1601"/>
                <a:gd name="T81" fmla="*/ T80 w 9004"/>
                <a:gd name="T82" fmla="+- 0 2485 430"/>
                <a:gd name="T83" fmla="*/ 2485 h 2392"/>
                <a:gd name="T84" fmla="+- 0 3936 1601"/>
                <a:gd name="T85" fmla="*/ T84 w 9004"/>
                <a:gd name="T86" fmla="+- 0 2759 430"/>
                <a:gd name="T87" fmla="*/ 2759 h 2392"/>
                <a:gd name="T88" fmla="+- 0 4379 1601"/>
                <a:gd name="T89" fmla="*/ T88 w 9004"/>
                <a:gd name="T90" fmla="+- 0 2809 430"/>
                <a:gd name="T91" fmla="*/ 2809 h 2392"/>
                <a:gd name="T92" fmla="+- 0 4762 1601"/>
                <a:gd name="T93" fmla="*/ T92 w 9004"/>
                <a:gd name="T94" fmla="+- 0 2621 430"/>
                <a:gd name="T95" fmla="*/ 2621 h 2392"/>
                <a:gd name="T96" fmla="+- 0 4989 1601"/>
                <a:gd name="T97" fmla="*/ T96 w 9004"/>
                <a:gd name="T98" fmla="+- 0 2262 430"/>
                <a:gd name="T99" fmla="*/ 2262 h 2392"/>
                <a:gd name="T100" fmla="+- 0 5092 1601"/>
                <a:gd name="T101" fmla="*/ T100 w 9004"/>
                <a:gd name="T102" fmla="+- 0 1840 430"/>
                <a:gd name="T103" fmla="*/ 1840 h 2392"/>
                <a:gd name="T104" fmla="+- 0 5519 1601"/>
                <a:gd name="T105" fmla="*/ T104 w 9004"/>
                <a:gd name="T106" fmla="+- 0 1743 430"/>
                <a:gd name="T107" fmla="*/ 1743 h 2392"/>
                <a:gd name="T108" fmla="+- 0 5942 1601"/>
                <a:gd name="T109" fmla="*/ T108 w 9004"/>
                <a:gd name="T110" fmla="+- 0 1972 430"/>
                <a:gd name="T111" fmla="*/ 1972 h 2392"/>
                <a:gd name="T112" fmla="+- 0 6367 1601"/>
                <a:gd name="T113" fmla="*/ T112 w 9004"/>
                <a:gd name="T114" fmla="+- 0 1942 430"/>
                <a:gd name="T115" fmla="*/ 1942 h 2392"/>
                <a:gd name="T116" fmla="+- 0 6759 1601"/>
                <a:gd name="T117" fmla="*/ T116 w 9004"/>
                <a:gd name="T118" fmla="+- 0 1724 430"/>
                <a:gd name="T119" fmla="*/ 1724 h 2392"/>
                <a:gd name="T120" fmla="+- 0 7174 1601"/>
                <a:gd name="T121" fmla="*/ T120 w 9004"/>
                <a:gd name="T122" fmla="+- 0 1980 430"/>
                <a:gd name="T123" fmla="*/ 1980 h 2392"/>
                <a:gd name="T124" fmla="+- 0 7193 1601"/>
                <a:gd name="T125" fmla="*/ T124 w 9004"/>
                <a:gd name="T126" fmla="+- 0 2154 430"/>
                <a:gd name="T127" fmla="*/ 2154 h 2392"/>
                <a:gd name="T128" fmla="+- 0 7353 1601"/>
                <a:gd name="T129" fmla="*/ T128 w 9004"/>
                <a:gd name="T130" fmla="+- 0 2524 430"/>
                <a:gd name="T131" fmla="*/ 2524 h 2392"/>
                <a:gd name="T132" fmla="+- 0 7749 1601"/>
                <a:gd name="T133" fmla="*/ T132 w 9004"/>
                <a:gd name="T134" fmla="+- 0 2791 430"/>
                <a:gd name="T135" fmla="*/ 2791 h 2392"/>
                <a:gd name="T136" fmla="+- 0 8157 1601"/>
                <a:gd name="T137" fmla="*/ T136 w 9004"/>
                <a:gd name="T138" fmla="+- 0 2797 430"/>
                <a:gd name="T139" fmla="*/ 2797 h 2392"/>
                <a:gd name="T140" fmla="+- 0 8573 1601"/>
                <a:gd name="T141" fmla="*/ T140 w 9004"/>
                <a:gd name="T142" fmla="+- 0 2527 430"/>
                <a:gd name="T143" fmla="*/ 2527 h 2392"/>
                <a:gd name="T144" fmla="+- 0 8739 1601"/>
                <a:gd name="T145" fmla="*/ T144 w 9004"/>
                <a:gd name="T146" fmla="+- 0 2117 430"/>
                <a:gd name="T147" fmla="*/ 2117 h 2392"/>
                <a:gd name="T148" fmla="+- 0 8928 1601"/>
                <a:gd name="T149" fmla="*/ T148 w 9004"/>
                <a:gd name="T150" fmla="+- 0 1753 430"/>
                <a:gd name="T151" fmla="*/ 1753 h 2392"/>
                <a:gd name="T152" fmla="+- 0 9362 1601"/>
                <a:gd name="T153" fmla="*/ T152 w 9004"/>
                <a:gd name="T154" fmla="+- 0 1835 430"/>
                <a:gd name="T155" fmla="*/ 1835 h 2392"/>
                <a:gd name="T156" fmla="+- 0 9825 1601"/>
                <a:gd name="T157" fmla="*/ T156 w 9004"/>
                <a:gd name="T158" fmla="+- 0 1988 430"/>
                <a:gd name="T159" fmla="*/ 1988 h 2392"/>
                <a:gd name="T160" fmla="+- 0 10268 1601"/>
                <a:gd name="T161" fmla="*/ T160 w 9004"/>
                <a:gd name="T162" fmla="+- 0 1842 430"/>
                <a:gd name="T163" fmla="*/ 1842 h 2392"/>
                <a:gd name="T164" fmla="+- 0 10561 1601"/>
                <a:gd name="T165" fmla="*/ T164 w 9004"/>
                <a:gd name="T166" fmla="+- 0 1455 430"/>
                <a:gd name="T167" fmla="*/ 1455 h 2392"/>
                <a:gd name="T168" fmla="+- 0 10576 1601"/>
                <a:gd name="T169" fmla="*/ T168 w 9004"/>
                <a:gd name="T170" fmla="+- 0 999 430"/>
                <a:gd name="T171" fmla="*/ 999 h 2392"/>
                <a:gd name="T172" fmla="+- 0 10345 1601"/>
                <a:gd name="T173" fmla="*/ T172 w 9004"/>
                <a:gd name="T174" fmla="+- 0 630 430"/>
                <a:gd name="T175" fmla="*/ 630 h 2392"/>
                <a:gd name="T176" fmla="+- 0 9951 1601"/>
                <a:gd name="T177" fmla="*/ T176 w 9004"/>
                <a:gd name="T178" fmla="+- 0 440 430"/>
                <a:gd name="T179" fmla="*/ 440 h 2392"/>
                <a:gd name="T180" fmla="+- 0 9522 1601"/>
                <a:gd name="T181" fmla="*/ T180 w 9004"/>
                <a:gd name="T182" fmla="+- 0 491 430"/>
                <a:gd name="T183" fmla="*/ 491 h 2392"/>
                <a:gd name="T184" fmla="+- 0 9199 1601"/>
                <a:gd name="T185" fmla="*/ T184 w 9004"/>
                <a:gd name="T186" fmla="+- 0 745 430"/>
                <a:gd name="T187" fmla="*/ 745 h 2392"/>
                <a:gd name="T188" fmla="+- 0 9049 1601"/>
                <a:gd name="T189" fmla="*/ T188 w 9004"/>
                <a:gd name="T190" fmla="+- 0 1135 430"/>
                <a:gd name="T191" fmla="*/ 1135 h 2392"/>
                <a:gd name="T192" fmla="+- 0 8860 1601"/>
                <a:gd name="T193" fmla="*/ T192 w 9004"/>
                <a:gd name="T194" fmla="+- 0 1497 430"/>
                <a:gd name="T195" fmla="*/ 1497 h 2392"/>
                <a:gd name="T196" fmla="+- 0 8444 1601"/>
                <a:gd name="T197" fmla="*/ T196 w 9004"/>
                <a:gd name="T198" fmla="+- 0 1428 430"/>
                <a:gd name="T199" fmla="*/ 1428 h 2392"/>
                <a:gd name="T200" fmla="+- 0 7960 1601"/>
                <a:gd name="T201" fmla="*/ T200 w 9004"/>
                <a:gd name="T202" fmla="+- 0 1262 430"/>
                <a:gd name="T203" fmla="*/ 1262 h 2392"/>
                <a:gd name="T204" fmla="+- 0 7564 1601"/>
                <a:gd name="T205" fmla="*/ T204 w 9004"/>
                <a:gd name="T206" fmla="+- 0 1373 430"/>
                <a:gd name="T207" fmla="*/ 1373 h 2392"/>
                <a:gd name="T208" fmla="+- 0 7232 1601"/>
                <a:gd name="T209" fmla="*/ T208 w 9004"/>
                <a:gd name="T210" fmla="+- 0 1537 430"/>
                <a:gd name="T211" fmla="*/ 1537 h 2392"/>
                <a:gd name="T212" fmla="+- 0 6892 1601"/>
                <a:gd name="T213" fmla="*/ T212 w 9004"/>
                <a:gd name="T214" fmla="+- 0 1271 430"/>
                <a:gd name="T215" fmla="*/ 1271 h 2392"/>
                <a:gd name="T216" fmla="+- 0 6825 1601"/>
                <a:gd name="T217" fmla="*/ T216 w 9004"/>
                <a:gd name="T218" fmla="+- 0 917 430"/>
                <a:gd name="T219" fmla="*/ 917 h 2392"/>
                <a:gd name="T220" fmla="+- 0 6485 1601"/>
                <a:gd name="T221" fmla="*/ T220 w 9004"/>
                <a:gd name="T222" fmla="+- 0 531 430"/>
                <a:gd name="T223" fmla="*/ 531 h 2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9004" h="2392">
                  <a:moveTo>
                    <a:pt x="4507" y="0"/>
                  </a:moveTo>
                  <a:lnTo>
                    <a:pt x="4423" y="4"/>
                  </a:lnTo>
                  <a:lnTo>
                    <a:pt x="4351" y="14"/>
                  </a:lnTo>
                  <a:lnTo>
                    <a:pt x="4269" y="35"/>
                  </a:lnTo>
                  <a:lnTo>
                    <a:pt x="4184" y="67"/>
                  </a:lnTo>
                  <a:lnTo>
                    <a:pt x="4113" y="104"/>
                  </a:lnTo>
                  <a:lnTo>
                    <a:pt x="4047" y="146"/>
                  </a:lnTo>
                  <a:lnTo>
                    <a:pt x="3986" y="195"/>
                  </a:lnTo>
                  <a:lnTo>
                    <a:pt x="3930" y="249"/>
                  </a:lnTo>
                  <a:lnTo>
                    <a:pt x="3865" y="330"/>
                  </a:lnTo>
                  <a:lnTo>
                    <a:pt x="3823" y="396"/>
                  </a:lnTo>
                  <a:lnTo>
                    <a:pt x="3788" y="466"/>
                  </a:lnTo>
                  <a:lnTo>
                    <a:pt x="3760" y="540"/>
                  </a:lnTo>
                  <a:lnTo>
                    <a:pt x="3739" y="618"/>
                  </a:lnTo>
                  <a:lnTo>
                    <a:pt x="3726" y="698"/>
                  </a:lnTo>
                  <a:lnTo>
                    <a:pt x="3722" y="781"/>
                  </a:lnTo>
                  <a:lnTo>
                    <a:pt x="3714" y="854"/>
                  </a:lnTo>
                  <a:lnTo>
                    <a:pt x="3690" y="921"/>
                  </a:lnTo>
                  <a:lnTo>
                    <a:pt x="3651" y="980"/>
                  </a:lnTo>
                  <a:lnTo>
                    <a:pt x="3600" y="1030"/>
                  </a:lnTo>
                  <a:lnTo>
                    <a:pt x="3537" y="1067"/>
                  </a:lnTo>
                  <a:lnTo>
                    <a:pt x="3428" y="1107"/>
                  </a:lnTo>
                  <a:lnTo>
                    <a:pt x="3358" y="1113"/>
                  </a:lnTo>
                  <a:lnTo>
                    <a:pt x="3289" y="1103"/>
                  </a:lnTo>
                  <a:lnTo>
                    <a:pt x="3224" y="1078"/>
                  </a:lnTo>
                  <a:lnTo>
                    <a:pt x="3166" y="1037"/>
                  </a:lnTo>
                  <a:lnTo>
                    <a:pt x="3104" y="985"/>
                  </a:lnTo>
                  <a:lnTo>
                    <a:pt x="3036" y="941"/>
                  </a:lnTo>
                  <a:lnTo>
                    <a:pt x="2964" y="903"/>
                  </a:lnTo>
                  <a:lnTo>
                    <a:pt x="2888" y="873"/>
                  </a:lnTo>
                  <a:lnTo>
                    <a:pt x="2809" y="851"/>
                  </a:lnTo>
                  <a:lnTo>
                    <a:pt x="2726" y="837"/>
                  </a:lnTo>
                  <a:lnTo>
                    <a:pt x="2640" y="832"/>
                  </a:lnTo>
                  <a:lnTo>
                    <a:pt x="2557" y="837"/>
                  </a:lnTo>
                  <a:lnTo>
                    <a:pt x="2477" y="850"/>
                  </a:lnTo>
                  <a:lnTo>
                    <a:pt x="2399" y="871"/>
                  </a:lnTo>
                  <a:lnTo>
                    <a:pt x="2325" y="899"/>
                  </a:lnTo>
                  <a:lnTo>
                    <a:pt x="2255" y="935"/>
                  </a:lnTo>
                  <a:lnTo>
                    <a:pt x="2188" y="977"/>
                  </a:lnTo>
                  <a:lnTo>
                    <a:pt x="2127" y="1026"/>
                  </a:lnTo>
                  <a:lnTo>
                    <a:pt x="2064" y="1070"/>
                  </a:lnTo>
                  <a:lnTo>
                    <a:pt x="1993" y="1097"/>
                  </a:lnTo>
                  <a:lnTo>
                    <a:pt x="1919" y="1108"/>
                  </a:lnTo>
                  <a:lnTo>
                    <a:pt x="1844" y="1102"/>
                  </a:lnTo>
                  <a:lnTo>
                    <a:pt x="1770" y="1079"/>
                  </a:lnTo>
                  <a:lnTo>
                    <a:pt x="1695" y="1035"/>
                  </a:lnTo>
                  <a:lnTo>
                    <a:pt x="1639" y="981"/>
                  </a:lnTo>
                  <a:lnTo>
                    <a:pt x="1596" y="915"/>
                  </a:lnTo>
                  <a:lnTo>
                    <a:pt x="1569" y="841"/>
                  </a:lnTo>
                  <a:lnTo>
                    <a:pt x="1558" y="761"/>
                  </a:lnTo>
                  <a:lnTo>
                    <a:pt x="1557" y="736"/>
                  </a:lnTo>
                  <a:lnTo>
                    <a:pt x="1556" y="723"/>
                  </a:lnTo>
                  <a:lnTo>
                    <a:pt x="1547" y="647"/>
                  </a:lnTo>
                  <a:lnTo>
                    <a:pt x="1531" y="575"/>
                  </a:lnTo>
                  <a:lnTo>
                    <a:pt x="1508" y="504"/>
                  </a:lnTo>
                  <a:lnTo>
                    <a:pt x="1479" y="437"/>
                  </a:lnTo>
                  <a:lnTo>
                    <a:pt x="1444" y="373"/>
                  </a:lnTo>
                  <a:lnTo>
                    <a:pt x="1403" y="313"/>
                  </a:lnTo>
                  <a:lnTo>
                    <a:pt x="1357" y="257"/>
                  </a:lnTo>
                  <a:lnTo>
                    <a:pt x="1306" y="206"/>
                  </a:lnTo>
                  <a:lnTo>
                    <a:pt x="1250" y="159"/>
                  </a:lnTo>
                  <a:lnTo>
                    <a:pt x="1190" y="118"/>
                  </a:lnTo>
                  <a:lnTo>
                    <a:pt x="1127" y="82"/>
                  </a:lnTo>
                  <a:lnTo>
                    <a:pt x="1060" y="52"/>
                  </a:lnTo>
                  <a:lnTo>
                    <a:pt x="990" y="29"/>
                  </a:lnTo>
                  <a:lnTo>
                    <a:pt x="917" y="12"/>
                  </a:lnTo>
                  <a:lnTo>
                    <a:pt x="842" y="2"/>
                  </a:lnTo>
                  <a:lnTo>
                    <a:pt x="767" y="0"/>
                  </a:lnTo>
                  <a:lnTo>
                    <a:pt x="694" y="4"/>
                  </a:lnTo>
                  <a:lnTo>
                    <a:pt x="623" y="15"/>
                  </a:lnTo>
                  <a:lnTo>
                    <a:pt x="553" y="33"/>
                  </a:lnTo>
                  <a:lnTo>
                    <a:pt x="487" y="56"/>
                  </a:lnTo>
                  <a:lnTo>
                    <a:pt x="423" y="86"/>
                  </a:lnTo>
                  <a:lnTo>
                    <a:pt x="363" y="120"/>
                  </a:lnTo>
                  <a:lnTo>
                    <a:pt x="306" y="160"/>
                  </a:lnTo>
                  <a:lnTo>
                    <a:pt x="253" y="204"/>
                  </a:lnTo>
                  <a:lnTo>
                    <a:pt x="204" y="253"/>
                  </a:lnTo>
                  <a:lnTo>
                    <a:pt x="160" y="306"/>
                  </a:lnTo>
                  <a:lnTo>
                    <a:pt x="120" y="363"/>
                  </a:lnTo>
                  <a:lnTo>
                    <a:pt x="86" y="424"/>
                  </a:lnTo>
                  <a:lnTo>
                    <a:pt x="56" y="487"/>
                  </a:lnTo>
                  <a:lnTo>
                    <a:pt x="33" y="554"/>
                  </a:lnTo>
                  <a:lnTo>
                    <a:pt x="15" y="623"/>
                  </a:lnTo>
                  <a:lnTo>
                    <a:pt x="4" y="694"/>
                  </a:lnTo>
                  <a:lnTo>
                    <a:pt x="0" y="768"/>
                  </a:lnTo>
                  <a:lnTo>
                    <a:pt x="2" y="843"/>
                  </a:lnTo>
                  <a:lnTo>
                    <a:pt x="12" y="917"/>
                  </a:lnTo>
                  <a:lnTo>
                    <a:pt x="29" y="990"/>
                  </a:lnTo>
                  <a:lnTo>
                    <a:pt x="52" y="1060"/>
                  </a:lnTo>
                  <a:lnTo>
                    <a:pt x="82" y="1127"/>
                  </a:lnTo>
                  <a:lnTo>
                    <a:pt x="118" y="1190"/>
                  </a:lnTo>
                  <a:lnTo>
                    <a:pt x="159" y="1250"/>
                  </a:lnTo>
                  <a:lnTo>
                    <a:pt x="205" y="1305"/>
                  </a:lnTo>
                  <a:lnTo>
                    <a:pt x="257" y="1356"/>
                  </a:lnTo>
                  <a:lnTo>
                    <a:pt x="313" y="1402"/>
                  </a:lnTo>
                  <a:lnTo>
                    <a:pt x="372" y="1443"/>
                  </a:lnTo>
                  <a:lnTo>
                    <a:pt x="436" y="1478"/>
                  </a:lnTo>
                  <a:lnTo>
                    <a:pt x="503" y="1508"/>
                  </a:lnTo>
                  <a:lnTo>
                    <a:pt x="573" y="1531"/>
                  </a:lnTo>
                  <a:lnTo>
                    <a:pt x="646" y="1547"/>
                  </a:lnTo>
                  <a:lnTo>
                    <a:pt x="721" y="1556"/>
                  </a:lnTo>
                  <a:lnTo>
                    <a:pt x="801" y="1558"/>
                  </a:lnTo>
                  <a:lnTo>
                    <a:pt x="880" y="1552"/>
                  </a:lnTo>
                  <a:lnTo>
                    <a:pt x="957" y="1538"/>
                  </a:lnTo>
                  <a:lnTo>
                    <a:pt x="1031" y="1517"/>
                  </a:lnTo>
                  <a:lnTo>
                    <a:pt x="1101" y="1489"/>
                  </a:lnTo>
                  <a:lnTo>
                    <a:pt x="1168" y="1454"/>
                  </a:lnTo>
                  <a:lnTo>
                    <a:pt x="1231" y="1413"/>
                  </a:lnTo>
                  <a:lnTo>
                    <a:pt x="1290" y="1367"/>
                  </a:lnTo>
                  <a:lnTo>
                    <a:pt x="1355" y="1323"/>
                  </a:lnTo>
                  <a:lnTo>
                    <a:pt x="1427" y="1295"/>
                  </a:lnTo>
                  <a:lnTo>
                    <a:pt x="1504" y="1284"/>
                  </a:lnTo>
                  <a:lnTo>
                    <a:pt x="1581" y="1291"/>
                  </a:lnTo>
                  <a:lnTo>
                    <a:pt x="1656" y="1315"/>
                  </a:lnTo>
                  <a:lnTo>
                    <a:pt x="1725" y="1356"/>
                  </a:lnTo>
                  <a:lnTo>
                    <a:pt x="1781" y="1410"/>
                  </a:lnTo>
                  <a:lnTo>
                    <a:pt x="1824" y="1476"/>
                  </a:lnTo>
                  <a:lnTo>
                    <a:pt x="1851" y="1550"/>
                  </a:lnTo>
                  <a:lnTo>
                    <a:pt x="1861" y="1629"/>
                  </a:lnTo>
                  <a:lnTo>
                    <a:pt x="1862" y="1650"/>
                  </a:lnTo>
                  <a:lnTo>
                    <a:pt x="1863" y="1670"/>
                  </a:lnTo>
                  <a:lnTo>
                    <a:pt x="1880" y="1786"/>
                  </a:lnTo>
                  <a:lnTo>
                    <a:pt x="1900" y="1858"/>
                  </a:lnTo>
                  <a:lnTo>
                    <a:pt x="1927" y="1927"/>
                  </a:lnTo>
                  <a:lnTo>
                    <a:pt x="1960" y="1992"/>
                  </a:lnTo>
                  <a:lnTo>
                    <a:pt x="1999" y="2055"/>
                  </a:lnTo>
                  <a:lnTo>
                    <a:pt x="2043" y="2113"/>
                  </a:lnTo>
                  <a:lnTo>
                    <a:pt x="2093" y="2166"/>
                  </a:lnTo>
                  <a:lnTo>
                    <a:pt x="2147" y="2215"/>
                  </a:lnTo>
                  <a:lnTo>
                    <a:pt x="2206" y="2259"/>
                  </a:lnTo>
                  <a:lnTo>
                    <a:pt x="2268" y="2297"/>
                  </a:lnTo>
                  <a:lnTo>
                    <a:pt x="2335" y="2329"/>
                  </a:lnTo>
                  <a:lnTo>
                    <a:pt x="2404" y="2355"/>
                  </a:lnTo>
                  <a:lnTo>
                    <a:pt x="2476" y="2374"/>
                  </a:lnTo>
                  <a:lnTo>
                    <a:pt x="2551" y="2386"/>
                  </a:lnTo>
                  <a:lnTo>
                    <a:pt x="2628" y="2391"/>
                  </a:lnTo>
                  <a:lnTo>
                    <a:pt x="2704" y="2388"/>
                  </a:lnTo>
                  <a:lnTo>
                    <a:pt x="2778" y="2379"/>
                  </a:lnTo>
                  <a:lnTo>
                    <a:pt x="2850" y="2362"/>
                  </a:lnTo>
                  <a:lnTo>
                    <a:pt x="2919" y="2340"/>
                  </a:lnTo>
                  <a:lnTo>
                    <a:pt x="2985" y="2311"/>
                  </a:lnTo>
                  <a:lnTo>
                    <a:pt x="3047" y="2276"/>
                  </a:lnTo>
                  <a:lnTo>
                    <a:pt x="3106" y="2236"/>
                  </a:lnTo>
                  <a:lnTo>
                    <a:pt x="3161" y="2191"/>
                  </a:lnTo>
                  <a:lnTo>
                    <a:pt x="3212" y="2141"/>
                  </a:lnTo>
                  <a:lnTo>
                    <a:pt x="3258" y="2087"/>
                  </a:lnTo>
                  <a:lnTo>
                    <a:pt x="3299" y="2028"/>
                  </a:lnTo>
                  <a:lnTo>
                    <a:pt x="3334" y="1966"/>
                  </a:lnTo>
                  <a:lnTo>
                    <a:pt x="3364" y="1901"/>
                  </a:lnTo>
                  <a:lnTo>
                    <a:pt x="3388" y="1832"/>
                  </a:lnTo>
                  <a:lnTo>
                    <a:pt x="3405" y="1761"/>
                  </a:lnTo>
                  <a:lnTo>
                    <a:pt x="3416" y="1687"/>
                  </a:lnTo>
                  <a:lnTo>
                    <a:pt x="3420" y="1610"/>
                  </a:lnTo>
                  <a:lnTo>
                    <a:pt x="3428" y="1537"/>
                  </a:lnTo>
                  <a:lnTo>
                    <a:pt x="3452" y="1470"/>
                  </a:lnTo>
                  <a:lnTo>
                    <a:pt x="3491" y="1410"/>
                  </a:lnTo>
                  <a:lnTo>
                    <a:pt x="3542" y="1361"/>
                  </a:lnTo>
                  <a:lnTo>
                    <a:pt x="3605" y="1323"/>
                  </a:lnTo>
                  <a:lnTo>
                    <a:pt x="3714" y="1283"/>
                  </a:lnTo>
                  <a:lnTo>
                    <a:pt x="3784" y="1277"/>
                  </a:lnTo>
                  <a:lnTo>
                    <a:pt x="3853" y="1287"/>
                  </a:lnTo>
                  <a:lnTo>
                    <a:pt x="3918" y="1313"/>
                  </a:lnTo>
                  <a:lnTo>
                    <a:pt x="3976" y="1354"/>
                  </a:lnTo>
                  <a:lnTo>
                    <a:pt x="4022" y="1392"/>
                  </a:lnTo>
                  <a:lnTo>
                    <a:pt x="4070" y="1427"/>
                  </a:lnTo>
                  <a:lnTo>
                    <a:pt x="4175" y="1487"/>
                  </a:lnTo>
                  <a:lnTo>
                    <a:pt x="4272" y="1524"/>
                  </a:lnTo>
                  <a:lnTo>
                    <a:pt x="4341" y="1542"/>
                  </a:lnTo>
                  <a:lnTo>
                    <a:pt x="4412" y="1553"/>
                  </a:lnTo>
                  <a:lnTo>
                    <a:pt x="4506" y="1558"/>
                  </a:lnTo>
                  <a:lnTo>
                    <a:pt x="4538" y="1557"/>
                  </a:lnTo>
                  <a:lnTo>
                    <a:pt x="4605" y="1551"/>
                  </a:lnTo>
                  <a:lnTo>
                    <a:pt x="4689" y="1536"/>
                  </a:lnTo>
                  <a:lnTo>
                    <a:pt x="4766" y="1512"/>
                  </a:lnTo>
                  <a:lnTo>
                    <a:pt x="4836" y="1483"/>
                  </a:lnTo>
                  <a:lnTo>
                    <a:pt x="4890" y="1454"/>
                  </a:lnTo>
                  <a:lnTo>
                    <a:pt x="4952" y="1415"/>
                  </a:lnTo>
                  <a:lnTo>
                    <a:pt x="5009" y="1370"/>
                  </a:lnTo>
                  <a:lnTo>
                    <a:pt x="5080" y="1323"/>
                  </a:lnTo>
                  <a:lnTo>
                    <a:pt x="5158" y="1294"/>
                  </a:lnTo>
                  <a:lnTo>
                    <a:pt x="5241" y="1285"/>
                  </a:lnTo>
                  <a:lnTo>
                    <a:pt x="5324" y="1296"/>
                  </a:lnTo>
                  <a:lnTo>
                    <a:pt x="5447" y="1356"/>
                  </a:lnTo>
                  <a:lnTo>
                    <a:pt x="5503" y="1410"/>
                  </a:lnTo>
                  <a:lnTo>
                    <a:pt x="5546" y="1476"/>
                  </a:lnTo>
                  <a:lnTo>
                    <a:pt x="5573" y="1550"/>
                  </a:lnTo>
                  <a:lnTo>
                    <a:pt x="5584" y="1629"/>
                  </a:lnTo>
                  <a:lnTo>
                    <a:pt x="5584" y="1650"/>
                  </a:lnTo>
                  <a:lnTo>
                    <a:pt x="5586" y="1670"/>
                  </a:lnTo>
                  <a:lnTo>
                    <a:pt x="5587" y="1691"/>
                  </a:lnTo>
                  <a:lnTo>
                    <a:pt x="5590" y="1718"/>
                  </a:lnTo>
                  <a:lnTo>
                    <a:pt x="5592" y="1724"/>
                  </a:lnTo>
                  <a:lnTo>
                    <a:pt x="5597" y="1754"/>
                  </a:lnTo>
                  <a:lnTo>
                    <a:pt x="5610" y="1813"/>
                  </a:lnTo>
                  <a:lnTo>
                    <a:pt x="5635" y="1889"/>
                  </a:lnTo>
                  <a:lnTo>
                    <a:pt x="5667" y="1962"/>
                  </a:lnTo>
                  <a:lnTo>
                    <a:pt x="5706" y="2030"/>
                  </a:lnTo>
                  <a:lnTo>
                    <a:pt x="5752" y="2094"/>
                  </a:lnTo>
                  <a:lnTo>
                    <a:pt x="5803" y="2153"/>
                  </a:lnTo>
                  <a:lnTo>
                    <a:pt x="5861" y="2207"/>
                  </a:lnTo>
                  <a:lnTo>
                    <a:pt x="5923" y="2254"/>
                  </a:lnTo>
                  <a:lnTo>
                    <a:pt x="5990" y="2296"/>
                  </a:lnTo>
                  <a:lnTo>
                    <a:pt x="6065" y="2331"/>
                  </a:lnTo>
                  <a:lnTo>
                    <a:pt x="6148" y="2361"/>
                  </a:lnTo>
                  <a:lnTo>
                    <a:pt x="6218" y="2377"/>
                  </a:lnTo>
                  <a:lnTo>
                    <a:pt x="6277" y="2386"/>
                  </a:lnTo>
                  <a:lnTo>
                    <a:pt x="6360" y="2391"/>
                  </a:lnTo>
                  <a:lnTo>
                    <a:pt x="6403" y="2390"/>
                  </a:lnTo>
                  <a:lnTo>
                    <a:pt x="6488" y="2381"/>
                  </a:lnTo>
                  <a:lnTo>
                    <a:pt x="6556" y="2367"/>
                  </a:lnTo>
                  <a:lnTo>
                    <a:pt x="6635" y="2342"/>
                  </a:lnTo>
                  <a:lnTo>
                    <a:pt x="6750" y="2288"/>
                  </a:lnTo>
                  <a:lnTo>
                    <a:pt x="6812" y="2248"/>
                  </a:lnTo>
                  <a:lnTo>
                    <a:pt x="6870" y="2203"/>
                  </a:lnTo>
                  <a:lnTo>
                    <a:pt x="6923" y="2153"/>
                  </a:lnTo>
                  <a:lnTo>
                    <a:pt x="6972" y="2097"/>
                  </a:lnTo>
                  <a:lnTo>
                    <a:pt x="7015" y="2038"/>
                  </a:lnTo>
                  <a:lnTo>
                    <a:pt x="7052" y="1974"/>
                  </a:lnTo>
                  <a:lnTo>
                    <a:pt x="7084" y="1907"/>
                  </a:lnTo>
                  <a:lnTo>
                    <a:pt x="7109" y="1837"/>
                  </a:lnTo>
                  <a:lnTo>
                    <a:pt x="7127" y="1763"/>
                  </a:lnTo>
                  <a:lnTo>
                    <a:pt x="7138" y="1687"/>
                  </a:lnTo>
                  <a:lnTo>
                    <a:pt x="7142" y="1609"/>
                  </a:lnTo>
                  <a:lnTo>
                    <a:pt x="7150" y="1537"/>
                  </a:lnTo>
                  <a:lnTo>
                    <a:pt x="7175" y="1470"/>
                  </a:lnTo>
                  <a:lnTo>
                    <a:pt x="7213" y="1410"/>
                  </a:lnTo>
                  <a:lnTo>
                    <a:pt x="7265" y="1361"/>
                  </a:lnTo>
                  <a:lnTo>
                    <a:pt x="7327" y="1323"/>
                  </a:lnTo>
                  <a:lnTo>
                    <a:pt x="7437" y="1283"/>
                  </a:lnTo>
                  <a:lnTo>
                    <a:pt x="7507" y="1277"/>
                  </a:lnTo>
                  <a:lnTo>
                    <a:pt x="7576" y="1287"/>
                  </a:lnTo>
                  <a:lnTo>
                    <a:pt x="7641" y="1313"/>
                  </a:lnTo>
                  <a:lnTo>
                    <a:pt x="7699" y="1354"/>
                  </a:lnTo>
                  <a:lnTo>
                    <a:pt x="7761" y="1405"/>
                  </a:lnTo>
                  <a:lnTo>
                    <a:pt x="7828" y="1450"/>
                  </a:lnTo>
                  <a:lnTo>
                    <a:pt x="7900" y="1488"/>
                  </a:lnTo>
                  <a:lnTo>
                    <a:pt x="7976" y="1518"/>
                  </a:lnTo>
                  <a:lnTo>
                    <a:pt x="8056" y="1540"/>
                  </a:lnTo>
                  <a:lnTo>
                    <a:pt x="8139" y="1554"/>
                  </a:lnTo>
                  <a:lnTo>
                    <a:pt x="8224" y="1558"/>
                  </a:lnTo>
                  <a:lnTo>
                    <a:pt x="8305" y="1553"/>
                  </a:lnTo>
                  <a:lnTo>
                    <a:pt x="8383" y="1539"/>
                  </a:lnTo>
                  <a:lnTo>
                    <a:pt x="8458" y="1516"/>
                  </a:lnTo>
                  <a:lnTo>
                    <a:pt x="8530" y="1487"/>
                  </a:lnTo>
                  <a:lnTo>
                    <a:pt x="8600" y="1452"/>
                  </a:lnTo>
                  <a:lnTo>
                    <a:pt x="8667" y="1412"/>
                  </a:lnTo>
                  <a:lnTo>
                    <a:pt x="8732" y="1370"/>
                  </a:lnTo>
                  <a:lnTo>
                    <a:pt x="8815" y="1291"/>
                  </a:lnTo>
                  <a:lnTo>
                    <a:pt x="8857" y="1237"/>
                  </a:lnTo>
                  <a:lnTo>
                    <a:pt x="8895" y="1174"/>
                  </a:lnTo>
                  <a:lnTo>
                    <a:pt x="8930" y="1103"/>
                  </a:lnTo>
                  <a:lnTo>
                    <a:pt x="8960" y="1025"/>
                  </a:lnTo>
                  <a:lnTo>
                    <a:pt x="8983" y="942"/>
                  </a:lnTo>
                  <a:lnTo>
                    <a:pt x="8998" y="853"/>
                  </a:lnTo>
                  <a:lnTo>
                    <a:pt x="9003" y="761"/>
                  </a:lnTo>
                  <a:lnTo>
                    <a:pt x="9003" y="740"/>
                  </a:lnTo>
                  <a:lnTo>
                    <a:pt x="8991" y="642"/>
                  </a:lnTo>
                  <a:lnTo>
                    <a:pt x="8975" y="569"/>
                  </a:lnTo>
                  <a:lnTo>
                    <a:pt x="8951" y="499"/>
                  </a:lnTo>
                  <a:lnTo>
                    <a:pt x="8921" y="431"/>
                  </a:lnTo>
                  <a:lnTo>
                    <a:pt x="8885" y="367"/>
                  </a:lnTo>
                  <a:lnTo>
                    <a:pt x="8843" y="307"/>
                  </a:lnTo>
                  <a:lnTo>
                    <a:pt x="8796" y="251"/>
                  </a:lnTo>
                  <a:lnTo>
                    <a:pt x="8744" y="200"/>
                  </a:lnTo>
                  <a:lnTo>
                    <a:pt x="8688" y="154"/>
                  </a:lnTo>
                  <a:lnTo>
                    <a:pt x="8627" y="113"/>
                  </a:lnTo>
                  <a:lnTo>
                    <a:pt x="8563" y="78"/>
                  </a:lnTo>
                  <a:lnTo>
                    <a:pt x="8495" y="48"/>
                  </a:lnTo>
                  <a:lnTo>
                    <a:pt x="8424" y="26"/>
                  </a:lnTo>
                  <a:lnTo>
                    <a:pt x="8350" y="10"/>
                  </a:lnTo>
                  <a:lnTo>
                    <a:pt x="8275" y="1"/>
                  </a:lnTo>
                  <a:lnTo>
                    <a:pt x="8200" y="0"/>
                  </a:lnTo>
                  <a:lnTo>
                    <a:pt x="8127" y="6"/>
                  </a:lnTo>
                  <a:lnTo>
                    <a:pt x="8056" y="18"/>
                  </a:lnTo>
                  <a:lnTo>
                    <a:pt x="7987" y="36"/>
                  </a:lnTo>
                  <a:lnTo>
                    <a:pt x="7921" y="61"/>
                  </a:lnTo>
                  <a:lnTo>
                    <a:pt x="7858" y="91"/>
                  </a:lnTo>
                  <a:lnTo>
                    <a:pt x="7799" y="126"/>
                  </a:lnTo>
                  <a:lnTo>
                    <a:pt x="7742" y="167"/>
                  </a:lnTo>
                  <a:lnTo>
                    <a:pt x="7690" y="212"/>
                  </a:lnTo>
                  <a:lnTo>
                    <a:pt x="7642" y="261"/>
                  </a:lnTo>
                  <a:lnTo>
                    <a:pt x="7598" y="315"/>
                  </a:lnTo>
                  <a:lnTo>
                    <a:pt x="7559" y="373"/>
                  </a:lnTo>
                  <a:lnTo>
                    <a:pt x="7526" y="433"/>
                  </a:lnTo>
                  <a:lnTo>
                    <a:pt x="7497" y="497"/>
                  </a:lnTo>
                  <a:lnTo>
                    <a:pt x="7475" y="564"/>
                  </a:lnTo>
                  <a:lnTo>
                    <a:pt x="7458" y="634"/>
                  </a:lnTo>
                  <a:lnTo>
                    <a:pt x="7448" y="705"/>
                  </a:lnTo>
                  <a:lnTo>
                    <a:pt x="7445" y="781"/>
                  </a:lnTo>
                  <a:lnTo>
                    <a:pt x="7436" y="853"/>
                  </a:lnTo>
                  <a:lnTo>
                    <a:pt x="7412" y="921"/>
                  </a:lnTo>
                  <a:lnTo>
                    <a:pt x="7373" y="980"/>
                  </a:lnTo>
                  <a:lnTo>
                    <a:pt x="7322" y="1030"/>
                  </a:lnTo>
                  <a:lnTo>
                    <a:pt x="7259" y="1067"/>
                  </a:lnTo>
                  <a:lnTo>
                    <a:pt x="7150" y="1107"/>
                  </a:lnTo>
                  <a:lnTo>
                    <a:pt x="7080" y="1113"/>
                  </a:lnTo>
                  <a:lnTo>
                    <a:pt x="7011" y="1103"/>
                  </a:lnTo>
                  <a:lnTo>
                    <a:pt x="6946" y="1078"/>
                  </a:lnTo>
                  <a:lnTo>
                    <a:pt x="6888" y="1037"/>
                  </a:lnTo>
                  <a:lnTo>
                    <a:pt x="6843" y="998"/>
                  </a:lnTo>
                  <a:lnTo>
                    <a:pt x="6795" y="964"/>
                  </a:lnTo>
                  <a:lnTo>
                    <a:pt x="6689" y="904"/>
                  </a:lnTo>
                  <a:lnTo>
                    <a:pt x="6593" y="867"/>
                  </a:lnTo>
                  <a:lnTo>
                    <a:pt x="6523" y="849"/>
                  </a:lnTo>
                  <a:lnTo>
                    <a:pt x="6452" y="838"/>
                  </a:lnTo>
                  <a:lnTo>
                    <a:pt x="6359" y="832"/>
                  </a:lnTo>
                  <a:lnTo>
                    <a:pt x="6318" y="834"/>
                  </a:lnTo>
                  <a:lnTo>
                    <a:pt x="6248" y="841"/>
                  </a:lnTo>
                  <a:lnTo>
                    <a:pt x="6166" y="858"/>
                  </a:lnTo>
                  <a:lnTo>
                    <a:pt x="6100" y="878"/>
                  </a:lnTo>
                  <a:lnTo>
                    <a:pt x="6029" y="908"/>
                  </a:lnTo>
                  <a:lnTo>
                    <a:pt x="5963" y="943"/>
                  </a:lnTo>
                  <a:lnTo>
                    <a:pt x="5894" y="989"/>
                  </a:lnTo>
                  <a:lnTo>
                    <a:pt x="5846" y="1029"/>
                  </a:lnTo>
                  <a:lnTo>
                    <a:pt x="5837" y="1036"/>
                  </a:lnTo>
                  <a:lnTo>
                    <a:pt x="5774" y="1075"/>
                  </a:lnTo>
                  <a:lnTo>
                    <a:pt x="5704" y="1098"/>
                  </a:lnTo>
                  <a:lnTo>
                    <a:pt x="5631" y="1107"/>
                  </a:lnTo>
                  <a:lnTo>
                    <a:pt x="5558" y="1099"/>
                  </a:lnTo>
                  <a:lnTo>
                    <a:pt x="5486" y="1076"/>
                  </a:lnTo>
                  <a:lnTo>
                    <a:pt x="5417" y="1035"/>
                  </a:lnTo>
                  <a:lnTo>
                    <a:pt x="5361" y="981"/>
                  </a:lnTo>
                  <a:lnTo>
                    <a:pt x="5319" y="915"/>
                  </a:lnTo>
                  <a:lnTo>
                    <a:pt x="5291" y="841"/>
                  </a:lnTo>
                  <a:lnTo>
                    <a:pt x="5281" y="761"/>
                  </a:lnTo>
                  <a:lnTo>
                    <a:pt x="5279" y="729"/>
                  </a:lnTo>
                  <a:lnTo>
                    <a:pt x="5279" y="718"/>
                  </a:lnTo>
                  <a:lnTo>
                    <a:pt x="5268" y="638"/>
                  </a:lnTo>
                  <a:lnTo>
                    <a:pt x="5250" y="561"/>
                  </a:lnTo>
                  <a:lnTo>
                    <a:pt x="5224" y="487"/>
                  </a:lnTo>
                  <a:lnTo>
                    <a:pt x="5191" y="417"/>
                  </a:lnTo>
                  <a:lnTo>
                    <a:pt x="5152" y="351"/>
                  </a:lnTo>
                  <a:lnTo>
                    <a:pt x="5106" y="289"/>
                  </a:lnTo>
                  <a:lnTo>
                    <a:pt x="5054" y="231"/>
                  </a:lnTo>
                  <a:lnTo>
                    <a:pt x="4970" y="157"/>
                  </a:lnTo>
                  <a:lnTo>
                    <a:pt x="4884" y="101"/>
                  </a:lnTo>
                  <a:lnTo>
                    <a:pt x="4802" y="60"/>
                  </a:lnTo>
                  <a:lnTo>
                    <a:pt x="4744" y="38"/>
                  </a:lnTo>
                  <a:lnTo>
                    <a:pt x="4658" y="16"/>
                  </a:lnTo>
                  <a:lnTo>
                    <a:pt x="4552" y="1"/>
                  </a:lnTo>
                  <a:lnTo>
                    <a:pt x="4507" y="0"/>
                  </a:lnTo>
                  <a:close/>
                </a:path>
              </a:pathLst>
            </a:custGeom>
            <a:solidFill>
              <a:srgbClr val="FBAF2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6" name="Freeform 4"/>
            <p:cNvSpPr/>
            <p:nvPr/>
          </p:nvSpPr>
          <p:spPr bwMode="auto">
            <a:xfrm>
              <a:off x="1804" y="633"/>
              <a:ext cx="1152" cy="1152"/>
            </a:xfrm>
            <a:custGeom>
              <a:avLst/>
              <a:gdLst>
                <a:gd name="T0" fmla="+- 0 2380 1804"/>
                <a:gd name="T1" fmla="*/ T0 w 1152"/>
                <a:gd name="T2" fmla="+- 0 633 633"/>
                <a:gd name="T3" fmla="*/ 633 h 1152"/>
                <a:gd name="T4" fmla="+- 0 2308 1804"/>
                <a:gd name="T5" fmla="*/ T4 w 1152"/>
                <a:gd name="T6" fmla="+- 0 638 633"/>
                <a:gd name="T7" fmla="*/ 638 h 1152"/>
                <a:gd name="T8" fmla="+- 0 2238 1804"/>
                <a:gd name="T9" fmla="*/ T8 w 1152"/>
                <a:gd name="T10" fmla="+- 0 651 633"/>
                <a:gd name="T11" fmla="*/ 651 h 1152"/>
                <a:gd name="T12" fmla="+- 0 2172 1804"/>
                <a:gd name="T13" fmla="*/ T12 w 1152"/>
                <a:gd name="T14" fmla="+- 0 672 633"/>
                <a:gd name="T15" fmla="*/ 672 h 1152"/>
                <a:gd name="T16" fmla="+- 0 2109 1804"/>
                <a:gd name="T17" fmla="*/ T16 w 1152"/>
                <a:gd name="T18" fmla="+- 0 701 633"/>
                <a:gd name="T19" fmla="*/ 701 h 1152"/>
                <a:gd name="T20" fmla="+- 0 2051 1804"/>
                <a:gd name="T21" fmla="*/ T20 w 1152"/>
                <a:gd name="T22" fmla="+- 0 736 633"/>
                <a:gd name="T23" fmla="*/ 736 h 1152"/>
                <a:gd name="T24" fmla="+- 0 1998 1804"/>
                <a:gd name="T25" fmla="*/ T24 w 1152"/>
                <a:gd name="T26" fmla="+- 0 778 633"/>
                <a:gd name="T27" fmla="*/ 778 h 1152"/>
                <a:gd name="T28" fmla="+- 0 1949 1804"/>
                <a:gd name="T29" fmla="*/ T28 w 1152"/>
                <a:gd name="T30" fmla="+- 0 827 633"/>
                <a:gd name="T31" fmla="*/ 827 h 1152"/>
                <a:gd name="T32" fmla="+- 0 1907 1804"/>
                <a:gd name="T33" fmla="*/ T32 w 1152"/>
                <a:gd name="T34" fmla="+- 0 880 633"/>
                <a:gd name="T35" fmla="*/ 880 h 1152"/>
                <a:gd name="T36" fmla="+- 0 1872 1804"/>
                <a:gd name="T37" fmla="*/ T36 w 1152"/>
                <a:gd name="T38" fmla="+- 0 938 633"/>
                <a:gd name="T39" fmla="*/ 938 h 1152"/>
                <a:gd name="T40" fmla="+- 0 1843 1804"/>
                <a:gd name="T41" fmla="*/ T40 w 1152"/>
                <a:gd name="T42" fmla="+- 0 1001 633"/>
                <a:gd name="T43" fmla="*/ 1001 h 1152"/>
                <a:gd name="T44" fmla="+- 0 1822 1804"/>
                <a:gd name="T45" fmla="*/ T44 w 1152"/>
                <a:gd name="T46" fmla="+- 0 1067 633"/>
                <a:gd name="T47" fmla="*/ 1067 h 1152"/>
                <a:gd name="T48" fmla="+- 0 1809 1804"/>
                <a:gd name="T49" fmla="*/ T48 w 1152"/>
                <a:gd name="T50" fmla="+- 0 1137 633"/>
                <a:gd name="T51" fmla="*/ 1137 h 1152"/>
                <a:gd name="T52" fmla="+- 0 1804 1804"/>
                <a:gd name="T53" fmla="*/ T52 w 1152"/>
                <a:gd name="T54" fmla="+- 0 1209 633"/>
                <a:gd name="T55" fmla="*/ 1209 h 1152"/>
                <a:gd name="T56" fmla="+- 0 1809 1804"/>
                <a:gd name="T57" fmla="*/ T56 w 1152"/>
                <a:gd name="T58" fmla="+- 0 1281 633"/>
                <a:gd name="T59" fmla="*/ 1281 h 1152"/>
                <a:gd name="T60" fmla="+- 0 1822 1804"/>
                <a:gd name="T61" fmla="*/ T60 w 1152"/>
                <a:gd name="T62" fmla="+- 0 1351 633"/>
                <a:gd name="T63" fmla="*/ 1351 h 1152"/>
                <a:gd name="T64" fmla="+- 0 1843 1804"/>
                <a:gd name="T65" fmla="*/ T64 w 1152"/>
                <a:gd name="T66" fmla="+- 0 1417 633"/>
                <a:gd name="T67" fmla="*/ 1417 h 1152"/>
                <a:gd name="T68" fmla="+- 0 1872 1804"/>
                <a:gd name="T69" fmla="*/ T68 w 1152"/>
                <a:gd name="T70" fmla="+- 0 1480 633"/>
                <a:gd name="T71" fmla="*/ 1480 h 1152"/>
                <a:gd name="T72" fmla="+- 0 1907 1804"/>
                <a:gd name="T73" fmla="*/ T72 w 1152"/>
                <a:gd name="T74" fmla="+- 0 1538 633"/>
                <a:gd name="T75" fmla="*/ 1538 h 1152"/>
                <a:gd name="T76" fmla="+- 0 1949 1804"/>
                <a:gd name="T77" fmla="*/ T76 w 1152"/>
                <a:gd name="T78" fmla="+- 0 1592 633"/>
                <a:gd name="T79" fmla="*/ 1592 h 1152"/>
                <a:gd name="T80" fmla="+- 0 1998 1804"/>
                <a:gd name="T81" fmla="*/ T80 w 1152"/>
                <a:gd name="T82" fmla="+- 0 1640 633"/>
                <a:gd name="T83" fmla="*/ 1640 h 1152"/>
                <a:gd name="T84" fmla="+- 0 2051 1804"/>
                <a:gd name="T85" fmla="*/ T84 w 1152"/>
                <a:gd name="T86" fmla="+- 0 1682 633"/>
                <a:gd name="T87" fmla="*/ 1682 h 1152"/>
                <a:gd name="T88" fmla="+- 0 2109 1804"/>
                <a:gd name="T89" fmla="*/ T88 w 1152"/>
                <a:gd name="T90" fmla="+- 0 1717 633"/>
                <a:gd name="T91" fmla="*/ 1717 h 1152"/>
                <a:gd name="T92" fmla="+- 0 2172 1804"/>
                <a:gd name="T93" fmla="*/ T92 w 1152"/>
                <a:gd name="T94" fmla="+- 0 1746 633"/>
                <a:gd name="T95" fmla="*/ 1746 h 1152"/>
                <a:gd name="T96" fmla="+- 0 2238 1804"/>
                <a:gd name="T97" fmla="*/ T96 w 1152"/>
                <a:gd name="T98" fmla="+- 0 1767 633"/>
                <a:gd name="T99" fmla="*/ 1767 h 1152"/>
                <a:gd name="T100" fmla="+- 0 2308 1804"/>
                <a:gd name="T101" fmla="*/ T100 w 1152"/>
                <a:gd name="T102" fmla="+- 0 1780 633"/>
                <a:gd name="T103" fmla="*/ 1780 h 1152"/>
                <a:gd name="T104" fmla="+- 0 2380 1804"/>
                <a:gd name="T105" fmla="*/ T104 w 1152"/>
                <a:gd name="T106" fmla="+- 0 1785 633"/>
                <a:gd name="T107" fmla="*/ 1785 h 1152"/>
                <a:gd name="T108" fmla="+- 0 2452 1804"/>
                <a:gd name="T109" fmla="*/ T108 w 1152"/>
                <a:gd name="T110" fmla="+- 0 1780 633"/>
                <a:gd name="T111" fmla="*/ 1780 h 1152"/>
                <a:gd name="T112" fmla="+- 0 2522 1804"/>
                <a:gd name="T113" fmla="*/ T112 w 1152"/>
                <a:gd name="T114" fmla="+- 0 1767 633"/>
                <a:gd name="T115" fmla="*/ 1767 h 1152"/>
                <a:gd name="T116" fmla="+- 0 2588 1804"/>
                <a:gd name="T117" fmla="*/ T116 w 1152"/>
                <a:gd name="T118" fmla="+- 0 1746 633"/>
                <a:gd name="T119" fmla="*/ 1746 h 1152"/>
                <a:gd name="T120" fmla="+- 0 2651 1804"/>
                <a:gd name="T121" fmla="*/ T120 w 1152"/>
                <a:gd name="T122" fmla="+- 0 1717 633"/>
                <a:gd name="T123" fmla="*/ 1717 h 1152"/>
                <a:gd name="T124" fmla="+- 0 2709 1804"/>
                <a:gd name="T125" fmla="*/ T124 w 1152"/>
                <a:gd name="T126" fmla="+- 0 1682 633"/>
                <a:gd name="T127" fmla="*/ 1682 h 1152"/>
                <a:gd name="T128" fmla="+- 0 2763 1804"/>
                <a:gd name="T129" fmla="*/ T128 w 1152"/>
                <a:gd name="T130" fmla="+- 0 1640 633"/>
                <a:gd name="T131" fmla="*/ 1640 h 1152"/>
                <a:gd name="T132" fmla="+- 0 2811 1804"/>
                <a:gd name="T133" fmla="*/ T132 w 1152"/>
                <a:gd name="T134" fmla="+- 0 1592 633"/>
                <a:gd name="T135" fmla="*/ 1592 h 1152"/>
                <a:gd name="T136" fmla="+- 0 2853 1804"/>
                <a:gd name="T137" fmla="*/ T136 w 1152"/>
                <a:gd name="T138" fmla="+- 0 1538 633"/>
                <a:gd name="T139" fmla="*/ 1538 h 1152"/>
                <a:gd name="T140" fmla="+- 0 2888 1804"/>
                <a:gd name="T141" fmla="*/ T140 w 1152"/>
                <a:gd name="T142" fmla="+- 0 1480 633"/>
                <a:gd name="T143" fmla="*/ 1480 h 1152"/>
                <a:gd name="T144" fmla="+- 0 2917 1804"/>
                <a:gd name="T145" fmla="*/ T144 w 1152"/>
                <a:gd name="T146" fmla="+- 0 1417 633"/>
                <a:gd name="T147" fmla="*/ 1417 h 1152"/>
                <a:gd name="T148" fmla="+- 0 2938 1804"/>
                <a:gd name="T149" fmla="*/ T148 w 1152"/>
                <a:gd name="T150" fmla="+- 0 1351 633"/>
                <a:gd name="T151" fmla="*/ 1351 h 1152"/>
                <a:gd name="T152" fmla="+- 0 2951 1804"/>
                <a:gd name="T153" fmla="*/ T152 w 1152"/>
                <a:gd name="T154" fmla="+- 0 1281 633"/>
                <a:gd name="T155" fmla="*/ 1281 h 1152"/>
                <a:gd name="T156" fmla="+- 0 2956 1804"/>
                <a:gd name="T157" fmla="*/ T156 w 1152"/>
                <a:gd name="T158" fmla="+- 0 1209 633"/>
                <a:gd name="T159" fmla="*/ 1209 h 1152"/>
                <a:gd name="T160" fmla="+- 0 2951 1804"/>
                <a:gd name="T161" fmla="*/ T160 w 1152"/>
                <a:gd name="T162" fmla="+- 0 1137 633"/>
                <a:gd name="T163" fmla="*/ 1137 h 1152"/>
                <a:gd name="T164" fmla="+- 0 2938 1804"/>
                <a:gd name="T165" fmla="*/ T164 w 1152"/>
                <a:gd name="T166" fmla="+- 0 1067 633"/>
                <a:gd name="T167" fmla="*/ 1067 h 1152"/>
                <a:gd name="T168" fmla="+- 0 2917 1804"/>
                <a:gd name="T169" fmla="*/ T168 w 1152"/>
                <a:gd name="T170" fmla="+- 0 1001 633"/>
                <a:gd name="T171" fmla="*/ 1001 h 1152"/>
                <a:gd name="T172" fmla="+- 0 2888 1804"/>
                <a:gd name="T173" fmla="*/ T172 w 1152"/>
                <a:gd name="T174" fmla="+- 0 938 633"/>
                <a:gd name="T175" fmla="*/ 938 h 1152"/>
                <a:gd name="T176" fmla="+- 0 2853 1804"/>
                <a:gd name="T177" fmla="*/ T176 w 1152"/>
                <a:gd name="T178" fmla="+- 0 880 633"/>
                <a:gd name="T179" fmla="*/ 880 h 1152"/>
                <a:gd name="T180" fmla="+- 0 2811 1804"/>
                <a:gd name="T181" fmla="*/ T180 w 1152"/>
                <a:gd name="T182" fmla="+- 0 827 633"/>
                <a:gd name="T183" fmla="*/ 827 h 1152"/>
                <a:gd name="T184" fmla="+- 0 2763 1804"/>
                <a:gd name="T185" fmla="*/ T184 w 1152"/>
                <a:gd name="T186" fmla="+- 0 778 633"/>
                <a:gd name="T187" fmla="*/ 778 h 1152"/>
                <a:gd name="T188" fmla="+- 0 2709 1804"/>
                <a:gd name="T189" fmla="*/ T188 w 1152"/>
                <a:gd name="T190" fmla="+- 0 736 633"/>
                <a:gd name="T191" fmla="*/ 736 h 1152"/>
                <a:gd name="T192" fmla="+- 0 2651 1804"/>
                <a:gd name="T193" fmla="*/ T192 w 1152"/>
                <a:gd name="T194" fmla="+- 0 701 633"/>
                <a:gd name="T195" fmla="*/ 701 h 1152"/>
                <a:gd name="T196" fmla="+- 0 2588 1804"/>
                <a:gd name="T197" fmla="*/ T196 w 1152"/>
                <a:gd name="T198" fmla="+- 0 672 633"/>
                <a:gd name="T199" fmla="*/ 672 h 1152"/>
                <a:gd name="T200" fmla="+- 0 2522 1804"/>
                <a:gd name="T201" fmla="*/ T200 w 1152"/>
                <a:gd name="T202" fmla="+- 0 651 633"/>
                <a:gd name="T203" fmla="*/ 651 h 1152"/>
                <a:gd name="T204" fmla="+- 0 2452 1804"/>
                <a:gd name="T205" fmla="*/ T204 w 1152"/>
                <a:gd name="T206" fmla="+- 0 638 633"/>
                <a:gd name="T207" fmla="*/ 638 h 1152"/>
                <a:gd name="T208" fmla="+- 0 2380 1804"/>
                <a:gd name="T209" fmla="*/ T208 w 1152"/>
                <a:gd name="T210" fmla="+- 0 633 633"/>
                <a:gd name="T211" fmla="*/ 633 h 11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152" h="1152">
                  <a:moveTo>
                    <a:pt x="576" y="0"/>
                  </a:moveTo>
                  <a:lnTo>
                    <a:pt x="504" y="5"/>
                  </a:lnTo>
                  <a:lnTo>
                    <a:pt x="434" y="18"/>
                  </a:lnTo>
                  <a:lnTo>
                    <a:pt x="368" y="39"/>
                  </a:lnTo>
                  <a:lnTo>
                    <a:pt x="305" y="68"/>
                  </a:lnTo>
                  <a:lnTo>
                    <a:pt x="247" y="103"/>
                  </a:lnTo>
                  <a:lnTo>
                    <a:pt x="194" y="145"/>
                  </a:lnTo>
                  <a:lnTo>
                    <a:pt x="145" y="194"/>
                  </a:lnTo>
                  <a:lnTo>
                    <a:pt x="103" y="247"/>
                  </a:lnTo>
                  <a:lnTo>
                    <a:pt x="68" y="305"/>
                  </a:lnTo>
                  <a:lnTo>
                    <a:pt x="39" y="368"/>
                  </a:lnTo>
                  <a:lnTo>
                    <a:pt x="18" y="434"/>
                  </a:lnTo>
                  <a:lnTo>
                    <a:pt x="5" y="504"/>
                  </a:lnTo>
                  <a:lnTo>
                    <a:pt x="0" y="576"/>
                  </a:lnTo>
                  <a:lnTo>
                    <a:pt x="5" y="648"/>
                  </a:lnTo>
                  <a:lnTo>
                    <a:pt x="18" y="718"/>
                  </a:lnTo>
                  <a:lnTo>
                    <a:pt x="39" y="784"/>
                  </a:lnTo>
                  <a:lnTo>
                    <a:pt x="68" y="847"/>
                  </a:lnTo>
                  <a:lnTo>
                    <a:pt x="103" y="905"/>
                  </a:lnTo>
                  <a:lnTo>
                    <a:pt x="145" y="959"/>
                  </a:lnTo>
                  <a:lnTo>
                    <a:pt x="194" y="1007"/>
                  </a:lnTo>
                  <a:lnTo>
                    <a:pt x="247" y="1049"/>
                  </a:lnTo>
                  <a:lnTo>
                    <a:pt x="305" y="1084"/>
                  </a:lnTo>
                  <a:lnTo>
                    <a:pt x="368" y="1113"/>
                  </a:lnTo>
                  <a:lnTo>
                    <a:pt x="434" y="1134"/>
                  </a:lnTo>
                  <a:lnTo>
                    <a:pt x="504" y="1147"/>
                  </a:lnTo>
                  <a:lnTo>
                    <a:pt x="576" y="1152"/>
                  </a:lnTo>
                  <a:lnTo>
                    <a:pt x="648" y="1147"/>
                  </a:lnTo>
                  <a:lnTo>
                    <a:pt x="718" y="1134"/>
                  </a:lnTo>
                  <a:lnTo>
                    <a:pt x="784" y="1113"/>
                  </a:lnTo>
                  <a:lnTo>
                    <a:pt x="847" y="1084"/>
                  </a:lnTo>
                  <a:lnTo>
                    <a:pt x="905" y="1049"/>
                  </a:lnTo>
                  <a:lnTo>
                    <a:pt x="959" y="1007"/>
                  </a:lnTo>
                  <a:lnTo>
                    <a:pt x="1007" y="959"/>
                  </a:lnTo>
                  <a:lnTo>
                    <a:pt x="1049" y="905"/>
                  </a:lnTo>
                  <a:lnTo>
                    <a:pt x="1084" y="847"/>
                  </a:lnTo>
                  <a:lnTo>
                    <a:pt x="1113" y="784"/>
                  </a:lnTo>
                  <a:lnTo>
                    <a:pt x="1134" y="718"/>
                  </a:lnTo>
                  <a:lnTo>
                    <a:pt x="1147" y="648"/>
                  </a:lnTo>
                  <a:lnTo>
                    <a:pt x="1152" y="576"/>
                  </a:lnTo>
                  <a:lnTo>
                    <a:pt x="1147" y="504"/>
                  </a:lnTo>
                  <a:lnTo>
                    <a:pt x="1134" y="434"/>
                  </a:lnTo>
                  <a:lnTo>
                    <a:pt x="1113" y="368"/>
                  </a:lnTo>
                  <a:lnTo>
                    <a:pt x="1084" y="305"/>
                  </a:lnTo>
                  <a:lnTo>
                    <a:pt x="1049" y="247"/>
                  </a:lnTo>
                  <a:lnTo>
                    <a:pt x="1007" y="194"/>
                  </a:lnTo>
                  <a:lnTo>
                    <a:pt x="959" y="145"/>
                  </a:lnTo>
                  <a:lnTo>
                    <a:pt x="905" y="103"/>
                  </a:lnTo>
                  <a:lnTo>
                    <a:pt x="847" y="68"/>
                  </a:lnTo>
                  <a:lnTo>
                    <a:pt x="784" y="39"/>
                  </a:lnTo>
                  <a:lnTo>
                    <a:pt x="718" y="18"/>
                  </a:lnTo>
                  <a:lnTo>
                    <a:pt x="648" y="5"/>
                  </a:lnTo>
                  <a:lnTo>
                    <a:pt x="57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sp>
          <p:nvSpPr>
            <p:cNvPr id="7" name="Line 5"/>
            <p:cNvSpPr>
              <a:spLocks noChangeShapeType="1"/>
            </p:cNvSpPr>
            <p:nvPr/>
          </p:nvSpPr>
          <p:spPr bwMode="auto">
            <a:xfrm>
              <a:off x="4241" y="906"/>
              <a:ext cx="0" cy="47"/>
            </a:xfrm>
            <a:prstGeom prst="line">
              <a:avLst/>
            </a:prstGeom>
            <a:noFill/>
            <a:ln w="12700">
              <a:solidFill>
                <a:srgbClr val="000000"/>
              </a:solidFill>
              <a:prstDash val="dot"/>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en-IN" sz="1350"/>
            </a:p>
          </p:txBody>
        </p:sp>
        <p:sp>
          <p:nvSpPr>
            <p:cNvPr id="8" name="AutoShape 6"/>
            <p:cNvSpPr/>
            <p:nvPr/>
          </p:nvSpPr>
          <p:spPr bwMode="auto">
            <a:xfrm>
              <a:off x="4231" y="901"/>
              <a:ext cx="20" cy="103"/>
            </a:xfrm>
            <a:custGeom>
              <a:avLst/>
              <a:gdLst>
                <a:gd name="T0" fmla="+- 0 4231 4231"/>
                <a:gd name="T1" fmla="*/ T0 w 20"/>
                <a:gd name="T2" fmla="+- 0 1004 901"/>
                <a:gd name="T3" fmla="*/ 1004 h 103"/>
                <a:gd name="T4" fmla="+- 0 4251 4231"/>
                <a:gd name="T5" fmla="*/ T4 w 20"/>
                <a:gd name="T6" fmla="+- 0 1004 901"/>
                <a:gd name="T7" fmla="*/ 1004 h 103"/>
                <a:gd name="T8" fmla="+- 0 4231 4231"/>
                <a:gd name="T9" fmla="*/ T8 w 20"/>
                <a:gd name="T10" fmla="+- 0 901 901"/>
                <a:gd name="T11" fmla="*/ 901 h 103"/>
                <a:gd name="T12" fmla="+- 0 4251 4231"/>
                <a:gd name="T13" fmla="*/ T12 w 20"/>
                <a:gd name="T14" fmla="+- 0 901 901"/>
                <a:gd name="T15" fmla="*/ 901 h 103"/>
              </a:gdLst>
              <a:ahLst/>
              <a:cxnLst>
                <a:cxn ang="0">
                  <a:pos x="T1" y="T3"/>
                </a:cxn>
                <a:cxn ang="0">
                  <a:pos x="T5" y="T7"/>
                </a:cxn>
                <a:cxn ang="0">
                  <a:pos x="T9" y="T11"/>
                </a:cxn>
                <a:cxn ang="0">
                  <a:pos x="T13" y="T15"/>
                </a:cxn>
              </a:cxnLst>
              <a:rect l="0" t="0" r="r" b="b"/>
              <a:pathLst>
                <a:path w="20" h="103">
                  <a:moveTo>
                    <a:pt x="0" y="103"/>
                  </a:moveTo>
                  <a:lnTo>
                    <a:pt x="20" y="103"/>
                  </a:lnTo>
                  <a:moveTo>
                    <a:pt x="0" y="0"/>
                  </a:moveTo>
                  <a:lnTo>
                    <a:pt x="20" y="0"/>
                  </a:lnTo>
                </a:path>
              </a:pathLst>
            </a:custGeom>
            <a:noFill/>
            <a:ln w="5906">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9" name="Line 7"/>
            <p:cNvSpPr>
              <a:spLocks noChangeShapeType="1"/>
            </p:cNvSpPr>
            <p:nvPr/>
          </p:nvSpPr>
          <p:spPr bwMode="auto">
            <a:xfrm>
              <a:off x="7964" y="906"/>
              <a:ext cx="0" cy="47"/>
            </a:xfrm>
            <a:prstGeom prst="line">
              <a:avLst/>
            </a:prstGeom>
            <a:noFill/>
            <a:ln w="12700">
              <a:solidFill>
                <a:srgbClr val="000000"/>
              </a:solidFill>
              <a:prstDash val="dot"/>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en-IN" sz="1350"/>
            </a:p>
          </p:txBody>
        </p:sp>
        <p:sp>
          <p:nvSpPr>
            <p:cNvPr id="10" name="AutoShape 8"/>
            <p:cNvSpPr/>
            <p:nvPr/>
          </p:nvSpPr>
          <p:spPr bwMode="auto">
            <a:xfrm>
              <a:off x="7954" y="901"/>
              <a:ext cx="20" cy="103"/>
            </a:xfrm>
            <a:custGeom>
              <a:avLst/>
              <a:gdLst>
                <a:gd name="T0" fmla="+- 0 7954 7954"/>
                <a:gd name="T1" fmla="*/ T0 w 20"/>
                <a:gd name="T2" fmla="+- 0 1004 901"/>
                <a:gd name="T3" fmla="*/ 1004 h 103"/>
                <a:gd name="T4" fmla="+- 0 7974 7954"/>
                <a:gd name="T5" fmla="*/ T4 w 20"/>
                <a:gd name="T6" fmla="+- 0 1004 901"/>
                <a:gd name="T7" fmla="*/ 1004 h 103"/>
                <a:gd name="T8" fmla="+- 0 7954 7954"/>
                <a:gd name="T9" fmla="*/ T8 w 20"/>
                <a:gd name="T10" fmla="+- 0 901 901"/>
                <a:gd name="T11" fmla="*/ 901 h 103"/>
                <a:gd name="T12" fmla="+- 0 7974 7954"/>
                <a:gd name="T13" fmla="*/ T12 w 20"/>
                <a:gd name="T14" fmla="+- 0 901 901"/>
                <a:gd name="T15" fmla="*/ 901 h 103"/>
              </a:gdLst>
              <a:ahLst/>
              <a:cxnLst>
                <a:cxn ang="0">
                  <a:pos x="T1" y="T3"/>
                </a:cxn>
                <a:cxn ang="0">
                  <a:pos x="T5" y="T7"/>
                </a:cxn>
                <a:cxn ang="0">
                  <a:pos x="T9" y="T11"/>
                </a:cxn>
                <a:cxn ang="0">
                  <a:pos x="T13" y="T15"/>
                </a:cxn>
              </a:cxnLst>
              <a:rect l="0" t="0" r="r" b="b"/>
              <a:pathLst>
                <a:path w="20" h="103">
                  <a:moveTo>
                    <a:pt x="0" y="103"/>
                  </a:moveTo>
                  <a:lnTo>
                    <a:pt x="20" y="103"/>
                  </a:lnTo>
                  <a:moveTo>
                    <a:pt x="0" y="0"/>
                  </a:moveTo>
                  <a:lnTo>
                    <a:pt x="20" y="0"/>
                  </a:lnTo>
                </a:path>
              </a:pathLst>
            </a:custGeom>
            <a:noFill/>
            <a:ln w="5906">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1" name="Line 9"/>
            <p:cNvSpPr>
              <a:spLocks noChangeShapeType="1"/>
            </p:cNvSpPr>
            <p:nvPr/>
          </p:nvSpPr>
          <p:spPr bwMode="auto">
            <a:xfrm>
              <a:off x="2380" y="2345"/>
              <a:ext cx="0" cy="0"/>
            </a:xfrm>
            <a:prstGeom prst="line">
              <a:avLst/>
            </a:prstGeom>
            <a:noFill/>
            <a:ln w="12700">
              <a:solidFill>
                <a:srgbClr val="000000"/>
              </a:solidFill>
              <a:prstDash val="dot"/>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en-IN" sz="1350"/>
            </a:p>
          </p:txBody>
        </p:sp>
        <p:sp>
          <p:nvSpPr>
            <p:cNvPr id="12" name="AutoShape 10"/>
            <p:cNvSpPr/>
            <p:nvPr/>
          </p:nvSpPr>
          <p:spPr bwMode="auto">
            <a:xfrm>
              <a:off x="2370" y="2247"/>
              <a:ext cx="20" cy="103"/>
            </a:xfrm>
            <a:custGeom>
              <a:avLst/>
              <a:gdLst>
                <a:gd name="T0" fmla="+- 0 2370 2370"/>
                <a:gd name="T1" fmla="*/ T0 w 20"/>
                <a:gd name="T2" fmla="+- 0 2247 2247"/>
                <a:gd name="T3" fmla="*/ 2247 h 103"/>
                <a:gd name="T4" fmla="+- 0 2390 2370"/>
                <a:gd name="T5" fmla="*/ T4 w 20"/>
                <a:gd name="T6" fmla="+- 0 2247 2247"/>
                <a:gd name="T7" fmla="*/ 2247 h 103"/>
                <a:gd name="T8" fmla="+- 0 2370 2370"/>
                <a:gd name="T9" fmla="*/ T8 w 20"/>
                <a:gd name="T10" fmla="+- 0 2349 2247"/>
                <a:gd name="T11" fmla="*/ 2349 h 103"/>
                <a:gd name="T12" fmla="+- 0 2390 2370"/>
                <a:gd name="T13" fmla="*/ T12 w 20"/>
                <a:gd name="T14" fmla="+- 0 2349 2247"/>
                <a:gd name="T15" fmla="*/ 2349 h 103"/>
              </a:gdLst>
              <a:ahLst/>
              <a:cxnLst>
                <a:cxn ang="0">
                  <a:pos x="T1" y="T3"/>
                </a:cxn>
                <a:cxn ang="0">
                  <a:pos x="T5" y="T7"/>
                </a:cxn>
                <a:cxn ang="0">
                  <a:pos x="T9" y="T11"/>
                </a:cxn>
                <a:cxn ang="0">
                  <a:pos x="T13" y="T15"/>
                </a:cxn>
              </a:cxnLst>
              <a:rect l="0" t="0" r="r" b="b"/>
              <a:pathLst>
                <a:path w="20" h="103">
                  <a:moveTo>
                    <a:pt x="0" y="0"/>
                  </a:moveTo>
                  <a:lnTo>
                    <a:pt x="20" y="0"/>
                  </a:lnTo>
                  <a:moveTo>
                    <a:pt x="0" y="102"/>
                  </a:moveTo>
                  <a:lnTo>
                    <a:pt x="20" y="102"/>
                  </a:lnTo>
                </a:path>
              </a:pathLst>
            </a:custGeom>
            <a:noFill/>
            <a:ln w="5906">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3" name="Line 11"/>
            <p:cNvSpPr>
              <a:spLocks noChangeShapeType="1"/>
            </p:cNvSpPr>
            <p:nvPr/>
          </p:nvSpPr>
          <p:spPr bwMode="auto">
            <a:xfrm>
              <a:off x="6103" y="2345"/>
              <a:ext cx="0" cy="0"/>
            </a:xfrm>
            <a:prstGeom prst="line">
              <a:avLst/>
            </a:prstGeom>
            <a:noFill/>
            <a:ln w="12700">
              <a:solidFill>
                <a:srgbClr val="000000"/>
              </a:solidFill>
              <a:prstDash val="dot"/>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en-IN" sz="1350"/>
            </a:p>
          </p:txBody>
        </p:sp>
        <p:sp>
          <p:nvSpPr>
            <p:cNvPr id="14" name="AutoShape 12"/>
            <p:cNvSpPr/>
            <p:nvPr/>
          </p:nvSpPr>
          <p:spPr bwMode="auto">
            <a:xfrm>
              <a:off x="6092" y="2247"/>
              <a:ext cx="20" cy="103"/>
            </a:xfrm>
            <a:custGeom>
              <a:avLst/>
              <a:gdLst>
                <a:gd name="T0" fmla="+- 0 6093 6093"/>
                <a:gd name="T1" fmla="*/ T0 w 20"/>
                <a:gd name="T2" fmla="+- 0 2247 2247"/>
                <a:gd name="T3" fmla="*/ 2247 h 103"/>
                <a:gd name="T4" fmla="+- 0 6113 6093"/>
                <a:gd name="T5" fmla="*/ T4 w 20"/>
                <a:gd name="T6" fmla="+- 0 2247 2247"/>
                <a:gd name="T7" fmla="*/ 2247 h 103"/>
                <a:gd name="T8" fmla="+- 0 6093 6093"/>
                <a:gd name="T9" fmla="*/ T8 w 20"/>
                <a:gd name="T10" fmla="+- 0 2349 2247"/>
                <a:gd name="T11" fmla="*/ 2349 h 103"/>
                <a:gd name="T12" fmla="+- 0 6113 6093"/>
                <a:gd name="T13" fmla="*/ T12 w 20"/>
                <a:gd name="T14" fmla="+- 0 2349 2247"/>
                <a:gd name="T15" fmla="*/ 2349 h 103"/>
              </a:gdLst>
              <a:ahLst/>
              <a:cxnLst>
                <a:cxn ang="0">
                  <a:pos x="T1" y="T3"/>
                </a:cxn>
                <a:cxn ang="0">
                  <a:pos x="T5" y="T7"/>
                </a:cxn>
                <a:cxn ang="0">
                  <a:pos x="T9" y="T11"/>
                </a:cxn>
                <a:cxn ang="0">
                  <a:pos x="T13" y="T15"/>
                </a:cxn>
              </a:cxnLst>
              <a:rect l="0" t="0" r="r" b="b"/>
              <a:pathLst>
                <a:path w="20" h="103">
                  <a:moveTo>
                    <a:pt x="0" y="0"/>
                  </a:moveTo>
                  <a:lnTo>
                    <a:pt x="20" y="0"/>
                  </a:lnTo>
                  <a:moveTo>
                    <a:pt x="0" y="102"/>
                  </a:moveTo>
                  <a:lnTo>
                    <a:pt x="20" y="102"/>
                  </a:lnTo>
                </a:path>
              </a:pathLst>
            </a:custGeom>
            <a:noFill/>
            <a:ln w="5906">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5" name="Line 13"/>
            <p:cNvSpPr>
              <a:spLocks noChangeShapeType="1"/>
            </p:cNvSpPr>
            <p:nvPr/>
          </p:nvSpPr>
          <p:spPr bwMode="auto">
            <a:xfrm>
              <a:off x="9825" y="2345"/>
              <a:ext cx="0" cy="0"/>
            </a:xfrm>
            <a:prstGeom prst="line">
              <a:avLst/>
            </a:prstGeom>
            <a:noFill/>
            <a:ln w="12700">
              <a:solidFill>
                <a:srgbClr val="000000"/>
              </a:solidFill>
              <a:prstDash val="dot"/>
              <a:rou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lstStyle/>
            <a:p>
              <a:endParaRPr lang="en-IN" sz="1350"/>
            </a:p>
          </p:txBody>
        </p:sp>
        <p:sp>
          <p:nvSpPr>
            <p:cNvPr id="16" name="AutoShape 14"/>
            <p:cNvSpPr/>
            <p:nvPr/>
          </p:nvSpPr>
          <p:spPr bwMode="auto">
            <a:xfrm>
              <a:off x="9815" y="2247"/>
              <a:ext cx="20" cy="103"/>
            </a:xfrm>
            <a:custGeom>
              <a:avLst/>
              <a:gdLst>
                <a:gd name="T0" fmla="+- 0 9815 9815"/>
                <a:gd name="T1" fmla="*/ T0 w 20"/>
                <a:gd name="T2" fmla="+- 0 2247 2247"/>
                <a:gd name="T3" fmla="*/ 2247 h 103"/>
                <a:gd name="T4" fmla="+- 0 9835 9815"/>
                <a:gd name="T5" fmla="*/ T4 w 20"/>
                <a:gd name="T6" fmla="+- 0 2247 2247"/>
                <a:gd name="T7" fmla="*/ 2247 h 103"/>
                <a:gd name="T8" fmla="+- 0 9815 9815"/>
                <a:gd name="T9" fmla="*/ T8 w 20"/>
                <a:gd name="T10" fmla="+- 0 2349 2247"/>
                <a:gd name="T11" fmla="*/ 2349 h 103"/>
                <a:gd name="T12" fmla="+- 0 9835 9815"/>
                <a:gd name="T13" fmla="*/ T12 w 20"/>
                <a:gd name="T14" fmla="+- 0 2349 2247"/>
                <a:gd name="T15" fmla="*/ 2349 h 103"/>
              </a:gdLst>
              <a:ahLst/>
              <a:cxnLst>
                <a:cxn ang="0">
                  <a:pos x="T1" y="T3"/>
                </a:cxn>
                <a:cxn ang="0">
                  <a:pos x="T5" y="T7"/>
                </a:cxn>
                <a:cxn ang="0">
                  <a:pos x="T9" y="T11"/>
                </a:cxn>
                <a:cxn ang="0">
                  <a:pos x="T13" y="T15"/>
                </a:cxn>
              </a:cxnLst>
              <a:rect l="0" t="0" r="r" b="b"/>
              <a:pathLst>
                <a:path w="20" h="103">
                  <a:moveTo>
                    <a:pt x="0" y="0"/>
                  </a:moveTo>
                  <a:lnTo>
                    <a:pt x="20" y="0"/>
                  </a:lnTo>
                  <a:moveTo>
                    <a:pt x="0" y="102"/>
                  </a:moveTo>
                  <a:lnTo>
                    <a:pt x="20" y="102"/>
                  </a:lnTo>
                </a:path>
              </a:pathLst>
            </a:custGeom>
            <a:noFill/>
            <a:ln w="5906">
              <a:solidFill>
                <a:srgbClr val="000000"/>
              </a:solidFill>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IN" sz="1350"/>
            </a:p>
          </p:txBody>
        </p:sp>
        <p:sp>
          <p:nvSpPr>
            <p:cNvPr id="17" name="AutoShape 15"/>
            <p:cNvSpPr/>
            <p:nvPr/>
          </p:nvSpPr>
          <p:spPr bwMode="auto">
            <a:xfrm>
              <a:off x="3665" y="633"/>
              <a:ext cx="6736" cy="1985"/>
            </a:xfrm>
            <a:custGeom>
              <a:avLst/>
              <a:gdLst>
                <a:gd name="T0" fmla="+- 0 4779 3665"/>
                <a:gd name="T1" fmla="*/ T0 w 6736"/>
                <a:gd name="T2" fmla="+- 0 1834 633"/>
                <a:gd name="T3" fmla="*/ 1834 h 1985"/>
                <a:gd name="T4" fmla="+- 0 4624 3665"/>
                <a:gd name="T5" fmla="*/ T4 w 6736"/>
                <a:gd name="T6" fmla="+- 0 1611 633"/>
                <a:gd name="T7" fmla="*/ 1611 h 1985"/>
                <a:gd name="T8" fmla="+- 0 4383 3665"/>
                <a:gd name="T9" fmla="*/ T8 w 6736"/>
                <a:gd name="T10" fmla="+- 0 1483 633"/>
                <a:gd name="T11" fmla="*/ 1483 h 1985"/>
                <a:gd name="T12" fmla="+- 0 4100 3665"/>
                <a:gd name="T13" fmla="*/ T12 w 6736"/>
                <a:gd name="T14" fmla="+- 0 1483 633"/>
                <a:gd name="T15" fmla="*/ 1483 h 1985"/>
                <a:gd name="T16" fmla="+- 0 3859 3665"/>
                <a:gd name="T17" fmla="*/ T16 w 6736"/>
                <a:gd name="T18" fmla="+- 0 1611 633"/>
                <a:gd name="T19" fmla="*/ 1611 h 1985"/>
                <a:gd name="T20" fmla="+- 0 3704 3665"/>
                <a:gd name="T21" fmla="*/ T20 w 6736"/>
                <a:gd name="T22" fmla="+- 0 1834 633"/>
                <a:gd name="T23" fmla="*/ 1834 h 1985"/>
                <a:gd name="T24" fmla="+- 0 3670 3665"/>
                <a:gd name="T25" fmla="*/ T24 w 6736"/>
                <a:gd name="T26" fmla="+- 0 2114 633"/>
                <a:gd name="T27" fmla="*/ 2114 h 1985"/>
                <a:gd name="T28" fmla="+- 0 3769 3665"/>
                <a:gd name="T29" fmla="*/ T28 w 6736"/>
                <a:gd name="T30" fmla="+- 0 2371 633"/>
                <a:gd name="T31" fmla="*/ 2371 h 1985"/>
                <a:gd name="T32" fmla="+- 0 3971 3665"/>
                <a:gd name="T33" fmla="*/ T32 w 6736"/>
                <a:gd name="T34" fmla="+- 0 2550 633"/>
                <a:gd name="T35" fmla="*/ 2550 h 1985"/>
                <a:gd name="T36" fmla="+- 0 4241 3665"/>
                <a:gd name="T37" fmla="*/ T36 w 6736"/>
                <a:gd name="T38" fmla="+- 0 2618 633"/>
                <a:gd name="T39" fmla="*/ 2618 h 1985"/>
                <a:gd name="T40" fmla="+- 0 4512 3665"/>
                <a:gd name="T41" fmla="*/ T40 w 6736"/>
                <a:gd name="T42" fmla="+- 0 2550 633"/>
                <a:gd name="T43" fmla="*/ 2550 h 1985"/>
                <a:gd name="T44" fmla="+- 0 4714 3665"/>
                <a:gd name="T45" fmla="*/ T44 w 6736"/>
                <a:gd name="T46" fmla="+- 0 2371 633"/>
                <a:gd name="T47" fmla="*/ 2371 h 1985"/>
                <a:gd name="T48" fmla="+- 0 4813 3665"/>
                <a:gd name="T49" fmla="*/ T48 w 6736"/>
                <a:gd name="T50" fmla="+- 0 2114 633"/>
                <a:gd name="T51" fmla="*/ 2114 h 1985"/>
                <a:gd name="T52" fmla="+- 0 6661 3665"/>
                <a:gd name="T53" fmla="*/ T52 w 6736"/>
                <a:gd name="T54" fmla="+- 0 1067 633"/>
                <a:gd name="T55" fmla="*/ 1067 h 1985"/>
                <a:gd name="T56" fmla="+- 0 6533 3665"/>
                <a:gd name="T57" fmla="*/ T56 w 6736"/>
                <a:gd name="T58" fmla="+- 0 827 633"/>
                <a:gd name="T59" fmla="*/ 827 h 1985"/>
                <a:gd name="T60" fmla="+- 0 6311 3665"/>
                <a:gd name="T61" fmla="*/ T60 w 6736"/>
                <a:gd name="T62" fmla="+- 0 672 633"/>
                <a:gd name="T63" fmla="*/ 672 h 1985"/>
                <a:gd name="T64" fmla="+- 0 6030 3665"/>
                <a:gd name="T65" fmla="*/ T64 w 6736"/>
                <a:gd name="T66" fmla="+- 0 638 633"/>
                <a:gd name="T67" fmla="*/ 638 h 1985"/>
                <a:gd name="T68" fmla="+- 0 5774 3665"/>
                <a:gd name="T69" fmla="*/ T68 w 6736"/>
                <a:gd name="T70" fmla="+- 0 736 633"/>
                <a:gd name="T71" fmla="*/ 736 h 1985"/>
                <a:gd name="T72" fmla="+- 0 5594 3665"/>
                <a:gd name="T73" fmla="*/ T72 w 6736"/>
                <a:gd name="T74" fmla="+- 0 938 633"/>
                <a:gd name="T75" fmla="*/ 938 h 1985"/>
                <a:gd name="T76" fmla="+- 0 5527 3665"/>
                <a:gd name="T77" fmla="*/ T76 w 6736"/>
                <a:gd name="T78" fmla="+- 0 1209 633"/>
                <a:gd name="T79" fmla="*/ 1209 h 1985"/>
                <a:gd name="T80" fmla="+- 0 5594 3665"/>
                <a:gd name="T81" fmla="*/ T80 w 6736"/>
                <a:gd name="T82" fmla="+- 0 1480 633"/>
                <a:gd name="T83" fmla="*/ 1480 h 1985"/>
                <a:gd name="T84" fmla="+- 0 5774 3665"/>
                <a:gd name="T85" fmla="*/ T84 w 6736"/>
                <a:gd name="T86" fmla="+- 0 1682 633"/>
                <a:gd name="T87" fmla="*/ 1682 h 1985"/>
                <a:gd name="T88" fmla="+- 0 6030 3665"/>
                <a:gd name="T89" fmla="*/ T88 w 6736"/>
                <a:gd name="T90" fmla="+- 0 1780 633"/>
                <a:gd name="T91" fmla="*/ 1780 h 1985"/>
                <a:gd name="T92" fmla="+- 0 6311 3665"/>
                <a:gd name="T93" fmla="*/ T92 w 6736"/>
                <a:gd name="T94" fmla="+- 0 1746 633"/>
                <a:gd name="T95" fmla="*/ 1746 h 1985"/>
                <a:gd name="T96" fmla="+- 0 6533 3665"/>
                <a:gd name="T97" fmla="*/ T96 w 6736"/>
                <a:gd name="T98" fmla="+- 0 1592 633"/>
                <a:gd name="T99" fmla="*/ 1592 h 1985"/>
                <a:gd name="T100" fmla="+- 0 6661 3665"/>
                <a:gd name="T101" fmla="*/ T100 w 6736"/>
                <a:gd name="T102" fmla="+- 0 1351 633"/>
                <a:gd name="T103" fmla="*/ 1351 h 1985"/>
                <a:gd name="T104" fmla="+- 0 8535 3665"/>
                <a:gd name="T105" fmla="*/ T104 w 6736"/>
                <a:gd name="T106" fmla="+- 0 1969 633"/>
                <a:gd name="T107" fmla="*/ 1969 h 1985"/>
                <a:gd name="T108" fmla="+- 0 8437 3665"/>
                <a:gd name="T109" fmla="*/ T108 w 6736"/>
                <a:gd name="T110" fmla="+- 0 1713 633"/>
                <a:gd name="T111" fmla="*/ 1713 h 1985"/>
                <a:gd name="T112" fmla="+- 0 8235 3665"/>
                <a:gd name="T113" fmla="*/ T112 w 6736"/>
                <a:gd name="T114" fmla="+- 0 1533 633"/>
                <a:gd name="T115" fmla="*/ 1533 h 1985"/>
                <a:gd name="T116" fmla="+- 0 7964 3665"/>
                <a:gd name="T117" fmla="*/ T116 w 6736"/>
                <a:gd name="T118" fmla="+- 0 1466 633"/>
                <a:gd name="T119" fmla="*/ 1466 h 1985"/>
                <a:gd name="T120" fmla="+- 0 7693 3665"/>
                <a:gd name="T121" fmla="*/ T120 w 6736"/>
                <a:gd name="T122" fmla="+- 0 1533 633"/>
                <a:gd name="T123" fmla="*/ 1533 h 1985"/>
                <a:gd name="T124" fmla="+- 0 7491 3665"/>
                <a:gd name="T125" fmla="*/ T124 w 6736"/>
                <a:gd name="T126" fmla="+- 0 1713 633"/>
                <a:gd name="T127" fmla="*/ 1713 h 1985"/>
                <a:gd name="T128" fmla="+- 0 7393 3665"/>
                <a:gd name="T129" fmla="*/ T128 w 6736"/>
                <a:gd name="T130" fmla="+- 0 1969 633"/>
                <a:gd name="T131" fmla="*/ 1969 h 1985"/>
                <a:gd name="T132" fmla="+- 0 7427 3665"/>
                <a:gd name="T133" fmla="*/ T132 w 6736"/>
                <a:gd name="T134" fmla="+- 0 2250 633"/>
                <a:gd name="T135" fmla="*/ 2250 h 1985"/>
                <a:gd name="T136" fmla="+- 0 7582 3665"/>
                <a:gd name="T137" fmla="*/ T136 w 6736"/>
                <a:gd name="T138" fmla="+- 0 2472 633"/>
                <a:gd name="T139" fmla="*/ 2472 h 1985"/>
                <a:gd name="T140" fmla="+- 0 7822 3665"/>
                <a:gd name="T141" fmla="*/ T140 w 6736"/>
                <a:gd name="T142" fmla="+- 0 2600 633"/>
                <a:gd name="T143" fmla="*/ 2600 h 1985"/>
                <a:gd name="T144" fmla="+- 0 8106 3665"/>
                <a:gd name="T145" fmla="*/ T144 w 6736"/>
                <a:gd name="T146" fmla="+- 0 2600 633"/>
                <a:gd name="T147" fmla="*/ 2600 h 1985"/>
                <a:gd name="T148" fmla="+- 0 8347 3665"/>
                <a:gd name="T149" fmla="*/ T148 w 6736"/>
                <a:gd name="T150" fmla="+- 0 2472 633"/>
                <a:gd name="T151" fmla="*/ 2472 h 1985"/>
                <a:gd name="T152" fmla="+- 0 8501 3665"/>
                <a:gd name="T153" fmla="*/ T152 w 6736"/>
                <a:gd name="T154" fmla="+- 0 2250 633"/>
                <a:gd name="T155" fmla="*/ 2250 h 1985"/>
                <a:gd name="T156" fmla="+- 0 10401 3665"/>
                <a:gd name="T157" fmla="*/ T156 w 6736"/>
                <a:gd name="T158" fmla="+- 0 1209 633"/>
                <a:gd name="T159" fmla="*/ 1209 h 1985"/>
                <a:gd name="T160" fmla="+- 0 10334 3665"/>
                <a:gd name="T161" fmla="*/ T160 w 6736"/>
                <a:gd name="T162" fmla="+- 0 938 633"/>
                <a:gd name="T163" fmla="*/ 938 h 1985"/>
                <a:gd name="T164" fmla="+- 0 10154 3665"/>
                <a:gd name="T165" fmla="*/ T164 w 6736"/>
                <a:gd name="T166" fmla="+- 0 736 633"/>
                <a:gd name="T167" fmla="*/ 736 h 1985"/>
                <a:gd name="T168" fmla="+- 0 9897 3665"/>
                <a:gd name="T169" fmla="*/ T168 w 6736"/>
                <a:gd name="T170" fmla="+- 0 638 633"/>
                <a:gd name="T171" fmla="*/ 638 h 1985"/>
                <a:gd name="T172" fmla="+- 0 9617 3665"/>
                <a:gd name="T173" fmla="*/ T172 w 6736"/>
                <a:gd name="T174" fmla="+- 0 672 633"/>
                <a:gd name="T175" fmla="*/ 672 h 1985"/>
                <a:gd name="T176" fmla="+- 0 9395 3665"/>
                <a:gd name="T177" fmla="*/ T176 w 6736"/>
                <a:gd name="T178" fmla="+- 0 827 633"/>
                <a:gd name="T179" fmla="*/ 827 h 1985"/>
                <a:gd name="T180" fmla="+- 0 9267 3665"/>
                <a:gd name="T181" fmla="*/ T180 w 6736"/>
                <a:gd name="T182" fmla="+- 0 1067 633"/>
                <a:gd name="T183" fmla="*/ 1067 h 1985"/>
                <a:gd name="T184" fmla="+- 0 9267 3665"/>
                <a:gd name="T185" fmla="*/ T184 w 6736"/>
                <a:gd name="T186" fmla="+- 0 1351 633"/>
                <a:gd name="T187" fmla="*/ 1351 h 1985"/>
                <a:gd name="T188" fmla="+- 0 9395 3665"/>
                <a:gd name="T189" fmla="*/ T188 w 6736"/>
                <a:gd name="T190" fmla="+- 0 1592 633"/>
                <a:gd name="T191" fmla="*/ 1592 h 1985"/>
                <a:gd name="T192" fmla="+- 0 9617 3665"/>
                <a:gd name="T193" fmla="*/ T192 w 6736"/>
                <a:gd name="T194" fmla="+- 0 1746 633"/>
                <a:gd name="T195" fmla="*/ 1746 h 1985"/>
                <a:gd name="T196" fmla="+- 0 9897 3665"/>
                <a:gd name="T197" fmla="*/ T196 w 6736"/>
                <a:gd name="T198" fmla="+- 0 1780 633"/>
                <a:gd name="T199" fmla="*/ 1780 h 1985"/>
                <a:gd name="T200" fmla="+- 0 10154 3665"/>
                <a:gd name="T201" fmla="*/ T200 w 6736"/>
                <a:gd name="T202" fmla="+- 0 1682 633"/>
                <a:gd name="T203" fmla="*/ 1682 h 1985"/>
                <a:gd name="T204" fmla="+- 0 10334 3665"/>
                <a:gd name="T205" fmla="*/ T204 w 6736"/>
                <a:gd name="T206" fmla="+- 0 1480 633"/>
                <a:gd name="T207" fmla="*/ 1480 h 1985"/>
                <a:gd name="T208" fmla="+- 0 10401 3665"/>
                <a:gd name="T209" fmla="*/ T208 w 6736"/>
                <a:gd name="T210" fmla="+- 0 1209 633"/>
                <a:gd name="T211" fmla="*/ 1209 h 198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6736" h="1985">
                  <a:moveTo>
                    <a:pt x="1152" y="1409"/>
                  </a:moveTo>
                  <a:lnTo>
                    <a:pt x="1148" y="1336"/>
                  </a:lnTo>
                  <a:lnTo>
                    <a:pt x="1135" y="1267"/>
                  </a:lnTo>
                  <a:lnTo>
                    <a:pt x="1114" y="1201"/>
                  </a:lnTo>
                  <a:lnTo>
                    <a:pt x="1085" y="1138"/>
                  </a:lnTo>
                  <a:lnTo>
                    <a:pt x="1049" y="1080"/>
                  </a:lnTo>
                  <a:lnTo>
                    <a:pt x="1007" y="1026"/>
                  </a:lnTo>
                  <a:lnTo>
                    <a:pt x="959" y="978"/>
                  </a:lnTo>
                  <a:lnTo>
                    <a:pt x="905" y="936"/>
                  </a:lnTo>
                  <a:lnTo>
                    <a:pt x="847" y="900"/>
                  </a:lnTo>
                  <a:lnTo>
                    <a:pt x="785" y="872"/>
                  </a:lnTo>
                  <a:lnTo>
                    <a:pt x="718" y="850"/>
                  </a:lnTo>
                  <a:lnTo>
                    <a:pt x="649" y="837"/>
                  </a:lnTo>
                  <a:lnTo>
                    <a:pt x="576" y="833"/>
                  </a:lnTo>
                  <a:lnTo>
                    <a:pt x="504" y="837"/>
                  </a:lnTo>
                  <a:lnTo>
                    <a:pt x="435" y="850"/>
                  </a:lnTo>
                  <a:lnTo>
                    <a:pt x="368" y="872"/>
                  </a:lnTo>
                  <a:lnTo>
                    <a:pt x="306" y="900"/>
                  </a:lnTo>
                  <a:lnTo>
                    <a:pt x="247" y="936"/>
                  </a:lnTo>
                  <a:lnTo>
                    <a:pt x="194" y="978"/>
                  </a:lnTo>
                  <a:lnTo>
                    <a:pt x="146" y="1026"/>
                  </a:lnTo>
                  <a:lnTo>
                    <a:pt x="104" y="1080"/>
                  </a:lnTo>
                  <a:lnTo>
                    <a:pt x="68" y="1138"/>
                  </a:lnTo>
                  <a:lnTo>
                    <a:pt x="39" y="1201"/>
                  </a:lnTo>
                  <a:lnTo>
                    <a:pt x="18" y="1267"/>
                  </a:lnTo>
                  <a:lnTo>
                    <a:pt x="5" y="1336"/>
                  </a:lnTo>
                  <a:lnTo>
                    <a:pt x="0" y="1409"/>
                  </a:lnTo>
                  <a:lnTo>
                    <a:pt x="5" y="1481"/>
                  </a:lnTo>
                  <a:lnTo>
                    <a:pt x="18" y="1551"/>
                  </a:lnTo>
                  <a:lnTo>
                    <a:pt x="39" y="1617"/>
                  </a:lnTo>
                  <a:lnTo>
                    <a:pt x="68" y="1679"/>
                  </a:lnTo>
                  <a:lnTo>
                    <a:pt x="104" y="1738"/>
                  </a:lnTo>
                  <a:lnTo>
                    <a:pt x="146" y="1791"/>
                  </a:lnTo>
                  <a:lnTo>
                    <a:pt x="194" y="1839"/>
                  </a:lnTo>
                  <a:lnTo>
                    <a:pt x="247" y="1881"/>
                  </a:lnTo>
                  <a:lnTo>
                    <a:pt x="306" y="1917"/>
                  </a:lnTo>
                  <a:lnTo>
                    <a:pt x="368" y="1946"/>
                  </a:lnTo>
                  <a:lnTo>
                    <a:pt x="435" y="1967"/>
                  </a:lnTo>
                  <a:lnTo>
                    <a:pt x="504" y="1980"/>
                  </a:lnTo>
                  <a:lnTo>
                    <a:pt x="576" y="1985"/>
                  </a:lnTo>
                  <a:lnTo>
                    <a:pt x="649" y="1980"/>
                  </a:lnTo>
                  <a:lnTo>
                    <a:pt x="718" y="1967"/>
                  </a:lnTo>
                  <a:lnTo>
                    <a:pt x="785" y="1946"/>
                  </a:lnTo>
                  <a:lnTo>
                    <a:pt x="847" y="1917"/>
                  </a:lnTo>
                  <a:lnTo>
                    <a:pt x="905" y="1881"/>
                  </a:lnTo>
                  <a:lnTo>
                    <a:pt x="959" y="1839"/>
                  </a:lnTo>
                  <a:lnTo>
                    <a:pt x="1007" y="1791"/>
                  </a:lnTo>
                  <a:lnTo>
                    <a:pt x="1049" y="1738"/>
                  </a:lnTo>
                  <a:lnTo>
                    <a:pt x="1085" y="1679"/>
                  </a:lnTo>
                  <a:lnTo>
                    <a:pt x="1114" y="1617"/>
                  </a:lnTo>
                  <a:lnTo>
                    <a:pt x="1135" y="1551"/>
                  </a:lnTo>
                  <a:lnTo>
                    <a:pt x="1148" y="1481"/>
                  </a:lnTo>
                  <a:lnTo>
                    <a:pt x="1152" y="1409"/>
                  </a:lnTo>
                  <a:close/>
                  <a:moveTo>
                    <a:pt x="3014" y="576"/>
                  </a:moveTo>
                  <a:lnTo>
                    <a:pt x="3009" y="504"/>
                  </a:lnTo>
                  <a:lnTo>
                    <a:pt x="2996" y="434"/>
                  </a:lnTo>
                  <a:lnTo>
                    <a:pt x="2975" y="368"/>
                  </a:lnTo>
                  <a:lnTo>
                    <a:pt x="2946" y="305"/>
                  </a:lnTo>
                  <a:lnTo>
                    <a:pt x="2910" y="247"/>
                  </a:lnTo>
                  <a:lnTo>
                    <a:pt x="2868" y="194"/>
                  </a:lnTo>
                  <a:lnTo>
                    <a:pt x="2820" y="145"/>
                  </a:lnTo>
                  <a:lnTo>
                    <a:pt x="2767" y="103"/>
                  </a:lnTo>
                  <a:lnTo>
                    <a:pt x="2708" y="68"/>
                  </a:lnTo>
                  <a:lnTo>
                    <a:pt x="2646" y="39"/>
                  </a:lnTo>
                  <a:lnTo>
                    <a:pt x="2579" y="18"/>
                  </a:lnTo>
                  <a:lnTo>
                    <a:pt x="2510" y="5"/>
                  </a:lnTo>
                  <a:lnTo>
                    <a:pt x="2438" y="0"/>
                  </a:lnTo>
                  <a:lnTo>
                    <a:pt x="2365" y="5"/>
                  </a:lnTo>
                  <a:lnTo>
                    <a:pt x="2296" y="18"/>
                  </a:lnTo>
                  <a:lnTo>
                    <a:pt x="2230" y="39"/>
                  </a:lnTo>
                  <a:lnTo>
                    <a:pt x="2167" y="68"/>
                  </a:lnTo>
                  <a:lnTo>
                    <a:pt x="2109" y="103"/>
                  </a:lnTo>
                  <a:lnTo>
                    <a:pt x="2055" y="145"/>
                  </a:lnTo>
                  <a:lnTo>
                    <a:pt x="2007" y="194"/>
                  </a:lnTo>
                  <a:lnTo>
                    <a:pt x="1965" y="247"/>
                  </a:lnTo>
                  <a:lnTo>
                    <a:pt x="1929" y="305"/>
                  </a:lnTo>
                  <a:lnTo>
                    <a:pt x="1901" y="368"/>
                  </a:lnTo>
                  <a:lnTo>
                    <a:pt x="1879" y="434"/>
                  </a:lnTo>
                  <a:lnTo>
                    <a:pt x="1866" y="504"/>
                  </a:lnTo>
                  <a:lnTo>
                    <a:pt x="1862" y="576"/>
                  </a:lnTo>
                  <a:lnTo>
                    <a:pt x="1866" y="648"/>
                  </a:lnTo>
                  <a:lnTo>
                    <a:pt x="1879" y="718"/>
                  </a:lnTo>
                  <a:lnTo>
                    <a:pt x="1901" y="784"/>
                  </a:lnTo>
                  <a:lnTo>
                    <a:pt x="1929" y="847"/>
                  </a:lnTo>
                  <a:lnTo>
                    <a:pt x="1965" y="905"/>
                  </a:lnTo>
                  <a:lnTo>
                    <a:pt x="2007" y="959"/>
                  </a:lnTo>
                  <a:lnTo>
                    <a:pt x="2055" y="1007"/>
                  </a:lnTo>
                  <a:lnTo>
                    <a:pt x="2109" y="1049"/>
                  </a:lnTo>
                  <a:lnTo>
                    <a:pt x="2167" y="1084"/>
                  </a:lnTo>
                  <a:lnTo>
                    <a:pt x="2230" y="1113"/>
                  </a:lnTo>
                  <a:lnTo>
                    <a:pt x="2296" y="1134"/>
                  </a:lnTo>
                  <a:lnTo>
                    <a:pt x="2365" y="1147"/>
                  </a:lnTo>
                  <a:lnTo>
                    <a:pt x="2438" y="1152"/>
                  </a:lnTo>
                  <a:lnTo>
                    <a:pt x="2510" y="1147"/>
                  </a:lnTo>
                  <a:lnTo>
                    <a:pt x="2579" y="1134"/>
                  </a:lnTo>
                  <a:lnTo>
                    <a:pt x="2646" y="1113"/>
                  </a:lnTo>
                  <a:lnTo>
                    <a:pt x="2708" y="1084"/>
                  </a:lnTo>
                  <a:lnTo>
                    <a:pt x="2767" y="1049"/>
                  </a:lnTo>
                  <a:lnTo>
                    <a:pt x="2820" y="1007"/>
                  </a:lnTo>
                  <a:lnTo>
                    <a:pt x="2868" y="959"/>
                  </a:lnTo>
                  <a:lnTo>
                    <a:pt x="2910" y="905"/>
                  </a:lnTo>
                  <a:lnTo>
                    <a:pt x="2946" y="847"/>
                  </a:lnTo>
                  <a:lnTo>
                    <a:pt x="2975" y="784"/>
                  </a:lnTo>
                  <a:lnTo>
                    <a:pt x="2996" y="718"/>
                  </a:lnTo>
                  <a:lnTo>
                    <a:pt x="3009" y="648"/>
                  </a:lnTo>
                  <a:lnTo>
                    <a:pt x="3014" y="576"/>
                  </a:lnTo>
                  <a:close/>
                  <a:moveTo>
                    <a:pt x="4875" y="1409"/>
                  </a:moveTo>
                  <a:lnTo>
                    <a:pt x="4870" y="1336"/>
                  </a:lnTo>
                  <a:lnTo>
                    <a:pt x="4857" y="1267"/>
                  </a:lnTo>
                  <a:lnTo>
                    <a:pt x="4836" y="1201"/>
                  </a:lnTo>
                  <a:lnTo>
                    <a:pt x="4807" y="1138"/>
                  </a:lnTo>
                  <a:lnTo>
                    <a:pt x="4772" y="1080"/>
                  </a:lnTo>
                  <a:lnTo>
                    <a:pt x="4730" y="1026"/>
                  </a:lnTo>
                  <a:lnTo>
                    <a:pt x="4682" y="978"/>
                  </a:lnTo>
                  <a:lnTo>
                    <a:pt x="4628" y="936"/>
                  </a:lnTo>
                  <a:lnTo>
                    <a:pt x="4570" y="900"/>
                  </a:lnTo>
                  <a:lnTo>
                    <a:pt x="4507" y="872"/>
                  </a:lnTo>
                  <a:lnTo>
                    <a:pt x="4441" y="850"/>
                  </a:lnTo>
                  <a:lnTo>
                    <a:pt x="4371" y="837"/>
                  </a:lnTo>
                  <a:lnTo>
                    <a:pt x="4299" y="833"/>
                  </a:lnTo>
                  <a:lnTo>
                    <a:pt x="4227" y="837"/>
                  </a:lnTo>
                  <a:lnTo>
                    <a:pt x="4157" y="850"/>
                  </a:lnTo>
                  <a:lnTo>
                    <a:pt x="4091" y="872"/>
                  </a:lnTo>
                  <a:lnTo>
                    <a:pt x="4028" y="900"/>
                  </a:lnTo>
                  <a:lnTo>
                    <a:pt x="3970" y="936"/>
                  </a:lnTo>
                  <a:lnTo>
                    <a:pt x="3917" y="978"/>
                  </a:lnTo>
                  <a:lnTo>
                    <a:pt x="3868" y="1026"/>
                  </a:lnTo>
                  <a:lnTo>
                    <a:pt x="3826" y="1080"/>
                  </a:lnTo>
                  <a:lnTo>
                    <a:pt x="3791" y="1138"/>
                  </a:lnTo>
                  <a:lnTo>
                    <a:pt x="3762" y="1201"/>
                  </a:lnTo>
                  <a:lnTo>
                    <a:pt x="3741" y="1267"/>
                  </a:lnTo>
                  <a:lnTo>
                    <a:pt x="3728" y="1336"/>
                  </a:lnTo>
                  <a:lnTo>
                    <a:pt x="3723" y="1409"/>
                  </a:lnTo>
                  <a:lnTo>
                    <a:pt x="3728" y="1481"/>
                  </a:lnTo>
                  <a:lnTo>
                    <a:pt x="3741" y="1551"/>
                  </a:lnTo>
                  <a:lnTo>
                    <a:pt x="3762" y="1617"/>
                  </a:lnTo>
                  <a:lnTo>
                    <a:pt x="3791" y="1679"/>
                  </a:lnTo>
                  <a:lnTo>
                    <a:pt x="3826" y="1738"/>
                  </a:lnTo>
                  <a:lnTo>
                    <a:pt x="3868" y="1791"/>
                  </a:lnTo>
                  <a:lnTo>
                    <a:pt x="3917" y="1839"/>
                  </a:lnTo>
                  <a:lnTo>
                    <a:pt x="3970" y="1881"/>
                  </a:lnTo>
                  <a:lnTo>
                    <a:pt x="4028" y="1917"/>
                  </a:lnTo>
                  <a:lnTo>
                    <a:pt x="4091" y="1946"/>
                  </a:lnTo>
                  <a:lnTo>
                    <a:pt x="4157" y="1967"/>
                  </a:lnTo>
                  <a:lnTo>
                    <a:pt x="4227" y="1980"/>
                  </a:lnTo>
                  <a:lnTo>
                    <a:pt x="4299" y="1985"/>
                  </a:lnTo>
                  <a:lnTo>
                    <a:pt x="4371" y="1980"/>
                  </a:lnTo>
                  <a:lnTo>
                    <a:pt x="4441" y="1967"/>
                  </a:lnTo>
                  <a:lnTo>
                    <a:pt x="4507" y="1946"/>
                  </a:lnTo>
                  <a:lnTo>
                    <a:pt x="4570" y="1917"/>
                  </a:lnTo>
                  <a:lnTo>
                    <a:pt x="4628" y="1881"/>
                  </a:lnTo>
                  <a:lnTo>
                    <a:pt x="4682" y="1839"/>
                  </a:lnTo>
                  <a:lnTo>
                    <a:pt x="4730" y="1791"/>
                  </a:lnTo>
                  <a:lnTo>
                    <a:pt x="4772" y="1738"/>
                  </a:lnTo>
                  <a:lnTo>
                    <a:pt x="4807" y="1679"/>
                  </a:lnTo>
                  <a:lnTo>
                    <a:pt x="4836" y="1617"/>
                  </a:lnTo>
                  <a:lnTo>
                    <a:pt x="4857" y="1551"/>
                  </a:lnTo>
                  <a:lnTo>
                    <a:pt x="4870" y="1481"/>
                  </a:lnTo>
                  <a:lnTo>
                    <a:pt x="4875" y="1409"/>
                  </a:lnTo>
                  <a:close/>
                  <a:moveTo>
                    <a:pt x="6736" y="576"/>
                  </a:moveTo>
                  <a:lnTo>
                    <a:pt x="6732" y="504"/>
                  </a:lnTo>
                  <a:lnTo>
                    <a:pt x="6719" y="434"/>
                  </a:lnTo>
                  <a:lnTo>
                    <a:pt x="6697" y="368"/>
                  </a:lnTo>
                  <a:lnTo>
                    <a:pt x="6669" y="305"/>
                  </a:lnTo>
                  <a:lnTo>
                    <a:pt x="6633" y="247"/>
                  </a:lnTo>
                  <a:lnTo>
                    <a:pt x="6591" y="194"/>
                  </a:lnTo>
                  <a:lnTo>
                    <a:pt x="6543" y="145"/>
                  </a:lnTo>
                  <a:lnTo>
                    <a:pt x="6489" y="103"/>
                  </a:lnTo>
                  <a:lnTo>
                    <a:pt x="6431" y="68"/>
                  </a:lnTo>
                  <a:lnTo>
                    <a:pt x="6368" y="39"/>
                  </a:lnTo>
                  <a:lnTo>
                    <a:pt x="6302" y="18"/>
                  </a:lnTo>
                  <a:lnTo>
                    <a:pt x="6232" y="5"/>
                  </a:lnTo>
                  <a:lnTo>
                    <a:pt x="6160" y="0"/>
                  </a:lnTo>
                  <a:lnTo>
                    <a:pt x="6088" y="5"/>
                  </a:lnTo>
                  <a:lnTo>
                    <a:pt x="6018" y="18"/>
                  </a:lnTo>
                  <a:lnTo>
                    <a:pt x="5952" y="39"/>
                  </a:lnTo>
                  <a:lnTo>
                    <a:pt x="5889" y="68"/>
                  </a:lnTo>
                  <a:lnTo>
                    <a:pt x="5831" y="103"/>
                  </a:lnTo>
                  <a:lnTo>
                    <a:pt x="5778" y="145"/>
                  </a:lnTo>
                  <a:lnTo>
                    <a:pt x="5730" y="194"/>
                  </a:lnTo>
                  <a:lnTo>
                    <a:pt x="5687" y="247"/>
                  </a:lnTo>
                  <a:lnTo>
                    <a:pt x="5652" y="305"/>
                  </a:lnTo>
                  <a:lnTo>
                    <a:pt x="5623" y="368"/>
                  </a:lnTo>
                  <a:lnTo>
                    <a:pt x="5602" y="434"/>
                  </a:lnTo>
                  <a:lnTo>
                    <a:pt x="5589" y="504"/>
                  </a:lnTo>
                  <a:lnTo>
                    <a:pt x="5584" y="576"/>
                  </a:lnTo>
                  <a:lnTo>
                    <a:pt x="5589" y="648"/>
                  </a:lnTo>
                  <a:lnTo>
                    <a:pt x="5602" y="718"/>
                  </a:lnTo>
                  <a:lnTo>
                    <a:pt x="5623" y="784"/>
                  </a:lnTo>
                  <a:lnTo>
                    <a:pt x="5652" y="847"/>
                  </a:lnTo>
                  <a:lnTo>
                    <a:pt x="5687" y="905"/>
                  </a:lnTo>
                  <a:lnTo>
                    <a:pt x="5730" y="959"/>
                  </a:lnTo>
                  <a:lnTo>
                    <a:pt x="5778" y="1007"/>
                  </a:lnTo>
                  <a:lnTo>
                    <a:pt x="5831" y="1049"/>
                  </a:lnTo>
                  <a:lnTo>
                    <a:pt x="5889" y="1084"/>
                  </a:lnTo>
                  <a:lnTo>
                    <a:pt x="5952" y="1113"/>
                  </a:lnTo>
                  <a:lnTo>
                    <a:pt x="6018" y="1134"/>
                  </a:lnTo>
                  <a:lnTo>
                    <a:pt x="6088" y="1147"/>
                  </a:lnTo>
                  <a:lnTo>
                    <a:pt x="6160" y="1152"/>
                  </a:lnTo>
                  <a:lnTo>
                    <a:pt x="6232" y="1147"/>
                  </a:lnTo>
                  <a:lnTo>
                    <a:pt x="6302" y="1134"/>
                  </a:lnTo>
                  <a:lnTo>
                    <a:pt x="6368" y="1113"/>
                  </a:lnTo>
                  <a:lnTo>
                    <a:pt x="6431" y="1084"/>
                  </a:lnTo>
                  <a:lnTo>
                    <a:pt x="6489" y="1049"/>
                  </a:lnTo>
                  <a:lnTo>
                    <a:pt x="6543" y="1007"/>
                  </a:lnTo>
                  <a:lnTo>
                    <a:pt x="6591" y="959"/>
                  </a:lnTo>
                  <a:lnTo>
                    <a:pt x="6633" y="905"/>
                  </a:lnTo>
                  <a:lnTo>
                    <a:pt x="6669" y="847"/>
                  </a:lnTo>
                  <a:lnTo>
                    <a:pt x="6697" y="784"/>
                  </a:lnTo>
                  <a:lnTo>
                    <a:pt x="6719" y="718"/>
                  </a:lnTo>
                  <a:lnTo>
                    <a:pt x="6732" y="648"/>
                  </a:lnTo>
                  <a:lnTo>
                    <a:pt x="6736" y="57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IN" sz="1350"/>
            </a:p>
          </p:txBody>
        </p:sp>
      </p:grpSp>
      <p:sp>
        <p:nvSpPr>
          <p:cNvPr id="18" name="TextBox 17"/>
          <p:cNvSpPr txBox="1"/>
          <p:nvPr/>
        </p:nvSpPr>
        <p:spPr>
          <a:xfrm>
            <a:off x="2566569" y="4128387"/>
            <a:ext cx="810715"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Step II</a:t>
            </a:r>
          </a:p>
        </p:txBody>
      </p:sp>
      <p:sp>
        <p:nvSpPr>
          <p:cNvPr id="19" name="TextBox 18"/>
          <p:cNvSpPr txBox="1"/>
          <p:nvPr/>
        </p:nvSpPr>
        <p:spPr>
          <a:xfrm>
            <a:off x="755123" y="2790390"/>
            <a:ext cx="1006983" cy="369332"/>
          </a:xfrm>
          <a:prstGeom prst="rect">
            <a:avLst/>
          </a:prstGeom>
          <a:noFill/>
        </p:spPr>
        <p:txBody>
          <a:bodyPr wrap="square" rtlCol="0">
            <a:spAutoFit/>
          </a:bodyPr>
          <a:lstStyle/>
          <a:p>
            <a:pPr algn="ctr"/>
            <a:r>
              <a:rPr lang="en-IN" dirty="0">
                <a:latin typeface="Times New Roman" panose="02020603050405020304" pitchFamily="18" charset="0"/>
                <a:cs typeface="Times New Roman" panose="02020603050405020304" pitchFamily="18" charset="0"/>
              </a:rPr>
              <a:t>Step I</a:t>
            </a:r>
          </a:p>
        </p:txBody>
      </p:sp>
      <p:sp>
        <p:nvSpPr>
          <p:cNvPr id="20" name="TextBox 19"/>
          <p:cNvSpPr txBox="1"/>
          <p:nvPr/>
        </p:nvSpPr>
        <p:spPr>
          <a:xfrm>
            <a:off x="4167919" y="2790390"/>
            <a:ext cx="880474"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Step III</a:t>
            </a:r>
          </a:p>
        </p:txBody>
      </p:sp>
      <p:sp>
        <p:nvSpPr>
          <p:cNvPr id="21" name="TextBox 20"/>
          <p:cNvSpPr txBox="1"/>
          <p:nvPr/>
        </p:nvSpPr>
        <p:spPr>
          <a:xfrm>
            <a:off x="5794635" y="4128387"/>
            <a:ext cx="953012"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Step IV</a:t>
            </a:r>
          </a:p>
        </p:txBody>
      </p:sp>
      <p:sp>
        <p:nvSpPr>
          <p:cNvPr id="22" name="TextBox 21"/>
          <p:cNvSpPr txBox="1"/>
          <p:nvPr/>
        </p:nvSpPr>
        <p:spPr>
          <a:xfrm>
            <a:off x="7516763" y="2790390"/>
            <a:ext cx="876467"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Step V</a:t>
            </a:r>
          </a:p>
        </p:txBody>
      </p:sp>
      <p:sp>
        <p:nvSpPr>
          <p:cNvPr id="23" name="TextBox 22"/>
          <p:cNvSpPr txBox="1"/>
          <p:nvPr/>
        </p:nvSpPr>
        <p:spPr>
          <a:xfrm>
            <a:off x="707578" y="4582785"/>
            <a:ext cx="1587993" cy="1200329"/>
          </a:xfrm>
          <a:prstGeom prst="rect">
            <a:avLst/>
          </a:prstGeom>
          <a:noFill/>
        </p:spPr>
        <p:txBody>
          <a:bodyPr wrap="square" rtlCol="0">
            <a:spAutoFit/>
          </a:bodyPr>
          <a:lstStyle/>
          <a:p>
            <a:pPr algn="ct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Name of the</a:t>
            </a:r>
            <a:r>
              <a:rPr lang="en-US" spc="4"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economic activities</a:t>
            </a:r>
            <a:r>
              <a:rPr lang="en-US" spc="-176"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to</a:t>
            </a:r>
            <a:r>
              <a:rPr lang="en-US" spc="-8"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be</a:t>
            </a:r>
            <a:r>
              <a:rPr lang="en-US" spc="-11"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undertaken</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p:cNvSpPr txBox="1"/>
          <p:nvPr/>
        </p:nvSpPr>
        <p:spPr>
          <a:xfrm>
            <a:off x="5482573" y="1727202"/>
            <a:ext cx="1719271" cy="1200329"/>
          </a:xfrm>
          <a:prstGeom prst="rect">
            <a:avLst/>
          </a:prstGeom>
          <a:noFill/>
        </p:spPr>
        <p:txBody>
          <a:bodyPr wrap="square" rtlCol="0">
            <a:spAutoFit/>
          </a:bodyPr>
          <a:lstStyle/>
          <a:p>
            <a:pPr algn="ct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Financial appraisal</a:t>
            </a:r>
            <a:r>
              <a:rPr lang="en-US" spc="-176"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of the identified</a:t>
            </a:r>
            <a:r>
              <a:rPr lang="en-US" spc="4"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activity</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5" name="TextBox 24"/>
          <p:cNvSpPr txBox="1"/>
          <p:nvPr/>
        </p:nvSpPr>
        <p:spPr>
          <a:xfrm>
            <a:off x="3804395" y="4633524"/>
            <a:ext cx="1607522" cy="931152"/>
          </a:xfrm>
          <a:prstGeom prst="rect">
            <a:avLst/>
          </a:prstGeom>
          <a:noFill/>
        </p:spPr>
        <p:txBody>
          <a:bodyPr wrap="square" rtlCol="0">
            <a:spAutoFit/>
          </a:bodyPr>
          <a:lstStyle/>
          <a:p>
            <a:pPr marR="10795" indent="-119380" algn="ctr">
              <a:lnSpc>
                <a:spcPct val="103000"/>
              </a:lnSpc>
              <a:spcBef>
                <a:spcPts val="440"/>
              </a:spcBef>
            </a:pP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Estimate the benefit</a:t>
            </a:r>
            <a:r>
              <a:rPr lang="en-US" spc="-176"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to</a:t>
            </a:r>
            <a:r>
              <a:rPr lang="en-US" spc="-8"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be</a:t>
            </a:r>
            <a:r>
              <a:rPr lang="en-US" spc="-8"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accrued</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6" name="TextBox 25"/>
          <p:cNvSpPr txBox="1"/>
          <p:nvPr/>
        </p:nvSpPr>
        <p:spPr>
          <a:xfrm>
            <a:off x="2074099" y="1727203"/>
            <a:ext cx="1719271" cy="1200329"/>
          </a:xfrm>
          <a:prstGeom prst="rect">
            <a:avLst/>
          </a:prstGeom>
          <a:noFill/>
        </p:spPr>
        <p:txBody>
          <a:bodyPr wrap="square" rtlCol="0">
            <a:spAutoFit/>
          </a:bodyPr>
          <a:lstStyle/>
          <a:p>
            <a:pPr algn="ct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Working out annual</a:t>
            </a:r>
            <a:r>
              <a:rPr lang="en-US" spc="4"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cost</a:t>
            </a:r>
            <a:r>
              <a:rPr lang="en-US" spc="-19"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of</a:t>
            </a:r>
            <a:r>
              <a:rPr lang="en-US" spc="-19"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operation</a:t>
            </a:r>
            <a:r>
              <a:rPr lang="en-US" spc="-19"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incl.</a:t>
            </a:r>
            <a:r>
              <a:rPr lang="en-US" spc="-176"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capital cost</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p:cNvSpPr txBox="1"/>
          <p:nvPr/>
        </p:nvSpPr>
        <p:spPr>
          <a:xfrm>
            <a:off x="6969909" y="4634978"/>
            <a:ext cx="1873354" cy="1200329"/>
          </a:xfrm>
          <a:prstGeom prst="rect">
            <a:avLst/>
          </a:prstGeom>
          <a:noFill/>
        </p:spPr>
        <p:txBody>
          <a:bodyPr wrap="square" rtlCol="0">
            <a:spAutoFit/>
          </a:bodyPr>
          <a:lstStyle/>
          <a:p>
            <a:pPr algn="ct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Recommendation/</a:t>
            </a:r>
            <a:r>
              <a:rPr lang="en-US" spc="4"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Decision for selection/</a:t>
            </a:r>
            <a:r>
              <a:rPr lang="en-US" spc="-176"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 </a:t>
            </a:r>
            <a:r>
              <a:rPr lang="en-US" dirty="0">
                <a:solidFill>
                  <a:srgbClr val="000101"/>
                </a:solidFill>
                <a:latin typeface="Times New Roman" panose="02020603050405020304" pitchFamily="18" charset="0"/>
                <a:ea typeface="Arial" panose="020B0604020202020204" pitchFamily="34" charset="0"/>
                <a:cs typeface="Times New Roman" panose="02020603050405020304" pitchFamily="18" charset="0"/>
              </a:rPr>
              <a:t>rejection</a:t>
            </a:r>
            <a:endParaRPr lang="en-I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0" name="Rectangle 29"/>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906" y="205261"/>
            <a:ext cx="8238932" cy="5991467"/>
          </a:xfrm>
        </p:spPr>
        <p:txBody>
          <a:bodyPr>
            <a:noAutofit/>
          </a:bodyPr>
          <a:lstStyle/>
          <a:p>
            <a:pPr marL="189230" marR="403225" lvl="1" indent="-189230" algn="just">
              <a:lnSpc>
                <a:spcPct val="115000"/>
              </a:lnSpc>
              <a:spcBef>
                <a:spcPts val="580"/>
              </a:spcBef>
              <a:buClr>
                <a:srgbClr val="FAA61A"/>
              </a:buClr>
              <a:buSzPts val="1100"/>
              <a:buNone/>
              <a:tabLst>
                <a:tab pos="965835" algn="l"/>
              </a:tabLst>
            </a:pPr>
            <a:r>
              <a:rPr lang="en-US"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“Copy-cat” syndrome </a:t>
            </a:r>
            <a:r>
              <a:rPr lang="en-US" dirty="0">
                <a:effectLst/>
                <a:latin typeface="Times New Roman" panose="02020603050405020304" pitchFamily="18" charset="0"/>
                <a:ea typeface="Arial" panose="020B0604020202020204" pitchFamily="34" charset="0"/>
                <a:cs typeface="Times New Roman" panose="02020603050405020304" pitchFamily="18" charset="0"/>
              </a:rPr>
              <a:t>: There are FPOs who choose a given opportunity because others</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have taken it up and are seen to be doing well. They do not realize that there is no room for</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too</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many entrepreneurs</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in</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particular</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product</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line.</a:t>
            </a:r>
            <a:endParaRPr lang="en-IN" dirty="0">
              <a:effectLst/>
              <a:latin typeface="Times New Roman" panose="02020603050405020304" pitchFamily="18" charset="0"/>
              <a:ea typeface="Arial" panose="020B0604020202020204" pitchFamily="34" charset="0"/>
              <a:cs typeface="Times New Roman" panose="02020603050405020304" pitchFamily="18" charset="0"/>
            </a:endParaRPr>
          </a:p>
          <a:p>
            <a:pPr marL="189230" marR="403860" lvl="1" indent="-189230" algn="just">
              <a:lnSpc>
                <a:spcPct val="115000"/>
              </a:lnSpc>
              <a:spcBef>
                <a:spcPts val="190"/>
              </a:spcBef>
              <a:buClr>
                <a:srgbClr val="FAA61A"/>
              </a:buClr>
              <a:buSzPts val="1100"/>
              <a:buNone/>
              <a:tabLst>
                <a:tab pos="965835" algn="l"/>
              </a:tabLst>
            </a:pPr>
            <a:r>
              <a:rPr lang="en-US"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Fallacy of Numbers </a:t>
            </a:r>
            <a:r>
              <a:rPr lang="en-US"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Many persons have a tendency for accepting and relying upon income</a:t>
            </a:r>
            <a:r>
              <a:rPr lang="en-US" spc="-22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and profitability estimates. Other factors such as location, local competition, risks involved</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which</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may affect</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profitability</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are</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not</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considered.</a:t>
            </a:r>
            <a:endParaRPr lang="en-IN" dirty="0">
              <a:effectLst/>
              <a:latin typeface="Times New Roman" panose="02020603050405020304" pitchFamily="18" charset="0"/>
              <a:ea typeface="Arial" panose="020B0604020202020204" pitchFamily="34" charset="0"/>
              <a:cs typeface="Times New Roman" panose="02020603050405020304" pitchFamily="18" charset="0"/>
            </a:endParaRPr>
          </a:p>
          <a:p>
            <a:pPr marL="189230" lvl="1" indent="-189230" algn="just">
              <a:spcBef>
                <a:spcPts val="190"/>
              </a:spcBef>
              <a:buClr>
                <a:srgbClr val="FAA61A"/>
              </a:buClr>
              <a:buSzPts val="1100"/>
              <a:buNone/>
              <a:tabLst>
                <a:tab pos="965200" algn="l"/>
              </a:tabLst>
            </a:pPr>
            <a:r>
              <a:rPr lang="en-US"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Mismatch</a:t>
            </a:r>
            <a:r>
              <a:rPr lang="en-US" b="1" spc="-15"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in</a:t>
            </a:r>
            <a:r>
              <a:rPr lang="en-US" spc="-15"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hard/soft</a:t>
            </a:r>
            <a:r>
              <a:rPr lang="en-US" spc="-15"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skill</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competencies</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of</a:t>
            </a:r>
            <a:r>
              <a:rPr lang="en-US" spc="-15"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entrepreneur</a:t>
            </a:r>
            <a:endParaRPr lang="en-IN" dirty="0">
              <a:effectLst/>
              <a:latin typeface="Times New Roman" panose="02020603050405020304" pitchFamily="18" charset="0"/>
              <a:ea typeface="Arial" panose="020B0604020202020204" pitchFamily="34" charset="0"/>
              <a:cs typeface="Times New Roman" panose="02020603050405020304" pitchFamily="18" charset="0"/>
            </a:endParaRPr>
          </a:p>
          <a:p>
            <a:pPr marL="189230" marR="404495" lvl="1" indent="-189230" algn="just">
              <a:lnSpc>
                <a:spcPct val="115000"/>
              </a:lnSpc>
              <a:spcBef>
                <a:spcPts val="280"/>
              </a:spcBef>
              <a:buClr>
                <a:srgbClr val="FAA61A"/>
              </a:buClr>
              <a:buSzPts val="1100"/>
              <a:buNone/>
              <a:tabLst>
                <a:tab pos="965200" algn="l"/>
              </a:tabLst>
            </a:pPr>
            <a:r>
              <a:rPr lang="en-US" b="1" spc="-4"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Undifferentiated products/services </a:t>
            </a:r>
            <a:r>
              <a:rPr lang="en-US" spc="-4" dirty="0">
                <a:latin typeface="Times New Roman" panose="02020603050405020304" pitchFamily="18" charset="0"/>
                <a:ea typeface="Arial" panose="020B0604020202020204" pitchFamily="34" charset="0"/>
                <a:cs typeface="Times New Roman" panose="02020603050405020304" pitchFamily="18" charset="0"/>
              </a:rPr>
              <a:t>: A large number of small enterprises </a:t>
            </a:r>
            <a:r>
              <a:rPr lang="en-US" dirty="0">
                <a:effectLst/>
                <a:latin typeface="Times New Roman" panose="02020603050405020304" pitchFamily="18" charset="0"/>
                <a:ea typeface="Arial" panose="020B0604020202020204" pitchFamily="34" charset="0"/>
                <a:cs typeface="Times New Roman" panose="02020603050405020304" pitchFamily="18" charset="0"/>
              </a:rPr>
              <a:t>are not performing</a:t>
            </a:r>
            <a:r>
              <a:rPr lang="en-US" spc="-22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well or closing down because they are too identical. There are several similar products in the</a:t>
            </a:r>
            <a:r>
              <a:rPr lang="en-US" spc="-22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market.</a:t>
            </a:r>
            <a:r>
              <a:rPr lang="en-US" spc="-23"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competition</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rests</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on</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price</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and</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the</a:t>
            </a:r>
            <a:r>
              <a:rPr lang="en-US" spc="-4"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price</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comes</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down</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to</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an</a:t>
            </a:r>
            <a:r>
              <a:rPr lang="en-US" spc="-8"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unprofitable</a:t>
            </a:r>
            <a:r>
              <a:rPr lang="en-US" spc="-11" dirty="0">
                <a:latin typeface="Times New Roman" panose="02020603050405020304" pitchFamily="18" charset="0"/>
                <a:ea typeface="Arial" panose="020B0604020202020204" pitchFamily="34" charset="0"/>
                <a:cs typeface="Times New Roman" panose="02020603050405020304" pitchFamily="18" charset="0"/>
              </a:rPr>
              <a:t> </a:t>
            </a:r>
            <a:r>
              <a:rPr lang="en-US" dirty="0">
                <a:effectLst/>
                <a:latin typeface="Times New Roman" panose="02020603050405020304" pitchFamily="18" charset="0"/>
                <a:ea typeface="Arial" panose="020B0604020202020204" pitchFamily="34" charset="0"/>
                <a:cs typeface="Times New Roman" panose="02020603050405020304" pitchFamily="18" charset="0"/>
              </a:rPr>
              <a:t>label.</a:t>
            </a:r>
            <a:endParaRPr lang="en-IN"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8961378" y="0"/>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731" y="93306"/>
            <a:ext cx="3691423" cy="886880"/>
          </a:xfrm>
          <a:solidFill>
            <a:srgbClr val="002060"/>
          </a:solidFill>
          <a:scene3d>
            <a:camera prst="orthographicFront"/>
            <a:lightRig rig="threePt" dir="t"/>
          </a:scene3d>
          <a:sp3d>
            <a:bevelT w="152400" h="50800" prst="softRound"/>
          </a:sp3d>
        </p:spPr>
        <p:txBody>
          <a:bodyPr>
            <a:normAutofit fontScale="90000"/>
          </a:bodyPr>
          <a:lstStyle/>
          <a:p>
            <a:r>
              <a:rPr lang="en-IN" dirty="0">
                <a:solidFill>
                  <a:schemeClr val="bg1"/>
                </a:solidFill>
                <a:latin typeface="Times New Roman" panose="02020603050405020304" pitchFamily="18" charset="0"/>
                <a:cs typeface="Times New Roman" panose="02020603050405020304" pitchFamily="18" charset="0"/>
              </a:rPr>
              <a:t>4. Business Plan</a:t>
            </a:r>
            <a:endParaRPr lang="en-IN" dirty="0">
              <a:solidFill>
                <a:schemeClr val="bg1"/>
              </a:solidFill>
            </a:endParaRPr>
          </a:p>
        </p:txBody>
      </p:sp>
      <p:graphicFrame>
        <p:nvGraphicFramePr>
          <p:cNvPr id="3" name="Diagram 2"/>
          <p:cNvGraphicFramePr/>
          <p:nvPr/>
        </p:nvGraphicFramePr>
        <p:xfrm>
          <a:off x="1968594" y="93306"/>
          <a:ext cx="6938642" cy="6946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8976198"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7" name="Rectangle 6"/>
          <p:cNvSpPr/>
          <p:nvPr/>
        </p:nvSpPr>
        <p:spPr>
          <a:xfrm>
            <a:off x="-12856" y="9331"/>
            <a:ext cx="210223"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41000">
              <a:schemeClr val="accent6">
                <a:lumMod val="75000"/>
              </a:schemeClr>
            </a:gs>
            <a:gs pos="67000">
              <a:schemeClr val="accent5">
                <a:lumMod val="40000"/>
                <a:lumOff val="60000"/>
              </a:schemeClr>
            </a:gs>
            <a:gs pos="100000">
              <a:schemeClr val="accent5">
                <a:lumMod val="40000"/>
                <a:lumOff val="60000"/>
              </a:schemeClr>
            </a:gs>
          </a:gsLst>
          <a:path path="shape">
            <a:fillToRect l="50000" t="50000" r="50000" b="50000"/>
          </a:path>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09258108"/>
              </p:ext>
            </p:extLst>
          </p:nvPr>
        </p:nvGraphicFramePr>
        <p:xfrm>
          <a:off x="0" y="0"/>
          <a:ext cx="922797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7601" y="1"/>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 name="Rectangle 2"/>
          <p:cNvSpPr/>
          <p:nvPr/>
        </p:nvSpPr>
        <p:spPr>
          <a:xfrm>
            <a:off x="8979827" y="0"/>
            <a:ext cx="167802"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5" name="Oval 4"/>
          <p:cNvSpPr/>
          <p:nvPr/>
        </p:nvSpPr>
        <p:spPr>
          <a:xfrm>
            <a:off x="8505789" y="6391469"/>
            <a:ext cx="669441" cy="4665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002060"/>
                </a:solidFill>
                <a:latin typeface="Times New Roman" panose="02020603050405020304" pitchFamily="18" charset="0"/>
                <a:cs typeface="Times New Roman" panose="02020603050405020304" pitchFamily="18" charset="0"/>
              </a:rPr>
              <a:t>9</a:t>
            </a:r>
          </a:p>
        </p:txBody>
      </p:sp>
    </p:spTree>
  </p:cSld>
  <p:clrMapOvr>
    <a:masterClrMapping/>
  </p:clrMapOvr>
  <p:transition spd="med">
    <p:pull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34</TotalTime>
  <Words>4719</Words>
  <Application>Microsoft Office PowerPoint</Application>
  <PresentationFormat>On-screen Show (4:3)</PresentationFormat>
  <Paragraphs>1250</Paragraphs>
  <Slides>82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Algerian</vt:lpstr>
      <vt:lpstr>Arial</vt:lpstr>
      <vt:lpstr>Calibri</vt:lpstr>
      <vt:lpstr>Calibri Light</vt:lpstr>
      <vt:lpstr>Times New Roman</vt:lpstr>
      <vt:lpstr>Tw Cen MT</vt:lpstr>
      <vt:lpstr>Office Theme</vt:lpstr>
      <vt:lpstr>PowerPoint Presentation</vt:lpstr>
      <vt:lpstr>PowerPoint Presentation</vt:lpstr>
      <vt:lpstr>OBJECTIVES</vt:lpstr>
      <vt:lpstr>PowerPoint Presentation</vt:lpstr>
      <vt:lpstr>PowerPoint Presentation</vt:lpstr>
      <vt:lpstr>PowerPoint Presentation</vt:lpstr>
      <vt:lpstr>Mode of aggregation</vt:lpstr>
      <vt:lpstr>PowerPoint Presentation</vt:lpstr>
      <vt:lpstr>PowerPoint Presentation</vt:lpstr>
      <vt:lpstr>PowerPoint Presentation</vt:lpstr>
      <vt:lpstr>FPO Legal forms</vt:lpstr>
      <vt:lpstr> Differences between FPO’s registered under Cooperative Act verses Producer Company Act</vt:lpstr>
      <vt:lpstr>PowerPoint Presentation</vt:lpstr>
      <vt:lpstr>PowerPoint Presentation</vt:lpstr>
      <vt:lpstr>Activities of a Producer Organization</vt:lpstr>
      <vt:lpstr>Government Initiatives  </vt:lpstr>
      <vt:lpstr>Formation &amp; Promotion of 10,000 FPOs </vt:lpstr>
      <vt:lpstr>PowerPoint Presentation</vt:lpstr>
      <vt:lpstr>PowerPoint Presentation</vt:lpstr>
      <vt:lpstr>Functions of NPMA</vt:lpstr>
      <vt:lpstr>PowerPoint Presentation</vt:lpstr>
      <vt:lpstr>PowerPoint Presentation</vt:lpstr>
      <vt:lpstr>PowerPoint Presentation</vt:lpstr>
      <vt:lpstr>Role of Implementing Agencies</vt:lpstr>
      <vt:lpstr>Support available under the scheme for Implementing Agencies</vt:lpstr>
      <vt:lpstr>PowerPoint Presentation</vt:lpstr>
      <vt:lpstr>Implementation &amp; Monitoring Mechanism</vt:lpstr>
      <vt:lpstr>Roles &amp; Responsibilities of Committees</vt:lpstr>
      <vt:lpstr>CLUSTER  BASED BUSINESS ORGANIZATIONS  (CBBOs)</vt:lpstr>
      <vt:lpstr>PowerPoint Presentation</vt:lpstr>
      <vt:lpstr>BUSINESS CLUSTER</vt:lpstr>
      <vt:lpstr>PowerPoint Presentation</vt:lpstr>
      <vt:lpstr>PowerPoint Presentation</vt:lpstr>
      <vt:lpstr>Cluster Based Business Organizations (CBBOs)</vt:lpstr>
      <vt:lpstr>Criteria for Identification </vt:lpstr>
      <vt:lpstr>PowerPoint Presentation</vt:lpstr>
      <vt:lpstr>PowerPoint Presentation</vt:lpstr>
      <vt:lpstr>PowerPoint Presentation</vt:lpstr>
      <vt:lpstr>Minimum Eligibility Criteria</vt:lpstr>
      <vt:lpstr>PowerPoint Presentation</vt:lpstr>
      <vt:lpstr>Empanelment process : </vt:lpstr>
      <vt:lpstr>Nodal Training Institutes @ National level</vt:lpstr>
      <vt:lpstr> CBBO Approach for FPO Formation</vt:lpstr>
      <vt:lpstr>Incentive to Cluster based business organizations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CBBOs Empaneled under Central Sector Scheme for Formation and Promotion of 10,000 FPOs</vt:lpstr>
      <vt:lpstr>PowerPoint Presentation</vt:lpstr>
      <vt:lpstr>Convergence Model</vt:lpstr>
      <vt:lpstr>Potential Farmer Activities/ Services required at intermediary level</vt:lpstr>
      <vt:lpstr>Standard Business Model</vt:lpstr>
      <vt:lpstr>COMPARATIVE ANALYSIS</vt:lpstr>
      <vt:lpstr>PowerPoint Presentation</vt:lpstr>
      <vt:lpstr>Fig 1:Timeline-Evolution concept of FPOs</vt:lpstr>
      <vt:lpstr>PowerPoint Presentation</vt:lpstr>
      <vt:lpstr>New Innovative Activities of VMFPCL-CBBO</vt:lpstr>
      <vt:lpstr>1. CASE STUDY</vt:lpstr>
      <vt:lpstr>PowerPoint Presentation</vt:lpstr>
      <vt:lpstr>2. CASE STUDY</vt:lpstr>
      <vt:lpstr>PowerPoint Presentation</vt:lpstr>
      <vt:lpstr>PowerPoint Presentation</vt:lpstr>
      <vt:lpstr>PowerPoint Presentation</vt:lpstr>
      <vt:lpstr>PowerPoint Presentation</vt:lpstr>
      <vt:lpstr>Number of FPO’s registered in India</vt:lpstr>
      <vt:lpstr>PowerPoint Presentation</vt:lpstr>
      <vt:lpstr>PowerPoint Presentation</vt:lpstr>
      <vt:lpstr>1. Cluster Identification</vt:lpstr>
      <vt:lpstr>2. Diagnostic study</vt:lpstr>
      <vt:lpstr>i. Collection of Secondary data</vt:lpstr>
      <vt:lpstr>Infrastructure Facilities</vt:lpstr>
      <vt:lpstr>ii. Collection of Primary data</vt:lpstr>
      <vt:lpstr>PowerPoint Presentation</vt:lpstr>
      <vt:lpstr>iii. Feasibility analysis</vt:lpstr>
      <vt:lpstr>Assessment of economic viability of identified activities</vt:lpstr>
      <vt:lpstr>PowerPoint Presentation</vt:lpstr>
      <vt:lpstr>4. Business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Hemanth N</dc:creator>
  <cp:lastModifiedBy>Dr.Krishnamurthy</cp:lastModifiedBy>
  <cp:revision>64</cp:revision>
  <dcterms:created xsi:type="dcterms:W3CDTF">2023-03-04T16:15:00Z</dcterms:created>
  <dcterms:modified xsi:type="dcterms:W3CDTF">2023-03-24T07:39:37Z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B4CFB9058E274E5A97B0215734DC24B0</vt:lpwstr>
  </property>
  <property fmtid="{D5CDD505-2E9C-101B-9397-08002B2CF9AE}" pid="3" name="KSOProductBuildVer">
    <vt:lpwstr>1033-11.2.0.11513</vt:lpwstr>
  </property>
</Properties>
</file>