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9" r:id="rId4"/>
    <p:sldMasterId id="2147483722" r:id="rId5"/>
    <p:sldMasterId id="2147483734" r:id="rId6"/>
    <p:sldMasterId id="2147483800" r:id="rId7"/>
  </p:sldMasterIdLst>
  <p:notesMasterIdLst>
    <p:notesMasterId r:id="rId87"/>
  </p:notesMasterIdLst>
  <p:sldIdLst>
    <p:sldId id="284" r:id="rId8"/>
    <p:sldId id="257" r:id="rId9"/>
    <p:sldId id="258" r:id="rId10"/>
    <p:sldId id="360" r:id="rId11"/>
    <p:sldId id="361" r:id="rId12"/>
    <p:sldId id="280" r:id="rId13"/>
    <p:sldId id="290" r:id="rId14"/>
    <p:sldId id="364" r:id="rId15"/>
    <p:sldId id="268" r:id="rId16"/>
    <p:sldId id="262" r:id="rId17"/>
    <p:sldId id="265" r:id="rId18"/>
    <p:sldId id="263" r:id="rId19"/>
    <p:sldId id="266" r:id="rId20"/>
    <p:sldId id="267" r:id="rId21"/>
    <p:sldId id="291" r:id="rId22"/>
    <p:sldId id="292" r:id="rId23"/>
    <p:sldId id="293" r:id="rId24"/>
    <p:sldId id="294" r:id="rId25"/>
    <p:sldId id="297" r:id="rId26"/>
    <p:sldId id="298" r:id="rId27"/>
    <p:sldId id="329" r:id="rId28"/>
    <p:sldId id="348" r:id="rId29"/>
    <p:sldId id="365" r:id="rId30"/>
    <p:sldId id="274" r:id="rId31"/>
    <p:sldId id="299" r:id="rId32"/>
    <p:sldId id="300" r:id="rId33"/>
    <p:sldId id="286" r:id="rId34"/>
    <p:sldId id="301" r:id="rId35"/>
    <p:sldId id="283" r:id="rId36"/>
    <p:sldId id="302" r:id="rId37"/>
    <p:sldId id="282" r:id="rId38"/>
    <p:sldId id="349" r:id="rId39"/>
    <p:sldId id="303" r:id="rId40"/>
    <p:sldId id="285" r:id="rId41"/>
    <p:sldId id="304" r:id="rId42"/>
    <p:sldId id="362" r:id="rId43"/>
    <p:sldId id="363" r:id="rId44"/>
    <p:sldId id="354" r:id="rId45"/>
    <p:sldId id="358" r:id="rId46"/>
    <p:sldId id="356" r:id="rId47"/>
    <p:sldId id="355" r:id="rId48"/>
    <p:sldId id="357" r:id="rId49"/>
    <p:sldId id="359" r:id="rId50"/>
    <p:sldId id="308" r:id="rId51"/>
    <p:sldId id="309" r:id="rId52"/>
    <p:sldId id="350" r:id="rId53"/>
    <p:sldId id="311" r:id="rId54"/>
    <p:sldId id="310" r:id="rId55"/>
    <p:sldId id="315" r:id="rId56"/>
    <p:sldId id="314" r:id="rId57"/>
    <p:sldId id="316" r:id="rId58"/>
    <p:sldId id="317" r:id="rId59"/>
    <p:sldId id="318" r:id="rId60"/>
    <p:sldId id="319" r:id="rId61"/>
    <p:sldId id="366" r:id="rId62"/>
    <p:sldId id="367" r:id="rId63"/>
    <p:sldId id="368" r:id="rId64"/>
    <p:sldId id="320" r:id="rId65"/>
    <p:sldId id="331" r:id="rId66"/>
    <p:sldId id="338" r:id="rId67"/>
    <p:sldId id="352" r:id="rId68"/>
    <p:sldId id="321" r:id="rId69"/>
    <p:sldId id="322" r:id="rId70"/>
    <p:sldId id="323" r:id="rId71"/>
    <p:sldId id="324" r:id="rId72"/>
    <p:sldId id="326" r:id="rId73"/>
    <p:sldId id="351" r:id="rId74"/>
    <p:sldId id="327" r:id="rId75"/>
    <p:sldId id="328" r:id="rId76"/>
    <p:sldId id="337" r:id="rId77"/>
    <p:sldId id="343" r:id="rId78"/>
    <p:sldId id="344" r:id="rId79"/>
    <p:sldId id="345" r:id="rId80"/>
    <p:sldId id="346" r:id="rId81"/>
    <p:sldId id="340" r:id="rId82"/>
    <p:sldId id="341" r:id="rId83"/>
    <p:sldId id="342" r:id="rId84"/>
    <p:sldId id="347" r:id="rId85"/>
    <p:sldId id="353"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66"/>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p:scale>
          <a:sx n="70" d="100"/>
          <a:sy n="70" d="100"/>
        </p:scale>
        <p:origin x="1147"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43.jpg"/></Relationships>
</file>

<file path=ppt/diagrams/_rels/data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43.jpg"/></Relationships>
</file>

<file path=ppt/diagrams/_rels/drawing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43.jpg"/></Relationships>
</file>

<file path=ppt/diagrams/_rels/drawing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43.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CF1182-CFB5-4C6E-A732-26D62AD9EABE}"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n-US"/>
        </a:p>
      </dgm:t>
    </dgm:pt>
    <dgm:pt modelId="{E30AF468-900C-42B8-9D86-027FB403E834}">
      <dgm:prSet custT="1"/>
      <dgm:spPr/>
      <dgm:t>
        <a:bodyPr/>
        <a:lstStyle/>
        <a:p>
          <a:pPr algn="l"/>
          <a:r>
            <a:rPr lang="en-US" sz="2400" b="0" dirty="0">
              <a:solidFill>
                <a:schemeClr val="tx1"/>
              </a:solidFill>
              <a:latin typeface="Bahnschrift SemiBold SemiConden" panose="020B0502040204020203" pitchFamily="34" charset="0"/>
            </a:rPr>
            <a:t> Challenges </a:t>
          </a:r>
          <a:endParaRPr lang="en-US" sz="2400" b="0" dirty="0">
            <a:solidFill>
              <a:schemeClr val="tx1"/>
            </a:solidFill>
            <a:latin typeface="Bahnschrift SemiBold SemiConden" panose="020B0502040204020203" pitchFamily="34" charset="0"/>
            <a:cs typeface="Times New Roman" panose="02020603050405020304" pitchFamily="18" charset="0"/>
          </a:endParaRPr>
        </a:p>
      </dgm:t>
    </dgm:pt>
    <dgm:pt modelId="{4AEBD342-CFDD-4A34-A26D-32A26AFCA9AD}" type="sibTrans" cxnId="{A783D9DE-28D9-494E-8B66-AB17924E52F0}">
      <dgm:prSet/>
      <dgm:spPr/>
      <dgm:t>
        <a:bodyPr/>
        <a:lstStyle/>
        <a:p>
          <a:endParaRPr lang="en-US"/>
        </a:p>
      </dgm:t>
    </dgm:pt>
    <dgm:pt modelId="{FC2963D6-0716-445E-B118-315EAE5A23B5}" type="parTrans" cxnId="{A783D9DE-28D9-494E-8B66-AB17924E52F0}">
      <dgm:prSet/>
      <dgm:spPr/>
      <dgm:t>
        <a:bodyPr/>
        <a:lstStyle/>
        <a:p>
          <a:endParaRPr lang="en-US"/>
        </a:p>
      </dgm:t>
    </dgm:pt>
    <dgm:pt modelId="{88252057-4656-4757-B338-0C13F278C327}">
      <dgm:prSet custT="1"/>
      <dgm:spPr/>
      <dgm:t>
        <a:bodyPr/>
        <a:lstStyle/>
        <a:p>
          <a:pPr algn="l"/>
          <a:r>
            <a:rPr lang="en-US" sz="2400" b="0" dirty="0">
              <a:solidFill>
                <a:schemeClr val="tx1"/>
              </a:solidFill>
              <a:latin typeface="Bahnschrift SemiBold SemiConden" panose="020B0502040204020203" pitchFamily="34" charset="0"/>
              <a:cs typeface="Times New Roman" panose="02020603050405020304" pitchFamily="18" charset="0"/>
            </a:rPr>
            <a:t>Conclusion</a:t>
          </a:r>
        </a:p>
      </dgm:t>
    </dgm:pt>
    <dgm:pt modelId="{0A74348C-2530-4EE2-BB39-100A711E498D}" type="sibTrans" cxnId="{FDA93145-4772-4FF3-BD60-E9A13AC0F381}">
      <dgm:prSet/>
      <dgm:spPr/>
      <dgm:t>
        <a:bodyPr/>
        <a:lstStyle/>
        <a:p>
          <a:endParaRPr lang="en-US"/>
        </a:p>
      </dgm:t>
    </dgm:pt>
    <dgm:pt modelId="{77CA6819-3FDA-4A52-B7D8-6CF927CAA849}" type="parTrans" cxnId="{FDA93145-4772-4FF3-BD60-E9A13AC0F381}">
      <dgm:prSet/>
      <dgm:spPr/>
      <dgm:t>
        <a:bodyPr/>
        <a:lstStyle/>
        <a:p>
          <a:endParaRPr lang="en-US"/>
        </a:p>
      </dgm:t>
    </dgm:pt>
    <dgm:pt modelId="{9FFA0F5D-8175-4B36-A800-B97B57282A1B}">
      <dgm:prSet custT="1"/>
      <dgm:spPr/>
      <dgm:t>
        <a:bodyPr/>
        <a:lstStyle/>
        <a:p>
          <a:pPr algn="l"/>
          <a:endParaRPr lang="en-US" sz="2400" b="0">
            <a:solidFill>
              <a:schemeClr val="tx1"/>
            </a:solidFill>
            <a:latin typeface="Bahnschrift SemiBold SemiConden" panose="020B0502040204020203" pitchFamily="34" charset="0"/>
          </a:endParaRPr>
        </a:p>
      </dgm:t>
    </dgm:pt>
    <dgm:pt modelId="{03590379-1823-4555-B336-A0317F258B33}" type="sibTrans" cxnId="{867D42B6-CEC9-42C5-B0F1-6BF5B30D1E7D}">
      <dgm:prSet/>
      <dgm:spPr/>
      <dgm:t>
        <a:bodyPr/>
        <a:lstStyle/>
        <a:p>
          <a:endParaRPr lang="en-US"/>
        </a:p>
      </dgm:t>
    </dgm:pt>
    <dgm:pt modelId="{91F37593-CF1B-43B3-81C9-F7DA23FC4390}" type="parTrans" cxnId="{867D42B6-CEC9-42C5-B0F1-6BF5B30D1E7D}">
      <dgm:prSet/>
      <dgm:spPr/>
      <dgm:t>
        <a:bodyPr/>
        <a:lstStyle/>
        <a:p>
          <a:endParaRPr lang="en-US"/>
        </a:p>
      </dgm:t>
    </dgm:pt>
    <dgm:pt modelId="{93CF1DA6-3CA9-43B2-A151-D05127ABF9E3}">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Bahnschrift SemiBold SemiConden" panose="020B0502040204020203" pitchFamily="34" charset="0"/>
          </a:endParaRPr>
        </a:p>
        <a:p>
          <a:pPr marL="0" marR="0" indent="0" algn="l" defTabSz="91440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Bahnschrift SemiBold SemiConden" panose="020B0502040204020203" pitchFamily="34" charset="0"/>
            </a:rPr>
            <a:t>Introduction</a:t>
          </a:r>
        </a:p>
        <a:p>
          <a:pPr algn="l" defTabSz="1066800">
            <a:lnSpc>
              <a:spcPct val="90000"/>
            </a:lnSpc>
            <a:spcBef>
              <a:spcPct val="0"/>
            </a:spcBef>
            <a:spcAft>
              <a:spcPct val="35000"/>
            </a:spcAft>
          </a:pPr>
          <a:endParaRPr lang="en-US" sz="2400" b="0" dirty="0">
            <a:solidFill>
              <a:schemeClr val="tx1"/>
            </a:solidFill>
            <a:latin typeface="Bahnschrift SemiBold SemiConden" panose="020B0502040204020203" pitchFamily="34" charset="0"/>
            <a:cs typeface="Times New Roman" panose="02020603050405020304" pitchFamily="18" charset="0"/>
          </a:endParaRPr>
        </a:p>
      </dgm:t>
    </dgm:pt>
    <dgm:pt modelId="{DB34C91A-C70E-4E6D-8A2B-932321A6170D}" type="sibTrans" cxnId="{292DCA17-19A8-46AC-BCB4-9AA03A4A71A5}">
      <dgm:prSet/>
      <dgm:spPr/>
      <dgm:t>
        <a:bodyPr/>
        <a:lstStyle/>
        <a:p>
          <a:pPr algn="l"/>
          <a:endParaRPr lang="en-US" sz="2400" b="0">
            <a:solidFill>
              <a:schemeClr val="tx1"/>
            </a:solidFill>
            <a:latin typeface="Bahnschrift SemiBold SemiConden" panose="020B0502040204020203" pitchFamily="34" charset="0"/>
          </a:endParaRPr>
        </a:p>
      </dgm:t>
    </dgm:pt>
    <dgm:pt modelId="{94D869BF-6670-405B-8A2E-4FC3FDDFD7ED}" type="parTrans" cxnId="{292DCA17-19A8-46AC-BCB4-9AA03A4A71A5}">
      <dgm:prSet/>
      <dgm:spPr/>
      <dgm:t>
        <a:bodyPr/>
        <a:lstStyle/>
        <a:p>
          <a:endParaRPr lang="en-US"/>
        </a:p>
      </dgm:t>
    </dgm:pt>
    <dgm:pt modelId="{D4136A3F-FCFC-426A-B235-D279A7A85865}">
      <dgm:prSet custT="1"/>
      <dgm:spPr/>
      <dgm:t>
        <a:bodyPr/>
        <a:lstStyle/>
        <a:p>
          <a:pPr algn="l"/>
          <a:r>
            <a:rPr lang="en-US" sz="2400" b="0" dirty="0">
              <a:solidFill>
                <a:schemeClr val="tx1"/>
              </a:solidFill>
              <a:latin typeface="Bahnschrift SemiBold SemiConden" panose="020B0502040204020203" pitchFamily="34" charset="0"/>
              <a:cs typeface="Times New Roman" panose="02020603050405020304" pitchFamily="18" charset="0"/>
            </a:rPr>
            <a:t> Research studies</a:t>
          </a:r>
        </a:p>
      </dgm:t>
    </dgm:pt>
    <dgm:pt modelId="{B7A3F48F-880B-46A0-A217-75D4B1558077}" type="sibTrans" cxnId="{0F9E2EF5-CDDC-47E5-B11E-1E0449374EAF}">
      <dgm:prSet/>
      <dgm:spPr/>
      <dgm:t>
        <a:bodyPr/>
        <a:lstStyle/>
        <a:p>
          <a:endParaRPr lang="en-US"/>
        </a:p>
      </dgm:t>
    </dgm:pt>
    <dgm:pt modelId="{90BADDFE-B706-4B67-ACF3-00642A0A7280}" type="parTrans" cxnId="{0F9E2EF5-CDDC-47E5-B11E-1E0449374EAF}">
      <dgm:prSet/>
      <dgm:spPr/>
      <dgm:t>
        <a:bodyPr/>
        <a:lstStyle/>
        <a:p>
          <a:endParaRPr lang="en-US"/>
        </a:p>
      </dgm:t>
    </dgm:pt>
    <dgm:pt modelId="{2BB5B19F-A159-47E1-82A6-DFF1906EA925}">
      <dgm:prSet phldrT="[Text]" custT="1"/>
      <dgm:spPr/>
      <dgm:t>
        <a:bodyPr/>
        <a:lstStyle/>
        <a:p>
          <a:pPr algn="l"/>
          <a:r>
            <a:rPr lang="en-US" sz="2400" b="0" dirty="0">
              <a:solidFill>
                <a:schemeClr val="tx1"/>
              </a:solidFill>
              <a:latin typeface="Bahnschrift SemiBold SemiConden" panose="020B0502040204020203" pitchFamily="34" charset="0"/>
            </a:rPr>
            <a:t> Initiatives in skill development</a:t>
          </a:r>
          <a:endParaRPr lang="en-US" sz="2400" b="0" dirty="0">
            <a:solidFill>
              <a:schemeClr val="tx1"/>
            </a:solidFill>
            <a:latin typeface="Bahnschrift SemiBold SemiConden" panose="020B0502040204020203" pitchFamily="34" charset="0"/>
            <a:cs typeface="Times New Roman" panose="02020603050405020304" pitchFamily="18" charset="0"/>
          </a:endParaRPr>
        </a:p>
      </dgm:t>
    </dgm:pt>
    <dgm:pt modelId="{D3E9CB86-9D51-451D-A036-9B620DA49FAD}" type="sibTrans" cxnId="{DC2340EB-B858-454B-8061-7A20EF5CB107}">
      <dgm:prSet/>
      <dgm:spPr/>
      <dgm:t>
        <a:bodyPr/>
        <a:lstStyle/>
        <a:p>
          <a:endParaRPr lang="en-US"/>
        </a:p>
      </dgm:t>
    </dgm:pt>
    <dgm:pt modelId="{C8AB87B0-98D3-4D1A-B300-D49D53910DA8}" type="parTrans" cxnId="{DC2340EB-B858-454B-8061-7A20EF5CB107}">
      <dgm:prSet/>
      <dgm:spPr/>
      <dgm:t>
        <a:bodyPr/>
        <a:lstStyle/>
        <a:p>
          <a:endParaRPr lang="en-US"/>
        </a:p>
      </dgm:t>
    </dgm:pt>
    <dgm:pt modelId="{03C3D81A-81EE-4F1B-8F4D-F5BF17E2D036}">
      <dgm:prSet phldrT="[Text]" custT="1"/>
      <dgm:spPr/>
      <dgm:t>
        <a:bodyPr/>
        <a:lstStyle/>
        <a:p>
          <a:pPr algn="l"/>
          <a:r>
            <a:rPr lang="en-US" sz="2400" b="0" dirty="0">
              <a:solidFill>
                <a:schemeClr val="tx1"/>
              </a:solidFill>
              <a:latin typeface="Bahnschrift SemiBold SemiConden" panose="020B0502040204020203" pitchFamily="34" charset="0"/>
            </a:rPr>
            <a:t> Scenario of skill development </a:t>
          </a:r>
          <a:endParaRPr lang="en-US" sz="2400" b="0" dirty="0">
            <a:solidFill>
              <a:schemeClr val="tx1"/>
            </a:solidFill>
            <a:latin typeface="Bahnschrift SemiBold SemiConden" panose="020B0502040204020203" pitchFamily="34" charset="0"/>
            <a:cs typeface="Times New Roman" panose="02020603050405020304" pitchFamily="18" charset="0"/>
          </a:endParaRPr>
        </a:p>
      </dgm:t>
    </dgm:pt>
    <dgm:pt modelId="{CE9EFB8F-2A1F-4743-82D3-72D9A261CA52}" type="sibTrans" cxnId="{5A985668-F518-4773-9192-459255989DD0}">
      <dgm:prSet/>
      <dgm:spPr/>
      <dgm:t>
        <a:bodyPr/>
        <a:lstStyle/>
        <a:p>
          <a:endParaRPr lang="en-US"/>
        </a:p>
      </dgm:t>
    </dgm:pt>
    <dgm:pt modelId="{13B3B0E1-97B4-4883-8CF9-9A40F9E72BBE}" type="parTrans" cxnId="{5A985668-F518-4773-9192-459255989DD0}">
      <dgm:prSet/>
      <dgm:spPr/>
      <dgm:t>
        <a:bodyPr/>
        <a:lstStyle/>
        <a:p>
          <a:endParaRPr lang="en-US"/>
        </a:p>
      </dgm:t>
    </dgm:pt>
    <dgm:pt modelId="{C2B24879-BEAB-469B-82C4-B806558465F3}">
      <dgm:prSet custT="1"/>
      <dgm:spPr/>
      <dgm:t>
        <a:bodyPr/>
        <a:lstStyle/>
        <a:p>
          <a:pPr marL="228600" indent="0" algn="l" defTabSz="1066800">
            <a:lnSpc>
              <a:spcPct val="90000"/>
            </a:lnSpc>
            <a:spcBef>
              <a:spcPct val="0"/>
            </a:spcBef>
            <a:spcAft>
              <a:spcPct val="15000"/>
            </a:spcAft>
            <a:buNone/>
          </a:pPr>
          <a:r>
            <a:rPr lang="en-US" sz="2400" b="0" dirty="0">
              <a:solidFill>
                <a:schemeClr val="tx1"/>
              </a:solidFill>
              <a:latin typeface="Bahnschrift SemiBold SemiConden" panose="020B0502040204020203" pitchFamily="34" charset="0"/>
            </a:rPr>
            <a:t>Objectives</a:t>
          </a:r>
        </a:p>
      </dgm:t>
    </dgm:pt>
    <dgm:pt modelId="{8E201CA3-08F4-4F34-9D83-2A3753035D75}" type="sibTrans" cxnId="{B59D61A7-6E9F-4771-B27A-19AF12D2FE23}">
      <dgm:prSet/>
      <dgm:spPr/>
      <dgm:t>
        <a:bodyPr/>
        <a:lstStyle/>
        <a:p>
          <a:endParaRPr lang="en-US"/>
        </a:p>
      </dgm:t>
    </dgm:pt>
    <dgm:pt modelId="{851030A1-D4BF-4ABC-B600-B6D86DAB63A0}" type="parTrans" cxnId="{B59D61A7-6E9F-4771-B27A-19AF12D2FE23}">
      <dgm:prSet/>
      <dgm:spPr/>
      <dgm:t>
        <a:bodyPr/>
        <a:lstStyle/>
        <a:p>
          <a:endParaRPr lang="en-US"/>
        </a:p>
      </dgm:t>
    </dgm:pt>
    <dgm:pt modelId="{A6A9DA35-7541-4104-8405-C367B504BFAE}" type="pres">
      <dgm:prSet presAssocID="{12CF1182-CFB5-4C6E-A732-26D62AD9EABE}" presName="Name0" presStyleCnt="0">
        <dgm:presLayoutVars>
          <dgm:chMax val="7"/>
          <dgm:chPref val="7"/>
          <dgm:dir/>
        </dgm:presLayoutVars>
      </dgm:prSet>
      <dgm:spPr/>
    </dgm:pt>
    <dgm:pt modelId="{B5964694-7E0B-4523-8C25-5804315E4BEF}" type="pres">
      <dgm:prSet presAssocID="{12CF1182-CFB5-4C6E-A732-26D62AD9EABE}" presName="Name1" presStyleCnt="0"/>
      <dgm:spPr/>
    </dgm:pt>
    <dgm:pt modelId="{A5A014A2-12A4-49E4-BF47-FCEDEEA45844}" type="pres">
      <dgm:prSet presAssocID="{12CF1182-CFB5-4C6E-A732-26D62AD9EABE}" presName="cycle" presStyleCnt="0"/>
      <dgm:spPr/>
    </dgm:pt>
    <dgm:pt modelId="{E4B554FD-1747-4E0A-801F-803E655B264A}" type="pres">
      <dgm:prSet presAssocID="{12CF1182-CFB5-4C6E-A732-26D62AD9EABE}" presName="srcNode" presStyleLbl="node1" presStyleIdx="0" presStyleCnt="7"/>
      <dgm:spPr/>
    </dgm:pt>
    <dgm:pt modelId="{52045924-AEE0-42E7-AB53-C553D5B24D19}" type="pres">
      <dgm:prSet presAssocID="{12CF1182-CFB5-4C6E-A732-26D62AD9EABE}" presName="conn" presStyleLbl="parChTrans1D2" presStyleIdx="0" presStyleCnt="1"/>
      <dgm:spPr/>
    </dgm:pt>
    <dgm:pt modelId="{FEA5652C-D466-44BC-BAFF-03C9AEEEBAB6}" type="pres">
      <dgm:prSet presAssocID="{12CF1182-CFB5-4C6E-A732-26D62AD9EABE}" presName="extraNode" presStyleLbl="node1" presStyleIdx="0" presStyleCnt="7"/>
      <dgm:spPr/>
    </dgm:pt>
    <dgm:pt modelId="{09EE7E1F-668A-46FF-A87B-877E688CEFF6}" type="pres">
      <dgm:prSet presAssocID="{12CF1182-CFB5-4C6E-A732-26D62AD9EABE}" presName="dstNode" presStyleLbl="node1" presStyleIdx="0" presStyleCnt="7"/>
      <dgm:spPr/>
    </dgm:pt>
    <dgm:pt modelId="{742B005F-7AAC-4A01-A979-E3E5CA451997}" type="pres">
      <dgm:prSet presAssocID="{93CF1DA6-3CA9-43B2-A151-D05127ABF9E3}" presName="text_1" presStyleLbl="node1" presStyleIdx="0" presStyleCnt="7">
        <dgm:presLayoutVars>
          <dgm:bulletEnabled val="1"/>
        </dgm:presLayoutVars>
      </dgm:prSet>
      <dgm:spPr/>
    </dgm:pt>
    <dgm:pt modelId="{83E65811-E9E0-4612-989A-100CA223E802}" type="pres">
      <dgm:prSet presAssocID="{93CF1DA6-3CA9-43B2-A151-D05127ABF9E3}" presName="accent_1" presStyleCnt="0"/>
      <dgm:spPr/>
    </dgm:pt>
    <dgm:pt modelId="{07BF9F54-C3C6-4709-A7BD-FADA8306BD24}" type="pres">
      <dgm:prSet presAssocID="{93CF1DA6-3CA9-43B2-A151-D05127ABF9E3}" presName="accentRepeatNode" presStyleLbl="solidFgAcc1" presStyleIdx="0" presStyleCnt="7"/>
      <dgm:spPr/>
    </dgm:pt>
    <dgm:pt modelId="{3CC13061-3487-400D-B94F-7FB618261169}" type="pres">
      <dgm:prSet presAssocID="{C2B24879-BEAB-469B-82C4-B806558465F3}" presName="text_2" presStyleLbl="node1" presStyleIdx="1" presStyleCnt="7">
        <dgm:presLayoutVars>
          <dgm:bulletEnabled val="1"/>
        </dgm:presLayoutVars>
      </dgm:prSet>
      <dgm:spPr/>
    </dgm:pt>
    <dgm:pt modelId="{9D5706F0-64A4-48CF-B87F-1C20BA67EDD4}" type="pres">
      <dgm:prSet presAssocID="{C2B24879-BEAB-469B-82C4-B806558465F3}" presName="accent_2" presStyleCnt="0"/>
      <dgm:spPr/>
    </dgm:pt>
    <dgm:pt modelId="{62770C89-99BA-4EEA-8010-1BCAF07AE520}" type="pres">
      <dgm:prSet presAssocID="{C2B24879-BEAB-469B-82C4-B806558465F3}" presName="accentRepeatNode" presStyleLbl="solidFgAcc1" presStyleIdx="1" presStyleCnt="7"/>
      <dgm:spPr/>
    </dgm:pt>
    <dgm:pt modelId="{3A0B2C0F-DEFB-4A9A-8DFF-EEF8B3BCBE70}" type="pres">
      <dgm:prSet presAssocID="{03C3D81A-81EE-4F1B-8F4D-F5BF17E2D036}" presName="text_3" presStyleLbl="node1" presStyleIdx="2" presStyleCnt="7">
        <dgm:presLayoutVars>
          <dgm:bulletEnabled val="1"/>
        </dgm:presLayoutVars>
      </dgm:prSet>
      <dgm:spPr/>
    </dgm:pt>
    <dgm:pt modelId="{5A6BEA55-9298-40A2-8094-A5E5FEA8281B}" type="pres">
      <dgm:prSet presAssocID="{03C3D81A-81EE-4F1B-8F4D-F5BF17E2D036}" presName="accent_3" presStyleCnt="0"/>
      <dgm:spPr/>
    </dgm:pt>
    <dgm:pt modelId="{98288731-2814-4F1C-8F79-3BC1B73394B0}" type="pres">
      <dgm:prSet presAssocID="{03C3D81A-81EE-4F1B-8F4D-F5BF17E2D036}" presName="accentRepeatNode" presStyleLbl="solidFgAcc1" presStyleIdx="2" presStyleCnt="7"/>
      <dgm:spPr/>
    </dgm:pt>
    <dgm:pt modelId="{44881D22-B92B-4D43-934B-CBA2B341C441}" type="pres">
      <dgm:prSet presAssocID="{2BB5B19F-A159-47E1-82A6-DFF1906EA925}" presName="text_4" presStyleLbl="node1" presStyleIdx="3" presStyleCnt="7">
        <dgm:presLayoutVars>
          <dgm:bulletEnabled val="1"/>
        </dgm:presLayoutVars>
      </dgm:prSet>
      <dgm:spPr/>
    </dgm:pt>
    <dgm:pt modelId="{A127FD70-23CE-4E16-AD71-850A1911812F}" type="pres">
      <dgm:prSet presAssocID="{2BB5B19F-A159-47E1-82A6-DFF1906EA925}" presName="accent_4" presStyleCnt="0"/>
      <dgm:spPr/>
    </dgm:pt>
    <dgm:pt modelId="{EA093ACD-267E-4712-81A2-0989BDB68874}" type="pres">
      <dgm:prSet presAssocID="{2BB5B19F-A159-47E1-82A6-DFF1906EA925}" presName="accentRepeatNode" presStyleLbl="solidFgAcc1" presStyleIdx="3" presStyleCnt="7"/>
      <dgm:spPr/>
    </dgm:pt>
    <dgm:pt modelId="{A3732B43-27FD-4841-8E2F-0982E0FA9B81}" type="pres">
      <dgm:prSet presAssocID="{E30AF468-900C-42B8-9D86-027FB403E834}" presName="text_5" presStyleLbl="node1" presStyleIdx="4" presStyleCnt="7">
        <dgm:presLayoutVars>
          <dgm:bulletEnabled val="1"/>
        </dgm:presLayoutVars>
      </dgm:prSet>
      <dgm:spPr/>
    </dgm:pt>
    <dgm:pt modelId="{1ABCA5D7-A787-4663-BA35-401B6CDD64B4}" type="pres">
      <dgm:prSet presAssocID="{E30AF468-900C-42B8-9D86-027FB403E834}" presName="accent_5" presStyleCnt="0"/>
      <dgm:spPr/>
    </dgm:pt>
    <dgm:pt modelId="{3FB19832-8154-4FD4-AF62-381C1BE70E4D}" type="pres">
      <dgm:prSet presAssocID="{E30AF468-900C-42B8-9D86-027FB403E834}" presName="accentRepeatNode" presStyleLbl="solidFgAcc1" presStyleIdx="4" presStyleCnt="7"/>
      <dgm:spPr/>
    </dgm:pt>
    <dgm:pt modelId="{BD5F5FFD-DCF4-4CB6-BC68-92266E6BACF4}" type="pres">
      <dgm:prSet presAssocID="{D4136A3F-FCFC-426A-B235-D279A7A85865}" presName="text_6" presStyleLbl="node1" presStyleIdx="5" presStyleCnt="7">
        <dgm:presLayoutVars>
          <dgm:bulletEnabled val="1"/>
        </dgm:presLayoutVars>
      </dgm:prSet>
      <dgm:spPr/>
    </dgm:pt>
    <dgm:pt modelId="{D45A2F72-ABB6-4453-8BBF-18C9EBE47A8E}" type="pres">
      <dgm:prSet presAssocID="{D4136A3F-FCFC-426A-B235-D279A7A85865}" presName="accent_6" presStyleCnt="0"/>
      <dgm:spPr/>
    </dgm:pt>
    <dgm:pt modelId="{C7D7B3AA-9476-4F92-BBA3-A39D0B075F96}" type="pres">
      <dgm:prSet presAssocID="{D4136A3F-FCFC-426A-B235-D279A7A85865}" presName="accentRepeatNode" presStyleLbl="solidFgAcc1" presStyleIdx="5" presStyleCnt="7"/>
      <dgm:spPr/>
    </dgm:pt>
    <dgm:pt modelId="{BE94341B-8D01-421B-9C0E-4E35BECD2B72}" type="pres">
      <dgm:prSet presAssocID="{88252057-4656-4757-B338-0C13F278C327}" presName="text_7" presStyleLbl="node1" presStyleIdx="6" presStyleCnt="7">
        <dgm:presLayoutVars>
          <dgm:bulletEnabled val="1"/>
        </dgm:presLayoutVars>
      </dgm:prSet>
      <dgm:spPr/>
    </dgm:pt>
    <dgm:pt modelId="{186F97C4-F5B8-4FB7-8093-06898BF08E38}" type="pres">
      <dgm:prSet presAssocID="{88252057-4656-4757-B338-0C13F278C327}" presName="accent_7" presStyleCnt="0"/>
      <dgm:spPr/>
    </dgm:pt>
    <dgm:pt modelId="{9ED3E291-7F83-4118-A1C3-4B226487D508}" type="pres">
      <dgm:prSet presAssocID="{88252057-4656-4757-B338-0C13F278C327}" presName="accentRepeatNode" presStyleLbl="solidFgAcc1" presStyleIdx="6" presStyleCnt="7"/>
      <dgm:spPr/>
    </dgm:pt>
  </dgm:ptLst>
  <dgm:cxnLst>
    <dgm:cxn modelId="{292DCA17-19A8-46AC-BCB4-9AA03A4A71A5}" srcId="{12CF1182-CFB5-4C6E-A732-26D62AD9EABE}" destId="{93CF1DA6-3CA9-43B2-A151-D05127ABF9E3}" srcOrd="0" destOrd="0" parTransId="{94D869BF-6670-405B-8A2E-4FC3FDDFD7ED}" sibTransId="{DB34C91A-C70E-4E6D-8A2B-932321A6170D}"/>
    <dgm:cxn modelId="{C639FD19-5B31-4DF6-AC91-F2EE8A256E69}" type="presOf" srcId="{2BB5B19F-A159-47E1-82A6-DFF1906EA925}" destId="{44881D22-B92B-4D43-934B-CBA2B341C441}" srcOrd="0" destOrd="0" presId="urn:microsoft.com/office/officeart/2008/layout/VerticalCurvedList"/>
    <dgm:cxn modelId="{DD5BFF2A-A4A5-4A34-BD3D-ADC89BE5934D}" type="presOf" srcId="{D4136A3F-FCFC-426A-B235-D279A7A85865}" destId="{BD5F5FFD-DCF4-4CB6-BC68-92266E6BACF4}" srcOrd="0" destOrd="0" presId="urn:microsoft.com/office/officeart/2008/layout/VerticalCurvedList"/>
    <dgm:cxn modelId="{26DC3B36-B5F8-4D5E-AA5E-276C2AA43104}" type="presOf" srcId="{12CF1182-CFB5-4C6E-A732-26D62AD9EABE}" destId="{A6A9DA35-7541-4104-8405-C367B504BFAE}" srcOrd="0" destOrd="0" presId="urn:microsoft.com/office/officeart/2008/layout/VerticalCurvedList"/>
    <dgm:cxn modelId="{FDA93145-4772-4FF3-BD60-E9A13AC0F381}" srcId="{12CF1182-CFB5-4C6E-A732-26D62AD9EABE}" destId="{88252057-4656-4757-B338-0C13F278C327}" srcOrd="6" destOrd="0" parTransId="{77CA6819-3FDA-4A52-B7D8-6CF927CAA849}" sibTransId="{0A74348C-2530-4EE2-BB39-100A711E498D}"/>
    <dgm:cxn modelId="{5A985668-F518-4773-9192-459255989DD0}" srcId="{12CF1182-CFB5-4C6E-A732-26D62AD9EABE}" destId="{03C3D81A-81EE-4F1B-8F4D-F5BF17E2D036}" srcOrd="2" destOrd="0" parTransId="{13B3B0E1-97B4-4883-8CF9-9A40F9E72BBE}" sibTransId="{CE9EFB8F-2A1F-4743-82D3-72D9A261CA52}"/>
    <dgm:cxn modelId="{471F0280-AD93-48D8-BD9D-C3A98BE461C0}" type="presOf" srcId="{C2B24879-BEAB-469B-82C4-B806558465F3}" destId="{3CC13061-3487-400D-B94F-7FB618261169}" srcOrd="0" destOrd="0" presId="urn:microsoft.com/office/officeart/2008/layout/VerticalCurvedList"/>
    <dgm:cxn modelId="{BAC44294-0AF1-43B7-8170-B16A0220FCE5}" type="presOf" srcId="{03C3D81A-81EE-4F1B-8F4D-F5BF17E2D036}" destId="{3A0B2C0F-DEFB-4A9A-8DFF-EEF8B3BCBE70}" srcOrd="0" destOrd="0" presId="urn:microsoft.com/office/officeart/2008/layout/VerticalCurvedList"/>
    <dgm:cxn modelId="{B59D61A7-6E9F-4771-B27A-19AF12D2FE23}" srcId="{12CF1182-CFB5-4C6E-A732-26D62AD9EABE}" destId="{C2B24879-BEAB-469B-82C4-B806558465F3}" srcOrd="1" destOrd="0" parTransId="{851030A1-D4BF-4ABC-B600-B6D86DAB63A0}" sibTransId="{8E201CA3-08F4-4F34-9D83-2A3753035D75}"/>
    <dgm:cxn modelId="{B79FD3AC-3FFF-4B4B-A3ED-FC2091AFBAF3}" type="presOf" srcId="{93CF1DA6-3CA9-43B2-A151-D05127ABF9E3}" destId="{742B005F-7AAC-4A01-A979-E3E5CA451997}" srcOrd="0" destOrd="0" presId="urn:microsoft.com/office/officeart/2008/layout/VerticalCurvedList"/>
    <dgm:cxn modelId="{867D42B6-CEC9-42C5-B0F1-6BF5B30D1E7D}" srcId="{12CF1182-CFB5-4C6E-A732-26D62AD9EABE}" destId="{9FFA0F5D-8175-4B36-A800-B97B57282A1B}" srcOrd="7" destOrd="0" parTransId="{91F37593-CF1B-43B3-81C9-F7DA23FC4390}" sibTransId="{03590379-1823-4555-B336-A0317F258B33}"/>
    <dgm:cxn modelId="{D7C190D7-AD3B-4B42-925B-557FEBC1F158}" type="presOf" srcId="{E30AF468-900C-42B8-9D86-027FB403E834}" destId="{A3732B43-27FD-4841-8E2F-0982E0FA9B81}" srcOrd="0" destOrd="0" presId="urn:microsoft.com/office/officeart/2008/layout/VerticalCurvedList"/>
    <dgm:cxn modelId="{A783D9DE-28D9-494E-8B66-AB17924E52F0}" srcId="{12CF1182-CFB5-4C6E-A732-26D62AD9EABE}" destId="{E30AF468-900C-42B8-9D86-027FB403E834}" srcOrd="4" destOrd="0" parTransId="{FC2963D6-0716-445E-B118-315EAE5A23B5}" sibTransId="{4AEBD342-CFDD-4A34-A26D-32A26AFCA9AD}"/>
    <dgm:cxn modelId="{B094D1E4-A2FA-491B-8DE8-10652001C170}" type="presOf" srcId="{DB34C91A-C70E-4E6D-8A2B-932321A6170D}" destId="{52045924-AEE0-42E7-AB53-C553D5B24D19}" srcOrd="0" destOrd="0" presId="urn:microsoft.com/office/officeart/2008/layout/VerticalCurvedList"/>
    <dgm:cxn modelId="{9612BBE9-2264-46F2-823D-C0FB875C8AC7}" type="presOf" srcId="{88252057-4656-4757-B338-0C13F278C327}" destId="{BE94341B-8D01-421B-9C0E-4E35BECD2B72}" srcOrd="0" destOrd="0" presId="urn:microsoft.com/office/officeart/2008/layout/VerticalCurvedList"/>
    <dgm:cxn modelId="{DC2340EB-B858-454B-8061-7A20EF5CB107}" srcId="{12CF1182-CFB5-4C6E-A732-26D62AD9EABE}" destId="{2BB5B19F-A159-47E1-82A6-DFF1906EA925}" srcOrd="3" destOrd="0" parTransId="{C8AB87B0-98D3-4D1A-B300-D49D53910DA8}" sibTransId="{D3E9CB86-9D51-451D-A036-9B620DA49FAD}"/>
    <dgm:cxn modelId="{0F9E2EF5-CDDC-47E5-B11E-1E0449374EAF}" srcId="{12CF1182-CFB5-4C6E-A732-26D62AD9EABE}" destId="{D4136A3F-FCFC-426A-B235-D279A7A85865}" srcOrd="5" destOrd="0" parTransId="{90BADDFE-B706-4B67-ACF3-00642A0A7280}" sibTransId="{B7A3F48F-880B-46A0-A217-75D4B1558077}"/>
    <dgm:cxn modelId="{007F829E-B8C1-431E-83E7-2ADE87BCDC91}" type="presParOf" srcId="{A6A9DA35-7541-4104-8405-C367B504BFAE}" destId="{B5964694-7E0B-4523-8C25-5804315E4BEF}" srcOrd="0" destOrd="0" presId="urn:microsoft.com/office/officeart/2008/layout/VerticalCurvedList"/>
    <dgm:cxn modelId="{CCD73EF5-CD44-4E44-A639-31369EFE73B7}" type="presParOf" srcId="{B5964694-7E0B-4523-8C25-5804315E4BEF}" destId="{A5A014A2-12A4-49E4-BF47-FCEDEEA45844}" srcOrd="0" destOrd="0" presId="urn:microsoft.com/office/officeart/2008/layout/VerticalCurvedList"/>
    <dgm:cxn modelId="{DCBDEC3F-D214-4D56-AC2B-BBA29432583D}" type="presParOf" srcId="{A5A014A2-12A4-49E4-BF47-FCEDEEA45844}" destId="{E4B554FD-1747-4E0A-801F-803E655B264A}" srcOrd="0" destOrd="0" presId="urn:microsoft.com/office/officeart/2008/layout/VerticalCurvedList"/>
    <dgm:cxn modelId="{1BC7E278-1635-4569-A837-3773E937FC67}" type="presParOf" srcId="{A5A014A2-12A4-49E4-BF47-FCEDEEA45844}" destId="{52045924-AEE0-42E7-AB53-C553D5B24D19}" srcOrd="1" destOrd="0" presId="urn:microsoft.com/office/officeart/2008/layout/VerticalCurvedList"/>
    <dgm:cxn modelId="{DC1116FE-3A88-4495-BC65-3F2FF1625AA1}" type="presParOf" srcId="{A5A014A2-12A4-49E4-BF47-FCEDEEA45844}" destId="{FEA5652C-D466-44BC-BAFF-03C9AEEEBAB6}" srcOrd="2" destOrd="0" presId="urn:microsoft.com/office/officeart/2008/layout/VerticalCurvedList"/>
    <dgm:cxn modelId="{DE56942E-0320-4E3B-86EB-6A06D509B779}" type="presParOf" srcId="{A5A014A2-12A4-49E4-BF47-FCEDEEA45844}" destId="{09EE7E1F-668A-46FF-A87B-877E688CEFF6}" srcOrd="3" destOrd="0" presId="urn:microsoft.com/office/officeart/2008/layout/VerticalCurvedList"/>
    <dgm:cxn modelId="{4C60C08A-B71C-458A-ADB7-190815304B1E}" type="presParOf" srcId="{B5964694-7E0B-4523-8C25-5804315E4BEF}" destId="{742B005F-7AAC-4A01-A979-E3E5CA451997}" srcOrd="1" destOrd="0" presId="urn:microsoft.com/office/officeart/2008/layout/VerticalCurvedList"/>
    <dgm:cxn modelId="{7D351164-336C-4636-AA3F-BF903F1B91A9}" type="presParOf" srcId="{B5964694-7E0B-4523-8C25-5804315E4BEF}" destId="{83E65811-E9E0-4612-989A-100CA223E802}" srcOrd="2" destOrd="0" presId="urn:microsoft.com/office/officeart/2008/layout/VerticalCurvedList"/>
    <dgm:cxn modelId="{77F9B810-0A01-4BED-A1AF-B59B49705600}" type="presParOf" srcId="{83E65811-E9E0-4612-989A-100CA223E802}" destId="{07BF9F54-C3C6-4709-A7BD-FADA8306BD24}" srcOrd="0" destOrd="0" presId="urn:microsoft.com/office/officeart/2008/layout/VerticalCurvedList"/>
    <dgm:cxn modelId="{C455E755-56E0-4ABE-A74A-5BAC03B1DE10}" type="presParOf" srcId="{B5964694-7E0B-4523-8C25-5804315E4BEF}" destId="{3CC13061-3487-400D-B94F-7FB618261169}" srcOrd="3" destOrd="0" presId="urn:microsoft.com/office/officeart/2008/layout/VerticalCurvedList"/>
    <dgm:cxn modelId="{4FD6CA11-1EFF-4E2F-A16F-3A2088B47F4F}" type="presParOf" srcId="{B5964694-7E0B-4523-8C25-5804315E4BEF}" destId="{9D5706F0-64A4-48CF-B87F-1C20BA67EDD4}" srcOrd="4" destOrd="0" presId="urn:microsoft.com/office/officeart/2008/layout/VerticalCurvedList"/>
    <dgm:cxn modelId="{7B4F5AB1-9122-44F5-994A-A51ED62AD041}" type="presParOf" srcId="{9D5706F0-64A4-48CF-B87F-1C20BA67EDD4}" destId="{62770C89-99BA-4EEA-8010-1BCAF07AE520}" srcOrd="0" destOrd="0" presId="urn:microsoft.com/office/officeart/2008/layout/VerticalCurvedList"/>
    <dgm:cxn modelId="{B94D4D6A-1AF5-4BEF-A45B-58DBA5683F67}" type="presParOf" srcId="{B5964694-7E0B-4523-8C25-5804315E4BEF}" destId="{3A0B2C0F-DEFB-4A9A-8DFF-EEF8B3BCBE70}" srcOrd="5" destOrd="0" presId="urn:microsoft.com/office/officeart/2008/layout/VerticalCurvedList"/>
    <dgm:cxn modelId="{9EDFBCD6-E01F-41B9-B98E-A38B06A8C370}" type="presParOf" srcId="{B5964694-7E0B-4523-8C25-5804315E4BEF}" destId="{5A6BEA55-9298-40A2-8094-A5E5FEA8281B}" srcOrd="6" destOrd="0" presId="urn:microsoft.com/office/officeart/2008/layout/VerticalCurvedList"/>
    <dgm:cxn modelId="{79744EB0-A1FA-4D84-8A20-551FFA39CA32}" type="presParOf" srcId="{5A6BEA55-9298-40A2-8094-A5E5FEA8281B}" destId="{98288731-2814-4F1C-8F79-3BC1B73394B0}" srcOrd="0" destOrd="0" presId="urn:microsoft.com/office/officeart/2008/layout/VerticalCurvedList"/>
    <dgm:cxn modelId="{68C5D907-0F67-4BDB-B126-35231597447C}" type="presParOf" srcId="{B5964694-7E0B-4523-8C25-5804315E4BEF}" destId="{44881D22-B92B-4D43-934B-CBA2B341C441}" srcOrd="7" destOrd="0" presId="urn:microsoft.com/office/officeart/2008/layout/VerticalCurvedList"/>
    <dgm:cxn modelId="{8F29ED4E-D4DB-4CA1-B90E-A4692399B78D}" type="presParOf" srcId="{B5964694-7E0B-4523-8C25-5804315E4BEF}" destId="{A127FD70-23CE-4E16-AD71-850A1911812F}" srcOrd="8" destOrd="0" presId="urn:microsoft.com/office/officeart/2008/layout/VerticalCurvedList"/>
    <dgm:cxn modelId="{E1016596-1A73-46DD-BFA7-76DFA6E52715}" type="presParOf" srcId="{A127FD70-23CE-4E16-AD71-850A1911812F}" destId="{EA093ACD-267E-4712-81A2-0989BDB68874}" srcOrd="0" destOrd="0" presId="urn:microsoft.com/office/officeart/2008/layout/VerticalCurvedList"/>
    <dgm:cxn modelId="{972C4060-FF82-4624-B897-DDD5CD4F7892}" type="presParOf" srcId="{B5964694-7E0B-4523-8C25-5804315E4BEF}" destId="{A3732B43-27FD-4841-8E2F-0982E0FA9B81}" srcOrd="9" destOrd="0" presId="urn:microsoft.com/office/officeart/2008/layout/VerticalCurvedList"/>
    <dgm:cxn modelId="{82601534-9E3A-4A84-BEEA-4372F01D4643}" type="presParOf" srcId="{B5964694-7E0B-4523-8C25-5804315E4BEF}" destId="{1ABCA5D7-A787-4663-BA35-401B6CDD64B4}" srcOrd="10" destOrd="0" presId="urn:microsoft.com/office/officeart/2008/layout/VerticalCurvedList"/>
    <dgm:cxn modelId="{FA5075EE-A0A6-4B52-854E-174FFDE9CAE0}" type="presParOf" srcId="{1ABCA5D7-A787-4663-BA35-401B6CDD64B4}" destId="{3FB19832-8154-4FD4-AF62-381C1BE70E4D}" srcOrd="0" destOrd="0" presId="urn:microsoft.com/office/officeart/2008/layout/VerticalCurvedList"/>
    <dgm:cxn modelId="{4CD29C66-DB66-4419-B75C-9B8E368BC860}" type="presParOf" srcId="{B5964694-7E0B-4523-8C25-5804315E4BEF}" destId="{BD5F5FFD-DCF4-4CB6-BC68-92266E6BACF4}" srcOrd="11" destOrd="0" presId="urn:microsoft.com/office/officeart/2008/layout/VerticalCurvedList"/>
    <dgm:cxn modelId="{C42EC010-5BBB-4165-918C-FAAF0DCAD0DC}" type="presParOf" srcId="{B5964694-7E0B-4523-8C25-5804315E4BEF}" destId="{D45A2F72-ABB6-4453-8BBF-18C9EBE47A8E}" srcOrd="12" destOrd="0" presId="urn:microsoft.com/office/officeart/2008/layout/VerticalCurvedList"/>
    <dgm:cxn modelId="{60C9D3AC-1A2A-47C1-81D9-40368F438680}" type="presParOf" srcId="{D45A2F72-ABB6-4453-8BBF-18C9EBE47A8E}" destId="{C7D7B3AA-9476-4F92-BBA3-A39D0B075F96}" srcOrd="0" destOrd="0" presId="urn:microsoft.com/office/officeart/2008/layout/VerticalCurvedList"/>
    <dgm:cxn modelId="{306AECF6-E2BA-41F7-A351-604A895CEF2F}" type="presParOf" srcId="{B5964694-7E0B-4523-8C25-5804315E4BEF}" destId="{BE94341B-8D01-421B-9C0E-4E35BECD2B72}" srcOrd="13" destOrd="0" presId="urn:microsoft.com/office/officeart/2008/layout/VerticalCurvedList"/>
    <dgm:cxn modelId="{2FC80604-21DA-42E4-A138-59C5C5D67F69}" type="presParOf" srcId="{B5964694-7E0B-4523-8C25-5804315E4BEF}" destId="{186F97C4-F5B8-4FB7-8093-06898BF08E38}" srcOrd="14" destOrd="0" presId="urn:microsoft.com/office/officeart/2008/layout/VerticalCurvedList"/>
    <dgm:cxn modelId="{19CA385A-6B2F-4E11-8BBF-4E9960CCA5DF}" type="presParOf" srcId="{186F97C4-F5B8-4FB7-8093-06898BF08E38}" destId="{9ED3E291-7F83-4118-A1C3-4B226487D508}"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77CAE-F1C0-4854-842C-5607345AC92A}"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IN"/>
        </a:p>
      </dgm:t>
    </dgm:pt>
    <dgm:pt modelId="{FD6482F6-D930-482F-BF8D-92AF6D282733}">
      <dgm:prSet phldrT="[Text]" custT="1"/>
      <dgm:spPr/>
      <dgm:t>
        <a:bodyPr/>
        <a:lstStyle/>
        <a:p>
          <a:r>
            <a:rPr lang="en-US" sz="2400" dirty="0">
              <a:solidFill>
                <a:schemeClr val="tx1"/>
              </a:solidFill>
              <a:latin typeface="Arial Rounded MT Bold" panose="020F0704030504030204" pitchFamily="34" charset="0"/>
            </a:rPr>
            <a:t>1</a:t>
          </a:r>
          <a:endParaRPr lang="en-IN" sz="2400" dirty="0">
            <a:solidFill>
              <a:schemeClr val="tx1"/>
            </a:solidFill>
            <a:latin typeface="Arial Rounded MT Bold" panose="020F0704030504030204" pitchFamily="34" charset="0"/>
          </a:endParaRPr>
        </a:p>
      </dgm:t>
    </dgm:pt>
    <dgm:pt modelId="{1CFC5150-6ABA-4385-8E71-1DC2B89BDD38}" type="parTrans" cxnId="{16EFA227-97A8-46AF-B623-5B101D50DC22}">
      <dgm:prSet/>
      <dgm:spPr/>
      <dgm:t>
        <a:bodyPr/>
        <a:lstStyle/>
        <a:p>
          <a:endParaRPr lang="en-IN" sz="2400">
            <a:solidFill>
              <a:schemeClr val="tx1"/>
            </a:solidFill>
          </a:endParaRPr>
        </a:p>
      </dgm:t>
    </dgm:pt>
    <dgm:pt modelId="{C5E2110B-08F9-4A9A-BF7C-1F4E6056D096}" type="sibTrans" cxnId="{16EFA227-97A8-46AF-B623-5B101D50DC22}">
      <dgm:prSet/>
      <dgm:spPr/>
      <dgm:t>
        <a:bodyPr/>
        <a:lstStyle/>
        <a:p>
          <a:endParaRPr lang="en-IN" sz="2400">
            <a:solidFill>
              <a:schemeClr val="tx1"/>
            </a:solidFill>
          </a:endParaRPr>
        </a:p>
      </dgm:t>
    </dgm:pt>
    <dgm:pt modelId="{042FE54A-1FB8-49C2-B9B2-4DCAB9A4D2BC}">
      <dgm:prSet phldrT="[Text]" custT="1"/>
      <dgm:spPr/>
      <dgm:t>
        <a:bodyPr/>
        <a:lstStyle/>
        <a:p>
          <a:pPr>
            <a:buFont typeface="Wingdings" panose="05000000000000000000" pitchFamily="2" charset="2"/>
            <a:buNone/>
          </a:pPr>
          <a:r>
            <a:rPr lang="en-US" sz="2400" dirty="0">
              <a:solidFill>
                <a:schemeClr val="tx1"/>
              </a:solidFill>
              <a:latin typeface="Arial Rounded MT Bold" panose="020F0704030504030204" pitchFamily="34" charset="0"/>
            </a:rPr>
            <a:t>To know the scenario of skill development in India</a:t>
          </a:r>
          <a:endParaRPr lang="en-IN" sz="2400" dirty="0">
            <a:solidFill>
              <a:schemeClr val="tx1"/>
            </a:solidFill>
            <a:latin typeface="Arial Rounded MT Bold" panose="020F0704030504030204" pitchFamily="34" charset="0"/>
          </a:endParaRPr>
        </a:p>
      </dgm:t>
    </dgm:pt>
    <dgm:pt modelId="{FDA91E7B-7DC4-413B-BDE8-92B52DE9D9D1}" type="parTrans" cxnId="{A61CF090-C937-451E-B3C2-5EEBEF25E599}">
      <dgm:prSet/>
      <dgm:spPr/>
      <dgm:t>
        <a:bodyPr/>
        <a:lstStyle/>
        <a:p>
          <a:endParaRPr lang="en-IN" sz="2400">
            <a:solidFill>
              <a:schemeClr val="tx1"/>
            </a:solidFill>
          </a:endParaRPr>
        </a:p>
      </dgm:t>
    </dgm:pt>
    <dgm:pt modelId="{AB4A48C5-D8C4-4825-992F-E20FF9229998}" type="sibTrans" cxnId="{A61CF090-C937-451E-B3C2-5EEBEF25E599}">
      <dgm:prSet/>
      <dgm:spPr/>
      <dgm:t>
        <a:bodyPr/>
        <a:lstStyle/>
        <a:p>
          <a:endParaRPr lang="en-IN" sz="2400">
            <a:solidFill>
              <a:schemeClr val="tx1"/>
            </a:solidFill>
          </a:endParaRPr>
        </a:p>
      </dgm:t>
    </dgm:pt>
    <dgm:pt modelId="{4329B0CC-0CFC-4EEF-8361-8C09BA3437BC}">
      <dgm:prSet phldrT="[Text]" custT="1"/>
      <dgm:spPr/>
      <dgm:t>
        <a:bodyPr/>
        <a:lstStyle/>
        <a:p>
          <a:r>
            <a:rPr lang="en-US" sz="2400" dirty="0">
              <a:solidFill>
                <a:schemeClr val="tx1"/>
              </a:solidFill>
              <a:latin typeface="Arial Rounded MT Bold" panose="020F0704030504030204" pitchFamily="34" charset="0"/>
            </a:rPr>
            <a:t>2</a:t>
          </a:r>
          <a:endParaRPr lang="en-IN" sz="2400" dirty="0">
            <a:solidFill>
              <a:schemeClr val="tx1"/>
            </a:solidFill>
            <a:latin typeface="Arial Rounded MT Bold" panose="020F0704030504030204" pitchFamily="34" charset="0"/>
          </a:endParaRPr>
        </a:p>
      </dgm:t>
    </dgm:pt>
    <dgm:pt modelId="{F5BD7457-D62E-4CF0-B8DF-6F9073AD20A4}" type="parTrans" cxnId="{A955311A-10F6-4FAA-B54C-D1BCF080BFCB}">
      <dgm:prSet/>
      <dgm:spPr/>
      <dgm:t>
        <a:bodyPr/>
        <a:lstStyle/>
        <a:p>
          <a:endParaRPr lang="en-IN" sz="2400">
            <a:solidFill>
              <a:schemeClr val="tx1"/>
            </a:solidFill>
          </a:endParaRPr>
        </a:p>
      </dgm:t>
    </dgm:pt>
    <dgm:pt modelId="{09447275-801E-45E6-956F-FB914E09F081}" type="sibTrans" cxnId="{A955311A-10F6-4FAA-B54C-D1BCF080BFCB}">
      <dgm:prSet/>
      <dgm:spPr/>
      <dgm:t>
        <a:bodyPr/>
        <a:lstStyle/>
        <a:p>
          <a:endParaRPr lang="en-IN" sz="2400">
            <a:solidFill>
              <a:schemeClr val="tx1"/>
            </a:solidFill>
          </a:endParaRPr>
        </a:p>
      </dgm:t>
    </dgm:pt>
    <dgm:pt modelId="{8B62A7A4-CB58-47FB-89FA-2DE03B16BF34}">
      <dgm:prSet phldrT="[Text]" custT="1"/>
      <dgm:spPr/>
      <dgm:t>
        <a:bodyPr/>
        <a:lstStyle/>
        <a:p>
          <a:pPr>
            <a:buFont typeface="Wingdings" panose="05000000000000000000" pitchFamily="2" charset="2"/>
            <a:buNone/>
          </a:pPr>
          <a:r>
            <a:rPr lang="en-US" sz="2400" dirty="0">
              <a:solidFill>
                <a:schemeClr val="tx1"/>
              </a:solidFill>
              <a:latin typeface="Arial Rounded MT Bold" panose="020F0704030504030204" pitchFamily="34" charset="0"/>
            </a:rPr>
            <a:t>To have brief insight of the initiatives in skill development</a:t>
          </a:r>
          <a:endParaRPr lang="en-IN" sz="2400" dirty="0">
            <a:solidFill>
              <a:schemeClr val="tx1"/>
            </a:solidFill>
            <a:latin typeface="Arial Rounded MT Bold" panose="020F0704030504030204" pitchFamily="34" charset="0"/>
          </a:endParaRPr>
        </a:p>
      </dgm:t>
    </dgm:pt>
    <dgm:pt modelId="{0F0BC5F1-3DF8-415A-924C-7282F00A1F0D}" type="parTrans" cxnId="{2E3AF4CC-B572-46E8-96A3-EBF78265EF52}">
      <dgm:prSet/>
      <dgm:spPr/>
      <dgm:t>
        <a:bodyPr/>
        <a:lstStyle/>
        <a:p>
          <a:endParaRPr lang="en-IN" sz="2400">
            <a:solidFill>
              <a:schemeClr val="tx1"/>
            </a:solidFill>
          </a:endParaRPr>
        </a:p>
      </dgm:t>
    </dgm:pt>
    <dgm:pt modelId="{A95E4DEA-DEDE-4B9F-914B-EB436838BE42}" type="sibTrans" cxnId="{2E3AF4CC-B572-46E8-96A3-EBF78265EF52}">
      <dgm:prSet/>
      <dgm:spPr/>
      <dgm:t>
        <a:bodyPr/>
        <a:lstStyle/>
        <a:p>
          <a:endParaRPr lang="en-IN" sz="2400">
            <a:solidFill>
              <a:schemeClr val="tx1"/>
            </a:solidFill>
          </a:endParaRPr>
        </a:p>
      </dgm:t>
    </dgm:pt>
    <dgm:pt modelId="{632F5E17-0433-400E-82D4-EF7362418CF6}">
      <dgm:prSet phldrT="[Text]" custT="1"/>
      <dgm:spPr/>
      <dgm:t>
        <a:bodyPr/>
        <a:lstStyle/>
        <a:p>
          <a:r>
            <a:rPr lang="en-US" sz="2400" dirty="0">
              <a:solidFill>
                <a:schemeClr val="tx1"/>
              </a:solidFill>
              <a:latin typeface="Arial Rounded MT Bold" panose="020F0704030504030204" pitchFamily="34" charset="0"/>
            </a:rPr>
            <a:t>3</a:t>
          </a:r>
          <a:endParaRPr lang="en-IN" sz="2400" dirty="0">
            <a:solidFill>
              <a:schemeClr val="tx1"/>
            </a:solidFill>
            <a:latin typeface="Arial Rounded MT Bold" panose="020F0704030504030204" pitchFamily="34" charset="0"/>
          </a:endParaRPr>
        </a:p>
      </dgm:t>
    </dgm:pt>
    <dgm:pt modelId="{D26A5575-7CCD-48DD-B3A9-6D7F4EF667FA}" type="parTrans" cxnId="{E2AA1169-5DE1-4825-A2B3-CC143821F570}">
      <dgm:prSet/>
      <dgm:spPr/>
      <dgm:t>
        <a:bodyPr/>
        <a:lstStyle/>
        <a:p>
          <a:endParaRPr lang="en-IN" sz="2400">
            <a:solidFill>
              <a:schemeClr val="tx1"/>
            </a:solidFill>
          </a:endParaRPr>
        </a:p>
      </dgm:t>
    </dgm:pt>
    <dgm:pt modelId="{D542EA8D-A1AB-448F-84AA-7AE66C6D3183}" type="sibTrans" cxnId="{E2AA1169-5DE1-4825-A2B3-CC143821F570}">
      <dgm:prSet/>
      <dgm:spPr/>
      <dgm:t>
        <a:bodyPr/>
        <a:lstStyle/>
        <a:p>
          <a:endParaRPr lang="en-IN" sz="2400">
            <a:solidFill>
              <a:schemeClr val="tx1"/>
            </a:solidFill>
          </a:endParaRPr>
        </a:p>
      </dgm:t>
    </dgm:pt>
    <dgm:pt modelId="{BD4A3AAA-DD61-422E-B330-B5EF7675961A}">
      <dgm:prSet phldrT="[Text]" custT="1"/>
      <dgm:spPr/>
      <dgm:t>
        <a:bodyPr/>
        <a:lstStyle/>
        <a:p>
          <a:pPr>
            <a:buFont typeface="Wingdings" panose="05000000000000000000" pitchFamily="2" charset="2"/>
            <a:buNone/>
          </a:pPr>
          <a:r>
            <a:rPr lang="en-US" sz="2400" dirty="0">
              <a:solidFill>
                <a:schemeClr val="tx1"/>
              </a:solidFill>
              <a:latin typeface="Arial Rounded MT Bold" panose="020F0704030504030204" pitchFamily="34" charset="0"/>
            </a:rPr>
            <a:t>To discuss the issues and challenges in skill development</a:t>
          </a:r>
          <a:endParaRPr lang="en-IN" sz="2400" dirty="0">
            <a:solidFill>
              <a:schemeClr val="tx1"/>
            </a:solidFill>
            <a:latin typeface="Arial Rounded MT Bold" panose="020F0704030504030204" pitchFamily="34" charset="0"/>
          </a:endParaRPr>
        </a:p>
      </dgm:t>
    </dgm:pt>
    <dgm:pt modelId="{E8C3D775-2AF5-4496-99F1-C852985FF611}" type="parTrans" cxnId="{21465619-D326-42FA-AF97-798AABEF5894}">
      <dgm:prSet/>
      <dgm:spPr/>
      <dgm:t>
        <a:bodyPr/>
        <a:lstStyle/>
        <a:p>
          <a:endParaRPr lang="en-IN" sz="2400">
            <a:solidFill>
              <a:schemeClr val="tx1"/>
            </a:solidFill>
          </a:endParaRPr>
        </a:p>
      </dgm:t>
    </dgm:pt>
    <dgm:pt modelId="{91089485-DAA8-41D7-9766-C435451F79B6}" type="sibTrans" cxnId="{21465619-D326-42FA-AF97-798AABEF5894}">
      <dgm:prSet/>
      <dgm:spPr/>
      <dgm:t>
        <a:bodyPr/>
        <a:lstStyle/>
        <a:p>
          <a:endParaRPr lang="en-IN" sz="2400">
            <a:solidFill>
              <a:schemeClr val="tx1"/>
            </a:solidFill>
          </a:endParaRPr>
        </a:p>
      </dgm:t>
    </dgm:pt>
    <dgm:pt modelId="{FC1297CC-7FEA-459E-A284-F1652BC7515A}">
      <dgm:prSet custT="1"/>
      <dgm:spPr/>
      <dgm:t>
        <a:bodyPr/>
        <a:lstStyle/>
        <a:p>
          <a:pPr algn="ctr"/>
          <a:r>
            <a:rPr lang="en-US" sz="2400" dirty="0">
              <a:solidFill>
                <a:schemeClr val="tx1"/>
              </a:solidFill>
              <a:latin typeface="Arial Rounded MT Bold" panose="020F0704030504030204" pitchFamily="34" charset="0"/>
            </a:rPr>
            <a:t>4</a:t>
          </a:r>
          <a:endParaRPr lang="en-IN" sz="2400" dirty="0">
            <a:solidFill>
              <a:schemeClr val="tx1"/>
            </a:solidFill>
            <a:latin typeface="Arial Rounded MT Bold" panose="020F0704030504030204" pitchFamily="34" charset="0"/>
          </a:endParaRPr>
        </a:p>
      </dgm:t>
    </dgm:pt>
    <dgm:pt modelId="{3B3CAEA7-5646-4074-B8DA-0D9BB309573F}" type="parTrans" cxnId="{97AF431A-2D19-4AD0-B1CA-9BEEDD0A6374}">
      <dgm:prSet/>
      <dgm:spPr/>
      <dgm:t>
        <a:bodyPr/>
        <a:lstStyle/>
        <a:p>
          <a:endParaRPr lang="en-IN" sz="2400">
            <a:solidFill>
              <a:schemeClr val="tx1"/>
            </a:solidFill>
          </a:endParaRPr>
        </a:p>
      </dgm:t>
    </dgm:pt>
    <dgm:pt modelId="{708A1E5A-BBD5-4878-959D-9C7DAC8C5632}" type="sibTrans" cxnId="{97AF431A-2D19-4AD0-B1CA-9BEEDD0A6374}">
      <dgm:prSet/>
      <dgm:spPr/>
      <dgm:t>
        <a:bodyPr/>
        <a:lstStyle/>
        <a:p>
          <a:endParaRPr lang="en-IN" sz="2400">
            <a:solidFill>
              <a:schemeClr val="tx1"/>
            </a:solidFill>
          </a:endParaRPr>
        </a:p>
      </dgm:t>
    </dgm:pt>
    <dgm:pt modelId="{9DC7696B-2C54-4E8E-9893-219F4BA0730D}">
      <dgm:prSet custT="1"/>
      <dgm:spPr/>
      <dgm:t>
        <a:bodyPr/>
        <a:lstStyle/>
        <a:p>
          <a:pPr>
            <a:buNone/>
          </a:pPr>
          <a:r>
            <a:rPr lang="en-US" sz="2400" dirty="0">
              <a:solidFill>
                <a:schemeClr val="tx1"/>
              </a:solidFill>
              <a:latin typeface="Arial Rounded MT Bold" panose="020F0704030504030204" pitchFamily="34" charset="0"/>
            </a:rPr>
            <a:t>To review related research studies</a:t>
          </a:r>
          <a:endParaRPr lang="en-IN" sz="2400" dirty="0">
            <a:solidFill>
              <a:schemeClr val="tx1"/>
            </a:solidFill>
            <a:latin typeface="Arial Rounded MT Bold" panose="020F0704030504030204" pitchFamily="34" charset="0"/>
          </a:endParaRPr>
        </a:p>
      </dgm:t>
    </dgm:pt>
    <dgm:pt modelId="{91C20A2F-FC0D-46A4-88E8-5B93A7D2B21B}" type="parTrans" cxnId="{B64C1BDA-2A73-4713-BD8C-0C79EFD76C26}">
      <dgm:prSet/>
      <dgm:spPr/>
      <dgm:t>
        <a:bodyPr/>
        <a:lstStyle/>
        <a:p>
          <a:endParaRPr lang="en-IN" sz="2400">
            <a:solidFill>
              <a:schemeClr val="tx1"/>
            </a:solidFill>
          </a:endParaRPr>
        </a:p>
      </dgm:t>
    </dgm:pt>
    <dgm:pt modelId="{4386916B-9FF4-47AC-9D9A-759969183B02}" type="sibTrans" cxnId="{B64C1BDA-2A73-4713-BD8C-0C79EFD76C26}">
      <dgm:prSet/>
      <dgm:spPr/>
      <dgm:t>
        <a:bodyPr/>
        <a:lstStyle/>
        <a:p>
          <a:endParaRPr lang="en-IN" sz="2400">
            <a:solidFill>
              <a:schemeClr val="tx1"/>
            </a:solidFill>
          </a:endParaRPr>
        </a:p>
      </dgm:t>
    </dgm:pt>
    <dgm:pt modelId="{0E399A9C-7255-42C1-B762-532D7CABCCD5}" type="pres">
      <dgm:prSet presAssocID="{66B77CAE-F1C0-4854-842C-5607345AC92A}" presName="linearFlow" presStyleCnt="0">
        <dgm:presLayoutVars>
          <dgm:dir/>
          <dgm:animLvl val="lvl"/>
          <dgm:resizeHandles val="exact"/>
        </dgm:presLayoutVars>
      </dgm:prSet>
      <dgm:spPr/>
    </dgm:pt>
    <dgm:pt modelId="{E6476AF2-A1D3-4CFA-8158-99E596E480C7}" type="pres">
      <dgm:prSet presAssocID="{FD6482F6-D930-482F-BF8D-92AF6D282733}" presName="composite" presStyleCnt="0"/>
      <dgm:spPr/>
    </dgm:pt>
    <dgm:pt modelId="{119A5445-AD3B-4223-B094-39E4A73DB294}" type="pres">
      <dgm:prSet presAssocID="{FD6482F6-D930-482F-BF8D-92AF6D282733}" presName="parentText" presStyleLbl="alignNode1" presStyleIdx="0" presStyleCnt="4" custLinFactNeighborX="-2911" custLinFactNeighborY="8152">
        <dgm:presLayoutVars>
          <dgm:chMax val="1"/>
          <dgm:bulletEnabled val="1"/>
        </dgm:presLayoutVars>
      </dgm:prSet>
      <dgm:spPr/>
    </dgm:pt>
    <dgm:pt modelId="{2AD3A620-8D89-452D-98FF-676E6B0147E3}" type="pres">
      <dgm:prSet presAssocID="{FD6482F6-D930-482F-BF8D-92AF6D282733}" presName="descendantText" presStyleLbl="alignAcc1" presStyleIdx="0" presStyleCnt="4" custLinFactNeighborY="13586">
        <dgm:presLayoutVars>
          <dgm:bulletEnabled val="1"/>
        </dgm:presLayoutVars>
      </dgm:prSet>
      <dgm:spPr/>
    </dgm:pt>
    <dgm:pt modelId="{F187935D-2E22-4824-B1FF-BFC38AC15906}" type="pres">
      <dgm:prSet presAssocID="{C5E2110B-08F9-4A9A-BF7C-1F4E6056D096}" presName="sp" presStyleCnt="0"/>
      <dgm:spPr/>
    </dgm:pt>
    <dgm:pt modelId="{9DBFA579-896A-4018-8DA0-A978684EC097}" type="pres">
      <dgm:prSet presAssocID="{4329B0CC-0CFC-4EEF-8361-8C09BA3437BC}" presName="composite" presStyleCnt="0"/>
      <dgm:spPr/>
    </dgm:pt>
    <dgm:pt modelId="{BDD9422A-C57B-4A6A-BCD2-997418DB3685}" type="pres">
      <dgm:prSet presAssocID="{4329B0CC-0CFC-4EEF-8361-8C09BA3437BC}" presName="parentText" presStyleLbl="alignNode1" presStyleIdx="1" presStyleCnt="4">
        <dgm:presLayoutVars>
          <dgm:chMax val="1"/>
          <dgm:bulletEnabled val="1"/>
        </dgm:presLayoutVars>
      </dgm:prSet>
      <dgm:spPr/>
    </dgm:pt>
    <dgm:pt modelId="{A2882DA0-AFD5-47DF-ADFC-7EEF7D12F63E}" type="pres">
      <dgm:prSet presAssocID="{4329B0CC-0CFC-4EEF-8361-8C09BA3437BC}" presName="descendantText" presStyleLbl="alignAcc1" presStyleIdx="1" presStyleCnt="4">
        <dgm:presLayoutVars>
          <dgm:bulletEnabled val="1"/>
        </dgm:presLayoutVars>
      </dgm:prSet>
      <dgm:spPr/>
    </dgm:pt>
    <dgm:pt modelId="{1BD628EA-9E0B-46A5-B53B-EAAC94767D0F}" type="pres">
      <dgm:prSet presAssocID="{09447275-801E-45E6-956F-FB914E09F081}" presName="sp" presStyleCnt="0"/>
      <dgm:spPr/>
    </dgm:pt>
    <dgm:pt modelId="{E4490AA3-623D-442F-B19E-80DDE0AF23F8}" type="pres">
      <dgm:prSet presAssocID="{632F5E17-0433-400E-82D4-EF7362418CF6}" presName="composite" presStyleCnt="0"/>
      <dgm:spPr/>
    </dgm:pt>
    <dgm:pt modelId="{7B878A6C-9AA1-482B-8C85-D131100D64C7}" type="pres">
      <dgm:prSet presAssocID="{632F5E17-0433-400E-82D4-EF7362418CF6}" presName="parentText" presStyleLbl="alignNode1" presStyleIdx="2" presStyleCnt="4">
        <dgm:presLayoutVars>
          <dgm:chMax val="1"/>
          <dgm:bulletEnabled val="1"/>
        </dgm:presLayoutVars>
      </dgm:prSet>
      <dgm:spPr/>
    </dgm:pt>
    <dgm:pt modelId="{773F216D-C045-4FEC-AB3B-F3590ED01019}" type="pres">
      <dgm:prSet presAssocID="{632F5E17-0433-400E-82D4-EF7362418CF6}" presName="descendantText" presStyleLbl="alignAcc1" presStyleIdx="2" presStyleCnt="4">
        <dgm:presLayoutVars>
          <dgm:bulletEnabled val="1"/>
        </dgm:presLayoutVars>
      </dgm:prSet>
      <dgm:spPr/>
    </dgm:pt>
    <dgm:pt modelId="{2EEA736C-571B-4990-BDE5-D7AC110C15A2}" type="pres">
      <dgm:prSet presAssocID="{D542EA8D-A1AB-448F-84AA-7AE66C6D3183}" presName="sp" presStyleCnt="0"/>
      <dgm:spPr/>
    </dgm:pt>
    <dgm:pt modelId="{D91F4891-D5C3-48E5-95F4-07C604E59100}" type="pres">
      <dgm:prSet presAssocID="{FC1297CC-7FEA-459E-A284-F1652BC7515A}" presName="composite" presStyleCnt="0"/>
      <dgm:spPr/>
    </dgm:pt>
    <dgm:pt modelId="{CC21F1F0-7CA4-4B5E-9F1B-21CD1B261ABE}" type="pres">
      <dgm:prSet presAssocID="{FC1297CC-7FEA-459E-A284-F1652BC7515A}" presName="parentText" presStyleLbl="alignNode1" presStyleIdx="3" presStyleCnt="4">
        <dgm:presLayoutVars>
          <dgm:chMax val="1"/>
          <dgm:bulletEnabled val="1"/>
        </dgm:presLayoutVars>
      </dgm:prSet>
      <dgm:spPr/>
    </dgm:pt>
    <dgm:pt modelId="{7C53DB6E-7CA2-462F-8ACE-290656AA0525}" type="pres">
      <dgm:prSet presAssocID="{FC1297CC-7FEA-459E-A284-F1652BC7515A}" presName="descendantText" presStyleLbl="alignAcc1" presStyleIdx="3" presStyleCnt="4">
        <dgm:presLayoutVars>
          <dgm:bulletEnabled val="1"/>
        </dgm:presLayoutVars>
      </dgm:prSet>
      <dgm:spPr/>
    </dgm:pt>
  </dgm:ptLst>
  <dgm:cxnLst>
    <dgm:cxn modelId="{040F3F06-8502-4EE4-AA0B-175AAE6C75EE}" type="presOf" srcId="{632F5E17-0433-400E-82D4-EF7362418CF6}" destId="{7B878A6C-9AA1-482B-8C85-D131100D64C7}" srcOrd="0" destOrd="0" presId="urn:microsoft.com/office/officeart/2005/8/layout/chevron2"/>
    <dgm:cxn modelId="{971F2D09-ECD5-4AE9-A060-36D800B6451E}" type="presOf" srcId="{FC1297CC-7FEA-459E-A284-F1652BC7515A}" destId="{CC21F1F0-7CA4-4B5E-9F1B-21CD1B261ABE}" srcOrd="0" destOrd="0" presId="urn:microsoft.com/office/officeart/2005/8/layout/chevron2"/>
    <dgm:cxn modelId="{21465619-D326-42FA-AF97-798AABEF5894}" srcId="{632F5E17-0433-400E-82D4-EF7362418CF6}" destId="{BD4A3AAA-DD61-422E-B330-B5EF7675961A}" srcOrd="0" destOrd="0" parTransId="{E8C3D775-2AF5-4496-99F1-C852985FF611}" sibTransId="{91089485-DAA8-41D7-9766-C435451F79B6}"/>
    <dgm:cxn modelId="{A955311A-10F6-4FAA-B54C-D1BCF080BFCB}" srcId="{66B77CAE-F1C0-4854-842C-5607345AC92A}" destId="{4329B0CC-0CFC-4EEF-8361-8C09BA3437BC}" srcOrd="1" destOrd="0" parTransId="{F5BD7457-D62E-4CF0-B8DF-6F9073AD20A4}" sibTransId="{09447275-801E-45E6-956F-FB914E09F081}"/>
    <dgm:cxn modelId="{97AF431A-2D19-4AD0-B1CA-9BEEDD0A6374}" srcId="{66B77CAE-F1C0-4854-842C-5607345AC92A}" destId="{FC1297CC-7FEA-459E-A284-F1652BC7515A}" srcOrd="3" destOrd="0" parTransId="{3B3CAEA7-5646-4074-B8DA-0D9BB309573F}" sibTransId="{708A1E5A-BBD5-4878-959D-9C7DAC8C5632}"/>
    <dgm:cxn modelId="{16EFA227-97A8-46AF-B623-5B101D50DC22}" srcId="{66B77CAE-F1C0-4854-842C-5607345AC92A}" destId="{FD6482F6-D930-482F-BF8D-92AF6D282733}" srcOrd="0" destOrd="0" parTransId="{1CFC5150-6ABA-4385-8E71-1DC2B89BDD38}" sibTransId="{C5E2110B-08F9-4A9A-BF7C-1F4E6056D096}"/>
    <dgm:cxn modelId="{3E20815C-C93F-43C9-B287-468FE319809C}" type="presOf" srcId="{BD4A3AAA-DD61-422E-B330-B5EF7675961A}" destId="{773F216D-C045-4FEC-AB3B-F3590ED01019}" srcOrd="0" destOrd="0" presId="urn:microsoft.com/office/officeart/2005/8/layout/chevron2"/>
    <dgm:cxn modelId="{E2AA1169-5DE1-4825-A2B3-CC143821F570}" srcId="{66B77CAE-F1C0-4854-842C-5607345AC92A}" destId="{632F5E17-0433-400E-82D4-EF7362418CF6}" srcOrd="2" destOrd="0" parTransId="{D26A5575-7CCD-48DD-B3A9-6D7F4EF667FA}" sibTransId="{D542EA8D-A1AB-448F-84AA-7AE66C6D3183}"/>
    <dgm:cxn modelId="{E9E5C84F-8780-4125-AF13-323F32FC4607}" type="presOf" srcId="{9DC7696B-2C54-4E8E-9893-219F4BA0730D}" destId="{7C53DB6E-7CA2-462F-8ACE-290656AA0525}" srcOrd="0" destOrd="0" presId="urn:microsoft.com/office/officeart/2005/8/layout/chevron2"/>
    <dgm:cxn modelId="{66804D56-0024-4230-AA32-15A5A97BCD42}" type="presOf" srcId="{042FE54A-1FB8-49C2-B9B2-4DCAB9A4D2BC}" destId="{2AD3A620-8D89-452D-98FF-676E6B0147E3}" srcOrd="0" destOrd="0" presId="urn:microsoft.com/office/officeart/2005/8/layout/chevron2"/>
    <dgm:cxn modelId="{A61CF090-C937-451E-B3C2-5EEBEF25E599}" srcId="{FD6482F6-D930-482F-BF8D-92AF6D282733}" destId="{042FE54A-1FB8-49C2-B9B2-4DCAB9A4D2BC}" srcOrd="0" destOrd="0" parTransId="{FDA91E7B-7DC4-413B-BDE8-92B52DE9D9D1}" sibTransId="{AB4A48C5-D8C4-4825-992F-E20FF9229998}"/>
    <dgm:cxn modelId="{74EA57A0-E1C3-47E1-8307-D3722DB84618}" type="presOf" srcId="{8B62A7A4-CB58-47FB-89FA-2DE03B16BF34}" destId="{A2882DA0-AFD5-47DF-ADFC-7EEF7D12F63E}" srcOrd="0" destOrd="0" presId="urn:microsoft.com/office/officeart/2005/8/layout/chevron2"/>
    <dgm:cxn modelId="{EE4812A8-BEF6-4C45-BEB4-3F86E13AB71A}" type="presOf" srcId="{66B77CAE-F1C0-4854-842C-5607345AC92A}" destId="{0E399A9C-7255-42C1-B762-532D7CABCCD5}" srcOrd="0" destOrd="0" presId="urn:microsoft.com/office/officeart/2005/8/layout/chevron2"/>
    <dgm:cxn modelId="{3AD579C8-5F18-4C0E-BB44-78D56C2E507D}" type="presOf" srcId="{FD6482F6-D930-482F-BF8D-92AF6D282733}" destId="{119A5445-AD3B-4223-B094-39E4A73DB294}" srcOrd="0" destOrd="0" presId="urn:microsoft.com/office/officeart/2005/8/layout/chevron2"/>
    <dgm:cxn modelId="{2E3AF4CC-B572-46E8-96A3-EBF78265EF52}" srcId="{4329B0CC-0CFC-4EEF-8361-8C09BA3437BC}" destId="{8B62A7A4-CB58-47FB-89FA-2DE03B16BF34}" srcOrd="0" destOrd="0" parTransId="{0F0BC5F1-3DF8-415A-924C-7282F00A1F0D}" sibTransId="{A95E4DEA-DEDE-4B9F-914B-EB436838BE42}"/>
    <dgm:cxn modelId="{B64C1BDA-2A73-4713-BD8C-0C79EFD76C26}" srcId="{FC1297CC-7FEA-459E-A284-F1652BC7515A}" destId="{9DC7696B-2C54-4E8E-9893-219F4BA0730D}" srcOrd="0" destOrd="0" parTransId="{91C20A2F-FC0D-46A4-88E8-5B93A7D2B21B}" sibTransId="{4386916B-9FF4-47AC-9D9A-759969183B02}"/>
    <dgm:cxn modelId="{88D787DB-E05B-4EE7-9588-42BC35F117A5}" type="presOf" srcId="{4329B0CC-0CFC-4EEF-8361-8C09BA3437BC}" destId="{BDD9422A-C57B-4A6A-BCD2-997418DB3685}" srcOrd="0" destOrd="0" presId="urn:microsoft.com/office/officeart/2005/8/layout/chevron2"/>
    <dgm:cxn modelId="{1F54A304-9F8B-4716-9A38-B6CDB378C7CC}" type="presParOf" srcId="{0E399A9C-7255-42C1-B762-532D7CABCCD5}" destId="{E6476AF2-A1D3-4CFA-8158-99E596E480C7}" srcOrd="0" destOrd="0" presId="urn:microsoft.com/office/officeart/2005/8/layout/chevron2"/>
    <dgm:cxn modelId="{32535FAC-A125-4EBF-921F-7E092B120E25}" type="presParOf" srcId="{E6476AF2-A1D3-4CFA-8158-99E596E480C7}" destId="{119A5445-AD3B-4223-B094-39E4A73DB294}" srcOrd="0" destOrd="0" presId="urn:microsoft.com/office/officeart/2005/8/layout/chevron2"/>
    <dgm:cxn modelId="{A16602FA-C3EB-4293-970C-9A72C6B1CB2E}" type="presParOf" srcId="{E6476AF2-A1D3-4CFA-8158-99E596E480C7}" destId="{2AD3A620-8D89-452D-98FF-676E6B0147E3}" srcOrd="1" destOrd="0" presId="urn:microsoft.com/office/officeart/2005/8/layout/chevron2"/>
    <dgm:cxn modelId="{54ECC7B2-34EC-489B-BD31-7C885E6D9D0A}" type="presParOf" srcId="{0E399A9C-7255-42C1-B762-532D7CABCCD5}" destId="{F187935D-2E22-4824-B1FF-BFC38AC15906}" srcOrd="1" destOrd="0" presId="urn:microsoft.com/office/officeart/2005/8/layout/chevron2"/>
    <dgm:cxn modelId="{557BA273-236B-4433-A426-1AFFE95627EC}" type="presParOf" srcId="{0E399A9C-7255-42C1-B762-532D7CABCCD5}" destId="{9DBFA579-896A-4018-8DA0-A978684EC097}" srcOrd="2" destOrd="0" presId="urn:microsoft.com/office/officeart/2005/8/layout/chevron2"/>
    <dgm:cxn modelId="{AF8D9E60-7046-45C7-AE3C-4F935EE5B1C3}" type="presParOf" srcId="{9DBFA579-896A-4018-8DA0-A978684EC097}" destId="{BDD9422A-C57B-4A6A-BCD2-997418DB3685}" srcOrd="0" destOrd="0" presId="urn:microsoft.com/office/officeart/2005/8/layout/chevron2"/>
    <dgm:cxn modelId="{24A2BF14-B830-4096-A53E-A3DF64385B78}" type="presParOf" srcId="{9DBFA579-896A-4018-8DA0-A978684EC097}" destId="{A2882DA0-AFD5-47DF-ADFC-7EEF7D12F63E}" srcOrd="1" destOrd="0" presId="urn:microsoft.com/office/officeart/2005/8/layout/chevron2"/>
    <dgm:cxn modelId="{3FBAD0AA-2D1E-4DB7-BA3C-2366B6A57485}" type="presParOf" srcId="{0E399A9C-7255-42C1-B762-532D7CABCCD5}" destId="{1BD628EA-9E0B-46A5-B53B-EAAC94767D0F}" srcOrd="3" destOrd="0" presId="urn:microsoft.com/office/officeart/2005/8/layout/chevron2"/>
    <dgm:cxn modelId="{8B6AEE8C-DB17-4625-B906-C56246962054}" type="presParOf" srcId="{0E399A9C-7255-42C1-B762-532D7CABCCD5}" destId="{E4490AA3-623D-442F-B19E-80DDE0AF23F8}" srcOrd="4" destOrd="0" presId="urn:microsoft.com/office/officeart/2005/8/layout/chevron2"/>
    <dgm:cxn modelId="{961C28AB-6032-41C8-9C1E-9DB02EE67867}" type="presParOf" srcId="{E4490AA3-623D-442F-B19E-80DDE0AF23F8}" destId="{7B878A6C-9AA1-482B-8C85-D131100D64C7}" srcOrd="0" destOrd="0" presId="urn:microsoft.com/office/officeart/2005/8/layout/chevron2"/>
    <dgm:cxn modelId="{E10A9846-2F12-4FE2-BDCE-7E6FD4CE0F20}" type="presParOf" srcId="{E4490AA3-623D-442F-B19E-80DDE0AF23F8}" destId="{773F216D-C045-4FEC-AB3B-F3590ED01019}" srcOrd="1" destOrd="0" presId="urn:microsoft.com/office/officeart/2005/8/layout/chevron2"/>
    <dgm:cxn modelId="{94DCEB0F-4709-4B72-9BA5-6CD3598AF6D6}" type="presParOf" srcId="{0E399A9C-7255-42C1-B762-532D7CABCCD5}" destId="{2EEA736C-571B-4990-BDE5-D7AC110C15A2}" srcOrd="5" destOrd="0" presId="urn:microsoft.com/office/officeart/2005/8/layout/chevron2"/>
    <dgm:cxn modelId="{C5F22BA9-05A2-402A-B0E3-B23FF1B92431}" type="presParOf" srcId="{0E399A9C-7255-42C1-B762-532D7CABCCD5}" destId="{D91F4891-D5C3-48E5-95F4-07C604E59100}" srcOrd="6" destOrd="0" presId="urn:microsoft.com/office/officeart/2005/8/layout/chevron2"/>
    <dgm:cxn modelId="{ADA9C344-5A56-45FB-9E66-6AA219B8AB8B}" type="presParOf" srcId="{D91F4891-D5C3-48E5-95F4-07C604E59100}" destId="{CC21F1F0-7CA4-4B5E-9F1B-21CD1B261ABE}" srcOrd="0" destOrd="0" presId="urn:microsoft.com/office/officeart/2005/8/layout/chevron2"/>
    <dgm:cxn modelId="{E00A1306-DC0A-4CAE-9981-46D112CD4631}" type="presParOf" srcId="{D91F4891-D5C3-48E5-95F4-07C604E59100}" destId="{7C53DB6E-7CA2-462F-8ACE-290656AA052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4E5CD4-ED97-41F2-A6A9-05B9720A5E1A}" type="doc">
      <dgm:prSet loTypeId="urn:microsoft.com/office/officeart/2005/8/layout/hList7" loCatId="list" qsTypeId="urn:microsoft.com/office/officeart/2005/8/quickstyle/simple1" qsCatId="simple" csTypeId="urn:microsoft.com/office/officeart/2005/8/colors/accent1_2" csCatId="accent1" phldr="1"/>
      <dgm:spPr/>
    </dgm:pt>
    <dgm:pt modelId="{DB6BFE91-DB87-4203-9A2D-980EDBF74144}">
      <dgm:prSet phldrT="[Text]"/>
      <dgm:spPr/>
      <dgm:t>
        <a:bodyPr/>
        <a:lstStyle/>
        <a:p>
          <a:r>
            <a:rPr lang="en-US" dirty="0"/>
            <a:t>Raichur, Yadgiri</a:t>
          </a:r>
          <a:endParaRPr lang="en-IN" dirty="0"/>
        </a:p>
      </dgm:t>
    </dgm:pt>
    <dgm:pt modelId="{4653A63C-AC7B-4086-A85B-4F4FC4C25CEC}" type="parTrans" cxnId="{2015669B-977C-4242-9F42-5852B135CBFB}">
      <dgm:prSet/>
      <dgm:spPr/>
      <dgm:t>
        <a:bodyPr/>
        <a:lstStyle/>
        <a:p>
          <a:endParaRPr lang="en-IN"/>
        </a:p>
      </dgm:t>
    </dgm:pt>
    <dgm:pt modelId="{7492CBB7-5F87-4B53-A2BD-74DAD97D9628}" type="sibTrans" cxnId="{2015669B-977C-4242-9F42-5852B135CBFB}">
      <dgm:prSet/>
      <dgm:spPr/>
      <dgm:t>
        <a:bodyPr/>
        <a:lstStyle/>
        <a:p>
          <a:endParaRPr lang="en-IN"/>
        </a:p>
      </dgm:t>
    </dgm:pt>
    <dgm:pt modelId="{F894C617-73F0-4496-A45A-B04BB21A6C7E}">
      <dgm:prSet phldrT="[Text]"/>
      <dgm:spPr/>
      <dgm:t>
        <a:bodyPr/>
        <a:lstStyle/>
        <a:p>
          <a:r>
            <a:rPr lang="en-US" dirty="0"/>
            <a:t>Ex post facto research design</a:t>
          </a:r>
          <a:endParaRPr lang="en-IN" dirty="0"/>
        </a:p>
      </dgm:t>
    </dgm:pt>
    <dgm:pt modelId="{8B456F72-53F7-4333-9C68-8842985C3766}" type="parTrans" cxnId="{35553292-144E-4AA2-B3B3-8E49857D651D}">
      <dgm:prSet/>
      <dgm:spPr/>
      <dgm:t>
        <a:bodyPr/>
        <a:lstStyle/>
        <a:p>
          <a:endParaRPr lang="en-IN"/>
        </a:p>
      </dgm:t>
    </dgm:pt>
    <dgm:pt modelId="{662E7D4D-306E-4A38-B664-E79734A3B571}" type="sibTrans" cxnId="{35553292-144E-4AA2-B3B3-8E49857D651D}">
      <dgm:prSet/>
      <dgm:spPr/>
      <dgm:t>
        <a:bodyPr/>
        <a:lstStyle/>
        <a:p>
          <a:endParaRPr lang="en-IN"/>
        </a:p>
      </dgm:t>
    </dgm:pt>
    <dgm:pt modelId="{C34D4302-84EA-4B43-AE24-23ADEBDE3DC0}">
      <dgm:prSet phldrT="[Text]"/>
      <dgm:spPr/>
      <dgm:t>
        <a:bodyPr/>
        <a:lstStyle/>
        <a:p>
          <a:r>
            <a:rPr lang="en-US" dirty="0"/>
            <a:t>Size of the sample 120</a:t>
          </a:r>
          <a:endParaRPr lang="en-IN" dirty="0"/>
        </a:p>
      </dgm:t>
    </dgm:pt>
    <dgm:pt modelId="{F4340664-306B-468E-A905-AD7BED998F65}" type="parTrans" cxnId="{5AABF3A8-4D68-4733-B236-AEB246EB5A01}">
      <dgm:prSet/>
      <dgm:spPr/>
      <dgm:t>
        <a:bodyPr/>
        <a:lstStyle/>
        <a:p>
          <a:endParaRPr lang="en-IN"/>
        </a:p>
      </dgm:t>
    </dgm:pt>
    <dgm:pt modelId="{B90F8D99-7D48-4976-B935-6DF2D9D77F15}" type="sibTrans" cxnId="{5AABF3A8-4D68-4733-B236-AEB246EB5A01}">
      <dgm:prSet/>
      <dgm:spPr/>
      <dgm:t>
        <a:bodyPr/>
        <a:lstStyle/>
        <a:p>
          <a:endParaRPr lang="en-IN"/>
        </a:p>
      </dgm:t>
    </dgm:pt>
    <dgm:pt modelId="{3AA3CD27-2B27-4D41-861C-40D7FB3E2FD1}" type="pres">
      <dgm:prSet presAssocID="{494E5CD4-ED97-41F2-A6A9-05B9720A5E1A}" presName="Name0" presStyleCnt="0">
        <dgm:presLayoutVars>
          <dgm:dir/>
          <dgm:resizeHandles val="exact"/>
        </dgm:presLayoutVars>
      </dgm:prSet>
      <dgm:spPr/>
    </dgm:pt>
    <dgm:pt modelId="{116C15D9-DD27-44B8-80EF-2691C26EFA2B}" type="pres">
      <dgm:prSet presAssocID="{494E5CD4-ED97-41F2-A6A9-05B9720A5E1A}" presName="fgShape" presStyleLbl="fgShp" presStyleIdx="0" presStyleCnt="1"/>
      <dgm:spPr/>
    </dgm:pt>
    <dgm:pt modelId="{DB5463C9-5B62-42CA-BA77-35AA68CBD6ED}" type="pres">
      <dgm:prSet presAssocID="{494E5CD4-ED97-41F2-A6A9-05B9720A5E1A}" presName="linComp" presStyleCnt="0"/>
      <dgm:spPr/>
    </dgm:pt>
    <dgm:pt modelId="{BA840BA9-A76C-4522-B777-4CB79AD69A0F}" type="pres">
      <dgm:prSet presAssocID="{DB6BFE91-DB87-4203-9A2D-980EDBF74144}" presName="compNode" presStyleCnt="0"/>
      <dgm:spPr/>
    </dgm:pt>
    <dgm:pt modelId="{7BAD68D7-9F54-403D-AAE2-4054CBCA4E22}" type="pres">
      <dgm:prSet presAssocID="{DB6BFE91-DB87-4203-9A2D-980EDBF74144}" presName="bkgdShape" presStyleLbl="node1" presStyleIdx="0" presStyleCnt="3"/>
      <dgm:spPr/>
    </dgm:pt>
    <dgm:pt modelId="{F6EC7D63-CCA6-4B3D-B164-9ED0FD8B24D4}" type="pres">
      <dgm:prSet presAssocID="{DB6BFE91-DB87-4203-9A2D-980EDBF74144}" presName="nodeTx" presStyleLbl="node1" presStyleIdx="0" presStyleCnt="3">
        <dgm:presLayoutVars>
          <dgm:bulletEnabled val="1"/>
        </dgm:presLayoutVars>
      </dgm:prSet>
      <dgm:spPr/>
    </dgm:pt>
    <dgm:pt modelId="{E1884CBD-2AFC-4B5F-9333-D19339589D91}" type="pres">
      <dgm:prSet presAssocID="{DB6BFE91-DB87-4203-9A2D-980EDBF74144}" presName="invisiNode" presStyleLbl="node1" presStyleIdx="0" presStyleCnt="3"/>
      <dgm:spPr/>
    </dgm:pt>
    <dgm:pt modelId="{2B54DF0A-09E7-4D27-B9A0-5552370D175D}" type="pres">
      <dgm:prSet presAssocID="{DB6BFE91-DB87-4203-9A2D-980EDBF74144}" presName="imagNod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B1018A3F-DE5A-4E4F-9448-8EDE65404C46}" type="pres">
      <dgm:prSet presAssocID="{7492CBB7-5F87-4B53-A2BD-74DAD97D9628}" presName="sibTrans" presStyleLbl="sibTrans2D1" presStyleIdx="0" presStyleCnt="0"/>
      <dgm:spPr/>
    </dgm:pt>
    <dgm:pt modelId="{F8B17C36-3D6C-4E82-BCA4-F8F03D931EA0}" type="pres">
      <dgm:prSet presAssocID="{F894C617-73F0-4496-A45A-B04BB21A6C7E}" presName="compNode" presStyleCnt="0"/>
      <dgm:spPr/>
    </dgm:pt>
    <dgm:pt modelId="{4396B6F0-1E75-4781-8F83-1B49E9C8D025}" type="pres">
      <dgm:prSet presAssocID="{F894C617-73F0-4496-A45A-B04BB21A6C7E}" presName="bkgdShape" presStyleLbl="node1" presStyleIdx="1" presStyleCnt="3"/>
      <dgm:spPr/>
    </dgm:pt>
    <dgm:pt modelId="{A6779965-DED7-4011-AE7C-F54E5F346651}" type="pres">
      <dgm:prSet presAssocID="{F894C617-73F0-4496-A45A-B04BB21A6C7E}" presName="nodeTx" presStyleLbl="node1" presStyleIdx="1" presStyleCnt="3">
        <dgm:presLayoutVars>
          <dgm:bulletEnabled val="1"/>
        </dgm:presLayoutVars>
      </dgm:prSet>
      <dgm:spPr/>
    </dgm:pt>
    <dgm:pt modelId="{21C2F432-7114-4800-8553-90AA10CE6C48}" type="pres">
      <dgm:prSet presAssocID="{F894C617-73F0-4496-A45A-B04BB21A6C7E}" presName="invisiNode" presStyleLbl="node1" presStyleIdx="1" presStyleCnt="3"/>
      <dgm:spPr/>
    </dgm:pt>
    <dgm:pt modelId="{575A9019-0BEF-4004-A5E2-8DF2D92D19DB}" type="pres">
      <dgm:prSet presAssocID="{F894C617-73F0-4496-A45A-B04BB21A6C7E}"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136B35B7-D9D1-4FB6-8A12-680E67E03B66}" type="pres">
      <dgm:prSet presAssocID="{662E7D4D-306E-4A38-B664-E79734A3B571}" presName="sibTrans" presStyleLbl="sibTrans2D1" presStyleIdx="0" presStyleCnt="0"/>
      <dgm:spPr/>
    </dgm:pt>
    <dgm:pt modelId="{B7D9E323-A77B-4EB5-8194-D5D5699D297E}" type="pres">
      <dgm:prSet presAssocID="{C34D4302-84EA-4B43-AE24-23ADEBDE3DC0}" presName="compNode" presStyleCnt="0"/>
      <dgm:spPr/>
    </dgm:pt>
    <dgm:pt modelId="{0745CF5B-15B6-4922-9EF8-B45DEDF53A07}" type="pres">
      <dgm:prSet presAssocID="{C34D4302-84EA-4B43-AE24-23ADEBDE3DC0}" presName="bkgdShape" presStyleLbl="node1" presStyleIdx="2" presStyleCnt="3"/>
      <dgm:spPr/>
    </dgm:pt>
    <dgm:pt modelId="{4CE22E48-DC0F-4A4A-B953-D28139AD8D96}" type="pres">
      <dgm:prSet presAssocID="{C34D4302-84EA-4B43-AE24-23ADEBDE3DC0}" presName="nodeTx" presStyleLbl="node1" presStyleIdx="2" presStyleCnt="3">
        <dgm:presLayoutVars>
          <dgm:bulletEnabled val="1"/>
        </dgm:presLayoutVars>
      </dgm:prSet>
      <dgm:spPr/>
    </dgm:pt>
    <dgm:pt modelId="{B51231C1-B103-4092-ABD9-9F3971D0F63F}" type="pres">
      <dgm:prSet presAssocID="{C34D4302-84EA-4B43-AE24-23ADEBDE3DC0}" presName="invisiNode" presStyleLbl="node1" presStyleIdx="2" presStyleCnt="3"/>
      <dgm:spPr/>
    </dgm:pt>
    <dgm:pt modelId="{BA22C1D9-C36D-4BCE-84FE-545E6671F727}" type="pres">
      <dgm:prSet presAssocID="{C34D4302-84EA-4B43-AE24-23ADEBDE3DC0}"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pt>
  </dgm:ptLst>
  <dgm:cxnLst>
    <dgm:cxn modelId="{B8788501-8568-4F04-A46C-F6B10D2516B7}" type="presOf" srcId="{C34D4302-84EA-4B43-AE24-23ADEBDE3DC0}" destId="{4CE22E48-DC0F-4A4A-B953-D28139AD8D96}" srcOrd="1" destOrd="0" presId="urn:microsoft.com/office/officeart/2005/8/layout/hList7"/>
    <dgm:cxn modelId="{ED46E570-E4B5-4E76-9CDF-DE7BEF5046EB}" type="presOf" srcId="{F894C617-73F0-4496-A45A-B04BB21A6C7E}" destId="{4396B6F0-1E75-4781-8F83-1B49E9C8D025}" srcOrd="0" destOrd="0" presId="urn:microsoft.com/office/officeart/2005/8/layout/hList7"/>
    <dgm:cxn modelId="{32E2F856-E534-4D01-A6BD-F74B3B6FC8B6}" type="presOf" srcId="{F894C617-73F0-4496-A45A-B04BB21A6C7E}" destId="{A6779965-DED7-4011-AE7C-F54E5F346651}" srcOrd="1" destOrd="0" presId="urn:microsoft.com/office/officeart/2005/8/layout/hList7"/>
    <dgm:cxn modelId="{E1471059-7BE1-4D87-A20F-C83FED66BCC8}" type="presOf" srcId="{C34D4302-84EA-4B43-AE24-23ADEBDE3DC0}" destId="{0745CF5B-15B6-4922-9EF8-B45DEDF53A07}" srcOrd="0" destOrd="0" presId="urn:microsoft.com/office/officeart/2005/8/layout/hList7"/>
    <dgm:cxn modelId="{EAB65E8B-2E70-49E3-A781-60FCE7D7071C}" type="presOf" srcId="{7492CBB7-5F87-4B53-A2BD-74DAD97D9628}" destId="{B1018A3F-DE5A-4E4F-9448-8EDE65404C46}" srcOrd="0" destOrd="0" presId="urn:microsoft.com/office/officeart/2005/8/layout/hList7"/>
    <dgm:cxn modelId="{35553292-144E-4AA2-B3B3-8E49857D651D}" srcId="{494E5CD4-ED97-41F2-A6A9-05B9720A5E1A}" destId="{F894C617-73F0-4496-A45A-B04BB21A6C7E}" srcOrd="1" destOrd="0" parTransId="{8B456F72-53F7-4333-9C68-8842985C3766}" sibTransId="{662E7D4D-306E-4A38-B664-E79734A3B571}"/>
    <dgm:cxn modelId="{2015669B-977C-4242-9F42-5852B135CBFB}" srcId="{494E5CD4-ED97-41F2-A6A9-05B9720A5E1A}" destId="{DB6BFE91-DB87-4203-9A2D-980EDBF74144}" srcOrd="0" destOrd="0" parTransId="{4653A63C-AC7B-4086-A85B-4F4FC4C25CEC}" sibTransId="{7492CBB7-5F87-4B53-A2BD-74DAD97D9628}"/>
    <dgm:cxn modelId="{5AABF3A8-4D68-4733-B236-AEB246EB5A01}" srcId="{494E5CD4-ED97-41F2-A6A9-05B9720A5E1A}" destId="{C34D4302-84EA-4B43-AE24-23ADEBDE3DC0}" srcOrd="2" destOrd="0" parTransId="{F4340664-306B-468E-A905-AD7BED998F65}" sibTransId="{B90F8D99-7D48-4976-B935-6DF2D9D77F15}"/>
    <dgm:cxn modelId="{667325A9-5BCF-4FF0-B7AE-0FD7960C55FD}" type="presOf" srcId="{662E7D4D-306E-4A38-B664-E79734A3B571}" destId="{136B35B7-D9D1-4FB6-8A12-680E67E03B66}" srcOrd="0" destOrd="0" presId="urn:microsoft.com/office/officeart/2005/8/layout/hList7"/>
    <dgm:cxn modelId="{035E95C8-5E7F-4B0A-A265-D54D13A86DD6}" type="presOf" srcId="{DB6BFE91-DB87-4203-9A2D-980EDBF74144}" destId="{F6EC7D63-CCA6-4B3D-B164-9ED0FD8B24D4}" srcOrd="1" destOrd="0" presId="urn:microsoft.com/office/officeart/2005/8/layout/hList7"/>
    <dgm:cxn modelId="{957A95D9-2D36-41C0-8055-7D3DC766851E}" type="presOf" srcId="{494E5CD4-ED97-41F2-A6A9-05B9720A5E1A}" destId="{3AA3CD27-2B27-4D41-861C-40D7FB3E2FD1}" srcOrd="0" destOrd="0" presId="urn:microsoft.com/office/officeart/2005/8/layout/hList7"/>
    <dgm:cxn modelId="{398859E2-BFBB-42AC-A649-7B6B0D399A11}" type="presOf" srcId="{DB6BFE91-DB87-4203-9A2D-980EDBF74144}" destId="{7BAD68D7-9F54-403D-AAE2-4054CBCA4E22}" srcOrd="0" destOrd="0" presId="urn:microsoft.com/office/officeart/2005/8/layout/hList7"/>
    <dgm:cxn modelId="{422881D0-6F78-432E-AA27-DF2F305F96D0}" type="presParOf" srcId="{3AA3CD27-2B27-4D41-861C-40D7FB3E2FD1}" destId="{116C15D9-DD27-44B8-80EF-2691C26EFA2B}" srcOrd="0" destOrd="0" presId="urn:microsoft.com/office/officeart/2005/8/layout/hList7"/>
    <dgm:cxn modelId="{1BDDB748-FC85-4EED-9AFA-C43A1FD252E5}" type="presParOf" srcId="{3AA3CD27-2B27-4D41-861C-40D7FB3E2FD1}" destId="{DB5463C9-5B62-42CA-BA77-35AA68CBD6ED}" srcOrd="1" destOrd="0" presId="urn:microsoft.com/office/officeart/2005/8/layout/hList7"/>
    <dgm:cxn modelId="{252573EC-7F99-4D46-A268-C6F20BA57093}" type="presParOf" srcId="{DB5463C9-5B62-42CA-BA77-35AA68CBD6ED}" destId="{BA840BA9-A76C-4522-B777-4CB79AD69A0F}" srcOrd="0" destOrd="0" presId="urn:microsoft.com/office/officeart/2005/8/layout/hList7"/>
    <dgm:cxn modelId="{0646CD19-30EF-411E-95E0-5D6782AC7406}" type="presParOf" srcId="{BA840BA9-A76C-4522-B777-4CB79AD69A0F}" destId="{7BAD68D7-9F54-403D-AAE2-4054CBCA4E22}" srcOrd="0" destOrd="0" presId="urn:microsoft.com/office/officeart/2005/8/layout/hList7"/>
    <dgm:cxn modelId="{621FCEA3-7450-417A-8CB4-D9F35CE87965}" type="presParOf" srcId="{BA840BA9-A76C-4522-B777-4CB79AD69A0F}" destId="{F6EC7D63-CCA6-4B3D-B164-9ED0FD8B24D4}" srcOrd="1" destOrd="0" presId="urn:microsoft.com/office/officeart/2005/8/layout/hList7"/>
    <dgm:cxn modelId="{97EBC7EA-0136-4B4F-8988-E17B902827B1}" type="presParOf" srcId="{BA840BA9-A76C-4522-B777-4CB79AD69A0F}" destId="{E1884CBD-2AFC-4B5F-9333-D19339589D91}" srcOrd="2" destOrd="0" presId="urn:microsoft.com/office/officeart/2005/8/layout/hList7"/>
    <dgm:cxn modelId="{223A3653-D282-49D6-8D36-CC5E4BEA8D5C}" type="presParOf" srcId="{BA840BA9-A76C-4522-B777-4CB79AD69A0F}" destId="{2B54DF0A-09E7-4D27-B9A0-5552370D175D}" srcOrd="3" destOrd="0" presId="urn:microsoft.com/office/officeart/2005/8/layout/hList7"/>
    <dgm:cxn modelId="{98ED8C59-C9C7-4396-ADB8-A83AD0D14E14}" type="presParOf" srcId="{DB5463C9-5B62-42CA-BA77-35AA68CBD6ED}" destId="{B1018A3F-DE5A-4E4F-9448-8EDE65404C46}" srcOrd="1" destOrd="0" presId="urn:microsoft.com/office/officeart/2005/8/layout/hList7"/>
    <dgm:cxn modelId="{9573AB66-64A5-441B-B4D1-A8F512A66F0D}" type="presParOf" srcId="{DB5463C9-5B62-42CA-BA77-35AA68CBD6ED}" destId="{F8B17C36-3D6C-4E82-BCA4-F8F03D931EA0}" srcOrd="2" destOrd="0" presId="urn:microsoft.com/office/officeart/2005/8/layout/hList7"/>
    <dgm:cxn modelId="{86D2A5B4-18BE-4D7C-803E-E8BACF7A0D0E}" type="presParOf" srcId="{F8B17C36-3D6C-4E82-BCA4-F8F03D931EA0}" destId="{4396B6F0-1E75-4781-8F83-1B49E9C8D025}" srcOrd="0" destOrd="0" presId="urn:microsoft.com/office/officeart/2005/8/layout/hList7"/>
    <dgm:cxn modelId="{D709E6F0-8689-41D8-8F50-52AB2C8CCEBC}" type="presParOf" srcId="{F8B17C36-3D6C-4E82-BCA4-F8F03D931EA0}" destId="{A6779965-DED7-4011-AE7C-F54E5F346651}" srcOrd="1" destOrd="0" presId="urn:microsoft.com/office/officeart/2005/8/layout/hList7"/>
    <dgm:cxn modelId="{1DC279D2-6710-425A-881A-DB8717E1B857}" type="presParOf" srcId="{F8B17C36-3D6C-4E82-BCA4-F8F03D931EA0}" destId="{21C2F432-7114-4800-8553-90AA10CE6C48}" srcOrd="2" destOrd="0" presId="urn:microsoft.com/office/officeart/2005/8/layout/hList7"/>
    <dgm:cxn modelId="{C8FAFF25-6420-4143-8321-13D397E8DD80}" type="presParOf" srcId="{F8B17C36-3D6C-4E82-BCA4-F8F03D931EA0}" destId="{575A9019-0BEF-4004-A5E2-8DF2D92D19DB}" srcOrd="3" destOrd="0" presId="urn:microsoft.com/office/officeart/2005/8/layout/hList7"/>
    <dgm:cxn modelId="{18D532B6-7105-460F-951C-700076079501}" type="presParOf" srcId="{DB5463C9-5B62-42CA-BA77-35AA68CBD6ED}" destId="{136B35B7-D9D1-4FB6-8A12-680E67E03B66}" srcOrd="3" destOrd="0" presId="urn:microsoft.com/office/officeart/2005/8/layout/hList7"/>
    <dgm:cxn modelId="{7679A907-A2AA-4876-BA08-6C3C4C2E8BDE}" type="presParOf" srcId="{DB5463C9-5B62-42CA-BA77-35AA68CBD6ED}" destId="{B7D9E323-A77B-4EB5-8194-D5D5699D297E}" srcOrd="4" destOrd="0" presId="urn:microsoft.com/office/officeart/2005/8/layout/hList7"/>
    <dgm:cxn modelId="{19192628-BA3A-4D61-872E-084DF8A1DDE8}" type="presParOf" srcId="{B7D9E323-A77B-4EB5-8194-D5D5699D297E}" destId="{0745CF5B-15B6-4922-9EF8-B45DEDF53A07}" srcOrd="0" destOrd="0" presId="urn:microsoft.com/office/officeart/2005/8/layout/hList7"/>
    <dgm:cxn modelId="{DA483809-EB36-43F7-BCE9-793BC39CBC7A}" type="presParOf" srcId="{B7D9E323-A77B-4EB5-8194-D5D5699D297E}" destId="{4CE22E48-DC0F-4A4A-B953-D28139AD8D96}" srcOrd="1" destOrd="0" presId="urn:microsoft.com/office/officeart/2005/8/layout/hList7"/>
    <dgm:cxn modelId="{FDBE4FED-D1FD-44F6-837A-F203A41A1B1C}" type="presParOf" srcId="{B7D9E323-A77B-4EB5-8194-D5D5699D297E}" destId="{B51231C1-B103-4092-ABD9-9F3971D0F63F}" srcOrd="2" destOrd="0" presId="urn:microsoft.com/office/officeart/2005/8/layout/hList7"/>
    <dgm:cxn modelId="{2BF0F69C-13BA-4FAD-8F8E-380B1CAF9289}" type="presParOf" srcId="{B7D9E323-A77B-4EB5-8194-D5D5699D297E}" destId="{BA22C1D9-C36D-4BCE-84FE-545E6671F72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4E5CD4-ED97-41F2-A6A9-05B9720A5E1A}" type="doc">
      <dgm:prSet loTypeId="urn:microsoft.com/office/officeart/2005/8/layout/hList7" loCatId="list" qsTypeId="urn:microsoft.com/office/officeart/2005/8/quickstyle/simple1" qsCatId="simple" csTypeId="urn:microsoft.com/office/officeart/2005/8/colors/accent1_2" csCatId="accent1" phldr="1"/>
      <dgm:spPr/>
    </dgm:pt>
    <dgm:pt modelId="{DB6BFE91-DB87-4203-9A2D-980EDBF74144}">
      <dgm:prSet phldrT="[Text]"/>
      <dgm:spPr/>
      <dgm:t>
        <a:bodyPr/>
        <a:lstStyle/>
        <a:p>
          <a:r>
            <a:rPr lang="en-US" dirty="0"/>
            <a:t>North Karnataka</a:t>
          </a:r>
          <a:endParaRPr lang="en-IN" dirty="0"/>
        </a:p>
      </dgm:t>
    </dgm:pt>
    <dgm:pt modelId="{4653A63C-AC7B-4086-A85B-4F4FC4C25CEC}" type="parTrans" cxnId="{2015669B-977C-4242-9F42-5852B135CBFB}">
      <dgm:prSet/>
      <dgm:spPr/>
      <dgm:t>
        <a:bodyPr/>
        <a:lstStyle/>
        <a:p>
          <a:endParaRPr lang="en-IN"/>
        </a:p>
      </dgm:t>
    </dgm:pt>
    <dgm:pt modelId="{7492CBB7-5F87-4B53-A2BD-74DAD97D9628}" type="sibTrans" cxnId="{2015669B-977C-4242-9F42-5852B135CBFB}">
      <dgm:prSet/>
      <dgm:spPr/>
      <dgm:t>
        <a:bodyPr/>
        <a:lstStyle/>
        <a:p>
          <a:endParaRPr lang="en-IN"/>
        </a:p>
      </dgm:t>
    </dgm:pt>
    <dgm:pt modelId="{F894C617-73F0-4496-A45A-B04BB21A6C7E}">
      <dgm:prSet phldrT="[Text]"/>
      <dgm:spPr/>
      <dgm:t>
        <a:bodyPr/>
        <a:lstStyle/>
        <a:p>
          <a:r>
            <a:rPr lang="en-US" dirty="0"/>
            <a:t>Ex post facto research design</a:t>
          </a:r>
          <a:endParaRPr lang="en-IN" dirty="0"/>
        </a:p>
      </dgm:t>
    </dgm:pt>
    <dgm:pt modelId="{8B456F72-53F7-4333-9C68-8842985C3766}" type="parTrans" cxnId="{35553292-144E-4AA2-B3B3-8E49857D651D}">
      <dgm:prSet/>
      <dgm:spPr/>
      <dgm:t>
        <a:bodyPr/>
        <a:lstStyle/>
        <a:p>
          <a:endParaRPr lang="en-IN"/>
        </a:p>
      </dgm:t>
    </dgm:pt>
    <dgm:pt modelId="{662E7D4D-306E-4A38-B664-E79734A3B571}" type="sibTrans" cxnId="{35553292-144E-4AA2-B3B3-8E49857D651D}">
      <dgm:prSet/>
      <dgm:spPr/>
      <dgm:t>
        <a:bodyPr/>
        <a:lstStyle/>
        <a:p>
          <a:endParaRPr lang="en-IN"/>
        </a:p>
      </dgm:t>
    </dgm:pt>
    <dgm:pt modelId="{C34D4302-84EA-4B43-AE24-23ADEBDE3DC0}">
      <dgm:prSet phldrT="[Text]"/>
      <dgm:spPr/>
      <dgm:t>
        <a:bodyPr/>
        <a:lstStyle/>
        <a:p>
          <a:r>
            <a:rPr lang="en-US" dirty="0"/>
            <a:t>Size of the sample 300</a:t>
          </a:r>
          <a:endParaRPr lang="en-IN" dirty="0"/>
        </a:p>
      </dgm:t>
    </dgm:pt>
    <dgm:pt modelId="{F4340664-306B-468E-A905-AD7BED998F65}" type="parTrans" cxnId="{5AABF3A8-4D68-4733-B236-AEB246EB5A01}">
      <dgm:prSet/>
      <dgm:spPr/>
      <dgm:t>
        <a:bodyPr/>
        <a:lstStyle/>
        <a:p>
          <a:endParaRPr lang="en-IN"/>
        </a:p>
      </dgm:t>
    </dgm:pt>
    <dgm:pt modelId="{B90F8D99-7D48-4976-B935-6DF2D9D77F15}" type="sibTrans" cxnId="{5AABF3A8-4D68-4733-B236-AEB246EB5A01}">
      <dgm:prSet/>
      <dgm:spPr/>
      <dgm:t>
        <a:bodyPr/>
        <a:lstStyle/>
        <a:p>
          <a:endParaRPr lang="en-IN"/>
        </a:p>
      </dgm:t>
    </dgm:pt>
    <dgm:pt modelId="{3AA3CD27-2B27-4D41-861C-40D7FB3E2FD1}" type="pres">
      <dgm:prSet presAssocID="{494E5CD4-ED97-41F2-A6A9-05B9720A5E1A}" presName="Name0" presStyleCnt="0">
        <dgm:presLayoutVars>
          <dgm:dir/>
          <dgm:resizeHandles val="exact"/>
        </dgm:presLayoutVars>
      </dgm:prSet>
      <dgm:spPr/>
    </dgm:pt>
    <dgm:pt modelId="{116C15D9-DD27-44B8-80EF-2691C26EFA2B}" type="pres">
      <dgm:prSet presAssocID="{494E5CD4-ED97-41F2-A6A9-05B9720A5E1A}" presName="fgShape" presStyleLbl="fgShp" presStyleIdx="0" presStyleCnt="1"/>
      <dgm:spPr/>
    </dgm:pt>
    <dgm:pt modelId="{DB5463C9-5B62-42CA-BA77-35AA68CBD6ED}" type="pres">
      <dgm:prSet presAssocID="{494E5CD4-ED97-41F2-A6A9-05B9720A5E1A}" presName="linComp" presStyleCnt="0"/>
      <dgm:spPr/>
    </dgm:pt>
    <dgm:pt modelId="{BA840BA9-A76C-4522-B777-4CB79AD69A0F}" type="pres">
      <dgm:prSet presAssocID="{DB6BFE91-DB87-4203-9A2D-980EDBF74144}" presName="compNode" presStyleCnt="0"/>
      <dgm:spPr/>
    </dgm:pt>
    <dgm:pt modelId="{7BAD68D7-9F54-403D-AAE2-4054CBCA4E22}" type="pres">
      <dgm:prSet presAssocID="{DB6BFE91-DB87-4203-9A2D-980EDBF74144}" presName="bkgdShape" presStyleLbl="node1" presStyleIdx="0" presStyleCnt="3"/>
      <dgm:spPr/>
    </dgm:pt>
    <dgm:pt modelId="{F6EC7D63-CCA6-4B3D-B164-9ED0FD8B24D4}" type="pres">
      <dgm:prSet presAssocID="{DB6BFE91-DB87-4203-9A2D-980EDBF74144}" presName="nodeTx" presStyleLbl="node1" presStyleIdx="0" presStyleCnt="3">
        <dgm:presLayoutVars>
          <dgm:bulletEnabled val="1"/>
        </dgm:presLayoutVars>
      </dgm:prSet>
      <dgm:spPr/>
    </dgm:pt>
    <dgm:pt modelId="{E1884CBD-2AFC-4B5F-9333-D19339589D91}" type="pres">
      <dgm:prSet presAssocID="{DB6BFE91-DB87-4203-9A2D-980EDBF74144}" presName="invisiNode" presStyleLbl="node1" presStyleIdx="0" presStyleCnt="3"/>
      <dgm:spPr/>
    </dgm:pt>
    <dgm:pt modelId="{2B54DF0A-09E7-4D27-B9A0-5552370D175D}" type="pres">
      <dgm:prSet presAssocID="{DB6BFE91-DB87-4203-9A2D-980EDBF74144}" presName="imagNod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B1018A3F-DE5A-4E4F-9448-8EDE65404C46}" type="pres">
      <dgm:prSet presAssocID="{7492CBB7-5F87-4B53-A2BD-74DAD97D9628}" presName="sibTrans" presStyleLbl="sibTrans2D1" presStyleIdx="0" presStyleCnt="0"/>
      <dgm:spPr/>
    </dgm:pt>
    <dgm:pt modelId="{F8B17C36-3D6C-4E82-BCA4-F8F03D931EA0}" type="pres">
      <dgm:prSet presAssocID="{F894C617-73F0-4496-A45A-B04BB21A6C7E}" presName="compNode" presStyleCnt="0"/>
      <dgm:spPr/>
    </dgm:pt>
    <dgm:pt modelId="{4396B6F0-1E75-4781-8F83-1B49E9C8D025}" type="pres">
      <dgm:prSet presAssocID="{F894C617-73F0-4496-A45A-B04BB21A6C7E}" presName="bkgdShape" presStyleLbl="node1" presStyleIdx="1" presStyleCnt="3"/>
      <dgm:spPr/>
    </dgm:pt>
    <dgm:pt modelId="{A6779965-DED7-4011-AE7C-F54E5F346651}" type="pres">
      <dgm:prSet presAssocID="{F894C617-73F0-4496-A45A-B04BB21A6C7E}" presName="nodeTx" presStyleLbl="node1" presStyleIdx="1" presStyleCnt="3">
        <dgm:presLayoutVars>
          <dgm:bulletEnabled val="1"/>
        </dgm:presLayoutVars>
      </dgm:prSet>
      <dgm:spPr/>
    </dgm:pt>
    <dgm:pt modelId="{21C2F432-7114-4800-8553-90AA10CE6C48}" type="pres">
      <dgm:prSet presAssocID="{F894C617-73F0-4496-A45A-B04BB21A6C7E}" presName="invisiNode" presStyleLbl="node1" presStyleIdx="1" presStyleCnt="3"/>
      <dgm:spPr/>
    </dgm:pt>
    <dgm:pt modelId="{575A9019-0BEF-4004-A5E2-8DF2D92D19DB}" type="pres">
      <dgm:prSet presAssocID="{F894C617-73F0-4496-A45A-B04BB21A6C7E}"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136B35B7-D9D1-4FB6-8A12-680E67E03B66}" type="pres">
      <dgm:prSet presAssocID="{662E7D4D-306E-4A38-B664-E79734A3B571}" presName="sibTrans" presStyleLbl="sibTrans2D1" presStyleIdx="0" presStyleCnt="0"/>
      <dgm:spPr/>
    </dgm:pt>
    <dgm:pt modelId="{B7D9E323-A77B-4EB5-8194-D5D5699D297E}" type="pres">
      <dgm:prSet presAssocID="{C34D4302-84EA-4B43-AE24-23ADEBDE3DC0}" presName="compNode" presStyleCnt="0"/>
      <dgm:spPr/>
    </dgm:pt>
    <dgm:pt modelId="{0745CF5B-15B6-4922-9EF8-B45DEDF53A07}" type="pres">
      <dgm:prSet presAssocID="{C34D4302-84EA-4B43-AE24-23ADEBDE3DC0}" presName="bkgdShape" presStyleLbl="node1" presStyleIdx="2" presStyleCnt="3"/>
      <dgm:spPr/>
    </dgm:pt>
    <dgm:pt modelId="{4CE22E48-DC0F-4A4A-B953-D28139AD8D96}" type="pres">
      <dgm:prSet presAssocID="{C34D4302-84EA-4B43-AE24-23ADEBDE3DC0}" presName="nodeTx" presStyleLbl="node1" presStyleIdx="2" presStyleCnt="3">
        <dgm:presLayoutVars>
          <dgm:bulletEnabled val="1"/>
        </dgm:presLayoutVars>
      </dgm:prSet>
      <dgm:spPr/>
    </dgm:pt>
    <dgm:pt modelId="{B51231C1-B103-4092-ABD9-9F3971D0F63F}" type="pres">
      <dgm:prSet presAssocID="{C34D4302-84EA-4B43-AE24-23ADEBDE3DC0}" presName="invisiNode" presStyleLbl="node1" presStyleIdx="2" presStyleCnt="3"/>
      <dgm:spPr/>
    </dgm:pt>
    <dgm:pt modelId="{BA22C1D9-C36D-4BCE-84FE-545E6671F727}" type="pres">
      <dgm:prSet presAssocID="{C34D4302-84EA-4B43-AE24-23ADEBDE3DC0}"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pt>
  </dgm:ptLst>
  <dgm:cxnLst>
    <dgm:cxn modelId="{B8788501-8568-4F04-A46C-F6B10D2516B7}" type="presOf" srcId="{C34D4302-84EA-4B43-AE24-23ADEBDE3DC0}" destId="{4CE22E48-DC0F-4A4A-B953-D28139AD8D96}" srcOrd="1" destOrd="0" presId="urn:microsoft.com/office/officeart/2005/8/layout/hList7"/>
    <dgm:cxn modelId="{ED46E570-E4B5-4E76-9CDF-DE7BEF5046EB}" type="presOf" srcId="{F894C617-73F0-4496-A45A-B04BB21A6C7E}" destId="{4396B6F0-1E75-4781-8F83-1B49E9C8D025}" srcOrd="0" destOrd="0" presId="urn:microsoft.com/office/officeart/2005/8/layout/hList7"/>
    <dgm:cxn modelId="{32E2F856-E534-4D01-A6BD-F74B3B6FC8B6}" type="presOf" srcId="{F894C617-73F0-4496-A45A-B04BB21A6C7E}" destId="{A6779965-DED7-4011-AE7C-F54E5F346651}" srcOrd="1" destOrd="0" presId="urn:microsoft.com/office/officeart/2005/8/layout/hList7"/>
    <dgm:cxn modelId="{E1471059-7BE1-4D87-A20F-C83FED66BCC8}" type="presOf" srcId="{C34D4302-84EA-4B43-AE24-23ADEBDE3DC0}" destId="{0745CF5B-15B6-4922-9EF8-B45DEDF53A07}" srcOrd="0" destOrd="0" presId="urn:microsoft.com/office/officeart/2005/8/layout/hList7"/>
    <dgm:cxn modelId="{EAB65E8B-2E70-49E3-A781-60FCE7D7071C}" type="presOf" srcId="{7492CBB7-5F87-4B53-A2BD-74DAD97D9628}" destId="{B1018A3F-DE5A-4E4F-9448-8EDE65404C46}" srcOrd="0" destOrd="0" presId="urn:microsoft.com/office/officeart/2005/8/layout/hList7"/>
    <dgm:cxn modelId="{35553292-144E-4AA2-B3B3-8E49857D651D}" srcId="{494E5CD4-ED97-41F2-A6A9-05B9720A5E1A}" destId="{F894C617-73F0-4496-A45A-B04BB21A6C7E}" srcOrd="1" destOrd="0" parTransId="{8B456F72-53F7-4333-9C68-8842985C3766}" sibTransId="{662E7D4D-306E-4A38-B664-E79734A3B571}"/>
    <dgm:cxn modelId="{2015669B-977C-4242-9F42-5852B135CBFB}" srcId="{494E5CD4-ED97-41F2-A6A9-05B9720A5E1A}" destId="{DB6BFE91-DB87-4203-9A2D-980EDBF74144}" srcOrd="0" destOrd="0" parTransId="{4653A63C-AC7B-4086-A85B-4F4FC4C25CEC}" sibTransId="{7492CBB7-5F87-4B53-A2BD-74DAD97D9628}"/>
    <dgm:cxn modelId="{5AABF3A8-4D68-4733-B236-AEB246EB5A01}" srcId="{494E5CD4-ED97-41F2-A6A9-05B9720A5E1A}" destId="{C34D4302-84EA-4B43-AE24-23ADEBDE3DC0}" srcOrd="2" destOrd="0" parTransId="{F4340664-306B-468E-A905-AD7BED998F65}" sibTransId="{B90F8D99-7D48-4976-B935-6DF2D9D77F15}"/>
    <dgm:cxn modelId="{667325A9-5BCF-4FF0-B7AE-0FD7960C55FD}" type="presOf" srcId="{662E7D4D-306E-4A38-B664-E79734A3B571}" destId="{136B35B7-D9D1-4FB6-8A12-680E67E03B66}" srcOrd="0" destOrd="0" presId="urn:microsoft.com/office/officeart/2005/8/layout/hList7"/>
    <dgm:cxn modelId="{035E95C8-5E7F-4B0A-A265-D54D13A86DD6}" type="presOf" srcId="{DB6BFE91-DB87-4203-9A2D-980EDBF74144}" destId="{F6EC7D63-CCA6-4B3D-B164-9ED0FD8B24D4}" srcOrd="1" destOrd="0" presId="urn:microsoft.com/office/officeart/2005/8/layout/hList7"/>
    <dgm:cxn modelId="{957A95D9-2D36-41C0-8055-7D3DC766851E}" type="presOf" srcId="{494E5CD4-ED97-41F2-A6A9-05B9720A5E1A}" destId="{3AA3CD27-2B27-4D41-861C-40D7FB3E2FD1}" srcOrd="0" destOrd="0" presId="urn:microsoft.com/office/officeart/2005/8/layout/hList7"/>
    <dgm:cxn modelId="{398859E2-BFBB-42AC-A649-7B6B0D399A11}" type="presOf" srcId="{DB6BFE91-DB87-4203-9A2D-980EDBF74144}" destId="{7BAD68D7-9F54-403D-AAE2-4054CBCA4E22}" srcOrd="0" destOrd="0" presId="urn:microsoft.com/office/officeart/2005/8/layout/hList7"/>
    <dgm:cxn modelId="{422881D0-6F78-432E-AA27-DF2F305F96D0}" type="presParOf" srcId="{3AA3CD27-2B27-4D41-861C-40D7FB3E2FD1}" destId="{116C15D9-DD27-44B8-80EF-2691C26EFA2B}" srcOrd="0" destOrd="0" presId="urn:microsoft.com/office/officeart/2005/8/layout/hList7"/>
    <dgm:cxn modelId="{1BDDB748-FC85-4EED-9AFA-C43A1FD252E5}" type="presParOf" srcId="{3AA3CD27-2B27-4D41-861C-40D7FB3E2FD1}" destId="{DB5463C9-5B62-42CA-BA77-35AA68CBD6ED}" srcOrd="1" destOrd="0" presId="urn:microsoft.com/office/officeart/2005/8/layout/hList7"/>
    <dgm:cxn modelId="{252573EC-7F99-4D46-A268-C6F20BA57093}" type="presParOf" srcId="{DB5463C9-5B62-42CA-BA77-35AA68CBD6ED}" destId="{BA840BA9-A76C-4522-B777-4CB79AD69A0F}" srcOrd="0" destOrd="0" presId="urn:microsoft.com/office/officeart/2005/8/layout/hList7"/>
    <dgm:cxn modelId="{0646CD19-30EF-411E-95E0-5D6782AC7406}" type="presParOf" srcId="{BA840BA9-A76C-4522-B777-4CB79AD69A0F}" destId="{7BAD68D7-9F54-403D-AAE2-4054CBCA4E22}" srcOrd="0" destOrd="0" presId="urn:microsoft.com/office/officeart/2005/8/layout/hList7"/>
    <dgm:cxn modelId="{621FCEA3-7450-417A-8CB4-D9F35CE87965}" type="presParOf" srcId="{BA840BA9-A76C-4522-B777-4CB79AD69A0F}" destId="{F6EC7D63-CCA6-4B3D-B164-9ED0FD8B24D4}" srcOrd="1" destOrd="0" presId="urn:microsoft.com/office/officeart/2005/8/layout/hList7"/>
    <dgm:cxn modelId="{97EBC7EA-0136-4B4F-8988-E17B902827B1}" type="presParOf" srcId="{BA840BA9-A76C-4522-B777-4CB79AD69A0F}" destId="{E1884CBD-2AFC-4B5F-9333-D19339589D91}" srcOrd="2" destOrd="0" presId="urn:microsoft.com/office/officeart/2005/8/layout/hList7"/>
    <dgm:cxn modelId="{223A3653-D282-49D6-8D36-CC5E4BEA8D5C}" type="presParOf" srcId="{BA840BA9-A76C-4522-B777-4CB79AD69A0F}" destId="{2B54DF0A-09E7-4D27-B9A0-5552370D175D}" srcOrd="3" destOrd="0" presId="urn:microsoft.com/office/officeart/2005/8/layout/hList7"/>
    <dgm:cxn modelId="{98ED8C59-C9C7-4396-ADB8-A83AD0D14E14}" type="presParOf" srcId="{DB5463C9-5B62-42CA-BA77-35AA68CBD6ED}" destId="{B1018A3F-DE5A-4E4F-9448-8EDE65404C46}" srcOrd="1" destOrd="0" presId="urn:microsoft.com/office/officeart/2005/8/layout/hList7"/>
    <dgm:cxn modelId="{9573AB66-64A5-441B-B4D1-A8F512A66F0D}" type="presParOf" srcId="{DB5463C9-5B62-42CA-BA77-35AA68CBD6ED}" destId="{F8B17C36-3D6C-4E82-BCA4-F8F03D931EA0}" srcOrd="2" destOrd="0" presId="urn:microsoft.com/office/officeart/2005/8/layout/hList7"/>
    <dgm:cxn modelId="{86D2A5B4-18BE-4D7C-803E-E8BACF7A0D0E}" type="presParOf" srcId="{F8B17C36-3D6C-4E82-BCA4-F8F03D931EA0}" destId="{4396B6F0-1E75-4781-8F83-1B49E9C8D025}" srcOrd="0" destOrd="0" presId="urn:microsoft.com/office/officeart/2005/8/layout/hList7"/>
    <dgm:cxn modelId="{D709E6F0-8689-41D8-8F50-52AB2C8CCEBC}" type="presParOf" srcId="{F8B17C36-3D6C-4E82-BCA4-F8F03D931EA0}" destId="{A6779965-DED7-4011-AE7C-F54E5F346651}" srcOrd="1" destOrd="0" presId="urn:microsoft.com/office/officeart/2005/8/layout/hList7"/>
    <dgm:cxn modelId="{1DC279D2-6710-425A-881A-DB8717E1B857}" type="presParOf" srcId="{F8B17C36-3D6C-4E82-BCA4-F8F03D931EA0}" destId="{21C2F432-7114-4800-8553-90AA10CE6C48}" srcOrd="2" destOrd="0" presId="urn:microsoft.com/office/officeart/2005/8/layout/hList7"/>
    <dgm:cxn modelId="{C8FAFF25-6420-4143-8321-13D397E8DD80}" type="presParOf" srcId="{F8B17C36-3D6C-4E82-BCA4-F8F03D931EA0}" destId="{575A9019-0BEF-4004-A5E2-8DF2D92D19DB}" srcOrd="3" destOrd="0" presId="urn:microsoft.com/office/officeart/2005/8/layout/hList7"/>
    <dgm:cxn modelId="{18D532B6-7105-460F-951C-700076079501}" type="presParOf" srcId="{DB5463C9-5B62-42CA-BA77-35AA68CBD6ED}" destId="{136B35B7-D9D1-4FB6-8A12-680E67E03B66}" srcOrd="3" destOrd="0" presId="urn:microsoft.com/office/officeart/2005/8/layout/hList7"/>
    <dgm:cxn modelId="{7679A907-A2AA-4876-BA08-6C3C4C2E8BDE}" type="presParOf" srcId="{DB5463C9-5B62-42CA-BA77-35AA68CBD6ED}" destId="{B7D9E323-A77B-4EB5-8194-D5D5699D297E}" srcOrd="4" destOrd="0" presId="urn:microsoft.com/office/officeart/2005/8/layout/hList7"/>
    <dgm:cxn modelId="{19192628-BA3A-4D61-872E-084DF8A1DDE8}" type="presParOf" srcId="{B7D9E323-A77B-4EB5-8194-D5D5699D297E}" destId="{0745CF5B-15B6-4922-9EF8-B45DEDF53A07}" srcOrd="0" destOrd="0" presId="urn:microsoft.com/office/officeart/2005/8/layout/hList7"/>
    <dgm:cxn modelId="{DA483809-EB36-43F7-BCE9-793BC39CBC7A}" type="presParOf" srcId="{B7D9E323-A77B-4EB5-8194-D5D5699D297E}" destId="{4CE22E48-DC0F-4A4A-B953-D28139AD8D96}" srcOrd="1" destOrd="0" presId="urn:microsoft.com/office/officeart/2005/8/layout/hList7"/>
    <dgm:cxn modelId="{FDBE4FED-D1FD-44F6-837A-F203A41A1B1C}" type="presParOf" srcId="{B7D9E323-A77B-4EB5-8194-D5D5699D297E}" destId="{B51231C1-B103-4092-ABD9-9F3971D0F63F}" srcOrd="2" destOrd="0" presId="urn:microsoft.com/office/officeart/2005/8/layout/hList7"/>
    <dgm:cxn modelId="{2BF0F69C-13BA-4FAD-8F8E-380B1CAF9289}" type="presParOf" srcId="{B7D9E323-A77B-4EB5-8194-D5D5699D297E}" destId="{BA22C1D9-C36D-4BCE-84FE-545E6671F72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45924-AEE0-42E7-AB53-C553D5B24D19}">
      <dsp:nvSpPr>
        <dsp:cNvPr id="0" name=""/>
        <dsp:cNvSpPr/>
      </dsp:nvSpPr>
      <dsp:spPr>
        <a:xfrm>
          <a:off x="-6910594" y="-1057445"/>
          <a:ext cx="8231431" cy="8231431"/>
        </a:xfrm>
        <a:prstGeom prst="blockArc">
          <a:avLst>
            <a:gd name="adj1" fmla="val 18900000"/>
            <a:gd name="adj2" fmla="val 2700000"/>
            <a:gd name="adj3" fmla="val 262"/>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42B005F-7AAC-4A01-A979-E3E5CA451997}">
      <dsp:nvSpPr>
        <dsp:cNvPr id="0" name=""/>
        <dsp:cNvSpPr/>
      </dsp:nvSpPr>
      <dsp:spPr>
        <a:xfrm>
          <a:off x="429075" y="278057"/>
          <a:ext cx="9598992" cy="555871"/>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2400" b="0" kern="1200" dirty="0">
            <a:solidFill>
              <a:schemeClr val="tx1"/>
            </a:solidFill>
            <a:latin typeface="Bahnschrift SemiBold SemiConden" panose="020B0502040204020203"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2400" b="0" kern="1200" dirty="0">
              <a:solidFill>
                <a:schemeClr val="tx1"/>
              </a:solidFill>
              <a:latin typeface="Bahnschrift SemiBold SemiConden" panose="020B0502040204020203" pitchFamily="34" charset="0"/>
            </a:rPr>
            <a:t>Introduction</a:t>
          </a:r>
        </a:p>
        <a:p>
          <a:pPr lvl="0" algn="l" defTabSz="1066800">
            <a:lnSpc>
              <a:spcPct val="90000"/>
            </a:lnSpc>
            <a:spcBef>
              <a:spcPct val="0"/>
            </a:spcBef>
            <a:spcAft>
              <a:spcPct val="35000"/>
            </a:spcAft>
            <a:buNone/>
          </a:pPr>
          <a:endParaRPr lang="en-US" sz="2400" b="0" kern="1200" dirty="0">
            <a:solidFill>
              <a:schemeClr val="tx1"/>
            </a:solidFill>
            <a:latin typeface="Bahnschrift SemiBold SemiConden" panose="020B0502040204020203" pitchFamily="34" charset="0"/>
            <a:cs typeface="Times New Roman" panose="02020603050405020304" pitchFamily="18" charset="0"/>
          </a:endParaRPr>
        </a:p>
      </dsp:txBody>
      <dsp:txXfrm>
        <a:off x="429075" y="278057"/>
        <a:ext cx="9598992" cy="555871"/>
      </dsp:txXfrm>
    </dsp:sp>
    <dsp:sp modelId="{07BF9F54-C3C6-4709-A7BD-FADA8306BD24}">
      <dsp:nvSpPr>
        <dsp:cNvPr id="0" name=""/>
        <dsp:cNvSpPr/>
      </dsp:nvSpPr>
      <dsp:spPr>
        <a:xfrm>
          <a:off x="81655" y="208574"/>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CC13061-3487-400D-B94F-7FB618261169}">
      <dsp:nvSpPr>
        <dsp:cNvPr id="0" name=""/>
        <dsp:cNvSpPr/>
      </dsp:nvSpPr>
      <dsp:spPr>
        <a:xfrm>
          <a:off x="932466" y="1112354"/>
          <a:ext cx="9095601" cy="555871"/>
        </a:xfrm>
        <a:prstGeom prst="rect">
          <a:avLst/>
        </a:prstGeom>
        <a:solidFill>
          <a:schemeClr val="accent4">
            <a:hueOff val="1633482"/>
            <a:satOff val="-6796"/>
            <a:lumOff val="160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228600" lvl="0" indent="0" algn="l" defTabSz="1066800">
            <a:lnSpc>
              <a:spcPct val="90000"/>
            </a:lnSpc>
            <a:spcBef>
              <a:spcPct val="0"/>
            </a:spcBef>
            <a:spcAft>
              <a:spcPct val="15000"/>
            </a:spcAft>
            <a:buNone/>
          </a:pPr>
          <a:r>
            <a:rPr lang="en-US" sz="2400" b="0" kern="1200" dirty="0">
              <a:solidFill>
                <a:schemeClr val="tx1"/>
              </a:solidFill>
              <a:latin typeface="Bahnschrift SemiBold SemiConden" panose="020B0502040204020203" pitchFamily="34" charset="0"/>
            </a:rPr>
            <a:t>Objectives</a:t>
          </a:r>
        </a:p>
      </dsp:txBody>
      <dsp:txXfrm>
        <a:off x="932466" y="1112354"/>
        <a:ext cx="9095601" cy="555871"/>
      </dsp:txXfrm>
    </dsp:sp>
    <dsp:sp modelId="{62770C89-99BA-4EEA-8010-1BCAF07AE520}">
      <dsp:nvSpPr>
        <dsp:cNvPr id="0" name=""/>
        <dsp:cNvSpPr/>
      </dsp:nvSpPr>
      <dsp:spPr>
        <a:xfrm>
          <a:off x="585047" y="1042870"/>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A0B2C0F-DEFB-4A9A-8DFF-EEF8B3BCBE70}">
      <dsp:nvSpPr>
        <dsp:cNvPr id="0" name=""/>
        <dsp:cNvSpPr/>
      </dsp:nvSpPr>
      <dsp:spPr>
        <a:xfrm>
          <a:off x="1208322" y="1946038"/>
          <a:ext cx="8819745" cy="555871"/>
        </a:xfrm>
        <a:prstGeom prst="rect">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Bahnschrift SemiBold SemiConden" panose="020B0502040204020203" pitchFamily="34" charset="0"/>
            </a:rPr>
            <a:t> Scenario of skill development </a:t>
          </a:r>
          <a:endParaRPr lang="en-US" sz="2400" b="0" kern="1200" dirty="0">
            <a:solidFill>
              <a:schemeClr val="tx1"/>
            </a:solidFill>
            <a:latin typeface="Bahnschrift SemiBold SemiConden" panose="020B0502040204020203" pitchFamily="34" charset="0"/>
            <a:cs typeface="Times New Roman" panose="02020603050405020304" pitchFamily="18" charset="0"/>
          </a:endParaRPr>
        </a:p>
      </dsp:txBody>
      <dsp:txXfrm>
        <a:off x="1208322" y="1946038"/>
        <a:ext cx="8819745" cy="555871"/>
      </dsp:txXfrm>
    </dsp:sp>
    <dsp:sp modelId="{98288731-2814-4F1C-8F79-3BC1B73394B0}">
      <dsp:nvSpPr>
        <dsp:cNvPr id="0" name=""/>
        <dsp:cNvSpPr/>
      </dsp:nvSpPr>
      <dsp:spPr>
        <a:xfrm>
          <a:off x="860903" y="1876554"/>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4881D22-B92B-4D43-934B-CBA2B341C441}">
      <dsp:nvSpPr>
        <dsp:cNvPr id="0" name=""/>
        <dsp:cNvSpPr/>
      </dsp:nvSpPr>
      <dsp:spPr>
        <a:xfrm>
          <a:off x="1296400" y="2780334"/>
          <a:ext cx="8731667" cy="555871"/>
        </a:xfrm>
        <a:prstGeom prst="rect">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Bahnschrift SemiBold SemiConden" panose="020B0502040204020203" pitchFamily="34" charset="0"/>
            </a:rPr>
            <a:t> Initiatives in skill development</a:t>
          </a:r>
          <a:endParaRPr lang="en-US" sz="2400" b="0" kern="1200" dirty="0">
            <a:solidFill>
              <a:schemeClr val="tx1"/>
            </a:solidFill>
            <a:latin typeface="Bahnschrift SemiBold SemiConden" panose="020B0502040204020203" pitchFamily="34" charset="0"/>
            <a:cs typeface="Times New Roman" panose="02020603050405020304" pitchFamily="18" charset="0"/>
          </a:endParaRPr>
        </a:p>
      </dsp:txBody>
      <dsp:txXfrm>
        <a:off x="1296400" y="2780334"/>
        <a:ext cx="8731667" cy="555871"/>
      </dsp:txXfrm>
    </dsp:sp>
    <dsp:sp modelId="{EA093ACD-267E-4712-81A2-0989BDB68874}">
      <dsp:nvSpPr>
        <dsp:cNvPr id="0" name=""/>
        <dsp:cNvSpPr/>
      </dsp:nvSpPr>
      <dsp:spPr>
        <a:xfrm>
          <a:off x="948981" y="2710850"/>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3732B43-27FD-4841-8E2F-0982E0FA9B81}">
      <dsp:nvSpPr>
        <dsp:cNvPr id="0" name=""/>
        <dsp:cNvSpPr/>
      </dsp:nvSpPr>
      <dsp:spPr>
        <a:xfrm>
          <a:off x="1208322" y="3614631"/>
          <a:ext cx="8819745" cy="555871"/>
        </a:xfrm>
        <a:prstGeom prst="rect">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Bahnschrift SemiBold SemiConden" panose="020B0502040204020203" pitchFamily="34" charset="0"/>
            </a:rPr>
            <a:t> Challenges </a:t>
          </a:r>
          <a:endParaRPr lang="en-US" sz="2400" b="0" kern="1200" dirty="0">
            <a:solidFill>
              <a:schemeClr val="tx1"/>
            </a:solidFill>
            <a:latin typeface="Bahnschrift SemiBold SemiConden" panose="020B0502040204020203" pitchFamily="34" charset="0"/>
            <a:cs typeface="Times New Roman" panose="02020603050405020304" pitchFamily="18" charset="0"/>
          </a:endParaRPr>
        </a:p>
      </dsp:txBody>
      <dsp:txXfrm>
        <a:off x="1208322" y="3614631"/>
        <a:ext cx="8819745" cy="555871"/>
      </dsp:txXfrm>
    </dsp:sp>
    <dsp:sp modelId="{3FB19832-8154-4FD4-AF62-381C1BE70E4D}">
      <dsp:nvSpPr>
        <dsp:cNvPr id="0" name=""/>
        <dsp:cNvSpPr/>
      </dsp:nvSpPr>
      <dsp:spPr>
        <a:xfrm>
          <a:off x="860903" y="3545147"/>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D5F5FFD-DCF4-4CB6-BC68-92266E6BACF4}">
      <dsp:nvSpPr>
        <dsp:cNvPr id="0" name=""/>
        <dsp:cNvSpPr/>
      </dsp:nvSpPr>
      <dsp:spPr>
        <a:xfrm>
          <a:off x="932466" y="4448315"/>
          <a:ext cx="9095601" cy="555871"/>
        </a:xfrm>
        <a:prstGeom prst="rect">
          <a:avLst/>
        </a:prstGeom>
        <a:solidFill>
          <a:schemeClr val="accent4">
            <a:hueOff val="8167408"/>
            <a:satOff val="-33981"/>
            <a:lumOff val="80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Bahnschrift SemiBold SemiConden" panose="020B0502040204020203" pitchFamily="34" charset="0"/>
              <a:cs typeface="Times New Roman" panose="02020603050405020304" pitchFamily="18" charset="0"/>
            </a:rPr>
            <a:t> Research studies</a:t>
          </a:r>
        </a:p>
      </dsp:txBody>
      <dsp:txXfrm>
        <a:off x="932466" y="4448315"/>
        <a:ext cx="9095601" cy="555871"/>
      </dsp:txXfrm>
    </dsp:sp>
    <dsp:sp modelId="{C7D7B3AA-9476-4F92-BBA3-A39D0B075F96}">
      <dsp:nvSpPr>
        <dsp:cNvPr id="0" name=""/>
        <dsp:cNvSpPr/>
      </dsp:nvSpPr>
      <dsp:spPr>
        <a:xfrm>
          <a:off x="585047" y="4378831"/>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E94341B-8D01-421B-9C0E-4E35BECD2B72}">
      <dsp:nvSpPr>
        <dsp:cNvPr id="0" name=""/>
        <dsp:cNvSpPr/>
      </dsp:nvSpPr>
      <dsp:spPr>
        <a:xfrm>
          <a:off x="429075" y="5282611"/>
          <a:ext cx="9598992" cy="555871"/>
        </a:xfrm>
        <a:prstGeom prst="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122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Bahnschrift SemiBold SemiConden" panose="020B0502040204020203" pitchFamily="34" charset="0"/>
              <a:cs typeface="Times New Roman" panose="02020603050405020304" pitchFamily="18" charset="0"/>
            </a:rPr>
            <a:t>Conclusion</a:t>
          </a:r>
        </a:p>
      </dsp:txBody>
      <dsp:txXfrm>
        <a:off x="429075" y="5282611"/>
        <a:ext cx="9598992" cy="555871"/>
      </dsp:txXfrm>
    </dsp:sp>
    <dsp:sp modelId="{9ED3E291-7F83-4118-A1C3-4B226487D508}">
      <dsp:nvSpPr>
        <dsp:cNvPr id="0" name=""/>
        <dsp:cNvSpPr/>
      </dsp:nvSpPr>
      <dsp:spPr>
        <a:xfrm>
          <a:off x="81655" y="5213127"/>
          <a:ext cx="694839" cy="69483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A5445-AD3B-4223-B094-39E4A73DB294}">
      <dsp:nvSpPr>
        <dsp:cNvPr id="0" name=""/>
        <dsp:cNvSpPr/>
      </dsp:nvSpPr>
      <dsp:spPr>
        <a:xfrm rot="5400000">
          <a:off x="-219471" y="338755"/>
          <a:ext cx="1463145" cy="102420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Rounded MT Bold" panose="020F0704030504030204" pitchFamily="34" charset="0"/>
            </a:rPr>
            <a:t>1</a:t>
          </a:r>
          <a:endParaRPr lang="en-IN" sz="2400" kern="1200" dirty="0">
            <a:solidFill>
              <a:schemeClr val="tx1"/>
            </a:solidFill>
            <a:latin typeface="Arial Rounded MT Bold" panose="020F0704030504030204" pitchFamily="34" charset="0"/>
          </a:endParaRPr>
        </a:p>
      </dsp:txBody>
      <dsp:txXfrm rot="-5400000">
        <a:off x="1" y="631384"/>
        <a:ext cx="1024202" cy="438943"/>
      </dsp:txXfrm>
    </dsp:sp>
    <dsp:sp modelId="{2AD3A620-8D89-452D-98FF-676E6B0147E3}">
      <dsp:nvSpPr>
        <dsp:cNvPr id="0" name=""/>
        <dsp:cNvSpPr/>
      </dsp:nvSpPr>
      <dsp:spPr>
        <a:xfrm rot="5400000">
          <a:off x="5714583" y="-4561164"/>
          <a:ext cx="951044" cy="1033180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None/>
          </a:pPr>
          <a:r>
            <a:rPr lang="en-US" sz="2400" kern="1200" dirty="0">
              <a:solidFill>
                <a:schemeClr val="tx1"/>
              </a:solidFill>
              <a:latin typeface="Arial Rounded MT Bold" panose="020F0704030504030204" pitchFamily="34" charset="0"/>
            </a:rPr>
            <a:t>To know the scenario of skill development in India</a:t>
          </a:r>
          <a:endParaRPr lang="en-IN" sz="2400" kern="1200" dirty="0">
            <a:solidFill>
              <a:schemeClr val="tx1"/>
            </a:solidFill>
            <a:latin typeface="Arial Rounded MT Bold" panose="020F0704030504030204" pitchFamily="34" charset="0"/>
          </a:endParaRPr>
        </a:p>
      </dsp:txBody>
      <dsp:txXfrm rot="-5400000">
        <a:off x="1024202" y="175643"/>
        <a:ext cx="10285380" cy="858192"/>
      </dsp:txXfrm>
    </dsp:sp>
    <dsp:sp modelId="{BDD9422A-C57B-4A6A-BCD2-997418DB3685}">
      <dsp:nvSpPr>
        <dsp:cNvPr id="0" name=""/>
        <dsp:cNvSpPr/>
      </dsp:nvSpPr>
      <dsp:spPr>
        <a:xfrm rot="5400000">
          <a:off x="-219471" y="1537981"/>
          <a:ext cx="1463145" cy="1024202"/>
        </a:xfrm>
        <a:prstGeom prst="chevron">
          <a:avLst/>
        </a:prstGeom>
        <a:solidFill>
          <a:schemeClr val="accent4">
            <a:hueOff val="3266964"/>
            <a:satOff val="-13592"/>
            <a:lumOff val="3203"/>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Rounded MT Bold" panose="020F0704030504030204" pitchFamily="34" charset="0"/>
            </a:rPr>
            <a:t>2</a:t>
          </a:r>
          <a:endParaRPr lang="en-IN" sz="2400" kern="1200" dirty="0">
            <a:solidFill>
              <a:schemeClr val="tx1"/>
            </a:solidFill>
            <a:latin typeface="Arial Rounded MT Bold" panose="020F0704030504030204" pitchFamily="34" charset="0"/>
          </a:endParaRPr>
        </a:p>
      </dsp:txBody>
      <dsp:txXfrm rot="-5400000">
        <a:off x="1" y="1830610"/>
        <a:ext cx="1024202" cy="438943"/>
      </dsp:txXfrm>
    </dsp:sp>
    <dsp:sp modelId="{A2882DA0-AFD5-47DF-ADFC-7EEF7D12F63E}">
      <dsp:nvSpPr>
        <dsp:cNvPr id="0" name=""/>
        <dsp:cNvSpPr/>
      </dsp:nvSpPr>
      <dsp:spPr>
        <a:xfrm rot="5400000">
          <a:off x="5714583" y="-3371871"/>
          <a:ext cx="951044" cy="10331806"/>
        </a:xfrm>
        <a:prstGeom prst="round2SameRect">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None/>
          </a:pPr>
          <a:r>
            <a:rPr lang="en-US" sz="2400" kern="1200" dirty="0">
              <a:solidFill>
                <a:schemeClr val="tx1"/>
              </a:solidFill>
              <a:latin typeface="Arial Rounded MT Bold" panose="020F0704030504030204" pitchFamily="34" charset="0"/>
            </a:rPr>
            <a:t>To have brief insight of the initiatives in skill development</a:t>
          </a:r>
          <a:endParaRPr lang="en-IN" sz="2400" kern="1200" dirty="0">
            <a:solidFill>
              <a:schemeClr val="tx1"/>
            </a:solidFill>
            <a:latin typeface="Arial Rounded MT Bold" panose="020F0704030504030204" pitchFamily="34" charset="0"/>
          </a:endParaRPr>
        </a:p>
      </dsp:txBody>
      <dsp:txXfrm rot="-5400000">
        <a:off x="1024202" y="1364936"/>
        <a:ext cx="10285380" cy="858192"/>
      </dsp:txXfrm>
    </dsp:sp>
    <dsp:sp modelId="{7B878A6C-9AA1-482B-8C85-D131100D64C7}">
      <dsp:nvSpPr>
        <dsp:cNvPr id="0" name=""/>
        <dsp:cNvSpPr/>
      </dsp:nvSpPr>
      <dsp:spPr>
        <a:xfrm rot="5400000">
          <a:off x="-219471" y="2856483"/>
          <a:ext cx="1463145" cy="1024202"/>
        </a:xfrm>
        <a:prstGeom prst="chevron">
          <a:avLst/>
        </a:prstGeom>
        <a:solidFill>
          <a:schemeClr val="accent4">
            <a:hueOff val="6533927"/>
            <a:satOff val="-27185"/>
            <a:lumOff val="6405"/>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Rounded MT Bold" panose="020F0704030504030204" pitchFamily="34" charset="0"/>
            </a:rPr>
            <a:t>3</a:t>
          </a:r>
          <a:endParaRPr lang="en-IN" sz="2400" kern="1200" dirty="0">
            <a:solidFill>
              <a:schemeClr val="tx1"/>
            </a:solidFill>
            <a:latin typeface="Arial Rounded MT Bold" panose="020F0704030504030204" pitchFamily="34" charset="0"/>
          </a:endParaRPr>
        </a:p>
      </dsp:txBody>
      <dsp:txXfrm rot="-5400000">
        <a:off x="1" y="3149112"/>
        <a:ext cx="1024202" cy="438943"/>
      </dsp:txXfrm>
    </dsp:sp>
    <dsp:sp modelId="{773F216D-C045-4FEC-AB3B-F3590ED01019}">
      <dsp:nvSpPr>
        <dsp:cNvPr id="0" name=""/>
        <dsp:cNvSpPr/>
      </dsp:nvSpPr>
      <dsp:spPr>
        <a:xfrm rot="5400000">
          <a:off x="5714583" y="-2053369"/>
          <a:ext cx="951044" cy="10331806"/>
        </a:xfrm>
        <a:prstGeom prst="round2SameRect">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Wingdings" panose="05000000000000000000" pitchFamily="2" charset="2"/>
            <a:buNone/>
          </a:pPr>
          <a:r>
            <a:rPr lang="en-US" sz="2400" kern="1200" dirty="0">
              <a:solidFill>
                <a:schemeClr val="tx1"/>
              </a:solidFill>
              <a:latin typeface="Arial Rounded MT Bold" panose="020F0704030504030204" pitchFamily="34" charset="0"/>
            </a:rPr>
            <a:t>To discuss the issues and challenges in skill development</a:t>
          </a:r>
          <a:endParaRPr lang="en-IN" sz="2400" kern="1200" dirty="0">
            <a:solidFill>
              <a:schemeClr val="tx1"/>
            </a:solidFill>
            <a:latin typeface="Arial Rounded MT Bold" panose="020F0704030504030204" pitchFamily="34" charset="0"/>
          </a:endParaRPr>
        </a:p>
      </dsp:txBody>
      <dsp:txXfrm rot="-5400000">
        <a:off x="1024202" y="2683438"/>
        <a:ext cx="10285380" cy="858192"/>
      </dsp:txXfrm>
    </dsp:sp>
    <dsp:sp modelId="{CC21F1F0-7CA4-4B5E-9F1B-21CD1B261ABE}">
      <dsp:nvSpPr>
        <dsp:cNvPr id="0" name=""/>
        <dsp:cNvSpPr/>
      </dsp:nvSpPr>
      <dsp:spPr>
        <a:xfrm rot="5400000">
          <a:off x="-219471" y="4174985"/>
          <a:ext cx="1463145" cy="1024202"/>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Rounded MT Bold" panose="020F0704030504030204" pitchFamily="34" charset="0"/>
            </a:rPr>
            <a:t>4</a:t>
          </a:r>
          <a:endParaRPr lang="en-IN" sz="2400" kern="1200" dirty="0">
            <a:solidFill>
              <a:schemeClr val="tx1"/>
            </a:solidFill>
            <a:latin typeface="Arial Rounded MT Bold" panose="020F0704030504030204" pitchFamily="34" charset="0"/>
          </a:endParaRPr>
        </a:p>
      </dsp:txBody>
      <dsp:txXfrm rot="-5400000">
        <a:off x="1" y="4467614"/>
        <a:ext cx="1024202" cy="438943"/>
      </dsp:txXfrm>
    </dsp:sp>
    <dsp:sp modelId="{7C53DB6E-7CA2-462F-8ACE-290656AA0525}">
      <dsp:nvSpPr>
        <dsp:cNvPr id="0" name=""/>
        <dsp:cNvSpPr/>
      </dsp:nvSpPr>
      <dsp:spPr>
        <a:xfrm rot="5400000">
          <a:off x="5714583" y="-734867"/>
          <a:ext cx="951044" cy="10331806"/>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kern="1200" dirty="0">
              <a:solidFill>
                <a:schemeClr val="tx1"/>
              </a:solidFill>
              <a:latin typeface="Arial Rounded MT Bold" panose="020F0704030504030204" pitchFamily="34" charset="0"/>
            </a:rPr>
            <a:t>To review related research studies</a:t>
          </a:r>
          <a:endParaRPr lang="en-IN" sz="2400" kern="1200" dirty="0">
            <a:solidFill>
              <a:schemeClr val="tx1"/>
            </a:solidFill>
            <a:latin typeface="Arial Rounded MT Bold" panose="020F0704030504030204" pitchFamily="34" charset="0"/>
          </a:endParaRPr>
        </a:p>
      </dsp:txBody>
      <dsp:txXfrm rot="-5400000">
        <a:off x="1024202" y="4001940"/>
        <a:ext cx="10285380" cy="858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D68D7-9F54-403D-AAE2-4054CBCA4E22}">
      <dsp:nvSpPr>
        <dsp:cNvPr id="0" name=""/>
        <dsp:cNvSpPr/>
      </dsp:nvSpPr>
      <dsp:spPr>
        <a:xfrm>
          <a:off x="1476" y="0"/>
          <a:ext cx="2297232" cy="341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Raichur, Yadgiri</a:t>
          </a:r>
          <a:endParaRPr lang="en-IN" sz="2500" kern="1200" dirty="0"/>
        </a:p>
      </dsp:txBody>
      <dsp:txXfrm>
        <a:off x="1476" y="1367733"/>
        <a:ext cx="2297232" cy="1367733"/>
      </dsp:txXfrm>
    </dsp:sp>
    <dsp:sp modelId="{2B54DF0A-09E7-4D27-B9A0-5552370D175D}">
      <dsp:nvSpPr>
        <dsp:cNvPr id="0" name=""/>
        <dsp:cNvSpPr/>
      </dsp:nvSpPr>
      <dsp:spPr>
        <a:xfrm>
          <a:off x="580773" y="205160"/>
          <a:ext cx="1138638" cy="113863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96B6F0-1E75-4781-8F83-1B49E9C8D025}">
      <dsp:nvSpPr>
        <dsp:cNvPr id="0" name=""/>
        <dsp:cNvSpPr/>
      </dsp:nvSpPr>
      <dsp:spPr>
        <a:xfrm>
          <a:off x="2367626" y="0"/>
          <a:ext cx="2297232" cy="341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Ex post facto research design</a:t>
          </a:r>
          <a:endParaRPr lang="en-IN" sz="2500" kern="1200" dirty="0"/>
        </a:p>
      </dsp:txBody>
      <dsp:txXfrm>
        <a:off x="2367626" y="1367733"/>
        <a:ext cx="2297232" cy="1367733"/>
      </dsp:txXfrm>
    </dsp:sp>
    <dsp:sp modelId="{575A9019-0BEF-4004-A5E2-8DF2D92D19DB}">
      <dsp:nvSpPr>
        <dsp:cNvPr id="0" name=""/>
        <dsp:cNvSpPr/>
      </dsp:nvSpPr>
      <dsp:spPr>
        <a:xfrm>
          <a:off x="2946923" y="205160"/>
          <a:ext cx="1138638" cy="1138638"/>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45CF5B-15B6-4922-9EF8-B45DEDF53A07}">
      <dsp:nvSpPr>
        <dsp:cNvPr id="0" name=""/>
        <dsp:cNvSpPr/>
      </dsp:nvSpPr>
      <dsp:spPr>
        <a:xfrm>
          <a:off x="4733776" y="0"/>
          <a:ext cx="2297232" cy="341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Size of the sample 120</a:t>
          </a:r>
          <a:endParaRPr lang="en-IN" sz="2500" kern="1200" dirty="0"/>
        </a:p>
      </dsp:txBody>
      <dsp:txXfrm>
        <a:off x="4733776" y="1367733"/>
        <a:ext cx="2297232" cy="1367733"/>
      </dsp:txXfrm>
    </dsp:sp>
    <dsp:sp modelId="{BA22C1D9-C36D-4BCE-84FE-545E6671F727}">
      <dsp:nvSpPr>
        <dsp:cNvPr id="0" name=""/>
        <dsp:cNvSpPr/>
      </dsp:nvSpPr>
      <dsp:spPr>
        <a:xfrm>
          <a:off x="5313073" y="205160"/>
          <a:ext cx="1138638" cy="1138638"/>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6C15D9-DD27-44B8-80EF-2691C26EFA2B}">
      <dsp:nvSpPr>
        <dsp:cNvPr id="0" name=""/>
        <dsp:cNvSpPr/>
      </dsp:nvSpPr>
      <dsp:spPr>
        <a:xfrm>
          <a:off x="281299" y="2735467"/>
          <a:ext cx="6469887" cy="51290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D68D7-9F54-403D-AAE2-4054CBCA4E22}">
      <dsp:nvSpPr>
        <dsp:cNvPr id="0" name=""/>
        <dsp:cNvSpPr/>
      </dsp:nvSpPr>
      <dsp:spPr>
        <a:xfrm>
          <a:off x="1476" y="0"/>
          <a:ext cx="2297232" cy="341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North Karnataka</a:t>
          </a:r>
          <a:endParaRPr lang="en-IN" sz="2500" kern="1200" dirty="0"/>
        </a:p>
      </dsp:txBody>
      <dsp:txXfrm>
        <a:off x="1476" y="1367733"/>
        <a:ext cx="2297232" cy="1367733"/>
      </dsp:txXfrm>
    </dsp:sp>
    <dsp:sp modelId="{2B54DF0A-09E7-4D27-B9A0-5552370D175D}">
      <dsp:nvSpPr>
        <dsp:cNvPr id="0" name=""/>
        <dsp:cNvSpPr/>
      </dsp:nvSpPr>
      <dsp:spPr>
        <a:xfrm>
          <a:off x="580773" y="205160"/>
          <a:ext cx="1138638" cy="113863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96B6F0-1E75-4781-8F83-1B49E9C8D025}">
      <dsp:nvSpPr>
        <dsp:cNvPr id="0" name=""/>
        <dsp:cNvSpPr/>
      </dsp:nvSpPr>
      <dsp:spPr>
        <a:xfrm>
          <a:off x="2367626" y="0"/>
          <a:ext cx="2297232" cy="341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Ex post facto research design</a:t>
          </a:r>
          <a:endParaRPr lang="en-IN" sz="2500" kern="1200" dirty="0"/>
        </a:p>
      </dsp:txBody>
      <dsp:txXfrm>
        <a:off x="2367626" y="1367733"/>
        <a:ext cx="2297232" cy="1367733"/>
      </dsp:txXfrm>
    </dsp:sp>
    <dsp:sp modelId="{575A9019-0BEF-4004-A5E2-8DF2D92D19DB}">
      <dsp:nvSpPr>
        <dsp:cNvPr id="0" name=""/>
        <dsp:cNvSpPr/>
      </dsp:nvSpPr>
      <dsp:spPr>
        <a:xfrm>
          <a:off x="2946923" y="205160"/>
          <a:ext cx="1138638" cy="1138638"/>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45CF5B-15B6-4922-9EF8-B45DEDF53A07}">
      <dsp:nvSpPr>
        <dsp:cNvPr id="0" name=""/>
        <dsp:cNvSpPr/>
      </dsp:nvSpPr>
      <dsp:spPr>
        <a:xfrm>
          <a:off x="4733776" y="0"/>
          <a:ext cx="2297232" cy="341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Size of the sample 300</a:t>
          </a:r>
          <a:endParaRPr lang="en-IN" sz="2500" kern="1200" dirty="0"/>
        </a:p>
      </dsp:txBody>
      <dsp:txXfrm>
        <a:off x="4733776" y="1367733"/>
        <a:ext cx="2297232" cy="1367733"/>
      </dsp:txXfrm>
    </dsp:sp>
    <dsp:sp modelId="{BA22C1D9-C36D-4BCE-84FE-545E6671F727}">
      <dsp:nvSpPr>
        <dsp:cNvPr id="0" name=""/>
        <dsp:cNvSpPr/>
      </dsp:nvSpPr>
      <dsp:spPr>
        <a:xfrm>
          <a:off x="5313073" y="205160"/>
          <a:ext cx="1138638" cy="1138638"/>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6C15D9-DD27-44B8-80EF-2691C26EFA2B}">
      <dsp:nvSpPr>
        <dsp:cNvPr id="0" name=""/>
        <dsp:cNvSpPr/>
      </dsp:nvSpPr>
      <dsp:spPr>
        <a:xfrm>
          <a:off x="281299" y="2735467"/>
          <a:ext cx="6469887" cy="51290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E29BB-C98B-4162-8C78-DC00B4F78F34}" type="datetimeFigureOut">
              <a:rPr lang="en-IN" smtClean="0"/>
              <a:t>24-02-2023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C3674-549B-47BA-9CEE-1A24CD3B4357}" type="slidenum">
              <a:rPr lang="en-IN" smtClean="0"/>
              <a:t>‹#›</a:t>
            </a:fld>
            <a:endParaRPr lang="en-IN" dirty="0"/>
          </a:p>
        </p:txBody>
      </p:sp>
    </p:spTree>
    <p:extLst>
      <p:ext uri="{BB962C8B-B14F-4D97-AF65-F5344CB8AC3E}">
        <p14:creationId xmlns:p14="http://schemas.microsoft.com/office/powerpoint/2010/main" val="71872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44C3674-549B-47BA-9CEE-1A24CD3B4357}" type="slidenum">
              <a:rPr lang="en-IN" smtClean="0"/>
              <a:t>18</a:t>
            </a:fld>
            <a:endParaRPr lang="en-IN" dirty="0"/>
          </a:p>
        </p:txBody>
      </p:sp>
    </p:spTree>
    <p:extLst>
      <p:ext uri="{BB962C8B-B14F-4D97-AF65-F5344CB8AC3E}">
        <p14:creationId xmlns:p14="http://schemas.microsoft.com/office/powerpoint/2010/main" val="136983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44C3674-549B-47BA-9CEE-1A24CD3B4357}" type="slidenum">
              <a:rPr lang="en-IN" smtClean="0"/>
              <a:t>28</a:t>
            </a:fld>
            <a:endParaRPr lang="en-IN" dirty="0"/>
          </a:p>
        </p:txBody>
      </p:sp>
    </p:spTree>
    <p:extLst>
      <p:ext uri="{BB962C8B-B14F-4D97-AF65-F5344CB8AC3E}">
        <p14:creationId xmlns:p14="http://schemas.microsoft.com/office/powerpoint/2010/main" val="1788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44C3674-549B-47BA-9CEE-1A24CD3B4357}" type="slidenum">
              <a:rPr lang="en-IN" smtClean="0"/>
              <a:t>73</a:t>
            </a:fld>
            <a:endParaRPr lang="en-IN" dirty="0"/>
          </a:p>
        </p:txBody>
      </p:sp>
    </p:spTree>
    <p:extLst>
      <p:ext uri="{BB962C8B-B14F-4D97-AF65-F5344CB8AC3E}">
        <p14:creationId xmlns:p14="http://schemas.microsoft.com/office/powerpoint/2010/main" val="87236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dirty="0"/>
              <a:t>Click icon to add picture</a:t>
            </a:r>
          </a:p>
        </p:txBody>
      </p:sp>
    </p:spTree>
    <p:extLst>
      <p:ext uri="{BB962C8B-B14F-4D97-AF65-F5344CB8AC3E}">
        <p14:creationId xmlns:p14="http://schemas.microsoft.com/office/powerpoint/2010/main" val="144761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90419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dirty="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dirty="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4031104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dirty="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2637654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dirty="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2505846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dirty="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dirty="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011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dirty="0"/>
              <a:t>Click icon to add picture</a:t>
            </a:r>
          </a:p>
        </p:txBody>
      </p:sp>
    </p:spTree>
    <p:extLst>
      <p:ext uri="{BB962C8B-B14F-4D97-AF65-F5344CB8AC3E}">
        <p14:creationId xmlns:p14="http://schemas.microsoft.com/office/powerpoint/2010/main" val="1188974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dirty="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dirty="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989997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dirty="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dirty="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416568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0300-5CEF-723E-7B37-5F3CA3404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0FDCC19-0818-51C3-A095-113E67613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3F3A93D-6BFE-89A6-066E-A357FCD98067}"/>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581F10D4-178E-883A-5D37-252CFFEA9B8D}"/>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3205503A-9EB1-E4F3-7348-698A52E47856}"/>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57951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14F7-A283-6064-E241-9D99F9A295A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A19E5A5-2F08-7CB8-7161-E7808CCD50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9172093-AABE-CD97-B008-BC11ADFF9657}"/>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AAB1A81E-8639-512A-76CD-EECEEFA3FE88}"/>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8EBBE4D-6DDE-88CA-D5CF-84B7423CF385}"/>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41697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dirty="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dirty="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2676517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5DDB-5543-3587-891E-3BF7D83921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A82D21-5F84-0090-3E44-D27E30117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8933A-B8EE-AFCC-1E67-A02E919B1BEC}"/>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647D7D74-B5F0-4B14-F99E-3A50C0FF8DBE}"/>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EFF0DBE4-DD0C-AD7F-5CA3-BCB766A75035}"/>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1236627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F9B8-3636-56D6-A0B0-AD1672D989E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7ED1435-1375-2B28-2573-FA7EF0082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17F30CD-576D-54CD-A342-7ED2D8A110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1EAE924-3FB3-DBDF-007F-B3F297868FE0}"/>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6" name="Footer Placeholder 5">
            <a:extLst>
              <a:ext uri="{FF2B5EF4-FFF2-40B4-BE49-F238E27FC236}">
                <a16:creationId xmlns:a16="http://schemas.microsoft.com/office/drawing/2014/main" id="{61618B36-5785-1708-7882-59C7956B1E77}"/>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D15B9C48-A4D8-9BAA-1A95-75AC7CDBEC3E}"/>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968743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AED0-6355-8DDB-1C87-C680956A9D9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A7DD58-FCA0-9E90-454A-23211D26A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8E0B1-0291-1E35-8442-7B3BA5DA12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1F1F903-2899-97E3-80CD-665819C35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50DF94-A2F1-50E5-B28A-C18F90B28E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CE5D8DD-B636-28F3-2C89-013B4E14685B}"/>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8" name="Footer Placeholder 7">
            <a:extLst>
              <a:ext uri="{FF2B5EF4-FFF2-40B4-BE49-F238E27FC236}">
                <a16:creationId xmlns:a16="http://schemas.microsoft.com/office/drawing/2014/main" id="{20B54A77-8882-F3CC-DE14-059606B994CD}"/>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AD8F8681-5C57-405C-C832-167622F2FE3C}"/>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379833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92B9-AFAF-B78A-873D-36374123C56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FA96204-4BFB-66AE-9451-28CE4B1DB92B}"/>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4" name="Footer Placeholder 3">
            <a:extLst>
              <a:ext uri="{FF2B5EF4-FFF2-40B4-BE49-F238E27FC236}">
                <a16:creationId xmlns:a16="http://schemas.microsoft.com/office/drawing/2014/main" id="{D159830F-93CC-8780-5746-5F7688F79C52}"/>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7109302A-0685-890B-E732-332940F31FDF}"/>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90642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640EC-E8EB-33EB-223A-A14D8EC8A663}"/>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3" name="Footer Placeholder 2">
            <a:extLst>
              <a:ext uri="{FF2B5EF4-FFF2-40B4-BE49-F238E27FC236}">
                <a16:creationId xmlns:a16="http://schemas.microsoft.com/office/drawing/2014/main" id="{3BBE46C6-FE4B-F074-96DC-E21F4165633E}"/>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71B73421-FC5F-2050-C410-18A2CD6FF040}"/>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4294156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CE27-D756-59FB-EC5F-2410E2A8E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4A8F8C5-FA01-A63A-E332-6B3E905A7E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55E216D-E239-6DAD-11F5-28E971EA9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E5145-8107-9557-3890-4DF7907CB440}"/>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6" name="Footer Placeholder 5">
            <a:extLst>
              <a:ext uri="{FF2B5EF4-FFF2-40B4-BE49-F238E27FC236}">
                <a16:creationId xmlns:a16="http://schemas.microsoft.com/office/drawing/2014/main" id="{A584FD14-13ED-224B-8DEB-F03626B09356}"/>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85D21B9B-48EE-57FF-CDEC-E04DC2EA1DA0}"/>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798017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CF70-8965-EC2D-5D65-30E7382DB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16AC3B6-732C-DB1B-7F3C-59BF5DCFAD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9A7B7DCE-2B98-C695-137E-A7C0C7004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0C2D48-9C74-E1EC-B1C0-53C94AA1B8E3}"/>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6" name="Footer Placeholder 5">
            <a:extLst>
              <a:ext uri="{FF2B5EF4-FFF2-40B4-BE49-F238E27FC236}">
                <a16:creationId xmlns:a16="http://schemas.microsoft.com/office/drawing/2014/main" id="{65B93F3E-0A21-B8FC-8092-001745A38E24}"/>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1119A673-45E2-D795-5562-FC722C54557E}"/>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227032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9D31-CD06-F119-4A4A-28E58FD2F89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ED6EB56-8227-BBE6-A291-0D512BCE75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72992B-8982-CD8F-6DF9-A894BDFE5460}"/>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929D1870-E999-921C-FA09-2AB1AEDFBBC0}"/>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C891F632-8335-B1DC-9141-E80E6F7901F0}"/>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608502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7359E-6E58-5CDD-37DD-50F21D60CC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EF4229D-32EF-1B49-62C1-E0F9E9950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CC23EFD-B43B-89D0-8736-35597A50A46A}"/>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3A5956CC-E4E1-9AB0-46E3-35E0463B2FBB}"/>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56033892-3244-623F-564D-82342954578F}"/>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77214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4F5876"/>
            </a:gs>
            <a:gs pos="100000">
              <a:srgbClr val="1D1F25"/>
            </a:gs>
          </a:gsLst>
          <a:path path="circle">
            <a:fillToRect l="50000" t="50000" r="50000" b="50000"/>
          </a:path>
          <a:tileRect/>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rot="10800000">
            <a:off x="9205636" y="332452"/>
            <a:ext cx="2712403" cy="3028800"/>
            <a:chOff x="208025" y="2621275"/>
            <a:chExt cx="2034302" cy="2271600"/>
          </a:xfrm>
        </p:grpSpPr>
        <p:sp>
          <p:nvSpPr>
            <p:cNvPr id="11" name="Google Shape;11;p2"/>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3" name="Google Shape;13;p2"/>
          <p:cNvGrpSpPr/>
          <p:nvPr/>
        </p:nvGrpSpPr>
        <p:grpSpPr>
          <a:xfrm>
            <a:off x="277367" y="3495033"/>
            <a:ext cx="2712403" cy="3028800"/>
            <a:chOff x="208025" y="2621275"/>
            <a:chExt cx="2034302" cy="2271600"/>
          </a:xfrm>
        </p:grpSpPr>
        <p:sp>
          <p:nvSpPr>
            <p:cNvPr id="14" name="Google Shape;14;p2"/>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6" name="Google Shape;16;p2"/>
          <p:cNvSpPr/>
          <p:nvPr/>
        </p:nvSpPr>
        <p:spPr>
          <a:xfrm rot="10800000" flipH="1">
            <a:off x="832400" y="1456100"/>
            <a:ext cx="10527200" cy="39456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 name="Google Shape;17;p2"/>
          <p:cNvSpPr txBox="1">
            <a:spLocks noGrp="1"/>
          </p:cNvSpPr>
          <p:nvPr>
            <p:ph type="ctrTitle"/>
          </p:nvPr>
        </p:nvSpPr>
        <p:spPr>
          <a:xfrm>
            <a:off x="1468000" y="2318433"/>
            <a:ext cx="9256000" cy="22212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n-US"/>
              <a:t>Click to edit Master title style</a:t>
            </a:r>
            <a:endParaRPr/>
          </a:p>
        </p:txBody>
      </p:sp>
    </p:spTree>
    <p:extLst>
      <p:ext uri="{BB962C8B-B14F-4D97-AF65-F5344CB8AC3E}">
        <p14:creationId xmlns:p14="http://schemas.microsoft.com/office/powerpoint/2010/main" val="246716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dirty="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dirty="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9573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rgbClr val="4F5876"/>
            </a:gs>
            <a:gs pos="100000">
              <a:srgbClr val="1D1F25"/>
            </a:gs>
          </a:gsLst>
          <a:lin ang="16198662" scaled="0"/>
        </a:gradFill>
        <a:effectLst/>
      </p:bgPr>
    </p:bg>
    <p:spTree>
      <p:nvGrpSpPr>
        <p:cNvPr id="1" name="Shape 18"/>
        <p:cNvGrpSpPr/>
        <p:nvPr/>
      </p:nvGrpSpPr>
      <p:grpSpPr>
        <a:xfrm>
          <a:off x="0" y="0"/>
          <a:ext cx="0" cy="0"/>
          <a:chOff x="0" y="0"/>
          <a:chExt cx="0" cy="0"/>
        </a:xfrm>
      </p:grpSpPr>
      <p:grpSp>
        <p:nvGrpSpPr>
          <p:cNvPr id="19" name="Google Shape;19;p3"/>
          <p:cNvGrpSpPr/>
          <p:nvPr/>
        </p:nvGrpSpPr>
        <p:grpSpPr>
          <a:xfrm rot="-5400000">
            <a:off x="1816084" y="4774724"/>
            <a:ext cx="1154833" cy="1826005"/>
            <a:chOff x="-262307" y="2765255"/>
            <a:chExt cx="2504700" cy="1770300"/>
          </a:xfrm>
        </p:grpSpPr>
        <p:sp>
          <p:nvSpPr>
            <p:cNvPr id="20" name="Google Shape;20;p3"/>
            <p:cNvSpPr/>
            <p:nvPr/>
          </p:nvSpPr>
          <p:spPr>
            <a:xfrm rot="-5400000" flipH="1">
              <a:off x="104893" y="2398055"/>
              <a:ext cx="1770300" cy="2504700"/>
            </a:xfrm>
            <a:prstGeom prst="parallelogram">
              <a:avLst>
                <a:gd name="adj" fmla="val 9167"/>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3"/>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2" name="Google Shape;22;p3"/>
          <p:cNvSpPr/>
          <p:nvPr/>
        </p:nvSpPr>
        <p:spPr>
          <a:xfrm rot="10800000" flipH="1">
            <a:off x="841300" y="0"/>
            <a:ext cx="1962800" cy="58452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3" name="Google Shape;23;p3"/>
          <p:cNvSpPr txBox="1">
            <a:spLocks noGrp="1"/>
          </p:cNvSpPr>
          <p:nvPr>
            <p:ph type="ctrTitle"/>
          </p:nvPr>
        </p:nvSpPr>
        <p:spPr>
          <a:xfrm>
            <a:off x="3259533" y="2108033"/>
            <a:ext cx="7644400" cy="8992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a:t>Click to edit Master title style</a:t>
            </a:r>
            <a:endParaRPr/>
          </a:p>
        </p:txBody>
      </p:sp>
      <p:sp>
        <p:nvSpPr>
          <p:cNvPr id="24" name="Google Shape;24;p3"/>
          <p:cNvSpPr txBox="1">
            <a:spLocks noGrp="1"/>
          </p:cNvSpPr>
          <p:nvPr>
            <p:ph type="subTitle" idx="1"/>
          </p:nvPr>
        </p:nvSpPr>
        <p:spPr>
          <a:xfrm>
            <a:off x="3259533" y="3034700"/>
            <a:ext cx="7644400" cy="499600"/>
          </a:xfrm>
          <a:prstGeom prst="rect">
            <a:avLst/>
          </a:prstGeom>
        </p:spPr>
        <p:txBody>
          <a:bodyPr spcFirstLastPara="1" wrap="square" lIns="0" tIns="0" rIns="0" bIns="0" anchor="t" anchorCtr="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4000">
                <a:solidFill>
                  <a:schemeClr val="accent1"/>
                </a:solidFill>
              </a:defRPr>
            </a:lvl2pPr>
            <a:lvl3pPr lvl="2" rtl="0">
              <a:spcBef>
                <a:spcPts val="0"/>
              </a:spcBef>
              <a:spcAft>
                <a:spcPts val="0"/>
              </a:spcAft>
              <a:buSzPts val="3000"/>
              <a:buNone/>
              <a:defRPr sz="4000">
                <a:solidFill>
                  <a:schemeClr val="accent1"/>
                </a:solidFill>
              </a:defRPr>
            </a:lvl3pPr>
            <a:lvl4pPr lvl="3" rtl="0">
              <a:spcBef>
                <a:spcPts val="0"/>
              </a:spcBef>
              <a:spcAft>
                <a:spcPts val="0"/>
              </a:spcAft>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98966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
        <p:cNvGrpSpPr/>
        <p:nvPr/>
      </p:nvGrpSpPr>
      <p:grpSpPr>
        <a:xfrm>
          <a:off x="0" y="0"/>
          <a:ext cx="0" cy="0"/>
          <a:chOff x="0" y="0"/>
          <a:chExt cx="0" cy="0"/>
        </a:xfrm>
      </p:grpSpPr>
      <p:grpSp>
        <p:nvGrpSpPr>
          <p:cNvPr id="26" name="Google Shape;26;p4"/>
          <p:cNvGrpSpPr/>
          <p:nvPr/>
        </p:nvGrpSpPr>
        <p:grpSpPr>
          <a:xfrm rot="10800000">
            <a:off x="9205636" y="332452"/>
            <a:ext cx="2712403" cy="3028800"/>
            <a:chOff x="208025" y="2621275"/>
            <a:chExt cx="2034302" cy="2271600"/>
          </a:xfrm>
        </p:grpSpPr>
        <p:sp>
          <p:nvSpPr>
            <p:cNvPr id="27" name="Google Shape;27;p4"/>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9" name="Google Shape;29;p4"/>
          <p:cNvGrpSpPr/>
          <p:nvPr/>
        </p:nvGrpSpPr>
        <p:grpSpPr>
          <a:xfrm>
            <a:off x="277367" y="3495033"/>
            <a:ext cx="2712403" cy="3028800"/>
            <a:chOff x="208025" y="2621275"/>
            <a:chExt cx="2034302" cy="2271600"/>
          </a:xfrm>
        </p:grpSpPr>
        <p:sp>
          <p:nvSpPr>
            <p:cNvPr id="30" name="Google Shape;30;p4"/>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1" name="Google Shape;31;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 name="Google Shape;32;p4"/>
          <p:cNvSpPr/>
          <p:nvPr/>
        </p:nvSpPr>
        <p:spPr>
          <a:xfrm rot="10800000" flipH="1">
            <a:off x="832400" y="1456100"/>
            <a:ext cx="10527200" cy="39456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3" name="Google Shape;33;p4"/>
          <p:cNvSpPr/>
          <p:nvPr/>
        </p:nvSpPr>
        <p:spPr>
          <a:xfrm>
            <a:off x="5612633" y="970709"/>
            <a:ext cx="966800" cy="966800"/>
          </a:xfrm>
          <a:prstGeom prst="rect">
            <a:avLst/>
          </a:prstGeom>
          <a:gradFill>
            <a:gsLst>
              <a:gs pos="0">
                <a:srgbClr val="4F5876"/>
              </a:gs>
              <a:gs pos="100000">
                <a:srgbClr val="1D1F25"/>
              </a:gs>
            </a:gsLst>
            <a:lin ang="1619866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dirty="0"/>
          </a:p>
        </p:txBody>
      </p:sp>
      <p:sp>
        <p:nvSpPr>
          <p:cNvPr id="34" name="Google Shape;34;p4"/>
          <p:cNvSpPr txBox="1">
            <a:spLocks noGrp="1"/>
          </p:cNvSpPr>
          <p:nvPr>
            <p:ph type="body" idx="1"/>
          </p:nvPr>
        </p:nvSpPr>
        <p:spPr>
          <a:xfrm>
            <a:off x="1682900" y="2071733"/>
            <a:ext cx="8826400" cy="2714400"/>
          </a:xfrm>
          <a:prstGeom prst="rect">
            <a:avLst/>
          </a:prstGeom>
        </p:spPr>
        <p:txBody>
          <a:bodyPr spcFirstLastPara="1" wrap="square" lIns="0" tIns="0" rIns="0" bIns="0" anchor="ctr" anchorCtr="0">
            <a:noAutofit/>
          </a:bodyPr>
          <a:lstStyle>
            <a:lvl1pPr marL="609585" lvl="0" indent="-558786" algn="ctr" rtl="0">
              <a:lnSpc>
                <a:spcPct val="100000"/>
              </a:lnSpc>
              <a:spcBef>
                <a:spcPts val="800"/>
              </a:spcBef>
              <a:spcAft>
                <a:spcPts val="0"/>
              </a:spcAft>
              <a:buSzPts val="3000"/>
              <a:buChar char="⊳"/>
              <a:defRPr sz="4000"/>
            </a:lvl1pPr>
            <a:lvl2pPr marL="1219170" lvl="1" indent="-558786" algn="ctr" rtl="0">
              <a:lnSpc>
                <a:spcPct val="100000"/>
              </a:lnSpc>
              <a:spcBef>
                <a:spcPts val="0"/>
              </a:spcBef>
              <a:spcAft>
                <a:spcPts val="0"/>
              </a:spcAft>
              <a:buSzPts val="3000"/>
              <a:buChar char="▸"/>
              <a:defRPr sz="4000"/>
            </a:lvl2pPr>
            <a:lvl3pPr marL="1828754" lvl="2" indent="-558786" algn="ctr" rtl="0">
              <a:lnSpc>
                <a:spcPct val="100000"/>
              </a:lnSpc>
              <a:spcBef>
                <a:spcPts val="0"/>
              </a:spcBef>
              <a:spcAft>
                <a:spcPts val="0"/>
              </a:spcAft>
              <a:buSzPts val="3000"/>
              <a:buChar char="▸"/>
              <a:defRPr sz="4000"/>
            </a:lvl3pPr>
            <a:lvl4pPr marL="2438339" lvl="3" indent="-558786" algn="ctr" rtl="0">
              <a:lnSpc>
                <a:spcPct val="100000"/>
              </a:lnSpc>
              <a:spcBef>
                <a:spcPts val="0"/>
              </a:spcBef>
              <a:spcAft>
                <a:spcPts val="0"/>
              </a:spcAft>
              <a:buSzPts val="3000"/>
              <a:buChar char="▸"/>
              <a:defRPr sz="4000"/>
            </a:lvl4pPr>
            <a:lvl5pPr marL="3047924" lvl="4" indent="-558786" algn="ctr" rtl="0">
              <a:lnSpc>
                <a:spcPct val="100000"/>
              </a:lnSpc>
              <a:spcBef>
                <a:spcPts val="0"/>
              </a:spcBef>
              <a:spcAft>
                <a:spcPts val="0"/>
              </a:spcAft>
              <a:buSzPts val="3000"/>
              <a:buChar char="▸"/>
              <a:defRPr sz="4000"/>
            </a:lvl5pPr>
            <a:lvl6pPr marL="3657509" lvl="5" indent="-558786" algn="ctr" rtl="0">
              <a:lnSpc>
                <a:spcPct val="100000"/>
              </a:lnSpc>
              <a:spcBef>
                <a:spcPts val="0"/>
              </a:spcBef>
              <a:spcAft>
                <a:spcPts val="0"/>
              </a:spcAft>
              <a:buSzPts val="3000"/>
              <a:buChar char="▸"/>
              <a:defRPr sz="4000"/>
            </a:lvl6pPr>
            <a:lvl7pPr marL="4267093" lvl="6" indent="-558786" algn="ctr" rtl="0">
              <a:lnSpc>
                <a:spcPct val="100000"/>
              </a:lnSpc>
              <a:spcBef>
                <a:spcPts val="0"/>
              </a:spcBef>
              <a:spcAft>
                <a:spcPts val="0"/>
              </a:spcAft>
              <a:buSzPts val="3000"/>
              <a:buChar char="▸"/>
              <a:defRPr sz="4000"/>
            </a:lvl7pPr>
            <a:lvl8pPr marL="4876678" lvl="7" indent="-558786" algn="ctr" rtl="0">
              <a:lnSpc>
                <a:spcPct val="100000"/>
              </a:lnSpc>
              <a:spcBef>
                <a:spcPts val="0"/>
              </a:spcBef>
              <a:spcAft>
                <a:spcPts val="0"/>
              </a:spcAft>
              <a:buSzPts val="3000"/>
              <a:buChar char="▸"/>
              <a:defRPr sz="4000"/>
            </a:lvl8pPr>
            <a:lvl9pPr marL="5486263" lvl="8" indent="-558786" algn="ctr">
              <a:lnSpc>
                <a:spcPct val="100000"/>
              </a:lnSpc>
              <a:spcBef>
                <a:spcPts val="0"/>
              </a:spcBef>
              <a:spcAft>
                <a:spcPts val="0"/>
              </a:spcAft>
              <a:buSzPts val="3000"/>
              <a:buChar char="▸"/>
              <a:defRPr sz="4000"/>
            </a:lvl9pPr>
          </a:lstStyle>
          <a:p>
            <a:pPr lvl="0"/>
            <a:r>
              <a:rPr lang="en-US"/>
              <a:t>Edit Master text styles</a:t>
            </a:r>
          </a:p>
        </p:txBody>
      </p:sp>
      <p:sp>
        <p:nvSpPr>
          <p:cNvPr id="35" name="Google Shape;35;p4"/>
          <p:cNvSpPr txBox="1"/>
          <p:nvPr/>
        </p:nvSpPr>
        <p:spPr>
          <a:xfrm>
            <a:off x="5612600" y="1140300"/>
            <a:ext cx="966800" cy="636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0" b="1">
                <a:solidFill>
                  <a:schemeClr val="lt1"/>
                </a:solidFill>
                <a:latin typeface="Encode Sans Semi Condensed"/>
                <a:ea typeface="Encode Sans Semi Condensed"/>
                <a:cs typeface="Encode Sans Semi Condensed"/>
                <a:sym typeface="Encode Sans Semi Condensed"/>
              </a:rPr>
              <a:t>“</a:t>
            </a:r>
            <a:endParaRPr sz="8000" b="1" dirty="0">
              <a:solidFill>
                <a:schemeClr val="lt1"/>
              </a:solidFill>
              <a:latin typeface="Encode Sans Semi Condensed"/>
              <a:ea typeface="Encode Sans Semi Condensed"/>
              <a:cs typeface="Encode Sans Semi Condensed"/>
              <a:sym typeface="Encode Sans Semi Condensed"/>
            </a:endParaRPr>
          </a:p>
        </p:txBody>
      </p:sp>
      <p:sp>
        <p:nvSpPr>
          <p:cNvPr id="36" name="Google Shape;36;p4"/>
          <p:cNvSpPr txBox="1">
            <a:spLocks noGrp="1"/>
          </p:cNvSpPr>
          <p:nvPr>
            <p:ph type="sldNum" idx="12"/>
          </p:nvPr>
        </p:nvSpPr>
        <p:spPr>
          <a:xfrm>
            <a:off x="5772400" y="6149767"/>
            <a:ext cx="647200" cy="7080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614DB3-A157-4241-A448-896B455385B5}" type="slidenum">
              <a:rPr kumimoji="0" lang="en-IN" sz="1733" b="0" i="0" u="none" strike="noStrike" kern="1200" cap="none" spc="0" normalizeH="0" baseline="0" noProof="0" smtClean="0">
                <a:ln>
                  <a:noFill/>
                </a:ln>
                <a:solidFill>
                  <a:srgbClr val="498BE4"/>
                </a:solidFill>
                <a:effectLst/>
                <a:uLnTx/>
                <a:uFillTx/>
                <a:latin typeface="Kalam"/>
                <a:sym typeface="Kala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1733" b="0" i="0" u="none" strike="noStrike" kern="1200" cap="none" spc="0" normalizeH="0" baseline="0" noProof="0" dirty="0">
              <a:ln>
                <a:noFill/>
              </a:ln>
              <a:solidFill>
                <a:srgbClr val="498BE4"/>
              </a:solidFill>
              <a:effectLst/>
              <a:uLnTx/>
              <a:uFillTx/>
              <a:latin typeface="Kalam"/>
              <a:sym typeface="Kalam"/>
            </a:endParaRPr>
          </a:p>
        </p:txBody>
      </p:sp>
    </p:spTree>
    <p:extLst>
      <p:ext uri="{BB962C8B-B14F-4D97-AF65-F5344CB8AC3E}">
        <p14:creationId xmlns:p14="http://schemas.microsoft.com/office/powerpoint/2010/main" val="3558509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7"/>
        <p:cNvGrpSpPr/>
        <p:nvPr/>
      </p:nvGrpSpPr>
      <p:grpSpPr>
        <a:xfrm>
          <a:off x="0" y="0"/>
          <a:ext cx="0" cy="0"/>
          <a:chOff x="0" y="0"/>
          <a:chExt cx="0" cy="0"/>
        </a:xfrm>
      </p:grpSpPr>
      <p:grpSp>
        <p:nvGrpSpPr>
          <p:cNvPr id="38" name="Google Shape;38;p5"/>
          <p:cNvGrpSpPr/>
          <p:nvPr/>
        </p:nvGrpSpPr>
        <p:grpSpPr>
          <a:xfrm>
            <a:off x="0" y="370215"/>
            <a:ext cx="10423168" cy="1724603"/>
            <a:chOff x="0" y="277661"/>
            <a:chExt cx="7817376" cy="1293452"/>
          </a:xfrm>
        </p:grpSpPr>
        <p:sp>
          <p:nvSpPr>
            <p:cNvPr id="39" name="Google Shape;39;p5"/>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5"/>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41" name="Google Shape;41;p5"/>
            <p:cNvGrpSpPr/>
            <p:nvPr/>
          </p:nvGrpSpPr>
          <p:grpSpPr>
            <a:xfrm>
              <a:off x="284659" y="277661"/>
              <a:ext cx="7532717" cy="895903"/>
              <a:chOff x="0" y="266575"/>
              <a:chExt cx="6046490" cy="1687200"/>
            </a:xfrm>
          </p:grpSpPr>
          <p:sp>
            <p:nvSpPr>
              <p:cNvPr id="42" name="Google Shape;42;p5"/>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5"/>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grpSp>
        <p:nvGrpSpPr>
          <p:cNvPr id="44" name="Google Shape;44;p5"/>
          <p:cNvGrpSpPr/>
          <p:nvPr/>
        </p:nvGrpSpPr>
        <p:grpSpPr>
          <a:xfrm rot="10800000" flipH="1">
            <a:off x="11391938" y="5658312"/>
            <a:ext cx="800073" cy="499865"/>
            <a:chOff x="5211448" y="3165393"/>
            <a:chExt cx="1477967" cy="784800"/>
          </a:xfrm>
        </p:grpSpPr>
        <p:sp>
          <p:nvSpPr>
            <p:cNvPr id="45" name="Google Shape;45;p5"/>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5"/>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7" name="Google Shape;47;p5"/>
          <p:cNvGrpSpPr/>
          <p:nvPr/>
        </p:nvGrpSpPr>
        <p:grpSpPr>
          <a:xfrm flipH="1">
            <a:off x="11180469" y="6149758"/>
            <a:ext cx="1011431" cy="708175"/>
            <a:chOff x="0" y="266575"/>
            <a:chExt cx="7503194" cy="1687200"/>
          </a:xfrm>
        </p:grpSpPr>
        <p:sp>
          <p:nvSpPr>
            <p:cNvPr id="48" name="Google Shape;48;p5"/>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5"/>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0" name="Google Shape;50;p5"/>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51" name="Google Shape;51;p5"/>
          <p:cNvSpPr txBox="1">
            <a:spLocks noGrp="1"/>
          </p:cNvSpPr>
          <p:nvPr>
            <p:ph type="body" idx="1"/>
          </p:nvPr>
        </p:nvSpPr>
        <p:spPr>
          <a:xfrm>
            <a:off x="1608133" y="2274933"/>
            <a:ext cx="9369200" cy="4086400"/>
          </a:xfrm>
          <a:prstGeom prst="rect">
            <a:avLst/>
          </a:prstGeom>
        </p:spPr>
        <p:txBody>
          <a:bodyPr spcFirstLastPara="1" wrap="square" lIns="0" tIns="0" rIns="0" bIns="0" anchor="t" anchorCtr="0">
            <a:noAutofit/>
          </a:bodyPr>
          <a:lstStyle>
            <a:lvl1pPr marL="609585" lvl="0" indent="-507987">
              <a:spcBef>
                <a:spcPts val="800"/>
              </a:spcBef>
              <a:spcAft>
                <a:spcPts val="0"/>
              </a:spcAft>
              <a:buSzPts val="2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Edit Master text styles</a:t>
            </a:r>
          </a:p>
        </p:txBody>
      </p:sp>
      <p:sp>
        <p:nvSpPr>
          <p:cNvPr id="52" name="Google Shape;52;p5"/>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614DB3-A157-4241-A448-896B455385B5}" type="slidenum">
              <a:rPr kumimoji="0" lang="en-IN" sz="1733" b="0" i="0" u="none" strike="noStrike" kern="1200" cap="none" spc="0" normalizeH="0" baseline="0" noProof="0" smtClean="0">
                <a:ln>
                  <a:noFill/>
                </a:ln>
                <a:solidFill>
                  <a:srgbClr val="498BE4"/>
                </a:solidFill>
                <a:effectLst/>
                <a:uLnTx/>
                <a:uFillTx/>
                <a:latin typeface="Kalam"/>
                <a:sym typeface="Kala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1733" b="0" i="0" u="none" strike="noStrike" kern="1200" cap="none" spc="0" normalizeH="0" baseline="0" noProof="0" dirty="0">
              <a:ln>
                <a:noFill/>
              </a:ln>
              <a:solidFill>
                <a:srgbClr val="498BE4"/>
              </a:solidFill>
              <a:effectLst/>
              <a:uLnTx/>
              <a:uFillTx/>
              <a:latin typeface="Kalam"/>
              <a:sym typeface="Kalam"/>
            </a:endParaRPr>
          </a:p>
        </p:txBody>
      </p:sp>
    </p:spTree>
    <p:extLst>
      <p:ext uri="{BB962C8B-B14F-4D97-AF65-F5344CB8AC3E}">
        <p14:creationId xmlns:p14="http://schemas.microsoft.com/office/powerpoint/2010/main" val="1948039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9"/>
        <p:cNvGrpSpPr/>
        <p:nvPr/>
      </p:nvGrpSpPr>
      <p:grpSpPr>
        <a:xfrm>
          <a:off x="0" y="0"/>
          <a:ext cx="0" cy="0"/>
          <a:chOff x="0" y="0"/>
          <a:chExt cx="0" cy="0"/>
        </a:xfrm>
      </p:grpSpPr>
      <p:sp>
        <p:nvSpPr>
          <p:cNvPr id="70" name="Google Shape;70;p7"/>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1" name="Google Shape;71;p7"/>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72" name="Google Shape;72;p7"/>
          <p:cNvGrpSpPr/>
          <p:nvPr/>
        </p:nvGrpSpPr>
        <p:grpSpPr>
          <a:xfrm>
            <a:off x="379546" y="370216"/>
            <a:ext cx="10043623" cy="1194537"/>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75" name="Google Shape;75;p7"/>
          <p:cNvGrpSpPr/>
          <p:nvPr/>
        </p:nvGrpSpPr>
        <p:grpSpPr>
          <a:xfrm rot="10800000" flipH="1">
            <a:off x="11391938" y="5658312"/>
            <a:ext cx="800073" cy="499865"/>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78" name="Google Shape;78;p7"/>
          <p:cNvGrpSpPr/>
          <p:nvPr/>
        </p:nvGrpSpPr>
        <p:grpSpPr>
          <a:xfrm flipH="1">
            <a:off x="11180469" y="6149758"/>
            <a:ext cx="1011431" cy="708175"/>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1" name="Google Shape;81;p7"/>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82" name="Google Shape;82;p7"/>
          <p:cNvSpPr txBox="1">
            <a:spLocks noGrp="1"/>
          </p:cNvSpPr>
          <p:nvPr>
            <p:ph type="body" idx="1"/>
          </p:nvPr>
        </p:nvSpPr>
        <p:spPr>
          <a:xfrm>
            <a:off x="1602400"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Edit Master text styles</a:t>
            </a:r>
          </a:p>
        </p:txBody>
      </p:sp>
      <p:sp>
        <p:nvSpPr>
          <p:cNvPr id="83" name="Google Shape;83;p7"/>
          <p:cNvSpPr txBox="1">
            <a:spLocks noGrp="1"/>
          </p:cNvSpPr>
          <p:nvPr>
            <p:ph type="body" idx="2"/>
          </p:nvPr>
        </p:nvSpPr>
        <p:spPr>
          <a:xfrm>
            <a:off x="485822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Edit Master text styles</a:t>
            </a:r>
          </a:p>
        </p:txBody>
      </p:sp>
      <p:sp>
        <p:nvSpPr>
          <p:cNvPr id="84" name="Google Shape;84;p7"/>
          <p:cNvSpPr txBox="1">
            <a:spLocks noGrp="1"/>
          </p:cNvSpPr>
          <p:nvPr>
            <p:ph type="body" idx="3"/>
          </p:nvPr>
        </p:nvSpPr>
        <p:spPr>
          <a:xfrm>
            <a:off x="811405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Edit Master text styles</a:t>
            </a:r>
          </a:p>
        </p:txBody>
      </p:sp>
      <p:sp>
        <p:nvSpPr>
          <p:cNvPr id="85" name="Google Shape;85;p7"/>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614DB3-A157-4241-A448-896B455385B5}" type="slidenum">
              <a:rPr kumimoji="0" lang="en-IN" sz="1733" b="0" i="0" u="none" strike="noStrike" kern="1200" cap="none" spc="0" normalizeH="0" baseline="0" noProof="0" smtClean="0">
                <a:ln>
                  <a:noFill/>
                </a:ln>
                <a:solidFill>
                  <a:srgbClr val="498BE4"/>
                </a:solidFill>
                <a:effectLst/>
                <a:uLnTx/>
                <a:uFillTx/>
                <a:latin typeface="Kalam"/>
                <a:sym typeface="Kala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1733" b="0" i="0" u="none" strike="noStrike" kern="1200" cap="none" spc="0" normalizeH="0" baseline="0" noProof="0" dirty="0">
              <a:ln>
                <a:noFill/>
              </a:ln>
              <a:solidFill>
                <a:srgbClr val="498BE4"/>
              </a:solidFill>
              <a:effectLst/>
              <a:uLnTx/>
              <a:uFillTx/>
              <a:latin typeface="Kalam"/>
              <a:sym typeface="Kalam"/>
            </a:endParaRPr>
          </a:p>
        </p:txBody>
      </p:sp>
    </p:spTree>
    <p:extLst>
      <p:ext uri="{BB962C8B-B14F-4D97-AF65-F5344CB8AC3E}">
        <p14:creationId xmlns:p14="http://schemas.microsoft.com/office/powerpoint/2010/main" val="277594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8"/>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8" name="Google Shape;88;p8"/>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89" name="Google Shape;89;p8"/>
          <p:cNvGrpSpPr/>
          <p:nvPr/>
        </p:nvGrpSpPr>
        <p:grpSpPr>
          <a:xfrm>
            <a:off x="379546" y="370216"/>
            <a:ext cx="10043623" cy="1194537"/>
            <a:chOff x="0" y="266575"/>
            <a:chExt cx="6046490" cy="1687200"/>
          </a:xfrm>
        </p:grpSpPr>
        <p:sp>
          <p:nvSpPr>
            <p:cNvPr id="90" name="Google Shape;90;p8"/>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1" name="Google Shape;91;p8"/>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92" name="Google Shape;92;p8"/>
          <p:cNvGrpSpPr/>
          <p:nvPr/>
        </p:nvGrpSpPr>
        <p:grpSpPr>
          <a:xfrm rot="10800000" flipH="1">
            <a:off x="11391938" y="5658312"/>
            <a:ext cx="800073" cy="499865"/>
            <a:chOff x="5211448" y="3165393"/>
            <a:chExt cx="1477967" cy="784800"/>
          </a:xfrm>
        </p:grpSpPr>
        <p:sp>
          <p:nvSpPr>
            <p:cNvPr id="93" name="Google Shape;93;p8"/>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8"/>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95" name="Google Shape;95;p8"/>
          <p:cNvGrpSpPr/>
          <p:nvPr/>
        </p:nvGrpSpPr>
        <p:grpSpPr>
          <a:xfrm flipH="1">
            <a:off x="11180469" y="6149758"/>
            <a:ext cx="1011431" cy="708175"/>
            <a:chOff x="0" y="266575"/>
            <a:chExt cx="7503194" cy="1687200"/>
          </a:xfrm>
        </p:grpSpPr>
        <p:sp>
          <p:nvSpPr>
            <p:cNvPr id="96" name="Google Shape;96;p8"/>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8"/>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8" name="Google Shape;98;p8"/>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99" name="Google Shape;99;p8"/>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614DB3-A157-4241-A448-896B455385B5}" type="slidenum">
              <a:rPr kumimoji="0" lang="en-IN" sz="1733" b="0" i="0" u="none" strike="noStrike" kern="1200" cap="none" spc="0" normalizeH="0" baseline="0" noProof="0" smtClean="0">
                <a:ln>
                  <a:noFill/>
                </a:ln>
                <a:solidFill>
                  <a:srgbClr val="498BE4"/>
                </a:solidFill>
                <a:effectLst/>
                <a:uLnTx/>
                <a:uFillTx/>
                <a:latin typeface="Kalam"/>
                <a:sym typeface="Kala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1733" b="0" i="0" u="none" strike="noStrike" kern="1200" cap="none" spc="0" normalizeH="0" baseline="0" noProof="0" dirty="0">
              <a:ln>
                <a:noFill/>
              </a:ln>
              <a:solidFill>
                <a:srgbClr val="498BE4"/>
              </a:solidFill>
              <a:effectLst/>
              <a:uLnTx/>
              <a:uFillTx/>
              <a:latin typeface="Kalam"/>
              <a:sym typeface="Kalam"/>
            </a:endParaRPr>
          </a:p>
        </p:txBody>
      </p:sp>
    </p:spTree>
    <p:extLst>
      <p:ext uri="{BB962C8B-B14F-4D97-AF65-F5344CB8AC3E}">
        <p14:creationId xmlns:p14="http://schemas.microsoft.com/office/powerpoint/2010/main" val="3192446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9"/>
          <p:cNvSpPr/>
          <p:nvPr/>
        </p:nvSpPr>
        <p:spPr>
          <a:xfrm rot="5400000">
            <a:off x="10979415" y="5519273"/>
            <a:ext cx="8228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2" name="Google Shape;102;p9"/>
          <p:cNvSpPr/>
          <p:nvPr/>
        </p:nvSpPr>
        <p:spPr>
          <a:xfrm rot="10800000" flipH="1">
            <a:off x="10583867" y="6393956"/>
            <a:ext cx="1237200" cy="2508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9"/>
          <p:cNvSpPr/>
          <p:nvPr/>
        </p:nvSpPr>
        <p:spPr>
          <a:xfrm rot="-5400000" flipH="1">
            <a:off x="389800" y="5519273"/>
            <a:ext cx="8228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9"/>
          <p:cNvSpPr/>
          <p:nvPr/>
        </p:nvSpPr>
        <p:spPr>
          <a:xfrm rot="10800000">
            <a:off x="370948" y="6393956"/>
            <a:ext cx="1237200" cy="2508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9"/>
          <p:cNvSpPr/>
          <p:nvPr/>
        </p:nvSpPr>
        <p:spPr>
          <a:xfrm rot="10800000" flipH="1">
            <a:off x="375967" y="5643233"/>
            <a:ext cx="11440000" cy="7540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9"/>
          <p:cNvSpPr txBox="1">
            <a:spLocks noGrp="1"/>
          </p:cNvSpPr>
          <p:nvPr>
            <p:ph type="body" idx="1"/>
          </p:nvPr>
        </p:nvSpPr>
        <p:spPr>
          <a:xfrm>
            <a:off x="376000" y="5643233"/>
            <a:ext cx="11440000" cy="754000"/>
          </a:xfrm>
          <a:prstGeom prst="rect">
            <a:avLst/>
          </a:prstGeom>
        </p:spPr>
        <p:txBody>
          <a:bodyPr spcFirstLastPara="1" wrap="square" lIns="0" tIns="0" rIns="0" bIns="0" anchor="ctr" anchorCtr="0">
            <a:noAutofit/>
          </a:bodyPr>
          <a:lstStyle>
            <a:lvl1pPr marL="609585" lvl="0" indent="-304792" algn="ctr">
              <a:spcBef>
                <a:spcPts val="480"/>
              </a:spcBef>
              <a:spcAft>
                <a:spcPts val="0"/>
              </a:spcAft>
              <a:buSzPts val="1600"/>
              <a:buNone/>
              <a:defRPr sz="2133"/>
            </a:lvl1pPr>
          </a:lstStyle>
          <a:p>
            <a:pPr lvl="0"/>
            <a:r>
              <a:rPr lang="en-US"/>
              <a:t>Edit Master text styles</a:t>
            </a:r>
          </a:p>
        </p:txBody>
      </p:sp>
      <p:sp>
        <p:nvSpPr>
          <p:cNvPr id="107" name="Google Shape;107;p9"/>
          <p:cNvSpPr txBox="1">
            <a:spLocks noGrp="1"/>
          </p:cNvSpPr>
          <p:nvPr>
            <p:ph type="sldNum" idx="12"/>
          </p:nvPr>
        </p:nvSpPr>
        <p:spPr>
          <a:xfrm>
            <a:off x="5769533" y="6397233"/>
            <a:ext cx="647200" cy="4604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614DB3-A157-4241-A448-896B455385B5}" type="slidenum">
              <a:rPr kumimoji="0" lang="en-IN" sz="1733" b="0" i="0" u="none" strike="noStrike" kern="1200" cap="none" spc="0" normalizeH="0" baseline="0" noProof="0" smtClean="0">
                <a:ln>
                  <a:noFill/>
                </a:ln>
                <a:solidFill>
                  <a:srgbClr val="498BE4"/>
                </a:solidFill>
                <a:effectLst/>
                <a:uLnTx/>
                <a:uFillTx/>
                <a:latin typeface="Kalam"/>
                <a:sym typeface="Kala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1733" b="0" i="0" u="none" strike="noStrike" kern="1200" cap="none" spc="0" normalizeH="0" baseline="0" noProof="0" dirty="0">
              <a:ln>
                <a:noFill/>
              </a:ln>
              <a:solidFill>
                <a:srgbClr val="498BE4"/>
              </a:solidFill>
              <a:effectLst/>
              <a:uLnTx/>
              <a:uFillTx/>
              <a:latin typeface="Kalam"/>
              <a:sym typeface="Kalam"/>
            </a:endParaRPr>
          </a:p>
        </p:txBody>
      </p:sp>
    </p:spTree>
    <p:extLst>
      <p:ext uri="{BB962C8B-B14F-4D97-AF65-F5344CB8AC3E}">
        <p14:creationId xmlns:p14="http://schemas.microsoft.com/office/powerpoint/2010/main" val="74791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grpSp>
        <p:nvGrpSpPr>
          <p:cNvPr id="109" name="Google Shape;109;p10"/>
          <p:cNvGrpSpPr/>
          <p:nvPr/>
        </p:nvGrpSpPr>
        <p:grpSpPr>
          <a:xfrm rot="10800000" flipH="1">
            <a:off x="11391938" y="5658312"/>
            <a:ext cx="800073" cy="499865"/>
            <a:chOff x="5211448" y="3165393"/>
            <a:chExt cx="1477967" cy="784800"/>
          </a:xfrm>
        </p:grpSpPr>
        <p:sp>
          <p:nvSpPr>
            <p:cNvPr id="110" name="Google Shape;110;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 name="Google Shape;111;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2" name="Google Shape;112;p10"/>
          <p:cNvGrpSpPr/>
          <p:nvPr/>
        </p:nvGrpSpPr>
        <p:grpSpPr>
          <a:xfrm flipH="1">
            <a:off x="11180469" y="6149758"/>
            <a:ext cx="1011431" cy="708175"/>
            <a:chOff x="0" y="266575"/>
            <a:chExt cx="7503194" cy="1687200"/>
          </a:xfrm>
        </p:grpSpPr>
        <p:sp>
          <p:nvSpPr>
            <p:cNvPr id="113" name="Google Shape;113;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 name="Google Shape;114;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5" name="Google Shape;115;p10"/>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9C18F81-6769-4D6A-A548-790223938EDA}" type="slidenum">
              <a:rPr lang="en-IN" smtClean="0"/>
              <a:t>‹#›</a:t>
            </a:fld>
            <a:endParaRPr lang="en-IN" dirty="0"/>
          </a:p>
        </p:txBody>
      </p:sp>
      <p:grpSp>
        <p:nvGrpSpPr>
          <p:cNvPr id="116" name="Google Shape;116;p10"/>
          <p:cNvGrpSpPr/>
          <p:nvPr/>
        </p:nvGrpSpPr>
        <p:grpSpPr>
          <a:xfrm flipH="1">
            <a:off x="2" y="699766"/>
            <a:ext cx="800073" cy="499865"/>
            <a:chOff x="5211448" y="3165393"/>
            <a:chExt cx="1477967" cy="784800"/>
          </a:xfrm>
        </p:grpSpPr>
        <p:sp>
          <p:nvSpPr>
            <p:cNvPr id="117" name="Google Shape;117;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8" name="Google Shape;118;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9" name="Google Shape;119;p10"/>
          <p:cNvGrpSpPr/>
          <p:nvPr/>
        </p:nvGrpSpPr>
        <p:grpSpPr>
          <a:xfrm rot="10800000" flipH="1">
            <a:off x="113" y="11"/>
            <a:ext cx="1011431" cy="708175"/>
            <a:chOff x="0" y="266575"/>
            <a:chExt cx="7503194" cy="1687200"/>
          </a:xfrm>
        </p:grpSpPr>
        <p:sp>
          <p:nvSpPr>
            <p:cNvPr id="120" name="Google Shape;120;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487697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731600" y="2655800"/>
            <a:ext cx="47288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03228"/>
              </a:buClr>
              <a:buSzPts val="3600"/>
              <a:buNone/>
              <a:defRPr sz="4800">
                <a:solidFill>
                  <a:srgbClr val="403228"/>
                </a:solidFill>
              </a:defRPr>
            </a:lvl1pPr>
            <a:lvl2pPr lvl="1" algn="ctr">
              <a:spcBef>
                <a:spcPts val="0"/>
              </a:spcBef>
              <a:spcAft>
                <a:spcPts val="0"/>
              </a:spcAft>
              <a:buClr>
                <a:srgbClr val="403228"/>
              </a:buClr>
              <a:buSzPts val="3600"/>
              <a:buNone/>
              <a:defRPr sz="4800">
                <a:solidFill>
                  <a:srgbClr val="403228"/>
                </a:solidFill>
              </a:defRPr>
            </a:lvl2pPr>
            <a:lvl3pPr lvl="2" algn="ctr">
              <a:spcBef>
                <a:spcPts val="0"/>
              </a:spcBef>
              <a:spcAft>
                <a:spcPts val="0"/>
              </a:spcAft>
              <a:buClr>
                <a:srgbClr val="403228"/>
              </a:buClr>
              <a:buSzPts val="3600"/>
              <a:buNone/>
              <a:defRPr sz="4800">
                <a:solidFill>
                  <a:srgbClr val="403228"/>
                </a:solidFill>
              </a:defRPr>
            </a:lvl3pPr>
            <a:lvl4pPr lvl="3" algn="ctr">
              <a:spcBef>
                <a:spcPts val="0"/>
              </a:spcBef>
              <a:spcAft>
                <a:spcPts val="0"/>
              </a:spcAft>
              <a:buClr>
                <a:srgbClr val="403228"/>
              </a:buClr>
              <a:buSzPts val="3600"/>
              <a:buNone/>
              <a:defRPr sz="4800">
                <a:solidFill>
                  <a:srgbClr val="403228"/>
                </a:solidFill>
              </a:defRPr>
            </a:lvl4pPr>
            <a:lvl5pPr lvl="4" algn="ctr">
              <a:spcBef>
                <a:spcPts val="0"/>
              </a:spcBef>
              <a:spcAft>
                <a:spcPts val="0"/>
              </a:spcAft>
              <a:buClr>
                <a:srgbClr val="403228"/>
              </a:buClr>
              <a:buSzPts val="3600"/>
              <a:buNone/>
              <a:defRPr sz="4800">
                <a:solidFill>
                  <a:srgbClr val="403228"/>
                </a:solidFill>
              </a:defRPr>
            </a:lvl5pPr>
            <a:lvl6pPr lvl="5" algn="ctr">
              <a:spcBef>
                <a:spcPts val="0"/>
              </a:spcBef>
              <a:spcAft>
                <a:spcPts val="0"/>
              </a:spcAft>
              <a:buClr>
                <a:srgbClr val="403228"/>
              </a:buClr>
              <a:buSzPts val="3600"/>
              <a:buNone/>
              <a:defRPr sz="4800">
                <a:solidFill>
                  <a:srgbClr val="403228"/>
                </a:solidFill>
              </a:defRPr>
            </a:lvl6pPr>
            <a:lvl7pPr lvl="6" algn="ctr">
              <a:spcBef>
                <a:spcPts val="0"/>
              </a:spcBef>
              <a:spcAft>
                <a:spcPts val="0"/>
              </a:spcAft>
              <a:buClr>
                <a:srgbClr val="403228"/>
              </a:buClr>
              <a:buSzPts val="3600"/>
              <a:buNone/>
              <a:defRPr sz="4800">
                <a:solidFill>
                  <a:srgbClr val="403228"/>
                </a:solidFill>
              </a:defRPr>
            </a:lvl7pPr>
            <a:lvl8pPr lvl="7" algn="ctr">
              <a:spcBef>
                <a:spcPts val="0"/>
              </a:spcBef>
              <a:spcAft>
                <a:spcPts val="0"/>
              </a:spcAft>
              <a:buClr>
                <a:srgbClr val="403228"/>
              </a:buClr>
              <a:buSzPts val="3600"/>
              <a:buNone/>
              <a:defRPr sz="4800">
                <a:solidFill>
                  <a:srgbClr val="403228"/>
                </a:solidFill>
              </a:defRPr>
            </a:lvl8pPr>
            <a:lvl9pPr lvl="8" algn="ctr">
              <a:spcBef>
                <a:spcPts val="0"/>
              </a:spcBef>
              <a:spcAft>
                <a:spcPts val="0"/>
              </a:spcAft>
              <a:buClr>
                <a:srgbClr val="403228"/>
              </a:buClr>
              <a:buSzPts val="3600"/>
              <a:buNone/>
              <a:defRPr sz="4800">
                <a:solidFill>
                  <a:srgbClr val="403228"/>
                </a:solidFill>
              </a:defRPr>
            </a:lvl9pPr>
          </a:lstStyle>
          <a:p>
            <a:r>
              <a:rPr lang="en-US"/>
              <a:t>Click to edit Master title style</a:t>
            </a:r>
            <a:endParaRPr/>
          </a:p>
        </p:txBody>
      </p:sp>
    </p:spTree>
    <p:extLst>
      <p:ext uri="{BB962C8B-B14F-4D97-AF65-F5344CB8AC3E}">
        <p14:creationId xmlns:p14="http://schemas.microsoft.com/office/powerpoint/2010/main" val="3425426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p:nvPr/>
        </p:nvSpPr>
        <p:spPr>
          <a:xfrm>
            <a:off x="1881800" y="1777333"/>
            <a:ext cx="8428400" cy="3303200"/>
          </a:xfrm>
          <a:prstGeom prst="rect">
            <a:avLst/>
          </a:prstGeom>
          <a:noFill/>
          <a:ln w="28575" cap="flat" cmpd="sng">
            <a:solidFill>
              <a:srgbClr val="403228"/>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 name="Google Shape;13;p3"/>
          <p:cNvSpPr txBox="1">
            <a:spLocks noGrp="1"/>
          </p:cNvSpPr>
          <p:nvPr>
            <p:ph type="ctrTitle"/>
          </p:nvPr>
        </p:nvSpPr>
        <p:spPr>
          <a:xfrm>
            <a:off x="2018600" y="2111133"/>
            <a:ext cx="81548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b="1"/>
            </a:lvl1pPr>
            <a:lvl2pPr lvl="1" algn="ctr" rtl="0">
              <a:spcBef>
                <a:spcPts val="0"/>
              </a:spcBef>
              <a:spcAft>
                <a:spcPts val="0"/>
              </a:spcAft>
              <a:buSzPts val="2400"/>
              <a:buNone/>
              <a:defRPr b="1"/>
            </a:lvl2pPr>
            <a:lvl3pPr lvl="2" algn="ctr" rtl="0">
              <a:spcBef>
                <a:spcPts val="0"/>
              </a:spcBef>
              <a:spcAft>
                <a:spcPts val="0"/>
              </a:spcAft>
              <a:buSzPts val="2400"/>
              <a:buNone/>
              <a:defRPr b="1"/>
            </a:lvl3pPr>
            <a:lvl4pPr lvl="3" algn="ctr" rtl="0">
              <a:spcBef>
                <a:spcPts val="0"/>
              </a:spcBef>
              <a:spcAft>
                <a:spcPts val="0"/>
              </a:spcAft>
              <a:buSzPts val="2400"/>
              <a:buNone/>
              <a:defRPr b="1"/>
            </a:lvl4pPr>
            <a:lvl5pPr lvl="4" algn="ctr" rtl="0">
              <a:spcBef>
                <a:spcPts val="0"/>
              </a:spcBef>
              <a:spcAft>
                <a:spcPts val="0"/>
              </a:spcAft>
              <a:buSzPts val="2400"/>
              <a:buNone/>
              <a:defRPr b="1"/>
            </a:lvl5pPr>
            <a:lvl6pPr lvl="5" algn="ctr" rtl="0">
              <a:spcBef>
                <a:spcPts val="0"/>
              </a:spcBef>
              <a:spcAft>
                <a:spcPts val="0"/>
              </a:spcAft>
              <a:buSzPts val="2400"/>
              <a:buNone/>
              <a:defRPr b="1"/>
            </a:lvl6pPr>
            <a:lvl7pPr lvl="6" algn="ctr" rtl="0">
              <a:spcBef>
                <a:spcPts val="0"/>
              </a:spcBef>
              <a:spcAft>
                <a:spcPts val="0"/>
              </a:spcAft>
              <a:buSzPts val="2400"/>
              <a:buNone/>
              <a:defRPr b="1"/>
            </a:lvl7pPr>
            <a:lvl8pPr lvl="7" algn="ctr" rtl="0">
              <a:spcBef>
                <a:spcPts val="0"/>
              </a:spcBef>
              <a:spcAft>
                <a:spcPts val="0"/>
              </a:spcAft>
              <a:buSzPts val="2400"/>
              <a:buNone/>
              <a:defRPr b="1"/>
            </a:lvl8pPr>
            <a:lvl9pPr lvl="8" algn="ctr" rtl="0">
              <a:spcBef>
                <a:spcPts val="0"/>
              </a:spcBef>
              <a:spcAft>
                <a:spcPts val="0"/>
              </a:spcAft>
              <a:buSzPts val="2400"/>
              <a:buNone/>
              <a:defRPr b="1"/>
            </a:lvl9pPr>
          </a:lstStyle>
          <a:p>
            <a:r>
              <a:rPr lang="en-US"/>
              <a:t>Click to edit Master title style</a:t>
            </a:r>
            <a:endParaRPr/>
          </a:p>
        </p:txBody>
      </p:sp>
      <p:sp>
        <p:nvSpPr>
          <p:cNvPr id="14" name="Google Shape;14;p3"/>
          <p:cNvSpPr txBox="1">
            <a:spLocks noGrp="1"/>
          </p:cNvSpPr>
          <p:nvPr>
            <p:ph type="subTitle" idx="1"/>
          </p:nvPr>
        </p:nvSpPr>
        <p:spPr>
          <a:xfrm>
            <a:off x="3892433" y="3583533"/>
            <a:ext cx="4407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03228"/>
              </a:buClr>
              <a:buSzPts val="1600"/>
              <a:buNone/>
              <a:defRPr sz="2133" i="1"/>
            </a:lvl1pPr>
            <a:lvl2pPr lvl="1" algn="ctr" rtl="0">
              <a:spcBef>
                <a:spcPts val="0"/>
              </a:spcBef>
              <a:spcAft>
                <a:spcPts val="0"/>
              </a:spcAft>
              <a:buClr>
                <a:srgbClr val="403228"/>
              </a:buClr>
              <a:buSzPts val="1600"/>
              <a:buNone/>
              <a:defRPr sz="2133" i="1"/>
            </a:lvl2pPr>
            <a:lvl3pPr lvl="2" algn="ctr" rtl="0">
              <a:spcBef>
                <a:spcPts val="0"/>
              </a:spcBef>
              <a:spcAft>
                <a:spcPts val="0"/>
              </a:spcAft>
              <a:buClr>
                <a:srgbClr val="403228"/>
              </a:buClr>
              <a:buSzPts val="1600"/>
              <a:buNone/>
              <a:defRPr sz="2133" i="1"/>
            </a:lvl3pPr>
            <a:lvl4pPr lvl="3" algn="ctr" rtl="0">
              <a:spcBef>
                <a:spcPts val="0"/>
              </a:spcBef>
              <a:spcAft>
                <a:spcPts val="0"/>
              </a:spcAft>
              <a:buClr>
                <a:srgbClr val="403228"/>
              </a:buClr>
              <a:buSzPts val="1600"/>
              <a:buNone/>
              <a:defRPr i="1"/>
            </a:lvl4pPr>
            <a:lvl5pPr lvl="4" algn="ctr" rtl="0">
              <a:spcBef>
                <a:spcPts val="0"/>
              </a:spcBef>
              <a:spcAft>
                <a:spcPts val="0"/>
              </a:spcAft>
              <a:buClr>
                <a:srgbClr val="403228"/>
              </a:buClr>
              <a:buSzPts val="1600"/>
              <a:buNone/>
              <a:defRPr i="1"/>
            </a:lvl5pPr>
            <a:lvl6pPr lvl="5" algn="ctr" rtl="0">
              <a:spcBef>
                <a:spcPts val="0"/>
              </a:spcBef>
              <a:spcAft>
                <a:spcPts val="0"/>
              </a:spcAft>
              <a:buClr>
                <a:srgbClr val="403228"/>
              </a:buClr>
              <a:buSzPts val="1600"/>
              <a:buNone/>
              <a:defRPr i="1"/>
            </a:lvl6pPr>
            <a:lvl7pPr lvl="6" algn="ctr" rtl="0">
              <a:spcBef>
                <a:spcPts val="0"/>
              </a:spcBef>
              <a:spcAft>
                <a:spcPts val="0"/>
              </a:spcAft>
              <a:buSzPts val="1600"/>
              <a:buNone/>
              <a:defRPr i="1"/>
            </a:lvl7pPr>
            <a:lvl8pPr lvl="7" algn="ctr" rtl="0">
              <a:spcBef>
                <a:spcPts val="0"/>
              </a:spcBef>
              <a:spcAft>
                <a:spcPts val="0"/>
              </a:spcAft>
              <a:buSzPts val="1600"/>
              <a:buNone/>
              <a:defRPr i="1"/>
            </a:lvl8pPr>
            <a:lvl9pPr lvl="8" algn="ctr" rtl="0">
              <a:spcBef>
                <a:spcPts val="0"/>
              </a:spcBef>
              <a:spcAft>
                <a:spcPts val="0"/>
              </a:spcAft>
              <a:buSzPts val="1600"/>
              <a:buNone/>
              <a:defRPr i="1"/>
            </a:lvl9pPr>
          </a:lstStyle>
          <a:p>
            <a:r>
              <a:rPr lang="en-US"/>
              <a:t>Click to edit Master subtitle style</a:t>
            </a:r>
            <a:endParaRPr/>
          </a:p>
        </p:txBody>
      </p:sp>
    </p:spTree>
    <p:extLst>
      <p:ext uri="{BB962C8B-B14F-4D97-AF65-F5344CB8AC3E}">
        <p14:creationId xmlns:p14="http://schemas.microsoft.com/office/powerpoint/2010/main" val="3474794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p:nvPr/>
        </p:nvSpPr>
        <p:spPr>
          <a:xfrm>
            <a:off x="1881800" y="960000"/>
            <a:ext cx="8428400" cy="4938000"/>
          </a:xfrm>
          <a:prstGeom prst="rect">
            <a:avLst/>
          </a:prstGeom>
          <a:noFill/>
          <a:ln w="28575" cap="flat" cmpd="sng">
            <a:solidFill>
              <a:srgbClr val="403228"/>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03228"/>
              </a:solidFill>
            </a:endParaRPr>
          </a:p>
        </p:txBody>
      </p:sp>
      <p:sp>
        <p:nvSpPr>
          <p:cNvPr id="17" name="Google Shape;17;p4"/>
          <p:cNvSpPr txBox="1">
            <a:spLocks noGrp="1"/>
          </p:cNvSpPr>
          <p:nvPr>
            <p:ph type="body" idx="1"/>
          </p:nvPr>
        </p:nvSpPr>
        <p:spPr>
          <a:xfrm>
            <a:off x="2806733" y="960000"/>
            <a:ext cx="6578400" cy="49380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SzPts val="2400"/>
              <a:buChar char="✣"/>
              <a:defRPr i="1"/>
            </a:lvl1pPr>
            <a:lvl2pPr marL="1219170" lvl="1" indent="-474121" algn="ctr" rtl="0">
              <a:spcBef>
                <a:spcPts val="0"/>
              </a:spcBef>
              <a:spcAft>
                <a:spcPts val="0"/>
              </a:spcAft>
              <a:buSzPts val="2000"/>
              <a:buChar char="⨳"/>
              <a:defRPr i="1"/>
            </a:lvl2pPr>
            <a:lvl3pPr marL="1828754" lvl="2" indent="-474121" algn="ctr" rtl="0">
              <a:spcBef>
                <a:spcPts val="0"/>
              </a:spcBef>
              <a:spcAft>
                <a:spcPts val="0"/>
              </a:spcAft>
              <a:buSzPts val="2000"/>
              <a:buChar char="■"/>
              <a:defRPr i="1"/>
            </a:lvl3pPr>
            <a:lvl4pPr marL="2438339" lvl="3" indent="-440256" algn="ctr" rtl="0">
              <a:spcBef>
                <a:spcPts val="0"/>
              </a:spcBef>
              <a:spcAft>
                <a:spcPts val="0"/>
              </a:spcAft>
              <a:buSzPts val="1600"/>
              <a:buChar char="●"/>
              <a:defRPr i="1"/>
            </a:lvl4pPr>
            <a:lvl5pPr marL="3047924" lvl="4" indent="-440256" algn="ctr" rtl="0">
              <a:spcBef>
                <a:spcPts val="0"/>
              </a:spcBef>
              <a:spcAft>
                <a:spcPts val="0"/>
              </a:spcAft>
              <a:buSzPts val="1600"/>
              <a:buChar char="○"/>
              <a:defRPr i="1"/>
            </a:lvl5pPr>
            <a:lvl6pPr marL="3657509" lvl="5" indent="-440256" algn="ctr" rtl="0">
              <a:spcBef>
                <a:spcPts val="0"/>
              </a:spcBef>
              <a:spcAft>
                <a:spcPts val="0"/>
              </a:spcAft>
              <a:buSzPts val="1600"/>
              <a:buChar char="■"/>
              <a:defRPr i="1"/>
            </a:lvl6pPr>
            <a:lvl7pPr marL="4267093" lvl="6" indent="-440256" algn="ctr" rtl="0">
              <a:spcBef>
                <a:spcPts val="0"/>
              </a:spcBef>
              <a:spcAft>
                <a:spcPts val="0"/>
              </a:spcAft>
              <a:buSzPts val="1600"/>
              <a:buChar char="●"/>
              <a:defRPr i="1"/>
            </a:lvl7pPr>
            <a:lvl8pPr marL="4876678" lvl="7" indent="-440256" algn="ctr" rtl="0">
              <a:spcBef>
                <a:spcPts val="0"/>
              </a:spcBef>
              <a:spcAft>
                <a:spcPts val="0"/>
              </a:spcAft>
              <a:buSzPts val="1600"/>
              <a:buChar char="○"/>
              <a:defRPr i="1"/>
            </a:lvl8pPr>
            <a:lvl9pPr marL="5486263" lvl="8" indent="-440256" algn="ctr">
              <a:spcBef>
                <a:spcPts val="0"/>
              </a:spcBef>
              <a:spcAft>
                <a:spcPts val="0"/>
              </a:spcAft>
              <a:buSzPts val="1600"/>
              <a:buChar char="■"/>
              <a:defRPr i="1"/>
            </a:lvl9pPr>
          </a:lstStyle>
          <a:p>
            <a:pPr lvl="0"/>
            <a:r>
              <a:rPr lang="en-US"/>
              <a:t>Click to edit Master text styles</a:t>
            </a:r>
          </a:p>
        </p:txBody>
      </p:sp>
      <p:sp>
        <p:nvSpPr>
          <p:cNvPr id="18" name="Google Shape;18;p4"/>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45821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447924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2517200" y="579433"/>
            <a:ext cx="7157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21" name="Google Shape;21;p5"/>
          <p:cNvSpPr txBox="1">
            <a:spLocks noGrp="1"/>
          </p:cNvSpPr>
          <p:nvPr>
            <p:ph type="body" idx="1"/>
          </p:nvPr>
        </p:nvSpPr>
        <p:spPr>
          <a:xfrm>
            <a:off x="1632567" y="1970333"/>
            <a:ext cx="8926800" cy="45976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pPr lvl="0"/>
            <a:r>
              <a:rPr lang="en-US"/>
              <a:t>Click to edit Master text styles</a:t>
            </a:r>
          </a:p>
        </p:txBody>
      </p:sp>
      <p:cxnSp>
        <p:nvCxnSpPr>
          <p:cNvPr id="22" name="Google Shape;22;p5"/>
          <p:cNvCxnSpPr/>
          <p:nvPr/>
        </p:nvCxnSpPr>
        <p:spPr>
          <a:xfrm>
            <a:off x="5706000" y="1903067"/>
            <a:ext cx="780000" cy="0"/>
          </a:xfrm>
          <a:prstGeom prst="straightConnector1">
            <a:avLst/>
          </a:prstGeom>
          <a:noFill/>
          <a:ln w="28575" cap="flat" cmpd="sng">
            <a:solidFill>
              <a:srgbClr val="926940"/>
            </a:solidFill>
            <a:prstDash val="solid"/>
            <a:round/>
            <a:headEnd type="none" w="med" len="med"/>
            <a:tailEnd type="none" w="med" len="med"/>
          </a:ln>
        </p:spPr>
      </p:cxnSp>
      <p:sp>
        <p:nvSpPr>
          <p:cNvPr id="23" name="Google Shape;23;p5"/>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736890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517200" y="579433"/>
            <a:ext cx="7157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26" name="Google Shape;26;p6"/>
          <p:cNvSpPr txBox="1">
            <a:spLocks noGrp="1"/>
          </p:cNvSpPr>
          <p:nvPr>
            <p:ph type="body" idx="1"/>
          </p:nvPr>
        </p:nvSpPr>
        <p:spPr>
          <a:xfrm>
            <a:off x="1801433" y="2024500"/>
            <a:ext cx="4169200" cy="4340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en-US"/>
              <a:t>Click to edit Master text styles</a:t>
            </a:r>
          </a:p>
        </p:txBody>
      </p:sp>
      <p:sp>
        <p:nvSpPr>
          <p:cNvPr id="27" name="Google Shape;27;p6"/>
          <p:cNvSpPr txBox="1">
            <a:spLocks noGrp="1"/>
          </p:cNvSpPr>
          <p:nvPr>
            <p:ph type="body" idx="2"/>
          </p:nvPr>
        </p:nvSpPr>
        <p:spPr>
          <a:xfrm>
            <a:off x="6221525" y="2024500"/>
            <a:ext cx="4169200" cy="4340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en-US"/>
              <a:t>Click to edit Master text styles</a:t>
            </a:r>
          </a:p>
        </p:txBody>
      </p:sp>
      <p:cxnSp>
        <p:nvCxnSpPr>
          <p:cNvPr id="28" name="Google Shape;28;p6"/>
          <p:cNvCxnSpPr/>
          <p:nvPr/>
        </p:nvCxnSpPr>
        <p:spPr>
          <a:xfrm>
            <a:off x="5706000" y="1903067"/>
            <a:ext cx="780000" cy="0"/>
          </a:xfrm>
          <a:prstGeom prst="straightConnector1">
            <a:avLst/>
          </a:prstGeom>
          <a:noFill/>
          <a:ln w="28575" cap="flat" cmpd="sng">
            <a:solidFill>
              <a:srgbClr val="926940"/>
            </a:solidFill>
            <a:prstDash val="solid"/>
            <a:round/>
            <a:headEnd type="none" w="med" len="med"/>
            <a:tailEnd type="none" w="med" len="med"/>
          </a:ln>
        </p:spPr>
      </p:cxnSp>
      <p:sp>
        <p:nvSpPr>
          <p:cNvPr id="29" name="Google Shape;29;p6"/>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479296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2517200" y="579433"/>
            <a:ext cx="71576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32" name="Google Shape;32;p7"/>
          <p:cNvSpPr txBox="1">
            <a:spLocks noGrp="1"/>
          </p:cNvSpPr>
          <p:nvPr>
            <p:ph type="body" idx="1"/>
          </p:nvPr>
        </p:nvSpPr>
        <p:spPr>
          <a:xfrm>
            <a:off x="1281600" y="2069800"/>
            <a:ext cx="3076000" cy="4396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pPr lvl="0"/>
            <a:r>
              <a:rPr lang="en-US"/>
              <a:t>Click to edit Master text styles</a:t>
            </a:r>
          </a:p>
        </p:txBody>
      </p:sp>
      <p:sp>
        <p:nvSpPr>
          <p:cNvPr id="33" name="Google Shape;33;p7"/>
          <p:cNvSpPr txBox="1">
            <a:spLocks noGrp="1"/>
          </p:cNvSpPr>
          <p:nvPr>
            <p:ph type="body" idx="2"/>
          </p:nvPr>
        </p:nvSpPr>
        <p:spPr>
          <a:xfrm>
            <a:off x="4515217" y="2069800"/>
            <a:ext cx="3076000" cy="4396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pPr lvl="0"/>
            <a:r>
              <a:rPr lang="en-US"/>
              <a:t>Click to edit Master text styles</a:t>
            </a:r>
          </a:p>
        </p:txBody>
      </p:sp>
      <p:sp>
        <p:nvSpPr>
          <p:cNvPr id="34" name="Google Shape;34;p7"/>
          <p:cNvSpPr txBox="1">
            <a:spLocks noGrp="1"/>
          </p:cNvSpPr>
          <p:nvPr>
            <p:ph type="body" idx="3"/>
          </p:nvPr>
        </p:nvSpPr>
        <p:spPr>
          <a:xfrm>
            <a:off x="7748835" y="2069800"/>
            <a:ext cx="3076000" cy="4396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pPr lvl="0"/>
            <a:r>
              <a:rPr lang="en-US"/>
              <a:t>Click to edit Master text styles</a:t>
            </a:r>
          </a:p>
        </p:txBody>
      </p:sp>
      <p:cxnSp>
        <p:nvCxnSpPr>
          <p:cNvPr id="35" name="Google Shape;35;p7"/>
          <p:cNvCxnSpPr/>
          <p:nvPr/>
        </p:nvCxnSpPr>
        <p:spPr>
          <a:xfrm>
            <a:off x="5706000" y="1903067"/>
            <a:ext cx="780000" cy="0"/>
          </a:xfrm>
          <a:prstGeom prst="straightConnector1">
            <a:avLst/>
          </a:prstGeom>
          <a:noFill/>
          <a:ln w="28575" cap="flat" cmpd="sng">
            <a:solidFill>
              <a:srgbClr val="926940"/>
            </a:solidFill>
            <a:prstDash val="solid"/>
            <a:round/>
            <a:headEnd type="none" w="med" len="med"/>
            <a:tailEnd type="none" w="med" len="med"/>
          </a:ln>
        </p:spPr>
      </p:cxnSp>
      <p:sp>
        <p:nvSpPr>
          <p:cNvPr id="36" name="Google Shape;36;p7"/>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296009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2517200" y="579433"/>
            <a:ext cx="7157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cxnSp>
        <p:nvCxnSpPr>
          <p:cNvPr id="39" name="Google Shape;39;p8"/>
          <p:cNvCxnSpPr/>
          <p:nvPr/>
        </p:nvCxnSpPr>
        <p:spPr>
          <a:xfrm>
            <a:off x="5706000" y="1903067"/>
            <a:ext cx="780000" cy="0"/>
          </a:xfrm>
          <a:prstGeom prst="straightConnector1">
            <a:avLst/>
          </a:prstGeom>
          <a:noFill/>
          <a:ln w="28575" cap="flat" cmpd="sng">
            <a:solidFill>
              <a:srgbClr val="926940"/>
            </a:solidFill>
            <a:prstDash val="solid"/>
            <a:round/>
            <a:headEnd type="none" w="med" len="med"/>
            <a:tailEnd type="none" w="med" len="med"/>
          </a:ln>
        </p:spPr>
      </p:cxnSp>
      <p:sp>
        <p:nvSpPr>
          <p:cNvPr id="40" name="Google Shape;40;p8"/>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723567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200"/>
              <a:buFont typeface="Cinzel"/>
              <a:buNone/>
              <a:defRPr sz="1600" b="1">
                <a:latin typeface="Cinzel"/>
                <a:ea typeface="Cinzel"/>
                <a:cs typeface="Cinzel"/>
                <a:sym typeface="Cinzel"/>
              </a:defRPr>
            </a:lvl1pPr>
          </a:lstStyle>
          <a:p>
            <a:pPr lvl="0"/>
            <a:r>
              <a:rPr lang="en-US"/>
              <a:t>Click to edit Master text styles</a:t>
            </a:r>
          </a:p>
        </p:txBody>
      </p:sp>
      <p:cxnSp>
        <p:nvCxnSpPr>
          <p:cNvPr id="43" name="Google Shape;43;p9"/>
          <p:cNvCxnSpPr/>
          <p:nvPr/>
        </p:nvCxnSpPr>
        <p:spPr>
          <a:xfrm>
            <a:off x="5706000" y="5517267"/>
            <a:ext cx="780000" cy="0"/>
          </a:xfrm>
          <a:prstGeom prst="straightConnector1">
            <a:avLst/>
          </a:prstGeom>
          <a:noFill/>
          <a:ln w="28575" cap="flat" cmpd="sng">
            <a:solidFill>
              <a:srgbClr val="926940"/>
            </a:solidFill>
            <a:prstDash val="solid"/>
            <a:round/>
            <a:headEnd type="none" w="med" len="med"/>
            <a:tailEnd type="none" w="med" len="med"/>
          </a:ln>
        </p:spPr>
      </p:cxnSp>
      <p:sp>
        <p:nvSpPr>
          <p:cNvPr id="44" name="Google Shape;44;p9"/>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atin typeface="Cinzel"/>
                <a:ea typeface="Cinzel"/>
                <a:cs typeface="Cinzel"/>
                <a:sym typeface="Cinzel"/>
              </a:defRPr>
            </a:lvl1pPr>
            <a:lvl2pPr lvl="1">
              <a:buNone/>
              <a:defRPr>
                <a:latin typeface="Cinzel"/>
                <a:ea typeface="Cinzel"/>
                <a:cs typeface="Cinzel"/>
                <a:sym typeface="Cinzel"/>
              </a:defRPr>
            </a:lvl2pPr>
            <a:lvl3pPr lvl="2">
              <a:buNone/>
              <a:defRPr>
                <a:latin typeface="Cinzel"/>
                <a:ea typeface="Cinzel"/>
                <a:cs typeface="Cinzel"/>
                <a:sym typeface="Cinzel"/>
              </a:defRPr>
            </a:lvl3pPr>
            <a:lvl4pPr lvl="3">
              <a:buNone/>
              <a:defRPr>
                <a:latin typeface="Cinzel"/>
                <a:ea typeface="Cinzel"/>
                <a:cs typeface="Cinzel"/>
                <a:sym typeface="Cinzel"/>
              </a:defRPr>
            </a:lvl4pPr>
            <a:lvl5pPr lvl="4">
              <a:buNone/>
              <a:defRPr>
                <a:latin typeface="Cinzel"/>
                <a:ea typeface="Cinzel"/>
                <a:cs typeface="Cinzel"/>
                <a:sym typeface="Cinzel"/>
              </a:defRPr>
            </a:lvl5pPr>
            <a:lvl6pPr lvl="5">
              <a:buNone/>
              <a:defRPr>
                <a:latin typeface="Cinzel"/>
                <a:ea typeface="Cinzel"/>
                <a:cs typeface="Cinzel"/>
                <a:sym typeface="Cinzel"/>
              </a:defRPr>
            </a:lvl6pPr>
            <a:lvl7pPr lvl="6">
              <a:buNone/>
              <a:defRPr>
                <a:latin typeface="Cinzel"/>
                <a:ea typeface="Cinzel"/>
                <a:cs typeface="Cinzel"/>
                <a:sym typeface="Cinzel"/>
              </a:defRPr>
            </a:lvl7pPr>
            <a:lvl8pPr lvl="7">
              <a:buNone/>
              <a:defRPr>
                <a:latin typeface="Cinzel"/>
                <a:ea typeface="Cinzel"/>
                <a:cs typeface="Cinzel"/>
                <a:sym typeface="Cinzel"/>
              </a:defRPr>
            </a:lvl8pPr>
            <a:lvl9pPr lvl="8">
              <a:buNone/>
              <a:defRPr>
                <a:latin typeface="Cinzel"/>
                <a:ea typeface="Cinzel"/>
                <a:cs typeface="Cinzel"/>
                <a:sym typeface="Cinze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753621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2682306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04C5-0FEB-F8A3-9B10-22CBC8E69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2353B78-5A20-EC51-89D3-8DB72AF309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A228D2A-2F57-0141-3CC1-6D3495D9722F}"/>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2047096A-4E72-2C47-0AE6-17455F883E3C}"/>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EA6F2427-FB5C-F80E-CCE3-039CA58A4751}"/>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4049351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9CC1-871B-0142-8CF9-215681746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A4A31A0-E7CF-5675-31D3-D995CCEFC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90F9001-12D5-4C2A-847A-DBD4ED14DFC4}"/>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0E8B144B-C789-BDA8-EEFD-3C59A7FC5B41}"/>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063C0A58-DB46-11F3-56CA-A0CC6A4AC49C}"/>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070348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CD9D-BBCE-FEFF-8697-24D05AD04B6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3A14C77-7624-3CAF-59AC-CB914013D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F8497C0-8551-6611-72B2-EAA5F861B898}"/>
              </a:ext>
            </a:extLst>
          </p:cNvPr>
          <p:cNvSpPr>
            <a:spLocks noGrp="1"/>
          </p:cNvSpPr>
          <p:nvPr>
            <p:ph type="dt" sz="half" idx="10"/>
          </p:nvPr>
        </p:nvSpPr>
        <p:spPr/>
        <p:txBody>
          <a:bodyPr/>
          <a:lstStyle/>
          <a:p>
            <a:fld id="{52647F38-B617-4D2F-AE0A-013F0C4D2C57}" type="datetimeFigureOut">
              <a:rPr lang="en-US" smtClean="0"/>
              <a:t>2/24/2023</a:t>
            </a:fld>
            <a:endParaRPr lang="en-US" dirty="0"/>
          </a:p>
        </p:txBody>
      </p:sp>
      <p:sp>
        <p:nvSpPr>
          <p:cNvPr id="5" name="Footer Placeholder 4">
            <a:extLst>
              <a:ext uri="{FF2B5EF4-FFF2-40B4-BE49-F238E27FC236}">
                <a16:creationId xmlns:a16="http://schemas.microsoft.com/office/drawing/2014/main" id="{8C33E745-2374-B56D-D136-E7B20FF267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624F8B-8D2D-C578-5EC8-00011E489F49}"/>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781322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1E84-6DF6-8A13-7D40-A7654CDEBF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27BA34A-0DFD-45C5-5084-F1ADDC5519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59D6F-F9CA-4437-350B-401304E990F6}"/>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5" name="Footer Placeholder 4">
            <a:extLst>
              <a:ext uri="{FF2B5EF4-FFF2-40B4-BE49-F238E27FC236}">
                <a16:creationId xmlns:a16="http://schemas.microsoft.com/office/drawing/2014/main" id="{142224FD-CBF4-03D7-B508-A47F55DE1D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103EE8-EF27-EC0C-5321-3291FC1D1990}"/>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39880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dirty="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dirty="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dirty="0"/>
              <a:t>20XX</a:t>
            </a:r>
          </a:p>
        </p:txBody>
      </p:sp>
    </p:spTree>
    <p:extLst>
      <p:ext uri="{BB962C8B-B14F-4D97-AF65-F5344CB8AC3E}">
        <p14:creationId xmlns:p14="http://schemas.microsoft.com/office/powerpoint/2010/main" val="1045313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16D2-CEB1-C989-146B-09BB0E5A79D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432C56F-F233-D548-D414-C922EF902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BBA3BCD-4FD8-BFD4-F45A-853AD2DEAB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D9D168B-42E3-613E-C76D-AA00C115F31D}"/>
              </a:ext>
            </a:extLst>
          </p:cNvPr>
          <p:cNvSpPr>
            <a:spLocks noGrp="1"/>
          </p:cNvSpPr>
          <p:nvPr>
            <p:ph type="dt" sz="half" idx="10"/>
          </p:nvPr>
        </p:nvSpPr>
        <p:spPr/>
        <p:txBody>
          <a:bodyPr/>
          <a:lstStyle/>
          <a:p>
            <a:fld id="{05BFA754-D5C3-4E66-96A6-867B257F58DC}" type="datetimeFigureOut">
              <a:rPr lang="en-US" smtClean="0"/>
              <a:t>2/24/2023</a:t>
            </a:fld>
            <a:endParaRPr lang="en-US" dirty="0"/>
          </a:p>
        </p:txBody>
      </p:sp>
      <p:sp>
        <p:nvSpPr>
          <p:cNvPr id="6" name="Footer Placeholder 5">
            <a:extLst>
              <a:ext uri="{FF2B5EF4-FFF2-40B4-BE49-F238E27FC236}">
                <a16:creationId xmlns:a16="http://schemas.microsoft.com/office/drawing/2014/main" id="{C3B95319-1A5C-4AC1-9A75-91090B9885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AF86CD-C0DB-C955-F680-A1C8313AE0A2}"/>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1349488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1F60-A078-40D2-01A1-B1A79DA1A67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A39FB0C-8E1B-6E2D-0DBB-4A970D0DD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74482C-853C-85CB-8DA2-EF8901E81E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414870B-0BD0-1F44-0F42-24EE9B8FD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1DD8F-A57E-8BE6-EF3E-471AB985A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D460B68-49B7-F1C2-599F-E1DF02E8AB4E}"/>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8" name="Footer Placeholder 7">
            <a:extLst>
              <a:ext uri="{FF2B5EF4-FFF2-40B4-BE49-F238E27FC236}">
                <a16:creationId xmlns:a16="http://schemas.microsoft.com/office/drawing/2014/main" id="{F9B1DAD0-D525-08B5-4E3C-C483FA507D2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522A68-0C1B-B007-CC27-6AC7FA3C1328}"/>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849959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CC7B-D836-021E-0F4C-877A2EF41DE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353086B-CD77-83D7-CDAB-8FC308F773A3}"/>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4" name="Footer Placeholder 3">
            <a:extLst>
              <a:ext uri="{FF2B5EF4-FFF2-40B4-BE49-F238E27FC236}">
                <a16:creationId xmlns:a16="http://schemas.microsoft.com/office/drawing/2014/main" id="{63E2EC1C-3D60-6E04-EA1B-9AAD382618F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974599-BBD9-08F7-321A-26C86626A684}"/>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167586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79427-80D3-7EFE-F23D-3D8A101B49D6}"/>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3" name="Footer Placeholder 2">
            <a:extLst>
              <a:ext uri="{FF2B5EF4-FFF2-40B4-BE49-F238E27FC236}">
                <a16:creationId xmlns:a16="http://schemas.microsoft.com/office/drawing/2014/main" id="{5CFCFC94-5142-EC0B-0F38-001A3D6AA6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CC96F1-B9DB-F5C5-1998-C3982C0C9FCF}"/>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491191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A27F-482A-714D-1C7F-06F0F7229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B58658C-A016-AE83-5768-E77A6B0D00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28F4A65-9529-6E5B-C50A-B3BBC39F4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6057E-44F2-9817-13DF-6E931935A7F6}"/>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6" name="Footer Placeholder 5">
            <a:extLst>
              <a:ext uri="{FF2B5EF4-FFF2-40B4-BE49-F238E27FC236}">
                <a16:creationId xmlns:a16="http://schemas.microsoft.com/office/drawing/2014/main" id="{B26E59A4-91FC-6716-CFC8-B7A275EAB7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A463CD-8BAD-9249-3129-A72B05326003}"/>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496977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AA5-0E0B-7AA9-1D61-6C482B613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66A35EE-7C84-DDC3-003B-C4E79FDA5A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141FBB56-13FA-8360-A29C-5FC5C6F9E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797E1E-523E-E3BA-D357-C728D0C90F79}"/>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6" name="Footer Placeholder 5">
            <a:extLst>
              <a:ext uri="{FF2B5EF4-FFF2-40B4-BE49-F238E27FC236}">
                <a16:creationId xmlns:a16="http://schemas.microsoft.com/office/drawing/2014/main" id="{ECE7DD85-4126-A489-668E-45A2A33C23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F5AD47-FF45-F26E-BE1D-F020A009EFB8}"/>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4067621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0CE8-0CE5-8390-7737-1482AEEE8C8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71520C5-5B9A-5A72-788A-AF72CBF99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5F35B0-63D4-87E5-FC81-0A2E454B801D}"/>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5" name="Footer Placeholder 4">
            <a:extLst>
              <a:ext uri="{FF2B5EF4-FFF2-40B4-BE49-F238E27FC236}">
                <a16:creationId xmlns:a16="http://schemas.microsoft.com/office/drawing/2014/main" id="{FADE5298-B60F-607B-B680-888AD3CF56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BF3B9F-61C6-6AFA-7C69-DEF6CB815FAB}"/>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3861351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F1F337-0732-9157-64E2-6982F8653F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F35EAE7-7C33-ECAB-4841-6F2D421F6B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2427AEF-A4B0-76B0-C377-E9170FBDA1D8}"/>
              </a:ext>
            </a:extLst>
          </p:cNvPr>
          <p:cNvSpPr>
            <a:spLocks noGrp="1"/>
          </p:cNvSpPr>
          <p:nvPr>
            <p:ph type="dt" sz="half" idx="10"/>
          </p:nvPr>
        </p:nvSpPr>
        <p:spPr/>
        <p:txBody>
          <a:bodyPr/>
          <a:lstStyle/>
          <a:p>
            <a:fld id="{B61BEF0D-F0BB-DE4B-95CE-6DB70DBA9567}" type="datetimeFigureOut">
              <a:rPr lang="en-US" smtClean="0"/>
              <a:pPr/>
              <a:t>2/24/2023</a:t>
            </a:fld>
            <a:endParaRPr lang="en-US" dirty="0"/>
          </a:p>
        </p:txBody>
      </p:sp>
      <p:sp>
        <p:nvSpPr>
          <p:cNvPr id="5" name="Footer Placeholder 4">
            <a:extLst>
              <a:ext uri="{FF2B5EF4-FFF2-40B4-BE49-F238E27FC236}">
                <a16:creationId xmlns:a16="http://schemas.microsoft.com/office/drawing/2014/main" id="{36D61D42-1A08-C053-8E69-CD57C27C2B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FDD15-999C-6753-F608-F8A5CACA1B1D}"/>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41520534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744267" y="2655767"/>
            <a:ext cx="5634800" cy="1546400"/>
          </a:xfrm>
          <a:prstGeom prst="rect">
            <a:avLst/>
          </a:prstGeom>
        </p:spPr>
        <p:txBody>
          <a:bodyPr spcFirstLastPara="1" wrap="square" lIns="0" tIns="0" rIns="0" bIns="0" anchor="ctr" anchorCtr="0">
            <a:noAutofit/>
          </a:bodyPr>
          <a:lstStyle>
            <a:lvl1pPr lvl="0">
              <a:spcBef>
                <a:spcPts val="0"/>
              </a:spcBef>
              <a:spcAft>
                <a:spcPts val="0"/>
              </a:spcAft>
              <a:buClr>
                <a:schemeClr val="accent3"/>
              </a:buClr>
              <a:buSzPts val="5600"/>
              <a:buNone/>
              <a:defRPr sz="7466">
                <a:solidFill>
                  <a:schemeClr val="accent3"/>
                </a:solidFill>
              </a:defRPr>
            </a:lvl1pPr>
            <a:lvl2pPr lvl="1">
              <a:spcBef>
                <a:spcPts val="0"/>
              </a:spcBef>
              <a:spcAft>
                <a:spcPts val="0"/>
              </a:spcAft>
              <a:buClr>
                <a:schemeClr val="accent3"/>
              </a:buClr>
              <a:buSzPts val="5600"/>
              <a:buNone/>
              <a:defRPr sz="7466">
                <a:solidFill>
                  <a:schemeClr val="accent3"/>
                </a:solidFill>
              </a:defRPr>
            </a:lvl2pPr>
            <a:lvl3pPr lvl="2">
              <a:spcBef>
                <a:spcPts val="0"/>
              </a:spcBef>
              <a:spcAft>
                <a:spcPts val="0"/>
              </a:spcAft>
              <a:buClr>
                <a:schemeClr val="accent3"/>
              </a:buClr>
              <a:buSzPts val="5600"/>
              <a:buNone/>
              <a:defRPr sz="7466">
                <a:solidFill>
                  <a:schemeClr val="accent3"/>
                </a:solidFill>
              </a:defRPr>
            </a:lvl3pPr>
            <a:lvl4pPr lvl="3">
              <a:spcBef>
                <a:spcPts val="0"/>
              </a:spcBef>
              <a:spcAft>
                <a:spcPts val="0"/>
              </a:spcAft>
              <a:buClr>
                <a:schemeClr val="accent3"/>
              </a:buClr>
              <a:buSzPts val="5600"/>
              <a:buNone/>
              <a:defRPr sz="7466">
                <a:solidFill>
                  <a:schemeClr val="accent3"/>
                </a:solidFill>
              </a:defRPr>
            </a:lvl4pPr>
            <a:lvl5pPr lvl="4">
              <a:spcBef>
                <a:spcPts val="0"/>
              </a:spcBef>
              <a:spcAft>
                <a:spcPts val="0"/>
              </a:spcAft>
              <a:buClr>
                <a:schemeClr val="accent3"/>
              </a:buClr>
              <a:buSzPts val="5600"/>
              <a:buNone/>
              <a:defRPr sz="7466">
                <a:solidFill>
                  <a:schemeClr val="accent3"/>
                </a:solidFill>
              </a:defRPr>
            </a:lvl5pPr>
            <a:lvl6pPr lvl="5">
              <a:spcBef>
                <a:spcPts val="0"/>
              </a:spcBef>
              <a:spcAft>
                <a:spcPts val="0"/>
              </a:spcAft>
              <a:buClr>
                <a:schemeClr val="accent3"/>
              </a:buClr>
              <a:buSzPts val="5600"/>
              <a:buNone/>
              <a:defRPr sz="7466">
                <a:solidFill>
                  <a:schemeClr val="accent3"/>
                </a:solidFill>
              </a:defRPr>
            </a:lvl6pPr>
            <a:lvl7pPr lvl="6">
              <a:spcBef>
                <a:spcPts val="0"/>
              </a:spcBef>
              <a:spcAft>
                <a:spcPts val="0"/>
              </a:spcAft>
              <a:buClr>
                <a:schemeClr val="accent3"/>
              </a:buClr>
              <a:buSzPts val="5600"/>
              <a:buNone/>
              <a:defRPr sz="7466">
                <a:solidFill>
                  <a:schemeClr val="accent3"/>
                </a:solidFill>
              </a:defRPr>
            </a:lvl7pPr>
            <a:lvl8pPr lvl="7">
              <a:spcBef>
                <a:spcPts val="0"/>
              </a:spcBef>
              <a:spcAft>
                <a:spcPts val="0"/>
              </a:spcAft>
              <a:buClr>
                <a:schemeClr val="accent3"/>
              </a:buClr>
              <a:buSzPts val="5600"/>
              <a:buNone/>
              <a:defRPr sz="7466">
                <a:solidFill>
                  <a:schemeClr val="accent3"/>
                </a:solidFill>
              </a:defRPr>
            </a:lvl8pPr>
            <a:lvl9pPr lvl="8">
              <a:spcBef>
                <a:spcPts val="0"/>
              </a:spcBef>
              <a:spcAft>
                <a:spcPts val="0"/>
              </a:spcAft>
              <a:buClr>
                <a:schemeClr val="accent3"/>
              </a:buClr>
              <a:buSzPts val="5600"/>
              <a:buNone/>
              <a:defRPr sz="7466">
                <a:solidFill>
                  <a:schemeClr val="accent3"/>
                </a:solidFill>
              </a:defRPr>
            </a:lvl9pPr>
          </a:lstStyle>
          <a:p>
            <a:r>
              <a:rPr lang="en-US"/>
              <a:t>Click to edit Master title style</a:t>
            </a:r>
            <a:endParaRPr/>
          </a:p>
        </p:txBody>
      </p:sp>
    </p:spTree>
    <p:extLst>
      <p:ext uri="{BB962C8B-B14F-4D97-AF65-F5344CB8AC3E}">
        <p14:creationId xmlns:p14="http://schemas.microsoft.com/office/powerpoint/2010/main" val="657658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5744267" y="2314333"/>
            <a:ext cx="5533600" cy="1546400"/>
          </a:xfrm>
          <a:prstGeom prst="rect">
            <a:avLst/>
          </a:prstGeom>
        </p:spPr>
        <p:txBody>
          <a:bodyPr spcFirstLastPara="1" wrap="square" lIns="0" tIns="0" rIns="0" bIns="0" anchor="b" anchorCtr="0">
            <a:noAutofit/>
          </a:bodyPr>
          <a:lstStyle>
            <a:lvl1pPr lvl="0" rtl="0">
              <a:spcBef>
                <a:spcPts val="0"/>
              </a:spcBef>
              <a:spcAft>
                <a:spcPts val="0"/>
              </a:spcAft>
              <a:buClr>
                <a:schemeClr val="accent3"/>
              </a:buClr>
              <a:buSzPts val="4000"/>
              <a:buNone/>
              <a:defRPr sz="5333">
                <a:solidFill>
                  <a:schemeClr val="accent3"/>
                </a:solidFill>
              </a:defRPr>
            </a:lvl1pPr>
            <a:lvl2pPr lvl="1" rtl="0">
              <a:spcBef>
                <a:spcPts val="0"/>
              </a:spcBef>
              <a:spcAft>
                <a:spcPts val="0"/>
              </a:spcAft>
              <a:buClr>
                <a:schemeClr val="accent3"/>
              </a:buClr>
              <a:buSzPts val="4000"/>
              <a:buNone/>
              <a:defRPr sz="5333">
                <a:solidFill>
                  <a:schemeClr val="accent3"/>
                </a:solidFill>
              </a:defRPr>
            </a:lvl2pPr>
            <a:lvl3pPr lvl="2" rtl="0">
              <a:spcBef>
                <a:spcPts val="0"/>
              </a:spcBef>
              <a:spcAft>
                <a:spcPts val="0"/>
              </a:spcAft>
              <a:buClr>
                <a:schemeClr val="accent3"/>
              </a:buClr>
              <a:buSzPts val="4000"/>
              <a:buNone/>
              <a:defRPr sz="5333">
                <a:solidFill>
                  <a:schemeClr val="accent3"/>
                </a:solidFill>
              </a:defRPr>
            </a:lvl3pPr>
            <a:lvl4pPr lvl="3" rtl="0">
              <a:spcBef>
                <a:spcPts val="0"/>
              </a:spcBef>
              <a:spcAft>
                <a:spcPts val="0"/>
              </a:spcAft>
              <a:buClr>
                <a:schemeClr val="accent3"/>
              </a:buClr>
              <a:buSzPts val="4000"/>
              <a:buNone/>
              <a:defRPr sz="5333">
                <a:solidFill>
                  <a:schemeClr val="accent3"/>
                </a:solidFill>
              </a:defRPr>
            </a:lvl4pPr>
            <a:lvl5pPr lvl="4" rtl="0">
              <a:spcBef>
                <a:spcPts val="0"/>
              </a:spcBef>
              <a:spcAft>
                <a:spcPts val="0"/>
              </a:spcAft>
              <a:buClr>
                <a:schemeClr val="accent3"/>
              </a:buClr>
              <a:buSzPts val="4000"/>
              <a:buNone/>
              <a:defRPr sz="5333">
                <a:solidFill>
                  <a:schemeClr val="accent3"/>
                </a:solidFill>
              </a:defRPr>
            </a:lvl5pPr>
            <a:lvl6pPr lvl="5" rtl="0">
              <a:spcBef>
                <a:spcPts val="0"/>
              </a:spcBef>
              <a:spcAft>
                <a:spcPts val="0"/>
              </a:spcAft>
              <a:buClr>
                <a:schemeClr val="accent3"/>
              </a:buClr>
              <a:buSzPts val="4000"/>
              <a:buNone/>
              <a:defRPr sz="5333">
                <a:solidFill>
                  <a:schemeClr val="accent3"/>
                </a:solidFill>
              </a:defRPr>
            </a:lvl6pPr>
            <a:lvl7pPr lvl="6" rtl="0">
              <a:spcBef>
                <a:spcPts val="0"/>
              </a:spcBef>
              <a:spcAft>
                <a:spcPts val="0"/>
              </a:spcAft>
              <a:buClr>
                <a:schemeClr val="accent3"/>
              </a:buClr>
              <a:buSzPts val="4000"/>
              <a:buNone/>
              <a:defRPr sz="5333">
                <a:solidFill>
                  <a:schemeClr val="accent3"/>
                </a:solidFill>
              </a:defRPr>
            </a:lvl7pPr>
            <a:lvl8pPr lvl="7" rtl="0">
              <a:spcBef>
                <a:spcPts val="0"/>
              </a:spcBef>
              <a:spcAft>
                <a:spcPts val="0"/>
              </a:spcAft>
              <a:buClr>
                <a:schemeClr val="accent3"/>
              </a:buClr>
              <a:buSzPts val="4000"/>
              <a:buNone/>
              <a:defRPr sz="5333">
                <a:solidFill>
                  <a:schemeClr val="accent3"/>
                </a:solidFill>
              </a:defRPr>
            </a:lvl8pPr>
            <a:lvl9pPr lvl="8" rtl="0">
              <a:spcBef>
                <a:spcPts val="0"/>
              </a:spcBef>
              <a:spcAft>
                <a:spcPts val="0"/>
              </a:spcAft>
              <a:buClr>
                <a:schemeClr val="accent3"/>
              </a:buClr>
              <a:buSzPts val="4000"/>
              <a:buNone/>
              <a:defRPr sz="5333">
                <a:solidFill>
                  <a:schemeClr val="accent3"/>
                </a:solidFill>
              </a:defRPr>
            </a:lvl9pPr>
          </a:lstStyle>
          <a:p>
            <a:r>
              <a:rPr lang="en-US"/>
              <a:t>Click to edit Master title style</a:t>
            </a:r>
            <a:endParaRPr/>
          </a:p>
        </p:txBody>
      </p:sp>
      <p:sp>
        <p:nvSpPr>
          <p:cNvPr id="13" name="Google Shape;13;p3"/>
          <p:cNvSpPr txBox="1">
            <a:spLocks noGrp="1"/>
          </p:cNvSpPr>
          <p:nvPr>
            <p:ph type="subTitle" idx="1"/>
          </p:nvPr>
        </p:nvSpPr>
        <p:spPr>
          <a:xfrm>
            <a:off x="5744267" y="3989936"/>
            <a:ext cx="55336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2000"/>
              <a:buNone/>
              <a:defRPr>
                <a:solidFill>
                  <a:schemeClr val="accent5"/>
                </a:solidFill>
              </a:defRPr>
            </a:lvl1pPr>
            <a:lvl2pPr lvl="1" rtl="0">
              <a:spcBef>
                <a:spcPts val="1333"/>
              </a:spcBef>
              <a:spcAft>
                <a:spcPts val="0"/>
              </a:spcAft>
              <a:buClr>
                <a:schemeClr val="accent5"/>
              </a:buClr>
              <a:buSzPts val="3000"/>
              <a:buNone/>
              <a:defRPr sz="4000">
                <a:solidFill>
                  <a:schemeClr val="accent5"/>
                </a:solidFill>
              </a:defRPr>
            </a:lvl2pPr>
            <a:lvl3pPr lvl="2" rtl="0">
              <a:spcBef>
                <a:spcPts val="1333"/>
              </a:spcBef>
              <a:spcAft>
                <a:spcPts val="0"/>
              </a:spcAft>
              <a:buClr>
                <a:schemeClr val="accent5"/>
              </a:buClr>
              <a:buSzPts val="3000"/>
              <a:buNone/>
              <a:defRPr sz="4000">
                <a:solidFill>
                  <a:schemeClr val="accent5"/>
                </a:solidFill>
              </a:defRPr>
            </a:lvl3pPr>
            <a:lvl4pPr lvl="3" rtl="0">
              <a:spcBef>
                <a:spcPts val="1333"/>
              </a:spcBef>
              <a:spcAft>
                <a:spcPts val="0"/>
              </a:spcAft>
              <a:buClr>
                <a:schemeClr val="accent5"/>
              </a:buClr>
              <a:buSzPts val="3000"/>
              <a:buNone/>
              <a:defRPr sz="4000">
                <a:solidFill>
                  <a:schemeClr val="accent5"/>
                </a:solidFill>
              </a:defRPr>
            </a:lvl4pPr>
            <a:lvl5pPr lvl="4" rtl="0">
              <a:spcBef>
                <a:spcPts val="1333"/>
              </a:spcBef>
              <a:spcAft>
                <a:spcPts val="0"/>
              </a:spcAft>
              <a:buClr>
                <a:schemeClr val="accent5"/>
              </a:buClr>
              <a:buSzPts val="3000"/>
              <a:buNone/>
              <a:defRPr sz="4000">
                <a:solidFill>
                  <a:schemeClr val="accent5"/>
                </a:solidFill>
              </a:defRPr>
            </a:lvl5pPr>
            <a:lvl6pPr lvl="5" rtl="0">
              <a:spcBef>
                <a:spcPts val="1333"/>
              </a:spcBef>
              <a:spcAft>
                <a:spcPts val="0"/>
              </a:spcAft>
              <a:buClr>
                <a:schemeClr val="accent5"/>
              </a:buClr>
              <a:buSzPts val="3000"/>
              <a:buNone/>
              <a:defRPr sz="4000">
                <a:solidFill>
                  <a:schemeClr val="accent5"/>
                </a:solidFill>
              </a:defRPr>
            </a:lvl6pPr>
            <a:lvl7pPr lvl="6" rtl="0">
              <a:spcBef>
                <a:spcPts val="1333"/>
              </a:spcBef>
              <a:spcAft>
                <a:spcPts val="0"/>
              </a:spcAft>
              <a:buClr>
                <a:schemeClr val="accent5"/>
              </a:buClr>
              <a:buSzPts val="3000"/>
              <a:buNone/>
              <a:defRPr sz="4000">
                <a:solidFill>
                  <a:schemeClr val="accent5"/>
                </a:solidFill>
              </a:defRPr>
            </a:lvl7pPr>
            <a:lvl8pPr lvl="7" rtl="0">
              <a:spcBef>
                <a:spcPts val="1333"/>
              </a:spcBef>
              <a:spcAft>
                <a:spcPts val="0"/>
              </a:spcAft>
              <a:buClr>
                <a:schemeClr val="accent5"/>
              </a:buClr>
              <a:buSzPts val="3000"/>
              <a:buNone/>
              <a:defRPr sz="4000">
                <a:solidFill>
                  <a:schemeClr val="accent5"/>
                </a:solidFill>
              </a:defRPr>
            </a:lvl8pPr>
            <a:lvl9pPr lvl="8" rtl="0">
              <a:spcBef>
                <a:spcPts val="1333"/>
              </a:spcBef>
              <a:spcAft>
                <a:spcPts val="1333"/>
              </a:spcAft>
              <a:buClr>
                <a:schemeClr val="accent5"/>
              </a:buClr>
              <a:buSzPts val="3000"/>
              <a:buNone/>
              <a:defRPr sz="4000">
                <a:solidFill>
                  <a:schemeClr val="accent5"/>
                </a:solidFill>
              </a:defRPr>
            </a:lvl9pPr>
          </a:lstStyle>
          <a:p>
            <a:r>
              <a:rPr lang="en-US"/>
              <a:t>Click to edit Master subtitle style</a:t>
            </a:r>
            <a:endParaRPr/>
          </a:p>
        </p:txBody>
      </p:sp>
    </p:spTree>
    <p:extLst>
      <p:ext uri="{BB962C8B-B14F-4D97-AF65-F5344CB8AC3E}">
        <p14:creationId xmlns:p14="http://schemas.microsoft.com/office/powerpoint/2010/main" val="1398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dirty="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dirty="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dirty="0"/>
          </a:p>
        </p:txBody>
      </p:sp>
    </p:spTree>
    <p:extLst>
      <p:ext uri="{BB962C8B-B14F-4D97-AF65-F5344CB8AC3E}">
        <p14:creationId xmlns:p14="http://schemas.microsoft.com/office/powerpoint/2010/main" val="2284425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p:nvPr/>
        </p:nvSpPr>
        <p:spPr>
          <a:xfrm>
            <a:off x="4557100" y="267"/>
            <a:ext cx="7634800" cy="68580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6" name="Google Shape;16;p4"/>
          <p:cNvSpPr txBox="1">
            <a:spLocks noGrp="1"/>
          </p:cNvSpPr>
          <p:nvPr>
            <p:ph type="body" idx="1"/>
          </p:nvPr>
        </p:nvSpPr>
        <p:spPr>
          <a:xfrm>
            <a:off x="5845867" y="850400"/>
            <a:ext cx="5463200" cy="25264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sz="3200" i="1"/>
            </a:lvl1pPr>
            <a:lvl2pPr marL="1219170" lvl="1" indent="-507987" rtl="0">
              <a:spcBef>
                <a:spcPts val="1333"/>
              </a:spcBef>
              <a:spcAft>
                <a:spcPts val="0"/>
              </a:spcAft>
              <a:buSzPts val="2400"/>
              <a:buChar char="○"/>
              <a:defRPr sz="3200" i="1"/>
            </a:lvl2pPr>
            <a:lvl3pPr marL="1828754" lvl="2" indent="-507987" rtl="0">
              <a:spcBef>
                <a:spcPts val="1333"/>
              </a:spcBef>
              <a:spcAft>
                <a:spcPts val="0"/>
              </a:spcAft>
              <a:buSzPts val="2400"/>
              <a:buChar char="■"/>
              <a:defRPr sz="3200" i="1"/>
            </a:lvl3pPr>
            <a:lvl4pPr marL="2438339" lvl="3" indent="-507987" rtl="0">
              <a:spcBef>
                <a:spcPts val="1333"/>
              </a:spcBef>
              <a:spcAft>
                <a:spcPts val="0"/>
              </a:spcAft>
              <a:buSzPts val="2400"/>
              <a:buChar char="●"/>
              <a:defRPr sz="3200" i="1"/>
            </a:lvl4pPr>
            <a:lvl5pPr marL="3047924" lvl="4" indent="-507987" rtl="0">
              <a:spcBef>
                <a:spcPts val="1333"/>
              </a:spcBef>
              <a:spcAft>
                <a:spcPts val="0"/>
              </a:spcAft>
              <a:buSzPts val="2400"/>
              <a:buChar char="○"/>
              <a:defRPr sz="3200" i="1"/>
            </a:lvl5pPr>
            <a:lvl6pPr marL="3657509" lvl="5" indent="-507987" rtl="0">
              <a:spcBef>
                <a:spcPts val="1333"/>
              </a:spcBef>
              <a:spcAft>
                <a:spcPts val="0"/>
              </a:spcAft>
              <a:buSzPts val="2400"/>
              <a:buChar char="■"/>
              <a:defRPr sz="3200" i="1"/>
            </a:lvl6pPr>
            <a:lvl7pPr marL="4267093" lvl="6" indent="-507987" rtl="0">
              <a:spcBef>
                <a:spcPts val="1333"/>
              </a:spcBef>
              <a:spcAft>
                <a:spcPts val="0"/>
              </a:spcAft>
              <a:buSzPts val="2400"/>
              <a:buChar char="●"/>
              <a:defRPr sz="3200" i="1"/>
            </a:lvl7pPr>
            <a:lvl8pPr marL="4876678" lvl="7" indent="-507987" rtl="0">
              <a:spcBef>
                <a:spcPts val="1333"/>
              </a:spcBef>
              <a:spcAft>
                <a:spcPts val="0"/>
              </a:spcAft>
              <a:buSzPts val="2400"/>
              <a:buChar char="○"/>
              <a:defRPr sz="3200" i="1"/>
            </a:lvl8pPr>
            <a:lvl9pPr marL="5486263" lvl="8" indent="-507987">
              <a:spcBef>
                <a:spcPts val="1333"/>
              </a:spcBef>
              <a:spcAft>
                <a:spcPts val="1333"/>
              </a:spcAft>
              <a:buSzPts val="2400"/>
              <a:buChar char="■"/>
              <a:defRPr sz="3200" i="1"/>
            </a:lvl9pPr>
          </a:lstStyle>
          <a:p>
            <a:pPr lvl="0"/>
            <a:r>
              <a:rPr lang="en-US"/>
              <a:t>Click to edit Master text styles</a:t>
            </a:r>
          </a:p>
        </p:txBody>
      </p:sp>
      <p:sp>
        <p:nvSpPr>
          <p:cNvPr id="17" name="Google Shape;17;p4"/>
          <p:cNvSpPr txBox="1"/>
          <p:nvPr/>
        </p:nvSpPr>
        <p:spPr>
          <a:xfrm>
            <a:off x="5134667" y="635433"/>
            <a:ext cx="16564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accent2"/>
                </a:solidFill>
                <a:latin typeface="Kalam"/>
                <a:ea typeface="Kalam"/>
                <a:cs typeface="Kalam"/>
                <a:sym typeface="Kalam"/>
              </a:rPr>
              <a:t>“</a:t>
            </a:r>
            <a:endParaRPr sz="9600" dirty="0">
              <a:solidFill>
                <a:schemeClr val="accent2"/>
              </a:solidFill>
              <a:latin typeface="Kalam"/>
              <a:ea typeface="Kalam"/>
              <a:cs typeface="Kalam"/>
              <a:sym typeface="Kalam"/>
            </a:endParaRPr>
          </a:p>
        </p:txBody>
      </p:sp>
      <p:sp>
        <p:nvSpPr>
          <p:cNvPr id="18" name="Google Shape;18;p4"/>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4097011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5487600" y="274633"/>
            <a:ext cx="6094800" cy="11432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21" name="Google Shape;21;p5"/>
          <p:cNvSpPr txBox="1">
            <a:spLocks noGrp="1"/>
          </p:cNvSpPr>
          <p:nvPr>
            <p:ph type="body" idx="1"/>
          </p:nvPr>
        </p:nvSpPr>
        <p:spPr>
          <a:xfrm>
            <a:off x="5487600" y="1784400"/>
            <a:ext cx="6094800" cy="4548800"/>
          </a:xfrm>
          <a:prstGeom prst="rect">
            <a:avLst/>
          </a:prstGeom>
        </p:spPr>
        <p:txBody>
          <a:bodyPr spcFirstLastPara="1" wrap="square" lIns="0" tIns="0" rIns="0" bIns="0" anchor="t" anchorCtr="0">
            <a:noAutofit/>
          </a:bodyPr>
          <a:lstStyle>
            <a:lvl1pPr marL="609585" lvl="0" indent="-474121">
              <a:spcBef>
                <a:spcPts val="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pPr lvl="0"/>
            <a:r>
              <a:rPr lang="en-US"/>
              <a:t>Click to edit Master text styles</a:t>
            </a:r>
          </a:p>
        </p:txBody>
      </p:sp>
      <p:sp>
        <p:nvSpPr>
          <p:cNvPr id="22" name="Google Shape;22;p5"/>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2029903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805533" y="274633"/>
            <a:ext cx="7776800" cy="11432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25" name="Google Shape;25;p6"/>
          <p:cNvSpPr txBox="1">
            <a:spLocks noGrp="1"/>
          </p:cNvSpPr>
          <p:nvPr>
            <p:ph type="body" idx="1"/>
          </p:nvPr>
        </p:nvSpPr>
        <p:spPr>
          <a:xfrm>
            <a:off x="3805567" y="1777500"/>
            <a:ext cx="3774800" cy="4612800"/>
          </a:xfrm>
          <a:prstGeom prst="rect">
            <a:avLst/>
          </a:prstGeom>
        </p:spPr>
        <p:txBody>
          <a:bodyPr spcFirstLastPara="1" wrap="square" lIns="0" tIns="0" rIns="0" bIns="0" anchor="t" anchorCtr="0">
            <a:noAutofit/>
          </a:bodyPr>
          <a:lstStyle>
            <a:lvl1pPr marL="609585" lvl="0" indent="-457189">
              <a:spcBef>
                <a:spcPts val="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pPr lvl="0"/>
            <a:r>
              <a:rPr lang="en-US"/>
              <a:t>Click to edit Master text styles</a:t>
            </a:r>
          </a:p>
        </p:txBody>
      </p:sp>
      <p:sp>
        <p:nvSpPr>
          <p:cNvPr id="26" name="Google Shape;26;p6"/>
          <p:cNvSpPr txBox="1">
            <a:spLocks noGrp="1"/>
          </p:cNvSpPr>
          <p:nvPr>
            <p:ph type="body" idx="2"/>
          </p:nvPr>
        </p:nvSpPr>
        <p:spPr>
          <a:xfrm>
            <a:off x="7807633" y="1777500"/>
            <a:ext cx="3774800" cy="4612800"/>
          </a:xfrm>
          <a:prstGeom prst="rect">
            <a:avLst/>
          </a:prstGeom>
        </p:spPr>
        <p:txBody>
          <a:bodyPr spcFirstLastPara="1" wrap="square" lIns="0" tIns="0" rIns="0" bIns="0" anchor="t" anchorCtr="0">
            <a:noAutofit/>
          </a:bodyPr>
          <a:lstStyle>
            <a:lvl1pPr marL="609585" lvl="0" indent="-457189">
              <a:spcBef>
                <a:spcPts val="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pPr lvl="0"/>
            <a:r>
              <a:rPr lang="en-US"/>
              <a:t>Click to edit Master text styles</a:t>
            </a:r>
          </a:p>
        </p:txBody>
      </p:sp>
      <p:sp>
        <p:nvSpPr>
          <p:cNvPr id="27" name="Google Shape;27;p6"/>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001512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805533" y="274633"/>
            <a:ext cx="7776800" cy="11432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r>
              <a:rPr lang="en-US"/>
              <a:t>Click to edit Master title style</a:t>
            </a:r>
            <a:endParaRPr/>
          </a:p>
        </p:txBody>
      </p:sp>
      <p:sp>
        <p:nvSpPr>
          <p:cNvPr id="30" name="Google Shape;30;p7"/>
          <p:cNvSpPr txBox="1">
            <a:spLocks noGrp="1"/>
          </p:cNvSpPr>
          <p:nvPr>
            <p:ph type="body" idx="1"/>
          </p:nvPr>
        </p:nvSpPr>
        <p:spPr>
          <a:xfrm>
            <a:off x="3805533" y="1777500"/>
            <a:ext cx="2479200" cy="4612800"/>
          </a:xfrm>
          <a:prstGeom prst="rect">
            <a:avLst/>
          </a:prstGeom>
        </p:spPr>
        <p:txBody>
          <a:bodyPr spcFirstLastPara="1" wrap="square" lIns="0" tIns="0" rIns="0" bIns="0" anchor="t" anchorCtr="0">
            <a:noAutofit/>
          </a:bodyPr>
          <a:lstStyle>
            <a:lvl1pPr marL="609585" lvl="0" indent="-440256" rtl="0">
              <a:spcBef>
                <a:spcPts val="0"/>
              </a:spcBef>
              <a:spcAft>
                <a:spcPts val="0"/>
              </a:spcAft>
              <a:buSzPts val="1600"/>
              <a:buChar char="⪢"/>
              <a:defRPr sz="2133"/>
            </a:lvl1pPr>
            <a:lvl2pPr marL="1219170" lvl="1" indent="-440256" rtl="0">
              <a:spcBef>
                <a:spcPts val="1333"/>
              </a:spcBef>
              <a:spcAft>
                <a:spcPts val="0"/>
              </a:spcAft>
              <a:buSzPts val="1600"/>
              <a:buChar char="○"/>
              <a:defRPr sz="2133"/>
            </a:lvl2pPr>
            <a:lvl3pPr marL="1828754" lvl="2" indent="-440256" rtl="0">
              <a:spcBef>
                <a:spcPts val="1333"/>
              </a:spcBef>
              <a:spcAft>
                <a:spcPts val="0"/>
              </a:spcAft>
              <a:buSzPts val="1600"/>
              <a:buChar char="■"/>
              <a:defRPr sz="2133"/>
            </a:lvl3pPr>
            <a:lvl4pPr marL="2438339" lvl="3" indent="-440256" rtl="0">
              <a:spcBef>
                <a:spcPts val="1333"/>
              </a:spcBef>
              <a:spcAft>
                <a:spcPts val="0"/>
              </a:spcAft>
              <a:buSzPts val="1600"/>
              <a:buChar char="●"/>
              <a:defRPr sz="2133"/>
            </a:lvl4pPr>
            <a:lvl5pPr marL="3047924" lvl="4" indent="-440256" rtl="0">
              <a:spcBef>
                <a:spcPts val="1333"/>
              </a:spcBef>
              <a:spcAft>
                <a:spcPts val="0"/>
              </a:spcAft>
              <a:buSzPts val="1600"/>
              <a:buChar char="○"/>
              <a:defRPr sz="2133"/>
            </a:lvl5pPr>
            <a:lvl6pPr marL="3657509" lvl="5" indent="-440256" rtl="0">
              <a:spcBef>
                <a:spcPts val="1333"/>
              </a:spcBef>
              <a:spcAft>
                <a:spcPts val="0"/>
              </a:spcAft>
              <a:buSzPts val="1600"/>
              <a:buChar char="■"/>
              <a:defRPr sz="2133"/>
            </a:lvl6pPr>
            <a:lvl7pPr marL="4267093" lvl="6" indent="-440256" rtl="0">
              <a:spcBef>
                <a:spcPts val="1333"/>
              </a:spcBef>
              <a:spcAft>
                <a:spcPts val="0"/>
              </a:spcAft>
              <a:buSzPts val="1600"/>
              <a:buChar char="●"/>
              <a:defRPr sz="2133"/>
            </a:lvl7pPr>
            <a:lvl8pPr marL="4876678" lvl="7" indent="-440256" rtl="0">
              <a:spcBef>
                <a:spcPts val="1333"/>
              </a:spcBef>
              <a:spcAft>
                <a:spcPts val="0"/>
              </a:spcAft>
              <a:buSzPts val="1600"/>
              <a:buChar char="○"/>
              <a:defRPr sz="2133"/>
            </a:lvl8pPr>
            <a:lvl9pPr marL="5486263" lvl="8" indent="-440256" rtl="0">
              <a:spcBef>
                <a:spcPts val="1333"/>
              </a:spcBef>
              <a:spcAft>
                <a:spcPts val="1333"/>
              </a:spcAft>
              <a:buSzPts val="1600"/>
              <a:buChar char="■"/>
              <a:defRPr sz="2133"/>
            </a:lvl9pPr>
          </a:lstStyle>
          <a:p>
            <a:pPr lvl="0"/>
            <a:r>
              <a:rPr lang="en-US"/>
              <a:t>Click to edit Master text styles</a:t>
            </a:r>
          </a:p>
        </p:txBody>
      </p:sp>
      <p:sp>
        <p:nvSpPr>
          <p:cNvPr id="31" name="Google Shape;31;p7"/>
          <p:cNvSpPr txBox="1">
            <a:spLocks noGrp="1"/>
          </p:cNvSpPr>
          <p:nvPr>
            <p:ph type="body" idx="2"/>
          </p:nvPr>
        </p:nvSpPr>
        <p:spPr>
          <a:xfrm>
            <a:off x="6411648" y="1777500"/>
            <a:ext cx="2479200" cy="4612800"/>
          </a:xfrm>
          <a:prstGeom prst="rect">
            <a:avLst/>
          </a:prstGeom>
        </p:spPr>
        <p:txBody>
          <a:bodyPr spcFirstLastPara="1" wrap="square" lIns="0" tIns="0" rIns="0" bIns="0" anchor="t" anchorCtr="0">
            <a:noAutofit/>
          </a:bodyPr>
          <a:lstStyle>
            <a:lvl1pPr marL="609585" lvl="0" indent="-440256" rtl="0">
              <a:spcBef>
                <a:spcPts val="0"/>
              </a:spcBef>
              <a:spcAft>
                <a:spcPts val="0"/>
              </a:spcAft>
              <a:buSzPts val="1600"/>
              <a:buChar char="⪢"/>
              <a:defRPr sz="2133"/>
            </a:lvl1pPr>
            <a:lvl2pPr marL="1219170" lvl="1" indent="-440256" rtl="0">
              <a:spcBef>
                <a:spcPts val="1333"/>
              </a:spcBef>
              <a:spcAft>
                <a:spcPts val="0"/>
              </a:spcAft>
              <a:buSzPts val="1600"/>
              <a:buChar char="○"/>
              <a:defRPr sz="2133"/>
            </a:lvl2pPr>
            <a:lvl3pPr marL="1828754" lvl="2" indent="-440256" rtl="0">
              <a:spcBef>
                <a:spcPts val="1333"/>
              </a:spcBef>
              <a:spcAft>
                <a:spcPts val="0"/>
              </a:spcAft>
              <a:buSzPts val="1600"/>
              <a:buChar char="■"/>
              <a:defRPr sz="2133"/>
            </a:lvl3pPr>
            <a:lvl4pPr marL="2438339" lvl="3" indent="-440256" rtl="0">
              <a:spcBef>
                <a:spcPts val="1333"/>
              </a:spcBef>
              <a:spcAft>
                <a:spcPts val="0"/>
              </a:spcAft>
              <a:buSzPts val="1600"/>
              <a:buChar char="●"/>
              <a:defRPr sz="2133"/>
            </a:lvl4pPr>
            <a:lvl5pPr marL="3047924" lvl="4" indent="-440256" rtl="0">
              <a:spcBef>
                <a:spcPts val="1333"/>
              </a:spcBef>
              <a:spcAft>
                <a:spcPts val="0"/>
              </a:spcAft>
              <a:buSzPts val="1600"/>
              <a:buChar char="○"/>
              <a:defRPr sz="2133"/>
            </a:lvl5pPr>
            <a:lvl6pPr marL="3657509" lvl="5" indent="-440256" rtl="0">
              <a:spcBef>
                <a:spcPts val="1333"/>
              </a:spcBef>
              <a:spcAft>
                <a:spcPts val="0"/>
              </a:spcAft>
              <a:buSzPts val="1600"/>
              <a:buChar char="■"/>
              <a:defRPr sz="2133"/>
            </a:lvl6pPr>
            <a:lvl7pPr marL="4267093" lvl="6" indent="-440256" rtl="0">
              <a:spcBef>
                <a:spcPts val="1333"/>
              </a:spcBef>
              <a:spcAft>
                <a:spcPts val="0"/>
              </a:spcAft>
              <a:buSzPts val="1600"/>
              <a:buChar char="●"/>
              <a:defRPr sz="2133"/>
            </a:lvl7pPr>
            <a:lvl8pPr marL="4876678" lvl="7" indent="-440256" rtl="0">
              <a:spcBef>
                <a:spcPts val="1333"/>
              </a:spcBef>
              <a:spcAft>
                <a:spcPts val="0"/>
              </a:spcAft>
              <a:buSzPts val="1600"/>
              <a:buChar char="○"/>
              <a:defRPr sz="2133"/>
            </a:lvl8pPr>
            <a:lvl9pPr marL="5486263" lvl="8" indent="-440256" rtl="0">
              <a:spcBef>
                <a:spcPts val="1333"/>
              </a:spcBef>
              <a:spcAft>
                <a:spcPts val="1333"/>
              </a:spcAft>
              <a:buSzPts val="1600"/>
              <a:buChar char="■"/>
              <a:defRPr sz="2133"/>
            </a:lvl9pPr>
          </a:lstStyle>
          <a:p>
            <a:pPr lvl="0"/>
            <a:r>
              <a:rPr lang="en-US"/>
              <a:t>Click to edit Master text styles</a:t>
            </a:r>
          </a:p>
        </p:txBody>
      </p:sp>
      <p:sp>
        <p:nvSpPr>
          <p:cNvPr id="32" name="Google Shape;32;p7"/>
          <p:cNvSpPr txBox="1">
            <a:spLocks noGrp="1"/>
          </p:cNvSpPr>
          <p:nvPr>
            <p:ph type="body" idx="3"/>
          </p:nvPr>
        </p:nvSpPr>
        <p:spPr>
          <a:xfrm>
            <a:off x="9017764" y="1777500"/>
            <a:ext cx="2479200" cy="4612800"/>
          </a:xfrm>
          <a:prstGeom prst="rect">
            <a:avLst/>
          </a:prstGeom>
        </p:spPr>
        <p:txBody>
          <a:bodyPr spcFirstLastPara="1" wrap="square" lIns="0" tIns="0" rIns="0" bIns="0" anchor="t" anchorCtr="0">
            <a:noAutofit/>
          </a:bodyPr>
          <a:lstStyle>
            <a:lvl1pPr marL="609585" lvl="0" indent="-440256" rtl="0">
              <a:spcBef>
                <a:spcPts val="0"/>
              </a:spcBef>
              <a:spcAft>
                <a:spcPts val="0"/>
              </a:spcAft>
              <a:buSzPts val="1600"/>
              <a:buChar char="⪢"/>
              <a:defRPr sz="2133"/>
            </a:lvl1pPr>
            <a:lvl2pPr marL="1219170" lvl="1" indent="-440256" rtl="0">
              <a:spcBef>
                <a:spcPts val="1333"/>
              </a:spcBef>
              <a:spcAft>
                <a:spcPts val="0"/>
              </a:spcAft>
              <a:buSzPts val="1600"/>
              <a:buChar char="○"/>
              <a:defRPr sz="2133"/>
            </a:lvl2pPr>
            <a:lvl3pPr marL="1828754" lvl="2" indent="-440256" rtl="0">
              <a:spcBef>
                <a:spcPts val="1333"/>
              </a:spcBef>
              <a:spcAft>
                <a:spcPts val="0"/>
              </a:spcAft>
              <a:buSzPts val="1600"/>
              <a:buChar char="■"/>
              <a:defRPr sz="2133"/>
            </a:lvl3pPr>
            <a:lvl4pPr marL="2438339" lvl="3" indent="-440256" rtl="0">
              <a:spcBef>
                <a:spcPts val="1333"/>
              </a:spcBef>
              <a:spcAft>
                <a:spcPts val="0"/>
              </a:spcAft>
              <a:buSzPts val="1600"/>
              <a:buChar char="●"/>
              <a:defRPr sz="2133"/>
            </a:lvl4pPr>
            <a:lvl5pPr marL="3047924" lvl="4" indent="-440256" rtl="0">
              <a:spcBef>
                <a:spcPts val="1333"/>
              </a:spcBef>
              <a:spcAft>
                <a:spcPts val="0"/>
              </a:spcAft>
              <a:buSzPts val="1600"/>
              <a:buChar char="○"/>
              <a:defRPr sz="2133"/>
            </a:lvl5pPr>
            <a:lvl6pPr marL="3657509" lvl="5" indent="-440256" rtl="0">
              <a:spcBef>
                <a:spcPts val="1333"/>
              </a:spcBef>
              <a:spcAft>
                <a:spcPts val="0"/>
              </a:spcAft>
              <a:buSzPts val="1600"/>
              <a:buChar char="■"/>
              <a:defRPr sz="2133"/>
            </a:lvl6pPr>
            <a:lvl7pPr marL="4267093" lvl="6" indent="-440256" rtl="0">
              <a:spcBef>
                <a:spcPts val="1333"/>
              </a:spcBef>
              <a:spcAft>
                <a:spcPts val="0"/>
              </a:spcAft>
              <a:buSzPts val="1600"/>
              <a:buChar char="●"/>
              <a:defRPr sz="2133"/>
            </a:lvl7pPr>
            <a:lvl8pPr marL="4876678" lvl="7" indent="-440256" rtl="0">
              <a:spcBef>
                <a:spcPts val="1333"/>
              </a:spcBef>
              <a:spcAft>
                <a:spcPts val="0"/>
              </a:spcAft>
              <a:buSzPts val="1600"/>
              <a:buChar char="○"/>
              <a:defRPr sz="2133"/>
            </a:lvl8pPr>
            <a:lvl9pPr marL="5486263" lvl="8" indent="-440256" rtl="0">
              <a:spcBef>
                <a:spcPts val="1333"/>
              </a:spcBef>
              <a:spcAft>
                <a:spcPts val="1333"/>
              </a:spcAft>
              <a:buSzPts val="1600"/>
              <a:buChar char="■"/>
              <a:defRPr sz="2133"/>
            </a:lvl9pPr>
          </a:lstStyle>
          <a:p>
            <a:pPr lvl="0"/>
            <a:r>
              <a:rPr lang="en-US"/>
              <a:t>Click to edit Master text styles</a:t>
            </a:r>
          </a:p>
        </p:txBody>
      </p:sp>
      <p:sp>
        <p:nvSpPr>
          <p:cNvPr id="33" name="Google Shape;33;p7"/>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863660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5487600" y="274633"/>
            <a:ext cx="6094800" cy="11432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36" name="Google Shape;36;p8"/>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2166909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5487600" y="5875067"/>
            <a:ext cx="6094800" cy="692800"/>
          </a:xfrm>
          <a:prstGeom prst="rect">
            <a:avLst/>
          </a:prstGeom>
        </p:spPr>
        <p:txBody>
          <a:bodyPr spcFirstLastPara="1" wrap="square" lIns="0" tIns="0" rIns="0" bIns="0" anchor="t" anchorCtr="0">
            <a:noAutofit/>
          </a:bodyPr>
          <a:lstStyle>
            <a:lvl1pPr marL="609585" lvl="0" indent="-304792">
              <a:spcBef>
                <a:spcPts val="480"/>
              </a:spcBef>
              <a:spcAft>
                <a:spcPts val="1333"/>
              </a:spcAft>
              <a:buSzPts val="1600"/>
              <a:buNone/>
              <a:defRPr sz="2133"/>
            </a:lvl1pPr>
          </a:lstStyle>
          <a:p>
            <a:pPr lvl="0"/>
            <a:r>
              <a:rPr lang="en-US"/>
              <a:t>Click to edit Master text styles</a:t>
            </a:r>
          </a:p>
        </p:txBody>
      </p:sp>
      <p:sp>
        <p:nvSpPr>
          <p:cNvPr id="39" name="Google Shape;39;p9"/>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997300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1369656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Watercolor texture">
  <p:cSld name="Watercolor texture">
    <p:bg>
      <p:bgPr>
        <a:solidFill>
          <a:schemeClr val="lt1"/>
        </a:solidFill>
        <a:effectLst/>
      </p:bgPr>
    </p:bg>
    <p:spTree>
      <p:nvGrpSpPr>
        <p:cNvPr id="1" name="Shape 42"/>
        <p:cNvGrpSpPr/>
        <p:nvPr/>
      </p:nvGrpSpPr>
      <p:grpSpPr>
        <a:xfrm>
          <a:off x="0" y="0"/>
          <a:ext cx="0" cy="0"/>
          <a:chOff x="0" y="0"/>
          <a:chExt cx="0" cy="0"/>
        </a:xfrm>
      </p:grpSpPr>
      <p:pic>
        <p:nvPicPr>
          <p:cNvPr id="43" name="Google Shape;43;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4" name="Google Shape;44;p11"/>
          <p:cNvSpPr txBox="1">
            <a:spLocks noGrp="1"/>
          </p:cNvSpPr>
          <p:nvPr>
            <p:ph type="sldNum" idx="12"/>
          </p:nvPr>
        </p:nvSpPr>
        <p:spPr>
          <a:xfrm>
            <a:off x="203212" y="6333201"/>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1893378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7C28-339E-2E30-7334-589BCC966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2C53608-ECE9-1BC2-0E77-5A5F72ACD8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88B7DB0-7C3D-37B9-4384-7AC38D71A824}"/>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7753F5CA-0BB0-556F-6D71-E84C24779F9C}"/>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3173D1B7-5558-FAD3-E387-E1E3B48B4777}"/>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132186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4F5876"/>
            </a:gs>
            <a:gs pos="100000">
              <a:srgbClr val="1D1F25"/>
            </a:gs>
          </a:gsLst>
          <a:path path="circle">
            <a:fillToRect l="50000" t="50000" r="50000" b="50000"/>
          </a:path>
          <a:tileRect/>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rot="10800000">
            <a:off x="9205636" y="332452"/>
            <a:ext cx="2712403" cy="3028800"/>
            <a:chOff x="208025" y="2621275"/>
            <a:chExt cx="2034302" cy="2271600"/>
          </a:xfrm>
        </p:grpSpPr>
        <p:sp>
          <p:nvSpPr>
            <p:cNvPr id="11" name="Google Shape;11;p2"/>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2" name="Google Shape;12;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13" name="Google Shape;13;p2"/>
          <p:cNvGrpSpPr/>
          <p:nvPr/>
        </p:nvGrpSpPr>
        <p:grpSpPr>
          <a:xfrm>
            <a:off x="277367" y="3495033"/>
            <a:ext cx="2712403" cy="3028800"/>
            <a:chOff x="208025" y="2621275"/>
            <a:chExt cx="2034302" cy="2271600"/>
          </a:xfrm>
        </p:grpSpPr>
        <p:sp>
          <p:nvSpPr>
            <p:cNvPr id="14" name="Google Shape;14;p2"/>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5" name="Google Shape;15;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16" name="Google Shape;16;p2"/>
          <p:cNvSpPr/>
          <p:nvPr/>
        </p:nvSpPr>
        <p:spPr>
          <a:xfrm rot="10800000" flipH="1">
            <a:off x="832400" y="1456100"/>
            <a:ext cx="10527200" cy="39456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7" name="Google Shape;17;p2"/>
          <p:cNvSpPr txBox="1">
            <a:spLocks noGrp="1"/>
          </p:cNvSpPr>
          <p:nvPr>
            <p:ph type="ctrTitle"/>
          </p:nvPr>
        </p:nvSpPr>
        <p:spPr>
          <a:xfrm>
            <a:off x="1468000" y="2318433"/>
            <a:ext cx="9256000" cy="22212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n-US"/>
              <a:t>Click to edit Master title style</a:t>
            </a:r>
            <a:endParaRPr/>
          </a:p>
        </p:txBody>
      </p:sp>
    </p:spTree>
    <p:extLst>
      <p:ext uri="{BB962C8B-B14F-4D97-AF65-F5344CB8AC3E}">
        <p14:creationId xmlns:p14="http://schemas.microsoft.com/office/powerpoint/2010/main" val="422212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dirty="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dirty="0"/>
              <a:t>20XX</a:t>
            </a:r>
          </a:p>
        </p:txBody>
      </p:sp>
    </p:spTree>
    <p:extLst>
      <p:ext uri="{BB962C8B-B14F-4D97-AF65-F5344CB8AC3E}">
        <p14:creationId xmlns:p14="http://schemas.microsoft.com/office/powerpoint/2010/main" val="1200544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rgbClr val="4F5876"/>
            </a:gs>
            <a:gs pos="100000">
              <a:srgbClr val="1D1F25"/>
            </a:gs>
          </a:gsLst>
          <a:lin ang="16198662" scaled="0"/>
        </a:gradFill>
        <a:effectLst/>
      </p:bgPr>
    </p:bg>
    <p:spTree>
      <p:nvGrpSpPr>
        <p:cNvPr id="1" name="Shape 18"/>
        <p:cNvGrpSpPr/>
        <p:nvPr/>
      </p:nvGrpSpPr>
      <p:grpSpPr>
        <a:xfrm>
          <a:off x="0" y="0"/>
          <a:ext cx="0" cy="0"/>
          <a:chOff x="0" y="0"/>
          <a:chExt cx="0" cy="0"/>
        </a:xfrm>
      </p:grpSpPr>
      <p:grpSp>
        <p:nvGrpSpPr>
          <p:cNvPr id="19" name="Google Shape;19;p3"/>
          <p:cNvGrpSpPr/>
          <p:nvPr/>
        </p:nvGrpSpPr>
        <p:grpSpPr>
          <a:xfrm rot="-5400000">
            <a:off x="1816084" y="4774724"/>
            <a:ext cx="1154833" cy="1826005"/>
            <a:chOff x="-262307" y="2765255"/>
            <a:chExt cx="2504700" cy="1770300"/>
          </a:xfrm>
        </p:grpSpPr>
        <p:sp>
          <p:nvSpPr>
            <p:cNvPr id="20" name="Google Shape;20;p3"/>
            <p:cNvSpPr/>
            <p:nvPr/>
          </p:nvSpPr>
          <p:spPr>
            <a:xfrm rot="-5400000" flipH="1">
              <a:off x="104893" y="2398055"/>
              <a:ext cx="1770300" cy="2504700"/>
            </a:xfrm>
            <a:prstGeom prst="parallelogram">
              <a:avLst>
                <a:gd name="adj" fmla="val 9167"/>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21" name="Google Shape;21;p3"/>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22" name="Google Shape;22;p3"/>
          <p:cNvSpPr/>
          <p:nvPr/>
        </p:nvSpPr>
        <p:spPr>
          <a:xfrm rot="10800000" flipH="1">
            <a:off x="841300" y="0"/>
            <a:ext cx="1962800" cy="58452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23" name="Google Shape;23;p3"/>
          <p:cNvSpPr txBox="1">
            <a:spLocks noGrp="1"/>
          </p:cNvSpPr>
          <p:nvPr>
            <p:ph type="ctrTitle"/>
          </p:nvPr>
        </p:nvSpPr>
        <p:spPr>
          <a:xfrm>
            <a:off x="3259533" y="2108033"/>
            <a:ext cx="7644400" cy="8992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a:t>Click to edit Master title style</a:t>
            </a:r>
            <a:endParaRPr/>
          </a:p>
        </p:txBody>
      </p:sp>
      <p:sp>
        <p:nvSpPr>
          <p:cNvPr id="24" name="Google Shape;24;p3"/>
          <p:cNvSpPr txBox="1">
            <a:spLocks noGrp="1"/>
          </p:cNvSpPr>
          <p:nvPr>
            <p:ph type="subTitle" idx="1"/>
          </p:nvPr>
        </p:nvSpPr>
        <p:spPr>
          <a:xfrm>
            <a:off x="3259533" y="3034700"/>
            <a:ext cx="7644400" cy="499600"/>
          </a:xfrm>
          <a:prstGeom prst="rect">
            <a:avLst/>
          </a:prstGeom>
        </p:spPr>
        <p:txBody>
          <a:bodyPr spcFirstLastPara="1" wrap="square" lIns="0" tIns="0" rIns="0" bIns="0" anchor="t" anchorCtr="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4000">
                <a:solidFill>
                  <a:schemeClr val="accent1"/>
                </a:solidFill>
              </a:defRPr>
            </a:lvl2pPr>
            <a:lvl3pPr lvl="2" rtl="0">
              <a:spcBef>
                <a:spcPts val="0"/>
              </a:spcBef>
              <a:spcAft>
                <a:spcPts val="0"/>
              </a:spcAft>
              <a:buSzPts val="3000"/>
              <a:buNone/>
              <a:defRPr sz="4000">
                <a:solidFill>
                  <a:schemeClr val="accent1"/>
                </a:solidFill>
              </a:defRPr>
            </a:lvl3pPr>
            <a:lvl4pPr lvl="3" rtl="0">
              <a:spcBef>
                <a:spcPts val="0"/>
              </a:spcBef>
              <a:spcAft>
                <a:spcPts val="0"/>
              </a:spcAft>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031533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
        <p:cNvGrpSpPr/>
        <p:nvPr/>
      </p:nvGrpSpPr>
      <p:grpSpPr>
        <a:xfrm>
          <a:off x="0" y="0"/>
          <a:ext cx="0" cy="0"/>
          <a:chOff x="0" y="0"/>
          <a:chExt cx="0" cy="0"/>
        </a:xfrm>
      </p:grpSpPr>
      <p:grpSp>
        <p:nvGrpSpPr>
          <p:cNvPr id="26" name="Google Shape;26;p4"/>
          <p:cNvGrpSpPr/>
          <p:nvPr/>
        </p:nvGrpSpPr>
        <p:grpSpPr>
          <a:xfrm rot="10800000">
            <a:off x="9205636" y="332452"/>
            <a:ext cx="2712403" cy="3028800"/>
            <a:chOff x="208025" y="2621275"/>
            <a:chExt cx="2034302" cy="2271600"/>
          </a:xfrm>
        </p:grpSpPr>
        <p:sp>
          <p:nvSpPr>
            <p:cNvPr id="27" name="Google Shape;27;p4"/>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28" name="Google Shape;28;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29" name="Google Shape;29;p4"/>
          <p:cNvGrpSpPr/>
          <p:nvPr/>
        </p:nvGrpSpPr>
        <p:grpSpPr>
          <a:xfrm>
            <a:off x="277367" y="3495033"/>
            <a:ext cx="2712403" cy="3028800"/>
            <a:chOff x="208025" y="2621275"/>
            <a:chExt cx="2034302" cy="2271600"/>
          </a:xfrm>
        </p:grpSpPr>
        <p:sp>
          <p:nvSpPr>
            <p:cNvPr id="30" name="Google Shape;30;p4"/>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31" name="Google Shape;31;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32" name="Google Shape;32;p4"/>
          <p:cNvSpPr/>
          <p:nvPr/>
        </p:nvSpPr>
        <p:spPr>
          <a:xfrm rot="10800000" flipH="1">
            <a:off x="832400" y="1456100"/>
            <a:ext cx="10527200" cy="39456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33" name="Google Shape;33;p4"/>
          <p:cNvSpPr/>
          <p:nvPr/>
        </p:nvSpPr>
        <p:spPr>
          <a:xfrm>
            <a:off x="5612633" y="970709"/>
            <a:ext cx="966800" cy="966800"/>
          </a:xfrm>
          <a:prstGeom prst="rect">
            <a:avLst/>
          </a:prstGeom>
          <a:gradFill>
            <a:gsLst>
              <a:gs pos="0">
                <a:srgbClr val="4F5876"/>
              </a:gs>
              <a:gs pos="100000">
                <a:srgbClr val="1D1F25"/>
              </a:gs>
            </a:gsLst>
            <a:lin ang="1619866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867"/>
              <a:t> </a:t>
            </a:r>
            <a:endParaRPr sz="1867" dirty="0"/>
          </a:p>
        </p:txBody>
      </p:sp>
      <p:sp>
        <p:nvSpPr>
          <p:cNvPr id="34" name="Google Shape;34;p4"/>
          <p:cNvSpPr txBox="1">
            <a:spLocks noGrp="1"/>
          </p:cNvSpPr>
          <p:nvPr>
            <p:ph type="body" idx="1"/>
          </p:nvPr>
        </p:nvSpPr>
        <p:spPr>
          <a:xfrm>
            <a:off x="1682900" y="2071733"/>
            <a:ext cx="8826400" cy="2714400"/>
          </a:xfrm>
          <a:prstGeom prst="rect">
            <a:avLst/>
          </a:prstGeom>
        </p:spPr>
        <p:txBody>
          <a:bodyPr spcFirstLastPara="1" wrap="square" lIns="0" tIns="0" rIns="0" bIns="0" anchor="ctr" anchorCtr="0">
            <a:noAutofit/>
          </a:bodyPr>
          <a:lstStyle>
            <a:lvl1pPr marL="609585" lvl="0" indent="-558786" algn="ctr" rtl="0">
              <a:lnSpc>
                <a:spcPct val="100000"/>
              </a:lnSpc>
              <a:spcBef>
                <a:spcPts val="800"/>
              </a:spcBef>
              <a:spcAft>
                <a:spcPts val="0"/>
              </a:spcAft>
              <a:buSzPts val="3000"/>
              <a:buChar char="⊳"/>
              <a:defRPr sz="4000"/>
            </a:lvl1pPr>
            <a:lvl2pPr marL="1219170" lvl="1" indent="-558786" algn="ctr" rtl="0">
              <a:lnSpc>
                <a:spcPct val="100000"/>
              </a:lnSpc>
              <a:spcBef>
                <a:spcPts val="0"/>
              </a:spcBef>
              <a:spcAft>
                <a:spcPts val="0"/>
              </a:spcAft>
              <a:buSzPts val="3000"/>
              <a:buChar char="▸"/>
              <a:defRPr sz="4000"/>
            </a:lvl2pPr>
            <a:lvl3pPr marL="1828754" lvl="2" indent="-558786" algn="ctr" rtl="0">
              <a:lnSpc>
                <a:spcPct val="100000"/>
              </a:lnSpc>
              <a:spcBef>
                <a:spcPts val="0"/>
              </a:spcBef>
              <a:spcAft>
                <a:spcPts val="0"/>
              </a:spcAft>
              <a:buSzPts val="3000"/>
              <a:buChar char="▸"/>
              <a:defRPr sz="4000"/>
            </a:lvl3pPr>
            <a:lvl4pPr marL="2438339" lvl="3" indent="-558786" algn="ctr" rtl="0">
              <a:lnSpc>
                <a:spcPct val="100000"/>
              </a:lnSpc>
              <a:spcBef>
                <a:spcPts val="0"/>
              </a:spcBef>
              <a:spcAft>
                <a:spcPts val="0"/>
              </a:spcAft>
              <a:buSzPts val="3000"/>
              <a:buChar char="▸"/>
              <a:defRPr sz="4000"/>
            </a:lvl4pPr>
            <a:lvl5pPr marL="3047924" lvl="4" indent="-558786" algn="ctr" rtl="0">
              <a:lnSpc>
                <a:spcPct val="100000"/>
              </a:lnSpc>
              <a:spcBef>
                <a:spcPts val="0"/>
              </a:spcBef>
              <a:spcAft>
                <a:spcPts val="0"/>
              </a:spcAft>
              <a:buSzPts val="3000"/>
              <a:buChar char="▸"/>
              <a:defRPr sz="4000"/>
            </a:lvl5pPr>
            <a:lvl6pPr marL="3657509" lvl="5" indent="-558786" algn="ctr" rtl="0">
              <a:lnSpc>
                <a:spcPct val="100000"/>
              </a:lnSpc>
              <a:spcBef>
                <a:spcPts val="0"/>
              </a:spcBef>
              <a:spcAft>
                <a:spcPts val="0"/>
              </a:spcAft>
              <a:buSzPts val="3000"/>
              <a:buChar char="▸"/>
              <a:defRPr sz="4000"/>
            </a:lvl6pPr>
            <a:lvl7pPr marL="4267093" lvl="6" indent="-558786" algn="ctr" rtl="0">
              <a:lnSpc>
                <a:spcPct val="100000"/>
              </a:lnSpc>
              <a:spcBef>
                <a:spcPts val="0"/>
              </a:spcBef>
              <a:spcAft>
                <a:spcPts val="0"/>
              </a:spcAft>
              <a:buSzPts val="3000"/>
              <a:buChar char="▸"/>
              <a:defRPr sz="4000"/>
            </a:lvl7pPr>
            <a:lvl8pPr marL="4876678" lvl="7" indent="-558786" algn="ctr" rtl="0">
              <a:lnSpc>
                <a:spcPct val="100000"/>
              </a:lnSpc>
              <a:spcBef>
                <a:spcPts val="0"/>
              </a:spcBef>
              <a:spcAft>
                <a:spcPts val="0"/>
              </a:spcAft>
              <a:buSzPts val="3000"/>
              <a:buChar char="▸"/>
              <a:defRPr sz="4000"/>
            </a:lvl8pPr>
            <a:lvl9pPr marL="5486263" lvl="8" indent="-558786" algn="ctr">
              <a:lnSpc>
                <a:spcPct val="100000"/>
              </a:lnSpc>
              <a:spcBef>
                <a:spcPts val="0"/>
              </a:spcBef>
              <a:spcAft>
                <a:spcPts val="0"/>
              </a:spcAft>
              <a:buSzPts val="3000"/>
              <a:buChar char="▸"/>
              <a:defRPr sz="4000"/>
            </a:lvl9pPr>
          </a:lstStyle>
          <a:p>
            <a:pPr lvl="0"/>
            <a:r>
              <a:rPr lang="en-US"/>
              <a:t>Click to edit Master text styles</a:t>
            </a:r>
          </a:p>
        </p:txBody>
      </p:sp>
      <p:sp>
        <p:nvSpPr>
          <p:cNvPr id="35" name="Google Shape;35;p4"/>
          <p:cNvSpPr txBox="1"/>
          <p:nvPr/>
        </p:nvSpPr>
        <p:spPr>
          <a:xfrm>
            <a:off x="5612600" y="1140300"/>
            <a:ext cx="966800" cy="636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0" b="1">
                <a:solidFill>
                  <a:schemeClr val="lt1"/>
                </a:solidFill>
                <a:latin typeface="Encode Sans Semi Condensed"/>
                <a:ea typeface="Encode Sans Semi Condensed"/>
                <a:cs typeface="Encode Sans Semi Condensed"/>
                <a:sym typeface="Encode Sans Semi Condensed"/>
              </a:rPr>
              <a:t>“</a:t>
            </a:r>
            <a:endParaRPr sz="8000" b="1" dirty="0">
              <a:solidFill>
                <a:schemeClr val="lt1"/>
              </a:solidFill>
              <a:latin typeface="Encode Sans Semi Condensed"/>
              <a:ea typeface="Encode Sans Semi Condensed"/>
              <a:cs typeface="Encode Sans Semi Condensed"/>
              <a:sym typeface="Encode Sans Semi Condensed"/>
            </a:endParaRPr>
          </a:p>
        </p:txBody>
      </p:sp>
      <p:sp>
        <p:nvSpPr>
          <p:cNvPr id="36" name="Google Shape;36;p4"/>
          <p:cNvSpPr txBox="1">
            <a:spLocks noGrp="1"/>
          </p:cNvSpPr>
          <p:nvPr>
            <p:ph type="sldNum" idx="12"/>
          </p:nvPr>
        </p:nvSpPr>
        <p:spPr>
          <a:xfrm>
            <a:off x="5772400" y="6149767"/>
            <a:ext cx="647200" cy="7080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1543515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7"/>
        <p:cNvGrpSpPr/>
        <p:nvPr/>
      </p:nvGrpSpPr>
      <p:grpSpPr>
        <a:xfrm>
          <a:off x="0" y="0"/>
          <a:ext cx="0" cy="0"/>
          <a:chOff x="0" y="0"/>
          <a:chExt cx="0" cy="0"/>
        </a:xfrm>
      </p:grpSpPr>
      <p:grpSp>
        <p:nvGrpSpPr>
          <p:cNvPr id="38" name="Google Shape;38;p5"/>
          <p:cNvGrpSpPr/>
          <p:nvPr/>
        </p:nvGrpSpPr>
        <p:grpSpPr>
          <a:xfrm>
            <a:off x="0" y="370215"/>
            <a:ext cx="10423168" cy="1724603"/>
            <a:chOff x="0" y="277661"/>
            <a:chExt cx="7817376" cy="1293452"/>
          </a:xfrm>
        </p:grpSpPr>
        <p:sp>
          <p:nvSpPr>
            <p:cNvPr id="39" name="Google Shape;39;p5"/>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40" name="Google Shape;40;p5"/>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nvGrpSpPr>
            <p:cNvPr id="41" name="Google Shape;41;p5"/>
            <p:cNvGrpSpPr/>
            <p:nvPr/>
          </p:nvGrpSpPr>
          <p:grpSpPr>
            <a:xfrm>
              <a:off x="284659" y="277661"/>
              <a:ext cx="7532717" cy="895903"/>
              <a:chOff x="0" y="266575"/>
              <a:chExt cx="6046490" cy="1687200"/>
            </a:xfrm>
          </p:grpSpPr>
          <p:sp>
            <p:nvSpPr>
              <p:cNvPr id="42" name="Google Shape;42;p5"/>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43" name="Google Shape;43;p5"/>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grpSp>
        <p:nvGrpSpPr>
          <p:cNvPr id="44" name="Google Shape;44;p5"/>
          <p:cNvGrpSpPr/>
          <p:nvPr/>
        </p:nvGrpSpPr>
        <p:grpSpPr>
          <a:xfrm rot="10800000" flipH="1">
            <a:off x="11391938" y="5658312"/>
            <a:ext cx="800073" cy="499865"/>
            <a:chOff x="5211448" y="3165393"/>
            <a:chExt cx="1477967" cy="784800"/>
          </a:xfrm>
        </p:grpSpPr>
        <p:sp>
          <p:nvSpPr>
            <p:cNvPr id="45" name="Google Shape;45;p5"/>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46" name="Google Shape;46;p5"/>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47" name="Google Shape;47;p5"/>
          <p:cNvGrpSpPr/>
          <p:nvPr/>
        </p:nvGrpSpPr>
        <p:grpSpPr>
          <a:xfrm flipH="1">
            <a:off x="11180469" y="6149758"/>
            <a:ext cx="1011431" cy="708175"/>
            <a:chOff x="0" y="266575"/>
            <a:chExt cx="7503194" cy="1687200"/>
          </a:xfrm>
        </p:grpSpPr>
        <p:sp>
          <p:nvSpPr>
            <p:cNvPr id="48" name="Google Shape;48;p5"/>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49" name="Google Shape;49;p5"/>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50" name="Google Shape;50;p5"/>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51" name="Google Shape;51;p5"/>
          <p:cNvSpPr txBox="1">
            <a:spLocks noGrp="1"/>
          </p:cNvSpPr>
          <p:nvPr>
            <p:ph type="body" idx="1"/>
          </p:nvPr>
        </p:nvSpPr>
        <p:spPr>
          <a:xfrm>
            <a:off x="1608133" y="2274933"/>
            <a:ext cx="9369200" cy="4086400"/>
          </a:xfrm>
          <a:prstGeom prst="rect">
            <a:avLst/>
          </a:prstGeom>
        </p:spPr>
        <p:txBody>
          <a:bodyPr spcFirstLastPara="1" wrap="square" lIns="0" tIns="0" rIns="0" bIns="0" anchor="t" anchorCtr="0">
            <a:noAutofit/>
          </a:bodyPr>
          <a:lstStyle>
            <a:lvl1pPr marL="609585" lvl="0" indent="-507987">
              <a:spcBef>
                <a:spcPts val="800"/>
              </a:spcBef>
              <a:spcAft>
                <a:spcPts val="0"/>
              </a:spcAft>
              <a:buSzPts val="2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Click to edit Master text styles</a:t>
            </a:r>
          </a:p>
        </p:txBody>
      </p:sp>
      <p:sp>
        <p:nvSpPr>
          <p:cNvPr id="52" name="Google Shape;52;p5"/>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161030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3"/>
        <p:cNvGrpSpPr/>
        <p:nvPr/>
      </p:nvGrpSpPr>
      <p:grpSpPr>
        <a:xfrm>
          <a:off x="0" y="0"/>
          <a:ext cx="0" cy="0"/>
          <a:chOff x="0" y="0"/>
          <a:chExt cx="0" cy="0"/>
        </a:xfrm>
      </p:grpSpPr>
      <p:sp>
        <p:nvSpPr>
          <p:cNvPr id="54" name="Google Shape;54;p6"/>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55" name="Google Shape;55;p6"/>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grpSp>
        <p:nvGrpSpPr>
          <p:cNvPr id="56" name="Google Shape;56;p6"/>
          <p:cNvGrpSpPr/>
          <p:nvPr/>
        </p:nvGrpSpPr>
        <p:grpSpPr>
          <a:xfrm>
            <a:off x="379546" y="370216"/>
            <a:ext cx="10043623" cy="1194537"/>
            <a:chOff x="0" y="266575"/>
            <a:chExt cx="6046490" cy="1687200"/>
          </a:xfrm>
        </p:grpSpPr>
        <p:sp>
          <p:nvSpPr>
            <p:cNvPr id="57" name="Google Shape;57;p6"/>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58" name="Google Shape;58;p6"/>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59" name="Google Shape;59;p6"/>
          <p:cNvGrpSpPr/>
          <p:nvPr/>
        </p:nvGrpSpPr>
        <p:grpSpPr>
          <a:xfrm rot="10800000" flipH="1">
            <a:off x="11391938" y="5658312"/>
            <a:ext cx="800073" cy="499865"/>
            <a:chOff x="5211448" y="3165393"/>
            <a:chExt cx="1477967" cy="784800"/>
          </a:xfrm>
        </p:grpSpPr>
        <p:sp>
          <p:nvSpPr>
            <p:cNvPr id="60" name="Google Shape;60;p6"/>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61" name="Google Shape;61;p6"/>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62" name="Google Shape;62;p6"/>
          <p:cNvGrpSpPr/>
          <p:nvPr/>
        </p:nvGrpSpPr>
        <p:grpSpPr>
          <a:xfrm flipH="1">
            <a:off x="11180469" y="6149758"/>
            <a:ext cx="1011431" cy="708175"/>
            <a:chOff x="0" y="266575"/>
            <a:chExt cx="7503194" cy="1687200"/>
          </a:xfrm>
        </p:grpSpPr>
        <p:sp>
          <p:nvSpPr>
            <p:cNvPr id="63" name="Google Shape;63;p6"/>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64" name="Google Shape;64;p6"/>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65" name="Google Shape;65;p6"/>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66" name="Google Shape;66;p6"/>
          <p:cNvSpPr txBox="1">
            <a:spLocks noGrp="1"/>
          </p:cNvSpPr>
          <p:nvPr>
            <p:ph type="body" idx="1"/>
          </p:nvPr>
        </p:nvSpPr>
        <p:spPr>
          <a:xfrm>
            <a:off x="1608133" y="2274933"/>
            <a:ext cx="4449200" cy="40864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en-US"/>
              <a:t>Click to edit Master text styles</a:t>
            </a:r>
          </a:p>
        </p:txBody>
      </p:sp>
      <p:sp>
        <p:nvSpPr>
          <p:cNvPr id="67" name="Google Shape;67;p6"/>
          <p:cNvSpPr txBox="1">
            <a:spLocks noGrp="1"/>
          </p:cNvSpPr>
          <p:nvPr>
            <p:ph type="body" idx="2"/>
          </p:nvPr>
        </p:nvSpPr>
        <p:spPr>
          <a:xfrm>
            <a:off x="6528193" y="2274933"/>
            <a:ext cx="4449200" cy="40864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en-US"/>
              <a:t>Click to edit Master text styles</a:t>
            </a:r>
          </a:p>
        </p:txBody>
      </p:sp>
      <p:sp>
        <p:nvSpPr>
          <p:cNvPr id="68" name="Google Shape;68;p6"/>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42800246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9"/>
        <p:cNvGrpSpPr/>
        <p:nvPr/>
      </p:nvGrpSpPr>
      <p:grpSpPr>
        <a:xfrm>
          <a:off x="0" y="0"/>
          <a:ext cx="0" cy="0"/>
          <a:chOff x="0" y="0"/>
          <a:chExt cx="0" cy="0"/>
        </a:xfrm>
      </p:grpSpPr>
      <p:sp>
        <p:nvSpPr>
          <p:cNvPr id="70" name="Google Shape;70;p7"/>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71" name="Google Shape;71;p7"/>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grpSp>
        <p:nvGrpSpPr>
          <p:cNvPr id="72" name="Google Shape;72;p7"/>
          <p:cNvGrpSpPr/>
          <p:nvPr/>
        </p:nvGrpSpPr>
        <p:grpSpPr>
          <a:xfrm>
            <a:off x="379546" y="370216"/>
            <a:ext cx="10043623" cy="1194537"/>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75" name="Google Shape;75;p7"/>
          <p:cNvGrpSpPr/>
          <p:nvPr/>
        </p:nvGrpSpPr>
        <p:grpSpPr>
          <a:xfrm rot="10800000" flipH="1">
            <a:off x="11391938" y="5658312"/>
            <a:ext cx="800073" cy="499865"/>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78" name="Google Shape;78;p7"/>
          <p:cNvGrpSpPr/>
          <p:nvPr/>
        </p:nvGrpSpPr>
        <p:grpSpPr>
          <a:xfrm flipH="1">
            <a:off x="11180469" y="6149758"/>
            <a:ext cx="1011431" cy="708175"/>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81" name="Google Shape;81;p7"/>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82" name="Google Shape;82;p7"/>
          <p:cNvSpPr txBox="1">
            <a:spLocks noGrp="1"/>
          </p:cNvSpPr>
          <p:nvPr>
            <p:ph type="body" idx="1"/>
          </p:nvPr>
        </p:nvSpPr>
        <p:spPr>
          <a:xfrm>
            <a:off x="1602400"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Click to edit Master text styles</a:t>
            </a:r>
          </a:p>
        </p:txBody>
      </p:sp>
      <p:sp>
        <p:nvSpPr>
          <p:cNvPr id="83" name="Google Shape;83;p7"/>
          <p:cNvSpPr txBox="1">
            <a:spLocks noGrp="1"/>
          </p:cNvSpPr>
          <p:nvPr>
            <p:ph type="body" idx="2"/>
          </p:nvPr>
        </p:nvSpPr>
        <p:spPr>
          <a:xfrm>
            <a:off x="485822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Click to edit Master text styles</a:t>
            </a:r>
          </a:p>
        </p:txBody>
      </p:sp>
      <p:sp>
        <p:nvSpPr>
          <p:cNvPr id="84" name="Google Shape;84;p7"/>
          <p:cNvSpPr txBox="1">
            <a:spLocks noGrp="1"/>
          </p:cNvSpPr>
          <p:nvPr>
            <p:ph type="body" idx="3"/>
          </p:nvPr>
        </p:nvSpPr>
        <p:spPr>
          <a:xfrm>
            <a:off x="8114059" y="2274933"/>
            <a:ext cx="2863200" cy="40864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Click to edit Master text styles</a:t>
            </a:r>
          </a:p>
        </p:txBody>
      </p:sp>
      <p:sp>
        <p:nvSpPr>
          <p:cNvPr id="85" name="Google Shape;85;p7"/>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18462815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8"/>
          <p:cNvSpPr/>
          <p:nvPr/>
        </p:nvSpPr>
        <p:spPr>
          <a:xfrm rot="-5400000" flipH="1">
            <a:off x="149400" y="641819"/>
            <a:ext cx="13036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88" name="Google Shape;88;p8"/>
          <p:cNvSpPr/>
          <p:nvPr/>
        </p:nvSpPr>
        <p:spPr>
          <a:xfrm rot="10800000">
            <a:off x="370945" y="1559800"/>
            <a:ext cx="1237200" cy="3972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grpSp>
        <p:nvGrpSpPr>
          <p:cNvPr id="89" name="Google Shape;89;p8"/>
          <p:cNvGrpSpPr/>
          <p:nvPr/>
        </p:nvGrpSpPr>
        <p:grpSpPr>
          <a:xfrm>
            <a:off x="379546" y="370216"/>
            <a:ext cx="10043623" cy="1194537"/>
            <a:chOff x="0" y="266575"/>
            <a:chExt cx="6046490" cy="1687200"/>
          </a:xfrm>
        </p:grpSpPr>
        <p:sp>
          <p:nvSpPr>
            <p:cNvPr id="90" name="Google Shape;90;p8"/>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91" name="Google Shape;91;p8"/>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92" name="Google Shape;92;p8"/>
          <p:cNvGrpSpPr/>
          <p:nvPr/>
        </p:nvGrpSpPr>
        <p:grpSpPr>
          <a:xfrm rot="10800000" flipH="1">
            <a:off x="11391938" y="5658312"/>
            <a:ext cx="800073" cy="499865"/>
            <a:chOff x="5211448" y="3165393"/>
            <a:chExt cx="1477967" cy="784800"/>
          </a:xfrm>
        </p:grpSpPr>
        <p:sp>
          <p:nvSpPr>
            <p:cNvPr id="93" name="Google Shape;93;p8"/>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94" name="Google Shape;94;p8"/>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95" name="Google Shape;95;p8"/>
          <p:cNvGrpSpPr/>
          <p:nvPr/>
        </p:nvGrpSpPr>
        <p:grpSpPr>
          <a:xfrm flipH="1">
            <a:off x="11180469" y="6149758"/>
            <a:ext cx="1011431" cy="708175"/>
            <a:chOff x="0" y="266575"/>
            <a:chExt cx="7503194" cy="1687200"/>
          </a:xfrm>
        </p:grpSpPr>
        <p:sp>
          <p:nvSpPr>
            <p:cNvPr id="96" name="Google Shape;96;p8"/>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97" name="Google Shape;97;p8"/>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98" name="Google Shape;98;p8"/>
          <p:cNvSpPr txBox="1">
            <a:spLocks noGrp="1"/>
          </p:cNvSpPr>
          <p:nvPr>
            <p:ph type="title"/>
          </p:nvPr>
        </p:nvSpPr>
        <p:spPr>
          <a:xfrm>
            <a:off x="711200" y="370200"/>
            <a:ext cx="9120800" cy="119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99" name="Google Shape;99;p8"/>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1377478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9"/>
          <p:cNvSpPr/>
          <p:nvPr/>
        </p:nvSpPr>
        <p:spPr>
          <a:xfrm rot="5400000">
            <a:off x="10979415" y="5519273"/>
            <a:ext cx="8228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02" name="Google Shape;102;p9"/>
          <p:cNvSpPr/>
          <p:nvPr/>
        </p:nvSpPr>
        <p:spPr>
          <a:xfrm rot="10800000" flipH="1">
            <a:off x="10583867" y="6393956"/>
            <a:ext cx="1237200" cy="2508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03" name="Google Shape;103;p9"/>
          <p:cNvSpPr/>
          <p:nvPr/>
        </p:nvSpPr>
        <p:spPr>
          <a:xfrm rot="-5400000" flipH="1">
            <a:off x="389800" y="5519273"/>
            <a:ext cx="822800" cy="16024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04" name="Google Shape;104;p9"/>
          <p:cNvSpPr/>
          <p:nvPr/>
        </p:nvSpPr>
        <p:spPr>
          <a:xfrm rot="10800000">
            <a:off x="370948" y="6393956"/>
            <a:ext cx="1237200" cy="2508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05" name="Google Shape;105;p9"/>
          <p:cNvSpPr/>
          <p:nvPr/>
        </p:nvSpPr>
        <p:spPr>
          <a:xfrm rot="10800000" flipH="1">
            <a:off x="375967" y="5643233"/>
            <a:ext cx="11440000" cy="754000"/>
          </a:xfrm>
          <a:prstGeom prst="rect">
            <a:avLst/>
          </a:pr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sp>
        <p:nvSpPr>
          <p:cNvPr id="106" name="Google Shape;106;p9"/>
          <p:cNvSpPr txBox="1">
            <a:spLocks noGrp="1"/>
          </p:cNvSpPr>
          <p:nvPr>
            <p:ph type="body" idx="1"/>
          </p:nvPr>
        </p:nvSpPr>
        <p:spPr>
          <a:xfrm>
            <a:off x="376000" y="5643233"/>
            <a:ext cx="11440000" cy="754000"/>
          </a:xfrm>
          <a:prstGeom prst="rect">
            <a:avLst/>
          </a:prstGeom>
        </p:spPr>
        <p:txBody>
          <a:bodyPr spcFirstLastPara="1" wrap="square" lIns="0" tIns="0" rIns="0" bIns="0" anchor="ctr" anchorCtr="0">
            <a:noAutofit/>
          </a:bodyPr>
          <a:lstStyle>
            <a:lvl1pPr marL="609585" lvl="0" indent="-304792" algn="ctr">
              <a:spcBef>
                <a:spcPts val="480"/>
              </a:spcBef>
              <a:spcAft>
                <a:spcPts val="0"/>
              </a:spcAft>
              <a:buSzPts val="1600"/>
              <a:buNone/>
              <a:defRPr sz="2133"/>
            </a:lvl1pPr>
          </a:lstStyle>
          <a:p>
            <a:pPr lvl="0"/>
            <a:r>
              <a:rPr lang="en-US"/>
              <a:t>Click to edit Master text styles</a:t>
            </a:r>
          </a:p>
        </p:txBody>
      </p:sp>
      <p:sp>
        <p:nvSpPr>
          <p:cNvPr id="107" name="Google Shape;107;p9"/>
          <p:cNvSpPr txBox="1">
            <a:spLocks noGrp="1"/>
          </p:cNvSpPr>
          <p:nvPr>
            <p:ph type="sldNum" idx="12"/>
          </p:nvPr>
        </p:nvSpPr>
        <p:spPr>
          <a:xfrm>
            <a:off x="5769533" y="6397233"/>
            <a:ext cx="647200" cy="4604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3563384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grpSp>
        <p:nvGrpSpPr>
          <p:cNvPr id="109" name="Google Shape;109;p10"/>
          <p:cNvGrpSpPr/>
          <p:nvPr/>
        </p:nvGrpSpPr>
        <p:grpSpPr>
          <a:xfrm rot="10800000" flipH="1">
            <a:off x="11391938" y="5658312"/>
            <a:ext cx="800073" cy="499865"/>
            <a:chOff x="5211448" y="3165393"/>
            <a:chExt cx="1477967" cy="784800"/>
          </a:xfrm>
        </p:grpSpPr>
        <p:sp>
          <p:nvSpPr>
            <p:cNvPr id="110" name="Google Shape;110;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11" name="Google Shape;111;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112" name="Google Shape;112;p10"/>
          <p:cNvGrpSpPr/>
          <p:nvPr/>
        </p:nvGrpSpPr>
        <p:grpSpPr>
          <a:xfrm flipH="1">
            <a:off x="11180469" y="6149758"/>
            <a:ext cx="1011431" cy="708175"/>
            <a:chOff x="0" y="266575"/>
            <a:chExt cx="7503194" cy="1687200"/>
          </a:xfrm>
        </p:grpSpPr>
        <p:sp>
          <p:nvSpPr>
            <p:cNvPr id="113" name="Google Shape;113;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14" name="Google Shape;114;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
        <p:nvSpPr>
          <p:cNvPr id="115" name="Google Shape;115;p10"/>
          <p:cNvSpPr txBox="1">
            <a:spLocks noGrp="1"/>
          </p:cNvSpPr>
          <p:nvPr>
            <p:ph type="sldNum" idx="12"/>
          </p:nvPr>
        </p:nvSpPr>
        <p:spPr>
          <a:xfrm>
            <a:off x="11391933" y="6149767"/>
            <a:ext cx="647200" cy="708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6BD621-C50A-44AF-B05D-7BFB9EC64DCA}" type="slidenum">
              <a:rPr lang="en-IN" smtClean="0"/>
              <a:t>‹#›</a:t>
            </a:fld>
            <a:endParaRPr lang="en-IN" dirty="0"/>
          </a:p>
        </p:txBody>
      </p:sp>
      <p:grpSp>
        <p:nvGrpSpPr>
          <p:cNvPr id="116" name="Google Shape;116;p10"/>
          <p:cNvGrpSpPr/>
          <p:nvPr/>
        </p:nvGrpSpPr>
        <p:grpSpPr>
          <a:xfrm flipH="1">
            <a:off x="2" y="699766"/>
            <a:ext cx="800073" cy="499865"/>
            <a:chOff x="5211448" y="3165393"/>
            <a:chExt cx="1477967" cy="784800"/>
          </a:xfrm>
        </p:grpSpPr>
        <p:sp>
          <p:nvSpPr>
            <p:cNvPr id="117" name="Google Shape;117;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18" name="Google Shape;118;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grpSp>
        <p:nvGrpSpPr>
          <p:cNvPr id="119" name="Google Shape;119;p10"/>
          <p:cNvGrpSpPr/>
          <p:nvPr/>
        </p:nvGrpSpPr>
        <p:grpSpPr>
          <a:xfrm rot="10800000" flipH="1">
            <a:off x="113" y="11"/>
            <a:ext cx="1011431" cy="708175"/>
            <a:chOff x="0" y="266575"/>
            <a:chExt cx="7503194" cy="1687200"/>
          </a:xfrm>
        </p:grpSpPr>
        <p:sp>
          <p:nvSpPr>
            <p:cNvPr id="120" name="Google Shape;120;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21" name="Google Shape;121;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grpSp>
    </p:spTree>
    <p:extLst>
      <p:ext uri="{BB962C8B-B14F-4D97-AF65-F5344CB8AC3E}">
        <p14:creationId xmlns:p14="http://schemas.microsoft.com/office/powerpoint/2010/main" val="2366188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7C28-339E-2E30-7334-589BCC966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2C53608-ECE9-1BC2-0E77-5A5F72ACD8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88B7DB0-7C3D-37B9-4384-7AC38D71A824}"/>
              </a:ext>
            </a:extLst>
          </p:cNvPr>
          <p:cNvSpPr>
            <a:spLocks noGrp="1"/>
          </p:cNvSpPr>
          <p:nvPr>
            <p:ph type="dt" sz="half" idx="10"/>
          </p:nvPr>
        </p:nvSpPr>
        <p:spPr/>
        <p:txBody>
          <a:body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7753F5CA-0BB0-556F-6D71-E84C24779F9C}"/>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3173D1B7-5558-FAD3-E387-E1E3B48B4777}"/>
              </a:ext>
            </a:extLst>
          </p:cNvPr>
          <p:cNvSpPr>
            <a:spLocks noGrp="1"/>
          </p:cNvSpPr>
          <p:nvPr>
            <p:ph type="sldNum" sz="quarter" idx="12"/>
          </p:nvPr>
        </p:nvSpPr>
        <p:spPr/>
        <p:txBody>
          <a:bodyPr/>
          <a:lstStyle/>
          <a:p>
            <a:fld id="{276BD621-C50A-44AF-B05D-7BFB9EC64DCA}" type="slidenum">
              <a:rPr lang="en-IN" smtClean="0"/>
              <a:t>‹#›</a:t>
            </a:fld>
            <a:endParaRPr lang="en-IN" dirty="0"/>
          </a:p>
        </p:txBody>
      </p:sp>
    </p:spTree>
    <p:extLst>
      <p:ext uri="{BB962C8B-B14F-4D97-AF65-F5344CB8AC3E}">
        <p14:creationId xmlns:p14="http://schemas.microsoft.com/office/powerpoint/2010/main" val="228404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dirty="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174063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dirty="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dirty="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dirty="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dirty="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dirty="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dirty="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34630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27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C0955-FC4E-7C6A-6BC2-CF256D80D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AA82DA6-E340-DFDB-74E4-A36875CFF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4C378A1-ABA4-7934-E1E4-B613C41D16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04B14-04B3-41BF-9F97-1A6DAC971741}" type="datetimeFigureOut">
              <a:rPr lang="en-IN" smtClean="0"/>
              <a:t>24-02-2023</a:t>
            </a:fld>
            <a:endParaRPr lang="en-IN" dirty="0"/>
          </a:p>
        </p:txBody>
      </p:sp>
      <p:sp>
        <p:nvSpPr>
          <p:cNvPr id="5" name="Footer Placeholder 4">
            <a:extLst>
              <a:ext uri="{FF2B5EF4-FFF2-40B4-BE49-F238E27FC236}">
                <a16:creationId xmlns:a16="http://schemas.microsoft.com/office/drawing/2014/main" id="{BDC66391-7867-D6AB-091F-B280789D47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7A9D0328-C6E3-7955-381F-83720A7B44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BD621-C50A-44AF-B05D-7BFB9EC64DCA}" type="slidenum">
              <a:rPr lang="en-IN" smtClean="0"/>
              <a:t>‹#›</a:t>
            </a:fld>
            <a:endParaRPr lang="en-IN" dirty="0"/>
          </a:p>
        </p:txBody>
      </p:sp>
    </p:spTree>
    <p:extLst>
      <p:ext uri="{BB962C8B-B14F-4D97-AF65-F5344CB8AC3E}">
        <p14:creationId xmlns:p14="http://schemas.microsoft.com/office/powerpoint/2010/main" val="3680560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1200" y="370200"/>
            <a:ext cx="9120800" cy="1194400"/>
          </a:xfrm>
          <a:prstGeom prst="rect">
            <a:avLst/>
          </a:prstGeom>
          <a:noFill/>
          <a:ln>
            <a:noFill/>
          </a:ln>
          <a:effectLst>
            <a:outerShdw blurRad="28575" dist="9525" dir="5400000" algn="bl" rotWithShape="0">
              <a:schemeClr val="dk1">
                <a:alpha val="15000"/>
              </a:scheme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1pPr>
            <a:lvl2pPr lvl="1">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2pPr>
            <a:lvl3pPr lvl="2">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3pPr>
            <a:lvl4pPr lvl="3">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4pPr>
            <a:lvl5pPr lvl="4">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5pPr>
            <a:lvl6pPr lvl="5">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6pPr>
            <a:lvl7pPr lvl="6">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7pPr>
            <a:lvl8pPr lvl="7">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8pPr>
            <a:lvl9pPr lvl="8">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7" name="Google Shape;7;p1"/>
          <p:cNvSpPr txBox="1">
            <a:spLocks noGrp="1"/>
          </p:cNvSpPr>
          <p:nvPr>
            <p:ph type="body" idx="1"/>
          </p:nvPr>
        </p:nvSpPr>
        <p:spPr>
          <a:xfrm>
            <a:off x="1960167" y="2071733"/>
            <a:ext cx="9220400" cy="4086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11391933" y="6149767"/>
            <a:ext cx="647200" cy="708000"/>
          </a:xfrm>
          <a:prstGeom prst="rect">
            <a:avLst/>
          </a:prstGeom>
          <a:noFill/>
          <a:ln>
            <a:noFill/>
          </a:ln>
        </p:spPr>
        <p:txBody>
          <a:bodyPr spcFirstLastPara="1" wrap="square" lIns="0" tIns="0" rIns="0" bIns="0" anchor="ctr" anchorCtr="0">
            <a:noAutofit/>
          </a:bodyPr>
          <a:lstStyle>
            <a:lvl1pPr lvl="0" algn="r">
              <a:buNone/>
              <a:defRPr sz="1733">
                <a:solidFill>
                  <a:schemeClr val="lt1"/>
                </a:solidFill>
                <a:latin typeface="Encode Sans Semi Condensed SemiBold"/>
                <a:ea typeface="Encode Sans Semi Condensed SemiBold"/>
                <a:cs typeface="Encode Sans Semi Condensed SemiBold"/>
                <a:sym typeface="Encode Sans Semi Condensed SemiBold"/>
              </a:defRPr>
            </a:lvl1pPr>
            <a:lvl2pPr lvl="1" algn="r">
              <a:buNone/>
              <a:defRPr sz="1733">
                <a:solidFill>
                  <a:schemeClr val="lt1"/>
                </a:solidFill>
                <a:latin typeface="Encode Sans Semi Condensed SemiBold"/>
                <a:ea typeface="Encode Sans Semi Condensed SemiBold"/>
                <a:cs typeface="Encode Sans Semi Condensed SemiBold"/>
                <a:sym typeface="Encode Sans Semi Condensed SemiBold"/>
              </a:defRPr>
            </a:lvl2pPr>
            <a:lvl3pPr lvl="2" algn="r">
              <a:buNone/>
              <a:defRPr sz="1733">
                <a:solidFill>
                  <a:schemeClr val="lt1"/>
                </a:solidFill>
                <a:latin typeface="Encode Sans Semi Condensed SemiBold"/>
                <a:ea typeface="Encode Sans Semi Condensed SemiBold"/>
                <a:cs typeface="Encode Sans Semi Condensed SemiBold"/>
                <a:sym typeface="Encode Sans Semi Condensed SemiBold"/>
              </a:defRPr>
            </a:lvl3pPr>
            <a:lvl4pPr lvl="3" algn="r">
              <a:buNone/>
              <a:defRPr sz="1733">
                <a:solidFill>
                  <a:schemeClr val="lt1"/>
                </a:solidFill>
                <a:latin typeface="Encode Sans Semi Condensed SemiBold"/>
                <a:ea typeface="Encode Sans Semi Condensed SemiBold"/>
                <a:cs typeface="Encode Sans Semi Condensed SemiBold"/>
                <a:sym typeface="Encode Sans Semi Condensed SemiBold"/>
              </a:defRPr>
            </a:lvl4pPr>
            <a:lvl5pPr lvl="4" algn="r">
              <a:buNone/>
              <a:defRPr sz="1733">
                <a:solidFill>
                  <a:schemeClr val="lt1"/>
                </a:solidFill>
                <a:latin typeface="Encode Sans Semi Condensed SemiBold"/>
                <a:ea typeface="Encode Sans Semi Condensed SemiBold"/>
                <a:cs typeface="Encode Sans Semi Condensed SemiBold"/>
                <a:sym typeface="Encode Sans Semi Condensed SemiBold"/>
              </a:defRPr>
            </a:lvl5pPr>
            <a:lvl6pPr lvl="5" algn="r">
              <a:buNone/>
              <a:defRPr sz="1733">
                <a:solidFill>
                  <a:schemeClr val="lt1"/>
                </a:solidFill>
                <a:latin typeface="Encode Sans Semi Condensed SemiBold"/>
                <a:ea typeface="Encode Sans Semi Condensed SemiBold"/>
                <a:cs typeface="Encode Sans Semi Condensed SemiBold"/>
                <a:sym typeface="Encode Sans Semi Condensed SemiBold"/>
              </a:defRPr>
            </a:lvl6pPr>
            <a:lvl7pPr lvl="6" algn="r">
              <a:buNone/>
              <a:defRPr sz="1733">
                <a:solidFill>
                  <a:schemeClr val="lt1"/>
                </a:solidFill>
                <a:latin typeface="Encode Sans Semi Condensed SemiBold"/>
                <a:ea typeface="Encode Sans Semi Condensed SemiBold"/>
                <a:cs typeface="Encode Sans Semi Condensed SemiBold"/>
                <a:sym typeface="Encode Sans Semi Condensed SemiBold"/>
              </a:defRPr>
            </a:lvl7pPr>
            <a:lvl8pPr lvl="7" algn="r">
              <a:buNone/>
              <a:defRPr sz="1733">
                <a:solidFill>
                  <a:schemeClr val="lt1"/>
                </a:solidFill>
                <a:latin typeface="Encode Sans Semi Condensed SemiBold"/>
                <a:ea typeface="Encode Sans Semi Condensed SemiBold"/>
                <a:cs typeface="Encode Sans Semi Condensed SemiBold"/>
                <a:sym typeface="Encode Sans Semi Condensed SemiBold"/>
              </a:defRPr>
            </a:lvl8pPr>
            <a:lvl9pPr lvl="8" algn="r">
              <a:buNone/>
              <a:defRPr sz="1733">
                <a:solidFill>
                  <a:schemeClr val="lt1"/>
                </a:solidFill>
                <a:latin typeface="Encode Sans Semi Condensed SemiBold"/>
                <a:ea typeface="Encode Sans Semi Condensed SemiBold"/>
                <a:cs typeface="Encode Sans Semi Condensed SemiBold"/>
                <a:sym typeface="Encode Sans Semi Condensed SemiBold"/>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614DB3-A157-4241-A448-896B455385B5}" type="slidenum">
              <a:rPr kumimoji="0" lang="en-IN" sz="1733" b="0" i="0" u="none" strike="noStrike" kern="1200" cap="none" spc="0" normalizeH="0" baseline="0" noProof="0" smtClean="0">
                <a:ln>
                  <a:noFill/>
                </a:ln>
                <a:solidFill>
                  <a:srgbClr val="498BE4"/>
                </a:solidFill>
                <a:effectLst/>
                <a:uLnTx/>
                <a:uFillTx/>
                <a:latin typeface="Kalam"/>
                <a:sym typeface="Kala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1733" b="0" i="0" u="none" strike="noStrike" kern="1200" cap="none" spc="0" normalizeH="0" baseline="0" noProof="0" dirty="0">
              <a:ln>
                <a:noFill/>
              </a:ln>
              <a:solidFill>
                <a:srgbClr val="498BE4"/>
              </a:solidFill>
              <a:effectLst/>
              <a:uLnTx/>
              <a:uFillTx/>
              <a:latin typeface="Kalam"/>
              <a:sym typeface="Kalam"/>
            </a:endParaRPr>
          </a:p>
        </p:txBody>
      </p:sp>
    </p:spTree>
    <p:extLst>
      <p:ext uri="{BB962C8B-B14F-4D97-AF65-F5344CB8AC3E}">
        <p14:creationId xmlns:p14="http://schemas.microsoft.com/office/powerpoint/2010/main" val="1541323519"/>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729661272"/>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075681-EA1B-DE8C-9103-78BAA4ED0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0CF251F-8DE0-AA90-D772-C50944838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89FF3B4-731F-62E5-E473-598B68F07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42FB0-A986-464F-BB5F-0FD62B3EDFCE}" type="datetimeFigureOut">
              <a:rPr lang="en-IN" smtClean="0"/>
              <a:t>24-02-2023</a:t>
            </a:fld>
            <a:endParaRPr lang="en-IN" dirty="0"/>
          </a:p>
        </p:txBody>
      </p:sp>
      <p:sp>
        <p:nvSpPr>
          <p:cNvPr id="5" name="Footer Placeholder 4">
            <a:extLst>
              <a:ext uri="{FF2B5EF4-FFF2-40B4-BE49-F238E27FC236}">
                <a16:creationId xmlns:a16="http://schemas.microsoft.com/office/drawing/2014/main" id="{87907481-EA53-B7B3-FC94-E24162913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C55DDB25-B66F-7291-8E2A-ECD59D27F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BD621-C50A-44AF-B05D-7BFB9EC64DCA}" type="slidenum">
              <a:rPr lang="en-IN" smtClean="0"/>
              <a:t>‹#›</a:t>
            </a:fld>
            <a:endParaRPr lang="en-IN" dirty="0"/>
          </a:p>
        </p:txBody>
      </p:sp>
    </p:spTree>
    <p:extLst>
      <p:ext uri="{BB962C8B-B14F-4D97-AF65-F5344CB8AC3E}">
        <p14:creationId xmlns:p14="http://schemas.microsoft.com/office/powerpoint/2010/main" val="36229762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7600" y="274633"/>
            <a:ext cx="60948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1pPr>
            <a:lvl2pPr lvl="1">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2pPr>
            <a:lvl3pPr lvl="2">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3pPr>
            <a:lvl4pPr lvl="3">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4pPr>
            <a:lvl5pPr lvl="4">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5pPr>
            <a:lvl6pPr lvl="5">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6pPr>
            <a:lvl7pPr lvl="6">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7pPr>
            <a:lvl8pPr lvl="7">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8pPr>
            <a:lvl9pPr lvl="8">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9pPr>
          </a:lstStyle>
          <a:p>
            <a:endParaRPr/>
          </a:p>
        </p:txBody>
      </p:sp>
      <p:sp>
        <p:nvSpPr>
          <p:cNvPr id="7" name="Google Shape;7;p1"/>
          <p:cNvSpPr txBox="1">
            <a:spLocks noGrp="1"/>
          </p:cNvSpPr>
          <p:nvPr>
            <p:ph type="body" idx="1"/>
          </p:nvPr>
        </p:nvSpPr>
        <p:spPr>
          <a:xfrm>
            <a:off x="5487600" y="1784400"/>
            <a:ext cx="6094800" cy="4548800"/>
          </a:xfrm>
          <a:prstGeom prst="rect">
            <a:avLst/>
          </a:prstGeom>
          <a:noFill/>
          <a:ln>
            <a:noFill/>
          </a:ln>
        </p:spPr>
        <p:txBody>
          <a:bodyPr spcFirstLastPara="1" wrap="square" lIns="0" tIns="0" rIns="0" bIns="0" anchor="t" anchorCtr="0">
            <a:noAutofit/>
          </a:bodyPr>
          <a:lstStyle>
            <a:lvl1pPr marL="457200" lvl="0" indent="-355600">
              <a:lnSpc>
                <a:spcPct val="115000"/>
              </a:lnSpc>
              <a:spcBef>
                <a:spcPts val="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1pPr>
            <a:lvl2pPr marL="914400" lvl="1"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2pPr>
            <a:lvl3pPr marL="1371600" lvl="2"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3pPr>
            <a:lvl4pPr marL="1828800" lvl="3"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4pPr>
            <a:lvl5pPr marL="2286000" lvl="4"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5pPr>
            <a:lvl6pPr marL="2743200" lvl="5"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6pPr>
            <a:lvl7pPr marL="3200400" lvl="6"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7pPr>
            <a:lvl8pPr marL="3657600" lvl="7"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8pPr>
            <a:lvl9pPr marL="4114800" lvl="8" indent="-355600">
              <a:lnSpc>
                <a:spcPct val="115000"/>
              </a:lnSpc>
              <a:spcBef>
                <a:spcPts val="1000"/>
              </a:spcBef>
              <a:spcAft>
                <a:spcPts val="1000"/>
              </a:spcAft>
              <a:buClr>
                <a:schemeClr val="dk1"/>
              </a:buClr>
              <a:buSzPts val="2000"/>
              <a:buFont typeface="Merriweather"/>
              <a:buChar char="■"/>
              <a:defRPr sz="20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203212" y="6333201"/>
            <a:ext cx="731600" cy="524800"/>
          </a:xfrm>
          <a:prstGeom prst="rect">
            <a:avLst/>
          </a:prstGeom>
          <a:noFill/>
          <a:ln>
            <a:noFill/>
          </a:ln>
        </p:spPr>
        <p:txBody>
          <a:bodyPr spcFirstLastPara="1" wrap="square" lIns="0" tIns="0" rIns="0" bIns="0" anchor="ctr" anchorCtr="0">
            <a:noAutofit/>
          </a:bodyPr>
          <a:lstStyle>
            <a:lvl1pPr lvl="0">
              <a:buNone/>
              <a:defRPr sz="1733">
                <a:solidFill>
                  <a:schemeClr val="accent1"/>
                </a:solidFill>
                <a:latin typeface="Kalam"/>
                <a:ea typeface="Kalam"/>
                <a:cs typeface="Kalam"/>
                <a:sym typeface="Kalam"/>
              </a:defRPr>
            </a:lvl1pPr>
            <a:lvl2pPr lvl="1">
              <a:buNone/>
              <a:defRPr sz="1733">
                <a:solidFill>
                  <a:schemeClr val="accent1"/>
                </a:solidFill>
                <a:latin typeface="Kalam"/>
                <a:ea typeface="Kalam"/>
                <a:cs typeface="Kalam"/>
                <a:sym typeface="Kalam"/>
              </a:defRPr>
            </a:lvl2pPr>
            <a:lvl3pPr lvl="2">
              <a:buNone/>
              <a:defRPr sz="1733">
                <a:solidFill>
                  <a:schemeClr val="accent1"/>
                </a:solidFill>
                <a:latin typeface="Kalam"/>
                <a:ea typeface="Kalam"/>
                <a:cs typeface="Kalam"/>
                <a:sym typeface="Kalam"/>
              </a:defRPr>
            </a:lvl3pPr>
            <a:lvl4pPr lvl="3">
              <a:buNone/>
              <a:defRPr sz="1733">
                <a:solidFill>
                  <a:schemeClr val="accent1"/>
                </a:solidFill>
                <a:latin typeface="Kalam"/>
                <a:ea typeface="Kalam"/>
                <a:cs typeface="Kalam"/>
                <a:sym typeface="Kalam"/>
              </a:defRPr>
            </a:lvl4pPr>
            <a:lvl5pPr lvl="4">
              <a:buNone/>
              <a:defRPr sz="1733">
                <a:solidFill>
                  <a:schemeClr val="accent1"/>
                </a:solidFill>
                <a:latin typeface="Kalam"/>
                <a:ea typeface="Kalam"/>
                <a:cs typeface="Kalam"/>
                <a:sym typeface="Kalam"/>
              </a:defRPr>
            </a:lvl5pPr>
            <a:lvl6pPr lvl="5">
              <a:buNone/>
              <a:defRPr sz="1733">
                <a:solidFill>
                  <a:schemeClr val="accent1"/>
                </a:solidFill>
                <a:latin typeface="Kalam"/>
                <a:ea typeface="Kalam"/>
                <a:cs typeface="Kalam"/>
                <a:sym typeface="Kalam"/>
              </a:defRPr>
            </a:lvl6pPr>
            <a:lvl7pPr lvl="6">
              <a:buNone/>
              <a:defRPr sz="1733">
                <a:solidFill>
                  <a:schemeClr val="accent1"/>
                </a:solidFill>
                <a:latin typeface="Kalam"/>
                <a:ea typeface="Kalam"/>
                <a:cs typeface="Kalam"/>
                <a:sym typeface="Kalam"/>
              </a:defRPr>
            </a:lvl7pPr>
            <a:lvl8pPr lvl="7">
              <a:buNone/>
              <a:defRPr sz="1733">
                <a:solidFill>
                  <a:schemeClr val="accent1"/>
                </a:solidFill>
                <a:latin typeface="Kalam"/>
                <a:ea typeface="Kalam"/>
                <a:cs typeface="Kalam"/>
                <a:sym typeface="Kalam"/>
              </a:defRPr>
            </a:lvl8pPr>
            <a:lvl9pPr lvl="8">
              <a:buNone/>
              <a:defRPr sz="1733">
                <a:solidFill>
                  <a:schemeClr val="accent1"/>
                </a:solidFill>
                <a:latin typeface="Kalam"/>
                <a:ea typeface="Kalam"/>
                <a:cs typeface="Kalam"/>
                <a:sym typeface="Kalam"/>
              </a:defRPr>
            </a:lvl9pPr>
          </a:lstStyle>
          <a:p>
            <a:fld id="{276BD621-C50A-44AF-B05D-7BFB9EC64DCA}" type="slidenum">
              <a:rPr lang="en-IN" smtClean="0"/>
              <a:t>‹#›</a:t>
            </a:fld>
            <a:endParaRPr lang="en-IN" dirty="0"/>
          </a:p>
        </p:txBody>
      </p:sp>
    </p:spTree>
    <p:extLst>
      <p:ext uri="{BB962C8B-B14F-4D97-AF65-F5344CB8AC3E}">
        <p14:creationId xmlns:p14="http://schemas.microsoft.com/office/powerpoint/2010/main" val="48013595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1200" y="370200"/>
            <a:ext cx="9120800" cy="1194400"/>
          </a:xfrm>
          <a:prstGeom prst="rect">
            <a:avLst/>
          </a:prstGeom>
          <a:noFill/>
          <a:ln>
            <a:noFill/>
          </a:ln>
          <a:effectLst>
            <a:outerShdw blurRad="28575" dist="9525" dir="5400000" algn="bl" rotWithShape="0">
              <a:schemeClr val="dk1">
                <a:alpha val="15000"/>
              </a:scheme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1pPr>
            <a:lvl2pPr lvl="1">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2pPr>
            <a:lvl3pPr lvl="2">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3pPr>
            <a:lvl4pPr lvl="3">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4pPr>
            <a:lvl5pPr lvl="4">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5pPr>
            <a:lvl6pPr lvl="5">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6pPr>
            <a:lvl7pPr lvl="6">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7pPr>
            <a:lvl8pPr lvl="7">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8pPr>
            <a:lvl9pPr lvl="8">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7" name="Google Shape;7;p1"/>
          <p:cNvSpPr txBox="1">
            <a:spLocks noGrp="1"/>
          </p:cNvSpPr>
          <p:nvPr>
            <p:ph type="body" idx="1"/>
          </p:nvPr>
        </p:nvSpPr>
        <p:spPr>
          <a:xfrm>
            <a:off x="1960167" y="2071733"/>
            <a:ext cx="9220400" cy="4086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11391933" y="6149767"/>
            <a:ext cx="647200" cy="708000"/>
          </a:xfrm>
          <a:prstGeom prst="rect">
            <a:avLst/>
          </a:prstGeom>
          <a:noFill/>
          <a:ln>
            <a:noFill/>
          </a:ln>
        </p:spPr>
        <p:txBody>
          <a:bodyPr spcFirstLastPara="1" wrap="square" lIns="0" tIns="0" rIns="0" bIns="0" anchor="ctr" anchorCtr="0">
            <a:noAutofit/>
          </a:bodyPr>
          <a:lstStyle>
            <a:lvl1pPr lvl="0" algn="r">
              <a:buNone/>
              <a:defRPr sz="1733">
                <a:solidFill>
                  <a:schemeClr val="lt1"/>
                </a:solidFill>
                <a:latin typeface="Encode Sans Semi Condensed SemiBold"/>
                <a:ea typeface="Encode Sans Semi Condensed SemiBold"/>
                <a:cs typeface="Encode Sans Semi Condensed SemiBold"/>
                <a:sym typeface="Encode Sans Semi Condensed SemiBold"/>
              </a:defRPr>
            </a:lvl1pPr>
            <a:lvl2pPr lvl="1" algn="r">
              <a:buNone/>
              <a:defRPr sz="1733">
                <a:solidFill>
                  <a:schemeClr val="lt1"/>
                </a:solidFill>
                <a:latin typeface="Encode Sans Semi Condensed SemiBold"/>
                <a:ea typeface="Encode Sans Semi Condensed SemiBold"/>
                <a:cs typeface="Encode Sans Semi Condensed SemiBold"/>
                <a:sym typeface="Encode Sans Semi Condensed SemiBold"/>
              </a:defRPr>
            </a:lvl2pPr>
            <a:lvl3pPr lvl="2" algn="r">
              <a:buNone/>
              <a:defRPr sz="1733">
                <a:solidFill>
                  <a:schemeClr val="lt1"/>
                </a:solidFill>
                <a:latin typeface="Encode Sans Semi Condensed SemiBold"/>
                <a:ea typeface="Encode Sans Semi Condensed SemiBold"/>
                <a:cs typeface="Encode Sans Semi Condensed SemiBold"/>
                <a:sym typeface="Encode Sans Semi Condensed SemiBold"/>
              </a:defRPr>
            </a:lvl3pPr>
            <a:lvl4pPr lvl="3" algn="r">
              <a:buNone/>
              <a:defRPr sz="1733">
                <a:solidFill>
                  <a:schemeClr val="lt1"/>
                </a:solidFill>
                <a:latin typeface="Encode Sans Semi Condensed SemiBold"/>
                <a:ea typeface="Encode Sans Semi Condensed SemiBold"/>
                <a:cs typeface="Encode Sans Semi Condensed SemiBold"/>
                <a:sym typeface="Encode Sans Semi Condensed SemiBold"/>
              </a:defRPr>
            </a:lvl4pPr>
            <a:lvl5pPr lvl="4" algn="r">
              <a:buNone/>
              <a:defRPr sz="1733">
                <a:solidFill>
                  <a:schemeClr val="lt1"/>
                </a:solidFill>
                <a:latin typeface="Encode Sans Semi Condensed SemiBold"/>
                <a:ea typeface="Encode Sans Semi Condensed SemiBold"/>
                <a:cs typeface="Encode Sans Semi Condensed SemiBold"/>
                <a:sym typeface="Encode Sans Semi Condensed SemiBold"/>
              </a:defRPr>
            </a:lvl5pPr>
            <a:lvl6pPr lvl="5" algn="r">
              <a:buNone/>
              <a:defRPr sz="1733">
                <a:solidFill>
                  <a:schemeClr val="lt1"/>
                </a:solidFill>
                <a:latin typeface="Encode Sans Semi Condensed SemiBold"/>
                <a:ea typeface="Encode Sans Semi Condensed SemiBold"/>
                <a:cs typeface="Encode Sans Semi Condensed SemiBold"/>
                <a:sym typeface="Encode Sans Semi Condensed SemiBold"/>
              </a:defRPr>
            </a:lvl6pPr>
            <a:lvl7pPr lvl="6" algn="r">
              <a:buNone/>
              <a:defRPr sz="1733">
                <a:solidFill>
                  <a:schemeClr val="lt1"/>
                </a:solidFill>
                <a:latin typeface="Encode Sans Semi Condensed SemiBold"/>
                <a:ea typeface="Encode Sans Semi Condensed SemiBold"/>
                <a:cs typeface="Encode Sans Semi Condensed SemiBold"/>
                <a:sym typeface="Encode Sans Semi Condensed SemiBold"/>
              </a:defRPr>
            </a:lvl7pPr>
            <a:lvl8pPr lvl="7" algn="r">
              <a:buNone/>
              <a:defRPr sz="1733">
                <a:solidFill>
                  <a:schemeClr val="lt1"/>
                </a:solidFill>
                <a:latin typeface="Encode Sans Semi Condensed SemiBold"/>
                <a:ea typeface="Encode Sans Semi Condensed SemiBold"/>
                <a:cs typeface="Encode Sans Semi Condensed SemiBold"/>
                <a:sym typeface="Encode Sans Semi Condensed SemiBold"/>
              </a:defRPr>
            </a:lvl8pPr>
            <a:lvl9pPr lvl="8" algn="r">
              <a:buNone/>
              <a:defRPr sz="1733">
                <a:solidFill>
                  <a:schemeClr val="lt1"/>
                </a:solidFill>
                <a:latin typeface="Encode Sans Semi Condensed SemiBold"/>
                <a:ea typeface="Encode Sans Semi Condensed SemiBold"/>
                <a:cs typeface="Encode Sans Semi Condensed SemiBold"/>
                <a:sym typeface="Encode Sans Semi Condensed SemiBold"/>
              </a:defRPr>
            </a:lvl9p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1902446804"/>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transition>
    <p:fade thruBlk="1"/>
  </p:transition>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4.xml"/><Relationship Id="rId4" Type="http://schemas.openxmlformats.org/officeDocument/2006/relationships/image" Target="../media/image81.jpg"/></Relationships>
</file>

<file path=ppt/slides/_rels/slide6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83.jpg"/></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5">
            <a:extLst>
              <a:ext uri="{FF2B5EF4-FFF2-40B4-BE49-F238E27FC236}">
                <a16:creationId xmlns:a16="http://schemas.microsoft.com/office/drawing/2014/main" id="{06930851-3EE7-5B25-F590-CCB7467A2094}"/>
              </a:ext>
            </a:extLst>
          </p:cNvPr>
          <p:cNvSpPr>
            <a:spLocks noGrp="1"/>
          </p:cNvSpPr>
          <p:nvPr>
            <p:ph type="subTitle" idx="1"/>
          </p:nvPr>
        </p:nvSpPr>
        <p:spPr/>
        <p:txBody>
          <a:bodyPr/>
          <a:lstStyle/>
          <a:p>
            <a:r>
              <a:rPr lang="en-US" dirty="0"/>
              <a:t>​</a:t>
            </a:r>
          </a:p>
          <a:p>
            <a:endParaRPr lang="en-US" dirty="0"/>
          </a:p>
        </p:txBody>
      </p:sp>
      <p:pic>
        <p:nvPicPr>
          <p:cNvPr id="37" name="Picture Placeholder 36" descr="Lady with head covering and sunglasses">
            <a:extLst>
              <a:ext uri="{FF2B5EF4-FFF2-40B4-BE49-F238E27FC236}">
                <a16:creationId xmlns:a16="http://schemas.microsoft.com/office/drawing/2014/main" id="{A19A6DDD-C216-2AAD-4F19-4A7B5929202A}"/>
              </a:ext>
            </a:extLst>
          </p:cNvPr>
          <p:cNvPicPr>
            <a:picLocks noGrp="1" noChangeAspect="1"/>
          </p:cNvPicPr>
          <p:nvPr>
            <p:ph type="pic" sz="quarter" idx="10"/>
          </p:nvPr>
        </p:nvPicPr>
        <p:blipFill rotWithShape="1">
          <a:blip r:embed="rId2"/>
          <a:srcRect t="228" b="228"/>
          <a:stretch/>
        </p:blipFill>
        <p:spPr/>
      </p:pic>
      <p:pic>
        <p:nvPicPr>
          <p:cNvPr id="3" name="Picture 2">
            <a:extLst>
              <a:ext uri="{FF2B5EF4-FFF2-40B4-BE49-F238E27FC236}">
                <a16:creationId xmlns:a16="http://schemas.microsoft.com/office/drawing/2014/main" id="{FE4CC29F-6AAF-1661-D318-3F8E02EA0883}"/>
              </a:ext>
            </a:extLst>
          </p:cNvPr>
          <p:cNvPicPr>
            <a:picLocks noChangeAspect="1"/>
          </p:cNvPicPr>
          <p:nvPr/>
        </p:nvPicPr>
        <p:blipFill rotWithShape="1">
          <a:blip r:embed="rId3"/>
          <a:srcRect r="31776"/>
          <a:stretch/>
        </p:blipFill>
        <p:spPr>
          <a:xfrm>
            <a:off x="7246779" y="812291"/>
            <a:ext cx="3834628" cy="4928615"/>
          </a:xfrm>
          <a:prstGeom prst="rect">
            <a:avLst/>
          </a:prstGeom>
        </p:spPr>
      </p:pic>
      <p:sp>
        <p:nvSpPr>
          <p:cNvPr id="6" name="Rectangle 5">
            <a:extLst>
              <a:ext uri="{FF2B5EF4-FFF2-40B4-BE49-F238E27FC236}">
                <a16:creationId xmlns:a16="http://schemas.microsoft.com/office/drawing/2014/main" id="{8AC2988B-B613-EC95-5178-49CADC837243}"/>
              </a:ext>
            </a:extLst>
          </p:cNvPr>
          <p:cNvSpPr/>
          <p:nvPr/>
        </p:nvSpPr>
        <p:spPr>
          <a:xfrm>
            <a:off x="1813158" y="2231796"/>
            <a:ext cx="453681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2700">
                  <a:solidFill>
                    <a:srgbClr val="FFFFFF"/>
                  </a:solidFill>
                  <a:prstDash val="solid"/>
                </a:ln>
                <a:blipFill>
                  <a:blip r:embed="rId4"/>
                  <a:tile tx="0" ty="0" sx="100000" sy="100000" flip="none" algn="tl"/>
                </a:blipFill>
                <a:effectLst>
                  <a:outerShdw blurRad="50800" dist="38100" dir="2700000" algn="tl" rotWithShape="0">
                    <a:prstClr val="black">
                      <a:alpha val="40000"/>
                    </a:prstClr>
                  </a:outerShdw>
                </a:effectLst>
                <a:uLnTx/>
                <a:uFillTx/>
                <a:latin typeface="Script MT Bold" panose="03040602040607080904" pitchFamily="66" charset="0"/>
                <a:ea typeface="+mn-ea"/>
                <a:cs typeface="+mn-cs"/>
              </a:rPr>
              <a:t>Welcome</a:t>
            </a:r>
          </a:p>
        </p:txBody>
      </p:sp>
    </p:spTree>
    <p:extLst>
      <p:ext uri="{BB962C8B-B14F-4D97-AF65-F5344CB8AC3E}">
        <p14:creationId xmlns:p14="http://schemas.microsoft.com/office/powerpoint/2010/main" val="4097023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5CC61D-F314-FC2F-0511-08161CC22023}"/>
              </a:ext>
            </a:extLst>
          </p:cNvPr>
          <p:cNvSpPr txBox="1"/>
          <p:nvPr/>
        </p:nvSpPr>
        <p:spPr>
          <a:xfrm>
            <a:off x="1103243" y="1351508"/>
            <a:ext cx="10237305"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In India, the concept of Skill Development was introduced post-independence in 1956 with the first Industrial Policy with focus on  Technical and Vocational Education and Training (TVET) sector with dedicated institutions.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In 1961, the Apprenticeship Act was framed for providing practical training to technically qualified persons in various trades.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In 1968, the first National Policy on Education was framed.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The first Industrial Training Institute (ITI) was set up in 1969 by the Ministry of Labour &amp; Employment.</a:t>
            </a:r>
            <a:endParaRPr kumimoji="0" lang="en-IN"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p:txBody>
      </p:sp>
      <p:sp>
        <p:nvSpPr>
          <p:cNvPr id="2" name="TextBox 1">
            <a:extLst>
              <a:ext uri="{FF2B5EF4-FFF2-40B4-BE49-F238E27FC236}">
                <a16:creationId xmlns:a16="http://schemas.microsoft.com/office/drawing/2014/main" id="{5704687F-8A75-26C3-7C4A-1F59523AF462}"/>
              </a:ext>
            </a:extLst>
          </p:cNvPr>
          <p:cNvSpPr txBox="1"/>
          <p:nvPr/>
        </p:nvSpPr>
        <p:spPr>
          <a:xfrm>
            <a:off x="3438940" y="556591"/>
            <a:ext cx="4244008"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a:solidFill>
                  <a:sysClr val="windowText" lastClr="000000"/>
                </a:solidFill>
              </a:rPr>
              <a:t>Early Approaches</a:t>
            </a:r>
            <a:endParaRPr lang="en-IN" sz="2400" dirty="0">
              <a:solidFill>
                <a:sysClr val="windowText" lastClr="000000"/>
              </a:solidFill>
            </a:endParaRPr>
          </a:p>
        </p:txBody>
      </p:sp>
    </p:spTree>
    <p:extLst>
      <p:ext uri="{BB962C8B-B14F-4D97-AF65-F5344CB8AC3E}">
        <p14:creationId xmlns:p14="http://schemas.microsoft.com/office/powerpoint/2010/main" val="70499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0B080-7FB2-0762-C22F-705728C98287}"/>
              </a:ext>
            </a:extLst>
          </p:cNvPr>
          <p:cNvSpPr txBox="1"/>
          <p:nvPr/>
        </p:nvSpPr>
        <p:spPr>
          <a:xfrm>
            <a:off x="1538909" y="1189888"/>
            <a:ext cx="532903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Post independence efforts like IRDP, HYVP, KVK and programs with development with social justice like DWRCA, TRYSEM, WYTEP focused on rural development by training the rural people in income generating activities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In the 1990s and after, SGSY and NATP also started focusing on capacity building of both change agents and rural stakeholders</a:t>
            </a:r>
          </a:p>
        </p:txBody>
      </p:sp>
      <p:pic>
        <p:nvPicPr>
          <p:cNvPr id="3" name="Picture 2">
            <a:extLst>
              <a:ext uri="{FF2B5EF4-FFF2-40B4-BE49-F238E27FC236}">
                <a16:creationId xmlns:a16="http://schemas.microsoft.com/office/drawing/2014/main" id="{E1A01D14-0905-6FA6-1B0F-94253C182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325" y="943189"/>
            <a:ext cx="3794979" cy="2338266"/>
          </a:xfrm>
          <a:prstGeom prst="rect">
            <a:avLst/>
          </a:prstGeom>
        </p:spPr>
      </p:pic>
      <p:pic>
        <p:nvPicPr>
          <p:cNvPr id="8" name="Picture 7">
            <a:extLst>
              <a:ext uri="{FF2B5EF4-FFF2-40B4-BE49-F238E27FC236}">
                <a16:creationId xmlns:a16="http://schemas.microsoft.com/office/drawing/2014/main" id="{897FEC1E-473F-1178-89E4-64255E1B3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325" y="3796747"/>
            <a:ext cx="3192532" cy="2338265"/>
          </a:xfrm>
          <a:prstGeom prst="rect">
            <a:avLst/>
          </a:prstGeom>
        </p:spPr>
      </p:pic>
    </p:spTree>
    <p:extLst>
      <p:ext uri="{BB962C8B-B14F-4D97-AF65-F5344CB8AC3E}">
        <p14:creationId xmlns:p14="http://schemas.microsoft.com/office/powerpoint/2010/main" val="2534525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5CC61D-F314-FC2F-0511-08161CC22023}"/>
              </a:ext>
            </a:extLst>
          </p:cNvPr>
          <p:cNvSpPr txBox="1"/>
          <p:nvPr/>
        </p:nvSpPr>
        <p:spPr>
          <a:xfrm>
            <a:off x="974034" y="983449"/>
            <a:ext cx="10088217" cy="51706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1990s also witnessed the opening up of the economy with substantial growth in IT industry and service sector and relative slowdown in manufacturing and engineering sector.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It was felt that there might be potential employment for skilled category. With this objective, the National Skill Development Corporation (NSDC) was established in 2008.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These paradigm shift resulted in framing of the first National Policy on Skill Development in 2009 and effort was made to enhance the private partnership to expand the capacity of skills training sector.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The National Skills Development Agency (NSDA) was established in 2013 and a vision was casted for a National Qualification Framework (NQF)</a:t>
            </a:r>
            <a:endPar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p:txBody>
      </p:sp>
    </p:spTree>
    <p:extLst>
      <p:ext uri="{BB962C8B-B14F-4D97-AF65-F5344CB8AC3E}">
        <p14:creationId xmlns:p14="http://schemas.microsoft.com/office/powerpoint/2010/main" val="257757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7DF56-B0B5-4DF6-812D-6362C2B1655B}"/>
              </a:ext>
            </a:extLst>
          </p:cNvPr>
          <p:cNvSpPr txBox="1"/>
          <p:nvPr/>
        </p:nvSpPr>
        <p:spPr>
          <a:xfrm>
            <a:off x="327991" y="1172817"/>
            <a:ext cx="8348869" cy="4939814"/>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As the world steps into a new decade, India stands on the cusp of  becoming a global power, with a favorable demographic and increased percentage of youth in the workforce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It is crucial for the country to take advantage of this opportunity and bring the nation on the path of rising socio economic progress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To achieve this aim, skill development is vital for enhancement of the workforce and to bring in the unused resources into the mainstream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Addressing this issue, hon’ble Prime Minister launched Skill India Mission on July 15, 2015 and formulated a Ministry Of Skill Development And Entrepreneurship to oversee, implement and coordinate various initiatives</a:t>
            </a:r>
            <a:endParaRPr kumimoji="0" lang="en-IN"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p:txBody>
      </p:sp>
      <p:pic>
        <p:nvPicPr>
          <p:cNvPr id="4" name="Picture 3">
            <a:extLst>
              <a:ext uri="{FF2B5EF4-FFF2-40B4-BE49-F238E27FC236}">
                <a16:creationId xmlns:a16="http://schemas.microsoft.com/office/drawing/2014/main" id="{8650F260-693E-60B7-336F-2AB4489AB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055" y="1"/>
            <a:ext cx="3266944" cy="245075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BFFF98C0-F8F4-FD39-82D6-B2FA67AE5BE9}"/>
              </a:ext>
            </a:extLst>
          </p:cNvPr>
          <p:cNvSpPr txBox="1"/>
          <p:nvPr/>
        </p:nvSpPr>
        <p:spPr>
          <a:xfrm>
            <a:off x="327990" y="483759"/>
            <a:ext cx="8348869" cy="52322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Recent Approaches In Skill Development</a:t>
            </a:r>
            <a:endParaRPr kumimoji="0" lang="en-IN" sz="28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p:txBody>
      </p:sp>
      <p:pic>
        <p:nvPicPr>
          <p:cNvPr id="7" name="Picture 6">
            <a:extLst>
              <a:ext uri="{FF2B5EF4-FFF2-40B4-BE49-F238E27FC236}">
                <a16:creationId xmlns:a16="http://schemas.microsoft.com/office/drawing/2014/main" id="{9943695C-2DDE-95AF-32DD-2A8007A4B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055" y="2554356"/>
            <a:ext cx="3266944" cy="229593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7E253839-D724-A460-5DD3-696A7BEB1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4305" y="4953892"/>
            <a:ext cx="3097696" cy="1904107"/>
          </a:xfrm>
          <a:prstGeom prst="rect">
            <a:avLst/>
          </a:prstGeom>
        </p:spPr>
      </p:pic>
    </p:spTree>
    <p:extLst>
      <p:ext uri="{BB962C8B-B14F-4D97-AF65-F5344CB8AC3E}">
        <p14:creationId xmlns:p14="http://schemas.microsoft.com/office/powerpoint/2010/main" val="4271287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8E0CFE-97E7-425B-B434-6027E6C9BF16}"/>
              </a:ext>
            </a:extLst>
          </p:cNvPr>
          <p:cNvSpPr txBox="1"/>
          <p:nvPr/>
        </p:nvSpPr>
        <p:spPr>
          <a:xfrm>
            <a:off x="685801" y="1218664"/>
            <a:ext cx="1008821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Under the aegis of MSDE, flagship scheme like Pradhan Mantri Kaushal Vikas yojana(PMKVY), National Skill Development Fund (NSDF), Sector Skill Council (SSC) among others were launched for holistic skill enhancement.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The union cabinet also approved the National Policy for Skill Development &amp; Entrepreneurship in 2015 to “ to create an ecosystem of empowerment by skilling on a large scale and to promote a culture of innovation based entrepreneurship which can generate wealth and employment”</a:t>
            </a:r>
            <a:endParaRPr kumimoji="0" lang="en-IN" sz="21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endParaRPr>
          </a:p>
        </p:txBody>
      </p:sp>
      <p:pic>
        <p:nvPicPr>
          <p:cNvPr id="6" name="Picture 5">
            <a:extLst>
              <a:ext uri="{FF2B5EF4-FFF2-40B4-BE49-F238E27FC236}">
                <a16:creationId xmlns:a16="http://schemas.microsoft.com/office/drawing/2014/main" id="{8D2E74F4-5571-6C53-79CC-6AEC85FCD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175" y="4072256"/>
            <a:ext cx="2143125" cy="2143125"/>
          </a:xfrm>
          <a:prstGeom prst="rect">
            <a:avLst/>
          </a:prstGeom>
        </p:spPr>
      </p:pic>
      <p:sp>
        <p:nvSpPr>
          <p:cNvPr id="7" name="TextBox 6">
            <a:extLst>
              <a:ext uri="{FF2B5EF4-FFF2-40B4-BE49-F238E27FC236}">
                <a16:creationId xmlns:a16="http://schemas.microsoft.com/office/drawing/2014/main" id="{AA40BEB8-C48C-132D-BDA3-612F4343D792}"/>
              </a:ext>
            </a:extLst>
          </p:cNvPr>
          <p:cNvSpPr txBox="1"/>
          <p:nvPr/>
        </p:nvSpPr>
        <p:spPr>
          <a:xfrm>
            <a:off x="1331845" y="642619"/>
            <a:ext cx="1441174" cy="400110"/>
          </a:xfrm>
          <a:prstGeom prst="rect">
            <a:avLst/>
          </a:prstGeom>
          <a:noFill/>
        </p:spPr>
        <p:txBody>
          <a:bodyPr wrap="square" rtlCol="0">
            <a:spAutoFit/>
          </a:bodyPr>
          <a:lstStyle/>
          <a:p>
            <a:r>
              <a:rPr lang="en-US" sz="2000" dirty="0"/>
              <a:t>Contd..</a:t>
            </a:r>
            <a:endParaRPr lang="en-IN" sz="2000" dirty="0"/>
          </a:p>
        </p:txBody>
      </p:sp>
      <p:pic>
        <p:nvPicPr>
          <p:cNvPr id="11" name="Picture 10">
            <a:extLst>
              <a:ext uri="{FF2B5EF4-FFF2-40B4-BE49-F238E27FC236}">
                <a16:creationId xmlns:a16="http://schemas.microsoft.com/office/drawing/2014/main" id="{7A3872BA-FCF1-0FCA-8BF5-22338A2C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992" y="4175880"/>
            <a:ext cx="3738769" cy="1935878"/>
          </a:xfrm>
          <a:prstGeom prst="rect">
            <a:avLst/>
          </a:prstGeom>
        </p:spPr>
      </p:pic>
    </p:spTree>
    <p:extLst>
      <p:ext uri="{BB962C8B-B14F-4D97-AF65-F5344CB8AC3E}">
        <p14:creationId xmlns:p14="http://schemas.microsoft.com/office/powerpoint/2010/main" val="4078270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B4D8D-9EAB-9AD6-006D-F7CD59F21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636C61F-FA50-5DD1-2B19-F2A07A477840}"/>
              </a:ext>
            </a:extLst>
          </p:cNvPr>
          <p:cNvSpPr/>
          <p:nvPr/>
        </p:nvSpPr>
        <p:spPr>
          <a:xfrm>
            <a:off x="1709529" y="1953543"/>
            <a:ext cx="8676861"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Scenario of skill development in India </a:t>
            </a:r>
          </a:p>
        </p:txBody>
      </p:sp>
    </p:spTree>
    <p:extLst>
      <p:ext uri="{BB962C8B-B14F-4D97-AF65-F5344CB8AC3E}">
        <p14:creationId xmlns:p14="http://schemas.microsoft.com/office/powerpoint/2010/main" val="3072658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7694DE-24DF-C672-F536-2246840DEB95}"/>
              </a:ext>
            </a:extLst>
          </p:cNvPr>
          <p:cNvSpPr txBox="1"/>
          <p:nvPr/>
        </p:nvSpPr>
        <p:spPr>
          <a:xfrm>
            <a:off x="865173" y="843677"/>
            <a:ext cx="6986740" cy="4832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sng" strike="noStrike" kern="0" cap="none" spc="0" normalizeH="0" baseline="0" noProof="0" dirty="0">
                <a:ln>
                  <a:noFill/>
                </a:ln>
                <a:solidFill>
                  <a:srgbClr val="000000"/>
                </a:solidFill>
                <a:effectLst/>
                <a:uLnTx/>
                <a:uFillTx/>
                <a:latin typeface="Arial"/>
                <a:cs typeface="Arial"/>
                <a:sym typeface="Arial"/>
              </a:rPr>
              <a:t>An overview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Skill development, especially in a country like India with large young population, which is estimated to be 27.33 per cent of total population in 2021, assumes greater importance.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kern="0"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With majority of population living in rural areas, the need for sustained skilling and reskilling assumes great importance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Skilling the growing workforce would improve their productivity and employability which, in turn, will improve income and the quality of life.</a:t>
            </a:r>
            <a:endParaRPr kumimoji="0" lang="en-IN" sz="2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777BFEA1-4937-EFD2-AA28-88FF4DE03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194" y="3623656"/>
            <a:ext cx="3337633" cy="1876115"/>
          </a:xfrm>
          <a:prstGeom prst="rect">
            <a:avLst/>
          </a:prstGeom>
        </p:spPr>
      </p:pic>
      <p:pic>
        <p:nvPicPr>
          <p:cNvPr id="7" name="Picture 6">
            <a:extLst>
              <a:ext uri="{FF2B5EF4-FFF2-40B4-BE49-F238E27FC236}">
                <a16:creationId xmlns:a16="http://schemas.microsoft.com/office/drawing/2014/main" id="{182DE146-8E79-425A-F067-D06FA29CD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194" y="1006233"/>
            <a:ext cx="3242023" cy="2154410"/>
          </a:xfrm>
          <a:prstGeom prst="rect">
            <a:avLst/>
          </a:prstGeom>
        </p:spPr>
      </p:pic>
    </p:spTree>
    <p:extLst>
      <p:ext uri="{BB962C8B-B14F-4D97-AF65-F5344CB8AC3E}">
        <p14:creationId xmlns:p14="http://schemas.microsoft.com/office/powerpoint/2010/main" val="384576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DA95D-1385-002B-B0DC-EA14FF0A2137}"/>
              </a:ext>
            </a:extLst>
          </p:cNvPr>
          <p:cNvSpPr txBox="1"/>
          <p:nvPr/>
        </p:nvSpPr>
        <p:spPr>
          <a:xfrm>
            <a:off x="782707" y="997156"/>
            <a:ext cx="10856016" cy="2123658"/>
          </a:xfrm>
          <a:prstGeom prst="rect">
            <a:avLst/>
          </a:prstGeom>
          <a:noFill/>
        </p:spPr>
        <p:txBody>
          <a:bodyPr wrap="square">
            <a:spAutoFit/>
          </a:bodyPr>
          <a:lstStyle/>
          <a:p>
            <a:r>
              <a:rPr lang="en-US" sz="2200" dirty="0">
                <a:latin typeface="Bahnschrift SemiBold" panose="020B0502040204020203" pitchFamily="34" charset="0"/>
              </a:rPr>
              <a:t>According to a 2015-16 report released by MSDE, less than 5 per cent of India's workforce is formally skilled. </a:t>
            </a:r>
          </a:p>
          <a:p>
            <a:endParaRPr lang="en-US" sz="2200" dirty="0">
              <a:latin typeface="Bahnschrift SemiBold" panose="020B0502040204020203" pitchFamily="34" charset="0"/>
            </a:endParaRPr>
          </a:p>
          <a:p>
            <a:r>
              <a:rPr lang="en-US" sz="2200" dirty="0">
                <a:latin typeface="Bahnschrift SemiBold" panose="020B0502040204020203" pitchFamily="34" charset="0"/>
              </a:rPr>
              <a:t>Compare this to South Korea (96 per cent), Japan (80 per cent), Germany (75 per cent), the United Kingdom (68 per cent) and the United States (52 per cent), and we have a lot of ground to cover. </a:t>
            </a:r>
            <a:endParaRPr lang="en-IN" sz="2200" dirty="0">
              <a:latin typeface="Bahnschrift SemiBold" panose="020B0502040204020203" pitchFamily="34" charset="0"/>
            </a:endParaRPr>
          </a:p>
        </p:txBody>
      </p:sp>
      <p:sp>
        <p:nvSpPr>
          <p:cNvPr id="4" name="TextBox 3">
            <a:extLst>
              <a:ext uri="{FF2B5EF4-FFF2-40B4-BE49-F238E27FC236}">
                <a16:creationId xmlns:a16="http://schemas.microsoft.com/office/drawing/2014/main" id="{A64FB2A3-D9D1-BA6A-D77E-1E47A39AF3BB}"/>
              </a:ext>
            </a:extLst>
          </p:cNvPr>
          <p:cNvSpPr txBox="1"/>
          <p:nvPr/>
        </p:nvSpPr>
        <p:spPr>
          <a:xfrm>
            <a:off x="854764" y="3288630"/>
            <a:ext cx="10356575" cy="3139321"/>
          </a:xfrm>
          <a:prstGeom prst="rect">
            <a:avLst/>
          </a:prstGeom>
          <a:solidFill>
            <a:schemeClr val="tx2"/>
          </a:solidFill>
        </p:spPr>
        <p:txBody>
          <a:bodyPr wrap="square">
            <a:spAutoFit/>
          </a:bodyPr>
          <a:lstStyle/>
          <a:p>
            <a:r>
              <a:rPr lang="en-US" sz="2200" dirty="0">
                <a:latin typeface="Bahnschrift SemiBold" panose="020B0502040204020203" pitchFamily="34" charset="0"/>
              </a:rPr>
              <a:t>The total requirement of manpower for the Agriculture sector in 2022 is estimated to be around 2156 lakh. Of this, about 1733 lakhs are expected to be skilled</a:t>
            </a:r>
          </a:p>
          <a:p>
            <a:endParaRPr lang="en-US" sz="2200" dirty="0">
              <a:latin typeface="Bahnschrift SemiBold" panose="020B0502040204020203" pitchFamily="34" charset="0"/>
            </a:endParaRPr>
          </a:p>
          <a:p>
            <a:r>
              <a:rPr lang="en-US" sz="2200" dirty="0">
                <a:latin typeface="Bahnschrift SemiBold" panose="020B0502040204020203" pitchFamily="34" charset="0"/>
              </a:rPr>
              <a:t>Significant demands on skill are expected in two categories</a:t>
            </a:r>
          </a:p>
          <a:p>
            <a:r>
              <a:rPr lang="en-US" sz="2200" dirty="0">
                <a:latin typeface="Bahnschrift SemiBold" panose="020B0502040204020203" pitchFamily="34" charset="0"/>
              </a:rPr>
              <a:t>‐ Higher education (graduate and above) for specialist roles</a:t>
            </a:r>
          </a:p>
          <a:p>
            <a:r>
              <a:rPr lang="en-US" sz="2200" dirty="0">
                <a:latin typeface="Bahnschrift SemiBold" panose="020B0502040204020203" pitchFamily="34" charset="0"/>
              </a:rPr>
              <a:t>‐ Diploma and short term vocational training for on ground support roles focusing on the direct farmer interface</a:t>
            </a:r>
          </a:p>
          <a:p>
            <a:pPr algn="r"/>
            <a:r>
              <a:rPr lang="en-US" sz="2200" dirty="0">
                <a:latin typeface="Bahnschrift SemiBold" panose="020B0502040204020203" pitchFamily="34" charset="0"/>
              </a:rPr>
              <a:t>-KPMG &amp; NSDC</a:t>
            </a:r>
            <a:endParaRPr lang="en-IN" sz="2200" dirty="0">
              <a:latin typeface="Bahnschrift SemiBold" panose="020B0502040204020203" pitchFamily="34" charset="0"/>
            </a:endParaRPr>
          </a:p>
        </p:txBody>
      </p:sp>
    </p:spTree>
    <p:extLst>
      <p:ext uri="{BB962C8B-B14F-4D97-AF65-F5344CB8AC3E}">
        <p14:creationId xmlns:p14="http://schemas.microsoft.com/office/powerpoint/2010/main" val="1888902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B00D1-1283-87AC-103A-4E90CBDF5E0A}"/>
              </a:ext>
            </a:extLst>
          </p:cNvPr>
          <p:cNvSpPr txBox="1"/>
          <p:nvPr/>
        </p:nvSpPr>
        <p:spPr>
          <a:xfrm>
            <a:off x="2949437" y="628204"/>
            <a:ext cx="6117534" cy="523220"/>
          </a:xfrm>
          <a:prstGeom prst="rect">
            <a:avLst/>
          </a:prstGeom>
          <a:noFill/>
        </p:spPr>
        <p:txBody>
          <a:bodyPr wrap="square">
            <a:spAutoFit/>
          </a:bodyPr>
          <a:lstStyle/>
          <a:p>
            <a:pPr algn="ctr"/>
            <a:r>
              <a:rPr lang="en-IN" sz="2800" b="0" i="0" u="none" strike="noStrike" baseline="0" dirty="0">
                <a:solidFill>
                  <a:srgbClr val="009A9A"/>
                </a:solidFill>
                <a:latin typeface="Bookman Old Style" panose="02050604050505020204" pitchFamily="18" charset="0"/>
              </a:rPr>
              <a:t>Human Resource Requirements</a:t>
            </a:r>
            <a:endParaRPr lang="en-IN" sz="2800" dirty="0">
              <a:latin typeface="Bookman Old Style" panose="02050604050505020204" pitchFamily="18" charset="0"/>
            </a:endParaRPr>
          </a:p>
        </p:txBody>
      </p:sp>
      <p:graphicFrame>
        <p:nvGraphicFramePr>
          <p:cNvPr id="4" name="Table 6">
            <a:extLst>
              <a:ext uri="{FF2B5EF4-FFF2-40B4-BE49-F238E27FC236}">
                <a16:creationId xmlns:a16="http://schemas.microsoft.com/office/drawing/2014/main" id="{726ECAEE-6032-1571-E428-0345C473625C}"/>
              </a:ext>
            </a:extLst>
          </p:cNvPr>
          <p:cNvGraphicFramePr>
            <a:graphicFrameLocks noGrp="1"/>
          </p:cNvGraphicFramePr>
          <p:nvPr>
            <p:extLst>
              <p:ext uri="{D42A27DB-BD31-4B8C-83A1-F6EECF244321}">
                <p14:modId xmlns:p14="http://schemas.microsoft.com/office/powerpoint/2010/main" val="4232358017"/>
              </p:ext>
            </p:extLst>
          </p:nvPr>
        </p:nvGraphicFramePr>
        <p:xfrm>
          <a:off x="1213126" y="1463784"/>
          <a:ext cx="9765748" cy="4084320"/>
        </p:xfrm>
        <a:graphic>
          <a:graphicData uri="http://schemas.openxmlformats.org/drawingml/2006/table">
            <a:tbl>
              <a:tblPr firstRow="1" bandRow="1">
                <a:tableStyleId>{8799B23B-EC83-4686-B30A-512413B5E67A}</a:tableStyleId>
              </a:tblPr>
              <a:tblGrid>
                <a:gridCol w="1021689">
                  <a:extLst>
                    <a:ext uri="{9D8B030D-6E8A-4147-A177-3AD203B41FA5}">
                      <a16:colId xmlns:a16="http://schemas.microsoft.com/office/drawing/2014/main" val="3933170048"/>
                    </a:ext>
                  </a:extLst>
                </a:gridCol>
                <a:gridCol w="4688894">
                  <a:extLst>
                    <a:ext uri="{9D8B030D-6E8A-4147-A177-3AD203B41FA5}">
                      <a16:colId xmlns:a16="http://schemas.microsoft.com/office/drawing/2014/main" val="2323725886"/>
                    </a:ext>
                  </a:extLst>
                </a:gridCol>
                <a:gridCol w="4055165">
                  <a:extLst>
                    <a:ext uri="{9D8B030D-6E8A-4147-A177-3AD203B41FA5}">
                      <a16:colId xmlns:a16="http://schemas.microsoft.com/office/drawing/2014/main" val="2012256947"/>
                    </a:ext>
                  </a:extLst>
                </a:gridCol>
              </a:tblGrid>
              <a:tr h="370840">
                <a:tc>
                  <a:txBody>
                    <a:bodyPr/>
                    <a:lstStyle/>
                    <a:p>
                      <a:pPr algn="ctr"/>
                      <a:r>
                        <a:rPr lang="en-US" sz="2200" dirty="0">
                          <a:latin typeface="Bahnschrift SemiBold" panose="020B0502040204020203" pitchFamily="34" charset="0"/>
                        </a:rPr>
                        <a:t>Sl.no</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200" dirty="0">
                          <a:latin typeface="Bahnschrift SemiBold" panose="020B0502040204020203" pitchFamily="34" charset="0"/>
                        </a:rPr>
                        <a:t>Sector</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200" dirty="0">
                          <a:latin typeface="Bahnschrift SemiBold" panose="020B0502040204020203" pitchFamily="34" charset="0"/>
                        </a:rPr>
                        <a:t>Human resource requirements estimates(in millions)</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38924638"/>
                  </a:ext>
                </a:extLst>
              </a:tr>
              <a:tr h="370840">
                <a:tc>
                  <a:txBody>
                    <a:bodyPr/>
                    <a:lstStyle/>
                    <a:p>
                      <a:r>
                        <a:rPr lang="en-US" sz="2200" dirty="0">
                          <a:latin typeface="Bahnschrift SemiBold" panose="020B0502040204020203" pitchFamily="34" charset="0"/>
                        </a:rPr>
                        <a:t>1</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0000"/>
                      </a:srgbClr>
                    </a:solidFill>
                  </a:tcPr>
                </a:tc>
                <a:tc>
                  <a:txBody>
                    <a:bodyPr/>
                    <a:lstStyle/>
                    <a:p>
                      <a:r>
                        <a:rPr lang="en-US" sz="2200" dirty="0">
                          <a:latin typeface="Bahnschrift SemiBold" panose="020B0502040204020203" pitchFamily="34" charset="0"/>
                        </a:rPr>
                        <a:t>Agriculture </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0000"/>
                      </a:srgbClr>
                    </a:solidFill>
                  </a:tcPr>
                </a:tc>
                <a:tc>
                  <a:txBody>
                    <a:bodyPr/>
                    <a:lstStyle/>
                    <a:p>
                      <a:r>
                        <a:rPr lang="en-IN" sz="2200" b="0" u="none" strike="noStrike" kern="1200" baseline="0" dirty="0">
                          <a:solidFill>
                            <a:schemeClr val="dk1"/>
                          </a:solidFill>
                          <a:latin typeface="Bahnschrift SemiBold" panose="020B0502040204020203" pitchFamily="34" charset="0"/>
                        </a:rPr>
                        <a:t>215.5</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0000"/>
                      </a:srgbClr>
                    </a:solidFill>
                  </a:tcPr>
                </a:tc>
                <a:extLst>
                  <a:ext uri="{0D108BD9-81ED-4DB2-BD59-A6C34878D82A}">
                    <a16:rowId xmlns:a16="http://schemas.microsoft.com/office/drawing/2014/main" val="1046905228"/>
                  </a:ext>
                </a:extLst>
              </a:tr>
              <a:tr h="370840">
                <a:tc>
                  <a:txBody>
                    <a:bodyPr/>
                    <a:lstStyle/>
                    <a:p>
                      <a:r>
                        <a:rPr lang="en-US" sz="2200" dirty="0">
                          <a:latin typeface="Bahnschrift SemiBold" panose="020B0502040204020203" pitchFamily="34" charset="0"/>
                        </a:rPr>
                        <a:t>2</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Building Construction &amp; Real Estate</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91</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7111059"/>
                  </a:ext>
                </a:extLst>
              </a:tr>
              <a:tr h="370840">
                <a:tc>
                  <a:txBody>
                    <a:bodyPr/>
                    <a:lstStyle/>
                    <a:p>
                      <a:r>
                        <a:rPr lang="en-US" sz="2200" dirty="0">
                          <a:latin typeface="Bahnschrift SemiBold" panose="020B0502040204020203" pitchFamily="34" charset="0"/>
                        </a:rPr>
                        <a:t>3</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Retail</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56</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810582"/>
                  </a:ext>
                </a:extLst>
              </a:tr>
              <a:tr h="370840">
                <a:tc>
                  <a:txBody>
                    <a:bodyPr/>
                    <a:lstStyle/>
                    <a:p>
                      <a:r>
                        <a:rPr lang="en-US" sz="2200" dirty="0">
                          <a:latin typeface="Bahnschrift SemiBold" panose="020B0502040204020203" pitchFamily="34" charset="0"/>
                        </a:rPr>
                        <a:t>4</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Logistics, Transportation &amp; warehousing</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31.2</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2596204"/>
                  </a:ext>
                </a:extLst>
              </a:tr>
              <a:tr h="370840">
                <a:tc>
                  <a:txBody>
                    <a:bodyPr/>
                    <a:lstStyle/>
                    <a:p>
                      <a:r>
                        <a:rPr lang="en-US" sz="2200" dirty="0">
                          <a:latin typeface="Bahnschrift SemiBold" panose="020B0502040204020203" pitchFamily="34" charset="0"/>
                        </a:rPr>
                        <a:t>5</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Textile &amp; Clothing</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25</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444728"/>
                  </a:ext>
                </a:extLst>
              </a:tr>
              <a:tr h="370840">
                <a:tc>
                  <a:txBody>
                    <a:bodyPr/>
                    <a:lstStyle/>
                    <a:p>
                      <a:r>
                        <a:rPr lang="en-US" sz="2200" dirty="0">
                          <a:latin typeface="Bahnschrift SemiBold" panose="020B0502040204020203" pitchFamily="34" charset="0"/>
                        </a:rPr>
                        <a:t>6</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Education &amp; Skill Development</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Bahnschrift SemiBold" panose="020B0502040204020203" pitchFamily="34" charset="0"/>
                        </a:rPr>
                        <a:t>18.8</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6025847"/>
                  </a:ext>
                </a:extLst>
              </a:tr>
              <a:tr h="370840">
                <a:tc>
                  <a:txBody>
                    <a:bodyPr/>
                    <a:lstStyle/>
                    <a:p>
                      <a:r>
                        <a:rPr lang="en-US" sz="2200" dirty="0">
                          <a:latin typeface="Bahnschrift SemiBold" panose="020B0502040204020203" pitchFamily="34" charset="0"/>
                        </a:rPr>
                        <a:t>7</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200" b="0" u="none" strike="noStrike" kern="1200" baseline="0" dirty="0">
                          <a:solidFill>
                            <a:schemeClr val="dk1"/>
                          </a:solidFill>
                          <a:latin typeface="Bahnschrift SemiBold" panose="020B0502040204020203" pitchFamily="34" charset="0"/>
                        </a:rPr>
                        <a:t>Handloom &amp; Handicraft</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Bahnschrift SemiBold" panose="020B0502040204020203" pitchFamily="34" charset="0"/>
                        </a:rPr>
                        <a:t>18.1</a:t>
                      </a:r>
                      <a:endParaRPr lang="en-IN" sz="2200" dirty="0">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026350"/>
                  </a:ext>
                </a:extLst>
              </a:tr>
            </a:tbl>
          </a:graphicData>
        </a:graphic>
      </p:graphicFrame>
      <p:sp>
        <p:nvSpPr>
          <p:cNvPr id="6" name="TextBox 5">
            <a:extLst>
              <a:ext uri="{FF2B5EF4-FFF2-40B4-BE49-F238E27FC236}">
                <a16:creationId xmlns:a16="http://schemas.microsoft.com/office/drawing/2014/main" id="{4F6213F9-A9C1-3849-260D-100D1FB87A07}"/>
              </a:ext>
            </a:extLst>
          </p:cNvPr>
          <p:cNvSpPr txBox="1"/>
          <p:nvPr/>
        </p:nvSpPr>
        <p:spPr>
          <a:xfrm>
            <a:off x="6096001" y="5649604"/>
            <a:ext cx="4791074" cy="4001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a:solidFill>
                  <a:sysClr val="windowText" lastClr="000000"/>
                </a:solidFill>
              </a:rPr>
              <a:t>Source: Annual Report of MSDE 2022</a:t>
            </a:r>
            <a:endParaRPr lang="en-IN" sz="2000" b="1" dirty="0">
              <a:solidFill>
                <a:sysClr val="windowText" lastClr="000000"/>
              </a:solidFill>
            </a:endParaRPr>
          </a:p>
        </p:txBody>
      </p:sp>
    </p:spTree>
    <p:extLst>
      <p:ext uri="{BB962C8B-B14F-4D97-AF65-F5344CB8AC3E}">
        <p14:creationId xmlns:p14="http://schemas.microsoft.com/office/powerpoint/2010/main" val="1815814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85B320-EF32-DA38-9E8E-1585B5A77B98}"/>
              </a:ext>
            </a:extLst>
          </p:cNvPr>
          <p:cNvPicPr>
            <a:picLocks noChangeAspect="1"/>
          </p:cNvPicPr>
          <p:nvPr/>
        </p:nvPicPr>
        <p:blipFill rotWithShape="1">
          <a:blip r:embed="rId2"/>
          <a:srcRect b="67484"/>
          <a:stretch/>
        </p:blipFill>
        <p:spPr>
          <a:xfrm>
            <a:off x="0" y="134682"/>
            <a:ext cx="12192000" cy="1932657"/>
          </a:xfrm>
          <a:prstGeom prst="rect">
            <a:avLst/>
          </a:prstGeom>
        </p:spPr>
      </p:pic>
      <p:sp>
        <p:nvSpPr>
          <p:cNvPr id="3" name="TextBox 2">
            <a:extLst>
              <a:ext uri="{FF2B5EF4-FFF2-40B4-BE49-F238E27FC236}">
                <a16:creationId xmlns:a16="http://schemas.microsoft.com/office/drawing/2014/main" id="{C3C5F3D8-5633-14DB-C534-9E46E129833E}"/>
              </a:ext>
            </a:extLst>
          </p:cNvPr>
          <p:cNvSpPr txBox="1"/>
          <p:nvPr/>
        </p:nvSpPr>
        <p:spPr>
          <a:xfrm>
            <a:off x="6669156" y="5913783"/>
            <a:ext cx="4939748" cy="461665"/>
          </a:xfrm>
          <a:prstGeom prst="rect">
            <a:avLst/>
          </a:prstGeom>
          <a:solidFill>
            <a:schemeClr val="accent3">
              <a:lumMod val="40000"/>
              <a:lumOff val="60000"/>
            </a:schemeClr>
          </a:solidFill>
        </p:spPr>
        <p:txBody>
          <a:bodyPr wrap="square" rtlCol="0">
            <a:spAutoFit/>
          </a:bodyPr>
          <a:lstStyle/>
          <a:p>
            <a:pPr algn="ctr"/>
            <a:r>
              <a:rPr lang="en-US" sz="2400" dirty="0"/>
              <a:t>Source: India Skills Report 2022</a:t>
            </a:r>
            <a:endParaRPr lang="en-IN" sz="2400" dirty="0"/>
          </a:p>
        </p:txBody>
      </p:sp>
      <p:pic>
        <p:nvPicPr>
          <p:cNvPr id="4" name="Picture 3">
            <a:extLst>
              <a:ext uri="{FF2B5EF4-FFF2-40B4-BE49-F238E27FC236}">
                <a16:creationId xmlns:a16="http://schemas.microsoft.com/office/drawing/2014/main" id="{027BACA7-4F13-905A-0F7E-C113224A547B}"/>
              </a:ext>
            </a:extLst>
          </p:cNvPr>
          <p:cNvPicPr>
            <a:picLocks noChangeAspect="1"/>
          </p:cNvPicPr>
          <p:nvPr/>
        </p:nvPicPr>
        <p:blipFill rotWithShape="1">
          <a:blip r:embed="rId2"/>
          <a:srcRect l="4538" t="45672" r="5543"/>
          <a:stretch/>
        </p:blipFill>
        <p:spPr>
          <a:xfrm>
            <a:off x="195612" y="2067339"/>
            <a:ext cx="11711466" cy="3379304"/>
          </a:xfrm>
          <a:prstGeom prst="rect">
            <a:avLst/>
          </a:prstGeom>
        </p:spPr>
      </p:pic>
    </p:spTree>
    <p:extLst>
      <p:ext uri="{BB962C8B-B14F-4D97-AF65-F5344CB8AC3E}">
        <p14:creationId xmlns:p14="http://schemas.microsoft.com/office/powerpoint/2010/main" val="4033766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ADFC7-F071-7F51-CE7C-208325A6C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6" y="3487074"/>
            <a:ext cx="3409122" cy="149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30DF3D4-514B-A993-D3A9-0A9E9E146F61}"/>
              </a:ext>
            </a:extLst>
          </p:cNvPr>
          <p:cNvPicPr>
            <a:picLocks noChangeAspect="1"/>
          </p:cNvPicPr>
          <p:nvPr/>
        </p:nvPicPr>
        <p:blipFill rotWithShape="1">
          <a:blip r:embed="rId3">
            <a:extLst>
              <a:ext uri="{28A0092B-C50C-407E-A947-70E740481C1C}">
                <a14:useLocalDpi xmlns:a14="http://schemas.microsoft.com/office/drawing/2010/main" val="0"/>
              </a:ext>
            </a:extLst>
          </a:blip>
          <a:srcRect l="9724" r="7013"/>
          <a:stretch/>
        </p:blipFill>
        <p:spPr>
          <a:xfrm>
            <a:off x="54546" y="1719470"/>
            <a:ext cx="3409122" cy="1767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44A7F94-B8AC-423B-9023-2B33DF574298}"/>
              </a:ext>
            </a:extLst>
          </p:cNvPr>
          <p:cNvPicPr>
            <a:picLocks noChangeAspect="1"/>
          </p:cNvPicPr>
          <p:nvPr/>
        </p:nvPicPr>
        <p:blipFill rotWithShape="1">
          <a:blip r:embed="rId4">
            <a:extLst>
              <a:ext uri="{28A0092B-C50C-407E-A947-70E740481C1C}">
                <a14:useLocalDpi xmlns:a14="http://schemas.microsoft.com/office/drawing/2010/main" val="0"/>
              </a:ext>
            </a:extLst>
          </a:blip>
          <a:srcRect b="6022"/>
          <a:stretch/>
        </p:blipFill>
        <p:spPr>
          <a:xfrm>
            <a:off x="54546" y="0"/>
            <a:ext cx="3409122" cy="1691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9C5BA84-A8E1-4847-1BBD-711E3B83DE19}"/>
              </a:ext>
            </a:extLst>
          </p:cNvPr>
          <p:cNvSpPr txBox="1"/>
          <p:nvPr/>
        </p:nvSpPr>
        <p:spPr>
          <a:xfrm>
            <a:off x="5039113" y="461187"/>
            <a:ext cx="6097656" cy="769441"/>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dirty="0">
                <a:ln>
                  <a:noFill/>
                </a:ln>
                <a:solidFill>
                  <a:srgbClr val="000000">
                    <a:lumMod val="85000"/>
                    <a:lumOff val="15000"/>
                  </a:srgbClr>
                </a:solidFill>
                <a:effectLst/>
                <a:uLnTx/>
                <a:uFillTx/>
                <a:latin typeface="Bookman Old Style" panose="020F0302020204030204"/>
                <a:ea typeface="+mn-ea"/>
                <a:cs typeface="+mn-cs"/>
              </a:rPr>
              <a:t>SEMINAR 1</a:t>
            </a:r>
            <a:endParaRPr kumimoji="0" lang="en-IN"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F8B5F20-DE72-0739-F0B8-CFC3AB54D6C0}"/>
              </a:ext>
            </a:extLst>
          </p:cNvPr>
          <p:cNvSpPr txBox="1"/>
          <p:nvPr/>
        </p:nvSpPr>
        <p:spPr>
          <a:xfrm>
            <a:off x="3548270" y="1230628"/>
            <a:ext cx="8643730" cy="1323439"/>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9525">
                  <a:solidFill>
                    <a:schemeClr val="tx1"/>
                  </a:solidFill>
                  <a:prstDash val="solid"/>
                </a:ln>
                <a:effectLst>
                  <a:outerShdw blurRad="12700" dist="38100" dir="2700000" algn="tl" rotWithShape="0">
                    <a:schemeClr val="accent5">
                      <a:lumMod val="60000"/>
                      <a:lumOff val="40000"/>
                    </a:schemeClr>
                  </a:outerShdw>
                </a:effectLst>
                <a:uLnTx/>
                <a:uFillTx/>
                <a:latin typeface="Book Antiqua" panose="02040602050305030304" pitchFamily="18" charset="0"/>
                <a:ea typeface="+mn-ea"/>
                <a:cs typeface="+mn-cs"/>
              </a:rPr>
              <a:t>SKILL DEVELOPMENT IN INDIA – A WAY FORWARD</a:t>
            </a:r>
            <a:endParaRPr kumimoji="0" lang="en-IN" sz="4000" b="1" i="0" u="none" strike="noStrike" kern="1200" normalizeH="0" baseline="0" noProof="0" dirty="0">
              <a:ln w="9525">
                <a:solidFill>
                  <a:schemeClr val="tx1"/>
                </a:solidFill>
                <a:prstDash val="solid"/>
              </a:ln>
              <a:effectLst>
                <a:outerShdw blurRad="12700" dist="38100" dir="2700000" algn="tl" rotWithShape="0">
                  <a:schemeClr val="accent5">
                    <a:lumMod val="60000"/>
                    <a:lumOff val="40000"/>
                  </a:schemeClr>
                </a:outerShdw>
              </a:effectLst>
              <a:uLnTx/>
              <a:uFillTx/>
              <a:latin typeface="Book Antiqua" panose="02040602050305030304" pitchFamily="18" charset="0"/>
              <a:ea typeface="+mn-ea"/>
              <a:cs typeface="+mn-cs"/>
            </a:endParaRPr>
          </a:p>
        </p:txBody>
      </p:sp>
      <p:sp>
        <p:nvSpPr>
          <p:cNvPr id="8" name="TextBox 7">
            <a:extLst>
              <a:ext uri="{FF2B5EF4-FFF2-40B4-BE49-F238E27FC236}">
                <a16:creationId xmlns:a16="http://schemas.microsoft.com/office/drawing/2014/main" id="{F6444CEA-FB74-D02B-7458-A338AF83037E}"/>
              </a:ext>
            </a:extLst>
          </p:cNvPr>
          <p:cNvSpPr txBox="1"/>
          <p:nvPr/>
        </p:nvSpPr>
        <p:spPr>
          <a:xfrm>
            <a:off x="3463666" y="4891485"/>
            <a:ext cx="8728334" cy="1938992"/>
          </a:xfrm>
          <a:prstGeom prst="rect">
            <a:avLst/>
          </a:prstGeom>
          <a:solidFill>
            <a:schemeClr val="accent1">
              <a:lumMod val="7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Book Antiqua" panose="02040602050305030304" pitchFamily="18" charset="0"/>
                <a:ea typeface="+mn-ea"/>
                <a:cs typeface="+mn-cs"/>
              </a:rPr>
              <a:t>Presented By: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Book Antiqua" panose="02040602050305030304" pitchFamily="18" charset="0"/>
                <a:ea typeface="+mn-ea"/>
                <a:cs typeface="+mn-cs"/>
              </a:rPr>
              <a:t>Muhammed Arif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Book Antiqua" panose="02040602050305030304" pitchFamily="18" charset="0"/>
                <a:ea typeface="+mn-ea"/>
                <a:cs typeface="+mn-cs"/>
              </a:rPr>
              <a:t>PAMB 1149, Sr. M.Sc.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Book Antiqua" panose="02040602050305030304" pitchFamily="18" charset="0"/>
                <a:ea typeface="+mn-ea"/>
                <a:cs typeface="+mn-cs"/>
              </a:rPr>
              <a:t>Agricultural Extension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Book Antiqua" panose="02040602050305030304" pitchFamily="18" charset="0"/>
              </a:rPr>
              <a:t>UAS GKVK, Bangalore -65</a:t>
            </a:r>
            <a:endParaRPr kumimoji="0" lang="en-US" sz="2400" b="1" i="0" u="none" strike="noStrike" kern="1200" cap="none" spc="0" normalizeH="0" baseline="0" noProof="0" dirty="0">
              <a:ln>
                <a:noFill/>
              </a:ln>
              <a:solidFill>
                <a:schemeClr val="bg1"/>
              </a:solidFill>
              <a:effectLst/>
              <a:uLnTx/>
              <a:uFillTx/>
              <a:latin typeface="Book Antiqua" panose="02040602050305030304" pitchFamily="18" charset="0"/>
              <a:ea typeface="+mn-ea"/>
              <a:cs typeface="+mn-cs"/>
            </a:endParaRPr>
          </a:p>
        </p:txBody>
      </p:sp>
      <p:pic>
        <p:nvPicPr>
          <p:cNvPr id="10" name="Picture 9">
            <a:extLst>
              <a:ext uri="{FF2B5EF4-FFF2-40B4-BE49-F238E27FC236}">
                <a16:creationId xmlns:a16="http://schemas.microsoft.com/office/drawing/2014/main" id="{E8F86333-35E2-2E17-6697-6F1869493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5" y="4919008"/>
            <a:ext cx="3409121" cy="1938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1">
            <a:extLst>
              <a:ext uri="{FF2B5EF4-FFF2-40B4-BE49-F238E27FC236}">
                <a16:creationId xmlns:a16="http://schemas.microsoft.com/office/drawing/2014/main" id="{F2FBCB6D-B851-92FD-A622-035AB3E41495}"/>
              </a:ext>
            </a:extLst>
          </p:cNvPr>
          <p:cNvPicPr>
            <a:picLocks noChangeAspect="1"/>
          </p:cNvPicPr>
          <p:nvPr/>
        </p:nvPicPr>
        <p:blipFill>
          <a:blip r:embed="rId6"/>
          <a:stretch>
            <a:fillRect/>
          </a:stretch>
        </p:blipFill>
        <p:spPr>
          <a:xfrm>
            <a:off x="7106892" y="2754416"/>
            <a:ext cx="1748873" cy="1807435"/>
          </a:xfrm>
          <a:prstGeom prst="ellipse">
            <a:avLst/>
          </a:prstGeom>
        </p:spPr>
      </p:pic>
    </p:spTree>
    <p:extLst>
      <p:ext uri="{BB962C8B-B14F-4D97-AF65-F5344CB8AC3E}">
        <p14:creationId xmlns:p14="http://schemas.microsoft.com/office/powerpoint/2010/main" val="3639518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BC4DD-6722-47EA-F9CE-069D95AD1301}"/>
              </a:ext>
            </a:extLst>
          </p:cNvPr>
          <p:cNvPicPr>
            <a:picLocks noChangeAspect="1"/>
          </p:cNvPicPr>
          <p:nvPr/>
        </p:nvPicPr>
        <p:blipFill>
          <a:blip r:embed="rId2"/>
          <a:stretch>
            <a:fillRect/>
          </a:stretch>
        </p:blipFill>
        <p:spPr>
          <a:xfrm>
            <a:off x="5648941" y="56252"/>
            <a:ext cx="6543059" cy="6745496"/>
          </a:xfrm>
          <a:prstGeom prst="rect">
            <a:avLst/>
          </a:prstGeom>
        </p:spPr>
      </p:pic>
      <p:sp>
        <p:nvSpPr>
          <p:cNvPr id="4" name="TextBox 3">
            <a:extLst>
              <a:ext uri="{FF2B5EF4-FFF2-40B4-BE49-F238E27FC236}">
                <a16:creationId xmlns:a16="http://schemas.microsoft.com/office/drawing/2014/main" id="{4435F8CC-6C5F-6440-8BAC-76228A4FCBEA}"/>
              </a:ext>
            </a:extLst>
          </p:cNvPr>
          <p:cNvSpPr txBox="1"/>
          <p:nvPr/>
        </p:nvSpPr>
        <p:spPr>
          <a:xfrm>
            <a:off x="365264" y="1172218"/>
            <a:ext cx="5916267" cy="2800767"/>
          </a:xfrm>
          <a:prstGeom prst="rect">
            <a:avLst/>
          </a:prstGeom>
          <a:noFill/>
        </p:spPr>
        <p:txBody>
          <a:bodyPr wrap="square">
            <a:spAutoFit/>
          </a:bodyPr>
          <a:lstStyle/>
          <a:p>
            <a:pPr algn="l"/>
            <a:r>
              <a:rPr lang="en-IN" sz="2200" b="0" i="0" u="none" strike="noStrike" baseline="0" dirty="0">
                <a:latin typeface="GothamBook"/>
              </a:rPr>
              <a:t>Among the </a:t>
            </a:r>
            <a:r>
              <a:rPr lang="en-US" sz="2200" b="0" i="0" u="none" strike="noStrike" baseline="0" dirty="0">
                <a:latin typeface="GothamBook"/>
              </a:rPr>
              <a:t>employable youth population, </a:t>
            </a:r>
            <a:r>
              <a:rPr lang="en-US" sz="2200" b="1" i="0" u="none" strike="noStrike" baseline="0" dirty="0">
                <a:latin typeface="GothamBold"/>
              </a:rPr>
              <a:t>51.44% </a:t>
            </a:r>
            <a:r>
              <a:rPr lang="en-US" sz="2200" b="0" i="0" u="none" strike="noStrike" baseline="0" dirty="0">
                <a:latin typeface="GothamBook"/>
              </a:rPr>
              <a:t>of females were found highly employable while </a:t>
            </a:r>
            <a:r>
              <a:rPr lang="en-US" sz="2200" b="1" i="0" u="none" strike="noStrike" baseline="0" dirty="0">
                <a:latin typeface="GothamBold"/>
              </a:rPr>
              <a:t>45.97% </a:t>
            </a:r>
            <a:r>
              <a:rPr lang="en-US" sz="2200" b="0" i="0" u="none" strike="noStrike" baseline="0" dirty="0">
                <a:latin typeface="GothamBook"/>
              </a:rPr>
              <a:t>of males were </a:t>
            </a:r>
            <a:r>
              <a:rPr lang="en-IN" sz="2200" b="0" i="0" u="none" strike="noStrike" baseline="0" dirty="0">
                <a:latin typeface="GothamBook"/>
              </a:rPr>
              <a:t>found highly employable</a:t>
            </a:r>
          </a:p>
          <a:p>
            <a:pPr algn="l"/>
            <a:endParaRPr lang="en-IN" sz="2200" dirty="0">
              <a:latin typeface="GothamBook"/>
            </a:endParaRPr>
          </a:p>
          <a:p>
            <a:pPr algn="l"/>
            <a:r>
              <a:rPr lang="en-IN" sz="2200" b="0" i="0" u="none" strike="noStrike" baseline="0" dirty="0">
                <a:latin typeface="GothamBook"/>
              </a:rPr>
              <a:t>Among the surveyed students </a:t>
            </a:r>
            <a:r>
              <a:rPr lang="en-US" sz="2200" b="0" i="0" u="none" strike="noStrike" baseline="0" dirty="0">
                <a:latin typeface="GothamBook"/>
              </a:rPr>
              <a:t>and aspiring professionals, </a:t>
            </a:r>
            <a:r>
              <a:rPr lang="en-US" sz="2200" b="1" i="0" u="none" strike="noStrike" baseline="0" dirty="0" err="1">
                <a:latin typeface="GothamBold"/>
              </a:rPr>
              <a:t>B.tech</a:t>
            </a:r>
            <a:r>
              <a:rPr lang="en-US" sz="2200" b="1" i="0" u="none" strike="noStrike" baseline="0" dirty="0">
                <a:latin typeface="GothamBold"/>
              </a:rPr>
              <a:t> graduates </a:t>
            </a:r>
            <a:r>
              <a:rPr lang="en-US" sz="2200" b="0" i="0" u="none" strike="noStrike" baseline="0" dirty="0">
                <a:latin typeface="GothamBook"/>
              </a:rPr>
              <a:t>and </a:t>
            </a:r>
            <a:r>
              <a:rPr lang="en-US" sz="2200" b="1" i="0" u="none" strike="noStrike" baseline="0" dirty="0">
                <a:latin typeface="GothamBold"/>
              </a:rPr>
              <a:t>MBA graduates </a:t>
            </a:r>
            <a:r>
              <a:rPr lang="en-US" sz="2200" b="0" i="0" u="none" strike="noStrike" baseline="0" dirty="0">
                <a:latin typeface="GothamBook"/>
              </a:rPr>
              <a:t>were found to be the most employable talent </a:t>
            </a:r>
            <a:r>
              <a:rPr lang="en-IN" sz="2200" b="0" i="0" u="none" strike="noStrike" baseline="0" dirty="0">
                <a:latin typeface="GothamBook"/>
              </a:rPr>
              <a:t>from the various domains.</a:t>
            </a:r>
            <a:endParaRPr lang="en-IN" sz="2200" dirty="0"/>
          </a:p>
        </p:txBody>
      </p:sp>
      <p:sp>
        <p:nvSpPr>
          <p:cNvPr id="5" name="TextBox 4">
            <a:extLst>
              <a:ext uri="{FF2B5EF4-FFF2-40B4-BE49-F238E27FC236}">
                <a16:creationId xmlns:a16="http://schemas.microsoft.com/office/drawing/2014/main" id="{F7ABCBA1-C9F1-1890-DA5E-531DD7FBB732}"/>
              </a:ext>
            </a:extLst>
          </p:cNvPr>
          <p:cNvSpPr txBox="1"/>
          <p:nvPr/>
        </p:nvSpPr>
        <p:spPr>
          <a:xfrm>
            <a:off x="709193" y="5963479"/>
            <a:ext cx="4939748" cy="461665"/>
          </a:xfrm>
          <a:prstGeom prst="rect">
            <a:avLst/>
          </a:prstGeom>
          <a:solidFill>
            <a:schemeClr val="accent3">
              <a:lumMod val="40000"/>
              <a:lumOff val="60000"/>
            </a:schemeClr>
          </a:solidFill>
        </p:spPr>
        <p:txBody>
          <a:bodyPr wrap="square" rtlCol="0">
            <a:spAutoFit/>
          </a:bodyPr>
          <a:lstStyle/>
          <a:p>
            <a:pPr algn="ctr"/>
            <a:r>
              <a:rPr lang="en-US" sz="2400" dirty="0"/>
              <a:t>Source: India Skills Report 2022</a:t>
            </a:r>
            <a:endParaRPr lang="en-IN" sz="2400" dirty="0"/>
          </a:p>
        </p:txBody>
      </p:sp>
    </p:spTree>
    <p:extLst>
      <p:ext uri="{BB962C8B-B14F-4D97-AF65-F5344CB8AC3E}">
        <p14:creationId xmlns:p14="http://schemas.microsoft.com/office/powerpoint/2010/main" val="227403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17E6E-1035-23BB-C7A7-FC4C95330E84}"/>
              </a:ext>
            </a:extLst>
          </p:cNvPr>
          <p:cNvSpPr txBox="1"/>
          <p:nvPr/>
        </p:nvSpPr>
        <p:spPr>
          <a:xfrm>
            <a:off x="434838" y="387626"/>
            <a:ext cx="11322324" cy="523220"/>
          </a:xfrm>
          <a:prstGeom prst="rect">
            <a:avLst/>
          </a:prstGeom>
          <a:solidFill>
            <a:srgbClr val="FFFF00"/>
          </a:solidFill>
        </p:spPr>
        <p:txBody>
          <a:bodyPr wrap="square" rtlCol="0">
            <a:spAutoFit/>
          </a:bodyPr>
          <a:lstStyle/>
          <a:p>
            <a:pPr algn="ctr"/>
            <a:r>
              <a:rPr lang="en-US" sz="2800" b="1" dirty="0"/>
              <a:t>MINISTRY OF SKILL DEVELOPMENT &amp; ENTREPRENEURSHIP</a:t>
            </a:r>
            <a:endParaRPr lang="en-IN" sz="2800" b="1" dirty="0"/>
          </a:p>
        </p:txBody>
      </p:sp>
      <p:sp>
        <p:nvSpPr>
          <p:cNvPr id="3" name="TextBox 2">
            <a:extLst>
              <a:ext uri="{FF2B5EF4-FFF2-40B4-BE49-F238E27FC236}">
                <a16:creationId xmlns:a16="http://schemas.microsoft.com/office/drawing/2014/main" id="{7720B7AA-1C94-94EF-17C7-2B4353A7551E}"/>
              </a:ext>
            </a:extLst>
          </p:cNvPr>
          <p:cNvSpPr txBox="1"/>
          <p:nvPr/>
        </p:nvSpPr>
        <p:spPr>
          <a:xfrm>
            <a:off x="578075" y="2090171"/>
            <a:ext cx="7312714" cy="2677656"/>
          </a:xfrm>
          <a:prstGeom prst="rect">
            <a:avLst/>
          </a:prstGeom>
          <a:solidFill>
            <a:schemeClr val="accent3">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The Ministry is responsible for co-ordination of all Skill Development efforts across the country,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The Ministry aims to skill on a large scale with speed and high standards in order to achieve it's vision of a 'Skilled India’.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endParaRPr>
          </a:p>
        </p:txBody>
      </p:sp>
      <p:pic>
        <p:nvPicPr>
          <p:cNvPr id="4" name="Picture 3">
            <a:extLst>
              <a:ext uri="{FF2B5EF4-FFF2-40B4-BE49-F238E27FC236}">
                <a16:creationId xmlns:a16="http://schemas.microsoft.com/office/drawing/2014/main" id="{B5272AAE-32A1-ECDF-F4C4-CB8BDFC62336}"/>
              </a:ext>
            </a:extLst>
          </p:cNvPr>
          <p:cNvPicPr>
            <a:picLocks noChangeAspect="1"/>
          </p:cNvPicPr>
          <p:nvPr/>
        </p:nvPicPr>
        <p:blipFill>
          <a:blip r:embed="rId3"/>
          <a:stretch>
            <a:fillRect/>
          </a:stretch>
        </p:blipFill>
        <p:spPr>
          <a:xfrm>
            <a:off x="9050303" y="2581582"/>
            <a:ext cx="2706859" cy="1694835"/>
          </a:xfrm>
          <a:prstGeom prst="rect">
            <a:avLst/>
          </a:prstGeom>
        </p:spPr>
      </p:pic>
    </p:spTree>
    <p:extLst>
      <p:ext uri="{BB962C8B-B14F-4D97-AF65-F5344CB8AC3E}">
        <p14:creationId xmlns:p14="http://schemas.microsoft.com/office/powerpoint/2010/main" val="271829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06134-2D02-F191-FEEB-6126DC1D88A5}"/>
              </a:ext>
            </a:extLst>
          </p:cNvPr>
          <p:cNvSpPr txBox="1"/>
          <p:nvPr/>
        </p:nvSpPr>
        <p:spPr>
          <a:xfrm>
            <a:off x="506894" y="716986"/>
            <a:ext cx="10957063" cy="5108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It is aided in these initiatives by its functional arms – Directorate General of Training (DGT),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National Council for Vocational Education and Training (NCVET),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National Skill Development Corporation (NSDC),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National Skill Development Fund (NSDF) and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37 Sector Skill Councils (SSCs) as well as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33 National Skill Training Institutes (NSTIs</a:t>
            </a:r>
            <a:r>
              <a:rPr lang="en-US" sz="2000" kern="0" dirty="0">
                <a:solidFill>
                  <a:srgbClr val="212020"/>
                </a:solidFill>
                <a:latin typeface="Bahnschrift SemiBold" panose="020B0502040204020203" pitchFamily="34" charset="0"/>
                <a:cs typeface="Arial"/>
                <a:sym typeface="Arial"/>
              </a:rPr>
              <a:t>)</a:t>
            </a: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kern="0" dirty="0">
                <a:solidFill>
                  <a:srgbClr val="212020"/>
                </a:solidFill>
                <a:latin typeface="Bahnschrift SemiBold" panose="020B0502040204020203" pitchFamily="34" charset="0"/>
                <a:cs typeface="Arial"/>
                <a:sym typeface="Arial"/>
              </a:rPr>
              <a:t>A</a:t>
            </a: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bout 15000 Industrial Training Institutes (ITIs) under DGT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lang="en-US" sz="2000" kern="0" dirty="0">
              <a:solidFill>
                <a:srgbClr val="212020"/>
              </a:solidFill>
              <a:latin typeface="Bahnschrift SemiBold" panose="020B0502040204020203"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The Ministry </a:t>
            </a:r>
            <a:r>
              <a:rPr lang="en-US" sz="2000" kern="0" dirty="0">
                <a:solidFill>
                  <a:srgbClr val="212020"/>
                </a:solidFill>
                <a:latin typeface="Bahnschrift SemiBold" panose="020B0502040204020203" pitchFamily="34" charset="0"/>
                <a:cs typeface="Arial"/>
                <a:sym typeface="Arial"/>
              </a:rPr>
              <a:t>also works with </a:t>
            </a:r>
            <a:r>
              <a:rPr kumimoji="0" lang="en-US" sz="2000" b="0" i="0" u="none" strike="noStrike" kern="0" cap="none" spc="0" normalizeH="0" baseline="0" noProof="0" dirty="0">
                <a:ln>
                  <a:noFill/>
                </a:ln>
                <a:solidFill>
                  <a:srgbClr val="212020"/>
                </a:solidFill>
                <a:effectLst/>
                <a:uLnTx/>
                <a:uFillTx/>
                <a:latin typeface="Bahnschrift SemiBold" panose="020B0502040204020203" pitchFamily="34" charset="0"/>
                <a:cs typeface="Arial"/>
                <a:sym typeface="Arial"/>
              </a:rPr>
              <a:t>network of Skill Development centres, universities. Further, collaborations with relevant Central Ministries, State governments, international organizations, industry and NGOs have been initiated.</a:t>
            </a:r>
          </a:p>
        </p:txBody>
      </p:sp>
      <p:pic>
        <p:nvPicPr>
          <p:cNvPr id="3" name="Picture 2">
            <a:extLst>
              <a:ext uri="{FF2B5EF4-FFF2-40B4-BE49-F238E27FC236}">
                <a16:creationId xmlns:a16="http://schemas.microsoft.com/office/drawing/2014/main" id="{BBC99F63-C145-EF1D-0101-7432D10B4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922" y="1908313"/>
            <a:ext cx="2507291" cy="1788417"/>
          </a:xfrm>
          <a:prstGeom prst="rect">
            <a:avLst/>
          </a:prstGeom>
        </p:spPr>
      </p:pic>
    </p:spTree>
    <p:extLst>
      <p:ext uri="{BB962C8B-B14F-4D97-AF65-F5344CB8AC3E}">
        <p14:creationId xmlns:p14="http://schemas.microsoft.com/office/powerpoint/2010/main" val="623717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508B0-94D5-9FEB-B738-0A8DDED215A5}"/>
              </a:ext>
            </a:extLst>
          </p:cNvPr>
          <p:cNvSpPr>
            <a:spLocks noGrp="1"/>
          </p:cNvSpPr>
          <p:nvPr>
            <p:ph type="sldNum" idx="12"/>
          </p:nvPr>
        </p:nvSpPr>
        <p:spPr/>
        <p:txBody>
          <a:bodyPr/>
          <a:lstStyle/>
          <a:p>
            <a:fld id="{276BD621-C50A-44AF-B05D-7BFB9EC64DCA}" type="slidenum">
              <a:rPr lang="en-IN" smtClean="0"/>
              <a:t>23</a:t>
            </a:fld>
            <a:endParaRPr lang="en-IN" dirty="0"/>
          </a:p>
        </p:txBody>
      </p:sp>
      <p:sp>
        <p:nvSpPr>
          <p:cNvPr id="3" name="TextBox 2">
            <a:extLst>
              <a:ext uri="{FF2B5EF4-FFF2-40B4-BE49-F238E27FC236}">
                <a16:creationId xmlns:a16="http://schemas.microsoft.com/office/drawing/2014/main" id="{D3FA0BF2-7B83-1954-CAA3-3F83F173FE03}"/>
              </a:ext>
            </a:extLst>
          </p:cNvPr>
          <p:cNvSpPr txBox="1"/>
          <p:nvPr/>
        </p:nvSpPr>
        <p:spPr>
          <a:xfrm>
            <a:off x="1838739" y="673628"/>
            <a:ext cx="8547652" cy="461665"/>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400" dirty="0"/>
              <a:t>Skill Development Eco-system In India</a:t>
            </a:r>
            <a:endParaRPr lang="en-IN" sz="2400" dirty="0"/>
          </a:p>
        </p:txBody>
      </p:sp>
      <p:graphicFrame>
        <p:nvGraphicFramePr>
          <p:cNvPr id="4" name="Table 4">
            <a:extLst>
              <a:ext uri="{FF2B5EF4-FFF2-40B4-BE49-F238E27FC236}">
                <a16:creationId xmlns:a16="http://schemas.microsoft.com/office/drawing/2014/main" id="{F57D5898-5BC2-4D34-2C50-8C79524D3CDA}"/>
              </a:ext>
            </a:extLst>
          </p:cNvPr>
          <p:cNvGraphicFramePr>
            <a:graphicFrameLocks noGrp="1"/>
          </p:cNvGraphicFramePr>
          <p:nvPr>
            <p:extLst>
              <p:ext uri="{D42A27DB-BD31-4B8C-83A1-F6EECF244321}">
                <p14:modId xmlns:p14="http://schemas.microsoft.com/office/powerpoint/2010/main" val="3109369664"/>
              </p:ext>
            </p:extLst>
          </p:nvPr>
        </p:nvGraphicFramePr>
        <p:xfrm>
          <a:off x="576470" y="1488027"/>
          <a:ext cx="10815463" cy="4166490"/>
        </p:xfrm>
        <a:graphic>
          <a:graphicData uri="http://schemas.openxmlformats.org/drawingml/2006/table">
            <a:tbl>
              <a:tblPr firstRow="1" bandRow="1">
                <a:tableStyleId>{F2DE63D5-997A-4646-A377-4702673A728D}</a:tableStyleId>
              </a:tblPr>
              <a:tblGrid>
                <a:gridCol w="2812773">
                  <a:extLst>
                    <a:ext uri="{9D8B030D-6E8A-4147-A177-3AD203B41FA5}">
                      <a16:colId xmlns:a16="http://schemas.microsoft.com/office/drawing/2014/main" val="793723018"/>
                    </a:ext>
                  </a:extLst>
                </a:gridCol>
                <a:gridCol w="2456654">
                  <a:extLst>
                    <a:ext uri="{9D8B030D-6E8A-4147-A177-3AD203B41FA5}">
                      <a16:colId xmlns:a16="http://schemas.microsoft.com/office/drawing/2014/main" val="81494309"/>
                    </a:ext>
                  </a:extLst>
                </a:gridCol>
                <a:gridCol w="2861090">
                  <a:extLst>
                    <a:ext uri="{9D8B030D-6E8A-4147-A177-3AD203B41FA5}">
                      <a16:colId xmlns:a16="http://schemas.microsoft.com/office/drawing/2014/main" val="2742696595"/>
                    </a:ext>
                  </a:extLst>
                </a:gridCol>
                <a:gridCol w="2684946">
                  <a:extLst>
                    <a:ext uri="{9D8B030D-6E8A-4147-A177-3AD203B41FA5}">
                      <a16:colId xmlns:a16="http://schemas.microsoft.com/office/drawing/2014/main" val="380449742"/>
                    </a:ext>
                  </a:extLst>
                </a:gridCol>
              </a:tblGrid>
              <a:tr h="370840">
                <a:tc>
                  <a:txBody>
                    <a:bodyPr/>
                    <a:lstStyle/>
                    <a:p>
                      <a:pPr algn="ctr"/>
                      <a:r>
                        <a:rPr lang="en-IN" b="1" dirty="0">
                          <a:solidFill>
                            <a:schemeClr val="bg1"/>
                          </a:solidFill>
                        </a:rPr>
                        <a:t>Key Bodies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bg1"/>
                          </a:solidFill>
                        </a:rPr>
                        <a:t>Enablers</a:t>
                      </a:r>
                      <a:endParaRPr lang="en-IN"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bg1"/>
                          </a:solidFill>
                        </a:rPr>
                        <a:t>Implementing agencies</a:t>
                      </a:r>
                      <a:endParaRPr lang="en-IN"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bg1"/>
                          </a:solidFill>
                        </a:rPr>
                        <a:t>beneficiaries</a:t>
                      </a:r>
                      <a:endParaRPr lang="en-IN"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288874"/>
                  </a:ext>
                </a:extLst>
              </a:tr>
              <a:tr h="370840">
                <a:tc>
                  <a:txBody>
                    <a:bodyPr/>
                    <a:lstStyle/>
                    <a:p>
                      <a:pPr marL="342900" indent="-342900">
                        <a:buFont typeface="Arial" panose="020B0604020202020204" pitchFamily="34" charset="0"/>
                        <a:buChar char="•"/>
                      </a:pPr>
                      <a:r>
                        <a:rPr lang="en-US" dirty="0"/>
                        <a:t>Ministry of Skill Development &amp; Entrepreneurship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Ministry of Human Resource Development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Ministry of Rural Development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 Other Central Ministries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IN" dirty="0"/>
                        <a:t>State Skill Development Mission (SSDM)</a:t>
                      </a:r>
                    </a:p>
                    <a:p>
                      <a:pPr marL="342900" indent="-342900">
                        <a:buFont typeface="Arial" panose="020B0604020202020204" pitchFamily="34" charset="0"/>
                        <a:buChar char="•"/>
                      </a:pPr>
                      <a:r>
                        <a:rPr lang="en-IN" dirty="0"/>
                        <a:t>NSDC</a:t>
                      </a:r>
                    </a:p>
                    <a:p>
                      <a:pPr marL="342900" indent="-342900">
                        <a:buFont typeface="Arial" panose="020B0604020202020204" pitchFamily="34" charset="0"/>
                        <a:buChar char="•"/>
                      </a:pPr>
                      <a:r>
                        <a:rPr lang="en-IN" dirty="0"/>
                        <a:t>SSC</a:t>
                      </a:r>
                    </a:p>
                    <a:p>
                      <a:pPr marL="342900" indent="-342900">
                        <a:buFont typeface="Arial" panose="020B0604020202020204" pitchFamily="34" charset="0"/>
                        <a:buChar char="•"/>
                      </a:pPr>
                      <a:r>
                        <a:rPr lang="en-IN" dirty="0"/>
                        <a:t>NSDA</a:t>
                      </a:r>
                    </a:p>
                    <a:p>
                      <a:pPr marL="342900" indent="-342900">
                        <a:buFont typeface="Arial" panose="020B0604020202020204" pitchFamily="34" charset="0"/>
                        <a:buChar char="•"/>
                      </a:pPr>
                      <a:r>
                        <a:rPr lang="en-IN" dirty="0"/>
                        <a:t>NCVT</a:t>
                      </a:r>
                    </a:p>
                    <a:p>
                      <a:pPr marL="342900" indent="-342900">
                        <a:buFont typeface="Arial" panose="020B0604020202020204" pitchFamily="34" charset="0"/>
                        <a:buChar char="•"/>
                      </a:pPr>
                      <a:r>
                        <a:rPr lang="en-IN" dirty="0"/>
                        <a:t>SCVT</a:t>
                      </a:r>
                    </a:p>
                    <a:p>
                      <a:pPr marL="342900" indent="-342900">
                        <a:buFont typeface="Arial" panose="020B0604020202020204" pitchFamily="34" charset="0"/>
                        <a:buChar char="•"/>
                      </a:pPr>
                      <a:r>
                        <a:rPr lang="en-IN" dirty="0"/>
                        <a:t>Labour Laws.</a:t>
                      </a:r>
                    </a:p>
                    <a:p>
                      <a:pPr marL="342900" indent="-342900">
                        <a:buFont typeface="Arial" panose="020B0604020202020204" pitchFamily="34" charset="0"/>
                        <a:buChar char="•"/>
                      </a:pPr>
                      <a:r>
                        <a:rPr lang="en-IN" dirty="0"/>
                        <a:t>Minimum Wages 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dirty="0"/>
                        <a:t>I.T.I.s</a:t>
                      </a:r>
                    </a:p>
                    <a:p>
                      <a:pPr marL="342900" indent="-342900">
                        <a:buFont typeface="Arial" panose="020B0604020202020204" pitchFamily="34" charset="0"/>
                        <a:buChar char="•"/>
                      </a:pPr>
                      <a:r>
                        <a:rPr lang="en-US" dirty="0"/>
                        <a:t>Training partners</a:t>
                      </a:r>
                    </a:p>
                    <a:p>
                      <a:pPr marL="342900" indent="-342900">
                        <a:buFont typeface="Arial" panose="020B0604020202020204" pitchFamily="34" charset="0"/>
                        <a:buChar char="•"/>
                      </a:pPr>
                      <a:r>
                        <a:rPr lang="en-US" dirty="0"/>
                        <a:t>N.G.O.s</a:t>
                      </a:r>
                    </a:p>
                    <a:p>
                      <a:pPr marL="342900" indent="-342900">
                        <a:buFont typeface="Arial" panose="020B0604020202020204" pitchFamily="34" charset="0"/>
                        <a:buChar char="•"/>
                      </a:pPr>
                      <a:r>
                        <a:rPr lang="en-US" dirty="0"/>
                        <a:t>Universities</a:t>
                      </a:r>
                    </a:p>
                    <a:p>
                      <a:pPr marL="342900" indent="-342900">
                        <a:buFont typeface="Arial" panose="020B0604020202020204" pitchFamily="34" charset="0"/>
                        <a:buChar char="•"/>
                      </a:pPr>
                      <a:r>
                        <a:rPr lang="en-US" dirty="0"/>
                        <a:t>K.V.K.s</a:t>
                      </a:r>
                    </a:p>
                    <a:p>
                      <a:pPr marL="342900" indent="-342900">
                        <a:buFont typeface="Arial" panose="020B0604020202020204" pitchFamily="34" charset="0"/>
                        <a:buChar char="•"/>
                      </a:pPr>
                      <a:r>
                        <a:rPr lang="en-US" dirty="0"/>
                        <a:t>Schools</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dirty="0"/>
                        <a:t>Marginalized society</a:t>
                      </a:r>
                    </a:p>
                    <a:p>
                      <a:pPr marL="342900" indent="-342900">
                        <a:buFont typeface="Arial" panose="020B0604020202020204" pitchFamily="34" charset="0"/>
                        <a:buChar char="•"/>
                      </a:pPr>
                      <a:r>
                        <a:rPr lang="en-US" dirty="0"/>
                        <a:t>Unemployed youth</a:t>
                      </a:r>
                    </a:p>
                    <a:p>
                      <a:pPr marL="342900" indent="-342900">
                        <a:buFont typeface="Arial" panose="020B0604020202020204" pitchFamily="34" charset="0"/>
                        <a:buChar char="•"/>
                      </a:pPr>
                      <a:r>
                        <a:rPr lang="en-US" dirty="0"/>
                        <a:t>School and college students</a:t>
                      </a:r>
                    </a:p>
                    <a:p>
                      <a:pPr marL="342900" indent="-342900">
                        <a:buFont typeface="Arial" panose="020B0604020202020204" pitchFamily="34" charset="0"/>
                        <a:buChar char="•"/>
                      </a:pPr>
                      <a:r>
                        <a:rPr lang="en-US" dirty="0" err="1"/>
                        <a:t>labours</a:t>
                      </a:r>
                      <a:endParaRPr lang="en-US" dirty="0"/>
                    </a:p>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6262275"/>
                  </a:ext>
                </a:extLst>
              </a:tr>
            </a:tbl>
          </a:graphicData>
        </a:graphic>
      </p:graphicFrame>
      <p:pic>
        <p:nvPicPr>
          <p:cNvPr id="5" name="Picture 4">
            <a:extLst>
              <a:ext uri="{FF2B5EF4-FFF2-40B4-BE49-F238E27FC236}">
                <a16:creationId xmlns:a16="http://schemas.microsoft.com/office/drawing/2014/main" id="{97D7CDA2-DA9A-FDAF-E3C9-9371D37F3D0D}"/>
              </a:ext>
            </a:extLst>
          </p:cNvPr>
          <p:cNvPicPr>
            <a:picLocks noChangeAspect="1"/>
          </p:cNvPicPr>
          <p:nvPr/>
        </p:nvPicPr>
        <p:blipFill rotWithShape="1">
          <a:blip r:embed="rId2"/>
          <a:srcRect t="90039" r="60083" b="-530"/>
          <a:stretch/>
        </p:blipFill>
        <p:spPr>
          <a:xfrm>
            <a:off x="576470" y="5852194"/>
            <a:ext cx="4419914" cy="651573"/>
          </a:xfrm>
          <a:prstGeom prst="rect">
            <a:avLst/>
          </a:prstGeom>
          <a:ln>
            <a:solidFill>
              <a:schemeClr val="accent2"/>
            </a:solidFill>
          </a:ln>
        </p:spPr>
      </p:pic>
    </p:spTree>
    <p:extLst>
      <p:ext uri="{BB962C8B-B14F-4D97-AF65-F5344CB8AC3E}">
        <p14:creationId xmlns:p14="http://schemas.microsoft.com/office/powerpoint/2010/main" val="156090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CAF75-1B95-9189-86BF-294E7D12B538}"/>
              </a:ext>
            </a:extLst>
          </p:cNvPr>
          <p:cNvSpPr txBox="1"/>
          <p:nvPr/>
        </p:nvSpPr>
        <p:spPr>
          <a:xfrm>
            <a:off x="1262270" y="770280"/>
            <a:ext cx="3637722" cy="461665"/>
          </a:xfrm>
          <a:prstGeom prst="rect">
            <a:avLst/>
          </a:prstGeom>
          <a:noFill/>
        </p:spPr>
        <p:txBody>
          <a:bodyPr wrap="square" rtlCol="0">
            <a:spAutoFit/>
          </a:bodyPr>
          <a:lstStyle/>
          <a:p>
            <a:pPr algn="ctr"/>
            <a:r>
              <a:rPr lang="en-US" sz="2400" b="1" dirty="0">
                <a:latin typeface="Arial Rounded MT Bold" panose="020F0704030504030204" pitchFamily="34" charset="0"/>
              </a:rPr>
              <a:t>Scenario in Karnataka</a:t>
            </a:r>
            <a:endParaRPr lang="en-IN" sz="2400" b="1" dirty="0">
              <a:latin typeface="Arial Rounded MT Bold" panose="020F0704030504030204" pitchFamily="34" charset="0"/>
            </a:endParaRPr>
          </a:p>
        </p:txBody>
      </p:sp>
      <p:sp>
        <p:nvSpPr>
          <p:cNvPr id="4" name="TextBox 3">
            <a:extLst>
              <a:ext uri="{FF2B5EF4-FFF2-40B4-BE49-F238E27FC236}">
                <a16:creationId xmlns:a16="http://schemas.microsoft.com/office/drawing/2014/main" id="{DA6EE32C-1993-5696-C907-D5A084723B82}"/>
              </a:ext>
            </a:extLst>
          </p:cNvPr>
          <p:cNvSpPr txBox="1"/>
          <p:nvPr/>
        </p:nvSpPr>
        <p:spPr>
          <a:xfrm>
            <a:off x="464240" y="1580141"/>
            <a:ext cx="11263520" cy="2862322"/>
          </a:xfrm>
          <a:prstGeom prst="rect">
            <a:avLst/>
          </a:prstGeom>
          <a:noFill/>
        </p:spPr>
        <p:txBody>
          <a:bodyPr wrap="square">
            <a:spAutoFit/>
          </a:bodyPr>
          <a:lstStyle/>
          <a:p>
            <a:r>
              <a:rPr lang="en-US" dirty="0"/>
              <a:t>To address the issue of skill development in the State, the Government of Karnataka has made education and skill up-gradation as the corner stones of its policy. </a:t>
            </a:r>
          </a:p>
          <a:p>
            <a:endParaRPr lang="en-US" dirty="0"/>
          </a:p>
          <a:p>
            <a:r>
              <a:rPr lang="en-US" dirty="0"/>
              <a:t>It has opened 289 polytechnic institutes throughout the State, in addition to setting up of 1,507 Industrial Training Institutes (ITIs).</a:t>
            </a:r>
          </a:p>
          <a:p>
            <a:endParaRPr lang="en-US" dirty="0"/>
          </a:p>
          <a:p>
            <a:r>
              <a:rPr lang="en-US" dirty="0"/>
              <a:t> Assistance is also provided to private players for setting up training institutes within the State. </a:t>
            </a:r>
          </a:p>
          <a:p>
            <a:endParaRPr lang="en-US" dirty="0"/>
          </a:p>
          <a:p>
            <a:r>
              <a:rPr lang="en-US" dirty="0"/>
              <a:t>In 2008, the State Government set up the State Skill Commission with a mission at empowering all individuals through improved skills and knowledge</a:t>
            </a:r>
            <a:endParaRPr lang="en-IN" dirty="0"/>
          </a:p>
        </p:txBody>
      </p:sp>
      <p:sp>
        <p:nvSpPr>
          <p:cNvPr id="6" name="TextBox 5">
            <a:extLst>
              <a:ext uri="{FF2B5EF4-FFF2-40B4-BE49-F238E27FC236}">
                <a16:creationId xmlns:a16="http://schemas.microsoft.com/office/drawing/2014/main" id="{9E743082-9073-EF21-5B5A-3B821B2A0599}"/>
              </a:ext>
            </a:extLst>
          </p:cNvPr>
          <p:cNvSpPr txBox="1"/>
          <p:nvPr/>
        </p:nvSpPr>
        <p:spPr>
          <a:xfrm>
            <a:off x="464240" y="4877282"/>
            <a:ext cx="11154189" cy="523220"/>
          </a:xfrm>
          <a:prstGeom prst="rect">
            <a:avLst/>
          </a:prstGeom>
          <a:noFill/>
        </p:spPr>
        <p:txBody>
          <a:bodyPr wrap="square">
            <a:spAutoFit/>
          </a:bodyPr>
          <a:lstStyle/>
          <a:p>
            <a:r>
              <a:rPr lang="en-US" dirty="0"/>
              <a:t>Karnataka Vocational Training and Skills Development Corporation (KVTSDC) has also been set up for furthering the agenda of skill development in Karnataka.</a:t>
            </a:r>
            <a:endParaRPr lang="en-IN" dirty="0"/>
          </a:p>
        </p:txBody>
      </p:sp>
      <p:sp>
        <p:nvSpPr>
          <p:cNvPr id="3" name="Oval 2">
            <a:extLst>
              <a:ext uri="{FF2B5EF4-FFF2-40B4-BE49-F238E27FC236}">
                <a16:creationId xmlns:a16="http://schemas.microsoft.com/office/drawing/2014/main" id="{C0EC0E86-99A2-ABAF-8017-9A2570F45ECD}"/>
              </a:ext>
            </a:extLst>
          </p:cNvPr>
          <p:cNvSpPr/>
          <p:nvPr/>
        </p:nvSpPr>
        <p:spPr>
          <a:xfrm>
            <a:off x="5139054" y="254301"/>
            <a:ext cx="1162354" cy="1170639"/>
          </a:xfrm>
          <a:prstGeom prst="ellipse">
            <a:avLst/>
          </a:prstGeom>
          <a:blipFill rotWithShape="1">
            <a:blip r:embed="rId2">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90563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C666A2-4DD3-43CB-438C-6D3E3BB0DB74}"/>
              </a:ext>
            </a:extLst>
          </p:cNvPr>
          <p:cNvSpPr txBox="1"/>
          <p:nvPr/>
        </p:nvSpPr>
        <p:spPr>
          <a:xfrm>
            <a:off x="573777" y="1412991"/>
            <a:ext cx="11263519" cy="1107996"/>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Given the above background and the growing importance of skill development in Karnataka, the National Skill Development Corporation (NSDC) mandated ICRA Management Consulting Services (IMaCS) to conduct the district wise skill gap study for the State of Karnataka.</a:t>
            </a:r>
            <a:endParaRPr lang="en-IN"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CB7F32C-A682-05AA-10DD-C04F38CE6D25}"/>
              </a:ext>
            </a:extLst>
          </p:cNvPr>
          <p:cNvSpPr txBox="1"/>
          <p:nvPr/>
        </p:nvSpPr>
        <p:spPr>
          <a:xfrm>
            <a:off x="464240" y="3171639"/>
            <a:ext cx="11482595" cy="2462213"/>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Based on its forecasts, it has been estimated that between 2012 and 2022, </a:t>
            </a:r>
            <a:r>
              <a:rPr lang="en-US" sz="2200" b="1" dirty="0">
                <a:solidFill>
                  <a:srgbClr val="FF0000"/>
                </a:solidFill>
                <a:latin typeface="Times New Roman" panose="02020603050405020304" pitchFamily="18" charset="0"/>
                <a:cs typeface="Times New Roman" panose="02020603050405020304" pitchFamily="18" charset="0"/>
              </a:rPr>
              <a:t>an incremental demand for 8.47 million people will be generated in Karnataka.</a:t>
            </a:r>
          </a:p>
          <a:p>
            <a:endParaRPr lang="en-US" sz="2200" b="1" dirty="0">
              <a:solidFill>
                <a:srgbClr val="FF0000"/>
              </a:solidFill>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Maximum demand will be generated from sectors such as tourism, travel and hospitality; agriculture and allied (mainly allied such as horticulture, fishery, animal husbandry, poultry and sericulture); building, construction and real estate; IT &amp; ITES, transportation, logistics, warehousing and packaging; healthcare and education services.</a:t>
            </a:r>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74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5B9424-39FE-DA04-8ADA-A31273A7363C}"/>
              </a:ext>
            </a:extLst>
          </p:cNvPr>
          <p:cNvSpPr txBox="1"/>
          <p:nvPr/>
        </p:nvSpPr>
        <p:spPr>
          <a:xfrm>
            <a:off x="318054" y="3206119"/>
            <a:ext cx="11121886" cy="1047210"/>
          </a:xfrm>
          <a:prstGeom prst="rect">
            <a:avLst/>
          </a:prstGeom>
          <a:noFill/>
        </p:spPr>
        <p:txBody>
          <a:bodyPr wrap="square">
            <a:spAutoFit/>
          </a:bodyPr>
          <a:lstStyle/>
          <a:p>
            <a:pPr>
              <a:lnSpc>
                <a:spcPct val="150000"/>
              </a:lnSpc>
            </a:pPr>
            <a:r>
              <a:rPr lang="en-US" sz="2200" dirty="0">
                <a:latin typeface="Times New Roman" panose="02020603050405020304" pitchFamily="18" charset="0"/>
                <a:cs typeface="Times New Roman" panose="02020603050405020304" pitchFamily="18" charset="0"/>
              </a:rPr>
              <a:t>To meet the demand and supply gap in the State, IMaCS has made recommendations for four types of stakeholders: (1) Government, (2) Industry, (3) Private training institutes, and (4) NSDC</a:t>
            </a:r>
            <a:endParaRPr lang="en-IN"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4DE382B-5C29-4763-2FEF-74DA73EA580B}"/>
              </a:ext>
            </a:extLst>
          </p:cNvPr>
          <p:cNvSpPr txBox="1"/>
          <p:nvPr/>
        </p:nvSpPr>
        <p:spPr>
          <a:xfrm>
            <a:off x="6607312" y="5723232"/>
            <a:ext cx="4363279" cy="430887"/>
          </a:xfrm>
          <a:prstGeom prst="rect">
            <a:avLst/>
          </a:prstGeom>
          <a:solidFill>
            <a:schemeClr val="accent3">
              <a:lumMod val="60000"/>
              <a:lumOff val="40000"/>
            </a:schemeClr>
          </a:solidFill>
        </p:spPr>
        <p:txBody>
          <a:bodyPr wrap="square" rtlCol="0">
            <a:spAutoFit/>
          </a:bodyPr>
          <a:lstStyle/>
          <a:p>
            <a:r>
              <a:rPr lang="en-US" sz="2200" dirty="0">
                <a:latin typeface="Times New Roman" panose="02020603050405020304" pitchFamily="18" charset="0"/>
                <a:cs typeface="Times New Roman" panose="02020603050405020304" pitchFamily="18" charset="0"/>
              </a:rPr>
              <a:t>NSDC state report 2017-2022</a:t>
            </a:r>
            <a:endParaRPr lang="en-IN" sz="2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E74307E-BBDA-21EB-9667-6CA420F33C5F}"/>
              </a:ext>
            </a:extLst>
          </p:cNvPr>
          <p:cNvSpPr txBox="1"/>
          <p:nvPr/>
        </p:nvSpPr>
        <p:spPr>
          <a:xfrm>
            <a:off x="752474" y="1597680"/>
            <a:ext cx="10429048" cy="1047210"/>
          </a:xfrm>
          <a:prstGeom prst="rect">
            <a:avLst/>
          </a:prstGeom>
          <a:noFill/>
        </p:spPr>
        <p:txBody>
          <a:bodyPr wrap="square">
            <a:spAutoFit/>
          </a:bodyPr>
          <a:lstStyle/>
          <a:p>
            <a:pPr>
              <a:lnSpc>
                <a:spcPct val="150000"/>
              </a:lnSpc>
            </a:pPr>
            <a:r>
              <a:rPr lang="en-US" sz="2200" dirty="0">
                <a:latin typeface="Times New Roman" panose="02020603050405020304" pitchFamily="18" charset="0"/>
                <a:cs typeface="Times New Roman" panose="02020603050405020304" pitchFamily="18" charset="0"/>
              </a:rPr>
              <a:t>The supply side numbers have also been forecasted. It has been estimated that upto 2022, about</a:t>
            </a:r>
            <a:r>
              <a:rPr lang="en-US" sz="2200" dirty="0">
                <a:solidFill>
                  <a:srgbClr val="FF0000"/>
                </a:solidFill>
                <a:latin typeface="Times New Roman" panose="02020603050405020304" pitchFamily="18" charset="0"/>
                <a:cs typeface="Times New Roman" panose="02020603050405020304" pitchFamily="18" charset="0"/>
              </a:rPr>
              <a:t> </a:t>
            </a:r>
            <a:r>
              <a:rPr lang="en-US" sz="2200" b="1" dirty="0">
                <a:solidFill>
                  <a:srgbClr val="FF0000"/>
                </a:solidFill>
                <a:latin typeface="Times New Roman" panose="02020603050405020304" pitchFamily="18" charset="0"/>
                <a:cs typeface="Times New Roman" panose="02020603050405020304" pitchFamily="18" charset="0"/>
              </a:rPr>
              <a:t>8.16 million persons will join the workforce in Karnataka</a:t>
            </a:r>
            <a:r>
              <a:rPr lang="en-US" sz="2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47996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7DB6-4376-FFFA-8FA4-9E685C857B7A}"/>
              </a:ext>
            </a:extLst>
          </p:cNvPr>
          <p:cNvSpPr>
            <a:spLocks noGrp="1"/>
          </p:cNvSpPr>
          <p:nvPr>
            <p:ph type="title"/>
          </p:nvPr>
        </p:nvSpPr>
        <p:spPr>
          <a:xfrm>
            <a:off x="5557174" y="3185391"/>
            <a:ext cx="6094800" cy="1143200"/>
          </a:xfrm>
        </p:spPr>
        <p:txBody>
          <a:bodyPr/>
          <a:lstStyle/>
          <a:p>
            <a:pPr algn="ctr"/>
            <a:r>
              <a:rPr lang="en-US" sz="6000" b="1" i="1" dirty="0">
                <a:latin typeface="Colonna MT" panose="04020805060202030203" pitchFamily="82" charset="0"/>
              </a:rPr>
              <a:t>INITIATIVES IN SKILL DEVELOPMENT</a:t>
            </a:r>
            <a:endParaRPr lang="en-IN" sz="6000" b="1" i="1" dirty="0">
              <a:latin typeface="Colonna MT" panose="04020805060202030203" pitchFamily="82" charset="0"/>
            </a:endParaRPr>
          </a:p>
        </p:txBody>
      </p:sp>
    </p:spTree>
    <p:extLst>
      <p:ext uri="{BB962C8B-B14F-4D97-AF65-F5344CB8AC3E}">
        <p14:creationId xmlns:p14="http://schemas.microsoft.com/office/powerpoint/2010/main" val="280322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6221A9-9E7A-7B7D-2634-FE1C2303D384}"/>
              </a:ext>
            </a:extLst>
          </p:cNvPr>
          <p:cNvSpPr txBox="1"/>
          <p:nvPr/>
        </p:nvSpPr>
        <p:spPr>
          <a:xfrm>
            <a:off x="334618" y="1494834"/>
            <a:ext cx="1087672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74151"/>
                </a:solidFill>
                <a:effectLst/>
                <a:uLnTx/>
                <a:uFillTx/>
                <a:latin typeface="Söhne"/>
                <a:cs typeface="Arial"/>
                <a:sym typeface="Arial"/>
              </a:rPr>
              <a:t>Skill India Mission is a flagship initiative launched by the Government of India in 2015 to improve the skills of the country's workforce and make them employable.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74151"/>
              </a:solidFill>
              <a:effectLst/>
              <a:uLnTx/>
              <a:uFillTx/>
              <a:latin typeface="Söhne"/>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74151"/>
                </a:solidFill>
                <a:effectLst/>
                <a:uLnTx/>
                <a:uFillTx/>
                <a:latin typeface="Söhne"/>
                <a:cs typeface="Arial"/>
                <a:sym typeface="Arial"/>
              </a:rPr>
              <a:t>The primary objective of the Skill India Mission is to provide training and certification to the youth of the country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kern="0" dirty="0">
              <a:solidFill>
                <a:srgbClr val="374151"/>
              </a:solidFill>
              <a:latin typeface="Söhne"/>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74151"/>
                </a:solidFill>
                <a:effectLst/>
                <a:uLnTx/>
                <a:uFillTx/>
                <a:latin typeface="Söhne"/>
                <a:cs typeface="Arial"/>
                <a:sym typeface="Arial"/>
              </a:rPr>
              <a:t>The initiative seeks to train over 40 crore people in India in various skills by 2022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kern="0" dirty="0">
              <a:solidFill>
                <a:srgbClr val="374151"/>
              </a:solidFill>
              <a:latin typeface="Söhne"/>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74151"/>
                </a:solidFill>
                <a:effectLst/>
                <a:uLnTx/>
                <a:uFillTx/>
                <a:latin typeface="Söhne"/>
                <a:cs typeface="Arial"/>
                <a:sym typeface="Arial"/>
              </a:rPr>
              <a:t>It focuses on creating opportunities for skill development, entrepreneurship, and job placement, particularly for youth, women, and disadvantaged sections of the society.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74151"/>
              </a:solidFill>
              <a:effectLst/>
              <a:uLnTx/>
              <a:uFillTx/>
              <a:latin typeface="Söhne"/>
              <a:cs typeface="Arial"/>
              <a:sym typeface="Arial"/>
            </a:endParaRPr>
          </a:p>
        </p:txBody>
      </p:sp>
      <p:sp>
        <p:nvSpPr>
          <p:cNvPr id="4" name="TextBox 3">
            <a:extLst>
              <a:ext uri="{FF2B5EF4-FFF2-40B4-BE49-F238E27FC236}">
                <a16:creationId xmlns:a16="http://schemas.microsoft.com/office/drawing/2014/main" id="{31AA4988-C0A3-C937-D282-599977B7B0D3}"/>
              </a:ext>
            </a:extLst>
          </p:cNvPr>
          <p:cNvSpPr txBox="1"/>
          <p:nvPr/>
        </p:nvSpPr>
        <p:spPr>
          <a:xfrm>
            <a:off x="3386758" y="344054"/>
            <a:ext cx="6097656" cy="523220"/>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Rounded MT Bold" panose="020F0704030504030204" pitchFamily="34" charset="0"/>
                <a:cs typeface="Arial"/>
                <a:sym typeface="Arial"/>
              </a:rPr>
              <a:t>SKILL INDIA MISSION</a:t>
            </a:r>
          </a:p>
        </p:txBody>
      </p:sp>
      <p:pic>
        <p:nvPicPr>
          <p:cNvPr id="7" name="Picture 6">
            <a:extLst>
              <a:ext uri="{FF2B5EF4-FFF2-40B4-BE49-F238E27FC236}">
                <a16:creationId xmlns:a16="http://schemas.microsoft.com/office/drawing/2014/main" id="{79857EFF-56FD-E72B-5F9B-AD1E68E9817A}"/>
              </a:ext>
            </a:extLst>
          </p:cNvPr>
          <p:cNvPicPr>
            <a:picLocks noChangeAspect="1"/>
          </p:cNvPicPr>
          <p:nvPr/>
        </p:nvPicPr>
        <p:blipFill rotWithShape="1">
          <a:blip r:embed="rId3">
            <a:extLst>
              <a:ext uri="{28A0092B-C50C-407E-A947-70E740481C1C}">
                <a14:useLocalDpi xmlns:a14="http://schemas.microsoft.com/office/drawing/2010/main" val="0"/>
              </a:ext>
            </a:extLst>
          </a:blip>
          <a:srcRect t="11640" b="18456"/>
          <a:stretch/>
        </p:blipFill>
        <p:spPr>
          <a:xfrm>
            <a:off x="0" y="0"/>
            <a:ext cx="1610140" cy="1166842"/>
          </a:xfrm>
          <a:prstGeom prst="rect">
            <a:avLst/>
          </a:prstGeom>
        </p:spPr>
      </p:pic>
    </p:spTree>
    <p:extLst>
      <p:ext uri="{BB962C8B-B14F-4D97-AF65-F5344CB8AC3E}">
        <p14:creationId xmlns:p14="http://schemas.microsoft.com/office/powerpoint/2010/main" val="2693702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C0715-CE8C-558A-F2F0-CB1113F93ECD}"/>
              </a:ext>
            </a:extLst>
          </p:cNvPr>
          <p:cNvSpPr txBox="1"/>
          <p:nvPr/>
        </p:nvSpPr>
        <p:spPr>
          <a:xfrm>
            <a:off x="902804" y="1193778"/>
            <a:ext cx="1038639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Who can avail training courses under Skill India:-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All Skill India training courses </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are open to every citizen of this country</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regardless of age, gender and location. </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The qualifications in some cases include </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working knowledge of some industry </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and literacy.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Skill India courses are </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available in various Indian languages </a:t>
            </a: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to benefits to all ethnic groups of the country.</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3992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91ADD9E-D12F-9C9A-A6EC-2DA093CDE134}"/>
              </a:ext>
            </a:extLst>
          </p:cNvPr>
          <p:cNvGraphicFramePr/>
          <p:nvPr>
            <p:extLst>
              <p:ext uri="{D42A27DB-BD31-4B8C-83A1-F6EECF244321}">
                <p14:modId xmlns:p14="http://schemas.microsoft.com/office/powerpoint/2010/main" val="3758734298"/>
              </p:ext>
            </p:extLst>
          </p:nvPr>
        </p:nvGraphicFramePr>
        <p:xfrm>
          <a:off x="1749288" y="238539"/>
          <a:ext cx="10109724" cy="6116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8EACC87-C4DE-EAC1-4243-70C5929AB13B}"/>
              </a:ext>
            </a:extLst>
          </p:cNvPr>
          <p:cNvSpPr txBox="1"/>
          <p:nvPr/>
        </p:nvSpPr>
        <p:spPr>
          <a:xfrm>
            <a:off x="0" y="2305879"/>
            <a:ext cx="2286000" cy="1569660"/>
          </a:xfrm>
          <a:prstGeom prst="homePlate">
            <a:avLst>
              <a:gd name="adj" fmla="val 43668"/>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Flow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Seminar</a:t>
            </a:r>
            <a:endParaRPr kumimoji="0" lang="en-IN" sz="32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p:txBody>
      </p:sp>
    </p:spTree>
    <p:extLst>
      <p:ext uri="{BB962C8B-B14F-4D97-AF65-F5344CB8AC3E}">
        <p14:creationId xmlns:p14="http://schemas.microsoft.com/office/powerpoint/2010/main" val="2920700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4F9076-780C-D7F5-B119-69A9120DD6AA}"/>
              </a:ext>
            </a:extLst>
          </p:cNvPr>
          <p:cNvSpPr txBox="1"/>
          <p:nvPr/>
        </p:nvSpPr>
        <p:spPr>
          <a:xfrm>
            <a:off x="1431235" y="480009"/>
            <a:ext cx="1052553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prstClr val="black"/>
                </a:solidFill>
                <a:latin typeface="Times New Roman" panose="02020603050405020304" pitchFamily="18" charset="0"/>
                <a:cs typeface="Times New Roman" panose="02020603050405020304" pitchFamily="18" charset="0"/>
                <a:sym typeface="Arial"/>
              </a:rPr>
              <a:t>A</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spirant candidates to register for skill training and employment opportunities through the online portal:-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https://skillindia.gov.in/</a:t>
            </a:r>
            <a:b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br>
            <a:endParaRPr kumimoji="0" lang="en-IN"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EC561B1D-45D2-F748-F5A7-A4726C02FFD1}"/>
              </a:ext>
            </a:extLst>
          </p:cNvPr>
          <p:cNvPicPr>
            <a:picLocks noChangeAspect="1"/>
          </p:cNvPicPr>
          <p:nvPr/>
        </p:nvPicPr>
        <p:blipFill>
          <a:blip r:embed="rId2"/>
          <a:stretch>
            <a:fillRect/>
          </a:stretch>
        </p:blipFill>
        <p:spPr>
          <a:xfrm>
            <a:off x="609600" y="2324144"/>
            <a:ext cx="11446954" cy="3426415"/>
          </a:xfrm>
          <a:prstGeom prst="rect">
            <a:avLst/>
          </a:prstGeom>
        </p:spPr>
      </p:pic>
    </p:spTree>
    <p:extLst>
      <p:ext uri="{BB962C8B-B14F-4D97-AF65-F5344CB8AC3E}">
        <p14:creationId xmlns:p14="http://schemas.microsoft.com/office/powerpoint/2010/main" val="3453273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C2A31-1E53-A990-E9F2-30C47D30A7AC}"/>
              </a:ext>
            </a:extLst>
          </p:cNvPr>
          <p:cNvSpPr txBox="1"/>
          <p:nvPr/>
        </p:nvSpPr>
        <p:spPr>
          <a:xfrm>
            <a:off x="1649896" y="362947"/>
            <a:ext cx="10177669" cy="523220"/>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0" i="0" u="none" strike="noStrike" kern="0" cap="none" spc="0" normalizeH="0" baseline="0" noProof="0" dirty="0">
                <a:ln>
                  <a:noFill/>
                </a:ln>
                <a:solidFill>
                  <a:schemeClr val="bg1"/>
                </a:solidFill>
                <a:effectLst/>
                <a:uLnTx/>
                <a:uFillTx/>
                <a:latin typeface="Arial Rounded MT Bold" panose="020F0704030504030204" pitchFamily="34" charset="0"/>
                <a:cs typeface="Arial"/>
                <a:sym typeface="Arial"/>
              </a:rPr>
              <a:t>PRADHAN MANTRI KAUSHAL VIKAS YOJANA (PMKVY)</a:t>
            </a:r>
            <a:endParaRPr kumimoji="0" lang="en-IN" sz="2800" b="0" i="0" u="none" strike="noStrike" kern="0" cap="none" spc="0" normalizeH="0" baseline="0" noProof="0" dirty="0">
              <a:ln>
                <a:noFill/>
              </a:ln>
              <a:solidFill>
                <a:schemeClr val="bg1"/>
              </a:solidFill>
              <a:effectLst/>
              <a:uLnTx/>
              <a:uFillTx/>
              <a:latin typeface="Arial Rounded MT Bold" panose="020F0704030504030204" pitchFamily="34" charset="0"/>
              <a:cs typeface="Arial"/>
              <a:sym typeface="Arial"/>
            </a:endParaRPr>
          </a:p>
        </p:txBody>
      </p:sp>
      <p:sp>
        <p:nvSpPr>
          <p:cNvPr id="5" name="TextBox 4">
            <a:extLst>
              <a:ext uri="{FF2B5EF4-FFF2-40B4-BE49-F238E27FC236}">
                <a16:creationId xmlns:a16="http://schemas.microsoft.com/office/drawing/2014/main" id="{4D798253-AFBC-3ADB-A69E-F37E3CC0B1F0}"/>
              </a:ext>
            </a:extLst>
          </p:cNvPr>
          <p:cNvSpPr txBox="1"/>
          <p:nvPr/>
        </p:nvSpPr>
        <p:spPr>
          <a:xfrm>
            <a:off x="1124432" y="4379666"/>
            <a:ext cx="101776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sym typeface="Arial"/>
              </a:rPr>
              <a:t>PMKVY is a Skill Certification Scheme that aims to encourage the youth population of the country to take up training which is industry- relevant.</a:t>
            </a:r>
            <a:endParaRPr kumimoji="0" lang="en-I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3799C3F5-3B43-AB53-001E-3054E910A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582" y="1331268"/>
            <a:ext cx="4800685" cy="2408343"/>
          </a:xfrm>
          <a:prstGeom prst="rect">
            <a:avLst/>
          </a:prstGeom>
        </p:spPr>
      </p:pic>
      <p:pic>
        <p:nvPicPr>
          <p:cNvPr id="9" name="Picture 8">
            <a:extLst>
              <a:ext uri="{FF2B5EF4-FFF2-40B4-BE49-F238E27FC236}">
                <a16:creationId xmlns:a16="http://schemas.microsoft.com/office/drawing/2014/main" id="{1938C59A-3CB3-EE45-22A5-FA1879CAA02D}"/>
              </a:ext>
            </a:extLst>
          </p:cNvPr>
          <p:cNvPicPr>
            <a:picLocks noChangeAspect="1"/>
          </p:cNvPicPr>
          <p:nvPr/>
        </p:nvPicPr>
        <p:blipFill rotWithShape="1">
          <a:blip r:embed="rId3"/>
          <a:srcRect l="6203" r="11637"/>
          <a:stretch/>
        </p:blipFill>
        <p:spPr>
          <a:xfrm>
            <a:off x="6470372" y="1331268"/>
            <a:ext cx="5327945" cy="2408342"/>
          </a:xfrm>
          <a:prstGeom prst="rect">
            <a:avLst/>
          </a:prstGeom>
        </p:spPr>
      </p:pic>
    </p:spTree>
    <p:extLst>
      <p:ext uri="{BB962C8B-B14F-4D97-AF65-F5344CB8AC3E}">
        <p14:creationId xmlns:p14="http://schemas.microsoft.com/office/powerpoint/2010/main" val="3125661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B9039-CF82-F11D-6282-459CDF7855A5}"/>
              </a:ext>
            </a:extLst>
          </p:cNvPr>
          <p:cNvSpPr txBox="1"/>
          <p:nvPr/>
        </p:nvSpPr>
        <p:spPr>
          <a:xfrm>
            <a:off x="1131403" y="1249022"/>
            <a:ext cx="9929191" cy="15696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PMKVY 1.0 (2015-16)-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providing free short duration skill training and giving them encouragement by providing monetary rewards for skill certification.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During its pilot phase in 2015-16, </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19.85 lakh candidates were trained</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94E2A1A-129C-F6AC-488B-AF1CA9063CE7}"/>
              </a:ext>
            </a:extLst>
          </p:cNvPr>
          <p:cNvSpPr txBox="1"/>
          <p:nvPr/>
        </p:nvSpPr>
        <p:spPr>
          <a:xfrm>
            <a:off x="3337062" y="439849"/>
            <a:ext cx="609765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Phases of PMKVY:</a:t>
            </a:r>
          </a:p>
        </p:txBody>
      </p:sp>
      <p:sp>
        <p:nvSpPr>
          <p:cNvPr id="10" name="TextBox 9">
            <a:extLst>
              <a:ext uri="{FF2B5EF4-FFF2-40B4-BE49-F238E27FC236}">
                <a16:creationId xmlns:a16="http://schemas.microsoft.com/office/drawing/2014/main" id="{B19F4EC8-6DF5-EABF-5EB3-269C43B178B6}"/>
              </a:ext>
            </a:extLst>
          </p:cNvPr>
          <p:cNvSpPr txBox="1"/>
          <p:nvPr/>
        </p:nvSpPr>
        <p:spPr>
          <a:xfrm>
            <a:off x="1131404" y="3166191"/>
            <a:ext cx="9929191" cy="2677656"/>
          </a:xfrm>
          <a:prstGeom prst="rect">
            <a:avLst/>
          </a:prstGeom>
          <a:solidFill>
            <a:schemeClr val="accent3">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PMKVY 2.0 (2016-20)- encourage youth for skill development in industrial and digital demand for employment.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Launched for scaling up sectors, geographies and by greater alignment with other missions such as MAKE IN INDIA, DIGITAL INDIA, and SWACCH BHARAT etc.</a:t>
            </a:r>
            <a:endParaRPr kumimoji="0" lang="en-US" sz="2400" b="0" i="0" u="none" strike="noStrike" kern="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 number of candidates trained is 1.09 crore</a:t>
            </a:r>
          </a:p>
        </p:txBody>
      </p:sp>
    </p:spTree>
    <p:extLst>
      <p:ext uri="{BB962C8B-B14F-4D97-AF65-F5344CB8AC3E}">
        <p14:creationId xmlns:p14="http://schemas.microsoft.com/office/powerpoint/2010/main" val="411270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B9039-CF82-F11D-6282-459CDF7855A5}"/>
              </a:ext>
            </a:extLst>
          </p:cNvPr>
          <p:cNvSpPr txBox="1"/>
          <p:nvPr/>
        </p:nvSpPr>
        <p:spPr>
          <a:xfrm>
            <a:off x="1103243" y="1182231"/>
            <a:ext cx="10247244" cy="449353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PMKVY 3.0 (2020-21) - shifted from a supply-based approach to a demand-based approach.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PMKVY 3.0 will encourage skill development throughout the country to address industry needs, meet market demands and impart skills in services and in new-age job roles that have become crucial with the advent of the COVID-19 pandemic.</a:t>
            </a:r>
            <a:endParaRPr kumimoji="0" lang="en-US" sz="24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Implemented in a more decentralized structure with greater responsibilities and support from States/UTs and Districts</a:t>
            </a:r>
            <a:endParaRPr kumimoji="0" lang="en-I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PMKVY 4.0 (2023)- inclusion of new age courses for industry 4.0, on the job training, skill hubs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40030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BBC43E-4A75-079B-82C0-7D467599A433}"/>
              </a:ext>
            </a:extLst>
          </p:cNvPr>
          <p:cNvSpPr txBox="1"/>
          <p:nvPr/>
        </p:nvSpPr>
        <p:spPr>
          <a:xfrm>
            <a:off x="437322" y="496957"/>
            <a:ext cx="11078264" cy="461665"/>
          </a:xfrm>
          <a:prstGeom prst="rect">
            <a:avLst/>
          </a:prstGeom>
          <a:solidFill>
            <a:schemeClr val="accent1">
              <a:lumMod val="50000"/>
            </a:schemeClr>
          </a:solidFill>
        </p:spPr>
        <p:txBody>
          <a:bodyPr wrap="square" rtlCol="0">
            <a:spAutoFit/>
          </a:bodyPr>
          <a:lstStyle/>
          <a:p>
            <a:pPr algn="ctr"/>
            <a:r>
              <a:rPr lang="en-US" sz="2400" dirty="0">
                <a:solidFill>
                  <a:schemeClr val="bg1"/>
                </a:solidFill>
                <a:latin typeface="Arial Rounded MT Bold" panose="020F0704030504030204" pitchFamily="34" charset="0"/>
              </a:rPr>
              <a:t>Components of PMKVY</a:t>
            </a:r>
            <a:endParaRPr lang="en-IN" sz="2400" dirty="0">
              <a:solidFill>
                <a:schemeClr val="bg1"/>
              </a:solidFill>
              <a:latin typeface="Arial Rounded MT Bold" panose="020F0704030504030204" pitchFamily="34" charset="0"/>
            </a:endParaRPr>
          </a:p>
        </p:txBody>
      </p:sp>
      <p:graphicFrame>
        <p:nvGraphicFramePr>
          <p:cNvPr id="8" name="Table 8">
            <a:extLst>
              <a:ext uri="{FF2B5EF4-FFF2-40B4-BE49-F238E27FC236}">
                <a16:creationId xmlns:a16="http://schemas.microsoft.com/office/drawing/2014/main" id="{7C265B16-7401-00DB-8805-9F082CE3542D}"/>
              </a:ext>
            </a:extLst>
          </p:cNvPr>
          <p:cNvGraphicFramePr>
            <a:graphicFrameLocks noGrp="1"/>
          </p:cNvGraphicFramePr>
          <p:nvPr>
            <p:extLst>
              <p:ext uri="{D42A27DB-BD31-4B8C-83A1-F6EECF244321}">
                <p14:modId xmlns:p14="http://schemas.microsoft.com/office/powerpoint/2010/main" val="1682723450"/>
              </p:ext>
            </p:extLst>
          </p:nvPr>
        </p:nvGraphicFramePr>
        <p:xfrm>
          <a:off x="437322" y="958622"/>
          <a:ext cx="11078265" cy="5059680"/>
        </p:xfrm>
        <a:graphic>
          <a:graphicData uri="http://schemas.openxmlformats.org/drawingml/2006/table">
            <a:tbl>
              <a:tblPr firstRow="1" bandRow="1">
                <a:tableStyleId>{5C22544A-7EE6-4342-B048-85BDC9FD1C3A}</a:tableStyleId>
              </a:tblPr>
              <a:tblGrid>
                <a:gridCol w="3014170">
                  <a:extLst>
                    <a:ext uri="{9D8B030D-6E8A-4147-A177-3AD203B41FA5}">
                      <a16:colId xmlns:a16="http://schemas.microsoft.com/office/drawing/2014/main" val="1258683560"/>
                    </a:ext>
                  </a:extLst>
                </a:gridCol>
                <a:gridCol w="8064095">
                  <a:extLst>
                    <a:ext uri="{9D8B030D-6E8A-4147-A177-3AD203B41FA5}">
                      <a16:colId xmlns:a16="http://schemas.microsoft.com/office/drawing/2014/main" val="2121171586"/>
                    </a:ext>
                  </a:extLst>
                </a:gridCol>
              </a:tblGrid>
              <a:tr h="370840">
                <a:tc>
                  <a:txBody>
                    <a:bodyPr/>
                    <a:lstStyle/>
                    <a:p>
                      <a:pPr algn="ctr" fontAlgn="t">
                        <a:spcBef>
                          <a:spcPts val="600"/>
                        </a:spcBef>
                        <a:spcAft>
                          <a:spcPts val="600"/>
                        </a:spcAft>
                      </a:pPr>
                      <a:r>
                        <a:rPr lang="en-IN" sz="2000" b="1" dirty="0">
                          <a:solidFill>
                            <a:schemeClr val="bg1"/>
                          </a:solidFill>
                          <a:effectLst/>
                        </a:rPr>
                        <a:t>Component</a:t>
                      </a:r>
                      <a:endParaRPr lang="en-IN" sz="2000" dirty="0">
                        <a:solidFill>
                          <a:schemeClr val="bg1"/>
                        </a:solidFill>
                        <a:effectLst/>
                      </a:endParaRPr>
                    </a:p>
                  </a:txBody>
                  <a:tcPr marL="60960" marR="60960" marT="60960" marB="60960">
                    <a:solidFill>
                      <a:srgbClr val="002060"/>
                    </a:solidFill>
                  </a:tcPr>
                </a:tc>
                <a:tc>
                  <a:txBody>
                    <a:bodyPr/>
                    <a:lstStyle/>
                    <a:p>
                      <a:pPr algn="ctr" fontAlgn="t">
                        <a:spcBef>
                          <a:spcPts val="600"/>
                        </a:spcBef>
                        <a:spcAft>
                          <a:spcPts val="600"/>
                        </a:spcAft>
                      </a:pPr>
                      <a:r>
                        <a:rPr lang="en-IN" sz="2000" b="1" dirty="0">
                          <a:solidFill>
                            <a:schemeClr val="bg1"/>
                          </a:solidFill>
                          <a:effectLst/>
                        </a:rPr>
                        <a:t>Description</a:t>
                      </a:r>
                      <a:endParaRPr lang="en-IN" sz="2000" dirty="0">
                        <a:solidFill>
                          <a:schemeClr val="bg1"/>
                        </a:solidFill>
                        <a:effectLst/>
                      </a:endParaRPr>
                    </a:p>
                  </a:txBody>
                  <a:tcPr marL="60960" marR="60960" marT="60960" marB="60960">
                    <a:solidFill>
                      <a:srgbClr val="002060"/>
                    </a:solidFill>
                  </a:tcPr>
                </a:tc>
                <a:extLst>
                  <a:ext uri="{0D108BD9-81ED-4DB2-BD59-A6C34878D82A}">
                    <a16:rowId xmlns:a16="http://schemas.microsoft.com/office/drawing/2014/main" val="3934678107"/>
                  </a:ext>
                </a:extLst>
              </a:tr>
              <a:tr h="370840">
                <a:tc>
                  <a:txBody>
                    <a:bodyPr/>
                    <a:lstStyle/>
                    <a:p>
                      <a:pPr fontAlgn="t">
                        <a:spcBef>
                          <a:spcPts val="600"/>
                        </a:spcBef>
                        <a:spcAft>
                          <a:spcPts val="600"/>
                        </a:spcAft>
                      </a:pPr>
                      <a:r>
                        <a:rPr lang="en-IN" sz="2000" dirty="0">
                          <a:effectLst/>
                        </a:rPr>
                        <a:t>Short Term Training</a:t>
                      </a:r>
                    </a:p>
                  </a:txBody>
                  <a:tcPr marL="60960" marR="60960" marT="60960" marB="60960"/>
                </a:tc>
                <a:tc>
                  <a:txBody>
                    <a:bodyPr/>
                    <a:lstStyle/>
                    <a:p>
                      <a:pPr algn="just" fontAlgn="t">
                        <a:spcBef>
                          <a:spcPts val="600"/>
                        </a:spcBef>
                        <a:spcAft>
                          <a:spcPts val="600"/>
                        </a:spcAft>
                      </a:pPr>
                      <a:r>
                        <a:rPr lang="en-US" sz="2000" dirty="0">
                          <a:effectLst/>
                        </a:rPr>
                        <a:t>●      The </a:t>
                      </a:r>
                      <a:r>
                        <a:rPr lang="en-US" sz="2000" u="none" strike="noStrike" dirty="0">
                          <a:solidFill>
                            <a:schemeClr val="tx1"/>
                          </a:solidFill>
                          <a:effectLst/>
                        </a:rPr>
                        <a:t>National Skills Qualifications Framework (NSQF)</a:t>
                      </a:r>
                      <a:r>
                        <a:rPr lang="en-US" sz="2000" dirty="0">
                          <a:solidFill>
                            <a:schemeClr val="tx1"/>
                          </a:solidFill>
                          <a:effectLst/>
                        </a:rPr>
                        <a:t> </a:t>
                      </a:r>
                      <a:r>
                        <a:rPr lang="en-US" sz="2000" dirty="0">
                          <a:effectLst/>
                        </a:rPr>
                        <a:t>and different training centres will provide training.</a:t>
                      </a:r>
                    </a:p>
                    <a:p>
                      <a:pPr algn="just" fontAlgn="t">
                        <a:spcBef>
                          <a:spcPts val="600"/>
                        </a:spcBef>
                        <a:spcAft>
                          <a:spcPts val="600"/>
                        </a:spcAft>
                      </a:pPr>
                      <a:r>
                        <a:rPr lang="en-US" sz="2000" dirty="0">
                          <a:effectLst/>
                        </a:rPr>
                        <a:t>●      They’ll also grant Soft Skill training, Digital &amp; Financial Literacy sessions, Entrepreneurship, etc. depending upon the requirements of the industry.</a:t>
                      </a:r>
                    </a:p>
                    <a:p>
                      <a:pPr algn="just" fontAlgn="t">
                        <a:spcBef>
                          <a:spcPts val="600"/>
                        </a:spcBef>
                        <a:spcAft>
                          <a:spcPts val="600"/>
                        </a:spcAft>
                      </a:pPr>
                      <a:endParaRPr lang="en-US" sz="2000" dirty="0">
                        <a:effectLst/>
                      </a:endParaRPr>
                    </a:p>
                  </a:txBody>
                  <a:tcPr marL="60960" marR="60960" marT="60960" marB="60960"/>
                </a:tc>
                <a:extLst>
                  <a:ext uri="{0D108BD9-81ED-4DB2-BD59-A6C34878D82A}">
                    <a16:rowId xmlns:a16="http://schemas.microsoft.com/office/drawing/2014/main" val="457785546"/>
                  </a:ext>
                </a:extLst>
              </a:tr>
              <a:tr h="370840">
                <a:tc>
                  <a:txBody>
                    <a:bodyPr/>
                    <a:lstStyle/>
                    <a:p>
                      <a:pPr fontAlgn="t">
                        <a:spcBef>
                          <a:spcPts val="600"/>
                        </a:spcBef>
                        <a:spcAft>
                          <a:spcPts val="600"/>
                        </a:spcAft>
                      </a:pPr>
                      <a:r>
                        <a:rPr lang="en-US" sz="2000" dirty="0">
                          <a:effectLst/>
                        </a:rPr>
                        <a:t>Recognition of Prior Learning (RPL)</a:t>
                      </a:r>
                    </a:p>
                  </a:txBody>
                  <a:tcPr marL="60960" marR="60960" marT="60960" marB="60960"/>
                </a:tc>
                <a:tc>
                  <a:txBody>
                    <a:bodyPr/>
                    <a:lstStyle/>
                    <a:p>
                      <a:pPr fontAlgn="t">
                        <a:spcBef>
                          <a:spcPts val="600"/>
                        </a:spcBef>
                        <a:spcAft>
                          <a:spcPts val="600"/>
                        </a:spcAft>
                      </a:pPr>
                      <a:r>
                        <a:rPr lang="en-US" sz="2000" dirty="0">
                          <a:effectLst/>
                        </a:rPr>
                        <a:t>●      Individuals having prior learning experiences/skills are certified and assessed under the Recognition of Prior Learning (RPL).</a:t>
                      </a:r>
                    </a:p>
                    <a:p>
                      <a:pPr fontAlgn="t">
                        <a:spcBef>
                          <a:spcPts val="600"/>
                        </a:spcBef>
                        <a:spcAft>
                          <a:spcPts val="600"/>
                        </a:spcAft>
                      </a:pPr>
                      <a:endParaRPr lang="en-US" sz="2000" dirty="0">
                        <a:effectLst/>
                      </a:endParaRPr>
                    </a:p>
                  </a:txBody>
                  <a:tcPr marL="60960" marR="60960" marT="60960" marB="60960"/>
                </a:tc>
                <a:extLst>
                  <a:ext uri="{0D108BD9-81ED-4DB2-BD59-A6C34878D82A}">
                    <a16:rowId xmlns:a16="http://schemas.microsoft.com/office/drawing/2014/main" val="2338157237"/>
                  </a:ext>
                </a:extLst>
              </a:tr>
              <a:tr h="370840">
                <a:tc>
                  <a:txBody>
                    <a:bodyPr/>
                    <a:lstStyle/>
                    <a:p>
                      <a:pPr fontAlgn="t">
                        <a:spcBef>
                          <a:spcPts val="600"/>
                        </a:spcBef>
                        <a:spcAft>
                          <a:spcPts val="600"/>
                        </a:spcAft>
                      </a:pPr>
                      <a:r>
                        <a:rPr lang="en-IN" sz="2000" dirty="0">
                          <a:effectLst/>
                        </a:rPr>
                        <a:t>Special Projects</a:t>
                      </a:r>
                    </a:p>
                  </a:txBody>
                  <a:tcPr marL="60960" marR="60960" marT="60960" marB="60960"/>
                </a:tc>
                <a:tc>
                  <a:txBody>
                    <a:bodyPr/>
                    <a:lstStyle/>
                    <a:p>
                      <a:pPr fontAlgn="t">
                        <a:spcBef>
                          <a:spcPts val="600"/>
                        </a:spcBef>
                        <a:spcAft>
                          <a:spcPts val="600"/>
                        </a:spcAft>
                      </a:pPr>
                      <a:r>
                        <a:rPr lang="en-US" sz="2000" dirty="0">
                          <a:effectLst/>
                        </a:rPr>
                        <a:t>●      This component of PMKVY aims to encourage training in the groups of society that are marginalized and vulnerable.</a:t>
                      </a:r>
                    </a:p>
                    <a:p>
                      <a:pPr fontAlgn="t">
                        <a:spcBef>
                          <a:spcPts val="600"/>
                        </a:spcBef>
                        <a:spcAft>
                          <a:spcPts val="600"/>
                        </a:spcAft>
                      </a:pPr>
                      <a:r>
                        <a:rPr lang="en-US" sz="2000" dirty="0">
                          <a:effectLst/>
                        </a:rPr>
                        <a:t>●      These Special projects can be defined as projects that have some deviation in the Terms and Conditions from the Short Term Training projects.</a:t>
                      </a:r>
                    </a:p>
                  </a:txBody>
                  <a:tcPr marL="60960" marR="60960" marT="60960" marB="60960"/>
                </a:tc>
                <a:extLst>
                  <a:ext uri="{0D108BD9-81ED-4DB2-BD59-A6C34878D82A}">
                    <a16:rowId xmlns:a16="http://schemas.microsoft.com/office/drawing/2014/main" val="4099036743"/>
                  </a:ext>
                </a:extLst>
              </a:tr>
            </a:tbl>
          </a:graphicData>
        </a:graphic>
      </p:graphicFrame>
    </p:spTree>
    <p:extLst>
      <p:ext uri="{BB962C8B-B14F-4D97-AF65-F5344CB8AC3E}">
        <p14:creationId xmlns:p14="http://schemas.microsoft.com/office/powerpoint/2010/main" val="377778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BBC43E-4A75-079B-82C0-7D467599A433}"/>
              </a:ext>
            </a:extLst>
          </p:cNvPr>
          <p:cNvSpPr txBox="1"/>
          <p:nvPr/>
        </p:nvSpPr>
        <p:spPr>
          <a:xfrm>
            <a:off x="1181100" y="496957"/>
            <a:ext cx="9829800" cy="461665"/>
          </a:xfrm>
          <a:prstGeom prst="rect">
            <a:avLst/>
          </a:prstGeom>
          <a:noFill/>
        </p:spPr>
        <p:txBody>
          <a:bodyPr wrap="square" rtlCol="0">
            <a:spAutoFit/>
          </a:bodyPr>
          <a:lstStyle/>
          <a:p>
            <a:pPr algn="ctr"/>
            <a:r>
              <a:rPr lang="en-US" sz="2400" dirty="0">
                <a:solidFill>
                  <a:prstClr val="black"/>
                </a:solidFill>
                <a:latin typeface="Arial Rounded MT Bold" panose="020F0704030504030204" pitchFamily="34" charset="0"/>
              </a:rPr>
              <a:t>Components of PMKVY</a:t>
            </a:r>
            <a:endParaRPr lang="en-IN" sz="2400" dirty="0">
              <a:solidFill>
                <a:prstClr val="black"/>
              </a:solidFill>
              <a:latin typeface="Arial Rounded MT Bold" panose="020F0704030504030204" pitchFamily="34" charset="0"/>
            </a:endParaRPr>
          </a:p>
        </p:txBody>
      </p:sp>
      <p:graphicFrame>
        <p:nvGraphicFramePr>
          <p:cNvPr id="8" name="Table 8">
            <a:extLst>
              <a:ext uri="{FF2B5EF4-FFF2-40B4-BE49-F238E27FC236}">
                <a16:creationId xmlns:a16="http://schemas.microsoft.com/office/drawing/2014/main" id="{7C265B16-7401-00DB-8805-9F082CE3542D}"/>
              </a:ext>
            </a:extLst>
          </p:cNvPr>
          <p:cNvGraphicFramePr>
            <a:graphicFrameLocks noGrp="1"/>
          </p:cNvGraphicFramePr>
          <p:nvPr>
            <p:extLst>
              <p:ext uri="{D42A27DB-BD31-4B8C-83A1-F6EECF244321}">
                <p14:modId xmlns:p14="http://schemas.microsoft.com/office/powerpoint/2010/main" val="4149527896"/>
              </p:ext>
            </p:extLst>
          </p:nvPr>
        </p:nvGraphicFramePr>
        <p:xfrm>
          <a:off x="526774" y="1254318"/>
          <a:ext cx="11366500" cy="3840480"/>
        </p:xfrm>
        <a:graphic>
          <a:graphicData uri="http://schemas.openxmlformats.org/drawingml/2006/table">
            <a:tbl>
              <a:tblPr firstRow="1" bandRow="1">
                <a:tableStyleId>{5C22544A-7EE6-4342-B048-85BDC9FD1C3A}</a:tableStyleId>
              </a:tblPr>
              <a:tblGrid>
                <a:gridCol w="3693491">
                  <a:extLst>
                    <a:ext uri="{9D8B030D-6E8A-4147-A177-3AD203B41FA5}">
                      <a16:colId xmlns:a16="http://schemas.microsoft.com/office/drawing/2014/main" val="1258683560"/>
                    </a:ext>
                  </a:extLst>
                </a:gridCol>
                <a:gridCol w="7673009">
                  <a:extLst>
                    <a:ext uri="{9D8B030D-6E8A-4147-A177-3AD203B41FA5}">
                      <a16:colId xmlns:a16="http://schemas.microsoft.com/office/drawing/2014/main" val="2121171586"/>
                    </a:ext>
                  </a:extLst>
                </a:gridCol>
              </a:tblGrid>
              <a:tr h="370840">
                <a:tc>
                  <a:txBody>
                    <a:bodyPr/>
                    <a:lstStyle/>
                    <a:p>
                      <a:pPr algn="ctr" fontAlgn="t"/>
                      <a:r>
                        <a:rPr lang="en-IN" sz="2000" b="1" dirty="0">
                          <a:effectLst/>
                        </a:rPr>
                        <a:t>Component</a:t>
                      </a:r>
                      <a:endParaRPr lang="en-IN" sz="2000" dirty="0">
                        <a:effectLst/>
                      </a:endParaRPr>
                    </a:p>
                  </a:txBody>
                  <a:tcPr marL="60960" marR="60960" marT="60960" marB="60960"/>
                </a:tc>
                <a:tc>
                  <a:txBody>
                    <a:bodyPr/>
                    <a:lstStyle/>
                    <a:p>
                      <a:pPr algn="ctr" fontAlgn="t"/>
                      <a:r>
                        <a:rPr lang="en-IN" sz="2000" b="1" dirty="0">
                          <a:effectLst/>
                        </a:rPr>
                        <a:t>Description</a:t>
                      </a:r>
                      <a:endParaRPr lang="en-IN" sz="2000" dirty="0">
                        <a:effectLst/>
                      </a:endParaRPr>
                    </a:p>
                  </a:txBody>
                  <a:tcPr marL="60960" marR="60960" marT="60960" marB="60960"/>
                </a:tc>
                <a:extLst>
                  <a:ext uri="{0D108BD9-81ED-4DB2-BD59-A6C34878D82A}">
                    <a16:rowId xmlns:a16="http://schemas.microsoft.com/office/drawing/2014/main" val="3934678107"/>
                  </a:ext>
                </a:extLst>
              </a:tr>
              <a:tr h="370840">
                <a:tc>
                  <a:txBody>
                    <a:bodyPr/>
                    <a:lstStyle/>
                    <a:p>
                      <a:pPr fontAlgn="t">
                        <a:spcBef>
                          <a:spcPts val="600"/>
                        </a:spcBef>
                        <a:spcAft>
                          <a:spcPts val="600"/>
                        </a:spcAft>
                      </a:pPr>
                      <a:r>
                        <a:rPr lang="en-IN" sz="2000" dirty="0">
                          <a:effectLst/>
                        </a:rPr>
                        <a:t>Kaushal and Rozgar Mela</a:t>
                      </a:r>
                    </a:p>
                  </a:txBody>
                  <a:tcPr marL="60960" marR="60960" marT="60960" marB="60960"/>
                </a:tc>
                <a:tc>
                  <a:txBody>
                    <a:bodyPr/>
                    <a:lstStyle/>
                    <a:p>
                      <a:pPr fontAlgn="t">
                        <a:spcBef>
                          <a:spcPts val="600"/>
                        </a:spcBef>
                        <a:spcAft>
                          <a:spcPts val="600"/>
                        </a:spcAft>
                      </a:pPr>
                      <a:r>
                        <a:rPr lang="en-US" sz="2000" dirty="0">
                          <a:effectLst/>
                        </a:rPr>
                        <a:t>●      They are events organized every six months in order to provide assistance for individuals who have taken PMKVY training and have been certified.</a:t>
                      </a:r>
                    </a:p>
                    <a:p>
                      <a:pPr fontAlgn="t">
                        <a:spcBef>
                          <a:spcPts val="600"/>
                        </a:spcBef>
                        <a:spcAft>
                          <a:spcPts val="600"/>
                        </a:spcAft>
                      </a:pPr>
                      <a:endParaRPr lang="en-US" sz="2000" dirty="0">
                        <a:effectLst/>
                      </a:endParaRPr>
                    </a:p>
                  </a:txBody>
                  <a:tcPr marL="60960" marR="60960" marT="60960" marB="60960"/>
                </a:tc>
                <a:extLst>
                  <a:ext uri="{0D108BD9-81ED-4DB2-BD59-A6C34878D82A}">
                    <a16:rowId xmlns:a16="http://schemas.microsoft.com/office/drawing/2014/main" val="457785546"/>
                  </a:ext>
                </a:extLst>
              </a:tr>
              <a:tr h="370840">
                <a:tc>
                  <a:txBody>
                    <a:bodyPr/>
                    <a:lstStyle/>
                    <a:p>
                      <a:pPr fontAlgn="t">
                        <a:spcBef>
                          <a:spcPts val="600"/>
                        </a:spcBef>
                        <a:spcAft>
                          <a:spcPts val="600"/>
                        </a:spcAft>
                      </a:pPr>
                      <a:r>
                        <a:rPr lang="en-IN" sz="2000" dirty="0">
                          <a:effectLst/>
                        </a:rPr>
                        <a:t>Placement and Monitoring Guidelines</a:t>
                      </a:r>
                    </a:p>
                  </a:txBody>
                  <a:tcPr marL="60960" marR="60960" marT="60960" marB="60960"/>
                </a:tc>
                <a:tc>
                  <a:txBody>
                    <a:bodyPr/>
                    <a:lstStyle/>
                    <a:p>
                      <a:pPr fontAlgn="t">
                        <a:spcBef>
                          <a:spcPts val="600"/>
                        </a:spcBef>
                        <a:spcAft>
                          <a:spcPts val="600"/>
                        </a:spcAft>
                      </a:pPr>
                      <a:r>
                        <a:rPr lang="en-US" sz="2000" dirty="0">
                          <a:effectLst/>
                        </a:rPr>
                        <a:t>●      Creating and Providing placement opportunities to trained and certified individuals.</a:t>
                      </a:r>
                    </a:p>
                    <a:p>
                      <a:pPr fontAlgn="t">
                        <a:spcBef>
                          <a:spcPts val="600"/>
                        </a:spcBef>
                        <a:spcAft>
                          <a:spcPts val="600"/>
                        </a:spcAft>
                      </a:pPr>
                      <a:r>
                        <a:rPr lang="en-US" sz="2000" dirty="0">
                          <a:effectLst/>
                        </a:rPr>
                        <a:t>●      Maintaining high-quality training standards through the Skills Development Management System (</a:t>
                      </a:r>
                      <a:r>
                        <a:rPr lang="en-US" sz="2000" b="1" dirty="0">
                          <a:effectLst/>
                        </a:rPr>
                        <a:t>SDMS</a:t>
                      </a:r>
                      <a:r>
                        <a:rPr lang="en-US" sz="2000" dirty="0">
                          <a:effectLst/>
                        </a:rPr>
                        <a:t>).</a:t>
                      </a:r>
                    </a:p>
                  </a:txBody>
                  <a:tcPr marL="60960" marR="60960" marT="60960" marB="60960"/>
                </a:tc>
                <a:extLst>
                  <a:ext uri="{0D108BD9-81ED-4DB2-BD59-A6C34878D82A}">
                    <a16:rowId xmlns:a16="http://schemas.microsoft.com/office/drawing/2014/main" val="2338157237"/>
                  </a:ext>
                </a:extLst>
              </a:tr>
              <a:tr h="370840">
                <a:tc>
                  <a:txBody>
                    <a:bodyPr/>
                    <a:lstStyle/>
                    <a:p>
                      <a:pPr algn="just" fontAlgn="t">
                        <a:spcBef>
                          <a:spcPts val="600"/>
                        </a:spcBef>
                        <a:spcAft>
                          <a:spcPts val="600"/>
                        </a:spcAft>
                      </a:pPr>
                      <a:r>
                        <a:rPr lang="en-IN" sz="2000" dirty="0">
                          <a:effectLst/>
                        </a:rPr>
                        <a:t>Training Partners (TPs)</a:t>
                      </a:r>
                    </a:p>
                  </a:txBody>
                  <a:tcPr marL="60960" marR="60960" marT="60960" marB="60960"/>
                </a:tc>
                <a:tc>
                  <a:txBody>
                    <a:bodyPr/>
                    <a:lstStyle/>
                    <a:p>
                      <a:pPr algn="just" fontAlgn="t">
                        <a:spcBef>
                          <a:spcPts val="600"/>
                        </a:spcBef>
                        <a:spcAft>
                          <a:spcPts val="600"/>
                        </a:spcAft>
                      </a:pPr>
                      <a:endParaRPr lang="en-US" sz="2000" dirty="0">
                        <a:effectLst/>
                      </a:endParaRPr>
                    </a:p>
                  </a:txBody>
                  <a:tcPr marL="60960" marR="60960" marT="60960" marB="60960"/>
                </a:tc>
                <a:extLst>
                  <a:ext uri="{0D108BD9-81ED-4DB2-BD59-A6C34878D82A}">
                    <a16:rowId xmlns:a16="http://schemas.microsoft.com/office/drawing/2014/main" val="4099036743"/>
                  </a:ext>
                </a:extLst>
              </a:tr>
            </a:tbl>
          </a:graphicData>
        </a:graphic>
      </p:graphicFrame>
    </p:spTree>
    <p:extLst>
      <p:ext uri="{BB962C8B-B14F-4D97-AF65-F5344CB8AC3E}">
        <p14:creationId xmlns:p14="http://schemas.microsoft.com/office/powerpoint/2010/main" val="3350768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3558F0-E522-E13A-225D-EE24D479BAD6}"/>
              </a:ext>
            </a:extLst>
          </p:cNvPr>
          <p:cNvSpPr txBox="1"/>
          <p:nvPr/>
        </p:nvSpPr>
        <p:spPr>
          <a:xfrm>
            <a:off x="705677" y="1589830"/>
            <a:ext cx="7464287" cy="3847207"/>
          </a:xfrm>
          <a:prstGeom prst="rect">
            <a:avLst/>
          </a:prstGeom>
          <a:noFill/>
        </p:spPr>
        <p:txBody>
          <a:bodyPr wrap="square">
            <a:spAutoFit/>
          </a:bodyPr>
          <a:lstStyle/>
          <a:p>
            <a:r>
              <a:rPr lang="en-US" sz="2200" dirty="0">
                <a:solidFill>
                  <a:srgbClr val="374151"/>
                </a:solidFill>
                <a:latin typeface="Times New Roman" panose="02020603050405020304" pitchFamily="18" charset="0"/>
                <a:cs typeface="Times New Roman" panose="02020603050405020304" pitchFamily="18" charset="0"/>
              </a:rPr>
              <a:t>It </a:t>
            </a:r>
            <a:r>
              <a:rPr lang="en-US" sz="2200" b="0" i="0" dirty="0">
                <a:solidFill>
                  <a:srgbClr val="374151"/>
                </a:solidFill>
                <a:effectLst/>
                <a:latin typeface="Times New Roman" panose="02020603050405020304" pitchFamily="18" charset="0"/>
                <a:cs typeface="Times New Roman" panose="02020603050405020304" pitchFamily="18" charset="0"/>
              </a:rPr>
              <a:t>was announced by the Government of India in July 2020, with the aim of transforming the education system in India to meet the needs of the 21st century.</a:t>
            </a:r>
          </a:p>
          <a:p>
            <a:endParaRPr lang="en-US" sz="2400" dirty="0">
              <a:solidFill>
                <a:srgbClr val="374151"/>
              </a:solidFill>
              <a:latin typeface="Times New Roman" panose="02020603050405020304" pitchFamily="18" charset="0"/>
              <a:cs typeface="Times New Roman" panose="02020603050405020304" pitchFamily="18" charset="0"/>
            </a:endParaRPr>
          </a:p>
          <a:p>
            <a:pPr algn="l"/>
            <a:r>
              <a:rPr lang="en-US" sz="2200" b="0" i="0" dirty="0">
                <a:solidFill>
                  <a:srgbClr val="374151"/>
                </a:solidFill>
                <a:effectLst/>
                <a:latin typeface="Times New Roman" panose="02020603050405020304" pitchFamily="18" charset="0"/>
                <a:cs typeface="Times New Roman" panose="02020603050405020304" pitchFamily="18" charset="0"/>
              </a:rPr>
              <a:t>Some of the key features of the NEP include:</a:t>
            </a:r>
          </a:p>
          <a:p>
            <a:pPr algn="l">
              <a:buFont typeface="+mj-lt"/>
              <a:buAutoNum type="arabicPeriod"/>
            </a:pPr>
            <a:r>
              <a:rPr lang="en-US" sz="2200" b="0" i="0" dirty="0">
                <a:solidFill>
                  <a:srgbClr val="374151"/>
                </a:solidFill>
                <a:effectLst/>
                <a:latin typeface="Times New Roman" panose="02020603050405020304" pitchFamily="18" charset="0"/>
                <a:cs typeface="Times New Roman" panose="02020603050405020304" pitchFamily="18" charset="0"/>
              </a:rPr>
              <a:t>Early Childhood Care and Education (ECCE) </a:t>
            </a:r>
          </a:p>
          <a:p>
            <a:pPr algn="l">
              <a:buFont typeface="+mj-lt"/>
              <a:buAutoNum type="arabicPeriod"/>
            </a:pPr>
            <a:r>
              <a:rPr lang="en-US" sz="2200" b="0" i="0" dirty="0">
                <a:solidFill>
                  <a:srgbClr val="374151"/>
                </a:solidFill>
                <a:effectLst/>
                <a:latin typeface="Times New Roman" panose="02020603050405020304" pitchFamily="18" charset="0"/>
                <a:cs typeface="Times New Roman" panose="02020603050405020304" pitchFamily="18" charset="0"/>
              </a:rPr>
              <a:t>School Education</a:t>
            </a:r>
          </a:p>
          <a:p>
            <a:pPr algn="l">
              <a:buFont typeface="+mj-lt"/>
              <a:buAutoNum type="arabicPeriod"/>
            </a:pPr>
            <a:r>
              <a:rPr lang="en-US" sz="2200" b="0" i="0" dirty="0">
                <a:solidFill>
                  <a:srgbClr val="374151"/>
                </a:solidFill>
                <a:effectLst/>
                <a:latin typeface="Times New Roman" panose="02020603050405020304" pitchFamily="18" charset="0"/>
                <a:cs typeface="Times New Roman" panose="02020603050405020304" pitchFamily="18" charset="0"/>
              </a:rPr>
              <a:t>Higher Education</a:t>
            </a:r>
          </a:p>
          <a:p>
            <a:pPr algn="l">
              <a:buFont typeface="+mj-lt"/>
              <a:buAutoNum type="arabicPeriod"/>
            </a:pPr>
            <a:r>
              <a:rPr lang="en-US" sz="2200" b="0" i="0" dirty="0">
                <a:solidFill>
                  <a:srgbClr val="374151"/>
                </a:solidFill>
                <a:effectLst/>
                <a:latin typeface="Times New Roman" panose="02020603050405020304" pitchFamily="18" charset="0"/>
                <a:cs typeface="Times New Roman" panose="02020603050405020304" pitchFamily="18" charset="0"/>
              </a:rPr>
              <a:t>Vocational Education</a:t>
            </a:r>
          </a:p>
          <a:p>
            <a:pPr algn="l">
              <a:buFont typeface="+mj-lt"/>
              <a:buAutoNum type="arabicPeriod"/>
            </a:pPr>
            <a:r>
              <a:rPr lang="en-US" sz="2200" b="0" i="0" dirty="0">
                <a:solidFill>
                  <a:srgbClr val="374151"/>
                </a:solidFill>
                <a:effectLst/>
                <a:latin typeface="Times New Roman" panose="02020603050405020304" pitchFamily="18" charset="0"/>
                <a:cs typeface="Times New Roman" panose="02020603050405020304" pitchFamily="18" charset="0"/>
              </a:rPr>
              <a:t>Teacher Education</a:t>
            </a:r>
            <a:endParaRPr lang="en-IN" sz="2200" dirty="0">
              <a:latin typeface="Times New Roman" panose="02020603050405020304" pitchFamily="18" charset="0"/>
              <a:cs typeface="Times New Roman" panose="02020603050405020304" pitchFamily="18" charset="0"/>
            </a:endParaRPr>
          </a:p>
          <a:p>
            <a:endParaRPr lang="en-US" sz="2200" dirty="0">
              <a:solidFill>
                <a:srgbClr val="37415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8355F53-4F17-0495-468B-4B2768DB363F}"/>
              </a:ext>
            </a:extLst>
          </p:cNvPr>
          <p:cNvSpPr txBox="1"/>
          <p:nvPr/>
        </p:nvSpPr>
        <p:spPr>
          <a:xfrm>
            <a:off x="705678" y="689978"/>
            <a:ext cx="10972800" cy="461665"/>
          </a:xfrm>
          <a:prstGeom prst="rect">
            <a:avLst/>
          </a:prstGeom>
          <a:solidFill>
            <a:schemeClr val="accent4"/>
          </a:solidFill>
        </p:spPr>
        <p:txBody>
          <a:bodyPr wrap="square">
            <a:spAutoFit/>
          </a:bodyPr>
          <a:lstStyle/>
          <a:p>
            <a:pPr algn="ctr"/>
            <a:r>
              <a:rPr lang="en-US" sz="2400" b="0" i="0" dirty="0">
                <a:solidFill>
                  <a:srgbClr val="374151"/>
                </a:solidFill>
                <a:effectLst/>
                <a:latin typeface="Palatino Linotype" panose="02040502050505030304" pitchFamily="18" charset="0"/>
              </a:rPr>
              <a:t>THE NEW EDUCATION POLICY (NEP) </a:t>
            </a:r>
            <a:endParaRPr lang="en-IN" sz="2400" dirty="0">
              <a:latin typeface="Palatino Linotype" panose="02040502050505030304" pitchFamily="18" charset="0"/>
            </a:endParaRPr>
          </a:p>
        </p:txBody>
      </p:sp>
      <p:pic>
        <p:nvPicPr>
          <p:cNvPr id="1026" name="Picture 2" descr="New National Education Policy 2020 (NEP 2020) | MyClassAdmin Blog">
            <a:extLst>
              <a:ext uri="{FF2B5EF4-FFF2-40B4-BE49-F238E27FC236}">
                <a16:creationId xmlns:a16="http://schemas.microsoft.com/office/drawing/2014/main" id="{87C56EA1-1F72-E8B2-68BB-7F1CB4E0A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776" y="4244010"/>
            <a:ext cx="3440179" cy="2117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DF] National Education Policy NEP 2023 PDF Download – PDFfile">
            <a:extLst>
              <a:ext uri="{FF2B5EF4-FFF2-40B4-BE49-F238E27FC236}">
                <a16:creationId xmlns:a16="http://schemas.microsoft.com/office/drawing/2014/main" id="{F286893A-437F-C208-06D6-ACE5F3409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971" y="1215238"/>
            <a:ext cx="2134430" cy="284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2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B5A50-5088-ED82-D4E9-067747BCD5C5}"/>
              </a:ext>
            </a:extLst>
          </p:cNvPr>
          <p:cNvSpPr txBox="1"/>
          <p:nvPr/>
        </p:nvSpPr>
        <p:spPr>
          <a:xfrm>
            <a:off x="529141" y="474345"/>
            <a:ext cx="10595114" cy="5909310"/>
          </a:xfrm>
          <a:prstGeom prst="rect">
            <a:avLst/>
          </a:prstGeom>
          <a:noFill/>
        </p:spPr>
        <p:txBody>
          <a:bodyPr wrap="square">
            <a:spAutoFit/>
          </a:bodyPr>
          <a:lstStyle/>
          <a:p>
            <a:r>
              <a:rPr lang="en-US" sz="2100" b="0" i="0" dirty="0">
                <a:solidFill>
                  <a:srgbClr val="374151"/>
                </a:solidFill>
                <a:effectLst/>
                <a:latin typeface="Times New Roman" panose="02020603050405020304" pitchFamily="18" charset="0"/>
                <a:cs typeface="Times New Roman" panose="02020603050405020304" pitchFamily="18" charset="0"/>
              </a:rPr>
              <a:t>The New Education Policy (NEP) in India recognizes the importance of skill development and aims to promote it through various means.</a:t>
            </a:r>
          </a:p>
          <a:p>
            <a:endParaRPr lang="en-US" sz="2100" b="0" i="0" dirty="0">
              <a:solidFill>
                <a:srgbClr val="374151"/>
              </a:solidFill>
              <a:effectLst/>
              <a:latin typeface="Times New Roman" panose="02020603050405020304" pitchFamily="18" charset="0"/>
              <a:cs typeface="Times New Roman" panose="02020603050405020304" pitchFamily="18" charset="0"/>
            </a:endParaRPr>
          </a:p>
          <a:p>
            <a:pPr algn="l">
              <a:buFont typeface="+mj-lt"/>
              <a:buAutoNum type="arabicPeriod"/>
            </a:pPr>
            <a:r>
              <a:rPr lang="en-US" sz="2100" b="1" i="0" u="sng" dirty="0">
                <a:solidFill>
                  <a:srgbClr val="374151"/>
                </a:solidFill>
                <a:effectLst/>
                <a:latin typeface="Times New Roman" panose="02020603050405020304" pitchFamily="18" charset="0"/>
                <a:cs typeface="Times New Roman" panose="02020603050405020304" pitchFamily="18" charset="0"/>
              </a:rPr>
              <a:t>Integration of vocational education</a:t>
            </a:r>
            <a:r>
              <a:rPr lang="en-US" sz="2100" b="0" i="0" dirty="0">
                <a:solidFill>
                  <a:srgbClr val="374151"/>
                </a:solidFill>
                <a:effectLst/>
                <a:latin typeface="Times New Roman" panose="02020603050405020304" pitchFamily="18" charset="0"/>
                <a:cs typeface="Times New Roman" panose="02020603050405020304" pitchFamily="18" charset="0"/>
              </a:rPr>
              <a:t>: The NEP aims to integrate vocational education into mainstream education.</a:t>
            </a:r>
          </a:p>
          <a:p>
            <a:pPr algn="l">
              <a:buFont typeface="+mj-lt"/>
              <a:buAutoNum type="arabicPeriod"/>
            </a:pPr>
            <a:endParaRPr lang="en-US" sz="2100" b="0" i="0" dirty="0">
              <a:solidFill>
                <a:srgbClr val="374151"/>
              </a:solidFill>
              <a:effectLst/>
              <a:latin typeface="Times New Roman" panose="02020603050405020304" pitchFamily="18" charset="0"/>
              <a:cs typeface="Times New Roman" panose="02020603050405020304" pitchFamily="18" charset="0"/>
            </a:endParaRPr>
          </a:p>
          <a:p>
            <a:pPr algn="l">
              <a:buFont typeface="+mj-lt"/>
              <a:buAutoNum type="arabicPeriod"/>
            </a:pPr>
            <a:r>
              <a:rPr lang="en-US" sz="2100" b="1" i="0" u="sng" dirty="0">
                <a:solidFill>
                  <a:srgbClr val="374151"/>
                </a:solidFill>
                <a:effectLst/>
                <a:latin typeface="Times New Roman" panose="02020603050405020304" pitchFamily="18" charset="0"/>
                <a:cs typeface="Times New Roman" panose="02020603050405020304" pitchFamily="18" charset="0"/>
              </a:rPr>
              <a:t>Multiple entry and exit points</a:t>
            </a:r>
            <a:r>
              <a:rPr lang="en-US" sz="2100" b="0" i="0" dirty="0">
                <a:solidFill>
                  <a:srgbClr val="374151"/>
                </a:solidFill>
                <a:effectLst/>
                <a:latin typeface="Times New Roman" panose="02020603050405020304" pitchFamily="18" charset="0"/>
                <a:cs typeface="Times New Roman" panose="02020603050405020304" pitchFamily="18" charset="0"/>
              </a:rPr>
              <a:t>: The NEP allows students to enter and exit from educational programs as per their choice, creating more flexibility in the education system</a:t>
            </a:r>
          </a:p>
          <a:p>
            <a:pPr algn="l">
              <a:buFont typeface="+mj-lt"/>
              <a:buAutoNum type="arabicPeriod"/>
            </a:pPr>
            <a:endParaRPr lang="en-US" sz="2100" dirty="0">
              <a:solidFill>
                <a:srgbClr val="374151"/>
              </a:solidFill>
              <a:latin typeface="Times New Roman" panose="02020603050405020304" pitchFamily="18" charset="0"/>
              <a:cs typeface="Times New Roman" panose="02020603050405020304" pitchFamily="18" charset="0"/>
            </a:endParaRPr>
          </a:p>
          <a:p>
            <a:pPr algn="l">
              <a:buFont typeface="+mj-lt"/>
              <a:buAutoNum type="arabicPeriod"/>
            </a:pPr>
            <a:r>
              <a:rPr lang="en-US" sz="2100" b="1" i="0" u="sng" dirty="0">
                <a:solidFill>
                  <a:srgbClr val="374151"/>
                </a:solidFill>
                <a:effectLst/>
                <a:latin typeface="Times New Roman" panose="02020603050405020304" pitchFamily="18" charset="0"/>
                <a:cs typeface="Times New Roman" panose="02020603050405020304" pitchFamily="18" charset="0"/>
              </a:rPr>
              <a:t>National Skills Qualification Framework (NSQF</a:t>
            </a:r>
            <a:r>
              <a:rPr lang="en-US" sz="2100" b="0" i="0" dirty="0">
                <a:solidFill>
                  <a:srgbClr val="374151"/>
                </a:solidFill>
                <a:effectLst/>
                <a:latin typeface="Times New Roman" panose="02020603050405020304" pitchFamily="18" charset="0"/>
                <a:cs typeface="Times New Roman" panose="02020603050405020304" pitchFamily="18" charset="0"/>
              </a:rPr>
              <a:t>): The NEP emphasizes the implementation of the NSQF, which is a competency-based framework that enables students to acquire skills and get certified for the same.</a:t>
            </a:r>
          </a:p>
          <a:p>
            <a:pPr algn="l">
              <a:buFont typeface="+mj-lt"/>
              <a:buAutoNum type="arabicPeriod"/>
            </a:pPr>
            <a:endParaRPr lang="en-US" sz="2100" dirty="0">
              <a:solidFill>
                <a:srgbClr val="374151"/>
              </a:solidFill>
              <a:latin typeface="Times New Roman" panose="02020603050405020304" pitchFamily="18" charset="0"/>
              <a:cs typeface="Times New Roman" panose="02020603050405020304" pitchFamily="18" charset="0"/>
            </a:endParaRPr>
          </a:p>
          <a:p>
            <a:pPr algn="l">
              <a:buFont typeface="+mj-lt"/>
              <a:buAutoNum type="arabicPeriod"/>
            </a:pPr>
            <a:r>
              <a:rPr lang="en-US" sz="2100" b="1" i="0" u="sng" dirty="0">
                <a:solidFill>
                  <a:srgbClr val="374151"/>
                </a:solidFill>
                <a:effectLst/>
                <a:latin typeface="Times New Roman" panose="02020603050405020304" pitchFamily="18" charset="0"/>
                <a:cs typeface="Times New Roman" panose="02020603050405020304" pitchFamily="18" charset="0"/>
              </a:rPr>
              <a:t>Internship and apprenticeship</a:t>
            </a:r>
            <a:r>
              <a:rPr lang="en-US" sz="2100" b="0" i="0" dirty="0">
                <a:solidFill>
                  <a:srgbClr val="374151"/>
                </a:solidFill>
                <a:effectLst/>
                <a:latin typeface="Times New Roman" panose="02020603050405020304" pitchFamily="18" charset="0"/>
                <a:cs typeface="Times New Roman" panose="02020603050405020304" pitchFamily="18" charset="0"/>
              </a:rPr>
              <a:t>: The NEP proposes to promote internships and apprenticeships as a part of the curriculum.</a:t>
            </a:r>
          </a:p>
          <a:p>
            <a:pPr algn="l">
              <a:buFont typeface="+mj-lt"/>
              <a:buAutoNum type="arabicPeriod"/>
            </a:pPr>
            <a:endParaRPr lang="en-US" sz="2100" dirty="0">
              <a:solidFill>
                <a:srgbClr val="374151"/>
              </a:solidFill>
              <a:latin typeface="Times New Roman" panose="02020603050405020304" pitchFamily="18" charset="0"/>
              <a:cs typeface="Times New Roman" panose="02020603050405020304" pitchFamily="18" charset="0"/>
            </a:endParaRPr>
          </a:p>
          <a:p>
            <a:pPr algn="l">
              <a:buFont typeface="+mj-lt"/>
              <a:buAutoNum type="arabicPeriod"/>
            </a:pPr>
            <a:r>
              <a:rPr lang="en-US" sz="2100" b="1" i="0" u="sng" dirty="0">
                <a:solidFill>
                  <a:srgbClr val="374151"/>
                </a:solidFill>
                <a:latin typeface="Times New Roman" panose="02020603050405020304" pitchFamily="18" charset="0"/>
                <a:cs typeface="Times New Roman" panose="02020603050405020304" pitchFamily="18" charset="0"/>
              </a:rPr>
              <a:t>Industry-academia partnership: </a:t>
            </a:r>
            <a:r>
              <a:rPr lang="en-US" sz="2100" b="0" i="0" dirty="0">
                <a:solidFill>
                  <a:srgbClr val="374151"/>
                </a:solidFill>
                <a:effectLst/>
                <a:latin typeface="Times New Roman" panose="02020603050405020304" pitchFamily="18" charset="0"/>
                <a:cs typeface="Times New Roman" panose="02020603050405020304" pitchFamily="18" charset="0"/>
              </a:rPr>
              <a:t>The NEP emphasizes the need for closer collaboration between industries and academic institutions.</a:t>
            </a:r>
            <a:endParaRPr lang="en-IN"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21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EE8DE-F069-A8E8-F758-F86A8C1CD1BE}"/>
              </a:ext>
            </a:extLst>
          </p:cNvPr>
          <p:cNvSpPr txBox="1"/>
          <p:nvPr/>
        </p:nvSpPr>
        <p:spPr>
          <a:xfrm>
            <a:off x="695739" y="695739"/>
            <a:ext cx="10800522" cy="461665"/>
          </a:xfrm>
          <a:prstGeom prst="rect">
            <a:avLst/>
          </a:prstGeom>
          <a:solidFill>
            <a:schemeClr val="accent4"/>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Skill Development in Science And Technology</a:t>
            </a:r>
            <a:endParaRPr lang="en-I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4875602-5C7A-E594-521B-24F245D2E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708" y="1600200"/>
            <a:ext cx="4277553" cy="2365402"/>
          </a:xfrm>
          <a:prstGeom prst="rect">
            <a:avLst/>
          </a:prstGeom>
        </p:spPr>
      </p:pic>
      <p:sp>
        <p:nvSpPr>
          <p:cNvPr id="9" name="TextBox 8">
            <a:extLst>
              <a:ext uri="{FF2B5EF4-FFF2-40B4-BE49-F238E27FC236}">
                <a16:creationId xmlns:a16="http://schemas.microsoft.com/office/drawing/2014/main" id="{7B07A861-633D-6CA5-0D2C-B22A86AC8381}"/>
              </a:ext>
            </a:extLst>
          </p:cNvPr>
          <p:cNvSpPr txBox="1"/>
          <p:nvPr/>
        </p:nvSpPr>
        <p:spPr>
          <a:xfrm>
            <a:off x="695739" y="1557489"/>
            <a:ext cx="6013174" cy="1107996"/>
          </a:xfrm>
          <a:prstGeom prst="rect">
            <a:avLst/>
          </a:prstGeom>
          <a:noFill/>
        </p:spPr>
        <p:txBody>
          <a:bodyPr wrap="square" rtlCol="0">
            <a:spAutoFit/>
          </a:bodyPr>
          <a:lstStyle/>
          <a:p>
            <a:r>
              <a:rPr lang="en-US" sz="2200" dirty="0"/>
              <a:t>The technological Innovation has experienced exponential growth in last two decades. </a:t>
            </a:r>
          </a:p>
          <a:p>
            <a:endParaRPr lang="en-US" sz="2200" dirty="0"/>
          </a:p>
        </p:txBody>
      </p:sp>
      <p:sp>
        <p:nvSpPr>
          <p:cNvPr id="13" name="TextBox 12">
            <a:extLst>
              <a:ext uri="{FF2B5EF4-FFF2-40B4-BE49-F238E27FC236}">
                <a16:creationId xmlns:a16="http://schemas.microsoft.com/office/drawing/2014/main" id="{5DECDB26-13FB-AF60-A5D1-D326F8C82A5B}"/>
              </a:ext>
            </a:extLst>
          </p:cNvPr>
          <p:cNvSpPr txBox="1"/>
          <p:nvPr/>
        </p:nvSpPr>
        <p:spPr>
          <a:xfrm>
            <a:off x="695739" y="2538819"/>
            <a:ext cx="6296440" cy="1446550"/>
          </a:xfrm>
          <a:prstGeom prst="rect">
            <a:avLst/>
          </a:prstGeom>
          <a:noFill/>
        </p:spPr>
        <p:txBody>
          <a:bodyPr wrap="square">
            <a:spAutoFit/>
          </a:bodyPr>
          <a:lstStyle/>
          <a:p>
            <a:r>
              <a:rPr kumimoji="0" lang="en-US" sz="2200" b="0" i="0" u="none" strike="noStrike" kern="1200" cap="none" spc="0" normalizeH="0" baseline="0" dirty="0">
                <a:ln>
                  <a:noFill/>
                </a:ln>
                <a:solidFill>
                  <a:prstClr val="black"/>
                </a:solidFill>
                <a:effectLst/>
                <a:uLnTx/>
                <a:uFillTx/>
                <a:latin typeface="Calibri" panose="020F0502020204030204"/>
                <a:ea typeface="+mn-ea"/>
                <a:cs typeface="+mn-cs"/>
              </a:rPr>
              <a:t>N</a:t>
            </a:r>
            <a:r>
              <a:rPr kumimoji="0" lang="en-IN" sz="2200" b="0" i="0" u="none" strike="noStrike" kern="1200" cap="none" spc="0" normalizeH="0" baseline="0" dirty="0" err="1">
                <a:ln>
                  <a:noFill/>
                </a:ln>
                <a:solidFill>
                  <a:prstClr val="black"/>
                </a:solidFill>
                <a:effectLst/>
                <a:uLnTx/>
                <a:uFillTx/>
                <a:latin typeface="Calibri" panose="020F0502020204030204"/>
                <a:ea typeface="+mn-ea"/>
                <a:cs typeface="+mn-cs"/>
              </a:rPr>
              <a:t>ew</a:t>
            </a:r>
            <a:r>
              <a:rPr lang="en-US" sz="2200" dirty="0">
                <a:solidFill>
                  <a:prstClr val="black"/>
                </a:solidFill>
                <a:latin typeface="Calibri" panose="020F0502020204030204"/>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age skills like artificial intelligence, Internet of Things (IoT), 3D printing, Virtual Reality (VR), fraud detection, smart sensor, cloud computing and Robotics process automation. </a:t>
            </a:r>
          </a:p>
        </p:txBody>
      </p:sp>
      <p:sp>
        <p:nvSpPr>
          <p:cNvPr id="15" name="TextBox 14">
            <a:extLst>
              <a:ext uri="{FF2B5EF4-FFF2-40B4-BE49-F238E27FC236}">
                <a16:creationId xmlns:a16="http://schemas.microsoft.com/office/drawing/2014/main" id="{8895B559-868C-22F6-A3A6-7828001730A4}"/>
              </a:ext>
            </a:extLst>
          </p:cNvPr>
          <p:cNvSpPr txBox="1"/>
          <p:nvPr/>
        </p:nvSpPr>
        <p:spPr>
          <a:xfrm>
            <a:off x="621195" y="4438215"/>
            <a:ext cx="11123129"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These skills will equip youth to take up high-paying jobs in the domestic and international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All the major skills development programmes in India like PMKVY, SHREYAS (Scheme for Higher Education Youth in Apprenticeship and Skills) cover this aspect.</a:t>
            </a:r>
          </a:p>
        </p:txBody>
      </p:sp>
    </p:spTree>
    <p:extLst>
      <p:ext uri="{BB962C8B-B14F-4D97-AF65-F5344CB8AC3E}">
        <p14:creationId xmlns:p14="http://schemas.microsoft.com/office/powerpoint/2010/main" val="84002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37034-04A9-349B-1369-C2406F1871EA}"/>
              </a:ext>
            </a:extLst>
          </p:cNvPr>
          <p:cNvSpPr txBox="1"/>
          <p:nvPr/>
        </p:nvSpPr>
        <p:spPr>
          <a:xfrm>
            <a:off x="503362" y="426480"/>
            <a:ext cx="7747442" cy="6247864"/>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Skill Development Training Through Science &amp; Technology</a:t>
            </a:r>
            <a:r>
              <a:rPr lang="en-US" sz="2000" dirty="0">
                <a:latin typeface="Times New Roman" panose="02020603050405020304" pitchFamily="18" charset="0"/>
                <a:cs typeface="Times New Roman" panose="02020603050405020304" pitchFamily="18" charset="0"/>
              </a:rPr>
              <a:t> (STST) </a:t>
            </a:r>
          </a:p>
          <a:p>
            <a:r>
              <a:rPr lang="en-US" sz="2000" dirty="0">
                <a:latin typeface="Times New Roman" panose="02020603050405020304" pitchFamily="18" charset="0"/>
                <a:cs typeface="Times New Roman" panose="02020603050405020304" pitchFamily="18" charset="0"/>
              </a:rPr>
              <a:t>Developing special curricula and creation of models for innovative skilling areas.</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Student Startup NIDHI </a:t>
            </a:r>
            <a:r>
              <a:rPr lang="en-US" sz="2000" dirty="0">
                <a:latin typeface="Times New Roman" panose="02020603050405020304" pitchFamily="18" charset="0"/>
                <a:cs typeface="Times New Roman" panose="02020603050405020304" pitchFamily="18" charset="0"/>
              </a:rPr>
              <a:t>award takes forward the student innovation in IEDC to commercialization and accelerate the journey of idea to prototype by providing initial financial assistance.</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AWSAR Augmenting writing Skills for Articulating Research </a:t>
            </a:r>
            <a:r>
              <a:rPr lang="en-US" sz="2000" dirty="0">
                <a:latin typeface="Times New Roman" panose="02020603050405020304" pitchFamily="18" charset="0"/>
                <a:cs typeface="Times New Roman" panose="02020603050405020304" pitchFamily="18" charset="0"/>
              </a:rPr>
              <a:t>(NCSTC)</a:t>
            </a:r>
          </a:p>
          <a:p>
            <a:r>
              <a:rPr lang="en-US" sz="2000" dirty="0">
                <a:latin typeface="Times New Roman" panose="02020603050405020304" pitchFamily="18" charset="0"/>
                <a:cs typeface="Times New Roman" panose="02020603050405020304" pitchFamily="18" charset="0"/>
              </a:rPr>
              <a:t>Disseminate Indian research stories among masses in an easy to understand and interesting format, it aims to empower and endow popular science writing skills among  young PhD scholars.</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Knowledge Involvement in Research Advancements through Nurturing (KIRAN</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Exclusive scheme for women, providing opportunities to women scientists who had a break in their career primarily due to family issue</a:t>
            </a:r>
          </a:p>
          <a:p>
            <a:r>
              <a:rPr lang="en-US" sz="2000" dirty="0">
                <a:latin typeface="Times New Roman" panose="02020603050405020304" pitchFamily="18" charset="0"/>
                <a:cs typeface="Times New Roman" panose="02020603050405020304" pitchFamily="18" charset="0"/>
              </a:rPr>
              <a:t>One year internship in the domain of Intellectual Property Rights</a:t>
            </a:r>
          </a:p>
          <a:p>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71B254-2B1B-F681-057C-770DDA9F5819}"/>
              </a:ext>
            </a:extLst>
          </p:cNvPr>
          <p:cNvPicPr>
            <a:picLocks noChangeAspect="1"/>
          </p:cNvPicPr>
          <p:nvPr/>
        </p:nvPicPr>
        <p:blipFill rotWithShape="1">
          <a:blip r:embed="rId3">
            <a:extLst>
              <a:ext uri="{28A0092B-C50C-407E-A947-70E740481C1C}">
                <a14:useLocalDpi xmlns:a14="http://schemas.microsoft.com/office/drawing/2010/main" val="0"/>
              </a:ext>
            </a:extLst>
          </a:blip>
          <a:srcRect t="30850" b="18343"/>
          <a:stretch/>
        </p:blipFill>
        <p:spPr>
          <a:xfrm>
            <a:off x="8396287" y="675861"/>
            <a:ext cx="3192739" cy="2291545"/>
          </a:xfrm>
          <a:prstGeom prst="rect">
            <a:avLst/>
          </a:prstGeom>
        </p:spPr>
      </p:pic>
      <p:pic>
        <p:nvPicPr>
          <p:cNvPr id="6" name="Picture 5">
            <a:extLst>
              <a:ext uri="{FF2B5EF4-FFF2-40B4-BE49-F238E27FC236}">
                <a16:creationId xmlns:a16="http://schemas.microsoft.com/office/drawing/2014/main" id="{6391B348-F01A-6E32-FA25-1EF0FB04A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804" y="3639864"/>
            <a:ext cx="3657600" cy="1911096"/>
          </a:xfrm>
          <a:prstGeom prst="rect">
            <a:avLst/>
          </a:prstGeom>
        </p:spPr>
      </p:pic>
    </p:spTree>
    <p:extLst>
      <p:ext uri="{BB962C8B-B14F-4D97-AF65-F5344CB8AC3E}">
        <p14:creationId xmlns:p14="http://schemas.microsoft.com/office/powerpoint/2010/main" val="2313158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616757-27A3-DB4C-467D-208549B61ED5}"/>
              </a:ext>
            </a:extLst>
          </p:cNvPr>
          <p:cNvSpPr>
            <a:spLocks noGrp="1"/>
          </p:cNvSpPr>
          <p:nvPr>
            <p:ph type="title"/>
          </p:nvPr>
        </p:nvSpPr>
        <p:spPr>
          <a:xfrm>
            <a:off x="711200" y="573088"/>
            <a:ext cx="9120188" cy="1195387"/>
          </a:xfrm>
        </p:spPr>
        <p:txBody>
          <a:bodyPr/>
          <a:lstStyle/>
          <a:p>
            <a:pPr algn="ctr"/>
            <a:r>
              <a:rPr lang="en-US" sz="4000" b="1" dirty="0"/>
              <a:t>INTRODUCTION</a:t>
            </a:r>
            <a:br>
              <a:rPr lang="en-US" sz="4000" b="1" dirty="0">
                <a:sym typeface="DM Sans Medium"/>
              </a:rPr>
            </a:br>
            <a:endParaRPr lang="en-US" sz="4000" b="1" dirty="0"/>
          </a:p>
        </p:txBody>
      </p:sp>
      <p:sp>
        <p:nvSpPr>
          <p:cNvPr id="4" name="Content Placeholder 3">
            <a:extLst>
              <a:ext uri="{FF2B5EF4-FFF2-40B4-BE49-F238E27FC236}">
                <a16:creationId xmlns:a16="http://schemas.microsoft.com/office/drawing/2014/main" id="{0632F5A0-4996-95B6-3B5C-727C4F07E54D}"/>
              </a:ext>
            </a:extLst>
          </p:cNvPr>
          <p:cNvSpPr txBox="1">
            <a:spLocks/>
          </p:cNvSpPr>
          <p:nvPr/>
        </p:nvSpPr>
        <p:spPr>
          <a:xfrm>
            <a:off x="834898" y="2109724"/>
            <a:ext cx="6835902" cy="213055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pPr>
            <a:r>
              <a:rPr lang="en-US" sz="2200" kern="0" dirty="0">
                <a:solidFill>
                  <a:schemeClr val="tx1"/>
                </a:solidFill>
                <a:latin typeface="Chivo"/>
              </a:rPr>
              <a:t>Skill development includes several attributes, including identifying one’s skill gaps and enabling one to develop those skills to achieve their goal. </a:t>
            </a:r>
          </a:p>
          <a:p>
            <a:pPr>
              <a:lnSpc>
                <a:spcPct val="150000"/>
              </a:lnSpc>
            </a:pPr>
            <a:endParaRPr lang="en-US" sz="2200" kern="0" dirty="0">
              <a:solidFill>
                <a:schemeClr val="tx1"/>
              </a:solidFill>
              <a:latin typeface="Chivo"/>
            </a:endParaRPr>
          </a:p>
          <a:p>
            <a:pPr>
              <a:lnSpc>
                <a:spcPct val="150000"/>
              </a:lnSpc>
            </a:pPr>
            <a:r>
              <a:rPr lang="en-US" sz="2200" kern="0" dirty="0">
                <a:solidFill>
                  <a:schemeClr val="tx1"/>
                </a:solidFill>
                <a:latin typeface="DINPro-Regular"/>
              </a:rPr>
              <a:t>It enables individuals to become fully and productively engage in livelihoods and to have the opportunity to adapt these capabilities to meet the changing demands and opportunities of economy and </a:t>
            </a:r>
            <a:r>
              <a:rPr lang="en-IN" sz="2200" kern="0" dirty="0">
                <a:solidFill>
                  <a:schemeClr val="tx1"/>
                </a:solidFill>
                <a:latin typeface="DINPro-Regular"/>
              </a:rPr>
              <a:t>labour market.</a:t>
            </a:r>
            <a:endParaRPr lang="en-US" sz="2200" kern="0" dirty="0">
              <a:solidFill>
                <a:schemeClr val="tx1"/>
              </a:solidFill>
            </a:endParaRPr>
          </a:p>
        </p:txBody>
      </p:sp>
      <p:pic>
        <p:nvPicPr>
          <p:cNvPr id="5" name="Picture 4">
            <a:extLst>
              <a:ext uri="{FF2B5EF4-FFF2-40B4-BE49-F238E27FC236}">
                <a16:creationId xmlns:a16="http://schemas.microsoft.com/office/drawing/2014/main" id="{D2E11359-74CF-7F83-7B18-CEF7238253E6}"/>
              </a:ext>
            </a:extLst>
          </p:cNvPr>
          <p:cNvPicPr>
            <a:picLocks noChangeAspect="1"/>
          </p:cNvPicPr>
          <p:nvPr/>
        </p:nvPicPr>
        <p:blipFill rotWithShape="1">
          <a:blip r:embed="rId2"/>
          <a:srcRect l="53711"/>
          <a:stretch/>
        </p:blipFill>
        <p:spPr>
          <a:xfrm>
            <a:off x="8733536" y="2012019"/>
            <a:ext cx="2909824" cy="2833961"/>
          </a:xfrm>
          <a:prstGeom prst="rect">
            <a:avLst/>
          </a:prstGeom>
        </p:spPr>
      </p:pic>
    </p:spTree>
    <p:extLst>
      <p:ext uri="{BB962C8B-B14F-4D97-AF65-F5344CB8AC3E}">
        <p14:creationId xmlns:p14="http://schemas.microsoft.com/office/powerpoint/2010/main" val="389481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AC0CB-0394-7EB7-621B-ACE42D39BDB4}"/>
              </a:ext>
            </a:extLst>
          </p:cNvPr>
          <p:cNvSpPr txBox="1"/>
          <p:nvPr/>
        </p:nvSpPr>
        <p:spPr>
          <a:xfrm>
            <a:off x="695739" y="695739"/>
            <a:ext cx="10323444" cy="461665"/>
          </a:xfrm>
          <a:prstGeom prst="rect">
            <a:avLst/>
          </a:prstGeom>
          <a:solidFill>
            <a:schemeClr val="accent2">
              <a:lumMod val="40000"/>
              <a:lumOff val="60000"/>
            </a:schemeClr>
          </a:solid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Skill Development in Women </a:t>
            </a:r>
            <a:endParaRPr lang="en-IN"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E7A001-EB67-CF65-A5A2-E864B2A4CF53}"/>
              </a:ext>
            </a:extLst>
          </p:cNvPr>
          <p:cNvSpPr txBox="1"/>
          <p:nvPr/>
        </p:nvSpPr>
        <p:spPr>
          <a:xfrm>
            <a:off x="695738" y="1733972"/>
            <a:ext cx="7742584" cy="1785104"/>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According to National Sample Survey (68</a:t>
            </a:r>
            <a:r>
              <a:rPr lang="en-US" sz="2200" baseline="30000" dirty="0">
                <a:latin typeface="Times New Roman" panose="02020603050405020304" pitchFamily="18" charset="0"/>
                <a:cs typeface="Times New Roman" panose="02020603050405020304" pitchFamily="18" charset="0"/>
              </a:rPr>
              <a:t>th</a:t>
            </a:r>
            <a:r>
              <a:rPr lang="en-US" sz="2200" dirty="0">
                <a:latin typeface="Times New Roman" panose="02020603050405020304" pitchFamily="18" charset="0"/>
                <a:cs typeface="Times New Roman" panose="02020603050405020304" pitchFamily="18" charset="0"/>
              </a:rPr>
              <a:t> round), women constitute almost half of the demographic dividend. </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key challenge here is to increase their participation in the country’s work force,</a:t>
            </a:r>
            <a:endParaRPr lang="en-IN" sz="2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0256EE9-0231-49C2-AE7A-9067AF1A4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322" y="2324616"/>
            <a:ext cx="3301945" cy="1785104"/>
          </a:xfrm>
          <a:prstGeom prst="rect">
            <a:avLst/>
          </a:prstGeom>
        </p:spPr>
      </p:pic>
      <p:sp>
        <p:nvSpPr>
          <p:cNvPr id="12" name="TextBox 11">
            <a:extLst>
              <a:ext uri="{FF2B5EF4-FFF2-40B4-BE49-F238E27FC236}">
                <a16:creationId xmlns:a16="http://schemas.microsoft.com/office/drawing/2014/main" id="{7341D786-B0D0-9EA3-790A-2FCA8481C9E6}"/>
              </a:ext>
            </a:extLst>
          </p:cNvPr>
          <p:cNvSpPr txBox="1"/>
          <p:nvPr/>
        </p:nvSpPr>
        <p:spPr>
          <a:xfrm>
            <a:off x="592517" y="3911890"/>
            <a:ext cx="7949027" cy="1107996"/>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Skill development initiatives under MSDE need to work in synergy with policies of Ministry of Women and Child Development (MWCD).</a:t>
            </a:r>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573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A2D2C9-BE23-C6F3-C4A7-113C8E263074}"/>
              </a:ext>
            </a:extLst>
          </p:cNvPr>
          <p:cNvSpPr txBox="1"/>
          <p:nvPr/>
        </p:nvSpPr>
        <p:spPr>
          <a:xfrm>
            <a:off x="543339" y="843677"/>
            <a:ext cx="11265176" cy="5509200"/>
          </a:xfrm>
          <a:prstGeom prst="rect">
            <a:avLst/>
          </a:prstGeom>
          <a:noFill/>
        </p:spPr>
        <p:txBody>
          <a:bodyPr wrap="square">
            <a:spAutoFit/>
          </a:bodyPr>
          <a:lstStyle/>
          <a:p>
            <a:r>
              <a:rPr lang="en-US" sz="2200" b="1" dirty="0">
                <a:solidFill>
                  <a:srgbClr val="FF66CC"/>
                </a:solidFill>
                <a:latin typeface="Times New Roman" panose="02020603050405020304" pitchFamily="18" charset="0"/>
                <a:cs typeface="Times New Roman" panose="02020603050405020304" pitchFamily="18" charset="0"/>
              </a:rPr>
              <a:t>Ujjawala scheme </a:t>
            </a:r>
            <a:r>
              <a:rPr lang="en-US" sz="2200" dirty="0">
                <a:latin typeface="Times New Roman" panose="02020603050405020304" pitchFamily="18" charset="0"/>
                <a:cs typeface="Times New Roman" panose="02020603050405020304" pitchFamily="18" charset="0"/>
              </a:rPr>
              <a:t>for prevention of trafficking and rescue, rehabilitation. </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This scheme intends to provide </a:t>
            </a:r>
            <a:r>
              <a:rPr lang="en-US" sz="2200" dirty="0">
                <a:solidFill>
                  <a:srgbClr val="FF0000"/>
                </a:solidFill>
                <a:latin typeface="Times New Roman" panose="02020603050405020304" pitchFamily="18" charset="0"/>
                <a:cs typeface="Times New Roman" panose="02020603050405020304" pitchFamily="18" charset="0"/>
              </a:rPr>
              <a:t>rehabilitation services</a:t>
            </a:r>
            <a:r>
              <a:rPr lang="en-US" sz="2200" dirty="0">
                <a:latin typeface="Times New Roman" panose="02020603050405020304" pitchFamily="18" charset="0"/>
                <a:cs typeface="Times New Roman" panose="02020603050405020304" pitchFamily="18" charset="0"/>
              </a:rPr>
              <a:t>, The rehabilitation initiatives of this scheme can be integrated with the skill development initiatives of MSDE so that the women </a:t>
            </a:r>
            <a:r>
              <a:rPr lang="en-US" sz="2200" dirty="0">
                <a:solidFill>
                  <a:srgbClr val="C00000"/>
                </a:solidFill>
                <a:latin typeface="Times New Roman" panose="02020603050405020304" pitchFamily="18" charset="0"/>
                <a:cs typeface="Times New Roman" panose="02020603050405020304" pitchFamily="18" charset="0"/>
              </a:rPr>
              <a:t>rescued from difficult conditions can be re-integrated into the society in respectable skill-based remunerative professions</a:t>
            </a:r>
            <a:r>
              <a:rPr lang="en-US" sz="2200" dirty="0">
                <a:latin typeface="Times New Roman" panose="02020603050405020304" pitchFamily="18" charset="0"/>
                <a:cs typeface="Times New Roman" panose="02020603050405020304" pitchFamily="18" charset="0"/>
              </a:rPr>
              <a:t>.</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Similarly other schemes of MWCD such as Support to Training and Employment Programme for Women (STEP), Swavalamban, Kishori Shakti Yojana, etc.,  focus on skilling of women by synergistically integrating with programmes of MSDE</a:t>
            </a:r>
            <a:endParaRPr lang="en-IN" sz="2200" dirty="0">
              <a:latin typeface="Times New Roman" panose="02020603050405020304" pitchFamily="18" charset="0"/>
              <a:cs typeface="Times New Roman" panose="02020603050405020304" pitchFamily="18" charset="0"/>
            </a:endParaRPr>
          </a:p>
        </p:txBody>
      </p:sp>
      <p:pic>
        <p:nvPicPr>
          <p:cNvPr id="2050" name="Picture 2" descr="Ujjwala - Sarkari Yojanayen - YouTube">
            <a:extLst>
              <a:ext uri="{FF2B5EF4-FFF2-40B4-BE49-F238E27FC236}">
                <a16:creationId xmlns:a16="http://schemas.microsoft.com/office/drawing/2014/main" id="{54B38781-9FAC-123A-FF0D-E6423AD1F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617" y="1456083"/>
            <a:ext cx="3460060" cy="173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27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3C6BF-1427-EE65-38C3-F6C6707812B0}"/>
              </a:ext>
            </a:extLst>
          </p:cNvPr>
          <p:cNvSpPr txBox="1"/>
          <p:nvPr/>
        </p:nvSpPr>
        <p:spPr>
          <a:xfrm>
            <a:off x="701040" y="955040"/>
            <a:ext cx="11074400" cy="461665"/>
          </a:xfrm>
          <a:prstGeom prst="rect">
            <a:avLst/>
          </a:prstGeom>
          <a:solidFill>
            <a:schemeClr val="accent2">
              <a:lumMod val="40000"/>
              <a:lumOff val="60000"/>
            </a:schemeClr>
          </a:solidFill>
        </p:spPr>
        <p:txBody>
          <a:bodyPr wrap="square" rtlCol="0">
            <a:spAutoFit/>
          </a:bodyPr>
          <a:lstStyle/>
          <a:p>
            <a:pPr algn="ctr"/>
            <a:r>
              <a:rPr lang="en-US" sz="2400" dirty="0"/>
              <a:t>Potential Skilling areas for women entrepreneurship  </a:t>
            </a:r>
            <a:endParaRPr lang="en-IN" sz="2400" dirty="0"/>
          </a:p>
        </p:txBody>
      </p:sp>
      <p:sp>
        <p:nvSpPr>
          <p:cNvPr id="3" name="TextBox 2">
            <a:extLst>
              <a:ext uri="{FF2B5EF4-FFF2-40B4-BE49-F238E27FC236}">
                <a16:creationId xmlns:a16="http://schemas.microsoft.com/office/drawing/2014/main" id="{6125B4B7-06E5-FBF1-EC43-8012A179D722}"/>
              </a:ext>
            </a:extLst>
          </p:cNvPr>
          <p:cNvSpPr txBox="1"/>
          <p:nvPr/>
        </p:nvSpPr>
        <p:spPr>
          <a:xfrm>
            <a:off x="772160" y="1717040"/>
            <a:ext cx="7203440" cy="415498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Handloom, handicraft and fashion industry </a:t>
            </a:r>
            <a:r>
              <a:rPr lang="en-US" sz="2400" dirty="0">
                <a:latin typeface="Times New Roman" panose="02020603050405020304" pitchFamily="18" charset="0"/>
                <a:cs typeface="Times New Roman" panose="02020603050405020304" pitchFamily="18" charset="0"/>
              </a:rPr>
              <a:t>– ethnic wear, embroidery, pottery, bamboo worker</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Agriculture</a:t>
            </a:r>
            <a:r>
              <a:rPr lang="en-US" sz="2400" dirty="0">
                <a:latin typeface="Times New Roman" panose="02020603050405020304" pitchFamily="18" charset="0"/>
                <a:cs typeface="Times New Roman" panose="02020603050405020304" pitchFamily="18" charset="0"/>
              </a:rPr>
              <a:t> – Agri-clinics, cold chain management, pickle making, spice processing, livestock feed production, rice mill, vermicomposting unit, honey processing</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Beauty and wellness industry </a:t>
            </a:r>
            <a:r>
              <a:rPr lang="en-US" sz="2400" dirty="0">
                <a:latin typeface="Times New Roman" panose="02020603050405020304" pitchFamily="18" charset="0"/>
                <a:cs typeface="Times New Roman" panose="02020603050405020304" pitchFamily="18" charset="0"/>
              </a:rPr>
              <a:t>– beauty clinics, hair stylists, yoga and fitness professionals and spa therapists.</a:t>
            </a:r>
          </a:p>
          <a:p>
            <a:endParaRPr lang="en-IN" sz="2400" dirty="0">
              <a:latin typeface="Times New Roman" panose="02020603050405020304" pitchFamily="18" charset="0"/>
              <a:cs typeface="Times New Roman" panose="02020603050405020304" pitchFamily="18" charset="0"/>
            </a:endParaRPr>
          </a:p>
        </p:txBody>
      </p:sp>
      <p:pic>
        <p:nvPicPr>
          <p:cNvPr id="3074" name="Picture 2" descr="IWearHandloom: But why India's women weavers don't">
            <a:extLst>
              <a:ext uri="{FF2B5EF4-FFF2-40B4-BE49-F238E27FC236}">
                <a16:creationId xmlns:a16="http://schemas.microsoft.com/office/drawing/2014/main" id="{7F93B946-2431-8F6C-013F-CF687865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868" y="1862960"/>
            <a:ext cx="3478572" cy="15529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ucation no bar: Women entrepreneurs go the grass-route- The New Indian  Express">
            <a:extLst>
              <a:ext uri="{FF2B5EF4-FFF2-40B4-BE49-F238E27FC236}">
                <a16:creationId xmlns:a16="http://schemas.microsoft.com/office/drawing/2014/main" id="{A7DB9557-5D04-CF4C-D050-AB50E3FBF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418" y="387123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04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3C6BF-1427-EE65-38C3-F6C6707812B0}"/>
              </a:ext>
            </a:extLst>
          </p:cNvPr>
          <p:cNvSpPr txBox="1"/>
          <p:nvPr/>
        </p:nvSpPr>
        <p:spPr>
          <a:xfrm>
            <a:off x="701040" y="955040"/>
            <a:ext cx="11074400" cy="461665"/>
          </a:xfrm>
          <a:prstGeom prst="rect">
            <a:avLst/>
          </a:prstGeom>
          <a:solidFill>
            <a:schemeClr val="accent2">
              <a:lumMod val="40000"/>
              <a:lumOff val="60000"/>
            </a:schemeClr>
          </a:solidFill>
        </p:spPr>
        <p:txBody>
          <a:bodyPr wrap="square" rtlCol="0">
            <a:spAutoFit/>
          </a:bodyPr>
          <a:lstStyle/>
          <a:p>
            <a:pPr algn="ctr"/>
            <a:r>
              <a:rPr lang="en-US" sz="2400" dirty="0"/>
              <a:t>Potential Skilling areas for women entrepreneurship  </a:t>
            </a:r>
            <a:endParaRPr lang="en-IN" sz="2400" dirty="0"/>
          </a:p>
        </p:txBody>
      </p:sp>
      <p:sp>
        <p:nvSpPr>
          <p:cNvPr id="3" name="TextBox 2">
            <a:extLst>
              <a:ext uri="{FF2B5EF4-FFF2-40B4-BE49-F238E27FC236}">
                <a16:creationId xmlns:a16="http://schemas.microsoft.com/office/drawing/2014/main" id="{6125B4B7-06E5-FBF1-EC43-8012A179D722}"/>
              </a:ext>
            </a:extLst>
          </p:cNvPr>
          <p:cNvSpPr txBox="1"/>
          <p:nvPr/>
        </p:nvSpPr>
        <p:spPr>
          <a:xfrm>
            <a:off x="772160" y="1717040"/>
            <a:ext cx="7203440" cy="3816429"/>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Tourism</a:t>
            </a:r>
            <a:r>
              <a:rPr lang="en-US" sz="2200" dirty="0">
                <a:latin typeface="Times New Roman" panose="02020603050405020304" pitchFamily="18" charset="0"/>
                <a:cs typeface="Times New Roman" panose="02020603050405020304" pitchFamily="18" charset="0"/>
              </a:rPr>
              <a:t>: event planning, taxi &amp; bus business, blogging on travels</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The education sector </a:t>
            </a:r>
            <a:r>
              <a:rPr lang="en-US" sz="2200" dirty="0">
                <a:latin typeface="Times New Roman" panose="02020603050405020304" pitchFamily="18" charset="0"/>
                <a:cs typeface="Times New Roman" panose="02020603050405020304" pitchFamily="18" charset="0"/>
              </a:rPr>
              <a:t>– pre nursery education, supplementary education, vocational training institute</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Logistics</a:t>
            </a:r>
            <a:r>
              <a:rPr lang="en-US" sz="2200" dirty="0">
                <a:latin typeface="Times New Roman" panose="02020603050405020304" pitchFamily="18" charset="0"/>
                <a:cs typeface="Times New Roman" panose="02020603050405020304" pitchFamily="18" charset="0"/>
              </a:rPr>
              <a:t>- supply chain consultancy, packers, courier services</a:t>
            </a:r>
          </a:p>
          <a:p>
            <a:endParaRPr lang="en-US" sz="2200" dirty="0">
              <a:latin typeface="Times New Roman" panose="02020603050405020304" pitchFamily="18" charset="0"/>
              <a:cs typeface="Times New Roman" panose="02020603050405020304" pitchFamily="18" charset="0"/>
            </a:endParaRPr>
          </a:p>
          <a:p>
            <a:endParaRPr lang="en-IN" sz="2200" dirty="0">
              <a:latin typeface="Times New Roman" panose="02020603050405020304" pitchFamily="18" charset="0"/>
              <a:cs typeface="Times New Roman" panose="02020603050405020304" pitchFamily="18" charset="0"/>
            </a:endParaRPr>
          </a:p>
        </p:txBody>
      </p:sp>
      <p:pic>
        <p:nvPicPr>
          <p:cNvPr id="4100" name="Picture 4" descr="Women in logistics: status quo &amp; opportunities">
            <a:extLst>
              <a:ext uri="{FF2B5EF4-FFF2-40B4-BE49-F238E27FC236}">
                <a16:creationId xmlns:a16="http://schemas.microsoft.com/office/drawing/2014/main" id="{AD5EB143-5AC2-3BF8-E6E7-4C39AA6E0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715" y="415988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omen Find Jobs in Guide and Trekking Industries During Nepal's Tourism Year">
            <a:extLst>
              <a:ext uri="{FF2B5EF4-FFF2-40B4-BE49-F238E27FC236}">
                <a16:creationId xmlns:a16="http://schemas.microsoft.com/office/drawing/2014/main" id="{300BB415-3744-9BF8-D0C5-BFA990DC7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0939" y="1978670"/>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25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A9037B1-3C20-0714-1020-80DA4C562501}"/>
              </a:ext>
            </a:extLst>
          </p:cNvPr>
          <p:cNvGraphicFramePr>
            <a:graphicFrameLocks noGrp="1"/>
          </p:cNvGraphicFramePr>
          <p:nvPr>
            <p:extLst>
              <p:ext uri="{D42A27DB-BD31-4B8C-83A1-F6EECF244321}">
                <p14:modId xmlns:p14="http://schemas.microsoft.com/office/powerpoint/2010/main" val="2924924182"/>
              </p:ext>
            </p:extLst>
          </p:nvPr>
        </p:nvGraphicFramePr>
        <p:xfrm>
          <a:off x="445605" y="650093"/>
          <a:ext cx="11300790" cy="6031992"/>
        </p:xfrm>
        <a:graphic>
          <a:graphicData uri="http://schemas.openxmlformats.org/drawingml/2006/table">
            <a:tbl>
              <a:tblPr firstRow="1" bandRow="1">
                <a:tableStyleId>{5940675A-B579-460E-94D1-54222C63F5DA}</a:tableStyleId>
              </a:tblPr>
              <a:tblGrid>
                <a:gridCol w="5650395">
                  <a:extLst>
                    <a:ext uri="{9D8B030D-6E8A-4147-A177-3AD203B41FA5}">
                      <a16:colId xmlns:a16="http://schemas.microsoft.com/office/drawing/2014/main" val="3929946314"/>
                    </a:ext>
                  </a:extLst>
                </a:gridCol>
                <a:gridCol w="5650395">
                  <a:extLst>
                    <a:ext uri="{9D8B030D-6E8A-4147-A177-3AD203B41FA5}">
                      <a16:colId xmlns:a16="http://schemas.microsoft.com/office/drawing/2014/main" val="4200929655"/>
                    </a:ext>
                  </a:extLst>
                </a:gridCol>
              </a:tblGrid>
              <a:tr h="370840">
                <a:tc>
                  <a:txBody>
                    <a:bodyPr/>
                    <a:lstStyle/>
                    <a:p>
                      <a:pPr algn="l" fontAlgn="t">
                        <a:lnSpc>
                          <a:spcPct val="150000"/>
                        </a:lnSpc>
                        <a:buFont typeface="Arial" panose="020B0604020202020204" pitchFamily="34" charset="0"/>
                        <a:buChar char="•"/>
                      </a:pPr>
                      <a:r>
                        <a:rPr lang="en-IN" sz="2000" b="1" i="0" u="none" dirty="0">
                          <a:solidFill>
                            <a:schemeClr val="tx1"/>
                          </a:solidFill>
                          <a:effectLst/>
                          <a:latin typeface="Open Sans" panose="020B0606030504020204" pitchFamily="34" charset="0"/>
                        </a:rPr>
                        <a:t>Short Term Training Schemes/Initiatives</a:t>
                      </a: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Pradhan Mantri Kaushal Kendras (PMKK)</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School Initiatives and Higher Education</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u="none" dirty="0">
                          <a:solidFill>
                            <a:schemeClr val="tx1"/>
                          </a:solidFill>
                          <a:latin typeface="Open Sans" panose="020B0606030504020204" pitchFamily="34" charset="0"/>
                        </a:rPr>
                        <a:t>Pre Departure Orientation Training (PDOT)</a:t>
                      </a:r>
                    </a:p>
                    <a:p>
                      <a:pPr>
                        <a:lnSpc>
                          <a:spcPct val="150000"/>
                        </a:lnSpc>
                      </a:pPr>
                      <a:endParaRPr lang="en-IN" sz="2000" u="none" dirty="0">
                        <a:solidFill>
                          <a:schemeClr val="tx1"/>
                        </a:solidFill>
                      </a:endParaRPr>
                    </a:p>
                  </a:txBody>
                  <a:tcPr>
                    <a:solidFill>
                      <a:schemeClr val="accent2">
                        <a:lumMod val="40000"/>
                        <a:lumOff val="60000"/>
                      </a:schemeClr>
                    </a:solidFill>
                  </a:tcPr>
                </a:tc>
                <a:tc rowSpan="2">
                  <a:txBody>
                    <a:bodyPr/>
                    <a:lstStyle/>
                    <a:p>
                      <a:pPr algn="l" fontAlgn="t">
                        <a:lnSpc>
                          <a:spcPct val="150000"/>
                        </a:lnSpc>
                        <a:buFont typeface="Arial" panose="020B0604020202020204" pitchFamily="34" charset="0"/>
                        <a:buChar char="•"/>
                      </a:pPr>
                      <a:r>
                        <a:rPr lang="en-IN" sz="2000" b="1" i="0" u="none" dirty="0">
                          <a:solidFill>
                            <a:schemeClr val="tx1"/>
                          </a:solidFill>
                          <a:effectLst/>
                          <a:latin typeface="Open Sans" panose="020B0606030504020204" pitchFamily="34" charset="0"/>
                        </a:rPr>
                        <a:t>Long Term Training Schemes/Initiatives</a:t>
                      </a:r>
                      <a:r>
                        <a:rPr lang="en-IN" sz="2000" u="none" dirty="0">
                          <a:solidFill>
                            <a:schemeClr val="tx1"/>
                          </a:solidFill>
                          <a:latin typeface="Open Sans" panose="020B0606030504020204" pitchFamily="34" charset="0"/>
                        </a:rPr>
                        <a:t>:</a:t>
                      </a: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Craftsmen Training Scheme (CTS)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Crafts Instructor Training Scheme (CITS)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Advanced Vocational Training Scheme (AVTS)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Vocational Training Programme For Women</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Schemes for Upgradation of ITIs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Flexi MoUs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STRIVE</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Initiatives in the North East and LWE Regions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Dual System of Training (DST)</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Polytechnics</a:t>
                      </a:r>
                      <a:endParaRPr lang="en-IN" sz="2000" b="0" i="0" u="none" dirty="0">
                        <a:solidFill>
                          <a:schemeClr val="tx1"/>
                        </a:solidFill>
                        <a:effectLst/>
                        <a:latin typeface="Open Sans" panose="020B0606030504020204" pitchFamily="34" charset="0"/>
                      </a:endParaRPr>
                    </a:p>
                    <a:p>
                      <a:pPr>
                        <a:lnSpc>
                          <a:spcPct val="150000"/>
                        </a:lnSpc>
                      </a:pPr>
                      <a:endParaRPr lang="en-IN" sz="2000" u="none"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445331175"/>
                  </a:ext>
                </a:extLst>
              </a:tr>
              <a:tr h="370840">
                <a:tc>
                  <a:txBody>
                    <a:bodyPr/>
                    <a:lstStyle/>
                    <a:p>
                      <a:pPr algn="l" fontAlgn="t">
                        <a:lnSpc>
                          <a:spcPct val="150000"/>
                        </a:lnSpc>
                        <a:buFont typeface="Arial" panose="020B0604020202020204" pitchFamily="34" charset="0"/>
                        <a:buChar char="•"/>
                      </a:pPr>
                      <a:r>
                        <a:rPr lang="en-IN" sz="2000" b="1" i="0" u="none" dirty="0">
                          <a:solidFill>
                            <a:schemeClr val="tx1"/>
                          </a:solidFill>
                          <a:effectLst/>
                          <a:latin typeface="Open Sans" panose="020B0606030504020204" pitchFamily="34" charset="0"/>
                        </a:rPr>
                        <a:t>Apprenticeship Training</a:t>
                      </a:r>
                      <a:r>
                        <a:rPr lang="en-IN" sz="2000" u="none" dirty="0">
                          <a:solidFill>
                            <a:schemeClr val="tx1"/>
                          </a:solidFill>
                          <a:latin typeface="Open Sans" panose="020B0606030504020204" pitchFamily="34" charset="0"/>
                        </a:rPr>
                        <a:t>: </a:t>
                      </a:r>
                      <a:r>
                        <a:rPr lang="en-IN" sz="2000" b="0" i="0" u="none" strike="noStrike" dirty="0">
                          <a:solidFill>
                            <a:schemeClr val="tx1"/>
                          </a:solidFill>
                          <a:effectLst/>
                          <a:latin typeface="Open Sans" panose="020B0606030504020204" pitchFamily="34" charset="0"/>
                        </a:rPr>
                        <a:t>National Apprenticeship Promotion Scheme (NAPS)</a:t>
                      </a:r>
                      <a:endParaRPr lang="en-IN" sz="2000" b="0" i="0" u="none" dirty="0">
                        <a:solidFill>
                          <a:schemeClr val="tx1"/>
                        </a:solidFill>
                        <a:effectLst/>
                        <a:latin typeface="Open Sans" panose="020B0606030504020204" pitchFamily="34" charset="0"/>
                      </a:endParaRPr>
                    </a:p>
                    <a:p>
                      <a:pPr fontAlgn="t">
                        <a:lnSpc>
                          <a:spcPct val="150000"/>
                        </a:lnSpc>
                        <a:buFont typeface="Arial" panose="020B0604020202020204" pitchFamily="34" charset="0"/>
                        <a:buChar char="•"/>
                      </a:pPr>
                      <a:r>
                        <a:rPr lang="en-IN" sz="2000" b="1" i="0" u="none" dirty="0">
                          <a:solidFill>
                            <a:schemeClr val="tx1"/>
                          </a:solidFill>
                          <a:effectLst/>
                          <a:latin typeface="Open Sans" panose="020B0606030504020204" pitchFamily="34" charset="0"/>
                        </a:rPr>
                        <a:t>Other Schemes/Initiatives</a:t>
                      </a:r>
                      <a:r>
                        <a:rPr lang="en-IN" sz="2000" u="none" dirty="0">
                          <a:solidFill>
                            <a:schemeClr val="tx1"/>
                          </a:solidFill>
                          <a:latin typeface="Open Sans" panose="020B0606030504020204" pitchFamily="34" charset="0"/>
                        </a:rPr>
                        <a:t>:</a:t>
                      </a:r>
                    </a:p>
                    <a:p>
                      <a:pPr fontAlgn="t">
                        <a:lnSpc>
                          <a:spcPct val="150000"/>
                        </a:lnSpc>
                        <a:buFont typeface="Arial" panose="020B0604020202020204" pitchFamily="34" charset="0"/>
                        <a:buChar char="•"/>
                      </a:pPr>
                      <a:r>
                        <a:rPr lang="en-IN" sz="2000" u="none" dirty="0">
                          <a:solidFill>
                            <a:schemeClr val="tx1"/>
                          </a:solidFill>
                          <a:latin typeface="Open Sans" panose="020B0606030504020204" pitchFamily="34" charset="0"/>
                        </a:rPr>
                        <a:t>Aspirational Skilling Abhiyan</a:t>
                      </a: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Rozgar Mela</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strike="noStrike" dirty="0">
                          <a:solidFill>
                            <a:schemeClr val="tx1"/>
                          </a:solidFill>
                          <a:effectLst/>
                          <a:latin typeface="Open Sans" panose="020B0606030504020204" pitchFamily="34" charset="0"/>
                        </a:rPr>
                        <a:t>Indian Institute of Skills (IISs)</a:t>
                      </a:r>
                      <a:endParaRPr lang="en-IN" sz="2000" b="0" i="0" u="none" dirty="0">
                        <a:solidFill>
                          <a:schemeClr val="tx1"/>
                        </a:solidFill>
                        <a:effectLst/>
                        <a:latin typeface="Open Sans" panose="020B0606030504020204" pitchFamily="34" charset="0"/>
                      </a:endParaRPr>
                    </a:p>
                    <a:p>
                      <a:pPr algn="l" fontAlgn="t">
                        <a:lnSpc>
                          <a:spcPct val="150000"/>
                        </a:lnSpc>
                        <a:buFont typeface="Arial" panose="020B0604020202020204" pitchFamily="34" charset="0"/>
                        <a:buChar char="•"/>
                      </a:pPr>
                      <a:r>
                        <a:rPr lang="en-IN" sz="2000" b="0" i="0" u="none" dirty="0">
                          <a:solidFill>
                            <a:schemeClr val="tx1"/>
                          </a:solidFill>
                          <a:effectLst/>
                          <a:latin typeface="Open Sans" panose="020B0606030504020204" pitchFamily="34" charset="0"/>
                        </a:rPr>
                        <a:t>Skill Loan Scheme</a:t>
                      </a:r>
                    </a:p>
                    <a:p>
                      <a:pPr>
                        <a:lnSpc>
                          <a:spcPct val="150000"/>
                        </a:lnSpc>
                      </a:pPr>
                      <a:endParaRPr lang="en-IN" sz="2000" u="none" dirty="0">
                        <a:solidFill>
                          <a:schemeClr val="tx1"/>
                        </a:solidFill>
                      </a:endParaRPr>
                    </a:p>
                  </a:txBody>
                  <a:tcPr>
                    <a:solidFill>
                      <a:schemeClr val="accent6">
                        <a:lumMod val="40000"/>
                        <a:lumOff val="60000"/>
                      </a:schemeClr>
                    </a:solidFill>
                  </a:tcPr>
                </a:tc>
                <a:tc vMerge="1">
                  <a:txBody>
                    <a:bodyPr/>
                    <a:lstStyle/>
                    <a:p>
                      <a:endParaRPr lang="en-IN" dirty="0"/>
                    </a:p>
                  </a:txBody>
                  <a:tcPr/>
                </a:tc>
                <a:extLst>
                  <a:ext uri="{0D108BD9-81ED-4DB2-BD59-A6C34878D82A}">
                    <a16:rowId xmlns:a16="http://schemas.microsoft.com/office/drawing/2014/main" val="1166612597"/>
                  </a:ext>
                </a:extLst>
              </a:tr>
            </a:tbl>
          </a:graphicData>
        </a:graphic>
      </p:graphicFrame>
      <p:sp>
        <p:nvSpPr>
          <p:cNvPr id="5" name="TextBox 4">
            <a:extLst>
              <a:ext uri="{FF2B5EF4-FFF2-40B4-BE49-F238E27FC236}">
                <a16:creationId xmlns:a16="http://schemas.microsoft.com/office/drawing/2014/main" id="{ABB775CB-3583-ED4E-1410-A2E59285C39A}"/>
              </a:ext>
            </a:extLst>
          </p:cNvPr>
          <p:cNvSpPr txBox="1"/>
          <p:nvPr/>
        </p:nvSpPr>
        <p:spPr>
          <a:xfrm>
            <a:off x="445605" y="188428"/>
            <a:ext cx="11300790" cy="46166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Other initiatives by the MSDE are</a:t>
            </a:r>
          </a:p>
        </p:txBody>
      </p:sp>
    </p:spTree>
    <p:extLst>
      <p:ext uri="{BB962C8B-B14F-4D97-AF65-F5344CB8AC3E}">
        <p14:creationId xmlns:p14="http://schemas.microsoft.com/office/powerpoint/2010/main" val="694158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B9C7E6-0119-9558-0CC3-00C8E6B10C2C}"/>
              </a:ext>
            </a:extLst>
          </p:cNvPr>
          <p:cNvSpPr txBox="1"/>
          <p:nvPr/>
        </p:nvSpPr>
        <p:spPr>
          <a:xfrm>
            <a:off x="332371" y="521012"/>
            <a:ext cx="11634341" cy="523220"/>
          </a:xfrm>
          <a:prstGeom prst="rect">
            <a:avLst/>
          </a:prstGeom>
          <a:solidFill>
            <a:schemeClr val="accent2">
              <a:lumMod val="60000"/>
              <a:lumOff val="40000"/>
            </a:schemeClr>
          </a:solidFill>
        </p:spPr>
        <p:txBody>
          <a:bodyPr wrap="square">
            <a:spAutoFit/>
          </a:bodyPr>
          <a:lstStyle/>
          <a:p>
            <a:pPr algn="ctr"/>
            <a:r>
              <a:rPr lang="en-US" sz="2800" b="1" i="0" dirty="0">
                <a:solidFill>
                  <a:srgbClr val="000000"/>
                </a:solidFill>
                <a:effectLst/>
                <a:latin typeface="lato-regular-webfont"/>
              </a:rPr>
              <a:t>NATIONAL SKILL DEVELOPMENT CORPORATION (NSDC)</a:t>
            </a:r>
            <a:endParaRPr lang="en-IN" sz="2800" b="1" dirty="0"/>
          </a:p>
        </p:txBody>
      </p:sp>
      <p:pic>
        <p:nvPicPr>
          <p:cNvPr id="9" name="Picture 8">
            <a:extLst>
              <a:ext uri="{FF2B5EF4-FFF2-40B4-BE49-F238E27FC236}">
                <a16:creationId xmlns:a16="http://schemas.microsoft.com/office/drawing/2014/main" id="{7B8B54A3-C09F-7880-543C-8DB899A6BF94}"/>
              </a:ext>
            </a:extLst>
          </p:cNvPr>
          <p:cNvPicPr>
            <a:picLocks noChangeAspect="1"/>
          </p:cNvPicPr>
          <p:nvPr/>
        </p:nvPicPr>
        <p:blipFill rotWithShape="1">
          <a:blip r:embed="rId3">
            <a:extLst>
              <a:ext uri="{28A0092B-C50C-407E-A947-70E740481C1C}">
                <a14:useLocalDpi xmlns:a14="http://schemas.microsoft.com/office/drawing/2010/main" val="0"/>
              </a:ext>
            </a:extLst>
          </a:blip>
          <a:srcRect l="10072" t="15638" r="8873" b="17491"/>
          <a:stretch/>
        </p:blipFill>
        <p:spPr>
          <a:xfrm>
            <a:off x="7998174" y="1466333"/>
            <a:ext cx="3834756" cy="2369791"/>
          </a:xfrm>
          <a:prstGeom prst="rect">
            <a:avLst/>
          </a:prstGeom>
        </p:spPr>
      </p:pic>
      <p:sp>
        <p:nvSpPr>
          <p:cNvPr id="11" name="TextBox 10">
            <a:extLst>
              <a:ext uri="{FF2B5EF4-FFF2-40B4-BE49-F238E27FC236}">
                <a16:creationId xmlns:a16="http://schemas.microsoft.com/office/drawing/2014/main" id="{306B4248-28C0-2A7C-ACF3-880CDABB1FB7}"/>
              </a:ext>
            </a:extLst>
          </p:cNvPr>
          <p:cNvSpPr txBox="1"/>
          <p:nvPr/>
        </p:nvSpPr>
        <p:spPr>
          <a:xfrm>
            <a:off x="332371" y="1681733"/>
            <a:ext cx="7420150" cy="1938992"/>
          </a:xfrm>
          <a:prstGeom prst="rect">
            <a:avLst/>
          </a:prstGeom>
          <a:noFill/>
        </p:spPr>
        <p:txBody>
          <a:bodyPr wrap="square">
            <a:spAutoFit/>
          </a:bodyPr>
          <a:lstStyle/>
          <a:p>
            <a:r>
              <a:rPr lang="en-US" sz="2400" b="0" i="0" dirty="0">
                <a:solidFill>
                  <a:srgbClr val="000000"/>
                </a:solidFill>
                <a:effectLst/>
                <a:latin typeface="lato-regular-webfont"/>
              </a:rPr>
              <a:t>National Skill Development Corporation (NSDC) is a not-for-profit public limited company incorporated on July 31, 2008 under section 25 of the Companies Act, 1956 </a:t>
            </a:r>
          </a:p>
          <a:p>
            <a:endParaRPr lang="en-US" sz="2400" dirty="0">
              <a:solidFill>
                <a:srgbClr val="000000"/>
              </a:solidFill>
              <a:latin typeface="lato-regular-webfont"/>
            </a:endParaRPr>
          </a:p>
        </p:txBody>
      </p:sp>
      <p:sp>
        <p:nvSpPr>
          <p:cNvPr id="3" name="TextBox 2">
            <a:extLst>
              <a:ext uri="{FF2B5EF4-FFF2-40B4-BE49-F238E27FC236}">
                <a16:creationId xmlns:a16="http://schemas.microsoft.com/office/drawing/2014/main" id="{E1CE4423-4831-4101-A307-F949551A9C69}"/>
              </a:ext>
            </a:extLst>
          </p:cNvPr>
          <p:cNvSpPr txBox="1"/>
          <p:nvPr/>
        </p:nvSpPr>
        <p:spPr>
          <a:xfrm>
            <a:off x="332371" y="3620725"/>
            <a:ext cx="10915650" cy="1938992"/>
          </a:xfrm>
          <a:prstGeom prst="rect">
            <a:avLst/>
          </a:prstGeom>
          <a:noFill/>
        </p:spPr>
        <p:txBody>
          <a:bodyPr wrap="square">
            <a:spAutoFit/>
          </a:bodyPr>
          <a:lstStyle/>
          <a:p>
            <a:pPr algn="just"/>
            <a:r>
              <a:rPr lang="en-US" sz="2400" b="0" i="0" dirty="0">
                <a:solidFill>
                  <a:srgbClr val="000000"/>
                </a:solidFill>
                <a:effectLst/>
                <a:latin typeface="lato-regular-webfont"/>
              </a:rPr>
              <a:t>NSDC strives to:</a:t>
            </a:r>
          </a:p>
          <a:p>
            <a:pPr algn="just">
              <a:buFont typeface="Arial" panose="020B0604020202020204" pitchFamily="34" charset="0"/>
              <a:buChar char="•"/>
            </a:pPr>
            <a:r>
              <a:rPr lang="en-US" sz="2400" b="0" i="0" dirty="0">
                <a:solidFill>
                  <a:srgbClr val="000000"/>
                </a:solidFill>
                <a:effectLst/>
                <a:latin typeface="lato-regular-webfont"/>
              </a:rPr>
              <a:t>Develop ultra low-cost, high-quality, innovative business models.</a:t>
            </a:r>
          </a:p>
          <a:p>
            <a:pPr algn="just">
              <a:buFont typeface="Arial" panose="020B0604020202020204" pitchFamily="34" charset="0"/>
              <a:buChar char="•"/>
            </a:pPr>
            <a:r>
              <a:rPr lang="en-US" sz="2400" b="0" i="0" dirty="0">
                <a:solidFill>
                  <a:srgbClr val="000000"/>
                </a:solidFill>
                <a:effectLst/>
                <a:latin typeface="lato-regular-webfont"/>
              </a:rPr>
              <a:t>Attract significant private investment.</a:t>
            </a:r>
          </a:p>
          <a:p>
            <a:pPr algn="just">
              <a:buFont typeface="Arial" panose="020B0604020202020204" pitchFamily="34" charset="0"/>
              <a:buChar char="•"/>
            </a:pPr>
            <a:r>
              <a:rPr lang="en-US" sz="2400" b="0" i="0" dirty="0">
                <a:solidFill>
                  <a:srgbClr val="000000"/>
                </a:solidFill>
                <a:effectLst/>
                <a:latin typeface="lato-regular-webfont"/>
              </a:rPr>
              <a:t>Ensure that its funds are largely “re-circulating” i.e. loan or equity rather than grant.</a:t>
            </a:r>
          </a:p>
        </p:txBody>
      </p:sp>
    </p:spTree>
    <p:extLst>
      <p:ext uri="{BB962C8B-B14F-4D97-AF65-F5344CB8AC3E}">
        <p14:creationId xmlns:p14="http://schemas.microsoft.com/office/powerpoint/2010/main" val="4156641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7508D-74EB-573E-1084-8F12252F2DE4}"/>
              </a:ext>
            </a:extLst>
          </p:cNvPr>
          <p:cNvSpPr txBox="1"/>
          <p:nvPr/>
        </p:nvSpPr>
        <p:spPr>
          <a:xfrm>
            <a:off x="578714" y="1134220"/>
            <a:ext cx="11181522" cy="707886"/>
          </a:xfrm>
          <a:prstGeom prst="rect">
            <a:avLst/>
          </a:prstGeom>
          <a:noFill/>
        </p:spPr>
        <p:txBody>
          <a:bodyPr wrap="square">
            <a:spAutoFit/>
          </a:bodyPr>
          <a:lstStyle/>
          <a:p>
            <a:pPr algn="just"/>
            <a:endParaRPr lang="en-US" sz="2000" b="0" i="0" dirty="0">
              <a:effectLst/>
              <a:latin typeface="lato-regular-webfont"/>
            </a:endParaRPr>
          </a:p>
          <a:p>
            <a:pPr algn="just">
              <a:buFont typeface="Arial" panose="020B0604020202020204" pitchFamily="34" charset="0"/>
              <a:buChar char="•"/>
            </a:pPr>
            <a:endParaRPr lang="en-US" sz="2000" b="0" i="0" dirty="0">
              <a:effectLst/>
              <a:latin typeface="lato-regular-webfont"/>
            </a:endParaRPr>
          </a:p>
        </p:txBody>
      </p:sp>
      <p:sp>
        <p:nvSpPr>
          <p:cNvPr id="4" name="TextBox 3">
            <a:extLst>
              <a:ext uri="{FF2B5EF4-FFF2-40B4-BE49-F238E27FC236}">
                <a16:creationId xmlns:a16="http://schemas.microsoft.com/office/drawing/2014/main" id="{A03E42D0-E944-6136-41FA-59D22768854C}"/>
              </a:ext>
            </a:extLst>
          </p:cNvPr>
          <p:cNvSpPr txBox="1"/>
          <p:nvPr/>
        </p:nvSpPr>
        <p:spPr>
          <a:xfrm>
            <a:off x="748748" y="535440"/>
            <a:ext cx="10694504" cy="461665"/>
          </a:xfrm>
          <a:prstGeom prst="rect">
            <a:avLst/>
          </a:prstGeom>
          <a:solidFill>
            <a:schemeClr val="bg2">
              <a:lumMod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ato-semibold-webfont"/>
                <a:ea typeface="+mn-ea"/>
                <a:cs typeface="+mn-cs"/>
              </a:rPr>
              <a:t>NSDC plays three key roles</a:t>
            </a:r>
          </a:p>
        </p:txBody>
      </p:sp>
      <p:graphicFrame>
        <p:nvGraphicFramePr>
          <p:cNvPr id="5" name="Table 5">
            <a:extLst>
              <a:ext uri="{FF2B5EF4-FFF2-40B4-BE49-F238E27FC236}">
                <a16:creationId xmlns:a16="http://schemas.microsoft.com/office/drawing/2014/main" id="{6F4F435A-1D77-9136-8D30-4B3E08B53D80}"/>
              </a:ext>
            </a:extLst>
          </p:cNvPr>
          <p:cNvGraphicFramePr>
            <a:graphicFrameLocks noGrp="1"/>
          </p:cNvGraphicFramePr>
          <p:nvPr>
            <p:extLst>
              <p:ext uri="{D42A27DB-BD31-4B8C-83A1-F6EECF244321}">
                <p14:modId xmlns:p14="http://schemas.microsoft.com/office/powerpoint/2010/main" val="932707562"/>
              </p:ext>
            </p:extLst>
          </p:nvPr>
        </p:nvGraphicFramePr>
        <p:xfrm>
          <a:off x="748748" y="1115501"/>
          <a:ext cx="10694504" cy="5161788"/>
        </p:xfrm>
        <a:graphic>
          <a:graphicData uri="http://schemas.openxmlformats.org/drawingml/2006/table">
            <a:tbl>
              <a:tblPr firstRow="1" bandRow="1">
                <a:tableStyleId>{5940675A-B579-460E-94D1-54222C63F5DA}</a:tableStyleId>
              </a:tblPr>
              <a:tblGrid>
                <a:gridCol w="10694504">
                  <a:extLst>
                    <a:ext uri="{9D8B030D-6E8A-4147-A177-3AD203B41FA5}">
                      <a16:colId xmlns:a16="http://schemas.microsoft.com/office/drawing/2014/main" val="1356557519"/>
                    </a:ext>
                  </a:extLst>
                </a:gridCol>
              </a:tblGrid>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sng" dirty="0">
                          <a:effectLst/>
                          <a:latin typeface="lato-semibold-webfont"/>
                        </a:rPr>
                        <a:t>Funding and incentivising</a:t>
                      </a:r>
                      <a:r>
                        <a:rPr lang="en-US" sz="2000" b="1" i="0" u="sng" dirty="0">
                          <a:effectLst/>
                          <a:latin typeface="lato-regular-webfont"/>
                        </a:rPr>
                        <a:t> </a:t>
                      </a:r>
                      <a:r>
                        <a:rPr lang="en-US" sz="2000" b="0" i="0" dirty="0">
                          <a:effectLst/>
                          <a:latin typeface="lato-regular-webfont"/>
                        </a:rPr>
                        <a:t>: This involves providing financing either as loans or equity, providing grants and supporting financial incentives to select private sector initiatives</a:t>
                      </a:r>
                    </a:p>
                    <a:p>
                      <a:pPr>
                        <a:lnSpc>
                          <a:spcPct val="150000"/>
                        </a:lnSpc>
                      </a:pPr>
                      <a:endParaRPr lang="en-IN" sz="2000" dirty="0"/>
                    </a:p>
                  </a:txBody>
                  <a:tcPr>
                    <a:solidFill>
                      <a:schemeClr val="accent2">
                        <a:lumMod val="40000"/>
                        <a:lumOff val="60000"/>
                      </a:schemeClr>
                    </a:solidFill>
                  </a:tcPr>
                </a:tc>
                <a:extLst>
                  <a:ext uri="{0D108BD9-81ED-4DB2-BD59-A6C34878D82A}">
                    <a16:rowId xmlns:a16="http://schemas.microsoft.com/office/drawing/2014/main" val="331821231"/>
                  </a:ext>
                </a:extLst>
              </a:tr>
              <a:tr h="370840">
                <a:tc>
                  <a:txBody>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lato-semibold-webfont"/>
                          <a:ea typeface="+mn-ea"/>
                          <a:cs typeface="+mn-cs"/>
                        </a:rPr>
                        <a:t>Enabling support services</a:t>
                      </a:r>
                      <a:r>
                        <a:rPr kumimoji="0" lang="en-US" sz="2000" b="1" i="0" u="sng" strike="noStrike" kern="1200" cap="none" spc="0" normalizeH="0" baseline="0" noProof="0" dirty="0">
                          <a:ln>
                            <a:noFill/>
                          </a:ln>
                          <a:solidFill>
                            <a:prstClr val="black"/>
                          </a:solidFill>
                          <a:effectLst/>
                          <a:uLnTx/>
                          <a:uFillTx/>
                          <a:latin typeface="lato-regular-webfont"/>
                          <a:ea typeface="+mn-ea"/>
                          <a:cs typeface="+mn-cs"/>
                        </a:rPr>
                        <a:t> </a:t>
                      </a:r>
                      <a:r>
                        <a:rPr kumimoji="0" lang="en-US" sz="2000" b="0" i="0" u="none" strike="noStrike" kern="1200" cap="none" spc="0" normalizeH="0" baseline="0" noProof="0" dirty="0">
                          <a:ln>
                            <a:noFill/>
                          </a:ln>
                          <a:solidFill>
                            <a:prstClr val="black"/>
                          </a:solidFill>
                          <a:effectLst/>
                          <a:uLnTx/>
                          <a:uFillTx/>
                          <a:latin typeface="lato-regular-webfont"/>
                          <a:ea typeface="+mn-ea"/>
                          <a:cs typeface="+mn-cs"/>
                        </a:rPr>
                        <a:t>: A skills development institute requires a number of inputs or support services such as curriculum, faculty training standards, quality assurance, technology platforms, student placement mechanisms and so on.</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regular-webfont"/>
                          <a:ea typeface="+mn-ea"/>
                          <a:cs typeface="+mn-cs"/>
                        </a:rPr>
                        <a:t> NSDC plays a significant enabling role in these support services, </a:t>
                      </a:r>
                    </a:p>
                    <a:p>
                      <a:pPr>
                        <a:lnSpc>
                          <a:spcPct val="150000"/>
                        </a:lnSpc>
                      </a:pPr>
                      <a:endParaRPr lang="en-IN" sz="2000" dirty="0"/>
                    </a:p>
                  </a:txBody>
                  <a:tcPr>
                    <a:solidFill>
                      <a:schemeClr val="accent4">
                        <a:lumMod val="60000"/>
                        <a:lumOff val="40000"/>
                      </a:schemeClr>
                    </a:solidFill>
                  </a:tcPr>
                </a:tc>
                <a:extLst>
                  <a:ext uri="{0D108BD9-81ED-4DB2-BD59-A6C34878D82A}">
                    <a16:rowId xmlns:a16="http://schemas.microsoft.com/office/drawing/2014/main" val="3071834592"/>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sng" dirty="0">
                          <a:effectLst/>
                          <a:latin typeface="lato-semibold-webfont"/>
                        </a:rPr>
                        <a:t>Shaping/creating</a:t>
                      </a:r>
                      <a:r>
                        <a:rPr lang="en-US" sz="2000" b="0" i="0" dirty="0">
                          <a:effectLst/>
                          <a:latin typeface="lato-regular-webfont"/>
                        </a:rPr>
                        <a:t> NSDC will identify critical skill groups, develop models for skill development and attract potential private players and provide support to these efforts.</a:t>
                      </a:r>
                    </a:p>
                    <a:p>
                      <a:pPr>
                        <a:lnSpc>
                          <a:spcPct val="150000"/>
                        </a:lnSpc>
                      </a:pPr>
                      <a:endParaRPr lang="en-IN" sz="2000" dirty="0"/>
                    </a:p>
                  </a:txBody>
                  <a:tcPr>
                    <a:solidFill>
                      <a:schemeClr val="accent1">
                        <a:lumMod val="40000"/>
                        <a:lumOff val="60000"/>
                      </a:schemeClr>
                    </a:solidFill>
                  </a:tcPr>
                </a:tc>
                <a:extLst>
                  <a:ext uri="{0D108BD9-81ED-4DB2-BD59-A6C34878D82A}">
                    <a16:rowId xmlns:a16="http://schemas.microsoft.com/office/drawing/2014/main" val="2703956718"/>
                  </a:ext>
                </a:extLst>
              </a:tr>
            </a:tbl>
          </a:graphicData>
        </a:graphic>
      </p:graphicFrame>
    </p:spTree>
    <p:extLst>
      <p:ext uri="{BB962C8B-B14F-4D97-AF65-F5344CB8AC3E}">
        <p14:creationId xmlns:p14="http://schemas.microsoft.com/office/powerpoint/2010/main" val="736076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BF32CB-C338-D815-6653-49BE05F3D21D}"/>
              </a:ext>
            </a:extLst>
          </p:cNvPr>
          <p:cNvSpPr txBox="1"/>
          <p:nvPr/>
        </p:nvSpPr>
        <p:spPr>
          <a:xfrm>
            <a:off x="836956" y="435738"/>
            <a:ext cx="10518085" cy="523220"/>
          </a:xfrm>
          <a:prstGeom prst="rect">
            <a:avLst/>
          </a:prstGeom>
          <a:solidFill>
            <a:schemeClr val="accent4"/>
          </a:solidFill>
        </p:spPr>
        <p:txBody>
          <a:bodyPr wrap="square">
            <a:spAutoFit/>
          </a:bodyPr>
          <a:lstStyle/>
          <a:p>
            <a:pPr algn="ctr"/>
            <a:r>
              <a:rPr lang="en-IN" sz="2800" b="1" i="0" dirty="0">
                <a:effectLst/>
                <a:latin typeface="Book Antiqua" panose="02040602050305030304" pitchFamily="18" charset="0"/>
              </a:rPr>
              <a:t>SECTOR SKILL COUNCILS</a:t>
            </a:r>
          </a:p>
        </p:txBody>
      </p:sp>
      <p:sp>
        <p:nvSpPr>
          <p:cNvPr id="5" name="TextBox 4">
            <a:extLst>
              <a:ext uri="{FF2B5EF4-FFF2-40B4-BE49-F238E27FC236}">
                <a16:creationId xmlns:a16="http://schemas.microsoft.com/office/drawing/2014/main" id="{DF81A291-781D-3B80-A63E-54054E33F9DA}"/>
              </a:ext>
            </a:extLst>
          </p:cNvPr>
          <p:cNvSpPr txBox="1"/>
          <p:nvPr/>
        </p:nvSpPr>
        <p:spPr>
          <a:xfrm>
            <a:off x="836955" y="5545099"/>
            <a:ext cx="10518085" cy="707886"/>
          </a:xfrm>
          <a:prstGeom prst="rect">
            <a:avLst/>
          </a:prstGeom>
          <a:noFill/>
        </p:spPr>
        <p:txBody>
          <a:bodyPr wrap="square">
            <a:spAutoFit/>
          </a:bodyPr>
          <a:lstStyle/>
          <a:p>
            <a:r>
              <a:rPr lang="en-US" sz="2000" b="0" i="0" dirty="0">
                <a:solidFill>
                  <a:srgbClr val="000000"/>
                </a:solidFill>
                <a:effectLst/>
                <a:latin typeface="lato-regular-webfont"/>
              </a:rPr>
              <a:t>It plays a vital role in bridging the gap between what the industry demands and what the skilling requirements ought to be.</a:t>
            </a:r>
            <a:endParaRPr lang="en-IN" sz="2000" dirty="0"/>
          </a:p>
        </p:txBody>
      </p:sp>
      <p:sp>
        <p:nvSpPr>
          <p:cNvPr id="7" name="TextBox 6">
            <a:extLst>
              <a:ext uri="{FF2B5EF4-FFF2-40B4-BE49-F238E27FC236}">
                <a16:creationId xmlns:a16="http://schemas.microsoft.com/office/drawing/2014/main" id="{E3F54673-A768-0226-5684-069B8257C86B}"/>
              </a:ext>
            </a:extLst>
          </p:cNvPr>
          <p:cNvSpPr txBox="1"/>
          <p:nvPr/>
        </p:nvSpPr>
        <p:spPr>
          <a:xfrm>
            <a:off x="715618" y="4220513"/>
            <a:ext cx="10644808" cy="1015663"/>
          </a:xfrm>
          <a:prstGeom prst="rect">
            <a:avLst/>
          </a:prstGeom>
          <a:noFill/>
        </p:spPr>
        <p:txBody>
          <a:bodyPr wrap="square">
            <a:spAutoFit/>
          </a:bodyPr>
          <a:lstStyle/>
          <a:p>
            <a:r>
              <a:rPr lang="en-US" sz="2000" b="0" i="0" dirty="0">
                <a:solidFill>
                  <a:srgbClr val="000000"/>
                </a:solidFill>
                <a:effectLst/>
                <a:latin typeface="lato-regular-webfont"/>
              </a:rPr>
              <a:t>The SSCs operate as an autonomous body and registered as a Section 8 Company. NSDC is mandated to initiate and incubate SSCs with initial seed funding to facilitate their growth and enable them to achieve self-sustainability in a time bound manner.</a:t>
            </a:r>
            <a:endParaRPr lang="en-IN" sz="2000" dirty="0"/>
          </a:p>
        </p:txBody>
      </p:sp>
      <p:pic>
        <p:nvPicPr>
          <p:cNvPr id="9" name="Picture 8">
            <a:extLst>
              <a:ext uri="{FF2B5EF4-FFF2-40B4-BE49-F238E27FC236}">
                <a16:creationId xmlns:a16="http://schemas.microsoft.com/office/drawing/2014/main" id="{3CF892D3-60A5-3E60-EC58-ED61B0BCA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143" y="958958"/>
            <a:ext cx="6685714" cy="3200000"/>
          </a:xfrm>
          <a:prstGeom prst="rect">
            <a:avLst/>
          </a:prstGeom>
        </p:spPr>
      </p:pic>
    </p:spTree>
    <p:extLst>
      <p:ext uri="{BB962C8B-B14F-4D97-AF65-F5344CB8AC3E}">
        <p14:creationId xmlns:p14="http://schemas.microsoft.com/office/powerpoint/2010/main" val="2904943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3843E9-6D5E-8248-9544-C67E2FC1ABC2}"/>
              </a:ext>
            </a:extLst>
          </p:cNvPr>
          <p:cNvSpPr txBox="1"/>
          <p:nvPr/>
        </p:nvSpPr>
        <p:spPr>
          <a:xfrm>
            <a:off x="685800" y="347869"/>
            <a:ext cx="10624930" cy="523220"/>
          </a:xfrm>
          <a:prstGeom prst="rect">
            <a:avLst/>
          </a:prstGeom>
          <a:solidFill>
            <a:schemeClr val="accent4"/>
          </a:solidFill>
        </p:spPr>
        <p:txBody>
          <a:bodyPr wrap="square" rtlCol="0">
            <a:spAutoFit/>
          </a:bodyPr>
          <a:lstStyle/>
          <a:p>
            <a:pPr algn="ctr"/>
            <a:r>
              <a:rPr lang="en-US" sz="2800" dirty="0">
                <a:latin typeface="Arial Rounded MT Bold" panose="020F0704030504030204" pitchFamily="34" charset="0"/>
              </a:rPr>
              <a:t>AGRICULTURE SKILL COUNCIL OF INDIA</a:t>
            </a:r>
            <a:endParaRPr lang="en-IN" sz="2800" dirty="0">
              <a:latin typeface="Arial Rounded MT Bold" panose="020F0704030504030204" pitchFamily="34" charset="0"/>
            </a:endParaRPr>
          </a:p>
        </p:txBody>
      </p:sp>
      <p:sp>
        <p:nvSpPr>
          <p:cNvPr id="4" name="TextBox 3">
            <a:extLst>
              <a:ext uri="{FF2B5EF4-FFF2-40B4-BE49-F238E27FC236}">
                <a16:creationId xmlns:a16="http://schemas.microsoft.com/office/drawing/2014/main" id="{19497898-6563-10DE-D451-5DFE0F38C977}"/>
              </a:ext>
            </a:extLst>
          </p:cNvPr>
          <p:cNvSpPr txBox="1"/>
          <p:nvPr/>
        </p:nvSpPr>
        <p:spPr>
          <a:xfrm>
            <a:off x="772767" y="1761633"/>
            <a:ext cx="6097656" cy="1569660"/>
          </a:xfrm>
          <a:prstGeom prst="rect">
            <a:avLst/>
          </a:prstGeom>
          <a:noFill/>
        </p:spPr>
        <p:txBody>
          <a:bodyPr wrap="square">
            <a:spAutoFit/>
          </a:bodyPr>
          <a:lstStyle/>
          <a:p>
            <a:r>
              <a:rPr lang="en-US" sz="2400" b="0" i="0" dirty="0">
                <a:solidFill>
                  <a:srgbClr val="000000"/>
                </a:solidFill>
                <a:effectLst/>
                <a:latin typeface="Lato" panose="020F0502020204030203" pitchFamily="34" charset="0"/>
              </a:rPr>
              <a:t>Agriculture Skill Council of India (ASCI) is a Section 8 Not for profit concern working under the aegis of Ministry of Skill Development &amp; Entrepreneurship (MSDE). </a:t>
            </a:r>
            <a:endParaRPr lang="en-IN" sz="2400" dirty="0"/>
          </a:p>
        </p:txBody>
      </p:sp>
      <p:sp>
        <p:nvSpPr>
          <p:cNvPr id="6" name="TextBox 5">
            <a:extLst>
              <a:ext uri="{FF2B5EF4-FFF2-40B4-BE49-F238E27FC236}">
                <a16:creationId xmlns:a16="http://schemas.microsoft.com/office/drawing/2014/main" id="{CF691A7C-5A90-3E27-E757-BCF1D48D931C}"/>
              </a:ext>
            </a:extLst>
          </p:cNvPr>
          <p:cNvSpPr txBox="1"/>
          <p:nvPr/>
        </p:nvSpPr>
        <p:spPr>
          <a:xfrm>
            <a:off x="772767" y="3693279"/>
            <a:ext cx="6097656" cy="1569660"/>
          </a:xfrm>
          <a:prstGeom prst="rect">
            <a:avLst/>
          </a:prstGeom>
          <a:noFill/>
        </p:spPr>
        <p:txBody>
          <a:bodyPr wrap="square">
            <a:spAutoFit/>
          </a:bodyPr>
          <a:lstStyle/>
          <a:p>
            <a:r>
              <a:rPr lang="en-US" sz="2400" b="0" i="0" dirty="0">
                <a:solidFill>
                  <a:srgbClr val="000000"/>
                </a:solidFill>
                <a:effectLst/>
                <a:latin typeface="Lato" panose="020F0502020204030203" pitchFamily="34" charset="0"/>
              </a:rPr>
              <a:t>ASCI works towards capacity building by bridging gaps and upgrading skills of farmers, </a:t>
            </a:r>
            <a:r>
              <a:rPr lang="en-US" sz="2400" dirty="0">
                <a:solidFill>
                  <a:srgbClr val="000000"/>
                </a:solidFill>
                <a:latin typeface="Lato" panose="020F0502020204030203" pitchFamily="34" charset="0"/>
              </a:rPr>
              <a:t>labors </a:t>
            </a:r>
            <a:r>
              <a:rPr lang="en-US" sz="2400" b="0" i="0" dirty="0">
                <a:solidFill>
                  <a:srgbClr val="000000"/>
                </a:solidFill>
                <a:effectLst/>
                <a:latin typeface="Lato" panose="020F0502020204030203" pitchFamily="34" charset="0"/>
              </a:rPr>
              <a:t>&amp; extension workers engaged in Agriculture &amp; Allied Sectors.</a:t>
            </a:r>
            <a:endParaRPr lang="en-IN" sz="2400" dirty="0"/>
          </a:p>
        </p:txBody>
      </p:sp>
      <p:pic>
        <p:nvPicPr>
          <p:cNvPr id="5" name="Picture 4">
            <a:extLst>
              <a:ext uri="{FF2B5EF4-FFF2-40B4-BE49-F238E27FC236}">
                <a16:creationId xmlns:a16="http://schemas.microsoft.com/office/drawing/2014/main" id="{BF6AE7BD-8F62-C944-DF7B-C6EF74751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423" y="1595061"/>
            <a:ext cx="4793974" cy="3198480"/>
          </a:xfrm>
          <a:prstGeom prst="rect">
            <a:avLst/>
          </a:prstGeom>
        </p:spPr>
      </p:pic>
    </p:spTree>
    <p:extLst>
      <p:ext uri="{BB962C8B-B14F-4D97-AF65-F5344CB8AC3E}">
        <p14:creationId xmlns:p14="http://schemas.microsoft.com/office/powerpoint/2010/main" val="3421687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1D2FC6-9AD8-B698-A02C-19B86276828F}"/>
              </a:ext>
            </a:extLst>
          </p:cNvPr>
          <p:cNvSpPr txBox="1"/>
          <p:nvPr/>
        </p:nvSpPr>
        <p:spPr>
          <a:xfrm>
            <a:off x="665922" y="944217"/>
            <a:ext cx="10674626" cy="4555093"/>
          </a:xfrm>
          <a:prstGeom prst="rect">
            <a:avLst/>
          </a:prstGeom>
          <a:noFill/>
        </p:spPr>
        <p:txBody>
          <a:bodyPr wrap="square" rtlCol="0">
            <a:spAutoFit/>
          </a:bodyPr>
          <a:lstStyle/>
          <a:p>
            <a:r>
              <a:rPr lang="en-US" sz="2400" dirty="0"/>
              <a:t>What does ASCI do?</a:t>
            </a:r>
          </a:p>
          <a:p>
            <a:pPr marL="342900" indent="-342900">
              <a:buFont typeface="Arial" panose="020B0604020202020204" pitchFamily="34" charset="0"/>
              <a:buChar char="•"/>
            </a:pPr>
            <a:endParaRPr lang="en-IN" sz="2400" dirty="0"/>
          </a:p>
          <a:p>
            <a:pPr marL="342900" indent="-342900">
              <a:buFont typeface="Arial" panose="020B0604020202020204" pitchFamily="34" charset="0"/>
              <a:buChar char="•"/>
            </a:pPr>
            <a:r>
              <a:rPr lang="en-IN" sz="2200" dirty="0">
                <a:latin typeface="Arial" panose="020B0604020202020204" pitchFamily="34" charset="0"/>
                <a:cs typeface="Arial" panose="020B0604020202020204" pitchFamily="34" charset="0"/>
              </a:rPr>
              <a:t>Affiliation &amp; Accreditation</a:t>
            </a:r>
          </a:p>
          <a:p>
            <a:pPr marL="342900" indent="-342900">
              <a:buFont typeface="Arial" panose="020B0604020202020204" pitchFamily="34" charset="0"/>
              <a:buChar char="•"/>
            </a:pPr>
            <a:endParaRPr lang="en-IN"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sz="2200" dirty="0">
                <a:latin typeface="Arial" panose="020B0604020202020204" pitchFamily="34" charset="0"/>
                <a:cs typeface="Arial" panose="020B0604020202020204" pitchFamily="34" charset="0"/>
              </a:rPr>
              <a:t>Certification </a:t>
            </a:r>
          </a:p>
          <a:p>
            <a:pPr marL="342900" indent="-342900">
              <a:buFont typeface="Arial" panose="020B0604020202020204" pitchFamily="34" charset="0"/>
              <a:buChar char="•"/>
            </a:pPr>
            <a:endParaRPr lang="en-IN"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sz="2200" dirty="0">
                <a:latin typeface="Arial" panose="020B0604020202020204" pitchFamily="34" charset="0"/>
                <a:cs typeface="Arial" panose="020B0604020202020204" pitchFamily="34" charset="0"/>
              </a:rPr>
              <a:t>Development of Qualification packs(QPs) / NOS</a:t>
            </a:r>
          </a:p>
          <a:p>
            <a:pPr marL="342900" indent="-342900">
              <a:buFont typeface="Arial" panose="020B0604020202020204" pitchFamily="34" charset="0"/>
              <a:buChar char="•"/>
            </a:pPr>
            <a:endParaRPr lang="en-IN"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sz="2200" i="0" dirty="0">
                <a:effectLst/>
                <a:latin typeface="Arial" panose="020B0604020202020204" pitchFamily="34" charset="0"/>
                <a:cs typeface="Arial" panose="020B0604020202020204" pitchFamily="34" charset="0"/>
              </a:rPr>
              <a:t>Assessment Of Training Programs</a:t>
            </a:r>
          </a:p>
          <a:p>
            <a:pPr marL="342900" indent="-342900">
              <a:buFont typeface="Arial" panose="020B0604020202020204" pitchFamily="34" charset="0"/>
              <a:buChar char="•"/>
            </a:pPr>
            <a:endParaRPr lang="en-IN"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sz="2200" dirty="0">
                <a:latin typeface="Arial" panose="020B0604020202020204" pitchFamily="34" charset="0"/>
                <a:cs typeface="Arial" panose="020B0604020202020204" pitchFamily="34" charset="0"/>
              </a:rPr>
              <a:t>Training partners </a:t>
            </a:r>
          </a:p>
          <a:p>
            <a:pPr marL="342900" indent="-342900">
              <a:buFont typeface="Arial" panose="020B0604020202020204" pitchFamily="34" charset="0"/>
              <a:buChar char="•"/>
            </a:pPr>
            <a:endParaRPr lang="en-IN"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sz="2200" dirty="0">
                <a:latin typeface="Arial" panose="020B0604020202020204" pitchFamily="34" charset="0"/>
                <a:cs typeface="Arial" panose="020B0604020202020204" pitchFamily="34" charset="0"/>
              </a:rPr>
              <a:t>Placements </a:t>
            </a:r>
          </a:p>
        </p:txBody>
      </p:sp>
      <p:pic>
        <p:nvPicPr>
          <p:cNvPr id="6" name="Picture 5">
            <a:extLst>
              <a:ext uri="{FF2B5EF4-FFF2-40B4-BE49-F238E27FC236}">
                <a16:creationId xmlns:a16="http://schemas.microsoft.com/office/drawing/2014/main" id="{00EC167E-7FB6-9E1E-6121-DD1AE90B3630}"/>
              </a:ext>
            </a:extLst>
          </p:cNvPr>
          <p:cNvPicPr>
            <a:picLocks noChangeAspect="1"/>
          </p:cNvPicPr>
          <p:nvPr/>
        </p:nvPicPr>
        <p:blipFill rotWithShape="1">
          <a:blip r:embed="rId3"/>
          <a:srcRect r="67391"/>
          <a:stretch/>
        </p:blipFill>
        <p:spPr>
          <a:xfrm>
            <a:off x="8620539" y="447563"/>
            <a:ext cx="2523416" cy="1879994"/>
          </a:xfrm>
          <a:prstGeom prst="rect">
            <a:avLst/>
          </a:prstGeom>
        </p:spPr>
      </p:pic>
      <p:pic>
        <p:nvPicPr>
          <p:cNvPr id="7" name="Picture 6">
            <a:extLst>
              <a:ext uri="{FF2B5EF4-FFF2-40B4-BE49-F238E27FC236}">
                <a16:creationId xmlns:a16="http://schemas.microsoft.com/office/drawing/2014/main" id="{3FCC8E01-5904-A62B-9CEA-E4AFF30BE4EC}"/>
              </a:ext>
            </a:extLst>
          </p:cNvPr>
          <p:cNvPicPr>
            <a:picLocks noChangeAspect="1"/>
          </p:cNvPicPr>
          <p:nvPr/>
        </p:nvPicPr>
        <p:blipFill rotWithShape="1">
          <a:blip r:embed="rId3"/>
          <a:srcRect l="34049" r="33342"/>
          <a:stretch/>
        </p:blipFill>
        <p:spPr>
          <a:xfrm>
            <a:off x="8620538" y="2454965"/>
            <a:ext cx="2630557" cy="1808922"/>
          </a:xfrm>
          <a:prstGeom prst="rect">
            <a:avLst/>
          </a:prstGeom>
        </p:spPr>
      </p:pic>
      <p:pic>
        <p:nvPicPr>
          <p:cNvPr id="8" name="Picture 7">
            <a:extLst>
              <a:ext uri="{FF2B5EF4-FFF2-40B4-BE49-F238E27FC236}">
                <a16:creationId xmlns:a16="http://schemas.microsoft.com/office/drawing/2014/main" id="{4A2D6737-7283-5D84-19E5-21B7B7E32F38}"/>
              </a:ext>
            </a:extLst>
          </p:cNvPr>
          <p:cNvPicPr>
            <a:picLocks noChangeAspect="1"/>
          </p:cNvPicPr>
          <p:nvPr/>
        </p:nvPicPr>
        <p:blipFill rotWithShape="1">
          <a:blip r:embed="rId3"/>
          <a:srcRect l="66468"/>
          <a:stretch/>
        </p:blipFill>
        <p:spPr>
          <a:xfrm>
            <a:off x="8496861" y="4403035"/>
            <a:ext cx="2770771" cy="2007402"/>
          </a:xfrm>
          <a:prstGeom prst="rect">
            <a:avLst/>
          </a:prstGeom>
        </p:spPr>
      </p:pic>
    </p:spTree>
    <p:extLst>
      <p:ext uri="{BB962C8B-B14F-4D97-AF65-F5344CB8AC3E}">
        <p14:creationId xmlns:p14="http://schemas.microsoft.com/office/powerpoint/2010/main" val="1345968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17AD50-C4FB-227A-AC5D-E773D3FB78D5}"/>
              </a:ext>
            </a:extLst>
          </p:cNvPr>
          <p:cNvSpPr>
            <a:spLocks noGrp="1"/>
          </p:cNvSpPr>
          <p:nvPr>
            <p:ph type="sldNum" idx="12"/>
          </p:nvPr>
        </p:nvSpPr>
        <p:spPr/>
        <p:txBody>
          <a:bodyPr/>
          <a:lstStyle/>
          <a:p>
            <a:fld id="{276BD621-C50A-44AF-B05D-7BFB9EC64DCA}" type="slidenum">
              <a:rPr lang="en-IN" smtClean="0"/>
              <a:t>5</a:t>
            </a:fld>
            <a:endParaRPr lang="en-IN" dirty="0"/>
          </a:p>
        </p:txBody>
      </p:sp>
      <p:sp>
        <p:nvSpPr>
          <p:cNvPr id="4" name="Title 1">
            <a:extLst>
              <a:ext uri="{FF2B5EF4-FFF2-40B4-BE49-F238E27FC236}">
                <a16:creationId xmlns:a16="http://schemas.microsoft.com/office/drawing/2014/main" id="{FB6083A3-5285-46B6-4D16-6AC17F1B6FB9}"/>
              </a:ext>
            </a:extLst>
          </p:cNvPr>
          <p:cNvSpPr txBox="1">
            <a:spLocks/>
          </p:cNvSpPr>
          <p:nvPr/>
        </p:nvSpPr>
        <p:spPr>
          <a:xfrm>
            <a:off x="1139952" y="403248"/>
            <a:ext cx="9912096" cy="1014984"/>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entury Gothic"/>
                <a:ea typeface="+mj-ea"/>
                <a:cs typeface="+mj-cs"/>
              </a:rPr>
              <a:t>Skills</a:t>
            </a:r>
            <a:endParaRPr kumimoji="0" lang="en-IN" sz="6000" b="0" i="0" u="none" strike="noStrike" kern="1200" cap="none" spc="0" normalizeH="0" baseline="0" noProof="0" dirty="0">
              <a:ln>
                <a:noFill/>
              </a:ln>
              <a:solidFill>
                <a:srgbClr val="000000"/>
              </a:solidFill>
              <a:effectLst/>
              <a:uLnTx/>
              <a:uFillTx/>
              <a:latin typeface="Century Gothic"/>
              <a:ea typeface="+mj-ea"/>
              <a:cs typeface="+mj-cs"/>
            </a:endParaRPr>
          </a:p>
        </p:txBody>
      </p:sp>
      <p:sp>
        <p:nvSpPr>
          <p:cNvPr id="5" name="TextBox 4">
            <a:extLst>
              <a:ext uri="{FF2B5EF4-FFF2-40B4-BE49-F238E27FC236}">
                <a16:creationId xmlns:a16="http://schemas.microsoft.com/office/drawing/2014/main" id="{ECC85074-8605-15DE-CBF3-FE5380F48094}"/>
              </a:ext>
            </a:extLst>
          </p:cNvPr>
          <p:cNvSpPr txBox="1"/>
          <p:nvPr/>
        </p:nvSpPr>
        <p:spPr>
          <a:xfrm>
            <a:off x="500599" y="1499512"/>
            <a:ext cx="11033574" cy="4832092"/>
          </a:xfrm>
          <a:prstGeom prst="rect">
            <a:avLst/>
          </a:prstGeom>
          <a:noFill/>
        </p:spPr>
        <p:txBody>
          <a:bodyPr wrap="square">
            <a:spAutoFit/>
          </a:bodyPr>
          <a:lstStyle/>
          <a:p>
            <a:r>
              <a:rPr lang="en-US" sz="2200" dirty="0">
                <a:solidFill>
                  <a:srgbClr val="000000"/>
                </a:solidFill>
                <a:latin typeface="Times New Roman" panose="02020603050405020304" pitchFamily="18" charset="0"/>
                <a:cs typeface="Times New Roman" panose="02020603050405020304" pitchFamily="18" charset="0"/>
              </a:rPr>
              <a:t>According to Merriam Webster dictionary skill is</a:t>
            </a:r>
            <a:r>
              <a:rPr lang="en-US" sz="2200" b="1" dirty="0">
                <a:solidFill>
                  <a:srgbClr val="212529"/>
                </a:solidFill>
                <a:latin typeface="Times New Roman" panose="02020603050405020304" pitchFamily="18" charset="0"/>
                <a:cs typeface="Times New Roman" panose="02020603050405020304" pitchFamily="18" charset="0"/>
              </a:rPr>
              <a:t> </a:t>
            </a:r>
            <a:r>
              <a:rPr lang="en-US" sz="2200" dirty="0">
                <a:solidFill>
                  <a:srgbClr val="212529"/>
                </a:solidFill>
                <a:latin typeface="Times New Roman" panose="02020603050405020304" pitchFamily="18" charset="0"/>
                <a:cs typeface="Times New Roman" panose="02020603050405020304" pitchFamily="18" charset="0"/>
              </a:rPr>
              <a:t>the ability to use one's knowledge effectively and readily in execution or performance.</a:t>
            </a:r>
            <a:endParaRPr lang="en-US" sz="2200" dirty="0">
              <a:solidFill>
                <a:srgbClr val="000000"/>
              </a:solidFill>
              <a:latin typeface="Times New Roman" panose="02020603050405020304" pitchFamily="18" charset="0"/>
              <a:cs typeface="Times New Roman" panose="02020603050405020304" pitchFamily="18" charset="0"/>
            </a:endParaRPr>
          </a:p>
          <a:p>
            <a:endParaRPr lang="en-US" sz="2200" dirty="0">
              <a:solidFill>
                <a:srgbClr val="000000"/>
              </a:solidFill>
              <a:latin typeface="Times New Roman" panose="02020603050405020304" pitchFamily="18" charset="0"/>
              <a:cs typeface="Times New Roman" panose="02020603050405020304" pitchFamily="18" charset="0"/>
            </a:endParaRPr>
          </a:p>
          <a:p>
            <a:r>
              <a:rPr lang="en-US" sz="2200" dirty="0">
                <a:solidFill>
                  <a:srgbClr val="202124"/>
                </a:solidFill>
                <a:latin typeface="Times New Roman" panose="02020603050405020304" pitchFamily="18" charset="0"/>
                <a:cs typeface="Times New Roman" panose="02020603050405020304" pitchFamily="18" charset="0"/>
              </a:rPr>
              <a:t>The ability to do something well or the technique of doing things.</a:t>
            </a:r>
          </a:p>
          <a:p>
            <a:endParaRPr lang="en-US" sz="2200" dirty="0">
              <a:solidFill>
                <a:srgbClr val="202124"/>
              </a:solidFill>
              <a:latin typeface="Times New Roman" panose="02020603050405020304" pitchFamily="18" charset="0"/>
              <a:cs typeface="Times New Roman" panose="02020603050405020304" pitchFamily="18" charset="0"/>
            </a:endParaRPr>
          </a:p>
          <a:p>
            <a:r>
              <a:rPr lang="en-US" sz="2200" dirty="0">
                <a:solidFill>
                  <a:srgbClr val="000000"/>
                </a:solidFill>
                <a:latin typeface="Times New Roman" panose="02020603050405020304" pitchFamily="18" charset="0"/>
                <a:cs typeface="Times New Roman" panose="02020603050405020304" pitchFamily="18" charset="0"/>
              </a:rPr>
              <a:t>To succeed in the 21st century labor market, one needs a comprehensive skill set composed of</a:t>
            </a:r>
          </a:p>
          <a:p>
            <a:r>
              <a:rPr lang="en-US" sz="2200" dirty="0">
                <a:solidFill>
                  <a:srgbClr val="000000"/>
                </a:solidFill>
                <a:latin typeface="Times New Roman" panose="02020603050405020304" pitchFamily="18" charset="0"/>
                <a:cs typeface="Times New Roman" panose="02020603050405020304" pitchFamily="18" charset="0"/>
              </a:rPr>
              <a:t> </a:t>
            </a:r>
            <a:endParaRPr lang="en-US" sz="2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2200" b="1" dirty="0">
                <a:solidFill>
                  <a:srgbClr val="000000"/>
                </a:solidFill>
                <a:latin typeface="Times New Roman" panose="02020603050405020304" pitchFamily="18" charset="0"/>
                <a:cs typeface="Times New Roman" panose="02020603050405020304" pitchFamily="18" charset="0"/>
              </a:rPr>
              <a:t>Cognitive skills</a:t>
            </a:r>
          </a:p>
          <a:p>
            <a:pPr>
              <a:buFont typeface="+mj-lt"/>
              <a:buAutoNum type="arabicPeriod"/>
            </a:pPr>
            <a:endParaRPr lang="en-US" sz="2200" b="1" dirty="0">
              <a:solidFill>
                <a:srgbClr val="000000"/>
              </a:solidFill>
              <a:latin typeface="Times New Roman" panose="02020603050405020304" pitchFamily="18" charset="0"/>
              <a:cs typeface="Times New Roman" panose="02020603050405020304" pitchFamily="18" charset="0"/>
            </a:endParaRPr>
          </a:p>
          <a:p>
            <a:pPr>
              <a:buFont typeface="+mj-lt"/>
              <a:buAutoNum type="arabicPeriod"/>
            </a:pPr>
            <a:r>
              <a:rPr lang="en-US" sz="2200" b="1" dirty="0">
                <a:solidFill>
                  <a:srgbClr val="000000"/>
                </a:solidFill>
                <a:latin typeface="Times New Roman" panose="02020603050405020304" pitchFamily="18" charset="0"/>
                <a:cs typeface="Times New Roman" panose="02020603050405020304" pitchFamily="18" charset="0"/>
              </a:rPr>
              <a:t>Socio-emotional skills</a:t>
            </a:r>
            <a:r>
              <a:rPr lang="en-US" sz="2200" dirty="0">
                <a:solidFill>
                  <a:srgbClr val="000000"/>
                </a:solidFill>
                <a:latin typeface="Times New Roman" panose="02020603050405020304" pitchFamily="18" charset="0"/>
                <a:cs typeface="Times New Roman" panose="02020603050405020304" pitchFamily="18" charset="0"/>
              </a:rPr>
              <a:t>, </a:t>
            </a:r>
          </a:p>
          <a:p>
            <a:pPr>
              <a:buFont typeface="+mj-lt"/>
              <a:buAutoNum type="arabicPeriod"/>
            </a:pPr>
            <a:endParaRPr lang="en-US" sz="2200" dirty="0">
              <a:solidFill>
                <a:srgbClr val="000000"/>
              </a:solidFill>
              <a:latin typeface="Times New Roman" panose="02020603050405020304" pitchFamily="18" charset="0"/>
              <a:cs typeface="Times New Roman" panose="02020603050405020304" pitchFamily="18" charset="0"/>
            </a:endParaRPr>
          </a:p>
          <a:p>
            <a:pPr>
              <a:buFont typeface="+mj-lt"/>
              <a:buAutoNum type="arabicPeriod"/>
            </a:pPr>
            <a:r>
              <a:rPr lang="en-US" sz="2200" b="1" dirty="0">
                <a:solidFill>
                  <a:srgbClr val="000000"/>
                </a:solidFill>
                <a:latin typeface="Times New Roman" panose="02020603050405020304" pitchFamily="18" charset="0"/>
                <a:cs typeface="Times New Roman" panose="02020603050405020304" pitchFamily="18" charset="0"/>
              </a:rPr>
              <a:t>Technical skills</a:t>
            </a:r>
            <a:r>
              <a:rPr lang="en-US" sz="2200" dirty="0">
                <a:solidFill>
                  <a:srgbClr val="000000"/>
                </a:solidFill>
                <a:latin typeface="Times New Roman" panose="02020603050405020304" pitchFamily="18" charset="0"/>
                <a:cs typeface="Times New Roman" panose="02020603050405020304" pitchFamily="18" charset="0"/>
              </a:rPr>
              <a:t>, </a:t>
            </a:r>
          </a:p>
          <a:p>
            <a:pPr>
              <a:buFont typeface="+mj-lt"/>
              <a:buAutoNum type="arabicPeriod"/>
            </a:pPr>
            <a:endParaRPr lang="en-US" sz="2200" dirty="0">
              <a:solidFill>
                <a:srgbClr val="000000"/>
              </a:solidFill>
              <a:latin typeface="Times New Roman" panose="02020603050405020304" pitchFamily="18" charset="0"/>
              <a:cs typeface="Times New Roman" panose="02020603050405020304" pitchFamily="18" charset="0"/>
            </a:endParaRPr>
          </a:p>
          <a:p>
            <a:pPr>
              <a:buFont typeface="+mj-lt"/>
              <a:buAutoNum type="arabicPeriod"/>
            </a:pPr>
            <a:r>
              <a:rPr lang="en-US" sz="2200" b="1" dirty="0">
                <a:solidFill>
                  <a:srgbClr val="000000"/>
                </a:solidFill>
                <a:latin typeface="Times New Roman" panose="02020603050405020304" pitchFamily="18" charset="0"/>
                <a:cs typeface="Times New Roman" panose="02020603050405020304" pitchFamily="18" charset="0"/>
              </a:rPr>
              <a:t>Digital skills</a:t>
            </a:r>
            <a:endParaRPr lang="en-IN" sz="2200" dirty="0">
              <a:solidFill>
                <a:srgbClr val="0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E91E323-0E14-03C3-6A1F-59571D258434}"/>
              </a:ext>
            </a:extLst>
          </p:cNvPr>
          <p:cNvPicPr>
            <a:picLocks noChangeAspect="1"/>
          </p:cNvPicPr>
          <p:nvPr/>
        </p:nvPicPr>
        <p:blipFill>
          <a:blip r:embed="rId2"/>
          <a:stretch>
            <a:fillRect/>
          </a:stretch>
        </p:blipFill>
        <p:spPr>
          <a:xfrm>
            <a:off x="8039843" y="3808900"/>
            <a:ext cx="3012205" cy="2340867"/>
          </a:xfrm>
          <a:prstGeom prst="rect">
            <a:avLst/>
          </a:prstGeom>
        </p:spPr>
      </p:pic>
    </p:spTree>
    <p:extLst>
      <p:ext uri="{BB962C8B-B14F-4D97-AF65-F5344CB8AC3E}">
        <p14:creationId xmlns:p14="http://schemas.microsoft.com/office/powerpoint/2010/main" val="2635124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90E53995-E191-4601-820C-E8697BA84386}"/>
              </a:ext>
            </a:extLst>
          </p:cNvPr>
          <p:cNvGraphicFramePr>
            <a:graphicFrameLocks noGrp="1"/>
          </p:cNvGraphicFramePr>
          <p:nvPr>
            <p:extLst>
              <p:ext uri="{D42A27DB-BD31-4B8C-83A1-F6EECF244321}">
                <p14:modId xmlns:p14="http://schemas.microsoft.com/office/powerpoint/2010/main" val="2551055254"/>
              </p:ext>
            </p:extLst>
          </p:nvPr>
        </p:nvGraphicFramePr>
        <p:xfrm>
          <a:off x="869535" y="991111"/>
          <a:ext cx="10590282" cy="5212080"/>
        </p:xfrm>
        <a:graphic>
          <a:graphicData uri="http://schemas.openxmlformats.org/drawingml/2006/table">
            <a:tbl>
              <a:tblPr firstRow="1" bandRow="1">
                <a:tableStyleId>{5C22544A-7EE6-4342-B048-85BDC9FD1C3A}</a:tableStyleId>
              </a:tblPr>
              <a:tblGrid>
                <a:gridCol w="5295141">
                  <a:extLst>
                    <a:ext uri="{9D8B030D-6E8A-4147-A177-3AD203B41FA5}">
                      <a16:colId xmlns:a16="http://schemas.microsoft.com/office/drawing/2014/main" val="3474851318"/>
                    </a:ext>
                  </a:extLst>
                </a:gridCol>
                <a:gridCol w="5295141">
                  <a:extLst>
                    <a:ext uri="{9D8B030D-6E8A-4147-A177-3AD203B41FA5}">
                      <a16:colId xmlns:a16="http://schemas.microsoft.com/office/drawing/2014/main" val="3017366015"/>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effectLst/>
                          <a:latin typeface="Arial" panose="020B0604020202020204" pitchFamily="34" charset="0"/>
                          <a:cs typeface="Arial" panose="020B0604020202020204" pitchFamily="34" charset="0"/>
                        </a:rPr>
                        <a:t>With the development of 182 Qualification Packs, ASCI has covered segments:</a:t>
                      </a:r>
                    </a:p>
                    <a:p>
                      <a:endParaRPr lang="en-IN"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dirty="0"/>
                    </a:p>
                  </a:txBody>
                  <a:tcPr/>
                </a:tc>
                <a:extLst>
                  <a:ext uri="{0D108BD9-81ED-4DB2-BD59-A6C34878D82A}">
                    <a16:rowId xmlns:a16="http://schemas.microsoft.com/office/drawing/2014/main" val="2542292121"/>
                  </a:ext>
                </a:extLst>
              </a:tr>
              <a:tr h="370840">
                <a:tc>
                  <a:txBody>
                    <a:bodyPr/>
                    <a:lstStyle/>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Farm Mechanization and Precision Farming</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Agri-Information Management</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Dairy Farm Management</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Poultry Farm Management</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Fisheries</a:t>
                      </a:r>
                    </a:p>
                    <a:p>
                      <a:pPr algn="l">
                        <a:lnSpc>
                          <a:spcPct val="150000"/>
                        </a:lnSpc>
                        <a:buFont typeface="Arial" panose="020B0604020202020204" pitchFamily="34" charset="0"/>
                        <a:buChar char="•"/>
                      </a:pPr>
                      <a:r>
                        <a:rPr lang="en-US" sz="2000" b="0" i="0" u="none" strike="noStrike" dirty="0">
                          <a:effectLst/>
                          <a:latin typeface="Arial" panose="020B0604020202020204" pitchFamily="34" charset="0"/>
                          <a:cs typeface="Arial" panose="020B0604020202020204" pitchFamily="34" charset="0"/>
                        </a:rPr>
                        <a:t>Animal Husbandry</a:t>
                      </a:r>
                      <a:endParaRPr lang="en-US" sz="2000" b="0" i="0" dirty="0">
                        <a:effectLst/>
                        <a:latin typeface="Arial" panose="020B0604020202020204" pitchFamily="34" charset="0"/>
                        <a:cs typeface="Arial" panose="020B0604020202020204" pitchFamily="34" charset="0"/>
                      </a:endParaRP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Post-Harvest Supply Chain Management</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Forestry and Agro Forestry</a:t>
                      </a:r>
                    </a:p>
                    <a:p>
                      <a:pPr algn="l">
                        <a:lnSpc>
                          <a:spcPct val="150000"/>
                        </a:lnSpc>
                        <a:buFont typeface="Arial" panose="020B0604020202020204" pitchFamily="34" charset="0"/>
                        <a:buChar char="•"/>
                      </a:pPr>
                      <a:r>
                        <a:rPr lang="en-US" sz="2000" b="0" i="0" u="none" strike="noStrike" dirty="0">
                          <a:effectLst/>
                          <a:latin typeface="Arial" panose="020B0604020202020204" pitchFamily="34" charset="0"/>
                          <a:cs typeface="Arial" panose="020B0604020202020204" pitchFamily="34" charset="0"/>
                        </a:rPr>
                        <a:t>Watershed Management</a:t>
                      </a:r>
                      <a:endParaRPr lang="en-US" sz="2000" b="0" i="0" dirty="0">
                        <a:effectLst/>
                        <a:latin typeface="Arial" panose="020B0604020202020204" pitchFamily="34" charset="0"/>
                        <a:cs typeface="Arial" panose="020B0604020202020204" pitchFamily="34" charset="0"/>
                      </a:endParaRPr>
                    </a:p>
                    <a:p>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Amenity Horticulture and Landscaping</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Production Horticulture</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Seeds Industry</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Soil </a:t>
                      </a:r>
                      <a:r>
                        <a:rPr lang="en-US" sz="2000" b="0" i="0" u="none" strike="noStrike" dirty="0">
                          <a:effectLst/>
                          <a:latin typeface="Arial" panose="020B0604020202020204" pitchFamily="34" charset="0"/>
                          <a:cs typeface="Arial" panose="020B0604020202020204" pitchFamily="34" charset="0"/>
                        </a:rPr>
                        <a:t>Health Management</a:t>
                      </a:r>
                      <a:endParaRPr lang="en-US" sz="2000" b="0" i="0" dirty="0">
                        <a:effectLst/>
                        <a:latin typeface="Arial" panose="020B0604020202020204" pitchFamily="34" charset="0"/>
                        <a:cs typeface="Arial" panose="020B0604020202020204" pitchFamily="34" charset="0"/>
                      </a:endParaRP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Commodity Management</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Agri Entrepreneurship &amp; Rural Enterprises</a:t>
                      </a:r>
                    </a:p>
                    <a:p>
                      <a:pPr algn="l">
                        <a:lnSpc>
                          <a:spcPct val="150000"/>
                        </a:lnSpc>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Other Allied</a:t>
                      </a:r>
                    </a:p>
                    <a:p>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4587009"/>
                  </a:ext>
                </a:extLst>
              </a:tr>
            </a:tbl>
          </a:graphicData>
        </a:graphic>
      </p:graphicFrame>
    </p:spTree>
    <p:extLst>
      <p:ext uri="{BB962C8B-B14F-4D97-AF65-F5344CB8AC3E}">
        <p14:creationId xmlns:p14="http://schemas.microsoft.com/office/powerpoint/2010/main" val="3693209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284848-0D7B-484F-93FF-A15D9678FE84}"/>
              </a:ext>
            </a:extLst>
          </p:cNvPr>
          <p:cNvSpPr txBox="1"/>
          <p:nvPr/>
        </p:nvSpPr>
        <p:spPr>
          <a:xfrm>
            <a:off x="775251" y="550830"/>
            <a:ext cx="11102009" cy="461665"/>
          </a:xfrm>
          <a:prstGeom prst="rect">
            <a:avLst/>
          </a:prstGeom>
          <a:solidFill>
            <a:schemeClr val="accent5">
              <a:lumMod val="60000"/>
              <a:lumOff val="40000"/>
            </a:schemeClr>
          </a:solidFill>
        </p:spPr>
        <p:txBody>
          <a:bodyPr wrap="square">
            <a:spAutoFit/>
          </a:bodyPr>
          <a:lstStyle/>
          <a:p>
            <a:pPr algn="ctr"/>
            <a:r>
              <a:rPr lang="en-US" sz="2400" b="0" i="0" dirty="0">
                <a:solidFill>
                  <a:srgbClr val="333333"/>
                </a:solidFill>
                <a:effectLst/>
                <a:latin typeface="Times New Roman" panose="02020603050405020304" pitchFamily="18" charset="0"/>
              </a:rPr>
              <a:t>KARNATAKA SKILL DEVELOPMENT CORPORATION (KSDC)</a:t>
            </a:r>
            <a:endParaRPr lang="en-IN" sz="2400" dirty="0"/>
          </a:p>
        </p:txBody>
      </p:sp>
      <p:sp>
        <p:nvSpPr>
          <p:cNvPr id="8" name="TextBox 7">
            <a:extLst>
              <a:ext uri="{FF2B5EF4-FFF2-40B4-BE49-F238E27FC236}">
                <a16:creationId xmlns:a16="http://schemas.microsoft.com/office/drawing/2014/main" id="{BCEA2949-B014-7397-DB6A-4E9A08735BAC}"/>
              </a:ext>
            </a:extLst>
          </p:cNvPr>
          <p:cNvSpPr txBox="1"/>
          <p:nvPr/>
        </p:nvSpPr>
        <p:spPr>
          <a:xfrm>
            <a:off x="675860" y="1203045"/>
            <a:ext cx="8080513" cy="5509200"/>
          </a:xfrm>
          <a:prstGeom prst="rect">
            <a:avLst/>
          </a:prstGeom>
          <a:noFill/>
        </p:spPr>
        <p:txBody>
          <a:bodyPr wrap="square">
            <a:spAutoFit/>
          </a:bodyPr>
          <a:lstStyle/>
          <a:p>
            <a:r>
              <a:rPr lang="en-US" sz="2200" b="0" i="0" dirty="0">
                <a:solidFill>
                  <a:srgbClr val="333333"/>
                </a:solidFill>
                <a:effectLst/>
                <a:latin typeface="Times New Roman" panose="02020603050405020304" pitchFamily="18" charset="0"/>
              </a:rPr>
              <a:t>Set up in 2008</a:t>
            </a:r>
            <a:r>
              <a:rPr lang="en-US" sz="2200" dirty="0">
                <a:solidFill>
                  <a:srgbClr val="333333"/>
                </a:solidFill>
                <a:latin typeface="Times New Roman" panose="02020603050405020304" pitchFamily="18" charset="0"/>
              </a:rPr>
              <a:t>, </a:t>
            </a:r>
            <a:r>
              <a:rPr lang="en-US" sz="2200" b="0" i="0" dirty="0">
                <a:solidFill>
                  <a:srgbClr val="333333"/>
                </a:solidFill>
                <a:effectLst/>
                <a:latin typeface="Times New Roman" panose="02020603050405020304" pitchFamily="18" charset="0"/>
              </a:rPr>
              <a:t>KSDC, under the aegis of the Skill Development, Entrepreneurship and Livelihood (SDEL) Department, Government of Karnataka,</a:t>
            </a:r>
          </a:p>
          <a:p>
            <a:endParaRPr lang="en-US" sz="2200" dirty="0">
              <a:solidFill>
                <a:srgbClr val="333333"/>
              </a:solidFill>
              <a:latin typeface="Times New Roman" panose="02020603050405020304" pitchFamily="18" charset="0"/>
            </a:endParaRPr>
          </a:p>
          <a:p>
            <a:r>
              <a:rPr lang="en-US" sz="2200" b="0" i="0" dirty="0">
                <a:solidFill>
                  <a:srgbClr val="333333"/>
                </a:solidFill>
                <a:effectLst/>
                <a:latin typeface="Times New Roman" panose="02020603050405020304" pitchFamily="18" charset="0"/>
              </a:rPr>
              <a:t>KSDC provides skill training in multiple sectors, including automotive, IT &amp; ITeS, logistics, apparel, and electronics, to name a few.</a:t>
            </a:r>
          </a:p>
          <a:p>
            <a:endParaRPr lang="en-US" sz="2200" dirty="0">
              <a:solidFill>
                <a:srgbClr val="333333"/>
              </a:solidFill>
              <a:latin typeface="Times New Roman" panose="02020603050405020304" pitchFamily="18" charset="0"/>
            </a:endParaRPr>
          </a:p>
          <a:p>
            <a:r>
              <a:rPr lang="en-US" sz="2200" dirty="0">
                <a:solidFill>
                  <a:srgbClr val="333333"/>
                </a:solidFill>
                <a:latin typeface="Times New Roman" panose="02020603050405020304" pitchFamily="18" charset="0"/>
              </a:rPr>
              <a:t>It p</a:t>
            </a:r>
            <a:r>
              <a:rPr lang="en-US" sz="2200" b="0" i="0" dirty="0">
                <a:solidFill>
                  <a:srgbClr val="333333"/>
                </a:solidFill>
                <a:effectLst/>
                <a:latin typeface="Times New Roman" panose="02020603050405020304" pitchFamily="18" charset="0"/>
              </a:rPr>
              <a:t>rovides </a:t>
            </a:r>
            <a:r>
              <a:rPr lang="en-US" sz="2200" i="0" dirty="0">
                <a:solidFill>
                  <a:srgbClr val="FF0000"/>
                </a:solidFill>
                <a:effectLst/>
                <a:latin typeface="Times New Roman" panose="02020603050405020304" pitchFamily="18" charset="0"/>
              </a:rPr>
              <a:t>short-term vocational training to more than 60,000 candidates annually</a:t>
            </a:r>
            <a:r>
              <a:rPr lang="en-US" sz="2200" b="0" i="0" dirty="0">
                <a:solidFill>
                  <a:srgbClr val="333333"/>
                </a:solidFill>
                <a:effectLst/>
                <a:latin typeface="Times New Roman" panose="02020603050405020304" pitchFamily="18" charset="0"/>
              </a:rPr>
              <a:t> under the Pradhan Mantri Kaushal Vikas Yojana (PMKVY) and the Chief Minister’s Kaushalya Karnataka Yojane (CMKKY). </a:t>
            </a:r>
          </a:p>
          <a:p>
            <a:endParaRPr lang="en-US" sz="2200" dirty="0">
              <a:solidFill>
                <a:srgbClr val="333333"/>
              </a:solidFill>
              <a:latin typeface="Times New Roman" panose="02020603050405020304" pitchFamily="18" charset="0"/>
            </a:endParaRPr>
          </a:p>
          <a:p>
            <a:r>
              <a:rPr lang="en-US" sz="2200" b="0" i="0" dirty="0">
                <a:solidFill>
                  <a:srgbClr val="333333"/>
                </a:solidFill>
                <a:effectLst/>
                <a:latin typeface="Times New Roman" panose="02020603050405020304" pitchFamily="18" charset="0"/>
              </a:rPr>
              <a:t>Through its network of </a:t>
            </a:r>
            <a:r>
              <a:rPr lang="en-US" sz="2200" b="0" i="0" dirty="0">
                <a:solidFill>
                  <a:srgbClr val="FF0000"/>
                </a:solidFill>
                <a:effectLst/>
                <a:latin typeface="Times New Roman" panose="02020603050405020304" pitchFamily="18" charset="0"/>
              </a:rPr>
              <a:t>more than 800 accredited training centres </a:t>
            </a:r>
            <a:r>
              <a:rPr lang="en-US" sz="2200" b="0" i="0" dirty="0">
                <a:solidFill>
                  <a:srgbClr val="333333"/>
                </a:solidFill>
                <a:effectLst/>
                <a:latin typeface="Times New Roman" panose="02020603050405020304" pitchFamily="18" charset="0"/>
              </a:rPr>
              <a:t>spread across the state,</a:t>
            </a:r>
          </a:p>
          <a:p>
            <a:r>
              <a:rPr lang="en-US" sz="2200" b="0" i="0" dirty="0">
                <a:solidFill>
                  <a:srgbClr val="333333"/>
                </a:solidFill>
                <a:effectLst/>
                <a:latin typeface="Times New Roman" panose="02020603050405020304" pitchFamily="18" charset="0"/>
              </a:rPr>
              <a:t> </a:t>
            </a:r>
            <a:endParaRPr lang="en-IN" sz="2200" dirty="0"/>
          </a:p>
        </p:txBody>
      </p:sp>
      <p:pic>
        <p:nvPicPr>
          <p:cNvPr id="3" name="Picture 2">
            <a:extLst>
              <a:ext uri="{FF2B5EF4-FFF2-40B4-BE49-F238E27FC236}">
                <a16:creationId xmlns:a16="http://schemas.microsoft.com/office/drawing/2014/main" id="{75AA8552-F09C-EF20-E348-D48F593B756C}"/>
              </a:ext>
            </a:extLst>
          </p:cNvPr>
          <p:cNvPicPr>
            <a:picLocks noChangeAspect="1"/>
          </p:cNvPicPr>
          <p:nvPr/>
        </p:nvPicPr>
        <p:blipFill rotWithShape="1">
          <a:blip r:embed="rId3">
            <a:extLst>
              <a:ext uri="{28A0092B-C50C-407E-A947-70E740481C1C}">
                <a14:useLocalDpi xmlns:a14="http://schemas.microsoft.com/office/drawing/2010/main" val="0"/>
              </a:ext>
            </a:extLst>
          </a:blip>
          <a:srcRect l="31624" r="30469"/>
          <a:stretch/>
        </p:blipFill>
        <p:spPr>
          <a:xfrm>
            <a:off x="8855764" y="2311353"/>
            <a:ext cx="2829121" cy="2208349"/>
          </a:xfrm>
          <a:prstGeom prst="rect">
            <a:avLst/>
          </a:prstGeom>
        </p:spPr>
      </p:pic>
    </p:spTree>
    <p:extLst>
      <p:ext uri="{BB962C8B-B14F-4D97-AF65-F5344CB8AC3E}">
        <p14:creationId xmlns:p14="http://schemas.microsoft.com/office/powerpoint/2010/main" val="3526554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96A05-4990-B929-2EB8-3263E1A36E57}"/>
              </a:ext>
            </a:extLst>
          </p:cNvPr>
          <p:cNvPicPr>
            <a:picLocks noChangeAspect="1"/>
          </p:cNvPicPr>
          <p:nvPr/>
        </p:nvPicPr>
        <p:blipFill>
          <a:blip r:embed="rId3"/>
          <a:stretch>
            <a:fillRect/>
          </a:stretch>
        </p:blipFill>
        <p:spPr>
          <a:xfrm>
            <a:off x="960690" y="985941"/>
            <a:ext cx="4701947" cy="1615580"/>
          </a:xfrm>
          <a:prstGeom prst="rect">
            <a:avLst/>
          </a:prstGeom>
        </p:spPr>
      </p:pic>
      <p:sp>
        <p:nvSpPr>
          <p:cNvPr id="4" name="TextBox 3">
            <a:extLst>
              <a:ext uri="{FF2B5EF4-FFF2-40B4-BE49-F238E27FC236}">
                <a16:creationId xmlns:a16="http://schemas.microsoft.com/office/drawing/2014/main" id="{9029F059-A8D0-1FAB-B786-A0540FEBD022}"/>
              </a:ext>
            </a:extLst>
          </p:cNvPr>
          <p:cNvSpPr txBox="1"/>
          <p:nvPr/>
        </p:nvSpPr>
        <p:spPr>
          <a:xfrm>
            <a:off x="960690" y="524276"/>
            <a:ext cx="10022049" cy="461665"/>
          </a:xfrm>
          <a:prstGeom prst="rect">
            <a:avLst/>
          </a:prstGeom>
          <a:solidFill>
            <a:schemeClr val="accent5">
              <a:lumMod val="60000"/>
              <a:lumOff val="40000"/>
            </a:schemeClr>
          </a:solidFill>
        </p:spPr>
        <p:txBody>
          <a:bodyPr wrap="square" rtlCol="0">
            <a:spAutoFit/>
          </a:bodyPr>
          <a:lstStyle/>
          <a:p>
            <a:pPr algn="ctr"/>
            <a:r>
              <a:rPr lang="en-US" sz="2400" dirty="0">
                <a:latin typeface="Arial Rounded MT Bold" panose="020F0704030504030204" pitchFamily="34" charset="0"/>
              </a:rPr>
              <a:t>KARNATAKA SKILL CONNECT PORTAL</a:t>
            </a:r>
            <a:endParaRPr lang="en-IN" sz="2400" dirty="0">
              <a:latin typeface="Arial Rounded MT Bold" panose="020F0704030504030204" pitchFamily="34" charset="0"/>
            </a:endParaRPr>
          </a:p>
        </p:txBody>
      </p:sp>
      <p:sp>
        <p:nvSpPr>
          <p:cNvPr id="7" name="TextBox 6">
            <a:extLst>
              <a:ext uri="{FF2B5EF4-FFF2-40B4-BE49-F238E27FC236}">
                <a16:creationId xmlns:a16="http://schemas.microsoft.com/office/drawing/2014/main" id="{5109D349-3A6E-9EC7-B382-DA18B86433FA}"/>
              </a:ext>
            </a:extLst>
          </p:cNvPr>
          <p:cNvSpPr txBox="1"/>
          <p:nvPr/>
        </p:nvSpPr>
        <p:spPr>
          <a:xfrm>
            <a:off x="960690" y="2619431"/>
            <a:ext cx="10270619" cy="2800767"/>
          </a:xfrm>
          <a:prstGeom prst="rect">
            <a:avLst/>
          </a:prstGeom>
          <a:noFill/>
        </p:spPr>
        <p:txBody>
          <a:bodyPr wrap="square">
            <a:spAutoFit/>
          </a:bodyPr>
          <a:lstStyle/>
          <a:p>
            <a:pPr algn="l"/>
            <a:r>
              <a:rPr lang="en-US" sz="2200" b="0" i="0" dirty="0">
                <a:effectLst/>
                <a:latin typeface="Times New Roman" panose="02020603050405020304" pitchFamily="18" charset="0"/>
                <a:cs typeface="Times New Roman" panose="02020603050405020304" pitchFamily="18" charset="0"/>
              </a:rPr>
              <a:t>Karnataka Skill Connect is an initiative by the Government of Karnataka, to connect job seekers with potential employers through a centralized online platform. </a:t>
            </a:r>
          </a:p>
          <a:p>
            <a:pPr algn="l"/>
            <a:endParaRPr lang="en-US" sz="2200" b="0" i="0" dirty="0">
              <a:effectLst/>
              <a:latin typeface="Times New Roman" panose="02020603050405020304" pitchFamily="18" charset="0"/>
              <a:cs typeface="Times New Roman" panose="02020603050405020304" pitchFamily="18" charset="0"/>
            </a:endParaRPr>
          </a:p>
          <a:p>
            <a:pPr algn="l"/>
            <a:r>
              <a:rPr lang="en-US" sz="2200" b="0" i="0" dirty="0">
                <a:effectLst/>
                <a:latin typeface="Times New Roman" panose="02020603050405020304" pitchFamily="18" charset="0"/>
                <a:cs typeface="Times New Roman" panose="02020603050405020304" pitchFamily="18" charset="0"/>
              </a:rPr>
              <a:t>The Karnataka Skill Connect platform also offers various features to job seekers, such as </a:t>
            </a:r>
            <a:r>
              <a:rPr lang="en-US" sz="2200" b="0" i="0" dirty="0">
                <a:solidFill>
                  <a:srgbClr val="FF0000"/>
                </a:solidFill>
                <a:effectLst/>
                <a:latin typeface="Times New Roman" panose="02020603050405020304" pitchFamily="18" charset="0"/>
                <a:cs typeface="Times New Roman" panose="02020603050405020304" pitchFamily="18" charset="0"/>
              </a:rPr>
              <a:t>skill assessments, training programs, and career counseling services</a:t>
            </a:r>
            <a:r>
              <a:rPr lang="en-US" sz="2200" dirty="0">
                <a:solidFill>
                  <a:srgbClr val="FF0000"/>
                </a:solidFill>
                <a:latin typeface="Times New Roman" panose="02020603050405020304" pitchFamily="18" charset="0"/>
                <a:cs typeface="Times New Roman" panose="02020603050405020304" pitchFamily="18" charset="0"/>
              </a:rPr>
              <a:t>.</a:t>
            </a:r>
          </a:p>
          <a:p>
            <a:pPr algn="l"/>
            <a:endParaRPr lang="en-US" sz="2200" b="0" i="0" dirty="0">
              <a:effectLst/>
              <a:latin typeface="Times New Roman" panose="02020603050405020304" pitchFamily="18" charset="0"/>
              <a:cs typeface="Times New Roman" panose="02020603050405020304" pitchFamily="18" charset="0"/>
            </a:endParaRPr>
          </a:p>
          <a:p>
            <a:pPr algn="l"/>
            <a:r>
              <a:rPr lang="en-US" sz="2200" b="0" i="0" dirty="0">
                <a:effectLst/>
                <a:latin typeface="Times New Roman" panose="02020603050405020304" pitchFamily="18" charset="0"/>
                <a:cs typeface="Times New Roman" panose="02020603050405020304" pitchFamily="18" charset="0"/>
              </a:rPr>
              <a:t>Additionally, the platform also provides </a:t>
            </a:r>
            <a:r>
              <a:rPr lang="en-US" sz="2200" b="0" i="0" dirty="0">
                <a:solidFill>
                  <a:srgbClr val="FF0000"/>
                </a:solidFill>
                <a:effectLst/>
                <a:latin typeface="Times New Roman" panose="02020603050405020304" pitchFamily="18" charset="0"/>
                <a:cs typeface="Times New Roman" panose="02020603050405020304" pitchFamily="18" charset="0"/>
              </a:rPr>
              <a:t>information on job fairs, job openings</a:t>
            </a:r>
            <a:r>
              <a:rPr lang="en-US" sz="2200" b="0" i="0" dirty="0">
                <a:effectLst/>
                <a:latin typeface="Times New Roman" panose="02020603050405020304" pitchFamily="18" charset="0"/>
                <a:cs typeface="Times New Roman" panose="02020603050405020304" pitchFamily="18" charset="0"/>
              </a:rPr>
              <a:t>, and other employment-related events.</a:t>
            </a:r>
          </a:p>
        </p:txBody>
      </p:sp>
      <p:sp>
        <p:nvSpPr>
          <p:cNvPr id="10" name="TextBox 9">
            <a:extLst>
              <a:ext uri="{FF2B5EF4-FFF2-40B4-BE49-F238E27FC236}">
                <a16:creationId xmlns:a16="http://schemas.microsoft.com/office/drawing/2014/main" id="{BF58818B-F5F5-17AA-E131-404E4D3D4CA3}"/>
              </a:ext>
            </a:extLst>
          </p:cNvPr>
          <p:cNvSpPr txBox="1"/>
          <p:nvPr/>
        </p:nvSpPr>
        <p:spPr>
          <a:xfrm>
            <a:off x="5971714" y="1602631"/>
            <a:ext cx="5259595" cy="400110"/>
          </a:xfrm>
          <a:prstGeom prst="rect">
            <a:avLst/>
          </a:prstGeom>
          <a:noFill/>
        </p:spPr>
        <p:txBody>
          <a:bodyPr wrap="square">
            <a:spAutoFit/>
          </a:bodyPr>
          <a:lstStyle/>
          <a:p>
            <a:pPr algn="ctr"/>
            <a:r>
              <a:rPr lang="en-IN" sz="2000" b="1" dirty="0"/>
              <a:t>https://skillconnect.kaushalkar.com</a:t>
            </a:r>
          </a:p>
        </p:txBody>
      </p:sp>
    </p:spTree>
    <p:extLst>
      <p:ext uri="{BB962C8B-B14F-4D97-AF65-F5344CB8AC3E}">
        <p14:creationId xmlns:p14="http://schemas.microsoft.com/office/powerpoint/2010/main" val="3074583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A2875-F565-6E80-ABDD-64A62189F0EA}"/>
              </a:ext>
            </a:extLst>
          </p:cNvPr>
          <p:cNvPicPr>
            <a:picLocks noChangeAspect="1"/>
          </p:cNvPicPr>
          <p:nvPr/>
        </p:nvPicPr>
        <p:blipFill>
          <a:blip r:embed="rId3"/>
          <a:stretch>
            <a:fillRect/>
          </a:stretch>
        </p:blipFill>
        <p:spPr>
          <a:xfrm>
            <a:off x="0" y="1312821"/>
            <a:ext cx="12192000" cy="4232357"/>
          </a:xfrm>
          <a:prstGeom prst="rect">
            <a:avLst/>
          </a:prstGeom>
        </p:spPr>
      </p:pic>
    </p:spTree>
    <p:extLst>
      <p:ext uri="{BB962C8B-B14F-4D97-AF65-F5344CB8AC3E}">
        <p14:creationId xmlns:p14="http://schemas.microsoft.com/office/powerpoint/2010/main" val="605673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C8EF4-367E-CDB1-6284-D55BABF4585C}"/>
              </a:ext>
            </a:extLst>
          </p:cNvPr>
          <p:cNvPicPr>
            <a:picLocks noChangeAspect="1"/>
          </p:cNvPicPr>
          <p:nvPr/>
        </p:nvPicPr>
        <p:blipFill>
          <a:blip r:embed="rId3"/>
          <a:stretch>
            <a:fillRect/>
          </a:stretch>
        </p:blipFill>
        <p:spPr>
          <a:xfrm>
            <a:off x="0" y="1557213"/>
            <a:ext cx="12192000" cy="3743573"/>
          </a:xfrm>
          <a:prstGeom prst="rect">
            <a:avLst/>
          </a:prstGeom>
        </p:spPr>
      </p:pic>
    </p:spTree>
    <p:extLst>
      <p:ext uri="{BB962C8B-B14F-4D97-AF65-F5344CB8AC3E}">
        <p14:creationId xmlns:p14="http://schemas.microsoft.com/office/powerpoint/2010/main" val="470685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6E858-CD7D-A0AD-A7A1-BCF2B4DE8BB5}"/>
              </a:ext>
            </a:extLst>
          </p:cNvPr>
          <p:cNvSpPr txBox="1"/>
          <p:nvPr/>
        </p:nvSpPr>
        <p:spPr>
          <a:xfrm>
            <a:off x="936171" y="1666802"/>
            <a:ext cx="10406742" cy="4493538"/>
          </a:xfrm>
          <a:prstGeom prst="rect">
            <a:avLst/>
          </a:prstGeom>
          <a:noFill/>
        </p:spPr>
        <p:txBody>
          <a:bodyPr wrap="square">
            <a:spAutoFit/>
          </a:bodyPr>
          <a:lstStyle/>
          <a:p>
            <a:pPr algn="l"/>
            <a:r>
              <a:rPr lang="en-US" sz="2200" b="0" i="0" dirty="0">
                <a:solidFill>
                  <a:srgbClr val="374151"/>
                </a:solidFill>
                <a:effectLst/>
                <a:latin typeface="Times New Roman" panose="02020603050405020304" pitchFamily="18" charset="0"/>
                <a:cs typeface="Times New Roman" panose="02020603050405020304" pitchFamily="18" charset="0"/>
              </a:rPr>
              <a:t>Rural Development and Self Employment Training Institute (RUDSETI) has its roots in Karnataka, India, and the first RUDSETI was established in 1982 in the town of </a:t>
            </a:r>
            <a:r>
              <a:rPr lang="en-US" sz="2200" b="0" i="0" dirty="0" err="1">
                <a:solidFill>
                  <a:srgbClr val="374151"/>
                </a:solidFill>
                <a:effectLst/>
                <a:latin typeface="Times New Roman" panose="02020603050405020304" pitchFamily="18" charset="0"/>
                <a:cs typeface="Times New Roman" panose="02020603050405020304" pitchFamily="18" charset="0"/>
              </a:rPr>
              <a:t>Ujire</a:t>
            </a:r>
            <a:r>
              <a:rPr lang="en-US" sz="2200" b="0" i="0" dirty="0">
                <a:solidFill>
                  <a:srgbClr val="374151"/>
                </a:solidFill>
                <a:effectLst/>
                <a:latin typeface="Times New Roman" panose="02020603050405020304" pitchFamily="18" charset="0"/>
                <a:cs typeface="Times New Roman" panose="02020603050405020304" pitchFamily="18" charset="0"/>
              </a:rPr>
              <a:t> in the </a:t>
            </a:r>
            <a:r>
              <a:rPr lang="en-US" sz="2200" b="0" i="0" dirty="0" err="1">
                <a:solidFill>
                  <a:srgbClr val="374151"/>
                </a:solidFill>
                <a:effectLst/>
                <a:latin typeface="Times New Roman" panose="02020603050405020304" pitchFamily="18" charset="0"/>
                <a:cs typeface="Times New Roman" panose="02020603050405020304" pitchFamily="18" charset="0"/>
              </a:rPr>
              <a:t>Dakshina</a:t>
            </a:r>
            <a:r>
              <a:rPr lang="en-US" sz="2200" b="0" i="0" dirty="0">
                <a:solidFill>
                  <a:srgbClr val="374151"/>
                </a:solidFill>
                <a:effectLst/>
                <a:latin typeface="Times New Roman" panose="02020603050405020304" pitchFamily="18" charset="0"/>
                <a:cs typeface="Times New Roman" panose="02020603050405020304" pitchFamily="18" charset="0"/>
              </a:rPr>
              <a:t> Kannada district of Karnataka.</a:t>
            </a:r>
          </a:p>
          <a:p>
            <a:pPr algn="l"/>
            <a:endParaRPr lang="en-US" sz="2200" dirty="0">
              <a:solidFill>
                <a:srgbClr val="374151"/>
              </a:solidFill>
              <a:latin typeface="Times New Roman" panose="02020603050405020304" pitchFamily="18" charset="0"/>
              <a:cs typeface="Times New Roman" panose="02020603050405020304" pitchFamily="18" charset="0"/>
            </a:endParaRPr>
          </a:p>
          <a:p>
            <a:pPr algn="l"/>
            <a:r>
              <a:rPr lang="en-US" sz="2200" b="0" i="0" dirty="0">
                <a:solidFill>
                  <a:srgbClr val="374151"/>
                </a:solidFill>
                <a:effectLst/>
                <a:latin typeface="Times New Roman" panose="02020603050405020304" pitchFamily="18" charset="0"/>
                <a:cs typeface="Times New Roman" panose="02020603050405020304" pitchFamily="18" charset="0"/>
              </a:rPr>
              <a:t>In Karnataka alone, there are currently over 50 RUDSETI centers located in different districts across the state.</a:t>
            </a:r>
          </a:p>
          <a:p>
            <a:pPr algn="l"/>
            <a:endParaRPr lang="en-US" sz="2200" b="0" i="0" dirty="0">
              <a:solidFill>
                <a:srgbClr val="374151"/>
              </a:solidFill>
              <a:effectLst/>
              <a:latin typeface="Times New Roman" panose="02020603050405020304" pitchFamily="18" charset="0"/>
              <a:cs typeface="Times New Roman" panose="02020603050405020304" pitchFamily="18" charset="0"/>
            </a:endParaRPr>
          </a:p>
          <a:p>
            <a:pPr algn="l"/>
            <a:r>
              <a:rPr lang="en-US" sz="2200" b="0" i="0" dirty="0">
                <a:solidFill>
                  <a:srgbClr val="374151"/>
                </a:solidFill>
                <a:effectLst/>
                <a:latin typeface="Times New Roman" panose="02020603050405020304" pitchFamily="18" charset="0"/>
                <a:cs typeface="Times New Roman" panose="02020603050405020304" pitchFamily="18" charset="0"/>
              </a:rPr>
              <a:t>The RUDSETI centers in Karnataka offer various training programs and courses to rural youth and women in different areas such as </a:t>
            </a:r>
            <a:r>
              <a:rPr lang="en-US" sz="2200" b="0" i="0" dirty="0">
                <a:solidFill>
                  <a:srgbClr val="FF0000"/>
                </a:solidFill>
                <a:effectLst/>
                <a:latin typeface="Times New Roman" panose="02020603050405020304" pitchFamily="18" charset="0"/>
                <a:cs typeface="Times New Roman" panose="02020603050405020304" pitchFamily="18" charset="0"/>
              </a:rPr>
              <a:t>agriculture, animal husbandry, handicrafts, and other trades that are relevant to the local economy</a:t>
            </a:r>
            <a:r>
              <a:rPr lang="en-US" sz="2200" b="0" i="0" dirty="0">
                <a:solidFill>
                  <a:srgbClr val="374151"/>
                </a:solidFill>
                <a:effectLst/>
                <a:latin typeface="Times New Roman" panose="02020603050405020304" pitchFamily="18" charset="0"/>
                <a:cs typeface="Times New Roman" panose="02020603050405020304" pitchFamily="18" charset="0"/>
              </a:rPr>
              <a:t>. </a:t>
            </a:r>
          </a:p>
          <a:p>
            <a:pPr algn="l"/>
            <a:endParaRPr lang="en-US" sz="2200" b="0" i="0" dirty="0">
              <a:solidFill>
                <a:srgbClr val="374151"/>
              </a:solidFill>
              <a:effectLst/>
              <a:latin typeface="Times New Roman" panose="02020603050405020304" pitchFamily="18" charset="0"/>
              <a:cs typeface="Times New Roman" panose="02020603050405020304" pitchFamily="18" charset="0"/>
            </a:endParaRPr>
          </a:p>
          <a:p>
            <a:pPr algn="l"/>
            <a:r>
              <a:rPr lang="en-US" sz="2200" b="0" i="0" dirty="0">
                <a:solidFill>
                  <a:srgbClr val="374151"/>
                </a:solidFill>
                <a:effectLst/>
                <a:latin typeface="Times New Roman" panose="02020603050405020304" pitchFamily="18" charset="0"/>
                <a:cs typeface="Times New Roman" panose="02020603050405020304" pitchFamily="18" charset="0"/>
              </a:rPr>
              <a:t>The training programs also include soft skills development, financial literacy, and entrepreneurship development.</a:t>
            </a:r>
          </a:p>
        </p:txBody>
      </p:sp>
      <p:sp>
        <p:nvSpPr>
          <p:cNvPr id="6" name="TextBox 5">
            <a:extLst>
              <a:ext uri="{FF2B5EF4-FFF2-40B4-BE49-F238E27FC236}">
                <a16:creationId xmlns:a16="http://schemas.microsoft.com/office/drawing/2014/main" id="{7BBBBB65-89B5-09C6-DF42-D8489BD0F1BC}"/>
              </a:ext>
            </a:extLst>
          </p:cNvPr>
          <p:cNvSpPr txBox="1"/>
          <p:nvPr/>
        </p:nvSpPr>
        <p:spPr>
          <a:xfrm>
            <a:off x="936171" y="547692"/>
            <a:ext cx="10406742" cy="830997"/>
          </a:xfrm>
          <a:prstGeom prst="rect">
            <a:avLst/>
          </a:prstGeom>
          <a:solidFill>
            <a:schemeClr val="accent4">
              <a:lumMod val="40000"/>
              <a:lumOff val="60000"/>
            </a:schemeClr>
          </a:solidFill>
        </p:spPr>
        <p:txBody>
          <a:bodyPr wrap="square">
            <a:spAutoFit/>
          </a:bodyPr>
          <a:lstStyle/>
          <a:p>
            <a:pPr algn="ctr"/>
            <a:r>
              <a:rPr lang="en-US" sz="2400" b="0" i="0" dirty="0">
                <a:solidFill>
                  <a:srgbClr val="374151"/>
                </a:solidFill>
                <a:effectLst/>
                <a:latin typeface="Times New Roman" panose="02020603050405020304" pitchFamily="18" charset="0"/>
                <a:cs typeface="Times New Roman" panose="02020603050405020304" pitchFamily="18" charset="0"/>
              </a:rPr>
              <a:t>RURAL DEVELOPMENT AND SELF EMPLOYMENT TRAINING INSTITUTE (RUDSETI) </a:t>
            </a:r>
            <a:endParaRPr lang="en-IN" sz="2400" dirty="0"/>
          </a:p>
        </p:txBody>
      </p:sp>
    </p:spTree>
    <p:extLst>
      <p:ext uri="{BB962C8B-B14F-4D97-AF65-F5344CB8AC3E}">
        <p14:creationId xmlns:p14="http://schemas.microsoft.com/office/powerpoint/2010/main" val="4030144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6E858-CD7D-A0AD-A7A1-BCF2B4DE8BB5}"/>
              </a:ext>
            </a:extLst>
          </p:cNvPr>
          <p:cNvSpPr txBox="1"/>
          <p:nvPr/>
        </p:nvSpPr>
        <p:spPr>
          <a:xfrm>
            <a:off x="936171" y="1666802"/>
            <a:ext cx="10406742" cy="3785652"/>
          </a:xfrm>
          <a:prstGeom prst="rect">
            <a:avLst/>
          </a:prstGeom>
          <a:noFill/>
        </p:spPr>
        <p:txBody>
          <a:bodyPr wrap="square">
            <a:spAutoFit/>
          </a:bodyPr>
          <a:lstStyle/>
          <a:p>
            <a:pPr algn="l"/>
            <a:r>
              <a:rPr lang="en-US" sz="2400" b="0" i="0" dirty="0">
                <a:solidFill>
                  <a:srgbClr val="374151"/>
                </a:solidFill>
                <a:effectLst/>
                <a:latin typeface="Söhne"/>
              </a:rPr>
              <a:t>KVKs also offer vocational training programs and courses in areas such as food processing, dairy farming, poultry farming, beekeeping, and other trades that are relevant to the needs of rural communities. </a:t>
            </a:r>
          </a:p>
          <a:p>
            <a:pPr algn="l"/>
            <a:endParaRPr lang="en-US" sz="2400" dirty="0">
              <a:solidFill>
                <a:srgbClr val="374151"/>
              </a:solidFill>
              <a:latin typeface="Söhne"/>
            </a:endParaRPr>
          </a:p>
          <a:p>
            <a:pPr algn="l"/>
            <a:r>
              <a:rPr lang="en-US" sz="2400" b="0" i="0" dirty="0">
                <a:solidFill>
                  <a:srgbClr val="374151"/>
                </a:solidFill>
                <a:effectLst/>
                <a:latin typeface="Söhne"/>
              </a:rPr>
              <a:t>These vocational training programs are aimed at creating new job opportunities and promoting self-employment among rural youth.</a:t>
            </a:r>
          </a:p>
          <a:p>
            <a:pPr algn="l"/>
            <a:endParaRPr lang="en-US" sz="2400" dirty="0">
              <a:solidFill>
                <a:srgbClr val="374151"/>
              </a:solidFill>
              <a:latin typeface="Söhne"/>
              <a:cs typeface="Times New Roman" panose="02020603050405020304" pitchFamily="18" charset="0"/>
            </a:endParaRPr>
          </a:p>
          <a:p>
            <a:pPr algn="l"/>
            <a:r>
              <a:rPr lang="en-US" sz="2400" b="0" i="0" dirty="0">
                <a:solidFill>
                  <a:srgbClr val="374151"/>
                </a:solidFill>
                <a:effectLst/>
                <a:latin typeface="Söhne"/>
              </a:rPr>
              <a:t>In addition, KVKs collaborate with various institutions and organizations to provide certification courses and skill development programs in specialized areas such as organic farming, precision farming, and value chain development.</a:t>
            </a:r>
            <a:endParaRPr lang="en-US" sz="2200" dirty="0">
              <a:solidFill>
                <a:srgbClr val="37415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BBBBB65-89B5-09C6-DF42-D8489BD0F1BC}"/>
              </a:ext>
            </a:extLst>
          </p:cNvPr>
          <p:cNvSpPr txBox="1"/>
          <p:nvPr/>
        </p:nvSpPr>
        <p:spPr>
          <a:xfrm>
            <a:off x="936171" y="547692"/>
            <a:ext cx="10406742" cy="461665"/>
          </a:xfrm>
          <a:prstGeom prst="rect">
            <a:avLst/>
          </a:prstGeom>
          <a:solidFill>
            <a:schemeClr val="accent4">
              <a:lumMod val="40000"/>
              <a:lumOff val="60000"/>
            </a:schemeClr>
          </a:solidFill>
        </p:spPr>
        <p:txBody>
          <a:bodyPr wrap="square">
            <a:spAutoFit/>
          </a:bodyPr>
          <a:lstStyle/>
          <a:p>
            <a:pPr algn="ctr"/>
            <a:r>
              <a:rPr lang="en-US" sz="2400" b="0" i="0" dirty="0">
                <a:solidFill>
                  <a:srgbClr val="374151"/>
                </a:solidFill>
                <a:effectLst/>
                <a:latin typeface="Times New Roman" panose="02020603050405020304" pitchFamily="18" charset="0"/>
                <a:cs typeface="Times New Roman" panose="02020603050405020304" pitchFamily="18" charset="0"/>
              </a:rPr>
              <a:t>KRISHI VIGYAN KENDRAS (KVKs) </a:t>
            </a:r>
            <a:endParaRPr lang="en-IN" sz="2400" dirty="0"/>
          </a:p>
        </p:txBody>
      </p:sp>
    </p:spTree>
    <p:extLst>
      <p:ext uri="{BB962C8B-B14F-4D97-AF65-F5344CB8AC3E}">
        <p14:creationId xmlns:p14="http://schemas.microsoft.com/office/powerpoint/2010/main" val="2806269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BBBB65-89B5-09C6-DF42-D8489BD0F1BC}"/>
              </a:ext>
            </a:extLst>
          </p:cNvPr>
          <p:cNvSpPr txBox="1"/>
          <p:nvPr/>
        </p:nvSpPr>
        <p:spPr>
          <a:xfrm>
            <a:off x="936171" y="547692"/>
            <a:ext cx="10406742" cy="461665"/>
          </a:xfrm>
          <a:prstGeom prst="rect">
            <a:avLst/>
          </a:prstGeom>
          <a:solidFill>
            <a:schemeClr val="accent4">
              <a:lumMod val="40000"/>
              <a:lumOff val="60000"/>
            </a:schemeClr>
          </a:solidFill>
        </p:spPr>
        <p:txBody>
          <a:bodyPr wrap="square">
            <a:spAutoFit/>
          </a:bodyPr>
          <a:lstStyle/>
          <a:p>
            <a:pPr algn="ctr"/>
            <a:r>
              <a:rPr lang="en-US" sz="2400" dirty="0">
                <a:solidFill>
                  <a:srgbClr val="374151"/>
                </a:solidFill>
                <a:latin typeface="Times New Roman" panose="02020603050405020304" pitchFamily="18" charset="0"/>
                <a:cs typeface="Times New Roman" panose="02020603050405020304" pitchFamily="18" charset="0"/>
              </a:rPr>
              <a:t>UNIVERSITY of AGRICULTURAL SCIENCES BANGALORE</a:t>
            </a:r>
            <a:r>
              <a:rPr lang="en-US" sz="2400" b="0" i="0" dirty="0">
                <a:solidFill>
                  <a:srgbClr val="374151"/>
                </a:solidFill>
                <a:effectLst/>
                <a:latin typeface="Times New Roman" panose="02020603050405020304" pitchFamily="18" charset="0"/>
                <a:cs typeface="Times New Roman" panose="02020603050405020304" pitchFamily="18" charset="0"/>
              </a:rPr>
              <a:t> </a:t>
            </a:r>
            <a:endParaRPr lang="en-IN" sz="2400" dirty="0"/>
          </a:p>
        </p:txBody>
      </p:sp>
      <p:sp>
        <p:nvSpPr>
          <p:cNvPr id="3" name="TextBox 2">
            <a:extLst>
              <a:ext uri="{FF2B5EF4-FFF2-40B4-BE49-F238E27FC236}">
                <a16:creationId xmlns:a16="http://schemas.microsoft.com/office/drawing/2014/main" id="{9DFDF57A-F819-B090-DF4C-3DB36A2AF971}"/>
              </a:ext>
            </a:extLst>
          </p:cNvPr>
          <p:cNvSpPr txBox="1"/>
          <p:nvPr/>
        </p:nvSpPr>
        <p:spPr>
          <a:xfrm>
            <a:off x="653144" y="1320578"/>
            <a:ext cx="8120742" cy="2462213"/>
          </a:xfrm>
          <a:prstGeom prst="rect">
            <a:avLst/>
          </a:prstGeom>
          <a:noFill/>
        </p:spPr>
        <p:txBody>
          <a:bodyPr wrap="square">
            <a:spAutoFit/>
          </a:bodyPr>
          <a:lstStyle/>
          <a:p>
            <a:r>
              <a:rPr lang="en-US" sz="2200" b="0" i="0" dirty="0">
                <a:solidFill>
                  <a:srgbClr val="374151"/>
                </a:solidFill>
                <a:effectLst/>
                <a:latin typeface="Söhne"/>
              </a:rPr>
              <a:t>Some of the ways in which the university promotes skill development are:</a:t>
            </a:r>
          </a:p>
          <a:p>
            <a:pPr marL="342900" indent="-342900" algn="l">
              <a:buFont typeface="Arial" panose="020B0604020202020204" pitchFamily="34" charset="0"/>
              <a:buChar char="•"/>
            </a:pPr>
            <a:r>
              <a:rPr lang="en-US" sz="2200" b="0" i="0" dirty="0">
                <a:solidFill>
                  <a:srgbClr val="374151"/>
                </a:solidFill>
                <a:effectLst/>
                <a:latin typeface="Söhne"/>
              </a:rPr>
              <a:t> Hands-on training: UASB provides hands-on training to its students through various programs like experiential learning, internships, and industrial training. This helps students to acquire practical skills in their chosen field of study</a:t>
            </a:r>
          </a:p>
          <a:p>
            <a:pPr algn="l"/>
            <a:endParaRPr lang="en-US" sz="2200" b="0" i="0" dirty="0">
              <a:solidFill>
                <a:srgbClr val="374151"/>
              </a:solidFill>
              <a:effectLst/>
              <a:latin typeface="Söhne"/>
            </a:endParaRPr>
          </a:p>
        </p:txBody>
      </p:sp>
      <p:pic>
        <p:nvPicPr>
          <p:cNvPr id="5" name="Content Placeholder 1">
            <a:extLst>
              <a:ext uri="{FF2B5EF4-FFF2-40B4-BE49-F238E27FC236}">
                <a16:creationId xmlns:a16="http://schemas.microsoft.com/office/drawing/2014/main" id="{4BFA1CB0-B8E5-EE7F-8C62-5270B2DC86B9}"/>
              </a:ext>
            </a:extLst>
          </p:cNvPr>
          <p:cNvPicPr>
            <a:picLocks noChangeAspect="1"/>
          </p:cNvPicPr>
          <p:nvPr/>
        </p:nvPicPr>
        <p:blipFill>
          <a:blip r:embed="rId3"/>
          <a:stretch>
            <a:fillRect/>
          </a:stretch>
        </p:blipFill>
        <p:spPr>
          <a:xfrm>
            <a:off x="8967095" y="1429435"/>
            <a:ext cx="1938131" cy="2003030"/>
          </a:xfrm>
          <a:prstGeom prst="ellipse">
            <a:avLst/>
          </a:prstGeom>
        </p:spPr>
      </p:pic>
      <p:sp>
        <p:nvSpPr>
          <p:cNvPr id="8" name="TextBox 7">
            <a:extLst>
              <a:ext uri="{FF2B5EF4-FFF2-40B4-BE49-F238E27FC236}">
                <a16:creationId xmlns:a16="http://schemas.microsoft.com/office/drawing/2014/main" id="{E1FAC24C-17C5-6AE9-5CA9-1BC157AC03A2}"/>
              </a:ext>
            </a:extLst>
          </p:cNvPr>
          <p:cNvSpPr txBox="1"/>
          <p:nvPr/>
        </p:nvSpPr>
        <p:spPr>
          <a:xfrm>
            <a:off x="653144" y="3554191"/>
            <a:ext cx="11070770" cy="2800767"/>
          </a:xfrm>
          <a:prstGeom prst="rect">
            <a:avLst/>
          </a:prstGeom>
          <a:noFill/>
        </p:spPr>
        <p:txBody>
          <a:bodyPr wrap="square">
            <a:spAutoFit/>
          </a:bodyPr>
          <a:lstStyle/>
          <a:p>
            <a:pPr marL="342900" indent="-342900" algn="l">
              <a:buFont typeface="Arial" panose="020B0604020202020204" pitchFamily="34" charset="0"/>
              <a:buChar char="•"/>
            </a:pPr>
            <a:r>
              <a:rPr lang="en-US" sz="2200" b="0" i="0" dirty="0">
                <a:solidFill>
                  <a:srgbClr val="374151"/>
                </a:solidFill>
                <a:effectLst/>
                <a:latin typeface="Söhne"/>
              </a:rPr>
              <a:t>Entrepreneurship development: UASB has a Centre for Agri-entrepreneurship Development </a:t>
            </a:r>
          </a:p>
          <a:p>
            <a:pPr marL="342900" indent="-342900" algn="l">
              <a:buFont typeface="Arial" panose="020B0604020202020204" pitchFamily="34" charset="0"/>
              <a:buChar char="•"/>
            </a:pPr>
            <a:endParaRPr lang="en-US" sz="2200" dirty="0">
              <a:solidFill>
                <a:srgbClr val="374151"/>
              </a:solidFill>
              <a:latin typeface="Söhne"/>
            </a:endParaRPr>
          </a:p>
          <a:p>
            <a:pPr marL="342900" indent="-342900" algn="l">
              <a:buFont typeface="Arial" panose="020B0604020202020204" pitchFamily="34" charset="0"/>
              <a:buChar char="•"/>
            </a:pPr>
            <a:r>
              <a:rPr lang="en-US" sz="2200" b="0" i="0" dirty="0">
                <a:solidFill>
                  <a:srgbClr val="374151"/>
                </a:solidFill>
                <a:effectLst/>
                <a:latin typeface="Söhne"/>
              </a:rPr>
              <a:t>Industry collaborations: The university collaborates with various industries and organizations to provide real-world exposure to its students. </a:t>
            </a:r>
          </a:p>
          <a:p>
            <a:pPr marL="342900" indent="-342900" algn="l">
              <a:buFont typeface="Arial" panose="020B0604020202020204" pitchFamily="34" charset="0"/>
              <a:buChar char="•"/>
            </a:pPr>
            <a:endParaRPr lang="en-US" sz="2200" dirty="0">
              <a:solidFill>
                <a:srgbClr val="374151"/>
              </a:solidFill>
              <a:latin typeface="Söhne"/>
            </a:endParaRPr>
          </a:p>
          <a:p>
            <a:pPr marL="342900" indent="-342900" algn="l">
              <a:buFont typeface="Arial" panose="020B0604020202020204" pitchFamily="34" charset="0"/>
              <a:buChar char="•"/>
            </a:pPr>
            <a:r>
              <a:rPr lang="en-US" sz="2200" b="0" i="0" dirty="0">
                <a:solidFill>
                  <a:srgbClr val="374151"/>
                </a:solidFill>
                <a:effectLst/>
                <a:latin typeface="Söhne"/>
              </a:rPr>
              <a:t>Skill-based courses &amp; Research opportunities</a:t>
            </a:r>
          </a:p>
          <a:p>
            <a:pPr marL="342900" indent="-342900" algn="l">
              <a:buFont typeface="Arial" panose="020B0604020202020204" pitchFamily="34" charset="0"/>
              <a:buChar char="•"/>
            </a:pPr>
            <a:endParaRPr lang="en-US" sz="2200" dirty="0">
              <a:solidFill>
                <a:srgbClr val="374151"/>
              </a:solidFill>
              <a:latin typeface="Söhne"/>
            </a:endParaRPr>
          </a:p>
          <a:p>
            <a:pPr marL="342900" indent="-342900" algn="l">
              <a:buFont typeface="Arial" panose="020B0604020202020204" pitchFamily="34" charset="0"/>
              <a:buChar char="•"/>
            </a:pPr>
            <a:r>
              <a:rPr lang="en-US" sz="2200" b="0" i="0" dirty="0">
                <a:solidFill>
                  <a:srgbClr val="374151"/>
                </a:solidFill>
                <a:effectLst/>
                <a:latin typeface="Söhne"/>
              </a:rPr>
              <a:t>Offers skill training though bakery training unit, </a:t>
            </a:r>
            <a:r>
              <a:rPr lang="en-US" sz="2200" b="0" i="0" dirty="0" err="1">
                <a:solidFill>
                  <a:srgbClr val="374151"/>
                </a:solidFill>
                <a:effectLst/>
                <a:latin typeface="Söhne"/>
              </a:rPr>
              <a:t>farmes</a:t>
            </a:r>
            <a:r>
              <a:rPr lang="en-US" sz="2200" b="0" i="0" dirty="0">
                <a:solidFill>
                  <a:srgbClr val="374151"/>
                </a:solidFill>
                <a:effectLst/>
                <a:latin typeface="Söhne"/>
              </a:rPr>
              <a:t> training institute, STU etc.,</a:t>
            </a:r>
          </a:p>
        </p:txBody>
      </p:sp>
    </p:spTree>
    <p:extLst>
      <p:ext uri="{BB962C8B-B14F-4D97-AF65-F5344CB8AC3E}">
        <p14:creationId xmlns:p14="http://schemas.microsoft.com/office/powerpoint/2010/main" val="2363121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F7685-9100-756F-FF7B-EAD43B9CF9E4}"/>
              </a:ext>
            </a:extLst>
          </p:cNvPr>
          <p:cNvSpPr txBox="1"/>
          <p:nvPr/>
        </p:nvSpPr>
        <p:spPr>
          <a:xfrm>
            <a:off x="961612" y="695739"/>
            <a:ext cx="10289484" cy="461665"/>
          </a:xfrm>
          <a:prstGeom prst="rect">
            <a:avLst/>
          </a:prstGeom>
          <a:solidFill>
            <a:schemeClr val="accent6">
              <a:lumMod val="40000"/>
              <a:lumOff val="60000"/>
            </a:schemeClr>
          </a:solidFill>
        </p:spPr>
        <p:txBody>
          <a:bodyPr wrap="square" rtlCol="0">
            <a:spAutoFit/>
          </a:bodyPr>
          <a:lstStyle/>
          <a:p>
            <a:pPr algn="ctr"/>
            <a:r>
              <a:rPr lang="en-US" sz="2400" dirty="0">
                <a:latin typeface="Arial Rounded MT Bold" panose="020F0704030504030204" pitchFamily="34" charset="0"/>
              </a:rPr>
              <a:t>SKILL DEVELOPMENT CENTRE, UAS BANGALORE</a:t>
            </a:r>
            <a:endParaRPr lang="en-IN" sz="2400" dirty="0">
              <a:latin typeface="Arial Rounded MT Bold" panose="020F0704030504030204" pitchFamily="34" charset="0"/>
            </a:endParaRPr>
          </a:p>
        </p:txBody>
      </p:sp>
      <p:sp>
        <p:nvSpPr>
          <p:cNvPr id="4" name="TextBox 3">
            <a:extLst>
              <a:ext uri="{FF2B5EF4-FFF2-40B4-BE49-F238E27FC236}">
                <a16:creationId xmlns:a16="http://schemas.microsoft.com/office/drawing/2014/main" id="{54E9E67F-902A-8988-E513-06263B4ED51C}"/>
              </a:ext>
            </a:extLst>
          </p:cNvPr>
          <p:cNvSpPr txBox="1"/>
          <p:nvPr/>
        </p:nvSpPr>
        <p:spPr>
          <a:xfrm>
            <a:off x="961612" y="1871174"/>
            <a:ext cx="6612006" cy="3477875"/>
          </a:xfrm>
          <a:prstGeom prst="rect">
            <a:avLst/>
          </a:prstGeom>
          <a:solidFill>
            <a:schemeClr val="accent6">
              <a:lumMod val="20000"/>
              <a:lumOff val="80000"/>
            </a:schemeClr>
          </a:solidFill>
        </p:spPr>
        <p:txBody>
          <a:bodyPr wrap="square">
            <a:spAutoFit/>
          </a:bodyPr>
          <a:lstStyle/>
          <a:p>
            <a:r>
              <a:rPr lang="en-US" sz="2200" b="0" i="0" dirty="0">
                <a:solidFill>
                  <a:srgbClr val="000000"/>
                </a:solidFill>
                <a:effectLst/>
                <a:latin typeface="arial" panose="020B0604020202020204" pitchFamily="34" charset="0"/>
              </a:rPr>
              <a:t>The University has established Skill Development Center (SDC) under ICAR- SC-SP: 2019-20 at UAS, GKVK, Bengaluru.</a:t>
            </a:r>
          </a:p>
          <a:p>
            <a:endParaRPr lang="en-US" sz="2200" dirty="0">
              <a:solidFill>
                <a:srgbClr val="000000"/>
              </a:solidFill>
              <a:latin typeface="arial" panose="020B0604020202020204" pitchFamily="34" charset="0"/>
            </a:endParaRPr>
          </a:p>
          <a:p>
            <a:r>
              <a:rPr lang="en-US" sz="2200" b="0" i="0" dirty="0">
                <a:solidFill>
                  <a:srgbClr val="000000"/>
                </a:solidFill>
                <a:effectLst/>
                <a:latin typeface="arial" panose="020B0604020202020204" pitchFamily="34" charset="0"/>
              </a:rPr>
              <a:t> </a:t>
            </a:r>
            <a:r>
              <a:rPr lang="en-US" sz="2200" b="0" i="0" dirty="0">
                <a:solidFill>
                  <a:srgbClr val="FF0000"/>
                </a:solidFill>
                <a:effectLst/>
                <a:latin typeface="arial" panose="020B0604020202020204" pitchFamily="34" charset="0"/>
              </a:rPr>
              <a:t>An amount of Rs. 204 lakhs has been released by ICAR, New Delhi during the year 2019-20.</a:t>
            </a:r>
          </a:p>
          <a:p>
            <a:endParaRPr lang="en-US" sz="2200" dirty="0">
              <a:solidFill>
                <a:srgbClr val="000000"/>
              </a:solidFill>
              <a:latin typeface="arial" panose="020B0604020202020204" pitchFamily="34" charset="0"/>
            </a:endParaRPr>
          </a:p>
          <a:p>
            <a:r>
              <a:rPr lang="en-US" sz="2200" dirty="0">
                <a:solidFill>
                  <a:srgbClr val="000000"/>
                </a:solidFill>
                <a:latin typeface="arial" panose="020B0604020202020204" pitchFamily="34" charset="0"/>
              </a:rPr>
              <a:t>It covers the 10 districts in university jurisdiction, with focus on SC, ST beneficiaries both farmers, students and other stakeholders</a:t>
            </a:r>
            <a:endParaRPr lang="en-IN" sz="2200" dirty="0"/>
          </a:p>
        </p:txBody>
      </p:sp>
      <p:pic>
        <p:nvPicPr>
          <p:cNvPr id="5" name="Picture 4">
            <a:extLst>
              <a:ext uri="{FF2B5EF4-FFF2-40B4-BE49-F238E27FC236}">
                <a16:creationId xmlns:a16="http://schemas.microsoft.com/office/drawing/2014/main" id="{0E9F40BF-CCB7-1203-B2AF-2DE4968D3DB2}"/>
              </a:ext>
            </a:extLst>
          </p:cNvPr>
          <p:cNvPicPr>
            <a:picLocks noChangeAspect="1"/>
          </p:cNvPicPr>
          <p:nvPr/>
        </p:nvPicPr>
        <p:blipFill rotWithShape="1">
          <a:blip r:embed="rId3"/>
          <a:srcRect l="12737" t="7700" r="9207" b="5797"/>
          <a:stretch/>
        </p:blipFill>
        <p:spPr>
          <a:xfrm>
            <a:off x="8836467" y="3840443"/>
            <a:ext cx="1938131" cy="1928191"/>
          </a:xfrm>
          <a:prstGeom prst="ellipse">
            <a:avLst/>
          </a:prstGeom>
        </p:spPr>
      </p:pic>
      <p:pic>
        <p:nvPicPr>
          <p:cNvPr id="7" name="Content Placeholder 1">
            <a:extLst>
              <a:ext uri="{FF2B5EF4-FFF2-40B4-BE49-F238E27FC236}">
                <a16:creationId xmlns:a16="http://schemas.microsoft.com/office/drawing/2014/main" id="{9C25922A-5954-0FBC-C77E-27E903627038}"/>
              </a:ext>
            </a:extLst>
          </p:cNvPr>
          <p:cNvPicPr>
            <a:picLocks noChangeAspect="1"/>
          </p:cNvPicPr>
          <p:nvPr/>
        </p:nvPicPr>
        <p:blipFill>
          <a:blip r:embed="rId4"/>
          <a:stretch>
            <a:fillRect/>
          </a:stretch>
        </p:blipFill>
        <p:spPr>
          <a:xfrm>
            <a:off x="8836467" y="1425970"/>
            <a:ext cx="1938131" cy="2003030"/>
          </a:xfrm>
          <a:prstGeom prst="ellipse">
            <a:avLst/>
          </a:prstGeom>
        </p:spPr>
      </p:pic>
    </p:spTree>
    <p:extLst>
      <p:ext uri="{BB962C8B-B14F-4D97-AF65-F5344CB8AC3E}">
        <p14:creationId xmlns:p14="http://schemas.microsoft.com/office/powerpoint/2010/main" val="1200423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CBF5C-50A7-75B1-36CB-95D22C6D49E7}"/>
              </a:ext>
            </a:extLst>
          </p:cNvPr>
          <p:cNvPicPr>
            <a:picLocks noChangeAspect="1"/>
          </p:cNvPicPr>
          <p:nvPr/>
        </p:nvPicPr>
        <p:blipFill>
          <a:blip r:embed="rId3"/>
          <a:stretch>
            <a:fillRect/>
          </a:stretch>
        </p:blipFill>
        <p:spPr>
          <a:xfrm>
            <a:off x="8004398" y="810567"/>
            <a:ext cx="3497746" cy="2482048"/>
          </a:xfrm>
          <a:prstGeom prst="rect">
            <a:avLst/>
          </a:prstGeom>
        </p:spPr>
      </p:pic>
      <p:pic>
        <p:nvPicPr>
          <p:cNvPr id="3" name="Picture 2">
            <a:extLst>
              <a:ext uri="{FF2B5EF4-FFF2-40B4-BE49-F238E27FC236}">
                <a16:creationId xmlns:a16="http://schemas.microsoft.com/office/drawing/2014/main" id="{64BB7863-448B-F112-16F1-0EFC904E3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98" y="3715412"/>
            <a:ext cx="3497746" cy="2601449"/>
          </a:xfrm>
          <a:prstGeom prst="rect">
            <a:avLst/>
          </a:prstGeom>
        </p:spPr>
      </p:pic>
      <p:sp>
        <p:nvSpPr>
          <p:cNvPr id="4" name="TextBox 3">
            <a:extLst>
              <a:ext uri="{FF2B5EF4-FFF2-40B4-BE49-F238E27FC236}">
                <a16:creationId xmlns:a16="http://schemas.microsoft.com/office/drawing/2014/main" id="{5621B073-AFA5-D76E-8E98-8480D06F9727}"/>
              </a:ext>
            </a:extLst>
          </p:cNvPr>
          <p:cNvSpPr txBox="1"/>
          <p:nvPr/>
        </p:nvSpPr>
        <p:spPr>
          <a:xfrm>
            <a:off x="689856" y="983760"/>
            <a:ext cx="6834066" cy="4493538"/>
          </a:xfrm>
          <a:prstGeom prst="rect">
            <a:avLst/>
          </a:prstGeom>
          <a:noFill/>
        </p:spPr>
        <p:txBody>
          <a:bodyPr wrap="square" rtlCol="0">
            <a:spAutoFit/>
          </a:bodyPr>
          <a:lstStyle/>
          <a:p>
            <a:r>
              <a:rPr lang="en-US" sz="2200" dirty="0"/>
              <a:t>The SDC trainings consist of the following components:</a:t>
            </a:r>
          </a:p>
          <a:p>
            <a:endParaRPr lang="en-US" sz="2200" dirty="0"/>
          </a:p>
          <a:p>
            <a:pPr marL="342900" indent="-342900">
              <a:buFont typeface="Arial" panose="020B0604020202020204" pitchFamily="34" charset="0"/>
              <a:buChar char="•"/>
            </a:pPr>
            <a:r>
              <a:rPr lang="en-US" sz="2200" dirty="0"/>
              <a:t>EDP entrepreneurship Development Programme(26)</a:t>
            </a:r>
          </a:p>
          <a:p>
            <a:pPr marL="342900" indent="-342900">
              <a:buFont typeface="Arial" panose="020B0604020202020204" pitchFamily="34" charset="0"/>
              <a:buChar char="•"/>
            </a:pPr>
            <a:r>
              <a:rPr lang="en-US" sz="2200" dirty="0"/>
              <a:t>Training and capacity building programme(5)</a:t>
            </a:r>
          </a:p>
          <a:p>
            <a:pPr marL="342900" indent="-342900">
              <a:buFont typeface="Arial" panose="020B0604020202020204" pitchFamily="34" charset="0"/>
              <a:buChar char="•"/>
            </a:pPr>
            <a:r>
              <a:rPr lang="en-US" sz="2200" dirty="0"/>
              <a:t>Human Resource Development(13)</a:t>
            </a:r>
          </a:p>
          <a:p>
            <a:pPr marL="342900" indent="-342900">
              <a:buFont typeface="Arial" panose="020B0604020202020204" pitchFamily="34" charset="0"/>
              <a:buChar char="•"/>
            </a:pPr>
            <a:r>
              <a:rPr lang="en-US" sz="2200" dirty="0"/>
              <a:t>Tutorials(1)</a:t>
            </a:r>
          </a:p>
          <a:p>
            <a:pPr marL="342900" indent="-342900">
              <a:buFont typeface="Arial" panose="020B0604020202020204" pitchFamily="34" charset="0"/>
              <a:buChar char="•"/>
            </a:pPr>
            <a:r>
              <a:rPr lang="en-US" sz="2200" dirty="0"/>
              <a:t>Livestock Management(1)</a:t>
            </a:r>
          </a:p>
          <a:p>
            <a:endParaRPr lang="en-US" sz="2200" dirty="0"/>
          </a:p>
          <a:p>
            <a:r>
              <a:rPr lang="en-US" sz="2200" dirty="0"/>
              <a:t>The duration of training programs vary from 1 day to several weeks</a:t>
            </a:r>
            <a:r>
              <a:rPr lang="en-IN" sz="2200" dirty="0"/>
              <a:t>.</a:t>
            </a:r>
          </a:p>
          <a:p>
            <a:endParaRPr lang="en-IN" sz="2200" dirty="0"/>
          </a:p>
          <a:p>
            <a:r>
              <a:rPr lang="en-IN" sz="2200" dirty="0"/>
              <a:t>The training is purely based on proposal from Scientist, Subject matter specialists.</a:t>
            </a:r>
            <a:endParaRPr lang="en-US" sz="2200" dirty="0"/>
          </a:p>
        </p:txBody>
      </p:sp>
    </p:spTree>
    <p:extLst>
      <p:ext uri="{BB962C8B-B14F-4D97-AF65-F5344CB8AC3E}">
        <p14:creationId xmlns:p14="http://schemas.microsoft.com/office/powerpoint/2010/main" val="49132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F804EE-EE83-584E-AD98-1591D170E402}"/>
              </a:ext>
            </a:extLst>
          </p:cNvPr>
          <p:cNvSpPr txBox="1"/>
          <p:nvPr/>
        </p:nvSpPr>
        <p:spPr>
          <a:xfrm>
            <a:off x="914400" y="874643"/>
            <a:ext cx="10555357" cy="830997"/>
          </a:xfrm>
          <a:prstGeom prst="rect">
            <a:avLst/>
          </a:prstGeom>
          <a:noFill/>
        </p:spPr>
        <p:txBody>
          <a:bodyPr wrap="square" rtlCol="0">
            <a:spAutoFit/>
          </a:bodyPr>
          <a:lstStyle/>
          <a:p>
            <a:pPr algn="ctr"/>
            <a:r>
              <a:rPr lang="en-US" sz="2400" b="0" i="0" dirty="0">
                <a:solidFill>
                  <a:srgbClr val="333333"/>
                </a:solidFill>
                <a:effectLst/>
                <a:latin typeface="Bahnschrift SemiBold" panose="020B0502040204020203" pitchFamily="34" charset="0"/>
              </a:rPr>
              <a:t>On a broader scale, skills can be divided into two types, namely soft skills and hard skills. </a:t>
            </a:r>
          </a:p>
        </p:txBody>
      </p:sp>
      <p:sp>
        <p:nvSpPr>
          <p:cNvPr id="4" name="TextBox 3">
            <a:extLst>
              <a:ext uri="{FF2B5EF4-FFF2-40B4-BE49-F238E27FC236}">
                <a16:creationId xmlns:a16="http://schemas.microsoft.com/office/drawing/2014/main" id="{D94AE5CA-B0CD-F0E5-F323-1F1A33A43DF1}"/>
              </a:ext>
            </a:extLst>
          </p:cNvPr>
          <p:cNvSpPr txBox="1"/>
          <p:nvPr/>
        </p:nvSpPr>
        <p:spPr>
          <a:xfrm>
            <a:off x="195469" y="2240155"/>
            <a:ext cx="2948062" cy="2462213"/>
          </a:xfrm>
          <a:prstGeom prst="rect">
            <a:avLst/>
          </a:prstGeom>
          <a:noFill/>
        </p:spPr>
        <p:txBody>
          <a:bodyPr wrap="square">
            <a:spAutoFit/>
          </a:bodyPr>
          <a:lstStyle/>
          <a:p>
            <a:r>
              <a:rPr lang="en-US" sz="2200" b="0" i="0" dirty="0">
                <a:solidFill>
                  <a:srgbClr val="333333"/>
                </a:solidFill>
                <a:effectLst/>
                <a:latin typeface="Bahnschrift SemiBold" panose="020B0502040204020203" pitchFamily="34" charset="0"/>
              </a:rPr>
              <a:t>Hard skills can involve specific knowledge acquired in a subject, certification, training, technical skills etc. </a:t>
            </a:r>
          </a:p>
          <a:p>
            <a:endParaRPr lang="en-US" sz="2200" b="0" i="0" dirty="0">
              <a:solidFill>
                <a:srgbClr val="333333"/>
              </a:solidFill>
              <a:effectLst/>
              <a:latin typeface="Bahnschrift SemiBold" panose="020B0502040204020203" pitchFamily="34" charset="0"/>
            </a:endParaRPr>
          </a:p>
        </p:txBody>
      </p:sp>
      <p:pic>
        <p:nvPicPr>
          <p:cNvPr id="6" name="Picture 5">
            <a:extLst>
              <a:ext uri="{FF2B5EF4-FFF2-40B4-BE49-F238E27FC236}">
                <a16:creationId xmlns:a16="http://schemas.microsoft.com/office/drawing/2014/main" id="{CE6E9D50-F057-5B11-357F-D0C030CF0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370" y="1937411"/>
            <a:ext cx="5130115" cy="3549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91A586BD-9025-2B37-8DC9-7F16010B364F}"/>
              </a:ext>
            </a:extLst>
          </p:cNvPr>
          <p:cNvSpPr txBox="1"/>
          <p:nvPr/>
        </p:nvSpPr>
        <p:spPr>
          <a:xfrm>
            <a:off x="8638629" y="2240155"/>
            <a:ext cx="3357902" cy="246221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Bahnschrift SemiBold" panose="020B0502040204020203" pitchFamily="34" charset="0"/>
              </a:rPr>
              <a:t>Soft skills refer to personality traits, including communication, leadership, problem solving, decision making, etc., </a:t>
            </a:r>
            <a:endParaRPr kumimoji="0" lang="en-IN" sz="2200" b="0" i="0" u="none" strike="noStrike" kern="1200" cap="none" spc="0" normalizeH="0" baseline="0" noProof="0" dirty="0">
              <a:ln>
                <a:noFill/>
              </a:ln>
              <a:solidFill>
                <a:srgbClr val="343A4E"/>
              </a:solidFill>
              <a:effectLst/>
              <a:uLnTx/>
              <a:uFillTx/>
              <a:latin typeface="Bahnschrift SemiBold" panose="020B0502040204020203" pitchFamily="34" charset="0"/>
            </a:endParaRPr>
          </a:p>
        </p:txBody>
      </p:sp>
      <p:sp>
        <p:nvSpPr>
          <p:cNvPr id="12" name="TextBox 11">
            <a:extLst>
              <a:ext uri="{FF2B5EF4-FFF2-40B4-BE49-F238E27FC236}">
                <a16:creationId xmlns:a16="http://schemas.microsoft.com/office/drawing/2014/main" id="{22C04256-B5DB-3ACB-D8D0-308A7726AF0A}"/>
              </a:ext>
            </a:extLst>
          </p:cNvPr>
          <p:cNvSpPr txBox="1"/>
          <p:nvPr/>
        </p:nvSpPr>
        <p:spPr>
          <a:xfrm>
            <a:off x="436841" y="5718416"/>
            <a:ext cx="10667172" cy="707886"/>
          </a:xfrm>
          <a:prstGeom prst="rect">
            <a:avLst/>
          </a:prstGeom>
          <a:noFill/>
        </p:spPr>
        <p:txBody>
          <a:bodyPr wrap="square">
            <a:spAutoFit/>
          </a:bodyPr>
          <a:lstStyle/>
          <a:p>
            <a:pPr algn="just">
              <a:spcAft>
                <a:spcPts val="750"/>
              </a:spcAft>
            </a:pPr>
            <a:r>
              <a:rPr lang="en-IN" sz="2000" dirty="0">
                <a:solidFill>
                  <a:srgbClr val="333333"/>
                </a:solidFill>
                <a:effectLst/>
                <a:latin typeface="Bahnschrift SemiBold" panose="020B0502040204020203" pitchFamily="34" charset="0"/>
                <a:ea typeface="Times New Roman" panose="02020603050405020304" pitchFamily="18" charset="0"/>
              </a:rPr>
              <a:t>Both skills support a person to perform successfully at work and advance in most jobs. Skill development programs reflect positively on both employers and employees.</a:t>
            </a:r>
            <a:endParaRPr lang="en-IN" sz="2000" dirty="0">
              <a:effectLst/>
              <a:latin typeface="Bahnschrift SemiBold"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390539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94E4B-6D41-972B-079A-E1C1A476E2D0}"/>
              </a:ext>
            </a:extLst>
          </p:cNvPr>
          <p:cNvPicPr>
            <a:picLocks noChangeAspect="1"/>
          </p:cNvPicPr>
          <p:nvPr/>
        </p:nvPicPr>
        <p:blipFill rotWithShape="1">
          <a:blip r:embed="rId2"/>
          <a:srcRect l="1924" r="8449"/>
          <a:stretch/>
        </p:blipFill>
        <p:spPr>
          <a:xfrm>
            <a:off x="8107021" y="865316"/>
            <a:ext cx="3690728" cy="1160646"/>
          </a:xfrm>
          <a:prstGeom prst="rect">
            <a:avLst/>
          </a:prstGeom>
        </p:spPr>
      </p:pic>
      <p:sp>
        <p:nvSpPr>
          <p:cNvPr id="4" name="TextBox 3">
            <a:extLst>
              <a:ext uri="{FF2B5EF4-FFF2-40B4-BE49-F238E27FC236}">
                <a16:creationId xmlns:a16="http://schemas.microsoft.com/office/drawing/2014/main" id="{CC74AF6E-58BE-B871-50A0-ADE1EA906722}"/>
              </a:ext>
            </a:extLst>
          </p:cNvPr>
          <p:cNvSpPr txBox="1"/>
          <p:nvPr/>
        </p:nvSpPr>
        <p:spPr>
          <a:xfrm>
            <a:off x="934278" y="983974"/>
            <a:ext cx="6584745" cy="461665"/>
          </a:xfrm>
          <a:prstGeom prst="rect">
            <a:avLst/>
          </a:prstGeom>
          <a:solidFill>
            <a:schemeClr val="accent6">
              <a:lumMod val="40000"/>
              <a:lumOff val="60000"/>
            </a:schemeClr>
          </a:solidFill>
        </p:spPr>
        <p:txBody>
          <a:bodyPr wrap="square" rtlCol="0">
            <a:spAutoFit/>
          </a:bodyPr>
          <a:lstStyle/>
          <a:p>
            <a:pPr algn="ctr"/>
            <a:r>
              <a:rPr lang="en-US" sz="2400" b="1" dirty="0"/>
              <a:t>SUCCESS STORY</a:t>
            </a:r>
            <a:endParaRPr lang="en-IN" sz="2400" b="1" dirty="0"/>
          </a:p>
        </p:txBody>
      </p:sp>
      <p:pic>
        <p:nvPicPr>
          <p:cNvPr id="6" name="Picture 5">
            <a:extLst>
              <a:ext uri="{FF2B5EF4-FFF2-40B4-BE49-F238E27FC236}">
                <a16:creationId xmlns:a16="http://schemas.microsoft.com/office/drawing/2014/main" id="{11D489BE-CDD2-E28F-D9E0-FB813354F05B}"/>
              </a:ext>
            </a:extLst>
          </p:cNvPr>
          <p:cNvPicPr>
            <a:picLocks noChangeAspect="1"/>
          </p:cNvPicPr>
          <p:nvPr/>
        </p:nvPicPr>
        <p:blipFill rotWithShape="1">
          <a:blip r:embed="rId3"/>
          <a:srcRect t="-2104" r="66165" b="2104"/>
          <a:stretch/>
        </p:blipFill>
        <p:spPr>
          <a:xfrm>
            <a:off x="8909003" y="2642320"/>
            <a:ext cx="1629564" cy="1889924"/>
          </a:xfrm>
          <a:prstGeom prst="rect">
            <a:avLst/>
          </a:prstGeom>
        </p:spPr>
      </p:pic>
      <p:graphicFrame>
        <p:nvGraphicFramePr>
          <p:cNvPr id="14" name="Table 4">
            <a:extLst>
              <a:ext uri="{FF2B5EF4-FFF2-40B4-BE49-F238E27FC236}">
                <a16:creationId xmlns:a16="http://schemas.microsoft.com/office/drawing/2014/main" id="{8BE75970-0FBF-A8D8-3B38-15C2D63D7C04}"/>
              </a:ext>
            </a:extLst>
          </p:cNvPr>
          <p:cNvGraphicFramePr>
            <a:graphicFrameLocks noGrp="1"/>
          </p:cNvGraphicFramePr>
          <p:nvPr/>
        </p:nvGraphicFramePr>
        <p:xfrm>
          <a:off x="934278" y="1825266"/>
          <a:ext cx="6584745" cy="4048760"/>
        </p:xfrm>
        <a:graphic>
          <a:graphicData uri="http://schemas.openxmlformats.org/drawingml/2006/table">
            <a:tbl>
              <a:tblPr firstRow="1" bandRow="1">
                <a:tableStyleId>{BC89EF96-8CEA-46FF-86C4-4CE0E7609802}</a:tableStyleId>
              </a:tblPr>
              <a:tblGrid>
                <a:gridCol w="2540641">
                  <a:extLst>
                    <a:ext uri="{9D8B030D-6E8A-4147-A177-3AD203B41FA5}">
                      <a16:colId xmlns:a16="http://schemas.microsoft.com/office/drawing/2014/main" val="698595360"/>
                    </a:ext>
                  </a:extLst>
                </a:gridCol>
                <a:gridCol w="4044104">
                  <a:extLst>
                    <a:ext uri="{9D8B030D-6E8A-4147-A177-3AD203B41FA5}">
                      <a16:colId xmlns:a16="http://schemas.microsoft.com/office/drawing/2014/main" val="186269574"/>
                    </a:ext>
                  </a:extLst>
                </a:gridCol>
              </a:tblGrid>
              <a:tr h="370840">
                <a:tc>
                  <a:txBody>
                    <a:bodyPr/>
                    <a:lstStyle/>
                    <a:p>
                      <a:r>
                        <a:rPr lang="en-US" dirty="0"/>
                        <a:t>Name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Ankitbhai</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0127657"/>
                  </a:ext>
                </a:extLst>
              </a:tr>
              <a:tr h="370840">
                <a:tc>
                  <a:txBody>
                    <a:bodyPr/>
                    <a:lstStyle/>
                    <a:p>
                      <a:r>
                        <a:rPr lang="en-US" dirty="0"/>
                        <a:t>Age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25 years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414654"/>
                  </a:ext>
                </a:extLst>
              </a:tr>
              <a:tr h="370840">
                <a:tc>
                  <a:txBody>
                    <a:bodyPr/>
                    <a:lstStyle/>
                    <a:p>
                      <a:r>
                        <a:rPr lang="en-US" dirty="0"/>
                        <a:t>Nodal training institute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KVK Kheda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111890"/>
                  </a:ext>
                </a:extLst>
              </a:tr>
              <a:tr h="370840">
                <a:tc>
                  <a:txBody>
                    <a:bodyPr/>
                    <a:lstStyle/>
                    <a:p>
                      <a:r>
                        <a:rPr lang="en-US" dirty="0"/>
                        <a:t>Scheme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Rashtriya Krishi Vikas Yojane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2697055"/>
                  </a:ext>
                </a:extLst>
              </a:tr>
              <a:tr h="370840">
                <a:tc>
                  <a:txBody>
                    <a:bodyPr/>
                    <a:lstStyle/>
                    <a:p>
                      <a:r>
                        <a:rPr lang="en-US" dirty="0"/>
                        <a:t>Course duration</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200 hours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832157"/>
                  </a:ext>
                </a:extLst>
              </a:tr>
              <a:tr h="370840">
                <a:tc>
                  <a:txBody>
                    <a:bodyPr/>
                    <a:lstStyle/>
                    <a:p>
                      <a:r>
                        <a:rPr lang="en-US" dirty="0"/>
                        <a:t>Annual income before training</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6.8 lakhs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3238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Annual income after training</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 22 lakhs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5351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Key Skills Gained: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Construction and maintenance of cattle shed, feed and live stock management, work place hygeine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2685045"/>
                  </a:ext>
                </a:extLst>
              </a:tr>
            </a:tbl>
          </a:graphicData>
        </a:graphic>
      </p:graphicFrame>
    </p:spTree>
    <p:extLst>
      <p:ext uri="{BB962C8B-B14F-4D97-AF65-F5344CB8AC3E}">
        <p14:creationId xmlns:p14="http://schemas.microsoft.com/office/powerpoint/2010/main" val="1802910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F103F-A766-A217-C5E0-9567F7CFACB3}"/>
              </a:ext>
            </a:extLst>
          </p:cNvPr>
          <p:cNvSpPr txBox="1"/>
          <p:nvPr/>
        </p:nvSpPr>
        <p:spPr>
          <a:xfrm>
            <a:off x="623680" y="1239872"/>
            <a:ext cx="6572249" cy="1938992"/>
          </a:xfrm>
          <a:prstGeom prst="rect">
            <a:avLst/>
          </a:prstGeom>
          <a:noFill/>
        </p:spPr>
        <p:txBody>
          <a:bodyPr wrap="square">
            <a:spAutoFit/>
          </a:bodyPr>
          <a:lstStyle/>
          <a:p>
            <a:pPr marL="342900" indent="-342900">
              <a:buFont typeface="Arial" panose="020B0604020202020204" pitchFamily="34" charset="0"/>
              <a:buChar char="•"/>
            </a:pPr>
            <a:r>
              <a:rPr lang="en-US" sz="2000" dirty="0"/>
              <a:t>Mr. Ankitbhai  is from a small village called Tranja in Kheda district of Gujarat. </a:t>
            </a:r>
          </a:p>
          <a:p>
            <a:pPr marL="342900" indent="-342900">
              <a:buFont typeface="Arial" panose="020B0604020202020204" pitchFamily="34" charset="0"/>
              <a:buChar char="•"/>
            </a:pPr>
            <a:r>
              <a:rPr lang="en-US" sz="2000" dirty="0"/>
              <a:t>He was doing dairy farming on 3ha of land, following the traditional methods. </a:t>
            </a:r>
          </a:p>
          <a:p>
            <a:pPr marL="342900" indent="-342900">
              <a:buFont typeface="Arial" panose="020B0604020202020204" pitchFamily="34" charset="0"/>
              <a:buChar char="•"/>
            </a:pPr>
            <a:r>
              <a:rPr lang="en-US" sz="2000" dirty="0"/>
              <a:t>He had 10 dairy animals and he provided 65 liters of milk approximately to the village milk cooperatives every day.</a:t>
            </a:r>
            <a:endParaRPr lang="en-IN" sz="2000" dirty="0"/>
          </a:p>
        </p:txBody>
      </p:sp>
      <p:sp>
        <p:nvSpPr>
          <p:cNvPr id="3" name="TextBox 2">
            <a:extLst>
              <a:ext uri="{FF2B5EF4-FFF2-40B4-BE49-F238E27FC236}">
                <a16:creationId xmlns:a16="http://schemas.microsoft.com/office/drawing/2014/main" id="{BA2B9F0E-A25B-267F-D0A2-6880C3D38BDB}"/>
              </a:ext>
            </a:extLst>
          </p:cNvPr>
          <p:cNvSpPr txBox="1"/>
          <p:nvPr/>
        </p:nvSpPr>
        <p:spPr>
          <a:xfrm>
            <a:off x="508365" y="3476636"/>
            <a:ext cx="6572249" cy="1323439"/>
          </a:xfrm>
          <a:prstGeom prst="rect">
            <a:avLst/>
          </a:prstGeom>
          <a:noFill/>
        </p:spPr>
        <p:txBody>
          <a:bodyPr wrap="square">
            <a:spAutoFit/>
          </a:bodyPr>
          <a:lstStyle/>
          <a:p>
            <a:pPr marL="342900" indent="-342900">
              <a:buFont typeface="Arial" panose="020B0604020202020204" pitchFamily="34" charset="0"/>
              <a:buChar char="•"/>
            </a:pPr>
            <a:r>
              <a:rPr lang="en-US" sz="2000" dirty="0"/>
              <a:t>After getting to know about the skill training programme in dairy management, he enquired and got selected for training in KVK</a:t>
            </a:r>
          </a:p>
          <a:p>
            <a:pPr marL="342900" indent="-342900">
              <a:buFont typeface="Arial" panose="020B0604020202020204" pitchFamily="34" charset="0"/>
              <a:buChar char="•"/>
            </a:pPr>
            <a:endParaRPr lang="en-IN" sz="2000" dirty="0"/>
          </a:p>
        </p:txBody>
      </p:sp>
      <p:pic>
        <p:nvPicPr>
          <p:cNvPr id="4" name="Picture 3">
            <a:extLst>
              <a:ext uri="{FF2B5EF4-FFF2-40B4-BE49-F238E27FC236}">
                <a16:creationId xmlns:a16="http://schemas.microsoft.com/office/drawing/2014/main" id="{68630089-8C2D-E72E-BE9B-397717A38768}"/>
              </a:ext>
            </a:extLst>
          </p:cNvPr>
          <p:cNvPicPr>
            <a:picLocks noChangeAspect="1"/>
          </p:cNvPicPr>
          <p:nvPr/>
        </p:nvPicPr>
        <p:blipFill rotWithShape="1">
          <a:blip r:embed="rId2"/>
          <a:srcRect b="8986"/>
          <a:stretch/>
        </p:blipFill>
        <p:spPr>
          <a:xfrm>
            <a:off x="7877569" y="1174045"/>
            <a:ext cx="3587405" cy="2964310"/>
          </a:xfrm>
          <a:prstGeom prst="rect">
            <a:avLst/>
          </a:prstGeom>
        </p:spPr>
      </p:pic>
      <p:sp>
        <p:nvSpPr>
          <p:cNvPr id="6" name="TextBox 5">
            <a:extLst>
              <a:ext uri="{FF2B5EF4-FFF2-40B4-BE49-F238E27FC236}">
                <a16:creationId xmlns:a16="http://schemas.microsoft.com/office/drawing/2014/main" id="{043BE997-55C8-2840-DC63-CBB41906E2C7}"/>
              </a:ext>
            </a:extLst>
          </p:cNvPr>
          <p:cNvSpPr txBox="1"/>
          <p:nvPr/>
        </p:nvSpPr>
        <p:spPr>
          <a:xfrm>
            <a:off x="508365" y="4800075"/>
            <a:ext cx="10956609" cy="1323439"/>
          </a:xfrm>
          <a:prstGeom prst="rect">
            <a:avLst/>
          </a:prstGeom>
          <a:noFill/>
        </p:spPr>
        <p:txBody>
          <a:bodyPr wrap="square">
            <a:spAutoFit/>
          </a:bodyPr>
          <a:lstStyle/>
          <a:p>
            <a:pPr marL="285750" indent="-285750">
              <a:buFont typeface="Arial" panose="020B0604020202020204" pitchFamily="34" charset="0"/>
              <a:buChar char="•"/>
            </a:pPr>
            <a:r>
              <a:rPr lang="en-US" sz="2000" dirty="0"/>
              <a:t>At the end of the training, a project report was prepared by him for the purpose of obtaining a loan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Mr.Ankitbhai got a loan of ₹ 4.5 lakhs from a bank and purchased more dairy animals. Mr Ankitbhal now has 17 dairy animals and the milk yield has gone up from 65 litres to 150 litres per day. </a:t>
            </a:r>
            <a:endParaRPr lang="en-IN" sz="2000" dirty="0"/>
          </a:p>
        </p:txBody>
      </p:sp>
    </p:spTree>
    <p:extLst>
      <p:ext uri="{BB962C8B-B14F-4D97-AF65-F5344CB8AC3E}">
        <p14:creationId xmlns:p14="http://schemas.microsoft.com/office/powerpoint/2010/main" val="1685566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3B9BA7-8CF8-34A2-EF63-D466EDE2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05" y="1083364"/>
            <a:ext cx="4035287" cy="4035287"/>
          </a:xfrm>
          <a:prstGeom prst="rect">
            <a:avLst/>
          </a:prstGeom>
        </p:spPr>
      </p:pic>
      <p:sp>
        <p:nvSpPr>
          <p:cNvPr id="7" name="TextBox 6">
            <a:extLst>
              <a:ext uri="{FF2B5EF4-FFF2-40B4-BE49-F238E27FC236}">
                <a16:creationId xmlns:a16="http://schemas.microsoft.com/office/drawing/2014/main" id="{F4EABA57-4FB3-8DC4-72D6-5A77EEFB05CC}"/>
              </a:ext>
            </a:extLst>
          </p:cNvPr>
          <p:cNvSpPr txBox="1"/>
          <p:nvPr/>
        </p:nvSpPr>
        <p:spPr>
          <a:xfrm>
            <a:off x="5191539" y="984048"/>
            <a:ext cx="6097656" cy="3785652"/>
          </a:xfrm>
          <a:prstGeom prst="rect">
            <a:avLst/>
          </a:prstGeom>
          <a:noFill/>
        </p:spPr>
        <p:txBody>
          <a:bodyPr wrap="square">
            <a:spAutoFit/>
          </a:bodyPr>
          <a:lstStyle/>
          <a:p>
            <a:pPr algn="ctr"/>
            <a:r>
              <a:rPr kumimoji="0" lang="en-US" sz="6000" b="1" i="1" u="none" strike="noStrike" kern="0" cap="none" spc="0" normalizeH="0" baseline="0" noProof="0" dirty="0">
                <a:ln>
                  <a:noFill/>
                </a:ln>
                <a:solidFill>
                  <a:schemeClr val="bg2">
                    <a:lumMod val="10000"/>
                  </a:schemeClr>
                </a:solidFill>
                <a:effectLst/>
                <a:uLnTx/>
                <a:uFillTx/>
                <a:latin typeface="Colonna MT" panose="04020805060202030203" pitchFamily="82" charset="0"/>
                <a:sym typeface="Kalam"/>
              </a:rPr>
              <a:t>ISSUES &amp; CHALLENGES IN SKILL DEVELOPMENT</a:t>
            </a:r>
            <a:endParaRPr lang="en-IN" dirty="0">
              <a:solidFill>
                <a:schemeClr val="bg2">
                  <a:lumMod val="10000"/>
                </a:schemeClr>
              </a:solidFill>
            </a:endParaRPr>
          </a:p>
        </p:txBody>
      </p:sp>
    </p:spTree>
    <p:extLst>
      <p:ext uri="{BB962C8B-B14F-4D97-AF65-F5344CB8AC3E}">
        <p14:creationId xmlns:p14="http://schemas.microsoft.com/office/powerpoint/2010/main" val="3817447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DE7955-F1FC-12FF-7173-E8F84FD203B7}"/>
              </a:ext>
            </a:extLst>
          </p:cNvPr>
          <p:cNvSpPr txBox="1"/>
          <p:nvPr/>
        </p:nvSpPr>
        <p:spPr>
          <a:xfrm>
            <a:off x="439569" y="1259050"/>
            <a:ext cx="7576102" cy="5170646"/>
          </a:xfrm>
          <a:prstGeom prst="rect">
            <a:avLst/>
          </a:prstGeom>
          <a:noFill/>
        </p:spPr>
        <p:txBody>
          <a:bodyPr wrap="square">
            <a:spAutoFit/>
          </a:bodyPr>
          <a:lstStyle/>
          <a:p>
            <a:r>
              <a:rPr lang="en-US" sz="2200" b="0" i="0" u="none" strike="noStrike" baseline="0" dirty="0">
                <a:solidFill>
                  <a:srgbClr val="000000"/>
                </a:solidFill>
                <a:latin typeface="Georgia" panose="02040502050405020303" pitchFamily="18" charset="0"/>
              </a:rPr>
              <a:t>Skill development in India is way below the requirements due to a lack of awareness on the type of courses as well as information on the career aspects. </a:t>
            </a:r>
          </a:p>
          <a:p>
            <a:endParaRPr lang="en-US" sz="2200" b="0" i="0" u="none" strike="noStrike" baseline="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Skilling is often viewed </a:t>
            </a:r>
            <a:r>
              <a:rPr lang="en-US" sz="2200" b="0" i="0" u="none" strike="noStrike" baseline="0" dirty="0">
                <a:solidFill>
                  <a:srgbClr val="FF0000"/>
                </a:solidFill>
                <a:latin typeface="Georgia" panose="02040502050405020303" pitchFamily="18" charset="0"/>
              </a:rPr>
              <a:t>as the last resort meant for those who have not been able to progress in the formal academic system. </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Skill development is often associated with blue collar jobs, which is largely </a:t>
            </a:r>
            <a:r>
              <a:rPr lang="en-US" sz="2200" b="0" i="0" u="none" strike="noStrike" baseline="0" dirty="0">
                <a:solidFill>
                  <a:srgbClr val="FF0000"/>
                </a:solidFill>
                <a:latin typeface="Georgia" panose="02040502050405020303" pitchFamily="18" charset="0"/>
              </a:rPr>
              <a:t>perceived to be of low dignity and provides low wages. </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The perceived 'stigma' associated with skill development has resulted in low enrolments in vocational education courses. </a:t>
            </a:r>
            <a:endParaRPr lang="en-IN" sz="2200" dirty="0"/>
          </a:p>
        </p:txBody>
      </p:sp>
      <p:sp>
        <p:nvSpPr>
          <p:cNvPr id="4" name="TextBox 3">
            <a:extLst>
              <a:ext uri="{FF2B5EF4-FFF2-40B4-BE49-F238E27FC236}">
                <a16:creationId xmlns:a16="http://schemas.microsoft.com/office/drawing/2014/main" id="{8719B318-281A-9ABD-E3EF-4E759722275B}"/>
              </a:ext>
            </a:extLst>
          </p:cNvPr>
          <p:cNvSpPr txBox="1"/>
          <p:nvPr/>
        </p:nvSpPr>
        <p:spPr>
          <a:xfrm>
            <a:off x="3048828" y="560769"/>
            <a:ext cx="71884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Awareness, mindset and perception issues </a:t>
            </a:r>
          </a:p>
        </p:txBody>
      </p:sp>
      <p:pic>
        <p:nvPicPr>
          <p:cNvPr id="6" name="Picture 5">
            <a:extLst>
              <a:ext uri="{FF2B5EF4-FFF2-40B4-BE49-F238E27FC236}">
                <a16:creationId xmlns:a16="http://schemas.microsoft.com/office/drawing/2014/main" id="{00633AE6-3A35-F2EA-D394-CE20F8155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5374" y="3967566"/>
            <a:ext cx="3609995" cy="1977753"/>
          </a:xfrm>
          <a:prstGeom prst="rect">
            <a:avLst/>
          </a:prstGeom>
        </p:spPr>
      </p:pic>
      <p:pic>
        <p:nvPicPr>
          <p:cNvPr id="8" name="Picture 7">
            <a:extLst>
              <a:ext uri="{FF2B5EF4-FFF2-40B4-BE49-F238E27FC236}">
                <a16:creationId xmlns:a16="http://schemas.microsoft.com/office/drawing/2014/main" id="{7344B833-4E2C-3BB8-905B-B6EE4FD77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374" y="1589267"/>
            <a:ext cx="3531703" cy="1977754"/>
          </a:xfrm>
          <a:prstGeom prst="rect">
            <a:avLst/>
          </a:prstGeom>
        </p:spPr>
      </p:pic>
    </p:spTree>
    <p:extLst>
      <p:ext uri="{BB962C8B-B14F-4D97-AF65-F5344CB8AC3E}">
        <p14:creationId xmlns:p14="http://schemas.microsoft.com/office/powerpoint/2010/main" val="3074637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E5BE53-430E-B44D-0662-4B516F675AEB}"/>
              </a:ext>
            </a:extLst>
          </p:cNvPr>
          <p:cNvSpPr txBox="1"/>
          <p:nvPr/>
        </p:nvSpPr>
        <p:spPr>
          <a:xfrm>
            <a:off x="1031185" y="689978"/>
            <a:ext cx="10359058" cy="461665"/>
          </a:xfrm>
          <a:prstGeom prst="rect">
            <a:avLst/>
          </a:prstGeom>
          <a:noFill/>
        </p:spPr>
        <p:txBody>
          <a:bodyPr wrap="square">
            <a:spAutoFit/>
          </a:bodyPr>
          <a:lstStyle/>
          <a:p>
            <a:pPr algn="ctr"/>
            <a:r>
              <a:rPr lang="en-IN" sz="2400" b="1" i="1" u="none" strike="noStrike" baseline="0" dirty="0">
                <a:solidFill>
                  <a:srgbClr val="000000"/>
                </a:solidFill>
                <a:latin typeface="Georgia" panose="02040502050405020303" pitchFamily="18" charset="0"/>
              </a:rPr>
              <a:t>Cost concerns </a:t>
            </a:r>
            <a:endParaRPr lang="en-IN" sz="2400" dirty="0"/>
          </a:p>
        </p:txBody>
      </p:sp>
      <p:sp>
        <p:nvSpPr>
          <p:cNvPr id="5" name="TextBox 4">
            <a:extLst>
              <a:ext uri="{FF2B5EF4-FFF2-40B4-BE49-F238E27FC236}">
                <a16:creationId xmlns:a16="http://schemas.microsoft.com/office/drawing/2014/main" id="{28E1D067-2A65-21F1-C4DB-4382771470EA}"/>
              </a:ext>
            </a:extLst>
          </p:cNvPr>
          <p:cNvSpPr txBox="1"/>
          <p:nvPr/>
        </p:nvSpPr>
        <p:spPr>
          <a:xfrm>
            <a:off x="504409" y="1520785"/>
            <a:ext cx="7019511" cy="3816429"/>
          </a:xfrm>
          <a:prstGeom prst="rect">
            <a:avLst/>
          </a:prstGeom>
          <a:noFill/>
        </p:spPr>
        <p:txBody>
          <a:bodyPr wrap="square">
            <a:spAutoFit/>
          </a:bodyPr>
          <a:lstStyle/>
          <a:p>
            <a:r>
              <a:rPr lang="en-US" sz="2200" b="0" i="0" u="none" strike="noStrike" baseline="0" dirty="0">
                <a:solidFill>
                  <a:srgbClr val="000000"/>
                </a:solidFill>
                <a:latin typeface="Georgia" panose="02040502050405020303" pitchFamily="18" charset="0"/>
              </a:rPr>
              <a:t>Skill development initiatives in India continue to be largely dependent upon the government funds or public-private ventures.</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Owing to high capital requirements and low return on investments, skill development is often looked at as a non-scalable model and remains underinvested. </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Additionally, a fee-based model also faces challenges as prospective students are often unwilling or unable to pay high fees for training.  </a:t>
            </a:r>
            <a:endParaRPr lang="en-IN" sz="2200" dirty="0"/>
          </a:p>
        </p:txBody>
      </p:sp>
      <p:pic>
        <p:nvPicPr>
          <p:cNvPr id="4" name="Picture 3">
            <a:extLst>
              <a:ext uri="{FF2B5EF4-FFF2-40B4-BE49-F238E27FC236}">
                <a16:creationId xmlns:a16="http://schemas.microsoft.com/office/drawing/2014/main" id="{12E9DB85-3A88-85BA-CD97-274E88BAB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212" y="1586687"/>
            <a:ext cx="3481180" cy="1842313"/>
          </a:xfrm>
          <a:prstGeom prst="rect">
            <a:avLst/>
          </a:prstGeom>
        </p:spPr>
      </p:pic>
      <p:pic>
        <p:nvPicPr>
          <p:cNvPr id="9" name="Picture 8">
            <a:extLst>
              <a:ext uri="{FF2B5EF4-FFF2-40B4-BE49-F238E27FC236}">
                <a16:creationId xmlns:a16="http://schemas.microsoft.com/office/drawing/2014/main" id="{C0875306-84F7-EAED-8558-189D74FF1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212" y="3864044"/>
            <a:ext cx="3481180" cy="1940410"/>
          </a:xfrm>
          <a:prstGeom prst="rect">
            <a:avLst/>
          </a:prstGeom>
        </p:spPr>
      </p:pic>
    </p:spTree>
    <p:extLst>
      <p:ext uri="{BB962C8B-B14F-4D97-AF65-F5344CB8AC3E}">
        <p14:creationId xmlns:p14="http://schemas.microsoft.com/office/powerpoint/2010/main" val="1495282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1C8673-5684-7B50-F1A1-CA1A638EFD4B}"/>
              </a:ext>
            </a:extLst>
          </p:cNvPr>
          <p:cNvSpPr txBox="1"/>
          <p:nvPr/>
        </p:nvSpPr>
        <p:spPr>
          <a:xfrm>
            <a:off x="961609" y="461377"/>
            <a:ext cx="10657233" cy="430887"/>
          </a:xfrm>
          <a:prstGeom prst="rect">
            <a:avLst/>
          </a:prstGeom>
          <a:noFill/>
        </p:spPr>
        <p:txBody>
          <a:bodyPr wrap="square">
            <a:spAutoFit/>
          </a:bodyPr>
          <a:lstStyle/>
          <a:p>
            <a:pPr algn="ctr"/>
            <a:r>
              <a:rPr lang="en-IN" sz="2200" b="1" i="1" u="none" strike="noStrike" baseline="0" dirty="0">
                <a:solidFill>
                  <a:srgbClr val="000000"/>
                </a:solidFill>
                <a:latin typeface="Georgia" panose="02040502050405020303" pitchFamily="18" charset="0"/>
              </a:rPr>
              <a:t>Quality concerns </a:t>
            </a:r>
            <a:endParaRPr lang="en-IN" sz="2200" dirty="0"/>
          </a:p>
        </p:txBody>
      </p:sp>
      <p:sp>
        <p:nvSpPr>
          <p:cNvPr id="5" name="TextBox 4">
            <a:extLst>
              <a:ext uri="{FF2B5EF4-FFF2-40B4-BE49-F238E27FC236}">
                <a16:creationId xmlns:a16="http://schemas.microsoft.com/office/drawing/2014/main" id="{C0C0784C-0B1A-7A4A-C75D-991B73543812}"/>
              </a:ext>
            </a:extLst>
          </p:cNvPr>
          <p:cNvSpPr txBox="1"/>
          <p:nvPr/>
        </p:nvSpPr>
        <p:spPr>
          <a:xfrm>
            <a:off x="514350" y="1116646"/>
            <a:ext cx="7685432" cy="4832092"/>
          </a:xfrm>
          <a:prstGeom prst="rect">
            <a:avLst/>
          </a:prstGeom>
          <a:noFill/>
        </p:spPr>
        <p:txBody>
          <a:bodyPr wrap="square">
            <a:spAutoFit/>
          </a:bodyPr>
          <a:lstStyle/>
          <a:p>
            <a:r>
              <a:rPr lang="en-US" sz="2200" b="0" i="0" u="none" strike="noStrike" baseline="0" dirty="0">
                <a:solidFill>
                  <a:srgbClr val="000000"/>
                </a:solidFill>
                <a:latin typeface="Georgia" panose="02040502050405020303" pitchFamily="18" charset="0"/>
              </a:rPr>
              <a:t>There is a serious mismatch between the industry’s requirements and the skills imparted in educational and training institutes, especially for the mid-level skills requiring some expertise on handling of machinery. </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In terms of infrastructure, the institutes often lack appropriate machinery to give students hands-on training. </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Even the course curricula often are outdated, redundant and non-standardised </a:t>
            </a:r>
          </a:p>
          <a:p>
            <a:endParaRPr lang="en-US" sz="2200" dirty="0">
              <a:solidFill>
                <a:srgbClr val="000000"/>
              </a:solidFill>
              <a:latin typeface="Georgia" panose="02040502050405020303" pitchFamily="18" charset="0"/>
            </a:endParaRPr>
          </a:p>
          <a:p>
            <a:r>
              <a:rPr lang="en-US" sz="2200" b="0" i="0" u="none" strike="noStrike" baseline="0" dirty="0">
                <a:solidFill>
                  <a:srgbClr val="000000"/>
                </a:solidFill>
                <a:latin typeface="Georgia" panose="02040502050405020303" pitchFamily="18" charset="0"/>
              </a:rPr>
              <a:t>The availability of good quality trainers is also a key concern. The quality of trainers is affected due to limited efforts towards re-training and skill improvement of trainers. </a:t>
            </a:r>
            <a:endParaRPr lang="en-IN" sz="2200" dirty="0"/>
          </a:p>
        </p:txBody>
      </p:sp>
      <p:pic>
        <p:nvPicPr>
          <p:cNvPr id="4" name="Picture 3">
            <a:extLst>
              <a:ext uri="{FF2B5EF4-FFF2-40B4-BE49-F238E27FC236}">
                <a16:creationId xmlns:a16="http://schemas.microsoft.com/office/drawing/2014/main" id="{F2BEDB92-9B76-1575-BCD3-578FF2A45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374" y="1391478"/>
            <a:ext cx="2639870" cy="1759226"/>
          </a:xfrm>
          <a:prstGeom prst="rect">
            <a:avLst/>
          </a:prstGeom>
        </p:spPr>
      </p:pic>
      <p:pic>
        <p:nvPicPr>
          <p:cNvPr id="7" name="Picture 6">
            <a:extLst>
              <a:ext uri="{FF2B5EF4-FFF2-40B4-BE49-F238E27FC236}">
                <a16:creationId xmlns:a16="http://schemas.microsoft.com/office/drawing/2014/main" id="{6EE7C8EC-F9EB-2EBD-A827-65DC0EA9C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259" y="3980577"/>
            <a:ext cx="2324100" cy="1962150"/>
          </a:xfrm>
          <a:prstGeom prst="rect">
            <a:avLst/>
          </a:prstGeom>
        </p:spPr>
      </p:pic>
    </p:spTree>
    <p:extLst>
      <p:ext uri="{BB962C8B-B14F-4D97-AF65-F5344CB8AC3E}">
        <p14:creationId xmlns:p14="http://schemas.microsoft.com/office/powerpoint/2010/main" val="2373734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9CF57-1E35-4518-6CF2-D86EA3D567E8}"/>
              </a:ext>
            </a:extLst>
          </p:cNvPr>
          <p:cNvSpPr txBox="1"/>
          <p:nvPr/>
        </p:nvSpPr>
        <p:spPr>
          <a:xfrm>
            <a:off x="494471" y="1533330"/>
            <a:ext cx="7297807" cy="3816429"/>
          </a:xfrm>
          <a:prstGeom prst="rect">
            <a:avLst/>
          </a:prstGeom>
          <a:noFill/>
        </p:spPr>
        <p:txBody>
          <a:bodyPr wrap="square">
            <a:spAutoFit/>
          </a:bodyPr>
          <a:lstStyle/>
          <a:p>
            <a:r>
              <a:rPr lang="en-US" sz="2200" b="0" i="0" u="none" strike="noStrike" baseline="0" dirty="0">
                <a:solidFill>
                  <a:srgbClr val="000000"/>
                </a:solidFill>
                <a:latin typeface="Georgia" panose="02040502050405020303" pitchFamily="18" charset="0"/>
              </a:rPr>
              <a:t>In India, educational qualification is generally preferred over vocational training as former is associated with better employment opportunities, in terms of pay as well as quality of work. </a:t>
            </a:r>
          </a:p>
          <a:p>
            <a:endParaRPr lang="en-US" sz="2200" dirty="0">
              <a:solidFill>
                <a:srgbClr val="000000"/>
              </a:solidFill>
              <a:latin typeface="Georgia" panose="02040502050405020303" pitchFamily="18" charset="0"/>
            </a:endParaRPr>
          </a:p>
          <a:p>
            <a:r>
              <a:rPr lang="en-US" sz="2200" dirty="0">
                <a:solidFill>
                  <a:srgbClr val="000000"/>
                </a:solidFill>
                <a:latin typeface="Georgia" panose="02040502050405020303" pitchFamily="18" charset="0"/>
              </a:rPr>
              <a:t>T</a:t>
            </a:r>
            <a:r>
              <a:rPr lang="en-US" sz="2200" b="0" i="0" u="none" strike="noStrike" baseline="0" dirty="0">
                <a:solidFill>
                  <a:srgbClr val="000000"/>
                </a:solidFill>
                <a:latin typeface="Georgia" panose="02040502050405020303" pitchFamily="18" charset="0"/>
              </a:rPr>
              <a:t>here is limited mobility between formal education and vocational training in India due to lack of equivalent recognition for the latter;</a:t>
            </a:r>
          </a:p>
          <a:p>
            <a:r>
              <a:rPr lang="en-US" sz="2200" b="0" i="0" u="none" strike="noStrike" baseline="0" dirty="0">
                <a:solidFill>
                  <a:srgbClr val="FF0000"/>
                </a:solidFill>
                <a:latin typeface="Georgia" panose="02040502050405020303" pitchFamily="18" charset="0"/>
              </a:rPr>
              <a:t>A student enrolled in vocational training often cannot migrate to institutes of higher education due to eligibility restrictions</a:t>
            </a:r>
            <a:r>
              <a:rPr lang="en-US" sz="2200" b="0" i="0" u="none" strike="noStrike" baseline="0" dirty="0">
                <a:solidFill>
                  <a:srgbClr val="000000"/>
                </a:solidFill>
                <a:latin typeface="Georgia" panose="02040502050405020303" pitchFamily="18" charset="0"/>
              </a:rPr>
              <a:t>. </a:t>
            </a:r>
          </a:p>
        </p:txBody>
      </p:sp>
      <p:sp>
        <p:nvSpPr>
          <p:cNvPr id="4" name="TextBox 3">
            <a:extLst>
              <a:ext uri="{FF2B5EF4-FFF2-40B4-BE49-F238E27FC236}">
                <a16:creationId xmlns:a16="http://schemas.microsoft.com/office/drawing/2014/main" id="{9C9AD9DE-3DDF-CF7D-C472-AB9FF5FBE0E7}"/>
              </a:ext>
            </a:extLst>
          </p:cNvPr>
          <p:cNvSpPr txBox="1"/>
          <p:nvPr/>
        </p:nvSpPr>
        <p:spPr>
          <a:xfrm>
            <a:off x="866774" y="813878"/>
            <a:ext cx="10458451" cy="461665"/>
          </a:xfrm>
          <a:prstGeom prst="rect">
            <a:avLst/>
          </a:prstGeom>
          <a:noFill/>
        </p:spPr>
        <p:txBody>
          <a:bodyPr wrap="square">
            <a:spAutoFit/>
          </a:bodyPr>
          <a:lstStyle/>
          <a:p>
            <a:pPr algn="ctr"/>
            <a:r>
              <a:rPr lang="en-IN" sz="2400" b="1" i="1" u="none" strike="noStrike" baseline="0" dirty="0">
                <a:solidFill>
                  <a:srgbClr val="000000"/>
                </a:solidFill>
                <a:latin typeface="Georgia" panose="02040502050405020303" pitchFamily="18" charset="0"/>
              </a:rPr>
              <a:t>Mobility concerns </a:t>
            </a:r>
            <a:endParaRPr lang="en-IN" sz="2400" dirty="0"/>
          </a:p>
        </p:txBody>
      </p:sp>
      <p:pic>
        <p:nvPicPr>
          <p:cNvPr id="5" name="Picture 4">
            <a:extLst>
              <a:ext uri="{FF2B5EF4-FFF2-40B4-BE49-F238E27FC236}">
                <a16:creationId xmlns:a16="http://schemas.microsoft.com/office/drawing/2014/main" id="{650E6EB4-2E6E-7C18-7271-3F4099BF9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671" y="1965893"/>
            <a:ext cx="3330207" cy="2332458"/>
          </a:xfrm>
          <a:prstGeom prst="rect">
            <a:avLst/>
          </a:prstGeom>
        </p:spPr>
      </p:pic>
    </p:spTree>
    <p:extLst>
      <p:ext uri="{BB962C8B-B14F-4D97-AF65-F5344CB8AC3E}">
        <p14:creationId xmlns:p14="http://schemas.microsoft.com/office/powerpoint/2010/main" val="53091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15153-B63F-F533-DB6A-71D126C62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116" y="1097545"/>
            <a:ext cx="4864376" cy="2724051"/>
          </a:xfrm>
          <a:prstGeom prst="rect">
            <a:avLst/>
          </a:prstGeom>
        </p:spPr>
      </p:pic>
      <p:pic>
        <p:nvPicPr>
          <p:cNvPr id="7" name="Picture 6">
            <a:extLst>
              <a:ext uri="{FF2B5EF4-FFF2-40B4-BE49-F238E27FC236}">
                <a16:creationId xmlns:a16="http://schemas.microsoft.com/office/drawing/2014/main" id="{693C8A37-76D2-60E1-3D75-DAF47848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99" y="1842663"/>
            <a:ext cx="4236485" cy="2836484"/>
          </a:xfrm>
          <a:prstGeom prst="rect">
            <a:avLst/>
          </a:prstGeom>
        </p:spPr>
      </p:pic>
      <p:pic>
        <p:nvPicPr>
          <p:cNvPr id="9" name="Picture 8">
            <a:extLst>
              <a:ext uri="{FF2B5EF4-FFF2-40B4-BE49-F238E27FC236}">
                <a16:creationId xmlns:a16="http://schemas.microsoft.com/office/drawing/2014/main" id="{FFD69979-944B-1268-E873-12D894C6D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115" y="4045226"/>
            <a:ext cx="4954207" cy="2286000"/>
          </a:xfrm>
          <a:prstGeom prst="rect">
            <a:avLst/>
          </a:prstGeom>
        </p:spPr>
      </p:pic>
      <p:sp>
        <p:nvSpPr>
          <p:cNvPr id="10" name="TextBox 9">
            <a:extLst>
              <a:ext uri="{FF2B5EF4-FFF2-40B4-BE49-F238E27FC236}">
                <a16:creationId xmlns:a16="http://schemas.microsoft.com/office/drawing/2014/main" id="{242DDFFA-8CB3-20B7-DB89-5A182CC67AE2}"/>
              </a:ext>
            </a:extLst>
          </p:cNvPr>
          <p:cNvSpPr txBox="1"/>
          <p:nvPr/>
        </p:nvSpPr>
        <p:spPr>
          <a:xfrm>
            <a:off x="5648739" y="2498157"/>
            <a:ext cx="894522" cy="1323439"/>
          </a:xfrm>
          <a:prstGeom prst="rect">
            <a:avLst/>
          </a:prstGeom>
          <a:noFill/>
        </p:spPr>
        <p:txBody>
          <a:bodyPr wrap="square" rtlCol="0">
            <a:spAutoFit/>
          </a:bodyPr>
          <a:lstStyle/>
          <a:p>
            <a:pPr algn="ctr"/>
            <a:r>
              <a:rPr lang="en-US" sz="8000" b="1" dirty="0"/>
              <a:t>&gt;</a:t>
            </a:r>
            <a:endParaRPr lang="en-IN" sz="8000" b="1" dirty="0"/>
          </a:p>
        </p:txBody>
      </p:sp>
    </p:spTree>
    <p:extLst>
      <p:ext uri="{BB962C8B-B14F-4D97-AF65-F5344CB8AC3E}">
        <p14:creationId xmlns:p14="http://schemas.microsoft.com/office/powerpoint/2010/main" val="26106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05104-41AB-3A9F-51BD-02C901BDB612}"/>
              </a:ext>
            </a:extLst>
          </p:cNvPr>
          <p:cNvSpPr txBox="1"/>
          <p:nvPr/>
        </p:nvSpPr>
        <p:spPr>
          <a:xfrm>
            <a:off x="580881" y="694278"/>
            <a:ext cx="7185990" cy="5170646"/>
          </a:xfrm>
          <a:prstGeom prst="rect">
            <a:avLst/>
          </a:prstGeom>
          <a:noFill/>
        </p:spPr>
        <p:txBody>
          <a:bodyPr wrap="square" rtlCol="0">
            <a:spAutoFit/>
          </a:bodyPr>
          <a:lstStyle/>
          <a:p>
            <a:r>
              <a:rPr lang="en-US" sz="2200" dirty="0"/>
              <a:t>Other challenges include:</a:t>
            </a:r>
          </a:p>
          <a:p>
            <a:pPr marL="342900" indent="-342900">
              <a:buFont typeface="Arial" panose="020B0604020202020204" pitchFamily="34" charset="0"/>
              <a:buChar char="•"/>
            </a:pPr>
            <a:endParaRPr lang="en-US" sz="2200" dirty="0"/>
          </a:p>
          <a:p>
            <a:pPr marL="342900" indent="-342900" algn="l">
              <a:buFont typeface="Arial" panose="020B0604020202020204" pitchFamily="34" charset="0"/>
              <a:buChar char="•"/>
            </a:pPr>
            <a:r>
              <a:rPr lang="en-US" sz="2200" b="0" i="0" u="none" strike="noStrike" baseline="0" dirty="0">
                <a:latin typeface="TTF7562O00"/>
              </a:rPr>
              <a:t>Skill development programmes of the Central Government are spread </a:t>
            </a:r>
            <a:r>
              <a:rPr lang="en-US" sz="2200" b="0" i="0" u="none" strike="noStrike" baseline="0" dirty="0">
                <a:solidFill>
                  <a:srgbClr val="FF0000"/>
                </a:solidFill>
                <a:latin typeface="TTF7562O00"/>
              </a:rPr>
              <a:t>across more than 20 Ministries/Departments without any robust coordination </a:t>
            </a:r>
            <a:r>
              <a:rPr lang="en-US" sz="2200" b="0" i="0" u="none" strike="noStrike" baseline="0" dirty="0">
                <a:latin typeface="TTF7562O00"/>
              </a:rPr>
              <a:t>and monitoring mechanism to ensure </a:t>
            </a:r>
            <a:r>
              <a:rPr lang="en-IN" sz="2200" b="0" i="0" u="none" strike="noStrike" baseline="0" dirty="0">
                <a:latin typeface="TTF7562O00"/>
              </a:rPr>
              <a:t>convergence.</a:t>
            </a:r>
            <a:endParaRPr lang="en-US" sz="2200" b="0" i="0" u="none" strike="noStrike" baseline="0" dirty="0">
              <a:latin typeface="TTF7562O00"/>
            </a:endParaRPr>
          </a:p>
          <a:p>
            <a:pPr marL="342900" indent="-342900" algn="l">
              <a:buFont typeface="Arial" panose="020B0604020202020204" pitchFamily="34" charset="0"/>
              <a:buChar char="•"/>
            </a:pPr>
            <a:endParaRPr lang="en-US" sz="2200" dirty="0">
              <a:latin typeface="TTF7562O00"/>
            </a:endParaRPr>
          </a:p>
          <a:p>
            <a:pPr marL="342900" indent="-342900" algn="l">
              <a:buFont typeface="Arial" panose="020B0604020202020204" pitchFamily="34" charset="0"/>
              <a:buChar char="•"/>
            </a:pPr>
            <a:r>
              <a:rPr lang="en-US" sz="2200" b="0" i="0" u="none" strike="noStrike" baseline="0" dirty="0">
                <a:solidFill>
                  <a:srgbClr val="FF0000"/>
                </a:solidFill>
                <a:latin typeface="TTF7562O00"/>
              </a:rPr>
              <a:t>Multiplicity in assessment and certification systems </a:t>
            </a:r>
            <a:r>
              <a:rPr lang="en-US" sz="2200" b="0" i="0" u="none" strike="noStrike" baseline="0" dirty="0">
                <a:latin typeface="TTF7562O00"/>
              </a:rPr>
              <a:t>that leads to inconsistent outcomes and causes </a:t>
            </a:r>
            <a:r>
              <a:rPr lang="en-IN" sz="2200" b="0" i="0" u="none" strike="noStrike" baseline="0" dirty="0">
                <a:latin typeface="TTF7562O00"/>
              </a:rPr>
              <a:t>confusion among the employers.</a:t>
            </a:r>
            <a:endParaRPr lang="en-US" sz="2200" b="0" i="0" u="none" strike="noStrike" baseline="0" dirty="0">
              <a:latin typeface="TTF7562O00"/>
            </a:endParaRPr>
          </a:p>
          <a:p>
            <a:pPr marL="342900" indent="-342900" algn="l">
              <a:buFont typeface="Arial" panose="020B0604020202020204" pitchFamily="34" charset="0"/>
              <a:buChar char="•"/>
            </a:pPr>
            <a:endParaRPr lang="en-US" sz="2200" dirty="0">
              <a:latin typeface="TTF7562O00"/>
            </a:endParaRPr>
          </a:p>
          <a:p>
            <a:pPr marL="342900" indent="-342900">
              <a:buFont typeface="Arial" panose="020B0604020202020204" pitchFamily="34" charset="0"/>
              <a:buChar char="•"/>
            </a:pPr>
            <a:r>
              <a:rPr lang="en-US" sz="2200" dirty="0">
                <a:solidFill>
                  <a:srgbClr val="FF0000"/>
                </a:solidFill>
                <a:latin typeface="TTF7562O00"/>
              </a:rPr>
              <a:t>Insufficiency of trainers</a:t>
            </a:r>
            <a:r>
              <a:rPr lang="en-US" sz="2200" b="0" i="0" u="none" strike="noStrike" baseline="0" dirty="0">
                <a:latin typeface="TTF7562O00"/>
              </a:rPr>
              <a:t>, inability to attract practitioners / experts from industry as faculty.</a:t>
            </a:r>
          </a:p>
          <a:p>
            <a:pPr marL="342900" indent="-342900" algn="l">
              <a:buFont typeface="Arial" panose="020B0604020202020204" pitchFamily="34" charset="0"/>
              <a:buChar char="•"/>
            </a:pPr>
            <a:endParaRPr lang="en-US" sz="2200" dirty="0">
              <a:latin typeface="TTF7562O00"/>
            </a:endParaRPr>
          </a:p>
          <a:p>
            <a:pPr marL="342900" indent="-342900" algn="l">
              <a:buFont typeface="Arial" panose="020B0604020202020204" pitchFamily="34" charset="0"/>
              <a:buChar char="•"/>
            </a:pPr>
            <a:r>
              <a:rPr lang="en-US" sz="2200" b="0" i="0" u="none" strike="noStrike" baseline="0" dirty="0">
                <a:latin typeface="TTF7562O00"/>
              </a:rPr>
              <a:t>Very low coverage of apprenticeship programme. </a:t>
            </a:r>
            <a:endParaRPr lang="en-IN" sz="2200" dirty="0"/>
          </a:p>
        </p:txBody>
      </p:sp>
      <p:pic>
        <p:nvPicPr>
          <p:cNvPr id="4" name="Picture 3">
            <a:extLst>
              <a:ext uri="{FF2B5EF4-FFF2-40B4-BE49-F238E27FC236}">
                <a16:creationId xmlns:a16="http://schemas.microsoft.com/office/drawing/2014/main" id="{29667DA5-EB16-8845-0C17-E6759B9FF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125" y="3429000"/>
            <a:ext cx="3590779" cy="2196548"/>
          </a:xfrm>
          <a:prstGeom prst="rect">
            <a:avLst/>
          </a:prstGeom>
        </p:spPr>
      </p:pic>
      <p:pic>
        <p:nvPicPr>
          <p:cNvPr id="6" name="Picture 5">
            <a:extLst>
              <a:ext uri="{FF2B5EF4-FFF2-40B4-BE49-F238E27FC236}">
                <a16:creationId xmlns:a16="http://schemas.microsoft.com/office/drawing/2014/main" id="{BB12DC31-A90D-1707-2DCB-DC0B45486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8125" y="952696"/>
            <a:ext cx="3686297" cy="2038983"/>
          </a:xfrm>
          <a:prstGeom prst="rect">
            <a:avLst/>
          </a:prstGeom>
        </p:spPr>
      </p:pic>
    </p:spTree>
    <p:extLst>
      <p:ext uri="{BB962C8B-B14F-4D97-AF65-F5344CB8AC3E}">
        <p14:creationId xmlns:p14="http://schemas.microsoft.com/office/powerpoint/2010/main" val="252759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848F3B-F36F-4995-CB56-470597E4C0D6}"/>
              </a:ext>
            </a:extLst>
          </p:cNvPr>
          <p:cNvSpPr txBox="1"/>
          <p:nvPr/>
        </p:nvSpPr>
        <p:spPr>
          <a:xfrm>
            <a:off x="632791" y="1089673"/>
            <a:ext cx="7020339" cy="4493538"/>
          </a:xfrm>
          <a:prstGeom prst="rect">
            <a:avLst/>
          </a:prstGeom>
          <a:noFill/>
        </p:spPr>
        <p:txBody>
          <a:bodyPr wrap="square">
            <a:spAutoFit/>
          </a:bodyPr>
          <a:lstStyle/>
          <a:p>
            <a:pPr marL="342900" indent="-342900">
              <a:buFont typeface="Arial" panose="020B0604020202020204" pitchFamily="34" charset="0"/>
              <a:buChar char="•"/>
            </a:pPr>
            <a:r>
              <a:rPr lang="en-US" sz="2200" b="0" i="0" u="none" strike="noStrike" baseline="0" dirty="0">
                <a:latin typeface="TTF7562O00"/>
              </a:rPr>
              <a:t>Declining labour force participation rate of women.</a:t>
            </a:r>
          </a:p>
          <a:p>
            <a:pPr marL="342900" indent="-342900">
              <a:buFont typeface="Arial" panose="020B0604020202020204" pitchFamily="34" charset="0"/>
              <a:buChar char="•"/>
            </a:pPr>
            <a:endParaRPr lang="en-US" sz="2200" dirty="0">
              <a:latin typeface="TTF7562O00"/>
            </a:endParaRPr>
          </a:p>
          <a:p>
            <a:pPr marL="342900" indent="-342900" algn="l">
              <a:buFont typeface="Arial" panose="020B0604020202020204" pitchFamily="34" charset="0"/>
              <a:buChar char="•"/>
            </a:pPr>
            <a:r>
              <a:rPr lang="en-US" sz="2200" b="0" i="0" u="none" strike="noStrike" baseline="0" dirty="0">
                <a:latin typeface="TTF7562O00"/>
              </a:rPr>
              <a:t>Pre-dominant non-farm, unorganized sector employment with low productivity but no premium </a:t>
            </a:r>
            <a:r>
              <a:rPr lang="en-IN" sz="2200" b="0" i="0" u="none" strike="noStrike" baseline="0" dirty="0">
                <a:latin typeface="TTF7562O00"/>
              </a:rPr>
              <a:t>for skilling.</a:t>
            </a:r>
            <a:endParaRPr lang="en-US" sz="2200" b="0" i="0" u="none" strike="noStrike" baseline="0" dirty="0">
              <a:latin typeface="TTF7562O00"/>
            </a:endParaRPr>
          </a:p>
          <a:p>
            <a:pPr marL="342900" indent="-342900" algn="l">
              <a:buFont typeface="Arial" panose="020B0604020202020204" pitchFamily="34" charset="0"/>
              <a:buChar char="•"/>
            </a:pPr>
            <a:endParaRPr lang="en-US" sz="2200" dirty="0">
              <a:latin typeface="TTF7562O00"/>
            </a:endParaRPr>
          </a:p>
          <a:p>
            <a:pPr marL="342900" indent="-342900" algn="l">
              <a:buFont typeface="Arial" panose="020B0604020202020204" pitchFamily="34" charset="0"/>
              <a:buChar char="•"/>
            </a:pPr>
            <a:r>
              <a:rPr lang="en-US" sz="2200" b="0" i="0" u="none" strike="noStrike" baseline="0" dirty="0">
                <a:latin typeface="TTF7562O00"/>
              </a:rPr>
              <a:t>Non- inclusion of entrepreneurship in formal education system.</a:t>
            </a:r>
          </a:p>
          <a:p>
            <a:pPr marL="342900" indent="-342900" algn="l">
              <a:buFont typeface="Arial" panose="020B0604020202020204" pitchFamily="34" charset="0"/>
              <a:buChar char="•"/>
            </a:pPr>
            <a:endParaRPr lang="en-US" sz="2200" b="0" i="0" u="none" strike="noStrike" baseline="0" dirty="0">
              <a:latin typeface="TTF7562O00"/>
            </a:endParaRPr>
          </a:p>
          <a:p>
            <a:pPr marL="342900" indent="-342900" algn="l">
              <a:buFont typeface="Arial" panose="020B0604020202020204" pitchFamily="34" charset="0"/>
              <a:buChar char="•"/>
            </a:pPr>
            <a:r>
              <a:rPr lang="en-US" sz="2200" b="0" i="0" u="none" strike="noStrike" baseline="0" dirty="0">
                <a:latin typeface="TTF7562O00"/>
              </a:rPr>
              <a:t>Inadequate impetus to innovation driven entrepreneurship. </a:t>
            </a:r>
          </a:p>
          <a:p>
            <a:pPr marL="342900" indent="-342900" algn="l">
              <a:buFont typeface="Arial" panose="020B0604020202020204" pitchFamily="34" charset="0"/>
              <a:buChar char="•"/>
            </a:pPr>
            <a:endParaRPr lang="en-US" sz="2200" b="0" i="0" u="none" strike="noStrike" baseline="0" dirty="0">
              <a:latin typeface="TTF7562O00"/>
            </a:endParaRPr>
          </a:p>
          <a:p>
            <a:pPr marL="342900" indent="-342900" algn="l">
              <a:buFont typeface="Arial" panose="020B0604020202020204" pitchFamily="34" charset="0"/>
              <a:buChar char="•"/>
            </a:pPr>
            <a:r>
              <a:rPr lang="en-US" sz="2200" b="0" i="0" u="none" strike="noStrike" baseline="0" dirty="0">
                <a:latin typeface="TTF7562O00"/>
              </a:rPr>
              <a:t>Lack of mentorship in entrepreneurship</a:t>
            </a:r>
          </a:p>
          <a:p>
            <a:pPr marL="342900" indent="-342900" algn="l">
              <a:buFont typeface="Arial" panose="020B0604020202020204" pitchFamily="34" charset="0"/>
              <a:buChar char="•"/>
            </a:pPr>
            <a:endParaRPr lang="en-US" sz="2200" b="0" i="0" u="none" strike="noStrike" baseline="0" dirty="0">
              <a:latin typeface="TTF7562O00"/>
            </a:endParaRPr>
          </a:p>
        </p:txBody>
      </p:sp>
      <p:pic>
        <p:nvPicPr>
          <p:cNvPr id="4" name="Picture 3">
            <a:extLst>
              <a:ext uri="{FF2B5EF4-FFF2-40B4-BE49-F238E27FC236}">
                <a16:creationId xmlns:a16="http://schemas.microsoft.com/office/drawing/2014/main" id="{13C2AF9D-0410-69DC-47BC-5BFD7C3CC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860" y="1051704"/>
            <a:ext cx="3433349" cy="2284738"/>
          </a:xfrm>
          <a:prstGeom prst="rect">
            <a:avLst/>
          </a:prstGeom>
        </p:spPr>
      </p:pic>
      <p:pic>
        <p:nvPicPr>
          <p:cNvPr id="5122" name="Picture 2" descr="Lacking Good Mentorship? | ManagingAmericans">
            <a:extLst>
              <a:ext uri="{FF2B5EF4-FFF2-40B4-BE49-F238E27FC236}">
                <a16:creationId xmlns:a16="http://schemas.microsoft.com/office/drawing/2014/main" id="{1D891AF7-27AD-A424-C64B-343D5D80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860" y="3879160"/>
            <a:ext cx="302895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552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F4194E-F61F-F4F6-B332-3F28440C6E92}"/>
              </a:ext>
            </a:extLst>
          </p:cNvPr>
          <p:cNvSpPr txBox="1"/>
          <p:nvPr/>
        </p:nvSpPr>
        <p:spPr>
          <a:xfrm>
            <a:off x="511036" y="703593"/>
            <a:ext cx="11541816" cy="5847755"/>
          </a:xfrm>
          <a:prstGeom prst="rect">
            <a:avLst/>
          </a:prstGeom>
          <a:noFill/>
        </p:spPr>
        <p:txBody>
          <a:bodyPr wrap="square">
            <a:spAutoFit/>
          </a:bodyPr>
          <a:lstStyle/>
          <a:p>
            <a:endParaRPr lang="en-US" sz="2200" dirty="0">
              <a:latin typeface="Times New Roman" panose="02020603050405020304" pitchFamily="18" charset="0"/>
              <a:cs typeface="Times New Roman" panose="02020603050405020304" pitchFamily="18" charset="0"/>
            </a:endParaRPr>
          </a:p>
          <a:p>
            <a:pPr marL="342900" indent="-342900" algn="l">
              <a:buFont typeface="+mj-lt"/>
              <a:buAutoNum type="arabicPeriod"/>
            </a:pPr>
            <a:r>
              <a:rPr lang="en-US" sz="2200" b="0" i="0" u="none" strike="noStrike" dirty="0">
                <a:solidFill>
                  <a:schemeClr val="tx1"/>
                </a:solidFill>
                <a:effectLst/>
                <a:latin typeface="Times New Roman" panose="02020603050405020304" pitchFamily="18" charset="0"/>
                <a:cs typeface="Times New Roman" panose="02020603050405020304" pitchFamily="18" charset="0"/>
              </a:rPr>
              <a:t> Training –</a:t>
            </a:r>
          </a:p>
          <a:p>
            <a:pPr marL="342900" indent="-342900" algn="l">
              <a:buFont typeface="Arial" panose="020B0604020202020204" pitchFamily="34" charset="0"/>
              <a:buChar char="•"/>
            </a:pPr>
            <a:r>
              <a:rPr lang="en-US" sz="2200" b="0" i="0" dirty="0">
                <a:solidFill>
                  <a:srgbClr val="16181A"/>
                </a:solidFill>
                <a:effectLst/>
                <a:latin typeface="Times New Roman" panose="02020603050405020304" pitchFamily="18" charset="0"/>
                <a:cs typeface="Times New Roman" panose="02020603050405020304" pitchFamily="18" charset="0"/>
              </a:rPr>
              <a:t>This method includes developing employee skills through a combination of lectures, hands-on-exercises, videos, podcasts, simulations, and individual/group-based assignments.</a:t>
            </a:r>
          </a:p>
          <a:p>
            <a:pPr algn="l"/>
            <a:endParaRPr lang="en-US" sz="2200" b="0" i="0" dirty="0">
              <a:solidFill>
                <a:srgbClr val="16181A"/>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200" b="0" i="0" dirty="0">
                <a:solidFill>
                  <a:srgbClr val="16181A"/>
                </a:solidFill>
                <a:effectLst/>
                <a:latin typeface="Times New Roman" panose="02020603050405020304" pitchFamily="18" charset="0"/>
                <a:cs typeface="Times New Roman" panose="02020603050405020304" pitchFamily="18" charset="0"/>
              </a:rPr>
              <a:t>It includes both formal (classroom-based, instructor-led, e-learning courses) and informal approach (watching YouTube videos, reviewing educational blogs and posts on peer-group forums like LinkedIn or chat rooms, self-study)</a:t>
            </a:r>
          </a:p>
          <a:p>
            <a:pPr algn="l">
              <a:buFont typeface="+mj-lt"/>
              <a:buAutoNum type="arabicPeriod"/>
            </a:pP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2. Task/job rotations</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3. Coaching</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4. Mentoring</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5. Workshops/Committees/Working-Groups</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6. Simulations</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7. Conferences</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8. On-the-job training</a:t>
            </a:r>
            <a:endParaRPr lang="en-US" sz="2200" b="0" i="0" dirty="0">
              <a:solidFill>
                <a:schemeClr val="tx1"/>
              </a:solidFill>
              <a:effectLst/>
              <a:latin typeface="Times New Roman" panose="02020603050405020304" pitchFamily="18" charset="0"/>
              <a:cs typeface="Times New Roman" panose="02020603050405020304" pitchFamily="18" charset="0"/>
            </a:endParaRPr>
          </a:p>
          <a:p>
            <a:pPr algn="l"/>
            <a:r>
              <a:rPr lang="en-US" sz="2200" b="0" i="0" u="none" strike="noStrike" dirty="0">
                <a:solidFill>
                  <a:schemeClr val="tx1"/>
                </a:solidFill>
                <a:effectLst/>
                <a:latin typeface="Times New Roman" panose="02020603050405020304" pitchFamily="18" charset="0"/>
                <a:cs typeface="Times New Roman" panose="02020603050405020304" pitchFamily="18" charset="0"/>
              </a:rPr>
              <a:t>9. Self-study</a:t>
            </a:r>
            <a:endParaRPr lang="en-US" sz="2200" b="0" i="0" dirty="0">
              <a:solidFill>
                <a:schemeClr val="tx1"/>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153DC14-4EEF-18F2-9072-6194D81EA3CC}"/>
              </a:ext>
            </a:extLst>
          </p:cNvPr>
          <p:cNvSpPr txBox="1"/>
          <p:nvPr/>
        </p:nvSpPr>
        <p:spPr>
          <a:xfrm>
            <a:off x="2681080" y="306652"/>
            <a:ext cx="609765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3A4E"/>
                </a:solidFill>
                <a:effectLst/>
                <a:uLnTx/>
                <a:uFillTx/>
                <a:latin typeface="Times New Roman" panose="02020603050405020304" pitchFamily="18" charset="0"/>
                <a:ea typeface="+mn-ea"/>
                <a:cs typeface="Times New Roman" panose="02020603050405020304" pitchFamily="18" charset="0"/>
              </a:rPr>
              <a:t>Skill development methods</a:t>
            </a:r>
          </a:p>
        </p:txBody>
      </p:sp>
      <p:pic>
        <p:nvPicPr>
          <p:cNvPr id="1028" name="Picture 4" descr="Skill Training for 500 rural women in Tamilnadu - GlobalGiving">
            <a:extLst>
              <a:ext uri="{FF2B5EF4-FFF2-40B4-BE49-F238E27FC236}">
                <a16:creationId xmlns:a16="http://schemas.microsoft.com/office/drawing/2014/main" id="{56BC2779-390C-C2C6-D42F-4FAA3A17E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395" y="3972218"/>
            <a:ext cx="3717648" cy="257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55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B3F6F-CDAF-DB5F-BF99-C3BD147EEA79}"/>
              </a:ext>
            </a:extLst>
          </p:cNvPr>
          <p:cNvPicPr>
            <a:picLocks noChangeAspect="1"/>
          </p:cNvPicPr>
          <p:nvPr/>
        </p:nvPicPr>
        <p:blipFill>
          <a:blip r:embed="rId2"/>
          <a:stretch>
            <a:fillRect/>
          </a:stretch>
        </p:blipFill>
        <p:spPr>
          <a:xfrm>
            <a:off x="3116322" y="1613076"/>
            <a:ext cx="5959356" cy="4328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12F388A-DAB4-C8BD-BAB4-1CC472B6890D}"/>
              </a:ext>
            </a:extLst>
          </p:cNvPr>
          <p:cNvSpPr txBox="1"/>
          <p:nvPr/>
        </p:nvSpPr>
        <p:spPr>
          <a:xfrm>
            <a:off x="1926535" y="695739"/>
            <a:ext cx="8338930" cy="1015663"/>
          </a:xfrm>
          <a:prstGeom prst="rect">
            <a:avLst/>
          </a:prstGeom>
          <a:noFill/>
        </p:spPr>
        <p:txBody>
          <a:bodyPr wrap="square" rtlCol="0">
            <a:spAutoFit/>
          </a:bodyPr>
          <a:lstStyle/>
          <a:p>
            <a:pPr algn="ctr"/>
            <a:r>
              <a:rPr lang="en-US" sz="6000" dirty="0">
                <a:ln>
                  <a:solidFill>
                    <a:schemeClr val="tx1"/>
                  </a:solidFill>
                </a:ln>
                <a:latin typeface="Colonna MT" panose="04020805060202030203" pitchFamily="82" charset="0"/>
              </a:rPr>
              <a:t>RESEARCH STUDIES</a:t>
            </a:r>
            <a:endParaRPr lang="en-IN" sz="6000" dirty="0">
              <a:ln>
                <a:solidFill>
                  <a:schemeClr val="tx1"/>
                </a:solidFill>
              </a:ln>
              <a:latin typeface="Colonna MT" panose="04020805060202030203" pitchFamily="82" charset="0"/>
            </a:endParaRPr>
          </a:p>
        </p:txBody>
      </p:sp>
    </p:spTree>
    <p:extLst>
      <p:ext uri="{BB962C8B-B14F-4D97-AF65-F5344CB8AC3E}">
        <p14:creationId xmlns:p14="http://schemas.microsoft.com/office/powerpoint/2010/main" val="3082379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0E9C-F475-C8C0-9DD8-4E6B3AA18B52}"/>
              </a:ext>
            </a:extLst>
          </p:cNvPr>
          <p:cNvSpPr>
            <a:spLocks noGrp="1"/>
          </p:cNvSpPr>
          <p:nvPr>
            <p:ph type="ctrTitle"/>
          </p:nvPr>
        </p:nvSpPr>
        <p:spPr>
          <a:xfrm>
            <a:off x="933777" y="1819799"/>
            <a:ext cx="1769667" cy="899200"/>
          </a:xfrm>
        </p:spPr>
        <p:txBody>
          <a:bodyPr/>
          <a:lstStyle/>
          <a:p>
            <a:pPr algn="ctr"/>
            <a:r>
              <a:rPr lang="en-US" sz="3600" dirty="0">
                <a:solidFill>
                  <a:schemeClr val="tx1"/>
                </a:solidFill>
              </a:rPr>
              <a:t>Research </a:t>
            </a:r>
            <a:br>
              <a:rPr lang="en-US" sz="3600" dirty="0">
                <a:solidFill>
                  <a:schemeClr val="tx1"/>
                </a:solidFill>
              </a:rPr>
            </a:br>
            <a:r>
              <a:rPr lang="en-US" sz="3600" dirty="0">
                <a:solidFill>
                  <a:schemeClr val="tx1"/>
                </a:solidFill>
              </a:rPr>
              <a:t>Study </a:t>
            </a:r>
            <a:br>
              <a:rPr lang="en-US" sz="3600" dirty="0">
                <a:solidFill>
                  <a:schemeClr val="tx1"/>
                </a:solidFill>
              </a:rPr>
            </a:br>
            <a:r>
              <a:rPr lang="en-US" sz="3600" dirty="0">
                <a:solidFill>
                  <a:schemeClr val="tx1"/>
                </a:solidFill>
              </a:rPr>
              <a:t>1</a:t>
            </a:r>
            <a:endParaRPr lang="en-IN" sz="3600" dirty="0">
              <a:solidFill>
                <a:schemeClr val="tx1"/>
              </a:solidFill>
            </a:endParaRPr>
          </a:p>
        </p:txBody>
      </p:sp>
      <p:sp>
        <p:nvSpPr>
          <p:cNvPr id="5" name="TextBox 4">
            <a:extLst>
              <a:ext uri="{FF2B5EF4-FFF2-40B4-BE49-F238E27FC236}">
                <a16:creationId xmlns:a16="http://schemas.microsoft.com/office/drawing/2014/main" id="{4F0B7ABA-FA20-2413-275E-77010137C47A}"/>
              </a:ext>
            </a:extLst>
          </p:cNvPr>
          <p:cNvSpPr txBox="1"/>
          <p:nvPr/>
        </p:nvSpPr>
        <p:spPr>
          <a:xfrm>
            <a:off x="4449003" y="2069344"/>
            <a:ext cx="6097656" cy="400110"/>
          </a:xfrm>
          <a:prstGeom prst="rect">
            <a:avLst/>
          </a:prstGeom>
          <a:noFill/>
        </p:spPr>
        <p:txBody>
          <a:bodyPr wrap="square">
            <a:spAutoFit/>
          </a:bodyPr>
          <a:lstStyle/>
          <a:p>
            <a:pPr algn="ctr"/>
            <a:r>
              <a:rPr lang="en-IN" sz="2000" b="0" i="0" u="none" strike="noStrike" baseline="0" dirty="0">
                <a:solidFill>
                  <a:schemeClr val="bg1"/>
                </a:solidFill>
                <a:latin typeface="Times New Roman" panose="02020603050405020304" pitchFamily="18" charset="0"/>
              </a:rPr>
              <a:t>G. S. Arun Kumar </a:t>
            </a:r>
            <a:r>
              <a:rPr lang="en-IN" sz="2000" b="0" i="1" u="none" strike="noStrike" baseline="0" dirty="0">
                <a:solidFill>
                  <a:schemeClr val="bg1"/>
                </a:solidFill>
                <a:latin typeface="Times New Roman" panose="02020603050405020304" pitchFamily="18" charset="0"/>
              </a:rPr>
              <a:t>et al. </a:t>
            </a:r>
            <a:r>
              <a:rPr lang="en-IN" sz="2000" dirty="0">
                <a:solidFill>
                  <a:schemeClr val="bg1"/>
                </a:solidFill>
                <a:latin typeface="Times New Roman" panose="02020603050405020304" pitchFamily="18" charset="0"/>
                <a:cs typeface="Times New Roman" panose="02020603050405020304" pitchFamily="18" charset="0"/>
              </a:rPr>
              <a:t>2021</a:t>
            </a:r>
          </a:p>
        </p:txBody>
      </p:sp>
      <p:sp>
        <p:nvSpPr>
          <p:cNvPr id="7" name="TextBox 6">
            <a:extLst>
              <a:ext uri="{FF2B5EF4-FFF2-40B4-BE49-F238E27FC236}">
                <a16:creationId xmlns:a16="http://schemas.microsoft.com/office/drawing/2014/main" id="{078A869A-2693-414B-D6A7-8314423D8D07}"/>
              </a:ext>
            </a:extLst>
          </p:cNvPr>
          <p:cNvSpPr txBox="1"/>
          <p:nvPr/>
        </p:nvSpPr>
        <p:spPr>
          <a:xfrm>
            <a:off x="3048828" y="711803"/>
            <a:ext cx="8898007" cy="1200329"/>
          </a:xfrm>
          <a:prstGeom prst="rect">
            <a:avLst/>
          </a:prstGeom>
          <a:noFill/>
        </p:spPr>
        <p:txBody>
          <a:bodyPr wrap="square">
            <a:spAutoFit/>
          </a:bodyPr>
          <a:lstStyle/>
          <a:p>
            <a:pPr algn="ctr"/>
            <a:r>
              <a:rPr lang="en-US" sz="2400" b="1" i="0" u="none" strike="noStrike" baseline="0" dirty="0">
                <a:solidFill>
                  <a:schemeClr val="bg1"/>
                </a:solidFill>
                <a:latin typeface="Times New Roman" panose="02020603050405020304" pitchFamily="18" charset="0"/>
              </a:rPr>
              <a:t>TRAINING EFFECTIVENESS OF SKILL DEVELOPMENT TRAINING PROGRAMMES AMONG THE</a:t>
            </a:r>
          </a:p>
          <a:p>
            <a:pPr algn="ctr"/>
            <a:r>
              <a:rPr lang="en-IN" sz="2400" b="1" i="0" u="none" strike="noStrike" baseline="0" dirty="0">
                <a:solidFill>
                  <a:schemeClr val="bg1"/>
                </a:solidFill>
                <a:latin typeface="Times New Roman" panose="02020603050405020304" pitchFamily="18" charset="0"/>
              </a:rPr>
              <a:t>ASPIRATIONAL DISTRICTS OF KARNATAKA</a:t>
            </a:r>
            <a:endParaRPr lang="en-IN"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9CD6C987-EA31-C309-F8E6-A5FEFECD87AC}"/>
              </a:ext>
            </a:extLst>
          </p:cNvPr>
          <p:cNvGraphicFramePr/>
          <p:nvPr>
            <p:extLst>
              <p:ext uri="{D42A27DB-BD31-4B8C-83A1-F6EECF244321}">
                <p14:modId xmlns:p14="http://schemas.microsoft.com/office/powerpoint/2010/main" val="1083071147"/>
              </p:ext>
            </p:extLst>
          </p:nvPr>
        </p:nvGraphicFramePr>
        <p:xfrm>
          <a:off x="4158975" y="2838268"/>
          <a:ext cx="7032486" cy="3419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5088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0C7BE8-9293-0956-1F97-A4CE80C22A4C}"/>
              </a:ext>
            </a:extLst>
          </p:cNvPr>
          <p:cNvSpPr txBox="1"/>
          <p:nvPr/>
        </p:nvSpPr>
        <p:spPr>
          <a:xfrm>
            <a:off x="1289188" y="1863444"/>
            <a:ext cx="9852164" cy="430887"/>
          </a:xfrm>
          <a:prstGeom prst="rect">
            <a:avLst/>
          </a:prstGeom>
          <a:noFill/>
        </p:spPr>
        <p:txBody>
          <a:bodyPr wrap="square">
            <a:spAutoFit/>
          </a:bodyPr>
          <a:lstStyle/>
          <a:p>
            <a:pPr algn="ctr"/>
            <a:r>
              <a:rPr lang="en-US" sz="2200" dirty="0"/>
              <a:t>Distribution of respondents based on skill development training effectiveness</a:t>
            </a:r>
            <a:endParaRPr lang="en-IN" sz="2200" dirty="0"/>
          </a:p>
        </p:txBody>
      </p:sp>
      <p:graphicFrame>
        <p:nvGraphicFramePr>
          <p:cNvPr id="4" name="Table 4">
            <a:extLst>
              <a:ext uri="{FF2B5EF4-FFF2-40B4-BE49-F238E27FC236}">
                <a16:creationId xmlns:a16="http://schemas.microsoft.com/office/drawing/2014/main" id="{64E577DE-FE06-3BB0-2E2D-C564C19CF6E9}"/>
              </a:ext>
            </a:extLst>
          </p:cNvPr>
          <p:cNvGraphicFramePr>
            <a:graphicFrameLocks noGrp="1"/>
          </p:cNvGraphicFramePr>
          <p:nvPr>
            <p:extLst>
              <p:ext uri="{D42A27DB-BD31-4B8C-83A1-F6EECF244321}">
                <p14:modId xmlns:p14="http://schemas.microsoft.com/office/powerpoint/2010/main" val="1170555221"/>
              </p:ext>
            </p:extLst>
          </p:nvPr>
        </p:nvGraphicFramePr>
        <p:xfrm>
          <a:off x="1890642" y="2499836"/>
          <a:ext cx="8128000" cy="2468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969815718"/>
                    </a:ext>
                  </a:extLst>
                </a:gridCol>
                <a:gridCol w="2032000">
                  <a:extLst>
                    <a:ext uri="{9D8B030D-6E8A-4147-A177-3AD203B41FA5}">
                      <a16:colId xmlns:a16="http://schemas.microsoft.com/office/drawing/2014/main" val="2856677440"/>
                    </a:ext>
                  </a:extLst>
                </a:gridCol>
                <a:gridCol w="2032000">
                  <a:extLst>
                    <a:ext uri="{9D8B030D-6E8A-4147-A177-3AD203B41FA5}">
                      <a16:colId xmlns:a16="http://schemas.microsoft.com/office/drawing/2014/main" val="3907686448"/>
                    </a:ext>
                  </a:extLst>
                </a:gridCol>
                <a:gridCol w="2032000">
                  <a:extLst>
                    <a:ext uri="{9D8B030D-6E8A-4147-A177-3AD203B41FA5}">
                      <a16:colId xmlns:a16="http://schemas.microsoft.com/office/drawing/2014/main" val="1264473313"/>
                    </a:ext>
                  </a:extLst>
                </a:gridCol>
              </a:tblGrid>
              <a:tr h="370840">
                <a:tc>
                  <a:txBody>
                    <a:bodyPr/>
                    <a:lstStyle/>
                    <a:p>
                      <a:pPr algn="ctr"/>
                      <a:r>
                        <a:rPr lang="en-US" sz="2200" dirty="0">
                          <a:solidFill>
                            <a:schemeClr val="tx1"/>
                          </a:solidFill>
                        </a:rPr>
                        <a:t>Training effectiveness</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200" dirty="0">
                          <a:solidFill>
                            <a:schemeClr val="tx1"/>
                          </a:solidFill>
                        </a:rPr>
                        <a:t>Agricultural labourers (%)</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200" dirty="0">
                          <a:solidFill>
                            <a:schemeClr val="tx1"/>
                          </a:solidFill>
                        </a:rPr>
                        <a:t>Farmers (%)</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200" dirty="0">
                          <a:solidFill>
                            <a:schemeClr val="tx1"/>
                          </a:solidFill>
                        </a:rPr>
                        <a:t>Total (%)</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24643655"/>
                  </a:ext>
                </a:extLst>
              </a:tr>
              <a:tr h="370840">
                <a:tc>
                  <a:txBody>
                    <a:bodyPr/>
                    <a:lstStyle/>
                    <a:p>
                      <a:r>
                        <a:rPr lang="en-US" sz="2200" dirty="0">
                          <a:solidFill>
                            <a:schemeClr val="tx1"/>
                          </a:solidFill>
                        </a:rPr>
                        <a:t>Low</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28</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13</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21</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0389072"/>
                  </a:ext>
                </a:extLst>
              </a:tr>
              <a:tr h="404344">
                <a:tc>
                  <a:txBody>
                    <a:bodyPr/>
                    <a:lstStyle/>
                    <a:p>
                      <a:r>
                        <a:rPr lang="en-US" sz="2200" dirty="0">
                          <a:solidFill>
                            <a:schemeClr val="tx1"/>
                          </a:solidFill>
                        </a:rPr>
                        <a:t>Medium</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50</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dirty="0">
                          <a:solidFill>
                            <a:schemeClr val="tx1"/>
                          </a:solidFill>
                        </a:rPr>
                        <a:t>52</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200" dirty="0">
                          <a:solidFill>
                            <a:schemeClr val="tx1"/>
                          </a:solidFill>
                        </a:rPr>
                        <a:t>51</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6866152"/>
                  </a:ext>
                </a:extLst>
              </a:tr>
              <a:tr h="370840">
                <a:tc>
                  <a:txBody>
                    <a:bodyPr/>
                    <a:lstStyle/>
                    <a:p>
                      <a:r>
                        <a:rPr lang="en-US" sz="2200" dirty="0">
                          <a:solidFill>
                            <a:schemeClr val="tx1"/>
                          </a:solidFill>
                        </a:rPr>
                        <a:t>High</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22</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35</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28</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0631727"/>
                  </a:ext>
                </a:extLst>
              </a:tr>
              <a:tr h="370840">
                <a:tc>
                  <a:txBody>
                    <a:bodyPr/>
                    <a:lstStyle/>
                    <a:p>
                      <a:r>
                        <a:rPr lang="en-US" sz="2200" dirty="0">
                          <a:solidFill>
                            <a:schemeClr val="tx1"/>
                          </a:solidFill>
                        </a:rPr>
                        <a:t>total</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solidFill>
                        </a:rPr>
                        <a:t>100</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chemeClr val="tx1"/>
                          </a:solidFill>
                        </a:rPr>
                        <a:t>100</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chemeClr val="tx1"/>
                          </a:solidFill>
                        </a:rPr>
                        <a:t>100</a:t>
                      </a:r>
                      <a:endParaRPr lang="en-IN"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845198"/>
                  </a:ext>
                </a:extLst>
              </a:tr>
            </a:tbl>
          </a:graphicData>
        </a:graphic>
      </p:graphicFrame>
      <p:sp>
        <p:nvSpPr>
          <p:cNvPr id="2" name="TextBox 1">
            <a:extLst>
              <a:ext uri="{FF2B5EF4-FFF2-40B4-BE49-F238E27FC236}">
                <a16:creationId xmlns:a16="http://schemas.microsoft.com/office/drawing/2014/main" id="{78A9B4C6-E09E-6EEB-5A09-EC1C8F2357F2}"/>
              </a:ext>
            </a:extLst>
          </p:cNvPr>
          <p:cNvSpPr txBox="1"/>
          <p:nvPr/>
        </p:nvSpPr>
        <p:spPr>
          <a:xfrm>
            <a:off x="4124739" y="667051"/>
            <a:ext cx="3322983" cy="461665"/>
          </a:xfrm>
          <a:prstGeom prst="rect">
            <a:avLst/>
          </a:prstGeom>
          <a:solidFill>
            <a:schemeClr val="accent4">
              <a:lumMod val="60000"/>
              <a:lumOff val="40000"/>
            </a:schemeClr>
          </a:solidFill>
        </p:spPr>
        <p:txBody>
          <a:bodyPr wrap="square" rtlCol="0">
            <a:spAutoFit/>
          </a:bodyPr>
          <a:lstStyle/>
          <a:p>
            <a:pPr algn="ctr"/>
            <a:r>
              <a:rPr lang="en-US" sz="2400" b="1" dirty="0"/>
              <a:t>RESULTS</a:t>
            </a:r>
            <a:endParaRPr lang="en-IN" sz="2400" b="1" dirty="0"/>
          </a:p>
        </p:txBody>
      </p:sp>
    </p:spTree>
    <p:extLst>
      <p:ext uri="{BB962C8B-B14F-4D97-AF65-F5344CB8AC3E}">
        <p14:creationId xmlns:p14="http://schemas.microsoft.com/office/powerpoint/2010/main" val="423343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3FBE6E3-DB45-E63A-AF5A-60407EA0BBB0}"/>
              </a:ext>
            </a:extLst>
          </p:cNvPr>
          <p:cNvGraphicFramePr>
            <a:graphicFrameLocks noGrp="1"/>
          </p:cNvGraphicFramePr>
          <p:nvPr>
            <p:extLst>
              <p:ext uri="{D42A27DB-BD31-4B8C-83A1-F6EECF244321}">
                <p14:modId xmlns:p14="http://schemas.microsoft.com/office/powerpoint/2010/main" val="665045159"/>
              </p:ext>
            </p:extLst>
          </p:nvPr>
        </p:nvGraphicFramePr>
        <p:xfrm>
          <a:off x="551068" y="1524736"/>
          <a:ext cx="11246678" cy="3870960"/>
        </p:xfrm>
        <a:graphic>
          <a:graphicData uri="http://schemas.openxmlformats.org/drawingml/2006/table">
            <a:tbl>
              <a:tblPr firstRow="1" bandRow="1">
                <a:tableStyleId>{5C22544A-7EE6-4342-B048-85BDC9FD1C3A}</a:tableStyleId>
              </a:tblPr>
              <a:tblGrid>
                <a:gridCol w="596843">
                  <a:extLst>
                    <a:ext uri="{9D8B030D-6E8A-4147-A177-3AD203B41FA5}">
                      <a16:colId xmlns:a16="http://schemas.microsoft.com/office/drawing/2014/main" val="2467985505"/>
                    </a:ext>
                  </a:extLst>
                </a:gridCol>
                <a:gridCol w="3652689">
                  <a:extLst>
                    <a:ext uri="{9D8B030D-6E8A-4147-A177-3AD203B41FA5}">
                      <a16:colId xmlns:a16="http://schemas.microsoft.com/office/drawing/2014/main" val="4113669009"/>
                    </a:ext>
                  </a:extLst>
                </a:gridCol>
                <a:gridCol w="1282148">
                  <a:extLst>
                    <a:ext uri="{9D8B030D-6E8A-4147-A177-3AD203B41FA5}">
                      <a16:colId xmlns:a16="http://schemas.microsoft.com/office/drawing/2014/main" val="3908308113"/>
                    </a:ext>
                  </a:extLst>
                </a:gridCol>
                <a:gridCol w="1441174">
                  <a:extLst>
                    <a:ext uri="{9D8B030D-6E8A-4147-A177-3AD203B41FA5}">
                      <a16:colId xmlns:a16="http://schemas.microsoft.com/office/drawing/2014/main" val="3129853052"/>
                    </a:ext>
                  </a:extLst>
                </a:gridCol>
                <a:gridCol w="1212574">
                  <a:extLst>
                    <a:ext uri="{9D8B030D-6E8A-4147-A177-3AD203B41FA5}">
                      <a16:colId xmlns:a16="http://schemas.microsoft.com/office/drawing/2014/main" val="1124349099"/>
                    </a:ext>
                  </a:extLst>
                </a:gridCol>
                <a:gridCol w="1490869">
                  <a:extLst>
                    <a:ext uri="{9D8B030D-6E8A-4147-A177-3AD203B41FA5}">
                      <a16:colId xmlns:a16="http://schemas.microsoft.com/office/drawing/2014/main" val="1667405386"/>
                    </a:ext>
                  </a:extLst>
                </a:gridCol>
                <a:gridCol w="1570381">
                  <a:extLst>
                    <a:ext uri="{9D8B030D-6E8A-4147-A177-3AD203B41FA5}">
                      <a16:colId xmlns:a16="http://schemas.microsoft.com/office/drawing/2014/main" val="3291640840"/>
                    </a:ext>
                  </a:extLst>
                </a:gridCol>
              </a:tblGrid>
              <a:tr h="370840">
                <a:tc>
                  <a:txBody>
                    <a:bodyPr/>
                    <a:lstStyle/>
                    <a:p>
                      <a:pPr algn="ctr"/>
                      <a:r>
                        <a:rPr lang="en-US" sz="2000" b="0" dirty="0">
                          <a:solidFill>
                            <a:schemeClr val="tx1"/>
                          </a:solidFill>
                          <a:latin typeface="Bahnschrift SemiBold" panose="020B0502040204020203" pitchFamily="34" charset="0"/>
                        </a:rPr>
                        <a:t>Sl.No</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Bahnschrift SemiBold" panose="020B0502040204020203" pitchFamily="34" charset="0"/>
                        </a:rPr>
                        <a:t>Training Aspects</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Bahnschrift SemiBold" panose="020B0502040204020203" pitchFamily="34" charset="0"/>
                        </a:rPr>
                        <a:t>Low</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Bahnschrift SemiBold" panose="020B0502040204020203" pitchFamily="34" charset="0"/>
                        </a:rPr>
                        <a:t>Medium</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Bahnschrift SemiBold" panose="020B0502040204020203" pitchFamily="34" charset="0"/>
                        </a:rPr>
                        <a:t>High</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Bahnschrift SemiBold" panose="020B0502040204020203" pitchFamily="34" charset="0"/>
                        </a:rPr>
                        <a:t>WMS</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latin typeface="Bahnschrift SemiBold" panose="020B0502040204020203" pitchFamily="34" charset="0"/>
                        </a:rPr>
                        <a:t>Rank </a:t>
                      </a:r>
                      <a:endParaRPr lang="en-IN" sz="2000" b="0" dirty="0">
                        <a:solidFill>
                          <a:schemeClr val="tx1"/>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352579"/>
                  </a:ext>
                </a:extLst>
              </a:tr>
              <a:tr h="370840">
                <a:tc>
                  <a:txBody>
                    <a:bodyPr/>
                    <a:lstStyle/>
                    <a:p>
                      <a:r>
                        <a:rPr lang="en-US" sz="2000" dirty="0"/>
                        <a:t>1</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Quality </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21</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82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1.966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VII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04930"/>
                  </a:ext>
                </a:extLst>
              </a:tr>
              <a:tr h="370840">
                <a:tc>
                  <a:txBody>
                    <a:bodyPr/>
                    <a:lstStyle/>
                    <a:p>
                      <a:r>
                        <a:rPr lang="en-US" sz="2000" dirty="0"/>
                        <a:t>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Utility </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73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1.991</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433015"/>
                  </a:ext>
                </a:extLst>
              </a:tr>
              <a:tr h="370840">
                <a:tc>
                  <a:txBody>
                    <a:bodyPr/>
                    <a:lstStyle/>
                    <a:p>
                      <a:r>
                        <a:rPr lang="en-US" sz="2000" dirty="0"/>
                        <a:t>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Coverage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19</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67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34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2.125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66304500"/>
                  </a:ext>
                </a:extLst>
              </a:tr>
              <a:tr h="370840">
                <a:tc>
                  <a:txBody>
                    <a:bodyPr/>
                    <a:lstStyle/>
                    <a:p>
                      <a:r>
                        <a:rPr lang="en-US" sz="2000" dirty="0"/>
                        <a:t>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Physical facilities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77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2.025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III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9621694"/>
                  </a:ext>
                </a:extLst>
              </a:tr>
              <a:tr h="370840">
                <a:tc>
                  <a:txBody>
                    <a:bodyPr/>
                    <a:lstStyle/>
                    <a:p>
                      <a:r>
                        <a:rPr lang="en-US" sz="2000" dirty="0"/>
                        <a:t>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Competency of trainers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90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2.016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IV</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458448"/>
                  </a:ext>
                </a:extLst>
              </a:tr>
              <a:tr h="370840">
                <a:tc>
                  <a:txBody>
                    <a:bodyPr/>
                    <a:lstStyle/>
                    <a:p>
                      <a:r>
                        <a:rPr lang="en-US" sz="2000" dirty="0"/>
                        <a:t>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Skill development aspects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63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29</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2.008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170740"/>
                  </a:ext>
                </a:extLst>
              </a:tr>
              <a:tr h="370840">
                <a:tc>
                  <a:txBody>
                    <a:bodyPr/>
                    <a:lstStyle/>
                    <a:p>
                      <a:r>
                        <a:rPr lang="en-US" sz="2000" dirty="0"/>
                        <a:t>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t>Appropriateness of trainee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t>12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t>82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t>26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t>2.116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t>II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82530651"/>
                  </a:ext>
                </a:extLst>
              </a:tr>
              <a:tr h="370840">
                <a:tc>
                  <a:txBody>
                    <a:bodyPr/>
                    <a:lstStyle/>
                    <a:p>
                      <a:r>
                        <a:rPr lang="en-US" sz="2000" dirty="0"/>
                        <a:t>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Need assessment of trainees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75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1.925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VIII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260655"/>
                  </a:ext>
                </a:extLst>
              </a:tr>
            </a:tbl>
          </a:graphicData>
        </a:graphic>
      </p:graphicFrame>
      <p:sp>
        <p:nvSpPr>
          <p:cNvPr id="4" name="TextBox 3">
            <a:extLst>
              <a:ext uri="{FF2B5EF4-FFF2-40B4-BE49-F238E27FC236}">
                <a16:creationId xmlns:a16="http://schemas.microsoft.com/office/drawing/2014/main" id="{0D305586-E860-42A4-09CF-B169B2C2BBD2}"/>
              </a:ext>
            </a:extLst>
          </p:cNvPr>
          <p:cNvSpPr txBox="1"/>
          <p:nvPr/>
        </p:nvSpPr>
        <p:spPr>
          <a:xfrm>
            <a:off x="2246244" y="858942"/>
            <a:ext cx="8090452" cy="461665"/>
          </a:xfrm>
          <a:prstGeom prst="rect">
            <a:avLst/>
          </a:prstGeom>
          <a:noFill/>
        </p:spPr>
        <p:txBody>
          <a:bodyPr wrap="square">
            <a:spAutoFit/>
          </a:bodyPr>
          <a:lstStyle/>
          <a:p>
            <a:r>
              <a:rPr lang="en-US" sz="2400" b="0" i="0" u="none" strike="noStrike" baseline="0" dirty="0">
                <a:latin typeface="Times New Roman" panose="02020603050405020304" pitchFamily="18" charset="0"/>
              </a:rPr>
              <a:t>Effectiveness of different aspects of skill development trainings</a:t>
            </a:r>
            <a:endParaRPr lang="en-IN" sz="2400" dirty="0"/>
          </a:p>
        </p:txBody>
      </p:sp>
    </p:spTree>
    <p:extLst>
      <p:ext uri="{BB962C8B-B14F-4D97-AF65-F5344CB8AC3E}">
        <p14:creationId xmlns:p14="http://schemas.microsoft.com/office/powerpoint/2010/main" val="1077013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50FE5108-9BA4-1482-9FC2-4D471724BCA0}"/>
              </a:ext>
            </a:extLst>
          </p:cNvPr>
          <p:cNvGraphicFramePr>
            <a:graphicFrameLocks noGrp="1"/>
          </p:cNvGraphicFramePr>
          <p:nvPr>
            <p:extLst>
              <p:ext uri="{D42A27DB-BD31-4B8C-83A1-F6EECF244321}">
                <p14:modId xmlns:p14="http://schemas.microsoft.com/office/powerpoint/2010/main" val="2534974382"/>
              </p:ext>
            </p:extLst>
          </p:nvPr>
        </p:nvGraphicFramePr>
        <p:xfrm>
          <a:off x="586409" y="1961697"/>
          <a:ext cx="10894391" cy="2987040"/>
        </p:xfrm>
        <a:graphic>
          <a:graphicData uri="http://schemas.openxmlformats.org/drawingml/2006/table">
            <a:tbl>
              <a:tblPr firstRow="1" bandRow="1">
                <a:tableStyleId>{5C22544A-7EE6-4342-B048-85BDC9FD1C3A}</a:tableStyleId>
              </a:tblPr>
              <a:tblGrid>
                <a:gridCol w="607391">
                  <a:extLst>
                    <a:ext uri="{9D8B030D-6E8A-4147-A177-3AD203B41FA5}">
                      <a16:colId xmlns:a16="http://schemas.microsoft.com/office/drawing/2014/main" val="3855208371"/>
                    </a:ext>
                  </a:extLst>
                </a:gridCol>
                <a:gridCol w="2693504">
                  <a:extLst>
                    <a:ext uri="{9D8B030D-6E8A-4147-A177-3AD203B41FA5}">
                      <a16:colId xmlns:a16="http://schemas.microsoft.com/office/drawing/2014/main" val="952177303"/>
                    </a:ext>
                  </a:extLst>
                </a:gridCol>
                <a:gridCol w="843722">
                  <a:extLst>
                    <a:ext uri="{9D8B030D-6E8A-4147-A177-3AD203B41FA5}">
                      <a16:colId xmlns:a16="http://schemas.microsoft.com/office/drawing/2014/main" val="2778154001"/>
                    </a:ext>
                  </a:extLst>
                </a:gridCol>
                <a:gridCol w="974035">
                  <a:extLst>
                    <a:ext uri="{9D8B030D-6E8A-4147-A177-3AD203B41FA5}">
                      <a16:colId xmlns:a16="http://schemas.microsoft.com/office/drawing/2014/main" val="1196143615"/>
                    </a:ext>
                  </a:extLst>
                </a:gridCol>
                <a:gridCol w="884582">
                  <a:extLst>
                    <a:ext uri="{9D8B030D-6E8A-4147-A177-3AD203B41FA5}">
                      <a16:colId xmlns:a16="http://schemas.microsoft.com/office/drawing/2014/main" val="2808044507"/>
                    </a:ext>
                  </a:extLst>
                </a:gridCol>
                <a:gridCol w="874644">
                  <a:extLst>
                    <a:ext uri="{9D8B030D-6E8A-4147-A177-3AD203B41FA5}">
                      <a16:colId xmlns:a16="http://schemas.microsoft.com/office/drawing/2014/main" val="3992909200"/>
                    </a:ext>
                  </a:extLst>
                </a:gridCol>
                <a:gridCol w="805070">
                  <a:extLst>
                    <a:ext uri="{9D8B030D-6E8A-4147-A177-3AD203B41FA5}">
                      <a16:colId xmlns:a16="http://schemas.microsoft.com/office/drawing/2014/main" val="2497946030"/>
                    </a:ext>
                  </a:extLst>
                </a:gridCol>
                <a:gridCol w="944217">
                  <a:extLst>
                    <a:ext uri="{9D8B030D-6E8A-4147-A177-3AD203B41FA5}">
                      <a16:colId xmlns:a16="http://schemas.microsoft.com/office/drawing/2014/main" val="3457974658"/>
                    </a:ext>
                  </a:extLst>
                </a:gridCol>
                <a:gridCol w="1302026">
                  <a:extLst>
                    <a:ext uri="{9D8B030D-6E8A-4147-A177-3AD203B41FA5}">
                      <a16:colId xmlns:a16="http://schemas.microsoft.com/office/drawing/2014/main" val="2356125990"/>
                    </a:ext>
                  </a:extLst>
                </a:gridCol>
                <a:gridCol w="965200">
                  <a:extLst>
                    <a:ext uri="{9D8B030D-6E8A-4147-A177-3AD203B41FA5}">
                      <a16:colId xmlns:a16="http://schemas.microsoft.com/office/drawing/2014/main" val="871186405"/>
                    </a:ext>
                  </a:extLst>
                </a:gridCol>
              </a:tblGrid>
              <a:tr h="370840">
                <a:tc rowSpan="2">
                  <a:txBody>
                    <a:bodyPr/>
                    <a:lstStyle/>
                    <a:p>
                      <a:r>
                        <a:rPr lang="en-US" sz="2000" dirty="0">
                          <a:solidFill>
                            <a:schemeClr val="tx1"/>
                          </a:solidFill>
                        </a:rPr>
                        <a:t>Sl.no</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a:solidFill>
                            <a:schemeClr val="tx1"/>
                          </a:solidFill>
                        </a:rPr>
                        <a:t>Training benefits</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2000" dirty="0">
                          <a:solidFill>
                            <a:schemeClr val="tx1"/>
                          </a:solidFill>
                        </a:rPr>
                        <a:t>Highly </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r>
                        <a:rPr lang="en-US" sz="2000" dirty="0">
                          <a:solidFill>
                            <a:schemeClr val="tx1"/>
                          </a:solidFill>
                        </a:rPr>
                        <a:t>Moderately </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r>
                        <a:rPr lang="en-US" sz="2000" dirty="0">
                          <a:solidFill>
                            <a:schemeClr val="tx1"/>
                          </a:solidFill>
                        </a:rPr>
                        <a:t>Low </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rowSpan="2">
                  <a:txBody>
                    <a:bodyPr/>
                    <a:lstStyle/>
                    <a:p>
                      <a:r>
                        <a:rPr lang="en-US" sz="2000" dirty="0">
                          <a:solidFill>
                            <a:schemeClr val="tx1"/>
                          </a:solidFill>
                        </a:rPr>
                        <a:t>WMS</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2000" dirty="0">
                          <a:solidFill>
                            <a:schemeClr val="tx1"/>
                          </a:solidFill>
                        </a:rPr>
                        <a:t>Rank </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4006425"/>
                  </a:ext>
                </a:extLst>
              </a:tr>
              <a:tr h="370840">
                <a:tc v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Freq</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Freq</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Freq</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a:t>
                      </a:r>
                      <a:endParaRPr lang="en-IN"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53323"/>
                  </a:ext>
                </a:extLst>
              </a:tr>
              <a:tr h="370840">
                <a:tc>
                  <a:txBody>
                    <a:bodyPr/>
                    <a:lstStyle/>
                    <a:p>
                      <a:r>
                        <a:rPr lang="en-US" sz="2000" dirty="0"/>
                        <a:t>1</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Increase in knowledge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54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45.00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53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44.16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13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10.83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2.32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II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73766223"/>
                  </a:ext>
                </a:extLst>
              </a:tr>
              <a:tr h="370840">
                <a:tc>
                  <a:txBody>
                    <a:bodyPr/>
                    <a:lstStyle/>
                    <a:p>
                      <a:r>
                        <a:rPr lang="en-US" sz="2000" dirty="0"/>
                        <a:t>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Gain in Skills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68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56.66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35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29.16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17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14.16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2.42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7542488"/>
                  </a:ext>
                </a:extLst>
              </a:tr>
              <a:tr h="370840">
                <a:tc>
                  <a:txBody>
                    <a:bodyPr/>
                    <a:lstStyle/>
                    <a:p>
                      <a:r>
                        <a:rPr lang="en-US" sz="2000" dirty="0"/>
                        <a:t>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Increase in income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32</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26.66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50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41.66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31.66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1.95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IV</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513010"/>
                  </a:ext>
                </a:extLst>
              </a:tr>
              <a:tr h="370840">
                <a:tc>
                  <a:txBody>
                    <a:bodyPr/>
                    <a:lstStyle/>
                    <a:p>
                      <a:r>
                        <a:rPr lang="en-US" sz="2000" dirty="0"/>
                        <a:t>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Enhancement in entrepreneurial ability</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44</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36.66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56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46.66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16.66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2.30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III</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488"/>
                  </a:ext>
                </a:extLst>
              </a:tr>
            </a:tbl>
          </a:graphicData>
        </a:graphic>
      </p:graphicFrame>
      <p:sp>
        <p:nvSpPr>
          <p:cNvPr id="3" name="TextBox 2">
            <a:extLst>
              <a:ext uri="{FF2B5EF4-FFF2-40B4-BE49-F238E27FC236}">
                <a16:creationId xmlns:a16="http://schemas.microsoft.com/office/drawing/2014/main" id="{1ADAA19A-0152-13D4-4989-F5F125AFB5E8}"/>
              </a:ext>
            </a:extLst>
          </p:cNvPr>
          <p:cNvSpPr txBox="1"/>
          <p:nvPr/>
        </p:nvSpPr>
        <p:spPr>
          <a:xfrm>
            <a:off x="1033670" y="1252330"/>
            <a:ext cx="9173817" cy="461665"/>
          </a:xfrm>
          <a:prstGeom prst="rect">
            <a:avLst/>
          </a:prstGeom>
          <a:noFill/>
        </p:spPr>
        <p:txBody>
          <a:bodyPr wrap="square" rtlCol="0">
            <a:spAutoFit/>
          </a:bodyPr>
          <a:lstStyle/>
          <a:p>
            <a:r>
              <a:rPr lang="en-US" sz="2400" dirty="0"/>
              <a:t>Benefits of training programmes as perceived by the respondents</a:t>
            </a:r>
            <a:endParaRPr lang="en-IN" sz="2400" dirty="0"/>
          </a:p>
        </p:txBody>
      </p:sp>
    </p:spTree>
    <p:extLst>
      <p:ext uri="{BB962C8B-B14F-4D97-AF65-F5344CB8AC3E}">
        <p14:creationId xmlns:p14="http://schemas.microsoft.com/office/powerpoint/2010/main" val="1625976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0E9C-F475-C8C0-9DD8-4E6B3AA18B52}"/>
              </a:ext>
            </a:extLst>
          </p:cNvPr>
          <p:cNvSpPr>
            <a:spLocks noGrp="1"/>
          </p:cNvSpPr>
          <p:nvPr>
            <p:ph type="ctrTitle"/>
          </p:nvPr>
        </p:nvSpPr>
        <p:spPr>
          <a:xfrm>
            <a:off x="933777" y="1819799"/>
            <a:ext cx="1769667" cy="899200"/>
          </a:xfrm>
        </p:spPr>
        <p:txBody>
          <a:bodyPr/>
          <a:lstStyle/>
          <a:p>
            <a:pPr algn="ctr"/>
            <a:r>
              <a:rPr lang="en-US" sz="3600" dirty="0">
                <a:solidFill>
                  <a:schemeClr val="tx1"/>
                </a:solidFill>
              </a:rPr>
              <a:t>Research </a:t>
            </a:r>
            <a:br>
              <a:rPr lang="en-US" sz="3600" dirty="0">
                <a:solidFill>
                  <a:schemeClr val="tx1"/>
                </a:solidFill>
              </a:rPr>
            </a:br>
            <a:r>
              <a:rPr lang="en-US" sz="3600" dirty="0">
                <a:solidFill>
                  <a:schemeClr val="tx1"/>
                </a:solidFill>
              </a:rPr>
              <a:t>Study </a:t>
            </a:r>
            <a:br>
              <a:rPr lang="en-US" sz="3600" dirty="0">
                <a:solidFill>
                  <a:schemeClr val="tx1"/>
                </a:solidFill>
              </a:rPr>
            </a:br>
            <a:r>
              <a:rPr lang="en-US" sz="3600" dirty="0">
                <a:solidFill>
                  <a:schemeClr val="tx1"/>
                </a:solidFill>
              </a:rPr>
              <a:t>2</a:t>
            </a:r>
            <a:endParaRPr lang="en-IN" sz="3600" dirty="0">
              <a:solidFill>
                <a:schemeClr val="tx1"/>
              </a:solidFill>
            </a:endParaRPr>
          </a:p>
        </p:txBody>
      </p:sp>
      <p:sp>
        <p:nvSpPr>
          <p:cNvPr id="5" name="TextBox 4">
            <a:extLst>
              <a:ext uri="{FF2B5EF4-FFF2-40B4-BE49-F238E27FC236}">
                <a16:creationId xmlns:a16="http://schemas.microsoft.com/office/drawing/2014/main" id="{4F0B7ABA-FA20-2413-275E-77010137C47A}"/>
              </a:ext>
            </a:extLst>
          </p:cNvPr>
          <p:cNvSpPr txBox="1"/>
          <p:nvPr/>
        </p:nvSpPr>
        <p:spPr>
          <a:xfrm>
            <a:off x="4449003" y="2069344"/>
            <a:ext cx="6097656" cy="400110"/>
          </a:xfrm>
          <a:prstGeom prst="rect">
            <a:avLst/>
          </a:prstGeom>
          <a:noFill/>
        </p:spPr>
        <p:txBody>
          <a:bodyPr wrap="square">
            <a:spAutoFit/>
          </a:bodyPr>
          <a:lstStyle/>
          <a:p>
            <a:pPr algn="ctr"/>
            <a:r>
              <a:rPr lang="en-IN" sz="2000" b="0" i="0" u="none" strike="noStrike" baseline="0" dirty="0">
                <a:solidFill>
                  <a:schemeClr val="bg1"/>
                </a:solidFill>
                <a:latin typeface="Times New Roman" panose="02020603050405020304" pitchFamily="18" charset="0"/>
                <a:cs typeface="Times New Roman" panose="02020603050405020304" pitchFamily="18" charset="0"/>
              </a:rPr>
              <a:t>Geeta P. Channal and K.V. Natikar</a:t>
            </a:r>
            <a:r>
              <a:rPr lang="en-IN" sz="2000" dirty="0">
                <a:solidFill>
                  <a:schemeClr val="bg1"/>
                </a:solidFill>
                <a:latin typeface="Times New Roman" panose="02020603050405020304" pitchFamily="18" charset="0"/>
                <a:cs typeface="Times New Roman" panose="02020603050405020304" pitchFamily="18" charset="0"/>
              </a:rPr>
              <a:t> 2022</a:t>
            </a:r>
          </a:p>
        </p:txBody>
      </p:sp>
      <p:sp>
        <p:nvSpPr>
          <p:cNvPr id="7" name="TextBox 6">
            <a:extLst>
              <a:ext uri="{FF2B5EF4-FFF2-40B4-BE49-F238E27FC236}">
                <a16:creationId xmlns:a16="http://schemas.microsoft.com/office/drawing/2014/main" id="{078A869A-2693-414B-D6A7-8314423D8D07}"/>
              </a:ext>
            </a:extLst>
          </p:cNvPr>
          <p:cNvSpPr txBox="1"/>
          <p:nvPr/>
        </p:nvSpPr>
        <p:spPr>
          <a:xfrm>
            <a:off x="3048828" y="711803"/>
            <a:ext cx="8898007" cy="1107996"/>
          </a:xfrm>
          <a:prstGeom prst="rect">
            <a:avLst/>
          </a:prstGeom>
          <a:noFill/>
        </p:spPr>
        <p:txBody>
          <a:bodyPr wrap="square">
            <a:spAutoFit/>
          </a:bodyPr>
          <a:lstStyle/>
          <a:p>
            <a:pPr algn="ctr"/>
            <a:r>
              <a:rPr lang="en-US" sz="2200" b="1" i="0" u="none" strike="noStrike" baseline="0" dirty="0">
                <a:solidFill>
                  <a:schemeClr val="bg1"/>
                </a:solidFill>
                <a:latin typeface="Times New Roman" panose="02020603050405020304" pitchFamily="18" charset="0"/>
                <a:cs typeface="Times New Roman" panose="02020603050405020304" pitchFamily="18" charset="0"/>
              </a:rPr>
              <a:t>AN ANALYSIS OF SUCCESS RATE OF ENTREPRENEURSHIP </a:t>
            </a:r>
            <a:r>
              <a:rPr lang="en-IN" sz="2200" b="1" i="0" u="none" strike="noStrike" baseline="0" dirty="0">
                <a:solidFill>
                  <a:schemeClr val="bg1"/>
                </a:solidFill>
                <a:latin typeface="Times New Roman" panose="02020603050405020304" pitchFamily="18" charset="0"/>
                <a:cs typeface="Times New Roman" panose="02020603050405020304" pitchFamily="18" charset="0"/>
              </a:rPr>
              <a:t>DEVELOPMENT PROGRAMME OF ENTREPRENEURS </a:t>
            </a:r>
            <a:r>
              <a:rPr lang="en-US" sz="2200" b="1" i="0" u="none" strike="noStrike" baseline="0" dirty="0">
                <a:solidFill>
                  <a:schemeClr val="bg1"/>
                </a:solidFill>
                <a:latin typeface="Times New Roman" panose="02020603050405020304" pitchFamily="18" charset="0"/>
                <a:cs typeface="Times New Roman" panose="02020603050405020304" pitchFamily="18" charset="0"/>
              </a:rPr>
              <a:t>OF RUDSETI OF NORTH KARNATAKA</a:t>
            </a:r>
            <a:endParaRPr lang="en-IN" sz="2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9CD6C987-EA31-C309-F8E6-A5FEFECD87AC}"/>
              </a:ext>
            </a:extLst>
          </p:cNvPr>
          <p:cNvGraphicFramePr/>
          <p:nvPr>
            <p:extLst>
              <p:ext uri="{D42A27DB-BD31-4B8C-83A1-F6EECF244321}">
                <p14:modId xmlns:p14="http://schemas.microsoft.com/office/powerpoint/2010/main" val="2160126707"/>
              </p:ext>
            </p:extLst>
          </p:nvPr>
        </p:nvGraphicFramePr>
        <p:xfrm>
          <a:off x="4158975" y="2838268"/>
          <a:ext cx="7032486" cy="3419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9804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D6F889B-5E10-7EB7-0C50-2E6AD947B035}"/>
              </a:ext>
            </a:extLst>
          </p:cNvPr>
          <p:cNvGraphicFramePr>
            <a:graphicFrameLocks noGrp="1"/>
          </p:cNvGraphicFramePr>
          <p:nvPr>
            <p:extLst>
              <p:ext uri="{D42A27DB-BD31-4B8C-83A1-F6EECF244321}">
                <p14:modId xmlns:p14="http://schemas.microsoft.com/office/powerpoint/2010/main" val="41634420"/>
              </p:ext>
            </p:extLst>
          </p:nvPr>
        </p:nvGraphicFramePr>
        <p:xfrm>
          <a:off x="960783" y="1163309"/>
          <a:ext cx="10270434" cy="2682240"/>
        </p:xfrm>
        <a:graphic>
          <a:graphicData uri="http://schemas.openxmlformats.org/drawingml/2006/table">
            <a:tbl>
              <a:tblPr firstRow="1" bandRow="1">
                <a:tableStyleId>{5C22544A-7EE6-4342-B048-85BDC9FD1C3A}</a:tableStyleId>
              </a:tblPr>
              <a:tblGrid>
                <a:gridCol w="3654775">
                  <a:extLst>
                    <a:ext uri="{9D8B030D-6E8A-4147-A177-3AD203B41FA5}">
                      <a16:colId xmlns:a16="http://schemas.microsoft.com/office/drawing/2014/main" val="586035636"/>
                    </a:ext>
                  </a:extLst>
                </a:gridCol>
                <a:gridCol w="1457249">
                  <a:extLst>
                    <a:ext uri="{9D8B030D-6E8A-4147-A177-3AD203B41FA5}">
                      <a16:colId xmlns:a16="http://schemas.microsoft.com/office/drawing/2014/main" val="2765720279"/>
                    </a:ext>
                  </a:extLst>
                </a:gridCol>
                <a:gridCol w="1719470">
                  <a:extLst>
                    <a:ext uri="{9D8B030D-6E8A-4147-A177-3AD203B41FA5}">
                      <a16:colId xmlns:a16="http://schemas.microsoft.com/office/drawing/2014/main" val="1657612180"/>
                    </a:ext>
                  </a:extLst>
                </a:gridCol>
                <a:gridCol w="1719470">
                  <a:extLst>
                    <a:ext uri="{9D8B030D-6E8A-4147-A177-3AD203B41FA5}">
                      <a16:colId xmlns:a16="http://schemas.microsoft.com/office/drawing/2014/main" val="588101139"/>
                    </a:ext>
                  </a:extLst>
                </a:gridCol>
                <a:gridCol w="1719470">
                  <a:extLst>
                    <a:ext uri="{9D8B030D-6E8A-4147-A177-3AD203B41FA5}">
                      <a16:colId xmlns:a16="http://schemas.microsoft.com/office/drawing/2014/main" val="1998247488"/>
                    </a:ext>
                  </a:extLst>
                </a:gridCol>
              </a:tblGrid>
              <a:tr h="370840">
                <a:tc rowSpan="2">
                  <a:txBody>
                    <a:bodyPr/>
                    <a:lstStyle/>
                    <a:p>
                      <a:r>
                        <a:rPr lang="en-US" sz="2000" dirty="0"/>
                        <a:t>Types of enterprise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2000" dirty="0"/>
                        <a:t>Trained (n=150)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r>
                        <a:rPr lang="en-US" sz="2000" dirty="0"/>
                        <a:t>Untrained (n=150)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2932933334"/>
                  </a:ext>
                </a:extLst>
              </a:tr>
              <a:tr h="370840">
                <a:tc v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No. </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No. </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379129"/>
                  </a:ext>
                </a:extLst>
              </a:tr>
              <a:tr h="370840">
                <a:tc>
                  <a:txBody>
                    <a:bodyPr/>
                    <a:lstStyle/>
                    <a:p>
                      <a:r>
                        <a:rPr lang="en-US" sz="2000" dirty="0"/>
                        <a:t>Agriculturally based enterprises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33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22.00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1</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t>0.67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88884973"/>
                  </a:ext>
                </a:extLst>
              </a:tr>
              <a:tr h="370840">
                <a:tc>
                  <a:txBody>
                    <a:bodyPr/>
                    <a:lstStyle/>
                    <a:p>
                      <a:r>
                        <a:rPr lang="en-US" sz="2000" dirty="0"/>
                        <a:t>Product based enterprise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sz="2000" dirty="0"/>
                        <a:t>76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sz="2000" dirty="0"/>
                        <a:t>50.66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sz="2000" dirty="0"/>
                        <a:t>93</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sz="2000" dirty="0"/>
                        <a:t>62.00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445555729"/>
                  </a:ext>
                </a:extLst>
              </a:tr>
              <a:tr h="370840">
                <a:tc>
                  <a:txBody>
                    <a:bodyPr/>
                    <a:lstStyle/>
                    <a:p>
                      <a:r>
                        <a:rPr lang="en-US" sz="2000" dirty="0"/>
                        <a:t>Process based enterprise</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25</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16.68</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10</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6.66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1294967"/>
                  </a:ext>
                </a:extLst>
              </a:tr>
              <a:tr h="370840">
                <a:tc>
                  <a:txBody>
                    <a:bodyPr/>
                    <a:lstStyle/>
                    <a:p>
                      <a:r>
                        <a:rPr lang="en-US" sz="2000" dirty="0"/>
                        <a:t>general</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10.66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46</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30.67</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3218241"/>
                  </a:ext>
                </a:extLst>
              </a:tr>
            </a:tbl>
          </a:graphicData>
        </a:graphic>
      </p:graphicFrame>
      <p:sp>
        <p:nvSpPr>
          <p:cNvPr id="3" name="TextBox 2">
            <a:extLst>
              <a:ext uri="{FF2B5EF4-FFF2-40B4-BE49-F238E27FC236}">
                <a16:creationId xmlns:a16="http://schemas.microsoft.com/office/drawing/2014/main" id="{AECC86A5-7807-ABFA-BCB8-8A411B1BBB98}"/>
              </a:ext>
            </a:extLst>
          </p:cNvPr>
          <p:cNvSpPr txBox="1"/>
          <p:nvPr/>
        </p:nvSpPr>
        <p:spPr>
          <a:xfrm>
            <a:off x="960783" y="665345"/>
            <a:ext cx="10316817" cy="400110"/>
          </a:xfrm>
          <a:prstGeom prst="rect">
            <a:avLst/>
          </a:prstGeom>
          <a:noFill/>
        </p:spPr>
        <p:txBody>
          <a:bodyPr wrap="square" rtlCol="0">
            <a:spAutoFit/>
          </a:bodyPr>
          <a:lstStyle/>
          <a:p>
            <a:pPr algn="ctr"/>
            <a:r>
              <a:rPr lang="en-US" sz="2000" dirty="0"/>
              <a:t>Comparison between trained and untrained respondents on types of enterprise adopted</a:t>
            </a:r>
            <a:endParaRPr lang="en-IN" sz="2000" dirty="0"/>
          </a:p>
        </p:txBody>
      </p:sp>
      <p:graphicFrame>
        <p:nvGraphicFramePr>
          <p:cNvPr id="4" name="Table 2">
            <a:extLst>
              <a:ext uri="{FF2B5EF4-FFF2-40B4-BE49-F238E27FC236}">
                <a16:creationId xmlns:a16="http://schemas.microsoft.com/office/drawing/2014/main" id="{AA4A6769-13B5-527D-2ECB-5AB40FACA2A7}"/>
              </a:ext>
            </a:extLst>
          </p:cNvPr>
          <p:cNvGraphicFramePr>
            <a:graphicFrameLocks noGrp="1"/>
          </p:cNvGraphicFramePr>
          <p:nvPr>
            <p:extLst>
              <p:ext uri="{D42A27DB-BD31-4B8C-83A1-F6EECF244321}">
                <p14:modId xmlns:p14="http://schemas.microsoft.com/office/powerpoint/2010/main" val="1110329606"/>
              </p:ext>
            </p:extLst>
          </p:nvPr>
        </p:nvGraphicFramePr>
        <p:xfrm>
          <a:off x="815008" y="4441367"/>
          <a:ext cx="10316817" cy="1879920"/>
        </p:xfrm>
        <a:graphic>
          <a:graphicData uri="http://schemas.openxmlformats.org/drawingml/2006/table">
            <a:tbl>
              <a:tblPr firstRow="1" bandRow="1">
                <a:tableStyleId>{5C22544A-7EE6-4342-B048-85BDC9FD1C3A}</a:tableStyleId>
              </a:tblPr>
              <a:tblGrid>
                <a:gridCol w="3701158">
                  <a:extLst>
                    <a:ext uri="{9D8B030D-6E8A-4147-A177-3AD203B41FA5}">
                      <a16:colId xmlns:a16="http://schemas.microsoft.com/office/drawing/2014/main" val="586035636"/>
                    </a:ext>
                  </a:extLst>
                </a:gridCol>
                <a:gridCol w="1457249">
                  <a:extLst>
                    <a:ext uri="{9D8B030D-6E8A-4147-A177-3AD203B41FA5}">
                      <a16:colId xmlns:a16="http://schemas.microsoft.com/office/drawing/2014/main" val="2765720279"/>
                    </a:ext>
                  </a:extLst>
                </a:gridCol>
                <a:gridCol w="1719470">
                  <a:extLst>
                    <a:ext uri="{9D8B030D-6E8A-4147-A177-3AD203B41FA5}">
                      <a16:colId xmlns:a16="http://schemas.microsoft.com/office/drawing/2014/main" val="1657612180"/>
                    </a:ext>
                  </a:extLst>
                </a:gridCol>
                <a:gridCol w="1719470">
                  <a:extLst>
                    <a:ext uri="{9D8B030D-6E8A-4147-A177-3AD203B41FA5}">
                      <a16:colId xmlns:a16="http://schemas.microsoft.com/office/drawing/2014/main" val="588101139"/>
                    </a:ext>
                  </a:extLst>
                </a:gridCol>
                <a:gridCol w="1719470">
                  <a:extLst>
                    <a:ext uri="{9D8B030D-6E8A-4147-A177-3AD203B41FA5}">
                      <a16:colId xmlns:a16="http://schemas.microsoft.com/office/drawing/2014/main" val="1998247488"/>
                    </a:ext>
                  </a:extLst>
                </a:gridCol>
              </a:tblGrid>
              <a:tr h="370840">
                <a:tc rowSpan="2">
                  <a:txBody>
                    <a:bodyPr/>
                    <a:lstStyle/>
                    <a:p>
                      <a:r>
                        <a:rPr lang="en-US" dirty="0"/>
                        <a:t>Types of assistance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dirty="0"/>
                        <a:t>Trained (n=150)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r>
                        <a:rPr lang="en-US" dirty="0"/>
                        <a:t>Untrained (n=150)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2932933334"/>
                  </a:ext>
                </a:extLst>
              </a:tr>
              <a:tr h="370840">
                <a:tc v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No. </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No. </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379129"/>
                  </a:ext>
                </a:extLst>
              </a:tr>
              <a:tr h="370840">
                <a:tc>
                  <a:txBody>
                    <a:bodyPr/>
                    <a:lstStyle/>
                    <a:p>
                      <a:r>
                        <a:rPr lang="en-US" dirty="0"/>
                        <a:t>Own money</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17</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11.33</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26</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17.33</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884973"/>
                  </a:ext>
                </a:extLst>
              </a:tr>
              <a:tr h="370840">
                <a:tc>
                  <a:txBody>
                    <a:bodyPr/>
                    <a:lstStyle/>
                    <a:p>
                      <a:r>
                        <a:rPr lang="en-US" dirty="0"/>
                        <a:t>Borrowed from others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28</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18.67</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95</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63.34</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5555729"/>
                  </a:ext>
                </a:extLst>
              </a:tr>
              <a:tr h="370840">
                <a:tc>
                  <a:txBody>
                    <a:bodyPr/>
                    <a:lstStyle/>
                    <a:p>
                      <a:r>
                        <a:rPr lang="en-US" dirty="0"/>
                        <a:t>Bank loan</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t>105</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t>70.00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t>29</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t>19.33</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41294967"/>
                  </a:ext>
                </a:extLst>
              </a:tr>
            </a:tbl>
          </a:graphicData>
        </a:graphic>
      </p:graphicFrame>
      <p:sp>
        <p:nvSpPr>
          <p:cNvPr id="5" name="TextBox 4">
            <a:extLst>
              <a:ext uri="{FF2B5EF4-FFF2-40B4-BE49-F238E27FC236}">
                <a16:creationId xmlns:a16="http://schemas.microsoft.com/office/drawing/2014/main" id="{E02C48C5-4489-5D2D-B65F-D869F3692748}"/>
              </a:ext>
            </a:extLst>
          </p:cNvPr>
          <p:cNvSpPr txBox="1"/>
          <p:nvPr/>
        </p:nvSpPr>
        <p:spPr>
          <a:xfrm>
            <a:off x="1467676" y="4072035"/>
            <a:ext cx="9481931" cy="400110"/>
          </a:xfrm>
          <a:prstGeom prst="rect">
            <a:avLst/>
          </a:prstGeom>
          <a:noFill/>
        </p:spPr>
        <p:txBody>
          <a:bodyPr wrap="square" rtlCol="0">
            <a:spAutoFit/>
          </a:bodyPr>
          <a:lstStyle/>
          <a:p>
            <a:pPr algn="ctr"/>
            <a:r>
              <a:rPr lang="en-US" sz="2000" dirty="0"/>
              <a:t>Financial assistance to entrepreneur</a:t>
            </a:r>
            <a:endParaRPr lang="en-IN" sz="2000" dirty="0"/>
          </a:p>
        </p:txBody>
      </p:sp>
      <p:sp>
        <p:nvSpPr>
          <p:cNvPr id="6" name="TextBox 5">
            <a:extLst>
              <a:ext uri="{FF2B5EF4-FFF2-40B4-BE49-F238E27FC236}">
                <a16:creationId xmlns:a16="http://schemas.microsoft.com/office/drawing/2014/main" id="{292B916E-27F2-76B4-9888-49BB974B7EFF}"/>
              </a:ext>
            </a:extLst>
          </p:cNvPr>
          <p:cNvSpPr txBox="1"/>
          <p:nvPr/>
        </p:nvSpPr>
        <p:spPr>
          <a:xfrm>
            <a:off x="4311924" y="247086"/>
            <a:ext cx="3322983" cy="369332"/>
          </a:xfrm>
          <a:prstGeom prst="rect">
            <a:avLst/>
          </a:prstGeom>
          <a:solidFill>
            <a:schemeClr val="accent4">
              <a:lumMod val="60000"/>
              <a:lumOff val="40000"/>
            </a:schemeClr>
          </a:solidFill>
        </p:spPr>
        <p:txBody>
          <a:bodyPr wrap="square" rtlCol="0">
            <a:spAutoFit/>
          </a:bodyPr>
          <a:lstStyle/>
          <a:p>
            <a:pPr algn="ctr"/>
            <a:r>
              <a:rPr lang="en-US" b="1" dirty="0"/>
              <a:t>RESULTS</a:t>
            </a:r>
            <a:endParaRPr lang="en-IN" b="1" dirty="0"/>
          </a:p>
        </p:txBody>
      </p:sp>
    </p:spTree>
    <p:extLst>
      <p:ext uri="{BB962C8B-B14F-4D97-AF65-F5344CB8AC3E}">
        <p14:creationId xmlns:p14="http://schemas.microsoft.com/office/powerpoint/2010/main" val="99715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1A8978-A37E-57EA-E525-DBBFA6463CE8}"/>
              </a:ext>
            </a:extLst>
          </p:cNvPr>
          <p:cNvGraphicFramePr>
            <a:graphicFrameLocks noGrp="1"/>
          </p:cNvGraphicFramePr>
          <p:nvPr>
            <p:extLst>
              <p:ext uri="{D42A27DB-BD31-4B8C-83A1-F6EECF244321}">
                <p14:modId xmlns:p14="http://schemas.microsoft.com/office/powerpoint/2010/main" val="3333337901"/>
              </p:ext>
            </p:extLst>
          </p:nvPr>
        </p:nvGraphicFramePr>
        <p:xfrm>
          <a:off x="1326321" y="773178"/>
          <a:ext cx="9745868" cy="2073022"/>
        </p:xfrm>
        <a:graphic>
          <a:graphicData uri="http://schemas.openxmlformats.org/drawingml/2006/table">
            <a:tbl>
              <a:tblPr firstRow="1" bandRow="1">
                <a:tableStyleId>{5C22544A-7EE6-4342-B048-85BDC9FD1C3A}</a:tableStyleId>
              </a:tblPr>
              <a:tblGrid>
                <a:gridCol w="2436467">
                  <a:extLst>
                    <a:ext uri="{9D8B030D-6E8A-4147-A177-3AD203B41FA5}">
                      <a16:colId xmlns:a16="http://schemas.microsoft.com/office/drawing/2014/main" val="4227444774"/>
                    </a:ext>
                  </a:extLst>
                </a:gridCol>
                <a:gridCol w="2436467">
                  <a:extLst>
                    <a:ext uri="{9D8B030D-6E8A-4147-A177-3AD203B41FA5}">
                      <a16:colId xmlns:a16="http://schemas.microsoft.com/office/drawing/2014/main" val="3244803666"/>
                    </a:ext>
                  </a:extLst>
                </a:gridCol>
                <a:gridCol w="2436467">
                  <a:extLst>
                    <a:ext uri="{9D8B030D-6E8A-4147-A177-3AD203B41FA5}">
                      <a16:colId xmlns:a16="http://schemas.microsoft.com/office/drawing/2014/main" val="1385851256"/>
                    </a:ext>
                  </a:extLst>
                </a:gridCol>
                <a:gridCol w="2436467">
                  <a:extLst>
                    <a:ext uri="{9D8B030D-6E8A-4147-A177-3AD203B41FA5}">
                      <a16:colId xmlns:a16="http://schemas.microsoft.com/office/drawing/2014/main" val="757562617"/>
                    </a:ext>
                  </a:extLst>
                </a:gridCol>
              </a:tblGrid>
              <a:tr h="370840">
                <a:tc>
                  <a:txBody>
                    <a:bodyPr/>
                    <a:lstStyle/>
                    <a:p>
                      <a:pPr algn="ctr"/>
                      <a:r>
                        <a:rPr lang="en-US" dirty="0"/>
                        <a:t>Categories </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Vijayapura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Bagalkot</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Uttar Kannada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70385"/>
                  </a:ext>
                </a:extLst>
              </a:tr>
              <a:tr h="429708">
                <a:tc>
                  <a:txBody>
                    <a:bodyPr/>
                    <a:lstStyle/>
                    <a:p>
                      <a:r>
                        <a:rPr lang="en-US" dirty="0"/>
                        <a:t>Total no. of trainees trained</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3496</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2663</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2127</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841832"/>
                  </a:ext>
                </a:extLst>
              </a:tr>
              <a:tr h="370840">
                <a:tc>
                  <a:txBody>
                    <a:bodyPr/>
                    <a:lstStyle/>
                    <a:p>
                      <a:r>
                        <a:rPr lang="en-US" dirty="0"/>
                        <a:t>Total no. of trainees settled</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2260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2036</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1146</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375239"/>
                  </a:ext>
                </a:extLst>
              </a:tr>
              <a:tr h="370840">
                <a:tc>
                  <a:txBody>
                    <a:bodyPr/>
                    <a:lstStyle/>
                    <a:p>
                      <a:r>
                        <a:rPr lang="en-US" dirty="0"/>
                        <a:t>Success rate (%)</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64.64</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76.45</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t>53.87</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4869307"/>
                  </a:ext>
                </a:extLst>
              </a:tr>
            </a:tbl>
          </a:graphicData>
        </a:graphic>
      </p:graphicFrame>
      <p:sp>
        <p:nvSpPr>
          <p:cNvPr id="3" name="TextBox 2">
            <a:extLst>
              <a:ext uri="{FF2B5EF4-FFF2-40B4-BE49-F238E27FC236}">
                <a16:creationId xmlns:a16="http://schemas.microsoft.com/office/drawing/2014/main" id="{23B52C43-C8B8-64FF-4050-390C09427F96}"/>
              </a:ext>
            </a:extLst>
          </p:cNvPr>
          <p:cNvSpPr txBox="1"/>
          <p:nvPr/>
        </p:nvSpPr>
        <p:spPr>
          <a:xfrm>
            <a:off x="1172818" y="192157"/>
            <a:ext cx="10177668" cy="400110"/>
          </a:xfrm>
          <a:prstGeom prst="rect">
            <a:avLst/>
          </a:prstGeom>
          <a:noFill/>
        </p:spPr>
        <p:txBody>
          <a:bodyPr wrap="square" rtlCol="0">
            <a:spAutoFit/>
          </a:bodyPr>
          <a:lstStyle/>
          <a:p>
            <a:pPr algn="ctr"/>
            <a:r>
              <a:rPr lang="en-US" sz="2000" dirty="0"/>
              <a:t>Success rate of EDP trainings given by RUDSETI</a:t>
            </a:r>
            <a:endParaRPr lang="en-IN" sz="2000" dirty="0"/>
          </a:p>
        </p:txBody>
      </p:sp>
      <p:graphicFrame>
        <p:nvGraphicFramePr>
          <p:cNvPr id="4" name="Table 4">
            <a:extLst>
              <a:ext uri="{FF2B5EF4-FFF2-40B4-BE49-F238E27FC236}">
                <a16:creationId xmlns:a16="http://schemas.microsoft.com/office/drawing/2014/main" id="{1AFD1006-F2B6-AAD2-68D3-4DEE8A4D6A2C}"/>
              </a:ext>
            </a:extLst>
          </p:cNvPr>
          <p:cNvGraphicFramePr>
            <a:graphicFrameLocks noGrp="1"/>
          </p:cNvGraphicFramePr>
          <p:nvPr>
            <p:extLst>
              <p:ext uri="{D42A27DB-BD31-4B8C-83A1-F6EECF244321}">
                <p14:modId xmlns:p14="http://schemas.microsoft.com/office/powerpoint/2010/main" val="2885685232"/>
              </p:ext>
            </p:extLst>
          </p:nvPr>
        </p:nvGraphicFramePr>
        <p:xfrm>
          <a:off x="1708646" y="3912910"/>
          <a:ext cx="8127999" cy="225590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622463369"/>
                    </a:ext>
                  </a:extLst>
                </a:gridCol>
                <a:gridCol w="2709333">
                  <a:extLst>
                    <a:ext uri="{9D8B030D-6E8A-4147-A177-3AD203B41FA5}">
                      <a16:colId xmlns:a16="http://schemas.microsoft.com/office/drawing/2014/main" val="2435524848"/>
                    </a:ext>
                  </a:extLst>
                </a:gridCol>
                <a:gridCol w="2709333">
                  <a:extLst>
                    <a:ext uri="{9D8B030D-6E8A-4147-A177-3AD203B41FA5}">
                      <a16:colId xmlns:a16="http://schemas.microsoft.com/office/drawing/2014/main" val="4008621554"/>
                    </a:ext>
                  </a:extLst>
                </a:gridCol>
              </a:tblGrid>
              <a:tr h="370840">
                <a:tc>
                  <a:txBody>
                    <a:bodyPr/>
                    <a:lstStyle/>
                    <a:p>
                      <a:pPr algn="ctr"/>
                      <a:r>
                        <a:rPr lang="en-US" dirty="0"/>
                        <a:t>Categories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No. </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247965"/>
                  </a:ext>
                </a:extLst>
              </a:tr>
              <a:tr h="370840">
                <a:tc>
                  <a:txBody>
                    <a:bodyPr/>
                    <a:lstStyle/>
                    <a:p>
                      <a:r>
                        <a:rPr lang="en-US" dirty="0"/>
                        <a:t>0-3 months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t>29</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t>19.33</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25535412"/>
                  </a:ext>
                </a:extLst>
              </a:tr>
              <a:tr h="370840">
                <a:tc>
                  <a:txBody>
                    <a:bodyPr/>
                    <a:lstStyle/>
                    <a:p>
                      <a:r>
                        <a:rPr lang="en-US" dirty="0"/>
                        <a:t>4-6 months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t>48</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t>32.00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42158890"/>
                  </a:ext>
                </a:extLst>
              </a:tr>
              <a:tr h="370840">
                <a:tc>
                  <a:txBody>
                    <a:bodyPr/>
                    <a:lstStyle/>
                    <a:p>
                      <a:r>
                        <a:rPr lang="en-US" dirty="0"/>
                        <a:t>7-9 months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16.00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1190042"/>
                  </a:ext>
                </a:extLst>
              </a:tr>
              <a:tr h="370840">
                <a:tc>
                  <a:txBody>
                    <a:bodyPr/>
                    <a:lstStyle/>
                    <a:p>
                      <a:r>
                        <a:rPr lang="en-US" dirty="0"/>
                        <a:t>10-12 months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19</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12.67</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595369"/>
                  </a:ext>
                </a:extLst>
              </a:tr>
              <a:tr h="370840">
                <a:tc>
                  <a:txBody>
                    <a:bodyPr/>
                    <a:lstStyle/>
                    <a:p>
                      <a:r>
                        <a:rPr lang="en-US" dirty="0"/>
                        <a:t>More than 12 months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20.00</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55544"/>
                  </a:ext>
                </a:extLst>
              </a:tr>
            </a:tbl>
          </a:graphicData>
        </a:graphic>
      </p:graphicFrame>
      <p:sp>
        <p:nvSpPr>
          <p:cNvPr id="5" name="TextBox 4">
            <a:extLst>
              <a:ext uri="{FF2B5EF4-FFF2-40B4-BE49-F238E27FC236}">
                <a16:creationId xmlns:a16="http://schemas.microsoft.com/office/drawing/2014/main" id="{51474AC1-4028-F535-70D8-52992A68E418}"/>
              </a:ext>
            </a:extLst>
          </p:cNvPr>
          <p:cNvSpPr txBox="1"/>
          <p:nvPr/>
        </p:nvSpPr>
        <p:spPr>
          <a:xfrm>
            <a:off x="1031679" y="3429000"/>
            <a:ext cx="9481931" cy="400110"/>
          </a:xfrm>
          <a:prstGeom prst="rect">
            <a:avLst/>
          </a:prstGeom>
          <a:noFill/>
        </p:spPr>
        <p:txBody>
          <a:bodyPr wrap="square" rtlCol="0">
            <a:spAutoFit/>
          </a:bodyPr>
          <a:lstStyle/>
          <a:p>
            <a:pPr algn="ctr"/>
            <a:r>
              <a:rPr lang="en-US" sz="2000" dirty="0"/>
              <a:t>Time lag in establishing an enterprise by trained entrepreneurs (N=150)</a:t>
            </a:r>
            <a:endParaRPr lang="en-IN" sz="2000" dirty="0"/>
          </a:p>
        </p:txBody>
      </p:sp>
    </p:spTree>
    <p:extLst>
      <p:ext uri="{BB962C8B-B14F-4D97-AF65-F5344CB8AC3E}">
        <p14:creationId xmlns:p14="http://schemas.microsoft.com/office/powerpoint/2010/main" val="3834336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2CB88-4344-3018-DB76-35B81310D560}"/>
              </a:ext>
            </a:extLst>
          </p:cNvPr>
          <p:cNvSpPr>
            <a:spLocks noGrp="1"/>
          </p:cNvSpPr>
          <p:nvPr>
            <p:ph type="body" idx="1"/>
          </p:nvPr>
        </p:nvSpPr>
        <p:spPr/>
        <p:txBody>
          <a:bodyPr/>
          <a:lstStyle/>
          <a:p>
            <a:r>
              <a:rPr lang="en-US" sz="7200" dirty="0"/>
              <a:t>CONCLUSION</a:t>
            </a:r>
            <a:endParaRPr lang="en-IN" sz="7200" dirty="0"/>
          </a:p>
        </p:txBody>
      </p:sp>
    </p:spTree>
    <p:extLst>
      <p:ext uri="{BB962C8B-B14F-4D97-AF65-F5344CB8AC3E}">
        <p14:creationId xmlns:p14="http://schemas.microsoft.com/office/powerpoint/2010/main" val="2787806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496183-0FEC-BBFA-AAE3-571A5638401A}"/>
              </a:ext>
            </a:extLst>
          </p:cNvPr>
          <p:cNvPicPr>
            <a:picLocks noChangeAspect="1"/>
          </p:cNvPicPr>
          <p:nvPr/>
        </p:nvPicPr>
        <p:blipFill rotWithShape="1">
          <a:blip r:embed="rId2">
            <a:extLst>
              <a:ext uri="{28A0092B-C50C-407E-A947-70E740481C1C}">
                <a14:useLocalDpi xmlns:a14="http://schemas.microsoft.com/office/drawing/2010/main" val="0"/>
              </a:ext>
            </a:extLst>
          </a:blip>
          <a:srcRect b="19627"/>
          <a:stretch/>
        </p:blipFill>
        <p:spPr>
          <a:xfrm>
            <a:off x="3329940" y="109329"/>
            <a:ext cx="8862060" cy="6748671"/>
          </a:xfrm>
          <a:prstGeom prst="rect">
            <a:avLst/>
          </a:prstGeom>
          <a:effectLst>
            <a:softEdge rad="635000"/>
          </a:effectLst>
        </p:spPr>
      </p:pic>
      <p:sp>
        <p:nvSpPr>
          <p:cNvPr id="12" name="Rectangle 11">
            <a:extLst>
              <a:ext uri="{FF2B5EF4-FFF2-40B4-BE49-F238E27FC236}">
                <a16:creationId xmlns:a16="http://schemas.microsoft.com/office/drawing/2014/main" id="{AFDB60CE-F223-DC61-0365-2F8C6297A251}"/>
              </a:ext>
            </a:extLst>
          </p:cNvPr>
          <p:cNvSpPr/>
          <p:nvPr/>
        </p:nvSpPr>
        <p:spPr>
          <a:xfrm>
            <a:off x="5087299" y="3673012"/>
            <a:ext cx="4681090" cy="1569660"/>
          </a:xfrm>
          <a:prstGeom prst="rect">
            <a:avLst/>
          </a:prstGeom>
          <a:noFill/>
        </p:spPr>
        <p:txBody>
          <a:bodyPr wrap="none" lIns="91440" tIns="45720" rIns="91440" bIns="45720">
            <a:spAutoFit/>
          </a:bodyPr>
          <a:lstStyle/>
          <a:p>
            <a:pPr algn="ctr"/>
            <a:r>
              <a:rPr lang="en-US" sz="9600" b="1" dirty="0">
                <a:ln w="0"/>
                <a:solidFill>
                  <a:srgbClr val="4472C4"/>
                </a:solidFill>
                <a:effectLst>
                  <a:outerShdw blurRad="38100" dist="25400" dir="5400000" algn="ctr" rotWithShape="0">
                    <a:srgbClr val="6E747A">
                      <a:alpha val="43000"/>
                    </a:srgbClr>
                  </a:outerShdw>
                </a:effectLst>
                <a:latin typeface="Edwardian Script ITC" panose="030303020407070D0804" pitchFamily="66" charset="0"/>
              </a:rPr>
              <a:t>Thank You</a:t>
            </a:r>
          </a:p>
        </p:txBody>
      </p:sp>
    </p:spTree>
    <p:extLst>
      <p:ext uri="{BB962C8B-B14F-4D97-AF65-F5344CB8AC3E}">
        <p14:creationId xmlns:p14="http://schemas.microsoft.com/office/powerpoint/2010/main" val="221868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3E4F2-C6DE-F099-C016-C18A9802508D}"/>
              </a:ext>
            </a:extLst>
          </p:cNvPr>
          <p:cNvSpPr>
            <a:spLocks noGrp="1"/>
          </p:cNvSpPr>
          <p:nvPr>
            <p:ph type="sldNum" idx="12"/>
          </p:nvPr>
        </p:nvSpPr>
        <p:spPr/>
        <p:txBody>
          <a:bodyPr/>
          <a:lstStyle/>
          <a:p>
            <a:fld id="{276BD621-C50A-44AF-B05D-7BFB9EC64DCA}" type="slidenum">
              <a:rPr lang="en-IN" smtClean="0"/>
              <a:t>8</a:t>
            </a:fld>
            <a:endParaRPr lang="en-IN" dirty="0"/>
          </a:p>
        </p:txBody>
      </p:sp>
      <p:sp>
        <p:nvSpPr>
          <p:cNvPr id="3" name="Title 1">
            <a:extLst>
              <a:ext uri="{FF2B5EF4-FFF2-40B4-BE49-F238E27FC236}">
                <a16:creationId xmlns:a16="http://schemas.microsoft.com/office/drawing/2014/main" id="{06E696F5-D163-A447-32B7-A60B04C1D5CD}"/>
              </a:ext>
            </a:extLst>
          </p:cNvPr>
          <p:cNvSpPr txBox="1">
            <a:spLocks/>
          </p:cNvSpPr>
          <p:nvPr/>
        </p:nvSpPr>
        <p:spPr>
          <a:xfrm>
            <a:off x="536712" y="404429"/>
            <a:ext cx="11350488" cy="619301"/>
          </a:xfrm>
          <a:prstGeom prst="rect">
            <a:avLst/>
          </a:prstGeom>
          <a:solidFill>
            <a:schemeClr val="accent6">
              <a:lumMod val="75000"/>
            </a:schemeClr>
          </a:solidFill>
          <a:ln>
            <a:noFill/>
          </a:ln>
          <a:effectLst>
            <a:outerShdw blurRad="57150" dist="19050" dir="5400000" algn="ctr" rotWithShape="0">
              <a:srgbClr val="000000">
                <a:alpha val="63000"/>
              </a:srgbClr>
            </a:outerShdw>
          </a:effectLst>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Univers Condensed Light"/>
                <a:ea typeface="+mn-ea"/>
                <a:cs typeface="+mn-cs"/>
              </a:rPr>
              <a:t>Importance of skill development</a:t>
            </a:r>
            <a:br>
              <a:rPr kumimoji="0" lang="en-US" sz="3600" b="1" i="0" u="none" strike="noStrike" kern="1200" cap="none" spc="0" normalizeH="0" baseline="0" noProof="0">
                <a:ln>
                  <a:noFill/>
                </a:ln>
                <a:solidFill>
                  <a:srgbClr val="FFFFFF"/>
                </a:solidFill>
                <a:effectLst/>
                <a:uLnTx/>
                <a:uFillTx/>
                <a:latin typeface="Univers Condensed Light"/>
                <a:ea typeface="+mn-ea"/>
                <a:cs typeface="+mn-cs"/>
              </a:rPr>
            </a:br>
            <a:endParaRPr kumimoji="0" lang="en-IN" sz="3600" b="1" i="0" u="none" strike="noStrike" kern="1200" cap="none" spc="0" normalizeH="0" baseline="0" noProof="0" dirty="0">
              <a:ln>
                <a:noFill/>
              </a:ln>
              <a:solidFill>
                <a:srgbClr val="FFFFFF"/>
              </a:solidFill>
              <a:effectLst/>
              <a:uLnTx/>
              <a:uFillTx/>
              <a:latin typeface="Univers Condensed Light"/>
              <a:ea typeface="+mn-ea"/>
              <a:cs typeface="+mn-cs"/>
            </a:endParaRPr>
          </a:p>
        </p:txBody>
      </p:sp>
      <p:sp>
        <p:nvSpPr>
          <p:cNvPr id="4" name="TextBox 3">
            <a:extLst>
              <a:ext uri="{FF2B5EF4-FFF2-40B4-BE49-F238E27FC236}">
                <a16:creationId xmlns:a16="http://schemas.microsoft.com/office/drawing/2014/main" id="{CECB010C-4396-9F7E-6267-EBF13E549873}"/>
              </a:ext>
            </a:extLst>
          </p:cNvPr>
          <p:cNvSpPr txBox="1"/>
          <p:nvPr/>
        </p:nvSpPr>
        <p:spPr>
          <a:xfrm>
            <a:off x="536713" y="1199057"/>
            <a:ext cx="8289236" cy="3754874"/>
          </a:xfrm>
          <a:prstGeom prst="rect">
            <a:avLst/>
          </a:prstGeom>
          <a:solidFill>
            <a:schemeClr val="accent6">
              <a:lumMod val="20000"/>
              <a:lumOff val="80000"/>
            </a:schemeClr>
          </a:solidFill>
          <a:ln w="6350" cap="flat" cmpd="sng" algn="ctr">
            <a:solidFill>
              <a:srgbClr val="60717C"/>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00000"/>
              </a:solidFill>
              <a:effectLst/>
              <a:uLnTx/>
              <a:uFillTx/>
              <a:latin typeface="inheri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ea typeface="Calibri" panose="020F0502020204030204" pitchFamily="34" charset="0"/>
                <a:cs typeface="+mn-cs"/>
              </a:rPr>
              <a:t>Individual can increase their employability, enhance career prospects, </a:t>
            </a:r>
            <a:endPar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ea typeface="Calibri" panose="020F0502020204030204" pitchFamily="34" charset="0"/>
              <a:cs typeface="Noto Sans" panose="020B050204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ea typeface="+mn-ea"/>
              <a:cs typeface="Noto Sans" panose="020B050204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ea typeface="Times New Roman" panose="02020603050405020304" pitchFamily="18" charset="0"/>
                <a:cs typeface="+mn-cs"/>
              </a:rPr>
              <a:t>The performance level improves and so does self-confidence and efficiency.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Bahnschrift SemiBold" panose="020B0502040204020203" pitchFamily="34" charset="0"/>
                <a:ea typeface="+mn-ea"/>
                <a:cs typeface="+mn-cs"/>
              </a:rPr>
              <a:t>In agriculture cognitive skills are required to make better decisions, technical skills required for handling various implements and interpersonal skills required for exchange of farm related information</a:t>
            </a:r>
            <a:endParaRPr kumimoji="0" lang="en-IN" sz="2200" b="0" i="0" u="none" strike="noStrike" kern="0" cap="none" spc="0" normalizeH="0" baseline="0" noProof="0" dirty="0">
              <a:ln>
                <a:noFill/>
              </a:ln>
              <a:solidFill>
                <a:srgbClr val="000000"/>
              </a:solidFill>
              <a:effectLst/>
              <a:uLnTx/>
              <a:uFillTx/>
              <a:latin typeface="Bahnschrift SemiBold" panose="020B0502040204020203" pitchFamily="34" charset="0"/>
              <a:ea typeface="+mn-ea"/>
              <a:cs typeface="+mn-cs"/>
            </a:endParaRPr>
          </a:p>
        </p:txBody>
      </p:sp>
      <p:sp>
        <p:nvSpPr>
          <p:cNvPr id="5" name="TextBox 4">
            <a:extLst>
              <a:ext uri="{FF2B5EF4-FFF2-40B4-BE49-F238E27FC236}">
                <a16:creationId xmlns:a16="http://schemas.microsoft.com/office/drawing/2014/main" id="{5D19425B-4B27-E917-53C1-C489FDBD6503}"/>
              </a:ext>
            </a:extLst>
          </p:cNvPr>
          <p:cNvSpPr txBox="1"/>
          <p:nvPr/>
        </p:nvSpPr>
        <p:spPr>
          <a:xfrm>
            <a:off x="536712" y="5241067"/>
            <a:ext cx="11270975" cy="1015663"/>
          </a:xfrm>
          <a:prstGeom prst="rect">
            <a:avLst/>
          </a:prstGeom>
          <a:noFill/>
        </p:spPr>
        <p:txBody>
          <a:bodyPr wrap="square">
            <a:spAutoFit/>
          </a:bodyPr>
          <a:lstStyle/>
          <a:p>
            <a:r>
              <a:rPr lang="en-US" sz="2000" dirty="0">
                <a:solidFill>
                  <a:srgbClr val="000000"/>
                </a:solidFill>
                <a:latin typeface="Bahnschrift SemiBold" panose="020B0502040204020203" pitchFamily="34" charset="0"/>
                <a:ea typeface="Times New Roman" panose="02020603050405020304" pitchFamily="18" charset="0"/>
              </a:rPr>
              <a:t>For India to become the skill capital of the world, skilling of rural India assumes great importance so as to enable the rural workforce in realizing their potential and become part of the country’s progress</a:t>
            </a:r>
            <a:endParaRPr lang="en-IN" sz="2000" dirty="0">
              <a:solidFill>
                <a:srgbClr val="000000"/>
              </a:solidFill>
              <a:latin typeface="Bahnschrift SemiBold" panose="020B0502040204020203"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CEBEC5D6-8B7F-5E0C-A8B9-47D93A010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700" y="1199057"/>
            <a:ext cx="2857500" cy="1600200"/>
          </a:xfrm>
          <a:prstGeom prst="rect">
            <a:avLst/>
          </a:prstGeom>
        </p:spPr>
      </p:pic>
      <p:pic>
        <p:nvPicPr>
          <p:cNvPr id="7" name="Picture 6">
            <a:extLst>
              <a:ext uri="{FF2B5EF4-FFF2-40B4-BE49-F238E27FC236}">
                <a16:creationId xmlns:a16="http://schemas.microsoft.com/office/drawing/2014/main" id="{20A87DE4-DD44-BB94-61EF-3EE18B8D0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00" y="3076494"/>
            <a:ext cx="2857500" cy="1877437"/>
          </a:xfrm>
          <a:prstGeom prst="rect">
            <a:avLst/>
          </a:prstGeom>
        </p:spPr>
      </p:pic>
    </p:spTree>
    <p:extLst>
      <p:ext uri="{BB962C8B-B14F-4D97-AF65-F5344CB8AC3E}">
        <p14:creationId xmlns:p14="http://schemas.microsoft.com/office/powerpoint/2010/main" val="374380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33BCEC8-0843-64FF-8DEF-A22EF65298FE}"/>
              </a:ext>
            </a:extLst>
          </p:cNvPr>
          <p:cNvGraphicFramePr/>
          <p:nvPr>
            <p:extLst>
              <p:ext uri="{D42A27DB-BD31-4B8C-83A1-F6EECF244321}">
                <p14:modId xmlns:p14="http://schemas.microsoft.com/office/powerpoint/2010/main" val="3116187266"/>
              </p:ext>
            </p:extLst>
          </p:nvPr>
        </p:nvGraphicFramePr>
        <p:xfrm>
          <a:off x="417995" y="1067537"/>
          <a:ext cx="1135600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5D0A802-C8D3-FDC6-8BC6-79BB41D0F775}"/>
              </a:ext>
            </a:extLst>
          </p:cNvPr>
          <p:cNvSpPr txBox="1"/>
          <p:nvPr/>
        </p:nvSpPr>
        <p:spPr>
          <a:xfrm>
            <a:off x="2544417" y="469371"/>
            <a:ext cx="6569766"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sym typeface="Arial"/>
              </a:rPr>
              <a:t>Objectives of the Seminar</a:t>
            </a:r>
            <a:endParaRPr kumimoji="0" lang="en-IN"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sym typeface="Arial"/>
            </a:endParaRPr>
          </a:p>
        </p:txBody>
      </p:sp>
    </p:spTree>
    <p:extLst>
      <p:ext uri="{BB962C8B-B14F-4D97-AF65-F5344CB8AC3E}">
        <p14:creationId xmlns:p14="http://schemas.microsoft.com/office/powerpoint/2010/main" val="3192588148"/>
      </p:ext>
    </p:extLst>
  </p:cSld>
  <p:clrMapOvr>
    <a:masterClrMapping/>
  </p:clrMapOvr>
</p:sld>
</file>

<file path=ppt/theme/theme1.xml><?xml version="1.0" encoding="utf-8"?>
<a:theme xmlns:a="http://schemas.openxmlformats.org/drawingml/2006/main" name="1_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erdinand template">
  <a:themeElements>
    <a:clrScheme name="Custom 347">
      <a:dk1>
        <a:srgbClr val="343A4E"/>
      </a:dk1>
      <a:lt1>
        <a:srgbClr val="FFFFFF"/>
      </a:lt1>
      <a:dk2>
        <a:srgbClr val="707A96"/>
      </a:dk2>
      <a:lt2>
        <a:srgbClr val="EEEFF3"/>
      </a:lt2>
      <a:accent1>
        <a:srgbClr val="ACD701"/>
      </a:accent1>
      <a:accent2>
        <a:srgbClr val="69B636"/>
      </a:accent2>
      <a:accent3>
        <a:srgbClr val="32A318"/>
      </a:accent3>
      <a:accent4>
        <a:srgbClr val="9EACD1"/>
      </a:accent4>
      <a:accent5>
        <a:srgbClr val="707A96"/>
      </a:accent5>
      <a:accent6>
        <a:srgbClr val="394057"/>
      </a:accent6>
      <a:hlink>
        <a:srgbClr val="0E99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1">
  <a:themeElements>
    <a:clrScheme name="Custom 347">
      <a:dk1>
        <a:srgbClr val="38414C"/>
      </a:dk1>
      <a:lt1>
        <a:srgbClr val="FFFFFF"/>
      </a:lt1>
      <a:dk2>
        <a:srgbClr val="222222"/>
      </a:dk2>
      <a:lt2>
        <a:srgbClr val="DCE1E8"/>
      </a:lt2>
      <a:accent1>
        <a:srgbClr val="498BE4"/>
      </a:accent1>
      <a:accent2>
        <a:srgbClr val="8FC6EF"/>
      </a:accent2>
      <a:accent3>
        <a:srgbClr val="4F9CB5"/>
      </a:accent3>
      <a:accent4>
        <a:srgbClr val="9DDDD2"/>
      </a:accent4>
      <a:accent5>
        <a:srgbClr val="75AF77"/>
      </a:accent5>
      <a:accent6>
        <a:srgbClr val="ABDE75"/>
      </a:accent6>
      <a:hlink>
        <a:srgbClr val="4A8D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3E1EC43D-F7D3-40D2-9918-456743B55DA5}" vid="{DF9FDCBA-AF77-4432-8CEE-63D12129F749}"/>
    </a:ext>
  </a:extLst>
</a:theme>
</file>

<file path=ppt/theme/theme7.xml><?xml version="1.0" encoding="utf-8"?>
<a:theme xmlns:a="http://schemas.openxmlformats.org/drawingml/2006/main" name="GREEN RIBON">
  <a:themeElements>
    <a:clrScheme name="Custom 347">
      <a:dk1>
        <a:srgbClr val="343A4E"/>
      </a:dk1>
      <a:lt1>
        <a:srgbClr val="FFFFFF"/>
      </a:lt1>
      <a:dk2>
        <a:srgbClr val="707A96"/>
      </a:dk2>
      <a:lt2>
        <a:srgbClr val="EEEFF3"/>
      </a:lt2>
      <a:accent1>
        <a:srgbClr val="ACD701"/>
      </a:accent1>
      <a:accent2>
        <a:srgbClr val="69B636"/>
      </a:accent2>
      <a:accent3>
        <a:srgbClr val="32A318"/>
      </a:accent3>
      <a:accent4>
        <a:srgbClr val="9EACD1"/>
      </a:accent4>
      <a:accent5>
        <a:srgbClr val="707A96"/>
      </a:accent5>
      <a:accent6>
        <a:srgbClr val="394057"/>
      </a:accent6>
      <a:hlink>
        <a:srgbClr val="0E99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EEN RIBON" id="{0F3E2B13-B392-4CD9-AD96-CF45A7BB590B}" vid="{160AB62F-27AF-4923-8F51-0625C6DACBF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4040</TotalTime>
  <Words>5437</Words>
  <Application>Microsoft Office PowerPoint</Application>
  <PresentationFormat>Widescreen</PresentationFormat>
  <Paragraphs>779</Paragraphs>
  <Slides>79</Slides>
  <Notes>3</Notes>
  <HiddenSlides>0</HiddenSlides>
  <MMClips>0</MMClips>
  <ScaleCrop>false</ScaleCrop>
  <HeadingPairs>
    <vt:vector size="6" baseType="variant">
      <vt:variant>
        <vt:lpstr>Fonts Used</vt:lpstr>
      </vt:variant>
      <vt:variant>
        <vt:i4>38</vt:i4>
      </vt:variant>
      <vt:variant>
        <vt:lpstr>Theme</vt:lpstr>
      </vt:variant>
      <vt:variant>
        <vt:i4>7</vt:i4>
      </vt:variant>
      <vt:variant>
        <vt:lpstr>Slide Titles</vt:lpstr>
      </vt:variant>
      <vt:variant>
        <vt:i4>79</vt:i4>
      </vt:variant>
    </vt:vector>
  </HeadingPairs>
  <TitlesOfParts>
    <vt:vector size="124" baseType="lpstr">
      <vt:lpstr>Arial</vt:lpstr>
      <vt:lpstr>Arial</vt:lpstr>
      <vt:lpstr>Arial Rounded MT Bold</vt:lpstr>
      <vt:lpstr>Bahnschrift SemiBold</vt:lpstr>
      <vt:lpstr>Bahnschrift SemiBold SemiConden</vt:lpstr>
      <vt:lpstr>Berlin Sans FB Demi</vt:lpstr>
      <vt:lpstr>Book Antiqua</vt:lpstr>
      <vt:lpstr>Bookman Old Style</vt:lpstr>
      <vt:lpstr>Calibri</vt:lpstr>
      <vt:lpstr>Calibri Light</vt:lpstr>
      <vt:lpstr>Century Gothic</vt:lpstr>
      <vt:lpstr>Chivo</vt:lpstr>
      <vt:lpstr>Cinzel</vt:lpstr>
      <vt:lpstr>Colonna MT</vt:lpstr>
      <vt:lpstr>DINPro-Regular</vt:lpstr>
      <vt:lpstr>Edwardian Script ITC</vt:lpstr>
      <vt:lpstr>Encode Sans Semi Condensed</vt:lpstr>
      <vt:lpstr>Encode Sans Semi Condensed Light</vt:lpstr>
      <vt:lpstr>Encode Sans Semi Condensed SemiBold</vt:lpstr>
      <vt:lpstr>Georgia</vt:lpstr>
      <vt:lpstr>GothamBold</vt:lpstr>
      <vt:lpstr>GothamBook</vt:lpstr>
      <vt:lpstr>inherit</vt:lpstr>
      <vt:lpstr>Kalam</vt:lpstr>
      <vt:lpstr>Karla</vt:lpstr>
      <vt:lpstr>Lato</vt:lpstr>
      <vt:lpstr>lato-regular-webfont</vt:lpstr>
      <vt:lpstr>lato-semibold-webfont</vt:lpstr>
      <vt:lpstr>Libre Baskerville</vt:lpstr>
      <vt:lpstr>Merriweather</vt:lpstr>
      <vt:lpstr>Open Sans</vt:lpstr>
      <vt:lpstr>Palatino Linotype</vt:lpstr>
      <vt:lpstr>Script MT Bold</vt:lpstr>
      <vt:lpstr>Söhne</vt:lpstr>
      <vt:lpstr>Times New Roman</vt:lpstr>
      <vt:lpstr>TTF7562O00</vt:lpstr>
      <vt:lpstr>Univers Condensed Light</vt:lpstr>
      <vt:lpstr>Wingdings</vt:lpstr>
      <vt:lpstr>1_Office Theme</vt:lpstr>
      <vt:lpstr>Office Theme</vt:lpstr>
      <vt:lpstr>Ferdinand template</vt:lpstr>
      <vt:lpstr>Dolabella template</vt:lpstr>
      <vt:lpstr>2_Office Theme</vt:lpstr>
      <vt:lpstr>Theme1</vt:lpstr>
      <vt:lpstr>GREEN RIBON</vt:lpstr>
      <vt:lpstr>PowerPoint Presentation</vt:lpstr>
      <vt:lpstr>PowerPoint Presentation</vt:lpstr>
      <vt:lpstr>PowerPoint Presentation</vt:lpstr>
      <vt:lpstr>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INITIATIVES IN SKILL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Study  1</vt:lpstr>
      <vt:lpstr>PowerPoint Presentation</vt:lpstr>
      <vt:lpstr>PowerPoint Presentation</vt:lpstr>
      <vt:lpstr>PowerPoint Presentation</vt:lpstr>
      <vt:lpstr>Research  Study  2</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dc:creator>
  <cp:lastModifiedBy>Md</cp:lastModifiedBy>
  <cp:revision>25</cp:revision>
  <dcterms:created xsi:type="dcterms:W3CDTF">2023-02-16T05:56:45Z</dcterms:created>
  <dcterms:modified xsi:type="dcterms:W3CDTF">2023-02-24T17:25:26Z</dcterms:modified>
</cp:coreProperties>
</file>