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handoutMasterIdLst>
    <p:handoutMasterId r:id="rId21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</p:sldIdLst>
  <p:sldSz cx="9144000" cy="6858000" type="screen4x3"/>
  <p:notesSz cx="7099300" cy="102346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4" userDrawn="1">
          <p15:clr>
            <a:srgbClr val="A4A3A4"/>
          </p15:clr>
        </p15:guide>
        <p15:guide id="2" pos="2237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Ganesamoorthi Sundaresan" initials="GS" lastIdx="1" clrIdx="0">
    <p:extLst>
      <p:ext uri="{19B8F6BF-5375-455C-9EA6-DF929625EA0E}">
        <p15:presenceInfo xmlns:p15="http://schemas.microsoft.com/office/powerpoint/2012/main" userId="f9eb11ba91946359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FF"/>
    <a:srgbClr val="008000"/>
    <a:srgbClr val="3333FF"/>
    <a:srgbClr val="0000CC"/>
    <a:srgbClr val="800000"/>
    <a:srgbClr val="66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75" autoAdjust="0"/>
    <p:restoredTop sz="92865" autoAdjust="0"/>
  </p:normalViewPr>
  <p:slideViewPr>
    <p:cSldViewPr>
      <p:cViewPr varScale="1">
        <p:scale>
          <a:sx n="87" d="100"/>
          <a:sy n="87" d="100"/>
        </p:scale>
        <p:origin x="1302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39798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>
      <p:cViewPr varScale="1">
        <p:scale>
          <a:sx n="48" d="100"/>
          <a:sy n="48" d="100"/>
        </p:scale>
        <p:origin x="-2982" y="-102"/>
      </p:cViewPr>
      <p:guideLst>
        <p:guide orient="horz" pos="3224"/>
        <p:guide pos="2237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2" y="2"/>
            <a:ext cx="3076363" cy="511730"/>
          </a:xfrm>
          <a:prstGeom prst="rect">
            <a:avLst/>
          </a:prstGeom>
        </p:spPr>
        <p:txBody>
          <a:bodyPr vert="horz" lIns="99029" tIns="49514" rIns="99029" bIns="49514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21295" y="2"/>
            <a:ext cx="3076363" cy="511730"/>
          </a:xfrm>
          <a:prstGeom prst="rect">
            <a:avLst/>
          </a:prstGeom>
        </p:spPr>
        <p:txBody>
          <a:bodyPr vert="horz" lIns="99029" tIns="49514" rIns="99029" bIns="49514" rtlCol="0"/>
          <a:lstStyle>
            <a:lvl1pPr algn="r">
              <a:defRPr sz="1300"/>
            </a:lvl1pPr>
          </a:lstStyle>
          <a:p>
            <a:fld id="{F639E80B-1CE0-4A60-96F3-2BF0863DC35C}" type="datetimeFigureOut">
              <a:rPr lang="en-US" smtClean="0"/>
              <a:pPr/>
              <a:t>3/1/2023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2" y="9721108"/>
            <a:ext cx="3076363" cy="511730"/>
          </a:xfrm>
          <a:prstGeom prst="rect">
            <a:avLst/>
          </a:prstGeom>
        </p:spPr>
        <p:txBody>
          <a:bodyPr vert="horz" lIns="99029" tIns="49514" rIns="99029" bIns="49514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21295" y="9721108"/>
            <a:ext cx="3076363" cy="511730"/>
          </a:xfrm>
          <a:prstGeom prst="rect">
            <a:avLst/>
          </a:prstGeom>
        </p:spPr>
        <p:txBody>
          <a:bodyPr vert="horz" lIns="99029" tIns="49514" rIns="99029" bIns="49514" rtlCol="0" anchor="b"/>
          <a:lstStyle>
            <a:lvl1pPr algn="r">
              <a:defRPr sz="1300"/>
            </a:lvl1pPr>
          </a:lstStyle>
          <a:p>
            <a:fld id="{4FD4718E-6AFD-4393-A67C-C646EA0694C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558249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2" y="2"/>
            <a:ext cx="3076363" cy="511730"/>
          </a:xfrm>
          <a:prstGeom prst="rect">
            <a:avLst/>
          </a:prstGeom>
        </p:spPr>
        <p:txBody>
          <a:bodyPr vert="horz" lIns="99029" tIns="49514" rIns="99029" bIns="49514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1295" y="2"/>
            <a:ext cx="3076363" cy="511730"/>
          </a:xfrm>
          <a:prstGeom prst="rect">
            <a:avLst/>
          </a:prstGeom>
        </p:spPr>
        <p:txBody>
          <a:bodyPr vert="horz" lIns="99029" tIns="49514" rIns="99029" bIns="49514" rtlCol="0"/>
          <a:lstStyle>
            <a:lvl1pPr algn="r">
              <a:defRPr sz="1300"/>
            </a:lvl1pPr>
          </a:lstStyle>
          <a:p>
            <a:fld id="{0A7B8A55-5BDF-4440-8D79-872017A6074C}" type="datetimeFigureOut">
              <a:rPr lang="en-US" smtClean="0"/>
              <a:pPr/>
              <a:t>3/1/2023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90600" y="768350"/>
            <a:ext cx="5118100" cy="3838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29" tIns="49514" rIns="99029" bIns="49514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9931" y="4861442"/>
            <a:ext cx="5679440" cy="4605576"/>
          </a:xfrm>
          <a:prstGeom prst="rect">
            <a:avLst/>
          </a:prstGeom>
        </p:spPr>
        <p:txBody>
          <a:bodyPr vert="horz" lIns="99029" tIns="49514" rIns="99029" bIns="49514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2" y="9721108"/>
            <a:ext cx="3076363" cy="511730"/>
          </a:xfrm>
          <a:prstGeom prst="rect">
            <a:avLst/>
          </a:prstGeom>
        </p:spPr>
        <p:txBody>
          <a:bodyPr vert="horz" lIns="99029" tIns="49514" rIns="99029" bIns="49514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1295" y="9721108"/>
            <a:ext cx="3076363" cy="511730"/>
          </a:xfrm>
          <a:prstGeom prst="rect">
            <a:avLst/>
          </a:prstGeom>
        </p:spPr>
        <p:txBody>
          <a:bodyPr vert="horz" lIns="99029" tIns="49514" rIns="99029" bIns="49514" rtlCol="0" anchor="b"/>
          <a:lstStyle>
            <a:lvl1pPr algn="r">
              <a:defRPr sz="1300"/>
            </a:lvl1pPr>
          </a:lstStyle>
          <a:p>
            <a:fld id="{659B1300-8C2B-41E7-8329-257E392AE3F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87024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228A3-A3C0-4723-BD82-EFE3D280EE0F}" type="datetime1">
              <a:rPr lang="en-US" smtClean="0"/>
              <a:pPr/>
              <a:t>3/1/2023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751A5-4405-4285-BDEB-52C0531AF46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3702317"/>
      </p:ext>
    </p:extLst>
  </p:cSld>
  <p:clrMapOvr>
    <a:masterClrMapping/>
  </p:clrMapOvr>
  <p:transition spd="med">
    <p:wipe dir="r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BCB91D-BBB0-442F-A8F9-43725726ABF3}" type="datetime1">
              <a:rPr lang="en-US" smtClean="0"/>
              <a:pPr/>
              <a:t>3/1/2023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751A5-4405-4285-BDEB-52C0531AF46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4552275"/>
      </p:ext>
    </p:extLst>
  </p:cSld>
  <p:clrMapOvr>
    <a:masterClrMapping/>
  </p:clrMapOvr>
  <p:transition spd="med">
    <p:wipe dir="r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23816A-AFDD-4B1B-84D9-299D198E6EF4}" type="datetime1">
              <a:rPr lang="en-US" smtClean="0"/>
              <a:pPr/>
              <a:t>3/1/2023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751A5-4405-4285-BDEB-52C0531AF46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6887674"/>
      </p:ext>
    </p:extLst>
  </p:cSld>
  <p:clrMapOvr>
    <a:masterClrMapping/>
  </p:clrMapOvr>
  <p:transition spd="med">
    <p:wipe dir="r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104" y="111456"/>
            <a:ext cx="8915400" cy="1143000"/>
          </a:xfrm>
          <a:solidFill>
            <a:schemeClr val="accent6">
              <a:lumMod val="20000"/>
              <a:lumOff val="80000"/>
            </a:schemeClr>
          </a:solidFill>
          <a:ln w="38100"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/>
          <a:lstStyle>
            <a:lvl1pPr>
              <a:defRPr b="1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5104" y="1344304"/>
            <a:ext cx="8915400" cy="5361296"/>
          </a:xfrm>
          <a:solidFill>
            <a:schemeClr val="accent4">
              <a:lumMod val="20000"/>
              <a:lumOff val="80000"/>
            </a:schemeClr>
          </a:solidFill>
          <a:ln w="28575">
            <a:solidFill>
              <a:schemeClr val="accent5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txBody>
          <a:bodyPr/>
          <a:lstStyle>
            <a:lvl1pPr>
              <a:defRPr b="1">
                <a:solidFill>
                  <a:srgbClr val="800000"/>
                </a:solidFill>
              </a:defRPr>
            </a:lvl1pPr>
            <a:lvl2pPr>
              <a:defRPr b="1">
                <a:solidFill>
                  <a:srgbClr val="800000"/>
                </a:solidFill>
              </a:defRPr>
            </a:lvl2pPr>
            <a:lvl3pPr>
              <a:defRPr b="1">
                <a:solidFill>
                  <a:srgbClr val="800000"/>
                </a:solidFill>
              </a:defRPr>
            </a:lvl3pPr>
            <a:lvl4pPr>
              <a:defRPr b="1">
                <a:solidFill>
                  <a:srgbClr val="800000"/>
                </a:solidFill>
              </a:defRPr>
            </a:lvl4pPr>
            <a:lvl5pPr>
              <a:defRPr b="1">
                <a:solidFill>
                  <a:srgbClr val="800000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Rounded Rectangle 6"/>
          <p:cNvSpPr/>
          <p:nvPr userDrawn="1"/>
        </p:nvSpPr>
        <p:spPr>
          <a:xfrm>
            <a:off x="0" y="0"/>
            <a:ext cx="9144000" cy="6858000"/>
          </a:xfrm>
          <a:prstGeom prst="roundRect">
            <a:avLst>
              <a:gd name="adj" fmla="val 0"/>
            </a:avLst>
          </a:prstGeom>
          <a:noFill/>
          <a:ln w="762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ounded Rectangle 7">
            <a:hlinkClick r:id="" action="ppaction://noaction"/>
          </p:cNvPr>
          <p:cNvSpPr/>
          <p:nvPr userDrawn="1"/>
        </p:nvSpPr>
        <p:spPr>
          <a:xfrm>
            <a:off x="8077200" y="0"/>
            <a:ext cx="1066800" cy="457200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ounded Rectangle 26">
            <a:hlinkClick r:id="" action="ppaction://noaction"/>
          </p:cNvPr>
          <p:cNvSpPr/>
          <p:nvPr userDrawn="1"/>
        </p:nvSpPr>
        <p:spPr>
          <a:xfrm>
            <a:off x="7944136" y="6477000"/>
            <a:ext cx="822960" cy="304800"/>
          </a:xfrm>
          <a:prstGeom prst="round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en-US" sz="1400" b="1" dirty="0" smtClean="0">
                <a:solidFill>
                  <a:schemeClr val="bg1"/>
                </a:solidFill>
              </a:rPr>
              <a:t>Content</a:t>
            </a:r>
            <a:endParaRPr lang="en-US" sz="1600" b="1" dirty="0">
              <a:solidFill>
                <a:schemeClr val="bg1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714096" y="6477000"/>
            <a:ext cx="457200" cy="353704"/>
          </a:xfrm>
        </p:spPr>
        <p:txBody>
          <a:bodyPr/>
          <a:lstStyle>
            <a:lvl1pPr>
              <a:defRPr sz="1400" b="1">
                <a:solidFill>
                  <a:srgbClr val="008000"/>
                </a:solidFill>
              </a:defRPr>
            </a:lvl1pPr>
          </a:lstStyle>
          <a:p>
            <a:fld id="{F4A751A5-4405-4285-BDEB-52C0531AF46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3860291"/>
      </p:ext>
    </p:extLst>
  </p:cSld>
  <p:clrMapOvr>
    <a:masterClrMapping/>
  </p:clrMapOvr>
  <p:transition spd="med">
    <p:wipe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D35266-1275-4F00-B6F9-BAA57DC9BEFB}" type="datetime1">
              <a:rPr lang="en-US" smtClean="0"/>
              <a:pPr/>
              <a:t>3/1/2023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751A5-4405-4285-BDEB-52C0531AF46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9773379"/>
      </p:ext>
    </p:extLst>
  </p:cSld>
  <p:clrMapOvr>
    <a:masterClrMapping/>
  </p:clrMapOvr>
  <p:transition spd="med">
    <p:wipe dir="r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92655-418C-4F2F-83C2-C5C40E732B15}" type="datetime1">
              <a:rPr lang="en-US" smtClean="0"/>
              <a:pPr/>
              <a:t>3/1/2023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751A5-4405-4285-BDEB-52C0531AF46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0532611"/>
      </p:ext>
    </p:extLst>
  </p:cSld>
  <p:clrMapOvr>
    <a:masterClrMapping/>
  </p:clrMapOvr>
  <p:transition spd="med">
    <p:wipe dir="r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6B9B4-CBDC-4F28-BF08-2EBE2E6BC5DA}" type="datetime1">
              <a:rPr lang="en-US" smtClean="0"/>
              <a:pPr/>
              <a:t>3/1/2023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751A5-4405-4285-BDEB-52C0531AF46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4727698"/>
      </p:ext>
    </p:extLst>
  </p:cSld>
  <p:clrMapOvr>
    <a:masterClrMapping/>
  </p:clrMapOvr>
  <p:transition spd="med">
    <p:wipe dir="r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0F1676-C9D1-4304-B0A2-794D1ADCE790}" type="datetime1">
              <a:rPr lang="en-US" smtClean="0"/>
              <a:pPr/>
              <a:t>3/1/2023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751A5-4405-4285-BDEB-52C0531AF46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2324562"/>
      </p:ext>
    </p:extLst>
  </p:cSld>
  <p:clrMapOvr>
    <a:masterClrMapping/>
  </p:clrMapOvr>
  <p:transition spd="med">
    <p:wipe dir="r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6E98D4-10AB-4395-BB12-236AAE996B7D}" type="datetime1">
              <a:rPr lang="en-US" smtClean="0"/>
              <a:pPr/>
              <a:t>3/1/2023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751A5-4405-4285-BDEB-52C0531AF46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4728509"/>
      </p:ext>
    </p:extLst>
  </p:cSld>
  <p:clrMapOvr>
    <a:masterClrMapping/>
  </p:clrMapOvr>
  <p:transition spd="med">
    <p:wipe dir="r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6282D-8990-431B-9B8F-4B1E20B96C80}" type="datetime1">
              <a:rPr lang="en-US" smtClean="0"/>
              <a:pPr/>
              <a:t>3/1/2023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751A5-4405-4285-BDEB-52C0531AF46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3470846"/>
      </p:ext>
    </p:extLst>
  </p:cSld>
  <p:clrMapOvr>
    <a:masterClrMapping/>
  </p:clrMapOvr>
  <p:transition spd="med">
    <p:wipe dir="r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0854D9-BD66-4CE5-9915-8FC91FB216EA}" type="datetime1">
              <a:rPr lang="en-US" smtClean="0"/>
              <a:pPr/>
              <a:t>3/1/2023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751A5-4405-4285-BDEB-52C0531AF46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7126351"/>
      </p:ext>
    </p:extLst>
  </p:cSld>
  <p:clrMapOvr>
    <a:masterClrMapping/>
  </p:clrMapOvr>
  <p:transition spd="med">
    <p:wipe dir="r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B3028C-DE4A-44EF-8B6C-CD38E6F268CC}" type="datetime1">
              <a:rPr lang="en-US" smtClean="0"/>
              <a:pPr/>
              <a:t>3/1/2023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A751A5-4405-4285-BDEB-52C0531AF46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01180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>
    <p:wipe dir="r"/>
  </p:transition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Capacity building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just"/>
            <a:r>
              <a:rPr lang="en-US" dirty="0" smtClean="0"/>
              <a:t>Capacity building is an </a:t>
            </a:r>
            <a:r>
              <a:rPr lang="en-US" dirty="0" smtClean="0">
                <a:solidFill>
                  <a:srgbClr val="FF00FF"/>
                </a:solidFill>
              </a:rPr>
              <a:t>action </a:t>
            </a:r>
            <a:r>
              <a:rPr lang="en-US" dirty="0">
                <a:solidFill>
                  <a:srgbClr val="FF00FF"/>
                </a:solidFill>
              </a:rPr>
              <a:t>plan </a:t>
            </a:r>
            <a:r>
              <a:rPr lang="en-US" dirty="0"/>
              <a:t>to give </a:t>
            </a:r>
            <a:r>
              <a:rPr lang="en-US" dirty="0">
                <a:solidFill>
                  <a:srgbClr val="008000"/>
                </a:solidFill>
              </a:rPr>
              <a:t>compulsory training and skill </a:t>
            </a:r>
            <a:r>
              <a:rPr lang="en-US" dirty="0" smtClean="0"/>
              <a:t>to all </a:t>
            </a:r>
            <a:r>
              <a:rPr lang="en-US" dirty="0" smtClean="0">
                <a:solidFill>
                  <a:srgbClr val="008000"/>
                </a:solidFill>
              </a:rPr>
              <a:t>extension </a:t>
            </a:r>
            <a:r>
              <a:rPr lang="en-US" dirty="0">
                <a:solidFill>
                  <a:srgbClr val="008000"/>
                </a:solidFill>
              </a:rPr>
              <a:t>workers and </a:t>
            </a:r>
            <a:r>
              <a:rPr lang="en-US" dirty="0" smtClean="0">
                <a:solidFill>
                  <a:srgbClr val="008000"/>
                </a:solidFill>
              </a:rPr>
              <a:t>farmers</a:t>
            </a:r>
            <a:r>
              <a:rPr lang="en-US" dirty="0" smtClean="0"/>
              <a:t> to </a:t>
            </a:r>
            <a:r>
              <a:rPr lang="en-US" dirty="0"/>
              <a:t>upgrade them</a:t>
            </a:r>
            <a:r>
              <a:rPr lang="en-US" dirty="0" smtClean="0"/>
              <a:t>. It also includes </a:t>
            </a:r>
            <a:r>
              <a:rPr lang="en-US" dirty="0"/>
              <a:t>effective </a:t>
            </a:r>
            <a:r>
              <a:rPr lang="en-US" dirty="0">
                <a:solidFill>
                  <a:srgbClr val="FF00FF"/>
                </a:solidFill>
              </a:rPr>
              <a:t>system of rewards and incentives</a:t>
            </a:r>
            <a:r>
              <a:rPr lang="en-US" dirty="0"/>
              <a:t> for the extension functionaries</a:t>
            </a:r>
            <a:r>
              <a:rPr lang="en-US" dirty="0" smtClean="0"/>
              <a:t>.</a:t>
            </a:r>
          </a:p>
          <a:p>
            <a:pPr algn="just"/>
            <a:r>
              <a:rPr lang="en-US" dirty="0"/>
              <a:t>Training is the </a:t>
            </a:r>
            <a:r>
              <a:rPr lang="en-US" dirty="0">
                <a:solidFill>
                  <a:srgbClr val="FF0000"/>
                </a:solidFill>
              </a:rPr>
              <a:t>education to </a:t>
            </a:r>
            <a:r>
              <a:rPr lang="en-US" dirty="0" smtClean="0">
                <a:solidFill>
                  <a:srgbClr val="FF0000"/>
                </a:solidFill>
              </a:rPr>
              <a:t>a person </a:t>
            </a:r>
            <a:r>
              <a:rPr lang="en-US" dirty="0"/>
              <a:t>so as to become </a:t>
            </a:r>
            <a:r>
              <a:rPr lang="en-US" dirty="0">
                <a:solidFill>
                  <a:srgbClr val="FF00FF"/>
                </a:solidFill>
              </a:rPr>
              <a:t>proficient, qualified and fitted </a:t>
            </a:r>
            <a:r>
              <a:rPr lang="en-US" dirty="0"/>
              <a:t>for </a:t>
            </a:r>
            <a:r>
              <a:rPr lang="en-US" dirty="0">
                <a:solidFill>
                  <a:srgbClr val="008000"/>
                </a:solidFill>
              </a:rPr>
              <a:t>doing the job</a:t>
            </a:r>
            <a:endParaRPr lang="en-IN" dirty="0">
              <a:solidFill>
                <a:srgbClr val="008000"/>
              </a:solidFill>
            </a:endParaRPr>
          </a:p>
          <a:p>
            <a:pPr algn="just"/>
            <a:r>
              <a:rPr lang="en-US" dirty="0">
                <a:solidFill>
                  <a:srgbClr val="FF0000"/>
                </a:solidFill>
              </a:rPr>
              <a:t>C</a:t>
            </a:r>
            <a:r>
              <a:rPr lang="en-US" dirty="0" smtClean="0">
                <a:solidFill>
                  <a:srgbClr val="FF0000"/>
                </a:solidFill>
              </a:rPr>
              <a:t>hange </a:t>
            </a:r>
            <a:r>
              <a:rPr lang="en-US" dirty="0">
                <a:solidFill>
                  <a:srgbClr val="FF0000"/>
                </a:solidFill>
              </a:rPr>
              <a:t>in knowledge, skill, attitudes, values, beliefs and understandings </a:t>
            </a:r>
            <a:r>
              <a:rPr lang="en-US" dirty="0"/>
              <a:t>so that he fits in his job and become qualified and proficient in </a:t>
            </a:r>
            <a:r>
              <a:rPr lang="en-US" dirty="0">
                <a:solidFill>
                  <a:srgbClr val="008000"/>
                </a:solidFill>
              </a:rPr>
              <a:t>communicating the desirable knowledge</a:t>
            </a:r>
            <a:r>
              <a:rPr lang="en-US" dirty="0">
                <a:solidFill>
                  <a:srgbClr val="FF00FF"/>
                </a:solidFill>
              </a:rPr>
              <a:t> </a:t>
            </a:r>
            <a:r>
              <a:rPr lang="en-US" dirty="0"/>
              <a:t>to his client </a:t>
            </a:r>
            <a:r>
              <a:rPr lang="en-US" dirty="0" smtClean="0"/>
              <a:t>system.</a:t>
            </a:r>
            <a:endParaRPr lang="en-IN" dirty="0"/>
          </a:p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751A5-4405-4285-BDEB-52C0531AF460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2082851"/>
      </p:ext>
    </p:extLst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N" dirty="0">
                <a:solidFill>
                  <a:srgbClr val="FF00FF"/>
                </a:solidFill>
              </a:rPr>
              <a:t>Preservice </a:t>
            </a:r>
            <a:r>
              <a:rPr lang="en-IN" dirty="0" smtClean="0">
                <a:solidFill>
                  <a:srgbClr val="FF00FF"/>
                </a:solidFill>
              </a:rPr>
              <a:t>Training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en-IN" dirty="0" smtClean="0"/>
              <a:t>Process </a:t>
            </a:r>
            <a:r>
              <a:rPr lang="en-IN" dirty="0" smtClean="0"/>
              <a:t>of </a:t>
            </a:r>
            <a:r>
              <a:rPr lang="en-IN" dirty="0" smtClean="0">
                <a:solidFill>
                  <a:srgbClr val="C00000"/>
                </a:solidFill>
              </a:rPr>
              <a:t>making individuals ready </a:t>
            </a:r>
            <a:r>
              <a:rPr lang="en-IN" dirty="0" smtClean="0"/>
              <a:t>to enter professional job</a:t>
            </a:r>
          </a:p>
          <a:p>
            <a:pPr lvl="1"/>
            <a:r>
              <a:rPr lang="en-IN" dirty="0" smtClean="0">
                <a:solidFill>
                  <a:srgbClr val="C00000"/>
                </a:solidFill>
              </a:rPr>
              <a:t>Prior to Appointment</a:t>
            </a:r>
          </a:p>
          <a:p>
            <a:r>
              <a:rPr lang="en-IN" dirty="0" smtClean="0"/>
              <a:t>Programme of </a:t>
            </a:r>
            <a:r>
              <a:rPr lang="en-IN" dirty="0" smtClean="0">
                <a:solidFill>
                  <a:srgbClr val="C00000"/>
                </a:solidFill>
              </a:rPr>
              <a:t>training activities </a:t>
            </a:r>
            <a:r>
              <a:rPr lang="en-IN" dirty="0" smtClean="0"/>
              <a:t>that prepares an individual for a career in extension, and usually leads to some type of </a:t>
            </a:r>
            <a:r>
              <a:rPr lang="en-IN" dirty="0" smtClean="0">
                <a:solidFill>
                  <a:srgbClr val="008000"/>
                </a:solidFill>
              </a:rPr>
              <a:t>diploma, certificate, degree, or other qualification</a:t>
            </a:r>
          </a:p>
          <a:p>
            <a:r>
              <a:rPr lang="en-IN" dirty="0" smtClean="0"/>
              <a:t>Development Departments </a:t>
            </a:r>
          </a:p>
          <a:p>
            <a:pPr lvl="1"/>
            <a:r>
              <a:rPr lang="en-IN" dirty="0" smtClean="0"/>
              <a:t>University &gt; Graduates</a:t>
            </a:r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751A5-4405-4285-BDEB-52C0531AF460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8656476"/>
      </p:ext>
    </p:extLst>
  </p:cSld>
  <p:clrMapOvr>
    <a:masterClrMapping/>
  </p:clrMapOvr>
  <p:transition spd="med">
    <p:wipe dir="r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In-Service Training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IN" dirty="0" smtClean="0"/>
              <a:t>For in-service candidates </a:t>
            </a:r>
            <a:r>
              <a:rPr lang="en-IN" dirty="0" smtClean="0">
                <a:solidFill>
                  <a:srgbClr val="008000"/>
                </a:solidFill>
              </a:rPr>
              <a:t>who are on the job</a:t>
            </a:r>
          </a:p>
          <a:p>
            <a:r>
              <a:rPr lang="en-IN" dirty="0" smtClean="0"/>
              <a:t>Process of </a:t>
            </a:r>
            <a:r>
              <a:rPr lang="en-IN" dirty="0" smtClean="0">
                <a:solidFill>
                  <a:srgbClr val="008000"/>
                </a:solidFill>
              </a:rPr>
              <a:t>staff development</a:t>
            </a:r>
          </a:p>
          <a:p>
            <a:pPr lvl="1"/>
            <a:r>
              <a:rPr lang="en-IN" dirty="0" smtClean="0"/>
              <a:t>Improving </a:t>
            </a:r>
            <a:r>
              <a:rPr lang="en-IN" dirty="0" smtClean="0">
                <a:solidFill>
                  <a:srgbClr val="3333FF"/>
                </a:solidFill>
              </a:rPr>
              <a:t>performance</a:t>
            </a:r>
          </a:p>
          <a:p>
            <a:pPr lvl="2"/>
            <a:r>
              <a:rPr lang="en-IN" dirty="0" smtClean="0"/>
              <a:t>Position &amp; Responsibilities</a:t>
            </a:r>
          </a:p>
          <a:p>
            <a:pPr lvl="1"/>
            <a:r>
              <a:rPr lang="en-IN" dirty="0" smtClean="0"/>
              <a:t>Promotes </a:t>
            </a:r>
            <a:r>
              <a:rPr lang="en-IN" dirty="0" smtClean="0">
                <a:solidFill>
                  <a:srgbClr val="3333FF"/>
                </a:solidFill>
              </a:rPr>
              <a:t>professional growth</a:t>
            </a:r>
          </a:p>
          <a:p>
            <a:pPr algn="just"/>
            <a:r>
              <a:rPr lang="en-IN" dirty="0" smtClean="0">
                <a:solidFill>
                  <a:srgbClr val="FF0000"/>
                </a:solidFill>
              </a:rPr>
              <a:t>Problem</a:t>
            </a:r>
            <a:r>
              <a:rPr lang="en-IN" dirty="0" smtClean="0"/>
              <a:t> centered, </a:t>
            </a:r>
            <a:r>
              <a:rPr lang="en-IN" dirty="0" smtClean="0">
                <a:solidFill>
                  <a:srgbClr val="FF0000"/>
                </a:solidFill>
              </a:rPr>
              <a:t>learner</a:t>
            </a:r>
            <a:r>
              <a:rPr lang="en-IN" dirty="0" smtClean="0"/>
              <a:t> centered and </a:t>
            </a:r>
            <a:r>
              <a:rPr lang="en-IN" dirty="0" smtClean="0">
                <a:solidFill>
                  <a:srgbClr val="FF0000"/>
                </a:solidFill>
              </a:rPr>
              <a:t>time bound</a:t>
            </a:r>
            <a:r>
              <a:rPr lang="en-IN" dirty="0" smtClean="0"/>
              <a:t> series of activities, which provides the opportunity to develop a sense of </a:t>
            </a:r>
            <a:r>
              <a:rPr lang="en-IN" dirty="0" smtClean="0">
                <a:solidFill>
                  <a:srgbClr val="008000"/>
                </a:solidFill>
              </a:rPr>
              <a:t>purpose, broaden perception </a:t>
            </a:r>
            <a:r>
              <a:rPr lang="en-IN" dirty="0" smtClean="0"/>
              <a:t>of the participants and increase their capacity to gain </a:t>
            </a:r>
            <a:r>
              <a:rPr lang="en-IN" dirty="0" smtClean="0">
                <a:solidFill>
                  <a:srgbClr val="FF00FF"/>
                </a:solidFill>
              </a:rPr>
              <a:t>knowledge and mastery</a:t>
            </a:r>
            <a:r>
              <a:rPr lang="en-IN" dirty="0" smtClean="0"/>
              <a:t> of techniques.	</a:t>
            </a:r>
          </a:p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751A5-4405-4285-BDEB-52C0531AF460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1371995"/>
      </p:ext>
    </p:extLst>
  </p:cSld>
  <p:clrMapOvr>
    <a:masterClrMapping/>
  </p:clrMapOvr>
  <p:transition spd="med">
    <p:wipe dir="r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N" dirty="0"/>
              <a:t>Objectives of </a:t>
            </a:r>
            <a:r>
              <a:rPr lang="en-IN" dirty="0" smtClean="0"/>
              <a:t>in-service trainings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IN" sz="3600" dirty="0" smtClean="0"/>
              <a:t>To </a:t>
            </a:r>
            <a:r>
              <a:rPr lang="en-IN" sz="3600" dirty="0" smtClean="0">
                <a:solidFill>
                  <a:srgbClr val="FF00FF"/>
                </a:solidFill>
              </a:rPr>
              <a:t>keep up with research </a:t>
            </a:r>
            <a:r>
              <a:rPr lang="en-IN" sz="3600" dirty="0" smtClean="0"/>
              <a:t>by regular meetings between researchers and extension workers</a:t>
            </a:r>
          </a:p>
          <a:p>
            <a:r>
              <a:rPr lang="en-IN" sz="3600" dirty="0" smtClean="0"/>
              <a:t>To impart </a:t>
            </a:r>
            <a:r>
              <a:rPr lang="en-IN" sz="3600" dirty="0" smtClean="0">
                <a:solidFill>
                  <a:srgbClr val="008000"/>
                </a:solidFill>
              </a:rPr>
              <a:t>basic knowledge </a:t>
            </a:r>
            <a:r>
              <a:rPr lang="en-IN" sz="3600" dirty="0" smtClean="0"/>
              <a:t>in agriculture and related subjects</a:t>
            </a:r>
          </a:p>
          <a:p>
            <a:r>
              <a:rPr lang="en-IN" sz="3600" dirty="0" smtClean="0"/>
              <a:t>To </a:t>
            </a:r>
            <a:r>
              <a:rPr lang="en-IN" sz="3600" dirty="0" smtClean="0">
                <a:solidFill>
                  <a:srgbClr val="FF0000"/>
                </a:solidFill>
              </a:rPr>
              <a:t>improve extension methods </a:t>
            </a:r>
          </a:p>
          <a:p>
            <a:pPr lvl="1"/>
            <a:r>
              <a:rPr lang="en-IN" sz="3200" dirty="0" smtClean="0">
                <a:solidFill>
                  <a:srgbClr val="3333FF"/>
                </a:solidFill>
              </a:rPr>
              <a:t>Evaluation</a:t>
            </a:r>
            <a:r>
              <a:rPr lang="en-IN" sz="3200" dirty="0" smtClean="0"/>
              <a:t> of methods</a:t>
            </a:r>
          </a:p>
          <a:p>
            <a:pPr lvl="1"/>
            <a:r>
              <a:rPr lang="en-IN" sz="3200" dirty="0" smtClean="0">
                <a:solidFill>
                  <a:srgbClr val="3333FF"/>
                </a:solidFill>
              </a:rPr>
              <a:t>Study</a:t>
            </a:r>
            <a:r>
              <a:rPr lang="en-IN" sz="3200" dirty="0" smtClean="0"/>
              <a:t> the research findings</a:t>
            </a:r>
          </a:p>
          <a:p>
            <a:pPr lvl="1"/>
            <a:r>
              <a:rPr lang="en-IN" sz="3200" dirty="0" smtClean="0">
                <a:solidFill>
                  <a:srgbClr val="3333FF"/>
                </a:solidFill>
              </a:rPr>
              <a:t>Exchange</a:t>
            </a:r>
            <a:r>
              <a:rPr lang="en-IN" sz="3200" dirty="0" smtClean="0"/>
              <a:t> experiences</a:t>
            </a:r>
          </a:p>
          <a:p>
            <a:pPr lvl="1"/>
            <a:endParaRPr lang="en-IN" sz="3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751A5-4405-4285-BDEB-52C0531AF460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6520475"/>
      </p:ext>
    </p:extLst>
  </p:cSld>
  <p:clrMapOvr>
    <a:masterClrMapping/>
  </p:clrMapOvr>
  <p:transition spd="med">
    <p:wipe dir="r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1. Orientation Training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IN" dirty="0" smtClean="0">
                <a:solidFill>
                  <a:srgbClr val="3333FF"/>
                </a:solidFill>
              </a:rPr>
              <a:t>Newly appointed </a:t>
            </a:r>
            <a:r>
              <a:rPr lang="en-IN" dirty="0" smtClean="0"/>
              <a:t>extension personnel</a:t>
            </a:r>
          </a:p>
          <a:p>
            <a:pPr lvl="1"/>
            <a:r>
              <a:rPr lang="en-IN" dirty="0" smtClean="0"/>
              <a:t>Introduction to employment &amp; provides </a:t>
            </a:r>
            <a:r>
              <a:rPr lang="en-IN" dirty="0" smtClean="0">
                <a:solidFill>
                  <a:srgbClr val="008000"/>
                </a:solidFill>
              </a:rPr>
              <a:t>answer of entrant</a:t>
            </a:r>
          </a:p>
          <a:p>
            <a:r>
              <a:rPr lang="en-IN" dirty="0" smtClean="0"/>
              <a:t>Training extension personnel </a:t>
            </a:r>
          </a:p>
          <a:p>
            <a:pPr lvl="1"/>
            <a:r>
              <a:rPr lang="en-IN" dirty="0" smtClean="0"/>
              <a:t>to take up </a:t>
            </a:r>
            <a:r>
              <a:rPr lang="en-IN" dirty="0" smtClean="0">
                <a:solidFill>
                  <a:srgbClr val="008000"/>
                </a:solidFill>
              </a:rPr>
              <a:t>new responsibilities</a:t>
            </a:r>
          </a:p>
          <a:p>
            <a:pPr lvl="2"/>
            <a:r>
              <a:rPr lang="en-IN" dirty="0" smtClean="0">
                <a:solidFill>
                  <a:srgbClr val="008000"/>
                </a:solidFill>
              </a:rPr>
              <a:t>New operational programmes </a:t>
            </a:r>
            <a:r>
              <a:rPr lang="en-IN" dirty="0" err="1" smtClean="0"/>
              <a:t>Eg</a:t>
            </a:r>
            <a:r>
              <a:rPr lang="en-IN" dirty="0" smtClean="0"/>
              <a:t>. PPP, Millet Mission</a:t>
            </a:r>
          </a:p>
          <a:p>
            <a:pPr lvl="2"/>
            <a:r>
              <a:rPr lang="en-IN" dirty="0" smtClean="0"/>
              <a:t>To meet requirements of </a:t>
            </a:r>
            <a:r>
              <a:rPr lang="en-IN" dirty="0" smtClean="0">
                <a:solidFill>
                  <a:srgbClr val="008000"/>
                </a:solidFill>
              </a:rPr>
              <a:t>New Situation</a:t>
            </a:r>
            <a:r>
              <a:rPr lang="en-IN" dirty="0" smtClean="0"/>
              <a:t> </a:t>
            </a:r>
            <a:r>
              <a:rPr lang="en-IN" dirty="0" err="1" smtClean="0"/>
              <a:t>Eg</a:t>
            </a:r>
            <a:r>
              <a:rPr lang="en-IN" dirty="0" smtClean="0"/>
              <a:t>. </a:t>
            </a:r>
            <a:r>
              <a:rPr lang="en-IN" dirty="0" smtClean="0">
                <a:solidFill>
                  <a:srgbClr val="008000"/>
                </a:solidFill>
              </a:rPr>
              <a:t>Flooded / forest Fire / Severe Drought</a:t>
            </a:r>
          </a:p>
          <a:p>
            <a:pPr lvl="2"/>
            <a:r>
              <a:rPr lang="en-IN" dirty="0" smtClean="0"/>
              <a:t>Election Duty</a:t>
            </a:r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751A5-4405-4285-BDEB-52C0531AF460}" type="slidenum">
              <a:rPr lang="en-US" smtClean="0"/>
              <a:pPr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7198854"/>
      </p:ext>
    </p:extLst>
  </p:cSld>
  <p:clrMapOvr>
    <a:masterClrMapping/>
  </p:clrMapOvr>
  <p:transition spd="med">
    <p:wipe dir="r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N" dirty="0">
                <a:solidFill>
                  <a:srgbClr val="FF00FF"/>
                </a:solidFill>
              </a:rPr>
              <a:t>Induction / portal / vestibule </a:t>
            </a:r>
            <a:r>
              <a:rPr lang="en-IN" dirty="0" smtClean="0">
                <a:solidFill>
                  <a:srgbClr val="FF00FF"/>
                </a:solidFill>
              </a:rPr>
              <a:t>Training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en-IN" sz="4000" dirty="0" smtClean="0"/>
              <a:t>Given immediately after selection but before assigning work</a:t>
            </a:r>
          </a:p>
          <a:p>
            <a:pPr lvl="1"/>
            <a:r>
              <a:rPr lang="en-IN" sz="4000" dirty="0" err="1" smtClean="0"/>
              <a:t>Eg</a:t>
            </a:r>
            <a:r>
              <a:rPr lang="en-IN" sz="4000" dirty="0" smtClean="0"/>
              <a:t>. FOCARS / IAS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751A5-4405-4285-BDEB-52C0531AF460}" type="slidenum">
              <a:rPr lang="en-US" smtClean="0"/>
              <a:pPr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3648917"/>
      </p:ext>
    </p:extLst>
  </p:cSld>
  <p:clrMapOvr>
    <a:masterClrMapping/>
  </p:clrMapOvr>
  <p:transition spd="med">
    <p:wipe dir="r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>
                <a:solidFill>
                  <a:srgbClr val="FF00FF"/>
                </a:solidFill>
              </a:rPr>
              <a:t>Maintenance / Refresher Training</a:t>
            </a:r>
            <a:endParaRPr lang="en-IN" dirty="0">
              <a:solidFill>
                <a:srgbClr val="FF00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 smtClean="0"/>
              <a:t>For </a:t>
            </a:r>
            <a:r>
              <a:rPr lang="en-IN" dirty="0">
                <a:solidFill>
                  <a:srgbClr val="008000"/>
                </a:solidFill>
              </a:rPr>
              <a:t>trainers of training </a:t>
            </a:r>
            <a:r>
              <a:rPr lang="en-IN" dirty="0"/>
              <a:t>institutes</a:t>
            </a:r>
          </a:p>
          <a:p>
            <a:r>
              <a:rPr lang="en-IN" dirty="0"/>
              <a:t>Refresh </a:t>
            </a:r>
            <a:r>
              <a:rPr lang="en-IN" dirty="0">
                <a:solidFill>
                  <a:srgbClr val="FF0000"/>
                </a:solidFill>
              </a:rPr>
              <a:t>knowledge and skills </a:t>
            </a:r>
          </a:p>
          <a:p>
            <a:r>
              <a:rPr lang="en-IN" dirty="0"/>
              <a:t>Updating </a:t>
            </a:r>
            <a:r>
              <a:rPr lang="en-IN" dirty="0">
                <a:solidFill>
                  <a:srgbClr val="008000"/>
                </a:solidFill>
              </a:rPr>
              <a:t>professional competence in specialised </a:t>
            </a:r>
            <a:r>
              <a:rPr lang="en-IN" dirty="0"/>
              <a:t>area</a:t>
            </a:r>
          </a:p>
          <a:p>
            <a:r>
              <a:rPr lang="en-IN" dirty="0"/>
              <a:t>Later Career of individual</a:t>
            </a:r>
          </a:p>
          <a:p>
            <a:r>
              <a:rPr lang="en-IN" dirty="0">
                <a:solidFill>
                  <a:srgbClr val="008000"/>
                </a:solidFill>
              </a:rPr>
              <a:t>Learning</a:t>
            </a:r>
            <a:r>
              <a:rPr lang="en-IN" dirty="0"/>
              <a:t> New methods  and </a:t>
            </a:r>
            <a:r>
              <a:rPr lang="en-IN" dirty="0">
                <a:solidFill>
                  <a:srgbClr val="008000"/>
                </a:solidFill>
              </a:rPr>
              <a:t>Review</a:t>
            </a:r>
            <a:r>
              <a:rPr lang="en-IN" dirty="0"/>
              <a:t> of old methods</a:t>
            </a:r>
          </a:p>
          <a:p>
            <a:r>
              <a:rPr lang="en-IN" dirty="0"/>
              <a:t>To keep employees at </a:t>
            </a:r>
            <a:r>
              <a:rPr lang="en-IN" dirty="0">
                <a:solidFill>
                  <a:srgbClr val="008000"/>
                </a:solidFill>
              </a:rPr>
              <a:t>peek performance </a:t>
            </a:r>
            <a:r>
              <a:rPr lang="en-IN" dirty="0"/>
              <a:t>level</a:t>
            </a:r>
          </a:p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751A5-4405-4285-BDEB-52C0531AF460}" type="slidenum">
              <a:rPr lang="en-US" smtClean="0"/>
              <a:pPr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4099191"/>
      </p:ext>
    </p:extLst>
  </p:cSld>
  <p:clrMapOvr>
    <a:masterClrMapping/>
  </p:clrMapOvr>
  <p:transition spd="med">
    <p:wipe dir="r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>
                <a:solidFill>
                  <a:srgbClr val="FF00FF"/>
                </a:solidFill>
              </a:rPr>
              <a:t>Retraining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IN" sz="4400" dirty="0" smtClean="0"/>
              <a:t>Prepare </a:t>
            </a:r>
            <a:r>
              <a:rPr lang="en-IN" sz="4400" dirty="0" smtClean="0"/>
              <a:t>individuals for </a:t>
            </a:r>
            <a:r>
              <a:rPr lang="en-IN" sz="4400" dirty="0" smtClean="0">
                <a:solidFill>
                  <a:srgbClr val="008000"/>
                </a:solidFill>
              </a:rPr>
              <a:t>new assignment </a:t>
            </a:r>
          </a:p>
          <a:p>
            <a:pPr lvl="1"/>
            <a:r>
              <a:rPr lang="en-IN" sz="4000" dirty="0" err="1" smtClean="0">
                <a:solidFill>
                  <a:srgbClr val="008000"/>
                </a:solidFill>
              </a:rPr>
              <a:t>Eg</a:t>
            </a:r>
            <a:r>
              <a:rPr lang="en-IN" sz="4000" dirty="0" smtClean="0">
                <a:solidFill>
                  <a:srgbClr val="008000"/>
                </a:solidFill>
              </a:rPr>
              <a:t>. Innovation / Marketing</a:t>
            </a:r>
          </a:p>
          <a:p>
            <a:r>
              <a:rPr lang="en-IN" sz="4400" dirty="0" smtClean="0"/>
              <a:t>Preparing for </a:t>
            </a:r>
            <a:r>
              <a:rPr lang="en-IN" sz="4400" dirty="0" smtClean="0">
                <a:solidFill>
                  <a:srgbClr val="008000"/>
                </a:solidFill>
              </a:rPr>
              <a:t>broadened aspects of old speciality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751A5-4405-4285-BDEB-52C0531AF460}" type="slidenum">
              <a:rPr lang="en-US" smtClean="0"/>
              <a:pPr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836314"/>
      </p:ext>
    </p:extLst>
  </p:cSld>
  <p:clrMapOvr>
    <a:masterClrMapping/>
  </p:clrMapOvr>
  <p:transition spd="med">
    <p:wipe dir="r"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N" dirty="0">
                <a:solidFill>
                  <a:srgbClr val="FF00FF"/>
                </a:solidFill>
              </a:rPr>
              <a:t>Career Development </a:t>
            </a:r>
            <a:r>
              <a:rPr lang="en-IN" dirty="0" smtClean="0">
                <a:solidFill>
                  <a:srgbClr val="FF00FF"/>
                </a:solidFill>
              </a:rPr>
              <a:t>Training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IN" sz="4300" dirty="0" smtClean="0"/>
              <a:t>To </a:t>
            </a:r>
            <a:r>
              <a:rPr lang="en-IN" sz="4300" dirty="0"/>
              <a:t>upgrade knowledge, skill &amp; ability of employees to assume </a:t>
            </a:r>
            <a:r>
              <a:rPr lang="en-IN" sz="4300" dirty="0">
                <a:solidFill>
                  <a:srgbClr val="FF0000"/>
                </a:solidFill>
              </a:rPr>
              <a:t>greater responsibility</a:t>
            </a:r>
          </a:p>
          <a:p>
            <a:r>
              <a:rPr lang="en-IN" sz="4300" dirty="0"/>
              <a:t>Acquisition of </a:t>
            </a:r>
            <a:r>
              <a:rPr lang="en-IN" sz="4300" dirty="0">
                <a:solidFill>
                  <a:srgbClr val="FF0000"/>
                </a:solidFill>
              </a:rPr>
              <a:t>higher degrees/ diploma</a:t>
            </a:r>
          </a:p>
          <a:p>
            <a:pPr lvl="1"/>
            <a:r>
              <a:rPr lang="en-IN" sz="3900" dirty="0"/>
              <a:t>Ph.D., PDF, MBA, HRM, PGD</a:t>
            </a:r>
          </a:p>
          <a:p>
            <a:r>
              <a:rPr lang="en-IN" sz="4300" dirty="0"/>
              <a:t>Move up in </a:t>
            </a:r>
            <a:r>
              <a:rPr lang="en-IN" sz="4300" dirty="0">
                <a:solidFill>
                  <a:srgbClr val="FF0000"/>
                </a:solidFill>
              </a:rPr>
              <a:t>higher levels of administration</a:t>
            </a:r>
          </a:p>
          <a:p>
            <a:r>
              <a:rPr lang="en-IN" sz="4300" dirty="0"/>
              <a:t>Covers </a:t>
            </a:r>
            <a:r>
              <a:rPr lang="en-IN" sz="4300" dirty="0">
                <a:solidFill>
                  <a:srgbClr val="00B0F0"/>
                </a:solidFill>
              </a:rPr>
              <a:t>logistics, Fees/ stipends </a:t>
            </a:r>
          </a:p>
          <a:p>
            <a:r>
              <a:rPr lang="en-IN" sz="4300" dirty="0"/>
              <a:t>Limits to 45 years </a:t>
            </a:r>
          </a:p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751A5-4405-4285-BDEB-52C0531AF460}" type="slidenum">
              <a:rPr lang="en-US" smtClean="0"/>
              <a:pPr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6706752"/>
      </p:ext>
    </p:extLst>
  </p:cSld>
  <p:clrMapOvr>
    <a:masterClrMapping/>
  </p:clrMapOvr>
  <p:transition spd="med">
    <p:wipe dir="r"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N" dirty="0" smtClean="0"/>
              <a:t>Principles of Farmers Training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IN" sz="4000" dirty="0" smtClean="0">
                <a:solidFill>
                  <a:srgbClr val="00B0F0"/>
                </a:solidFill>
              </a:rPr>
              <a:t>Need</a:t>
            </a:r>
            <a:r>
              <a:rPr lang="en-IN" sz="4000" dirty="0" smtClean="0"/>
              <a:t> based</a:t>
            </a:r>
          </a:p>
          <a:p>
            <a:r>
              <a:rPr lang="en-IN" sz="4000" dirty="0" smtClean="0"/>
              <a:t>Rely on </a:t>
            </a:r>
            <a:r>
              <a:rPr lang="en-IN" sz="4000" dirty="0" smtClean="0">
                <a:solidFill>
                  <a:srgbClr val="00B0F0"/>
                </a:solidFill>
              </a:rPr>
              <a:t>abilities and determination</a:t>
            </a:r>
          </a:p>
          <a:p>
            <a:r>
              <a:rPr lang="en-IN" sz="4000" dirty="0" smtClean="0">
                <a:solidFill>
                  <a:srgbClr val="00B0F0"/>
                </a:solidFill>
              </a:rPr>
              <a:t>Interest</a:t>
            </a:r>
            <a:r>
              <a:rPr lang="en-IN" sz="4000" dirty="0" smtClean="0"/>
              <a:t> and Participation</a:t>
            </a:r>
          </a:p>
          <a:p>
            <a:r>
              <a:rPr lang="en-IN" sz="4000" dirty="0" smtClean="0"/>
              <a:t>Seek </a:t>
            </a:r>
            <a:r>
              <a:rPr lang="en-IN" sz="4000" dirty="0" smtClean="0">
                <a:solidFill>
                  <a:srgbClr val="00B0F0"/>
                </a:solidFill>
              </a:rPr>
              <a:t>further information</a:t>
            </a:r>
          </a:p>
          <a:p>
            <a:r>
              <a:rPr lang="en-IN" sz="4000" dirty="0" smtClean="0">
                <a:solidFill>
                  <a:srgbClr val="00B0F0"/>
                </a:solidFill>
              </a:rPr>
              <a:t>Flexibility</a:t>
            </a:r>
          </a:p>
          <a:p>
            <a:pPr lvl="1"/>
            <a:r>
              <a:rPr lang="en-IN" sz="3600" dirty="0" smtClean="0"/>
              <a:t>Social, cultural, economic and institutional</a:t>
            </a:r>
          </a:p>
          <a:p>
            <a:endParaRPr lang="en-IN" sz="4000" dirty="0" smtClean="0"/>
          </a:p>
          <a:p>
            <a:endParaRPr lang="en-IN" sz="4000" dirty="0" smtClean="0"/>
          </a:p>
          <a:p>
            <a:endParaRPr lang="en-IN" sz="4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751A5-4405-4285-BDEB-52C0531AF460}" type="slidenum">
              <a:rPr lang="en-US" smtClean="0"/>
              <a:pPr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0367090"/>
      </p:ext>
    </p:extLst>
  </p:cSld>
  <p:clrMapOvr>
    <a:masterClrMapping/>
  </p:clrMapOvr>
  <p:transition spd="med">
    <p:wipe dir="r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104" y="111456"/>
            <a:ext cx="8915400" cy="509232"/>
          </a:xfrm>
        </p:spPr>
        <p:txBody>
          <a:bodyPr>
            <a:normAutofit fontScale="90000"/>
          </a:bodyPr>
          <a:lstStyle/>
          <a:p>
            <a:r>
              <a:rPr lang="en-IN" dirty="0" smtClean="0"/>
              <a:t>Training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5104" y="692696"/>
            <a:ext cx="8915400" cy="6012904"/>
          </a:xfrm>
        </p:spPr>
        <p:txBody>
          <a:bodyPr>
            <a:normAutofit lnSpcReduction="10000"/>
          </a:bodyPr>
          <a:lstStyle/>
          <a:p>
            <a:r>
              <a:rPr lang="en-IN" dirty="0" smtClean="0"/>
              <a:t>Process of </a:t>
            </a:r>
            <a:r>
              <a:rPr lang="en-IN" dirty="0" smtClean="0">
                <a:solidFill>
                  <a:srgbClr val="FF00FF"/>
                </a:solidFill>
              </a:rPr>
              <a:t>acquisition</a:t>
            </a:r>
            <a:r>
              <a:rPr lang="en-IN" dirty="0" smtClean="0"/>
              <a:t> of new </a:t>
            </a:r>
            <a:r>
              <a:rPr lang="en-IN" dirty="0" smtClean="0">
                <a:solidFill>
                  <a:srgbClr val="FF0000"/>
                </a:solidFill>
              </a:rPr>
              <a:t>skills, attitudes and knowledge</a:t>
            </a:r>
            <a:r>
              <a:rPr lang="en-IN" dirty="0" smtClean="0"/>
              <a:t> in the context of preparing for </a:t>
            </a:r>
            <a:r>
              <a:rPr lang="en-IN" dirty="0" smtClean="0">
                <a:solidFill>
                  <a:srgbClr val="FF00FF"/>
                </a:solidFill>
              </a:rPr>
              <a:t>entry into a</a:t>
            </a:r>
            <a:r>
              <a:rPr lang="en-IN" dirty="0" smtClean="0">
                <a:solidFill>
                  <a:srgbClr val="3333FF"/>
                </a:solidFill>
              </a:rPr>
              <a:t> vocation </a:t>
            </a:r>
            <a:r>
              <a:rPr lang="en-IN" dirty="0" smtClean="0">
                <a:solidFill>
                  <a:srgbClr val="FF00FF"/>
                </a:solidFill>
              </a:rPr>
              <a:t>or improving ones productivity </a:t>
            </a:r>
            <a:r>
              <a:rPr lang="en-IN" dirty="0" smtClean="0"/>
              <a:t>in an organisation / enterprise</a:t>
            </a:r>
          </a:p>
          <a:p>
            <a:r>
              <a:rPr lang="en-IN" dirty="0" smtClean="0">
                <a:solidFill>
                  <a:srgbClr val="FF00FF"/>
                </a:solidFill>
              </a:rPr>
              <a:t>Development</a:t>
            </a:r>
            <a:r>
              <a:rPr lang="en-IN" dirty="0" smtClean="0"/>
              <a:t> of knowledge and skill required for employee in particular occupation. </a:t>
            </a:r>
            <a:r>
              <a:rPr lang="en-IN" dirty="0"/>
              <a:t>It is </a:t>
            </a:r>
            <a:r>
              <a:rPr lang="en-IN" dirty="0">
                <a:solidFill>
                  <a:srgbClr val="008000"/>
                </a:solidFill>
              </a:rPr>
              <a:t>filling gap between competence</a:t>
            </a:r>
            <a:r>
              <a:rPr lang="en-IN" dirty="0"/>
              <a:t> of </a:t>
            </a:r>
            <a:r>
              <a:rPr lang="en-IN" dirty="0" smtClean="0"/>
              <a:t>employee </a:t>
            </a:r>
            <a:r>
              <a:rPr lang="en-IN" dirty="0"/>
              <a:t>and what the </a:t>
            </a:r>
            <a:r>
              <a:rPr lang="en-IN" dirty="0">
                <a:solidFill>
                  <a:srgbClr val="008000"/>
                </a:solidFill>
              </a:rPr>
              <a:t>organisation requires</a:t>
            </a:r>
          </a:p>
          <a:p>
            <a:endParaRPr lang="en-IN" dirty="0" smtClean="0"/>
          </a:p>
          <a:p>
            <a:r>
              <a:rPr lang="en-IN" dirty="0" smtClean="0"/>
              <a:t>Organisation </a:t>
            </a:r>
            <a:r>
              <a:rPr lang="en-IN" dirty="0" smtClean="0">
                <a:solidFill>
                  <a:srgbClr val="3333FF"/>
                </a:solidFill>
              </a:rPr>
              <a:t>facilitates &gt;</a:t>
            </a:r>
            <a:r>
              <a:rPr lang="en-IN" dirty="0" smtClean="0"/>
              <a:t> modified behaviour contributes for achievement of organisational </a:t>
            </a:r>
            <a:r>
              <a:rPr lang="en-IN" dirty="0" smtClean="0"/>
              <a:t>goals</a:t>
            </a:r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751A5-4405-4285-BDEB-52C0531AF460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5" name="Rounded Rectangle 4"/>
          <p:cNvSpPr/>
          <p:nvPr/>
        </p:nvSpPr>
        <p:spPr>
          <a:xfrm>
            <a:off x="1145232" y="4425278"/>
            <a:ext cx="2667000" cy="381000"/>
          </a:xfrm>
          <a:prstGeom prst="roundRect">
            <a:avLst/>
          </a:prstGeom>
          <a:solidFill>
            <a:srgbClr val="0080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dirty="0" smtClean="0"/>
              <a:t>Employee’s competence</a:t>
            </a:r>
            <a:endParaRPr lang="en-IN" dirty="0"/>
          </a:p>
        </p:txBody>
      </p:sp>
      <p:sp>
        <p:nvSpPr>
          <p:cNvPr id="6" name="Rounded Rectangle 5"/>
          <p:cNvSpPr/>
          <p:nvPr/>
        </p:nvSpPr>
        <p:spPr>
          <a:xfrm>
            <a:off x="5260032" y="4425278"/>
            <a:ext cx="3200400" cy="381000"/>
          </a:xfrm>
          <a:prstGeom prst="roundRect">
            <a:avLst/>
          </a:prstGeom>
          <a:solidFill>
            <a:srgbClr val="0080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dirty="0" smtClean="0"/>
              <a:t>organisational requirement</a:t>
            </a:r>
            <a:endParaRPr lang="en-IN" dirty="0"/>
          </a:p>
        </p:txBody>
      </p:sp>
      <p:sp>
        <p:nvSpPr>
          <p:cNvPr id="7" name="Up-Down Arrow 6"/>
          <p:cNvSpPr/>
          <p:nvPr/>
        </p:nvSpPr>
        <p:spPr>
          <a:xfrm rot="16200000">
            <a:off x="4218013" y="3887315"/>
            <a:ext cx="636237" cy="1447800"/>
          </a:xfrm>
          <a:prstGeom prst="upDownArrow">
            <a:avLst/>
          </a:prstGeom>
          <a:solidFill>
            <a:srgbClr val="0080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dirty="0" smtClean="0"/>
              <a:t>Gap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316074909"/>
      </p:ext>
    </p:extLst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N" dirty="0" smtClean="0"/>
              <a:t>Differences between </a:t>
            </a:r>
            <a:br>
              <a:rPr lang="en-IN" dirty="0" smtClean="0"/>
            </a:br>
            <a:r>
              <a:rPr lang="en-IN" dirty="0" smtClean="0"/>
              <a:t>Education &amp; Training</a:t>
            </a:r>
            <a:endParaRPr lang="en-IN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/>
          </p:nvPr>
        </p:nvGraphicFramePr>
        <p:xfrm>
          <a:off x="125413" y="1344609"/>
          <a:ext cx="8915400" cy="503671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577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445770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481888">
                <a:tc>
                  <a:txBody>
                    <a:bodyPr/>
                    <a:lstStyle/>
                    <a:p>
                      <a:r>
                        <a:rPr lang="en-IN" sz="2000" b="1" dirty="0" smtClean="0"/>
                        <a:t>Education</a:t>
                      </a:r>
                      <a:endParaRPr lang="en-IN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2000" b="1" dirty="0" smtClean="0"/>
                        <a:t>Training</a:t>
                      </a:r>
                      <a:endParaRPr lang="en-IN" sz="20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831751">
                <a:tc>
                  <a:txBody>
                    <a:bodyPr/>
                    <a:lstStyle/>
                    <a:p>
                      <a:r>
                        <a:rPr lang="en-IN" sz="2000" b="1" dirty="0" smtClean="0">
                          <a:solidFill>
                            <a:srgbClr val="3333FF"/>
                          </a:solidFill>
                        </a:rPr>
                        <a:t>Acquisition</a:t>
                      </a:r>
                      <a:r>
                        <a:rPr lang="en-IN" sz="2000" b="1" baseline="0" dirty="0" smtClean="0"/>
                        <a:t> of general information from institutions – </a:t>
                      </a:r>
                      <a:r>
                        <a:rPr lang="en-IN" sz="2000" b="1" baseline="0" dirty="0" smtClean="0">
                          <a:solidFill>
                            <a:srgbClr val="FF0000"/>
                          </a:solidFill>
                        </a:rPr>
                        <a:t>Intellectual Development</a:t>
                      </a:r>
                      <a:endParaRPr lang="en-IN" sz="20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2000" b="1" dirty="0" smtClean="0">
                          <a:solidFill>
                            <a:srgbClr val="3333FF"/>
                          </a:solidFill>
                        </a:rPr>
                        <a:t>Transfer</a:t>
                      </a:r>
                      <a:r>
                        <a:rPr lang="en-IN" sz="2000" b="1" dirty="0" smtClean="0"/>
                        <a:t> of specific instruction</a:t>
                      </a:r>
                      <a:r>
                        <a:rPr lang="en-IN" sz="2000" b="1" baseline="0" dirty="0" smtClean="0"/>
                        <a:t> impacted with </a:t>
                      </a:r>
                      <a:r>
                        <a:rPr lang="en-IN" sz="2000" b="1" baseline="0" dirty="0" smtClean="0">
                          <a:solidFill>
                            <a:srgbClr val="FF0000"/>
                          </a:solidFill>
                        </a:rPr>
                        <a:t>vocational purpose</a:t>
                      </a:r>
                      <a:endParaRPr lang="en-IN" sz="20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831751">
                <a:tc>
                  <a:txBody>
                    <a:bodyPr/>
                    <a:lstStyle/>
                    <a:p>
                      <a:r>
                        <a:rPr lang="en-IN" sz="2000" b="1" dirty="0" smtClean="0"/>
                        <a:t>Individuals </a:t>
                      </a:r>
                      <a:r>
                        <a:rPr lang="en-IN" sz="2000" b="1" dirty="0" smtClean="0">
                          <a:solidFill>
                            <a:srgbClr val="FF0000"/>
                          </a:solidFill>
                        </a:rPr>
                        <a:t>growth and development</a:t>
                      </a:r>
                      <a:endParaRPr lang="en-IN" sz="20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2000" b="1" dirty="0" smtClean="0"/>
                        <a:t>Development of </a:t>
                      </a:r>
                      <a:r>
                        <a:rPr lang="en-IN" sz="2000" b="1" dirty="0" smtClean="0">
                          <a:solidFill>
                            <a:srgbClr val="FF0000"/>
                          </a:solidFill>
                        </a:rPr>
                        <a:t>competencies and capabilities</a:t>
                      </a:r>
                      <a:endParaRPr lang="en-IN" sz="20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481888">
                <a:tc>
                  <a:txBody>
                    <a:bodyPr/>
                    <a:lstStyle/>
                    <a:p>
                      <a:r>
                        <a:rPr lang="en-IN" sz="2000" b="1" dirty="0" smtClean="0"/>
                        <a:t>To build the </a:t>
                      </a:r>
                      <a:r>
                        <a:rPr lang="en-IN" sz="2000" b="1" dirty="0" smtClean="0">
                          <a:solidFill>
                            <a:srgbClr val="FF0000"/>
                          </a:solidFill>
                        </a:rPr>
                        <a:t>career</a:t>
                      </a:r>
                      <a:endParaRPr lang="en-IN" sz="20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2000" b="1" dirty="0" smtClean="0"/>
                        <a:t>To build</a:t>
                      </a:r>
                      <a:r>
                        <a:rPr lang="en-IN" sz="2000" b="1" baseline="0" dirty="0" smtClean="0"/>
                        <a:t> the job </a:t>
                      </a:r>
                      <a:r>
                        <a:rPr lang="en-IN" sz="2000" b="1" baseline="0" dirty="0" smtClean="0">
                          <a:solidFill>
                            <a:srgbClr val="FF0000"/>
                          </a:solidFill>
                        </a:rPr>
                        <a:t>performance</a:t>
                      </a:r>
                      <a:endParaRPr lang="en-IN" sz="20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481888">
                <a:tc>
                  <a:txBody>
                    <a:bodyPr/>
                    <a:lstStyle/>
                    <a:p>
                      <a:r>
                        <a:rPr lang="en-IN" sz="2000" b="1" baseline="0" dirty="0" smtClean="0"/>
                        <a:t>syllabus &amp; curriculum : </a:t>
                      </a:r>
                      <a:r>
                        <a:rPr lang="en-IN" sz="2000" b="1" dirty="0" smtClean="0">
                          <a:solidFill>
                            <a:srgbClr val="FF0000"/>
                          </a:solidFill>
                        </a:rPr>
                        <a:t>Fixed</a:t>
                      </a:r>
                      <a:endParaRPr lang="en-IN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2000" b="1" dirty="0" smtClean="0">
                          <a:solidFill>
                            <a:srgbClr val="FF0000"/>
                          </a:solidFill>
                        </a:rPr>
                        <a:t>Flexible</a:t>
                      </a:r>
                      <a:endParaRPr lang="en-IN" sz="20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481888">
                <a:tc>
                  <a:txBody>
                    <a:bodyPr/>
                    <a:lstStyle/>
                    <a:p>
                      <a:r>
                        <a:rPr lang="en-IN" sz="2000" b="1" dirty="0" smtClean="0"/>
                        <a:t>High of </a:t>
                      </a:r>
                      <a:r>
                        <a:rPr lang="en-IN" sz="2000" b="1" dirty="0" smtClean="0">
                          <a:solidFill>
                            <a:srgbClr val="FF0000"/>
                          </a:solidFill>
                        </a:rPr>
                        <a:t>Homogeneity</a:t>
                      </a:r>
                      <a:endParaRPr lang="en-IN" sz="20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2000" b="1" dirty="0" smtClean="0"/>
                        <a:t>High of </a:t>
                      </a:r>
                      <a:r>
                        <a:rPr lang="en-IN" sz="2000" b="1" dirty="0" smtClean="0">
                          <a:solidFill>
                            <a:srgbClr val="FF0000"/>
                          </a:solidFill>
                        </a:rPr>
                        <a:t>Heterogeneity</a:t>
                      </a:r>
                      <a:endParaRPr lang="en-IN" sz="20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481888">
                <a:tc>
                  <a:txBody>
                    <a:bodyPr/>
                    <a:lstStyle/>
                    <a:p>
                      <a:r>
                        <a:rPr lang="en-IN" sz="2000" b="1" dirty="0" smtClean="0"/>
                        <a:t>Imparted through mostly </a:t>
                      </a:r>
                      <a:r>
                        <a:rPr lang="en-IN" sz="2000" b="1" dirty="0" smtClean="0">
                          <a:solidFill>
                            <a:srgbClr val="FF0000"/>
                          </a:solidFill>
                        </a:rPr>
                        <a:t>lectures</a:t>
                      </a:r>
                      <a:endParaRPr lang="en-IN" sz="20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2000" b="1" dirty="0" smtClean="0">
                          <a:solidFill>
                            <a:srgbClr val="FF0000"/>
                          </a:solidFill>
                        </a:rPr>
                        <a:t>Various types </a:t>
                      </a:r>
                      <a:r>
                        <a:rPr lang="en-IN" sz="2000" b="1" dirty="0" smtClean="0"/>
                        <a:t>of instructional methods</a:t>
                      </a:r>
                      <a:endParaRPr lang="en-IN" sz="20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481888">
                <a:tc>
                  <a:txBody>
                    <a:bodyPr/>
                    <a:lstStyle/>
                    <a:p>
                      <a:r>
                        <a:rPr lang="en-IN" sz="2000" b="1" dirty="0" smtClean="0">
                          <a:solidFill>
                            <a:srgbClr val="FF0000"/>
                          </a:solidFill>
                        </a:rPr>
                        <a:t>Less practical </a:t>
                      </a:r>
                      <a:r>
                        <a:rPr lang="en-IN" sz="2000" b="1" dirty="0" smtClean="0"/>
                        <a:t>exposures</a:t>
                      </a:r>
                      <a:endParaRPr lang="en-IN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2000" b="1" dirty="0" smtClean="0"/>
                        <a:t>More of </a:t>
                      </a:r>
                      <a:r>
                        <a:rPr lang="en-IN" sz="2000" b="1" dirty="0" smtClean="0">
                          <a:solidFill>
                            <a:srgbClr val="FF0000"/>
                          </a:solidFill>
                        </a:rPr>
                        <a:t>practical exposure</a:t>
                      </a:r>
                      <a:endParaRPr lang="en-IN" sz="20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481888">
                <a:tc>
                  <a:txBody>
                    <a:bodyPr/>
                    <a:lstStyle/>
                    <a:p>
                      <a:r>
                        <a:rPr lang="en-IN" sz="2000" b="1" dirty="0" smtClean="0">
                          <a:solidFill>
                            <a:srgbClr val="FF0000"/>
                          </a:solidFill>
                        </a:rPr>
                        <a:t>Long term </a:t>
                      </a:r>
                      <a:r>
                        <a:rPr lang="en-IN" sz="2000" b="1" dirty="0" smtClean="0"/>
                        <a:t>learning process</a:t>
                      </a:r>
                      <a:endParaRPr lang="en-IN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2000" b="1" dirty="0" smtClean="0">
                          <a:solidFill>
                            <a:srgbClr val="FF0000"/>
                          </a:solidFill>
                        </a:rPr>
                        <a:t>Short term </a:t>
                      </a:r>
                      <a:r>
                        <a:rPr lang="en-IN" sz="2000" b="1" dirty="0" smtClean="0"/>
                        <a:t>learning process</a:t>
                      </a:r>
                      <a:endParaRPr lang="en-IN" sz="20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751A5-4405-4285-BDEB-52C0531AF460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0769026"/>
      </p:ext>
    </p:extLst>
  </p:cSld>
  <p:clrMapOvr>
    <a:masterClrMapping/>
  </p:clrMapOvr>
  <p:transition spd="med">
    <p:wipe dir="r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Needs for training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IN" dirty="0" smtClean="0"/>
              <a:t>To make oneself </a:t>
            </a:r>
            <a:r>
              <a:rPr lang="en-IN" dirty="0" smtClean="0">
                <a:solidFill>
                  <a:srgbClr val="FF0000"/>
                </a:solidFill>
              </a:rPr>
              <a:t>fit </a:t>
            </a:r>
            <a:r>
              <a:rPr lang="en-IN" dirty="0"/>
              <a:t>with a technology</a:t>
            </a:r>
          </a:p>
          <a:p>
            <a:r>
              <a:rPr lang="en-IN" dirty="0" smtClean="0"/>
              <a:t>To develop in </a:t>
            </a:r>
            <a:r>
              <a:rPr lang="en-IN" dirty="0" smtClean="0">
                <a:solidFill>
                  <a:srgbClr val="FF0000"/>
                </a:solidFill>
              </a:rPr>
              <a:t>skills of trainers </a:t>
            </a:r>
            <a:r>
              <a:rPr lang="en-IN" dirty="0" smtClean="0"/>
              <a:t>and the </a:t>
            </a:r>
            <a:r>
              <a:rPr lang="en-IN" dirty="0" smtClean="0">
                <a:solidFill>
                  <a:srgbClr val="FF0000"/>
                </a:solidFill>
              </a:rPr>
              <a:t>use</a:t>
            </a:r>
            <a:r>
              <a:rPr lang="en-IN" dirty="0" smtClean="0"/>
              <a:t> of the technologies efficiently</a:t>
            </a:r>
          </a:p>
          <a:p>
            <a:r>
              <a:rPr lang="en-IN" dirty="0"/>
              <a:t>To</a:t>
            </a:r>
            <a:r>
              <a:rPr lang="en-IN" dirty="0" smtClean="0">
                <a:solidFill>
                  <a:srgbClr val="FF0000"/>
                </a:solidFill>
              </a:rPr>
              <a:t> inspire</a:t>
            </a:r>
            <a:r>
              <a:rPr lang="en-IN" dirty="0" smtClean="0"/>
              <a:t> rural people to do things by themselves</a:t>
            </a:r>
          </a:p>
          <a:p>
            <a:r>
              <a:rPr lang="en-IN" dirty="0" smtClean="0"/>
              <a:t>To </a:t>
            </a:r>
            <a:r>
              <a:rPr lang="en-IN" dirty="0" smtClean="0">
                <a:solidFill>
                  <a:srgbClr val="FF0000"/>
                </a:solidFill>
              </a:rPr>
              <a:t>develop proficiency </a:t>
            </a:r>
            <a:r>
              <a:rPr lang="en-IN" dirty="0" smtClean="0"/>
              <a:t>in doing job correctly as well as effectively. </a:t>
            </a:r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751A5-4405-4285-BDEB-52C0531AF460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1350655"/>
      </p:ext>
    </p:extLst>
  </p:cSld>
  <p:clrMapOvr>
    <a:masterClrMapping/>
  </p:clrMapOvr>
  <p:transition spd="med">
    <p:wipe dir="r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Training Process / Steps in Training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IN" sz="6000" dirty="0" smtClean="0"/>
              <a:t>Consists of three phases</a:t>
            </a:r>
          </a:p>
          <a:p>
            <a:pPr lvl="1"/>
            <a:r>
              <a:rPr lang="en-IN" sz="5400" dirty="0" smtClean="0">
                <a:solidFill>
                  <a:srgbClr val="3333FF"/>
                </a:solidFill>
              </a:rPr>
              <a:t>Pre training </a:t>
            </a:r>
          </a:p>
          <a:p>
            <a:pPr lvl="1"/>
            <a:r>
              <a:rPr lang="en-IN" sz="5400" dirty="0" smtClean="0">
                <a:solidFill>
                  <a:srgbClr val="3333FF"/>
                </a:solidFill>
              </a:rPr>
              <a:t>Training</a:t>
            </a:r>
          </a:p>
          <a:p>
            <a:pPr lvl="1"/>
            <a:r>
              <a:rPr lang="en-IN" sz="5400" dirty="0" smtClean="0">
                <a:solidFill>
                  <a:srgbClr val="3333FF"/>
                </a:solidFill>
              </a:rPr>
              <a:t>Post training</a:t>
            </a:r>
          </a:p>
          <a:p>
            <a:pPr lvl="1"/>
            <a:endParaRPr lang="en-IN" dirty="0" smtClean="0"/>
          </a:p>
          <a:p>
            <a:pPr lvl="1"/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751A5-4405-4285-BDEB-52C0531AF460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8580649"/>
      </p:ext>
    </p:extLst>
  </p:cSld>
  <p:clrMapOvr>
    <a:masterClrMapping/>
  </p:clrMapOvr>
  <p:transition spd="med">
    <p:wipe dir="r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N" dirty="0" smtClean="0"/>
              <a:t>Pre-Training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IN" dirty="0" smtClean="0"/>
              <a:t>Training </a:t>
            </a:r>
            <a:r>
              <a:rPr lang="en-IN" dirty="0">
                <a:solidFill>
                  <a:srgbClr val="008000"/>
                </a:solidFill>
              </a:rPr>
              <a:t>need assessment</a:t>
            </a:r>
          </a:p>
          <a:p>
            <a:r>
              <a:rPr lang="en-IN" dirty="0">
                <a:solidFill>
                  <a:srgbClr val="008000"/>
                </a:solidFill>
              </a:rPr>
              <a:t>Planning</a:t>
            </a:r>
            <a:r>
              <a:rPr lang="en-IN" dirty="0"/>
              <a:t> for training programme</a:t>
            </a:r>
          </a:p>
          <a:p>
            <a:r>
              <a:rPr lang="en-IN" dirty="0"/>
              <a:t>Deciding course </a:t>
            </a:r>
            <a:r>
              <a:rPr lang="en-IN" dirty="0">
                <a:solidFill>
                  <a:srgbClr val="008000"/>
                </a:solidFill>
              </a:rPr>
              <a:t>Content &amp; Methods</a:t>
            </a:r>
          </a:p>
          <a:p>
            <a:r>
              <a:rPr lang="en-IN" dirty="0"/>
              <a:t>Arranging </a:t>
            </a:r>
            <a:r>
              <a:rPr lang="en-IN" dirty="0">
                <a:solidFill>
                  <a:srgbClr val="008000"/>
                </a:solidFill>
              </a:rPr>
              <a:t>logistics</a:t>
            </a:r>
            <a:r>
              <a:rPr lang="en-IN" dirty="0"/>
              <a:t> – Boarding, Lodging, transport</a:t>
            </a:r>
          </a:p>
          <a:p>
            <a:r>
              <a:rPr lang="en-IN" dirty="0"/>
              <a:t>Listing, Contacting &amp; Finalising </a:t>
            </a:r>
            <a:r>
              <a:rPr lang="en-IN" dirty="0">
                <a:solidFill>
                  <a:srgbClr val="008000"/>
                </a:solidFill>
              </a:rPr>
              <a:t>Resource Persons</a:t>
            </a:r>
          </a:p>
          <a:p>
            <a:pPr lvl="1"/>
            <a:r>
              <a:rPr lang="en-IN" dirty="0"/>
              <a:t>Trainees background, Expected content, Resources available, date/time, duration</a:t>
            </a:r>
          </a:p>
          <a:p>
            <a:r>
              <a:rPr lang="en-IN" dirty="0"/>
              <a:t>Preparation of </a:t>
            </a:r>
            <a:r>
              <a:rPr lang="en-IN" dirty="0">
                <a:solidFill>
                  <a:srgbClr val="008000"/>
                </a:solidFill>
              </a:rPr>
              <a:t>AV Aids</a:t>
            </a:r>
          </a:p>
          <a:p>
            <a:r>
              <a:rPr lang="en-IN" dirty="0">
                <a:solidFill>
                  <a:srgbClr val="008000"/>
                </a:solidFill>
              </a:rPr>
              <a:t>Intimating</a:t>
            </a:r>
            <a:r>
              <a:rPr lang="en-IN" dirty="0"/>
              <a:t> participants </a:t>
            </a:r>
          </a:p>
          <a:p>
            <a:pPr lvl="1"/>
            <a:r>
              <a:rPr lang="en-IN" dirty="0"/>
              <a:t>Venue, Date/time/duration, logistics, requirements,  covered/uncovered</a:t>
            </a:r>
          </a:p>
          <a:p>
            <a:r>
              <a:rPr lang="en-IN" dirty="0">
                <a:solidFill>
                  <a:srgbClr val="008000"/>
                </a:solidFill>
              </a:rPr>
              <a:t>Arranging materials </a:t>
            </a:r>
            <a:r>
              <a:rPr lang="en-IN" dirty="0"/>
              <a:t>for demonstrations / Field Visits</a:t>
            </a:r>
          </a:p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751A5-4405-4285-BDEB-52C0531AF460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5325411"/>
      </p:ext>
    </p:extLst>
  </p:cSld>
  <p:clrMapOvr>
    <a:masterClrMapping/>
  </p:clrMapOvr>
  <p:transition spd="med">
    <p:wipe dir="r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N" dirty="0"/>
              <a:t>Training </a:t>
            </a:r>
            <a:r>
              <a:rPr lang="en-IN" dirty="0" smtClean="0"/>
              <a:t>Phase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IN" dirty="0" smtClean="0">
                <a:solidFill>
                  <a:srgbClr val="3333FF"/>
                </a:solidFill>
              </a:rPr>
              <a:t>Reception and Registering </a:t>
            </a:r>
            <a:r>
              <a:rPr lang="en-IN" dirty="0" smtClean="0"/>
              <a:t>Farmers</a:t>
            </a:r>
          </a:p>
          <a:p>
            <a:r>
              <a:rPr lang="en-IN" dirty="0" smtClean="0"/>
              <a:t>Providing </a:t>
            </a:r>
            <a:r>
              <a:rPr lang="en-IN" dirty="0" smtClean="0">
                <a:solidFill>
                  <a:srgbClr val="FF00FF"/>
                </a:solidFill>
              </a:rPr>
              <a:t>lodging and Boarding</a:t>
            </a:r>
          </a:p>
          <a:p>
            <a:r>
              <a:rPr lang="en-IN" dirty="0" smtClean="0"/>
              <a:t>Conduct of </a:t>
            </a:r>
            <a:r>
              <a:rPr lang="en-IN" dirty="0" smtClean="0">
                <a:solidFill>
                  <a:srgbClr val="3333FF"/>
                </a:solidFill>
              </a:rPr>
              <a:t>pre-knowledge test </a:t>
            </a:r>
          </a:p>
          <a:p>
            <a:r>
              <a:rPr lang="en-IN" dirty="0" smtClean="0">
                <a:solidFill>
                  <a:srgbClr val="008000"/>
                </a:solidFill>
              </a:rPr>
              <a:t>GD session </a:t>
            </a:r>
            <a:r>
              <a:rPr lang="en-IN" dirty="0" smtClean="0"/>
              <a:t>Training </a:t>
            </a:r>
            <a:r>
              <a:rPr lang="en-IN" dirty="0" smtClean="0">
                <a:solidFill>
                  <a:srgbClr val="008000"/>
                </a:solidFill>
              </a:rPr>
              <a:t>programme Schedule</a:t>
            </a:r>
          </a:p>
          <a:p>
            <a:r>
              <a:rPr lang="en-IN" dirty="0" smtClean="0"/>
              <a:t>Conduct of </a:t>
            </a:r>
            <a:r>
              <a:rPr lang="en-IN" dirty="0" smtClean="0">
                <a:solidFill>
                  <a:srgbClr val="FF00FF"/>
                </a:solidFill>
              </a:rPr>
              <a:t>Ice-Breaking Session  </a:t>
            </a:r>
          </a:p>
          <a:p>
            <a:r>
              <a:rPr lang="en-IN" dirty="0" smtClean="0">
                <a:solidFill>
                  <a:srgbClr val="FF00FF"/>
                </a:solidFill>
              </a:rPr>
              <a:t>Organising</a:t>
            </a:r>
            <a:r>
              <a:rPr lang="en-IN" dirty="0" smtClean="0"/>
              <a:t> lectures / demonstrations with AV aids</a:t>
            </a:r>
          </a:p>
          <a:p>
            <a:r>
              <a:rPr lang="en-IN" dirty="0" smtClean="0"/>
              <a:t>Organising </a:t>
            </a:r>
            <a:r>
              <a:rPr lang="en-IN" dirty="0" smtClean="0">
                <a:solidFill>
                  <a:srgbClr val="FF00FF"/>
                </a:solidFill>
              </a:rPr>
              <a:t>games</a:t>
            </a:r>
          </a:p>
          <a:p>
            <a:r>
              <a:rPr lang="en-IN" dirty="0" smtClean="0"/>
              <a:t>Undertaking </a:t>
            </a:r>
            <a:r>
              <a:rPr lang="en-IN" dirty="0" smtClean="0">
                <a:solidFill>
                  <a:srgbClr val="008000"/>
                </a:solidFill>
              </a:rPr>
              <a:t>field trips</a:t>
            </a:r>
          </a:p>
          <a:p>
            <a:r>
              <a:rPr lang="en-IN" dirty="0" smtClean="0"/>
              <a:t>Conduct of </a:t>
            </a:r>
            <a:r>
              <a:rPr lang="en-IN" dirty="0" smtClean="0">
                <a:solidFill>
                  <a:srgbClr val="008000"/>
                </a:solidFill>
              </a:rPr>
              <a:t>post test</a:t>
            </a:r>
          </a:p>
          <a:p>
            <a:r>
              <a:rPr lang="en-IN" dirty="0" smtClean="0"/>
              <a:t>Collection of </a:t>
            </a:r>
            <a:r>
              <a:rPr lang="en-IN" dirty="0" smtClean="0">
                <a:solidFill>
                  <a:srgbClr val="008000"/>
                </a:solidFill>
              </a:rPr>
              <a:t>Feedback</a:t>
            </a:r>
          </a:p>
          <a:p>
            <a:r>
              <a:rPr lang="en-IN" dirty="0" smtClean="0">
                <a:solidFill>
                  <a:srgbClr val="FF0000"/>
                </a:solidFill>
              </a:rPr>
              <a:t>Concluding Session</a:t>
            </a:r>
          </a:p>
          <a:p>
            <a:pPr lvl="1"/>
            <a:r>
              <a:rPr lang="en-IN" dirty="0" smtClean="0"/>
              <a:t>Action Plan </a:t>
            </a:r>
          </a:p>
          <a:p>
            <a:pPr lvl="1"/>
            <a:r>
              <a:rPr lang="en-IN" dirty="0" smtClean="0"/>
              <a:t>Issue of certificates</a:t>
            </a:r>
          </a:p>
          <a:p>
            <a:pPr lvl="1"/>
            <a:r>
              <a:rPr lang="en-IN" dirty="0" smtClean="0"/>
              <a:t>Feedback on learning &amp; logistics</a:t>
            </a:r>
          </a:p>
          <a:p>
            <a:pPr lvl="1"/>
            <a:r>
              <a:rPr lang="en-IN" dirty="0" smtClean="0"/>
              <a:t>Valedictory Sessions</a:t>
            </a:r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751A5-4405-4285-BDEB-52C0531AF460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3764084"/>
      </p:ext>
    </p:extLst>
  </p:cSld>
  <p:clrMapOvr>
    <a:masterClrMapping/>
  </p:clrMapOvr>
  <p:transition spd="med">
    <p:wipe dir="r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Post Training Phase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IN" sz="4000" dirty="0" smtClean="0">
                <a:solidFill>
                  <a:srgbClr val="FF0000"/>
                </a:solidFill>
              </a:rPr>
              <a:t>Assessing impact </a:t>
            </a:r>
            <a:r>
              <a:rPr lang="en-IN" sz="4000" dirty="0" smtClean="0"/>
              <a:t>of training programme</a:t>
            </a:r>
          </a:p>
          <a:p>
            <a:r>
              <a:rPr lang="en-IN" sz="4000" dirty="0" smtClean="0">
                <a:solidFill>
                  <a:srgbClr val="FF00FF"/>
                </a:solidFill>
              </a:rPr>
              <a:t>Follow up </a:t>
            </a:r>
            <a:r>
              <a:rPr lang="en-IN" sz="4000" dirty="0" smtClean="0"/>
              <a:t>trainees</a:t>
            </a:r>
          </a:p>
          <a:p>
            <a:r>
              <a:rPr lang="en-IN" sz="4000" dirty="0" smtClean="0">
                <a:solidFill>
                  <a:srgbClr val="008000"/>
                </a:solidFill>
              </a:rPr>
              <a:t>Link with appropriate </a:t>
            </a:r>
            <a:r>
              <a:rPr lang="en-IN" sz="4000" dirty="0" smtClean="0"/>
              <a:t>sources, resources </a:t>
            </a:r>
          </a:p>
          <a:p>
            <a:r>
              <a:rPr lang="en-IN" sz="4000" dirty="0" smtClean="0"/>
              <a:t>Make </a:t>
            </a:r>
            <a:r>
              <a:rPr lang="en-IN" sz="4000" dirty="0" smtClean="0">
                <a:solidFill>
                  <a:srgbClr val="FF0000"/>
                </a:solidFill>
              </a:rPr>
              <a:t>success stories</a:t>
            </a:r>
          </a:p>
          <a:p>
            <a:r>
              <a:rPr lang="en-IN" sz="4000" dirty="0" smtClean="0">
                <a:solidFill>
                  <a:srgbClr val="FF00FF"/>
                </a:solidFill>
              </a:rPr>
              <a:t>Publicise</a:t>
            </a:r>
            <a:r>
              <a:rPr lang="en-IN" sz="4000" dirty="0" smtClean="0"/>
              <a:t> the impact for scaling up</a:t>
            </a:r>
            <a:endParaRPr lang="en-IN" sz="4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751A5-4405-4285-BDEB-52C0531AF460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4837794"/>
      </p:ext>
    </p:extLst>
  </p:cSld>
  <p:clrMapOvr>
    <a:masterClrMapping/>
  </p:clrMapOvr>
  <p:transition spd="med">
    <p:wipe dir="r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Training to Extension Personnel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IN" sz="3600" dirty="0" smtClean="0"/>
              <a:t>Two Types </a:t>
            </a:r>
          </a:p>
          <a:p>
            <a:pPr lvl="1"/>
            <a:r>
              <a:rPr lang="en-IN" sz="3200" dirty="0" smtClean="0"/>
              <a:t>Pre-service &amp; In-service</a:t>
            </a:r>
          </a:p>
          <a:p>
            <a:r>
              <a:rPr lang="en-IN" sz="3600" dirty="0" smtClean="0">
                <a:solidFill>
                  <a:srgbClr val="FF0000"/>
                </a:solidFill>
              </a:rPr>
              <a:t>Pre-service</a:t>
            </a:r>
          </a:p>
          <a:p>
            <a:r>
              <a:rPr lang="en-IN" sz="3600" dirty="0" smtClean="0">
                <a:solidFill>
                  <a:srgbClr val="FF0000"/>
                </a:solidFill>
              </a:rPr>
              <a:t>In-service</a:t>
            </a:r>
          </a:p>
          <a:p>
            <a:pPr lvl="1"/>
            <a:r>
              <a:rPr lang="en-IN" sz="3200" dirty="0" smtClean="0">
                <a:solidFill>
                  <a:srgbClr val="FF00FF"/>
                </a:solidFill>
              </a:rPr>
              <a:t>Orientation</a:t>
            </a:r>
          </a:p>
          <a:p>
            <a:pPr lvl="1"/>
            <a:r>
              <a:rPr lang="en-IN" sz="3200" dirty="0" smtClean="0">
                <a:solidFill>
                  <a:srgbClr val="008000"/>
                </a:solidFill>
              </a:rPr>
              <a:t>Induction / Portal / Vestibule</a:t>
            </a:r>
          </a:p>
          <a:p>
            <a:pPr lvl="1"/>
            <a:r>
              <a:rPr lang="en-IN" sz="3200" dirty="0" smtClean="0">
                <a:solidFill>
                  <a:srgbClr val="3333FF"/>
                </a:solidFill>
              </a:rPr>
              <a:t>Retraining</a:t>
            </a:r>
          </a:p>
          <a:p>
            <a:pPr lvl="1"/>
            <a:r>
              <a:rPr lang="en-IN" sz="3200" dirty="0" smtClean="0">
                <a:solidFill>
                  <a:srgbClr val="C00000"/>
                </a:solidFill>
              </a:rPr>
              <a:t>Career Development / Professional Qualification</a:t>
            </a:r>
          </a:p>
          <a:p>
            <a:pPr lvl="1"/>
            <a:endParaRPr lang="en-IN" sz="3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751A5-4405-4285-BDEB-52C0531AF460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1944573"/>
      </p:ext>
    </p:extLst>
  </p:cSld>
  <p:clrMapOvr>
    <a:masterClrMapping/>
  </p:clrMapOvr>
  <p:transition spd="med">
    <p:wipe dir="r"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11612</TotalTime>
  <Words>831</Words>
  <Application>Microsoft Office PowerPoint</Application>
  <PresentationFormat>On-screen Show (4:3)</PresentationFormat>
  <Paragraphs>158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1" baseType="lpstr">
      <vt:lpstr>Arial</vt:lpstr>
      <vt:lpstr>Calibri</vt:lpstr>
      <vt:lpstr>Office Theme</vt:lpstr>
      <vt:lpstr>Capacity building</vt:lpstr>
      <vt:lpstr>Training</vt:lpstr>
      <vt:lpstr>Differences between  Education &amp; Training</vt:lpstr>
      <vt:lpstr>Needs for training</vt:lpstr>
      <vt:lpstr>Training Process / Steps in Training</vt:lpstr>
      <vt:lpstr>Pre-Training</vt:lpstr>
      <vt:lpstr>Training Phase</vt:lpstr>
      <vt:lpstr>Post Training Phase</vt:lpstr>
      <vt:lpstr>Training to Extension Personnel</vt:lpstr>
      <vt:lpstr>Preservice Training</vt:lpstr>
      <vt:lpstr>In-Service Training</vt:lpstr>
      <vt:lpstr>Objectives of in-service trainings</vt:lpstr>
      <vt:lpstr>1. Orientation Training</vt:lpstr>
      <vt:lpstr>Induction / portal / vestibule Training</vt:lpstr>
      <vt:lpstr>Maintenance / Refresher Training</vt:lpstr>
      <vt:lpstr>Retraining</vt:lpstr>
      <vt:lpstr>Career Development Training</vt:lpstr>
      <vt:lpstr>Principles of Farmers Training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acer</dc:creator>
  <cp:lastModifiedBy>Head AKMU</cp:lastModifiedBy>
  <cp:revision>1549</cp:revision>
  <cp:lastPrinted>2018-02-05T06:56:25Z</cp:lastPrinted>
  <dcterms:created xsi:type="dcterms:W3CDTF">2014-01-19T14:54:23Z</dcterms:created>
  <dcterms:modified xsi:type="dcterms:W3CDTF">2023-03-01T08:21:25Z</dcterms:modified>
</cp:coreProperties>
</file>