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9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10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DgsTSsyj3LLc2gtFCShmAg==" hashData="acKWNJznfAyc9MRR+uUkifzcydI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008000"/>
    <a:srgbClr val="800000"/>
    <a:srgbClr val="3333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86380" autoAdjust="0"/>
  </p:normalViewPr>
  <p:slideViewPr>
    <p:cSldViewPr>
      <p:cViewPr varScale="1">
        <p:scale>
          <a:sx n="87" d="100"/>
          <a:sy n="87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8980"/>
    </p:cViewPr>
  </p:sorterViewPr>
  <p:notesViewPr>
    <p:cSldViewPr>
      <p:cViewPr varScale="1">
        <p:scale>
          <a:sx n="48" d="100"/>
          <a:sy n="48" d="100"/>
        </p:scale>
        <p:origin x="-2982" y="-102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5431" tIns="47715" rIns="95431" bIns="4771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5431" tIns="47715" rIns="95431" bIns="47715" rtlCol="0"/>
          <a:lstStyle>
            <a:lvl1pPr algn="r">
              <a:defRPr sz="1300"/>
            </a:lvl1pPr>
          </a:lstStyle>
          <a:p>
            <a:fld id="{F639E80B-1CE0-4A60-96F3-2BF0863DC35C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5431" tIns="47715" rIns="95431" bIns="4771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5431" tIns="47715" rIns="95431" bIns="47715" rtlCol="0" anchor="b"/>
          <a:lstStyle>
            <a:lvl1pPr algn="r">
              <a:defRPr sz="1300"/>
            </a:lvl1pPr>
          </a:lstStyle>
          <a:p>
            <a:fld id="{4FD4718E-6AFD-4393-A67C-C646EA0694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5431" tIns="47715" rIns="95431" bIns="4771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5431" tIns="47715" rIns="95431" bIns="47715" rtlCol="0"/>
          <a:lstStyle>
            <a:lvl1pPr algn="r">
              <a:defRPr sz="1300"/>
            </a:lvl1pPr>
          </a:lstStyle>
          <a:p>
            <a:fld id="{0A7B8A55-5BDF-4440-8D79-872017A6074C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1" tIns="47715" rIns="95431" bIns="47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5431" tIns="47715" rIns="95431" bIns="47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5431" tIns="47715" rIns="95431" bIns="4771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5431" tIns="47715" rIns="95431" bIns="47715" rtlCol="0" anchor="b"/>
          <a:lstStyle>
            <a:lvl1pPr algn="r">
              <a:defRPr sz="1300"/>
            </a:lvl1pPr>
          </a:lstStyle>
          <a:p>
            <a:fld id="{659B1300-8C2B-41E7-8329-257E392AE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9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1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9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0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28A3-A3C0-4723-BD82-EFE3D280EE0F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0231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B91D-BBB0-442F-A8F9-43725726ABF3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227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816A-AFDD-4B1B-84D9-299D198E6EF4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67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4" y="111456"/>
            <a:ext cx="8915400" cy="1143000"/>
          </a:xfr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47244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  <a:lvl2pPr>
              <a:defRPr b="1">
                <a:solidFill>
                  <a:srgbClr val="800000"/>
                </a:solidFill>
              </a:defRPr>
            </a:lvl2pPr>
            <a:lvl3pPr>
              <a:defRPr b="1">
                <a:solidFill>
                  <a:srgbClr val="800000"/>
                </a:solidFill>
              </a:defRPr>
            </a:lvl3pPr>
            <a:lvl4pPr>
              <a:defRPr b="1">
                <a:solidFill>
                  <a:srgbClr val="800000"/>
                </a:solidFill>
              </a:defRPr>
            </a:lvl4pPr>
            <a:lvl5pPr>
              <a:defRPr b="1">
                <a:solidFill>
                  <a:srgbClr val="8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" action="ppaction://noaction"/>
          </p:cNvPr>
          <p:cNvSpPr/>
          <p:nvPr userDrawn="1"/>
        </p:nvSpPr>
        <p:spPr>
          <a:xfrm>
            <a:off x="8077200" y="0"/>
            <a:ext cx="10668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hlinkClick r:id="rId2" action="ppaction://hlinksldjump"/>
          </p:cNvPr>
          <p:cNvSpPr/>
          <p:nvPr userDrawn="1"/>
        </p:nvSpPr>
        <p:spPr>
          <a:xfrm>
            <a:off x="7944136" y="6477000"/>
            <a:ext cx="822960" cy="304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Content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4096" y="6477000"/>
            <a:ext cx="457200" cy="353704"/>
          </a:xfrm>
        </p:spPr>
        <p:txBody>
          <a:bodyPr/>
          <a:lstStyle>
            <a:lvl1pPr>
              <a:defRPr sz="1400" b="1">
                <a:solidFill>
                  <a:srgbClr val="008000"/>
                </a:solidFill>
              </a:defRPr>
            </a:lvl1pPr>
          </a:lstStyle>
          <a:p>
            <a:fld id="{F4A751A5-4405-4285-BDEB-52C0531AF4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029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266-1275-4F00-B6F9-BAA57DC9BEFB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337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2655-418C-4F2F-83C2-C5C40E732B15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261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9B4-CBDC-4F28-BF08-2EBE2E6BC5DA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769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1676-C9D1-4304-B0A2-794D1ADCE790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456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98D4-10AB-4395-BB12-236AAE996B7D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850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82D-8990-431B-9B8F-4B1E20B96C80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84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54D9-BD66-4CE5-9915-8FC91FB216EA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6351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028C-DE4A-44EF-8B6C-CD38E6F268CC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51A5-4405-4285-BDEB-52C0531A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Diffusion and Adoption of Agricultural Innovations</a:t>
            </a:r>
            <a:endParaRPr lang="en-IN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83202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Perceived Attributes Of </a:t>
            </a:r>
            <a:r>
              <a:rPr lang="en-US" dirty="0" smtClean="0">
                <a:solidFill>
                  <a:srgbClr val="C00000"/>
                </a:solidFill>
              </a:rPr>
              <a:t>Innovation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734733"/>
            <a:ext cx="3657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Compatibility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133600" y="3531990"/>
            <a:ext cx="3657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Complexity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1981200"/>
            <a:ext cx="3657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Relative Advantage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133600" y="4495800"/>
            <a:ext cx="3657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Trialability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133600" y="5410200"/>
            <a:ext cx="3657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Observability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019800" y="5410200"/>
            <a:ext cx="2895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Predictability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1961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Relative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degree to which an innovation is </a:t>
            </a:r>
            <a:r>
              <a:rPr lang="en-US" dirty="0" smtClean="0">
                <a:solidFill>
                  <a:srgbClr val="FF0000"/>
                </a:solidFill>
              </a:rPr>
              <a:t>perceived as better than the idea it supersedes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degree of relative advantage may be measured in </a:t>
            </a:r>
            <a:r>
              <a:rPr lang="en-US" dirty="0" smtClean="0">
                <a:solidFill>
                  <a:srgbClr val="FF0000"/>
                </a:solidFill>
              </a:rPr>
              <a:t>economic terms, </a:t>
            </a:r>
            <a:r>
              <a:rPr lang="en-US" dirty="0" smtClean="0">
                <a:solidFill>
                  <a:srgbClr val="3333FF"/>
                </a:solidFill>
              </a:rPr>
              <a:t>but</a:t>
            </a:r>
            <a:r>
              <a:rPr lang="en-US" dirty="0" smtClean="0">
                <a:solidFill>
                  <a:srgbClr val="FF0000"/>
                </a:solidFill>
              </a:rPr>
              <a:t> social-prestige factors, convenience and satisfaction </a:t>
            </a:r>
            <a:r>
              <a:rPr lang="en-US" dirty="0" smtClean="0"/>
              <a:t>are also often the important components.</a:t>
            </a:r>
          </a:p>
          <a:p>
            <a:pPr lvl="1"/>
            <a:r>
              <a:rPr lang="en-US" sz="2400" dirty="0" smtClean="0"/>
              <a:t>Varieties Vs Hybrid ( More Yield)</a:t>
            </a:r>
          </a:p>
          <a:p>
            <a:pPr lvl="1"/>
            <a:r>
              <a:rPr lang="en-US" sz="2400" dirty="0" smtClean="0"/>
              <a:t>Manual Vs Machine Operated  (Less Labour/Drudgery)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334000"/>
            <a:ext cx="8915400" cy="156966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0" lvl="5"/>
            <a:r>
              <a:rPr lang="en-US" sz="3200" b="1" dirty="0" smtClean="0">
                <a:solidFill>
                  <a:srgbClr val="FFFF00"/>
                </a:solidFill>
              </a:rPr>
              <a:t>Prestige / Cost / Comfort / Time / </a:t>
            </a:r>
            <a:r>
              <a:rPr lang="en-US" sz="3200" b="1" dirty="0" err="1" smtClean="0">
                <a:solidFill>
                  <a:srgbClr val="FFFF00"/>
                </a:solidFill>
              </a:rPr>
              <a:t>Labour</a:t>
            </a:r>
            <a:r>
              <a:rPr lang="en-US" sz="3200" b="1" dirty="0" smtClean="0">
                <a:solidFill>
                  <a:srgbClr val="FFFF00"/>
                </a:solidFill>
              </a:rPr>
              <a:t> / Yield / Income / Investment /  Multiple Use / Drudgery / consumption /  easiness</a:t>
            </a:r>
          </a:p>
        </p:txBody>
      </p:sp>
    </p:spTree>
    <p:extLst>
      <p:ext uri="{BB962C8B-B14F-4D97-AF65-F5344CB8AC3E}">
        <p14:creationId xmlns:p14="http://schemas.microsoft.com/office/powerpoint/2010/main" val="4052312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degree to which an innovation is perceived as </a:t>
            </a:r>
            <a:r>
              <a:rPr lang="en-US" dirty="0" smtClean="0">
                <a:solidFill>
                  <a:srgbClr val="008000"/>
                </a:solidFill>
              </a:rPr>
              <a:t>being consistent with the existing values, past experiences and needs</a:t>
            </a:r>
            <a:r>
              <a:rPr lang="en-US" dirty="0" smtClean="0"/>
              <a:t> of potential adopters.</a:t>
            </a:r>
          </a:p>
          <a:p>
            <a:r>
              <a:rPr lang="en-US" dirty="0" smtClean="0"/>
              <a:t>Increase security by minimizing risks</a:t>
            </a:r>
          </a:p>
          <a:p>
            <a:r>
              <a:rPr lang="en-US" dirty="0" smtClean="0"/>
              <a:t>(Plastic Vs Mud/Iron implements/Containers) Tractor Drawn Seed </a:t>
            </a:r>
            <a:r>
              <a:rPr lang="en-US" dirty="0" err="1" smtClean="0"/>
              <a:t>Dril</a:t>
            </a:r>
            <a:r>
              <a:rPr lang="en-US" dirty="0" smtClean="0"/>
              <a:t>, Harvester Vs. </a:t>
            </a:r>
            <a:r>
              <a:rPr lang="en-US" dirty="0" err="1" smtClean="0"/>
              <a:t>Panchagavya</a:t>
            </a:r>
            <a:r>
              <a:rPr lang="en-US" dirty="0" smtClean="0"/>
              <a:t>, </a:t>
            </a:r>
            <a:r>
              <a:rPr lang="en-US" dirty="0" err="1" smtClean="0"/>
              <a:t>Mudpot</a:t>
            </a:r>
            <a:r>
              <a:rPr lang="en-US" dirty="0" smtClean="0"/>
              <a:t> Storage, Solar Cooker, Organic Production/Consumption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7920" y="5943600"/>
            <a:ext cx="7135480" cy="33855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lvl="5"/>
            <a:r>
              <a:rPr lang="en-US" sz="1600" b="1" dirty="0" smtClean="0">
                <a:solidFill>
                  <a:schemeClr val="bg1"/>
                </a:solidFill>
              </a:rPr>
              <a:t>Plough Mounted seeder/ Tractor Mounted  Equipments Vs Ariel Vehicle Mounted</a:t>
            </a:r>
          </a:p>
        </p:txBody>
      </p:sp>
    </p:spTree>
    <p:extLst>
      <p:ext uri="{BB962C8B-B14F-4D97-AF65-F5344CB8AC3E}">
        <p14:creationId xmlns:p14="http://schemas.microsoft.com/office/powerpoint/2010/main" val="1011586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is the degree to which an innovation is perceived as </a:t>
            </a:r>
            <a:r>
              <a:rPr lang="en-US" dirty="0" smtClean="0">
                <a:solidFill>
                  <a:srgbClr val="008000"/>
                </a:solidFill>
              </a:rPr>
              <a:t>difficult to understand and use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New ideas that are simpler to understand will be adopted more rapidly </a:t>
            </a:r>
          </a:p>
          <a:p>
            <a:pPr lvl="1"/>
            <a:r>
              <a:rPr lang="en-US" dirty="0" smtClean="0"/>
              <a:t>than innovations that require the adopter to develop new skills and understandings </a:t>
            </a:r>
          </a:p>
          <a:p>
            <a:r>
              <a:rPr lang="en-US" dirty="0" smtClean="0"/>
              <a:t>Types of Complexity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Simple change </a:t>
            </a:r>
            <a:r>
              <a:rPr lang="en-US" dirty="0" smtClean="0"/>
              <a:t>–  Change of Seeds / Fertilizers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Improved practice </a:t>
            </a:r>
            <a:r>
              <a:rPr lang="en-US" dirty="0" smtClean="0"/>
              <a:t>– change in operation – Intercrop / Rotation / Hybrid Seed Production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Innovation</a:t>
            </a:r>
            <a:r>
              <a:rPr lang="en-US" dirty="0" smtClean="0"/>
              <a:t> – entirely new practice / operation contour/ Shade net / </a:t>
            </a:r>
            <a:r>
              <a:rPr lang="en-US" dirty="0" err="1" smtClean="0"/>
              <a:t>Transplanter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Change enterprise </a:t>
            </a:r>
            <a:r>
              <a:rPr lang="en-US" dirty="0" smtClean="0"/>
              <a:t>– Dairy &gt; Sheep &gt; Poultry &gt; Emu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20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Trialability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4980296"/>
          </a:xfrm>
        </p:spPr>
        <p:txBody>
          <a:bodyPr>
            <a:normAutofit/>
          </a:bodyPr>
          <a:lstStyle/>
          <a:p>
            <a:r>
              <a:rPr lang="en-US" dirty="0" smtClean="0"/>
              <a:t>is the degree to which an </a:t>
            </a:r>
            <a:r>
              <a:rPr lang="en-US" dirty="0" smtClean="0">
                <a:solidFill>
                  <a:srgbClr val="008000"/>
                </a:solidFill>
              </a:rPr>
              <a:t>innovation may be experimented with on a limited basis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innovation that is trialable represents </a:t>
            </a:r>
            <a:r>
              <a:rPr lang="en-US" dirty="0" smtClean="0">
                <a:solidFill>
                  <a:srgbClr val="008000"/>
                </a:solidFill>
              </a:rPr>
              <a:t>less uncertainty</a:t>
            </a:r>
            <a:r>
              <a:rPr lang="en-US" dirty="0" smtClean="0"/>
              <a:t> to the individual who is considering it for adoption, as it is </a:t>
            </a:r>
            <a:r>
              <a:rPr lang="en-US" dirty="0" smtClean="0">
                <a:solidFill>
                  <a:srgbClr val="008000"/>
                </a:solidFill>
              </a:rPr>
              <a:t>possible to learn by doing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Examples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4648200"/>
            <a:ext cx="3352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>
                <a:solidFill>
                  <a:srgbClr val="FFFF00"/>
                </a:solidFill>
              </a:rPr>
              <a:t>Export</a:t>
            </a:r>
          </a:p>
          <a:p>
            <a:pPr lvl="1"/>
            <a:r>
              <a:rPr lang="en-US" sz="2000" b="1">
                <a:solidFill>
                  <a:srgbClr val="FFFF00"/>
                </a:solidFill>
              </a:rPr>
              <a:t>Poly house Cultivation</a:t>
            </a:r>
          </a:p>
          <a:p>
            <a:pPr lvl="1"/>
            <a:r>
              <a:rPr lang="en-US" sz="2000" b="1">
                <a:solidFill>
                  <a:srgbClr val="FFFF00"/>
                </a:solidFill>
              </a:rPr>
              <a:t>Cloud Seeding</a:t>
            </a:r>
          </a:p>
          <a:p>
            <a:pPr lvl="1"/>
            <a:r>
              <a:rPr lang="en-US" sz="2000" b="1">
                <a:solidFill>
                  <a:srgbClr val="FFFF00"/>
                </a:solidFill>
              </a:rPr>
              <a:t>Harvesters / HSP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70296" y="4656667"/>
            <a:ext cx="3352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rgbClr val="FFFF00"/>
                </a:solidFill>
              </a:rPr>
              <a:t>Use of New Varieties / Hybrids </a:t>
            </a:r>
          </a:p>
          <a:p>
            <a:pPr lvl="1"/>
            <a:r>
              <a:rPr lang="en-US" sz="2000" b="1" dirty="0" err="1">
                <a:solidFill>
                  <a:srgbClr val="FFFF00"/>
                </a:solidFill>
              </a:rPr>
              <a:t>Redgram</a:t>
            </a:r>
            <a:r>
              <a:rPr lang="en-US" sz="2000" b="1" dirty="0">
                <a:solidFill>
                  <a:srgbClr val="FFFF00"/>
                </a:solidFill>
              </a:rPr>
              <a:t> Transplanting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Direct marketing </a:t>
            </a:r>
          </a:p>
        </p:txBody>
      </p:sp>
    </p:spTree>
    <p:extLst>
      <p:ext uri="{BB962C8B-B14F-4D97-AF65-F5344CB8AC3E}">
        <p14:creationId xmlns:p14="http://schemas.microsoft.com/office/powerpoint/2010/main" val="24520473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Observability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5056496"/>
          </a:xfrm>
        </p:spPr>
        <p:txBody>
          <a:bodyPr>
            <a:normAutofit/>
          </a:bodyPr>
          <a:lstStyle/>
          <a:p>
            <a:r>
              <a:rPr lang="en-US" dirty="0" smtClean="0"/>
              <a:t>is the degree to which the </a:t>
            </a:r>
            <a:r>
              <a:rPr lang="en-US" dirty="0" smtClean="0">
                <a:solidFill>
                  <a:srgbClr val="0000CC"/>
                </a:solidFill>
              </a:rPr>
              <a:t>results of an innovation are visible to others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easier it is for individuals to see the results of an innovation, the more likely they are to adopt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Balanced Fertilizers Vs Nitrogen only</a:t>
            </a:r>
          </a:p>
          <a:p>
            <a:pPr lvl="1"/>
            <a:r>
              <a:rPr lang="en-US" dirty="0" smtClean="0"/>
              <a:t>Pesticide Application Vs. Foliar Micronutrient Application</a:t>
            </a:r>
          </a:p>
          <a:p>
            <a:pPr lvl="1"/>
            <a:r>
              <a:rPr lang="en-US" dirty="0"/>
              <a:t>Life </a:t>
            </a:r>
            <a:r>
              <a:rPr lang="en-US" dirty="0" smtClean="0"/>
              <a:t>Irrigation Vs Seed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78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Predictability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Degree of </a:t>
            </a:r>
            <a:r>
              <a:rPr lang="en-IN" dirty="0" smtClean="0">
                <a:solidFill>
                  <a:srgbClr val="0000CC"/>
                </a:solidFill>
              </a:rPr>
              <a:t>certainty of receiving expected benefits </a:t>
            </a:r>
            <a:r>
              <a:rPr lang="en-IN" dirty="0" smtClean="0"/>
              <a:t>from adoption of an innovation</a:t>
            </a:r>
          </a:p>
          <a:p>
            <a:pPr lvl="1"/>
            <a:r>
              <a:rPr lang="en-IN" dirty="0" smtClean="0"/>
              <a:t>Cultivation of </a:t>
            </a:r>
            <a:r>
              <a:rPr lang="en-IN" dirty="0" err="1" smtClean="0"/>
              <a:t>Ragi</a:t>
            </a:r>
            <a:r>
              <a:rPr lang="en-IN" dirty="0" smtClean="0"/>
              <a:t> instead of Pulses by resource </a:t>
            </a:r>
            <a:r>
              <a:rPr lang="en-IN" dirty="0" err="1" smtClean="0"/>
              <a:t>poors</a:t>
            </a:r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Preventive innovation</a:t>
            </a:r>
          </a:p>
          <a:p>
            <a:pPr lvl="1"/>
            <a:r>
              <a:rPr lang="en-IN" dirty="0" smtClean="0"/>
              <a:t>Idea that an individual adopts at one point in time in order to lower the probability that some future unwanted event will occur</a:t>
            </a:r>
          </a:p>
          <a:p>
            <a:pPr lvl="1"/>
            <a:r>
              <a:rPr lang="en-IN" dirty="0" err="1" smtClean="0"/>
              <a:t>Eg</a:t>
            </a:r>
            <a:r>
              <a:rPr lang="en-IN" dirty="0" smtClean="0"/>
              <a:t>. </a:t>
            </a:r>
            <a:r>
              <a:rPr lang="en-IN" dirty="0" smtClean="0"/>
              <a:t>Crop Insurances </a:t>
            </a:r>
            <a:r>
              <a:rPr lang="en-IN" dirty="0" smtClean="0"/>
              <a:t>/ Non Smoking / Futures Trading / Contract Farming </a:t>
            </a:r>
          </a:p>
          <a:p>
            <a:pPr lvl="1"/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626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Communication channels: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Interpersonal channels</a:t>
            </a:r>
          </a:p>
          <a:p>
            <a:r>
              <a:rPr lang="en-US" dirty="0" smtClean="0"/>
              <a:t>Mass media channels</a:t>
            </a:r>
          </a:p>
          <a:p>
            <a:r>
              <a:rPr lang="en-US" dirty="0" smtClean="0"/>
              <a:t>Localite channels</a:t>
            </a:r>
          </a:p>
          <a:p>
            <a:r>
              <a:rPr lang="en-US" dirty="0" smtClean="0"/>
              <a:t>Cosmopolite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480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i) Interpersonal Channels –</a:t>
            </a:r>
          </a:p>
          <a:p>
            <a:pPr lvl="1"/>
            <a:r>
              <a:rPr lang="en-US" dirty="0" smtClean="0"/>
              <a:t>  It refers to those which are used for face to face communication between two or more individuals.</a:t>
            </a:r>
          </a:p>
          <a:p>
            <a:pPr lvl="1"/>
            <a:r>
              <a:rPr lang="en-US" dirty="0" err="1" smtClean="0">
                <a:solidFill>
                  <a:srgbClr val="FF00FF"/>
                </a:solidFill>
              </a:rPr>
              <a:t>Eg</a:t>
            </a:r>
            <a:r>
              <a:rPr lang="en-US" dirty="0" smtClean="0">
                <a:solidFill>
                  <a:srgbClr val="FF00FF"/>
                </a:solidFill>
              </a:rPr>
              <a:t>. Relatives – Friends – Neighbours – Extension Personnel  </a:t>
            </a:r>
          </a:p>
          <a:p>
            <a:r>
              <a:rPr lang="en-US" dirty="0" smtClean="0"/>
              <a:t>ii) Mass Media Channels - </a:t>
            </a:r>
          </a:p>
          <a:p>
            <a:pPr lvl="1"/>
            <a:r>
              <a:rPr lang="en-US" dirty="0" smtClean="0"/>
              <a:t>These enable the messages to reach a larger, diverse audience simultaneously in a relatively shorter time. </a:t>
            </a:r>
          </a:p>
          <a:p>
            <a:pPr lvl="1"/>
            <a:r>
              <a:rPr lang="en-US" dirty="0" err="1" smtClean="0">
                <a:solidFill>
                  <a:srgbClr val="FF00FF"/>
                </a:solidFill>
              </a:rPr>
              <a:t>Eg</a:t>
            </a:r>
            <a:r>
              <a:rPr lang="en-US" dirty="0" smtClean="0">
                <a:solidFill>
                  <a:srgbClr val="FF00FF"/>
                </a:solidFill>
              </a:rPr>
              <a:t>. Radio, TV, Social Media</a:t>
            </a:r>
          </a:p>
          <a:p>
            <a:r>
              <a:rPr lang="en-US" dirty="0" smtClean="0"/>
              <a:t>iii) Localite Channels</a:t>
            </a:r>
          </a:p>
          <a:p>
            <a:pPr lvl="1"/>
            <a:r>
              <a:rPr lang="en-US" dirty="0" smtClean="0"/>
              <a:t>They originate within the  social system of the receiver.</a:t>
            </a:r>
          </a:p>
          <a:p>
            <a:pPr lvl="1"/>
            <a:r>
              <a:rPr lang="en-US" dirty="0" err="1" smtClean="0">
                <a:solidFill>
                  <a:srgbClr val="FF00FF"/>
                </a:solidFill>
              </a:rPr>
              <a:t>Eg</a:t>
            </a:r>
            <a:r>
              <a:rPr lang="en-US" dirty="0" smtClean="0">
                <a:solidFill>
                  <a:srgbClr val="FF00FF"/>
                </a:solidFill>
              </a:rPr>
              <a:t>. Neighbours, Relatives, Opinion leaders etc.</a:t>
            </a:r>
          </a:p>
          <a:p>
            <a:r>
              <a:rPr lang="en-US" dirty="0" smtClean="0"/>
              <a:t>iv) Cosmopolite Channels </a:t>
            </a:r>
          </a:p>
          <a:p>
            <a:pPr lvl="1"/>
            <a:r>
              <a:rPr lang="en-US" dirty="0" smtClean="0"/>
              <a:t>They originate outside a particular social system.</a:t>
            </a:r>
          </a:p>
          <a:p>
            <a:pPr lvl="1"/>
            <a:r>
              <a:rPr lang="en-US" dirty="0" err="1" smtClean="0">
                <a:solidFill>
                  <a:srgbClr val="FF00FF"/>
                </a:solidFill>
              </a:rPr>
              <a:t>Eg</a:t>
            </a:r>
            <a:r>
              <a:rPr lang="en-US" dirty="0" smtClean="0">
                <a:solidFill>
                  <a:srgbClr val="FF00FF"/>
                </a:solidFill>
              </a:rPr>
              <a:t>: Extension  worker, sales personnel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0207" y="5096470"/>
            <a:ext cx="251139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8000"/>
                </a:solidFill>
              </a:rPr>
              <a:t>Personal Cosmopolite</a:t>
            </a:r>
          </a:p>
          <a:p>
            <a:r>
              <a:rPr lang="en-IN" b="1" dirty="0" smtClean="0">
                <a:solidFill>
                  <a:srgbClr val="008000"/>
                </a:solidFill>
              </a:rPr>
              <a:t>Impersonal Cosmopolite</a:t>
            </a:r>
          </a:p>
          <a:p>
            <a:r>
              <a:rPr lang="en-IN" b="1" dirty="0" smtClean="0">
                <a:solidFill>
                  <a:srgbClr val="008000"/>
                </a:solidFill>
              </a:rPr>
              <a:t>Personal Localite</a:t>
            </a:r>
            <a:endParaRPr lang="en-IN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614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4" y="111456"/>
            <a:ext cx="8915400" cy="802944"/>
          </a:xfrm>
        </p:spPr>
        <p:txBody>
          <a:bodyPr/>
          <a:lstStyle/>
          <a:p>
            <a:r>
              <a:rPr lang="en-US" dirty="0" smtClean="0"/>
              <a:t>3.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066800"/>
            <a:ext cx="8915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Time </a:t>
            </a:r>
            <a:r>
              <a:rPr lang="en-US" dirty="0" smtClean="0"/>
              <a:t>is an </a:t>
            </a:r>
            <a:r>
              <a:rPr lang="en-US" dirty="0" smtClean="0">
                <a:solidFill>
                  <a:srgbClr val="FF0000"/>
                </a:solidFill>
              </a:rPr>
              <a:t>obvious aspect </a:t>
            </a:r>
            <a:r>
              <a:rPr lang="en-US" dirty="0" smtClean="0"/>
              <a:t>of any communication process. Time does not exist independently of events, but it is an aspect of every activity. </a:t>
            </a:r>
          </a:p>
          <a:p>
            <a:r>
              <a:rPr lang="en-US" dirty="0" smtClean="0"/>
              <a:t>The time dimension is involved in diffusion</a:t>
            </a:r>
          </a:p>
          <a:p>
            <a:pPr lvl="1"/>
            <a:r>
              <a:rPr lang="en-US" dirty="0" smtClean="0"/>
              <a:t>Innovation - decision </a:t>
            </a:r>
            <a:r>
              <a:rPr lang="en-US" dirty="0" smtClean="0">
                <a:solidFill>
                  <a:srgbClr val="008000"/>
                </a:solidFill>
              </a:rPr>
              <a:t>process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Mobile Phones 10 </a:t>
            </a:r>
            <a:r>
              <a:rPr lang="en-US" dirty="0" err="1" smtClean="0">
                <a:solidFill>
                  <a:srgbClr val="FF00FF"/>
                </a:solidFill>
              </a:rPr>
              <a:t>yrs</a:t>
            </a:r>
            <a:r>
              <a:rPr lang="en-US" dirty="0" smtClean="0">
                <a:solidFill>
                  <a:srgbClr val="FF00FF"/>
                </a:solidFill>
              </a:rPr>
              <a:t>  Vs Smart Phone  3 </a:t>
            </a:r>
            <a:r>
              <a:rPr lang="en-US" dirty="0" err="1" smtClean="0">
                <a:solidFill>
                  <a:srgbClr val="FF00FF"/>
                </a:solidFill>
              </a:rPr>
              <a:t>Yrs</a:t>
            </a:r>
            <a:endParaRPr lang="en-US" dirty="0" smtClean="0">
              <a:solidFill>
                <a:srgbClr val="FF00FF"/>
              </a:solidFill>
            </a:endParaRP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TV – </a:t>
            </a:r>
            <a:r>
              <a:rPr lang="en-US" dirty="0" smtClean="0">
                <a:solidFill>
                  <a:srgbClr val="FF00FF"/>
                </a:solidFill>
              </a:rPr>
              <a:t>30 Yrs</a:t>
            </a:r>
            <a:r>
              <a:rPr lang="en-US" dirty="0" smtClean="0">
                <a:solidFill>
                  <a:srgbClr val="FF00FF"/>
                </a:solidFill>
              </a:rPr>
              <a:t>. Cable – 10 </a:t>
            </a:r>
            <a:r>
              <a:rPr lang="en-US" dirty="0" err="1" smtClean="0">
                <a:solidFill>
                  <a:srgbClr val="FF00FF"/>
                </a:solidFill>
              </a:rPr>
              <a:t>Yrs</a:t>
            </a:r>
            <a:r>
              <a:rPr lang="en-US" dirty="0" smtClean="0">
                <a:solidFill>
                  <a:srgbClr val="FF00FF"/>
                </a:solidFill>
              </a:rPr>
              <a:t> DTH - 5Yrs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Innovativeness</a:t>
            </a:r>
            <a:r>
              <a:rPr lang="en-US" dirty="0" smtClean="0"/>
              <a:t> of an individual or unit of adoption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Govt. of Karnataka Implemented e-governance on land records </a:t>
            </a:r>
          </a:p>
          <a:p>
            <a:pPr lvl="2"/>
            <a:r>
              <a:rPr lang="en-US" dirty="0" err="1" smtClean="0">
                <a:solidFill>
                  <a:srgbClr val="FF00FF"/>
                </a:solidFill>
              </a:rPr>
              <a:t>Agritech</a:t>
            </a:r>
            <a:r>
              <a:rPr lang="en-US" dirty="0" smtClean="0">
                <a:solidFill>
                  <a:srgbClr val="FF00FF"/>
                </a:solidFill>
              </a:rPr>
              <a:t> Portal Launched by TNAU in 2009 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BMTC introduced electronic ticketing in 2005</a:t>
            </a:r>
          </a:p>
          <a:p>
            <a:pPr lvl="1"/>
            <a:r>
              <a:rPr lang="en-US" dirty="0" smtClean="0"/>
              <a:t>innovation's </a:t>
            </a:r>
            <a:r>
              <a:rPr lang="en-US" dirty="0" smtClean="0">
                <a:solidFill>
                  <a:srgbClr val="008000"/>
                </a:solidFill>
              </a:rPr>
              <a:t>rate of adoption </a:t>
            </a:r>
            <a:r>
              <a:rPr lang="en-US" dirty="0" smtClean="0"/>
              <a:t>in a system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Adoption of Helmet Voluntary Vs Compulsion</a:t>
            </a:r>
          </a:p>
          <a:p>
            <a:pPr lvl="3"/>
            <a:r>
              <a:rPr lang="en-US" dirty="0" smtClean="0">
                <a:solidFill>
                  <a:srgbClr val="FF00FF"/>
                </a:solidFill>
              </a:rPr>
              <a:t>Bangalore &gt; </a:t>
            </a:r>
            <a:r>
              <a:rPr lang="en-US" dirty="0" smtClean="0">
                <a:solidFill>
                  <a:srgbClr val="FF00FF"/>
                </a:solidFill>
              </a:rPr>
              <a:t>15 </a:t>
            </a:r>
            <a:r>
              <a:rPr lang="en-US" dirty="0" err="1" smtClean="0">
                <a:solidFill>
                  <a:srgbClr val="FF00FF"/>
                </a:solidFill>
              </a:rPr>
              <a:t>Yrs</a:t>
            </a:r>
            <a:r>
              <a:rPr lang="en-US" dirty="0" smtClean="0">
                <a:solidFill>
                  <a:srgbClr val="FF00FF"/>
                </a:solidFill>
              </a:rPr>
              <a:t>  Chennai </a:t>
            </a:r>
            <a:r>
              <a:rPr lang="en-US" dirty="0" smtClean="0">
                <a:solidFill>
                  <a:srgbClr val="FF00FF"/>
                </a:solidFill>
              </a:rPr>
              <a:t>&lt;5 </a:t>
            </a:r>
            <a:r>
              <a:rPr lang="en-US" dirty="0" smtClean="0">
                <a:solidFill>
                  <a:srgbClr val="FF00FF"/>
                </a:solidFill>
              </a:rPr>
              <a:t>Yr. </a:t>
            </a:r>
          </a:p>
          <a:p>
            <a:pPr lvl="3"/>
            <a:r>
              <a:rPr lang="en-US" dirty="0" smtClean="0">
                <a:solidFill>
                  <a:srgbClr val="FF00FF"/>
                </a:solidFill>
              </a:rPr>
              <a:t>Coastal  / Season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35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Diffusion and Adoption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Goal of Extension – TOT / AT</a:t>
            </a:r>
          </a:p>
          <a:p>
            <a:pPr lvl="1"/>
            <a:r>
              <a:rPr lang="en-IN" dirty="0" smtClean="0"/>
              <a:t>30-40% </a:t>
            </a:r>
          </a:p>
          <a:p>
            <a:r>
              <a:rPr lang="en-IN" dirty="0" smtClean="0"/>
              <a:t>Reasons</a:t>
            </a:r>
          </a:p>
          <a:p>
            <a:pPr lvl="1"/>
            <a:r>
              <a:rPr lang="en-IN" dirty="0" smtClean="0"/>
              <a:t>Lack of effective diffusion</a:t>
            </a:r>
          </a:p>
          <a:p>
            <a:pPr lvl="1"/>
            <a:r>
              <a:rPr lang="en-IN" dirty="0" smtClean="0"/>
              <a:t>Poor understanding of diffusion and adoption process</a:t>
            </a:r>
          </a:p>
          <a:p>
            <a:r>
              <a:rPr lang="en-IN" dirty="0"/>
              <a:t>Function of </a:t>
            </a:r>
            <a:r>
              <a:rPr lang="en-IN" dirty="0" smtClean="0"/>
              <a:t>Extension is to Bridge </a:t>
            </a:r>
            <a:r>
              <a:rPr lang="en-IN" dirty="0"/>
              <a:t>the gap &gt; through inform and accelerate </a:t>
            </a:r>
            <a:r>
              <a:rPr lang="en-IN" dirty="0" smtClean="0"/>
              <a:t>adoption</a:t>
            </a:r>
          </a:p>
          <a:p>
            <a:pPr lvl="1"/>
            <a:r>
              <a:rPr lang="en-IN" dirty="0" smtClean="0"/>
              <a:t>Known Vs Adoption</a:t>
            </a:r>
          </a:p>
          <a:p>
            <a:pPr lvl="1"/>
            <a:r>
              <a:rPr lang="en-IN" dirty="0" smtClean="0"/>
              <a:t>No. of new practices adopted</a:t>
            </a:r>
          </a:p>
          <a:p>
            <a:pPr lvl="1"/>
            <a:r>
              <a:rPr lang="en-IN" dirty="0" smtClean="0"/>
              <a:t>No. Farmers / Communities adopted</a:t>
            </a:r>
            <a:endParaRPr lang="en-IN" dirty="0"/>
          </a:p>
          <a:p>
            <a:pPr lvl="1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9114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Social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Set of interrelated units </a:t>
            </a:r>
            <a:r>
              <a:rPr lang="en-US" dirty="0" smtClean="0"/>
              <a:t>that are engaged in joint problem solving to accomplish a common goal. </a:t>
            </a:r>
          </a:p>
          <a:p>
            <a:r>
              <a:rPr lang="en-US" dirty="0" smtClean="0"/>
              <a:t>Members or units of a Social System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Individuals </a:t>
            </a:r>
            <a:r>
              <a:rPr lang="en-US" sz="2000" dirty="0" smtClean="0">
                <a:solidFill>
                  <a:srgbClr val="0070C0"/>
                </a:solidFill>
              </a:rPr>
              <a:t>– Farmers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Informal groups </a:t>
            </a:r>
            <a:r>
              <a:rPr lang="en-US" sz="2000" dirty="0" smtClean="0">
                <a:solidFill>
                  <a:srgbClr val="0070C0"/>
                </a:solidFill>
              </a:rPr>
              <a:t>– Youth Groups / Women Groups / Particular crop growers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organisations and / subsystems </a:t>
            </a:r>
            <a:r>
              <a:rPr lang="en-US" sz="2000" dirty="0" smtClean="0">
                <a:solidFill>
                  <a:srgbClr val="0070C0"/>
                </a:solidFill>
              </a:rPr>
              <a:t>– Cooperatives </a:t>
            </a:r>
            <a:r>
              <a:rPr lang="en-US" sz="2000" dirty="0" smtClean="0">
                <a:solidFill>
                  <a:srgbClr val="0070C0"/>
                </a:solidFill>
              </a:rPr>
              <a:t>/ NGOs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social system constitutes a boundary within which an innovation diffuses.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533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in the Innovation-Decision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29400" y="1219200"/>
            <a:ext cx="5638800" cy="4724400"/>
          </a:xfrm>
        </p:spPr>
        <p:txBody>
          <a:bodyPr/>
          <a:lstStyle/>
          <a:p>
            <a:r>
              <a:rPr lang="en-US" dirty="0" smtClean="0"/>
              <a:t>  1. Knowledge stage:</a:t>
            </a:r>
          </a:p>
          <a:p>
            <a:r>
              <a:rPr lang="en-US" dirty="0" smtClean="0"/>
              <a:t>i). Awareness - knowledge </a:t>
            </a:r>
          </a:p>
          <a:p>
            <a:r>
              <a:rPr lang="en-US" dirty="0" smtClean="0"/>
              <a:t>ii). How-to knowledge </a:t>
            </a:r>
          </a:p>
          <a:p>
            <a:r>
              <a:rPr lang="en-US" dirty="0" smtClean="0"/>
              <a:t>iii). Principles knowledge </a:t>
            </a:r>
          </a:p>
          <a:p>
            <a:r>
              <a:rPr lang="en-US" dirty="0" smtClean="0"/>
              <a:t>2. Persuasion stage</a:t>
            </a:r>
          </a:p>
          <a:p>
            <a:r>
              <a:rPr lang="en-US" dirty="0" smtClean="0"/>
              <a:t>3. Decision stage</a:t>
            </a:r>
          </a:p>
          <a:p>
            <a:r>
              <a:rPr lang="en-US" dirty="0" smtClean="0"/>
              <a:t>4. Implementation stage:</a:t>
            </a:r>
          </a:p>
          <a:p>
            <a:r>
              <a:rPr lang="en-US" dirty="0" smtClean="0"/>
              <a:t>5. Confirmation stage: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70684" y="3581400"/>
            <a:ext cx="10668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Decision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7239000" y="1981200"/>
            <a:ext cx="1752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Confirms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5334000"/>
            <a:ext cx="1752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Knowledge Stage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209800" y="4343400"/>
            <a:ext cx="1752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Persuasion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5257800" y="2667000"/>
            <a:ext cx="1752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Implementation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743886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44304"/>
            <a:ext cx="89154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Awareness - knowledge</a:t>
            </a:r>
          </a:p>
          <a:p>
            <a:pPr lvl="1"/>
            <a:r>
              <a:rPr lang="en-US" dirty="0" smtClean="0"/>
              <a:t>Drone Sprayer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How-to do knowledge </a:t>
            </a:r>
          </a:p>
          <a:p>
            <a:pPr lvl="1"/>
            <a:r>
              <a:rPr lang="en-US" dirty="0" smtClean="0"/>
              <a:t>Operational skills in manual / motorized </a:t>
            </a:r>
          </a:p>
          <a:p>
            <a:pPr lvl="2"/>
            <a:r>
              <a:rPr lang="en-US" dirty="0" smtClean="0"/>
              <a:t>Operating drone sprayer, Cleaning &amp; Maintenance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Principles knowledge</a:t>
            </a:r>
          </a:p>
          <a:p>
            <a:pPr lvl="1"/>
            <a:r>
              <a:rPr lang="en-US" dirty="0" smtClean="0"/>
              <a:t>Principles of </a:t>
            </a:r>
            <a:r>
              <a:rPr lang="en-US" dirty="0" smtClean="0"/>
              <a:t>flight/ air flow/ spray droplets / PPT Sci.</a:t>
            </a:r>
            <a:endParaRPr lang="en-US" dirty="0" smtClean="0"/>
          </a:p>
          <a:p>
            <a:pPr lvl="2"/>
            <a:r>
              <a:rPr lang="en-US" dirty="0" smtClean="0"/>
              <a:t>Repairing / Modifying / devising </a:t>
            </a:r>
            <a:r>
              <a:rPr lang="en-US" dirty="0" smtClean="0"/>
              <a:t>/ </a:t>
            </a:r>
            <a:r>
              <a:rPr lang="en-US" dirty="0" err="1" smtClean="0"/>
              <a:t>cusomising</a:t>
            </a:r>
            <a:r>
              <a:rPr lang="en-US" dirty="0" smtClean="0"/>
              <a:t> better drones</a:t>
            </a:r>
            <a:endParaRPr lang="en-US" dirty="0" smtClean="0"/>
          </a:p>
          <a:p>
            <a:pPr algn="ctr"/>
            <a:r>
              <a:rPr lang="en-US" sz="2400" dirty="0" smtClean="0">
                <a:solidFill>
                  <a:srgbClr val="FF00FF"/>
                </a:solidFill>
              </a:rPr>
              <a:t>Leaflets / posters / Notices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529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Knowledge  &amp; Persuasion are </a:t>
            </a:r>
            <a:r>
              <a:rPr lang="en-US" dirty="0" smtClean="0">
                <a:solidFill>
                  <a:srgbClr val="C00000"/>
                </a:solidFill>
              </a:rPr>
              <a:t>mental activity</a:t>
            </a:r>
          </a:p>
          <a:p>
            <a:r>
              <a:rPr lang="en-US" dirty="0" smtClean="0"/>
              <a:t>Knowledge is </a:t>
            </a:r>
            <a:r>
              <a:rPr lang="en-US" dirty="0" smtClean="0">
                <a:solidFill>
                  <a:srgbClr val="C00000"/>
                </a:solidFill>
              </a:rPr>
              <a:t>Cognitive</a:t>
            </a:r>
            <a:r>
              <a:rPr lang="en-US" dirty="0" smtClean="0"/>
              <a:t> Vs Persuasion is </a:t>
            </a:r>
            <a:r>
              <a:rPr lang="en-US" dirty="0" smtClean="0">
                <a:solidFill>
                  <a:srgbClr val="C00000"/>
                </a:solidFill>
              </a:rPr>
              <a:t>Affective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Persuasion occurs when an individual / Unit forms a </a:t>
            </a:r>
            <a:r>
              <a:rPr lang="en-US" dirty="0" smtClean="0">
                <a:solidFill>
                  <a:srgbClr val="0000CC"/>
                </a:solidFill>
              </a:rPr>
              <a:t>favourable or unfavourable </a:t>
            </a:r>
            <a:r>
              <a:rPr lang="en-US" dirty="0" smtClean="0"/>
              <a:t>attitude toward the innovation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0000CC"/>
                </a:solidFill>
              </a:rPr>
              <a:t>general perception </a:t>
            </a:r>
            <a:r>
              <a:rPr lang="en-US" dirty="0" smtClean="0"/>
              <a:t>of the innovation is developed</a:t>
            </a:r>
          </a:p>
          <a:p>
            <a:pPr lvl="1"/>
            <a:r>
              <a:rPr lang="en-US" dirty="0" smtClean="0"/>
              <a:t>individual becomes more </a:t>
            </a:r>
            <a:r>
              <a:rPr lang="en-US" dirty="0" smtClean="0">
                <a:solidFill>
                  <a:srgbClr val="0000CC"/>
                </a:solidFill>
              </a:rPr>
              <a:t>psychologically involved </a:t>
            </a:r>
            <a:r>
              <a:rPr lang="en-US" dirty="0" smtClean="0"/>
              <a:t>with the innovation &amp;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seeks information </a:t>
            </a:r>
            <a:r>
              <a:rPr lang="en-US" dirty="0" smtClean="0"/>
              <a:t>about the new idea</a:t>
            </a:r>
          </a:p>
          <a:p>
            <a:pPr lvl="2" algn="ctr"/>
            <a:r>
              <a:rPr lang="en-US" dirty="0" smtClean="0">
                <a:solidFill>
                  <a:srgbClr val="FF00FF"/>
                </a:solidFill>
              </a:rPr>
              <a:t>Cost / Companies / Loans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247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occurs when an individual / DM unit engages in </a:t>
            </a:r>
            <a:r>
              <a:rPr lang="en-US" dirty="0" smtClean="0">
                <a:solidFill>
                  <a:srgbClr val="008000"/>
                </a:solidFill>
              </a:rPr>
              <a:t>activities that lead to a choice </a:t>
            </a:r>
            <a:r>
              <a:rPr lang="en-US" dirty="0" smtClean="0"/>
              <a:t>to adopt or reject the innovation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Adoption</a:t>
            </a:r>
            <a:r>
              <a:rPr lang="en-US" dirty="0" smtClean="0"/>
              <a:t> is a decision to make full use of an innovation as the best course of action available.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FF"/>
                </a:solidFill>
              </a:rPr>
              <a:t>Small scale trial /  Contact Companies / Applying loans / Ordering installs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 small - scale trial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en-US" dirty="0" smtClean="0"/>
              <a:t>is part of the decision to adopt, and is important as a means to decrease the </a:t>
            </a:r>
            <a:r>
              <a:rPr lang="en-US" dirty="0" smtClean="0">
                <a:solidFill>
                  <a:srgbClr val="0000CC"/>
                </a:solidFill>
              </a:rPr>
              <a:t>perceived uncertainty </a:t>
            </a:r>
            <a:r>
              <a:rPr lang="en-US" dirty="0" smtClean="0"/>
              <a:t>of the innovation for the adopter.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Rejection</a:t>
            </a:r>
            <a:r>
              <a:rPr lang="en-US" dirty="0" smtClean="0"/>
              <a:t> is a decision not to adopt an innovation.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187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occurs when an individual / DM unit </a:t>
            </a:r>
            <a:r>
              <a:rPr lang="en-US" dirty="0" smtClean="0">
                <a:solidFill>
                  <a:srgbClr val="FF0000"/>
                </a:solidFill>
              </a:rPr>
              <a:t>puts an innovation into use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Implementation involves </a:t>
            </a:r>
            <a:r>
              <a:rPr lang="en-US" dirty="0" smtClean="0">
                <a:solidFill>
                  <a:srgbClr val="FF0000"/>
                </a:solidFill>
              </a:rPr>
              <a:t>overt behaviour change </a:t>
            </a:r>
            <a:r>
              <a:rPr lang="en-US" dirty="0" smtClean="0"/>
              <a:t>as the new idea is actually put into practice.</a:t>
            </a:r>
          </a:p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Problems of implementation</a:t>
            </a:r>
          </a:p>
          <a:p>
            <a:pPr algn="ctr"/>
            <a:r>
              <a:rPr lang="en-US" u="sng" dirty="0" smtClean="0">
                <a:solidFill>
                  <a:srgbClr val="008000"/>
                </a:solidFill>
              </a:rPr>
              <a:t> Individual Vs Organisation</a:t>
            </a:r>
          </a:p>
          <a:p>
            <a:pPr lvl="1"/>
            <a:r>
              <a:rPr lang="en-US" dirty="0" smtClean="0"/>
              <a:t>more serious in an </a:t>
            </a:r>
            <a:r>
              <a:rPr lang="en-US" dirty="0" err="1" smtClean="0"/>
              <a:t>organisation</a:t>
            </a:r>
            <a:r>
              <a:rPr lang="en-US" dirty="0" smtClean="0"/>
              <a:t> rather than individual. </a:t>
            </a:r>
          </a:p>
          <a:p>
            <a:pPr lvl="2"/>
            <a:r>
              <a:rPr lang="en-US" dirty="0" smtClean="0">
                <a:solidFill>
                  <a:srgbClr val="0000CC"/>
                </a:solidFill>
              </a:rPr>
              <a:t>Number of individuals </a:t>
            </a:r>
            <a:r>
              <a:rPr lang="en-US" dirty="0" smtClean="0"/>
              <a:t>involved in ID Process</a:t>
            </a:r>
          </a:p>
          <a:p>
            <a:pPr lvl="2"/>
            <a:r>
              <a:rPr lang="en-US" dirty="0" smtClean="0"/>
              <a:t>implementers are often a </a:t>
            </a:r>
            <a:r>
              <a:rPr lang="en-US" dirty="0" smtClean="0">
                <a:solidFill>
                  <a:srgbClr val="0000CC"/>
                </a:solidFill>
              </a:rPr>
              <a:t>different set </a:t>
            </a:r>
            <a:r>
              <a:rPr lang="en-US" dirty="0" smtClean="0"/>
              <a:t>of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734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Confirmation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occurs when an individual / DM unit seeks </a:t>
            </a:r>
            <a:r>
              <a:rPr lang="en-US" dirty="0" smtClean="0">
                <a:solidFill>
                  <a:srgbClr val="0000CC"/>
                </a:solidFill>
              </a:rPr>
              <a:t>reinforcement or reverse </a:t>
            </a:r>
            <a:r>
              <a:rPr lang="en-US" dirty="0" smtClean="0"/>
              <a:t>decision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Reinforces </a:t>
            </a:r>
            <a:r>
              <a:rPr lang="en-US" dirty="0" smtClean="0"/>
              <a:t>if exposed to encouraging messages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Reverses</a:t>
            </a:r>
            <a:r>
              <a:rPr lang="en-US" dirty="0" smtClean="0"/>
              <a:t> if exposed to conflicting messages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continues</a:t>
            </a:r>
            <a:r>
              <a:rPr lang="en-US" dirty="0" smtClean="0"/>
              <a:t> after the decision to adopt or reject for an </a:t>
            </a:r>
            <a:r>
              <a:rPr lang="en-US" dirty="0" smtClean="0">
                <a:solidFill>
                  <a:srgbClr val="C00000"/>
                </a:solidFill>
              </a:rPr>
              <a:t>indefinite period </a:t>
            </a:r>
            <a:r>
              <a:rPr lang="en-US" dirty="0" smtClean="0"/>
              <a:t>in time. </a:t>
            </a:r>
          </a:p>
          <a:p>
            <a:pPr lvl="1"/>
            <a:r>
              <a:rPr lang="en-US" dirty="0" smtClean="0"/>
              <a:t>change agents have the additional responsibility of </a:t>
            </a:r>
            <a:r>
              <a:rPr lang="en-US" dirty="0" smtClean="0">
                <a:solidFill>
                  <a:srgbClr val="0000CC"/>
                </a:solidFill>
              </a:rPr>
              <a:t>supporting messages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FF"/>
                </a:solidFill>
              </a:rPr>
              <a:t>follow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528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Discontinuance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ecision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00CC"/>
                </a:solidFill>
              </a:rPr>
              <a:t>reject an innovation after having </a:t>
            </a:r>
            <a:r>
              <a:rPr lang="en-US" dirty="0" smtClean="0"/>
              <a:t>previously adopted it. </a:t>
            </a:r>
          </a:p>
          <a:p>
            <a:r>
              <a:rPr lang="en-US" dirty="0" smtClean="0"/>
              <a:t>Two types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Replacement discontinuance </a:t>
            </a:r>
          </a:p>
          <a:p>
            <a:pPr lvl="2"/>
            <a:r>
              <a:rPr lang="en-US" dirty="0" smtClean="0"/>
              <a:t>Varieties – Hybrid – </a:t>
            </a:r>
            <a:r>
              <a:rPr lang="en-US" dirty="0" err="1" smtClean="0"/>
              <a:t>Bt</a:t>
            </a:r>
            <a:r>
              <a:rPr lang="en-US" dirty="0" smtClean="0"/>
              <a:t> </a:t>
            </a:r>
            <a:r>
              <a:rPr lang="en-US" dirty="0" smtClean="0"/>
              <a:t>Cotton-</a:t>
            </a:r>
          </a:p>
          <a:p>
            <a:pPr lvl="2"/>
            <a:r>
              <a:rPr lang="en-US" dirty="0" smtClean="0"/>
              <a:t>Sprinkler / Drip / sensor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Disenchantment discontinuance </a:t>
            </a:r>
          </a:p>
          <a:p>
            <a:pPr lvl="2"/>
            <a:r>
              <a:rPr lang="en-US" dirty="0" smtClean="0"/>
              <a:t>Drum Type Biogas </a:t>
            </a:r>
            <a:r>
              <a:rPr lang="en-US" dirty="0" smtClean="0"/>
              <a:t>Plants 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055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adoption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Adoption of an innovation, </a:t>
            </a:r>
            <a:r>
              <a:rPr lang="en-US" dirty="0" smtClean="0">
                <a:solidFill>
                  <a:srgbClr val="FF0000"/>
                </a:solidFill>
              </a:rPr>
              <a:t>rather vigorously </a:t>
            </a:r>
            <a:r>
              <a:rPr lang="en-US" dirty="0" smtClean="0"/>
              <a:t>when experts feel that it should not be done so.</a:t>
            </a:r>
          </a:p>
          <a:p>
            <a:pPr lvl="1"/>
            <a:r>
              <a:rPr lang="en-US" dirty="0" smtClean="0"/>
              <a:t>Insufficient knowledge </a:t>
            </a:r>
          </a:p>
          <a:p>
            <a:pPr lvl="1"/>
            <a:r>
              <a:rPr lang="en-US" dirty="0" smtClean="0"/>
              <a:t>Inability to  predict its consequences</a:t>
            </a:r>
          </a:p>
          <a:p>
            <a:pPr lvl="1"/>
            <a:r>
              <a:rPr lang="en-US" dirty="0" err="1" smtClean="0">
                <a:solidFill>
                  <a:srgbClr val="FF00FF"/>
                </a:solidFill>
              </a:rPr>
              <a:t>Eg</a:t>
            </a:r>
            <a:r>
              <a:rPr lang="en-US" dirty="0" smtClean="0">
                <a:solidFill>
                  <a:srgbClr val="FF00FF"/>
                </a:solidFill>
              </a:rPr>
              <a:t>. </a:t>
            </a:r>
            <a:r>
              <a:rPr lang="en-US" dirty="0" err="1" smtClean="0">
                <a:solidFill>
                  <a:srgbClr val="FF00FF"/>
                </a:solidFill>
              </a:rPr>
              <a:t>Borewells</a:t>
            </a:r>
            <a:r>
              <a:rPr lang="en-US" dirty="0" smtClean="0">
                <a:solidFill>
                  <a:srgbClr val="FF00FF"/>
                </a:solidFill>
              </a:rPr>
              <a:t>, Pomegranate Pesticide Application </a:t>
            </a:r>
          </a:p>
          <a:p>
            <a:r>
              <a:rPr lang="en-US" dirty="0" smtClean="0"/>
              <a:t>Extension agent has to prevent over adoption</a:t>
            </a:r>
          </a:p>
          <a:p>
            <a:pPr lvl="1"/>
            <a:r>
              <a:rPr lang="en-US" dirty="0" smtClean="0"/>
              <a:t>Adequate knowledge </a:t>
            </a:r>
          </a:p>
          <a:p>
            <a:pPr lvl="1"/>
            <a:r>
              <a:rPr lang="en-US" dirty="0" smtClean="0"/>
              <a:t>Awareness of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799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Adopter Categories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/>
              <a:t>Innovators (Venturesome) </a:t>
            </a:r>
            <a:endParaRPr lang="en-IN" sz="4400" dirty="0"/>
          </a:p>
          <a:p>
            <a:pPr lvl="0"/>
            <a:r>
              <a:rPr lang="en-US" sz="4400" dirty="0"/>
              <a:t>Early adopters (Respectable)</a:t>
            </a:r>
            <a:endParaRPr lang="en-IN" sz="4400" dirty="0"/>
          </a:p>
          <a:p>
            <a:pPr lvl="0"/>
            <a:r>
              <a:rPr lang="en-US" sz="4400" dirty="0"/>
              <a:t>Early majority (Deliberate)</a:t>
            </a:r>
            <a:endParaRPr lang="en-IN" sz="4400" dirty="0"/>
          </a:p>
          <a:p>
            <a:pPr lvl="0"/>
            <a:r>
              <a:rPr lang="en-US" sz="4400" dirty="0"/>
              <a:t>Late majority (Skeptical)</a:t>
            </a:r>
            <a:endParaRPr lang="en-IN" sz="4400" dirty="0"/>
          </a:p>
          <a:p>
            <a:pPr lvl="0"/>
            <a:r>
              <a:rPr lang="en-US" sz="4400" dirty="0"/>
              <a:t>Laggards (Traditional</a:t>
            </a:r>
            <a:r>
              <a:rPr lang="en-US" sz="4400" dirty="0" smtClean="0"/>
              <a:t>)</a:t>
            </a:r>
            <a:endParaRPr lang="en-IN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5578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5132696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Why there is a time Lag in technologies Known Vs Adopted?</a:t>
            </a:r>
          </a:p>
          <a:p>
            <a:r>
              <a:rPr lang="en-IN" dirty="0" smtClean="0"/>
              <a:t>Where do farmers get new idea?</a:t>
            </a:r>
          </a:p>
          <a:p>
            <a:r>
              <a:rPr lang="en-IN" dirty="0" smtClean="0"/>
              <a:t>Why Some villages/ people are faster in adoption</a:t>
            </a:r>
          </a:p>
          <a:p>
            <a:r>
              <a:rPr lang="en-IN" dirty="0" smtClean="0"/>
              <a:t>Why some innovations are adopted speedier?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Answer : </a:t>
            </a:r>
            <a:r>
              <a:rPr lang="en-IN" dirty="0" smtClean="0"/>
              <a:t>Needs good understanding of </a:t>
            </a:r>
          </a:p>
          <a:p>
            <a:pPr lvl="1"/>
            <a:r>
              <a:rPr lang="en-IN" dirty="0" smtClean="0"/>
              <a:t>Diffusion </a:t>
            </a:r>
          </a:p>
          <a:p>
            <a:pPr lvl="1"/>
            <a:r>
              <a:rPr lang="en-IN" dirty="0" smtClean="0"/>
              <a:t>Adoption </a:t>
            </a:r>
          </a:p>
          <a:p>
            <a:pPr lvl="1"/>
            <a:r>
              <a:rPr lang="en-IN" dirty="0" smtClean="0"/>
              <a:t>Processes of D &amp; A and </a:t>
            </a:r>
          </a:p>
          <a:p>
            <a:pPr lvl="1"/>
            <a:r>
              <a:rPr lang="en-IN" dirty="0" smtClean="0"/>
              <a:t>Innovation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26101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Adopter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69986" name="Picture 2" descr="guesteditorialfig1.JPG - 27279 By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84" y="2026125"/>
            <a:ext cx="8616412" cy="353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39303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Venturesome &amp; first to adopt, </a:t>
            </a:r>
            <a:r>
              <a:rPr lang="en-US" sz="2400" dirty="0" smtClean="0"/>
              <a:t>Much ahead of other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Very few </a:t>
            </a:r>
            <a:r>
              <a:rPr lang="en-US" sz="2400" dirty="0" smtClean="0"/>
              <a:t>in number</a:t>
            </a:r>
          </a:p>
          <a:p>
            <a:r>
              <a:rPr lang="en-US" sz="2400" dirty="0" smtClean="0"/>
              <a:t>May </a:t>
            </a:r>
            <a:r>
              <a:rPr lang="en-US" sz="2400" dirty="0" smtClean="0">
                <a:solidFill>
                  <a:srgbClr val="FF0000"/>
                </a:solidFill>
              </a:rPr>
              <a:t>deviate social norm</a:t>
            </a:r>
            <a:r>
              <a:rPr lang="en-US" sz="2400" dirty="0" smtClean="0">
                <a:solidFill>
                  <a:srgbClr val="FF00FF"/>
                </a:solidFill>
              </a:rPr>
              <a:t>,  </a:t>
            </a:r>
            <a:r>
              <a:rPr lang="en-US" sz="2400" dirty="0" smtClean="0"/>
              <a:t>Viewed as deviants</a:t>
            </a:r>
          </a:p>
          <a:p>
            <a:r>
              <a:rPr lang="en-US" sz="2400" dirty="0" smtClean="0"/>
              <a:t>Oriented to development of </a:t>
            </a:r>
            <a:r>
              <a:rPr lang="en-US" sz="2400" dirty="0" smtClean="0">
                <a:solidFill>
                  <a:srgbClr val="FF0000"/>
                </a:solidFill>
              </a:rPr>
              <a:t>Good contact </a:t>
            </a:r>
            <a:r>
              <a:rPr lang="en-US" sz="2400" dirty="0" smtClean="0"/>
              <a:t>with Research /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6" descr="C:\Users\UAS\Documents\RBRC FILES\VVIP-Photos\DSC0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698" y="3335341"/>
            <a:ext cx="3553501" cy="24749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1709" y="4032810"/>
            <a:ext cx="1258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err="1" smtClean="0"/>
              <a:t>Sadananda</a:t>
            </a:r>
            <a:endParaRPr lang="en-IN" sz="1400" dirty="0" smtClean="0"/>
          </a:p>
          <a:p>
            <a:r>
              <a:rPr lang="en-IN" sz="1400" dirty="0" err="1" smtClean="0"/>
              <a:t>Veerbhadraiah</a:t>
            </a:r>
            <a:endParaRPr lang="en-IN" sz="1400" dirty="0" smtClean="0"/>
          </a:p>
          <a:p>
            <a:r>
              <a:rPr lang="en-IN" sz="1400" dirty="0" smtClean="0"/>
              <a:t>Raghunath</a:t>
            </a:r>
            <a:endParaRPr lang="en-IN" sz="1400" dirty="0"/>
          </a:p>
        </p:txBody>
      </p:sp>
      <p:pic>
        <p:nvPicPr>
          <p:cNvPr id="7" name="Picture 4" descr="C:\Users\UAS\Documents\RBRC FILES\VVIP-Photos\DSC_0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309" y="4402142"/>
            <a:ext cx="2410091" cy="16176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9785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FF"/>
                </a:solidFill>
              </a:rPr>
              <a:t>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588992" cy="5056496"/>
          </a:xfrm>
        </p:spPr>
        <p:txBody>
          <a:bodyPr>
            <a:normAutofit fontScale="62500" lnSpcReduction="20000"/>
          </a:bodyPr>
          <a:lstStyle/>
          <a:p>
            <a:pPr marL="541338" indent="-447675"/>
            <a:r>
              <a:rPr lang="en-US" sz="4000" dirty="0" smtClean="0">
                <a:solidFill>
                  <a:srgbClr val="FF0000"/>
                </a:solidFill>
              </a:rPr>
              <a:t>Cosmopolite</a:t>
            </a:r>
          </a:p>
          <a:p>
            <a:pPr marL="941388" lvl="1" indent="-447675"/>
            <a:r>
              <a:rPr lang="en-US" sz="3600" dirty="0"/>
              <a:t>Formal and informal contacts outside</a:t>
            </a:r>
            <a:endParaRPr lang="en-US" sz="4700" dirty="0"/>
          </a:p>
          <a:p>
            <a:pPr marL="541338" indent="-447675"/>
            <a:r>
              <a:rPr lang="en-US" sz="4000" dirty="0" smtClean="0">
                <a:solidFill>
                  <a:srgbClr val="FF0000"/>
                </a:solidFill>
              </a:rPr>
              <a:t>Large</a:t>
            </a:r>
            <a:r>
              <a:rPr lang="en-US" sz="4000" dirty="0" smtClean="0"/>
              <a:t> </a:t>
            </a:r>
            <a:r>
              <a:rPr lang="en-US" sz="4000" dirty="0"/>
              <a:t>enterprise</a:t>
            </a:r>
          </a:p>
          <a:p>
            <a:pPr marL="541338" indent="-447675"/>
            <a:r>
              <a:rPr lang="en-US" sz="4000" dirty="0" smtClean="0">
                <a:solidFill>
                  <a:srgbClr val="FF0000"/>
                </a:solidFill>
              </a:rPr>
              <a:t>Young to Middle </a:t>
            </a:r>
            <a:r>
              <a:rPr lang="en-US" sz="4000" dirty="0" smtClean="0"/>
              <a:t>Aged</a:t>
            </a:r>
            <a:endParaRPr lang="en-US" sz="4000" dirty="0"/>
          </a:p>
          <a:p>
            <a:pPr marL="541338" indent="-447675"/>
            <a:r>
              <a:rPr lang="en-US" sz="4000" dirty="0" smtClean="0"/>
              <a:t>Well Educated</a:t>
            </a:r>
          </a:p>
          <a:p>
            <a:pPr marL="541338" indent="-447675"/>
            <a:r>
              <a:rPr lang="en-US" sz="4000" dirty="0" smtClean="0"/>
              <a:t>Mentally </a:t>
            </a:r>
            <a:r>
              <a:rPr lang="en-US" sz="4000" dirty="0" smtClean="0">
                <a:solidFill>
                  <a:srgbClr val="FF0000"/>
                </a:solidFill>
              </a:rPr>
              <a:t>Alert</a:t>
            </a:r>
          </a:p>
          <a:p>
            <a:pPr marL="541338" indent="-447675"/>
            <a:r>
              <a:rPr lang="en-US" sz="4000" dirty="0" smtClean="0">
                <a:solidFill>
                  <a:srgbClr val="FF0000"/>
                </a:solidFill>
              </a:rPr>
              <a:t>Respect /Prestige </a:t>
            </a:r>
            <a:r>
              <a:rPr lang="en-US" sz="4000" dirty="0" smtClean="0"/>
              <a:t>among progressive community</a:t>
            </a:r>
            <a:endParaRPr lang="en-US" sz="4000" dirty="0"/>
          </a:p>
          <a:p>
            <a:pPr marL="541338" indent="-447675"/>
            <a:r>
              <a:rPr lang="en-US" sz="4000" dirty="0">
                <a:solidFill>
                  <a:srgbClr val="FF0000"/>
                </a:solidFill>
              </a:rPr>
              <a:t>Active</a:t>
            </a:r>
            <a:r>
              <a:rPr lang="en-US" sz="4000" dirty="0"/>
              <a:t>ly seek new </a:t>
            </a:r>
            <a:r>
              <a:rPr lang="en-US" sz="4000" dirty="0" smtClean="0"/>
              <a:t>ideas</a:t>
            </a:r>
          </a:p>
          <a:p>
            <a:pPr marL="941388" lvl="1" indent="-447675"/>
            <a:r>
              <a:rPr lang="en-US" sz="3600" dirty="0" smtClean="0"/>
              <a:t>By-pass extension worker</a:t>
            </a:r>
          </a:p>
          <a:p>
            <a:pPr marL="541338" indent="-447675"/>
            <a:r>
              <a:rPr lang="en-US" sz="4000" dirty="0" smtClean="0">
                <a:solidFill>
                  <a:srgbClr val="FF0000"/>
                </a:solidFill>
              </a:rPr>
              <a:t>Risk</a:t>
            </a:r>
            <a:r>
              <a:rPr lang="en-US" sz="4000" dirty="0" smtClean="0"/>
              <a:t> </a:t>
            </a:r>
            <a:r>
              <a:rPr lang="en-US" sz="4000" dirty="0"/>
              <a:t>oriented</a:t>
            </a:r>
          </a:p>
          <a:p>
            <a:pPr marL="541338" indent="-447675"/>
            <a:r>
              <a:rPr lang="en-US" sz="4000" dirty="0" smtClean="0">
                <a:solidFill>
                  <a:srgbClr val="FF0000"/>
                </a:solidFill>
              </a:rPr>
              <a:t>Financial</a:t>
            </a:r>
            <a:r>
              <a:rPr lang="en-US" sz="4000" dirty="0" smtClean="0"/>
              <a:t> resource</a:t>
            </a:r>
          </a:p>
          <a:p>
            <a:pPr marL="541338" indent="-447675"/>
            <a:r>
              <a:rPr lang="en-US" sz="3800" dirty="0"/>
              <a:t>subscribe to </a:t>
            </a:r>
            <a:r>
              <a:rPr lang="en-US" sz="3800" dirty="0" smtClean="0">
                <a:solidFill>
                  <a:srgbClr val="FF0000"/>
                </a:solidFill>
              </a:rPr>
              <a:t>publications</a:t>
            </a:r>
          </a:p>
          <a:p>
            <a:pPr marL="541338" indent="-447675"/>
            <a:r>
              <a:rPr lang="en-US" sz="4000" dirty="0" smtClean="0">
                <a:solidFill>
                  <a:srgbClr val="FF0000"/>
                </a:solidFill>
              </a:rPr>
              <a:t>Not a source of information </a:t>
            </a:r>
            <a:r>
              <a:rPr lang="en-US" sz="4000" dirty="0" smtClean="0"/>
              <a:t>for </a:t>
            </a:r>
            <a:r>
              <a:rPr lang="en-US" sz="4000" dirty="0" err="1" smtClean="0"/>
              <a:t>neighbours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dirty="0" smtClean="0"/>
              <a:t>friends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28950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Adopters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5818496" cy="551369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Respectable	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Localite</a:t>
            </a:r>
            <a:r>
              <a:rPr lang="en-US" sz="2400" dirty="0" smtClean="0"/>
              <a:t> &amp; more integrated part of community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Average members </a:t>
            </a:r>
            <a:r>
              <a:rPr lang="en-US" sz="2400" dirty="0" smtClean="0"/>
              <a:t>of the community</a:t>
            </a:r>
          </a:p>
          <a:p>
            <a:r>
              <a:rPr lang="en-US" sz="2400" dirty="0" smtClean="0"/>
              <a:t>Have </a:t>
            </a:r>
            <a:r>
              <a:rPr lang="en-US" sz="2400" dirty="0" smtClean="0">
                <a:solidFill>
                  <a:srgbClr val="FF0000"/>
                </a:solidFill>
              </a:rPr>
              <a:t>opinion leadership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potential adopters look to them</a:t>
            </a:r>
          </a:p>
          <a:p>
            <a:pPr lvl="1"/>
            <a:r>
              <a:rPr lang="en-US" sz="1600" dirty="0"/>
              <a:t>"the man to check with"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Maintain </a:t>
            </a:r>
            <a:r>
              <a:rPr lang="en-US" sz="2400" dirty="0" smtClean="0">
                <a:solidFill>
                  <a:srgbClr val="FF0000"/>
                </a:solidFill>
              </a:rPr>
              <a:t>leadership /prestige </a:t>
            </a:r>
            <a:r>
              <a:rPr lang="en-US" sz="2400" dirty="0" smtClean="0"/>
              <a:t>in community</a:t>
            </a:r>
          </a:p>
          <a:p>
            <a:r>
              <a:rPr lang="en-US" sz="2400" dirty="0" smtClean="0"/>
              <a:t>Sought by </a:t>
            </a:r>
            <a:r>
              <a:rPr lang="en-US" sz="2400" dirty="0"/>
              <a:t>change agents to be a </a:t>
            </a:r>
            <a:r>
              <a:rPr lang="en-US" sz="2400" dirty="0">
                <a:solidFill>
                  <a:srgbClr val="FF0000"/>
                </a:solidFill>
              </a:rPr>
              <a:t>local </a:t>
            </a:r>
            <a:r>
              <a:rPr lang="en-US" sz="2400" dirty="0" smtClean="0">
                <a:solidFill>
                  <a:srgbClr val="FF0000"/>
                </a:solidFill>
              </a:rPr>
              <a:t>missionary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Role </a:t>
            </a:r>
            <a:r>
              <a:rPr lang="en-US" sz="2400" dirty="0">
                <a:solidFill>
                  <a:srgbClr val="FF0000"/>
                </a:solidFill>
              </a:rPr>
              <a:t>model </a:t>
            </a:r>
            <a:r>
              <a:rPr lang="en-US" sz="2400" dirty="0"/>
              <a:t>for many other </a:t>
            </a:r>
            <a:r>
              <a:rPr lang="en-US" sz="2400" dirty="0" smtClean="0"/>
              <a:t>members</a:t>
            </a:r>
          </a:p>
          <a:p>
            <a:r>
              <a:rPr lang="en-US" sz="2400" dirty="0"/>
              <a:t>continue to </a:t>
            </a:r>
            <a:r>
              <a:rPr lang="en-US" sz="2400" dirty="0">
                <a:solidFill>
                  <a:srgbClr val="FF0000"/>
                </a:solidFill>
              </a:rPr>
              <a:t>earn </a:t>
            </a:r>
            <a:r>
              <a:rPr lang="en-US" sz="2400" dirty="0" smtClean="0">
                <a:solidFill>
                  <a:srgbClr val="FF0000"/>
                </a:solidFill>
              </a:rPr>
              <a:t>esteem</a:t>
            </a:r>
          </a:p>
          <a:p>
            <a:pPr marL="3594100" lvl="1" indent="-385763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2" descr="C:\Users\UAS\Documents\RBRC FILES\VVIP-Photos\DSC_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597" y="1981200"/>
            <a:ext cx="2950969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6995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Characteristics of Early Adopters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388" indent="-393700"/>
            <a:r>
              <a:rPr lang="en-US" sz="3600" dirty="0"/>
              <a:t>Literate</a:t>
            </a:r>
          </a:p>
          <a:p>
            <a:pPr marL="52388" indent="-393700"/>
            <a:r>
              <a:rPr lang="en-US" sz="3600" dirty="0"/>
              <a:t>Large enterprise</a:t>
            </a:r>
          </a:p>
          <a:p>
            <a:pPr marL="52388" indent="-393700"/>
            <a:r>
              <a:rPr lang="en-US" sz="3600" dirty="0"/>
              <a:t>High income</a:t>
            </a:r>
          </a:p>
          <a:p>
            <a:pPr marL="52388" indent="-393700"/>
            <a:r>
              <a:rPr lang="en-US" sz="3600" dirty="0"/>
              <a:t>Participative &amp; good cosmopolite contact</a:t>
            </a:r>
          </a:p>
          <a:p>
            <a:pPr marL="52388" indent="-393700"/>
            <a:r>
              <a:rPr lang="en-US" sz="3600" dirty="0"/>
              <a:t>Don’t test untried ideas</a:t>
            </a:r>
          </a:p>
          <a:p>
            <a:pPr marL="52388" indent="-393700"/>
            <a:r>
              <a:rPr lang="en-US" sz="3600" dirty="0"/>
              <a:t>Quickest to use tried ideas</a:t>
            </a:r>
          </a:p>
          <a:p>
            <a:pPr marL="52388" indent="-393700"/>
            <a:r>
              <a:rPr lang="en-US" sz="3600" dirty="0"/>
              <a:t>Source for "</a:t>
            </a:r>
            <a:r>
              <a:rPr lang="en-US" sz="3600" dirty="0" err="1"/>
              <a:t>Neighbours</a:t>
            </a:r>
            <a:r>
              <a:rPr lang="en-US" sz="3600" dirty="0"/>
              <a:t> and Friends" </a:t>
            </a:r>
            <a:endParaRPr lang="en-US" sz="44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85724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Early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5437496"/>
          </a:xfrm>
        </p:spPr>
        <p:txBody>
          <a:bodyPr>
            <a:normAutofit/>
          </a:bodyPr>
          <a:lstStyle/>
          <a:p>
            <a:r>
              <a:rPr lang="en-US" dirty="0" smtClean="0"/>
              <a:t>Adopt </a:t>
            </a:r>
            <a:r>
              <a:rPr lang="en-US" dirty="0" smtClean="0">
                <a:solidFill>
                  <a:srgbClr val="FF0000"/>
                </a:solidFill>
              </a:rPr>
              <a:t>just before the average </a:t>
            </a:r>
            <a:r>
              <a:rPr lang="en-US" dirty="0" smtClean="0"/>
              <a:t>members of community</a:t>
            </a:r>
          </a:p>
          <a:p>
            <a:r>
              <a:rPr lang="en-US" dirty="0" smtClean="0"/>
              <a:t>Neither very </a:t>
            </a:r>
            <a:r>
              <a:rPr lang="en-US" dirty="0" smtClean="0">
                <a:solidFill>
                  <a:srgbClr val="0000CC"/>
                </a:solidFill>
              </a:rPr>
              <a:t>early nor relatively late </a:t>
            </a:r>
            <a:r>
              <a:rPr lang="en-US" dirty="0" smtClean="0"/>
              <a:t>to adopt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Deliberate</a:t>
            </a:r>
            <a:r>
              <a:rPr lang="en-US" dirty="0" smtClean="0"/>
              <a:t> and take longer time to decide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2" descr="C:\Documents and Settings\Admin\Desktop\UDAIPUR\Association photos\SHG\DSCN2669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1100"/>
          <a:stretch>
            <a:fillRect/>
          </a:stretch>
        </p:blipFill>
        <p:spPr bwMode="auto">
          <a:xfrm>
            <a:off x="5181600" y="4063052"/>
            <a:ext cx="3126814" cy="22200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5198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EM: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-400050">
              <a:tabLst>
                <a:tab pos="3433763" algn="l"/>
              </a:tabLst>
            </a:pPr>
            <a:r>
              <a:rPr lang="en-US" sz="2400" dirty="0"/>
              <a:t>No leadership but have active extension </a:t>
            </a:r>
            <a:r>
              <a:rPr lang="en-US" sz="2400" dirty="0">
                <a:solidFill>
                  <a:srgbClr val="FF0000"/>
                </a:solidFill>
              </a:rPr>
              <a:t>participation</a:t>
            </a:r>
          </a:p>
          <a:p>
            <a:pPr marL="0" indent="-400050">
              <a:tabLst>
                <a:tab pos="343376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Above average </a:t>
            </a:r>
            <a:r>
              <a:rPr lang="en-US" sz="2400" dirty="0"/>
              <a:t>in education, socio-economic status, Experience</a:t>
            </a:r>
          </a:p>
          <a:p>
            <a:pPr marL="0" indent="-400050">
              <a:tabLst>
                <a:tab pos="343376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Limited</a:t>
            </a:r>
            <a:r>
              <a:rPr lang="en-US" sz="2400" dirty="0"/>
              <a:t> resources </a:t>
            </a:r>
          </a:p>
          <a:p>
            <a:pPr marL="0" indent="-400050">
              <a:tabLst>
                <a:tab pos="343376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avoid</a:t>
            </a:r>
            <a:r>
              <a:rPr lang="en-US" sz="2400" dirty="0"/>
              <a:t> hasty / poor decisions</a:t>
            </a:r>
          </a:p>
          <a:p>
            <a:pPr marL="0" indent="-400050">
              <a:tabLst>
                <a:tab pos="343376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Less cosmopolite </a:t>
            </a:r>
            <a:r>
              <a:rPr lang="en-US" sz="2400" dirty="0"/>
              <a:t>channel contact</a:t>
            </a:r>
          </a:p>
          <a:p>
            <a:pPr marL="0" indent="-400050">
              <a:tabLst>
                <a:tab pos="3433763" algn="l"/>
              </a:tabLst>
            </a:pPr>
            <a:r>
              <a:rPr lang="en-US" sz="2400" dirty="0" err="1"/>
              <a:t>Neighbours</a:t>
            </a:r>
            <a:r>
              <a:rPr lang="en-US" sz="2400" dirty="0"/>
              <a:t> and friends – majority seek information </a:t>
            </a:r>
          </a:p>
          <a:p>
            <a:pPr marL="0" indent="-400050">
              <a:tabLst>
                <a:tab pos="3433763" algn="l"/>
              </a:tabLst>
            </a:pPr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link</a:t>
            </a:r>
            <a:r>
              <a:rPr lang="en-US" sz="2400" dirty="0"/>
              <a:t> in Diffusion</a:t>
            </a:r>
          </a:p>
          <a:p>
            <a:pPr marL="0" lvl="1" indent="-400050">
              <a:tabLst>
                <a:tab pos="3433763" algn="l"/>
              </a:tabLst>
            </a:pPr>
            <a:r>
              <a:rPr lang="en-US" sz="2400" dirty="0">
                <a:solidFill>
                  <a:srgbClr val="008000"/>
                </a:solidFill>
              </a:rPr>
              <a:t>"Be not the last to lay the old aside, nor the first by which the new is tried“</a:t>
            </a:r>
          </a:p>
          <a:p>
            <a:pPr marL="400050" lvl="1" indent="-400050">
              <a:tabLst>
                <a:tab pos="3433763" algn="l"/>
              </a:tabLst>
            </a:pPr>
            <a:r>
              <a:rPr lang="en-US" sz="2000" dirty="0"/>
              <a:t>Few Publications</a:t>
            </a:r>
          </a:p>
          <a:p>
            <a:pPr marL="400050" lvl="1" indent="-400050">
              <a:tabLst>
                <a:tab pos="3433763" algn="l"/>
              </a:tabLst>
            </a:pPr>
            <a:r>
              <a:rPr lang="en-US" sz="2000" dirty="0"/>
              <a:t>Less active in formal groups</a:t>
            </a:r>
          </a:p>
          <a:p>
            <a:pPr marL="400050" lvl="1" indent="-400050">
              <a:tabLst>
                <a:tab pos="3433763" algn="l"/>
              </a:tabLst>
            </a:pPr>
            <a:r>
              <a:rPr lang="en-US" sz="2400" dirty="0"/>
              <a:t>attend extension Programmes</a:t>
            </a:r>
          </a:p>
          <a:p>
            <a:pPr marL="400050" lvl="1" indent="-400050">
              <a:tabLst>
                <a:tab pos="3433763" algn="l"/>
              </a:tabLst>
            </a:pPr>
            <a:r>
              <a:rPr lang="en-US" sz="2400" dirty="0"/>
              <a:t>They are "</a:t>
            </a:r>
            <a:r>
              <a:rPr lang="en-US" sz="2400" dirty="0" err="1"/>
              <a:t>Neighbours</a:t>
            </a:r>
            <a:r>
              <a:rPr lang="en-US" sz="2400" dirty="0"/>
              <a:t> and Friends"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204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Cautious and Skeptical</a:t>
            </a:r>
          </a:p>
          <a:p>
            <a:r>
              <a:rPr lang="en-US" dirty="0" smtClean="0"/>
              <a:t>Adopt just </a:t>
            </a:r>
            <a:r>
              <a:rPr lang="en-US" dirty="0" smtClean="0">
                <a:solidFill>
                  <a:srgbClr val="FF0000"/>
                </a:solidFill>
              </a:rPr>
              <a:t>after the average </a:t>
            </a:r>
            <a:r>
              <a:rPr lang="en-US" dirty="0" smtClean="0"/>
              <a:t>members </a:t>
            </a:r>
          </a:p>
          <a:p>
            <a:r>
              <a:rPr lang="en-US" dirty="0" smtClean="0"/>
              <a:t>Adopt since other people have </a:t>
            </a:r>
            <a:r>
              <a:rPr lang="en-US" dirty="0" smtClean="0">
                <a:solidFill>
                  <a:srgbClr val="FF0000"/>
                </a:solidFill>
              </a:rPr>
              <a:t>adopted and benefitted</a:t>
            </a:r>
          </a:p>
          <a:p>
            <a:pPr lvl="1"/>
            <a:r>
              <a:rPr lang="en-US" dirty="0"/>
              <a:t>economic necessity </a:t>
            </a:r>
            <a:r>
              <a:rPr lang="en-US" dirty="0" smtClean="0"/>
              <a:t>/social pressures</a:t>
            </a:r>
          </a:p>
          <a:p>
            <a:r>
              <a:rPr lang="en-US" dirty="0" smtClean="0"/>
              <a:t>Need to be persuaded and motivated for adoption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2" descr="G:\DCIM\101MSDCF\DSC01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634551"/>
            <a:ext cx="2975989" cy="204852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85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Characteristics</a:t>
            </a:r>
          </a:p>
          <a:p>
            <a:pPr lvl="1"/>
            <a:r>
              <a:rPr lang="en-US" sz="3600" dirty="0" smtClean="0">
                <a:solidFill>
                  <a:srgbClr val="FF00FF"/>
                </a:solidFill>
              </a:rPr>
              <a:t>Low level education</a:t>
            </a:r>
          </a:p>
          <a:p>
            <a:pPr lvl="1"/>
            <a:r>
              <a:rPr lang="en-US" sz="3600" dirty="0" smtClean="0">
                <a:solidFill>
                  <a:srgbClr val="FF00FF"/>
                </a:solidFill>
              </a:rPr>
              <a:t>Low level participation</a:t>
            </a:r>
          </a:p>
          <a:p>
            <a:pPr lvl="1"/>
            <a:r>
              <a:rPr lang="en-US" sz="3600" dirty="0" smtClean="0">
                <a:solidFill>
                  <a:srgbClr val="FF00FF"/>
                </a:solidFill>
              </a:rPr>
              <a:t>Contact </a:t>
            </a:r>
            <a:r>
              <a:rPr lang="en-US" sz="3600" dirty="0" err="1" smtClean="0">
                <a:solidFill>
                  <a:srgbClr val="FF00FF"/>
                </a:solidFill>
              </a:rPr>
              <a:t>Localite</a:t>
            </a:r>
            <a:r>
              <a:rPr lang="en-US" sz="3600" dirty="0" smtClean="0">
                <a:solidFill>
                  <a:srgbClr val="FF00FF"/>
                </a:solidFill>
              </a:rPr>
              <a:t> channels</a:t>
            </a:r>
          </a:p>
          <a:p>
            <a:pPr lvl="1"/>
            <a:r>
              <a:rPr lang="en-US" sz="3600" dirty="0"/>
              <a:t>fewer leadership roles </a:t>
            </a:r>
            <a:endParaRPr lang="en-US" sz="3600" dirty="0" smtClean="0"/>
          </a:p>
          <a:p>
            <a:pPr lvl="1"/>
            <a:r>
              <a:rPr lang="en-US" sz="3600" dirty="0"/>
              <a:t>read fewer </a:t>
            </a:r>
            <a:r>
              <a:rPr lang="en-US" sz="3600" dirty="0" smtClean="0"/>
              <a:t>publications</a:t>
            </a:r>
          </a:p>
          <a:p>
            <a:pPr lvl="1"/>
            <a:r>
              <a:rPr lang="en-US" sz="3600" dirty="0"/>
              <a:t>do not participate </a:t>
            </a:r>
            <a:r>
              <a:rPr lang="en-US" sz="3600" dirty="0" smtClean="0"/>
              <a:t>outside </a:t>
            </a:r>
            <a:endParaRPr lang="en-US" sz="3600" dirty="0" smtClean="0">
              <a:solidFill>
                <a:srgbClr val="FF00FF"/>
              </a:solidFill>
            </a:endParaRPr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856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Laggards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53612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Traditional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Last to adopt innovation</a:t>
            </a:r>
          </a:p>
          <a:p>
            <a:r>
              <a:rPr lang="en-US" sz="4000" dirty="0" smtClean="0"/>
              <a:t>Innovation gets superseded by more new ideas</a:t>
            </a:r>
          </a:p>
          <a:p>
            <a:pPr lvl="1"/>
            <a:endParaRPr lang="en-US" sz="36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743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&amp; Adoption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Adoption </a:t>
            </a:r>
          </a:p>
          <a:p>
            <a:pPr lvl="1"/>
            <a:r>
              <a:rPr lang="en-US" dirty="0" smtClean="0"/>
              <a:t>is a </a:t>
            </a:r>
            <a:r>
              <a:rPr lang="en-US" dirty="0" smtClean="0">
                <a:solidFill>
                  <a:srgbClr val="FF0000"/>
                </a:solidFill>
              </a:rPr>
              <a:t>decision to make full use of an innovation </a:t>
            </a:r>
            <a:r>
              <a:rPr lang="en-US" dirty="0" smtClean="0"/>
              <a:t>as the best course of action available. </a:t>
            </a:r>
          </a:p>
          <a:p>
            <a:r>
              <a:rPr lang="en-US" dirty="0" smtClean="0"/>
              <a:t>Adoption Process</a:t>
            </a:r>
          </a:p>
          <a:p>
            <a:pPr lvl="1"/>
            <a:r>
              <a:rPr lang="en-US" dirty="0" smtClean="0"/>
              <a:t>Mental process through which and individual passes from </a:t>
            </a:r>
            <a:r>
              <a:rPr lang="en-US" dirty="0" smtClean="0">
                <a:solidFill>
                  <a:srgbClr val="FF0000"/>
                </a:solidFill>
              </a:rPr>
              <a:t>hearing</a:t>
            </a:r>
            <a:r>
              <a:rPr lang="en-US" dirty="0" smtClean="0"/>
              <a:t> about an innovation to </a:t>
            </a:r>
            <a:r>
              <a:rPr lang="en-US" dirty="0" smtClean="0">
                <a:solidFill>
                  <a:srgbClr val="FF0000"/>
                </a:solidFill>
              </a:rPr>
              <a:t>final adoption</a:t>
            </a:r>
          </a:p>
          <a:p>
            <a:pPr lvl="1"/>
            <a:r>
              <a:rPr lang="en-US" dirty="0"/>
              <a:t>There are five important stages (AIETA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5105400"/>
            <a:ext cx="1752600" cy="381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Awareness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3048000" y="5105400"/>
            <a:ext cx="1371600" cy="381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Interest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724400" y="5105400"/>
            <a:ext cx="1066800" cy="381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Evaluation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7391400" y="5105400"/>
            <a:ext cx="1219200" cy="381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Adoption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5105400"/>
            <a:ext cx="1219200" cy="381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Trial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5715000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708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Characteristics of </a:t>
            </a:r>
            <a:r>
              <a:rPr lang="en-US" dirty="0" smtClean="0"/>
              <a:t>Laggards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373063"/>
            <a:r>
              <a:rPr lang="en-US" dirty="0" err="1" smtClean="0">
                <a:solidFill>
                  <a:srgbClr val="008000"/>
                </a:solidFill>
              </a:rPr>
              <a:t>Localite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and interact with people have </a:t>
            </a:r>
            <a:r>
              <a:rPr lang="en-US" dirty="0">
                <a:solidFill>
                  <a:srgbClr val="FF0000"/>
                </a:solidFill>
              </a:rPr>
              <a:t>traditional values</a:t>
            </a:r>
          </a:p>
          <a:p>
            <a:pPr indent="373063"/>
            <a:r>
              <a:rPr lang="en-US" dirty="0"/>
              <a:t>Many are </a:t>
            </a:r>
            <a:r>
              <a:rPr lang="en-US" dirty="0">
                <a:solidFill>
                  <a:srgbClr val="FF0000"/>
                </a:solidFill>
              </a:rPr>
              <a:t>near isolates</a:t>
            </a:r>
          </a:p>
          <a:p>
            <a:pPr indent="373063"/>
            <a:r>
              <a:rPr lang="en-US" dirty="0"/>
              <a:t>Decisions are based on </a:t>
            </a:r>
            <a:r>
              <a:rPr lang="en-US" dirty="0">
                <a:solidFill>
                  <a:srgbClr val="FF0000"/>
                </a:solidFill>
              </a:rPr>
              <a:t>previous generations</a:t>
            </a:r>
            <a:r>
              <a:rPr lang="en-US" dirty="0"/>
              <a:t>. </a:t>
            </a:r>
            <a:endParaRPr lang="en-US" dirty="0">
              <a:solidFill>
                <a:srgbClr val="FF0000"/>
              </a:solidFill>
            </a:endParaRPr>
          </a:p>
          <a:p>
            <a:pPr indent="373063"/>
            <a:r>
              <a:rPr lang="en-US" dirty="0">
                <a:solidFill>
                  <a:srgbClr val="FF0000"/>
                </a:solidFill>
              </a:rPr>
              <a:t>Frankly suspicious</a:t>
            </a:r>
            <a:r>
              <a:rPr lang="en-US" dirty="0">
                <a:solidFill>
                  <a:srgbClr val="008000"/>
                </a:solidFill>
              </a:rPr>
              <a:t> of innovation, innovators and Extension agents</a:t>
            </a:r>
          </a:p>
          <a:p>
            <a:pPr indent="373063"/>
            <a:r>
              <a:rPr lang="en-US" dirty="0">
                <a:solidFill>
                  <a:srgbClr val="008000"/>
                </a:solidFill>
              </a:rPr>
              <a:t>Fast moving world shocking and </a:t>
            </a:r>
            <a:r>
              <a:rPr lang="en-US" dirty="0">
                <a:solidFill>
                  <a:srgbClr val="FF0000"/>
                </a:solidFill>
              </a:rPr>
              <a:t>difficult to adjust</a:t>
            </a:r>
          </a:p>
          <a:p>
            <a:pPr indent="373063"/>
            <a:r>
              <a:rPr lang="en-US" dirty="0">
                <a:solidFill>
                  <a:srgbClr val="FF0000"/>
                </a:solidFill>
              </a:rPr>
              <a:t>Slows the process </a:t>
            </a:r>
            <a:r>
              <a:rPr lang="en-US" dirty="0"/>
              <a:t>of innovation decision to a crawl</a:t>
            </a:r>
            <a:endParaRPr lang="en-US" dirty="0">
              <a:solidFill>
                <a:srgbClr val="008000"/>
              </a:solidFill>
            </a:endParaRPr>
          </a:p>
          <a:p>
            <a:pPr indent="373063"/>
            <a:r>
              <a:rPr lang="en-US" dirty="0">
                <a:solidFill>
                  <a:srgbClr val="008000"/>
                </a:solidFill>
              </a:rPr>
              <a:t>Do not have opinion leadership and </a:t>
            </a:r>
            <a:r>
              <a:rPr lang="en-US" dirty="0">
                <a:solidFill>
                  <a:srgbClr val="FF0000"/>
                </a:solidFill>
              </a:rPr>
              <a:t>forgotten people</a:t>
            </a:r>
          </a:p>
          <a:p>
            <a:pPr indent="373063"/>
            <a:r>
              <a:rPr lang="en-US" dirty="0">
                <a:solidFill>
                  <a:srgbClr val="008000"/>
                </a:solidFill>
              </a:rPr>
              <a:t>Little </a:t>
            </a:r>
            <a:r>
              <a:rPr lang="en-US" dirty="0">
                <a:solidFill>
                  <a:srgbClr val="FF0000"/>
                </a:solidFill>
              </a:rPr>
              <a:t>/ no education</a:t>
            </a:r>
            <a:r>
              <a:rPr lang="en-US" dirty="0">
                <a:solidFill>
                  <a:srgbClr val="008000"/>
                </a:solidFill>
              </a:rPr>
              <a:t>, hardly contact</a:t>
            </a:r>
          </a:p>
          <a:p>
            <a:pPr indent="373063"/>
            <a:r>
              <a:rPr lang="en-US" dirty="0">
                <a:solidFill>
                  <a:srgbClr val="008000"/>
                </a:solidFill>
              </a:rPr>
              <a:t>Share croppers/ </a:t>
            </a:r>
            <a:r>
              <a:rPr lang="en-US" dirty="0" err="1">
                <a:solidFill>
                  <a:srgbClr val="008000"/>
                </a:solidFill>
              </a:rPr>
              <a:t>labourers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little / no land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 indent="373063"/>
            <a:r>
              <a:rPr lang="en-US" dirty="0">
                <a:solidFill>
                  <a:srgbClr val="008000"/>
                </a:solidFill>
              </a:rPr>
              <a:t>Live in areas have </a:t>
            </a:r>
            <a:r>
              <a:rPr lang="en-US" dirty="0">
                <a:solidFill>
                  <a:srgbClr val="FF0000"/>
                </a:solidFill>
              </a:rPr>
              <a:t>least urban </a:t>
            </a:r>
            <a:r>
              <a:rPr lang="en-US" dirty="0">
                <a:solidFill>
                  <a:srgbClr val="008000"/>
                </a:solidFill>
              </a:rPr>
              <a:t>influence</a:t>
            </a:r>
          </a:p>
          <a:p>
            <a:pPr indent="373063"/>
            <a:r>
              <a:rPr lang="en-US" dirty="0">
                <a:solidFill>
                  <a:srgbClr val="008000"/>
                </a:solidFill>
              </a:rPr>
              <a:t>Most </a:t>
            </a:r>
            <a:r>
              <a:rPr lang="en-US" dirty="0">
                <a:solidFill>
                  <a:srgbClr val="FF0000"/>
                </a:solidFill>
              </a:rPr>
              <a:t>disadvantaged</a:t>
            </a:r>
            <a:r>
              <a:rPr lang="en-US" dirty="0">
                <a:solidFill>
                  <a:srgbClr val="008000"/>
                </a:solidFill>
              </a:rPr>
              <a:t> socio-economic</a:t>
            </a:r>
          </a:p>
          <a:p>
            <a:pPr indent="373063"/>
            <a:r>
              <a:rPr lang="en-US" dirty="0"/>
              <a:t>Least Participate in formal organizations / programmes</a:t>
            </a:r>
          </a:p>
          <a:p>
            <a:pPr indent="373063"/>
            <a:r>
              <a:rPr lang="en-US" dirty="0"/>
              <a:t>Hardly read Publications</a:t>
            </a:r>
            <a:endParaRPr lang="en-US" dirty="0">
              <a:solidFill>
                <a:srgbClr val="008000"/>
              </a:solidFill>
            </a:endParaRPr>
          </a:p>
          <a:p>
            <a:pPr algn="ctr"/>
            <a:endParaRPr lang="en-US" dirty="0" smtClean="0">
              <a:solidFill>
                <a:srgbClr val="FF00FF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927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71802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Model of Innovation Decision 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 descr="KJK"/>
          <p:cNvPicPr/>
          <p:nvPr/>
        </p:nvPicPr>
        <p:blipFill>
          <a:blip r:embed="rId2" cstate="print"/>
          <a:srcRect t="8506"/>
          <a:stretch>
            <a:fillRect/>
          </a:stretch>
        </p:blipFill>
        <p:spPr bwMode="auto">
          <a:xfrm>
            <a:off x="142037" y="1344304"/>
            <a:ext cx="88984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8451917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Model of ID 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Antecedents</a:t>
            </a:r>
          </a:p>
          <a:p>
            <a:pPr lvl="1"/>
            <a:r>
              <a:rPr lang="en-IN" dirty="0" smtClean="0"/>
              <a:t>Variables present in the situation prior to introduction</a:t>
            </a:r>
          </a:p>
          <a:p>
            <a:pPr lvl="2"/>
            <a:r>
              <a:rPr lang="en-IN" dirty="0" smtClean="0"/>
              <a:t>Practice, felt needs, problems, innovativeness &amp; Norms</a:t>
            </a:r>
          </a:p>
          <a:p>
            <a:r>
              <a:rPr lang="en-IN" dirty="0" smtClean="0"/>
              <a:t>Process</a:t>
            </a:r>
          </a:p>
          <a:p>
            <a:pPr lvl="1"/>
            <a:r>
              <a:rPr lang="en-IN" dirty="0" smtClean="0"/>
              <a:t>Characteristics of DM unit</a:t>
            </a:r>
          </a:p>
          <a:p>
            <a:pPr lvl="2"/>
            <a:r>
              <a:rPr lang="en-IN" dirty="0" smtClean="0"/>
              <a:t>SE Status, Personality Variable, communication behaviour</a:t>
            </a:r>
          </a:p>
          <a:p>
            <a:pPr lvl="2"/>
            <a:r>
              <a:rPr lang="en-IN" dirty="0" smtClean="0"/>
              <a:t>Cosmopolite and mass media channels – Pers. L/IP Channel</a:t>
            </a:r>
          </a:p>
          <a:p>
            <a:r>
              <a:rPr lang="en-IN" dirty="0" smtClean="0"/>
              <a:t>Consequences</a:t>
            </a:r>
          </a:p>
          <a:p>
            <a:pPr lvl="1"/>
            <a:r>
              <a:rPr lang="en-IN" dirty="0" smtClean="0"/>
              <a:t>KPDIC</a:t>
            </a:r>
            <a:r>
              <a:rPr lang="en-IN" b="0" dirty="0" smtClean="0"/>
              <a:t>D</a:t>
            </a:r>
          </a:p>
          <a:p>
            <a:endParaRPr lang="en-IN" dirty="0" smtClean="0"/>
          </a:p>
          <a:p>
            <a:pPr lvl="2"/>
            <a:endParaRPr lang="en-IN" dirty="0"/>
          </a:p>
          <a:p>
            <a:pPr lvl="1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00524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in Adoption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837" y="1344304"/>
            <a:ext cx="3380096" cy="53612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North Central Rural Sociology Subcommittee (1955)</a:t>
            </a:r>
          </a:p>
          <a:p>
            <a:pPr lvl="1"/>
            <a:r>
              <a:rPr lang="en-US" sz="2400" dirty="0" smtClean="0"/>
              <a:t>Awareness</a:t>
            </a:r>
          </a:p>
          <a:p>
            <a:pPr lvl="1"/>
            <a:r>
              <a:rPr lang="en-US" sz="2400" dirty="0" smtClean="0"/>
              <a:t>Interest</a:t>
            </a:r>
          </a:p>
          <a:p>
            <a:pPr lvl="1"/>
            <a:r>
              <a:rPr lang="en-US" sz="2400" dirty="0" smtClean="0"/>
              <a:t>Evaluation</a:t>
            </a:r>
          </a:p>
          <a:p>
            <a:pPr lvl="1"/>
            <a:r>
              <a:rPr lang="en-US" sz="2400" dirty="0" smtClean="0"/>
              <a:t>Trial</a:t>
            </a:r>
          </a:p>
          <a:p>
            <a:pPr lvl="1"/>
            <a:r>
              <a:rPr lang="en-US" sz="2400" dirty="0" smtClean="0"/>
              <a:t>Adoption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9400" y="1344304"/>
            <a:ext cx="2411104" cy="472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Awareness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Deliberation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971" y="1344304"/>
            <a:ext cx="2819400" cy="5361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Rogers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Knowledge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Persuasion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Decision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implementation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Confirmation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Discontinuance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9310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Criticism on AIETA (NCRSS)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Stages – dynamic not static</a:t>
            </a:r>
          </a:p>
          <a:p>
            <a:r>
              <a:rPr lang="en-IN" dirty="0" smtClean="0"/>
              <a:t>Not all 5 stages occur with all</a:t>
            </a:r>
          </a:p>
          <a:p>
            <a:r>
              <a:rPr lang="en-IN" dirty="0" smtClean="0"/>
              <a:t>Sequence </a:t>
            </a:r>
          </a:p>
          <a:p>
            <a:r>
              <a:rPr lang="en-IN" dirty="0" smtClean="0"/>
              <a:t>One stage appears more than one</a:t>
            </a:r>
          </a:p>
          <a:p>
            <a:r>
              <a:rPr lang="en-IN" dirty="0" smtClean="0"/>
              <a:t>Stages are so short</a:t>
            </a:r>
          </a:p>
          <a:p>
            <a:r>
              <a:rPr lang="en-IN" dirty="0" smtClean="0"/>
              <a:t>Stages can be skipped</a:t>
            </a:r>
          </a:p>
          <a:p>
            <a:r>
              <a:rPr lang="en-IN" dirty="0" smtClean="0"/>
              <a:t>Lacks clear-cut difference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52055"/>
      </p:ext>
    </p:extLst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Stages in Adoption Process </a:t>
            </a:r>
            <a:br>
              <a:rPr lang="en-IN" dirty="0" smtClean="0"/>
            </a:br>
            <a:r>
              <a:rPr lang="en-IN" dirty="0" smtClean="0"/>
              <a:t>(Singh and </a:t>
            </a:r>
            <a:r>
              <a:rPr lang="en-IN" dirty="0" err="1" smtClean="0"/>
              <a:t>Pareek</a:t>
            </a:r>
            <a:r>
              <a:rPr lang="en-IN" dirty="0" smtClean="0"/>
              <a:t> 1965)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513269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Need</a:t>
            </a:r>
          </a:p>
          <a:p>
            <a:pPr lvl="1">
              <a:defRPr/>
            </a:pPr>
            <a:r>
              <a:rPr lang="en-US" dirty="0" smtClean="0"/>
              <a:t>Change, dissatisfaction, compromise </a:t>
            </a:r>
            <a:endParaRPr lang="en-US" dirty="0"/>
          </a:p>
          <a:p>
            <a:pPr>
              <a:defRPr/>
            </a:pPr>
            <a:r>
              <a:rPr lang="en-US" dirty="0" smtClean="0"/>
              <a:t>Awareness</a:t>
            </a:r>
          </a:p>
          <a:p>
            <a:pPr lvl="1">
              <a:defRPr/>
            </a:pPr>
            <a:r>
              <a:rPr lang="en-US" dirty="0" smtClean="0"/>
              <a:t>Something related to need</a:t>
            </a:r>
          </a:p>
          <a:p>
            <a:pPr>
              <a:defRPr/>
            </a:pPr>
            <a:r>
              <a:rPr lang="en-US" dirty="0" smtClean="0"/>
              <a:t>Interest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Tries to know more</a:t>
            </a:r>
          </a:p>
          <a:p>
            <a:pPr>
              <a:defRPr/>
            </a:pPr>
            <a:r>
              <a:rPr lang="en-US" dirty="0" smtClean="0"/>
              <a:t>Deliberation</a:t>
            </a:r>
          </a:p>
          <a:p>
            <a:pPr lvl="1">
              <a:defRPr/>
            </a:pPr>
            <a:r>
              <a:rPr lang="en-US" dirty="0" smtClean="0"/>
              <a:t>Mental examination</a:t>
            </a:r>
          </a:p>
          <a:p>
            <a:pPr lvl="2">
              <a:defRPr/>
            </a:pPr>
            <a:r>
              <a:rPr lang="en-US" dirty="0" smtClean="0"/>
              <a:t>possibility, seek advice, observes performance, discuss with </a:t>
            </a:r>
            <a:r>
              <a:rPr lang="en-US" dirty="0" err="1" smtClean="0"/>
              <a:t>FnF</a:t>
            </a:r>
            <a:endParaRPr lang="en-US" dirty="0"/>
          </a:p>
          <a:p>
            <a:pPr>
              <a:defRPr/>
            </a:pPr>
            <a:r>
              <a:rPr lang="en-US" dirty="0" smtClean="0"/>
              <a:t>Trial</a:t>
            </a:r>
          </a:p>
          <a:p>
            <a:pPr lvl="1">
              <a:defRPr/>
            </a:pPr>
            <a:r>
              <a:rPr lang="en-US" dirty="0" smtClean="0"/>
              <a:t>Applies on limited scale on own condition</a:t>
            </a:r>
            <a:endParaRPr lang="en-US" dirty="0"/>
          </a:p>
          <a:p>
            <a:pPr>
              <a:defRPr/>
            </a:pPr>
            <a:r>
              <a:rPr lang="en-US" dirty="0" smtClean="0"/>
              <a:t>Evaluation</a:t>
            </a:r>
          </a:p>
          <a:p>
            <a:pPr lvl="1">
              <a:defRPr/>
            </a:pPr>
            <a:r>
              <a:rPr lang="en-US" dirty="0" smtClean="0"/>
              <a:t>Considers Various dimensions</a:t>
            </a:r>
            <a:endParaRPr lang="en-US" dirty="0"/>
          </a:p>
          <a:p>
            <a:pPr>
              <a:defRPr/>
            </a:pPr>
            <a:r>
              <a:rPr lang="en-US" dirty="0" smtClean="0"/>
              <a:t>Adoption</a:t>
            </a:r>
          </a:p>
          <a:p>
            <a:pPr lvl="1">
              <a:defRPr/>
            </a:pPr>
            <a:r>
              <a:rPr lang="en-US" dirty="0" smtClean="0"/>
              <a:t>Extends in terms of time and extent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73708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4" y="838200"/>
            <a:ext cx="8915400" cy="41625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Social</a:t>
            </a:r>
            <a:r>
              <a:rPr lang="en-IN" sz="3600" dirty="0" smtClean="0">
                <a:solidFill>
                  <a:srgbClr val="FF0000"/>
                </a:solidFill>
              </a:rPr>
              <a:t> Factors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52850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Social values</a:t>
            </a:r>
          </a:p>
          <a:p>
            <a:pPr lvl="1"/>
            <a:r>
              <a:rPr lang="en-US" dirty="0" smtClean="0"/>
              <a:t>Material gains</a:t>
            </a:r>
            <a:endParaRPr lang="en-US" dirty="0"/>
          </a:p>
          <a:p>
            <a:pPr lvl="1"/>
            <a:r>
              <a:rPr lang="en-US" dirty="0"/>
              <a:t>Prestige</a:t>
            </a:r>
          </a:p>
          <a:p>
            <a:pPr lvl="1"/>
            <a:r>
              <a:rPr lang="en-US" dirty="0"/>
              <a:t>Tradition</a:t>
            </a:r>
          </a:p>
          <a:p>
            <a:pPr lvl="1"/>
            <a:r>
              <a:rPr lang="en-US" dirty="0"/>
              <a:t>established customs  </a:t>
            </a:r>
          </a:p>
          <a:p>
            <a:r>
              <a:rPr lang="en-US" dirty="0"/>
              <a:t>Local Leadership</a:t>
            </a:r>
          </a:p>
          <a:p>
            <a:pPr lvl="1"/>
            <a:r>
              <a:rPr lang="en-US" dirty="0"/>
              <a:t>Look for leaders nod</a:t>
            </a:r>
          </a:p>
          <a:p>
            <a:pPr lvl="1"/>
            <a:r>
              <a:rPr lang="en-US" dirty="0"/>
              <a:t>Informal Leaders</a:t>
            </a:r>
          </a:p>
          <a:p>
            <a:pPr lvl="1"/>
            <a:r>
              <a:rPr lang="en-US" dirty="0"/>
              <a:t>Opinion Leaders</a:t>
            </a:r>
          </a:p>
          <a:p>
            <a:pPr lvl="1"/>
            <a:r>
              <a:rPr lang="en-US" dirty="0"/>
              <a:t>Lay leaders</a:t>
            </a:r>
          </a:p>
          <a:p>
            <a:r>
              <a:rPr lang="en-US" dirty="0"/>
              <a:t>Social Contacts : within and outside the community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Nature of social contact </a:t>
            </a:r>
            <a:r>
              <a:rPr lang="en-US" dirty="0"/>
              <a:t>– </a:t>
            </a:r>
            <a:r>
              <a:rPr lang="en-US" dirty="0" smtClean="0"/>
              <a:t>Organisational contact Vs Individual contact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Extent of Social Contact </a:t>
            </a:r>
            <a:r>
              <a:rPr lang="en-US" dirty="0"/>
              <a:t>– </a:t>
            </a:r>
            <a:r>
              <a:rPr lang="en-US" dirty="0" smtClean="0"/>
              <a:t>Immediate Localite Vs outside Contact</a:t>
            </a:r>
          </a:p>
          <a:p>
            <a:pPr lvl="2"/>
            <a:r>
              <a:rPr lang="en-US" dirty="0" smtClean="0"/>
              <a:t>Innovative/Progressive Farmers &gt;&gt; Institutes/ Informative Persons</a:t>
            </a:r>
          </a:p>
          <a:p>
            <a:pPr lvl="1"/>
            <a:r>
              <a:rPr lang="en-US" dirty="0" smtClean="0"/>
              <a:t>Social Distance – social status differences </a:t>
            </a:r>
          </a:p>
          <a:p>
            <a:pPr lvl="2"/>
            <a:r>
              <a:rPr lang="en-US" dirty="0" smtClean="0"/>
              <a:t>Tenant Vs Large owners </a:t>
            </a:r>
          </a:p>
          <a:p>
            <a:pPr lvl="2"/>
            <a:r>
              <a:rPr lang="en-US" dirty="0" smtClean="0"/>
              <a:t>Low/High Cast individuals </a:t>
            </a:r>
          </a:p>
          <a:p>
            <a:pPr lvl="2"/>
            <a:r>
              <a:rPr lang="en-US" dirty="0" smtClean="0"/>
              <a:t>Rigid class structure </a:t>
            </a:r>
          </a:p>
          <a:p>
            <a:r>
              <a:rPr lang="en-US" dirty="0" smtClean="0"/>
              <a:t>Culture</a:t>
            </a:r>
            <a:endParaRPr lang="en-US" dirty="0"/>
          </a:p>
          <a:p>
            <a:pPr lvl="1"/>
            <a:r>
              <a:rPr lang="en-US" dirty="0" smtClean="0"/>
              <a:t>Man made environment</a:t>
            </a:r>
          </a:p>
          <a:p>
            <a:pPr lvl="1"/>
            <a:r>
              <a:rPr lang="en-US" dirty="0" smtClean="0"/>
              <a:t>Behavior is modeled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156281" y="1014799"/>
            <a:ext cx="2530519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553200" y="1654561"/>
            <a:ext cx="24384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08590"/>
            <a:ext cx="8229600" cy="639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</a:rPr>
              <a:t>Factors Influencing Adoption Process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9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</a:t>
            </a:r>
          </a:p>
          <a:p>
            <a:pPr lvl="1"/>
            <a:r>
              <a:rPr lang="en-US" dirty="0"/>
              <a:t>Age 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Psychological characteristics</a:t>
            </a:r>
          </a:p>
          <a:p>
            <a:pPr lvl="2"/>
            <a:r>
              <a:rPr lang="en-US" dirty="0" smtClean="0"/>
              <a:t>Rationality</a:t>
            </a:r>
          </a:p>
          <a:p>
            <a:pPr lvl="2"/>
            <a:r>
              <a:rPr lang="en-US" dirty="0" smtClean="0"/>
              <a:t>Mental Flexibility</a:t>
            </a:r>
          </a:p>
          <a:p>
            <a:pPr lvl="2"/>
            <a:r>
              <a:rPr lang="en-US" dirty="0" smtClean="0"/>
              <a:t>Change Proneness</a:t>
            </a:r>
          </a:p>
          <a:p>
            <a:pPr lvl="2"/>
            <a:r>
              <a:rPr lang="en-US" dirty="0" smtClean="0"/>
              <a:t>Attitude</a:t>
            </a:r>
            <a:endParaRPr lang="en-US" dirty="0"/>
          </a:p>
          <a:p>
            <a:pPr lvl="3"/>
            <a:r>
              <a:rPr lang="en-US" dirty="0" smtClean="0"/>
              <a:t>Education </a:t>
            </a:r>
            <a:r>
              <a:rPr lang="en-US" dirty="0"/>
              <a:t>/ Science / traditionalism, isolationism, and security 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687512"/>
            <a:ext cx="3048000" cy="4713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40776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Situational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8915400" cy="536129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Nature of the practices</a:t>
            </a:r>
          </a:p>
          <a:p>
            <a:pPr lvl="1"/>
            <a:r>
              <a:rPr lang="en-US" sz="1600" dirty="0"/>
              <a:t>Complexity</a:t>
            </a:r>
          </a:p>
          <a:p>
            <a:pPr lvl="2"/>
            <a:r>
              <a:rPr lang="en-US" sz="1400" dirty="0"/>
              <a:t>Simple change</a:t>
            </a:r>
          </a:p>
          <a:p>
            <a:pPr lvl="2"/>
            <a:r>
              <a:rPr lang="en-US" sz="1400" dirty="0"/>
              <a:t>Improved practice</a:t>
            </a:r>
          </a:p>
          <a:p>
            <a:pPr lvl="2"/>
            <a:r>
              <a:rPr lang="en-US" sz="1400" dirty="0"/>
              <a:t>Innovation</a:t>
            </a:r>
          </a:p>
          <a:p>
            <a:pPr lvl="2"/>
            <a:r>
              <a:rPr lang="en-US" sz="1400" dirty="0"/>
              <a:t>Change in total enterprise</a:t>
            </a:r>
          </a:p>
          <a:p>
            <a:pPr lvl="1"/>
            <a:r>
              <a:rPr lang="en-US" sz="1600" dirty="0"/>
              <a:t>Cost</a:t>
            </a:r>
          </a:p>
          <a:p>
            <a:pPr lvl="1"/>
            <a:r>
              <a:rPr lang="en-US" sz="1600" dirty="0"/>
              <a:t>Net returns</a:t>
            </a:r>
          </a:p>
          <a:p>
            <a:pPr lvl="1"/>
            <a:r>
              <a:rPr lang="en-US" sz="1600" dirty="0"/>
              <a:t>Compatibility</a:t>
            </a:r>
          </a:p>
          <a:p>
            <a:pPr lvl="1"/>
            <a:r>
              <a:rPr lang="en-US" sz="1600" dirty="0"/>
              <a:t>Divisibility (</a:t>
            </a:r>
            <a:r>
              <a:rPr lang="en-US" sz="1600" dirty="0" err="1"/>
              <a:t>Trialable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Communicability (Observable)</a:t>
            </a:r>
          </a:p>
          <a:p>
            <a:r>
              <a:rPr lang="en-US" sz="1800" dirty="0"/>
              <a:t>Farm income</a:t>
            </a:r>
          </a:p>
          <a:p>
            <a:r>
              <a:rPr lang="en-US" sz="1800" dirty="0"/>
              <a:t>Size of Farm</a:t>
            </a:r>
          </a:p>
          <a:p>
            <a:r>
              <a:rPr lang="en-US" sz="1800" dirty="0"/>
              <a:t>Tenure Status</a:t>
            </a:r>
          </a:p>
          <a:p>
            <a:r>
              <a:rPr lang="en-US" sz="1800" dirty="0"/>
              <a:t>Sources of information used</a:t>
            </a:r>
          </a:p>
          <a:p>
            <a:pPr lvl="1"/>
            <a:r>
              <a:rPr lang="en-US" sz="1400" dirty="0" smtClean="0"/>
              <a:t>No. of sources used</a:t>
            </a:r>
          </a:p>
          <a:p>
            <a:pPr lvl="1"/>
            <a:r>
              <a:rPr lang="en-US" sz="1400" dirty="0" smtClean="0"/>
              <a:t>Formal Vs Informal Sources</a:t>
            </a:r>
          </a:p>
          <a:p>
            <a:pPr lvl="1"/>
            <a:r>
              <a:rPr lang="en-US" sz="1400" dirty="0" smtClean="0"/>
              <a:t>Dependence on Friends and Relative</a:t>
            </a:r>
          </a:p>
          <a:p>
            <a:pPr lvl="1"/>
            <a:r>
              <a:rPr lang="en-US" sz="1400" dirty="0" smtClean="0"/>
              <a:t>Mass media use</a:t>
            </a:r>
            <a:endParaRPr lang="en-US" sz="1400" dirty="0"/>
          </a:p>
          <a:p>
            <a:r>
              <a:rPr lang="en-US" sz="1800" dirty="0" smtClean="0"/>
              <a:t>Standard of living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2458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DIFFUSION </a:t>
            </a:r>
          </a:p>
          <a:p>
            <a:pPr lvl="1"/>
            <a:r>
              <a:rPr lang="en-US" dirty="0"/>
              <a:t>process by which an </a:t>
            </a:r>
            <a:r>
              <a:rPr lang="en-US" dirty="0">
                <a:solidFill>
                  <a:srgbClr val="FF0000"/>
                </a:solidFill>
              </a:rPr>
              <a:t>innovation</a:t>
            </a:r>
            <a:r>
              <a:rPr lang="en-US" dirty="0"/>
              <a:t> is communicated through certain </a:t>
            </a:r>
            <a:r>
              <a:rPr lang="en-US" dirty="0">
                <a:solidFill>
                  <a:srgbClr val="FF0000"/>
                </a:solidFill>
              </a:rPr>
              <a:t>channels</a:t>
            </a:r>
            <a:r>
              <a:rPr lang="en-US" dirty="0"/>
              <a:t> over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among the members of </a:t>
            </a:r>
            <a:r>
              <a:rPr lang="en-US" dirty="0">
                <a:solidFill>
                  <a:srgbClr val="FF0000"/>
                </a:solidFill>
              </a:rPr>
              <a:t>social system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DIFFUSION </a:t>
            </a:r>
            <a:r>
              <a:rPr lang="en-US" dirty="0"/>
              <a:t>OF INNOVATIONS</a:t>
            </a:r>
          </a:p>
          <a:p>
            <a:pPr lvl="1"/>
            <a:r>
              <a:rPr lang="en-US" dirty="0"/>
              <a:t>special type of communication, in that the messages are </a:t>
            </a:r>
            <a:r>
              <a:rPr lang="en-US" dirty="0">
                <a:solidFill>
                  <a:srgbClr val="FF0000"/>
                </a:solidFill>
              </a:rPr>
              <a:t>concerned with new ideas</a:t>
            </a:r>
            <a:r>
              <a:rPr lang="en-US" dirty="0"/>
              <a:t>. </a:t>
            </a:r>
          </a:p>
          <a:p>
            <a:r>
              <a:rPr lang="en-US" dirty="0" smtClean="0"/>
              <a:t>DIFFUSION PROCESS</a:t>
            </a:r>
          </a:p>
          <a:p>
            <a:pPr lvl="1"/>
            <a:r>
              <a:rPr lang="en-US" dirty="0" smtClean="0"/>
              <a:t>Process by which the spread of new idea from its source of innovation / creation to its ultimate user/ adopters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603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Innovation Decisions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Optional Decisions</a:t>
            </a:r>
          </a:p>
          <a:p>
            <a:pPr lvl="1"/>
            <a:r>
              <a:rPr lang="en-IN" dirty="0" smtClean="0"/>
              <a:t>Norms of social system and his need to confirm</a:t>
            </a:r>
          </a:p>
          <a:p>
            <a:pPr lvl="2"/>
            <a:r>
              <a:rPr lang="en-IN" dirty="0" smtClean="0"/>
              <a:t>Family Planning, Hybrid/</a:t>
            </a:r>
            <a:r>
              <a:rPr lang="en-IN" dirty="0" err="1" smtClean="0"/>
              <a:t>Bt</a:t>
            </a:r>
            <a:endParaRPr lang="en-IN" dirty="0" smtClean="0"/>
          </a:p>
          <a:p>
            <a:r>
              <a:rPr lang="en-IN" dirty="0" smtClean="0"/>
              <a:t>Collective Decisions</a:t>
            </a:r>
          </a:p>
          <a:p>
            <a:pPr lvl="1"/>
            <a:r>
              <a:rPr lang="en-IN" dirty="0" smtClean="0"/>
              <a:t>Decisions are made by consensus – Adherence </a:t>
            </a:r>
          </a:p>
          <a:p>
            <a:pPr lvl="2"/>
            <a:r>
              <a:rPr lang="en-IN" dirty="0" smtClean="0"/>
              <a:t>Organic village </a:t>
            </a:r>
          </a:p>
          <a:p>
            <a:r>
              <a:rPr lang="en-IN" dirty="0" smtClean="0"/>
              <a:t>Authority Decisions</a:t>
            </a:r>
          </a:p>
          <a:p>
            <a:pPr lvl="1"/>
            <a:r>
              <a:rPr lang="en-IN" dirty="0" smtClean="0"/>
              <a:t>Forced upon by  person in power</a:t>
            </a:r>
          </a:p>
          <a:p>
            <a:r>
              <a:rPr lang="en-IN" dirty="0" smtClean="0"/>
              <a:t>Contingent Decisions</a:t>
            </a:r>
          </a:p>
          <a:p>
            <a:pPr lvl="1"/>
            <a:r>
              <a:rPr lang="en-IN" dirty="0" smtClean="0"/>
              <a:t>Choice to adopt / reject d/o systems ID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43353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Models of Diffusion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Hypodermic Model</a:t>
            </a:r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pPr lvl="1"/>
            <a:r>
              <a:rPr lang="en-IN" dirty="0" smtClean="0"/>
              <a:t>One step Model</a:t>
            </a:r>
          </a:p>
          <a:p>
            <a:pPr lvl="1"/>
            <a:r>
              <a:rPr lang="en-IN" dirty="0" smtClean="0"/>
              <a:t>Magic Bullet Theory </a:t>
            </a:r>
          </a:p>
          <a:p>
            <a:pPr lvl="2"/>
            <a:r>
              <a:rPr lang="en-IN" dirty="0" smtClean="0"/>
              <a:t>Stimulus –Response </a:t>
            </a:r>
          </a:p>
          <a:p>
            <a:pPr lvl="1"/>
            <a:r>
              <a:rPr lang="en-IN" dirty="0" smtClean="0"/>
              <a:t>Exerting powerful and direct influence</a:t>
            </a:r>
          </a:p>
          <a:p>
            <a:pPr lvl="1"/>
            <a:r>
              <a:rPr lang="en-IN" dirty="0" smtClean="0"/>
              <a:t>Rapid and Uniform effect on passive audience</a:t>
            </a:r>
          </a:p>
          <a:p>
            <a:pPr lvl="1"/>
            <a:r>
              <a:rPr lang="en-IN" dirty="0" smtClean="0"/>
              <a:t>Audience connected to MM and not among themselves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2057400"/>
            <a:ext cx="14478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Mass Media</a:t>
            </a:r>
            <a:endParaRPr lang="en-IN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34000" y="2057400"/>
            <a:ext cx="14478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Audience</a:t>
            </a:r>
            <a:endParaRPr lang="en-IN" b="1" dirty="0"/>
          </a:p>
        </p:txBody>
      </p:sp>
      <p:sp>
        <p:nvSpPr>
          <p:cNvPr id="7" name="Right Arrow 6"/>
          <p:cNvSpPr/>
          <p:nvPr/>
        </p:nvSpPr>
        <p:spPr>
          <a:xfrm>
            <a:off x="3352800" y="2171700"/>
            <a:ext cx="1143000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750006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Models of Diffusion</a:t>
            </a:r>
            <a:br>
              <a:rPr lang="en-IN" dirty="0" smtClean="0"/>
            </a:br>
            <a:r>
              <a:rPr lang="en-IN" sz="3600" dirty="0">
                <a:solidFill>
                  <a:srgbClr val="FF00FF"/>
                </a:solidFill>
              </a:rPr>
              <a:t>Two step </a:t>
            </a:r>
            <a:r>
              <a:rPr lang="en-IN" sz="3600" dirty="0">
                <a:solidFill>
                  <a:srgbClr val="FF0000"/>
                </a:solidFill>
              </a:rPr>
              <a:t>Flow </a:t>
            </a:r>
            <a:r>
              <a:rPr lang="en-IN" sz="3600" dirty="0" smtClean="0">
                <a:solidFill>
                  <a:srgbClr val="FF0000"/>
                </a:solidFill>
              </a:rPr>
              <a:t>Model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6580496" cy="5361296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Katz </a:t>
            </a:r>
            <a:r>
              <a:rPr lang="en-IN" dirty="0"/>
              <a:t>and Lazerfeld </a:t>
            </a:r>
            <a:r>
              <a:rPr lang="en-IN" dirty="0" smtClean="0"/>
              <a:t>Theory</a:t>
            </a:r>
          </a:p>
          <a:p>
            <a:r>
              <a:rPr lang="en-IN" dirty="0" smtClean="0"/>
              <a:t>MM invariably mediated by opinion leaders</a:t>
            </a:r>
          </a:p>
          <a:p>
            <a:pPr lvl="1"/>
            <a:r>
              <a:rPr lang="en-IN" dirty="0" smtClean="0"/>
              <a:t>Radio / print &gt; opinion leaders &gt; less </a:t>
            </a:r>
            <a:r>
              <a:rPr lang="en-IN" dirty="0" smtClean="0">
                <a:solidFill>
                  <a:srgbClr val="FF00FF"/>
                </a:solidFill>
              </a:rPr>
              <a:t>active</a:t>
            </a:r>
            <a:r>
              <a:rPr lang="en-IN" dirty="0" smtClean="0"/>
              <a:t> sections</a:t>
            </a:r>
          </a:p>
          <a:p>
            <a:r>
              <a:rPr lang="en-IN" dirty="0" smtClean="0"/>
              <a:t>OL interpret message to groups</a:t>
            </a:r>
          </a:p>
          <a:p>
            <a:r>
              <a:rPr lang="en-IN" dirty="0" smtClean="0"/>
              <a:t>OLs are message specific</a:t>
            </a:r>
          </a:p>
          <a:p>
            <a:pPr lvl="1"/>
            <a:r>
              <a:rPr lang="en-IN" dirty="0" smtClean="0"/>
              <a:t>Agriculture, Politics, Finance</a:t>
            </a:r>
          </a:p>
          <a:p>
            <a:r>
              <a:rPr lang="en-IN" dirty="0" smtClean="0"/>
              <a:t>Interaction among audience</a:t>
            </a:r>
          </a:p>
          <a:p>
            <a:r>
              <a:rPr lang="en-IN" dirty="0" smtClean="0">
                <a:solidFill>
                  <a:srgbClr val="FF00FF"/>
                </a:solidFill>
              </a:rPr>
              <a:t>Limits</a:t>
            </a:r>
          </a:p>
          <a:p>
            <a:pPr lvl="1"/>
            <a:r>
              <a:rPr lang="en-IN" dirty="0" smtClean="0"/>
              <a:t>Activeness / No. of Steps / Other Sources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010400" y="1600200"/>
            <a:ext cx="14478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Mass Media</a:t>
            </a:r>
            <a:endParaRPr lang="en-IN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705600" y="2802908"/>
            <a:ext cx="2008496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Opinion Leaders</a:t>
            </a:r>
            <a:endParaRPr lang="en-IN" b="1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7549202" y="2280598"/>
            <a:ext cx="495300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6705600" y="4166563"/>
            <a:ext cx="22098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Followers</a:t>
            </a:r>
            <a:endParaRPr lang="en-IN" b="1" dirty="0"/>
          </a:p>
        </p:txBody>
      </p:sp>
      <p:sp>
        <p:nvSpPr>
          <p:cNvPr id="9" name="Right Arrow 8"/>
          <p:cNvSpPr/>
          <p:nvPr/>
        </p:nvSpPr>
        <p:spPr>
          <a:xfrm rot="7048763">
            <a:off x="7058162" y="3602011"/>
            <a:ext cx="932995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 rot="5400000">
            <a:off x="7398191" y="3583958"/>
            <a:ext cx="833084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 rot="3189044">
            <a:off x="7699802" y="3572346"/>
            <a:ext cx="920739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081645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Models of Diffusion</a:t>
            </a:r>
            <a:br>
              <a:rPr lang="en-IN" dirty="0" smtClean="0"/>
            </a:br>
            <a:r>
              <a:rPr lang="en-IN" sz="3600" dirty="0" smtClean="0">
                <a:solidFill>
                  <a:srgbClr val="FF0000"/>
                </a:solidFill>
              </a:rPr>
              <a:t>Multistep Flow Model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4" y="1344304"/>
            <a:ext cx="5285096" cy="2488961"/>
          </a:xfrm>
        </p:spPr>
        <p:txBody>
          <a:bodyPr>
            <a:normAutofit/>
          </a:bodyPr>
          <a:lstStyle/>
          <a:p>
            <a:r>
              <a:rPr lang="en-IN" dirty="0" smtClean="0"/>
              <a:t>Posses all characteristics </a:t>
            </a:r>
          </a:p>
          <a:p>
            <a:r>
              <a:rPr lang="en-IN" dirty="0" smtClean="0"/>
              <a:t>Sequential process </a:t>
            </a:r>
          </a:p>
          <a:p>
            <a:r>
              <a:rPr lang="en-IN" dirty="0" smtClean="0"/>
              <a:t>Relayed through Different agencies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953000" y="2133600"/>
            <a:ext cx="14478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Source</a:t>
            </a:r>
            <a:endParaRPr lang="en-IN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3336308"/>
            <a:ext cx="2008496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Mass Media</a:t>
            </a:r>
            <a:endParaRPr lang="en-IN" b="1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5491802" y="2813998"/>
            <a:ext cx="495300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3943571" y="4700864"/>
            <a:ext cx="30480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Message </a:t>
            </a:r>
            <a:endParaRPr lang="en-IN" b="1" dirty="0"/>
          </a:p>
        </p:txBody>
      </p:sp>
      <p:sp>
        <p:nvSpPr>
          <p:cNvPr id="9" name="Right Arrow 8"/>
          <p:cNvSpPr/>
          <p:nvPr/>
        </p:nvSpPr>
        <p:spPr>
          <a:xfrm rot="7048763">
            <a:off x="4256457" y="4126188"/>
            <a:ext cx="932995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 rot="4136672">
            <a:off x="5564835" y="4148761"/>
            <a:ext cx="833084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 rot="3189044">
            <a:off x="6063945" y="4079668"/>
            <a:ext cx="920739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332687" y="5867593"/>
            <a:ext cx="11049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Agency 2</a:t>
            </a:r>
            <a:endParaRPr lang="en-IN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551796" y="5867593"/>
            <a:ext cx="11049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Agency 3</a:t>
            </a:r>
            <a:endParaRPr lang="en-IN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735525" y="5867593"/>
            <a:ext cx="11049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Agency 4</a:t>
            </a:r>
            <a:endParaRPr lang="en-IN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151587" y="5867593"/>
            <a:ext cx="1104900" cy="457200"/>
          </a:xfrm>
          <a:prstGeom prst="round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Agency 1</a:t>
            </a:r>
            <a:endParaRPr lang="en-IN" b="1" dirty="0"/>
          </a:p>
        </p:txBody>
      </p:sp>
      <p:sp>
        <p:nvSpPr>
          <p:cNvPr id="17" name="Right Arrow 16"/>
          <p:cNvSpPr/>
          <p:nvPr/>
        </p:nvSpPr>
        <p:spPr>
          <a:xfrm rot="7048763">
            <a:off x="4803697" y="4152948"/>
            <a:ext cx="932995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ight Arrow 17"/>
          <p:cNvSpPr/>
          <p:nvPr/>
        </p:nvSpPr>
        <p:spPr>
          <a:xfrm rot="7048763">
            <a:off x="3208040" y="5305307"/>
            <a:ext cx="932995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ight Arrow 18"/>
          <p:cNvSpPr/>
          <p:nvPr/>
        </p:nvSpPr>
        <p:spPr>
          <a:xfrm rot="4136672">
            <a:off x="5507186" y="5400311"/>
            <a:ext cx="833084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Arrow 19"/>
          <p:cNvSpPr/>
          <p:nvPr/>
        </p:nvSpPr>
        <p:spPr>
          <a:xfrm rot="3189044">
            <a:off x="6491363" y="5401340"/>
            <a:ext cx="920739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 rot="7048763">
            <a:off x="4510565" y="5444756"/>
            <a:ext cx="932995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Elbow Connector 22"/>
          <p:cNvCxnSpPr>
            <a:stCxn id="5" idx="3"/>
            <a:endCxn id="14" idx="3"/>
          </p:cNvCxnSpPr>
          <p:nvPr/>
        </p:nvCxnSpPr>
        <p:spPr>
          <a:xfrm>
            <a:off x="6400800" y="2362200"/>
            <a:ext cx="1439625" cy="3733993"/>
          </a:xfrm>
          <a:prstGeom prst="bentConnector3">
            <a:avLst>
              <a:gd name="adj1" fmla="val 11587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99962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Related Concepts in Diffusion and Adoption of Innovations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>
                <a:solidFill>
                  <a:srgbClr val="FF00FF"/>
                </a:solidFill>
              </a:rPr>
              <a:t>Consequences of Innovation</a:t>
            </a:r>
          </a:p>
          <a:p>
            <a:pPr lvl="1"/>
            <a:r>
              <a:rPr lang="en-IN" dirty="0" smtClean="0"/>
              <a:t>Functional Vs Dysfunctional</a:t>
            </a:r>
          </a:p>
          <a:p>
            <a:pPr lvl="2"/>
            <a:r>
              <a:rPr lang="en-IN" dirty="0" smtClean="0"/>
              <a:t>Desirable - undesirable</a:t>
            </a:r>
          </a:p>
          <a:p>
            <a:pPr lvl="2"/>
            <a:r>
              <a:rPr lang="en-IN" dirty="0" smtClean="0"/>
              <a:t>Vary from one system to another</a:t>
            </a:r>
          </a:p>
          <a:p>
            <a:pPr lvl="1"/>
            <a:r>
              <a:rPr lang="en-IN" dirty="0" smtClean="0"/>
              <a:t>Direct Vs indirect</a:t>
            </a:r>
          </a:p>
          <a:p>
            <a:pPr lvl="1"/>
            <a:r>
              <a:rPr lang="en-IN" dirty="0" smtClean="0"/>
              <a:t>Manifest Vs Latent</a:t>
            </a:r>
          </a:p>
          <a:p>
            <a:pPr lvl="2"/>
            <a:r>
              <a:rPr lang="en-IN" dirty="0" smtClean="0"/>
              <a:t>Recognised &amp; Intended </a:t>
            </a:r>
          </a:p>
          <a:p>
            <a:r>
              <a:rPr lang="en-IN" dirty="0" smtClean="0"/>
              <a:t>Adoption </a:t>
            </a:r>
          </a:p>
          <a:p>
            <a:pPr lvl="1"/>
            <a:r>
              <a:rPr lang="en-IN" dirty="0" smtClean="0"/>
              <a:t>Complete adoption - Entire</a:t>
            </a:r>
          </a:p>
          <a:p>
            <a:pPr lvl="1"/>
            <a:r>
              <a:rPr lang="en-IN" dirty="0" smtClean="0"/>
              <a:t>Non adoption - Never</a:t>
            </a:r>
          </a:p>
          <a:p>
            <a:pPr lvl="1"/>
            <a:r>
              <a:rPr lang="en-IN" dirty="0" smtClean="0"/>
              <a:t>Partial adoption – few / lesser</a:t>
            </a:r>
          </a:p>
          <a:p>
            <a:pPr lvl="1"/>
            <a:r>
              <a:rPr lang="en-IN" dirty="0" smtClean="0"/>
              <a:t>Symbolic adoption – Mental </a:t>
            </a:r>
          </a:p>
          <a:p>
            <a:pPr lvl="1"/>
            <a:r>
              <a:rPr lang="en-IN" dirty="0" smtClean="0"/>
              <a:t>Over adoption – </a:t>
            </a:r>
          </a:p>
          <a:p>
            <a:pPr lvl="1"/>
            <a:r>
              <a:rPr lang="en-IN" dirty="0" smtClean="0"/>
              <a:t>Adoption Quotient – Ratio Scale  &gt; quantifies adoption behaviour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58474"/>
      </p:ext>
    </p:extLst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Related Concepts in Diffusion and Adoption of Innovations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>
                <a:solidFill>
                  <a:srgbClr val="FF00FF"/>
                </a:solidFill>
              </a:rPr>
              <a:t>Rate of Adoption</a:t>
            </a:r>
          </a:p>
          <a:p>
            <a:pPr lvl="1"/>
            <a:r>
              <a:rPr lang="en-IN" dirty="0" smtClean="0"/>
              <a:t>Relative speed of adoption by members</a:t>
            </a:r>
          </a:p>
          <a:p>
            <a:pPr lvl="1"/>
            <a:r>
              <a:rPr lang="en-IN" dirty="0" smtClean="0"/>
              <a:t>No. of </a:t>
            </a:r>
            <a:r>
              <a:rPr lang="en-IN" dirty="0" err="1" smtClean="0"/>
              <a:t>indl</a:t>
            </a:r>
            <a:r>
              <a:rPr lang="en-IN" dirty="0" smtClean="0"/>
              <a:t>. Adopt / unit of time</a:t>
            </a:r>
          </a:p>
          <a:p>
            <a:r>
              <a:rPr lang="en-IN" dirty="0" smtClean="0"/>
              <a:t>Innovation – Decision Period </a:t>
            </a:r>
          </a:p>
          <a:p>
            <a:pPr lvl="1"/>
            <a:r>
              <a:rPr lang="en-IN" dirty="0" smtClean="0"/>
              <a:t> length of time required to pas through ID process</a:t>
            </a:r>
          </a:p>
          <a:p>
            <a:pPr lvl="2"/>
            <a:r>
              <a:rPr lang="en-IN" dirty="0" smtClean="0"/>
              <a:t>Awareness knowledge to decision to adopt</a:t>
            </a:r>
          </a:p>
          <a:p>
            <a:pPr lvl="2"/>
            <a:r>
              <a:rPr lang="en-IN" dirty="0" smtClean="0"/>
              <a:t>Idea ferments in the mind</a:t>
            </a:r>
          </a:p>
          <a:p>
            <a:r>
              <a:rPr lang="en-IN" dirty="0" smtClean="0"/>
              <a:t>Adoption period</a:t>
            </a:r>
          </a:p>
          <a:p>
            <a:pPr lvl="1"/>
            <a:r>
              <a:rPr lang="en-IN" dirty="0" smtClean="0"/>
              <a:t>Awareness to physical adoption</a:t>
            </a:r>
          </a:p>
          <a:p>
            <a:r>
              <a:rPr lang="en-IN" dirty="0" smtClean="0"/>
              <a:t>Personal Localite / Personal Cosmopolite / Impersonal Cosmopolite</a:t>
            </a:r>
          </a:p>
          <a:p>
            <a:pPr lvl="1"/>
            <a:r>
              <a:rPr lang="en-IN" dirty="0" smtClean="0"/>
              <a:t>Person who are influencing are </a:t>
            </a:r>
          </a:p>
          <a:p>
            <a:pPr lvl="2"/>
            <a:r>
              <a:rPr lang="en-IN" dirty="0" smtClean="0"/>
              <a:t>Direct / indirect influence</a:t>
            </a:r>
          </a:p>
          <a:p>
            <a:pPr lvl="2"/>
            <a:r>
              <a:rPr lang="en-IN" dirty="0" smtClean="0"/>
              <a:t>inside / outside social system</a:t>
            </a:r>
          </a:p>
          <a:p>
            <a:pPr lvl="1"/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80842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Diffusion Vs Adoption</a:t>
            </a:r>
            <a:br>
              <a:rPr lang="en-IN" dirty="0" smtClean="0"/>
            </a:br>
            <a:r>
              <a:rPr lang="en-IN" dirty="0" smtClean="0"/>
              <a:t>Invention Vs Innovation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INNOVATION</a:t>
            </a: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idea, practice or object </a:t>
            </a:r>
            <a:r>
              <a:rPr lang="en-US" dirty="0"/>
              <a:t>that is perceived as new by an individual or other unit of adoption. 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smtClean="0"/>
              <a:t>AI, Sensor based Fertigation</a:t>
            </a:r>
            <a:r>
              <a:rPr lang="en-US" dirty="0"/>
              <a:t>, RG Transplanting, </a:t>
            </a:r>
            <a:r>
              <a:rPr lang="en-US" dirty="0" smtClean="0"/>
              <a:t>AR VR Gadgets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1447800"/>
            <a:ext cx="388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DIFFUSION : </a:t>
            </a:r>
          </a:p>
          <a:p>
            <a:r>
              <a:rPr lang="en-US" dirty="0" smtClean="0"/>
              <a:t>Process </a:t>
            </a:r>
            <a:r>
              <a:rPr lang="en-US" dirty="0"/>
              <a:t>related to adoption of innovation by entire social system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27896" y="1447800"/>
            <a:ext cx="388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Adoption: </a:t>
            </a:r>
            <a:endParaRPr lang="en-US" b="1" dirty="0" smtClean="0"/>
          </a:p>
          <a:p>
            <a:r>
              <a:rPr lang="en-US" dirty="0" smtClean="0"/>
              <a:t>Sequence </a:t>
            </a:r>
            <a:r>
              <a:rPr lang="en-US" dirty="0"/>
              <a:t>of thoughts and actions which individual goes through before he finally adopts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5334000"/>
            <a:ext cx="388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Invention: </a:t>
            </a:r>
          </a:p>
          <a:p>
            <a:r>
              <a:rPr lang="en-US" dirty="0" smtClean="0"/>
              <a:t>Creation of new idea / concept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27896" y="5334000"/>
            <a:ext cx="388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Innovation: </a:t>
            </a:r>
          </a:p>
          <a:p>
            <a:r>
              <a:rPr lang="en-US" dirty="0" smtClean="0"/>
              <a:t>Turning concepts into commercial sources / widespread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5854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Communication Vs Diffusion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155450"/>
              </p:ext>
            </p:extLst>
          </p:nvPr>
        </p:nvGraphicFramePr>
        <p:xfrm>
          <a:off x="125413" y="1344612"/>
          <a:ext cx="8915400" cy="411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987"/>
                <a:gridCol w="2590800"/>
                <a:gridCol w="3249613"/>
              </a:tblGrid>
              <a:tr h="548141">
                <a:tc>
                  <a:txBody>
                    <a:bodyPr/>
                    <a:lstStyle/>
                    <a:p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Communication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Diffusion</a:t>
                      </a:r>
                      <a:endParaRPr lang="en-IN" sz="2400" b="1" dirty="0"/>
                    </a:p>
                  </a:txBody>
                  <a:tcPr/>
                </a:tc>
              </a:tr>
              <a:tr h="548141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Type of message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Any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Innovation</a:t>
                      </a:r>
                      <a:endParaRPr lang="en-IN" sz="2400" b="1" dirty="0"/>
                    </a:p>
                  </a:txBody>
                  <a:tcPr/>
                </a:tc>
              </a:tr>
              <a:tr h="548141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Process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Routine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Specific / Specialised</a:t>
                      </a:r>
                      <a:endParaRPr lang="en-IN" sz="2400" b="1" dirty="0"/>
                    </a:p>
                  </a:txBody>
                  <a:tcPr/>
                </a:tc>
              </a:tr>
              <a:tr h="548141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Risk in message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Less / </a:t>
                      </a:r>
                      <a:r>
                        <a:rPr lang="en-IN" sz="2400" b="1" dirty="0" smtClean="0"/>
                        <a:t>Nil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Degree</a:t>
                      </a:r>
                      <a:r>
                        <a:rPr lang="en-IN" sz="2400" b="1" baseline="0" dirty="0" smtClean="0"/>
                        <a:t> of risk involved</a:t>
                      </a:r>
                      <a:endParaRPr lang="en-IN" sz="2400" b="1" dirty="0"/>
                    </a:p>
                  </a:txBody>
                  <a:tcPr/>
                </a:tc>
              </a:tr>
              <a:tr h="548141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Resistance among users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Less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More resistance</a:t>
                      </a:r>
                      <a:endParaRPr lang="en-IN" sz="2400" b="1" dirty="0"/>
                    </a:p>
                  </a:txBody>
                  <a:tcPr/>
                </a:tc>
              </a:tr>
              <a:tr h="548141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Timing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Any time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Specific</a:t>
                      </a:r>
                      <a:endParaRPr lang="en-IN" sz="2400" b="1" dirty="0"/>
                    </a:p>
                  </a:txBody>
                  <a:tcPr/>
                </a:tc>
              </a:tr>
              <a:tr h="548141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Results in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Change in KASA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Adoption / Rejection</a:t>
                      </a:r>
                      <a:endParaRPr lang="en-IN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919452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Rejection</a:t>
            </a:r>
            <a:r>
              <a:rPr lang="en-US" sz="2400" b="1" dirty="0"/>
              <a:t> </a:t>
            </a:r>
            <a:r>
              <a:rPr lang="en-US" sz="2400" b="1" dirty="0" smtClean="0"/>
              <a:t> is </a:t>
            </a:r>
            <a:r>
              <a:rPr lang="en-US" sz="2400" b="1" dirty="0"/>
              <a:t>a decision not to adopt an innovation</a:t>
            </a:r>
          </a:p>
        </p:txBody>
      </p:sp>
    </p:spTree>
    <p:extLst>
      <p:ext uri="{BB962C8B-B14F-4D97-AF65-F5344CB8AC3E}">
        <p14:creationId xmlns:p14="http://schemas.microsoft.com/office/powerpoint/2010/main" val="153054053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INNOVATION - DECISION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is the process through which an individual (or other decision - making unit) </a:t>
            </a:r>
            <a:r>
              <a:rPr lang="en-US" sz="2400" dirty="0" smtClean="0">
                <a:solidFill>
                  <a:srgbClr val="FF0000"/>
                </a:solidFill>
              </a:rPr>
              <a:t>passes from first knowledge </a:t>
            </a:r>
            <a:r>
              <a:rPr lang="en-US" sz="2400" dirty="0" smtClean="0"/>
              <a:t>of an innovation, to </a:t>
            </a:r>
            <a:r>
              <a:rPr lang="en-US" sz="2400" dirty="0" smtClean="0">
                <a:solidFill>
                  <a:srgbClr val="FF0000"/>
                </a:solidFill>
              </a:rPr>
              <a:t>forming an attitude </a:t>
            </a:r>
            <a:r>
              <a:rPr lang="en-US" sz="2400" dirty="0" smtClean="0"/>
              <a:t>towards the innovation to a </a:t>
            </a:r>
            <a:r>
              <a:rPr lang="en-US" sz="2400" dirty="0" smtClean="0">
                <a:solidFill>
                  <a:srgbClr val="FF0000"/>
                </a:solidFill>
              </a:rPr>
              <a:t>decision to adopt </a:t>
            </a:r>
            <a:r>
              <a:rPr lang="en-US" sz="2400" dirty="0" smtClean="0"/>
              <a:t>or reject, to </a:t>
            </a:r>
            <a:r>
              <a:rPr lang="en-US" sz="2400" dirty="0" smtClean="0">
                <a:solidFill>
                  <a:srgbClr val="FF0000"/>
                </a:solidFill>
              </a:rPr>
              <a:t>implementation</a:t>
            </a:r>
            <a:r>
              <a:rPr lang="en-US" sz="2400" dirty="0" smtClean="0"/>
              <a:t> of the new idea, and to </a:t>
            </a:r>
            <a:r>
              <a:rPr lang="en-US" sz="2400" dirty="0" smtClean="0">
                <a:solidFill>
                  <a:srgbClr val="FF0000"/>
                </a:solidFill>
              </a:rPr>
              <a:t>confirmation</a:t>
            </a:r>
            <a:r>
              <a:rPr lang="en-US" sz="2400" dirty="0" smtClean="0"/>
              <a:t> of this decision.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Four elements of Innovation – Decision Process (ICTS)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0684" y="3581400"/>
            <a:ext cx="1752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First Knowledge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165684" y="3581400"/>
            <a:ext cx="1752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Forms Attitude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070684" y="3581400"/>
            <a:ext cx="10668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Decides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289884" y="3581400"/>
            <a:ext cx="1752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Implements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7194884" y="3581400"/>
            <a:ext cx="1752600" cy="381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Confirms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5334000"/>
            <a:ext cx="1752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Innovation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334000"/>
            <a:ext cx="27432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Communication.  Channel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5715000" y="5334000"/>
            <a:ext cx="10668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7086600" y="5334000"/>
            <a:ext cx="1752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Social System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43000" y="4114800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112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perceived newness </a:t>
            </a:r>
            <a:r>
              <a:rPr lang="en-US" sz="2800" dirty="0" smtClean="0"/>
              <a:t>of the idea for the individual determines his or her reaction to it.  </a:t>
            </a:r>
          </a:p>
          <a:p>
            <a:r>
              <a:rPr lang="en-US" sz="2800" dirty="0" smtClean="0"/>
              <a:t>The "newness" aspect of an innovation may be expressed in terms of </a:t>
            </a:r>
            <a:r>
              <a:rPr lang="en-US" sz="2800" dirty="0" smtClean="0">
                <a:solidFill>
                  <a:srgbClr val="FF0000"/>
                </a:solidFill>
              </a:rPr>
              <a:t>knowledge, persuasion or a decision</a:t>
            </a:r>
            <a:r>
              <a:rPr lang="en-US" sz="2800" dirty="0" smtClean="0"/>
              <a:t> to adopt. </a:t>
            </a:r>
          </a:p>
          <a:p>
            <a:pPr lvl="1"/>
            <a:r>
              <a:rPr lang="en-US" sz="2400" dirty="0" smtClean="0"/>
              <a:t>First time Aware</a:t>
            </a:r>
          </a:p>
          <a:p>
            <a:r>
              <a:rPr lang="en-US" sz="2800" dirty="0" smtClean="0"/>
              <a:t>Farmers innovation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2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9554</TotalTime>
  <Words>2575</Words>
  <Application>Microsoft Office PowerPoint</Application>
  <PresentationFormat>On-screen Show (4:3)</PresentationFormat>
  <Paragraphs>611</Paragraphs>
  <Slides>55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Diffusion and Adoption of Agricultural Innovations</vt:lpstr>
      <vt:lpstr>Diffusion and Adoption</vt:lpstr>
      <vt:lpstr>Questions</vt:lpstr>
      <vt:lpstr>Adoption &amp; Adoption Process</vt:lpstr>
      <vt:lpstr>Diffusion</vt:lpstr>
      <vt:lpstr>Diffusion Vs Adoption Invention Vs Innovation</vt:lpstr>
      <vt:lpstr>Communication Vs Diffusion</vt:lpstr>
      <vt:lpstr>INNOVATION - DECISION PROCESS </vt:lpstr>
      <vt:lpstr>Innovation</vt:lpstr>
      <vt:lpstr>Perceived Attributes Of Innovation</vt:lpstr>
      <vt:lpstr>a. Relative advantage</vt:lpstr>
      <vt:lpstr>b. Compatibility</vt:lpstr>
      <vt:lpstr>c. Complexity</vt:lpstr>
      <vt:lpstr>d. Trialability</vt:lpstr>
      <vt:lpstr>e. Observability</vt:lpstr>
      <vt:lpstr>Predictability </vt:lpstr>
      <vt:lpstr>2) Communication channels:</vt:lpstr>
      <vt:lpstr>Channels of Communication</vt:lpstr>
      <vt:lpstr>3. Time</vt:lpstr>
      <vt:lpstr>4. Social System</vt:lpstr>
      <vt:lpstr>Stages in the Innovation-Decision Process</vt:lpstr>
      <vt:lpstr>Knowledge Stage</vt:lpstr>
      <vt:lpstr>Persuasion</vt:lpstr>
      <vt:lpstr>Decision Stage</vt:lpstr>
      <vt:lpstr>Implementation stage</vt:lpstr>
      <vt:lpstr>Confirmation stage</vt:lpstr>
      <vt:lpstr>Discontinuance</vt:lpstr>
      <vt:lpstr>Over adoption </vt:lpstr>
      <vt:lpstr>Adopter Categories</vt:lpstr>
      <vt:lpstr>Adopter Categories</vt:lpstr>
      <vt:lpstr>Innovators</vt:lpstr>
      <vt:lpstr>Characteristics</vt:lpstr>
      <vt:lpstr>Early Adopters</vt:lpstr>
      <vt:lpstr>Characteristics of Early Adopters</vt:lpstr>
      <vt:lpstr>Early Majority</vt:lpstr>
      <vt:lpstr>EM: Characteristics</vt:lpstr>
      <vt:lpstr>Late Majority</vt:lpstr>
      <vt:lpstr>Late Majority</vt:lpstr>
      <vt:lpstr>Laggards</vt:lpstr>
      <vt:lpstr>Characteristics of Laggards</vt:lpstr>
      <vt:lpstr>PowerPoint Presentation</vt:lpstr>
      <vt:lpstr>Model of Innovation Decision Process</vt:lpstr>
      <vt:lpstr>Model of ID Process</vt:lpstr>
      <vt:lpstr>Stages in Adoption Process</vt:lpstr>
      <vt:lpstr>Criticism on AIETA (NCRSS)</vt:lpstr>
      <vt:lpstr>Stages in Adoption Process  (Singh and Pareek 1965)</vt:lpstr>
      <vt:lpstr>Social Factors</vt:lpstr>
      <vt:lpstr>Personal Factors</vt:lpstr>
      <vt:lpstr>Situational Factors</vt:lpstr>
      <vt:lpstr>Types of Innovation Decisions</vt:lpstr>
      <vt:lpstr>Models of Diffusion</vt:lpstr>
      <vt:lpstr>Models of Diffusion Two step Flow Model</vt:lpstr>
      <vt:lpstr>Models of Diffusion Multistep Flow Model</vt:lpstr>
      <vt:lpstr>Related Concepts in Diffusion and Adoption of Innovations</vt:lpstr>
      <vt:lpstr>Related Concepts in Diffusion and Adoption of Innovations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Head AKMU</cp:lastModifiedBy>
  <cp:revision>1404</cp:revision>
  <cp:lastPrinted>2017-02-28T13:24:10Z</cp:lastPrinted>
  <dcterms:created xsi:type="dcterms:W3CDTF">2014-01-19T14:54:23Z</dcterms:created>
  <dcterms:modified xsi:type="dcterms:W3CDTF">2023-02-21T07:13:09Z</dcterms:modified>
</cp:coreProperties>
</file>