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84" r:id="rId4"/>
    <p:sldId id="258" r:id="rId5"/>
    <p:sldId id="259" r:id="rId6"/>
    <p:sldId id="260" r:id="rId7"/>
    <p:sldId id="261" r:id="rId8"/>
    <p:sldId id="285" r:id="rId9"/>
    <p:sldId id="262" r:id="rId10"/>
    <p:sldId id="263" r:id="rId11"/>
    <p:sldId id="264" r:id="rId12"/>
    <p:sldId id="265" r:id="rId13"/>
    <p:sldId id="286" r:id="rId14"/>
    <p:sldId id="266" r:id="rId15"/>
    <p:sldId id="267" r:id="rId16"/>
    <p:sldId id="268" r:id="rId17"/>
    <p:sldId id="269" r:id="rId18"/>
    <p:sldId id="270" r:id="rId19"/>
    <p:sldId id="287"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8"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esamoorthi Sundaresan" initials="GS" lastIdx="1" clrIdx="0">
    <p:extLst>
      <p:ext uri="{19B8F6BF-5375-455C-9EA6-DF929625EA0E}">
        <p15:presenceInfo xmlns:p15="http://schemas.microsoft.com/office/powerpoint/2012/main" userId="f9eb11ba9194635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FF"/>
    <a:srgbClr val="008000"/>
    <a:srgbClr val="0000CC"/>
    <a:srgbClr val="80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2865" autoAdjust="0"/>
  </p:normalViewPr>
  <p:slideViewPr>
    <p:cSldViewPr>
      <p:cViewPr varScale="1">
        <p:scale>
          <a:sx n="87" d="100"/>
          <a:sy n="87" d="100"/>
        </p:scale>
        <p:origin x="1302" y="96"/>
      </p:cViewPr>
      <p:guideLst>
        <p:guide orient="horz" pos="2160"/>
        <p:guide pos="2880"/>
      </p:guideLst>
    </p:cSldViewPr>
  </p:slideViewPr>
  <p:outlineViewPr>
    <p:cViewPr>
      <p:scale>
        <a:sx n="33" d="100"/>
        <a:sy n="33" d="100"/>
      </p:scale>
      <p:origin x="0" y="39798"/>
    </p:cViewPr>
  </p:outlineViewPr>
  <p:notesTextViewPr>
    <p:cViewPr>
      <p:scale>
        <a:sx n="1" d="1"/>
        <a:sy n="1" d="1"/>
      </p:scale>
      <p:origin x="0" y="0"/>
    </p:cViewPr>
  </p:notesTextViewPr>
  <p:sorterViewPr>
    <p:cViewPr varScale="1">
      <p:scale>
        <a:sx n="1" d="1"/>
        <a:sy n="1" d="1"/>
      </p:scale>
      <p:origin x="0" y="-2706"/>
    </p:cViewPr>
  </p:sorterViewPr>
  <p:notesViewPr>
    <p:cSldViewPr>
      <p:cViewPr varScale="1">
        <p:scale>
          <a:sx n="48" d="100"/>
          <a:sy n="48" d="100"/>
        </p:scale>
        <p:origin x="-2982" y="-102"/>
      </p:cViewPr>
      <p:guideLst>
        <p:guide orient="horz" pos="3024"/>
        <p:guide pos="230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920" cy="480059"/>
          </a:xfrm>
          <a:prstGeom prst="rect">
            <a:avLst/>
          </a:prstGeom>
        </p:spPr>
        <p:txBody>
          <a:bodyPr vert="horz" lIns="99029" tIns="49514" rIns="99029" bIns="49514" rtlCol="0"/>
          <a:lstStyle>
            <a:lvl1pPr algn="l">
              <a:defRPr sz="1300"/>
            </a:lvl1pPr>
          </a:lstStyle>
          <a:p>
            <a:endParaRPr lang="en-US"/>
          </a:p>
        </p:txBody>
      </p:sp>
      <p:sp>
        <p:nvSpPr>
          <p:cNvPr id="3" name="Date Placeholder 2"/>
          <p:cNvSpPr>
            <a:spLocks noGrp="1"/>
          </p:cNvSpPr>
          <p:nvPr>
            <p:ph type="dt" sz="quarter" idx="1"/>
          </p:nvPr>
        </p:nvSpPr>
        <p:spPr>
          <a:xfrm>
            <a:off x="4143589" y="2"/>
            <a:ext cx="3169920" cy="480059"/>
          </a:xfrm>
          <a:prstGeom prst="rect">
            <a:avLst/>
          </a:prstGeom>
        </p:spPr>
        <p:txBody>
          <a:bodyPr vert="horz" lIns="99029" tIns="49514" rIns="99029" bIns="49514" rtlCol="0"/>
          <a:lstStyle>
            <a:lvl1pPr algn="r">
              <a:defRPr sz="1300"/>
            </a:lvl1pPr>
          </a:lstStyle>
          <a:p>
            <a:fld id="{F639E80B-1CE0-4A60-96F3-2BF0863DC35C}" type="datetimeFigureOut">
              <a:rPr lang="en-US" smtClean="0"/>
              <a:pPr/>
              <a:t>2/1/2023</a:t>
            </a:fld>
            <a:endParaRPr lang="en-US"/>
          </a:p>
        </p:txBody>
      </p:sp>
      <p:sp>
        <p:nvSpPr>
          <p:cNvPr id="4" name="Footer Placeholder 3"/>
          <p:cNvSpPr>
            <a:spLocks noGrp="1"/>
          </p:cNvSpPr>
          <p:nvPr>
            <p:ph type="ftr" sz="quarter" idx="2"/>
          </p:nvPr>
        </p:nvSpPr>
        <p:spPr>
          <a:xfrm>
            <a:off x="2" y="9119476"/>
            <a:ext cx="3169920" cy="480059"/>
          </a:xfrm>
          <a:prstGeom prst="rect">
            <a:avLst/>
          </a:prstGeom>
        </p:spPr>
        <p:txBody>
          <a:bodyPr vert="horz" lIns="99029" tIns="49514" rIns="99029" bIns="49514" rtlCol="0" anchor="b"/>
          <a:lstStyle>
            <a:lvl1pPr algn="l">
              <a:defRPr sz="1300"/>
            </a:lvl1pPr>
          </a:lstStyle>
          <a:p>
            <a:endParaRPr lang="en-US"/>
          </a:p>
        </p:txBody>
      </p:sp>
      <p:sp>
        <p:nvSpPr>
          <p:cNvPr id="5" name="Slide Number Placeholder 4"/>
          <p:cNvSpPr>
            <a:spLocks noGrp="1"/>
          </p:cNvSpPr>
          <p:nvPr>
            <p:ph type="sldNum" sz="quarter" idx="3"/>
          </p:nvPr>
        </p:nvSpPr>
        <p:spPr>
          <a:xfrm>
            <a:off x="4143589" y="9119476"/>
            <a:ext cx="3169920" cy="480059"/>
          </a:xfrm>
          <a:prstGeom prst="rect">
            <a:avLst/>
          </a:prstGeom>
        </p:spPr>
        <p:txBody>
          <a:bodyPr vert="horz" lIns="99029" tIns="49514" rIns="99029" bIns="49514" rtlCol="0" anchor="b"/>
          <a:lstStyle>
            <a:lvl1pPr algn="r">
              <a:defRPr sz="1300"/>
            </a:lvl1pPr>
          </a:lstStyle>
          <a:p>
            <a:fld id="{4FD4718E-6AFD-4393-A67C-C646EA0694C8}" type="slidenum">
              <a:rPr lang="en-US" smtClean="0"/>
              <a:pPr/>
              <a:t>‹#›</a:t>
            </a:fld>
            <a:endParaRPr lang="en-US"/>
          </a:p>
        </p:txBody>
      </p:sp>
    </p:spTree>
    <p:extLst>
      <p:ext uri="{BB962C8B-B14F-4D97-AF65-F5344CB8AC3E}">
        <p14:creationId xmlns:p14="http://schemas.microsoft.com/office/powerpoint/2010/main" val="3755582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920" cy="480059"/>
          </a:xfrm>
          <a:prstGeom prst="rect">
            <a:avLst/>
          </a:prstGeom>
        </p:spPr>
        <p:txBody>
          <a:bodyPr vert="horz" lIns="99029" tIns="49514" rIns="99029" bIns="49514" rtlCol="0"/>
          <a:lstStyle>
            <a:lvl1pPr algn="l">
              <a:defRPr sz="1300"/>
            </a:lvl1pPr>
          </a:lstStyle>
          <a:p>
            <a:endParaRPr lang="en-US"/>
          </a:p>
        </p:txBody>
      </p:sp>
      <p:sp>
        <p:nvSpPr>
          <p:cNvPr id="3" name="Date Placeholder 2"/>
          <p:cNvSpPr>
            <a:spLocks noGrp="1"/>
          </p:cNvSpPr>
          <p:nvPr>
            <p:ph type="dt" idx="1"/>
          </p:nvPr>
        </p:nvSpPr>
        <p:spPr>
          <a:xfrm>
            <a:off x="4143589" y="2"/>
            <a:ext cx="3169920" cy="480059"/>
          </a:xfrm>
          <a:prstGeom prst="rect">
            <a:avLst/>
          </a:prstGeom>
        </p:spPr>
        <p:txBody>
          <a:bodyPr vert="horz" lIns="99029" tIns="49514" rIns="99029" bIns="49514" rtlCol="0"/>
          <a:lstStyle>
            <a:lvl1pPr algn="r">
              <a:defRPr sz="1300"/>
            </a:lvl1pPr>
          </a:lstStyle>
          <a:p>
            <a:fld id="{0A7B8A55-5BDF-4440-8D79-872017A6074C}" type="datetimeFigureOut">
              <a:rPr lang="en-US" smtClean="0"/>
              <a:pPr/>
              <a:t>2/1/2023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9029" tIns="49514" rIns="99029" bIns="49514"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029" tIns="49514" rIns="99029" bIns="495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476"/>
            <a:ext cx="3169920" cy="480059"/>
          </a:xfrm>
          <a:prstGeom prst="rect">
            <a:avLst/>
          </a:prstGeom>
        </p:spPr>
        <p:txBody>
          <a:bodyPr vert="horz" lIns="99029" tIns="49514" rIns="99029" bIns="49514"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6"/>
            <a:ext cx="3169920" cy="480059"/>
          </a:xfrm>
          <a:prstGeom prst="rect">
            <a:avLst/>
          </a:prstGeom>
        </p:spPr>
        <p:txBody>
          <a:bodyPr vert="horz" lIns="99029" tIns="49514" rIns="99029" bIns="49514" rtlCol="0" anchor="b"/>
          <a:lstStyle>
            <a:lvl1pPr algn="r">
              <a:defRPr sz="1300"/>
            </a:lvl1pPr>
          </a:lstStyle>
          <a:p>
            <a:fld id="{659B1300-8C2B-41E7-8329-257E392AE3F5}" type="slidenum">
              <a:rPr lang="en-US" smtClean="0"/>
              <a:pPr/>
              <a:t>‹#›</a:t>
            </a:fld>
            <a:endParaRPr lang="en-US"/>
          </a:p>
        </p:txBody>
      </p:sp>
    </p:spTree>
    <p:extLst>
      <p:ext uri="{BB962C8B-B14F-4D97-AF65-F5344CB8AC3E}">
        <p14:creationId xmlns:p14="http://schemas.microsoft.com/office/powerpoint/2010/main" val="82870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9B1300-8C2B-41E7-8329-257E392AE3F5}" type="slidenum">
              <a:rPr lang="en-US" smtClean="0"/>
              <a:pPr/>
              <a:t>1</a:t>
            </a:fld>
            <a:endParaRPr lang="en-US"/>
          </a:p>
        </p:txBody>
      </p:sp>
    </p:spTree>
    <p:extLst>
      <p:ext uri="{BB962C8B-B14F-4D97-AF65-F5344CB8AC3E}">
        <p14:creationId xmlns:p14="http://schemas.microsoft.com/office/powerpoint/2010/main" val="199775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9B1300-8C2B-41E7-8329-257E392AE3F5}" type="slidenum">
              <a:rPr lang="en-US" smtClean="0"/>
              <a:pPr/>
              <a:t>3</a:t>
            </a:fld>
            <a:endParaRPr lang="en-US"/>
          </a:p>
        </p:txBody>
      </p:sp>
    </p:spTree>
    <p:extLst>
      <p:ext uri="{BB962C8B-B14F-4D97-AF65-F5344CB8AC3E}">
        <p14:creationId xmlns:p14="http://schemas.microsoft.com/office/powerpoint/2010/main" val="199633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9B1300-8C2B-41E7-8329-257E392AE3F5}" type="slidenum">
              <a:rPr lang="en-US" smtClean="0"/>
              <a:pPr/>
              <a:t>4</a:t>
            </a:fld>
            <a:endParaRPr lang="en-US"/>
          </a:p>
        </p:txBody>
      </p:sp>
    </p:spTree>
    <p:extLst>
      <p:ext uri="{BB962C8B-B14F-4D97-AF65-F5344CB8AC3E}">
        <p14:creationId xmlns:p14="http://schemas.microsoft.com/office/powerpoint/2010/main" val="1691776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9B1300-8C2B-41E7-8329-257E392AE3F5}" type="slidenum">
              <a:rPr lang="en-US" smtClean="0"/>
              <a:pPr/>
              <a:t>5</a:t>
            </a:fld>
            <a:endParaRPr lang="en-US"/>
          </a:p>
        </p:txBody>
      </p:sp>
    </p:spTree>
    <p:extLst>
      <p:ext uri="{BB962C8B-B14F-4D97-AF65-F5344CB8AC3E}">
        <p14:creationId xmlns:p14="http://schemas.microsoft.com/office/powerpoint/2010/main" val="4019873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9B1300-8C2B-41E7-8329-257E392AE3F5}" type="slidenum">
              <a:rPr lang="en-US" smtClean="0"/>
              <a:pPr/>
              <a:t>7</a:t>
            </a:fld>
            <a:endParaRPr lang="en-US"/>
          </a:p>
        </p:txBody>
      </p:sp>
    </p:spTree>
    <p:extLst>
      <p:ext uri="{BB962C8B-B14F-4D97-AF65-F5344CB8AC3E}">
        <p14:creationId xmlns:p14="http://schemas.microsoft.com/office/powerpoint/2010/main" val="328508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9B1300-8C2B-41E7-8329-257E392AE3F5}" type="slidenum">
              <a:rPr lang="en-US" smtClean="0"/>
              <a:pPr/>
              <a:t>8</a:t>
            </a:fld>
            <a:endParaRPr lang="en-US"/>
          </a:p>
        </p:txBody>
      </p:sp>
    </p:spTree>
    <p:extLst>
      <p:ext uri="{BB962C8B-B14F-4D97-AF65-F5344CB8AC3E}">
        <p14:creationId xmlns:p14="http://schemas.microsoft.com/office/powerpoint/2010/main" val="236192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9B1300-8C2B-41E7-8329-257E392AE3F5}" type="slidenum">
              <a:rPr lang="en-US" smtClean="0"/>
              <a:pPr/>
              <a:t>9</a:t>
            </a:fld>
            <a:endParaRPr lang="en-US"/>
          </a:p>
        </p:txBody>
      </p:sp>
    </p:spTree>
    <p:extLst>
      <p:ext uri="{BB962C8B-B14F-4D97-AF65-F5344CB8AC3E}">
        <p14:creationId xmlns:p14="http://schemas.microsoft.com/office/powerpoint/2010/main" val="243440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9B1300-8C2B-41E7-8329-257E392AE3F5}" type="slidenum">
              <a:rPr lang="en-US" smtClean="0"/>
              <a:pPr/>
              <a:t>14</a:t>
            </a:fld>
            <a:endParaRPr lang="en-US"/>
          </a:p>
        </p:txBody>
      </p:sp>
    </p:spTree>
    <p:extLst>
      <p:ext uri="{BB962C8B-B14F-4D97-AF65-F5344CB8AC3E}">
        <p14:creationId xmlns:p14="http://schemas.microsoft.com/office/powerpoint/2010/main" val="3059231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59B1300-8C2B-41E7-8329-257E392AE3F5}" type="slidenum">
              <a:rPr lang="en-US" smtClean="0"/>
              <a:pPr/>
              <a:t>15</a:t>
            </a:fld>
            <a:endParaRPr lang="en-US"/>
          </a:p>
        </p:txBody>
      </p:sp>
    </p:spTree>
    <p:extLst>
      <p:ext uri="{BB962C8B-B14F-4D97-AF65-F5344CB8AC3E}">
        <p14:creationId xmlns:p14="http://schemas.microsoft.com/office/powerpoint/2010/main" val="282824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1228A3-A3C0-4723-BD82-EFE3D280EE0F}" type="datetime1">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51A5-4405-4285-BDEB-52C0531AF460}" type="slidenum">
              <a:rPr lang="en-US" smtClean="0"/>
              <a:pPr/>
              <a:t>‹#›</a:t>
            </a:fld>
            <a:endParaRPr lang="en-US"/>
          </a:p>
        </p:txBody>
      </p:sp>
    </p:spTree>
    <p:extLst>
      <p:ext uri="{BB962C8B-B14F-4D97-AF65-F5344CB8AC3E}">
        <p14:creationId xmlns:p14="http://schemas.microsoft.com/office/powerpoint/2010/main" val="1433702317"/>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BCB91D-BBB0-442F-A8F9-43725726ABF3}" type="datetime1">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51A5-4405-4285-BDEB-52C0531AF460}" type="slidenum">
              <a:rPr lang="en-US" smtClean="0"/>
              <a:pPr/>
              <a:t>‹#›</a:t>
            </a:fld>
            <a:endParaRPr lang="en-US"/>
          </a:p>
        </p:txBody>
      </p:sp>
    </p:spTree>
    <p:extLst>
      <p:ext uri="{BB962C8B-B14F-4D97-AF65-F5344CB8AC3E}">
        <p14:creationId xmlns:p14="http://schemas.microsoft.com/office/powerpoint/2010/main" val="4294552275"/>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3816A-AFDD-4B1B-84D9-299D198E6EF4}" type="datetime1">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51A5-4405-4285-BDEB-52C0531AF460}" type="slidenum">
              <a:rPr lang="en-US" smtClean="0"/>
              <a:pPr/>
              <a:t>‹#›</a:t>
            </a:fld>
            <a:endParaRPr lang="en-US"/>
          </a:p>
        </p:txBody>
      </p:sp>
    </p:spTree>
    <p:extLst>
      <p:ext uri="{BB962C8B-B14F-4D97-AF65-F5344CB8AC3E}">
        <p14:creationId xmlns:p14="http://schemas.microsoft.com/office/powerpoint/2010/main" val="219688767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104" y="111456"/>
            <a:ext cx="8915400" cy="1143000"/>
          </a:xfrm>
          <a:solidFill>
            <a:schemeClr val="accent6">
              <a:lumMod val="20000"/>
              <a:lumOff val="80000"/>
            </a:schemeClr>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lvl1pPr>
              <a:defRPr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25104" y="1344304"/>
            <a:ext cx="8915400" cy="5361296"/>
          </a:xfrm>
          <a:solidFill>
            <a:schemeClr val="accent4">
              <a:lumMod val="20000"/>
              <a:lumOff val="80000"/>
            </a:schemeClr>
          </a:solidFill>
          <a:ln w="28575">
            <a:solidFill>
              <a:schemeClr val="accent5">
                <a:lumMod val="50000"/>
              </a:schemeClr>
            </a:solidFill>
          </a:ln>
          <a:effectLst>
            <a:innerShdw blurRad="114300">
              <a:prstClr val="black"/>
            </a:innerShdw>
          </a:effectLst>
        </p:spPr>
        <p:txBody>
          <a:bodyPr/>
          <a:lstStyle>
            <a:lvl1pPr>
              <a:defRPr b="1">
                <a:solidFill>
                  <a:srgbClr val="800000"/>
                </a:solidFill>
              </a:defRPr>
            </a:lvl1pPr>
            <a:lvl2pPr>
              <a:defRPr b="1">
                <a:solidFill>
                  <a:srgbClr val="800000"/>
                </a:solidFill>
              </a:defRPr>
            </a:lvl2pPr>
            <a:lvl3pPr>
              <a:defRPr b="1">
                <a:solidFill>
                  <a:srgbClr val="800000"/>
                </a:solidFill>
              </a:defRPr>
            </a:lvl3pPr>
            <a:lvl4pPr>
              <a:defRPr b="1">
                <a:solidFill>
                  <a:srgbClr val="800000"/>
                </a:solidFill>
              </a:defRPr>
            </a:lvl4pPr>
            <a:lvl5pPr>
              <a:defRPr b="1">
                <a:solidFill>
                  <a:srgbClr val="8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ounded Rectangle 6"/>
          <p:cNvSpPr/>
          <p:nvPr userDrawn="1"/>
        </p:nvSpPr>
        <p:spPr>
          <a:xfrm>
            <a:off x="0" y="0"/>
            <a:ext cx="9144000" cy="6858000"/>
          </a:xfrm>
          <a:prstGeom prst="roundRect">
            <a:avLst>
              <a:gd name="adj" fmla="val 0"/>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hlinkClick r:id="" action="ppaction://noaction"/>
          </p:cNvPr>
          <p:cNvSpPr/>
          <p:nvPr userDrawn="1"/>
        </p:nvSpPr>
        <p:spPr>
          <a:xfrm>
            <a:off x="8077200" y="0"/>
            <a:ext cx="10668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hlinkClick r:id="" action="ppaction://noaction"/>
          </p:cNvPr>
          <p:cNvSpPr/>
          <p:nvPr userDrawn="1"/>
        </p:nvSpPr>
        <p:spPr>
          <a:xfrm>
            <a:off x="7944136" y="6477000"/>
            <a:ext cx="822960" cy="304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dirty="0" smtClean="0">
                <a:solidFill>
                  <a:schemeClr val="bg1"/>
                </a:solidFill>
              </a:rPr>
              <a:t>Content</a:t>
            </a:r>
            <a:endParaRPr lang="en-US" sz="1600" b="1" dirty="0">
              <a:solidFill>
                <a:schemeClr val="bg1"/>
              </a:solidFill>
            </a:endParaRPr>
          </a:p>
        </p:txBody>
      </p:sp>
      <p:sp>
        <p:nvSpPr>
          <p:cNvPr id="6" name="Slide Number Placeholder 5"/>
          <p:cNvSpPr>
            <a:spLocks noGrp="1"/>
          </p:cNvSpPr>
          <p:nvPr>
            <p:ph type="sldNum" sz="quarter" idx="12"/>
          </p:nvPr>
        </p:nvSpPr>
        <p:spPr>
          <a:xfrm>
            <a:off x="8714096" y="6477000"/>
            <a:ext cx="457200" cy="353704"/>
          </a:xfrm>
        </p:spPr>
        <p:txBody>
          <a:bodyPr/>
          <a:lstStyle>
            <a:lvl1pPr>
              <a:defRPr sz="1400" b="1">
                <a:solidFill>
                  <a:srgbClr val="008000"/>
                </a:solidFill>
              </a:defRPr>
            </a:lvl1pPr>
          </a:lstStyle>
          <a:p>
            <a:fld id="{F4A751A5-4405-4285-BDEB-52C0531AF460}" type="slidenum">
              <a:rPr lang="en-US" smtClean="0"/>
              <a:pPr/>
              <a:t>‹#›</a:t>
            </a:fld>
            <a:endParaRPr lang="en-US" dirty="0"/>
          </a:p>
        </p:txBody>
      </p:sp>
    </p:spTree>
    <p:extLst>
      <p:ext uri="{BB962C8B-B14F-4D97-AF65-F5344CB8AC3E}">
        <p14:creationId xmlns:p14="http://schemas.microsoft.com/office/powerpoint/2010/main" val="165386029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35266-1275-4F00-B6F9-BAA57DC9BEFB}" type="datetime1">
              <a:rPr lang="en-US" smtClean="0"/>
              <a:pPr/>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751A5-4405-4285-BDEB-52C0531AF460}" type="slidenum">
              <a:rPr lang="en-US" smtClean="0"/>
              <a:pPr/>
              <a:t>‹#›</a:t>
            </a:fld>
            <a:endParaRPr lang="en-US"/>
          </a:p>
        </p:txBody>
      </p:sp>
    </p:spTree>
    <p:extLst>
      <p:ext uri="{BB962C8B-B14F-4D97-AF65-F5344CB8AC3E}">
        <p14:creationId xmlns:p14="http://schemas.microsoft.com/office/powerpoint/2010/main" val="217977337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92655-418C-4F2F-83C2-C5C40E732B15}" type="datetime1">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751A5-4405-4285-BDEB-52C0531AF460}" type="slidenum">
              <a:rPr lang="en-US" smtClean="0"/>
              <a:pPr/>
              <a:t>‹#›</a:t>
            </a:fld>
            <a:endParaRPr lang="en-US"/>
          </a:p>
        </p:txBody>
      </p:sp>
    </p:spTree>
    <p:extLst>
      <p:ext uri="{BB962C8B-B14F-4D97-AF65-F5344CB8AC3E}">
        <p14:creationId xmlns:p14="http://schemas.microsoft.com/office/powerpoint/2010/main" val="4030532611"/>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6B9B4-CBDC-4F28-BF08-2EBE2E6BC5DA}" type="datetime1">
              <a:rPr lang="en-US" smtClean="0"/>
              <a:pPr/>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751A5-4405-4285-BDEB-52C0531AF460}" type="slidenum">
              <a:rPr lang="en-US" smtClean="0"/>
              <a:pPr/>
              <a:t>‹#›</a:t>
            </a:fld>
            <a:endParaRPr lang="en-US"/>
          </a:p>
        </p:txBody>
      </p:sp>
    </p:spTree>
    <p:extLst>
      <p:ext uri="{BB962C8B-B14F-4D97-AF65-F5344CB8AC3E}">
        <p14:creationId xmlns:p14="http://schemas.microsoft.com/office/powerpoint/2010/main" val="944727698"/>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F1676-C9D1-4304-B0A2-794D1ADCE790}" type="datetime1">
              <a:rPr lang="en-US" smtClean="0"/>
              <a:pPr/>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751A5-4405-4285-BDEB-52C0531AF460}" type="slidenum">
              <a:rPr lang="en-US" smtClean="0"/>
              <a:pPr/>
              <a:t>‹#›</a:t>
            </a:fld>
            <a:endParaRPr lang="en-US"/>
          </a:p>
        </p:txBody>
      </p:sp>
    </p:spTree>
    <p:extLst>
      <p:ext uri="{BB962C8B-B14F-4D97-AF65-F5344CB8AC3E}">
        <p14:creationId xmlns:p14="http://schemas.microsoft.com/office/powerpoint/2010/main" val="3012324562"/>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E98D4-10AB-4395-BB12-236AAE996B7D}" type="datetime1">
              <a:rPr lang="en-US" smtClean="0"/>
              <a:pPr/>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A751A5-4405-4285-BDEB-52C0531AF460}" type="slidenum">
              <a:rPr lang="en-US" smtClean="0"/>
              <a:pPr/>
              <a:t>‹#›</a:t>
            </a:fld>
            <a:endParaRPr lang="en-US"/>
          </a:p>
        </p:txBody>
      </p:sp>
    </p:spTree>
    <p:extLst>
      <p:ext uri="{BB962C8B-B14F-4D97-AF65-F5344CB8AC3E}">
        <p14:creationId xmlns:p14="http://schemas.microsoft.com/office/powerpoint/2010/main" val="3334728509"/>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06282D-8990-431B-9B8F-4B1E20B96C80}" type="datetime1">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751A5-4405-4285-BDEB-52C0531AF460}" type="slidenum">
              <a:rPr lang="en-US" smtClean="0"/>
              <a:pPr/>
              <a:t>‹#›</a:t>
            </a:fld>
            <a:endParaRPr lang="en-US"/>
          </a:p>
        </p:txBody>
      </p:sp>
    </p:spTree>
    <p:extLst>
      <p:ext uri="{BB962C8B-B14F-4D97-AF65-F5344CB8AC3E}">
        <p14:creationId xmlns:p14="http://schemas.microsoft.com/office/powerpoint/2010/main" val="883470846"/>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0854D9-BD66-4CE5-9915-8FC91FB216EA}" type="datetime1">
              <a:rPr lang="en-US" smtClean="0"/>
              <a:pPr/>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751A5-4405-4285-BDEB-52C0531AF460}" type="slidenum">
              <a:rPr lang="en-US" smtClean="0"/>
              <a:pPr/>
              <a:t>‹#›</a:t>
            </a:fld>
            <a:endParaRPr lang="en-US"/>
          </a:p>
        </p:txBody>
      </p:sp>
    </p:spTree>
    <p:extLst>
      <p:ext uri="{BB962C8B-B14F-4D97-AF65-F5344CB8AC3E}">
        <p14:creationId xmlns:p14="http://schemas.microsoft.com/office/powerpoint/2010/main" val="2967126351"/>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3028C-DE4A-44EF-8B6C-CD38E6F268CC}" type="datetime1">
              <a:rPr lang="en-US" smtClean="0"/>
              <a:pPr/>
              <a:t>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751A5-4405-4285-BDEB-52C0531AF460}" type="slidenum">
              <a:rPr lang="en-US" smtClean="0"/>
              <a:pPr/>
              <a:t>‹#›</a:t>
            </a:fld>
            <a:endParaRPr lang="en-US"/>
          </a:p>
        </p:txBody>
      </p:sp>
    </p:spTree>
    <p:extLst>
      <p:ext uri="{BB962C8B-B14F-4D97-AF65-F5344CB8AC3E}">
        <p14:creationId xmlns:p14="http://schemas.microsoft.com/office/powerpoint/2010/main" val="2800118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A751A5-4405-4285-BDEB-52C0531AF460}" type="slidenum">
              <a:rPr lang="en-US" smtClean="0"/>
              <a:pPr/>
              <a:t>1</a:t>
            </a:fld>
            <a:endParaRPr lang="en-US" dirty="0"/>
          </a:p>
        </p:txBody>
      </p:sp>
      <p:pic>
        <p:nvPicPr>
          <p:cNvPr id="3" name="Picture 2"/>
          <p:cNvPicPr>
            <a:picLocks noChangeAspect="1"/>
          </p:cNvPicPr>
          <p:nvPr/>
        </p:nvPicPr>
        <p:blipFill rotWithShape="1">
          <a:blip r:embed="rId3"/>
          <a:srcRect l="27163" t="19201" r="15351" b="6601"/>
          <a:stretch/>
        </p:blipFill>
        <p:spPr>
          <a:xfrm>
            <a:off x="107504" y="4626801"/>
            <a:ext cx="2808312" cy="2038912"/>
          </a:xfrm>
          <a:prstGeom prst="rect">
            <a:avLst/>
          </a:prstGeom>
        </p:spPr>
      </p:pic>
      <p:pic>
        <p:nvPicPr>
          <p:cNvPr id="5" name="Picture 4"/>
          <p:cNvPicPr>
            <a:picLocks noChangeAspect="1"/>
          </p:cNvPicPr>
          <p:nvPr/>
        </p:nvPicPr>
        <p:blipFill rotWithShape="1">
          <a:blip r:embed="rId4"/>
          <a:srcRect l="23226" t="20600" r="10625" b="9402"/>
          <a:stretch/>
        </p:blipFill>
        <p:spPr>
          <a:xfrm>
            <a:off x="3056183" y="4639918"/>
            <a:ext cx="3497017" cy="2081557"/>
          </a:xfrm>
          <a:prstGeom prst="rect">
            <a:avLst/>
          </a:prstGeom>
        </p:spPr>
      </p:pic>
      <p:pic>
        <p:nvPicPr>
          <p:cNvPr id="6" name="Picture 5"/>
          <p:cNvPicPr>
            <a:picLocks noChangeAspect="1"/>
          </p:cNvPicPr>
          <p:nvPr/>
        </p:nvPicPr>
        <p:blipFill rotWithShape="1">
          <a:blip r:embed="rId5"/>
          <a:srcRect l="8263" t="19512" r="13775" b="6575"/>
          <a:stretch/>
        </p:blipFill>
        <p:spPr>
          <a:xfrm>
            <a:off x="2411760" y="144216"/>
            <a:ext cx="5042792" cy="2699677"/>
          </a:xfrm>
          <a:prstGeom prst="rect">
            <a:avLst/>
          </a:prstGeom>
        </p:spPr>
      </p:pic>
      <p:sp>
        <p:nvSpPr>
          <p:cNvPr id="2" name="Title 1"/>
          <p:cNvSpPr>
            <a:spLocks noGrp="1"/>
          </p:cNvSpPr>
          <p:nvPr>
            <p:ph type="ctrTitle"/>
          </p:nvPr>
        </p:nvSpPr>
        <p:spPr>
          <a:xfrm>
            <a:off x="611560" y="2843893"/>
            <a:ext cx="7772400" cy="1470025"/>
          </a:xfrm>
        </p:spPr>
        <p:txBody>
          <a:bodyPr>
            <a:noAutofit/>
          </a:bodyPr>
          <a:lstStyle/>
          <a:p>
            <a:r>
              <a:rPr lang="en-US" sz="3600" b="1" dirty="0" smtClean="0"/>
              <a:t>Agricultural Journalism – Meaning, Scope and Importance. Sources of news, Types, Merits and Limitations.</a:t>
            </a:r>
            <a:endParaRPr lang="en-US" sz="3600" b="1" dirty="0"/>
          </a:p>
        </p:txBody>
      </p:sp>
    </p:spTree>
    <p:extLst>
      <p:ext uri="{BB962C8B-B14F-4D97-AF65-F5344CB8AC3E}">
        <p14:creationId xmlns:p14="http://schemas.microsoft.com/office/powerpoint/2010/main" val="1011654259"/>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04" y="111456"/>
            <a:ext cx="8915400" cy="509232"/>
          </a:xfrm>
        </p:spPr>
        <p:txBody>
          <a:bodyPr>
            <a:normAutofit fontScale="90000"/>
          </a:bodyPr>
          <a:lstStyle/>
          <a:p>
            <a:r>
              <a:rPr lang="en-IN" dirty="0" smtClean="0"/>
              <a:t>Comparison</a:t>
            </a:r>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7600470"/>
              </p:ext>
            </p:extLst>
          </p:nvPr>
        </p:nvGraphicFramePr>
        <p:xfrm>
          <a:off x="125413" y="648075"/>
          <a:ext cx="8915400" cy="5448617"/>
        </p:xfrm>
        <a:graphic>
          <a:graphicData uri="http://schemas.openxmlformats.org/drawingml/2006/table">
            <a:tbl>
              <a:tblPr firstRow="1" bandRow="1">
                <a:tableStyleId>{5C22544A-7EE6-4342-B048-85BDC9FD1C3A}</a:tableStyleId>
              </a:tblPr>
              <a:tblGrid>
                <a:gridCol w="2971800">
                  <a:extLst>
                    <a:ext uri="{9D8B030D-6E8A-4147-A177-3AD203B41FA5}">
                      <a16:colId xmlns="" xmlns:a16="http://schemas.microsoft.com/office/drawing/2014/main" val="20000"/>
                    </a:ext>
                  </a:extLst>
                </a:gridCol>
                <a:gridCol w="2971800">
                  <a:extLst>
                    <a:ext uri="{9D8B030D-6E8A-4147-A177-3AD203B41FA5}">
                      <a16:colId xmlns="" xmlns:a16="http://schemas.microsoft.com/office/drawing/2014/main" val="20001"/>
                    </a:ext>
                  </a:extLst>
                </a:gridCol>
                <a:gridCol w="2971800">
                  <a:extLst>
                    <a:ext uri="{9D8B030D-6E8A-4147-A177-3AD203B41FA5}">
                      <a16:colId xmlns="" xmlns:a16="http://schemas.microsoft.com/office/drawing/2014/main" val="20002"/>
                    </a:ext>
                  </a:extLst>
                </a:gridCol>
              </a:tblGrid>
              <a:tr h="540640">
                <a:tc>
                  <a:txBody>
                    <a:bodyPr/>
                    <a:lstStyle/>
                    <a:p>
                      <a:r>
                        <a:rPr lang="en-IN" sz="2400" b="1" dirty="0" smtClean="0"/>
                        <a:t>Features</a:t>
                      </a:r>
                      <a:endParaRPr lang="en-IN" sz="2400" b="1" dirty="0"/>
                    </a:p>
                  </a:txBody>
                  <a:tcPr/>
                </a:tc>
                <a:tc>
                  <a:txBody>
                    <a:bodyPr/>
                    <a:lstStyle/>
                    <a:p>
                      <a:r>
                        <a:rPr lang="en-IN" sz="2400" b="1" dirty="0" smtClean="0"/>
                        <a:t>Journalism</a:t>
                      </a:r>
                      <a:endParaRPr lang="en-IN" sz="2400" b="1" dirty="0"/>
                    </a:p>
                  </a:txBody>
                  <a:tcPr/>
                </a:tc>
                <a:tc>
                  <a:txBody>
                    <a:bodyPr/>
                    <a:lstStyle/>
                    <a:p>
                      <a:r>
                        <a:rPr lang="en-IN" sz="2400" b="1" dirty="0" smtClean="0"/>
                        <a:t>Farm Journalism</a:t>
                      </a:r>
                      <a:endParaRPr lang="en-IN" sz="2400" b="1" dirty="0"/>
                    </a:p>
                  </a:txBody>
                  <a:tcPr/>
                </a:tc>
                <a:extLst>
                  <a:ext uri="{0D108BD9-81ED-4DB2-BD59-A6C34878D82A}">
                    <a16:rowId xmlns="" xmlns:a16="http://schemas.microsoft.com/office/drawing/2014/main" val="10000"/>
                  </a:ext>
                </a:extLst>
              </a:tr>
              <a:tr h="584101">
                <a:tc>
                  <a:txBody>
                    <a:bodyPr/>
                    <a:lstStyle/>
                    <a:p>
                      <a:r>
                        <a:rPr lang="en-IN" sz="2400" b="1" dirty="0" smtClean="0"/>
                        <a:t>Purpose</a:t>
                      </a:r>
                      <a:endParaRPr lang="en-IN" sz="2400" b="1" dirty="0"/>
                    </a:p>
                  </a:txBody>
                  <a:tcPr/>
                </a:tc>
                <a:tc>
                  <a:txBody>
                    <a:bodyPr/>
                    <a:lstStyle/>
                    <a:p>
                      <a:r>
                        <a:rPr lang="en-IN" sz="2400" b="1" dirty="0" smtClean="0"/>
                        <a:t>Awareness building</a:t>
                      </a:r>
                      <a:endParaRPr lang="en-IN" sz="2400" b="1" dirty="0"/>
                    </a:p>
                  </a:txBody>
                  <a:tcPr/>
                </a:tc>
                <a:tc>
                  <a:txBody>
                    <a:bodyPr/>
                    <a:lstStyle/>
                    <a:p>
                      <a:r>
                        <a:rPr lang="en-IN" sz="2400" b="1" dirty="0" smtClean="0"/>
                        <a:t>Awareness Plus </a:t>
                      </a:r>
                      <a:r>
                        <a:rPr lang="en-IN" sz="2400" b="1" dirty="0" smtClean="0">
                          <a:solidFill>
                            <a:srgbClr val="FF00FF"/>
                          </a:solidFill>
                        </a:rPr>
                        <a:t>TOT</a:t>
                      </a:r>
                      <a:endParaRPr lang="en-IN" sz="2400" b="1" dirty="0"/>
                    </a:p>
                  </a:txBody>
                  <a:tcPr/>
                </a:tc>
                <a:extLst>
                  <a:ext uri="{0D108BD9-81ED-4DB2-BD59-A6C34878D82A}">
                    <a16:rowId xmlns="" xmlns:a16="http://schemas.microsoft.com/office/drawing/2014/main" val="10001"/>
                  </a:ext>
                </a:extLst>
              </a:tr>
              <a:tr h="1228777">
                <a:tc>
                  <a:txBody>
                    <a:bodyPr/>
                    <a:lstStyle/>
                    <a:p>
                      <a:r>
                        <a:rPr lang="en-IN" sz="2400" b="1" dirty="0" smtClean="0"/>
                        <a:t>Target</a:t>
                      </a:r>
                      <a:r>
                        <a:rPr lang="en-IN" sz="2400" b="1" baseline="0" dirty="0" smtClean="0"/>
                        <a:t> group</a:t>
                      </a:r>
                      <a:endParaRPr lang="en-IN" sz="2400" b="1" dirty="0"/>
                    </a:p>
                  </a:txBody>
                  <a:tcPr/>
                </a:tc>
                <a:tc>
                  <a:txBody>
                    <a:bodyPr/>
                    <a:lstStyle/>
                    <a:p>
                      <a:r>
                        <a:rPr lang="en-IN" sz="2400" b="1" dirty="0" smtClean="0"/>
                        <a:t>Mass</a:t>
                      </a:r>
                      <a:endParaRPr lang="en-IN" sz="2400" b="1" dirty="0"/>
                    </a:p>
                  </a:txBody>
                  <a:tcPr/>
                </a:tc>
                <a:tc>
                  <a:txBody>
                    <a:bodyPr/>
                    <a:lstStyle/>
                    <a:p>
                      <a:r>
                        <a:rPr lang="en-IN" sz="2400" b="1" dirty="0" smtClean="0">
                          <a:solidFill>
                            <a:srgbClr val="FF00FF"/>
                          </a:solidFill>
                        </a:rPr>
                        <a:t>Rural &amp; farming</a:t>
                      </a:r>
                      <a:r>
                        <a:rPr lang="en-IN" sz="2400" b="1" baseline="0" dirty="0" smtClean="0">
                          <a:solidFill>
                            <a:srgbClr val="FF00FF"/>
                          </a:solidFill>
                        </a:rPr>
                        <a:t> community </a:t>
                      </a:r>
                      <a:r>
                        <a:rPr lang="en-IN" sz="2400" b="1" baseline="0" dirty="0" smtClean="0"/>
                        <a:t>in particular</a:t>
                      </a:r>
                      <a:endParaRPr lang="en-IN" sz="2400" b="1" dirty="0"/>
                    </a:p>
                  </a:txBody>
                  <a:tcPr/>
                </a:tc>
                <a:extLst>
                  <a:ext uri="{0D108BD9-81ED-4DB2-BD59-A6C34878D82A}">
                    <a16:rowId xmlns="" xmlns:a16="http://schemas.microsoft.com/office/drawing/2014/main" val="10002"/>
                  </a:ext>
                </a:extLst>
              </a:tr>
              <a:tr h="933161">
                <a:tc>
                  <a:txBody>
                    <a:bodyPr/>
                    <a:lstStyle/>
                    <a:p>
                      <a:r>
                        <a:rPr lang="en-IN" sz="2400" b="1" dirty="0" smtClean="0"/>
                        <a:t>Content</a:t>
                      </a:r>
                      <a:r>
                        <a:rPr lang="en-IN" sz="2400" b="1" baseline="0" dirty="0" smtClean="0"/>
                        <a:t> </a:t>
                      </a:r>
                      <a:r>
                        <a:rPr lang="en-IN" sz="2400" b="1" dirty="0" smtClean="0"/>
                        <a:t>Specificity</a:t>
                      </a:r>
                      <a:endParaRPr lang="en-IN" sz="2400" b="1" dirty="0"/>
                    </a:p>
                  </a:txBody>
                  <a:tcPr/>
                </a:tc>
                <a:tc>
                  <a:txBody>
                    <a:bodyPr/>
                    <a:lstStyle/>
                    <a:p>
                      <a:r>
                        <a:rPr lang="en-IN" sz="2400" b="1" dirty="0" smtClean="0"/>
                        <a:t>All types</a:t>
                      </a:r>
                      <a:endParaRPr lang="en-IN" sz="2400" b="1" dirty="0"/>
                    </a:p>
                  </a:txBody>
                  <a:tcPr/>
                </a:tc>
                <a:tc>
                  <a:txBody>
                    <a:bodyPr/>
                    <a:lstStyle/>
                    <a:p>
                      <a:r>
                        <a:rPr lang="en-IN" sz="2400" b="1" dirty="0" smtClean="0"/>
                        <a:t>Agriculture &amp; RD</a:t>
                      </a:r>
                      <a:endParaRPr lang="en-IN" sz="2400" b="1" dirty="0"/>
                    </a:p>
                  </a:txBody>
                  <a:tcPr/>
                </a:tc>
                <a:extLst>
                  <a:ext uri="{0D108BD9-81ED-4DB2-BD59-A6C34878D82A}">
                    <a16:rowId xmlns="" xmlns:a16="http://schemas.microsoft.com/office/drawing/2014/main" val="10003"/>
                  </a:ext>
                </a:extLst>
              </a:tr>
              <a:tr h="933161">
                <a:tc>
                  <a:txBody>
                    <a:bodyPr/>
                    <a:lstStyle/>
                    <a:p>
                      <a:r>
                        <a:rPr lang="en-IN" sz="2400" b="1" dirty="0" smtClean="0"/>
                        <a:t>Temporal consideration</a:t>
                      </a:r>
                      <a:endParaRPr lang="en-IN" sz="2400" b="1" dirty="0"/>
                    </a:p>
                  </a:txBody>
                  <a:tcPr/>
                </a:tc>
                <a:tc>
                  <a:txBody>
                    <a:bodyPr/>
                    <a:lstStyle/>
                    <a:p>
                      <a:r>
                        <a:rPr lang="en-IN" sz="2400" b="1" dirty="0" smtClean="0"/>
                        <a:t>Responsive to </a:t>
                      </a:r>
                      <a:r>
                        <a:rPr lang="en-IN" sz="2400" b="1" dirty="0" smtClean="0">
                          <a:solidFill>
                            <a:srgbClr val="FF00FF"/>
                          </a:solidFill>
                        </a:rPr>
                        <a:t>events</a:t>
                      </a:r>
                      <a:r>
                        <a:rPr lang="en-IN" sz="2400" b="1" dirty="0" smtClean="0"/>
                        <a:t> than time</a:t>
                      </a:r>
                      <a:endParaRPr lang="en-IN" sz="2400" b="1" dirty="0"/>
                    </a:p>
                  </a:txBody>
                  <a:tcPr/>
                </a:tc>
                <a:tc>
                  <a:txBody>
                    <a:bodyPr/>
                    <a:lstStyle/>
                    <a:p>
                      <a:r>
                        <a:rPr lang="en-IN" sz="2400" b="1" dirty="0" smtClean="0"/>
                        <a:t>Responsive</a:t>
                      </a:r>
                      <a:r>
                        <a:rPr lang="en-IN" sz="2400" b="1" baseline="0" dirty="0" smtClean="0"/>
                        <a:t> to </a:t>
                      </a:r>
                      <a:r>
                        <a:rPr lang="en-IN" sz="2400" b="1" baseline="0" dirty="0" smtClean="0">
                          <a:solidFill>
                            <a:srgbClr val="FF00FF"/>
                          </a:solidFill>
                        </a:rPr>
                        <a:t>time</a:t>
                      </a:r>
                      <a:r>
                        <a:rPr lang="en-IN" sz="2400" b="1" baseline="0" dirty="0" smtClean="0"/>
                        <a:t> rather than events</a:t>
                      </a:r>
                      <a:endParaRPr lang="en-IN" sz="2400" b="1" dirty="0"/>
                    </a:p>
                  </a:txBody>
                  <a:tcPr/>
                </a:tc>
                <a:extLst>
                  <a:ext uri="{0D108BD9-81ED-4DB2-BD59-A6C34878D82A}">
                    <a16:rowId xmlns="" xmlns:a16="http://schemas.microsoft.com/office/drawing/2014/main" val="10004"/>
                  </a:ext>
                </a:extLst>
              </a:tr>
              <a:tr h="1228777">
                <a:tc>
                  <a:txBody>
                    <a:bodyPr/>
                    <a:lstStyle/>
                    <a:p>
                      <a:r>
                        <a:rPr lang="en-IN" sz="2400" b="1" dirty="0" smtClean="0"/>
                        <a:t>Regional consideration</a:t>
                      </a:r>
                      <a:endParaRPr lang="en-IN" sz="2400" b="1" dirty="0"/>
                    </a:p>
                  </a:txBody>
                  <a:tcPr/>
                </a:tc>
                <a:tc>
                  <a:txBody>
                    <a:bodyPr/>
                    <a:lstStyle/>
                    <a:p>
                      <a:r>
                        <a:rPr lang="en-IN" sz="2400" b="1" dirty="0" smtClean="0"/>
                        <a:t>Not necessary</a:t>
                      </a:r>
                      <a:endParaRPr lang="en-IN" sz="2400" b="1" dirty="0"/>
                    </a:p>
                  </a:txBody>
                  <a:tcPr/>
                </a:tc>
                <a:tc>
                  <a:txBody>
                    <a:bodyPr/>
                    <a:lstStyle/>
                    <a:p>
                      <a:r>
                        <a:rPr lang="en-IN" sz="2400" b="1" dirty="0" smtClean="0">
                          <a:solidFill>
                            <a:srgbClr val="FF00FF"/>
                          </a:solidFill>
                        </a:rPr>
                        <a:t>Necessarily</a:t>
                      </a:r>
                      <a:r>
                        <a:rPr lang="en-IN" sz="2400" b="1" baseline="0" dirty="0" smtClean="0">
                          <a:solidFill>
                            <a:srgbClr val="FF00FF"/>
                          </a:solidFill>
                        </a:rPr>
                        <a:t> </a:t>
                      </a:r>
                      <a:r>
                        <a:rPr lang="en-IN" sz="2400" b="1" baseline="0" dirty="0" smtClean="0"/>
                        <a:t>cater to regional information need</a:t>
                      </a:r>
                      <a:endParaRPr lang="en-IN" sz="2400" b="1" dirty="0"/>
                    </a:p>
                  </a:txBody>
                  <a:tcPr/>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F4A751A5-4405-4285-BDEB-52C0531AF460}" type="slidenum">
              <a:rPr lang="en-US" smtClean="0"/>
              <a:pPr/>
              <a:t>10</a:t>
            </a:fld>
            <a:endParaRPr lang="en-US" dirty="0"/>
          </a:p>
        </p:txBody>
      </p:sp>
    </p:spTree>
    <p:extLst>
      <p:ext uri="{BB962C8B-B14F-4D97-AF65-F5344CB8AC3E}">
        <p14:creationId xmlns:p14="http://schemas.microsoft.com/office/powerpoint/2010/main" val="94387589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Principles of Rural Journalism</a:t>
            </a:r>
            <a:endParaRPr lang="en-IN" dirty="0"/>
          </a:p>
        </p:txBody>
      </p:sp>
      <p:sp>
        <p:nvSpPr>
          <p:cNvPr id="3" name="Content Placeholder 2"/>
          <p:cNvSpPr>
            <a:spLocks noGrp="1"/>
          </p:cNvSpPr>
          <p:nvPr>
            <p:ph idx="1"/>
          </p:nvPr>
        </p:nvSpPr>
        <p:spPr/>
        <p:txBody>
          <a:bodyPr>
            <a:normAutofit lnSpcReduction="10000"/>
          </a:bodyPr>
          <a:lstStyle/>
          <a:p>
            <a:r>
              <a:rPr lang="en-IN" dirty="0" smtClean="0"/>
              <a:t>Use </a:t>
            </a:r>
            <a:r>
              <a:rPr lang="en-IN" dirty="0" smtClean="0">
                <a:solidFill>
                  <a:srgbClr val="FF00FF"/>
                </a:solidFill>
              </a:rPr>
              <a:t>simple language</a:t>
            </a:r>
          </a:p>
          <a:p>
            <a:pPr lvl="1"/>
            <a:r>
              <a:rPr lang="en-IN" dirty="0" smtClean="0"/>
              <a:t>Short sentences, common words, concrete meanings</a:t>
            </a:r>
          </a:p>
          <a:p>
            <a:pPr lvl="1"/>
            <a:r>
              <a:rPr lang="en-IN" dirty="0" smtClean="0"/>
              <a:t>Avoid abstract, jargons</a:t>
            </a:r>
          </a:p>
          <a:p>
            <a:r>
              <a:rPr lang="en-IN" dirty="0" smtClean="0">
                <a:solidFill>
                  <a:srgbClr val="FF00FF"/>
                </a:solidFill>
              </a:rPr>
              <a:t>Structure and arrange </a:t>
            </a:r>
            <a:r>
              <a:rPr lang="en-IN" dirty="0" smtClean="0"/>
              <a:t>arguments clear</a:t>
            </a:r>
          </a:p>
          <a:p>
            <a:pPr lvl="1"/>
            <a:r>
              <a:rPr lang="en-IN" dirty="0" smtClean="0"/>
              <a:t>Main Vs. Side issue</a:t>
            </a:r>
          </a:p>
          <a:p>
            <a:r>
              <a:rPr lang="en-IN" dirty="0" smtClean="0"/>
              <a:t>Make </a:t>
            </a:r>
            <a:r>
              <a:rPr lang="en-IN" dirty="0" smtClean="0">
                <a:solidFill>
                  <a:srgbClr val="FF00FF"/>
                </a:solidFill>
              </a:rPr>
              <a:t>main points </a:t>
            </a:r>
            <a:r>
              <a:rPr lang="en-IN" dirty="0" smtClean="0"/>
              <a:t>briefly</a:t>
            </a:r>
          </a:p>
          <a:p>
            <a:r>
              <a:rPr lang="en-IN" dirty="0" smtClean="0"/>
              <a:t>Keep </a:t>
            </a:r>
            <a:r>
              <a:rPr lang="en-IN" dirty="0" smtClean="0">
                <a:solidFill>
                  <a:srgbClr val="FF00FF"/>
                </a:solidFill>
              </a:rPr>
              <a:t>important</a:t>
            </a:r>
            <a:r>
              <a:rPr lang="en-IN" dirty="0" smtClean="0"/>
              <a:t> information at</a:t>
            </a:r>
            <a:r>
              <a:rPr lang="en-IN" dirty="0" smtClean="0">
                <a:solidFill>
                  <a:srgbClr val="FF00FF"/>
                </a:solidFill>
              </a:rPr>
              <a:t> top</a:t>
            </a:r>
          </a:p>
          <a:p>
            <a:r>
              <a:rPr lang="en-IN" dirty="0" smtClean="0"/>
              <a:t>Use lively </a:t>
            </a:r>
            <a:r>
              <a:rPr lang="en-IN" dirty="0" smtClean="0">
                <a:solidFill>
                  <a:srgbClr val="FF00FF"/>
                </a:solidFill>
              </a:rPr>
              <a:t>pictures / photos</a:t>
            </a:r>
          </a:p>
          <a:p>
            <a:r>
              <a:rPr lang="en-IN" dirty="0" smtClean="0">
                <a:solidFill>
                  <a:srgbClr val="FF00FF"/>
                </a:solidFill>
              </a:rPr>
              <a:t>Stimulating</a:t>
            </a:r>
            <a:r>
              <a:rPr lang="en-IN" dirty="0" smtClean="0"/>
              <a:t> write up</a:t>
            </a:r>
          </a:p>
          <a:p>
            <a:pPr lvl="1"/>
            <a:r>
              <a:rPr lang="en-IN" dirty="0" smtClean="0"/>
              <a:t>Interesting, inspiring, diversified, ABC</a:t>
            </a:r>
          </a:p>
          <a:p>
            <a:endParaRPr lang="en-IN"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11</a:t>
            </a:fld>
            <a:endParaRPr lang="en-US" dirty="0"/>
          </a:p>
        </p:txBody>
      </p:sp>
    </p:spTree>
    <p:extLst>
      <p:ext uri="{BB962C8B-B14F-4D97-AF65-F5344CB8AC3E}">
        <p14:creationId xmlns:p14="http://schemas.microsoft.com/office/powerpoint/2010/main" val="392060954"/>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Rules / Steps </a:t>
            </a:r>
            <a:r>
              <a:rPr lang="en-US" sz="3600" dirty="0"/>
              <a:t>to be followed by a journalist</a:t>
            </a:r>
          </a:p>
        </p:txBody>
      </p:sp>
      <p:sp>
        <p:nvSpPr>
          <p:cNvPr id="3" name="Content Placeholder 2"/>
          <p:cNvSpPr>
            <a:spLocks noGrp="1"/>
          </p:cNvSpPr>
          <p:nvPr>
            <p:ph idx="1"/>
          </p:nvPr>
        </p:nvSpPr>
        <p:spPr/>
        <p:txBody>
          <a:bodyPr>
            <a:normAutofit/>
          </a:bodyPr>
          <a:lstStyle/>
          <a:p>
            <a:pPr lvl="0"/>
            <a:r>
              <a:rPr lang="en-US" dirty="0" smtClean="0"/>
              <a:t>Study </a:t>
            </a:r>
            <a:r>
              <a:rPr lang="en-US" dirty="0"/>
              <a:t>the field and have an </a:t>
            </a:r>
            <a:r>
              <a:rPr lang="en-US" dirty="0">
                <a:solidFill>
                  <a:srgbClr val="FF0000"/>
                </a:solidFill>
              </a:rPr>
              <a:t>estimate of what type of articles </a:t>
            </a:r>
            <a:r>
              <a:rPr lang="en-US" dirty="0"/>
              <a:t>is published in newspapers, magazines, books etc.</a:t>
            </a:r>
          </a:p>
          <a:p>
            <a:pPr lvl="0"/>
            <a:r>
              <a:rPr lang="en-US" dirty="0" smtClean="0">
                <a:solidFill>
                  <a:srgbClr val="FF0000"/>
                </a:solidFill>
              </a:rPr>
              <a:t>Look for</a:t>
            </a:r>
            <a:r>
              <a:rPr lang="en-US" dirty="0" smtClean="0"/>
              <a:t> ideas / </a:t>
            </a:r>
            <a:r>
              <a:rPr lang="en-US" dirty="0" smtClean="0">
                <a:solidFill>
                  <a:srgbClr val="FF0000"/>
                </a:solidFill>
              </a:rPr>
              <a:t>Develop</a:t>
            </a:r>
            <a:r>
              <a:rPr lang="en-US" dirty="0" smtClean="0"/>
              <a:t> </a:t>
            </a:r>
            <a:r>
              <a:rPr lang="en-US" dirty="0"/>
              <a:t>the idea</a:t>
            </a:r>
          </a:p>
          <a:p>
            <a:pPr lvl="0"/>
            <a:r>
              <a:rPr lang="en-US" dirty="0"/>
              <a:t>Keep an </a:t>
            </a:r>
            <a:r>
              <a:rPr lang="en-US" dirty="0">
                <a:solidFill>
                  <a:srgbClr val="FF0000"/>
                </a:solidFill>
              </a:rPr>
              <a:t>unbiased</a:t>
            </a:r>
            <a:r>
              <a:rPr lang="en-US" dirty="0"/>
              <a:t> mind</a:t>
            </a:r>
          </a:p>
          <a:p>
            <a:pPr lvl="0"/>
            <a:r>
              <a:rPr lang="en-US" dirty="0">
                <a:solidFill>
                  <a:srgbClr val="FF0000"/>
                </a:solidFill>
              </a:rPr>
              <a:t>Write clearly </a:t>
            </a:r>
            <a:r>
              <a:rPr lang="en-US" dirty="0"/>
              <a:t>and meaningfully</a:t>
            </a:r>
          </a:p>
          <a:p>
            <a:pPr lvl="0"/>
            <a:r>
              <a:rPr lang="en-US" dirty="0"/>
              <a:t>Remember the people </a:t>
            </a:r>
            <a:r>
              <a:rPr lang="en-US" dirty="0">
                <a:solidFill>
                  <a:srgbClr val="FF0000"/>
                </a:solidFill>
              </a:rPr>
              <a:t>to whom </a:t>
            </a:r>
            <a:r>
              <a:rPr lang="en-US" dirty="0"/>
              <a:t>the articles are written</a:t>
            </a:r>
          </a:p>
          <a:p>
            <a:endParaRPr lang="en-US"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12</a:t>
            </a:fld>
            <a:endParaRPr lang="en-US" dirty="0"/>
          </a:p>
        </p:txBody>
      </p:sp>
    </p:spTree>
    <p:extLst>
      <p:ext uri="{BB962C8B-B14F-4D97-AF65-F5344CB8AC3E}">
        <p14:creationId xmlns:p14="http://schemas.microsoft.com/office/powerpoint/2010/main" val="3324212960"/>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Rules / Steps </a:t>
            </a:r>
            <a:r>
              <a:rPr lang="en-US" sz="3600" dirty="0"/>
              <a:t>to be followed by a journalist</a:t>
            </a:r>
          </a:p>
        </p:txBody>
      </p:sp>
      <p:sp>
        <p:nvSpPr>
          <p:cNvPr id="3" name="Content Placeholder 2"/>
          <p:cNvSpPr>
            <a:spLocks noGrp="1"/>
          </p:cNvSpPr>
          <p:nvPr>
            <p:ph idx="1"/>
          </p:nvPr>
        </p:nvSpPr>
        <p:spPr/>
        <p:txBody>
          <a:bodyPr>
            <a:normAutofit/>
          </a:bodyPr>
          <a:lstStyle/>
          <a:p>
            <a:pPr lvl="0"/>
            <a:r>
              <a:rPr lang="en-US" dirty="0" smtClean="0"/>
              <a:t>Write </a:t>
            </a:r>
            <a:r>
              <a:rPr lang="en-US" dirty="0"/>
              <a:t>with a </a:t>
            </a:r>
            <a:r>
              <a:rPr lang="en-US" dirty="0">
                <a:solidFill>
                  <a:srgbClr val="FF0000"/>
                </a:solidFill>
              </a:rPr>
              <a:t>purpose</a:t>
            </a:r>
          </a:p>
          <a:p>
            <a:pPr lvl="0"/>
            <a:r>
              <a:rPr lang="en-US" dirty="0"/>
              <a:t>Write on </a:t>
            </a:r>
            <a:r>
              <a:rPr lang="en-US" dirty="0">
                <a:solidFill>
                  <a:srgbClr val="FF0000"/>
                </a:solidFill>
              </a:rPr>
              <a:t>timely</a:t>
            </a:r>
            <a:r>
              <a:rPr lang="en-US" dirty="0"/>
              <a:t> subjects</a:t>
            </a:r>
          </a:p>
          <a:p>
            <a:pPr lvl="0"/>
            <a:r>
              <a:rPr lang="en-US" dirty="0"/>
              <a:t>Keep in </a:t>
            </a:r>
            <a:r>
              <a:rPr lang="en-US" dirty="0">
                <a:solidFill>
                  <a:srgbClr val="FF0000"/>
                </a:solidFill>
              </a:rPr>
              <a:t>touch with editors</a:t>
            </a:r>
          </a:p>
          <a:p>
            <a:pPr lvl="0"/>
            <a:r>
              <a:rPr lang="en-US" dirty="0"/>
              <a:t>Watch out for important </a:t>
            </a:r>
            <a:r>
              <a:rPr lang="en-US" dirty="0" smtClean="0">
                <a:solidFill>
                  <a:srgbClr val="FF0000"/>
                </a:solidFill>
              </a:rPr>
              <a:t>events / occasions</a:t>
            </a:r>
            <a:endParaRPr lang="en-US" dirty="0">
              <a:solidFill>
                <a:srgbClr val="FF0000"/>
              </a:solidFill>
            </a:endParaRPr>
          </a:p>
          <a:p>
            <a:pPr lvl="0"/>
            <a:r>
              <a:rPr lang="en-US" dirty="0"/>
              <a:t>Establish </a:t>
            </a:r>
            <a:r>
              <a:rPr lang="en-US" dirty="0">
                <a:solidFill>
                  <a:srgbClr val="FF0000"/>
                </a:solidFill>
              </a:rPr>
              <a:t>credibility, politeness </a:t>
            </a:r>
            <a:r>
              <a:rPr lang="en-US" dirty="0"/>
              <a:t>and do not </a:t>
            </a:r>
            <a:r>
              <a:rPr lang="en-US" dirty="0">
                <a:solidFill>
                  <a:srgbClr val="FF00FF"/>
                </a:solidFill>
              </a:rPr>
              <a:t>assume familiarity</a:t>
            </a:r>
          </a:p>
          <a:p>
            <a:pPr lvl="0"/>
            <a:r>
              <a:rPr lang="en-US" dirty="0">
                <a:solidFill>
                  <a:srgbClr val="FF0000"/>
                </a:solidFill>
              </a:rPr>
              <a:t>Understand</a:t>
            </a:r>
            <a:r>
              <a:rPr lang="en-US" dirty="0"/>
              <a:t> the communication process and the elements of communication.</a:t>
            </a:r>
          </a:p>
          <a:p>
            <a:endParaRPr lang="en-US"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13</a:t>
            </a:fld>
            <a:endParaRPr lang="en-US" dirty="0"/>
          </a:p>
        </p:txBody>
      </p:sp>
    </p:spTree>
    <p:extLst>
      <p:ext uri="{BB962C8B-B14F-4D97-AF65-F5344CB8AC3E}">
        <p14:creationId xmlns:p14="http://schemas.microsoft.com/office/powerpoint/2010/main" val="663867897"/>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AND IMPORTANCE OF AJ</a:t>
            </a:r>
            <a:endParaRPr lang="en-US" dirty="0"/>
          </a:p>
        </p:txBody>
      </p:sp>
      <p:sp>
        <p:nvSpPr>
          <p:cNvPr id="3" name="Content Placeholder 2"/>
          <p:cNvSpPr>
            <a:spLocks noGrp="1"/>
          </p:cNvSpPr>
          <p:nvPr>
            <p:ph idx="1"/>
          </p:nvPr>
        </p:nvSpPr>
        <p:spPr>
          <a:xfrm>
            <a:off x="125104" y="1344304"/>
            <a:ext cx="8915400" cy="5132696"/>
          </a:xfrm>
        </p:spPr>
        <p:txBody>
          <a:bodyPr>
            <a:normAutofit fontScale="62500" lnSpcReduction="20000"/>
          </a:bodyPr>
          <a:lstStyle/>
          <a:p>
            <a:r>
              <a:rPr lang="en-US" dirty="0" smtClean="0"/>
              <a:t>In the modern age there is a need to </a:t>
            </a:r>
            <a:r>
              <a:rPr lang="en-US" sz="4000" dirty="0" smtClean="0">
                <a:solidFill>
                  <a:srgbClr val="FF0000"/>
                </a:solidFill>
              </a:rPr>
              <a:t>inform millions of people quickly and accurately </a:t>
            </a:r>
            <a:r>
              <a:rPr lang="en-US" dirty="0" smtClean="0"/>
              <a:t>about scientific, technical and recent developments. </a:t>
            </a:r>
          </a:p>
          <a:p>
            <a:pPr lvl="1"/>
            <a:r>
              <a:rPr lang="en-US" dirty="0" smtClean="0"/>
              <a:t>The popular publications are showing desire to publish news of interest of the people. One can develop his ability to get information and write for the people. The scope for news writing is increasing day-by-day. The knowledge (past and present) of the people will be increased by journalism. </a:t>
            </a:r>
          </a:p>
          <a:p>
            <a:r>
              <a:rPr lang="en-US" dirty="0" smtClean="0"/>
              <a:t>The agricultural journalism will help in </a:t>
            </a:r>
            <a:r>
              <a:rPr lang="en-US" sz="4500" dirty="0" smtClean="0">
                <a:solidFill>
                  <a:srgbClr val="FF0000"/>
                </a:solidFill>
              </a:rPr>
              <a:t>spreading technical knowledge</a:t>
            </a:r>
            <a:r>
              <a:rPr lang="en-US" dirty="0" smtClean="0"/>
              <a:t>. </a:t>
            </a:r>
          </a:p>
          <a:p>
            <a:pPr lvl="1"/>
            <a:r>
              <a:rPr lang="en-US" dirty="0" smtClean="0"/>
              <a:t>This knowledge will help in increasing agricultural production, irrigation facilities, drinking water facilities, public health and sanitation, increase and development of rural industries, spread of education, communication, animal husbandry, child welfare, youth and women welfare work. By developing these areas good and well developed community can be created. </a:t>
            </a:r>
          </a:p>
          <a:p>
            <a:r>
              <a:rPr lang="en-US" dirty="0"/>
              <a:t>There is large population in India which is </a:t>
            </a:r>
            <a:r>
              <a:rPr lang="en-US" sz="4500" dirty="0">
                <a:solidFill>
                  <a:srgbClr val="FF0000"/>
                </a:solidFill>
              </a:rPr>
              <a:t>unemployed</a:t>
            </a:r>
            <a:r>
              <a:rPr lang="en-US" dirty="0"/>
              <a:t>. </a:t>
            </a:r>
            <a:endParaRPr lang="en-US" dirty="0" smtClean="0"/>
          </a:p>
          <a:p>
            <a:pPr lvl="1"/>
            <a:r>
              <a:rPr lang="en-US" dirty="0" smtClean="0"/>
              <a:t>New </a:t>
            </a:r>
            <a:r>
              <a:rPr lang="en-US" dirty="0"/>
              <a:t>knowledge and technology can help in </a:t>
            </a:r>
            <a:r>
              <a:rPr lang="en-US" dirty="0">
                <a:solidFill>
                  <a:srgbClr val="FF0000"/>
                </a:solidFill>
              </a:rPr>
              <a:t>solving unemployment and increasing per capita income</a:t>
            </a:r>
            <a:r>
              <a:rPr lang="en-US" dirty="0"/>
              <a:t>. With agriculture cottage and small industries can also flourish. </a:t>
            </a:r>
            <a:endParaRPr lang="en-US" dirty="0" smtClean="0"/>
          </a:p>
        </p:txBody>
      </p:sp>
      <p:sp>
        <p:nvSpPr>
          <p:cNvPr id="4" name="Slide Number Placeholder 3"/>
          <p:cNvSpPr>
            <a:spLocks noGrp="1"/>
          </p:cNvSpPr>
          <p:nvPr>
            <p:ph type="sldNum" sz="quarter" idx="12"/>
          </p:nvPr>
        </p:nvSpPr>
        <p:spPr/>
        <p:txBody>
          <a:bodyPr/>
          <a:lstStyle/>
          <a:p>
            <a:fld id="{F4A751A5-4405-4285-BDEB-52C0531AF460}" type="slidenum">
              <a:rPr lang="en-US" smtClean="0"/>
              <a:pPr/>
              <a:t>14</a:t>
            </a:fld>
            <a:endParaRPr lang="en-US" dirty="0"/>
          </a:p>
        </p:txBody>
      </p:sp>
    </p:spTree>
    <p:extLst>
      <p:ext uri="{BB962C8B-B14F-4D97-AF65-F5344CB8AC3E}">
        <p14:creationId xmlns:p14="http://schemas.microsoft.com/office/powerpoint/2010/main" val="3518582129"/>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04" y="111456"/>
            <a:ext cx="8915400" cy="653248"/>
          </a:xfrm>
        </p:spPr>
        <p:txBody>
          <a:bodyPr>
            <a:normAutofit fontScale="90000"/>
          </a:bodyPr>
          <a:lstStyle/>
          <a:p>
            <a:r>
              <a:rPr lang="en-US" dirty="0" smtClean="0"/>
              <a:t>SCOPE AND IMPORTANCE OF AJ</a:t>
            </a:r>
            <a:endParaRPr lang="en-US" dirty="0"/>
          </a:p>
        </p:txBody>
      </p:sp>
      <p:sp>
        <p:nvSpPr>
          <p:cNvPr id="3" name="Content Placeholder 2"/>
          <p:cNvSpPr>
            <a:spLocks noGrp="1"/>
          </p:cNvSpPr>
          <p:nvPr>
            <p:ph idx="1"/>
          </p:nvPr>
        </p:nvSpPr>
        <p:spPr>
          <a:xfrm>
            <a:off x="125104" y="908720"/>
            <a:ext cx="8915400" cy="5796880"/>
          </a:xfrm>
        </p:spPr>
        <p:txBody>
          <a:bodyPr>
            <a:normAutofit fontScale="70000" lnSpcReduction="20000"/>
          </a:bodyPr>
          <a:lstStyle/>
          <a:p>
            <a:r>
              <a:rPr lang="en-US" dirty="0" smtClean="0"/>
              <a:t>There is need to </a:t>
            </a:r>
            <a:r>
              <a:rPr lang="en-US" sz="4600" dirty="0" smtClean="0">
                <a:solidFill>
                  <a:srgbClr val="FF0000"/>
                </a:solidFill>
              </a:rPr>
              <a:t>increase the productivity </a:t>
            </a:r>
            <a:r>
              <a:rPr lang="en-US" dirty="0" smtClean="0"/>
              <a:t>by the use of modern techniques and methods. </a:t>
            </a:r>
          </a:p>
          <a:p>
            <a:pPr lvl="1"/>
            <a:r>
              <a:rPr lang="en-US" dirty="0" smtClean="0"/>
              <a:t>This will improve the </a:t>
            </a:r>
            <a:r>
              <a:rPr lang="en-US" sz="4000" dirty="0" smtClean="0">
                <a:solidFill>
                  <a:srgbClr val="3333FF"/>
                </a:solidFill>
              </a:rPr>
              <a:t>economic conditions </a:t>
            </a:r>
            <a:r>
              <a:rPr lang="en-US" dirty="0" smtClean="0"/>
              <a:t>of the people. </a:t>
            </a:r>
          </a:p>
          <a:p>
            <a:r>
              <a:rPr lang="en-US" dirty="0" smtClean="0"/>
              <a:t>The </a:t>
            </a:r>
            <a:r>
              <a:rPr lang="en-US" sz="4600" dirty="0" smtClean="0">
                <a:solidFill>
                  <a:srgbClr val="FF0000"/>
                </a:solidFill>
              </a:rPr>
              <a:t>cultural development </a:t>
            </a:r>
            <a:r>
              <a:rPr lang="en-US" dirty="0" smtClean="0"/>
              <a:t>can be brought out </a:t>
            </a:r>
          </a:p>
          <a:p>
            <a:pPr lvl="1"/>
            <a:r>
              <a:rPr lang="en-US" dirty="0" smtClean="0"/>
              <a:t>by removing the old outdated </a:t>
            </a:r>
            <a:r>
              <a:rPr lang="en-US" sz="3400" dirty="0" smtClean="0">
                <a:solidFill>
                  <a:srgbClr val="3333FF"/>
                </a:solidFill>
              </a:rPr>
              <a:t>customs and traditions</a:t>
            </a:r>
            <a:r>
              <a:rPr lang="en-US" dirty="0" smtClean="0"/>
              <a:t>. </a:t>
            </a:r>
          </a:p>
          <a:p>
            <a:r>
              <a:rPr lang="en-US" sz="4000" dirty="0" smtClean="0">
                <a:solidFill>
                  <a:srgbClr val="FF0000"/>
                </a:solidFill>
              </a:rPr>
              <a:t>New thinking </a:t>
            </a:r>
            <a:r>
              <a:rPr lang="en-US" dirty="0" smtClean="0"/>
              <a:t>in line with the modern trends is necessary. </a:t>
            </a:r>
          </a:p>
          <a:p>
            <a:pPr lvl="1"/>
            <a:r>
              <a:rPr lang="en-US" dirty="0" smtClean="0"/>
              <a:t>In order to maintain </a:t>
            </a:r>
            <a:r>
              <a:rPr lang="en-US" dirty="0" smtClean="0">
                <a:solidFill>
                  <a:srgbClr val="3333FF"/>
                </a:solidFill>
              </a:rPr>
              <a:t>good health, balanced diet, cleanliness</a:t>
            </a:r>
            <a:r>
              <a:rPr lang="en-US" dirty="0" smtClean="0"/>
              <a:t> etc. people need to be educated. </a:t>
            </a:r>
          </a:p>
          <a:p>
            <a:r>
              <a:rPr lang="en-US" dirty="0" smtClean="0"/>
              <a:t>There is great scope for agricultural journalism in bringing these new technologies to the </a:t>
            </a:r>
            <a:r>
              <a:rPr lang="en-US" sz="4600" dirty="0" smtClean="0">
                <a:solidFill>
                  <a:srgbClr val="3333FF"/>
                </a:solidFill>
              </a:rPr>
              <a:t>attention </a:t>
            </a:r>
            <a:r>
              <a:rPr lang="en-US" dirty="0" smtClean="0"/>
              <a:t>of the farmers. </a:t>
            </a:r>
          </a:p>
          <a:p>
            <a:r>
              <a:rPr lang="en-US" dirty="0" smtClean="0"/>
              <a:t>They can write and publish material for changing the insight of the people. Thus agricultural journalism will help in </a:t>
            </a:r>
            <a:r>
              <a:rPr lang="en-US" sz="4500" dirty="0" smtClean="0">
                <a:solidFill>
                  <a:srgbClr val="3333FF"/>
                </a:solidFill>
              </a:rPr>
              <a:t>educating the people </a:t>
            </a:r>
            <a:r>
              <a:rPr lang="en-US" dirty="0" smtClean="0"/>
              <a:t>and boosting the development of the area. Publicity to the development programmes will help in </a:t>
            </a:r>
            <a:r>
              <a:rPr lang="en-US" sz="3800" dirty="0" smtClean="0">
                <a:solidFill>
                  <a:srgbClr val="3333FF"/>
                </a:solidFill>
              </a:rPr>
              <a:t>increasing participation </a:t>
            </a:r>
            <a:r>
              <a:rPr lang="en-US" dirty="0" smtClean="0"/>
              <a:t>of the people. </a:t>
            </a:r>
            <a:endParaRPr lang="en-US"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15</a:t>
            </a:fld>
            <a:endParaRPr lang="en-US" dirty="0"/>
          </a:p>
        </p:txBody>
      </p:sp>
    </p:spTree>
    <p:extLst>
      <p:ext uri="{BB962C8B-B14F-4D97-AF65-F5344CB8AC3E}">
        <p14:creationId xmlns:p14="http://schemas.microsoft.com/office/powerpoint/2010/main" val="3248089859"/>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Sources of news, Types, Merits and Limitations.</a:t>
            </a:r>
          </a:p>
        </p:txBody>
      </p:sp>
      <p:sp>
        <p:nvSpPr>
          <p:cNvPr id="3" name="Content Placeholder 2"/>
          <p:cNvSpPr>
            <a:spLocks noGrp="1"/>
          </p:cNvSpPr>
          <p:nvPr>
            <p:ph idx="1"/>
          </p:nvPr>
        </p:nvSpPr>
        <p:spPr>
          <a:xfrm>
            <a:off x="125104" y="1344304"/>
            <a:ext cx="4294496" cy="5361296"/>
          </a:xfrm>
        </p:spPr>
        <p:txBody>
          <a:bodyPr>
            <a:normAutofit/>
          </a:bodyPr>
          <a:lstStyle/>
          <a:p>
            <a:r>
              <a:rPr lang="en-US" dirty="0" smtClean="0">
                <a:solidFill>
                  <a:srgbClr val="008000"/>
                </a:solidFill>
              </a:rPr>
              <a:t>Persons </a:t>
            </a:r>
          </a:p>
          <a:p>
            <a:r>
              <a:rPr lang="en-US" dirty="0" smtClean="0">
                <a:solidFill>
                  <a:srgbClr val="FF0000"/>
                </a:solidFill>
              </a:rPr>
              <a:t>Publications </a:t>
            </a:r>
          </a:p>
          <a:p>
            <a:r>
              <a:rPr lang="en-US" dirty="0" smtClean="0">
                <a:solidFill>
                  <a:srgbClr val="008000"/>
                </a:solidFill>
              </a:rPr>
              <a:t>Records </a:t>
            </a:r>
          </a:p>
          <a:p>
            <a:r>
              <a:rPr lang="en-US" dirty="0" smtClean="0">
                <a:solidFill>
                  <a:srgbClr val="FF0000"/>
                </a:solidFill>
              </a:rPr>
              <a:t>Documents</a:t>
            </a:r>
          </a:p>
          <a:p>
            <a:r>
              <a:rPr lang="en-US" dirty="0" smtClean="0">
                <a:solidFill>
                  <a:srgbClr val="008000"/>
                </a:solidFill>
              </a:rPr>
              <a:t>Official Records</a:t>
            </a:r>
          </a:p>
          <a:p>
            <a:r>
              <a:rPr lang="en-US" dirty="0" smtClean="0">
                <a:solidFill>
                  <a:srgbClr val="FF0000"/>
                </a:solidFill>
              </a:rPr>
              <a:t>Broadcasts</a:t>
            </a:r>
          </a:p>
          <a:p>
            <a:r>
              <a:rPr lang="en-US" dirty="0" smtClean="0">
                <a:solidFill>
                  <a:srgbClr val="008000"/>
                </a:solidFill>
              </a:rPr>
              <a:t>Officials </a:t>
            </a:r>
            <a:r>
              <a:rPr lang="en-US" dirty="0">
                <a:solidFill>
                  <a:srgbClr val="008000"/>
                </a:solidFill>
              </a:rPr>
              <a:t>in government or </a:t>
            </a:r>
            <a:r>
              <a:rPr lang="en-US" dirty="0" smtClean="0">
                <a:solidFill>
                  <a:srgbClr val="008000"/>
                </a:solidFill>
              </a:rPr>
              <a:t>business</a:t>
            </a:r>
          </a:p>
        </p:txBody>
      </p:sp>
      <p:sp>
        <p:nvSpPr>
          <p:cNvPr id="4" name="Slide Number Placeholder 3"/>
          <p:cNvSpPr>
            <a:spLocks noGrp="1"/>
          </p:cNvSpPr>
          <p:nvPr>
            <p:ph type="sldNum" sz="quarter" idx="12"/>
          </p:nvPr>
        </p:nvSpPr>
        <p:spPr/>
        <p:txBody>
          <a:bodyPr/>
          <a:lstStyle/>
          <a:p>
            <a:fld id="{F4A751A5-4405-4285-BDEB-52C0531AF460}" type="slidenum">
              <a:rPr lang="en-US" smtClean="0"/>
              <a:pPr/>
              <a:t>16</a:t>
            </a:fld>
            <a:endParaRPr lang="en-US" dirty="0"/>
          </a:p>
        </p:txBody>
      </p:sp>
      <p:sp>
        <p:nvSpPr>
          <p:cNvPr id="5" name="Content Placeholder 2"/>
          <p:cNvSpPr txBox="1">
            <a:spLocks/>
          </p:cNvSpPr>
          <p:nvPr/>
        </p:nvSpPr>
        <p:spPr>
          <a:xfrm>
            <a:off x="4441634" y="1347021"/>
            <a:ext cx="4590912" cy="5361296"/>
          </a:xfrm>
          <a:prstGeom prst="rect">
            <a:avLst/>
          </a:prstGeom>
          <a:solidFill>
            <a:schemeClr val="accent4">
              <a:lumMod val="20000"/>
              <a:lumOff val="80000"/>
            </a:schemeClr>
          </a:solidFill>
          <a:ln w="28575">
            <a:solidFill>
              <a:schemeClr val="accent5">
                <a:lumMod val="50000"/>
              </a:schemeClr>
            </a:solidFill>
          </a:ln>
          <a:effectLst>
            <a:innerShdw blurRad="114300">
              <a:prstClr val="black"/>
            </a:innerShdw>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1" kern="1200">
                <a:solidFill>
                  <a:srgbClr val="8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8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8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8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8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rgbClr val="FF0000"/>
                </a:solidFill>
              </a:rPr>
              <a:t>Organizations or Corporations</a:t>
            </a:r>
          </a:p>
          <a:p>
            <a:r>
              <a:rPr lang="en-US" dirty="0" smtClean="0">
                <a:solidFill>
                  <a:srgbClr val="008000"/>
                </a:solidFill>
              </a:rPr>
              <a:t>Witnesses of crime / Incidents</a:t>
            </a:r>
          </a:p>
          <a:p>
            <a:r>
              <a:rPr lang="en-US" dirty="0" smtClean="0">
                <a:solidFill>
                  <a:srgbClr val="FF0000"/>
                </a:solidFill>
              </a:rPr>
              <a:t>Accidents </a:t>
            </a:r>
          </a:p>
          <a:p>
            <a:r>
              <a:rPr lang="en-US" dirty="0" smtClean="0">
                <a:solidFill>
                  <a:srgbClr val="008000"/>
                </a:solidFill>
              </a:rPr>
              <a:t>Events</a:t>
            </a:r>
          </a:p>
          <a:p>
            <a:r>
              <a:rPr lang="en-US" dirty="0" smtClean="0">
                <a:solidFill>
                  <a:srgbClr val="FF0000"/>
                </a:solidFill>
              </a:rPr>
              <a:t>People involved with or affected by a news event or issue</a:t>
            </a:r>
            <a:endParaRPr lang="en-US" dirty="0">
              <a:solidFill>
                <a:srgbClr val="008000"/>
              </a:solidFill>
            </a:endParaRPr>
          </a:p>
        </p:txBody>
      </p:sp>
    </p:spTree>
    <p:extLst>
      <p:ext uri="{BB962C8B-B14F-4D97-AF65-F5344CB8AC3E}">
        <p14:creationId xmlns:p14="http://schemas.microsoft.com/office/powerpoint/2010/main" val="3207891259"/>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News</a:t>
            </a:r>
            <a:endParaRPr lang="en-US" dirty="0"/>
          </a:p>
        </p:txBody>
      </p:sp>
      <p:sp>
        <p:nvSpPr>
          <p:cNvPr id="3" name="Content Placeholder 2"/>
          <p:cNvSpPr>
            <a:spLocks noGrp="1"/>
          </p:cNvSpPr>
          <p:nvPr>
            <p:ph idx="1"/>
          </p:nvPr>
        </p:nvSpPr>
        <p:spPr>
          <a:xfrm>
            <a:off x="125104" y="1344304"/>
            <a:ext cx="8915400" cy="4904096"/>
          </a:xfrm>
        </p:spPr>
        <p:txBody>
          <a:bodyPr>
            <a:normAutofit fontScale="70000" lnSpcReduction="20000"/>
          </a:bodyPr>
          <a:lstStyle/>
          <a:p>
            <a:r>
              <a:rPr lang="en-US" dirty="0" smtClean="0"/>
              <a:t>Different Levels</a:t>
            </a:r>
          </a:p>
          <a:p>
            <a:pPr lvl="1"/>
            <a:r>
              <a:rPr lang="en-US" dirty="0" smtClean="0">
                <a:solidFill>
                  <a:srgbClr val="3333FF"/>
                </a:solidFill>
              </a:rPr>
              <a:t>International News</a:t>
            </a:r>
          </a:p>
          <a:p>
            <a:pPr lvl="1"/>
            <a:r>
              <a:rPr lang="en-US" dirty="0">
                <a:solidFill>
                  <a:srgbClr val="3333FF"/>
                </a:solidFill>
              </a:rPr>
              <a:t>National News</a:t>
            </a:r>
          </a:p>
          <a:p>
            <a:pPr lvl="2"/>
            <a:r>
              <a:rPr lang="en-US" dirty="0"/>
              <a:t>National News Papers, Websites, National Radio</a:t>
            </a:r>
          </a:p>
          <a:p>
            <a:pPr lvl="1"/>
            <a:r>
              <a:rPr lang="en-US" dirty="0" smtClean="0">
                <a:solidFill>
                  <a:srgbClr val="3333FF"/>
                </a:solidFill>
              </a:rPr>
              <a:t>Regional </a:t>
            </a:r>
            <a:r>
              <a:rPr lang="en-US" dirty="0">
                <a:solidFill>
                  <a:srgbClr val="3333FF"/>
                </a:solidFill>
              </a:rPr>
              <a:t>news </a:t>
            </a:r>
          </a:p>
          <a:p>
            <a:pPr lvl="2"/>
            <a:r>
              <a:rPr lang="en-US" dirty="0"/>
              <a:t>is most important in Germany, Finland, and Spain reflecting the relative importance of devolved political power in those countries – and the media systems that have grown up around this. </a:t>
            </a:r>
            <a:endParaRPr lang="en-US" dirty="0" smtClean="0"/>
          </a:p>
          <a:p>
            <a:pPr lvl="1"/>
            <a:r>
              <a:rPr lang="en-US" dirty="0">
                <a:solidFill>
                  <a:srgbClr val="3333FF"/>
                </a:solidFill>
              </a:rPr>
              <a:t>City and State</a:t>
            </a:r>
          </a:p>
          <a:p>
            <a:pPr lvl="2"/>
            <a:r>
              <a:rPr lang="en-US" dirty="0"/>
              <a:t>Cable </a:t>
            </a:r>
            <a:r>
              <a:rPr lang="en-US" dirty="0" err="1"/>
              <a:t>tv</a:t>
            </a:r>
            <a:r>
              <a:rPr lang="en-US" dirty="0"/>
              <a:t>, Satellite TV, DTH, Community Radio, FM Stations, Local Channels, </a:t>
            </a:r>
          </a:p>
          <a:p>
            <a:pPr lvl="1"/>
            <a:r>
              <a:rPr lang="en-US" dirty="0" smtClean="0">
                <a:solidFill>
                  <a:srgbClr val="3333FF"/>
                </a:solidFill>
              </a:rPr>
              <a:t>Local </a:t>
            </a:r>
            <a:r>
              <a:rPr lang="en-US" dirty="0">
                <a:solidFill>
                  <a:srgbClr val="3333FF"/>
                </a:solidFill>
              </a:rPr>
              <a:t>news </a:t>
            </a:r>
          </a:p>
          <a:p>
            <a:pPr lvl="2"/>
            <a:r>
              <a:rPr lang="en-US" dirty="0"/>
              <a:t>matters more in a vast country like the United States where city newspapers and local TV stations remain a core part of the media diet</a:t>
            </a:r>
            <a:r>
              <a:rPr lang="en-US" dirty="0" smtClean="0"/>
              <a:t>.</a:t>
            </a:r>
          </a:p>
          <a:p>
            <a:pPr lvl="1"/>
            <a:r>
              <a:rPr lang="en-US" dirty="0">
                <a:solidFill>
                  <a:srgbClr val="3333FF"/>
                </a:solidFill>
              </a:rPr>
              <a:t>Hyperlocal </a:t>
            </a:r>
          </a:p>
          <a:p>
            <a:pPr lvl="2"/>
            <a:r>
              <a:rPr lang="en-US" dirty="0"/>
              <a:t>LISTSERV® </a:t>
            </a:r>
          </a:p>
          <a:p>
            <a:pPr lvl="2"/>
            <a:r>
              <a:rPr lang="en-US" dirty="0"/>
              <a:t>social media tools	</a:t>
            </a:r>
          </a:p>
          <a:p>
            <a:pPr lvl="3"/>
            <a:r>
              <a:rPr lang="en-US" dirty="0"/>
              <a:t>enabled citizens to self-organize, and connect in ever more dynamic ways.	</a:t>
            </a:r>
          </a:p>
          <a:p>
            <a:pPr lvl="2"/>
            <a:r>
              <a:rPr lang="en-US" dirty="0"/>
              <a:t>Hyperlocal </a:t>
            </a:r>
            <a:r>
              <a:rPr lang="en-US" dirty="0" smtClean="0"/>
              <a:t>blogs</a:t>
            </a:r>
          </a:p>
        </p:txBody>
      </p:sp>
      <p:sp>
        <p:nvSpPr>
          <p:cNvPr id="4" name="Slide Number Placeholder 3"/>
          <p:cNvSpPr>
            <a:spLocks noGrp="1"/>
          </p:cNvSpPr>
          <p:nvPr>
            <p:ph type="sldNum" sz="quarter" idx="12"/>
          </p:nvPr>
        </p:nvSpPr>
        <p:spPr/>
        <p:txBody>
          <a:bodyPr/>
          <a:lstStyle/>
          <a:p>
            <a:fld id="{F4A751A5-4405-4285-BDEB-52C0531AF460}" type="slidenum">
              <a:rPr lang="en-US" smtClean="0"/>
              <a:pPr/>
              <a:t>17</a:t>
            </a:fld>
            <a:endParaRPr lang="en-US" dirty="0"/>
          </a:p>
        </p:txBody>
      </p:sp>
    </p:spTree>
    <p:extLst>
      <p:ext uri="{BB962C8B-B14F-4D97-AF65-F5344CB8AC3E}">
        <p14:creationId xmlns:p14="http://schemas.microsoft.com/office/powerpoint/2010/main" val="325031953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News</a:t>
            </a:r>
            <a:endParaRPr lang="en-US" dirty="0"/>
          </a:p>
        </p:txBody>
      </p:sp>
      <p:sp>
        <p:nvSpPr>
          <p:cNvPr id="3" name="Content Placeholder 2"/>
          <p:cNvSpPr>
            <a:spLocks noGrp="1"/>
          </p:cNvSpPr>
          <p:nvPr>
            <p:ph idx="1"/>
          </p:nvPr>
        </p:nvSpPr>
        <p:spPr>
          <a:xfrm>
            <a:off x="125104" y="1344304"/>
            <a:ext cx="8915400" cy="4904096"/>
          </a:xfrm>
        </p:spPr>
        <p:txBody>
          <a:bodyPr>
            <a:normAutofit fontScale="92500" lnSpcReduction="10000"/>
          </a:bodyPr>
          <a:lstStyle/>
          <a:p>
            <a:r>
              <a:rPr lang="en-US" dirty="0" smtClean="0">
                <a:solidFill>
                  <a:srgbClr val="FF00FF"/>
                </a:solidFill>
              </a:rPr>
              <a:t>Entertainment </a:t>
            </a:r>
            <a:r>
              <a:rPr lang="en-US" dirty="0">
                <a:solidFill>
                  <a:srgbClr val="FF00FF"/>
                </a:solidFill>
              </a:rPr>
              <a:t>and celebrity news</a:t>
            </a:r>
          </a:p>
          <a:p>
            <a:pPr lvl="1"/>
            <a:r>
              <a:rPr lang="en-US" dirty="0"/>
              <a:t>The </a:t>
            </a:r>
            <a:r>
              <a:rPr lang="en-US" dirty="0">
                <a:solidFill>
                  <a:srgbClr val="3333FF"/>
                </a:solidFill>
              </a:rPr>
              <a:t>Japanese</a:t>
            </a:r>
            <a:r>
              <a:rPr lang="en-US" dirty="0"/>
              <a:t> are most interested in, with the Spanish, Danes, French, and Germans showing the least interest</a:t>
            </a:r>
          </a:p>
          <a:p>
            <a:r>
              <a:rPr lang="en-US" dirty="0">
                <a:solidFill>
                  <a:srgbClr val="FF00FF"/>
                </a:solidFill>
              </a:rPr>
              <a:t>Business news</a:t>
            </a:r>
          </a:p>
          <a:p>
            <a:pPr lvl="1"/>
            <a:r>
              <a:rPr lang="en-US" dirty="0"/>
              <a:t>The </a:t>
            </a:r>
            <a:r>
              <a:rPr lang="en-US" dirty="0">
                <a:solidFill>
                  <a:srgbClr val="3333FF"/>
                </a:solidFill>
              </a:rPr>
              <a:t>Irish</a:t>
            </a:r>
            <a:r>
              <a:rPr lang="en-US" dirty="0"/>
              <a:t> take a particular interest in the business news and the economy – as do the Japanese and Australians. </a:t>
            </a:r>
          </a:p>
          <a:p>
            <a:r>
              <a:rPr lang="en-US" dirty="0">
                <a:solidFill>
                  <a:srgbClr val="FF00FF"/>
                </a:solidFill>
              </a:rPr>
              <a:t>Arts and Culture news </a:t>
            </a:r>
          </a:p>
          <a:p>
            <a:pPr lvl="1"/>
            <a:r>
              <a:rPr lang="en-US" dirty="0">
                <a:solidFill>
                  <a:srgbClr val="3333FF"/>
                </a:solidFill>
              </a:rPr>
              <a:t>Italians and Spanish </a:t>
            </a:r>
            <a:r>
              <a:rPr lang="en-US" dirty="0"/>
              <a:t>are interested in arts and culture news while our sample from urban Brazil is far more interested in health and education than are the rest of our countries</a:t>
            </a:r>
            <a:r>
              <a:rPr lang="en-US" dirty="0" smtClean="0"/>
              <a:t>.</a:t>
            </a:r>
            <a:endParaRPr lang="en-US"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18</a:t>
            </a:fld>
            <a:endParaRPr lang="en-US" dirty="0"/>
          </a:p>
        </p:txBody>
      </p:sp>
    </p:spTree>
    <p:extLst>
      <p:ext uri="{BB962C8B-B14F-4D97-AF65-F5344CB8AC3E}">
        <p14:creationId xmlns:p14="http://schemas.microsoft.com/office/powerpoint/2010/main" val="2853039141"/>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Hard news &amp; Soft News</a:t>
            </a:r>
            <a:endParaRPr lang="en-IN" dirty="0"/>
          </a:p>
        </p:txBody>
      </p:sp>
      <p:sp>
        <p:nvSpPr>
          <p:cNvPr id="3" name="Content Placeholder 2"/>
          <p:cNvSpPr>
            <a:spLocks noGrp="1"/>
          </p:cNvSpPr>
          <p:nvPr>
            <p:ph idx="1"/>
          </p:nvPr>
        </p:nvSpPr>
        <p:spPr/>
        <p:txBody>
          <a:bodyPr>
            <a:normAutofit/>
          </a:bodyPr>
          <a:lstStyle/>
          <a:p>
            <a:r>
              <a:rPr lang="en-US" b="0" dirty="0"/>
              <a:t>Hard News involves </a:t>
            </a:r>
            <a:r>
              <a:rPr lang="en-US" dirty="0"/>
              <a:t>time-sensitive news, which is severe and is reported as breaking news immediately</a:t>
            </a:r>
            <a:r>
              <a:rPr lang="en-US" b="0" dirty="0"/>
              <a:t>. </a:t>
            </a:r>
            <a:endParaRPr lang="en-US" b="0" dirty="0" smtClean="0"/>
          </a:p>
          <a:p>
            <a:pPr lvl="1"/>
            <a:r>
              <a:rPr lang="en-US" b="0" dirty="0" smtClean="0"/>
              <a:t>Political </a:t>
            </a:r>
            <a:r>
              <a:rPr lang="en-US" b="0" dirty="0"/>
              <a:t>Journalism, Investigative Journalism, Business Journalism, Crime Journalism, Global news, Sports Journalism </a:t>
            </a:r>
            <a:r>
              <a:rPr lang="en-US" b="0" dirty="0" err="1" smtClean="0"/>
              <a:t>etc</a:t>
            </a:r>
            <a:endParaRPr lang="en-US" b="0" dirty="0" smtClean="0"/>
          </a:p>
          <a:p>
            <a:r>
              <a:rPr lang="en-US" b="0" dirty="0" smtClean="0"/>
              <a:t>Soft </a:t>
            </a:r>
            <a:r>
              <a:rPr lang="en-US" b="0" dirty="0"/>
              <a:t>news is defined as information that is </a:t>
            </a:r>
            <a:r>
              <a:rPr lang="en-US" dirty="0">
                <a:solidFill>
                  <a:srgbClr val="3333FF"/>
                </a:solidFill>
              </a:rPr>
              <a:t>primarily entertaining or personally useful</a:t>
            </a:r>
            <a:r>
              <a:rPr lang="en-US" dirty="0" smtClean="0"/>
              <a:t>.</a:t>
            </a:r>
          </a:p>
          <a:p>
            <a:pPr lvl="1"/>
            <a:r>
              <a:rPr lang="en-US" b="0" dirty="0" smtClean="0"/>
              <a:t>New Film, Fashion Show, Exotic Festivals, etc.</a:t>
            </a:r>
            <a:endParaRPr lang="en-IN"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19</a:t>
            </a:fld>
            <a:endParaRPr lang="en-US" dirty="0"/>
          </a:p>
        </p:txBody>
      </p:sp>
    </p:spTree>
    <p:extLst>
      <p:ext uri="{BB962C8B-B14F-4D97-AF65-F5344CB8AC3E}">
        <p14:creationId xmlns:p14="http://schemas.microsoft.com/office/powerpoint/2010/main" val="3163288530"/>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dirty="0" smtClean="0"/>
              <a:t>Printing machine – pace of communication</a:t>
            </a:r>
          </a:p>
          <a:p>
            <a:r>
              <a:rPr lang="en-IN" dirty="0" smtClean="0"/>
              <a:t>Goa – 1550</a:t>
            </a:r>
          </a:p>
          <a:p>
            <a:r>
              <a:rPr lang="en-IN" i="1" dirty="0" err="1" smtClean="0"/>
              <a:t>Doctorine</a:t>
            </a:r>
            <a:r>
              <a:rPr lang="en-IN" i="1" dirty="0" smtClean="0"/>
              <a:t> </a:t>
            </a:r>
            <a:r>
              <a:rPr lang="en-IN" i="1" dirty="0" err="1" smtClean="0"/>
              <a:t>Christna</a:t>
            </a:r>
            <a:r>
              <a:rPr lang="en-IN" i="1" dirty="0" smtClean="0"/>
              <a:t> </a:t>
            </a:r>
            <a:r>
              <a:rPr lang="en-IN" dirty="0" smtClean="0"/>
              <a:t>– 1557</a:t>
            </a:r>
          </a:p>
          <a:p>
            <a:r>
              <a:rPr lang="en-IN" dirty="0" smtClean="0"/>
              <a:t>Bengal Gazette – Calcutta General </a:t>
            </a:r>
            <a:r>
              <a:rPr lang="en-IN" dirty="0" err="1" smtClean="0"/>
              <a:t>Advertizer</a:t>
            </a:r>
            <a:r>
              <a:rPr lang="en-IN" dirty="0" smtClean="0"/>
              <a:t>  - English 1780</a:t>
            </a:r>
          </a:p>
          <a:p>
            <a:r>
              <a:rPr lang="en-IN" dirty="0" smtClean="0"/>
              <a:t>Dig </a:t>
            </a:r>
            <a:r>
              <a:rPr lang="en-IN" dirty="0" err="1" smtClean="0"/>
              <a:t>Dharshan</a:t>
            </a:r>
            <a:r>
              <a:rPr lang="en-IN" dirty="0" smtClean="0"/>
              <a:t> (Bengali) – News paper 1818 – Oldest and Existing in Asia</a:t>
            </a:r>
          </a:p>
          <a:p>
            <a:pPr lvl="1"/>
            <a:r>
              <a:rPr lang="en-IN" dirty="0" smtClean="0"/>
              <a:t>Ananda Bazar </a:t>
            </a:r>
            <a:r>
              <a:rPr lang="en-IN" dirty="0" err="1" smtClean="0"/>
              <a:t>Patrika</a:t>
            </a:r>
            <a:r>
              <a:rPr lang="en-IN" dirty="0" smtClean="0"/>
              <a:t> – </a:t>
            </a:r>
            <a:r>
              <a:rPr lang="en-IN" dirty="0" err="1" smtClean="0"/>
              <a:t>Culcutta</a:t>
            </a:r>
            <a:endParaRPr lang="en-IN" dirty="0" smtClean="0"/>
          </a:p>
          <a:p>
            <a:pPr lvl="1"/>
            <a:r>
              <a:rPr lang="en-IN" dirty="0" smtClean="0"/>
              <a:t>Times of India – Mumbai</a:t>
            </a:r>
          </a:p>
          <a:p>
            <a:pPr lvl="1"/>
            <a:r>
              <a:rPr lang="en-IN" dirty="0" smtClean="0"/>
              <a:t>Hindustan Times – Delhi</a:t>
            </a:r>
          </a:p>
          <a:p>
            <a:r>
              <a:rPr lang="en-IN" dirty="0" err="1" smtClean="0"/>
              <a:t>Malayala</a:t>
            </a:r>
            <a:r>
              <a:rPr lang="en-IN" dirty="0" smtClean="0"/>
              <a:t> </a:t>
            </a:r>
            <a:r>
              <a:rPr lang="en-IN" dirty="0" err="1" smtClean="0"/>
              <a:t>Manorama</a:t>
            </a:r>
            <a:r>
              <a:rPr lang="en-IN" dirty="0" smtClean="0"/>
              <a:t> – Weekly 11.40 Lakh Copies  1966</a:t>
            </a:r>
          </a:p>
          <a:p>
            <a:r>
              <a:rPr lang="en-IN" dirty="0" smtClean="0"/>
              <a:t>1.2% Farm periodicals</a:t>
            </a:r>
          </a:p>
          <a:p>
            <a:endParaRPr lang="en-IN" dirty="0" smtClean="0"/>
          </a:p>
          <a:p>
            <a:endParaRPr lang="en-IN"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2</a:t>
            </a:fld>
            <a:endParaRPr lang="en-US" dirty="0"/>
          </a:p>
        </p:txBody>
      </p:sp>
    </p:spTree>
    <p:extLst>
      <p:ext uri="{BB962C8B-B14F-4D97-AF65-F5344CB8AC3E}">
        <p14:creationId xmlns:p14="http://schemas.microsoft.com/office/powerpoint/2010/main" val="1612266127"/>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1" y="4927655"/>
            <a:ext cx="4114800" cy="497086"/>
          </a:xfrm>
        </p:spPr>
        <p:txBody>
          <a:bodyPr>
            <a:normAutofit fontScale="90000"/>
          </a:bodyPr>
          <a:lstStyle/>
          <a:p>
            <a:r>
              <a:rPr lang="en-IN" dirty="0" smtClean="0"/>
              <a:t>Radio</a:t>
            </a:r>
            <a:endParaRPr lang="en-IN"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350" y="1009650"/>
            <a:ext cx="4351338" cy="22764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0250" y="1009650"/>
            <a:ext cx="4435475" cy="2278857"/>
          </a:xfrm>
          <a:prstGeom prst="rect">
            <a:avLst/>
          </a:prstGeom>
        </p:spPr>
      </p:pic>
      <p:pic>
        <p:nvPicPr>
          <p:cNvPr id="3" name="Picture 2"/>
          <p:cNvPicPr>
            <a:picLocks noChangeAspect="1"/>
          </p:cNvPicPr>
          <p:nvPr/>
        </p:nvPicPr>
        <p:blipFill rotWithShape="1">
          <a:blip r:embed="rId4"/>
          <a:srcRect l="3680" t="34074" r="54167" b="21481"/>
          <a:stretch/>
        </p:blipFill>
        <p:spPr>
          <a:xfrm>
            <a:off x="133350" y="3661661"/>
            <a:ext cx="4351338" cy="2580695"/>
          </a:xfrm>
          <a:prstGeom prst="rect">
            <a:avLst/>
          </a:prstGeom>
        </p:spPr>
      </p:pic>
    </p:spTree>
    <p:extLst>
      <p:ext uri="{BB962C8B-B14F-4D97-AF65-F5344CB8AC3E}">
        <p14:creationId xmlns:p14="http://schemas.microsoft.com/office/powerpoint/2010/main" val="2160153544"/>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Radio</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solidFill>
                  <a:srgbClr val="FF0000"/>
                </a:solidFill>
              </a:rPr>
              <a:t>Electronic audio medium </a:t>
            </a:r>
            <a:r>
              <a:rPr lang="en-IN" dirty="0" smtClean="0"/>
              <a:t>for broadcasting programme to the audience</a:t>
            </a:r>
          </a:p>
          <a:p>
            <a:pPr lvl="1"/>
            <a:r>
              <a:rPr lang="en-IN" dirty="0" smtClean="0"/>
              <a:t>Reach Audience : Millions – dispersed – remote</a:t>
            </a:r>
          </a:p>
          <a:p>
            <a:pPr lvl="1"/>
            <a:r>
              <a:rPr lang="en-IN" dirty="0" smtClean="0">
                <a:solidFill>
                  <a:srgbClr val="FF00FF"/>
                </a:solidFill>
              </a:rPr>
              <a:t>Companion Medium</a:t>
            </a:r>
          </a:p>
          <a:p>
            <a:pPr lvl="1"/>
            <a:r>
              <a:rPr lang="en-IN" dirty="0" smtClean="0"/>
              <a:t>Low cost</a:t>
            </a:r>
          </a:p>
          <a:p>
            <a:r>
              <a:rPr lang="en-IN" dirty="0" smtClean="0">
                <a:solidFill>
                  <a:srgbClr val="3333FF"/>
                </a:solidFill>
              </a:rPr>
              <a:t>Public / Private / community</a:t>
            </a:r>
          </a:p>
          <a:p>
            <a:r>
              <a:rPr lang="en-IN" dirty="0" smtClean="0"/>
              <a:t>Programme types</a:t>
            </a:r>
          </a:p>
          <a:p>
            <a:pPr lvl="1"/>
            <a:r>
              <a:rPr lang="en-IN" dirty="0" smtClean="0">
                <a:solidFill>
                  <a:srgbClr val="FF00FF"/>
                </a:solidFill>
              </a:rPr>
              <a:t>Field Recording / deliver talk / Discussion</a:t>
            </a:r>
          </a:p>
          <a:p>
            <a:r>
              <a:rPr lang="en-IN" dirty="0" smtClean="0">
                <a:solidFill>
                  <a:srgbClr val="FF0000"/>
                </a:solidFill>
              </a:rPr>
              <a:t>Importance</a:t>
            </a:r>
          </a:p>
          <a:p>
            <a:pPr lvl="1"/>
            <a:r>
              <a:rPr lang="en-IN" dirty="0" smtClean="0">
                <a:solidFill>
                  <a:srgbClr val="3333FF"/>
                </a:solidFill>
              </a:rPr>
              <a:t>Disseminate</a:t>
            </a:r>
            <a:r>
              <a:rPr lang="en-IN" dirty="0" smtClean="0"/>
              <a:t> information</a:t>
            </a:r>
          </a:p>
          <a:p>
            <a:pPr lvl="1"/>
            <a:r>
              <a:rPr lang="en-IN" dirty="0" smtClean="0">
                <a:solidFill>
                  <a:srgbClr val="3333FF"/>
                </a:solidFill>
              </a:rPr>
              <a:t>Motivate</a:t>
            </a:r>
            <a:r>
              <a:rPr lang="en-IN" dirty="0" smtClean="0"/>
              <a:t> farmers on achievement</a:t>
            </a:r>
          </a:p>
          <a:p>
            <a:pPr lvl="1"/>
            <a:r>
              <a:rPr lang="en-IN" dirty="0" smtClean="0">
                <a:solidFill>
                  <a:srgbClr val="3333FF"/>
                </a:solidFill>
              </a:rPr>
              <a:t>Inform</a:t>
            </a:r>
            <a:r>
              <a:rPr lang="en-IN" dirty="0" smtClean="0"/>
              <a:t> extension activities / programmes</a:t>
            </a:r>
          </a:p>
          <a:p>
            <a:pPr lvl="1"/>
            <a:r>
              <a:rPr lang="en-IN" dirty="0" smtClean="0">
                <a:solidFill>
                  <a:srgbClr val="3333FF"/>
                </a:solidFill>
              </a:rPr>
              <a:t>Indicate</a:t>
            </a:r>
            <a:r>
              <a:rPr lang="en-IN" dirty="0" smtClean="0"/>
              <a:t> functioning of institutions</a:t>
            </a:r>
          </a:p>
          <a:p>
            <a:pPr lvl="1"/>
            <a:r>
              <a:rPr lang="en-IN" dirty="0" smtClean="0">
                <a:solidFill>
                  <a:srgbClr val="3333FF"/>
                </a:solidFill>
              </a:rPr>
              <a:t>Information</a:t>
            </a:r>
            <a:r>
              <a:rPr lang="en-IN" dirty="0" smtClean="0"/>
              <a:t> on improvement in life</a:t>
            </a:r>
          </a:p>
          <a:p>
            <a:endParaRPr lang="en-IN" dirty="0" smtClean="0"/>
          </a:p>
          <a:p>
            <a:pPr lvl="1"/>
            <a:endParaRPr lang="en-IN" dirty="0" smtClean="0"/>
          </a:p>
          <a:p>
            <a:endParaRPr lang="en-IN" dirty="0" smtClean="0"/>
          </a:p>
          <a:p>
            <a:endParaRPr lang="en-IN" dirty="0" smtClean="0"/>
          </a:p>
          <a:p>
            <a:endParaRPr lang="en-IN"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21</a:t>
            </a:fld>
            <a:endParaRPr lang="en-US" dirty="0"/>
          </a:p>
        </p:txBody>
      </p:sp>
      <p:pic>
        <p:nvPicPr>
          <p:cNvPr id="10242" name="Picture 2" descr="Image result for all india radio stud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608" y="2438401"/>
            <a:ext cx="2483592" cy="160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75514"/>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Radio</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Planning and Preparation </a:t>
            </a:r>
          </a:p>
          <a:p>
            <a:pPr lvl="1"/>
            <a:r>
              <a:rPr lang="en-IN" dirty="0" smtClean="0"/>
              <a:t>Clear </a:t>
            </a:r>
            <a:r>
              <a:rPr lang="en-IN" dirty="0" smtClean="0">
                <a:solidFill>
                  <a:srgbClr val="FF0000"/>
                </a:solidFill>
              </a:rPr>
              <a:t>thinking</a:t>
            </a:r>
            <a:r>
              <a:rPr lang="en-IN" dirty="0" smtClean="0"/>
              <a:t> on topic</a:t>
            </a:r>
          </a:p>
          <a:p>
            <a:pPr lvl="1"/>
            <a:r>
              <a:rPr lang="en-IN" dirty="0" smtClean="0">
                <a:solidFill>
                  <a:srgbClr val="FF0000"/>
                </a:solidFill>
              </a:rPr>
              <a:t>Assemble</a:t>
            </a:r>
            <a:r>
              <a:rPr lang="en-IN" dirty="0" smtClean="0"/>
              <a:t> facts and data</a:t>
            </a:r>
          </a:p>
          <a:p>
            <a:pPr lvl="1"/>
            <a:r>
              <a:rPr lang="en-IN" dirty="0" smtClean="0">
                <a:solidFill>
                  <a:srgbClr val="FF0000"/>
                </a:solidFill>
              </a:rPr>
              <a:t>Consult</a:t>
            </a:r>
            <a:r>
              <a:rPr lang="en-IN" dirty="0" smtClean="0"/>
              <a:t> research </a:t>
            </a:r>
          </a:p>
          <a:p>
            <a:r>
              <a:rPr lang="en-IN" dirty="0" smtClean="0"/>
              <a:t>Implementation</a:t>
            </a:r>
          </a:p>
          <a:p>
            <a:pPr lvl="1"/>
            <a:r>
              <a:rPr lang="en-IN" dirty="0" smtClean="0">
                <a:solidFill>
                  <a:srgbClr val="FF0000"/>
                </a:solidFill>
              </a:rPr>
              <a:t>Script</a:t>
            </a:r>
            <a:r>
              <a:rPr lang="en-IN" dirty="0" smtClean="0"/>
              <a:t> – introduction  - body – logical/step by step, conclusion</a:t>
            </a:r>
          </a:p>
          <a:p>
            <a:pPr lvl="1"/>
            <a:r>
              <a:rPr lang="en-IN" dirty="0" smtClean="0">
                <a:solidFill>
                  <a:srgbClr val="FF0000"/>
                </a:solidFill>
              </a:rPr>
              <a:t>Revise</a:t>
            </a:r>
            <a:r>
              <a:rPr lang="en-IN" dirty="0" smtClean="0"/>
              <a:t> draft</a:t>
            </a:r>
          </a:p>
          <a:p>
            <a:pPr lvl="2"/>
            <a:r>
              <a:rPr lang="en-IN" dirty="0" smtClean="0"/>
              <a:t>Until no more addition / deletion</a:t>
            </a:r>
          </a:p>
          <a:p>
            <a:pPr lvl="1"/>
            <a:r>
              <a:rPr lang="en-IN" dirty="0" smtClean="0"/>
              <a:t>Arrange in </a:t>
            </a:r>
            <a:r>
              <a:rPr lang="en-IN" dirty="0" smtClean="0">
                <a:solidFill>
                  <a:srgbClr val="3333FF"/>
                </a:solidFill>
              </a:rPr>
              <a:t>Short paras</a:t>
            </a:r>
          </a:p>
          <a:p>
            <a:pPr lvl="1"/>
            <a:r>
              <a:rPr lang="en-IN" dirty="0" smtClean="0"/>
              <a:t>Contact </a:t>
            </a:r>
            <a:r>
              <a:rPr lang="en-IN" dirty="0" smtClean="0">
                <a:solidFill>
                  <a:srgbClr val="FF0000"/>
                </a:solidFill>
              </a:rPr>
              <a:t>FRO</a:t>
            </a:r>
            <a:r>
              <a:rPr lang="en-IN" dirty="0" smtClean="0"/>
              <a:t>– </a:t>
            </a:r>
            <a:r>
              <a:rPr lang="en-IN" dirty="0" smtClean="0">
                <a:solidFill>
                  <a:srgbClr val="3333FF"/>
                </a:solidFill>
              </a:rPr>
              <a:t>approval</a:t>
            </a:r>
          </a:p>
          <a:p>
            <a:pPr lvl="1"/>
            <a:r>
              <a:rPr lang="en-IN" dirty="0" smtClean="0">
                <a:solidFill>
                  <a:srgbClr val="FF0000"/>
                </a:solidFill>
              </a:rPr>
              <a:t>Rehearse</a:t>
            </a:r>
            <a:r>
              <a:rPr lang="en-IN" dirty="0" smtClean="0"/>
              <a:t> – Time</a:t>
            </a:r>
          </a:p>
          <a:p>
            <a:pPr lvl="1"/>
            <a:r>
              <a:rPr lang="en-IN" dirty="0" smtClean="0"/>
              <a:t>Reach </a:t>
            </a:r>
            <a:r>
              <a:rPr lang="en-IN" dirty="0" smtClean="0">
                <a:solidFill>
                  <a:srgbClr val="FF0000"/>
                </a:solidFill>
              </a:rPr>
              <a:t>in-time </a:t>
            </a:r>
          </a:p>
          <a:p>
            <a:pPr lvl="1"/>
            <a:r>
              <a:rPr lang="en-IN" dirty="0" smtClean="0"/>
              <a:t>Remain </a:t>
            </a:r>
            <a:r>
              <a:rPr lang="en-IN" dirty="0" smtClean="0">
                <a:solidFill>
                  <a:srgbClr val="FF0000"/>
                </a:solidFill>
              </a:rPr>
              <a:t>Calm</a:t>
            </a:r>
          </a:p>
          <a:p>
            <a:pPr lvl="1"/>
            <a:r>
              <a:rPr lang="en-IN" dirty="0" smtClean="0"/>
              <a:t>Deliver in good </a:t>
            </a:r>
            <a:r>
              <a:rPr lang="en-IN" dirty="0" smtClean="0">
                <a:solidFill>
                  <a:srgbClr val="FF0000"/>
                </a:solidFill>
              </a:rPr>
              <a:t>voice</a:t>
            </a:r>
            <a:endParaRPr lang="en-IN" dirty="0">
              <a:solidFill>
                <a:srgbClr val="FF0000"/>
              </a:solidFill>
            </a:endParaRPr>
          </a:p>
        </p:txBody>
      </p:sp>
      <p:sp>
        <p:nvSpPr>
          <p:cNvPr id="4" name="Slide Number Placeholder 3"/>
          <p:cNvSpPr>
            <a:spLocks noGrp="1"/>
          </p:cNvSpPr>
          <p:nvPr>
            <p:ph type="sldNum" sz="quarter" idx="12"/>
          </p:nvPr>
        </p:nvSpPr>
        <p:spPr/>
        <p:txBody>
          <a:bodyPr/>
          <a:lstStyle/>
          <a:p>
            <a:fld id="{F4A751A5-4405-4285-BDEB-52C0531AF460}" type="slidenum">
              <a:rPr lang="en-US" smtClean="0"/>
              <a:pPr/>
              <a:t>22</a:t>
            </a:fld>
            <a:endParaRPr lang="en-US" dirty="0"/>
          </a:p>
        </p:txBody>
      </p:sp>
      <p:pic>
        <p:nvPicPr>
          <p:cNvPr id="5" name="Picture 4"/>
          <p:cNvPicPr>
            <a:picLocks noChangeAspect="1"/>
          </p:cNvPicPr>
          <p:nvPr/>
        </p:nvPicPr>
        <p:blipFill rotWithShape="1">
          <a:blip r:embed="rId2"/>
          <a:srcRect l="3680" t="34074" r="54167" b="21481"/>
          <a:stretch/>
        </p:blipFill>
        <p:spPr>
          <a:xfrm>
            <a:off x="5085119" y="4114800"/>
            <a:ext cx="3831438" cy="2272352"/>
          </a:xfrm>
          <a:prstGeom prst="rect">
            <a:avLst/>
          </a:prstGeom>
        </p:spPr>
      </p:pic>
    </p:spTree>
    <p:extLst>
      <p:ext uri="{BB962C8B-B14F-4D97-AF65-F5344CB8AC3E}">
        <p14:creationId xmlns:p14="http://schemas.microsoft.com/office/powerpoint/2010/main" val="1752765355"/>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Followup</a:t>
            </a:r>
            <a:r>
              <a:rPr lang="en-IN" dirty="0" smtClean="0"/>
              <a:t> – adv. &amp; limits</a:t>
            </a:r>
            <a:endParaRPr lang="en-IN" dirty="0"/>
          </a:p>
        </p:txBody>
      </p:sp>
      <p:sp>
        <p:nvSpPr>
          <p:cNvPr id="3" name="Content Placeholder 2"/>
          <p:cNvSpPr>
            <a:spLocks noGrp="1"/>
          </p:cNvSpPr>
          <p:nvPr>
            <p:ph idx="1"/>
          </p:nvPr>
        </p:nvSpPr>
        <p:spPr/>
        <p:txBody>
          <a:bodyPr>
            <a:normAutofit fontScale="70000" lnSpcReduction="20000"/>
          </a:bodyPr>
          <a:lstStyle/>
          <a:p>
            <a:r>
              <a:rPr lang="en-IN" dirty="0" smtClean="0"/>
              <a:t>Follow up</a:t>
            </a:r>
          </a:p>
          <a:p>
            <a:pPr lvl="1"/>
            <a:r>
              <a:rPr lang="en-IN" dirty="0" smtClean="0">
                <a:solidFill>
                  <a:srgbClr val="FF0000"/>
                </a:solidFill>
              </a:rPr>
              <a:t>Inform and encourage </a:t>
            </a:r>
            <a:r>
              <a:rPr lang="en-IN" dirty="0" smtClean="0"/>
              <a:t>to listen</a:t>
            </a:r>
          </a:p>
          <a:p>
            <a:pPr lvl="1"/>
            <a:r>
              <a:rPr lang="en-IN" dirty="0" smtClean="0">
                <a:solidFill>
                  <a:srgbClr val="FF0000"/>
                </a:solidFill>
              </a:rPr>
              <a:t>Reply</a:t>
            </a:r>
            <a:r>
              <a:rPr lang="en-IN" dirty="0" smtClean="0"/>
              <a:t> to Queries</a:t>
            </a:r>
          </a:p>
          <a:p>
            <a:r>
              <a:rPr lang="en-IN" dirty="0" smtClean="0"/>
              <a:t>Advantages</a:t>
            </a:r>
          </a:p>
          <a:p>
            <a:pPr lvl="1"/>
            <a:r>
              <a:rPr lang="en-IN" dirty="0" smtClean="0"/>
              <a:t>More </a:t>
            </a:r>
            <a:r>
              <a:rPr lang="en-IN" dirty="0" smtClean="0">
                <a:solidFill>
                  <a:srgbClr val="FF0000"/>
                </a:solidFill>
              </a:rPr>
              <a:t>coverage</a:t>
            </a:r>
            <a:r>
              <a:rPr lang="en-IN" dirty="0" smtClean="0"/>
              <a:t>, quick</a:t>
            </a:r>
          </a:p>
          <a:p>
            <a:pPr lvl="1"/>
            <a:r>
              <a:rPr lang="en-IN" dirty="0" smtClean="0">
                <a:solidFill>
                  <a:srgbClr val="FF0000"/>
                </a:solidFill>
              </a:rPr>
              <a:t>Cheap</a:t>
            </a:r>
          </a:p>
          <a:p>
            <a:pPr lvl="1"/>
            <a:r>
              <a:rPr lang="en-IN" dirty="0" smtClean="0">
                <a:solidFill>
                  <a:srgbClr val="FF0000"/>
                </a:solidFill>
              </a:rPr>
              <a:t>Urgent / emergency</a:t>
            </a:r>
          </a:p>
          <a:p>
            <a:pPr lvl="1"/>
            <a:r>
              <a:rPr lang="en-IN" dirty="0" smtClean="0">
                <a:solidFill>
                  <a:srgbClr val="FF0000"/>
                </a:solidFill>
              </a:rPr>
              <a:t>Enthusiasm</a:t>
            </a:r>
            <a:r>
              <a:rPr lang="en-IN" dirty="0" smtClean="0"/>
              <a:t> and maintenance</a:t>
            </a:r>
          </a:p>
          <a:p>
            <a:pPr lvl="1"/>
            <a:r>
              <a:rPr lang="en-IN" dirty="0" smtClean="0">
                <a:solidFill>
                  <a:srgbClr val="FF0000"/>
                </a:solidFill>
              </a:rPr>
              <a:t>Educational</a:t>
            </a:r>
          </a:p>
          <a:p>
            <a:r>
              <a:rPr lang="en-IN" dirty="0" smtClean="0"/>
              <a:t>Disadvantages</a:t>
            </a:r>
          </a:p>
          <a:p>
            <a:pPr lvl="1"/>
            <a:r>
              <a:rPr lang="en-IN" dirty="0" smtClean="0"/>
              <a:t>Radio </a:t>
            </a:r>
            <a:r>
              <a:rPr lang="en-IN" dirty="0" smtClean="0">
                <a:solidFill>
                  <a:srgbClr val="FF0000"/>
                </a:solidFill>
              </a:rPr>
              <a:t>sets</a:t>
            </a:r>
          </a:p>
          <a:p>
            <a:pPr lvl="1"/>
            <a:r>
              <a:rPr lang="en-IN" dirty="0" smtClean="0"/>
              <a:t>Generalised </a:t>
            </a:r>
            <a:r>
              <a:rPr lang="en-IN" dirty="0" err="1" smtClean="0">
                <a:solidFill>
                  <a:srgbClr val="FF0000"/>
                </a:solidFill>
              </a:rPr>
              <a:t>recos</a:t>
            </a:r>
            <a:r>
              <a:rPr lang="en-IN" dirty="0" smtClean="0"/>
              <a:t>.</a:t>
            </a:r>
          </a:p>
          <a:p>
            <a:pPr lvl="1"/>
            <a:r>
              <a:rPr lang="en-IN" dirty="0" smtClean="0"/>
              <a:t>Stations / slots </a:t>
            </a:r>
            <a:r>
              <a:rPr lang="en-IN" dirty="0" smtClean="0">
                <a:solidFill>
                  <a:srgbClr val="FF0000"/>
                </a:solidFill>
              </a:rPr>
              <a:t>inaccessible</a:t>
            </a:r>
          </a:p>
          <a:p>
            <a:pPr lvl="1"/>
            <a:r>
              <a:rPr lang="en-IN" dirty="0" smtClean="0"/>
              <a:t>Less </a:t>
            </a:r>
            <a:r>
              <a:rPr lang="en-IN" dirty="0" smtClean="0">
                <a:solidFill>
                  <a:srgbClr val="FF0000"/>
                </a:solidFill>
              </a:rPr>
              <a:t>time</a:t>
            </a:r>
            <a:r>
              <a:rPr lang="en-IN" dirty="0" smtClean="0"/>
              <a:t> allocation</a:t>
            </a:r>
          </a:p>
          <a:p>
            <a:pPr lvl="1"/>
            <a:r>
              <a:rPr lang="en-IN" dirty="0" smtClean="0">
                <a:solidFill>
                  <a:srgbClr val="FF0000"/>
                </a:solidFill>
              </a:rPr>
              <a:t>Entertainment Vs sustainability</a:t>
            </a:r>
          </a:p>
          <a:p>
            <a:pPr lvl="1"/>
            <a:r>
              <a:rPr lang="en-IN" dirty="0" smtClean="0">
                <a:solidFill>
                  <a:srgbClr val="FF0000"/>
                </a:solidFill>
              </a:rPr>
              <a:t>Skilled</a:t>
            </a:r>
            <a:r>
              <a:rPr lang="en-IN" dirty="0" smtClean="0"/>
              <a:t> persons can handle</a:t>
            </a:r>
          </a:p>
          <a:p>
            <a:endParaRPr lang="en-IN"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23</a:t>
            </a:fld>
            <a:endParaRPr lang="en-US" dirty="0"/>
          </a:p>
        </p:txBody>
      </p:sp>
      <p:pic>
        <p:nvPicPr>
          <p:cNvPr id="5" name="Picture 10" descr="Image result for radio farm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653" y="2489229"/>
            <a:ext cx="450444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539866"/>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Radio Programmes</a:t>
            </a:r>
            <a:endParaRPr lang="en-IN" dirty="0"/>
          </a:p>
        </p:txBody>
      </p:sp>
      <p:sp>
        <p:nvSpPr>
          <p:cNvPr id="3" name="Content Placeholder 2"/>
          <p:cNvSpPr>
            <a:spLocks noGrp="1"/>
          </p:cNvSpPr>
          <p:nvPr>
            <p:ph idx="1"/>
          </p:nvPr>
        </p:nvSpPr>
        <p:spPr/>
        <p:txBody>
          <a:bodyPr>
            <a:normAutofit fontScale="85000" lnSpcReduction="20000"/>
          </a:bodyPr>
          <a:lstStyle/>
          <a:p>
            <a:r>
              <a:rPr lang="en-IN" dirty="0" smtClean="0"/>
              <a:t>Rural Farm Broadcasting</a:t>
            </a:r>
          </a:p>
          <a:p>
            <a:pPr lvl="1"/>
            <a:r>
              <a:rPr lang="en-IN" dirty="0" smtClean="0">
                <a:solidFill>
                  <a:srgbClr val="3333FF"/>
                </a:solidFill>
              </a:rPr>
              <a:t>Farm and Home units 1966 – Wonder Seeds – IADP</a:t>
            </a:r>
          </a:p>
          <a:p>
            <a:pPr lvl="2"/>
            <a:r>
              <a:rPr lang="en-IN" dirty="0" smtClean="0"/>
              <a:t>Broadcast </a:t>
            </a:r>
            <a:r>
              <a:rPr lang="en-IN" dirty="0" smtClean="0">
                <a:solidFill>
                  <a:srgbClr val="FF00FF"/>
                </a:solidFill>
              </a:rPr>
              <a:t>technical info. On continuous </a:t>
            </a:r>
            <a:r>
              <a:rPr lang="en-IN" dirty="0" smtClean="0"/>
              <a:t>basis in alignment with package of practices in respect of important crops of a particular area along with information about services</a:t>
            </a:r>
          </a:p>
          <a:p>
            <a:pPr lvl="2"/>
            <a:r>
              <a:rPr lang="en-IN" dirty="0" smtClean="0"/>
              <a:t>To </a:t>
            </a:r>
            <a:r>
              <a:rPr lang="en-IN" dirty="0" smtClean="0">
                <a:solidFill>
                  <a:srgbClr val="FF0000"/>
                </a:solidFill>
              </a:rPr>
              <a:t>inform and educate the rural women </a:t>
            </a:r>
            <a:r>
              <a:rPr lang="en-IN" dirty="0" smtClean="0"/>
              <a:t>on their </a:t>
            </a:r>
            <a:r>
              <a:rPr lang="en-IN" dirty="0" smtClean="0">
                <a:solidFill>
                  <a:srgbClr val="FF0000"/>
                </a:solidFill>
              </a:rPr>
              <a:t>effective partnership </a:t>
            </a:r>
            <a:r>
              <a:rPr lang="en-IN" dirty="0" smtClean="0"/>
              <a:t>in traditional to modern </a:t>
            </a:r>
            <a:r>
              <a:rPr lang="en-IN" dirty="0" smtClean="0">
                <a:solidFill>
                  <a:srgbClr val="FF0000"/>
                </a:solidFill>
              </a:rPr>
              <a:t>farming and home making</a:t>
            </a:r>
          </a:p>
          <a:p>
            <a:pPr lvl="1"/>
            <a:r>
              <a:rPr lang="en-IN" dirty="0" smtClean="0"/>
              <a:t>Objectives</a:t>
            </a:r>
          </a:p>
          <a:p>
            <a:pPr lvl="2"/>
            <a:r>
              <a:rPr lang="en-IN" dirty="0" smtClean="0">
                <a:solidFill>
                  <a:srgbClr val="3333FF"/>
                </a:solidFill>
              </a:rPr>
              <a:t>Inform </a:t>
            </a:r>
            <a:r>
              <a:rPr lang="en-IN" dirty="0" smtClean="0"/>
              <a:t>the farming community about </a:t>
            </a:r>
            <a:r>
              <a:rPr lang="en-IN" dirty="0" smtClean="0">
                <a:solidFill>
                  <a:srgbClr val="FF0000"/>
                </a:solidFill>
              </a:rPr>
              <a:t>latest scientific techniques </a:t>
            </a:r>
            <a:r>
              <a:rPr lang="en-IN" dirty="0" smtClean="0"/>
              <a:t>of increasing production in all important farm enterprises </a:t>
            </a:r>
          </a:p>
          <a:p>
            <a:pPr lvl="2"/>
            <a:r>
              <a:rPr lang="en-IN" dirty="0" smtClean="0"/>
              <a:t>To inform the non – agricultural rural population about the </a:t>
            </a:r>
            <a:r>
              <a:rPr lang="en-IN" dirty="0" smtClean="0">
                <a:solidFill>
                  <a:srgbClr val="3333FF"/>
                </a:solidFill>
              </a:rPr>
              <a:t>subsidiary and agro based enterprises </a:t>
            </a:r>
            <a:r>
              <a:rPr lang="en-IN" dirty="0" smtClean="0"/>
              <a:t>for improving their earnings</a:t>
            </a:r>
          </a:p>
          <a:p>
            <a:pPr lvl="2"/>
            <a:r>
              <a:rPr lang="en-IN" dirty="0" smtClean="0"/>
              <a:t>To help the rural people to </a:t>
            </a:r>
            <a:r>
              <a:rPr lang="en-IN" dirty="0" smtClean="0">
                <a:solidFill>
                  <a:srgbClr val="3333FF"/>
                </a:solidFill>
              </a:rPr>
              <a:t>participate</a:t>
            </a:r>
            <a:r>
              <a:rPr lang="en-IN" dirty="0" smtClean="0">
                <a:solidFill>
                  <a:srgbClr val="FF0000"/>
                </a:solidFill>
              </a:rPr>
              <a:t> in constructive agricultural and social programmes</a:t>
            </a:r>
            <a:r>
              <a:rPr lang="en-IN" dirty="0" smtClean="0"/>
              <a:t> for betterment of rural life</a:t>
            </a:r>
          </a:p>
          <a:p>
            <a:pPr lvl="2"/>
            <a:r>
              <a:rPr lang="en-IN" dirty="0" smtClean="0"/>
              <a:t>To inform the rural women on </a:t>
            </a:r>
            <a:r>
              <a:rPr lang="en-IN" dirty="0" smtClean="0">
                <a:solidFill>
                  <a:srgbClr val="FF0000"/>
                </a:solidFill>
              </a:rPr>
              <a:t>important </a:t>
            </a:r>
            <a:r>
              <a:rPr lang="en-IN" dirty="0" smtClean="0">
                <a:solidFill>
                  <a:srgbClr val="3333FF"/>
                </a:solidFill>
              </a:rPr>
              <a:t>home making </a:t>
            </a:r>
            <a:r>
              <a:rPr lang="en-IN" dirty="0" smtClean="0">
                <a:solidFill>
                  <a:srgbClr val="FF0000"/>
                </a:solidFill>
              </a:rPr>
              <a:t>on supporting their male counterparts on </a:t>
            </a:r>
            <a:r>
              <a:rPr lang="en-IN" dirty="0">
                <a:solidFill>
                  <a:srgbClr val="FF0000"/>
                </a:solidFill>
              </a:rPr>
              <a:t> </a:t>
            </a:r>
            <a:r>
              <a:rPr lang="en-IN" dirty="0" smtClean="0">
                <a:solidFill>
                  <a:srgbClr val="3333FF"/>
                </a:solidFill>
              </a:rPr>
              <a:t>improved</a:t>
            </a:r>
            <a:r>
              <a:rPr lang="en-IN" dirty="0" smtClean="0">
                <a:solidFill>
                  <a:srgbClr val="FF0000"/>
                </a:solidFill>
              </a:rPr>
              <a:t> farming </a:t>
            </a:r>
            <a:r>
              <a:rPr lang="en-IN" dirty="0" smtClean="0"/>
              <a:t>and to encourage them to </a:t>
            </a:r>
            <a:r>
              <a:rPr lang="en-IN" dirty="0" smtClean="0">
                <a:solidFill>
                  <a:srgbClr val="FF0000"/>
                </a:solidFill>
              </a:rPr>
              <a:t>participate in </a:t>
            </a:r>
            <a:r>
              <a:rPr lang="en-IN" dirty="0" smtClean="0">
                <a:solidFill>
                  <a:srgbClr val="3333FF"/>
                </a:solidFill>
              </a:rPr>
              <a:t>decision</a:t>
            </a:r>
            <a:r>
              <a:rPr lang="en-IN" dirty="0" smtClean="0">
                <a:solidFill>
                  <a:srgbClr val="FF0000"/>
                </a:solidFill>
              </a:rPr>
              <a:t> making </a:t>
            </a:r>
            <a:r>
              <a:rPr lang="en-IN" dirty="0" smtClean="0"/>
              <a:t>for progress of scientific farming</a:t>
            </a:r>
          </a:p>
          <a:p>
            <a:pPr lvl="1"/>
            <a:endParaRPr lang="en-IN" dirty="0" smtClean="0"/>
          </a:p>
          <a:p>
            <a:pPr lvl="1"/>
            <a:endParaRPr lang="en-IN" dirty="0" smtClean="0"/>
          </a:p>
          <a:p>
            <a:pPr lvl="2"/>
            <a:endParaRPr lang="en-IN"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24</a:t>
            </a:fld>
            <a:endParaRPr lang="en-US" dirty="0"/>
          </a:p>
        </p:txBody>
      </p:sp>
    </p:spTree>
    <p:extLst>
      <p:ext uri="{BB962C8B-B14F-4D97-AF65-F5344CB8AC3E}">
        <p14:creationId xmlns:p14="http://schemas.microsoft.com/office/powerpoint/2010/main" val="2668248405"/>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Radio Rural </a:t>
            </a:r>
            <a:r>
              <a:rPr lang="en-IN" dirty="0" smtClean="0"/>
              <a:t>Forum</a:t>
            </a:r>
            <a:endParaRPr lang="en-IN" dirty="0"/>
          </a:p>
        </p:txBody>
      </p:sp>
      <p:sp>
        <p:nvSpPr>
          <p:cNvPr id="3" name="Content Placeholder 2"/>
          <p:cNvSpPr>
            <a:spLocks noGrp="1"/>
          </p:cNvSpPr>
          <p:nvPr>
            <p:ph idx="1"/>
          </p:nvPr>
        </p:nvSpPr>
        <p:spPr/>
        <p:txBody>
          <a:bodyPr>
            <a:normAutofit fontScale="85000" lnSpcReduction="20000"/>
          </a:bodyPr>
          <a:lstStyle/>
          <a:p>
            <a:pPr lvl="1"/>
            <a:r>
              <a:rPr lang="en-IN" dirty="0" smtClean="0">
                <a:solidFill>
                  <a:srgbClr val="FF0000"/>
                </a:solidFill>
              </a:rPr>
              <a:t>Mass </a:t>
            </a:r>
            <a:r>
              <a:rPr lang="en-IN" dirty="0">
                <a:solidFill>
                  <a:srgbClr val="FF0000"/>
                </a:solidFill>
              </a:rPr>
              <a:t>media + interpersonal</a:t>
            </a:r>
            <a:r>
              <a:rPr lang="en-IN" dirty="0"/>
              <a:t> </a:t>
            </a:r>
          </a:p>
          <a:p>
            <a:pPr lvl="1"/>
            <a:r>
              <a:rPr lang="en-IN" dirty="0">
                <a:solidFill>
                  <a:srgbClr val="FF0000"/>
                </a:solidFill>
              </a:rPr>
              <a:t>Small organised group </a:t>
            </a:r>
            <a:r>
              <a:rPr lang="en-IN" dirty="0"/>
              <a:t>– meet regularly – receive and Discuss its content</a:t>
            </a:r>
          </a:p>
          <a:p>
            <a:pPr lvl="1"/>
            <a:r>
              <a:rPr lang="en-IN" dirty="0">
                <a:solidFill>
                  <a:srgbClr val="FF0000"/>
                </a:solidFill>
              </a:rPr>
              <a:t>Canada &gt; </a:t>
            </a:r>
            <a:r>
              <a:rPr lang="en-IN" dirty="0" smtClean="0">
                <a:solidFill>
                  <a:srgbClr val="FF0000"/>
                </a:solidFill>
              </a:rPr>
              <a:t>India</a:t>
            </a:r>
            <a:r>
              <a:rPr lang="en-IN" dirty="0" smtClean="0"/>
              <a:t>, </a:t>
            </a:r>
            <a:r>
              <a:rPr lang="en-IN" dirty="0"/>
              <a:t>Nigeria, Ghana, Costa Rica and Brazil </a:t>
            </a:r>
          </a:p>
          <a:p>
            <a:pPr lvl="1"/>
            <a:r>
              <a:rPr lang="en-IN" dirty="0">
                <a:solidFill>
                  <a:srgbClr val="008000"/>
                </a:solidFill>
              </a:rPr>
              <a:t>UNESCO</a:t>
            </a:r>
            <a:r>
              <a:rPr lang="en-IN" dirty="0"/>
              <a:t> Sponsored  - </a:t>
            </a:r>
            <a:r>
              <a:rPr lang="en-IN" dirty="0">
                <a:solidFill>
                  <a:srgbClr val="008000"/>
                </a:solidFill>
              </a:rPr>
              <a:t>1956</a:t>
            </a:r>
          </a:p>
          <a:p>
            <a:pPr lvl="1"/>
            <a:r>
              <a:rPr lang="en-IN" dirty="0">
                <a:solidFill>
                  <a:srgbClr val="008000"/>
                </a:solidFill>
              </a:rPr>
              <a:t>Biweekly</a:t>
            </a:r>
            <a:r>
              <a:rPr lang="en-IN" dirty="0"/>
              <a:t> broadcast – discussion – forwarding queries - </a:t>
            </a:r>
            <a:r>
              <a:rPr lang="en-IN" dirty="0">
                <a:solidFill>
                  <a:srgbClr val="008000"/>
                </a:solidFill>
              </a:rPr>
              <a:t>Expert answering</a:t>
            </a:r>
          </a:p>
          <a:p>
            <a:pPr lvl="1"/>
            <a:r>
              <a:rPr lang="en-IN" dirty="0"/>
              <a:t>Chairperson – </a:t>
            </a:r>
            <a:r>
              <a:rPr lang="en-IN" dirty="0">
                <a:solidFill>
                  <a:srgbClr val="FF00FF"/>
                </a:solidFill>
              </a:rPr>
              <a:t>Convenor</a:t>
            </a:r>
            <a:r>
              <a:rPr lang="en-IN" dirty="0"/>
              <a:t> – </a:t>
            </a:r>
            <a:r>
              <a:rPr lang="en-IN" dirty="0">
                <a:solidFill>
                  <a:srgbClr val="008000"/>
                </a:solidFill>
              </a:rPr>
              <a:t>12-20 </a:t>
            </a:r>
            <a:r>
              <a:rPr lang="en-IN" dirty="0" smtClean="0">
                <a:solidFill>
                  <a:srgbClr val="008000"/>
                </a:solidFill>
              </a:rPr>
              <a:t>members</a:t>
            </a:r>
          </a:p>
          <a:p>
            <a:pPr lvl="1"/>
            <a:r>
              <a:rPr lang="en-IN" dirty="0" smtClean="0"/>
              <a:t>Convenor – records, attendance, report, format, actions</a:t>
            </a:r>
          </a:p>
          <a:p>
            <a:r>
              <a:rPr lang="en-IN" dirty="0" smtClean="0"/>
              <a:t>Advantages</a:t>
            </a:r>
          </a:p>
          <a:p>
            <a:pPr lvl="1"/>
            <a:r>
              <a:rPr lang="en-IN" dirty="0" smtClean="0">
                <a:solidFill>
                  <a:srgbClr val="008000"/>
                </a:solidFill>
              </a:rPr>
              <a:t>Group Pressure </a:t>
            </a:r>
            <a:r>
              <a:rPr lang="en-IN" dirty="0" smtClean="0"/>
              <a:t>&gt;&gt; Attendance, interest, participation </a:t>
            </a:r>
          </a:p>
          <a:p>
            <a:pPr lvl="1"/>
            <a:r>
              <a:rPr lang="en-IN" dirty="0" smtClean="0"/>
              <a:t>Change of </a:t>
            </a:r>
            <a:r>
              <a:rPr lang="en-IN" dirty="0" smtClean="0">
                <a:solidFill>
                  <a:srgbClr val="008000"/>
                </a:solidFill>
              </a:rPr>
              <a:t>attitude</a:t>
            </a:r>
          </a:p>
          <a:p>
            <a:pPr lvl="1"/>
            <a:r>
              <a:rPr lang="en-IN" dirty="0" smtClean="0"/>
              <a:t>Group </a:t>
            </a:r>
            <a:r>
              <a:rPr lang="en-IN" dirty="0" smtClean="0">
                <a:solidFill>
                  <a:srgbClr val="008000"/>
                </a:solidFill>
              </a:rPr>
              <a:t>decisions</a:t>
            </a:r>
          </a:p>
          <a:p>
            <a:pPr lvl="1"/>
            <a:r>
              <a:rPr lang="en-IN" dirty="0" smtClean="0"/>
              <a:t>High </a:t>
            </a:r>
            <a:r>
              <a:rPr lang="en-IN" dirty="0" smtClean="0">
                <a:solidFill>
                  <a:srgbClr val="008000"/>
                </a:solidFill>
              </a:rPr>
              <a:t>credibility</a:t>
            </a:r>
            <a:r>
              <a:rPr lang="en-IN" dirty="0" smtClean="0"/>
              <a:t> of medium</a:t>
            </a:r>
            <a:endParaRPr lang="en-IN" dirty="0"/>
          </a:p>
          <a:p>
            <a:endParaRPr lang="en-IN"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25</a:t>
            </a:fld>
            <a:endParaRPr lang="en-US" dirty="0"/>
          </a:p>
        </p:txBody>
      </p:sp>
    </p:spTree>
    <p:extLst>
      <p:ext uri="{BB962C8B-B14F-4D97-AF65-F5344CB8AC3E}">
        <p14:creationId xmlns:p14="http://schemas.microsoft.com/office/powerpoint/2010/main" val="3058911542"/>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Farm School on Air</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Method of providing </a:t>
            </a:r>
            <a:r>
              <a:rPr lang="en-IN" dirty="0" smtClean="0">
                <a:solidFill>
                  <a:srgbClr val="008000"/>
                </a:solidFill>
              </a:rPr>
              <a:t>systematic education on farming to the farmers through the process of distance learning / radio broadcasting</a:t>
            </a:r>
          </a:p>
          <a:p>
            <a:r>
              <a:rPr lang="en-IN" dirty="0" smtClean="0"/>
              <a:t>Steps</a:t>
            </a:r>
          </a:p>
          <a:p>
            <a:pPr lvl="1"/>
            <a:r>
              <a:rPr lang="en-IN" dirty="0" smtClean="0"/>
              <a:t>Comprehensive </a:t>
            </a:r>
            <a:r>
              <a:rPr lang="en-IN" dirty="0" smtClean="0">
                <a:solidFill>
                  <a:srgbClr val="008000"/>
                </a:solidFill>
              </a:rPr>
              <a:t>syllabus</a:t>
            </a:r>
            <a:r>
              <a:rPr lang="en-IN" dirty="0" smtClean="0"/>
              <a:t>, selection of </a:t>
            </a:r>
            <a:r>
              <a:rPr lang="en-IN" dirty="0" smtClean="0">
                <a:solidFill>
                  <a:srgbClr val="008000"/>
                </a:solidFill>
              </a:rPr>
              <a:t>topics by committee</a:t>
            </a:r>
          </a:p>
          <a:p>
            <a:pPr lvl="1"/>
            <a:r>
              <a:rPr lang="en-IN" dirty="0" smtClean="0"/>
              <a:t>Trainer Selection – </a:t>
            </a:r>
            <a:r>
              <a:rPr lang="en-IN" dirty="0" smtClean="0">
                <a:solidFill>
                  <a:srgbClr val="008000"/>
                </a:solidFill>
              </a:rPr>
              <a:t>15-20 lessons</a:t>
            </a:r>
          </a:p>
          <a:p>
            <a:pPr lvl="1"/>
            <a:r>
              <a:rPr lang="en-IN" dirty="0" smtClean="0"/>
              <a:t>Registration – trainee listeners – radio station</a:t>
            </a:r>
          </a:p>
          <a:p>
            <a:pPr lvl="1"/>
            <a:r>
              <a:rPr lang="en-IN" dirty="0" smtClean="0"/>
              <a:t>Broadcast – </a:t>
            </a:r>
            <a:r>
              <a:rPr lang="en-IN" dirty="0" smtClean="0">
                <a:solidFill>
                  <a:srgbClr val="008000"/>
                </a:solidFill>
              </a:rPr>
              <a:t>weekly + Repeats</a:t>
            </a:r>
          </a:p>
          <a:p>
            <a:pPr lvl="1"/>
            <a:r>
              <a:rPr lang="en-IN" dirty="0" smtClean="0">
                <a:solidFill>
                  <a:srgbClr val="008000"/>
                </a:solidFill>
              </a:rPr>
              <a:t>Lecture</a:t>
            </a:r>
            <a:r>
              <a:rPr lang="en-IN" dirty="0" smtClean="0"/>
              <a:t> cum </a:t>
            </a:r>
            <a:r>
              <a:rPr lang="en-IN" dirty="0" smtClean="0">
                <a:solidFill>
                  <a:srgbClr val="008000"/>
                </a:solidFill>
              </a:rPr>
              <a:t>discussion</a:t>
            </a:r>
            <a:r>
              <a:rPr lang="en-IN" dirty="0" smtClean="0"/>
              <a:t> and </a:t>
            </a:r>
            <a:r>
              <a:rPr lang="en-IN" dirty="0" smtClean="0">
                <a:solidFill>
                  <a:srgbClr val="FF0000"/>
                </a:solidFill>
              </a:rPr>
              <a:t>Q&amp;A</a:t>
            </a:r>
          </a:p>
          <a:p>
            <a:pPr lvl="1"/>
            <a:r>
              <a:rPr lang="en-IN" dirty="0" smtClean="0"/>
              <a:t>Studio – </a:t>
            </a:r>
            <a:r>
              <a:rPr lang="en-IN" dirty="0" smtClean="0">
                <a:solidFill>
                  <a:srgbClr val="FF0000"/>
                </a:solidFill>
              </a:rPr>
              <a:t>trainer, extension agent and few farmers</a:t>
            </a:r>
          </a:p>
          <a:p>
            <a:pPr lvl="1"/>
            <a:r>
              <a:rPr lang="en-IN" dirty="0" smtClean="0"/>
              <a:t>Summary, questions, answers at end</a:t>
            </a:r>
          </a:p>
          <a:p>
            <a:pPr lvl="1"/>
            <a:r>
              <a:rPr lang="en-IN" dirty="0" smtClean="0">
                <a:solidFill>
                  <a:srgbClr val="FF00FF"/>
                </a:solidFill>
              </a:rPr>
              <a:t>Mail answer sheet, evaluates and marks</a:t>
            </a:r>
          </a:p>
          <a:p>
            <a:pPr lvl="1"/>
            <a:r>
              <a:rPr lang="en-IN" dirty="0" smtClean="0"/>
              <a:t>Results, participation </a:t>
            </a:r>
            <a:r>
              <a:rPr lang="en-IN" dirty="0" smtClean="0">
                <a:solidFill>
                  <a:srgbClr val="008000"/>
                </a:solidFill>
              </a:rPr>
              <a:t>certificates</a:t>
            </a:r>
            <a:endParaRPr lang="en-IN" dirty="0">
              <a:solidFill>
                <a:srgbClr val="008000"/>
              </a:solidFill>
            </a:endParaRPr>
          </a:p>
        </p:txBody>
      </p:sp>
      <p:sp>
        <p:nvSpPr>
          <p:cNvPr id="4" name="Slide Number Placeholder 3"/>
          <p:cNvSpPr>
            <a:spLocks noGrp="1"/>
          </p:cNvSpPr>
          <p:nvPr>
            <p:ph type="sldNum" sz="quarter" idx="12"/>
          </p:nvPr>
        </p:nvSpPr>
        <p:spPr/>
        <p:txBody>
          <a:bodyPr/>
          <a:lstStyle/>
          <a:p>
            <a:fld id="{F4A751A5-4405-4285-BDEB-52C0531AF460}" type="slidenum">
              <a:rPr lang="en-US" smtClean="0"/>
              <a:pPr/>
              <a:t>26</a:t>
            </a:fld>
            <a:endParaRPr lang="en-US" dirty="0"/>
          </a:p>
        </p:txBody>
      </p:sp>
    </p:spTree>
    <p:extLst>
      <p:ext uri="{BB962C8B-B14F-4D97-AF65-F5344CB8AC3E}">
        <p14:creationId xmlns:p14="http://schemas.microsoft.com/office/powerpoint/2010/main" val="3682859504"/>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a:t>
            </a:r>
            <a:endParaRPr lang="en-US" dirty="0"/>
          </a:p>
        </p:txBody>
      </p:sp>
      <p:sp>
        <p:nvSpPr>
          <p:cNvPr id="3" name="Content Placeholder 2"/>
          <p:cNvSpPr>
            <a:spLocks noGrp="1"/>
          </p:cNvSpPr>
          <p:nvPr>
            <p:ph idx="1"/>
          </p:nvPr>
        </p:nvSpPr>
        <p:spPr/>
        <p:txBody>
          <a:bodyPr/>
          <a:lstStyle/>
          <a:p>
            <a:r>
              <a:rPr lang="en-US" dirty="0" smtClean="0"/>
              <a:t>An electronic AV medium which provides </a:t>
            </a:r>
            <a:r>
              <a:rPr lang="en-US" dirty="0" smtClean="0">
                <a:solidFill>
                  <a:srgbClr val="FF0000"/>
                </a:solidFill>
              </a:rPr>
              <a:t>pictures with synchronized sound</a:t>
            </a:r>
          </a:p>
          <a:p>
            <a:r>
              <a:rPr lang="en-US" dirty="0" smtClean="0">
                <a:solidFill>
                  <a:srgbClr val="FF0000"/>
                </a:solidFill>
              </a:rPr>
              <a:t>Cosmopolite</a:t>
            </a:r>
          </a:p>
          <a:p>
            <a:r>
              <a:rPr lang="en-US" dirty="0" smtClean="0">
                <a:solidFill>
                  <a:srgbClr val="FF0000"/>
                </a:solidFill>
              </a:rPr>
              <a:t>Instant awareness</a:t>
            </a:r>
          </a:p>
          <a:p>
            <a:r>
              <a:rPr lang="en-US" dirty="0" smtClean="0">
                <a:solidFill>
                  <a:srgbClr val="008000"/>
                </a:solidFill>
              </a:rPr>
              <a:t>Immediacy &amp; mobility</a:t>
            </a:r>
          </a:p>
          <a:p>
            <a:r>
              <a:rPr lang="en-US" dirty="0" smtClean="0"/>
              <a:t>Low cost</a:t>
            </a:r>
          </a:p>
          <a:p>
            <a:r>
              <a:rPr lang="en-US" dirty="0" smtClean="0">
                <a:solidFill>
                  <a:srgbClr val="FF00FF"/>
                </a:solidFill>
              </a:rPr>
              <a:t>Multimedia</a:t>
            </a:r>
            <a:r>
              <a:rPr lang="en-US" dirty="0" smtClean="0"/>
              <a:t> </a:t>
            </a:r>
          </a:p>
          <a:p>
            <a:endParaRPr lang="en-US"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27</a:t>
            </a:fld>
            <a:endParaRPr lang="en-US" dirty="0"/>
          </a:p>
        </p:txBody>
      </p:sp>
      <p:pic>
        <p:nvPicPr>
          <p:cNvPr id="4098" name="Picture 2" descr="Image result for krishidarshan kan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231616"/>
            <a:ext cx="4020530" cy="226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597432"/>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04" y="111456"/>
            <a:ext cx="4703331" cy="1143000"/>
          </a:xfrm>
        </p:spPr>
        <p:txBody>
          <a:bodyPr/>
          <a:lstStyle/>
          <a:p>
            <a:pPr algn="l"/>
            <a:r>
              <a:rPr lang="en-US" dirty="0" smtClean="0"/>
              <a:t>Television </a:t>
            </a:r>
            <a:endParaRPr lang="en-US" dirty="0"/>
          </a:p>
        </p:txBody>
      </p:sp>
      <p:sp>
        <p:nvSpPr>
          <p:cNvPr id="3" name="Content Placeholder 2"/>
          <p:cNvSpPr>
            <a:spLocks noGrp="1"/>
          </p:cNvSpPr>
          <p:nvPr>
            <p:ph idx="1"/>
          </p:nvPr>
        </p:nvSpPr>
        <p:spPr>
          <a:xfrm>
            <a:off x="125104" y="1344304"/>
            <a:ext cx="4703331" cy="5361296"/>
          </a:xfrm>
        </p:spPr>
        <p:txBody>
          <a:bodyPr>
            <a:normAutofit fontScale="55000" lnSpcReduction="20000"/>
          </a:bodyPr>
          <a:lstStyle/>
          <a:p>
            <a:r>
              <a:rPr lang="en-US" dirty="0" smtClean="0"/>
              <a:t>Commercial Vs Non commercial</a:t>
            </a:r>
          </a:p>
          <a:p>
            <a:r>
              <a:rPr lang="en-US" dirty="0" smtClean="0"/>
              <a:t>AIR - Delhi</a:t>
            </a:r>
          </a:p>
          <a:p>
            <a:pPr lvl="1"/>
            <a:r>
              <a:rPr lang="en-US" dirty="0" smtClean="0"/>
              <a:t>Sep. 15, 1959 – UNESCO grant</a:t>
            </a:r>
          </a:p>
          <a:p>
            <a:pPr lvl="1"/>
            <a:r>
              <a:rPr lang="en-US" dirty="0" smtClean="0"/>
              <a:t>1 hr/ day &amp; Twice a Week </a:t>
            </a:r>
          </a:p>
          <a:p>
            <a:r>
              <a:rPr lang="en-US" dirty="0" smtClean="0"/>
              <a:t>Krishi </a:t>
            </a:r>
            <a:r>
              <a:rPr lang="en-US" dirty="0" err="1" smtClean="0"/>
              <a:t>Dharsan</a:t>
            </a:r>
            <a:r>
              <a:rPr lang="en-US" dirty="0" smtClean="0"/>
              <a:t> </a:t>
            </a:r>
          </a:p>
          <a:p>
            <a:pPr lvl="1"/>
            <a:r>
              <a:rPr lang="en-US" dirty="0" smtClean="0"/>
              <a:t>Pilot programme 1967</a:t>
            </a:r>
          </a:p>
          <a:p>
            <a:pPr lvl="1"/>
            <a:r>
              <a:rPr lang="en-US" dirty="0" smtClean="0"/>
              <a:t>Dr. </a:t>
            </a:r>
            <a:r>
              <a:rPr lang="en-US" dirty="0" err="1" smtClean="0"/>
              <a:t>Vikram</a:t>
            </a:r>
            <a:r>
              <a:rPr lang="en-US" dirty="0" smtClean="0"/>
              <a:t> Sarabhai</a:t>
            </a:r>
          </a:p>
          <a:p>
            <a:pPr lvl="1"/>
            <a:r>
              <a:rPr lang="en-US" dirty="0" err="1" smtClean="0"/>
              <a:t>Teleclubs</a:t>
            </a:r>
            <a:endParaRPr lang="en-US" dirty="0" smtClean="0"/>
          </a:p>
          <a:p>
            <a:r>
              <a:rPr lang="en-US" dirty="0" smtClean="0"/>
              <a:t>1</a:t>
            </a:r>
            <a:r>
              <a:rPr lang="en-US" baseline="30000" dirty="0" smtClean="0"/>
              <a:t>st</a:t>
            </a:r>
            <a:r>
              <a:rPr lang="en-US" dirty="0" smtClean="0"/>
              <a:t> April 1976</a:t>
            </a:r>
          </a:p>
          <a:p>
            <a:pPr lvl="1"/>
            <a:r>
              <a:rPr lang="en-US" dirty="0" err="1"/>
              <a:t>Doordharshan</a:t>
            </a:r>
            <a:r>
              <a:rPr lang="en-US" dirty="0"/>
              <a:t> </a:t>
            </a:r>
          </a:p>
          <a:p>
            <a:r>
              <a:rPr lang="en-US" dirty="0" smtClean="0"/>
              <a:t>Aug. 15, 1982</a:t>
            </a:r>
          </a:p>
          <a:p>
            <a:pPr lvl="1"/>
            <a:r>
              <a:rPr lang="en-US" dirty="0"/>
              <a:t>National Network – INSAT 1A</a:t>
            </a:r>
          </a:p>
          <a:p>
            <a:pPr lvl="1"/>
            <a:r>
              <a:rPr lang="en-US" dirty="0" err="1" smtClean="0">
                <a:solidFill>
                  <a:srgbClr val="3333FF"/>
                </a:solidFill>
              </a:rPr>
              <a:t>Colour</a:t>
            </a:r>
            <a:r>
              <a:rPr lang="en-US" dirty="0" smtClean="0">
                <a:solidFill>
                  <a:srgbClr val="3333FF"/>
                </a:solidFill>
              </a:rPr>
              <a:t> Television</a:t>
            </a:r>
          </a:p>
          <a:p>
            <a:pPr lvl="1"/>
            <a:r>
              <a:rPr lang="en-US" dirty="0" smtClean="0"/>
              <a:t>Asian Games</a:t>
            </a:r>
          </a:p>
          <a:p>
            <a:r>
              <a:rPr lang="en-US" dirty="0" smtClean="0"/>
              <a:t>1984</a:t>
            </a:r>
          </a:p>
          <a:p>
            <a:pPr lvl="1"/>
            <a:r>
              <a:rPr lang="en-US" dirty="0" smtClean="0">
                <a:solidFill>
                  <a:srgbClr val="3333FF"/>
                </a:solidFill>
              </a:rPr>
              <a:t>Cable television </a:t>
            </a:r>
            <a:r>
              <a:rPr lang="en-US" dirty="0" smtClean="0"/>
              <a:t>Maharashtra / Gujarat</a:t>
            </a:r>
          </a:p>
          <a:p>
            <a:r>
              <a:rPr lang="en-US" dirty="0" smtClean="0">
                <a:solidFill>
                  <a:srgbClr val="3333FF"/>
                </a:solidFill>
              </a:rPr>
              <a:t>Satellite</a:t>
            </a:r>
            <a:r>
              <a:rPr lang="en-US" dirty="0" smtClean="0"/>
              <a:t> CNN / Star </a:t>
            </a:r>
          </a:p>
          <a:p>
            <a:pPr lvl="1"/>
            <a:r>
              <a:rPr lang="en-US" dirty="0" smtClean="0"/>
              <a:t>1990-92</a:t>
            </a:r>
          </a:p>
          <a:p>
            <a:r>
              <a:rPr lang="en-IN" dirty="0" smtClean="0">
                <a:solidFill>
                  <a:srgbClr val="3333FF"/>
                </a:solidFill>
              </a:rPr>
              <a:t>DD </a:t>
            </a:r>
            <a:r>
              <a:rPr lang="en-IN" dirty="0" err="1" smtClean="0">
                <a:solidFill>
                  <a:srgbClr val="3333FF"/>
                </a:solidFill>
              </a:rPr>
              <a:t>Kisan</a:t>
            </a:r>
            <a:endParaRPr lang="en-IN" dirty="0" smtClean="0">
              <a:solidFill>
                <a:srgbClr val="3333FF"/>
              </a:solidFill>
            </a:endParaRPr>
          </a:p>
          <a:p>
            <a:pPr lvl="1"/>
            <a:r>
              <a:rPr lang="en-IN" dirty="0" smtClean="0"/>
              <a:t>26 </a:t>
            </a:r>
            <a:r>
              <a:rPr lang="en-IN" dirty="0"/>
              <a:t>May </a:t>
            </a:r>
            <a:r>
              <a:rPr lang="en-IN" dirty="0" smtClean="0"/>
              <a:t>2015</a:t>
            </a:r>
            <a:endParaRPr lang="en-US" dirty="0" smtClean="0"/>
          </a:p>
        </p:txBody>
      </p:sp>
      <p:sp>
        <p:nvSpPr>
          <p:cNvPr id="4" name="Slide Number Placeholder 3"/>
          <p:cNvSpPr>
            <a:spLocks noGrp="1"/>
          </p:cNvSpPr>
          <p:nvPr>
            <p:ph type="sldNum" sz="quarter" idx="12"/>
          </p:nvPr>
        </p:nvSpPr>
        <p:spPr/>
        <p:txBody>
          <a:bodyPr/>
          <a:lstStyle/>
          <a:p>
            <a:fld id="{F4A751A5-4405-4285-BDEB-52C0531AF460}" type="slidenum">
              <a:rPr lang="en-US" smtClean="0"/>
              <a:pPr/>
              <a:t>28</a:t>
            </a:fld>
            <a:endParaRPr lang="en-US" dirty="0"/>
          </a:p>
        </p:txBody>
      </p:sp>
      <p:pic>
        <p:nvPicPr>
          <p:cNvPr id="6" name="Picture 14" descr="P4040037"/>
          <p:cNvPicPr>
            <a:picLocks noChangeArrowheads="1"/>
          </p:cNvPicPr>
          <p:nvPr/>
        </p:nvPicPr>
        <p:blipFill>
          <a:blip r:embed="rId2" cstate="print"/>
          <a:srcRect/>
          <a:stretch>
            <a:fillRect/>
          </a:stretch>
        </p:blipFill>
        <p:spPr bwMode="auto">
          <a:xfrm>
            <a:off x="4970921" y="304800"/>
            <a:ext cx="4020679" cy="2861733"/>
          </a:xfrm>
          <a:prstGeom prst="rect">
            <a:avLst/>
          </a:prstGeom>
          <a:ln>
            <a:noFill/>
          </a:ln>
          <a:effectLst>
            <a:softEdge rad="112500"/>
          </a:effectLst>
        </p:spPr>
      </p:pic>
      <p:pic>
        <p:nvPicPr>
          <p:cNvPr id="7" name="Picture 5" descr="Copy of IMG_01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9756" y="3314700"/>
            <a:ext cx="4018844" cy="301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145026"/>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 - Objectives</a:t>
            </a:r>
            <a:endParaRPr lang="en-US" dirty="0"/>
          </a:p>
        </p:txBody>
      </p:sp>
      <p:sp>
        <p:nvSpPr>
          <p:cNvPr id="3" name="Content Placeholder 2"/>
          <p:cNvSpPr>
            <a:spLocks noGrp="1"/>
          </p:cNvSpPr>
          <p:nvPr>
            <p:ph idx="1"/>
          </p:nvPr>
        </p:nvSpPr>
        <p:spPr>
          <a:xfrm>
            <a:off x="125104" y="1344304"/>
            <a:ext cx="5056496" cy="5361296"/>
          </a:xfrm>
        </p:spPr>
        <p:txBody>
          <a:bodyPr>
            <a:normAutofit/>
          </a:bodyPr>
          <a:lstStyle/>
          <a:p>
            <a:r>
              <a:rPr lang="en-US" dirty="0" smtClean="0"/>
              <a:t>Create </a:t>
            </a:r>
            <a:r>
              <a:rPr lang="en-US" dirty="0" smtClean="0">
                <a:solidFill>
                  <a:srgbClr val="FF00FF"/>
                </a:solidFill>
              </a:rPr>
              <a:t>general awareness </a:t>
            </a:r>
            <a:r>
              <a:rPr lang="en-US" dirty="0" smtClean="0"/>
              <a:t>among people on </a:t>
            </a:r>
            <a:r>
              <a:rPr lang="en-US" dirty="0" smtClean="0">
                <a:solidFill>
                  <a:srgbClr val="FF00FF"/>
                </a:solidFill>
              </a:rPr>
              <a:t>agri/RD</a:t>
            </a:r>
            <a:r>
              <a:rPr lang="en-US" dirty="0" smtClean="0"/>
              <a:t> programmes</a:t>
            </a:r>
          </a:p>
          <a:p>
            <a:r>
              <a:rPr lang="en-US" dirty="0" smtClean="0"/>
              <a:t>Provide </a:t>
            </a:r>
            <a:r>
              <a:rPr lang="en-US" dirty="0" smtClean="0">
                <a:solidFill>
                  <a:srgbClr val="FF00FF"/>
                </a:solidFill>
              </a:rPr>
              <a:t>need based programme</a:t>
            </a:r>
            <a:r>
              <a:rPr lang="en-US" dirty="0" smtClean="0"/>
              <a:t> to rural audience</a:t>
            </a:r>
          </a:p>
          <a:p>
            <a:r>
              <a:rPr lang="en-US" dirty="0" smtClean="0"/>
              <a:t>To show rural people /farmers </a:t>
            </a:r>
            <a:r>
              <a:rPr lang="en-US" dirty="0" smtClean="0">
                <a:solidFill>
                  <a:srgbClr val="008000"/>
                </a:solidFill>
              </a:rPr>
              <a:t>what to do, how to do and with what results</a:t>
            </a:r>
          </a:p>
          <a:p>
            <a:endParaRPr lang="en-US"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29</a:t>
            </a:fld>
            <a:endParaRPr lang="en-US" dirty="0"/>
          </a:p>
        </p:txBody>
      </p:sp>
      <p:pic>
        <p:nvPicPr>
          <p:cNvPr id="5" name="Picture 2" descr="Image result for krishidarshan kan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984" y="1358159"/>
            <a:ext cx="3675520" cy="275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843954"/>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JOURNALISM</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a:solidFill>
                  <a:srgbClr val="FF0000"/>
                </a:solidFill>
              </a:rPr>
              <a:t>Journalism </a:t>
            </a:r>
            <a:r>
              <a:rPr lang="en-US" dirty="0"/>
              <a:t>is the systematic and reliable dissemination of public </a:t>
            </a:r>
            <a:r>
              <a:rPr lang="en-US" dirty="0">
                <a:solidFill>
                  <a:srgbClr val="3333FF"/>
                </a:solidFill>
              </a:rPr>
              <a:t>information</a:t>
            </a:r>
            <a:r>
              <a:rPr lang="en-US" dirty="0"/>
              <a:t>, public </a:t>
            </a:r>
            <a:r>
              <a:rPr lang="en-US" dirty="0">
                <a:solidFill>
                  <a:srgbClr val="3333FF"/>
                </a:solidFill>
              </a:rPr>
              <a:t>opinion</a:t>
            </a:r>
            <a:r>
              <a:rPr lang="en-US" dirty="0"/>
              <a:t> and public </a:t>
            </a:r>
            <a:r>
              <a:rPr lang="en-US" dirty="0">
                <a:solidFill>
                  <a:srgbClr val="3333FF"/>
                </a:solidFill>
              </a:rPr>
              <a:t>entertainment</a:t>
            </a:r>
            <a:r>
              <a:rPr lang="en-US" dirty="0"/>
              <a:t> by modern mass media of communication</a:t>
            </a:r>
            <a:r>
              <a:rPr lang="en-US" dirty="0" smtClean="0"/>
              <a:t>.</a:t>
            </a:r>
          </a:p>
          <a:p>
            <a:pPr lvl="1">
              <a:lnSpc>
                <a:spcPct val="150000"/>
              </a:lnSpc>
            </a:pPr>
            <a:r>
              <a:rPr lang="en-US" dirty="0" smtClean="0"/>
              <a:t>journalism </a:t>
            </a:r>
            <a:r>
              <a:rPr lang="en-US" dirty="0"/>
              <a:t>has become the media of mass education </a:t>
            </a:r>
            <a:endParaRPr lang="en-US" dirty="0" smtClean="0"/>
          </a:p>
        </p:txBody>
      </p:sp>
      <p:sp>
        <p:nvSpPr>
          <p:cNvPr id="4" name="Slide Number Placeholder 3"/>
          <p:cNvSpPr>
            <a:spLocks noGrp="1"/>
          </p:cNvSpPr>
          <p:nvPr>
            <p:ph type="sldNum" sz="quarter" idx="12"/>
          </p:nvPr>
        </p:nvSpPr>
        <p:spPr/>
        <p:txBody>
          <a:bodyPr/>
          <a:lstStyle/>
          <a:p>
            <a:fld id="{F4A751A5-4405-4285-BDEB-52C0531AF460}" type="slidenum">
              <a:rPr lang="en-US" smtClean="0"/>
              <a:pPr/>
              <a:t>3</a:t>
            </a:fld>
            <a:endParaRPr lang="en-US" dirty="0"/>
          </a:p>
        </p:txBody>
      </p:sp>
    </p:spTree>
    <p:extLst>
      <p:ext uri="{BB962C8B-B14F-4D97-AF65-F5344CB8AC3E}">
        <p14:creationId xmlns:p14="http://schemas.microsoft.com/office/powerpoint/2010/main" val="4209954720"/>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sp>
        <p:nvSpPr>
          <p:cNvPr id="3" name="Content Placeholder 2"/>
          <p:cNvSpPr>
            <a:spLocks noGrp="1"/>
          </p:cNvSpPr>
          <p:nvPr>
            <p:ph idx="1"/>
          </p:nvPr>
        </p:nvSpPr>
        <p:spPr>
          <a:xfrm>
            <a:off x="125104" y="1344304"/>
            <a:ext cx="5589896" cy="5361296"/>
          </a:xfrm>
        </p:spPr>
        <p:txBody>
          <a:bodyPr>
            <a:normAutofit/>
          </a:bodyPr>
          <a:lstStyle/>
          <a:p>
            <a:r>
              <a:rPr lang="en-US" dirty="0" smtClean="0"/>
              <a:t>Producer, Agril. Programmes</a:t>
            </a:r>
          </a:p>
          <a:p>
            <a:pPr lvl="1"/>
            <a:r>
              <a:rPr lang="en-US" dirty="0" smtClean="0">
                <a:solidFill>
                  <a:srgbClr val="008000"/>
                </a:solidFill>
              </a:rPr>
              <a:t>Publicizing</a:t>
            </a:r>
          </a:p>
          <a:p>
            <a:pPr lvl="1"/>
            <a:r>
              <a:rPr lang="en-US" dirty="0" smtClean="0">
                <a:solidFill>
                  <a:srgbClr val="FF00FF"/>
                </a:solidFill>
              </a:rPr>
              <a:t>Field recording </a:t>
            </a:r>
            <a:r>
              <a:rPr lang="en-US" dirty="0" smtClean="0"/>
              <a:t>of </a:t>
            </a:r>
            <a:r>
              <a:rPr lang="en-US" dirty="0" err="1" smtClean="0"/>
              <a:t>prog</a:t>
            </a:r>
            <a:r>
              <a:rPr lang="en-US" dirty="0" smtClean="0"/>
              <a:t>/activities / achievements</a:t>
            </a:r>
          </a:p>
          <a:p>
            <a:pPr lvl="1"/>
            <a:r>
              <a:rPr lang="en-US" dirty="0" smtClean="0">
                <a:solidFill>
                  <a:srgbClr val="FF0000"/>
                </a:solidFill>
              </a:rPr>
              <a:t>Recording of research </a:t>
            </a:r>
            <a:r>
              <a:rPr lang="en-US" dirty="0" smtClean="0"/>
              <a:t>based how to do</a:t>
            </a:r>
          </a:p>
          <a:p>
            <a:r>
              <a:rPr lang="en-US" dirty="0" smtClean="0"/>
              <a:t>Publicizing </a:t>
            </a:r>
          </a:p>
          <a:p>
            <a:pPr lvl="1"/>
            <a:r>
              <a:rPr lang="en-US" dirty="0" smtClean="0"/>
              <a:t>Trainings, field day, exhibition, campaign, seminar, symposium, workshop, etc.</a:t>
            </a:r>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30</a:t>
            </a:fld>
            <a:endParaRPr lang="en-US" dirty="0"/>
          </a:p>
        </p:txBody>
      </p:sp>
      <p:pic>
        <p:nvPicPr>
          <p:cNvPr id="6146" name="Picture 2" descr="Image result for krishidarshan kan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910" y="1344305"/>
            <a:ext cx="3287594" cy="24656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krishidarshan kan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910" y="3835402"/>
            <a:ext cx="3287594" cy="246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139960"/>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Field / Research (how to do) recordings</a:t>
            </a:r>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Preparation</a:t>
            </a:r>
          </a:p>
          <a:p>
            <a:r>
              <a:rPr lang="en-US" dirty="0" smtClean="0"/>
              <a:t>Decide </a:t>
            </a:r>
            <a:r>
              <a:rPr lang="en-US" dirty="0" smtClean="0">
                <a:solidFill>
                  <a:srgbClr val="008000"/>
                </a:solidFill>
              </a:rPr>
              <a:t>topic, location &amp; persons</a:t>
            </a:r>
          </a:p>
          <a:p>
            <a:pPr lvl="1"/>
            <a:r>
              <a:rPr lang="en-US" dirty="0" smtClean="0"/>
              <a:t>Date, time, itinerary, conveyance</a:t>
            </a:r>
          </a:p>
          <a:p>
            <a:r>
              <a:rPr lang="en-US" dirty="0" smtClean="0">
                <a:solidFill>
                  <a:srgbClr val="FF00FF"/>
                </a:solidFill>
              </a:rPr>
              <a:t>Materials, spots</a:t>
            </a:r>
          </a:p>
          <a:p>
            <a:r>
              <a:rPr lang="en-US" dirty="0" smtClean="0">
                <a:solidFill>
                  <a:srgbClr val="3333FF"/>
                </a:solidFill>
              </a:rPr>
              <a:t>Script &amp; Cue </a:t>
            </a:r>
            <a:r>
              <a:rPr lang="en-US" dirty="0" smtClean="0"/>
              <a:t>Sheet</a:t>
            </a:r>
          </a:p>
          <a:p>
            <a:r>
              <a:rPr lang="en-US" dirty="0" smtClean="0">
                <a:solidFill>
                  <a:srgbClr val="FF00FF"/>
                </a:solidFill>
              </a:rPr>
              <a:t>Labels &amp; lettering</a:t>
            </a:r>
          </a:p>
          <a:p>
            <a:r>
              <a:rPr lang="en-US" dirty="0" smtClean="0">
                <a:solidFill>
                  <a:srgbClr val="FF0000"/>
                </a:solidFill>
              </a:rPr>
              <a:t>2-3 locations</a:t>
            </a:r>
            <a:r>
              <a:rPr lang="en-US" dirty="0" smtClean="0"/>
              <a:t> / day</a:t>
            </a:r>
          </a:p>
        </p:txBody>
      </p:sp>
      <p:sp>
        <p:nvSpPr>
          <p:cNvPr id="4" name="Slide Number Placeholder 3"/>
          <p:cNvSpPr>
            <a:spLocks noGrp="1"/>
          </p:cNvSpPr>
          <p:nvPr>
            <p:ph type="sldNum" sz="quarter" idx="12"/>
          </p:nvPr>
        </p:nvSpPr>
        <p:spPr/>
        <p:txBody>
          <a:bodyPr/>
          <a:lstStyle/>
          <a:p>
            <a:fld id="{F4A751A5-4405-4285-BDEB-52C0531AF460}" type="slidenum">
              <a:rPr lang="en-US" smtClean="0"/>
              <a:pPr/>
              <a:t>31</a:t>
            </a:fld>
            <a:endParaRPr lang="en-US" dirty="0"/>
          </a:p>
        </p:txBody>
      </p:sp>
      <p:pic>
        <p:nvPicPr>
          <p:cNvPr id="8194" name="Picture 2" descr="Image result for krishidarshan kan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4339" y="3276600"/>
            <a:ext cx="4348965" cy="326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188732"/>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TV Recording - Implementation</a:t>
            </a:r>
            <a:endParaRPr lang="en-US" dirty="0"/>
          </a:p>
        </p:txBody>
      </p:sp>
      <p:sp>
        <p:nvSpPr>
          <p:cNvPr id="3" name="Content Placeholder 2"/>
          <p:cNvSpPr>
            <a:spLocks noGrp="1"/>
          </p:cNvSpPr>
          <p:nvPr>
            <p:ph idx="1"/>
          </p:nvPr>
        </p:nvSpPr>
        <p:spPr>
          <a:xfrm>
            <a:off x="125104" y="1344304"/>
            <a:ext cx="8915400" cy="5361296"/>
          </a:xfrm>
        </p:spPr>
        <p:txBody>
          <a:bodyPr>
            <a:normAutofit fontScale="92500" lnSpcReduction="20000"/>
          </a:bodyPr>
          <a:lstStyle/>
          <a:p>
            <a:r>
              <a:rPr lang="en-US" dirty="0" smtClean="0"/>
              <a:t>Producer, staff, equipment, location </a:t>
            </a:r>
            <a:r>
              <a:rPr lang="en-US" dirty="0" smtClean="0">
                <a:solidFill>
                  <a:srgbClr val="FF0000"/>
                </a:solidFill>
              </a:rPr>
              <a:t>in time</a:t>
            </a:r>
          </a:p>
          <a:p>
            <a:r>
              <a:rPr lang="en-US" dirty="0" smtClean="0">
                <a:solidFill>
                  <a:srgbClr val="008000"/>
                </a:solidFill>
              </a:rPr>
              <a:t>Sunlight &amp; time </a:t>
            </a:r>
            <a:r>
              <a:rPr lang="en-US" dirty="0" smtClean="0"/>
              <a:t>management</a:t>
            </a:r>
          </a:p>
          <a:p>
            <a:r>
              <a:rPr lang="en-US" dirty="0" smtClean="0">
                <a:solidFill>
                  <a:srgbClr val="FF00FF"/>
                </a:solidFill>
              </a:rPr>
              <a:t>Highlight expectations </a:t>
            </a:r>
          </a:p>
          <a:p>
            <a:r>
              <a:rPr lang="en-US" dirty="0" smtClean="0"/>
              <a:t>Cooperate &amp; avoid </a:t>
            </a:r>
            <a:r>
              <a:rPr lang="en-US" dirty="0" smtClean="0">
                <a:solidFill>
                  <a:srgbClr val="00B0F0"/>
                </a:solidFill>
              </a:rPr>
              <a:t>interference</a:t>
            </a:r>
          </a:p>
          <a:p>
            <a:r>
              <a:rPr lang="en-US" dirty="0" smtClean="0"/>
              <a:t>Follow up</a:t>
            </a:r>
          </a:p>
          <a:p>
            <a:pPr lvl="1"/>
            <a:r>
              <a:rPr lang="en-US" dirty="0" smtClean="0"/>
              <a:t>Incorporate </a:t>
            </a:r>
            <a:r>
              <a:rPr lang="en-US" dirty="0" smtClean="0">
                <a:solidFill>
                  <a:srgbClr val="00B0F0"/>
                </a:solidFill>
              </a:rPr>
              <a:t>Studio based</a:t>
            </a:r>
            <a:r>
              <a:rPr lang="en-US" dirty="0" smtClean="0"/>
              <a:t> recordings &amp; </a:t>
            </a:r>
            <a:r>
              <a:rPr lang="en-US" dirty="0" smtClean="0">
                <a:solidFill>
                  <a:srgbClr val="00B0F0"/>
                </a:solidFill>
              </a:rPr>
              <a:t>Editing</a:t>
            </a:r>
          </a:p>
          <a:p>
            <a:pPr lvl="1"/>
            <a:r>
              <a:rPr lang="en-US" dirty="0" smtClean="0"/>
              <a:t>Obtain and intimate </a:t>
            </a:r>
            <a:r>
              <a:rPr lang="en-US" dirty="0" smtClean="0">
                <a:solidFill>
                  <a:srgbClr val="00B0F0"/>
                </a:solidFill>
              </a:rPr>
              <a:t>Date of telecast &amp; </a:t>
            </a:r>
            <a:r>
              <a:rPr lang="en-US" dirty="0" err="1" smtClean="0"/>
              <a:t>Publicise</a:t>
            </a:r>
            <a:endParaRPr lang="en-US" dirty="0" smtClean="0">
              <a:solidFill>
                <a:srgbClr val="00B0F0"/>
              </a:solidFill>
            </a:endParaRPr>
          </a:p>
          <a:p>
            <a:pPr lvl="1"/>
            <a:r>
              <a:rPr lang="en-US" dirty="0" smtClean="0">
                <a:solidFill>
                  <a:srgbClr val="00B0F0"/>
                </a:solidFill>
              </a:rPr>
              <a:t>Reply</a:t>
            </a:r>
            <a:r>
              <a:rPr lang="en-US" dirty="0" smtClean="0"/>
              <a:t> to queries</a:t>
            </a:r>
          </a:p>
          <a:p>
            <a:r>
              <a:rPr lang="en-US" dirty="0" smtClean="0"/>
              <a:t>Limitations</a:t>
            </a:r>
          </a:p>
          <a:p>
            <a:pPr lvl="1"/>
            <a:r>
              <a:rPr lang="en-US" dirty="0" smtClean="0"/>
              <a:t>Lots of planning, preparation, training, personnel</a:t>
            </a:r>
          </a:p>
          <a:p>
            <a:pPr lvl="1"/>
            <a:r>
              <a:rPr lang="en-US" dirty="0" smtClean="0"/>
              <a:t>Availability of </a:t>
            </a:r>
            <a:r>
              <a:rPr lang="en-US" dirty="0" smtClean="0">
                <a:solidFill>
                  <a:srgbClr val="00B0F0"/>
                </a:solidFill>
              </a:rPr>
              <a:t>sets &amp; power</a:t>
            </a:r>
          </a:p>
          <a:p>
            <a:pPr lvl="1"/>
            <a:r>
              <a:rPr lang="en-US" dirty="0" smtClean="0"/>
              <a:t>Limitations on </a:t>
            </a:r>
            <a:r>
              <a:rPr lang="en-US" dirty="0" smtClean="0">
                <a:solidFill>
                  <a:srgbClr val="00B0F0"/>
                </a:solidFill>
              </a:rPr>
              <a:t>attitude, skill</a:t>
            </a:r>
          </a:p>
        </p:txBody>
      </p:sp>
      <p:sp>
        <p:nvSpPr>
          <p:cNvPr id="4" name="Slide Number Placeholder 3"/>
          <p:cNvSpPr>
            <a:spLocks noGrp="1"/>
          </p:cNvSpPr>
          <p:nvPr>
            <p:ph type="sldNum" sz="quarter" idx="12"/>
          </p:nvPr>
        </p:nvSpPr>
        <p:spPr/>
        <p:txBody>
          <a:bodyPr/>
          <a:lstStyle/>
          <a:p>
            <a:fld id="{F4A751A5-4405-4285-BDEB-52C0531AF460}" type="slidenum">
              <a:rPr lang="en-US" smtClean="0"/>
              <a:pPr/>
              <a:t>32</a:t>
            </a:fld>
            <a:endParaRPr lang="en-US" dirty="0"/>
          </a:p>
        </p:txBody>
      </p:sp>
      <p:pic>
        <p:nvPicPr>
          <p:cNvPr id="9218" name="Picture 2" descr="Image result for krishidarshan kan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044889"/>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Mobile &amp; Social Media</a:t>
            </a:r>
            <a:endParaRPr lang="en-IN" dirty="0"/>
          </a:p>
        </p:txBody>
      </p:sp>
      <p:sp>
        <p:nvSpPr>
          <p:cNvPr id="3" name="Content Placeholder 2"/>
          <p:cNvSpPr>
            <a:spLocks noGrp="1"/>
          </p:cNvSpPr>
          <p:nvPr>
            <p:ph idx="1"/>
          </p:nvPr>
        </p:nvSpPr>
        <p:spPr/>
        <p:txBody>
          <a:bodyPr/>
          <a:lstStyle/>
          <a:p>
            <a:r>
              <a:rPr lang="en-IN" dirty="0" smtClean="0"/>
              <a:t>Applications </a:t>
            </a:r>
          </a:p>
          <a:p>
            <a:pPr lvl="1"/>
            <a:r>
              <a:rPr lang="en-IN" dirty="0" smtClean="0"/>
              <a:t>convert pictures into video</a:t>
            </a:r>
          </a:p>
          <a:p>
            <a:pPr lvl="1"/>
            <a:r>
              <a:rPr lang="en-IN" dirty="0" smtClean="0"/>
              <a:t>Record &amp; Add voice</a:t>
            </a:r>
          </a:p>
          <a:p>
            <a:pPr lvl="1"/>
            <a:r>
              <a:rPr lang="en-IN" dirty="0" smtClean="0"/>
              <a:t>Edit &amp; Update</a:t>
            </a:r>
          </a:p>
          <a:p>
            <a:pPr lvl="1"/>
            <a:r>
              <a:rPr lang="en-IN" dirty="0" smtClean="0"/>
              <a:t>Training / Courses</a:t>
            </a:r>
          </a:p>
          <a:p>
            <a:r>
              <a:rPr lang="en-IN" dirty="0" smtClean="0"/>
              <a:t>Publish in YouTube / social media</a:t>
            </a:r>
          </a:p>
          <a:p>
            <a:pPr lvl="1"/>
            <a:r>
              <a:rPr lang="en-IN" dirty="0" smtClean="0"/>
              <a:t>Originality</a:t>
            </a:r>
          </a:p>
          <a:p>
            <a:pPr lvl="1"/>
            <a:r>
              <a:rPr lang="en-IN" dirty="0" smtClean="0"/>
              <a:t>Courtesy / </a:t>
            </a:r>
            <a:r>
              <a:rPr lang="en-IN" dirty="0" err="1" smtClean="0"/>
              <a:t>Copywrites</a:t>
            </a:r>
            <a:endParaRPr lang="en-IN" dirty="0" smtClean="0"/>
          </a:p>
          <a:p>
            <a:pPr lvl="1"/>
            <a:r>
              <a:rPr lang="en-IN" dirty="0" smtClean="0"/>
              <a:t>Earnings</a:t>
            </a:r>
          </a:p>
          <a:p>
            <a:pPr lvl="1"/>
            <a:r>
              <a:rPr lang="en-IN" dirty="0" smtClean="0"/>
              <a:t>Team Management</a:t>
            </a:r>
          </a:p>
          <a:p>
            <a:pPr lvl="1"/>
            <a:endParaRPr lang="en-IN" dirty="0"/>
          </a:p>
        </p:txBody>
      </p:sp>
      <p:sp>
        <p:nvSpPr>
          <p:cNvPr id="4" name="Slide Number Placeholder 3"/>
          <p:cNvSpPr>
            <a:spLocks noGrp="1"/>
          </p:cNvSpPr>
          <p:nvPr>
            <p:ph type="sldNum" sz="quarter" idx="12"/>
          </p:nvPr>
        </p:nvSpPr>
        <p:spPr/>
        <p:txBody>
          <a:bodyPr/>
          <a:lstStyle/>
          <a:p>
            <a:fld id="{F4A751A5-4405-4285-BDEB-52C0531AF460}" type="slidenum">
              <a:rPr lang="en-US" smtClean="0"/>
              <a:pPr/>
              <a:t>33</a:t>
            </a:fld>
            <a:endParaRPr lang="en-US" dirty="0"/>
          </a:p>
        </p:txBody>
      </p:sp>
    </p:spTree>
    <p:extLst>
      <p:ext uri="{BB962C8B-B14F-4D97-AF65-F5344CB8AC3E}">
        <p14:creationId xmlns:p14="http://schemas.microsoft.com/office/powerpoint/2010/main" val="2674521400"/>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JOURNALISM</a:t>
            </a:r>
            <a:endParaRPr lang="en-US" dirty="0"/>
          </a:p>
        </p:txBody>
      </p:sp>
      <p:sp>
        <p:nvSpPr>
          <p:cNvPr id="3" name="Content Placeholder 2"/>
          <p:cNvSpPr>
            <a:spLocks noGrp="1"/>
          </p:cNvSpPr>
          <p:nvPr>
            <p:ph idx="1"/>
          </p:nvPr>
        </p:nvSpPr>
        <p:spPr/>
        <p:txBody>
          <a:bodyPr>
            <a:normAutofit/>
          </a:bodyPr>
          <a:lstStyle/>
          <a:p>
            <a:r>
              <a:rPr lang="en-US" dirty="0" smtClean="0"/>
              <a:t>All </a:t>
            </a:r>
            <a:r>
              <a:rPr lang="en-US" dirty="0">
                <a:solidFill>
                  <a:srgbClr val="3333FF"/>
                </a:solidFill>
              </a:rPr>
              <a:t>activities</a:t>
            </a:r>
            <a:r>
              <a:rPr lang="en-US" dirty="0"/>
              <a:t> concerned with the communication of mass media is not journalism but the part of that </a:t>
            </a:r>
            <a:r>
              <a:rPr lang="en-US" dirty="0">
                <a:solidFill>
                  <a:srgbClr val="FF0000"/>
                </a:solidFill>
              </a:rPr>
              <a:t>activity involving writing, preparation and production of the communication messages is journalism</a:t>
            </a:r>
            <a:r>
              <a:rPr lang="en-US" dirty="0"/>
              <a:t>.  </a:t>
            </a:r>
            <a:endParaRPr lang="en-US" dirty="0" smtClean="0"/>
          </a:p>
          <a:p>
            <a:pPr lvl="1"/>
            <a:r>
              <a:rPr lang="en-US" dirty="0" smtClean="0"/>
              <a:t>journalists </a:t>
            </a:r>
            <a:r>
              <a:rPr lang="en-US" dirty="0"/>
              <a:t>are </a:t>
            </a:r>
            <a:r>
              <a:rPr lang="en-US" dirty="0">
                <a:solidFill>
                  <a:srgbClr val="3333FF"/>
                </a:solidFill>
              </a:rPr>
              <a:t>writers, authors, reporters, correspondents, editors, sub-editors, interviewers, storywriters, scriptwriters, scenario editors and allied specialists</a:t>
            </a:r>
            <a:r>
              <a:rPr lang="en-US" dirty="0" smtClean="0"/>
              <a:t>.</a:t>
            </a:r>
          </a:p>
        </p:txBody>
      </p:sp>
      <p:sp>
        <p:nvSpPr>
          <p:cNvPr id="4" name="Slide Number Placeholder 3"/>
          <p:cNvSpPr>
            <a:spLocks noGrp="1"/>
          </p:cNvSpPr>
          <p:nvPr>
            <p:ph type="sldNum" sz="quarter" idx="12"/>
          </p:nvPr>
        </p:nvSpPr>
        <p:spPr/>
        <p:txBody>
          <a:bodyPr/>
          <a:lstStyle/>
          <a:p>
            <a:fld id="{F4A751A5-4405-4285-BDEB-52C0531AF460}" type="slidenum">
              <a:rPr lang="en-US" smtClean="0"/>
              <a:pPr/>
              <a:t>4</a:t>
            </a:fld>
            <a:endParaRPr lang="en-US" dirty="0"/>
          </a:p>
        </p:txBody>
      </p:sp>
    </p:spTree>
    <p:extLst>
      <p:ext uri="{BB962C8B-B14F-4D97-AF65-F5344CB8AC3E}">
        <p14:creationId xmlns:p14="http://schemas.microsoft.com/office/powerpoint/2010/main" val="3377972276"/>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JOURNALISM</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a:solidFill>
                  <a:srgbClr val="FF0000"/>
                </a:solidFill>
              </a:rPr>
              <a:t>Policies, Decisions, Needs, Reactions, events</a:t>
            </a:r>
          </a:p>
          <a:p>
            <a:pPr>
              <a:lnSpc>
                <a:spcPct val="150000"/>
              </a:lnSpc>
            </a:pPr>
            <a:r>
              <a:rPr lang="en-US" dirty="0">
                <a:solidFill>
                  <a:srgbClr val="FF0000"/>
                </a:solidFill>
              </a:rPr>
              <a:t>Modern Journalism : Political, Entertainment &amp; Economic</a:t>
            </a:r>
          </a:p>
          <a:p>
            <a:pPr lvl="1">
              <a:lnSpc>
                <a:spcPct val="150000"/>
              </a:lnSpc>
            </a:pPr>
            <a:r>
              <a:rPr lang="en-US" dirty="0"/>
              <a:t>literary, political, economic and scientific, household or industrial magazines </a:t>
            </a:r>
            <a:endParaRPr lang="en-US" dirty="0">
              <a:solidFill>
                <a:srgbClr val="FF0000"/>
              </a:solidFill>
            </a:endParaRPr>
          </a:p>
          <a:p>
            <a:pPr>
              <a:lnSpc>
                <a:spcPct val="150000"/>
              </a:lnSpc>
            </a:pPr>
            <a:r>
              <a:rPr lang="en-US" dirty="0">
                <a:solidFill>
                  <a:srgbClr val="FF0000"/>
                </a:solidFill>
              </a:rPr>
              <a:t>Freedom of </a:t>
            </a:r>
            <a:r>
              <a:rPr lang="en-US" dirty="0" smtClean="0">
                <a:solidFill>
                  <a:srgbClr val="FF0000"/>
                </a:solidFill>
              </a:rPr>
              <a:t>Press</a:t>
            </a:r>
          </a:p>
          <a:p>
            <a:pPr>
              <a:lnSpc>
                <a:spcPct val="150000"/>
              </a:lnSpc>
            </a:pPr>
            <a:r>
              <a:rPr lang="en-US" dirty="0" smtClean="0">
                <a:solidFill>
                  <a:srgbClr val="FF0000"/>
                </a:solidFill>
              </a:rPr>
              <a:t>Editorial </a:t>
            </a:r>
            <a:r>
              <a:rPr lang="en-US" dirty="0">
                <a:solidFill>
                  <a:srgbClr val="FF0000"/>
                </a:solidFill>
              </a:rPr>
              <a:t>: Spirit of Journalism</a:t>
            </a:r>
          </a:p>
        </p:txBody>
      </p:sp>
      <p:sp>
        <p:nvSpPr>
          <p:cNvPr id="4" name="Slide Number Placeholder 3"/>
          <p:cNvSpPr>
            <a:spLocks noGrp="1"/>
          </p:cNvSpPr>
          <p:nvPr>
            <p:ph type="sldNum" sz="quarter" idx="12"/>
          </p:nvPr>
        </p:nvSpPr>
        <p:spPr/>
        <p:txBody>
          <a:bodyPr/>
          <a:lstStyle/>
          <a:p>
            <a:fld id="{F4A751A5-4405-4285-BDEB-52C0531AF460}" type="slidenum">
              <a:rPr lang="en-US" smtClean="0"/>
              <a:pPr/>
              <a:t>5</a:t>
            </a:fld>
            <a:endParaRPr lang="en-US" dirty="0"/>
          </a:p>
        </p:txBody>
      </p:sp>
    </p:spTree>
    <p:extLst>
      <p:ext uri="{BB962C8B-B14F-4D97-AF65-F5344CB8AC3E}">
        <p14:creationId xmlns:p14="http://schemas.microsoft.com/office/powerpoint/2010/main" val="2625174823"/>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Elements of Journalism</a:t>
            </a:r>
            <a:endParaRPr lang="en-IN" dirty="0"/>
          </a:p>
        </p:txBody>
      </p:sp>
      <p:sp>
        <p:nvSpPr>
          <p:cNvPr id="3" name="Content Placeholder 2"/>
          <p:cNvSpPr>
            <a:spLocks noGrp="1"/>
          </p:cNvSpPr>
          <p:nvPr>
            <p:ph idx="1"/>
          </p:nvPr>
        </p:nvSpPr>
        <p:spPr/>
        <p:txBody>
          <a:bodyPr/>
          <a:lstStyle/>
          <a:p>
            <a:r>
              <a:rPr lang="en-IN" dirty="0" smtClean="0"/>
              <a:t>Obligation to </a:t>
            </a:r>
            <a:r>
              <a:rPr lang="en-IN" dirty="0" smtClean="0">
                <a:solidFill>
                  <a:srgbClr val="FF0000"/>
                </a:solidFill>
              </a:rPr>
              <a:t>truth</a:t>
            </a:r>
          </a:p>
          <a:p>
            <a:r>
              <a:rPr lang="en-IN" dirty="0" smtClean="0">
                <a:solidFill>
                  <a:srgbClr val="FF0000"/>
                </a:solidFill>
              </a:rPr>
              <a:t>Loyalty</a:t>
            </a:r>
          </a:p>
          <a:p>
            <a:r>
              <a:rPr lang="en-IN" dirty="0" smtClean="0"/>
              <a:t>Discipline of </a:t>
            </a:r>
            <a:r>
              <a:rPr lang="en-IN" dirty="0" smtClean="0">
                <a:solidFill>
                  <a:srgbClr val="FF0000"/>
                </a:solidFill>
              </a:rPr>
              <a:t>verification</a:t>
            </a:r>
          </a:p>
          <a:p>
            <a:r>
              <a:rPr lang="en-IN" dirty="0" smtClean="0"/>
              <a:t>Independent </a:t>
            </a:r>
            <a:r>
              <a:rPr lang="en-IN" dirty="0" smtClean="0">
                <a:solidFill>
                  <a:srgbClr val="FF0000"/>
                </a:solidFill>
              </a:rPr>
              <a:t>Monitor</a:t>
            </a:r>
            <a:r>
              <a:rPr lang="en-IN" dirty="0" smtClean="0"/>
              <a:t> of power</a:t>
            </a:r>
          </a:p>
          <a:p>
            <a:r>
              <a:rPr lang="en-IN" dirty="0" smtClean="0">
                <a:solidFill>
                  <a:srgbClr val="FF0000"/>
                </a:solidFill>
              </a:rPr>
              <a:t>Forum</a:t>
            </a:r>
            <a:r>
              <a:rPr lang="en-IN" dirty="0" smtClean="0"/>
              <a:t> – public criticism and compromise</a:t>
            </a:r>
          </a:p>
          <a:p>
            <a:r>
              <a:rPr lang="en-IN" dirty="0" smtClean="0">
                <a:solidFill>
                  <a:srgbClr val="FF0000"/>
                </a:solidFill>
              </a:rPr>
              <a:t>Strive</a:t>
            </a:r>
            <a:r>
              <a:rPr lang="en-IN" dirty="0" smtClean="0"/>
              <a:t> for interest and relevant</a:t>
            </a:r>
          </a:p>
          <a:p>
            <a:r>
              <a:rPr lang="en-IN" dirty="0" smtClean="0">
                <a:solidFill>
                  <a:srgbClr val="FF0000"/>
                </a:solidFill>
              </a:rPr>
              <a:t>Comprehensive</a:t>
            </a:r>
            <a:r>
              <a:rPr lang="en-IN" dirty="0" smtClean="0"/>
              <a:t> and </a:t>
            </a:r>
            <a:r>
              <a:rPr lang="en-IN" dirty="0" smtClean="0">
                <a:solidFill>
                  <a:srgbClr val="FF0000"/>
                </a:solidFill>
              </a:rPr>
              <a:t>proportional</a:t>
            </a:r>
          </a:p>
          <a:p>
            <a:r>
              <a:rPr lang="en-IN" dirty="0" smtClean="0"/>
              <a:t>Excise personal </a:t>
            </a:r>
            <a:r>
              <a:rPr lang="en-IN" dirty="0" smtClean="0">
                <a:solidFill>
                  <a:srgbClr val="FF0000"/>
                </a:solidFill>
              </a:rPr>
              <a:t>consciousness</a:t>
            </a:r>
            <a:endParaRPr lang="en-IN" dirty="0">
              <a:solidFill>
                <a:srgbClr val="FF0000"/>
              </a:solidFill>
            </a:endParaRPr>
          </a:p>
        </p:txBody>
      </p:sp>
      <p:sp>
        <p:nvSpPr>
          <p:cNvPr id="4" name="Slide Number Placeholder 3"/>
          <p:cNvSpPr>
            <a:spLocks noGrp="1"/>
          </p:cNvSpPr>
          <p:nvPr>
            <p:ph type="sldNum" sz="quarter" idx="12"/>
          </p:nvPr>
        </p:nvSpPr>
        <p:spPr/>
        <p:txBody>
          <a:bodyPr/>
          <a:lstStyle/>
          <a:p>
            <a:fld id="{F4A751A5-4405-4285-BDEB-52C0531AF460}" type="slidenum">
              <a:rPr lang="en-US" smtClean="0"/>
              <a:pPr/>
              <a:t>6</a:t>
            </a:fld>
            <a:endParaRPr lang="en-US" dirty="0"/>
          </a:p>
        </p:txBody>
      </p:sp>
    </p:spTree>
    <p:extLst>
      <p:ext uri="{BB962C8B-B14F-4D97-AF65-F5344CB8AC3E}">
        <p14:creationId xmlns:p14="http://schemas.microsoft.com/office/powerpoint/2010/main" val="4061911186"/>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AGRICULTURAL JOURNALISM  - Meaning</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dirty="0" smtClean="0">
                <a:solidFill>
                  <a:srgbClr val="3333FF"/>
                </a:solidFill>
              </a:rPr>
              <a:t>Agricultural Journalism </a:t>
            </a:r>
            <a:r>
              <a:rPr lang="en-US" dirty="0" smtClean="0"/>
              <a:t>is the </a:t>
            </a:r>
            <a:r>
              <a:rPr lang="en-US" dirty="0" smtClean="0">
                <a:solidFill>
                  <a:srgbClr val="FF0000"/>
                </a:solidFill>
              </a:rPr>
              <a:t>task</a:t>
            </a:r>
            <a:r>
              <a:rPr lang="en-US" dirty="0" smtClean="0"/>
              <a:t> </a:t>
            </a:r>
            <a:r>
              <a:rPr lang="en-US" dirty="0" smtClean="0">
                <a:solidFill>
                  <a:srgbClr val="FF0000"/>
                </a:solidFill>
              </a:rPr>
              <a:t>of</a:t>
            </a:r>
            <a:r>
              <a:rPr lang="en-US" dirty="0" smtClean="0"/>
              <a:t> </a:t>
            </a:r>
            <a:r>
              <a:rPr lang="en-US" dirty="0" smtClean="0">
                <a:solidFill>
                  <a:schemeClr val="accent5">
                    <a:lumMod val="75000"/>
                  </a:schemeClr>
                </a:solidFill>
              </a:rPr>
              <a:t>collecting, writing, editing and publishing </a:t>
            </a:r>
            <a:r>
              <a:rPr lang="en-US" dirty="0" smtClean="0">
                <a:solidFill>
                  <a:srgbClr val="FF0000"/>
                </a:solidFill>
              </a:rPr>
              <a:t>of agricultural </a:t>
            </a:r>
            <a:r>
              <a:rPr lang="en-US" dirty="0" smtClean="0">
                <a:solidFill>
                  <a:srgbClr val="3333FF"/>
                </a:solidFill>
              </a:rPr>
              <a:t>information, scientific facts, agricultural technology, events or agricultural news </a:t>
            </a:r>
            <a:r>
              <a:rPr lang="en-US" dirty="0" smtClean="0"/>
              <a:t>through newspaper, magazine, radio, television, Websites or any other media of communication. </a:t>
            </a:r>
          </a:p>
        </p:txBody>
      </p:sp>
      <p:sp>
        <p:nvSpPr>
          <p:cNvPr id="4" name="Slide Number Placeholder 3"/>
          <p:cNvSpPr>
            <a:spLocks noGrp="1"/>
          </p:cNvSpPr>
          <p:nvPr>
            <p:ph type="sldNum" sz="quarter" idx="12"/>
          </p:nvPr>
        </p:nvSpPr>
        <p:spPr/>
        <p:txBody>
          <a:bodyPr/>
          <a:lstStyle/>
          <a:p>
            <a:fld id="{F4A751A5-4405-4285-BDEB-52C0531AF460}" type="slidenum">
              <a:rPr lang="en-US" smtClean="0"/>
              <a:pPr/>
              <a:t>7</a:t>
            </a:fld>
            <a:endParaRPr lang="en-US" dirty="0"/>
          </a:p>
        </p:txBody>
      </p:sp>
    </p:spTree>
    <p:extLst>
      <p:ext uri="{BB962C8B-B14F-4D97-AF65-F5344CB8AC3E}">
        <p14:creationId xmlns:p14="http://schemas.microsoft.com/office/powerpoint/2010/main" val="1304676996"/>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AGRICULTURAL JOURNALISM  - Meaning</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Agricultural </a:t>
            </a:r>
            <a:r>
              <a:rPr lang="en-US" dirty="0"/>
              <a:t>journalism is a </a:t>
            </a:r>
            <a:r>
              <a:rPr lang="en-US" dirty="0">
                <a:solidFill>
                  <a:srgbClr val="FF0000"/>
                </a:solidFill>
              </a:rPr>
              <a:t>specialized branch of journalism </a:t>
            </a:r>
            <a:r>
              <a:rPr lang="en-US" dirty="0"/>
              <a:t>which </a:t>
            </a:r>
            <a:r>
              <a:rPr lang="en-US" dirty="0">
                <a:solidFill>
                  <a:srgbClr val="FF0000"/>
                </a:solidFill>
              </a:rPr>
              <a:t>deals with the techniques of receiving, writing, editing and reporting </a:t>
            </a:r>
            <a:r>
              <a:rPr lang="en-US" dirty="0" smtClean="0">
                <a:solidFill>
                  <a:srgbClr val="FF0000"/>
                </a:solidFill>
              </a:rPr>
              <a:t>farm information </a:t>
            </a:r>
            <a:r>
              <a:rPr lang="en-US" dirty="0">
                <a:solidFill>
                  <a:srgbClr val="FF0000"/>
                </a:solidFill>
              </a:rPr>
              <a:t>through the media like </a:t>
            </a:r>
            <a:r>
              <a:rPr lang="en-US" dirty="0"/>
              <a:t>newspapers, periodicals, radio, TV, </a:t>
            </a:r>
            <a:r>
              <a:rPr lang="en-US" dirty="0" smtClean="0"/>
              <a:t>advertising, </a:t>
            </a:r>
            <a:r>
              <a:rPr lang="en-US" dirty="0" smtClean="0">
                <a:solidFill>
                  <a:srgbClr val="3333FF"/>
                </a:solidFill>
              </a:rPr>
              <a:t>Websites, Social media</a:t>
            </a:r>
            <a:r>
              <a:rPr lang="en-US" dirty="0" smtClean="0"/>
              <a:t>, </a:t>
            </a:r>
            <a:r>
              <a:rPr lang="en-US" dirty="0"/>
              <a:t>etc. and the </a:t>
            </a:r>
            <a:r>
              <a:rPr lang="en-US" dirty="0">
                <a:solidFill>
                  <a:srgbClr val="FF0000"/>
                </a:solidFill>
              </a:rPr>
              <a:t>management processes connected </a:t>
            </a:r>
            <a:r>
              <a:rPr lang="en-US" dirty="0"/>
              <a:t>with such production</a:t>
            </a:r>
            <a:r>
              <a:rPr lang="en-US" dirty="0" smtClean="0"/>
              <a:t>. </a:t>
            </a:r>
          </a:p>
        </p:txBody>
      </p:sp>
      <p:sp>
        <p:nvSpPr>
          <p:cNvPr id="4" name="Slide Number Placeholder 3"/>
          <p:cNvSpPr>
            <a:spLocks noGrp="1"/>
          </p:cNvSpPr>
          <p:nvPr>
            <p:ph type="sldNum" sz="quarter" idx="12"/>
          </p:nvPr>
        </p:nvSpPr>
        <p:spPr/>
        <p:txBody>
          <a:bodyPr/>
          <a:lstStyle/>
          <a:p>
            <a:fld id="{F4A751A5-4405-4285-BDEB-52C0531AF460}" type="slidenum">
              <a:rPr lang="en-US" smtClean="0"/>
              <a:pPr/>
              <a:t>8</a:t>
            </a:fld>
            <a:endParaRPr lang="en-US" dirty="0"/>
          </a:p>
        </p:txBody>
      </p:sp>
    </p:spTree>
    <p:extLst>
      <p:ext uri="{BB962C8B-B14F-4D97-AF65-F5344CB8AC3E}">
        <p14:creationId xmlns:p14="http://schemas.microsoft.com/office/powerpoint/2010/main" val="1298947503"/>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AGRICULTURAL JOURNALISM  - Meaning &amp; Audience</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It </a:t>
            </a:r>
            <a:r>
              <a:rPr lang="en-US" dirty="0"/>
              <a:t>is the </a:t>
            </a:r>
            <a:r>
              <a:rPr lang="en-US" dirty="0">
                <a:solidFill>
                  <a:srgbClr val="FF0000"/>
                </a:solidFill>
              </a:rPr>
              <a:t>timely reporting and editing </a:t>
            </a:r>
            <a:r>
              <a:rPr lang="en-US" dirty="0"/>
              <a:t>with </a:t>
            </a:r>
            <a:r>
              <a:rPr lang="en-US" dirty="0">
                <a:solidFill>
                  <a:srgbClr val="3333FF"/>
                </a:solidFill>
              </a:rPr>
              <a:t>words</a:t>
            </a:r>
            <a:r>
              <a:rPr lang="en-US" dirty="0"/>
              <a:t> and </a:t>
            </a:r>
            <a:r>
              <a:rPr lang="en-US" dirty="0">
                <a:solidFill>
                  <a:srgbClr val="3333FF"/>
                </a:solidFill>
              </a:rPr>
              <a:t>photography</a:t>
            </a:r>
            <a:r>
              <a:rPr lang="en-US" dirty="0"/>
              <a:t> of agricultural news and information for </a:t>
            </a:r>
            <a:r>
              <a:rPr lang="en-US" dirty="0">
                <a:solidFill>
                  <a:srgbClr val="3333FF"/>
                </a:solidFill>
              </a:rPr>
              <a:t>newspaper, magazine, radio and television</a:t>
            </a:r>
            <a:r>
              <a:rPr lang="en-US" dirty="0" smtClean="0"/>
              <a:t>.</a:t>
            </a:r>
          </a:p>
          <a:p>
            <a:pPr>
              <a:lnSpc>
                <a:spcPct val="150000"/>
              </a:lnSpc>
            </a:pPr>
            <a:r>
              <a:rPr lang="en-US" dirty="0"/>
              <a:t>This audience may be </a:t>
            </a:r>
          </a:p>
          <a:p>
            <a:pPr lvl="1">
              <a:lnSpc>
                <a:spcPct val="150000"/>
              </a:lnSpc>
            </a:pPr>
            <a:r>
              <a:rPr lang="en-US" dirty="0">
                <a:solidFill>
                  <a:srgbClr val="3333FF"/>
                </a:solidFill>
              </a:rPr>
              <a:t>farmers, traders, extension workers, policy makers, planners etc</a:t>
            </a:r>
            <a:r>
              <a:rPr lang="en-US" dirty="0" smtClean="0">
                <a:solidFill>
                  <a:srgbClr val="3333FF"/>
                </a:solidFill>
              </a:rPr>
              <a:t>.</a:t>
            </a:r>
            <a:endParaRPr lang="en-US" dirty="0">
              <a:solidFill>
                <a:srgbClr val="3333FF"/>
              </a:solidFill>
            </a:endParaRPr>
          </a:p>
        </p:txBody>
      </p:sp>
      <p:sp>
        <p:nvSpPr>
          <p:cNvPr id="4" name="Slide Number Placeholder 3"/>
          <p:cNvSpPr>
            <a:spLocks noGrp="1"/>
          </p:cNvSpPr>
          <p:nvPr>
            <p:ph type="sldNum" sz="quarter" idx="12"/>
          </p:nvPr>
        </p:nvSpPr>
        <p:spPr/>
        <p:txBody>
          <a:bodyPr/>
          <a:lstStyle/>
          <a:p>
            <a:fld id="{F4A751A5-4405-4285-BDEB-52C0531AF460}" type="slidenum">
              <a:rPr lang="en-US" smtClean="0"/>
              <a:pPr/>
              <a:t>9</a:t>
            </a:fld>
            <a:endParaRPr lang="en-US" dirty="0"/>
          </a:p>
        </p:txBody>
      </p:sp>
    </p:spTree>
    <p:extLst>
      <p:ext uri="{BB962C8B-B14F-4D97-AF65-F5344CB8AC3E}">
        <p14:creationId xmlns:p14="http://schemas.microsoft.com/office/powerpoint/2010/main" val="4241618693"/>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11652</TotalTime>
  <Words>1929</Words>
  <Application>Microsoft Office PowerPoint</Application>
  <PresentationFormat>On-screen Show (4:3)</PresentationFormat>
  <Paragraphs>341</Paragraphs>
  <Slides>33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Agricultural Journalism – Meaning, Scope and Importance. Sources of news, Types, Merits and Limitations.</vt:lpstr>
      <vt:lpstr>PowerPoint Presentation</vt:lpstr>
      <vt:lpstr>JOURNALISM</vt:lpstr>
      <vt:lpstr>JOURNALISM</vt:lpstr>
      <vt:lpstr>JOURNALISM</vt:lpstr>
      <vt:lpstr>Elements of Journalism</vt:lpstr>
      <vt:lpstr>AGRICULTURAL JOURNALISM  - Meaning</vt:lpstr>
      <vt:lpstr>AGRICULTURAL JOURNALISM  - Meaning</vt:lpstr>
      <vt:lpstr>AGRICULTURAL JOURNALISM  - Meaning &amp; Audience</vt:lpstr>
      <vt:lpstr>Comparison</vt:lpstr>
      <vt:lpstr>Principles of Rural Journalism</vt:lpstr>
      <vt:lpstr>Rules / Steps to be followed by a journalist</vt:lpstr>
      <vt:lpstr>Rules / Steps to be followed by a journalist</vt:lpstr>
      <vt:lpstr>SCOPE AND IMPORTANCE OF AJ</vt:lpstr>
      <vt:lpstr>SCOPE AND IMPORTANCE OF AJ</vt:lpstr>
      <vt:lpstr>Sources of news, Types, Merits and Limitations.</vt:lpstr>
      <vt:lpstr>Types of News</vt:lpstr>
      <vt:lpstr>Types of News</vt:lpstr>
      <vt:lpstr>Hard news &amp; Soft News</vt:lpstr>
      <vt:lpstr>Radio</vt:lpstr>
      <vt:lpstr>Radio</vt:lpstr>
      <vt:lpstr>Radio</vt:lpstr>
      <vt:lpstr>Followup – adv. &amp; limits</vt:lpstr>
      <vt:lpstr>Radio Programmes</vt:lpstr>
      <vt:lpstr>Radio Rural Forum</vt:lpstr>
      <vt:lpstr>Farm School on Air</vt:lpstr>
      <vt:lpstr>Television</vt:lpstr>
      <vt:lpstr>Television </vt:lpstr>
      <vt:lpstr>TV - Objectives</vt:lpstr>
      <vt:lpstr>Types</vt:lpstr>
      <vt:lpstr>Field / Research (how to do) recordings</vt:lpstr>
      <vt:lpstr>TV Recording - Implementation</vt:lpstr>
      <vt:lpstr>Mobile &amp; Social Media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Head AKMU</cp:lastModifiedBy>
  <cp:revision>1553</cp:revision>
  <cp:lastPrinted>2018-02-05T06:56:25Z</cp:lastPrinted>
  <dcterms:created xsi:type="dcterms:W3CDTF">2014-01-19T14:54:23Z</dcterms:created>
  <dcterms:modified xsi:type="dcterms:W3CDTF">2023-02-01T07:55:39Z</dcterms:modified>
</cp:coreProperties>
</file>