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1" r:id="rId3"/>
    <p:sldId id="292" r:id="rId4"/>
    <p:sldId id="293" r:id="rId5"/>
    <p:sldId id="317" r:id="rId6"/>
    <p:sldId id="290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12" r:id="rId56"/>
    <p:sldId id="310" r:id="rId57"/>
    <p:sldId id="311" r:id="rId58"/>
    <p:sldId id="313" r:id="rId59"/>
    <p:sldId id="314" r:id="rId60"/>
    <p:sldId id="316" r:id="rId6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213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50"/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28575">
            <a:solidFill>
              <a:srgbClr val="00B050"/>
            </a:solidFill>
          </a:ln>
        </p:spPr>
        <p:txBody>
          <a:bodyPr/>
          <a:lstStyle>
            <a:lvl1pPr>
              <a:defRPr b="1"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b="1">
                <a:solidFill>
                  <a:srgbClr val="002060"/>
                </a:solidFill>
              </a:defRPr>
            </a:lvl3pPr>
            <a:lvl4pPr>
              <a:defRPr b="1">
                <a:solidFill>
                  <a:srgbClr val="002060"/>
                </a:solidFill>
              </a:defRPr>
            </a:lvl4pPr>
            <a:lvl5pPr>
              <a:defRPr b="1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F94A5-63D4-4322-9AD6-45E3FC1B5138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8C4065-84E5-447D-8D27-6EF8D84834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ganesh@uasmedia.in" TargetMode="External"/><Relationship Id="rId2" Type="http://schemas.openxmlformats.org/officeDocument/2006/relationships/hyperlink" Target="http://www.gkvkmedia.in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oplife.com/editorial/15-best-new-agriculture-apps-worth-downloading-in-2014/" TargetMode="External"/><Relationship Id="rId2" Type="http://schemas.openxmlformats.org/officeDocument/2006/relationships/hyperlink" Target="http://www.croplife.com/editorial/matt-hopkins/10-best-mobile-agriculture-apps-for-2012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3">
              <a:lumMod val="20000"/>
              <a:lumOff val="80000"/>
            </a:schemeClr>
          </a:solidFill>
          <a:ln w="28575">
            <a:solidFill>
              <a:srgbClr val="00B050"/>
            </a:solidFill>
          </a:ln>
        </p:spPr>
        <p:txBody>
          <a:bodyPr/>
          <a:lstStyle/>
          <a:p>
            <a:r>
              <a:rPr lang="en-US" b="1" dirty="0" smtClean="0"/>
              <a:t>General Concepts in ICT Based Communications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Syllabus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715000"/>
          </a:xfrm>
        </p:spPr>
        <p:txBody>
          <a:bodyPr>
            <a:noAutofit/>
          </a:bodyPr>
          <a:lstStyle/>
          <a:p>
            <a:r>
              <a:rPr lang="en-US" sz="1400" i="1" dirty="0"/>
              <a:t>Theory</a:t>
            </a:r>
            <a:endParaRPr lang="en-US" sz="1400" dirty="0"/>
          </a:p>
          <a:p>
            <a:pPr lvl="1" algn="just"/>
            <a:r>
              <a:rPr lang="en-US" sz="1200" dirty="0"/>
              <a:t>ICTs- Concept, definition, tools and application in extension education.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Reorganizing </a:t>
            </a:r>
            <a:r>
              <a:rPr lang="en-US" sz="1200" dirty="0"/>
              <a:t>the extension efforts using ICTs, advantages, limitations and opportunities.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ICTs </a:t>
            </a:r>
            <a:r>
              <a:rPr lang="en-US" sz="1200" dirty="0"/>
              <a:t>projects, case studies in India and developing world.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Different </a:t>
            </a:r>
            <a:r>
              <a:rPr lang="en-US" sz="1200" dirty="0"/>
              <a:t>approaches (models) to ICTs</a:t>
            </a:r>
            <a:r>
              <a:rPr lang="en-US" sz="1200" dirty="0" smtClean="0"/>
              <a:t>.</a:t>
            </a:r>
          </a:p>
          <a:p>
            <a:pPr lvl="1" algn="just"/>
            <a:r>
              <a:rPr lang="en-US" sz="1200" dirty="0" smtClean="0"/>
              <a:t>ICT </a:t>
            </a:r>
            <a:r>
              <a:rPr lang="en-US" sz="1200" dirty="0"/>
              <a:t>use in field of extension- Expert systems on selected crops and enterprises; Self learning CDs on package of practices, diseases and pest management, Agricultural web sites and portals related crop production and marketing etc.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Community </a:t>
            </a:r>
            <a:r>
              <a:rPr lang="en-US" sz="1200" dirty="0"/>
              <a:t>Radio, Web, Tele, and Video conferencing.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Computer </a:t>
            </a:r>
            <a:r>
              <a:rPr lang="en-US" sz="1200" dirty="0"/>
              <a:t>Aided Extension. Knowledge management, Information kiosks, Multimedia.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Online</a:t>
            </a:r>
            <a:r>
              <a:rPr lang="en-US" sz="1200" dirty="0"/>
              <a:t>, Offline Extension.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Tools-Mobile </a:t>
            </a:r>
            <a:r>
              <a:rPr lang="en-US" sz="1200" dirty="0"/>
              <a:t>technologies, e-learning concepts.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ICT </a:t>
            </a:r>
            <a:r>
              <a:rPr lang="en-US" sz="1200" dirty="0"/>
              <a:t>Extension approaches-pre-requisites, information and science needs of farming community.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Need </a:t>
            </a:r>
            <a:r>
              <a:rPr lang="en-US" sz="1200" dirty="0"/>
              <a:t>integration.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Human </a:t>
            </a:r>
            <a:r>
              <a:rPr lang="en-US" sz="1200" dirty="0"/>
              <a:t>resource information.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Intermediaries</a:t>
            </a:r>
            <a:r>
              <a:rPr lang="en-US" sz="1200" dirty="0"/>
              <a:t>. Basic e-extension training issues. </a:t>
            </a:r>
            <a:endParaRPr lang="en-US" sz="1200" dirty="0" smtClean="0"/>
          </a:p>
          <a:p>
            <a:pPr lvl="1" algn="just"/>
            <a:r>
              <a:rPr lang="en-US" sz="1200" dirty="0" smtClean="0"/>
              <a:t>ICT </a:t>
            </a:r>
            <a:r>
              <a:rPr lang="en-US" sz="1200" dirty="0"/>
              <a:t>enabled extension pluralism. Emerging issues in ICT.</a:t>
            </a:r>
          </a:p>
          <a:p>
            <a:r>
              <a:rPr lang="en-US" sz="1400" i="1" dirty="0"/>
              <a:t>Practical</a:t>
            </a:r>
            <a:endParaRPr lang="en-US" sz="1400" dirty="0"/>
          </a:p>
          <a:p>
            <a:pPr lvl="1"/>
            <a:r>
              <a:rPr lang="en-US" sz="1200" dirty="0"/>
              <a:t>Agril. Content analysis of ICT Projects. </a:t>
            </a:r>
            <a:endParaRPr lang="en-US" sz="1200" dirty="0" smtClean="0"/>
          </a:p>
          <a:p>
            <a:pPr lvl="1"/>
            <a:r>
              <a:rPr lang="en-US" sz="1200" dirty="0" smtClean="0"/>
              <a:t>Handling </a:t>
            </a:r>
            <a:r>
              <a:rPr lang="en-US" sz="1200" dirty="0"/>
              <a:t>of ICT tools. </a:t>
            </a:r>
            <a:endParaRPr lang="en-US" sz="1200" dirty="0" smtClean="0"/>
          </a:p>
          <a:p>
            <a:pPr lvl="1"/>
            <a:r>
              <a:rPr lang="en-US" sz="1200" dirty="0" smtClean="0"/>
              <a:t>Designing </a:t>
            </a:r>
            <a:r>
              <a:rPr lang="en-US" sz="1200" dirty="0"/>
              <a:t>extension content. </a:t>
            </a:r>
            <a:endParaRPr lang="en-US" sz="1200" dirty="0" smtClean="0"/>
          </a:p>
          <a:p>
            <a:pPr lvl="1"/>
            <a:r>
              <a:rPr lang="en-US" sz="1200" dirty="0" smtClean="0"/>
              <a:t>Online </a:t>
            </a:r>
            <a:r>
              <a:rPr lang="en-US" sz="1200" dirty="0"/>
              <a:t>extension service. </a:t>
            </a:r>
            <a:endParaRPr lang="en-US" sz="1200" dirty="0" smtClean="0"/>
          </a:p>
          <a:p>
            <a:pPr lvl="1"/>
            <a:r>
              <a:rPr lang="en-US" sz="1200" dirty="0" smtClean="0"/>
              <a:t>Project </a:t>
            </a:r>
            <a:r>
              <a:rPr lang="en-US" sz="1200" dirty="0"/>
              <a:t>work on ICT enabled extension. </a:t>
            </a:r>
            <a:endParaRPr lang="en-US" sz="1200" dirty="0" smtClean="0"/>
          </a:p>
          <a:p>
            <a:pPr lvl="1"/>
            <a:r>
              <a:rPr lang="en-US" sz="1200" dirty="0" smtClean="0"/>
              <a:t>Creation </a:t>
            </a:r>
            <a:r>
              <a:rPr lang="en-US" sz="1200" dirty="0"/>
              <a:t>of extension </a:t>
            </a:r>
            <a:r>
              <a:rPr lang="en-US" sz="1200" dirty="0" smtClean="0"/>
              <a:t>blogs</a:t>
            </a:r>
          </a:p>
          <a:p>
            <a:pPr lvl="1"/>
            <a:r>
              <a:rPr lang="en-US" sz="1200" dirty="0" smtClean="0"/>
              <a:t>Visit </a:t>
            </a:r>
            <a:r>
              <a:rPr lang="en-US" sz="1200" dirty="0"/>
              <a:t>to ICT extension </a:t>
            </a:r>
            <a:r>
              <a:rPr lang="en-US" sz="1200" dirty="0" smtClean="0"/>
              <a:t>projects</a:t>
            </a:r>
            <a:r>
              <a:rPr lang="en-US" sz="1200" dirty="0"/>
              <a:t/>
            </a:r>
            <a:br>
              <a:rPr lang="en-US" sz="1200" dirty="0"/>
            </a:br>
            <a:endParaRPr lang="en-IN" sz="1200" dirty="0"/>
          </a:p>
        </p:txBody>
      </p:sp>
    </p:spTree>
    <p:extLst>
      <p:ext uri="{BB962C8B-B14F-4D97-AF65-F5344CB8AC3E}">
        <p14:creationId xmlns:p14="http://schemas.microsoft.com/office/powerpoint/2010/main" val="23959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Schedule of Classes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33634666"/>
              </p:ext>
            </p:extLst>
          </p:nvPr>
        </p:nvGraphicFramePr>
        <p:xfrm>
          <a:off x="457200" y="914390"/>
          <a:ext cx="8229600" cy="5733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8200"/>
                <a:gridCol w="7391400"/>
              </a:tblGrid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Date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Theory Classes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5765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21.06.22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Bench mark Assessment &amp; Orientation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ICTs- Concept, definition, tools and application in extension education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28.6.22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Reorganising the extension efforts using ICTs, advantages, limitations and opportunities.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5.7.22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ICT Projects, case studies in India and developing world.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12.7.22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Different approaches (models) to ICTs.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19.7.22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ICT use in field of extension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26.7.22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600">
                          <a:effectLst/>
                        </a:rPr>
                        <a:t>Expert systems on selected crops and enterprises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2.8.22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600" dirty="0">
                          <a:effectLst/>
                        </a:rPr>
                        <a:t>Self-Learning CDs on Package of Practices, diseases and Pest management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16.8.22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600">
                          <a:effectLst/>
                        </a:rPr>
                        <a:t>Agricultural websites and Portals related crop production and marketing, etc.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23.8.22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Community Radio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30.8.22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Web, Tele and Video Conferencing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6.9.22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Computer Aided Extension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13.9.22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600">
                          <a:effectLst/>
                        </a:rPr>
                        <a:t>Knowledge management, information kiosks, multimedia. 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20.9.22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600">
                          <a:effectLst/>
                        </a:rPr>
                        <a:t>Online, offline extension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8826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27.9.22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Tools – mobile technologies, e-learning concepts.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55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11.10.22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ICT extension approaches – pre-requisites, information and science needs of farming community.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5514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>
                          <a:effectLst/>
                        </a:rPr>
                        <a:t>18.10.22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dirty="0">
                          <a:effectLst/>
                        </a:rPr>
                        <a:t>Need integration. Human resource information.  Intermediaries. Basic e-extension training issues. ICT enabled extension pluralism. Emerging issues in ICT.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6225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Schedule of Classes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7013781"/>
              </p:ext>
            </p:extLst>
          </p:nvPr>
        </p:nvGraphicFramePr>
        <p:xfrm>
          <a:off x="457200" y="914390"/>
          <a:ext cx="8229600" cy="53472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6437"/>
                <a:gridCol w="7443163"/>
              </a:tblGrid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</a:rPr>
                        <a:t>Date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</a:rPr>
                        <a:t>Practical Classes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</a:rPr>
                        <a:t>30.6.22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</a:rPr>
                        <a:t>Agricultural content analysis of ICT projects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3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7.7.22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 dirty="0">
                          <a:effectLst/>
                        </a:rPr>
                        <a:t>Handling of ICT tools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 dirty="0">
                          <a:effectLst/>
                        </a:rPr>
                        <a:t>Computer, Laptops, Printers, PAS, Amplifiers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14.7.22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Digital Camera, LCD Projectors, Kyan Projector, Modem, Kiosk, Cables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21.7.22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Mobile, Wireless Devices, Streaming, MirroringZoom 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3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28.7.22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Designing extension content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Formats, Gadgets, etc.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4.8.22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Collection &amp; Digitizing Content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3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11.8.22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Online Extension service – 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Skype Video Conferencing 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18.8.22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Presentation with Zoom &amp; Webx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3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25.8.22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Project Work on ICT enabled Extension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Video Production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1.9.22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Website Publishing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8.9.22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YouTube Channel Hosting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15.9.22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Google Forms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22.9.22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Google Classroom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215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29.9.22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Blogs - Creation of Extension Blogs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30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6.10.22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Social Media – WhatsApp Group Communication Management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>
                          <a:effectLst/>
                        </a:rPr>
                        <a:t>Communicating with Facebook pages 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12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13.10.22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Visit to ICT extension projects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  <a:tr h="412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200" b="1">
                          <a:effectLst/>
                        </a:rPr>
                        <a:t>20.10.22</a:t>
                      </a:r>
                      <a:endParaRPr lang="en-IN" sz="12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en-IN" sz="1200" b="1" dirty="0">
                          <a:effectLst/>
                        </a:rPr>
                        <a:t>Mobile Apps</a:t>
                      </a:r>
                      <a:endParaRPr lang="en-IN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5778" marR="35778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1512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ICT / e-extension needs for Agri.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Accelerate </a:t>
            </a:r>
            <a:r>
              <a:rPr lang="en-US" dirty="0" err="1" smtClean="0"/>
              <a:t>agril</a:t>
            </a:r>
            <a:r>
              <a:rPr lang="en-US" dirty="0" smtClean="0"/>
              <a:t>. Growth</a:t>
            </a:r>
          </a:p>
          <a:p>
            <a:r>
              <a:rPr lang="en-US" dirty="0" smtClean="0"/>
              <a:t>Expand knowledge resource</a:t>
            </a:r>
          </a:p>
          <a:p>
            <a:r>
              <a:rPr lang="en-US" dirty="0" smtClean="0"/>
              <a:t>Facilitate better information access</a:t>
            </a:r>
          </a:p>
          <a:p>
            <a:r>
              <a:rPr lang="en-US" dirty="0" smtClean="0"/>
              <a:t>Supplement inadequate man power</a:t>
            </a:r>
          </a:p>
          <a:p>
            <a:r>
              <a:rPr lang="en-US" dirty="0" smtClean="0"/>
              <a:t>Strengthen research – extension – client linkages</a:t>
            </a:r>
          </a:p>
          <a:p>
            <a:r>
              <a:rPr lang="en-US" dirty="0" smtClean="0"/>
              <a:t>Effective Feedback mechanism</a:t>
            </a:r>
          </a:p>
          <a:p>
            <a:r>
              <a:rPr lang="en-US" dirty="0" smtClean="0"/>
              <a:t>Cost effective extension delivery</a:t>
            </a:r>
          </a:p>
          <a:p>
            <a:r>
              <a:rPr lang="en-US" dirty="0" smtClean="0"/>
              <a:t>Develop knowledge managers</a:t>
            </a:r>
          </a:p>
          <a:p>
            <a:r>
              <a:rPr lang="en-US" dirty="0" smtClean="0"/>
              <a:t>Ensure gender equity in </a:t>
            </a:r>
            <a:r>
              <a:rPr lang="en-US" dirty="0" err="1" smtClean="0"/>
              <a:t>ToT</a:t>
            </a:r>
            <a:r>
              <a:rPr lang="en-US" dirty="0" smtClean="0"/>
              <a:t> process</a:t>
            </a:r>
          </a:p>
          <a:p>
            <a:r>
              <a:rPr lang="en-US" dirty="0" smtClean="0"/>
              <a:t>Empower small and marginal farmers</a:t>
            </a:r>
          </a:p>
          <a:p>
            <a:r>
              <a:rPr lang="en-US" dirty="0" smtClean="0"/>
              <a:t>Serve beyond </a:t>
            </a:r>
            <a:r>
              <a:rPr lang="en-US" dirty="0" err="1" smtClean="0"/>
              <a:t>ToT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5900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24200"/>
            <a:ext cx="8229600" cy="1143000"/>
          </a:xfrm>
        </p:spPr>
        <p:txBody>
          <a:bodyPr/>
          <a:lstStyle/>
          <a:p>
            <a:r>
              <a:rPr lang="en-US" dirty="0" smtClean="0"/>
              <a:t>Web Publishing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Internet Information Server (IIS) – How to install IIS in your computer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Windows add on Feature </a:t>
            </a:r>
          </a:p>
          <a:p>
            <a:r>
              <a:rPr lang="en-US" dirty="0" smtClean="0"/>
              <a:t>Its an inbuilt internet server in Windows</a:t>
            </a:r>
          </a:p>
          <a:p>
            <a:r>
              <a:rPr lang="en-US" dirty="0" smtClean="0"/>
              <a:t>Useful for publishing in intranet</a:t>
            </a:r>
          </a:p>
          <a:p>
            <a:r>
              <a:rPr lang="en-US" dirty="0" smtClean="0"/>
              <a:t>Installation</a:t>
            </a:r>
          </a:p>
          <a:p>
            <a:pPr lvl="1"/>
            <a:r>
              <a:rPr lang="en-US" dirty="0" smtClean="0"/>
              <a:t>Start &gt; Control Panel &gt; Add/ Remove Programme&gt; Turn Windows Futures on / off &gt; IIS &gt; OK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IP Address - Public IP Address and Private IP </a:t>
            </a:r>
            <a:r>
              <a:rPr lang="en-US" dirty="0" smtClean="0"/>
              <a:t>Addresses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It’s a numerical address assigned to computer on a network</a:t>
            </a:r>
          </a:p>
          <a:p>
            <a:r>
              <a:rPr lang="en-US" dirty="0" smtClean="0"/>
              <a:t>There are two types public and private</a:t>
            </a:r>
          </a:p>
          <a:p>
            <a:r>
              <a:rPr lang="en-US" dirty="0" smtClean="0"/>
              <a:t>Public IPs are assigned to dedicated computers networked on internet</a:t>
            </a:r>
          </a:p>
          <a:p>
            <a:pPr lvl="1"/>
            <a:r>
              <a:rPr lang="en-US" dirty="0" smtClean="0"/>
              <a:t>Its like a landline number</a:t>
            </a:r>
          </a:p>
          <a:p>
            <a:r>
              <a:rPr lang="en-US" dirty="0" smtClean="0"/>
              <a:t>Private IPs are assigned to computers networked on Local Area Network</a:t>
            </a:r>
          </a:p>
          <a:p>
            <a:pPr lvl="1"/>
            <a:r>
              <a:rPr lang="en-US" dirty="0" smtClean="0"/>
              <a:t>Its like a intercom number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Multimedia Author ware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306763"/>
          </a:xfrm>
        </p:spPr>
        <p:txBody>
          <a:bodyPr/>
          <a:lstStyle/>
          <a:p>
            <a:r>
              <a:rPr lang="en-US" dirty="0" smtClean="0"/>
              <a:t>It’s an integration software used for combining and weaving of different elements to develop a multimedia</a:t>
            </a:r>
          </a:p>
          <a:p>
            <a:r>
              <a:rPr lang="en-US" dirty="0" err="1" smtClean="0"/>
              <a:t>Eg</a:t>
            </a:r>
            <a:r>
              <a:rPr lang="en-US" dirty="0" smtClean="0"/>
              <a:t>. Macromedia Director, MS </a:t>
            </a:r>
            <a:r>
              <a:rPr lang="en-US" dirty="0" err="1" smtClean="0"/>
              <a:t>Powerpoint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Web </a:t>
            </a:r>
            <a:r>
              <a:rPr lang="en-US" dirty="0"/>
              <a:t>publishing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Microsoft </a:t>
            </a:r>
            <a:r>
              <a:rPr lang="en-US" dirty="0" err="1" smtClean="0"/>
              <a:t>Frontpage</a:t>
            </a:r>
            <a:endParaRPr lang="en-US" dirty="0" smtClean="0"/>
          </a:p>
          <a:p>
            <a:pPr lvl="1"/>
            <a:r>
              <a:rPr lang="en-US" dirty="0" smtClean="0"/>
              <a:t>Microsoft Word</a:t>
            </a:r>
          </a:p>
          <a:p>
            <a:pPr lvl="1"/>
            <a:r>
              <a:rPr lang="en-US" dirty="0" smtClean="0"/>
              <a:t>Microsoft PowerPoint</a:t>
            </a:r>
          </a:p>
          <a:p>
            <a:r>
              <a:rPr lang="en-US" dirty="0" smtClean="0"/>
              <a:t>Adobe Dreamweaver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</a:t>
            </a:r>
            <a:r>
              <a:rPr lang="en-US" dirty="0"/>
              <a:t>types of Web pages – html, xml, asp, etc.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229600" cy="3611563"/>
          </a:xfrm>
        </p:spPr>
        <p:txBody>
          <a:bodyPr/>
          <a:lstStyle/>
          <a:p>
            <a:r>
              <a:rPr lang="en-US" dirty="0" smtClean="0"/>
              <a:t>Html : hypertext mark up language</a:t>
            </a:r>
          </a:p>
          <a:p>
            <a:r>
              <a:rPr lang="en-US" dirty="0" smtClean="0"/>
              <a:t>Xml – Extended mark up language</a:t>
            </a:r>
          </a:p>
          <a:p>
            <a:r>
              <a:rPr lang="en-US" dirty="0" smtClean="0"/>
              <a:t>ASP – Active server Page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Portals </a:t>
            </a:r>
            <a:r>
              <a:rPr lang="en-US" dirty="0"/>
              <a:t>&amp; Websites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Websites – Collection of information and multimedia elements pertaining to an </a:t>
            </a:r>
            <a:r>
              <a:rPr lang="en-US" dirty="0" err="1" smtClean="0"/>
              <a:t>organisation</a:t>
            </a:r>
            <a:r>
              <a:rPr lang="en-US" dirty="0" smtClean="0"/>
              <a:t> published online for access through internet/intranet</a:t>
            </a:r>
          </a:p>
          <a:p>
            <a:r>
              <a:rPr lang="en-US" dirty="0" smtClean="0"/>
              <a:t>Portal – are the websites containing information and multimedia elements on variety of topics &amp; sources and also have links to related websites.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Domain Name </a:t>
            </a:r>
            <a:r>
              <a:rPr lang="en-US" dirty="0" smtClean="0"/>
              <a:t>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It’s a unique name assigned to a particular website for access on the internet</a:t>
            </a:r>
          </a:p>
          <a:p>
            <a:r>
              <a:rPr lang="en-US" dirty="0" smtClean="0"/>
              <a:t>Domain Name Registrars facilitate registration of domain name on a cost basis 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Rediff</a:t>
            </a:r>
            <a:r>
              <a:rPr lang="en-US" dirty="0" smtClean="0"/>
              <a:t> Enterprise Solutions, Yahoo Small Business, Godaddy.com,  net4domains.com, hostingraja.com </a:t>
            </a:r>
          </a:p>
          <a:p>
            <a:r>
              <a:rPr lang="en-US" dirty="0" smtClean="0"/>
              <a:t>The subscriptions can be made for an year or multiple years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Web Hosting </a:t>
            </a:r>
            <a:r>
              <a:rPr lang="en-US" dirty="0" smtClean="0"/>
              <a:t>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These are services offered for hosting website on the dedicated servers connected to internet 24X7</a:t>
            </a:r>
          </a:p>
          <a:p>
            <a:r>
              <a:rPr lang="en-US" dirty="0" smtClean="0"/>
              <a:t>Webhosting Service Providers</a:t>
            </a:r>
          </a:p>
          <a:p>
            <a:pPr lvl="1"/>
            <a:r>
              <a:rPr lang="en-US" dirty="0" err="1" smtClean="0"/>
              <a:t>Rediff</a:t>
            </a:r>
            <a:r>
              <a:rPr lang="en-US" dirty="0" smtClean="0"/>
              <a:t> enterprise, yahoo small business, Hostingraja.com, godaddy.com, bedrock.com</a:t>
            </a:r>
          </a:p>
          <a:p>
            <a:r>
              <a:rPr lang="en-US" dirty="0" smtClean="0"/>
              <a:t>Different Packages offered</a:t>
            </a:r>
          </a:p>
          <a:p>
            <a:pPr lvl="1"/>
            <a:r>
              <a:rPr lang="en-US" dirty="0" smtClean="0"/>
              <a:t>Multi year, varying storages, varying bandwidth, varying </a:t>
            </a:r>
            <a:r>
              <a:rPr lang="en-US" dirty="0" err="1" smtClean="0"/>
              <a:t>subdomains</a:t>
            </a:r>
            <a:r>
              <a:rPr lang="en-US" dirty="0" smtClean="0"/>
              <a:t>, No. of Email accounts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Web Hosting Services – Yahoo Small Business - no. of email accounts offered, No. of Administrators, User Accounts, No. of </a:t>
            </a:r>
            <a:r>
              <a:rPr lang="en-US" sz="2800" dirty="0" err="1" smtClean="0"/>
              <a:t>Subdomains</a:t>
            </a:r>
            <a:r>
              <a:rPr lang="en-US" sz="2800" dirty="0" smtClean="0"/>
              <a:t>, etc.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Yahoo offers combined facilities like domain name registration, webhosting and email accounts, </a:t>
            </a:r>
            <a:r>
              <a:rPr lang="en-US" dirty="0" err="1" smtClean="0"/>
              <a:t>subdomains</a:t>
            </a:r>
            <a:endParaRPr lang="en-US" dirty="0" smtClean="0"/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smtClean="0">
                <a:hlinkClick r:id="rId2"/>
              </a:rPr>
              <a:t>www.uasmedia.in</a:t>
            </a:r>
            <a:r>
              <a:rPr lang="en-US" dirty="0" smtClean="0"/>
              <a:t> </a:t>
            </a:r>
            <a:r>
              <a:rPr lang="en-US" dirty="0" smtClean="0">
                <a:hlinkClick r:id="rId3"/>
              </a:rPr>
              <a:t>ganesh@uasmedia.in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Subdomains</a:t>
            </a:r>
            <a:endParaRPr lang="en-US" dirty="0" smtClean="0"/>
          </a:p>
          <a:p>
            <a:pPr lvl="1"/>
            <a:r>
              <a:rPr lang="en-US" dirty="0" smtClean="0"/>
              <a:t>Are the domain names allocated for locations with in a website 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. gkvk.uasmedia.in mandya.uasmedia.in hassan.uasmedia.in</a:t>
            </a:r>
          </a:p>
          <a:p>
            <a:r>
              <a:rPr lang="en-US" dirty="0" smtClean="0"/>
              <a:t>Administrators – have total control of the website content, modification, updating</a:t>
            </a:r>
          </a:p>
          <a:p>
            <a:r>
              <a:rPr lang="en-US" dirty="0" smtClean="0"/>
              <a:t>Users – can only view public access content</a:t>
            </a:r>
          </a:p>
          <a:p>
            <a:r>
              <a:rPr lang="en-US" dirty="0" smtClean="0"/>
              <a:t>Designers  / developers – can access and modify the selected content as per the rights assigned by administrator</a:t>
            </a:r>
            <a:endParaRPr lang="en-US" dirty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Domain Name Servers &amp; WHOIS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Domain Name </a:t>
            </a:r>
            <a:r>
              <a:rPr lang="en-US" dirty="0" smtClean="0"/>
              <a:t>Servers have the database information about domain name registered and Public IP assigned to them</a:t>
            </a:r>
          </a:p>
          <a:p>
            <a:r>
              <a:rPr lang="en-US" dirty="0" smtClean="0"/>
              <a:t>When a computer on the internet types the domain name it translates into numerical public IP</a:t>
            </a:r>
          </a:p>
          <a:p>
            <a:r>
              <a:rPr lang="en-US" dirty="0" smtClean="0"/>
              <a:t>Then computer searches the computer on internet with that public IP address</a:t>
            </a:r>
          </a:p>
          <a:p>
            <a:r>
              <a:rPr lang="en-US" dirty="0" smtClean="0"/>
              <a:t> WHOIS if the detailed information of the person who has registered a particular domain name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What is </a:t>
            </a:r>
            <a:r>
              <a:rPr lang="en-US" sz="3600" dirty="0" err="1"/>
              <a:t>Moodle</a:t>
            </a:r>
            <a:r>
              <a:rPr lang="en-US" sz="3600" dirty="0"/>
              <a:t> software? How can this be used for delivering multimedia</a:t>
            </a:r>
            <a:r>
              <a:rPr lang="en-US" sz="3600" dirty="0" smtClean="0"/>
              <a:t>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err="1" smtClean="0"/>
              <a:t>Moodle</a:t>
            </a:r>
            <a:r>
              <a:rPr lang="en-US" dirty="0" smtClean="0"/>
              <a:t> is a multimedia software used for designing and offering online courses</a:t>
            </a:r>
          </a:p>
          <a:p>
            <a:pPr algn="just"/>
            <a:r>
              <a:rPr lang="en-US" dirty="0" smtClean="0"/>
              <a:t>It’s a open source software where in teachers can host the instructional material, AV Aids, Multimedia, email students, conduct online exams.</a:t>
            </a:r>
          </a:p>
          <a:p>
            <a:pPr algn="just"/>
            <a:r>
              <a:rPr lang="en-US" dirty="0" smtClean="0"/>
              <a:t>Students can access the study materials posted by the teacher, can give email replies, can give exams online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</a:t>
            </a:r>
            <a:r>
              <a:rPr lang="en-US" dirty="0"/>
              <a:t>Internet browser </a:t>
            </a:r>
            <a:r>
              <a:rPr lang="en-US" dirty="0" smtClean="0"/>
              <a:t>software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67000"/>
            <a:ext cx="8229600" cy="3459163"/>
          </a:xfrm>
        </p:spPr>
        <p:txBody>
          <a:bodyPr/>
          <a:lstStyle/>
          <a:p>
            <a:r>
              <a:rPr lang="en-US" dirty="0" smtClean="0"/>
              <a:t>Microsoft Internet explorer</a:t>
            </a:r>
          </a:p>
          <a:p>
            <a:r>
              <a:rPr lang="en-US" dirty="0" smtClean="0"/>
              <a:t>Google Chrome</a:t>
            </a:r>
          </a:p>
          <a:p>
            <a:r>
              <a:rPr lang="en-US" dirty="0" smtClean="0"/>
              <a:t>Netscape navigator</a:t>
            </a:r>
          </a:p>
          <a:p>
            <a:r>
              <a:rPr lang="en-US" dirty="0" smtClean="0"/>
              <a:t>Firefox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 Gadgets </a:t>
            </a:r>
            <a:r>
              <a:rPr lang="en-US" dirty="0"/>
              <a:t>for Internet </a:t>
            </a:r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Desktop computers, Mobiles, Smart Phones, Digital Cameras, Tablet PCs</a:t>
            </a:r>
          </a:p>
          <a:p>
            <a:r>
              <a:rPr lang="en-US" dirty="0" smtClean="0"/>
              <a:t>Internet connections</a:t>
            </a:r>
          </a:p>
          <a:p>
            <a:pPr lvl="1"/>
            <a:r>
              <a:rPr lang="en-US" dirty="0" smtClean="0"/>
              <a:t>dial up / broad band / wireless / leased line / </a:t>
            </a:r>
            <a:r>
              <a:rPr lang="en-US" dirty="0" err="1" smtClean="0"/>
              <a:t>fibre</a:t>
            </a:r>
            <a:r>
              <a:rPr lang="en-US" dirty="0" smtClean="0"/>
              <a:t> optics / Satellite / Local Area Network / GPRS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intranet? How to publish in the intranet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website published on the local area network of an </a:t>
            </a:r>
            <a:r>
              <a:rPr lang="en-US" dirty="0" err="1" smtClean="0"/>
              <a:t>organisation</a:t>
            </a:r>
            <a:endParaRPr lang="en-US" dirty="0" smtClean="0"/>
          </a:p>
          <a:p>
            <a:r>
              <a:rPr lang="en-US" dirty="0" smtClean="0"/>
              <a:t>Can be published on a networked computer using internet information server and assigning a private IP address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Internet Service Providers (ISP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are the internet service providers on various networks and for various gadgets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BSNL, HATHWAY, Idea, </a:t>
            </a:r>
            <a:r>
              <a:rPr lang="en-US" dirty="0" err="1" smtClean="0"/>
              <a:t>airtel</a:t>
            </a:r>
            <a:endParaRPr lang="en-US" dirty="0" smtClean="0"/>
          </a:p>
          <a:p>
            <a:r>
              <a:rPr lang="en-US" dirty="0" smtClean="0"/>
              <a:t>ISPs offer internet connections varying in </a:t>
            </a:r>
          </a:p>
          <a:p>
            <a:pPr lvl="1"/>
            <a:r>
              <a:rPr lang="en-US" dirty="0" smtClean="0"/>
              <a:t>Speed, download / upload limits,  unlimited plans, email accounts, leased lines, with/without Public IPs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Information </a:t>
            </a:r>
            <a:r>
              <a:rPr lang="en-US" b="1" dirty="0"/>
              <a:t>Management Resource Kit (</a:t>
            </a:r>
            <a:r>
              <a:rPr lang="en-US" dirty="0"/>
              <a:t>IMARK</a:t>
            </a:r>
            <a:r>
              <a:rPr lang="en-US" dirty="0" smtClean="0"/>
              <a:t>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 FAO supported website offering online courses on emerging topics in ICTs</a:t>
            </a:r>
          </a:p>
          <a:p>
            <a:r>
              <a:rPr lang="en-US" dirty="0" smtClean="0"/>
              <a:t>Courses</a:t>
            </a:r>
          </a:p>
          <a:p>
            <a:pPr lvl="1"/>
            <a:r>
              <a:rPr lang="en-US" dirty="0" smtClean="0"/>
              <a:t>Social media, networking, ICT concepts, etc.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Hyper linking &amp; Internet 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Hyperlinking</a:t>
            </a:r>
            <a:r>
              <a:rPr lang="en-US" dirty="0" smtClean="0"/>
              <a:t> – is linking different elements / objects / pages in a file, multimedia or website for easy browsing</a:t>
            </a:r>
          </a:p>
          <a:p>
            <a:r>
              <a:rPr lang="en-US" dirty="0" smtClean="0"/>
              <a:t>HTTP, FTP, HTTPS, www standards</a:t>
            </a:r>
          </a:p>
          <a:p>
            <a:pPr lvl="1"/>
            <a:r>
              <a:rPr lang="en-US" dirty="0" smtClean="0"/>
              <a:t>Are the uniform and universal standards followed on internet that ensures resources accessible across different networks and gadgets</a:t>
            </a:r>
          </a:p>
          <a:p>
            <a:pPr lvl="2"/>
            <a:r>
              <a:rPr lang="en-US" dirty="0" smtClean="0"/>
              <a:t>HTTP -Hypertext transfer protocol</a:t>
            </a:r>
          </a:p>
          <a:p>
            <a:pPr lvl="2"/>
            <a:r>
              <a:rPr lang="en-US" dirty="0" smtClean="0"/>
              <a:t>FTP – File Transfer Protocol</a:t>
            </a:r>
          </a:p>
          <a:p>
            <a:pPr lvl="2"/>
            <a:r>
              <a:rPr lang="en-US" dirty="0" smtClean="0"/>
              <a:t>HTTPS – Secured HTTP</a:t>
            </a:r>
          </a:p>
          <a:p>
            <a:pPr lvl="2"/>
            <a:r>
              <a:rPr lang="en-US" dirty="0" smtClean="0"/>
              <a:t>WWW – World Wide Web Standards for net publishing</a:t>
            </a:r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Local Area Network </a:t>
            </a:r>
          </a:p>
          <a:p>
            <a:pPr lvl="1"/>
            <a:r>
              <a:rPr lang="en-US" dirty="0" smtClean="0"/>
              <a:t>Pertains to a network confined to an organization / Building / campus</a:t>
            </a:r>
          </a:p>
          <a:p>
            <a:r>
              <a:rPr lang="en-US" dirty="0" smtClean="0"/>
              <a:t>Wide area Network</a:t>
            </a:r>
          </a:p>
          <a:p>
            <a:pPr lvl="1"/>
            <a:r>
              <a:rPr lang="en-US" dirty="0" smtClean="0"/>
              <a:t>LAN Networks linked at different locations</a:t>
            </a:r>
          </a:p>
          <a:p>
            <a:r>
              <a:rPr lang="en-US" dirty="0" smtClean="0"/>
              <a:t>Satellite Network</a:t>
            </a:r>
          </a:p>
          <a:p>
            <a:pPr lvl="1"/>
            <a:r>
              <a:rPr lang="en-US" dirty="0" smtClean="0"/>
              <a:t>Computers / LANs Networked through satellite connection</a:t>
            </a:r>
          </a:p>
          <a:p>
            <a:r>
              <a:rPr lang="en-US" dirty="0" smtClean="0"/>
              <a:t>Network </a:t>
            </a:r>
            <a:r>
              <a:rPr lang="en-US" dirty="0"/>
              <a:t>of </a:t>
            </a:r>
            <a:r>
              <a:rPr lang="en-US" dirty="0" smtClean="0"/>
              <a:t>networks </a:t>
            </a:r>
          </a:p>
          <a:p>
            <a:pPr lvl="1"/>
            <a:r>
              <a:rPr lang="en-US" dirty="0" smtClean="0"/>
              <a:t>Internet is network of various networks 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interactive multimedia?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Interactive multimedia allows the user to view / learn the contents as per the interest / speed / sequence opted by the user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Bandwidth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Band width is the range of speed specified for data transmission on a network</a:t>
            </a:r>
          </a:p>
          <a:p>
            <a:r>
              <a:rPr lang="en-US" dirty="0" smtClean="0"/>
              <a:t>Dial up is a basic network </a:t>
            </a:r>
            <a:r>
              <a:rPr lang="en-US" dirty="0" err="1" smtClean="0"/>
              <a:t>upto</a:t>
            </a:r>
            <a:r>
              <a:rPr lang="en-US" dirty="0" smtClean="0"/>
              <a:t> 56kbps speed</a:t>
            </a:r>
          </a:p>
          <a:p>
            <a:r>
              <a:rPr lang="en-US" dirty="0" smtClean="0"/>
              <a:t>Broad band give maximum speed on the networks (even up to multiple GB/s)</a:t>
            </a:r>
          </a:p>
          <a:p>
            <a:r>
              <a:rPr lang="en-US" dirty="0" smtClean="0"/>
              <a:t>2G</a:t>
            </a:r>
            <a:r>
              <a:rPr lang="en-US" dirty="0"/>
              <a:t>, 3G, 4G and 5G internet services </a:t>
            </a:r>
            <a:r>
              <a:rPr lang="en-US" dirty="0" smtClean="0"/>
              <a:t>are the different bandwidth offered on the mobile networks 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Area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an informal network created within a building like a house / small office</a:t>
            </a:r>
          </a:p>
          <a:p>
            <a:r>
              <a:rPr lang="en-US" dirty="0" smtClean="0"/>
              <a:t>Here the computers and peripherals like printer, scanner, etc. are networked through Blue tooth, LAN, wireless</a:t>
            </a:r>
          </a:p>
          <a:p>
            <a:r>
              <a:rPr lang="en-US" dirty="0" smtClean="0"/>
              <a:t>Generally IP Address for the gadgets are not assigned and they are assigned automatically by the computer</a:t>
            </a:r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Mobile </a:t>
            </a:r>
            <a:r>
              <a:rPr lang="en-US" dirty="0"/>
              <a:t>Apps in </a:t>
            </a:r>
            <a:r>
              <a:rPr lang="en-US" dirty="0" smtClean="0"/>
              <a:t>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Rainbow By Green Tech Solutions</a:t>
            </a:r>
          </a:p>
          <a:p>
            <a:pPr lvl="1"/>
            <a:r>
              <a:rPr lang="en-US" dirty="0" smtClean="0"/>
              <a:t>agro news, location based climate updates and contacts for the nearest seed and fertilizer dealers</a:t>
            </a:r>
          </a:p>
          <a:p>
            <a:r>
              <a:rPr lang="en-US" dirty="0" smtClean="0"/>
              <a:t>Organic Farming </a:t>
            </a:r>
          </a:p>
          <a:p>
            <a:pPr lvl="1"/>
            <a:r>
              <a:rPr lang="en-US" dirty="0" err="1" smtClean="0"/>
              <a:t>hows</a:t>
            </a:r>
            <a:r>
              <a:rPr lang="en-US" dirty="0" smtClean="0"/>
              <a:t> how to grow vegetables and herbs at home in a kitchen garden</a:t>
            </a:r>
          </a:p>
          <a:p>
            <a:r>
              <a:rPr lang="en-US" dirty="0" smtClean="0"/>
              <a:t>Farm Manager</a:t>
            </a:r>
          </a:p>
          <a:p>
            <a:pPr lvl="1"/>
            <a:r>
              <a:rPr lang="en-US" dirty="0" smtClean="0"/>
              <a:t>allows farmers manage livestock, crops and more in their ranch or large gardens with ease</a:t>
            </a:r>
          </a:p>
          <a:p>
            <a:r>
              <a:rPr lang="en-US" dirty="0" err="1" smtClean="0"/>
              <a:t>Agriportal</a:t>
            </a:r>
            <a:endParaRPr lang="en-US" dirty="0" smtClean="0"/>
          </a:p>
          <a:p>
            <a:pPr lvl="1"/>
            <a:r>
              <a:rPr lang="en-US" dirty="0" smtClean="0"/>
              <a:t>traders and farmers get up to date pricing information , weather data</a:t>
            </a:r>
          </a:p>
          <a:p>
            <a:r>
              <a:rPr lang="en-US" dirty="0" smtClean="0"/>
              <a:t>Krishi Ville </a:t>
            </a:r>
          </a:p>
          <a:p>
            <a:pPr lvl="1"/>
            <a:r>
              <a:rPr lang="en-US" dirty="0" smtClean="0"/>
              <a:t>updates of the different agricultural commodities, weather forecast updates, agricultural news updates</a:t>
            </a:r>
          </a:p>
          <a:p>
            <a:r>
              <a:rPr lang="en-US" dirty="0" smtClean="0">
                <a:hlinkClick r:id="rId2"/>
              </a:rPr>
              <a:t>http://www.croplife.com/editorial/matt-hopkins/10-best-mobile-agriculture-apps-for-2012/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http://www.croplife.com/editorial/15-best-new-agriculture-apps-worth-downloading-in-2014/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Portals in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AGMARKNET</a:t>
            </a:r>
          </a:p>
          <a:p>
            <a:r>
              <a:rPr lang="en-US" dirty="0" err="1" smtClean="0"/>
              <a:t>Krishimaratavahini</a:t>
            </a:r>
            <a:endParaRPr lang="en-US" dirty="0" smtClean="0"/>
          </a:p>
          <a:p>
            <a:r>
              <a:rPr lang="en-US" dirty="0" smtClean="0"/>
              <a:t>TNAUAGRITECH </a:t>
            </a:r>
          </a:p>
          <a:p>
            <a:r>
              <a:rPr lang="en-US" dirty="0" smtClean="0"/>
              <a:t>INDIA DEVELOPMENT GATEWAY</a:t>
            </a:r>
          </a:p>
          <a:p>
            <a:r>
              <a:rPr lang="en-US" dirty="0" smtClean="0"/>
              <a:t>RICE PORTAL</a:t>
            </a:r>
          </a:p>
          <a:p>
            <a:r>
              <a:rPr lang="en-US" dirty="0" smtClean="0"/>
              <a:t>AGROPEDIA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Websites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 smtClean="0"/>
              <a:t>Raithamitra</a:t>
            </a:r>
            <a:endParaRPr lang="en-US" dirty="0" smtClean="0"/>
          </a:p>
          <a:p>
            <a:pPr lvl="1"/>
            <a:r>
              <a:rPr lang="en-US" dirty="0" smtClean="0"/>
              <a:t>Website of department of agriculture, GOK</a:t>
            </a:r>
          </a:p>
          <a:p>
            <a:r>
              <a:rPr lang="en-US" dirty="0" smtClean="0"/>
              <a:t>Krishi </a:t>
            </a:r>
            <a:r>
              <a:rPr lang="en-US" dirty="0" err="1" smtClean="0"/>
              <a:t>Maratavahini</a:t>
            </a:r>
            <a:endParaRPr lang="en-US" dirty="0" smtClean="0"/>
          </a:p>
          <a:p>
            <a:pPr lvl="1"/>
            <a:r>
              <a:rPr lang="en-US" dirty="0" smtClean="0"/>
              <a:t>Website of Marketing Board GOK</a:t>
            </a:r>
          </a:p>
          <a:p>
            <a:r>
              <a:rPr lang="en-US" dirty="0" err="1" smtClean="0"/>
              <a:t>Agmarknet</a:t>
            </a:r>
            <a:endParaRPr lang="en-US" dirty="0" smtClean="0"/>
          </a:p>
          <a:p>
            <a:pPr lvl="1"/>
            <a:r>
              <a:rPr lang="en-US" dirty="0" smtClean="0"/>
              <a:t>National portal gives market price information </a:t>
            </a:r>
          </a:p>
          <a:p>
            <a:r>
              <a:rPr lang="en-US" dirty="0" smtClean="0"/>
              <a:t>Department </a:t>
            </a:r>
            <a:r>
              <a:rPr lang="en-US" dirty="0"/>
              <a:t>of Agriculture and </a:t>
            </a:r>
            <a:r>
              <a:rPr lang="en-US" dirty="0" smtClean="0"/>
              <a:t>Cooperation</a:t>
            </a:r>
          </a:p>
          <a:p>
            <a:pPr lvl="1"/>
            <a:r>
              <a:rPr lang="en-US" dirty="0" smtClean="0"/>
              <a:t>Gives the details of the department  their programmes</a:t>
            </a:r>
          </a:p>
          <a:p>
            <a:r>
              <a:rPr lang="en-US" dirty="0" smtClean="0"/>
              <a:t>ICAR</a:t>
            </a:r>
          </a:p>
          <a:p>
            <a:pPr lvl="1"/>
            <a:r>
              <a:rPr lang="en-US" dirty="0" smtClean="0"/>
              <a:t>Gives the information on the </a:t>
            </a:r>
            <a:r>
              <a:rPr lang="en-US" dirty="0" err="1" smtClean="0"/>
              <a:t>organisation</a:t>
            </a:r>
            <a:r>
              <a:rPr lang="en-US" dirty="0" smtClean="0"/>
              <a:t>, research and educational activities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KIOSK </a:t>
            </a:r>
            <a:r>
              <a:rPr lang="en-US" dirty="0"/>
              <a:t>and their use in agriculture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Kiosk is a stand alone computer where in the users can access information through simple touch / click on options on the screen	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ATMS, Podiums, Agri Information Kiosks etc.</a:t>
            </a:r>
          </a:p>
          <a:p>
            <a:r>
              <a:rPr lang="en-US" dirty="0" smtClean="0"/>
              <a:t>In agriculture</a:t>
            </a:r>
          </a:p>
          <a:p>
            <a:pPr lvl="1"/>
            <a:r>
              <a:rPr lang="en-US" dirty="0" smtClean="0"/>
              <a:t>Multimedia can be loaded into the KIOSK  and can be placed on strategic points like ATM for access on information on agriculture</a:t>
            </a:r>
          </a:p>
          <a:p>
            <a:pPr lvl="2"/>
            <a:r>
              <a:rPr lang="en-US" dirty="0" smtClean="0"/>
              <a:t>Market price, package of practices, weather </a:t>
            </a:r>
            <a:r>
              <a:rPr lang="en-US" dirty="0" err="1" smtClean="0"/>
              <a:t>forecast,etc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Video-Conferencing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Video conferencing facilitates live interaction with experts/ managers at a distance using satellite / internet connections</a:t>
            </a:r>
          </a:p>
          <a:p>
            <a:r>
              <a:rPr lang="en-US" dirty="0" smtClean="0"/>
              <a:t>It saves time and cost for the organization</a:t>
            </a:r>
          </a:p>
          <a:p>
            <a:r>
              <a:rPr lang="en-US" dirty="0" smtClean="0"/>
              <a:t>Increases accessibility and information delivery at grassroot level and geographically dispersed audience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Expert centre – Village Resource Centres under ISRO-MSSRF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Short Message Service</a:t>
            </a:r>
          </a:p>
          <a:p>
            <a:pPr lvl="1"/>
            <a:r>
              <a:rPr lang="en-US" dirty="0" smtClean="0"/>
              <a:t>Can be sent using mobiles, SMS packages purchased with ISPs, Free SMS service providers like way2sms, etc.</a:t>
            </a:r>
          </a:p>
          <a:p>
            <a:r>
              <a:rPr lang="en-US" dirty="0" smtClean="0"/>
              <a:t>Video SMS / MMS</a:t>
            </a:r>
          </a:p>
          <a:p>
            <a:pPr lvl="1"/>
            <a:r>
              <a:rPr lang="en-US" dirty="0" smtClean="0"/>
              <a:t>Video /  multimedia sent as SMS on high speed networks</a:t>
            </a:r>
          </a:p>
          <a:p>
            <a:r>
              <a:rPr lang="en-US" dirty="0" smtClean="0"/>
              <a:t>Krishi </a:t>
            </a:r>
            <a:r>
              <a:rPr lang="en-US" dirty="0"/>
              <a:t>SMS </a:t>
            </a:r>
            <a:endParaRPr lang="en-US" dirty="0" smtClean="0"/>
          </a:p>
          <a:p>
            <a:pPr lvl="1"/>
            <a:r>
              <a:rPr lang="en-US" dirty="0" smtClean="0"/>
              <a:t>SMS sent from agro institutions for the farmers / extension workers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. SMS from KVKs, </a:t>
            </a:r>
            <a:r>
              <a:rPr lang="en-US" dirty="0" err="1" smtClean="0"/>
              <a:t>Kribhko</a:t>
            </a:r>
            <a:r>
              <a:rPr lang="en-US" dirty="0" smtClean="0"/>
              <a:t>, Kisan Call Centre </a:t>
            </a:r>
          </a:p>
          <a:p>
            <a:r>
              <a:rPr lang="en-US" dirty="0" smtClean="0"/>
              <a:t>Market SMS from Krishi </a:t>
            </a:r>
            <a:r>
              <a:rPr lang="en-US" dirty="0" err="1" smtClean="0"/>
              <a:t>Maratavahini</a:t>
            </a:r>
            <a:endParaRPr lang="en-US" dirty="0" smtClean="0"/>
          </a:p>
          <a:p>
            <a:pPr lvl="2"/>
            <a:r>
              <a:rPr lang="en-US" dirty="0" smtClean="0"/>
              <a:t>Farmers / Extension personnel can subscribe to markets and crops chosen by them</a:t>
            </a:r>
          </a:p>
          <a:p>
            <a:r>
              <a:rPr lang="en-US" dirty="0" smtClean="0"/>
              <a:t>Weather </a:t>
            </a:r>
            <a:r>
              <a:rPr lang="en-US" dirty="0"/>
              <a:t>SMS </a:t>
            </a:r>
            <a:r>
              <a:rPr lang="en-US" dirty="0" smtClean="0"/>
              <a:t>Services</a:t>
            </a:r>
          </a:p>
          <a:p>
            <a:pPr lvl="1"/>
            <a:r>
              <a:rPr lang="en-US" dirty="0" smtClean="0"/>
              <a:t>Offered by agro-institutions, general websites, etc. on free of cost as well as on charge basis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Multimedia / DVDs in Agriculture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Multimedia produced by Directorate of Extension</a:t>
            </a:r>
          </a:p>
          <a:p>
            <a:r>
              <a:rPr lang="en-US" dirty="0" smtClean="0"/>
              <a:t>Multimedia produced by Private organisations in agriculture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. </a:t>
            </a:r>
            <a:r>
              <a:rPr lang="en-US" dirty="0" err="1" smtClean="0"/>
              <a:t>Shrusti</a:t>
            </a:r>
            <a:r>
              <a:rPr lang="en-US" dirty="0" smtClean="0"/>
              <a:t> multimedia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Sources of agricultural </a:t>
            </a:r>
            <a:r>
              <a:rPr lang="en-US" dirty="0"/>
              <a:t>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Experts in agricultural universities</a:t>
            </a:r>
          </a:p>
          <a:p>
            <a:r>
              <a:rPr lang="en-US" dirty="0" smtClean="0"/>
              <a:t>Websites</a:t>
            </a:r>
          </a:p>
          <a:p>
            <a:r>
              <a:rPr lang="en-US" dirty="0" smtClean="0"/>
              <a:t>Portals </a:t>
            </a:r>
          </a:p>
          <a:p>
            <a:r>
              <a:rPr lang="en-US" dirty="0" smtClean="0"/>
              <a:t>Extension Personnel in Govt. departments</a:t>
            </a:r>
          </a:p>
          <a:p>
            <a:r>
              <a:rPr lang="en-US" dirty="0" smtClean="0"/>
              <a:t>Non Govt. organisations</a:t>
            </a:r>
          </a:p>
          <a:p>
            <a:r>
              <a:rPr lang="en-US" dirty="0" smtClean="0"/>
              <a:t>News Paper</a:t>
            </a:r>
          </a:p>
          <a:p>
            <a:r>
              <a:rPr lang="en-US" dirty="0" smtClean="0"/>
              <a:t>Television channels</a:t>
            </a:r>
          </a:p>
          <a:p>
            <a:r>
              <a:rPr lang="en-US" dirty="0" smtClean="0"/>
              <a:t>Journal / magazines in agriculture</a:t>
            </a:r>
          </a:p>
          <a:p>
            <a:r>
              <a:rPr lang="en-US" dirty="0" smtClean="0"/>
              <a:t>Kisan Call Centre, Market Call centre</a:t>
            </a:r>
          </a:p>
          <a:p>
            <a:r>
              <a:rPr lang="en-US" dirty="0" smtClean="0"/>
              <a:t>Krishi Vigyan Kendras, ATICs</a:t>
            </a:r>
          </a:p>
          <a:p>
            <a:r>
              <a:rPr lang="en-US" dirty="0" smtClean="0"/>
              <a:t>Agricultural Research Stations / institutes</a:t>
            </a:r>
          </a:p>
          <a:p>
            <a:r>
              <a:rPr lang="en-US" dirty="0" smtClean="0"/>
              <a:t>Special boards like coffee board, spices board, etc.</a:t>
            </a:r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Different file formats &amp; </a:t>
            </a:r>
            <a:br>
              <a:rPr lang="en-US" sz="2800" dirty="0" smtClean="0"/>
            </a:br>
            <a:r>
              <a:rPr lang="en-US" sz="2800" dirty="0" smtClean="0"/>
              <a:t>PDF Readers and Creators, Presentation Software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Text </a:t>
            </a:r>
          </a:p>
          <a:p>
            <a:pPr lvl="1"/>
            <a:r>
              <a:rPr lang="en-US" dirty="0" smtClean="0"/>
              <a:t>txt, doc, </a:t>
            </a:r>
            <a:r>
              <a:rPr lang="en-US" dirty="0" err="1" smtClean="0"/>
              <a:t>docx</a:t>
            </a:r>
            <a:r>
              <a:rPr lang="en-US" dirty="0" smtClean="0"/>
              <a:t> </a:t>
            </a:r>
          </a:p>
          <a:p>
            <a:r>
              <a:rPr lang="en-US" dirty="0" smtClean="0"/>
              <a:t>Graphics</a:t>
            </a:r>
          </a:p>
          <a:p>
            <a:pPr lvl="1"/>
            <a:r>
              <a:rPr lang="en-US" dirty="0" smtClean="0"/>
              <a:t>gif, </a:t>
            </a:r>
            <a:r>
              <a:rPr lang="en-US" dirty="0" err="1" smtClean="0"/>
              <a:t>ani</a:t>
            </a:r>
            <a:endParaRPr lang="en-US" dirty="0" smtClean="0"/>
          </a:p>
          <a:p>
            <a:r>
              <a:rPr lang="en-US" dirty="0" smtClean="0"/>
              <a:t>Pictures</a:t>
            </a:r>
          </a:p>
          <a:p>
            <a:pPr lvl="1"/>
            <a:r>
              <a:rPr lang="en-US" dirty="0" smtClean="0"/>
              <a:t>jpg, </a:t>
            </a:r>
            <a:r>
              <a:rPr lang="en-US" dirty="0" err="1" smtClean="0"/>
              <a:t>png</a:t>
            </a:r>
            <a:r>
              <a:rPr lang="en-US" dirty="0" smtClean="0"/>
              <a:t>, bmp, </a:t>
            </a:r>
          </a:p>
          <a:p>
            <a:r>
              <a:rPr lang="en-US" dirty="0" smtClean="0"/>
              <a:t>Audio</a:t>
            </a:r>
          </a:p>
          <a:p>
            <a:pPr lvl="1"/>
            <a:r>
              <a:rPr lang="en-US" dirty="0" smtClean="0"/>
              <a:t>Mp3, WAV,</a:t>
            </a:r>
          </a:p>
          <a:p>
            <a:r>
              <a:rPr lang="en-US" dirty="0" smtClean="0"/>
              <a:t>Video</a:t>
            </a:r>
          </a:p>
          <a:p>
            <a:pPr lvl="1"/>
            <a:r>
              <a:rPr lang="en-US" dirty="0" smtClean="0"/>
              <a:t>WMV, AVI, DAT </a:t>
            </a:r>
          </a:p>
          <a:p>
            <a:r>
              <a:rPr lang="en-US" dirty="0" smtClean="0"/>
              <a:t>Multimedia</a:t>
            </a:r>
          </a:p>
          <a:p>
            <a:pPr lvl="1"/>
            <a:r>
              <a:rPr lang="en-US" dirty="0" err="1" smtClean="0"/>
              <a:t>Dat</a:t>
            </a:r>
            <a:r>
              <a:rPr lang="en-US" dirty="0" smtClean="0"/>
              <a:t>, FLV</a:t>
            </a:r>
          </a:p>
          <a:p>
            <a:r>
              <a:rPr lang="en-US" dirty="0" smtClean="0"/>
              <a:t>Readers </a:t>
            </a:r>
          </a:p>
          <a:p>
            <a:pPr lvl="1"/>
            <a:r>
              <a:rPr lang="en-US" dirty="0" smtClean="0"/>
              <a:t>Adobe </a:t>
            </a:r>
            <a:r>
              <a:rPr lang="en-US" dirty="0" err="1" smtClean="0"/>
              <a:t>pdf</a:t>
            </a:r>
            <a:r>
              <a:rPr lang="en-US" dirty="0" smtClean="0"/>
              <a:t> reader, PDF Forge, PDF Creator</a:t>
            </a:r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Multimedia </a:t>
            </a:r>
            <a:r>
              <a:rPr lang="en-US" dirty="0" smtClean="0"/>
              <a:t>Content Digitization Gadgets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/>
          <a:lstStyle/>
          <a:p>
            <a:r>
              <a:rPr lang="en-US" dirty="0" smtClean="0"/>
              <a:t>Scanner, Camera</a:t>
            </a:r>
          </a:p>
          <a:p>
            <a:r>
              <a:rPr lang="en-US" dirty="0" smtClean="0"/>
              <a:t>Digital </a:t>
            </a:r>
            <a:r>
              <a:rPr lang="en-US" dirty="0" err="1" smtClean="0"/>
              <a:t>Handycam</a:t>
            </a:r>
            <a:endParaRPr lang="en-US" dirty="0" smtClean="0"/>
          </a:p>
          <a:p>
            <a:r>
              <a:rPr lang="en-US" dirty="0" smtClean="0"/>
              <a:t>Digital Camera</a:t>
            </a:r>
          </a:p>
          <a:p>
            <a:r>
              <a:rPr lang="en-US" dirty="0" smtClean="0"/>
              <a:t>Digital Audio Recorder</a:t>
            </a:r>
          </a:p>
          <a:p>
            <a:r>
              <a:rPr lang="en-US" dirty="0" smtClean="0"/>
              <a:t>Speech Recognition Software</a:t>
            </a:r>
          </a:p>
          <a:p>
            <a:r>
              <a:rPr lang="en-US" dirty="0" smtClean="0"/>
              <a:t>Multimedia / Animation Renders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Multimedia Features in </a:t>
            </a:r>
            <a:r>
              <a:rPr lang="en-US" dirty="0"/>
              <a:t>mobile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Text editor</a:t>
            </a:r>
          </a:p>
          <a:p>
            <a:r>
              <a:rPr lang="en-US" dirty="0" smtClean="0"/>
              <a:t>Mobile Office</a:t>
            </a:r>
          </a:p>
          <a:p>
            <a:r>
              <a:rPr lang="en-US" dirty="0" smtClean="0"/>
              <a:t>Digital camera / video</a:t>
            </a:r>
          </a:p>
          <a:p>
            <a:r>
              <a:rPr lang="en-US" dirty="0" smtClean="0"/>
              <a:t>SMS / MMS</a:t>
            </a:r>
          </a:p>
          <a:p>
            <a:r>
              <a:rPr lang="en-US" dirty="0" smtClean="0"/>
              <a:t>Video Conferencing</a:t>
            </a:r>
          </a:p>
          <a:p>
            <a:r>
              <a:rPr lang="en-US" dirty="0" smtClean="0"/>
              <a:t>Audio playback/recording</a:t>
            </a:r>
          </a:p>
          <a:p>
            <a:r>
              <a:rPr lang="en-US" dirty="0" smtClean="0"/>
              <a:t>Small </a:t>
            </a:r>
            <a:r>
              <a:rPr lang="en-US" dirty="0"/>
              <a:t>R</a:t>
            </a:r>
            <a:r>
              <a:rPr lang="en-US" dirty="0" smtClean="0"/>
              <a:t>oom Multimedia Projection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Nokia </a:t>
            </a:r>
            <a:r>
              <a:rPr lang="en-US" dirty="0"/>
              <a:t>Life tools – Agriculture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Farmer can send queries to the expert on farm information</a:t>
            </a:r>
          </a:p>
          <a:p>
            <a:r>
              <a:rPr lang="en-US" dirty="0" smtClean="0"/>
              <a:t>Farmers can send MMS by taking picture or video and send for queries</a:t>
            </a:r>
          </a:p>
          <a:p>
            <a:r>
              <a:rPr lang="en-US" dirty="0" smtClean="0"/>
              <a:t>Farmers can subscribe for weather and market information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</a:t>
            </a:r>
          </a:p>
          <a:p>
            <a:pPr lvl="1"/>
            <a:r>
              <a:rPr lang="en-US" dirty="0" smtClean="0"/>
              <a:t>Encompasses all of the technology that we use to collect, process, protect and store information</a:t>
            </a:r>
          </a:p>
          <a:p>
            <a:pPr lvl="1"/>
            <a:r>
              <a:rPr lang="en-US" dirty="0" smtClean="0"/>
              <a:t>Hardware / software/ networks</a:t>
            </a:r>
          </a:p>
          <a:p>
            <a:pPr lvl="1"/>
            <a:r>
              <a:rPr lang="en-US" dirty="0" smtClean="0"/>
              <a:t>Stevenson 1997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838145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Village Knowledge Centre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IN" b="0" dirty="0"/>
              <a:t>Village Knowledge Centre (VKC) serves as information dissemination </a:t>
            </a:r>
            <a:r>
              <a:rPr lang="en-IN" b="0" dirty="0" smtClean="0"/>
              <a:t>centre </a:t>
            </a:r>
            <a:r>
              <a:rPr lang="en-US" b="0" dirty="0" smtClean="0"/>
              <a:t>providing </a:t>
            </a:r>
            <a:r>
              <a:rPr lang="en-US" b="0" dirty="0"/>
              <a:t>instant access to farmers </a:t>
            </a:r>
            <a:r>
              <a:rPr lang="en-US" b="0" dirty="0" smtClean="0"/>
              <a:t>on latest </a:t>
            </a:r>
            <a:r>
              <a:rPr lang="en-US" b="0" dirty="0"/>
              <a:t>information/ knowledge available in </a:t>
            </a:r>
            <a:r>
              <a:rPr lang="en-US" b="0" dirty="0" smtClean="0"/>
              <a:t>the field </a:t>
            </a:r>
            <a:r>
              <a:rPr lang="en-US" b="0" dirty="0"/>
              <a:t>of agriculture, starting from crop production to marketing</a:t>
            </a:r>
            <a:r>
              <a:rPr lang="en-US" b="0" dirty="0" smtClean="0"/>
              <a:t>.</a:t>
            </a:r>
          </a:p>
          <a:p>
            <a:pPr lvl="1"/>
            <a:r>
              <a:rPr lang="en-US" b="0" dirty="0" smtClean="0"/>
              <a:t>MSSRF</a:t>
            </a:r>
          </a:p>
          <a:p>
            <a:pPr lvl="1"/>
            <a:r>
              <a:rPr lang="en-US" b="0" dirty="0" smtClean="0"/>
              <a:t>VKC</a:t>
            </a:r>
          </a:p>
          <a:p>
            <a:pPr lvl="1"/>
            <a:r>
              <a:rPr lang="en-US" b="0" dirty="0" smtClean="0"/>
              <a:t>Project Associates</a:t>
            </a:r>
          </a:p>
          <a:p>
            <a:pPr lvl="1"/>
            <a:r>
              <a:rPr lang="en-US" b="0" dirty="0" smtClean="0"/>
              <a:t>Core Group</a:t>
            </a:r>
          </a:p>
          <a:p>
            <a:pPr lvl="2"/>
            <a:r>
              <a:rPr lang="en-US" b="0" dirty="0" smtClean="0"/>
              <a:t>Leaders, political and land owners</a:t>
            </a:r>
          </a:p>
          <a:p>
            <a:pPr lvl="1"/>
            <a:r>
              <a:rPr lang="en-US" b="0" dirty="0" smtClean="0"/>
              <a:t>Volunteer operator – Training</a:t>
            </a:r>
          </a:p>
          <a:p>
            <a:pPr lvl="1"/>
            <a:r>
              <a:rPr lang="en-US" b="0" dirty="0" smtClean="0"/>
              <a:t>Hub &amp; Spokes model</a:t>
            </a:r>
          </a:p>
          <a:p>
            <a:pPr lvl="1"/>
            <a:r>
              <a:rPr lang="en-US" b="0" dirty="0" smtClean="0"/>
              <a:t>ISRO</a:t>
            </a:r>
          </a:p>
          <a:p>
            <a:pPr lvl="1"/>
            <a:r>
              <a:rPr lang="en-US" b="0" dirty="0" smtClean="0"/>
              <a:t>VKC</a:t>
            </a:r>
          </a:p>
          <a:p>
            <a:pPr lvl="1"/>
            <a:r>
              <a:rPr lang="en-US" b="0" dirty="0" smtClean="0"/>
              <a:t>VHF</a:t>
            </a:r>
          </a:p>
          <a:p>
            <a:pPr lvl="1"/>
            <a:endParaRPr lang="en-US" b="0" dirty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989594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Village Resource Centre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/>
              <a:t>VRC is a totally interactive VSAT (Very </a:t>
            </a:r>
            <a:r>
              <a:rPr lang="en-US" b="0" dirty="0" smtClean="0"/>
              <a:t>Small Aperture </a:t>
            </a:r>
            <a:r>
              <a:rPr lang="en-US" b="0" dirty="0"/>
              <a:t>Terminal) based network. The network uses one of the Extended </a:t>
            </a:r>
            <a:r>
              <a:rPr lang="en-US" b="0" dirty="0" smtClean="0"/>
              <a:t>C-band transponders </a:t>
            </a:r>
            <a:r>
              <a:rPr lang="en-US" b="0" dirty="0"/>
              <a:t>of the INSAT-3A satellite. Users located at one node of this network </a:t>
            </a:r>
            <a:r>
              <a:rPr lang="en-US" b="0" dirty="0" smtClean="0"/>
              <a:t>can fully </a:t>
            </a:r>
            <a:r>
              <a:rPr lang="en-US" b="0" dirty="0"/>
              <a:t>interact with others located at another node through video and audio links.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066130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/>
              <a:t>Tele </a:t>
            </a:r>
            <a:r>
              <a:rPr lang="en-IN" dirty="0" smtClean="0"/>
              <a:t>education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 smtClean="0"/>
              <a:t>Focusing </a:t>
            </a:r>
            <a:r>
              <a:rPr lang="en-US" b="0" dirty="0"/>
              <a:t>on building indigenous skill and imparting training and </a:t>
            </a:r>
            <a:r>
              <a:rPr lang="en-US" b="0" dirty="0" smtClean="0"/>
              <a:t>capacity building</a:t>
            </a:r>
            <a:r>
              <a:rPr lang="en-US" b="0" dirty="0"/>
              <a:t>, including formal, non-formal and adult education. </a:t>
            </a:r>
            <a:endParaRPr lang="en-US" b="0" dirty="0" smtClean="0"/>
          </a:p>
          <a:p>
            <a:r>
              <a:rPr lang="en-US" b="0" dirty="0" smtClean="0"/>
              <a:t>As </a:t>
            </a:r>
            <a:r>
              <a:rPr lang="en-US" b="0" dirty="0"/>
              <a:t>a community </a:t>
            </a:r>
            <a:r>
              <a:rPr lang="en-US" b="0" dirty="0" smtClean="0"/>
              <a:t>centric learning Centre, </a:t>
            </a:r>
            <a:r>
              <a:rPr lang="en-US" b="0" dirty="0"/>
              <a:t>VRCs aim to bring access to knowledge at the villager’s doorstep.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966650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Telemedicine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en-US" b="0" dirty="0" smtClean="0"/>
              <a:t>Telemedicine </a:t>
            </a:r>
            <a:r>
              <a:rPr lang="en-US" b="0" dirty="0"/>
              <a:t>system consists of customized medical software integrated </a:t>
            </a:r>
            <a:r>
              <a:rPr lang="en-US" b="0" dirty="0" smtClean="0"/>
              <a:t>with computer </a:t>
            </a:r>
            <a:r>
              <a:rPr lang="en-US" b="0" dirty="0"/>
              <a:t>hardware, along with medical diagnostic instruments connected to </a:t>
            </a:r>
            <a:r>
              <a:rPr lang="en-US" b="0" dirty="0" smtClean="0"/>
              <a:t>the commercial </a:t>
            </a:r>
            <a:r>
              <a:rPr lang="en-US" b="0" dirty="0"/>
              <a:t>Very Small Aperture Terminal (VSAT) at each location. </a:t>
            </a:r>
            <a:endParaRPr lang="en-US" b="0" dirty="0" smtClean="0"/>
          </a:p>
          <a:p>
            <a:r>
              <a:rPr lang="en-US" b="0" dirty="0" smtClean="0"/>
              <a:t>Generally the medical </a:t>
            </a:r>
            <a:r>
              <a:rPr lang="en-US" b="0" dirty="0"/>
              <a:t>record/history of the patients is sent to the specialist doctors, who will in </a:t>
            </a:r>
            <a:r>
              <a:rPr lang="en-US" b="0" dirty="0" smtClean="0"/>
              <a:t>turn study </a:t>
            </a:r>
            <a:r>
              <a:rPr lang="en-US" b="0" dirty="0"/>
              <a:t>and provide diagnosis and treatment during videoconference with the </a:t>
            </a:r>
            <a:r>
              <a:rPr lang="en-US" b="0" dirty="0" smtClean="0"/>
              <a:t>patients </a:t>
            </a:r>
            <a:r>
              <a:rPr lang="en-IN" b="0" dirty="0" smtClean="0"/>
              <a:t>end.</a:t>
            </a:r>
          </a:p>
          <a:p>
            <a:r>
              <a:rPr lang="en-IN" dirty="0"/>
              <a:t>Land &amp; Water Resources </a:t>
            </a:r>
            <a:r>
              <a:rPr lang="en-IN" dirty="0" smtClean="0"/>
              <a:t>Advisories</a:t>
            </a:r>
          </a:p>
          <a:p>
            <a:r>
              <a:rPr lang="en-US" dirty="0"/>
              <a:t>Interactive Farmers’ Advisory Services/Tele </a:t>
            </a:r>
            <a:r>
              <a:rPr lang="en-US" dirty="0" smtClean="0"/>
              <a:t>agriculture</a:t>
            </a:r>
          </a:p>
          <a:p>
            <a:r>
              <a:rPr lang="en-IN" dirty="0"/>
              <a:t>E-governance </a:t>
            </a:r>
            <a:r>
              <a:rPr lang="en-IN" dirty="0" smtClean="0"/>
              <a:t>services</a:t>
            </a:r>
          </a:p>
          <a:p>
            <a:r>
              <a:rPr lang="en-IN" dirty="0"/>
              <a:t>Weather </a:t>
            </a:r>
            <a:r>
              <a:rPr lang="en-IN" dirty="0" smtClean="0"/>
              <a:t>Advisories</a:t>
            </a:r>
          </a:p>
          <a:p>
            <a:r>
              <a:rPr lang="en-US" dirty="0"/>
              <a:t>Social Messaging and Rural </a:t>
            </a:r>
            <a:r>
              <a:rPr lang="en-US" dirty="0" smtClean="0"/>
              <a:t>Empowerment</a:t>
            </a:r>
            <a:r>
              <a:rPr lang="en-IN" dirty="0"/>
              <a:t>Project support Systems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70260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0" dirty="0"/>
              <a:t>A Web portal is a website that acts as a multi sources or single source for </a:t>
            </a:r>
            <a:r>
              <a:rPr lang="en-US" b="0" dirty="0" smtClean="0"/>
              <a:t>all information </a:t>
            </a:r>
            <a:r>
              <a:rPr lang="en-US" b="0" dirty="0"/>
              <a:t>on a specific domain. </a:t>
            </a:r>
            <a:endParaRPr lang="en-US" b="0" dirty="0" smtClean="0"/>
          </a:p>
          <a:p>
            <a:r>
              <a:rPr lang="en-US" b="0" dirty="0" smtClean="0"/>
              <a:t>The </a:t>
            </a:r>
            <a:r>
              <a:rPr lang="en-US" b="0" dirty="0"/>
              <a:t>Web portal offers the user a broad array </a:t>
            </a:r>
            <a:r>
              <a:rPr lang="en-US" b="0" dirty="0" smtClean="0"/>
              <a:t>of information</a:t>
            </a:r>
            <a:r>
              <a:rPr lang="en-US" b="0" dirty="0"/>
              <a:t>, arranged in a way that is most convenient for the user to access. </a:t>
            </a:r>
            <a:endParaRPr lang="en-US" b="0" dirty="0" smtClean="0"/>
          </a:p>
          <a:p>
            <a:r>
              <a:rPr lang="en-US" b="0" dirty="0" smtClean="0"/>
              <a:t>When designed</a:t>
            </a:r>
            <a:r>
              <a:rPr lang="en-US" b="0" dirty="0"/>
              <a:t>, implemented and maintained correctly a web portal becomes the starting </a:t>
            </a:r>
            <a:r>
              <a:rPr lang="en-US" b="0" dirty="0" smtClean="0"/>
              <a:t>or entry </a:t>
            </a:r>
            <a:r>
              <a:rPr lang="en-US" b="0" dirty="0"/>
              <a:t>point of a web user introducing him into various information, resources and </a:t>
            </a:r>
            <a:r>
              <a:rPr lang="en-US" b="0" dirty="0" smtClean="0"/>
              <a:t>other </a:t>
            </a:r>
            <a:r>
              <a:rPr lang="en-IN" b="0" dirty="0" smtClean="0"/>
              <a:t>sites </a:t>
            </a:r>
            <a:r>
              <a:rPr lang="en-IN" b="0" dirty="0"/>
              <a:t>in the internet</a:t>
            </a:r>
            <a:r>
              <a:rPr lang="en-IN" b="0" dirty="0" smtClean="0"/>
              <a:t>.</a:t>
            </a:r>
          </a:p>
          <a:p>
            <a:r>
              <a:rPr lang="en-US" b="0" dirty="0" smtClean="0"/>
              <a:t>Functions</a:t>
            </a:r>
          </a:p>
          <a:p>
            <a:pPr lvl="1"/>
            <a:r>
              <a:rPr lang="en-US" b="0" dirty="0" smtClean="0"/>
              <a:t>Search &amp; navigation</a:t>
            </a:r>
          </a:p>
          <a:p>
            <a:pPr lvl="1"/>
            <a:r>
              <a:rPr lang="en-US" b="0" dirty="0" smtClean="0"/>
              <a:t>Integration</a:t>
            </a:r>
          </a:p>
          <a:p>
            <a:pPr lvl="1"/>
            <a:r>
              <a:rPr lang="en-US" b="0" dirty="0" err="1" smtClean="0"/>
              <a:t>Personalisation</a:t>
            </a:r>
            <a:endParaRPr lang="en-US" b="0" dirty="0" smtClean="0"/>
          </a:p>
          <a:p>
            <a:pPr lvl="1"/>
            <a:r>
              <a:rPr lang="en-US" b="0" dirty="0" smtClean="0"/>
              <a:t>Notification</a:t>
            </a:r>
          </a:p>
          <a:p>
            <a:pPr lvl="1"/>
            <a:r>
              <a:rPr lang="en-US" b="0" dirty="0" smtClean="0"/>
              <a:t>Task mgt. &amp; work flow</a:t>
            </a:r>
          </a:p>
          <a:p>
            <a:pPr lvl="1"/>
            <a:r>
              <a:rPr lang="en-US" b="0" dirty="0" err="1" smtClean="0"/>
              <a:t>Colloboration</a:t>
            </a:r>
            <a:r>
              <a:rPr lang="en-US" b="0" dirty="0" smtClean="0"/>
              <a:t> &amp; group ware</a:t>
            </a:r>
          </a:p>
          <a:p>
            <a:pPr lvl="1"/>
            <a:r>
              <a:rPr lang="en-US" b="0" dirty="0" smtClean="0"/>
              <a:t>Integration &amp; intelligence</a:t>
            </a:r>
          </a:p>
          <a:p>
            <a:pPr lvl="1"/>
            <a:r>
              <a:rPr lang="en-US" b="0" dirty="0" smtClean="0"/>
              <a:t>Infrastructure functionality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75363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Hub sites</a:t>
            </a:r>
          </a:p>
          <a:p>
            <a:r>
              <a:rPr lang="en-US" dirty="0" smtClean="0"/>
              <a:t>Social networks</a:t>
            </a:r>
          </a:p>
          <a:p>
            <a:r>
              <a:rPr lang="en-US" dirty="0" smtClean="0"/>
              <a:t>Content sites</a:t>
            </a:r>
          </a:p>
          <a:p>
            <a:r>
              <a:rPr lang="en-US" dirty="0" smtClean="0"/>
              <a:t>Promotional sites</a:t>
            </a:r>
          </a:p>
          <a:p>
            <a:r>
              <a:rPr lang="en-US" dirty="0" smtClean="0"/>
              <a:t>Ecommerce sites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144971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Tele-</a:t>
            </a:r>
            <a:r>
              <a:rPr lang="en-US" dirty="0" err="1" smtClean="0"/>
              <a:t>centre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0" dirty="0"/>
              <a:t>A </a:t>
            </a:r>
            <a:r>
              <a:rPr lang="en-US" dirty="0" err="1" smtClean="0"/>
              <a:t>tele-centre</a:t>
            </a:r>
            <a:r>
              <a:rPr lang="en-US" dirty="0" smtClean="0"/>
              <a:t> </a:t>
            </a:r>
            <a:r>
              <a:rPr lang="en-US" b="0" dirty="0"/>
              <a:t>is a public place where people can access computers, the Internet</a:t>
            </a:r>
            <a:r>
              <a:rPr lang="en-US" b="0" dirty="0" smtClean="0"/>
              <a:t>, and </a:t>
            </a:r>
            <a:r>
              <a:rPr lang="en-US" b="0" dirty="0"/>
              <a:t>other digital technologies that enable them to gather information, create, learn, </a:t>
            </a:r>
            <a:r>
              <a:rPr lang="en-US" b="0" dirty="0" smtClean="0"/>
              <a:t>and communicate </a:t>
            </a:r>
            <a:r>
              <a:rPr lang="en-US" b="0" dirty="0"/>
              <a:t>with others while they develop essential digital skills</a:t>
            </a:r>
            <a:r>
              <a:rPr lang="en-US" b="0" dirty="0" smtClean="0"/>
              <a:t>.</a:t>
            </a:r>
          </a:p>
          <a:p>
            <a:r>
              <a:rPr lang="en-US" b="0" dirty="0" smtClean="0"/>
              <a:t>NGO sponsored</a:t>
            </a:r>
          </a:p>
          <a:p>
            <a:r>
              <a:rPr lang="en-US" b="0" dirty="0" smtClean="0"/>
              <a:t>Local Govt. </a:t>
            </a:r>
          </a:p>
          <a:p>
            <a:r>
              <a:rPr lang="en-US" b="0" dirty="0" smtClean="0"/>
              <a:t>Commercial</a:t>
            </a:r>
          </a:p>
          <a:p>
            <a:r>
              <a:rPr lang="en-US" b="0" dirty="0" smtClean="0"/>
              <a:t>School based</a:t>
            </a:r>
          </a:p>
          <a:p>
            <a:r>
              <a:rPr lang="en-US" b="0" dirty="0" smtClean="0"/>
              <a:t>University related</a:t>
            </a:r>
          </a:p>
          <a:p>
            <a:r>
              <a:rPr lang="en-US" b="0" dirty="0" smtClean="0"/>
              <a:t>Requirements</a:t>
            </a:r>
          </a:p>
          <a:p>
            <a:pPr lvl="1"/>
            <a:r>
              <a:rPr lang="en-US" b="0" dirty="0" smtClean="0"/>
              <a:t>Startup-content/product/services-Operations-Innovations-Evaluation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12743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E-learning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b="0" dirty="0"/>
              <a:t>e - learning is defined as teaching and learning that are delivered, supported </a:t>
            </a:r>
            <a:r>
              <a:rPr lang="en-US" b="0" dirty="0" smtClean="0"/>
              <a:t>and enhanced </a:t>
            </a:r>
            <a:r>
              <a:rPr lang="en-US" b="0" dirty="0"/>
              <a:t>through the use of digital technologies and media</a:t>
            </a:r>
            <a:r>
              <a:rPr lang="en-US" b="0" dirty="0" smtClean="0"/>
              <a:t>.</a:t>
            </a:r>
          </a:p>
          <a:p>
            <a:r>
              <a:rPr lang="en-US" b="0" dirty="0" smtClean="0"/>
              <a:t>Components</a:t>
            </a:r>
          </a:p>
          <a:p>
            <a:pPr lvl="1"/>
            <a:r>
              <a:rPr lang="en-US" b="0" dirty="0" smtClean="0"/>
              <a:t>Students</a:t>
            </a:r>
          </a:p>
          <a:p>
            <a:pPr lvl="1"/>
            <a:r>
              <a:rPr lang="en-US" b="0" dirty="0" smtClean="0"/>
              <a:t>Teachers </a:t>
            </a:r>
          </a:p>
          <a:p>
            <a:pPr lvl="1"/>
            <a:r>
              <a:rPr lang="en-US" b="0" dirty="0" smtClean="0"/>
              <a:t>E-content</a:t>
            </a:r>
          </a:p>
          <a:p>
            <a:pPr lvl="1"/>
            <a:r>
              <a:rPr lang="en-US" b="0" dirty="0" smtClean="0"/>
              <a:t>Technology</a:t>
            </a:r>
          </a:p>
          <a:p>
            <a:r>
              <a:rPr lang="en-US" b="0" dirty="0" smtClean="0"/>
              <a:t>Categories</a:t>
            </a:r>
          </a:p>
          <a:p>
            <a:pPr lvl="1"/>
            <a:r>
              <a:rPr lang="en-US" b="0" dirty="0" smtClean="0"/>
              <a:t>New information</a:t>
            </a:r>
          </a:p>
          <a:p>
            <a:pPr lvl="1"/>
            <a:r>
              <a:rPr lang="en-US" b="0" dirty="0" err="1" smtClean="0"/>
              <a:t>Knwoldge</a:t>
            </a:r>
            <a:r>
              <a:rPr lang="en-US" b="0" dirty="0" smtClean="0"/>
              <a:t> transfer</a:t>
            </a:r>
          </a:p>
          <a:p>
            <a:pPr lvl="1"/>
            <a:r>
              <a:rPr lang="en-US" b="0" dirty="0" smtClean="0"/>
              <a:t>New skills</a:t>
            </a:r>
          </a:p>
          <a:p>
            <a:pPr lvl="1"/>
            <a:r>
              <a:rPr lang="en-US" b="0" dirty="0" smtClean="0"/>
              <a:t>Certification	</a:t>
            </a:r>
          </a:p>
          <a:p>
            <a:r>
              <a:rPr lang="en-US" b="0" dirty="0" smtClean="0"/>
              <a:t>Types</a:t>
            </a:r>
          </a:p>
          <a:p>
            <a:pPr lvl="1"/>
            <a:r>
              <a:rPr lang="en-US" b="0" dirty="0" smtClean="0"/>
              <a:t>Traditional</a:t>
            </a:r>
          </a:p>
          <a:p>
            <a:pPr lvl="1"/>
            <a:r>
              <a:rPr lang="en-US" b="0" dirty="0" smtClean="0"/>
              <a:t>Rapid self directed – Asynchronous</a:t>
            </a:r>
          </a:p>
          <a:p>
            <a:pPr lvl="1"/>
            <a:r>
              <a:rPr lang="en-US" b="0" dirty="0" smtClean="0"/>
              <a:t>Rapid, controlled - Synchronous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81276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Networking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Client / server</a:t>
            </a:r>
          </a:p>
          <a:p>
            <a:r>
              <a:rPr lang="en-US" dirty="0" smtClean="0"/>
              <a:t>Hub/Switch / Router</a:t>
            </a:r>
          </a:p>
          <a:p>
            <a:r>
              <a:rPr lang="en-US" dirty="0" smtClean="0"/>
              <a:t>Typology – Bus / Star / Ring / Tree / Mesh</a:t>
            </a:r>
          </a:p>
          <a:p>
            <a:r>
              <a:rPr lang="en-US" dirty="0" smtClean="0"/>
              <a:t>Types</a:t>
            </a:r>
          </a:p>
          <a:p>
            <a:pPr lvl="1"/>
            <a:r>
              <a:rPr lang="en-US" dirty="0" smtClean="0"/>
              <a:t>LAN / MAN / WAN/PAN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48943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LAN</a:t>
            </a:r>
            <a:r>
              <a:rPr lang="en-US" b="0" dirty="0"/>
              <a:t> is a network that is used for communicating among computer </a:t>
            </a:r>
            <a:r>
              <a:rPr lang="en-US" b="0" dirty="0" smtClean="0"/>
              <a:t>devices, usually </a:t>
            </a:r>
            <a:r>
              <a:rPr lang="en-US" b="0" dirty="0"/>
              <a:t>within an office building or home</a:t>
            </a:r>
            <a:r>
              <a:rPr lang="en-US" b="0" dirty="0" smtClean="0"/>
              <a:t>.</a:t>
            </a:r>
          </a:p>
          <a:p>
            <a:r>
              <a:rPr lang="en-US" b="0" dirty="0"/>
              <a:t>A </a:t>
            </a:r>
            <a:r>
              <a:rPr lang="en-US" dirty="0"/>
              <a:t>metropolitan area network </a:t>
            </a:r>
            <a:r>
              <a:rPr lang="en-US" b="0" dirty="0" smtClean="0"/>
              <a:t>is </a:t>
            </a:r>
            <a:r>
              <a:rPr lang="en-US" b="0" dirty="0"/>
              <a:t>a large computer network that </a:t>
            </a:r>
            <a:r>
              <a:rPr lang="en-US" b="0" dirty="0" smtClean="0"/>
              <a:t>usually spans </a:t>
            </a:r>
            <a:r>
              <a:rPr lang="en-US" b="0" dirty="0"/>
              <a:t>a city or a large campus</a:t>
            </a:r>
            <a:r>
              <a:rPr lang="en-US" b="0" dirty="0" smtClean="0"/>
              <a:t>.</a:t>
            </a:r>
          </a:p>
          <a:p>
            <a:r>
              <a:rPr lang="en-IN" dirty="0"/>
              <a:t>Wide Area Network (WAN</a:t>
            </a:r>
            <a:r>
              <a:rPr lang="en-IN" dirty="0" smtClean="0"/>
              <a:t>) </a:t>
            </a:r>
            <a:r>
              <a:rPr lang="en-US" b="0" dirty="0"/>
              <a:t>It covers a large geographic area such as country, continent or even whole of </a:t>
            </a:r>
            <a:r>
              <a:rPr lang="en-US" b="0" dirty="0" smtClean="0"/>
              <a:t>the </a:t>
            </a:r>
            <a:r>
              <a:rPr lang="en-IN" b="0" dirty="0" smtClean="0"/>
              <a:t>world.</a:t>
            </a:r>
          </a:p>
          <a:p>
            <a:r>
              <a:rPr lang="en-IN" dirty="0" smtClean="0"/>
              <a:t>PAN </a:t>
            </a:r>
            <a:r>
              <a:rPr lang="en-US" b="0" dirty="0" smtClean="0"/>
              <a:t>is </a:t>
            </a:r>
            <a:r>
              <a:rPr lang="en-US" b="0" dirty="0"/>
              <a:t>a network that is used for communicating among computers and </a:t>
            </a:r>
            <a:r>
              <a:rPr lang="en-US" b="0" dirty="0" smtClean="0"/>
              <a:t>computer devices </a:t>
            </a:r>
            <a:r>
              <a:rPr lang="en-US" b="0" dirty="0"/>
              <a:t>(including telephones) in close proximity of around a few meters within a room</a:t>
            </a:r>
            <a:r>
              <a:rPr lang="en-US" b="0" dirty="0" smtClean="0"/>
              <a:t>.</a:t>
            </a:r>
          </a:p>
          <a:p>
            <a:r>
              <a:rPr lang="en-US" dirty="0"/>
              <a:t>Wireless sensor Networks in </a:t>
            </a:r>
            <a:r>
              <a:rPr lang="en-US" dirty="0" smtClean="0"/>
              <a:t>Agriculture </a:t>
            </a:r>
            <a:r>
              <a:rPr lang="en-US" b="0" dirty="0" smtClean="0"/>
              <a:t>consists </a:t>
            </a:r>
            <a:r>
              <a:rPr lang="en-US" b="0" dirty="0"/>
              <a:t>of tiny devices called motes capable of sensing </a:t>
            </a:r>
            <a:r>
              <a:rPr lang="en-US" b="0" dirty="0" smtClean="0"/>
              <a:t>the environment </a:t>
            </a:r>
            <a:r>
              <a:rPr lang="en-US" b="0" dirty="0"/>
              <a:t>surrounding them, processing the data and communicating the </a:t>
            </a:r>
            <a:r>
              <a:rPr lang="en-US" b="0" dirty="0" smtClean="0"/>
              <a:t>sensed information </a:t>
            </a:r>
            <a:r>
              <a:rPr lang="en-US" b="0" dirty="0"/>
              <a:t>in collaborative, self organizing and power efficient manner.</a:t>
            </a:r>
            <a:endParaRPr lang="en-US" b="0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33457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Internet Server</a:t>
            </a:r>
          </a:p>
          <a:p>
            <a:r>
              <a:rPr lang="en-US" dirty="0" smtClean="0"/>
              <a:t>Mail Server</a:t>
            </a:r>
          </a:p>
          <a:p>
            <a:r>
              <a:rPr lang="en-US" dirty="0" smtClean="0"/>
              <a:t>Web Server</a:t>
            </a:r>
          </a:p>
          <a:p>
            <a:r>
              <a:rPr lang="en-US" dirty="0" smtClean="0"/>
              <a:t>FTP Server</a:t>
            </a:r>
          </a:p>
          <a:p>
            <a:r>
              <a:rPr lang="en-US" dirty="0" smtClean="0"/>
              <a:t>News Server</a:t>
            </a:r>
          </a:p>
          <a:p>
            <a:r>
              <a:rPr lang="en-US" dirty="0" smtClean="0"/>
              <a:t>DNS Server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418052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WWW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Client &amp; Server</a:t>
            </a:r>
          </a:p>
          <a:p>
            <a:r>
              <a:rPr lang="en-US" dirty="0" smtClean="0"/>
              <a:t>Web Language</a:t>
            </a:r>
          </a:p>
          <a:p>
            <a:r>
              <a:rPr lang="en-US" dirty="0" smtClean="0"/>
              <a:t>Protocol</a:t>
            </a:r>
          </a:p>
          <a:p>
            <a:pPr lvl="1"/>
            <a:r>
              <a:rPr lang="en-US" dirty="0" smtClean="0"/>
              <a:t>FTP, Telnet, Gopher, TCP/IP, Mail , HTTP, </a:t>
            </a:r>
          </a:p>
          <a:p>
            <a:r>
              <a:rPr lang="en-US" dirty="0" smtClean="0"/>
              <a:t>Web page</a:t>
            </a:r>
          </a:p>
          <a:p>
            <a:r>
              <a:rPr lang="en-US" dirty="0" smtClean="0"/>
              <a:t>Home Page</a:t>
            </a:r>
          </a:p>
          <a:p>
            <a:r>
              <a:rPr lang="en-US" dirty="0" smtClean="0"/>
              <a:t>Browser</a:t>
            </a:r>
          </a:p>
          <a:p>
            <a:r>
              <a:rPr lang="en-US" dirty="0" smtClean="0"/>
              <a:t>Website</a:t>
            </a:r>
          </a:p>
          <a:p>
            <a:r>
              <a:rPr lang="en-US" dirty="0" smtClean="0"/>
              <a:t>Portal</a:t>
            </a:r>
          </a:p>
          <a:p>
            <a:r>
              <a:rPr lang="en-US" dirty="0" smtClean="0"/>
              <a:t>Web guides</a:t>
            </a:r>
          </a:p>
          <a:p>
            <a:r>
              <a:rPr lang="en-US" dirty="0" smtClean="0"/>
              <a:t>Search Engines</a:t>
            </a:r>
          </a:p>
          <a:p>
            <a:r>
              <a:rPr lang="en-US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27121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Domain Name System</a:t>
            </a:r>
          </a:p>
          <a:p>
            <a:pPr lvl="1"/>
            <a:r>
              <a:rPr lang="en-US" dirty="0" smtClean="0"/>
              <a:t>Domain into IP</a:t>
            </a:r>
          </a:p>
          <a:p>
            <a:r>
              <a:rPr lang="en-US" dirty="0" smtClean="0"/>
              <a:t>Uniform Resource Locator</a:t>
            </a:r>
          </a:p>
          <a:p>
            <a:r>
              <a:rPr lang="en-US" dirty="0" smtClean="0"/>
              <a:t>Domain suffix</a:t>
            </a:r>
          </a:p>
          <a:p>
            <a:pPr lvl="1"/>
            <a:r>
              <a:rPr lang="en-US" dirty="0" smtClean="0"/>
              <a:t>.com, .</a:t>
            </a:r>
            <a:r>
              <a:rPr lang="en-US" dirty="0" err="1" smtClean="0"/>
              <a:t>edu</a:t>
            </a:r>
            <a:r>
              <a:rPr lang="en-US" dirty="0"/>
              <a:t> </a:t>
            </a:r>
            <a:r>
              <a:rPr lang="en-US" dirty="0" smtClean="0"/>
              <a:t>/ .</a:t>
            </a:r>
            <a:r>
              <a:rPr lang="en-US" dirty="0" err="1" smtClean="0"/>
              <a:t>gov</a:t>
            </a:r>
            <a:r>
              <a:rPr lang="en-US" dirty="0" smtClean="0"/>
              <a:t> / .org / .mil / </a:t>
            </a:r>
            <a:r>
              <a:rPr lang="en-US" dirty="0" err="1" smtClean="0"/>
              <a:t>.net</a:t>
            </a:r>
            <a:r>
              <a:rPr lang="en-US" dirty="0" smtClean="0"/>
              <a:t> / .in / .</a:t>
            </a:r>
            <a:r>
              <a:rPr lang="en-US" dirty="0" err="1" smtClean="0"/>
              <a:t>tv</a:t>
            </a:r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71760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Connection types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Dialup access</a:t>
            </a:r>
          </a:p>
          <a:p>
            <a:r>
              <a:rPr lang="en-US" dirty="0" smtClean="0"/>
              <a:t>Dial up networking</a:t>
            </a:r>
          </a:p>
          <a:p>
            <a:r>
              <a:rPr lang="en-US" dirty="0" smtClean="0"/>
              <a:t>Leased lines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619259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ISP </a:t>
            </a:r>
            <a:r>
              <a:rPr lang="en-US" dirty="0" smtClean="0"/>
              <a:t>&amp; its Services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dirty="0" smtClean="0"/>
              <a:t>An </a:t>
            </a:r>
            <a:r>
              <a:rPr lang="en-US" b="0" dirty="0"/>
              <a:t>Internet service provider (ISP, also called Internet access provider) is a business or organization that offers users access to the Internet and related services</a:t>
            </a:r>
            <a:endParaRPr lang="en-US" dirty="0"/>
          </a:p>
          <a:p>
            <a:pPr lvl="1"/>
            <a:r>
              <a:rPr lang="en-US" dirty="0"/>
              <a:t>Domain registration</a:t>
            </a:r>
          </a:p>
          <a:p>
            <a:pPr lvl="1"/>
            <a:r>
              <a:rPr lang="en-US" dirty="0"/>
              <a:t>Domain hosting</a:t>
            </a:r>
          </a:p>
          <a:p>
            <a:pPr lvl="1"/>
            <a:r>
              <a:rPr lang="en-US" dirty="0"/>
              <a:t>Domain aliasing</a:t>
            </a:r>
          </a:p>
          <a:p>
            <a:pPr lvl="1"/>
            <a:r>
              <a:rPr lang="en-US" dirty="0" err="1"/>
              <a:t>Webspace</a:t>
            </a:r>
            <a:r>
              <a:rPr lang="en-US" dirty="0"/>
              <a:t>, Database</a:t>
            </a:r>
          </a:p>
          <a:p>
            <a:pPr lvl="1"/>
            <a:r>
              <a:rPr lang="en-US" dirty="0"/>
              <a:t>SMTP mail feeds</a:t>
            </a:r>
          </a:p>
          <a:p>
            <a:pPr lvl="1"/>
            <a:r>
              <a:rPr lang="en-US" dirty="0"/>
              <a:t>POP accounts </a:t>
            </a:r>
          </a:p>
          <a:p>
            <a:pPr lvl="1"/>
            <a:r>
              <a:rPr lang="en-US" dirty="0"/>
              <a:t>Static / Private IP</a:t>
            </a:r>
          </a:p>
          <a:p>
            <a:pPr lvl="1"/>
            <a:r>
              <a:rPr lang="en-US" dirty="0"/>
              <a:t>Static/ Dynamic internet</a:t>
            </a:r>
          </a:p>
          <a:p>
            <a:pPr lvl="1"/>
            <a:r>
              <a:rPr lang="en-US" dirty="0"/>
              <a:t>Secure Sockets Layer</a:t>
            </a:r>
          </a:p>
          <a:p>
            <a:pPr lvl="1"/>
            <a:r>
              <a:rPr lang="en-US" dirty="0"/>
              <a:t>Rack Space</a:t>
            </a:r>
          </a:p>
          <a:p>
            <a:pPr lvl="1"/>
            <a:r>
              <a:rPr lang="en-US" dirty="0"/>
              <a:t>Statistics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579149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Conferencing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0" dirty="0"/>
              <a:t>allows two or more locations to interact in a two-way transmission of </a:t>
            </a:r>
            <a:r>
              <a:rPr lang="en-US" b="0" dirty="0" smtClean="0"/>
              <a:t>audio and </a:t>
            </a:r>
            <a:r>
              <a:rPr lang="en-US" b="0" dirty="0"/>
              <a:t>video as well as other content through media such as Digital Versatile Disk(DVD</a:t>
            </a:r>
            <a:r>
              <a:rPr lang="en-US" b="0" dirty="0" smtClean="0"/>
              <a:t>), </a:t>
            </a:r>
            <a:r>
              <a:rPr lang="en-IN" b="0" dirty="0" smtClean="0"/>
              <a:t>PowerPoint </a:t>
            </a:r>
            <a:r>
              <a:rPr lang="en-IN" b="0" dirty="0"/>
              <a:t>or the Internet</a:t>
            </a:r>
            <a:r>
              <a:rPr lang="en-IN" b="0" dirty="0" smtClean="0"/>
              <a:t>.</a:t>
            </a:r>
          </a:p>
          <a:p>
            <a:r>
              <a:rPr lang="en-US" b="0" dirty="0" smtClean="0"/>
              <a:t>Components</a:t>
            </a:r>
          </a:p>
          <a:p>
            <a:pPr lvl="1"/>
            <a:r>
              <a:rPr lang="en-US" b="0" dirty="0" smtClean="0"/>
              <a:t>Video input</a:t>
            </a:r>
          </a:p>
          <a:p>
            <a:pPr lvl="1"/>
            <a:r>
              <a:rPr lang="en-US" b="0" dirty="0" smtClean="0"/>
              <a:t>Output</a:t>
            </a:r>
          </a:p>
          <a:p>
            <a:pPr lvl="1"/>
            <a:r>
              <a:rPr lang="en-US" b="0" dirty="0" smtClean="0"/>
              <a:t>Audio input</a:t>
            </a:r>
          </a:p>
          <a:p>
            <a:pPr lvl="1"/>
            <a:r>
              <a:rPr lang="en-US" b="0" dirty="0" smtClean="0"/>
              <a:t>Audio output</a:t>
            </a:r>
          </a:p>
          <a:p>
            <a:pPr lvl="1"/>
            <a:r>
              <a:rPr lang="en-US" b="0" dirty="0" smtClean="0"/>
              <a:t>Data transfer</a:t>
            </a:r>
          </a:p>
          <a:p>
            <a:pPr lvl="1"/>
            <a:r>
              <a:rPr lang="en-US" b="0" dirty="0" smtClean="0"/>
              <a:t>Computer</a:t>
            </a:r>
          </a:p>
          <a:p>
            <a:r>
              <a:rPr lang="en-US" b="0" dirty="0" smtClean="0"/>
              <a:t>Types</a:t>
            </a:r>
          </a:p>
          <a:p>
            <a:pPr lvl="1"/>
            <a:r>
              <a:rPr lang="en-US" b="0" dirty="0" smtClean="0"/>
              <a:t>Point to point</a:t>
            </a:r>
          </a:p>
          <a:p>
            <a:pPr lvl="1"/>
            <a:r>
              <a:rPr lang="en-US" b="0" dirty="0" err="1" smtClean="0"/>
              <a:t>Mulitipoint</a:t>
            </a:r>
            <a:endParaRPr lang="en-US" b="0" dirty="0" smtClean="0"/>
          </a:p>
          <a:p>
            <a:pPr lvl="1"/>
            <a:endParaRPr lang="en-US" b="0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89504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Wifi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IEEE 802.11.</a:t>
            </a:r>
          </a:p>
          <a:p>
            <a:r>
              <a:rPr lang="en-IN" b="0" dirty="0"/>
              <a:t>802.11a, 802.11b, 802.11g </a:t>
            </a:r>
            <a:r>
              <a:rPr lang="en-IN" b="0" dirty="0" smtClean="0"/>
              <a:t>and 802.11n</a:t>
            </a:r>
            <a:r>
              <a:rPr lang="en-IN" b="0" dirty="0"/>
              <a:t>.</a:t>
            </a:r>
            <a:endParaRPr lang="en-US" dirty="0" smtClean="0"/>
          </a:p>
          <a:p>
            <a:r>
              <a:rPr lang="en-US" dirty="0" smtClean="0"/>
              <a:t>2.4 / 5 GHz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41409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e-governance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0" dirty="0" smtClean="0"/>
              <a:t>use </a:t>
            </a:r>
            <a:r>
              <a:rPr lang="en-US" b="0" dirty="0"/>
              <a:t>of Information and Communication Technology (ICT), particularly web </a:t>
            </a:r>
            <a:r>
              <a:rPr lang="en-US" b="0" dirty="0" smtClean="0"/>
              <a:t>based applications</a:t>
            </a:r>
            <a:r>
              <a:rPr lang="en-US" b="0" dirty="0"/>
              <a:t>, to provide access to and deliver information / service to the </a:t>
            </a:r>
            <a:r>
              <a:rPr lang="en-US" b="0" dirty="0" smtClean="0"/>
              <a:t>public, business</a:t>
            </a:r>
            <a:r>
              <a:rPr lang="en-US" b="0" dirty="0"/>
              <a:t>, other agencies and governmental entities faster, cheaper, easier and </a:t>
            </a:r>
            <a:r>
              <a:rPr lang="en-US" b="0" dirty="0" smtClean="0"/>
              <a:t>more </a:t>
            </a:r>
            <a:r>
              <a:rPr lang="en-IN" b="0" dirty="0" smtClean="0"/>
              <a:t>efficient.</a:t>
            </a:r>
          </a:p>
          <a:p>
            <a:r>
              <a:rPr lang="en-US" b="0" dirty="0"/>
              <a:t>broader topic that deals with the whole spectrum of the </a:t>
            </a:r>
            <a:r>
              <a:rPr lang="en-US" b="0" dirty="0" smtClean="0"/>
              <a:t>relationship and </a:t>
            </a:r>
            <a:r>
              <a:rPr lang="en-US" b="0" dirty="0"/>
              <a:t>networks within government regarding the usage and application of </a:t>
            </a:r>
            <a:r>
              <a:rPr lang="en-US" b="0" dirty="0" smtClean="0"/>
              <a:t>ICTs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458598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0" dirty="0" smtClean="0"/>
              <a:t>e-</a:t>
            </a:r>
            <a:r>
              <a:rPr lang="en-US" b="0" dirty="0" smtClean="0"/>
              <a:t>Government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dirty="0" smtClean="0"/>
              <a:t>is </a:t>
            </a:r>
            <a:r>
              <a:rPr lang="en-US" b="0" dirty="0"/>
              <a:t>a narrower discipline dealing with the development of online services </a:t>
            </a:r>
            <a:r>
              <a:rPr lang="en-US" b="0" dirty="0" smtClean="0"/>
              <a:t>to the </a:t>
            </a:r>
            <a:r>
              <a:rPr lang="en-US" b="0" dirty="0"/>
              <a:t>citizen, i.e. government services – such as </a:t>
            </a:r>
            <a:r>
              <a:rPr lang="en-US" b="0" dirty="0" smtClean="0"/>
              <a:t>e-agriculture</a:t>
            </a:r>
            <a:r>
              <a:rPr lang="en-US" b="0" dirty="0"/>
              <a:t>, e-passport, </a:t>
            </a:r>
            <a:r>
              <a:rPr lang="en-US" b="0" dirty="0" smtClean="0"/>
              <a:t>e-tax,</a:t>
            </a:r>
            <a:r>
              <a:rPr lang="en-IN" b="0" dirty="0" smtClean="0"/>
              <a:t>e-transportation</a:t>
            </a:r>
            <a:r>
              <a:rPr lang="en-IN" b="0" dirty="0"/>
              <a:t>, </a:t>
            </a:r>
            <a:r>
              <a:rPr lang="en-IN" b="0" dirty="0" smtClean="0"/>
              <a:t>e-health</a:t>
            </a:r>
            <a:r>
              <a:rPr lang="en-IN" b="0" dirty="0"/>
              <a:t>, </a:t>
            </a:r>
            <a:r>
              <a:rPr lang="en-IN" b="0" dirty="0" err="1"/>
              <a:t>etc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94428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E-extension Initiatives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55000" lnSpcReduction="20000"/>
          </a:bodyPr>
          <a:lstStyle/>
          <a:p>
            <a:r>
              <a:rPr lang="en-US" dirty="0" smtClean="0"/>
              <a:t>MSSRF VKCs</a:t>
            </a:r>
          </a:p>
          <a:p>
            <a:r>
              <a:rPr lang="en-US" dirty="0" smtClean="0"/>
              <a:t>ISRO VRCs</a:t>
            </a:r>
          </a:p>
          <a:p>
            <a:r>
              <a:rPr lang="en-US" dirty="0" smtClean="0"/>
              <a:t>Community information </a:t>
            </a:r>
            <a:r>
              <a:rPr lang="en-US" dirty="0" err="1" smtClean="0"/>
              <a:t>centres</a:t>
            </a:r>
            <a:endParaRPr lang="en-US" dirty="0" smtClean="0"/>
          </a:p>
          <a:p>
            <a:r>
              <a:rPr lang="en-US" dirty="0" smtClean="0"/>
              <a:t>Mission 2007</a:t>
            </a:r>
          </a:p>
          <a:p>
            <a:r>
              <a:rPr lang="en-US" dirty="0" smtClean="0"/>
              <a:t>Common service </a:t>
            </a:r>
            <a:r>
              <a:rPr lang="en-US" dirty="0" err="1" smtClean="0"/>
              <a:t>centres</a:t>
            </a:r>
            <a:endParaRPr lang="en-US" dirty="0" smtClean="0"/>
          </a:p>
          <a:p>
            <a:r>
              <a:rPr lang="en-US" dirty="0" err="1" smtClean="0"/>
              <a:t>Webportals</a:t>
            </a:r>
            <a:endParaRPr lang="en-US" dirty="0" smtClean="0"/>
          </a:p>
          <a:p>
            <a:pPr lvl="1"/>
            <a:r>
              <a:rPr lang="en-US" dirty="0" err="1" smtClean="0"/>
              <a:t>Agrisnet</a:t>
            </a:r>
            <a:r>
              <a:rPr lang="en-US" dirty="0" smtClean="0"/>
              <a:t> / </a:t>
            </a:r>
            <a:r>
              <a:rPr lang="en-US" dirty="0" err="1" smtClean="0"/>
              <a:t>agmarknet</a:t>
            </a:r>
            <a:r>
              <a:rPr lang="en-US" dirty="0" smtClean="0"/>
              <a:t> / </a:t>
            </a:r>
            <a:r>
              <a:rPr lang="en-US" dirty="0" err="1" smtClean="0"/>
              <a:t>dacnet</a:t>
            </a:r>
            <a:r>
              <a:rPr lang="en-US" dirty="0" smtClean="0"/>
              <a:t> / </a:t>
            </a:r>
            <a:r>
              <a:rPr lang="en-US" dirty="0" err="1" smtClean="0"/>
              <a:t>inDG</a:t>
            </a:r>
            <a:r>
              <a:rPr lang="en-US" dirty="0" smtClean="0"/>
              <a:t> / RKMP / TNAUATP / </a:t>
            </a:r>
            <a:r>
              <a:rPr lang="en-US" dirty="0" err="1" smtClean="0"/>
              <a:t>iKisan</a:t>
            </a:r>
            <a:r>
              <a:rPr lang="en-US" dirty="0" smtClean="0"/>
              <a:t> /e-</a:t>
            </a:r>
            <a:r>
              <a:rPr lang="en-US" dirty="0" err="1" smtClean="0"/>
              <a:t>krishi</a:t>
            </a:r>
            <a:r>
              <a:rPr lang="en-US" dirty="0" smtClean="0"/>
              <a:t> / IFFCO </a:t>
            </a:r>
            <a:r>
              <a:rPr lang="en-US" dirty="0" err="1" smtClean="0"/>
              <a:t>agriportal</a:t>
            </a:r>
            <a:r>
              <a:rPr lang="en-US" dirty="0" smtClean="0"/>
              <a:t> / </a:t>
            </a:r>
            <a:r>
              <a:rPr lang="en-US" dirty="0" err="1" smtClean="0"/>
              <a:t>aaqua</a:t>
            </a:r>
            <a:r>
              <a:rPr lang="en-US" dirty="0" smtClean="0"/>
              <a:t>/digital green / e-</a:t>
            </a:r>
            <a:r>
              <a:rPr lang="en-US" dirty="0" err="1" smtClean="0"/>
              <a:t>arik</a:t>
            </a:r>
            <a:r>
              <a:rPr lang="en-US" dirty="0" smtClean="0"/>
              <a:t> / e-</a:t>
            </a:r>
            <a:r>
              <a:rPr lang="en-US" dirty="0" err="1" smtClean="0"/>
              <a:t>sagu</a:t>
            </a:r>
            <a:r>
              <a:rPr lang="en-US" dirty="0" smtClean="0"/>
              <a:t> / </a:t>
            </a:r>
            <a:r>
              <a:rPr lang="en-US" dirty="0" err="1" smtClean="0"/>
              <a:t>kissan</a:t>
            </a:r>
            <a:r>
              <a:rPr lang="en-US" dirty="0" smtClean="0"/>
              <a:t> / lifelines </a:t>
            </a:r>
            <a:r>
              <a:rPr lang="en-US" dirty="0"/>
              <a:t>I</a:t>
            </a:r>
            <a:r>
              <a:rPr lang="en-US" dirty="0" smtClean="0"/>
              <a:t>ndia /Touch Kiosk / </a:t>
            </a:r>
            <a:r>
              <a:rPr lang="en-IN" dirty="0"/>
              <a:t>e-Soil Health Card </a:t>
            </a:r>
            <a:r>
              <a:rPr lang="en-IN" dirty="0" smtClean="0"/>
              <a:t>Programme / </a:t>
            </a:r>
            <a:r>
              <a:rPr lang="en-IN" dirty="0" err="1" smtClean="0"/>
              <a:t>agmarknet</a:t>
            </a:r>
            <a:r>
              <a:rPr lang="en-IN" dirty="0" smtClean="0"/>
              <a:t> / e-</a:t>
            </a:r>
            <a:r>
              <a:rPr lang="en-IN" dirty="0" err="1" smtClean="0"/>
              <a:t>choupal</a:t>
            </a:r>
            <a:r>
              <a:rPr lang="en-IN" dirty="0" smtClean="0"/>
              <a:t> / </a:t>
            </a:r>
            <a:r>
              <a:rPr lang="en-IN" dirty="0"/>
              <a:t>EID Parry- </a:t>
            </a:r>
            <a:r>
              <a:rPr lang="en-IN" dirty="0" err="1" smtClean="0"/>
              <a:t>Indiagriline</a:t>
            </a:r>
            <a:r>
              <a:rPr lang="en-IN" dirty="0" smtClean="0"/>
              <a:t> </a:t>
            </a:r>
            <a:r>
              <a:rPr lang="en-IN" dirty="0" err="1"/>
              <a:t>Kissan</a:t>
            </a:r>
            <a:r>
              <a:rPr lang="en-IN" dirty="0"/>
              <a:t> Call </a:t>
            </a:r>
            <a:r>
              <a:rPr lang="en-IN" dirty="0" smtClean="0"/>
              <a:t>Centre / </a:t>
            </a:r>
            <a:r>
              <a:rPr lang="en-US" dirty="0"/>
              <a:t>SMS Broadcast Service by </a:t>
            </a:r>
            <a:r>
              <a:rPr lang="en-US" dirty="0" smtClean="0"/>
              <a:t>KVK</a:t>
            </a:r>
          </a:p>
          <a:p>
            <a:r>
              <a:rPr lang="en-US" dirty="0" smtClean="0"/>
              <a:t>NGOs</a:t>
            </a:r>
          </a:p>
          <a:p>
            <a:pPr lvl="1"/>
            <a:r>
              <a:rPr lang="en-US" b="0" dirty="0"/>
              <a:t>Community Technology Learning </a:t>
            </a:r>
            <a:r>
              <a:rPr lang="en-US" b="0" dirty="0" err="1"/>
              <a:t>Centres</a:t>
            </a:r>
            <a:r>
              <a:rPr lang="en-US" b="0" dirty="0"/>
              <a:t> (CTLCs</a:t>
            </a:r>
            <a:r>
              <a:rPr lang="en-US" b="0" dirty="0" smtClean="0"/>
              <a:t>)</a:t>
            </a:r>
          </a:p>
          <a:p>
            <a:pPr lvl="1"/>
            <a:r>
              <a:rPr lang="en-US" dirty="0"/>
              <a:t>ISAP- Query Redress Services (QRS</a:t>
            </a:r>
            <a:r>
              <a:rPr lang="en-US" dirty="0" smtClean="0"/>
              <a:t>)</a:t>
            </a:r>
          </a:p>
          <a:p>
            <a:pPr lvl="1"/>
            <a:r>
              <a:rPr lang="en-US" dirty="0"/>
              <a:t>ISAP- Community Radio Stations (CRS</a:t>
            </a:r>
            <a:r>
              <a:rPr lang="en-US" dirty="0" smtClean="0"/>
              <a:t>)</a:t>
            </a:r>
          </a:p>
          <a:p>
            <a:r>
              <a:rPr lang="en-IN" dirty="0"/>
              <a:t>VALUE ADDED SERVICES</a:t>
            </a:r>
          </a:p>
          <a:p>
            <a:pPr lvl="1"/>
            <a:r>
              <a:rPr lang="en-IN" dirty="0"/>
              <a:t>IFFCO </a:t>
            </a:r>
            <a:r>
              <a:rPr lang="en-IN" dirty="0" err="1"/>
              <a:t>Kisan</a:t>
            </a:r>
            <a:r>
              <a:rPr lang="en-IN" dirty="0"/>
              <a:t> Sanchar Ltd</a:t>
            </a:r>
            <a:r>
              <a:rPr lang="en-IN" dirty="0" smtClean="0"/>
              <a:t>.</a:t>
            </a:r>
          </a:p>
          <a:p>
            <a:pPr lvl="1"/>
            <a:r>
              <a:rPr lang="en-IN" dirty="0"/>
              <a:t>BSNL- </a:t>
            </a:r>
            <a:r>
              <a:rPr lang="en-IN" dirty="0" err="1"/>
              <a:t>Mandi</a:t>
            </a:r>
            <a:r>
              <a:rPr lang="en-IN" dirty="0"/>
              <a:t> on Mobile </a:t>
            </a:r>
            <a:r>
              <a:rPr lang="en-IN" dirty="0" smtClean="0"/>
              <a:t>Service</a:t>
            </a:r>
          </a:p>
          <a:p>
            <a:pPr lvl="1"/>
            <a:r>
              <a:rPr lang="en-US" dirty="0"/>
              <a:t>Rubber Board, India- Market Price by </a:t>
            </a:r>
            <a:r>
              <a:rPr lang="en-US" dirty="0" smtClean="0"/>
              <a:t>SMS</a:t>
            </a:r>
          </a:p>
          <a:p>
            <a:r>
              <a:rPr lang="en-US" dirty="0"/>
              <a:t>SMS Service to Farmers by the Department of Agriculture,</a:t>
            </a:r>
            <a:endParaRPr lang="en-US" dirty="0" smtClean="0"/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003219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456</TotalTime>
  <Words>3189</Words>
  <Application>Microsoft Office PowerPoint</Application>
  <PresentationFormat>On-screen Show (4:3)</PresentationFormat>
  <Paragraphs>501</Paragraphs>
  <Slides>60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Office Theme</vt:lpstr>
      <vt:lpstr>General Concepts in ICT Based Communications</vt:lpstr>
      <vt:lpstr>Syllabus</vt:lpstr>
      <vt:lpstr>Schedule of Classes</vt:lpstr>
      <vt:lpstr>Schedule of Classes</vt:lpstr>
      <vt:lpstr>ICT / e-extension needs for Agri. </vt:lpstr>
      <vt:lpstr>Web Publishing</vt:lpstr>
      <vt:lpstr>Internet Information Server (IIS) – How to install IIS in your computer</vt:lpstr>
      <vt:lpstr>IP Address - Public IP Address and Private IP Addresses</vt:lpstr>
      <vt:lpstr>What is Multimedia Author ware?</vt:lpstr>
      <vt:lpstr>Web publishing Software</vt:lpstr>
      <vt:lpstr>Different types of Web pages – html, xml, asp, etc.</vt:lpstr>
      <vt:lpstr>Portals &amp; Websites</vt:lpstr>
      <vt:lpstr>Domain Name Registration</vt:lpstr>
      <vt:lpstr>Web Hosting Services</vt:lpstr>
      <vt:lpstr>Web Hosting Services – Yahoo Small Business - no. of email accounts offered, No. of Administrators, User Accounts, No. of Subdomains, etc.</vt:lpstr>
      <vt:lpstr>Domain Name Servers &amp; WHOIS Information</vt:lpstr>
      <vt:lpstr>What is Moodle software? How can this be used for delivering multimedia?</vt:lpstr>
      <vt:lpstr>Different Internet browser software</vt:lpstr>
      <vt:lpstr>Different Gadgets for Internet access</vt:lpstr>
      <vt:lpstr>What is intranet? How to publish in the intranet?</vt:lpstr>
      <vt:lpstr>Internet Service Providers (ISP)</vt:lpstr>
      <vt:lpstr>Information Management Resource Kit (IMARK) </vt:lpstr>
      <vt:lpstr>Hyper linking &amp; Internet Protocols</vt:lpstr>
      <vt:lpstr>Networks</vt:lpstr>
      <vt:lpstr>What is interactive multimedia? </vt:lpstr>
      <vt:lpstr>Bandwidth</vt:lpstr>
      <vt:lpstr>Personal Area Network</vt:lpstr>
      <vt:lpstr>Mobile Apps in Agriculture</vt:lpstr>
      <vt:lpstr>Portals in agriculture</vt:lpstr>
      <vt:lpstr>Websites</vt:lpstr>
      <vt:lpstr>KIOSK and their use in agriculture</vt:lpstr>
      <vt:lpstr>Video-Conferencing</vt:lpstr>
      <vt:lpstr>SMSs</vt:lpstr>
      <vt:lpstr>Multimedia / DVDs in Agriculture</vt:lpstr>
      <vt:lpstr>Sources of agricultural information</vt:lpstr>
      <vt:lpstr>Different file formats &amp;  PDF Readers and Creators, Presentation Software</vt:lpstr>
      <vt:lpstr>Multimedia Content Digitization Gadgets</vt:lpstr>
      <vt:lpstr>Multimedia Features in mobile</vt:lpstr>
      <vt:lpstr>Nokia Life tools – Agriculture component</vt:lpstr>
      <vt:lpstr>ICT</vt:lpstr>
      <vt:lpstr>Village Knowledge Centre</vt:lpstr>
      <vt:lpstr>Village Resource Centre</vt:lpstr>
      <vt:lpstr>Tele education</vt:lpstr>
      <vt:lpstr>Telemedicine</vt:lpstr>
      <vt:lpstr>Portal</vt:lpstr>
      <vt:lpstr>Types</vt:lpstr>
      <vt:lpstr>Tele-centre</vt:lpstr>
      <vt:lpstr>E-learning</vt:lpstr>
      <vt:lpstr>Networking </vt:lpstr>
      <vt:lpstr>Types</vt:lpstr>
      <vt:lpstr>Servers</vt:lpstr>
      <vt:lpstr>WWW</vt:lpstr>
      <vt:lpstr>Domain</vt:lpstr>
      <vt:lpstr>Connection types</vt:lpstr>
      <vt:lpstr>ISP &amp; its Services</vt:lpstr>
      <vt:lpstr>Video Conferencing</vt:lpstr>
      <vt:lpstr>Wifi</vt:lpstr>
      <vt:lpstr>e-governance</vt:lpstr>
      <vt:lpstr>e-Government</vt:lpstr>
      <vt:lpstr>E-extension Initiatives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IIS</dc:title>
  <dc:creator>Acer</dc:creator>
  <cp:lastModifiedBy>Admin</cp:lastModifiedBy>
  <cp:revision>65</cp:revision>
  <dcterms:created xsi:type="dcterms:W3CDTF">2014-12-04T04:42:41Z</dcterms:created>
  <dcterms:modified xsi:type="dcterms:W3CDTF">2022-06-30T08:47:26Z</dcterms:modified>
</cp:coreProperties>
</file>