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256" r:id="rId2"/>
    <p:sldId id="260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69" r:id="rId11"/>
    <p:sldId id="379" r:id="rId12"/>
    <p:sldId id="275" r:id="rId13"/>
    <p:sldId id="380" r:id="rId14"/>
    <p:sldId id="381" r:id="rId15"/>
    <p:sldId id="270" r:id="rId16"/>
    <p:sldId id="382" r:id="rId17"/>
    <p:sldId id="276" r:id="rId18"/>
    <p:sldId id="277" r:id="rId19"/>
    <p:sldId id="383" r:id="rId20"/>
    <p:sldId id="278" r:id="rId21"/>
    <p:sldId id="384" r:id="rId22"/>
    <p:sldId id="279" r:id="rId23"/>
    <p:sldId id="385" r:id="rId24"/>
    <p:sldId id="271" r:id="rId25"/>
    <p:sldId id="272" r:id="rId26"/>
    <p:sldId id="386" r:id="rId27"/>
    <p:sldId id="387" r:id="rId28"/>
    <p:sldId id="282" r:id="rId29"/>
    <p:sldId id="284" r:id="rId30"/>
    <p:sldId id="388" r:id="rId31"/>
    <p:sldId id="389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318" r:id="rId44"/>
    <p:sldId id="298" r:id="rId45"/>
    <p:sldId id="300" r:id="rId46"/>
    <p:sldId id="301" r:id="rId47"/>
    <p:sldId id="390" r:id="rId48"/>
    <p:sldId id="302" r:id="rId49"/>
    <p:sldId id="303" r:id="rId50"/>
    <p:sldId id="391" r:id="rId51"/>
    <p:sldId id="305" r:id="rId52"/>
    <p:sldId id="392" r:id="rId53"/>
    <p:sldId id="306" r:id="rId54"/>
    <p:sldId id="304" r:id="rId55"/>
    <p:sldId id="307" r:id="rId56"/>
    <p:sldId id="393" r:id="rId57"/>
    <p:sldId id="353" r:id="rId58"/>
    <p:sldId id="309" r:id="rId59"/>
    <p:sldId id="311" r:id="rId60"/>
    <p:sldId id="354" r:id="rId61"/>
    <p:sldId id="312" r:id="rId62"/>
    <p:sldId id="314" r:id="rId63"/>
    <p:sldId id="355" r:id="rId64"/>
    <p:sldId id="394" r:id="rId65"/>
    <p:sldId id="315" r:id="rId66"/>
    <p:sldId id="357" r:id="rId67"/>
    <p:sldId id="316" r:id="rId68"/>
    <p:sldId id="356" r:id="rId69"/>
    <p:sldId id="396" r:id="rId70"/>
    <p:sldId id="326" r:id="rId71"/>
    <p:sldId id="374" r:id="rId72"/>
    <p:sldId id="327" r:id="rId73"/>
    <p:sldId id="328" r:id="rId74"/>
    <p:sldId id="330" r:id="rId75"/>
    <p:sldId id="329" r:id="rId76"/>
    <p:sldId id="331" r:id="rId77"/>
    <p:sldId id="332" r:id="rId78"/>
    <p:sldId id="333" r:id="rId79"/>
    <p:sldId id="397" r:id="rId80"/>
    <p:sldId id="351" r:id="rId81"/>
    <p:sldId id="373" r:id="rId82"/>
    <p:sldId id="375" r:id="rId83"/>
    <p:sldId id="376" r:id="rId84"/>
    <p:sldId id="378" r:id="rId85"/>
    <p:sldId id="372" r:id="rId86"/>
    <p:sldId id="334" r:id="rId87"/>
    <p:sldId id="335" r:id="rId88"/>
    <p:sldId id="344" r:id="rId89"/>
    <p:sldId id="336" r:id="rId90"/>
    <p:sldId id="345" r:id="rId91"/>
    <p:sldId id="346" r:id="rId92"/>
    <p:sldId id="347" r:id="rId93"/>
    <p:sldId id="348" r:id="rId94"/>
    <p:sldId id="349" r:id="rId95"/>
    <p:sldId id="360" r:id="rId96"/>
    <p:sldId id="361" r:id="rId97"/>
    <p:sldId id="362" r:id="rId98"/>
    <p:sldId id="364" r:id="rId99"/>
    <p:sldId id="365" r:id="rId100"/>
    <p:sldId id="366" r:id="rId101"/>
    <p:sldId id="367" r:id="rId102"/>
    <p:sldId id="368" r:id="rId103"/>
    <p:sldId id="369" r:id="rId104"/>
    <p:sldId id="370" r:id="rId105"/>
    <p:sldId id="371" r:id="rId106"/>
    <p:sldId id="350" r:id="rId107"/>
    <p:sldId id="273" r:id="rId108"/>
    <p:sldId id="395" r:id="rId10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60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75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2E8AB-63C7-4357-AA0F-70B4678F84E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6311165-C702-4237-A735-0AF78DF238C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IN" sz="2400" b="1" dirty="0" smtClean="0">
              <a:solidFill>
                <a:schemeClr val="bg1"/>
              </a:solidFill>
            </a:rPr>
            <a:t>Complete</a:t>
          </a:r>
          <a:endParaRPr lang="en-IN" sz="2400" b="1" dirty="0">
            <a:solidFill>
              <a:schemeClr val="bg1"/>
            </a:solidFill>
          </a:endParaRPr>
        </a:p>
      </dgm:t>
    </dgm:pt>
    <dgm:pt modelId="{59AB8D82-780A-42E7-8A9A-F2E204A624EA}" type="parTrans" cxnId="{E4FF1A00-D93B-4D67-87CF-524258342EE9}">
      <dgm:prSet/>
      <dgm:spPr/>
      <dgm:t>
        <a:bodyPr/>
        <a:lstStyle/>
        <a:p>
          <a:endParaRPr lang="en-IN" sz="3600" b="1"/>
        </a:p>
      </dgm:t>
    </dgm:pt>
    <dgm:pt modelId="{5EA98E09-5A36-4B19-BBF4-4447533DFD7C}" type="sibTrans" cxnId="{E4FF1A00-D93B-4D67-87CF-524258342EE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IN" sz="1400" b="1"/>
        </a:p>
      </dgm:t>
    </dgm:pt>
    <dgm:pt modelId="{57963CD4-8A58-4404-810B-B1BEAB31731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IN" sz="2400" b="1" dirty="0" smtClean="0">
              <a:solidFill>
                <a:schemeClr val="bg1"/>
              </a:solidFill>
            </a:rPr>
            <a:t>Clarity</a:t>
          </a:r>
          <a:endParaRPr lang="en-IN" sz="2400" b="1" dirty="0">
            <a:solidFill>
              <a:schemeClr val="bg1"/>
            </a:solidFill>
          </a:endParaRPr>
        </a:p>
      </dgm:t>
    </dgm:pt>
    <dgm:pt modelId="{C69F5E37-9882-48BB-BB6C-0BB3D425FFA4}" type="parTrans" cxnId="{8B4ACCD8-FF44-47E7-BF03-93867088D052}">
      <dgm:prSet/>
      <dgm:spPr/>
      <dgm:t>
        <a:bodyPr/>
        <a:lstStyle/>
        <a:p>
          <a:endParaRPr lang="en-IN" sz="3600" b="1"/>
        </a:p>
      </dgm:t>
    </dgm:pt>
    <dgm:pt modelId="{0F0E0E38-91D3-403B-A0F4-70505320158B}" type="sibTrans" cxnId="{8B4ACCD8-FF44-47E7-BF03-93867088D05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IN" sz="1400" b="1"/>
        </a:p>
      </dgm:t>
    </dgm:pt>
    <dgm:pt modelId="{4F86A767-454B-40FF-9FC0-9C1E982303C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IN" sz="2400" b="1" dirty="0" smtClean="0">
              <a:solidFill>
                <a:schemeClr val="bg1"/>
              </a:solidFill>
            </a:rPr>
            <a:t>Concise</a:t>
          </a:r>
          <a:endParaRPr lang="en-IN" sz="2400" b="1" dirty="0">
            <a:solidFill>
              <a:schemeClr val="bg1"/>
            </a:solidFill>
          </a:endParaRPr>
        </a:p>
      </dgm:t>
    </dgm:pt>
    <dgm:pt modelId="{074C8211-7013-4411-A769-69737A937FFE}" type="parTrans" cxnId="{0337959E-B468-4A1E-92E0-269531F5D6CD}">
      <dgm:prSet/>
      <dgm:spPr/>
      <dgm:t>
        <a:bodyPr/>
        <a:lstStyle/>
        <a:p>
          <a:endParaRPr lang="en-IN" sz="3600" b="1"/>
        </a:p>
      </dgm:t>
    </dgm:pt>
    <dgm:pt modelId="{96765130-B5A5-423B-984E-982576F47EF5}" type="sibTrans" cxnId="{0337959E-B468-4A1E-92E0-269531F5D6C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IN" sz="1400" b="1"/>
        </a:p>
      </dgm:t>
    </dgm:pt>
    <dgm:pt modelId="{3414262B-AB39-4BA8-BF35-4C309FE56CA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IN" sz="2400" b="1" dirty="0" smtClean="0">
              <a:solidFill>
                <a:schemeClr val="bg1"/>
              </a:solidFill>
            </a:rPr>
            <a:t>Courtesy</a:t>
          </a:r>
          <a:endParaRPr lang="en-IN" sz="2400" b="1" dirty="0">
            <a:solidFill>
              <a:schemeClr val="bg1"/>
            </a:solidFill>
          </a:endParaRPr>
        </a:p>
      </dgm:t>
    </dgm:pt>
    <dgm:pt modelId="{A43454E0-DC58-4DCE-ADED-3817BB55B836}" type="parTrans" cxnId="{3C136922-72C0-4CDD-89E0-DC5E0597B20D}">
      <dgm:prSet/>
      <dgm:spPr/>
      <dgm:t>
        <a:bodyPr/>
        <a:lstStyle/>
        <a:p>
          <a:endParaRPr lang="en-IN" sz="3600" b="1"/>
        </a:p>
      </dgm:t>
    </dgm:pt>
    <dgm:pt modelId="{3FB9266C-101F-4244-96A5-EFA41EC16F8F}" type="sibTrans" cxnId="{3C136922-72C0-4CDD-89E0-DC5E0597B20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IN" sz="1400" b="1"/>
        </a:p>
      </dgm:t>
    </dgm:pt>
    <dgm:pt modelId="{08D4F77B-EDDB-42E5-9D8D-91A94B5528B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IN" sz="2400" b="1" dirty="0" smtClean="0">
              <a:solidFill>
                <a:schemeClr val="bg1"/>
              </a:solidFill>
            </a:rPr>
            <a:t>Correct</a:t>
          </a:r>
          <a:endParaRPr lang="en-IN" sz="2400" b="1" dirty="0">
            <a:solidFill>
              <a:schemeClr val="bg1"/>
            </a:solidFill>
          </a:endParaRPr>
        </a:p>
      </dgm:t>
    </dgm:pt>
    <dgm:pt modelId="{E7D66A9B-AED1-45DA-AEFF-0374B283141B}" type="parTrans" cxnId="{73AB2323-E0DC-4EBC-A65F-6105C72A0FF2}">
      <dgm:prSet/>
      <dgm:spPr/>
      <dgm:t>
        <a:bodyPr/>
        <a:lstStyle/>
        <a:p>
          <a:endParaRPr lang="en-IN" sz="3600" b="1"/>
        </a:p>
      </dgm:t>
    </dgm:pt>
    <dgm:pt modelId="{4BA6DAD1-1490-4735-A11D-4306A05FDE34}" type="sibTrans" cxnId="{73AB2323-E0DC-4EBC-A65F-6105C72A0FF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IN" sz="1400" b="1"/>
        </a:p>
      </dgm:t>
    </dgm:pt>
    <dgm:pt modelId="{AC6BB6C6-8B70-4E68-B79C-4BCCA7E1474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IN" sz="2400" b="1" dirty="0" smtClean="0">
              <a:solidFill>
                <a:schemeClr val="bg1"/>
              </a:solidFill>
            </a:rPr>
            <a:t>Concrete</a:t>
          </a:r>
          <a:endParaRPr lang="en-IN" sz="2400" b="1" dirty="0">
            <a:solidFill>
              <a:schemeClr val="bg1"/>
            </a:solidFill>
          </a:endParaRPr>
        </a:p>
      </dgm:t>
    </dgm:pt>
    <dgm:pt modelId="{A2A99AC1-5D3C-4CE9-AAA4-9481E9809EA3}" type="parTrans" cxnId="{DB7B62A7-135E-40C3-A6B5-432C92626305}">
      <dgm:prSet/>
      <dgm:spPr/>
      <dgm:t>
        <a:bodyPr/>
        <a:lstStyle/>
        <a:p>
          <a:endParaRPr lang="en-IN" sz="3600" b="1"/>
        </a:p>
      </dgm:t>
    </dgm:pt>
    <dgm:pt modelId="{496DA64A-5462-45EC-A7C1-5397856A38EC}" type="sibTrans" cxnId="{DB7B62A7-135E-40C3-A6B5-432C9262630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IN" sz="1400" b="1"/>
        </a:p>
      </dgm:t>
    </dgm:pt>
    <dgm:pt modelId="{92B6EF8F-BFA3-4457-A51B-EF5C757AE3B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IN" sz="2400" b="1" dirty="0" smtClean="0">
              <a:solidFill>
                <a:schemeClr val="bg1"/>
              </a:solidFill>
            </a:rPr>
            <a:t>Consideration</a:t>
          </a:r>
          <a:endParaRPr lang="en-IN" sz="2400" b="1" dirty="0">
            <a:solidFill>
              <a:schemeClr val="bg1"/>
            </a:solidFill>
          </a:endParaRPr>
        </a:p>
      </dgm:t>
    </dgm:pt>
    <dgm:pt modelId="{B4E5E052-FCF5-41C2-86DE-1398014D7063}" type="parTrans" cxnId="{EC9AD920-9AE6-4144-ADAF-93DC1AE2B4C4}">
      <dgm:prSet/>
      <dgm:spPr/>
      <dgm:t>
        <a:bodyPr/>
        <a:lstStyle/>
        <a:p>
          <a:endParaRPr lang="en-IN" sz="3600" b="1"/>
        </a:p>
      </dgm:t>
    </dgm:pt>
    <dgm:pt modelId="{2F3D8166-3655-4440-90A2-A63A61348FE0}" type="sibTrans" cxnId="{EC9AD920-9AE6-4144-ADAF-93DC1AE2B4C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IN" sz="1400" b="1"/>
        </a:p>
      </dgm:t>
    </dgm:pt>
    <dgm:pt modelId="{EF1982FB-5536-426A-AE7C-3C1A014B4C1E}" type="pres">
      <dgm:prSet presAssocID="{8282E8AB-63C7-4357-AA0F-70B4678F84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1ABD08B-E499-447F-93A6-2387AC86EE04}" type="pres">
      <dgm:prSet presAssocID="{06311165-C702-4237-A735-0AF78DF238CD}" presName="node" presStyleLbl="node1" presStyleIdx="0" presStyleCnt="7" custScaleX="162906" custRadScaleRad="101453" custRadScaleInc="-3775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141E72-A3AD-4232-942B-B01B60C6588C}" type="pres">
      <dgm:prSet presAssocID="{5EA98E09-5A36-4B19-BBF4-4447533DFD7C}" presName="sibTrans" presStyleLbl="sibTrans2D1" presStyleIdx="0" presStyleCnt="7"/>
      <dgm:spPr/>
      <dgm:t>
        <a:bodyPr/>
        <a:lstStyle/>
        <a:p>
          <a:endParaRPr lang="en-IN"/>
        </a:p>
      </dgm:t>
    </dgm:pt>
    <dgm:pt modelId="{211927C7-0D6D-4045-8A1F-3EBB11B6295D}" type="pres">
      <dgm:prSet presAssocID="{5EA98E09-5A36-4B19-BBF4-4447533DFD7C}" presName="connectorText" presStyleLbl="sibTrans2D1" presStyleIdx="0" presStyleCnt="7"/>
      <dgm:spPr/>
      <dgm:t>
        <a:bodyPr/>
        <a:lstStyle/>
        <a:p>
          <a:endParaRPr lang="en-IN"/>
        </a:p>
      </dgm:t>
    </dgm:pt>
    <dgm:pt modelId="{E260280A-A6ED-47A8-B7DB-EDCBDFF19C5B}" type="pres">
      <dgm:prSet presAssocID="{57963CD4-8A58-4404-810B-B1BEAB317311}" presName="node" presStyleLbl="node1" presStyleIdx="1" presStyleCnt="7" custScaleX="15730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EBD0186-92CD-4D21-8638-114C78642946}" type="pres">
      <dgm:prSet presAssocID="{0F0E0E38-91D3-403B-A0F4-70505320158B}" presName="sibTrans" presStyleLbl="sibTrans2D1" presStyleIdx="1" presStyleCnt="7"/>
      <dgm:spPr/>
      <dgm:t>
        <a:bodyPr/>
        <a:lstStyle/>
        <a:p>
          <a:endParaRPr lang="en-IN"/>
        </a:p>
      </dgm:t>
    </dgm:pt>
    <dgm:pt modelId="{3AC7E753-EB1D-4111-85EE-9171DC8BB5D5}" type="pres">
      <dgm:prSet presAssocID="{0F0E0E38-91D3-403B-A0F4-70505320158B}" presName="connectorText" presStyleLbl="sibTrans2D1" presStyleIdx="1" presStyleCnt="7"/>
      <dgm:spPr/>
      <dgm:t>
        <a:bodyPr/>
        <a:lstStyle/>
        <a:p>
          <a:endParaRPr lang="en-IN"/>
        </a:p>
      </dgm:t>
    </dgm:pt>
    <dgm:pt modelId="{E8088D02-0603-4DAE-A3BD-0A70711851C9}" type="pres">
      <dgm:prSet presAssocID="{4F86A767-454B-40FF-9FC0-9C1E982303CA}" presName="node" presStyleLbl="node1" presStyleIdx="2" presStyleCnt="7" custScaleX="188912" custRadScaleRad="100476" custRadScaleInc="-3859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447EC97-9DE0-4799-BD9E-8929543B2D33}" type="pres">
      <dgm:prSet presAssocID="{96765130-B5A5-423B-984E-982576F47EF5}" presName="sibTrans" presStyleLbl="sibTrans2D1" presStyleIdx="2" presStyleCnt="7"/>
      <dgm:spPr/>
      <dgm:t>
        <a:bodyPr/>
        <a:lstStyle/>
        <a:p>
          <a:endParaRPr lang="en-IN"/>
        </a:p>
      </dgm:t>
    </dgm:pt>
    <dgm:pt modelId="{1FE2ED7D-5FDB-453C-BD66-8F3918D2922D}" type="pres">
      <dgm:prSet presAssocID="{96765130-B5A5-423B-984E-982576F47EF5}" presName="connectorText" presStyleLbl="sibTrans2D1" presStyleIdx="2" presStyleCnt="7"/>
      <dgm:spPr/>
      <dgm:t>
        <a:bodyPr/>
        <a:lstStyle/>
        <a:p>
          <a:endParaRPr lang="en-IN"/>
        </a:p>
      </dgm:t>
    </dgm:pt>
    <dgm:pt modelId="{68798686-54D7-4D0E-A141-87BA14E16347}" type="pres">
      <dgm:prSet presAssocID="{3414262B-AB39-4BA8-BF35-4C309FE56CA0}" presName="node" presStyleLbl="node1" presStyleIdx="3" presStyleCnt="7" custScaleX="173183" custRadScaleRad="107263" custRadScaleInc="-3833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9992BDF-894B-415A-A297-D170CDD8C679}" type="pres">
      <dgm:prSet presAssocID="{3FB9266C-101F-4244-96A5-EFA41EC16F8F}" presName="sibTrans" presStyleLbl="sibTrans2D1" presStyleIdx="3" presStyleCnt="7"/>
      <dgm:spPr/>
      <dgm:t>
        <a:bodyPr/>
        <a:lstStyle/>
        <a:p>
          <a:endParaRPr lang="en-IN"/>
        </a:p>
      </dgm:t>
    </dgm:pt>
    <dgm:pt modelId="{8F578B16-B128-41EF-A793-2E67B233AE78}" type="pres">
      <dgm:prSet presAssocID="{3FB9266C-101F-4244-96A5-EFA41EC16F8F}" presName="connectorText" presStyleLbl="sibTrans2D1" presStyleIdx="3" presStyleCnt="7"/>
      <dgm:spPr/>
      <dgm:t>
        <a:bodyPr/>
        <a:lstStyle/>
        <a:p>
          <a:endParaRPr lang="en-IN"/>
        </a:p>
      </dgm:t>
    </dgm:pt>
    <dgm:pt modelId="{C0E21BEA-B392-4DFC-B12B-F302A5FA3A8C}" type="pres">
      <dgm:prSet presAssocID="{08D4F77B-EDDB-42E5-9D8D-91A94B5528B9}" presName="node" presStyleLbl="node1" presStyleIdx="4" presStyleCnt="7" custScaleX="211169" custRadScaleRad="117339" custRadScaleInc="658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8678763-790D-4C9C-AEB9-7FE59619632A}" type="pres">
      <dgm:prSet presAssocID="{4BA6DAD1-1490-4735-A11D-4306A05FDE34}" presName="sibTrans" presStyleLbl="sibTrans2D1" presStyleIdx="4" presStyleCnt="7"/>
      <dgm:spPr/>
      <dgm:t>
        <a:bodyPr/>
        <a:lstStyle/>
        <a:p>
          <a:endParaRPr lang="en-IN"/>
        </a:p>
      </dgm:t>
    </dgm:pt>
    <dgm:pt modelId="{DACED0E4-0FB9-40FB-B2C8-8227A605FB47}" type="pres">
      <dgm:prSet presAssocID="{4BA6DAD1-1490-4735-A11D-4306A05FDE34}" presName="connectorText" presStyleLbl="sibTrans2D1" presStyleIdx="4" presStyleCnt="7"/>
      <dgm:spPr/>
      <dgm:t>
        <a:bodyPr/>
        <a:lstStyle/>
        <a:p>
          <a:endParaRPr lang="en-IN"/>
        </a:p>
      </dgm:t>
    </dgm:pt>
    <dgm:pt modelId="{82894AB2-A46F-4AE2-9EC8-5117CE06FA13}" type="pres">
      <dgm:prSet presAssocID="{AC6BB6C6-8B70-4E68-B79C-4BCCA7E1474F}" presName="node" presStyleLbl="node1" presStyleIdx="5" presStyleCnt="7" custScaleX="194964" custRadScaleRad="69993" custRadScaleInc="1444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E7D9AAF-A259-44D0-84ED-0C214F2A04F4}" type="pres">
      <dgm:prSet presAssocID="{496DA64A-5462-45EC-A7C1-5397856A38EC}" presName="sibTrans" presStyleLbl="sibTrans2D1" presStyleIdx="5" presStyleCnt="7"/>
      <dgm:spPr/>
      <dgm:t>
        <a:bodyPr/>
        <a:lstStyle/>
        <a:p>
          <a:endParaRPr lang="en-IN"/>
        </a:p>
      </dgm:t>
    </dgm:pt>
    <dgm:pt modelId="{45CAB84C-C274-43E3-BEBE-5DC0400D2E07}" type="pres">
      <dgm:prSet presAssocID="{496DA64A-5462-45EC-A7C1-5397856A38EC}" presName="connectorText" presStyleLbl="sibTrans2D1" presStyleIdx="5" presStyleCnt="7"/>
      <dgm:spPr/>
      <dgm:t>
        <a:bodyPr/>
        <a:lstStyle/>
        <a:p>
          <a:endParaRPr lang="en-IN"/>
        </a:p>
      </dgm:t>
    </dgm:pt>
    <dgm:pt modelId="{4501FDE0-8094-49F8-8B88-AE433AC69927}" type="pres">
      <dgm:prSet presAssocID="{92B6EF8F-BFA3-4457-A51B-EF5C757AE3B1}" presName="node" presStyleLbl="node1" presStyleIdx="6" presStyleCnt="7" custScaleX="220652" custRadScaleRad="133111" custRadScaleInc="-4317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83C86F0-5071-475D-9A95-D7A549A52482}" type="pres">
      <dgm:prSet presAssocID="{2F3D8166-3655-4440-90A2-A63A61348FE0}" presName="sibTrans" presStyleLbl="sibTrans2D1" presStyleIdx="6" presStyleCnt="7"/>
      <dgm:spPr/>
      <dgm:t>
        <a:bodyPr/>
        <a:lstStyle/>
        <a:p>
          <a:endParaRPr lang="en-IN"/>
        </a:p>
      </dgm:t>
    </dgm:pt>
    <dgm:pt modelId="{ECF1E584-DD48-4EC2-A78E-19EF414D59A8}" type="pres">
      <dgm:prSet presAssocID="{2F3D8166-3655-4440-90A2-A63A61348FE0}" presName="connectorText" presStyleLbl="sibTrans2D1" presStyleIdx="6" presStyleCnt="7"/>
      <dgm:spPr/>
      <dgm:t>
        <a:bodyPr/>
        <a:lstStyle/>
        <a:p>
          <a:endParaRPr lang="en-IN"/>
        </a:p>
      </dgm:t>
    </dgm:pt>
  </dgm:ptLst>
  <dgm:cxnLst>
    <dgm:cxn modelId="{AEA7DCBA-AF12-4352-B71C-8EB8E69BC5B1}" type="presOf" srcId="{5EA98E09-5A36-4B19-BBF4-4447533DFD7C}" destId="{89141E72-A3AD-4232-942B-B01B60C6588C}" srcOrd="0" destOrd="0" presId="urn:microsoft.com/office/officeart/2005/8/layout/cycle2"/>
    <dgm:cxn modelId="{08191B50-65E9-493D-8D5F-D85243E3392B}" type="presOf" srcId="{4BA6DAD1-1490-4735-A11D-4306A05FDE34}" destId="{DACED0E4-0FB9-40FB-B2C8-8227A605FB47}" srcOrd="1" destOrd="0" presId="urn:microsoft.com/office/officeart/2005/8/layout/cycle2"/>
    <dgm:cxn modelId="{FE00585B-4C3D-454B-86DC-B389858C24CE}" type="presOf" srcId="{96765130-B5A5-423B-984E-982576F47EF5}" destId="{1FE2ED7D-5FDB-453C-BD66-8F3918D2922D}" srcOrd="1" destOrd="0" presId="urn:microsoft.com/office/officeart/2005/8/layout/cycle2"/>
    <dgm:cxn modelId="{5A1CF6AA-4060-4EE3-8B58-653D48D9F9B8}" type="presOf" srcId="{3FB9266C-101F-4244-96A5-EFA41EC16F8F}" destId="{8F578B16-B128-41EF-A793-2E67B233AE78}" srcOrd="1" destOrd="0" presId="urn:microsoft.com/office/officeart/2005/8/layout/cycle2"/>
    <dgm:cxn modelId="{0E9A5915-5B33-44F3-90DB-70A64D69EACE}" type="presOf" srcId="{0F0E0E38-91D3-403B-A0F4-70505320158B}" destId="{3AC7E753-EB1D-4111-85EE-9171DC8BB5D5}" srcOrd="1" destOrd="0" presId="urn:microsoft.com/office/officeart/2005/8/layout/cycle2"/>
    <dgm:cxn modelId="{FF24FF85-F535-451D-89A9-2B45B946DF05}" type="presOf" srcId="{4F86A767-454B-40FF-9FC0-9C1E982303CA}" destId="{E8088D02-0603-4DAE-A3BD-0A70711851C9}" srcOrd="0" destOrd="0" presId="urn:microsoft.com/office/officeart/2005/8/layout/cycle2"/>
    <dgm:cxn modelId="{EC9AD920-9AE6-4144-ADAF-93DC1AE2B4C4}" srcId="{8282E8AB-63C7-4357-AA0F-70B4678F84E2}" destId="{92B6EF8F-BFA3-4457-A51B-EF5C757AE3B1}" srcOrd="6" destOrd="0" parTransId="{B4E5E052-FCF5-41C2-86DE-1398014D7063}" sibTransId="{2F3D8166-3655-4440-90A2-A63A61348FE0}"/>
    <dgm:cxn modelId="{C8602797-A5AA-4434-9836-97FBF0958D95}" type="presOf" srcId="{3FB9266C-101F-4244-96A5-EFA41EC16F8F}" destId="{59992BDF-894B-415A-A297-D170CDD8C679}" srcOrd="0" destOrd="0" presId="urn:microsoft.com/office/officeart/2005/8/layout/cycle2"/>
    <dgm:cxn modelId="{F9AA0AFB-D60D-4AAE-A1EC-F40A86A37392}" type="presOf" srcId="{3414262B-AB39-4BA8-BF35-4C309FE56CA0}" destId="{68798686-54D7-4D0E-A141-87BA14E16347}" srcOrd="0" destOrd="0" presId="urn:microsoft.com/office/officeart/2005/8/layout/cycle2"/>
    <dgm:cxn modelId="{32DA4F5D-625D-460C-B41A-640A9CCC40C4}" type="presOf" srcId="{5EA98E09-5A36-4B19-BBF4-4447533DFD7C}" destId="{211927C7-0D6D-4045-8A1F-3EBB11B6295D}" srcOrd="1" destOrd="0" presId="urn:microsoft.com/office/officeart/2005/8/layout/cycle2"/>
    <dgm:cxn modelId="{0337959E-B468-4A1E-92E0-269531F5D6CD}" srcId="{8282E8AB-63C7-4357-AA0F-70B4678F84E2}" destId="{4F86A767-454B-40FF-9FC0-9C1E982303CA}" srcOrd="2" destOrd="0" parTransId="{074C8211-7013-4411-A769-69737A937FFE}" sibTransId="{96765130-B5A5-423B-984E-982576F47EF5}"/>
    <dgm:cxn modelId="{8B4ACCD8-FF44-47E7-BF03-93867088D052}" srcId="{8282E8AB-63C7-4357-AA0F-70B4678F84E2}" destId="{57963CD4-8A58-4404-810B-B1BEAB317311}" srcOrd="1" destOrd="0" parTransId="{C69F5E37-9882-48BB-BB6C-0BB3D425FFA4}" sibTransId="{0F0E0E38-91D3-403B-A0F4-70505320158B}"/>
    <dgm:cxn modelId="{547D5615-A164-4870-85C5-4C6C9B9B1008}" type="presOf" srcId="{06311165-C702-4237-A735-0AF78DF238CD}" destId="{C1ABD08B-E499-447F-93A6-2387AC86EE04}" srcOrd="0" destOrd="0" presId="urn:microsoft.com/office/officeart/2005/8/layout/cycle2"/>
    <dgm:cxn modelId="{4FCCF846-15A5-4CB2-B547-853D2627C94B}" type="presOf" srcId="{2F3D8166-3655-4440-90A2-A63A61348FE0}" destId="{083C86F0-5071-475D-9A95-D7A549A52482}" srcOrd="0" destOrd="0" presId="urn:microsoft.com/office/officeart/2005/8/layout/cycle2"/>
    <dgm:cxn modelId="{FEDD02A9-4588-43CC-A29F-14DF4C50C871}" type="presOf" srcId="{496DA64A-5462-45EC-A7C1-5397856A38EC}" destId="{2E7D9AAF-A259-44D0-84ED-0C214F2A04F4}" srcOrd="0" destOrd="0" presId="urn:microsoft.com/office/officeart/2005/8/layout/cycle2"/>
    <dgm:cxn modelId="{22AF02DD-715A-4A62-B982-8FD5CD040FDC}" type="presOf" srcId="{8282E8AB-63C7-4357-AA0F-70B4678F84E2}" destId="{EF1982FB-5536-426A-AE7C-3C1A014B4C1E}" srcOrd="0" destOrd="0" presId="urn:microsoft.com/office/officeart/2005/8/layout/cycle2"/>
    <dgm:cxn modelId="{C0A8D9E3-42F0-4C5A-9ECA-C4C5068EE009}" type="presOf" srcId="{4BA6DAD1-1490-4735-A11D-4306A05FDE34}" destId="{88678763-790D-4C9C-AEB9-7FE59619632A}" srcOrd="0" destOrd="0" presId="urn:microsoft.com/office/officeart/2005/8/layout/cycle2"/>
    <dgm:cxn modelId="{BD95723D-F376-4E0C-A413-015C06D3EFF6}" type="presOf" srcId="{57963CD4-8A58-4404-810B-B1BEAB317311}" destId="{E260280A-A6ED-47A8-B7DB-EDCBDFF19C5B}" srcOrd="0" destOrd="0" presId="urn:microsoft.com/office/officeart/2005/8/layout/cycle2"/>
    <dgm:cxn modelId="{6DA7FFDA-5400-48D9-A61F-9556707E9A59}" type="presOf" srcId="{2F3D8166-3655-4440-90A2-A63A61348FE0}" destId="{ECF1E584-DD48-4EC2-A78E-19EF414D59A8}" srcOrd="1" destOrd="0" presId="urn:microsoft.com/office/officeart/2005/8/layout/cycle2"/>
    <dgm:cxn modelId="{3D908552-6E23-4DB2-8092-B1B9E5D2D83E}" type="presOf" srcId="{0F0E0E38-91D3-403B-A0F4-70505320158B}" destId="{4EBD0186-92CD-4D21-8638-114C78642946}" srcOrd="0" destOrd="0" presId="urn:microsoft.com/office/officeart/2005/8/layout/cycle2"/>
    <dgm:cxn modelId="{32C3757B-5071-4027-BB9E-18680216A0CA}" type="presOf" srcId="{AC6BB6C6-8B70-4E68-B79C-4BCCA7E1474F}" destId="{82894AB2-A46F-4AE2-9EC8-5117CE06FA13}" srcOrd="0" destOrd="0" presId="urn:microsoft.com/office/officeart/2005/8/layout/cycle2"/>
    <dgm:cxn modelId="{163FBBC7-D5F6-4E8C-BB73-1BEDB2EAE385}" type="presOf" srcId="{08D4F77B-EDDB-42E5-9D8D-91A94B5528B9}" destId="{C0E21BEA-B392-4DFC-B12B-F302A5FA3A8C}" srcOrd="0" destOrd="0" presId="urn:microsoft.com/office/officeart/2005/8/layout/cycle2"/>
    <dgm:cxn modelId="{C387ACFE-DD78-4888-8746-B043F3FB0698}" type="presOf" srcId="{96765130-B5A5-423B-984E-982576F47EF5}" destId="{2447EC97-9DE0-4799-BD9E-8929543B2D33}" srcOrd="0" destOrd="0" presId="urn:microsoft.com/office/officeart/2005/8/layout/cycle2"/>
    <dgm:cxn modelId="{E4FF1A00-D93B-4D67-87CF-524258342EE9}" srcId="{8282E8AB-63C7-4357-AA0F-70B4678F84E2}" destId="{06311165-C702-4237-A735-0AF78DF238CD}" srcOrd="0" destOrd="0" parTransId="{59AB8D82-780A-42E7-8A9A-F2E204A624EA}" sibTransId="{5EA98E09-5A36-4B19-BBF4-4447533DFD7C}"/>
    <dgm:cxn modelId="{901216D9-01EF-497F-8F1A-A92A385ED79B}" type="presOf" srcId="{496DA64A-5462-45EC-A7C1-5397856A38EC}" destId="{45CAB84C-C274-43E3-BEBE-5DC0400D2E07}" srcOrd="1" destOrd="0" presId="urn:microsoft.com/office/officeart/2005/8/layout/cycle2"/>
    <dgm:cxn modelId="{DB7B62A7-135E-40C3-A6B5-432C92626305}" srcId="{8282E8AB-63C7-4357-AA0F-70B4678F84E2}" destId="{AC6BB6C6-8B70-4E68-B79C-4BCCA7E1474F}" srcOrd="5" destOrd="0" parTransId="{A2A99AC1-5D3C-4CE9-AAA4-9481E9809EA3}" sibTransId="{496DA64A-5462-45EC-A7C1-5397856A38EC}"/>
    <dgm:cxn modelId="{981273E5-F44B-47E8-AB81-6D56C2350029}" type="presOf" srcId="{92B6EF8F-BFA3-4457-A51B-EF5C757AE3B1}" destId="{4501FDE0-8094-49F8-8B88-AE433AC69927}" srcOrd="0" destOrd="0" presId="urn:microsoft.com/office/officeart/2005/8/layout/cycle2"/>
    <dgm:cxn modelId="{73AB2323-E0DC-4EBC-A65F-6105C72A0FF2}" srcId="{8282E8AB-63C7-4357-AA0F-70B4678F84E2}" destId="{08D4F77B-EDDB-42E5-9D8D-91A94B5528B9}" srcOrd="4" destOrd="0" parTransId="{E7D66A9B-AED1-45DA-AEFF-0374B283141B}" sibTransId="{4BA6DAD1-1490-4735-A11D-4306A05FDE34}"/>
    <dgm:cxn modelId="{3C136922-72C0-4CDD-89E0-DC5E0597B20D}" srcId="{8282E8AB-63C7-4357-AA0F-70B4678F84E2}" destId="{3414262B-AB39-4BA8-BF35-4C309FE56CA0}" srcOrd="3" destOrd="0" parTransId="{A43454E0-DC58-4DCE-ADED-3817BB55B836}" sibTransId="{3FB9266C-101F-4244-96A5-EFA41EC16F8F}"/>
    <dgm:cxn modelId="{28666F6B-7761-4A55-ABBC-230C7B7F9D28}" type="presParOf" srcId="{EF1982FB-5536-426A-AE7C-3C1A014B4C1E}" destId="{C1ABD08B-E499-447F-93A6-2387AC86EE04}" srcOrd="0" destOrd="0" presId="urn:microsoft.com/office/officeart/2005/8/layout/cycle2"/>
    <dgm:cxn modelId="{BB2A8034-C6A6-4E76-8E56-2AB40AEF57B5}" type="presParOf" srcId="{EF1982FB-5536-426A-AE7C-3C1A014B4C1E}" destId="{89141E72-A3AD-4232-942B-B01B60C6588C}" srcOrd="1" destOrd="0" presId="urn:microsoft.com/office/officeart/2005/8/layout/cycle2"/>
    <dgm:cxn modelId="{A5E386D6-4091-469C-9DA9-E3630ECE4B2F}" type="presParOf" srcId="{89141E72-A3AD-4232-942B-B01B60C6588C}" destId="{211927C7-0D6D-4045-8A1F-3EBB11B6295D}" srcOrd="0" destOrd="0" presId="urn:microsoft.com/office/officeart/2005/8/layout/cycle2"/>
    <dgm:cxn modelId="{8B9E6C45-4B9D-402D-8391-CE24B614ADFE}" type="presParOf" srcId="{EF1982FB-5536-426A-AE7C-3C1A014B4C1E}" destId="{E260280A-A6ED-47A8-B7DB-EDCBDFF19C5B}" srcOrd="2" destOrd="0" presId="urn:microsoft.com/office/officeart/2005/8/layout/cycle2"/>
    <dgm:cxn modelId="{7BABB52C-3B30-47B8-8D54-2C591266C45F}" type="presParOf" srcId="{EF1982FB-5536-426A-AE7C-3C1A014B4C1E}" destId="{4EBD0186-92CD-4D21-8638-114C78642946}" srcOrd="3" destOrd="0" presId="urn:microsoft.com/office/officeart/2005/8/layout/cycle2"/>
    <dgm:cxn modelId="{E3FCF711-4990-42AB-92F2-D3069D437742}" type="presParOf" srcId="{4EBD0186-92CD-4D21-8638-114C78642946}" destId="{3AC7E753-EB1D-4111-85EE-9171DC8BB5D5}" srcOrd="0" destOrd="0" presId="urn:microsoft.com/office/officeart/2005/8/layout/cycle2"/>
    <dgm:cxn modelId="{98CABE52-D50F-49FF-8BDC-BE9C8EC41B91}" type="presParOf" srcId="{EF1982FB-5536-426A-AE7C-3C1A014B4C1E}" destId="{E8088D02-0603-4DAE-A3BD-0A70711851C9}" srcOrd="4" destOrd="0" presId="urn:microsoft.com/office/officeart/2005/8/layout/cycle2"/>
    <dgm:cxn modelId="{8A75FFB2-F0D0-4214-8848-019F7C711F74}" type="presParOf" srcId="{EF1982FB-5536-426A-AE7C-3C1A014B4C1E}" destId="{2447EC97-9DE0-4799-BD9E-8929543B2D33}" srcOrd="5" destOrd="0" presId="urn:microsoft.com/office/officeart/2005/8/layout/cycle2"/>
    <dgm:cxn modelId="{3EA208B7-A89E-4EDD-BCA6-936E307B2073}" type="presParOf" srcId="{2447EC97-9DE0-4799-BD9E-8929543B2D33}" destId="{1FE2ED7D-5FDB-453C-BD66-8F3918D2922D}" srcOrd="0" destOrd="0" presId="urn:microsoft.com/office/officeart/2005/8/layout/cycle2"/>
    <dgm:cxn modelId="{3ACD53B0-1951-4C18-AA4D-8C5E7AE09993}" type="presParOf" srcId="{EF1982FB-5536-426A-AE7C-3C1A014B4C1E}" destId="{68798686-54D7-4D0E-A141-87BA14E16347}" srcOrd="6" destOrd="0" presId="urn:microsoft.com/office/officeart/2005/8/layout/cycle2"/>
    <dgm:cxn modelId="{DC5BAEE0-E4D0-438D-9F40-5D588A985541}" type="presParOf" srcId="{EF1982FB-5536-426A-AE7C-3C1A014B4C1E}" destId="{59992BDF-894B-415A-A297-D170CDD8C679}" srcOrd="7" destOrd="0" presId="urn:microsoft.com/office/officeart/2005/8/layout/cycle2"/>
    <dgm:cxn modelId="{A2D1C739-0C8B-4A4E-B5CD-6BAB97C05526}" type="presParOf" srcId="{59992BDF-894B-415A-A297-D170CDD8C679}" destId="{8F578B16-B128-41EF-A793-2E67B233AE78}" srcOrd="0" destOrd="0" presId="urn:microsoft.com/office/officeart/2005/8/layout/cycle2"/>
    <dgm:cxn modelId="{4C24844C-81CD-486D-80ED-83E066924C6F}" type="presParOf" srcId="{EF1982FB-5536-426A-AE7C-3C1A014B4C1E}" destId="{C0E21BEA-B392-4DFC-B12B-F302A5FA3A8C}" srcOrd="8" destOrd="0" presId="urn:microsoft.com/office/officeart/2005/8/layout/cycle2"/>
    <dgm:cxn modelId="{4A812182-DF8E-4B96-AA98-956F862CADD5}" type="presParOf" srcId="{EF1982FB-5536-426A-AE7C-3C1A014B4C1E}" destId="{88678763-790D-4C9C-AEB9-7FE59619632A}" srcOrd="9" destOrd="0" presId="urn:microsoft.com/office/officeart/2005/8/layout/cycle2"/>
    <dgm:cxn modelId="{0CE4A3EE-4D7D-49B3-A3FB-3ED413131818}" type="presParOf" srcId="{88678763-790D-4C9C-AEB9-7FE59619632A}" destId="{DACED0E4-0FB9-40FB-B2C8-8227A605FB47}" srcOrd="0" destOrd="0" presId="urn:microsoft.com/office/officeart/2005/8/layout/cycle2"/>
    <dgm:cxn modelId="{82453FE8-D822-4664-BC91-3D2E734E74F9}" type="presParOf" srcId="{EF1982FB-5536-426A-AE7C-3C1A014B4C1E}" destId="{82894AB2-A46F-4AE2-9EC8-5117CE06FA13}" srcOrd="10" destOrd="0" presId="urn:microsoft.com/office/officeart/2005/8/layout/cycle2"/>
    <dgm:cxn modelId="{CA94B946-C872-4B1D-811A-E553365C4122}" type="presParOf" srcId="{EF1982FB-5536-426A-AE7C-3C1A014B4C1E}" destId="{2E7D9AAF-A259-44D0-84ED-0C214F2A04F4}" srcOrd="11" destOrd="0" presId="urn:microsoft.com/office/officeart/2005/8/layout/cycle2"/>
    <dgm:cxn modelId="{AB2E41A9-8296-4B2D-BB95-773F0A7ACAF5}" type="presParOf" srcId="{2E7D9AAF-A259-44D0-84ED-0C214F2A04F4}" destId="{45CAB84C-C274-43E3-BEBE-5DC0400D2E07}" srcOrd="0" destOrd="0" presId="urn:microsoft.com/office/officeart/2005/8/layout/cycle2"/>
    <dgm:cxn modelId="{BE39D9D8-C29E-495F-BBDE-FA823D396349}" type="presParOf" srcId="{EF1982FB-5536-426A-AE7C-3C1A014B4C1E}" destId="{4501FDE0-8094-49F8-8B88-AE433AC69927}" srcOrd="12" destOrd="0" presId="urn:microsoft.com/office/officeart/2005/8/layout/cycle2"/>
    <dgm:cxn modelId="{EAC28304-0B4D-472E-9B6B-F947EB40C771}" type="presParOf" srcId="{EF1982FB-5536-426A-AE7C-3C1A014B4C1E}" destId="{083C86F0-5071-475D-9A95-D7A549A52482}" srcOrd="13" destOrd="0" presId="urn:microsoft.com/office/officeart/2005/8/layout/cycle2"/>
    <dgm:cxn modelId="{F70E5BA1-0769-4B15-9990-54D998EFDD52}" type="presParOf" srcId="{083C86F0-5071-475D-9A95-D7A549A52482}" destId="{ECF1E584-DD48-4EC2-A78E-19EF414D59A8}" srcOrd="0" destOrd="0" presId="urn:microsoft.com/office/officeart/2005/8/layout/cycle2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BD08B-E499-447F-93A6-2387AC86EE04}">
      <dsp:nvSpPr>
        <dsp:cNvPr id="0" name=""/>
        <dsp:cNvSpPr/>
      </dsp:nvSpPr>
      <dsp:spPr>
        <a:xfrm>
          <a:off x="2681037" y="217"/>
          <a:ext cx="2055975" cy="1262062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solidFill>
                <a:schemeClr val="bg1"/>
              </a:solidFill>
            </a:rPr>
            <a:t>Complete</a:t>
          </a:r>
          <a:endParaRPr lang="en-IN" sz="2400" b="1" kern="1200" dirty="0">
            <a:solidFill>
              <a:schemeClr val="bg1"/>
            </a:solidFill>
          </a:endParaRPr>
        </a:p>
      </dsp:txBody>
      <dsp:txXfrm>
        <a:off x="2982128" y="185042"/>
        <a:ext cx="1453793" cy="892412"/>
      </dsp:txXfrm>
    </dsp:sp>
    <dsp:sp modelId="{89141E72-A3AD-4232-942B-B01B60C6588C}">
      <dsp:nvSpPr>
        <dsp:cNvPr id="0" name=""/>
        <dsp:cNvSpPr/>
      </dsp:nvSpPr>
      <dsp:spPr>
        <a:xfrm rot="1293565">
          <a:off x="4648648" y="831854"/>
          <a:ext cx="214246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b="1" kern="1200"/>
        </a:p>
      </dsp:txBody>
      <dsp:txXfrm>
        <a:off x="4650896" y="905234"/>
        <a:ext cx="149972" cy="255568"/>
      </dsp:txXfrm>
    </dsp:sp>
    <dsp:sp modelId="{E260280A-A6ED-47A8-B7DB-EDCBDFF19C5B}">
      <dsp:nvSpPr>
        <dsp:cNvPr id="0" name=""/>
        <dsp:cNvSpPr/>
      </dsp:nvSpPr>
      <dsp:spPr>
        <a:xfrm>
          <a:off x="4799829" y="823396"/>
          <a:ext cx="1985236" cy="1262062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solidFill>
                <a:schemeClr val="bg1"/>
              </a:solidFill>
            </a:rPr>
            <a:t>Clarity</a:t>
          </a:r>
          <a:endParaRPr lang="en-IN" sz="2400" b="1" kern="1200" dirty="0">
            <a:solidFill>
              <a:schemeClr val="bg1"/>
            </a:solidFill>
          </a:endParaRPr>
        </a:p>
      </dsp:txBody>
      <dsp:txXfrm>
        <a:off x="5090560" y="1008221"/>
        <a:ext cx="1403774" cy="892412"/>
      </dsp:txXfrm>
    </dsp:sp>
    <dsp:sp modelId="{4EBD0186-92CD-4D21-8638-114C78642946}">
      <dsp:nvSpPr>
        <dsp:cNvPr id="0" name=""/>
        <dsp:cNvSpPr/>
      </dsp:nvSpPr>
      <dsp:spPr>
        <a:xfrm rot="4309328">
          <a:off x="5967016" y="1973713"/>
          <a:ext cx="131744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b="1" kern="1200"/>
        </a:p>
      </dsp:txBody>
      <dsp:txXfrm>
        <a:off x="5980613" y="2040127"/>
        <a:ext cx="92221" cy="255568"/>
      </dsp:txXfrm>
    </dsp:sp>
    <dsp:sp modelId="{E8088D02-0603-4DAE-A3BD-0A70711851C9}">
      <dsp:nvSpPr>
        <dsp:cNvPr id="0" name=""/>
        <dsp:cNvSpPr/>
      </dsp:nvSpPr>
      <dsp:spPr>
        <a:xfrm>
          <a:off x="5084874" y="2298992"/>
          <a:ext cx="2384187" cy="1262062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solidFill>
                <a:schemeClr val="bg1"/>
              </a:solidFill>
            </a:rPr>
            <a:t>Concise</a:t>
          </a:r>
          <a:endParaRPr lang="en-IN" sz="2400" b="1" kern="1200" dirty="0">
            <a:solidFill>
              <a:schemeClr val="bg1"/>
            </a:solidFill>
          </a:endParaRPr>
        </a:p>
      </dsp:txBody>
      <dsp:txXfrm>
        <a:off x="5434030" y="2483817"/>
        <a:ext cx="1685875" cy="892412"/>
      </dsp:txXfrm>
    </dsp:sp>
    <dsp:sp modelId="{2447EC97-9DE0-4799-BD9E-8929543B2D33}">
      <dsp:nvSpPr>
        <dsp:cNvPr id="0" name=""/>
        <dsp:cNvSpPr/>
      </dsp:nvSpPr>
      <dsp:spPr>
        <a:xfrm rot="6888296">
          <a:off x="5698271" y="3607618"/>
          <a:ext cx="334205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b="1" kern="1200"/>
        </a:p>
      </dsp:txBody>
      <dsp:txXfrm rot="10800000">
        <a:off x="5769433" y="3647301"/>
        <a:ext cx="233944" cy="255568"/>
      </dsp:txXfrm>
    </dsp:sp>
    <dsp:sp modelId="{68798686-54D7-4D0E-A141-87BA14E16347}">
      <dsp:nvSpPr>
        <dsp:cNvPr id="0" name=""/>
        <dsp:cNvSpPr/>
      </dsp:nvSpPr>
      <dsp:spPr>
        <a:xfrm>
          <a:off x="4354512" y="4094040"/>
          <a:ext cx="2185677" cy="1262062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solidFill>
                <a:schemeClr val="bg1"/>
              </a:solidFill>
            </a:rPr>
            <a:t>Courtesy</a:t>
          </a:r>
          <a:endParaRPr lang="en-IN" sz="2400" b="1" kern="1200" dirty="0">
            <a:solidFill>
              <a:schemeClr val="bg1"/>
            </a:solidFill>
          </a:endParaRPr>
        </a:p>
      </dsp:txBody>
      <dsp:txXfrm>
        <a:off x="4674597" y="4278865"/>
        <a:ext cx="1545507" cy="892412"/>
      </dsp:txXfrm>
    </dsp:sp>
    <dsp:sp modelId="{59992BDF-894B-415A-A297-D170CDD8C679}">
      <dsp:nvSpPr>
        <dsp:cNvPr id="0" name=""/>
        <dsp:cNvSpPr/>
      </dsp:nvSpPr>
      <dsp:spPr>
        <a:xfrm rot="10823017">
          <a:off x="3846522" y="4502582"/>
          <a:ext cx="359037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b="1" kern="1200"/>
        </a:p>
      </dsp:txBody>
      <dsp:txXfrm rot="10800000">
        <a:off x="3954232" y="4588132"/>
        <a:ext cx="251326" cy="255568"/>
      </dsp:txXfrm>
    </dsp:sp>
    <dsp:sp modelId="{C0E21BEA-B392-4DFC-B12B-F302A5FA3A8C}">
      <dsp:nvSpPr>
        <dsp:cNvPr id="0" name=""/>
        <dsp:cNvSpPr/>
      </dsp:nvSpPr>
      <dsp:spPr>
        <a:xfrm>
          <a:off x="1012221" y="4073267"/>
          <a:ext cx="2665084" cy="1262062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solidFill>
                <a:schemeClr val="bg1"/>
              </a:solidFill>
            </a:rPr>
            <a:t>Correct</a:t>
          </a:r>
          <a:endParaRPr lang="en-IN" sz="2400" b="1" kern="1200" dirty="0">
            <a:solidFill>
              <a:schemeClr val="bg1"/>
            </a:solidFill>
          </a:endParaRPr>
        </a:p>
      </dsp:txBody>
      <dsp:txXfrm>
        <a:off x="1402514" y="4258092"/>
        <a:ext cx="1884498" cy="892412"/>
      </dsp:txXfrm>
    </dsp:sp>
    <dsp:sp modelId="{88678763-790D-4C9C-AEB9-7FE59619632A}">
      <dsp:nvSpPr>
        <dsp:cNvPr id="0" name=""/>
        <dsp:cNvSpPr/>
      </dsp:nvSpPr>
      <dsp:spPr>
        <a:xfrm rot="16666416">
          <a:off x="2177770" y="3251992"/>
          <a:ext cx="672357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b="1" kern="1200"/>
        </a:p>
      </dsp:txBody>
      <dsp:txXfrm>
        <a:off x="2233020" y="3400486"/>
        <a:ext cx="544573" cy="255568"/>
      </dsp:txXfrm>
    </dsp:sp>
    <dsp:sp modelId="{82894AB2-A46F-4AE2-9EC8-5117CE06FA13}">
      <dsp:nvSpPr>
        <dsp:cNvPr id="0" name=""/>
        <dsp:cNvSpPr/>
      </dsp:nvSpPr>
      <dsp:spPr>
        <a:xfrm>
          <a:off x="1457968" y="1557118"/>
          <a:ext cx="2460567" cy="1262062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solidFill>
                <a:schemeClr val="bg1"/>
              </a:solidFill>
            </a:rPr>
            <a:t>Concrete</a:t>
          </a:r>
          <a:endParaRPr lang="en-IN" sz="2400" b="1" kern="1200" dirty="0">
            <a:solidFill>
              <a:schemeClr val="bg1"/>
            </a:solidFill>
          </a:endParaRPr>
        </a:p>
      </dsp:txBody>
      <dsp:txXfrm>
        <a:off x="1818310" y="1741943"/>
        <a:ext cx="1739883" cy="892412"/>
      </dsp:txXfrm>
    </dsp:sp>
    <dsp:sp modelId="{2E7D9AAF-A259-44D0-84ED-0C214F2A04F4}">
      <dsp:nvSpPr>
        <dsp:cNvPr id="0" name=""/>
        <dsp:cNvSpPr/>
      </dsp:nvSpPr>
      <dsp:spPr>
        <a:xfrm rot="1858967">
          <a:off x="1968426" y="1626580"/>
          <a:ext cx="278536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b="1" kern="1200"/>
        </a:p>
      </dsp:txBody>
      <dsp:txXfrm>
        <a:off x="1974387" y="1690261"/>
        <a:ext cx="194975" cy="255568"/>
      </dsp:txXfrm>
    </dsp:sp>
    <dsp:sp modelId="{4501FDE0-8094-49F8-8B88-AE433AC69927}">
      <dsp:nvSpPr>
        <dsp:cNvPr id="0" name=""/>
        <dsp:cNvSpPr/>
      </dsp:nvSpPr>
      <dsp:spPr>
        <a:xfrm>
          <a:off x="108530" y="844179"/>
          <a:ext cx="2784766" cy="1262062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solidFill>
                <a:schemeClr val="bg1"/>
              </a:solidFill>
            </a:rPr>
            <a:t>Consideration</a:t>
          </a:r>
          <a:endParaRPr lang="en-IN" sz="2400" b="1" kern="1200" dirty="0">
            <a:solidFill>
              <a:schemeClr val="bg1"/>
            </a:solidFill>
          </a:endParaRPr>
        </a:p>
      </dsp:txBody>
      <dsp:txXfrm>
        <a:off x="516350" y="1029004"/>
        <a:ext cx="1969126" cy="892412"/>
      </dsp:txXfrm>
    </dsp:sp>
    <dsp:sp modelId="{083C86F0-5071-475D-9A95-D7A549A52482}">
      <dsp:nvSpPr>
        <dsp:cNvPr id="0" name=""/>
        <dsp:cNvSpPr/>
      </dsp:nvSpPr>
      <dsp:spPr>
        <a:xfrm rot="20344959">
          <a:off x="2619873" y="805168"/>
          <a:ext cx="153798" cy="425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b="1" kern="1200"/>
        </a:p>
      </dsp:txBody>
      <dsp:txXfrm>
        <a:off x="2621393" y="898593"/>
        <a:ext cx="107659" cy="255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5F321-6DFB-4897-8274-57C409502A68}" type="datetimeFigureOut">
              <a:rPr lang="en-IN" smtClean="0"/>
              <a:pPr/>
              <a:t>07-12-2022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97D7D-BD31-4FF8-878E-0458019F6D3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592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74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79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96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5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8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08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9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21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1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30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1300-8C2B-41E7-8329-257E392AE3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6F5E-3259-4FDF-874C-5E3BC7CC1333}" type="datetimeFigureOut">
              <a:rPr lang="en-IN" smtClean="0"/>
              <a:pPr/>
              <a:t>07-12-2022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4A2D-4271-43C1-9B40-E4D91D795A0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Oval 6">
            <a:hlinkClick r:id="" action="ppaction://hlinkshowjump?jump=firstslide"/>
          </p:cNvPr>
          <p:cNvSpPr/>
          <p:nvPr userDrawn="1"/>
        </p:nvSpPr>
        <p:spPr>
          <a:xfrm>
            <a:off x="0" y="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578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6F5E-3259-4FDF-874C-5E3BC7CC1333}" type="datetimeFigureOut">
              <a:rPr lang="en-IN" smtClean="0"/>
              <a:pPr/>
              <a:t>07-12-2022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4A2D-4271-43C1-9B40-E4D91D795A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042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6F5E-3259-4FDF-874C-5E3BC7CC1333}" type="datetimeFigureOut">
              <a:rPr lang="en-IN" smtClean="0"/>
              <a:pPr/>
              <a:t>07-12-2022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4A2D-4271-43C1-9B40-E4D91D795A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991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6F5E-3259-4FDF-874C-5E3BC7CC1333}" type="datetimeFigureOut">
              <a:rPr lang="en-IN" smtClean="0"/>
              <a:pPr/>
              <a:t>07-12-2022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4A2D-4271-43C1-9B40-E4D91D795A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751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6F5E-3259-4FDF-874C-5E3BC7CC1333}" type="datetimeFigureOut">
              <a:rPr lang="en-IN" smtClean="0"/>
              <a:pPr/>
              <a:t>07-12-2022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4A2D-4271-43C1-9B40-E4D91D795A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444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6F5E-3259-4FDF-874C-5E3BC7CC1333}" type="datetimeFigureOut">
              <a:rPr lang="en-IN" smtClean="0"/>
              <a:pPr/>
              <a:t>07-12-2022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4A2D-4271-43C1-9B40-E4D91D795A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656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6F5E-3259-4FDF-874C-5E3BC7CC1333}" type="datetimeFigureOut">
              <a:rPr lang="en-IN" smtClean="0"/>
              <a:pPr/>
              <a:t>07-12-2022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4A2D-4271-43C1-9B40-E4D91D795A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170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6F5E-3259-4FDF-874C-5E3BC7CC1333}" type="datetimeFigureOut">
              <a:rPr lang="en-IN" smtClean="0"/>
              <a:pPr/>
              <a:t>07-12-2022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4A2D-4271-43C1-9B40-E4D91D795A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464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6F5E-3259-4FDF-874C-5E3BC7CC1333}" type="datetimeFigureOut">
              <a:rPr lang="en-IN" smtClean="0"/>
              <a:pPr/>
              <a:t>07-12-2022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4A2D-4271-43C1-9B40-E4D91D795A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430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6F5E-3259-4FDF-874C-5E3BC7CC1333}" type="datetimeFigureOut">
              <a:rPr lang="en-IN" smtClean="0"/>
              <a:pPr/>
              <a:t>07-12-2022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4A2D-4271-43C1-9B40-E4D91D795A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292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6F5E-3259-4FDF-874C-5E3BC7CC1333}" type="datetimeFigureOut">
              <a:rPr lang="en-IN" smtClean="0"/>
              <a:pPr/>
              <a:t>07-12-2022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4A2D-4271-43C1-9B40-E4D91D795A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055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06F5E-3259-4FDF-874C-5E3BC7CC1333}" type="datetimeFigureOut">
              <a:rPr lang="en-IN" smtClean="0"/>
              <a:pPr/>
              <a:t>07-12-2022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E4A2D-4271-43C1-9B40-E4D91D795A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32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hyperlink" Target="mailto:aex201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95.xml"/><Relationship Id="rId5" Type="http://schemas.openxmlformats.org/officeDocument/2006/relationships/slide" Target="slide54.xml"/><Relationship Id="rId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33" y="127000"/>
            <a:ext cx="11675534" cy="364066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AEX 211 Communication and Diffusion of Agricultural Innovations (1+1</a:t>
            </a:r>
            <a:r>
              <a:rPr lang="en-US" sz="3200" b="1" dirty="0" smtClean="0">
                <a:latin typeface="+mn-lt"/>
              </a:rPr>
              <a:t>)</a:t>
            </a:r>
            <a:br>
              <a:rPr lang="en-US" sz="3200" b="1" dirty="0" smtClean="0">
                <a:latin typeface="+mn-lt"/>
              </a:rPr>
            </a:br>
            <a:r>
              <a:rPr lang="en-IN" sz="3200" b="1" dirty="0">
                <a:latin typeface="+mn-lt"/>
              </a:rPr>
              <a:t/>
            </a:r>
            <a:br>
              <a:rPr lang="en-IN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I Semester </a:t>
            </a:r>
            <a:r>
              <a:rPr lang="en-US" sz="3200" b="1" dirty="0" smtClean="0">
                <a:latin typeface="+mn-lt"/>
              </a:rPr>
              <a:t>2020-21 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/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II </a:t>
            </a:r>
            <a:r>
              <a:rPr lang="en-US" sz="3200" b="1" dirty="0">
                <a:latin typeface="+mn-lt"/>
              </a:rPr>
              <a:t>B.Sc. (Agri.) </a:t>
            </a:r>
            <a:r>
              <a:rPr lang="en-US" sz="3200" b="1" dirty="0" smtClean="0">
                <a:latin typeface="+mn-lt"/>
              </a:rPr>
              <a:t>“B” Section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/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solidFill>
                  <a:srgbClr val="00B050"/>
                </a:solidFill>
                <a:latin typeface="+mn-lt"/>
              </a:rPr>
              <a:t>Wednesday : 1.00 - 2.00 PM</a:t>
            </a:r>
            <a:endParaRPr lang="en-IN" sz="3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7" y="3822173"/>
            <a:ext cx="11717870" cy="289189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Course Teacher: </a:t>
            </a:r>
          </a:p>
          <a:p>
            <a:pPr algn="l"/>
            <a:r>
              <a:rPr lang="en-US" dirty="0" smtClean="0"/>
              <a:t>Dr. Ganesamoorthi, S., </a:t>
            </a:r>
          </a:p>
          <a:p>
            <a:pPr algn="l"/>
            <a:r>
              <a:rPr lang="en-US" dirty="0" smtClean="0"/>
              <a:t>Associate Professor (Agril. Extension), </a:t>
            </a:r>
          </a:p>
          <a:p>
            <a:pPr algn="l"/>
            <a:r>
              <a:rPr lang="en-US" dirty="0" smtClean="0"/>
              <a:t>Department of Agricultural Extension, </a:t>
            </a:r>
          </a:p>
          <a:p>
            <a:pPr algn="l"/>
            <a:r>
              <a:rPr lang="en-US" dirty="0" smtClean="0"/>
              <a:t>College of Agriculture, UAS, GKVK, Bangalore – 560065. </a:t>
            </a:r>
          </a:p>
          <a:p>
            <a:pPr algn="l"/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aex201@gmail.com</a:t>
            </a:r>
            <a:r>
              <a:rPr lang="en-US" dirty="0" smtClean="0"/>
              <a:t> Mobile</a:t>
            </a:r>
            <a:r>
              <a:rPr lang="en-IN" dirty="0" smtClean="0"/>
              <a:t>: +91-9731876687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775046"/>
              </p:ext>
            </p:extLst>
          </p:nvPr>
        </p:nvGraphicFramePr>
        <p:xfrm>
          <a:off x="10244831" y="702732"/>
          <a:ext cx="178441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411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hlinkClick r:id="rId3" action="ppaction://hlinksldjump"/>
                        </a:rPr>
                        <a:t>2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hlinkClick r:id="rId4" action="ppaction://hlinksldjump"/>
                        </a:rPr>
                        <a:t>3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hlinkClick r:id="rId5" action="ppaction://hlinksldjump"/>
                        </a:rPr>
                        <a:t>4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5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hlinkClick r:id="rId6" action="ppaction://hlinksldjump"/>
                        </a:rPr>
                        <a:t>6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1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124267" cy="914400"/>
          </a:xfrm>
        </p:spPr>
        <p:txBody>
          <a:bodyPr/>
          <a:lstStyle/>
          <a:p>
            <a:r>
              <a:rPr lang="en-IN" b="1" dirty="0" smtClean="0">
                <a:latin typeface="+mn-lt"/>
              </a:rPr>
              <a:t>Definitions of Communication</a:t>
            </a:r>
            <a:endParaRPr lang="en-IN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5816"/>
            <a:ext cx="12192000" cy="611218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IN" sz="3600" b="1" dirty="0"/>
              <a:t>Communication is the </a:t>
            </a:r>
            <a:r>
              <a:rPr lang="en-IN" sz="3600" b="1" dirty="0">
                <a:solidFill>
                  <a:srgbClr val="008000"/>
                </a:solidFill>
              </a:rPr>
              <a:t>discriminatory response </a:t>
            </a:r>
            <a:r>
              <a:rPr lang="en-IN" sz="3600" b="1" dirty="0"/>
              <a:t>of an organism to stimulus – Stevens (1942</a:t>
            </a:r>
            <a:r>
              <a:rPr lang="en-IN" sz="3600" b="1" dirty="0" smtClean="0"/>
              <a:t>)</a:t>
            </a:r>
          </a:p>
          <a:p>
            <a:pPr>
              <a:lnSpc>
                <a:spcPct val="170000"/>
              </a:lnSpc>
            </a:pPr>
            <a:r>
              <a:rPr lang="en-IN" sz="3600" b="1" dirty="0" smtClean="0"/>
              <a:t>Communication is anything that </a:t>
            </a:r>
            <a:r>
              <a:rPr lang="en-IN" sz="3600" b="1" dirty="0" smtClean="0">
                <a:solidFill>
                  <a:srgbClr val="FF0000"/>
                </a:solidFill>
              </a:rPr>
              <a:t>conveys</a:t>
            </a:r>
            <a:r>
              <a:rPr lang="en-IN" sz="3600" b="1" dirty="0" smtClean="0">
                <a:solidFill>
                  <a:srgbClr val="FF00FF"/>
                </a:solidFill>
              </a:rPr>
              <a:t> meaning, that </a:t>
            </a:r>
            <a:r>
              <a:rPr lang="en-IN" sz="3600" b="1" dirty="0" smtClean="0">
                <a:solidFill>
                  <a:srgbClr val="FF0000"/>
                </a:solidFill>
              </a:rPr>
              <a:t>carries</a:t>
            </a:r>
            <a:r>
              <a:rPr lang="en-IN" sz="3600" b="1" dirty="0" smtClean="0">
                <a:solidFill>
                  <a:srgbClr val="FF00FF"/>
                </a:solidFill>
              </a:rPr>
              <a:t> a message </a:t>
            </a:r>
            <a:r>
              <a:rPr lang="en-IN" sz="3600" b="1" dirty="0" smtClean="0"/>
              <a:t>from one person to another – Brooker (1949)</a:t>
            </a:r>
          </a:p>
          <a:p>
            <a:pPr marL="0" indent="0">
              <a:lnSpc>
                <a:spcPct val="170000"/>
              </a:lnSpc>
              <a:buNone/>
            </a:pPr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19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61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Farmers Call / Office Call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7968"/>
            <a:ext cx="12192000" cy="454209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Implementation</a:t>
            </a:r>
          </a:p>
          <a:p>
            <a:pPr lvl="1"/>
            <a:r>
              <a:rPr lang="en-US" sz="2800" b="1" dirty="0" smtClean="0"/>
              <a:t>Allow to </a:t>
            </a:r>
            <a:r>
              <a:rPr lang="en-US" sz="2800" b="1" dirty="0" smtClean="0">
                <a:solidFill>
                  <a:srgbClr val="FF0000"/>
                </a:solidFill>
              </a:rPr>
              <a:t>talk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Discuss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solidFill>
                  <a:srgbClr val="FF0000"/>
                </a:solidFill>
              </a:rPr>
              <a:t>suggest</a:t>
            </a:r>
          </a:p>
          <a:p>
            <a:pPr lvl="1"/>
            <a:r>
              <a:rPr lang="en-US" sz="2800" b="1" dirty="0" smtClean="0"/>
              <a:t>Take to </a:t>
            </a:r>
            <a:r>
              <a:rPr lang="en-US" sz="2800" b="1" dirty="0" smtClean="0">
                <a:solidFill>
                  <a:srgbClr val="FF0000"/>
                </a:solidFill>
              </a:rPr>
              <a:t>SMS</a:t>
            </a:r>
            <a:r>
              <a:rPr lang="en-US" sz="2800" b="1" dirty="0" smtClean="0"/>
              <a:t> </a:t>
            </a:r>
          </a:p>
          <a:p>
            <a:pPr lvl="1"/>
            <a:r>
              <a:rPr lang="en-US" sz="2800" b="1" dirty="0" smtClean="0"/>
              <a:t>Satisfactory Departure</a:t>
            </a:r>
          </a:p>
          <a:p>
            <a:r>
              <a:rPr lang="en-US" sz="3200" b="1" dirty="0" smtClean="0"/>
              <a:t>Follow up</a:t>
            </a:r>
          </a:p>
          <a:p>
            <a:pPr lvl="1"/>
            <a:r>
              <a:rPr lang="en-US" sz="2800" b="1" dirty="0" smtClean="0"/>
              <a:t>Keep </a:t>
            </a:r>
            <a:r>
              <a:rPr lang="en-US" sz="2800" b="1" dirty="0" smtClean="0">
                <a:solidFill>
                  <a:srgbClr val="FF0000"/>
                </a:solidFill>
              </a:rPr>
              <a:t>Record</a:t>
            </a:r>
            <a:r>
              <a:rPr lang="en-US" sz="2800" b="1" dirty="0" smtClean="0"/>
              <a:t> of call</a:t>
            </a:r>
          </a:p>
          <a:p>
            <a:pPr lvl="1"/>
            <a:r>
              <a:rPr lang="en-US" sz="2800" b="1" dirty="0" smtClean="0"/>
              <a:t>Refer to </a:t>
            </a:r>
            <a:r>
              <a:rPr lang="en-US" sz="2800" b="1" dirty="0" smtClean="0">
                <a:solidFill>
                  <a:srgbClr val="FF0000"/>
                </a:solidFill>
              </a:rPr>
              <a:t>Research</a:t>
            </a:r>
          </a:p>
          <a:p>
            <a:pPr lvl="1"/>
            <a:r>
              <a:rPr lang="en-US" sz="2800" b="1" dirty="0" smtClean="0"/>
              <a:t>Supply further info / material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Limitations</a:t>
            </a:r>
          </a:p>
          <a:p>
            <a:pPr lvl="1"/>
            <a:r>
              <a:rPr lang="en-US" sz="2800" b="1" dirty="0" smtClean="0"/>
              <a:t>Difficult to understand situation in </a:t>
            </a:r>
            <a:r>
              <a:rPr lang="en-US" sz="2800" b="1" dirty="0" smtClean="0">
                <a:solidFill>
                  <a:srgbClr val="FF0000"/>
                </a:solidFill>
              </a:rPr>
              <a:t>proper perspective</a:t>
            </a:r>
          </a:p>
          <a:p>
            <a:pPr lvl="1"/>
            <a:r>
              <a:rPr lang="en-US" sz="2800" b="1" dirty="0" smtClean="0"/>
              <a:t>Agent may </a:t>
            </a:r>
            <a:r>
              <a:rPr lang="en-US" sz="2800" b="1" dirty="0" smtClean="0">
                <a:solidFill>
                  <a:srgbClr val="FF0000"/>
                </a:solidFill>
              </a:rPr>
              <a:t>not be available </a:t>
            </a:r>
            <a:r>
              <a:rPr lang="en-US" sz="2800" b="1" dirty="0" smtClean="0"/>
              <a:t>all the time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1"/>
            <a:ext cx="2095500" cy="15716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82713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5016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Personal Letter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9774"/>
            <a:ext cx="12192000" cy="568822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Written by </a:t>
            </a:r>
            <a:r>
              <a:rPr lang="en-US" sz="3600" b="1" dirty="0" smtClean="0">
                <a:solidFill>
                  <a:srgbClr val="FF0000"/>
                </a:solidFill>
              </a:rPr>
              <a:t>extension agent to particular farmer </a:t>
            </a:r>
            <a:r>
              <a:rPr lang="en-US" sz="3600" b="1" dirty="0" smtClean="0"/>
              <a:t>in connection with extension work 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Not a substitute </a:t>
            </a:r>
            <a:r>
              <a:rPr lang="en-US" sz="3200" b="1" dirty="0" smtClean="0"/>
              <a:t>for IC</a:t>
            </a:r>
          </a:p>
          <a:p>
            <a:r>
              <a:rPr lang="en-US" sz="3600" b="1" dirty="0" smtClean="0"/>
              <a:t>Objectives</a:t>
            </a:r>
          </a:p>
          <a:p>
            <a:pPr lvl="1"/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Answer</a:t>
            </a:r>
            <a:r>
              <a:rPr lang="en-US" sz="3200" b="1" dirty="0" smtClean="0"/>
              <a:t> queries on problems</a:t>
            </a:r>
          </a:p>
          <a:p>
            <a:pPr lvl="1"/>
            <a:r>
              <a:rPr lang="en-US" sz="3200" b="1" dirty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Send</a:t>
            </a:r>
            <a:r>
              <a:rPr lang="en-US" sz="3200" b="1" dirty="0" smtClean="0"/>
              <a:t> / </a:t>
            </a:r>
            <a:r>
              <a:rPr lang="en-US" sz="3200" b="1" dirty="0" smtClean="0">
                <a:solidFill>
                  <a:srgbClr val="FF0000"/>
                </a:solidFill>
              </a:rPr>
              <a:t>seek</a:t>
            </a:r>
            <a:r>
              <a:rPr lang="en-US" sz="3200" b="1" dirty="0" smtClean="0"/>
              <a:t> =&gt; information / cooperation</a:t>
            </a:r>
            <a:endParaRPr lang="en-US" sz="3200" b="1" dirty="0"/>
          </a:p>
          <a:p>
            <a:r>
              <a:rPr lang="en-US" sz="3600" b="1" dirty="0" smtClean="0"/>
              <a:t>Technique</a:t>
            </a:r>
          </a:p>
          <a:p>
            <a:pPr lvl="1"/>
            <a:r>
              <a:rPr lang="en-US" sz="3200" b="1" dirty="0" smtClean="0"/>
              <a:t>Send/ reply </a:t>
            </a:r>
            <a:r>
              <a:rPr lang="en-US" sz="3200" b="1" dirty="0" smtClean="0">
                <a:solidFill>
                  <a:srgbClr val="FF0000"/>
                </a:solidFill>
              </a:rPr>
              <a:t>in time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Clear, complete, to the point</a:t>
            </a:r>
            <a:r>
              <a:rPr lang="en-US" sz="3200" b="1" dirty="0" smtClean="0"/>
              <a:t> and applicable to Situation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Simple / courteous language</a:t>
            </a:r>
          </a:p>
        </p:txBody>
      </p:sp>
    </p:spTree>
    <p:extLst>
      <p:ext uri="{BB962C8B-B14F-4D97-AF65-F5344CB8AC3E}">
        <p14:creationId xmlns:p14="http://schemas.microsoft.com/office/powerpoint/2010/main" val="30637588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" r="31601"/>
          <a:stretch>
            <a:fillRect/>
          </a:stretch>
        </p:blipFill>
        <p:spPr bwMode="auto">
          <a:xfrm>
            <a:off x="651577" y="2057400"/>
            <a:ext cx="426945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+mn-lt"/>
              </a:rPr>
              <a:t>Adaptive Trial / </a:t>
            </a:r>
            <a:r>
              <a:rPr lang="en-US" b="1" dirty="0" err="1" smtClean="0">
                <a:solidFill>
                  <a:srgbClr val="FFFF00"/>
                </a:solidFill>
                <a:latin typeface="+mn-lt"/>
              </a:rPr>
              <a:t>Minikit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 trial / Farm trial / On Farm Testing / Field Trial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Content Placeholder 5" descr="H:\P20211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17" y="2057400"/>
            <a:ext cx="619478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8070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" r="31601"/>
          <a:stretch>
            <a:fillRect/>
          </a:stretch>
        </p:blipFill>
        <p:spPr bwMode="auto">
          <a:xfrm>
            <a:off x="6324601" y="1422606"/>
            <a:ext cx="4137639" cy="450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682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+mn-lt"/>
              </a:rPr>
              <a:t>Adaptive Trial / </a:t>
            </a:r>
            <a:r>
              <a:rPr lang="en-US" b="1" dirty="0" err="1" smtClean="0">
                <a:solidFill>
                  <a:srgbClr val="FFFF00"/>
                </a:solidFill>
                <a:latin typeface="+mn-lt"/>
              </a:rPr>
              <a:t>Minikit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 trial / Farm trial / On Farm Testing / Field Trial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5676"/>
            <a:ext cx="12192000" cy="5622324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Method of </a:t>
            </a:r>
            <a:r>
              <a:rPr lang="en-US" b="1" dirty="0" smtClean="0">
                <a:solidFill>
                  <a:srgbClr val="FF0000"/>
                </a:solidFill>
              </a:rPr>
              <a:t>determining the suitability or otherwise </a:t>
            </a:r>
            <a:r>
              <a:rPr lang="en-US" b="1" dirty="0" smtClean="0"/>
              <a:t>of a new practice in farmers situation</a:t>
            </a:r>
          </a:p>
          <a:p>
            <a:pPr lvl="1"/>
            <a:r>
              <a:rPr lang="en-US" b="1" dirty="0" smtClean="0"/>
              <a:t>On farm PTD</a:t>
            </a:r>
          </a:p>
          <a:p>
            <a:pPr lvl="1"/>
            <a:r>
              <a:rPr lang="en-US" b="1" dirty="0" smtClean="0"/>
              <a:t>Farmers </a:t>
            </a:r>
            <a:r>
              <a:rPr lang="en-US" b="1" dirty="0" smtClean="0">
                <a:solidFill>
                  <a:srgbClr val="FF0000"/>
                </a:solidFill>
              </a:rPr>
              <a:t>Choice / Opinion</a:t>
            </a:r>
          </a:p>
          <a:p>
            <a:pPr lvl="1"/>
            <a:r>
              <a:rPr lang="en-US" b="1" dirty="0" smtClean="0"/>
              <a:t>New / improved practices </a:t>
            </a:r>
            <a:r>
              <a:rPr lang="en-US" b="1" dirty="0" smtClean="0">
                <a:solidFill>
                  <a:srgbClr val="FF0000"/>
                </a:solidFill>
              </a:rPr>
              <a:t>passes &gt;&gt; before </a:t>
            </a:r>
            <a:r>
              <a:rPr lang="en-US" b="1" dirty="0" smtClean="0"/>
              <a:t>MD / RD / FLD </a:t>
            </a:r>
          </a:p>
          <a:p>
            <a:r>
              <a:rPr lang="en-US" b="1" dirty="0" smtClean="0"/>
              <a:t>Objectives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Test new </a:t>
            </a:r>
            <a:r>
              <a:rPr lang="en-US" b="1" dirty="0" smtClean="0"/>
              <a:t>and promising  – Resource / Ability / Constraints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Compare</a:t>
            </a:r>
            <a:r>
              <a:rPr lang="en-US" b="1" dirty="0" smtClean="0"/>
              <a:t> benefits over existing</a:t>
            </a:r>
          </a:p>
          <a:p>
            <a:pPr lvl="1"/>
            <a:r>
              <a:rPr lang="en-US" b="1" dirty="0" smtClean="0"/>
              <a:t>Build </a:t>
            </a:r>
            <a:r>
              <a:rPr lang="en-US" b="1" dirty="0" smtClean="0">
                <a:solidFill>
                  <a:srgbClr val="FF0000"/>
                </a:solidFill>
              </a:rPr>
              <a:t>confidence</a:t>
            </a:r>
            <a:r>
              <a:rPr lang="en-US" b="1" dirty="0" smtClean="0"/>
              <a:t> – EA / F / RW</a:t>
            </a:r>
          </a:p>
          <a:p>
            <a:pPr lvl="1"/>
            <a:r>
              <a:rPr lang="en-US" b="1" dirty="0" smtClean="0"/>
              <a:t>Act as </a:t>
            </a:r>
            <a:r>
              <a:rPr lang="en-US" b="1" dirty="0" smtClean="0">
                <a:solidFill>
                  <a:srgbClr val="FF0000"/>
                </a:solidFill>
              </a:rPr>
              <a:t>precaution</a:t>
            </a:r>
            <a:r>
              <a:rPr lang="en-US" b="1" dirty="0" smtClean="0"/>
              <a:t> against Insane / Fast /Hasty Recommendations</a:t>
            </a:r>
            <a:endParaRPr lang="en-US" b="1" dirty="0"/>
          </a:p>
          <a:p>
            <a:r>
              <a:rPr lang="en-US" b="1" dirty="0" smtClean="0"/>
              <a:t>Planning / Preparation</a:t>
            </a:r>
          </a:p>
          <a:p>
            <a:pPr lvl="1"/>
            <a:r>
              <a:rPr lang="en-US" b="1" dirty="0" smtClean="0"/>
              <a:t>Select new / promising – suitable – consult Scientists /Farmers</a:t>
            </a:r>
          </a:p>
          <a:p>
            <a:pPr lvl="1"/>
            <a:r>
              <a:rPr lang="en-US" b="1" dirty="0" smtClean="0"/>
              <a:t>Select small number of </a:t>
            </a:r>
            <a:r>
              <a:rPr lang="en-US" b="1" dirty="0" smtClean="0">
                <a:solidFill>
                  <a:srgbClr val="FF0000"/>
                </a:solidFill>
              </a:rPr>
              <a:t>Innovative Farmers</a:t>
            </a: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424324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926"/>
            <a:ext cx="12192000" cy="118822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+mn-lt"/>
              </a:rPr>
              <a:t>Adaptive Trial / </a:t>
            </a:r>
            <a:r>
              <a:rPr lang="en-US" b="1" dirty="0" err="1" smtClean="0">
                <a:solidFill>
                  <a:srgbClr val="FFFF00"/>
                </a:solidFill>
                <a:latin typeface="+mn-lt"/>
              </a:rPr>
              <a:t>Minikit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 trial / Farm trial / On Farm Testing / Field Trial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9224"/>
            <a:ext cx="12192000" cy="543877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Implementation</a:t>
            </a:r>
          </a:p>
          <a:p>
            <a:pPr lvl="1"/>
            <a:r>
              <a:rPr lang="en-US" b="1" dirty="0" smtClean="0"/>
              <a:t>Explain </a:t>
            </a:r>
            <a:r>
              <a:rPr lang="en-US" b="1" dirty="0" smtClean="0">
                <a:solidFill>
                  <a:srgbClr val="FF0000"/>
                </a:solidFill>
              </a:rPr>
              <a:t>objective</a:t>
            </a:r>
          </a:p>
          <a:p>
            <a:pPr lvl="2"/>
            <a:r>
              <a:rPr lang="en-US" b="1" dirty="0" smtClean="0"/>
              <a:t>Simple, Portion, Risk</a:t>
            </a:r>
          </a:p>
          <a:p>
            <a:pPr lvl="1"/>
            <a:r>
              <a:rPr lang="en-US" b="1" dirty="0" smtClean="0"/>
              <a:t>Supply </a:t>
            </a:r>
            <a:r>
              <a:rPr lang="en-US" b="1" dirty="0" smtClean="0">
                <a:solidFill>
                  <a:srgbClr val="FF0000"/>
                </a:solidFill>
              </a:rPr>
              <a:t>Critical Inputs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Supervise</a:t>
            </a:r>
            <a:r>
              <a:rPr lang="en-US" b="1" dirty="0" smtClean="0"/>
              <a:t> Important Steps</a:t>
            </a:r>
          </a:p>
          <a:p>
            <a:pPr lvl="1"/>
            <a:r>
              <a:rPr lang="en-US" b="1" dirty="0" smtClean="0"/>
              <a:t>Assist in </a:t>
            </a:r>
            <a:r>
              <a:rPr lang="en-US" b="1" dirty="0" smtClean="0">
                <a:solidFill>
                  <a:srgbClr val="FF0000"/>
                </a:solidFill>
              </a:rPr>
              <a:t>Maintaining Accurate Records</a:t>
            </a:r>
          </a:p>
          <a:p>
            <a:r>
              <a:rPr lang="en-US" b="1" dirty="0" smtClean="0"/>
              <a:t>Follow up</a:t>
            </a:r>
          </a:p>
          <a:p>
            <a:pPr lvl="1"/>
            <a:r>
              <a:rPr lang="en-US" b="1" dirty="0" smtClean="0"/>
              <a:t>Get </a:t>
            </a:r>
            <a:r>
              <a:rPr lang="en-US" b="1" dirty="0" smtClean="0">
                <a:solidFill>
                  <a:srgbClr val="FF0000"/>
                </a:solidFill>
              </a:rPr>
              <a:t>reactions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Discuss</a:t>
            </a:r>
            <a:r>
              <a:rPr lang="en-US" b="1" dirty="0" smtClean="0"/>
              <a:t> with R/F on suitability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Repeat</a:t>
            </a:r>
            <a:r>
              <a:rPr lang="en-US" b="1" dirty="0" smtClean="0"/>
              <a:t> for one / two years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Make a Decision </a:t>
            </a:r>
            <a:r>
              <a:rPr lang="en-US" b="1" dirty="0" smtClean="0"/>
              <a:t>to Recommend / Discard</a:t>
            </a:r>
          </a:p>
          <a:p>
            <a:r>
              <a:rPr lang="en-US" b="1" dirty="0" smtClean="0"/>
              <a:t>Limitation</a:t>
            </a:r>
          </a:p>
          <a:p>
            <a:pPr lvl="1"/>
            <a:r>
              <a:rPr lang="en-US" b="1" dirty="0" smtClean="0"/>
              <a:t>Scattered &gt; inadequate supervision</a:t>
            </a:r>
          </a:p>
          <a:p>
            <a:pPr lvl="1"/>
            <a:r>
              <a:rPr lang="en-US" b="1" dirty="0" smtClean="0"/>
              <a:t>Satisfactory results d/o Clarity, Selection of Practice/ Farmers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0" y="1524000"/>
            <a:ext cx="3782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/>
              <a:t>Eg</a:t>
            </a:r>
            <a:r>
              <a:rPr lang="en-IN" b="1" dirty="0"/>
              <a:t>.</a:t>
            </a:r>
          </a:p>
          <a:p>
            <a:r>
              <a:rPr lang="en-IN" b="1" dirty="0"/>
              <a:t>Mini Kits for IPM</a:t>
            </a:r>
          </a:p>
          <a:p>
            <a:r>
              <a:rPr lang="en-IN" b="1" dirty="0"/>
              <a:t>Mini Kits for </a:t>
            </a:r>
            <a:r>
              <a:rPr lang="en-IN" b="1" dirty="0" err="1"/>
              <a:t>Redgram</a:t>
            </a:r>
            <a:r>
              <a:rPr lang="en-IN" b="1" dirty="0"/>
              <a:t> Transplantation</a:t>
            </a:r>
          </a:p>
        </p:txBody>
      </p:sp>
      <p:pic>
        <p:nvPicPr>
          <p:cNvPr id="5" name="Picture 4" descr="H:\P2021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194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426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Farm 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Clinics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/>
            </a:r>
            <a:br>
              <a:rPr lang="en-US" b="1" dirty="0">
                <a:solidFill>
                  <a:srgbClr val="FFFF00"/>
                </a:solidFill>
                <a:latin typeface="+mn-lt"/>
              </a:rPr>
            </a:br>
            <a:r>
              <a:rPr lang="en-US" sz="3600" b="1" dirty="0">
                <a:solidFill>
                  <a:srgbClr val="FFFF00"/>
                </a:solidFill>
                <a:latin typeface="+mn-lt"/>
              </a:rPr>
              <a:t>Plant Health Clinic / SWPTL – Mobile / AHC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8124"/>
            <a:ext cx="12192000" cy="5349875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Facility developed and extended to the farmers for </a:t>
            </a:r>
            <a:r>
              <a:rPr lang="en-US" sz="3200" b="1" dirty="0" smtClean="0">
                <a:solidFill>
                  <a:srgbClr val="FF0000"/>
                </a:solidFill>
              </a:rPr>
              <a:t>diagnosis and treatment </a:t>
            </a:r>
            <a:r>
              <a:rPr lang="en-US" sz="3200" b="1" dirty="0" smtClean="0"/>
              <a:t>of farm problems and to provide some </a:t>
            </a:r>
            <a:r>
              <a:rPr lang="en-US" sz="3200" b="1" dirty="0" smtClean="0">
                <a:solidFill>
                  <a:srgbClr val="FF0000"/>
                </a:solidFill>
              </a:rPr>
              <a:t>specialist advise </a:t>
            </a:r>
            <a:r>
              <a:rPr lang="en-US" sz="3200" b="1" dirty="0" smtClean="0"/>
              <a:t>to individual farmers</a:t>
            </a:r>
          </a:p>
          <a:p>
            <a:r>
              <a:rPr lang="en-US" sz="3200" b="1" dirty="0" smtClean="0"/>
              <a:t>Implementation</a:t>
            </a:r>
          </a:p>
          <a:p>
            <a:pPr lvl="1"/>
            <a:r>
              <a:rPr lang="en-US" sz="2800" b="1" dirty="0" smtClean="0"/>
              <a:t>Village / institute / Sub Centers</a:t>
            </a:r>
          </a:p>
          <a:p>
            <a:pPr lvl="1"/>
            <a:r>
              <a:rPr lang="en-US" sz="2800" b="1" dirty="0" smtClean="0"/>
              <a:t>SMS / EA  </a:t>
            </a:r>
          </a:p>
          <a:p>
            <a:pPr lvl="1"/>
            <a:r>
              <a:rPr lang="en-US" sz="2800" b="1" dirty="0" smtClean="0"/>
              <a:t>Discuss, Diagnose &amp; Prescribe </a:t>
            </a:r>
          </a:p>
          <a:p>
            <a:pPr lvl="1"/>
            <a:r>
              <a:rPr lang="en-US" sz="2800" b="1" dirty="0" smtClean="0"/>
              <a:t>Meet on </a:t>
            </a:r>
            <a:r>
              <a:rPr lang="en-US" sz="2800" b="1" dirty="0" smtClean="0">
                <a:solidFill>
                  <a:srgbClr val="FF0000"/>
                </a:solidFill>
              </a:rPr>
              <a:t>Fixed day </a:t>
            </a:r>
            <a:r>
              <a:rPr lang="en-US" sz="2800" b="1" dirty="0" smtClean="0"/>
              <a:t>/ time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Specialist visit </a:t>
            </a:r>
            <a:r>
              <a:rPr lang="en-US" sz="2800" b="1" dirty="0" smtClean="0"/>
              <a:t>to Plots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Treatment / Prevention </a:t>
            </a:r>
            <a:r>
              <a:rPr lang="en-US" sz="2800" b="1" dirty="0" smtClean="0"/>
              <a:t>of health problems</a:t>
            </a:r>
          </a:p>
          <a:p>
            <a:pPr lvl="2"/>
            <a:r>
              <a:rPr lang="en-US" sz="2400" b="1" dirty="0" smtClean="0"/>
              <a:t>Plants / Animals / Soils</a:t>
            </a:r>
          </a:p>
          <a:p>
            <a:r>
              <a:rPr lang="en-US" sz="3200" b="1" dirty="0" smtClean="0"/>
              <a:t>Follow ups</a:t>
            </a:r>
          </a:p>
          <a:p>
            <a:pPr lvl="1"/>
            <a:r>
              <a:rPr lang="en-US" b="1" dirty="0" smtClean="0"/>
              <a:t>Call the farmers used the facility &amp; get feedback</a:t>
            </a:r>
          </a:p>
          <a:p>
            <a:pPr lvl="1"/>
            <a:r>
              <a:rPr lang="en-US" b="1" dirty="0" smtClean="0"/>
              <a:t>Document success stories / case studies</a:t>
            </a:r>
          </a:p>
          <a:p>
            <a:pPr lvl="1"/>
            <a:r>
              <a:rPr lang="en-US" b="1" dirty="0" smtClean="0"/>
              <a:t>Devise related training programmes involving the beneficiary farmers cases.</a:t>
            </a:r>
          </a:p>
          <a:p>
            <a:pPr lvl="1"/>
            <a:endParaRPr lang="en-US" sz="2800" b="1" dirty="0" smtClean="0"/>
          </a:p>
          <a:p>
            <a:pPr lvl="1"/>
            <a:endParaRPr lang="en-US" sz="2800" b="1" dirty="0" smtClean="0"/>
          </a:p>
          <a:p>
            <a:pPr lvl="1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638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048000" y="8382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SSA – Aristotle</a:t>
            </a:r>
          </a:p>
          <a:p>
            <a:pPr lvl="1"/>
            <a:r>
              <a:rPr lang="en-US" dirty="0"/>
              <a:t>STSRD – </a:t>
            </a:r>
            <a:r>
              <a:rPr lang="en-US" dirty="0" err="1"/>
              <a:t>Shanon</a:t>
            </a:r>
            <a:r>
              <a:rPr lang="en-US" dirty="0"/>
              <a:t> &amp; Weaver</a:t>
            </a:r>
          </a:p>
          <a:p>
            <a:pPr lvl="1"/>
            <a:r>
              <a:rPr lang="en-US" dirty="0"/>
              <a:t>SEMCDR – Berlo</a:t>
            </a:r>
          </a:p>
          <a:p>
            <a:pPr lvl="1"/>
            <a:r>
              <a:rPr lang="en-US" dirty="0"/>
              <a:t>SESDD - </a:t>
            </a:r>
            <a:r>
              <a:rPr lang="en-US" dirty="0" err="1"/>
              <a:t>Shramm</a:t>
            </a:r>
            <a:endParaRPr lang="en-US" dirty="0"/>
          </a:p>
          <a:p>
            <a:pPr lvl="1"/>
            <a:r>
              <a:rPr lang="en-US" dirty="0"/>
              <a:t>CMCTA – Leagans</a:t>
            </a:r>
          </a:p>
          <a:p>
            <a:pPr lvl="1"/>
            <a:r>
              <a:rPr lang="en-US" dirty="0"/>
              <a:t>SMCRE – Rogers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52600" y="1524000"/>
            <a:ext cx="990600" cy="3810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Speaker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1200" y="2971800"/>
            <a:ext cx="1143000" cy="3810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Speech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77200" y="3429000"/>
            <a:ext cx="1524000" cy="381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Audience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10600" y="4419600"/>
            <a:ext cx="914400" cy="3810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Source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52600" y="2362200"/>
            <a:ext cx="1447800" cy="381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Transmitter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43600" y="4343400"/>
            <a:ext cx="1219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Receiver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38600" y="1600200"/>
            <a:ext cx="1524000" cy="381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Destination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458200" y="2514600"/>
            <a:ext cx="1066800" cy="381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Encoder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15200" y="1905000"/>
            <a:ext cx="1219200" cy="3810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Message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43400" y="3581400"/>
            <a:ext cx="1143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Decoder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981200" y="3276600"/>
            <a:ext cx="990600" cy="3810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Signal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752600" y="4419600"/>
            <a:ext cx="1752600" cy="3810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Communicator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91200" y="5334000"/>
            <a:ext cx="10668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Channel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05200" y="2514600"/>
            <a:ext cx="1295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Treatment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91000" y="4495800"/>
            <a:ext cx="914400" cy="381000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39692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002911" cy="6751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" y="-5318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9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124267" cy="914400"/>
          </a:xfrm>
        </p:spPr>
        <p:txBody>
          <a:bodyPr/>
          <a:lstStyle/>
          <a:p>
            <a:r>
              <a:rPr lang="en-IN" b="1" dirty="0" smtClean="0">
                <a:latin typeface="+mn-lt"/>
              </a:rPr>
              <a:t>Definitions of Communication</a:t>
            </a:r>
            <a:endParaRPr lang="en-IN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5816"/>
            <a:ext cx="12192000" cy="611218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3600" b="1" dirty="0" smtClean="0"/>
              <a:t>Communication </a:t>
            </a:r>
            <a:r>
              <a:rPr lang="en-US" sz="3600" b="1" dirty="0">
                <a:solidFill>
                  <a:srgbClr val="FF0000"/>
                </a:solidFill>
              </a:rPr>
              <a:t>encompasses</a:t>
            </a:r>
            <a:r>
              <a:rPr lang="en-US" sz="3600" b="1" dirty="0"/>
              <a:t> the </a:t>
            </a:r>
            <a:r>
              <a:rPr lang="en-US" sz="3600" b="1" dirty="0">
                <a:solidFill>
                  <a:srgbClr val="00B0F0"/>
                </a:solidFill>
              </a:rPr>
              <a:t>teacher-</a:t>
            </a:r>
            <a:r>
              <a:rPr lang="en-US" sz="3600" b="1" dirty="0"/>
              <a:t> the </a:t>
            </a:r>
            <a:r>
              <a:rPr lang="en-US" sz="3600" b="1" dirty="0">
                <a:solidFill>
                  <a:srgbClr val="00B0F0"/>
                </a:solidFill>
              </a:rPr>
              <a:t>message or material </a:t>
            </a:r>
            <a:r>
              <a:rPr lang="en-US" sz="3600" b="1" dirty="0"/>
              <a:t>to be taught- the </a:t>
            </a:r>
            <a:r>
              <a:rPr lang="en-US" sz="3600" b="1" dirty="0">
                <a:solidFill>
                  <a:srgbClr val="00B0F0"/>
                </a:solidFill>
              </a:rPr>
              <a:t>means or media </a:t>
            </a:r>
            <a:r>
              <a:rPr lang="en-US" sz="3600" b="1" dirty="0"/>
              <a:t>used to carry the message -the </a:t>
            </a:r>
            <a:r>
              <a:rPr lang="en-US" sz="3600" b="1" dirty="0">
                <a:solidFill>
                  <a:srgbClr val="00B0F0"/>
                </a:solidFill>
              </a:rPr>
              <a:t>treatment given </a:t>
            </a:r>
            <a:r>
              <a:rPr lang="en-US" sz="3600" b="1" dirty="0"/>
              <a:t>by those media- the </a:t>
            </a:r>
            <a:r>
              <a:rPr lang="en-US" sz="3600" b="1" dirty="0">
                <a:solidFill>
                  <a:srgbClr val="00B0F0"/>
                </a:solidFill>
              </a:rPr>
              <a:t>learning achieved </a:t>
            </a:r>
            <a:r>
              <a:rPr lang="en-US" sz="3600" b="1" dirty="0"/>
              <a:t>by the audience or student- and the </a:t>
            </a:r>
            <a:r>
              <a:rPr lang="en-US" sz="3600" b="1" dirty="0">
                <a:solidFill>
                  <a:srgbClr val="00B0F0"/>
                </a:solidFill>
              </a:rPr>
              <a:t>actions</a:t>
            </a:r>
            <a:r>
              <a:rPr lang="en-US" sz="3600" b="1" dirty="0"/>
              <a:t> by which the learning is put into </a:t>
            </a:r>
            <a:r>
              <a:rPr lang="en-US" sz="3600" b="1" dirty="0" smtClean="0">
                <a:solidFill>
                  <a:srgbClr val="00B0F0"/>
                </a:solidFill>
              </a:rPr>
              <a:t>practice - </a:t>
            </a:r>
            <a:r>
              <a:rPr lang="en-US" sz="3600" b="1" dirty="0" smtClean="0"/>
              <a:t>Winfield</a:t>
            </a:r>
            <a:r>
              <a:rPr lang="en-US" sz="3600" b="1" dirty="0"/>
              <a:t>, </a:t>
            </a:r>
            <a:r>
              <a:rPr lang="en-US" sz="3600" b="1" dirty="0" smtClean="0"/>
              <a:t>1957.</a:t>
            </a:r>
            <a:endParaRPr lang="en-IN" sz="3600" b="1" dirty="0"/>
          </a:p>
          <a:p>
            <a:pPr marL="0" indent="0">
              <a:lnSpc>
                <a:spcPct val="170000"/>
              </a:lnSpc>
              <a:buNone/>
            </a:pPr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16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124267" cy="914400"/>
          </a:xfrm>
        </p:spPr>
        <p:txBody>
          <a:bodyPr/>
          <a:lstStyle/>
          <a:p>
            <a:r>
              <a:rPr lang="en-IN" b="1" dirty="0" smtClean="0">
                <a:latin typeface="+mn-lt"/>
              </a:rPr>
              <a:t>Definitions of Communication</a:t>
            </a:r>
            <a:endParaRPr lang="en-IN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5816"/>
            <a:ext cx="12192000" cy="611218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IN" sz="4000" b="1" dirty="0">
                <a:solidFill>
                  <a:srgbClr val="008000"/>
                </a:solidFill>
              </a:rPr>
              <a:t>Communication is a process by which two or more people exchange ideas, facts, feelings, or impressions in ways that each gains a common understanding of meaning, intent and use of message </a:t>
            </a:r>
          </a:p>
          <a:p>
            <a:pPr lvl="1">
              <a:lnSpc>
                <a:spcPct val="170000"/>
              </a:lnSpc>
            </a:pPr>
            <a:r>
              <a:rPr lang="en-IN" sz="4000" b="1" dirty="0" err="1">
                <a:solidFill>
                  <a:srgbClr val="008000"/>
                </a:solidFill>
              </a:rPr>
              <a:t>Leagans</a:t>
            </a:r>
            <a:r>
              <a:rPr lang="en-IN" sz="4000" b="1" dirty="0">
                <a:solidFill>
                  <a:srgbClr val="008000"/>
                </a:solidFill>
              </a:rPr>
              <a:t> (1961</a:t>
            </a:r>
            <a:r>
              <a:rPr lang="en-IN" sz="4000" b="1" dirty="0" smtClean="0">
                <a:solidFill>
                  <a:srgbClr val="008000"/>
                </a:solidFill>
              </a:rPr>
              <a:t>)</a:t>
            </a:r>
            <a:endParaRPr lang="en-IN" sz="4000" b="1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15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124267" cy="914400"/>
          </a:xfrm>
        </p:spPr>
        <p:txBody>
          <a:bodyPr/>
          <a:lstStyle/>
          <a:p>
            <a:r>
              <a:rPr lang="en-IN" b="1" dirty="0" smtClean="0">
                <a:latin typeface="+mn-lt"/>
              </a:rPr>
              <a:t>Definitions of Communication</a:t>
            </a:r>
            <a:endParaRPr lang="en-IN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5816"/>
            <a:ext cx="12192000" cy="611218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IN" sz="4400" b="1" dirty="0" smtClean="0"/>
              <a:t>Communication </a:t>
            </a:r>
            <a:r>
              <a:rPr lang="en-IN" sz="4400" b="1" dirty="0"/>
              <a:t>is the process by which an individual – the </a:t>
            </a:r>
            <a:r>
              <a:rPr lang="en-IN" sz="4400" b="1" dirty="0">
                <a:solidFill>
                  <a:srgbClr val="008000"/>
                </a:solidFill>
              </a:rPr>
              <a:t>communicator, transmits (usually verbal symbols) to modify the behaviour of other individuals </a:t>
            </a:r>
            <a:r>
              <a:rPr lang="en-IN" sz="4400" b="1" dirty="0"/>
              <a:t>– </a:t>
            </a:r>
            <a:r>
              <a:rPr lang="en-IN" sz="4400" b="1" dirty="0" err="1"/>
              <a:t>communicatees</a:t>
            </a:r>
            <a:r>
              <a:rPr lang="en-IN" sz="4400" b="1" dirty="0"/>
              <a:t> </a:t>
            </a:r>
            <a:r>
              <a:rPr lang="en-IN" sz="4400" b="1" dirty="0" smtClean="0"/>
              <a:t> - </a:t>
            </a:r>
            <a:r>
              <a:rPr lang="en-IN" sz="4400" b="1" dirty="0" err="1" smtClean="0"/>
              <a:t>Hovland</a:t>
            </a:r>
            <a:r>
              <a:rPr lang="en-IN" sz="4400" b="1" dirty="0" smtClean="0"/>
              <a:t> </a:t>
            </a:r>
            <a:r>
              <a:rPr lang="en-IN" sz="4400" b="1" dirty="0"/>
              <a:t>(1964</a:t>
            </a:r>
            <a:r>
              <a:rPr lang="en-IN" sz="4400" b="1" dirty="0" smtClean="0"/>
              <a:t>)</a:t>
            </a:r>
            <a:endParaRPr lang="en-IN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5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124267" cy="914400"/>
          </a:xfrm>
        </p:spPr>
        <p:txBody>
          <a:bodyPr/>
          <a:lstStyle/>
          <a:p>
            <a:r>
              <a:rPr lang="en-IN" b="1" dirty="0" smtClean="0">
                <a:latin typeface="+mn-lt"/>
              </a:rPr>
              <a:t>Definitions of Communication</a:t>
            </a:r>
            <a:endParaRPr lang="en-IN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5816"/>
            <a:ext cx="12192000" cy="611218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IN" sz="4400" b="1" dirty="0" smtClean="0"/>
              <a:t>Communication </a:t>
            </a:r>
            <a:r>
              <a:rPr lang="en-IN" sz="4400" b="1" dirty="0"/>
              <a:t>has its </a:t>
            </a:r>
            <a:r>
              <a:rPr lang="en-IN" sz="4400" b="1" dirty="0">
                <a:solidFill>
                  <a:srgbClr val="00B050"/>
                </a:solidFill>
              </a:rPr>
              <a:t>central interest on those behavioural situations </a:t>
            </a:r>
            <a:r>
              <a:rPr lang="en-IN" sz="4400" b="1" dirty="0"/>
              <a:t>in which a source transmits a message to a receiver(s) with </a:t>
            </a:r>
            <a:r>
              <a:rPr lang="en-IN" sz="4400" b="1" dirty="0">
                <a:solidFill>
                  <a:srgbClr val="00B050"/>
                </a:solidFill>
              </a:rPr>
              <a:t>conscious intent </a:t>
            </a:r>
            <a:r>
              <a:rPr lang="en-IN" sz="4400" b="1" dirty="0"/>
              <a:t>to affect the latter’s behaviour</a:t>
            </a:r>
            <a:r>
              <a:rPr lang="en-IN" sz="4400" b="1" dirty="0" smtClean="0"/>
              <a:t>.</a:t>
            </a:r>
            <a:endParaRPr lang="en-IN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46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273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b="1" dirty="0" smtClean="0"/>
              <a:t>Definitions of Communication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2732"/>
            <a:ext cx="12192000" cy="615526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IN" sz="4400" b="1" dirty="0"/>
              <a:t>Communication is all of the </a:t>
            </a:r>
            <a:r>
              <a:rPr lang="en-IN" sz="4400" b="1" dirty="0">
                <a:solidFill>
                  <a:srgbClr val="008000"/>
                </a:solidFill>
              </a:rPr>
              <a:t>procedures</a:t>
            </a:r>
            <a:r>
              <a:rPr lang="en-IN" sz="4400" b="1" dirty="0"/>
              <a:t>, by which our </a:t>
            </a:r>
            <a:r>
              <a:rPr lang="en-IN" sz="4400" b="1" dirty="0">
                <a:solidFill>
                  <a:srgbClr val="FF0000"/>
                </a:solidFill>
              </a:rPr>
              <a:t>mind can affect another </a:t>
            </a:r>
            <a:r>
              <a:rPr lang="en-IN" sz="4400" b="1" dirty="0"/>
              <a:t>– </a:t>
            </a:r>
            <a:r>
              <a:rPr lang="en-IN" sz="4400" b="1" dirty="0">
                <a:solidFill>
                  <a:srgbClr val="00B050"/>
                </a:solidFill>
              </a:rPr>
              <a:t>Weaver (1966)</a:t>
            </a:r>
          </a:p>
          <a:p>
            <a:pPr>
              <a:lnSpc>
                <a:spcPct val="170000"/>
              </a:lnSpc>
            </a:pPr>
            <a:r>
              <a:rPr lang="en-IN" sz="4400" b="1" dirty="0" smtClean="0"/>
              <a:t>Communication is the </a:t>
            </a:r>
            <a:r>
              <a:rPr lang="en-IN" sz="4400" b="1" dirty="0" smtClean="0">
                <a:solidFill>
                  <a:srgbClr val="FF00FF"/>
                </a:solidFill>
              </a:rPr>
              <a:t>control of behaviour </a:t>
            </a:r>
            <a:r>
              <a:rPr lang="en-IN" sz="4400" b="1" dirty="0" smtClean="0"/>
              <a:t>through </a:t>
            </a:r>
            <a:r>
              <a:rPr lang="en-IN" sz="4400" b="1" dirty="0" smtClean="0">
                <a:solidFill>
                  <a:srgbClr val="FF00FF"/>
                </a:solidFill>
              </a:rPr>
              <a:t>descriptive and reinforcing stimuli </a:t>
            </a:r>
            <a:r>
              <a:rPr lang="en-IN" sz="4400" b="1" dirty="0" smtClean="0">
                <a:solidFill>
                  <a:srgbClr val="00B050"/>
                </a:solidFill>
              </a:rPr>
              <a:t>– Hartman (1966)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77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2733"/>
          </a:xfrm>
        </p:spPr>
        <p:txBody>
          <a:bodyPr/>
          <a:lstStyle/>
          <a:p>
            <a:r>
              <a:rPr lang="en-IN" b="1" dirty="0" smtClean="0"/>
              <a:t>Definitions of Communication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2732"/>
            <a:ext cx="12192000" cy="615526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IN" sz="4000" b="1" dirty="0" smtClean="0"/>
              <a:t>Communication </a:t>
            </a:r>
            <a:r>
              <a:rPr lang="en-IN" sz="4000" b="1" dirty="0"/>
              <a:t>is any occurrence </a:t>
            </a:r>
            <a:r>
              <a:rPr lang="en-IN" sz="4000" b="1" dirty="0">
                <a:solidFill>
                  <a:srgbClr val="FF00FF"/>
                </a:solidFill>
              </a:rPr>
              <a:t>involving a minimum of four sequential ingredients</a:t>
            </a:r>
            <a:r>
              <a:rPr lang="en-IN" sz="4000" b="1" dirty="0"/>
              <a:t>: 1) a generator of a 2) sign-symbol system which is 3) projected to 4) at least one receiver who assigns meaning </a:t>
            </a:r>
            <a:r>
              <a:rPr lang="en-IN" sz="4000" b="1" dirty="0">
                <a:solidFill>
                  <a:srgbClr val="00B050"/>
                </a:solidFill>
              </a:rPr>
              <a:t>– </a:t>
            </a:r>
            <a:r>
              <a:rPr lang="en-IN" sz="4000" b="1" dirty="0" err="1">
                <a:solidFill>
                  <a:srgbClr val="00B050"/>
                </a:solidFill>
              </a:rPr>
              <a:t>Rober</a:t>
            </a:r>
            <a:r>
              <a:rPr lang="en-IN" sz="4000" b="1" dirty="0">
                <a:solidFill>
                  <a:srgbClr val="00B050"/>
                </a:solidFill>
              </a:rPr>
              <a:t> </a:t>
            </a:r>
            <a:r>
              <a:rPr lang="en-IN" sz="4000" b="1" dirty="0" err="1">
                <a:solidFill>
                  <a:srgbClr val="00B050"/>
                </a:solidFill>
              </a:rPr>
              <a:t>Goyer</a:t>
            </a:r>
            <a:r>
              <a:rPr lang="en-IN" sz="4000" b="1" dirty="0">
                <a:solidFill>
                  <a:srgbClr val="00B050"/>
                </a:solidFill>
              </a:rPr>
              <a:t> (1967)</a:t>
            </a:r>
          </a:p>
          <a:p>
            <a:pPr>
              <a:lnSpc>
                <a:spcPct val="170000"/>
              </a:lnSpc>
            </a:pPr>
            <a:endParaRPr lang="en-IN" sz="4000" b="1" dirty="0">
              <a:solidFill>
                <a:srgbClr val="00B050"/>
              </a:solidFill>
            </a:endParaRPr>
          </a:p>
          <a:p>
            <a:pPr>
              <a:lnSpc>
                <a:spcPct val="170000"/>
              </a:lnSpc>
            </a:pPr>
            <a:endParaRPr lang="en-IN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93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2733"/>
          </a:xfrm>
        </p:spPr>
        <p:txBody>
          <a:bodyPr/>
          <a:lstStyle/>
          <a:p>
            <a:r>
              <a:rPr lang="en-IN" b="1" dirty="0" smtClean="0"/>
              <a:t>Definitions of Communication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2734"/>
            <a:ext cx="12192000" cy="61552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N" sz="3600" b="1" dirty="0">
                <a:solidFill>
                  <a:srgbClr val="00B050"/>
                </a:solidFill>
              </a:rPr>
              <a:t>Thayer (1968) </a:t>
            </a:r>
          </a:p>
          <a:p>
            <a:pPr lvl="1">
              <a:lnSpc>
                <a:spcPct val="150000"/>
              </a:lnSpc>
            </a:pPr>
            <a:r>
              <a:rPr lang="en-IN" sz="3600" b="1" dirty="0"/>
              <a:t>Communication is the </a:t>
            </a:r>
            <a:r>
              <a:rPr lang="en-IN" sz="3600" b="1" dirty="0">
                <a:solidFill>
                  <a:srgbClr val="FF0000"/>
                </a:solidFill>
              </a:rPr>
              <a:t>mutual interchange of ideas </a:t>
            </a:r>
            <a:r>
              <a:rPr lang="en-IN" sz="3600" b="1" dirty="0"/>
              <a:t>by any effective means </a:t>
            </a:r>
          </a:p>
          <a:p>
            <a:pPr lvl="1">
              <a:lnSpc>
                <a:spcPct val="150000"/>
              </a:lnSpc>
            </a:pPr>
            <a:r>
              <a:rPr lang="en-IN" sz="3600" b="1" dirty="0"/>
              <a:t>process of effecting an </a:t>
            </a:r>
            <a:r>
              <a:rPr lang="en-IN" sz="3600" b="1" dirty="0">
                <a:solidFill>
                  <a:srgbClr val="FF00FF"/>
                </a:solidFill>
              </a:rPr>
              <a:t>interchange of understanding </a:t>
            </a:r>
            <a:r>
              <a:rPr lang="en-IN" sz="3600" b="1" dirty="0"/>
              <a:t>between two or more people </a:t>
            </a:r>
          </a:p>
          <a:p>
            <a:pPr lvl="1">
              <a:lnSpc>
                <a:spcPct val="150000"/>
              </a:lnSpc>
            </a:pPr>
            <a:r>
              <a:rPr lang="en-IN" sz="3600" b="1" dirty="0">
                <a:solidFill>
                  <a:srgbClr val="008000"/>
                </a:solidFill>
              </a:rPr>
              <a:t>arrangement of environmental stimulus </a:t>
            </a:r>
            <a:r>
              <a:rPr lang="en-IN" sz="3600" b="1" dirty="0"/>
              <a:t>to produce certain desired behaviour on the part of the </a:t>
            </a:r>
            <a:r>
              <a:rPr lang="en-IN" sz="3600" b="1" dirty="0" smtClean="0"/>
              <a:t>organism</a:t>
            </a:r>
          </a:p>
          <a:p>
            <a:pPr lvl="1">
              <a:lnSpc>
                <a:spcPct val="150000"/>
              </a:lnSpc>
            </a:pPr>
            <a:endParaRPr lang="en-IN" sz="3600" b="1" dirty="0"/>
          </a:p>
          <a:p>
            <a:pPr>
              <a:lnSpc>
                <a:spcPct val="170000"/>
              </a:lnSpc>
            </a:pPr>
            <a:endParaRPr lang="en-IN" sz="3600" b="1" dirty="0"/>
          </a:p>
          <a:p>
            <a:pPr>
              <a:lnSpc>
                <a:spcPct val="170000"/>
              </a:lnSpc>
            </a:pPr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35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63600"/>
          </a:xfrm>
        </p:spPr>
        <p:txBody>
          <a:bodyPr/>
          <a:lstStyle/>
          <a:p>
            <a:r>
              <a:rPr lang="en-IN" b="1" dirty="0" smtClean="0"/>
              <a:t>Definitions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63625"/>
            <a:ext cx="12191999" cy="57266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N" sz="4400" b="1" dirty="0" err="1"/>
              <a:t>Andersch</a:t>
            </a:r>
            <a:r>
              <a:rPr lang="en-IN" sz="4400" b="1" dirty="0"/>
              <a:t> et al. (1969)</a:t>
            </a:r>
          </a:p>
          <a:p>
            <a:pPr lvl="1">
              <a:lnSpc>
                <a:spcPct val="150000"/>
              </a:lnSpc>
            </a:pPr>
            <a:r>
              <a:rPr lang="en-IN" sz="4400" b="1" dirty="0"/>
              <a:t>Communication is a </a:t>
            </a:r>
            <a:r>
              <a:rPr lang="en-IN" sz="4400" b="1" dirty="0">
                <a:solidFill>
                  <a:srgbClr val="008000"/>
                </a:solidFill>
              </a:rPr>
              <a:t>purposeful</a:t>
            </a:r>
            <a:r>
              <a:rPr lang="en-IN" sz="4400" b="1" dirty="0"/>
              <a:t> process, which </a:t>
            </a:r>
            <a:r>
              <a:rPr lang="en-IN" sz="4400" b="1" dirty="0">
                <a:solidFill>
                  <a:srgbClr val="FF00FF"/>
                </a:solidFill>
              </a:rPr>
              <a:t>involves sources, messages, channels and receivers</a:t>
            </a:r>
            <a:r>
              <a:rPr lang="en-IN" sz="4400" b="1" dirty="0"/>
              <a:t>. </a:t>
            </a:r>
          </a:p>
          <a:p>
            <a:r>
              <a:rPr lang="en-US" sz="4400" b="1" dirty="0">
                <a:solidFill>
                  <a:srgbClr val="00B050"/>
                </a:solidFill>
              </a:rPr>
              <a:t>Communication as the process by which </a:t>
            </a:r>
            <a:r>
              <a:rPr lang="en-US" sz="4400" b="1" u="sng" dirty="0">
                <a:solidFill>
                  <a:srgbClr val="00B050"/>
                </a:solidFill>
              </a:rPr>
              <a:t>messages are transferred</a:t>
            </a:r>
            <a:r>
              <a:rPr lang="en-US" sz="4400" b="1" dirty="0">
                <a:solidFill>
                  <a:srgbClr val="00B050"/>
                </a:solidFill>
              </a:rPr>
              <a:t> from a </a:t>
            </a:r>
            <a:r>
              <a:rPr lang="en-US" sz="4400" b="1" u="sng" dirty="0">
                <a:solidFill>
                  <a:srgbClr val="00B050"/>
                </a:solidFill>
              </a:rPr>
              <a:t>source to receiver </a:t>
            </a:r>
            <a:r>
              <a:rPr lang="en-US" sz="4400" b="1" dirty="0">
                <a:solidFill>
                  <a:srgbClr val="00B050"/>
                </a:solidFill>
              </a:rPr>
              <a:t>- Rogers and Shoemaker </a:t>
            </a:r>
            <a:endParaRPr lang="en-US" sz="44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63600"/>
          </a:xfrm>
        </p:spPr>
        <p:txBody>
          <a:bodyPr/>
          <a:lstStyle/>
          <a:p>
            <a:r>
              <a:rPr lang="en-IN" b="1" dirty="0" smtClean="0"/>
              <a:t>Definitions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63625"/>
            <a:ext cx="12191999" cy="57266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/>
              <a:t>Process </a:t>
            </a:r>
            <a:r>
              <a:rPr lang="en-US" sz="4800" b="1" dirty="0"/>
              <a:t>of sending and receiving </a:t>
            </a:r>
            <a:r>
              <a:rPr lang="en-US" sz="4800" b="1" dirty="0">
                <a:solidFill>
                  <a:srgbClr val="00B0F0"/>
                </a:solidFill>
              </a:rPr>
              <a:t>messages </a:t>
            </a:r>
            <a:r>
              <a:rPr lang="en-US" sz="4800" b="1" dirty="0"/>
              <a:t>through </a:t>
            </a:r>
            <a:r>
              <a:rPr lang="en-US" sz="4800" b="1" dirty="0">
                <a:solidFill>
                  <a:srgbClr val="00B0F0"/>
                </a:solidFill>
              </a:rPr>
              <a:t>channels</a:t>
            </a:r>
            <a:r>
              <a:rPr lang="en-US" sz="4800" b="1" dirty="0"/>
              <a:t> which establishes common </a:t>
            </a:r>
            <a:r>
              <a:rPr lang="en-US" sz="4800" b="1" dirty="0">
                <a:solidFill>
                  <a:srgbClr val="00B0F0"/>
                </a:solidFill>
              </a:rPr>
              <a:t>meanings</a:t>
            </a:r>
            <a:r>
              <a:rPr lang="en-US" sz="4800" b="1" dirty="0"/>
              <a:t> between </a:t>
            </a:r>
            <a:r>
              <a:rPr lang="en-US" sz="4800" b="1" dirty="0">
                <a:solidFill>
                  <a:srgbClr val="00B0F0"/>
                </a:solidFill>
              </a:rPr>
              <a:t>source</a:t>
            </a:r>
            <a:r>
              <a:rPr lang="en-US" sz="4800" b="1" dirty="0"/>
              <a:t> and </a:t>
            </a:r>
            <a:r>
              <a:rPr lang="en-US" sz="4800" b="1" dirty="0">
                <a:solidFill>
                  <a:srgbClr val="00B0F0"/>
                </a:solidFill>
              </a:rPr>
              <a:t>receiver</a:t>
            </a:r>
            <a:r>
              <a:rPr lang="en-US" sz="4800" b="1" dirty="0"/>
              <a:t> - Van Den Ban and Hawkins (1988</a:t>
            </a:r>
            <a:r>
              <a:rPr lang="en-US" sz="4800" b="1" dirty="0" smtClean="0"/>
              <a:t>)</a:t>
            </a:r>
            <a:endParaRPr lang="en-IN" sz="4800" b="1" dirty="0"/>
          </a:p>
        </p:txBody>
      </p:sp>
    </p:spTree>
    <p:extLst>
      <p:ext uri="{BB962C8B-B14F-4D97-AF65-F5344CB8AC3E}">
        <p14:creationId xmlns:p14="http://schemas.microsoft.com/office/powerpoint/2010/main" val="26738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IN" b="1" dirty="0" smtClean="0">
                <a:latin typeface="+mn-lt"/>
              </a:rPr>
              <a:t>Course Outline</a:t>
            </a:r>
            <a:endParaRPr lang="en-IN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730900"/>
              </p:ext>
            </p:extLst>
          </p:nvPr>
        </p:nvGraphicFramePr>
        <p:xfrm>
          <a:off x="181927" y="1489656"/>
          <a:ext cx="11891540" cy="5242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5588"/>
                <a:gridCol w="11255952"/>
              </a:tblGrid>
              <a:tr h="510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Sl.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Lecture Title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  <a:tr h="51054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IN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Communication: meaning and definition. Principles and Functions of Communication</a:t>
                      </a:r>
                      <a:endParaRPr lang="en-IN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Informative, Command/Instructive, Influencing &amp; Integrating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77353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IN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Models and barriers to communication</a:t>
                      </a:r>
                      <a:endParaRPr lang="en-IN" sz="20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Aristotle, Shannon-Weaver, Berlo, Schramm, Leagans, Rogers &amp; Shoemaker</a:t>
                      </a:r>
                      <a:endParaRPr lang="en-IN" sz="20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Related to Communicator, Transmission of Message, Receiver.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20884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IN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Extension teaching methods: meaning, classification, individual, group and mass contact methods</a:t>
                      </a:r>
                      <a:endParaRPr lang="en-IN" sz="20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Individual contact methods – Farm and Home visit, Field trials – Meaning, Objectives, Steps, Merits and Demerits.</a:t>
                      </a:r>
                      <a:endParaRPr lang="en-IN" sz="20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Group contact methods – Group discussion, Method demonstration, Result Demonstration, Field Trips – Meaning Objectives, Steps, Merits and Demerits. </a:t>
                      </a:r>
                      <a:endParaRPr lang="en-IN" sz="20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Small group discussion techniques – Lecture, Symposium, Panel, Debate, Forum, Buzz group, Workshop, Brain Storming, Seminar and Conference. </a:t>
                      </a:r>
                      <a:endParaRPr lang="en-IN" sz="20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Mass contact Methods – Meetings, Campaign, Exhibition, Kisan Mela, Radio and Television – Meaning, Importance, Steps, Merits and Demerits.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0365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IN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ICT Applications in TOT (New and Social Media), Media Mix Strategies</a:t>
                      </a:r>
                      <a:endParaRPr lang="en-IN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Internet, Cyber Cafes, Video and Tele conferences, </a:t>
                      </a:r>
                      <a:r>
                        <a:rPr lang="en-US" sz="1600" dirty="0" err="1">
                          <a:effectLst/>
                        </a:rPr>
                        <a:t>Kisan</a:t>
                      </a:r>
                      <a:r>
                        <a:rPr lang="en-US" sz="1600" dirty="0">
                          <a:effectLst/>
                        </a:rPr>
                        <a:t> call centers, Consultancy Clinics.</a:t>
                      </a:r>
                      <a:endParaRPr lang="en-IN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Factors influencing the selection of Extension Teaching Methods and Combination (Media Mix) of Extension Teaching methods.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7533"/>
          </a:xfrm>
        </p:spPr>
        <p:txBody>
          <a:bodyPr/>
          <a:lstStyle/>
          <a:p>
            <a:r>
              <a:rPr lang="en-IN" b="1" dirty="0" smtClean="0"/>
              <a:t>Summary of Definitions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19691"/>
            <a:ext cx="12276667" cy="5845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B050"/>
                </a:solidFill>
              </a:rPr>
              <a:t>Conscious attempt</a:t>
            </a:r>
            <a:r>
              <a:rPr lang="en-US" sz="4800" b="1" dirty="0" smtClean="0"/>
              <a:t> </a:t>
            </a:r>
            <a:r>
              <a:rPr lang="en-US" sz="4800" b="1" dirty="0"/>
              <a:t>to share information, ideas, attitudes and the like with others. </a:t>
            </a:r>
            <a:endParaRPr lang="en-US" sz="4800" b="1" dirty="0" smtClean="0"/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B050"/>
                </a:solidFill>
              </a:rPr>
              <a:t>Act of </a:t>
            </a:r>
            <a:r>
              <a:rPr lang="en-US" sz="4800" b="1" dirty="0">
                <a:solidFill>
                  <a:srgbClr val="00B050"/>
                </a:solidFill>
              </a:rPr>
              <a:t>getting </a:t>
            </a:r>
            <a:r>
              <a:rPr lang="en-US" sz="4800" b="1" dirty="0"/>
              <a:t>a </a:t>
            </a:r>
            <a:r>
              <a:rPr lang="en-US" sz="4800" b="1" i="1" dirty="0"/>
              <a:t>sender</a:t>
            </a:r>
            <a:r>
              <a:rPr lang="en-US" sz="4800" b="1" dirty="0"/>
              <a:t> and </a:t>
            </a:r>
            <a:r>
              <a:rPr lang="en-US" sz="4800" b="1" i="1" dirty="0"/>
              <a:t>a receiver </a:t>
            </a:r>
            <a:r>
              <a:rPr lang="en-US" sz="4800" b="1" dirty="0">
                <a:solidFill>
                  <a:srgbClr val="00B050"/>
                </a:solidFill>
              </a:rPr>
              <a:t>tuned</a:t>
            </a:r>
            <a:r>
              <a:rPr lang="en-US" sz="4800" b="1" dirty="0"/>
              <a:t> together for a particular </a:t>
            </a:r>
            <a:r>
              <a:rPr lang="en-US" sz="4800" b="1" dirty="0" smtClean="0"/>
              <a:t>message/series </a:t>
            </a:r>
          </a:p>
        </p:txBody>
      </p:sp>
    </p:spTree>
    <p:extLst>
      <p:ext uri="{BB962C8B-B14F-4D97-AF65-F5344CB8AC3E}">
        <p14:creationId xmlns:p14="http://schemas.microsoft.com/office/powerpoint/2010/main" val="41573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7533"/>
          </a:xfrm>
        </p:spPr>
        <p:txBody>
          <a:bodyPr/>
          <a:lstStyle/>
          <a:p>
            <a:r>
              <a:rPr lang="en-IN" b="1" dirty="0" smtClean="0"/>
              <a:t>Summary of Definitions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19691"/>
            <a:ext cx="12276667" cy="5845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B050"/>
                </a:solidFill>
              </a:rPr>
              <a:t>Movement of </a:t>
            </a:r>
            <a:r>
              <a:rPr lang="en-US" sz="4000" b="1" dirty="0">
                <a:solidFill>
                  <a:srgbClr val="00B050"/>
                </a:solidFill>
              </a:rPr>
              <a:t>knowledge </a:t>
            </a:r>
            <a:r>
              <a:rPr lang="en-US" sz="4000" b="1" dirty="0"/>
              <a:t>to people in such ways that they </a:t>
            </a:r>
            <a:r>
              <a:rPr lang="en-US" sz="4000" b="1" dirty="0">
                <a:solidFill>
                  <a:srgbClr val="00B050"/>
                </a:solidFill>
              </a:rPr>
              <a:t>act on that </a:t>
            </a:r>
            <a:r>
              <a:rPr lang="en-US" sz="4000" b="1" dirty="0"/>
              <a:t>knowledge to achieve some useful result. </a:t>
            </a:r>
            <a:endParaRPr lang="en-US" sz="4000" b="1" dirty="0" smtClean="0"/>
          </a:p>
          <a:p>
            <a:pPr lvl="1">
              <a:lnSpc>
                <a:spcPct val="150000"/>
              </a:lnSpc>
            </a:pPr>
            <a:r>
              <a:rPr lang="en-US" sz="4000" b="1" dirty="0" smtClean="0"/>
              <a:t>small </a:t>
            </a:r>
            <a:r>
              <a:rPr lang="en-US" sz="4000" b="1" dirty="0"/>
              <a:t>improvement </a:t>
            </a:r>
            <a:endParaRPr lang="en-US" sz="4000" b="1" dirty="0" smtClean="0"/>
          </a:p>
          <a:p>
            <a:pPr lvl="1">
              <a:lnSpc>
                <a:spcPct val="150000"/>
              </a:lnSpc>
            </a:pPr>
            <a:r>
              <a:rPr lang="en-US" sz="4000" b="1" dirty="0" smtClean="0"/>
              <a:t>generation </a:t>
            </a:r>
            <a:r>
              <a:rPr lang="en-US" sz="4000" b="1" dirty="0"/>
              <a:t>of </a:t>
            </a:r>
            <a:r>
              <a:rPr lang="en-US" sz="4000" b="1" dirty="0" smtClean="0"/>
              <a:t>unity </a:t>
            </a:r>
            <a:r>
              <a:rPr lang="en-US" sz="4000" b="1" dirty="0"/>
              <a:t>and </a:t>
            </a:r>
            <a:r>
              <a:rPr lang="en-US" sz="4000" b="1" dirty="0" smtClean="0"/>
              <a:t>strength</a:t>
            </a:r>
          </a:p>
          <a:p>
            <a:pPr lvl="1">
              <a:lnSpc>
                <a:spcPct val="150000"/>
              </a:lnSpc>
            </a:pPr>
            <a:r>
              <a:rPr lang="en-US" sz="4000" b="1" dirty="0" smtClean="0"/>
              <a:t>includes </a:t>
            </a:r>
            <a:r>
              <a:rPr lang="en-US" sz="4000" b="1" dirty="0"/>
              <a:t>the whole learning process. </a:t>
            </a:r>
            <a:endParaRPr lang="en-US" sz="4000" b="1" dirty="0" smtClean="0"/>
          </a:p>
          <a:p>
            <a:pPr>
              <a:lnSpc>
                <a:spcPct val="150000"/>
              </a:lnSpc>
            </a:pPr>
            <a:r>
              <a:rPr lang="en-US" sz="4000" b="1" dirty="0" smtClean="0"/>
              <a:t>Good </a:t>
            </a:r>
            <a:r>
              <a:rPr lang="en-US" sz="4000" b="1" dirty="0"/>
              <a:t>communication does not consist merely of giving </a:t>
            </a:r>
            <a:r>
              <a:rPr lang="en-US" sz="4000" b="1" dirty="0">
                <a:solidFill>
                  <a:srgbClr val="FF0000"/>
                </a:solidFill>
              </a:rPr>
              <a:t>orders</a:t>
            </a:r>
            <a:r>
              <a:rPr lang="en-US" sz="4000" b="1" dirty="0"/>
              <a:t>, but of </a:t>
            </a:r>
            <a:r>
              <a:rPr lang="en-US" sz="4000" b="1" dirty="0">
                <a:solidFill>
                  <a:srgbClr val="00B0F0"/>
                </a:solidFill>
              </a:rPr>
              <a:t>creating understanding</a:t>
            </a:r>
            <a:r>
              <a:rPr lang="en-US" sz="4000" b="1" dirty="0" smtClean="0"/>
              <a:t>.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15146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"/>
            <a:ext cx="12192000" cy="1007533"/>
          </a:xfrm>
        </p:spPr>
        <p:txBody>
          <a:bodyPr/>
          <a:lstStyle/>
          <a:p>
            <a:r>
              <a:rPr lang="en-IN" b="1" dirty="0" smtClean="0"/>
              <a:t>Summary / Implications of Definitions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12826"/>
            <a:ext cx="12276667" cy="5845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/>
              <a:t>It </a:t>
            </a:r>
            <a:r>
              <a:rPr lang="en-US" sz="4000" b="1" dirty="0"/>
              <a:t>does not consist merely of imparting knowledge, but of </a:t>
            </a:r>
            <a:r>
              <a:rPr lang="en-US" sz="4000" b="1" dirty="0">
                <a:solidFill>
                  <a:srgbClr val="FF0000"/>
                </a:solidFill>
              </a:rPr>
              <a:t>helping people </a:t>
            </a:r>
            <a:r>
              <a:rPr lang="en-US" sz="4000" b="1" dirty="0"/>
              <a:t>gain a </a:t>
            </a:r>
            <a:r>
              <a:rPr lang="en-US" sz="4000" b="1" dirty="0">
                <a:solidFill>
                  <a:srgbClr val="00B050"/>
                </a:solidFill>
              </a:rPr>
              <a:t>clear view</a:t>
            </a:r>
            <a:r>
              <a:rPr lang="en-US" sz="4000" b="1" dirty="0"/>
              <a:t> of the meaning of knowledge. </a:t>
            </a:r>
            <a:endParaRPr lang="en-US" sz="4000" b="1" dirty="0" smtClean="0"/>
          </a:p>
          <a:p>
            <a:pPr>
              <a:lnSpc>
                <a:spcPct val="150000"/>
              </a:lnSpc>
            </a:pPr>
            <a:r>
              <a:rPr lang="en-US" sz="4000" b="1" dirty="0" smtClean="0"/>
              <a:t>Most </a:t>
            </a:r>
            <a:r>
              <a:rPr lang="en-US" sz="4000" b="1" dirty="0"/>
              <a:t>of the </a:t>
            </a:r>
            <a:r>
              <a:rPr lang="en-US" sz="4000" b="1" dirty="0">
                <a:solidFill>
                  <a:srgbClr val="00B050"/>
                </a:solidFill>
              </a:rPr>
              <a:t>progress in the future </a:t>
            </a:r>
            <a:r>
              <a:rPr lang="en-US" sz="4000" b="1" dirty="0"/>
              <a:t>will stem from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better technology and greater skill in communicating</a:t>
            </a:r>
            <a:r>
              <a:rPr lang="en-US" sz="4000" b="1" dirty="0"/>
              <a:t> it to others. </a:t>
            </a:r>
            <a:endParaRPr lang="en-US" sz="4000" b="1" dirty="0" smtClean="0"/>
          </a:p>
          <a:p>
            <a:pPr>
              <a:lnSpc>
                <a:spcPct val="150000"/>
              </a:lnSpc>
            </a:pP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6369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"/>
            <a:ext cx="12192000" cy="1007533"/>
          </a:xfrm>
        </p:spPr>
        <p:txBody>
          <a:bodyPr/>
          <a:lstStyle/>
          <a:p>
            <a:r>
              <a:rPr lang="en-IN" b="1" dirty="0" smtClean="0"/>
              <a:t>Summary / Implications of Definitions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12826"/>
            <a:ext cx="12276667" cy="5845175"/>
          </a:xfrm>
        </p:spPr>
        <p:txBody>
          <a:bodyPr>
            <a:no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</a:rPr>
              <a:t>Too </a:t>
            </a:r>
            <a:r>
              <a:rPr lang="en-US" sz="4000" b="1" u="sng" dirty="0">
                <a:solidFill>
                  <a:srgbClr val="FF0000"/>
                </a:solidFill>
              </a:rPr>
              <a:t>many people saying the wrong things at the wrong time, in the wrong way, to the wrong people, slows down progress. </a:t>
            </a:r>
            <a:endParaRPr lang="en-US" sz="4000" b="1" u="sng" dirty="0" smtClean="0">
              <a:solidFill>
                <a:srgbClr val="FF0000"/>
              </a:solidFill>
            </a:endParaRPr>
          </a:p>
          <a:p>
            <a:r>
              <a:rPr lang="en-US" sz="4000" b="1" u="sng" dirty="0" smtClean="0">
                <a:solidFill>
                  <a:srgbClr val="00B050"/>
                </a:solidFill>
              </a:rPr>
              <a:t>WHAT IS NEEDED IS </a:t>
            </a:r>
          </a:p>
          <a:p>
            <a:pPr lvl="1"/>
            <a:r>
              <a:rPr lang="en-US" sz="4800" b="1" dirty="0" smtClean="0">
                <a:solidFill>
                  <a:srgbClr val="0070C0"/>
                </a:solidFill>
              </a:rPr>
              <a:t>more </a:t>
            </a:r>
            <a:r>
              <a:rPr lang="en-US" sz="4800" b="1" dirty="0">
                <a:solidFill>
                  <a:srgbClr val="0070C0"/>
                </a:solidFill>
              </a:rPr>
              <a:t>people saying the right </a:t>
            </a:r>
            <a:r>
              <a:rPr lang="en-US" sz="4800" b="1" dirty="0">
                <a:solidFill>
                  <a:srgbClr val="C00000"/>
                </a:solidFill>
              </a:rPr>
              <a:t>things</a:t>
            </a:r>
            <a:r>
              <a:rPr lang="en-US" sz="4800" b="1" dirty="0">
                <a:solidFill>
                  <a:srgbClr val="0070C0"/>
                </a:solidFill>
              </a:rPr>
              <a:t> at the right </a:t>
            </a:r>
            <a:r>
              <a:rPr lang="en-US" sz="4800" b="1" dirty="0">
                <a:solidFill>
                  <a:srgbClr val="C00000"/>
                </a:solidFill>
              </a:rPr>
              <a:t>time</a:t>
            </a:r>
            <a:r>
              <a:rPr lang="en-US" sz="4800" b="1" dirty="0">
                <a:solidFill>
                  <a:srgbClr val="0070C0"/>
                </a:solidFill>
              </a:rPr>
              <a:t>, in the right </a:t>
            </a:r>
            <a:r>
              <a:rPr lang="en-US" sz="4800" b="1" dirty="0">
                <a:solidFill>
                  <a:srgbClr val="C00000"/>
                </a:solidFill>
              </a:rPr>
              <a:t>way</a:t>
            </a:r>
            <a:r>
              <a:rPr lang="en-US" sz="4800" b="1" dirty="0">
                <a:solidFill>
                  <a:srgbClr val="0070C0"/>
                </a:solidFill>
              </a:rPr>
              <a:t>, to the right </a:t>
            </a:r>
            <a:r>
              <a:rPr lang="en-US" sz="4800" b="1" dirty="0">
                <a:solidFill>
                  <a:srgbClr val="C00000"/>
                </a:solidFill>
              </a:rPr>
              <a:t>people</a:t>
            </a:r>
            <a:r>
              <a:rPr lang="en-US" sz="4800" b="1" dirty="0">
                <a:solidFill>
                  <a:srgbClr val="0070C0"/>
                </a:solidFill>
              </a:rPr>
              <a:t>. </a:t>
            </a:r>
            <a:endParaRPr lang="en-US" sz="4800" b="1" dirty="0" smtClean="0">
              <a:solidFill>
                <a:srgbClr val="0070C0"/>
              </a:solidFill>
            </a:endParaRPr>
          </a:p>
          <a:p>
            <a:pPr lvl="2"/>
            <a:r>
              <a:rPr lang="en-US" sz="4400" b="1" dirty="0" smtClean="0">
                <a:solidFill>
                  <a:srgbClr val="0070C0"/>
                </a:solidFill>
              </a:rPr>
              <a:t>Formula </a:t>
            </a:r>
            <a:r>
              <a:rPr lang="en-US" sz="4400" b="1" dirty="0">
                <a:solidFill>
                  <a:srgbClr val="0070C0"/>
                </a:solidFill>
              </a:rPr>
              <a:t>for good </a:t>
            </a:r>
            <a:r>
              <a:rPr lang="en-US" sz="4400" b="1" dirty="0" smtClean="0">
                <a:solidFill>
                  <a:srgbClr val="0070C0"/>
                </a:solidFill>
              </a:rPr>
              <a:t>communication</a:t>
            </a:r>
            <a:endParaRPr lang="en-IN" sz="4400" b="1" dirty="0">
              <a:solidFill>
                <a:srgbClr val="0070C0"/>
              </a:solidFill>
            </a:endParaRPr>
          </a:p>
          <a:p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5003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IN" b="1" dirty="0"/>
              <a:t> Importance of 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5638799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600" b="1" dirty="0" smtClean="0"/>
              <a:t>Communication </a:t>
            </a:r>
            <a:r>
              <a:rPr lang="en-IN" sz="3600" b="1" dirty="0"/>
              <a:t>establishes a </a:t>
            </a:r>
            <a:r>
              <a:rPr lang="en-IN" sz="3600" b="1" dirty="0">
                <a:solidFill>
                  <a:srgbClr val="FF00FF"/>
                </a:solidFill>
              </a:rPr>
              <a:t>favourable climate</a:t>
            </a:r>
            <a:r>
              <a:rPr lang="en-IN" sz="3600" b="1" dirty="0"/>
              <a:t> in which </a:t>
            </a:r>
            <a:r>
              <a:rPr lang="en-IN" sz="3600" b="1" dirty="0">
                <a:solidFill>
                  <a:srgbClr val="FF00FF"/>
                </a:solidFill>
              </a:rPr>
              <a:t>development</a:t>
            </a:r>
            <a:r>
              <a:rPr lang="en-IN" sz="3600" b="1" dirty="0"/>
              <a:t> can take place. </a:t>
            </a:r>
          </a:p>
          <a:p>
            <a:pPr>
              <a:lnSpc>
                <a:spcPct val="150000"/>
              </a:lnSpc>
            </a:pPr>
            <a:r>
              <a:rPr lang="en-IN" sz="3600" b="1" dirty="0" smtClean="0"/>
              <a:t>Communication </a:t>
            </a:r>
            <a:r>
              <a:rPr lang="en-IN" sz="3600" b="1" dirty="0"/>
              <a:t>has </a:t>
            </a:r>
            <a:r>
              <a:rPr lang="en-IN" sz="3600" b="1" dirty="0">
                <a:solidFill>
                  <a:srgbClr val="FF00FF"/>
                </a:solidFill>
              </a:rPr>
              <a:t>multiplier</a:t>
            </a:r>
            <a:r>
              <a:rPr lang="en-IN" sz="3600" b="1" dirty="0"/>
              <a:t> effect </a:t>
            </a:r>
          </a:p>
          <a:p>
            <a:pPr>
              <a:lnSpc>
                <a:spcPct val="150000"/>
              </a:lnSpc>
            </a:pPr>
            <a:r>
              <a:rPr lang="en-IN" sz="3600" b="1" dirty="0" smtClean="0"/>
              <a:t>Communication </a:t>
            </a:r>
            <a:r>
              <a:rPr lang="en-IN" sz="3600" b="1" dirty="0">
                <a:solidFill>
                  <a:srgbClr val="FF00FF"/>
                </a:solidFill>
              </a:rPr>
              <a:t>varies the aspirations </a:t>
            </a:r>
            <a:r>
              <a:rPr lang="en-IN" sz="3600" b="1" dirty="0"/>
              <a:t>of the people </a:t>
            </a:r>
          </a:p>
          <a:p>
            <a:pPr>
              <a:lnSpc>
                <a:spcPct val="150000"/>
              </a:lnSpc>
            </a:pPr>
            <a:r>
              <a:rPr lang="en-IN" sz="3600" b="1" dirty="0" smtClean="0"/>
              <a:t>Communication </a:t>
            </a:r>
            <a:r>
              <a:rPr lang="en-IN" sz="3600" b="1" dirty="0"/>
              <a:t>is </a:t>
            </a:r>
            <a:r>
              <a:rPr lang="en-IN" sz="3600" b="1" dirty="0">
                <a:solidFill>
                  <a:srgbClr val="FF00FF"/>
                </a:solidFill>
              </a:rPr>
              <a:t>essential</a:t>
            </a:r>
            <a:r>
              <a:rPr lang="en-IN" sz="3600" b="1" dirty="0"/>
              <a:t> for all human activities </a:t>
            </a:r>
          </a:p>
          <a:p>
            <a:pPr>
              <a:lnSpc>
                <a:spcPct val="150000"/>
              </a:lnSpc>
            </a:pPr>
            <a:r>
              <a:rPr lang="en-IN" sz="3600" b="1" dirty="0" smtClean="0"/>
              <a:t>Communication </a:t>
            </a:r>
            <a:r>
              <a:rPr lang="en-IN" sz="3600" b="1" dirty="0"/>
              <a:t>is essential for good </a:t>
            </a:r>
            <a:r>
              <a:rPr lang="en-IN" sz="3600" b="1" dirty="0">
                <a:solidFill>
                  <a:srgbClr val="FF00FF"/>
                </a:solidFill>
              </a:rPr>
              <a:t>leadership </a:t>
            </a:r>
          </a:p>
          <a:p>
            <a:pPr>
              <a:lnSpc>
                <a:spcPct val="150000"/>
              </a:lnSpc>
            </a:pPr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17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63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b="1" dirty="0" smtClean="0"/>
              <a:t>Communication – Functions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3600"/>
            <a:ext cx="12192000" cy="5994399"/>
          </a:xfrm>
        </p:spPr>
        <p:txBody>
          <a:bodyPr>
            <a:noAutofit/>
          </a:bodyPr>
          <a:lstStyle/>
          <a:p>
            <a:r>
              <a:rPr lang="en-IN" sz="3200" dirty="0" smtClean="0"/>
              <a:t>Communication may take place by </a:t>
            </a:r>
            <a:r>
              <a:rPr lang="en-IN" sz="3600" b="1" dirty="0" smtClean="0"/>
              <a:t>Authority / Persuasion</a:t>
            </a:r>
            <a:endParaRPr lang="en-IN" sz="3200" dirty="0" smtClean="0"/>
          </a:p>
          <a:p>
            <a:r>
              <a:rPr lang="en-IN" sz="3200" dirty="0" smtClean="0"/>
              <a:t>Functions of communication - </a:t>
            </a:r>
            <a:r>
              <a:rPr lang="en-US" sz="3200" dirty="0" smtClean="0"/>
              <a:t>Informative  -  </a:t>
            </a:r>
            <a:r>
              <a:rPr lang="en-US" sz="3200" dirty="0" smtClean="0">
                <a:solidFill>
                  <a:srgbClr val="3333FF"/>
                </a:solidFill>
              </a:rPr>
              <a:t>Instructive </a:t>
            </a:r>
            <a:r>
              <a:rPr lang="en-US" sz="3200" dirty="0" smtClean="0"/>
              <a:t> - </a:t>
            </a:r>
            <a:r>
              <a:rPr lang="en-US" sz="3200" dirty="0" smtClean="0">
                <a:solidFill>
                  <a:srgbClr val="FF00FF"/>
                </a:solidFill>
              </a:rPr>
              <a:t>Influencing  - </a:t>
            </a:r>
            <a:r>
              <a:rPr lang="en-US" sz="3200" dirty="0" smtClean="0">
                <a:solidFill>
                  <a:srgbClr val="002060"/>
                </a:solidFill>
              </a:rPr>
              <a:t>Integrative</a:t>
            </a:r>
          </a:p>
          <a:p>
            <a:r>
              <a:rPr lang="en-US" sz="3200" b="1" dirty="0" smtClean="0"/>
              <a:t>1</a:t>
            </a:r>
            <a:r>
              <a:rPr lang="en-US" sz="3200" b="1" dirty="0"/>
              <a:t>. Informative </a:t>
            </a:r>
            <a:r>
              <a:rPr lang="en-US" sz="3200" b="1" dirty="0" smtClean="0"/>
              <a:t>function</a:t>
            </a:r>
          </a:p>
          <a:p>
            <a:pPr lvl="1"/>
            <a:r>
              <a:rPr lang="en-US" sz="2800" dirty="0" smtClean="0"/>
              <a:t>information - environment - concerns </a:t>
            </a:r>
            <a:r>
              <a:rPr lang="en-US" sz="2800" dirty="0"/>
              <a:t>the </a:t>
            </a:r>
            <a:r>
              <a:rPr lang="en-US" sz="2800" dirty="0" smtClean="0"/>
              <a:t>people</a:t>
            </a:r>
          </a:p>
          <a:p>
            <a:pPr lvl="1"/>
            <a:r>
              <a:rPr lang="en-US" sz="2800" dirty="0" smtClean="0"/>
              <a:t>Getting </a:t>
            </a:r>
            <a:r>
              <a:rPr lang="en-US" sz="2800" dirty="0"/>
              <a:t>or giving of information </a:t>
            </a:r>
            <a:r>
              <a:rPr lang="en-US" sz="2800" dirty="0">
                <a:solidFill>
                  <a:srgbClr val="C00000"/>
                </a:solidFill>
              </a:rPr>
              <a:t>underlies all communication functions </a:t>
            </a:r>
            <a:r>
              <a:rPr lang="en-US" sz="2800" dirty="0" smtClean="0">
                <a:solidFill>
                  <a:srgbClr val="C00000"/>
                </a:solidFill>
              </a:rPr>
              <a:t>(</a:t>
            </a:r>
            <a:r>
              <a:rPr lang="en-US" sz="2800" dirty="0" smtClean="0"/>
              <a:t>directly </a:t>
            </a:r>
            <a:r>
              <a:rPr lang="en-US" sz="2800" dirty="0"/>
              <a:t>or </a:t>
            </a:r>
            <a:r>
              <a:rPr lang="en-US" sz="2800" dirty="0" smtClean="0"/>
              <a:t>indirectly). </a:t>
            </a:r>
            <a:endParaRPr lang="en-IN" sz="2800" dirty="0"/>
          </a:p>
          <a:p>
            <a:r>
              <a:rPr lang="en-US" sz="3200" b="1" dirty="0"/>
              <a:t>2. Command or instructive function</a:t>
            </a:r>
            <a:r>
              <a:rPr lang="en-US" sz="3200" dirty="0"/>
              <a:t> </a:t>
            </a:r>
            <a:endParaRPr lang="en-US" sz="3200" dirty="0" smtClean="0"/>
          </a:p>
          <a:p>
            <a:pPr lvl="1"/>
            <a:r>
              <a:rPr lang="en-US" sz="2800" dirty="0" smtClean="0"/>
              <a:t>People </a:t>
            </a:r>
            <a:r>
              <a:rPr lang="en-US" sz="2800" dirty="0" smtClean="0">
                <a:solidFill>
                  <a:srgbClr val="C00000"/>
                </a:solidFill>
              </a:rPr>
              <a:t>hierarchically</a:t>
            </a:r>
            <a:r>
              <a:rPr lang="en-US" sz="2800" dirty="0" smtClean="0"/>
              <a:t> </a:t>
            </a:r>
            <a:r>
              <a:rPr lang="en-US" sz="2800" dirty="0"/>
              <a:t>superior in the </a:t>
            </a:r>
            <a:r>
              <a:rPr lang="en-US" sz="2800" dirty="0">
                <a:solidFill>
                  <a:srgbClr val="C00000"/>
                </a:solidFill>
              </a:rPr>
              <a:t>family, society or organization </a:t>
            </a:r>
            <a:r>
              <a:rPr lang="en-US" sz="2800" dirty="0"/>
              <a:t>often initiate communication for the purpose of </a:t>
            </a:r>
            <a:r>
              <a:rPr lang="en-US" sz="2800" dirty="0">
                <a:solidFill>
                  <a:srgbClr val="00B050"/>
                </a:solidFill>
              </a:rPr>
              <a:t>informing</a:t>
            </a:r>
            <a:r>
              <a:rPr lang="en-US" sz="2800" dirty="0"/>
              <a:t> their subordinates to tell them </a:t>
            </a:r>
            <a:r>
              <a:rPr lang="en-US" sz="2800" dirty="0">
                <a:solidFill>
                  <a:srgbClr val="0070C0"/>
                </a:solidFill>
              </a:rPr>
              <a:t>what to do,  how to do and when to do, etc</a:t>
            </a:r>
            <a:r>
              <a:rPr lang="en-US" sz="2800" dirty="0"/>
              <a:t>. it is more observable in formal organisations than informal one</a:t>
            </a:r>
            <a:r>
              <a:rPr lang="en-US" sz="2800" dirty="0" smtClean="0"/>
              <a:t>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73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63600"/>
          </a:xfrm>
        </p:spPr>
        <p:txBody>
          <a:bodyPr>
            <a:normAutofit/>
          </a:bodyPr>
          <a:lstStyle/>
          <a:p>
            <a:r>
              <a:rPr lang="en-IN" b="1" dirty="0" smtClean="0"/>
              <a:t>Communication – Functions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3600"/>
            <a:ext cx="12192000" cy="599439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3</a:t>
            </a:r>
            <a:r>
              <a:rPr lang="en-US" sz="4000" b="1" dirty="0"/>
              <a:t>. Influence or persuasive </a:t>
            </a:r>
            <a:r>
              <a:rPr lang="en-US" sz="4000" b="1" dirty="0" smtClean="0"/>
              <a:t>function</a:t>
            </a:r>
          </a:p>
          <a:p>
            <a:pPr lvl="1"/>
            <a:r>
              <a:rPr lang="en-US" sz="3600" dirty="0" err="1" smtClean="0"/>
              <a:t>Berlo</a:t>
            </a:r>
            <a:r>
              <a:rPr lang="en-US" sz="3600" dirty="0" smtClean="0"/>
              <a:t> </a:t>
            </a:r>
            <a:r>
              <a:rPr lang="en-US" sz="3600" dirty="0"/>
              <a:t>says the sole purpose of communication is to </a:t>
            </a:r>
            <a:r>
              <a:rPr lang="en-US" sz="3600" b="1" dirty="0">
                <a:solidFill>
                  <a:srgbClr val="0070C0"/>
                </a:solidFill>
              </a:rPr>
              <a:t>influence people</a:t>
            </a:r>
            <a:r>
              <a:rPr lang="en-US" sz="3600" dirty="0"/>
              <a:t>. This function is important in extension to </a:t>
            </a:r>
            <a:r>
              <a:rPr lang="en-US" sz="3600" b="1" dirty="0">
                <a:solidFill>
                  <a:srgbClr val="0070C0"/>
                </a:solidFill>
              </a:rPr>
              <a:t>change the behaviour </a:t>
            </a:r>
            <a:r>
              <a:rPr lang="en-US" sz="3600" dirty="0"/>
              <a:t>towards desirable </a:t>
            </a:r>
            <a:r>
              <a:rPr lang="en-US" sz="3600" dirty="0" smtClean="0"/>
              <a:t>direction.</a:t>
            </a:r>
            <a:endParaRPr lang="en-IN" sz="3600" dirty="0"/>
          </a:p>
          <a:p>
            <a:r>
              <a:rPr lang="en-US" sz="4000" b="1" dirty="0"/>
              <a:t>4. Integrative function</a:t>
            </a:r>
            <a:r>
              <a:rPr lang="en-US" sz="4000" dirty="0"/>
              <a:t> </a:t>
            </a:r>
            <a:endParaRPr lang="en-US" sz="4000" dirty="0" smtClean="0"/>
          </a:p>
          <a:p>
            <a:pPr lvl="1"/>
            <a:r>
              <a:rPr lang="en-US" sz="3600" dirty="0" smtClean="0"/>
              <a:t>Continuously </a:t>
            </a:r>
            <a:r>
              <a:rPr lang="en-US" sz="3600" b="1" dirty="0">
                <a:solidFill>
                  <a:srgbClr val="00B050"/>
                </a:solidFill>
              </a:rPr>
              <a:t>offsetting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/>
              <a:t>any </a:t>
            </a:r>
            <a:r>
              <a:rPr lang="en-US" sz="3600" b="1" dirty="0">
                <a:solidFill>
                  <a:srgbClr val="FF0000"/>
                </a:solidFill>
              </a:rPr>
              <a:t>disintegration</a:t>
            </a:r>
            <a:r>
              <a:rPr lang="en-US" sz="3600" dirty="0"/>
              <a:t> at the interpersonal or at organizational level. </a:t>
            </a:r>
            <a:endParaRPr lang="en-US" sz="3600" dirty="0" smtClean="0"/>
          </a:p>
          <a:p>
            <a:pPr lvl="1"/>
            <a:r>
              <a:rPr lang="en-US" sz="3600" dirty="0" smtClean="0"/>
              <a:t>This </a:t>
            </a:r>
            <a:r>
              <a:rPr lang="en-US" sz="3600" dirty="0"/>
              <a:t>helps to maintain individual, societal or organizational </a:t>
            </a:r>
            <a:r>
              <a:rPr lang="en-US" sz="3600" b="1" dirty="0">
                <a:solidFill>
                  <a:srgbClr val="00B050"/>
                </a:solidFill>
              </a:rPr>
              <a:t>stability and identity</a:t>
            </a:r>
            <a:r>
              <a:rPr lang="en-US" sz="3600" dirty="0"/>
              <a:t>.</a:t>
            </a:r>
            <a:endParaRPr lang="en-IN" sz="3600" dirty="0"/>
          </a:p>
          <a:p>
            <a:pPr lvl="1"/>
            <a:endParaRPr lang="en-IN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9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0072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20" y="165885"/>
            <a:ext cx="11942284" cy="1325563"/>
          </a:xfrm>
        </p:spPr>
        <p:txBody>
          <a:bodyPr/>
          <a:lstStyle/>
          <a:p>
            <a:r>
              <a:rPr lang="en-IN" dirty="0" smtClean="0"/>
              <a:t>Lecture 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20" y="1674563"/>
            <a:ext cx="11942284" cy="49906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6600" b="1" dirty="0" smtClean="0"/>
              <a:t>Models</a:t>
            </a:r>
          </a:p>
          <a:p>
            <a:pPr>
              <a:lnSpc>
                <a:spcPct val="150000"/>
              </a:lnSpc>
            </a:pPr>
            <a:r>
              <a:rPr lang="en-IN" sz="6600" b="1" dirty="0" smtClean="0"/>
              <a:t>Elements</a:t>
            </a:r>
          </a:p>
          <a:p>
            <a:pPr>
              <a:lnSpc>
                <a:spcPct val="150000"/>
              </a:lnSpc>
            </a:pPr>
            <a:r>
              <a:rPr lang="en-IN" sz="6600" b="1" dirty="0" smtClean="0"/>
              <a:t>Barriers</a:t>
            </a:r>
          </a:p>
          <a:p>
            <a:pPr lvl="1">
              <a:lnSpc>
                <a:spcPct val="150000"/>
              </a:lnSpc>
            </a:pPr>
            <a:endParaRPr lang="en-IN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5623"/>
          </a:xfrm>
          <a:solidFill>
            <a:schemeClr val="accent2"/>
          </a:solidFill>
        </p:spPr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+mn-lt"/>
              </a:rPr>
              <a:t>Models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3368"/>
            <a:ext cx="12192000" cy="588463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Model is a tentative description of a social process or a system, very often in a diagrammatic form, to show how the various elements of a situation being studied relate to each other. </a:t>
            </a:r>
          </a:p>
          <a:p>
            <a:pPr marL="228600" lvl="1">
              <a:lnSpc>
                <a:spcPct val="170000"/>
              </a:lnSpc>
              <a:spcBef>
                <a:spcPts val="1000"/>
              </a:spcBef>
            </a:pPr>
            <a:r>
              <a:rPr lang="en-IN" sz="2800" b="1" dirty="0" smtClean="0">
                <a:solidFill>
                  <a:srgbClr val="0000FF"/>
                </a:solidFill>
              </a:rPr>
              <a:t>Replica of the real phenomenon and indicates the relationships that are said to be existing between the elements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Not statements of reality</a:t>
            </a:r>
          </a:p>
          <a:p>
            <a:pPr lvl="1"/>
            <a:r>
              <a:rPr lang="en-US" b="1" dirty="0" smtClean="0"/>
              <a:t>After further research and testing – VIABLE - THEORY. </a:t>
            </a:r>
          </a:p>
          <a:p>
            <a:pPr lvl="1"/>
            <a:r>
              <a:rPr lang="en-US" b="1" dirty="0" smtClean="0"/>
              <a:t>Theories Vs Model  &gt;&gt; Explanation Vs Representation.</a:t>
            </a:r>
            <a:endParaRPr lang="en-I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IN" dirty="0" smtClean="0"/>
              <a:t>Course Outline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141769"/>
              </p:ext>
            </p:extLst>
          </p:nvPr>
        </p:nvGraphicFramePr>
        <p:xfrm>
          <a:off x="190393" y="1204752"/>
          <a:ext cx="11764540" cy="5678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64540"/>
              </a:tblGrid>
              <a:tr h="1192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Agriculture Journalism</a:t>
                      </a:r>
                      <a:endParaRPr lang="en-IN" sz="2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Meaning, Scope and Importance. </a:t>
                      </a:r>
                      <a:endParaRPr lang="en-IN" sz="2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Sources of News &amp; Types</a:t>
                      </a:r>
                      <a:endParaRPr lang="en-IN" sz="2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Merits and Limitations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889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Diffusion and adoption of innovation: Meaning, Concept, Definition and, process and stages of adoption. Models and adoption Process.</a:t>
                      </a:r>
                      <a:endParaRPr lang="en-IN" sz="2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AIETA, NAIDTEA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889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Adopter categories and their characteristics, Factors influencing adoption process</a:t>
                      </a:r>
                      <a:endParaRPr lang="en-IN" sz="2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Innovators, Early adopters, Early Majority, Late Majority, Laggards</a:t>
                      </a:r>
                      <a:endParaRPr lang="en-IN" sz="2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Personal, Situational and Social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587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Innovation – Decision Process – Elements of ID process</a:t>
                      </a:r>
                      <a:endParaRPr lang="en-IN" sz="2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Innovation (RCCTO), Communication (PC, PL, IC), Time and Social System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192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Capacity Building of Extension Personnel and Farmers  - Meaning, Definition, Types of training</a:t>
                      </a:r>
                      <a:endParaRPr lang="en-IN" sz="2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Pre-in-induct-ongoing/refresher</a:t>
                      </a:r>
                      <a:endParaRPr lang="en-IN" sz="2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Extension personnel, Farmers, Youth, Women</a:t>
                      </a:r>
                      <a:endParaRPr lang="en-IN" sz="24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Vocational, On Campus, Off campus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587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Training of Farmers, Farm Women and Rural Youth – FTC and KVK.</a:t>
                      </a:r>
                      <a:endParaRPr lang="en-IN" sz="2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Areas, Institutes, Mandates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9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5623"/>
          </a:xfrm>
          <a:solidFill>
            <a:schemeClr val="accent2"/>
          </a:solidFill>
        </p:spPr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+mn-lt"/>
              </a:rPr>
              <a:t>Models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3368"/>
            <a:ext cx="12192000" cy="58846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/>
              <a:t>Relatively well-developed </a:t>
            </a:r>
            <a:r>
              <a:rPr lang="en-US" sz="3600" b="1" dirty="0" smtClean="0">
                <a:solidFill>
                  <a:srgbClr val="C00000"/>
                </a:solidFill>
              </a:rPr>
              <a:t>Analogy</a:t>
            </a: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b="1" dirty="0" smtClean="0">
                <a:solidFill>
                  <a:srgbClr val="00B050"/>
                </a:solidFill>
              </a:rPr>
              <a:t>Extent of representing </a:t>
            </a:r>
            <a:r>
              <a:rPr lang="en-US" sz="3200" b="1" dirty="0" smtClean="0"/>
              <a:t>physical or logical structure among two dissimilar objects or processes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Usually </a:t>
            </a:r>
            <a:r>
              <a:rPr lang="en-US" sz="3600" b="1" dirty="0" smtClean="0">
                <a:solidFill>
                  <a:srgbClr val="00B050"/>
                </a:solidFill>
              </a:rPr>
              <a:t>incomplete &amp; Represented </a:t>
            </a:r>
            <a:r>
              <a:rPr lang="en-US" sz="3600" b="1" dirty="0" smtClean="0"/>
              <a:t>only  &amp; Don’t show every part of system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Give us </a:t>
            </a:r>
            <a:r>
              <a:rPr lang="en-US" sz="3600" b="1" dirty="0" smtClean="0">
                <a:solidFill>
                  <a:srgbClr val="00B050"/>
                </a:solidFill>
              </a:rPr>
              <a:t>general idea </a:t>
            </a:r>
            <a:r>
              <a:rPr lang="en-US" sz="3600" b="1" dirty="0" smtClean="0"/>
              <a:t>of complicated objects / events. </a:t>
            </a:r>
            <a:endParaRPr lang="en-IN" sz="3600" b="1" dirty="0" smtClean="0"/>
          </a:p>
          <a:p>
            <a:pPr>
              <a:lnSpc>
                <a:spcPct val="150000"/>
              </a:lnSpc>
            </a:pPr>
            <a:r>
              <a:rPr lang="en-US" sz="3600" b="1" dirty="0" smtClean="0"/>
              <a:t>Allows to account for different Variables of communication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Enables to see how a </a:t>
            </a:r>
            <a:r>
              <a:rPr lang="en-US" sz="3600" b="1" dirty="0" smtClean="0">
                <a:solidFill>
                  <a:srgbClr val="C00000"/>
                </a:solidFill>
              </a:rPr>
              <a:t>particular communication event </a:t>
            </a:r>
            <a:r>
              <a:rPr lang="en-US" sz="3600" b="1" dirty="0" smtClean="0">
                <a:solidFill>
                  <a:srgbClr val="00B050"/>
                </a:solidFill>
              </a:rPr>
              <a:t>fits</a:t>
            </a:r>
            <a:r>
              <a:rPr lang="en-US" sz="3600" b="1" dirty="0" smtClean="0"/>
              <a:t> into a </a:t>
            </a:r>
            <a:r>
              <a:rPr lang="en-US" sz="3600" b="1" dirty="0" smtClean="0">
                <a:solidFill>
                  <a:srgbClr val="00B050"/>
                </a:solidFill>
              </a:rPr>
              <a:t>General Pattern</a:t>
            </a:r>
            <a:r>
              <a:rPr lang="en-US" sz="3600" b="1" dirty="0" smtClean="0"/>
              <a:t>… </a:t>
            </a:r>
            <a:endParaRPr lang="en-IN" sz="3600" b="1" dirty="0" smtClean="0"/>
          </a:p>
          <a:p>
            <a:pPr>
              <a:lnSpc>
                <a:spcPct val="150000"/>
              </a:lnSpc>
            </a:pP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21898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  <a:latin typeface="+mn-lt"/>
              </a:rPr>
              <a:t>Models of Communication </a:t>
            </a:r>
            <a:r>
              <a:rPr lang="en-IN" dirty="0" smtClean="0">
                <a:solidFill>
                  <a:srgbClr val="FF0000"/>
                </a:solidFill>
                <a:latin typeface="+mn-lt"/>
              </a:rPr>
              <a:t>Helps</a:t>
            </a:r>
            <a:endParaRPr lang="en-I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IN" sz="4800" b="1" dirty="0" smtClean="0"/>
              <a:t>Communication </a:t>
            </a:r>
            <a:r>
              <a:rPr lang="en-IN" sz="4800" b="1" dirty="0"/>
              <a:t>situations</a:t>
            </a:r>
          </a:p>
          <a:p>
            <a:pPr>
              <a:lnSpc>
                <a:spcPct val="150000"/>
              </a:lnSpc>
              <a:defRPr/>
            </a:pPr>
            <a:r>
              <a:rPr lang="en-IN" sz="4800" b="1" dirty="0"/>
              <a:t>Common elements</a:t>
            </a:r>
          </a:p>
          <a:p>
            <a:pPr>
              <a:lnSpc>
                <a:spcPct val="150000"/>
              </a:lnSpc>
              <a:defRPr/>
            </a:pPr>
            <a:r>
              <a:rPr lang="en-IN" sz="4800" b="1" dirty="0"/>
              <a:t>Universal Acceptance</a:t>
            </a:r>
          </a:p>
          <a:p>
            <a:pPr>
              <a:lnSpc>
                <a:spcPct val="150000"/>
              </a:lnSpc>
              <a:defRPr/>
            </a:pPr>
            <a:r>
              <a:rPr lang="en-IN" sz="4800" b="1" dirty="0"/>
              <a:t>Developing locally Acceptable Model</a:t>
            </a:r>
            <a:endParaRPr lang="en-IN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20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7868"/>
          </a:xfrm>
        </p:spPr>
        <p:txBody>
          <a:bodyPr>
            <a:normAutofit/>
          </a:bodyPr>
          <a:lstStyle/>
          <a:p>
            <a:pPr algn="ctr"/>
            <a:r>
              <a:rPr lang="en-IN" b="1" dirty="0" smtClean="0">
                <a:latin typeface="+mn-lt"/>
              </a:rPr>
              <a:t>Classification of Models of Communication</a:t>
            </a:r>
            <a:endParaRPr lang="en-IN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313223"/>
              </p:ext>
            </p:extLst>
          </p:nvPr>
        </p:nvGraphicFramePr>
        <p:xfrm>
          <a:off x="435005" y="943254"/>
          <a:ext cx="11381176" cy="54130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0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2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51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7992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551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9293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82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 </a:t>
                      </a:r>
                      <a:endParaRPr lang="en-I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00"/>
                          </a:solidFill>
                          <a:effectLst/>
                        </a:rPr>
                        <a:t>Verbal model</a:t>
                      </a:r>
                      <a:endParaRPr lang="en-IN" sz="32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IN" sz="32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effectLst/>
                        </a:rPr>
                        <a:t>Structural</a:t>
                      </a:r>
                      <a:endParaRPr lang="en-IN" sz="3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IN" sz="32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effectLst/>
                        </a:rPr>
                        <a:t>Explanatory</a:t>
                      </a:r>
                      <a:endParaRPr lang="en-IN" sz="3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2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1</a:t>
                      </a:r>
                      <a:endParaRPr lang="en-IN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smtClean="0">
                          <a:effectLst/>
                        </a:rPr>
                        <a:t>Aristotle's </a:t>
                      </a:r>
                      <a:r>
                        <a:rPr lang="en-US" sz="3200" b="1" dirty="0">
                          <a:effectLst/>
                        </a:rPr>
                        <a:t>Model</a:t>
                      </a:r>
                      <a:endParaRPr lang="en-I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1</a:t>
                      </a:r>
                      <a:endParaRPr lang="en-IN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Shannon and Weaver</a:t>
                      </a:r>
                      <a:endParaRPr lang="en-IN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1</a:t>
                      </a:r>
                      <a:endParaRPr lang="en-IN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Osgood’s</a:t>
                      </a:r>
                      <a:endParaRPr lang="en-IN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2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2</a:t>
                      </a:r>
                      <a:endParaRPr lang="en-IN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Plato’s Model</a:t>
                      </a:r>
                      <a:endParaRPr lang="en-IN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2</a:t>
                      </a:r>
                      <a:endParaRPr lang="en-IN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Westly  &amp; Maclean</a:t>
                      </a:r>
                      <a:endParaRPr lang="en-IN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2</a:t>
                      </a:r>
                      <a:endParaRPr lang="en-IN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Johnson’s</a:t>
                      </a:r>
                      <a:endParaRPr lang="en-IN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2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3</a:t>
                      </a:r>
                      <a:endParaRPr lang="en-IN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</a:rPr>
                        <a:t>Lasswell’s</a:t>
                      </a:r>
                      <a:r>
                        <a:rPr lang="en-US" sz="3200" b="1" dirty="0">
                          <a:effectLst/>
                        </a:rPr>
                        <a:t> Model</a:t>
                      </a:r>
                      <a:endParaRPr lang="en-I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3</a:t>
                      </a:r>
                      <a:endParaRPr lang="en-IN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</a:rPr>
                        <a:t>Berlo’s</a:t>
                      </a:r>
                      <a:r>
                        <a:rPr lang="en-US" sz="3200" b="1" dirty="0">
                          <a:effectLst/>
                        </a:rPr>
                        <a:t> Model</a:t>
                      </a:r>
                      <a:endParaRPr lang="en-I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3</a:t>
                      </a:r>
                      <a:endParaRPr lang="en-I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New comb’s</a:t>
                      </a:r>
                      <a:endParaRPr lang="en-I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26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4</a:t>
                      </a:r>
                      <a:endParaRPr lang="en-I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Gerbner’s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</a:t>
                      </a:r>
                      <a:endParaRPr lang="en-IN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4</a:t>
                      </a:r>
                      <a:endParaRPr lang="en-I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</a:rPr>
                        <a:t>Leagan’s</a:t>
                      </a:r>
                      <a:r>
                        <a:rPr lang="en-US" sz="3200" b="1" dirty="0">
                          <a:effectLst/>
                        </a:rPr>
                        <a:t> Model</a:t>
                      </a:r>
                      <a:endParaRPr lang="en-I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4</a:t>
                      </a:r>
                      <a:endParaRPr lang="en-IN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Jan’s model</a:t>
                      </a:r>
                      <a:endParaRPr lang="en-I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15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5" y="111456"/>
            <a:ext cx="11887200" cy="49814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Models</a:t>
            </a:r>
            <a:r>
              <a:rPr lang="en-US" sz="3200" b="1" baseline="0" dirty="0" smtClean="0">
                <a:latin typeface="+mn-lt"/>
              </a:rPr>
              <a:t> of Communication / Communication Skills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05" y="710252"/>
            <a:ext cx="11887200" cy="5970896"/>
          </a:xfrm>
        </p:spPr>
        <p:txBody>
          <a:bodyPr>
            <a:normAutofit/>
          </a:bodyPr>
          <a:lstStyle/>
          <a:p>
            <a:r>
              <a:rPr lang="en-US" b="1" dirty="0" smtClean="0"/>
              <a:t>Aristotle</a:t>
            </a:r>
            <a:endParaRPr lang="en-US" sz="2400" b="1" dirty="0" smtClean="0"/>
          </a:p>
          <a:p>
            <a:endParaRPr lang="en-US" sz="200" b="1" dirty="0" smtClean="0"/>
          </a:p>
          <a:p>
            <a:endParaRPr lang="en-US" sz="200" b="1" dirty="0" smtClean="0"/>
          </a:p>
          <a:p>
            <a:r>
              <a:rPr lang="en-US" sz="2400" b="1" dirty="0" err="1" smtClean="0"/>
              <a:t>Shanon</a:t>
            </a:r>
            <a:r>
              <a:rPr lang="en-US" sz="2400" b="1" dirty="0" smtClean="0"/>
              <a:t> –Weaver</a:t>
            </a:r>
          </a:p>
          <a:p>
            <a:endParaRPr lang="en-US" sz="1600" b="1" dirty="0" smtClean="0"/>
          </a:p>
          <a:p>
            <a:r>
              <a:rPr lang="en-US" sz="2800" b="1" dirty="0" smtClean="0"/>
              <a:t>Berlo</a:t>
            </a:r>
          </a:p>
          <a:p>
            <a:endParaRPr lang="en-US" sz="1600" b="1" dirty="0" smtClean="0"/>
          </a:p>
          <a:p>
            <a:r>
              <a:rPr lang="en-US" b="1" dirty="0" smtClean="0"/>
              <a:t>Schramm</a:t>
            </a:r>
          </a:p>
          <a:p>
            <a:endParaRPr lang="en-US" sz="2000" b="1" dirty="0" smtClean="0"/>
          </a:p>
          <a:p>
            <a:r>
              <a:rPr lang="en-US" b="1" dirty="0" smtClean="0"/>
              <a:t>Leagans</a:t>
            </a:r>
          </a:p>
          <a:p>
            <a:endParaRPr lang="en-US" sz="2000" b="1" dirty="0" smtClean="0"/>
          </a:p>
          <a:p>
            <a:r>
              <a:rPr lang="en-US" b="1" dirty="0" smtClean="0"/>
              <a:t>Rogers &amp; Shoemaker</a:t>
            </a:r>
          </a:p>
          <a:p>
            <a:r>
              <a:rPr lang="en-US" b="1" dirty="0" smtClean="0"/>
              <a:t>Osgood</a:t>
            </a:r>
          </a:p>
          <a:p>
            <a:r>
              <a:rPr lang="en-US" b="1" dirty="0" smtClean="0"/>
              <a:t>Agee </a:t>
            </a:r>
            <a:r>
              <a:rPr lang="en-US" b="1" i="1" dirty="0" smtClean="0"/>
              <a:t>et. al.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18795" y="5791200"/>
            <a:ext cx="609600" cy="353704"/>
          </a:xfrm>
        </p:spPr>
        <p:txBody>
          <a:bodyPr/>
          <a:lstStyle/>
          <a:p>
            <a:fld id="{F4A751A5-4405-4285-BDEB-52C0531AF46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6096000" y="152400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SSA – Aristotle</a:t>
            </a:r>
          </a:p>
          <a:p>
            <a:pPr lvl="1"/>
            <a:r>
              <a:rPr lang="en-US" dirty="0" smtClean="0"/>
              <a:t>STSRD – </a:t>
            </a:r>
            <a:r>
              <a:rPr lang="en-US" dirty="0" err="1" smtClean="0"/>
              <a:t>Shanon</a:t>
            </a:r>
            <a:r>
              <a:rPr lang="en-US" dirty="0" smtClean="0"/>
              <a:t> &amp; Weaver</a:t>
            </a:r>
          </a:p>
          <a:p>
            <a:pPr lvl="1"/>
            <a:r>
              <a:rPr lang="en-US" dirty="0" smtClean="0"/>
              <a:t>SEMCDR – Berlo</a:t>
            </a:r>
          </a:p>
          <a:p>
            <a:pPr lvl="1"/>
            <a:r>
              <a:rPr lang="en-US" dirty="0" smtClean="0"/>
              <a:t>SESDD - </a:t>
            </a:r>
            <a:r>
              <a:rPr lang="en-US" dirty="0" err="1" smtClean="0"/>
              <a:t>Shramm</a:t>
            </a:r>
            <a:endParaRPr lang="en-US" dirty="0" smtClean="0"/>
          </a:p>
          <a:p>
            <a:pPr lvl="1"/>
            <a:r>
              <a:rPr lang="en-US" dirty="0" smtClean="0"/>
              <a:t>CMCTA – Leagans</a:t>
            </a:r>
          </a:p>
          <a:p>
            <a:pPr lvl="1"/>
            <a:r>
              <a:rPr lang="en-US" dirty="0" smtClean="0"/>
              <a:t>SMCRE – Rogers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08800" y="838200"/>
            <a:ext cx="1320800" cy="3810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Speaker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8331200" y="838200"/>
            <a:ext cx="1524000" cy="3810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Speech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956800" y="838200"/>
            <a:ext cx="2032000" cy="381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Audience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578167" y="1524000"/>
            <a:ext cx="1219200" cy="3810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Source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876800" y="1524000"/>
            <a:ext cx="1930400" cy="381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Transmitter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908800" y="1524000"/>
            <a:ext cx="1219200" cy="3810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Signal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229600" y="1524000"/>
            <a:ext cx="1625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Receiver 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9956800" y="1524000"/>
            <a:ext cx="2032000" cy="381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Destination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235200" y="2286000"/>
            <a:ext cx="1625600" cy="3810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Source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962400" y="2286000"/>
            <a:ext cx="1422400" cy="381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Encoder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486400" y="2286000"/>
            <a:ext cx="1625600" cy="3810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Message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7213600" y="2286000"/>
            <a:ext cx="16256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Channel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40800" y="2286000"/>
            <a:ext cx="1524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Decoder 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0566400" y="2286000"/>
            <a:ext cx="1422400" cy="381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Receiver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4368800" y="3124200"/>
            <a:ext cx="1219200" cy="3810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Source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5689600" y="3124200"/>
            <a:ext cx="1320800" cy="381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Encoder</a:t>
            </a: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112000" y="3124200"/>
            <a:ext cx="1320800" cy="3810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Signal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8534400" y="3124200"/>
            <a:ext cx="1524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Decoder</a:t>
            </a:r>
            <a:endParaRPr lang="en-US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10160000" y="3124200"/>
            <a:ext cx="1828800" cy="381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Destination</a:t>
            </a:r>
            <a:endParaRPr lang="en-US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2946400" y="4038600"/>
            <a:ext cx="2336800" cy="3810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Communicator</a:t>
            </a:r>
            <a:endParaRPr lang="en-US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384800" y="4038600"/>
            <a:ext cx="1625600" cy="3810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Message</a:t>
            </a:r>
            <a:endParaRPr lang="en-US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7112000" y="4038600"/>
            <a:ext cx="14224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Channel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636000" y="4038600"/>
            <a:ext cx="1727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Treatment</a:t>
            </a:r>
            <a:endParaRPr lang="en-US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10464800" y="4038600"/>
            <a:ext cx="1524000" cy="381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Audience</a:t>
            </a:r>
            <a:endParaRPr lang="en-US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4673600" y="4876800"/>
            <a:ext cx="1219200" cy="3810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Source</a:t>
            </a:r>
            <a:endParaRPr lang="en-US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5994400" y="4876800"/>
            <a:ext cx="1524000" cy="3810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Message</a:t>
            </a:r>
            <a:endParaRPr lang="en-US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7620000" y="4876800"/>
            <a:ext cx="14224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Channel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144000" y="4876800"/>
            <a:ext cx="1524000" cy="381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Receiver</a:t>
            </a:r>
            <a:endParaRPr lang="en-US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10769600" y="4876800"/>
            <a:ext cx="1219200" cy="381000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Effects</a:t>
            </a:r>
            <a:endParaRPr lang="en-US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3860800" y="5486400"/>
            <a:ext cx="1524000" cy="3810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Encoder</a:t>
            </a:r>
            <a:endParaRPr lang="en-US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5588000" y="5486400"/>
            <a:ext cx="1828800" cy="3810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Interpreter</a:t>
            </a:r>
            <a:endParaRPr lang="en-US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7721600" y="5486400"/>
            <a:ext cx="1422400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Decoder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245600" y="5486400"/>
            <a:ext cx="1524000" cy="381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Message </a:t>
            </a:r>
            <a:endParaRPr lang="en-US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10871200" y="5486400"/>
            <a:ext cx="1219200" cy="381000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Effects</a:t>
            </a:r>
            <a:endParaRPr lang="en-US" b="1" dirty="0"/>
          </a:p>
        </p:txBody>
      </p:sp>
      <p:sp>
        <p:nvSpPr>
          <p:cNvPr id="40" name="Slide Number Placeholder 3"/>
          <p:cNvSpPr txBox="1">
            <a:spLocks/>
          </p:cNvSpPr>
          <p:nvPr/>
        </p:nvSpPr>
        <p:spPr>
          <a:xfrm>
            <a:off x="10602795" y="6275696"/>
            <a:ext cx="609600" cy="353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A751A5-4405-4285-BDEB-52C0531AF46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187828" y="5979774"/>
            <a:ext cx="1176784" cy="3810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Source</a:t>
            </a:r>
            <a:endParaRPr lang="en-US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3488852" y="5979774"/>
            <a:ext cx="1586144" cy="3810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Commentator</a:t>
            </a:r>
            <a:endParaRPr lang="en-US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5148963" y="5979774"/>
            <a:ext cx="1094913" cy="381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Message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356306" y="5979774"/>
            <a:ext cx="1055456" cy="381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Channel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7510388" y="5979774"/>
            <a:ext cx="1255697" cy="381000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Audience</a:t>
            </a:r>
            <a:endParaRPr lang="en-US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8966446" y="5962096"/>
            <a:ext cx="1331651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Feedback</a:t>
            </a:r>
            <a:endParaRPr lang="en-US" b="1" dirty="0"/>
          </a:p>
        </p:txBody>
      </p:sp>
      <p:sp>
        <p:nvSpPr>
          <p:cNvPr id="47" name="Rounded Rectangle 46"/>
          <p:cNvSpPr/>
          <p:nvPr/>
        </p:nvSpPr>
        <p:spPr>
          <a:xfrm>
            <a:off x="10679837" y="5937644"/>
            <a:ext cx="1395766" cy="381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Distortion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5050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03" y="144788"/>
            <a:ext cx="11875265" cy="1325563"/>
          </a:xfrm>
        </p:spPr>
        <p:txBody>
          <a:bodyPr/>
          <a:lstStyle/>
          <a:p>
            <a:r>
              <a:rPr lang="en-IN" dirty="0" smtClean="0">
                <a:latin typeface="+mn-lt"/>
              </a:rPr>
              <a:t>Aristotle - </a:t>
            </a:r>
            <a:r>
              <a:rPr lang="en-US" dirty="0" smtClean="0">
                <a:latin typeface="+mn-lt"/>
              </a:rPr>
              <a:t>Speaker – Speech – Audience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02" y="1671389"/>
            <a:ext cx="11875265" cy="502686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Speaker </a:t>
            </a:r>
            <a:r>
              <a:rPr lang="en-US" sz="6000" b="1" dirty="0" smtClean="0"/>
              <a:t>– the person who speaks</a:t>
            </a:r>
            <a:endParaRPr lang="en-IN" sz="6000" b="1" dirty="0" smtClean="0"/>
          </a:p>
          <a:p>
            <a:r>
              <a:rPr lang="en-US" sz="6000" b="1" dirty="0" smtClean="0">
                <a:solidFill>
                  <a:srgbClr val="00B050"/>
                </a:solidFill>
              </a:rPr>
              <a:t>Speech</a:t>
            </a:r>
            <a:r>
              <a:rPr lang="en-US" sz="6000" b="1" dirty="0" smtClean="0"/>
              <a:t> – the speech that the individual produces</a:t>
            </a:r>
            <a:endParaRPr lang="en-IN" sz="6000" b="1" dirty="0" smtClean="0"/>
          </a:p>
          <a:p>
            <a:r>
              <a:rPr lang="en-US" sz="6000" b="1" dirty="0" smtClean="0">
                <a:solidFill>
                  <a:srgbClr val="0070C0"/>
                </a:solidFill>
              </a:rPr>
              <a:t>Audience-</a:t>
            </a:r>
            <a:r>
              <a:rPr lang="en-US" sz="6000" b="1" dirty="0" smtClean="0"/>
              <a:t> the person who listens</a:t>
            </a:r>
            <a:endParaRPr lang="en-IN" sz="6000" b="1" dirty="0" smtClean="0"/>
          </a:p>
          <a:p>
            <a:endParaRPr lang="en-IN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Shannon-Weaver model</a:t>
            </a:r>
            <a:br>
              <a:rPr lang="en-US" b="1" dirty="0" smtClean="0"/>
            </a:br>
            <a:r>
              <a:rPr lang="en-US" b="1" dirty="0" smtClean="0">
                <a:solidFill>
                  <a:srgbClr val="0000FF"/>
                </a:solidFill>
                <a:latin typeface="+mn-lt"/>
              </a:rPr>
              <a:t>Source – Transmitter – Signal – Receiver – Destination</a:t>
            </a:r>
            <a:r>
              <a:rPr lang="en-US" b="1" dirty="0" smtClean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73" y="1825624"/>
            <a:ext cx="11558726" cy="478823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consistent with Aristotle’s proposition</a:t>
            </a:r>
          </a:p>
          <a:p>
            <a:pPr lvl="1"/>
            <a:r>
              <a:rPr lang="en-US" sz="3600" b="1" dirty="0" smtClean="0"/>
              <a:t>source is speaker</a:t>
            </a:r>
          </a:p>
          <a:p>
            <a:pPr lvl="1"/>
            <a:r>
              <a:rPr lang="en-US" sz="3600" b="1" dirty="0" smtClean="0"/>
              <a:t>signal is the speech </a:t>
            </a:r>
          </a:p>
          <a:p>
            <a:pPr lvl="1"/>
            <a:r>
              <a:rPr lang="en-US" sz="3600" b="1" dirty="0" smtClean="0"/>
              <a:t>destination is the audience</a:t>
            </a:r>
          </a:p>
          <a:p>
            <a:r>
              <a:rPr lang="en-US" sz="4000" b="1" dirty="0" smtClean="0">
                <a:solidFill>
                  <a:srgbClr val="0000FF"/>
                </a:solidFill>
              </a:rPr>
              <a:t>plus two added ingredients</a:t>
            </a:r>
          </a:p>
          <a:p>
            <a:pPr lvl="2"/>
            <a:r>
              <a:rPr lang="en-US" sz="3200" dirty="0" smtClean="0"/>
              <a:t>a </a:t>
            </a:r>
            <a:r>
              <a:rPr lang="en-US" sz="4000" b="1" dirty="0" smtClean="0"/>
              <a:t>transmitter</a:t>
            </a:r>
            <a:r>
              <a:rPr lang="en-US" sz="3200" dirty="0" smtClean="0"/>
              <a:t> which sends out the source’s message and </a:t>
            </a:r>
          </a:p>
          <a:p>
            <a:pPr lvl="2"/>
            <a:r>
              <a:rPr lang="en-US" sz="3200" dirty="0" smtClean="0"/>
              <a:t>a </a:t>
            </a:r>
            <a:r>
              <a:rPr lang="en-US" sz="4400" b="1" dirty="0" smtClean="0"/>
              <a:t>receiver</a:t>
            </a:r>
            <a:r>
              <a:rPr lang="en-US" sz="3200" dirty="0" smtClean="0"/>
              <a:t> which catches the message for the destination.</a:t>
            </a:r>
            <a:endParaRPr lang="en-IN" sz="3200" dirty="0" smtClean="0"/>
          </a:p>
          <a:p>
            <a:endParaRPr lang="en-IN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36311" y="2566788"/>
            <a:ext cx="5405760" cy="9665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+mj-cs"/>
              </a:rPr>
              <a:t>Aristotle 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Speaker – Speech – Audience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553"/>
            <a:ext cx="12192000" cy="151313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latin typeface="+mn-lt"/>
              </a:rPr>
              <a:t>Berlo</a:t>
            </a:r>
            <a:r>
              <a:rPr lang="en-US" b="1" dirty="0" smtClean="0">
                <a:latin typeface="+mn-lt"/>
              </a:rPr>
              <a:t> : 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Source – Encoder – Message – Channel – Decoder – Receiver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76" y="1550200"/>
            <a:ext cx="11825056" cy="47083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/>
              <a:t>Code is a </a:t>
            </a:r>
            <a:r>
              <a:rPr lang="en-US" sz="3600" b="1" dirty="0" smtClean="0">
                <a:solidFill>
                  <a:srgbClr val="C00000"/>
                </a:solidFill>
              </a:rPr>
              <a:t>system of signal </a:t>
            </a:r>
            <a:r>
              <a:rPr lang="en-US" sz="3600" b="1" dirty="0" smtClean="0"/>
              <a:t>for communication.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Encode means to </a:t>
            </a:r>
            <a:r>
              <a:rPr lang="en-US" sz="3600" b="1" dirty="0" smtClean="0">
                <a:solidFill>
                  <a:srgbClr val="C00000"/>
                </a:solidFill>
              </a:rPr>
              <a:t>put the message into code</a:t>
            </a:r>
            <a:r>
              <a:rPr lang="en-US" sz="36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Channel means the </a:t>
            </a:r>
            <a:r>
              <a:rPr lang="en-US" sz="3600" b="1" dirty="0" smtClean="0">
                <a:solidFill>
                  <a:srgbClr val="C00000"/>
                </a:solidFill>
              </a:rPr>
              <a:t>medium</a:t>
            </a:r>
            <a:r>
              <a:rPr lang="en-US" sz="3600" b="1" dirty="0" smtClean="0"/>
              <a:t> through which the signals </a:t>
            </a:r>
            <a:r>
              <a:rPr lang="en-US" sz="3600" b="1" dirty="0" smtClean="0">
                <a:solidFill>
                  <a:srgbClr val="C00000"/>
                </a:solidFill>
              </a:rPr>
              <a:t>move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Decoder means which </a:t>
            </a:r>
            <a:r>
              <a:rPr lang="en-US" sz="3600" b="1" dirty="0" smtClean="0">
                <a:solidFill>
                  <a:srgbClr val="C00000"/>
                </a:solidFill>
              </a:rPr>
              <a:t>converts</a:t>
            </a:r>
            <a:r>
              <a:rPr lang="en-US" sz="3600" b="1" dirty="0" smtClean="0"/>
              <a:t> the message 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/>
              <a:t>in the </a:t>
            </a:r>
            <a:r>
              <a:rPr lang="en-US" sz="3200" b="1" dirty="0" smtClean="0">
                <a:solidFill>
                  <a:srgbClr val="0000FF"/>
                </a:solidFill>
              </a:rPr>
              <a:t>code into ordinary language </a:t>
            </a:r>
            <a:r>
              <a:rPr lang="en-US" sz="2800" b="1" dirty="0" smtClean="0"/>
              <a:t>which may be </a:t>
            </a:r>
            <a:r>
              <a:rPr lang="en-US" sz="3200" b="1" dirty="0" smtClean="0">
                <a:solidFill>
                  <a:srgbClr val="0000FF"/>
                </a:solidFill>
              </a:rPr>
              <a:t>easily understood</a:t>
            </a:r>
            <a:r>
              <a:rPr lang="en-US" sz="2800" b="1" dirty="0" smtClean="0"/>
              <a:t>.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37"/>
            <a:ext cx="12192000" cy="16906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Schramm</a:t>
            </a:r>
            <a:r>
              <a:rPr lang="en-US" dirty="0" smtClean="0">
                <a:latin typeface="+mn-lt"/>
              </a:rPr>
              <a:t> :  </a:t>
            </a:r>
            <a:br>
              <a:rPr lang="en-US" dirty="0" smtClean="0">
                <a:latin typeface="+mn-lt"/>
              </a:rPr>
            </a:br>
            <a:r>
              <a:rPr lang="en-US" b="1" dirty="0" smtClean="0">
                <a:solidFill>
                  <a:srgbClr val="C00000"/>
                </a:solidFill>
                <a:latin typeface="+mn-lt"/>
              </a:rPr>
              <a:t>Source – Encoder – Signal – Decoder – Destination</a:t>
            </a:r>
            <a:endParaRPr lang="en-IN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0833"/>
            <a:ext cx="11353800" cy="432612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This model of communication is particularly relevant for the </a:t>
            </a:r>
            <a:r>
              <a:rPr lang="en-US" sz="4800" b="1" dirty="0" smtClean="0">
                <a:solidFill>
                  <a:srgbClr val="0000FF"/>
                </a:solidFill>
              </a:rPr>
              <a:t>Mass Media</a:t>
            </a:r>
          </a:p>
          <a:p>
            <a:r>
              <a:rPr lang="en-US" sz="4800" b="1" dirty="0" smtClean="0">
                <a:solidFill>
                  <a:srgbClr val="0000FF"/>
                </a:solidFill>
              </a:rPr>
              <a:t>Radio</a:t>
            </a:r>
          </a:p>
          <a:p>
            <a:r>
              <a:rPr lang="en-US" sz="4800" b="1" dirty="0" smtClean="0">
                <a:solidFill>
                  <a:srgbClr val="0000FF"/>
                </a:solidFill>
              </a:rPr>
              <a:t>Television</a:t>
            </a:r>
          </a:p>
          <a:p>
            <a:r>
              <a:rPr lang="en-US" sz="4800" b="1" dirty="0" smtClean="0">
                <a:solidFill>
                  <a:srgbClr val="0000FF"/>
                </a:solidFill>
              </a:rPr>
              <a:t>Online</a:t>
            </a:r>
            <a:endParaRPr lang="en-IN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+mn-lt"/>
              </a:rPr>
              <a:t>Leagans</a:t>
            </a:r>
            <a:r>
              <a:rPr lang="en-US" b="1" dirty="0" smtClean="0">
                <a:latin typeface="+mn-lt"/>
              </a:rPr>
              <a:t> : 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solidFill>
                  <a:srgbClr val="0000FF"/>
                </a:solidFill>
                <a:latin typeface="+mn-lt"/>
              </a:rPr>
              <a:t>Communicator – Message – Channel – Treatment – Audience - Response</a:t>
            </a:r>
            <a:endParaRPr lang="en-IN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7374"/>
            <a:ext cx="12019402" cy="4554779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/>
              <a:t>Here the task of communication is to provide </a:t>
            </a:r>
            <a:r>
              <a:rPr lang="en-US" sz="3200" b="1" dirty="0" smtClean="0">
                <a:solidFill>
                  <a:srgbClr val="C00000"/>
                </a:solidFill>
              </a:rPr>
              <a:t>powerful incentives </a:t>
            </a:r>
            <a:r>
              <a:rPr lang="en-US" sz="3200" b="1" dirty="0" smtClean="0"/>
              <a:t>for change.  </a:t>
            </a:r>
          </a:p>
          <a:p>
            <a:pPr algn="just"/>
            <a:r>
              <a:rPr lang="en-US" sz="3200" b="1" dirty="0" smtClean="0"/>
              <a:t>Success at this task requires thorough </a:t>
            </a:r>
            <a:r>
              <a:rPr lang="en-US" sz="3200" b="1" dirty="0" smtClean="0">
                <a:solidFill>
                  <a:srgbClr val="C00000"/>
                </a:solidFill>
              </a:rPr>
              <a:t>understanding of six elements</a:t>
            </a:r>
            <a:r>
              <a:rPr lang="en-US" sz="3200" b="1" dirty="0" smtClean="0"/>
              <a:t> of communication </a:t>
            </a:r>
          </a:p>
          <a:p>
            <a:pPr lvl="1" algn="just"/>
            <a:r>
              <a:rPr lang="en-US" sz="2800" b="1" dirty="0" smtClean="0">
                <a:solidFill>
                  <a:srgbClr val="C00000"/>
                </a:solidFill>
              </a:rPr>
              <a:t>a skilful communicator </a:t>
            </a:r>
          </a:p>
          <a:p>
            <a:pPr lvl="1" algn="just"/>
            <a:r>
              <a:rPr lang="en-US" sz="2800" b="1" dirty="0" smtClean="0">
                <a:solidFill>
                  <a:srgbClr val="C00000"/>
                </a:solidFill>
              </a:rPr>
              <a:t>sending useful message through </a:t>
            </a:r>
          </a:p>
          <a:p>
            <a:pPr lvl="1" algn="just"/>
            <a:r>
              <a:rPr lang="en-US" sz="2800" b="1" dirty="0" smtClean="0">
                <a:solidFill>
                  <a:srgbClr val="C00000"/>
                </a:solidFill>
              </a:rPr>
              <a:t>proper channel, </a:t>
            </a:r>
          </a:p>
          <a:p>
            <a:pPr lvl="1" algn="just"/>
            <a:r>
              <a:rPr lang="en-US" sz="2800" b="1" dirty="0" smtClean="0">
                <a:solidFill>
                  <a:srgbClr val="C00000"/>
                </a:solidFill>
              </a:rPr>
              <a:t>effectively treated, </a:t>
            </a:r>
          </a:p>
          <a:p>
            <a:pPr lvl="1" algn="just"/>
            <a:r>
              <a:rPr lang="en-US" sz="2800" b="1" dirty="0" smtClean="0">
                <a:solidFill>
                  <a:srgbClr val="C00000"/>
                </a:solidFill>
              </a:rPr>
              <a:t>to an appropriate audience </a:t>
            </a:r>
          </a:p>
          <a:p>
            <a:pPr lvl="1" algn="just"/>
            <a:r>
              <a:rPr lang="en-US" sz="2800" b="1" dirty="0" smtClean="0">
                <a:solidFill>
                  <a:srgbClr val="C00000"/>
                </a:solidFill>
              </a:rPr>
              <a:t>that responds as desired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86" y="177838"/>
            <a:ext cx="11974417" cy="1325563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+mn-lt"/>
              </a:rPr>
              <a:t>Rogers &amp; Shoemaker</a:t>
            </a:r>
            <a:br>
              <a:rPr lang="en-IN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Source – Message – Channel – Receiver – Effects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85" y="1503401"/>
            <a:ext cx="11974417" cy="527197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source</a:t>
            </a:r>
            <a:r>
              <a:rPr lang="en-US" sz="4800" b="1" dirty="0" smtClean="0"/>
              <a:t> sends the </a:t>
            </a:r>
            <a:r>
              <a:rPr lang="en-US" sz="4800" b="1" dirty="0" smtClean="0">
                <a:solidFill>
                  <a:srgbClr val="0070C0"/>
                </a:solidFill>
              </a:rPr>
              <a:t>message </a:t>
            </a:r>
          </a:p>
          <a:p>
            <a:r>
              <a:rPr lang="en-US" sz="4800" b="1" dirty="0" smtClean="0"/>
              <a:t>via certain </a:t>
            </a:r>
            <a:r>
              <a:rPr lang="en-US" sz="4800" b="1" dirty="0" smtClean="0">
                <a:solidFill>
                  <a:srgbClr val="0070C0"/>
                </a:solidFill>
              </a:rPr>
              <a:t>channels </a:t>
            </a:r>
          </a:p>
          <a:p>
            <a:r>
              <a:rPr lang="en-US" sz="4800" b="1" dirty="0" smtClean="0"/>
              <a:t>to the </a:t>
            </a:r>
            <a:r>
              <a:rPr lang="en-US" sz="4800" b="1" dirty="0" smtClean="0">
                <a:solidFill>
                  <a:srgbClr val="0070C0"/>
                </a:solidFill>
              </a:rPr>
              <a:t>receiving</a:t>
            </a:r>
            <a:r>
              <a:rPr lang="en-US" sz="4800" b="1" dirty="0" smtClean="0"/>
              <a:t> individuals</a:t>
            </a:r>
          </a:p>
          <a:p>
            <a:r>
              <a:rPr lang="en-US" sz="4800" b="1" dirty="0" smtClean="0"/>
              <a:t>which causes some </a:t>
            </a:r>
            <a:r>
              <a:rPr lang="en-US" sz="4800" b="1" dirty="0" smtClean="0">
                <a:solidFill>
                  <a:srgbClr val="0070C0"/>
                </a:solidFill>
              </a:rPr>
              <a:t>effects </a:t>
            </a:r>
          </a:p>
          <a:p>
            <a:pPr lvl="1"/>
            <a:r>
              <a:rPr lang="en-US" sz="4400" b="1" dirty="0" smtClean="0"/>
              <a:t>i.e. changing the existing behaviour pattern of the receiver.</a:t>
            </a:r>
            <a:endParaRPr lang="en-IN" sz="4400" b="1" dirty="0" smtClean="0"/>
          </a:p>
          <a:p>
            <a:endParaRPr lang="en-IN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Practical </a:t>
            </a:r>
            <a:endParaRPr lang="en-IN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195976"/>
              </p:ext>
            </p:extLst>
          </p:nvPr>
        </p:nvGraphicFramePr>
        <p:xfrm>
          <a:off x="114194" y="1854994"/>
          <a:ext cx="11933873" cy="4774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3873"/>
              </a:tblGrid>
              <a:tr h="341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PRACTICALS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41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Simulated Exercises on Communication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41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Identifying the Problems, Fixing the Priorities and selecting the most important problem for preparation of a project. 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41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Developing a Project based on identified problem in a selected village. 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41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Organization of Group Discussion and Method demonstration. 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41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Visit to KVK / FTC. 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41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Planning and Writing of scripts for Radio and Television. 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41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Audio Visual aids – Meaning, Importance and Classification. 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41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Visit to community radio and television studio for understanding the process of programme production. 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41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Planning &amp; Preparation of visual aids -  Charts, Posters, Over Head Projector (OHP) Transparencies, Power Point Slides. 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41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Planning and Preparation of Agricultural Information materials – Leaflet, Folder, Pamphlet, News Stories, Success Stories.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41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Field diary and lab record; indexing, footnote and bibliographic procedures. 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41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Handling of Public Address Equipment (PAE) System, Still camera, Video Camera and Liquid Crystal Display (LCD) Projector. 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41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Development of schedules, Questionnaires and field visits for Data Collection.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4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9" y="365125"/>
            <a:ext cx="12081831" cy="1325563"/>
          </a:xfrm>
        </p:spPr>
        <p:txBody>
          <a:bodyPr/>
          <a:lstStyle/>
          <a:p>
            <a:r>
              <a:rPr lang="en-US" u="sng" dirty="0" err="1" smtClean="0"/>
              <a:t>Lasswell’s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69" y="1836642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sz="6600" b="1" dirty="0" smtClean="0"/>
              <a:t>Who says what </a:t>
            </a:r>
          </a:p>
          <a:p>
            <a:pPr lvl="0"/>
            <a:r>
              <a:rPr lang="en-US" sz="6600" b="1" dirty="0" smtClean="0"/>
              <a:t>in which channel </a:t>
            </a:r>
          </a:p>
          <a:p>
            <a:pPr lvl="0"/>
            <a:r>
              <a:rPr lang="en-US" sz="6600" b="1" dirty="0" smtClean="0"/>
              <a:t>to whom </a:t>
            </a:r>
          </a:p>
          <a:p>
            <a:pPr lvl="0"/>
            <a:r>
              <a:rPr lang="en-US" sz="6600" b="1" dirty="0" smtClean="0"/>
              <a:t>with what effects? </a:t>
            </a:r>
            <a:endParaRPr lang="en-IN" sz="6600" b="1" dirty="0" smtClean="0"/>
          </a:p>
          <a:p>
            <a:endParaRPr lang="en-I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19" y="365125"/>
            <a:ext cx="11832116" cy="1325563"/>
          </a:xfrm>
        </p:spPr>
        <p:txBody>
          <a:bodyPr/>
          <a:lstStyle/>
          <a:p>
            <a:r>
              <a:rPr lang="en-US" u="sng" dirty="0" smtClean="0"/>
              <a:t>Osgood (1955)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	a) Encoder</a:t>
            </a:r>
            <a:endParaRPr lang="en-IN" sz="6600" b="1" dirty="0" smtClean="0"/>
          </a:p>
          <a:p>
            <a:r>
              <a:rPr lang="en-US" sz="6600" b="1" dirty="0" smtClean="0"/>
              <a:t>	b) Interpreter </a:t>
            </a:r>
            <a:endParaRPr lang="en-IN" sz="6600" b="1" dirty="0" smtClean="0"/>
          </a:p>
          <a:p>
            <a:r>
              <a:rPr lang="en-US" sz="6600" b="1" dirty="0" smtClean="0"/>
              <a:t>	c) Decoder</a:t>
            </a:r>
            <a:endParaRPr lang="en-IN" sz="6600" b="1" dirty="0" smtClean="0"/>
          </a:p>
          <a:p>
            <a:r>
              <a:rPr lang="en-US" sz="6600" b="1" dirty="0" smtClean="0"/>
              <a:t>	d) Message</a:t>
            </a:r>
            <a:endParaRPr lang="en-I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05" y="210889"/>
            <a:ext cx="1178713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7)  </a:t>
            </a:r>
            <a:r>
              <a:rPr lang="en-US" u="sng" dirty="0" smtClean="0">
                <a:latin typeface="+mn-lt"/>
              </a:rPr>
              <a:t>Agee </a:t>
            </a:r>
            <a:r>
              <a:rPr lang="en-US" i="1" u="sng" dirty="0" smtClean="0">
                <a:latin typeface="+mn-lt"/>
              </a:rPr>
              <a:t>et .al</a:t>
            </a:r>
            <a:r>
              <a:rPr lang="en-US" u="sng" dirty="0" smtClean="0">
                <a:latin typeface="+mn-lt"/>
              </a:rPr>
              <a:t> (1980)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05" y="1707614"/>
            <a:ext cx="11787130" cy="49245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	</a:t>
            </a:r>
            <a:r>
              <a:rPr lang="en-US" sz="4000" b="1" dirty="0" smtClean="0"/>
              <a:t>a) Source </a:t>
            </a:r>
            <a:endParaRPr lang="en-IN" sz="4000" b="1" dirty="0" smtClean="0"/>
          </a:p>
          <a:p>
            <a:pPr marL="0" indent="0">
              <a:buNone/>
            </a:pPr>
            <a:r>
              <a:rPr lang="en-US" sz="4000" b="1" dirty="0" smtClean="0"/>
              <a:t>	b) Commentator</a:t>
            </a:r>
            <a:endParaRPr lang="en-IN" sz="4000" b="1" dirty="0" smtClean="0"/>
          </a:p>
          <a:p>
            <a:pPr marL="0" indent="0">
              <a:buNone/>
            </a:pPr>
            <a:r>
              <a:rPr lang="en-US" sz="4000" b="1" dirty="0" smtClean="0"/>
              <a:t>	c) Message </a:t>
            </a:r>
            <a:endParaRPr lang="en-IN" sz="4000" b="1" dirty="0" smtClean="0"/>
          </a:p>
          <a:p>
            <a:pPr marL="0" indent="0">
              <a:buNone/>
            </a:pPr>
            <a:r>
              <a:rPr lang="en-US" sz="4000" b="1" dirty="0" smtClean="0"/>
              <a:t>	d) Channel</a:t>
            </a:r>
            <a:endParaRPr lang="en-IN" sz="4000" b="1" dirty="0" smtClean="0"/>
          </a:p>
          <a:p>
            <a:pPr marL="0" indent="0">
              <a:buNone/>
            </a:pPr>
            <a:r>
              <a:rPr lang="en-US" sz="4000" b="1" dirty="0" smtClean="0"/>
              <a:t>	e) Audience </a:t>
            </a:r>
            <a:endParaRPr lang="en-IN" sz="4000" b="1" dirty="0" smtClean="0"/>
          </a:p>
          <a:p>
            <a:pPr marL="0" indent="0">
              <a:buNone/>
            </a:pPr>
            <a:r>
              <a:rPr lang="en-US" sz="4000" b="1" dirty="0" smtClean="0"/>
              <a:t>	f) Feedback </a:t>
            </a:r>
            <a:endParaRPr lang="en-IN" sz="4000" b="1" dirty="0" smtClean="0"/>
          </a:p>
          <a:p>
            <a:pPr marL="0" indent="0">
              <a:buNone/>
            </a:pPr>
            <a:r>
              <a:rPr lang="en-US" sz="4000" b="1" dirty="0" smtClean="0"/>
              <a:t>	g) Distortion</a:t>
            </a:r>
            <a:endParaRPr lang="en-IN" sz="4000" b="1" dirty="0" smtClean="0"/>
          </a:p>
          <a:p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789" y="1806767"/>
            <a:ext cx="9485522" cy="3051672"/>
          </a:xfrm>
        </p:spPr>
        <p:txBody>
          <a:bodyPr>
            <a:noAutofit/>
          </a:bodyPr>
          <a:lstStyle/>
          <a:p>
            <a:pPr algn="ctr"/>
            <a:r>
              <a:rPr lang="en-IN" sz="8800" b="1" dirty="0" smtClean="0">
                <a:solidFill>
                  <a:srgbClr val="0070C0"/>
                </a:solidFill>
                <a:latin typeface="+mn-lt"/>
              </a:rPr>
              <a:t>Elements of Communication</a:t>
            </a:r>
            <a:endParaRPr lang="en-IN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37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bg1"/>
                </a:solidFill>
                <a:latin typeface="+mn-lt"/>
              </a:rPr>
              <a:t>Elements of Communication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7" y="1337732"/>
            <a:ext cx="11887200" cy="53170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Successful communication involves </a:t>
            </a:r>
            <a:r>
              <a:rPr lang="en-US" b="1" dirty="0">
                <a:solidFill>
                  <a:srgbClr val="0000FF"/>
                </a:solidFill>
              </a:rPr>
              <a:t>six key </a:t>
            </a:r>
            <a:r>
              <a:rPr lang="en-US" b="1" dirty="0" smtClean="0">
                <a:solidFill>
                  <a:srgbClr val="0000FF"/>
                </a:solidFill>
              </a:rPr>
              <a:t>elements</a:t>
            </a:r>
          </a:p>
          <a:p>
            <a:r>
              <a:rPr lang="en-US" b="1" dirty="0" smtClean="0"/>
              <a:t>a </a:t>
            </a:r>
            <a:r>
              <a:rPr lang="en-US" sz="3900" b="1" dirty="0">
                <a:solidFill>
                  <a:srgbClr val="C00000"/>
                </a:solidFill>
              </a:rPr>
              <a:t>skillful </a:t>
            </a:r>
            <a:r>
              <a:rPr lang="en-US" sz="3900" b="1" i="1" dirty="0">
                <a:solidFill>
                  <a:srgbClr val="C00000"/>
                </a:solidFill>
              </a:rPr>
              <a:t>communicator </a:t>
            </a:r>
            <a:endParaRPr lang="en-US" sz="3900" b="1" i="1" dirty="0" smtClean="0">
              <a:solidFill>
                <a:srgbClr val="C00000"/>
              </a:solidFill>
            </a:endParaRPr>
          </a:p>
          <a:p>
            <a:r>
              <a:rPr lang="en-US" b="1" dirty="0" smtClean="0"/>
              <a:t>sending </a:t>
            </a:r>
            <a:r>
              <a:rPr lang="en-US" b="1" dirty="0"/>
              <a:t>a </a:t>
            </a:r>
            <a:r>
              <a:rPr lang="en-US" sz="3900" b="1" dirty="0">
                <a:solidFill>
                  <a:srgbClr val="C00000"/>
                </a:solidFill>
              </a:rPr>
              <a:t>useful </a:t>
            </a:r>
            <a:r>
              <a:rPr lang="en-US" sz="3900" b="1" i="1" dirty="0">
                <a:solidFill>
                  <a:srgbClr val="C00000"/>
                </a:solidFill>
              </a:rPr>
              <a:t>message </a:t>
            </a:r>
            <a:endParaRPr lang="en-US" sz="3900" b="1" i="1" dirty="0" smtClean="0">
              <a:solidFill>
                <a:srgbClr val="C00000"/>
              </a:solidFill>
            </a:endParaRPr>
          </a:p>
          <a:p>
            <a:pPr lvl="1"/>
            <a:r>
              <a:rPr lang="en-US" b="1" dirty="0"/>
              <a:t>careful selection of messages - relevant to the audience</a:t>
            </a:r>
          </a:p>
          <a:p>
            <a:r>
              <a:rPr lang="en-US" b="1" dirty="0" smtClean="0"/>
              <a:t>through </a:t>
            </a:r>
            <a:r>
              <a:rPr lang="en-US" sz="3900" b="1" dirty="0">
                <a:solidFill>
                  <a:srgbClr val="C00000"/>
                </a:solidFill>
              </a:rPr>
              <a:t>proper</a:t>
            </a:r>
            <a:r>
              <a:rPr lang="en-US" sz="3900" b="1" dirty="0"/>
              <a:t> </a:t>
            </a:r>
            <a:r>
              <a:rPr lang="en-US" sz="3900" b="1" i="1" dirty="0">
                <a:solidFill>
                  <a:srgbClr val="C00000"/>
                </a:solidFill>
              </a:rPr>
              <a:t>channels</a:t>
            </a:r>
            <a:r>
              <a:rPr lang="en-US" sz="3900" b="1" i="1" dirty="0"/>
              <a:t> </a:t>
            </a:r>
            <a:endParaRPr lang="en-US" sz="3900" b="1" i="1" dirty="0" smtClean="0"/>
          </a:p>
          <a:p>
            <a:pPr lvl="1"/>
            <a:r>
              <a:rPr lang="en-US" b="1" dirty="0"/>
              <a:t>choose the channel compatible to the cultural pattern</a:t>
            </a:r>
          </a:p>
          <a:p>
            <a:r>
              <a:rPr lang="en-US" b="1" dirty="0" smtClean="0"/>
              <a:t>effectively </a:t>
            </a:r>
            <a:r>
              <a:rPr lang="en-US" sz="4200" b="1" i="1" dirty="0">
                <a:solidFill>
                  <a:srgbClr val="C00000"/>
                </a:solidFill>
              </a:rPr>
              <a:t>treated</a:t>
            </a:r>
            <a:r>
              <a:rPr lang="en-US" sz="4200" b="1" i="1" dirty="0"/>
              <a:t> </a:t>
            </a:r>
            <a:endParaRPr lang="en-US" b="1" i="1" dirty="0" smtClean="0"/>
          </a:p>
          <a:p>
            <a:pPr lvl="1"/>
            <a:r>
              <a:rPr lang="en-US" b="1" dirty="0"/>
              <a:t>make treatment of the message appropriate to the </a:t>
            </a:r>
            <a:r>
              <a:rPr lang="en-US" b="1" dirty="0">
                <a:solidFill>
                  <a:srgbClr val="0000FF"/>
                </a:solidFill>
              </a:rPr>
              <a:t>levels of interest and understanding</a:t>
            </a:r>
            <a:endParaRPr lang="en-US" b="1" i="1" dirty="0" smtClean="0">
              <a:solidFill>
                <a:srgbClr val="0000FF"/>
              </a:solidFill>
            </a:endParaRPr>
          </a:p>
          <a:p>
            <a:r>
              <a:rPr lang="en-US" b="1" dirty="0" smtClean="0"/>
              <a:t>to </a:t>
            </a:r>
            <a:r>
              <a:rPr lang="en-US" b="1" dirty="0"/>
              <a:t>an </a:t>
            </a:r>
            <a:r>
              <a:rPr lang="en-US" sz="3800" b="1" dirty="0">
                <a:solidFill>
                  <a:srgbClr val="C00000"/>
                </a:solidFill>
              </a:rPr>
              <a:t>appropriate </a:t>
            </a:r>
            <a:r>
              <a:rPr lang="en-US" sz="3800" b="1" i="1" dirty="0">
                <a:solidFill>
                  <a:srgbClr val="C00000"/>
                </a:solidFill>
              </a:rPr>
              <a:t>audience </a:t>
            </a:r>
            <a:endParaRPr lang="en-US" sz="3800" b="1" i="1" dirty="0" smtClean="0">
              <a:solidFill>
                <a:srgbClr val="C00000"/>
              </a:solidFill>
            </a:endParaRPr>
          </a:p>
          <a:p>
            <a:r>
              <a:rPr lang="en-US" b="1" dirty="0" smtClean="0"/>
              <a:t>to </a:t>
            </a:r>
            <a:r>
              <a:rPr lang="en-US" b="1" dirty="0"/>
              <a:t>evoke the </a:t>
            </a:r>
            <a:r>
              <a:rPr lang="en-US" sz="3800" b="1" dirty="0">
                <a:solidFill>
                  <a:srgbClr val="C00000"/>
                </a:solidFill>
              </a:rPr>
              <a:t>desired </a:t>
            </a:r>
            <a:r>
              <a:rPr lang="en-US" sz="3800" b="1" i="1" dirty="0">
                <a:solidFill>
                  <a:srgbClr val="C00000"/>
                </a:solidFill>
              </a:rPr>
              <a:t>response</a:t>
            </a:r>
            <a:r>
              <a:rPr lang="en-US" sz="3800" b="1" dirty="0"/>
              <a:t>. </a:t>
            </a:r>
            <a:endParaRPr lang="en-IN" sz="3800" b="1" dirty="0"/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7572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Communicator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7" y="1337732"/>
            <a:ext cx="11887200" cy="5317067"/>
          </a:xfrm>
        </p:spPr>
        <p:txBody>
          <a:bodyPr>
            <a:normAutofit/>
          </a:bodyPr>
          <a:lstStyle/>
          <a:p>
            <a:r>
              <a:rPr lang="en-US" sz="3200" b="1" dirty="0"/>
              <a:t>W</a:t>
            </a:r>
            <a:r>
              <a:rPr lang="en-US" sz="3200" b="1" dirty="0" smtClean="0"/>
              <a:t>ho </a:t>
            </a:r>
            <a:r>
              <a:rPr lang="en-US" sz="3200" b="1" dirty="0">
                <a:solidFill>
                  <a:srgbClr val="0000FF"/>
                </a:solidFill>
              </a:rPr>
              <a:t>starts</a:t>
            </a:r>
            <a:r>
              <a:rPr lang="en-US" sz="3200" b="1" dirty="0"/>
              <a:t> the process of communication in operation. </a:t>
            </a:r>
            <a:endParaRPr lang="en-US" sz="3200" b="1" dirty="0" smtClean="0"/>
          </a:p>
          <a:p>
            <a:r>
              <a:rPr lang="en-US" sz="3200" b="1" dirty="0" smtClean="0"/>
              <a:t>He </a:t>
            </a:r>
            <a:r>
              <a:rPr lang="en-US" sz="3200" b="1" dirty="0"/>
              <a:t>is the </a:t>
            </a:r>
            <a:r>
              <a:rPr lang="en-US" sz="3200" b="1" dirty="0">
                <a:solidFill>
                  <a:srgbClr val="0000FF"/>
                </a:solidFill>
              </a:rPr>
              <a:t>source or originator </a:t>
            </a:r>
            <a:r>
              <a:rPr lang="en-US" sz="3200" b="1" dirty="0"/>
              <a:t>of messages. </a:t>
            </a:r>
            <a:endParaRPr lang="en-US" sz="3200" b="1" dirty="0" smtClean="0"/>
          </a:p>
          <a:p>
            <a:r>
              <a:rPr lang="en-US" sz="3200" b="1" dirty="0" smtClean="0"/>
              <a:t>He </a:t>
            </a:r>
            <a:r>
              <a:rPr lang="en-US" sz="3200" b="1" dirty="0"/>
              <a:t>is the </a:t>
            </a:r>
            <a:r>
              <a:rPr lang="en-US" sz="3200" b="1" dirty="0">
                <a:solidFill>
                  <a:srgbClr val="0000FF"/>
                </a:solidFill>
              </a:rPr>
              <a:t>first to give expression </a:t>
            </a:r>
            <a:r>
              <a:rPr lang="en-US" sz="3200" b="1" dirty="0"/>
              <a:t>to messages intended to reach an audience in </a:t>
            </a:r>
            <a:r>
              <a:rPr lang="en-US" sz="3200" b="1" dirty="0">
                <a:solidFill>
                  <a:srgbClr val="0000FF"/>
                </a:solidFill>
              </a:rPr>
              <a:t>a manner that results in correct interpretation </a:t>
            </a:r>
            <a:r>
              <a:rPr lang="en-US" sz="3200" b="1" dirty="0"/>
              <a:t>and desirable response</a:t>
            </a:r>
            <a:r>
              <a:rPr lang="en-US" sz="3200" b="1" dirty="0" smtClean="0"/>
              <a:t>.</a:t>
            </a:r>
          </a:p>
          <a:p>
            <a:pPr lvl="1"/>
            <a:r>
              <a:rPr lang="en-US" b="1" dirty="0" smtClean="0"/>
              <a:t>Village </a:t>
            </a:r>
            <a:r>
              <a:rPr lang="en-US" b="1" dirty="0"/>
              <a:t>Development </a:t>
            </a:r>
            <a:r>
              <a:rPr lang="en-US" b="1" dirty="0" smtClean="0"/>
              <a:t>Officer</a:t>
            </a:r>
          </a:p>
          <a:p>
            <a:pPr lvl="1"/>
            <a:r>
              <a:rPr lang="en-US" b="1" dirty="0" smtClean="0"/>
              <a:t>a </a:t>
            </a:r>
            <a:r>
              <a:rPr lang="en-US" b="1" dirty="0"/>
              <a:t>Principal </a:t>
            </a:r>
            <a:r>
              <a:rPr lang="en-US" b="1" dirty="0" smtClean="0"/>
              <a:t>/ Instructor </a:t>
            </a:r>
            <a:r>
              <a:rPr lang="en-US" b="1" dirty="0"/>
              <a:t>in a Training </a:t>
            </a:r>
            <a:r>
              <a:rPr lang="en-US" b="1" dirty="0" smtClean="0"/>
              <a:t>Centre</a:t>
            </a:r>
          </a:p>
          <a:p>
            <a:pPr lvl="1"/>
            <a:r>
              <a:rPr lang="en-US" b="1" dirty="0" smtClean="0"/>
              <a:t>a </a:t>
            </a:r>
            <a:r>
              <a:rPr lang="en-US" b="1" dirty="0"/>
              <a:t>Block Development </a:t>
            </a:r>
            <a:r>
              <a:rPr lang="en-US" b="1" dirty="0" smtClean="0"/>
              <a:t>Officer</a:t>
            </a:r>
          </a:p>
          <a:p>
            <a:pPr lvl="1"/>
            <a:r>
              <a:rPr lang="en-US" b="1" dirty="0" smtClean="0"/>
              <a:t>a villager</a:t>
            </a:r>
          </a:p>
          <a:p>
            <a:pPr lvl="1"/>
            <a:r>
              <a:rPr lang="en-US" b="1" dirty="0" smtClean="0"/>
              <a:t>an </a:t>
            </a:r>
            <a:r>
              <a:rPr lang="en-US" b="1" dirty="0"/>
              <a:t>administrator </a:t>
            </a:r>
            <a:r>
              <a:rPr lang="en-US" b="1" dirty="0" smtClean="0"/>
              <a:t>or</a:t>
            </a:r>
          </a:p>
          <a:p>
            <a:pPr lvl="1"/>
            <a:r>
              <a:rPr lang="en-US" b="1" dirty="0" smtClean="0"/>
              <a:t>any </a:t>
            </a:r>
            <a:r>
              <a:rPr lang="en-US" b="1" dirty="0"/>
              <a:t>other person.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822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Characteristics of Good Communicator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7" y="1176868"/>
            <a:ext cx="11887200" cy="5477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/>
              <a:t>1</a:t>
            </a:r>
            <a:r>
              <a:rPr lang="en-US" sz="4800" b="1" dirty="0"/>
              <a:t>. </a:t>
            </a:r>
            <a:r>
              <a:rPr lang="en-US" sz="4800" b="1" dirty="0" smtClean="0"/>
              <a:t>Should </a:t>
            </a:r>
            <a:r>
              <a:rPr lang="en-US" sz="4800" b="1" dirty="0"/>
              <a:t>have </a:t>
            </a:r>
            <a:r>
              <a:rPr lang="en-US" sz="4800" b="1" dirty="0">
                <a:solidFill>
                  <a:srgbClr val="0000FF"/>
                </a:solidFill>
              </a:rPr>
              <a:t>knowledge </a:t>
            </a:r>
            <a:r>
              <a:rPr lang="en-US" sz="4800" b="1" dirty="0"/>
              <a:t>of message, objective </a:t>
            </a:r>
            <a:r>
              <a:rPr lang="en-US" sz="4800" b="1" dirty="0" smtClean="0"/>
              <a:t>&amp; the </a:t>
            </a:r>
            <a:r>
              <a:rPr lang="en-US" sz="4800" b="1" dirty="0"/>
              <a:t>audience. </a:t>
            </a:r>
            <a:endParaRPr lang="en-IN" sz="4800" b="1" dirty="0"/>
          </a:p>
          <a:p>
            <a:pPr marL="0" indent="0">
              <a:buNone/>
            </a:pPr>
            <a:r>
              <a:rPr lang="en-US" sz="4800" b="1" dirty="0"/>
              <a:t>2. People should have </a:t>
            </a:r>
            <a:r>
              <a:rPr lang="en-US" sz="4800" b="1" dirty="0">
                <a:solidFill>
                  <a:srgbClr val="0000FF"/>
                </a:solidFill>
              </a:rPr>
              <a:t>faith</a:t>
            </a:r>
            <a:r>
              <a:rPr lang="en-US" sz="4800" b="1" dirty="0"/>
              <a:t> on the communicator. </a:t>
            </a:r>
            <a:endParaRPr lang="en-IN" sz="4800" b="1" dirty="0"/>
          </a:p>
          <a:p>
            <a:pPr marL="0" indent="0">
              <a:buNone/>
            </a:pPr>
            <a:r>
              <a:rPr lang="en-US" sz="4800" b="1" dirty="0"/>
              <a:t>3. </a:t>
            </a:r>
            <a:r>
              <a:rPr lang="en-US" sz="4800" b="1" dirty="0" smtClean="0"/>
              <a:t>Should </a:t>
            </a:r>
            <a:r>
              <a:rPr lang="en-US" sz="4800" b="1" dirty="0"/>
              <a:t>have </a:t>
            </a:r>
            <a:r>
              <a:rPr lang="en-US" sz="4800" b="1" dirty="0">
                <a:solidFill>
                  <a:srgbClr val="0000FF"/>
                </a:solidFill>
              </a:rPr>
              <a:t>interest</a:t>
            </a:r>
            <a:r>
              <a:rPr lang="en-US" sz="4800" b="1" dirty="0"/>
              <a:t> in his audience </a:t>
            </a:r>
            <a:r>
              <a:rPr lang="en-US" sz="4800" b="1" dirty="0" smtClean="0"/>
              <a:t>&amp;their </a:t>
            </a:r>
            <a:r>
              <a:rPr lang="en-US" sz="4800" b="1" dirty="0"/>
              <a:t>welfare.</a:t>
            </a:r>
            <a:endParaRPr lang="en-IN" sz="4800" b="1" dirty="0"/>
          </a:p>
          <a:p>
            <a:pPr marL="0" indent="0">
              <a:buNone/>
            </a:pPr>
            <a:r>
              <a:rPr lang="en-US" sz="4800" b="1" dirty="0"/>
              <a:t>4. </a:t>
            </a:r>
            <a:r>
              <a:rPr lang="en-US" sz="4800" b="1" dirty="0" smtClean="0"/>
              <a:t>Should </a:t>
            </a:r>
            <a:r>
              <a:rPr lang="en-US" sz="4800" b="1" dirty="0">
                <a:solidFill>
                  <a:srgbClr val="0000FF"/>
                </a:solidFill>
              </a:rPr>
              <a:t>select and treat </a:t>
            </a:r>
            <a:r>
              <a:rPr lang="en-US" sz="4800" b="1" dirty="0"/>
              <a:t>the message properly. </a:t>
            </a:r>
            <a:endParaRPr lang="en-IN" sz="4800" b="1" dirty="0"/>
          </a:p>
        </p:txBody>
      </p:sp>
    </p:spTree>
    <p:extLst>
      <p:ext uri="{BB962C8B-B14F-4D97-AF65-F5344CB8AC3E}">
        <p14:creationId xmlns:p14="http://schemas.microsoft.com/office/powerpoint/2010/main" val="10338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Characteristics of Good Communicator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7" y="1176868"/>
            <a:ext cx="11887200" cy="5477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/>
              <a:t>5</a:t>
            </a:r>
            <a:r>
              <a:rPr lang="en-US" sz="5400" b="1" dirty="0"/>
              <a:t>. </a:t>
            </a:r>
            <a:r>
              <a:rPr lang="en-US" sz="5400" b="1" dirty="0" smtClean="0">
                <a:solidFill>
                  <a:srgbClr val="0000FF"/>
                </a:solidFill>
              </a:rPr>
              <a:t>Prepare </a:t>
            </a:r>
            <a:r>
              <a:rPr lang="en-US" sz="5400" b="1" dirty="0">
                <a:solidFill>
                  <a:srgbClr val="0000FF"/>
                </a:solidFill>
              </a:rPr>
              <a:t>a plan </a:t>
            </a:r>
            <a:r>
              <a:rPr lang="en-US" sz="5400" b="1" dirty="0"/>
              <a:t>for communication </a:t>
            </a:r>
            <a:endParaRPr lang="en-IN" sz="5400" b="1" dirty="0"/>
          </a:p>
          <a:p>
            <a:pPr marL="0" indent="0">
              <a:buNone/>
            </a:pPr>
            <a:r>
              <a:rPr lang="en-US" sz="5400" b="1" dirty="0"/>
              <a:t>6. </a:t>
            </a:r>
            <a:r>
              <a:rPr lang="en-US" sz="5400" b="1" dirty="0" smtClean="0"/>
              <a:t>Knows </a:t>
            </a:r>
            <a:r>
              <a:rPr lang="en-US" sz="5400" b="1" dirty="0">
                <a:solidFill>
                  <a:srgbClr val="0000FF"/>
                </a:solidFill>
              </a:rPr>
              <a:t>how to organize </a:t>
            </a:r>
            <a:r>
              <a:rPr lang="en-US" sz="5400" b="1" dirty="0"/>
              <a:t>his message. </a:t>
            </a:r>
            <a:endParaRPr lang="en-IN" sz="5400" b="1" dirty="0"/>
          </a:p>
          <a:p>
            <a:pPr marL="0" indent="0">
              <a:buNone/>
            </a:pPr>
            <a:r>
              <a:rPr lang="en-US" sz="5400" b="1" dirty="0"/>
              <a:t>7. </a:t>
            </a:r>
            <a:r>
              <a:rPr lang="en-US" sz="5400" b="1" dirty="0" smtClean="0">
                <a:solidFill>
                  <a:srgbClr val="0000FF"/>
                </a:solidFill>
              </a:rPr>
              <a:t>Language &amp; cultural </a:t>
            </a:r>
            <a:r>
              <a:rPr lang="en-US" sz="5400" b="1" dirty="0">
                <a:solidFill>
                  <a:srgbClr val="0000FF"/>
                </a:solidFill>
              </a:rPr>
              <a:t>compatibility </a:t>
            </a:r>
            <a:r>
              <a:rPr lang="en-US" sz="5400" b="1" dirty="0"/>
              <a:t>should be in the line with the receiver. </a:t>
            </a:r>
            <a:endParaRPr lang="en-IN" sz="5400" b="1" dirty="0"/>
          </a:p>
          <a:p>
            <a:pPr marL="0" indent="0">
              <a:buNone/>
            </a:pPr>
            <a:r>
              <a:rPr lang="en-US" sz="5400" b="1" dirty="0"/>
              <a:t>8. </a:t>
            </a:r>
            <a:r>
              <a:rPr lang="en-US" sz="5400" b="1" dirty="0" smtClean="0"/>
              <a:t>Should have </a:t>
            </a:r>
            <a:r>
              <a:rPr lang="en-US" sz="5400" b="1" dirty="0" smtClean="0">
                <a:solidFill>
                  <a:srgbClr val="0000FF"/>
                </a:solidFill>
              </a:rPr>
              <a:t>positive </a:t>
            </a:r>
            <a:r>
              <a:rPr lang="en-US" sz="5400" b="1" dirty="0">
                <a:solidFill>
                  <a:srgbClr val="0000FF"/>
                </a:solidFill>
              </a:rPr>
              <a:t>attitude </a:t>
            </a:r>
            <a:r>
              <a:rPr lang="en-US" sz="5400" b="1" dirty="0"/>
              <a:t>towards the message </a:t>
            </a:r>
            <a:r>
              <a:rPr lang="en-US" sz="5400" b="1" dirty="0" smtClean="0"/>
              <a:t>&amp; the </a:t>
            </a:r>
            <a:r>
              <a:rPr lang="en-US" sz="5400" b="1" dirty="0"/>
              <a:t>audience. 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val="12253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The Message</a:t>
            </a:r>
            <a:r>
              <a:rPr lang="en-US" b="1" dirty="0"/>
              <a:t> 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7" y="1337732"/>
            <a:ext cx="11887200" cy="531706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It is the </a:t>
            </a:r>
            <a:r>
              <a:rPr lang="en-US" sz="3600" b="1" dirty="0">
                <a:solidFill>
                  <a:srgbClr val="0000FF"/>
                </a:solidFill>
              </a:rPr>
              <a:t>information a communicator wishes his audience to receive, understand, accept and act upon</a:t>
            </a:r>
            <a:r>
              <a:rPr lang="en-US" sz="3600" b="1" dirty="0"/>
              <a:t>. </a:t>
            </a:r>
            <a:endParaRPr lang="en-US" sz="3600" b="1" dirty="0" smtClean="0"/>
          </a:p>
          <a:p>
            <a:r>
              <a:rPr lang="en-US" sz="3600" b="1" dirty="0" smtClean="0"/>
              <a:t>May consist </a:t>
            </a:r>
            <a:r>
              <a:rPr lang="en-US" sz="3600" b="1" dirty="0"/>
              <a:t>of </a:t>
            </a:r>
            <a:endParaRPr lang="en-US" sz="3600" b="1" dirty="0" smtClean="0"/>
          </a:p>
          <a:p>
            <a:pPr lvl="1"/>
            <a:r>
              <a:rPr lang="en-US" sz="2800" b="1" dirty="0" smtClean="0">
                <a:solidFill>
                  <a:srgbClr val="C00000"/>
                </a:solidFill>
              </a:rPr>
              <a:t>statements</a:t>
            </a:r>
            <a:r>
              <a:rPr lang="en-US" sz="2800" b="1" dirty="0" smtClean="0"/>
              <a:t> </a:t>
            </a:r>
            <a:r>
              <a:rPr lang="en-US" sz="2800" b="1" dirty="0"/>
              <a:t>of scientific facts about agriculture, sanitation or </a:t>
            </a:r>
            <a:r>
              <a:rPr lang="en-US" sz="2800" b="1" dirty="0" smtClean="0"/>
              <a:t>nutrition </a:t>
            </a:r>
          </a:p>
          <a:p>
            <a:pPr lvl="1"/>
            <a:r>
              <a:rPr lang="en-US" sz="2800" b="1" dirty="0" smtClean="0">
                <a:solidFill>
                  <a:srgbClr val="C00000"/>
                </a:solidFill>
              </a:rPr>
              <a:t>description</a:t>
            </a:r>
            <a:r>
              <a:rPr lang="en-US" sz="2800" b="1" dirty="0" smtClean="0"/>
              <a:t> </a:t>
            </a:r>
            <a:r>
              <a:rPr lang="en-US" sz="2800" b="1" dirty="0"/>
              <a:t>of action being taken by individuals, groups or </a:t>
            </a:r>
            <a:r>
              <a:rPr lang="en-US" sz="2800" b="1" dirty="0" smtClean="0"/>
              <a:t>committees </a:t>
            </a:r>
          </a:p>
          <a:p>
            <a:pPr lvl="1"/>
            <a:r>
              <a:rPr lang="en-US" sz="2800" b="1" dirty="0" smtClean="0">
                <a:solidFill>
                  <a:srgbClr val="C00000"/>
                </a:solidFill>
              </a:rPr>
              <a:t>reasons</a:t>
            </a:r>
            <a:r>
              <a:rPr lang="en-US" sz="2800" b="1" dirty="0" smtClean="0"/>
              <a:t> </a:t>
            </a:r>
            <a:r>
              <a:rPr lang="en-US" sz="2800" b="1" dirty="0"/>
              <a:t>why certain kinds of action should be </a:t>
            </a:r>
            <a:r>
              <a:rPr lang="en-US" sz="2800" b="1" dirty="0" smtClean="0"/>
              <a:t>taken </a:t>
            </a:r>
          </a:p>
          <a:p>
            <a:pPr lvl="1"/>
            <a:r>
              <a:rPr lang="en-US" sz="2800" b="1" dirty="0" smtClean="0"/>
              <a:t>or </a:t>
            </a:r>
            <a:r>
              <a:rPr lang="en-US" sz="2800" b="1" dirty="0">
                <a:solidFill>
                  <a:srgbClr val="C00000"/>
                </a:solidFill>
              </a:rPr>
              <a:t>steps</a:t>
            </a:r>
            <a:r>
              <a:rPr lang="en-US" sz="2800" b="1" dirty="0"/>
              <a:t> necessary in taking given kinds of action. </a:t>
            </a:r>
          </a:p>
          <a:p>
            <a:r>
              <a:rPr lang="en-US" sz="3200" b="1" dirty="0" smtClean="0"/>
              <a:t>The key objective of communication </a:t>
            </a:r>
          </a:p>
          <a:p>
            <a:pPr lvl="1"/>
            <a:r>
              <a:rPr lang="en-US" sz="2800" b="1" dirty="0" smtClean="0">
                <a:solidFill>
                  <a:srgbClr val="0000FF"/>
                </a:solidFill>
              </a:rPr>
              <a:t>To transmit useful message so that all receivers understand clearly and successfully</a:t>
            </a:r>
            <a:r>
              <a:rPr lang="en-US" sz="2800" b="1" dirty="0" smtClean="0"/>
              <a:t>. 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4990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Characteristics of Good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Message 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8" y="1096486"/>
            <a:ext cx="12137018" cy="570653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/>
              <a:t>1. In </a:t>
            </a:r>
            <a:r>
              <a:rPr lang="en-US" sz="3600" b="1" dirty="0">
                <a:solidFill>
                  <a:srgbClr val="0000FF"/>
                </a:solidFill>
              </a:rPr>
              <a:t>line with the objectives </a:t>
            </a:r>
            <a:r>
              <a:rPr lang="en-US" sz="3600" b="1" dirty="0"/>
              <a:t>to be attained. </a:t>
            </a:r>
            <a:endParaRPr lang="en-IN" sz="36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/>
              <a:t>2. </a:t>
            </a:r>
            <a:r>
              <a:rPr lang="en-US" sz="3600" b="1" dirty="0">
                <a:solidFill>
                  <a:srgbClr val="0000FF"/>
                </a:solidFill>
              </a:rPr>
              <a:t>Clear </a:t>
            </a:r>
            <a:r>
              <a:rPr lang="en-US" sz="3600" b="1" dirty="0" smtClean="0">
                <a:solidFill>
                  <a:srgbClr val="0000FF"/>
                </a:solidFill>
              </a:rPr>
              <a:t>&amp; understandable </a:t>
            </a:r>
            <a:r>
              <a:rPr lang="en-US" sz="3600" b="1" dirty="0"/>
              <a:t>by the audience. </a:t>
            </a:r>
            <a:endParaRPr lang="en-IN" sz="36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/>
              <a:t>3. In </a:t>
            </a:r>
            <a:r>
              <a:rPr lang="en-US" sz="3600" b="1" dirty="0">
                <a:solidFill>
                  <a:srgbClr val="0000FF"/>
                </a:solidFill>
              </a:rPr>
              <a:t>line with </a:t>
            </a:r>
            <a:r>
              <a:rPr lang="en-US" sz="3600" b="1" dirty="0" smtClean="0">
                <a:solidFill>
                  <a:srgbClr val="0000FF"/>
                </a:solidFill>
              </a:rPr>
              <a:t>capabilities </a:t>
            </a:r>
            <a:r>
              <a:rPr lang="en-US" sz="3600" b="1" dirty="0"/>
              <a:t>of the </a:t>
            </a:r>
            <a:r>
              <a:rPr lang="en-US" sz="3600" b="1" dirty="0" smtClean="0"/>
              <a:t>audience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200" b="1" dirty="0" smtClean="0"/>
              <a:t>Mental, Socio-economic &amp; Physical </a:t>
            </a:r>
            <a:endParaRPr lang="en-IN" sz="3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/>
              <a:t>4. Related to </a:t>
            </a:r>
            <a:r>
              <a:rPr lang="en-US" sz="3600" b="1" dirty="0">
                <a:solidFill>
                  <a:srgbClr val="0000FF"/>
                </a:solidFill>
              </a:rPr>
              <a:t>economic and social needs, interests </a:t>
            </a:r>
            <a:r>
              <a:rPr lang="en-US" sz="3600" b="1" dirty="0" smtClean="0">
                <a:solidFill>
                  <a:srgbClr val="0000FF"/>
                </a:solidFill>
              </a:rPr>
              <a:t>&amp; values </a:t>
            </a:r>
            <a:r>
              <a:rPr lang="en-US" sz="3600" b="1" dirty="0"/>
              <a:t>of the audience. 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3850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050" dirty="0" err="1"/>
              <a:t>AdarshK.Varma</a:t>
            </a:r>
            <a:r>
              <a:rPr lang="en-US" sz="1050" dirty="0"/>
              <a:t>, 2007, Communication as a management tool. </a:t>
            </a:r>
            <a:r>
              <a:rPr lang="en-US" sz="1050" dirty="0" err="1"/>
              <a:t>Kalyani</a:t>
            </a:r>
            <a:r>
              <a:rPr lang="en-US" sz="1050" dirty="0"/>
              <a:t> publications, New Delhi.</a:t>
            </a:r>
            <a:endParaRPr lang="en-IN" sz="1050" dirty="0"/>
          </a:p>
          <a:p>
            <a:r>
              <a:rPr lang="en-US" sz="1050" dirty="0" err="1"/>
              <a:t>Adivireddy</a:t>
            </a:r>
            <a:r>
              <a:rPr lang="en-US" sz="1050" dirty="0"/>
              <a:t> A., 1997, Extension Education, </a:t>
            </a:r>
            <a:r>
              <a:rPr lang="en-US" sz="1050" dirty="0" err="1"/>
              <a:t>Sree</a:t>
            </a:r>
            <a:r>
              <a:rPr lang="en-US" sz="1050" dirty="0"/>
              <a:t> Lakshmi press, </a:t>
            </a:r>
            <a:r>
              <a:rPr lang="en-US" sz="1050" dirty="0" err="1"/>
              <a:t>Bapatla</a:t>
            </a:r>
            <a:r>
              <a:rPr lang="en-US" sz="1050" dirty="0"/>
              <a:t>, A.P.</a:t>
            </a:r>
            <a:endParaRPr lang="en-IN" sz="1050" dirty="0"/>
          </a:p>
          <a:p>
            <a:r>
              <a:rPr lang="en-US" sz="1050" dirty="0" err="1"/>
              <a:t>Anandaraja</a:t>
            </a:r>
            <a:r>
              <a:rPr lang="en-US" sz="1050" dirty="0"/>
              <a:t>, N., </a:t>
            </a:r>
            <a:r>
              <a:rPr lang="en-US" sz="1050" dirty="0" err="1"/>
              <a:t>Chandrakandan</a:t>
            </a:r>
            <a:r>
              <a:rPr lang="en-US" sz="1050" dirty="0"/>
              <a:t>, K. and </a:t>
            </a:r>
            <a:r>
              <a:rPr lang="en-US" sz="1050" dirty="0" err="1"/>
              <a:t>Ramasubramanian</a:t>
            </a:r>
            <a:r>
              <a:rPr lang="en-US" sz="1050" dirty="0"/>
              <a:t>, M., 2008, Extension of Technologies from Labs to farms – New India Publishing Agency, New Delhi.</a:t>
            </a:r>
            <a:endParaRPr lang="en-IN" sz="1050" dirty="0"/>
          </a:p>
          <a:p>
            <a:r>
              <a:rPr lang="en-US" sz="1050" dirty="0" err="1"/>
              <a:t>Berlo</a:t>
            </a:r>
            <a:r>
              <a:rPr lang="en-US" sz="1050" dirty="0"/>
              <a:t>, D.K., 1961, The process of Communication, Holt, </a:t>
            </a:r>
            <a:r>
              <a:rPr lang="en-US" sz="1050" dirty="0" err="1"/>
              <a:t>Rinchart</a:t>
            </a:r>
            <a:r>
              <a:rPr lang="en-US" sz="1050" dirty="0"/>
              <a:t> and Winston, Inc. USA.</a:t>
            </a:r>
            <a:endParaRPr lang="en-IN" sz="1050" dirty="0"/>
          </a:p>
          <a:p>
            <a:r>
              <a:rPr lang="en-US" sz="1050" dirty="0" err="1"/>
              <a:t>Birendrakumar</a:t>
            </a:r>
            <a:r>
              <a:rPr lang="en-US" sz="1050" dirty="0"/>
              <a:t> and </a:t>
            </a:r>
            <a:r>
              <a:rPr lang="en-US" sz="1050" dirty="0" err="1"/>
              <a:t>Hansra</a:t>
            </a:r>
            <a:r>
              <a:rPr lang="en-US" sz="1050" dirty="0"/>
              <a:t> B.S., 2000, Extension Education for Human Resource Development, concept publishing company, New Delhi.</a:t>
            </a:r>
            <a:endParaRPr lang="en-IN" sz="1050" dirty="0"/>
          </a:p>
          <a:p>
            <a:r>
              <a:rPr lang="en-US" sz="1050" dirty="0" err="1"/>
              <a:t>Dahama</a:t>
            </a:r>
            <a:r>
              <a:rPr lang="en-US" sz="1050" dirty="0"/>
              <a:t>, O.P. and Bhatnagar C.P., 1965, Education and Communication for development Oxford &amp; IBH Pvt. Co., New Delhi.</a:t>
            </a:r>
            <a:endParaRPr lang="en-IN" sz="1050" dirty="0"/>
          </a:p>
          <a:p>
            <a:r>
              <a:rPr lang="en-US" sz="1050" dirty="0"/>
              <a:t>Deepak </a:t>
            </a:r>
            <a:r>
              <a:rPr lang="en-US" sz="1050" dirty="0" err="1"/>
              <a:t>Nayar</a:t>
            </a:r>
            <a:r>
              <a:rPr lang="en-US" sz="1050" dirty="0"/>
              <a:t>, 2007, Communication (Concepts and process). Oxford Book Company. Jaipur.</a:t>
            </a:r>
            <a:endParaRPr lang="en-IN" sz="1050" dirty="0"/>
          </a:p>
          <a:p>
            <a:r>
              <a:rPr lang="en-US" sz="1050" dirty="0" err="1"/>
              <a:t>HilariaSoundari</a:t>
            </a:r>
            <a:r>
              <a:rPr lang="en-US" sz="1050" dirty="0"/>
              <a:t>, M. 2011, Indian Agriculture and Information and Communication Technology, New Century Publications, New Delhi.</a:t>
            </a:r>
            <a:endParaRPr lang="en-IN" sz="1050" dirty="0"/>
          </a:p>
          <a:p>
            <a:r>
              <a:rPr lang="en-US" sz="1050" dirty="0" err="1"/>
              <a:t>Indu</a:t>
            </a:r>
            <a:r>
              <a:rPr lang="en-US" sz="1050" dirty="0"/>
              <a:t> Grover et al., Extension Management, </a:t>
            </a:r>
            <a:r>
              <a:rPr lang="en-US" sz="1050" dirty="0" err="1"/>
              <a:t>Agrotech</a:t>
            </a:r>
            <a:r>
              <a:rPr lang="en-US" sz="1050" dirty="0"/>
              <a:t> publication academy, Udaipur. </a:t>
            </a:r>
            <a:endParaRPr lang="en-IN" sz="1050" dirty="0"/>
          </a:p>
          <a:p>
            <a:r>
              <a:rPr lang="en-US" sz="1050" dirty="0"/>
              <a:t>Kelsey, L.D. and Hearne. C.C. (1966), Co-operative Extension Work (3rd Edition). Comstock Publishing Associates, Ithaca, New York, U.S.A.</a:t>
            </a:r>
            <a:endParaRPr lang="en-IN" sz="1050" dirty="0"/>
          </a:p>
          <a:p>
            <a:r>
              <a:rPr lang="en-US" sz="1050" dirty="0" err="1"/>
              <a:t>Meenakshi</a:t>
            </a:r>
            <a:r>
              <a:rPr lang="en-US" sz="1050" dirty="0"/>
              <a:t>, R. and Sangeeta, S., 2011, Technical Communication Principles and practice. Oxford University Press, New Delhi.</a:t>
            </a:r>
            <a:endParaRPr lang="en-IN" sz="1050" dirty="0"/>
          </a:p>
          <a:p>
            <a:r>
              <a:rPr lang="en-US" sz="1050" dirty="0" err="1"/>
              <a:t>MuthiahManoharan</a:t>
            </a:r>
            <a:r>
              <a:rPr lang="en-US" sz="1050" dirty="0"/>
              <a:t> and </a:t>
            </a:r>
            <a:r>
              <a:rPr lang="en-US" sz="1050" dirty="0" err="1"/>
              <a:t>Arunachalam</a:t>
            </a:r>
            <a:r>
              <a:rPr lang="en-US" sz="1050" dirty="0"/>
              <a:t>, 2003, Agricultural Extension. Himalaya publishing house. </a:t>
            </a:r>
            <a:endParaRPr lang="en-IN" sz="1050" dirty="0"/>
          </a:p>
          <a:p>
            <a:r>
              <a:rPr lang="en-US" sz="1050" dirty="0" err="1"/>
              <a:t>Radakrishnan</a:t>
            </a:r>
            <a:r>
              <a:rPr lang="en-US" sz="1050" dirty="0"/>
              <a:t>, T., Israel Thomas M and </a:t>
            </a:r>
            <a:r>
              <a:rPr lang="en-US" sz="1050" dirty="0" err="1"/>
              <a:t>Niramala</a:t>
            </a:r>
            <a:r>
              <a:rPr lang="en-US" sz="1050" dirty="0"/>
              <a:t>, L., 2010, Communication Techniques in Farm Extension, Scientific Publishers, Jodhpur.</a:t>
            </a:r>
            <a:endParaRPr lang="en-IN" sz="1050" dirty="0"/>
          </a:p>
          <a:p>
            <a:r>
              <a:rPr lang="en-US" sz="1050" dirty="0"/>
              <a:t>Ray, G.L., 2008, Extension Communication and Management, </a:t>
            </a:r>
            <a:r>
              <a:rPr lang="en-US" sz="1050" dirty="0" err="1"/>
              <a:t>Kalyani</a:t>
            </a:r>
            <a:r>
              <a:rPr lang="en-US" sz="1050" dirty="0"/>
              <a:t> Publishers, Bangalore.</a:t>
            </a:r>
            <a:endParaRPr lang="en-IN" sz="1050" dirty="0"/>
          </a:p>
          <a:p>
            <a:r>
              <a:rPr lang="en-US" sz="1050" dirty="0" err="1"/>
              <a:t>Saravanan</a:t>
            </a:r>
            <a:r>
              <a:rPr lang="en-US" sz="1050" dirty="0"/>
              <a:t> R. </a:t>
            </a:r>
            <a:r>
              <a:rPr lang="en-US" sz="1050" dirty="0" err="1"/>
              <a:t>Kaathiresan</a:t>
            </a:r>
            <a:r>
              <a:rPr lang="en-US" sz="1050" dirty="0"/>
              <a:t>, C. &amp; </a:t>
            </a:r>
            <a:r>
              <a:rPr lang="en-US" sz="1050" dirty="0" err="1"/>
              <a:t>Indradevi</a:t>
            </a:r>
            <a:r>
              <a:rPr lang="en-US" sz="1050" dirty="0"/>
              <a:t>, 2011, Information and Communication Technology for Agriculture and Rural Development, New India Publishing Agency, New Delhi.</a:t>
            </a:r>
            <a:endParaRPr lang="en-IN" sz="1050" dirty="0"/>
          </a:p>
          <a:p>
            <a:r>
              <a:rPr lang="en-US" sz="1050" dirty="0"/>
              <a:t>Singh A.K., </a:t>
            </a:r>
            <a:r>
              <a:rPr lang="en-US" sz="1050" dirty="0" err="1"/>
              <a:t>Lakhan</a:t>
            </a:r>
            <a:r>
              <a:rPr lang="en-US" sz="1050" dirty="0"/>
              <a:t> Singh and Burman R.R., 2006, Dimensions of Agricultural Extension, Rama Publishing House Meerut. U.P.</a:t>
            </a:r>
            <a:endParaRPr lang="en-IN" sz="1050" dirty="0"/>
          </a:p>
          <a:p>
            <a:r>
              <a:rPr lang="en-US" sz="1050" dirty="0" err="1"/>
              <a:t>Supe</a:t>
            </a:r>
            <a:r>
              <a:rPr lang="en-US" sz="1050" dirty="0"/>
              <a:t>, S.V., 1984, An Introduction to Extension Education, Oxford and IBH Pub. Co., New Delhi.</a:t>
            </a:r>
            <a:endParaRPr lang="en-IN" sz="1050" dirty="0"/>
          </a:p>
          <a:p>
            <a:r>
              <a:rPr lang="en-US" sz="1050" dirty="0"/>
              <a:t>Bhatia, R.C., 2009, Business Communication </a:t>
            </a:r>
            <a:r>
              <a:rPr lang="en-US" sz="1050" dirty="0" err="1"/>
              <a:t>Ane</a:t>
            </a:r>
            <a:r>
              <a:rPr lang="en-US" sz="1050" dirty="0"/>
              <a:t> Books Pvt. Ltd., New Delhi.</a:t>
            </a:r>
            <a:endParaRPr lang="en-IN" sz="1050" dirty="0"/>
          </a:p>
          <a:p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17266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Characteristics of Good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Message 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8" y="1041401"/>
            <a:ext cx="12137018" cy="570653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800" b="1" dirty="0" smtClean="0"/>
              <a:t>5</a:t>
            </a:r>
            <a:r>
              <a:rPr lang="en-US" sz="4800" b="1" dirty="0"/>
              <a:t>. </a:t>
            </a:r>
            <a:r>
              <a:rPr lang="en-US" sz="4800" b="1" dirty="0">
                <a:solidFill>
                  <a:srgbClr val="0000FF"/>
                </a:solidFill>
              </a:rPr>
              <a:t>Specific, factual, correct </a:t>
            </a:r>
            <a:r>
              <a:rPr lang="en-US" sz="4800" b="1" dirty="0" smtClean="0">
                <a:solidFill>
                  <a:srgbClr val="0000FF"/>
                </a:solidFill>
              </a:rPr>
              <a:t>&amp; no </a:t>
            </a:r>
            <a:r>
              <a:rPr lang="en-US" sz="4800" b="1" dirty="0">
                <a:solidFill>
                  <a:srgbClr val="0000FF"/>
                </a:solidFill>
              </a:rPr>
              <a:t>irrelevant </a:t>
            </a:r>
            <a:r>
              <a:rPr lang="en-US" sz="4800" b="1" dirty="0" smtClean="0"/>
              <a:t>material. </a:t>
            </a:r>
            <a:endParaRPr lang="en-IN" sz="48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4800" b="1" dirty="0"/>
              <a:t>6. </a:t>
            </a:r>
            <a:r>
              <a:rPr lang="en-US" sz="4800" b="1" dirty="0">
                <a:solidFill>
                  <a:srgbClr val="0000FF"/>
                </a:solidFill>
              </a:rPr>
              <a:t>Appropriate to the channel </a:t>
            </a:r>
            <a:r>
              <a:rPr lang="en-US" sz="4800" b="1" dirty="0"/>
              <a:t>selected. </a:t>
            </a:r>
            <a:endParaRPr lang="en-IN" sz="48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4800" b="1" dirty="0"/>
              <a:t>7. </a:t>
            </a:r>
            <a:r>
              <a:rPr lang="en-US" sz="4800" b="1" dirty="0">
                <a:solidFill>
                  <a:srgbClr val="0000FF"/>
                </a:solidFill>
              </a:rPr>
              <a:t>Relevant</a:t>
            </a:r>
            <a:r>
              <a:rPr lang="en-US" sz="4800" b="1" dirty="0"/>
              <a:t> to the audience. </a:t>
            </a:r>
            <a:endParaRPr lang="en-IN" sz="48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4800" b="1" dirty="0"/>
              <a:t>8. Cover only </a:t>
            </a:r>
            <a:r>
              <a:rPr lang="en-US" sz="4800" b="1" dirty="0">
                <a:solidFill>
                  <a:srgbClr val="0000FF"/>
                </a:solidFill>
              </a:rPr>
              <a:t>one point at a time</a:t>
            </a:r>
            <a:r>
              <a:rPr lang="en-US" sz="4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79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rgbClr val="00B05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Channels of Communication 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7" y="1337732"/>
            <a:ext cx="11887200" cy="531706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Channels </a:t>
            </a:r>
            <a:r>
              <a:rPr lang="en-US" sz="4000" b="1" dirty="0"/>
              <a:t>are the </a:t>
            </a:r>
            <a:r>
              <a:rPr lang="en-US" sz="4000" b="1" dirty="0">
                <a:solidFill>
                  <a:srgbClr val="0000FF"/>
                </a:solidFill>
              </a:rPr>
              <a:t>physical bridges </a:t>
            </a:r>
            <a:r>
              <a:rPr lang="en-US" sz="4000" b="1" dirty="0"/>
              <a:t>between the sender and the receiver of messages </a:t>
            </a:r>
            <a:endParaRPr lang="en-US" sz="4000" b="1" dirty="0" smtClean="0"/>
          </a:p>
          <a:p>
            <a:r>
              <a:rPr lang="en-US" sz="4000" b="1" dirty="0" smtClean="0"/>
              <a:t>The </a:t>
            </a:r>
            <a:r>
              <a:rPr lang="en-US" sz="4000" b="1" dirty="0">
                <a:solidFill>
                  <a:srgbClr val="0000FF"/>
                </a:solidFill>
              </a:rPr>
              <a:t>avenues</a:t>
            </a:r>
            <a:r>
              <a:rPr lang="en-US" sz="4000" b="1" dirty="0"/>
              <a:t> between a communicator and an audience on which messages </a:t>
            </a:r>
            <a:r>
              <a:rPr lang="en-US" sz="4000" b="1" dirty="0">
                <a:solidFill>
                  <a:srgbClr val="FF0000"/>
                </a:solidFill>
              </a:rPr>
              <a:t>travel to and fro</a:t>
            </a:r>
            <a:r>
              <a:rPr lang="en-US" sz="4000" b="1" dirty="0"/>
              <a:t>. </a:t>
            </a:r>
            <a:endParaRPr lang="en-US" sz="4000" b="1" dirty="0" smtClean="0"/>
          </a:p>
          <a:p>
            <a:r>
              <a:rPr lang="en-US" sz="4000" b="1" dirty="0" smtClean="0"/>
              <a:t>They </a:t>
            </a:r>
            <a:r>
              <a:rPr lang="en-US" sz="4000" b="1" dirty="0"/>
              <a:t>are the </a:t>
            </a:r>
            <a:r>
              <a:rPr lang="en-US" sz="4000" b="1" dirty="0">
                <a:solidFill>
                  <a:srgbClr val="0000FF"/>
                </a:solidFill>
              </a:rPr>
              <a:t>transmission lines </a:t>
            </a:r>
            <a:r>
              <a:rPr lang="en-US" sz="4000" b="1" dirty="0"/>
              <a:t>used for carrying messages to their destination. </a:t>
            </a:r>
            <a:endParaRPr lang="en-US" sz="4000" b="1" dirty="0" smtClean="0"/>
          </a:p>
          <a:p>
            <a:r>
              <a:rPr lang="en-US" sz="4000" b="1" dirty="0" smtClean="0"/>
              <a:t>Channels </a:t>
            </a:r>
            <a:r>
              <a:rPr lang="en-US" sz="4000" b="1" dirty="0"/>
              <a:t>serve </a:t>
            </a:r>
            <a:r>
              <a:rPr lang="en-US" sz="4000" b="1" dirty="0">
                <a:solidFill>
                  <a:srgbClr val="0000FF"/>
                </a:solidFill>
              </a:rPr>
              <a:t>as essential tools </a:t>
            </a:r>
            <a:r>
              <a:rPr lang="en-US" sz="4000" b="1" dirty="0"/>
              <a:t>of the communicator. </a:t>
            </a:r>
            <a:endParaRPr lang="en-IN" sz="4000" b="1" dirty="0"/>
          </a:p>
          <a:p>
            <a:pPr marL="0" indent="0">
              <a:buNone/>
            </a:pP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1085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rgbClr val="00B05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Channels of Communication 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7" y="1337732"/>
            <a:ext cx="11887200" cy="531706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 </a:t>
            </a:r>
            <a:r>
              <a:rPr lang="en-US" sz="4400" b="1" dirty="0"/>
              <a:t>channel may be </a:t>
            </a:r>
            <a:r>
              <a:rPr lang="en-US" sz="4400" b="1" dirty="0">
                <a:solidFill>
                  <a:srgbClr val="0000FF"/>
                </a:solidFill>
              </a:rPr>
              <a:t>anything used by a sender </a:t>
            </a:r>
            <a:r>
              <a:rPr lang="en-US" sz="4400" b="1" dirty="0"/>
              <a:t>of message </a:t>
            </a:r>
            <a:r>
              <a:rPr lang="en-US" sz="4400" b="1" dirty="0">
                <a:solidFill>
                  <a:srgbClr val="0000FF"/>
                </a:solidFill>
              </a:rPr>
              <a:t>to connect </a:t>
            </a:r>
            <a:r>
              <a:rPr lang="en-US" sz="4400" b="1" dirty="0"/>
              <a:t>him with intended receivers. </a:t>
            </a:r>
            <a:endParaRPr lang="en-US" sz="4400" b="1" dirty="0" smtClean="0"/>
          </a:p>
          <a:p>
            <a:r>
              <a:rPr lang="en-US" sz="4400" b="1" dirty="0" smtClean="0"/>
              <a:t>The </a:t>
            </a:r>
            <a:r>
              <a:rPr lang="en-US" sz="4400" b="1" dirty="0"/>
              <a:t>crucial point is that he must </a:t>
            </a:r>
            <a:r>
              <a:rPr lang="en-US" sz="4400" b="1" dirty="0">
                <a:solidFill>
                  <a:srgbClr val="0000FF"/>
                </a:solidFill>
              </a:rPr>
              <a:t>get in contact </a:t>
            </a:r>
            <a:r>
              <a:rPr lang="en-US" sz="4400" b="1" dirty="0"/>
              <a:t>with his audience. The </a:t>
            </a:r>
            <a:r>
              <a:rPr lang="en-US" sz="4400" b="1" dirty="0">
                <a:solidFill>
                  <a:srgbClr val="0000FF"/>
                </a:solidFill>
              </a:rPr>
              <a:t>message must get through</a:t>
            </a:r>
            <a:r>
              <a:rPr lang="en-US" sz="4400" b="1" dirty="0"/>
              <a:t>. </a:t>
            </a:r>
            <a:endParaRPr lang="en-US" sz="4400" b="1" dirty="0" smtClean="0"/>
          </a:p>
          <a:p>
            <a:r>
              <a:rPr lang="en-US" sz="4400" b="1" dirty="0" smtClean="0"/>
              <a:t>Common </a:t>
            </a:r>
            <a:r>
              <a:rPr lang="en-US" sz="4400" b="1" dirty="0"/>
              <a:t>channels of communication in the extension situation are the </a:t>
            </a:r>
            <a:r>
              <a:rPr lang="en-US" sz="4400" b="1" dirty="0">
                <a:solidFill>
                  <a:srgbClr val="0000FF"/>
                </a:solidFill>
              </a:rPr>
              <a:t>'Extension Teaching Methods</a:t>
            </a:r>
            <a:r>
              <a:rPr lang="en-US" sz="4400" b="1" dirty="0" smtClean="0">
                <a:solidFill>
                  <a:srgbClr val="0000FF"/>
                </a:solidFill>
              </a:rPr>
              <a:t>'</a:t>
            </a:r>
            <a:r>
              <a:rPr lang="en-US" sz="4400" b="1" dirty="0" smtClean="0"/>
              <a:t>.</a:t>
            </a:r>
            <a:r>
              <a:rPr lang="en-US" sz="4400" b="1" dirty="0"/>
              <a:t> 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5161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Characteristics of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Channel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7" y="1269999"/>
            <a:ext cx="11887200" cy="51392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/>
              <a:t>1. It </a:t>
            </a:r>
            <a:r>
              <a:rPr lang="en-US" sz="3600" b="1" dirty="0">
                <a:solidFill>
                  <a:srgbClr val="0000FF"/>
                </a:solidFill>
              </a:rPr>
              <a:t>specifies the direction </a:t>
            </a:r>
            <a:r>
              <a:rPr lang="en-US" sz="3600" b="1" dirty="0"/>
              <a:t>of message flow</a:t>
            </a:r>
            <a:endParaRPr lang="en-IN" sz="36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/>
              <a:t>2. It gives the message </a:t>
            </a:r>
            <a:r>
              <a:rPr lang="en-US" sz="3600" b="1" dirty="0">
                <a:solidFill>
                  <a:srgbClr val="0000FF"/>
                </a:solidFill>
              </a:rPr>
              <a:t>accuracy</a:t>
            </a:r>
            <a:r>
              <a:rPr lang="en-US" sz="3600" b="1" dirty="0"/>
              <a:t>. </a:t>
            </a:r>
            <a:endParaRPr lang="en-US" sz="3600" b="1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200" b="1" dirty="0" smtClean="0"/>
              <a:t>Low </a:t>
            </a:r>
            <a:r>
              <a:rPr lang="en-US" sz="3200" b="1" dirty="0"/>
              <a:t>(in interpersonal) and high (in mass media) </a:t>
            </a:r>
            <a:endParaRPr lang="en-IN" sz="3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/>
              <a:t>3. It selects the </a:t>
            </a:r>
            <a:r>
              <a:rPr lang="en-US" sz="3600" b="1" dirty="0">
                <a:solidFill>
                  <a:srgbClr val="0000FF"/>
                </a:solidFill>
              </a:rPr>
              <a:t>recipient depending upon</a:t>
            </a:r>
            <a:r>
              <a:rPr lang="en-US" sz="3600" b="1" dirty="0"/>
              <a:t> the channel </a:t>
            </a:r>
            <a:endParaRPr lang="en-IN" sz="36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/>
              <a:t>4. It </a:t>
            </a:r>
            <a:r>
              <a:rPr lang="en-US" sz="3600" b="1" dirty="0">
                <a:solidFill>
                  <a:srgbClr val="0000FF"/>
                </a:solidFill>
              </a:rPr>
              <a:t>produces feedback </a:t>
            </a:r>
            <a:r>
              <a:rPr lang="en-US" sz="3600" b="1" dirty="0"/>
              <a:t>to the sender of the message </a:t>
            </a:r>
            <a:endParaRPr lang="en-IN" sz="36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/>
              <a:t>5. It </a:t>
            </a:r>
            <a:r>
              <a:rPr lang="en-US" sz="3600" b="1" dirty="0">
                <a:solidFill>
                  <a:srgbClr val="0000FF"/>
                </a:solidFill>
              </a:rPr>
              <a:t>overcomes the selectivity </a:t>
            </a:r>
            <a:r>
              <a:rPr lang="en-US" sz="3600" b="1" dirty="0"/>
              <a:t>processes </a:t>
            </a:r>
            <a:endParaRPr lang="en-IN" sz="36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/>
              <a:t>6. It is </a:t>
            </a:r>
            <a:r>
              <a:rPr lang="en-US" sz="3600" b="1" dirty="0">
                <a:solidFill>
                  <a:srgbClr val="0000FF"/>
                </a:solidFill>
              </a:rPr>
              <a:t>capable of bringing desirable effects </a:t>
            </a:r>
            <a:r>
              <a:rPr lang="en-US" sz="3600" b="1" dirty="0"/>
              <a:t>as the part of the audience. 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16647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of channels </a:t>
            </a:r>
            <a:r>
              <a:rPr lang="en-US" b="1" dirty="0"/>
              <a:t>of </a:t>
            </a:r>
            <a:r>
              <a:rPr lang="en-US" b="1" dirty="0" smtClean="0"/>
              <a:t>communication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41" t="23951" r="5904" b="9506"/>
          <a:stretch/>
        </p:blipFill>
        <p:spPr>
          <a:xfrm>
            <a:off x="355600" y="1719526"/>
            <a:ext cx="11438467" cy="500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4. Treatment of Messages 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404"/>
            <a:ext cx="11887200" cy="53170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It </a:t>
            </a:r>
            <a:r>
              <a:rPr lang="en-US" sz="3200" b="1" dirty="0"/>
              <a:t>is the </a:t>
            </a:r>
            <a:r>
              <a:rPr lang="en-US" sz="3200" b="1" dirty="0">
                <a:solidFill>
                  <a:srgbClr val="0000FF"/>
                </a:solidFill>
              </a:rPr>
              <a:t>way of handling the message </a:t>
            </a:r>
            <a:r>
              <a:rPr lang="en-US" sz="3200" b="1" dirty="0"/>
              <a:t>in such a way that the treated message be sent over the channels with the </a:t>
            </a:r>
            <a:r>
              <a:rPr lang="en-US" sz="3200" b="1" dirty="0">
                <a:solidFill>
                  <a:srgbClr val="0000FF"/>
                </a:solidFill>
              </a:rPr>
              <a:t>maximum probability of reaching</a:t>
            </a:r>
            <a:r>
              <a:rPr lang="en-US" sz="3200" b="1" dirty="0"/>
              <a:t> the destination effectively. </a:t>
            </a:r>
            <a:endParaRPr lang="en-US" sz="3200" b="1" dirty="0" smtClean="0"/>
          </a:p>
          <a:p>
            <a:pPr>
              <a:lnSpc>
                <a:spcPct val="150000"/>
              </a:lnSpc>
            </a:pPr>
            <a:r>
              <a:rPr lang="en-US" sz="3200" b="1" dirty="0" smtClean="0"/>
              <a:t>It </a:t>
            </a:r>
            <a:r>
              <a:rPr lang="en-US" sz="3200" b="1" dirty="0"/>
              <a:t>relates to the </a:t>
            </a:r>
            <a:r>
              <a:rPr lang="en-US" sz="3200" b="1" dirty="0">
                <a:solidFill>
                  <a:srgbClr val="0000FF"/>
                </a:solidFill>
              </a:rPr>
              <a:t>techniques or details of procedure or manner of performance</a:t>
            </a:r>
            <a:r>
              <a:rPr lang="en-US" sz="3200" b="1" dirty="0"/>
              <a:t> essential </a:t>
            </a:r>
            <a:endParaRPr lang="en-US" sz="3200" b="1" dirty="0" smtClean="0"/>
          </a:p>
          <a:p>
            <a:pPr>
              <a:lnSpc>
                <a:spcPct val="150000"/>
              </a:lnSpc>
            </a:pPr>
            <a:r>
              <a:rPr lang="en-US" sz="3200" b="1" dirty="0" smtClean="0"/>
              <a:t>Treatment </a:t>
            </a:r>
            <a:r>
              <a:rPr lang="en-US" sz="3200" b="1" dirty="0"/>
              <a:t>deals with the </a:t>
            </a:r>
            <a:r>
              <a:rPr lang="en-US" sz="3200" b="1" dirty="0">
                <a:solidFill>
                  <a:srgbClr val="0000FF"/>
                </a:solidFill>
              </a:rPr>
              <a:t>design of method for presenting </a:t>
            </a:r>
            <a:r>
              <a:rPr lang="en-US" sz="3200" b="1" dirty="0"/>
              <a:t>the message. 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1252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4. Treatment of Messages 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404"/>
            <a:ext cx="11887200" cy="53170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Purpose is </a:t>
            </a:r>
            <a:r>
              <a:rPr lang="en-US" sz="3200" b="1" dirty="0">
                <a:solidFill>
                  <a:srgbClr val="0000FF"/>
                </a:solidFill>
              </a:rPr>
              <a:t>to make the message clear, understandable and realistic </a:t>
            </a:r>
            <a:r>
              <a:rPr lang="en-US" sz="3200" b="1" dirty="0"/>
              <a:t>to the audience. </a:t>
            </a:r>
            <a:endParaRPr lang="en-US" sz="3200" b="1" dirty="0" smtClean="0"/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</a:rPr>
              <a:t>R</a:t>
            </a:r>
            <a:r>
              <a:rPr lang="en-US" sz="3200" b="1" dirty="0" smtClean="0">
                <a:solidFill>
                  <a:srgbClr val="0000FF"/>
                </a:solidFill>
              </a:rPr>
              <a:t>equires </a:t>
            </a:r>
            <a:r>
              <a:rPr lang="en-US" sz="3200" b="1" dirty="0">
                <a:solidFill>
                  <a:srgbClr val="0000FF"/>
                </a:solidFill>
              </a:rPr>
              <a:t>original thinking, deep insight </a:t>
            </a:r>
            <a:r>
              <a:rPr lang="en-US" sz="3200" b="1" dirty="0"/>
              <a:t>into the principle of human behaviour and skill in creating and using refined techniques of message presentation. </a:t>
            </a:r>
            <a:endParaRPr lang="en-US" sz="3200" b="1" dirty="0" smtClean="0"/>
          </a:p>
          <a:p>
            <a:pPr>
              <a:lnSpc>
                <a:spcPct val="150000"/>
              </a:lnSpc>
            </a:pPr>
            <a:r>
              <a:rPr lang="en-US" sz="3200" b="1" dirty="0" smtClean="0"/>
              <a:t>The </a:t>
            </a:r>
            <a:r>
              <a:rPr lang="en-US" sz="3200" b="1" dirty="0">
                <a:solidFill>
                  <a:srgbClr val="0000FF"/>
                </a:solidFill>
              </a:rPr>
              <a:t>effective teacher is separated </a:t>
            </a:r>
            <a:r>
              <a:rPr lang="en-US" sz="3200" b="1" dirty="0"/>
              <a:t>from the less effective </a:t>
            </a:r>
            <a:r>
              <a:rPr lang="en-US" sz="3200" b="1" dirty="0" smtClean="0"/>
              <a:t>one &amp; the </a:t>
            </a:r>
            <a:r>
              <a:rPr lang="en-US" sz="3200" b="1" dirty="0">
                <a:solidFill>
                  <a:srgbClr val="0000FF"/>
                </a:solidFill>
              </a:rPr>
              <a:t>art of teaching</a:t>
            </a:r>
            <a:r>
              <a:rPr lang="en-US" sz="3200" b="1" dirty="0"/>
              <a:t> comes into play. 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42522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Methods of Treatment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of Messages 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404"/>
            <a:ext cx="11887200" cy="531706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a. Method of general organization </a:t>
            </a:r>
            <a:endParaRPr lang="en-IN" sz="32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800" b="1" dirty="0"/>
              <a:t>1. </a:t>
            </a:r>
            <a:r>
              <a:rPr lang="en-US" sz="4000" b="1" dirty="0">
                <a:solidFill>
                  <a:srgbClr val="0000FF"/>
                </a:solidFill>
              </a:rPr>
              <a:t>Repetition</a:t>
            </a:r>
            <a:r>
              <a:rPr lang="en-US" sz="4000" b="1" dirty="0"/>
              <a:t> </a:t>
            </a:r>
            <a:r>
              <a:rPr lang="en-US" sz="2800" b="1" dirty="0"/>
              <a:t>of ideas and concepts. </a:t>
            </a:r>
            <a:endParaRPr lang="en-IN" sz="2800" b="1" dirty="0"/>
          </a:p>
          <a:p>
            <a:pPr marL="457200" lvl="1" indent="0">
              <a:buNone/>
            </a:pPr>
            <a:r>
              <a:rPr lang="en-US" sz="2800" b="1" dirty="0"/>
              <a:t>2. </a:t>
            </a:r>
            <a:r>
              <a:rPr lang="en-US" sz="4000" b="1" dirty="0">
                <a:solidFill>
                  <a:srgbClr val="0000FF"/>
                </a:solidFill>
              </a:rPr>
              <a:t>Contrast</a:t>
            </a:r>
            <a:r>
              <a:rPr lang="en-US" sz="4000" b="1" dirty="0"/>
              <a:t> </a:t>
            </a:r>
            <a:r>
              <a:rPr lang="en-US" sz="2800" b="1" dirty="0"/>
              <a:t>of ideas (positive and negative things). </a:t>
            </a:r>
            <a:endParaRPr lang="en-IN" sz="2800" b="1" dirty="0"/>
          </a:p>
          <a:p>
            <a:pPr marL="457200" lvl="1" indent="0">
              <a:buNone/>
            </a:pPr>
            <a:r>
              <a:rPr lang="en-US" sz="2800" b="1" dirty="0"/>
              <a:t>3. </a:t>
            </a:r>
            <a:r>
              <a:rPr lang="en-US" sz="4000" b="1" dirty="0">
                <a:solidFill>
                  <a:srgbClr val="0000FF"/>
                </a:solidFill>
              </a:rPr>
              <a:t>Chronological</a:t>
            </a:r>
            <a:r>
              <a:rPr lang="en-US" sz="4000" b="1" dirty="0"/>
              <a:t> </a:t>
            </a:r>
            <a:r>
              <a:rPr lang="en-US" sz="2800" b="1" dirty="0"/>
              <a:t>– </a:t>
            </a:r>
            <a:r>
              <a:rPr lang="en-US" sz="2800" b="1" dirty="0" smtClean="0"/>
              <a:t>Compared to </a:t>
            </a:r>
            <a:r>
              <a:rPr lang="en-US" sz="2800" b="1" dirty="0"/>
              <a:t>logical and psychological. </a:t>
            </a:r>
            <a:endParaRPr lang="en-IN" sz="2800" b="1" dirty="0"/>
          </a:p>
          <a:p>
            <a:pPr marL="457200" lvl="1" indent="0">
              <a:buNone/>
            </a:pPr>
            <a:r>
              <a:rPr lang="en-US" sz="2800" b="1" dirty="0"/>
              <a:t>4. Presenting </a:t>
            </a:r>
            <a:r>
              <a:rPr lang="en-US" sz="4000" b="1" dirty="0">
                <a:solidFill>
                  <a:srgbClr val="0000FF"/>
                </a:solidFill>
              </a:rPr>
              <a:t>one side </a:t>
            </a:r>
            <a:r>
              <a:rPr lang="en-US" sz="2800" b="1" dirty="0"/>
              <a:t>compared to two sides of an issue. </a:t>
            </a:r>
            <a:endParaRPr lang="en-IN" sz="2800" b="1" dirty="0"/>
          </a:p>
          <a:p>
            <a:pPr marL="457200" lvl="1" indent="0">
              <a:buNone/>
            </a:pPr>
            <a:r>
              <a:rPr lang="en-US" sz="2800" b="1" dirty="0"/>
              <a:t>5. </a:t>
            </a:r>
            <a:r>
              <a:rPr lang="en-US" sz="4000" b="1" dirty="0">
                <a:solidFill>
                  <a:srgbClr val="0000FF"/>
                </a:solidFill>
              </a:rPr>
              <a:t>Emotional</a:t>
            </a:r>
            <a:r>
              <a:rPr lang="en-US" sz="4000" b="1" dirty="0"/>
              <a:t> </a:t>
            </a:r>
            <a:r>
              <a:rPr lang="en-US" sz="2800" b="1" dirty="0"/>
              <a:t>compared to logical appeals. </a:t>
            </a:r>
            <a:endParaRPr lang="en-IN" sz="2800" b="1" dirty="0"/>
          </a:p>
          <a:p>
            <a:pPr marL="457200" lvl="1" indent="0">
              <a:buNone/>
            </a:pPr>
            <a:r>
              <a:rPr lang="en-US" sz="2800" b="1" dirty="0"/>
              <a:t>6. Starting with </a:t>
            </a:r>
            <a:r>
              <a:rPr lang="en-US" sz="4000" b="1" dirty="0">
                <a:solidFill>
                  <a:srgbClr val="0000FF"/>
                </a:solidFill>
              </a:rPr>
              <a:t>strong arguments </a:t>
            </a:r>
            <a:r>
              <a:rPr lang="en-US" sz="2800" b="1" dirty="0"/>
              <a:t>compared to saving them until the end of presentation. </a:t>
            </a:r>
            <a:endParaRPr lang="en-IN" sz="2800" b="1" dirty="0"/>
          </a:p>
          <a:p>
            <a:pPr marL="457200" lvl="1" indent="0">
              <a:buNone/>
            </a:pPr>
            <a:r>
              <a:rPr lang="en-US" sz="2800" b="1" dirty="0"/>
              <a:t>7. Let the </a:t>
            </a:r>
            <a:r>
              <a:rPr lang="en-US" sz="4000" b="1" dirty="0">
                <a:solidFill>
                  <a:srgbClr val="0000FF"/>
                </a:solidFill>
              </a:rPr>
              <a:t>audience draw </a:t>
            </a:r>
            <a:r>
              <a:rPr lang="en-US" sz="2800" b="1" dirty="0"/>
              <a:t>the conclusion</a:t>
            </a:r>
            <a:r>
              <a:rPr lang="en-US" sz="2800" b="1" dirty="0" smtClean="0"/>
              <a:t>.</a:t>
            </a:r>
            <a:r>
              <a:rPr lang="en-US" sz="3200" b="1" dirty="0">
                <a:solidFill>
                  <a:srgbClr val="C00000"/>
                </a:solidFill>
              </a:rPr>
              <a:t> 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3106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Methods of Treatment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of Messages 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404"/>
            <a:ext cx="11887200" cy="53170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. Use of symbols, variation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&amp; devices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for presenting the ideas. </a:t>
            </a:r>
            <a:endParaRPr lang="en-IN" sz="4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b="1" dirty="0"/>
              <a:t> </a:t>
            </a:r>
            <a:r>
              <a:rPr lang="en-US" sz="4000" b="1" dirty="0" smtClean="0"/>
              <a:t>c</a:t>
            </a:r>
            <a:r>
              <a:rPr lang="en-US" sz="4000" b="1" dirty="0"/>
              <a:t>. Message should be treated by giving </a:t>
            </a:r>
            <a:r>
              <a:rPr lang="en-US" sz="4800" b="1" dirty="0" smtClean="0">
                <a:solidFill>
                  <a:srgbClr val="C00000"/>
                </a:solidFill>
              </a:rPr>
              <a:t>quotation</a:t>
            </a:r>
            <a:r>
              <a:rPr lang="en-US" sz="4800" b="1" dirty="0">
                <a:solidFill>
                  <a:srgbClr val="C00000"/>
                </a:solidFill>
              </a:rPr>
              <a:t>, jokes and contrary against the common opinion</a:t>
            </a:r>
            <a:r>
              <a:rPr lang="en-US" sz="4000" b="1" dirty="0"/>
              <a:t> during the communication process. 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4468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5. Audience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404"/>
            <a:ext cx="11887200" cy="5317067"/>
          </a:xfrm>
        </p:spPr>
        <p:txBody>
          <a:bodyPr>
            <a:noAutofit/>
          </a:bodyPr>
          <a:lstStyle/>
          <a:p>
            <a:r>
              <a:rPr lang="en-US" sz="3600" dirty="0" smtClean="0"/>
              <a:t>An </a:t>
            </a:r>
            <a:r>
              <a:rPr lang="en-US" sz="3600" dirty="0"/>
              <a:t>audience is the </a:t>
            </a:r>
            <a:r>
              <a:rPr lang="en-US" sz="4400" b="1" dirty="0"/>
              <a:t>intended receiver </a:t>
            </a:r>
            <a:r>
              <a:rPr lang="en-US" sz="3600" dirty="0"/>
              <a:t>of messages. It is the </a:t>
            </a:r>
            <a:r>
              <a:rPr lang="en-US" sz="4400" b="1" dirty="0"/>
              <a:t>consumer</a:t>
            </a:r>
            <a:r>
              <a:rPr lang="en-US" sz="4400" dirty="0"/>
              <a:t> </a:t>
            </a:r>
            <a:r>
              <a:rPr lang="en-US" sz="3600" dirty="0"/>
              <a:t>of messages. </a:t>
            </a:r>
            <a:endParaRPr lang="en-IN" sz="3600" dirty="0"/>
          </a:p>
          <a:p>
            <a:r>
              <a:rPr lang="en-US" sz="3600" dirty="0"/>
              <a:t>An audience may consist of </a:t>
            </a:r>
            <a:r>
              <a:rPr lang="en-US" sz="3600" b="1" dirty="0"/>
              <a:t>one person or many</a:t>
            </a:r>
            <a:r>
              <a:rPr lang="en-US" sz="3600" dirty="0"/>
              <a:t>. </a:t>
            </a:r>
            <a:endParaRPr lang="en-US" sz="3600" dirty="0" smtClean="0"/>
          </a:p>
          <a:p>
            <a:pPr lvl="1"/>
            <a:r>
              <a:rPr lang="en-US" sz="3200" dirty="0" smtClean="0"/>
              <a:t>It </a:t>
            </a:r>
            <a:r>
              <a:rPr lang="en-US" sz="3200" dirty="0"/>
              <a:t>may comprise </a:t>
            </a:r>
            <a:r>
              <a:rPr lang="en-US" sz="3200" b="1" dirty="0"/>
              <a:t>men, women, or both; youth groups, villagers or their leaders</a:t>
            </a:r>
            <a:r>
              <a:rPr lang="en-US" sz="3200" dirty="0"/>
              <a:t>. </a:t>
            </a:r>
            <a:endParaRPr lang="en-US" sz="3200" dirty="0" smtClean="0"/>
          </a:p>
          <a:p>
            <a:pPr lvl="1"/>
            <a:r>
              <a:rPr lang="en-US" sz="3200" dirty="0" smtClean="0"/>
              <a:t>An </a:t>
            </a:r>
            <a:r>
              <a:rPr lang="en-US" sz="3200" dirty="0"/>
              <a:t>audience may be </a:t>
            </a:r>
            <a:r>
              <a:rPr lang="en-US" sz="3200" b="1" dirty="0"/>
              <a:t>formed according to occupation groups </a:t>
            </a:r>
            <a:r>
              <a:rPr lang="en-US" sz="3200" dirty="0"/>
              <a:t>as farmers or artisans; professional groups, as engineers, educators, administrators etc.</a:t>
            </a:r>
            <a:endParaRPr lang="en-IN" sz="3200" dirty="0"/>
          </a:p>
          <a:p>
            <a:r>
              <a:rPr lang="en-US" sz="3600" dirty="0"/>
              <a:t>More the </a:t>
            </a:r>
            <a:r>
              <a:rPr lang="en-US" sz="4000" b="1" dirty="0"/>
              <a:t>homogenous</a:t>
            </a:r>
            <a:r>
              <a:rPr lang="en-US" sz="3600" dirty="0"/>
              <a:t> an audience, greater will be the chances of </a:t>
            </a:r>
            <a:r>
              <a:rPr lang="en-US" sz="3600" b="1" dirty="0"/>
              <a:t>successful</a:t>
            </a:r>
            <a:r>
              <a:rPr lang="en-US" sz="3600" dirty="0"/>
              <a:t> communication.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6006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SCHEDULE OF EXAMINATION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44500" y="2078433"/>
            <a:ext cx="113030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Sl. No.        Examination					Marks</a:t>
            </a:r>
            <a:endParaRPr lang="en-IN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Midterm Theory Examination				30</a:t>
            </a:r>
            <a:endParaRPr lang="en-IN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Practical Examination					10</a:t>
            </a:r>
            <a:endParaRPr lang="en-IN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Final External Examination				50	</a:t>
            </a:r>
            <a:endParaRPr lang="en-IN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Record and Assignments 					5</a:t>
            </a:r>
            <a:endParaRPr lang="en-IN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Attendance and Diligence 				5</a:t>
            </a:r>
            <a:endParaRPr lang="en-IN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                                	-----</a:t>
            </a:r>
            <a:endParaRPr lang="en-IN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/>
            </a:endParaRPr>
          </a:p>
          <a:p>
            <a:pPr marL="1828800"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Total		                		100</a:t>
            </a:r>
            <a:endParaRPr lang="en-IN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/>
            </a:endParaRPr>
          </a:p>
          <a:p>
            <a:pPr marL="3200400"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-----</a:t>
            </a:r>
            <a:endParaRPr lang="en-IN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Note:</a:t>
            </a:r>
            <a:endParaRPr lang="en-IN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Examinations will be conducted as per the dates fixed by the Dean (Agri.), College of Agriculture, GKVK, Bangalore.</a:t>
            </a:r>
            <a:endParaRPr lang="en-IN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Additional References shall be indicated as and when required.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2698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5. Audience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404"/>
            <a:ext cx="11887200" cy="5317067"/>
          </a:xfrm>
        </p:spPr>
        <p:txBody>
          <a:bodyPr>
            <a:noAutofit/>
          </a:bodyPr>
          <a:lstStyle/>
          <a:p>
            <a:r>
              <a:rPr lang="en-US" sz="4400" dirty="0" smtClean="0"/>
              <a:t>Likewise</a:t>
            </a:r>
            <a:r>
              <a:rPr lang="en-US" sz="4400" dirty="0"/>
              <a:t>, the more a </a:t>
            </a:r>
            <a:r>
              <a:rPr lang="en-US" sz="4400" b="1" dirty="0"/>
              <a:t>communicator knows about his audience </a:t>
            </a:r>
            <a:r>
              <a:rPr lang="en-US" sz="4400" dirty="0"/>
              <a:t>and can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pinpoint</a:t>
            </a:r>
            <a:r>
              <a:rPr lang="en-US" sz="4400" dirty="0"/>
              <a:t> its characteristics the more likely he is to </a:t>
            </a:r>
            <a:r>
              <a:rPr lang="en-US" sz="4400" b="1" dirty="0"/>
              <a:t>make an impact</a:t>
            </a:r>
            <a:r>
              <a:rPr lang="en-US" sz="4400" dirty="0"/>
              <a:t>. </a:t>
            </a:r>
            <a:endParaRPr lang="en-IN" sz="4400" dirty="0"/>
          </a:p>
          <a:p>
            <a:r>
              <a:rPr lang="en-US" sz="4400" dirty="0"/>
              <a:t>To be successful, Communication must be </a:t>
            </a:r>
            <a:r>
              <a:rPr lang="en-US" sz="4400" b="1" dirty="0"/>
              <a:t>target oriented</a:t>
            </a:r>
            <a:r>
              <a:rPr lang="en-US" sz="4400" dirty="0"/>
              <a:t>. </a:t>
            </a:r>
            <a:endParaRPr lang="en-US" sz="4400" dirty="0" smtClean="0"/>
          </a:p>
          <a:p>
            <a:pPr lvl="1"/>
            <a:r>
              <a:rPr lang="en-US" sz="4000" dirty="0" smtClean="0"/>
              <a:t>The </a:t>
            </a:r>
            <a:r>
              <a:rPr lang="en-US" sz="4000" dirty="0"/>
              <a:t>communicator must know the </a:t>
            </a:r>
            <a:r>
              <a:rPr lang="en-US" sz="4000" b="1" dirty="0" smtClean="0">
                <a:solidFill>
                  <a:srgbClr val="0000FF"/>
                </a:solidFill>
              </a:rPr>
              <a:t>Target</a:t>
            </a:r>
            <a:r>
              <a:rPr lang="en-US" sz="4000" b="1" dirty="0" smtClean="0"/>
              <a:t> </a:t>
            </a:r>
          </a:p>
          <a:p>
            <a:pPr lvl="2"/>
            <a:r>
              <a:rPr lang="en-US" sz="3600" b="1" dirty="0" smtClean="0"/>
              <a:t>Needs</a:t>
            </a:r>
            <a:r>
              <a:rPr lang="en-US" sz="3600" b="1" dirty="0"/>
              <a:t>, interests, resources, facilities, constraints and even their approximate number </a:t>
            </a:r>
            <a:r>
              <a:rPr lang="en-US" sz="3600" b="1" dirty="0" smtClean="0"/>
              <a:t>&amp; location</a:t>
            </a:r>
            <a:r>
              <a:rPr lang="en-US" sz="3600" dirty="0" smtClean="0"/>
              <a:t>.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6007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5. Audience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404"/>
            <a:ext cx="11887200" cy="550332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exact </a:t>
            </a:r>
            <a:r>
              <a:rPr lang="en-US" sz="3200" b="1" dirty="0">
                <a:solidFill>
                  <a:srgbClr val="C00000"/>
                </a:solidFill>
              </a:rPr>
              <a:t>nature of an audience and how to reach it</a:t>
            </a:r>
            <a:r>
              <a:rPr lang="en-US" sz="3200" dirty="0">
                <a:solidFill>
                  <a:srgbClr val="C00000"/>
                </a:solidFill>
              </a:rPr>
              <a:t>. </a:t>
            </a:r>
            <a:endParaRPr lang="en-IN" sz="3200" dirty="0">
              <a:solidFill>
                <a:srgbClr val="C00000"/>
              </a:solidFill>
            </a:endParaRPr>
          </a:p>
          <a:p>
            <a:r>
              <a:rPr lang="en-US" sz="3600" dirty="0"/>
              <a:t>1. </a:t>
            </a:r>
            <a:r>
              <a:rPr lang="en-US" sz="3600" b="1" dirty="0">
                <a:solidFill>
                  <a:srgbClr val="0000FF"/>
                </a:solidFill>
              </a:rPr>
              <a:t>Communication channels </a:t>
            </a:r>
            <a:r>
              <a:rPr lang="en-US" sz="3600" dirty="0"/>
              <a:t>established by the social organization. </a:t>
            </a:r>
            <a:endParaRPr lang="en-IN" sz="3600" dirty="0"/>
          </a:p>
          <a:p>
            <a:r>
              <a:rPr lang="en-US" sz="3600" dirty="0"/>
              <a:t>2. The </a:t>
            </a:r>
            <a:r>
              <a:rPr lang="en-US" sz="3600" b="1" dirty="0"/>
              <a:t>system of values held </a:t>
            </a:r>
            <a:r>
              <a:rPr lang="en-US" sz="3600" dirty="0"/>
              <a:t>by the audience. </a:t>
            </a:r>
            <a:endParaRPr lang="en-IN" sz="3600" dirty="0"/>
          </a:p>
          <a:p>
            <a:r>
              <a:rPr lang="en-US" sz="3600" dirty="0"/>
              <a:t>3. </a:t>
            </a:r>
            <a:r>
              <a:rPr lang="en-US" sz="3600" b="1" dirty="0"/>
              <a:t>Individual personality </a:t>
            </a:r>
            <a:r>
              <a:rPr lang="en-US" sz="3600" dirty="0"/>
              <a:t>factors. </a:t>
            </a:r>
            <a:endParaRPr lang="en-IN" sz="3600" dirty="0"/>
          </a:p>
          <a:p>
            <a:r>
              <a:rPr lang="en-US" sz="3600" dirty="0"/>
              <a:t>4. </a:t>
            </a:r>
            <a:r>
              <a:rPr lang="en-US" sz="3600" b="1" dirty="0"/>
              <a:t>Original </a:t>
            </a:r>
            <a:r>
              <a:rPr lang="en-US" sz="3600" b="1" dirty="0" smtClean="0"/>
              <a:t>&amp; Acquired abilities</a:t>
            </a:r>
            <a:r>
              <a:rPr lang="en-US" sz="3600" dirty="0"/>
              <a:t>. </a:t>
            </a:r>
            <a:endParaRPr lang="en-IN" sz="3600" dirty="0"/>
          </a:p>
          <a:p>
            <a:r>
              <a:rPr lang="en-US" sz="3600" dirty="0"/>
              <a:t>5. Educational, social and economic </a:t>
            </a:r>
            <a:r>
              <a:rPr lang="en-US" sz="3600" b="1" dirty="0" smtClean="0">
                <a:solidFill>
                  <a:srgbClr val="C00000"/>
                </a:solidFill>
              </a:rPr>
              <a:t>LEVELS</a:t>
            </a:r>
            <a:r>
              <a:rPr lang="en-US" sz="3600" dirty="0" smtClean="0"/>
              <a:t>. </a:t>
            </a:r>
            <a:endParaRPr lang="en-IN" sz="3600" dirty="0"/>
          </a:p>
          <a:p>
            <a:r>
              <a:rPr lang="en-US" sz="3600" dirty="0"/>
              <a:t>6. </a:t>
            </a:r>
            <a:r>
              <a:rPr lang="en-US" sz="3600" b="1" dirty="0" smtClean="0"/>
              <a:t>ATTITUDE</a:t>
            </a:r>
            <a:r>
              <a:rPr lang="en-US" sz="3600" dirty="0" smtClean="0"/>
              <a:t> of </a:t>
            </a:r>
            <a:r>
              <a:rPr lang="en-US" sz="3600" dirty="0"/>
              <a:t>the audience. </a:t>
            </a:r>
            <a:endParaRPr lang="en-IN" sz="3600" dirty="0"/>
          </a:p>
          <a:p>
            <a:r>
              <a:rPr lang="en-US" sz="3600" dirty="0"/>
              <a:t>7. How the </a:t>
            </a:r>
            <a:r>
              <a:rPr lang="en-US" sz="3600" b="1" dirty="0">
                <a:solidFill>
                  <a:srgbClr val="C00000"/>
                </a:solidFill>
              </a:rPr>
              <a:t>audience </a:t>
            </a:r>
            <a:r>
              <a:rPr lang="en-US" sz="3600" b="1" dirty="0" smtClean="0">
                <a:solidFill>
                  <a:srgbClr val="C00000"/>
                </a:solidFill>
              </a:rPr>
              <a:t>VIEW </a:t>
            </a:r>
            <a:r>
              <a:rPr lang="en-US" sz="3600" dirty="0" smtClean="0"/>
              <a:t>the </a:t>
            </a:r>
            <a:r>
              <a:rPr lang="en-US" sz="3600" dirty="0"/>
              <a:t>situation. 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7853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6. Audience Response 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404"/>
            <a:ext cx="11887200" cy="53170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Response </a:t>
            </a:r>
            <a:r>
              <a:rPr lang="en-US" sz="3200" b="1" dirty="0"/>
              <a:t>by an audience to messages received is in the form of </a:t>
            </a:r>
            <a:r>
              <a:rPr lang="en-US" sz="3200" b="1" dirty="0">
                <a:solidFill>
                  <a:srgbClr val="00B050"/>
                </a:solidFill>
              </a:rPr>
              <a:t>some kind of action to some </a:t>
            </a:r>
            <a:r>
              <a:rPr lang="en-US" sz="3200" b="1" dirty="0" smtClean="0">
                <a:solidFill>
                  <a:srgbClr val="00B050"/>
                </a:solidFill>
              </a:rPr>
              <a:t>degree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Mentally or Physically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Action</a:t>
            </a:r>
            <a:r>
              <a:rPr lang="en-US" sz="3200" b="1" dirty="0"/>
              <a:t>, therefore, should be viewed as a </a:t>
            </a:r>
            <a:r>
              <a:rPr lang="en-US" sz="3200" b="1" dirty="0" smtClean="0">
                <a:solidFill>
                  <a:srgbClr val="0000FF"/>
                </a:solidFill>
              </a:rPr>
              <a:t>PRODUCT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/>
              <a:t>not </a:t>
            </a:r>
            <a:r>
              <a:rPr lang="en-US" sz="2800" b="1" dirty="0"/>
              <a:t>as a </a:t>
            </a:r>
            <a:r>
              <a:rPr lang="en-US" sz="2800" b="1" dirty="0" smtClean="0">
                <a:solidFill>
                  <a:srgbClr val="C00000"/>
                </a:solidFill>
              </a:rPr>
              <a:t>process</a:t>
            </a:r>
            <a:r>
              <a:rPr lang="en-US" sz="28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it </a:t>
            </a:r>
            <a:r>
              <a:rPr lang="en-US" sz="3200" b="1" dirty="0"/>
              <a:t>should be dealt with as an </a:t>
            </a:r>
            <a:r>
              <a:rPr lang="en-US" sz="3200" b="1" dirty="0" smtClean="0">
                <a:solidFill>
                  <a:srgbClr val="0000FF"/>
                </a:solidFill>
              </a:rPr>
              <a:t>END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/>
              <a:t>not </a:t>
            </a:r>
            <a:r>
              <a:rPr lang="en-US" sz="2800" b="1" dirty="0"/>
              <a:t>as a </a:t>
            </a:r>
            <a:r>
              <a:rPr lang="en-US" sz="2800" b="1" dirty="0" smtClean="0">
                <a:solidFill>
                  <a:srgbClr val="C00000"/>
                </a:solidFill>
              </a:rPr>
              <a:t>means</a:t>
            </a:r>
            <a:r>
              <a:rPr lang="en-US" sz="2800" b="1" dirty="0" smtClean="0"/>
              <a:t> </a:t>
            </a:r>
            <a:r>
              <a:rPr lang="en-US" sz="3200" b="1" dirty="0" smtClean="0"/>
              <a:t> 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8909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6. Audience Response - Determinants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404"/>
            <a:ext cx="11887200" cy="55371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/>
              <a:t>1</a:t>
            </a:r>
            <a:r>
              <a:rPr lang="en-US" sz="4000" b="1" dirty="0"/>
              <a:t>. Mass communication intensifies </a:t>
            </a:r>
            <a:r>
              <a:rPr lang="en-US" sz="4000" b="1" dirty="0">
                <a:solidFill>
                  <a:srgbClr val="00B050"/>
                </a:solidFill>
              </a:rPr>
              <a:t>propaganda conflicts </a:t>
            </a:r>
            <a:endParaRPr lang="en-IN" sz="40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b="1" dirty="0"/>
              <a:t>2. Much available information is </a:t>
            </a:r>
            <a:r>
              <a:rPr lang="en-US" sz="4000" b="1" dirty="0">
                <a:solidFill>
                  <a:srgbClr val="0000FF"/>
                </a:solidFill>
              </a:rPr>
              <a:t>imperfectly absorbed </a:t>
            </a:r>
            <a:endParaRPr lang="en-IN" sz="40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b="1" dirty="0"/>
              <a:t>3. </a:t>
            </a:r>
            <a:r>
              <a:rPr lang="en-US" sz="4000" b="1" dirty="0">
                <a:solidFill>
                  <a:srgbClr val="C00000"/>
                </a:solidFill>
              </a:rPr>
              <a:t>Lack of primary experience </a:t>
            </a:r>
            <a:r>
              <a:rPr lang="en-US" sz="4000" b="1" dirty="0"/>
              <a:t>affects communication </a:t>
            </a:r>
            <a:endParaRPr lang="en-IN" sz="4000" b="1" dirty="0"/>
          </a:p>
          <a:p>
            <a:pPr>
              <a:lnSpc>
                <a:spcPct val="150000"/>
              </a:lnSpc>
            </a:pPr>
            <a:r>
              <a:rPr lang="en-US" sz="4000" b="1" dirty="0"/>
              <a:t>4. Communication builds on </a:t>
            </a:r>
            <a:r>
              <a:rPr lang="en-US" sz="4000" b="1" dirty="0">
                <a:solidFill>
                  <a:srgbClr val="0000FF"/>
                </a:solidFill>
              </a:rPr>
              <a:t>existing attitudes </a:t>
            </a:r>
            <a:endParaRPr lang="en-IN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6. Audience Response - Determinants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404"/>
            <a:ext cx="11887200" cy="55371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5</a:t>
            </a:r>
            <a:r>
              <a:rPr lang="en-US" sz="3200" b="1" dirty="0"/>
              <a:t>. Mass communication increases the </a:t>
            </a:r>
            <a:r>
              <a:rPr lang="en-US" sz="3200" b="1" dirty="0" smtClean="0">
                <a:solidFill>
                  <a:srgbClr val="00B050"/>
                </a:solidFill>
              </a:rPr>
              <a:t>commonality </a:t>
            </a:r>
            <a:r>
              <a:rPr lang="en-US" sz="3200" b="1" dirty="0">
                <a:solidFill>
                  <a:srgbClr val="00B050"/>
                </a:solidFill>
              </a:rPr>
              <a:t>of experience </a:t>
            </a:r>
            <a:endParaRPr lang="en-IN" sz="32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/>
              <a:t>6. Communication devices have the </a:t>
            </a:r>
            <a:r>
              <a:rPr lang="en-US" sz="3200" b="1" dirty="0">
                <a:solidFill>
                  <a:srgbClr val="0000FF"/>
                </a:solidFill>
              </a:rPr>
              <a:t>ability for thought control </a:t>
            </a:r>
            <a:endParaRPr lang="en-IN" sz="32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/>
              <a:t>7. Books, Newspapers, Magazines, Leaflets have </a:t>
            </a:r>
            <a:r>
              <a:rPr lang="en-US" sz="3200" b="1" dirty="0">
                <a:solidFill>
                  <a:srgbClr val="00B050"/>
                </a:solidFill>
              </a:rPr>
              <a:t>effects like instrumental, prestige, reinforcement, enriched aesthetic experience and respite</a:t>
            </a:r>
            <a:r>
              <a:rPr lang="en-US" sz="3200" b="1" dirty="0"/>
              <a:t>.</a:t>
            </a:r>
            <a:endParaRPr lang="en-IN" sz="3200" b="1" dirty="0"/>
          </a:p>
          <a:p>
            <a:pPr>
              <a:lnSpc>
                <a:spcPct val="150000"/>
              </a:lnSpc>
            </a:pPr>
            <a:r>
              <a:rPr lang="en-US" sz="3200" b="1" dirty="0"/>
              <a:t>8. </a:t>
            </a:r>
            <a:r>
              <a:rPr lang="en-US" sz="3200" b="1" dirty="0">
                <a:solidFill>
                  <a:srgbClr val="0000FF"/>
                </a:solidFill>
              </a:rPr>
              <a:t>Cultural values and the social organisation </a:t>
            </a:r>
            <a:r>
              <a:rPr lang="en-US" sz="3200" b="1" dirty="0"/>
              <a:t>are determinants of communication. 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41982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Feedback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34534"/>
            <a:ext cx="11887200" cy="53509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Extension </a:t>
            </a:r>
            <a:r>
              <a:rPr lang="en-US" sz="4400" dirty="0"/>
              <a:t>communication is </a:t>
            </a:r>
            <a:r>
              <a:rPr lang="en-US" sz="4400" b="1" dirty="0">
                <a:solidFill>
                  <a:srgbClr val="FF0000"/>
                </a:solidFill>
              </a:rPr>
              <a:t>incomplete</a:t>
            </a:r>
            <a:r>
              <a:rPr lang="en-US" sz="4400" b="1" dirty="0"/>
              <a:t> without feedback </a:t>
            </a:r>
            <a:r>
              <a:rPr lang="en-US" sz="4400" dirty="0"/>
              <a:t>information. </a:t>
            </a:r>
            <a:endParaRPr lang="en-US" sz="4400" dirty="0" smtClean="0"/>
          </a:p>
          <a:p>
            <a:pPr>
              <a:lnSpc>
                <a:spcPct val="150000"/>
              </a:lnSpc>
            </a:pPr>
            <a:r>
              <a:rPr lang="en-US" sz="4400" b="1" i="1" dirty="0" smtClean="0">
                <a:solidFill>
                  <a:srgbClr val="0000FF"/>
                </a:solidFill>
              </a:rPr>
              <a:t>Carrying some </a:t>
            </a:r>
            <a:r>
              <a:rPr lang="en-US" sz="4400" b="1" i="1" dirty="0">
                <a:solidFill>
                  <a:srgbClr val="0000FF"/>
                </a:solidFill>
              </a:rPr>
              <a:t>significant responses of the audience back to the </a:t>
            </a:r>
            <a:r>
              <a:rPr lang="en-US" sz="4400" b="1" i="1" dirty="0" smtClean="0">
                <a:solidFill>
                  <a:srgbClr val="0000FF"/>
                </a:solidFill>
              </a:rPr>
              <a:t>communicator</a:t>
            </a:r>
          </a:p>
          <a:p>
            <a:pPr>
              <a:lnSpc>
                <a:spcPct val="150000"/>
              </a:lnSpc>
            </a:pPr>
            <a:r>
              <a:rPr lang="en-US" sz="4400" b="1" i="1" dirty="0" smtClean="0">
                <a:solidFill>
                  <a:srgbClr val="C00000"/>
                </a:solidFill>
              </a:rPr>
              <a:t>Voluntary / Responsive action from Audience</a:t>
            </a:r>
            <a:endParaRPr lang="en-IN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Barriers of Communication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1" y="1126071"/>
            <a:ext cx="11963401" cy="554566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</a:rPr>
              <a:t>a. RELATING TO COMMUNICATOR </a:t>
            </a:r>
            <a:endParaRPr lang="en-IN" sz="3600" dirty="0" smtClean="0">
              <a:solidFill>
                <a:srgbClr val="0000FF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200" b="1" dirty="0" smtClean="0"/>
              <a:t>1</a:t>
            </a:r>
            <a:r>
              <a:rPr lang="en-US" sz="3200" b="1" dirty="0"/>
              <a:t>. In-effective </a:t>
            </a:r>
            <a:r>
              <a:rPr lang="en-US" sz="3200" b="1" dirty="0">
                <a:solidFill>
                  <a:srgbClr val="C00000"/>
                </a:solidFill>
              </a:rPr>
              <a:t>environment</a:t>
            </a:r>
            <a:r>
              <a:rPr lang="en-US" sz="3200" b="1" dirty="0"/>
              <a:t> </a:t>
            </a:r>
            <a:endParaRPr lang="en-IN" sz="3200" b="1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200" b="1" dirty="0"/>
              <a:t>2. </a:t>
            </a:r>
            <a:r>
              <a:rPr lang="en-US" sz="3200" b="1" dirty="0">
                <a:solidFill>
                  <a:srgbClr val="C00000"/>
                </a:solidFill>
              </a:rPr>
              <a:t>Unorganized</a:t>
            </a:r>
            <a:r>
              <a:rPr lang="en-US" sz="3200" b="1" dirty="0"/>
              <a:t> efforts to communicate </a:t>
            </a:r>
            <a:endParaRPr lang="en-IN" sz="3200" b="1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200" b="1" dirty="0"/>
              <a:t>3. Standard of </a:t>
            </a:r>
            <a:r>
              <a:rPr lang="en-US" sz="3200" b="1" dirty="0">
                <a:solidFill>
                  <a:srgbClr val="C00000"/>
                </a:solidFill>
              </a:rPr>
              <a:t>correctness</a:t>
            </a:r>
            <a:r>
              <a:rPr lang="en-US" sz="3200" b="1" dirty="0"/>
              <a:t> </a:t>
            </a:r>
            <a:endParaRPr lang="en-IN" sz="3200" b="1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200" b="1" dirty="0"/>
              <a:t>4. Standard of </a:t>
            </a:r>
            <a:r>
              <a:rPr lang="en-US" sz="3200" b="1" dirty="0">
                <a:solidFill>
                  <a:srgbClr val="C00000"/>
                </a:solidFill>
              </a:rPr>
              <a:t>social responsibility </a:t>
            </a:r>
            <a:endParaRPr lang="en-IN" sz="3200" b="1" dirty="0">
              <a:solidFill>
                <a:srgbClr val="C0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200" b="1" dirty="0"/>
              <a:t>5. </a:t>
            </a:r>
            <a:r>
              <a:rPr lang="en-US" sz="3200" b="1" dirty="0">
                <a:solidFill>
                  <a:srgbClr val="C00000"/>
                </a:solidFill>
              </a:rPr>
              <a:t>Cultural values and social organisations </a:t>
            </a:r>
            <a:endParaRPr lang="en-IN" sz="3200" b="1" dirty="0">
              <a:solidFill>
                <a:srgbClr val="C0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200" b="1" dirty="0"/>
              <a:t>6. Incorrect </a:t>
            </a:r>
            <a:r>
              <a:rPr lang="en-US" sz="3200" b="1" dirty="0">
                <a:solidFill>
                  <a:srgbClr val="C00000"/>
                </a:solidFill>
              </a:rPr>
              <a:t>concept of communication </a:t>
            </a:r>
            <a:r>
              <a:rPr lang="en-US" sz="3200" b="1" dirty="0"/>
              <a:t>process 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8256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Barriers of Communication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1" y="1126071"/>
            <a:ext cx="11980335" cy="554566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</a:rPr>
              <a:t>b</a:t>
            </a:r>
            <a:r>
              <a:rPr lang="en-US" sz="4000" b="1" dirty="0">
                <a:solidFill>
                  <a:srgbClr val="0000FF"/>
                </a:solidFill>
              </a:rPr>
              <a:t>. Relating to the transmission of message </a:t>
            </a:r>
            <a:endParaRPr lang="en-IN" sz="4000" b="1" dirty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600" b="1" dirty="0"/>
              <a:t>1. Incorrect </a:t>
            </a:r>
            <a:r>
              <a:rPr lang="en-US" sz="3600" b="1" dirty="0">
                <a:solidFill>
                  <a:srgbClr val="C00000"/>
                </a:solidFill>
              </a:rPr>
              <a:t>handling of the channels </a:t>
            </a:r>
            <a:endParaRPr lang="en-IN" sz="3600" b="1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600" b="1" dirty="0"/>
              <a:t>2. </a:t>
            </a:r>
            <a:r>
              <a:rPr lang="en-US" sz="3600" b="1" dirty="0">
                <a:solidFill>
                  <a:srgbClr val="C00000"/>
                </a:solidFill>
              </a:rPr>
              <a:t>Wrong selection </a:t>
            </a:r>
            <a:r>
              <a:rPr lang="en-US" sz="3600" b="1" dirty="0"/>
              <a:t>of channels </a:t>
            </a:r>
            <a:endParaRPr lang="en-IN" sz="3600" b="1" dirty="0"/>
          </a:p>
          <a:p>
            <a:pPr lvl="1">
              <a:lnSpc>
                <a:spcPct val="150000"/>
              </a:lnSpc>
            </a:pPr>
            <a:r>
              <a:rPr lang="en-US" sz="3600" b="1" dirty="0"/>
              <a:t>3. Physical </a:t>
            </a:r>
            <a:r>
              <a:rPr lang="en-US" sz="3600" b="1" dirty="0">
                <a:solidFill>
                  <a:srgbClr val="C00000"/>
                </a:solidFill>
              </a:rPr>
              <a:t>distraction</a:t>
            </a:r>
            <a:r>
              <a:rPr lang="en-US" sz="3600" b="1" dirty="0"/>
              <a:t> </a:t>
            </a:r>
            <a:endParaRPr lang="en-IN" sz="3600" b="1" dirty="0"/>
          </a:p>
          <a:p>
            <a:pPr lvl="1">
              <a:lnSpc>
                <a:spcPct val="150000"/>
              </a:lnSpc>
            </a:pPr>
            <a:r>
              <a:rPr lang="en-US" sz="3600" b="1" dirty="0"/>
              <a:t>4. Use of </a:t>
            </a:r>
            <a:r>
              <a:rPr lang="en-US" sz="3600" b="1" dirty="0">
                <a:solidFill>
                  <a:srgbClr val="C00000"/>
                </a:solidFill>
              </a:rPr>
              <a:t>inadequate channels </a:t>
            </a:r>
            <a:r>
              <a:rPr lang="en-US" sz="3600" b="1" dirty="0"/>
              <a:t>in Parallel 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10043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Barriers of Communication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1" y="1126071"/>
            <a:ext cx="11954935" cy="554566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</a:rPr>
              <a:t>c. Relating to receiver </a:t>
            </a:r>
            <a:endParaRPr lang="en-IN" sz="4000" dirty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600" b="1" dirty="0"/>
              <a:t>1. </a:t>
            </a:r>
            <a:r>
              <a:rPr lang="en-US" sz="3600" b="1" dirty="0">
                <a:solidFill>
                  <a:srgbClr val="C00000"/>
                </a:solidFill>
              </a:rPr>
              <a:t>Attention</a:t>
            </a:r>
            <a:r>
              <a:rPr lang="en-US" sz="3600" b="1" dirty="0"/>
              <a:t> of the listeners </a:t>
            </a:r>
            <a:endParaRPr lang="en-IN" sz="3600" b="1" dirty="0"/>
          </a:p>
          <a:p>
            <a:pPr lvl="1">
              <a:lnSpc>
                <a:spcPct val="150000"/>
              </a:lnSpc>
            </a:pPr>
            <a:r>
              <a:rPr lang="en-US" sz="3600" b="1" dirty="0"/>
              <a:t>2. Problems of </a:t>
            </a:r>
            <a:r>
              <a:rPr lang="en-US" sz="3600" b="1" dirty="0">
                <a:solidFill>
                  <a:srgbClr val="C00000"/>
                </a:solidFill>
              </a:rPr>
              <a:t>cooperation, participation and involvement </a:t>
            </a:r>
            <a:endParaRPr lang="en-IN" sz="3600" b="1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600" b="1" dirty="0"/>
              <a:t>3. Problem of </a:t>
            </a:r>
            <a:r>
              <a:rPr lang="en-US" sz="3600" b="1" dirty="0">
                <a:solidFill>
                  <a:srgbClr val="C00000"/>
                </a:solidFill>
              </a:rPr>
              <a:t>homogeneity </a:t>
            </a:r>
            <a:endParaRPr lang="en-IN" sz="3600" b="1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3600" b="1" dirty="0"/>
              <a:t>4. </a:t>
            </a:r>
            <a:r>
              <a:rPr lang="en-US" sz="3600" b="1" dirty="0">
                <a:solidFill>
                  <a:srgbClr val="C00000"/>
                </a:solidFill>
              </a:rPr>
              <a:t>Attitude</a:t>
            </a:r>
            <a:r>
              <a:rPr lang="en-US" sz="3600" b="1" dirty="0"/>
              <a:t> of the audience towards the communicator 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8502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089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66" y="342900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66" y="474133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en-US" sz="4400" b="1" kern="1200" dirty="0" smtClean="0">
                <a:solidFill>
                  <a:schemeClr val="bg1"/>
                </a:solidFill>
                <a:latin typeface="+mn-lt"/>
              </a:rPr>
              <a:t>Communication Effectiveness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48587362"/>
              </p:ext>
            </p:extLst>
          </p:nvPr>
        </p:nvGraphicFramePr>
        <p:xfrm>
          <a:off x="2177473" y="11430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404"/>
            <a:ext cx="11887200" cy="5317067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Communication Effectiveness</a:t>
            </a:r>
          </a:p>
          <a:p>
            <a:pPr lvl="1"/>
            <a:r>
              <a:rPr lang="en-US" sz="3600" dirty="0" smtClean="0"/>
              <a:t>Clear understanding of Comm. Process</a:t>
            </a:r>
          </a:p>
          <a:p>
            <a:pPr lvl="1"/>
            <a:r>
              <a:rPr lang="en-US" sz="3600" dirty="0" smtClean="0"/>
              <a:t>Conscious Efforts to accurately communicate</a:t>
            </a:r>
          </a:p>
          <a:p>
            <a:pPr lvl="1"/>
            <a:r>
              <a:rPr lang="en-US" sz="4000" dirty="0" smtClean="0"/>
              <a:t>Follow the significant factors / Principles – 7Cs</a:t>
            </a:r>
          </a:p>
        </p:txBody>
      </p:sp>
    </p:spTree>
    <p:extLst>
      <p:ext uri="{BB962C8B-B14F-4D97-AF65-F5344CB8AC3E}">
        <p14:creationId xmlns:p14="http://schemas.microsoft.com/office/powerpoint/2010/main" val="257228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en-US" sz="4400" b="1" kern="1200" dirty="0" smtClean="0">
                <a:solidFill>
                  <a:schemeClr val="bg1"/>
                </a:solidFill>
                <a:latin typeface="+mn-lt"/>
              </a:rPr>
              <a:t>Principles / 7Cs of communication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404"/>
            <a:ext cx="11887200" cy="5317067"/>
          </a:xfrm>
        </p:spPr>
        <p:txBody>
          <a:bodyPr>
            <a:noAutofit/>
          </a:bodyPr>
          <a:lstStyle/>
          <a:p>
            <a:r>
              <a:rPr lang="en-US" sz="4000" dirty="0" smtClean="0"/>
              <a:t> </a:t>
            </a:r>
            <a:endParaRPr lang="en-IN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36061" r="33782" b="8182"/>
          <a:stretch>
            <a:fillRect/>
          </a:stretch>
        </p:blipFill>
        <p:spPr bwMode="auto">
          <a:xfrm>
            <a:off x="0" y="1122219"/>
            <a:ext cx="12109889" cy="57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62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en-US" sz="3200" b="1" kern="1200" dirty="0" smtClean="0">
                <a:solidFill>
                  <a:schemeClr val="bg1"/>
                </a:solidFill>
                <a:latin typeface="+mn-lt"/>
              </a:rPr>
              <a:t>Principles / 7Cs of communication: </a:t>
            </a:r>
            <a:r>
              <a:rPr lang="en-US" sz="4400" b="1" kern="1200" dirty="0" smtClean="0">
                <a:solidFill>
                  <a:schemeClr val="bg1"/>
                </a:solidFill>
                <a:latin typeface="+mn-lt"/>
              </a:rPr>
              <a:t>Completeness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404"/>
            <a:ext cx="11887200" cy="53170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/>
              <a:t> Think end to end</a:t>
            </a:r>
          </a:p>
          <a:p>
            <a:pPr lvl="1">
              <a:lnSpc>
                <a:spcPct val="150000"/>
              </a:lnSpc>
            </a:pPr>
            <a:r>
              <a:rPr lang="en-US" sz="3600" b="1" dirty="0" smtClean="0"/>
              <a:t>Guess / Imagine</a:t>
            </a:r>
          </a:p>
          <a:p>
            <a:pPr lvl="1">
              <a:lnSpc>
                <a:spcPct val="150000"/>
              </a:lnSpc>
            </a:pPr>
            <a:r>
              <a:rPr lang="en-US" sz="3600" b="1" dirty="0" smtClean="0"/>
              <a:t>Confusion/ Misinterpretation / Grape Vine</a:t>
            </a:r>
          </a:p>
          <a:p>
            <a:pPr lvl="1">
              <a:lnSpc>
                <a:spcPct val="150000"/>
              </a:lnSpc>
            </a:pPr>
            <a:r>
              <a:rPr lang="en-US" sz="3600" b="1" dirty="0" smtClean="0"/>
              <a:t>Answer all WH Questions</a:t>
            </a:r>
          </a:p>
          <a:p>
            <a:pPr lvl="2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Agenda, Venue, Participants, information, date/time, Method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/>
              <a:t>Clarity – Queries</a:t>
            </a:r>
            <a:endParaRPr lang="en-IN" sz="4000" b="1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 t="10303" r="33333" b="45859"/>
          <a:stretch>
            <a:fillRect/>
          </a:stretch>
        </p:blipFill>
        <p:spPr bwMode="auto">
          <a:xfrm>
            <a:off x="12508291" y="2753267"/>
            <a:ext cx="7247467" cy="268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22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en-US" sz="3200" b="1" kern="1200" dirty="0" smtClean="0">
                <a:solidFill>
                  <a:schemeClr val="bg1"/>
                </a:solidFill>
                <a:latin typeface="+mn-lt"/>
              </a:rPr>
              <a:t>Principles / 7Cs of communication: </a:t>
            </a:r>
            <a:r>
              <a:rPr lang="en-US" sz="5400" b="1" kern="1200" dirty="0" smtClean="0">
                <a:solidFill>
                  <a:schemeClr val="bg1"/>
                </a:solidFill>
                <a:latin typeface="+mn-lt"/>
              </a:rPr>
              <a:t>Clarity</a:t>
            </a:r>
            <a:endParaRPr lang="en-IN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404"/>
            <a:ext cx="11887200" cy="5317067"/>
          </a:xfrm>
        </p:spPr>
        <p:txBody>
          <a:bodyPr>
            <a:noAutofit/>
          </a:bodyPr>
          <a:lstStyle/>
          <a:p>
            <a:r>
              <a:rPr lang="en-US" sz="4000" dirty="0" smtClean="0"/>
              <a:t>Lack of clarity defeats whole purpose</a:t>
            </a:r>
          </a:p>
          <a:p>
            <a:r>
              <a:rPr lang="en-US" sz="4000" dirty="0" smtClean="0"/>
              <a:t>Structure b/o comprehension level</a:t>
            </a:r>
          </a:p>
          <a:p>
            <a:pPr lvl="1"/>
            <a:r>
              <a:rPr lang="en-US" sz="3600" dirty="0" smtClean="0"/>
              <a:t>Translated into the audience understandability</a:t>
            </a:r>
          </a:p>
          <a:p>
            <a:r>
              <a:rPr lang="en-US" sz="4000" dirty="0" smtClean="0"/>
              <a:t>Use of simple words , Avoid Jargons / Clichés, Multiple meanings</a:t>
            </a:r>
          </a:p>
          <a:p>
            <a:pPr lvl="1"/>
            <a:r>
              <a:rPr lang="en-US" sz="3600" dirty="0" smtClean="0"/>
              <a:t>Carbon sequestration</a:t>
            </a:r>
          </a:p>
          <a:p>
            <a:pPr lvl="1"/>
            <a:r>
              <a:rPr lang="en-IN" sz="3600" dirty="0"/>
              <a:t>Only time will tell</a:t>
            </a:r>
          </a:p>
          <a:p>
            <a:pPr lvl="1"/>
            <a:r>
              <a:rPr lang="en-US" sz="3600" dirty="0" smtClean="0"/>
              <a:t>Social Safeguards</a:t>
            </a:r>
          </a:p>
          <a:p>
            <a:pPr lvl="1"/>
            <a:r>
              <a:rPr lang="en-US" sz="3600" dirty="0" smtClean="0"/>
              <a:t>Artificial Intelligence &amp; Machine learning</a:t>
            </a:r>
          </a:p>
          <a:p>
            <a:pPr lvl="1"/>
            <a:endParaRPr lang="en-US" sz="36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IN" sz="40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 t="55757" r="33333" b="5051"/>
          <a:stretch>
            <a:fillRect/>
          </a:stretch>
        </p:blipFill>
        <p:spPr bwMode="auto">
          <a:xfrm>
            <a:off x="-9683750" y="2291961"/>
            <a:ext cx="9283700" cy="306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22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en-US" sz="3600" b="1" kern="1200" dirty="0" smtClean="0">
                <a:solidFill>
                  <a:schemeClr val="bg1"/>
                </a:solidFill>
                <a:latin typeface="+mn-lt"/>
              </a:rPr>
              <a:t>Principles / 7Cs of communication -</a:t>
            </a:r>
            <a:r>
              <a:rPr lang="en-US" sz="4400" b="1" kern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000" b="1" kern="1200" dirty="0" smtClean="0">
                <a:solidFill>
                  <a:schemeClr val="bg1"/>
                </a:solidFill>
                <a:latin typeface="+mn-lt"/>
              </a:rPr>
              <a:t>Crispness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404"/>
            <a:ext cx="11887200" cy="54482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Precise / Brevity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/>
              <a:t>Concise &amp; exact word in writing / speech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Long Message 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/>
              <a:t>Dilute core message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/>
              <a:t>Boring audience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Prepare – Go through, Revise- Concise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Helps to convey in Short span</a:t>
            </a:r>
            <a:endParaRPr lang="en-IN" sz="3200" b="1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 t="12727" r="33333" b="52324"/>
          <a:stretch>
            <a:fillRect/>
          </a:stretch>
        </p:blipFill>
        <p:spPr bwMode="auto">
          <a:xfrm>
            <a:off x="12598400" y="1679864"/>
            <a:ext cx="12192000" cy="359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22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en-US" sz="4400" b="1" kern="1200" dirty="0" smtClean="0">
                <a:solidFill>
                  <a:schemeClr val="bg1"/>
                </a:solidFill>
                <a:latin typeface="+mn-lt"/>
              </a:rPr>
              <a:t>Principles / 7Cs of communication : Courteous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404"/>
            <a:ext cx="11887200" cy="53170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3200" b="1" dirty="0" smtClean="0"/>
              <a:t>Polite Vs. Authoritative</a:t>
            </a:r>
          </a:p>
          <a:p>
            <a:pPr lvl="1">
              <a:lnSpc>
                <a:spcPct val="150000"/>
              </a:lnSpc>
            </a:pPr>
            <a:r>
              <a:rPr lang="en-IN" sz="2800" b="1" dirty="0" smtClean="0"/>
              <a:t>Decides the Reach </a:t>
            </a:r>
          </a:p>
          <a:p>
            <a:pPr>
              <a:lnSpc>
                <a:spcPct val="150000"/>
              </a:lnSpc>
            </a:pPr>
            <a:r>
              <a:rPr lang="en-IN" sz="3200" b="1" dirty="0" smtClean="0"/>
              <a:t>Use Professional Terminologies</a:t>
            </a:r>
          </a:p>
          <a:p>
            <a:pPr>
              <a:lnSpc>
                <a:spcPct val="150000"/>
              </a:lnSpc>
            </a:pPr>
            <a:r>
              <a:rPr lang="en-IN" sz="3200" b="1" dirty="0" smtClean="0"/>
              <a:t>Positive vibrations</a:t>
            </a:r>
          </a:p>
          <a:p>
            <a:pPr>
              <a:lnSpc>
                <a:spcPct val="150000"/>
              </a:lnSpc>
            </a:pPr>
            <a:r>
              <a:rPr lang="en-IN" sz="3200" b="1" dirty="0" smtClean="0"/>
              <a:t>Receiver should feel respected &amp; anticipated response</a:t>
            </a:r>
          </a:p>
          <a:p>
            <a:pPr lvl="1">
              <a:lnSpc>
                <a:spcPct val="150000"/>
              </a:lnSpc>
            </a:pPr>
            <a:r>
              <a:rPr lang="en-IN" sz="2800" b="1" dirty="0" smtClean="0"/>
              <a:t>Thanks / Sorry</a:t>
            </a:r>
          </a:p>
          <a:p>
            <a:pPr lvl="1">
              <a:lnSpc>
                <a:spcPct val="150000"/>
              </a:lnSpc>
            </a:pPr>
            <a:r>
              <a:rPr lang="en-IN" sz="2800" b="1" dirty="0" smtClean="0"/>
              <a:t>Avoid negative phrases</a:t>
            </a:r>
          </a:p>
          <a:p>
            <a:pPr>
              <a:lnSpc>
                <a:spcPct val="150000"/>
              </a:lnSpc>
            </a:pPr>
            <a:endParaRPr lang="en-IN" sz="3200" b="1" dirty="0" smtClean="0"/>
          </a:p>
          <a:p>
            <a:pPr>
              <a:lnSpc>
                <a:spcPct val="150000"/>
              </a:lnSpc>
            </a:pPr>
            <a:endParaRPr lang="en-IN" sz="3200" b="1" dirty="0" smtClean="0"/>
          </a:p>
          <a:p>
            <a:pPr>
              <a:lnSpc>
                <a:spcPct val="150000"/>
              </a:lnSpc>
            </a:pPr>
            <a:endParaRPr lang="en-IN" sz="3200" b="1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 t="47474" r="33333" b="24445"/>
          <a:stretch>
            <a:fillRect/>
          </a:stretch>
        </p:blipFill>
        <p:spPr bwMode="auto">
          <a:xfrm>
            <a:off x="12471400" y="3081561"/>
            <a:ext cx="9613900" cy="22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22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en-US" sz="3200" b="1" kern="1200" dirty="0" smtClean="0">
                <a:solidFill>
                  <a:schemeClr val="bg1"/>
                </a:solidFill>
                <a:latin typeface="+mn-lt"/>
              </a:rPr>
              <a:t>Principles / 7Cs of communication </a:t>
            </a:r>
            <a:r>
              <a:rPr lang="en-US" sz="4400" b="1" kern="1200" dirty="0" smtClean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5400" b="1" kern="1200" dirty="0" smtClean="0">
                <a:solidFill>
                  <a:schemeClr val="bg1"/>
                </a:solidFill>
                <a:latin typeface="+mn-lt"/>
              </a:rPr>
              <a:t>Correctness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404"/>
            <a:ext cx="11887200" cy="53170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/>
              <a:t> Responsibility</a:t>
            </a:r>
          </a:p>
          <a:p>
            <a:pPr lvl="1">
              <a:lnSpc>
                <a:spcPct val="150000"/>
              </a:lnSpc>
            </a:pPr>
            <a:r>
              <a:rPr lang="en-US" sz="3600" b="1" dirty="0" smtClean="0"/>
              <a:t>Authentic &amp; Accurate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/>
              <a:t>Wrong information</a:t>
            </a:r>
          </a:p>
          <a:p>
            <a:pPr lvl="1">
              <a:lnSpc>
                <a:spcPct val="150000"/>
              </a:lnSpc>
            </a:pPr>
            <a:r>
              <a:rPr lang="en-US" sz="3600" b="1" dirty="0" smtClean="0"/>
              <a:t>Wrong decisions, Loss, Credibility</a:t>
            </a:r>
          </a:p>
          <a:p>
            <a:pPr>
              <a:lnSpc>
                <a:spcPct val="150000"/>
              </a:lnSpc>
            </a:pPr>
            <a:endParaRPr lang="en-US" sz="4000" b="1" dirty="0" smtClean="0"/>
          </a:p>
          <a:p>
            <a:pPr>
              <a:lnSpc>
                <a:spcPct val="150000"/>
              </a:lnSpc>
            </a:pP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25722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400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en-US" sz="3200" b="1" kern="1200" dirty="0" smtClean="0">
                <a:solidFill>
                  <a:schemeClr val="bg1"/>
                </a:solidFill>
                <a:latin typeface="+mn-lt"/>
              </a:rPr>
              <a:t>Principles / 7Cs of communication </a:t>
            </a:r>
            <a:r>
              <a:rPr lang="en-US" sz="4400" b="1" kern="1200" dirty="0" smtClean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5400" b="1" kern="1200" dirty="0" smtClean="0">
                <a:solidFill>
                  <a:schemeClr val="bg1"/>
                </a:solidFill>
                <a:latin typeface="+mn-lt"/>
              </a:rPr>
              <a:t>Consideration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404"/>
            <a:ext cx="11887200" cy="53170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/>
              <a:t>Step into the shoes of receiver</a:t>
            </a:r>
          </a:p>
          <a:p>
            <a:pPr lvl="1">
              <a:lnSpc>
                <a:spcPct val="150000"/>
              </a:lnSpc>
            </a:pPr>
            <a:r>
              <a:rPr lang="en-US" sz="3600" b="1" dirty="0" smtClean="0"/>
              <a:t>Background, psychology, behaviour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/>
              <a:t>Translate the massage </a:t>
            </a:r>
          </a:p>
          <a:p>
            <a:pPr lvl="1">
              <a:lnSpc>
                <a:spcPct val="150000"/>
              </a:lnSpc>
            </a:pPr>
            <a:r>
              <a:rPr lang="en-US" sz="3600" b="1" dirty="0" smtClean="0"/>
              <a:t>Manner in which receivers could positively perceive</a:t>
            </a:r>
          </a:p>
          <a:p>
            <a:pPr lvl="1">
              <a:lnSpc>
                <a:spcPct val="150000"/>
              </a:lnSpc>
            </a:pPr>
            <a:r>
              <a:rPr lang="en-US" sz="3600" b="1" dirty="0" smtClean="0"/>
              <a:t>Value emotions and sentiments</a:t>
            </a:r>
          </a:p>
          <a:p>
            <a:pPr lvl="1">
              <a:lnSpc>
                <a:spcPct val="150000"/>
              </a:lnSpc>
            </a:pPr>
            <a:endParaRPr lang="en-US" sz="3600" b="1" dirty="0" smtClean="0"/>
          </a:p>
          <a:p>
            <a:pPr lvl="1">
              <a:lnSpc>
                <a:spcPct val="150000"/>
              </a:lnSpc>
            </a:pPr>
            <a:endParaRPr lang="en-IN" sz="3600" b="1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 t="52121" r="33333" b="17172"/>
          <a:stretch>
            <a:fillRect/>
          </a:stretch>
        </p:blipFill>
        <p:spPr bwMode="auto">
          <a:xfrm>
            <a:off x="12801600" y="2247519"/>
            <a:ext cx="12192000" cy="315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22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3143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en-US" sz="3600" b="1" kern="1200" dirty="0" smtClean="0">
                <a:solidFill>
                  <a:schemeClr val="bg1"/>
                </a:solidFill>
                <a:latin typeface="+mn-lt"/>
              </a:rPr>
              <a:t>Principles / 7Cs of communication </a:t>
            </a:r>
            <a:br>
              <a:rPr lang="en-US" sz="3600" b="1" kern="1200" dirty="0" smtClean="0">
                <a:solidFill>
                  <a:schemeClr val="bg1"/>
                </a:solidFill>
                <a:latin typeface="+mn-lt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>-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Correctness &amp; Conscious use of Body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Language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87500"/>
            <a:ext cx="11887200" cy="48979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Ensure that objective messages is sent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/>
              <a:t>Subjective message – partial response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Body Language 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/>
              <a:t>In line with the verbal communication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/>
              <a:t>Mismatch – animosity &amp; lack of faith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Pay attention 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/>
              <a:t>Feedback &amp; Reply with emphatic</a:t>
            </a:r>
          </a:p>
          <a:p>
            <a:pPr>
              <a:lnSpc>
                <a:spcPct val="150000"/>
              </a:lnSpc>
            </a:pPr>
            <a:endParaRPr lang="en-US" sz="3200" b="1" dirty="0" smtClean="0"/>
          </a:p>
          <a:p>
            <a:pPr>
              <a:lnSpc>
                <a:spcPct val="150000"/>
              </a:lnSpc>
            </a:pPr>
            <a:endParaRPr lang="en-US" sz="3200" b="1" dirty="0" smtClean="0"/>
          </a:p>
          <a:p>
            <a:pPr>
              <a:lnSpc>
                <a:spcPct val="150000"/>
              </a:lnSpc>
            </a:pPr>
            <a:endParaRPr lang="en-IN" sz="3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63973" r="33333" b="6061"/>
          <a:stretch>
            <a:fillRect/>
          </a:stretch>
        </p:blipFill>
        <p:spPr bwMode="auto">
          <a:xfrm>
            <a:off x="12395200" y="2663925"/>
            <a:ext cx="12192000" cy="308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22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813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Lecture 2 : Communication – Meaning, Definition, Principles and Functions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of channels </a:t>
            </a:r>
            <a:r>
              <a:rPr lang="en-US" b="1" dirty="0"/>
              <a:t>of </a:t>
            </a:r>
            <a:r>
              <a:rPr lang="en-US" b="1" dirty="0" smtClean="0"/>
              <a:t>communication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41" t="23951" r="5904" b="9506"/>
          <a:stretch/>
        </p:blipFill>
        <p:spPr>
          <a:xfrm>
            <a:off x="355600" y="1719526"/>
            <a:ext cx="11438467" cy="500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5" y="54193"/>
            <a:ext cx="12078789" cy="12064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Extension Teaching methods – Meaning, Definition, Functions and Classification.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6800" y="1676400"/>
            <a:ext cx="8915400" cy="4724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Individual contact methods – Farm and Home visit, Field trials – Meaning, Objectives, Steps, Merits and Demerits.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Group contact methods – Group discussion, Method demonstration, Result Demonstration, Field Trips – Meaning Objectives, Steps, Merits and Demerits.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Small group discussion techniques – Lecture, Symposium, Panel, Debate, Forum, Buzz group, Workshop, Brain Storming, Seminar and Conference.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Mass contact Methods – Meetings, Campaign, Exhibition, Kisan Mela, Radio and Television – Meaning, Importance, Steps, Merits and Demerits.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F4A751A5-4405-4285-BDEB-52C0531AF460}" type="slidenum">
              <a:rPr lang="en-US" smtClean="0">
                <a:solidFill>
                  <a:schemeClr val="tx1"/>
                </a:solidFill>
              </a:rPr>
              <a:pPr/>
              <a:t>81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870" y="5562600"/>
            <a:ext cx="217893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Farm and Home Visit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2438400"/>
            <a:ext cx="105766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Field Trip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928" y="2983468"/>
            <a:ext cx="183293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Group Discussion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1" y="4038600"/>
            <a:ext cx="243996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Method Demonstration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3837" y="3581400"/>
            <a:ext cx="231954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Result Demonstration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6237" y="2819400"/>
            <a:ext cx="119552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Field Trials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8637" y="4659868"/>
            <a:ext cx="8922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Lecture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1038" y="1752600"/>
            <a:ext cx="129227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Symposium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51688" y="3188260"/>
            <a:ext cx="176394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Panel Discussion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48601" y="4278868"/>
            <a:ext cx="87382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Debate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600" y="5117068"/>
            <a:ext cx="80381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Forum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4583668"/>
            <a:ext cx="127028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Buzz Group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0" y="1447800"/>
            <a:ext cx="116115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Workshop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7436" y="6002892"/>
            <a:ext cx="229556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Brainstorming Session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19836" y="5486400"/>
            <a:ext cx="97174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Seminar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15401" y="4876800"/>
            <a:ext cx="126688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Conference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4235" y="1916668"/>
            <a:ext cx="107593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Meetings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2536" y="2678668"/>
            <a:ext cx="114486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Exhibition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0064" y="3669268"/>
            <a:ext cx="123623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Kisan Mela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8800" y="4050268"/>
            <a:ext cx="73129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Radio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5601" y="2373868"/>
            <a:ext cx="112376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Television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34201" y="5029200"/>
            <a:ext cx="189667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Community Radio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37463" y="2366968"/>
            <a:ext cx="11560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Office Call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6200" y="1371600"/>
            <a:ext cx="217893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Farm and Home Visit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28921" y="2419352"/>
            <a:ext cx="154600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Bulletin Board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31400" y="1447800"/>
            <a:ext cx="79701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Charts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50782" y="2907276"/>
            <a:ext cx="161736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Circular Letters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76713" y="6412468"/>
            <a:ext cx="112639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Field days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77000" y="4050268"/>
            <a:ext cx="11837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Film Strips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7001" y="4583668"/>
            <a:ext cx="68159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Films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38601" y="4495800"/>
            <a:ext cx="120577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Field Visits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29201" y="5791200"/>
            <a:ext cx="112607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Field trips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34200" y="6400800"/>
            <a:ext cx="153183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Exposure Visit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58201" y="5486400"/>
            <a:ext cx="151650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Flannel Graph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77001" y="5943600"/>
            <a:ext cx="262898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Front Line Demonstration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0" y="6324600"/>
            <a:ext cx="124143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Folk Media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296401" y="5943600"/>
            <a:ext cx="133600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Flash Cards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21408" y="5029200"/>
            <a:ext cx="89319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Games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86601" y="1371600"/>
            <a:ext cx="94513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Lecture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91601" y="4267200"/>
            <a:ext cx="120481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Case study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067800" y="1371600"/>
            <a:ext cx="14478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Modules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53454" y="3505200"/>
            <a:ext cx="88094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Leaflet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86200" y="2983468"/>
            <a:ext cx="7877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Folder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76801" y="5334000"/>
            <a:ext cx="131683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Newspaper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31128" y="3505200"/>
            <a:ext cx="101207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Satellite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839200" y="1905000"/>
            <a:ext cx="79111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Poster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47287" y="1916668"/>
            <a:ext cx="96372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Puppets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00200" y="6400800"/>
            <a:ext cx="224420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Result demonstration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71801" y="1905000"/>
            <a:ext cx="78899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Slides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91001" y="1828800"/>
            <a:ext cx="116410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Specimen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657601" y="3581400"/>
            <a:ext cx="115454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Syndicate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66864" y="3962400"/>
            <a:ext cx="134517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Symposium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34065" y="2247904"/>
            <a:ext cx="74860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Tours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047217" y="1932801"/>
            <a:ext cx="210147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Tools &amp; Aids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630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MEANING AND 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DEFINITION related to ETMs </a:t>
            </a:r>
            <a:endParaRPr lang="en-IN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724"/>
            <a:ext cx="12192000" cy="58832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method</a:t>
            </a:r>
            <a:r>
              <a:rPr lang="en-US" sz="2400" b="1" dirty="0"/>
              <a:t> is a </a:t>
            </a:r>
            <a:r>
              <a:rPr lang="en-US" sz="2400" b="1" dirty="0">
                <a:solidFill>
                  <a:srgbClr val="00B050"/>
                </a:solidFill>
              </a:rPr>
              <a:t>way of doing </a:t>
            </a:r>
            <a:r>
              <a:rPr lang="en-US" sz="2400" b="1" dirty="0"/>
              <a:t>something, an </a:t>
            </a:r>
            <a:r>
              <a:rPr lang="en-US" sz="2400" b="1" dirty="0">
                <a:solidFill>
                  <a:srgbClr val="00B050"/>
                </a:solidFill>
              </a:rPr>
              <a:t>orderly</a:t>
            </a:r>
            <a:r>
              <a:rPr lang="en-US" sz="2400" b="1" dirty="0"/>
              <a:t> arrangement of a set of procedures. </a:t>
            </a:r>
            <a:endParaRPr lang="en-US" sz="2400" b="1" dirty="0" smtClean="0"/>
          </a:p>
          <a:p>
            <a:pPr lvl="1" algn="just">
              <a:lnSpc>
                <a:spcPct val="150000"/>
              </a:lnSpc>
            </a:pPr>
            <a:r>
              <a:rPr lang="en-US" sz="2000" b="1" dirty="0" smtClean="0"/>
              <a:t>Thus </a:t>
            </a:r>
            <a:r>
              <a:rPr lang="en-US" sz="2000" b="1" dirty="0"/>
              <a:t>it involves a </a:t>
            </a:r>
            <a:r>
              <a:rPr lang="en-US" sz="2000" b="1" dirty="0">
                <a:solidFill>
                  <a:srgbClr val="00B050"/>
                </a:solidFill>
              </a:rPr>
              <a:t>sequence of progressive steps </a:t>
            </a:r>
            <a:r>
              <a:rPr lang="en-US" sz="2000" b="1" dirty="0"/>
              <a:t>in an orderly and </a:t>
            </a:r>
            <a:r>
              <a:rPr lang="en-US" sz="2000" b="1" dirty="0">
                <a:solidFill>
                  <a:srgbClr val="00B050"/>
                </a:solidFill>
              </a:rPr>
              <a:t>logical regularity </a:t>
            </a:r>
            <a:r>
              <a:rPr lang="en-US" sz="2000" b="1" dirty="0"/>
              <a:t>in order to </a:t>
            </a:r>
            <a:r>
              <a:rPr lang="en-US" sz="2000" b="1" dirty="0">
                <a:solidFill>
                  <a:srgbClr val="00B050"/>
                </a:solidFill>
              </a:rPr>
              <a:t>accomplish</a:t>
            </a:r>
            <a:r>
              <a:rPr lang="en-US" sz="2000" b="1" dirty="0"/>
              <a:t> some task or purpose. </a:t>
            </a:r>
            <a:endParaRPr lang="en-IN" sz="2000" b="1" dirty="0"/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An </a:t>
            </a:r>
            <a:r>
              <a:rPr lang="en-US" sz="2400" b="1" dirty="0">
                <a:solidFill>
                  <a:srgbClr val="FF0000"/>
                </a:solidFill>
              </a:rPr>
              <a:t>extension teaching method </a:t>
            </a:r>
            <a:r>
              <a:rPr lang="en-US" sz="2400" b="1" dirty="0" smtClean="0"/>
              <a:t>defined </a:t>
            </a:r>
            <a:r>
              <a:rPr lang="en-US" sz="2400" b="1" dirty="0"/>
              <a:t>as a sequence of </a:t>
            </a:r>
            <a:r>
              <a:rPr lang="en-US" sz="2400" b="1" dirty="0">
                <a:solidFill>
                  <a:srgbClr val="0000FF"/>
                </a:solidFill>
              </a:rPr>
              <a:t>progressive steps</a:t>
            </a:r>
            <a:r>
              <a:rPr lang="en-US" sz="2400" b="1" dirty="0"/>
              <a:t>, undertaken </a:t>
            </a:r>
            <a:r>
              <a:rPr lang="en-US" sz="2400" b="1" dirty="0">
                <a:solidFill>
                  <a:srgbClr val="00B050"/>
                </a:solidFill>
              </a:rPr>
              <a:t>to create situations </a:t>
            </a:r>
            <a:r>
              <a:rPr lang="en-US" sz="2400" b="1" dirty="0"/>
              <a:t>that are </a:t>
            </a:r>
            <a:r>
              <a:rPr lang="en-US" sz="2400" b="1" dirty="0">
                <a:solidFill>
                  <a:srgbClr val="0000FF"/>
                </a:solidFill>
              </a:rPr>
              <a:t>conducive to effective learning</a:t>
            </a:r>
            <a:r>
              <a:rPr lang="en-US" sz="2400" b="1" dirty="0"/>
              <a:t>. </a:t>
            </a:r>
            <a:endParaRPr lang="en-IN" sz="2400" b="1" dirty="0"/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Extension Teaching Methods </a:t>
            </a:r>
            <a:r>
              <a:rPr lang="en-US" sz="2400" b="1" dirty="0" smtClean="0"/>
              <a:t>are </a:t>
            </a:r>
            <a:r>
              <a:rPr lang="en-US" sz="2400" b="1" dirty="0"/>
              <a:t>the </a:t>
            </a:r>
            <a:r>
              <a:rPr lang="en-US" sz="2400" b="1" dirty="0">
                <a:solidFill>
                  <a:srgbClr val="0000FF"/>
                </a:solidFill>
              </a:rPr>
              <a:t>devices used to create situations </a:t>
            </a:r>
            <a:r>
              <a:rPr lang="en-US" sz="2400" b="1" dirty="0"/>
              <a:t>in which communication can take place between an instructor and </a:t>
            </a:r>
            <a:r>
              <a:rPr lang="en-US" sz="2400" b="1" dirty="0" smtClean="0"/>
              <a:t>learner - </a:t>
            </a:r>
            <a:r>
              <a:rPr lang="en-US" sz="2400" b="1" dirty="0" err="1"/>
              <a:t>Leagans</a:t>
            </a:r>
            <a:r>
              <a:rPr lang="en-US" sz="2400" b="1" dirty="0"/>
              <a:t> (1961),</a:t>
            </a:r>
            <a:r>
              <a:rPr lang="en-US" sz="2400" b="1" dirty="0" smtClean="0"/>
              <a:t> </a:t>
            </a:r>
            <a:endParaRPr lang="en-IN" sz="2400" b="1" dirty="0"/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Extension worker </a:t>
            </a:r>
            <a:r>
              <a:rPr lang="en-US" sz="2400" b="1" dirty="0">
                <a:solidFill>
                  <a:srgbClr val="FF0000"/>
                </a:solidFill>
              </a:rPr>
              <a:t>can become efficient </a:t>
            </a:r>
            <a:r>
              <a:rPr lang="en-US" sz="2400" b="1" dirty="0"/>
              <a:t>in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the use of methods, he must know what methods are available, when to use a given method, and become effective in using </a:t>
            </a:r>
            <a:r>
              <a:rPr lang="en-US" sz="2400" b="1" dirty="0" smtClean="0"/>
              <a:t>each - </a:t>
            </a:r>
            <a:r>
              <a:rPr lang="en-US" sz="2400" b="1" dirty="0" err="1"/>
              <a:t>Ensminger</a:t>
            </a:r>
            <a:r>
              <a:rPr lang="en-US" sz="2400" b="1" dirty="0"/>
              <a:t> (1957</a:t>
            </a:r>
            <a:r>
              <a:rPr lang="en-US" sz="2400" b="1" dirty="0" smtClean="0"/>
              <a:t>)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745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63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+mn-lt"/>
              </a:rPr>
              <a:t>Media Mix (Combination of Media)</a:t>
            </a:r>
            <a:endParaRPr lang="en-IN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724"/>
            <a:ext cx="12192000" cy="588327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Normally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No </a:t>
            </a:r>
            <a:r>
              <a:rPr lang="en-US" sz="2800" b="1" dirty="0">
                <a:solidFill>
                  <a:srgbClr val="0000FF"/>
                </a:solidFill>
              </a:rPr>
              <a:t>extension worker has ability to use all methods with equal skill. 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No </a:t>
            </a:r>
            <a:r>
              <a:rPr lang="en-US" sz="2800" b="1" dirty="0">
                <a:solidFill>
                  <a:srgbClr val="0000FF"/>
                </a:solidFill>
              </a:rPr>
              <a:t>one method that is best for all situations </a:t>
            </a:r>
            <a:r>
              <a:rPr lang="en-US" sz="2800" b="1" dirty="0" smtClean="0">
                <a:solidFill>
                  <a:srgbClr val="0000FF"/>
                </a:solidFill>
              </a:rPr>
              <a:t>alike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No </a:t>
            </a:r>
            <a:r>
              <a:rPr lang="en-US" sz="2800" b="1" dirty="0">
                <a:solidFill>
                  <a:srgbClr val="0000FF"/>
                </a:solidFill>
              </a:rPr>
              <a:t>one method can reach all the </a:t>
            </a:r>
            <a:r>
              <a:rPr lang="en-US" sz="2800" b="1" dirty="0" smtClean="0">
                <a:solidFill>
                  <a:srgbClr val="0000FF"/>
                </a:solidFill>
              </a:rPr>
              <a:t>audience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Behavioural </a:t>
            </a:r>
            <a:r>
              <a:rPr lang="en-US" sz="3200" b="1" dirty="0"/>
              <a:t>changes required on the part of the </a:t>
            </a:r>
            <a:r>
              <a:rPr lang="en-US" sz="3200" b="1" dirty="0" smtClean="0"/>
              <a:t>learners – No. of Exposures /Combo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Research : Combination </a:t>
            </a:r>
            <a:r>
              <a:rPr lang="en-US" sz="3200" b="1" dirty="0"/>
              <a:t>of methods or media-mix is required for effective </a:t>
            </a:r>
            <a:r>
              <a:rPr lang="en-IN" sz="3200" b="1" dirty="0" smtClean="0"/>
              <a:t>TOT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9247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630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Functions of Extension Teaching Methods </a:t>
            </a:r>
            <a:endParaRPr lang="en-IN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724"/>
            <a:ext cx="12192000" cy="5883275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</a:rPr>
              <a:t>To provide communication </a:t>
            </a:r>
            <a:r>
              <a:rPr lang="en-US" sz="3600" b="1" dirty="0"/>
              <a:t>so that the learner may </a:t>
            </a:r>
            <a:r>
              <a:rPr lang="en-US" sz="3600" b="1" dirty="0">
                <a:solidFill>
                  <a:srgbClr val="C00000"/>
                </a:solidFill>
              </a:rPr>
              <a:t>see, hear and do </a:t>
            </a:r>
            <a:r>
              <a:rPr lang="en-US" sz="3600" b="1" dirty="0"/>
              <a:t>the things to be learnt. </a:t>
            </a:r>
            <a:endParaRPr lang="en-IN" sz="3600" b="1" dirty="0"/>
          </a:p>
          <a:p>
            <a:pPr lvl="0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</a:rPr>
              <a:t>To provide stimulation </a:t>
            </a:r>
            <a:r>
              <a:rPr lang="en-US" sz="3600" b="1" dirty="0"/>
              <a:t>that causes the </a:t>
            </a:r>
            <a:r>
              <a:rPr lang="en-US" sz="3600" b="1" dirty="0">
                <a:solidFill>
                  <a:srgbClr val="C00000"/>
                </a:solidFill>
              </a:rPr>
              <a:t>desired mental and or physical action </a:t>
            </a:r>
            <a:r>
              <a:rPr lang="en-US" sz="3600" b="1" dirty="0"/>
              <a:t>on the part of the learner. </a:t>
            </a:r>
            <a:endParaRPr lang="en-IN" sz="3600" b="1" dirty="0"/>
          </a:p>
          <a:p>
            <a:pPr lvl="0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</a:rPr>
              <a:t>To take the learner through one or more steps </a:t>
            </a:r>
            <a:r>
              <a:rPr lang="en-US" sz="3600" b="1" dirty="0"/>
              <a:t>of teaching-learning process, viz. </a:t>
            </a:r>
            <a:r>
              <a:rPr lang="en-US" sz="3600" b="1" dirty="0" smtClean="0">
                <a:solidFill>
                  <a:srgbClr val="00B050"/>
                </a:solidFill>
              </a:rPr>
              <a:t>AIDCAS</a:t>
            </a:r>
            <a:endParaRPr lang="en-IN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Extension Teaching Methods</a:t>
            </a:r>
            <a:endParaRPr lang="en-IN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Extension Teaching Methods / </a:t>
            </a:r>
            <a:br>
              <a:rPr lang="en-US" b="1" dirty="0" smtClean="0">
                <a:solidFill>
                  <a:schemeClr val="bg1"/>
                </a:solidFill>
                <a:latin typeface="+mn-lt"/>
              </a:rPr>
            </a:br>
            <a:r>
              <a:rPr lang="en-US" b="1" dirty="0" smtClean="0">
                <a:solidFill>
                  <a:schemeClr val="bg1"/>
                </a:solidFill>
                <a:latin typeface="+mn-lt"/>
              </a:rPr>
              <a:t>Communication Methods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6805" y="1683326"/>
            <a:ext cx="11887200" cy="183572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According to </a:t>
            </a:r>
            <a:r>
              <a:rPr lang="en-US" sz="3600" b="1" dirty="0" smtClean="0">
                <a:solidFill>
                  <a:srgbClr val="FF0000"/>
                </a:solidFill>
              </a:rPr>
              <a:t>Use / Nature of Contact (Wilson &amp; Gallop)</a:t>
            </a:r>
            <a:endParaRPr lang="en-US" sz="3600" b="1" dirty="0">
              <a:solidFill>
                <a:srgbClr val="FF0000"/>
              </a:solidFill>
            </a:endParaRPr>
          </a:p>
          <a:p>
            <a:pPr lvl="1"/>
            <a:r>
              <a:rPr lang="en-US" sz="3200" b="1" dirty="0"/>
              <a:t>Individual Contact Methods</a:t>
            </a:r>
          </a:p>
          <a:p>
            <a:pPr lvl="1"/>
            <a:r>
              <a:rPr lang="en-US" sz="3200" b="1" dirty="0"/>
              <a:t>Group Contact methods</a:t>
            </a:r>
          </a:p>
          <a:p>
            <a:pPr lvl="1"/>
            <a:r>
              <a:rPr lang="en-US" sz="3200" b="1" dirty="0"/>
              <a:t>Mass Contact Methods</a:t>
            </a:r>
          </a:p>
          <a:p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86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6805" y="3812603"/>
          <a:ext cx="11887200" cy="2839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2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Individual Contact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Group Contact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Mass Contact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9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Farm and home visits </a:t>
                      </a:r>
                      <a:endParaRPr lang="en-IN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Farmer's call </a:t>
                      </a:r>
                      <a:endParaRPr lang="en-IN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Personal letter </a:t>
                      </a:r>
                      <a:endParaRPr lang="en-IN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Telephone call </a:t>
                      </a:r>
                      <a:endParaRPr lang="en-IN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Adaptive trial 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Result demonstration </a:t>
                      </a:r>
                      <a:endParaRPr lang="en-IN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Method demonstration </a:t>
                      </a:r>
                      <a:endParaRPr lang="en-IN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Group meeting </a:t>
                      </a:r>
                      <a:endParaRPr lang="en-IN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Small group training </a:t>
                      </a:r>
                      <a:endParaRPr lang="en-IN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Field day </a:t>
                      </a:r>
                      <a:endParaRPr lang="en-IN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Study tour 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Farm publications </a:t>
                      </a:r>
                      <a:endParaRPr lang="en-IN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Mass meeting </a:t>
                      </a:r>
                      <a:endParaRPr lang="en-IN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Campaign </a:t>
                      </a:r>
                      <a:endParaRPr lang="en-IN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Exhibition </a:t>
                      </a:r>
                      <a:endParaRPr lang="en-IN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Newspaper </a:t>
                      </a:r>
                      <a:endParaRPr lang="en-IN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Radio </a:t>
                      </a:r>
                      <a:endParaRPr lang="en-IN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Television </a:t>
                      </a:r>
                      <a:endParaRPr lang="en-IN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Posters 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391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5" y="111456"/>
            <a:ext cx="11887200" cy="57434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Individual Contact Methods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04" y="838200"/>
            <a:ext cx="11574923" cy="5992504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No. of farmers to be contacted – Few</a:t>
            </a:r>
          </a:p>
          <a:p>
            <a:r>
              <a:rPr lang="en-US" sz="4800" b="1" dirty="0" smtClean="0"/>
              <a:t>Audience Location - Near</a:t>
            </a:r>
          </a:p>
          <a:p>
            <a:r>
              <a:rPr lang="en-US" sz="4800" b="1" dirty="0" smtClean="0"/>
              <a:t>Time Availability – Plenty</a:t>
            </a:r>
          </a:p>
          <a:p>
            <a:r>
              <a:rPr lang="en-US" sz="5400" b="1" dirty="0" smtClean="0">
                <a:solidFill>
                  <a:srgbClr val="FF00FF"/>
                </a:solidFill>
              </a:rPr>
              <a:t>Examples :</a:t>
            </a:r>
          </a:p>
          <a:p>
            <a:r>
              <a:rPr lang="en-US" sz="4400" b="1" dirty="0" smtClean="0"/>
              <a:t>Farm &amp; home visits / Office calls / Telephone calls / Personal letters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7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5" y="111456"/>
            <a:ext cx="11887200" cy="57434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Individual Contact Methods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2509" y="865496"/>
            <a:ext cx="11859491" cy="5992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0945" y="955964"/>
            <a:ext cx="11575473" cy="566073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Advantages</a:t>
            </a:r>
          </a:p>
          <a:p>
            <a:pPr lvl="1"/>
            <a:r>
              <a:rPr lang="en-US" b="1" dirty="0" smtClean="0"/>
              <a:t>Building Rapport</a:t>
            </a:r>
          </a:p>
          <a:p>
            <a:pPr lvl="1"/>
            <a:r>
              <a:rPr lang="en-US" b="1" dirty="0" smtClean="0"/>
              <a:t>First Hand Knowledge</a:t>
            </a:r>
          </a:p>
          <a:p>
            <a:pPr lvl="1"/>
            <a:r>
              <a:rPr lang="en-US" b="1" dirty="0" smtClean="0"/>
              <a:t>Selection of demonstrators / leaders</a:t>
            </a:r>
          </a:p>
          <a:p>
            <a:pPr lvl="1"/>
            <a:r>
              <a:rPr lang="en-US" b="1" dirty="0" smtClean="0"/>
              <a:t>Changing attitude </a:t>
            </a:r>
          </a:p>
          <a:p>
            <a:pPr lvl="1"/>
            <a:r>
              <a:rPr lang="en-US" b="1" dirty="0" smtClean="0"/>
              <a:t>Teaching complex practices</a:t>
            </a:r>
          </a:p>
          <a:p>
            <a:pPr lvl="1"/>
            <a:r>
              <a:rPr lang="en-US" b="1" dirty="0" smtClean="0"/>
              <a:t>Enhances effectiveness of Group / mass methods</a:t>
            </a:r>
          </a:p>
          <a:p>
            <a:pPr lvl="1"/>
            <a:r>
              <a:rPr lang="en-US" b="1" dirty="0" smtClean="0"/>
              <a:t>Getting feedback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Limitations</a:t>
            </a:r>
          </a:p>
          <a:p>
            <a:pPr lvl="1"/>
            <a:r>
              <a:rPr lang="en-US" b="1" dirty="0" smtClean="0"/>
              <a:t>Time consuming </a:t>
            </a:r>
          </a:p>
          <a:p>
            <a:pPr lvl="1"/>
            <a:r>
              <a:rPr lang="en-US" b="1" dirty="0" smtClean="0"/>
              <a:t>Expensive</a:t>
            </a:r>
          </a:p>
          <a:p>
            <a:pPr lvl="1"/>
            <a:r>
              <a:rPr lang="en-US" b="1" dirty="0" smtClean="0"/>
              <a:t>Low coverage</a:t>
            </a:r>
          </a:p>
          <a:p>
            <a:pPr lvl="1"/>
            <a:r>
              <a:rPr lang="en-US" b="1" dirty="0" err="1" smtClean="0"/>
              <a:t>Favourism</a:t>
            </a:r>
            <a:r>
              <a:rPr lang="en-US" b="1" dirty="0" smtClean="0"/>
              <a:t> / Bias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837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5" y="111456"/>
            <a:ext cx="11887200" cy="498144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Group Contact Methods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05" y="685800"/>
            <a:ext cx="11887200" cy="6019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Group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lvl="1"/>
            <a:r>
              <a:rPr lang="en-US" sz="4000" b="1" dirty="0" smtClean="0"/>
              <a:t>Small number of people in reciprocal communication and interaction around common interest</a:t>
            </a:r>
          </a:p>
          <a:p>
            <a:pPr lvl="2"/>
            <a:r>
              <a:rPr lang="en-US" sz="3200" b="1" dirty="0" smtClean="0"/>
              <a:t>Small group 15-25 / Medium25-50 / Large group 50-100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When to use</a:t>
            </a:r>
          </a:p>
          <a:p>
            <a:pPr lvl="1"/>
            <a:r>
              <a:rPr lang="en-US" sz="4000" b="1" dirty="0" smtClean="0"/>
              <a:t>No. of farmers to be contacted – simultaneously many</a:t>
            </a:r>
          </a:p>
          <a:p>
            <a:pPr lvl="1"/>
            <a:r>
              <a:rPr lang="en-US" sz="4000" b="1" dirty="0" smtClean="0"/>
              <a:t>Audience Location – Not far off</a:t>
            </a:r>
          </a:p>
          <a:p>
            <a:pPr lvl="1"/>
            <a:r>
              <a:rPr lang="en-US" sz="4000" b="1" dirty="0" smtClean="0"/>
              <a:t>Time Availability – Reasonably Good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89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Communication Meaning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Communication</a:t>
            </a:r>
          </a:p>
          <a:p>
            <a:r>
              <a:rPr lang="en-US" b="1" dirty="0" smtClean="0"/>
              <a:t>Latin </a:t>
            </a:r>
            <a:r>
              <a:rPr lang="en-US" b="1" dirty="0"/>
              <a:t>word </a:t>
            </a:r>
            <a:r>
              <a:rPr lang="en-US" b="1" i="1" dirty="0" err="1" smtClean="0">
                <a:solidFill>
                  <a:srgbClr val="FF0000"/>
                </a:solidFill>
              </a:rPr>
              <a:t>communis</a:t>
            </a:r>
            <a:r>
              <a:rPr lang="en-US" b="1" dirty="0" smtClean="0">
                <a:solidFill>
                  <a:srgbClr val="FF0000"/>
                </a:solidFill>
              </a:rPr>
              <a:t>  - </a:t>
            </a:r>
            <a:r>
              <a:rPr lang="en-US" b="1" dirty="0" smtClean="0">
                <a:solidFill>
                  <a:srgbClr val="00B050"/>
                </a:solidFill>
              </a:rPr>
              <a:t>Common</a:t>
            </a:r>
          </a:p>
          <a:p>
            <a:r>
              <a:rPr lang="en-US" b="1" dirty="0" smtClean="0"/>
              <a:t>Commonality</a:t>
            </a:r>
          </a:p>
          <a:p>
            <a:pPr lvl="1"/>
            <a:r>
              <a:rPr lang="en-US" b="1" dirty="0" smtClean="0"/>
              <a:t>Message</a:t>
            </a:r>
          </a:p>
          <a:p>
            <a:r>
              <a:rPr lang="en-US" b="1" dirty="0" smtClean="0"/>
              <a:t>Conscious attempt </a:t>
            </a:r>
            <a:r>
              <a:rPr lang="en-US" b="1" dirty="0"/>
              <a:t>to establish commonality over some idea, fact, feelings and the like, with others. </a:t>
            </a:r>
            <a:endParaRPr lang="en-US" b="1" dirty="0" smtClean="0"/>
          </a:p>
          <a:p>
            <a:r>
              <a:rPr lang="en-US" b="1" dirty="0" smtClean="0"/>
              <a:t>process </a:t>
            </a:r>
            <a:r>
              <a:rPr lang="en-US" b="1" dirty="0"/>
              <a:t>of getting a source and a receiver tuned together for a particular message or a series of messages. </a:t>
            </a:r>
            <a:endParaRPr lang="en-US" b="1" dirty="0" smtClean="0"/>
          </a:p>
          <a:p>
            <a:pPr algn="r"/>
            <a:r>
              <a:rPr lang="en-US" sz="1800" b="1" dirty="0" smtClean="0"/>
              <a:t>Definitions</a:t>
            </a:r>
            <a:endParaRPr lang="en-IN" b="1" dirty="0"/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9563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5" y="111456"/>
            <a:ext cx="11887200" cy="498144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Group Contact Methods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05" y="685800"/>
            <a:ext cx="11887200" cy="60198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Examples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sz="3600" b="1" dirty="0" smtClean="0"/>
              <a:t>Method Demonstration </a:t>
            </a:r>
          </a:p>
          <a:p>
            <a:pPr lvl="1"/>
            <a:r>
              <a:rPr lang="en-US" sz="3600" b="1" dirty="0" smtClean="0"/>
              <a:t>Result Demonstration</a:t>
            </a:r>
          </a:p>
          <a:p>
            <a:pPr lvl="1"/>
            <a:r>
              <a:rPr lang="en-US" sz="3600" b="1" dirty="0" smtClean="0"/>
              <a:t>National Demonstration </a:t>
            </a:r>
          </a:p>
          <a:p>
            <a:pPr lvl="1"/>
            <a:r>
              <a:rPr lang="en-US" sz="3600" b="1" dirty="0" smtClean="0"/>
              <a:t>Leader-training meetings</a:t>
            </a:r>
          </a:p>
          <a:p>
            <a:pPr lvl="1"/>
            <a:r>
              <a:rPr lang="en-US" sz="3600" b="1" dirty="0" smtClean="0"/>
              <a:t>Conferences </a:t>
            </a:r>
          </a:p>
          <a:p>
            <a:pPr lvl="1"/>
            <a:r>
              <a:rPr lang="en-US" sz="3600" b="1" dirty="0" smtClean="0"/>
              <a:t>Discussion meetings </a:t>
            </a:r>
          </a:p>
          <a:p>
            <a:pPr lvl="1"/>
            <a:r>
              <a:rPr lang="en-US" sz="3600" b="1" dirty="0" smtClean="0"/>
              <a:t>Workshops</a:t>
            </a:r>
          </a:p>
          <a:p>
            <a:pPr lvl="1"/>
            <a:r>
              <a:rPr lang="en-US" sz="3600" b="1" dirty="0" smtClean="0"/>
              <a:t>Field trips</a:t>
            </a:r>
          </a:p>
          <a:p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89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5" y="111456"/>
            <a:ext cx="11887200" cy="498144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Group Contact Methods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05" y="685800"/>
            <a:ext cx="11887200" cy="6019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Advantages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Face to face </a:t>
            </a:r>
            <a:r>
              <a:rPr lang="en-US" b="1" dirty="0" smtClean="0"/>
              <a:t>contact with number of people</a:t>
            </a:r>
          </a:p>
          <a:p>
            <a:pPr lvl="1"/>
            <a:r>
              <a:rPr lang="en-US" b="1" dirty="0" smtClean="0"/>
              <a:t>Reach </a:t>
            </a:r>
            <a:r>
              <a:rPr lang="en-US" b="1" dirty="0" smtClean="0">
                <a:solidFill>
                  <a:srgbClr val="008000"/>
                </a:solidFill>
              </a:rPr>
              <a:t>select part </a:t>
            </a:r>
            <a:r>
              <a:rPr lang="en-US" b="1" dirty="0" smtClean="0"/>
              <a:t>of target group</a:t>
            </a:r>
          </a:p>
          <a:p>
            <a:pPr lvl="1"/>
            <a:r>
              <a:rPr lang="en-US" b="1" dirty="0" smtClean="0"/>
              <a:t>Opportunities for </a:t>
            </a:r>
            <a:r>
              <a:rPr lang="en-US" b="1" dirty="0" smtClean="0">
                <a:solidFill>
                  <a:srgbClr val="008000"/>
                </a:solidFill>
              </a:rPr>
              <a:t>interaction and feedback</a:t>
            </a:r>
          </a:p>
          <a:p>
            <a:pPr lvl="2"/>
            <a:r>
              <a:rPr lang="en-US" b="1" dirty="0" smtClean="0"/>
              <a:t>exchange of ideas </a:t>
            </a:r>
          </a:p>
          <a:p>
            <a:pPr lvl="2"/>
            <a:r>
              <a:rPr lang="en-US" b="1" dirty="0" smtClean="0"/>
              <a:t>discussions on problems &amp; </a:t>
            </a:r>
          </a:p>
          <a:p>
            <a:pPr lvl="2"/>
            <a:r>
              <a:rPr lang="en-US" b="1" dirty="0" smtClean="0"/>
              <a:t>technical recommendations &amp; </a:t>
            </a:r>
          </a:p>
          <a:p>
            <a:pPr lvl="2"/>
            <a:r>
              <a:rPr lang="en-US" b="1" dirty="0" smtClean="0"/>
              <a:t>deciding the future course of action </a:t>
            </a:r>
            <a:endParaRPr lang="en-IN" b="1" dirty="0" smtClean="0"/>
          </a:p>
          <a:p>
            <a:pPr lvl="1"/>
            <a:r>
              <a:rPr lang="en-US" b="1" dirty="0" smtClean="0"/>
              <a:t>Satisfies </a:t>
            </a:r>
            <a:r>
              <a:rPr lang="en-US" b="1" dirty="0" smtClean="0">
                <a:solidFill>
                  <a:srgbClr val="008000"/>
                </a:solidFill>
              </a:rPr>
              <a:t>basic urge</a:t>
            </a:r>
          </a:p>
          <a:p>
            <a:pPr lvl="1"/>
            <a:r>
              <a:rPr lang="en-US" b="1" dirty="0" smtClean="0"/>
              <a:t>Accept change due to </a:t>
            </a:r>
            <a:r>
              <a:rPr lang="en-US" b="1" dirty="0" smtClean="0">
                <a:solidFill>
                  <a:srgbClr val="008000"/>
                </a:solidFill>
              </a:rPr>
              <a:t>group influence</a:t>
            </a:r>
          </a:p>
          <a:p>
            <a:pPr lvl="1"/>
            <a:r>
              <a:rPr lang="en-US" b="1" dirty="0" smtClean="0"/>
              <a:t>Stimulates </a:t>
            </a:r>
            <a:r>
              <a:rPr lang="en-US" b="1" dirty="0" smtClean="0">
                <a:solidFill>
                  <a:srgbClr val="008000"/>
                </a:solidFill>
              </a:rPr>
              <a:t>action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Less expensive</a:t>
            </a:r>
            <a:endParaRPr lang="en-US" sz="1800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Limitations</a:t>
            </a:r>
          </a:p>
          <a:p>
            <a:pPr lvl="1"/>
            <a:r>
              <a:rPr lang="en-US" b="1" dirty="0" smtClean="0">
                <a:solidFill>
                  <a:srgbClr val="FF00FF"/>
                </a:solidFill>
              </a:rPr>
              <a:t>Diversity</a:t>
            </a:r>
            <a:r>
              <a:rPr lang="en-US" b="1" dirty="0" smtClean="0"/>
              <a:t> in the interest of group</a:t>
            </a:r>
          </a:p>
          <a:p>
            <a:pPr lvl="1"/>
            <a:r>
              <a:rPr lang="en-US" b="1" dirty="0" smtClean="0">
                <a:solidFill>
                  <a:srgbClr val="FF00FF"/>
                </a:solidFill>
              </a:rPr>
              <a:t>Holding itself </a:t>
            </a:r>
            <a:r>
              <a:rPr lang="en-US" b="1" dirty="0" smtClean="0"/>
              <a:t>is an objective</a:t>
            </a:r>
          </a:p>
          <a:p>
            <a:pPr lvl="1"/>
            <a:r>
              <a:rPr lang="en-US" b="1" dirty="0" smtClean="0">
                <a:solidFill>
                  <a:srgbClr val="FF00FF"/>
                </a:solidFill>
              </a:rPr>
              <a:t>Hindrance</a:t>
            </a:r>
            <a:r>
              <a:rPr lang="en-US" b="1" dirty="0" smtClean="0"/>
              <a:t> : undue interaction &amp; decision making</a:t>
            </a:r>
          </a:p>
          <a:p>
            <a:pPr lvl="2"/>
            <a:r>
              <a:rPr lang="en-US" b="1" dirty="0" smtClean="0"/>
              <a:t>Vested interests, caste groups, village factions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89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5" y="111456"/>
            <a:ext cx="11887200" cy="498144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Mass Contact Methods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05" y="685800"/>
            <a:ext cx="11887200" cy="6019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When to use</a:t>
            </a:r>
          </a:p>
          <a:p>
            <a:pPr lvl="1"/>
            <a:r>
              <a:rPr lang="en-US" sz="3600" b="1" dirty="0" smtClean="0"/>
              <a:t>To communicate with </a:t>
            </a:r>
            <a:r>
              <a:rPr lang="en-US" sz="3600" b="1" dirty="0" smtClean="0">
                <a:solidFill>
                  <a:srgbClr val="FF0000"/>
                </a:solidFill>
              </a:rPr>
              <a:t>vast and heterogeneous </a:t>
            </a:r>
            <a:r>
              <a:rPr lang="en-US" sz="3600" b="1" dirty="0" smtClean="0"/>
              <a:t>mass of people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No consideration </a:t>
            </a:r>
            <a:r>
              <a:rPr lang="en-US" sz="3600" b="1" dirty="0" smtClean="0"/>
              <a:t>for individuals / groups identity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Large</a:t>
            </a:r>
            <a:r>
              <a:rPr lang="en-US" sz="3600" b="1" dirty="0" smtClean="0"/>
              <a:t> and widely </a:t>
            </a:r>
            <a:r>
              <a:rPr lang="en-US" sz="3600" b="1" dirty="0" smtClean="0">
                <a:solidFill>
                  <a:srgbClr val="FF0000"/>
                </a:solidFill>
              </a:rPr>
              <a:t>dispersed</a:t>
            </a:r>
            <a:r>
              <a:rPr lang="en-US" sz="3600" b="1" dirty="0" smtClean="0"/>
              <a:t> audience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Few communicators</a:t>
            </a:r>
          </a:p>
          <a:p>
            <a:pPr lvl="1"/>
            <a:r>
              <a:rPr lang="en-US" sz="3600" b="1" dirty="0" smtClean="0"/>
              <a:t>Size of audience </a:t>
            </a:r>
            <a:r>
              <a:rPr lang="en-US" sz="3600" b="1" dirty="0" smtClean="0">
                <a:solidFill>
                  <a:srgbClr val="FF0000"/>
                </a:solidFill>
              </a:rPr>
              <a:t>few hundreds – few millions</a:t>
            </a:r>
            <a:r>
              <a:rPr lang="en-US" sz="3600" b="1" dirty="0" smtClean="0"/>
              <a:t>.</a:t>
            </a:r>
          </a:p>
          <a:p>
            <a:r>
              <a:rPr lang="en-US" sz="4000" b="1" dirty="0" smtClean="0"/>
              <a:t>Examples</a:t>
            </a:r>
          </a:p>
          <a:p>
            <a:pPr lvl="1"/>
            <a:r>
              <a:rPr lang="en-US" sz="3200" b="1" dirty="0" smtClean="0"/>
              <a:t>Bulletins /  Leaflets / Circular letters  / Radio/ Television /News Paper</a:t>
            </a:r>
          </a:p>
          <a:p>
            <a:pPr lvl="1"/>
            <a:r>
              <a:rPr lang="en-US" sz="3200" b="1" dirty="0" smtClean="0"/>
              <a:t>Exhibitions /  </a:t>
            </a:r>
            <a:r>
              <a:rPr lang="en-US" sz="3200" b="1" dirty="0" err="1" smtClean="0"/>
              <a:t>Melas</a:t>
            </a:r>
            <a:r>
              <a:rPr lang="en-US" sz="3200" b="1" dirty="0" smtClean="0"/>
              <a:t>(Fairs) / Posters</a:t>
            </a: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89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5" y="111456"/>
            <a:ext cx="11887200" cy="498144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Mass Contact Methods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05" y="685800"/>
            <a:ext cx="11887200" cy="6019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Advantages</a:t>
            </a:r>
          </a:p>
          <a:p>
            <a:pPr lvl="1"/>
            <a:r>
              <a:rPr lang="en-US" sz="4400" b="1" dirty="0" smtClean="0"/>
              <a:t>Creating General </a:t>
            </a:r>
            <a:r>
              <a:rPr lang="en-US" sz="4400" b="1" dirty="0" smtClean="0">
                <a:solidFill>
                  <a:srgbClr val="FF0000"/>
                </a:solidFill>
              </a:rPr>
              <a:t>awareness</a:t>
            </a:r>
          </a:p>
          <a:p>
            <a:pPr lvl="1"/>
            <a:r>
              <a:rPr lang="en-US" sz="4400" b="1" dirty="0" smtClean="0"/>
              <a:t>Transferring </a:t>
            </a:r>
            <a:r>
              <a:rPr lang="en-US" sz="4400" b="1" dirty="0" smtClean="0">
                <a:solidFill>
                  <a:srgbClr val="FF0000"/>
                </a:solidFill>
              </a:rPr>
              <a:t>knowledge</a:t>
            </a:r>
            <a:r>
              <a:rPr lang="en-US" sz="4400" b="1" dirty="0" smtClean="0"/>
              <a:t>, forming / changing </a:t>
            </a:r>
            <a:r>
              <a:rPr lang="en-US" sz="4400" b="1" dirty="0" smtClean="0">
                <a:solidFill>
                  <a:srgbClr val="FF0000"/>
                </a:solidFill>
              </a:rPr>
              <a:t>opinion</a:t>
            </a:r>
          </a:p>
          <a:p>
            <a:pPr lvl="1"/>
            <a:r>
              <a:rPr lang="en-US" sz="4400" b="1" dirty="0" smtClean="0">
                <a:solidFill>
                  <a:srgbClr val="FF0000"/>
                </a:solidFill>
              </a:rPr>
              <a:t>Short time </a:t>
            </a:r>
            <a:r>
              <a:rPr lang="en-US" sz="4400" b="1" dirty="0" smtClean="0"/>
              <a:t>– </a:t>
            </a:r>
            <a:r>
              <a:rPr lang="en-US" sz="4400" b="1" dirty="0" smtClean="0">
                <a:solidFill>
                  <a:srgbClr val="FF00FF"/>
                </a:solidFill>
              </a:rPr>
              <a:t>Large</a:t>
            </a:r>
            <a:r>
              <a:rPr lang="en-US" sz="4400" b="1" dirty="0" smtClean="0"/>
              <a:t> audience reach</a:t>
            </a:r>
          </a:p>
          <a:p>
            <a:pPr lvl="1"/>
            <a:r>
              <a:rPr lang="en-US" sz="4400" b="1" dirty="0" smtClean="0"/>
              <a:t>Quick communication during </a:t>
            </a:r>
            <a:r>
              <a:rPr lang="en-US" sz="4400" b="1" dirty="0" smtClean="0">
                <a:solidFill>
                  <a:srgbClr val="FF0000"/>
                </a:solidFill>
              </a:rPr>
              <a:t>emergency</a:t>
            </a:r>
          </a:p>
          <a:p>
            <a:pPr lvl="1"/>
            <a:r>
              <a:rPr lang="en-US" sz="4400" b="1" dirty="0" smtClean="0">
                <a:solidFill>
                  <a:srgbClr val="FF0000"/>
                </a:solidFill>
              </a:rPr>
              <a:t>Reinforces</a:t>
            </a:r>
            <a:r>
              <a:rPr lang="en-US" sz="4400" b="1" dirty="0" smtClean="0"/>
              <a:t> previous learning</a:t>
            </a:r>
          </a:p>
          <a:p>
            <a:pPr lvl="1"/>
            <a:r>
              <a:rPr lang="en-US" sz="4400" b="1" dirty="0" smtClean="0">
                <a:solidFill>
                  <a:srgbClr val="FF0000"/>
                </a:solidFill>
              </a:rPr>
              <a:t>Less</a:t>
            </a:r>
            <a:r>
              <a:rPr lang="en-US" sz="4400" b="1" dirty="0" smtClean="0"/>
              <a:t> expensive  / </a:t>
            </a:r>
            <a:r>
              <a:rPr lang="en-US" sz="4400" b="1" dirty="0" smtClean="0">
                <a:solidFill>
                  <a:srgbClr val="FF0000"/>
                </a:solidFill>
              </a:rPr>
              <a:t>more</a:t>
            </a:r>
            <a:r>
              <a:rPr lang="en-US" sz="4400" b="1" dirty="0" smtClean="0"/>
              <a:t>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89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5" y="111456"/>
            <a:ext cx="11887200" cy="498144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Mass Contact Methods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05" y="685800"/>
            <a:ext cx="11887200" cy="6019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Limitations</a:t>
            </a:r>
          </a:p>
          <a:p>
            <a:pPr lvl="1"/>
            <a:r>
              <a:rPr lang="en-US" sz="4400" b="1" dirty="0" smtClean="0"/>
              <a:t>Less </a:t>
            </a:r>
            <a:r>
              <a:rPr lang="en-US" sz="4400" b="1" dirty="0" smtClean="0">
                <a:solidFill>
                  <a:srgbClr val="FF0000"/>
                </a:solidFill>
              </a:rPr>
              <a:t>intensive</a:t>
            </a:r>
          </a:p>
          <a:p>
            <a:pPr lvl="1"/>
            <a:r>
              <a:rPr lang="en-US" sz="4400" b="1" dirty="0" smtClean="0"/>
              <a:t>No </a:t>
            </a:r>
            <a:r>
              <a:rPr lang="en-US" sz="4400" b="1" dirty="0" smtClean="0">
                <a:solidFill>
                  <a:srgbClr val="FF0000"/>
                </a:solidFill>
              </a:rPr>
              <a:t>personal contact</a:t>
            </a:r>
          </a:p>
          <a:p>
            <a:pPr lvl="1"/>
            <a:r>
              <a:rPr lang="en-US" sz="4400" b="1" dirty="0" smtClean="0"/>
              <a:t>Little </a:t>
            </a:r>
            <a:r>
              <a:rPr lang="en-US" sz="4400" b="1" dirty="0" smtClean="0">
                <a:solidFill>
                  <a:srgbClr val="FF0000"/>
                </a:solidFill>
              </a:rPr>
              <a:t>interaction</a:t>
            </a:r>
          </a:p>
          <a:p>
            <a:pPr lvl="1"/>
            <a:r>
              <a:rPr lang="en-US" sz="4400" b="1" dirty="0" smtClean="0">
                <a:solidFill>
                  <a:srgbClr val="FF0000"/>
                </a:solidFill>
              </a:rPr>
              <a:t>Generalized</a:t>
            </a:r>
            <a:r>
              <a:rPr lang="en-US" sz="4400" b="1" dirty="0" smtClean="0"/>
              <a:t> recommendations</a:t>
            </a:r>
          </a:p>
          <a:p>
            <a:pPr lvl="1"/>
            <a:r>
              <a:rPr lang="en-US" sz="4400" b="1" dirty="0" smtClean="0"/>
              <a:t>Little </a:t>
            </a:r>
            <a:r>
              <a:rPr lang="en-US" sz="4400" b="1" dirty="0" smtClean="0">
                <a:solidFill>
                  <a:srgbClr val="FF0000"/>
                </a:solidFill>
              </a:rPr>
              <a:t>control</a:t>
            </a:r>
            <a:r>
              <a:rPr lang="en-US" sz="4400" b="1" dirty="0" smtClean="0"/>
              <a:t> over audience responses </a:t>
            </a:r>
          </a:p>
          <a:p>
            <a:pPr lvl="1"/>
            <a:r>
              <a:rPr lang="en-US" sz="4400" b="1" dirty="0" smtClean="0"/>
              <a:t>Difficult to get </a:t>
            </a:r>
            <a:r>
              <a:rPr lang="en-US" sz="4400" b="1" dirty="0" smtClean="0">
                <a:solidFill>
                  <a:srgbClr val="FF0000"/>
                </a:solidFill>
              </a:rPr>
              <a:t>feedback /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1A5-4405-4285-BDEB-52C0531AF460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89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20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ICM: Farm and Home Visit</a:t>
            </a:r>
            <a:endParaRPr lang="en-US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52" y="1082785"/>
            <a:ext cx="3989696" cy="29922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56" y="1023797"/>
            <a:ext cx="3988182" cy="299113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32" y="4305945"/>
            <a:ext cx="3968478" cy="2381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85152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0832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ICM: Farm and Home Visit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8124"/>
            <a:ext cx="12192000" cy="5349875"/>
          </a:xfrm>
        </p:spPr>
        <p:txBody>
          <a:bodyPr>
            <a:normAutofit/>
          </a:bodyPr>
          <a:lstStyle/>
          <a:p>
            <a:r>
              <a:rPr lang="en-US" b="1" dirty="0"/>
              <a:t>Direct, face to face contact by the extension agent with the farmer or home maker at their farm or home for extension work</a:t>
            </a:r>
          </a:p>
          <a:p>
            <a:r>
              <a:rPr lang="en-US" b="1" dirty="0"/>
              <a:t>Objectives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Acquaint – Confidence</a:t>
            </a:r>
          </a:p>
          <a:p>
            <a:pPr lvl="1"/>
            <a:r>
              <a:rPr lang="en-US" b="1" dirty="0"/>
              <a:t>&lt;</a:t>
            </a:r>
            <a:r>
              <a:rPr lang="en-US" b="1" dirty="0">
                <a:solidFill>
                  <a:srgbClr val="FF0000"/>
                </a:solidFill>
              </a:rPr>
              <a:t>First hand </a:t>
            </a:r>
            <a:r>
              <a:rPr lang="en-US" b="1" dirty="0"/>
              <a:t>information&gt;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Advise / Assist </a:t>
            </a:r>
            <a:r>
              <a:rPr lang="en-US" b="1" dirty="0"/>
              <a:t>on problem / skill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Sustain</a:t>
            </a:r>
            <a:r>
              <a:rPr lang="en-US" b="1" dirty="0"/>
              <a:t> interest</a:t>
            </a:r>
          </a:p>
          <a:p>
            <a:r>
              <a:rPr lang="en-US" b="1" dirty="0"/>
              <a:t>Planning /Preparation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Decide whom </a:t>
            </a:r>
            <a:r>
              <a:rPr lang="en-US" b="1" dirty="0"/>
              <a:t>to meet &amp; What for</a:t>
            </a:r>
          </a:p>
          <a:p>
            <a:pPr lvl="1"/>
            <a:r>
              <a:rPr lang="en-US" b="1" dirty="0"/>
              <a:t>Collect adequate </a:t>
            </a:r>
            <a:r>
              <a:rPr lang="en-US" b="1" dirty="0">
                <a:solidFill>
                  <a:srgbClr val="FF0000"/>
                </a:solidFill>
              </a:rPr>
              <a:t>info</a:t>
            </a:r>
            <a:r>
              <a:rPr lang="en-US" b="1" dirty="0"/>
              <a:t>., relevant </a:t>
            </a:r>
            <a:r>
              <a:rPr lang="en-US" b="1" dirty="0">
                <a:solidFill>
                  <a:srgbClr val="FF0000"/>
                </a:solidFill>
              </a:rPr>
              <a:t>publication</a:t>
            </a:r>
          </a:p>
          <a:p>
            <a:pPr lvl="1"/>
            <a:r>
              <a:rPr lang="en-US" b="1" dirty="0"/>
              <a:t>Make </a:t>
            </a:r>
            <a:r>
              <a:rPr lang="en-US" b="1" dirty="0">
                <a:solidFill>
                  <a:srgbClr val="FF0000"/>
                </a:solidFill>
              </a:rPr>
              <a:t>schedule</a:t>
            </a:r>
            <a:r>
              <a:rPr lang="en-US" b="1" dirty="0"/>
              <a:t> of visit</a:t>
            </a:r>
          </a:p>
          <a:p>
            <a:pPr lvl="1"/>
            <a:r>
              <a:rPr lang="en-US" b="1" dirty="0"/>
              <a:t>Send </a:t>
            </a:r>
            <a:r>
              <a:rPr lang="en-US" b="1" dirty="0">
                <a:solidFill>
                  <a:srgbClr val="FF0000"/>
                </a:solidFill>
              </a:rPr>
              <a:t>adv. Info</a:t>
            </a:r>
            <a:r>
              <a:rPr lang="en-US" b="1" dirty="0"/>
              <a:t>.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47912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673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Farm and Home Visit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531"/>
            <a:ext cx="12192000" cy="530709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Implementation</a:t>
            </a:r>
          </a:p>
          <a:p>
            <a:pPr lvl="1"/>
            <a:r>
              <a:rPr lang="en-US" b="1" dirty="0" smtClean="0"/>
              <a:t>Visit on </a:t>
            </a:r>
            <a:r>
              <a:rPr lang="en-US" b="1" dirty="0" smtClean="0">
                <a:solidFill>
                  <a:srgbClr val="FF0000"/>
                </a:solidFill>
              </a:rPr>
              <a:t>schedule date/time</a:t>
            </a:r>
          </a:p>
          <a:p>
            <a:pPr lvl="1"/>
            <a:r>
              <a:rPr lang="en-US" b="1" dirty="0" smtClean="0"/>
              <a:t>Create </a:t>
            </a:r>
            <a:r>
              <a:rPr lang="en-US" b="1" dirty="0" smtClean="0">
                <a:solidFill>
                  <a:srgbClr val="FF0000"/>
                </a:solidFill>
              </a:rPr>
              <a:t>interest &amp; allow </a:t>
            </a:r>
            <a:r>
              <a:rPr lang="en-US" b="1" dirty="0" smtClean="0"/>
              <a:t>to talk</a:t>
            </a:r>
          </a:p>
          <a:p>
            <a:pPr lvl="1"/>
            <a:r>
              <a:rPr lang="en-US" b="1" dirty="0" smtClean="0"/>
              <a:t>Present </a:t>
            </a:r>
            <a:r>
              <a:rPr lang="en-US" b="1" dirty="0" smtClean="0">
                <a:solidFill>
                  <a:srgbClr val="FF0000"/>
                </a:solidFill>
              </a:rPr>
              <a:t>message</a:t>
            </a:r>
            <a:r>
              <a:rPr lang="en-US" b="1" dirty="0" smtClean="0"/>
              <a:t> &amp; </a:t>
            </a:r>
            <a:r>
              <a:rPr lang="en-US" b="1" dirty="0" smtClean="0">
                <a:solidFill>
                  <a:srgbClr val="FF0000"/>
                </a:solidFill>
              </a:rPr>
              <a:t>explain</a:t>
            </a:r>
            <a:r>
              <a:rPr lang="en-US" b="1" dirty="0" smtClean="0"/>
              <a:t> satisfactorily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Answer</a:t>
            </a:r>
            <a:r>
              <a:rPr lang="en-US" b="1" dirty="0" smtClean="0"/>
              <a:t> to Q, </a:t>
            </a:r>
            <a:r>
              <a:rPr lang="en-US" b="1" dirty="0" smtClean="0">
                <a:solidFill>
                  <a:srgbClr val="FF0000"/>
                </a:solidFill>
              </a:rPr>
              <a:t>handover</a:t>
            </a:r>
            <a:r>
              <a:rPr lang="en-US" b="1" dirty="0" smtClean="0"/>
              <a:t> publications</a:t>
            </a:r>
          </a:p>
          <a:p>
            <a:pPr lvl="1"/>
            <a:r>
              <a:rPr lang="en-US" b="1" dirty="0" smtClean="0"/>
              <a:t>Get </a:t>
            </a:r>
            <a:r>
              <a:rPr lang="en-US" b="1" dirty="0" smtClean="0">
                <a:solidFill>
                  <a:srgbClr val="FF0000"/>
                </a:solidFill>
              </a:rPr>
              <a:t>assurance</a:t>
            </a:r>
            <a:r>
              <a:rPr lang="en-US" b="1" dirty="0" smtClean="0"/>
              <a:t> for action</a:t>
            </a:r>
          </a:p>
          <a:p>
            <a:r>
              <a:rPr lang="en-US" b="1" dirty="0" smtClean="0"/>
              <a:t>Follow up</a:t>
            </a:r>
          </a:p>
          <a:p>
            <a:pPr lvl="1"/>
            <a:r>
              <a:rPr lang="en-US" b="1" dirty="0" smtClean="0"/>
              <a:t>Keep </a:t>
            </a:r>
            <a:r>
              <a:rPr lang="en-US" b="1" dirty="0" smtClean="0">
                <a:solidFill>
                  <a:srgbClr val="FF0000"/>
                </a:solidFill>
              </a:rPr>
              <a:t>Record</a:t>
            </a:r>
            <a:r>
              <a:rPr lang="en-US" b="1" dirty="0" smtClean="0"/>
              <a:t> of visit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Send</a:t>
            </a:r>
            <a:r>
              <a:rPr lang="en-US" b="1" dirty="0" smtClean="0"/>
              <a:t> info/material</a:t>
            </a:r>
          </a:p>
          <a:p>
            <a:pPr lvl="1"/>
            <a:r>
              <a:rPr lang="en-US" b="1" dirty="0" smtClean="0"/>
              <a:t>Make </a:t>
            </a:r>
            <a:r>
              <a:rPr lang="en-US" b="1" dirty="0" smtClean="0">
                <a:solidFill>
                  <a:srgbClr val="FF0000"/>
                </a:solidFill>
              </a:rPr>
              <a:t>subsequent</a:t>
            </a:r>
            <a:r>
              <a:rPr lang="en-US" b="1" dirty="0" smtClean="0"/>
              <a:t> necessary visits </a:t>
            </a:r>
          </a:p>
          <a:p>
            <a:r>
              <a:rPr lang="en-US" b="1" dirty="0" smtClean="0"/>
              <a:t>Limitations</a:t>
            </a:r>
          </a:p>
          <a:p>
            <a:pPr lvl="1"/>
            <a:r>
              <a:rPr lang="en-US" b="1" dirty="0" smtClean="0"/>
              <a:t>Limited number of contacts </a:t>
            </a:r>
          </a:p>
          <a:p>
            <a:pPr lvl="1"/>
            <a:r>
              <a:rPr lang="en-US" b="1" dirty="0" smtClean="0"/>
              <a:t>Time consuming / costly</a:t>
            </a:r>
          </a:p>
          <a:p>
            <a:pPr lvl="1"/>
            <a:r>
              <a:rPr lang="en-US" b="1" dirty="0" smtClean="0"/>
              <a:t>Attention to </a:t>
            </a:r>
            <a:r>
              <a:rPr lang="en-US" b="1" dirty="0" smtClean="0">
                <a:solidFill>
                  <a:srgbClr val="FF0000"/>
                </a:solidFill>
              </a:rPr>
              <a:t>few – big/progressive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endParaRPr lang="en-US" b="1" dirty="0"/>
          </a:p>
        </p:txBody>
      </p:sp>
      <p:grpSp>
        <p:nvGrpSpPr>
          <p:cNvPr id="4" name="Group 3"/>
          <p:cNvGrpSpPr>
            <a:grpSpLocks noGrp="1" noUngrp="1" noChangeAspect="1"/>
          </p:cNvGrpSpPr>
          <p:nvPr/>
        </p:nvGrpSpPr>
        <p:grpSpPr bwMode="auto">
          <a:xfrm>
            <a:off x="7255824" y="3505200"/>
            <a:ext cx="3196057" cy="2563504"/>
            <a:chOff x="914400" y="685800"/>
            <a:chExt cx="7315200" cy="5867400"/>
          </a:xfrm>
        </p:grpSpPr>
        <p:pic>
          <p:nvPicPr>
            <p:cNvPr id="5" name="Picture 1" descr="07 Fertilizer Preparation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r>
                <a:rPr lang="en-US" sz="2400" b="1"/>
                <a:t>07 Fertilizer Preparation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13565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3784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Farmers Call / Office Call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14" y="1344304"/>
            <a:ext cx="6933787" cy="5200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2398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3784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Farmers Call / Office Call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7924"/>
            <a:ext cx="12192000" cy="568007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Call made by a </a:t>
            </a:r>
            <a:r>
              <a:rPr lang="en-US" sz="3200" b="1" dirty="0" smtClean="0">
                <a:solidFill>
                  <a:srgbClr val="FF0000"/>
                </a:solidFill>
              </a:rPr>
              <a:t>farmer / home maker at the working place </a:t>
            </a:r>
            <a:r>
              <a:rPr lang="en-US" sz="3200" b="1" dirty="0" smtClean="0"/>
              <a:t>of the extension agent for obtaining information and assistance</a:t>
            </a:r>
          </a:p>
          <a:p>
            <a:r>
              <a:rPr lang="en-US" sz="3200" b="1" dirty="0" smtClean="0"/>
              <a:t>Objectives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Quick</a:t>
            </a:r>
            <a:r>
              <a:rPr lang="en-US" sz="2800" b="1" dirty="0" smtClean="0"/>
              <a:t> solution</a:t>
            </a:r>
          </a:p>
          <a:p>
            <a:pPr lvl="1"/>
            <a:r>
              <a:rPr lang="en-US" sz="2800" b="1" dirty="0" smtClean="0"/>
              <a:t>Bring specimens for </a:t>
            </a:r>
            <a:r>
              <a:rPr lang="en-US" sz="2800" b="1" dirty="0" smtClean="0">
                <a:solidFill>
                  <a:srgbClr val="FF0000"/>
                </a:solidFill>
              </a:rPr>
              <a:t>diagnosis</a:t>
            </a:r>
          </a:p>
          <a:p>
            <a:pPr lvl="1"/>
            <a:r>
              <a:rPr lang="en-US" sz="2800" b="1" dirty="0" smtClean="0"/>
              <a:t>Ensure </a:t>
            </a:r>
            <a:r>
              <a:rPr lang="en-US" sz="2800" b="1" dirty="0" smtClean="0">
                <a:solidFill>
                  <a:srgbClr val="FF0000"/>
                </a:solidFill>
              </a:rPr>
              <a:t>timely</a:t>
            </a:r>
            <a:r>
              <a:rPr lang="en-US" sz="2800" b="1" dirty="0" smtClean="0"/>
              <a:t> inputs / services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Reminder</a:t>
            </a:r>
            <a:r>
              <a:rPr lang="en-US" sz="2800" b="1" dirty="0" smtClean="0"/>
              <a:t> to </a:t>
            </a:r>
            <a:r>
              <a:rPr lang="en-US" sz="2800" b="1" dirty="0" err="1" smtClean="0"/>
              <a:t>Extn</a:t>
            </a:r>
            <a:r>
              <a:rPr lang="en-US" sz="2800" b="1" dirty="0" smtClean="0"/>
              <a:t>. Agent</a:t>
            </a:r>
            <a:endParaRPr lang="en-US" sz="2800" b="1" dirty="0"/>
          </a:p>
          <a:p>
            <a:r>
              <a:rPr lang="en-US" sz="3200" b="1" dirty="0" smtClean="0"/>
              <a:t>Planning / Preparation</a:t>
            </a:r>
          </a:p>
          <a:p>
            <a:pPr lvl="1"/>
            <a:r>
              <a:rPr lang="en-US" sz="2800" b="1" dirty="0" smtClean="0"/>
              <a:t>Neat, </a:t>
            </a:r>
            <a:r>
              <a:rPr lang="en-US" sz="2800" b="1" dirty="0" smtClean="0">
                <a:solidFill>
                  <a:srgbClr val="FF0000"/>
                </a:solidFill>
              </a:rPr>
              <a:t>order</a:t>
            </a:r>
            <a:r>
              <a:rPr lang="en-US" sz="2800" b="1" dirty="0" smtClean="0"/>
              <a:t> &amp; attractive</a:t>
            </a:r>
          </a:p>
          <a:p>
            <a:pPr lvl="1"/>
            <a:r>
              <a:rPr lang="en-US" sz="2800" b="1" dirty="0" smtClean="0"/>
              <a:t>Present on </a:t>
            </a:r>
            <a:r>
              <a:rPr lang="en-US" sz="2800" b="1" dirty="0" smtClean="0">
                <a:solidFill>
                  <a:srgbClr val="FF0000"/>
                </a:solidFill>
              </a:rPr>
              <a:t>fixed</a:t>
            </a:r>
            <a:r>
              <a:rPr lang="en-US" sz="2800" b="1" dirty="0" smtClean="0"/>
              <a:t> date / time 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Alternate</a:t>
            </a:r>
            <a:r>
              <a:rPr lang="en-US" sz="2800" b="1" dirty="0" smtClean="0"/>
              <a:t> arrangement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Information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centre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819400"/>
            <a:ext cx="2743200" cy="2057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0456403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5281</Words>
  <Application>Microsoft Office PowerPoint</Application>
  <PresentationFormat>Widescreen</PresentationFormat>
  <Paragraphs>935</Paragraphs>
  <Slides>108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5" baseType="lpstr">
      <vt:lpstr>Arial</vt:lpstr>
      <vt:lpstr>Calibri</vt:lpstr>
      <vt:lpstr>Calibri Light</vt:lpstr>
      <vt:lpstr>Mangal</vt:lpstr>
      <vt:lpstr>Symbol</vt:lpstr>
      <vt:lpstr>Times New Roman</vt:lpstr>
      <vt:lpstr>Office Theme</vt:lpstr>
      <vt:lpstr>AEX 211 Communication and Diffusion of Agricultural Innovations (1+1)  I Semester 2020-21   II B.Sc. (Agri.) “B” Section  Wednesday : 1.00 - 2.00 PM</vt:lpstr>
      <vt:lpstr>Course Outline</vt:lpstr>
      <vt:lpstr>Course Outline</vt:lpstr>
      <vt:lpstr>Practical </vt:lpstr>
      <vt:lpstr>References</vt:lpstr>
      <vt:lpstr>SCHEDULE OF EXAMINATION</vt:lpstr>
      <vt:lpstr>PowerPoint Presentation</vt:lpstr>
      <vt:lpstr>Lecture 2 : Communication – Meaning, Definition, Principles and Functions</vt:lpstr>
      <vt:lpstr>Communication Meaning</vt:lpstr>
      <vt:lpstr>Definitions of Communication</vt:lpstr>
      <vt:lpstr>Definitions of Communication</vt:lpstr>
      <vt:lpstr>Definitions of Communication</vt:lpstr>
      <vt:lpstr>Definitions of Communication</vt:lpstr>
      <vt:lpstr>Definitions of Communication</vt:lpstr>
      <vt:lpstr>Definitions of Communication</vt:lpstr>
      <vt:lpstr>Definitions of Communication</vt:lpstr>
      <vt:lpstr>Definitions of Communication</vt:lpstr>
      <vt:lpstr>Definitions</vt:lpstr>
      <vt:lpstr>Definitions</vt:lpstr>
      <vt:lpstr>Summary of Definitions </vt:lpstr>
      <vt:lpstr>Summary of Definitions </vt:lpstr>
      <vt:lpstr>Summary / Implications of Definitions </vt:lpstr>
      <vt:lpstr>Summary / Implications of Definitions </vt:lpstr>
      <vt:lpstr> Importance of Communication </vt:lpstr>
      <vt:lpstr>Communication – Functions</vt:lpstr>
      <vt:lpstr>Communication – Functions</vt:lpstr>
      <vt:lpstr>PowerPoint Presentation</vt:lpstr>
      <vt:lpstr>Lecture 3</vt:lpstr>
      <vt:lpstr>Models</vt:lpstr>
      <vt:lpstr>Models</vt:lpstr>
      <vt:lpstr>Models of Communication Helps</vt:lpstr>
      <vt:lpstr>Classification of Models of Communication</vt:lpstr>
      <vt:lpstr>Models of Communication / Communication Skills</vt:lpstr>
      <vt:lpstr>Aristotle - Speaker – Speech – Audience</vt:lpstr>
      <vt:lpstr>Shannon-Weaver model Source – Transmitter – Signal – Receiver – Destination.</vt:lpstr>
      <vt:lpstr>Berlo : Source – Encoder – Message – Channel – Decoder – Receiver</vt:lpstr>
      <vt:lpstr>Schramm :   Source – Encoder – Signal – Decoder – Destination</vt:lpstr>
      <vt:lpstr>Leagans :   Communicator – Message – Channel – Treatment – Audience - Response</vt:lpstr>
      <vt:lpstr>Rogers &amp; Shoemaker Source – Message – Channel – Receiver – Effects</vt:lpstr>
      <vt:lpstr>Lasswell’s</vt:lpstr>
      <vt:lpstr>Osgood (1955)</vt:lpstr>
      <vt:lpstr>7)  Agee et .al (1980)</vt:lpstr>
      <vt:lpstr>Elements of Communication</vt:lpstr>
      <vt:lpstr>Elements of Communication</vt:lpstr>
      <vt:lpstr>The Communicator</vt:lpstr>
      <vt:lpstr>Characteristics of Good Communicator</vt:lpstr>
      <vt:lpstr>Characteristics of Good Communicator</vt:lpstr>
      <vt:lpstr>The Message </vt:lpstr>
      <vt:lpstr>Characteristics of Good Message </vt:lpstr>
      <vt:lpstr>Characteristics of Good Message </vt:lpstr>
      <vt:lpstr>Channels of Communication </vt:lpstr>
      <vt:lpstr>Channels of Communication </vt:lpstr>
      <vt:lpstr>Characteristics of Channel</vt:lpstr>
      <vt:lpstr>Classification of channels of communication</vt:lpstr>
      <vt:lpstr>4. Treatment of Messages </vt:lpstr>
      <vt:lpstr>4. Treatment of Messages </vt:lpstr>
      <vt:lpstr>Methods of Treatment of Messages </vt:lpstr>
      <vt:lpstr>Methods of Treatment of Messages </vt:lpstr>
      <vt:lpstr>5. Audience</vt:lpstr>
      <vt:lpstr>5. Audience</vt:lpstr>
      <vt:lpstr>5. Audience</vt:lpstr>
      <vt:lpstr>6. Audience Response </vt:lpstr>
      <vt:lpstr>6. Audience Response - Determinants</vt:lpstr>
      <vt:lpstr>6. Audience Response - Determinants</vt:lpstr>
      <vt:lpstr>Feedback</vt:lpstr>
      <vt:lpstr>Barriers of Communication</vt:lpstr>
      <vt:lpstr>Barriers of Communication</vt:lpstr>
      <vt:lpstr>Barriers of Communication</vt:lpstr>
      <vt:lpstr>PowerPoint Presentation</vt:lpstr>
      <vt:lpstr>Communication Effectiveness</vt:lpstr>
      <vt:lpstr>Principles / 7Cs of communication</vt:lpstr>
      <vt:lpstr>Principles / 7Cs of communication: Completeness</vt:lpstr>
      <vt:lpstr>Principles / 7Cs of communication: Clarity</vt:lpstr>
      <vt:lpstr>Principles / 7Cs of communication - Crispness</vt:lpstr>
      <vt:lpstr>Principles / 7Cs of communication : Courteous</vt:lpstr>
      <vt:lpstr>Principles / 7Cs of communication - Correctness</vt:lpstr>
      <vt:lpstr>Principles / 7Cs of communication - Consideration</vt:lpstr>
      <vt:lpstr>Principles / 7Cs of communication  - Correctness &amp; Conscious use of Body Language</vt:lpstr>
      <vt:lpstr>PowerPoint Presentation</vt:lpstr>
      <vt:lpstr>Classification of channels of communication</vt:lpstr>
      <vt:lpstr>Extension Teaching methods – Meaning, Definition, Functions and Classification. </vt:lpstr>
      <vt:lpstr>MEANING AND DEFINITION related to ETMs </vt:lpstr>
      <vt:lpstr>Media Mix (Combination of Media)</vt:lpstr>
      <vt:lpstr>Functions of Extension Teaching Methods </vt:lpstr>
      <vt:lpstr>Extension Teaching Methods</vt:lpstr>
      <vt:lpstr>Extension Teaching Methods /  Communication Methods</vt:lpstr>
      <vt:lpstr>Individual Contact Methods</vt:lpstr>
      <vt:lpstr>Individual Contact Methods</vt:lpstr>
      <vt:lpstr>Group Contact Methods</vt:lpstr>
      <vt:lpstr>Group Contact Methods</vt:lpstr>
      <vt:lpstr>Group Contact Methods</vt:lpstr>
      <vt:lpstr>Mass Contact Methods</vt:lpstr>
      <vt:lpstr>Mass Contact Methods</vt:lpstr>
      <vt:lpstr>Mass Contact Methods</vt:lpstr>
      <vt:lpstr>ICM: Farm and Home Visit</vt:lpstr>
      <vt:lpstr>ICM: Farm and Home Visit</vt:lpstr>
      <vt:lpstr>Farm and Home Visit</vt:lpstr>
      <vt:lpstr>Farmers Call / Office Call</vt:lpstr>
      <vt:lpstr>Farmers Call / Office Call</vt:lpstr>
      <vt:lpstr>Farmers Call / Office Call</vt:lpstr>
      <vt:lpstr>Personal Letter</vt:lpstr>
      <vt:lpstr>Adaptive Trial / Minikit trial / Farm trial / On Farm Testing / Field Trial</vt:lpstr>
      <vt:lpstr>Adaptive Trial / Minikit trial / Farm trial / On Farm Testing / Field Trial</vt:lpstr>
      <vt:lpstr>Adaptive Trial / Minikit trial / Farm trial / On Farm Testing / Field Trial</vt:lpstr>
      <vt:lpstr>Farm Clinics Plant Health Clinic / SWPTL – Mobile / AHC</vt:lpstr>
      <vt:lpstr>Thank You</vt:lpstr>
      <vt:lpstr>Terms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AEX 211 Communication and Diffusion of Agricultural Innovations (1+1)  I Semester 2020-21   II B.Sc. (Agri.) “C” Section</dc:title>
  <dc:creator>Ganesamoorthi Sundaresan</dc:creator>
  <cp:lastModifiedBy>Head AKMU</cp:lastModifiedBy>
  <cp:revision>79</cp:revision>
  <dcterms:created xsi:type="dcterms:W3CDTF">2020-10-07T06:20:53Z</dcterms:created>
  <dcterms:modified xsi:type="dcterms:W3CDTF">2022-12-07T08:26:55Z</dcterms:modified>
</cp:coreProperties>
</file>