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7" r:id="rId2"/>
    <p:sldId id="260" r:id="rId3"/>
    <p:sldId id="258" r:id="rId4"/>
    <p:sldId id="262" r:id="rId5"/>
    <p:sldId id="335" r:id="rId6"/>
    <p:sldId id="263" r:id="rId7"/>
    <p:sldId id="264" r:id="rId8"/>
    <p:sldId id="334" r:id="rId9"/>
    <p:sldId id="267" r:id="rId10"/>
    <p:sldId id="268" r:id="rId11"/>
    <p:sldId id="269" r:id="rId12"/>
    <p:sldId id="274" r:id="rId13"/>
    <p:sldId id="273" r:id="rId14"/>
    <p:sldId id="275" r:id="rId15"/>
    <p:sldId id="328" r:id="rId16"/>
    <p:sldId id="276" r:id="rId17"/>
    <p:sldId id="292" r:id="rId18"/>
    <p:sldId id="280" r:id="rId19"/>
    <p:sldId id="279" r:id="rId20"/>
    <p:sldId id="336" r:id="rId21"/>
    <p:sldId id="294" r:id="rId22"/>
    <p:sldId id="282" r:id="rId23"/>
    <p:sldId id="283" r:id="rId24"/>
    <p:sldId id="29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330" r:id="rId34"/>
    <p:sldId id="337" r:id="rId35"/>
    <p:sldId id="281" r:id="rId36"/>
    <p:sldId id="297" r:id="rId37"/>
    <p:sldId id="298" r:id="rId38"/>
    <p:sldId id="303" r:id="rId39"/>
    <p:sldId id="299" r:id="rId40"/>
    <p:sldId id="300" r:id="rId41"/>
    <p:sldId id="301" r:id="rId42"/>
    <p:sldId id="302" r:id="rId43"/>
    <p:sldId id="304" r:id="rId44"/>
    <p:sldId id="305" r:id="rId45"/>
    <p:sldId id="306" r:id="rId46"/>
    <p:sldId id="338" r:id="rId47"/>
    <p:sldId id="308" r:id="rId48"/>
    <p:sldId id="310" r:id="rId49"/>
    <p:sldId id="309" r:id="rId50"/>
    <p:sldId id="329" r:id="rId51"/>
    <p:sldId id="311" r:id="rId52"/>
    <p:sldId id="325" r:id="rId53"/>
    <p:sldId id="315" r:id="rId54"/>
    <p:sldId id="323" r:id="rId55"/>
    <p:sldId id="321" r:id="rId56"/>
    <p:sldId id="324" r:id="rId57"/>
    <p:sldId id="322" r:id="rId58"/>
    <p:sldId id="339" r:id="rId59"/>
    <p:sldId id="340" r:id="rId60"/>
    <p:sldId id="341" r:id="rId61"/>
    <p:sldId id="342" r:id="rId62"/>
    <p:sldId id="333" r:id="rId63"/>
    <p:sldId id="331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00"/>
    <a:srgbClr val="FF6699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Office%20PowerPoint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Office%20PowerPoint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B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39"/>
  <c:chart>
    <c:title>
      <c:tx>
        <c:rich>
          <a:bodyPr/>
          <a:lstStyle/>
          <a:p>
            <a:pPr>
              <a:defRPr lang="en-IN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Production in Metric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Tonns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MTs)</a:t>
            </a:r>
          </a:p>
        </c:rich>
      </c:tx>
      <c:layout/>
    </c:title>
    <c:view3D>
      <c:rAngAx val="1"/>
    </c:view3D>
    <c:floor>
      <c:spPr>
        <a:ln w="28575">
          <a:solidFill>
            <a:schemeClr val="tx1"/>
          </a:solidFill>
        </a:ln>
      </c:spPr>
    </c:floor>
    <c:sideWall>
      <c:spPr>
        <a:ln w="28575">
          <a:solidFill>
            <a:schemeClr val="tx1"/>
          </a:solidFill>
        </a:ln>
      </c:spPr>
    </c:sideWall>
    <c:backWall>
      <c:spPr>
        <a:ln w="28575"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0.16371266361261366"/>
          <c:y val="0.11680099903600621"/>
          <c:w val="0.77358548671575367"/>
          <c:h val="0.76595345565131712"/>
        </c:manualLayout>
      </c:layout>
      <c:bar3DChart>
        <c:barDir val="col"/>
        <c:grouping val="stacked"/>
        <c:ser>
          <c:idx val="0"/>
          <c:order val="0"/>
          <c:tx>
            <c:strRef>
              <c:f>'[Chart in Microsoft Office PowerPoint]Sheet1'!$B$10</c:f>
              <c:strCache>
                <c:ptCount val="1"/>
                <c:pt idx="0">
                  <c:v>Production in Metric Tonns(MTs)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'[Chart in Microsoft Office PowerPoint]Sheet1'!$A$11:$A$15</c:f>
              <c:strCache>
                <c:ptCount val="5"/>
                <c:pt idx="0">
                  <c:v>2016-17</c:v>
                </c:pt>
                <c:pt idx="1">
                  <c:v>2017-18</c:v>
                </c:pt>
                <c:pt idx="2">
                  <c:v>2018-19</c:v>
                </c:pt>
                <c:pt idx="3">
                  <c:v>2019-20</c:v>
                </c:pt>
                <c:pt idx="4">
                  <c:v>2020-21</c:v>
                </c:pt>
              </c:strCache>
            </c:strRef>
          </c:cat>
          <c:val>
            <c:numRef>
              <c:f>'[Chart in Microsoft Office PowerPoint]Sheet1'!$B$11:$B$15</c:f>
              <c:numCache>
                <c:formatCode>#,##0</c:formatCode>
                <c:ptCount val="5"/>
                <c:pt idx="0">
                  <c:v>94500</c:v>
                </c:pt>
                <c:pt idx="1">
                  <c:v>105000</c:v>
                </c:pt>
                <c:pt idx="2">
                  <c:v>120000</c:v>
                </c:pt>
                <c:pt idx="3">
                  <c:v>125000</c:v>
                </c:pt>
                <c:pt idx="4">
                  <c:v>125000</c:v>
                </c:pt>
              </c:numCache>
            </c:numRef>
          </c:val>
        </c:ser>
        <c:shape val="cylinder"/>
        <c:axId val="83812352"/>
        <c:axId val="83813888"/>
        <c:axId val="0"/>
      </c:bar3DChart>
      <c:catAx>
        <c:axId val="838123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IN" sz="1200" b="1"/>
            </a:pPr>
            <a:endParaRPr lang="en-US"/>
          </a:p>
        </c:txPr>
        <c:crossAx val="83813888"/>
        <c:crosses val="autoZero"/>
        <c:auto val="1"/>
        <c:lblAlgn val="ctr"/>
        <c:lblOffset val="100"/>
      </c:catAx>
      <c:valAx>
        <c:axId val="838138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numFmt formatCode="#,##0" sourceLinked="1"/>
        <c:tickLblPos val="nextTo"/>
        <c:txPr>
          <a:bodyPr/>
          <a:lstStyle/>
          <a:p>
            <a:pPr>
              <a:defRPr lang="en-IN" sz="1200" b="1"/>
            </a:pPr>
            <a:endParaRPr lang="en-US"/>
          </a:p>
        </c:txPr>
        <c:crossAx val="83812352"/>
        <c:crosses val="autoZero"/>
        <c:crossBetween val="between"/>
      </c:valAx>
    </c:plotArea>
    <c:plotVisOnly val="1"/>
    <c:dispBlanksAs val="gap"/>
  </c:chart>
  <c:spPr>
    <a:gradFill rotWithShape="1">
      <a:gsLst>
        <a:gs pos="0">
          <a:schemeClr val="accent5">
            <a:tint val="50000"/>
            <a:satMod val="300000"/>
          </a:schemeClr>
        </a:gs>
        <a:gs pos="35000">
          <a:schemeClr val="accent5">
            <a:tint val="37000"/>
            <a:satMod val="300000"/>
          </a:schemeClr>
        </a:gs>
        <a:gs pos="100000">
          <a:schemeClr val="accent5">
            <a:tint val="15000"/>
            <a:satMod val="350000"/>
          </a:schemeClr>
        </a:gs>
      </a:gsLst>
      <a:lin ang="16200000" scaled="1"/>
    </a:gradFill>
    <a:ln w="28575" cap="flat" cmpd="sng" algn="ctr">
      <a:solidFill>
        <a:schemeClr val="tx1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40"/>
  <c:chart>
    <c:title>
      <c:layout/>
      <c:txPr>
        <a:bodyPr/>
        <a:lstStyle/>
        <a:p>
          <a:pPr>
            <a:defRPr lang="en-IN"/>
          </a:pPr>
          <a:endParaRPr lang="en-US"/>
        </a:p>
      </c:txPr>
    </c:title>
    <c:view3D>
      <c:rAngAx val="1"/>
    </c:view3D>
    <c:plotArea>
      <c:layout>
        <c:manualLayout>
          <c:layoutTarget val="inner"/>
          <c:xMode val="edge"/>
          <c:yMode val="edge"/>
          <c:x val="4.9198879660928271E-2"/>
          <c:y val="0.13479971328716131"/>
          <c:w val="0.9260669939394085"/>
          <c:h val="0.72512499582931766"/>
        </c:manualLayout>
      </c:layout>
      <c:bar3DChart>
        <c:barDir val="col"/>
        <c:grouping val="stacked"/>
        <c:ser>
          <c:idx val="0"/>
          <c:order val="0"/>
          <c:tx>
            <c:strRef>
              <c:f>'[Chart in Microsoft Office PowerPoint]Sheet1'!$C$13</c:f>
              <c:strCache>
                <c:ptCount val="1"/>
                <c:pt idx="0">
                  <c:v>Production (In ' 000 MT) </c:v>
                </c:pt>
              </c:strCache>
            </c:strRef>
          </c:tx>
          <c:cat>
            <c:strRef>
              <c:f>'[Chart in Microsoft Office PowerPoint]Sheet1'!$B$14:$B$29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2019  </c:v>
                </c:pt>
                <c:pt idx="15">
                  <c:v>2020* </c:v>
                </c:pt>
              </c:strCache>
            </c:strRef>
          </c:cat>
          <c:val>
            <c:numRef>
              <c:f>'[Chart in Microsoft Office PowerPoint]Sheet1'!$C$14:$C$29</c:f>
              <c:numCache>
                <c:formatCode>General</c:formatCode>
                <c:ptCount val="16"/>
                <c:pt idx="0">
                  <c:v>0.9</c:v>
                </c:pt>
                <c:pt idx="1">
                  <c:v>1.72</c:v>
                </c:pt>
                <c:pt idx="2">
                  <c:v>2.6</c:v>
                </c:pt>
                <c:pt idx="3">
                  <c:v>4.2</c:v>
                </c:pt>
                <c:pt idx="4">
                  <c:v>2.0099999999999998</c:v>
                </c:pt>
                <c:pt idx="5">
                  <c:v>1.8900000000000001</c:v>
                </c:pt>
                <c:pt idx="6">
                  <c:v>3.05</c:v>
                </c:pt>
                <c:pt idx="7">
                  <c:v>4.67</c:v>
                </c:pt>
                <c:pt idx="8">
                  <c:v>5.09</c:v>
                </c:pt>
                <c:pt idx="9">
                  <c:v>2</c:v>
                </c:pt>
                <c:pt idx="10">
                  <c:v>1.9500000000000015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2.8</c:v>
                </c:pt>
                <c:pt idx="15">
                  <c:v>2.2000000000000002</c:v>
                </c:pt>
              </c:numCache>
            </c:numRef>
          </c:val>
        </c:ser>
        <c:shape val="cylinder"/>
        <c:axId val="89727360"/>
        <c:axId val="89728896"/>
        <c:axId val="0"/>
      </c:bar3DChart>
      <c:catAx>
        <c:axId val="8972736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en-IN" sz="14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89728896"/>
        <c:crosses val="autoZero"/>
        <c:auto val="1"/>
        <c:lblAlgn val="ctr"/>
        <c:lblOffset val="100"/>
      </c:catAx>
      <c:valAx>
        <c:axId val="897288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dk1">
                  <a:shade val="95000"/>
                  <a:satMod val="105000"/>
                </a:schemeClr>
              </a:solidFill>
              <a:prstDash val="solid"/>
            </a:ln>
            <a:effectLst/>
          </c:spPr>
        </c:majorGridlines>
        <c:numFmt formatCode="General" sourceLinked="1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89727360"/>
        <c:crosses val="autoZero"/>
        <c:crossBetween val="between"/>
      </c:valAx>
    </c:plotArea>
    <c:plotVisOnly val="1"/>
    <c:dispBlanksAs val="gap"/>
  </c:chart>
  <c:spPr>
    <a:ln w="28575"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style val="26"/>
  <c:chart>
    <c:title>
      <c:tx>
        <c:rich>
          <a:bodyPr/>
          <a:lstStyle/>
          <a:p>
            <a:pPr>
              <a:defRPr lang="en-IN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Per cent share of market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6065333745046575"/>
          <c:y val="1.5682806440239765E-2"/>
        </c:manualLayout>
      </c:layout>
      <c:spPr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>
        <c:manualLayout>
          <c:layoutTarget val="inner"/>
          <c:xMode val="edge"/>
          <c:yMode val="edge"/>
          <c:x val="0.18063029527811506"/>
          <c:y val="9.9973984755616252E-2"/>
          <c:w val="0.54040386375913152"/>
          <c:h val="0.8228535151540386"/>
        </c:manualLayout>
      </c:layout>
      <c:pieChart>
        <c:varyColors val="1"/>
        <c:ser>
          <c:idx val="0"/>
          <c:order val="0"/>
          <c:tx>
            <c:strRef>
              <c:f>Sheet4!$H$154</c:f>
              <c:strCache>
                <c:ptCount val="1"/>
                <c:pt idx="0">
                  <c:v>percent share of market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IN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Sheet4!$G$155:$G$159</c:f>
              <c:strCache>
                <c:ptCount val="5"/>
                <c:pt idx="0">
                  <c:v>Asia</c:v>
                </c:pt>
                <c:pt idx="1">
                  <c:v>Europe</c:v>
                </c:pt>
                <c:pt idx="2">
                  <c:v>Africa</c:v>
                </c:pt>
                <c:pt idx="3">
                  <c:v>America</c:v>
                </c:pt>
                <c:pt idx="4">
                  <c:v>Oceania</c:v>
                </c:pt>
              </c:strCache>
            </c:strRef>
          </c:cat>
          <c:val>
            <c:numRef>
              <c:f>Sheet4!$H$155:$H$159</c:f>
              <c:numCache>
                <c:formatCode>0%</c:formatCode>
                <c:ptCount val="5"/>
                <c:pt idx="0">
                  <c:v>0.46</c:v>
                </c:pt>
                <c:pt idx="1">
                  <c:v>6.0000000000000032E-2</c:v>
                </c:pt>
                <c:pt idx="2" formatCode="0.00%">
                  <c:v>0.24700000000000041</c:v>
                </c:pt>
                <c:pt idx="3" formatCode="0.00%">
                  <c:v>0.222</c:v>
                </c:pt>
                <c:pt idx="4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8C-45E3-A2B5-23968EB9637D}"/>
            </c:ext>
          </c:extLst>
        </c:ser>
        <c:firstSliceAng val="0"/>
      </c:pieChart>
    </c:plotArea>
    <c:legend>
      <c:legendPos val="r"/>
      <c:layout/>
      <c:txPr>
        <a:bodyPr/>
        <a:lstStyle/>
        <a:p>
          <a:pPr>
            <a:defRPr lang="en-IN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title>
      <c:layout/>
      <c:txPr>
        <a:bodyPr/>
        <a:lstStyle/>
        <a:p>
          <a:pPr>
            <a:defRPr lang="en-IN"/>
          </a:pPr>
          <a:endParaRPr lang="en-US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Economic value in Rs. Crore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1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B1-4CA9-8AA2-87D26485ABBE}"/>
              </c:ext>
            </c:extLst>
          </c:dPt>
          <c:dPt>
            <c:idx val="3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CB1-4CA9-8AA2-87D26485ABBE}"/>
              </c:ext>
            </c:extLst>
          </c:dPt>
          <c:cat>
            <c:strRef>
              <c:f>Sheet1!$A$2:$A$7</c:f>
              <c:strCache>
                <c:ptCount val="6"/>
                <c:pt idx="0">
                  <c:v>Rapeseed and mustard</c:v>
                </c:pt>
                <c:pt idx="1">
                  <c:v>Oilseeds</c:v>
                </c:pt>
                <c:pt idx="2">
                  <c:v>Fruits</c:v>
                </c:pt>
                <c:pt idx="3">
                  <c:v>Vegetables</c:v>
                </c:pt>
                <c:pt idx="4">
                  <c:v>Fibres (esp. Cotton)</c:v>
                </c:pt>
                <c:pt idx="5">
                  <c:v>Spices and condiments</c:v>
                </c:pt>
              </c:strCache>
            </c:strRef>
          </c:cat>
          <c:val>
            <c:numRef>
              <c:f>Sheet1!$B$2:$B$7</c:f>
              <c:numCache>
                <c:formatCode>#,##0.00</c:formatCode>
                <c:ptCount val="6"/>
                <c:pt idx="0">
                  <c:v>19355.7</c:v>
                </c:pt>
                <c:pt idx="1">
                  <c:v>43993.08</c:v>
                </c:pt>
                <c:pt idx="2">
                  <c:v>17095.45</c:v>
                </c:pt>
                <c:pt idx="3">
                  <c:v>19498.2</c:v>
                </c:pt>
                <c:pt idx="4">
                  <c:v>17290.66</c:v>
                </c:pt>
                <c:pt idx="5">
                  <c:v>10109.43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B1-4CA9-8AA2-87D26485ABBE}"/>
            </c:ext>
          </c:extLst>
        </c:ser>
        <c:axId val="149091840"/>
        <c:axId val="149093376"/>
      </c:barChart>
      <c:catAx>
        <c:axId val="1490918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en-IN"/>
            </a:pPr>
            <a:endParaRPr lang="en-US"/>
          </a:p>
        </c:txPr>
        <c:crossAx val="149093376"/>
        <c:crosses val="autoZero"/>
        <c:auto val="1"/>
        <c:lblAlgn val="ctr"/>
        <c:lblOffset val="100"/>
      </c:catAx>
      <c:valAx>
        <c:axId val="1490933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tickLblPos val="nextTo"/>
        <c:spPr>
          <a:noFill/>
          <a:effectLst/>
        </c:spPr>
        <c:txPr>
          <a:bodyPr rot="-60000000" vert="horz"/>
          <a:lstStyle/>
          <a:p>
            <a:pPr>
              <a:defRPr lang="en-IN"/>
            </a:pPr>
            <a:endParaRPr lang="en-US"/>
          </a:p>
        </c:txPr>
        <c:crossAx val="14909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2B7237-1944-426B-B810-BF86FE7ECD51}" type="doc">
      <dgm:prSet loTypeId="urn:microsoft.com/office/officeart/2005/8/layout/radial3" loCatId="cycle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D685BC9E-71DA-4EB6-969D-91F6424BC1AE}">
      <dgm:prSet phldrT="[Text]" custT="1"/>
      <dgm:spPr/>
      <dgm:t>
        <a:bodyPr/>
        <a:lstStyle/>
        <a:p>
          <a:r>
            <a:rPr lang="en-US" sz="3200" b="1" dirty="0" smtClean="0">
              <a:latin typeface="Times New Roman" pitchFamily="18" charset="0"/>
              <a:cs typeface="Times New Roman" pitchFamily="18" charset="0"/>
            </a:rPr>
            <a:t>APICULTURE</a:t>
          </a:r>
          <a:endParaRPr lang="en-IN" sz="3200" b="1" dirty="0">
            <a:latin typeface="Times New Roman" pitchFamily="18" charset="0"/>
            <a:cs typeface="Times New Roman" pitchFamily="18" charset="0"/>
          </a:endParaRPr>
        </a:p>
      </dgm:t>
    </dgm:pt>
    <dgm:pt modelId="{158F0965-01FF-4F74-93B7-E77FFF324C75}" type="parTrans" cxnId="{09FBF69F-49C8-4ECB-8A21-D2E8C03E9525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554A1964-B9DD-42D6-AAE9-E1DCC202058B}" type="sibTrans" cxnId="{09FBF69F-49C8-4ECB-8A21-D2E8C03E9525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44096A8D-AFDD-4D76-948C-57AACBA38948}">
      <dgm:prSet phldrT="[Text]" custT="1"/>
      <dgm:spPr/>
      <dgm:t>
        <a:bodyPr/>
        <a:lstStyle/>
        <a:p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POLLINATION</a:t>
          </a:r>
          <a:endParaRPr lang="en-IN" sz="1400" b="1" dirty="0">
            <a:latin typeface="Times New Roman" pitchFamily="18" charset="0"/>
            <a:cs typeface="Times New Roman" pitchFamily="18" charset="0"/>
          </a:endParaRPr>
        </a:p>
      </dgm:t>
    </dgm:pt>
    <dgm:pt modelId="{FB7ED54C-3878-443D-8E3D-233446E074A8}" type="parTrans" cxnId="{A791503C-4E47-4D30-A58A-DF0E4743F462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A04427A2-2215-4AC7-8555-B160DBA62125}" type="sibTrans" cxnId="{A791503C-4E47-4D30-A58A-DF0E4743F462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79FF5DBD-4233-46AB-8595-8E3C2F053F66}">
      <dgm:prSet phldrT="[Text]" custT="1"/>
      <dgm:spPr/>
      <dgm:t>
        <a:bodyPr/>
        <a:lstStyle/>
        <a:p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INCREASES CROP  YIELD</a:t>
          </a:r>
          <a:endParaRPr lang="en-IN" sz="1400" b="1" dirty="0">
            <a:latin typeface="Times New Roman" pitchFamily="18" charset="0"/>
            <a:cs typeface="Times New Roman" pitchFamily="18" charset="0"/>
          </a:endParaRPr>
        </a:p>
      </dgm:t>
    </dgm:pt>
    <dgm:pt modelId="{67689FDE-3CD6-480C-92F1-EB1522C6B5D7}" type="parTrans" cxnId="{D2E92E99-1E28-4983-BBF6-EF2A0E9C9CEB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B108F409-5346-4CA1-8D0B-BE558AE0873A}" type="sibTrans" cxnId="{D2E92E99-1E28-4983-BBF6-EF2A0E9C9CEB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6059945E-5374-4A69-95D2-D8636E9AFC4D}">
      <dgm:prSet phldrT="[Text]" custT="1"/>
      <dgm:spPr/>
      <dgm:t>
        <a:bodyPr/>
        <a:lstStyle/>
        <a:p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AGRI-ENTERPRICE SOURCE OF LIVELIHOOD</a:t>
          </a:r>
          <a:endParaRPr lang="en-IN" sz="1400" b="1" dirty="0">
            <a:latin typeface="Times New Roman" pitchFamily="18" charset="0"/>
            <a:cs typeface="Times New Roman" pitchFamily="18" charset="0"/>
          </a:endParaRPr>
        </a:p>
      </dgm:t>
    </dgm:pt>
    <dgm:pt modelId="{0D717E92-C3F6-49CF-8544-F73DC75B4A01}" type="parTrans" cxnId="{4A1B7AB0-CA68-4FA0-85A0-93B8F706A7C8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AEFB72D7-EDFB-4173-BF56-003C900E674C}" type="sibTrans" cxnId="{4A1B7AB0-CA68-4FA0-85A0-93B8F706A7C8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BF7CCBFD-76FF-48C2-A36D-CF3A541F7B00}">
      <dgm:prSet phldrT="[Text]" custT="1"/>
      <dgm:spPr/>
      <dgm:t>
        <a:bodyPr/>
        <a:lstStyle/>
        <a:p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ECOSYSTEM</a:t>
          </a:r>
          <a:r>
            <a:rPr lang="en-US" sz="1400" b="1" baseline="0" dirty="0" smtClean="0">
              <a:latin typeface="Times New Roman" pitchFamily="18" charset="0"/>
              <a:cs typeface="Times New Roman" pitchFamily="18" charset="0"/>
            </a:rPr>
            <a:t> SERVICE</a:t>
          </a:r>
          <a:endParaRPr lang="en-IN" sz="1400" b="1" dirty="0">
            <a:latin typeface="Times New Roman" pitchFamily="18" charset="0"/>
            <a:cs typeface="Times New Roman" pitchFamily="18" charset="0"/>
          </a:endParaRPr>
        </a:p>
      </dgm:t>
    </dgm:pt>
    <dgm:pt modelId="{F0F50CD8-0964-4F7A-98CC-99F9594E5613}" type="parTrans" cxnId="{47955F54-DB7D-47ED-A4C0-1B9F2FBAC334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AFF3FABD-6BAD-47C8-B27D-35086929F518}" type="sibTrans" cxnId="{47955F54-DB7D-47ED-A4C0-1B9F2FBAC334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49764A34-4556-4926-A92A-30BBAD9087C6}">
      <dgm:prSet custT="1"/>
      <dgm:spPr/>
      <dgm:t>
        <a:bodyPr/>
        <a:lstStyle/>
        <a:p>
          <a:r>
            <a:rPr lang="en-US" sz="1400" b="1" dirty="0" smtClean="0">
              <a:latin typeface="Times New Roman" pitchFamily="18" charset="0"/>
              <a:cs typeface="Times New Roman" pitchFamily="18" charset="0"/>
            </a:rPr>
            <a:t>EXPORT VALUE</a:t>
          </a:r>
          <a:endParaRPr lang="en-IN" sz="1400" b="1" dirty="0">
            <a:latin typeface="Times New Roman" pitchFamily="18" charset="0"/>
            <a:cs typeface="Times New Roman" pitchFamily="18" charset="0"/>
          </a:endParaRPr>
        </a:p>
      </dgm:t>
    </dgm:pt>
    <dgm:pt modelId="{6E357575-B53B-4EBD-B115-712DF2744A8F}" type="parTrans" cxnId="{7296CDAD-414D-400D-AA29-AB4EA9BF5CBB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F9B98ABA-BA33-45EB-95AF-9FAE97AA6758}" type="sibTrans" cxnId="{7296CDAD-414D-400D-AA29-AB4EA9BF5CBB}">
      <dgm:prSet/>
      <dgm:spPr/>
      <dgm:t>
        <a:bodyPr/>
        <a:lstStyle/>
        <a:p>
          <a:endParaRPr lang="en-IN" sz="2400" b="1">
            <a:latin typeface="Times New Roman" pitchFamily="18" charset="0"/>
            <a:cs typeface="Times New Roman" pitchFamily="18" charset="0"/>
          </a:endParaRPr>
        </a:p>
      </dgm:t>
    </dgm:pt>
    <dgm:pt modelId="{8193A9CA-78A4-4D95-8EC5-965CFFAA76EA}" type="pres">
      <dgm:prSet presAssocID="{E72B7237-1944-426B-B810-BF86FE7ECD5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35750A1-9A96-40EB-8096-3864A1BA4F7B}" type="pres">
      <dgm:prSet presAssocID="{E72B7237-1944-426B-B810-BF86FE7ECD51}" presName="radial" presStyleCnt="0">
        <dgm:presLayoutVars>
          <dgm:animLvl val="ctr"/>
        </dgm:presLayoutVars>
      </dgm:prSet>
      <dgm:spPr/>
    </dgm:pt>
    <dgm:pt modelId="{016C9F6A-33A5-4B99-A023-2EABBC04230A}" type="pres">
      <dgm:prSet presAssocID="{D685BC9E-71DA-4EB6-969D-91F6424BC1AE}" presName="centerShape" presStyleLbl="vennNode1" presStyleIdx="0" presStyleCnt="6" custScaleX="142388"/>
      <dgm:spPr/>
      <dgm:t>
        <a:bodyPr/>
        <a:lstStyle/>
        <a:p>
          <a:endParaRPr lang="en-IN"/>
        </a:p>
      </dgm:t>
    </dgm:pt>
    <dgm:pt modelId="{008611C9-B214-4E68-A1D4-1F62F508C7EF}" type="pres">
      <dgm:prSet presAssocID="{44096A8D-AFDD-4D76-948C-57AACBA38948}" presName="node" presStyleLbl="vennNode1" presStyleIdx="1" presStyleCnt="6" custScaleX="142158" custRadScaleRad="87442" custRadScaleInc="865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C36D2FE-075C-408A-BC19-C584E012736F}" type="pres">
      <dgm:prSet presAssocID="{79FF5DBD-4233-46AB-8595-8E3C2F053F66}" presName="node" presStyleLbl="vennNode1" presStyleIdx="2" presStyleCnt="6" custScaleX="111475" custRadScaleRad="107865" custRadScaleInc="536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6DC38A4-C561-4810-AC20-EBE4639AE510}" type="pres">
      <dgm:prSet presAssocID="{6059945E-5374-4A69-95D2-D8636E9AFC4D}" presName="node" presStyleLbl="vennNode1" presStyleIdx="3" presStyleCnt="6" custScaleX="12829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4173801-2D01-46B6-94C6-093A7947D0EA}" type="pres">
      <dgm:prSet presAssocID="{49764A34-4556-4926-A92A-30BBAD9087C6}" presName="node" presStyleLbl="vennNode1" presStyleIdx="4" presStyleCnt="6" custScaleX="118874" custRadScaleRad="99506" custRadScaleInc="8958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7E1F7D-C6A2-4561-B06B-060B5C93DBF0}" type="pres">
      <dgm:prSet presAssocID="{BF7CCBFD-76FF-48C2-A36D-CF3A541F7B00}" presName="node" presStyleLbl="vennNode1" presStyleIdx="5" presStyleCnt="6" custScaleX="114599" custRadScaleRad="108379" custRadScaleInc="-1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A1B7AB0-CA68-4FA0-85A0-93B8F706A7C8}" srcId="{D685BC9E-71DA-4EB6-969D-91F6424BC1AE}" destId="{6059945E-5374-4A69-95D2-D8636E9AFC4D}" srcOrd="2" destOrd="0" parTransId="{0D717E92-C3F6-49CF-8544-F73DC75B4A01}" sibTransId="{AEFB72D7-EDFB-4173-BF56-003C900E674C}"/>
    <dgm:cxn modelId="{5D61D888-5116-4BEB-8F1A-F054F07F47E9}" type="presOf" srcId="{6059945E-5374-4A69-95D2-D8636E9AFC4D}" destId="{86DC38A4-C561-4810-AC20-EBE4639AE510}" srcOrd="0" destOrd="0" presId="urn:microsoft.com/office/officeart/2005/8/layout/radial3"/>
    <dgm:cxn modelId="{13136285-77A5-4C3B-863F-0961B28FAB7A}" type="presOf" srcId="{44096A8D-AFDD-4D76-948C-57AACBA38948}" destId="{008611C9-B214-4E68-A1D4-1F62F508C7EF}" srcOrd="0" destOrd="0" presId="urn:microsoft.com/office/officeart/2005/8/layout/radial3"/>
    <dgm:cxn modelId="{66BFE922-5222-44E3-B64C-1AB9C155A7D8}" type="presOf" srcId="{BF7CCBFD-76FF-48C2-A36D-CF3A541F7B00}" destId="{7F7E1F7D-C6A2-4561-B06B-060B5C93DBF0}" srcOrd="0" destOrd="0" presId="urn:microsoft.com/office/officeart/2005/8/layout/radial3"/>
    <dgm:cxn modelId="{D2E92E99-1E28-4983-BBF6-EF2A0E9C9CEB}" srcId="{D685BC9E-71DA-4EB6-969D-91F6424BC1AE}" destId="{79FF5DBD-4233-46AB-8595-8E3C2F053F66}" srcOrd="1" destOrd="0" parTransId="{67689FDE-3CD6-480C-92F1-EB1522C6B5D7}" sibTransId="{B108F409-5346-4CA1-8D0B-BE558AE0873A}"/>
    <dgm:cxn modelId="{45A3936D-31D1-4EE4-9FA0-CF386C03B4F4}" type="presOf" srcId="{79FF5DBD-4233-46AB-8595-8E3C2F053F66}" destId="{CC36D2FE-075C-408A-BC19-C584E012736F}" srcOrd="0" destOrd="0" presId="urn:microsoft.com/office/officeart/2005/8/layout/radial3"/>
    <dgm:cxn modelId="{47955F54-DB7D-47ED-A4C0-1B9F2FBAC334}" srcId="{D685BC9E-71DA-4EB6-969D-91F6424BC1AE}" destId="{BF7CCBFD-76FF-48C2-A36D-CF3A541F7B00}" srcOrd="4" destOrd="0" parTransId="{F0F50CD8-0964-4F7A-98CC-99F9594E5613}" sibTransId="{AFF3FABD-6BAD-47C8-B27D-35086929F518}"/>
    <dgm:cxn modelId="{3AB1156B-3C55-4F7E-9833-4C9DB78AC907}" type="presOf" srcId="{49764A34-4556-4926-A92A-30BBAD9087C6}" destId="{44173801-2D01-46B6-94C6-093A7947D0EA}" srcOrd="0" destOrd="0" presId="urn:microsoft.com/office/officeart/2005/8/layout/radial3"/>
    <dgm:cxn modelId="{26DCADC3-6824-4E4C-ACE5-700A789A5D33}" type="presOf" srcId="{E72B7237-1944-426B-B810-BF86FE7ECD51}" destId="{8193A9CA-78A4-4D95-8EC5-965CFFAA76EA}" srcOrd="0" destOrd="0" presId="urn:microsoft.com/office/officeart/2005/8/layout/radial3"/>
    <dgm:cxn modelId="{7296CDAD-414D-400D-AA29-AB4EA9BF5CBB}" srcId="{D685BC9E-71DA-4EB6-969D-91F6424BC1AE}" destId="{49764A34-4556-4926-A92A-30BBAD9087C6}" srcOrd="3" destOrd="0" parTransId="{6E357575-B53B-4EBD-B115-712DF2744A8F}" sibTransId="{F9B98ABA-BA33-45EB-95AF-9FAE97AA6758}"/>
    <dgm:cxn modelId="{09FBF69F-49C8-4ECB-8A21-D2E8C03E9525}" srcId="{E72B7237-1944-426B-B810-BF86FE7ECD51}" destId="{D685BC9E-71DA-4EB6-969D-91F6424BC1AE}" srcOrd="0" destOrd="0" parTransId="{158F0965-01FF-4F74-93B7-E77FFF324C75}" sibTransId="{554A1964-B9DD-42D6-AAE9-E1DCC202058B}"/>
    <dgm:cxn modelId="{A791503C-4E47-4D30-A58A-DF0E4743F462}" srcId="{D685BC9E-71DA-4EB6-969D-91F6424BC1AE}" destId="{44096A8D-AFDD-4D76-948C-57AACBA38948}" srcOrd="0" destOrd="0" parTransId="{FB7ED54C-3878-443D-8E3D-233446E074A8}" sibTransId="{A04427A2-2215-4AC7-8555-B160DBA62125}"/>
    <dgm:cxn modelId="{C6D4F705-5B2E-4696-8C06-F03BE037EEB9}" type="presOf" srcId="{D685BC9E-71DA-4EB6-969D-91F6424BC1AE}" destId="{016C9F6A-33A5-4B99-A023-2EABBC04230A}" srcOrd="0" destOrd="0" presId="urn:microsoft.com/office/officeart/2005/8/layout/radial3"/>
    <dgm:cxn modelId="{2F38A14E-E625-4D62-B20C-7A4B23F79464}" type="presParOf" srcId="{8193A9CA-78A4-4D95-8EC5-965CFFAA76EA}" destId="{435750A1-9A96-40EB-8096-3864A1BA4F7B}" srcOrd="0" destOrd="0" presId="urn:microsoft.com/office/officeart/2005/8/layout/radial3"/>
    <dgm:cxn modelId="{CCB64111-00ED-48CF-9001-36DF26EE3AD1}" type="presParOf" srcId="{435750A1-9A96-40EB-8096-3864A1BA4F7B}" destId="{016C9F6A-33A5-4B99-A023-2EABBC04230A}" srcOrd="0" destOrd="0" presId="urn:microsoft.com/office/officeart/2005/8/layout/radial3"/>
    <dgm:cxn modelId="{EEA916F5-764A-4AD0-A34B-FDFCFBF12B8A}" type="presParOf" srcId="{435750A1-9A96-40EB-8096-3864A1BA4F7B}" destId="{008611C9-B214-4E68-A1D4-1F62F508C7EF}" srcOrd="1" destOrd="0" presId="urn:microsoft.com/office/officeart/2005/8/layout/radial3"/>
    <dgm:cxn modelId="{F6EA6FA4-5BC1-40DC-9D9D-9F645BFCF2B3}" type="presParOf" srcId="{435750A1-9A96-40EB-8096-3864A1BA4F7B}" destId="{CC36D2FE-075C-408A-BC19-C584E012736F}" srcOrd="2" destOrd="0" presId="urn:microsoft.com/office/officeart/2005/8/layout/radial3"/>
    <dgm:cxn modelId="{C539F8A2-64E5-4967-A611-781CD982446C}" type="presParOf" srcId="{435750A1-9A96-40EB-8096-3864A1BA4F7B}" destId="{86DC38A4-C561-4810-AC20-EBE4639AE510}" srcOrd="3" destOrd="0" presId="urn:microsoft.com/office/officeart/2005/8/layout/radial3"/>
    <dgm:cxn modelId="{A735AE76-C093-455B-B94E-6F880C614273}" type="presParOf" srcId="{435750A1-9A96-40EB-8096-3864A1BA4F7B}" destId="{44173801-2D01-46B6-94C6-093A7947D0EA}" srcOrd="4" destOrd="0" presId="urn:microsoft.com/office/officeart/2005/8/layout/radial3"/>
    <dgm:cxn modelId="{20401A58-98EE-4D55-BA26-F830386BAFF8}" type="presParOf" srcId="{435750A1-9A96-40EB-8096-3864A1BA4F7B}" destId="{7F7E1F7D-C6A2-4561-B06B-060B5C93DBF0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F36CC-40FB-4C69-B54E-3FBBB303CCF4}" type="datetimeFigureOut">
              <a:rPr lang="en-US" smtClean="0"/>
              <a:pPr/>
              <a:t>7/9/2022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25C3E-9FFD-4870-860B-FB307F33250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2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1F0C3-593B-429D-8367-2B573D59AB8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98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1858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436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8095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F8C45-D051-42FA-BA6D-F1A9551F8B7A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C47D4-BF9E-40DD-AEA1-E81BF02369AF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DC7FA-EB0C-4AFB-842A-6A349CE4F213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0489F-7863-47A7-B5C7-09C012D41EF1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202D3-9E40-483C-90DE-94C07789BD52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71DC-470C-4CAD-81B4-FDFDADC4FD3C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1037B-BA36-4FBE-89E3-058E673DE840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366A-9C0A-4D6F-997A-D5EE4DA3CC3B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7EB02-A4AC-4F04-9AEC-41AA27BD1631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EB36-3BED-4DF4-9F8D-3D1F756D9C7A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A6D6-0905-42D2-BD4E-8820CABB7C77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F7CE7-EC8A-47C3-AC79-C07D06B5EC0C}" type="datetime1">
              <a:rPr lang="en-US" smtClean="0"/>
              <a:pPr/>
              <a:t>7/9/2022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510F-C518-4D31-8F8F-4F8B1D55FC02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file:///G:\Bees-video-loop-edited.mp4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Sunil%20Desai\Desktop\Bees-video-loop-edited.mp4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3.docx"/><Relationship Id="rId3" Type="http://schemas.openxmlformats.org/officeDocument/2006/relationships/image" Target="../media/image49.jpeg"/><Relationship Id="rId7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Office_Word_Document1.docx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allbankcare.in/nbb/" TargetMode="Externa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ees-video-loop-edited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438" y="142852"/>
            <a:ext cx="8929718" cy="6643710"/>
          </a:xfrm>
          <a:prstGeom prst="rect">
            <a:avLst/>
          </a:prstGeom>
        </p:spPr>
      </p:pic>
      <p:pic>
        <p:nvPicPr>
          <p:cNvPr id="5" name="Bees-video-loop-edited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76" y="71414"/>
            <a:ext cx="8929718" cy="6715148"/>
          </a:xfrm>
          <a:prstGeom prst="rect">
            <a:avLst/>
          </a:prstGeom>
        </p:spPr>
      </p:pic>
      <p:pic>
        <p:nvPicPr>
          <p:cNvPr id="2" name="Picture 1" descr="WhatsApp Image 2022-07-01 at 11.31.21 AM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06" y="55832"/>
            <a:ext cx="9001152" cy="67307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785918" y="928670"/>
            <a:ext cx="5643603" cy="1143008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Bell MT" pitchFamily="18" charset="0"/>
                <a:ea typeface="+mj-ea"/>
                <a:cs typeface="+mj-cs"/>
              </a:rPr>
              <a:t>WELCOME</a:t>
            </a:r>
            <a:endParaRPr kumimoji="0" lang="en-IN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 fullScrn="1"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7-01 at 11.52.07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7" y="190500"/>
            <a:ext cx="8429684" cy="6477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2</a:t>
            </a:fld>
            <a:endParaRPr lang="en-IN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7-01 at 11.12.52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14291"/>
            <a:ext cx="8858312" cy="66437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BC97707-E60E-42F5-713C-1DF79C20F9ED}"/>
              </a:ext>
            </a:extLst>
          </p:cNvPr>
          <p:cNvSpPr txBox="1"/>
          <p:nvPr/>
        </p:nvSpPr>
        <p:spPr>
          <a:xfrm>
            <a:off x="2786051" y="1571613"/>
            <a:ext cx="3122439" cy="707886"/>
          </a:xfrm>
          <a:prstGeom prst="rect">
            <a:avLst/>
          </a:prstGeom>
          <a:gradFill flip="none" rotWithShape="1">
            <a:gsLst>
              <a:gs pos="0">
                <a:srgbClr val="D60093">
                  <a:tint val="66000"/>
                  <a:satMod val="160000"/>
                </a:srgbClr>
              </a:gs>
              <a:gs pos="50000">
                <a:srgbClr val="D60093">
                  <a:tint val="44500"/>
                  <a:satMod val="160000"/>
                </a:srgbClr>
              </a:gs>
              <a:gs pos="100000">
                <a:srgbClr val="D60093">
                  <a:tint val="23500"/>
                  <a:satMod val="160000"/>
                </a:srgbClr>
              </a:gs>
            </a:gsLst>
            <a:lin ang="13500000" scaled="1"/>
            <a:tileRect/>
          </a:gra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Seminar - </a:t>
            </a:r>
            <a:r>
              <a:rPr lang="en-IN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endParaRPr lang="en-IN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5" y="2786059"/>
            <a:ext cx="7845991" cy="769441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Sweet revolution in India</a:t>
            </a:r>
            <a:endParaRPr lang="en-IN" sz="4400" b="1" dirty="0">
              <a:solidFill>
                <a:schemeClr val="tx1"/>
              </a:solidFill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29323" y="4786322"/>
            <a:ext cx="3000364" cy="1938992"/>
          </a:xfrm>
          <a:prstGeom prst="rect">
            <a:avLst/>
          </a:pr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 w="190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Reshma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 R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PAMB 0152</a:t>
            </a:r>
          </a:p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M.Sc.(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Agri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Dept. Agricultural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Extension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25"/>
          <p:cNvSpPr/>
          <p:nvPr/>
        </p:nvSpPr>
        <p:spPr>
          <a:xfrm rot="360000">
            <a:off x="584076" y="1655689"/>
            <a:ext cx="3140075" cy="3139440"/>
          </a:xfrm>
          <a:prstGeom prst="ellipse">
            <a:avLst/>
          </a:prstGeom>
          <a:noFill/>
          <a:ln w="38100">
            <a:solidFill>
              <a:srgbClr val="99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" name="矩形 31"/>
          <p:cNvSpPr/>
          <p:nvPr/>
        </p:nvSpPr>
        <p:spPr>
          <a:xfrm>
            <a:off x="885068" y="2573900"/>
            <a:ext cx="2487295" cy="1297305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altLang="zh-CN" sz="32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Flow of the Presentation </a:t>
            </a:r>
            <a:endParaRPr lang="zh-CN" altLang="en-US" sz="3200" b="1" dirty="0">
              <a:solidFill>
                <a:srgbClr val="990000"/>
              </a:solidFill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</p:txBody>
      </p:sp>
      <p:sp>
        <p:nvSpPr>
          <p:cNvPr id="4" name="椭圆 26"/>
          <p:cNvSpPr/>
          <p:nvPr/>
        </p:nvSpPr>
        <p:spPr>
          <a:xfrm rot="360000">
            <a:off x="706059" y="1777164"/>
            <a:ext cx="2891987" cy="2891401"/>
          </a:xfrm>
          <a:prstGeom prst="ellipse">
            <a:avLst/>
          </a:prstGeom>
          <a:noFill/>
          <a:ln w="38100">
            <a:solidFill>
              <a:srgbClr val="990000"/>
            </a:solidFill>
            <a:prstDash val="soli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CC6600"/>
              </a:solidFill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4876" y="3571876"/>
            <a:ext cx="3286148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National Bee Board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3786182" y="1857364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86314" y="2786058"/>
            <a:ext cx="321471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NBHM 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4000496" y="2643182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0" y="2000240"/>
            <a:ext cx="321471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Bee keeping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3929058" y="3429000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00562" y="4286256"/>
            <a:ext cx="3571900" cy="6429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AICRP on Honeybee and Pollinators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3714744" y="4214818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71934" y="5072074"/>
            <a:ext cx="357190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Research Studies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lowchart: Connector 17"/>
          <p:cNvSpPr/>
          <p:nvPr/>
        </p:nvSpPr>
        <p:spPr>
          <a:xfrm>
            <a:off x="3286115" y="4929198"/>
            <a:ext cx="820743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86182" y="500042"/>
            <a:ext cx="321471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Flowchart: Connector 19"/>
          <p:cNvSpPr/>
          <p:nvPr/>
        </p:nvSpPr>
        <p:spPr>
          <a:xfrm>
            <a:off x="3000364" y="357166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57686" y="1214422"/>
            <a:ext cx="3214710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Flowchart: Connector 21"/>
          <p:cNvSpPr/>
          <p:nvPr/>
        </p:nvSpPr>
        <p:spPr>
          <a:xfrm>
            <a:off x="3571868" y="1071546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14744" y="5786454"/>
            <a:ext cx="3357586" cy="5000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IN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Flowchart: Connector 23"/>
          <p:cNvSpPr/>
          <p:nvPr/>
        </p:nvSpPr>
        <p:spPr>
          <a:xfrm>
            <a:off x="2928926" y="5643578"/>
            <a:ext cx="785818" cy="785818"/>
          </a:xfrm>
          <a:prstGeom prst="flowChartConnector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6"/>
          <p:cNvGrpSpPr/>
          <p:nvPr/>
        </p:nvGrpSpPr>
        <p:grpSpPr>
          <a:xfrm>
            <a:off x="4038528" y="2104194"/>
            <a:ext cx="901541" cy="1024890"/>
            <a:chOff x="4736" y="2510"/>
            <a:chExt cx="1893" cy="1614"/>
          </a:xfrm>
          <a:solidFill>
            <a:srgbClr val="FFFF00"/>
          </a:solidFill>
        </p:grpSpPr>
        <p:sp>
          <p:nvSpPr>
            <p:cNvPr id="4" name="平行四边形 3"/>
            <p:cNvSpPr/>
            <p:nvPr/>
          </p:nvSpPr>
          <p:spPr>
            <a:xfrm>
              <a:off x="4736" y="2510"/>
              <a:ext cx="1893" cy="1614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152" y="2858"/>
              <a:ext cx="1263" cy="92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rPr>
                <a:t>01</a:t>
              </a:r>
            </a:p>
          </p:txBody>
        </p:sp>
      </p:grpSp>
      <p:grpSp>
        <p:nvGrpSpPr>
          <p:cNvPr id="8" name="组合 6"/>
          <p:cNvGrpSpPr/>
          <p:nvPr/>
        </p:nvGrpSpPr>
        <p:grpSpPr>
          <a:xfrm>
            <a:off x="4729050" y="2399566"/>
            <a:ext cx="3941444" cy="462280"/>
            <a:chOff x="10107" y="3513"/>
            <a:chExt cx="8276" cy="728"/>
          </a:xfrm>
        </p:grpSpPr>
        <p:sp>
          <p:nvSpPr>
            <p:cNvPr id="6" name="文本框 5"/>
            <p:cNvSpPr txBox="1"/>
            <p:nvPr/>
          </p:nvSpPr>
          <p:spPr>
            <a:xfrm>
              <a:off x="10242" y="3513"/>
              <a:ext cx="8141" cy="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To know </a:t>
              </a:r>
              <a:r>
                <a:rPr lang="en-US" altLang="zh-CN" sz="2400" b="1" dirty="0" smtClean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about Bee keeping</a:t>
              </a:r>
              <a:r>
                <a:rPr lang="zh-CN" altLang="en-US" sz="2400" b="1" dirty="0" smtClean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 </a:t>
              </a:r>
              <a:endParaRPr lang="zh-CN" altLang="en-US" sz="2400" dirty="0">
                <a:latin typeface="Times New Roman" pitchFamily="18" charset="0"/>
                <a:ea typeface="Calibri" panose="020F0502020204030204" charset="0"/>
                <a:cs typeface="Times New Roman" pitchFamily="18" charset="0"/>
                <a:sym typeface="+mn-ea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10107" y="4232"/>
              <a:ext cx="7770" cy="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17"/>
          <p:cNvGrpSpPr/>
          <p:nvPr/>
        </p:nvGrpSpPr>
        <p:grpSpPr>
          <a:xfrm>
            <a:off x="3785309" y="3687690"/>
            <a:ext cx="901541" cy="1024890"/>
            <a:chOff x="4736" y="2510"/>
            <a:chExt cx="1893" cy="1614"/>
          </a:xfrm>
          <a:solidFill>
            <a:srgbClr val="FFC000"/>
          </a:solidFill>
        </p:grpSpPr>
        <p:sp>
          <p:nvSpPr>
            <p:cNvPr id="19" name="平行四边形 18"/>
            <p:cNvSpPr/>
            <p:nvPr/>
          </p:nvSpPr>
          <p:spPr>
            <a:xfrm>
              <a:off x="4736" y="2510"/>
              <a:ext cx="1893" cy="1614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152" y="2858"/>
              <a:ext cx="1263" cy="92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rPr>
                <a:t>02</a:t>
              </a:r>
            </a:p>
          </p:txBody>
        </p:sp>
      </p:grpSp>
      <p:grpSp>
        <p:nvGrpSpPr>
          <p:cNvPr id="10" name="组合 8"/>
          <p:cNvGrpSpPr/>
          <p:nvPr/>
        </p:nvGrpSpPr>
        <p:grpSpPr>
          <a:xfrm>
            <a:off x="4572001" y="3786190"/>
            <a:ext cx="3899535" cy="862965"/>
            <a:chOff x="9940" y="6191"/>
            <a:chExt cx="8188" cy="1359"/>
          </a:xfrm>
        </p:grpSpPr>
        <p:cxnSp>
          <p:nvCxnSpPr>
            <p:cNvPr id="12" name="直接连接符 11"/>
            <p:cNvCxnSpPr/>
            <p:nvPr/>
          </p:nvCxnSpPr>
          <p:spPr>
            <a:xfrm flipV="1">
              <a:off x="10090" y="7541"/>
              <a:ext cx="7770" cy="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文本框 1"/>
            <p:cNvSpPr txBox="1"/>
            <p:nvPr/>
          </p:nvSpPr>
          <p:spPr>
            <a:xfrm>
              <a:off x="9940" y="6191"/>
              <a:ext cx="8188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To </a:t>
              </a:r>
              <a:r>
                <a:rPr lang="en-US" altLang="zh-CN" sz="2400" b="1" dirty="0" smtClean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study National Bee keeping and Honey mission</a:t>
              </a:r>
              <a:r>
                <a:rPr lang="zh-CN" altLang="en-US" sz="2400" b="1" dirty="0" smtClean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 </a:t>
              </a:r>
              <a:endParaRPr lang="en-US" altLang="zh-CN" sz="2400" dirty="0">
                <a:latin typeface="Times New Roman" pitchFamily="18" charset="0"/>
                <a:ea typeface="Calibri" panose="020F0502020204030204" charset="0"/>
                <a:cs typeface="Times New Roman" pitchFamily="18" charset="0"/>
                <a:sym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3485711" y="863405"/>
            <a:ext cx="3108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9900"/>
                </a:solidFill>
                <a:latin typeface="Times New Roman" pitchFamily="18" charset="0"/>
                <a:ea typeface="Calibri" panose="020F0502020204030204" charset="0"/>
                <a:cs typeface="Times New Roman" pitchFamily="18" charset="0"/>
              </a:rPr>
              <a:t>OBJECTIVES</a:t>
            </a:r>
            <a:endParaRPr lang="zh-CN" altLang="en-US" sz="3600" b="1" dirty="0">
              <a:solidFill>
                <a:srgbClr val="FF9900"/>
              </a:solidFill>
              <a:latin typeface="Times New Roman" pitchFamily="18" charset="0"/>
              <a:ea typeface="Calibri" panose="020F0502020204030204" charset="0"/>
              <a:cs typeface="Times New Roman" pitchFamily="18" charset="0"/>
            </a:endParaRPr>
          </a:p>
        </p:txBody>
      </p:sp>
      <p:grpSp>
        <p:nvGrpSpPr>
          <p:cNvPr id="13" name="组合 13"/>
          <p:cNvGrpSpPr/>
          <p:nvPr/>
        </p:nvGrpSpPr>
        <p:grpSpPr>
          <a:xfrm>
            <a:off x="1363028" y="995045"/>
            <a:ext cx="2037874" cy="317500"/>
            <a:chOff x="2050" y="1567"/>
            <a:chExt cx="4279" cy="500"/>
          </a:xfrm>
          <a:solidFill>
            <a:srgbClr val="FFFF00"/>
          </a:solidFill>
        </p:grpSpPr>
        <p:grpSp>
          <p:nvGrpSpPr>
            <p:cNvPr id="14" name="组合 14"/>
            <p:cNvGrpSpPr/>
            <p:nvPr/>
          </p:nvGrpSpPr>
          <p:grpSpPr>
            <a:xfrm>
              <a:off x="5829" y="1567"/>
              <a:ext cx="500" cy="500"/>
              <a:chOff x="5829" y="1567"/>
              <a:chExt cx="500" cy="500"/>
            </a:xfrm>
            <a:grpFill/>
          </p:grpSpPr>
          <p:sp>
            <p:nvSpPr>
              <p:cNvPr id="16" name="椭圆 15"/>
              <p:cNvSpPr/>
              <p:nvPr/>
            </p:nvSpPr>
            <p:spPr>
              <a:xfrm>
                <a:off x="5829" y="1567"/>
                <a:ext cx="500" cy="500"/>
              </a:xfrm>
              <a:prstGeom prst="ellipse">
                <a:avLst/>
              </a:prstGeom>
              <a:grpFill/>
              <a:ln>
                <a:solidFill>
                  <a:srgbClr val="3AA700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9900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945" y="1683"/>
                <a:ext cx="264" cy="264"/>
              </a:xfrm>
              <a:prstGeom prst="ellipse">
                <a:avLst/>
              </a:prstGeom>
              <a:grpFill/>
              <a:ln>
                <a:solidFill>
                  <a:srgbClr val="3AA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9900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</p:txBody>
          </p:sp>
        </p:grpSp>
        <p:cxnSp>
          <p:nvCxnSpPr>
            <p:cNvPr id="26" name="直接连接符 25"/>
            <p:cNvCxnSpPr>
              <a:stCxn id="16" idx="2"/>
            </p:cNvCxnSpPr>
            <p:nvPr/>
          </p:nvCxnSpPr>
          <p:spPr>
            <a:xfrm flipH="1">
              <a:off x="2050" y="1817"/>
              <a:ext cx="3779" cy="4"/>
            </a:xfrm>
            <a:prstGeom prst="line">
              <a:avLst/>
            </a:prstGeom>
            <a:grp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6000">
                    <a:schemeClr val="accent5"/>
                  </a:gs>
                  <a:gs pos="64000">
                    <a:srgbClr val="3AA700"/>
                  </a:gs>
                </a:gsLst>
                <a:lin ang="108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26"/>
          <p:cNvGrpSpPr/>
          <p:nvPr/>
        </p:nvGrpSpPr>
        <p:grpSpPr>
          <a:xfrm flipH="1">
            <a:off x="6643702" y="1000108"/>
            <a:ext cx="2037874" cy="317500"/>
            <a:chOff x="2050" y="1567"/>
            <a:chExt cx="4279" cy="500"/>
          </a:xfrm>
          <a:solidFill>
            <a:srgbClr val="FFFF00"/>
          </a:solidFill>
        </p:grpSpPr>
        <p:grpSp>
          <p:nvGrpSpPr>
            <p:cNvPr id="17" name="组合 27"/>
            <p:cNvGrpSpPr/>
            <p:nvPr/>
          </p:nvGrpSpPr>
          <p:grpSpPr>
            <a:xfrm>
              <a:off x="5829" y="1567"/>
              <a:ext cx="500" cy="500"/>
              <a:chOff x="5829" y="1567"/>
              <a:chExt cx="500" cy="500"/>
            </a:xfrm>
            <a:grpFill/>
          </p:grpSpPr>
          <p:sp>
            <p:nvSpPr>
              <p:cNvPr id="29" name="椭圆 28"/>
              <p:cNvSpPr/>
              <p:nvPr/>
            </p:nvSpPr>
            <p:spPr>
              <a:xfrm>
                <a:off x="5829" y="1567"/>
                <a:ext cx="500" cy="500"/>
              </a:xfrm>
              <a:prstGeom prst="ellipse">
                <a:avLst/>
              </a:prstGeom>
              <a:grpFill/>
              <a:ln>
                <a:solidFill>
                  <a:srgbClr val="3AA700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945" y="1683"/>
                <a:ext cx="264" cy="264"/>
              </a:xfrm>
              <a:prstGeom prst="ellipse">
                <a:avLst/>
              </a:prstGeom>
              <a:grpFill/>
              <a:ln>
                <a:solidFill>
                  <a:srgbClr val="3AA7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endParaRPr>
              </a:p>
            </p:txBody>
          </p:sp>
        </p:grpSp>
        <p:cxnSp>
          <p:nvCxnSpPr>
            <p:cNvPr id="31" name="直接连接符 30"/>
            <p:cNvCxnSpPr>
              <a:stCxn id="29" idx="2"/>
            </p:cNvCxnSpPr>
            <p:nvPr/>
          </p:nvCxnSpPr>
          <p:spPr>
            <a:xfrm flipH="1">
              <a:off x="2050" y="1817"/>
              <a:ext cx="3779" cy="4"/>
            </a:xfrm>
            <a:prstGeom prst="line">
              <a:avLst/>
            </a:prstGeom>
            <a:grp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6000">
                    <a:schemeClr val="accent5"/>
                  </a:gs>
                  <a:gs pos="64000">
                    <a:srgbClr val="3AA700"/>
                  </a:gs>
                </a:gsLst>
                <a:lin ang="108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883920" y="2132330"/>
            <a:ext cx="2050733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latin typeface="Calibri" panose="020F0502020204030204" charset="0"/>
              <a:cs typeface="Calibri" panose="020F0502020204030204" charset="0"/>
            </a:endParaRP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18" name="组合 17"/>
          <p:cNvGrpSpPr/>
          <p:nvPr/>
        </p:nvGrpSpPr>
        <p:grpSpPr>
          <a:xfrm>
            <a:off x="3530332" y="5232790"/>
            <a:ext cx="901541" cy="1024890"/>
            <a:chOff x="4736" y="2510"/>
            <a:chExt cx="1893" cy="1614"/>
          </a:xfrm>
          <a:solidFill>
            <a:srgbClr val="FF9900"/>
          </a:solidFill>
        </p:grpSpPr>
        <p:sp>
          <p:nvSpPr>
            <p:cNvPr id="33" name="平行四边形 18"/>
            <p:cNvSpPr/>
            <p:nvPr/>
          </p:nvSpPr>
          <p:spPr>
            <a:xfrm>
              <a:off x="4736" y="2510"/>
              <a:ext cx="1893" cy="1614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34" name="文本框 19"/>
            <p:cNvSpPr txBox="1"/>
            <p:nvPr/>
          </p:nvSpPr>
          <p:spPr>
            <a:xfrm>
              <a:off x="5152" y="2858"/>
              <a:ext cx="1263" cy="92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</a:rPr>
                <a:t>03</a:t>
              </a:r>
            </a:p>
          </p:txBody>
        </p:sp>
      </p:grpSp>
      <p:grpSp>
        <p:nvGrpSpPr>
          <p:cNvPr id="21" name="组合 8"/>
          <p:cNvGrpSpPr/>
          <p:nvPr/>
        </p:nvGrpSpPr>
        <p:grpSpPr>
          <a:xfrm>
            <a:off x="4286249" y="5357509"/>
            <a:ext cx="4208290" cy="831215"/>
            <a:chOff x="10090" y="5994"/>
            <a:chExt cx="7970" cy="1309"/>
          </a:xfrm>
        </p:grpSpPr>
        <p:cxnSp>
          <p:nvCxnSpPr>
            <p:cNvPr id="36" name="直接连接符 11"/>
            <p:cNvCxnSpPr/>
            <p:nvPr/>
          </p:nvCxnSpPr>
          <p:spPr>
            <a:xfrm flipV="1">
              <a:off x="10090" y="7223"/>
              <a:ext cx="7770" cy="9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1"/>
            <p:cNvSpPr txBox="1"/>
            <p:nvPr/>
          </p:nvSpPr>
          <p:spPr>
            <a:xfrm>
              <a:off x="10090" y="5994"/>
              <a:ext cx="7970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b="1" dirty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To review the </a:t>
              </a:r>
              <a:r>
                <a:rPr lang="en-US" altLang="zh-CN" sz="2400" b="1" dirty="0" smtClean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related </a:t>
              </a:r>
              <a:r>
                <a:rPr lang="en-US" altLang="zh-CN" sz="2400" b="1" dirty="0" smtClean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research </a:t>
              </a:r>
              <a:r>
                <a:rPr lang="en-US" altLang="zh-CN" sz="2400" b="1" dirty="0">
                  <a:latin typeface="Times New Roman" pitchFamily="18" charset="0"/>
                  <a:ea typeface="Calibri" panose="020F0502020204030204" charset="0"/>
                  <a:cs typeface="Times New Roman" pitchFamily="18" charset="0"/>
                  <a:sym typeface="+mn-ea"/>
                </a:rPr>
                <a:t>studies</a:t>
              </a:r>
              <a:endParaRPr lang="en-US" altLang="zh-CN" sz="2400" dirty="0">
                <a:latin typeface="Times New Roman" pitchFamily="18" charset="0"/>
                <a:ea typeface="Calibri" panose="020F0502020204030204" charset="0"/>
                <a:cs typeface="Times New Roman" pitchFamily="18" charset="0"/>
                <a:sym typeface="+mn-ea"/>
              </a:endParaRPr>
            </a:p>
          </p:txBody>
        </p:sp>
      </p:grpSp>
      <p:pic>
        <p:nvPicPr>
          <p:cNvPr id="35" name="Picture 34" descr="WhatsApp Image 2022-07-01 at 1.05.30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" y="1932851"/>
            <a:ext cx="3729035" cy="3925041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08" y="214290"/>
            <a:ext cx="4652978" cy="547670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chemeClr val="tx1"/>
                </a:solidFill>
                <a:latin typeface="Algerian" pitchFamily="82" charset="0"/>
                <a:cs typeface="Times New Roman" pitchFamily="18" charset="0"/>
              </a:rPr>
              <a:t>Global  Scenario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800" dirty="0">
                <a:solidFill>
                  <a:schemeClr val="accent2">
                    <a:lumMod val="50000"/>
                  </a:schemeClr>
                </a:solidFill>
              </a:rPr>
            </a:b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0100" y="6072206"/>
            <a:ext cx="73152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1:10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Largest Honey Producing countries in the world during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519446"/>
            <a:ext cx="2000264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</a:t>
            </a:r>
            <a:r>
              <a:rPr lang="en-US" sz="1600" dirty="0"/>
              <a:t> </a:t>
            </a:r>
            <a:r>
              <a:rPr lang="en-US" sz="1600" dirty="0" smtClean="0"/>
              <a:t>statista.com</a:t>
            </a:r>
            <a:endParaRPr lang="en-US" sz="1600" dirty="0"/>
          </a:p>
        </p:txBody>
      </p:sp>
      <p:pic>
        <p:nvPicPr>
          <p:cNvPr id="10" name="Picture 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928670"/>
            <a:ext cx="8786874" cy="507209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Frame 8"/>
          <p:cNvSpPr/>
          <p:nvPr/>
        </p:nvSpPr>
        <p:spPr>
          <a:xfrm>
            <a:off x="1500166" y="4071942"/>
            <a:ext cx="2143140" cy="571504"/>
          </a:xfrm>
          <a:prstGeom prst="fram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33400" y="258634"/>
            <a:ext cx="80010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42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Export of honey by different countries of world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6274693"/>
            <a:ext cx="274320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3429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 FAOSTAT</a:t>
            </a:r>
            <a:endParaRPr lang="en-US" sz="105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20417730"/>
              </p:ext>
            </p:extLst>
          </p:nvPr>
        </p:nvGraphicFramePr>
        <p:xfrm>
          <a:off x="857226" y="1052736"/>
          <a:ext cx="7429551" cy="50201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27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27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627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27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787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314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Exporting country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2018-19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370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Qty ( tonnes)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 ( USD million)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Qty</a:t>
                      </a:r>
                      <a:r>
                        <a:rPr lang="en-IN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(tonnes)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N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 ( USD million)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3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China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1,31,361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1,40,726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255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34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New Zealand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23,576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286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18,951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211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34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Argentina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61,323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180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67,226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177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34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Germany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25,134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136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24,142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134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3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Ukraine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61,900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140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50,173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116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3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Mexico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30,070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33,500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115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3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Brazil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37,072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128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30,052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110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3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India </a:t>
                      </a:r>
                      <a:endParaRPr lang="en-I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34,857</a:t>
                      </a:r>
                      <a:endParaRPr lang="en-I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800" b="1" u="none" strike="noStrike">
                          <a:solidFill>
                            <a:srgbClr val="C00000"/>
                          </a:solidFill>
                          <a:effectLst/>
                        </a:rPr>
                        <a:t>107</a:t>
                      </a:r>
                      <a:endParaRPr lang="en-IN" sz="1800" b="1" i="0" u="none" strike="noStrike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800" b="1" u="none" strike="noStrike">
                          <a:solidFill>
                            <a:srgbClr val="C00000"/>
                          </a:solidFill>
                          <a:effectLst/>
                        </a:rPr>
                        <a:t>59,536</a:t>
                      </a:r>
                      <a:endParaRPr lang="en-IN" sz="1800" b="1" i="0" u="none" strike="noStrike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188</a:t>
                      </a:r>
                      <a:endParaRPr lang="en-I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5342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Hungary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25,726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94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24,269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96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3149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Spain 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22,907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105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>
                          <a:effectLst/>
                        </a:rPr>
                        <a:t>22,493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IN" sz="1600" u="none" strike="noStrike" dirty="0">
                          <a:effectLst/>
                        </a:rPr>
                        <a:t>93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8</a:t>
            </a:fld>
            <a:endParaRPr lang="en-IN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285852" y="1214422"/>
          <a:ext cx="6572296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71604" y="285728"/>
            <a:ext cx="5486400" cy="4873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Scenario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85852" y="5715016"/>
            <a:ext cx="670560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143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2: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Honey production in India from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2016-17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2020-21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596" y="6286520"/>
            <a:ext cx="1838452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NBB, 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2021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3D579F1-0317-4075-9BAE-E89CBF035420}"/>
              </a:ext>
            </a:extLst>
          </p:cNvPr>
          <p:cNvSpPr txBox="1"/>
          <p:nvPr/>
        </p:nvSpPr>
        <p:spPr>
          <a:xfrm>
            <a:off x="0" y="457200"/>
            <a:ext cx="9144000" cy="46166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 indent="285750" algn="ctr" fontAlgn="base">
              <a:spcBef>
                <a:spcPct val="0"/>
              </a:spcBef>
              <a:spcAft>
                <a:spcPct val="0"/>
              </a:spcAft>
              <a:tabLst>
                <a:tab pos="1138238" algn="l"/>
              </a:tabLst>
            </a:pPr>
            <a:r>
              <a:rPr lang="en-US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2: Top 10  </a:t>
            </a:r>
            <a:r>
              <a:rPr lang="en-US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Honey Producing States in India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4076781"/>
              </p:ext>
            </p:extLst>
          </p:nvPr>
        </p:nvGraphicFramePr>
        <p:xfrm>
          <a:off x="433914" y="1124744"/>
          <a:ext cx="8352928" cy="5040564"/>
        </p:xfrm>
        <a:graphic>
          <a:graphicData uri="http://schemas.openxmlformats.org/drawingml/2006/table">
            <a:tbl>
              <a:tblPr/>
              <a:tblGrid>
                <a:gridCol w="4176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6244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States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2400" b="1" dirty="0">
                          <a:latin typeface="Times New Roman"/>
                          <a:ea typeface="Times New Roman"/>
                          <a:cs typeface="Times New Roman"/>
                        </a:rPr>
                        <a:t>2018-19    (in </a:t>
                      </a:r>
                      <a:r>
                        <a:rPr lang="en-US" sz="2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‘000MT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Uttar Pradesh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22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West Bengal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18.5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Punjab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16.5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Bihar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15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Rajasthan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10.5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Himachal Pradesh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6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Haryana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4.8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Uttarakhand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2.8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Madhya Pradesh </a:t>
                      </a:r>
                      <a:endParaRPr lang="en-US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Times New Roman"/>
                        </a:rPr>
                        <a:t>2.6 </a:t>
                      </a:r>
                      <a:endParaRPr lang="en-U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9432">
                <a:tc>
                  <a:txBody>
                    <a:bodyPr/>
                    <a:lstStyle/>
                    <a:p>
                      <a:pPr marL="0" marR="0" indent="28575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Karnataka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138555" algn="l"/>
                        </a:tabLs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2.2 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6309321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Source: </a:t>
            </a:r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theindianblog.in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60207141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835696" y="274638"/>
            <a:ext cx="5486400" cy="49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Times New Roman" pitchFamily="18" charset="0"/>
                <a:cs typeface="Times New Roman" panose="02020603050405020304" pitchFamily="18" charset="0"/>
              </a:rPr>
              <a:t>Karnataka </a:t>
            </a:r>
            <a:r>
              <a:rPr lang="en-US" sz="2400" b="1" dirty="0" smtClean="0">
                <a:latin typeface="Times New Roman" pitchFamily="18" charset="0"/>
                <a:cs typeface="Times New Roman" panose="02020603050405020304" pitchFamily="18" charset="0"/>
              </a:rPr>
              <a:t>Scenario (2005-2020)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621508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Source: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Karnataka State Department of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Horticulture,2020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500034" y="928670"/>
          <a:ext cx="821537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572132" y="1785926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Production (in ‘000 MT)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43570" y="1928802"/>
            <a:ext cx="142876" cy="1428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4711067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857364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500034" y="3148329"/>
            <a:ext cx="8286808" cy="29238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apiculture (bee keeping)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an </a:t>
            </a:r>
            <a:r>
              <a:rPr lang="en-US" sz="24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art and skill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maintaining the bees</a:t>
            </a:r>
            <a:endParaRPr lang="en-US" sz="2400" b="1" dirty="0" smtClean="0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is an age old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agribusiness activity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has been practiced as early as </a:t>
            </a:r>
            <a:r>
              <a:rPr lang="en-IN" sz="2400" b="1" dirty="0" smtClean="0">
                <a:solidFill>
                  <a:srgbClr val="FF6699"/>
                </a:solidFill>
                <a:latin typeface="Times New Roman" pitchFamily="18" charset="0"/>
                <a:cs typeface="Times New Roman" pitchFamily="18" charset="0"/>
              </a:rPr>
              <a:t>13,000 BC</a:t>
            </a:r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Honey as a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food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ü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medicinal importance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honey</a:t>
            </a:r>
            <a:endParaRPr lang="en-US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428604"/>
            <a:ext cx="4143404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History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WhatsApp Image 2022-07-01 at 9.27.35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071546"/>
            <a:ext cx="4071966" cy="329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WhatsApp Image 2022-07-01 at 10.36.55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286124"/>
            <a:ext cx="4000560" cy="3216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7-02 at 11.06.31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696" y="3929067"/>
            <a:ext cx="3183729" cy="2357453"/>
          </a:xfrm>
          <a:prstGeom prst="rect">
            <a:avLst/>
          </a:prstGeom>
        </p:spPr>
      </p:pic>
      <p:pic>
        <p:nvPicPr>
          <p:cNvPr id="3" name="Picture 2" descr="WhatsApp Image 2022-07-02 at 10.56.48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24" y="714356"/>
            <a:ext cx="3714776" cy="27860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8596" y="714356"/>
            <a:ext cx="52149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8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Species of Honey bees:</a:t>
            </a:r>
          </a:p>
          <a:p>
            <a:endParaRPr lang="en-IN" sz="2800" b="1" u="sng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dorsata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(The rock- bee)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The largest honeybee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Builds single large open comb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Produces large quantity of honey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cerana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indica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(The Indian bee)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Medium – sized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Builds several parallel combs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This bee is not so ferocious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7-02 at 11.23.45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3500438"/>
            <a:ext cx="3733799" cy="27613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1472" y="1142984"/>
            <a:ext cx="51435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florea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(The little bee) 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Small – sized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Builds single small combs in bushes, hedges, etc. 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Honey yield is poor </a:t>
            </a: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mellifera</a:t>
            </a: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(The European bee)</a:t>
            </a:r>
          </a:p>
          <a:p>
            <a:pPr>
              <a:buFont typeface="Wingdings" pitchFamily="2" charset="2"/>
              <a:buChar char="Ø"/>
            </a:pPr>
            <a:endParaRPr lang="en-I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Look likes the Indian bee 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It is an introduced species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Easily domesticated</a:t>
            </a:r>
          </a:p>
        </p:txBody>
      </p:sp>
      <p:pic>
        <p:nvPicPr>
          <p:cNvPr id="3" name="Picture 2" descr="WhatsApp Image 2022-07-02 at 11.23.46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689" y="785794"/>
            <a:ext cx="2146056" cy="220547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8794" y="785794"/>
            <a:ext cx="5364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laboriosa (Himalayan giant bee)</a:t>
            </a:r>
            <a:endParaRPr lang="en-IN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2-07-02 at 11.53.13 AM.jpeg"/>
          <p:cNvPicPr>
            <a:picLocks noChangeAspect="1"/>
          </p:cNvPicPr>
          <p:nvPr/>
        </p:nvPicPr>
        <p:blipFill>
          <a:blip r:embed="rId2"/>
          <a:srcRect t="1588" r="-103" b="1516"/>
          <a:stretch>
            <a:fillRect/>
          </a:stretch>
        </p:blipFill>
        <p:spPr>
          <a:xfrm>
            <a:off x="2143108" y="1643049"/>
            <a:ext cx="4714908" cy="46388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785794"/>
            <a:ext cx="8358246" cy="28007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A honey bee colony has three castes –Queen, worker and drone.</a:t>
            </a:r>
          </a:p>
          <a:p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indent="-400050">
              <a:buAutoNum type="romanLcParenBoth"/>
            </a:pPr>
            <a:r>
              <a:rPr lang="en-IN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Queen Bee </a:t>
            </a:r>
          </a:p>
          <a:p>
            <a:pPr marL="400050" indent="-400050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It is the only fertile female in colony </a:t>
            </a:r>
          </a:p>
          <a:p>
            <a:pPr marL="400050" indent="-400050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She is largest in size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No wax glands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Live for about 3 - 4 years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marL="400050" indent="-400050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May lay eggs at the rate of 1500-2000 per day</a:t>
            </a:r>
          </a:p>
        </p:txBody>
      </p:sp>
      <p:pic>
        <p:nvPicPr>
          <p:cNvPr id="3" name="Picture 2" descr="Worker-Queen-and-Drone-of-the-European-honey-be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714752"/>
            <a:ext cx="6143668" cy="3065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392633" y="285728"/>
            <a:ext cx="2250937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Bee Family</a:t>
            </a:r>
            <a:endParaRPr lang="en-IN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808645"/>
            <a:ext cx="871543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just"/>
            <a:r>
              <a:rPr lang="en-IN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(ii) Drones </a:t>
            </a:r>
          </a:p>
          <a:p>
            <a:pPr marL="400050" indent="-400050" algn="just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Male member of colony and can live up to about 60 days. </a:t>
            </a:r>
          </a:p>
          <a:p>
            <a:pPr marL="400050" indent="-400050" algn="just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Sting and wax gland absent, develops from unfertilized egg.</a:t>
            </a:r>
          </a:p>
          <a:p>
            <a:pPr marL="400050" indent="-400050" algn="just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The sole duty of drone is to fertilize the virgin queen.</a:t>
            </a:r>
          </a:p>
          <a:p>
            <a:pPr marL="400050" indent="-400050" algn="just"/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indent="-400050" algn="just"/>
            <a:r>
              <a:rPr lang="en-IN" sz="2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(III)Worker Bee: </a:t>
            </a:r>
          </a:p>
          <a:p>
            <a:pPr marL="400050" indent="-400050" algn="just"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Have well-developed sting and hind legs</a:t>
            </a:r>
          </a:p>
          <a:p>
            <a:pPr marL="400050" indent="-400050" algn="just">
              <a:buFont typeface="Wingdings" pitchFamily="2" charset="2"/>
              <a:buChar char="Ø"/>
            </a:pP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Day 1-14: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Activity inside the hive such as cleaning the hive, feeding the larvae, etc. </a:t>
            </a: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Day 14-20: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Guard the entrance of the hive. </a:t>
            </a: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Day 21- 35: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Foraging, i.e. collecting the nectar and pollen from the surrounding. </a:t>
            </a:r>
          </a:p>
        </p:txBody>
      </p:sp>
      <p:pic>
        <p:nvPicPr>
          <p:cNvPr id="3" name="Picture 2" descr="WhatsApp Image 2022-07-02 at 2.28.2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1571612"/>
            <a:ext cx="521497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(A) Indigenous methods of bee keeping:</a:t>
            </a: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 wall or fixed hive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- It is purely natural type of comb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(ii) Movable hive-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It comprises wooden boxes or earthen pitchers. </a:t>
            </a:r>
          </a:p>
          <a:p>
            <a:pPr>
              <a:buFont typeface="Wingdings" pitchFamily="2" charset="2"/>
              <a:buChar char="Ø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The traditional beekeepers catch clustered swarms from trees, bushes, etc and transfer them to the wooden boxes.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WhatsApp Image 2022-07-02 at 12.31.44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1357298"/>
            <a:ext cx="3543885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500298" y="467005"/>
            <a:ext cx="3321743" cy="46166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/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Methods of Beekeeping </a:t>
            </a:r>
          </a:p>
        </p:txBody>
      </p:sp>
      <p:pic>
        <p:nvPicPr>
          <p:cNvPr id="6" name="Picture 5" descr="WhatsApp Image 2022-07-02 at 12.37.41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3643314"/>
            <a:ext cx="3357586" cy="2615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643050"/>
            <a:ext cx="57150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(b) Modern method of apiculture: </a:t>
            </a:r>
          </a:p>
          <a:p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• The modern Bee hives were designed based on “Bee Space theory” by </a:t>
            </a:r>
            <a:r>
              <a:rPr lang="en-IN" sz="2200" dirty="0" err="1" smtClean="0">
                <a:latin typeface="Times New Roman" pitchFamily="18" charset="0"/>
                <a:cs typeface="Times New Roman" pitchFamily="18" charset="0"/>
              </a:rPr>
              <a:t>L.L.Langstroth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 in 1851.</a:t>
            </a:r>
          </a:p>
          <a:p>
            <a:pPr algn="just"/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Bee space is the optimum distance to be left in between two adjacent comb surfaces in a bee hive which is essential for normal movement and functioning of bees.</a:t>
            </a:r>
          </a:p>
        </p:txBody>
      </p:sp>
      <p:pic>
        <p:nvPicPr>
          <p:cNvPr id="3" name="Picture 2" descr="345-master_1.jpg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143636" y="1214422"/>
            <a:ext cx="2762255" cy="4047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386" name="AutoShape 2" descr="3 Best Types of Beehives: Langstroth, Top Bar, and Warré​​​​​​​ |  Beekeeping 101 | The Old Farmer's Almanac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20</a:t>
            </a:fld>
            <a:endParaRPr lang="en-IN"/>
          </a:p>
        </p:txBody>
      </p:sp>
      <p:pic>
        <p:nvPicPr>
          <p:cNvPr id="4" name="Picture 3" descr="langstrothHiveIllu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714356"/>
            <a:ext cx="4262434" cy="5124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WhatsApp Image 2022-07-05 at 2.55.11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714488"/>
            <a:ext cx="3833811" cy="28432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00232" y="142852"/>
            <a:ext cx="3714744" cy="4308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Types of hives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429124" y="6069947"/>
            <a:ext cx="4360424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I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IN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Langstroth</a:t>
            </a:r>
            <a:r>
              <a:rPr lang="en-I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hive for A. </a:t>
            </a:r>
            <a:r>
              <a:rPr lang="en-IN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mellifera</a:t>
            </a:r>
            <a:r>
              <a:rPr lang="en-I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sz="22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5720" y="4643446"/>
            <a:ext cx="4000528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BIS (Bureau of Indian Standard) hive A and B type for A. </a:t>
            </a:r>
            <a:r>
              <a:rPr lang="en-IN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cerana</a:t>
            </a:r>
            <a:endParaRPr lang="en-IN" sz="2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74312271"/>
              </p:ext>
            </p:extLst>
          </p:nvPr>
        </p:nvGraphicFramePr>
        <p:xfrm>
          <a:off x="647728" y="1412776"/>
          <a:ext cx="7924800" cy="397952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11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803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763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567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441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Sl. No</a:t>
                      </a:r>
                      <a:endParaRPr lang="en-US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Common name</a:t>
                      </a:r>
                      <a:endParaRPr lang="en-US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Scientific name</a:t>
                      </a:r>
                      <a:endParaRPr lang="en-US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Honey yield     (kg/colony)</a:t>
                      </a:r>
                      <a:endParaRPr lang="en-US" sz="2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Indian bee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Apis</a:t>
                      </a:r>
                      <a:r>
                        <a:rPr lang="en-US" sz="2000" i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cerena</a:t>
                      </a:r>
                      <a:endParaRPr lang="en-US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8-10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European bee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Apis</a:t>
                      </a:r>
                      <a:r>
                        <a:rPr lang="en-US" sz="2000" i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mellifera</a:t>
                      </a:r>
                      <a:endParaRPr lang="en-US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25-30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Rock bee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Apis</a:t>
                      </a:r>
                      <a:r>
                        <a:rPr lang="en-US" sz="2000" i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dorsata</a:t>
                      </a:r>
                      <a:endParaRPr lang="en-US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30-35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09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Little bee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Apis</a:t>
                      </a:r>
                      <a:r>
                        <a:rPr lang="en-US" sz="2000" i="1" dirty="0">
                          <a:latin typeface="Times New Roman" pitchFamily="18" charset="0"/>
                          <a:cs typeface="Times New Roman" pitchFamily="18" charset="0"/>
                        </a:rPr>
                        <a:t>  florae</a:t>
                      </a:r>
                      <a:endParaRPr lang="en-US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&lt;1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715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itchFamily="18" charset="0"/>
                          <a:cs typeface="Times New Roman" pitchFamily="18" charset="0"/>
                        </a:rPr>
                        <a:t>Himalayan bee</a:t>
                      </a:r>
                      <a:endParaRPr lang="en-US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 err="1">
                          <a:latin typeface="Times New Roman" pitchFamily="18" charset="0"/>
                          <a:cs typeface="Times New Roman" pitchFamily="18" charset="0"/>
                        </a:rPr>
                        <a:t>Apis</a:t>
                      </a:r>
                      <a:r>
                        <a:rPr lang="en-US" sz="2000" i="1" dirty="0">
                          <a:latin typeface="Times New Roman" pitchFamily="18" charset="0"/>
                          <a:cs typeface="Times New Roman" pitchFamily="18" charset="0"/>
                        </a:rPr>
                        <a:t> laboriosa</a:t>
                      </a:r>
                      <a:endParaRPr lang="en-US" sz="20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40-45</a:t>
                      </a:r>
                      <a:endParaRPr lang="en-US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560474"/>
            <a:ext cx="8077200" cy="46166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3: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Major  Honey bee species in India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38200" y="5924490"/>
            <a:ext cx="4648200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AICRP on Honey Bee,2018 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ctr"/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Bee products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8013"/>
            <a:ext cx="8229600" cy="50482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all" dirty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Honey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1260491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Liquid gold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According to the recent study by IMARC Group, titled “Indian Honey Market: Industry Trends, Share, Size, Growth, Opportunity and Forecast 2019-2024”, the Indian honey market reached a value of INR 15,579 Million in 2018, registering a CAGR of almost 11% during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2012-2018.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Most industrialized countries import honey to meet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their demand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requirement can provide developing countries with a useful source of foreign exchange from honey exports.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2" name="Picture 4" descr="C:\Users\admin\Desktop\gettyimages-183354852-1558479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162627"/>
            <a:ext cx="2667000" cy="266352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66700" y="6330699"/>
            <a:ext cx="444931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Food and Agriculture Organization,2018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2-07-01 at 9.20.30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6" y="71414"/>
            <a:ext cx="9072594" cy="678658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7AFF6FA-53BF-4804-8D5F-7EC7F7B5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1D0C1F1-89B6-46AC-AF71-9D814BE3ECEC}"/>
              </a:ext>
            </a:extLst>
          </p:cNvPr>
          <p:cNvSpPr txBox="1"/>
          <p:nvPr/>
        </p:nvSpPr>
        <p:spPr>
          <a:xfrm>
            <a:off x="714348" y="1928802"/>
            <a:ext cx="796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/>
              <a:t>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Helps in curing allergies and infections.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Great for the digestive health.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Boost the immune system.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For Wounds and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cuts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Cures obesity and helps in loosing weight.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Enhance skin and hair.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Good for brain health.</a:t>
            </a:r>
            <a:endParaRPr lang="en-I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70E0154-7853-4FC8-A2FF-0654BFBDCF10}"/>
              </a:ext>
            </a:extLst>
          </p:cNvPr>
          <p:cNvSpPr txBox="1"/>
          <p:nvPr/>
        </p:nvSpPr>
        <p:spPr>
          <a:xfrm>
            <a:off x="228600" y="762000"/>
            <a:ext cx="8624936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highlight>
                  <a:srgbClr val="00CC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benefits of consuming Honey</a:t>
            </a:r>
            <a:endParaRPr lang="en-IN" sz="3200" b="1" dirty="0">
              <a:highlight>
                <a:srgbClr val="00CC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708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hatsApp Image 2022-07-02 at 5.17.07 PM.jpeg"/>
          <p:cNvPicPr>
            <a:picLocks noChangeAspect="1"/>
          </p:cNvPicPr>
          <p:nvPr/>
        </p:nvPicPr>
        <p:blipFill>
          <a:blip r:embed="rId2">
            <a:lum bright="-20000" contrast="-45000"/>
          </a:blip>
          <a:stretch>
            <a:fillRect/>
          </a:stretch>
        </p:blipFill>
        <p:spPr>
          <a:xfrm>
            <a:off x="0" y="0"/>
            <a:ext cx="9144000" cy="69294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0" y="357166"/>
            <a:ext cx="4191000" cy="792162"/>
          </a:xfrm>
          <a:solidFill>
            <a:srgbClr val="FF99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Royal jelly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2"/>
            <a:ext cx="8258204" cy="3429024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Royal jelly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secretion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by hypo-pharyngeal glands of worker bees of two weeks.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Royal 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jelly include improved health, increased body mass, enhanced fertility and additional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longevity of Queen bee.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Cosmetics containing royal jelly are said to have anti-aging qualities. </a:t>
            </a:r>
            <a:endParaRPr lang="en-US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average,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half 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Kilo royal jelly can be extracted from a box per year and sold 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at 15 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25, 000 Rs/kg. 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700" y="6330699"/>
            <a:ext cx="459333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Food and Agriculture Organization,2018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bee\royal-jelly-1296x728-feature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1052497"/>
          </a:xfrm>
        </p:spPr>
        <p:txBody>
          <a:bodyPr>
            <a:norm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the world’s royal jelly is consumed in China with much of the balance exported to Japan.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0749989"/>
              </p:ext>
            </p:extLst>
          </p:nvPr>
        </p:nvGraphicFramePr>
        <p:xfrm>
          <a:off x="642910" y="2357430"/>
          <a:ext cx="7620000" cy="2804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389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405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405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44245" algn="ctr"/>
                        </a:tabLst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 </a:t>
                      </a:r>
                      <a:endParaRPr lang="en-US" sz="20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1984</a:t>
                      </a:r>
                      <a:endParaRPr lang="en-US" sz="20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20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China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Vietnam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Korea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India 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200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 total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3885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990600" y="1813411"/>
            <a:ext cx="6248400" cy="36933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44563" algn="ctr"/>
              </a:tabLst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Royal jelly production trend in world (tones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6339374"/>
            <a:ext cx="3266728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44563" algn="ctr"/>
              </a:tabLst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Crane and Sabatini  ,2017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F:\bee\royal-jelly-queen-b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5105400"/>
            <a:ext cx="2643174" cy="1752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926" y="246844"/>
            <a:ext cx="2747974" cy="639762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Bee-wax </a:t>
            </a:r>
            <a:r>
              <a:rPr lang="en-US" sz="4000" dirty="0">
                <a:solidFill>
                  <a:schemeClr val="tx1"/>
                </a:solidFill>
              </a:rPr>
              <a:t/>
            </a:r>
            <a:br>
              <a:rPr lang="en-US" sz="4000" dirty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5"/>
            <a:ext cx="8376059" cy="2000264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Bees produce wax from the wax secreting glands and they use this wax for construction of comb.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beeswax is used in several industries such as cosmetic, electric and textile industry, preparation of comb foundation sheet candles etc.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market price of beeswax is varied between Rs.400 to 700 per kg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F:\bee\beeswax-1516774102-360320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643314"/>
            <a:ext cx="3733336" cy="2213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3643314"/>
            <a:ext cx="4038136" cy="2213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66700" y="6330699"/>
            <a:ext cx="459333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Food and Agriculture Organization,2018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28</a:t>
            </a:fld>
            <a:endParaRPr lang="en-IN"/>
          </a:p>
        </p:txBody>
      </p:sp>
    </p:spTree>
  </p:cSld>
  <p:clrMapOvr>
    <a:masterClrMapping/>
  </p:clrMapOvr>
  <p:transition spd="med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317820535"/>
              </p:ext>
            </p:extLst>
          </p:nvPr>
        </p:nvGraphicFramePr>
        <p:xfrm>
          <a:off x="762000" y="381000"/>
          <a:ext cx="7772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071538" y="5429264"/>
            <a:ext cx="66294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Fig.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Market share of bee wax by different regions in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world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6283657"/>
            <a:ext cx="2057743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FAO stat,2018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29</a:t>
            </a:fld>
            <a:endParaRPr lang="en-IN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74" y="142876"/>
            <a:ext cx="3733800" cy="5714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Propolis</a:t>
            </a:r>
            <a:br>
              <a:rPr lang="en-US" sz="3600" b="1" dirty="0">
                <a:latin typeface="Times New Roman" pitchFamily="18" charset="0"/>
                <a:cs typeface="Times New Roman" pitchFamily="18" charset="0"/>
              </a:rPr>
            </a:b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857232"/>
            <a:ext cx="8443914" cy="3000396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It is produced by Italian and stingless bees and not seen in Indian bee, rock bee and little bee.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Honey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bees use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propolis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for sealing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cracks, crevices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unwanted holes in the hive.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About 300g of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propolis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can be obtained from one colony per year and sold @ Rs 500/kg. </a:t>
            </a:r>
          </a:p>
          <a:p>
            <a:pPr algn="just"/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Propolis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has been suggested to have a role in treating certain cancers as well (National Center for Biotechnology Information).</a:t>
            </a:r>
          </a:p>
          <a:p>
            <a:pPr>
              <a:buNone/>
            </a:pPr>
            <a:endParaRPr lang="en-US" sz="2200" dirty="0"/>
          </a:p>
        </p:txBody>
      </p:sp>
      <p:pic>
        <p:nvPicPr>
          <p:cNvPr id="7171" name="Picture 3" descr="F:\bee\bee-propol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9122" y="3744399"/>
            <a:ext cx="2444372" cy="2468562"/>
          </a:xfrm>
          <a:prstGeom prst="rect">
            <a:avLst/>
          </a:prstGeom>
          <a:noFill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5485" y="3801789"/>
            <a:ext cx="2162562" cy="241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000"/>
          <a:stretch/>
        </p:blipFill>
        <p:spPr>
          <a:xfrm>
            <a:off x="4154277" y="3819940"/>
            <a:ext cx="2173146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4214818"/>
            <a:ext cx="1524000" cy="163636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6700" y="6330699"/>
            <a:ext cx="459333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Food and Agriculture Organization,2018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30</a:t>
            </a:fld>
            <a:endParaRPr lang="en-IN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888" y="228600"/>
            <a:ext cx="2438400" cy="792162"/>
          </a:xfr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Bee venom</a:t>
            </a:r>
            <a:b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690" y="1166017"/>
            <a:ext cx="8229600" cy="319167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Apitoxin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contains more than 40 biologically and pharmacologically active compound.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injected by honey bees using their sting to defend themselves from the intruders.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Quantity of bee venom produced by worker bees varies between 100 to150 micrograms. About 50 mg venom can be obtained per colony and sold @ Rs 1000/g.</a:t>
            </a:r>
          </a:p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main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bee venom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producer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USA has produced only about 3 kg of dry venom during the last 30 year.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99" t="44443" r="15501" b="7779"/>
          <a:stretch/>
        </p:blipFill>
        <p:spPr>
          <a:xfrm>
            <a:off x="357158" y="4286256"/>
            <a:ext cx="2438400" cy="19416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193" b="13265"/>
          <a:stretch/>
        </p:blipFill>
        <p:spPr>
          <a:xfrm>
            <a:off x="3143240" y="4286256"/>
            <a:ext cx="2992077" cy="19677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7557" y="4155859"/>
            <a:ext cx="2100263" cy="21185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8975" y="6445013"/>
            <a:ext cx="396240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Food and Agriculture Organization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31</a:t>
            </a:fld>
            <a:endParaRPr lang="en-IN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7375" y="266131"/>
            <a:ext cx="2057400" cy="868362"/>
          </a:xfr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Pollen</a:t>
            </a:r>
            <a:b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6553200" cy="4525963"/>
          </a:xfrm>
        </p:spPr>
        <p:txBody>
          <a:bodyPr>
            <a:norm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the chief source of protein, lipids, amino acids, minerals, vitamins etc. in the honey bee diet.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improves in Athletic performance. 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Sold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market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prices ranging from Rs. 2000 to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20,000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per kg depending on the crop from which it is collected by bees.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75" r="28212" b="2222"/>
          <a:stretch/>
        </p:blipFill>
        <p:spPr>
          <a:xfrm>
            <a:off x="7467600" y="228600"/>
            <a:ext cx="152400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2728" y="3786190"/>
            <a:ext cx="3009338" cy="26745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3974" y="6460123"/>
            <a:ext cx="458405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Food and Agriculture Organization,2018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7-03 at 12.32.18 PM.jpeg"/>
          <p:cNvPicPr>
            <a:picLocks noGrp="1" noChangeAspect="1"/>
          </p:cNvPicPr>
          <p:nvPr>
            <p:ph idx="1"/>
          </p:nvPr>
        </p:nvPicPr>
        <p:blipFill>
          <a:blip r:embed="rId2">
            <a:lum bright="-10000" contrast="20000"/>
          </a:blip>
          <a:stretch>
            <a:fillRect/>
          </a:stretch>
        </p:blipFill>
        <p:spPr>
          <a:xfrm>
            <a:off x="0" y="-21912"/>
            <a:ext cx="9144000" cy="68799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33</a:t>
            </a:fld>
            <a:endParaRPr lang="en-IN"/>
          </a:p>
        </p:txBody>
      </p:sp>
      <p:pic>
        <p:nvPicPr>
          <p:cNvPr id="5" name="Picture 4" descr="WhatsApp Image 2022-07-07 at 3.37.08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928670"/>
            <a:ext cx="4500594" cy="5214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WhatsApp Image 2022-07-07 at 3.37.21 P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2" y="1285860"/>
            <a:ext cx="4643470" cy="53578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34</a:t>
            </a:fld>
            <a:endParaRPr lang="en-IN"/>
          </a:p>
        </p:txBody>
      </p:sp>
      <p:pic>
        <p:nvPicPr>
          <p:cNvPr id="7" name="Content Placeholder 6" descr="WhatsApp Image 2022-07-07 at 3.38.33 PM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7-01 at 12.36.05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WhatsApp Image 2022-07-02 at 5.40.00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2143116"/>
            <a:ext cx="3214710" cy="44202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 descr="Honey1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000240"/>
            <a:ext cx="4429156" cy="2857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35</a:t>
            </a:fld>
            <a:endParaRPr lang="en-IN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tsApp Image 2022-07-03 at 12.32.19 PM.jpeg"/>
          <p:cNvPicPr>
            <a:picLocks noChangeAspect="1"/>
          </p:cNvPicPr>
          <p:nvPr/>
        </p:nvPicPr>
        <p:blipFill>
          <a:blip r:embed="rId3"/>
          <a:srcRect r="1328" b="32222"/>
          <a:stretch>
            <a:fillRect/>
          </a:stretch>
        </p:blipFill>
        <p:spPr>
          <a:xfrm>
            <a:off x="2786050" y="1071546"/>
            <a:ext cx="3143272" cy="4676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WhatsApp Image 2022-07-03 at 12.32.20 PM.jpeg"/>
          <p:cNvPicPr>
            <a:picLocks noChangeAspect="1"/>
          </p:cNvPicPr>
          <p:nvPr/>
        </p:nvPicPr>
        <p:blipFill>
          <a:blip r:embed="rId4"/>
          <a:srcRect r="1580" b="64583"/>
          <a:stretch>
            <a:fillRect/>
          </a:stretch>
        </p:blipFill>
        <p:spPr>
          <a:xfrm>
            <a:off x="0" y="0"/>
            <a:ext cx="2686369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 descr="WhatsApp Image 2022-07-03 at 12.32.18 PM (1).jpeg"/>
          <p:cNvPicPr>
            <a:picLocks noChangeAspect="1"/>
          </p:cNvPicPr>
          <p:nvPr/>
        </p:nvPicPr>
        <p:blipFill>
          <a:blip r:embed="rId5"/>
          <a:srcRect r="1919" b="54217"/>
          <a:stretch>
            <a:fillRect/>
          </a:stretch>
        </p:blipFill>
        <p:spPr>
          <a:xfrm>
            <a:off x="5643570" y="3857628"/>
            <a:ext cx="3459103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36</a:t>
            </a:fld>
            <a:endParaRPr lang="en-IN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85720" y="3000372"/>
          <a:ext cx="1143008" cy="857256"/>
        </p:xfrm>
        <a:graphic>
          <a:graphicData uri="http://schemas.openxmlformats.org/presentationml/2006/ole">
            <p:oleObj spid="_x0000_s1029" name="Document" showAsIcon="1" r:id="rId6" imgW="914400" imgH="771525" progId="Word.Document.12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500166" y="4786322"/>
          <a:ext cx="1128714" cy="914401"/>
        </p:xfrm>
        <a:graphic>
          <a:graphicData uri="http://schemas.openxmlformats.org/presentationml/2006/ole">
            <p:oleObj spid="_x0000_s1030" name="Document" showAsIcon="1" r:id="rId7" imgW="914400" imgH="771525" progId="Word.Document.12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357686" y="5943623"/>
          <a:ext cx="1143008" cy="985839"/>
        </p:xfrm>
        <a:graphic>
          <a:graphicData uri="http://schemas.openxmlformats.org/presentationml/2006/ole">
            <p:oleObj spid="_x0000_s1031" name="Document" showAsIcon="1" r:id="rId8" imgW="914400" imgH="771525" progId="Word.Document.12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428736"/>
            <a:ext cx="8501122" cy="4401205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Two World Class State of the Art Honey Testing Labs, one at NDDB,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Anand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, Gujarat &amp; one IIHR,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Bengaluru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, Karnataka, have been approved/ set up.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10,000 Beekeepers &amp; Honey Societies/Firms/Companies with 16.00lakhs honeybee colonies have been registered with NBB.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Proposal for developing Traceability Source of Honey and other Beehive Products approved and work has been  started.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5 FPOs of honey producers in the States of Bihar, Uttar Pradesh, Madhya Pradesh, Rajasthan &amp; West Bengal have been formed and launched by Minister of Agri.&amp; FW on 26.11.2020.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16 Integrated Beekeeping Development Centres (IBDCs) as role model of beekeeping have been commissioned, one each in the States of Haryana, Delhi, Bihar, Punjab, Madhya Pradesh, Uttar Pradesh, Manipur,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Uttarakhand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, Jammu &amp; Kashmir, Tamil Nadu, Karnataka, Himachal Pradesh, West Bengal, Tripura, Andhra Pradesh and Arunachal Pradesh.</a:t>
            </a:r>
          </a:p>
        </p:txBody>
      </p:sp>
      <p:sp>
        <p:nvSpPr>
          <p:cNvPr id="3" name="Rectangle 2"/>
          <p:cNvSpPr/>
          <p:nvPr/>
        </p:nvSpPr>
        <p:spPr>
          <a:xfrm>
            <a:off x="2714612" y="500042"/>
            <a:ext cx="3812903" cy="461665"/>
          </a:xfrm>
          <a:prstGeom prst="rect">
            <a:avLst/>
          </a:prstGeom>
          <a:solidFill>
            <a:srgbClr val="FF6699"/>
          </a:solidFill>
        </p:spPr>
        <p:txBody>
          <a:bodyPr wrap="none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MAIN ACHIEVEMENTS: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37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7-02 at 7.02.47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6143668" cy="61436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hlinkClick r:id="rId3" tooltip="https://allbankcare.in/nbb/"/>
          </p:cNvPr>
          <p:cNvSpPr txBox="1"/>
          <p:nvPr/>
        </p:nvSpPr>
        <p:spPr>
          <a:xfrm>
            <a:off x="928662" y="6417254"/>
            <a:ext cx="6786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hlinkClick r:id="rId3" tooltip="https://allbankcare.in/nbb/"/>
              </a:rPr>
              <a:t>https://allbankcare.in/nbb/</a:t>
            </a:r>
            <a:endParaRPr lang="en-IN" dirty="0"/>
          </a:p>
        </p:txBody>
      </p:sp>
      <p:pic>
        <p:nvPicPr>
          <p:cNvPr id="4" name="Picture 3" descr="WhatsApp Image 2022-07-03 at 12.32.20 PM (1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86" y="2000240"/>
            <a:ext cx="4572000" cy="3343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38</a:t>
            </a:fld>
            <a:endParaRPr lang="en-IN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7-02 at 6.40.56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461"/>
            <a:ext cx="9143999" cy="692946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39</a:t>
            </a:fld>
            <a:endParaRPr lang="en-IN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44383" y="507889"/>
            <a:ext cx="133858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5"/>
              </a:lnSpc>
            </a:pPr>
            <a:r>
              <a:rPr sz="1600" spc="-10" dirty="0">
                <a:solidFill>
                  <a:srgbClr val="31391B"/>
                </a:solidFill>
                <a:latin typeface="Corbel"/>
                <a:cs typeface="Corbel"/>
              </a:rPr>
              <a:t>Pawanexh</a:t>
            </a:r>
            <a:r>
              <a:rPr sz="1600" spc="15" dirty="0">
                <a:solidFill>
                  <a:srgbClr val="31391B"/>
                </a:solidFill>
                <a:latin typeface="Corbel"/>
                <a:cs typeface="Corbel"/>
              </a:rPr>
              <a:t> </a:t>
            </a:r>
            <a:r>
              <a:rPr sz="1600" spc="-15" dirty="0">
                <a:solidFill>
                  <a:srgbClr val="31391B"/>
                </a:solidFill>
                <a:latin typeface="Corbel"/>
                <a:cs typeface="Corbel"/>
              </a:rPr>
              <a:t>Kohli</a:t>
            </a:r>
            <a:endParaRPr sz="16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934719"/>
            <a:chOff x="0" y="0"/>
            <a:chExt cx="9144000" cy="93471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21436"/>
              <a:ext cx="9144000" cy="1127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844613"/>
              <a:ext cx="9144000" cy="46355"/>
            </a:xfrm>
            <a:custGeom>
              <a:avLst/>
              <a:gdLst/>
              <a:ahLst/>
              <a:cxnLst/>
              <a:rect l="l" t="t" r="r" b="b"/>
              <a:pathLst>
                <a:path w="9144000" h="46355">
                  <a:moveTo>
                    <a:pt x="9144000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9144000" y="460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9144000" cy="844550"/>
            </a:xfrm>
            <a:custGeom>
              <a:avLst/>
              <a:gdLst/>
              <a:ahLst/>
              <a:cxnLst/>
              <a:rect l="l" t="t" r="r" b="b"/>
              <a:pathLst>
                <a:path w="9144000" h="844550">
                  <a:moveTo>
                    <a:pt x="9144000" y="0"/>
                  </a:moveTo>
                  <a:lnTo>
                    <a:pt x="0" y="0"/>
                  </a:lnTo>
                  <a:lnTo>
                    <a:pt x="0" y="844550"/>
                  </a:lnTo>
                  <a:lnTo>
                    <a:pt x="9144000" y="8445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139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4"/>
          <p:cNvGrpSpPr/>
          <p:nvPr/>
        </p:nvGrpSpPr>
        <p:grpSpPr>
          <a:xfrm>
            <a:off x="0" y="6756398"/>
            <a:ext cx="9144000" cy="49530"/>
            <a:chOff x="0" y="6756398"/>
            <a:chExt cx="9144000" cy="49530"/>
          </a:xfrm>
        </p:grpSpPr>
        <p:sp>
          <p:nvSpPr>
            <p:cNvPr id="15" name="object 15"/>
            <p:cNvSpPr/>
            <p:nvPr/>
          </p:nvSpPr>
          <p:spPr>
            <a:xfrm>
              <a:off x="0" y="6756398"/>
              <a:ext cx="9144000" cy="33655"/>
            </a:xfrm>
            <a:custGeom>
              <a:avLst/>
              <a:gdLst/>
              <a:ahLst/>
              <a:cxnLst/>
              <a:rect l="l" t="t" r="r" b="b"/>
              <a:pathLst>
                <a:path w="9144000" h="33654">
                  <a:moveTo>
                    <a:pt x="9144000" y="0"/>
                  </a:moveTo>
                  <a:lnTo>
                    <a:pt x="0" y="0"/>
                  </a:lnTo>
                  <a:lnTo>
                    <a:pt x="0" y="33338"/>
                  </a:lnTo>
                  <a:lnTo>
                    <a:pt x="9144000" y="3333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8692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788149"/>
              <a:ext cx="1600200" cy="1777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00430" y="1000108"/>
            <a:ext cx="2193036" cy="806196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857620" y="1142984"/>
            <a:ext cx="1557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solidFill>
                  <a:srgbClr val="FFFFFF"/>
                </a:solidFill>
                <a:latin typeface="Corbel"/>
                <a:cs typeface="Corbel"/>
              </a:rPr>
              <a:t>Productivity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14" name="object 20"/>
          <p:cNvGrpSpPr/>
          <p:nvPr/>
        </p:nvGrpSpPr>
        <p:grpSpPr>
          <a:xfrm>
            <a:off x="3500430" y="1672192"/>
            <a:ext cx="2193290" cy="1073150"/>
            <a:chOff x="281940" y="1722120"/>
            <a:chExt cx="2193290" cy="1073150"/>
          </a:xfrm>
          <a:solidFill>
            <a:srgbClr val="FFC000"/>
          </a:solidFill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0431" y="1722120"/>
              <a:ext cx="361188" cy="297179"/>
            </a:xfrm>
            <a:prstGeom prst="rect">
              <a:avLst/>
            </a:prstGeom>
            <a:grpFill/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940" y="1987296"/>
              <a:ext cx="2193036" cy="807720"/>
            </a:xfrm>
            <a:prstGeom prst="rect">
              <a:avLst/>
            </a:prstGeom>
            <a:grpFill/>
          </p:spPr>
        </p:pic>
      </p:grpSp>
      <p:sp>
        <p:nvSpPr>
          <p:cNvPr id="23" name="object 23"/>
          <p:cNvSpPr txBox="1"/>
          <p:nvPr/>
        </p:nvSpPr>
        <p:spPr>
          <a:xfrm>
            <a:off x="3929058" y="2071678"/>
            <a:ext cx="1278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Inclusivity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20" name="object 25"/>
          <p:cNvGrpSpPr/>
          <p:nvPr/>
        </p:nvGrpSpPr>
        <p:grpSpPr>
          <a:xfrm>
            <a:off x="3500430" y="2609451"/>
            <a:ext cx="2240280" cy="1073150"/>
            <a:chOff x="281940" y="2659379"/>
            <a:chExt cx="2240280" cy="107315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0431" y="2659379"/>
              <a:ext cx="361188" cy="29717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1940" y="2924555"/>
              <a:ext cx="2240280" cy="807720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786182" y="3071810"/>
            <a:ext cx="1734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Sustainability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25" name="object 30"/>
          <p:cNvGrpSpPr/>
          <p:nvPr/>
        </p:nvGrpSpPr>
        <p:grpSpPr>
          <a:xfrm>
            <a:off x="3500430" y="3548236"/>
            <a:ext cx="2193290" cy="1071880"/>
            <a:chOff x="281940" y="3598164"/>
            <a:chExt cx="2193290" cy="1071880"/>
          </a:xfrm>
          <a:solidFill>
            <a:srgbClr val="FF9900"/>
          </a:solidFill>
        </p:grpSpPr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0431" y="3598164"/>
              <a:ext cx="361188" cy="295656"/>
            </a:xfrm>
            <a:prstGeom prst="rect">
              <a:avLst/>
            </a:prstGeom>
            <a:grpFill/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940" y="3863340"/>
              <a:ext cx="2193036" cy="806195"/>
            </a:xfrm>
            <a:prstGeom prst="rect">
              <a:avLst/>
            </a:prstGeom>
            <a:grpFill/>
          </p:spPr>
        </p:pic>
      </p:grpSp>
      <p:sp>
        <p:nvSpPr>
          <p:cNvPr id="33" name="object 33"/>
          <p:cNvSpPr txBox="1"/>
          <p:nvPr/>
        </p:nvSpPr>
        <p:spPr>
          <a:xfrm>
            <a:off x="3857620" y="4000504"/>
            <a:ext cx="14871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Corbel"/>
                <a:cs typeface="Corbel"/>
              </a:rPr>
              <a:t>Technology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30" name="object 35"/>
          <p:cNvGrpSpPr/>
          <p:nvPr/>
        </p:nvGrpSpPr>
        <p:grpSpPr>
          <a:xfrm>
            <a:off x="3500430" y="4485495"/>
            <a:ext cx="2193290" cy="1071880"/>
            <a:chOff x="281940" y="4535423"/>
            <a:chExt cx="2193290" cy="1071880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0431" y="4535423"/>
              <a:ext cx="361188" cy="2956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940" y="4800599"/>
              <a:ext cx="2193036" cy="806196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071934" y="4929198"/>
            <a:ext cx="9505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Q</a:t>
            </a:r>
            <a:r>
              <a:rPr sz="2400" dirty="0">
                <a:solidFill>
                  <a:srgbClr val="FFFFFF"/>
                </a:solidFill>
                <a:latin typeface="Corbel"/>
                <a:cs typeface="Corbel"/>
              </a:rPr>
              <a:t>ual</a:t>
            </a: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2400" spc="-5" dirty="0">
                <a:solidFill>
                  <a:srgbClr val="FFFFFF"/>
                </a:solidFill>
                <a:latin typeface="Corbel"/>
                <a:cs typeface="Corbel"/>
              </a:rPr>
              <a:t>ty</a:t>
            </a:r>
            <a:endParaRPr sz="2400">
              <a:latin typeface="Corbel"/>
              <a:cs typeface="Corbel"/>
            </a:endParaRPr>
          </a:p>
        </p:txBody>
      </p:sp>
      <p:grpSp>
        <p:nvGrpSpPr>
          <p:cNvPr id="35" name="object 40"/>
          <p:cNvGrpSpPr/>
          <p:nvPr/>
        </p:nvGrpSpPr>
        <p:grpSpPr>
          <a:xfrm>
            <a:off x="3500430" y="5422756"/>
            <a:ext cx="2223770" cy="1071880"/>
            <a:chOff x="281940" y="5472684"/>
            <a:chExt cx="2223770" cy="1071880"/>
          </a:xfrm>
          <a:solidFill>
            <a:srgbClr val="FF6600"/>
          </a:solidFill>
        </p:grpSpPr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0431" y="5472684"/>
              <a:ext cx="361188" cy="297180"/>
            </a:xfrm>
            <a:prstGeom prst="rect">
              <a:avLst/>
            </a:prstGeom>
            <a:grpFill/>
          </p:spPr>
        </p:pic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1940" y="5737860"/>
              <a:ext cx="2223516" cy="806195"/>
            </a:xfrm>
            <a:prstGeom prst="rect">
              <a:avLst/>
            </a:prstGeom>
            <a:grpFill/>
          </p:spPr>
        </p:pic>
      </p:grpSp>
      <p:sp>
        <p:nvSpPr>
          <p:cNvPr id="43" name="object 43"/>
          <p:cNvSpPr txBox="1"/>
          <p:nvPr/>
        </p:nvSpPr>
        <p:spPr>
          <a:xfrm>
            <a:off x="3747114" y="5834947"/>
            <a:ext cx="1701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orbel"/>
                <a:cs typeface="Corbel"/>
              </a:rPr>
              <a:t>Marketability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00232" y="214290"/>
            <a:ext cx="5072098" cy="52322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40</a:t>
            </a:fld>
            <a:endParaRPr lang="en-IN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8" grpId="0"/>
      <p:bldP spid="33" grpId="0"/>
      <p:bldP spid="38" grpId="0"/>
      <p:bldP spid="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44383" y="507889"/>
            <a:ext cx="133858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5"/>
              </a:lnSpc>
            </a:pPr>
            <a:r>
              <a:rPr sz="1600" spc="-10" dirty="0">
                <a:solidFill>
                  <a:srgbClr val="31391B"/>
                </a:solidFill>
                <a:latin typeface="Corbel"/>
                <a:cs typeface="Corbel"/>
              </a:rPr>
              <a:t>Pawanexh</a:t>
            </a:r>
            <a:r>
              <a:rPr sz="1600" spc="15" dirty="0">
                <a:solidFill>
                  <a:srgbClr val="31391B"/>
                </a:solidFill>
                <a:latin typeface="Corbel"/>
                <a:cs typeface="Corbel"/>
              </a:rPr>
              <a:t> </a:t>
            </a:r>
            <a:r>
              <a:rPr sz="1600" spc="-15" dirty="0">
                <a:solidFill>
                  <a:srgbClr val="31391B"/>
                </a:solidFill>
                <a:latin typeface="Corbel"/>
                <a:cs typeface="Corbel"/>
              </a:rPr>
              <a:t>Kohli</a:t>
            </a:r>
            <a:endParaRPr sz="16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4000" cy="934719"/>
            <a:chOff x="0" y="0"/>
            <a:chExt cx="9144000" cy="93471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21436"/>
              <a:ext cx="9144000" cy="1127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844613"/>
              <a:ext cx="9144000" cy="46355"/>
            </a:xfrm>
            <a:custGeom>
              <a:avLst/>
              <a:gdLst/>
              <a:ahLst/>
              <a:cxnLst/>
              <a:rect l="l" t="t" r="r" b="b"/>
              <a:pathLst>
                <a:path w="9144000" h="46355">
                  <a:moveTo>
                    <a:pt x="9144000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9144000" y="460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0"/>
              <a:ext cx="9144000" cy="844550"/>
            </a:xfrm>
            <a:custGeom>
              <a:avLst/>
              <a:gdLst/>
              <a:ahLst/>
              <a:cxnLst/>
              <a:rect l="l" t="t" r="r" b="b"/>
              <a:pathLst>
                <a:path w="9144000" h="844550">
                  <a:moveTo>
                    <a:pt x="9144000" y="0"/>
                  </a:moveTo>
                  <a:lnTo>
                    <a:pt x="0" y="0"/>
                  </a:lnTo>
                  <a:lnTo>
                    <a:pt x="0" y="844550"/>
                  </a:lnTo>
                  <a:lnTo>
                    <a:pt x="9144000" y="8445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139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0" y="6684962"/>
            <a:ext cx="9144000" cy="174625"/>
            <a:chOff x="0" y="6684962"/>
            <a:chExt cx="9144000" cy="174625"/>
          </a:xfrm>
        </p:grpSpPr>
        <p:sp>
          <p:nvSpPr>
            <p:cNvPr id="9" name="object 9"/>
            <p:cNvSpPr/>
            <p:nvPr/>
          </p:nvSpPr>
          <p:spPr>
            <a:xfrm>
              <a:off x="0" y="6792912"/>
              <a:ext cx="9144000" cy="66675"/>
            </a:xfrm>
            <a:custGeom>
              <a:avLst/>
              <a:gdLst/>
              <a:ahLst/>
              <a:cxnLst/>
              <a:rect l="l" t="t" r="r" b="b"/>
              <a:pathLst>
                <a:path w="9144000" h="66675">
                  <a:moveTo>
                    <a:pt x="9144000" y="0"/>
                  </a:moveTo>
                  <a:lnTo>
                    <a:pt x="0" y="0"/>
                  </a:lnTo>
                  <a:lnTo>
                    <a:pt x="0" y="66675"/>
                  </a:lnTo>
                  <a:lnTo>
                    <a:pt x="9144000" y="666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36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10200" y="6715123"/>
              <a:ext cx="3733800" cy="36830"/>
            </a:xfrm>
            <a:custGeom>
              <a:avLst/>
              <a:gdLst/>
              <a:ahLst/>
              <a:cxnLst/>
              <a:rect l="l" t="t" r="r" b="b"/>
              <a:pathLst>
                <a:path w="3733800" h="36829">
                  <a:moveTo>
                    <a:pt x="3733800" y="0"/>
                  </a:moveTo>
                  <a:lnTo>
                    <a:pt x="0" y="0"/>
                  </a:lnTo>
                  <a:lnTo>
                    <a:pt x="0" y="36513"/>
                  </a:lnTo>
                  <a:lnTo>
                    <a:pt x="3733800" y="36513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3E49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84951" y="6814819"/>
              <a:ext cx="3059430" cy="27940"/>
            </a:xfrm>
            <a:custGeom>
              <a:avLst/>
              <a:gdLst/>
              <a:ahLst/>
              <a:cxnLst/>
              <a:rect l="l" t="t" r="r" b="b"/>
              <a:pathLst>
                <a:path w="3059429" h="27940">
                  <a:moveTo>
                    <a:pt x="3059036" y="0"/>
                  </a:moveTo>
                  <a:lnTo>
                    <a:pt x="1003" y="0"/>
                  </a:lnTo>
                  <a:lnTo>
                    <a:pt x="1003" y="2540"/>
                  </a:lnTo>
                  <a:lnTo>
                    <a:pt x="0" y="2540"/>
                  </a:lnTo>
                  <a:lnTo>
                    <a:pt x="0" y="25400"/>
                  </a:lnTo>
                  <a:lnTo>
                    <a:pt x="1295" y="25400"/>
                  </a:lnTo>
                  <a:lnTo>
                    <a:pt x="1295" y="27940"/>
                  </a:lnTo>
                  <a:lnTo>
                    <a:pt x="3059036" y="27940"/>
                  </a:lnTo>
                  <a:lnTo>
                    <a:pt x="3059036" y="25400"/>
                  </a:lnTo>
                  <a:lnTo>
                    <a:pt x="3059036" y="2540"/>
                  </a:lnTo>
                  <a:lnTo>
                    <a:pt x="3059036" y="0"/>
                  </a:lnTo>
                  <a:close/>
                </a:path>
              </a:pathLst>
            </a:custGeom>
            <a:solidFill>
              <a:srgbClr val="92D05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10200" y="6684962"/>
              <a:ext cx="3733800" cy="87630"/>
            </a:xfrm>
            <a:custGeom>
              <a:avLst/>
              <a:gdLst/>
              <a:ahLst/>
              <a:cxnLst/>
              <a:rect l="l" t="t" r="r" b="b"/>
              <a:pathLst>
                <a:path w="3733800" h="87629">
                  <a:moveTo>
                    <a:pt x="3733800" y="0"/>
                  </a:moveTo>
                  <a:lnTo>
                    <a:pt x="0" y="0"/>
                  </a:lnTo>
                  <a:lnTo>
                    <a:pt x="0" y="87311"/>
                  </a:lnTo>
                  <a:lnTo>
                    <a:pt x="3733800" y="87311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58692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0" y="6756398"/>
            <a:ext cx="9144000" cy="49530"/>
            <a:chOff x="0" y="6756398"/>
            <a:chExt cx="9144000" cy="49530"/>
          </a:xfrm>
        </p:grpSpPr>
        <p:sp>
          <p:nvSpPr>
            <p:cNvPr id="15" name="object 15"/>
            <p:cNvSpPr/>
            <p:nvPr/>
          </p:nvSpPr>
          <p:spPr>
            <a:xfrm>
              <a:off x="0" y="6756398"/>
              <a:ext cx="9144000" cy="33655"/>
            </a:xfrm>
            <a:custGeom>
              <a:avLst/>
              <a:gdLst/>
              <a:ahLst/>
              <a:cxnLst/>
              <a:rect l="l" t="t" r="r" b="b"/>
              <a:pathLst>
                <a:path w="9144000" h="33654">
                  <a:moveTo>
                    <a:pt x="9144000" y="0"/>
                  </a:moveTo>
                  <a:lnTo>
                    <a:pt x="0" y="0"/>
                  </a:lnTo>
                  <a:lnTo>
                    <a:pt x="0" y="33338"/>
                  </a:lnTo>
                  <a:lnTo>
                    <a:pt x="9144000" y="33338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8692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788149"/>
              <a:ext cx="1600200" cy="17779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01472" y="1052957"/>
            <a:ext cx="8458835" cy="583565"/>
            <a:chOff x="301472" y="1052957"/>
            <a:chExt cx="8458835" cy="583565"/>
          </a:xfrm>
        </p:grpSpPr>
        <p:sp>
          <p:nvSpPr>
            <p:cNvPr id="18" name="object 18"/>
            <p:cNvSpPr/>
            <p:nvPr/>
          </p:nvSpPr>
          <p:spPr>
            <a:xfrm>
              <a:off x="841438" y="1052956"/>
              <a:ext cx="7919084" cy="583565"/>
            </a:xfrm>
            <a:custGeom>
              <a:avLst/>
              <a:gdLst/>
              <a:ahLst/>
              <a:cxnLst/>
              <a:rect l="l" t="t" r="r" b="b"/>
              <a:pathLst>
                <a:path w="7919084" h="583564">
                  <a:moveTo>
                    <a:pt x="7918640" y="470154"/>
                  </a:moveTo>
                  <a:lnTo>
                    <a:pt x="7918513" y="111887"/>
                  </a:lnTo>
                  <a:lnTo>
                    <a:pt x="7909242" y="68072"/>
                  </a:lnTo>
                  <a:lnTo>
                    <a:pt x="7884477" y="32131"/>
                  </a:lnTo>
                  <a:lnTo>
                    <a:pt x="7880540" y="28702"/>
                  </a:lnTo>
                  <a:lnTo>
                    <a:pt x="7876476" y="25146"/>
                  </a:lnTo>
                  <a:lnTo>
                    <a:pt x="7837868" y="4699"/>
                  </a:lnTo>
                  <a:lnTo>
                    <a:pt x="7805356" y="0"/>
                  </a:lnTo>
                  <a:lnTo>
                    <a:pt x="24003" y="0"/>
                  </a:lnTo>
                  <a:lnTo>
                    <a:pt x="14655" y="1879"/>
                  </a:lnTo>
                  <a:lnTo>
                    <a:pt x="7023" y="6985"/>
                  </a:lnTo>
                  <a:lnTo>
                    <a:pt x="1879" y="14579"/>
                  </a:lnTo>
                  <a:lnTo>
                    <a:pt x="0" y="23876"/>
                  </a:lnTo>
                  <a:lnTo>
                    <a:pt x="0" y="559435"/>
                  </a:lnTo>
                  <a:lnTo>
                    <a:pt x="1879" y="568769"/>
                  </a:lnTo>
                  <a:lnTo>
                    <a:pt x="7023" y="576389"/>
                  </a:lnTo>
                  <a:lnTo>
                    <a:pt x="14655" y="581545"/>
                  </a:lnTo>
                  <a:lnTo>
                    <a:pt x="24003" y="583438"/>
                  </a:lnTo>
                  <a:lnTo>
                    <a:pt x="7806626" y="583438"/>
                  </a:lnTo>
                  <a:lnTo>
                    <a:pt x="7850441" y="574040"/>
                  </a:lnTo>
                  <a:lnTo>
                    <a:pt x="7880591" y="554609"/>
                  </a:lnTo>
                  <a:lnTo>
                    <a:pt x="7886255" y="549402"/>
                  </a:lnTo>
                  <a:lnTo>
                    <a:pt x="7910131" y="513207"/>
                  </a:lnTo>
                  <a:lnTo>
                    <a:pt x="7918132" y="480568"/>
                  </a:lnTo>
                  <a:lnTo>
                    <a:pt x="7918640" y="470154"/>
                  </a:lnTo>
                  <a:close/>
                </a:path>
              </a:pathLst>
            </a:custGeom>
            <a:solidFill>
              <a:srgbClr val="CED0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5437" y="1119632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5">
                  <a:moveTo>
                    <a:pt x="225005" y="0"/>
                  </a:moveTo>
                  <a:lnTo>
                    <a:pt x="179658" y="4570"/>
                  </a:lnTo>
                  <a:lnTo>
                    <a:pt x="137422" y="17676"/>
                  </a:lnTo>
                  <a:lnTo>
                    <a:pt x="99202" y="38415"/>
                  </a:lnTo>
                  <a:lnTo>
                    <a:pt x="65901" y="65881"/>
                  </a:lnTo>
                  <a:lnTo>
                    <a:pt x="38426" y="99169"/>
                  </a:lnTo>
                  <a:lnTo>
                    <a:pt x="17681" y="137374"/>
                  </a:lnTo>
                  <a:lnTo>
                    <a:pt x="4571" y="179591"/>
                  </a:lnTo>
                  <a:lnTo>
                    <a:pt x="0" y="224916"/>
                  </a:lnTo>
                  <a:lnTo>
                    <a:pt x="4571" y="270284"/>
                  </a:lnTo>
                  <a:lnTo>
                    <a:pt x="17681" y="312533"/>
                  </a:lnTo>
                  <a:lnTo>
                    <a:pt x="38426" y="350760"/>
                  </a:lnTo>
                  <a:lnTo>
                    <a:pt x="65901" y="384063"/>
                  </a:lnTo>
                  <a:lnTo>
                    <a:pt x="99202" y="411538"/>
                  </a:lnTo>
                  <a:lnTo>
                    <a:pt x="137422" y="432282"/>
                  </a:lnTo>
                  <a:lnTo>
                    <a:pt x="179658" y="445390"/>
                  </a:lnTo>
                  <a:lnTo>
                    <a:pt x="225005" y="449960"/>
                  </a:lnTo>
                  <a:lnTo>
                    <a:pt x="270348" y="445390"/>
                  </a:lnTo>
                  <a:lnTo>
                    <a:pt x="312581" y="432282"/>
                  </a:lnTo>
                  <a:lnTo>
                    <a:pt x="350800" y="411538"/>
                  </a:lnTo>
                  <a:lnTo>
                    <a:pt x="384098" y="384063"/>
                  </a:lnTo>
                  <a:lnTo>
                    <a:pt x="411572" y="350760"/>
                  </a:lnTo>
                  <a:lnTo>
                    <a:pt x="432317" y="312533"/>
                  </a:lnTo>
                  <a:lnTo>
                    <a:pt x="445427" y="270284"/>
                  </a:lnTo>
                  <a:lnTo>
                    <a:pt x="449999" y="224916"/>
                  </a:lnTo>
                  <a:lnTo>
                    <a:pt x="445427" y="179591"/>
                  </a:lnTo>
                  <a:lnTo>
                    <a:pt x="432317" y="137374"/>
                  </a:lnTo>
                  <a:lnTo>
                    <a:pt x="411572" y="99169"/>
                  </a:lnTo>
                  <a:lnTo>
                    <a:pt x="384098" y="65881"/>
                  </a:lnTo>
                  <a:lnTo>
                    <a:pt x="350800" y="38415"/>
                  </a:lnTo>
                  <a:lnTo>
                    <a:pt x="312581" y="17676"/>
                  </a:lnTo>
                  <a:lnTo>
                    <a:pt x="270348" y="4570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1472" y="1095756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40">
                  <a:moveTo>
                    <a:pt x="273824" y="1269"/>
                  </a:moveTo>
                  <a:lnTo>
                    <a:pt x="222389" y="1269"/>
                  </a:lnTo>
                  <a:lnTo>
                    <a:pt x="173901" y="11429"/>
                  </a:lnTo>
                  <a:lnTo>
                    <a:pt x="129247" y="31750"/>
                  </a:lnTo>
                  <a:lnTo>
                    <a:pt x="89750" y="58419"/>
                  </a:lnTo>
                  <a:lnTo>
                    <a:pt x="56210" y="91439"/>
                  </a:lnTo>
                  <a:lnTo>
                    <a:pt x="29514" y="132079"/>
                  </a:lnTo>
                  <a:lnTo>
                    <a:pt x="10845" y="176529"/>
                  </a:lnTo>
                  <a:lnTo>
                    <a:pt x="1206" y="224789"/>
                  </a:lnTo>
                  <a:lnTo>
                    <a:pt x="0" y="250189"/>
                  </a:lnTo>
                  <a:lnTo>
                    <a:pt x="355" y="262889"/>
                  </a:lnTo>
                  <a:lnTo>
                    <a:pt x="5321" y="300989"/>
                  </a:lnTo>
                  <a:lnTo>
                    <a:pt x="20066" y="347979"/>
                  </a:lnTo>
                  <a:lnTo>
                    <a:pt x="43256" y="389889"/>
                  </a:lnTo>
                  <a:lnTo>
                    <a:pt x="73748" y="426719"/>
                  </a:lnTo>
                  <a:lnTo>
                    <a:pt x="110769" y="455929"/>
                  </a:lnTo>
                  <a:lnTo>
                    <a:pt x="153136" y="478789"/>
                  </a:lnTo>
                  <a:lnTo>
                    <a:pt x="199999" y="494029"/>
                  </a:lnTo>
                  <a:lnTo>
                    <a:pt x="224205" y="497839"/>
                  </a:lnTo>
                  <a:lnTo>
                    <a:pt x="262293" y="497839"/>
                  </a:lnTo>
                  <a:lnTo>
                    <a:pt x="300278" y="492760"/>
                  </a:lnTo>
                  <a:lnTo>
                    <a:pt x="347002" y="478789"/>
                  </a:lnTo>
                  <a:lnTo>
                    <a:pt x="363843" y="469900"/>
                  </a:lnTo>
                  <a:lnTo>
                    <a:pt x="237477" y="469900"/>
                  </a:lnTo>
                  <a:lnTo>
                    <a:pt x="226377" y="468629"/>
                  </a:lnTo>
                  <a:lnTo>
                    <a:pt x="183299" y="459739"/>
                  </a:lnTo>
                  <a:lnTo>
                    <a:pt x="143802" y="443229"/>
                  </a:lnTo>
                  <a:lnTo>
                    <a:pt x="108788" y="419100"/>
                  </a:lnTo>
                  <a:lnTo>
                    <a:pt x="78981" y="389889"/>
                  </a:lnTo>
                  <a:lnTo>
                    <a:pt x="55245" y="354329"/>
                  </a:lnTo>
                  <a:lnTo>
                    <a:pt x="38595" y="314960"/>
                  </a:lnTo>
                  <a:lnTo>
                    <a:pt x="29883" y="271779"/>
                  </a:lnTo>
                  <a:lnTo>
                    <a:pt x="28790" y="248919"/>
                  </a:lnTo>
                  <a:lnTo>
                    <a:pt x="29082" y="237489"/>
                  </a:lnTo>
                  <a:lnTo>
                    <a:pt x="38747" y="184150"/>
                  </a:lnTo>
                  <a:lnTo>
                    <a:pt x="55473" y="144779"/>
                  </a:lnTo>
                  <a:lnTo>
                    <a:pt x="79273" y="109219"/>
                  </a:lnTo>
                  <a:lnTo>
                    <a:pt x="109143" y="78739"/>
                  </a:lnTo>
                  <a:lnTo>
                    <a:pt x="144221" y="55879"/>
                  </a:lnTo>
                  <a:lnTo>
                    <a:pt x="183756" y="39369"/>
                  </a:lnTo>
                  <a:lnTo>
                    <a:pt x="226745" y="30479"/>
                  </a:lnTo>
                  <a:lnTo>
                    <a:pt x="237807" y="29210"/>
                  </a:lnTo>
                  <a:lnTo>
                    <a:pt x="364210" y="29210"/>
                  </a:lnTo>
                  <a:lnTo>
                    <a:pt x="344906" y="19050"/>
                  </a:lnTo>
                  <a:lnTo>
                    <a:pt x="321881" y="11429"/>
                  </a:lnTo>
                  <a:lnTo>
                    <a:pt x="297967" y="5079"/>
                  </a:lnTo>
                  <a:lnTo>
                    <a:pt x="273824" y="1269"/>
                  </a:lnTo>
                  <a:close/>
                </a:path>
                <a:path w="498475" h="497840">
                  <a:moveTo>
                    <a:pt x="364210" y="29210"/>
                  </a:moveTo>
                  <a:lnTo>
                    <a:pt x="260476" y="29210"/>
                  </a:lnTo>
                  <a:lnTo>
                    <a:pt x="271665" y="30479"/>
                  </a:lnTo>
                  <a:lnTo>
                    <a:pt x="293585" y="34289"/>
                  </a:lnTo>
                  <a:lnTo>
                    <a:pt x="334949" y="46989"/>
                  </a:lnTo>
                  <a:lnTo>
                    <a:pt x="372313" y="67310"/>
                  </a:lnTo>
                  <a:lnTo>
                    <a:pt x="404914" y="93979"/>
                  </a:lnTo>
                  <a:lnTo>
                    <a:pt x="431723" y="127000"/>
                  </a:lnTo>
                  <a:lnTo>
                    <a:pt x="452005" y="163829"/>
                  </a:lnTo>
                  <a:lnTo>
                    <a:pt x="464832" y="205739"/>
                  </a:lnTo>
                  <a:lnTo>
                    <a:pt x="469252" y="250189"/>
                  </a:lnTo>
                  <a:lnTo>
                    <a:pt x="468972" y="260350"/>
                  </a:lnTo>
                  <a:lnTo>
                    <a:pt x="459308" y="314960"/>
                  </a:lnTo>
                  <a:lnTo>
                    <a:pt x="442582" y="354329"/>
                  </a:lnTo>
                  <a:lnTo>
                    <a:pt x="418769" y="389889"/>
                  </a:lnTo>
                  <a:lnTo>
                    <a:pt x="388912" y="419100"/>
                  </a:lnTo>
                  <a:lnTo>
                    <a:pt x="353745" y="443229"/>
                  </a:lnTo>
                  <a:lnTo>
                    <a:pt x="314185" y="459739"/>
                  </a:lnTo>
                  <a:lnTo>
                    <a:pt x="271208" y="468629"/>
                  </a:lnTo>
                  <a:lnTo>
                    <a:pt x="260146" y="469900"/>
                  </a:lnTo>
                  <a:lnTo>
                    <a:pt x="363843" y="469900"/>
                  </a:lnTo>
                  <a:lnTo>
                    <a:pt x="408292" y="440689"/>
                  </a:lnTo>
                  <a:lnTo>
                    <a:pt x="441845" y="406400"/>
                  </a:lnTo>
                  <a:lnTo>
                    <a:pt x="468541" y="367029"/>
                  </a:lnTo>
                  <a:lnTo>
                    <a:pt x="487210" y="322579"/>
                  </a:lnTo>
                  <a:lnTo>
                    <a:pt x="496836" y="274319"/>
                  </a:lnTo>
                  <a:lnTo>
                    <a:pt x="498043" y="248919"/>
                  </a:lnTo>
                  <a:lnTo>
                    <a:pt x="497700" y="236219"/>
                  </a:lnTo>
                  <a:lnTo>
                    <a:pt x="492734" y="198119"/>
                  </a:lnTo>
                  <a:lnTo>
                    <a:pt x="477964" y="151129"/>
                  </a:lnTo>
                  <a:lnTo>
                    <a:pt x="454799" y="109219"/>
                  </a:lnTo>
                  <a:lnTo>
                    <a:pt x="424294" y="72389"/>
                  </a:lnTo>
                  <a:lnTo>
                    <a:pt x="387223" y="41910"/>
                  </a:lnTo>
                  <a:lnTo>
                    <a:pt x="366623" y="30479"/>
                  </a:lnTo>
                  <a:lnTo>
                    <a:pt x="364210" y="29210"/>
                  </a:lnTo>
                  <a:close/>
                </a:path>
                <a:path w="498475" h="497840">
                  <a:moveTo>
                    <a:pt x="270954" y="39369"/>
                  </a:moveTo>
                  <a:lnTo>
                    <a:pt x="228206" y="39369"/>
                  </a:lnTo>
                  <a:lnTo>
                    <a:pt x="207213" y="43179"/>
                  </a:lnTo>
                  <a:lnTo>
                    <a:pt x="167703" y="54610"/>
                  </a:lnTo>
                  <a:lnTo>
                    <a:pt x="131864" y="74929"/>
                  </a:lnTo>
                  <a:lnTo>
                    <a:pt x="100558" y="100329"/>
                  </a:lnTo>
                  <a:lnTo>
                    <a:pt x="74764" y="130810"/>
                  </a:lnTo>
                  <a:lnTo>
                    <a:pt x="55219" y="166369"/>
                  </a:lnTo>
                  <a:lnTo>
                    <a:pt x="42799" y="205739"/>
                  </a:lnTo>
                  <a:lnTo>
                    <a:pt x="38392" y="248919"/>
                  </a:lnTo>
                  <a:lnTo>
                    <a:pt x="38617" y="259079"/>
                  </a:lnTo>
                  <a:lnTo>
                    <a:pt x="47599" y="311150"/>
                  </a:lnTo>
                  <a:lnTo>
                    <a:pt x="63436" y="349250"/>
                  </a:lnTo>
                  <a:lnTo>
                    <a:pt x="86080" y="383539"/>
                  </a:lnTo>
                  <a:lnTo>
                    <a:pt x="114528" y="411479"/>
                  </a:lnTo>
                  <a:lnTo>
                    <a:pt x="147942" y="434339"/>
                  </a:lnTo>
                  <a:lnTo>
                    <a:pt x="185686" y="450850"/>
                  </a:lnTo>
                  <a:lnTo>
                    <a:pt x="237705" y="459739"/>
                  </a:lnTo>
                  <a:lnTo>
                    <a:pt x="259422" y="459739"/>
                  </a:lnTo>
                  <a:lnTo>
                    <a:pt x="290741" y="455929"/>
                  </a:lnTo>
                  <a:lnTo>
                    <a:pt x="310883" y="450850"/>
                  </a:lnTo>
                  <a:lnTo>
                    <a:pt x="248386" y="450850"/>
                  </a:lnTo>
                  <a:lnTo>
                    <a:pt x="237947" y="449579"/>
                  </a:lnTo>
                  <a:lnTo>
                    <a:pt x="227837" y="449579"/>
                  </a:lnTo>
                  <a:lnTo>
                    <a:pt x="207276" y="445769"/>
                  </a:lnTo>
                  <a:lnTo>
                    <a:pt x="169748" y="434339"/>
                  </a:lnTo>
                  <a:lnTo>
                    <a:pt x="135724" y="415289"/>
                  </a:lnTo>
                  <a:lnTo>
                    <a:pt x="106070" y="391160"/>
                  </a:lnTo>
                  <a:lnTo>
                    <a:pt x="81699" y="360679"/>
                  </a:lnTo>
                  <a:lnTo>
                    <a:pt x="63360" y="326389"/>
                  </a:lnTo>
                  <a:lnTo>
                    <a:pt x="51816" y="288289"/>
                  </a:lnTo>
                  <a:lnTo>
                    <a:pt x="47993" y="248919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71" y="152400"/>
                  </a:lnTo>
                  <a:lnTo>
                    <a:pt x="94653" y="120650"/>
                  </a:lnTo>
                  <a:lnTo>
                    <a:pt x="122072" y="93979"/>
                  </a:lnTo>
                  <a:lnTo>
                    <a:pt x="154203" y="72389"/>
                  </a:lnTo>
                  <a:lnTo>
                    <a:pt x="190322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79"/>
                  </a:lnTo>
                  <a:lnTo>
                    <a:pt x="270954" y="39369"/>
                  </a:lnTo>
                  <a:close/>
                </a:path>
                <a:path w="498475" h="497840">
                  <a:moveTo>
                    <a:pt x="312369" y="48260"/>
                  </a:moveTo>
                  <a:lnTo>
                    <a:pt x="260007" y="48260"/>
                  </a:lnTo>
                  <a:lnTo>
                    <a:pt x="270230" y="49529"/>
                  </a:lnTo>
                  <a:lnTo>
                    <a:pt x="290664" y="53339"/>
                  </a:lnTo>
                  <a:lnTo>
                    <a:pt x="328307" y="64769"/>
                  </a:lnTo>
                  <a:lnTo>
                    <a:pt x="362381" y="83819"/>
                  </a:lnTo>
                  <a:lnTo>
                    <a:pt x="391985" y="107950"/>
                  </a:lnTo>
                  <a:lnTo>
                    <a:pt x="416344" y="138429"/>
                  </a:lnTo>
                  <a:lnTo>
                    <a:pt x="434708" y="172719"/>
                  </a:lnTo>
                  <a:lnTo>
                    <a:pt x="446227" y="209550"/>
                  </a:lnTo>
                  <a:lnTo>
                    <a:pt x="450062" y="250189"/>
                  </a:lnTo>
                  <a:lnTo>
                    <a:pt x="449770" y="260350"/>
                  </a:lnTo>
                  <a:lnTo>
                    <a:pt x="440702" y="309879"/>
                  </a:lnTo>
                  <a:lnTo>
                    <a:pt x="425272" y="346710"/>
                  </a:lnTo>
                  <a:lnTo>
                    <a:pt x="403390" y="378460"/>
                  </a:lnTo>
                  <a:lnTo>
                    <a:pt x="375983" y="405129"/>
                  </a:lnTo>
                  <a:lnTo>
                    <a:pt x="343801" y="426719"/>
                  </a:lnTo>
                  <a:lnTo>
                    <a:pt x="307568" y="441960"/>
                  </a:lnTo>
                  <a:lnTo>
                    <a:pt x="258711" y="450850"/>
                  </a:lnTo>
                  <a:lnTo>
                    <a:pt x="310883" y="450850"/>
                  </a:lnTo>
                  <a:lnTo>
                    <a:pt x="348767" y="434339"/>
                  </a:lnTo>
                  <a:lnTo>
                    <a:pt x="382447" y="412750"/>
                  </a:lnTo>
                  <a:lnTo>
                    <a:pt x="411086" y="383539"/>
                  </a:lnTo>
                  <a:lnTo>
                    <a:pt x="433933" y="350519"/>
                  </a:lnTo>
                  <a:lnTo>
                    <a:pt x="449999" y="312419"/>
                  </a:lnTo>
                  <a:lnTo>
                    <a:pt x="458546" y="271779"/>
                  </a:lnTo>
                  <a:lnTo>
                    <a:pt x="459651" y="250189"/>
                  </a:lnTo>
                  <a:lnTo>
                    <a:pt x="459436" y="240029"/>
                  </a:lnTo>
                  <a:lnTo>
                    <a:pt x="450443" y="187960"/>
                  </a:lnTo>
                  <a:lnTo>
                    <a:pt x="434619" y="149860"/>
                  </a:lnTo>
                  <a:lnTo>
                    <a:pt x="411962" y="115569"/>
                  </a:lnTo>
                  <a:lnTo>
                    <a:pt x="383514" y="87629"/>
                  </a:lnTo>
                  <a:lnTo>
                    <a:pt x="349986" y="64769"/>
                  </a:lnTo>
                  <a:lnTo>
                    <a:pt x="331622" y="55879"/>
                  </a:lnTo>
                  <a:lnTo>
                    <a:pt x="312369" y="48260"/>
                  </a:lnTo>
                  <a:close/>
                </a:path>
                <a:path w="498475" h="497840">
                  <a:moveTo>
                    <a:pt x="248386" y="0"/>
                  </a:moveTo>
                  <a:lnTo>
                    <a:pt x="235661" y="1269"/>
                  </a:lnTo>
                  <a:lnTo>
                    <a:pt x="261188" y="1269"/>
                  </a:lnTo>
                  <a:lnTo>
                    <a:pt x="248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4675" y="1166876"/>
            <a:ext cx="765492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45"/>
              </a:lnSpc>
              <a:tabLst>
                <a:tab pos="466725" algn="l"/>
              </a:tabLst>
            </a:pPr>
            <a:r>
              <a:rPr sz="3300" spc="-7" baseline="2525" dirty="0">
                <a:solidFill>
                  <a:srgbClr val="FFFFFF"/>
                </a:solidFill>
                <a:latin typeface="Corbel"/>
                <a:cs typeface="Corbel"/>
              </a:rPr>
              <a:t>1	</a:t>
            </a:r>
            <a:r>
              <a:rPr sz="2000" dirty="0">
                <a:latin typeface="Arial MT"/>
                <a:cs typeface="Arial MT"/>
              </a:rPr>
              <a:t>Registration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beekeepers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 farmers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 traceability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purpose.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41438" y="1678431"/>
            <a:ext cx="7919084" cy="767715"/>
          </a:xfrm>
          <a:custGeom>
            <a:avLst/>
            <a:gdLst/>
            <a:ahLst/>
            <a:cxnLst/>
            <a:rect l="l" t="t" r="r" b="b"/>
            <a:pathLst>
              <a:path w="7919084" h="767714">
                <a:moveTo>
                  <a:pt x="7918640" y="142748"/>
                </a:moveTo>
                <a:lnTo>
                  <a:pt x="7911782" y="100076"/>
                </a:lnTo>
                <a:lnTo>
                  <a:pt x="7893367" y="62357"/>
                </a:lnTo>
                <a:lnTo>
                  <a:pt x="7865427" y="32258"/>
                </a:lnTo>
                <a:lnTo>
                  <a:pt x="7860792" y="28829"/>
                </a:lnTo>
                <a:lnTo>
                  <a:pt x="7854124" y="23876"/>
                </a:lnTo>
                <a:lnTo>
                  <a:pt x="7816278" y="6223"/>
                </a:lnTo>
                <a:lnTo>
                  <a:pt x="7774749" y="0"/>
                </a:lnTo>
                <a:lnTo>
                  <a:pt x="24003" y="0"/>
                </a:lnTo>
                <a:lnTo>
                  <a:pt x="0" y="743585"/>
                </a:lnTo>
                <a:lnTo>
                  <a:pt x="1879" y="752919"/>
                </a:lnTo>
                <a:lnTo>
                  <a:pt x="7023" y="760539"/>
                </a:lnTo>
                <a:lnTo>
                  <a:pt x="14655" y="765695"/>
                </a:lnTo>
                <a:lnTo>
                  <a:pt x="24003" y="767588"/>
                </a:lnTo>
                <a:lnTo>
                  <a:pt x="7776019" y="767588"/>
                </a:lnTo>
                <a:lnTo>
                  <a:pt x="7818437" y="760730"/>
                </a:lnTo>
                <a:lnTo>
                  <a:pt x="7856156" y="742315"/>
                </a:lnTo>
                <a:lnTo>
                  <a:pt x="7860779" y="738759"/>
                </a:lnTo>
                <a:lnTo>
                  <a:pt x="7867078" y="733933"/>
                </a:lnTo>
                <a:lnTo>
                  <a:pt x="7894637" y="703199"/>
                </a:lnTo>
                <a:lnTo>
                  <a:pt x="7912417" y="665226"/>
                </a:lnTo>
                <a:lnTo>
                  <a:pt x="7918640" y="623570"/>
                </a:lnTo>
                <a:lnTo>
                  <a:pt x="7918640" y="142748"/>
                </a:lnTo>
                <a:close/>
              </a:path>
            </a:pathLst>
          </a:custGeom>
          <a:solidFill>
            <a:srgbClr val="CED0CC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29132" y="1733169"/>
            <a:ext cx="7013575" cy="5962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430"/>
              </a:spcBef>
            </a:pPr>
            <a:r>
              <a:rPr sz="2000" dirty="0">
                <a:latin typeface="Arial MT"/>
                <a:cs typeface="Arial MT"/>
              </a:rPr>
              <a:t>Integrating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tribal and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fringe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communities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forest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dwellers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beekeeping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01472" y="1813305"/>
            <a:ext cx="498475" cy="497840"/>
            <a:chOff x="301472" y="1813305"/>
            <a:chExt cx="498475" cy="497840"/>
          </a:xfrm>
        </p:grpSpPr>
        <p:sp>
          <p:nvSpPr>
            <p:cNvPr id="25" name="object 25"/>
            <p:cNvSpPr/>
            <p:nvPr/>
          </p:nvSpPr>
          <p:spPr>
            <a:xfrm>
              <a:off x="325437" y="1837181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0"/>
                  </a:lnTo>
                  <a:lnTo>
                    <a:pt x="137422" y="17676"/>
                  </a:lnTo>
                  <a:lnTo>
                    <a:pt x="99202" y="38415"/>
                  </a:lnTo>
                  <a:lnTo>
                    <a:pt x="65901" y="65881"/>
                  </a:lnTo>
                  <a:lnTo>
                    <a:pt x="38426" y="99169"/>
                  </a:lnTo>
                  <a:lnTo>
                    <a:pt x="17681" y="137374"/>
                  </a:lnTo>
                  <a:lnTo>
                    <a:pt x="4571" y="179591"/>
                  </a:lnTo>
                  <a:lnTo>
                    <a:pt x="0" y="224916"/>
                  </a:lnTo>
                  <a:lnTo>
                    <a:pt x="4571" y="270284"/>
                  </a:lnTo>
                  <a:lnTo>
                    <a:pt x="17681" y="312533"/>
                  </a:lnTo>
                  <a:lnTo>
                    <a:pt x="38426" y="350760"/>
                  </a:lnTo>
                  <a:lnTo>
                    <a:pt x="65901" y="384063"/>
                  </a:lnTo>
                  <a:lnTo>
                    <a:pt x="99202" y="411538"/>
                  </a:lnTo>
                  <a:lnTo>
                    <a:pt x="137422" y="432282"/>
                  </a:lnTo>
                  <a:lnTo>
                    <a:pt x="179658" y="445390"/>
                  </a:lnTo>
                  <a:lnTo>
                    <a:pt x="225005" y="449960"/>
                  </a:lnTo>
                  <a:lnTo>
                    <a:pt x="270348" y="445390"/>
                  </a:lnTo>
                  <a:lnTo>
                    <a:pt x="312581" y="432282"/>
                  </a:lnTo>
                  <a:lnTo>
                    <a:pt x="350800" y="411538"/>
                  </a:lnTo>
                  <a:lnTo>
                    <a:pt x="384098" y="384063"/>
                  </a:lnTo>
                  <a:lnTo>
                    <a:pt x="411572" y="350760"/>
                  </a:lnTo>
                  <a:lnTo>
                    <a:pt x="432317" y="312533"/>
                  </a:lnTo>
                  <a:lnTo>
                    <a:pt x="445427" y="270284"/>
                  </a:lnTo>
                  <a:lnTo>
                    <a:pt x="449999" y="224916"/>
                  </a:lnTo>
                  <a:lnTo>
                    <a:pt x="445427" y="179591"/>
                  </a:lnTo>
                  <a:lnTo>
                    <a:pt x="432317" y="137374"/>
                  </a:lnTo>
                  <a:lnTo>
                    <a:pt x="411572" y="99169"/>
                  </a:lnTo>
                  <a:lnTo>
                    <a:pt x="384098" y="65881"/>
                  </a:lnTo>
                  <a:lnTo>
                    <a:pt x="350800" y="38415"/>
                  </a:lnTo>
                  <a:lnTo>
                    <a:pt x="312581" y="17676"/>
                  </a:lnTo>
                  <a:lnTo>
                    <a:pt x="270348" y="4570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1472" y="1813305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73824" y="1269"/>
                  </a:moveTo>
                  <a:lnTo>
                    <a:pt x="222389" y="1269"/>
                  </a:lnTo>
                  <a:lnTo>
                    <a:pt x="173812" y="11429"/>
                  </a:lnTo>
                  <a:lnTo>
                    <a:pt x="129171" y="31750"/>
                  </a:lnTo>
                  <a:lnTo>
                    <a:pt x="89814" y="58419"/>
                  </a:lnTo>
                  <a:lnTo>
                    <a:pt x="56210" y="91439"/>
                  </a:lnTo>
                  <a:lnTo>
                    <a:pt x="29489" y="132079"/>
                  </a:lnTo>
                  <a:lnTo>
                    <a:pt x="10845" y="176529"/>
                  </a:lnTo>
                  <a:lnTo>
                    <a:pt x="1206" y="224789"/>
                  </a:lnTo>
                  <a:lnTo>
                    <a:pt x="0" y="250189"/>
                  </a:lnTo>
                  <a:lnTo>
                    <a:pt x="355" y="262889"/>
                  </a:lnTo>
                  <a:lnTo>
                    <a:pt x="5321" y="300989"/>
                  </a:lnTo>
                  <a:lnTo>
                    <a:pt x="20066" y="346710"/>
                  </a:lnTo>
                  <a:lnTo>
                    <a:pt x="43256" y="389889"/>
                  </a:lnTo>
                  <a:lnTo>
                    <a:pt x="73748" y="426719"/>
                  </a:lnTo>
                  <a:lnTo>
                    <a:pt x="110769" y="455929"/>
                  </a:lnTo>
                  <a:lnTo>
                    <a:pt x="153136" y="478789"/>
                  </a:lnTo>
                  <a:lnTo>
                    <a:pt x="199999" y="494029"/>
                  </a:lnTo>
                  <a:lnTo>
                    <a:pt x="236766" y="497839"/>
                  </a:lnTo>
                  <a:lnTo>
                    <a:pt x="262293" y="497839"/>
                  </a:lnTo>
                  <a:lnTo>
                    <a:pt x="300278" y="492760"/>
                  </a:lnTo>
                  <a:lnTo>
                    <a:pt x="347002" y="478789"/>
                  </a:lnTo>
                  <a:lnTo>
                    <a:pt x="363843" y="469900"/>
                  </a:lnTo>
                  <a:lnTo>
                    <a:pt x="237477" y="469900"/>
                  </a:lnTo>
                  <a:lnTo>
                    <a:pt x="226377" y="468629"/>
                  </a:lnTo>
                  <a:lnTo>
                    <a:pt x="183299" y="459739"/>
                  </a:lnTo>
                  <a:lnTo>
                    <a:pt x="143802" y="443229"/>
                  </a:lnTo>
                  <a:lnTo>
                    <a:pt x="108788" y="419100"/>
                  </a:lnTo>
                  <a:lnTo>
                    <a:pt x="78981" y="389889"/>
                  </a:lnTo>
                  <a:lnTo>
                    <a:pt x="55245" y="354329"/>
                  </a:lnTo>
                  <a:lnTo>
                    <a:pt x="38595" y="314960"/>
                  </a:lnTo>
                  <a:lnTo>
                    <a:pt x="29883" y="271779"/>
                  </a:lnTo>
                  <a:lnTo>
                    <a:pt x="28790" y="248919"/>
                  </a:lnTo>
                  <a:lnTo>
                    <a:pt x="29082" y="237489"/>
                  </a:lnTo>
                  <a:lnTo>
                    <a:pt x="38747" y="184150"/>
                  </a:lnTo>
                  <a:lnTo>
                    <a:pt x="55473" y="144779"/>
                  </a:lnTo>
                  <a:lnTo>
                    <a:pt x="79273" y="109219"/>
                  </a:lnTo>
                  <a:lnTo>
                    <a:pt x="109131" y="80010"/>
                  </a:lnTo>
                  <a:lnTo>
                    <a:pt x="144233" y="55879"/>
                  </a:lnTo>
                  <a:lnTo>
                    <a:pt x="183769" y="39369"/>
                  </a:lnTo>
                  <a:lnTo>
                    <a:pt x="226745" y="30479"/>
                  </a:lnTo>
                  <a:lnTo>
                    <a:pt x="237807" y="29210"/>
                  </a:lnTo>
                  <a:lnTo>
                    <a:pt x="364210" y="29210"/>
                  </a:lnTo>
                  <a:lnTo>
                    <a:pt x="344906" y="19050"/>
                  </a:lnTo>
                  <a:lnTo>
                    <a:pt x="321881" y="11429"/>
                  </a:lnTo>
                  <a:lnTo>
                    <a:pt x="297967" y="5079"/>
                  </a:lnTo>
                  <a:lnTo>
                    <a:pt x="273824" y="1269"/>
                  </a:lnTo>
                  <a:close/>
                </a:path>
                <a:path w="498475" h="497839">
                  <a:moveTo>
                    <a:pt x="364210" y="29210"/>
                  </a:moveTo>
                  <a:lnTo>
                    <a:pt x="260476" y="29210"/>
                  </a:lnTo>
                  <a:lnTo>
                    <a:pt x="271665" y="30479"/>
                  </a:lnTo>
                  <a:lnTo>
                    <a:pt x="293585" y="34289"/>
                  </a:lnTo>
                  <a:lnTo>
                    <a:pt x="334949" y="46989"/>
                  </a:lnTo>
                  <a:lnTo>
                    <a:pt x="372300" y="67310"/>
                  </a:lnTo>
                  <a:lnTo>
                    <a:pt x="404914" y="93979"/>
                  </a:lnTo>
                  <a:lnTo>
                    <a:pt x="431723" y="127000"/>
                  </a:lnTo>
                  <a:lnTo>
                    <a:pt x="452005" y="163829"/>
                  </a:lnTo>
                  <a:lnTo>
                    <a:pt x="464832" y="205739"/>
                  </a:lnTo>
                  <a:lnTo>
                    <a:pt x="469252" y="248919"/>
                  </a:lnTo>
                  <a:lnTo>
                    <a:pt x="469003" y="259079"/>
                  </a:lnTo>
                  <a:lnTo>
                    <a:pt x="459308" y="314960"/>
                  </a:lnTo>
                  <a:lnTo>
                    <a:pt x="442582" y="354329"/>
                  </a:lnTo>
                  <a:lnTo>
                    <a:pt x="418769" y="389889"/>
                  </a:lnTo>
                  <a:lnTo>
                    <a:pt x="388912" y="419100"/>
                  </a:lnTo>
                  <a:lnTo>
                    <a:pt x="353745" y="443229"/>
                  </a:lnTo>
                  <a:lnTo>
                    <a:pt x="314185" y="459739"/>
                  </a:lnTo>
                  <a:lnTo>
                    <a:pt x="271208" y="468629"/>
                  </a:lnTo>
                  <a:lnTo>
                    <a:pt x="260146" y="469900"/>
                  </a:lnTo>
                  <a:lnTo>
                    <a:pt x="363843" y="469900"/>
                  </a:lnTo>
                  <a:lnTo>
                    <a:pt x="408292" y="440689"/>
                  </a:lnTo>
                  <a:lnTo>
                    <a:pt x="441845" y="406400"/>
                  </a:lnTo>
                  <a:lnTo>
                    <a:pt x="468541" y="367029"/>
                  </a:lnTo>
                  <a:lnTo>
                    <a:pt x="487210" y="322579"/>
                  </a:lnTo>
                  <a:lnTo>
                    <a:pt x="496836" y="274319"/>
                  </a:lnTo>
                  <a:lnTo>
                    <a:pt x="498043" y="248919"/>
                  </a:lnTo>
                  <a:lnTo>
                    <a:pt x="497700" y="236219"/>
                  </a:lnTo>
                  <a:lnTo>
                    <a:pt x="492721" y="198119"/>
                  </a:lnTo>
                  <a:lnTo>
                    <a:pt x="477989" y="151129"/>
                  </a:lnTo>
                  <a:lnTo>
                    <a:pt x="454799" y="109219"/>
                  </a:lnTo>
                  <a:lnTo>
                    <a:pt x="424243" y="72389"/>
                  </a:lnTo>
                  <a:lnTo>
                    <a:pt x="387299" y="41910"/>
                  </a:lnTo>
                  <a:lnTo>
                    <a:pt x="366623" y="30479"/>
                  </a:lnTo>
                  <a:lnTo>
                    <a:pt x="364210" y="29210"/>
                  </a:lnTo>
                  <a:close/>
                </a:path>
                <a:path w="498475" h="497839">
                  <a:moveTo>
                    <a:pt x="270954" y="39369"/>
                  </a:moveTo>
                  <a:lnTo>
                    <a:pt x="228206" y="39369"/>
                  </a:lnTo>
                  <a:lnTo>
                    <a:pt x="207213" y="43179"/>
                  </a:lnTo>
                  <a:lnTo>
                    <a:pt x="167652" y="54610"/>
                  </a:lnTo>
                  <a:lnTo>
                    <a:pt x="131864" y="74929"/>
                  </a:lnTo>
                  <a:lnTo>
                    <a:pt x="100584" y="100329"/>
                  </a:lnTo>
                  <a:lnTo>
                    <a:pt x="74752" y="130810"/>
                  </a:lnTo>
                  <a:lnTo>
                    <a:pt x="55219" y="166369"/>
                  </a:lnTo>
                  <a:lnTo>
                    <a:pt x="42799" y="205739"/>
                  </a:lnTo>
                  <a:lnTo>
                    <a:pt x="38392" y="248919"/>
                  </a:lnTo>
                  <a:lnTo>
                    <a:pt x="38617" y="259079"/>
                  </a:lnTo>
                  <a:lnTo>
                    <a:pt x="47599" y="311150"/>
                  </a:lnTo>
                  <a:lnTo>
                    <a:pt x="63436" y="349250"/>
                  </a:lnTo>
                  <a:lnTo>
                    <a:pt x="86080" y="382269"/>
                  </a:lnTo>
                  <a:lnTo>
                    <a:pt x="114528" y="411479"/>
                  </a:lnTo>
                  <a:lnTo>
                    <a:pt x="147942" y="434339"/>
                  </a:lnTo>
                  <a:lnTo>
                    <a:pt x="185686" y="450850"/>
                  </a:lnTo>
                  <a:lnTo>
                    <a:pt x="237705" y="459739"/>
                  </a:lnTo>
                  <a:lnTo>
                    <a:pt x="259422" y="459739"/>
                  </a:lnTo>
                  <a:lnTo>
                    <a:pt x="290741" y="455929"/>
                  </a:lnTo>
                  <a:lnTo>
                    <a:pt x="310883" y="450850"/>
                  </a:lnTo>
                  <a:lnTo>
                    <a:pt x="248386" y="450850"/>
                  </a:lnTo>
                  <a:lnTo>
                    <a:pt x="237947" y="449579"/>
                  </a:lnTo>
                  <a:lnTo>
                    <a:pt x="227837" y="449579"/>
                  </a:lnTo>
                  <a:lnTo>
                    <a:pt x="207276" y="445769"/>
                  </a:lnTo>
                  <a:lnTo>
                    <a:pt x="169748" y="434339"/>
                  </a:lnTo>
                  <a:lnTo>
                    <a:pt x="135724" y="415289"/>
                  </a:lnTo>
                  <a:lnTo>
                    <a:pt x="106070" y="391160"/>
                  </a:lnTo>
                  <a:lnTo>
                    <a:pt x="81699" y="360679"/>
                  </a:lnTo>
                  <a:lnTo>
                    <a:pt x="63360" y="326389"/>
                  </a:lnTo>
                  <a:lnTo>
                    <a:pt x="51816" y="288289"/>
                  </a:lnTo>
                  <a:lnTo>
                    <a:pt x="47993" y="248919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96" y="152400"/>
                  </a:lnTo>
                  <a:lnTo>
                    <a:pt x="94653" y="120650"/>
                  </a:lnTo>
                  <a:lnTo>
                    <a:pt x="122008" y="93979"/>
                  </a:lnTo>
                  <a:lnTo>
                    <a:pt x="154279" y="72389"/>
                  </a:lnTo>
                  <a:lnTo>
                    <a:pt x="190411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79"/>
                  </a:lnTo>
                  <a:lnTo>
                    <a:pt x="270954" y="39369"/>
                  </a:lnTo>
                  <a:close/>
                </a:path>
                <a:path w="498475" h="497839">
                  <a:moveTo>
                    <a:pt x="312369" y="48260"/>
                  </a:moveTo>
                  <a:lnTo>
                    <a:pt x="260007" y="48260"/>
                  </a:lnTo>
                  <a:lnTo>
                    <a:pt x="270230" y="49529"/>
                  </a:lnTo>
                  <a:lnTo>
                    <a:pt x="290664" y="53339"/>
                  </a:lnTo>
                  <a:lnTo>
                    <a:pt x="328307" y="64769"/>
                  </a:lnTo>
                  <a:lnTo>
                    <a:pt x="362305" y="83819"/>
                  </a:lnTo>
                  <a:lnTo>
                    <a:pt x="392036" y="107950"/>
                  </a:lnTo>
                  <a:lnTo>
                    <a:pt x="416344" y="138429"/>
                  </a:lnTo>
                  <a:lnTo>
                    <a:pt x="434682" y="172719"/>
                  </a:lnTo>
                  <a:lnTo>
                    <a:pt x="446239" y="209550"/>
                  </a:lnTo>
                  <a:lnTo>
                    <a:pt x="450062" y="250189"/>
                  </a:lnTo>
                  <a:lnTo>
                    <a:pt x="449770" y="260350"/>
                  </a:lnTo>
                  <a:lnTo>
                    <a:pt x="440702" y="309879"/>
                  </a:lnTo>
                  <a:lnTo>
                    <a:pt x="425272" y="346710"/>
                  </a:lnTo>
                  <a:lnTo>
                    <a:pt x="403390" y="378460"/>
                  </a:lnTo>
                  <a:lnTo>
                    <a:pt x="375983" y="405129"/>
                  </a:lnTo>
                  <a:lnTo>
                    <a:pt x="343801" y="426719"/>
                  </a:lnTo>
                  <a:lnTo>
                    <a:pt x="307568" y="441960"/>
                  </a:lnTo>
                  <a:lnTo>
                    <a:pt x="268300" y="449579"/>
                  </a:lnTo>
                  <a:lnTo>
                    <a:pt x="258711" y="449579"/>
                  </a:lnTo>
                  <a:lnTo>
                    <a:pt x="248386" y="450850"/>
                  </a:lnTo>
                  <a:lnTo>
                    <a:pt x="310883" y="450850"/>
                  </a:lnTo>
                  <a:lnTo>
                    <a:pt x="330365" y="443229"/>
                  </a:lnTo>
                  <a:lnTo>
                    <a:pt x="366179" y="424179"/>
                  </a:lnTo>
                  <a:lnTo>
                    <a:pt x="397484" y="398779"/>
                  </a:lnTo>
                  <a:lnTo>
                    <a:pt x="423278" y="368300"/>
                  </a:lnTo>
                  <a:lnTo>
                    <a:pt x="442823" y="331469"/>
                  </a:lnTo>
                  <a:lnTo>
                    <a:pt x="455244" y="292100"/>
                  </a:lnTo>
                  <a:lnTo>
                    <a:pt x="459651" y="250189"/>
                  </a:lnTo>
                  <a:lnTo>
                    <a:pt x="459436" y="240029"/>
                  </a:lnTo>
                  <a:lnTo>
                    <a:pt x="450443" y="187960"/>
                  </a:lnTo>
                  <a:lnTo>
                    <a:pt x="434632" y="149860"/>
                  </a:lnTo>
                  <a:lnTo>
                    <a:pt x="411937" y="115569"/>
                  </a:lnTo>
                  <a:lnTo>
                    <a:pt x="383514" y="87629"/>
                  </a:lnTo>
                  <a:lnTo>
                    <a:pt x="349986" y="64769"/>
                  </a:lnTo>
                  <a:lnTo>
                    <a:pt x="331622" y="55879"/>
                  </a:lnTo>
                  <a:lnTo>
                    <a:pt x="312369" y="48260"/>
                  </a:lnTo>
                  <a:close/>
                </a:path>
                <a:path w="498475" h="497839">
                  <a:moveTo>
                    <a:pt x="248386" y="0"/>
                  </a:moveTo>
                  <a:lnTo>
                    <a:pt x="235661" y="1269"/>
                  </a:lnTo>
                  <a:lnTo>
                    <a:pt x="261188" y="1269"/>
                  </a:lnTo>
                  <a:lnTo>
                    <a:pt x="248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67055" y="1848992"/>
            <a:ext cx="1682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2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41438" y="2487929"/>
            <a:ext cx="7919084" cy="767715"/>
          </a:xfrm>
          <a:custGeom>
            <a:avLst/>
            <a:gdLst/>
            <a:ahLst/>
            <a:cxnLst/>
            <a:rect l="l" t="t" r="r" b="b"/>
            <a:pathLst>
              <a:path w="7919084" h="767714">
                <a:moveTo>
                  <a:pt x="7918640" y="142875"/>
                </a:moveTo>
                <a:lnTo>
                  <a:pt x="7911782" y="100076"/>
                </a:lnTo>
                <a:lnTo>
                  <a:pt x="7893367" y="62484"/>
                </a:lnTo>
                <a:lnTo>
                  <a:pt x="7865427" y="32258"/>
                </a:lnTo>
                <a:lnTo>
                  <a:pt x="7860728" y="28829"/>
                </a:lnTo>
                <a:lnTo>
                  <a:pt x="7854124" y="24003"/>
                </a:lnTo>
                <a:lnTo>
                  <a:pt x="7816278" y="6223"/>
                </a:lnTo>
                <a:lnTo>
                  <a:pt x="7774749" y="0"/>
                </a:lnTo>
                <a:lnTo>
                  <a:pt x="24003" y="0"/>
                </a:lnTo>
                <a:lnTo>
                  <a:pt x="14655" y="1905"/>
                </a:lnTo>
                <a:lnTo>
                  <a:pt x="7023" y="7061"/>
                </a:lnTo>
                <a:lnTo>
                  <a:pt x="1879" y="14681"/>
                </a:lnTo>
                <a:lnTo>
                  <a:pt x="0" y="24003"/>
                </a:lnTo>
                <a:lnTo>
                  <a:pt x="0" y="743585"/>
                </a:lnTo>
                <a:lnTo>
                  <a:pt x="1879" y="752970"/>
                </a:lnTo>
                <a:lnTo>
                  <a:pt x="7023" y="760590"/>
                </a:lnTo>
                <a:lnTo>
                  <a:pt x="14655" y="765721"/>
                </a:lnTo>
                <a:lnTo>
                  <a:pt x="24003" y="767588"/>
                </a:lnTo>
                <a:lnTo>
                  <a:pt x="7775765" y="767588"/>
                </a:lnTo>
                <a:lnTo>
                  <a:pt x="7818437" y="760730"/>
                </a:lnTo>
                <a:lnTo>
                  <a:pt x="7856156" y="742315"/>
                </a:lnTo>
                <a:lnTo>
                  <a:pt x="7860779" y="738759"/>
                </a:lnTo>
                <a:lnTo>
                  <a:pt x="7867078" y="733933"/>
                </a:lnTo>
                <a:lnTo>
                  <a:pt x="7894637" y="703199"/>
                </a:lnTo>
                <a:lnTo>
                  <a:pt x="7912417" y="665353"/>
                </a:lnTo>
                <a:lnTo>
                  <a:pt x="7918640" y="623697"/>
                </a:lnTo>
                <a:lnTo>
                  <a:pt x="7918640" y="142875"/>
                </a:lnTo>
                <a:close/>
              </a:path>
            </a:pathLst>
          </a:custGeom>
          <a:solidFill>
            <a:srgbClr val="CED0CC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29132" y="2542794"/>
            <a:ext cx="7650480" cy="596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45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Coordination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 formulating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standards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honey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other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 hive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245"/>
              </a:lnSpc>
            </a:pPr>
            <a:r>
              <a:rPr sz="2000" dirty="0">
                <a:latin typeface="Arial MT"/>
                <a:cs typeface="Arial MT"/>
              </a:rPr>
              <a:t>products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domestic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international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markets.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01472" y="2622930"/>
            <a:ext cx="498475" cy="497840"/>
            <a:chOff x="301472" y="2622930"/>
            <a:chExt cx="498475" cy="497840"/>
          </a:xfrm>
        </p:grpSpPr>
        <p:sp>
          <p:nvSpPr>
            <p:cNvPr id="31" name="object 31"/>
            <p:cNvSpPr/>
            <p:nvPr/>
          </p:nvSpPr>
          <p:spPr>
            <a:xfrm>
              <a:off x="325437" y="2646679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0"/>
                  </a:lnTo>
                  <a:lnTo>
                    <a:pt x="137422" y="17678"/>
                  </a:lnTo>
                  <a:lnTo>
                    <a:pt x="99202" y="38422"/>
                  </a:lnTo>
                  <a:lnTo>
                    <a:pt x="65901" y="65897"/>
                  </a:lnTo>
                  <a:lnTo>
                    <a:pt x="38426" y="99200"/>
                  </a:lnTo>
                  <a:lnTo>
                    <a:pt x="17681" y="137427"/>
                  </a:lnTo>
                  <a:lnTo>
                    <a:pt x="4571" y="179676"/>
                  </a:lnTo>
                  <a:lnTo>
                    <a:pt x="0" y="225044"/>
                  </a:lnTo>
                  <a:lnTo>
                    <a:pt x="4571" y="270374"/>
                  </a:lnTo>
                  <a:lnTo>
                    <a:pt x="17681" y="312606"/>
                  </a:lnTo>
                  <a:lnTo>
                    <a:pt x="38426" y="350832"/>
                  </a:lnTo>
                  <a:lnTo>
                    <a:pt x="65901" y="384143"/>
                  </a:lnTo>
                  <a:lnTo>
                    <a:pt x="99202" y="411632"/>
                  </a:lnTo>
                  <a:lnTo>
                    <a:pt x="137422" y="432391"/>
                  </a:lnTo>
                  <a:lnTo>
                    <a:pt x="179658" y="445512"/>
                  </a:lnTo>
                  <a:lnTo>
                    <a:pt x="225005" y="450088"/>
                  </a:lnTo>
                  <a:lnTo>
                    <a:pt x="270348" y="445512"/>
                  </a:lnTo>
                  <a:lnTo>
                    <a:pt x="312581" y="432391"/>
                  </a:lnTo>
                  <a:lnTo>
                    <a:pt x="350800" y="411632"/>
                  </a:lnTo>
                  <a:lnTo>
                    <a:pt x="384098" y="384143"/>
                  </a:lnTo>
                  <a:lnTo>
                    <a:pt x="411572" y="350832"/>
                  </a:lnTo>
                  <a:lnTo>
                    <a:pt x="432317" y="312606"/>
                  </a:lnTo>
                  <a:lnTo>
                    <a:pt x="445427" y="270374"/>
                  </a:lnTo>
                  <a:lnTo>
                    <a:pt x="449999" y="225044"/>
                  </a:lnTo>
                  <a:lnTo>
                    <a:pt x="445427" y="179676"/>
                  </a:lnTo>
                  <a:lnTo>
                    <a:pt x="432317" y="137427"/>
                  </a:lnTo>
                  <a:lnTo>
                    <a:pt x="411572" y="99200"/>
                  </a:lnTo>
                  <a:lnTo>
                    <a:pt x="384098" y="65897"/>
                  </a:lnTo>
                  <a:lnTo>
                    <a:pt x="350800" y="38422"/>
                  </a:lnTo>
                  <a:lnTo>
                    <a:pt x="312581" y="17678"/>
                  </a:lnTo>
                  <a:lnTo>
                    <a:pt x="270348" y="4570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1472" y="2622930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73824" y="1269"/>
                  </a:moveTo>
                  <a:lnTo>
                    <a:pt x="222389" y="1269"/>
                  </a:lnTo>
                  <a:lnTo>
                    <a:pt x="197675" y="5079"/>
                  </a:lnTo>
                  <a:lnTo>
                    <a:pt x="151091" y="20319"/>
                  </a:lnTo>
                  <a:lnTo>
                    <a:pt x="108813" y="43179"/>
                  </a:lnTo>
                  <a:lnTo>
                    <a:pt x="72110" y="73660"/>
                  </a:lnTo>
                  <a:lnTo>
                    <a:pt x="41986" y="110489"/>
                  </a:lnTo>
                  <a:lnTo>
                    <a:pt x="19189" y="153669"/>
                  </a:lnTo>
                  <a:lnTo>
                    <a:pt x="4851" y="200660"/>
                  </a:lnTo>
                  <a:lnTo>
                    <a:pt x="0" y="250189"/>
                  </a:lnTo>
                  <a:lnTo>
                    <a:pt x="355" y="262889"/>
                  </a:lnTo>
                  <a:lnTo>
                    <a:pt x="5321" y="300989"/>
                  </a:lnTo>
                  <a:lnTo>
                    <a:pt x="20066" y="346710"/>
                  </a:lnTo>
                  <a:lnTo>
                    <a:pt x="43256" y="389889"/>
                  </a:lnTo>
                  <a:lnTo>
                    <a:pt x="73812" y="426719"/>
                  </a:lnTo>
                  <a:lnTo>
                    <a:pt x="110693" y="455929"/>
                  </a:lnTo>
                  <a:lnTo>
                    <a:pt x="153136" y="478789"/>
                  </a:lnTo>
                  <a:lnTo>
                    <a:pt x="199999" y="494029"/>
                  </a:lnTo>
                  <a:lnTo>
                    <a:pt x="236766" y="497839"/>
                  </a:lnTo>
                  <a:lnTo>
                    <a:pt x="262293" y="497839"/>
                  </a:lnTo>
                  <a:lnTo>
                    <a:pt x="300278" y="492760"/>
                  </a:lnTo>
                  <a:lnTo>
                    <a:pt x="347002" y="478789"/>
                  </a:lnTo>
                  <a:lnTo>
                    <a:pt x="363902" y="469900"/>
                  </a:lnTo>
                  <a:lnTo>
                    <a:pt x="237477" y="469900"/>
                  </a:lnTo>
                  <a:lnTo>
                    <a:pt x="226377" y="468629"/>
                  </a:lnTo>
                  <a:lnTo>
                    <a:pt x="183299" y="459739"/>
                  </a:lnTo>
                  <a:lnTo>
                    <a:pt x="143802" y="443229"/>
                  </a:lnTo>
                  <a:lnTo>
                    <a:pt x="108788" y="419100"/>
                  </a:lnTo>
                  <a:lnTo>
                    <a:pt x="78993" y="389889"/>
                  </a:lnTo>
                  <a:lnTo>
                    <a:pt x="55232" y="354329"/>
                  </a:lnTo>
                  <a:lnTo>
                    <a:pt x="38595" y="314960"/>
                  </a:lnTo>
                  <a:lnTo>
                    <a:pt x="29883" y="271779"/>
                  </a:lnTo>
                  <a:lnTo>
                    <a:pt x="28790" y="248919"/>
                  </a:lnTo>
                  <a:lnTo>
                    <a:pt x="29082" y="237489"/>
                  </a:lnTo>
                  <a:lnTo>
                    <a:pt x="38747" y="184150"/>
                  </a:lnTo>
                  <a:lnTo>
                    <a:pt x="55473" y="144779"/>
                  </a:lnTo>
                  <a:lnTo>
                    <a:pt x="79273" y="109219"/>
                  </a:lnTo>
                  <a:lnTo>
                    <a:pt x="109131" y="78739"/>
                  </a:lnTo>
                  <a:lnTo>
                    <a:pt x="144221" y="55879"/>
                  </a:lnTo>
                  <a:lnTo>
                    <a:pt x="183769" y="39369"/>
                  </a:lnTo>
                  <a:lnTo>
                    <a:pt x="237807" y="29210"/>
                  </a:lnTo>
                  <a:lnTo>
                    <a:pt x="364210" y="29210"/>
                  </a:lnTo>
                  <a:lnTo>
                    <a:pt x="344906" y="19050"/>
                  </a:lnTo>
                  <a:lnTo>
                    <a:pt x="321881" y="11429"/>
                  </a:lnTo>
                  <a:lnTo>
                    <a:pt x="297967" y="5079"/>
                  </a:lnTo>
                  <a:lnTo>
                    <a:pt x="273824" y="1269"/>
                  </a:lnTo>
                  <a:close/>
                </a:path>
                <a:path w="498475" h="497839">
                  <a:moveTo>
                    <a:pt x="364210" y="29210"/>
                  </a:moveTo>
                  <a:lnTo>
                    <a:pt x="260476" y="29210"/>
                  </a:lnTo>
                  <a:lnTo>
                    <a:pt x="271665" y="30479"/>
                  </a:lnTo>
                  <a:lnTo>
                    <a:pt x="293585" y="34289"/>
                  </a:lnTo>
                  <a:lnTo>
                    <a:pt x="334949" y="46989"/>
                  </a:lnTo>
                  <a:lnTo>
                    <a:pt x="372300" y="67310"/>
                  </a:lnTo>
                  <a:lnTo>
                    <a:pt x="404914" y="93979"/>
                  </a:lnTo>
                  <a:lnTo>
                    <a:pt x="431723" y="127000"/>
                  </a:lnTo>
                  <a:lnTo>
                    <a:pt x="452005" y="163829"/>
                  </a:lnTo>
                  <a:lnTo>
                    <a:pt x="464832" y="205739"/>
                  </a:lnTo>
                  <a:lnTo>
                    <a:pt x="469252" y="248919"/>
                  </a:lnTo>
                  <a:lnTo>
                    <a:pt x="469003" y="259079"/>
                  </a:lnTo>
                  <a:lnTo>
                    <a:pt x="459308" y="314960"/>
                  </a:lnTo>
                  <a:lnTo>
                    <a:pt x="442582" y="354329"/>
                  </a:lnTo>
                  <a:lnTo>
                    <a:pt x="418769" y="389889"/>
                  </a:lnTo>
                  <a:lnTo>
                    <a:pt x="388912" y="419100"/>
                  </a:lnTo>
                  <a:lnTo>
                    <a:pt x="353733" y="443229"/>
                  </a:lnTo>
                  <a:lnTo>
                    <a:pt x="314185" y="459739"/>
                  </a:lnTo>
                  <a:lnTo>
                    <a:pt x="271208" y="468629"/>
                  </a:lnTo>
                  <a:lnTo>
                    <a:pt x="260146" y="469900"/>
                  </a:lnTo>
                  <a:lnTo>
                    <a:pt x="363902" y="469900"/>
                  </a:lnTo>
                  <a:lnTo>
                    <a:pt x="408241" y="440689"/>
                  </a:lnTo>
                  <a:lnTo>
                    <a:pt x="441845" y="406400"/>
                  </a:lnTo>
                  <a:lnTo>
                    <a:pt x="468553" y="367029"/>
                  </a:lnTo>
                  <a:lnTo>
                    <a:pt x="487197" y="322579"/>
                  </a:lnTo>
                  <a:lnTo>
                    <a:pt x="496836" y="274319"/>
                  </a:lnTo>
                  <a:lnTo>
                    <a:pt x="498043" y="248919"/>
                  </a:lnTo>
                  <a:lnTo>
                    <a:pt x="497700" y="236219"/>
                  </a:lnTo>
                  <a:lnTo>
                    <a:pt x="492734" y="198119"/>
                  </a:lnTo>
                  <a:lnTo>
                    <a:pt x="477964" y="151129"/>
                  </a:lnTo>
                  <a:lnTo>
                    <a:pt x="454799" y="109219"/>
                  </a:lnTo>
                  <a:lnTo>
                    <a:pt x="424243" y="72389"/>
                  </a:lnTo>
                  <a:lnTo>
                    <a:pt x="387299" y="41910"/>
                  </a:lnTo>
                  <a:lnTo>
                    <a:pt x="366623" y="30479"/>
                  </a:lnTo>
                  <a:lnTo>
                    <a:pt x="364210" y="29210"/>
                  </a:lnTo>
                  <a:close/>
                </a:path>
                <a:path w="498475" h="497839">
                  <a:moveTo>
                    <a:pt x="270954" y="39369"/>
                  </a:moveTo>
                  <a:lnTo>
                    <a:pt x="228206" y="39369"/>
                  </a:lnTo>
                  <a:lnTo>
                    <a:pt x="207213" y="43179"/>
                  </a:lnTo>
                  <a:lnTo>
                    <a:pt x="167652" y="54610"/>
                  </a:lnTo>
                  <a:lnTo>
                    <a:pt x="131902" y="73660"/>
                  </a:lnTo>
                  <a:lnTo>
                    <a:pt x="100584" y="100329"/>
                  </a:lnTo>
                  <a:lnTo>
                    <a:pt x="74764" y="130810"/>
                  </a:lnTo>
                  <a:lnTo>
                    <a:pt x="55219" y="166369"/>
                  </a:lnTo>
                  <a:lnTo>
                    <a:pt x="42799" y="205739"/>
                  </a:lnTo>
                  <a:lnTo>
                    <a:pt x="38392" y="248919"/>
                  </a:lnTo>
                  <a:lnTo>
                    <a:pt x="38617" y="259079"/>
                  </a:lnTo>
                  <a:lnTo>
                    <a:pt x="47599" y="311150"/>
                  </a:lnTo>
                  <a:lnTo>
                    <a:pt x="63423" y="349250"/>
                  </a:lnTo>
                  <a:lnTo>
                    <a:pt x="86106" y="382269"/>
                  </a:lnTo>
                  <a:lnTo>
                    <a:pt x="114528" y="411479"/>
                  </a:lnTo>
                  <a:lnTo>
                    <a:pt x="147942" y="434339"/>
                  </a:lnTo>
                  <a:lnTo>
                    <a:pt x="185686" y="450850"/>
                  </a:lnTo>
                  <a:lnTo>
                    <a:pt x="237705" y="459739"/>
                  </a:lnTo>
                  <a:lnTo>
                    <a:pt x="259422" y="459739"/>
                  </a:lnTo>
                  <a:lnTo>
                    <a:pt x="290741" y="455929"/>
                  </a:lnTo>
                  <a:lnTo>
                    <a:pt x="310883" y="450850"/>
                  </a:lnTo>
                  <a:lnTo>
                    <a:pt x="248386" y="450850"/>
                  </a:lnTo>
                  <a:lnTo>
                    <a:pt x="237947" y="449579"/>
                  </a:lnTo>
                  <a:lnTo>
                    <a:pt x="227837" y="449579"/>
                  </a:lnTo>
                  <a:lnTo>
                    <a:pt x="207276" y="445769"/>
                  </a:lnTo>
                  <a:lnTo>
                    <a:pt x="169748" y="434339"/>
                  </a:lnTo>
                  <a:lnTo>
                    <a:pt x="135801" y="415289"/>
                  </a:lnTo>
                  <a:lnTo>
                    <a:pt x="106006" y="391160"/>
                  </a:lnTo>
                  <a:lnTo>
                    <a:pt x="81699" y="360679"/>
                  </a:lnTo>
                  <a:lnTo>
                    <a:pt x="63360" y="326389"/>
                  </a:lnTo>
                  <a:lnTo>
                    <a:pt x="51816" y="288289"/>
                  </a:lnTo>
                  <a:lnTo>
                    <a:pt x="47993" y="248919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71" y="152400"/>
                  </a:lnTo>
                  <a:lnTo>
                    <a:pt x="94653" y="120650"/>
                  </a:lnTo>
                  <a:lnTo>
                    <a:pt x="122008" y="93979"/>
                  </a:lnTo>
                  <a:lnTo>
                    <a:pt x="154203" y="72389"/>
                  </a:lnTo>
                  <a:lnTo>
                    <a:pt x="190411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79"/>
                  </a:lnTo>
                  <a:lnTo>
                    <a:pt x="270954" y="39369"/>
                  </a:lnTo>
                  <a:close/>
                </a:path>
                <a:path w="498475" h="497839">
                  <a:moveTo>
                    <a:pt x="312369" y="48260"/>
                  </a:moveTo>
                  <a:lnTo>
                    <a:pt x="260007" y="48260"/>
                  </a:lnTo>
                  <a:lnTo>
                    <a:pt x="290664" y="52069"/>
                  </a:lnTo>
                  <a:lnTo>
                    <a:pt x="309994" y="57150"/>
                  </a:lnTo>
                  <a:lnTo>
                    <a:pt x="345833" y="73660"/>
                  </a:lnTo>
                  <a:lnTo>
                    <a:pt x="377774" y="95250"/>
                  </a:lnTo>
                  <a:lnTo>
                    <a:pt x="416344" y="138429"/>
                  </a:lnTo>
                  <a:lnTo>
                    <a:pt x="434708" y="172719"/>
                  </a:lnTo>
                  <a:lnTo>
                    <a:pt x="446227" y="209550"/>
                  </a:lnTo>
                  <a:lnTo>
                    <a:pt x="450062" y="250189"/>
                  </a:lnTo>
                  <a:lnTo>
                    <a:pt x="449770" y="260350"/>
                  </a:lnTo>
                  <a:lnTo>
                    <a:pt x="440715" y="309879"/>
                  </a:lnTo>
                  <a:lnTo>
                    <a:pt x="425259" y="346710"/>
                  </a:lnTo>
                  <a:lnTo>
                    <a:pt x="403390" y="378460"/>
                  </a:lnTo>
                  <a:lnTo>
                    <a:pt x="376034" y="405129"/>
                  </a:lnTo>
                  <a:lnTo>
                    <a:pt x="343725" y="426719"/>
                  </a:lnTo>
                  <a:lnTo>
                    <a:pt x="307568" y="441960"/>
                  </a:lnTo>
                  <a:lnTo>
                    <a:pt x="268300" y="449579"/>
                  </a:lnTo>
                  <a:lnTo>
                    <a:pt x="258711" y="449579"/>
                  </a:lnTo>
                  <a:lnTo>
                    <a:pt x="248386" y="450850"/>
                  </a:lnTo>
                  <a:lnTo>
                    <a:pt x="310883" y="450850"/>
                  </a:lnTo>
                  <a:lnTo>
                    <a:pt x="330365" y="443229"/>
                  </a:lnTo>
                  <a:lnTo>
                    <a:pt x="366179" y="424179"/>
                  </a:lnTo>
                  <a:lnTo>
                    <a:pt x="397459" y="398779"/>
                  </a:lnTo>
                  <a:lnTo>
                    <a:pt x="423291" y="367029"/>
                  </a:lnTo>
                  <a:lnTo>
                    <a:pt x="442823" y="331469"/>
                  </a:lnTo>
                  <a:lnTo>
                    <a:pt x="455244" y="292100"/>
                  </a:lnTo>
                  <a:lnTo>
                    <a:pt x="459651" y="250189"/>
                  </a:lnTo>
                  <a:lnTo>
                    <a:pt x="459436" y="240029"/>
                  </a:lnTo>
                  <a:lnTo>
                    <a:pt x="450443" y="187960"/>
                  </a:lnTo>
                  <a:lnTo>
                    <a:pt x="434619" y="149860"/>
                  </a:lnTo>
                  <a:lnTo>
                    <a:pt x="411937" y="115569"/>
                  </a:lnTo>
                  <a:lnTo>
                    <a:pt x="383514" y="87629"/>
                  </a:lnTo>
                  <a:lnTo>
                    <a:pt x="349986" y="64769"/>
                  </a:lnTo>
                  <a:lnTo>
                    <a:pt x="331622" y="55879"/>
                  </a:lnTo>
                  <a:lnTo>
                    <a:pt x="312369" y="48260"/>
                  </a:lnTo>
                  <a:close/>
                </a:path>
                <a:path w="498475" h="497839">
                  <a:moveTo>
                    <a:pt x="248386" y="0"/>
                  </a:moveTo>
                  <a:lnTo>
                    <a:pt x="235661" y="1269"/>
                  </a:lnTo>
                  <a:lnTo>
                    <a:pt x="261188" y="1269"/>
                  </a:lnTo>
                  <a:lnTo>
                    <a:pt x="248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74675" y="2658872"/>
            <a:ext cx="1524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3</a:t>
            </a:r>
            <a:endParaRPr sz="2200">
              <a:latin typeface="Corbel"/>
              <a:cs typeface="Corbe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01472" y="3297554"/>
            <a:ext cx="8458835" cy="583565"/>
            <a:chOff x="301472" y="3297554"/>
            <a:chExt cx="8458835" cy="583565"/>
          </a:xfrm>
        </p:grpSpPr>
        <p:sp>
          <p:nvSpPr>
            <p:cNvPr id="35" name="object 35"/>
            <p:cNvSpPr/>
            <p:nvPr/>
          </p:nvSpPr>
          <p:spPr>
            <a:xfrm>
              <a:off x="841438" y="3297554"/>
              <a:ext cx="7919084" cy="583565"/>
            </a:xfrm>
            <a:custGeom>
              <a:avLst/>
              <a:gdLst/>
              <a:ahLst/>
              <a:cxnLst/>
              <a:rect l="l" t="t" r="r" b="b"/>
              <a:pathLst>
                <a:path w="7919084" h="583564">
                  <a:moveTo>
                    <a:pt x="7918640" y="470281"/>
                  </a:moveTo>
                  <a:lnTo>
                    <a:pt x="7918513" y="112014"/>
                  </a:lnTo>
                  <a:lnTo>
                    <a:pt x="7909242" y="68199"/>
                  </a:lnTo>
                  <a:lnTo>
                    <a:pt x="7884477" y="32258"/>
                  </a:lnTo>
                  <a:lnTo>
                    <a:pt x="7880617" y="28829"/>
                  </a:lnTo>
                  <a:lnTo>
                    <a:pt x="7876476" y="25146"/>
                  </a:lnTo>
                  <a:lnTo>
                    <a:pt x="7837868" y="4699"/>
                  </a:lnTo>
                  <a:lnTo>
                    <a:pt x="7805356" y="0"/>
                  </a:lnTo>
                  <a:lnTo>
                    <a:pt x="24003" y="0"/>
                  </a:lnTo>
                  <a:lnTo>
                    <a:pt x="14655" y="1905"/>
                  </a:lnTo>
                  <a:lnTo>
                    <a:pt x="7023" y="7061"/>
                  </a:lnTo>
                  <a:lnTo>
                    <a:pt x="1879" y="14681"/>
                  </a:lnTo>
                  <a:lnTo>
                    <a:pt x="0" y="24003"/>
                  </a:lnTo>
                  <a:lnTo>
                    <a:pt x="0" y="559435"/>
                  </a:lnTo>
                  <a:lnTo>
                    <a:pt x="1879" y="568820"/>
                  </a:lnTo>
                  <a:lnTo>
                    <a:pt x="7023" y="576440"/>
                  </a:lnTo>
                  <a:lnTo>
                    <a:pt x="14655" y="581571"/>
                  </a:lnTo>
                  <a:lnTo>
                    <a:pt x="24003" y="583438"/>
                  </a:lnTo>
                  <a:lnTo>
                    <a:pt x="7806626" y="583438"/>
                  </a:lnTo>
                  <a:lnTo>
                    <a:pt x="7850441" y="574167"/>
                  </a:lnTo>
                  <a:lnTo>
                    <a:pt x="7880553" y="554736"/>
                  </a:lnTo>
                  <a:lnTo>
                    <a:pt x="7886255" y="549402"/>
                  </a:lnTo>
                  <a:lnTo>
                    <a:pt x="7910131" y="513334"/>
                  </a:lnTo>
                  <a:lnTo>
                    <a:pt x="7918132" y="480695"/>
                  </a:lnTo>
                  <a:lnTo>
                    <a:pt x="7918640" y="470281"/>
                  </a:lnTo>
                  <a:close/>
                </a:path>
              </a:pathLst>
            </a:custGeom>
            <a:solidFill>
              <a:srgbClr val="CED0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5437" y="3364229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0"/>
                  </a:lnTo>
                  <a:lnTo>
                    <a:pt x="137422" y="17678"/>
                  </a:lnTo>
                  <a:lnTo>
                    <a:pt x="99202" y="38422"/>
                  </a:lnTo>
                  <a:lnTo>
                    <a:pt x="65901" y="65897"/>
                  </a:lnTo>
                  <a:lnTo>
                    <a:pt x="38426" y="99200"/>
                  </a:lnTo>
                  <a:lnTo>
                    <a:pt x="17681" y="137427"/>
                  </a:lnTo>
                  <a:lnTo>
                    <a:pt x="4571" y="179676"/>
                  </a:lnTo>
                  <a:lnTo>
                    <a:pt x="0" y="225044"/>
                  </a:lnTo>
                  <a:lnTo>
                    <a:pt x="4571" y="270369"/>
                  </a:lnTo>
                  <a:lnTo>
                    <a:pt x="17681" y="312586"/>
                  </a:lnTo>
                  <a:lnTo>
                    <a:pt x="38426" y="350791"/>
                  </a:lnTo>
                  <a:lnTo>
                    <a:pt x="65901" y="384079"/>
                  </a:lnTo>
                  <a:lnTo>
                    <a:pt x="99202" y="411545"/>
                  </a:lnTo>
                  <a:lnTo>
                    <a:pt x="137422" y="432284"/>
                  </a:lnTo>
                  <a:lnTo>
                    <a:pt x="179658" y="445390"/>
                  </a:lnTo>
                  <a:lnTo>
                    <a:pt x="225005" y="449961"/>
                  </a:lnTo>
                  <a:lnTo>
                    <a:pt x="270348" y="445390"/>
                  </a:lnTo>
                  <a:lnTo>
                    <a:pt x="312581" y="432284"/>
                  </a:lnTo>
                  <a:lnTo>
                    <a:pt x="350800" y="411545"/>
                  </a:lnTo>
                  <a:lnTo>
                    <a:pt x="384098" y="384079"/>
                  </a:lnTo>
                  <a:lnTo>
                    <a:pt x="411572" y="350791"/>
                  </a:lnTo>
                  <a:lnTo>
                    <a:pt x="432317" y="312586"/>
                  </a:lnTo>
                  <a:lnTo>
                    <a:pt x="445427" y="270369"/>
                  </a:lnTo>
                  <a:lnTo>
                    <a:pt x="449999" y="225044"/>
                  </a:lnTo>
                  <a:lnTo>
                    <a:pt x="445427" y="179676"/>
                  </a:lnTo>
                  <a:lnTo>
                    <a:pt x="432317" y="137427"/>
                  </a:lnTo>
                  <a:lnTo>
                    <a:pt x="411572" y="99200"/>
                  </a:lnTo>
                  <a:lnTo>
                    <a:pt x="384098" y="65897"/>
                  </a:lnTo>
                  <a:lnTo>
                    <a:pt x="350800" y="38422"/>
                  </a:lnTo>
                  <a:lnTo>
                    <a:pt x="312581" y="17678"/>
                  </a:lnTo>
                  <a:lnTo>
                    <a:pt x="270348" y="4570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1472" y="3340480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48386" y="0"/>
                  </a:moveTo>
                  <a:lnTo>
                    <a:pt x="197675" y="6350"/>
                  </a:lnTo>
                  <a:lnTo>
                    <a:pt x="151003" y="20320"/>
                  </a:lnTo>
                  <a:lnTo>
                    <a:pt x="108877" y="43180"/>
                  </a:lnTo>
                  <a:lnTo>
                    <a:pt x="72161" y="73660"/>
                  </a:lnTo>
                  <a:lnTo>
                    <a:pt x="41986" y="111760"/>
                  </a:lnTo>
                  <a:lnTo>
                    <a:pt x="19189" y="153670"/>
                  </a:lnTo>
                  <a:lnTo>
                    <a:pt x="4851" y="200660"/>
                  </a:lnTo>
                  <a:lnTo>
                    <a:pt x="0" y="250190"/>
                  </a:lnTo>
                  <a:lnTo>
                    <a:pt x="355" y="262890"/>
                  </a:lnTo>
                  <a:lnTo>
                    <a:pt x="5321" y="300990"/>
                  </a:lnTo>
                  <a:lnTo>
                    <a:pt x="20066" y="347980"/>
                  </a:lnTo>
                  <a:lnTo>
                    <a:pt x="43256" y="389890"/>
                  </a:lnTo>
                  <a:lnTo>
                    <a:pt x="73748" y="426720"/>
                  </a:lnTo>
                  <a:lnTo>
                    <a:pt x="110769" y="457200"/>
                  </a:lnTo>
                  <a:lnTo>
                    <a:pt x="153136" y="478790"/>
                  </a:lnTo>
                  <a:lnTo>
                    <a:pt x="199999" y="494030"/>
                  </a:lnTo>
                  <a:lnTo>
                    <a:pt x="224205" y="497840"/>
                  </a:lnTo>
                  <a:lnTo>
                    <a:pt x="262293" y="497840"/>
                  </a:lnTo>
                  <a:lnTo>
                    <a:pt x="300278" y="492760"/>
                  </a:lnTo>
                  <a:lnTo>
                    <a:pt x="347002" y="478790"/>
                  </a:lnTo>
                  <a:lnTo>
                    <a:pt x="363843" y="469900"/>
                  </a:lnTo>
                  <a:lnTo>
                    <a:pt x="237477" y="469900"/>
                  </a:lnTo>
                  <a:lnTo>
                    <a:pt x="226377" y="468630"/>
                  </a:lnTo>
                  <a:lnTo>
                    <a:pt x="183299" y="459740"/>
                  </a:lnTo>
                  <a:lnTo>
                    <a:pt x="143802" y="443230"/>
                  </a:lnTo>
                  <a:lnTo>
                    <a:pt x="108788" y="419100"/>
                  </a:lnTo>
                  <a:lnTo>
                    <a:pt x="78981" y="389890"/>
                  </a:lnTo>
                  <a:lnTo>
                    <a:pt x="55245" y="354330"/>
                  </a:lnTo>
                  <a:lnTo>
                    <a:pt x="38595" y="314960"/>
                  </a:lnTo>
                  <a:lnTo>
                    <a:pt x="29883" y="271780"/>
                  </a:lnTo>
                  <a:lnTo>
                    <a:pt x="28790" y="248920"/>
                  </a:lnTo>
                  <a:lnTo>
                    <a:pt x="29082" y="237490"/>
                  </a:lnTo>
                  <a:lnTo>
                    <a:pt x="38747" y="184150"/>
                  </a:lnTo>
                  <a:lnTo>
                    <a:pt x="55473" y="144780"/>
                  </a:lnTo>
                  <a:lnTo>
                    <a:pt x="79273" y="109220"/>
                  </a:lnTo>
                  <a:lnTo>
                    <a:pt x="109143" y="80010"/>
                  </a:lnTo>
                  <a:lnTo>
                    <a:pt x="144221" y="55880"/>
                  </a:lnTo>
                  <a:lnTo>
                    <a:pt x="183756" y="39370"/>
                  </a:lnTo>
                  <a:lnTo>
                    <a:pt x="226745" y="30480"/>
                  </a:lnTo>
                  <a:lnTo>
                    <a:pt x="237807" y="29210"/>
                  </a:lnTo>
                  <a:lnTo>
                    <a:pt x="364210" y="29210"/>
                  </a:lnTo>
                  <a:lnTo>
                    <a:pt x="344906" y="19050"/>
                  </a:lnTo>
                  <a:lnTo>
                    <a:pt x="321881" y="11430"/>
                  </a:lnTo>
                  <a:lnTo>
                    <a:pt x="297967" y="5080"/>
                  </a:lnTo>
                  <a:lnTo>
                    <a:pt x="273824" y="1270"/>
                  </a:lnTo>
                  <a:lnTo>
                    <a:pt x="261188" y="1270"/>
                  </a:lnTo>
                  <a:lnTo>
                    <a:pt x="248386" y="0"/>
                  </a:lnTo>
                  <a:close/>
                </a:path>
                <a:path w="498475" h="497839">
                  <a:moveTo>
                    <a:pt x="364210" y="29210"/>
                  </a:moveTo>
                  <a:lnTo>
                    <a:pt x="260476" y="29210"/>
                  </a:lnTo>
                  <a:lnTo>
                    <a:pt x="271665" y="30480"/>
                  </a:lnTo>
                  <a:lnTo>
                    <a:pt x="293585" y="34290"/>
                  </a:lnTo>
                  <a:lnTo>
                    <a:pt x="334949" y="46990"/>
                  </a:lnTo>
                  <a:lnTo>
                    <a:pt x="372313" y="67310"/>
                  </a:lnTo>
                  <a:lnTo>
                    <a:pt x="404914" y="93980"/>
                  </a:lnTo>
                  <a:lnTo>
                    <a:pt x="431723" y="127000"/>
                  </a:lnTo>
                  <a:lnTo>
                    <a:pt x="452005" y="163830"/>
                  </a:lnTo>
                  <a:lnTo>
                    <a:pt x="464832" y="205740"/>
                  </a:lnTo>
                  <a:lnTo>
                    <a:pt x="469252" y="250190"/>
                  </a:lnTo>
                  <a:lnTo>
                    <a:pt x="468972" y="260350"/>
                  </a:lnTo>
                  <a:lnTo>
                    <a:pt x="459308" y="314960"/>
                  </a:lnTo>
                  <a:lnTo>
                    <a:pt x="442582" y="354330"/>
                  </a:lnTo>
                  <a:lnTo>
                    <a:pt x="418769" y="389890"/>
                  </a:lnTo>
                  <a:lnTo>
                    <a:pt x="388912" y="419100"/>
                  </a:lnTo>
                  <a:lnTo>
                    <a:pt x="353745" y="443230"/>
                  </a:lnTo>
                  <a:lnTo>
                    <a:pt x="314185" y="459740"/>
                  </a:lnTo>
                  <a:lnTo>
                    <a:pt x="271208" y="468630"/>
                  </a:lnTo>
                  <a:lnTo>
                    <a:pt x="260146" y="469900"/>
                  </a:lnTo>
                  <a:lnTo>
                    <a:pt x="363843" y="469900"/>
                  </a:lnTo>
                  <a:lnTo>
                    <a:pt x="408292" y="440690"/>
                  </a:lnTo>
                  <a:lnTo>
                    <a:pt x="441845" y="407670"/>
                  </a:lnTo>
                  <a:lnTo>
                    <a:pt x="468541" y="367030"/>
                  </a:lnTo>
                  <a:lnTo>
                    <a:pt x="487210" y="322580"/>
                  </a:lnTo>
                  <a:lnTo>
                    <a:pt x="496836" y="274320"/>
                  </a:lnTo>
                  <a:lnTo>
                    <a:pt x="498043" y="248920"/>
                  </a:lnTo>
                  <a:lnTo>
                    <a:pt x="497700" y="236220"/>
                  </a:lnTo>
                  <a:lnTo>
                    <a:pt x="492734" y="198120"/>
                  </a:lnTo>
                  <a:lnTo>
                    <a:pt x="477964" y="151130"/>
                  </a:lnTo>
                  <a:lnTo>
                    <a:pt x="454799" y="109220"/>
                  </a:lnTo>
                  <a:lnTo>
                    <a:pt x="424294" y="72390"/>
                  </a:lnTo>
                  <a:lnTo>
                    <a:pt x="387223" y="41910"/>
                  </a:lnTo>
                  <a:lnTo>
                    <a:pt x="366623" y="30480"/>
                  </a:lnTo>
                  <a:lnTo>
                    <a:pt x="364210" y="29210"/>
                  </a:lnTo>
                  <a:close/>
                </a:path>
                <a:path w="498475" h="497839">
                  <a:moveTo>
                    <a:pt x="260248" y="39370"/>
                  </a:moveTo>
                  <a:lnTo>
                    <a:pt x="228206" y="39370"/>
                  </a:lnTo>
                  <a:lnTo>
                    <a:pt x="207213" y="43180"/>
                  </a:lnTo>
                  <a:lnTo>
                    <a:pt x="167703" y="54610"/>
                  </a:lnTo>
                  <a:lnTo>
                    <a:pt x="131864" y="74930"/>
                  </a:lnTo>
                  <a:lnTo>
                    <a:pt x="100558" y="100330"/>
                  </a:lnTo>
                  <a:lnTo>
                    <a:pt x="74764" y="130810"/>
                  </a:lnTo>
                  <a:lnTo>
                    <a:pt x="55219" y="166370"/>
                  </a:lnTo>
                  <a:lnTo>
                    <a:pt x="42799" y="205740"/>
                  </a:lnTo>
                  <a:lnTo>
                    <a:pt x="38392" y="248920"/>
                  </a:lnTo>
                  <a:lnTo>
                    <a:pt x="38617" y="259080"/>
                  </a:lnTo>
                  <a:lnTo>
                    <a:pt x="47599" y="311150"/>
                  </a:lnTo>
                  <a:lnTo>
                    <a:pt x="63436" y="349250"/>
                  </a:lnTo>
                  <a:lnTo>
                    <a:pt x="86080" y="383540"/>
                  </a:lnTo>
                  <a:lnTo>
                    <a:pt x="114528" y="411480"/>
                  </a:lnTo>
                  <a:lnTo>
                    <a:pt x="147942" y="434340"/>
                  </a:lnTo>
                  <a:lnTo>
                    <a:pt x="185686" y="450850"/>
                  </a:lnTo>
                  <a:lnTo>
                    <a:pt x="237705" y="459740"/>
                  </a:lnTo>
                  <a:lnTo>
                    <a:pt x="269748" y="459740"/>
                  </a:lnTo>
                  <a:lnTo>
                    <a:pt x="290741" y="455930"/>
                  </a:lnTo>
                  <a:lnTo>
                    <a:pt x="310883" y="450850"/>
                  </a:lnTo>
                  <a:lnTo>
                    <a:pt x="237947" y="450850"/>
                  </a:lnTo>
                  <a:lnTo>
                    <a:pt x="227837" y="449580"/>
                  </a:lnTo>
                  <a:lnTo>
                    <a:pt x="188074" y="440690"/>
                  </a:lnTo>
                  <a:lnTo>
                    <a:pt x="152082" y="425450"/>
                  </a:lnTo>
                  <a:lnTo>
                    <a:pt x="120281" y="403860"/>
                  </a:lnTo>
                  <a:lnTo>
                    <a:pt x="93179" y="375920"/>
                  </a:lnTo>
                  <a:lnTo>
                    <a:pt x="71628" y="344170"/>
                  </a:lnTo>
                  <a:lnTo>
                    <a:pt x="56616" y="307340"/>
                  </a:lnTo>
                  <a:lnTo>
                    <a:pt x="48856" y="269240"/>
                  </a:lnTo>
                  <a:lnTo>
                    <a:pt x="47993" y="248920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71" y="152400"/>
                  </a:lnTo>
                  <a:lnTo>
                    <a:pt x="94653" y="120650"/>
                  </a:lnTo>
                  <a:lnTo>
                    <a:pt x="122072" y="93980"/>
                  </a:lnTo>
                  <a:lnTo>
                    <a:pt x="154203" y="72390"/>
                  </a:lnTo>
                  <a:lnTo>
                    <a:pt x="190322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80"/>
                  </a:lnTo>
                  <a:lnTo>
                    <a:pt x="260248" y="39370"/>
                  </a:lnTo>
                  <a:close/>
                </a:path>
                <a:path w="498475" h="497839">
                  <a:moveTo>
                    <a:pt x="312369" y="48260"/>
                  </a:moveTo>
                  <a:lnTo>
                    <a:pt x="260007" y="48260"/>
                  </a:lnTo>
                  <a:lnTo>
                    <a:pt x="270230" y="49530"/>
                  </a:lnTo>
                  <a:lnTo>
                    <a:pt x="290664" y="53340"/>
                  </a:lnTo>
                  <a:lnTo>
                    <a:pt x="328307" y="64770"/>
                  </a:lnTo>
                  <a:lnTo>
                    <a:pt x="362381" y="83820"/>
                  </a:lnTo>
                  <a:lnTo>
                    <a:pt x="391985" y="107950"/>
                  </a:lnTo>
                  <a:lnTo>
                    <a:pt x="416344" y="138430"/>
                  </a:lnTo>
                  <a:lnTo>
                    <a:pt x="434708" y="172720"/>
                  </a:lnTo>
                  <a:lnTo>
                    <a:pt x="446227" y="209550"/>
                  </a:lnTo>
                  <a:lnTo>
                    <a:pt x="450062" y="250190"/>
                  </a:lnTo>
                  <a:lnTo>
                    <a:pt x="449770" y="260350"/>
                  </a:lnTo>
                  <a:lnTo>
                    <a:pt x="440702" y="311150"/>
                  </a:lnTo>
                  <a:lnTo>
                    <a:pt x="425272" y="346710"/>
                  </a:lnTo>
                  <a:lnTo>
                    <a:pt x="403390" y="378460"/>
                  </a:lnTo>
                  <a:lnTo>
                    <a:pt x="375983" y="405130"/>
                  </a:lnTo>
                  <a:lnTo>
                    <a:pt x="343801" y="426720"/>
                  </a:lnTo>
                  <a:lnTo>
                    <a:pt x="307568" y="441960"/>
                  </a:lnTo>
                  <a:lnTo>
                    <a:pt x="258711" y="450850"/>
                  </a:lnTo>
                  <a:lnTo>
                    <a:pt x="310883" y="450850"/>
                  </a:lnTo>
                  <a:lnTo>
                    <a:pt x="348767" y="434340"/>
                  </a:lnTo>
                  <a:lnTo>
                    <a:pt x="382447" y="412750"/>
                  </a:lnTo>
                  <a:lnTo>
                    <a:pt x="411086" y="383540"/>
                  </a:lnTo>
                  <a:lnTo>
                    <a:pt x="433933" y="350520"/>
                  </a:lnTo>
                  <a:lnTo>
                    <a:pt x="449999" y="312420"/>
                  </a:lnTo>
                  <a:lnTo>
                    <a:pt x="458546" y="271780"/>
                  </a:lnTo>
                  <a:lnTo>
                    <a:pt x="459651" y="250190"/>
                  </a:lnTo>
                  <a:lnTo>
                    <a:pt x="459436" y="240030"/>
                  </a:lnTo>
                  <a:lnTo>
                    <a:pt x="450443" y="187960"/>
                  </a:lnTo>
                  <a:lnTo>
                    <a:pt x="434619" y="149860"/>
                  </a:lnTo>
                  <a:lnTo>
                    <a:pt x="411962" y="115570"/>
                  </a:lnTo>
                  <a:lnTo>
                    <a:pt x="383514" y="87630"/>
                  </a:lnTo>
                  <a:lnTo>
                    <a:pt x="349986" y="64770"/>
                  </a:lnTo>
                  <a:lnTo>
                    <a:pt x="331622" y="55880"/>
                  </a:lnTo>
                  <a:lnTo>
                    <a:pt x="312369" y="48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65531" y="3401059"/>
            <a:ext cx="817118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45"/>
              </a:lnSpc>
              <a:tabLst>
                <a:tab pos="475615" algn="l"/>
              </a:tabLst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4</a:t>
            </a:r>
            <a:r>
              <a:rPr sz="2200" spc="-5">
                <a:solidFill>
                  <a:srgbClr val="FFFFFF"/>
                </a:solidFill>
                <a:latin typeface="Corbel"/>
                <a:cs typeface="Corbel"/>
              </a:rPr>
              <a:t>	</a:t>
            </a:r>
            <a:r>
              <a:rPr sz="3000" baseline="1388" smtClean="0">
                <a:latin typeface="Arial MT"/>
                <a:cs typeface="Arial MT"/>
              </a:rPr>
              <a:t>Ensuring</a:t>
            </a:r>
            <a:r>
              <a:rPr sz="3000" spc="-37" baseline="1388" smtClean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free</a:t>
            </a:r>
            <a:r>
              <a:rPr sz="3000" spc="7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transportation</a:t>
            </a:r>
            <a:r>
              <a:rPr sz="3000" spc="-60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of</a:t>
            </a:r>
            <a:r>
              <a:rPr sz="3000" spc="7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bee</a:t>
            </a:r>
            <a:r>
              <a:rPr sz="3000" spc="-22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colonies</a:t>
            </a:r>
            <a:r>
              <a:rPr sz="3000" spc="-37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during</a:t>
            </a:r>
            <a:r>
              <a:rPr sz="3000" spc="-15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migration.</a:t>
            </a:r>
            <a:endParaRPr sz="3000" baseline="1388">
              <a:latin typeface="Arial MT"/>
              <a:cs typeface="Arial MT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41438" y="3923029"/>
            <a:ext cx="7919084" cy="583565"/>
          </a:xfrm>
          <a:custGeom>
            <a:avLst/>
            <a:gdLst/>
            <a:ahLst/>
            <a:cxnLst/>
            <a:rect l="l" t="t" r="r" b="b"/>
            <a:pathLst>
              <a:path w="7919084" h="583564">
                <a:moveTo>
                  <a:pt x="7918640" y="470281"/>
                </a:moveTo>
                <a:lnTo>
                  <a:pt x="7918513" y="112014"/>
                </a:lnTo>
                <a:lnTo>
                  <a:pt x="7909242" y="68199"/>
                </a:lnTo>
                <a:lnTo>
                  <a:pt x="7884477" y="32258"/>
                </a:lnTo>
                <a:lnTo>
                  <a:pt x="7880540" y="28829"/>
                </a:lnTo>
                <a:lnTo>
                  <a:pt x="7876476" y="25273"/>
                </a:lnTo>
                <a:lnTo>
                  <a:pt x="7837868" y="4826"/>
                </a:lnTo>
                <a:lnTo>
                  <a:pt x="7805356" y="0"/>
                </a:lnTo>
                <a:lnTo>
                  <a:pt x="24003" y="0"/>
                </a:lnTo>
                <a:lnTo>
                  <a:pt x="14655" y="1905"/>
                </a:lnTo>
                <a:lnTo>
                  <a:pt x="7023" y="7048"/>
                </a:lnTo>
                <a:lnTo>
                  <a:pt x="1879" y="14681"/>
                </a:lnTo>
                <a:lnTo>
                  <a:pt x="0" y="24003"/>
                </a:lnTo>
                <a:lnTo>
                  <a:pt x="0" y="559562"/>
                </a:lnTo>
                <a:lnTo>
                  <a:pt x="1879" y="568896"/>
                </a:lnTo>
                <a:lnTo>
                  <a:pt x="7023" y="576529"/>
                </a:lnTo>
                <a:lnTo>
                  <a:pt x="14655" y="581672"/>
                </a:lnTo>
                <a:lnTo>
                  <a:pt x="24003" y="583565"/>
                </a:lnTo>
                <a:lnTo>
                  <a:pt x="7806626" y="583438"/>
                </a:lnTo>
                <a:lnTo>
                  <a:pt x="7850441" y="574167"/>
                </a:lnTo>
                <a:lnTo>
                  <a:pt x="7880591" y="554736"/>
                </a:lnTo>
                <a:lnTo>
                  <a:pt x="7886255" y="549529"/>
                </a:lnTo>
                <a:lnTo>
                  <a:pt x="7910131" y="513334"/>
                </a:lnTo>
                <a:lnTo>
                  <a:pt x="7918132" y="480695"/>
                </a:lnTo>
                <a:lnTo>
                  <a:pt x="7918640" y="470281"/>
                </a:lnTo>
                <a:close/>
              </a:path>
            </a:pathLst>
          </a:custGeom>
          <a:solidFill>
            <a:srgbClr val="CED0CC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929132" y="4019169"/>
            <a:ext cx="47307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Advisories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good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beekeeping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practices.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01472" y="3965955"/>
            <a:ext cx="498475" cy="497840"/>
            <a:chOff x="301472" y="3965955"/>
            <a:chExt cx="498475" cy="497840"/>
          </a:xfrm>
        </p:grpSpPr>
        <p:sp>
          <p:nvSpPr>
            <p:cNvPr id="42" name="object 42"/>
            <p:cNvSpPr/>
            <p:nvPr/>
          </p:nvSpPr>
          <p:spPr>
            <a:xfrm>
              <a:off x="325437" y="3989704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5"/>
                  </a:lnTo>
                  <a:lnTo>
                    <a:pt x="137422" y="17696"/>
                  </a:lnTo>
                  <a:lnTo>
                    <a:pt x="99202" y="38455"/>
                  </a:lnTo>
                  <a:lnTo>
                    <a:pt x="65901" y="65944"/>
                  </a:lnTo>
                  <a:lnTo>
                    <a:pt x="38426" y="99255"/>
                  </a:lnTo>
                  <a:lnTo>
                    <a:pt x="17681" y="137481"/>
                  </a:lnTo>
                  <a:lnTo>
                    <a:pt x="4571" y="179713"/>
                  </a:lnTo>
                  <a:lnTo>
                    <a:pt x="0" y="225044"/>
                  </a:lnTo>
                  <a:lnTo>
                    <a:pt x="4571" y="270374"/>
                  </a:lnTo>
                  <a:lnTo>
                    <a:pt x="17681" y="312606"/>
                  </a:lnTo>
                  <a:lnTo>
                    <a:pt x="38426" y="350832"/>
                  </a:lnTo>
                  <a:lnTo>
                    <a:pt x="65901" y="384143"/>
                  </a:lnTo>
                  <a:lnTo>
                    <a:pt x="99202" y="411632"/>
                  </a:lnTo>
                  <a:lnTo>
                    <a:pt x="137422" y="432391"/>
                  </a:lnTo>
                  <a:lnTo>
                    <a:pt x="179658" y="445512"/>
                  </a:lnTo>
                  <a:lnTo>
                    <a:pt x="225005" y="450088"/>
                  </a:lnTo>
                  <a:lnTo>
                    <a:pt x="270348" y="445512"/>
                  </a:lnTo>
                  <a:lnTo>
                    <a:pt x="312581" y="432391"/>
                  </a:lnTo>
                  <a:lnTo>
                    <a:pt x="350800" y="411632"/>
                  </a:lnTo>
                  <a:lnTo>
                    <a:pt x="384098" y="384143"/>
                  </a:lnTo>
                  <a:lnTo>
                    <a:pt x="411572" y="350832"/>
                  </a:lnTo>
                  <a:lnTo>
                    <a:pt x="432317" y="312606"/>
                  </a:lnTo>
                  <a:lnTo>
                    <a:pt x="445427" y="270374"/>
                  </a:lnTo>
                  <a:lnTo>
                    <a:pt x="449999" y="225044"/>
                  </a:lnTo>
                  <a:lnTo>
                    <a:pt x="445427" y="179713"/>
                  </a:lnTo>
                  <a:lnTo>
                    <a:pt x="432317" y="137481"/>
                  </a:lnTo>
                  <a:lnTo>
                    <a:pt x="411572" y="99255"/>
                  </a:lnTo>
                  <a:lnTo>
                    <a:pt x="384098" y="65944"/>
                  </a:lnTo>
                  <a:lnTo>
                    <a:pt x="350800" y="38455"/>
                  </a:lnTo>
                  <a:lnTo>
                    <a:pt x="312581" y="17696"/>
                  </a:lnTo>
                  <a:lnTo>
                    <a:pt x="270348" y="4575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1472" y="3965955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48386" y="0"/>
                  </a:moveTo>
                  <a:lnTo>
                    <a:pt x="197675" y="6350"/>
                  </a:lnTo>
                  <a:lnTo>
                    <a:pt x="151003" y="20320"/>
                  </a:lnTo>
                  <a:lnTo>
                    <a:pt x="108877" y="43180"/>
                  </a:lnTo>
                  <a:lnTo>
                    <a:pt x="72161" y="74930"/>
                  </a:lnTo>
                  <a:lnTo>
                    <a:pt x="41986" y="110490"/>
                  </a:lnTo>
                  <a:lnTo>
                    <a:pt x="19189" y="153670"/>
                  </a:lnTo>
                  <a:lnTo>
                    <a:pt x="4851" y="200660"/>
                  </a:lnTo>
                  <a:lnTo>
                    <a:pt x="0" y="250190"/>
                  </a:lnTo>
                  <a:lnTo>
                    <a:pt x="355" y="262890"/>
                  </a:lnTo>
                  <a:lnTo>
                    <a:pt x="5321" y="300990"/>
                  </a:lnTo>
                  <a:lnTo>
                    <a:pt x="20066" y="347980"/>
                  </a:lnTo>
                  <a:lnTo>
                    <a:pt x="43256" y="389890"/>
                  </a:lnTo>
                  <a:lnTo>
                    <a:pt x="73812" y="426720"/>
                  </a:lnTo>
                  <a:lnTo>
                    <a:pt x="110693" y="455930"/>
                  </a:lnTo>
                  <a:lnTo>
                    <a:pt x="153136" y="478790"/>
                  </a:lnTo>
                  <a:lnTo>
                    <a:pt x="199999" y="494030"/>
                  </a:lnTo>
                  <a:lnTo>
                    <a:pt x="224205" y="497840"/>
                  </a:lnTo>
                  <a:lnTo>
                    <a:pt x="262293" y="497840"/>
                  </a:lnTo>
                  <a:lnTo>
                    <a:pt x="300278" y="492760"/>
                  </a:lnTo>
                  <a:lnTo>
                    <a:pt x="347002" y="478790"/>
                  </a:lnTo>
                  <a:lnTo>
                    <a:pt x="363902" y="469900"/>
                  </a:lnTo>
                  <a:lnTo>
                    <a:pt x="237477" y="469900"/>
                  </a:lnTo>
                  <a:lnTo>
                    <a:pt x="226390" y="468630"/>
                  </a:lnTo>
                  <a:lnTo>
                    <a:pt x="183299" y="459740"/>
                  </a:lnTo>
                  <a:lnTo>
                    <a:pt x="143802" y="443230"/>
                  </a:lnTo>
                  <a:lnTo>
                    <a:pt x="108788" y="419100"/>
                  </a:lnTo>
                  <a:lnTo>
                    <a:pt x="78993" y="389890"/>
                  </a:lnTo>
                  <a:lnTo>
                    <a:pt x="55232" y="354330"/>
                  </a:lnTo>
                  <a:lnTo>
                    <a:pt x="38595" y="314960"/>
                  </a:lnTo>
                  <a:lnTo>
                    <a:pt x="29883" y="271780"/>
                  </a:lnTo>
                  <a:lnTo>
                    <a:pt x="28790" y="248920"/>
                  </a:lnTo>
                  <a:lnTo>
                    <a:pt x="29082" y="237490"/>
                  </a:lnTo>
                  <a:lnTo>
                    <a:pt x="38747" y="184150"/>
                  </a:lnTo>
                  <a:lnTo>
                    <a:pt x="55473" y="144780"/>
                  </a:lnTo>
                  <a:lnTo>
                    <a:pt x="79273" y="109220"/>
                  </a:lnTo>
                  <a:lnTo>
                    <a:pt x="109143" y="78740"/>
                  </a:lnTo>
                  <a:lnTo>
                    <a:pt x="144221" y="55880"/>
                  </a:lnTo>
                  <a:lnTo>
                    <a:pt x="183756" y="39370"/>
                  </a:lnTo>
                  <a:lnTo>
                    <a:pt x="226745" y="30480"/>
                  </a:lnTo>
                  <a:lnTo>
                    <a:pt x="237807" y="29210"/>
                  </a:lnTo>
                  <a:lnTo>
                    <a:pt x="363908" y="29210"/>
                  </a:lnTo>
                  <a:lnTo>
                    <a:pt x="344906" y="20320"/>
                  </a:lnTo>
                  <a:lnTo>
                    <a:pt x="321881" y="11430"/>
                  </a:lnTo>
                  <a:lnTo>
                    <a:pt x="297967" y="5080"/>
                  </a:lnTo>
                  <a:lnTo>
                    <a:pt x="273824" y="1270"/>
                  </a:lnTo>
                  <a:lnTo>
                    <a:pt x="261188" y="1270"/>
                  </a:lnTo>
                  <a:lnTo>
                    <a:pt x="248386" y="0"/>
                  </a:lnTo>
                  <a:close/>
                </a:path>
                <a:path w="498475" h="497839">
                  <a:moveTo>
                    <a:pt x="363908" y="29210"/>
                  </a:moveTo>
                  <a:lnTo>
                    <a:pt x="260476" y="29210"/>
                  </a:lnTo>
                  <a:lnTo>
                    <a:pt x="271665" y="30480"/>
                  </a:lnTo>
                  <a:lnTo>
                    <a:pt x="293585" y="34290"/>
                  </a:lnTo>
                  <a:lnTo>
                    <a:pt x="334949" y="46990"/>
                  </a:lnTo>
                  <a:lnTo>
                    <a:pt x="372313" y="67310"/>
                  </a:lnTo>
                  <a:lnTo>
                    <a:pt x="404914" y="93980"/>
                  </a:lnTo>
                  <a:lnTo>
                    <a:pt x="431723" y="127000"/>
                  </a:lnTo>
                  <a:lnTo>
                    <a:pt x="452005" y="163830"/>
                  </a:lnTo>
                  <a:lnTo>
                    <a:pt x="464832" y="205740"/>
                  </a:lnTo>
                  <a:lnTo>
                    <a:pt x="469252" y="250190"/>
                  </a:lnTo>
                  <a:lnTo>
                    <a:pt x="468972" y="261620"/>
                  </a:lnTo>
                  <a:lnTo>
                    <a:pt x="459308" y="314960"/>
                  </a:lnTo>
                  <a:lnTo>
                    <a:pt x="442582" y="354330"/>
                  </a:lnTo>
                  <a:lnTo>
                    <a:pt x="418769" y="389890"/>
                  </a:lnTo>
                  <a:lnTo>
                    <a:pt x="388912" y="419100"/>
                  </a:lnTo>
                  <a:lnTo>
                    <a:pt x="353733" y="443230"/>
                  </a:lnTo>
                  <a:lnTo>
                    <a:pt x="314185" y="459740"/>
                  </a:lnTo>
                  <a:lnTo>
                    <a:pt x="271208" y="468630"/>
                  </a:lnTo>
                  <a:lnTo>
                    <a:pt x="260146" y="469900"/>
                  </a:lnTo>
                  <a:lnTo>
                    <a:pt x="363902" y="469900"/>
                  </a:lnTo>
                  <a:lnTo>
                    <a:pt x="408241" y="440690"/>
                  </a:lnTo>
                  <a:lnTo>
                    <a:pt x="441845" y="406400"/>
                  </a:lnTo>
                  <a:lnTo>
                    <a:pt x="468553" y="367030"/>
                  </a:lnTo>
                  <a:lnTo>
                    <a:pt x="487197" y="322580"/>
                  </a:lnTo>
                  <a:lnTo>
                    <a:pt x="496836" y="274320"/>
                  </a:lnTo>
                  <a:lnTo>
                    <a:pt x="498043" y="248920"/>
                  </a:lnTo>
                  <a:lnTo>
                    <a:pt x="497700" y="236220"/>
                  </a:lnTo>
                  <a:lnTo>
                    <a:pt x="492734" y="198120"/>
                  </a:lnTo>
                  <a:lnTo>
                    <a:pt x="477964" y="151130"/>
                  </a:lnTo>
                  <a:lnTo>
                    <a:pt x="454799" y="109220"/>
                  </a:lnTo>
                  <a:lnTo>
                    <a:pt x="424294" y="72390"/>
                  </a:lnTo>
                  <a:lnTo>
                    <a:pt x="387223" y="41910"/>
                  </a:lnTo>
                  <a:lnTo>
                    <a:pt x="366623" y="30480"/>
                  </a:lnTo>
                  <a:lnTo>
                    <a:pt x="363908" y="29210"/>
                  </a:lnTo>
                  <a:close/>
                </a:path>
                <a:path w="498475" h="497839">
                  <a:moveTo>
                    <a:pt x="260248" y="39370"/>
                  </a:moveTo>
                  <a:lnTo>
                    <a:pt x="228206" y="39370"/>
                  </a:lnTo>
                  <a:lnTo>
                    <a:pt x="207213" y="43180"/>
                  </a:lnTo>
                  <a:lnTo>
                    <a:pt x="167703" y="54610"/>
                  </a:lnTo>
                  <a:lnTo>
                    <a:pt x="131864" y="74930"/>
                  </a:lnTo>
                  <a:lnTo>
                    <a:pt x="100558" y="100330"/>
                  </a:lnTo>
                  <a:lnTo>
                    <a:pt x="74764" y="130810"/>
                  </a:lnTo>
                  <a:lnTo>
                    <a:pt x="55219" y="166370"/>
                  </a:lnTo>
                  <a:lnTo>
                    <a:pt x="42799" y="205740"/>
                  </a:lnTo>
                  <a:lnTo>
                    <a:pt x="38392" y="248920"/>
                  </a:lnTo>
                  <a:lnTo>
                    <a:pt x="38617" y="259080"/>
                  </a:lnTo>
                  <a:lnTo>
                    <a:pt x="47599" y="311150"/>
                  </a:lnTo>
                  <a:lnTo>
                    <a:pt x="63423" y="349250"/>
                  </a:lnTo>
                  <a:lnTo>
                    <a:pt x="86106" y="383540"/>
                  </a:lnTo>
                  <a:lnTo>
                    <a:pt x="114528" y="411480"/>
                  </a:lnTo>
                  <a:lnTo>
                    <a:pt x="147942" y="434340"/>
                  </a:lnTo>
                  <a:lnTo>
                    <a:pt x="185686" y="450850"/>
                  </a:lnTo>
                  <a:lnTo>
                    <a:pt x="237705" y="459740"/>
                  </a:lnTo>
                  <a:lnTo>
                    <a:pt x="269748" y="459740"/>
                  </a:lnTo>
                  <a:lnTo>
                    <a:pt x="290741" y="455930"/>
                  </a:lnTo>
                  <a:lnTo>
                    <a:pt x="310883" y="450850"/>
                  </a:lnTo>
                  <a:lnTo>
                    <a:pt x="237947" y="450850"/>
                  </a:lnTo>
                  <a:lnTo>
                    <a:pt x="227837" y="449580"/>
                  </a:lnTo>
                  <a:lnTo>
                    <a:pt x="188074" y="440690"/>
                  </a:lnTo>
                  <a:lnTo>
                    <a:pt x="152082" y="425450"/>
                  </a:lnTo>
                  <a:lnTo>
                    <a:pt x="120281" y="403860"/>
                  </a:lnTo>
                  <a:lnTo>
                    <a:pt x="93230" y="375920"/>
                  </a:lnTo>
                  <a:lnTo>
                    <a:pt x="71602" y="344170"/>
                  </a:lnTo>
                  <a:lnTo>
                    <a:pt x="56616" y="308610"/>
                  </a:lnTo>
                  <a:lnTo>
                    <a:pt x="48856" y="269240"/>
                  </a:lnTo>
                  <a:lnTo>
                    <a:pt x="47993" y="248920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71" y="152400"/>
                  </a:lnTo>
                  <a:lnTo>
                    <a:pt x="94653" y="120650"/>
                  </a:lnTo>
                  <a:lnTo>
                    <a:pt x="122072" y="93980"/>
                  </a:lnTo>
                  <a:lnTo>
                    <a:pt x="154203" y="72390"/>
                  </a:lnTo>
                  <a:lnTo>
                    <a:pt x="190322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80"/>
                  </a:lnTo>
                  <a:lnTo>
                    <a:pt x="260248" y="39370"/>
                  </a:lnTo>
                  <a:close/>
                </a:path>
                <a:path w="498475" h="497839">
                  <a:moveTo>
                    <a:pt x="312369" y="48260"/>
                  </a:moveTo>
                  <a:lnTo>
                    <a:pt x="260007" y="48260"/>
                  </a:lnTo>
                  <a:lnTo>
                    <a:pt x="270230" y="49530"/>
                  </a:lnTo>
                  <a:lnTo>
                    <a:pt x="290664" y="53340"/>
                  </a:lnTo>
                  <a:lnTo>
                    <a:pt x="328307" y="64770"/>
                  </a:lnTo>
                  <a:lnTo>
                    <a:pt x="362381" y="83820"/>
                  </a:lnTo>
                  <a:lnTo>
                    <a:pt x="391985" y="107950"/>
                  </a:lnTo>
                  <a:lnTo>
                    <a:pt x="416344" y="138430"/>
                  </a:lnTo>
                  <a:lnTo>
                    <a:pt x="434708" y="172720"/>
                  </a:lnTo>
                  <a:lnTo>
                    <a:pt x="446227" y="209550"/>
                  </a:lnTo>
                  <a:lnTo>
                    <a:pt x="450062" y="250190"/>
                  </a:lnTo>
                  <a:lnTo>
                    <a:pt x="449770" y="260350"/>
                  </a:lnTo>
                  <a:lnTo>
                    <a:pt x="440715" y="309880"/>
                  </a:lnTo>
                  <a:lnTo>
                    <a:pt x="425259" y="346710"/>
                  </a:lnTo>
                  <a:lnTo>
                    <a:pt x="403390" y="378460"/>
                  </a:lnTo>
                  <a:lnTo>
                    <a:pt x="376034" y="405130"/>
                  </a:lnTo>
                  <a:lnTo>
                    <a:pt x="343725" y="426720"/>
                  </a:lnTo>
                  <a:lnTo>
                    <a:pt x="307568" y="441960"/>
                  </a:lnTo>
                  <a:lnTo>
                    <a:pt x="258711" y="450850"/>
                  </a:lnTo>
                  <a:lnTo>
                    <a:pt x="310883" y="450850"/>
                  </a:lnTo>
                  <a:lnTo>
                    <a:pt x="348729" y="434340"/>
                  </a:lnTo>
                  <a:lnTo>
                    <a:pt x="382473" y="412750"/>
                  </a:lnTo>
                  <a:lnTo>
                    <a:pt x="411086" y="383540"/>
                  </a:lnTo>
                  <a:lnTo>
                    <a:pt x="433920" y="350520"/>
                  </a:lnTo>
                  <a:lnTo>
                    <a:pt x="450011" y="312420"/>
                  </a:lnTo>
                  <a:lnTo>
                    <a:pt x="458546" y="271780"/>
                  </a:lnTo>
                  <a:lnTo>
                    <a:pt x="459651" y="250190"/>
                  </a:lnTo>
                  <a:lnTo>
                    <a:pt x="459436" y="240030"/>
                  </a:lnTo>
                  <a:lnTo>
                    <a:pt x="450443" y="187960"/>
                  </a:lnTo>
                  <a:lnTo>
                    <a:pt x="434619" y="149860"/>
                  </a:lnTo>
                  <a:lnTo>
                    <a:pt x="411962" y="115570"/>
                  </a:lnTo>
                  <a:lnTo>
                    <a:pt x="383514" y="87630"/>
                  </a:lnTo>
                  <a:lnTo>
                    <a:pt x="349986" y="64770"/>
                  </a:lnTo>
                  <a:lnTo>
                    <a:pt x="331622" y="55880"/>
                  </a:lnTo>
                  <a:lnTo>
                    <a:pt x="312369" y="48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70103" y="4002151"/>
            <a:ext cx="1593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5</a:t>
            </a:r>
            <a:endParaRPr sz="2200">
              <a:latin typeface="Corbel"/>
              <a:cs typeface="Corbe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41438" y="4548632"/>
            <a:ext cx="7919084" cy="583565"/>
          </a:xfrm>
          <a:custGeom>
            <a:avLst/>
            <a:gdLst/>
            <a:ahLst/>
            <a:cxnLst/>
            <a:rect l="l" t="t" r="r" b="b"/>
            <a:pathLst>
              <a:path w="7919084" h="583564">
                <a:moveTo>
                  <a:pt x="7918640" y="470154"/>
                </a:moveTo>
                <a:lnTo>
                  <a:pt x="7918513" y="111887"/>
                </a:lnTo>
                <a:lnTo>
                  <a:pt x="7909242" y="68072"/>
                </a:lnTo>
                <a:lnTo>
                  <a:pt x="7884477" y="32131"/>
                </a:lnTo>
                <a:lnTo>
                  <a:pt x="7880540" y="28702"/>
                </a:lnTo>
                <a:lnTo>
                  <a:pt x="7876476" y="25146"/>
                </a:lnTo>
                <a:lnTo>
                  <a:pt x="7837868" y="4699"/>
                </a:lnTo>
                <a:lnTo>
                  <a:pt x="7805356" y="0"/>
                </a:lnTo>
                <a:lnTo>
                  <a:pt x="24003" y="0"/>
                </a:lnTo>
                <a:lnTo>
                  <a:pt x="14655" y="1879"/>
                </a:lnTo>
                <a:lnTo>
                  <a:pt x="7023" y="6985"/>
                </a:lnTo>
                <a:lnTo>
                  <a:pt x="1879" y="14579"/>
                </a:lnTo>
                <a:lnTo>
                  <a:pt x="0" y="23876"/>
                </a:lnTo>
                <a:lnTo>
                  <a:pt x="0" y="559435"/>
                </a:lnTo>
                <a:lnTo>
                  <a:pt x="1879" y="568769"/>
                </a:lnTo>
                <a:lnTo>
                  <a:pt x="7023" y="576402"/>
                </a:lnTo>
                <a:lnTo>
                  <a:pt x="14655" y="581545"/>
                </a:lnTo>
                <a:lnTo>
                  <a:pt x="24003" y="583438"/>
                </a:lnTo>
                <a:lnTo>
                  <a:pt x="7806626" y="583438"/>
                </a:lnTo>
                <a:lnTo>
                  <a:pt x="7850441" y="574040"/>
                </a:lnTo>
                <a:lnTo>
                  <a:pt x="7880591" y="554609"/>
                </a:lnTo>
                <a:lnTo>
                  <a:pt x="7886255" y="549402"/>
                </a:lnTo>
                <a:lnTo>
                  <a:pt x="7910131" y="513207"/>
                </a:lnTo>
                <a:lnTo>
                  <a:pt x="7918132" y="480568"/>
                </a:lnTo>
                <a:lnTo>
                  <a:pt x="7918640" y="470154"/>
                </a:lnTo>
                <a:close/>
              </a:path>
            </a:pathLst>
          </a:custGeom>
          <a:solidFill>
            <a:srgbClr val="CED0CC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929132" y="4644338"/>
            <a:ext cx="50247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HRD: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Training,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seminar,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exposure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visits,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etc.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01472" y="4591430"/>
            <a:ext cx="498475" cy="497840"/>
            <a:chOff x="301472" y="4591430"/>
            <a:chExt cx="498475" cy="497840"/>
          </a:xfrm>
        </p:grpSpPr>
        <p:sp>
          <p:nvSpPr>
            <p:cNvPr id="48" name="object 48"/>
            <p:cNvSpPr/>
            <p:nvPr/>
          </p:nvSpPr>
          <p:spPr>
            <a:xfrm>
              <a:off x="325437" y="4615306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0"/>
                  </a:lnTo>
                  <a:lnTo>
                    <a:pt x="137422" y="17676"/>
                  </a:lnTo>
                  <a:lnTo>
                    <a:pt x="99202" y="38415"/>
                  </a:lnTo>
                  <a:lnTo>
                    <a:pt x="65901" y="65881"/>
                  </a:lnTo>
                  <a:lnTo>
                    <a:pt x="38426" y="99169"/>
                  </a:lnTo>
                  <a:lnTo>
                    <a:pt x="17681" y="137374"/>
                  </a:lnTo>
                  <a:lnTo>
                    <a:pt x="4571" y="179591"/>
                  </a:lnTo>
                  <a:lnTo>
                    <a:pt x="0" y="224917"/>
                  </a:lnTo>
                  <a:lnTo>
                    <a:pt x="4571" y="270284"/>
                  </a:lnTo>
                  <a:lnTo>
                    <a:pt x="17681" y="312533"/>
                  </a:lnTo>
                  <a:lnTo>
                    <a:pt x="38426" y="350760"/>
                  </a:lnTo>
                  <a:lnTo>
                    <a:pt x="65901" y="384063"/>
                  </a:lnTo>
                  <a:lnTo>
                    <a:pt x="99202" y="411538"/>
                  </a:lnTo>
                  <a:lnTo>
                    <a:pt x="137422" y="432282"/>
                  </a:lnTo>
                  <a:lnTo>
                    <a:pt x="179658" y="445390"/>
                  </a:lnTo>
                  <a:lnTo>
                    <a:pt x="225005" y="449961"/>
                  </a:lnTo>
                  <a:lnTo>
                    <a:pt x="270348" y="445390"/>
                  </a:lnTo>
                  <a:lnTo>
                    <a:pt x="312581" y="432282"/>
                  </a:lnTo>
                  <a:lnTo>
                    <a:pt x="350800" y="411538"/>
                  </a:lnTo>
                  <a:lnTo>
                    <a:pt x="384098" y="384063"/>
                  </a:lnTo>
                  <a:lnTo>
                    <a:pt x="411572" y="350760"/>
                  </a:lnTo>
                  <a:lnTo>
                    <a:pt x="432317" y="312533"/>
                  </a:lnTo>
                  <a:lnTo>
                    <a:pt x="445427" y="270284"/>
                  </a:lnTo>
                  <a:lnTo>
                    <a:pt x="449999" y="224917"/>
                  </a:lnTo>
                  <a:lnTo>
                    <a:pt x="445427" y="179591"/>
                  </a:lnTo>
                  <a:lnTo>
                    <a:pt x="432317" y="137374"/>
                  </a:lnTo>
                  <a:lnTo>
                    <a:pt x="411572" y="99169"/>
                  </a:lnTo>
                  <a:lnTo>
                    <a:pt x="384098" y="65881"/>
                  </a:lnTo>
                  <a:lnTo>
                    <a:pt x="350800" y="38415"/>
                  </a:lnTo>
                  <a:lnTo>
                    <a:pt x="312581" y="17676"/>
                  </a:lnTo>
                  <a:lnTo>
                    <a:pt x="270348" y="4570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1472" y="4591430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48386" y="0"/>
                  </a:moveTo>
                  <a:lnTo>
                    <a:pt x="197675" y="6350"/>
                  </a:lnTo>
                  <a:lnTo>
                    <a:pt x="151003" y="20320"/>
                  </a:lnTo>
                  <a:lnTo>
                    <a:pt x="108877" y="43180"/>
                  </a:lnTo>
                  <a:lnTo>
                    <a:pt x="72161" y="74930"/>
                  </a:lnTo>
                  <a:lnTo>
                    <a:pt x="41986" y="111760"/>
                  </a:lnTo>
                  <a:lnTo>
                    <a:pt x="19189" y="153670"/>
                  </a:lnTo>
                  <a:lnTo>
                    <a:pt x="4851" y="200660"/>
                  </a:lnTo>
                  <a:lnTo>
                    <a:pt x="0" y="250190"/>
                  </a:lnTo>
                  <a:lnTo>
                    <a:pt x="355" y="262890"/>
                  </a:lnTo>
                  <a:lnTo>
                    <a:pt x="5321" y="300990"/>
                  </a:lnTo>
                  <a:lnTo>
                    <a:pt x="20066" y="347980"/>
                  </a:lnTo>
                  <a:lnTo>
                    <a:pt x="43256" y="389890"/>
                  </a:lnTo>
                  <a:lnTo>
                    <a:pt x="73812" y="426720"/>
                  </a:lnTo>
                  <a:lnTo>
                    <a:pt x="110693" y="455930"/>
                  </a:lnTo>
                  <a:lnTo>
                    <a:pt x="153136" y="478790"/>
                  </a:lnTo>
                  <a:lnTo>
                    <a:pt x="199999" y="494030"/>
                  </a:lnTo>
                  <a:lnTo>
                    <a:pt x="224218" y="497840"/>
                  </a:lnTo>
                  <a:lnTo>
                    <a:pt x="262293" y="497840"/>
                  </a:lnTo>
                  <a:lnTo>
                    <a:pt x="300278" y="492760"/>
                  </a:lnTo>
                  <a:lnTo>
                    <a:pt x="347002" y="478790"/>
                  </a:lnTo>
                  <a:lnTo>
                    <a:pt x="363902" y="469900"/>
                  </a:lnTo>
                  <a:lnTo>
                    <a:pt x="237477" y="469900"/>
                  </a:lnTo>
                  <a:lnTo>
                    <a:pt x="226377" y="468630"/>
                  </a:lnTo>
                  <a:lnTo>
                    <a:pt x="183299" y="459740"/>
                  </a:lnTo>
                  <a:lnTo>
                    <a:pt x="143802" y="443230"/>
                  </a:lnTo>
                  <a:lnTo>
                    <a:pt x="108788" y="419100"/>
                  </a:lnTo>
                  <a:lnTo>
                    <a:pt x="78993" y="389890"/>
                  </a:lnTo>
                  <a:lnTo>
                    <a:pt x="55232" y="354330"/>
                  </a:lnTo>
                  <a:lnTo>
                    <a:pt x="38595" y="314960"/>
                  </a:lnTo>
                  <a:lnTo>
                    <a:pt x="29883" y="271780"/>
                  </a:lnTo>
                  <a:lnTo>
                    <a:pt x="28790" y="248920"/>
                  </a:lnTo>
                  <a:lnTo>
                    <a:pt x="29082" y="237490"/>
                  </a:lnTo>
                  <a:lnTo>
                    <a:pt x="38747" y="184150"/>
                  </a:lnTo>
                  <a:lnTo>
                    <a:pt x="55473" y="144780"/>
                  </a:lnTo>
                  <a:lnTo>
                    <a:pt x="79273" y="109220"/>
                  </a:lnTo>
                  <a:lnTo>
                    <a:pt x="109143" y="78740"/>
                  </a:lnTo>
                  <a:lnTo>
                    <a:pt x="144221" y="55880"/>
                  </a:lnTo>
                  <a:lnTo>
                    <a:pt x="183756" y="39370"/>
                  </a:lnTo>
                  <a:lnTo>
                    <a:pt x="226745" y="30480"/>
                  </a:lnTo>
                  <a:lnTo>
                    <a:pt x="237807" y="29210"/>
                  </a:lnTo>
                  <a:lnTo>
                    <a:pt x="363908" y="29210"/>
                  </a:lnTo>
                  <a:lnTo>
                    <a:pt x="344906" y="20320"/>
                  </a:lnTo>
                  <a:lnTo>
                    <a:pt x="321881" y="11430"/>
                  </a:lnTo>
                  <a:lnTo>
                    <a:pt x="297967" y="5080"/>
                  </a:lnTo>
                  <a:lnTo>
                    <a:pt x="273824" y="1270"/>
                  </a:lnTo>
                  <a:lnTo>
                    <a:pt x="261188" y="1270"/>
                  </a:lnTo>
                  <a:lnTo>
                    <a:pt x="248386" y="0"/>
                  </a:lnTo>
                  <a:close/>
                </a:path>
                <a:path w="498475" h="497839">
                  <a:moveTo>
                    <a:pt x="363908" y="29210"/>
                  </a:moveTo>
                  <a:lnTo>
                    <a:pt x="260476" y="29210"/>
                  </a:lnTo>
                  <a:lnTo>
                    <a:pt x="271665" y="30480"/>
                  </a:lnTo>
                  <a:lnTo>
                    <a:pt x="293585" y="34290"/>
                  </a:lnTo>
                  <a:lnTo>
                    <a:pt x="334949" y="46990"/>
                  </a:lnTo>
                  <a:lnTo>
                    <a:pt x="372313" y="67310"/>
                  </a:lnTo>
                  <a:lnTo>
                    <a:pt x="404914" y="93980"/>
                  </a:lnTo>
                  <a:lnTo>
                    <a:pt x="431723" y="127000"/>
                  </a:lnTo>
                  <a:lnTo>
                    <a:pt x="452005" y="163830"/>
                  </a:lnTo>
                  <a:lnTo>
                    <a:pt x="464832" y="205740"/>
                  </a:lnTo>
                  <a:lnTo>
                    <a:pt x="469252" y="250190"/>
                  </a:lnTo>
                  <a:lnTo>
                    <a:pt x="468972" y="261620"/>
                  </a:lnTo>
                  <a:lnTo>
                    <a:pt x="459308" y="314960"/>
                  </a:lnTo>
                  <a:lnTo>
                    <a:pt x="442582" y="354330"/>
                  </a:lnTo>
                  <a:lnTo>
                    <a:pt x="418769" y="389890"/>
                  </a:lnTo>
                  <a:lnTo>
                    <a:pt x="388912" y="419100"/>
                  </a:lnTo>
                  <a:lnTo>
                    <a:pt x="353733" y="443230"/>
                  </a:lnTo>
                  <a:lnTo>
                    <a:pt x="314185" y="459740"/>
                  </a:lnTo>
                  <a:lnTo>
                    <a:pt x="271208" y="468630"/>
                  </a:lnTo>
                  <a:lnTo>
                    <a:pt x="260146" y="469900"/>
                  </a:lnTo>
                  <a:lnTo>
                    <a:pt x="363902" y="469900"/>
                  </a:lnTo>
                  <a:lnTo>
                    <a:pt x="408241" y="440690"/>
                  </a:lnTo>
                  <a:lnTo>
                    <a:pt x="441845" y="406400"/>
                  </a:lnTo>
                  <a:lnTo>
                    <a:pt x="468553" y="367030"/>
                  </a:lnTo>
                  <a:lnTo>
                    <a:pt x="487197" y="322580"/>
                  </a:lnTo>
                  <a:lnTo>
                    <a:pt x="496836" y="274320"/>
                  </a:lnTo>
                  <a:lnTo>
                    <a:pt x="498043" y="248920"/>
                  </a:lnTo>
                  <a:lnTo>
                    <a:pt x="497700" y="236220"/>
                  </a:lnTo>
                  <a:lnTo>
                    <a:pt x="492734" y="198120"/>
                  </a:lnTo>
                  <a:lnTo>
                    <a:pt x="477964" y="151130"/>
                  </a:lnTo>
                  <a:lnTo>
                    <a:pt x="454799" y="109220"/>
                  </a:lnTo>
                  <a:lnTo>
                    <a:pt x="424294" y="72390"/>
                  </a:lnTo>
                  <a:lnTo>
                    <a:pt x="387223" y="41910"/>
                  </a:lnTo>
                  <a:lnTo>
                    <a:pt x="366623" y="30480"/>
                  </a:lnTo>
                  <a:lnTo>
                    <a:pt x="363908" y="29210"/>
                  </a:lnTo>
                  <a:close/>
                </a:path>
                <a:path w="498475" h="497839">
                  <a:moveTo>
                    <a:pt x="260248" y="39370"/>
                  </a:moveTo>
                  <a:lnTo>
                    <a:pt x="228206" y="39370"/>
                  </a:lnTo>
                  <a:lnTo>
                    <a:pt x="207213" y="43180"/>
                  </a:lnTo>
                  <a:lnTo>
                    <a:pt x="167703" y="54610"/>
                  </a:lnTo>
                  <a:lnTo>
                    <a:pt x="131864" y="74930"/>
                  </a:lnTo>
                  <a:lnTo>
                    <a:pt x="100558" y="100330"/>
                  </a:lnTo>
                  <a:lnTo>
                    <a:pt x="74764" y="130810"/>
                  </a:lnTo>
                  <a:lnTo>
                    <a:pt x="55219" y="166370"/>
                  </a:lnTo>
                  <a:lnTo>
                    <a:pt x="42799" y="205740"/>
                  </a:lnTo>
                  <a:lnTo>
                    <a:pt x="38392" y="248920"/>
                  </a:lnTo>
                  <a:lnTo>
                    <a:pt x="38617" y="259080"/>
                  </a:lnTo>
                  <a:lnTo>
                    <a:pt x="47599" y="311150"/>
                  </a:lnTo>
                  <a:lnTo>
                    <a:pt x="63423" y="349250"/>
                  </a:lnTo>
                  <a:lnTo>
                    <a:pt x="86106" y="383540"/>
                  </a:lnTo>
                  <a:lnTo>
                    <a:pt x="114528" y="411480"/>
                  </a:lnTo>
                  <a:lnTo>
                    <a:pt x="147942" y="434340"/>
                  </a:lnTo>
                  <a:lnTo>
                    <a:pt x="185686" y="450850"/>
                  </a:lnTo>
                  <a:lnTo>
                    <a:pt x="237705" y="459740"/>
                  </a:lnTo>
                  <a:lnTo>
                    <a:pt x="269748" y="459740"/>
                  </a:lnTo>
                  <a:lnTo>
                    <a:pt x="290741" y="455930"/>
                  </a:lnTo>
                  <a:lnTo>
                    <a:pt x="310883" y="450850"/>
                  </a:lnTo>
                  <a:lnTo>
                    <a:pt x="237947" y="450850"/>
                  </a:lnTo>
                  <a:lnTo>
                    <a:pt x="227825" y="449580"/>
                  </a:lnTo>
                  <a:lnTo>
                    <a:pt x="188074" y="440690"/>
                  </a:lnTo>
                  <a:lnTo>
                    <a:pt x="152082" y="425450"/>
                  </a:lnTo>
                  <a:lnTo>
                    <a:pt x="120281" y="403860"/>
                  </a:lnTo>
                  <a:lnTo>
                    <a:pt x="93230" y="375920"/>
                  </a:lnTo>
                  <a:lnTo>
                    <a:pt x="71602" y="344170"/>
                  </a:lnTo>
                  <a:lnTo>
                    <a:pt x="56616" y="308610"/>
                  </a:lnTo>
                  <a:lnTo>
                    <a:pt x="48856" y="269240"/>
                  </a:lnTo>
                  <a:lnTo>
                    <a:pt x="47993" y="248920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71" y="152400"/>
                  </a:lnTo>
                  <a:lnTo>
                    <a:pt x="94653" y="120650"/>
                  </a:lnTo>
                  <a:lnTo>
                    <a:pt x="122072" y="93980"/>
                  </a:lnTo>
                  <a:lnTo>
                    <a:pt x="154203" y="72390"/>
                  </a:lnTo>
                  <a:lnTo>
                    <a:pt x="190322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80"/>
                  </a:lnTo>
                  <a:lnTo>
                    <a:pt x="260248" y="39370"/>
                  </a:lnTo>
                  <a:close/>
                </a:path>
                <a:path w="498475" h="497839">
                  <a:moveTo>
                    <a:pt x="312369" y="48260"/>
                  </a:moveTo>
                  <a:lnTo>
                    <a:pt x="260007" y="48260"/>
                  </a:lnTo>
                  <a:lnTo>
                    <a:pt x="270230" y="49530"/>
                  </a:lnTo>
                  <a:lnTo>
                    <a:pt x="290664" y="53340"/>
                  </a:lnTo>
                  <a:lnTo>
                    <a:pt x="328307" y="64770"/>
                  </a:lnTo>
                  <a:lnTo>
                    <a:pt x="362381" y="83820"/>
                  </a:lnTo>
                  <a:lnTo>
                    <a:pt x="391985" y="107950"/>
                  </a:lnTo>
                  <a:lnTo>
                    <a:pt x="416344" y="138430"/>
                  </a:lnTo>
                  <a:lnTo>
                    <a:pt x="434708" y="172720"/>
                  </a:lnTo>
                  <a:lnTo>
                    <a:pt x="446227" y="210820"/>
                  </a:lnTo>
                  <a:lnTo>
                    <a:pt x="450062" y="250190"/>
                  </a:lnTo>
                  <a:lnTo>
                    <a:pt x="449770" y="260350"/>
                  </a:lnTo>
                  <a:lnTo>
                    <a:pt x="440715" y="309880"/>
                  </a:lnTo>
                  <a:lnTo>
                    <a:pt x="425259" y="346710"/>
                  </a:lnTo>
                  <a:lnTo>
                    <a:pt x="403390" y="378460"/>
                  </a:lnTo>
                  <a:lnTo>
                    <a:pt x="376034" y="405130"/>
                  </a:lnTo>
                  <a:lnTo>
                    <a:pt x="343725" y="426720"/>
                  </a:lnTo>
                  <a:lnTo>
                    <a:pt x="307568" y="441960"/>
                  </a:lnTo>
                  <a:lnTo>
                    <a:pt x="258711" y="450850"/>
                  </a:lnTo>
                  <a:lnTo>
                    <a:pt x="310883" y="450850"/>
                  </a:lnTo>
                  <a:lnTo>
                    <a:pt x="348729" y="435610"/>
                  </a:lnTo>
                  <a:lnTo>
                    <a:pt x="382473" y="412750"/>
                  </a:lnTo>
                  <a:lnTo>
                    <a:pt x="411086" y="383540"/>
                  </a:lnTo>
                  <a:lnTo>
                    <a:pt x="433920" y="350520"/>
                  </a:lnTo>
                  <a:lnTo>
                    <a:pt x="450011" y="312420"/>
                  </a:lnTo>
                  <a:lnTo>
                    <a:pt x="458546" y="271780"/>
                  </a:lnTo>
                  <a:lnTo>
                    <a:pt x="459651" y="250190"/>
                  </a:lnTo>
                  <a:lnTo>
                    <a:pt x="459436" y="240030"/>
                  </a:lnTo>
                  <a:lnTo>
                    <a:pt x="450443" y="187960"/>
                  </a:lnTo>
                  <a:lnTo>
                    <a:pt x="434619" y="149860"/>
                  </a:lnTo>
                  <a:lnTo>
                    <a:pt x="411962" y="115570"/>
                  </a:lnTo>
                  <a:lnTo>
                    <a:pt x="383514" y="87630"/>
                  </a:lnTo>
                  <a:lnTo>
                    <a:pt x="349986" y="64770"/>
                  </a:lnTo>
                  <a:lnTo>
                    <a:pt x="331622" y="55880"/>
                  </a:lnTo>
                  <a:lnTo>
                    <a:pt x="312369" y="482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64007" y="4627879"/>
            <a:ext cx="1720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FFFF"/>
                </a:solidFill>
                <a:latin typeface="Corbel"/>
                <a:cs typeface="Corbel"/>
              </a:rPr>
              <a:t>6</a:t>
            </a:r>
            <a:endParaRPr sz="2200">
              <a:latin typeface="Corbel"/>
              <a:cs typeface="Corbe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01472" y="5174106"/>
            <a:ext cx="8459050" cy="1209040"/>
            <a:chOff x="301472" y="5174106"/>
            <a:chExt cx="8459050" cy="1209040"/>
          </a:xfrm>
        </p:grpSpPr>
        <p:sp>
          <p:nvSpPr>
            <p:cNvPr id="52" name="object 52"/>
            <p:cNvSpPr/>
            <p:nvPr/>
          </p:nvSpPr>
          <p:spPr>
            <a:xfrm>
              <a:off x="841438" y="5174106"/>
              <a:ext cx="7919084" cy="583565"/>
            </a:xfrm>
            <a:custGeom>
              <a:avLst/>
              <a:gdLst/>
              <a:ahLst/>
              <a:cxnLst/>
              <a:rect l="l" t="t" r="r" b="b"/>
              <a:pathLst>
                <a:path w="7919084" h="583564">
                  <a:moveTo>
                    <a:pt x="7918640" y="470217"/>
                  </a:moveTo>
                  <a:lnTo>
                    <a:pt x="7918513" y="112014"/>
                  </a:lnTo>
                  <a:lnTo>
                    <a:pt x="7909242" y="68199"/>
                  </a:lnTo>
                  <a:lnTo>
                    <a:pt x="7884477" y="32131"/>
                  </a:lnTo>
                  <a:lnTo>
                    <a:pt x="7880693" y="28829"/>
                  </a:lnTo>
                  <a:lnTo>
                    <a:pt x="7876476" y="25146"/>
                  </a:lnTo>
                  <a:lnTo>
                    <a:pt x="7837868" y="4699"/>
                  </a:lnTo>
                  <a:lnTo>
                    <a:pt x="7805356" y="0"/>
                  </a:lnTo>
                  <a:lnTo>
                    <a:pt x="24003" y="0"/>
                  </a:lnTo>
                  <a:lnTo>
                    <a:pt x="14655" y="1879"/>
                  </a:lnTo>
                  <a:lnTo>
                    <a:pt x="7023" y="7010"/>
                  </a:lnTo>
                  <a:lnTo>
                    <a:pt x="1879" y="14630"/>
                  </a:lnTo>
                  <a:lnTo>
                    <a:pt x="0" y="24015"/>
                  </a:lnTo>
                  <a:lnTo>
                    <a:pt x="0" y="559460"/>
                  </a:lnTo>
                  <a:lnTo>
                    <a:pt x="1879" y="568807"/>
                  </a:lnTo>
                  <a:lnTo>
                    <a:pt x="7023" y="576440"/>
                  </a:lnTo>
                  <a:lnTo>
                    <a:pt x="14655" y="581583"/>
                  </a:lnTo>
                  <a:lnTo>
                    <a:pt x="24003" y="583463"/>
                  </a:lnTo>
                  <a:lnTo>
                    <a:pt x="7806626" y="583438"/>
                  </a:lnTo>
                  <a:lnTo>
                    <a:pt x="7850441" y="574090"/>
                  </a:lnTo>
                  <a:lnTo>
                    <a:pt x="7880591" y="554659"/>
                  </a:lnTo>
                  <a:lnTo>
                    <a:pt x="7886255" y="549414"/>
                  </a:lnTo>
                  <a:lnTo>
                    <a:pt x="7910131" y="513270"/>
                  </a:lnTo>
                  <a:lnTo>
                    <a:pt x="7918132" y="480606"/>
                  </a:lnTo>
                  <a:lnTo>
                    <a:pt x="7918640" y="470217"/>
                  </a:lnTo>
                  <a:close/>
                </a:path>
              </a:pathLst>
            </a:custGeom>
            <a:solidFill>
              <a:srgbClr val="CED0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25437" y="5214950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0"/>
                  </a:lnTo>
                  <a:lnTo>
                    <a:pt x="137422" y="17676"/>
                  </a:lnTo>
                  <a:lnTo>
                    <a:pt x="99202" y="38415"/>
                  </a:lnTo>
                  <a:lnTo>
                    <a:pt x="65901" y="65881"/>
                  </a:lnTo>
                  <a:lnTo>
                    <a:pt x="38426" y="99169"/>
                  </a:lnTo>
                  <a:lnTo>
                    <a:pt x="17681" y="137374"/>
                  </a:lnTo>
                  <a:lnTo>
                    <a:pt x="4571" y="179591"/>
                  </a:lnTo>
                  <a:lnTo>
                    <a:pt x="0" y="224917"/>
                  </a:lnTo>
                  <a:lnTo>
                    <a:pt x="4571" y="270280"/>
                  </a:lnTo>
                  <a:lnTo>
                    <a:pt x="17681" y="312529"/>
                  </a:lnTo>
                  <a:lnTo>
                    <a:pt x="38426" y="350759"/>
                  </a:lnTo>
                  <a:lnTo>
                    <a:pt x="65901" y="384065"/>
                  </a:lnTo>
                  <a:lnTo>
                    <a:pt x="99202" y="411544"/>
                  </a:lnTo>
                  <a:lnTo>
                    <a:pt x="137422" y="432291"/>
                  </a:lnTo>
                  <a:lnTo>
                    <a:pt x="179658" y="445402"/>
                  </a:lnTo>
                  <a:lnTo>
                    <a:pt x="225005" y="449973"/>
                  </a:lnTo>
                  <a:lnTo>
                    <a:pt x="270348" y="445402"/>
                  </a:lnTo>
                  <a:lnTo>
                    <a:pt x="312581" y="432291"/>
                  </a:lnTo>
                  <a:lnTo>
                    <a:pt x="350800" y="411544"/>
                  </a:lnTo>
                  <a:lnTo>
                    <a:pt x="384098" y="384065"/>
                  </a:lnTo>
                  <a:lnTo>
                    <a:pt x="411572" y="350759"/>
                  </a:lnTo>
                  <a:lnTo>
                    <a:pt x="432317" y="312529"/>
                  </a:lnTo>
                  <a:lnTo>
                    <a:pt x="445427" y="270280"/>
                  </a:lnTo>
                  <a:lnTo>
                    <a:pt x="449999" y="224917"/>
                  </a:lnTo>
                  <a:lnTo>
                    <a:pt x="445427" y="179591"/>
                  </a:lnTo>
                  <a:lnTo>
                    <a:pt x="432317" y="137374"/>
                  </a:lnTo>
                  <a:lnTo>
                    <a:pt x="411572" y="99169"/>
                  </a:lnTo>
                  <a:lnTo>
                    <a:pt x="384098" y="65881"/>
                  </a:lnTo>
                  <a:lnTo>
                    <a:pt x="350800" y="38415"/>
                  </a:lnTo>
                  <a:lnTo>
                    <a:pt x="312581" y="17676"/>
                  </a:lnTo>
                  <a:lnTo>
                    <a:pt x="270348" y="4570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1472" y="5217160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73824" y="1269"/>
                  </a:moveTo>
                  <a:lnTo>
                    <a:pt x="222389" y="1269"/>
                  </a:lnTo>
                  <a:lnTo>
                    <a:pt x="173812" y="11430"/>
                  </a:lnTo>
                  <a:lnTo>
                    <a:pt x="129247" y="30480"/>
                  </a:lnTo>
                  <a:lnTo>
                    <a:pt x="89814" y="58419"/>
                  </a:lnTo>
                  <a:lnTo>
                    <a:pt x="56210" y="91440"/>
                  </a:lnTo>
                  <a:lnTo>
                    <a:pt x="29514" y="132080"/>
                  </a:lnTo>
                  <a:lnTo>
                    <a:pt x="10845" y="176530"/>
                  </a:lnTo>
                  <a:lnTo>
                    <a:pt x="1206" y="224790"/>
                  </a:lnTo>
                  <a:lnTo>
                    <a:pt x="0" y="250190"/>
                  </a:lnTo>
                  <a:lnTo>
                    <a:pt x="355" y="262890"/>
                  </a:lnTo>
                  <a:lnTo>
                    <a:pt x="5321" y="300990"/>
                  </a:lnTo>
                  <a:lnTo>
                    <a:pt x="20066" y="347980"/>
                  </a:lnTo>
                  <a:lnTo>
                    <a:pt x="43256" y="389890"/>
                  </a:lnTo>
                  <a:lnTo>
                    <a:pt x="73812" y="426720"/>
                  </a:lnTo>
                  <a:lnTo>
                    <a:pt x="110693" y="455930"/>
                  </a:lnTo>
                  <a:lnTo>
                    <a:pt x="153136" y="478790"/>
                  </a:lnTo>
                  <a:lnTo>
                    <a:pt x="199999" y="494030"/>
                  </a:lnTo>
                  <a:lnTo>
                    <a:pt x="224205" y="497840"/>
                  </a:lnTo>
                  <a:lnTo>
                    <a:pt x="262293" y="497840"/>
                  </a:lnTo>
                  <a:lnTo>
                    <a:pt x="300278" y="492759"/>
                  </a:lnTo>
                  <a:lnTo>
                    <a:pt x="347002" y="478790"/>
                  </a:lnTo>
                  <a:lnTo>
                    <a:pt x="363902" y="469900"/>
                  </a:lnTo>
                  <a:lnTo>
                    <a:pt x="237477" y="469900"/>
                  </a:lnTo>
                  <a:lnTo>
                    <a:pt x="226390" y="468630"/>
                  </a:lnTo>
                  <a:lnTo>
                    <a:pt x="183299" y="459740"/>
                  </a:lnTo>
                  <a:lnTo>
                    <a:pt x="143802" y="443230"/>
                  </a:lnTo>
                  <a:lnTo>
                    <a:pt x="108788" y="419100"/>
                  </a:lnTo>
                  <a:lnTo>
                    <a:pt x="78993" y="389890"/>
                  </a:lnTo>
                  <a:lnTo>
                    <a:pt x="55232" y="354330"/>
                  </a:lnTo>
                  <a:lnTo>
                    <a:pt x="38595" y="314959"/>
                  </a:lnTo>
                  <a:lnTo>
                    <a:pt x="29883" y="271780"/>
                  </a:lnTo>
                  <a:lnTo>
                    <a:pt x="28790" y="248919"/>
                  </a:lnTo>
                  <a:lnTo>
                    <a:pt x="29082" y="237490"/>
                  </a:lnTo>
                  <a:lnTo>
                    <a:pt x="38747" y="184150"/>
                  </a:lnTo>
                  <a:lnTo>
                    <a:pt x="55473" y="144780"/>
                  </a:lnTo>
                  <a:lnTo>
                    <a:pt x="79273" y="109219"/>
                  </a:lnTo>
                  <a:lnTo>
                    <a:pt x="109131" y="80010"/>
                  </a:lnTo>
                  <a:lnTo>
                    <a:pt x="144221" y="55880"/>
                  </a:lnTo>
                  <a:lnTo>
                    <a:pt x="183769" y="39369"/>
                  </a:lnTo>
                  <a:lnTo>
                    <a:pt x="237807" y="29210"/>
                  </a:lnTo>
                  <a:lnTo>
                    <a:pt x="364210" y="29210"/>
                  </a:lnTo>
                  <a:lnTo>
                    <a:pt x="344906" y="19050"/>
                  </a:lnTo>
                  <a:lnTo>
                    <a:pt x="321881" y="11430"/>
                  </a:lnTo>
                  <a:lnTo>
                    <a:pt x="297967" y="5080"/>
                  </a:lnTo>
                  <a:lnTo>
                    <a:pt x="273824" y="1269"/>
                  </a:lnTo>
                  <a:close/>
                </a:path>
                <a:path w="498475" h="497839">
                  <a:moveTo>
                    <a:pt x="364210" y="29210"/>
                  </a:moveTo>
                  <a:lnTo>
                    <a:pt x="260476" y="29210"/>
                  </a:lnTo>
                  <a:lnTo>
                    <a:pt x="271665" y="30480"/>
                  </a:lnTo>
                  <a:lnTo>
                    <a:pt x="293585" y="34290"/>
                  </a:lnTo>
                  <a:lnTo>
                    <a:pt x="334949" y="46990"/>
                  </a:lnTo>
                  <a:lnTo>
                    <a:pt x="372300" y="67310"/>
                  </a:lnTo>
                  <a:lnTo>
                    <a:pt x="404914" y="93980"/>
                  </a:lnTo>
                  <a:lnTo>
                    <a:pt x="431723" y="127000"/>
                  </a:lnTo>
                  <a:lnTo>
                    <a:pt x="452005" y="163830"/>
                  </a:lnTo>
                  <a:lnTo>
                    <a:pt x="464832" y="205740"/>
                  </a:lnTo>
                  <a:lnTo>
                    <a:pt x="469252" y="250190"/>
                  </a:lnTo>
                  <a:lnTo>
                    <a:pt x="468972" y="261619"/>
                  </a:lnTo>
                  <a:lnTo>
                    <a:pt x="459308" y="314959"/>
                  </a:lnTo>
                  <a:lnTo>
                    <a:pt x="442582" y="354330"/>
                  </a:lnTo>
                  <a:lnTo>
                    <a:pt x="418769" y="389890"/>
                  </a:lnTo>
                  <a:lnTo>
                    <a:pt x="388912" y="419100"/>
                  </a:lnTo>
                  <a:lnTo>
                    <a:pt x="353733" y="443230"/>
                  </a:lnTo>
                  <a:lnTo>
                    <a:pt x="314185" y="459740"/>
                  </a:lnTo>
                  <a:lnTo>
                    <a:pt x="271208" y="468630"/>
                  </a:lnTo>
                  <a:lnTo>
                    <a:pt x="260146" y="469900"/>
                  </a:lnTo>
                  <a:lnTo>
                    <a:pt x="363902" y="469900"/>
                  </a:lnTo>
                  <a:lnTo>
                    <a:pt x="408241" y="440690"/>
                  </a:lnTo>
                  <a:lnTo>
                    <a:pt x="441845" y="406400"/>
                  </a:lnTo>
                  <a:lnTo>
                    <a:pt x="468553" y="367030"/>
                  </a:lnTo>
                  <a:lnTo>
                    <a:pt x="487197" y="322580"/>
                  </a:lnTo>
                  <a:lnTo>
                    <a:pt x="496836" y="274319"/>
                  </a:lnTo>
                  <a:lnTo>
                    <a:pt x="498043" y="248919"/>
                  </a:lnTo>
                  <a:lnTo>
                    <a:pt x="497700" y="236219"/>
                  </a:lnTo>
                  <a:lnTo>
                    <a:pt x="492734" y="198119"/>
                  </a:lnTo>
                  <a:lnTo>
                    <a:pt x="477964" y="151130"/>
                  </a:lnTo>
                  <a:lnTo>
                    <a:pt x="454799" y="109219"/>
                  </a:lnTo>
                  <a:lnTo>
                    <a:pt x="424243" y="72390"/>
                  </a:lnTo>
                  <a:lnTo>
                    <a:pt x="387299" y="41910"/>
                  </a:lnTo>
                  <a:lnTo>
                    <a:pt x="366623" y="30480"/>
                  </a:lnTo>
                  <a:lnTo>
                    <a:pt x="364210" y="29210"/>
                  </a:lnTo>
                  <a:close/>
                </a:path>
                <a:path w="498475" h="497839">
                  <a:moveTo>
                    <a:pt x="270954" y="39369"/>
                  </a:moveTo>
                  <a:lnTo>
                    <a:pt x="228206" y="39369"/>
                  </a:lnTo>
                  <a:lnTo>
                    <a:pt x="207213" y="43180"/>
                  </a:lnTo>
                  <a:lnTo>
                    <a:pt x="167652" y="54610"/>
                  </a:lnTo>
                  <a:lnTo>
                    <a:pt x="131902" y="74930"/>
                  </a:lnTo>
                  <a:lnTo>
                    <a:pt x="100584" y="100330"/>
                  </a:lnTo>
                  <a:lnTo>
                    <a:pt x="74764" y="130810"/>
                  </a:lnTo>
                  <a:lnTo>
                    <a:pt x="55219" y="166369"/>
                  </a:lnTo>
                  <a:lnTo>
                    <a:pt x="42799" y="205740"/>
                  </a:lnTo>
                  <a:lnTo>
                    <a:pt x="38392" y="248919"/>
                  </a:lnTo>
                  <a:lnTo>
                    <a:pt x="38617" y="259080"/>
                  </a:lnTo>
                  <a:lnTo>
                    <a:pt x="47599" y="311150"/>
                  </a:lnTo>
                  <a:lnTo>
                    <a:pt x="63423" y="349250"/>
                  </a:lnTo>
                  <a:lnTo>
                    <a:pt x="86106" y="383540"/>
                  </a:lnTo>
                  <a:lnTo>
                    <a:pt x="114528" y="411480"/>
                  </a:lnTo>
                  <a:lnTo>
                    <a:pt x="147942" y="434340"/>
                  </a:lnTo>
                  <a:lnTo>
                    <a:pt x="185686" y="450850"/>
                  </a:lnTo>
                  <a:lnTo>
                    <a:pt x="237705" y="459740"/>
                  </a:lnTo>
                  <a:lnTo>
                    <a:pt x="269748" y="459740"/>
                  </a:lnTo>
                  <a:lnTo>
                    <a:pt x="290741" y="455930"/>
                  </a:lnTo>
                  <a:lnTo>
                    <a:pt x="310883" y="450850"/>
                  </a:lnTo>
                  <a:lnTo>
                    <a:pt x="248386" y="450850"/>
                  </a:lnTo>
                  <a:lnTo>
                    <a:pt x="237947" y="449580"/>
                  </a:lnTo>
                  <a:lnTo>
                    <a:pt x="227837" y="449580"/>
                  </a:lnTo>
                  <a:lnTo>
                    <a:pt x="207276" y="445770"/>
                  </a:lnTo>
                  <a:lnTo>
                    <a:pt x="169748" y="434340"/>
                  </a:lnTo>
                  <a:lnTo>
                    <a:pt x="135801" y="415290"/>
                  </a:lnTo>
                  <a:lnTo>
                    <a:pt x="106006" y="391159"/>
                  </a:lnTo>
                  <a:lnTo>
                    <a:pt x="81699" y="360680"/>
                  </a:lnTo>
                  <a:lnTo>
                    <a:pt x="63360" y="326390"/>
                  </a:lnTo>
                  <a:lnTo>
                    <a:pt x="51816" y="288290"/>
                  </a:lnTo>
                  <a:lnTo>
                    <a:pt x="47993" y="248919"/>
                  </a:lnTo>
                  <a:lnTo>
                    <a:pt x="48272" y="238760"/>
                  </a:lnTo>
                  <a:lnTo>
                    <a:pt x="57340" y="187960"/>
                  </a:lnTo>
                  <a:lnTo>
                    <a:pt x="72771" y="152400"/>
                  </a:lnTo>
                  <a:lnTo>
                    <a:pt x="94653" y="120650"/>
                  </a:lnTo>
                  <a:lnTo>
                    <a:pt x="122008" y="93980"/>
                  </a:lnTo>
                  <a:lnTo>
                    <a:pt x="154203" y="72390"/>
                  </a:lnTo>
                  <a:lnTo>
                    <a:pt x="190411" y="57150"/>
                  </a:lnTo>
                  <a:lnTo>
                    <a:pt x="239242" y="48260"/>
                  </a:lnTo>
                  <a:lnTo>
                    <a:pt x="312369" y="48260"/>
                  </a:lnTo>
                  <a:lnTo>
                    <a:pt x="292125" y="43180"/>
                  </a:lnTo>
                  <a:lnTo>
                    <a:pt x="270954" y="39369"/>
                  </a:lnTo>
                  <a:close/>
                </a:path>
                <a:path w="498475" h="497839">
                  <a:moveTo>
                    <a:pt x="312369" y="48260"/>
                  </a:moveTo>
                  <a:lnTo>
                    <a:pt x="260007" y="48260"/>
                  </a:lnTo>
                  <a:lnTo>
                    <a:pt x="270230" y="49530"/>
                  </a:lnTo>
                  <a:lnTo>
                    <a:pt x="290664" y="53340"/>
                  </a:lnTo>
                  <a:lnTo>
                    <a:pt x="328307" y="64769"/>
                  </a:lnTo>
                  <a:lnTo>
                    <a:pt x="362305" y="83819"/>
                  </a:lnTo>
                  <a:lnTo>
                    <a:pt x="392036" y="107950"/>
                  </a:lnTo>
                  <a:lnTo>
                    <a:pt x="416344" y="138430"/>
                  </a:lnTo>
                  <a:lnTo>
                    <a:pt x="434708" y="172719"/>
                  </a:lnTo>
                  <a:lnTo>
                    <a:pt x="446227" y="209550"/>
                  </a:lnTo>
                  <a:lnTo>
                    <a:pt x="450062" y="250190"/>
                  </a:lnTo>
                  <a:lnTo>
                    <a:pt x="449770" y="260350"/>
                  </a:lnTo>
                  <a:lnTo>
                    <a:pt x="440715" y="309880"/>
                  </a:lnTo>
                  <a:lnTo>
                    <a:pt x="425259" y="346709"/>
                  </a:lnTo>
                  <a:lnTo>
                    <a:pt x="403390" y="378459"/>
                  </a:lnTo>
                  <a:lnTo>
                    <a:pt x="376034" y="405130"/>
                  </a:lnTo>
                  <a:lnTo>
                    <a:pt x="343725" y="426720"/>
                  </a:lnTo>
                  <a:lnTo>
                    <a:pt x="307568" y="441959"/>
                  </a:lnTo>
                  <a:lnTo>
                    <a:pt x="258711" y="450850"/>
                  </a:lnTo>
                  <a:lnTo>
                    <a:pt x="310883" y="450850"/>
                  </a:lnTo>
                  <a:lnTo>
                    <a:pt x="348729" y="435609"/>
                  </a:lnTo>
                  <a:lnTo>
                    <a:pt x="382473" y="412750"/>
                  </a:lnTo>
                  <a:lnTo>
                    <a:pt x="411086" y="383540"/>
                  </a:lnTo>
                  <a:lnTo>
                    <a:pt x="433920" y="350520"/>
                  </a:lnTo>
                  <a:lnTo>
                    <a:pt x="450011" y="312420"/>
                  </a:lnTo>
                  <a:lnTo>
                    <a:pt x="458546" y="271780"/>
                  </a:lnTo>
                  <a:lnTo>
                    <a:pt x="459651" y="250190"/>
                  </a:lnTo>
                  <a:lnTo>
                    <a:pt x="459436" y="240030"/>
                  </a:lnTo>
                  <a:lnTo>
                    <a:pt x="450443" y="187960"/>
                  </a:lnTo>
                  <a:lnTo>
                    <a:pt x="434619" y="149860"/>
                  </a:lnTo>
                  <a:lnTo>
                    <a:pt x="411937" y="115569"/>
                  </a:lnTo>
                  <a:lnTo>
                    <a:pt x="383514" y="87630"/>
                  </a:lnTo>
                  <a:lnTo>
                    <a:pt x="349986" y="64769"/>
                  </a:lnTo>
                  <a:lnTo>
                    <a:pt x="331622" y="55880"/>
                  </a:lnTo>
                  <a:lnTo>
                    <a:pt x="312369" y="48260"/>
                  </a:lnTo>
                  <a:close/>
                </a:path>
                <a:path w="498475" h="497839">
                  <a:moveTo>
                    <a:pt x="248386" y="0"/>
                  </a:moveTo>
                  <a:lnTo>
                    <a:pt x="235661" y="1269"/>
                  </a:lnTo>
                  <a:lnTo>
                    <a:pt x="261188" y="1269"/>
                  </a:lnTo>
                  <a:lnTo>
                    <a:pt x="248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41438" y="5799581"/>
              <a:ext cx="7919084" cy="583565"/>
            </a:xfrm>
            <a:custGeom>
              <a:avLst/>
              <a:gdLst/>
              <a:ahLst/>
              <a:cxnLst/>
              <a:rect l="l" t="t" r="r" b="b"/>
              <a:pathLst>
                <a:path w="7919084" h="583564">
                  <a:moveTo>
                    <a:pt x="7918640" y="470242"/>
                  </a:moveTo>
                  <a:lnTo>
                    <a:pt x="7918513" y="112001"/>
                  </a:lnTo>
                  <a:lnTo>
                    <a:pt x="7909242" y="68173"/>
                  </a:lnTo>
                  <a:lnTo>
                    <a:pt x="7884477" y="32219"/>
                  </a:lnTo>
                  <a:lnTo>
                    <a:pt x="7880591" y="28803"/>
                  </a:lnTo>
                  <a:lnTo>
                    <a:pt x="7876476" y="25184"/>
                  </a:lnTo>
                  <a:lnTo>
                    <a:pt x="7837868" y="4749"/>
                  </a:lnTo>
                  <a:lnTo>
                    <a:pt x="7805356" y="0"/>
                  </a:lnTo>
                  <a:lnTo>
                    <a:pt x="24003" y="0"/>
                  </a:lnTo>
                  <a:lnTo>
                    <a:pt x="14655" y="1892"/>
                  </a:lnTo>
                  <a:lnTo>
                    <a:pt x="7023" y="7035"/>
                  </a:lnTo>
                  <a:lnTo>
                    <a:pt x="1879" y="14668"/>
                  </a:lnTo>
                  <a:lnTo>
                    <a:pt x="0" y="24003"/>
                  </a:lnTo>
                  <a:lnTo>
                    <a:pt x="0" y="559498"/>
                  </a:lnTo>
                  <a:lnTo>
                    <a:pt x="1879" y="568845"/>
                  </a:lnTo>
                  <a:lnTo>
                    <a:pt x="7023" y="576478"/>
                  </a:lnTo>
                  <a:lnTo>
                    <a:pt x="14655" y="581621"/>
                  </a:lnTo>
                  <a:lnTo>
                    <a:pt x="24003" y="583501"/>
                  </a:lnTo>
                  <a:lnTo>
                    <a:pt x="7806626" y="583463"/>
                  </a:lnTo>
                  <a:lnTo>
                    <a:pt x="7850441" y="574128"/>
                  </a:lnTo>
                  <a:lnTo>
                    <a:pt x="7880578" y="554697"/>
                  </a:lnTo>
                  <a:lnTo>
                    <a:pt x="7886255" y="549452"/>
                  </a:lnTo>
                  <a:lnTo>
                    <a:pt x="7910131" y="513295"/>
                  </a:lnTo>
                  <a:lnTo>
                    <a:pt x="7918132" y="480644"/>
                  </a:lnTo>
                  <a:lnTo>
                    <a:pt x="7918640" y="470242"/>
                  </a:lnTo>
                  <a:close/>
                </a:path>
              </a:pathLst>
            </a:custGeom>
            <a:solidFill>
              <a:srgbClr val="CED0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25437" y="5866257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4">
                  <a:moveTo>
                    <a:pt x="225005" y="0"/>
                  </a:moveTo>
                  <a:lnTo>
                    <a:pt x="179658" y="4571"/>
                  </a:lnTo>
                  <a:lnTo>
                    <a:pt x="137422" y="17681"/>
                  </a:lnTo>
                  <a:lnTo>
                    <a:pt x="99202" y="38426"/>
                  </a:lnTo>
                  <a:lnTo>
                    <a:pt x="65901" y="65900"/>
                  </a:lnTo>
                  <a:lnTo>
                    <a:pt x="38426" y="99198"/>
                  </a:lnTo>
                  <a:lnTo>
                    <a:pt x="17681" y="137417"/>
                  </a:lnTo>
                  <a:lnTo>
                    <a:pt x="4571" y="179650"/>
                  </a:lnTo>
                  <a:lnTo>
                    <a:pt x="0" y="224993"/>
                  </a:lnTo>
                  <a:lnTo>
                    <a:pt x="4571" y="270340"/>
                  </a:lnTo>
                  <a:lnTo>
                    <a:pt x="17681" y="312576"/>
                  </a:lnTo>
                  <a:lnTo>
                    <a:pt x="38426" y="350797"/>
                  </a:lnTo>
                  <a:lnTo>
                    <a:pt x="65901" y="384097"/>
                  </a:lnTo>
                  <a:lnTo>
                    <a:pt x="99202" y="411572"/>
                  </a:lnTo>
                  <a:lnTo>
                    <a:pt x="137422" y="432317"/>
                  </a:lnTo>
                  <a:lnTo>
                    <a:pt x="179658" y="445427"/>
                  </a:lnTo>
                  <a:lnTo>
                    <a:pt x="225005" y="449999"/>
                  </a:lnTo>
                  <a:lnTo>
                    <a:pt x="270348" y="445427"/>
                  </a:lnTo>
                  <a:lnTo>
                    <a:pt x="312581" y="432317"/>
                  </a:lnTo>
                  <a:lnTo>
                    <a:pt x="350800" y="411572"/>
                  </a:lnTo>
                  <a:lnTo>
                    <a:pt x="384098" y="384097"/>
                  </a:lnTo>
                  <a:lnTo>
                    <a:pt x="411572" y="350797"/>
                  </a:lnTo>
                  <a:lnTo>
                    <a:pt x="432317" y="312576"/>
                  </a:lnTo>
                  <a:lnTo>
                    <a:pt x="445427" y="270340"/>
                  </a:lnTo>
                  <a:lnTo>
                    <a:pt x="449999" y="224993"/>
                  </a:lnTo>
                  <a:lnTo>
                    <a:pt x="445427" y="179650"/>
                  </a:lnTo>
                  <a:lnTo>
                    <a:pt x="432317" y="137417"/>
                  </a:lnTo>
                  <a:lnTo>
                    <a:pt x="411572" y="99198"/>
                  </a:lnTo>
                  <a:lnTo>
                    <a:pt x="384098" y="65900"/>
                  </a:lnTo>
                  <a:lnTo>
                    <a:pt x="350800" y="38426"/>
                  </a:lnTo>
                  <a:lnTo>
                    <a:pt x="312581" y="17681"/>
                  </a:lnTo>
                  <a:lnTo>
                    <a:pt x="270348" y="4571"/>
                  </a:lnTo>
                  <a:lnTo>
                    <a:pt x="225005" y="0"/>
                  </a:lnTo>
                  <a:close/>
                </a:path>
              </a:pathLst>
            </a:custGeom>
            <a:solidFill>
              <a:srgbClr val="3E49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1472" y="5842469"/>
              <a:ext cx="498475" cy="497840"/>
            </a:xfrm>
            <a:custGeom>
              <a:avLst/>
              <a:gdLst/>
              <a:ahLst/>
              <a:cxnLst/>
              <a:rect l="l" t="t" r="r" b="b"/>
              <a:pathLst>
                <a:path w="498475" h="497839">
                  <a:moveTo>
                    <a:pt x="273824" y="1269"/>
                  </a:moveTo>
                  <a:lnTo>
                    <a:pt x="222389" y="1269"/>
                  </a:lnTo>
                  <a:lnTo>
                    <a:pt x="173812" y="11429"/>
                  </a:lnTo>
                  <a:lnTo>
                    <a:pt x="129247" y="30479"/>
                  </a:lnTo>
                  <a:lnTo>
                    <a:pt x="89814" y="58419"/>
                  </a:lnTo>
                  <a:lnTo>
                    <a:pt x="56210" y="91439"/>
                  </a:lnTo>
                  <a:lnTo>
                    <a:pt x="29514" y="132079"/>
                  </a:lnTo>
                  <a:lnTo>
                    <a:pt x="10845" y="176529"/>
                  </a:lnTo>
                  <a:lnTo>
                    <a:pt x="1206" y="224789"/>
                  </a:lnTo>
                  <a:lnTo>
                    <a:pt x="0" y="250189"/>
                  </a:lnTo>
                  <a:lnTo>
                    <a:pt x="355" y="262889"/>
                  </a:lnTo>
                  <a:lnTo>
                    <a:pt x="5321" y="300989"/>
                  </a:lnTo>
                  <a:lnTo>
                    <a:pt x="20066" y="347979"/>
                  </a:lnTo>
                  <a:lnTo>
                    <a:pt x="43256" y="389889"/>
                  </a:lnTo>
                  <a:lnTo>
                    <a:pt x="73812" y="426719"/>
                  </a:lnTo>
                  <a:lnTo>
                    <a:pt x="110693" y="455929"/>
                  </a:lnTo>
                  <a:lnTo>
                    <a:pt x="153136" y="478789"/>
                  </a:lnTo>
                  <a:lnTo>
                    <a:pt x="199999" y="494029"/>
                  </a:lnTo>
                  <a:lnTo>
                    <a:pt x="224205" y="497839"/>
                  </a:lnTo>
                  <a:lnTo>
                    <a:pt x="262293" y="497839"/>
                  </a:lnTo>
                  <a:lnTo>
                    <a:pt x="300278" y="492759"/>
                  </a:lnTo>
                  <a:lnTo>
                    <a:pt x="347002" y="478789"/>
                  </a:lnTo>
                  <a:lnTo>
                    <a:pt x="363902" y="469899"/>
                  </a:lnTo>
                  <a:lnTo>
                    <a:pt x="237477" y="469899"/>
                  </a:lnTo>
                  <a:lnTo>
                    <a:pt x="226390" y="468629"/>
                  </a:lnTo>
                  <a:lnTo>
                    <a:pt x="183299" y="459739"/>
                  </a:lnTo>
                  <a:lnTo>
                    <a:pt x="143802" y="443229"/>
                  </a:lnTo>
                  <a:lnTo>
                    <a:pt x="108788" y="419099"/>
                  </a:lnTo>
                  <a:lnTo>
                    <a:pt x="78993" y="389889"/>
                  </a:lnTo>
                  <a:lnTo>
                    <a:pt x="55232" y="354329"/>
                  </a:lnTo>
                  <a:lnTo>
                    <a:pt x="38595" y="314959"/>
                  </a:lnTo>
                  <a:lnTo>
                    <a:pt x="29883" y="271779"/>
                  </a:lnTo>
                  <a:lnTo>
                    <a:pt x="28790" y="248919"/>
                  </a:lnTo>
                  <a:lnTo>
                    <a:pt x="29082" y="237489"/>
                  </a:lnTo>
                  <a:lnTo>
                    <a:pt x="38747" y="184149"/>
                  </a:lnTo>
                  <a:lnTo>
                    <a:pt x="55473" y="144779"/>
                  </a:lnTo>
                  <a:lnTo>
                    <a:pt x="79273" y="109219"/>
                  </a:lnTo>
                  <a:lnTo>
                    <a:pt x="109131" y="80009"/>
                  </a:lnTo>
                  <a:lnTo>
                    <a:pt x="144221" y="55879"/>
                  </a:lnTo>
                  <a:lnTo>
                    <a:pt x="183769" y="39369"/>
                  </a:lnTo>
                  <a:lnTo>
                    <a:pt x="237807" y="29209"/>
                  </a:lnTo>
                  <a:lnTo>
                    <a:pt x="364210" y="29209"/>
                  </a:lnTo>
                  <a:lnTo>
                    <a:pt x="344906" y="19049"/>
                  </a:lnTo>
                  <a:lnTo>
                    <a:pt x="321881" y="11429"/>
                  </a:lnTo>
                  <a:lnTo>
                    <a:pt x="297967" y="5079"/>
                  </a:lnTo>
                  <a:lnTo>
                    <a:pt x="273824" y="1269"/>
                  </a:lnTo>
                  <a:close/>
                </a:path>
                <a:path w="498475" h="497839">
                  <a:moveTo>
                    <a:pt x="364210" y="29209"/>
                  </a:moveTo>
                  <a:lnTo>
                    <a:pt x="260476" y="29209"/>
                  </a:lnTo>
                  <a:lnTo>
                    <a:pt x="271665" y="30479"/>
                  </a:lnTo>
                  <a:lnTo>
                    <a:pt x="293585" y="34289"/>
                  </a:lnTo>
                  <a:lnTo>
                    <a:pt x="334949" y="46989"/>
                  </a:lnTo>
                  <a:lnTo>
                    <a:pt x="372300" y="67309"/>
                  </a:lnTo>
                  <a:lnTo>
                    <a:pt x="404914" y="93979"/>
                  </a:lnTo>
                  <a:lnTo>
                    <a:pt x="431723" y="126999"/>
                  </a:lnTo>
                  <a:lnTo>
                    <a:pt x="452005" y="163829"/>
                  </a:lnTo>
                  <a:lnTo>
                    <a:pt x="464832" y="205739"/>
                  </a:lnTo>
                  <a:lnTo>
                    <a:pt x="469252" y="250189"/>
                  </a:lnTo>
                  <a:lnTo>
                    <a:pt x="468972" y="261619"/>
                  </a:lnTo>
                  <a:lnTo>
                    <a:pt x="459308" y="314959"/>
                  </a:lnTo>
                  <a:lnTo>
                    <a:pt x="442582" y="354329"/>
                  </a:lnTo>
                  <a:lnTo>
                    <a:pt x="418769" y="389889"/>
                  </a:lnTo>
                  <a:lnTo>
                    <a:pt x="388912" y="419099"/>
                  </a:lnTo>
                  <a:lnTo>
                    <a:pt x="353733" y="443229"/>
                  </a:lnTo>
                  <a:lnTo>
                    <a:pt x="314185" y="459739"/>
                  </a:lnTo>
                  <a:lnTo>
                    <a:pt x="271208" y="468629"/>
                  </a:lnTo>
                  <a:lnTo>
                    <a:pt x="260146" y="469899"/>
                  </a:lnTo>
                  <a:lnTo>
                    <a:pt x="363902" y="469899"/>
                  </a:lnTo>
                  <a:lnTo>
                    <a:pt x="408241" y="440689"/>
                  </a:lnTo>
                  <a:lnTo>
                    <a:pt x="441845" y="406399"/>
                  </a:lnTo>
                  <a:lnTo>
                    <a:pt x="468553" y="367029"/>
                  </a:lnTo>
                  <a:lnTo>
                    <a:pt x="487197" y="322579"/>
                  </a:lnTo>
                  <a:lnTo>
                    <a:pt x="496836" y="274319"/>
                  </a:lnTo>
                  <a:lnTo>
                    <a:pt x="498043" y="248919"/>
                  </a:lnTo>
                  <a:lnTo>
                    <a:pt x="497700" y="236219"/>
                  </a:lnTo>
                  <a:lnTo>
                    <a:pt x="492734" y="198119"/>
                  </a:lnTo>
                  <a:lnTo>
                    <a:pt x="477964" y="151129"/>
                  </a:lnTo>
                  <a:lnTo>
                    <a:pt x="454799" y="109219"/>
                  </a:lnTo>
                  <a:lnTo>
                    <a:pt x="424243" y="72389"/>
                  </a:lnTo>
                  <a:lnTo>
                    <a:pt x="387299" y="41909"/>
                  </a:lnTo>
                  <a:lnTo>
                    <a:pt x="366623" y="30479"/>
                  </a:lnTo>
                  <a:lnTo>
                    <a:pt x="364210" y="29209"/>
                  </a:lnTo>
                  <a:close/>
                </a:path>
                <a:path w="498475" h="497839">
                  <a:moveTo>
                    <a:pt x="270954" y="39369"/>
                  </a:moveTo>
                  <a:lnTo>
                    <a:pt x="228206" y="39369"/>
                  </a:lnTo>
                  <a:lnTo>
                    <a:pt x="207213" y="43179"/>
                  </a:lnTo>
                  <a:lnTo>
                    <a:pt x="167652" y="54609"/>
                  </a:lnTo>
                  <a:lnTo>
                    <a:pt x="131902" y="74929"/>
                  </a:lnTo>
                  <a:lnTo>
                    <a:pt x="100584" y="100329"/>
                  </a:lnTo>
                  <a:lnTo>
                    <a:pt x="74764" y="130809"/>
                  </a:lnTo>
                  <a:lnTo>
                    <a:pt x="55219" y="166369"/>
                  </a:lnTo>
                  <a:lnTo>
                    <a:pt x="42799" y="205739"/>
                  </a:lnTo>
                  <a:lnTo>
                    <a:pt x="38392" y="248919"/>
                  </a:lnTo>
                  <a:lnTo>
                    <a:pt x="38617" y="259079"/>
                  </a:lnTo>
                  <a:lnTo>
                    <a:pt x="47599" y="311149"/>
                  </a:lnTo>
                  <a:lnTo>
                    <a:pt x="63423" y="349249"/>
                  </a:lnTo>
                  <a:lnTo>
                    <a:pt x="86106" y="382269"/>
                  </a:lnTo>
                  <a:lnTo>
                    <a:pt x="114528" y="411479"/>
                  </a:lnTo>
                  <a:lnTo>
                    <a:pt x="147942" y="434339"/>
                  </a:lnTo>
                  <a:lnTo>
                    <a:pt x="185686" y="450849"/>
                  </a:lnTo>
                  <a:lnTo>
                    <a:pt x="237705" y="459739"/>
                  </a:lnTo>
                  <a:lnTo>
                    <a:pt x="259422" y="459739"/>
                  </a:lnTo>
                  <a:lnTo>
                    <a:pt x="290741" y="455929"/>
                  </a:lnTo>
                  <a:lnTo>
                    <a:pt x="310883" y="450849"/>
                  </a:lnTo>
                  <a:lnTo>
                    <a:pt x="248386" y="450849"/>
                  </a:lnTo>
                  <a:lnTo>
                    <a:pt x="237947" y="449579"/>
                  </a:lnTo>
                  <a:lnTo>
                    <a:pt x="227837" y="449579"/>
                  </a:lnTo>
                  <a:lnTo>
                    <a:pt x="207276" y="445769"/>
                  </a:lnTo>
                  <a:lnTo>
                    <a:pt x="169748" y="434339"/>
                  </a:lnTo>
                  <a:lnTo>
                    <a:pt x="135801" y="415289"/>
                  </a:lnTo>
                  <a:lnTo>
                    <a:pt x="106006" y="391159"/>
                  </a:lnTo>
                  <a:lnTo>
                    <a:pt x="81699" y="360679"/>
                  </a:lnTo>
                  <a:lnTo>
                    <a:pt x="63360" y="326389"/>
                  </a:lnTo>
                  <a:lnTo>
                    <a:pt x="51816" y="288289"/>
                  </a:lnTo>
                  <a:lnTo>
                    <a:pt x="47993" y="248919"/>
                  </a:lnTo>
                  <a:lnTo>
                    <a:pt x="48272" y="238759"/>
                  </a:lnTo>
                  <a:lnTo>
                    <a:pt x="57340" y="187959"/>
                  </a:lnTo>
                  <a:lnTo>
                    <a:pt x="72771" y="152399"/>
                  </a:lnTo>
                  <a:lnTo>
                    <a:pt x="94653" y="120649"/>
                  </a:lnTo>
                  <a:lnTo>
                    <a:pt x="122008" y="93979"/>
                  </a:lnTo>
                  <a:lnTo>
                    <a:pt x="154203" y="72389"/>
                  </a:lnTo>
                  <a:lnTo>
                    <a:pt x="190411" y="57149"/>
                  </a:lnTo>
                  <a:lnTo>
                    <a:pt x="239242" y="48259"/>
                  </a:lnTo>
                  <a:lnTo>
                    <a:pt x="312369" y="48259"/>
                  </a:lnTo>
                  <a:lnTo>
                    <a:pt x="292125" y="43179"/>
                  </a:lnTo>
                  <a:lnTo>
                    <a:pt x="270954" y="39369"/>
                  </a:lnTo>
                  <a:close/>
                </a:path>
                <a:path w="498475" h="497839">
                  <a:moveTo>
                    <a:pt x="312369" y="48259"/>
                  </a:moveTo>
                  <a:lnTo>
                    <a:pt x="260007" y="48259"/>
                  </a:lnTo>
                  <a:lnTo>
                    <a:pt x="270230" y="49529"/>
                  </a:lnTo>
                  <a:lnTo>
                    <a:pt x="290664" y="53339"/>
                  </a:lnTo>
                  <a:lnTo>
                    <a:pt x="328307" y="64769"/>
                  </a:lnTo>
                  <a:lnTo>
                    <a:pt x="362305" y="83819"/>
                  </a:lnTo>
                  <a:lnTo>
                    <a:pt x="392036" y="107949"/>
                  </a:lnTo>
                  <a:lnTo>
                    <a:pt x="416344" y="138429"/>
                  </a:lnTo>
                  <a:lnTo>
                    <a:pt x="434708" y="172719"/>
                  </a:lnTo>
                  <a:lnTo>
                    <a:pt x="446227" y="209549"/>
                  </a:lnTo>
                  <a:lnTo>
                    <a:pt x="450062" y="250189"/>
                  </a:lnTo>
                  <a:lnTo>
                    <a:pt x="449770" y="260349"/>
                  </a:lnTo>
                  <a:lnTo>
                    <a:pt x="440715" y="309879"/>
                  </a:lnTo>
                  <a:lnTo>
                    <a:pt x="425259" y="346709"/>
                  </a:lnTo>
                  <a:lnTo>
                    <a:pt x="403390" y="378459"/>
                  </a:lnTo>
                  <a:lnTo>
                    <a:pt x="376034" y="405129"/>
                  </a:lnTo>
                  <a:lnTo>
                    <a:pt x="343725" y="426719"/>
                  </a:lnTo>
                  <a:lnTo>
                    <a:pt x="307568" y="441959"/>
                  </a:lnTo>
                  <a:lnTo>
                    <a:pt x="258711" y="450849"/>
                  </a:lnTo>
                  <a:lnTo>
                    <a:pt x="310883" y="450849"/>
                  </a:lnTo>
                  <a:lnTo>
                    <a:pt x="348729" y="435609"/>
                  </a:lnTo>
                  <a:lnTo>
                    <a:pt x="382473" y="412749"/>
                  </a:lnTo>
                  <a:lnTo>
                    <a:pt x="411086" y="383539"/>
                  </a:lnTo>
                  <a:lnTo>
                    <a:pt x="433920" y="350519"/>
                  </a:lnTo>
                  <a:lnTo>
                    <a:pt x="450011" y="312419"/>
                  </a:lnTo>
                  <a:lnTo>
                    <a:pt x="458546" y="271779"/>
                  </a:lnTo>
                  <a:lnTo>
                    <a:pt x="459651" y="250189"/>
                  </a:lnTo>
                  <a:lnTo>
                    <a:pt x="459436" y="240029"/>
                  </a:lnTo>
                  <a:lnTo>
                    <a:pt x="450443" y="187959"/>
                  </a:lnTo>
                  <a:lnTo>
                    <a:pt x="434619" y="149859"/>
                  </a:lnTo>
                  <a:lnTo>
                    <a:pt x="411937" y="115569"/>
                  </a:lnTo>
                  <a:lnTo>
                    <a:pt x="383514" y="87629"/>
                  </a:lnTo>
                  <a:lnTo>
                    <a:pt x="349986" y="64769"/>
                  </a:lnTo>
                  <a:lnTo>
                    <a:pt x="331622" y="55879"/>
                  </a:lnTo>
                  <a:lnTo>
                    <a:pt x="312369" y="48259"/>
                  </a:lnTo>
                  <a:close/>
                </a:path>
                <a:path w="498475" h="497839">
                  <a:moveTo>
                    <a:pt x="248386" y="0"/>
                  </a:moveTo>
                  <a:lnTo>
                    <a:pt x="235661" y="1269"/>
                  </a:lnTo>
                  <a:lnTo>
                    <a:pt x="261188" y="1269"/>
                  </a:lnTo>
                  <a:lnTo>
                    <a:pt x="2483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65531" y="5277739"/>
            <a:ext cx="6664959" cy="962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250" indent="-452120">
              <a:lnSpc>
                <a:spcPts val="2545"/>
              </a:lnSpc>
              <a:buClr>
                <a:srgbClr val="FFFFFF"/>
              </a:buClr>
              <a:buSzPct val="110000"/>
              <a:buFont typeface="Corbel"/>
              <a:buAutoNum type="arabicPlain" startAt="7"/>
              <a:tabLst>
                <a:tab pos="475615" algn="l"/>
                <a:tab pos="476884" algn="l"/>
              </a:tabLst>
            </a:pPr>
            <a:r>
              <a:rPr sz="3000" baseline="1388" dirty="0">
                <a:latin typeface="Arial MT"/>
                <a:cs typeface="Arial MT"/>
              </a:rPr>
              <a:t>Providing</a:t>
            </a:r>
            <a:r>
              <a:rPr sz="3000" spc="-30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bee boxes,</a:t>
            </a:r>
            <a:r>
              <a:rPr sz="3000" spc="-22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bee</a:t>
            </a:r>
            <a:r>
              <a:rPr sz="3000" spc="-22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colonies,</a:t>
            </a:r>
            <a:r>
              <a:rPr sz="3000" spc="-30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etc.</a:t>
            </a:r>
            <a:r>
              <a:rPr sz="3000" spc="-15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to</a:t>
            </a:r>
            <a:r>
              <a:rPr sz="3000" spc="-15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beekeepers.</a:t>
            </a:r>
            <a:endParaRPr sz="3000" baseline="1388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FFFFFF"/>
              </a:buClr>
              <a:buFont typeface="Corbel"/>
              <a:buAutoNum type="arabicPlain" startAt="7"/>
            </a:pPr>
            <a:endParaRPr sz="1950">
              <a:latin typeface="Arial MT"/>
              <a:cs typeface="Arial MT"/>
            </a:endParaRPr>
          </a:p>
          <a:p>
            <a:pPr marL="476250" indent="-464184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SzPct val="110000"/>
              <a:buFont typeface="Corbel"/>
              <a:buAutoNum type="arabicPlain" startAt="7"/>
              <a:tabLst>
                <a:tab pos="475615" algn="l"/>
                <a:tab pos="476884" algn="l"/>
              </a:tabLst>
            </a:pPr>
            <a:r>
              <a:rPr sz="3000" spc="-7" baseline="1388" dirty="0">
                <a:latin typeface="Arial MT"/>
                <a:cs typeface="Arial MT"/>
              </a:rPr>
              <a:t>Publication</a:t>
            </a:r>
            <a:r>
              <a:rPr sz="3000" spc="-37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of</a:t>
            </a:r>
            <a:r>
              <a:rPr sz="3000" spc="-30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Magazine</a:t>
            </a:r>
            <a:r>
              <a:rPr sz="3000" spc="-52" baseline="1388" dirty="0">
                <a:latin typeface="Arial MT"/>
                <a:cs typeface="Arial MT"/>
              </a:rPr>
              <a:t> </a:t>
            </a:r>
            <a:r>
              <a:rPr sz="3000" baseline="1388" dirty="0">
                <a:latin typeface="Arial MT"/>
                <a:cs typeface="Arial MT"/>
              </a:rPr>
              <a:t>“Bee</a:t>
            </a:r>
            <a:r>
              <a:rPr sz="3000" spc="-37" baseline="1388" dirty="0">
                <a:latin typeface="Arial MT"/>
                <a:cs typeface="Arial MT"/>
              </a:rPr>
              <a:t> </a:t>
            </a:r>
            <a:r>
              <a:rPr sz="3000" spc="-7" baseline="1388" dirty="0">
                <a:latin typeface="Arial MT"/>
                <a:cs typeface="Arial MT"/>
              </a:rPr>
              <a:t>World”.</a:t>
            </a:r>
            <a:endParaRPr sz="3000" baseline="1388">
              <a:latin typeface="Arial MT"/>
              <a:cs typeface="Arial MT"/>
            </a:endParaRPr>
          </a:p>
        </p:txBody>
      </p:sp>
      <p:pic>
        <p:nvPicPr>
          <p:cNvPr id="59" name="object 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97835" y="65531"/>
            <a:ext cx="4125467" cy="917448"/>
          </a:xfrm>
          <a:prstGeom prst="rect">
            <a:avLst/>
          </a:prstGeom>
        </p:spPr>
      </p:pic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41</a:t>
            </a:fld>
            <a:endParaRPr lang="en-IN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631683" y="443229"/>
            <a:ext cx="13639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31391B"/>
                </a:solidFill>
                <a:latin typeface="Corbel"/>
                <a:cs typeface="Corbel"/>
              </a:rPr>
              <a:t>Pawanexh</a:t>
            </a:r>
            <a:r>
              <a:rPr sz="1600" spc="-15" dirty="0">
                <a:solidFill>
                  <a:srgbClr val="31391B"/>
                </a:solidFill>
                <a:latin typeface="Corbel"/>
                <a:cs typeface="Corbel"/>
              </a:rPr>
              <a:t> Kohli</a:t>
            </a:r>
            <a:endParaRPr sz="1600">
              <a:latin typeface="Corbel"/>
              <a:cs typeface="Corbe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6684962"/>
            <a:ext cx="9144000" cy="174625"/>
            <a:chOff x="0" y="6684962"/>
            <a:chExt cx="9144000" cy="174625"/>
          </a:xfrm>
        </p:grpSpPr>
        <p:sp>
          <p:nvSpPr>
            <p:cNvPr id="5" name="object 5"/>
            <p:cNvSpPr/>
            <p:nvPr/>
          </p:nvSpPr>
          <p:spPr>
            <a:xfrm>
              <a:off x="0" y="6792912"/>
              <a:ext cx="9144000" cy="66675"/>
            </a:xfrm>
            <a:custGeom>
              <a:avLst/>
              <a:gdLst/>
              <a:ahLst/>
              <a:cxnLst/>
              <a:rect l="l" t="t" r="r" b="b"/>
              <a:pathLst>
                <a:path w="9144000" h="66675">
                  <a:moveTo>
                    <a:pt x="9144000" y="0"/>
                  </a:moveTo>
                  <a:lnTo>
                    <a:pt x="0" y="0"/>
                  </a:lnTo>
                  <a:lnTo>
                    <a:pt x="0" y="66675"/>
                  </a:lnTo>
                  <a:lnTo>
                    <a:pt x="9144000" y="666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363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0200" y="6715123"/>
              <a:ext cx="3733800" cy="36830"/>
            </a:xfrm>
            <a:custGeom>
              <a:avLst/>
              <a:gdLst/>
              <a:ahLst/>
              <a:cxnLst/>
              <a:rect l="l" t="t" r="r" b="b"/>
              <a:pathLst>
                <a:path w="3733800" h="36829">
                  <a:moveTo>
                    <a:pt x="3733800" y="0"/>
                  </a:moveTo>
                  <a:lnTo>
                    <a:pt x="0" y="0"/>
                  </a:lnTo>
                  <a:lnTo>
                    <a:pt x="0" y="36513"/>
                  </a:lnTo>
                  <a:lnTo>
                    <a:pt x="3733800" y="36513"/>
                  </a:lnTo>
                  <a:lnTo>
                    <a:pt x="3733800" y="0"/>
                  </a:lnTo>
                  <a:close/>
                </a:path>
              </a:pathLst>
            </a:custGeom>
            <a:solidFill>
              <a:srgbClr val="3E49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84951" y="6814819"/>
              <a:ext cx="3059430" cy="27940"/>
            </a:xfrm>
            <a:custGeom>
              <a:avLst/>
              <a:gdLst/>
              <a:ahLst/>
              <a:cxnLst/>
              <a:rect l="l" t="t" r="r" b="b"/>
              <a:pathLst>
                <a:path w="3059429" h="27940">
                  <a:moveTo>
                    <a:pt x="3059036" y="0"/>
                  </a:moveTo>
                  <a:lnTo>
                    <a:pt x="1003" y="0"/>
                  </a:lnTo>
                  <a:lnTo>
                    <a:pt x="1003" y="2540"/>
                  </a:lnTo>
                  <a:lnTo>
                    <a:pt x="0" y="2540"/>
                  </a:lnTo>
                  <a:lnTo>
                    <a:pt x="0" y="25400"/>
                  </a:lnTo>
                  <a:lnTo>
                    <a:pt x="1295" y="25400"/>
                  </a:lnTo>
                  <a:lnTo>
                    <a:pt x="1295" y="27940"/>
                  </a:lnTo>
                  <a:lnTo>
                    <a:pt x="3059036" y="27940"/>
                  </a:lnTo>
                  <a:lnTo>
                    <a:pt x="3059036" y="25400"/>
                  </a:lnTo>
                  <a:lnTo>
                    <a:pt x="3059036" y="2540"/>
                  </a:lnTo>
                  <a:lnTo>
                    <a:pt x="3059036" y="0"/>
                  </a:lnTo>
                  <a:close/>
                </a:path>
              </a:pathLst>
            </a:custGeom>
            <a:solidFill>
              <a:srgbClr val="92D05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684962"/>
              <a:ext cx="9144000" cy="104775"/>
            </a:xfrm>
            <a:custGeom>
              <a:avLst/>
              <a:gdLst/>
              <a:ahLst/>
              <a:cxnLst/>
              <a:rect l="l" t="t" r="r" b="b"/>
              <a:pathLst>
                <a:path w="9144000" h="104775">
                  <a:moveTo>
                    <a:pt x="9144000" y="0"/>
                  </a:moveTo>
                  <a:lnTo>
                    <a:pt x="5410200" y="0"/>
                  </a:lnTo>
                  <a:lnTo>
                    <a:pt x="5410200" y="71437"/>
                  </a:lnTo>
                  <a:lnTo>
                    <a:pt x="0" y="71437"/>
                  </a:lnTo>
                  <a:lnTo>
                    <a:pt x="0" y="104775"/>
                  </a:lnTo>
                  <a:lnTo>
                    <a:pt x="9144000" y="104775"/>
                  </a:lnTo>
                  <a:lnTo>
                    <a:pt x="9144000" y="87312"/>
                  </a:lnTo>
                  <a:lnTo>
                    <a:pt x="9144000" y="714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86921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788150"/>
              <a:ext cx="1600200" cy="1777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0"/>
            <a:ext cx="9144000" cy="6553200"/>
            <a:chOff x="0" y="0"/>
            <a:chExt cx="9144000" cy="65532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21436"/>
              <a:ext cx="9144000" cy="1127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844613"/>
              <a:ext cx="9144000" cy="46355"/>
            </a:xfrm>
            <a:custGeom>
              <a:avLst/>
              <a:gdLst/>
              <a:ahLst/>
              <a:cxnLst/>
              <a:rect l="l" t="t" r="r" b="b"/>
              <a:pathLst>
                <a:path w="9144000" h="46355">
                  <a:moveTo>
                    <a:pt x="9144000" y="0"/>
                  </a:moveTo>
                  <a:lnTo>
                    <a:pt x="0" y="0"/>
                  </a:lnTo>
                  <a:lnTo>
                    <a:pt x="0" y="46037"/>
                  </a:lnTo>
                  <a:lnTo>
                    <a:pt x="9144000" y="460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9144000" cy="844550"/>
            </a:xfrm>
            <a:custGeom>
              <a:avLst/>
              <a:gdLst/>
              <a:ahLst/>
              <a:cxnLst/>
              <a:rect l="l" t="t" r="r" b="b"/>
              <a:pathLst>
                <a:path w="9144000" h="844550">
                  <a:moveTo>
                    <a:pt x="9144000" y="0"/>
                  </a:moveTo>
                  <a:lnTo>
                    <a:pt x="0" y="0"/>
                  </a:lnTo>
                  <a:lnTo>
                    <a:pt x="0" y="844550"/>
                  </a:lnTo>
                  <a:lnTo>
                    <a:pt x="9144000" y="8445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3139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6696" y="0"/>
              <a:ext cx="7126224" cy="9067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9275" y="914400"/>
              <a:ext cx="8046974" cy="5638800"/>
            </a:xfrm>
            <a:prstGeom prst="rect">
              <a:avLst/>
            </a:prstGeom>
          </p:spPr>
        </p:pic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42</a:t>
            </a:fld>
            <a:endParaRPr lang="en-IN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81588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India Coordinated Research Project on Honey Bees and Pollinators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(AICRP-HB&amp;P)</a:t>
            </a:r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IN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WhatsApp Image 2022-07-02 at 7.39.05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928670"/>
            <a:ext cx="2143140" cy="857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download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14290"/>
            <a:ext cx="1428760" cy="14287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Box 5"/>
          <p:cNvSpPr txBox="1"/>
          <p:nvPr/>
        </p:nvSpPr>
        <p:spPr>
          <a:xfrm>
            <a:off x="642910" y="2571744"/>
            <a:ext cx="8143932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000" b="1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National Commission on Agriculture in 1976</a:t>
            </a:r>
            <a:r>
              <a:rPr lang="en-IN" sz="20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recommended the starting of a project entitled </a:t>
            </a:r>
            <a:r>
              <a:rPr lang="en-IN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"All India Coordinated Project on Honeybee Research &amp; Training"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keeping in view the potential role of honeybees as pollinators.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The project was launched by the Indian Council of Agricultural Research during </a:t>
            </a:r>
            <a:r>
              <a:rPr lang="en-IN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1980-81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Project started functioning at different locations with its Project Coordinating unit located at </a:t>
            </a:r>
            <a:r>
              <a:rPr lang="en-IN" sz="2000" b="1" dirty="0" smtClean="0">
                <a:solidFill>
                  <a:srgbClr val="FF6699"/>
                </a:solidFill>
                <a:latin typeface="Times New Roman" pitchFamily="18" charset="0"/>
                <a:cs typeface="Times New Roman" pitchFamily="18" charset="0"/>
              </a:rPr>
              <a:t>Central Bee Research &amp; Training Institute (CBRTI), </a:t>
            </a:r>
            <a:r>
              <a:rPr lang="en-IN" sz="2000" b="1" dirty="0" err="1" smtClean="0">
                <a:solidFill>
                  <a:srgbClr val="FF6699"/>
                </a:solidFill>
                <a:latin typeface="Times New Roman" pitchFamily="18" charset="0"/>
                <a:cs typeface="Times New Roman" pitchFamily="18" charset="0"/>
              </a:rPr>
              <a:t>Pune</a:t>
            </a:r>
            <a:r>
              <a:rPr lang="en-IN" sz="2000" b="1" dirty="0" smtClean="0">
                <a:solidFill>
                  <a:srgbClr val="FF66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with objectives to coordinate, counsel and monitor the activity of cooperating centers.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project centres are there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43</a:t>
            </a:fld>
            <a:endParaRPr lang="en-IN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4348" y="1571612"/>
            <a:ext cx="7929618" cy="4401205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Total 40,000 stakeholders were trained since inception of the project.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Monthly Beekeeping message to registered bee keepers based on information technology was developed by AICRP center of OUAT, Bhubaneswar. 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 information is disseminated through mobile (voice message) to the Beekeepers of the state in collaboration with Reliance Foundation, Bhubaneswar.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It also engaged in organizing training programmes for the tribal’s on scientific bee keeping. 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To date 27 such training programmes have been organized benefiting 1554 tribal’s in different parts of the country.</a:t>
            </a:r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MadhuSandesh- mobile advisory service to bee keepers -a pilot project in collaboration with KVK, Baramathi and Crop life Asia limited launched by AICRP (HB&amp; P) to save the bees from pesticide poisoning.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71736" y="642918"/>
            <a:ext cx="4108817" cy="52322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just"/>
            <a:r>
              <a:rPr lang="en-IN" sz="2800" dirty="0" smtClean="0">
                <a:solidFill>
                  <a:schemeClr val="bg1"/>
                </a:solidFill>
                <a:latin typeface="Algerian" pitchFamily="82" charset="0"/>
                <a:cs typeface="Times New Roman" pitchFamily="18" charset="0"/>
              </a:rPr>
              <a:t>EXTENSION ACTIVITIES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44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atsApp Image 2022-07-07 at 6.57.39 PM.jpeg"/>
          <p:cNvPicPr>
            <a:picLocks noChangeAspect="1"/>
          </p:cNvPicPr>
          <p:nvPr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25717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45</a:t>
            </a:fld>
            <a:endParaRPr lang="en-IN"/>
          </a:p>
        </p:txBody>
      </p:sp>
      <p:pic>
        <p:nvPicPr>
          <p:cNvPr id="6" name="Picture 5" descr="WhatsApp Image 2022-07-07 at 6.57.39 PM (1).jpeg"/>
          <p:cNvPicPr>
            <a:picLocks noChangeAspect="1"/>
          </p:cNvPicPr>
          <p:nvPr/>
        </p:nvPicPr>
        <p:blipFill>
          <a:blip r:embed="rId3">
            <a:lum bright="20000"/>
          </a:blip>
          <a:stretch>
            <a:fillRect/>
          </a:stretch>
        </p:blipFill>
        <p:spPr>
          <a:xfrm>
            <a:off x="-71470" y="0"/>
            <a:ext cx="3367090" cy="25904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Rectangle 6"/>
          <p:cNvSpPr/>
          <p:nvPr/>
        </p:nvSpPr>
        <p:spPr>
          <a:xfrm>
            <a:off x="714348" y="2913403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 first time in India, a separate Department of Apiculture was set up in UASB in December 1996.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 PG Programme was started during the academic year 1997-98.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4071942"/>
            <a:ext cx="728667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AICRP on Honey Bees and Pollinators, UAS, Bangalore</a:t>
            </a:r>
            <a:endParaRPr lang="en-IN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4348" y="4714884"/>
            <a:ext cx="75724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 project got financial assistance from ICAR to implement the Tribal Sub-Plan (TSP).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More than 500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Apis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cerana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colonies, beehives, smokers, honey extractors and other equipment were distributed for rearing domestic honey bees.</a:t>
            </a:r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allAtOnce" animBg="1"/>
      <p:bldP spid="10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46</a:t>
            </a:fld>
            <a:endParaRPr lang="en-IN" dirty="0"/>
          </a:p>
        </p:txBody>
      </p:sp>
      <p:pic>
        <p:nvPicPr>
          <p:cNvPr id="3" name="Picture 2" descr="WhatsApp Image 2022-07-03 at 12.32.17 PM.jpe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357158" y="2071678"/>
            <a:ext cx="3643338" cy="4351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00034" y="642918"/>
            <a:ext cx="778674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They have conducted 12 training programmes on scientific beekeeping in tribal areas.</a:t>
            </a:r>
          </a:p>
          <a:p>
            <a:pPr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 Tumkur, tribal's collected 10 quintals of wild honey, 50 kg of apiary honey and two quintals of beeswax.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WhatsApp Image 2022-07-07 at 6.57.38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2143116"/>
            <a:ext cx="4410800" cy="4214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WhatsApp Image 2022-07-07 at 6.57.39 PM (2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2285992"/>
            <a:ext cx="4362306" cy="4572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266700"/>
            <a:ext cx="8686800" cy="586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itchFamily="18" charset="0"/>
              </a:rPr>
              <a:t>Importance of Beekeeping in Agriculture</a:t>
            </a:r>
            <a: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357158" y="1071546"/>
          <a:ext cx="857256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47</a:t>
            </a:fld>
            <a:endParaRPr lang="en-IN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78520124"/>
              </p:ext>
            </p:extLst>
          </p:nvPr>
        </p:nvGraphicFramePr>
        <p:xfrm>
          <a:off x="457200" y="1371600"/>
          <a:ext cx="8229600" cy="455676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9464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201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630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106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Sl. No.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4572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Crops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cent increase in crop yield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Sunflower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45-50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Mustard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45-50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Cotton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25-50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Tomato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25-30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Pumpkin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Cucumber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25-30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Watermelon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80-90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Grapes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25-30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Lime species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50-55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Apple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50-60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Clove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50-60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06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095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cardmom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spc="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0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C5180-13E3-4EFD-9C39-912FC42C8238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28600" y="543873"/>
            <a:ext cx="8686800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Per cent increase in 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crop yield due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bee pollination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4646"/>
            <a:ext cx="5410944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Source: AICRP on Honey Bees and Pollinators,2018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63C305E-179E-4674-81E6-53E58F24E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34" y="214290"/>
            <a:ext cx="8148295" cy="108093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b="1" i="0" dirty="0">
                <a:effectLst/>
                <a:latin typeface="Times New Roman" pitchFamily="18" charset="0"/>
                <a:cs typeface="Times New Roman" pitchFamily="18" charset="0"/>
              </a:rPr>
              <a:t>Economic value of pollination for crops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ontent Placeholder 5" descr="Bar chart">
            <a:extLst>
              <a:ext uri="{FF2B5EF4-FFF2-40B4-BE49-F238E27FC236}">
                <a16:creationId xmlns="" xmlns:a16="http://schemas.microsoft.com/office/drawing/2014/main" id="{93F3100C-33A8-48B3-B9FD-88521FADEA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81338510"/>
              </p:ext>
            </p:extLst>
          </p:nvPr>
        </p:nvGraphicFramePr>
        <p:xfrm>
          <a:off x="428596" y="1357298"/>
          <a:ext cx="8129295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00A1FE4-58CE-4FF6-99C6-CE2F4AE3CE98}"/>
              </a:ext>
            </a:extLst>
          </p:cNvPr>
          <p:cNvSpPr txBox="1"/>
          <p:nvPr/>
        </p:nvSpPr>
        <p:spPr>
          <a:xfrm>
            <a:off x="285720" y="6286520"/>
            <a:ext cx="807246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Economic benefits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pollination to Indian agriculture, 2017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765138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atsApp Image 2022-07-03 at 12.32.17 PM (1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50083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50</a:t>
            </a:fld>
            <a:endParaRPr lang="en-IN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86808" cy="857256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r>
              <a:rPr lang="en-US" sz="2800" b="1" dirty="0"/>
              <a:t>Major constraints faced by the </a:t>
            </a:r>
            <a:r>
              <a:rPr lang="en-US" sz="2800" b="1" dirty="0" smtClean="0"/>
              <a:t>beekeepers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43050"/>
            <a:ext cx="8229600" cy="4500593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Lack of infrastructure for producing genetically superior queen bees for supply to beekeepers.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Technical knowledge for efficient management of bee colonies for higher honey yield.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Lack of awareness about yield increase in crops by bee keepers  through pollination.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Research for disease management &amp; control.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Financial Institutional support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Consumer awareness about honey and its products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Poor quality control for production of honey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De-forestation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Indiscriminate use of insecticides, pesticides,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weedicides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etc.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Global warming &amp; unforeseen changes in climatic conditions.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51</a:t>
            </a:fld>
            <a:endParaRPr lang="en-IN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WhatsApp Image 2022-07-03 at 11.21.38 AM.jpe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8F08EB-495B-4F59-9AE0-81E72B1F1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1670" y="5643578"/>
            <a:ext cx="6929486" cy="940240"/>
          </a:xfrm>
          <a:solidFill>
            <a:srgbClr val="FF9900"/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en-US" altLang="zh-CN" sz="48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ea typeface="Calibri" panose="020F0502020204030204" charset="0"/>
                <a:cs typeface="Times New Roman" pitchFamily="18" charset="0"/>
              </a:rPr>
              <a:t>Research</a:t>
            </a:r>
            <a:r>
              <a:rPr lang="en-US" altLang="zh-CN" sz="4800" b="1" dirty="0" smtClean="0">
                <a:latin typeface="Times New Roman" pitchFamily="18" charset="0"/>
                <a:ea typeface="Calibri" panose="020F0502020204030204" charset="0"/>
                <a:cs typeface="Times New Roman" pitchFamily="18" charset="0"/>
              </a:rPr>
              <a:t> </a:t>
            </a:r>
            <a:r>
              <a:rPr lang="en-US" altLang="zh-CN" sz="48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ea typeface="Calibri" panose="020F0502020204030204" charset="0"/>
                <a:cs typeface="Times New Roman" pitchFamily="18" charset="0"/>
              </a:rPr>
              <a:t>Studies</a:t>
            </a:r>
            <a:endParaRPr lang="ru-RU" sz="480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510F-C518-4D31-8F8F-4F8B1D55FC02}" type="slidenum">
              <a:rPr lang="en-IN" smtClean="0"/>
              <a:pPr/>
              <a:t>52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57943997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58" y="428604"/>
            <a:ext cx="8429684" cy="16665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Arial" pitchFamily="34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Potentiality of beekeeping in doubling farmers’ income in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jharkhand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a way to sweet</a:t>
            </a:r>
            <a:endParaRPr lang="en-IN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Revolution</a:t>
            </a:r>
            <a:endParaRPr lang="en-IN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71736" y="2276836"/>
            <a:ext cx="5849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Khanra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Mukherjee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2018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Bevel 6"/>
          <p:cNvSpPr/>
          <p:nvPr/>
        </p:nvSpPr>
        <p:spPr>
          <a:xfrm>
            <a:off x="730007" y="3500438"/>
            <a:ext cx="7628207" cy="2401766"/>
          </a:xfrm>
          <a:prstGeom prst="bevel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know the potentiality of bee keeping in doubling farmers income.</a:t>
            </a:r>
            <a:endParaRPr lang="en-IN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2714612" y="571480"/>
            <a:ext cx="2927639" cy="647114"/>
          </a:xfrm>
          <a:prstGeom prst="fra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  <a:endParaRPr lang="en-IN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6248" y="2000240"/>
            <a:ext cx="4500594" cy="3477875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Locale of the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Ranchi district of Jharkhand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total of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47 beekeepers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were randomly selected those who get their inputs and information from the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KVIC and Ramakrishna Mission, Divyayan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KVK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primary data for the present study was collected using structured schedule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Rank Based Quotient (RBQ) technique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was applied to rank various parameters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interest.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f9d5ce1710154b559d76f019c462406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571612"/>
            <a:ext cx="3786214" cy="435845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2-07-03 at 12.00.03 AM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1500174"/>
            <a:ext cx="4429156" cy="4714884"/>
          </a:xfrm>
          <a:prstGeom prst="rect">
            <a:avLst/>
          </a:prstGeom>
        </p:spPr>
      </p:pic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1785918" y="885750"/>
            <a:ext cx="5249532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MT"/>
                <a:cs typeface="Times New Roman" pitchFamily="18" charset="0"/>
              </a:rPr>
              <a:t>Table-1 Cost of producing honey per 100 hives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285720" y="428604"/>
            <a:ext cx="1928826" cy="428628"/>
          </a:xfrm>
          <a:prstGeom prst="frame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endParaRPr lang="en-IN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7-03 at 12.00.03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71546"/>
            <a:ext cx="8267700" cy="2071702"/>
          </a:xfrm>
          <a:prstGeom prst="rect">
            <a:avLst/>
          </a:prstGeom>
        </p:spPr>
      </p:pic>
      <p:pic>
        <p:nvPicPr>
          <p:cNvPr id="3" name="Picture 2" descr="WhatsApp Image 2022-07-03 at 12.00.02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4143380"/>
            <a:ext cx="7143750" cy="2390775"/>
          </a:xfrm>
          <a:prstGeom prst="rect">
            <a:avLst/>
          </a:prstGeom>
        </p:spPr>
      </p:pic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428860" y="500042"/>
            <a:ext cx="4106958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MT"/>
                <a:cs typeface="Times New Roman" pitchFamily="18" charset="0"/>
              </a:rPr>
              <a:t>Table-2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MT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MT"/>
                <a:cs typeface="Times New Roman" pitchFamily="18" charset="0"/>
              </a:rPr>
              <a:t>Income from honey/100 hives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2214546" y="3429000"/>
            <a:ext cx="4736938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MT"/>
                <a:cs typeface="Times New Roman" pitchFamily="18" charset="0"/>
              </a:rPr>
              <a:t>Table-3 Quality parameters of the customers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4"/>
          <p:cNvSpPr/>
          <p:nvPr/>
        </p:nvSpPr>
        <p:spPr>
          <a:xfrm>
            <a:off x="245745" y="358141"/>
            <a:ext cx="8636318" cy="6214131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sApp Image 2022-07-03 at 12.00.02 AM 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714488"/>
            <a:ext cx="5389179" cy="4071966"/>
          </a:xfrm>
          <a:prstGeom prst="rect">
            <a:avLst/>
          </a:prstGeom>
        </p:spPr>
      </p:pic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2071670" y="857232"/>
            <a:ext cx="4711290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MT"/>
                <a:cs typeface="Times New Roman" pitchFamily="18" charset="0"/>
              </a:rPr>
              <a:t>Table-4 Constraints faced by the beekeepers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85786" y="785794"/>
            <a:ext cx="7680960" cy="1439339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Perception towards adoption and constraints in beekeeping</a:t>
            </a:r>
            <a:endParaRPr lang="en-IN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00760" y="2571744"/>
            <a:ext cx="2781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Singh and Singh, 2019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3786190"/>
            <a:ext cx="7215238" cy="1758613"/>
          </a:xfrm>
          <a:prstGeom prst="bevel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I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Objective:</a:t>
            </a:r>
          </a:p>
          <a:p>
            <a:pPr algn="just"/>
            <a:endPara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 assess the perception of the people toward adoption of beekeeping and possible constraint in this regard.</a:t>
            </a:r>
            <a:endParaRPr lang="en-IN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build="p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14810" y="1357298"/>
            <a:ext cx="4714908" cy="507831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Saina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Nehwal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Institute of Agricultural Technology, Training &amp; Education, Directorate of Extension Education,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Chaudhary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Charan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Singh Haryana Agricultural University,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Hisar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conducted eight training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(3-5 days duration) on bee keeping for farmers, women and unemployed youth in which a total of 272 trainees participated from different districts of Haryana and adjoining states.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see the perception of trainees towards adoption of beekeeping as an enterprise and constraints in this activity, an evaluation of these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was conducted.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data were tabulated and analyzed in terms of frequency and percentage using computer software MS Excel.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2428860" y="428604"/>
            <a:ext cx="3235569" cy="647114"/>
          </a:xfrm>
          <a:prstGeom prst="fra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  <a:endParaRPr lang="en-IN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4282" y="142852"/>
            <a:ext cx="8826849" cy="6572271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6" name="Picture 5" descr="Eojul2TU8AAk4h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928802"/>
            <a:ext cx="3286148" cy="32385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357158" y="428604"/>
            <a:ext cx="2357453" cy="428628"/>
          </a:xfrm>
          <a:prstGeom prst="frame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endParaRPr lang="en-IN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10" name="Picture 9" descr="WhatsApp Image 2022-07-08 at 3.59.05 AM (2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357166"/>
            <a:ext cx="5000660" cy="607220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57158" y="2786058"/>
            <a:ext cx="3500462" cy="76944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Table 1: Socio-economic profile of trainees (n= 272)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2-07-08 at 3.59.05 A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513" y="983755"/>
            <a:ext cx="4736941" cy="5371245"/>
          </a:xfrm>
          <a:prstGeom prst="rect">
            <a:avLst/>
          </a:prstGeom>
        </p:spPr>
      </p:pic>
      <p:sp>
        <p:nvSpPr>
          <p:cNvPr id="3" name="矩形 4"/>
          <p:cNvSpPr/>
          <p:nvPr/>
        </p:nvSpPr>
        <p:spPr>
          <a:xfrm>
            <a:off x="245745" y="358141"/>
            <a:ext cx="8636318" cy="6085205"/>
          </a:xfrm>
          <a:prstGeom prst="rect">
            <a:avLst/>
          </a:prstGeom>
          <a:noFill/>
          <a:ln>
            <a:solidFill>
              <a:srgbClr val="3AA7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428604"/>
            <a:ext cx="8429684" cy="430887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Table 2: Perception towards adoption and constraints in beekeeping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929454" y="928670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(n= 272)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9144000" cy="6858000"/>
            <a:chOff x="7395" y="3473"/>
            <a:chExt cx="3503" cy="3709"/>
          </a:xfrm>
        </p:grpSpPr>
        <p:sp>
          <p:nvSpPr>
            <p:cNvPr id="8" name="矩形 7"/>
            <p:cNvSpPr/>
            <p:nvPr/>
          </p:nvSpPr>
          <p:spPr>
            <a:xfrm>
              <a:off x="7713" y="3921"/>
              <a:ext cx="2896" cy="2971"/>
            </a:xfrm>
            <a:prstGeom prst="rect">
              <a:avLst/>
            </a:prstGeom>
            <a:noFill/>
            <a:ln w="25400">
              <a:solidFill>
                <a:srgbClr val="3AA70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10" name="MH_SubTitle_1"/>
            <p:cNvSpPr>
              <a:spLocks noChangeArrowheads="1"/>
            </p:cNvSpPr>
            <p:nvPr/>
          </p:nvSpPr>
          <p:spPr bwMode="auto">
            <a:xfrm>
              <a:off x="10332" y="6364"/>
              <a:ext cx="566" cy="818"/>
            </a:xfrm>
            <a:prstGeom prst="ellipse">
              <a:avLst/>
            </a:prstGeom>
            <a:solidFill>
              <a:srgbClr val="3AA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en-US" sz="2800" b="1" dirty="0">
                <a:solidFill>
                  <a:srgbClr val="FEFFFF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  <p:sp>
          <p:nvSpPr>
            <p:cNvPr id="3" name="MH_SubTitle_1"/>
            <p:cNvSpPr>
              <a:spLocks noChangeArrowheads="1"/>
            </p:cNvSpPr>
            <p:nvPr/>
          </p:nvSpPr>
          <p:spPr bwMode="auto">
            <a:xfrm>
              <a:off x="7395" y="3473"/>
              <a:ext cx="596" cy="809"/>
            </a:xfrm>
            <a:prstGeom prst="ellipse">
              <a:avLst/>
            </a:prstGeom>
            <a:solidFill>
              <a:srgbClr val="3AA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endParaRPr lang="en-US" sz="2800" b="1" dirty="0">
                <a:solidFill>
                  <a:srgbClr val="FEFFFF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00298" y="1000108"/>
            <a:ext cx="428628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sz="2400" dirty="0"/>
          </a:p>
        </p:txBody>
      </p:sp>
      <p:sp>
        <p:nvSpPr>
          <p:cNvPr id="9" name="Rectangle 8"/>
          <p:cNvSpPr/>
          <p:nvPr/>
        </p:nvSpPr>
        <p:spPr>
          <a:xfrm>
            <a:off x="1285852" y="1571612"/>
            <a:ext cx="6572296" cy="4493538"/>
          </a:xfrm>
          <a:prstGeom prst="rect">
            <a:avLst/>
          </a:prstGeom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Honey bees provide a variety of products such as honey, bee wax ,pollen ,royal jelly, bee venom and services like pollination to Human society and Ecosystem.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apiculture was highly profitable enterprise in India due to rich floral source and geographical advantage.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Beekeeping gives additional income to farm households apart from crop production.</a:t>
            </a:r>
          </a:p>
          <a:p>
            <a:pPr algn="just">
              <a:buFont typeface="Wingdings" pitchFamily="2" charset="2"/>
              <a:buChar char="ü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honey production did not use any fertile land and more inputs than crops hence it can be recommended for rural people as a main or subsidiary enterprise to uplift their livelihood.</a:t>
            </a: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4">
            <a:extLst>
              <a:ext uri="{FF2B5EF4-FFF2-40B4-BE49-F238E27FC236}">
                <a16:creationId xmlns:a16="http://schemas.microsoft.com/office/drawing/2014/main" xmlns="" id="{8ECF6E53-BD29-4C0D-9AD3-3E1708826A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2382" y="0"/>
            <a:ext cx="9144000" cy="6858001"/>
            <a:chOff x="-3176" y="0"/>
            <a:chExt cx="12192000" cy="6858001"/>
          </a:xfr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8100000" scaled="1"/>
            <a:tileRect/>
          </a:gradFill>
        </p:grpSpPr>
        <p:sp useBgFill="1"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353D341A-76E2-4E18-9186-A23AB8AF90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xmlns="" id="{AADD72CF-72AC-41C3-AC1A-1C864D311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  <a:grpFill/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51B680D3-33DA-4AED-8452-A96B49AAA8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4340981"/>
            <a:ext cx="6726064" cy="1660332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1B0847-8314-49E9-A34A-F9CFC543C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241" y="4494107"/>
            <a:ext cx="6100109" cy="94024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Thank You!</a:t>
            </a: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5" name="Picture 4" descr="open window with vine of flowers just outside">
            <a:extLst>
              <a:ext uri="{FF2B5EF4-FFF2-40B4-BE49-F238E27FC236}">
                <a16:creationId xmlns:a16="http://schemas.microsoft.com/office/drawing/2014/main" xmlns="" id="{08C3D6AC-AE28-4838-90FB-862C516531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1"/>
          <a:stretch/>
        </p:blipFill>
        <p:spPr>
          <a:xfrm>
            <a:off x="0" y="0"/>
            <a:ext cx="7143768" cy="4198928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AB854EE0-7215-4BC8-8518-42D6DB2065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33787" y="4340981"/>
            <a:ext cx="2307832" cy="166033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2170F728-C2F1-46CE-BA22-F8F0CDF9CF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993754"/>
            <a:ext cx="6726064" cy="275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212791CF-354A-4144-A3C0-4AC8978433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833787" y="5993754"/>
            <a:ext cx="2310214" cy="27594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AD7D442-CA55-4854-B379-7CF1591E4A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391" b="98750" l="48750" r="99844">
                        <a14:foregroundMark x1="97396" y1="40625" x2="97396" y2="40625"/>
                        <a14:foregroundMark x1="97396" y1="40625" x2="97396" y2="40625"/>
                        <a14:foregroundMark x1="97396" y1="40625" x2="99844" y2="16172"/>
                        <a14:foregroundMark x1="99479" y1="80156" x2="99479" y2="80156"/>
                        <a14:foregroundMark x1="98281" y1="61719" x2="98281" y2="61719"/>
                        <a14:foregroundMark x1="97917" y1="56172" x2="97917" y2="56172"/>
                        <a14:foregroundMark x1="97396" y1="62422" x2="97396" y2="62422"/>
                        <a14:foregroundMark x1="99063" y1="63984" x2="99063" y2="63984"/>
                        <a14:foregroundMark x1="99063" y1="63984" x2="99063" y2="63984"/>
                        <a14:foregroundMark x1="58594" y1="13594" x2="58594" y2="13594"/>
                        <a14:foregroundMark x1="53646" y1="15313" x2="53646" y2="15313"/>
                        <a14:foregroundMark x1="51667" y1="18516" x2="51667" y2="18516"/>
                        <a14:foregroundMark x1="57344" y1="25000" x2="57344" y2="25000"/>
                        <a14:foregroundMark x1="57344" y1="25078" x2="63750" y2="17500"/>
                        <a14:foregroundMark x1="59375" y1="22422" x2="59375" y2="26250"/>
                        <a14:foregroundMark x1="59792" y1="22422" x2="59792" y2="23828"/>
                        <a14:foregroundMark x1="59948" y1="8672" x2="61094" y2="4766"/>
                        <a14:foregroundMark x1="60833" y1="10078" x2="61406" y2="11641"/>
                        <a14:foregroundMark x1="60833" y1="8672" x2="60885" y2="8906"/>
                        <a14:foregroundMark x1="59115" y1="9688" x2="55313" y2="8438"/>
                        <a14:foregroundMark x1="57083" y1="10781" x2="57083" y2="10781"/>
                        <a14:backgroundMark x1="60573" y1="17969" x2="61354" y2="20938"/>
                        <a14:backgroundMark x1="59115" y1="19453" x2="59948" y2="22031"/>
                        <a14:backgroundMark x1="56667" y1="18750" x2="57813" y2="19688"/>
                        <a14:backgroundMark x1="58229" y1="21250" x2="58750" y2="23984"/>
                        <a14:backgroundMark x1="59271" y1="7109" x2="59427" y2="9453"/>
                        <a14:backgroundMark x1="60104" y1="6641" x2="59688" y2="7500"/>
                        <a14:backgroundMark x1="57865" y1="9297" x2="55885" y2="10469"/>
                      </a14:backgroundRemoval>
                    </a14:imgEffect>
                  </a14:imgLayer>
                </a14:imgProps>
              </a:ext>
            </a:extLst>
          </a:blip>
          <a:srcRect l="46404" b="28056"/>
          <a:stretch/>
        </p:blipFill>
        <p:spPr>
          <a:xfrm>
            <a:off x="6858016" y="4357694"/>
            <a:ext cx="2285984" cy="1613657"/>
          </a:xfrm>
          <a:prstGeom prst="rect">
            <a:avLst/>
          </a:prstGeom>
        </p:spPr>
      </p:pic>
      <p:pic>
        <p:nvPicPr>
          <p:cNvPr id="17" name="Picture 2" descr="Pollination Robots: A New Frontier in Agriculture Robotics">
            <a:extLst>
              <a:ext uri="{FF2B5EF4-FFF2-40B4-BE49-F238E27FC236}">
                <a16:creationId xmlns:a16="http://schemas.microsoft.com/office/drawing/2014/main" xmlns="" id="{E04ED862-9F38-4AEC-9ED8-FF8D4E138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29" r="20418"/>
          <a:stretch/>
        </p:blipFill>
        <p:spPr bwMode="auto">
          <a:xfrm flipH="1">
            <a:off x="6286511" y="142876"/>
            <a:ext cx="2857487" cy="4000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images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19" y="3500438"/>
            <a:ext cx="1857375" cy="24669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9A25B958-D23D-412A-93A8-DD7E366137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10000" b="90000" l="10000" r="93167">
                        <a14:foregroundMark x1="21278" y1="59278" x2="16111" y2="59444"/>
                        <a14:foregroundMark x1="16111" y1="59444" x2="12889" y2="71222"/>
                        <a14:foregroundMark x1="12889" y1="71222" x2="13944" y2="72611"/>
                        <a14:foregroundMark x1="13944" y1="72611" x2="16889" y2="60944"/>
                        <a14:foregroundMark x1="87056" y1="72389" x2="92000" y2="72222"/>
                        <a14:backgroundMark x1="34500" y1="74167" x2="39833" y2="65889"/>
                        <a14:backgroundMark x1="39833" y1="65889" x2="48500" y2="67444"/>
                        <a14:backgroundMark x1="48500" y1="67444" x2="46667" y2="74167"/>
                        <a14:backgroundMark x1="53667" y1="72611" x2="56278" y2="65500"/>
                        <a14:backgroundMark x1="56889" y1="65889" x2="61833" y2="662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34546" y="1285860"/>
            <a:ext cx="1751438" cy="175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9013655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8899</TotalTime>
  <Words>2637</Words>
  <Application>Microsoft Office PowerPoint</Application>
  <PresentationFormat>On-screen Show (4:3)</PresentationFormat>
  <Paragraphs>500</Paragraphs>
  <Slides>63</Slides>
  <Notes>4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Office Theme</vt:lpstr>
      <vt:lpstr>Document</vt:lpstr>
      <vt:lpstr>Slide 1</vt:lpstr>
      <vt:lpstr>Slide 2</vt:lpstr>
      <vt:lpstr>Slide 3</vt:lpstr>
      <vt:lpstr>Slide 4</vt:lpstr>
      <vt:lpstr>Slide 5</vt:lpstr>
      <vt:lpstr> Global  Scenario </vt:lpstr>
      <vt:lpstr>Slide 7</vt:lpstr>
      <vt:lpstr> Indian Scenario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Bee products</vt:lpstr>
      <vt:lpstr>Honey</vt:lpstr>
      <vt:lpstr>Slide 24</vt:lpstr>
      <vt:lpstr>Slide 25</vt:lpstr>
      <vt:lpstr> Royal jelly </vt:lpstr>
      <vt:lpstr>Slide 27</vt:lpstr>
      <vt:lpstr> Bee-wax  </vt:lpstr>
      <vt:lpstr>Slide 29</vt:lpstr>
      <vt:lpstr> Propolis </vt:lpstr>
      <vt:lpstr> Bee venom </vt:lpstr>
      <vt:lpstr> Pollen 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Productivity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Economic value of pollination for crops</vt:lpstr>
      <vt:lpstr>Slide 50</vt:lpstr>
      <vt:lpstr>Major constraints faced by the beekeepers</vt:lpstr>
      <vt:lpstr>Research Studies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Thank You!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Sunil Desai</dc:creator>
  <cp:lastModifiedBy>Sunil Desai</cp:lastModifiedBy>
  <cp:revision>259</cp:revision>
  <dcterms:created xsi:type="dcterms:W3CDTF">2022-07-01T05:43:43Z</dcterms:created>
  <dcterms:modified xsi:type="dcterms:W3CDTF">2022-07-09T01:11:55Z</dcterms:modified>
</cp:coreProperties>
</file>