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9" r:id="rId2"/>
    <p:sldId id="330" r:id="rId3"/>
    <p:sldId id="266" r:id="rId4"/>
    <p:sldId id="262" r:id="rId5"/>
    <p:sldId id="328" r:id="rId6"/>
    <p:sldId id="342" r:id="rId7"/>
    <p:sldId id="274" r:id="rId8"/>
    <p:sldId id="329" r:id="rId9"/>
    <p:sldId id="273" r:id="rId10"/>
    <p:sldId id="331" r:id="rId11"/>
    <p:sldId id="268" r:id="rId12"/>
    <p:sldId id="332" r:id="rId13"/>
    <p:sldId id="333" r:id="rId14"/>
    <p:sldId id="334" r:id="rId15"/>
    <p:sldId id="343" r:id="rId16"/>
    <p:sldId id="277" r:id="rId17"/>
    <p:sldId id="269" r:id="rId18"/>
    <p:sldId id="276" r:id="rId19"/>
    <p:sldId id="283" r:id="rId20"/>
    <p:sldId id="280" r:id="rId21"/>
    <p:sldId id="282" r:id="rId22"/>
    <p:sldId id="284" r:id="rId23"/>
    <p:sldId id="286" r:id="rId24"/>
    <p:sldId id="287" r:id="rId25"/>
    <p:sldId id="288" r:id="rId26"/>
    <p:sldId id="339" r:id="rId27"/>
    <p:sldId id="298" r:id="rId28"/>
    <p:sldId id="297" r:id="rId29"/>
    <p:sldId id="289" r:id="rId30"/>
    <p:sldId id="291" r:id="rId31"/>
    <p:sldId id="294" r:id="rId32"/>
    <p:sldId id="293" r:id="rId33"/>
    <p:sldId id="295" r:id="rId34"/>
    <p:sldId id="299" r:id="rId35"/>
    <p:sldId id="301" r:id="rId36"/>
    <p:sldId id="303" r:id="rId37"/>
    <p:sldId id="304" r:id="rId38"/>
    <p:sldId id="305" r:id="rId39"/>
    <p:sldId id="306" r:id="rId40"/>
    <p:sldId id="308" r:id="rId41"/>
    <p:sldId id="345" r:id="rId42"/>
    <p:sldId id="309" r:id="rId43"/>
    <p:sldId id="311" r:id="rId44"/>
    <p:sldId id="312" r:id="rId45"/>
    <p:sldId id="314" r:id="rId46"/>
    <p:sldId id="313" r:id="rId47"/>
    <p:sldId id="265" r:id="rId48"/>
    <p:sldId id="258" r:id="rId49"/>
    <p:sldId id="263" r:id="rId50"/>
    <p:sldId id="315" r:id="rId51"/>
    <p:sldId id="316" r:id="rId52"/>
    <p:sldId id="340" r:id="rId53"/>
    <p:sldId id="349" r:id="rId54"/>
    <p:sldId id="350" r:id="rId55"/>
    <p:sldId id="351" r:id="rId56"/>
    <p:sldId id="352" r:id="rId57"/>
    <p:sldId id="353" r:id="rId58"/>
    <p:sldId id="354" r:id="rId59"/>
    <p:sldId id="355" r:id="rId60"/>
    <p:sldId id="356" r:id="rId61"/>
    <p:sldId id="336" r:id="rId62"/>
    <p:sldId id="321" r:id="rId63"/>
    <p:sldId id="322" r:id="rId64"/>
    <p:sldId id="347" r:id="rId65"/>
    <p:sldId id="346" r:id="rId66"/>
    <p:sldId id="348" r:id="rId67"/>
    <p:sldId id="34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0066"/>
    <a:srgbClr val="FF00FF"/>
    <a:srgbClr val="FFCCFF"/>
    <a:srgbClr val="FFFF99"/>
    <a:srgbClr val="FFFFFF"/>
    <a:srgbClr val="6600FF"/>
    <a:srgbClr val="FF6600"/>
    <a:srgbClr val="FF99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95E33-D637-4CFF-8617-A89684840869}"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FB3A462B-00C9-4873-B831-68EECF39526A}">
      <dgm:prSet phldrT="[Text]"/>
      <dgm:spPr/>
      <dgm:t>
        <a:bodyPr/>
        <a:lstStyle/>
        <a:p>
          <a:r>
            <a:rPr lang="en-US" dirty="0">
              <a:latin typeface="Bahnschrift Condensed" panose="020B0502040204020203" pitchFamily="34" charset="0"/>
            </a:rPr>
            <a:t>Fill application form</a:t>
          </a:r>
        </a:p>
      </dgm:t>
    </dgm:pt>
    <dgm:pt modelId="{473B6DFB-2BD7-4C92-9D4B-BFC574C2B85F}" type="parTrans" cxnId="{B1EAF781-027B-4C3F-A77D-7ADA254AD51F}">
      <dgm:prSet/>
      <dgm:spPr/>
      <dgm:t>
        <a:bodyPr/>
        <a:lstStyle/>
        <a:p>
          <a:endParaRPr lang="en-US"/>
        </a:p>
      </dgm:t>
    </dgm:pt>
    <dgm:pt modelId="{F90AE6B2-A119-42F4-937A-0F01866DCF04}" type="sibTrans" cxnId="{B1EAF781-027B-4C3F-A77D-7ADA254AD51F}">
      <dgm:prSet/>
      <dgm:spPr/>
      <dgm:t>
        <a:bodyPr/>
        <a:lstStyle/>
        <a:p>
          <a:endParaRPr lang="en-US"/>
        </a:p>
      </dgm:t>
    </dgm:pt>
    <dgm:pt modelId="{F0566C72-F527-42C4-A070-C0FD99C263E0}">
      <dgm:prSet phldrT="[Text]"/>
      <dgm:spPr/>
      <dgm:t>
        <a:bodyPr/>
        <a:lstStyle/>
        <a:p>
          <a:r>
            <a:rPr lang="en-US" dirty="0">
              <a:latin typeface="Bahnschrift Condensed" panose="020B0502040204020203" pitchFamily="34" charset="0"/>
            </a:rPr>
            <a:t>Make online payment</a:t>
          </a:r>
        </a:p>
      </dgm:t>
    </dgm:pt>
    <dgm:pt modelId="{EE466DB8-5C0E-4A07-B5C8-2A87EAAF8A2F}" type="parTrans" cxnId="{414724EE-ECC5-4E27-AD91-17F05C4DBA34}">
      <dgm:prSet/>
      <dgm:spPr/>
      <dgm:t>
        <a:bodyPr/>
        <a:lstStyle/>
        <a:p>
          <a:endParaRPr lang="en-US"/>
        </a:p>
      </dgm:t>
    </dgm:pt>
    <dgm:pt modelId="{577774B0-6912-438D-8559-FF15EAF7B53B}" type="sibTrans" cxnId="{414724EE-ECC5-4E27-AD91-17F05C4DBA34}">
      <dgm:prSet/>
      <dgm:spPr/>
      <dgm:t>
        <a:bodyPr/>
        <a:lstStyle/>
        <a:p>
          <a:endParaRPr lang="en-US"/>
        </a:p>
      </dgm:t>
    </dgm:pt>
    <dgm:pt modelId="{C871BB0C-22A9-44B0-94B5-7FD3D7BC4BAA}">
      <dgm:prSet phldrT="[Text]"/>
      <dgm:spPr/>
      <dgm:t>
        <a:bodyPr/>
        <a:lstStyle/>
        <a:p>
          <a:r>
            <a:rPr lang="en-US" dirty="0">
              <a:latin typeface="Bahnschrift Condensed" panose="020B0502040204020203" pitchFamily="34" charset="0"/>
            </a:rPr>
            <a:t>Executive will call and process the application</a:t>
          </a:r>
        </a:p>
      </dgm:t>
    </dgm:pt>
    <dgm:pt modelId="{E29666E2-70A9-4219-B8E4-92639EB89D75}" type="parTrans" cxnId="{BFEC2958-5867-4A18-BB7F-5756B4997417}">
      <dgm:prSet/>
      <dgm:spPr/>
      <dgm:t>
        <a:bodyPr/>
        <a:lstStyle/>
        <a:p>
          <a:endParaRPr lang="en-US"/>
        </a:p>
      </dgm:t>
    </dgm:pt>
    <dgm:pt modelId="{76BCDDAD-A2FC-4DE7-9E5E-C8D7AD09F97B}" type="sibTrans" cxnId="{BFEC2958-5867-4A18-BB7F-5756B4997417}">
      <dgm:prSet/>
      <dgm:spPr/>
      <dgm:t>
        <a:bodyPr/>
        <a:lstStyle/>
        <a:p>
          <a:endParaRPr lang="en-US"/>
        </a:p>
      </dgm:t>
    </dgm:pt>
    <dgm:pt modelId="{5C200820-2C44-4F21-9E80-F987D6421128}">
      <dgm:prSet/>
      <dgm:spPr/>
      <dgm:t>
        <a:bodyPr/>
        <a:lstStyle/>
        <a:p>
          <a:r>
            <a:rPr lang="en-US" dirty="0"/>
            <a:t>Receive certificate through mail </a:t>
          </a:r>
        </a:p>
      </dgm:t>
    </dgm:pt>
    <dgm:pt modelId="{489FF33E-3E12-409A-AF26-98AAB1AF2839}" type="parTrans" cxnId="{7E4D903F-F85B-47B9-9872-3E939C264A9B}">
      <dgm:prSet/>
      <dgm:spPr/>
      <dgm:t>
        <a:bodyPr/>
        <a:lstStyle/>
        <a:p>
          <a:endParaRPr lang="en-US"/>
        </a:p>
      </dgm:t>
    </dgm:pt>
    <dgm:pt modelId="{4E6575CD-8F79-4F16-99E7-CEAC2C99C13D}" type="sibTrans" cxnId="{7E4D903F-F85B-47B9-9872-3E939C264A9B}">
      <dgm:prSet/>
      <dgm:spPr/>
      <dgm:t>
        <a:bodyPr/>
        <a:lstStyle/>
        <a:p>
          <a:endParaRPr lang="en-US"/>
        </a:p>
      </dgm:t>
    </dgm:pt>
    <dgm:pt modelId="{08FC9EA3-A27D-4F0C-8101-A9F01B02EC44}" type="pres">
      <dgm:prSet presAssocID="{53295E33-D637-4CFF-8617-A89684840869}" presName="Name0" presStyleCnt="0">
        <dgm:presLayoutVars>
          <dgm:dir/>
          <dgm:resizeHandles val="exact"/>
        </dgm:presLayoutVars>
      </dgm:prSet>
      <dgm:spPr/>
    </dgm:pt>
    <dgm:pt modelId="{048B4F40-6FA3-4A7F-98CA-2CAE7441D9B2}" type="pres">
      <dgm:prSet presAssocID="{FB3A462B-00C9-4873-B831-68EECF39526A}" presName="node" presStyleLbl="node1" presStyleIdx="0" presStyleCnt="4" custScaleX="80437" custScaleY="79037" custLinFactNeighborX="48004" custLinFactNeighborY="5717">
        <dgm:presLayoutVars>
          <dgm:bulletEnabled val="1"/>
        </dgm:presLayoutVars>
      </dgm:prSet>
      <dgm:spPr/>
    </dgm:pt>
    <dgm:pt modelId="{9248E717-C41D-4571-A4B8-F4EEF3B338C4}" type="pres">
      <dgm:prSet presAssocID="{F90AE6B2-A119-42F4-937A-0F01866DCF04}" presName="sibTrans" presStyleCnt="0"/>
      <dgm:spPr/>
    </dgm:pt>
    <dgm:pt modelId="{9CBF11E8-1441-45B4-9136-BFFCBA8BA552}" type="pres">
      <dgm:prSet presAssocID="{F0566C72-F527-42C4-A070-C0FD99C263E0}" presName="node" presStyleLbl="node1" presStyleIdx="1" presStyleCnt="4" custScaleX="74503" custScaleY="77789" custLinFactX="-921" custLinFactNeighborX="-100000" custLinFactNeighborY="3505">
        <dgm:presLayoutVars>
          <dgm:bulletEnabled val="1"/>
        </dgm:presLayoutVars>
      </dgm:prSet>
      <dgm:spPr/>
    </dgm:pt>
    <dgm:pt modelId="{155D13D7-2E11-4190-9DE7-6C348791238B}" type="pres">
      <dgm:prSet presAssocID="{577774B0-6912-438D-8559-FF15EAF7B53B}" presName="sibTrans" presStyleCnt="0"/>
      <dgm:spPr/>
    </dgm:pt>
    <dgm:pt modelId="{20479CB0-321B-47AB-B154-C736892D393C}" type="pres">
      <dgm:prSet presAssocID="{C871BB0C-22A9-44B0-94B5-7FD3D7BC4BAA}" presName="node" presStyleLbl="node1" presStyleIdx="2" presStyleCnt="4" custAng="0" custScaleX="106262" custScaleY="75860" custLinFactX="-14264" custLinFactNeighborX="-100000" custLinFactNeighborY="6987">
        <dgm:presLayoutVars>
          <dgm:bulletEnabled val="1"/>
        </dgm:presLayoutVars>
      </dgm:prSet>
      <dgm:spPr/>
    </dgm:pt>
    <dgm:pt modelId="{A54378FD-67A4-48B7-87FF-5CB92F76724B}" type="pres">
      <dgm:prSet presAssocID="{76BCDDAD-A2FC-4DE7-9E5E-C8D7AD09F97B}" presName="sibTrans" presStyleCnt="0"/>
      <dgm:spPr/>
    </dgm:pt>
    <dgm:pt modelId="{825E8B00-5D31-4EFE-A83E-FCBFCA2DC7FA}" type="pres">
      <dgm:prSet presAssocID="{5C200820-2C44-4F21-9E80-F987D6421128}" presName="node" presStyleLbl="node1" presStyleIdx="3" presStyleCnt="4" custScaleX="108881" custScaleY="69508" custLinFactX="-26965" custLinFactNeighborX="-100000" custLinFactNeighborY="7305">
        <dgm:presLayoutVars>
          <dgm:bulletEnabled val="1"/>
        </dgm:presLayoutVars>
      </dgm:prSet>
      <dgm:spPr/>
    </dgm:pt>
  </dgm:ptLst>
  <dgm:cxnLst>
    <dgm:cxn modelId="{F0A1753A-BAE6-4E5A-8A1A-1F5AA43F61CB}" type="presOf" srcId="{F0566C72-F527-42C4-A070-C0FD99C263E0}" destId="{9CBF11E8-1441-45B4-9136-BFFCBA8BA552}" srcOrd="0" destOrd="0" presId="urn:microsoft.com/office/officeart/2005/8/layout/hList6"/>
    <dgm:cxn modelId="{7E4D903F-F85B-47B9-9872-3E939C264A9B}" srcId="{53295E33-D637-4CFF-8617-A89684840869}" destId="{5C200820-2C44-4F21-9E80-F987D6421128}" srcOrd="3" destOrd="0" parTransId="{489FF33E-3E12-409A-AF26-98AAB1AF2839}" sibTransId="{4E6575CD-8F79-4F16-99E7-CEAC2C99C13D}"/>
    <dgm:cxn modelId="{40E1904B-9FEC-441B-B5F3-ACFC77ABC6B5}" type="presOf" srcId="{53295E33-D637-4CFF-8617-A89684840869}" destId="{08FC9EA3-A27D-4F0C-8101-A9F01B02EC44}" srcOrd="0" destOrd="0" presId="urn:microsoft.com/office/officeart/2005/8/layout/hList6"/>
    <dgm:cxn modelId="{BFEC2958-5867-4A18-BB7F-5756B4997417}" srcId="{53295E33-D637-4CFF-8617-A89684840869}" destId="{C871BB0C-22A9-44B0-94B5-7FD3D7BC4BAA}" srcOrd="2" destOrd="0" parTransId="{E29666E2-70A9-4219-B8E4-92639EB89D75}" sibTransId="{76BCDDAD-A2FC-4DE7-9E5E-C8D7AD09F97B}"/>
    <dgm:cxn modelId="{B1EAF781-027B-4C3F-A77D-7ADA254AD51F}" srcId="{53295E33-D637-4CFF-8617-A89684840869}" destId="{FB3A462B-00C9-4873-B831-68EECF39526A}" srcOrd="0" destOrd="0" parTransId="{473B6DFB-2BD7-4C92-9D4B-BFC574C2B85F}" sibTransId="{F90AE6B2-A119-42F4-937A-0F01866DCF04}"/>
    <dgm:cxn modelId="{8D60BD9C-ECEB-4151-A0A6-47149D9FFC06}" type="presOf" srcId="{C871BB0C-22A9-44B0-94B5-7FD3D7BC4BAA}" destId="{20479CB0-321B-47AB-B154-C736892D393C}" srcOrd="0" destOrd="0" presId="urn:microsoft.com/office/officeart/2005/8/layout/hList6"/>
    <dgm:cxn modelId="{3D0441CA-ABC3-4B09-80C2-7CFAF7427EBE}" type="presOf" srcId="{FB3A462B-00C9-4873-B831-68EECF39526A}" destId="{048B4F40-6FA3-4A7F-98CA-2CAE7441D9B2}" srcOrd="0" destOrd="0" presId="urn:microsoft.com/office/officeart/2005/8/layout/hList6"/>
    <dgm:cxn modelId="{6FE4DCE1-9691-4E93-A252-BD2A18ABEEFB}" type="presOf" srcId="{5C200820-2C44-4F21-9E80-F987D6421128}" destId="{825E8B00-5D31-4EFE-A83E-FCBFCA2DC7FA}" srcOrd="0" destOrd="0" presId="urn:microsoft.com/office/officeart/2005/8/layout/hList6"/>
    <dgm:cxn modelId="{414724EE-ECC5-4E27-AD91-17F05C4DBA34}" srcId="{53295E33-D637-4CFF-8617-A89684840869}" destId="{F0566C72-F527-42C4-A070-C0FD99C263E0}" srcOrd="1" destOrd="0" parTransId="{EE466DB8-5C0E-4A07-B5C8-2A87EAAF8A2F}" sibTransId="{577774B0-6912-438D-8559-FF15EAF7B53B}"/>
    <dgm:cxn modelId="{7D8215E7-CECD-4A0F-9166-C71EBDCE72FF}" type="presParOf" srcId="{08FC9EA3-A27D-4F0C-8101-A9F01B02EC44}" destId="{048B4F40-6FA3-4A7F-98CA-2CAE7441D9B2}" srcOrd="0" destOrd="0" presId="urn:microsoft.com/office/officeart/2005/8/layout/hList6"/>
    <dgm:cxn modelId="{7861738B-4657-4A39-8B8E-5100E8843B2E}" type="presParOf" srcId="{08FC9EA3-A27D-4F0C-8101-A9F01B02EC44}" destId="{9248E717-C41D-4571-A4B8-F4EEF3B338C4}" srcOrd="1" destOrd="0" presId="urn:microsoft.com/office/officeart/2005/8/layout/hList6"/>
    <dgm:cxn modelId="{54673667-7CD7-47B8-8B6A-72D4C3D38D5F}" type="presParOf" srcId="{08FC9EA3-A27D-4F0C-8101-A9F01B02EC44}" destId="{9CBF11E8-1441-45B4-9136-BFFCBA8BA552}" srcOrd="2" destOrd="0" presId="urn:microsoft.com/office/officeart/2005/8/layout/hList6"/>
    <dgm:cxn modelId="{1F44E8DE-AF81-4104-A226-1754D47371D5}" type="presParOf" srcId="{08FC9EA3-A27D-4F0C-8101-A9F01B02EC44}" destId="{155D13D7-2E11-4190-9DE7-6C348791238B}" srcOrd="3" destOrd="0" presId="urn:microsoft.com/office/officeart/2005/8/layout/hList6"/>
    <dgm:cxn modelId="{CC06F645-7F6F-4EAA-971F-526A9B9B8A7A}" type="presParOf" srcId="{08FC9EA3-A27D-4F0C-8101-A9F01B02EC44}" destId="{20479CB0-321B-47AB-B154-C736892D393C}" srcOrd="4" destOrd="0" presId="urn:microsoft.com/office/officeart/2005/8/layout/hList6"/>
    <dgm:cxn modelId="{D173D899-E35F-4C4C-9D29-811171C76A0C}" type="presParOf" srcId="{08FC9EA3-A27D-4F0C-8101-A9F01B02EC44}" destId="{A54378FD-67A4-48B7-87FF-5CB92F76724B}" srcOrd="5" destOrd="0" presId="urn:microsoft.com/office/officeart/2005/8/layout/hList6"/>
    <dgm:cxn modelId="{A7175B96-3C67-43EA-A31F-36E87F5B726D}" type="presParOf" srcId="{08FC9EA3-A27D-4F0C-8101-A9F01B02EC44}" destId="{825E8B00-5D31-4EFE-A83E-FCBFCA2DC7FA}"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B4F40-6FA3-4A7F-98CA-2CAE7441D9B2}">
      <dsp:nvSpPr>
        <dsp:cNvPr id="0" name=""/>
        <dsp:cNvSpPr/>
      </dsp:nvSpPr>
      <dsp:spPr>
        <a:xfrm rot="16200000">
          <a:off x="-823448" y="1608761"/>
          <a:ext cx="3447608" cy="1643247"/>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68672"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ahnschrift Condensed" panose="020B0502040204020203" pitchFamily="34" charset="0"/>
            </a:rPr>
            <a:t>Fill application form</a:t>
          </a:r>
        </a:p>
      </dsp:txBody>
      <dsp:txXfrm rot="5400000">
        <a:off x="78732" y="1396103"/>
        <a:ext cx="1643247" cy="2068564"/>
      </dsp:txXfrm>
    </dsp:sp>
    <dsp:sp modelId="{9CBF11E8-1441-45B4-9136-BFFCBA8BA552}">
      <dsp:nvSpPr>
        <dsp:cNvPr id="0" name=""/>
        <dsp:cNvSpPr/>
      </dsp:nvSpPr>
      <dsp:spPr>
        <a:xfrm rot="16200000">
          <a:off x="694039" y="1572886"/>
          <a:ext cx="3393170" cy="1522021"/>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68672"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ahnschrift Condensed" panose="020B0502040204020203" pitchFamily="34" charset="0"/>
            </a:rPr>
            <a:t>Make online payment</a:t>
          </a:r>
        </a:p>
      </dsp:txBody>
      <dsp:txXfrm rot="5400000">
        <a:off x="1629613" y="1315946"/>
        <a:ext cx="1522021" cy="2035902"/>
      </dsp:txXfrm>
    </dsp:sp>
    <dsp:sp modelId="{20479CB0-321B-47AB-B154-C736892D393C}">
      <dsp:nvSpPr>
        <dsp:cNvPr id="0" name=""/>
        <dsp:cNvSpPr/>
      </dsp:nvSpPr>
      <dsp:spPr>
        <a:xfrm rot="16200000">
          <a:off x="2463168" y="1400369"/>
          <a:ext cx="3309026" cy="2170826"/>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68672"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ahnschrift Condensed" panose="020B0502040204020203" pitchFamily="34" charset="0"/>
            </a:rPr>
            <a:t>Executive will call and process the application</a:t>
          </a:r>
        </a:p>
      </dsp:txBody>
      <dsp:txXfrm rot="5400000">
        <a:off x="3032268" y="1493074"/>
        <a:ext cx="2170826" cy="1985416"/>
      </dsp:txXfrm>
    </dsp:sp>
    <dsp:sp modelId="{825E8B00-5D31-4EFE-A83E-FCBFCA2DC7FA}">
      <dsp:nvSpPr>
        <dsp:cNvPr id="0" name=""/>
        <dsp:cNvSpPr/>
      </dsp:nvSpPr>
      <dsp:spPr>
        <a:xfrm rot="16200000">
          <a:off x="4693033" y="1387489"/>
          <a:ext cx="3031951" cy="2224330"/>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68672" bIns="0" numCol="1" spcCol="1270" anchor="ctr" anchorCtr="0">
          <a:noAutofit/>
        </a:bodyPr>
        <a:lstStyle/>
        <a:p>
          <a:pPr marL="0" lvl="0" indent="0" algn="ctr" defTabSz="1200150">
            <a:lnSpc>
              <a:spcPct val="90000"/>
            </a:lnSpc>
            <a:spcBef>
              <a:spcPct val="0"/>
            </a:spcBef>
            <a:spcAft>
              <a:spcPct val="35000"/>
            </a:spcAft>
            <a:buNone/>
          </a:pPr>
          <a:r>
            <a:rPr lang="en-US" sz="2700" kern="1200" dirty="0"/>
            <a:t>Receive certificate through mail </a:t>
          </a:r>
        </a:p>
      </dsp:txBody>
      <dsp:txXfrm rot="5400000">
        <a:off x="5096844" y="1590068"/>
        <a:ext cx="2224330" cy="181917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99677-1412-429F-8858-E8B79C24C5C3}" type="datetimeFigureOut">
              <a:rPr lang="en-US" smtClean="0"/>
              <a:t>11/18/2022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4DFAF-87DE-44FB-8226-02C576CDB9B7}" type="slidenum">
              <a:rPr lang="en-US" smtClean="0"/>
              <a:t>‹#›</a:t>
            </a:fld>
            <a:endParaRPr lang="en-US"/>
          </a:p>
        </p:txBody>
      </p:sp>
    </p:spTree>
    <p:extLst>
      <p:ext uri="{BB962C8B-B14F-4D97-AF65-F5344CB8AC3E}">
        <p14:creationId xmlns:p14="http://schemas.microsoft.com/office/powerpoint/2010/main" val="197504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4DFAF-87DE-44FB-8226-02C576CDB9B7}" type="slidenum">
              <a:rPr lang="en-US" smtClean="0"/>
              <a:t>9</a:t>
            </a:fld>
            <a:endParaRPr lang="en-US"/>
          </a:p>
        </p:txBody>
      </p:sp>
    </p:spTree>
    <p:extLst>
      <p:ext uri="{BB962C8B-B14F-4D97-AF65-F5344CB8AC3E}">
        <p14:creationId xmlns:p14="http://schemas.microsoft.com/office/powerpoint/2010/main" val="324936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2 </a:t>
            </a:r>
            <a:r>
              <a:rPr lang="en-US" dirty="0" err="1"/>
              <a:t>crore</a:t>
            </a:r>
            <a:endParaRPr lang="en-IN" dirty="0"/>
          </a:p>
        </p:txBody>
      </p:sp>
      <p:sp>
        <p:nvSpPr>
          <p:cNvPr id="4" name="Slide Number Placeholder 3"/>
          <p:cNvSpPr>
            <a:spLocks noGrp="1"/>
          </p:cNvSpPr>
          <p:nvPr>
            <p:ph type="sldNum" sz="quarter" idx="10"/>
          </p:nvPr>
        </p:nvSpPr>
        <p:spPr/>
        <p:txBody>
          <a:bodyPr/>
          <a:lstStyle/>
          <a:p>
            <a:fld id="{1F4D8D34-ACC3-4541-BF15-330926488E82}" type="slidenum">
              <a:rPr lang="en-IN" smtClean="0"/>
              <a:t>41</a:t>
            </a:fld>
            <a:endParaRPr lang="en-IN"/>
          </a:p>
        </p:txBody>
      </p:sp>
    </p:spTree>
    <p:extLst>
      <p:ext uri="{BB962C8B-B14F-4D97-AF65-F5344CB8AC3E}">
        <p14:creationId xmlns:p14="http://schemas.microsoft.com/office/powerpoint/2010/main" val="281994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29BA1-2FFF-480F-897B-EC64DF66CF99}"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14638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29BA1-2FFF-480F-897B-EC64DF66CF99}"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38097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29BA1-2FFF-480F-897B-EC64DF66CF99}"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32225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29BA1-2FFF-480F-897B-EC64DF66CF99}"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280446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29BA1-2FFF-480F-897B-EC64DF66CF99}"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347297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29BA1-2FFF-480F-897B-EC64DF66CF99}"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201571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29BA1-2FFF-480F-897B-EC64DF66CF99}"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52162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29BA1-2FFF-480F-897B-EC64DF66CF99}"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1084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29BA1-2FFF-480F-897B-EC64DF66CF99}"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416516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29BA1-2FFF-480F-897B-EC64DF66CF99}"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339255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29BA1-2FFF-480F-897B-EC64DF66CF99}"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EC880-B1F6-4688-8B27-D38FEA4F46BE}" type="slidenum">
              <a:rPr lang="en-US" smtClean="0"/>
              <a:t>‹#›</a:t>
            </a:fld>
            <a:endParaRPr lang="en-US"/>
          </a:p>
        </p:txBody>
      </p:sp>
    </p:spTree>
    <p:extLst>
      <p:ext uri="{BB962C8B-B14F-4D97-AF65-F5344CB8AC3E}">
        <p14:creationId xmlns:p14="http://schemas.microsoft.com/office/powerpoint/2010/main" val="14607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29BA1-2FFF-480F-897B-EC64DF66CF99}" type="datetimeFigureOut">
              <a:rPr lang="en-US" smtClean="0"/>
              <a:t>11/18/2022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EC880-B1F6-4688-8B27-D38FEA4F46BE}" type="slidenum">
              <a:rPr lang="en-US" smtClean="0"/>
              <a:t>‹#›</a:t>
            </a:fld>
            <a:endParaRPr lang="en-US"/>
          </a:p>
        </p:txBody>
      </p:sp>
    </p:spTree>
    <p:extLst>
      <p:ext uri="{BB962C8B-B14F-4D97-AF65-F5344CB8AC3E}">
        <p14:creationId xmlns:p14="http://schemas.microsoft.com/office/powerpoint/2010/main" val="3721907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952"/>
            <a:ext cx="9144000" cy="6653048"/>
          </a:xfrm>
          <a:prstGeom prst="rect">
            <a:avLst/>
          </a:prstGeom>
        </p:spPr>
      </p:pic>
      <p:sp>
        <p:nvSpPr>
          <p:cNvPr id="3" name="Subtitle 2"/>
          <p:cNvSpPr>
            <a:spLocks noGrp="1"/>
          </p:cNvSpPr>
          <p:nvPr>
            <p:ph type="subTitle" idx="1"/>
          </p:nvPr>
        </p:nvSpPr>
        <p:spPr>
          <a:xfrm>
            <a:off x="6037119" y="4525133"/>
            <a:ext cx="2400300" cy="1241822"/>
          </a:xfrm>
        </p:spPr>
        <p:txBody>
          <a:bodyPr>
            <a:noAutofit/>
          </a:bodyPr>
          <a:lstStyle/>
          <a:p>
            <a:r>
              <a:rPr lang="en-US" sz="2400" b="1" dirty="0">
                <a:solidFill>
                  <a:srgbClr val="FF0000"/>
                </a:solidFill>
              </a:rPr>
              <a:t>.</a:t>
            </a:r>
          </a:p>
        </p:txBody>
      </p:sp>
    </p:spTree>
    <p:extLst>
      <p:ext uri="{BB962C8B-B14F-4D97-AF65-F5344CB8AC3E}">
        <p14:creationId xmlns:p14="http://schemas.microsoft.com/office/powerpoint/2010/main" val="360953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1000" r="-2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68" y="180755"/>
            <a:ext cx="5296666" cy="147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477" y="1778134"/>
            <a:ext cx="7074962" cy="584775"/>
          </a:xfrm>
          <a:prstGeom prst="rect">
            <a:avLst/>
          </a:prstGeom>
          <a:solidFill>
            <a:srgbClr val="FFCCFF"/>
          </a:solidFill>
        </p:spPr>
        <p:txBody>
          <a:bodyPr wrap="square">
            <a:spAutoFit/>
          </a:bodyPr>
          <a:lstStyle/>
          <a:p>
            <a:r>
              <a:rPr lang="en-US" sz="3200" dirty="0">
                <a:latin typeface="Times New Roman" pitchFamily="18" charset="0"/>
                <a:cs typeface="Times New Roman" pitchFamily="18" charset="0"/>
              </a:rPr>
              <a:t>Creates large scale employment</a:t>
            </a:r>
          </a:p>
        </p:txBody>
      </p:sp>
      <p:sp>
        <p:nvSpPr>
          <p:cNvPr id="5" name="Rectangle 4"/>
          <p:cNvSpPr/>
          <p:nvPr/>
        </p:nvSpPr>
        <p:spPr>
          <a:xfrm>
            <a:off x="236476" y="2739822"/>
            <a:ext cx="8466090" cy="584775"/>
          </a:xfrm>
          <a:prstGeom prst="rect">
            <a:avLst/>
          </a:prstGeom>
          <a:solidFill>
            <a:srgbClr val="00B0F0"/>
          </a:solidFill>
        </p:spPr>
        <p:txBody>
          <a:bodyPr wrap="square">
            <a:spAutoFit/>
          </a:bodyPr>
          <a:lstStyle/>
          <a:p>
            <a:r>
              <a:rPr lang="en-US" sz="3200" dirty="0">
                <a:latin typeface="Times New Roman" pitchFamily="18" charset="0"/>
                <a:cs typeface="Times New Roman" pitchFamily="18" charset="0"/>
              </a:rPr>
              <a:t>Makes the economy stable in terms of growth</a:t>
            </a:r>
          </a:p>
        </p:txBody>
      </p:sp>
      <p:sp>
        <p:nvSpPr>
          <p:cNvPr id="6" name="Rectangle 5"/>
          <p:cNvSpPr/>
          <p:nvPr/>
        </p:nvSpPr>
        <p:spPr>
          <a:xfrm>
            <a:off x="236477" y="3610303"/>
            <a:ext cx="4233044" cy="584775"/>
          </a:xfrm>
          <a:prstGeom prst="rect">
            <a:avLst/>
          </a:prstGeom>
          <a:solidFill>
            <a:srgbClr val="92D050"/>
          </a:solidFill>
        </p:spPr>
        <p:txBody>
          <a:bodyPr wrap="square">
            <a:spAutoFit/>
          </a:bodyPr>
          <a:lstStyle/>
          <a:p>
            <a:r>
              <a:rPr lang="en-US" sz="3200" dirty="0">
                <a:latin typeface="Times New Roman" pitchFamily="18" charset="0"/>
                <a:cs typeface="Times New Roman" pitchFamily="18" charset="0"/>
              </a:rPr>
              <a:t>Production cost is low</a:t>
            </a:r>
          </a:p>
        </p:txBody>
      </p:sp>
      <p:sp>
        <p:nvSpPr>
          <p:cNvPr id="7" name="Rectangle 6"/>
          <p:cNvSpPr/>
          <p:nvPr/>
        </p:nvSpPr>
        <p:spPr>
          <a:xfrm>
            <a:off x="236476" y="4477420"/>
            <a:ext cx="8466089" cy="1077218"/>
          </a:xfrm>
          <a:prstGeom prst="rect">
            <a:avLst/>
          </a:prstGeom>
          <a:solidFill>
            <a:srgbClr val="FFFF00"/>
          </a:solidFill>
        </p:spPr>
        <p:txBody>
          <a:bodyPr wrap="square">
            <a:spAutoFit/>
          </a:bodyPr>
          <a:lstStyle/>
          <a:p>
            <a:r>
              <a:rPr lang="en-US" sz="3200" dirty="0">
                <a:latin typeface="Times New Roman" pitchFamily="18" charset="0"/>
                <a:cs typeface="Times New Roman" pitchFamily="18" charset="0"/>
              </a:rPr>
              <a:t>Opens a great opportunity for the entrepreneurs in India</a:t>
            </a:r>
          </a:p>
        </p:txBody>
      </p:sp>
    </p:spTree>
    <p:extLst>
      <p:ext uri="{BB962C8B-B14F-4D97-AF65-F5344CB8AC3E}">
        <p14:creationId xmlns:p14="http://schemas.microsoft.com/office/powerpoint/2010/main" val="381227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261241"/>
            <a:ext cx="8623738" cy="5297214"/>
          </a:xfrm>
        </p:spPr>
        <p:txBody>
          <a:bodyPr>
            <a:normAutofit fontScale="55000" lnSpcReduction="20000"/>
          </a:bodyPr>
          <a:lstStyle/>
          <a:p>
            <a:pPr marL="697865" indent="-685800">
              <a:lnSpc>
                <a:spcPct val="100000"/>
              </a:lnSpc>
              <a:spcBef>
                <a:spcPts val="720"/>
              </a:spcBef>
              <a:buSzPct val="78947"/>
              <a:buFont typeface="Wingdings" pitchFamily="2" charset="2"/>
              <a:buChar char="Ø"/>
              <a:tabLst>
                <a:tab pos="196215" algn="l"/>
              </a:tabLst>
            </a:pPr>
            <a:r>
              <a:rPr lang="en-US" sz="5100" b="1" spc="-5" dirty="0">
                <a:latin typeface="Times New Roman" pitchFamily="18" charset="0"/>
                <a:cs typeface="Times New Roman" pitchFamily="18" charset="0"/>
              </a:rPr>
              <a:t>Less capital</a:t>
            </a:r>
            <a:r>
              <a:rPr lang="en-US" sz="5100" b="1" spc="-40" dirty="0">
                <a:latin typeface="Times New Roman" pitchFamily="18" charset="0"/>
                <a:cs typeface="Times New Roman" pitchFamily="18" charset="0"/>
              </a:rPr>
              <a:t> </a:t>
            </a:r>
            <a:r>
              <a:rPr lang="en-US" sz="5100" b="1" spc="-5" dirty="0">
                <a:latin typeface="Times New Roman" pitchFamily="18" charset="0"/>
                <a:cs typeface="Times New Roman" pitchFamily="18" charset="0"/>
              </a:rPr>
              <a:t>intensive</a:t>
            </a:r>
            <a:endParaRPr lang="en-US" sz="5100" b="1" dirty="0">
              <a:latin typeface="Times New Roman" pitchFamily="18" charset="0"/>
              <a:cs typeface="Times New Roman" pitchFamily="18" charset="0"/>
            </a:endParaRPr>
          </a:p>
          <a:p>
            <a:pPr marL="697865" indent="-685800">
              <a:lnSpc>
                <a:spcPct val="100000"/>
              </a:lnSpc>
              <a:spcBef>
                <a:spcPts val="720"/>
              </a:spcBef>
              <a:buSzPct val="78947"/>
              <a:buFont typeface="Wingdings" pitchFamily="2" charset="2"/>
              <a:buChar char="Ø"/>
              <a:tabLst>
                <a:tab pos="196215" algn="l"/>
              </a:tabLst>
            </a:pPr>
            <a:endParaRPr lang="en-US" sz="5100" b="1" spc="-5" dirty="0">
              <a:latin typeface="Times New Roman" pitchFamily="18" charset="0"/>
              <a:cs typeface="Times New Roman" pitchFamily="18" charset="0"/>
            </a:endParaRPr>
          </a:p>
          <a:p>
            <a:pPr marL="697865" indent="-685800">
              <a:lnSpc>
                <a:spcPct val="100000"/>
              </a:lnSpc>
              <a:spcBef>
                <a:spcPts val="720"/>
              </a:spcBef>
              <a:buSzPct val="78947"/>
              <a:buFont typeface="Wingdings" pitchFamily="2" charset="2"/>
              <a:buChar char="Ø"/>
              <a:tabLst>
                <a:tab pos="196215" algn="l"/>
              </a:tabLst>
            </a:pPr>
            <a:r>
              <a:rPr lang="en-US" sz="5100" b="1" spc="-5" dirty="0">
                <a:solidFill>
                  <a:srgbClr val="FF0000"/>
                </a:solidFill>
                <a:latin typeface="Times New Roman" pitchFamily="18" charset="0"/>
                <a:cs typeface="Times New Roman" pitchFamily="18" charset="0"/>
              </a:rPr>
              <a:t>Effective tool for </a:t>
            </a:r>
            <a:r>
              <a:rPr lang="en-US" sz="5100" b="1" spc="-10" dirty="0">
                <a:solidFill>
                  <a:srgbClr val="FF0000"/>
                </a:solidFill>
                <a:latin typeface="Times New Roman" pitchFamily="18" charset="0"/>
                <a:cs typeface="Times New Roman" pitchFamily="18" charset="0"/>
              </a:rPr>
              <a:t>promotion </a:t>
            </a:r>
            <a:r>
              <a:rPr lang="en-US" sz="5100" b="1" spc="-5" dirty="0">
                <a:solidFill>
                  <a:srgbClr val="FF0000"/>
                </a:solidFill>
                <a:latin typeface="Times New Roman" pitchFamily="18" charset="0"/>
                <a:cs typeface="Times New Roman" pitchFamily="18" charset="0"/>
              </a:rPr>
              <a:t>of </a:t>
            </a:r>
            <a:r>
              <a:rPr lang="en-US" sz="5100" b="1" spc="-10" dirty="0">
                <a:solidFill>
                  <a:srgbClr val="FF0000"/>
                </a:solidFill>
                <a:latin typeface="Times New Roman" pitchFamily="18" charset="0"/>
                <a:cs typeface="Times New Roman" pitchFamily="18" charset="0"/>
              </a:rPr>
              <a:t>balanced regional</a:t>
            </a:r>
            <a:r>
              <a:rPr lang="en-US" sz="5100" b="1" spc="200" dirty="0">
                <a:solidFill>
                  <a:srgbClr val="FF0000"/>
                </a:solidFill>
                <a:latin typeface="Times New Roman" pitchFamily="18" charset="0"/>
                <a:cs typeface="Times New Roman" pitchFamily="18" charset="0"/>
              </a:rPr>
              <a:t> </a:t>
            </a:r>
            <a:r>
              <a:rPr lang="en-US" sz="5100" b="1" spc="-5" dirty="0">
                <a:solidFill>
                  <a:srgbClr val="FF0000"/>
                </a:solidFill>
                <a:latin typeface="Times New Roman" pitchFamily="18" charset="0"/>
                <a:cs typeface="Times New Roman" pitchFamily="18" charset="0"/>
              </a:rPr>
              <a:t>development</a:t>
            </a:r>
          </a:p>
          <a:p>
            <a:pPr marL="697865" indent="-685800">
              <a:lnSpc>
                <a:spcPct val="100000"/>
              </a:lnSpc>
              <a:spcBef>
                <a:spcPts val="720"/>
              </a:spcBef>
              <a:buSzPct val="78947"/>
              <a:buFont typeface="Wingdings" pitchFamily="2" charset="2"/>
              <a:buChar char="Ø"/>
              <a:tabLst>
                <a:tab pos="196215" algn="l"/>
              </a:tabLst>
            </a:pPr>
            <a:endParaRPr lang="en-US" sz="5100" b="1" spc="-5" dirty="0">
              <a:latin typeface="Times New Roman" pitchFamily="18" charset="0"/>
              <a:cs typeface="Times New Roman" pitchFamily="18" charset="0"/>
            </a:endParaRPr>
          </a:p>
          <a:p>
            <a:pPr marL="697865" indent="-685800">
              <a:lnSpc>
                <a:spcPct val="100000"/>
              </a:lnSpc>
              <a:spcBef>
                <a:spcPts val="720"/>
              </a:spcBef>
              <a:buSzPct val="78947"/>
              <a:buFont typeface="Wingdings" pitchFamily="2" charset="2"/>
              <a:buChar char="Ø"/>
              <a:tabLst>
                <a:tab pos="196215" algn="l"/>
              </a:tabLst>
            </a:pPr>
            <a:r>
              <a:rPr lang="en-US" sz="5100" b="1" spc="-5" dirty="0">
                <a:latin typeface="Times New Roman" pitchFamily="18" charset="0"/>
                <a:cs typeface="Times New Roman" pitchFamily="18" charset="0"/>
              </a:rPr>
              <a:t>It is extensively </a:t>
            </a:r>
            <a:r>
              <a:rPr lang="en-US" sz="5100" b="1" spc="-10" dirty="0">
                <a:latin typeface="Times New Roman" pitchFamily="18" charset="0"/>
                <a:cs typeface="Times New Roman" pitchFamily="18" charset="0"/>
              </a:rPr>
              <a:t>promoted </a:t>
            </a:r>
            <a:r>
              <a:rPr lang="en-US" sz="5100" b="1" spc="-5" dirty="0">
                <a:latin typeface="Times New Roman" pitchFamily="18" charset="0"/>
                <a:cs typeface="Times New Roman" pitchFamily="18" charset="0"/>
              </a:rPr>
              <a:t>and supported by the</a:t>
            </a:r>
            <a:r>
              <a:rPr lang="en-US" sz="5100" b="1" spc="130" dirty="0">
                <a:latin typeface="Times New Roman" pitchFamily="18" charset="0"/>
                <a:cs typeface="Times New Roman" pitchFamily="18" charset="0"/>
              </a:rPr>
              <a:t> </a:t>
            </a:r>
            <a:r>
              <a:rPr lang="en-US" sz="5100" b="1" spc="-10" dirty="0">
                <a:latin typeface="Times New Roman" pitchFamily="18" charset="0"/>
                <a:cs typeface="Times New Roman" pitchFamily="18" charset="0"/>
              </a:rPr>
              <a:t>Government</a:t>
            </a:r>
          </a:p>
          <a:p>
            <a:pPr marL="697865" indent="-685800">
              <a:lnSpc>
                <a:spcPct val="100000"/>
              </a:lnSpc>
              <a:spcBef>
                <a:spcPts val="705"/>
              </a:spcBef>
              <a:buSzPct val="78947"/>
              <a:buFont typeface="Wingdings" pitchFamily="2" charset="2"/>
              <a:buChar char="Ø"/>
              <a:tabLst>
                <a:tab pos="196215" algn="l"/>
              </a:tabLst>
            </a:pPr>
            <a:endParaRPr lang="en-US" sz="5100" b="1" spc="-10" dirty="0">
              <a:latin typeface="Times New Roman" pitchFamily="18" charset="0"/>
              <a:cs typeface="Times New Roman" pitchFamily="18" charset="0"/>
            </a:endParaRPr>
          </a:p>
          <a:p>
            <a:pPr marL="697865" indent="-685800">
              <a:lnSpc>
                <a:spcPct val="100000"/>
              </a:lnSpc>
              <a:spcBef>
                <a:spcPts val="705"/>
              </a:spcBef>
              <a:buSzPct val="78947"/>
              <a:buFont typeface="Wingdings" pitchFamily="2" charset="2"/>
              <a:buChar char="Ø"/>
              <a:tabLst>
                <a:tab pos="196215" algn="l"/>
              </a:tabLst>
            </a:pPr>
            <a:r>
              <a:rPr lang="en-US" sz="5100" b="1" spc="-10" dirty="0">
                <a:solidFill>
                  <a:srgbClr val="7030A0"/>
                </a:solidFill>
                <a:latin typeface="Times New Roman" pitchFamily="18" charset="0"/>
                <a:cs typeface="Times New Roman" pitchFamily="18" charset="0"/>
              </a:rPr>
              <a:t>Finance </a:t>
            </a:r>
            <a:r>
              <a:rPr lang="en-US" sz="5100" b="1" spc="-5" dirty="0">
                <a:solidFill>
                  <a:srgbClr val="7030A0"/>
                </a:solidFill>
                <a:latin typeface="Times New Roman" pitchFamily="18" charset="0"/>
                <a:cs typeface="Times New Roman" pitchFamily="18" charset="0"/>
              </a:rPr>
              <a:t>and subsidies are provided </a:t>
            </a:r>
            <a:r>
              <a:rPr lang="en-US" sz="5100" b="1" spc="-10" dirty="0">
                <a:solidFill>
                  <a:srgbClr val="7030A0"/>
                </a:solidFill>
                <a:latin typeface="Times New Roman" pitchFamily="18" charset="0"/>
                <a:cs typeface="Times New Roman" pitchFamily="18" charset="0"/>
              </a:rPr>
              <a:t>by </a:t>
            </a:r>
            <a:r>
              <a:rPr lang="en-US" sz="5100" b="1" spc="-5" dirty="0">
                <a:solidFill>
                  <a:srgbClr val="7030A0"/>
                </a:solidFill>
                <a:latin typeface="Times New Roman" pitchFamily="18" charset="0"/>
                <a:cs typeface="Times New Roman" pitchFamily="18" charset="0"/>
              </a:rPr>
              <a:t>the</a:t>
            </a:r>
            <a:r>
              <a:rPr lang="en-US" sz="5100" b="1" spc="60" dirty="0">
                <a:solidFill>
                  <a:srgbClr val="7030A0"/>
                </a:solidFill>
                <a:latin typeface="Times New Roman" pitchFamily="18" charset="0"/>
                <a:cs typeface="Times New Roman" pitchFamily="18" charset="0"/>
              </a:rPr>
              <a:t> </a:t>
            </a:r>
            <a:r>
              <a:rPr lang="en-US" sz="5100" b="1" spc="-5" dirty="0">
                <a:solidFill>
                  <a:srgbClr val="7030A0"/>
                </a:solidFill>
                <a:latin typeface="Times New Roman" pitchFamily="18" charset="0"/>
                <a:cs typeface="Times New Roman" pitchFamily="18" charset="0"/>
              </a:rPr>
              <a:t>government</a:t>
            </a:r>
          </a:p>
          <a:p>
            <a:pPr marL="697865" indent="-685800">
              <a:lnSpc>
                <a:spcPct val="100000"/>
              </a:lnSpc>
              <a:spcBef>
                <a:spcPts val="725"/>
              </a:spcBef>
              <a:buSzPct val="78947"/>
              <a:buFont typeface="Wingdings" pitchFamily="2" charset="2"/>
              <a:buChar char="Ø"/>
              <a:tabLst>
                <a:tab pos="196215" algn="l"/>
              </a:tabLst>
            </a:pPr>
            <a:endParaRPr lang="en-US" sz="5100" b="1" spc="-5" dirty="0">
              <a:latin typeface="Times New Roman" pitchFamily="18" charset="0"/>
              <a:cs typeface="Times New Roman" pitchFamily="18" charset="0"/>
            </a:endParaRPr>
          </a:p>
          <a:p>
            <a:pPr marL="697865" indent="-685800">
              <a:lnSpc>
                <a:spcPct val="100000"/>
              </a:lnSpc>
              <a:spcBef>
                <a:spcPts val="725"/>
              </a:spcBef>
              <a:buSzPct val="78947"/>
              <a:buFont typeface="Wingdings" pitchFamily="2" charset="2"/>
              <a:buChar char="Ø"/>
              <a:tabLst>
                <a:tab pos="196215" algn="l"/>
              </a:tabLst>
            </a:pPr>
            <a:r>
              <a:rPr lang="en-US" sz="5100" b="1" spc="-5" dirty="0">
                <a:latin typeface="Times New Roman" pitchFamily="18" charset="0"/>
                <a:cs typeface="Times New Roman" pitchFamily="18" charset="0"/>
              </a:rPr>
              <a:t>Produced </a:t>
            </a:r>
            <a:r>
              <a:rPr lang="en-US" sz="5100" b="1" spc="-10" dirty="0">
                <a:latin typeface="Times New Roman" pitchFamily="18" charset="0"/>
                <a:cs typeface="Times New Roman" pitchFamily="18" charset="0"/>
              </a:rPr>
              <a:t>goods </a:t>
            </a:r>
            <a:r>
              <a:rPr lang="en-US" sz="5100" b="1" spc="-5" dirty="0">
                <a:latin typeface="Times New Roman" pitchFamily="18" charset="0"/>
                <a:cs typeface="Times New Roman" pitchFamily="18" charset="0"/>
              </a:rPr>
              <a:t>are purchased by the</a:t>
            </a:r>
            <a:r>
              <a:rPr lang="en-US" sz="5100" b="1" spc="75" dirty="0">
                <a:latin typeface="Times New Roman" pitchFamily="18" charset="0"/>
                <a:cs typeface="Times New Roman" pitchFamily="18" charset="0"/>
              </a:rPr>
              <a:t> </a:t>
            </a:r>
            <a:r>
              <a:rPr lang="en-US" sz="5100" b="1" spc="-10" dirty="0">
                <a:latin typeface="Times New Roman" pitchFamily="18" charset="0"/>
                <a:cs typeface="Times New Roman" pitchFamily="18" charset="0"/>
              </a:rPr>
              <a:t>Government</a:t>
            </a:r>
          </a:p>
          <a:p>
            <a:endParaRPr lang="en-US" dirty="0"/>
          </a:p>
        </p:txBody>
      </p:sp>
      <p:sp>
        <p:nvSpPr>
          <p:cNvPr id="4" name="Pentagon 3"/>
          <p:cNvSpPr/>
          <p:nvPr/>
        </p:nvSpPr>
        <p:spPr>
          <a:xfrm>
            <a:off x="-1" y="0"/>
            <a:ext cx="6763407" cy="102475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itchFamily="18" charset="0"/>
                <a:cs typeface="Times New Roman" pitchFamily="18" charset="0"/>
              </a:rPr>
              <a:t>Scope of MSME</a:t>
            </a:r>
            <a:endParaRPr lang="en-US" sz="4400" dirty="0">
              <a:solidFill>
                <a:schemeClr val="bg1"/>
              </a:solidFill>
            </a:endParaRPr>
          </a:p>
        </p:txBody>
      </p:sp>
    </p:spTree>
    <p:extLst>
      <p:ext uri="{BB962C8B-B14F-4D97-AF65-F5344CB8AC3E}">
        <p14:creationId xmlns:p14="http://schemas.microsoft.com/office/powerpoint/2010/main" val="36618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 r="3000"/>
          </a:stretch>
        </a:blipFill>
        <a:effectLst/>
      </p:bgPr>
    </p:bg>
    <p:spTree>
      <p:nvGrpSpPr>
        <p:cNvPr id="1" name=""/>
        <p:cNvGrpSpPr/>
        <p:nvPr/>
      </p:nvGrpSpPr>
      <p:grpSpPr>
        <a:xfrm>
          <a:off x="0" y="0"/>
          <a:ext cx="0" cy="0"/>
          <a:chOff x="0" y="0"/>
          <a:chExt cx="0" cy="0"/>
        </a:xfrm>
      </p:grpSpPr>
      <p:sp>
        <p:nvSpPr>
          <p:cNvPr id="4" name="Pentagon 3"/>
          <p:cNvSpPr/>
          <p:nvPr/>
        </p:nvSpPr>
        <p:spPr>
          <a:xfrm>
            <a:off x="220717" y="173412"/>
            <a:ext cx="8292662" cy="1087821"/>
          </a:xfrm>
          <a:prstGeom prst="homePlate">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spc="-295" dirty="0">
                <a:solidFill>
                  <a:srgbClr val="FFFF00"/>
                </a:solidFill>
                <a:latin typeface="Times New Roman" pitchFamily="18" charset="0"/>
                <a:cs typeface="Times New Roman" pitchFamily="18" charset="0"/>
              </a:rPr>
              <a:t>Benefits </a:t>
            </a:r>
            <a:r>
              <a:rPr lang="en-US" sz="3600" b="1" spc="-325" dirty="0">
                <a:solidFill>
                  <a:srgbClr val="FFFF00"/>
                </a:solidFill>
                <a:latin typeface="Times New Roman" pitchFamily="18" charset="0"/>
                <a:cs typeface="Times New Roman" pitchFamily="18" charset="0"/>
              </a:rPr>
              <a:t>of </a:t>
            </a:r>
            <a:r>
              <a:rPr lang="en-US" sz="3600" b="1" spc="-95" dirty="0">
                <a:solidFill>
                  <a:srgbClr val="FFFF00"/>
                </a:solidFill>
                <a:latin typeface="Times New Roman" pitchFamily="18" charset="0"/>
                <a:cs typeface="Times New Roman" pitchFamily="18" charset="0"/>
              </a:rPr>
              <a:t>MSME </a:t>
            </a:r>
            <a:r>
              <a:rPr lang="en-US" sz="3600" b="1" spc="-280" dirty="0">
                <a:solidFill>
                  <a:srgbClr val="FFFF00"/>
                </a:solidFill>
                <a:latin typeface="Times New Roman" pitchFamily="18" charset="0"/>
                <a:cs typeface="Times New Roman" pitchFamily="18" charset="0"/>
              </a:rPr>
              <a:t>under </a:t>
            </a:r>
            <a:r>
              <a:rPr lang="en-US" sz="3600" b="1" spc="-335" dirty="0">
                <a:solidFill>
                  <a:srgbClr val="FFFF00"/>
                </a:solidFill>
                <a:latin typeface="Times New Roman" pitchFamily="18" charset="0"/>
                <a:cs typeface="Times New Roman" pitchFamily="18" charset="0"/>
              </a:rPr>
              <a:t>the </a:t>
            </a:r>
            <a:r>
              <a:rPr lang="en-US" sz="3600" b="1" spc="-110" dirty="0">
                <a:solidFill>
                  <a:srgbClr val="FFFF00"/>
                </a:solidFill>
                <a:latin typeface="Times New Roman" pitchFamily="18" charset="0"/>
                <a:cs typeface="Times New Roman" pitchFamily="18" charset="0"/>
              </a:rPr>
              <a:t>MSMED </a:t>
            </a:r>
            <a:r>
              <a:rPr lang="en-US" sz="3600" b="1" spc="-320" dirty="0">
                <a:solidFill>
                  <a:srgbClr val="FFFF00"/>
                </a:solidFill>
                <a:latin typeface="Times New Roman" pitchFamily="18" charset="0"/>
                <a:cs typeface="Times New Roman" pitchFamily="18" charset="0"/>
              </a:rPr>
              <a:t>Act,</a:t>
            </a:r>
            <a:r>
              <a:rPr lang="en-US" sz="3600" b="1" spc="-450" dirty="0">
                <a:solidFill>
                  <a:srgbClr val="FFFF00"/>
                </a:solidFill>
                <a:latin typeface="Times New Roman" pitchFamily="18" charset="0"/>
                <a:cs typeface="Times New Roman" pitchFamily="18" charset="0"/>
              </a:rPr>
              <a:t> </a:t>
            </a:r>
            <a:r>
              <a:rPr lang="en-US" sz="3600" b="1" spc="-290" dirty="0">
                <a:solidFill>
                  <a:srgbClr val="FFFF00"/>
                </a:solidFill>
                <a:latin typeface="Times New Roman" pitchFamily="18" charset="0"/>
                <a:cs typeface="Times New Roman" pitchFamily="18" charset="0"/>
              </a:rPr>
              <a:t>2006</a:t>
            </a:r>
            <a:endParaRPr lang="en-US" sz="3600" b="1" dirty="0">
              <a:solidFill>
                <a:srgbClr val="FFFF00"/>
              </a:solidFill>
              <a:latin typeface="Times New Roman" pitchFamily="18" charset="0"/>
              <a:cs typeface="Times New Roman" pitchFamily="18" charset="0"/>
            </a:endParaRPr>
          </a:p>
        </p:txBody>
      </p:sp>
      <p:sp>
        <p:nvSpPr>
          <p:cNvPr id="9" name="Rounded Rectangle 8"/>
          <p:cNvSpPr/>
          <p:nvPr/>
        </p:nvSpPr>
        <p:spPr>
          <a:xfrm>
            <a:off x="362607" y="2664373"/>
            <a:ext cx="8261131" cy="756745"/>
          </a:xfrm>
          <a:prstGeom prst="roundRect">
            <a:avLst>
              <a:gd name="adj" fmla="val 50000"/>
            </a:avLst>
          </a:prstGeom>
          <a:solidFill>
            <a:srgbClr val="6600FF"/>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420" marR="5080">
              <a:lnSpc>
                <a:spcPts val="1939"/>
              </a:lnSpc>
              <a:spcBef>
                <a:spcPts val="1435"/>
              </a:spcBef>
              <a:buSzPct val="80555"/>
              <a:tabLst>
                <a:tab pos="241300" algn="l"/>
              </a:tabLst>
            </a:pPr>
            <a:r>
              <a:rPr lang="en-US" sz="2800" b="1" dirty="0">
                <a:latin typeface="Times New Roman" pitchFamily="18" charset="0"/>
                <a:cs typeface="Times New Roman" pitchFamily="18" charset="0"/>
              </a:rPr>
              <a:t>Protection against </a:t>
            </a:r>
            <a:r>
              <a:rPr lang="en-US" sz="2800" b="1" spc="-5" dirty="0">
                <a:latin typeface="Times New Roman" pitchFamily="18" charset="0"/>
                <a:cs typeface="Times New Roman" pitchFamily="18" charset="0"/>
              </a:rPr>
              <a:t>the </a:t>
            </a:r>
            <a:r>
              <a:rPr lang="en-US" sz="2800" b="1" dirty="0">
                <a:latin typeface="Times New Roman" pitchFamily="18" charset="0"/>
                <a:cs typeface="Times New Roman" pitchFamily="18" charset="0"/>
              </a:rPr>
              <a:t>delay </a:t>
            </a:r>
            <a:r>
              <a:rPr lang="en-US" sz="2800" b="1" spc="-5" dirty="0">
                <a:latin typeface="Times New Roman" pitchFamily="18" charset="0"/>
                <a:cs typeface="Times New Roman" pitchFamily="18" charset="0"/>
              </a:rPr>
              <a:t>in payment </a:t>
            </a:r>
            <a:r>
              <a:rPr lang="en-US" sz="2800" b="1" dirty="0">
                <a:latin typeface="Times New Roman" pitchFamily="18" charset="0"/>
                <a:cs typeface="Times New Roman" pitchFamily="18" charset="0"/>
              </a:rPr>
              <a:t>from </a:t>
            </a:r>
            <a:r>
              <a:rPr lang="en-US" sz="2800" b="1" spc="-5" dirty="0">
                <a:latin typeface="Times New Roman" pitchFamily="18" charset="0"/>
                <a:cs typeface="Times New Roman" pitchFamily="18" charset="0"/>
              </a:rPr>
              <a:t>Buyers</a:t>
            </a:r>
            <a:endParaRPr lang="en-US" sz="2800" b="1" dirty="0">
              <a:latin typeface="Times New Roman" pitchFamily="18" charset="0"/>
              <a:cs typeface="Times New Roman" pitchFamily="18" charset="0"/>
            </a:endParaRPr>
          </a:p>
        </p:txBody>
      </p:sp>
      <p:sp>
        <p:nvSpPr>
          <p:cNvPr id="12" name="Rounded Rectangle 11"/>
          <p:cNvSpPr/>
          <p:nvPr/>
        </p:nvSpPr>
        <p:spPr>
          <a:xfrm>
            <a:off x="362607" y="1539765"/>
            <a:ext cx="8261131" cy="756745"/>
          </a:xfrm>
          <a:prstGeom prst="roundRect">
            <a:avLst>
              <a:gd name="adj" fmla="val 50000"/>
            </a:avLst>
          </a:prstGeom>
          <a:solidFill>
            <a:srgbClr val="6600FF"/>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420">
              <a:lnSpc>
                <a:spcPts val="2055"/>
              </a:lnSpc>
              <a:spcBef>
                <a:spcPts val="1185"/>
              </a:spcBef>
              <a:buSzPct val="80555"/>
              <a:tabLst>
                <a:tab pos="241300" algn="l"/>
              </a:tabLst>
            </a:pPr>
            <a:r>
              <a:rPr lang="en-US" sz="2800" b="1" dirty="0">
                <a:latin typeface="Times New Roman" pitchFamily="18" charset="0"/>
                <a:cs typeface="Times New Roman" pitchFamily="18" charset="0"/>
              </a:rPr>
              <a:t>Preference </a:t>
            </a:r>
            <a:r>
              <a:rPr lang="en-US" sz="2800" b="1" spc="-5" dirty="0">
                <a:latin typeface="Times New Roman" pitchFamily="18" charset="0"/>
                <a:cs typeface="Times New Roman" pitchFamily="18" charset="0"/>
              </a:rPr>
              <a:t>in procuring Government tenders</a:t>
            </a:r>
            <a:endParaRPr lang="en-US" sz="2800" dirty="0">
              <a:latin typeface="Times New Roman" pitchFamily="18" charset="0"/>
              <a:cs typeface="Times New Roman" pitchFamily="18" charset="0"/>
            </a:endParaRPr>
          </a:p>
        </p:txBody>
      </p:sp>
      <p:sp>
        <p:nvSpPr>
          <p:cNvPr id="13" name="Rounded Rectangle 12"/>
          <p:cNvSpPr/>
          <p:nvPr/>
        </p:nvSpPr>
        <p:spPr>
          <a:xfrm>
            <a:off x="362607" y="4987158"/>
            <a:ext cx="8261131" cy="756745"/>
          </a:xfrm>
          <a:prstGeom prst="roundRect">
            <a:avLst>
              <a:gd name="adj" fmla="val 50000"/>
            </a:avLst>
          </a:prstGeom>
          <a:solidFill>
            <a:srgbClr val="6600FF"/>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pc="-5" dirty="0">
                <a:latin typeface="Times New Roman" pitchFamily="18" charset="0"/>
                <a:cs typeface="Times New Roman" pitchFamily="18" charset="0"/>
              </a:rPr>
              <a:t>Time-bound resolution </a:t>
            </a:r>
            <a:r>
              <a:rPr lang="en-US" sz="2800" b="1" dirty="0">
                <a:latin typeface="Times New Roman" pitchFamily="18" charset="0"/>
                <a:cs typeface="Times New Roman" pitchFamily="18" charset="0"/>
              </a:rPr>
              <a:t>of disputes </a:t>
            </a:r>
            <a:r>
              <a:rPr lang="en-US" sz="2800" b="1" spc="-5" dirty="0">
                <a:latin typeface="Times New Roman" pitchFamily="18" charset="0"/>
                <a:cs typeface="Times New Roman" pitchFamily="18" charset="0"/>
              </a:rPr>
              <a:t>with Buyers through </a:t>
            </a:r>
            <a:r>
              <a:rPr lang="en-US" sz="2800" b="1" dirty="0">
                <a:latin typeface="Times New Roman" pitchFamily="18" charset="0"/>
                <a:cs typeface="Times New Roman" pitchFamily="18" charset="0"/>
              </a:rPr>
              <a:t> arbitration </a:t>
            </a:r>
          </a:p>
        </p:txBody>
      </p:sp>
      <p:sp>
        <p:nvSpPr>
          <p:cNvPr id="14" name="Rounded Rectangle 13"/>
          <p:cNvSpPr/>
          <p:nvPr/>
        </p:nvSpPr>
        <p:spPr>
          <a:xfrm>
            <a:off x="362607" y="3804744"/>
            <a:ext cx="8261131" cy="756745"/>
          </a:xfrm>
          <a:prstGeom prst="roundRect">
            <a:avLst>
              <a:gd name="adj" fmla="val 50000"/>
            </a:avLst>
          </a:prstGeom>
          <a:solidFill>
            <a:srgbClr val="6600FF"/>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420" marR="196215">
              <a:lnSpc>
                <a:spcPct val="90100"/>
              </a:lnSpc>
              <a:spcBef>
                <a:spcPts val="1370"/>
              </a:spcBef>
              <a:buSzPct val="80555"/>
              <a:tabLst>
                <a:tab pos="241300" algn="l"/>
              </a:tabLst>
            </a:pPr>
            <a:r>
              <a:rPr lang="en-US" sz="2800" b="1" spc="-5" dirty="0">
                <a:latin typeface="Times New Roman" pitchFamily="18" charset="0"/>
                <a:cs typeface="Times New Roman" pitchFamily="18" charset="0"/>
              </a:rPr>
              <a:t>Right </a:t>
            </a:r>
            <a:r>
              <a:rPr lang="en-US" sz="2800" b="1" dirty="0">
                <a:latin typeface="Times New Roman" pitchFamily="18" charset="0"/>
                <a:cs typeface="Times New Roman" pitchFamily="18" charset="0"/>
              </a:rPr>
              <a:t>of interest on delayed </a:t>
            </a:r>
            <a:r>
              <a:rPr lang="en-US" sz="2800" b="1" spc="-5" dirty="0">
                <a:latin typeface="Times New Roman" pitchFamily="18" charset="0"/>
                <a:cs typeface="Times New Roman" pitchFamily="18" charset="0"/>
              </a:rPr>
              <a:t>payment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40213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0" r="-20000"/>
          </a:stretch>
        </a:blipFill>
        <a:effectLst/>
      </p:bgPr>
    </p:bg>
    <p:spTree>
      <p:nvGrpSpPr>
        <p:cNvPr id="1" name=""/>
        <p:cNvGrpSpPr/>
        <p:nvPr/>
      </p:nvGrpSpPr>
      <p:grpSpPr>
        <a:xfrm>
          <a:off x="0" y="0"/>
          <a:ext cx="0" cy="0"/>
          <a:chOff x="0" y="0"/>
          <a:chExt cx="0" cy="0"/>
        </a:xfrm>
      </p:grpSpPr>
      <p:sp>
        <p:nvSpPr>
          <p:cNvPr id="4" name="Pentagon 3"/>
          <p:cNvSpPr/>
          <p:nvPr/>
        </p:nvSpPr>
        <p:spPr>
          <a:xfrm>
            <a:off x="268013" y="299545"/>
            <a:ext cx="7267903" cy="945931"/>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5" dirty="0">
                <a:solidFill>
                  <a:srgbClr val="FF0000"/>
                </a:solidFill>
                <a:latin typeface="Times New Roman" pitchFamily="18" charset="0"/>
                <a:cs typeface="Times New Roman" pitchFamily="18" charset="0"/>
              </a:rPr>
              <a:t>Challenges </a:t>
            </a:r>
            <a:r>
              <a:rPr lang="en-US" sz="4000" b="1" spc="-310" dirty="0">
                <a:solidFill>
                  <a:srgbClr val="FF0000"/>
                </a:solidFill>
                <a:latin typeface="Times New Roman" pitchFamily="18" charset="0"/>
                <a:cs typeface="Times New Roman" pitchFamily="18" charset="0"/>
              </a:rPr>
              <a:t>faced </a:t>
            </a:r>
            <a:r>
              <a:rPr lang="en-US" sz="4000" b="1" spc="-315" dirty="0">
                <a:solidFill>
                  <a:srgbClr val="FF0000"/>
                </a:solidFill>
                <a:latin typeface="Times New Roman" pitchFamily="18" charset="0"/>
                <a:cs typeface="Times New Roman" pitchFamily="18" charset="0"/>
              </a:rPr>
              <a:t>by</a:t>
            </a:r>
            <a:r>
              <a:rPr lang="en-US" sz="4000" b="1" spc="-250" dirty="0">
                <a:solidFill>
                  <a:srgbClr val="FF0000"/>
                </a:solidFill>
                <a:latin typeface="Times New Roman" pitchFamily="18" charset="0"/>
                <a:cs typeface="Times New Roman" pitchFamily="18" charset="0"/>
              </a:rPr>
              <a:t> </a:t>
            </a:r>
            <a:r>
              <a:rPr lang="en-US" sz="4000" b="1" spc="-105" dirty="0">
                <a:solidFill>
                  <a:srgbClr val="FF0000"/>
                </a:solidFill>
                <a:latin typeface="Times New Roman" pitchFamily="18" charset="0"/>
                <a:cs typeface="Times New Roman" pitchFamily="18" charset="0"/>
              </a:rPr>
              <a:t>MSME</a:t>
            </a:r>
            <a:endParaRPr lang="en-US" sz="4000" b="1" dirty="0">
              <a:solidFill>
                <a:srgbClr val="FF0000"/>
              </a:solidFill>
              <a:latin typeface="Times New Roman" pitchFamily="18" charset="0"/>
              <a:cs typeface="Times New Roman" pitchFamily="18" charset="0"/>
            </a:endParaRPr>
          </a:p>
        </p:txBody>
      </p:sp>
      <p:sp>
        <p:nvSpPr>
          <p:cNvPr id="5" name="Rectangle 4"/>
          <p:cNvSpPr/>
          <p:nvPr/>
        </p:nvSpPr>
        <p:spPr>
          <a:xfrm>
            <a:off x="268013" y="1206160"/>
            <a:ext cx="8466084" cy="5693866"/>
          </a:xfrm>
          <a:prstGeom prst="rect">
            <a:avLst/>
          </a:prstGeom>
        </p:spPr>
        <p:txBody>
          <a:bodyPr wrap="square">
            <a:spAutoFit/>
          </a:bodyPr>
          <a:lstStyle/>
          <a:p>
            <a:pPr marL="457200" indent="-457200">
              <a:buFont typeface="Wingdings" pitchFamily="2" charset="2"/>
              <a:buChar char="Ø"/>
            </a:pPr>
            <a:r>
              <a:rPr lang="en-US" sz="2800" b="1" dirty="0">
                <a:solidFill>
                  <a:srgbClr val="FF0000"/>
                </a:solidFill>
                <a:latin typeface="Times New Roman" pitchFamily="18" charset="0"/>
                <a:cs typeface="Times New Roman" pitchFamily="18" charset="0"/>
              </a:rPr>
              <a:t>Absence of adequate and timely banking finance</a:t>
            </a:r>
          </a:p>
          <a:p>
            <a:endParaRPr lang="en-US" sz="2800" b="1" dirty="0">
              <a:solidFill>
                <a:srgbClr val="FF0000"/>
              </a:solidFill>
              <a:latin typeface="Times New Roman" pitchFamily="18" charset="0"/>
              <a:cs typeface="Times New Roman" pitchFamily="18" charset="0"/>
            </a:endParaRPr>
          </a:p>
          <a:p>
            <a:pPr marL="457200" indent="-457200">
              <a:buFont typeface="Wingdings" pitchFamily="2" charset="2"/>
              <a:buChar char="Ø"/>
            </a:pPr>
            <a:r>
              <a:rPr lang="en-US" sz="2800" b="1" dirty="0">
                <a:solidFill>
                  <a:srgbClr val="7030A0"/>
                </a:solidFill>
                <a:latin typeface="Times New Roman" pitchFamily="18" charset="0"/>
                <a:cs typeface="Times New Roman" pitchFamily="18" charset="0"/>
              </a:rPr>
              <a:t>Limited capital and knowledge, non-availability of suitable technology</a:t>
            </a:r>
          </a:p>
          <a:p>
            <a:endParaRPr lang="en-US" sz="2800" b="1" dirty="0">
              <a:solidFill>
                <a:srgbClr val="7030A0"/>
              </a:solidFill>
              <a:latin typeface="Times New Roman" pitchFamily="18" charset="0"/>
              <a:cs typeface="Times New Roman" pitchFamily="18" charset="0"/>
            </a:endParaRPr>
          </a:p>
          <a:p>
            <a:pPr marL="457200" indent="-457200">
              <a:buFont typeface="Wingdings" pitchFamily="2" charset="2"/>
              <a:buChar char="Ø"/>
            </a:pPr>
            <a:r>
              <a:rPr lang="en-US" sz="2800" b="1" dirty="0">
                <a:latin typeface="Times New Roman" pitchFamily="18" charset="0"/>
                <a:cs typeface="Times New Roman" pitchFamily="18" charset="0"/>
              </a:rPr>
              <a:t>Low production capacity</a:t>
            </a:r>
          </a:p>
          <a:p>
            <a:endParaRPr lang="en-US" sz="2800" b="1" dirty="0">
              <a:latin typeface="Times New Roman" pitchFamily="18" charset="0"/>
              <a:cs typeface="Times New Roman" pitchFamily="18" charset="0"/>
            </a:endParaRPr>
          </a:p>
          <a:p>
            <a:pPr marL="457200" indent="-457200">
              <a:buFont typeface="Wingdings" pitchFamily="2" charset="2"/>
              <a:buChar char="Ø"/>
            </a:pPr>
            <a:r>
              <a:rPr lang="en-US" sz="2800" b="1" dirty="0">
                <a:solidFill>
                  <a:srgbClr val="FF0000"/>
                </a:solidFill>
                <a:latin typeface="Times New Roman" pitchFamily="18" charset="0"/>
                <a:cs typeface="Times New Roman" pitchFamily="18" charset="0"/>
              </a:rPr>
              <a:t>High cost of credit</a:t>
            </a:r>
          </a:p>
          <a:p>
            <a:endParaRPr lang="en-US" sz="2800" b="1" dirty="0">
              <a:solidFill>
                <a:srgbClr val="FF0000"/>
              </a:solidFill>
              <a:latin typeface="Times New Roman" pitchFamily="18" charset="0"/>
              <a:cs typeface="Times New Roman" pitchFamily="18" charset="0"/>
            </a:endParaRPr>
          </a:p>
          <a:p>
            <a:pPr marL="457200" indent="-457200">
              <a:buFont typeface="Wingdings" pitchFamily="2" charset="2"/>
              <a:buChar char="Ø"/>
            </a:pPr>
            <a:r>
              <a:rPr lang="en-US" sz="2800" b="1" dirty="0">
                <a:solidFill>
                  <a:srgbClr val="7030A0"/>
                </a:solidFill>
                <a:latin typeface="Times New Roman" pitchFamily="18" charset="0"/>
                <a:cs typeface="Times New Roman" pitchFamily="18" charset="0"/>
              </a:rPr>
              <a:t>Ineffective marketing strategy</a:t>
            </a:r>
          </a:p>
          <a:p>
            <a:endParaRPr lang="en-US" sz="2800" b="1" dirty="0">
              <a:solidFill>
                <a:srgbClr val="7030A0"/>
              </a:solidFill>
              <a:latin typeface="Times New Roman" pitchFamily="18" charset="0"/>
              <a:cs typeface="Times New Roman" pitchFamily="18" charset="0"/>
            </a:endParaRPr>
          </a:p>
          <a:p>
            <a:pPr marL="457200" indent="-457200">
              <a:buFont typeface="Wingdings" pitchFamily="2" charset="2"/>
              <a:buChar char="Ø"/>
            </a:pPr>
            <a:r>
              <a:rPr lang="en-US" sz="2800" b="1" dirty="0">
                <a:latin typeface="Times New Roman" pitchFamily="18" charset="0"/>
                <a:cs typeface="Times New Roman" pitchFamily="18" charset="0"/>
              </a:rPr>
              <a:t>Lack of skilled man power for manufacturing, services, marketing etc.</a:t>
            </a:r>
          </a:p>
        </p:txBody>
      </p:sp>
    </p:spTree>
    <p:extLst>
      <p:ext uri="{BB962C8B-B14F-4D97-AF65-F5344CB8AC3E}">
        <p14:creationId xmlns:p14="http://schemas.microsoft.com/office/powerpoint/2010/main" val="44777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20000" r="-20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464"/>
            <a:ext cx="18113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2249" y="1316532"/>
            <a:ext cx="8166538" cy="3970318"/>
          </a:xfrm>
          <a:prstGeom prst="rect">
            <a:avLst/>
          </a:prstGeom>
        </p:spPr>
        <p:txBody>
          <a:bodyPr wrap="square">
            <a:spAutoFit/>
          </a:bodyPr>
          <a:lstStyle/>
          <a:p>
            <a:pPr marL="457200" indent="-457200" algn="just">
              <a:buFont typeface="Wingdings" pitchFamily="2" charset="2"/>
              <a:buChar char="Ø"/>
            </a:pPr>
            <a:r>
              <a:rPr lang="en-US" sz="2800" b="1" dirty="0">
                <a:latin typeface="Times New Roman" pitchFamily="18" charset="0"/>
                <a:cs typeface="Times New Roman" pitchFamily="18" charset="0"/>
              </a:rPr>
              <a:t>Lack of access to global markets.</a:t>
            </a:r>
          </a:p>
          <a:p>
            <a:pPr marL="457200" indent="-457200" algn="just">
              <a:buFont typeface="Wingdings" pitchFamily="2" charset="2"/>
              <a:buChar char="Ø"/>
            </a:pPr>
            <a:endParaRPr lang="en-US" sz="2800" b="1" dirty="0">
              <a:latin typeface="Times New Roman" pitchFamily="18" charset="0"/>
              <a:cs typeface="Times New Roman" pitchFamily="18" charset="0"/>
            </a:endParaRPr>
          </a:p>
          <a:p>
            <a:pPr marL="457200" indent="-457200" algn="just">
              <a:buFont typeface="Wingdings" pitchFamily="2" charset="2"/>
              <a:buChar char="Ø"/>
            </a:pPr>
            <a:r>
              <a:rPr lang="en-US" sz="2800" b="1" dirty="0">
                <a:solidFill>
                  <a:srgbClr val="7030A0"/>
                </a:solidFill>
                <a:latin typeface="Times New Roman" pitchFamily="18" charset="0"/>
                <a:cs typeface="Times New Roman" pitchFamily="18" charset="0"/>
              </a:rPr>
              <a:t>Constraints on modernization of expansion.</a:t>
            </a:r>
          </a:p>
          <a:p>
            <a:pPr marL="457200" indent="-457200" algn="just">
              <a:buFont typeface="Wingdings" pitchFamily="2" charset="2"/>
              <a:buChar char="Ø"/>
            </a:pPr>
            <a:endParaRPr lang="en-US" sz="2800" b="1" dirty="0">
              <a:latin typeface="Times New Roman" pitchFamily="18" charset="0"/>
              <a:cs typeface="Times New Roman" pitchFamily="18" charset="0"/>
            </a:endParaRPr>
          </a:p>
          <a:p>
            <a:pPr marL="457200" indent="-457200" algn="just">
              <a:buFont typeface="Wingdings" pitchFamily="2" charset="2"/>
              <a:buChar char="Ø"/>
            </a:pPr>
            <a:r>
              <a:rPr lang="en-US" sz="2800" b="1" dirty="0">
                <a:solidFill>
                  <a:srgbClr val="FF0000"/>
                </a:solidFill>
                <a:latin typeface="Times New Roman" pitchFamily="18" charset="0"/>
                <a:cs typeface="Times New Roman" pitchFamily="18" charset="0"/>
              </a:rPr>
              <a:t>Problems of storage, designing, packing and product display.</a:t>
            </a:r>
          </a:p>
          <a:p>
            <a:pPr marL="457200" indent="-457200" algn="just">
              <a:buFont typeface="Wingdings" pitchFamily="2" charset="2"/>
              <a:buChar char="Ø"/>
            </a:pPr>
            <a:endParaRPr lang="en-US" sz="2800" b="1" dirty="0">
              <a:latin typeface="Times New Roman" pitchFamily="18" charset="0"/>
              <a:cs typeface="Times New Roman" pitchFamily="18" charset="0"/>
            </a:endParaRPr>
          </a:p>
          <a:p>
            <a:pPr marL="457200" indent="-457200" algn="just">
              <a:buFont typeface="Wingdings" pitchFamily="2" charset="2"/>
              <a:buChar char="Ø"/>
            </a:pPr>
            <a:r>
              <a:rPr lang="en-US" sz="2800" b="1" dirty="0">
                <a:latin typeface="Times New Roman" pitchFamily="18" charset="0"/>
                <a:cs typeface="Times New Roman" pitchFamily="18" charset="0"/>
              </a:rPr>
              <a:t>In adequate infrastructure facilities, including power, water, roads.</a:t>
            </a:r>
          </a:p>
        </p:txBody>
      </p:sp>
    </p:spTree>
    <p:extLst>
      <p:ext uri="{BB962C8B-B14F-4D97-AF65-F5344CB8AC3E}">
        <p14:creationId xmlns:p14="http://schemas.microsoft.com/office/powerpoint/2010/main" val="71431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solidDmnd">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813" y="2554144"/>
            <a:ext cx="7886700" cy="1325563"/>
          </a:xfrm>
          <a:solidFill>
            <a:srgbClr val="FFFF99"/>
          </a:solidFill>
        </p:spPr>
        <p:txBody>
          <a:bodyPr>
            <a:noAutofit/>
          </a:bodyPr>
          <a:lstStyle/>
          <a:p>
            <a:pPr lvl="0" algn="ctr"/>
            <a:r>
              <a:rPr lang="en-US" sz="3200" dirty="0">
                <a:solidFill>
                  <a:srgbClr val="6600FF"/>
                </a:solidFill>
                <a:latin typeface="Britannic Bold" pitchFamily="34" charset="0"/>
              </a:rPr>
              <a:t>2. To study the growth and development of MSME in rural and urban areas.</a:t>
            </a:r>
            <a:br>
              <a:rPr lang="en-US" sz="3200" dirty="0">
                <a:solidFill>
                  <a:srgbClr val="6600FF"/>
                </a:solidFill>
                <a:latin typeface="Britannic Bold" pitchFamily="34" charset="0"/>
              </a:rPr>
            </a:br>
            <a:endParaRPr lang="en-US" sz="3200" dirty="0">
              <a:solidFill>
                <a:srgbClr val="6600FF"/>
              </a:solidFill>
            </a:endParaRPr>
          </a:p>
        </p:txBody>
      </p:sp>
    </p:spTree>
    <p:extLst>
      <p:ext uri="{BB962C8B-B14F-4D97-AF65-F5344CB8AC3E}">
        <p14:creationId xmlns:p14="http://schemas.microsoft.com/office/powerpoint/2010/main" val="385509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59000"/>
              </a:srgbClr>
            </a:gs>
            <a:gs pos="100000">
              <a:srgbClr val="FFFF00">
                <a:alpha val="48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523" y="1465407"/>
            <a:ext cx="7886700" cy="435133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Based on </a:t>
            </a:r>
            <a:r>
              <a:rPr lang="en-US" b="1" dirty="0" err="1">
                <a:solidFill>
                  <a:srgbClr val="FF00FF"/>
                </a:solidFill>
                <a:latin typeface="Times New Roman" panose="02020603050405020304" pitchFamily="18" charset="0"/>
                <a:cs typeface="Times New Roman" panose="02020603050405020304" pitchFamily="18" charset="0"/>
              </a:rPr>
              <a:t>Ghandhi</a:t>
            </a:r>
            <a:r>
              <a:rPr lang="en-US" b="1" dirty="0">
                <a:solidFill>
                  <a:srgbClr val="FF00FF"/>
                </a:solidFill>
                <a:latin typeface="Times New Roman" panose="02020603050405020304" pitchFamily="18" charset="0"/>
                <a:cs typeface="Times New Roman" panose="02020603050405020304" pitchFamily="18" charset="0"/>
              </a:rPr>
              <a:t> model</a:t>
            </a:r>
          </a:p>
          <a:p>
            <a:pPr marL="0" indent="0">
              <a:buNone/>
            </a:pPr>
            <a:r>
              <a:rPr lang="en-US" dirty="0">
                <a:latin typeface="Times New Roman" panose="02020603050405020304" pitchFamily="18" charset="0"/>
                <a:cs typeface="Times New Roman" panose="02020603050405020304" pitchFamily="18" charset="0"/>
              </a:rPr>
              <a:t>• Industrial policy resolution 1948  </a:t>
            </a:r>
          </a:p>
          <a:p>
            <a:pPr marL="0" indent="0">
              <a:buNone/>
            </a:pPr>
            <a:r>
              <a:rPr lang="en-US" dirty="0">
                <a:latin typeface="Times New Roman" panose="02020603050405020304" pitchFamily="18" charset="0"/>
                <a:cs typeface="Times New Roman" panose="02020603050405020304" pitchFamily="18" charset="0"/>
              </a:rPr>
              <a:t>• High priority to small and medium enterprises</a:t>
            </a:r>
          </a:p>
          <a:p>
            <a:r>
              <a:rPr lang="en-US" dirty="0">
                <a:latin typeface="Times New Roman" panose="02020603050405020304" pitchFamily="18" charset="0"/>
                <a:cs typeface="Times New Roman" panose="02020603050405020304" pitchFamily="18" charset="0"/>
              </a:rPr>
              <a:t>MSME has remained mostly small &amp; technologically backward</a:t>
            </a:r>
          </a:p>
          <a:p>
            <a:r>
              <a:rPr lang="en-US" dirty="0">
                <a:latin typeface="Times New Roman" panose="02020603050405020304" pitchFamily="18" charset="0"/>
                <a:cs typeface="Times New Roman" panose="02020603050405020304" pitchFamily="18" charset="0"/>
              </a:rPr>
              <a:t>Industrial policy(1991)</a:t>
            </a:r>
          </a:p>
          <a:p>
            <a:pPr marL="0" indent="0">
              <a:buNone/>
            </a:pPr>
            <a:r>
              <a:rPr lang="en-US" dirty="0">
                <a:latin typeface="Times New Roman" panose="02020603050405020304" pitchFamily="18" charset="0"/>
                <a:cs typeface="Times New Roman" panose="02020603050405020304" pitchFamily="18" charset="0"/>
              </a:rPr>
              <a:t>•  This reflected the growth of SSI’s </a:t>
            </a:r>
          </a:p>
          <a:p>
            <a:pPr marL="0" indent="0">
              <a:buNone/>
            </a:pPr>
            <a:r>
              <a:rPr lang="en-US" dirty="0">
                <a:latin typeface="Times New Roman" panose="02020603050405020304" pitchFamily="18" charset="0"/>
                <a:cs typeface="Times New Roman" panose="02020603050405020304" pitchFamily="18" charset="0"/>
              </a:rPr>
              <a:t>• In 1991 the growth rate of SSI was almost 3 times of the total industrial sector from 1992 to 1995.</a:t>
            </a:r>
          </a:p>
        </p:txBody>
      </p:sp>
      <p:sp>
        <p:nvSpPr>
          <p:cNvPr id="4" name="Title 1"/>
          <p:cNvSpPr>
            <a:spLocks noGrp="1"/>
          </p:cNvSpPr>
          <p:nvPr>
            <p:ph type="title"/>
          </p:nvPr>
        </p:nvSpPr>
        <p:spPr>
          <a:xfrm>
            <a:off x="1761122" y="100430"/>
            <a:ext cx="5627771" cy="1223043"/>
          </a:xfrm>
        </p:spPr>
        <p:txBody>
          <a:bodyPr>
            <a:normAutofit/>
          </a:bodyPr>
          <a:lstStyle/>
          <a:p>
            <a:pPr algn="ctr"/>
            <a:endParaRPr lang="en-US" dirty="0">
              <a:solidFill>
                <a:schemeClr val="accent2">
                  <a:lumMod val="75000"/>
                </a:schemeClr>
              </a:solidFill>
              <a:latin typeface="Bahnschrift SemiBold SemiConden" panose="020B0502040204020203" pitchFamily="34" charset="0"/>
            </a:endParaRPr>
          </a:p>
        </p:txBody>
      </p:sp>
      <p:sp>
        <p:nvSpPr>
          <p:cNvPr id="2" name="Pentagon 1"/>
          <p:cNvSpPr/>
          <p:nvPr/>
        </p:nvSpPr>
        <p:spPr>
          <a:xfrm>
            <a:off x="141890" y="299545"/>
            <a:ext cx="7173310" cy="1040524"/>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Growth and development</a:t>
            </a:r>
          </a:p>
        </p:txBody>
      </p:sp>
    </p:spTree>
    <p:extLst>
      <p:ext uri="{BB962C8B-B14F-4D97-AF65-F5344CB8AC3E}">
        <p14:creationId xmlns:p14="http://schemas.microsoft.com/office/powerpoint/2010/main" val="94831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1323473"/>
            <a:ext cx="8466083" cy="5402179"/>
          </a:xfrm>
        </p:spPr>
        <p:txBody>
          <a:bodyPr>
            <a:normAutofit/>
          </a:bodyPr>
          <a:lstStyle/>
          <a:p>
            <a:pPr marL="354965" marR="303530" indent="-342900">
              <a:lnSpc>
                <a:spcPts val="1939"/>
              </a:lnSpc>
              <a:spcBef>
                <a:spcPts val="345"/>
              </a:spcBef>
              <a:buClr>
                <a:srgbClr val="A6B727"/>
              </a:buClr>
              <a:buSzPct val="80555"/>
              <a:buFont typeface="Wingdings" pitchFamily="2" charset="2"/>
              <a:buChar char="Ø"/>
              <a:tabLst>
                <a:tab pos="196215" algn="l"/>
              </a:tabLst>
            </a:pPr>
            <a:endParaRPr lang="en-US" sz="2400" dirty="0">
              <a:solidFill>
                <a:srgbClr val="002060"/>
              </a:solidFill>
              <a:latin typeface="Times New Roman" panose="02020603050405020304" pitchFamily="18" charset="0"/>
              <a:cs typeface="Times New Roman" panose="02020603050405020304" pitchFamily="18" charset="0"/>
            </a:endParaRPr>
          </a:p>
          <a:p>
            <a:pPr marL="354965" marR="303530" indent="-342900">
              <a:lnSpc>
                <a:spcPts val="1939"/>
              </a:lnSpc>
              <a:spcBef>
                <a:spcPts val="345"/>
              </a:spcBef>
              <a:buSzPct val="80555"/>
              <a:buFont typeface="Wingdings" pitchFamily="2" charset="2"/>
              <a:buChar char="Ø"/>
              <a:tabLst>
                <a:tab pos="196215" algn="l"/>
              </a:tabLst>
            </a:pPr>
            <a:r>
              <a:rPr lang="en-US" sz="2400" dirty="0">
                <a:solidFill>
                  <a:srgbClr val="002060"/>
                </a:solidFill>
                <a:latin typeface="Times New Roman" panose="02020603050405020304" pitchFamily="18" charset="0"/>
                <a:cs typeface="Times New Roman" panose="02020603050405020304" pitchFamily="18" charset="0"/>
              </a:rPr>
              <a:t>Clusters of </a:t>
            </a:r>
            <a:r>
              <a:rPr lang="en-US" sz="2400" spc="-5" dirty="0">
                <a:solidFill>
                  <a:srgbClr val="002060"/>
                </a:solidFill>
                <a:latin typeface="Times New Roman" panose="02020603050405020304" pitchFamily="18" charset="0"/>
                <a:cs typeface="Times New Roman" panose="02020603050405020304" pitchFamily="18" charset="0"/>
              </a:rPr>
              <a:t>micro, small </a:t>
            </a:r>
            <a:r>
              <a:rPr lang="en-US" sz="2400" dirty="0">
                <a:solidFill>
                  <a:srgbClr val="002060"/>
                </a:solidFill>
                <a:latin typeface="Times New Roman" panose="02020603050405020304" pitchFamily="18" charset="0"/>
                <a:cs typeface="Times New Roman" panose="02020603050405020304" pitchFamily="18" charset="0"/>
              </a:rPr>
              <a:t>and </a:t>
            </a:r>
            <a:r>
              <a:rPr lang="en-US" sz="2400" spc="-5" dirty="0">
                <a:solidFill>
                  <a:srgbClr val="002060"/>
                </a:solidFill>
                <a:latin typeface="Times New Roman" panose="02020603050405020304" pitchFamily="18" charset="0"/>
                <a:cs typeface="Times New Roman" panose="02020603050405020304" pitchFamily="18" charset="0"/>
              </a:rPr>
              <a:t>medium </a:t>
            </a:r>
            <a:r>
              <a:rPr lang="en-US" sz="2400" dirty="0">
                <a:solidFill>
                  <a:srgbClr val="002060"/>
                </a:solidFill>
                <a:latin typeface="Times New Roman" panose="02020603050405020304" pitchFamily="18" charset="0"/>
                <a:cs typeface="Times New Roman" panose="02020603050405020304" pitchFamily="18" charset="0"/>
              </a:rPr>
              <a:t>enterprises </a:t>
            </a:r>
            <a:r>
              <a:rPr lang="en-US" sz="2400" spc="-5" dirty="0">
                <a:solidFill>
                  <a:srgbClr val="002060"/>
                </a:solidFill>
                <a:latin typeface="Times New Roman" panose="02020603050405020304" pitchFamily="18" charset="0"/>
                <a:cs typeface="Times New Roman" panose="02020603050405020304" pitchFamily="18" charset="0"/>
              </a:rPr>
              <a:t>(MSMEs) </a:t>
            </a:r>
            <a:r>
              <a:rPr lang="en-US" sz="2400" dirty="0">
                <a:solidFill>
                  <a:srgbClr val="002060"/>
                </a:solidFill>
                <a:latin typeface="Times New Roman" panose="02020603050405020304" pitchFamily="18" charset="0"/>
                <a:cs typeface="Times New Roman" panose="02020603050405020304" pitchFamily="18" charset="0"/>
              </a:rPr>
              <a:t>are found in abundance across the globe  </a:t>
            </a:r>
            <a:r>
              <a:rPr lang="en-US" sz="2400" spc="-5" dirty="0">
                <a:solidFill>
                  <a:srgbClr val="002060"/>
                </a:solidFill>
                <a:latin typeface="Times New Roman" panose="02020603050405020304" pitchFamily="18" charset="0"/>
                <a:cs typeface="Times New Roman" panose="02020603050405020304" pitchFamily="18" charset="0"/>
              </a:rPr>
              <a:t>more </a:t>
            </a:r>
            <a:r>
              <a:rPr lang="en-US" sz="2400" dirty="0">
                <a:solidFill>
                  <a:srgbClr val="002060"/>
                </a:solidFill>
                <a:latin typeface="Times New Roman" panose="02020603050405020304" pitchFamily="18" charset="0"/>
                <a:cs typeface="Times New Roman" panose="02020603050405020304" pitchFamily="18" charset="0"/>
              </a:rPr>
              <a:t>than 9 years</a:t>
            </a:r>
            <a:r>
              <a:rPr lang="en-US" sz="2400" spc="-50"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ago</a:t>
            </a:r>
          </a:p>
          <a:p>
            <a:pPr marL="354965" marR="303530" indent="-342900">
              <a:lnSpc>
                <a:spcPts val="1939"/>
              </a:lnSpc>
              <a:spcBef>
                <a:spcPts val="345"/>
              </a:spcBef>
              <a:buSzPct val="80555"/>
              <a:buFont typeface="Wingdings" pitchFamily="2" charset="2"/>
              <a:buChar char="Ø"/>
              <a:tabLst>
                <a:tab pos="196215" algn="l"/>
              </a:tabLst>
            </a:pPr>
            <a:endParaRPr lang="en-US" sz="2400" dirty="0">
              <a:solidFill>
                <a:srgbClr val="002060"/>
              </a:solidFill>
              <a:latin typeface="Times New Roman" panose="02020603050405020304" pitchFamily="18" charset="0"/>
              <a:cs typeface="Times New Roman" panose="02020603050405020304" pitchFamily="18" charset="0"/>
            </a:endParaRPr>
          </a:p>
          <a:p>
            <a:pPr marL="354965" marR="220979" indent="-342900">
              <a:lnSpc>
                <a:spcPts val="1939"/>
              </a:lnSpc>
              <a:spcBef>
                <a:spcPts val="1415"/>
              </a:spcBef>
              <a:buClr>
                <a:schemeClr val="tx1"/>
              </a:buClr>
              <a:buSzPct val="80555"/>
              <a:buFont typeface="Wingdings" pitchFamily="2" charset="2"/>
              <a:buChar char="Ø"/>
              <a:tabLst>
                <a:tab pos="196215" algn="l"/>
              </a:tabLst>
            </a:pPr>
            <a:r>
              <a:rPr lang="en-US" sz="2400" dirty="0">
                <a:solidFill>
                  <a:srgbClr val="FF0000"/>
                </a:solidFill>
                <a:latin typeface="Times New Roman" panose="02020603050405020304" pitchFamily="18" charset="0"/>
                <a:cs typeface="Times New Roman" panose="02020603050405020304" pitchFamily="18" charset="0"/>
              </a:rPr>
              <a:t>The Foundation for </a:t>
            </a:r>
            <a:r>
              <a:rPr lang="en-US" sz="2400" spc="-10" dirty="0">
                <a:solidFill>
                  <a:srgbClr val="FF0000"/>
                </a:solidFill>
                <a:latin typeface="Times New Roman" panose="02020603050405020304" pitchFamily="18" charset="0"/>
                <a:cs typeface="Times New Roman" panose="02020603050405020304" pitchFamily="18" charset="0"/>
              </a:rPr>
              <a:t>MSME </a:t>
            </a:r>
            <a:r>
              <a:rPr lang="en-US" sz="2400" dirty="0">
                <a:solidFill>
                  <a:srgbClr val="FF0000"/>
                </a:solidFill>
                <a:latin typeface="Times New Roman" panose="02020603050405020304" pitchFamily="18" charset="0"/>
                <a:cs typeface="Times New Roman" panose="02020603050405020304" pitchFamily="18" charset="0"/>
              </a:rPr>
              <a:t>Clusters </a:t>
            </a:r>
            <a:r>
              <a:rPr lang="en-US" sz="2400" spc="-5" dirty="0">
                <a:solidFill>
                  <a:srgbClr val="FF0000"/>
                </a:solidFill>
                <a:latin typeface="Times New Roman" panose="02020603050405020304" pitchFamily="18" charset="0"/>
                <a:cs typeface="Times New Roman" panose="02020603050405020304" pitchFamily="18" charset="0"/>
              </a:rPr>
              <a:t>(FMC) was </a:t>
            </a:r>
            <a:r>
              <a:rPr lang="en-US" sz="2400" dirty="0">
                <a:solidFill>
                  <a:srgbClr val="FF0000"/>
                </a:solidFill>
                <a:latin typeface="Times New Roman" panose="02020603050405020304" pitchFamily="18" charset="0"/>
                <a:cs typeface="Times New Roman" panose="02020603050405020304" pitchFamily="18" charset="0"/>
              </a:rPr>
              <a:t>conceptualized to contribute towards </a:t>
            </a:r>
            <a:r>
              <a:rPr lang="en-US" sz="2400" spc="-5" dirty="0">
                <a:solidFill>
                  <a:srgbClr val="FF0000"/>
                </a:solidFill>
                <a:latin typeface="Times New Roman" panose="02020603050405020304" pitchFamily="18" charset="0"/>
                <a:cs typeface="Times New Roman" panose="02020603050405020304" pitchFamily="18" charset="0"/>
              </a:rPr>
              <a:t>this process </a:t>
            </a:r>
            <a:r>
              <a:rPr lang="en-US" sz="2400" dirty="0">
                <a:solidFill>
                  <a:srgbClr val="FF0000"/>
                </a:solidFill>
                <a:latin typeface="Times New Roman" panose="02020603050405020304" pitchFamily="18" charset="0"/>
                <a:cs typeface="Times New Roman" panose="02020603050405020304" pitchFamily="18" charset="0"/>
              </a:rPr>
              <a:t>of  cluster based development of</a:t>
            </a:r>
            <a:r>
              <a:rPr lang="en-US" sz="2400" spc="-20" dirty="0">
                <a:solidFill>
                  <a:srgbClr val="FF0000"/>
                </a:solidFill>
                <a:latin typeface="Times New Roman" panose="02020603050405020304" pitchFamily="18" charset="0"/>
                <a:cs typeface="Times New Roman" panose="02020603050405020304" pitchFamily="18" charset="0"/>
              </a:rPr>
              <a:t> </a:t>
            </a:r>
            <a:r>
              <a:rPr lang="en-US" sz="2400" spc="-5" dirty="0">
                <a:solidFill>
                  <a:srgbClr val="FF0000"/>
                </a:solidFill>
                <a:latin typeface="Times New Roman" panose="02020603050405020304" pitchFamily="18" charset="0"/>
                <a:cs typeface="Times New Roman" panose="02020603050405020304" pitchFamily="18" charset="0"/>
              </a:rPr>
              <a:t>MSMEs</a:t>
            </a:r>
          </a:p>
          <a:p>
            <a:pPr marL="354965" marR="220979" indent="-342900">
              <a:lnSpc>
                <a:spcPts val="1939"/>
              </a:lnSpc>
              <a:spcBef>
                <a:spcPts val="1415"/>
              </a:spcBef>
              <a:buClr>
                <a:schemeClr val="tx1"/>
              </a:buClr>
              <a:buSzPct val="80555"/>
              <a:buFont typeface="Wingdings" pitchFamily="2" charset="2"/>
              <a:buChar char="Ø"/>
              <a:tabLst>
                <a:tab pos="196215" algn="l"/>
              </a:tabLst>
            </a:pPr>
            <a:endParaRPr lang="en-US" sz="2400" dirty="0">
              <a:solidFill>
                <a:srgbClr val="002060"/>
              </a:solidFill>
              <a:latin typeface="Times New Roman" panose="02020603050405020304" pitchFamily="18" charset="0"/>
              <a:cs typeface="Times New Roman" panose="02020603050405020304" pitchFamily="18" charset="0"/>
            </a:endParaRPr>
          </a:p>
          <a:p>
            <a:pPr marL="354965" indent="-342900">
              <a:lnSpc>
                <a:spcPts val="2055"/>
              </a:lnSpc>
              <a:spcBef>
                <a:spcPts val="1150"/>
              </a:spcBef>
              <a:buClr>
                <a:schemeClr val="tx1"/>
              </a:buClr>
              <a:buSzPct val="80555"/>
              <a:buFont typeface="Wingdings" pitchFamily="2" charset="2"/>
              <a:buChar char="Ø"/>
              <a:tabLst>
                <a:tab pos="196215" algn="l"/>
              </a:tabLst>
            </a:pPr>
            <a:r>
              <a:rPr lang="en-US" sz="2400" dirty="0">
                <a:solidFill>
                  <a:srgbClr val="002060"/>
                </a:solidFill>
                <a:latin typeface="Times New Roman" panose="02020603050405020304" pitchFamily="18" charset="0"/>
                <a:cs typeface="Times New Roman" panose="02020603050405020304" pitchFamily="18" charset="0"/>
              </a:rPr>
              <a:t>The United Nations </a:t>
            </a:r>
            <a:r>
              <a:rPr lang="en-US" sz="2400" spc="-5" dirty="0">
                <a:solidFill>
                  <a:srgbClr val="002060"/>
                </a:solidFill>
                <a:latin typeface="Times New Roman" panose="02020603050405020304" pitchFamily="18" charset="0"/>
                <a:cs typeface="Times New Roman" panose="02020603050405020304" pitchFamily="18" charset="0"/>
              </a:rPr>
              <a:t>Industrial </a:t>
            </a:r>
            <a:r>
              <a:rPr lang="en-US" sz="2400" dirty="0">
                <a:solidFill>
                  <a:srgbClr val="002060"/>
                </a:solidFill>
                <a:latin typeface="Times New Roman" panose="02020603050405020304" pitchFamily="18" charset="0"/>
                <a:cs typeface="Times New Roman" panose="02020603050405020304" pitchFamily="18" charset="0"/>
              </a:rPr>
              <a:t>Development </a:t>
            </a:r>
            <a:r>
              <a:rPr lang="en-US" sz="2400" spc="-5" dirty="0" err="1">
                <a:solidFill>
                  <a:srgbClr val="002060"/>
                </a:solidFill>
                <a:latin typeface="Times New Roman" panose="02020603050405020304" pitchFamily="18" charset="0"/>
                <a:cs typeface="Times New Roman" panose="02020603050405020304" pitchFamily="18" charset="0"/>
              </a:rPr>
              <a:t>Organisation</a:t>
            </a:r>
            <a:r>
              <a:rPr lang="en-US" sz="2400" spc="-5" dirty="0">
                <a:solidFill>
                  <a:srgbClr val="002060"/>
                </a:solidFill>
                <a:latin typeface="Times New Roman" panose="02020603050405020304" pitchFamily="18" charset="0"/>
                <a:cs typeface="Times New Roman" panose="02020603050405020304" pitchFamily="18" charset="0"/>
              </a:rPr>
              <a:t> (UNIDO) </a:t>
            </a:r>
            <a:r>
              <a:rPr lang="en-US" sz="2400" dirty="0">
                <a:solidFill>
                  <a:srgbClr val="002060"/>
                </a:solidFill>
                <a:latin typeface="Times New Roman" panose="02020603050405020304" pitchFamily="18" charset="0"/>
                <a:cs typeface="Times New Roman" panose="02020603050405020304" pitchFamily="18" charset="0"/>
              </a:rPr>
              <a:t>conceptualized and initiated</a:t>
            </a:r>
            <a:r>
              <a:rPr lang="en-US" sz="2400" spc="-45"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the </a:t>
            </a:r>
            <a:r>
              <a:rPr lang="en-US" sz="2400" spc="-5" dirty="0">
                <a:solidFill>
                  <a:srgbClr val="002060"/>
                </a:solidFill>
                <a:latin typeface="Times New Roman" panose="02020603050405020304" pitchFamily="18" charset="0"/>
                <a:cs typeface="Times New Roman" panose="02020603050405020304" pitchFamily="18" charset="0"/>
              </a:rPr>
              <a:t>process </a:t>
            </a:r>
            <a:r>
              <a:rPr lang="en-US" sz="2400" dirty="0">
                <a:solidFill>
                  <a:srgbClr val="002060"/>
                </a:solidFill>
                <a:latin typeface="Times New Roman" panose="02020603050405020304" pitchFamily="18" charset="0"/>
                <a:cs typeface="Times New Roman" panose="02020603050405020304" pitchFamily="18" charset="0"/>
              </a:rPr>
              <a:t>of creating the Foundation for </a:t>
            </a:r>
            <a:r>
              <a:rPr lang="en-US" sz="2400" spc="-10" dirty="0">
                <a:solidFill>
                  <a:srgbClr val="002060"/>
                </a:solidFill>
                <a:latin typeface="Times New Roman" panose="02020603050405020304" pitchFamily="18" charset="0"/>
                <a:cs typeface="Times New Roman" panose="02020603050405020304" pitchFamily="18" charset="0"/>
              </a:rPr>
              <a:t>MSME </a:t>
            </a:r>
            <a:r>
              <a:rPr lang="en-US" sz="2400" dirty="0">
                <a:solidFill>
                  <a:srgbClr val="002060"/>
                </a:solidFill>
                <a:latin typeface="Times New Roman" panose="02020603050405020304" pitchFamily="18" charset="0"/>
                <a:cs typeface="Times New Roman" panose="02020603050405020304" pitchFamily="18" charset="0"/>
              </a:rPr>
              <a:t>Clusters</a:t>
            </a:r>
            <a:r>
              <a:rPr lang="en-US" sz="2400" spc="-25"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(FMC)</a:t>
            </a:r>
          </a:p>
          <a:p>
            <a:pPr marL="354965" indent="-342900">
              <a:lnSpc>
                <a:spcPts val="2055"/>
              </a:lnSpc>
              <a:spcBef>
                <a:spcPts val="1150"/>
              </a:spcBef>
              <a:buClr>
                <a:schemeClr val="tx1"/>
              </a:buClr>
              <a:buSzPct val="80555"/>
              <a:buFont typeface="Wingdings" pitchFamily="2" charset="2"/>
              <a:buChar char="Ø"/>
              <a:tabLst>
                <a:tab pos="196215" algn="l"/>
              </a:tabLst>
            </a:pPr>
            <a:endParaRPr lang="en-US" sz="2400" dirty="0">
              <a:solidFill>
                <a:srgbClr val="002060"/>
              </a:solidFill>
              <a:latin typeface="Times New Roman" panose="02020603050405020304" pitchFamily="18" charset="0"/>
              <a:cs typeface="Times New Roman" panose="02020603050405020304" pitchFamily="18" charset="0"/>
            </a:endParaRPr>
          </a:p>
          <a:p>
            <a:pPr marL="354965" marR="5080" indent="-342900">
              <a:lnSpc>
                <a:spcPts val="1939"/>
              </a:lnSpc>
              <a:spcBef>
                <a:spcPts val="1435"/>
              </a:spcBef>
              <a:buClr>
                <a:schemeClr val="tx1"/>
              </a:buClr>
              <a:buSzPct val="80555"/>
              <a:buFont typeface="Wingdings" pitchFamily="2" charset="2"/>
              <a:buChar char="Ø"/>
              <a:tabLst>
                <a:tab pos="196215" algn="l"/>
              </a:tabLst>
            </a:pPr>
            <a:r>
              <a:rPr lang="en-US" sz="2400" dirty="0">
                <a:solidFill>
                  <a:srgbClr val="FF0000"/>
                </a:solidFill>
                <a:latin typeface="Times New Roman" panose="02020603050405020304" pitchFamily="18" charset="0"/>
                <a:cs typeface="Times New Roman" panose="02020603050405020304" pitchFamily="18" charset="0"/>
              </a:rPr>
              <a:t>The Foundation for </a:t>
            </a:r>
            <a:r>
              <a:rPr lang="en-US" sz="2400" spc="-10" dirty="0">
                <a:solidFill>
                  <a:srgbClr val="FF0000"/>
                </a:solidFill>
                <a:latin typeface="Times New Roman" panose="02020603050405020304" pitchFamily="18" charset="0"/>
                <a:cs typeface="Times New Roman" panose="02020603050405020304" pitchFamily="18" charset="0"/>
              </a:rPr>
              <a:t>MSME </a:t>
            </a:r>
            <a:r>
              <a:rPr lang="en-US" sz="2400" spc="-5" dirty="0">
                <a:solidFill>
                  <a:srgbClr val="FF0000"/>
                </a:solidFill>
                <a:latin typeface="Times New Roman" panose="02020603050405020304" pitchFamily="18" charset="0"/>
                <a:cs typeface="Times New Roman" panose="02020603050405020304" pitchFamily="18" charset="0"/>
              </a:rPr>
              <a:t>(FMC) was </a:t>
            </a:r>
            <a:r>
              <a:rPr lang="en-US" sz="2400" dirty="0">
                <a:solidFill>
                  <a:srgbClr val="FF0000"/>
                </a:solidFill>
                <a:latin typeface="Times New Roman" panose="02020603050405020304" pitchFamily="18" charset="0"/>
                <a:cs typeface="Times New Roman" panose="02020603050405020304" pitchFamily="18" charset="0"/>
              </a:rPr>
              <a:t>supported by Ministry of </a:t>
            </a:r>
            <a:r>
              <a:rPr lang="en-US" sz="2400" spc="-5" dirty="0">
                <a:solidFill>
                  <a:srgbClr val="FF0000"/>
                </a:solidFill>
                <a:latin typeface="Times New Roman" panose="02020603050405020304" pitchFamily="18" charset="0"/>
                <a:cs typeface="Times New Roman" panose="02020603050405020304" pitchFamily="18" charset="0"/>
              </a:rPr>
              <a:t>Small Scale </a:t>
            </a:r>
            <a:r>
              <a:rPr lang="en-US" sz="2400" dirty="0">
                <a:solidFill>
                  <a:srgbClr val="FF0000"/>
                </a:solidFill>
                <a:latin typeface="Times New Roman" panose="02020603050405020304" pitchFamily="18" charset="0"/>
                <a:cs typeface="Times New Roman" panose="02020603050405020304" pitchFamily="18" charset="0"/>
              </a:rPr>
              <a:t>Industries </a:t>
            </a:r>
            <a:r>
              <a:rPr lang="en-US" sz="2400" spc="-5" dirty="0">
                <a:solidFill>
                  <a:srgbClr val="FF0000"/>
                </a:solidFill>
                <a:latin typeface="Times New Roman" panose="02020603050405020304" pitchFamily="18" charset="0"/>
                <a:cs typeface="Times New Roman" panose="02020603050405020304" pitchFamily="18" charset="0"/>
              </a:rPr>
              <a:t>(SSI), UNIDO  </a:t>
            </a:r>
            <a:r>
              <a:rPr lang="en-US" sz="2400" dirty="0">
                <a:solidFill>
                  <a:srgbClr val="FF0000"/>
                </a:solidFill>
                <a:latin typeface="Times New Roman" panose="02020603050405020304" pitchFamily="18" charset="0"/>
                <a:cs typeface="Times New Roman" panose="02020603050405020304" pitchFamily="18" charset="0"/>
              </a:rPr>
              <a:t>&amp; Entrepreneurship Development of India and </a:t>
            </a:r>
            <a:r>
              <a:rPr lang="en-US" sz="2400" spc="-5" dirty="0">
                <a:solidFill>
                  <a:srgbClr val="FF0000"/>
                </a:solidFill>
                <a:latin typeface="Times New Roman" panose="02020603050405020304" pitchFamily="18" charset="0"/>
                <a:cs typeface="Times New Roman" panose="02020603050405020304" pitchFamily="18" charset="0"/>
              </a:rPr>
              <a:t>was </a:t>
            </a:r>
            <a:r>
              <a:rPr lang="en-US" sz="2400" dirty="0">
                <a:solidFill>
                  <a:srgbClr val="FF0000"/>
                </a:solidFill>
                <a:latin typeface="Times New Roman" panose="02020603050405020304" pitchFamily="18" charset="0"/>
                <a:cs typeface="Times New Roman" panose="02020603050405020304" pitchFamily="18" charset="0"/>
              </a:rPr>
              <a:t>legally constituted in</a:t>
            </a:r>
            <a:r>
              <a:rPr lang="en-US" sz="2400" spc="-75"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2005</a:t>
            </a:r>
          </a:p>
        </p:txBody>
      </p:sp>
      <p:sp>
        <p:nvSpPr>
          <p:cNvPr id="2" name="Pentagon 1"/>
          <p:cNvSpPr/>
          <p:nvPr/>
        </p:nvSpPr>
        <p:spPr>
          <a:xfrm>
            <a:off x="42606" y="189177"/>
            <a:ext cx="4635062" cy="1007008"/>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anose="02020603050405020304" pitchFamily="18" charset="0"/>
                <a:cs typeface="Times New Roman" panose="02020603050405020304" pitchFamily="18" charset="0"/>
              </a:rPr>
              <a:t>History</a:t>
            </a:r>
          </a:p>
        </p:txBody>
      </p:sp>
    </p:spTree>
    <p:extLst>
      <p:ext uri="{BB962C8B-B14F-4D97-AF65-F5344CB8AC3E}">
        <p14:creationId xmlns:p14="http://schemas.microsoft.com/office/powerpoint/2010/main" val="16401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21" y="858837"/>
            <a:ext cx="8702565" cy="5573494"/>
          </a:xfrm>
        </p:spPr>
        <p:txBody>
          <a:bodyPr>
            <a:normAutofit fontScale="62500" lnSpcReduction="20000"/>
          </a:bodyPr>
          <a:lstStyle/>
          <a:p>
            <a:pPr marL="583565" marR="320040" indent="-571500">
              <a:lnSpc>
                <a:spcPct val="120000"/>
              </a:lnSpc>
              <a:spcBef>
                <a:spcPts val="1415"/>
              </a:spcBef>
              <a:buSzPct val="80555"/>
              <a:buFont typeface="Wingdings" pitchFamily="2" charset="2"/>
              <a:buChar char="Ø"/>
              <a:tabLst>
                <a:tab pos="196215" algn="l"/>
              </a:tabLst>
            </a:pPr>
            <a:r>
              <a:rPr lang="en-US" sz="4400" dirty="0">
                <a:solidFill>
                  <a:srgbClr val="FF0000"/>
                </a:solidFill>
                <a:latin typeface="Times New Roman"/>
                <a:cs typeface="Times New Roman"/>
              </a:rPr>
              <a:t>The Ministry of </a:t>
            </a:r>
            <a:r>
              <a:rPr lang="en-US" sz="4400" spc="-5" dirty="0">
                <a:solidFill>
                  <a:srgbClr val="FF0000"/>
                </a:solidFill>
                <a:latin typeface="Times New Roman"/>
                <a:cs typeface="Times New Roman"/>
              </a:rPr>
              <a:t>Small </a:t>
            </a:r>
            <a:r>
              <a:rPr lang="en-US" sz="4400" dirty="0">
                <a:solidFill>
                  <a:srgbClr val="FF0000"/>
                </a:solidFill>
                <a:latin typeface="Times New Roman"/>
                <a:cs typeface="Times New Roman"/>
              </a:rPr>
              <a:t>Scale Industries and Agro and Rural Industries </a:t>
            </a:r>
            <a:r>
              <a:rPr lang="en-US" sz="4400" spc="-5" dirty="0">
                <a:solidFill>
                  <a:srgbClr val="FF0000"/>
                </a:solidFill>
                <a:latin typeface="Times New Roman"/>
                <a:cs typeface="Times New Roman"/>
              </a:rPr>
              <a:t>(SSI&amp;ARI) was </a:t>
            </a:r>
            <a:r>
              <a:rPr lang="en-US" sz="4400" dirty="0">
                <a:solidFill>
                  <a:srgbClr val="FF0000"/>
                </a:solidFill>
                <a:latin typeface="Times New Roman"/>
                <a:cs typeface="Times New Roman"/>
              </a:rPr>
              <a:t>created in  October </a:t>
            </a:r>
            <a:r>
              <a:rPr lang="en-US" sz="4400" spc="-5" dirty="0">
                <a:solidFill>
                  <a:srgbClr val="FF0000"/>
                </a:solidFill>
                <a:latin typeface="Times New Roman"/>
                <a:cs typeface="Times New Roman"/>
              </a:rPr>
              <a:t>1999. </a:t>
            </a:r>
            <a:r>
              <a:rPr lang="en-US" sz="4400" dirty="0">
                <a:solidFill>
                  <a:srgbClr val="FF0000"/>
                </a:solidFill>
                <a:latin typeface="Times New Roman"/>
                <a:cs typeface="Times New Roman"/>
              </a:rPr>
              <a:t>In </a:t>
            </a:r>
            <a:r>
              <a:rPr lang="en-US" sz="4400" spc="-5" dirty="0">
                <a:solidFill>
                  <a:srgbClr val="FF0000"/>
                </a:solidFill>
                <a:latin typeface="Times New Roman"/>
                <a:cs typeface="Times New Roman"/>
              </a:rPr>
              <a:t>September </a:t>
            </a:r>
            <a:r>
              <a:rPr lang="en-US" sz="4400" dirty="0">
                <a:solidFill>
                  <a:srgbClr val="FF0000"/>
                </a:solidFill>
                <a:latin typeface="Times New Roman"/>
                <a:cs typeface="Times New Roman"/>
              </a:rPr>
              <a:t>2001, the </a:t>
            </a:r>
            <a:r>
              <a:rPr lang="en-US" sz="4400" spc="-5" dirty="0">
                <a:solidFill>
                  <a:srgbClr val="FF0000"/>
                </a:solidFill>
                <a:latin typeface="Times New Roman"/>
                <a:cs typeface="Times New Roman"/>
              </a:rPr>
              <a:t>ministry </a:t>
            </a:r>
            <a:r>
              <a:rPr lang="en-US" sz="4400" dirty="0">
                <a:solidFill>
                  <a:srgbClr val="FF0000"/>
                </a:solidFill>
                <a:latin typeface="Times New Roman"/>
                <a:cs typeface="Times New Roman"/>
              </a:rPr>
              <a:t>was split into the </a:t>
            </a:r>
            <a:r>
              <a:rPr lang="en-US" sz="4400" spc="-5" dirty="0">
                <a:solidFill>
                  <a:srgbClr val="FF0000"/>
                </a:solidFill>
                <a:latin typeface="Times New Roman"/>
                <a:cs typeface="Times New Roman"/>
              </a:rPr>
              <a:t>Ministry </a:t>
            </a:r>
            <a:r>
              <a:rPr lang="en-US" sz="4400" dirty="0">
                <a:solidFill>
                  <a:srgbClr val="FF0000"/>
                </a:solidFill>
                <a:latin typeface="Times New Roman"/>
                <a:cs typeface="Times New Roman"/>
              </a:rPr>
              <a:t>of </a:t>
            </a:r>
            <a:r>
              <a:rPr lang="en-US" sz="4400" spc="-5" dirty="0">
                <a:solidFill>
                  <a:srgbClr val="FF0000"/>
                </a:solidFill>
                <a:latin typeface="Times New Roman"/>
                <a:cs typeface="Times New Roman"/>
              </a:rPr>
              <a:t>Small </a:t>
            </a:r>
            <a:r>
              <a:rPr lang="en-US" sz="4400" dirty="0">
                <a:solidFill>
                  <a:srgbClr val="FF0000"/>
                </a:solidFill>
                <a:latin typeface="Times New Roman"/>
                <a:cs typeface="Times New Roman"/>
              </a:rPr>
              <a:t>Scale </a:t>
            </a:r>
            <a:r>
              <a:rPr lang="en-US" sz="4400" spc="-5" dirty="0">
                <a:solidFill>
                  <a:srgbClr val="FF0000"/>
                </a:solidFill>
                <a:latin typeface="Times New Roman"/>
                <a:cs typeface="Times New Roman"/>
              </a:rPr>
              <a:t>Industries  (SSI) </a:t>
            </a:r>
            <a:r>
              <a:rPr lang="en-US" sz="4400" dirty="0">
                <a:solidFill>
                  <a:srgbClr val="FF0000"/>
                </a:solidFill>
                <a:latin typeface="Times New Roman"/>
                <a:cs typeface="Times New Roman"/>
              </a:rPr>
              <a:t>and the Ministry of Agro and Rural Industries</a:t>
            </a:r>
            <a:r>
              <a:rPr lang="en-US" sz="4400" spc="-120" dirty="0">
                <a:solidFill>
                  <a:srgbClr val="FF0000"/>
                </a:solidFill>
                <a:latin typeface="Times New Roman"/>
                <a:cs typeface="Times New Roman"/>
              </a:rPr>
              <a:t> </a:t>
            </a:r>
            <a:r>
              <a:rPr lang="en-US" sz="4400" dirty="0">
                <a:solidFill>
                  <a:srgbClr val="FF0000"/>
                </a:solidFill>
                <a:latin typeface="Times New Roman"/>
                <a:cs typeface="Times New Roman"/>
              </a:rPr>
              <a:t>(ARI)</a:t>
            </a:r>
          </a:p>
          <a:p>
            <a:pPr marL="583565" marR="320040" indent="-571500">
              <a:lnSpc>
                <a:spcPct val="120000"/>
              </a:lnSpc>
              <a:spcBef>
                <a:spcPts val="1415"/>
              </a:spcBef>
              <a:buSzPct val="80555"/>
              <a:buFont typeface="Wingdings" pitchFamily="2" charset="2"/>
              <a:buChar char="Ø"/>
              <a:tabLst>
                <a:tab pos="196215" algn="l"/>
              </a:tabLst>
            </a:pPr>
            <a:endParaRPr lang="en-US" sz="4400" dirty="0">
              <a:latin typeface="Times New Roman"/>
              <a:cs typeface="Times New Roman"/>
            </a:endParaRPr>
          </a:p>
          <a:p>
            <a:pPr marL="583565" marR="135890" indent="-571500">
              <a:lnSpc>
                <a:spcPct val="120000"/>
              </a:lnSpc>
              <a:spcBef>
                <a:spcPts val="1405"/>
              </a:spcBef>
              <a:buSzPct val="80555"/>
              <a:buFont typeface="Wingdings" pitchFamily="2" charset="2"/>
              <a:buChar char="Ø"/>
              <a:tabLst>
                <a:tab pos="196215" algn="l"/>
              </a:tabLst>
            </a:pPr>
            <a:r>
              <a:rPr lang="en-US" sz="4400" dirty="0">
                <a:solidFill>
                  <a:srgbClr val="001F5F"/>
                </a:solidFill>
                <a:latin typeface="Times New Roman"/>
                <a:cs typeface="Times New Roman"/>
              </a:rPr>
              <a:t>The President of India </a:t>
            </a:r>
            <a:r>
              <a:rPr lang="en-US" sz="4400" spc="-5" dirty="0">
                <a:solidFill>
                  <a:srgbClr val="001F5F"/>
                </a:solidFill>
                <a:latin typeface="Times New Roman"/>
                <a:cs typeface="Times New Roman"/>
              </a:rPr>
              <a:t>amended </a:t>
            </a:r>
            <a:r>
              <a:rPr lang="en-US" sz="4400" dirty="0">
                <a:solidFill>
                  <a:srgbClr val="001F5F"/>
                </a:solidFill>
                <a:latin typeface="Times New Roman"/>
                <a:cs typeface="Times New Roman"/>
              </a:rPr>
              <a:t>the </a:t>
            </a:r>
            <a:r>
              <a:rPr lang="en-US" sz="4400" spc="-5" dirty="0">
                <a:solidFill>
                  <a:srgbClr val="001F5F"/>
                </a:solidFill>
                <a:latin typeface="Times New Roman"/>
                <a:cs typeface="Times New Roman"/>
              </a:rPr>
              <a:t>Government </a:t>
            </a:r>
            <a:r>
              <a:rPr lang="en-US" sz="4400" dirty="0">
                <a:solidFill>
                  <a:srgbClr val="001F5F"/>
                </a:solidFill>
                <a:latin typeface="Times New Roman"/>
                <a:cs typeface="Times New Roman"/>
              </a:rPr>
              <a:t>of India (Allocation of </a:t>
            </a:r>
            <a:r>
              <a:rPr lang="en-US" sz="4400" spc="-5" dirty="0">
                <a:solidFill>
                  <a:srgbClr val="001F5F"/>
                </a:solidFill>
                <a:latin typeface="Times New Roman"/>
                <a:cs typeface="Times New Roman"/>
              </a:rPr>
              <a:t>Business) </a:t>
            </a:r>
            <a:r>
              <a:rPr lang="en-US" sz="4400" dirty="0">
                <a:solidFill>
                  <a:srgbClr val="001F5F"/>
                </a:solidFill>
                <a:latin typeface="Times New Roman"/>
                <a:cs typeface="Times New Roman"/>
              </a:rPr>
              <a:t>Rules, 1961, under  the notification dated 9 May 2007. </a:t>
            </a:r>
            <a:r>
              <a:rPr lang="en-US" sz="4400" spc="-5" dirty="0">
                <a:solidFill>
                  <a:srgbClr val="001F5F"/>
                </a:solidFill>
                <a:latin typeface="Times New Roman"/>
                <a:cs typeface="Times New Roman"/>
              </a:rPr>
              <a:t>Pursuant </a:t>
            </a:r>
            <a:r>
              <a:rPr lang="en-US" sz="4400" dirty="0">
                <a:solidFill>
                  <a:srgbClr val="001F5F"/>
                </a:solidFill>
                <a:latin typeface="Times New Roman"/>
                <a:cs typeface="Times New Roman"/>
              </a:rPr>
              <a:t>to </a:t>
            </a:r>
            <a:r>
              <a:rPr lang="en-US" sz="4400" spc="-5" dirty="0">
                <a:solidFill>
                  <a:srgbClr val="001F5F"/>
                </a:solidFill>
                <a:latin typeface="Times New Roman"/>
                <a:cs typeface="Times New Roman"/>
              </a:rPr>
              <a:t>this amendment, </a:t>
            </a:r>
            <a:r>
              <a:rPr lang="en-US" sz="4400" dirty="0">
                <a:solidFill>
                  <a:srgbClr val="001F5F"/>
                </a:solidFill>
                <a:latin typeface="Times New Roman"/>
                <a:cs typeface="Times New Roman"/>
              </a:rPr>
              <a:t>the </a:t>
            </a:r>
            <a:r>
              <a:rPr lang="en-US" sz="4400" spc="-5" dirty="0">
                <a:solidFill>
                  <a:srgbClr val="001F5F"/>
                </a:solidFill>
                <a:latin typeface="Times New Roman"/>
                <a:cs typeface="Times New Roman"/>
              </a:rPr>
              <a:t>ARI </a:t>
            </a:r>
            <a:r>
              <a:rPr lang="en-US" sz="4400" dirty="0">
                <a:solidFill>
                  <a:srgbClr val="001F5F"/>
                </a:solidFill>
                <a:latin typeface="Times New Roman"/>
                <a:cs typeface="Times New Roman"/>
              </a:rPr>
              <a:t>and </a:t>
            </a:r>
            <a:r>
              <a:rPr lang="en-US" sz="4400" spc="-5" dirty="0">
                <a:solidFill>
                  <a:srgbClr val="001F5F"/>
                </a:solidFill>
                <a:latin typeface="Times New Roman"/>
                <a:cs typeface="Times New Roman"/>
              </a:rPr>
              <a:t>SSI </a:t>
            </a:r>
            <a:r>
              <a:rPr lang="en-US" sz="4400" dirty="0">
                <a:solidFill>
                  <a:srgbClr val="001F5F"/>
                </a:solidFill>
                <a:latin typeface="Times New Roman"/>
                <a:cs typeface="Times New Roman"/>
              </a:rPr>
              <a:t>were </a:t>
            </a:r>
            <a:r>
              <a:rPr lang="en-US" sz="4400" spc="-10" dirty="0">
                <a:solidFill>
                  <a:srgbClr val="001F5F"/>
                </a:solidFill>
                <a:latin typeface="Times New Roman"/>
                <a:cs typeface="Times New Roman"/>
              </a:rPr>
              <a:t>merged </a:t>
            </a:r>
            <a:r>
              <a:rPr lang="en-US" sz="4400" dirty="0">
                <a:solidFill>
                  <a:srgbClr val="001F5F"/>
                </a:solidFill>
                <a:latin typeface="Times New Roman"/>
                <a:cs typeface="Times New Roman"/>
              </a:rPr>
              <a:t>into a  single </a:t>
            </a:r>
            <a:r>
              <a:rPr lang="en-US" sz="4400" spc="-15" dirty="0">
                <a:solidFill>
                  <a:srgbClr val="001F5F"/>
                </a:solidFill>
                <a:latin typeface="Times New Roman"/>
                <a:cs typeface="Times New Roman"/>
              </a:rPr>
              <a:t>ministry, </a:t>
            </a:r>
            <a:r>
              <a:rPr lang="en-US" sz="4400" dirty="0">
                <a:solidFill>
                  <a:srgbClr val="001F5F"/>
                </a:solidFill>
                <a:latin typeface="Times New Roman"/>
                <a:cs typeface="Times New Roman"/>
              </a:rPr>
              <a:t>the current</a:t>
            </a:r>
            <a:r>
              <a:rPr lang="en-US" sz="4400" spc="-35" dirty="0">
                <a:solidFill>
                  <a:srgbClr val="001F5F"/>
                </a:solidFill>
                <a:latin typeface="Times New Roman"/>
                <a:cs typeface="Times New Roman"/>
              </a:rPr>
              <a:t> </a:t>
            </a:r>
            <a:r>
              <a:rPr lang="en-US" sz="4400" spc="-5" dirty="0">
                <a:solidFill>
                  <a:srgbClr val="001F5F"/>
                </a:solidFill>
                <a:latin typeface="Times New Roman"/>
                <a:cs typeface="Times New Roman"/>
              </a:rPr>
              <a:t>MSME</a:t>
            </a:r>
            <a:endParaRPr lang="en-US" sz="4400" dirty="0">
              <a:latin typeface="Times New Roman"/>
              <a:cs typeface="Times New Roman"/>
            </a:endParaRPr>
          </a:p>
          <a:p>
            <a:pPr marL="0" indent="0">
              <a:buNone/>
            </a:pPr>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14" y="0"/>
            <a:ext cx="18113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71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95" y="365126"/>
            <a:ext cx="7886700" cy="1325563"/>
          </a:xfrm>
          <a:solidFill>
            <a:srgbClr val="FFCCFF"/>
          </a:solidFill>
        </p:spPr>
        <p:txBody>
          <a:bodyPr>
            <a:normAutofit/>
          </a:bodyPr>
          <a:lstStyle/>
          <a:p>
            <a:pPr algn="ctr"/>
            <a:r>
              <a:rPr lang="en-US" sz="4000" dirty="0">
                <a:latin typeface="Bahnschrift Condensed" panose="020B0502040204020203" pitchFamily="34" charset="0"/>
              </a:rPr>
              <a:t>Distribution of Enterprises Category Wise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022" y="1690689"/>
            <a:ext cx="5953956" cy="4072802"/>
          </a:xfrm>
        </p:spPr>
      </p:pic>
      <p:sp>
        <p:nvSpPr>
          <p:cNvPr id="6" name="Rectangle 5"/>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4741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1"/>
          <p:cNvSpPr>
            <a:spLocks noChangeArrowheads="1"/>
          </p:cNvSpPr>
          <p:nvPr/>
        </p:nvSpPr>
        <p:spPr bwMode="auto">
          <a:xfrm>
            <a:off x="1142976" y="2050784"/>
            <a:ext cx="7215238" cy="1754326"/>
          </a:xfrm>
          <a:prstGeom prst="rect">
            <a:avLst/>
          </a:prstGeom>
          <a:blipFill>
            <a:blip r:embed="rId3"/>
            <a:stretch>
              <a:fillRect/>
            </a:stretch>
          </a:blipFill>
          <a:effectLst>
            <a:outerShdw blurRad="50800" dist="381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spAutoFit/>
          </a:bodyPr>
          <a:lstStyle/>
          <a:p>
            <a:pPr lvl="0" algn="ctr" fontAlgn="base">
              <a:spcBef>
                <a:spcPct val="0"/>
              </a:spcBef>
              <a:spcAft>
                <a:spcPct val="0"/>
              </a:spcAft>
            </a:pPr>
            <a:r>
              <a:rPr lang="en-US" sz="3600" dirty="0">
                <a:solidFill>
                  <a:srgbClr val="C00000"/>
                </a:solidFill>
                <a:latin typeface="Arial Black" panose="020B0A04020102020204" pitchFamily="34" charset="0"/>
                <a:cs typeface="Andalus"/>
              </a:rPr>
              <a:t>Micro, Small, and Medium </a:t>
            </a:r>
            <a:r>
              <a:rPr lang="en-US" sz="3600">
                <a:solidFill>
                  <a:srgbClr val="C00000"/>
                </a:solidFill>
                <a:latin typeface="Arial Black" panose="020B0A04020102020204" pitchFamily="34" charset="0"/>
                <a:cs typeface="Andalus"/>
              </a:rPr>
              <a:t>Enterprises </a:t>
            </a:r>
            <a:r>
              <a:rPr lang="en-US" sz="3200" dirty="0">
                <a:solidFill>
                  <a:srgbClr val="C00000"/>
                </a:solidFill>
                <a:latin typeface="Arial Black" panose="020B0A04020102020204" pitchFamily="34" charset="0"/>
                <a:cs typeface="Andalus"/>
              </a:rPr>
              <a:t>i</a:t>
            </a:r>
            <a:r>
              <a:rPr lang="en-US" sz="3200">
                <a:solidFill>
                  <a:srgbClr val="C00000"/>
                </a:solidFill>
                <a:latin typeface="Arial Black" panose="020B0A04020102020204" pitchFamily="34" charset="0"/>
                <a:cs typeface="Andalus"/>
              </a:rPr>
              <a:t>n </a:t>
            </a:r>
            <a:r>
              <a:rPr lang="en-US" sz="3200" dirty="0">
                <a:solidFill>
                  <a:srgbClr val="C00000"/>
                </a:solidFill>
                <a:latin typeface="Arial Black" panose="020B0A04020102020204" pitchFamily="34" charset="0"/>
                <a:cs typeface="Andalus"/>
              </a:rPr>
              <a:t>Agriculture </a:t>
            </a:r>
            <a:r>
              <a:rPr lang="en-US" sz="3600" dirty="0">
                <a:solidFill>
                  <a:srgbClr val="C00000"/>
                </a:solidFill>
                <a:latin typeface="Arial Black" panose="020B0A04020102020204" pitchFamily="34" charset="0"/>
                <a:cs typeface="Andalus"/>
              </a:rPr>
              <a:t>: An Overview  </a:t>
            </a:r>
            <a:endParaRPr kumimoji="0" lang="en-US" sz="3600" b="0" i="0" u="none" strike="noStrike" cap="none" normalizeH="0" baseline="0" dirty="0">
              <a:ln>
                <a:noFill/>
              </a:ln>
              <a:solidFill>
                <a:srgbClr val="C00000"/>
              </a:solidFill>
              <a:effectLst/>
              <a:latin typeface="Andalus" panose="02020603050405020304" pitchFamily="18" charset="-78"/>
              <a:cs typeface="Andalus"/>
            </a:endParaRPr>
          </a:p>
        </p:txBody>
      </p:sp>
      <p:sp>
        <p:nvSpPr>
          <p:cNvPr id="5" name="Frame 4"/>
          <p:cNvSpPr/>
          <p:nvPr/>
        </p:nvSpPr>
        <p:spPr>
          <a:xfrm>
            <a:off x="642910" y="1285860"/>
            <a:ext cx="8286808" cy="3000396"/>
          </a:xfrm>
          <a:prstGeom prst="frame">
            <a:avLst/>
          </a:prstGeom>
          <a:blipFill>
            <a:blip r:embed="rId3"/>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Rounded Rectangle 5"/>
          <p:cNvSpPr/>
          <p:nvPr/>
        </p:nvSpPr>
        <p:spPr>
          <a:xfrm>
            <a:off x="3063685" y="4540469"/>
            <a:ext cx="3373820" cy="180740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a:solidFill>
                  <a:srgbClr val="FFFF00"/>
                </a:solidFill>
                <a:latin typeface="Times New Roman" panose="02020603050405020304" pitchFamily="18" charset="0"/>
                <a:cs typeface="Times New Roman" panose="02020603050405020304" pitchFamily="18" charset="0"/>
              </a:rPr>
              <a:t>NAGESH G S</a:t>
            </a:r>
          </a:p>
          <a:p>
            <a:pPr algn="ctr"/>
            <a:r>
              <a:rPr lang="en-IN" sz="3200" b="1" dirty="0">
                <a:solidFill>
                  <a:srgbClr val="FFFF00"/>
                </a:solidFill>
                <a:latin typeface="Times New Roman" panose="02020603050405020304" pitchFamily="18" charset="0"/>
                <a:cs typeface="Times New Roman" panose="02020603050405020304" pitchFamily="18" charset="0"/>
              </a:rPr>
              <a:t>PAMB0151</a:t>
            </a:r>
          </a:p>
          <a:p>
            <a:pPr algn="ctr"/>
            <a:r>
              <a:rPr lang="en-IN" sz="3200" b="1" dirty="0">
                <a:solidFill>
                  <a:srgbClr val="FFFF00"/>
                </a:solidFill>
                <a:latin typeface="Times New Roman" panose="02020603050405020304" pitchFamily="18" charset="0"/>
                <a:cs typeface="Times New Roman" panose="02020603050405020304" pitchFamily="18" charset="0"/>
              </a:rPr>
              <a:t> </a:t>
            </a:r>
            <a:r>
              <a:rPr lang="en-IN" sz="3200" b="1" dirty="0" err="1">
                <a:solidFill>
                  <a:srgbClr val="FFFF00"/>
                </a:solidFill>
                <a:latin typeface="Times New Roman" panose="02020603050405020304" pitchFamily="18" charset="0"/>
                <a:cs typeface="Times New Roman" panose="02020603050405020304" pitchFamily="18" charset="0"/>
              </a:rPr>
              <a:t>Sr.Msc</a:t>
            </a:r>
            <a:r>
              <a:rPr lang="en-IN" sz="3200" b="1" dirty="0">
                <a:solidFill>
                  <a:srgbClr val="FFFF00"/>
                </a:solidFill>
                <a:latin typeface="Times New Roman" panose="02020603050405020304" pitchFamily="18" charset="0"/>
                <a:cs typeface="Times New Roman" panose="02020603050405020304" pitchFamily="18" charset="0"/>
              </a:rPr>
              <a:t> </a:t>
            </a:r>
          </a:p>
        </p:txBody>
      </p:sp>
      <p:sp>
        <p:nvSpPr>
          <p:cNvPr id="7" name="Slide Number Placeholder 4"/>
          <p:cNvSpPr>
            <a:spLocks noGrp="1"/>
          </p:cNvSpPr>
          <p:nvPr>
            <p:ph type="sldNum" sz="quarter" idx="12"/>
          </p:nvPr>
        </p:nvSpPr>
        <p:spPr>
          <a:xfrm>
            <a:off x="6553200" y="6356350"/>
            <a:ext cx="2133600" cy="365125"/>
          </a:xfrm>
        </p:spPr>
        <p:txBody>
          <a:bodyPr/>
          <a:lstStyle/>
          <a:p>
            <a:fld id="{73920B44-BE6C-4407-901E-A013E206A343}" type="slidenum">
              <a:rPr lang="en-US" smtClean="0"/>
              <a:pPr/>
              <a:t>2</a:t>
            </a:fld>
            <a:endParaRPr lang="en-US"/>
          </a:p>
        </p:txBody>
      </p:sp>
    </p:spTree>
    <p:extLst>
      <p:ext uri="{BB962C8B-B14F-4D97-AF65-F5344CB8AC3E}">
        <p14:creationId xmlns:p14="http://schemas.microsoft.com/office/powerpoint/2010/main" val="255652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normAutofit/>
          </a:bodyPr>
          <a:lstStyle/>
          <a:p>
            <a:pPr algn="ctr"/>
            <a:r>
              <a:rPr lang="en-US" sz="4000" dirty="0">
                <a:latin typeface="Bahnschrift Condensed" panose="020B0502040204020203" pitchFamily="34" charset="0"/>
              </a:rPr>
              <a:t>Estimated Number of MSMEs (Activity Wise)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9454"/>
          <a:stretch/>
        </p:blipFill>
        <p:spPr>
          <a:xfrm>
            <a:off x="723363" y="2236398"/>
            <a:ext cx="7697274" cy="2292740"/>
          </a:xfrm>
        </p:spPr>
      </p:pic>
      <p:sp>
        <p:nvSpPr>
          <p:cNvPr id="5" name="TextBox 4"/>
          <p:cNvSpPr txBox="1"/>
          <p:nvPr/>
        </p:nvSpPr>
        <p:spPr>
          <a:xfrm>
            <a:off x="5569527" y="5985164"/>
            <a:ext cx="3380509" cy="369332"/>
          </a:xfrm>
          <a:prstGeom prst="rect">
            <a:avLst/>
          </a:prstGeom>
          <a:noFill/>
        </p:spPr>
        <p:txBody>
          <a:bodyPr wrap="square" rtlCol="0">
            <a:spAutoFit/>
          </a:bodyPr>
          <a:lstStyle/>
          <a:p>
            <a:r>
              <a:rPr lang="en-US" dirty="0"/>
              <a:t>Annual report of MSME,2021</a:t>
            </a:r>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3629"/>
          <a:stretch/>
        </p:blipFill>
        <p:spPr>
          <a:xfrm>
            <a:off x="723363" y="4457701"/>
            <a:ext cx="7697274" cy="532059"/>
          </a:xfrm>
          <a:prstGeom prst="rect">
            <a:avLst/>
          </a:prstGeom>
        </p:spPr>
      </p:pic>
    </p:spTree>
    <p:extLst>
      <p:ext uri="{BB962C8B-B14F-4D97-AF65-F5344CB8AC3E}">
        <p14:creationId xmlns:p14="http://schemas.microsoft.com/office/powerpoint/2010/main" val="6692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pPr algn="ctr"/>
            <a:r>
              <a:rPr lang="en-US" sz="3600" dirty="0">
                <a:latin typeface="Bahnschrift Condensed" panose="020B0502040204020203" pitchFamily="34" charset="0"/>
              </a:rPr>
              <a:t>Estimated Employment in the MSME Sector (Activity Wise)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7" y="1898072"/>
            <a:ext cx="6667485" cy="4073237"/>
          </a:xfrm>
        </p:spPr>
      </p:pic>
      <p:sp>
        <p:nvSpPr>
          <p:cNvPr id="6" name="Rectangle 5"/>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82442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Autofit/>
          </a:bodyPr>
          <a:lstStyle/>
          <a:p>
            <a:pPr algn="ctr"/>
            <a:r>
              <a:rPr lang="en-US" sz="2800" dirty="0">
                <a:latin typeface="Bahnschrift Condensed" panose="020B0502040204020203" pitchFamily="34" charset="0"/>
              </a:rPr>
              <a:t>Percentage Distribution of Enterprises in rural and urban areas. ((Male/ Female ownership) category wise)</a:t>
            </a:r>
          </a:p>
        </p:txBody>
      </p:sp>
      <p:graphicFrame>
        <p:nvGraphicFramePr>
          <p:cNvPr id="9" name="Table 8"/>
          <p:cNvGraphicFramePr>
            <a:graphicFrameLocks noGrp="1"/>
          </p:cNvGraphicFramePr>
          <p:nvPr>
            <p:extLst>
              <p:ext uri="{D42A27DB-BD31-4B8C-83A1-F6EECF244321}">
                <p14:modId xmlns:p14="http://schemas.microsoft.com/office/powerpoint/2010/main" val="522486453"/>
              </p:ext>
            </p:extLst>
          </p:nvPr>
        </p:nvGraphicFramePr>
        <p:xfrm>
          <a:off x="928254" y="1981202"/>
          <a:ext cx="6672696" cy="3858736"/>
        </p:xfrm>
        <a:graphic>
          <a:graphicData uri="http://schemas.openxmlformats.org/drawingml/2006/table">
            <a:tbl>
              <a:tblPr firstRow="1" bandRow="1">
                <a:tableStyleId>{21E4AEA4-8DFA-4A89-87EB-49C32662AFE0}</a:tableStyleId>
              </a:tblPr>
              <a:tblGrid>
                <a:gridCol w="1668174">
                  <a:extLst>
                    <a:ext uri="{9D8B030D-6E8A-4147-A177-3AD203B41FA5}">
                      <a16:colId xmlns:a16="http://schemas.microsoft.com/office/drawing/2014/main" val="27807743"/>
                    </a:ext>
                  </a:extLst>
                </a:gridCol>
                <a:gridCol w="1668174">
                  <a:extLst>
                    <a:ext uri="{9D8B030D-6E8A-4147-A177-3AD203B41FA5}">
                      <a16:colId xmlns:a16="http://schemas.microsoft.com/office/drawing/2014/main" val="484649655"/>
                    </a:ext>
                  </a:extLst>
                </a:gridCol>
                <a:gridCol w="1668174">
                  <a:extLst>
                    <a:ext uri="{9D8B030D-6E8A-4147-A177-3AD203B41FA5}">
                      <a16:colId xmlns:a16="http://schemas.microsoft.com/office/drawing/2014/main" val="1960216853"/>
                    </a:ext>
                  </a:extLst>
                </a:gridCol>
                <a:gridCol w="1668174">
                  <a:extLst>
                    <a:ext uri="{9D8B030D-6E8A-4147-A177-3AD203B41FA5}">
                      <a16:colId xmlns:a16="http://schemas.microsoft.com/office/drawing/2014/main" val="1267840671"/>
                    </a:ext>
                  </a:extLst>
                </a:gridCol>
              </a:tblGrid>
              <a:tr h="964684">
                <a:tc>
                  <a:txBody>
                    <a:bodyPr/>
                    <a:lstStyle/>
                    <a:p>
                      <a:pPr algn="ctr"/>
                      <a:endParaRPr lang="en-US" b="1" dirty="0"/>
                    </a:p>
                    <a:p>
                      <a:pPr algn="ctr"/>
                      <a:r>
                        <a:rPr lang="en-US" b="1" dirty="0"/>
                        <a:t>Sector</a:t>
                      </a:r>
                    </a:p>
                  </a:txBody>
                  <a:tcPr/>
                </a:tc>
                <a:tc>
                  <a:txBody>
                    <a:bodyPr/>
                    <a:lstStyle/>
                    <a:p>
                      <a:pPr algn="ctr"/>
                      <a:endParaRPr lang="en-US" b="1" dirty="0"/>
                    </a:p>
                    <a:p>
                      <a:pPr algn="ctr"/>
                      <a:r>
                        <a:rPr lang="en-US" b="1" dirty="0"/>
                        <a:t> Male</a:t>
                      </a:r>
                    </a:p>
                  </a:txBody>
                  <a:tcPr/>
                </a:tc>
                <a:tc>
                  <a:txBody>
                    <a:bodyPr/>
                    <a:lstStyle/>
                    <a:p>
                      <a:pPr algn="ctr"/>
                      <a:endParaRPr lang="en-US" b="1" dirty="0"/>
                    </a:p>
                    <a:p>
                      <a:pPr algn="ctr"/>
                      <a:r>
                        <a:rPr lang="en-US" b="1" dirty="0"/>
                        <a:t>Female </a:t>
                      </a:r>
                    </a:p>
                  </a:txBody>
                  <a:tcPr/>
                </a:tc>
                <a:tc>
                  <a:txBody>
                    <a:bodyPr/>
                    <a:lstStyle/>
                    <a:p>
                      <a:pPr algn="ctr"/>
                      <a:endParaRPr lang="en-US" b="1" dirty="0"/>
                    </a:p>
                    <a:p>
                      <a:pPr algn="ctr"/>
                      <a:r>
                        <a:rPr lang="en-US" b="1" dirty="0"/>
                        <a:t>All </a:t>
                      </a:r>
                    </a:p>
                  </a:txBody>
                  <a:tcPr/>
                </a:tc>
                <a:extLst>
                  <a:ext uri="{0D108BD9-81ED-4DB2-BD59-A6C34878D82A}">
                    <a16:rowId xmlns:a16="http://schemas.microsoft.com/office/drawing/2014/main" val="1365990121"/>
                  </a:ext>
                </a:extLst>
              </a:tr>
              <a:tr h="964684">
                <a:tc>
                  <a:txBody>
                    <a:bodyPr/>
                    <a:lstStyle/>
                    <a:p>
                      <a:pPr algn="ctr"/>
                      <a:r>
                        <a:rPr lang="en-US" b="1" dirty="0"/>
                        <a:t>Rural </a:t>
                      </a:r>
                    </a:p>
                  </a:txBody>
                  <a:tcPr/>
                </a:tc>
                <a:tc>
                  <a:txBody>
                    <a:bodyPr/>
                    <a:lstStyle/>
                    <a:p>
                      <a:pPr algn="ctr"/>
                      <a:r>
                        <a:rPr lang="en-US" b="1" dirty="0"/>
                        <a:t>77.76</a:t>
                      </a:r>
                    </a:p>
                  </a:txBody>
                  <a:tcPr/>
                </a:tc>
                <a:tc>
                  <a:txBody>
                    <a:bodyPr/>
                    <a:lstStyle/>
                    <a:p>
                      <a:pPr algn="ctr"/>
                      <a:r>
                        <a:rPr lang="en-US" b="1" dirty="0"/>
                        <a:t>22.24</a:t>
                      </a:r>
                    </a:p>
                  </a:txBody>
                  <a:tcPr/>
                </a:tc>
                <a:tc>
                  <a:txBody>
                    <a:bodyPr/>
                    <a:lstStyle/>
                    <a:p>
                      <a:pPr algn="ctr"/>
                      <a:r>
                        <a:rPr lang="en-US" b="1" dirty="0"/>
                        <a:t>100</a:t>
                      </a:r>
                    </a:p>
                  </a:txBody>
                  <a:tcPr/>
                </a:tc>
                <a:extLst>
                  <a:ext uri="{0D108BD9-81ED-4DB2-BD59-A6C34878D82A}">
                    <a16:rowId xmlns:a16="http://schemas.microsoft.com/office/drawing/2014/main" val="263689811"/>
                  </a:ext>
                </a:extLst>
              </a:tr>
              <a:tr h="964684">
                <a:tc>
                  <a:txBody>
                    <a:bodyPr/>
                    <a:lstStyle/>
                    <a:p>
                      <a:pPr algn="ctr"/>
                      <a:r>
                        <a:rPr lang="en-US" b="1" dirty="0"/>
                        <a:t>Urban</a:t>
                      </a:r>
                    </a:p>
                  </a:txBody>
                  <a:tcPr/>
                </a:tc>
                <a:tc>
                  <a:txBody>
                    <a:bodyPr/>
                    <a:lstStyle/>
                    <a:p>
                      <a:pPr algn="ctr"/>
                      <a:r>
                        <a:rPr lang="en-US" b="1" dirty="0"/>
                        <a:t>81.58</a:t>
                      </a:r>
                    </a:p>
                  </a:txBody>
                  <a:tcPr/>
                </a:tc>
                <a:tc>
                  <a:txBody>
                    <a:bodyPr/>
                    <a:lstStyle/>
                    <a:p>
                      <a:pPr algn="ctr"/>
                      <a:r>
                        <a:rPr lang="en-US" b="1" dirty="0"/>
                        <a:t>18.42</a:t>
                      </a:r>
                    </a:p>
                  </a:txBody>
                  <a:tcPr/>
                </a:tc>
                <a:tc>
                  <a:txBody>
                    <a:bodyPr/>
                    <a:lstStyle/>
                    <a:p>
                      <a:pPr algn="ctr"/>
                      <a:r>
                        <a:rPr lang="en-US" b="1" dirty="0"/>
                        <a:t>100</a:t>
                      </a:r>
                    </a:p>
                  </a:txBody>
                  <a:tcPr/>
                </a:tc>
                <a:extLst>
                  <a:ext uri="{0D108BD9-81ED-4DB2-BD59-A6C34878D82A}">
                    <a16:rowId xmlns:a16="http://schemas.microsoft.com/office/drawing/2014/main" val="26913659"/>
                  </a:ext>
                </a:extLst>
              </a:tr>
              <a:tr h="964684">
                <a:tc>
                  <a:txBody>
                    <a:bodyPr/>
                    <a:lstStyle/>
                    <a:p>
                      <a:pPr algn="ctr"/>
                      <a:r>
                        <a:rPr lang="en-US" b="1" dirty="0"/>
                        <a:t>All </a:t>
                      </a:r>
                    </a:p>
                  </a:txBody>
                  <a:tcPr/>
                </a:tc>
                <a:tc>
                  <a:txBody>
                    <a:bodyPr/>
                    <a:lstStyle/>
                    <a:p>
                      <a:pPr algn="ctr"/>
                      <a:r>
                        <a:rPr lang="en-US" b="1" dirty="0"/>
                        <a:t>79.63</a:t>
                      </a:r>
                    </a:p>
                  </a:txBody>
                  <a:tcPr/>
                </a:tc>
                <a:tc>
                  <a:txBody>
                    <a:bodyPr/>
                    <a:lstStyle/>
                    <a:p>
                      <a:pPr algn="ctr"/>
                      <a:r>
                        <a:rPr lang="en-US" b="1" dirty="0"/>
                        <a:t>20.37</a:t>
                      </a:r>
                    </a:p>
                  </a:txBody>
                  <a:tcPr/>
                </a:tc>
                <a:tc>
                  <a:txBody>
                    <a:bodyPr/>
                    <a:lstStyle/>
                    <a:p>
                      <a:pPr algn="ctr"/>
                      <a:r>
                        <a:rPr lang="en-US" b="1" dirty="0"/>
                        <a:t>100</a:t>
                      </a:r>
                    </a:p>
                  </a:txBody>
                  <a:tcPr/>
                </a:tc>
                <a:extLst>
                  <a:ext uri="{0D108BD9-81ED-4DB2-BD59-A6C34878D82A}">
                    <a16:rowId xmlns:a16="http://schemas.microsoft.com/office/drawing/2014/main" val="2876804406"/>
                  </a:ext>
                </a:extLst>
              </a:tr>
            </a:tbl>
          </a:graphicData>
        </a:graphic>
      </p:graphicFrame>
      <p:sp>
        <p:nvSpPr>
          <p:cNvPr id="12" name="Rectangle 11"/>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2902891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pPr algn="ctr"/>
            <a:r>
              <a:rPr lang="en-US" sz="3200" dirty="0">
                <a:solidFill>
                  <a:schemeClr val="bg1"/>
                </a:solidFill>
                <a:latin typeface="Bahnschrift Condensed" panose="020B0502040204020203" pitchFamily="34" charset="0"/>
              </a:rPr>
              <a:t>Distribution of MSMEs in Top Ten States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074" y="1711471"/>
            <a:ext cx="6654065" cy="4446875"/>
          </a:xfrm>
        </p:spPr>
      </p:pic>
      <p:sp>
        <p:nvSpPr>
          <p:cNvPr id="6" name="Rectangle 5"/>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147750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pPr algn="ctr"/>
            <a:r>
              <a:rPr lang="en-US" sz="3600" dirty="0">
                <a:latin typeface="Bahnschrift Condensed" panose="020B0502040204020203" pitchFamily="34" charset="0"/>
              </a:rPr>
              <a:t>Distribution of Micro, Small and Medium Enterprises as per UAM filings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255" y="2202872"/>
            <a:ext cx="5660107" cy="2976207"/>
          </a:xfrm>
        </p:spPr>
      </p:pic>
      <p:sp>
        <p:nvSpPr>
          <p:cNvPr id="5" name="Rectangle 4"/>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196058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weave">
          <a:fgClr>
            <a:schemeClr val="accent6"/>
          </a:fgClr>
          <a:bgClr>
            <a:srgbClr val="FFFF99"/>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421" y="2633219"/>
            <a:ext cx="8616956" cy="1325563"/>
          </a:xfrm>
          <a:blipFill>
            <a:blip r:embed="rId2"/>
            <a:tile tx="0" ty="0" sx="100000" sy="100000" flip="none" algn="tl"/>
          </a:blipFill>
        </p:spPr>
        <p:txBody>
          <a:bodyPr>
            <a:normAutofit/>
          </a:bodyPr>
          <a:lstStyle/>
          <a:p>
            <a:pPr algn="ctr"/>
            <a:r>
              <a:rPr lang="en-US" sz="4000" dirty="0">
                <a:solidFill>
                  <a:schemeClr val="bg1"/>
                </a:solidFill>
                <a:latin typeface="Times New Roman" pitchFamily="18" charset="0"/>
                <a:cs typeface="Times New Roman" pitchFamily="18" charset="0"/>
              </a:rPr>
              <a:t>Major Schemes implemented by Ministry of MSME</a:t>
            </a:r>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213" y="177079"/>
            <a:ext cx="2583424" cy="190456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848" y="157658"/>
            <a:ext cx="2560320" cy="17097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008" y="4225159"/>
            <a:ext cx="4303985" cy="2151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654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04951" y="1825625"/>
            <a:ext cx="8387255" cy="4351338"/>
          </a:xfrm>
        </p:spPr>
        <p:txBody>
          <a:bodyPr>
            <a:normAutofit lnSpcReduction="10000"/>
          </a:bodyPr>
          <a:lstStyle/>
          <a:p>
            <a:pPr algn="just">
              <a:buFont typeface="Wingdings" pitchFamily="2" charset="2"/>
              <a:buChar char="v"/>
            </a:pPr>
            <a:r>
              <a:rPr lang="en-US" dirty="0">
                <a:latin typeface="Times New Roman" pitchFamily="18" charset="0"/>
                <a:cs typeface="Times New Roman" pitchFamily="18" charset="0"/>
              </a:rPr>
              <a:t>Established under the Khadi and Village Industries Commission Act, 1956 </a:t>
            </a:r>
          </a:p>
          <a:p>
            <a:pPr algn="just">
              <a:buFont typeface="Wingdings" pitchFamily="2" charset="2"/>
              <a:buChar char="v"/>
            </a:pPr>
            <a:endParaRPr lang="en-US" dirty="0">
              <a:latin typeface="Times New Roman" pitchFamily="18" charset="0"/>
              <a:cs typeface="Times New Roman" pitchFamily="18" charset="0"/>
            </a:endParaRPr>
          </a:p>
          <a:p>
            <a:pPr algn="just">
              <a:buFont typeface="Wingdings" pitchFamily="2" charset="2"/>
              <a:buChar char="v"/>
            </a:pPr>
            <a:r>
              <a:rPr lang="en-US" dirty="0">
                <a:latin typeface="Times New Roman" pitchFamily="18" charset="0"/>
                <a:cs typeface="Times New Roman" pitchFamily="18" charset="0"/>
              </a:rPr>
              <a:t>It  is a Statutory Organization under the ministry of </a:t>
            </a:r>
            <a:r>
              <a:rPr lang="en-US" dirty="0">
                <a:solidFill>
                  <a:srgbClr val="FF0000"/>
                </a:solidFill>
                <a:latin typeface="Times New Roman" pitchFamily="18" charset="0"/>
                <a:cs typeface="Times New Roman" pitchFamily="18" charset="0"/>
              </a:rPr>
              <a:t>MSME.</a:t>
            </a:r>
            <a:r>
              <a:rPr lang="en-US" dirty="0">
                <a:latin typeface="Times New Roman" pitchFamily="18" charset="0"/>
                <a:cs typeface="Times New Roman" pitchFamily="18" charset="0"/>
              </a:rPr>
              <a:t> </a:t>
            </a:r>
          </a:p>
          <a:p>
            <a:pPr algn="just">
              <a:buFont typeface="Wingdings" pitchFamily="2" charset="2"/>
              <a:buChar char="v"/>
            </a:pPr>
            <a:endParaRPr lang="en-US" dirty="0">
              <a:latin typeface="Times New Roman" pitchFamily="18" charset="0"/>
              <a:cs typeface="Times New Roman" pitchFamily="18" charset="0"/>
            </a:endParaRPr>
          </a:p>
          <a:p>
            <a:pPr algn="just">
              <a:buFont typeface="Wingdings" pitchFamily="2" charset="2"/>
              <a:buChar char="v"/>
            </a:pPr>
            <a:r>
              <a:rPr lang="en-US" dirty="0">
                <a:latin typeface="Times New Roman" pitchFamily="18" charset="0"/>
                <a:cs typeface="Times New Roman" pitchFamily="18" charset="0"/>
              </a:rPr>
              <a:t>It is responsible for the </a:t>
            </a:r>
            <a:r>
              <a:rPr lang="en-US" dirty="0">
                <a:solidFill>
                  <a:srgbClr val="00B0F0"/>
                </a:solidFill>
                <a:latin typeface="Times New Roman" pitchFamily="18" charset="0"/>
                <a:cs typeface="Times New Roman" pitchFamily="18" charset="0"/>
              </a:rPr>
              <a:t>planning</a:t>
            </a:r>
            <a:r>
              <a:rPr lang="en-US" dirty="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promotion</a:t>
            </a: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organizing</a:t>
            </a:r>
            <a:r>
              <a:rPr lang="en-US" dirty="0">
                <a:latin typeface="Times New Roman" pitchFamily="18" charset="0"/>
                <a:cs typeface="Times New Roman" pitchFamily="18" charset="0"/>
              </a:rPr>
              <a:t> and implementation of </a:t>
            </a:r>
            <a:r>
              <a:rPr lang="en-US" dirty="0" err="1">
                <a:latin typeface="Times New Roman" pitchFamily="18" charset="0"/>
                <a:cs typeface="Times New Roman" pitchFamily="18" charset="0"/>
              </a:rPr>
              <a:t>programmes</a:t>
            </a:r>
            <a:r>
              <a:rPr lang="en-US" dirty="0">
                <a:latin typeface="Times New Roman" pitchFamily="18" charset="0"/>
                <a:cs typeface="Times New Roman" pitchFamily="18" charset="0"/>
              </a:rPr>
              <a:t> for the development of </a:t>
            </a:r>
            <a:r>
              <a:rPr lang="en-US" dirty="0" err="1">
                <a:latin typeface="Times New Roman" pitchFamily="18" charset="0"/>
                <a:cs typeface="Times New Roman" pitchFamily="18" charset="0"/>
              </a:rPr>
              <a:t>Khadi</a:t>
            </a:r>
            <a:r>
              <a:rPr lang="en-US" dirty="0">
                <a:latin typeface="Times New Roman" pitchFamily="18" charset="0"/>
                <a:cs typeface="Times New Roman" pitchFamily="18" charset="0"/>
              </a:rPr>
              <a:t> and Village Industries in the country. </a:t>
            </a:r>
          </a:p>
          <a:p>
            <a:pPr algn="just">
              <a:buFont typeface="Wingdings" pitchFamily="2" charset="2"/>
              <a:buChar char="v"/>
            </a:pPr>
            <a:endParaRPr lang="en-US" dirty="0">
              <a:latin typeface="Times New Roman" pitchFamily="18" charset="0"/>
              <a:cs typeface="Times New Roman" pitchFamily="18" charset="0"/>
            </a:endParaRPr>
          </a:p>
          <a:p>
            <a:endParaRPr lang="en-US" dirty="0"/>
          </a:p>
        </p:txBody>
      </p:sp>
      <p:sp>
        <p:nvSpPr>
          <p:cNvPr id="4" name="Pentagon 3"/>
          <p:cNvSpPr/>
          <p:nvPr/>
        </p:nvSpPr>
        <p:spPr>
          <a:xfrm>
            <a:off x="409903" y="299545"/>
            <a:ext cx="8105447" cy="1014905"/>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itchFamily="18" charset="0"/>
                <a:cs typeface="Times New Roman" pitchFamily="18" charset="0"/>
              </a:rPr>
              <a:t>1.Khadi and Village Industries Commission (KVIC)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5847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56" y="365126"/>
            <a:ext cx="6497364" cy="1325563"/>
          </a:xfrm>
          <a:solidFill>
            <a:srgbClr val="FFC000"/>
          </a:solidFill>
        </p:spPr>
        <p:txBody>
          <a:bodyPr/>
          <a:lstStyle/>
          <a:p>
            <a:pPr algn="ctr"/>
            <a:r>
              <a:rPr lang="en-US" dirty="0">
                <a:latin typeface="Times New Roman" pitchFamily="18" charset="0"/>
                <a:cs typeface="Times New Roman" pitchFamily="18" charset="0"/>
              </a:rPr>
              <a:t>OBJECTIVE of KVIC:</a:t>
            </a:r>
          </a:p>
        </p:txBody>
      </p:sp>
      <p:sp>
        <p:nvSpPr>
          <p:cNvPr id="3" name="Content Placeholder 2"/>
          <p:cNvSpPr>
            <a:spLocks noGrp="1"/>
          </p:cNvSpPr>
          <p:nvPr>
            <p:ph idx="1"/>
          </p:nvPr>
        </p:nvSpPr>
        <p:spPr>
          <a:xfrm>
            <a:off x="628650" y="2158134"/>
            <a:ext cx="7886700" cy="4351338"/>
          </a:xfrm>
        </p:spPr>
        <p:txBody>
          <a:bodyPr/>
          <a:lstStyle/>
          <a:p>
            <a:pPr algn="just">
              <a:buFont typeface="Wingdings" pitchFamily="2" charset="2"/>
              <a:buChar char="q"/>
            </a:pPr>
            <a:r>
              <a:rPr lang="en-US" b="1" dirty="0">
                <a:latin typeface="Times New Roman" pitchFamily="18" charset="0"/>
                <a:cs typeface="Times New Roman" pitchFamily="18" charset="0"/>
              </a:rPr>
              <a:t>The social objective of providing employment in rural areas</a:t>
            </a:r>
          </a:p>
          <a:p>
            <a:pPr algn="just">
              <a:buFont typeface="Wingdings" pitchFamily="2" charset="2"/>
              <a:buChar char="q"/>
            </a:pPr>
            <a:endParaRPr lang="en-US" b="1" dirty="0">
              <a:latin typeface="Times New Roman" pitchFamily="18" charset="0"/>
              <a:cs typeface="Times New Roman" pitchFamily="18" charset="0"/>
            </a:endParaRPr>
          </a:p>
          <a:p>
            <a:pPr algn="just">
              <a:buFont typeface="Wingdings" pitchFamily="2" charset="2"/>
              <a:buChar char="q"/>
            </a:pPr>
            <a:r>
              <a:rPr lang="en-US" b="1" dirty="0">
                <a:latin typeface="Times New Roman" pitchFamily="18" charset="0"/>
                <a:cs typeface="Times New Roman" pitchFamily="18" charset="0"/>
              </a:rPr>
              <a:t> The economic objective of producing saleable articles </a:t>
            </a:r>
          </a:p>
          <a:p>
            <a:pPr algn="just">
              <a:buFont typeface="Wingdings" pitchFamily="2" charset="2"/>
              <a:buChar char="q"/>
            </a:pPr>
            <a:endParaRPr lang="en-US" b="1" dirty="0">
              <a:latin typeface="Times New Roman" pitchFamily="18" charset="0"/>
              <a:cs typeface="Times New Roman" pitchFamily="18" charset="0"/>
            </a:endParaRPr>
          </a:p>
          <a:p>
            <a:pPr algn="just">
              <a:buFont typeface="Wingdings" pitchFamily="2" charset="2"/>
              <a:buChar char="q"/>
            </a:pPr>
            <a:r>
              <a:rPr lang="en-US" b="1" dirty="0">
                <a:latin typeface="Times New Roman" pitchFamily="18" charset="0"/>
                <a:cs typeface="Times New Roman" pitchFamily="18" charset="0"/>
              </a:rPr>
              <a:t> The wider objective of creating self-reliance amongst people and building up a strong rural community spirit.</a:t>
            </a:r>
          </a:p>
        </p:txBody>
      </p:sp>
    </p:spTree>
    <p:extLst>
      <p:ext uri="{BB962C8B-B14F-4D97-AF65-F5344CB8AC3E}">
        <p14:creationId xmlns:p14="http://schemas.microsoft.com/office/powerpoint/2010/main" val="375317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9527" y="6169830"/>
            <a:ext cx="2976136" cy="369332"/>
          </a:xfrm>
          <a:prstGeom prst="rect">
            <a:avLst/>
          </a:prstGeom>
        </p:spPr>
        <p:txBody>
          <a:bodyPr wrap="none">
            <a:spAutoFit/>
          </a:bodyPr>
          <a:lstStyle/>
          <a:p>
            <a:r>
              <a:rPr lang="en-US" b="1" dirty="0"/>
              <a:t>Annual report of MSME,2021</a:t>
            </a:r>
          </a:p>
        </p:txBody>
      </p:sp>
      <p:pic>
        <p:nvPicPr>
          <p:cNvPr id="11" name="Picture 10" descr="Table&#10;&#10;Description automatically generated">
            <a:extLst>
              <a:ext uri="{FF2B5EF4-FFF2-40B4-BE49-F238E27FC236}">
                <a16:creationId xmlns:a16="http://schemas.microsoft.com/office/drawing/2014/main" id="{005AC650-D963-DE72-2403-31CB970B0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78" y="779318"/>
            <a:ext cx="8373644" cy="4634346"/>
          </a:xfrm>
          <a:prstGeom prst="rect">
            <a:avLst/>
          </a:prstGeom>
        </p:spPr>
      </p:pic>
    </p:spTree>
    <p:extLst>
      <p:ext uri="{BB962C8B-B14F-4D97-AF65-F5344CB8AC3E}">
        <p14:creationId xmlns:p14="http://schemas.microsoft.com/office/powerpoint/2010/main" val="3048105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2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801091"/>
            <a:ext cx="8607971" cy="4378992"/>
          </a:xfrm>
        </p:spPr>
        <p:txBody>
          <a:bodyPr>
            <a:normAutofit/>
          </a:bodyPr>
          <a:lstStyle/>
          <a:p>
            <a:pPr algn="just"/>
            <a:r>
              <a:rPr lang="en-US" b="1" dirty="0">
                <a:solidFill>
                  <a:srgbClr val="00B0F0"/>
                </a:solidFill>
                <a:latin typeface="Times New Roman" pitchFamily="18" charset="0"/>
                <a:cs typeface="Times New Roman" pitchFamily="18" charset="0"/>
              </a:rPr>
              <a:t>PMEGP</a:t>
            </a:r>
            <a:r>
              <a:rPr lang="en-US" dirty="0">
                <a:latin typeface="Times New Roman" pitchFamily="18" charset="0"/>
                <a:cs typeface="Times New Roman" pitchFamily="18" charset="0"/>
              </a:rPr>
              <a:t> is a credit linked subsidy scheme to generate employment opportunities in rural as well as urban areas of the country, in non-farm sector, through setting up of new self-employment ventures/micro enterprise.</a:t>
            </a:r>
          </a:p>
          <a:p>
            <a:pPr marL="0" indent="0"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The Scheme is  implemented by </a:t>
            </a:r>
            <a:r>
              <a:rPr lang="en-US" b="1" dirty="0" err="1">
                <a:solidFill>
                  <a:srgbClr val="0070C0"/>
                </a:solidFill>
                <a:latin typeface="Times New Roman" pitchFamily="18" charset="0"/>
                <a:cs typeface="Times New Roman" pitchFamily="18" charset="0"/>
              </a:rPr>
              <a:t>Khadi</a:t>
            </a:r>
            <a:r>
              <a:rPr lang="en-US" b="1" dirty="0">
                <a:solidFill>
                  <a:srgbClr val="0070C0"/>
                </a:solidFill>
                <a:latin typeface="Times New Roman" pitchFamily="18" charset="0"/>
                <a:cs typeface="Times New Roman" pitchFamily="18" charset="0"/>
              </a:rPr>
              <a:t> and Village Industries Commission (KVIC)</a:t>
            </a:r>
            <a:r>
              <a:rPr lang="en-US" dirty="0">
                <a:solidFill>
                  <a:srgbClr val="0070C0"/>
                </a:solidFill>
                <a:latin typeface="Times New Roman" pitchFamily="18" charset="0"/>
                <a:cs typeface="Times New Roman" pitchFamily="18" charset="0"/>
              </a:rPr>
              <a:t>, </a:t>
            </a:r>
            <a:r>
              <a:rPr lang="en-US" dirty="0">
                <a:latin typeface="Times New Roman" pitchFamily="18" charset="0"/>
                <a:cs typeface="Times New Roman" pitchFamily="18" charset="0"/>
              </a:rPr>
              <a:t>as the nodal agency at the National level. </a:t>
            </a:r>
          </a:p>
          <a:p>
            <a:pPr marL="0" indent="0">
              <a:buNone/>
            </a:pPr>
            <a:endParaRPr lang="en-US" dirty="0">
              <a:latin typeface="Bahnschrift SemiBold Condensed" panose="020B0502040204020203" pitchFamily="34" charset="0"/>
            </a:endParaRPr>
          </a:p>
        </p:txBody>
      </p:sp>
      <p:sp>
        <p:nvSpPr>
          <p:cNvPr id="2" name="Pentagon 1"/>
          <p:cNvSpPr/>
          <p:nvPr/>
        </p:nvSpPr>
        <p:spPr>
          <a:xfrm>
            <a:off x="110358" y="110359"/>
            <a:ext cx="8828690" cy="1355834"/>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Times New Roman" pitchFamily="18" charset="0"/>
                <a:cs typeface="Times New Roman" pitchFamily="18" charset="0"/>
              </a:rPr>
              <a:t>2.Prime Minister’s Employment Generation </a:t>
            </a:r>
            <a:r>
              <a:rPr lang="en-US" sz="2800" b="1" dirty="0" err="1">
                <a:latin typeface="Times New Roman" pitchFamily="18" charset="0"/>
                <a:cs typeface="Times New Roman" pitchFamily="18" charset="0"/>
              </a:rPr>
              <a:t>Programme</a:t>
            </a:r>
            <a:r>
              <a:rPr lang="en-US" sz="2800" b="1" dirty="0">
                <a:latin typeface="Times New Roman" pitchFamily="18" charset="0"/>
                <a:cs typeface="Times New Roman" pitchFamily="18" charset="0"/>
              </a:rPr>
              <a:t>  (PMEGP)</a:t>
            </a:r>
          </a:p>
        </p:txBody>
      </p:sp>
    </p:spTree>
    <p:extLst>
      <p:ext uri="{BB962C8B-B14F-4D97-AF65-F5344CB8AC3E}">
        <p14:creationId xmlns:p14="http://schemas.microsoft.com/office/powerpoint/2010/main" val="37135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5612" y="523993"/>
            <a:ext cx="5034395" cy="994172"/>
          </a:xfrm>
        </p:spPr>
        <p:txBody>
          <a:bodyPr/>
          <a:lstStyle/>
          <a:p>
            <a:pPr algn="ctr"/>
            <a:endParaRPr lang="en-US" dirty="0">
              <a:solidFill>
                <a:schemeClr val="accent2">
                  <a:lumMod val="50000"/>
                </a:schemeClr>
              </a:solidFill>
              <a:latin typeface="Cooper Black" panose="0208090404030B0204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38" y="365299"/>
            <a:ext cx="768371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2" y="2369528"/>
            <a:ext cx="8229600" cy="1815882"/>
          </a:xfrm>
          <a:prstGeom prst="rect">
            <a:avLst/>
          </a:prstGeom>
          <a:solidFill>
            <a:schemeClr val="accent6"/>
          </a:solidFill>
          <a:effectLst>
            <a:outerShdw blurRad="50800" dist="38100" dir="8100000" algn="tr" rotWithShape="0">
              <a:prstClr val="black">
                <a:alpha val="40000"/>
              </a:prstClr>
            </a:outerShdw>
          </a:effectLst>
        </p:spPr>
        <p:txBody>
          <a:bodyPr wrap="square">
            <a:spAutoFit/>
          </a:bodyPr>
          <a:lstStyle/>
          <a:p>
            <a:pPr marL="457200" indent="-457200">
              <a:buFont typeface="Wingdings" pitchFamily="2" charset="2"/>
              <a:buChar char="Ø"/>
            </a:pPr>
            <a:r>
              <a:rPr lang="en-US" sz="2800" dirty="0">
                <a:solidFill>
                  <a:schemeClr val="bg1"/>
                </a:solidFill>
                <a:latin typeface="Times New Roman" pitchFamily="18" charset="0"/>
                <a:cs typeface="Times New Roman" pitchFamily="18" charset="0"/>
              </a:rPr>
              <a:t>Micro, Small &amp; Medium Enterprises (MSMEs) are the bedrock of India’s economy, contributing upwards of 30% to the country’s GDP and employing 130Mn+ people.</a:t>
            </a:r>
          </a:p>
        </p:txBody>
      </p:sp>
      <p:sp>
        <p:nvSpPr>
          <p:cNvPr id="6" name="Rectangle 5"/>
          <p:cNvSpPr/>
          <p:nvPr/>
        </p:nvSpPr>
        <p:spPr>
          <a:xfrm>
            <a:off x="441436" y="4462927"/>
            <a:ext cx="8229600" cy="1815882"/>
          </a:xfrm>
          <a:prstGeom prst="rect">
            <a:avLst/>
          </a:prstGeom>
          <a:solidFill>
            <a:srgbClr val="FFC000"/>
          </a:solidFill>
        </p:spPr>
        <p:txBody>
          <a:bodyPr wrap="square">
            <a:spAutoFit/>
          </a:bodyPr>
          <a:lstStyle/>
          <a:p>
            <a:pPr marL="457200" indent="-457200">
              <a:buFont typeface="Wingdings" pitchFamily="2" charset="2"/>
              <a:buChar char="Ø"/>
            </a:pPr>
            <a:r>
              <a:rPr lang="en-US" sz="2800" dirty="0">
                <a:latin typeface="Times New Roman" pitchFamily="18" charset="0"/>
                <a:cs typeface="Times New Roman" pitchFamily="18" charset="0"/>
              </a:rPr>
              <a:t>Contributing 40% in manufacturing output &amp; 45% in Exports.</a:t>
            </a:r>
          </a:p>
          <a:p>
            <a:pPr marL="457200" indent="-457200">
              <a:buFont typeface="Wingdings" pitchFamily="2" charset="2"/>
              <a:buChar char="Ø"/>
            </a:pPr>
            <a:r>
              <a:rPr lang="en-US" sz="2800" dirty="0">
                <a:latin typeface="Times New Roman" pitchFamily="18" charset="0"/>
                <a:cs typeface="Times New Roman" pitchFamily="18" charset="0"/>
              </a:rPr>
              <a:t>They have emerged as dynamic and vibrant sector of economy.</a:t>
            </a:r>
          </a:p>
        </p:txBody>
      </p:sp>
    </p:spTree>
    <p:extLst>
      <p:ext uri="{BB962C8B-B14F-4D97-AF65-F5344CB8AC3E}">
        <p14:creationId xmlns:p14="http://schemas.microsoft.com/office/powerpoint/2010/main" val="2212388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497724"/>
            <a:ext cx="8184274" cy="4679239"/>
          </a:xfrm>
          <a:solidFill>
            <a:schemeClr val="accent1">
              <a:lumMod val="75000"/>
            </a:schemeClr>
          </a:solidFill>
        </p:spPr>
        <p:txBody>
          <a:bodyPr>
            <a:normAutofit/>
          </a:bodyPr>
          <a:lstStyle/>
          <a:p>
            <a:r>
              <a:rPr lang="en-US" dirty="0">
                <a:solidFill>
                  <a:schemeClr val="bg1"/>
                </a:solidFill>
                <a:latin typeface="Times New Roman" pitchFamily="18" charset="0"/>
                <a:cs typeface="Times New Roman" pitchFamily="18" charset="0"/>
              </a:rPr>
              <a:t>To generate continuous and sustainable employment opportunities in Rural and Urban areas of the country</a:t>
            </a:r>
          </a:p>
          <a:p>
            <a:pPr marL="0" indent="0">
              <a:buNone/>
            </a:pPr>
            <a:endParaRPr lang="en-US" dirty="0">
              <a:solidFill>
                <a:schemeClr val="bg1"/>
              </a:solidFill>
              <a:latin typeface="Times New Roman" pitchFamily="18" charset="0"/>
              <a:cs typeface="Times New Roman" pitchFamily="18" charset="0"/>
            </a:endParaRPr>
          </a:p>
          <a:p>
            <a:r>
              <a:rPr lang="en-US" dirty="0">
                <a:solidFill>
                  <a:schemeClr val="bg1"/>
                </a:solidFill>
                <a:latin typeface="Times New Roman" pitchFamily="18" charset="0"/>
                <a:cs typeface="Times New Roman" pitchFamily="18" charset="0"/>
              </a:rPr>
              <a:t>To provide continuous and sustainable employment to a large segment of traditional and prospective artisans, rural and urban unemployed youth in the country through setting up of micro enterprises.</a:t>
            </a:r>
          </a:p>
          <a:p>
            <a:pPr marL="0" indent="0">
              <a:buNone/>
            </a:pPr>
            <a:endParaRPr lang="en-US" dirty="0">
              <a:solidFill>
                <a:schemeClr val="bg1"/>
              </a:solidFill>
              <a:latin typeface="Times New Roman" pitchFamily="18" charset="0"/>
              <a:cs typeface="Times New Roman" pitchFamily="18" charset="0"/>
            </a:endParaRPr>
          </a:p>
          <a:p>
            <a:r>
              <a:rPr lang="en-US" dirty="0">
                <a:solidFill>
                  <a:schemeClr val="bg1"/>
                </a:solidFill>
                <a:latin typeface="Times New Roman" pitchFamily="18" charset="0"/>
                <a:cs typeface="Times New Roman" pitchFamily="18" charset="0"/>
              </a:rPr>
              <a:t>To facilitate participation of financial institutions for higher credit flow to micro sector.</a:t>
            </a:r>
          </a:p>
          <a:p>
            <a:endParaRPr lang="en-US" dirty="0">
              <a:latin typeface="Times New Roman" pitchFamily="18" charset="0"/>
              <a:cs typeface="Times New Roman" pitchFamily="18" charset="0"/>
            </a:endParaRPr>
          </a:p>
        </p:txBody>
      </p:sp>
      <p:sp>
        <p:nvSpPr>
          <p:cNvPr id="4" name="Pentagon 3"/>
          <p:cNvSpPr/>
          <p:nvPr/>
        </p:nvSpPr>
        <p:spPr>
          <a:xfrm>
            <a:off x="0" y="299544"/>
            <a:ext cx="6274676" cy="93016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itchFamily="18" charset="0"/>
                <a:cs typeface="Times New Roman" pitchFamily="18" charset="0"/>
              </a:rPr>
              <a:t>OBJECTIVES of PMEGP:</a:t>
            </a:r>
          </a:p>
        </p:txBody>
      </p:sp>
    </p:spTree>
    <p:extLst>
      <p:ext uri="{BB962C8B-B14F-4D97-AF65-F5344CB8AC3E}">
        <p14:creationId xmlns:p14="http://schemas.microsoft.com/office/powerpoint/2010/main" val="338716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371600"/>
            <a:ext cx="8184274" cy="4805363"/>
          </a:xfrm>
          <a:solidFill>
            <a:srgbClr val="FFC000"/>
          </a:solidFill>
        </p:spPr>
        <p:txBody>
          <a:bodyPr>
            <a:normAutofit/>
          </a:bodyPr>
          <a:lstStyle/>
          <a:p>
            <a:r>
              <a:rPr lang="en-US" dirty="0">
                <a:latin typeface="Times New Roman" pitchFamily="18" charset="0"/>
                <a:cs typeface="Times New Roman" pitchFamily="18" charset="0"/>
              </a:rPr>
              <a:t>In Urban and Rural areas in ratio of </a:t>
            </a:r>
            <a:r>
              <a:rPr lang="en-US" b="1" dirty="0">
                <a:solidFill>
                  <a:schemeClr val="bg1"/>
                </a:solidFill>
                <a:latin typeface="Times New Roman" pitchFamily="18" charset="0"/>
                <a:cs typeface="Times New Roman" pitchFamily="18" charset="0"/>
              </a:rPr>
              <a:t>30:30:40</a:t>
            </a:r>
            <a:r>
              <a:rPr lang="en-US" dirty="0">
                <a:latin typeface="Times New Roman" pitchFamily="18" charset="0"/>
                <a:cs typeface="Times New Roman" pitchFamily="18" charset="0"/>
              </a:rPr>
              <a:t> between</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KVIC / KVIB / DIC</a:t>
            </a:r>
            <a:r>
              <a:rPr lang="en-US" dirty="0">
                <a:latin typeface="Times New Roman" pitchFamily="18" charset="0"/>
                <a:cs typeface="Times New Roman" pitchFamily="18" charset="0"/>
              </a:rPr>
              <a:t> respectively.</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Per capita investment should not exceed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1.00 lakhs in plain areas and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1.50 lakhs in Hilly areas.</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Maximum project cost of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25.00 lakhs in manufacturing sector and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10.00 lakhs in Service Sector.</a:t>
            </a:r>
          </a:p>
          <a:p>
            <a:endParaRPr lang="en-US" dirty="0">
              <a:latin typeface="Bahnschrift SemiBold Condensed" panose="020B0502040204020203" pitchFamily="34" charset="0"/>
            </a:endParaRPr>
          </a:p>
          <a:p>
            <a:endParaRPr lang="en-US" dirty="0">
              <a:latin typeface="Bahnschrift SemiBold Condensed" panose="020B0502040204020203" pitchFamily="34" charset="0"/>
            </a:endParaRPr>
          </a:p>
        </p:txBody>
      </p:sp>
      <p:sp>
        <p:nvSpPr>
          <p:cNvPr id="4" name="Pentagon 3"/>
          <p:cNvSpPr/>
          <p:nvPr/>
        </p:nvSpPr>
        <p:spPr>
          <a:xfrm>
            <a:off x="47289" y="157660"/>
            <a:ext cx="6542689" cy="1072055"/>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Salient features of the PMEGP</a:t>
            </a:r>
          </a:p>
        </p:txBody>
      </p:sp>
    </p:spTree>
    <p:extLst>
      <p:ext uri="{BB962C8B-B14F-4D97-AF65-F5344CB8AC3E}">
        <p14:creationId xmlns:p14="http://schemas.microsoft.com/office/powerpoint/2010/main" val="248575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2" y="858837"/>
            <a:ext cx="8812924" cy="5762680"/>
          </a:xfrm>
          <a:solidFill>
            <a:schemeClr val="accent5">
              <a:lumMod val="60000"/>
              <a:lumOff val="40000"/>
            </a:schemeClr>
          </a:solidFill>
        </p:spPr>
        <p:txBody>
          <a:bodyPr>
            <a:normAutofit/>
          </a:bodyPr>
          <a:lstStyle/>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Margin money subsidy varies from </a:t>
            </a:r>
            <a:r>
              <a:rPr lang="en-US" b="1" dirty="0">
                <a:solidFill>
                  <a:srgbClr val="FFFFFF"/>
                </a:solidFill>
                <a:latin typeface="Times New Roman" pitchFamily="18" charset="0"/>
                <a:cs typeface="Times New Roman" pitchFamily="18" charset="0"/>
              </a:rPr>
              <a:t>15 to 35% </a:t>
            </a:r>
            <a:r>
              <a:rPr lang="en-US" dirty="0">
                <a:latin typeface="Times New Roman" pitchFamily="18" charset="0"/>
                <a:cs typeface="Times New Roman" pitchFamily="18" charset="0"/>
              </a:rPr>
              <a:t>for different categories. </a:t>
            </a:r>
          </a:p>
          <a:p>
            <a:pPr algn="just"/>
            <a:r>
              <a:rPr lang="en-US" dirty="0">
                <a:latin typeface="Times New Roman" pitchFamily="18" charset="0"/>
                <a:cs typeface="Times New Roman" pitchFamily="18" charset="0"/>
              </a:rPr>
              <a:t>Scheme is available for setting up of new units only. Since inception in 2010-11 and up to 31.12.2021, a total of about </a:t>
            </a:r>
            <a:r>
              <a:rPr lang="en-US" b="1" dirty="0">
                <a:solidFill>
                  <a:srgbClr val="FFFFFF"/>
                </a:solidFill>
                <a:latin typeface="Times New Roman" pitchFamily="18" charset="0"/>
                <a:cs typeface="Times New Roman" pitchFamily="18" charset="0"/>
              </a:rPr>
              <a:t>5.7 lakh micro enterprises </a:t>
            </a:r>
            <a:r>
              <a:rPr lang="en-US" dirty="0">
                <a:latin typeface="Times New Roman" pitchFamily="18" charset="0"/>
                <a:cs typeface="Times New Roman" pitchFamily="18" charset="0"/>
              </a:rPr>
              <a:t>have been assisted with a margin money subsidy of Rs 13,033.3 crore providing employment to an estimated 47 lakh persons.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4" y="0"/>
            <a:ext cx="18113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24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pPr algn="ctr"/>
            <a:r>
              <a:rPr lang="en-US" sz="3600" dirty="0">
                <a:solidFill>
                  <a:srgbClr val="FF0000"/>
                </a:solidFill>
                <a:latin typeface="Bahnschrift Condensed" panose="020B0502040204020203" pitchFamily="34" charset="0"/>
              </a:rPr>
              <a:t>PMEGP</a:t>
            </a:r>
            <a:r>
              <a:rPr lang="en-US" sz="3600" dirty="0">
                <a:latin typeface="Bahnschrift Condensed" panose="020B0502040204020203" pitchFamily="34" charset="0"/>
              </a:rPr>
              <a:t> performance during last </a:t>
            </a:r>
            <a:r>
              <a:rPr lang="en-US" sz="3600" dirty="0">
                <a:solidFill>
                  <a:srgbClr val="00B0F0"/>
                </a:solidFill>
                <a:latin typeface="Bahnschrift Condensed" panose="020B0502040204020203" pitchFamily="34" charset="0"/>
              </a:rPr>
              <a:t>three</a:t>
            </a:r>
            <a:r>
              <a:rPr lang="en-US" sz="3600" dirty="0">
                <a:latin typeface="Bahnschrift Condensed" panose="020B0502040204020203" pitchFamily="34" charset="0"/>
              </a:rPr>
              <a:t> years and current year: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8650" y="2275609"/>
            <a:ext cx="7886700" cy="3470564"/>
          </a:xfrm>
        </p:spPr>
      </p:pic>
      <p:sp>
        <p:nvSpPr>
          <p:cNvPr id="5" name="Rectangle 4"/>
          <p:cNvSpPr/>
          <p:nvPr/>
        </p:nvSpPr>
        <p:spPr>
          <a:xfrm>
            <a:off x="5569527" y="6169830"/>
            <a:ext cx="2976136" cy="369332"/>
          </a:xfrm>
          <a:prstGeom prst="rect">
            <a:avLst/>
          </a:prstGeom>
        </p:spPr>
        <p:txBody>
          <a:bodyPr wrap="none">
            <a:spAutoFit/>
          </a:bodyPr>
          <a:lstStyle/>
          <a:p>
            <a:r>
              <a:rPr lang="en-US" b="1" dirty="0"/>
              <a:t>Annual report of MSME,2021</a:t>
            </a:r>
          </a:p>
        </p:txBody>
      </p:sp>
    </p:spTree>
    <p:extLst>
      <p:ext uri="{BB962C8B-B14F-4D97-AF65-F5344CB8AC3E}">
        <p14:creationId xmlns:p14="http://schemas.microsoft.com/office/powerpoint/2010/main" val="298230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853"/>
            <a:ext cx="9144000" cy="1325563"/>
          </a:xfrm>
          <a:solidFill>
            <a:srgbClr val="00B050"/>
          </a:solidFill>
        </p:spPr>
        <p:txBody>
          <a:bodyPr>
            <a:noAutofit/>
          </a:bodyPr>
          <a:lstStyle/>
          <a:p>
            <a:pPr algn="ctr"/>
            <a:r>
              <a:rPr lang="en-US" sz="3200" b="1" dirty="0">
                <a:solidFill>
                  <a:schemeClr val="bg1"/>
                </a:solidFill>
                <a:latin typeface="Times New Roman" pitchFamily="18" charset="0"/>
                <a:cs typeface="Times New Roman" pitchFamily="18" charset="0"/>
              </a:rPr>
              <a:t>2.Scheme of Fund for Regeneration of Traditional Industries (SFURTI)</a:t>
            </a:r>
          </a:p>
        </p:txBody>
      </p:sp>
      <p:sp>
        <p:nvSpPr>
          <p:cNvPr id="3" name="Content Placeholder 2"/>
          <p:cNvSpPr>
            <a:spLocks noGrp="1"/>
          </p:cNvSpPr>
          <p:nvPr>
            <p:ph idx="1"/>
          </p:nvPr>
        </p:nvSpPr>
        <p:spPr>
          <a:xfrm>
            <a:off x="367145" y="1853334"/>
            <a:ext cx="8409709" cy="4351338"/>
          </a:xfrm>
          <a:gradFill flip="none" rotWithShape="1">
            <a:gsLst>
              <a:gs pos="0">
                <a:srgbClr val="FFFF99"/>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p:spPr>
        <p:txBody>
          <a:bodyPr>
            <a:noAutofit/>
          </a:bodyPr>
          <a:lstStyle/>
          <a:p>
            <a:r>
              <a:rPr lang="en-US" sz="2400" dirty="0">
                <a:latin typeface="Times New Roman" panose="02020603050405020304" pitchFamily="18" charset="0"/>
                <a:cs typeface="Times New Roman" panose="02020603050405020304" pitchFamily="18" charset="0"/>
              </a:rPr>
              <a:t>It is Cluster-based scheme of Govt. of India.</a:t>
            </a:r>
          </a:p>
          <a:p>
            <a:pPr algn="just"/>
            <a:r>
              <a:rPr lang="en-US" sz="2400" dirty="0">
                <a:latin typeface="Times New Roman" panose="02020603050405020304" pitchFamily="18" charset="0"/>
                <a:cs typeface="Times New Roman" panose="02020603050405020304" pitchFamily="18" charset="0"/>
              </a:rPr>
              <a:t>Govt. of India has launched the Scheme of Fund for Regeneration of Traditional Industries (SFURTI) </a:t>
            </a:r>
          </a:p>
          <a:p>
            <a:pPr algn="just"/>
            <a:r>
              <a:rPr lang="en-US" sz="2400" dirty="0">
                <a:latin typeface="Times New Roman" panose="02020603050405020304" pitchFamily="18" charset="0"/>
                <a:cs typeface="Times New Roman" panose="02020603050405020304" pitchFamily="18" charset="0"/>
              </a:rPr>
              <a:t>To make the Traditional Industries more productive, profitable and capable for generating sustained employment for traditional industry Artisans and subsequently empower and convert them as self-governing entrepreneurs</a:t>
            </a:r>
          </a:p>
          <a:p>
            <a:pPr algn="just"/>
            <a:r>
              <a:rPr lang="en-US" sz="2400" dirty="0">
                <a:latin typeface="Times New Roman" panose="02020603050405020304" pitchFamily="18" charset="0"/>
                <a:cs typeface="Times New Roman" panose="02020603050405020304" pitchFamily="18" charset="0"/>
              </a:rPr>
              <a:t>Under this scheme from the year 2015 to 30th November 2021 </a:t>
            </a:r>
          </a:p>
          <a:p>
            <a:pPr algn="just"/>
            <a:r>
              <a:rPr lang="en-US" sz="2400" dirty="0">
                <a:latin typeface="Times New Roman" panose="02020603050405020304" pitchFamily="18" charset="0"/>
                <a:cs typeface="Times New Roman" panose="02020603050405020304" pitchFamily="18" charset="0"/>
              </a:rPr>
              <a:t>434 clusters have been approved with </a:t>
            </a:r>
            <a:r>
              <a:rPr lang="en-US" sz="2400" dirty="0" err="1">
                <a:latin typeface="Times New Roman" panose="02020603050405020304" pitchFamily="18" charset="0"/>
                <a:cs typeface="Times New Roman" panose="02020603050405020304" pitchFamily="18" charset="0"/>
              </a:rPr>
              <a:t>GoI</a:t>
            </a:r>
            <a:r>
              <a:rPr lang="en-US" sz="2400" dirty="0">
                <a:latin typeface="Times New Roman" panose="02020603050405020304" pitchFamily="18" charset="0"/>
                <a:cs typeface="Times New Roman" panose="02020603050405020304" pitchFamily="18" charset="0"/>
              </a:rPr>
              <a:t> grant worth Rs. 1106 crore that will benefit about 2.50 lakh artisans.</a:t>
            </a:r>
          </a:p>
        </p:txBody>
      </p:sp>
    </p:spTree>
    <p:extLst>
      <p:ext uri="{BB962C8B-B14F-4D97-AF65-F5344CB8AC3E}">
        <p14:creationId xmlns:p14="http://schemas.microsoft.com/office/powerpoint/2010/main" val="408562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Autofit/>
          </a:bodyPr>
          <a:lstStyle/>
          <a:p>
            <a:pPr algn="ctr"/>
            <a:br>
              <a:rPr lang="en-US" sz="3600" dirty="0">
                <a:latin typeface="Bahnschrift SemiBold Condensed" panose="020B0502040204020203" pitchFamily="34" charset="0"/>
              </a:rPr>
            </a:br>
            <a:r>
              <a:rPr lang="en-US" sz="3600" dirty="0">
                <a:latin typeface="Bahnschrift SemiBold Condensed" panose="020B0502040204020203" pitchFamily="34" charset="0"/>
              </a:rPr>
              <a:t>4. A Scheme for promoting Innovation, Rural Industry &amp; Entrepreneurship (ASPIRE)</a:t>
            </a:r>
            <a:br>
              <a:rPr lang="en-US" sz="3600" dirty="0">
                <a:latin typeface="Bahnschrift SemiBold Condensed" panose="020B0502040204020203" pitchFamily="34" charset="0"/>
              </a:rPr>
            </a:br>
            <a:endParaRPr lang="en-US" sz="3600" dirty="0">
              <a:latin typeface="Bahnschrift SemiBold Condensed" panose="020B0502040204020203" pitchFamily="34" charset="0"/>
            </a:endParaRPr>
          </a:p>
        </p:txBody>
      </p:sp>
      <p:sp>
        <p:nvSpPr>
          <p:cNvPr id="3" name="Content Placeholder 2"/>
          <p:cNvSpPr>
            <a:spLocks noGrp="1"/>
          </p:cNvSpPr>
          <p:nvPr>
            <p:ph idx="1"/>
          </p:nvPr>
        </p:nvSpPr>
        <p:spPr>
          <a:xfrm>
            <a:off x="781050" y="2726170"/>
            <a:ext cx="7886700" cy="3674630"/>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lstStyle/>
          <a:p>
            <a:pPr marL="0" indent="0">
              <a:buNone/>
            </a:pPr>
            <a:r>
              <a:rPr lang="en-US" dirty="0">
                <a:latin typeface="Bahnschrift SemiBold Condensed" panose="020B0502040204020203" pitchFamily="34" charset="0"/>
              </a:rPr>
              <a:t> (</a:t>
            </a:r>
            <a:r>
              <a:rPr lang="en-US" dirty="0" err="1">
                <a:latin typeface="Bahnschrift SemiBold Condensed" panose="020B0502040204020203" pitchFamily="34" charset="0"/>
              </a:rPr>
              <a:t>i</a:t>
            </a:r>
            <a:r>
              <a:rPr lang="en-US" dirty="0">
                <a:latin typeface="Bahnschrift SemiBold Condensed" panose="020B0502040204020203" pitchFamily="34" charset="0"/>
              </a:rPr>
              <a:t>)Create new jobs and reduce unemployment</a:t>
            </a:r>
          </a:p>
          <a:p>
            <a:pPr marL="0" indent="0">
              <a:buNone/>
            </a:pPr>
            <a:r>
              <a:rPr lang="en-US" dirty="0">
                <a:latin typeface="Bahnschrift SemiBold Condensed" panose="020B0502040204020203" pitchFamily="34" charset="0"/>
              </a:rPr>
              <a:t> (ii) Promote entrepreneurship culture in India </a:t>
            </a:r>
          </a:p>
          <a:p>
            <a:pPr marL="0" indent="0">
              <a:buNone/>
            </a:pPr>
            <a:r>
              <a:rPr lang="en-US" dirty="0">
                <a:latin typeface="Bahnschrift SemiBold Condensed" panose="020B0502040204020203" pitchFamily="34" charset="0"/>
              </a:rPr>
              <a:t>(iii) Boost Grassroots economic development at district level</a:t>
            </a:r>
          </a:p>
          <a:p>
            <a:pPr marL="0" indent="0">
              <a:buNone/>
            </a:pPr>
            <a:r>
              <a:rPr lang="en-US" dirty="0">
                <a:latin typeface="Bahnschrift SemiBold Condensed" panose="020B0502040204020203" pitchFamily="34" charset="0"/>
              </a:rPr>
              <a:t> (iv) Facilitate innovative business solution for un-met social needs, and </a:t>
            </a:r>
          </a:p>
          <a:p>
            <a:pPr marL="0" indent="0">
              <a:buNone/>
            </a:pPr>
            <a:r>
              <a:rPr lang="en-US" dirty="0">
                <a:latin typeface="Bahnschrift SemiBold Condensed" panose="020B0502040204020203" pitchFamily="34" charset="0"/>
              </a:rPr>
              <a:t>(v) Promote innovation to further strengthen the competitiveness of the MSME sector.</a:t>
            </a:r>
          </a:p>
        </p:txBody>
      </p:sp>
      <p:sp>
        <p:nvSpPr>
          <p:cNvPr id="4" name="TextBox 3"/>
          <p:cNvSpPr txBox="1"/>
          <p:nvPr/>
        </p:nvSpPr>
        <p:spPr>
          <a:xfrm>
            <a:off x="781050" y="2008909"/>
            <a:ext cx="3943350" cy="523220"/>
          </a:xfrm>
          <a:prstGeom prst="rect">
            <a:avLst/>
          </a:prstGeom>
          <a:solidFill>
            <a:schemeClr val="bg2"/>
          </a:solidFill>
        </p:spPr>
        <p:txBody>
          <a:bodyPr wrap="square" rtlCol="0">
            <a:spAutoFit/>
          </a:bodyPr>
          <a:lstStyle/>
          <a:p>
            <a:r>
              <a:rPr lang="en-US" sz="2800" dirty="0">
                <a:latin typeface="Bahnschrift SemiBold Condensed" panose="020B0502040204020203" pitchFamily="34" charset="0"/>
              </a:rPr>
              <a:t>Objective:</a:t>
            </a:r>
          </a:p>
        </p:txBody>
      </p:sp>
    </p:spTree>
    <p:extLst>
      <p:ext uri="{BB962C8B-B14F-4D97-AF65-F5344CB8AC3E}">
        <p14:creationId xmlns:p14="http://schemas.microsoft.com/office/powerpoint/2010/main" val="361979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US" dirty="0">
                <a:latin typeface="Bahnschrift Condensed" panose="020B0502040204020203" pitchFamily="34" charset="0"/>
              </a:rPr>
              <a:t>Activities covered</a:t>
            </a:r>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marL="0" indent="0">
              <a:buNone/>
            </a:pPr>
            <a:r>
              <a:rPr lang="en-US" b="1" dirty="0" err="1">
                <a:solidFill>
                  <a:schemeClr val="accent2">
                    <a:lumMod val="50000"/>
                  </a:schemeClr>
                </a:solidFill>
                <a:latin typeface="Bahnschrift SemiBold Condensed" panose="020B0502040204020203" pitchFamily="34" charset="0"/>
              </a:rPr>
              <a:t>i</a:t>
            </a:r>
            <a:r>
              <a:rPr lang="en-US" b="1" dirty="0">
                <a:solidFill>
                  <a:schemeClr val="accent2">
                    <a:lumMod val="50000"/>
                  </a:schemeClr>
                </a:solidFill>
                <a:latin typeface="Bahnschrift SemiBold Condensed" panose="020B0502040204020203" pitchFamily="34" charset="0"/>
              </a:rPr>
              <a:t>)Create a database of technologies available with various Government/ private agencies and setup a Network of Technology </a:t>
            </a:r>
            <a:r>
              <a:rPr lang="en-US" b="1" dirty="0" err="1">
                <a:solidFill>
                  <a:schemeClr val="accent2">
                    <a:lumMod val="50000"/>
                  </a:schemeClr>
                </a:solidFill>
                <a:latin typeface="Bahnschrift SemiBold Condensed" panose="020B0502040204020203" pitchFamily="34" charset="0"/>
              </a:rPr>
              <a:t>Centres</a:t>
            </a:r>
            <a:r>
              <a:rPr lang="en-US" b="1" dirty="0">
                <a:solidFill>
                  <a:schemeClr val="accent2">
                    <a:lumMod val="50000"/>
                  </a:schemeClr>
                </a:solidFill>
                <a:latin typeface="Bahnschrift SemiBold Condensed" panose="020B0502040204020203" pitchFamily="34" charset="0"/>
              </a:rPr>
              <a:t> for sharing of best practices and experiences.</a:t>
            </a:r>
          </a:p>
          <a:p>
            <a:pPr marL="0" indent="0">
              <a:buNone/>
            </a:pPr>
            <a:endParaRPr lang="en-US" b="1" dirty="0">
              <a:solidFill>
                <a:schemeClr val="accent2">
                  <a:lumMod val="50000"/>
                </a:schemeClr>
              </a:solidFill>
              <a:latin typeface="Bahnschrift SemiBold Condensed" panose="020B0502040204020203" pitchFamily="34" charset="0"/>
            </a:endParaRPr>
          </a:p>
          <a:p>
            <a:pPr marL="0" indent="0">
              <a:buNone/>
            </a:pPr>
            <a:r>
              <a:rPr lang="en-US" b="1" dirty="0">
                <a:solidFill>
                  <a:schemeClr val="accent2">
                    <a:lumMod val="50000"/>
                  </a:schemeClr>
                </a:solidFill>
                <a:latin typeface="Bahnschrift SemiBold Condensed" panose="020B0502040204020203" pitchFamily="34" charset="0"/>
              </a:rPr>
              <a:t>ii) Develop the required skilled Human Resources necessary for mentoring and handholding the incubates.</a:t>
            </a:r>
          </a:p>
          <a:p>
            <a:pPr marL="0" indent="0">
              <a:buNone/>
            </a:pPr>
            <a:endParaRPr lang="en-US" b="1" dirty="0">
              <a:solidFill>
                <a:schemeClr val="accent2">
                  <a:lumMod val="50000"/>
                </a:schemeClr>
              </a:solidFill>
              <a:latin typeface="Bahnschrift SemiBold Condensed" panose="020B0502040204020203" pitchFamily="34" charset="0"/>
            </a:endParaRPr>
          </a:p>
          <a:p>
            <a:pPr marL="0" indent="0">
              <a:buNone/>
            </a:pPr>
            <a:endParaRPr lang="en-US" b="1" dirty="0">
              <a:solidFill>
                <a:schemeClr val="accent2">
                  <a:lumMod val="50000"/>
                </a:schemeClr>
              </a:solidFill>
              <a:latin typeface="Bahnschrift SemiBold Condensed" panose="020B0502040204020203" pitchFamily="34" charset="0"/>
            </a:endParaRPr>
          </a:p>
        </p:txBody>
      </p:sp>
    </p:spTree>
    <p:extLst>
      <p:ext uri="{BB962C8B-B14F-4D97-AF65-F5344CB8AC3E}">
        <p14:creationId xmlns:p14="http://schemas.microsoft.com/office/powerpoint/2010/main" val="148007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a:latin typeface="Bahnschrift Condensed" panose="020B0502040204020203" pitchFamily="34" charset="0"/>
              </a:rPr>
              <a:t>Contd..</a:t>
            </a:r>
          </a:p>
        </p:txBody>
      </p:sp>
      <p:sp>
        <p:nvSpPr>
          <p:cNvPr id="3" name="Content Placeholder 2"/>
          <p:cNvSpPr>
            <a:spLocks noGrp="1"/>
          </p:cNvSpPr>
          <p:nvPr>
            <p:ph idx="1"/>
          </p:nvPr>
        </p:nvSpPr>
        <p:spPr>
          <a:xfrm>
            <a:off x="628650" y="2033445"/>
            <a:ext cx="7886700" cy="3504911"/>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a:normAutofit/>
          </a:bodyPr>
          <a:lstStyle/>
          <a:p>
            <a:pPr marL="0" indent="0">
              <a:buNone/>
            </a:pPr>
            <a:r>
              <a:rPr lang="en-US" b="1" dirty="0">
                <a:latin typeface="Bahnschrift SemiBold Condensed" panose="020B0502040204020203" pitchFamily="34" charset="0"/>
              </a:rPr>
              <a:t>iii) Incubation and </a:t>
            </a:r>
            <a:r>
              <a:rPr lang="en-US" b="1" dirty="0" err="1">
                <a:latin typeface="Bahnschrift SemiBold Condensed" panose="020B0502040204020203" pitchFamily="34" charset="0"/>
              </a:rPr>
              <a:t>Commercialisation</a:t>
            </a:r>
            <a:r>
              <a:rPr lang="en-US" b="1" dirty="0">
                <a:latin typeface="Bahnschrift SemiBold Condensed" panose="020B0502040204020203" pitchFamily="34" charset="0"/>
              </a:rPr>
              <a:t> of Business Ideas </a:t>
            </a:r>
            <a:r>
              <a:rPr lang="en-US" b="1" dirty="0" err="1">
                <a:latin typeface="Bahnschrift SemiBold Condensed" panose="020B0502040204020203" pitchFamily="34" charset="0"/>
              </a:rPr>
              <a:t>Programme</a:t>
            </a:r>
            <a:r>
              <a:rPr lang="en-US" b="1" dirty="0">
                <a:latin typeface="Bahnschrift SemiBold Condensed" panose="020B0502040204020203" pitchFamily="34" charset="0"/>
              </a:rPr>
              <a:t> through technical/research institutes, Ministries of GOI and Private incubators.</a:t>
            </a:r>
          </a:p>
          <a:p>
            <a:pPr marL="0" indent="0">
              <a:buNone/>
            </a:pPr>
            <a:endParaRPr lang="en-US" b="1" dirty="0">
              <a:latin typeface="Bahnschrift SemiBold Condensed" panose="020B0502040204020203" pitchFamily="34" charset="0"/>
            </a:endParaRPr>
          </a:p>
          <a:p>
            <a:pPr marL="0" indent="0">
              <a:buNone/>
            </a:pPr>
            <a:r>
              <a:rPr lang="en-US" b="1" dirty="0">
                <a:latin typeface="Bahnschrift SemiBold Condensed" panose="020B0502040204020203" pitchFamily="34" charset="0"/>
              </a:rPr>
              <a:t>iv) Set up Livelihood Business Incubators (LBI) under National Small Industries Corporation (NSIC ), KVIC or Coir Board or any other Institution/agency of GOI/State Govt.</a:t>
            </a:r>
          </a:p>
          <a:p>
            <a:endParaRPr lang="en-US" dirty="0">
              <a:latin typeface="Bahnschrift SemiBold Condensed" panose="020B0502040204020203" pitchFamily="34" charset="0"/>
            </a:endParaRPr>
          </a:p>
        </p:txBody>
      </p:sp>
    </p:spTree>
    <p:extLst>
      <p:ext uri="{BB962C8B-B14F-4D97-AF65-F5344CB8AC3E}">
        <p14:creationId xmlns:p14="http://schemas.microsoft.com/office/powerpoint/2010/main" val="2995555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pPr algn="ctr"/>
            <a:br>
              <a:rPr lang="en-US" sz="3100" dirty="0">
                <a:latin typeface="Bahnschrift SemiBold Condensed" panose="020B0502040204020203" pitchFamily="34" charset="0"/>
              </a:rPr>
            </a:br>
            <a:r>
              <a:rPr lang="en-US" sz="3100" dirty="0">
                <a:latin typeface="Bahnschrift SemiBold Condensed" panose="020B0502040204020203" pitchFamily="34" charset="0"/>
              </a:rPr>
              <a:t>5. Scheme for Micro &amp; Small  Enterprises Cluster Development</a:t>
            </a:r>
            <a:br>
              <a:rPr lang="en-US" sz="3100" dirty="0">
                <a:latin typeface="Bahnschrift SemiBold Condensed" panose="020B0502040204020203" pitchFamily="34" charset="0"/>
              </a:rPr>
            </a:br>
            <a:r>
              <a:rPr lang="en-US" sz="3100" dirty="0" err="1">
                <a:latin typeface="Bahnschrift SemiBold Condensed" panose="020B0502040204020203" pitchFamily="34" charset="0"/>
              </a:rPr>
              <a:t>Programme</a:t>
            </a:r>
            <a:r>
              <a:rPr lang="en-US" sz="3100" dirty="0">
                <a:latin typeface="Bahnschrift SemiBold Condensed" panose="020B0502040204020203" pitchFamily="34" charset="0"/>
              </a:rPr>
              <a:t> (MSE -CDP )</a:t>
            </a:r>
            <a:br>
              <a:rPr lang="en-US" sz="3100" dirty="0">
                <a:latin typeface="Bahnschrift SemiBold Condensed" panose="020B0502040204020203" pitchFamily="34" charset="0"/>
              </a:rPr>
            </a:br>
            <a:endParaRPr lang="en-US" dirty="0"/>
          </a:p>
        </p:txBody>
      </p:sp>
      <p:sp>
        <p:nvSpPr>
          <p:cNvPr id="3" name="Content Placeholder 2"/>
          <p:cNvSpPr>
            <a:spLocks noGrp="1"/>
          </p:cNvSpPr>
          <p:nvPr>
            <p:ph idx="1"/>
          </p:nvPr>
        </p:nvSpPr>
        <p:spPr>
          <a:xfrm>
            <a:off x="628650" y="1825624"/>
            <a:ext cx="7886700" cy="4367357"/>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p:spPr>
        <p:txBody>
          <a:bodyPr>
            <a:normAutofit fontScale="92500" lnSpcReduction="20000"/>
          </a:bodyPr>
          <a:lstStyle/>
          <a:p>
            <a:pPr marL="0" indent="0" algn="just">
              <a:buNone/>
            </a:pPr>
            <a:r>
              <a:rPr lang="en-US" dirty="0">
                <a:latin typeface="Bahnschrift Condensed" panose="020B0502040204020203" pitchFamily="34" charset="0"/>
              </a:rPr>
              <a:t>The Ministry has adopted the cluster development approach as a key strategy for enhancing the productivity and competitiveness as well as capacity building of Micro and Small Enterprises(MSEs) and their collectives in the country.</a:t>
            </a:r>
          </a:p>
          <a:p>
            <a:pPr marL="0" indent="0" algn="just">
              <a:buNone/>
            </a:pPr>
            <a:r>
              <a:rPr lang="en-US" dirty="0">
                <a:latin typeface="Bahnschrift Condensed" panose="020B0502040204020203" pitchFamily="34" charset="0"/>
              </a:rPr>
              <a:t>Objectives of the Scheme:</a:t>
            </a:r>
          </a:p>
          <a:p>
            <a:pPr marL="0" indent="0" algn="just">
              <a:buNone/>
            </a:pPr>
            <a:r>
              <a:rPr lang="en-US" dirty="0" err="1">
                <a:latin typeface="Bahnschrift Condensed" panose="020B0502040204020203" pitchFamily="34" charset="0"/>
              </a:rPr>
              <a:t>i</a:t>
            </a:r>
            <a:r>
              <a:rPr lang="en-US" dirty="0">
                <a:latin typeface="Bahnschrift Condensed" panose="020B0502040204020203" pitchFamily="34" charset="0"/>
              </a:rPr>
              <a:t>) To support the sustainability and growth of MSEs by addressing common issues such as improvement of technology, skills and quality, market access, access to capital etc.</a:t>
            </a:r>
          </a:p>
          <a:p>
            <a:pPr marL="0" indent="0" algn="just">
              <a:buNone/>
            </a:pPr>
            <a:endParaRPr lang="en-US" dirty="0">
              <a:latin typeface="Bahnschrift Condensed" panose="020B0502040204020203" pitchFamily="34" charset="0"/>
            </a:endParaRPr>
          </a:p>
          <a:p>
            <a:pPr marL="0" indent="0" algn="just">
              <a:buNone/>
            </a:pPr>
            <a:r>
              <a:rPr lang="en-US" dirty="0">
                <a:latin typeface="Bahnschrift Condensed" panose="020B0502040204020203" pitchFamily="34" charset="0"/>
              </a:rPr>
              <a:t>ii) To build capacity of MSEs for common supportive action through formation of self-help groups, consortia, upgradation of association etc.</a:t>
            </a:r>
          </a:p>
        </p:txBody>
      </p:sp>
    </p:spTree>
    <p:extLst>
      <p:ext uri="{BB962C8B-B14F-4D97-AF65-F5344CB8AC3E}">
        <p14:creationId xmlns:p14="http://schemas.microsoft.com/office/powerpoint/2010/main" val="3425236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1272"/>
            <a:ext cx="7886700" cy="1325563"/>
          </a:xfrm>
          <a:solidFill>
            <a:srgbClr val="FFFF00"/>
          </a:solidFill>
        </p:spPr>
        <p:txBody>
          <a:bodyPr>
            <a:normAutofit/>
          </a:bodyPr>
          <a:lstStyle/>
          <a:p>
            <a:r>
              <a:rPr lang="en-US" dirty="0">
                <a:latin typeface="Bahnschrift SemiBold Condensed" panose="020B0502040204020203" pitchFamily="34" charset="0"/>
              </a:rPr>
              <a:t>Status OF MSE-CDP:</a:t>
            </a:r>
          </a:p>
        </p:txBody>
      </p:sp>
      <p:sp>
        <p:nvSpPr>
          <p:cNvPr id="3" name="Content Placeholder 2"/>
          <p:cNvSpPr>
            <a:spLocks noGrp="1"/>
          </p:cNvSpPr>
          <p:nvPr>
            <p:ph idx="1"/>
          </p:nvPr>
        </p:nvSpPr>
        <p: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p:spPr>
        <p:txBody>
          <a:bodyPr/>
          <a:lstStyle/>
          <a:p>
            <a:r>
              <a:rPr lang="en-US" dirty="0">
                <a:latin typeface="Bahnschrift Condensed" panose="020B0502040204020203" pitchFamily="34" charset="0"/>
              </a:rPr>
              <a:t>76 Common Facility </a:t>
            </a:r>
            <a:r>
              <a:rPr lang="en-US" dirty="0" err="1">
                <a:latin typeface="Bahnschrift Condensed" panose="020B0502040204020203" pitchFamily="34" charset="0"/>
              </a:rPr>
              <a:t>Centres</a:t>
            </a:r>
            <a:r>
              <a:rPr lang="en-US" dirty="0">
                <a:latin typeface="Bahnschrift Condensed" panose="020B0502040204020203" pitchFamily="34" charset="0"/>
              </a:rPr>
              <a:t> and</a:t>
            </a:r>
          </a:p>
          <a:p>
            <a:r>
              <a:rPr lang="en-US" dirty="0">
                <a:latin typeface="Bahnschrift Condensed" panose="020B0502040204020203" pitchFamily="34" charset="0"/>
              </a:rPr>
              <a:t> 169 Infrastructure Development Project have been commissioned so far.</a:t>
            </a:r>
          </a:p>
        </p:txBody>
      </p:sp>
    </p:spTree>
    <p:extLst>
      <p:ext uri="{BB962C8B-B14F-4D97-AF65-F5344CB8AC3E}">
        <p14:creationId xmlns:p14="http://schemas.microsoft.com/office/powerpoint/2010/main" val="32244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r="-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393" y="3515711"/>
            <a:ext cx="5297214" cy="3184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409904" y="727783"/>
            <a:ext cx="8324193" cy="1077218"/>
          </a:xfrm>
          <a:prstGeom prst="rect">
            <a:avLst/>
          </a:prstGeom>
          <a:blipFill>
            <a:blip r:embed="rId4"/>
            <a:tile tx="0" ty="0" sx="100000" sy="100000" flip="none" algn="tl"/>
          </a:blipFill>
        </p:spPr>
        <p:txBody>
          <a:bodyPr wrap="square">
            <a:spAutoFit/>
          </a:bodyPr>
          <a:lstStyle/>
          <a:p>
            <a:pPr algn="just"/>
            <a:r>
              <a:rPr lang="en-US" sz="3200" dirty="0">
                <a:latin typeface="Times New Roman" pitchFamily="18" charset="0"/>
                <a:cs typeface="Times New Roman" pitchFamily="18" charset="0"/>
              </a:rPr>
              <a:t>The enterprise is regarded as </a:t>
            </a:r>
            <a:r>
              <a:rPr lang="en-US" sz="3200" b="1" dirty="0">
                <a:solidFill>
                  <a:srgbClr val="FF0000"/>
                </a:solidFill>
                <a:latin typeface="Times New Roman" pitchFamily="18" charset="0"/>
                <a:cs typeface="Times New Roman" pitchFamily="18" charset="0"/>
              </a:rPr>
              <a:t>BACKBONE</a:t>
            </a:r>
            <a:r>
              <a:rPr lang="en-US" sz="3200" dirty="0">
                <a:latin typeface="Times New Roman" pitchFamily="18" charset="0"/>
                <a:cs typeface="Times New Roman" pitchFamily="18" charset="0"/>
              </a:rPr>
              <a:t> of industrial development.</a:t>
            </a:r>
          </a:p>
        </p:txBody>
      </p:sp>
      <p:sp>
        <p:nvSpPr>
          <p:cNvPr id="5" name="Rectangle 4"/>
          <p:cNvSpPr/>
          <p:nvPr/>
        </p:nvSpPr>
        <p:spPr>
          <a:xfrm>
            <a:off x="417786" y="1970708"/>
            <a:ext cx="8308429" cy="1077218"/>
          </a:xfrm>
          <a:prstGeom prst="rect">
            <a:avLst/>
          </a:prstGeom>
          <a:blipFill>
            <a:blip r:embed="rId5"/>
            <a:tile tx="0" ty="0" sx="100000" sy="100000" flip="none" algn="tl"/>
          </a:blipFill>
        </p:spPr>
        <p:txBody>
          <a:bodyPr wrap="square">
            <a:spAutoFit/>
          </a:bodyPr>
          <a:lstStyle/>
          <a:p>
            <a:r>
              <a:rPr lang="en-US" sz="3200" dirty="0">
                <a:latin typeface="Times New Roman" pitchFamily="18" charset="0"/>
                <a:cs typeface="Times New Roman" pitchFamily="18" charset="0"/>
              </a:rPr>
              <a:t>They are the nursery for entrepreneurship and innovations.</a:t>
            </a:r>
          </a:p>
        </p:txBody>
      </p:sp>
      <p:sp>
        <p:nvSpPr>
          <p:cNvPr id="7" name="TextBox 6"/>
          <p:cNvSpPr txBox="1"/>
          <p:nvPr/>
        </p:nvSpPr>
        <p:spPr>
          <a:xfrm>
            <a:off x="-16" y="67583"/>
            <a:ext cx="148195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latin typeface="Times New Roman" pitchFamily="18" charset="0"/>
                <a:cs typeface="Times New Roman" pitchFamily="18" charset="0"/>
              </a:rPr>
              <a:t>Contd..</a:t>
            </a:r>
          </a:p>
        </p:txBody>
      </p:sp>
    </p:spTree>
    <p:extLst>
      <p:ext uri="{BB962C8B-B14F-4D97-AF65-F5344CB8AC3E}">
        <p14:creationId xmlns:p14="http://schemas.microsoft.com/office/powerpoint/2010/main" val="2741653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pPr algn="ctr"/>
            <a:r>
              <a:rPr lang="en-US" sz="3600" dirty="0">
                <a:solidFill>
                  <a:srgbClr val="FFFFFF"/>
                </a:solidFill>
                <a:latin typeface="Bahnschrift SemiBold Condensed" panose="020B0502040204020203" pitchFamily="34" charset="0"/>
              </a:rPr>
              <a:t>6. Credit Linked Capital Subsidy Scheme(CLCSS )</a:t>
            </a:r>
          </a:p>
        </p:txBody>
      </p:sp>
      <p:sp>
        <p:nvSpPr>
          <p:cNvPr id="3" name="Content Placeholder 2"/>
          <p:cNvSpPr>
            <a:spLocks noGrp="1"/>
          </p:cNvSpPr>
          <p:nvPr>
            <p:ph idx="1"/>
          </p:nvPr>
        </p:nvSpPr>
        <p: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gradFill>
        </p:spPr>
        <p:txBody>
          <a:bodyPr/>
          <a:lstStyle/>
          <a:p>
            <a:endParaRPr lang="en-US" dirty="0">
              <a:latin typeface="Bahnschrift SemiBold Condensed" panose="020B0502040204020203" pitchFamily="34" charset="0"/>
            </a:endParaRPr>
          </a:p>
          <a:p>
            <a:r>
              <a:rPr lang="en-US" dirty="0">
                <a:latin typeface="Bahnschrift SemiBold Condensed" panose="020B0502040204020203" pitchFamily="34" charset="0"/>
              </a:rPr>
              <a:t>The Scheme has been re-launched by Hon’ble Minister of MSME on 05th September 2019.</a:t>
            </a:r>
          </a:p>
          <a:p>
            <a:r>
              <a:rPr lang="en-US" dirty="0">
                <a:latin typeface="Bahnschrift SemiBold Condensed" panose="020B0502040204020203" pitchFamily="34" charset="0"/>
              </a:rPr>
              <a:t>The objective of CLCS is to facilitate technology to MSEs through institutional finance for well established and proven technologies</a:t>
            </a:r>
          </a:p>
          <a:p>
            <a:r>
              <a:rPr lang="en-US" dirty="0">
                <a:latin typeface="Bahnschrift SemiBold Condensed" panose="020B0502040204020203" pitchFamily="34" charset="0"/>
              </a:rPr>
              <a:t>15% on institutional credit up to </a:t>
            </a:r>
            <a:r>
              <a:rPr lang="en-US" dirty="0" err="1">
                <a:latin typeface="Bahnschrift SemiBold Condensed" panose="020B0502040204020203" pitchFamily="34" charset="0"/>
              </a:rPr>
              <a:t>Rs</a:t>
            </a:r>
            <a:r>
              <a:rPr lang="en-US" dirty="0">
                <a:latin typeface="Bahnschrift SemiBold Condensed" panose="020B0502040204020203" pitchFamily="34" charset="0"/>
              </a:rPr>
              <a:t>. 1.0 crore</a:t>
            </a:r>
          </a:p>
        </p:txBody>
      </p:sp>
    </p:spTree>
    <p:extLst>
      <p:ext uri="{BB962C8B-B14F-4D97-AF65-F5344CB8AC3E}">
        <p14:creationId xmlns:p14="http://schemas.microsoft.com/office/powerpoint/2010/main" val="760465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5,794 Slide Show Template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9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676400"/>
            <a:ext cx="8229600" cy="4568536"/>
          </a:xfrm>
        </p:spPr>
        <p:txBody>
          <a:bodyPr>
            <a:normAutofit/>
          </a:bodyPr>
          <a:lstStyle/>
          <a:p>
            <a:pPr lvl="0"/>
            <a:r>
              <a:rPr lang="en-US" dirty="0">
                <a:latin typeface="Times New Roman" pitchFamily="18" charset="0"/>
                <a:cs typeface="Times New Roman" pitchFamily="18" charset="0"/>
              </a:rPr>
              <a:t>Launched</a:t>
            </a:r>
            <a:r>
              <a:rPr lang="en-US" sz="2800" dirty="0">
                <a:latin typeface="Times New Roman" pitchFamily="18" charset="0"/>
                <a:cs typeface="Times New Roman" pitchFamily="18" charset="0"/>
              </a:rPr>
              <a:t> by ministry of MSME &amp; SIDBI, </a:t>
            </a:r>
          </a:p>
          <a:p>
            <a:pPr lvl="0"/>
            <a:r>
              <a:rPr lang="en-US" sz="2800" dirty="0">
                <a:latin typeface="Times New Roman" pitchFamily="18" charset="0"/>
                <a:cs typeface="Times New Roman" pitchFamily="18" charset="0"/>
              </a:rPr>
              <a:t>Year: 2000</a:t>
            </a:r>
          </a:p>
          <a:p>
            <a:pPr algn="just"/>
            <a:r>
              <a:rPr lang="en-US" sz="2800" b="1" dirty="0">
                <a:solidFill>
                  <a:srgbClr val="C00000"/>
                </a:solidFill>
                <a:latin typeface="Times New Roman" pitchFamily="18" charset="0"/>
                <a:cs typeface="Times New Roman" pitchFamily="18" charset="0"/>
              </a:rPr>
              <a:t>Objective</a:t>
            </a:r>
            <a:r>
              <a:rPr lang="en-US" sz="2800" dirty="0">
                <a:solidFill>
                  <a:srgbClr val="C00000"/>
                </a:solidFill>
                <a:latin typeface="Times New Roman" pitchFamily="18" charset="0"/>
                <a:cs typeface="Times New Roman" pitchFamily="18" charset="0"/>
              </a:rPr>
              <a:t> – </a:t>
            </a:r>
            <a:r>
              <a:rPr lang="en-US" sz="2800" dirty="0">
                <a:latin typeface="Times New Roman" pitchFamily="18" charset="0"/>
                <a:cs typeface="Times New Roman" pitchFamily="18" charset="0"/>
              </a:rPr>
              <a:t>To make available collateral-free credit to MSE through banks and financial institutions </a:t>
            </a:r>
          </a:p>
          <a:p>
            <a:r>
              <a:rPr lang="en-US" dirty="0">
                <a:latin typeface="Times New Roman" panose="02020603050405020304" pitchFamily="18" charset="0"/>
                <a:cs typeface="Times New Roman" panose="02020603050405020304" pitchFamily="18" charset="0"/>
              </a:rPr>
              <a:t>STATUS: As on 31st December, 2021, cumulatively 56.03 lakh proposals have been approved for guarantee cover of Rs. 2.90 lakh crores</a:t>
            </a:r>
            <a:endParaRPr lang="en-IN" sz="2800" dirty="0">
              <a:latin typeface="Times New Roman" panose="02020603050405020304" pitchFamily="18" charset="0"/>
              <a:cs typeface="Times New Roman" pitchFamily="18" charset="0"/>
            </a:endParaRPr>
          </a:p>
          <a:p>
            <a:endParaRPr lang="en-IN" dirty="0"/>
          </a:p>
        </p:txBody>
      </p:sp>
      <p:sp>
        <p:nvSpPr>
          <p:cNvPr id="4" name="Title 3"/>
          <p:cNvSpPr>
            <a:spLocks noGrp="1"/>
          </p:cNvSpPr>
          <p:nvPr>
            <p:ph type="title"/>
          </p:nvPr>
        </p:nvSpPr>
        <p:spPr>
          <a:xfrm>
            <a:off x="228600" y="272955"/>
            <a:ext cx="8229600" cy="1143000"/>
          </a:xfrm>
          <a:prstGeom prst="homePlat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Times New Roman" pitchFamily="18" charset="0"/>
                <a:cs typeface="Times New Roman" pitchFamily="18" charset="0"/>
              </a:rPr>
              <a:t>The Credit Guarantee Trust Fund for MSEs </a:t>
            </a:r>
            <a:r>
              <a:rPr lang="en-IN" sz="2800" b="1" dirty="0">
                <a:latin typeface="Times New Roman" pitchFamily="18" charset="0"/>
                <a:cs typeface="Times New Roman" pitchFamily="18" charset="0"/>
              </a:rPr>
              <a:t>(CGTMSE).</a:t>
            </a:r>
            <a:endParaRPr lang="en-US" sz="2800" b="1" dirty="0">
              <a:latin typeface="Times New Roman" pitchFamily="18" charset="0"/>
              <a:cs typeface="Times New Roman" pitchFamily="18" charset="0"/>
            </a:endParaRPr>
          </a:p>
        </p:txBody>
      </p:sp>
      <p:pic>
        <p:nvPicPr>
          <p:cNvPr id="1029" name="Picture 5" descr="CGTMSE: Home"/>
          <p:cNvPicPr>
            <a:picLocks noChangeAspect="1" noChangeArrowheads="1"/>
          </p:cNvPicPr>
          <p:nvPr/>
        </p:nvPicPr>
        <p:blipFill rotWithShape="1">
          <a:blip r:embed="rId5">
            <a:extLst>
              <a:ext uri="{28A0092B-C50C-407E-A947-70E740481C1C}">
                <a14:useLocalDpi xmlns:a14="http://schemas.microsoft.com/office/drawing/2010/main" val="0"/>
              </a:ext>
            </a:extLst>
          </a:blip>
          <a:srcRect t="8509" r="73797" b="6495"/>
          <a:stretch/>
        </p:blipFill>
        <p:spPr bwMode="auto">
          <a:xfrm>
            <a:off x="6996049" y="1413681"/>
            <a:ext cx="2209800" cy="2015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AutoShape 7" descr="Credit Guarantee Fund Trust For Micro and Small Enterprises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9" descr="Credit Guarantee Fund Trust For Micro and Small Enterprises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11" descr="Credit Guarantee Fund Trust For Micro and Small Enterprises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13" descr="Credit Guarantee Fund Trust For Micro and Small Enterprises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9" name="Picture 15" descr="CREDIT GUARANTEE FUND TRUST FOR MICRO AND SMALL ENTERPRISES (CGTMSE)"/>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200652" y="5330529"/>
            <a:ext cx="1966849" cy="11713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1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pPr algn="ctr"/>
            <a:r>
              <a:rPr lang="en-US" dirty="0">
                <a:solidFill>
                  <a:schemeClr val="accent2">
                    <a:lumMod val="50000"/>
                  </a:schemeClr>
                </a:solidFill>
                <a:latin typeface="Bahnschrift Condensed" panose="020B0502040204020203" pitchFamily="34" charset="0"/>
              </a:rPr>
              <a:t>Coir Board Schemes</a:t>
            </a:r>
            <a:endParaRPr lang="en-US" dirty="0">
              <a:solidFill>
                <a:schemeClr val="accent2">
                  <a:lumMod val="50000"/>
                </a:schemeClr>
              </a:solidFill>
            </a:endParaRPr>
          </a:p>
        </p:txBody>
      </p:sp>
      <p:sp>
        <p:nvSpPr>
          <p:cNvPr id="3" name="Content Placeholder 2"/>
          <p:cNvSpPr>
            <a:spLocks noGrp="1"/>
          </p:cNvSpPr>
          <p:nvPr>
            <p:ph idx="1"/>
          </p:nvPr>
        </p:nvSpPr>
        <p: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normAutofit/>
          </a:bodyPr>
          <a:lstStyle/>
          <a:p>
            <a:pPr marL="0" indent="0" algn="just">
              <a:buNone/>
            </a:pPr>
            <a:r>
              <a:rPr lang="en-US" dirty="0">
                <a:latin typeface="Bahnschrift Condensed" panose="020B0502040204020203" pitchFamily="34" charset="0"/>
              </a:rPr>
              <a:t>Coir Board is a statutory body established under the Coir Industry Act, 1953 for promoting the overall development of the coir industry and improvement of the living conditions of the workers engaged in this traditional industry.</a:t>
            </a:r>
          </a:p>
          <a:p>
            <a:pPr marL="0" indent="0" algn="just">
              <a:buNone/>
            </a:pPr>
            <a:r>
              <a:rPr lang="en-US" b="1" dirty="0">
                <a:solidFill>
                  <a:srgbClr val="FFFFFF"/>
                </a:solidFill>
                <a:latin typeface="Bahnschrift Condensed" panose="020B0502040204020203" pitchFamily="34" charset="0"/>
              </a:rPr>
              <a:t>Objective:</a:t>
            </a:r>
          </a:p>
          <a:p>
            <a:pPr marL="0" indent="0" algn="just">
              <a:buNone/>
            </a:pPr>
            <a:r>
              <a:rPr lang="en-US" dirty="0">
                <a:latin typeface="Bahnschrift Condensed" panose="020B0502040204020203" pitchFamily="34" charset="0"/>
              </a:rPr>
              <a:t>The Coir Board is tasked with promoting the overall development of the coir industry and improvement of the living conditions of the workers engaged in this traditional industry.</a:t>
            </a:r>
          </a:p>
        </p:txBody>
      </p:sp>
    </p:spTree>
    <p:extLst>
      <p:ext uri="{BB962C8B-B14F-4D97-AF65-F5344CB8AC3E}">
        <p14:creationId xmlns:p14="http://schemas.microsoft.com/office/powerpoint/2010/main" val="1423057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US" sz="4000" b="1" dirty="0">
                <a:latin typeface="Bahnschrift Condensed" panose="020B0502040204020203" pitchFamily="34" charset="0"/>
              </a:rPr>
              <a:t>7.Coir </a:t>
            </a:r>
            <a:r>
              <a:rPr lang="en-US" sz="4000" b="1" dirty="0" err="1">
                <a:latin typeface="Bahnschrift Condensed" panose="020B0502040204020203" pitchFamily="34" charset="0"/>
              </a:rPr>
              <a:t>Vikas</a:t>
            </a:r>
            <a:r>
              <a:rPr lang="en-US" sz="4000" b="1" dirty="0">
                <a:latin typeface="Bahnschrift Condensed" panose="020B0502040204020203" pitchFamily="34" charset="0"/>
              </a:rPr>
              <a:t> </a:t>
            </a:r>
            <a:r>
              <a:rPr lang="en-US" sz="4000" b="1" dirty="0" err="1">
                <a:latin typeface="Bahnschrift Condensed" panose="020B0502040204020203" pitchFamily="34" charset="0"/>
              </a:rPr>
              <a:t>Yojana</a:t>
            </a:r>
            <a:r>
              <a:rPr lang="en-US" sz="4000" b="1" dirty="0">
                <a:latin typeface="Bahnschrift Condensed" panose="020B0502040204020203" pitchFamily="34" charset="0"/>
              </a:rPr>
              <a:t> (CVY)</a:t>
            </a:r>
            <a:endParaRPr lang="en-US" sz="4000" dirty="0">
              <a:latin typeface="Bahnschrift Condensed" panose="020B0502040204020203" pitchFamily="34" charset="0"/>
            </a:endParaRPr>
          </a:p>
        </p:txBody>
      </p:sp>
      <p:sp>
        <p:nvSpPr>
          <p:cNvPr id="3" name="Content Placeholder 2"/>
          <p:cNvSpPr>
            <a:spLocks noGrp="1"/>
          </p:cNvSpPr>
          <p:nvPr>
            <p:ph idx="1"/>
          </p:nvPr>
        </p:nvSpPr>
        <p: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a:normAutofit/>
          </a:bodyPr>
          <a:lstStyle/>
          <a:p>
            <a:pPr marL="0" indent="0">
              <a:buNone/>
            </a:pPr>
            <a:r>
              <a:rPr lang="en-US" dirty="0">
                <a:latin typeface="Bahnschrift Condensed" panose="020B0502040204020203" pitchFamily="34" charset="0"/>
              </a:rPr>
              <a:t>The activities are in the areas of </a:t>
            </a:r>
          </a:p>
          <a:p>
            <a:pPr marL="571500" indent="-571500">
              <a:buAutoNum type="romanLcParenBoth"/>
            </a:pPr>
            <a:r>
              <a:rPr lang="en-US" dirty="0">
                <a:latin typeface="Bahnschrift Condensed" panose="020B0502040204020203" pitchFamily="34" charset="0"/>
              </a:rPr>
              <a:t>Modernization of production processes,</a:t>
            </a:r>
          </a:p>
          <a:p>
            <a:pPr marL="571500" indent="-571500">
              <a:buAutoNum type="romanLcParenBoth"/>
            </a:pPr>
            <a:r>
              <a:rPr lang="en-US" dirty="0">
                <a:latin typeface="Bahnschrift Condensed" panose="020B0502040204020203" pitchFamily="34" charset="0"/>
              </a:rPr>
              <a:t>Development of machinery and equipment,</a:t>
            </a:r>
          </a:p>
          <a:p>
            <a:pPr marL="0" indent="0">
              <a:buNone/>
            </a:pPr>
            <a:r>
              <a:rPr lang="en-US" dirty="0">
                <a:latin typeface="Bahnschrift Condensed" panose="020B0502040204020203" pitchFamily="34" charset="0"/>
              </a:rPr>
              <a:t>(iii)   Product development and diversification, </a:t>
            </a:r>
          </a:p>
          <a:p>
            <a:pPr marL="0" indent="0">
              <a:buNone/>
            </a:pPr>
            <a:r>
              <a:rPr lang="en-US" dirty="0">
                <a:latin typeface="Bahnschrift Condensed" panose="020B0502040204020203" pitchFamily="34" charset="0"/>
              </a:rPr>
              <a:t>(iv)    Development of environment friendly technologies, technology transfer, incubation, testing and service facilities, etc.</a:t>
            </a:r>
          </a:p>
        </p:txBody>
      </p:sp>
    </p:spTree>
    <p:extLst>
      <p:ext uri="{BB962C8B-B14F-4D97-AF65-F5344CB8AC3E}">
        <p14:creationId xmlns:p14="http://schemas.microsoft.com/office/powerpoint/2010/main" val="3740764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1998"/>
            <a:ext cx="4779818" cy="1325563"/>
          </a:xfrm>
          <a:solidFill>
            <a:schemeClr val="accent4">
              <a:lumMod val="40000"/>
              <a:lumOff val="60000"/>
            </a:schemeClr>
          </a:solidFill>
        </p:spPr>
        <p:txBody>
          <a:bodyPr/>
          <a:lstStyle/>
          <a:p>
            <a:pPr algn="ctr"/>
            <a:r>
              <a:rPr lang="en-US" b="1" dirty="0">
                <a:solidFill>
                  <a:srgbClr val="0070C0"/>
                </a:solidFill>
                <a:latin typeface="Bahnschrift Condensed" panose="020B0502040204020203" pitchFamily="34" charset="0"/>
              </a:rPr>
              <a:t>8.Mahila Coir </a:t>
            </a:r>
            <a:r>
              <a:rPr lang="en-US" b="1" dirty="0" err="1">
                <a:solidFill>
                  <a:srgbClr val="0070C0"/>
                </a:solidFill>
                <a:latin typeface="Bahnschrift Condensed" panose="020B0502040204020203" pitchFamily="34" charset="0"/>
              </a:rPr>
              <a:t>Yojana</a:t>
            </a:r>
            <a:endParaRPr lang="en-US" dirty="0">
              <a:solidFill>
                <a:srgbClr val="0070C0"/>
              </a:solidFill>
              <a:latin typeface="Bahnschrift Condensed" panose="020B0502040204020203" pitchFamily="34" charset="0"/>
            </a:endParaRPr>
          </a:p>
        </p:txBody>
      </p:sp>
      <p:sp>
        <p:nvSpPr>
          <p:cNvPr id="3" name="Content Placeholder 2"/>
          <p:cNvSpPr>
            <a:spLocks noGrp="1"/>
          </p:cNvSpPr>
          <p:nvPr>
            <p:ph idx="1"/>
          </p:nvPr>
        </p:nvSpPr>
        <p:spPr>
          <a:xfrm>
            <a:off x="199159" y="2075007"/>
            <a:ext cx="7074477" cy="4351338"/>
          </a:xfrm>
        </p:spPr>
        <p:txBody>
          <a:bodyPr>
            <a:normAutofit/>
          </a:bodyPr>
          <a:lstStyle/>
          <a:p>
            <a:pPr algn="just"/>
            <a:r>
              <a:rPr lang="en-US" dirty="0" err="1">
                <a:latin typeface="Bahnschrift Condensed" panose="020B0502040204020203" pitchFamily="34" charset="0"/>
              </a:rPr>
              <a:t>Mahila</a:t>
            </a:r>
            <a:r>
              <a:rPr lang="en-US" dirty="0">
                <a:latin typeface="Bahnschrift Condensed" panose="020B0502040204020203" pitchFamily="34" charset="0"/>
              </a:rPr>
              <a:t> Coir </a:t>
            </a:r>
            <a:r>
              <a:rPr lang="en-US" dirty="0" err="1">
                <a:latin typeface="Bahnschrift Condensed" panose="020B0502040204020203" pitchFamily="34" charset="0"/>
              </a:rPr>
              <a:t>Yojana</a:t>
            </a:r>
            <a:r>
              <a:rPr lang="en-US" dirty="0">
                <a:latin typeface="Bahnschrift Condensed" panose="020B0502040204020203" pitchFamily="34" charset="0"/>
              </a:rPr>
              <a:t> is a women oriented, self-employment scheme being implemented by Coir Board. </a:t>
            </a:r>
          </a:p>
          <a:p>
            <a:pPr algn="just"/>
            <a:r>
              <a:rPr lang="en-US" dirty="0">
                <a:latin typeface="Bahnschrift Condensed" panose="020B0502040204020203" pitchFamily="34" charset="0"/>
              </a:rPr>
              <a:t>The scheme envisages imparting training with stipend to women artisans on coir technology and scale up the skill of women coir workers.</a:t>
            </a:r>
          </a:p>
          <a:p>
            <a:pPr algn="just"/>
            <a:r>
              <a:rPr lang="en-US" dirty="0">
                <a:latin typeface="Bahnschrift Condensed" panose="020B0502040204020203" pitchFamily="34" charset="0"/>
              </a:rPr>
              <a:t> The trained women artisans will be provided financial assistance for procurement of machinery/equipment under the </a:t>
            </a:r>
            <a:r>
              <a:rPr lang="en-US" dirty="0">
                <a:solidFill>
                  <a:srgbClr val="FF0000"/>
                </a:solidFill>
                <a:latin typeface="Bahnschrift Condensed" panose="020B0502040204020203" pitchFamily="34" charset="0"/>
              </a:rPr>
              <a:t>Prime Minister’s Employment Generation </a:t>
            </a:r>
            <a:r>
              <a:rPr lang="en-US" dirty="0" err="1">
                <a:solidFill>
                  <a:srgbClr val="FF0000"/>
                </a:solidFill>
                <a:latin typeface="Bahnschrift Condensed" panose="020B0502040204020203" pitchFamily="34" charset="0"/>
              </a:rPr>
              <a:t>Programme</a:t>
            </a:r>
            <a:r>
              <a:rPr lang="en-US" dirty="0">
                <a:solidFill>
                  <a:srgbClr val="FF0000"/>
                </a:solidFill>
                <a:latin typeface="Bahnschrift Condensed" panose="020B0502040204020203" pitchFamily="34" charset="0"/>
              </a:rPr>
              <a:t> (PMEGP) </a:t>
            </a:r>
            <a:r>
              <a:rPr lang="en-US" dirty="0">
                <a:latin typeface="Bahnschrift Condensed" panose="020B0502040204020203" pitchFamily="34" charset="0"/>
              </a:rPr>
              <a:t>with necessary handholding support by the Coir Board through its field offices.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556" y="166255"/>
            <a:ext cx="3706159" cy="1908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2821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dirty="0" err="1"/>
              <a:t>Contd</a:t>
            </a:r>
            <a:r>
              <a:rPr lang="en-US" dirty="0"/>
              <a:t>…</a:t>
            </a:r>
          </a:p>
        </p:txBody>
      </p:sp>
      <p:sp>
        <p:nvSpPr>
          <p:cNvPr id="3" name="Content Placeholder 2"/>
          <p:cNvSpPr>
            <a:spLocks noGrp="1"/>
          </p:cNvSpPr>
          <p:nvPr>
            <p:ph idx="1"/>
          </p:nvPr>
        </p:nvSpPr>
        <p:spPr>
          <a:xfrm>
            <a:off x="628650" y="1825625"/>
            <a:ext cx="7886700" cy="3577648"/>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a:bodyPr>
          <a:lstStyle/>
          <a:p>
            <a:pPr algn="just"/>
            <a:r>
              <a:rPr lang="en-US" dirty="0">
                <a:latin typeface="Bahnschrift Condensed" panose="020B0502040204020203" pitchFamily="34" charset="0"/>
              </a:rPr>
              <a:t>The financial assistance for procurement of machinery/equipment can be obtained under </a:t>
            </a:r>
            <a:r>
              <a:rPr lang="en-US" dirty="0">
                <a:solidFill>
                  <a:srgbClr val="FF0000"/>
                </a:solidFill>
                <a:latin typeface="Bahnschrift Condensed" panose="020B0502040204020203" pitchFamily="34" charset="0"/>
              </a:rPr>
              <a:t>PMEGP</a:t>
            </a:r>
            <a:r>
              <a:rPr lang="en-US" dirty="0">
                <a:latin typeface="Bahnschrift Condensed" panose="020B0502040204020203" pitchFamily="34" charset="0"/>
              </a:rPr>
              <a:t> scheme for setting up of new coir units for which the maximum project cost is Rs.25 Lakhs.</a:t>
            </a:r>
          </a:p>
          <a:p>
            <a:pPr algn="just"/>
            <a:r>
              <a:rPr lang="en-US" dirty="0">
                <a:latin typeface="Bahnschrift Condensed" panose="020B0502040204020203" pitchFamily="34" charset="0"/>
              </a:rPr>
              <a:t>During the year 2020-21, the Board has imparted training to </a:t>
            </a:r>
            <a:r>
              <a:rPr lang="en-US" dirty="0">
                <a:solidFill>
                  <a:srgbClr val="00B0F0"/>
                </a:solidFill>
                <a:latin typeface="Bahnschrift Condensed" panose="020B0502040204020203" pitchFamily="34" charset="0"/>
              </a:rPr>
              <a:t>1416 Coir units</a:t>
            </a:r>
          </a:p>
        </p:txBody>
      </p:sp>
    </p:spTree>
    <p:extLst>
      <p:ext uri="{BB962C8B-B14F-4D97-AF65-F5344CB8AC3E}">
        <p14:creationId xmlns:p14="http://schemas.microsoft.com/office/powerpoint/2010/main" val="2560022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9" y="586798"/>
            <a:ext cx="5167745" cy="1325563"/>
          </a:xfrm>
          <a:solidFill>
            <a:schemeClr val="tx2">
              <a:lumMod val="40000"/>
              <a:lumOff val="60000"/>
            </a:schemeClr>
          </a:solidFill>
        </p:spPr>
        <p:txBody>
          <a:bodyPr/>
          <a:lstStyle/>
          <a:p>
            <a:pPr algn="ctr"/>
            <a:r>
              <a:rPr lang="en-US" b="1" dirty="0">
                <a:latin typeface="Bahnschrift SemiBold Condensed" panose="020B0502040204020203" pitchFamily="34" charset="0"/>
              </a:rPr>
              <a:t>9.Coir </a:t>
            </a:r>
            <a:r>
              <a:rPr lang="en-US" b="1" dirty="0" err="1">
                <a:latin typeface="Bahnschrift SemiBold Condensed" panose="020B0502040204020203" pitchFamily="34" charset="0"/>
              </a:rPr>
              <a:t>Udyami</a:t>
            </a:r>
            <a:r>
              <a:rPr lang="en-US" b="1" dirty="0">
                <a:latin typeface="Bahnschrift SemiBold Condensed" panose="020B0502040204020203" pitchFamily="34" charset="0"/>
              </a:rPr>
              <a:t> </a:t>
            </a:r>
            <a:r>
              <a:rPr lang="en-US" b="1" dirty="0" err="1">
                <a:latin typeface="Bahnschrift SemiBold Condensed" panose="020B0502040204020203" pitchFamily="34" charset="0"/>
              </a:rPr>
              <a:t>Yojana</a:t>
            </a:r>
            <a:r>
              <a:rPr lang="en-US" b="1" dirty="0">
                <a:latin typeface="Bahnschrift SemiBold Condensed" panose="020B0502040204020203" pitchFamily="34" charset="0"/>
              </a:rPr>
              <a:t> (CUY)</a:t>
            </a:r>
            <a:endParaRPr lang="en-US" dirty="0">
              <a:latin typeface="Bahnschrift SemiBold Condensed" panose="020B0502040204020203" pitchFamily="34" charset="0"/>
            </a:endParaRPr>
          </a:p>
        </p:txBody>
      </p:sp>
      <p:sp>
        <p:nvSpPr>
          <p:cNvPr id="3" name="Content Placeholder 2"/>
          <p:cNvSpPr>
            <a:spLocks noGrp="1"/>
          </p:cNvSpPr>
          <p:nvPr>
            <p:ph idx="1"/>
          </p:nvPr>
        </p:nvSpPr>
        <p:spPr>
          <a:xfrm>
            <a:off x="446810" y="2254826"/>
            <a:ext cx="7606144" cy="4247718"/>
          </a:xfrm>
          <a:solidFill>
            <a:schemeClr val="bg1"/>
          </a:solidFill>
        </p:spPr>
        <p:txBody>
          <a:bodyPr>
            <a:normAutofit fontScale="85000" lnSpcReduction="20000"/>
          </a:bodyPr>
          <a:lstStyle/>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This is a credit linked subsidy scheme for setting up of coir units with project cost </a:t>
            </a:r>
            <a:r>
              <a:rPr lang="en-US" dirty="0" err="1">
                <a:latin typeface="Bahnschrift Condensed" panose="020B0502040204020203" pitchFamily="34" charset="0"/>
              </a:rPr>
              <a:t>upto</a:t>
            </a:r>
            <a:r>
              <a:rPr lang="en-US" dirty="0">
                <a:latin typeface="Bahnschrift Condensed" panose="020B0502040204020203" pitchFamily="34" charset="0"/>
              </a:rPr>
              <a:t> Rs.10 lakhs plus one cycle of working capital, which shall not exceed 25% of the project cost. </a:t>
            </a:r>
          </a:p>
          <a:p>
            <a:pPr marL="0" indent="0">
              <a:buNone/>
            </a:pPr>
            <a:r>
              <a:rPr lang="en-US" dirty="0">
                <a:highlight>
                  <a:srgbClr val="FFFF00"/>
                </a:highlight>
                <a:latin typeface="Bahnschrift Condensed" panose="020B0502040204020203" pitchFamily="34" charset="0"/>
              </a:rPr>
              <a:t>Nature of </a:t>
            </a:r>
            <a:r>
              <a:rPr lang="en-US" dirty="0" err="1">
                <a:highlight>
                  <a:srgbClr val="FFFF00"/>
                </a:highlight>
                <a:latin typeface="Bahnschrift Condensed" panose="020B0502040204020203" pitchFamily="34" charset="0"/>
              </a:rPr>
              <a:t>asssistance</a:t>
            </a:r>
            <a:endParaRPr lang="en-US" dirty="0">
              <a:highlight>
                <a:srgbClr val="FFFF00"/>
              </a:highlight>
              <a:latin typeface="Bahnschrift Condensed" panose="020B0502040204020203" pitchFamily="34" charset="0"/>
            </a:endParaRPr>
          </a:p>
          <a:p>
            <a:pPr marL="0" indent="0">
              <a:buNone/>
            </a:pPr>
            <a:r>
              <a:rPr lang="en-US" dirty="0">
                <a:latin typeface="Bahnschrift Condensed" panose="020B0502040204020203" pitchFamily="34" charset="0"/>
              </a:rPr>
              <a:t>1.Beneficiary's contribution 5% of the project cost</a:t>
            </a:r>
          </a:p>
          <a:p>
            <a:pPr marL="0" indent="0">
              <a:buNone/>
            </a:pPr>
            <a:r>
              <a:rPr lang="en-US" dirty="0">
                <a:latin typeface="Bahnschrift Condensed" panose="020B0502040204020203" pitchFamily="34" charset="0"/>
              </a:rPr>
              <a:t>2.Bank credit 55%.</a:t>
            </a:r>
          </a:p>
          <a:p>
            <a:pPr marL="0" indent="0">
              <a:buNone/>
            </a:pPr>
            <a:r>
              <a:rPr lang="en-US" dirty="0">
                <a:latin typeface="Bahnschrift Condensed" panose="020B0502040204020203" pitchFamily="34" charset="0"/>
              </a:rPr>
              <a:t>3.Rate of Subsidy 40% of the project</a:t>
            </a:r>
          </a:p>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During the year 2020-21, the Board has released an amount of Rs.</a:t>
            </a:r>
            <a:r>
              <a:rPr lang="en-US" dirty="0">
                <a:solidFill>
                  <a:srgbClr val="FF0000"/>
                </a:solidFill>
                <a:latin typeface="Bahnschrift Condensed" panose="020B0502040204020203" pitchFamily="34" charset="0"/>
              </a:rPr>
              <a:t>173.89</a:t>
            </a:r>
            <a:r>
              <a:rPr lang="en-US" dirty="0">
                <a:latin typeface="Bahnschrift Condensed" panose="020B0502040204020203" pitchFamily="34" charset="0"/>
              </a:rPr>
              <a:t> lakhs </a:t>
            </a:r>
            <a:r>
              <a:rPr lang="en-US" dirty="0" err="1">
                <a:latin typeface="Bahnschrift Condensed" panose="020B0502040204020203" pitchFamily="34" charset="0"/>
              </a:rPr>
              <a:t>fo</a:t>
            </a:r>
            <a:r>
              <a:rPr lang="en-US" dirty="0">
                <a:latin typeface="Bahnschrift Condensed" panose="020B0502040204020203" pitchFamily="34" charset="0"/>
              </a:rPr>
              <a:t> General category to the financing banks for assisting </a:t>
            </a:r>
            <a:r>
              <a:rPr lang="en-US" dirty="0">
                <a:solidFill>
                  <a:srgbClr val="FF0000"/>
                </a:solidFill>
                <a:latin typeface="Bahnschrift Condensed" panose="020B0502040204020203" pitchFamily="34" charset="0"/>
              </a:rPr>
              <a:t>76 </a:t>
            </a:r>
            <a:r>
              <a:rPr lang="en-US" dirty="0">
                <a:latin typeface="Bahnschrift Condensed" panose="020B0502040204020203" pitchFamily="34" charset="0"/>
              </a:rPr>
              <a:t>coir units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018" y="114302"/>
            <a:ext cx="2974910" cy="1941621"/>
          </a:xfrm>
          <a:prstGeom prst="rect">
            <a:avLst/>
          </a:prstGeom>
        </p:spPr>
      </p:pic>
    </p:spTree>
    <p:extLst>
      <p:ext uri="{BB962C8B-B14F-4D97-AF65-F5344CB8AC3E}">
        <p14:creationId xmlns:p14="http://schemas.microsoft.com/office/powerpoint/2010/main" val="182388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3171"/>
            <a:ext cx="7886700" cy="1325563"/>
          </a:xfrm>
          <a:solidFill>
            <a:schemeClr val="accent6">
              <a:lumMod val="20000"/>
              <a:lumOff val="80000"/>
            </a:schemeClr>
          </a:solidFill>
        </p:spPr>
        <p:txBody>
          <a:bodyPr>
            <a:normAutofit/>
          </a:bodyPr>
          <a:lstStyle/>
          <a:p>
            <a:pPr algn="ctr"/>
            <a:r>
              <a:rPr lang="en-US" sz="3600" b="1" dirty="0">
                <a:solidFill>
                  <a:srgbClr val="FF0000"/>
                </a:solidFill>
                <a:latin typeface="Bahnschrift SemiBold Condensed" panose="020B0502040204020203" pitchFamily="34" charset="0"/>
              </a:rPr>
              <a:t>10.Aatma </a:t>
            </a:r>
            <a:r>
              <a:rPr lang="en-US" sz="3600" b="1" dirty="0" err="1">
                <a:solidFill>
                  <a:srgbClr val="FF0000"/>
                </a:solidFill>
                <a:latin typeface="Bahnschrift SemiBold Condensed" panose="020B0502040204020203" pitchFamily="34" charset="0"/>
              </a:rPr>
              <a:t>Nirbhar</a:t>
            </a:r>
            <a:r>
              <a:rPr lang="en-US" sz="3600" b="1" dirty="0">
                <a:solidFill>
                  <a:srgbClr val="FF0000"/>
                </a:solidFill>
                <a:latin typeface="Bahnschrift SemiBold Condensed" panose="020B0502040204020203" pitchFamily="34" charset="0"/>
              </a:rPr>
              <a:t> Bharat </a:t>
            </a:r>
            <a:r>
              <a:rPr lang="en-US" sz="3600" b="1" dirty="0" err="1">
                <a:solidFill>
                  <a:srgbClr val="FF0000"/>
                </a:solidFill>
                <a:latin typeface="Bahnschrift SemiBold Condensed" panose="020B0502040204020203" pitchFamily="34" charset="0"/>
              </a:rPr>
              <a:t>Abhiyan</a:t>
            </a:r>
            <a:br>
              <a:rPr lang="en-US" sz="3600" b="1" dirty="0">
                <a:solidFill>
                  <a:srgbClr val="FF0000"/>
                </a:solidFill>
                <a:latin typeface="Bahnschrift SemiBold Condensed" panose="020B0502040204020203" pitchFamily="34" charset="0"/>
              </a:rPr>
            </a:br>
            <a:endParaRPr lang="en-US" sz="3600" dirty="0">
              <a:solidFill>
                <a:srgbClr val="FF0000"/>
              </a:solidFill>
              <a:latin typeface="Bahnschrift SemiBold Condensed" panose="020B0502040204020203" pitchFamily="34" charset="0"/>
            </a:endParaRPr>
          </a:p>
        </p:txBody>
      </p:sp>
      <p:sp>
        <p:nvSpPr>
          <p:cNvPr id="3" name="Content Placeholder 2"/>
          <p:cNvSpPr>
            <a:spLocks noGrp="1"/>
          </p:cNvSpPr>
          <p:nvPr>
            <p:ph idx="1"/>
          </p:nvPr>
        </p:nvSpPr>
        <p:spPr>
          <a:xfrm>
            <a:off x="365414" y="2506662"/>
            <a:ext cx="7886700" cy="1871374"/>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a:bodyPr>
          <a:lstStyle/>
          <a:p>
            <a:pPr marL="0" indent="0">
              <a:buNone/>
            </a:pPr>
            <a:r>
              <a:rPr lang="en-US" dirty="0">
                <a:latin typeface="Bahnschrift Condensed" panose="020B0502040204020203" pitchFamily="34" charset="0"/>
              </a:rPr>
              <a:t>It was launched on 12</a:t>
            </a:r>
            <a:r>
              <a:rPr lang="en-US" baseline="30000" dirty="0">
                <a:latin typeface="Bahnschrift Condensed" panose="020B0502040204020203" pitchFamily="34" charset="0"/>
              </a:rPr>
              <a:t>th</a:t>
            </a:r>
            <a:r>
              <a:rPr lang="en-US" dirty="0">
                <a:latin typeface="Bahnschrift Condensed" panose="020B0502040204020203" pitchFamily="34" charset="0"/>
              </a:rPr>
              <a:t> May 2020. </a:t>
            </a:r>
          </a:p>
          <a:p>
            <a:pPr marL="0" indent="0">
              <a:buNone/>
            </a:pPr>
            <a:r>
              <a:rPr lang="en-US" dirty="0">
                <a:latin typeface="Bahnschrift Condensed" panose="020B0502040204020203" pitchFamily="34" charset="0"/>
              </a:rPr>
              <a:t>The Prime Minister has announced a </a:t>
            </a:r>
            <a:r>
              <a:rPr lang="en-US" dirty="0" err="1">
                <a:latin typeface="Bahnschrift Condensed" panose="020B0502040204020203" pitchFamily="34" charset="0"/>
              </a:rPr>
              <a:t>Rs</a:t>
            </a:r>
            <a:r>
              <a:rPr lang="en-US" dirty="0">
                <a:latin typeface="Bahnschrift Condensed" panose="020B0502040204020203" pitchFamily="34" charset="0"/>
              </a:rPr>
              <a:t>. 20 lakh crore economic package under the ‘</a:t>
            </a:r>
            <a:r>
              <a:rPr lang="en-US" dirty="0" err="1">
                <a:solidFill>
                  <a:srgbClr val="FF0000"/>
                </a:solidFill>
                <a:latin typeface="Bahnschrift Condensed" panose="020B0502040204020203" pitchFamily="34" charset="0"/>
              </a:rPr>
              <a:t>AatmaNirbhar</a:t>
            </a:r>
            <a:r>
              <a:rPr lang="en-US" dirty="0">
                <a:solidFill>
                  <a:srgbClr val="FF0000"/>
                </a:solidFill>
                <a:latin typeface="Bahnschrift Condensed" panose="020B0502040204020203" pitchFamily="34" charset="0"/>
              </a:rPr>
              <a:t> Bharat </a:t>
            </a:r>
            <a:r>
              <a:rPr lang="en-US" dirty="0" err="1">
                <a:solidFill>
                  <a:srgbClr val="FF0000"/>
                </a:solidFill>
                <a:latin typeface="Bahnschrift Condensed" panose="020B0502040204020203" pitchFamily="34" charset="0"/>
              </a:rPr>
              <a:t>Abhiyaan</a:t>
            </a:r>
            <a:r>
              <a:rPr lang="en-US" dirty="0">
                <a:latin typeface="Bahnschrift Condensed" panose="020B0502040204020203" pitchFamily="34" charset="0"/>
              </a:rPr>
              <a:t>’, to aid our country out of the Coronavirus crisis (by making us self-reliant).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513" y="4682331"/>
            <a:ext cx="3662796" cy="1953491"/>
          </a:xfrm>
          <a:prstGeom prst="rect">
            <a:avLst/>
          </a:prstGeom>
        </p:spPr>
      </p:pic>
    </p:spTree>
    <p:extLst>
      <p:ext uri="{BB962C8B-B14F-4D97-AF65-F5344CB8AC3E}">
        <p14:creationId xmlns:p14="http://schemas.microsoft.com/office/powerpoint/2010/main" val="1711104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04" y="1756352"/>
            <a:ext cx="7886700" cy="4351338"/>
          </a:xfrm>
        </p:spPr>
        <p:txBody>
          <a:bodyPr>
            <a:normAutofit/>
          </a:bodyPr>
          <a:lstStyle/>
          <a:p>
            <a:r>
              <a:rPr lang="en-US" dirty="0">
                <a:latin typeface="Bahnschrift Condensed" panose="020B0502040204020203" pitchFamily="34" charset="0"/>
              </a:rPr>
              <a:t>Five pillars —</a:t>
            </a:r>
            <a:r>
              <a:rPr lang="en-US" b="1" dirty="0">
                <a:latin typeface="Bahnschrift Condensed" panose="020B0502040204020203" pitchFamily="34" charset="0"/>
              </a:rPr>
              <a:t> </a:t>
            </a:r>
          </a:p>
          <a:p>
            <a:pPr>
              <a:buFont typeface="Wingdings" panose="05000000000000000000" pitchFamily="2" charset="2"/>
              <a:buChar char="ü"/>
            </a:pPr>
            <a:r>
              <a:rPr lang="en-US" dirty="0">
                <a:solidFill>
                  <a:srgbClr val="FF0000"/>
                </a:solidFill>
                <a:latin typeface="Bahnschrift Condensed" panose="020B0502040204020203" pitchFamily="34" charset="0"/>
              </a:rPr>
              <a:t>Economy</a:t>
            </a:r>
          </a:p>
          <a:p>
            <a:pPr>
              <a:buFont typeface="Wingdings" panose="05000000000000000000" pitchFamily="2" charset="2"/>
              <a:buChar char="ü"/>
            </a:pPr>
            <a:r>
              <a:rPr lang="en-US" dirty="0">
                <a:solidFill>
                  <a:srgbClr val="00B0F0"/>
                </a:solidFill>
                <a:latin typeface="Bahnschrift Condensed" panose="020B0502040204020203" pitchFamily="34" charset="0"/>
              </a:rPr>
              <a:t>Infrastructure</a:t>
            </a:r>
          </a:p>
          <a:p>
            <a:pPr>
              <a:buFont typeface="Wingdings" panose="05000000000000000000" pitchFamily="2" charset="2"/>
              <a:buChar char="ü"/>
            </a:pPr>
            <a:r>
              <a:rPr lang="en-US" dirty="0">
                <a:solidFill>
                  <a:srgbClr val="00B050"/>
                </a:solidFill>
                <a:latin typeface="Bahnschrift Condensed" panose="020B0502040204020203" pitchFamily="34" charset="0"/>
              </a:rPr>
              <a:t>Technology-driven system </a:t>
            </a:r>
          </a:p>
          <a:p>
            <a:pPr>
              <a:buFont typeface="Wingdings" panose="05000000000000000000" pitchFamily="2" charset="2"/>
              <a:buChar char="ü"/>
            </a:pPr>
            <a:r>
              <a:rPr lang="en-US" dirty="0">
                <a:solidFill>
                  <a:schemeClr val="accent2">
                    <a:lumMod val="75000"/>
                  </a:schemeClr>
                </a:solidFill>
                <a:latin typeface="Bahnschrift Condensed" panose="020B0502040204020203" pitchFamily="34" charset="0"/>
              </a:rPr>
              <a:t>Vibrant demography</a:t>
            </a:r>
            <a:r>
              <a:rPr lang="en-US" dirty="0">
                <a:latin typeface="Bahnschrift Condensed" panose="020B0502040204020203" pitchFamily="34" charset="0"/>
              </a:rPr>
              <a:t> and </a:t>
            </a:r>
          </a:p>
          <a:p>
            <a:pPr>
              <a:buFont typeface="Wingdings" panose="05000000000000000000" pitchFamily="2" charset="2"/>
              <a:buChar char="ü"/>
            </a:pPr>
            <a:r>
              <a:rPr lang="en-US" dirty="0">
                <a:solidFill>
                  <a:srgbClr val="FF00FF"/>
                </a:solidFill>
                <a:latin typeface="Bahnschrift Condensed" panose="020B0502040204020203" pitchFamily="34" charset="0"/>
              </a:rPr>
              <a:t>demand to make India </a:t>
            </a:r>
            <a:r>
              <a:rPr lang="en-US" dirty="0" err="1">
                <a:solidFill>
                  <a:srgbClr val="FF00FF"/>
                </a:solidFill>
                <a:latin typeface="Bahnschrift Condensed" panose="020B0502040204020203" pitchFamily="34" charset="0"/>
              </a:rPr>
              <a:t>Atmanirbhar</a:t>
            </a:r>
            <a:r>
              <a:rPr lang="en-US" dirty="0">
                <a:solidFill>
                  <a:srgbClr val="FF00FF"/>
                </a:solidFill>
                <a:latin typeface="Bahnschrift Condensed" panose="020B0502040204020203" pitchFamily="34" charset="0"/>
              </a:rPr>
              <a:t> </a:t>
            </a:r>
            <a:r>
              <a:rPr lang="en-US" dirty="0">
                <a:latin typeface="Bahnschrift Condensed" panose="020B0502040204020203" pitchFamily="34" charset="0"/>
              </a:rPr>
              <a:t>(Self-reliant). </a:t>
            </a:r>
          </a:p>
          <a:p>
            <a:r>
              <a:rPr lang="en-US" dirty="0">
                <a:latin typeface="Bahnschrift Condensed" panose="020B0502040204020203" pitchFamily="34" charset="0"/>
              </a:rPr>
              <a:t>The Government boost to MSMEs is through the emphasis on using local products to boost the businesses of local manufacturers and retailers</a:t>
            </a:r>
          </a:p>
        </p:txBody>
      </p:sp>
      <p:sp>
        <p:nvSpPr>
          <p:cNvPr id="2" name="TextBox 1"/>
          <p:cNvSpPr txBox="1"/>
          <p:nvPr/>
        </p:nvSpPr>
        <p:spPr>
          <a:xfrm>
            <a:off x="457200" y="443345"/>
            <a:ext cx="7356764" cy="1015663"/>
          </a:xfrm>
          <a:prstGeom prst="rect">
            <a:avLst/>
          </a:prstGeom>
          <a:solidFill>
            <a:schemeClr val="accent6">
              <a:lumMod val="20000"/>
              <a:lumOff val="80000"/>
            </a:schemeClr>
          </a:solidFill>
        </p:spPr>
        <p:txBody>
          <a:bodyPr wrap="square" rtlCol="0">
            <a:spAutoFit/>
          </a:bodyPr>
          <a:lstStyle/>
          <a:p>
            <a:r>
              <a:rPr lang="en-US" sz="6000" dirty="0" err="1">
                <a:latin typeface="Bahnschrift SemiBold Condensed" panose="020B0502040204020203" pitchFamily="34" charset="0"/>
              </a:rPr>
              <a:t>Contd</a:t>
            </a:r>
            <a:r>
              <a:rPr lang="en-US" sz="6000" dirty="0">
                <a:latin typeface="Bahnschrift SemiBold Condensed" panose="020B0502040204020203" pitchFamily="34" charset="0"/>
              </a:rPr>
              <a:t>…</a:t>
            </a:r>
          </a:p>
        </p:txBody>
      </p:sp>
    </p:spTree>
    <p:extLst>
      <p:ext uri="{BB962C8B-B14F-4D97-AF65-F5344CB8AC3E}">
        <p14:creationId xmlns:p14="http://schemas.microsoft.com/office/powerpoint/2010/main" val="3287873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056"/>
            <a:ext cx="9144000" cy="1219634"/>
          </a:xfrm>
          <a:solidFill>
            <a:srgbClr val="92D050"/>
          </a:solidFill>
        </p:spPr>
        <p:txBody>
          <a:bodyPr>
            <a:noAutofit/>
          </a:bodyPr>
          <a:lstStyle/>
          <a:p>
            <a:pPr algn="ctr"/>
            <a:br>
              <a:rPr lang="en-US" sz="3600" dirty="0">
                <a:latin typeface="Bahnschrift SemiBold Condensed" panose="020B0502040204020203" pitchFamily="34" charset="0"/>
              </a:rPr>
            </a:br>
            <a:r>
              <a:rPr lang="en-US" sz="3600" dirty="0">
                <a:latin typeface="Times New Roman" pitchFamily="18" charset="0"/>
                <a:cs typeface="Times New Roman" pitchFamily="18" charset="0"/>
              </a:rPr>
              <a:t>Incentives Announced in </a:t>
            </a:r>
            <a:r>
              <a:rPr lang="en-US" sz="3600" dirty="0" err="1">
                <a:latin typeface="Times New Roman" pitchFamily="18" charset="0"/>
                <a:cs typeface="Times New Roman" pitchFamily="18" charset="0"/>
              </a:rPr>
              <a:t>Atmanirbhar</a:t>
            </a:r>
            <a:r>
              <a:rPr lang="en-US" sz="3600" dirty="0">
                <a:latin typeface="Times New Roman" pitchFamily="18" charset="0"/>
                <a:cs typeface="Times New Roman" pitchFamily="18" charset="0"/>
              </a:rPr>
              <a:t> Package for MSME</a:t>
            </a:r>
            <a:br>
              <a:rPr lang="en-US" sz="3600" dirty="0">
                <a:latin typeface="Bahnschrift SemiBold Condensed" panose="020B0502040204020203" pitchFamily="34" charset="0"/>
              </a:rPr>
            </a:br>
            <a:endParaRPr lang="en-US" sz="3600" dirty="0">
              <a:latin typeface="Bahnschrift SemiBold Condensed" panose="020B0502040204020203" pitchFamily="34" charset="0"/>
            </a:endParaRPr>
          </a:p>
        </p:txBody>
      </p:sp>
      <p:sp>
        <p:nvSpPr>
          <p:cNvPr id="3" name="Content Placeholder 2"/>
          <p:cNvSpPr>
            <a:spLocks noGrp="1"/>
          </p:cNvSpPr>
          <p:nvPr>
            <p:ph idx="1"/>
          </p:nvPr>
        </p:nvSpPr>
        <p:spPr>
          <a:xfrm>
            <a:off x="252247" y="1825625"/>
            <a:ext cx="8671035" cy="3650384"/>
          </a:xfrm>
        </p:spPr>
        <p:txBody>
          <a:bodyPr>
            <a:norm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Government will facilitate provision of Rs. 20,000 crore subordinate debt to NPA or stressed  MSMEs. </a:t>
            </a:r>
          </a:p>
          <a:p>
            <a:r>
              <a:rPr lang="en-US" dirty="0">
                <a:latin typeface="Times New Roman" pitchFamily="18" charset="0"/>
                <a:cs typeface="Times New Roman" pitchFamily="18" charset="0"/>
              </a:rPr>
              <a:t>Govt. would further provide support of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4000 crore to CGTMSE  who in turn will provide partial Credit guarantee support to the bank. </a:t>
            </a:r>
          </a:p>
          <a:p>
            <a:r>
              <a:rPr lang="en-US" dirty="0">
                <a:solidFill>
                  <a:srgbClr val="00B0F0"/>
                </a:solidFill>
                <a:latin typeface="Times New Roman" pitchFamily="18" charset="0"/>
                <a:cs typeface="Times New Roman" pitchFamily="18" charset="0"/>
              </a:rPr>
              <a:t>e-market</a:t>
            </a:r>
            <a:r>
              <a:rPr lang="en-US" dirty="0">
                <a:latin typeface="Times New Roman" pitchFamily="18" charset="0"/>
                <a:cs typeface="Times New Roman" pitchFamily="18" charset="0"/>
              </a:rPr>
              <a:t> linkage for MSMEs to be promoted to act as a replacement for trade fairs and exhibitions.</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6502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0"/>
            <a:ext cx="3603009" cy="6857999"/>
          </a:xfrm>
          <a:prstGeom prst="rect">
            <a:avLst/>
          </a:prstGeom>
          <a:gradFill flip="none" rotWithShape="1">
            <a:gsLst>
              <a:gs pos="97000">
                <a:srgbClr val="FE7622"/>
              </a:gs>
              <a:gs pos="2000">
                <a:schemeClr val="bg1"/>
              </a:gs>
            </a:gsLst>
            <a:lin ang="10800000" scaled="1"/>
            <a:tileRect/>
          </a:gradFill>
          <a:ln>
            <a:noFill/>
          </a:ln>
          <a:effectLst>
            <a:outerShdw blurRad="50800" dist="1016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956" y="2994638"/>
            <a:ext cx="3382012" cy="830997"/>
          </a:xfrm>
          <a:prstGeom prst="rect">
            <a:avLst/>
          </a:prstGeom>
          <a:noFill/>
        </p:spPr>
        <p:txBody>
          <a:bodyPr wrap="square" lIns="91440" tIns="45720" rIns="91440" bIns="45720">
            <a:spAutoFit/>
          </a:bodyPr>
          <a:lstStyle/>
          <a:p>
            <a:pPr algn="ctr"/>
            <a:r>
              <a:rPr lang="en-US" sz="4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Jokerman" pitchFamily="82" charset="0"/>
              </a:rPr>
              <a:t>objectives</a:t>
            </a:r>
          </a:p>
        </p:txBody>
      </p:sp>
      <p:cxnSp>
        <p:nvCxnSpPr>
          <p:cNvPr id="7" name="Straight Connector 6"/>
          <p:cNvCxnSpPr/>
          <p:nvPr/>
        </p:nvCxnSpPr>
        <p:spPr>
          <a:xfrm>
            <a:off x="3207224" y="4254"/>
            <a:ext cx="1" cy="6857999"/>
          </a:xfrm>
          <a:prstGeom prst="line">
            <a:avLst/>
          </a:prstGeom>
          <a:ln w="38100">
            <a:prstDash val="dash"/>
          </a:ln>
        </p:spPr>
        <p:style>
          <a:lnRef idx="3">
            <a:schemeClr val="accent2"/>
          </a:lnRef>
          <a:fillRef idx="0">
            <a:schemeClr val="accent2"/>
          </a:fillRef>
          <a:effectRef idx="2">
            <a:schemeClr val="accent2"/>
          </a:effectRef>
          <a:fontRef idx="minor">
            <a:schemeClr val="tx1"/>
          </a:fontRef>
        </p:style>
      </p:cxnSp>
      <p:grpSp>
        <p:nvGrpSpPr>
          <p:cNvPr id="29" name="Group 28"/>
          <p:cNvGrpSpPr/>
          <p:nvPr/>
        </p:nvGrpSpPr>
        <p:grpSpPr>
          <a:xfrm>
            <a:off x="2579611" y="497033"/>
            <a:ext cx="6121024" cy="598001"/>
            <a:chOff x="2586239" y="586844"/>
            <a:chExt cx="6121024" cy="830998"/>
          </a:xfrm>
        </p:grpSpPr>
        <p:sp>
          <p:nvSpPr>
            <p:cNvPr id="12" name="Rectangle 11"/>
            <p:cNvSpPr/>
            <p:nvPr/>
          </p:nvSpPr>
          <p:spPr>
            <a:xfrm>
              <a:off x="3101664" y="586845"/>
              <a:ext cx="535908" cy="83099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01</a:t>
              </a:r>
              <a:endParaRPr lang="en-US" b="1" dirty="0">
                <a:ln w="17780" cmpd="sng">
                  <a:solidFill>
                    <a:sysClr val="windowText" lastClr="000000"/>
                  </a:solidFill>
                  <a:prstDash val="solid"/>
                  <a:miter lim="800000"/>
                </a:ln>
                <a:solidFill>
                  <a:schemeClr val="bg1"/>
                </a:solidFill>
                <a:effectLst>
                  <a:outerShdw blurRad="50800" algn="tl" rotWithShape="0">
                    <a:srgbClr val="000000"/>
                  </a:outerShdw>
                </a:effectLst>
              </a:endParaRPr>
            </a:p>
          </p:txBody>
        </p:sp>
        <p:sp>
          <p:nvSpPr>
            <p:cNvPr id="13" name="Isosceles Triangle 12"/>
            <p:cNvSpPr/>
            <p:nvPr/>
          </p:nvSpPr>
          <p:spPr>
            <a:xfrm rot="16200000">
              <a:off x="2426635" y="746448"/>
              <a:ext cx="830997" cy="511790"/>
            </a:xfrm>
            <a:prstGeom prst="triangl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30296" y="586845"/>
              <a:ext cx="5076967" cy="830997"/>
            </a:xfrm>
            <a:prstGeom prst="rect">
              <a:avLst/>
            </a:prstGeom>
            <a:solidFill>
              <a:srgbClr val="FFC000"/>
            </a:solidFill>
          </p:spPr>
          <p:txBody>
            <a:bodyPr wrap="square" rtlCol="0">
              <a:spAutoFit/>
            </a:bodyPr>
            <a:lstStyle/>
            <a:p>
              <a:pPr lvl="0" algn="ctr"/>
              <a:r>
                <a:rPr lang="en-US" sz="2400" b="1" dirty="0">
                  <a:solidFill>
                    <a:schemeClr val="bg1"/>
                  </a:solidFill>
                  <a:latin typeface="Britannic Bold" pitchFamily="34" charset="0"/>
                </a:rPr>
                <a:t>To understand the concept of MSME</a:t>
              </a:r>
            </a:p>
            <a:p>
              <a:endParaRPr lang="en-US" sz="2400" b="1" dirty="0">
                <a:solidFill>
                  <a:schemeClr val="bg1"/>
                </a:solidFill>
              </a:endParaRPr>
            </a:p>
          </p:txBody>
        </p:sp>
      </p:grpSp>
      <p:grpSp>
        <p:nvGrpSpPr>
          <p:cNvPr id="30" name="Group 29"/>
          <p:cNvGrpSpPr/>
          <p:nvPr/>
        </p:nvGrpSpPr>
        <p:grpSpPr>
          <a:xfrm>
            <a:off x="2569157" y="1905075"/>
            <a:ext cx="6151754" cy="1200330"/>
            <a:chOff x="2569157" y="1905075"/>
            <a:chExt cx="6151754" cy="1200330"/>
          </a:xfrm>
        </p:grpSpPr>
        <p:sp>
          <p:nvSpPr>
            <p:cNvPr id="15" name="Rectangle 14"/>
            <p:cNvSpPr/>
            <p:nvPr/>
          </p:nvSpPr>
          <p:spPr>
            <a:xfrm>
              <a:off x="3084582" y="1905076"/>
              <a:ext cx="535908" cy="1200329"/>
            </a:xfrm>
            <a:prstGeom prst="rect">
              <a:avLst/>
            </a:prstGeom>
            <a:solidFill>
              <a:srgbClr val="0606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02</a:t>
              </a:r>
              <a:endParaRPr lang="en-US" dirty="0">
                <a:solidFill>
                  <a:schemeClr val="bg1"/>
                </a:solidFill>
              </a:endParaRPr>
            </a:p>
          </p:txBody>
        </p:sp>
        <p:sp>
          <p:nvSpPr>
            <p:cNvPr id="16" name="Isosceles Triangle 15"/>
            <p:cNvSpPr/>
            <p:nvPr/>
          </p:nvSpPr>
          <p:spPr>
            <a:xfrm rot="16200000">
              <a:off x="2224887" y="2249345"/>
              <a:ext cx="1200329" cy="511790"/>
            </a:xfrm>
            <a:prstGeom prst="triangle">
              <a:avLst/>
            </a:prstGeom>
            <a:solidFill>
              <a:srgbClr val="0606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43945" y="1905076"/>
              <a:ext cx="5076966" cy="1200329"/>
            </a:xfrm>
            <a:prstGeom prst="rect">
              <a:avLst/>
            </a:prstGeom>
            <a:solidFill>
              <a:srgbClr val="0606AA"/>
            </a:solidFill>
          </p:spPr>
          <p:txBody>
            <a:bodyPr wrap="square">
              <a:spAutoFit/>
            </a:bodyPr>
            <a:lstStyle/>
            <a:p>
              <a:pPr lvl="0"/>
              <a:r>
                <a:rPr lang="en-US" sz="2400" dirty="0">
                  <a:solidFill>
                    <a:schemeClr val="bg1"/>
                  </a:solidFill>
                  <a:latin typeface="Britannic Bold" pitchFamily="34" charset="0"/>
                </a:rPr>
                <a:t>To study the growth and development of MSME in rural and urban areas</a:t>
              </a:r>
            </a:p>
          </p:txBody>
        </p:sp>
      </p:grpSp>
      <p:grpSp>
        <p:nvGrpSpPr>
          <p:cNvPr id="31" name="Group 30"/>
          <p:cNvGrpSpPr/>
          <p:nvPr/>
        </p:nvGrpSpPr>
        <p:grpSpPr>
          <a:xfrm>
            <a:off x="2559144" y="3915445"/>
            <a:ext cx="6148119" cy="830998"/>
            <a:chOff x="2559144" y="3915445"/>
            <a:chExt cx="6148119" cy="830998"/>
          </a:xfrm>
        </p:grpSpPr>
        <p:sp>
          <p:nvSpPr>
            <p:cNvPr id="17" name="Rectangle 16"/>
            <p:cNvSpPr/>
            <p:nvPr/>
          </p:nvSpPr>
          <p:spPr>
            <a:xfrm>
              <a:off x="3060921" y="3915446"/>
              <a:ext cx="535908" cy="830997"/>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03</a:t>
              </a:r>
              <a:endParaRPr lang="en-US"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8" name="Isosceles Triangle 17"/>
            <p:cNvSpPr/>
            <p:nvPr/>
          </p:nvSpPr>
          <p:spPr>
            <a:xfrm rot="16200000">
              <a:off x="2399540" y="4075049"/>
              <a:ext cx="830997" cy="511790"/>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43945" y="3915446"/>
              <a:ext cx="5063318" cy="830997"/>
            </a:xfrm>
            <a:prstGeom prst="rect">
              <a:avLst/>
            </a:prstGeom>
            <a:solidFill>
              <a:srgbClr val="FF0000"/>
            </a:solidFill>
          </p:spPr>
          <p:txBody>
            <a:bodyPr wrap="square">
              <a:spAutoFit/>
            </a:bodyPr>
            <a:lstStyle/>
            <a:p>
              <a:pPr lvl="0"/>
              <a:r>
                <a:rPr lang="en-US" sz="2400" dirty="0">
                  <a:solidFill>
                    <a:schemeClr val="bg1"/>
                  </a:solidFill>
                  <a:latin typeface="Britannic Bold" pitchFamily="34" charset="0"/>
                </a:rPr>
                <a:t>To know the programmes implemented by Ministry of MSME</a:t>
              </a:r>
            </a:p>
          </p:txBody>
        </p:sp>
      </p:grpSp>
      <p:grpSp>
        <p:nvGrpSpPr>
          <p:cNvPr id="32" name="Group 31"/>
          <p:cNvGrpSpPr/>
          <p:nvPr/>
        </p:nvGrpSpPr>
        <p:grpSpPr>
          <a:xfrm>
            <a:off x="2535483" y="5457939"/>
            <a:ext cx="6185429" cy="830998"/>
            <a:chOff x="2535483" y="5457939"/>
            <a:chExt cx="6185429" cy="830998"/>
          </a:xfrm>
        </p:grpSpPr>
        <p:sp>
          <p:nvSpPr>
            <p:cNvPr id="19" name="Rectangle 18"/>
            <p:cNvSpPr/>
            <p:nvPr/>
          </p:nvSpPr>
          <p:spPr>
            <a:xfrm>
              <a:off x="3050908" y="5457940"/>
              <a:ext cx="535908" cy="83099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04</a:t>
              </a:r>
              <a:endParaRPr lang="en-US"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20" name="Isosceles Triangle 19"/>
            <p:cNvSpPr/>
            <p:nvPr/>
          </p:nvSpPr>
          <p:spPr>
            <a:xfrm rot="16200000">
              <a:off x="2375879" y="5617543"/>
              <a:ext cx="830997" cy="511790"/>
            </a:xfrm>
            <a:prstGeom prst="triangl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43946" y="5457940"/>
              <a:ext cx="5076966" cy="830997"/>
            </a:xfrm>
            <a:prstGeom prst="rect">
              <a:avLst/>
            </a:prstGeom>
            <a:solidFill>
              <a:srgbClr val="00B050"/>
            </a:solidFill>
          </p:spPr>
          <p:txBody>
            <a:bodyPr wrap="square">
              <a:spAutoFit/>
            </a:bodyPr>
            <a:lstStyle/>
            <a:p>
              <a:r>
                <a:rPr lang="en-US" sz="2400" dirty="0">
                  <a:solidFill>
                    <a:schemeClr val="bg1"/>
                  </a:solidFill>
                  <a:latin typeface="Britannic Bold" pitchFamily="34" charset="0"/>
                </a:rPr>
                <a:t>To review Research studies related to MSME</a:t>
              </a:r>
            </a:p>
          </p:txBody>
        </p:sp>
      </p:grpSp>
    </p:spTree>
    <p:extLst>
      <p:ext uri="{BB962C8B-B14F-4D97-AF65-F5344CB8AC3E}">
        <p14:creationId xmlns:p14="http://schemas.microsoft.com/office/powerpoint/2010/main" val="32721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8" y="186149"/>
            <a:ext cx="8936180" cy="1325563"/>
          </a:xfrm>
          <a:solidFill>
            <a:srgbClr val="002060"/>
          </a:solidFill>
        </p:spPr>
        <p:txBody>
          <a:bodyPr>
            <a:normAutofit/>
          </a:bodyPr>
          <a:lstStyle/>
          <a:p>
            <a:pPr algn="ctr"/>
            <a:r>
              <a:rPr lang="en-US" sz="4000" b="1" dirty="0">
                <a:solidFill>
                  <a:schemeClr val="bg1"/>
                </a:solidFill>
                <a:latin typeface="Times New Roman" pitchFamily="18" charset="0"/>
                <a:cs typeface="Times New Roman" pitchFamily="18" charset="0"/>
              </a:rPr>
              <a:t>11.Udyam Registration</a:t>
            </a:r>
          </a:p>
        </p:txBody>
      </p:sp>
      <p:sp>
        <p:nvSpPr>
          <p:cNvPr id="3" name="Content Placeholder 2"/>
          <p:cNvSpPr>
            <a:spLocks noGrp="1"/>
          </p:cNvSpPr>
          <p:nvPr>
            <p:ph idx="1"/>
          </p:nvPr>
        </p:nvSpPr>
        <p:spPr>
          <a:xfrm>
            <a:off x="3962400" y="1938626"/>
            <a:ext cx="5209309" cy="4351338"/>
          </a:xfrm>
        </p:spPr>
        <p:txBody>
          <a:bodyPr>
            <a:normAutofit/>
          </a:bodyPr>
          <a:lstStyle/>
          <a:p>
            <a:r>
              <a:rPr lang="en-US" dirty="0">
                <a:latin typeface="Times New Roman" pitchFamily="18" charset="0"/>
                <a:cs typeface="Times New Roman" pitchFamily="18" charset="0"/>
              </a:rPr>
              <a:t>With effect from </a:t>
            </a:r>
            <a:r>
              <a:rPr lang="en-US" dirty="0">
                <a:solidFill>
                  <a:schemeClr val="accent2">
                    <a:lumMod val="75000"/>
                  </a:schemeClr>
                </a:solidFill>
                <a:latin typeface="Times New Roman" pitchFamily="18" charset="0"/>
                <a:cs typeface="Times New Roman" pitchFamily="18" charset="0"/>
              </a:rPr>
              <a:t>1st July 2020</a:t>
            </a:r>
            <a:r>
              <a:rPr lang="en-US" dirty="0">
                <a:latin typeface="Times New Roman" pitchFamily="18" charset="0"/>
                <a:cs typeface="Times New Roman" pitchFamily="18" charset="0"/>
              </a:rPr>
              <a:t>, the process of registration of </a:t>
            </a:r>
            <a:r>
              <a:rPr lang="en-US" dirty="0" err="1">
                <a:latin typeface="Times New Roman" pitchFamily="18" charset="0"/>
                <a:cs typeface="Times New Roman" pitchFamily="18" charset="0"/>
              </a:rPr>
              <a:t>Udyog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Aadhar</a:t>
            </a:r>
            <a:r>
              <a:rPr lang="en-US" dirty="0">
                <a:latin typeface="Times New Roman" pitchFamily="18" charset="0"/>
                <a:cs typeface="Times New Roman" pitchFamily="18" charset="0"/>
              </a:rPr>
              <a:t> is known as </a:t>
            </a:r>
            <a:r>
              <a:rPr lang="en-US" dirty="0" err="1">
                <a:solidFill>
                  <a:srgbClr val="FF0000"/>
                </a:solidFill>
                <a:latin typeface="Times New Roman" pitchFamily="18" charset="0"/>
                <a:cs typeface="Times New Roman" pitchFamily="18" charset="0"/>
              </a:rPr>
              <a:t>Udyam</a:t>
            </a:r>
            <a:r>
              <a:rPr lang="en-US" dirty="0">
                <a:solidFill>
                  <a:srgbClr val="FF0000"/>
                </a:solidFill>
                <a:latin typeface="Times New Roman" pitchFamily="18" charset="0"/>
                <a:cs typeface="Times New Roman" pitchFamily="18" charset="0"/>
              </a:rPr>
              <a:t> Registration</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Udyog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Aadhar</a:t>
            </a:r>
            <a:r>
              <a:rPr lang="en-US" dirty="0">
                <a:latin typeface="Times New Roman" pitchFamily="18" charset="0"/>
                <a:cs typeface="Times New Roman" pitchFamily="18" charset="0"/>
              </a:rPr>
              <a:t> is a government registration provided with a recognition certificate known as </a:t>
            </a:r>
            <a:r>
              <a:rPr lang="en-US" dirty="0" err="1">
                <a:solidFill>
                  <a:srgbClr val="00B0F0"/>
                </a:solidFill>
                <a:latin typeface="Times New Roman" pitchFamily="18" charset="0"/>
                <a:cs typeface="Times New Roman" pitchFamily="18" charset="0"/>
              </a:rPr>
              <a:t>Udyog</a:t>
            </a:r>
            <a:r>
              <a:rPr lang="en-US" dirty="0">
                <a:solidFill>
                  <a:srgbClr val="00B0F0"/>
                </a:solidFill>
                <a:latin typeface="Times New Roman" pitchFamily="18" charset="0"/>
                <a:cs typeface="Times New Roman" pitchFamily="18" charset="0"/>
              </a:rPr>
              <a:t> </a:t>
            </a:r>
            <a:r>
              <a:rPr lang="en-US" dirty="0" err="1">
                <a:solidFill>
                  <a:srgbClr val="00B0F0"/>
                </a:solidFill>
                <a:latin typeface="Times New Roman" pitchFamily="18" charset="0"/>
                <a:cs typeface="Times New Roman" pitchFamily="18" charset="0"/>
              </a:rPr>
              <a:t>Aadhar</a:t>
            </a:r>
            <a:r>
              <a:rPr lang="en-US" dirty="0">
                <a:solidFill>
                  <a:srgbClr val="00B0F0"/>
                </a:solidFill>
                <a:latin typeface="Times New Roman" pitchFamily="18" charset="0"/>
                <a:cs typeface="Times New Roman" pitchFamily="18" charset="0"/>
              </a:rPr>
              <a:t> Certificate.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7" y="1702676"/>
            <a:ext cx="3685308" cy="4587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11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365126"/>
            <a:ext cx="7864186" cy="1325563"/>
          </a:xfrm>
          <a:solidFill>
            <a:srgbClr val="002060"/>
          </a:solidFill>
        </p:spPr>
        <p:txBody>
          <a:bodyPr/>
          <a:lstStyle/>
          <a:p>
            <a:pPr algn="ctr"/>
            <a:r>
              <a:rPr lang="en-US" dirty="0">
                <a:solidFill>
                  <a:schemeClr val="bg1"/>
                </a:solidFill>
                <a:latin typeface="Times New Roman" pitchFamily="18" charset="0"/>
                <a:cs typeface="Times New Roman" pitchFamily="18" charset="0"/>
              </a:rPr>
              <a:t>Benefits of </a:t>
            </a:r>
            <a:r>
              <a:rPr lang="en-US" dirty="0" err="1">
                <a:solidFill>
                  <a:schemeClr val="bg1"/>
                </a:solidFill>
                <a:latin typeface="Times New Roman" pitchFamily="18" charset="0"/>
                <a:cs typeface="Times New Roman" pitchFamily="18" charset="0"/>
              </a:rPr>
              <a:t>Udyam</a:t>
            </a:r>
            <a:r>
              <a:rPr lang="en-US" dirty="0">
                <a:solidFill>
                  <a:schemeClr val="bg1"/>
                </a:solidFill>
                <a:latin typeface="Times New Roman" pitchFamily="18" charset="0"/>
                <a:cs typeface="Times New Roman" pitchFamily="18" charset="0"/>
              </a:rPr>
              <a:t> registration</a:t>
            </a:r>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pPr algn="just"/>
            <a:r>
              <a:rPr lang="en-US" dirty="0">
                <a:solidFill>
                  <a:srgbClr val="002060"/>
                </a:solidFill>
                <a:latin typeface="Times New Roman" pitchFamily="18" charset="0"/>
                <a:cs typeface="Times New Roman" pitchFamily="18" charset="0"/>
              </a:rPr>
              <a:t>It Helps businesses to apply for numerous services which are offered by the Government</a:t>
            </a:r>
          </a:p>
          <a:p>
            <a:pPr algn="just"/>
            <a:r>
              <a:rPr lang="en-US" dirty="0">
                <a:solidFill>
                  <a:srgbClr val="002060"/>
                </a:solidFill>
                <a:latin typeface="Times New Roman" pitchFamily="18" charset="0"/>
                <a:cs typeface="Times New Roman" pitchFamily="18" charset="0"/>
              </a:rPr>
              <a:t>Provides identity without a fee to the concerned business as an MSME unit.</a:t>
            </a:r>
          </a:p>
          <a:p>
            <a:pPr algn="just"/>
            <a:r>
              <a:rPr lang="en-US" dirty="0">
                <a:solidFill>
                  <a:srgbClr val="002060"/>
                </a:solidFill>
                <a:latin typeface="Times New Roman" pitchFamily="18" charset="0"/>
                <a:cs typeface="Times New Roman" pitchFamily="18" charset="0"/>
              </a:rPr>
              <a:t>Provides a platform for resolving problems such as delay in receiving outstanding payments.</a:t>
            </a:r>
          </a:p>
          <a:p>
            <a:pPr algn="just"/>
            <a:r>
              <a:rPr lang="en-US" dirty="0">
                <a:solidFill>
                  <a:srgbClr val="002060"/>
                </a:solidFill>
                <a:latin typeface="Times New Roman" pitchFamily="18" charset="0"/>
                <a:cs typeface="Times New Roman" pitchFamily="18" charset="0"/>
              </a:rPr>
              <a:t>MSME’s can get subsidy/concessions in electricity bills, interest rates on bank loans, trademark registration fees, etc.</a:t>
            </a:r>
          </a:p>
        </p:txBody>
      </p:sp>
    </p:spTree>
    <p:extLst>
      <p:ext uri="{BB962C8B-B14F-4D97-AF65-F5344CB8AC3E}">
        <p14:creationId xmlns:p14="http://schemas.microsoft.com/office/powerpoint/2010/main" val="2205622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pPr algn="ctr"/>
            <a:r>
              <a:rPr lang="en-US" dirty="0" err="1">
                <a:solidFill>
                  <a:schemeClr val="bg1"/>
                </a:solidFill>
                <a:latin typeface="Bahnschrift Condensed" panose="020B0502040204020203" pitchFamily="34" charset="0"/>
              </a:rPr>
              <a:t>Udyam</a:t>
            </a:r>
            <a:r>
              <a:rPr lang="en-US" dirty="0">
                <a:solidFill>
                  <a:schemeClr val="bg1"/>
                </a:solidFill>
                <a:latin typeface="Bahnschrift Condensed" panose="020B0502040204020203" pitchFamily="34" charset="0"/>
              </a:rPr>
              <a:t> Registration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8453187"/>
              </p:ext>
            </p:extLst>
          </p:nvPr>
        </p:nvGraphicFramePr>
        <p:xfrm>
          <a:off x="789709" y="1814945"/>
          <a:ext cx="8030441" cy="436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896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F4BE-D20C-B82D-34C7-C185A8E88A59}"/>
              </a:ext>
            </a:extLst>
          </p:cNvPr>
          <p:cNvSpPr>
            <a:spLocks noGrp="1"/>
          </p:cNvSpPr>
          <p:nvPr>
            <p:ph type="title"/>
          </p:nvPr>
        </p:nvSpPr>
        <p:spPr/>
        <p:txBody>
          <a:bodyPr/>
          <a:lstStyle/>
          <a:p>
            <a:r>
              <a:rPr lang="en-IN" b="1" i="0" dirty="0">
                <a:effectLst/>
                <a:latin typeface="Google Sans"/>
              </a:rPr>
              <a:t>MSME schemes for agriculture</a:t>
            </a:r>
            <a:endParaRPr lang="en-IN" dirty="0"/>
          </a:p>
        </p:txBody>
      </p:sp>
      <p:sp>
        <p:nvSpPr>
          <p:cNvPr id="3" name="Content Placeholder 2">
            <a:extLst>
              <a:ext uri="{FF2B5EF4-FFF2-40B4-BE49-F238E27FC236}">
                <a16:creationId xmlns:a16="http://schemas.microsoft.com/office/drawing/2014/main" id="{0CBDD873-71F3-4B55-C9D2-FFF52001CA0B}"/>
              </a:ext>
            </a:extLst>
          </p:cNvPr>
          <p:cNvSpPr>
            <a:spLocks noGrp="1"/>
          </p:cNvSpPr>
          <p:nvPr>
            <p:ph idx="1"/>
          </p:nvPr>
        </p:nvSpPr>
        <p:spPr/>
        <p:txBody>
          <a:bodyPr/>
          <a:lstStyle/>
          <a:p>
            <a:pPr algn="l">
              <a:buFont typeface="Arial" panose="020B0604020202020204" pitchFamily="34" charset="0"/>
              <a:buChar char="•"/>
            </a:pPr>
            <a:r>
              <a:rPr lang="en-IN" b="0" i="0" dirty="0">
                <a:effectLst/>
                <a:latin typeface="arial" panose="020B0604020202020204" pitchFamily="34" charset="0"/>
              </a:rPr>
              <a:t>Initiative for Development of Entrepreneurs in Agriculture (IDEA)</a:t>
            </a:r>
          </a:p>
          <a:p>
            <a:pPr algn="l">
              <a:buFont typeface="Arial" panose="020B0604020202020204" pitchFamily="34" charset="0"/>
              <a:buChar char="•"/>
            </a:pPr>
            <a:r>
              <a:rPr lang="en-IN" b="0" i="0" dirty="0">
                <a:effectLst/>
                <a:latin typeface="arial" panose="020B0604020202020204" pitchFamily="34" charset="0"/>
              </a:rPr>
              <a:t>Marketing Research and Information Network (MRIN)</a:t>
            </a:r>
          </a:p>
          <a:p>
            <a:pPr algn="l">
              <a:buFont typeface="Arial" panose="020B0604020202020204" pitchFamily="34" charset="0"/>
              <a:buChar char="•"/>
            </a:pPr>
            <a:r>
              <a:rPr lang="en-IN" b="0" i="0" dirty="0">
                <a:effectLst/>
                <a:latin typeface="arial" panose="020B0604020202020204" pitchFamily="34" charset="0"/>
              </a:rPr>
              <a:t>Development of Agricultural Marketing Infrastructure, Grading &amp; Standardization.</a:t>
            </a:r>
          </a:p>
          <a:p>
            <a:pPr algn="l">
              <a:buFont typeface="Arial" panose="020B0604020202020204" pitchFamily="34" charset="0"/>
              <a:buChar char="•"/>
            </a:pPr>
            <a:r>
              <a:rPr lang="en-IN" b="0" i="0" dirty="0" err="1">
                <a:effectLst/>
                <a:latin typeface="arial" panose="020B0604020202020204" pitchFamily="34" charset="0"/>
              </a:rPr>
              <a:t>Gramin</a:t>
            </a:r>
            <a:r>
              <a:rPr lang="en-IN" b="0" i="0" dirty="0">
                <a:effectLst/>
                <a:latin typeface="arial" panose="020B0604020202020204" pitchFamily="34" charset="0"/>
              </a:rPr>
              <a:t> </a:t>
            </a:r>
            <a:r>
              <a:rPr lang="en-IN" b="0" i="0" dirty="0" err="1">
                <a:effectLst/>
                <a:latin typeface="arial" panose="020B0604020202020204" pitchFamily="34" charset="0"/>
              </a:rPr>
              <a:t>Bhandaran</a:t>
            </a:r>
            <a:r>
              <a:rPr lang="en-IN" b="0" i="0" dirty="0">
                <a:effectLst/>
                <a:latin typeface="arial" panose="020B0604020202020204" pitchFamily="34" charset="0"/>
              </a:rPr>
              <a:t> Scheme.</a:t>
            </a:r>
          </a:p>
          <a:p>
            <a:pPr algn="l">
              <a:buFont typeface="Arial" panose="020B0604020202020204" pitchFamily="34" charset="0"/>
              <a:buChar char="•"/>
            </a:pPr>
            <a:r>
              <a:rPr lang="en-IN" b="0" i="0" dirty="0">
                <a:effectLst/>
                <a:latin typeface="arial" panose="020B0604020202020204" pitchFamily="34" charset="0"/>
              </a:rPr>
              <a:t>SFAC (Small Farmers Agribusiness Consortium)</a:t>
            </a:r>
          </a:p>
          <a:p>
            <a:endParaRPr lang="en-IN" dirty="0"/>
          </a:p>
        </p:txBody>
      </p:sp>
    </p:spTree>
    <p:extLst>
      <p:ext uri="{BB962C8B-B14F-4D97-AF65-F5344CB8AC3E}">
        <p14:creationId xmlns:p14="http://schemas.microsoft.com/office/powerpoint/2010/main" val="2688623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9132D7-8602-79E2-8E2E-FE68B5E5BC4F}"/>
              </a:ext>
            </a:extLst>
          </p:cNvPr>
          <p:cNvPicPr>
            <a:picLocks noGrp="1" noChangeAspect="1"/>
          </p:cNvPicPr>
          <p:nvPr>
            <p:ph idx="1"/>
          </p:nvPr>
        </p:nvPicPr>
        <p:blipFill>
          <a:blip r:embed="rId2"/>
          <a:stretch>
            <a:fillRect/>
          </a:stretch>
        </p:blipFill>
        <p:spPr>
          <a:xfrm>
            <a:off x="987137" y="1402778"/>
            <a:ext cx="7107382" cy="5104619"/>
          </a:xfrm>
        </p:spPr>
      </p:pic>
      <p:sp>
        <p:nvSpPr>
          <p:cNvPr id="7" name="Rectangle 6">
            <a:extLst>
              <a:ext uri="{FF2B5EF4-FFF2-40B4-BE49-F238E27FC236}">
                <a16:creationId xmlns:a16="http://schemas.microsoft.com/office/drawing/2014/main" id="{19A6A1FD-C774-74D7-7C96-6CA27BB2F0E8}"/>
              </a:ext>
            </a:extLst>
          </p:cNvPr>
          <p:cNvSpPr/>
          <p:nvPr/>
        </p:nvSpPr>
        <p:spPr>
          <a:xfrm>
            <a:off x="1444336" y="467591"/>
            <a:ext cx="640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MSME schemes for Agriculture</a:t>
            </a:r>
          </a:p>
        </p:txBody>
      </p:sp>
    </p:spTree>
    <p:extLst>
      <p:ext uri="{BB962C8B-B14F-4D97-AF65-F5344CB8AC3E}">
        <p14:creationId xmlns:p14="http://schemas.microsoft.com/office/powerpoint/2010/main" val="680273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E8E0BB-469C-D753-7316-592C3B48C936}"/>
              </a:ext>
            </a:extLst>
          </p:cNvPr>
          <p:cNvPicPr>
            <a:picLocks noGrp="1" noChangeAspect="1"/>
          </p:cNvPicPr>
          <p:nvPr>
            <p:ph idx="1"/>
          </p:nvPr>
        </p:nvPicPr>
        <p:blipFill>
          <a:blip r:embed="rId2"/>
          <a:stretch>
            <a:fillRect/>
          </a:stretch>
        </p:blipFill>
        <p:spPr>
          <a:xfrm>
            <a:off x="1352971" y="1151995"/>
            <a:ext cx="6668811" cy="3232969"/>
          </a:xfrm>
        </p:spPr>
      </p:pic>
    </p:spTree>
    <p:extLst>
      <p:ext uri="{BB962C8B-B14F-4D97-AF65-F5344CB8AC3E}">
        <p14:creationId xmlns:p14="http://schemas.microsoft.com/office/powerpoint/2010/main" val="631020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7E60E3-8612-E779-D24B-48E7F68CB5DE}"/>
              </a:ext>
            </a:extLst>
          </p:cNvPr>
          <p:cNvPicPr>
            <a:picLocks noGrp="1" noChangeAspect="1"/>
          </p:cNvPicPr>
          <p:nvPr>
            <p:ph idx="1"/>
          </p:nvPr>
        </p:nvPicPr>
        <p:blipFill>
          <a:blip r:embed="rId2"/>
          <a:stretch>
            <a:fillRect/>
          </a:stretch>
        </p:blipFill>
        <p:spPr>
          <a:xfrm>
            <a:off x="1122218" y="1270064"/>
            <a:ext cx="7148946" cy="4195553"/>
          </a:xfrm>
        </p:spPr>
      </p:pic>
    </p:spTree>
    <p:extLst>
      <p:ext uri="{BB962C8B-B14F-4D97-AF65-F5344CB8AC3E}">
        <p14:creationId xmlns:p14="http://schemas.microsoft.com/office/powerpoint/2010/main" val="4092625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EF77F-4B1D-6056-D62A-962FA647EAB8}"/>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CD8BC0EB-A2E5-8BC3-D9DF-5CBA4CBFA258}"/>
              </a:ext>
            </a:extLst>
          </p:cNvPr>
          <p:cNvPicPr>
            <a:picLocks noChangeAspect="1"/>
          </p:cNvPicPr>
          <p:nvPr/>
        </p:nvPicPr>
        <p:blipFill>
          <a:blip r:embed="rId2"/>
          <a:stretch>
            <a:fillRect/>
          </a:stretch>
        </p:blipFill>
        <p:spPr>
          <a:xfrm>
            <a:off x="1215736" y="960306"/>
            <a:ext cx="6795655" cy="3933812"/>
          </a:xfrm>
          <a:prstGeom prst="rect">
            <a:avLst/>
          </a:prstGeom>
        </p:spPr>
      </p:pic>
    </p:spTree>
    <p:extLst>
      <p:ext uri="{BB962C8B-B14F-4D97-AF65-F5344CB8AC3E}">
        <p14:creationId xmlns:p14="http://schemas.microsoft.com/office/powerpoint/2010/main" val="1976627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D67728-B11B-35CD-97A3-73195D1379FB}"/>
              </a:ext>
            </a:extLst>
          </p:cNvPr>
          <p:cNvPicPr>
            <a:picLocks noGrp="1" noChangeAspect="1"/>
          </p:cNvPicPr>
          <p:nvPr>
            <p:ph idx="1"/>
          </p:nvPr>
        </p:nvPicPr>
        <p:blipFill>
          <a:blip r:embed="rId2"/>
          <a:stretch>
            <a:fillRect/>
          </a:stretch>
        </p:blipFill>
        <p:spPr>
          <a:xfrm>
            <a:off x="1080042" y="1248572"/>
            <a:ext cx="6785871" cy="4154701"/>
          </a:xfrm>
        </p:spPr>
      </p:pic>
    </p:spTree>
    <p:extLst>
      <p:ext uri="{BB962C8B-B14F-4D97-AF65-F5344CB8AC3E}">
        <p14:creationId xmlns:p14="http://schemas.microsoft.com/office/powerpoint/2010/main" val="555176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CACF1-2D6B-B692-E1BE-D8AB79D4F1D4}"/>
              </a:ext>
            </a:extLst>
          </p:cNvPr>
          <p:cNvSpPr>
            <a:spLocks noGrp="1"/>
          </p:cNvSpPr>
          <p:nvPr>
            <p:ph idx="1"/>
          </p:nvPr>
        </p:nvSpPr>
        <p:spPr>
          <a:xfrm>
            <a:off x="628650" y="1368421"/>
            <a:ext cx="7886700" cy="4351338"/>
          </a:xfrm>
        </p:spPr>
        <p:txBody>
          <a:bodyPr/>
          <a:lstStyle/>
          <a:p>
            <a:endParaRPr lang="en-IN" dirty="0"/>
          </a:p>
        </p:txBody>
      </p:sp>
      <p:pic>
        <p:nvPicPr>
          <p:cNvPr id="5" name="Picture 4">
            <a:extLst>
              <a:ext uri="{FF2B5EF4-FFF2-40B4-BE49-F238E27FC236}">
                <a16:creationId xmlns:a16="http://schemas.microsoft.com/office/drawing/2014/main" id="{1046B349-E8D4-5D10-FAF4-0DD81BAB1B10}"/>
              </a:ext>
            </a:extLst>
          </p:cNvPr>
          <p:cNvPicPr>
            <a:picLocks noChangeAspect="1"/>
          </p:cNvPicPr>
          <p:nvPr/>
        </p:nvPicPr>
        <p:blipFill>
          <a:blip r:embed="rId2"/>
          <a:stretch>
            <a:fillRect/>
          </a:stretch>
        </p:blipFill>
        <p:spPr>
          <a:xfrm>
            <a:off x="1215736" y="1953491"/>
            <a:ext cx="7034646" cy="2664332"/>
          </a:xfrm>
          <a:prstGeom prst="rect">
            <a:avLst/>
          </a:prstGeom>
        </p:spPr>
      </p:pic>
    </p:spTree>
    <p:extLst>
      <p:ext uri="{BB962C8B-B14F-4D97-AF65-F5344CB8AC3E}">
        <p14:creationId xmlns:p14="http://schemas.microsoft.com/office/powerpoint/2010/main" val="311216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04" y="2360181"/>
            <a:ext cx="7886700" cy="1325563"/>
          </a:xfrm>
          <a:solidFill>
            <a:schemeClr val="bg1">
              <a:lumMod val="75000"/>
            </a:schemeClr>
          </a:solidFill>
        </p:spPr>
        <p:txBody>
          <a:bodyPr>
            <a:normAutofit fontScale="90000"/>
          </a:bodyPr>
          <a:lstStyle/>
          <a:p>
            <a:pPr lvl="0" algn="ctr"/>
            <a:br>
              <a:rPr lang="en-US" b="1" dirty="0">
                <a:solidFill>
                  <a:srgbClr val="FF0000"/>
                </a:solidFill>
                <a:latin typeface="Bahnschrift SemiBold Condensed" panose="020B0502040204020203" pitchFamily="34" charset="0"/>
              </a:rPr>
            </a:br>
            <a:r>
              <a:rPr lang="en-US" b="1" dirty="0">
                <a:solidFill>
                  <a:srgbClr val="FF0000"/>
                </a:solidFill>
                <a:latin typeface="Bahnschrift SemiBold Condensed" panose="020B0502040204020203" pitchFamily="34" charset="0"/>
              </a:rPr>
              <a:t>1. To understand the concept of MSME</a:t>
            </a:r>
            <a:br>
              <a:rPr lang="en-US" b="1" dirty="0">
                <a:solidFill>
                  <a:srgbClr val="FF0000"/>
                </a:solidFill>
                <a:latin typeface="Bahnschrift SemiBold Condensed" panose="020B0502040204020203" pitchFamily="34" charset="0"/>
              </a:rPr>
            </a:br>
            <a:endParaRPr lang="en-US" dirty="0">
              <a:solidFill>
                <a:srgbClr val="FF0000"/>
              </a:solidFill>
              <a:latin typeface="Bahnschrift SemiBold Condensed" panose="020B0502040204020203" pitchFamily="34" charset="0"/>
            </a:endParaRPr>
          </a:p>
        </p:txBody>
      </p:sp>
    </p:spTree>
    <p:extLst>
      <p:ext uri="{BB962C8B-B14F-4D97-AF65-F5344CB8AC3E}">
        <p14:creationId xmlns:p14="http://schemas.microsoft.com/office/powerpoint/2010/main" val="1898142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A9FCC-C82E-D0EA-9435-79C825161075}"/>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268BF138-B7C2-B07D-9A57-9423F554E432}"/>
              </a:ext>
            </a:extLst>
          </p:cNvPr>
          <p:cNvPicPr>
            <a:picLocks noChangeAspect="1"/>
          </p:cNvPicPr>
          <p:nvPr/>
        </p:nvPicPr>
        <p:blipFill>
          <a:blip r:embed="rId2"/>
          <a:stretch>
            <a:fillRect/>
          </a:stretch>
        </p:blipFill>
        <p:spPr>
          <a:xfrm>
            <a:off x="1007918" y="1091045"/>
            <a:ext cx="7315200" cy="3736346"/>
          </a:xfrm>
          <a:prstGeom prst="rect">
            <a:avLst/>
          </a:prstGeom>
        </p:spPr>
      </p:pic>
    </p:spTree>
    <p:extLst>
      <p:ext uri="{BB962C8B-B14F-4D97-AF65-F5344CB8AC3E}">
        <p14:creationId xmlns:p14="http://schemas.microsoft.com/office/powerpoint/2010/main" val="1033934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1" y="286299"/>
            <a:ext cx="8339959" cy="1325563"/>
          </a:xfrm>
          <a:blipFill>
            <a:blip r:embed="rId2"/>
            <a:tile tx="0" ty="0" sx="100000" sy="100000" flip="none" algn="tl"/>
          </a:blipFill>
        </p:spPr>
        <p:txBody>
          <a:bodyPr>
            <a:normAutofit fontScale="90000"/>
          </a:bodyPr>
          <a:lstStyle/>
          <a:p>
            <a:pPr algn="ctr"/>
            <a:br>
              <a:rPr lang="en-US" b="1" dirty="0">
                <a:solidFill>
                  <a:srgbClr val="FF0000"/>
                </a:solidFill>
                <a:latin typeface="Bahnschrift SemiBold Condensed" panose="020B0502040204020203" pitchFamily="34" charset="0"/>
              </a:rPr>
            </a:br>
            <a:r>
              <a:rPr lang="en-US" sz="3100" b="1" dirty="0">
                <a:latin typeface="Times New Roman" pitchFamily="18" charset="0"/>
                <a:cs typeface="Times New Roman" pitchFamily="18" charset="0"/>
              </a:rPr>
              <a:t>1.Role of MSMEs in Growth and Development of Indian Economy</a:t>
            </a:r>
            <a:br>
              <a:rPr lang="en-US" b="1" dirty="0">
                <a:latin typeface="Bahnschrift SemiBold Condensed" panose="020B0502040204020203" pitchFamily="34" charset="0"/>
              </a:rPr>
            </a:br>
            <a:br>
              <a:rPr lang="en-US" b="1" dirty="0">
                <a:latin typeface="Bahnschrift SemiBold Condensed" panose="020B0502040204020203" pitchFamily="34" charset="0"/>
              </a:rPr>
            </a:br>
            <a:endParaRPr lang="en-US" dirty="0"/>
          </a:p>
        </p:txBody>
      </p:sp>
      <p:sp>
        <p:nvSpPr>
          <p:cNvPr id="3" name="Content Placeholder 2"/>
          <p:cNvSpPr>
            <a:spLocks noGrp="1"/>
          </p:cNvSpPr>
          <p:nvPr>
            <p:ph idx="1"/>
          </p:nvPr>
        </p:nvSpPr>
        <p:spPr>
          <a:xfrm>
            <a:off x="409901" y="1825626"/>
            <a:ext cx="8339959" cy="618030"/>
          </a:xfrm>
          <a:solidFill>
            <a:schemeClr val="accent6">
              <a:lumMod val="75000"/>
            </a:schemeClr>
          </a:solidFill>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lstStyle/>
          <a:p>
            <a:pPr marL="0" indent="0">
              <a:buNone/>
            </a:pPr>
            <a:r>
              <a:rPr lang="en-US" dirty="0">
                <a:latin typeface="Times New Roman" pitchFamily="18" charset="0"/>
                <a:cs typeface="Times New Roman" pitchFamily="18" charset="0"/>
              </a:rPr>
              <a:t>A Study of Meerut District in Uttar Pradesh</a:t>
            </a:r>
          </a:p>
        </p:txBody>
      </p:sp>
      <p:sp>
        <p:nvSpPr>
          <p:cNvPr id="4" name="TextBox 3"/>
          <p:cNvSpPr txBox="1"/>
          <p:nvPr/>
        </p:nvSpPr>
        <p:spPr>
          <a:xfrm>
            <a:off x="6605751" y="1024759"/>
            <a:ext cx="1774845" cy="646331"/>
          </a:xfrm>
          <a:prstGeom prst="rect">
            <a:avLst/>
          </a:prstGeom>
          <a:noFill/>
        </p:spPr>
        <p:txBody>
          <a:bodyPr wrap="none" rtlCol="0">
            <a:spAutoFit/>
          </a:bodyPr>
          <a:lstStyle/>
          <a:p>
            <a:r>
              <a:rPr lang="en-US" b="1" dirty="0" err="1"/>
              <a:t>Gola</a:t>
            </a:r>
            <a:r>
              <a:rPr lang="en-US" b="1" dirty="0"/>
              <a:t> </a:t>
            </a:r>
            <a:r>
              <a:rPr lang="en-US" b="1" i="1" dirty="0"/>
              <a:t>et al.</a:t>
            </a:r>
            <a:r>
              <a:rPr lang="en-US" b="1" dirty="0"/>
              <a:t>(2019)</a:t>
            </a:r>
            <a:endParaRPr lang="en-US" dirty="0"/>
          </a:p>
          <a:p>
            <a:endParaRPr lang="en-US" dirty="0"/>
          </a:p>
        </p:txBody>
      </p:sp>
      <p:sp>
        <p:nvSpPr>
          <p:cNvPr id="5" name="Rectangle 4"/>
          <p:cNvSpPr/>
          <p:nvPr/>
        </p:nvSpPr>
        <p:spPr>
          <a:xfrm>
            <a:off x="409902" y="2573185"/>
            <a:ext cx="8339959" cy="1384995"/>
          </a:xfrm>
          <a:prstGeom prst="rect">
            <a:avLst/>
          </a:prstGeom>
          <a:effectLst>
            <a:outerShdw blurRad="50800" dist="38100" dir="8100000" algn="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800" dirty="0">
                <a:latin typeface="Times New Roman" pitchFamily="18" charset="0"/>
                <a:cs typeface="Times New Roman" pitchFamily="18" charset="0"/>
              </a:rPr>
              <a:t>The primary objective of the paper is to investigate the Role of MSMEs in Growth and Development of Indian Economy</a:t>
            </a:r>
          </a:p>
        </p:txBody>
      </p:sp>
      <p:sp>
        <p:nvSpPr>
          <p:cNvPr id="6" name="Rectangle 5"/>
          <p:cNvSpPr/>
          <p:nvPr/>
        </p:nvSpPr>
        <p:spPr>
          <a:xfrm>
            <a:off x="409903" y="4018047"/>
            <a:ext cx="8339959" cy="2246769"/>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r>
              <a:rPr lang="en-US" sz="2800" b="1" dirty="0">
                <a:solidFill>
                  <a:srgbClr val="FF0000"/>
                </a:solidFill>
                <a:latin typeface="Times New Roman" pitchFamily="18" charset="0"/>
                <a:cs typeface="Times New Roman" pitchFamily="18" charset="0"/>
              </a:rPr>
              <a:t>Methodology:</a:t>
            </a:r>
          </a:p>
          <a:p>
            <a:r>
              <a:rPr lang="en-US" sz="2800" dirty="0">
                <a:latin typeface="Times New Roman" pitchFamily="18" charset="0"/>
                <a:cs typeface="Times New Roman" pitchFamily="18" charset="0"/>
              </a:rPr>
              <a:t>Research is based upon primary and secondary data.</a:t>
            </a:r>
          </a:p>
          <a:p>
            <a:r>
              <a:rPr lang="en-US" sz="2800" dirty="0">
                <a:latin typeface="Times New Roman" pitchFamily="18" charset="0"/>
                <a:cs typeface="Times New Roman" pitchFamily="18" charset="0"/>
              </a:rPr>
              <a:t>A set of 100 Questionnaires were circulated among the MSMEs, in which </a:t>
            </a:r>
            <a:r>
              <a:rPr lang="en-US" sz="2800" dirty="0">
                <a:solidFill>
                  <a:srgbClr val="FF0000"/>
                </a:solidFill>
                <a:latin typeface="Times New Roman" pitchFamily="18" charset="0"/>
                <a:cs typeface="Times New Roman" pitchFamily="18" charset="0"/>
              </a:rPr>
              <a:t>80 officials </a:t>
            </a:r>
            <a:r>
              <a:rPr lang="en-US" sz="2800" dirty="0">
                <a:latin typeface="Times New Roman" pitchFamily="18" charset="0"/>
                <a:cs typeface="Times New Roman" pitchFamily="18" charset="0"/>
              </a:rPr>
              <a:t>responded by the MSMEs and it was taken as the sample for this study. </a:t>
            </a:r>
          </a:p>
        </p:txBody>
      </p:sp>
    </p:spTree>
    <p:extLst>
      <p:ext uri="{BB962C8B-B14F-4D97-AF65-F5344CB8AC3E}">
        <p14:creationId xmlns:p14="http://schemas.microsoft.com/office/powerpoint/2010/main" val="573086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212726"/>
            <a:ext cx="8371490" cy="1325563"/>
          </a:xfrm>
          <a:solidFill>
            <a:srgbClr val="FFC000"/>
          </a:solidFill>
        </p:spPr>
        <p:txBody>
          <a:bodyPr>
            <a:normAutofit/>
          </a:bodyPr>
          <a:lstStyle/>
          <a:p>
            <a:pPr algn="ctr"/>
            <a:r>
              <a:rPr lang="en-US" sz="3600" b="1" dirty="0">
                <a:latin typeface="Times New Roman" pitchFamily="18" charset="0"/>
                <a:cs typeface="Times New Roman" pitchFamily="18" charset="0"/>
              </a:rPr>
              <a:t>Analysis of Employment Generation for Skilled and Unskilled Worker in Meerut </a:t>
            </a:r>
            <a:endParaRPr lang="en-US" sz="36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7494642"/>
              </p:ext>
            </p:extLst>
          </p:nvPr>
        </p:nvGraphicFramePr>
        <p:xfrm>
          <a:off x="441431" y="1560784"/>
          <a:ext cx="8324196" cy="5092800"/>
        </p:xfrm>
        <a:graphic>
          <a:graphicData uri="http://schemas.openxmlformats.org/drawingml/2006/table">
            <a:tbl>
              <a:tblPr firstRow="1" bandRow="1">
                <a:tableStyleId>{93296810-A885-4BE3-A3E7-6D5BEEA58F35}</a:tableStyleId>
              </a:tblPr>
              <a:tblGrid>
                <a:gridCol w="2081049">
                  <a:extLst>
                    <a:ext uri="{9D8B030D-6E8A-4147-A177-3AD203B41FA5}">
                      <a16:colId xmlns:a16="http://schemas.microsoft.com/office/drawing/2014/main" val="20000"/>
                    </a:ext>
                  </a:extLst>
                </a:gridCol>
                <a:gridCol w="2081049">
                  <a:extLst>
                    <a:ext uri="{9D8B030D-6E8A-4147-A177-3AD203B41FA5}">
                      <a16:colId xmlns:a16="http://schemas.microsoft.com/office/drawing/2014/main" val="20001"/>
                    </a:ext>
                  </a:extLst>
                </a:gridCol>
                <a:gridCol w="2081049">
                  <a:extLst>
                    <a:ext uri="{9D8B030D-6E8A-4147-A177-3AD203B41FA5}">
                      <a16:colId xmlns:a16="http://schemas.microsoft.com/office/drawing/2014/main" val="20002"/>
                    </a:ext>
                  </a:extLst>
                </a:gridCol>
                <a:gridCol w="2081049">
                  <a:extLst>
                    <a:ext uri="{9D8B030D-6E8A-4147-A177-3AD203B41FA5}">
                      <a16:colId xmlns:a16="http://schemas.microsoft.com/office/drawing/2014/main" val="20003"/>
                    </a:ext>
                  </a:extLst>
                </a:gridCol>
              </a:tblGrid>
              <a:tr h="818219">
                <a:tc>
                  <a:txBody>
                    <a:bodyPr/>
                    <a:lstStyle/>
                    <a:p>
                      <a:r>
                        <a:rPr lang="en-US" sz="2800" dirty="0"/>
                        <a:t>Year </a:t>
                      </a:r>
                      <a:endParaRPr lang="en-US" sz="2800" dirty="0">
                        <a:latin typeface="Times New Roman" pitchFamily="18" charset="0"/>
                        <a:cs typeface="Times New Roman" pitchFamily="18" charset="0"/>
                      </a:endParaRPr>
                    </a:p>
                  </a:txBody>
                  <a:tcPr/>
                </a:tc>
                <a:tc>
                  <a:txBody>
                    <a:bodyPr/>
                    <a:lstStyle/>
                    <a:p>
                      <a:r>
                        <a:rPr lang="en-US" sz="2800" dirty="0"/>
                        <a:t>Skilled worker</a:t>
                      </a:r>
                      <a:endParaRPr lang="en-US" sz="2800" dirty="0">
                        <a:latin typeface="Times New Roman" pitchFamily="18" charset="0"/>
                        <a:cs typeface="Times New Roman" pitchFamily="18" charset="0"/>
                      </a:endParaRPr>
                    </a:p>
                  </a:txBody>
                  <a:tcPr/>
                </a:tc>
                <a:tc>
                  <a:txBody>
                    <a:bodyPr/>
                    <a:lstStyle/>
                    <a:p>
                      <a:r>
                        <a:rPr lang="en-US" sz="2800" dirty="0"/>
                        <a:t>Year </a:t>
                      </a:r>
                      <a:endParaRPr lang="en-US" sz="2800" dirty="0">
                        <a:latin typeface="Times New Roman" pitchFamily="18" charset="0"/>
                        <a:cs typeface="Times New Roman" pitchFamily="18" charset="0"/>
                      </a:endParaRPr>
                    </a:p>
                  </a:txBody>
                  <a:tcPr/>
                </a:tc>
                <a:tc>
                  <a:txBody>
                    <a:bodyPr/>
                    <a:lstStyle/>
                    <a:p>
                      <a:r>
                        <a:rPr lang="en-US" sz="2800" dirty="0"/>
                        <a:t>Unskilled worker</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29584">
                <a:tc>
                  <a:txBody>
                    <a:bodyPr/>
                    <a:lstStyle/>
                    <a:p>
                      <a:r>
                        <a:rPr lang="en-US" sz="2800" dirty="0"/>
                        <a:t>2012-13</a:t>
                      </a:r>
                      <a:endParaRPr lang="en-US" sz="2800" dirty="0">
                        <a:latin typeface="Times New Roman" pitchFamily="18" charset="0"/>
                        <a:cs typeface="Times New Roman" pitchFamily="18" charset="0"/>
                      </a:endParaRPr>
                    </a:p>
                  </a:txBody>
                  <a:tcPr/>
                </a:tc>
                <a:tc>
                  <a:txBody>
                    <a:bodyPr/>
                    <a:lstStyle/>
                    <a:p>
                      <a:r>
                        <a:rPr lang="en-US" sz="2800" dirty="0"/>
                        <a:t>4908</a:t>
                      </a:r>
                      <a:endParaRPr lang="en-US" sz="2800" dirty="0">
                        <a:latin typeface="Times New Roman" pitchFamily="18" charset="0"/>
                        <a:cs typeface="Times New Roman" pitchFamily="18" charset="0"/>
                      </a:endParaRPr>
                    </a:p>
                  </a:txBody>
                  <a:tcPr/>
                </a:tc>
                <a:tc>
                  <a:txBody>
                    <a:bodyPr/>
                    <a:lstStyle/>
                    <a:p>
                      <a:r>
                        <a:rPr lang="en-US" sz="2800" dirty="0"/>
                        <a:t>2012-13</a:t>
                      </a:r>
                      <a:endParaRPr lang="en-US" sz="2800" dirty="0">
                        <a:latin typeface="Times New Roman" pitchFamily="18" charset="0"/>
                        <a:cs typeface="Times New Roman" pitchFamily="18" charset="0"/>
                      </a:endParaRPr>
                    </a:p>
                  </a:txBody>
                  <a:tcPr/>
                </a:tc>
                <a:tc>
                  <a:txBody>
                    <a:bodyPr/>
                    <a:lstStyle/>
                    <a:p>
                      <a:r>
                        <a:rPr lang="en-US" sz="2800" dirty="0"/>
                        <a:t>3914</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29584">
                <a:tc>
                  <a:txBody>
                    <a:bodyPr/>
                    <a:lstStyle/>
                    <a:p>
                      <a:r>
                        <a:rPr lang="en-US" sz="2800" dirty="0"/>
                        <a:t>2013-14</a:t>
                      </a:r>
                      <a:endParaRPr lang="en-US" sz="2800" dirty="0">
                        <a:latin typeface="Times New Roman" pitchFamily="18" charset="0"/>
                        <a:cs typeface="Times New Roman" pitchFamily="18" charset="0"/>
                      </a:endParaRPr>
                    </a:p>
                  </a:txBody>
                  <a:tcPr/>
                </a:tc>
                <a:tc>
                  <a:txBody>
                    <a:bodyPr/>
                    <a:lstStyle/>
                    <a:p>
                      <a:r>
                        <a:rPr lang="en-US" sz="2800" dirty="0"/>
                        <a:t>5643</a:t>
                      </a:r>
                      <a:endParaRPr lang="en-US" sz="2800" dirty="0">
                        <a:latin typeface="Times New Roman" pitchFamily="18" charset="0"/>
                        <a:cs typeface="Times New Roman" pitchFamily="18" charset="0"/>
                      </a:endParaRPr>
                    </a:p>
                  </a:txBody>
                  <a:tcPr/>
                </a:tc>
                <a:tc>
                  <a:txBody>
                    <a:bodyPr/>
                    <a:lstStyle/>
                    <a:p>
                      <a:r>
                        <a:rPr lang="en-US" sz="2800" dirty="0"/>
                        <a:t>2013-14</a:t>
                      </a:r>
                      <a:endParaRPr lang="en-US" sz="2800" dirty="0">
                        <a:latin typeface="Times New Roman" pitchFamily="18" charset="0"/>
                        <a:cs typeface="Times New Roman" pitchFamily="18" charset="0"/>
                      </a:endParaRPr>
                    </a:p>
                  </a:txBody>
                  <a:tcPr/>
                </a:tc>
                <a:tc>
                  <a:txBody>
                    <a:bodyPr/>
                    <a:lstStyle/>
                    <a:p>
                      <a:r>
                        <a:rPr lang="en-US" sz="2800" dirty="0"/>
                        <a:t>4639</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29584">
                <a:tc>
                  <a:txBody>
                    <a:bodyPr/>
                    <a:lstStyle/>
                    <a:p>
                      <a:r>
                        <a:rPr lang="en-US" sz="2800" dirty="0"/>
                        <a:t>2014-15</a:t>
                      </a:r>
                      <a:endParaRPr lang="en-US" sz="2800" dirty="0">
                        <a:latin typeface="Times New Roman" pitchFamily="18" charset="0"/>
                        <a:cs typeface="Times New Roman" pitchFamily="18" charset="0"/>
                      </a:endParaRPr>
                    </a:p>
                  </a:txBody>
                  <a:tcPr/>
                </a:tc>
                <a:tc>
                  <a:txBody>
                    <a:bodyPr/>
                    <a:lstStyle/>
                    <a:p>
                      <a:r>
                        <a:rPr lang="en-US" sz="2800" dirty="0"/>
                        <a:t>6848</a:t>
                      </a:r>
                      <a:endParaRPr lang="en-US" sz="2800" dirty="0">
                        <a:latin typeface="Times New Roman" pitchFamily="18" charset="0"/>
                        <a:cs typeface="Times New Roman" pitchFamily="18" charset="0"/>
                      </a:endParaRPr>
                    </a:p>
                  </a:txBody>
                  <a:tcPr/>
                </a:tc>
                <a:tc>
                  <a:txBody>
                    <a:bodyPr/>
                    <a:lstStyle/>
                    <a:p>
                      <a:r>
                        <a:rPr lang="en-US" sz="2800" dirty="0"/>
                        <a:t>2014-15</a:t>
                      </a:r>
                      <a:endParaRPr lang="en-US" sz="2800" dirty="0">
                        <a:latin typeface="Times New Roman" pitchFamily="18" charset="0"/>
                        <a:cs typeface="Times New Roman" pitchFamily="18" charset="0"/>
                      </a:endParaRPr>
                    </a:p>
                  </a:txBody>
                  <a:tcPr/>
                </a:tc>
                <a:tc>
                  <a:txBody>
                    <a:bodyPr/>
                    <a:lstStyle/>
                    <a:p>
                      <a:r>
                        <a:rPr lang="en-US" sz="2800" dirty="0"/>
                        <a:t>5012</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29584">
                <a:tc>
                  <a:txBody>
                    <a:bodyPr/>
                    <a:lstStyle/>
                    <a:p>
                      <a:r>
                        <a:rPr lang="en-US" sz="2800" dirty="0"/>
                        <a:t>2015-16</a:t>
                      </a:r>
                      <a:endParaRPr lang="en-US" sz="2800" dirty="0">
                        <a:latin typeface="Times New Roman" pitchFamily="18" charset="0"/>
                        <a:cs typeface="Times New Roman" pitchFamily="18" charset="0"/>
                      </a:endParaRPr>
                    </a:p>
                  </a:txBody>
                  <a:tcPr/>
                </a:tc>
                <a:tc>
                  <a:txBody>
                    <a:bodyPr/>
                    <a:lstStyle/>
                    <a:p>
                      <a:r>
                        <a:rPr lang="en-US" sz="2800" dirty="0"/>
                        <a:t>7217</a:t>
                      </a:r>
                      <a:endParaRPr lang="en-US" sz="2800" dirty="0">
                        <a:latin typeface="Times New Roman" pitchFamily="18" charset="0"/>
                        <a:cs typeface="Times New Roman" pitchFamily="18" charset="0"/>
                      </a:endParaRPr>
                    </a:p>
                  </a:txBody>
                  <a:tcPr/>
                </a:tc>
                <a:tc>
                  <a:txBody>
                    <a:bodyPr/>
                    <a:lstStyle/>
                    <a:p>
                      <a:r>
                        <a:rPr lang="en-US" sz="2800" dirty="0"/>
                        <a:t>2015-16</a:t>
                      </a:r>
                      <a:endParaRPr lang="en-US" sz="2800" dirty="0">
                        <a:latin typeface="Times New Roman" pitchFamily="18" charset="0"/>
                        <a:cs typeface="Times New Roman" pitchFamily="18" charset="0"/>
                      </a:endParaRPr>
                    </a:p>
                  </a:txBody>
                  <a:tcPr/>
                </a:tc>
                <a:tc>
                  <a:txBody>
                    <a:bodyPr/>
                    <a:lstStyle/>
                    <a:p>
                      <a:r>
                        <a:rPr lang="en-US" sz="2800" dirty="0"/>
                        <a:t>6381</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29584">
                <a:tc>
                  <a:txBody>
                    <a:bodyPr/>
                    <a:lstStyle/>
                    <a:p>
                      <a:r>
                        <a:rPr lang="en-US" sz="2800" dirty="0"/>
                        <a:t>2016-17</a:t>
                      </a:r>
                      <a:endParaRPr lang="en-US" sz="2800" dirty="0">
                        <a:latin typeface="Times New Roman" pitchFamily="18" charset="0"/>
                        <a:cs typeface="Times New Roman" pitchFamily="18" charset="0"/>
                      </a:endParaRPr>
                    </a:p>
                  </a:txBody>
                  <a:tcPr/>
                </a:tc>
                <a:tc>
                  <a:txBody>
                    <a:bodyPr/>
                    <a:lstStyle/>
                    <a:p>
                      <a:r>
                        <a:rPr lang="en-US" sz="2800" dirty="0"/>
                        <a:t>8551</a:t>
                      </a:r>
                      <a:endParaRPr lang="en-US" sz="2800" dirty="0">
                        <a:latin typeface="Times New Roman" pitchFamily="18" charset="0"/>
                        <a:cs typeface="Times New Roman" pitchFamily="18" charset="0"/>
                      </a:endParaRPr>
                    </a:p>
                  </a:txBody>
                  <a:tcPr/>
                </a:tc>
                <a:tc>
                  <a:txBody>
                    <a:bodyPr/>
                    <a:lstStyle/>
                    <a:p>
                      <a:r>
                        <a:rPr lang="en-US" sz="2800" dirty="0"/>
                        <a:t>2016-17</a:t>
                      </a:r>
                      <a:endParaRPr lang="en-US" sz="2800" dirty="0">
                        <a:latin typeface="Times New Roman" pitchFamily="18" charset="0"/>
                        <a:cs typeface="Times New Roman" pitchFamily="18" charset="0"/>
                      </a:endParaRPr>
                    </a:p>
                  </a:txBody>
                  <a:tcPr/>
                </a:tc>
                <a:tc>
                  <a:txBody>
                    <a:bodyPr/>
                    <a:lstStyle/>
                    <a:p>
                      <a:r>
                        <a:rPr lang="en-US" sz="2800" dirty="0"/>
                        <a:t>7716</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2223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1875295"/>
            <a:ext cx="8152743" cy="2444441"/>
          </a:xfrm>
          <a:solidFill>
            <a:schemeClr val="accent6">
              <a:lumMod val="60000"/>
              <a:lumOff val="40000"/>
            </a:schemeClr>
          </a:solidFill>
        </p:spPr>
        <p:txBody>
          <a:bodyPr/>
          <a:lstStyle/>
          <a:p>
            <a:pPr marL="0" indent="0" algn="just">
              <a:buNone/>
            </a:pP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In the last five year there has been an increasing number of skilled and unskilled </a:t>
            </a:r>
            <a:r>
              <a:rPr lang="en-US" dirty="0" err="1">
                <a:latin typeface="Times New Roman" pitchFamily="18" charset="0"/>
                <a:cs typeface="Times New Roman" pitchFamily="18" charset="0"/>
              </a:rPr>
              <a:t>labour</a:t>
            </a:r>
            <a:r>
              <a:rPr lang="en-US" dirty="0">
                <a:latin typeface="Times New Roman" pitchFamily="18" charset="0"/>
                <a:cs typeface="Times New Roman" pitchFamily="18" charset="0"/>
              </a:rPr>
              <a:t> that are being employed by SMEs, which is a positive indicator to the growth and development of SMEs sectors in India. </a:t>
            </a:r>
          </a:p>
        </p:txBody>
      </p:sp>
      <p:sp>
        <p:nvSpPr>
          <p:cNvPr id="4" name="Pentagon 3"/>
          <p:cNvSpPr/>
          <p:nvPr/>
        </p:nvSpPr>
        <p:spPr>
          <a:xfrm>
            <a:off x="0" y="158372"/>
            <a:ext cx="4114800" cy="1292773"/>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Times New Roman" pitchFamily="18" charset="0"/>
                <a:cs typeface="Times New Roman" pitchFamily="18" charset="0"/>
              </a:rPr>
              <a:t>Implication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47" y="4540469"/>
            <a:ext cx="2857500" cy="1801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628" y="4540470"/>
            <a:ext cx="2876550" cy="18074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547" y="4540470"/>
            <a:ext cx="2914650" cy="1801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59076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1" y="161608"/>
            <a:ext cx="8339959" cy="954107"/>
          </a:xfrm>
          <a:blipFill>
            <a:blip r:embed="rId2"/>
            <a:tile tx="0" ty="0" sx="100000" sy="100000" flip="none" algn="tl"/>
          </a:blipFill>
        </p:spPr>
        <p:txBody>
          <a:bodyPr>
            <a:normAutofit fontScale="90000"/>
          </a:bodyPr>
          <a:lstStyle/>
          <a:p>
            <a:pPr algn="ctr"/>
            <a:br>
              <a:rPr lang="en-US" b="1" dirty="0">
                <a:solidFill>
                  <a:srgbClr val="FF0000"/>
                </a:solidFill>
                <a:latin typeface="Bahnschrift SemiBold Condensed" panose="020B0502040204020203" pitchFamily="34" charset="0"/>
              </a:rPr>
            </a:br>
            <a:br>
              <a:rPr lang="en-US" b="1" dirty="0">
                <a:solidFill>
                  <a:srgbClr val="FF0000"/>
                </a:solidFill>
                <a:latin typeface="Bahnschrift SemiBold Condensed" panose="020B0502040204020203" pitchFamily="34" charset="0"/>
              </a:rPr>
            </a:br>
            <a:r>
              <a:rPr lang="en-US" sz="3100" b="1" dirty="0">
                <a:latin typeface="Times New Roman" pitchFamily="18" charset="0"/>
                <a:cs typeface="Times New Roman" pitchFamily="18" charset="0"/>
              </a:rPr>
              <a:t>2. A Study on Start-up and its Impact on MSME in India</a:t>
            </a:r>
            <a:br>
              <a:rPr lang="en-US" b="1" dirty="0">
                <a:latin typeface="Bahnschrift SemiBold Condensed" panose="020B0502040204020203" pitchFamily="34" charset="0"/>
              </a:rPr>
            </a:br>
            <a:br>
              <a:rPr lang="en-US" b="1" dirty="0">
                <a:latin typeface="Bahnschrift SemiBold Condensed" panose="020B0502040204020203" pitchFamily="34" charset="0"/>
              </a:rPr>
            </a:br>
            <a:endParaRPr lang="en-US" dirty="0"/>
          </a:p>
        </p:txBody>
      </p:sp>
      <p:sp>
        <p:nvSpPr>
          <p:cNvPr id="4" name="TextBox 3"/>
          <p:cNvSpPr txBox="1"/>
          <p:nvPr/>
        </p:nvSpPr>
        <p:spPr>
          <a:xfrm>
            <a:off x="6522623" y="640292"/>
            <a:ext cx="2265557" cy="646331"/>
          </a:xfrm>
          <a:prstGeom prst="rect">
            <a:avLst/>
          </a:prstGeom>
          <a:noFill/>
        </p:spPr>
        <p:txBody>
          <a:bodyPr wrap="square" rtlCol="0">
            <a:spAutoFit/>
          </a:bodyPr>
          <a:lstStyle/>
          <a:p>
            <a:r>
              <a:rPr lang="en-US" b="1" dirty="0"/>
              <a:t>Patel and Shah (2021)</a:t>
            </a:r>
            <a:endParaRPr lang="en-US" dirty="0"/>
          </a:p>
          <a:p>
            <a:endParaRPr lang="en-US" dirty="0"/>
          </a:p>
        </p:txBody>
      </p:sp>
      <p:sp>
        <p:nvSpPr>
          <p:cNvPr id="5" name="Rectangle 4"/>
          <p:cNvSpPr/>
          <p:nvPr/>
        </p:nvSpPr>
        <p:spPr>
          <a:xfrm>
            <a:off x="409901" y="1193330"/>
            <a:ext cx="8339959" cy="954107"/>
          </a:xfrm>
          <a:prstGeom prst="rect">
            <a:avLst/>
          </a:prstGeom>
          <a:effectLst>
            <a:outerShdw blurRad="50800" dist="38100" dir="8100000" algn="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800" dirty="0">
                <a:latin typeface="Times New Roman" pitchFamily="18" charset="0"/>
                <a:cs typeface="Times New Roman" pitchFamily="18" charset="0"/>
              </a:rPr>
              <a:t>objective   of   the   study   was   to   know   the   start-up   of entrepreneurs and their activities</a:t>
            </a:r>
          </a:p>
        </p:txBody>
      </p:sp>
      <p:sp>
        <p:nvSpPr>
          <p:cNvPr id="6" name="Rectangle 5"/>
          <p:cNvSpPr/>
          <p:nvPr/>
        </p:nvSpPr>
        <p:spPr>
          <a:xfrm>
            <a:off x="389121" y="2220416"/>
            <a:ext cx="8339959" cy="483209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r>
              <a:rPr lang="en-US" sz="2800" b="1" dirty="0">
                <a:solidFill>
                  <a:srgbClr val="FF0000"/>
                </a:solidFill>
                <a:latin typeface="Times New Roman" pitchFamily="18" charset="0"/>
                <a:cs typeface="Times New Roman" pitchFamily="18" charset="0"/>
              </a:rPr>
              <a:t>Methodology:</a:t>
            </a:r>
          </a:p>
          <a:p>
            <a:pPr marL="457200" indent="-457200">
              <a:buFont typeface="Arial" panose="020B0604020202020204" pitchFamily="34" charset="0"/>
              <a:buChar char="•"/>
            </a:pPr>
            <a:r>
              <a:rPr lang="en-US" sz="2800" dirty="0">
                <a:latin typeface="Times New Roman" pitchFamily="18" charset="0"/>
                <a:cs typeface="Times New Roman" pitchFamily="18" charset="0"/>
              </a:rPr>
              <a:t>The  research  design  of  this  study  is  descriptive  in  nature. Both primary and secondary data used to study the start-up and its impact on MSME in India.</a:t>
            </a:r>
          </a:p>
          <a:p>
            <a:pPr marL="457200" indent="-457200" algn="just">
              <a:buFont typeface="Arial" panose="020B0604020202020204" pitchFamily="34" charset="0"/>
              <a:buChar char="•"/>
            </a:pPr>
            <a:r>
              <a:rPr lang="en-US" sz="2800" dirty="0">
                <a:latin typeface="Times New Roman" pitchFamily="18" charset="0"/>
                <a:cs typeface="Times New Roman" pitchFamily="18" charset="0"/>
              </a:rPr>
              <a:t>The data  is  gathered  using  a  structured  questionnaire,  and  the sample size is 100 respondents. The data were collected through convenient  sampling  method  and  samples  are  collected  from start-up entrepreneurs. Secondary data  were  collected through internet, annual report, research papers. </a:t>
            </a:r>
          </a:p>
        </p:txBody>
      </p:sp>
    </p:spTree>
    <p:extLst>
      <p:ext uri="{BB962C8B-B14F-4D97-AF65-F5344CB8AC3E}">
        <p14:creationId xmlns:p14="http://schemas.microsoft.com/office/powerpoint/2010/main" val="1168845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E2F-A4C5-AF01-1913-BEE58DE9489F}"/>
              </a:ext>
            </a:extLst>
          </p:cNvPr>
          <p:cNvSpPr>
            <a:spLocks noGrp="1"/>
          </p:cNvSpPr>
          <p:nvPr>
            <p:ph type="title"/>
          </p:nvPr>
        </p:nvSpPr>
        <p:spPr>
          <a:xfrm>
            <a:off x="628650" y="302780"/>
            <a:ext cx="7886700" cy="1325563"/>
          </a:xfrm>
          <a:solidFill>
            <a:schemeClr val="accent2">
              <a:lumMod val="20000"/>
              <a:lumOff val="80000"/>
            </a:schemeClr>
          </a:solidFill>
        </p:spPr>
        <p:txBody>
          <a:bodyPr/>
          <a:lstStyle/>
          <a:p>
            <a:r>
              <a:rPr lang="en-US" dirty="0">
                <a:latin typeface="Times New Roman" panose="02020603050405020304" pitchFamily="18" charset="0"/>
                <a:cs typeface="Times New Roman" panose="02020603050405020304" pitchFamily="18" charset="0"/>
              </a:rPr>
              <a:t>Representing type of organization for start-up</a:t>
            </a:r>
            <a:endParaRPr lang="en-IN"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B8538B55-4DC0-F874-3E2F-F67995357D6B}"/>
              </a:ext>
            </a:extLst>
          </p:cNvPr>
          <p:cNvGraphicFramePr>
            <a:graphicFrameLocks noGrp="1"/>
          </p:cNvGraphicFramePr>
          <p:nvPr>
            <p:ph idx="1"/>
            <p:extLst>
              <p:ext uri="{D42A27DB-BD31-4B8C-83A1-F6EECF244321}">
                <p14:modId xmlns:p14="http://schemas.microsoft.com/office/powerpoint/2010/main" val="3617621746"/>
              </p:ext>
            </p:extLst>
          </p:nvPr>
        </p:nvGraphicFramePr>
        <p:xfrm>
          <a:off x="1756066" y="1700931"/>
          <a:ext cx="4735137" cy="4803778"/>
        </p:xfrm>
        <a:graphic>
          <a:graphicData uri="http://schemas.openxmlformats.org/drawingml/2006/table">
            <a:tbl>
              <a:tblPr firstRow="1" bandRow="1">
                <a:tableStyleId>{5C22544A-7EE6-4342-B048-85BDC9FD1C3A}</a:tableStyleId>
              </a:tblPr>
              <a:tblGrid>
                <a:gridCol w="1578379">
                  <a:extLst>
                    <a:ext uri="{9D8B030D-6E8A-4147-A177-3AD203B41FA5}">
                      <a16:colId xmlns:a16="http://schemas.microsoft.com/office/drawing/2014/main" val="1797558236"/>
                    </a:ext>
                  </a:extLst>
                </a:gridCol>
                <a:gridCol w="1578379">
                  <a:extLst>
                    <a:ext uri="{9D8B030D-6E8A-4147-A177-3AD203B41FA5}">
                      <a16:colId xmlns:a16="http://schemas.microsoft.com/office/drawing/2014/main" val="1811602794"/>
                    </a:ext>
                  </a:extLst>
                </a:gridCol>
                <a:gridCol w="1578379">
                  <a:extLst>
                    <a:ext uri="{9D8B030D-6E8A-4147-A177-3AD203B41FA5}">
                      <a16:colId xmlns:a16="http://schemas.microsoft.com/office/drawing/2014/main" val="1666155286"/>
                    </a:ext>
                  </a:extLst>
                </a:gridCol>
              </a:tblGrid>
              <a:tr h="735207">
                <a:tc>
                  <a:txBody>
                    <a:bodyPr/>
                    <a:lstStyle/>
                    <a:p>
                      <a:r>
                        <a:rPr lang="en-IN" sz="2800" dirty="0">
                          <a:latin typeface="Times New Roman" panose="02020603050405020304" pitchFamily="18" charset="0"/>
                          <a:cs typeface="Times New Roman" panose="02020603050405020304" pitchFamily="18" charset="0"/>
                        </a:rPr>
                        <a:t>Valid</a:t>
                      </a:r>
                      <a:r>
                        <a:rPr lang="en-IN" dirty="0">
                          <a:latin typeface="Times New Roman" panose="02020603050405020304" pitchFamily="18" charset="0"/>
                          <a:cs typeface="Times New Roman" panose="02020603050405020304" pitchFamily="18" charset="0"/>
                        </a:rPr>
                        <a:t> </a:t>
                      </a:r>
                    </a:p>
                  </a:txBody>
                  <a:tcPr/>
                </a:tc>
                <a:tc>
                  <a:txBody>
                    <a:bodyPr/>
                    <a:lstStyle/>
                    <a:p>
                      <a:r>
                        <a:rPr lang="en-IN" dirty="0">
                          <a:latin typeface="Times New Roman" panose="02020603050405020304" pitchFamily="18" charset="0"/>
                          <a:cs typeface="Times New Roman" panose="02020603050405020304" pitchFamily="18" charset="0"/>
                        </a:rPr>
                        <a:t>Frequency</a:t>
                      </a:r>
                    </a:p>
                  </a:txBody>
                  <a:tcPr/>
                </a:tc>
                <a:tc>
                  <a:txBody>
                    <a:bodyPr/>
                    <a:lstStyle/>
                    <a:p>
                      <a:r>
                        <a:rPr lang="en-IN" dirty="0">
                          <a:latin typeface="Times New Roman" panose="02020603050405020304" pitchFamily="18" charset="0"/>
                          <a:cs typeface="Times New Roman" panose="02020603050405020304" pitchFamily="18" charset="0"/>
                        </a:rPr>
                        <a:t>Percent</a:t>
                      </a:r>
                    </a:p>
                  </a:txBody>
                  <a:tcPr/>
                </a:tc>
                <a:extLst>
                  <a:ext uri="{0D108BD9-81ED-4DB2-BD59-A6C34878D82A}">
                    <a16:rowId xmlns:a16="http://schemas.microsoft.com/office/drawing/2014/main" val="3846877214"/>
                  </a:ext>
                </a:extLst>
              </a:tr>
              <a:tr h="735207">
                <a:tc>
                  <a:txBody>
                    <a:bodyPr/>
                    <a:lstStyle/>
                    <a:p>
                      <a:r>
                        <a:rPr lang="en-IN" dirty="0">
                          <a:latin typeface="Times New Roman" panose="02020603050405020304" pitchFamily="18" charset="0"/>
                          <a:cs typeface="Times New Roman" panose="02020603050405020304" pitchFamily="18" charset="0"/>
                        </a:rPr>
                        <a:t>Sole Proprietary</a:t>
                      </a:r>
                    </a:p>
                  </a:txBody>
                  <a:tcPr/>
                </a:tc>
                <a:tc>
                  <a:txBody>
                    <a:bodyPr/>
                    <a:lstStyle/>
                    <a:p>
                      <a:r>
                        <a:rPr lang="en-IN" dirty="0">
                          <a:latin typeface="Times New Roman" panose="02020603050405020304" pitchFamily="18" charset="0"/>
                          <a:cs typeface="Times New Roman" panose="02020603050405020304" pitchFamily="18" charset="0"/>
                        </a:rPr>
                        <a:t>41</a:t>
                      </a:r>
                    </a:p>
                  </a:txBody>
                  <a:tcPr/>
                </a:tc>
                <a:tc>
                  <a:txBody>
                    <a:bodyPr/>
                    <a:lstStyle/>
                    <a:p>
                      <a:r>
                        <a:rPr lang="en-IN" dirty="0">
                          <a:latin typeface="Times New Roman" panose="02020603050405020304" pitchFamily="18" charset="0"/>
                          <a:cs typeface="Times New Roman" panose="02020603050405020304" pitchFamily="18" charset="0"/>
                        </a:rPr>
                        <a:t>41</a:t>
                      </a:r>
                    </a:p>
                  </a:txBody>
                  <a:tcPr/>
                </a:tc>
                <a:extLst>
                  <a:ext uri="{0D108BD9-81ED-4DB2-BD59-A6C34878D82A}">
                    <a16:rowId xmlns:a16="http://schemas.microsoft.com/office/drawing/2014/main" val="185730192"/>
                  </a:ext>
                </a:extLst>
              </a:tr>
              <a:tr h="540435">
                <a:tc>
                  <a:txBody>
                    <a:bodyPr/>
                    <a:lstStyle/>
                    <a:p>
                      <a:r>
                        <a:rPr lang="en-IN" dirty="0">
                          <a:latin typeface="Times New Roman" panose="02020603050405020304" pitchFamily="18" charset="0"/>
                          <a:cs typeface="Times New Roman" panose="02020603050405020304" pitchFamily="18" charset="0"/>
                        </a:rPr>
                        <a:t>Partnership </a:t>
                      </a:r>
                    </a:p>
                  </a:txBody>
                  <a:tcPr/>
                </a:tc>
                <a:tc>
                  <a:txBody>
                    <a:bodyPr/>
                    <a:lstStyle/>
                    <a:p>
                      <a:r>
                        <a:rPr lang="en-IN" dirty="0">
                          <a:latin typeface="Times New Roman" panose="02020603050405020304" pitchFamily="18" charset="0"/>
                          <a:cs typeface="Times New Roman" panose="02020603050405020304" pitchFamily="18" charset="0"/>
                        </a:rPr>
                        <a:t>20</a:t>
                      </a:r>
                    </a:p>
                  </a:txBody>
                  <a:tcPr/>
                </a:tc>
                <a:tc>
                  <a:txBody>
                    <a:bodyPr/>
                    <a:lstStyle/>
                    <a:p>
                      <a:r>
                        <a:rPr lang="en-IN" dirty="0">
                          <a:latin typeface="Times New Roman" panose="02020603050405020304" pitchFamily="18" charset="0"/>
                          <a:cs typeface="Times New Roman" panose="02020603050405020304" pitchFamily="18" charset="0"/>
                        </a:rPr>
                        <a:t>20</a:t>
                      </a:r>
                    </a:p>
                  </a:txBody>
                  <a:tcPr/>
                </a:tc>
                <a:extLst>
                  <a:ext uri="{0D108BD9-81ED-4DB2-BD59-A6C34878D82A}">
                    <a16:rowId xmlns:a16="http://schemas.microsoft.com/office/drawing/2014/main" val="2537235706"/>
                  </a:ext>
                </a:extLst>
              </a:tr>
              <a:tr h="735207">
                <a:tc>
                  <a:txBody>
                    <a:bodyPr/>
                    <a:lstStyle/>
                    <a:p>
                      <a:r>
                        <a:rPr lang="en-IN" dirty="0">
                          <a:latin typeface="Times New Roman" panose="02020603050405020304" pitchFamily="18" charset="0"/>
                          <a:cs typeface="Times New Roman" panose="02020603050405020304" pitchFamily="18" charset="0"/>
                        </a:rPr>
                        <a:t>Family Business </a:t>
                      </a:r>
                    </a:p>
                  </a:txBody>
                  <a:tcPr/>
                </a:tc>
                <a:tc>
                  <a:txBody>
                    <a:bodyPr/>
                    <a:lstStyle/>
                    <a:p>
                      <a:r>
                        <a:rPr lang="en-IN" dirty="0">
                          <a:latin typeface="Times New Roman" panose="02020603050405020304" pitchFamily="18" charset="0"/>
                          <a:cs typeface="Times New Roman" panose="02020603050405020304" pitchFamily="18" charset="0"/>
                        </a:rPr>
                        <a:t>34</a:t>
                      </a:r>
                    </a:p>
                  </a:txBody>
                  <a:tcPr/>
                </a:tc>
                <a:tc>
                  <a:txBody>
                    <a:bodyPr/>
                    <a:lstStyle/>
                    <a:p>
                      <a:r>
                        <a:rPr lang="en-IN" dirty="0">
                          <a:latin typeface="Times New Roman" panose="02020603050405020304" pitchFamily="18" charset="0"/>
                          <a:cs typeface="Times New Roman" panose="02020603050405020304" pitchFamily="18" charset="0"/>
                        </a:rPr>
                        <a:t>34</a:t>
                      </a:r>
                    </a:p>
                  </a:txBody>
                  <a:tcPr/>
                </a:tc>
                <a:extLst>
                  <a:ext uri="{0D108BD9-81ED-4DB2-BD59-A6C34878D82A}">
                    <a16:rowId xmlns:a16="http://schemas.microsoft.com/office/drawing/2014/main" val="896450646"/>
                  </a:ext>
                </a:extLst>
              </a:tr>
              <a:tr h="920824">
                <a:tc>
                  <a:txBody>
                    <a:bodyPr/>
                    <a:lstStyle/>
                    <a:p>
                      <a:r>
                        <a:rPr lang="en-IN" dirty="0">
                          <a:latin typeface="Times New Roman" panose="02020603050405020304" pitchFamily="18" charset="0"/>
                          <a:cs typeface="Times New Roman" panose="02020603050405020304" pitchFamily="18" charset="0"/>
                        </a:rPr>
                        <a:t>Limited liability partnership</a:t>
                      </a:r>
                    </a:p>
                  </a:txBody>
                  <a:tcPr/>
                </a:tc>
                <a:tc>
                  <a:txBody>
                    <a:bodyPr/>
                    <a:lstStyle/>
                    <a:p>
                      <a:r>
                        <a:rPr lang="en-IN" dirty="0">
                          <a:latin typeface="Times New Roman" panose="02020603050405020304" pitchFamily="18" charset="0"/>
                          <a:cs typeface="Times New Roman" panose="02020603050405020304" pitchFamily="18" charset="0"/>
                        </a:rPr>
                        <a:t>3</a:t>
                      </a:r>
                    </a:p>
                  </a:txBody>
                  <a:tcPr/>
                </a:tc>
                <a:tc>
                  <a:txBody>
                    <a:bodyPr/>
                    <a:lstStyle/>
                    <a:p>
                      <a:r>
                        <a:rPr lang="en-IN"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3766066789"/>
                  </a:ext>
                </a:extLst>
              </a:tr>
              <a:tr h="602575">
                <a:tc>
                  <a:txBody>
                    <a:bodyPr/>
                    <a:lstStyle/>
                    <a:p>
                      <a:r>
                        <a:rPr lang="en-IN" dirty="0">
                          <a:latin typeface="Times New Roman" panose="02020603050405020304" pitchFamily="18" charset="0"/>
                          <a:cs typeface="Times New Roman" panose="02020603050405020304" pitchFamily="18" charset="0"/>
                        </a:rPr>
                        <a:t>Company </a:t>
                      </a:r>
                    </a:p>
                  </a:txBody>
                  <a:tcPr/>
                </a:tc>
                <a:tc>
                  <a:txBody>
                    <a:bodyPr/>
                    <a:lstStyle/>
                    <a:p>
                      <a:r>
                        <a:rPr lang="en-IN" dirty="0">
                          <a:latin typeface="Times New Roman" panose="02020603050405020304" pitchFamily="18" charset="0"/>
                          <a:cs typeface="Times New Roman" panose="02020603050405020304" pitchFamily="18" charset="0"/>
                        </a:rPr>
                        <a:t>2</a:t>
                      </a:r>
                    </a:p>
                  </a:txBody>
                  <a:tcPr/>
                </a:tc>
                <a:tc>
                  <a:txBody>
                    <a:bodyPr/>
                    <a:lstStyle/>
                    <a:p>
                      <a:r>
                        <a:rPr lang="en-IN"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3727792445"/>
                  </a:ext>
                </a:extLst>
              </a:tr>
              <a:tr h="534323">
                <a:tc>
                  <a:txBody>
                    <a:bodyPr/>
                    <a:lstStyle/>
                    <a:p>
                      <a:r>
                        <a:rPr lang="en-IN" dirty="0">
                          <a:latin typeface="Times New Roman" panose="02020603050405020304" pitchFamily="18" charset="0"/>
                          <a:cs typeface="Times New Roman" panose="02020603050405020304" pitchFamily="18" charset="0"/>
                        </a:rPr>
                        <a:t>Total</a:t>
                      </a:r>
                    </a:p>
                  </a:txBody>
                  <a:tcPr/>
                </a:tc>
                <a:tc>
                  <a:txBody>
                    <a:bodyPr/>
                    <a:lstStyle/>
                    <a:p>
                      <a:r>
                        <a:rPr lang="en-IN" dirty="0">
                          <a:latin typeface="Times New Roman" panose="02020603050405020304" pitchFamily="18" charset="0"/>
                          <a:cs typeface="Times New Roman" panose="02020603050405020304" pitchFamily="18" charset="0"/>
                        </a:rPr>
                        <a:t>100</a:t>
                      </a:r>
                    </a:p>
                  </a:txBody>
                  <a:tcPr/>
                </a:tc>
                <a:tc>
                  <a:txBody>
                    <a:bodyPr/>
                    <a:lstStyle/>
                    <a:p>
                      <a:r>
                        <a:rPr lang="en-IN"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593597281"/>
                  </a:ext>
                </a:extLst>
              </a:tr>
            </a:tbl>
          </a:graphicData>
        </a:graphic>
      </p:graphicFrame>
    </p:spTree>
    <p:extLst>
      <p:ext uri="{BB962C8B-B14F-4D97-AF65-F5344CB8AC3E}">
        <p14:creationId xmlns:p14="http://schemas.microsoft.com/office/powerpoint/2010/main" val="1497477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E3498-F0E9-8620-1FBD-CCEDF21F965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As per the study, majority of the entrepreneurs wants to do business through sole proprietary and family-owned organization. </a:t>
            </a:r>
            <a:endParaRPr lang="en-IN" dirty="0">
              <a:latin typeface="Times New Roman" panose="02020603050405020304" pitchFamily="18" charset="0"/>
              <a:cs typeface="Times New Roman" panose="02020603050405020304" pitchFamily="18" charset="0"/>
            </a:endParaRPr>
          </a:p>
        </p:txBody>
      </p:sp>
      <p:sp>
        <p:nvSpPr>
          <p:cNvPr id="5" name="Pentagon 3">
            <a:extLst>
              <a:ext uri="{FF2B5EF4-FFF2-40B4-BE49-F238E27FC236}">
                <a16:creationId xmlns:a16="http://schemas.microsoft.com/office/drawing/2014/main" id="{13EE8327-96D8-5E9D-65CF-17F84B32BAC2}"/>
              </a:ext>
            </a:extLst>
          </p:cNvPr>
          <p:cNvSpPr>
            <a:spLocks noGrp="1"/>
          </p:cNvSpPr>
          <p:nvPr>
            <p:ph type="title"/>
          </p:nvPr>
        </p:nvSpPr>
        <p:spPr>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Times New Roman" pitchFamily="18" charset="0"/>
                <a:cs typeface="Times New Roman" pitchFamily="18" charset="0"/>
              </a:rPr>
              <a:t>Implication </a:t>
            </a:r>
          </a:p>
        </p:txBody>
      </p:sp>
    </p:spTree>
    <p:extLst>
      <p:ext uri="{BB962C8B-B14F-4D97-AF65-F5344CB8AC3E}">
        <p14:creationId xmlns:p14="http://schemas.microsoft.com/office/powerpoint/2010/main" val="1552197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073" y="1548245"/>
            <a:ext cx="8416636" cy="4559005"/>
          </a:xfrm>
          <a:prstGeom prst="rect">
            <a:avLst/>
          </a:prstGeom>
          <a:gradFill flip="none" rotWithShape="1">
            <a:gsLst>
              <a:gs pos="100000">
                <a:srgbClr val="FF99CC"/>
              </a:gs>
              <a:gs pos="100000">
                <a:schemeClr val="accent3">
                  <a:lumMod val="0"/>
                  <a:lumOff val="100000"/>
                </a:schemeClr>
              </a:gs>
              <a:gs pos="100000">
                <a:srgbClr val="D2D2D2"/>
              </a:gs>
              <a:gs pos="100000">
                <a:schemeClr val="accent3">
                  <a:lumMod val="100000"/>
                </a:schemeClr>
              </a:gs>
            </a:gsLst>
            <a:path path="circle">
              <a:fillToRect l="50000" t="-80000" r="50000" b="180000"/>
            </a:path>
            <a:tileRect/>
          </a:gradFill>
        </p:spPr>
        <p:txBody>
          <a:bodyPr wrap="square">
            <a:spAutoFit/>
          </a:bodyPr>
          <a:lstStyle/>
          <a:p>
            <a:pPr marL="285750" indent="-285750" algn="just">
              <a:lnSpc>
                <a:spcPct val="115000"/>
              </a:lnSpc>
              <a:buFont typeface="Arial" panose="020B0604020202020204" pitchFamily="34" charset="0"/>
              <a:buChar char="•"/>
            </a:pPr>
            <a:r>
              <a:rPr lang="en-US" sz="2000" b="1" dirty="0">
                <a:latin typeface="Times New Roman" panose="02020603050405020304" pitchFamily="18" charset="0"/>
                <a:ea typeface="Calibri" panose="020F0502020204030204" pitchFamily="34" charset="0"/>
              </a:rPr>
              <a:t>MSME</a:t>
            </a:r>
            <a:r>
              <a:rPr lang="en-US" sz="2000" dirty="0">
                <a:latin typeface="Times New Roman" panose="02020603050405020304" pitchFamily="18" charset="0"/>
                <a:ea typeface="Calibri" panose="020F0502020204030204" pitchFamily="34" charset="0"/>
              </a:rPr>
              <a:t>’s are boon for reducing regional imbalances and a means to utilize the natural and abundant human resources available in India.</a:t>
            </a:r>
          </a:p>
          <a:p>
            <a:pPr algn="just">
              <a:lnSpc>
                <a:spcPct val="115000"/>
              </a:lnSpc>
            </a:pPr>
            <a:endParaRPr lang="en-US" sz="2000" dirty="0">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 It helps in generating employment opportunities in the rural areas with low capital, raising the real income of the people, contributing to the development of agriculture by reducing poverty, migration, economic disparity, unemployment. </a:t>
            </a:r>
          </a:p>
          <a:p>
            <a:pPr algn="just">
              <a:lnSpc>
                <a:spcPct val="115000"/>
              </a:lnSpc>
            </a:pPr>
            <a:endParaRPr lang="en-US" sz="2000" dirty="0">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Government </a:t>
            </a:r>
            <a:r>
              <a:rPr lang="en-US" dirty="0">
                <a:effectLst/>
                <a:latin typeface="Times New Roman" panose="02020603050405020304" pitchFamily="18" charset="0"/>
                <a:ea typeface="Calibri" panose="020F0502020204030204" pitchFamily="34" charset="0"/>
              </a:rPr>
              <a:t>and extension organizations should go for periodical appraisal of MSMEs development schemes and </a:t>
            </a:r>
            <a:r>
              <a:rPr lang="en-US" dirty="0" err="1">
                <a:effectLst/>
                <a:latin typeface="Times New Roman" panose="02020603050405020304" pitchFamily="18" charset="0"/>
                <a:ea typeface="Calibri" panose="020F0502020204030204" pitchFamily="34" charset="0"/>
              </a:rPr>
              <a:t>programmes</a:t>
            </a:r>
            <a:r>
              <a:rPr lang="en-US" dirty="0">
                <a:effectLst/>
                <a:latin typeface="Times New Roman" panose="02020603050405020304" pitchFamily="18" charset="0"/>
                <a:ea typeface="Calibri" panose="020F0502020204030204" pitchFamily="34" charset="0"/>
              </a:rPr>
              <a:t> in order to uplift rural areas. Innovations, infusion of new technologies, skilled manpower and availability of finances in the MSMEs can transform the lives in the rural landscape of the country. </a:t>
            </a:r>
            <a:endParaRPr lang="en-IN" dirty="0">
              <a:effectLst/>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endParaRPr lang="en-US" sz="2000"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296597E7-0947-A214-4B26-812299704561}"/>
              </a:ext>
            </a:extLst>
          </p:cNvPr>
          <p:cNvSpPr/>
          <p:nvPr/>
        </p:nvSpPr>
        <p:spPr>
          <a:xfrm>
            <a:off x="3283524" y="529935"/>
            <a:ext cx="2358737"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21334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52" y="1699502"/>
            <a:ext cx="8736069" cy="1690087"/>
          </a:xfrm>
          <a:solidFill>
            <a:schemeClr val="accent2">
              <a:lumMod val="20000"/>
              <a:lumOff val="80000"/>
            </a:schemeClr>
          </a:solidFill>
        </p:spPr>
        <p:txBody>
          <a:bodyPr>
            <a:normAutofit/>
          </a:bodyPr>
          <a:lstStyle/>
          <a:p>
            <a:pPr marL="0" indent="0" algn="just">
              <a:buNone/>
            </a:pPr>
            <a:r>
              <a:rPr lang="en-US" sz="3200" dirty="0">
                <a:latin typeface="Times New Roman" pitchFamily="18" charset="0"/>
                <a:cs typeface="Times New Roman" pitchFamily="18" charset="0"/>
              </a:rPr>
              <a:t>In February, 2018, the Union Cabinet chaired by the Prime Minister </a:t>
            </a:r>
            <a:r>
              <a:rPr lang="en-US" sz="3200" dirty="0">
                <a:solidFill>
                  <a:srgbClr val="FF0000"/>
                </a:solidFill>
                <a:latin typeface="Times New Roman" pitchFamily="18" charset="0"/>
                <a:cs typeface="Times New Roman" pitchFamily="18" charset="0"/>
              </a:rPr>
              <a:t>Shri </a:t>
            </a:r>
            <a:r>
              <a:rPr lang="en-US" sz="3200">
                <a:solidFill>
                  <a:srgbClr val="FF0000"/>
                </a:solidFill>
                <a:latin typeface="Times New Roman" pitchFamily="18" charset="0"/>
                <a:cs typeface="Times New Roman" pitchFamily="18" charset="0"/>
              </a:rPr>
              <a:t>Narendra Modi </a:t>
            </a:r>
            <a:r>
              <a:rPr lang="en-US" sz="3200" dirty="0">
                <a:latin typeface="Times New Roman" pitchFamily="18" charset="0"/>
                <a:cs typeface="Times New Roman" pitchFamily="18" charset="0"/>
              </a:rPr>
              <a:t>has approved changes in the definition of the MSMEs. </a:t>
            </a:r>
          </a:p>
          <a:p>
            <a:pPr algn="just"/>
            <a:endParaRPr lang="en-US" sz="3200" dirty="0">
              <a:latin typeface="Times New Roman" pitchFamily="18" charset="0"/>
              <a:cs typeface="Times New Roman" pitchFamily="18" charset="0"/>
            </a:endParaRPr>
          </a:p>
        </p:txBody>
      </p:sp>
      <p:sp>
        <p:nvSpPr>
          <p:cNvPr id="5" name="Rectangle 4"/>
          <p:cNvSpPr/>
          <p:nvPr/>
        </p:nvSpPr>
        <p:spPr>
          <a:xfrm>
            <a:off x="189185" y="3664434"/>
            <a:ext cx="8655269" cy="1569660"/>
          </a:xfrm>
          <a:prstGeom prst="rect">
            <a:avLst/>
          </a:prstGeom>
          <a:solidFill>
            <a:schemeClr val="accent2">
              <a:lumMod val="60000"/>
              <a:lumOff val="40000"/>
            </a:schemeClr>
          </a:solidFill>
        </p:spPr>
        <p:txBody>
          <a:bodyPr wrap="square">
            <a:spAutoFit/>
          </a:bodyPr>
          <a:lstStyle/>
          <a:p>
            <a:r>
              <a:rPr lang="en-US" sz="3200" dirty="0">
                <a:latin typeface="Times New Roman" pitchFamily="18" charset="0"/>
                <a:cs typeface="Times New Roman" pitchFamily="18" charset="0"/>
              </a:rPr>
              <a:t>Now, MSMEs will be defined on the basis of ‘annual turnover’ instead of earlier definition of investment in plant &amp; machinery/equipment.</a:t>
            </a:r>
          </a:p>
        </p:txBody>
      </p:sp>
      <p:sp>
        <p:nvSpPr>
          <p:cNvPr id="7" name="Pentagon 6"/>
          <p:cNvSpPr/>
          <p:nvPr/>
        </p:nvSpPr>
        <p:spPr>
          <a:xfrm>
            <a:off x="0" y="210064"/>
            <a:ext cx="6622473" cy="1214593"/>
          </a:xfrm>
          <a:prstGeom prst="homePlat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dirty="0"/>
              <a:t>Concept of MSME</a:t>
            </a:r>
            <a:endParaRPr lang="en-US" dirty="0"/>
          </a:p>
        </p:txBody>
      </p:sp>
    </p:spTree>
    <p:extLst>
      <p:ext uri="{BB962C8B-B14F-4D97-AF65-F5344CB8AC3E}">
        <p14:creationId xmlns:p14="http://schemas.microsoft.com/office/powerpoint/2010/main" val="173136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2380594" y="945912"/>
            <a:ext cx="4382813" cy="646331"/>
          </a:xfrm>
          <a:prstGeom prst="rect">
            <a:avLst/>
          </a:prstGeom>
          <a:blipFill>
            <a:blip r:embed="rId2"/>
            <a:tile tx="0" ty="0" sx="100000" sy="100000" flip="none" algn="tl"/>
          </a:blipFill>
        </p:spPr>
        <p:txBody>
          <a:bodyPr wrap="square" rtlCol="0">
            <a:spAutoFit/>
          </a:bodyPr>
          <a:lstStyle/>
          <a:p>
            <a:pPr algn="ctr"/>
            <a:r>
              <a:rPr lang="en-US" sz="3600" dirty="0">
                <a:solidFill>
                  <a:schemeClr val="bg1"/>
                </a:solidFill>
                <a:latin typeface="Times New Roman" pitchFamily="18" charset="0"/>
                <a:cs typeface="Times New Roman" pitchFamily="18" charset="0"/>
              </a:rPr>
              <a:t>Categorization</a:t>
            </a:r>
          </a:p>
        </p:txBody>
      </p:sp>
      <p:grpSp>
        <p:nvGrpSpPr>
          <p:cNvPr id="77" name="Group 76"/>
          <p:cNvGrpSpPr/>
          <p:nvPr/>
        </p:nvGrpSpPr>
        <p:grpSpPr>
          <a:xfrm>
            <a:off x="641445" y="168479"/>
            <a:ext cx="7874758" cy="771098"/>
            <a:chOff x="641445" y="184245"/>
            <a:chExt cx="7874758" cy="771098"/>
          </a:xfrm>
        </p:grpSpPr>
        <p:sp>
          <p:nvSpPr>
            <p:cNvPr id="4" name="Rounded Rectangle 3"/>
            <p:cNvSpPr/>
            <p:nvPr/>
          </p:nvSpPr>
          <p:spPr>
            <a:xfrm>
              <a:off x="641445" y="184245"/>
              <a:ext cx="7874758" cy="771098"/>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003109" y="387255"/>
              <a:ext cx="7165075" cy="365078"/>
            </a:xfrm>
            <a:prstGeom prst="roundRect">
              <a:avLst>
                <a:gd name="adj" fmla="val 50000"/>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26942" y="285750"/>
            <a:ext cx="3017520" cy="6337630"/>
            <a:chOff x="126942" y="285750"/>
            <a:chExt cx="3017520" cy="6337630"/>
          </a:xfrm>
        </p:grpSpPr>
        <p:sp>
          <p:nvSpPr>
            <p:cNvPr id="8" name="Oval 7"/>
            <p:cNvSpPr/>
            <p:nvPr/>
          </p:nvSpPr>
          <p:spPr>
            <a:xfrm>
              <a:off x="126942" y="3605860"/>
              <a:ext cx="3017520" cy="3017520"/>
            </a:xfrm>
            <a:custGeom>
              <a:avLst/>
              <a:gdLst/>
              <a:ahLst/>
              <a:cxnLst/>
              <a:rect l="l" t="t" r="r" b="b"/>
              <a:pathLst>
                <a:path w="2194560" h="2194560">
                  <a:moveTo>
                    <a:pt x="1097280" y="150128"/>
                  </a:moveTo>
                  <a:cubicBezTo>
                    <a:pt x="1017759" y="150128"/>
                    <a:pt x="953295" y="217342"/>
                    <a:pt x="953295" y="300254"/>
                  </a:cubicBezTo>
                  <a:cubicBezTo>
                    <a:pt x="953295" y="383166"/>
                    <a:pt x="1017759" y="450380"/>
                    <a:pt x="1097280" y="450380"/>
                  </a:cubicBezTo>
                  <a:cubicBezTo>
                    <a:pt x="1176801" y="450380"/>
                    <a:pt x="1241265" y="383166"/>
                    <a:pt x="1241265" y="300254"/>
                  </a:cubicBezTo>
                  <a:cubicBezTo>
                    <a:pt x="1241265" y="217342"/>
                    <a:pt x="1176801" y="150128"/>
                    <a:pt x="1097280" y="15012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568424">
                    <a:alpha val="74902"/>
                  </a:srgbClr>
                </a:gs>
                <a:gs pos="0">
                  <a:srgbClr val="00B050">
                    <a:alpha val="79000"/>
                  </a:srgbClr>
                </a:gs>
              </a:gsLst>
              <a:lin ang="5400000" scaled="1"/>
              <a:tileRect/>
            </a:gradFill>
            <a:ln>
              <a:gradFill>
                <a:gsLst>
                  <a:gs pos="0">
                    <a:srgbClr val="00B050">
                      <a:alpha val="1000"/>
                    </a:srgbClr>
                  </a:gs>
                  <a:gs pos="100000">
                    <a:srgbClr val="92D050">
                      <a:alpha val="0"/>
                    </a:srgbClr>
                  </a:gs>
                </a:gsLst>
                <a:lin ang="5400000" scaled="0"/>
              </a:gra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342665" y="285750"/>
              <a:ext cx="584128" cy="568088"/>
              <a:chOff x="948515" y="285750"/>
              <a:chExt cx="584128" cy="568088"/>
            </a:xfrm>
          </p:grpSpPr>
          <p:sp>
            <p:nvSpPr>
              <p:cNvPr id="15" name="Oval 14"/>
              <p:cNvSpPr/>
              <p:nvPr/>
            </p:nvSpPr>
            <p:spPr>
              <a:xfrm>
                <a:off x="948515" y="285750"/>
                <a:ext cx="584128" cy="56808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94547" y="412703"/>
                <a:ext cx="292064" cy="314183"/>
              </a:xfrm>
              <a:prstGeom prst="ellipse">
                <a:avLst/>
              </a:prstGeom>
              <a:gradFill flip="none" rotWithShape="1">
                <a:gsLst>
                  <a:gs pos="100000">
                    <a:srgbClr val="568424">
                      <a:alpha val="74902"/>
                    </a:srgbClr>
                  </a:gs>
                  <a:gs pos="0">
                    <a:srgbClr val="00B050">
                      <a:alpha val="79000"/>
                    </a:srgbClr>
                  </a:gs>
                </a:gsLst>
                <a:lin ang="5400000" scaled="1"/>
                <a:tileRect/>
              </a:gradFill>
              <a:ln>
                <a:gradFill>
                  <a:gsLst>
                    <a:gs pos="0">
                      <a:srgbClr val="00B050">
                        <a:alpha val="1000"/>
                      </a:srgbClr>
                    </a:gs>
                    <a:gs pos="100000">
                      <a:srgbClr val="92D050">
                        <a:alpha val="0"/>
                      </a:srgb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Connector 30"/>
            <p:cNvCxnSpPr/>
            <p:nvPr/>
          </p:nvCxnSpPr>
          <p:spPr>
            <a:xfrm>
              <a:off x="1634729" y="963534"/>
              <a:ext cx="0" cy="2644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519238" y="3629252"/>
              <a:ext cx="292064" cy="280684"/>
              <a:chOff x="1094547" y="3938746"/>
              <a:chExt cx="292064" cy="280684"/>
            </a:xfrm>
          </p:grpSpPr>
          <p:sp>
            <p:nvSpPr>
              <p:cNvPr id="35" name="Freeform 34"/>
              <p:cNvSpPr/>
              <p:nvPr/>
            </p:nvSpPr>
            <p:spPr>
              <a:xfrm flipH="1">
                <a:off x="1243431" y="3960123"/>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213863" y="3957851"/>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flipV="1">
                <a:off x="1094547" y="3938746"/>
                <a:ext cx="292064" cy="19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472966" y="4320827"/>
              <a:ext cx="2443655" cy="1754326"/>
            </a:xfrm>
            <a:prstGeom prst="rect">
              <a:avLst/>
            </a:prstGeom>
            <a:noFill/>
          </p:spPr>
          <p:txBody>
            <a:bodyPr wrap="square" rtlCol="0">
              <a:spAutoFit/>
            </a:bodyPr>
            <a:lstStyle/>
            <a:p>
              <a:pPr algn="ctr"/>
              <a:r>
                <a:rPr lang="en-US" b="1" u="sng" dirty="0">
                  <a:solidFill>
                    <a:srgbClr val="002060"/>
                  </a:solidFill>
                  <a:latin typeface="Bahnschrift" pitchFamily="34" charset="0"/>
                </a:rPr>
                <a:t>Micro</a:t>
              </a:r>
            </a:p>
            <a:p>
              <a:pPr algn="just"/>
              <a:r>
                <a:rPr lang="en-US" b="1" dirty="0">
                  <a:solidFill>
                    <a:srgbClr val="002060"/>
                  </a:solidFill>
                  <a:latin typeface="Bahnschrift" pitchFamily="34" charset="0"/>
                </a:rPr>
                <a:t>Not more than Rs.1 </a:t>
              </a:r>
              <a:r>
                <a:rPr lang="en-US" b="1" dirty="0" err="1">
                  <a:solidFill>
                    <a:srgbClr val="002060"/>
                  </a:solidFill>
                  <a:latin typeface="Bahnschrift" pitchFamily="34" charset="0"/>
                </a:rPr>
                <a:t>crore</a:t>
              </a:r>
              <a:r>
                <a:rPr lang="en-US" b="1" dirty="0">
                  <a:solidFill>
                    <a:srgbClr val="002060"/>
                  </a:solidFill>
                  <a:latin typeface="Bahnschrift" pitchFamily="34" charset="0"/>
                </a:rPr>
                <a:t> and Annual Turnover ; not more than </a:t>
              </a:r>
              <a:r>
                <a:rPr lang="en-US" b="1" dirty="0" err="1">
                  <a:solidFill>
                    <a:srgbClr val="002060"/>
                  </a:solidFill>
                  <a:latin typeface="Bahnschrift" pitchFamily="34" charset="0"/>
                </a:rPr>
                <a:t>Rs</a:t>
              </a:r>
              <a:r>
                <a:rPr lang="en-US" b="1" dirty="0">
                  <a:solidFill>
                    <a:srgbClr val="002060"/>
                  </a:solidFill>
                  <a:latin typeface="Bahnschrift" pitchFamily="34" charset="0"/>
                </a:rPr>
                <a:t>. 5 </a:t>
              </a:r>
              <a:r>
                <a:rPr lang="en-US" b="1" dirty="0" err="1">
                  <a:solidFill>
                    <a:srgbClr val="002060"/>
                  </a:solidFill>
                  <a:latin typeface="Bahnschrift" pitchFamily="34" charset="0"/>
                </a:rPr>
                <a:t>crore</a:t>
              </a:r>
              <a:endParaRPr lang="en-US" b="1" dirty="0">
                <a:solidFill>
                  <a:srgbClr val="002060"/>
                </a:solidFill>
                <a:latin typeface="Bahnschrift" pitchFamily="34" charset="0"/>
              </a:endParaRPr>
            </a:p>
            <a:p>
              <a:endParaRPr lang="en-US" dirty="0"/>
            </a:p>
          </p:txBody>
        </p:sp>
      </p:grpSp>
      <p:grpSp>
        <p:nvGrpSpPr>
          <p:cNvPr id="75" name="Group 74"/>
          <p:cNvGrpSpPr/>
          <p:nvPr/>
        </p:nvGrpSpPr>
        <p:grpSpPr>
          <a:xfrm>
            <a:off x="3070064" y="321862"/>
            <a:ext cx="3017520" cy="6050194"/>
            <a:chOff x="3070064" y="321862"/>
            <a:chExt cx="3017520" cy="6050194"/>
          </a:xfrm>
        </p:grpSpPr>
        <p:sp>
          <p:nvSpPr>
            <p:cNvPr id="13" name="Oval 10"/>
            <p:cNvSpPr/>
            <p:nvPr/>
          </p:nvSpPr>
          <p:spPr>
            <a:xfrm>
              <a:off x="3070064" y="3354536"/>
              <a:ext cx="3017520" cy="3017520"/>
            </a:xfrm>
            <a:custGeom>
              <a:avLst/>
              <a:gdLst/>
              <a:ahLst/>
              <a:cxnLst/>
              <a:rect l="l" t="t" r="r" b="b"/>
              <a:pathLst>
                <a:path w="2194560" h="2194560">
                  <a:moveTo>
                    <a:pt x="1084771" y="152402"/>
                  </a:moveTo>
                  <a:cubicBezTo>
                    <a:pt x="1005250" y="152402"/>
                    <a:pt x="940786" y="219616"/>
                    <a:pt x="940786" y="302528"/>
                  </a:cubicBezTo>
                  <a:cubicBezTo>
                    <a:pt x="940786" y="385440"/>
                    <a:pt x="1005250" y="452654"/>
                    <a:pt x="1084771" y="452654"/>
                  </a:cubicBezTo>
                  <a:cubicBezTo>
                    <a:pt x="1164292" y="452654"/>
                    <a:pt x="1228756" y="385440"/>
                    <a:pt x="1228756" y="302528"/>
                  </a:cubicBezTo>
                  <a:cubicBezTo>
                    <a:pt x="1228756" y="219616"/>
                    <a:pt x="1164292" y="152402"/>
                    <a:pt x="1084771" y="152402"/>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E2F52B">
                    <a:alpha val="74902"/>
                  </a:srgbClr>
                </a:gs>
                <a:gs pos="0">
                  <a:srgbClr val="FFFF00"/>
                </a:gs>
              </a:gsLst>
              <a:lin ang="5400000" scaled="1"/>
              <a:tileRect/>
            </a:gradFill>
            <a:ln>
              <a:gradFill>
                <a:gsLst>
                  <a:gs pos="0">
                    <a:srgbClr val="FE7622">
                      <a:alpha val="0"/>
                    </a:srgbClr>
                  </a:gs>
                  <a:gs pos="100000">
                    <a:srgbClr val="0606AA">
                      <a:alpha val="0"/>
                    </a:srgbClr>
                  </a:gs>
                </a:gsLst>
                <a:lin ang="21594000" scaled="0"/>
              </a:gra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272311" y="321862"/>
              <a:ext cx="584128" cy="568088"/>
              <a:chOff x="5198434" y="277221"/>
              <a:chExt cx="584128" cy="568088"/>
            </a:xfrm>
          </p:grpSpPr>
          <p:sp>
            <p:nvSpPr>
              <p:cNvPr id="22" name="Oval 21"/>
              <p:cNvSpPr/>
              <p:nvPr/>
            </p:nvSpPr>
            <p:spPr>
              <a:xfrm>
                <a:off x="5198434" y="277221"/>
                <a:ext cx="584128" cy="56808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44466" y="404174"/>
                <a:ext cx="292064" cy="314183"/>
              </a:xfrm>
              <a:prstGeom prst="ellipse">
                <a:avLst/>
              </a:prstGeom>
              <a:gradFill flip="none" rotWithShape="1">
                <a:gsLst>
                  <a:gs pos="100000">
                    <a:srgbClr val="E2F52B">
                      <a:alpha val="74902"/>
                    </a:srgbClr>
                  </a:gs>
                  <a:gs pos="0">
                    <a:srgbClr val="FFFF00"/>
                  </a:gs>
                </a:gsLst>
                <a:lin ang="5400000" scaled="1"/>
                <a:tileRect/>
              </a:gradFill>
              <a:ln>
                <a:gradFill>
                  <a:gsLst>
                    <a:gs pos="0">
                      <a:srgbClr val="FE7622">
                        <a:alpha val="0"/>
                      </a:srgbClr>
                    </a:gs>
                    <a:gs pos="100000">
                      <a:srgbClr val="0606AA">
                        <a:alpha val="0"/>
                      </a:srgbClr>
                    </a:gs>
                  </a:gsLst>
                  <a:lin ang="21594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a:stCxn id="4" idx="2"/>
            </p:cNvCxnSpPr>
            <p:nvPr/>
          </p:nvCxnSpPr>
          <p:spPr>
            <a:xfrm>
              <a:off x="4578824" y="939577"/>
              <a:ext cx="13844" cy="2372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4432791" y="3344792"/>
              <a:ext cx="292064" cy="280684"/>
              <a:chOff x="5341614" y="3938746"/>
              <a:chExt cx="292064" cy="280684"/>
            </a:xfrm>
          </p:grpSpPr>
          <p:sp>
            <p:nvSpPr>
              <p:cNvPr id="50" name="Freeform 49"/>
              <p:cNvSpPr/>
              <p:nvPr/>
            </p:nvSpPr>
            <p:spPr>
              <a:xfrm flipH="1">
                <a:off x="5490498" y="3960123"/>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460930" y="3957851"/>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Connector 51"/>
              <p:cNvCxnSpPr/>
              <p:nvPr/>
            </p:nvCxnSpPr>
            <p:spPr>
              <a:xfrm flipV="1">
                <a:off x="5341614" y="3938746"/>
                <a:ext cx="292064" cy="19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3326525" y="4167681"/>
              <a:ext cx="2441422" cy="1477328"/>
            </a:xfrm>
            <a:prstGeom prst="rect">
              <a:avLst/>
            </a:prstGeom>
          </p:spPr>
          <p:txBody>
            <a:bodyPr wrap="square">
              <a:spAutoFit/>
            </a:bodyPr>
            <a:lstStyle/>
            <a:p>
              <a:pPr algn="ctr"/>
              <a:r>
                <a:rPr lang="en-US" b="1" u="sng" dirty="0">
                  <a:solidFill>
                    <a:srgbClr val="FF0000"/>
                  </a:solidFill>
                  <a:latin typeface="Bahnschrift" pitchFamily="34" charset="0"/>
                </a:rPr>
                <a:t>Small</a:t>
              </a:r>
            </a:p>
            <a:p>
              <a:pPr algn="just"/>
              <a:r>
                <a:rPr lang="en-US" b="1" dirty="0">
                  <a:solidFill>
                    <a:srgbClr val="FF0000"/>
                  </a:solidFill>
                  <a:latin typeface="Bahnschrift" pitchFamily="34" charset="0"/>
                </a:rPr>
                <a:t>Not more than Rs.10 </a:t>
              </a:r>
              <a:r>
                <a:rPr lang="en-US" b="1" dirty="0" err="1">
                  <a:solidFill>
                    <a:srgbClr val="FF0000"/>
                  </a:solidFill>
                  <a:latin typeface="Bahnschrift" pitchFamily="34" charset="0"/>
                </a:rPr>
                <a:t>crore</a:t>
              </a:r>
              <a:r>
                <a:rPr lang="en-US" b="1" dirty="0">
                  <a:solidFill>
                    <a:srgbClr val="FF0000"/>
                  </a:solidFill>
                  <a:latin typeface="Bahnschrift" pitchFamily="34" charset="0"/>
                </a:rPr>
                <a:t> and Annual Turnover ; not more than </a:t>
              </a:r>
              <a:r>
                <a:rPr lang="en-US" b="1" dirty="0" err="1">
                  <a:solidFill>
                    <a:srgbClr val="FF0000"/>
                  </a:solidFill>
                  <a:latin typeface="Bahnschrift" pitchFamily="34" charset="0"/>
                </a:rPr>
                <a:t>Rs</a:t>
              </a:r>
              <a:r>
                <a:rPr lang="en-US" b="1" dirty="0">
                  <a:solidFill>
                    <a:srgbClr val="FF0000"/>
                  </a:solidFill>
                  <a:latin typeface="Bahnschrift" pitchFamily="34" charset="0"/>
                </a:rPr>
                <a:t>. 50 </a:t>
              </a:r>
              <a:r>
                <a:rPr lang="en-US" b="1" dirty="0" err="1">
                  <a:solidFill>
                    <a:srgbClr val="FF0000"/>
                  </a:solidFill>
                  <a:latin typeface="Bahnschrift" pitchFamily="34" charset="0"/>
                </a:rPr>
                <a:t>crore</a:t>
              </a:r>
              <a:endParaRPr lang="en-US" b="1" dirty="0">
                <a:solidFill>
                  <a:srgbClr val="FF0000"/>
                </a:solidFill>
                <a:latin typeface="Bahnschrift" pitchFamily="34" charset="0"/>
              </a:endParaRPr>
            </a:p>
          </p:txBody>
        </p:sp>
      </p:grpSp>
      <p:grpSp>
        <p:nvGrpSpPr>
          <p:cNvPr id="76" name="Group 75"/>
          <p:cNvGrpSpPr/>
          <p:nvPr/>
        </p:nvGrpSpPr>
        <p:grpSpPr>
          <a:xfrm>
            <a:off x="6153084" y="302668"/>
            <a:ext cx="3017520" cy="6472604"/>
            <a:chOff x="6153084" y="302668"/>
            <a:chExt cx="3017520" cy="6472604"/>
          </a:xfrm>
        </p:grpSpPr>
        <p:sp>
          <p:nvSpPr>
            <p:cNvPr id="14" name="Oval 10"/>
            <p:cNvSpPr/>
            <p:nvPr/>
          </p:nvSpPr>
          <p:spPr>
            <a:xfrm>
              <a:off x="6153084" y="3757752"/>
              <a:ext cx="3017520" cy="3017520"/>
            </a:xfrm>
            <a:custGeom>
              <a:avLst/>
              <a:gdLst/>
              <a:ahLst/>
              <a:cxnLst/>
              <a:rect l="l" t="t" r="r" b="b"/>
              <a:pathLst>
                <a:path w="2194560" h="2194560">
                  <a:moveTo>
                    <a:pt x="1084771" y="152402"/>
                  </a:moveTo>
                  <a:cubicBezTo>
                    <a:pt x="1005250" y="152402"/>
                    <a:pt x="940786" y="219616"/>
                    <a:pt x="940786" y="302528"/>
                  </a:cubicBezTo>
                  <a:cubicBezTo>
                    <a:pt x="940786" y="385440"/>
                    <a:pt x="1005250" y="452654"/>
                    <a:pt x="1084771" y="452654"/>
                  </a:cubicBezTo>
                  <a:cubicBezTo>
                    <a:pt x="1164292" y="452654"/>
                    <a:pt x="1228756" y="385440"/>
                    <a:pt x="1228756" y="302528"/>
                  </a:cubicBezTo>
                  <a:cubicBezTo>
                    <a:pt x="1228756" y="219616"/>
                    <a:pt x="1164292" y="152402"/>
                    <a:pt x="1084771" y="152402"/>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EB35DE">
                    <a:alpha val="74902"/>
                  </a:srgbClr>
                </a:gs>
                <a:gs pos="0">
                  <a:srgbClr val="FF0066"/>
                </a:gs>
              </a:gsLst>
              <a:lin ang="5400000" scaled="1"/>
              <a:tileRect/>
            </a:gradFill>
            <a:ln>
              <a:gradFill>
                <a:gsLst>
                  <a:gs pos="0">
                    <a:srgbClr val="CE52B6">
                      <a:alpha val="0"/>
                    </a:srgbClr>
                  </a:gs>
                  <a:gs pos="100000">
                    <a:srgbClr val="FF0066">
                      <a:alpha val="0"/>
                    </a:srgbClr>
                  </a:gs>
                </a:gsLst>
                <a:lin ang="5400000" scaled="0"/>
              </a:gra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282632" y="302668"/>
              <a:ext cx="584128" cy="568088"/>
              <a:chOff x="7392994" y="302668"/>
              <a:chExt cx="584128" cy="568088"/>
            </a:xfrm>
          </p:grpSpPr>
          <p:sp>
            <p:nvSpPr>
              <p:cNvPr id="25" name="Oval 24"/>
              <p:cNvSpPr/>
              <p:nvPr/>
            </p:nvSpPr>
            <p:spPr>
              <a:xfrm>
                <a:off x="7392994" y="302668"/>
                <a:ext cx="584128" cy="56808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539026" y="421090"/>
                <a:ext cx="292064" cy="314183"/>
              </a:xfrm>
              <a:prstGeom prst="ellipse">
                <a:avLst/>
              </a:prstGeom>
              <a:gradFill flip="none" rotWithShape="1">
                <a:gsLst>
                  <a:gs pos="100000">
                    <a:srgbClr val="EB35DE">
                      <a:alpha val="74902"/>
                    </a:srgbClr>
                  </a:gs>
                  <a:gs pos="0">
                    <a:srgbClr val="FF0066"/>
                  </a:gs>
                </a:gsLst>
                <a:lin ang="5400000" scaled="1"/>
                <a:tileRect/>
              </a:gradFill>
              <a:ln>
                <a:gradFill>
                  <a:gsLst>
                    <a:gs pos="0">
                      <a:srgbClr val="CE52B6">
                        <a:alpha val="0"/>
                      </a:srgbClr>
                    </a:gs>
                    <a:gs pos="100000">
                      <a:srgbClr val="FF0066">
                        <a:alpha val="0"/>
                      </a:srgb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a:off x="7558324" y="967617"/>
              <a:ext cx="45289" cy="2812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457581" y="3715415"/>
              <a:ext cx="292064" cy="280684"/>
              <a:chOff x="7536174" y="3040726"/>
              <a:chExt cx="292064" cy="280684"/>
            </a:xfrm>
          </p:grpSpPr>
          <p:sp>
            <p:nvSpPr>
              <p:cNvPr id="53" name="Freeform 52"/>
              <p:cNvSpPr/>
              <p:nvPr/>
            </p:nvSpPr>
            <p:spPr>
              <a:xfrm flipH="1">
                <a:off x="7685058" y="3062103"/>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655490" y="3059831"/>
                <a:ext cx="55379" cy="259307"/>
              </a:xfrm>
              <a:custGeom>
                <a:avLst/>
                <a:gdLst>
                  <a:gd name="connsiteX0" fmla="*/ 28083 w 55379"/>
                  <a:gd name="connsiteY0" fmla="*/ 0 h 259307"/>
                  <a:gd name="connsiteX1" fmla="*/ 788 w 55379"/>
                  <a:gd name="connsiteY1" fmla="*/ 150125 h 259307"/>
                  <a:gd name="connsiteX2" fmla="*/ 55379 w 55379"/>
                  <a:gd name="connsiteY2" fmla="*/ 259307 h 259307"/>
                </a:gdLst>
                <a:ahLst/>
                <a:cxnLst>
                  <a:cxn ang="0">
                    <a:pos x="connsiteX0" y="connsiteY0"/>
                  </a:cxn>
                  <a:cxn ang="0">
                    <a:pos x="connsiteX1" y="connsiteY1"/>
                  </a:cxn>
                  <a:cxn ang="0">
                    <a:pos x="connsiteX2" y="connsiteY2"/>
                  </a:cxn>
                </a:cxnLst>
                <a:rect l="l" t="t" r="r" b="b"/>
                <a:pathLst>
                  <a:path w="55379" h="259307">
                    <a:moveTo>
                      <a:pt x="28083" y="0"/>
                    </a:moveTo>
                    <a:cubicBezTo>
                      <a:pt x="12161" y="53453"/>
                      <a:pt x="-3761" y="106907"/>
                      <a:pt x="788" y="150125"/>
                    </a:cubicBezTo>
                    <a:cubicBezTo>
                      <a:pt x="5337" y="193343"/>
                      <a:pt x="30358" y="226325"/>
                      <a:pt x="55379" y="25930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p:cNvCxnSpPr/>
              <p:nvPr/>
            </p:nvCxnSpPr>
            <p:spPr>
              <a:xfrm flipV="1">
                <a:off x="7536174" y="3040726"/>
                <a:ext cx="292064" cy="19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6463862" y="4326556"/>
              <a:ext cx="2427889" cy="1477328"/>
            </a:xfrm>
            <a:prstGeom prst="rect">
              <a:avLst/>
            </a:prstGeom>
          </p:spPr>
          <p:txBody>
            <a:bodyPr wrap="square">
              <a:spAutoFit/>
            </a:bodyPr>
            <a:lstStyle/>
            <a:p>
              <a:pPr algn="ctr"/>
              <a:r>
                <a:rPr lang="en-US" b="1" u="sng" dirty="0">
                  <a:solidFill>
                    <a:schemeClr val="bg1"/>
                  </a:solidFill>
                  <a:latin typeface="Bahnschrift" pitchFamily="34" charset="0"/>
                </a:rPr>
                <a:t>Medium </a:t>
              </a:r>
            </a:p>
            <a:p>
              <a:pPr algn="just"/>
              <a:r>
                <a:rPr lang="en-US" b="1" dirty="0">
                  <a:solidFill>
                    <a:schemeClr val="bg1"/>
                  </a:solidFill>
                  <a:latin typeface="Bahnschrift" pitchFamily="34" charset="0"/>
                </a:rPr>
                <a:t>Not more than Rs.50 </a:t>
              </a:r>
              <a:r>
                <a:rPr lang="en-US" b="1" dirty="0" err="1">
                  <a:solidFill>
                    <a:schemeClr val="bg1"/>
                  </a:solidFill>
                  <a:latin typeface="Bahnschrift" pitchFamily="34" charset="0"/>
                </a:rPr>
                <a:t>crore</a:t>
              </a:r>
              <a:r>
                <a:rPr lang="en-US" b="1" dirty="0">
                  <a:solidFill>
                    <a:schemeClr val="bg1"/>
                  </a:solidFill>
                  <a:latin typeface="Bahnschrift" pitchFamily="34" charset="0"/>
                </a:rPr>
                <a:t> and Annual Turnover ; not more than </a:t>
              </a:r>
              <a:r>
                <a:rPr lang="en-US" b="1" dirty="0" err="1">
                  <a:solidFill>
                    <a:schemeClr val="bg1"/>
                  </a:solidFill>
                  <a:latin typeface="Bahnschrift" pitchFamily="34" charset="0"/>
                </a:rPr>
                <a:t>Rs</a:t>
              </a:r>
              <a:r>
                <a:rPr lang="en-US" b="1" dirty="0">
                  <a:solidFill>
                    <a:schemeClr val="bg1"/>
                  </a:solidFill>
                  <a:latin typeface="Bahnschrift" pitchFamily="34" charset="0"/>
                </a:rPr>
                <a:t>. 250 </a:t>
              </a:r>
              <a:r>
                <a:rPr lang="en-US" b="1" dirty="0" err="1">
                  <a:solidFill>
                    <a:schemeClr val="bg1"/>
                  </a:solidFill>
                  <a:latin typeface="Bahnschrift" pitchFamily="34" charset="0"/>
                </a:rPr>
                <a:t>crore</a:t>
              </a:r>
              <a:endParaRPr lang="en-US" b="1" dirty="0">
                <a:solidFill>
                  <a:schemeClr val="bg1"/>
                </a:solidFill>
                <a:latin typeface="Bahnschrift" pitchFamily="34" charset="0"/>
              </a:endParaRPr>
            </a:p>
          </p:txBody>
        </p:sp>
      </p:grpSp>
      <p:sp>
        <p:nvSpPr>
          <p:cNvPr id="80" name="Rectangle 79"/>
          <p:cNvSpPr/>
          <p:nvPr/>
        </p:nvSpPr>
        <p:spPr>
          <a:xfrm>
            <a:off x="3658739" y="6405940"/>
            <a:ext cx="3150221" cy="369332"/>
          </a:xfrm>
          <a:prstGeom prst="rect">
            <a:avLst/>
          </a:prstGeom>
        </p:spPr>
        <p:txBody>
          <a:bodyPr wrap="none">
            <a:spAutoFit/>
          </a:bodyPr>
          <a:lstStyle/>
          <a:p>
            <a:r>
              <a:rPr lang="en-US" dirty="0"/>
              <a:t>Source: Ministry of MSME,2021</a:t>
            </a:r>
          </a:p>
        </p:txBody>
      </p:sp>
    </p:spTree>
    <p:extLst>
      <p:ext uri="{BB962C8B-B14F-4D97-AF65-F5344CB8AC3E}">
        <p14:creationId xmlns:p14="http://schemas.microsoft.com/office/powerpoint/2010/main" val="425271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20000" r="-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05" y="1478783"/>
            <a:ext cx="8389226" cy="4827424"/>
          </a:xfrm>
        </p:spPr>
        <p:txBody>
          <a:bodyPr>
            <a:noAutofit/>
          </a:bodyPr>
          <a:lstStyle/>
          <a:p>
            <a:pPr marL="469265" indent="-457200" algn="just">
              <a:lnSpc>
                <a:spcPct val="100000"/>
              </a:lnSpc>
              <a:spcBef>
                <a:spcPts val="1280"/>
              </a:spcBef>
              <a:buClr>
                <a:srgbClr val="A6B727"/>
              </a:buClr>
              <a:buSzPct val="80555"/>
              <a:buFont typeface="Wingdings" pitchFamily="2" charset="2"/>
              <a:buChar char="Ø"/>
              <a:tabLst>
                <a:tab pos="196215" algn="l"/>
              </a:tabLst>
            </a:pPr>
            <a:r>
              <a:rPr lang="en-US" sz="3200" b="1" dirty="0">
                <a:solidFill>
                  <a:srgbClr val="FF0000"/>
                </a:solidFill>
                <a:latin typeface="Times New Roman" pitchFamily="18" charset="0"/>
                <a:cs typeface="Times New Roman" pitchFamily="18" charset="0"/>
              </a:rPr>
              <a:t>To create </a:t>
            </a:r>
            <a:r>
              <a:rPr lang="en-US" sz="3200" b="1" spc="-5" dirty="0">
                <a:solidFill>
                  <a:srgbClr val="FF0000"/>
                </a:solidFill>
                <a:latin typeface="Times New Roman" pitchFamily="18" charset="0"/>
                <a:cs typeface="Times New Roman" pitchFamily="18" charset="0"/>
              </a:rPr>
              <a:t>immediate employment</a:t>
            </a:r>
            <a:r>
              <a:rPr lang="en-US" sz="3200" b="1" spc="20" dirty="0">
                <a:solidFill>
                  <a:srgbClr val="FF0000"/>
                </a:solidFill>
                <a:latin typeface="Times New Roman" pitchFamily="18" charset="0"/>
                <a:cs typeface="Times New Roman" pitchFamily="18" charset="0"/>
              </a:rPr>
              <a:t> </a:t>
            </a:r>
            <a:r>
              <a:rPr lang="en-US" sz="3200" b="1" spc="-5" dirty="0">
                <a:solidFill>
                  <a:srgbClr val="FF0000"/>
                </a:solidFill>
                <a:latin typeface="Times New Roman" pitchFamily="18" charset="0"/>
                <a:cs typeface="Times New Roman" pitchFamily="18" charset="0"/>
              </a:rPr>
              <a:t>opportunities</a:t>
            </a:r>
            <a:endParaRPr lang="en-US" sz="3200" b="1" dirty="0">
              <a:solidFill>
                <a:srgbClr val="FF0000"/>
              </a:solidFill>
              <a:latin typeface="Times New Roman" pitchFamily="18" charset="0"/>
              <a:cs typeface="Times New Roman" pitchFamily="18" charset="0"/>
            </a:endParaRPr>
          </a:p>
          <a:p>
            <a:pPr marL="469265" indent="-457200" algn="just">
              <a:lnSpc>
                <a:spcPct val="100000"/>
              </a:lnSpc>
              <a:spcBef>
                <a:spcPts val="1175"/>
              </a:spcBef>
              <a:buClr>
                <a:srgbClr val="A6B727"/>
              </a:buClr>
              <a:buSzPct val="80555"/>
              <a:buFont typeface="Wingdings" pitchFamily="2" charset="2"/>
              <a:buChar char="Ø"/>
              <a:tabLst>
                <a:tab pos="196215" algn="l"/>
              </a:tabLst>
            </a:pPr>
            <a:r>
              <a:rPr lang="en-US" sz="3200" b="1" dirty="0">
                <a:solidFill>
                  <a:schemeClr val="accent1">
                    <a:lumMod val="50000"/>
                  </a:schemeClr>
                </a:solidFill>
                <a:latin typeface="Times New Roman" pitchFamily="18" charset="0"/>
                <a:cs typeface="Times New Roman" pitchFamily="18" charset="0"/>
              </a:rPr>
              <a:t>To </a:t>
            </a:r>
            <a:r>
              <a:rPr lang="en-US" sz="3200" b="1" spc="-5" dirty="0">
                <a:solidFill>
                  <a:schemeClr val="accent1">
                    <a:lumMod val="50000"/>
                  </a:schemeClr>
                </a:solidFill>
                <a:latin typeface="Times New Roman" pitchFamily="18" charset="0"/>
                <a:cs typeface="Times New Roman" pitchFamily="18" charset="0"/>
              </a:rPr>
              <a:t>make small </a:t>
            </a:r>
            <a:r>
              <a:rPr lang="en-US" sz="3200" b="1" dirty="0">
                <a:solidFill>
                  <a:schemeClr val="accent1">
                    <a:lumMod val="50000"/>
                  </a:schemeClr>
                </a:solidFill>
                <a:latin typeface="Times New Roman" pitchFamily="18" charset="0"/>
                <a:cs typeface="Times New Roman" pitchFamily="18" charset="0"/>
              </a:rPr>
              <a:t>industries </a:t>
            </a:r>
            <a:r>
              <a:rPr lang="en-US" sz="3200" b="1" spc="-5" dirty="0">
                <a:solidFill>
                  <a:schemeClr val="accent1">
                    <a:lumMod val="50000"/>
                  </a:schemeClr>
                </a:solidFill>
                <a:latin typeface="Times New Roman" pitchFamily="18" charset="0"/>
                <a:cs typeface="Times New Roman" pitchFamily="18" charset="0"/>
              </a:rPr>
              <a:t>export</a:t>
            </a:r>
            <a:r>
              <a:rPr lang="en-US" sz="3200" b="1" spc="15" dirty="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oriented</a:t>
            </a:r>
          </a:p>
          <a:p>
            <a:pPr marL="469265" indent="-457200" algn="just">
              <a:lnSpc>
                <a:spcPct val="100000"/>
              </a:lnSpc>
              <a:spcBef>
                <a:spcPts val="1190"/>
              </a:spcBef>
              <a:buClr>
                <a:srgbClr val="A6B727"/>
              </a:buClr>
              <a:buSzPct val="80555"/>
              <a:buFont typeface="Wingdings" pitchFamily="2" charset="2"/>
              <a:buChar char="Ø"/>
              <a:tabLst>
                <a:tab pos="196215" algn="l"/>
              </a:tabLst>
            </a:pPr>
            <a:r>
              <a:rPr lang="en-US" sz="3200" b="1" dirty="0">
                <a:solidFill>
                  <a:srgbClr val="FF0000"/>
                </a:solidFill>
                <a:latin typeface="Times New Roman" pitchFamily="18" charset="0"/>
                <a:cs typeface="Times New Roman" pitchFamily="18" charset="0"/>
              </a:rPr>
              <a:t>To </a:t>
            </a:r>
            <a:r>
              <a:rPr lang="en-US" sz="3200" b="1" spc="-5" dirty="0">
                <a:solidFill>
                  <a:srgbClr val="FF0000"/>
                </a:solidFill>
                <a:latin typeface="Times New Roman" pitchFamily="18" charset="0"/>
                <a:cs typeface="Times New Roman" pitchFamily="18" charset="0"/>
              </a:rPr>
              <a:t>encourage growth in </a:t>
            </a:r>
            <a:r>
              <a:rPr lang="en-US" sz="3200" b="1" dirty="0">
                <a:solidFill>
                  <a:srgbClr val="FF0000"/>
                </a:solidFill>
                <a:latin typeface="Times New Roman" pitchFamily="18" charset="0"/>
                <a:cs typeface="Times New Roman" pitchFamily="18" charset="0"/>
              </a:rPr>
              <a:t>village and small</a:t>
            </a:r>
            <a:r>
              <a:rPr lang="en-US" sz="3200" b="1" spc="5" dirty="0">
                <a:solidFill>
                  <a:srgbClr val="FF0000"/>
                </a:solidFill>
                <a:latin typeface="Times New Roman" pitchFamily="18" charset="0"/>
                <a:cs typeface="Times New Roman" pitchFamily="18" charset="0"/>
              </a:rPr>
              <a:t> </a:t>
            </a:r>
            <a:r>
              <a:rPr lang="en-US" sz="3200" b="1" spc="-5" dirty="0">
                <a:solidFill>
                  <a:srgbClr val="FF0000"/>
                </a:solidFill>
                <a:latin typeface="Times New Roman" pitchFamily="18" charset="0"/>
                <a:cs typeface="Times New Roman" pitchFamily="18" charset="0"/>
              </a:rPr>
              <a:t>towns</a:t>
            </a:r>
            <a:endParaRPr lang="en-US" sz="3200" b="1" dirty="0">
              <a:solidFill>
                <a:srgbClr val="FF0000"/>
              </a:solidFill>
              <a:latin typeface="Times New Roman" pitchFamily="18" charset="0"/>
              <a:cs typeface="Times New Roman" pitchFamily="18" charset="0"/>
            </a:endParaRPr>
          </a:p>
          <a:p>
            <a:pPr marL="469265" indent="-457200" algn="just">
              <a:lnSpc>
                <a:spcPct val="100000"/>
              </a:lnSpc>
              <a:spcBef>
                <a:spcPts val="1190"/>
              </a:spcBef>
              <a:buClr>
                <a:srgbClr val="A6B727"/>
              </a:buClr>
              <a:buSzPct val="80555"/>
              <a:buFont typeface="Wingdings" pitchFamily="2" charset="2"/>
              <a:buChar char="Ø"/>
              <a:tabLst>
                <a:tab pos="196215" algn="l"/>
              </a:tabLst>
            </a:pPr>
            <a:r>
              <a:rPr lang="en-US" sz="3200" b="1" dirty="0">
                <a:solidFill>
                  <a:schemeClr val="accent1">
                    <a:lumMod val="50000"/>
                  </a:schemeClr>
                </a:solidFill>
                <a:latin typeface="Times New Roman" pitchFamily="18" charset="0"/>
                <a:cs typeface="Times New Roman" pitchFamily="18" charset="0"/>
              </a:rPr>
              <a:t>To </a:t>
            </a:r>
            <a:r>
              <a:rPr lang="en-US" sz="3200" b="1" spc="-5" dirty="0">
                <a:solidFill>
                  <a:schemeClr val="accent1">
                    <a:lumMod val="50000"/>
                  </a:schemeClr>
                </a:solidFill>
                <a:latin typeface="Times New Roman" pitchFamily="18" charset="0"/>
                <a:cs typeface="Times New Roman" pitchFamily="18" charset="0"/>
              </a:rPr>
              <a:t>remove economic</a:t>
            </a:r>
            <a:r>
              <a:rPr lang="en-US" sz="3200" b="1" spc="15" dirty="0">
                <a:solidFill>
                  <a:schemeClr val="accent1">
                    <a:lumMod val="50000"/>
                  </a:schemeClr>
                </a:solidFill>
                <a:latin typeface="Times New Roman" pitchFamily="18" charset="0"/>
                <a:cs typeface="Times New Roman" pitchFamily="18" charset="0"/>
              </a:rPr>
              <a:t> </a:t>
            </a:r>
            <a:r>
              <a:rPr lang="en-US" sz="3200" b="1" spc="-5" dirty="0">
                <a:solidFill>
                  <a:schemeClr val="accent1">
                    <a:lumMod val="50000"/>
                  </a:schemeClr>
                </a:solidFill>
                <a:latin typeface="Times New Roman" pitchFamily="18" charset="0"/>
                <a:cs typeface="Times New Roman" pitchFamily="18" charset="0"/>
              </a:rPr>
              <a:t>backwardness</a:t>
            </a:r>
          </a:p>
          <a:p>
            <a:pPr marL="469265" indent="-457200" algn="just">
              <a:lnSpc>
                <a:spcPct val="100000"/>
              </a:lnSpc>
              <a:spcBef>
                <a:spcPts val="1190"/>
              </a:spcBef>
              <a:buClr>
                <a:srgbClr val="A6B727"/>
              </a:buClr>
              <a:buSzPct val="80555"/>
              <a:buFont typeface="Wingdings" pitchFamily="2" charset="2"/>
              <a:buChar char="Ø"/>
              <a:tabLst>
                <a:tab pos="196215" algn="l"/>
              </a:tabLst>
            </a:pPr>
            <a:r>
              <a:rPr lang="en-US" sz="3200" b="1" dirty="0">
                <a:solidFill>
                  <a:srgbClr val="FF0000"/>
                </a:solidFill>
                <a:latin typeface="Times New Roman" pitchFamily="18" charset="0"/>
                <a:cs typeface="Times New Roman" pitchFamily="18" charset="0"/>
              </a:rPr>
              <a:t>To </a:t>
            </a:r>
            <a:r>
              <a:rPr lang="en-US" sz="3200" b="1" spc="-5" dirty="0">
                <a:solidFill>
                  <a:srgbClr val="FF0000"/>
                </a:solidFill>
                <a:latin typeface="Times New Roman" pitchFamily="18" charset="0"/>
                <a:cs typeface="Times New Roman" pitchFamily="18" charset="0"/>
              </a:rPr>
              <a:t>provide </a:t>
            </a:r>
            <a:r>
              <a:rPr lang="en-US" sz="3200" b="1" dirty="0">
                <a:solidFill>
                  <a:srgbClr val="FF0000"/>
                </a:solidFill>
                <a:latin typeface="Times New Roman" pitchFamily="18" charset="0"/>
                <a:cs typeface="Times New Roman" pitchFamily="18" charset="0"/>
              </a:rPr>
              <a:t>steady </a:t>
            </a:r>
            <a:r>
              <a:rPr lang="en-US" sz="3200" b="1" spc="-5" dirty="0">
                <a:solidFill>
                  <a:srgbClr val="FF0000"/>
                </a:solidFill>
                <a:latin typeface="Times New Roman" pitchFamily="18" charset="0"/>
                <a:cs typeface="Times New Roman" pitchFamily="18" charset="0"/>
              </a:rPr>
              <a:t>source </a:t>
            </a:r>
            <a:r>
              <a:rPr lang="en-US" sz="3200" b="1" dirty="0">
                <a:solidFill>
                  <a:srgbClr val="FF0000"/>
                </a:solidFill>
                <a:latin typeface="Times New Roman" pitchFamily="18" charset="0"/>
                <a:cs typeface="Times New Roman" pitchFamily="18" charset="0"/>
              </a:rPr>
              <a:t>of </a:t>
            </a:r>
            <a:r>
              <a:rPr lang="en-US" sz="3200" b="1" spc="-5" dirty="0">
                <a:solidFill>
                  <a:srgbClr val="FF0000"/>
                </a:solidFill>
                <a:latin typeface="Times New Roman" pitchFamily="18" charset="0"/>
                <a:cs typeface="Times New Roman" pitchFamily="18" charset="0"/>
              </a:rPr>
              <a:t>income </a:t>
            </a:r>
            <a:r>
              <a:rPr lang="en-US" sz="3200" b="1" dirty="0">
                <a:solidFill>
                  <a:srgbClr val="FF0000"/>
                </a:solidFill>
                <a:latin typeface="Times New Roman" pitchFamily="18" charset="0"/>
                <a:cs typeface="Times New Roman" pitchFamily="18" charset="0"/>
              </a:rPr>
              <a:t>to </a:t>
            </a:r>
            <a:r>
              <a:rPr lang="en-US" sz="3200" b="1" spc="-5" dirty="0">
                <a:solidFill>
                  <a:srgbClr val="FF0000"/>
                </a:solidFill>
                <a:latin typeface="Times New Roman" pitchFamily="18" charset="0"/>
                <a:cs typeface="Times New Roman" pitchFamily="18" charset="0"/>
              </a:rPr>
              <a:t>the </a:t>
            </a:r>
            <a:r>
              <a:rPr lang="en-US" sz="3200" b="1" dirty="0">
                <a:solidFill>
                  <a:srgbClr val="FF0000"/>
                </a:solidFill>
                <a:latin typeface="Times New Roman" pitchFamily="18" charset="0"/>
                <a:cs typeface="Times New Roman" pitchFamily="18" charset="0"/>
              </a:rPr>
              <a:t>low </a:t>
            </a:r>
            <a:r>
              <a:rPr lang="en-US" sz="3200" b="1" spc="-5" dirty="0">
                <a:solidFill>
                  <a:srgbClr val="FF0000"/>
                </a:solidFill>
                <a:latin typeface="Times New Roman" pitchFamily="18" charset="0"/>
                <a:cs typeface="Times New Roman" pitchFamily="18" charset="0"/>
              </a:rPr>
              <a:t>income</a:t>
            </a:r>
            <a:r>
              <a:rPr lang="en-US" sz="3200" b="1" spc="10" dirty="0">
                <a:solidFill>
                  <a:srgbClr val="FF0000"/>
                </a:solidFill>
                <a:latin typeface="Times New Roman" pitchFamily="18" charset="0"/>
                <a:cs typeface="Times New Roman" pitchFamily="18" charset="0"/>
              </a:rPr>
              <a:t> </a:t>
            </a:r>
            <a:r>
              <a:rPr lang="en-US" sz="3200" b="1" spc="-5" dirty="0">
                <a:solidFill>
                  <a:srgbClr val="FF0000"/>
                </a:solidFill>
                <a:latin typeface="Times New Roman" pitchFamily="18" charset="0"/>
                <a:cs typeface="Times New Roman" pitchFamily="18" charset="0"/>
              </a:rPr>
              <a:t>group</a:t>
            </a:r>
            <a:endParaRPr lang="en-US" sz="3200" b="1" dirty="0">
              <a:solidFill>
                <a:srgbClr val="FF0000"/>
              </a:solidFill>
              <a:latin typeface="Times New Roman" pitchFamily="18" charset="0"/>
              <a:cs typeface="Times New Roman" pitchFamily="18" charset="0"/>
            </a:endParaRPr>
          </a:p>
        </p:txBody>
      </p:sp>
      <p:sp>
        <p:nvSpPr>
          <p:cNvPr id="2" name="Right Arrow 1"/>
          <p:cNvSpPr/>
          <p:nvPr/>
        </p:nvSpPr>
        <p:spPr>
          <a:xfrm>
            <a:off x="169987" y="0"/>
            <a:ext cx="4789940" cy="1551709"/>
          </a:xfrm>
          <a:prstGeom prst="rightArrow">
            <a:avLst/>
          </a:prstGeom>
          <a:solidFill>
            <a:srgbClr val="7030A0"/>
          </a:solidFill>
          <a:ln>
            <a:solidFill>
              <a:srgbClr val="7030A0"/>
            </a:solidFill>
          </a:ln>
          <a:effectLst>
            <a:glow rad="25400">
              <a:schemeClr val="accent1">
                <a:alpha val="40000"/>
              </a:schemeClr>
            </a:glow>
            <a:outerShdw blurRad="50800" dist="50800" dir="5400000" algn="ctr" rotWithShape="0">
              <a:srgbClr val="000000">
                <a:alpha val="53000"/>
              </a:srgbClr>
            </a:outerShdw>
            <a:softEdge rad="25400"/>
          </a:effectLst>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OBJECTICVE of MSME</a:t>
            </a:r>
          </a:p>
        </p:txBody>
      </p:sp>
    </p:spTree>
    <p:extLst>
      <p:ext uri="{BB962C8B-B14F-4D97-AF65-F5344CB8AC3E}">
        <p14:creationId xmlns:p14="http://schemas.microsoft.com/office/powerpoint/2010/main" val="159619828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8291</TotalTime>
  <Words>2946</Words>
  <Application>Microsoft Office PowerPoint</Application>
  <PresentationFormat>On-screen Show (4:3)</PresentationFormat>
  <Paragraphs>343</Paragraphs>
  <Slides>67</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67</vt:i4>
      </vt:variant>
    </vt:vector>
  </HeadingPairs>
  <TitlesOfParts>
    <vt:vector size="84" baseType="lpstr">
      <vt:lpstr>Andalus</vt:lpstr>
      <vt:lpstr>Arial</vt:lpstr>
      <vt:lpstr>Arial</vt:lpstr>
      <vt:lpstr>Arial Black</vt:lpstr>
      <vt:lpstr>Bahnschrift</vt:lpstr>
      <vt:lpstr>Bahnschrift Condensed</vt:lpstr>
      <vt:lpstr>Bahnschrift SemiBold Condensed</vt:lpstr>
      <vt:lpstr>Bahnschrift SemiBold SemiConden</vt:lpstr>
      <vt:lpstr>Britannic Bold</vt:lpstr>
      <vt:lpstr>Calibri</vt:lpstr>
      <vt:lpstr>Calibri Light</vt:lpstr>
      <vt:lpstr>Cooper Black</vt:lpstr>
      <vt:lpstr>Google Sans</vt:lpstr>
      <vt:lpstr>Jokerman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 1. To understand the concept of MSME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To study the growth and development of MSME in rural and urban areas. </vt:lpstr>
      <vt:lpstr>PowerPoint Presentation</vt:lpstr>
      <vt:lpstr>PowerPoint Presentation</vt:lpstr>
      <vt:lpstr>PowerPoint Presentation</vt:lpstr>
      <vt:lpstr>Distribution of Enterprises Category Wise</vt:lpstr>
      <vt:lpstr>Estimated Number of MSMEs (Activity Wise)</vt:lpstr>
      <vt:lpstr>Estimated Employment in the MSME Sector (Activity Wise)</vt:lpstr>
      <vt:lpstr>Percentage Distribution of Enterprises in rural and urban areas. ((Male/ Female ownership) category wise)</vt:lpstr>
      <vt:lpstr>Distribution of MSMEs in Top Ten States</vt:lpstr>
      <vt:lpstr>Distribution of Micro, Small and Medium Enterprises as per UAM filings</vt:lpstr>
      <vt:lpstr>Major Schemes implemented by Ministry of MSME</vt:lpstr>
      <vt:lpstr>PowerPoint Presentation</vt:lpstr>
      <vt:lpstr>OBJECTIVE of KVIC:</vt:lpstr>
      <vt:lpstr>PowerPoint Presentation</vt:lpstr>
      <vt:lpstr>PowerPoint Presentation</vt:lpstr>
      <vt:lpstr>PowerPoint Presentation</vt:lpstr>
      <vt:lpstr>PowerPoint Presentation</vt:lpstr>
      <vt:lpstr>PowerPoint Presentation</vt:lpstr>
      <vt:lpstr>PMEGP performance during last three years and current year:</vt:lpstr>
      <vt:lpstr>2.Scheme of Fund for Regeneration of Traditional Industries (SFURTI)</vt:lpstr>
      <vt:lpstr> 4. A Scheme for promoting Innovation, Rural Industry &amp; Entrepreneurship (ASPIRE) </vt:lpstr>
      <vt:lpstr>Activities covered</vt:lpstr>
      <vt:lpstr>Contd..</vt:lpstr>
      <vt:lpstr> 5. Scheme for Micro &amp; Small  Enterprises Cluster Development Programme (MSE -CDP ) </vt:lpstr>
      <vt:lpstr>Status OF MSE-CDP:</vt:lpstr>
      <vt:lpstr>6. Credit Linked Capital Subsidy Scheme(CLCSS )</vt:lpstr>
      <vt:lpstr>The Credit Guarantee Trust Fund for MSEs (CGTMSE).</vt:lpstr>
      <vt:lpstr>Coir Board Schemes</vt:lpstr>
      <vt:lpstr>7.Coir Vikas Yojana (CVY)</vt:lpstr>
      <vt:lpstr>8.Mahila Coir Yojana</vt:lpstr>
      <vt:lpstr>Contd…</vt:lpstr>
      <vt:lpstr>9.Coir Udyami Yojana (CUY)</vt:lpstr>
      <vt:lpstr>10.Aatma Nirbhar Bharat Abhiyan </vt:lpstr>
      <vt:lpstr>PowerPoint Presentation</vt:lpstr>
      <vt:lpstr> Incentives Announced in Atmanirbhar Package for MSME </vt:lpstr>
      <vt:lpstr>11.Udyam Registration</vt:lpstr>
      <vt:lpstr>Benefits of Udyam registration</vt:lpstr>
      <vt:lpstr>Udyam Registration process</vt:lpstr>
      <vt:lpstr>MSME schemes for agriculture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1.Role of MSMEs in Growth and Development of Indian Economy  </vt:lpstr>
      <vt:lpstr>Analysis of Employment Generation for Skilled and Unskilled Worker in Meerut </vt:lpstr>
      <vt:lpstr>PowerPoint Presentation</vt:lpstr>
      <vt:lpstr>  2. A Study on Start-up and its Impact on MSME in India  </vt:lpstr>
      <vt:lpstr>Representing type of organization for start-up</vt:lpstr>
      <vt:lpstr>Implication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Technology trends that could gain more prominence in the future a)Ã‚Â Remote workingÃ‚Â tools (Cloud-based applications):Ã‚Â Manufacturing &amp; Services sectors could continue to witness high adoption of remote working tools such as WebEx, Teams, Meet, Zoom in the new normal. b) Cloud-based Accounting/ERP:Ã‚Â During the lockdown, several MSMEs couldnÃ¢â‚¬â„¢t access their accounting books as their computers were not accessible from their respective shops/offices. This could drive more and more MSMEs to switch to cloud-based accounting applications. c) Contact-less Supply Chain:Ã‚Â Traditional linear supply chain model will transform into digital supply chain networks. While MSMEs go local to procure raw materials, these digital supply chain networks will leverage Artificial Intelligence (AI), Internet of Things (IOT), Robotic Process Automation (RPA) to become contact-less, anticipate and meet future needs. d) Rapid uptake of Digital Payment Methods:Ã‚Â The volume of cash transactions may witness a dip as both MSMEs and customers choose to go touchless amidst COVID-19. e) Automation to gain prominence:Ã‚Â Automation will gain prominence to ensure business continuity across organizations and verticals in the wake of COVID-19. In fact, social distancing norms and remote working measures have provided the impetus for businesses to lean heavily towards automation. f) Tech Players/Global Centers of Excellence (GCoEs) to build solutions from India for Indian businesses:Ã‚Â Players such as Jio Platforms have already started building their own 5G technology in an effort to cut reliance on foreign third-party providers. This tech could be used for security and surveillance using drones, Industrial IOT, and digitization in the agriculture sector. g) Drone-based delivery:Ã‚Â Start-ups such as Dunzo are testing a distribution hub-to-hub delivery model for first-mile logistics using drones. In the new normal when people try to adhere to social distancing norms, drone-based delivery could gain more prominence. This much-needed Government boost to the MSMEs will</dc:title>
  <dc:creator>Admin</dc:creator>
  <cp:lastModifiedBy>Harshitha G J</cp:lastModifiedBy>
  <cp:revision>217</cp:revision>
  <dcterms:created xsi:type="dcterms:W3CDTF">2020-12-07T05:15:25Z</dcterms:created>
  <dcterms:modified xsi:type="dcterms:W3CDTF">2022-11-18T17:37:14Z</dcterms:modified>
</cp:coreProperties>
</file>