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5.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0" r:id="rId1"/>
  </p:sldMasterIdLst>
  <p:notesMasterIdLst>
    <p:notesMasterId r:id="rId88"/>
  </p:notesMasterIdLst>
  <p:sldIdLst>
    <p:sldId id="256" r:id="rId2"/>
    <p:sldId id="305" r:id="rId3"/>
    <p:sldId id="306" r:id="rId4"/>
    <p:sldId id="568" r:id="rId5"/>
    <p:sldId id="349" r:id="rId6"/>
    <p:sldId id="571" r:id="rId7"/>
    <p:sldId id="562" r:id="rId8"/>
    <p:sldId id="387" r:id="rId9"/>
    <p:sldId id="352" r:id="rId10"/>
    <p:sldId id="354" r:id="rId11"/>
    <p:sldId id="636" r:id="rId12"/>
    <p:sldId id="570" r:id="rId13"/>
    <p:sldId id="564" r:id="rId14"/>
    <p:sldId id="563" r:id="rId15"/>
    <p:sldId id="467" r:id="rId16"/>
    <p:sldId id="575" r:id="rId17"/>
    <p:sldId id="479" r:id="rId18"/>
    <p:sldId id="484" r:id="rId19"/>
    <p:sldId id="664" r:id="rId20"/>
    <p:sldId id="364" r:id="rId21"/>
    <p:sldId id="657" r:id="rId22"/>
    <p:sldId id="499" r:id="rId23"/>
    <p:sldId id="365" r:id="rId24"/>
    <p:sldId id="659" r:id="rId25"/>
    <p:sldId id="503" r:id="rId26"/>
    <p:sldId id="517" r:id="rId27"/>
    <p:sldId id="418" r:id="rId28"/>
    <p:sldId id="582" r:id="rId29"/>
    <p:sldId id="384" r:id="rId30"/>
    <p:sldId id="638" r:id="rId31"/>
    <p:sldId id="642" r:id="rId32"/>
    <p:sldId id="390" r:id="rId33"/>
    <p:sldId id="392" r:id="rId34"/>
    <p:sldId id="393" r:id="rId35"/>
    <p:sldId id="394" r:id="rId36"/>
    <p:sldId id="661" r:id="rId37"/>
    <p:sldId id="580" r:id="rId38"/>
    <p:sldId id="649" r:id="rId39"/>
    <p:sldId id="647" r:id="rId40"/>
    <p:sldId id="646" r:id="rId41"/>
    <p:sldId id="651" r:id="rId42"/>
    <p:sldId id="521" r:id="rId43"/>
    <p:sldId id="523" r:id="rId44"/>
    <p:sldId id="525" r:id="rId45"/>
    <p:sldId id="526" r:id="rId46"/>
    <p:sldId id="662" r:id="rId47"/>
    <p:sldId id="663" r:id="rId48"/>
    <p:sldId id="643" r:id="rId49"/>
    <p:sldId id="558" r:id="rId50"/>
    <p:sldId id="635" r:id="rId51"/>
    <p:sldId id="581" r:id="rId52"/>
    <p:sldId id="589" r:id="rId53"/>
    <p:sldId id="586" r:id="rId54"/>
    <p:sldId id="591" r:id="rId55"/>
    <p:sldId id="574" r:id="rId56"/>
    <p:sldId id="579" r:id="rId57"/>
    <p:sldId id="592" r:id="rId58"/>
    <p:sldId id="656" r:id="rId59"/>
    <p:sldId id="594" r:id="rId60"/>
    <p:sldId id="480" r:id="rId61"/>
    <p:sldId id="482" r:id="rId62"/>
    <p:sldId id="598" r:id="rId63"/>
    <p:sldId id="601" r:id="rId64"/>
    <p:sldId id="593" r:id="rId65"/>
    <p:sldId id="602" r:id="rId66"/>
    <p:sldId id="583" r:id="rId67"/>
    <p:sldId id="655" r:id="rId68"/>
    <p:sldId id="584" r:id="rId69"/>
    <p:sldId id="612" r:id="rId70"/>
    <p:sldId id="402" r:id="rId71"/>
    <p:sldId id="405" r:id="rId72"/>
    <p:sldId id="611" r:id="rId73"/>
    <p:sldId id="610" r:id="rId74"/>
    <p:sldId id="613" r:id="rId75"/>
    <p:sldId id="614" r:id="rId76"/>
    <p:sldId id="615" r:id="rId77"/>
    <p:sldId id="616" r:id="rId78"/>
    <p:sldId id="620" r:id="rId79"/>
    <p:sldId id="670" r:id="rId80"/>
    <p:sldId id="625" r:id="rId81"/>
    <p:sldId id="673" r:id="rId82"/>
    <p:sldId id="675" r:id="rId83"/>
    <p:sldId id="666" r:id="rId84"/>
    <p:sldId id="669" r:id="rId85"/>
    <p:sldId id="585" r:id="rId86"/>
    <p:sldId id="665" r:id="rId87"/>
  </p:sldIdLst>
  <p:sldSz cx="9144000" cy="5143500" type="screen16x9"/>
  <p:notesSz cx="6858000" cy="9144000"/>
  <p:embeddedFontLst>
    <p:embeddedFont>
      <p:font typeface="Abadi" panose="020B0604020104020204" pitchFamily="34" charset="0"/>
      <p:regular r:id="rId89"/>
    </p:embeddedFont>
    <p:embeddedFont>
      <p:font typeface="Calibri" panose="020F0502020204030204" pitchFamily="34" charset="0"/>
      <p:regular r:id="rId90"/>
      <p:bold r:id="rId91"/>
      <p:italic r:id="rId92"/>
      <p:boldItalic r:id="rId93"/>
    </p:embeddedFont>
    <p:embeddedFont>
      <p:font typeface="Georgia" panose="02040502050405020303" pitchFamily="18" charset="0"/>
      <p:regular r:id="rId94"/>
      <p:bold r:id="rId95"/>
      <p:italic r:id="rId96"/>
      <p:boldItalic r:id="rId97"/>
    </p:embeddedFont>
    <p:embeddedFont>
      <p:font typeface="Microsoft Sans Serif" panose="020B0604020202020204" pitchFamily="34" charset="0"/>
      <p:regular r:id="rId98"/>
    </p:embeddedFont>
    <p:embeddedFont>
      <p:font typeface="Open Sans" panose="020B0606030504020204" pitchFamily="34" charset="0"/>
      <p:regular r:id="rId99"/>
      <p:bold r:id="rId100"/>
      <p:italic r:id="rId101"/>
      <p:boldItalic r:id="rId102"/>
    </p:embeddedFont>
    <p:embeddedFont>
      <p:font typeface="Proxima Nova" panose="020B0604020202020204" charset="0"/>
      <p:regular r:id="rId103"/>
      <p:bold r:id="rId104"/>
      <p:italic r:id="rId105"/>
      <p:boldItalic r:id="rId106"/>
    </p:embeddedFont>
    <p:embeddedFont>
      <p:font typeface="Proxima Nova Semibold" panose="020B0604020202020204" charset="0"/>
      <p:regular r:id="rId107"/>
      <p:bold r:id="rId108"/>
      <p:boldItalic r:id="rId109"/>
    </p:embeddedFont>
    <p:embeddedFont>
      <p:font typeface="Roboto" panose="02000000000000000000" pitchFamily="2" charset="0"/>
      <p:regular r:id="rId110"/>
      <p:bold r:id="rId111"/>
      <p:italic r:id="rId112"/>
      <p:boldItalic r:id="rId1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inichwa Dkhar" initials="DD" lastIdx="3" clrIdx="0">
    <p:extLst>
      <p:ext uri="{19B8F6BF-5375-455C-9EA6-DF929625EA0E}">
        <p15:presenceInfo xmlns:p15="http://schemas.microsoft.com/office/powerpoint/2012/main" userId="cc55d21ed9a0b47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2BC2"/>
    <a:srgbClr val="1AF253"/>
    <a:srgbClr val="600A47"/>
    <a:srgbClr val="5A1022"/>
    <a:srgbClr val="6703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327894C-EF7B-4B08-ABBD-326CC10F2F27}">
  <a:tblStyle styleId="{E327894C-EF7B-4B08-ABBD-326CC10F2F2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89763" autoAdjust="0"/>
  </p:normalViewPr>
  <p:slideViewPr>
    <p:cSldViewPr snapToGrid="0">
      <p:cViewPr varScale="1">
        <p:scale>
          <a:sx n="102" d="100"/>
          <a:sy n="102" d="100"/>
        </p:scale>
        <p:origin x="91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font" Target="fonts/font1.fntdata"/><Relationship Id="rId112" Type="http://schemas.openxmlformats.org/officeDocument/2006/relationships/font" Target="fonts/font24.fntdata"/><Relationship Id="rId16" Type="http://schemas.openxmlformats.org/officeDocument/2006/relationships/slide" Target="slides/slide15.xml"/><Relationship Id="rId107" Type="http://schemas.openxmlformats.org/officeDocument/2006/relationships/font" Target="fonts/font19.fntdata"/><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font" Target="fonts/font14.fntdata"/><Relationship Id="rId5" Type="http://schemas.openxmlformats.org/officeDocument/2006/relationships/slide" Target="slides/slide4.xml"/><Relationship Id="rId90" Type="http://schemas.openxmlformats.org/officeDocument/2006/relationships/font" Target="fonts/font2.fntdata"/><Relationship Id="rId95" Type="http://schemas.openxmlformats.org/officeDocument/2006/relationships/font" Target="fonts/font7.fntdata"/><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font" Target="fonts/font25.fntdata"/><Relationship Id="rId118"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font" Target="fonts/font15.fntdata"/><Relationship Id="rId108" Type="http://schemas.openxmlformats.org/officeDocument/2006/relationships/font" Target="fonts/font20.fntdata"/><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font" Target="fonts/font3.fntdata"/><Relationship Id="rId96"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commentAuthors" Target="commentAuthor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font" Target="fonts/font6.fntdata"/><Relationship Id="rId99" Type="http://schemas.openxmlformats.org/officeDocument/2006/relationships/font" Target="fonts/font11.fntdata"/><Relationship Id="rId10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font" Target="fonts/font21.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font" Target="fonts/font9.fntdata"/><Relationship Id="rId104" Type="http://schemas.openxmlformats.org/officeDocument/2006/relationships/font" Target="fonts/font16.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font" Target="fonts/font4.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font" Target="fonts/font22.fntdata"/><Relationship Id="rId115"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font" Target="fonts/font12.fntdata"/><Relationship Id="rId105" Type="http://schemas.openxmlformats.org/officeDocument/2006/relationships/font" Target="fonts/font1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font" Target="fonts/font5.fntdata"/><Relationship Id="rId98" Type="http://schemas.openxmlformats.org/officeDocument/2006/relationships/font" Target="fonts/font10.fntdata"/><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notesMaster" Target="notesMasters/notesMaster1.xml"/><Relationship Id="rId111" Type="http://schemas.openxmlformats.org/officeDocument/2006/relationships/font" Target="fonts/font23.fntdata"/><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font" Target="fonts/font18.fntdata"/></Relationships>
</file>

<file path=ppt/charts/_rels/chart1.xml.rels><?xml version="1.0" encoding="UTF-8" standalone="yes"?>
<Relationships xmlns="http://schemas.openxmlformats.org/package/2006/relationships"><Relationship Id="rId3" Type="http://schemas.openxmlformats.org/officeDocument/2006/relationships/oleObject" Target="file:///C:\Users\user\Desktop\New%20Microsoft%20Excel%20Worksheet.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user\Desktop\New%20Microsoft%20Excel%20Worksheet.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user\Desktop\EXCEL.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user\Desktop\New%20Microsoft%20Excel%20Worksheet.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user\Desktop\New%20Microsoft%20Excel%20Worksheet.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user\Desktop\EXCEL.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user\Desktop\New%20Microsoft%20Excel%20Worksheet.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baseline="0">
                <a:solidFill>
                  <a:schemeClr val="dk1">
                    <a:lumMod val="65000"/>
                    <a:lumOff val="35000"/>
                  </a:schemeClr>
                </a:solidFill>
                <a:latin typeface="+mn-lt"/>
                <a:ea typeface="+mn-ea"/>
                <a:cs typeface="+mn-cs"/>
              </a:defRPr>
            </a:pPr>
            <a:r>
              <a:rPr lang="en-US" sz="1200" dirty="0"/>
              <a:t>Population</a:t>
            </a:r>
          </a:p>
        </c:rich>
      </c:tx>
      <c:overlay val="0"/>
      <c:spPr>
        <a:noFill/>
        <a:ln>
          <a:noFill/>
        </a:ln>
        <a:effectLst/>
      </c:spPr>
      <c:txPr>
        <a:bodyPr rot="0" spcFirstLastPara="1" vertOverflow="ellipsis" vert="horz" wrap="square" anchor="ctr" anchorCtr="1"/>
        <a:lstStyle/>
        <a:p>
          <a:pPr>
            <a:defRPr sz="1200" b="1" i="0" u="none" strike="noStrike" kern="1200" baseline="0">
              <a:solidFill>
                <a:schemeClr val="dk1">
                  <a:lumMod val="65000"/>
                  <a:lumOff val="35000"/>
                </a:schemeClr>
              </a:solidFill>
              <a:latin typeface="+mn-lt"/>
              <a:ea typeface="+mn-ea"/>
              <a:cs typeface="+mn-cs"/>
            </a:defRPr>
          </a:pPr>
          <a:endParaRPr lang="en-US"/>
        </a:p>
      </c:txPr>
    </c:title>
    <c:autoTitleDeleted val="0"/>
    <c:plotArea>
      <c:layout/>
      <c:pieChart>
        <c:varyColors val="1"/>
        <c:ser>
          <c:idx val="0"/>
          <c:order val="0"/>
          <c:tx>
            <c:strRef>
              <c:f>Sheet3!$A$65</c:f>
              <c:strCache>
                <c:ptCount val="1"/>
                <c:pt idx="0">
                  <c:v>Population</c:v>
                </c:pt>
              </c:strCache>
            </c:strRef>
          </c:tx>
          <c:dPt>
            <c:idx val="0"/>
            <c:bubble3D val="0"/>
            <c:spPr>
              <a:solidFill>
                <a:schemeClr val="accent1"/>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1-B4B8-4773-997D-2E9CABA0947F}"/>
              </c:ext>
            </c:extLst>
          </c:dPt>
          <c:dPt>
            <c:idx val="1"/>
            <c:bubble3D val="0"/>
            <c:spPr>
              <a:solidFill>
                <a:schemeClr val="accent2"/>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3-B4B8-4773-997D-2E9CABA0947F}"/>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Sheet3!$B$64:$C$64</c:f>
              <c:strCache>
                <c:ptCount val="2"/>
                <c:pt idx="0">
                  <c:v>All India</c:v>
                </c:pt>
                <c:pt idx="1">
                  <c:v>Total NE</c:v>
                </c:pt>
              </c:strCache>
            </c:strRef>
          </c:cat>
          <c:val>
            <c:numRef>
              <c:f>Sheet3!$B$65:$C$65</c:f>
              <c:numCache>
                <c:formatCode>#,##0</c:formatCode>
                <c:ptCount val="2"/>
                <c:pt idx="0">
                  <c:v>1210000000</c:v>
                </c:pt>
                <c:pt idx="1">
                  <c:v>45533982</c:v>
                </c:pt>
              </c:numCache>
            </c:numRef>
          </c:val>
          <c:extLst>
            <c:ext xmlns:c16="http://schemas.microsoft.com/office/drawing/2014/chart" uri="{C3380CC4-5D6E-409C-BE32-E72D297353CC}">
              <c16:uniqueId val="{00000004-B4B8-4773-997D-2E9CABA0947F}"/>
            </c:ext>
          </c:extLst>
        </c:ser>
        <c:dLbls>
          <c:dLblPos val="inEnd"/>
          <c:showLegendKey val="0"/>
          <c:showVal val="0"/>
          <c:showCatName val="0"/>
          <c:showSerName val="0"/>
          <c:showPercent val="1"/>
          <c:showBubbleSize val="0"/>
          <c:showLeaderLines val="1"/>
        </c:dLbls>
        <c:firstSliceAng val="0"/>
        <c:extLst>
          <c:ext xmlns:c15="http://schemas.microsoft.com/office/drawing/2012/chart" uri="{02D57815-91ED-43cb-92C2-25804820EDAC}">
            <c15:filteredPieSeries>
              <c15:ser>
                <c:idx val="1"/>
                <c:order val="1"/>
                <c:tx>
                  <c:strRef>
                    <c:extLst>
                      <c:ext uri="{02D57815-91ED-43cb-92C2-25804820EDAC}">
                        <c15:formulaRef>
                          <c15:sqref>Sheet3!$A$66</c15:sqref>
                        </c15:formulaRef>
                      </c:ext>
                    </c:extLst>
                    <c:strCache>
                      <c:ptCount val="1"/>
                    </c:strCache>
                  </c:strRef>
                </c:tx>
                <c:dPt>
                  <c:idx val="0"/>
                  <c:bubble3D val="0"/>
                  <c:spPr>
                    <a:solidFill>
                      <a:schemeClr val="accent1"/>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6-B4B8-4773-997D-2E9CABA0947F}"/>
                    </c:ext>
                  </c:extLst>
                </c:dPt>
                <c:dPt>
                  <c:idx val="1"/>
                  <c:bubble3D val="0"/>
                  <c:spPr>
                    <a:solidFill>
                      <a:schemeClr val="accent2"/>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8-B4B8-4773-997D-2E9CABA0947F}"/>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uri="{CE6537A1-D6FC-4f65-9D91-7224C49458BB}"/>
                  </c:extLst>
                </c:dLbls>
                <c:cat>
                  <c:strRef>
                    <c:extLst>
                      <c:ext uri="{02D57815-91ED-43cb-92C2-25804820EDAC}">
                        <c15:formulaRef>
                          <c15:sqref>Sheet3!$B$64:$C$64</c15:sqref>
                        </c15:formulaRef>
                      </c:ext>
                    </c:extLst>
                    <c:strCache>
                      <c:ptCount val="2"/>
                      <c:pt idx="0">
                        <c:v>All India</c:v>
                      </c:pt>
                      <c:pt idx="1">
                        <c:v>Total NE</c:v>
                      </c:pt>
                    </c:strCache>
                  </c:strRef>
                </c:cat>
                <c:val>
                  <c:numRef>
                    <c:extLst>
                      <c:ext uri="{02D57815-91ED-43cb-92C2-25804820EDAC}">
                        <c15:formulaRef>
                          <c15:sqref>Sheet3!$B$66:$C$66</c15:sqref>
                        </c15:formulaRef>
                      </c:ext>
                    </c:extLst>
                    <c:numCache>
                      <c:formatCode>General</c:formatCode>
                      <c:ptCount val="2"/>
                    </c:numCache>
                  </c:numRef>
                </c:val>
                <c:extLst>
                  <c:ext xmlns:c16="http://schemas.microsoft.com/office/drawing/2014/chart" uri="{C3380CC4-5D6E-409C-BE32-E72D297353CC}">
                    <c16:uniqueId val="{00000009-B4B8-4773-997D-2E9CABA0947F}"/>
                  </c:ext>
                </c:extLst>
              </c15:ser>
            </c15:filteredPieSeries>
          </c:ext>
        </c:extLst>
      </c:pieChart>
      <c:spPr>
        <a:noFill/>
        <a:ln>
          <a:noFill/>
        </a:ln>
        <a:effectLst/>
      </c:spPr>
    </c:plotArea>
    <c:legend>
      <c:legendPos val="b"/>
      <c:overlay val="0"/>
      <c:spPr>
        <a:solidFill>
          <a:schemeClr val="lt1">
            <a:alpha val="78000"/>
          </a:schemeClr>
        </a:solidFill>
        <a:ln>
          <a:noFill/>
        </a:ln>
        <a:effectLst/>
      </c:spPr>
      <c:txPr>
        <a:bodyPr rot="0" spcFirstLastPara="1" vertOverflow="ellipsis" vert="horz" wrap="square" anchor="ctr" anchorCtr="1"/>
        <a:lstStyle/>
        <a:p>
          <a:pPr>
            <a:defRPr sz="1100" b="1" i="0" u="none" strike="noStrike" kern="1200" baseline="0">
              <a:solidFill>
                <a:schemeClr val="dk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pattFill prst="dkDnDiag">
      <a:fgClr>
        <a:schemeClr val="lt1">
          <a:lumMod val="95000"/>
        </a:schemeClr>
      </a:fgClr>
      <a:bgClr>
        <a:schemeClr val="lt1"/>
      </a:bgClr>
    </a:patt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1" i="0" u="none" strike="noStrike" kern="1200" baseline="0">
                <a:solidFill>
                  <a:schemeClr val="dk1">
                    <a:lumMod val="65000"/>
                    <a:lumOff val="35000"/>
                  </a:schemeClr>
                </a:solidFill>
                <a:latin typeface="+mn-lt"/>
                <a:ea typeface="+mn-ea"/>
                <a:cs typeface="+mn-cs"/>
              </a:defRPr>
            </a:pPr>
            <a:r>
              <a:rPr lang="en-IN" sz="1100" dirty="0"/>
              <a:t>Area</a:t>
            </a:r>
          </a:p>
        </c:rich>
      </c:tx>
      <c:overlay val="0"/>
      <c:spPr>
        <a:noFill/>
        <a:ln>
          <a:noFill/>
        </a:ln>
        <a:effectLst/>
      </c:spPr>
      <c:txPr>
        <a:bodyPr rot="0" spcFirstLastPara="1" vertOverflow="ellipsis" vert="horz" wrap="square" anchor="ctr" anchorCtr="1"/>
        <a:lstStyle/>
        <a:p>
          <a:pPr>
            <a:defRPr sz="1100" b="1" i="0" u="none" strike="noStrike" kern="1200" baseline="0">
              <a:solidFill>
                <a:schemeClr val="dk1">
                  <a:lumMod val="65000"/>
                  <a:lumOff val="35000"/>
                </a:schemeClr>
              </a:solidFill>
              <a:latin typeface="+mn-lt"/>
              <a:ea typeface="+mn-ea"/>
              <a:cs typeface="+mn-cs"/>
            </a:defRPr>
          </a:pPr>
          <a:endParaRPr lang="en-US"/>
        </a:p>
      </c:txPr>
    </c:title>
    <c:autoTitleDeleted val="0"/>
    <c:plotArea>
      <c:layout/>
      <c:pieChart>
        <c:varyColors val="1"/>
        <c:ser>
          <c:idx val="0"/>
          <c:order val="0"/>
          <c:tx>
            <c:strRef>
              <c:f>Sheet3!$A$72</c:f>
              <c:strCache>
                <c:ptCount val="1"/>
                <c:pt idx="0">
                  <c:v>Area</c:v>
                </c:pt>
              </c:strCache>
            </c:strRef>
          </c:tx>
          <c:dPt>
            <c:idx val="0"/>
            <c:bubble3D val="0"/>
            <c:spPr>
              <a:solidFill>
                <a:schemeClr val="accent1"/>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1-5287-4A92-BEBE-C37AA089237D}"/>
              </c:ext>
            </c:extLst>
          </c:dPt>
          <c:dPt>
            <c:idx val="1"/>
            <c:bubble3D val="0"/>
            <c:spPr>
              <a:solidFill>
                <a:schemeClr val="accent2"/>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3-5287-4A92-BEBE-C37AA089237D}"/>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Sheet3!$B$71:$C$71</c:f>
              <c:strCache>
                <c:ptCount val="2"/>
                <c:pt idx="0">
                  <c:v>All India</c:v>
                </c:pt>
                <c:pt idx="1">
                  <c:v>Total NE</c:v>
                </c:pt>
              </c:strCache>
            </c:strRef>
          </c:cat>
          <c:val>
            <c:numRef>
              <c:f>Sheet3!$B$72:$C$72</c:f>
              <c:numCache>
                <c:formatCode>General</c:formatCode>
                <c:ptCount val="2"/>
                <c:pt idx="0" formatCode="#,##0">
                  <c:v>3287263</c:v>
                </c:pt>
                <c:pt idx="1">
                  <c:v>262179</c:v>
                </c:pt>
              </c:numCache>
            </c:numRef>
          </c:val>
          <c:extLst>
            <c:ext xmlns:c16="http://schemas.microsoft.com/office/drawing/2014/chart" uri="{C3380CC4-5D6E-409C-BE32-E72D297353CC}">
              <c16:uniqueId val="{00000004-5287-4A92-BEBE-C37AA089237D}"/>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b"/>
      <c:overlay val="0"/>
      <c:spPr>
        <a:solidFill>
          <a:schemeClr val="lt1">
            <a:alpha val="78000"/>
          </a:schemeClr>
        </a:solidFill>
        <a:ln>
          <a:noFill/>
        </a:ln>
        <a:effectLst/>
      </c:spPr>
      <c:txPr>
        <a:bodyPr rot="0" spcFirstLastPara="1" vertOverflow="ellipsis" vert="horz" wrap="square" anchor="ctr" anchorCtr="1"/>
        <a:lstStyle/>
        <a:p>
          <a:pPr>
            <a:defRPr sz="1100" b="1"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pattFill prst="dkDnDiag">
      <a:fgClr>
        <a:schemeClr val="lt1">
          <a:lumMod val="95000"/>
        </a:schemeClr>
      </a:fgClr>
      <a:bgClr>
        <a:schemeClr val="lt1"/>
      </a:bgClr>
    </a:patt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8265752876018299E-2"/>
          <c:y val="8.0880617549777628E-2"/>
          <c:w val="0.8508251468376159"/>
          <c:h val="0.65904266906297571"/>
        </c:manualLayout>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3526-40E6-8357-870036E5C869}"/>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3526-40E6-8357-870036E5C869}"/>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3526-40E6-8357-870036E5C869}"/>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3526-40E6-8357-870036E5C869}"/>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9-3526-40E6-8357-870036E5C869}"/>
              </c:ext>
            </c:extLst>
          </c:dPt>
          <c:dPt>
            <c:idx val="5"/>
            <c:bubble3D val="0"/>
            <c:spPr>
              <a:solidFill>
                <a:schemeClr val="accent6"/>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B-3526-40E6-8357-870036E5C869}"/>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D-3526-40E6-8357-870036E5C869}"/>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anchor="ctr" anchorCtr="1"/>
              <a:lstStyle/>
              <a:p>
                <a:pPr>
                  <a:defRPr sz="9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Sheet1!$A$69:$A$75</c:f>
              <c:strCache>
                <c:ptCount val="7"/>
                <c:pt idx="0">
                  <c:v>Arunachal Pradesh</c:v>
                </c:pt>
                <c:pt idx="1">
                  <c:v>Assam</c:v>
                </c:pt>
                <c:pt idx="2">
                  <c:v>Manipur</c:v>
                </c:pt>
                <c:pt idx="3">
                  <c:v>Meghalaya</c:v>
                </c:pt>
                <c:pt idx="4">
                  <c:v>Mizoram</c:v>
                </c:pt>
                <c:pt idx="5">
                  <c:v>Nagaland</c:v>
                </c:pt>
                <c:pt idx="6">
                  <c:v>Sikkim</c:v>
                </c:pt>
              </c:strCache>
            </c:strRef>
          </c:cat>
          <c:val>
            <c:numRef>
              <c:f>Sheet1!$B$69:$B$75</c:f>
              <c:numCache>
                <c:formatCode>#,##0</c:formatCode>
                <c:ptCount val="7"/>
                <c:pt idx="0" formatCode="General">
                  <c:v>1382611</c:v>
                </c:pt>
                <c:pt idx="1">
                  <c:v>31169272</c:v>
                </c:pt>
                <c:pt idx="2" formatCode="General">
                  <c:v>2721756</c:v>
                </c:pt>
                <c:pt idx="3" formatCode="General">
                  <c:v>2964007</c:v>
                </c:pt>
                <c:pt idx="4" formatCode="General">
                  <c:v>1091014</c:v>
                </c:pt>
                <c:pt idx="5" formatCode="General">
                  <c:v>1980602</c:v>
                </c:pt>
                <c:pt idx="6">
                  <c:v>607688</c:v>
                </c:pt>
              </c:numCache>
            </c:numRef>
          </c:val>
          <c:extLst>
            <c:ext xmlns:c15="http://schemas.microsoft.com/office/drawing/2012/chart" uri="{02D57815-91ED-43cb-92C2-25804820EDAC}">
              <c15:filteredSeriesTitle>
                <c15:tx>
                  <c:strRef>
                    <c:extLst>
                      <c:ext uri="{02D57815-91ED-43cb-92C2-25804820EDAC}">
                        <c15:formulaRef>
                          <c15:sqref>Sheet1!#REF!</c15:sqref>
                        </c15:formulaRef>
                      </c:ext>
                    </c:extLst>
                    <c:strCache>
                      <c:ptCount val="1"/>
                      <c:pt idx="0">
                        <c:v>#REF!</c:v>
                      </c:pt>
                    </c:strCache>
                  </c:strRef>
                </c15:tx>
              </c15:filteredSeriesTitle>
            </c:ext>
            <c:ext xmlns:c16="http://schemas.microsoft.com/office/drawing/2014/chart" uri="{C3380CC4-5D6E-409C-BE32-E72D297353CC}">
              <c16:uniqueId val="{0000000E-3526-40E6-8357-870036E5C869}"/>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4.6540579397241065E-2"/>
          <c:y val="0.77814938105595277"/>
          <c:w val="0.92635586260274538"/>
          <c:h val="0.18232632191425679"/>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sz="900"/>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019804591056977"/>
          <c:y val="6.249996728298543E-2"/>
          <c:w val="0.55960431015562129"/>
          <c:h val="0.72874192347778199"/>
        </c:manualLayout>
      </c:layout>
      <c:pieChart>
        <c:varyColors val="1"/>
        <c:ser>
          <c:idx val="0"/>
          <c:order val="0"/>
          <c:dPt>
            <c:idx val="0"/>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4D5A-4EDC-88A4-CDA99ABB6187}"/>
              </c:ext>
            </c:extLst>
          </c:dPt>
          <c:dPt>
            <c:idx val="1"/>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4D5A-4EDC-88A4-CDA99ABB6187}"/>
              </c:ext>
            </c:extLst>
          </c:dPt>
          <c:dLbls>
            <c:dLbl>
              <c:idx val="0"/>
              <c:layout>
                <c:manualLayout>
                  <c:x val="5.2760729399773998E-2"/>
                  <c:y val="7.3264852218891063E-2"/>
                </c:manualLayout>
              </c:layout>
              <c:spPr>
                <a:noFill/>
                <a:ln>
                  <a:noFill/>
                </a:ln>
                <a:effectLst/>
              </c:spPr>
              <c:txPr>
                <a:bodyPr rot="0" spcFirstLastPara="1" vertOverflow="ellipsis" vert="horz" wrap="square" anchor="ctr" anchorCtr="1"/>
                <a:lstStyle/>
                <a:p>
                  <a:pPr>
                    <a:defRPr sz="1200" b="1" i="0" u="none" strike="noStrike" kern="1200" spc="0" baseline="0">
                      <a:solidFill>
                        <a:schemeClr val="accent2"/>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31559709635964817"/>
                      <c:h val="0.21134091986218578"/>
                    </c:manualLayout>
                  </c15:layout>
                </c:ext>
                <c:ext xmlns:c16="http://schemas.microsoft.com/office/drawing/2014/chart" uri="{C3380CC4-5D6E-409C-BE32-E72D297353CC}">
                  <c16:uniqueId val="{00000001-4D5A-4EDC-88A4-CDA99ABB6187}"/>
                </c:ext>
              </c:extLst>
            </c:dLbl>
            <c:dLbl>
              <c:idx val="1"/>
              <c:layout>
                <c:manualLayout>
                  <c:x val="-0.16392658710517738"/>
                  <c:y val="-0.1702366797532249"/>
                </c:manualLayout>
              </c:layout>
              <c:spPr>
                <a:noFill/>
                <a:ln>
                  <a:noFill/>
                </a:ln>
                <a:effectLst/>
              </c:spPr>
              <c:txPr>
                <a:bodyPr rot="0" spcFirstLastPara="1" vertOverflow="ellipsis" vert="horz" wrap="square" anchor="ctr" anchorCtr="1"/>
                <a:lstStyle/>
                <a:p>
                  <a:pPr>
                    <a:defRPr sz="1200" b="1" i="0" u="none" strike="noStrike" kern="1200" spc="0" baseline="0">
                      <a:solidFill>
                        <a:schemeClr val="accent4"/>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4D5A-4EDC-88A4-CDA99ABB6187}"/>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Sheet3!$H$33:$H$34</c:f>
              <c:strCache>
                <c:ptCount val="2"/>
                <c:pt idx="0">
                  <c:v>Northeast</c:v>
                </c:pt>
                <c:pt idx="1">
                  <c:v>Other parts of India</c:v>
                </c:pt>
              </c:strCache>
            </c:strRef>
          </c:cat>
          <c:val>
            <c:numRef>
              <c:f>Sheet3!$I$33:$I$34</c:f>
              <c:numCache>
                <c:formatCode>General</c:formatCode>
                <c:ptCount val="2"/>
                <c:pt idx="0">
                  <c:v>11.905218542030264</c:v>
                </c:pt>
                <c:pt idx="1">
                  <c:v>88.094781457969745</c:v>
                </c:pt>
              </c:numCache>
            </c:numRef>
          </c:val>
          <c:extLst>
            <c:ext xmlns:c16="http://schemas.microsoft.com/office/drawing/2014/chart" uri="{C3380CC4-5D6E-409C-BE32-E72D297353CC}">
              <c16:uniqueId val="{00000004-4D5A-4EDC-88A4-CDA99ABB6187}"/>
            </c:ext>
          </c:extLst>
        </c:ser>
        <c:dLbls>
          <c:dLblPos val="outEnd"/>
          <c:showLegendKey val="0"/>
          <c:showVal val="0"/>
          <c:showCatName val="1"/>
          <c:showSerName val="0"/>
          <c:showPercent val="1"/>
          <c:showBubbleSize val="0"/>
          <c:showLeaderLines val="1"/>
        </c:dLbls>
        <c:firstSliceAng val="0"/>
      </c:pieChart>
      <c:spPr>
        <a:noFill/>
        <a:ln>
          <a:noFill/>
        </a:ln>
        <a:effectLst/>
      </c:spPr>
    </c:plotArea>
    <c:plotVisOnly val="1"/>
    <c:dispBlanksAs val="gap"/>
    <c:showDLblsOverMax val="0"/>
  </c:chart>
  <c:spPr>
    <a:solidFill>
      <a:schemeClr val="bg1"/>
    </a:solidFill>
    <a:ln>
      <a:noFill/>
    </a:ln>
    <a:effectLst/>
  </c:spPr>
  <c:txPr>
    <a:bodyPr/>
    <a:lstStyle/>
    <a:p>
      <a:pPr>
        <a:defRPr sz="1200"/>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Sheet3!$A$81</c:f>
              <c:strCache>
                <c:ptCount val="1"/>
              </c:strCache>
            </c:strRef>
          </c:tx>
          <c:spPr>
            <a:gradFill flip="none" rotWithShape="1">
              <a:gsLst>
                <a:gs pos="0">
                  <a:schemeClr val="accent6"/>
                </a:gs>
                <a:gs pos="75000">
                  <a:schemeClr val="accent6">
                    <a:lumMod val="60000"/>
                    <a:lumOff val="40000"/>
                  </a:schemeClr>
                </a:gs>
                <a:gs pos="51000">
                  <a:schemeClr val="accent6">
                    <a:alpha val="75000"/>
                  </a:schemeClr>
                </a:gs>
                <a:gs pos="100000">
                  <a:schemeClr val="accent6">
                    <a:lumMod val="20000"/>
                    <a:lumOff val="80000"/>
                    <a:alpha val="15000"/>
                  </a:schemeClr>
                </a:gs>
              </a:gsLst>
              <a:lin ang="10800000" scaled="1"/>
              <a:tileRect/>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dk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multiLvlStrRef>
              <c:f>Sheet3!$B$79:$C$80</c:f>
              <c:multiLvlStrCache>
                <c:ptCount val="2"/>
                <c:lvl>
                  <c:pt idx="0">
                    <c:v>Male </c:v>
                  </c:pt>
                  <c:pt idx="1">
                    <c:v>Female</c:v>
                  </c:pt>
                </c:lvl>
                <c:lvl>
                  <c:pt idx="0">
                    <c:v>Population </c:v>
                  </c:pt>
                </c:lvl>
              </c:multiLvlStrCache>
            </c:multiLvlStrRef>
          </c:cat>
          <c:val>
            <c:numRef>
              <c:f>Sheet3!$B$81:$C$81</c:f>
              <c:numCache>
                <c:formatCode>General</c:formatCode>
                <c:ptCount val="2"/>
                <c:pt idx="0">
                  <c:v>51.5</c:v>
                </c:pt>
                <c:pt idx="1">
                  <c:v>49.6</c:v>
                </c:pt>
              </c:numCache>
            </c:numRef>
          </c:val>
          <c:extLst>
            <c:ext xmlns:c16="http://schemas.microsoft.com/office/drawing/2014/chart" uri="{C3380CC4-5D6E-409C-BE32-E72D297353CC}">
              <c16:uniqueId val="{00000000-6256-4E70-8455-E664262A20D5}"/>
            </c:ext>
          </c:extLst>
        </c:ser>
        <c:dLbls>
          <c:showLegendKey val="0"/>
          <c:showVal val="1"/>
          <c:showCatName val="0"/>
          <c:showSerName val="0"/>
          <c:showPercent val="0"/>
          <c:showBubbleSize val="0"/>
        </c:dLbls>
        <c:gapWidth val="75"/>
        <c:axId val="959905119"/>
        <c:axId val="959905951"/>
      </c:barChart>
      <c:catAx>
        <c:axId val="959905119"/>
        <c:scaling>
          <c:orientation val="minMax"/>
        </c:scaling>
        <c:delete val="0"/>
        <c:axPos val="l"/>
        <c:numFmt formatCode="General" sourceLinked="1"/>
        <c:majorTickMark val="none"/>
        <c:minorTickMark val="none"/>
        <c:tickLblPos val="nextTo"/>
        <c:spPr>
          <a:noFill/>
          <a:ln w="19050" cap="flat" cmpd="sng" algn="ctr">
            <a:solidFill>
              <a:schemeClr val="tx1">
                <a:lumMod val="15000"/>
                <a:lumOff val="85000"/>
              </a:schemeClr>
            </a:solidFill>
            <a:round/>
            <a:headEnd type="none" w="sm" len="sm"/>
            <a:tailEnd type="none" w="sm" len="sm"/>
          </a:ln>
          <a:effectLst/>
        </c:spPr>
        <c:txPr>
          <a:bodyPr rot="-60000000" spcFirstLastPara="1" vertOverflow="ellipsis" vert="horz" wrap="square" anchor="ctr" anchorCtr="1"/>
          <a:lstStyle/>
          <a:p>
            <a:pPr>
              <a:defRPr sz="1050" b="1" i="0" u="none" strike="noStrike" kern="1200" baseline="0">
                <a:solidFill>
                  <a:schemeClr val="dk1"/>
                </a:solidFill>
                <a:latin typeface="+mn-lt"/>
                <a:ea typeface="+mn-ea"/>
                <a:cs typeface="+mn-cs"/>
              </a:defRPr>
            </a:pPr>
            <a:endParaRPr lang="en-US"/>
          </a:p>
        </c:txPr>
        <c:crossAx val="959905951"/>
        <c:crosses val="autoZero"/>
        <c:auto val="1"/>
        <c:lblAlgn val="ctr"/>
        <c:lblOffset val="100"/>
        <c:noMultiLvlLbl val="0"/>
      </c:catAx>
      <c:valAx>
        <c:axId val="959905951"/>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1" i="0" u="none" strike="noStrike" kern="1200" baseline="0">
                <a:solidFill>
                  <a:schemeClr val="dk1"/>
                </a:solidFill>
                <a:latin typeface="+mn-lt"/>
                <a:ea typeface="+mn-ea"/>
                <a:cs typeface="+mn-cs"/>
              </a:defRPr>
            </a:pPr>
            <a:endParaRPr lang="en-US"/>
          </a:p>
        </c:txPr>
        <c:crossAx val="9599051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1" i="0" u="none" strike="noStrike" kern="1200" baseline="0">
              <a:solidFill>
                <a:schemeClr val="dk1"/>
              </a:solidFill>
              <a:latin typeface="+mn-lt"/>
              <a:ea typeface="+mn-ea"/>
              <a:cs typeface="+mn-cs"/>
            </a:defRPr>
          </a:pPr>
          <a:endParaRPr lang="en-US"/>
        </a:p>
      </c:txPr>
    </c:legend>
    <c:plotVisOnly val="1"/>
    <c:dispBlanksAs val="gap"/>
    <c:showDLblsOverMax val="0"/>
  </c:chart>
  <c:spPr>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c:spPr>
  <c:txPr>
    <a:bodyPr/>
    <a:lstStyle/>
    <a:p>
      <a:pPr>
        <a:defRPr sz="1050" b="1">
          <a:solidFill>
            <a:schemeClr val="dk1"/>
          </a:solidFill>
          <a:latin typeface="+mn-lt"/>
          <a:ea typeface="+mn-ea"/>
          <a:cs typeface="+mn-cs"/>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percentStacked"/>
        <c:varyColors val="0"/>
        <c:ser>
          <c:idx val="0"/>
          <c:order val="0"/>
          <c:tx>
            <c:strRef>
              <c:f>Sheet1!$B$129</c:f>
              <c:strCache>
                <c:ptCount val="1"/>
                <c:pt idx="0">
                  <c:v>Northeast </c:v>
                </c:pt>
              </c:strCache>
            </c:strRef>
          </c:tx>
          <c:spPr>
            <a:solidFill>
              <a:schemeClr val="accent1"/>
            </a:solidFill>
            <a:ln>
              <a:noFill/>
            </a:ln>
            <a:effectLst/>
          </c:spPr>
          <c:invertIfNegative val="0"/>
          <c:cat>
            <c:strRef>
              <c:f>Sheet1!$C$127:$G$127</c:f>
              <c:strCache>
                <c:ptCount val="5"/>
                <c:pt idx="0">
                  <c:v>Beneficiaries at rural/semi-urban centre bank branches</c:v>
                </c:pt>
                <c:pt idx="1">
                  <c:v>Beneficiaries at urban/metro centre bank branches</c:v>
                </c:pt>
                <c:pt idx="2">
                  <c:v>Total Beneficiaries</c:v>
                </c:pt>
                <c:pt idx="3">
                  <c:v>Balance in beneficiary accounts</c:v>
                </c:pt>
                <c:pt idx="4">
                  <c:v>No. of Ru Pay cards issued to beneficiaries</c:v>
                </c:pt>
              </c:strCache>
              <c:extLst/>
            </c:strRef>
          </c:cat>
          <c:val>
            <c:numRef>
              <c:f>Sheet1!$C$129:$G$129</c:f>
              <c:numCache>
                <c:formatCode>#,##0</c:formatCode>
                <c:ptCount val="5"/>
                <c:pt idx="0">
                  <c:v>19100431</c:v>
                </c:pt>
                <c:pt idx="1">
                  <c:v>5614131</c:v>
                </c:pt>
                <c:pt idx="2">
                  <c:v>24714562</c:v>
                </c:pt>
                <c:pt idx="3">
                  <c:v>6933</c:v>
                </c:pt>
                <c:pt idx="4">
                  <c:v>13352007</c:v>
                </c:pt>
              </c:numCache>
            </c:numRef>
          </c:val>
          <c:extLst>
            <c:ext xmlns:c16="http://schemas.microsoft.com/office/drawing/2014/chart" uri="{C3380CC4-5D6E-409C-BE32-E72D297353CC}">
              <c16:uniqueId val="{00000000-DF0C-4967-84B3-D47640BCB828}"/>
            </c:ext>
          </c:extLst>
        </c:ser>
        <c:ser>
          <c:idx val="1"/>
          <c:order val="1"/>
          <c:tx>
            <c:strRef>
              <c:f>Sheet1!$B$130</c:f>
              <c:strCache>
                <c:ptCount val="1"/>
                <c:pt idx="0">
                  <c:v>India</c:v>
                </c:pt>
              </c:strCache>
            </c:strRef>
          </c:tx>
          <c:spPr>
            <a:solidFill>
              <a:schemeClr val="accent2"/>
            </a:solidFill>
            <a:ln>
              <a:noFill/>
            </a:ln>
            <a:effectLst/>
          </c:spPr>
          <c:invertIfNegative val="0"/>
          <c:cat>
            <c:strRef>
              <c:f>Sheet1!$C$127:$G$127</c:f>
              <c:strCache>
                <c:ptCount val="5"/>
                <c:pt idx="0">
                  <c:v>Beneficiaries at rural/semi-urban centre bank branches</c:v>
                </c:pt>
                <c:pt idx="1">
                  <c:v>Beneficiaries at urban/metro centre bank branches</c:v>
                </c:pt>
                <c:pt idx="2">
                  <c:v>Total Beneficiaries</c:v>
                </c:pt>
                <c:pt idx="3">
                  <c:v>Balance in beneficiary accounts</c:v>
                </c:pt>
                <c:pt idx="4">
                  <c:v>No. of Ru Pay cards issued to beneficiaries</c:v>
                </c:pt>
              </c:strCache>
              <c:extLst/>
            </c:strRef>
          </c:cat>
          <c:val>
            <c:numRef>
              <c:f>Sheet1!$C$130:$G$130</c:f>
              <c:numCache>
                <c:formatCode>General</c:formatCode>
                <c:ptCount val="5"/>
                <c:pt idx="0">
                  <c:v>308900000</c:v>
                </c:pt>
                <c:pt idx="1">
                  <c:v>153600000</c:v>
                </c:pt>
                <c:pt idx="2">
                  <c:v>462500000</c:v>
                </c:pt>
                <c:pt idx="3">
                  <c:v>173954.07</c:v>
                </c:pt>
                <c:pt idx="4">
                  <c:v>319400000</c:v>
                </c:pt>
              </c:numCache>
            </c:numRef>
          </c:val>
          <c:extLst>
            <c:ext xmlns:c16="http://schemas.microsoft.com/office/drawing/2014/chart" uri="{C3380CC4-5D6E-409C-BE32-E72D297353CC}">
              <c16:uniqueId val="{00000001-DF0C-4967-84B3-D47640BCB828}"/>
            </c:ext>
          </c:extLst>
        </c:ser>
        <c:dLbls>
          <c:showLegendKey val="0"/>
          <c:showVal val="0"/>
          <c:showCatName val="0"/>
          <c:showSerName val="0"/>
          <c:showPercent val="0"/>
          <c:showBubbleSize val="0"/>
        </c:dLbls>
        <c:gapWidth val="150"/>
        <c:overlap val="100"/>
        <c:axId val="2089769040"/>
        <c:axId val="2089768624"/>
      </c:barChart>
      <c:catAx>
        <c:axId val="2089769040"/>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dk1"/>
                </a:solidFill>
                <a:latin typeface="+mn-lt"/>
                <a:ea typeface="+mn-ea"/>
                <a:cs typeface="+mn-cs"/>
              </a:defRPr>
            </a:pPr>
            <a:endParaRPr lang="en-US"/>
          </a:p>
        </c:txPr>
        <c:crossAx val="2089768624"/>
        <c:crosses val="autoZero"/>
        <c:auto val="1"/>
        <c:lblAlgn val="l"/>
        <c:lblOffset val="100"/>
        <c:noMultiLvlLbl val="0"/>
      </c:catAx>
      <c:valAx>
        <c:axId val="2089768624"/>
        <c:scaling>
          <c:orientation val="minMax"/>
        </c:scaling>
        <c:delete val="0"/>
        <c:axPos val="b"/>
        <c:majorGridlines>
          <c:spPr>
            <a:ln w="9525" cap="flat" cmpd="sng" algn="ctr">
              <a:solidFill>
                <a:schemeClr val="dk1">
                  <a:lumMod val="15000"/>
                  <a:lumOff val="85000"/>
                </a:schemeClr>
              </a:solidFill>
              <a:round/>
            </a:ln>
            <a:effectLst/>
          </c:spPr>
        </c:majorGridlines>
        <c:numFmt formatCode="0%"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dk1"/>
                </a:solidFill>
                <a:latin typeface="+mn-lt"/>
                <a:ea typeface="+mn-ea"/>
                <a:cs typeface="+mn-cs"/>
              </a:defRPr>
            </a:pPr>
            <a:endParaRPr lang="en-US"/>
          </a:p>
        </c:txPr>
        <c:crossAx val="2089769040"/>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dk1"/>
              </a:solidFill>
              <a:latin typeface="+mn-lt"/>
              <a:ea typeface="+mn-ea"/>
              <a:cs typeface="+mn-cs"/>
            </a:defRPr>
          </a:pPr>
          <a:endParaRPr lang="en-US"/>
        </a:p>
      </c:txPr>
    </c:legend>
    <c:plotVisOnly val="1"/>
    <c:dispBlanksAs val="gap"/>
    <c:showDLblsOverMax val="0"/>
  </c:chart>
  <c:spPr>
    <a:solidFill>
      <a:schemeClr val="lt1"/>
    </a:solidFill>
    <a:ln w="25400" cap="flat" cmpd="sng" algn="ctr">
      <a:solidFill>
        <a:schemeClr val="dk1"/>
      </a:solidFill>
      <a:prstDash val="solid"/>
      <a:round/>
    </a:ln>
    <a:effectLst/>
  </c:spPr>
  <c:txPr>
    <a:bodyPr/>
    <a:lstStyle/>
    <a:p>
      <a:pPr>
        <a:defRPr b="1">
          <a:solidFill>
            <a:schemeClr val="dk1"/>
          </a:solidFill>
          <a:latin typeface="+mn-lt"/>
          <a:ea typeface="+mn-ea"/>
          <a:cs typeface="+mn-cs"/>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Sheet3!$B$103</c:f>
              <c:strCache>
                <c:ptCount val="1"/>
                <c:pt idx="0">
                  <c:v>Average Literacy Rate (%)</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Sheet3!$A$104:$A$111</c:f>
              <c:strCache>
                <c:ptCount val="8"/>
                <c:pt idx="0">
                  <c:v>Arunachal Pradesh</c:v>
                </c:pt>
                <c:pt idx="1">
                  <c:v>Assam</c:v>
                </c:pt>
                <c:pt idx="2">
                  <c:v>Manipur</c:v>
                </c:pt>
                <c:pt idx="3">
                  <c:v>Meghalaya</c:v>
                </c:pt>
                <c:pt idx="4">
                  <c:v>Mizoram</c:v>
                </c:pt>
                <c:pt idx="5">
                  <c:v>Nagaland</c:v>
                </c:pt>
                <c:pt idx="6">
                  <c:v>Sikkim</c:v>
                </c:pt>
                <c:pt idx="7">
                  <c:v>Tripura</c:v>
                </c:pt>
              </c:strCache>
            </c:strRef>
          </c:cat>
          <c:val>
            <c:numRef>
              <c:f>Sheet3!$B$104:$B$111</c:f>
              <c:numCache>
                <c:formatCode>General</c:formatCode>
                <c:ptCount val="8"/>
                <c:pt idx="0">
                  <c:v>66.95</c:v>
                </c:pt>
                <c:pt idx="1">
                  <c:v>85.9</c:v>
                </c:pt>
                <c:pt idx="2">
                  <c:v>79.849999999999994</c:v>
                </c:pt>
                <c:pt idx="3">
                  <c:v>75.48</c:v>
                </c:pt>
                <c:pt idx="4">
                  <c:v>91.58</c:v>
                </c:pt>
                <c:pt idx="5">
                  <c:v>80.11</c:v>
                </c:pt>
                <c:pt idx="6">
                  <c:v>82.2</c:v>
                </c:pt>
                <c:pt idx="7">
                  <c:v>87.75</c:v>
                </c:pt>
              </c:numCache>
            </c:numRef>
          </c:val>
          <c:extLst>
            <c:ext xmlns:c16="http://schemas.microsoft.com/office/drawing/2014/chart" uri="{C3380CC4-5D6E-409C-BE32-E72D297353CC}">
              <c16:uniqueId val="{00000000-BD29-4947-B6C8-E407B9BCD803}"/>
            </c:ext>
          </c:extLst>
        </c:ser>
        <c:dLbls>
          <c:showLegendKey val="0"/>
          <c:showVal val="1"/>
          <c:showCatName val="0"/>
          <c:showSerName val="0"/>
          <c:showPercent val="0"/>
          <c:showBubbleSize val="0"/>
        </c:dLbls>
        <c:gapWidth val="150"/>
        <c:overlap val="-25"/>
        <c:axId val="473861120"/>
        <c:axId val="510028176"/>
      </c:barChart>
      <c:catAx>
        <c:axId val="4738611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510028176"/>
        <c:crosses val="autoZero"/>
        <c:auto val="1"/>
        <c:lblAlgn val="ctr"/>
        <c:lblOffset val="100"/>
        <c:noMultiLvlLbl val="0"/>
      </c:catAx>
      <c:valAx>
        <c:axId val="510028176"/>
        <c:scaling>
          <c:orientation val="minMax"/>
        </c:scaling>
        <c:delete val="1"/>
        <c:axPos val="b"/>
        <c:numFmt formatCode="General" sourceLinked="1"/>
        <c:majorTickMark val="none"/>
        <c:minorTickMark val="none"/>
        <c:tickLblPos val="nextTo"/>
        <c:crossAx val="473861120"/>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legend>
    <c:plotVisOnly val="1"/>
    <c:dispBlanksAs val="gap"/>
    <c:showDLblsOverMax val="0"/>
  </c:chart>
  <c:spPr>
    <a:solidFill>
      <a:schemeClr val="lt1"/>
    </a:solidFill>
    <a:ln w="25400" cap="flat" cmpd="sng" algn="ctr">
      <a:solidFill>
        <a:schemeClr val="accent3"/>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1">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defRPr sz="1197" kern="1200"/>
  </cs:categoryAxis>
  <cs:chartArea>
    <cs:lnRef idx="0"/>
    <cs:fillRef idx="0"/>
    <cs:effectRef idx="0"/>
    <cs:fontRef idx="minor">
      <a:schemeClr val="dk1"/>
    </cs:fontRef>
    <cs:spPr>
      <a:pattFill prst="dkDnDiag">
        <a:fgClr>
          <a:schemeClr val="lt1">
            <a:lumMod val="95000"/>
          </a:schemeClr>
        </a:fgClr>
        <a:bgClr>
          <a:schemeClr val="lt1"/>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317500" algn="ctr" rotWithShape="0">
          <a:prstClr val="black">
            <a:alpha val="25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20000"/>
          </a:prstClr>
        </a:outerShdw>
      </a:effectLst>
      <a:scene3d>
        <a:camera prst="orthographicFront"/>
        <a:lightRig rig="threePt" dir="t"/>
      </a:scene3d>
      <a:sp3d prstMaterial="matte"/>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noFill/>
      <a:ln w="9525" cap="flat" cmpd="sng" algn="ctr">
        <a:solidFill>
          <a:schemeClr val="dk1">
            <a:lumMod val="15000"/>
            <a:lumOff val="85000"/>
          </a:schemeClr>
        </a:solidFill>
        <a:round/>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65000"/>
            <a:lumOff val="35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65000"/>
            <a:lumOff val="35000"/>
          </a:schemeClr>
        </a:solidFill>
        <a:round/>
      </a:ln>
    </cs:spPr>
  </cs:errorBar>
  <cs:floor>
    <cs:lnRef idx="0"/>
    <cs:fillRef idx="0"/>
    <cs:effectRef idx="0"/>
    <cs:fontRef idx="minor">
      <a:schemeClr val="dk1"/>
    </cs:fontRef>
    <cs:spPr>
      <a:noFill/>
      <a:ln>
        <a:noFill/>
      </a:ln>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50000"/>
            <a:lumOff val="50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78000"/>
        </a:schemeClr>
      </a:solidFill>
    </cs:spPr>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inor">
      <a:schemeClr val="dk1">
        <a:lumMod val="65000"/>
        <a:lumOff val="35000"/>
      </a:schemeClr>
    </cs:fontRef>
    <cs:defRPr sz="2200" b="1" kern="120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65000"/>
            <a:lumOff val="35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1">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defRPr sz="1197" kern="1200"/>
  </cs:categoryAxis>
  <cs:chartArea>
    <cs:lnRef idx="0"/>
    <cs:fillRef idx="0"/>
    <cs:effectRef idx="0"/>
    <cs:fontRef idx="minor">
      <a:schemeClr val="dk1"/>
    </cs:fontRef>
    <cs:spPr>
      <a:pattFill prst="dkDnDiag">
        <a:fgClr>
          <a:schemeClr val="lt1">
            <a:lumMod val="95000"/>
          </a:schemeClr>
        </a:fgClr>
        <a:bgClr>
          <a:schemeClr val="lt1"/>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317500" algn="ctr" rotWithShape="0">
          <a:prstClr val="black">
            <a:alpha val="25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20000"/>
          </a:prstClr>
        </a:outerShdw>
      </a:effectLst>
      <a:scene3d>
        <a:camera prst="orthographicFront"/>
        <a:lightRig rig="threePt" dir="t"/>
      </a:scene3d>
      <a:sp3d prstMaterial="matte"/>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noFill/>
      <a:ln w="9525" cap="flat" cmpd="sng" algn="ctr">
        <a:solidFill>
          <a:schemeClr val="dk1">
            <a:lumMod val="15000"/>
            <a:lumOff val="85000"/>
          </a:schemeClr>
        </a:solidFill>
        <a:round/>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65000"/>
            <a:lumOff val="35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65000"/>
            <a:lumOff val="35000"/>
          </a:schemeClr>
        </a:solidFill>
        <a:round/>
      </a:ln>
    </cs:spPr>
  </cs:errorBar>
  <cs:floor>
    <cs:lnRef idx="0"/>
    <cs:fillRef idx="0"/>
    <cs:effectRef idx="0"/>
    <cs:fontRef idx="minor">
      <a:schemeClr val="dk1"/>
    </cs:fontRef>
    <cs:spPr>
      <a:noFill/>
      <a:ln>
        <a:noFill/>
      </a:ln>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50000"/>
            <a:lumOff val="50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78000"/>
        </a:schemeClr>
      </a:solidFill>
    </cs:spPr>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inor">
      <a:schemeClr val="dk1">
        <a:lumMod val="65000"/>
        <a:lumOff val="35000"/>
      </a:schemeClr>
    </cs:fontRef>
    <cs:defRPr sz="2200" b="1" kern="120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65000"/>
            <a:lumOff val="35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3">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19050" cap="flat" cmpd="sng" algn="ctr">
        <a:solidFill>
          <a:schemeClr val="tx1">
            <a:lumMod val="15000"/>
            <a:lumOff val="85000"/>
          </a:schemeClr>
        </a:solidFill>
        <a:round/>
        <a:headEnd type="none" w="sm" len="sm"/>
        <a:tailEnd type="none" w="sm" len="sm"/>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10800000" scaled="1"/>
        <a:tileRect/>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10800000" scaled="1"/>
        <a:tileRect/>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99000">
              <a:schemeClr val="tx1">
                <a:lumMod val="25000"/>
                <a:lumOff val="75000"/>
              </a:schemeClr>
            </a:gs>
            <a:gs pos="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15000"/>
                <a:lumOff val="85000"/>
              </a:schemeClr>
            </a:gs>
            <a:gs pos="0">
              <a:schemeClr val="tx1">
                <a:lumMod val="5000"/>
                <a:lumOff val="9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303">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1" Type="http://schemas.openxmlformats.org/officeDocument/2006/relationships/image" Target="../media/image8.jpeg"/></Relationships>
</file>

<file path=ppt/diagrams/_rels/data3.xml.rels><?xml version="1.0" encoding="UTF-8" standalone="yes"?>
<Relationships xmlns="http://schemas.openxmlformats.org/package/2006/relationships"><Relationship Id="rId1" Type="http://schemas.openxmlformats.org/officeDocument/2006/relationships/image" Target="../media/image9.jpeg"/></Relationships>
</file>

<file path=ppt/diagrams/_rels/data4.xml.rels><?xml version="1.0" encoding="UTF-8" standalone="yes"?>
<Relationships xmlns="http://schemas.openxmlformats.org/package/2006/relationships"><Relationship Id="rId1" Type="http://schemas.openxmlformats.org/officeDocument/2006/relationships/image" Target="../media/image10.jpeg"/></Relationships>
</file>

<file path=ppt/diagrams/_rels/data5.xml.rels><?xml version="1.0" encoding="UTF-8" standalone="yes"?>
<Relationships xmlns="http://schemas.openxmlformats.org/package/2006/relationships"><Relationship Id="rId1" Type="http://schemas.openxmlformats.org/officeDocument/2006/relationships/image" Target="../media/image11.jpeg"/></Relationships>
</file>

<file path=ppt/diagrams/_rels/data6.xml.rels><?xml version="1.0" encoding="UTF-8" standalone="yes"?>
<Relationships xmlns="http://schemas.openxmlformats.org/package/2006/relationships"><Relationship Id="rId1" Type="http://schemas.openxmlformats.org/officeDocument/2006/relationships/image" Target="../media/image12.jpeg"/></Relationships>
</file>

<file path=ppt/diagrams/_rels/data7.xml.rels><?xml version="1.0" encoding="UTF-8" standalone="yes"?>
<Relationships xmlns="http://schemas.openxmlformats.org/package/2006/relationships"><Relationship Id="rId1" Type="http://schemas.openxmlformats.org/officeDocument/2006/relationships/image" Target="../media/image13.jpeg"/></Relationships>
</file>

<file path=ppt/diagrams/_rels/data8.xml.rels><?xml version="1.0" encoding="UTF-8" standalone="yes"?>
<Relationships xmlns="http://schemas.openxmlformats.org/package/2006/relationships"><Relationship Id="rId1" Type="http://schemas.openxmlformats.org/officeDocument/2006/relationships/image" Target="../media/image14.jpeg"/></Relationships>
</file>

<file path=ppt/diagrams/_rels/data9.xml.rels><?xml version="1.0" encoding="UTF-8" standalone="yes"?>
<Relationships xmlns="http://schemas.openxmlformats.org/package/2006/relationships"><Relationship Id="rId1" Type="http://schemas.openxmlformats.org/officeDocument/2006/relationships/image" Target="../media/image15.jpeg"/></Relationships>
</file>

<file path=ppt/diagrams/_rels/data11.xml.rels><?xml version="1.0" encoding="UTF-8" standalone="yes"?>
<Relationships xmlns="http://schemas.openxmlformats.org/package/2006/relationships"><Relationship Id="rId1" Type="http://schemas.openxmlformats.org/officeDocument/2006/relationships/image" Target="../media/image46.png"/></Relationships>
</file>

<file path=ppt/diagrams/_rels/data12.xml.rels><?xml version="1.0" encoding="UTF-8" standalone="yes"?>
<Relationships xmlns="http://schemas.openxmlformats.org/package/2006/relationships"><Relationship Id="rId1" Type="http://schemas.openxmlformats.org/officeDocument/2006/relationships/image" Target="../media/image47.png"/></Relationships>
</file>

<file path=ppt/diagrams/_rels/data14.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10" Type="http://schemas.openxmlformats.org/officeDocument/2006/relationships/image" Target="../media/image60.svg"/><Relationship Id="rId4" Type="http://schemas.openxmlformats.org/officeDocument/2006/relationships/image" Target="../media/image54.svg"/><Relationship Id="rId9" Type="http://schemas.openxmlformats.org/officeDocument/2006/relationships/image" Target="../media/image59.png"/></Relationships>
</file>

<file path=ppt/diagrams/_rels/data17.xml.rels><?xml version="1.0" encoding="UTF-8" standalone="yes"?>
<Relationships xmlns="http://schemas.openxmlformats.org/package/2006/relationships"><Relationship Id="rId8" Type="http://schemas.openxmlformats.org/officeDocument/2006/relationships/image" Target="../media/image111.sv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05.svg"/><Relationship Id="rId1" Type="http://schemas.openxmlformats.org/officeDocument/2006/relationships/image" Target="../media/image104.png"/><Relationship Id="rId6" Type="http://schemas.openxmlformats.org/officeDocument/2006/relationships/image" Target="../media/image109.svg"/><Relationship Id="rId5" Type="http://schemas.openxmlformats.org/officeDocument/2006/relationships/image" Target="../media/image108.png"/><Relationship Id="rId10" Type="http://schemas.openxmlformats.org/officeDocument/2006/relationships/image" Target="../media/image113.svg"/><Relationship Id="rId4" Type="http://schemas.openxmlformats.org/officeDocument/2006/relationships/image" Target="../media/image107.svg"/><Relationship Id="rId9" Type="http://schemas.openxmlformats.org/officeDocument/2006/relationships/image" Target="../media/image112.png"/></Relationships>
</file>

<file path=ppt/diagrams/_rels/data18.xml.rels><?xml version="1.0" encoding="UTF-8" standalone="yes"?>
<Relationships xmlns="http://schemas.openxmlformats.org/package/2006/relationships"><Relationship Id="rId8" Type="http://schemas.openxmlformats.org/officeDocument/2006/relationships/image" Target="../media/image121.svg"/><Relationship Id="rId3" Type="http://schemas.openxmlformats.org/officeDocument/2006/relationships/image" Target="../media/image116.png"/><Relationship Id="rId7" Type="http://schemas.openxmlformats.org/officeDocument/2006/relationships/image" Target="../media/image120.png"/><Relationship Id="rId2" Type="http://schemas.openxmlformats.org/officeDocument/2006/relationships/image" Target="../media/image115.svg"/><Relationship Id="rId1" Type="http://schemas.openxmlformats.org/officeDocument/2006/relationships/image" Target="../media/image114.png"/><Relationship Id="rId6" Type="http://schemas.openxmlformats.org/officeDocument/2006/relationships/image" Target="../media/image119.svg"/><Relationship Id="rId5" Type="http://schemas.openxmlformats.org/officeDocument/2006/relationships/image" Target="../media/image118.png"/><Relationship Id="rId10" Type="http://schemas.openxmlformats.org/officeDocument/2006/relationships/image" Target="../media/image123.svg"/><Relationship Id="rId4" Type="http://schemas.openxmlformats.org/officeDocument/2006/relationships/image" Target="../media/image117.svg"/><Relationship Id="rId9" Type="http://schemas.openxmlformats.org/officeDocument/2006/relationships/image" Target="../media/image122.png"/></Relationships>
</file>

<file path=ppt/diagrams/_rels/data19.xml.rels><?xml version="1.0" encoding="UTF-8" standalone="yes"?>
<Relationships xmlns="http://schemas.openxmlformats.org/package/2006/relationships"><Relationship Id="rId1" Type="http://schemas.openxmlformats.org/officeDocument/2006/relationships/image" Target="../media/image131.jpeg"/></Relationships>
</file>

<file path=ppt/diagrams/_rels/data20.xml.rels><?xml version="1.0" encoding="UTF-8" standalone="yes"?>
<Relationships xmlns="http://schemas.openxmlformats.org/package/2006/relationships"><Relationship Id="rId1" Type="http://schemas.openxmlformats.org/officeDocument/2006/relationships/image" Target="../media/image132.jpeg"/></Relationships>
</file>

<file path=ppt/diagrams/_rels/data21.xml.rels><?xml version="1.0" encoding="UTF-8" standalone="yes"?>
<Relationships xmlns="http://schemas.openxmlformats.org/package/2006/relationships"><Relationship Id="rId1" Type="http://schemas.openxmlformats.org/officeDocument/2006/relationships/image" Target="../media/image133.jpeg"/></Relationships>
</file>

<file path=ppt/diagrams/_rels/data22.xml.rels><?xml version="1.0" encoding="UTF-8" standalone="yes"?>
<Relationships xmlns="http://schemas.openxmlformats.org/package/2006/relationships"><Relationship Id="rId1" Type="http://schemas.openxmlformats.org/officeDocument/2006/relationships/image" Target="../media/image134.jpeg"/></Relationships>
</file>

<file path=ppt/diagrams/_rels/data23.xml.rels><?xml version="1.0" encoding="UTF-8" standalone="yes"?>
<Relationships xmlns="http://schemas.openxmlformats.org/package/2006/relationships"><Relationship Id="rId1" Type="http://schemas.openxmlformats.org/officeDocument/2006/relationships/image" Target="../media/image135.jpeg"/></Relationships>
</file>

<file path=ppt/diagrams/_rels/data24.xml.rels><?xml version="1.0" encoding="UTF-8" standalone="yes"?>
<Relationships xmlns="http://schemas.openxmlformats.org/package/2006/relationships"><Relationship Id="rId1" Type="http://schemas.openxmlformats.org/officeDocument/2006/relationships/image" Target="../media/image136.jpeg"/></Relationships>
</file>

<file path=ppt/diagrams/_rels/data25.xml.rels><?xml version="1.0" encoding="UTF-8" standalone="yes"?>
<Relationships xmlns="http://schemas.openxmlformats.org/package/2006/relationships"><Relationship Id="rId1" Type="http://schemas.openxmlformats.org/officeDocument/2006/relationships/image" Target="../media/image137.png"/></Relationships>
</file>

<file path=ppt/diagrams/_rels/data26.xml.rels><?xml version="1.0" encoding="UTF-8" standalone="yes"?>
<Relationships xmlns="http://schemas.openxmlformats.org/package/2006/relationships"><Relationship Id="rId1" Type="http://schemas.openxmlformats.org/officeDocument/2006/relationships/image" Target="../media/image138.jpeg"/></Relationships>
</file>

<file path=ppt/diagrams/_rels/data27.xml.rels><?xml version="1.0" encoding="UTF-8" standalone="yes"?>
<Relationships xmlns="http://schemas.openxmlformats.org/package/2006/relationships"><Relationship Id="rId1" Type="http://schemas.openxmlformats.org/officeDocument/2006/relationships/image" Target="../media/image139.jpeg"/></Relationships>
</file>

<file path=ppt/diagrams/_rels/data28.xml.rels><?xml version="1.0" encoding="UTF-8" standalone="yes"?>
<Relationships xmlns="http://schemas.openxmlformats.org/package/2006/relationships"><Relationship Id="rId1" Type="http://schemas.openxmlformats.org/officeDocument/2006/relationships/image" Target="../media/image140.jpeg"/></Relationships>
</file>

<file path=ppt/diagrams/_rels/data29.xml.rels><?xml version="1.0" encoding="UTF-8" standalone="yes"?>
<Relationships xmlns="http://schemas.openxmlformats.org/package/2006/relationships"><Relationship Id="rId1" Type="http://schemas.openxmlformats.org/officeDocument/2006/relationships/image" Target="../media/image141.png"/></Relationships>
</file>

<file path=ppt/diagrams/_rels/data30.xml.rels><?xml version="1.0" encoding="UTF-8" standalone="yes"?>
<Relationships xmlns="http://schemas.openxmlformats.org/package/2006/relationships"><Relationship Id="rId1" Type="http://schemas.openxmlformats.org/officeDocument/2006/relationships/image" Target="../media/image142.jpeg"/></Relationships>
</file>

<file path=ppt/diagrams/_rels/data31.xml.rels><?xml version="1.0" encoding="UTF-8" standalone="yes"?>
<Relationships xmlns="http://schemas.openxmlformats.org/package/2006/relationships"><Relationship Id="rId1" Type="http://schemas.openxmlformats.org/officeDocument/2006/relationships/image" Target="../media/image143.jpeg"/></Relationships>
</file>

<file path=ppt/diagrams/_rels/data32.xml.rels><?xml version="1.0" encoding="UTF-8" standalone="yes"?>
<Relationships xmlns="http://schemas.openxmlformats.org/package/2006/relationships"><Relationship Id="rId1" Type="http://schemas.openxmlformats.org/officeDocument/2006/relationships/image" Target="../media/image144.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8.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10.jpeg"/></Relationships>
</file>

<file path=ppt/diagrams/_rels/drawing5.xml.rels><?xml version="1.0" encoding="UTF-8" standalone="yes"?>
<Relationships xmlns="http://schemas.openxmlformats.org/package/2006/relationships"><Relationship Id="rId1" Type="http://schemas.openxmlformats.org/officeDocument/2006/relationships/image" Target="../media/image11.jpeg"/></Relationships>
</file>

<file path=ppt/diagrams/_rels/drawing6.xml.rels><?xml version="1.0" encoding="UTF-8" standalone="yes"?>
<Relationships xmlns="http://schemas.openxmlformats.org/package/2006/relationships"><Relationship Id="rId1" Type="http://schemas.openxmlformats.org/officeDocument/2006/relationships/image" Target="../media/image12.jpeg"/></Relationships>
</file>

<file path=ppt/diagrams/_rels/drawing7.xml.rels><?xml version="1.0" encoding="UTF-8" standalone="yes"?>
<Relationships xmlns="http://schemas.openxmlformats.org/package/2006/relationships"><Relationship Id="rId1" Type="http://schemas.openxmlformats.org/officeDocument/2006/relationships/image" Target="../media/image13.jpeg"/></Relationships>
</file>

<file path=ppt/diagrams/_rels/drawing8.xml.rels><?xml version="1.0" encoding="UTF-8" standalone="yes"?>
<Relationships xmlns="http://schemas.openxmlformats.org/package/2006/relationships"><Relationship Id="rId1" Type="http://schemas.openxmlformats.org/officeDocument/2006/relationships/image" Target="../media/image14.jpeg"/></Relationships>
</file>

<file path=ppt/diagrams/_rels/drawing9.xml.rels><?xml version="1.0" encoding="UTF-8" standalone="yes"?>
<Relationships xmlns="http://schemas.openxmlformats.org/package/2006/relationships"><Relationship Id="rId1" Type="http://schemas.openxmlformats.org/officeDocument/2006/relationships/image" Target="../media/image15.jpeg"/></Relationships>
</file>

<file path=ppt/diagrams/_rels/drawing11.xml.rels><?xml version="1.0" encoding="UTF-8" standalone="yes"?>
<Relationships xmlns="http://schemas.openxmlformats.org/package/2006/relationships"><Relationship Id="rId1" Type="http://schemas.openxmlformats.org/officeDocument/2006/relationships/image" Target="../media/image46.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47.png"/></Relationships>
</file>

<file path=ppt/diagrams/_rels/drawing14.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10" Type="http://schemas.openxmlformats.org/officeDocument/2006/relationships/image" Target="../media/image60.svg"/><Relationship Id="rId4" Type="http://schemas.openxmlformats.org/officeDocument/2006/relationships/image" Target="../media/image54.svg"/><Relationship Id="rId9" Type="http://schemas.openxmlformats.org/officeDocument/2006/relationships/image" Target="../media/image59.png"/></Relationships>
</file>

<file path=ppt/diagrams/_rels/drawing17.xml.rels><?xml version="1.0" encoding="UTF-8" standalone="yes"?>
<Relationships xmlns="http://schemas.openxmlformats.org/package/2006/relationships"><Relationship Id="rId8" Type="http://schemas.openxmlformats.org/officeDocument/2006/relationships/image" Target="../media/image111.sv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05.svg"/><Relationship Id="rId1" Type="http://schemas.openxmlformats.org/officeDocument/2006/relationships/image" Target="../media/image104.png"/><Relationship Id="rId6" Type="http://schemas.openxmlformats.org/officeDocument/2006/relationships/image" Target="../media/image109.svg"/><Relationship Id="rId5" Type="http://schemas.openxmlformats.org/officeDocument/2006/relationships/image" Target="../media/image108.png"/><Relationship Id="rId10" Type="http://schemas.openxmlformats.org/officeDocument/2006/relationships/image" Target="../media/image113.svg"/><Relationship Id="rId4" Type="http://schemas.openxmlformats.org/officeDocument/2006/relationships/image" Target="../media/image107.svg"/><Relationship Id="rId9" Type="http://schemas.openxmlformats.org/officeDocument/2006/relationships/image" Target="../media/image112.png"/></Relationships>
</file>

<file path=ppt/diagrams/_rels/drawing18.xml.rels><?xml version="1.0" encoding="UTF-8" standalone="yes"?>
<Relationships xmlns="http://schemas.openxmlformats.org/package/2006/relationships"><Relationship Id="rId8" Type="http://schemas.openxmlformats.org/officeDocument/2006/relationships/image" Target="../media/image121.svg"/><Relationship Id="rId3" Type="http://schemas.openxmlformats.org/officeDocument/2006/relationships/image" Target="../media/image116.png"/><Relationship Id="rId7" Type="http://schemas.openxmlformats.org/officeDocument/2006/relationships/image" Target="../media/image120.png"/><Relationship Id="rId2" Type="http://schemas.openxmlformats.org/officeDocument/2006/relationships/image" Target="../media/image115.svg"/><Relationship Id="rId1" Type="http://schemas.openxmlformats.org/officeDocument/2006/relationships/image" Target="../media/image114.png"/><Relationship Id="rId6" Type="http://schemas.openxmlformats.org/officeDocument/2006/relationships/image" Target="../media/image119.svg"/><Relationship Id="rId5" Type="http://schemas.openxmlformats.org/officeDocument/2006/relationships/image" Target="../media/image118.png"/><Relationship Id="rId10" Type="http://schemas.openxmlformats.org/officeDocument/2006/relationships/image" Target="../media/image123.svg"/><Relationship Id="rId4" Type="http://schemas.openxmlformats.org/officeDocument/2006/relationships/image" Target="../media/image117.svg"/><Relationship Id="rId9" Type="http://schemas.openxmlformats.org/officeDocument/2006/relationships/image" Target="../media/image122.png"/></Relationships>
</file>

<file path=ppt/diagrams/_rels/drawing19.xml.rels><?xml version="1.0" encoding="UTF-8" standalone="yes"?>
<Relationships xmlns="http://schemas.openxmlformats.org/package/2006/relationships"><Relationship Id="rId1" Type="http://schemas.openxmlformats.org/officeDocument/2006/relationships/image" Target="../media/image131.jpeg"/></Relationships>
</file>

<file path=ppt/diagrams/_rels/drawing20.xml.rels><?xml version="1.0" encoding="UTF-8" standalone="yes"?>
<Relationships xmlns="http://schemas.openxmlformats.org/package/2006/relationships"><Relationship Id="rId1" Type="http://schemas.openxmlformats.org/officeDocument/2006/relationships/image" Target="../media/image132.jpeg"/></Relationships>
</file>

<file path=ppt/diagrams/_rels/drawing21.xml.rels><?xml version="1.0" encoding="UTF-8" standalone="yes"?>
<Relationships xmlns="http://schemas.openxmlformats.org/package/2006/relationships"><Relationship Id="rId1" Type="http://schemas.openxmlformats.org/officeDocument/2006/relationships/image" Target="../media/image133.jpeg"/></Relationships>
</file>

<file path=ppt/diagrams/_rels/drawing22.xml.rels><?xml version="1.0" encoding="UTF-8" standalone="yes"?>
<Relationships xmlns="http://schemas.openxmlformats.org/package/2006/relationships"><Relationship Id="rId1" Type="http://schemas.openxmlformats.org/officeDocument/2006/relationships/image" Target="../media/image134.jpeg"/></Relationships>
</file>

<file path=ppt/diagrams/_rels/drawing23.xml.rels><?xml version="1.0" encoding="UTF-8" standalone="yes"?>
<Relationships xmlns="http://schemas.openxmlformats.org/package/2006/relationships"><Relationship Id="rId1" Type="http://schemas.openxmlformats.org/officeDocument/2006/relationships/image" Target="../media/image135.jpeg"/></Relationships>
</file>

<file path=ppt/diagrams/_rels/drawing24.xml.rels><?xml version="1.0" encoding="UTF-8" standalone="yes"?>
<Relationships xmlns="http://schemas.openxmlformats.org/package/2006/relationships"><Relationship Id="rId1" Type="http://schemas.openxmlformats.org/officeDocument/2006/relationships/image" Target="../media/image136.jpeg"/></Relationships>
</file>

<file path=ppt/diagrams/_rels/drawing25.xml.rels><?xml version="1.0" encoding="UTF-8" standalone="yes"?>
<Relationships xmlns="http://schemas.openxmlformats.org/package/2006/relationships"><Relationship Id="rId1" Type="http://schemas.openxmlformats.org/officeDocument/2006/relationships/image" Target="../media/image137.png"/></Relationships>
</file>

<file path=ppt/diagrams/_rels/drawing26.xml.rels><?xml version="1.0" encoding="UTF-8" standalone="yes"?>
<Relationships xmlns="http://schemas.openxmlformats.org/package/2006/relationships"><Relationship Id="rId1" Type="http://schemas.openxmlformats.org/officeDocument/2006/relationships/image" Target="../media/image138.jpeg"/></Relationships>
</file>

<file path=ppt/diagrams/_rels/drawing27.xml.rels><?xml version="1.0" encoding="UTF-8" standalone="yes"?>
<Relationships xmlns="http://schemas.openxmlformats.org/package/2006/relationships"><Relationship Id="rId1" Type="http://schemas.openxmlformats.org/officeDocument/2006/relationships/image" Target="../media/image139.jpeg"/></Relationships>
</file>

<file path=ppt/diagrams/_rels/drawing28.xml.rels><?xml version="1.0" encoding="UTF-8" standalone="yes"?>
<Relationships xmlns="http://schemas.openxmlformats.org/package/2006/relationships"><Relationship Id="rId1" Type="http://schemas.openxmlformats.org/officeDocument/2006/relationships/image" Target="../media/image140.jpeg"/></Relationships>
</file>

<file path=ppt/diagrams/_rels/drawing29.xml.rels><?xml version="1.0" encoding="UTF-8" standalone="yes"?>
<Relationships xmlns="http://schemas.openxmlformats.org/package/2006/relationships"><Relationship Id="rId1" Type="http://schemas.openxmlformats.org/officeDocument/2006/relationships/image" Target="../media/image141.png"/></Relationships>
</file>

<file path=ppt/diagrams/_rels/drawing30.xml.rels><?xml version="1.0" encoding="UTF-8" standalone="yes"?>
<Relationships xmlns="http://schemas.openxmlformats.org/package/2006/relationships"><Relationship Id="rId1" Type="http://schemas.openxmlformats.org/officeDocument/2006/relationships/image" Target="../media/image142.jpeg"/></Relationships>
</file>

<file path=ppt/diagrams/_rels/drawing31.xml.rels><?xml version="1.0" encoding="UTF-8" standalone="yes"?>
<Relationships xmlns="http://schemas.openxmlformats.org/package/2006/relationships"><Relationship Id="rId1" Type="http://schemas.openxmlformats.org/officeDocument/2006/relationships/image" Target="../media/image143.jpeg"/></Relationships>
</file>

<file path=ppt/diagrams/_rels/drawing32.xml.rels><?xml version="1.0" encoding="UTF-8" standalone="yes"?>
<Relationships xmlns="http://schemas.openxmlformats.org/package/2006/relationships"><Relationship Id="rId1" Type="http://schemas.openxmlformats.org/officeDocument/2006/relationships/image" Target="../media/image144.jpe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3870FB-DEA2-416B-8D05-C5BDF0DCD727}" type="doc">
      <dgm:prSet loTypeId="urn:microsoft.com/office/officeart/2005/8/layout/vList3" loCatId="list" qsTypeId="urn:microsoft.com/office/officeart/2005/8/quickstyle/simple1" qsCatId="simple" csTypeId="urn:microsoft.com/office/officeart/2005/8/colors/colorful2" csCatId="colorful" phldr="1"/>
      <dgm:spPr/>
    </dgm:pt>
    <dgm:pt modelId="{A2524535-3607-4587-8315-F0BBF81E78D1}">
      <dgm:prSet phldrT="[Text]" custT="1"/>
      <dgm:spPr/>
      <dgm:t>
        <a:bodyPr/>
        <a:lstStyle/>
        <a:p>
          <a:pPr algn="l"/>
          <a:r>
            <a:rPr lang="en-US" sz="1400" b="1" dirty="0">
              <a:latin typeface="+mn-lt"/>
            </a:rPr>
            <a:t>Introduction</a:t>
          </a:r>
          <a:endParaRPr lang="en-IN" sz="1400" b="1" dirty="0">
            <a:latin typeface="+mn-lt"/>
          </a:endParaRPr>
        </a:p>
      </dgm:t>
    </dgm:pt>
    <dgm:pt modelId="{729ABB8B-E6FE-4F5C-BBC9-F5D1E3C69B9E}" type="parTrans" cxnId="{31C036CE-FE54-4A75-8AF3-BD30E27EF779}">
      <dgm:prSet/>
      <dgm:spPr/>
      <dgm:t>
        <a:bodyPr/>
        <a:lstStyle/>
        <a:p>
          <a:pPr algn="l"/>
          <a:endParaRPr lang="en-IN" sz="1400" b="1"/>
        </a:p>
      </dgm:t>
    </dgm:pt>
    <dgm:pt modelId="{CF085748-93B9-4664-9D94-E4D16B3387B9}" type="sibTrans" cxnId="{31C036CE-FE54-4A75-8AF3-BD30E27EF779}">
      <dgm:prSet/>
      <dgm:spPr/>
      <dgm:t>
        <a:bodyPr/>
        <a:lstStyle/>
        <a:p>
          <a:pPr algn="l"/>
          <a:endParaRPr lang="en-IN" sz="1400" b="1"/>
        </a:p>
      </dgm:t>
    </dgm:pt>
    <dgm:pt modelId="{4D5CF980-2797-45AF-9E69-C5E28E6A85B0}">
      <dgm:prSet phldrT="[Text]" custT="1"/>
      <dgm:spPr/>
      <dgm:t>
        <a:bodyPr/>
        <a:lstStyle/>
        <a:p>
          <a:pPr algn="l"/>
          <a:r>
            <a:rPr lang="en-US" sz="1400" b="1" dirty="0">
              <a:latin typeface="+mn-lt"/>
            </a:rPr>
            <a:t>Current scenario of North east India</a:t>
          </a:r>
          <a:endParaRPr lang="en-IN" sz="1400" b="1" dirty="0">
            <a:latin typeface="+mn-lt"/>
          </a:endParaRPr>
        </a:p>
      </dgm:t>
    </dgm:pt>
    <dgm:pt modelId="{38FB1A08-09ED-48DC-8116-DBEE82910A11}" type="parTrans" cxnId="{5A81C30A-0C9B-4731-B407-3B585D709951}">
      <dgm:prSet/>
      <dgm:spPr/>
      <dgm:t>
        <a:bodyPr/>
        <a:lstStyle/>
        <a:p>
          <a:pPr algn="l"/>
          <a:endParaRPr lang="en-IN" sz="1400" b="1"/>
        </a:p>
      </dgm:t>
    </dgm:pt>
    <dgm:pt modelId="{3D4A1085-1705-4FB7-8B8A-1DC4FE1CE556}" type="sibTrans" cxnId="{5A81C30A-0C9B-4731-B407-3B585D709951}">
      <dgm:prSet/>
      <dgm:spPr/>
      <dgm:t>
        <a:bodyPr/>
        <a:lstStyle/>
        <a:p>
          <a:pPr algn="l"/>
          <a:endParaRPr lang="en-IN" sz="1400" b="1"/>
        </a:p>
      </dgm:t>
    </dgm:pt>
    <dgm:pt modelId="{B6A03D15-004C-427B-ADFA-8B35F561E268}">
      <dgm:prSet phldrT="[Text]" custT="1"/>
      <dgm:spPr/>
      <dgm:t>
        <a:bodyPr/>
        <a:lstStyle/>
        <a:p>
          <a:pPr algn="l"/>
          <a:r>
            <a:rPr lang="en-US" sz="1400" b="1" dirty="0">
              <a:latin typeface="+mn-lt"/>
            </a:rPr>
            <a:t>Concept of social and economic inclusion</a:t>
          </a:r>
          <a:endParaRPr lang="en-IN" sz="1400" b="1" dirty="0">
            <a:latin typeface="+mn-lt"/>
          </a:endParaRPr>
        </a:p>
      </dgm:t>
    </dgm:pt>
    <dgm:pt modelId="{62F8E77B-F208-4BDF-B6ED-A4BEBE5C3004}" type="parTrans" cxnId="{D0803643-C958-4F24-BC02-27BFD89A6FDE}">
      <dgm:prSet/>
      <dgm:spPr/>
      <dgm:t>
        <a:bodyPr/>
        <a:lstStyle/>
        <a:p>
          <a:pPr algn="l"/>
          <a:endParaRPr lang="en-IN" sz="1400" b="1"/>
        </a:p>
      </dgm:t>
    </dgm:pt>
    <dgm:pt modelId="{721957AE-3107-4DC1-832A-2EA516C9380A}" type="sibTrans" cxnId="{D0803643-C958-4F24-BC02-27BFD89A6FDE}">
      <dgm:prSet/>
      <dgm:spPr/>
      <dgm:t>
        <a:bodyPr/>
        <a:lstStyle/>
        <a:p>
          <a:pPr algn="l"/>
          <a:endParaRPr lang="en-IN" sz="1400" b="1"/>
        </a:p>
      </dgm:t>
    </dgm:pt>
    <dgm:pt modelId="{DEB7F3F3-07B7-4B48-B20B-CE52E0A7C78C}">
      <dgm:prSet phldrT="[Text]" custT="1"/>
      <dgm:spPr/>
      <dgm:t>
        <a:bodyPr/>
        <a:lstStyle/>
        <a:p>
          <a:pPr algn="l"/>
          <a:r>
            <a:rPr lang="en-US" sz="1400" b="1" dirty="0">
              <a:latin typeface="+mn-lt"/>
            </a:rPr>
            <a:t>Existing initiatives for social and economic inclusion</a:t>
          </a:r>
          <a:endParaRPr lang="en-IN" sz="1400" b="1" dirty="0">
            <a:latin typeface="+mn-lt"/>
          </a:endParaRPr>
        </a:p>
      </dgm:t>
    </dgm:pt>
    <dgm:pt modelId="{0544A393-EC7B-4FB3-BB10-4BE92D3A8C0F}" type="parTrans" cxnId="{397D1394-7C55-458C-88B3-8A186D8A87AC}">
      <dgm:prSet/>
      <dgm:spPr/>
      <dgm:t>
        <a:bodyPr/>
        <a:lstStyle/>
        <a:p>
          <a:pPr algn="l"/>
          <a:endParaRPr lang="en-IN" sz="1400" b="1"/>
        </a:p>
      </dgm:t>
    </dgm:pt>
    <dgm:pt modelId="{A40A4FF3-2EA5-454B-B945-130294ADBFAD}" type="sibTrans" cxnId="{397D1394-7C55-458C-88B3-8A186D8A87AC}">
      <dgm:prSet/>
      <dgm:spPr/>
      <dgm:t>
        <a:bodyPr/>
        <a:lstStyle/>
        <a:p>
          <a:pPr algn="l"/>
          <a:endParaRPr lang="en-IN" sz="1400" b="1"/>
        </a:p>
      </dgm:t>
    </dgm:pt>
    <dgm:pt modelId="{95DC9F1A-C81A-4822-9AA9-643649237D85}">
      <dgm:prSet phldrT="[Text]" custT="1"/>
      <dgm:spPr/>
      <dgm:t>
        <a:bodyPr/>
        <a:lstStyle/>
        <a:p>
          <a:pPr algn="l"/>
          <a:r>
            <a:rPr lang="en-US" sz="1400" b="1" dirty="0">
              <a:latin typeface="+mn-lt"/>
            </a:rPr>
            <a:t>Potential areas for inclusive development</a:t>
          </a:r>
          <a:endParaRPr lang="en-IN" sz="1400" b="1" dirty="0">
            <a:latin typeface="+mn-lt"/>
          </a:endParaRPr>
        </a:p>
      </dgm:t>
    </dgm:pt>
    <dgm:pt modelId="{1B53E293-0BA8-4AF9-8B2D-ED06047766BA}" type="parTrans" cxnId="{627454D1-C154-4204-A8B2-072EADDB6525}">
      <dgm:prSet/>
      <dgm:spPr/>
      <dgm:t>
        <a:bodyPr/>
        <a:lstStyle/>
        <a:p>
          <a:pPr algn="l"/>
          <a:endParaRPr lang="en-IN" sz="1400" b="1"/>
        </a:p>
      </dgm:t>
    </dgm:pt>
    <dgm:pt modelId="{9290A7D8-860C-46AE-8D0A-0206445CB579}" type="sibTrans" cxnId="{627454D1-C154-4204-A8B2-072EADDB6525}">
      <dgm:prSet/>
      <dgm:spPr/>
      <dgm:t>
        <a:bodyPr/>
        <a:lstStyle/>
        <a:p>
          <a:pPr algn="l"/>
          <a:endParaRPr lang="en-IN" sz="1400" b="1"/>
        </a:p>
      </dgm:t>
    </dgm:pt>
    <dgm:pt modelId="{720DCF07-7CC2-4BBB-9BA2-DCA856BAD2CB}">
      <dgm:prSet phldrT="[Text]" custT="1"/>
      <dgm:spPr/>
      <dgm:t>
        <a:bodyPr/>
        <a:lstStyle/>
        <a:p>
          <a:pPr algn="l"/>
          <a:r>
            <a:rPr lang="en-US" sz="1400" b="1" dirty="0">
              <a:latin typeface="+mn-lt"/>
            </a:rPr>
            <a:t>Research studies related to social and economic inclusion</a:t>
          </a:r>
        </a:p>
      </dgm:t>
    </dgm:pt>
    <dgm:pt modelId="{A1BB54B4-B580-488E-8F75-71656796DFF0}" type="parTrans" cxnId="{A45CA177-B04A-430F-9A72-E53A5DCFE5DB}">
      <dgm:prSet/>
      <dgm:spPr/>
      <dgm:t>
        <a:bodyPr/>
        <a:lstStyle/>
        <a:p>
          <a:pPr algn="l"/>
          <a:endParaRPr lang="en-IN" sz="1400" b="1"/>
        </a:p>
      </dgm:t>
    </dgm:pt>
    <dgm:pt modelId="{489C3BEF-98D4-4109-9C55-106192CFA1BB}" type="sibTrans" cxnId="{A45CA177-B04A-430F-9A72-E53A5DCFE5DB}">
      <dgm:prSet/>
      <dgm:spPr/>
      <dgm:t>
        <a:bodyPr/>
        <a:lstStyle/>
        <a:p>
          <a:pPr algn="l"/>
          <a:endParaRPr lang="en-IN" sz="1400" b="1"/>
        </a:p>
      </dgm:t>
    </dgm:pt>
    <dgm:pt modelId="{EFE8BAA1-BDAD-420E-AD9B-A0FADB97ECB3}">
      <dgm:prSet phldrT="[Text]" custT="1"/>
      <dgm:spPr/>
      <dgm:t>
        <a:bodyPr/>
        <a:lstStyle/>
        <a:p>
          <a:pPr algn="l"/>
          <a:r>
            <a:rPr lang="en-US" sz="1400" b="1" dirty="0">
              <a:latin typeface="+mn-lt"/>
            </a:rPr>
            <a:t>Conclusion</a:t>
          </a:r>
        </a:p>
      </dgm:t>
    </dgm:pt>
    <dgm:pt modelId="{5A4791D8-B505-4F34-BAE8-4FD3C9DEF808}" type="parTrans" cxnId="{87CFADAB-BFD1-4F23-AF10-8B86A5A896A7}">
      <dgm:prSet/>
      <dgm:spPr/>
      <dgm:t>
        <a:bodyPr/>
        <a:lstStyle/>
        <a:p>
          <a:pPr algn="l"/>
          <a:endParaRPr lang="en-IN" sz="1400" b="1"/>
        </a:p>
      </dgm:t>
    </dgm:pt>
    <dgm:pt modelId="{1C6DC192-6BF2-4794-A12B-AE28EC29EF2E}" type="sibTrans" cxnId="{87CFADAB-BFD1-4F23-AF10-8B86A5A896A7}">
      <dgm:prSet/>
      <dgm:spPr/>
      <dgm:t>
        <a:bodyPr/>
        <a:lstStyle/>
        <a:p>
          <a:pPr algn="l"/>
          <a:endParaRPr lang="en-IN" sz="1400" b="1"/>
        </a:p>
      </dgm:t>
    </dgm:pt>
    <dgm:pt modelId="{36F55E81-3CC0-4EFE-9A05-F858A4A207B4}">
      <dgm:prSet phldrT="[Text]" custT="1"/>
      <dgm:spPr/>
      <dgm:t>
        <a:bodyPr/>
        <a:lstStyle/>
        <a:p>
          <a:pPr algn="l"/>
          <a:r>
            <a:rPr lang="en-US" sz="1400" b="1" cap="none" dirty="0">
              <a:effectLst>
                <a:outerShdw blurRad="38100" dist="38100" dir="2700000" algn="tl">
                  <a:srgbClr val="000000">
                    <a:alpha val="43137"/>
                  </a:srgbClr>
                </a:outerShdw>
              </a:effectLst>
              <a:latin typeface="+mn-lt"/>
              <a:cs typeface="Calibri Light" panose="020F0302020204030204" pitchFamily="34" charset="0"/>
            </a:rPr>
            <a:t>Factors causing exclusion of north east India</a:t>
          </a:r>
          <a:endParaRPr lang="en-IN" sz="1400" b="1" dirty="0">
            <a:latin typeface="+mn-lt"/>
          </a:endParaRPr>
        </a:p>
      </dgm:t>
    </dgm:pt>
    <dgm:pt modelId="{89B45D04-886A-4BBB-A143-A2B6CB5D3F13}" type="parTrans" cxnId="{F6DBE9D9-F182-49C7-999C-093A31551537}">
      <dgm:prSet/>
      <dgm:spPr/>
      <dgm:t>
        <a:bodyPr/>
        <a:lstStyle/>
        <a:p>
          <a:endParaRPr lang="en-IN" sz="1400" b="1"/>
        </a:p>
      </dgm:t>
    </dgm:pt>
    <dgm:pt modelId="{F8FFAFA8-4D7D-4325-A627-817FF0C757AB}" type="sibTrans" cxnId="{F6DBE9D9-F182-49C7-999C-093A31551537}">
      <dgm:prSet/>
      <dgm:spPr/>
      <dgm:t>
        <a:bodyPr/>
        <a:lstStyle/>
        <a:p>
          <a:endParaRPr lang="en-IN" sz="1400" b="1"/>
        </a:p>
      </dgm:t>
    </dgm:pt>
    <dgm:pt modelId="{35364070-AF2F-4812-83B1-D82D1581FBF9}">
      <dgm:prSet phldrT="[Text]" custT="1"/>
      <dgm:spPr/>
      <dgm:t>
        <a:bodyPr/>
        <a:lstStyle/>
        <a:p>
          <a:pPr algn="l"/>
          <a:r>
            <a:rPr lang="en-US" sz="1400" b="1" dirty="0">
              <a:latin typeface="+mn-lt"/>
            </a:rPr>
            <a:t>Strategies for social and economic inclusion</a:t>
          </a:r>
          <a:endParaRPr lang="en-IN" sz="1400" b="1" dirty="0">
            <a:latin typeface="+mn-lt"/>
          </a:endParaRPr>
        </a:p>
      </dgm:t>
    </dgm:pt>
    <dgm:pt modelId="{D5689576-B26B-4830-A42B-5F71DB48AEC0}" type="parTrans" cxnId="{8173421E-13CE-4864-B409-BB554BA2E254}">
      <dgm:prSet/>
      <dgm:spPr/>
      <dgm:t>
        <a:bodyPr/>
        <a:lstStyle/>
        <a:p>
          <a:endParaRPr lang="en-IN"/>
        </a:p>
      </dgm:t>
    </dgm:pt>
    <dgm:pt modelId="{EBBCA51B-7CEE-464D-8747-5DD4DFAAE955}" type="sibTrans" cxnId="{8173421E-13CE-4864-B409-BB554BA2E254}">
      <dgm:prSet/>
      <dgm:spPr/>
      <dgm:t>
        <a:bodyPr/>
        <a:lstStyle/>
        <a:p>
          <a:endParaRPr lang="en-IN"/>
        </a:p>
      </dgm:t>
    </dgm:pt>
    <dgm:pt modelId="{BC9F14A6-ED54-4DC8-99DC-810F4E3CA938}" type="pres">
      <dgm:prSet presAssocID="{713870FB-DEA2-416B-8D05-C5BDF0DCD727}" presName="linearFlow" presStyleCnt="0">
        <dgm:presLayoutVars>
          <dgm:dir/>
          <dgm:resizeHandles val="exact"/>
        </dgm:presLayoutVars>
      </dgm:prSet>
      <dgm:spPr/>
    </dgm:pt>
    <dgm:pt modelId="{262913E1-13CB-4AE3-8067-6D603D64A7BD}" type="pres">
      <dgm:prSet presAssocID="{A2524535-3607-4587-8315-F0BBF81E78D1}" presName="composite" presStyleCnt="0"/>
      <dgm:spPr/>
    </dgm:pt>
    <dgm:pt modelId="{2A4746B1-889E-448A-A64A-E1CB02C6D51A}" type="pres">
      <dgm:prSet presAssocID="{A2524535-3607-4587-8315-F0BBF81E78D1}" presName="imgShp" presStyleLbl="fgImgPlace1" presStyleIdx="0" presStyleCnt="9"/>
      <dgm:spPr/>
    </dgm:pt>
    <dgm:pt modelId="{D9E6AE9B-C724-4DE7-9D56-5A31BEE70568}" type="pres">
      <dgm:prSet presAssocID="{A2524535-3607-4587-8315-F0BBF81E78D1}" presName="txShp" presStyleLbl="node1" presStyleIdx="0" presStyleCnt="9">
        <dgm:presLayoutVars>
          <dgm:bulletEnabled val="1"/>
        </dgm:presLayoutVars>
      </dgm:prSet>
      <dgm:spPr/>
    </dgm:pt>
    <dgm:pt modelId="{3ACBCF2E-2351-4258-8348-D2BAA83D43BE}" type="pres">
      <dgm:prSet presAssocID="{CF085748-93B9-4664-9D94-E4D16B3387B9}" presName="spacing" presStyleCnt="0"/>
      <dgm:spPr/>
    </dgm:pt>
    <dgm:pt modelId="{AEE8FDBF-EB79-4263-AC86-ACC07F93D5E1}" type="pres">
      <dgm:prSet presAssocID="{4D5CF980-2797-45AF-9E69-C5E28E6A85B0}" presName="composite" presStyleCnt="0"/>
      <dgm:spPr/>
    </dgm:pt>
    <dgm:pt modelId="{7DEBFCBC-677A-451D-B856-017ED834D600}" type="pres">
      <dgm:prSet presAssocID="{4D5CF980-2797-45AF-9E69-C5E28E6A85B0}" presName="imgShp" presStyleLbl="fgImgPlace1" presStyleIdx="1" presStyleCnt="9"/>
      <dgm:spPr/>
    </dgm:pt>
    <dgm:pt modelId="{6FB5DCC6-8EBB-4F15-BFCF-BFEC150D105E}" type="pres">
      <dgm:prSet presAssocID="{4D5CF980-2797-45AF-9E69-C5E28E6A85B0}" presName="txShp" presStyleLbl="node1" presStyleIdx="1" presStyleCnt="9">
        <dgm:presLayoutVars>
          <dgm:bulletEnabled val="1"/>
        </dgm:presLayoutVars>
      </dgm:prSet>
      <dgm:spPr/>
    </dgm:pt>
    <dgm:pt modelId="{49E009EC-44DD-48AF-BC79-0295C77CCD40}" type="pres">
      <dgm:prSet presAssocID="{3D4A1085-1705-4FB7-8B8A-1DC4FE1CE556}" presName="spacing" presStyleCnt="0"/>
      <dgm:spPr/>
    </dgm:pt>
    <dgm:pt modelId="{4AE936AC-10B0-4939-8A59-92ADA062AA98}" type="pres">
      <dgm:prSet presAssocID="{B6A03D15-004C-427B-ADFA-8B35F561E268}" presName="composite" presStyleCnt="0"/>
      <dgm:spPr/>
    </dgm:pt>
    <dgm:pt modelId="{B77448F6-F43B-4430-89D5-F54F5985E22A}" type="pres">
      <dgm:prSet presAssocID="{B6A03D15-004C-427B-ADFA-8B35F561E268}" presName="imgShp" presStyleLbl="fgImgPlace1" presStyleIdx="2" presStyleCnt="9"/>
      <dgm:spPr/>
    </dgm:pt>
    <dgm:pt modelId="{E7641F95-0BD4-4038-80BB-2978FC6C3694}" type="pres">
      <dgm:prSet presAssocID="{B6A03D15-004C-427B-ADFA-8B35F561E268}" presName="txShp" presStyleLbl="node1" presStyleIdx="2" presStyleCnt="9">
        <dgm:presLayoutVars>
          <dgm:bulletEnabled val="1"/>
        </dgm:presLayoutVars>
      </dgm:prSet>
      <dgm:spPr/>
    </dgm:pt>
    <dgm:pt modelId="{107B7E4C-AD5C-4F2B-A572-A50CD792F2EA}" type="pres">
      <dgm:prSet presAssocID="{721957AE-3107-4DC1-832A-2EA516C9380A}" presName="spacing" presStyleCnt="0"/>
      <dgm:spPr/>
    </dgm:pt>
    <dgm:pt modelId="{44221334-C5F2-4C90-8CD9-6CD70BF3CC89}" type="pres">
      <dgm:prSet presAssocID="{36F55E81-3CC0-4EFE-9A05-F858A4A207B4}" presName="composite" presStyleCnt="0"/>
      <dgm:spPr/>
    </dgm:pt>
    <dgm:pt modelId="{E46B5CF4-D876-4CDA-B897-C45A5EFB2F87}" type="pres">
      <dgm:prSet presAssocID="{36F55E81-3CC0-4EFE-9A05-F858A4A207B4}" presName="imgShp" presStyleLbl="fgImgPlace1" presStyleIdx="3" presStyleCnt="9"/>
      <dgm:spPr/>
    </dgm:pt>
    <dgm:pt modelId="{6F4275B4-24B8-4BF2-92F5-6AAED2E0D1BE}" type="pres">
      <dgm:prSet presAssocID="{36F55E81-3CC0-4EFE-9A05-F858A4A207B4}" presName="txShp" presStyleLbl="node1" presStyleIdx="3" presStyleCnt="9">
        <dgm:presLayoutVars>
          <dgm:bulletEnabled val="1"/>
        </dgm:presLayoutVars>
      </dgm:prSet>
      <dgm:spPr/>
    </dgm:pt>
    <dgm:pt modelId="{CBFEA1FE-DA6A-42B3-88AC-86712009E82A}" type="pres">
      <dgm:prSet presAssocID="{F8FFAFA8-4D7D-4325-A627-817FF0C757AB}" presName="spacing" presStyleCnt="0"/>
      <dgm:spPr/>
    </dgm:pt>
    <dgm:pt modelId="{DD6215A2-20BD-4531-97AD-ED62E25D0836}" type="pres">
      <dgm:prSet presAssocID="{DEB7F3F3-07B7-4B48-B20B-CE52E0A7C78C}" presName="composite" presStyleCnt="0"/>
      <dgm:spPr/>
    </dgm:pt>
    <dgm:pt modelId="{EAD90F1C-9D6B-4DBC-95B4-81A3B69B1619}" type="pres">
      <dgm:prSet presAssocID="{DEB7F3F3-07B7-4B48-B20B-CE52E0A7C78C}" presName="imgShp" presStyleLbl="fgImgPlace1" presStyleIdx="4" presStyleCnt="9"/>
      <dgm:spPr/>
    </dgm:pt>
    <dgm:pt modelId="{4BE1F7F0-23C8-4107-BBDE-BB05AD82CEBB}" type="pres">
      <dgm:prSet presAssocID="{DEB7F3F3-07B7-4B48-B20B-CE52E0A7C78C}" presName="txShp" presStyleLbl="node1" presStyleIdx="4" presStyleCnt="9">
        <dgm:presLayoutVars>
          <dgm:bulletEnabled val="1"/>
        </dgm:presLayoutVars>
      </dgm:prSet>
      <dgm:spPr/>
    </dgm:pt>
    <dgm:pt modelId="{F157A3E2-4CD7-4A0C-9874-D42E9922CAB1}" type="pres">
      <dgm:prSet presAssocID="{A40A4FF3-2EA5-454B-B945-130294ADBFAD}" presName="spacing" presStyleCnt="0"/>
      <dgm:spPr/>
    </dgm:pt>
    <dgm:pt modelId="{17988D97-F2FB-4F60-8C10-5B51F766151C}" type="pres">
      <dgm:prSet presAssocID="{95DC9F1A-C81A-4822-9AA9-643649237D85}" presName="composite" presStyleCnt="0"/>
      <dgm:spPr/>
    </dgm:pt>
    <dgm:pt modelId="{D84DB107-C82F-456A-8301-CDC9C6433591}" type="pres">
      <dgm:prSet presAssocID="{95DC9F1A-C81A-4822-9AA9-643649237D85}" presName="imgShp" presStyleLbl="fgImgPlace1" presStyleIdx="5" presStyleCnt="9"/>
      <dgm:spPr/>
    </dgm:pt>
    <dgm:pt modelId="{3D42C835-4E41-48AC-9918-551DB06C5583}" type="pres">
      <dgm:prSet presAssocID="{95DC9F1A-C81A-4822-9AA9-643649237D85}" presName="txShp" presStyleLbl="node1" presStyleIdx="5" presStyleCnt="9">
        <dgm:presLayoutVars>
          <dgm:bulletEnabled val="1"/>
        </dgm:presLayoutVars>
      </dgm:prSet>
      <dgm:spPr/>
    </dgm:pt>
    <dgm:pt modelId="{318B0337-D609-48CD-ABC1-66134F9D5AF8}" type="pres">
      <dgm:prSet presAssocID="{9290A7D8-860C-46AE-8D0A-0206445CB579}" presName="spacing" presStyleCnt="0"/>
      <dgm:spPr/>
    </dgm:pt>
    <dgm:pt modelId="{11494F1B-8A83-46FA-B7BD-2FF203551A06}" type="pres">
      <dgm:prSet presAssocID="{35364070-AF2F-4812-83B1-D82D1581FBF9}" presName="composite" presStyleCnt="0"/>
      <dgm:spPr/>
    </dgm:pt>
    <dgm:pt modelId="{A03CD5CD-9A6F-4FA5-A0BC-24639FE86137}" type="pres">
      <dgm:prSet presAssocID="{35364070-AF2F-4812-83B1-D82D1581FBF9}" presName="imgShp" presStyleLbl="fgImgPlace1" presStyleIdx="6" presStyleCnt="9"/>
      <dgm:spPr/>
    </dgm:pt>
    <dgm:pt modelId="{D9045DF4-2F43-4E8C-A46E-BE37B77C31E2}" type="pres">
      <dgm:prSet presAssocID="{35364070-AF2F-4812-83B1-D82D1581FBF9}" presName="txShp" presStyleLbl="node1" presStyleIdx="6" presStyleCnt="9">
        <dgm:presLayoutVars>
          <dgm:bulletEnabled val="1"/>
        </dgm:presLayoutVars>
      </dgm:prSet>
      <dgm:spPr/>
    </dgm:pt>
    <dgm:pt modelId="{3247BC37-132F-4E30-94AB-E51F9CA13CE9}" type="pres">
      <dgm:prSet presAssocID="{EBBCA51B-7CEE-464D-8747-5DD4DFAAE955}" presName="spacing" presStyleCnt="0"/>
      <dgm:spPr/>
    </dgm:pt>
    <dgm:pt modelId="{FA28B406-DBBD-461E-8BFE-E28EB5DA3E9E}" type="pres">
      <dgm:prSet presAssocID="{720DCF07-7CC2-4BBB-9BA2-DCA856BAD2CB}" presName="composite" presStyleCnt="0"/>
      <dgm:spPr/>
    </dgm:pt>
    <dgm:pt modelId="{7DE6812C-2D01-45BB-9290-88C0D2E3238C}" type="pres">
      <dgm:prSet presAssocID="{720DCF07-7CC2-4BBB-9BA2-DCA856BAD2CB}" presName="imgShp" presStyleLbl="fgImgPlace1" presStyleIdx="7" presStyleCnt="9"/>
      <dgm:spPr/>
    </dgm:pt>
    <dgm:pt modelId="{210F1E3F-DABE-4DF9-9B46-368F1E4A0280}" type="pres">
      <dgm:prSet presAssocID="{720DCF07-7CC2-4BBB-9BA2-DCA856BAD2CB}" presName="txShp" presStyleLbl="node1" presStyleIdx="7" presStyleCnt="9">
        <dgm:presLayoutVars>
          <dgm:bulletEnabled val="1"/>
        </dgm:presLayoutVars>
      </dgm:prSet>
      <dgm:spPr/>
    </dgm:pt>
    <dgm:pt modelId="{321D8C3B-605E-4B2C-B46C-DAE8B6D0AE9E}" type="pres">
      <dgm:prSet presAssocID="{489C3BEF-98D4-4109-9C55-106192CFA1BB}" presName="spacing" presStyleCnt="0"/>
      <dgm:spPr/>
    </dgm:pt>
    <dgm:pt modelId="{B2FE4D2B-62DD-4646-9134-7088E84A1996}" type="pres">
      <dgm:prSet presAssocID="{EFE8BAA1-BDAD-420E-AD9B-A0FADB97ECB3}" presName="composite" presStyleCnt="0"/>
      <dgm:spPr/>
    </dgm:pt>
    <dgm:pt modelId="{41A528E0-8006-4CEE-A7D4-D6C2DDD95D4D}" type="pres">
      <dgm:prSet presAssocID="{EFE8BAA1-BDAD-420E-AD9B-A0FADB97ECB3}" presName="imgShp" presStyleLbl="fgImgPlace1" presStyleIdx="8" presStyleCnt="9"/>
      <dgm:spPr/>
    </dgm:pt>
    <dgm:pt modelId="{1A6485BC-34ED-4FEE-980B-6CF077C91320}" type="pres">
      <dgm:prSet presAssocID="{EFE8BAA1-BDAD-420E-AD9B-A0FADB97ECB3}" presName="txShp" presStyleLbl="node1" presStyleIdx="8" presStyleCnt="9">
        <dgm:presLayoutVars>
          <dgm:bulletEnabled val="1"/>
        </dgm:presLayoutVars>
      </dgm:prSet>
      <dgm:spPr/>
    </dgm:pt>
  </dgm:ptLst>
  <dgm:cxnLst>
    <dgm:cxn modelId="{ECA53203-7FBE-421F-A34B-00136FC35B79}" type="presOf" srcId="{720DCF07-7CC2-4BBB-9BA2-DCA856BAD2CB}" destId="{210F1E3F-DABE-4DF9-9B46-368F1E4A0280}" srcOrd="0" destOrd="0" presId="urn:microsoft.com/office/officeart/2005/8/layout/vList3"/>
    <dgm:cxn modelId="{5A81C30A-0C9B-4731-B407-3B585D709951}" srcId="{713870FB-DEA2-416B-8D05-C5BDF0DCD727}" destId="{4D5CF980-2797-45AF-9E69-C5E28E6A85B0}" srcOrd="1" destOrd="0" parTransId="{38FB1A08-09ED-48DC-8116-DBEE82910A11}" sibTransId="{3D4A1085-1705-4FB7-8B8A-1DC4FE1CE556}"/>
    <dgm:cxn modelId="{8173421E-13CE-4864-B409-BB554BA2E254}" srcId="{713870FB-DEA2-416B-8D05-C5BDF0DCD727}" destId="{35364070-AF2F-4812-83B1-D82D1581FBF9}" srcOrd="6" destOrd="0" parTransId="{D5689576-B26B-4830-A42B-5F71DB48AEC0}" sibTransId="{EBBCA51B-7CEE-464D-8747-5DD4DFAAE955}"/>
    <dgm:cxn modelId="{8A626A60-4301-4C1E-9576-5A7E2A431B10}" type="presOf" srcId="{95DC9F1A-C81A-4822-9AA9-643649237D85}" destId="{3D42C835-4E41-48AC-9918-551DB06C5583}" srcOrd="0" destOrd="0" presId="urn:microsoft.com/office/officeart/2005/8/layout/vList3"/>
    <dgm:cxn modelId="{D0803643-C958-4F24-BC02-27BFD89A6FDE}" srcId="{713870FB-DEA2-416B-8D05-C5BDF0DCD727}" destId="{B6A03D15-004C-427B-ADFA-8B35F561E268}" srcOrd="2" destOrd="0" parTransId="{62F8E77B-F208-4BDF-B6ED-A4BEBE5C3004}" sibTransId="{721957AE-3107-4DC1-832A-2EA516C9380A}"/>
    <dgm:cxn modelId="{116BA953-6C53-4477-BF06-B5C2BCE6D60B}" type="presOf" srcId="{B6A03D15-004C-427B-ADFA-8B35F561E268}" destId="{E7641F95-0BD4-4038-80BB-2978FC6C3694}" srcOrd="0" destOrd="0" presId="urn:microsoft.com/office/officeart/2005/8/layout/vList3"/>
    <dgm:cxn modelId="{A45CA177-B04A-430F-9A72-E53A5DCFE5DB}" srcId="{713870FB-DEA2-416B-8D05-C5BDF0DCD727}" destId="{720DCF07-7CC2-4BBB-9BA2-DCA856BAD2CB}" srcOrd="7" destOrd="0" parTransId="{A1BB54B4-B580-488E-8F75-71656796DFF0}" sibTransId="{489C3BEF-98D4-4109-9C55-106192CFA1BB}"/>
    <dgm:cxn modelId="{4635D282-48DA-48D9-AD19-C9915541AE08}" type="presOf" srcId="{713870FB-DEA2-416B-8D05-C5BDF0DCD727}" destId="{BC9F14A6-ED54-4DC8-99DC-810F4E3CA938}" srcOrd="0" destOrd="0" presId="urn:microsoft.com/office/officeart/2005/8/layout/vList3"/>
    <dgm:cxn modelId="{0DAAE191-AD8C-4767-AEF7-4D804BE2E226}" type="presOf" srcId="{4D5CF980-2797-45AF-9E69-C5E28E6A85B0}" destId="{6FB5DCC6-8EBB-4F15-BFCF-BFEC150D105E}" srcOrd="0" destOrd="0" presId="urn:microsoft.com/office/officeart/2005/8/layout/vList3"/>
    <dgm:cxn modelId="{397D1394-7C55-458C-88B3-8A186D8A87AC}" srcId="{713870FB-DEA2-416B-8D05-C5BDF0DCD727}" destId="{DEB7F3F3-07B7-4B48-B20B-CE52E0A7C78C}" srcOrd="4" destOrd="0" parTransId="{0544A393-EC7B-4FB3-BB10-4BE92D3A8C0F}" sibTransId="{A40A4FF3-2EA5-454B-B945-130294ADBFAD}"/>
    <dgm:cxn modelId="{721700A7-A346-4180-B2E3-E6146BFF6EBA}" type="presOf" srcId="{DEB7F3F3-07B7-4B48-B20B-CE52E0A7C78C}" destId="{4BE1F7F0-23C8-4107-BBDE-BB05AD82CEBB}" srcOrd="0" destOrd="0" presId="urn:microsoft.com/office/officeart/2005/8/layout/vList3"/>
    <dgm:cxn modelId="{36B2D8A7-18A7-4357-B4A6-5F8240809A84}" type="presOf" srcId="{35364070-AF2F-4812-83B1-D82D1581FBF9}" destId="{D9045DF4-2F43-4E8C-A46E-BE37B77C31E2}" srcOrd="0" destOrd="0" presId="urn:microsoft.com/office/officeart/2005/8/layout/vList3"/>
    <dgm:cxn modelId="{87CFADAB-BFD1-4F23-AF10-8B86A5A896A7}" srcId="{713870FB-DEA2-416B-8D05-C5BDF0DCD727}" destId="{EFE8BAA1-BDAD-420E-AD9B-A0FADB97ECB3}" srcOrd="8" destOrd="0" parTransId="{5A4791D8-B505-4F34-BAE8-4FD3C9DEF808}" sibTransId="{1C6DC192-6BF2-4794-A12B-AE28EC29EF2E}"/>
    <dgm:cxn modelId="{0D47E1AC-7A28-4DA7-9B82-8D796CA1A1B1}" type="presOf" srcId="{A2524535-3607-4587-8315-F0BBF81E78D1}" destId="{D9E6AE9B-C724-4DE7-9D56-5A31BEE70568}" srcOrd="0" destOrd="0" presId="urn:microsoft.com/office/officeart/2005/8/layout/vList3"/>
    <dgm:cxn modelId="{31C036CE-FE54-4A75-8AF3-BD30E27EF779}" srcId="{713870FB-DEA2-416B-8D05-C5BDF0DCD727}" destId="{A2524535-3607-4587-8315-F0BBF81E78D1}" srcOrd="0" destOrd="0" parTransId="{729ABB8B-E6FE-4F5C-BBC9-F5D1E3C69B9E}" sibTransId="{CF085748-93B9-4664-9D94-E4D16B3387B9}"/>
    <dgm:cxn modelId="{627454D1-C154-4204-A8B2-072EADDB6525}" srcId="{713870FB-DEA2-416B-8D05-C5BDF0DCD727}" destId="{95DC9F1A-C81A-4822-9AA9-643649237D85}" srcOrd="5" destOrd="0" parTransId="{1B53E293-0BA8-4AF9-8B2D-ED06047766BA}" sibTransId="{9290A7D8-860C-46AE-8D0A-0206445CB579}"/>
    <dgm:cxn modelId="{13DFA9D3-700E-427C-841E-92B578FC32A1}" type="presOf" srcId="{EFE8BAA1-BDAD-420E-AD9B-A0FADB97ECB3}" destId="{1A6485BC-34ED-4FEE-980B-6CF077C91320}" srcOrd="0" destOrd="0" presId="urn:microsoft.com/office/officeart/2005/8/layout/vList3"/>
    <dgm:cxn modelId="{399DFDD6-DEB7-436E-A2A2-556115D5B03F}" type="presOf" srcId="{36F55E81-3CC0-4EFE-9A05-F858A4A207B4}" destId="{6F4275B4-24B8-4BF2-92F5-6AAED2E0D1BE}" srcOrd="0" destOrd="0" presId="urn:microsoft.com/office/officeart/2005/8/layout/vList3"/>
    <dgm:cxn modelId="{F6DBE9D9-F182-49C7-999C-093A31551537}" srcId="{713870FB-DEA2-416B-8D05-C5BDF0DCD727}" destId="{36F55E81-3CC0-4EFE-9A05-F858A4A207B4}" srcOrd="3" destOrd="0" parTransId="{89B45D04-886A-4BBB-A143-A2B6CB5D3F13}" sibTransId="{F8FFAFA8-4D7D-4325-A627-817FF0C757AB}"/>
    <dgm:cxn modelId="{8546328F-9881-47F3-8E75-FC5ABCB62CDC}" type="presParOf" srcId="{BC9F14A6-ED54-4DC8-99DC-810F4E3CA938}" destId="{262913E1-13CB-4AE3-8067-6D603D64A7BD}" srcOrd="0" destOrd="0" presId="urn:microsoft.com/office/officeart/2005/8/layout/vList3"/>
    <dgm:cxn modelId="{9719E134-B507-4A2F-85FF-F254B6871DCF}" type="presParOf" srcId="{262913E1-13CB-4AE3-8067-6D603D64A7BD}" destId="{2A4746B1-889E-448A-A64A-E1CB02C6D51A}" srcOrd="0" destOrd="0" presId="urn:microsoft.com/office/officeart/2005/8/layout/vList3"/>
    <dgm:cxn modelId="{574F9836-4593-4121-B7CB-457113035BB5}" type="presParOf" srcId="{262913E1-13CB-4AE3-8067-6D603D64A7BD}" destId="{D9E6AE9B-C724-4DE7-9D56-5A31BEE70568}" srcOrd="1" destOrd="0" presId="urn:microsoft.com/office/officeart/2005/8/layout/vList3"/>
    <dgm:cxn modelId="{E85F502F-F829-426B-8D25-157985F871E9}" type="presParOf" srcId="{BC9F14A6-ED54-4DC8-99DC-810F4E3CA938}" destId="{3ACBCF2E-2351-4258-8348-D2BAA83D43BE}" srcOrd="1" destOrd="0" presId="urn:microsoft.com/office/officeart/2005/8/layout/vList3"/>
    <dgm:cxn modelId="{6A1C70AC-10E6-459D-A438-89180821353A}" type="presParOf" srcId="{BC9F14A6-ED54-4DC8-99DC-810F4E3CA938}" destId="{AEE8FDBF-EB79-4263-AC86-ACC07F93D5E1}" srcOrd="2" destOrd="0" presId="urn:microsoft.com/office/officeart/2005/8/layout/vList3"/>
    <dgm:cxn modelId="{73148407-757D-4ACA-9AD3-A6DADBC5A643}" type="presParOf" srcId="{AEE8FDBF-EB79-4263-AC86-ACC07F93D5E1}" destId="{7DEBFCBC-677A-451D-B856-017ED834D600}" srcOrd="0" destOrd="0" presId="urn:microsoft.com/office/officeart/2005/8/layout/vList3"/>
    <dgm:cxn modelId="{55DB50DC-F7B8-45BF-ADBD-401470CA3822}" type="presParOf" srcId="{AEE8FDBF-EB79-4263-AC86-ACC07F93D5E1}" destId="{6FB5DCC6-8EBB-4F15-BFCF-BFEC150D105E}" srcOrd="1" destOrd="0" presId="urn:microsoft.com/office/officeart/2005/8/layout/vList3"/>
    <dgm:cxn modelId="{9A7D29E5-026E-46BD-ABB5-311241FDED7C}" type="presParOf" srcId="{BC9F14A6-ED54-4DC8-99DC-810F4E3CA938}" destId="{49E009EC-44DD-48AF-BC79-0295C77CCD40}" srcOrd="3" destOrd="0" presId="urn:microsoft.com/office/officeart/2005/8/layout/vList3"/>
    <dgm:cxn modelId="{52DF11FA-F5D4-4AEC-994F-A13B6770B8DC}" type="presParOf" srcId="{BC9F14A6-ED54-4DC8-99DC-810F4E3CA938}" destId="{4AE936AC-10B0-4939-8A59-92ADA062AA98}" srcOrd="4" destOrd="0" presId="urn:microsoft.com/office/officeart/2005/8/layout/vList3"/>
    <dgm:cxn modelId="{282609D8-599C-443B-B2C4-D90742AA7C6F}" type="presParOf" srcId="{4AE936AC-10B0-4939-8A59-92ADA062AA98}" destId="{B77448F6-F43B-4430-89D5-F54F5985E22A}" srcOrd="0" destOrd="0" presId="urn:microsoft.com/office/officeart/2005/8/layout/vList3"/>
    <dgm:cxn modelId="{E0010631-D381-4F89-B851-1410D23D1E81}" type="presParOf" srcId="{4AE936AC-10B0-4939-8A59-92ADA062AA98}" destId="{E7641F95-0BD4-4038-80BB-2978FC6C3694}" srcOrd="1" destOrd="0" presId="urn:microsoft.com/office/officeart/2005/8/layout/vList3"/>
    <dgm:cxn modelId="{25E375BB-EA9E-4C19-AB27-1DDB0D266DDE}" type="presParOf" srcId="{BC9F14A6-ED54-4DC8-99DC-810F4E3CA938}" destId="{107B7E4C-AD5C-4F2B-A572-A50CD792F2EA}" srcOrd="5" destOrd="0" presId="urn:microsoft.com/office/officeart/2005/8/layout/vList3"/>
    <dgm:cxn modelId="{AD5FDBD3-5C5B-4A8B-B2DB-7044CB91AECE}" type="presParOf" srcId="{BC9F14A6-ED54-4DC8-99DC-810F4E3CA938}" destId="{44221334-C5F2-4C90-8CD9-6CD70BF3CC89}" srcOrd="6" destOrd="0" presId="urn:microsoft.com/office/officeart/2005/8/layout/vList3"/>
    <dgm:cxn modelId="{3EA0D886-C50D-4313-A13A-5249EFB3FB9A}" type="presParOf" srcId="{44221334-C5F2-4C90-8CD9-6CD70BF3CC89}" destId="{E46B5CF4-D876-4CDA-B897-C45A5EFB2F87}" srcOrd="0" destOrd="0" presId="urn:microsoft.com/office/officeart/2005/8/layout/vList3"/>
    <dgm:cxn modelId="{3774E1DE-C17E-4266-93FA-97709D266361}" type="presParOf" srcId="{44221334-C5F2-4C90-8CD9-6CD70BF3CC89}" destId="{6F4275B4-24B8-4BF2-92F5-6AAED2E0D1BE}" srcOrd="1" destOrd="0" presId="urn:microsoft.com/office/officeart/2005/8/layout/vList3"/>
    <dgm:cxn modelId="{8274A52B-B30F-4847-9848-99BCFF2747F3}" type="presParOf" srcId="{BC9F14A6-ED54-4DC8-99DC-810F4E3CA938}" destId="{CBFEA1FE-DA6A-42B3-88AC-86712009E82A}" srcOrd="7" destOrd="0" presId="urn:microsoft.com/office/officeart/2005/8/layout/vList3"/>
    <dgm:cxn modelId="{B331B1E1-11A3-4934-8829-46A673DDD554}" type="presParOf" srcId="{BC9F14A6-ED54-4DC8-99DC-810F4E3CA938}" destId="{DD6215A2-20BD-4531-97AD-ED62E25D0836}" srcOrd="8" destOrd="0" presId="urn:microsoft.com/office/officeart/2005/8/layout/vList3"/>
    <dgm:cxn modelId="{0429BA25-4CF7-4091-A36B-7754EA5D6EB4}" type="presParOf" srcId="{DD6215A2-20BD-4531-97AD-ED62E25D0836}" destId="{EAD90F1C-9D6B-4DBC-95B4-81A3B69B1619}" srcOrd="0" destOrd="0" presId="urn:microsoft.com/office/officeart/2005/8/layout/vList3"/>
    <dgm:cxn modelId="{90876A2B-AC2A-4F7C-A75E-4A7FE0092968}" type="presParOf" srcId="{DD6215A2-20BD-4531-97AD-ED62E25D0836}" destId="{4BE1F7F0-23C8-4107-BBDE-BB05AD82CEBB}" srcOrd="1" destOrd="0" presId="urn:microsoft.com/office/officeart/2005/8/layout/vList3"/>
    <dgm:cxn modelId="{C98EDB21-2192-4AD8-92B7-AACE0C5BDF0F}" type="presParOf" srcId="{BC9F14A6-ED54-4DC8-99DC-810F4E3CA938}" destId="{F157A3E2-4CD7-4A0C-9874-D42E9922CAB1}" srcOrd="9" destOrd="0" presId="urn:microsoft.com/office/officeart/2005/8/layout/vList3"/>
    <dgm:cxn modelId="{55A0AF2D-682E-417A-BCB1-E6062D49BD3F}" type="presParOf" srcId="{BC9F14A6-ED54-4DC8-99DC-810F4E3CA938}" destId="{17988D97-F2FB-4F60-8C10-5B51F766151C}" srcOrd="10" destOrd="0" presId="urn:microsoft.com/office/officeart/2005/8/layout/vList3"/>
    <dgm:cxn modelId="{764A95B5-CD42-445F-990F-61A1FC55ED45}" type="presParOf" srcId="{17988D97-F2FB-4F60-8C10-5B51F766151C}" destId="{D84DB107-C82F-456A-8301-CDC9C6433591}" srcOrd="0" destOrd="0" presId="urn:microsoft.com/office/officeart/2005/8/layout/vList3"/>
    <dgm:cxn modelId="{B65725CD-D66B-44A6-AE43-D480CC46B1F3}" type="presParOf" srcId="{17988D97-F2FB-4F60-8C10-5B51F766151C}" destId="{3D42C835-4E41-48AC-9918-551DB06C5583}" srcOrd="1" destOrd="0" presId="urn:microsoft.com/office/officeart/2005/8/layout/vList3"/>
    <dgm:cxn modelId="{4779CC17-3EFD-474C-A8EB-F6B75FCEB6A8}" type="presParOf" srcId="{BC9F14A6-ED54-4DC8-99DC-810F4E3CA938}" destId="{318B0337-D609-48CD-ABC1-66134F9D5AF8}" srcOrd="11" destOrd="0" presId="urn:microsoft.com/office/officeart/2005/8/layout/vList3"/>
    <dgm:cxn modelId="{129C2AF8-37BB-459B-B60E-B3C69BAFD66D}" type="presParOf" srcId="{BC9F14A6-ED54-4DC8-99DC-810F4E3CA938}" destId="{11494F1B-8A83-46FA-B7BD-2FF203551A06}" srcOrd="12" destOrd="0" presId="urn:microsoft.com/office/officeart/2005/8/layout/vList3"/>
    <dgm:cxn modelId="{4C3728F7-BB55-40BC-AF9A-A6467EE85C82}" type="presParOf" srcId="{11494F1B-8A83-46FA-B7BD-2FF203551A06}" destId="{A03CD5CD-9A6F-4FA5-A0BC-24639FE86137}" srcOrd="0" destOrd="0" presId="urn:microsoft.com/office/officeart/2005/8/layout/vList3"/>
    <dgm:cxn modelId="{963F564C-48BD-4B5C-B2CD-6AB416A6BD2B}" type="presParOf" srcId="{11494F1B-8A83-46FA-B7BD-2FF203551A06}" destId="{D9045DF4-2F43-4E8C-A46E-BE37B77C31E2}" srcOrd="1" destOrd="0" presId="urn:microsoft.com/office/officeart/2005/8/layout/vList3"/>
    <dgm:cxn modelId="{99037A15-2F1D-45F0-AB60-DA592395B87B}" type="presParOf" srcId="{BC9F14A6-ED54-4DC8-99DC-810F4E3CA938}" destId="{3247BC37-132F-4E30-94AB-E51F9CA13CE9}" srcOrd="13" destOrd="0" presId="urn:microsoft.com/office/officeart/2005/8/layout/vList3"/>
    <dgm:cxn modelId="{7FB542B7-B7B8-49A6-83BF-646F7A8293AC}" type="presParOf" srcId="{BC9F14A6-ED54-4DC8-99DC-810F4E3CA938}" destId="{FA28B406-DBBD-461E-8BFE-E28EB5DA3E9E}" srcOrd="14" destOrd="0" presId="urn:microsoft.com/office/officeart/2005/8/layout/vList3"/>
    <dgm:cxn modelId="{50D47416-4100-44E3-B2B9-B5FCFD60FD82}" type="presParOf" srcId="{FA28B406-DBBD-461E-8BFE-E28EB5DA3E9E}" destId="{7DE6812C-2D01-45BB-9290-88C0D2E3238C}" srcOrd="0" destOrd="0" presId="urn:microsoft.com/office/officeart/2005/8/layout/vList3"/>
    <dgm:cxn modelId="{8591A01B-F207-427E-B449-0770010486D2}" type="presParOf" srcId="{FA28B406-DBBD-461E-8BFE-E28EB5DA3E9E}" destId="{210F1E3F-DABE-4DF9-9B46-368F1E4A0280}" srcOrd="1" destOrd="0" presId="urn:microsoft.com/office/officeart/2005/8/layout/vList3"/>
    <dgm:cxn modelId="{6F92AE1C-64AA-42EC-8517-ACB60019989A}" type="presParOf" srcId="{BC9F14A6-ED54-4DC8-99DC-810F4E3CA938}" destId="{321D8C3B-605E-4B2C-B46C-DAE8B6D0AE9E}" srcOrd="15" destOrd="0" presId="urn:microsoft.com/office/officeart/2005/8/layout/vList3"/>
    <dgm:cxn modelId="{F0DE22BD-1E5A-460F-87C2-CBB768DDD70A}" type="presParOf" srcId="{BC9F14A6-ED54-4DC8-99DC-810F4E3CA938}" destId="{B2FE4D2B-62DD-4646-9134-7088E84A1996}" srcOrd="16" destOrd="0" presId="urn:microsoft.com/office/officeart/2005/8/layout/vList3"/>
    <dgm:cxn modelId="{7FB0E2B0-CC79-4F90-A1EF-6F2C41762DF1}" type="presParOf" srcId="{B2FE4D2B-62DD-4646-9134-7088E84A1996}" destId="{41A528E0-8006-4CEE-A7D4-D6C2DDD95D4D}" srcOrd="0" destOrd="0" presId="urn:microsoft.com/office/officeart/2005/8/layout/vList3"/>
    <dgm:cxn modelId="{9CFE49C9-7480-41B3-9620-214FF176B05E}" type="presParOf" srcId="{B2FE4D2B-62DD-4646-9134-7088E84A1996}" destId="{1A6485BC-34ED-4FEE-980B-6CF077C9132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CC8035-D41B-4BC0-BBD9-64A3742E06D4}"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19030B15-44B0-4F7A-A0AF-AE97FF5AE837}">
      <dgm:prSet phldrT="[Text]"/>
      <dgm:spPr/>
      <dgm:t>
        <a:bodyPr/>
        <a:lstStyle/>
        <a:p>
          <a:r>
            <a:rPr lang="en-IN" dirty="0"/>
            <a:t>Khasi</a:t>
          </a:r>
        </a:p>
      </dgm:t>
    </dgm:pt>
    <dgm:pt modelId="{7F330458-8D5C-4D33-B42C-190E75B8FB8F}" type="parTrans" cxnId="{F0813558-F085-4457-A05F-098B42CD0648}">
      <dgm:prSet/>
      <dgm:spPr/>
      <dgm:t>
        <a:bodyPr/>
        <a:lstStyle/>
        <a:p>
          <a:endParaRPr lang="en-IN"/>
        </a:p>
      </dgm:t>
    </dgm:pt>
    <dgm:pt modelId="{1B9996FC-44D2-4C18-847B-DB84264FB3C8}" type="sibTrans" cxnId="{F0813558-F085-4457-A05F-098B42CD0648}">
      <dgm:prSet/>
      <dgm:spPr/>
      <dgm:t>
        <a:bodyPr/>
        <a:lstStyle/>
        <a:p>
          <a:endParaRPr lang="en-IN"/>
        </a:p>
      </dgm:t>
    </dgm:pt>
    <dgm:pt modelId="{9209A2A5-7DD9-43C0-9B4A-B81AC309679A}" type="pres">
      <dgm:prSet presAssocID="{5CCC8035-D41B-4BC0-BBD9-64A3742E06D4}" presName="Name0" presStyleCnt="0">
        <dgm:presLayoutVars>
          <dgm:dir/>
          <dgm:resizeHandles val="exact"/>
        </dgm:presLayoutVars>
      </dgm:prSet>
      <dgm:spPr/>
    </dgm:pt>
    <dgm:pt modelId="{2D1A5E1E-9655-4A0A-9961-FF3C7BDAB532}" type="pres">
      <dgm:prSet presAssocID="{19030B15-44B0-4F7A-A0AF-AE97FF5AE837}" presName="composite" presStyleCnt="0"/>
      <dgm:spPr/>
    </dgm:pt>
    <dgm:pt modelId="{272C67B6-DFB5-4164-A8E9-DE55D9A8653B}" type="pres">
      <dgm:prSet presAssocID="{19030B15-44B0-4F7A-A0AF-AE97FF5AE837}" presName="rect1" presStyleLbl="bgShp"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dgm:spPr>
      <dgm:extLst>
        <a:ext uri="{E40237B7-FDA0-4F09-8148-C483321AD2D9}">
          <dgm14:cNvPr xmlns:dgm14="http://schemas.microsoft.com/office/drawing/2010/diagram" id="0" name="" descr="Colourful &amp; Vibrant Khasi Tribes of Meghalaya in the North East of India –  The Cultural Heritage of India">
            <a:extLst>
              <a:ext uri="{FF2B5EF4-FFF2-40B4-BE49-F238E27FC236}">
                <a16:creationId xmlns:a16="http://schemas.microsoft.com/office/drawing/2014/main" id="{C3D4B2AD-BDF9-D121-2074-64E54419F966}"/>
              </a:ext>
            </a:extLst>
          </dgm14:cNvPr>
        </a:ext>
      </dgm:extLst>
    </dgm:pt>
    <dgm:pt modelId="{2545FDA8-838D-4EE7-B0AA-39436927EBE8}" type="pres">
      <dgm:prSet presAssocID="{19030B15-44B0-4F7A-A0AF-AE97FF5AE837}" presName="rect2" presStyleLbl="trBgShp" presStyleIdx="0" presStyleCnt="1">
        <dgm:presLayoutVars>
          <dgm:bulletEnabled val="1"/>
        </dgm:presLayoutVars>
      </dgm:prSet>
      <dgm:spPr/>
    </dgm:pt>
  </dgm:ptLst>
  <dgm:cxnLst>
    <dgm:cxn modelId="{CA500137-F415-42C2-BAC4-2CAE4539B2EB}" type="presOf" srcId="{19030B15-44B0-4F7A-A0AF-AE97FF5AE837}" destId="{2545FDA8-838D-4EE7-B0AA-39436927EBE8}" srcOrd="0" destOrd="0" presId="urn:microsoft.com/office/officeart/2008/layout/BendingPictureSemiTransparentText"/>
    <dgm:cxn modelId="{F0813558-F085-4457-A05F-098B42CD0648}" srcId="{5CCC8035-D41B-4BC0-BBD9-64A3742E06D4}" destId="{19030B15-44B0-4F7A-A0AF-AE97FF5AE837}" srcOrd="0" destOrd="0" parTransId="{7F330458-8D5C-4D33-B42C-190E75B8FB8F}" sibTransId="{1B9996FC-44D2-4C18-847B-DB84264FB3C8}"/>
    <dgm:cxn modelId="{6CD286C0-45BD-4552-8E57-6E7DBFEDA689}" type="presOf" srcId="{5CCC8035-D41B-4BC0-BBD9-64A3742E06D4}" destId="{9209A2A5-7DD9-43C0-9B4A-B81AC309679A}" srcOrd="0" destOrd="0" presId="urn:microsoft.com/office/officeart/2008/layout/BendingPictureSemiTransparentText"/>
    <dgm:cxn modelId="{50BDD047-2D13-4A40-8EB5-7F43F9A060B1}" type="presParOf" srcId="{9209A2A5-7DD9-43C0-9B4A-B81AC309679A}" destId="{2D1A5E1E-9655-4A0A-9961-FF3C7BDAB532}" srcOrd="0" destOrd="0" presId="urn:microsoft.com/office/officeart/2008/layout/BendingPictureSemiTransparentText"/>
    <dgm:cxn modelId="{A0321E19-D420-4163-8D29-CA66A6063CE0}" type="presParOf" srcId="{2D1A5E1E-9655-4A0A-9961-FF3C7BDAB532}" destId="{272C67B6-DFB5-4164-A8E9-DE55D9A8653B}" srcOrd="0" destOrd="0" presId="urn:microsoft.com/office/officeart/2008/layout/BendingPictureSemiTransparentText"/>
    <dgm:cxn modelId="{8D528C54-3D4D-4296-9039-68F6EF31B3A7}" type="presParOf" srcId="{2D1A5E1E-9655-4A0A-9961-FF3C7BDAB532}" destId="{2545FDA8-838D-4EE7-B0AA-39436927EBE8}" srcOrd="1" destOrd="0" presId="urn:microsoft.com/office/officeart/2008/layout/BendingPictureSemiTransparentTex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DCA4A42-5BC0-4CAC-A398-C035197778D2}"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28BFE29C-2AEC-462C-8B46-A9F96DD584C1}">
      <dgm:prSet phldrT="[Text]"/>
      <dgm:spPr/>
      <dgm:t>
        <a:bodyPr/>
        <a:lstStyle/>
        <a:p>
          <a:r>
            <a:rPr lang="en-IN" dirty="0"/>
            <a:t>Meitei</a:t>
          </a:r>
        </a:p>
      </dgm:t>
    </dgm:pt>
    <dgm:pt modelId="{293918F6-A694-4F79-8354-F24825E320E8}" type="parTrans" cxnId="{906F4D8B-2EB5-404F-B29D-0E0B51E94C15}">
      <dgm:prSet/>
      <dgm:spPr/>
      <dgm:t>
        <a:bodyPr/>
        <a:lstStyle/>
        <a:p>
          <a:endParaRPr lang="en-IN"/>
        </a:p>
      </dgm:t>
    </dgm:pt>
    <dgm:pt modelId="{DC85F949-04BD-46E4-AFCC-AAB4A5DA319F}" type="sibTrans" cxnId="{906F4D8B-2EB5-404F-B29D-0E0B51E94C15}">
      <dgm:prSet/>
      <dgm:spPr/>
      <dgm:t>
        <a:bodyPr/>
        <a:lstStyle/>
        <a:p>
          <a:endParaRPr lang="en-IN"/>
        </a:p>
      </dgm:t>
    </dgm:pt>
    <dgm:pt modelId="{00828FF1-BBE5-4E9A-8330-1066850DC174}" type="pres">
      <dgm:prSet presAssocID="{6DCA4A42-5BC0-4CAC-A398-C035197778D2}" presName="Name0" presStyleCnt="0">
        <dgm:presLayoutVars>
          <dgm:dir/>
          <dgm:resizeHandles val="exact"/>
        </dgm:presLayoutVars>
      </dgm:prSet>
      <dgm:spPr/>
    </dgm:pt>
    <dgm:pt modelId="{29107011-B1F4-43DB-974B-90937D828725}" type="pres">
      <dgm:prSet presAssocID="{28BFE29C-2AEC-462C-8B46-A9F96DD584C1}" presName="composite" presStyleCnt="0"/>
      <dgm:spPr/>
    </dgm:pt>
    <dgm:pt modelId="{F4FAFFB2-85D5-4679-8575-0E3EF2170030}" type="pres">
      <dgm:prSet presAssocID="{28BFE29C-2AEC-462C-8B46-A9F96DD584C1}" presName="rect1" presStyleLbl="bgShp" presStyleIdx="0" presStyleCnt="1" custLinFactNeighborX="10650" custLinFactNeighborY="-19328"/>
      <dgm:spPr>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dgm:spPr>
      <dgm:extLst>
        <a:ext uri="{E40237B7-FDA0-4F09-8148-C483321AD2D9}">
          <dgm14:cNvPr xmlns:dgm14="http://schemas.microsoft.com/office/drawing/2010/diagram" id="0" name="" descr="Meiteis of Manipur and Tripura - YWAM Frontier Missions South Asia">
            <a:extLst>
              <a:ext uri="{FF2B5EF4-FFF2-40B4-BE49-F238E27FC236}">
                <a16:creationId xmlns:a16="http://schemas.microsoft.com/office/drawing/2014/main" id="{A65FBA90-B3A8-ADFD-95EF-B0C323609B4D}"/>
              </a:ext>
            </a:extLst>
          </dgm14:cNvPr>
        </a:ext>
      </dgm:extLst>
    </dgm:pt>
    <dgm:pt modelId="{2AC5CAA7-A623-48ED-B46E-62AB8A71EB2A}" type="pres">
      <dgm:prSet presAssocID="{28BFE29C-2AEC-462C-8B46-A9F96DD584C1}" presName="rect2" presStyleLbl="trBgShp" presStyleIdx="0" presStyleCnt="1" custLinFactNeighborX="10504" custLinFactNeighborY="8000">
        <dgm:presLayoutVars>
          <dgm:bulletEnabled val="1"/>
        </dgm:presLayoutVars>
      </dgm:prSet>
      <dgm:spPr/>
    </dgm:pt>
  </dgm:ptLst>
  <dgm:cxnLst>
    <dgm:cxn modelId="{C198160E-DE8A-4080-A254-C77839BEF171}" type="presOf" srcId="{28BFE29C-2AEC-462C-8B46-A9F96DD584C1}" destId="{2AC5CAA7-A623-48ED-B46E-62AB8A71EB2A}" srcOrd="0" destOrd="0" presId="urn:microsoft.com/office/officeart/2008/layout/BendingPictureSemiTransparentText"/>
    <dgm:cxn modelId="{7E527679-B0BB-4C27-B818-7F32627D9773}" type="presOf" srcId="{6DCA4A42-5BC0-4CAC-A398-C035197778D2}" destId="{00828FF1-BBE5-4E9A-8330-1066850DC174}" srcOrd="0" destOrd="0" presId="urn:microsoft.com/office/officeart/2008/layout/BendingPictureSemiTransparentText"/>
    <dgm:cxn modelId="{906F4D8B-2EB5-404F-B29D-0E0B51E94C15}" srcId="{6DCA4A42-5BC0-4CAC-A398-C035197778D2}" destId="{28BFE29C-2AEC-462C-8B46-A9F96DD584C1}" srcOrd="0" destOrd="0" parTransId="{293918F6-A694-4F79-8354-F24825E320E8}" sibTransId="{DC85F949-04BD-46E4-AFCC-AAB4A5DA319F}"/>
    <dgm:cxn modelId="{F71805E0-9FC1-4E61-A0B6-7856BF49E559}" type="presParOf" srcId="{00828FF1-BBE5-4E9A-8330-1066850DC174}" destId="{29107011-B1F4-43DB-974B-90937D828725}" srcOrd="0" destOrd="0" presId="urn:microsoft.com/office/officeart/2008/layout/BendingPictureSemiTransparentText"/>
    <dgm:cxn modelId="{E6550DA8-6332-4F4A-BC76-C87EA63124D1}" type="presParOf" srcId="{29107011-B1F4-43DB-974B-90937D828725}" destId="{F4FAFFB2-85D5-4679-8575-0E3EF2170030}" srcOrd="0" destOrd="0" presId="urn:microsoft.com/office/officeart/2008/layout/BendingPictureSemiTransparentText"/>
    <dgm:cxn modelId="{70028A7A-7241-446B-88D4-A59AC66DB02E}" type="presParOf" srcId="{29107011-B1F4-43DB-974B-90937D828725}" destId="{2AC5CAA7-A623-48ED-B46E-62AB8A71EB2A}" srcOrd="1" destOrd="0" presId="urn:microsoft.com/office/officeart/2008/layout/BendingPictureSemiTransparentText"/>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ABF4F1-516C-4E0F-82C1-A4694094DBE0}"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DD516496-3A09-4F43-8C03-A13536973300}">
      <dgm:prSet phldrT="[Text]"/>
      <dgm:spPr/>
      <dgm:t>
        <a:bodyPr/>
        <a:lstStyle/>
        <a:p>
          <a:r>
            <a:rPr lang="en-IN" dirty="0" err="1"/>
            <a:t>Apatani</a:t>
          </a:r>
          <a:endParaRPr lang="en-IN" dirty="0"/>
        </a:p>
      </dgm:t>
    </dgm:pt>
    <dgm:pt modelId="{F2153BA6-F521-48AB-AEFF-1FD6BFC7F893}" type="parTrans" cxnId="{DCA5DE73-3260-455A-9BFB-4E99B132005C}">
      <dgm:prSet/>
      <dgm:spPr/>
      <dgm:t>
        <a:bodyPr/>
        <a:lstStyle/>
        <a:p>
          <a:endParaRPr lang="en-IN"/>
        </a:p>
      </dgm:t>
    </dgm:pt>
    <dgm:pt modelId="{6251F4E0-AA30-4D79-904A-0BA8DE8E260C}" type="sibTrans" cxnId="{DCA5DE73-3260-455A-9BFB-4E99B132005C}">
      <dgm:prSet/>
      <dgm:spPr/>
      <dgm:t>
        <a:bodyPr/>
        <a:lstStyle/>
        <a:p>
          <a:endParaRPr lang="en-IN"/>
        </a:p>
      </dgm:t>
    </dgm:pt>
    <dgm:pt modelId="{BC94D40E-79AD-467E-A8C1-1A855BE06F25}" type="pres">
      <dgm:prSet presAssocID="{78ABF4F1-516C-4E0F-82C1-A4694094DBE0}" presName="Name0" presStyleCnt="0">
        <dgm:presLayoutVars>
          <dgm:dir/>
          <dgm:resizeHandles val="exact"/>
        </dgm:presLayoutVars>
      </dgm:prSet>
      <dgm:spPr/>
    </dgm:pt>
    <dgm:pt modelId="{A1E999F3-1939-446D-9A76-80BBA3E579D9}" type="pres">
      <dgm:prSet presAssocID="{DD516496-3A09-4F43-8C03-A13536973300}" presName="composite" presStyleCnt="0"/>
      <dgm:spPr/>
    </dgm:pt>
    <dgm:pt modelId="{5C9469AC-D7C8-4638-89F6-FA5F041BB35E}" type="pres">
      <dgm:prSet presAssocID="{DD516496-3A09-4F43-8C03-A13536973300}" presName="rect1" presStyleLbl="bgShp"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14000" r="-14000"/>
          </a:stretch>
        </a:blipFill>
      </dgm:spPr>
      <dgm:extLst>
        <a:ext uri="{E40237B7-FDA0-4F09-8148-C483321AD2D9}">
          <dgm14:cNvPr xmlns:dgm14="http://schemas.microsoft.com/office/drawing/2010/diagram" id="0" name="" descr="Apatani people - Wikipedia">
            <a:extLst>
              <a:ext uri="{FF2B5EF4-FFF2-40B4-BE49-F238E27FC236}">
                <a16:creationId xmlns:a16="http://schemas.microsoft.com/office/drawing/2014/main" id="{F19E7724-4276-400A-A4F2-120B80732BD7}"/>
              </a:ext>
            </a:extLst>
          </dgm14:cNvPr>
        </a:ext>
      </dgm:extLst>
    </dgm:pt>
    <dgm:pt modelId="{F7AF0718-3C05-4F6D-8406-016F04C228FB}" type="pres">
      <dgm:prSet presAssocID="{DD516496-3A09-4F43-8C03-A13536973300}" presName="rect2" presStyleLbl="trBgShp" presStyleIdx="0" presStyleCnt="1">
        <dgm:presLayoutVars>
          <dgm:bulletEnabled val="1"/>
        </dgm:presLayoutVars>
      </dgm:prSet>
      <dgm:spPr/>
    </dgm:pt>
  </dgm:ptLst>
  <dgm:cxnLst>
    <dgm:cxn modelId="{5B1E1D73-5524-4FB5-9FB3-2F038EDA34CC}" type="presOf" srcId="{78ABF4F1-516C-4E0F-82C1-A4694094DBE0}" destId="{BC94D40E-79AD-467E-A8C1-1A855BE06F25}" srcOrd="0" destOrd="0" presId="urn:microsoft.com/office/officeart/2008/layout/BendingPictureSemiTransparentText"/>
    <dgm:cxn modelId="{DCA5DE73-3260-455A-9BFB-4E99B132005C}" srcId="{78ABF4F1-516C-4E0F-82C1-A4694094DBE0}" destId="{DD516496-3A09-4F43-8C03-A13536973300}" srcOrd="0" destOrd="0" parTransId="{F2153BA6-F521-48AB-AEFF-1FD6BFC7F893}" sibTransId="{6251F4E0-AA30-4D79-904A-0BA8DE8E260C}"/>
    <dgm:cxn modelId="{02278E84-5EA5-4BDF-917B-32B1CD854C5F}" type="presOf" srcId="{DD516496-3A09-4F43-8C03-A13536973300}" destId="{F7AF0718-3C05-4F6D-8406-016F04C228FB}" srcOrd="0" destOrd="0" presId="urn:microsoft.com/office/officeart/2008/layout/BendingPictureSemiTransparentText"/>
    <dgm:cxn modelId="{F9BB1BB4-864B-4A3D-ACAA-A97BF25497F6}" type="presParOf" srcId="{BC94D40E-79AD-467E-A8C1-1A855BE06F25}" destId="{A1E999F3-1939-446D-9A76-80BBA3E579D9}" srcOrd="0" destOrd="0" presId="urn:microsoft.com/office/officeart/2008/layout/BendingPictureSemiTransparentText"/>
    <dgm:cxn modelId="{5BBF3362-89BF-43F6-A487-6577D7E8BAE8}" type="presParOf" srcId="{A1E999F3-1939-446D-9A76-80BBA3E579D9}" destId="{5C9469AC-D7C8-4638-89F6-FA5F041BB35E}" srcOrd="0" destOrd="0" presId="urn:microsoft.com/office/officeart/2008/layout/BendingPictureSemiTransparentText"/>
    <dgm:cxn modelId="{D257E9B1-C7FE-4B4A-B0FF-24546A57991A}" type="presParOf" srcId="{A1E999F3-1939-446D-9A76-80BBA3E579D9}" destId="{F7AF0718-3C05-4F6D-8406-016F04C228FB}" srcOrd="1" destOrd="0" presId="urn:microsoft.com/office/officeart/2008/layout/BendingPictureSemiTransparentText"/>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D2F9AC8-F651-454F-B99E-ADA320F16CBB}"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69CA333A-1FB0-417C-8667-72FE832D86A0}">
      <dgm:prSet phldrT="[Text]"/>
      <dgm:spPr/>
      <dgm:t>
        <a:bodyPr/>
        <a:lstStyle/>
        <a:p>
          <a:r>
            <a:rPr lang="en-IN" dirty="0"/>
            <a:t>Angami</a:t>
          </a:r>
        </a:p>
      </dgm:t>
    </dgm:pt>
    <dgm:pt modelId="{2435E189-CE45-4C1E-A897-B1AC52E096EA}" type="parTrans" cxnId="{6E48995E-98A6-42A3-99D5-62115F5E7F8A}">
      <dgm:prSet/>
      <dgm:spPr/>
      <dgm:t>
        <a:bodyPr/>
        <a:lstStyle/>
        <a:p>
          <a:endParaRPr lang="en-IN"/>
        </a:p>
      </dgm:t>
    </dgm:pt>
    <dgm:pt modelId="{6AB347F0-F786-4813-BF29-015FBACAF451}" type="sibTrans" cxnId="{6E48995E-98A6-42A3-99D5-62115F5E7F8A}">
      <dgm:prSet/>
      <dgm:spPr/>
      <dgm:t>
        <a:bodyPr/>
        <a:lstStyle/>
        <a:p>
          <a:endParaRPr lang="en-IN"/>
        </a:p>
      </dgm:t>
    </dgm:pt>
    <dgm:pt modelId="{710759E8-337F-4B7C-B1AF-117F179511E2}" type="pres">
      <dgm:prSet presAssocID="{1D2F9AC8-F651-454F-B99E-ADA320F16CBB}" presName="Name0" presStyleCnt="0">
        <dgm:presLayoutVars>
          <dgm:dir/>
          <dgm:resizeHandles val="exact"/>
        </dgm:presLayoutVars>
      </dgm:prSet>
      <dgm:spPr/>
    </dgm:pt>
    <dgm:pt modelId="{1A3C26D4-87C6-47C3-AD4A-3A35959F36BD}" type="pres">
      <dgm:prSet presAssocID="{69CA333A-1FB0-417C-8667-72FE832D86A0}" presName="composite" presStyleCnt="0"/>
      <dgm:spPr/>
    </dgm:pt>
    <dgm:pt modelId="{C7404D04-FF80-40E8-9912-7266660D31E9}" type="pres">
      <dgm:prSet presAssocID="{69CA333A-1FB0-417C-8667-72FE832D86A0}" presName="rect1" presStyleLbl="bgShp" presStyleIdx="0" presStyleCnt="1" custLinFactNeighborX="1842" custLinFactNeighborY="-2281"/>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t="-38000" b="-38000"/>
          </a:stretch>
        </a:blipFill>
      </dgm:spPr>
      <dgm:extLst>
        <a:ext uri="{E40237B7-FDA0-4F09-8148-C483321AD2D9}">
          <dgm14:cNvPr xmlns:dgm14="http://schemas.microsoft.com/office/drawing/2010/diagram" id="0" name="" descr="Angami Nagas | Traditional dance, Line art tattoos, Nagaland">
            <a:extLst>
              <a:ext uri="{FF2B5EF4-FFF2-40B4-BE49-F238E27FC236}">
                <a16:creationId xmlns:a16="http://schemas.microsoft.com/office/drawing/2014/main" id="{7C31372F-B9AA-2263-6BF7-68CF4CE95D63}"/>
              </a:ext>
            </a:extLst>
          </dgm14:cNvPr>
        </a:ext>
      </dgm:extLst>
    </dgm:pt>
    <dgm:pt modelId="{8D4126DC-B5AC-4AAC-A2DD-F2DD986F992C}" type="pres">
      <dgm:prSet presAssocID="{69CA333A-1FB0-417C-8667-72FE832D86A0}" presName="rect2" presStyleLbl="trBgShp" presStyleIdx="0" presStyleCnt="1">
        <dgm:presLayoutVars>
          <dgm:bulletEnabled val="1"/>
        </dgm:presLayoutVars>
      </dgm:prSet>
      <dgm:spPr/>
    </dgm:pt>
  </dgm:ptLst>
  <dgm:cxnLst>
    <dgm:cxn modelId="{F3EFA85D-6399-49D4-9440-AFCEA12B808F}" type="presOf" srcId="{1D2F9AC8-F651-454F-B99E-ADA320F16CBB}" destId="{710759E8-337F-4B7C-B1AF-117F179511E2}" srcOrd="0" destOrd="0" presId="urn:microsoft.com/office/officeart/2008/layout/BendingPictureSemiTransparentText"/>
    <dgm:cxn modelId="{6E48995E-98A6-42A3-99D5-62115F5E7F8A}" srcId="{1D2F9AC8-F651-454F-B99E-ADA320F16CBB}" destId="{69CA333A-1FB0-417C-8667-72FE832D86A0}" srcOrd="0" destOrd="0" parTransId="{2435E189-CE45-4C1E-A897-B1AC52E096EA}" sibTransId="{6AB347F0-F786-4813-BF29-015FBACAF451}"/>
    <dgm:cxn modelId="{E039E66F-2D6B-4A3E-AC88-F55B090D822B}" type="presOf" srcId="{69CA333A-1FB0-417C-8667-72FE832D86A0}" destId="{8D4126DC-B5AC-4AAC-A2DD-F2DD986F992C}" srcOrd="0" destOrd="0" presId="urn:microsoft.com/office/officeart/2008/layout/BendingPictureSemiTransparentText"/>
    <dgm:cxn modelId="{EED76C63-F80E-4F2C-8901-E855760A3D0A}" type="presParOf" srcId="{710759E8-337F-4B7C-B1AF-117F179511E2}" destId="{1A3C26D4-87C6-47C3-AD4A-3A35959F36BD}" srcOrd="0" destOrd="0" presId="urn:microsoft.com/office/officeart/2008/layout/BendingPictureSemiTransparentText"/>
    <dgm:cxn modelId="{98AB617E-A96F-4B09-A33A-296E8791412A}" type="presParOf" srcId="{1A3C26D4-87C6-47C3-AD4A-3A35959F36BD}" destId="{C7404D04-FF80-40E8-9912-7266660D31E9}" srcOrd="0" destOrd="0" presId="urn:microsoft.com/office/officeart/2008/layout/BendingPictureSemiTransparentText"/>
    <dgm:cxn modelId="{33DC21AD-294D-47B9-90B8-8D257A08295F}" type="presParOf" srcId="{1A3C26D4-87C6-47C3-AD4A-3A35959F36BD}" destId="{8D4126DC-B5AC-4AAC-A2DD-F2DD986F992C}" srcOrd="1" destOrd="0" presId="urn:microsoft.com/office/officeart/2008/layout/BendingPictureSemiTransparentText"/>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60FF001-6032-4A15-BCE9-84BE1B37C131}"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B01C0017-F4D6-409F-8014-40398669FAC8}">
      <dgm:prSet phldrT="[Text]"/>
      <dgm:spPr/>
      <dgm:t>
        <a:bodyPr/>
        <a:lstStyle/>
        <a:p>
          <a:r>
            <a:rPr lang="en-IN" dirty="0">
              <a:solidFill>
                <a:schemeClr val="bg1"/>
              </a:solidFill>
            </a:rPr>
            <a:t>Lepcha</a:t>
          </a:r>
        </a:p>
      </dgm:t>
    </dgm:pt>
    <dgm:pt modelId="{79D09F25-755A-4720-BA39-EB3C9F040083}" type="parTrans" cxnId="{8A1DE88F-E649-400A-88BB-9942D2507CBB}">
      <dgm:prSet/>
      <dgm:spPr/>
      <dgm:t>
        <a:bodyPr/>
        <a:lstStyle/>
        <a:p>
          <a:endParaRPr lang="en-IN"/>
        </a:p>
      </dgm:t>
    </dgm:pt>
    <dgm:pt modelId="{94E3B0B2-626C-493C-8039-23B889ED8915}" type="sibTrans" cxnId="{8A1DE88F-E649-400A-88BB-9942D2507CBB}">
      <dgm:prSet/>
      <dgm:spPr/>
      <dgm:t>
        <a:bodyPr/>
        <a:lstStyle/>
        <a:p>
          <a:endParaRPr lang="en-IN"/>
        </a:p>
      </dgm:t>
    </dgm:pt>
    <dgm:pt modelId="{BA96933E-E4DF-45D1-8243-B023D1983F64}" type="pres">
      <dgm:prSet presAssocID="{060FF001-6032-4A15-BCE9-84BE1B37C131}" presName="Name0" presStyleCnt="0">
        <dgm:presLayoutVars>
          <dgm:dir/>
          <dgm:resizeHandles val="exact"/>
        </dgm:presLayoutVars>
      </dgm:prSet>
      <dgm:spPr/>
    </dgm:pt>
    <dgm:pt modelId="{1E974F89-9C07-4898-A4BB-28C8F521311E}" type="pres">
      <dgm:prSet presAssocID="{B01C0017-F4D6-409F-8014-40398669FAC8}" presName="composite" presStyleCnt="0"/>
      <dgm:spPr/>
    </dgm:pt>
    <dgm:pt modelId="{615C6DD7-65E6-4C7C-9A22-53D64BBF44E8}" type="pres">
      <dgm:prSet presAssocID="{B01C0017-F4D6-409F-8014-40398669FAC8}" presName="rect1" presStyleLbl="bgShp" presStyleIdx="0" presStyleCnt="1" custLinFactNeighborX="-5529" custLinFactNeighborY="29293"/>
      <dgm:spPr>
        <a:blipFill>
          <a:blip xmlns:r="http://schemas.openxmlformats.org/officeDocument/2006/relationships" r:embed="rId1">
            <a:extLst>
              <a:ext uri="{28A0092B-C50C-407E-A947-70E740481C1C}">
                <a14:useLocalDpi xmlns:a14="http://schemas.microsoft.com/office/drawing/2010/main" val="0"/>
              </a:ext>
            </a:extLst>
          </a:blip>
          <a:srcRect/>
          <a:stretch>
            <a:fillRect t="-20000" b="-20000"/>
          </a:stretch>
        </a:blipFill>
      </dgm:spPr>
      <dgm:extLst>
        <a:ext uri="{E40237B7-FDA0-4F09-8148-C483321AD2D9}">
          <dgm14:cNvPr xmlns:dgm14="http://schemas.microsoft.com/office/drawing/2010/diagram" id="0" name="" descr="Lepcha | Tribal Research and Cultural Institute">
            <a:extLst>
              <a:ext uri="{FF2B5EF4-FFF2-40B4-BE49-F238E27FC236}">
                <a16:creationId xmlns:a16="http://schemas.microsoft.com/office/drawing/2014/main" id="{9AD42964-753D-CE96-A3F6-00A6189E85FD}"/>
              </a:ext>
            </a:extLst>
          </dgm14:cNvPr>
        </a:ext>
      </dgm:extLst>
    </dgm:pt>
    <dgm:pt modelId="{B9B93315-5F86-40B9-979E-5C53A70AABBD}" type="pres">
      <dgm:prSet presAssocID="{B01C0017-F4D6-409F-8014-40398669FAC8}" presName="rect2" presStyleLbl="trBgShp" presStyleIdx="0" presStyleCnt="1">
        <dgm:presLayoutVars>
          <dgm:bulletEnabled val="1"/>
        </dgm:presLayoutVars>
      </dgm:prSet>
      <dgm:spPr/>
    </dgm:pt>
  </dgm:ptLst>
  <dgm:cxnLst>
    <dgm:cxn modelId="{F7613634-8662-41F6-9D1F-0485E329C6F3}" type="presOf" srcId="{060FF001-6032-4A15-BCE9-84BE1B37C131}" destId="{BA96933E-E4DF-45D1-8243-B023D1983F64}" srcOrd="0" destOrd="0" presId="urn:microsoft.com/office/officeart/2008/layout/BendingPictureSemiTransparentText"/>
    <dgm:cxn modelId="{CC941B8F-7774-4094-B5D6-EDDB00D710F1}" type="presOf" srcId="{B01C0017-F4D6-409F-8014-40398669FAC8}" destId="{B9B93315-5F86-40B9-979E-5C53A70AABBD}" srcOrd="0" destOrd="0" presId="urn:microsoft.com/office/officeart/2008/layout/BendingPictureSemiTransparentText"/>
    <dgm:cxn modelId="{8A1DE88F-E649-400A-88BB-9942D2507CBB}" srcId="{060FF001-6032-4A15-BCE9-84BE1B37C131}" destId="{B01C0017-F4D6-409F-8014-40398669FAC8}" srcOrd="0" destOrd="0" parTransId="{79D09F25-755A-4720-BA39-EB3C9F040083}" sibTransId="{94E3B0B2-626C-493C-8039-23B889ED8915}"/>
    <dgm:cxn modelId="{386785BE-E071-419E-A3FF-AE4B3E42E675}" type="presParOf" srcId="{BA96933E-E4DF-45D1-8243-B023D1983F64}" destId="{1E974F89-9C07-4898-A4BB-28C8F521311E}" srcOrd="0" destOrd="0" presId="urn:microsoft.com/office/officeart/2008/layout/BendingPictureSemiTransparentText"/>
    <dgm:cxn modelId="{41986B0E-002D-4BDC-92AB-0DBA0A72760E}" type="presParOf" srcId="{1E974F89-9C07-4898-A4BB-28C8F521311E}" destId="{615C6DD7-65E6-4C7C-9A22-53D64BBF44E8}" srcOrd="0" destOrd="0" presId="urn:microsoft.com/office/officeart/2008/layout/BendingPictureSemiTransparentText"/>
    <dgm:cxn modelId="{B8EFA334-4627-4C3C-82AC-FE7907B5A5B6}" type="presParOf" srcId="{1E974F89-9C07-4898-A4BB-28C8F521311E}" destId="{B9B93315-5F86-40B9-979E-5C53A70AABBD}" srcOrd="1" destOrd="0" presId="urn:microsoft.com/office/officeart/2008/layout/BendingPictureSemiTransparentText"/>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2F7D229-9B72-405C-8ADC-5C571666F389}"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8928ACD6-86D7-4DE0-BC64-83315333D1E5}">
      <dgm:prSet phldrT="[Text]"/>
      <dgm:spPr/>
      <dgm:t>
        <a:bodyPr/>
        <a:lstStyle/>
        <a:p>
          <a:r>
            <a:rPr lang="en-IN" dirty="0"/>
            <a:t>Bodo</a:t>
          </a:r>
        </a:p>
      </dgm:t>
    </dgm:pt>
    <dgm:pt modelId="{2912F7A6-858C-4FED-9AFF-D2B598039524}" type="parTrans" cxnId="{6B018740-FFB9-450F-85D6-72E5794BEB14}">
      <dgm:prSet/>
      <dgm:spPr/>
      <dgm:t>
        <a:bodyPr/>
        <a:lstStyle/>
        <a:p>
          <a:endParaRPr lang="en-IN"/>
        </a:p>
      </dgm:t>
    </dgm:pt>
    <dgm:pt modelId="{D884B91B-9542-42B2-94C2-9E04D0DD9B7D}" type="sibTrans" cxnId="{6B018740-FFB9-450F-85D6-72E5794BEB14}">
      <dgm:prSet/>
      <dgm:spPr/>
      <dgm:t>
        <a:bodyPr/>
        <a:lstStyle/>
        <a:p>
          <a:endParaRPr lang="en-IN"/>
        </a:p>
      </dgm:t>
    </dgm:pt>
    <dgm:pt modelId="{2AF9524F-2741-4D1A-B07E-33E980A37638}" type="pres">
      <dgm:prSet presAssocID="{82F7D229-9B72-405C-8ADC-5C571666F389}" presName="Name0" presStyleCnt="0">
        <dgm:presLayoutVars>
          <dgm:dir/>
          <dgm:resizeHandles val="exact"/>
        </dgm:presLayoutVars>
      </dgm:prSet>
      <dgm:spPr/>
    </dgm:pt>
    <dgm:pt modelId="{CB320E3D-05E1-4DBD-82A9-4B173D89F107}" type="pres">
      <dgm:prSet presAssocID="{8928ACD6-86D7-4DE0-BC64-83315333D1E5}" presName="composite" presStyleCnt="0"/>
      <dgm:spPr/>
    </dgm:pt>
    <dgm:pt modelId="{A9CA0881-0961-45F4-A6A8-9AAE43F8FC99}" type="pres">
      <dgm:prSet presAssocID="{8928ACD6-86D7-4DE0-BC64-83315333D1E5}" presName="rect1" presStyleLbl="bgShp" presStyleIdx="0" presStyleCnt="1" custLinFactNeighborX="-895" custLinFactNeighborY="1756"/>
      <dgm:spPr>
        <a:blipFill>
          <a:blip xmlns:r="http://schemas.openxmlformats.org/officeDocument/2006/relationships" r:embed="rId1">
            <a:extLst>
              <a:ext uri="{28A0092B-C50C-407E-A947-70E740481C1C}">
                <a14:useLocalDpi xmlns:a14="http://schemas.microsoft.com/office/drawing/2010/main" val="0"/>
              </a:ext>
            </a:extLst>
          </a:blip>
          <a:srcRect/>
          <a:stretch>
            <a:fillRect l="-33000" r="-33000"/>
          </a:stretch>
        </a:blipFill>
      </dgm:spPr>
      <dgm:extLst>
        <a:ext uri="{E40237B7-FDA0-4F09-8148-C483321AD2D9}">
          <dgm14:cNvPr xmlns:dgm14="http://schemas.microsoft.com/office/drawing/2010/diagram" id="0" name="" descr="India's Tribal Communities- The Bodo Tribe of Assam - Shaan Academy">
            <a:extLst>
              <a:ext uri="{FF2B5EF4-FFF2-40B4-BE49-F238E27FC236}">
                <a16:creationId xmlns:a16="http://schemas.microsoft.com/office/drawing/2014/main" id="{062F2AE6-6F29-323F-0C71-CB4544E28C89}"/>
              </a:ext>
            </a:extLst>
          </dgm14:cNvPr>
        </a:ext>
      </dgm:extLst>
    </dgm:pt>
    <dgm:pt modelId="{261F166D-BE3E-4024-9E92-DFF1DE86E454}" type="pres">
      <dgm:prSet presAssocID="{8928ACD6-86D7-4DE0-BC64-83315333D1E5}" presName="rect2" presStyleLbl="trBgShp" presStyleIdx="0" presStyleCnt="1">
        <dgm:presLayoutVars>
          <dgm:bulletEnabled val="1"/>
        </dgm:presLayoutVars>
      </dgm:prSet>
      <dgm:spPr/>
    </dgm:pt>
  </dgm:ptLst>
  <dgm:cxnLst>
    <dgm:cxn modelId="{6B018740-FFB9-450F-85D6-72E5794BEB14}" srcId="{82F7D229-9B72-405C-8ADC-5C571666F389}" destId="{8928ACD6-86D7-4DE0-BC64-83315333D1E5}" srcOrd="0" destOrd="0" parTransId="{2912F7A6-858C-4FED-9AFF-D2B598039524}" sibTransId="{D884B91B-9542-42B2-94C2-9E04D0DD9B7D}"/>
    <dgm:cxn modelId="{D807C69C-3967-4490-B51D-3DCF8629E616}" type="presOf" srcId="{8928ACD6-86D7-4DE0-BC64-83315333D1E5}" destId="{261F166D-BE3E-4024-9E92-DFF1DE86E454}" srcOrd="0" destOrd="0" presId="urn:microsoft.com/office/officeart/2008/layout/BendingPictureSemiTransparentText"/>
    <dgm:cxn modelId="{1219B9D6-316A-4C4F-8915-94CB5F8FB5CA}" type="presOf" srcId="{82F7D229-9B72-405C-8ADC-5C571666F389}" destId="{2AF9524F-2741-4D1A-B07E-33E980A37638}" srcOrd="0" destOrd="0" presId="urn:microsoft.com/office/officeart/2008/layout/BendingPictureSemiTransparentText"/>
    <dgm:cxn modelId="{3F72497B-5C5D-4489-B77A-294E4F5CA379}" type="presParOf" srcId="{2AF9524F-2741-4D1A-B07E-33E980A37638}" destId="{CB320E3D-05E1-4DBD-82A9-4B173D89F107}" srcOrd="0" destOrd="0" presId="urn:microsoft.com/office/officeart/2008/layout/BendingPictureSemiTransparentText"/>
    <dgm:cxn modelId="{3DAA9F26-B725-454D-A7C4-EB0810C81FAE}" type="presParOf" srcId="{CB320E3D-05E1-4DBD-82A9-4B173D89F107}" destId="{A9CA0881-0961-45F4-A6A8-9AAE43F8FC99}" srcOrd="0" destOrd="0" presId="urn:microsoft.com/office/officeart/2008/layout/BendingPictureSemiTransparentText"/>
    <dgm:cxn modelId="{5F5148C7-CC48-4519-A7D9-9E30B22E3B09}" type="presParOf" srcId="{CB320E3D-05E1-4DBD-82A9-4B173D89F107}" destId="{261F166D-BE3E-4024-9E92-DFF1DE86E454}" srcOrd="1" destOrd="0" presId="urn:microsoft.com/office/officeart/2008/layout/BendingPictureSemiTransparentText"/>
  </dgm:cxnLst>
  <dgm:bg/>
  <dgm:whole/>
  <dgm:extLst>
    <a:ext uri="http://schemas.microsoft.com/office/drawing/2008/diagram">
      <dsp:dataModelExt xmlns:dsp="http://schemas.microsoft.com/office/drawing/2008/diagram" relId="rId33"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D00091B-451D-4415-A9AC-6C814D094269}"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2F8F410A-36F6-4593-B0F3-EC2982D8C85B}">
      <dgm:prSet phldrT="[Text]"/>
      <dgm:spPr/>
      <dgm:t>
        <a:bodyPr/>
        <a:lstStyle/>
        <a:p>
          <a:r>
            <a:rPr lang="en-IN" dirty="0"/>
            <a:t>Mizo</a:t>
          </a:r>
        </a:p>
      </dgm:t>
    </dgm:pt>
    <dgm:pt modelId="{98ABD0FD-B188-43E3-9F06-F68DABB245B2}" type="parTrans" cxnId="{1A834945-CE75-49DA-818F-F5D10F257554}">
      <dgm:prSet/>
      <dgm:spPr/>
      <dgm:t>
        <a:bodyPr/>
        <a:lstStyle/>
        <a:p>
          <a:endParaRPr lang="en-IN"/>
        </a:p>
      </dgm:t>
    </dgm:pt>
    <dgm:pt modelId="{F9791140-50A2-4ACE-A955-1267CEE5AC5F}" type="sibTrans" cxnId="{1A834945-CE75-49DA-818F-F5D10F257554}">
      <dgm:prSet/>
      <dgm:spPr/>
      <dgm:t>
        <a:bodyPr/>
        <a:lstStyle/>
        <a:p>
          <a:endParaRPr lang="en-IN"/>
        </a:p>
      </dgm:t>
    </dgm:pt>
    <dgm:pt modelId="{DD7C7030-4415-40B2-A6FB-5D5557B248DD}" type="pres">
      <dgm:prSet presAssocID="{2D00091B-451D-4415-A9AC-6C814D094269}" presName="Name0" presStyleCnt="0">
        <dgm:presLayoutVars>
          <dgm:dir/>
          <dgm:resizeHandles val="exact"/>
        </dgm:presLayoutVars>
      </dgm:prSet>
      <dgm:spPr/>
    </dgm:pt>
    <dgm:pt modelId="{AB8B999A-B94B-4EAB-BEE1-B49844237592}" type="pres">
      <dgm:prSet presAssocID="{2F8F410A-36F6-4593-B0F3-EC2982D8C85B}" presName="composite" presStyleCnt="0"/>
      <dgm:spPr/>
    </dgm:pt>
    <dgm:pt modelId="{9B032C21-8DE2-46AD-BA6D-E5C7BE793A68}" type="pres">
      <dgm:prSet presAssocID="{2F8F410A-36F6-4593-B0F3-EC2982D8C85B}" presName="rect1" presStyleLbl="bgShp"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dgm:spPr>
      <dgm:extLst>
        <a:ext uri="{E40237B7-FDA0-4F09-8148-C483321AD2D9}">
          <dgm14:cNvPr xmlns:dgm14="http://schemas.microsoft.com/office/drawing/2010/diagram" id="0" name="" descr="Tribes of Mizoram">
            <a:extLst>
              <a:ext uri="{FF2B5EF4-FFF2-40B4-BE49-F238E27FC236}">
                <a16:creationId xmlns:a16="http://schemas.microsoft.com/office/drawing/2014/main" id="{D9E95AFE-517D-519D-ECC6-EDD30B9AEDCC}"/>
              </a:ext>
            </a:extLst>
          </dgm14:cNvPr>
        </a:ext>
      </dgm:extLst>
    </dgm:pt>
    <dgm:pt modelId="{C4469844-9792-4C5F-BF02-0E3FB12DBB72}" type="pres">
      <dgm:prSet presAssocID="{2F8F410A-36F6-4593-B0F3-EC2982D8C85B}" presName="rect2" presStyleLbl="trBgShp" presStyleIdx="0" presStyleCnt="1">
        <dgm:presLayoutVars>
          <dgm:bulletEnabled val="1"/>
        </dgm:presLayoutVars>
      </dgm:prSet>
      <dgm:spPr/>
    </dgm:pt>
  </dgm:ptLst>
  <dgm:cxnLst>
    <dgm:cxn modelId="{1A834945-CE75-49DA-818F-F5D10F257554}" srcId="{2D00091B-451D-4415-A9AC-6C814D094269}" destId="{2F8F410A-36F6-4593-B0F3-EC2982D8C85B}" srcOrd="0" destOrd="0" parTransId="{98ABD0FD-B188-43E3-9F06-F68DABB245B2}" sibTransId="{F9791140-50A2-4ACE-A955-1267CEE5AC5F}"/>
    <dgm:cxn modelId="{2EE22FB4-FEF4-45D6-8014-9357A99FEBB6}" type="presOf" srcId="{2D00091B-451D-4415-A9AC-6C814D094269}" destId="{DD7C7030-4415-40B2-A6FB-5D5557B248DD}" srcOrd="0" destOrd="0" presId="urn:microsoft.com/office/officeart/2008/layout/BendingPictureSemiTransparentText"/>
    <dgm:cxn modelId="{3285E0CC-5F80-4767-A966-56CC5E2E81D2}" type="presOf" srcId="{2F8F410A-36F6-4593-B0F3-EC2982D8C85B}" destId="{C4469844-9792-4C5F-BF02-0E3FB12DBB72}" srcOrd="0" destOrd="0" presId="urn:microsoft.com/office/officeart/2008/layout/BendingPictureSemiTransparentText"/>
    <dgm:cxn modelId="{487D93A3-FDBA-4479-B012-8DEA50789129}" type="presParOf" srcId="{DD7C7030-4415-40B2-A6FB-5D5557B248DD}" destId="{AB8B999A-B94B-4EAB-BEE1-B49844237592}" srcOrd="0" destOrd="0" presId="urn:microsoft.com/office/officeart/2008/layout/BendingPictureSemiTransparentText"/>
    <dgm:cxn modelId="{04815692-E575-4355-8774-0BEEAB2D77C3}" type="presParOf" srcId="{AB8B999A-B94B-4EAB-BEE1-B49844237592}" destId="{9B032C21-8DE2-46AD-BA6D-E5C7BE793A68}" srcOrd="0" destOrd="0" presId="urn:microsoft.com/office/officeart/2008/layout/BendingPictureSemiTransparentText"/>
    <dgm:cxn modelId="{4D37E0C5-A439-4453-B1B6-37E0C460656C}" type="presParOf" srcId="{AB8B999A-B94B-4EAB-BEE1-B49844237592}" destId="{C4469844-9792-4C5F-BF02-0E3FB12DBB72}" srcOrd="1" destOrd="0" presId="urn:microsoft.com/office/officeart/2008/layout/BendingPictureSemiTransparentText"/>
  </dgm:cxnLst>
  <dgm:bg/>
  <dgm:whole/>
  <dgm:extLst>
    <a:ext uri="http://schemas.microsoft.com/office/drawing/2008/diagram">
      <dsp:dataModelExt xmlns:dsp="http://schemas.microsoft.com/office/drawing/2008/diagram" relId="rId3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8AECDC1-76C0-4F93-A3FB-CE331806DFC4}"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40694649-6ECA-4C8B-98FB-FA144ED655E3}">
      <dgm:prSet phldrT="[Text]"/>
      <dgm:spPr/>
      <dgm:t>
        <a:bodyPr/>
        <a:lstStyle/>
        <a:p>
          <a:r>
            <a:rPr lang="en-IN" dirty="0"/>
            <a:t>Tripuri</a:t>
          </a:r>
        </a:p>
      </dgm:t>
    </dgm:pt>
    <dgm:pt modelId="{0E05107B-4ED2-4D0A-AE3B-9C28546A9F03}" type="parTrans" cxnId="{8E223658-57D1-4A91-BD6C-8DE5956A6657}">
      <dgm:prSet/>
      <dgm:spPr/>
      <dgm:t>
        <a:bodyPr/>
        <a:lstStyle/>
        <a:p>
          <a:endParaRPr lang="en-IN"/>
        </a:p>
      </dgm:t>
    </dgm:pt>
    <dgm:pt modelId="{F82F87E6-5C18-465D-A603-1B8ADEB0B439}" type="sibTrans" cxnId="{8E223658-57D1-4A91-BD6C-8DE5956A6657}">
      <dgm:prSet/>
      <dgm:spPr/>
      <dgm:t>
        <a:bodyPr/>
        <a:lstStyle/>
        <a:p>
          <a:endParaRPr lang="en-IN"/>
        </a:p>
      </dgm:t>
    </dgm:pt>
    <dgm:pt modelId="{862B4DC2-95D5-4BD2-809C-AE9BCAB89A0C}" type="pres">
      <dgm:prSet presAssocID="{78AECDC1-76C0-4F93-A3FB-CE331806DFC4}" presName="Name0" presStyleCnt="0">
        <dgm:presLayoutVars>
          <dgm:dir/>
          <dgm:resizeHandles val="exact"/>
        </dgm:presLayoutVars>
      </dgm:prSet>
      <dgm:spPr/>
    </dgm:pt>
    <dgm:pt modelId="{5739C3BA-AE86-47F4-A810-CAEBB7DC169D}" type="pres">
      <dgm:prSet presAssocID="{40694649-6ECA-4C8B-98FB-FA144ED655E3}" presName="composite" presStyleCnt="0"/>
      <dgm:spPr/>
    </dgm:pt>
    <dgm:pt modelId="{E6210473-50ED-4139-87D8-5887142F5FB5}" type="pres">
      <dgm:prSet presAssocID="{40694649-6ECA-4C8B-98FB-FA144ED655E3}" presName="rect1" presStyleLbl="bgShp"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dgm:spPr>
      <dgm:extLst>
        <a:ext uri="{E40237B7-FDA0-4F09-8148-C483321AD2D9}">
          <dgm14:cNvPr xmlns:dgm14="http://schemas.microsoft.com/office/drawing/2010/diagram" id="0" name="" descr="Tripuri people - Alchetron, The Free Social Encyclopedia">
            <a:extLst>
              <a:ext uri="{FF2B5EF4-FFF2-40B4-BE49-F238E27FC236}">
                <a16:creationId xmlns:a16="http://schemas.microsoft.com/office/drawing/2014/main" id="{3F114142-69DA-0FEC-B261-06F2CA3B1A8D}"/>
              </a:ext>
            </a:extLst>
          </dgm14:cNvPr>
        </a:ext>
      </dgm:extLst>
    </dgm:pt>
    <dgm:pt modelId="{062764A3-CB19-4509-B047-ECD1F96EFA01}" type="pres">
      <dgm:prSet presAssocID="{40694649-6ECA-4C8B-98FB-FA144ED655E3}" presName="rect2" presStyleLbl="trBgShp" presStyleIdx="0" presStyleCnt="1">
        <dgm:presLayoutVars>
          <dgm:bulletEnabled val="1"/>
        </dgm:presLayoutVars>
      </dgm:prSet>
      <dgm:spPr/>
    </dgm:pt>
  </dgm:ptLst>
  <dgm:cxnLst>
    <dgm:cxn modelId="{8E223658-57D1-4A91-BD6C-8DE5956A6657}" srcId="{78AECDC1-76C0-4F93-A3FB-CE331806DFC4}" destId="{40694649-6ECA-4C8B-98FB-FA144ED655E3}" srcOrd="0" destOrd="0" parTransId="{0E05107B-4ED2-4D0A-AE3B-9C28546A9F03}" sibTransId="{F82F87E6-5C18-465D-A603-1B8ADEB0B439}"/>
    <dgm:cxn modelId="{9FFA2892-7A93-4919-A80C-BBD1136ADFF3}" type="presOf" srcId="{78AECDC1-76C0-4F93-A3FB-CE331806DFC4}" destId="{862B4DC2-95D5-4BD2-809C-AE9BCAB89A0C}" srcOrd="0" destOrd="0" presId="urn:microsoft.com/office/officeart/2008/layout/BendingPictureSemiTransparentText"/>
    <dgm:cxn modelId="{EC790AC9-B1B3-4A7D-B6F6-1607C3B98F47}" type="presOf" srcId="{40694649-6ECA-4C8B-98FB-FA144ED655E3}" destId="{062764A3-CB19-4509-B047-ECD1F96EFA01}" srcOrd="0" destOrd="0" presId="urn:microsoft.com/office/officeart/2008/layout/BendingPictureSemiTransparentText"/>
    <dgm:cxn modelId="{3EBDE986-0C8D-41DF-BA4B-08C77E194529}" type="presParOf" srcId="{862B4DC2-95D5-4BD2-809C-AE9BCAB89A0C}" destId="{5739C3BA-AE86-47F4-A810-CAEBB7DC169D}" srcOrd="0" destOrd="0" presId="urn:microsoft.com/office/officeart/2008/layout/BendingPictureSemiTransparentText"/>
    <dgm:cxn modelId="{F445EE78-EA15-4E98-9585-56B637DB0993}" type="presParOf" srcId="{5739C3BA-AE86-47F4-A810-CAEBB7DC169D}" destId="{E6210473-50ED-4139-87D8-5887142F5FB5}" srcOrd="0" destOrd="0" presId="urn:microsoft.com/office/officeart/2008/layout/BendingPictureSemiTransparentText"/>
    <dgm:cxn modelId="{56D0F9C0-7974-447A-823C-C6E422FA079A}" type="presParOf" srcId="{5739C3BA-AE86-47F4-A810-CAEBB7DC169D}" destId="{062764A3-CB19-4509-B047-ECD1F96EFA01}" srcOrd="1" destOrd="0" presId="urn:microsoft.com/office/officeart/2008/layout/BendingPictureSemiTransparentText"/>
  </dgm:cxnLst>
  <dgm:bg/>
  <dgm:whole/>
  <dgm:extLst>
    <a:ext uri="http://schemas.microsoft.com/office/drawing/2008/diagram">
      <dsp:dataModelExt xmlns:dsp="http://schemas.microsoft.com/office/drawing/2008/diagram" relId="rId43"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1E12737-BE2F-4FAC-84DE-A13CF6AB3B6A}" type="doc">
      <dgm:prSet loTypeId="urn:microsoft.com/office/officeart/2005/8/layout/hierarchy4" loCatId="list" qsTypeId="urn:microsoft.com/office/officeart/2005/8/quickstyle/simple3" qsCatId="simple" csTypeId="urn:microsoft.com/office/officeart/2005/8/colors/colorful5" csCatId="colorful" phldr="1"/>
      <dgm:spPr/>
      <dgm:t>
        <a:bodyPr/>
        <a:lstStyle/>
        <a:p>
          <a:endParaRPr lang="en-IN"/>
        </a:p>
      </dgm:t>
    </dgm:pt>
    <dgm:pt modelId="{2D531C26-E968-4D60-BBE3-FF83DDE7168A}">
      <dgm:prSet phldrT="[Text]" custT="1"/>
      <dgm:spPr/>
      <dgm:t>
        <a:bodyPr/>
        <a:lstStyle/>
        <a:p>
          <a:pPr algn="ctr">
            <a:spcAft>
              <a:spcPts val="600"/>
            </a:spcAft>
          </a:pPr>
          <a:r>
            <a:rPr lang="en-US" sz="1800" b="1" dirty="0">
              <a:solidFill>
                <a:srgbClr val="C00000"/>
              </a:solidFill>
              <a:latin typeface="+mn-lt"/>
            </a:rPr>
            <a:t>Oil production </a:t>
          </a:r>
          <a:r>
            <a:rPr lang="en-US" sz="1800" dirty="0">
              <a:latin typeface="+mn-lt"/>
            </a:rPr>
            <a:t>will play a crucial role in the industrial development in the mountainous region </a:t>
          </a:r>
        </a:p>
      </dgm:t>
    </dgm:pt>
    <dgm:pt modelId="{CD6255B6-1E7C-4F04-8B3A-46AC84F82F7A}" type="sibTrans" cxnId="{1F2D341B-E775-4130-9B75-1BEABF26CC4D}">
      <dgm:prSet/>
      <dgm:spPr/>
      <dgm:t>
        <a:bodyPr/>
        <a:lstStyle/>
        <a:p>
          <a:endParaRPr lang="en-IN"/>
        </a:p>
      </dgm:t>
    </dgm:pt>
    <dgm:pt modelId="{C72A1477-D54C-40F0-B160-FB01210BC665}" type="parTrans" cxnId="{1F2D341B-E775-4130-9B75-1BEABF26CC4D}">
      <dgm:prSet/>
      <dgm:spPr/>
      <dgm:t>
        <a:bodyPr/>
        <a:lstStyle/>
        <a:p>
          <a:endParaRPr lang="en-IN"/>
        </a:p>
      </dgm:t>
    </dgm:pt>
    <dgm:pt modelId="{403008BE-A508-465C-A40F-57CC445D1FF1}">
      <dgm:prSet phldrT="[Text]" custT="1"/>
      <dgm:spPr/>
      <dgm:t>
        <a:bodyPr/>
        <a:lstStyle/>
        <a:p>
          <a:pPr algn="ctr">
            <a:spcAft>
              <a:spcPts val="600"/>
            </a:spcAft>
          </a:pPr>
          <a:r>
            <a:rPr lang="en-US" sz="1800" dirty="0">
              <a:latin typeface="+mn-lt"/>
            </a:rPr>
            <a:t>The Northeast accounts for about 20 per cent of the country's total </a:t>
          </a:r>
          <a:r>
            <a:rPr lang="en-US" sz="1800" b="1" dirty="0">
              <a:solidFill>
                <a:srgbClr val="C00000"/>
              </a:solidFill>
              <a:latin typeface="+mn-lt"/>
            </a:rPr>
            <a:t>natural gas</a:t>
          </a:r>
          <a:endParaRPr lang="en-US" sz="1800" dirty="0">
            <a:solidFill>
              <a:srgbClr val="C00000"/>
            </a:solidFill>
            <a:latin typeface="+mn-lt"/>
          </a:endParaRPr>
        </a:p>
        <a:p>
          <a:pPr algn="ctr">
            <a:spcAft>
              <a:spcPts val="600"/>
            </a:spcAft>
          </a:pPr>
          <a:r>
            <a:rPr lang="en-US" sz="1800" dirty="0">
              <a:latin typeface="+mn-lt"/>
            </a:rPr>
            <a:t>Assam, Arunachal Pradesh and Tripura have established gas production potential.</a:t>
          </a:r>
          <a:endParaRPr lang="en-IN" sz="1800" dirty="0">
            <a:latin typeface="+mn-lt"/>
          </a:endParaRPr>
        </a:p>
      </dgm:t>
    </dgm:pt>
    <dgm:pt modelId="{2509B427-03F2-471B-8949-85E0D607941A}" type="sibTrans" cxnId="{54157A75-7EF6-4915-A7A2-79AF13EA1D38}">
      <dgm:prSet/>
      <dgm:spPr/>
      <dgm:t>
        <a:bodyPr/>
        <a:lstStyle/>
        <a:p>
          <a:endParaRPr lang="en-IN"/>
        </a:p>
      </dgm:t>
    </dgm:pt>
    <dgm:pt modelId="{C9D731D0-D4D7-4D2E-A53E-869DB9E25687}" type="parTrans" cxnId="{54157A75-7EF6-4915-A7A2-79AF13EA1D38}">
      <dgm:prSet/>
      <dgm:spPr/>
      <dgm:t>
        <a:bodyPr/>
        <a:lstStyle/>
        <a:p>
          <a:endParaRPr lang="en-IN"/>
        </a:p>
      </dgm:t>
    </dgm:pt>
    <dgm:pt modelId="{A4215E90-D017-453E-AE8D-93DCD7EFDC35}">
      <dgm:prSet phldrT="[Text]" custT="1"/>
      <dgm:spPr/>
      <dgm:t>
        <a:bodyPr/>
        <a:lstStyle/>
        <a:p>
          <a:pPr algn="ctr">
            <a:spcAft>
              <a:spcPts val="600"/>
            </a:spcAft>
          </a:pPr>
          <a:r>
            <a:rPr lang="en-US" sz="1800" dirty="0">
              <a:latin typeface="+mn-lt"/>
            </a:rPr>
            <a:t>Meghalaya and Assam in northeast India contain 73 % of the total tertiary </a:t>
          </a:r>
          <a:r>
            <a:rPr lang="en-US" sz="1800" b="1" dirty="0">
              <a:solidFill>
                <a:srgbClr val="C00000"/>
              </a:solidFill>
              <a:latin typeface="+mn-lt"/>
            </a:rPr>
            <a:t>coal</a:t>
          </a:r>
          <a:r>
            <a:rPr lang="en-US" sz="1800" dirty="0">
              <a:latin typeface="+mn-lt"/>
            </a:rPr>
            <a:t> reserves. </a:t>
          </a:r>
        </a:p>
      </dgm:t>
    </dgm:pt>
    <dgm:pt modelId="{86B5C190-393B-48E1-9E7B-2CD511DA66C2}" type="sibTrans" cxnId="{AFFBB87B-1735-4410-8B88-F7020958CB5F}">
      <dgm:prSet/>
      <dgm:spPr/>
      <dgm:t>
        <a:bodyPr/>
        <a:lstStyle/>
        <a:p>
          <a:endParaRPr lang="en-IN"/>
        </a:p>
      </dgm:t>
    </dgm:pt>
    <dgm:pt modelId="{C261A592-1D26-49D6-8FAE-8CCE8E47315F}" type="parTrans" cxnId="{AFFBB87B-1735-4410-8B88-F7020958CB5F}">
      <dgm:prSet/>
      <dgm:spPr/>
      <dgm:t>
        <a:bodyPr/>
        <a:lstStyle/>
        <a:p>
          <a:endParaRPr lang="en-IN"/>
        </a:p>
      </dgm:t>
    </dgm:pt>
    <dgm:pt modelId="{29455964-6E30-40DF-9ECC-E8D7D8EF2C82}" type="pres">
      <dgm:prSet presAssocID="{A1E12737-BE2F-4FAC-84DE-A13CF6AB3B6A}" presName="Name0" presStyleCnt="0">
        <dgm:presLayoutVars>
          <dgm:chPref val="1"/>
          <dgm:dir/>
          <dgm:animOne val="branch"/>
          <dgm:animLvl val="lvl"/>
          <dgm:resizeHandles/>
        </dgm:presLayoutVars>
      </dgm:prSet>
      <dgm:spPr/>
    </dgm:pt>
    <dgm:pt modelId="{94D80318-C704-4BE0-B1E7-E9DE28E721D6}" type="pres">
      <dgm:prSet presAssocID="{2D531C26-E968-4D60-BBE3-FF83DDE7168A}" presName="vertOne" presStyleCnt="0"/>
      <dgm:spPr/>
    </dgm:pt>
    <dgm:pt modelId="{2ABEA57F-41F5-44ED-A5D6-04DBF1EB23CC}" type="pres">
      <dgm:prSet presAssocID="{2D531C26-E968-4D60-BBE3-FF83DDE7168A}" presName="txOne" presStyleLbl="node0" presStyleIdx="0" presStyleCnt="3" custLinFactNeighborX="-247" custLinFactNeighborY="0">
        <dgm:presLayoutVars>
          <dgm:chPref val="3"/>
        </dgm:presLayoutVars>
      </dgm:prSet>
      <dgm:spPr/>
    </dgm:pt>
    <dgm:pt modelId="{3E467744-6ECC-4DF3-BDF7-01F3C2490B42}" type="pres">
      <dgm:prSet presAssocID="{2D531C26-E968-4D60-BBE3-FF83DDE7168A}" presName="horzOne" presStyleCnt="0"/>
      <dgm:spPr/>
    </dgm:pt>
    <dgm:pt modelId="{4A209138-9FF4-420C-AFA0-82E11740892C}" type="pres">
      <dgm:prSet presAssocID="{CD6255B6-1E7C-4F04-8B3A-46AC84F82F7A}" presName="sibSpaceOne" presStyleCnt="0"/>
      <dgm:spPr/>
    </dgm:pt>
    <dgm:pt modelId="{5F994D79-5867-4A1F-9AF5-37312C74D8D1}" type="pres">
      <dgm:prSet presAssocID="{403008BE-A508-465C-A40F-57CC445D1FF1}" presName="vertOne" presStyleCnt="0"/>
      <dgm:spPr/>
    </dgm:pt>
    <dgm:pt modelId="{58376548-9382-4D75-91A0-64CBFABD0A7D}" type="pres">
      <dgm:prSet presAssocID="{403008BE-A508-465C-A40F-57CC445D1FF1}" presName="txOne" presStyleLbl="node0" presStyleIdx="1" presStyleCnt="3">
        <dgm:presLayoutVars>
          <dgm:chPref val="3"/>
        </dgm:presLayoutVars>
      </dgm:prSet>
      <dgm:spPr/>
    </dgm:pt>
    <dgm:pt modelId="{2A8D42CA-7DFB-4538-8204-6715142A8DE4}" type="pres">
      <dgm:prSet presAssocID="{403008BE-A508-465C-A40F-57CC445D1FF1}" presName="horzOne" presStyleCnt="0"/>
      <dgm:spPr/>
    </dgm:pt>
    <dgm:pt modelId="{E413B63D-68DD-45A6-84D8-21CB2E49511A}" type="pres">
      <dgm:prSet presAssocID="{2509B427-03F2-471B-8949-85E0D607941A}" presName="sibSpaceOne" presStyleCnt="0"/>
      <dgm:spPr/>
    </dgm:pt>
    <dgm:pt modelId="{A7A9CACB-EB4A-4BF9-ADD9-1B4BF8692BE1}" type="pres">
      <dgm:prSet presAssocID="{A4215E90-D017-453E-AE8D-93DCD7EFDC35}" presName="vertOne" presStyleCnt="0"/>
      <dgm:spPr/>
    </dgm:pt>
    <dgm:pt modelId="{108E9EB1-6790-4499-A416-1D9FD529D958}" type="pres">
      <dgm:prSet presAssocID="{A4215E90-D017-453E-AE8D-93DCD7EFDC35}" presName="txOne" presStyleLbl="node0" presStyleIdx="2" presStyleCnt="3">
        <dgm:presLayoutVars>
          <dgm:chPref val="3"/>
        </dgm:presLayoutVars>
      </dgm:prSet>
      <dgm:spPr/>
    </dgm:pt>
    <dgm:pt modelId="{CD184CB7-30F5-463F-AD78-BD24845741D8}" type="pres">
      <dgm:prSet presAssocID="{A4215E90-D017-453E-AE8D-93DCD7EFDC35}" presName="horzOne" presStyleCnt="0"/>
      <dgm:spPr/>
    </dgm:pt>
  </dgm:ptLst>
  <dgm:cxnLst>
    <dgm:cxn modelId="{1F2D341B-E775-4130-9B75-1BEABF26CC4D}" srcId="{A1E12737-BE2F-4FAC-84DE-A13CF6AB3B6A}" destId="{2D531C26-E968-4D60-BBE3-FF83DDE7168A}" srcOrd="0" destOrd="0" parTransId="{C72A1477-D54C-40F0-B160-FB01210BC665}" sibTransId="{CD6255B6-1E7C-4F04-8B3A-46AC84F82F7A}"/>
    <dgm:cxn modelId="{DE465E23-34A7-4369-BF46-16CC74EF84F6}" type="presOf" srcId="{2D531C26-E968-4D60-BBE3-FF83DDE7168A}" destId="{2ABEA57F-41F5-44ED-A5D6-04DBF1EB23CC}" srcOrd="0" destOrd="0" presId="urn:microsoft.com/office/officeart/2005/8/layout/hierarchy4"/>
    <dgm:cxn modelId="{6EF0C326-CA65-4CE1-A2A9-1342A6F96C78}" type="presOf" srcId="{A1E12737-BE2F-4FAC-84DE-A13CF6AB3B6A}" destId="{29455964-6E30-40DF-9ECC-E8D7D8EF2C82}" srcOrd="0" destOrd="0" presId="urn:microsoft.com/office/officeart/2005/8/layout/hierarchy4"/>
    <dgm:cxn modelId="{54157A75-7EF6-4915-A7A2-79AF13EA1D38}" srcId="{A1E12737-BE2F-4FAC-84DE-A13CF6AB3B6A}" destId="{403008BE-A508-465C-A40F-57CC445D1FF1}" srcOrd="1" destOrd="0" parTransId="{C9D731D0-D4D7-4D2E-A53E-869DB9E25687}" sibTransId="{2509B427-03F2-471B-8949-85E0D607941A}"/>
    <dgm:cxn modelId="{AFFBB87B-1735-4410-8B88-F7020958CB5F}" srcId="{A1E12737-BE2F-4FAC-84DE-A13CF6AB3B6A}" destId="{A4215E90-D017-453E-AE8D-93DCD7EFDC35}" srcOrd="2" destOrd="0" parTransId="{C261A592-1D26-49D6-8FAE-8CCE8E47315F}" sibTransId="{86B5C190-393B-48E1-9E7B-2CD511DA66C2}"/>
    <dgm:cxn modelId="{822052D0-6A54-41F7-AF7C-D64D6E6FB53E}" type="presOf" srcId="{403008BE-A508-465C-A40F-57CC445D1FF1}" destId="{58376548-9382-4D75-91A0-64CBFABD0A7D}" srcOrd="0" destOrd="0" presId="urn:microsoft.com/office/officeart/2005/8/layout/hierarchy4"/>
    <dgm:cxn modelId="{DAEE71D2-DE17-4AE3-A4FE-E1E59D450443}" type="presOf" srcId="{A4215E90-D017-453E-AE8D-93DCD7EFDC35}" destId="{108E9EB1-6790-4499-A416-1D9FD529D958}" srcOrd="0" destOrd="0" presId="urn:microsoft.com/office/officeart/2005/8/layout/hierarchy4"/>
    <dgm:cxn modelId="{656CFFB7-E653-4B07-BF91-985D1B7CD788}" type="presParOf" srcId="{29455964-6E30-40DF-9ECC-E8D7D8EF2C82}" destId="{94D80318-C704-4BE0-B1E7-E9DE28E721D6}" srcOrd="0" destOrd="0" presId="urn:microsoft.com/office/officeart/2005/8/layout/hierarchy4"/>
    <dgm:cxn modelId="{A28A0418-4884-4827-905F-4CE482D6FE53}" type="presParOf" srcId="{94D80318-C704-4BE0-B1E7-E9DE28E721D6}" destId="{2ABEA57F-41F5-44ED-A5D6-04DBF1EB23CC}" srcOrd="0" destOrd="0" presId="urn:microsoft.com/office/officeart/2005/8/layout/hierarchy4"/>
    <dgm:cxn modelId="{060E67D3-560F-4281-92E6-517FD8EFF280}" type="presParOf" srcId="{94D80318-C704-4BE0-B1E7-E9DE28E721D6}" destId="{3E467744-6ECC-4DF3-BDF7-01F3C2490B42}" srcOrd="1" destOrd="0" presId="urn:microsoft.com/office/officeart/2005/8/layout/hierarchy4"/>
    <dgm:cxn modelId="{9A03B241-74E1-4168-ACF5-F401BC32AF62}" type="presParOf" srcId="{29455964-6E30-40DF-9ECC-E8D7D8EF2C82}" destId="{4A209138-9FF4-420C-AFA0-82E11740892C}" srcOrd="1" destOrd="0" presId="urn:microsoft.com/office/officeart/2005/8/layout/hierarchy4"/>
    <dgm:cxn modelId="{C3C3E87E-5AC5-4481-99C7-0E5592C966B3}" type="presParOf" srcId="{29455964-6E30-40DF-9ECC-E8D7D8EF2C82}" destId="{5F994D79-5867-4A1F-9AF5-37312C74D8D1}" srcOrd="2" destOrd="0" presId="urn:microsoft.com/office/officeart/2005/8/layout/hierarchy4"/>
    <dgm:cxn modelId="{DB72114B-2D42-4EB8-BF6C-E604C81DA22C}" type="presParOf" srcId="{5F994D79-5867-4A1F-9AF5-37312C74D8D1}" destId="{58376548-9382-4D75-91A0-64CBFABD0A7D}" srcOrd="0" destOrd="0" presId="urn:microsoft.com/office/officeart/2005/8/layout/hierarchy4"/>
    <dgm:cxn modelId="{E43F8D4C-47E6-471B-A56C-3AC8E927A04D}" type="presParOf" srcId="{5F994D79-5867-4A1F-9AF5-37312C74D8D1}" destId="{2A8D42CA-7DFB-4538-8204-6715142A8DE4}" srcOrd="1" destOrd="0" presId="urn:microsoft.com/office/officeart/2005/8/layout/hierarchy4"/>
    <dgm:cxn modelId="{242217F0-820A-460C-A6DE-24DAF9B661DB}" type="presParOf" srcId="{29455964-6E30-40DF-9ECC-E8D7D8EF2C82}" destId="{E413B63D-68DD-45A6-84D8-21CB2E49511A}" srcOrd="3" destOrd="0" presId="urn:microsoft.com/office/officeart/2005/8/layout/hierarchy4"/>
    <dgm:cxn modelId="{723B577A-414B-4EF4-848A-E7402C0860D1}" type="presParOf" srcId="{29455964-6E30-40DF-9ECC-E8D7D8EF2C82}" destId="{A7A9CACB-EB4A-4BF9-ADD9-1B4BF8692BE1}" srcOrd="4" destOrd="0" presId="urn:microsoft.com/office/officeart/2005/8/layout/hierarchy4"/>
    <dgm:cxn modelId="{BFE779F6-77BC-445C-93BB-43E7A700A8B2}" type="presParOf" srcId="{A7A9CACB-EB4A-4BF9-ADD9-1B4BF8692BE1}" destId="{108E9EB1-6790-4499-A416-1D9FD529D958}" srcOrd="0" destOrd="0" presId="urn:microsoft.com/office/officeart/2005/8/layout/hierarchy4"/>
    <dgm:cxn modelId="{4BB8BA8F-DF6E-435B-B118-4BF03A151136}" type="presParOf" srcId="{A7A9CACB-EB4A-4BF9-ADD9-1B4BF8692BE1}" destId="{CD184CB7-30F5-463F-AD78-BD24845741D8}"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2C9182E-F379-4D79-BE2B-97228193A6FF}"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F2780ABD-DAF5-41FB-AAB1-7E5D80786656}">
      <dgm:prSet phldrT="[Text]"/>
      <dgm:spPr/>
      <dgm:t>
        <a:bodyPr/>
        <a:lstStyle/>
        <a:p>
          <a:r>
            <a:rPr lang="en-US" b="1" dirty="0">
              <a:solidFill>
                <a:schemeClr val="tx1"/>
              </a:solidFill>
            </a:rPr>
            <a:t>1</a:t>
          </a:r>
          <a:r>
            <a:rPr lang="en-US" b="1" baseline="30000" dirty="0">
              <a:solidFill>
                <a:schemeClr val="tx1"/>
              </a:solidFill>
            </a:rPr>
            <a:t>st</a:t>
          </a:r>
          <a:r>
            <a:rPr lang="en-US" b="1" dirty="0">
              <a:solidFill>
                <a:schemeClr val="tx1"/>
              </a:solidFill>
            </a:rPr>
            <a:t> used in France</a:t>
          </a:r>
          <a:endParaRPr lang="en-IN" b="1" dirty="0">
            <a:solidFill>
              <a:schemeClr val="tx1"/>
            </a:solidFill>
          </a:endParaRPr>
        </a:p>
      </dgm:t>
    </dgm:pt>
    <dgm:pt modelId="{5418D93C-78FE-472E-BA4C-425D90DFC4BF}" type="parTrans" cxnId="{681D140B-E60F-4C0A-AB41-91FF63CD3A58}">
      <dgm:prSet/>
      <dgm:spPr/>
      <dgm:t>
        <a:bodyPr/>
        <a:lstStyle/>
        <a:p>
          <a:endParaRPr lang="en-IN"/>
        </a:p>
      </dgm:t>
    </dgm:pt>
    <dgm:pt modelId="{D1E73CFB-6F5D-45C5-90E6-4F0665917C0F}" type="sibTrans" cxnId="{681D140B-E60F-4C0A-AB41-91FF63CD3A58}">
      <dgm:prSet/>
      <dgm:spPr/>
      <dgm:t>
        <a:bodyPr/>
        <a:lstStyle/>
        <a:p>
          <a:endParaRPr lang="en-IN"/>
        </a:p>
      </dgm:t>
    </dgm:pt>
    <dgm:pt modelId="{5752ECE6-04CB-4A19-819B-A66B073AD0E9}" type="pres">
      <dgm:prSet presAssocID="{F2C9182E-F379-4D79-BE2B-97228193A6FF}" presName="Name0" presStyleCnt="0">
        <dgm:presLayoutVars>
          <dgm:dir/>
          <dgm:resizeHandles val="exact"/>
        </dgm:presLayoutVars>
      </dgm:prSet>
      <dgm:spPr/>
    </dgm:pt>
    <dgm:pt modelId="{93F00C05-92F9-427E-BB55-BAC80B05CBD7}" type="pres">
      <dgm:prSet presAssocID="{F2780ABD-DAF5-41FB-AAB1-7E5D80786656}" presName="composite" presStyleCnt="0"/>
      <dgm:spPr/>
    </dgm:pt>
    <dgm:pt modelId="{02018E7A-9CAA-44E8-B873-60807C4E22CC}" type="pres">
      <dgm:prSet presAssocID="{F2780ABD-DAF5-41FB-AAB1-7E5D80786656}" presName="rect1" presStyleLbl="bgShp"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1000" r="-1000"/>
          </a:stretch>
        </a:blipFill>
      </dgm:spPr>
      <dgm:extLst>
        <a:ext uri="{E40237B7-FDA0-4F09-8148-C483321AD2D9}">
          <dgm14:cNvPr xmlns:dgm14="http://schemas.microsoft.com/office/drawing/2010/diagram" id="0" name="">
            <a:extLst>
              <a:ext uri="{FF2B5EF4-FFF2-40B4-BE49-F238E27FC236}">
                <a16:creationId xmlns:a16="http://schemas.microsoft.com/office/drawing/2014/main" id="{83152ED8-66C0-4056-1F20-8FE10BFE1416}"/>
              </a:ext>
              <a:ext uri="{C183D7F6-B498-43B3-948B-1728B52AA6E4}">
                <adec:decorative xmlns:adec="http://schemas.microsoft.com/office/drawing/2017/decorative" val="1"/>
              </a:ext>
            </a:extLst>
          </dgm14:cNvPr>
        </a:ext>
      </dgm:extLst>
    </dgm:pt>
    <dgm:pt modelId="{28909C4E-C755-4782-9326-A637064571D8}" type="pres">
      <dgm:prSet presAssocID="{F2780ABD-DAF5-41FB-AAB1-7E5D80786656}" presName="rect2" presStyleLbl="trBgShp" presStyleIdx="0" presStyleCnt="1" custLinFactNeighborY="30217">
        <dgm:presLayoutVars>
          <dgm:bulletEnabled val="1"/>
        </dgm:presLayoutVars>
      </dgm:prSet>
      <dgm:spPr/>
    </dgm:pt>
  </dgm:ptLst>
  <dgm:cxnLst>
    <dgm:cxn modelId="{681D140B-E60F-4C0A-AB41-91FF63CD3A58}" srcId="{F2C9182E-F379-4D79-BE2B-97228193A6FF}" destId="{F2780ABD-DAF5-41FB-AAB1-7E5D80786656}" srcOrd="0" destOrd="0" parTransId="{5418D93C-78FE-472E-BA4C-425D90DFC4BF}" sibTransId="{D1E73CFB-6F5D-45C5-90E6-4F0665917C0F}"/>
    <dgm:cxn modelId="{77CAB60C-473F-4F0F-B116-29B0353E2211}" type="presOf" srcId="{F2780ABD-DAF5-41FB-AAB1-7E5D80786656}" destId="{28909C4E-C755-4782-9326-A637064571D8}" srcOrd="0" destOrd="0" presId="urn:microsoft.com/office/officeart/2008/layout/BendingPictureSemiTransparentText"/>
    <dgm:cxn modelId="{82409BE3-95DC-4D0C-ABD4-66B0A2DDAF0D}" type="presOf" srcId="{F2C9182E-F379-4D79-BE2B-97228193A6FF}" destId="{5752ECE6-04CB-4A19-819B-A66B073AD0E9}" srcOrd="0" destOrd="0" presId="urn:microsoft.com/office/officeart/2008/layout/BendingPictureSemiTransparentText"/>
    <dgm:cxn modelId="{D3E80CCF-2D45-44A9-8E3F-94ABECF79011}" type="presParOf" srcId="{5752ECE6-04CB-4A19-819B-A66B073AD0E9}" destId="{93F00C05-92F9-427E-BB55-BAC80B05CBD7}" srcOrd="0" destOrd="0" presId="urn:microsoft.com/office/officeart/2008/layout/BendingPictureSemiTransparentText"/>
    <dgm:cxn modelId="{142D1E49-B919-4CB8-99D8-8627466544B6}" type="presParOf" srcId="{93F00C05-92F9-427E-BB55-BAC80B05CBD7}" destId="{02018E7A-9CAA-44E8-B873-60807C4E22CC}" srcOrd="0" destOrd="0" presId="urn:microsoft.com/office/officeart/2008/layout/BendingPictureSemiTransparentText"/>
    <dgm:cxn modelId="{0BBB6A92-8EF7-43FC-81DE-D205C307FB07}" type="presParOf" srcId="{93F00C05-92F9-427E-BB55-BAC80B05CBD7}" destId="{28909C4E-C755-4782-9326-A637064571D8}" srcOrd="1" destOrd="0" presId="urn:microsoft.com/office/officeart/2008/layout/BendingPictureSemiTransparentTex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F41DEFB-81C8-4A04-B2D3-8F1A4C3A8F96}"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pt>
    <dgm:pt modelId="{E5E7AD0D-44C3-42AF-9FDB-3EF8B1391A00}">
      <dgm:prSet phldrT="[Text]"/>
      <dgm:spPr/>
      <dgm:t>
        <a:bodyPr/>
        <a:lstStyle/>
        <a:p>
          <a:r>
            <a:rPr lang="en-US" b="1" dirty="0">
              <a:solidFill>
                <a:schemeClr val="tx1"/>
              </a:solidFill>
            </a:rPr>
            <a:t>Widely used in Europe</a:t>
          </a:r>
          <a:endParaRPr lang="en-IN" b="1" dirty="0">
            <a:solidFill>
              <a:schemeClr val="tx1"/>
            </a:solidFill>
          </a:endParaRPr>
        </a:p>
      </dgm:t>
    </dgm:pt>
    <dgm:pt modelId="{6D7833AD-1142-42BD-ADDF-E034CD27F69B}" type="parTrans" cxnId="{F6A4A88C-B6F1-4ECA-A256-4416D0F6E95E}">
      <dgm:prSet/>
      <dgm:spPr/>
      <dgm:t>
        <a:bodyPr/>
        <a:lstStyle/>
        <a:p>
          <a:endParaRPr lang="en-IN"/>
        </a:p>
      </dgm:t>
    </dgm:pt>
    <dgm:pt modelId="{047B79BA-11C2-45B5-874D-E8D24BE95A18}" type="sibTrans" cxnId="{F6A4A88C-B6F1-4ECA-A256-4416D0F6E95E}">
      <dgm:prSet/>
      <dgm:spPr/>
      <dgm:t>
        <a:bodyPr/>
        <a:lstStyle/>
        <a:p>
          <a:endParaRPr lang="en-IN"/>
        </a:p>
      </dgm:t>
    </dgm:pt>
    <dgm:pt modelId="{8C36AFE3-D60D-430E-A326-3FB84E3A498E}" type="pres">
      <dgm:prSet presAssocID="{5F41DEFB-81C8-4A04-B2D3-8F1A4C3A8F96}" presName="Name0" presStyleCnt="0">
        <dgm:presLayoutVars>
          <dgm:dir/>
          <dgm:resizeHandles val="exact"/>
        </dgm:presLayoutVars>
      </dgm:prSet>
      <dgm:spPr/>
    </dgm:pt>
    <dgm:pt modelId="{84A97CE9-57F7-4930-BA00-AA0245C36627}" type="pres">
      <dgm:prSet presAssocID="{E5E7AD0D-44C3-42AF-9FDB-3EF8B1391A00}" presName="composite" presStyleCnt="0"/>
      <dgm:spPr/>
    </dgm:pt>
    <dgm:pt modelId="{8AE097D9-F374-4C11-A331-70BF451CD834}" type="pres">
      <dgm:prSet presAssocID="{E5E7AD0D-44C3-42AF-9FDB-3EF8B1391A00}" presName="rect1" presStyleLbl="bgShp" presStyleIdx="0" presStyleCnt="1" custScaleX="115102" custLinFactNeighborX="-6523" custLinFactNeighborY="-1853"/>
      <dgm:spPr>
        <a:blipFill>
          <a:blip xmlns:r="http://schemas.openxmlformats.org/officeDocument/2006/relationships" r:embed="rId1">
            <a:extLst>
              <a:ext uri="{28A0092B-C50C-407E-A947-70E740481C1C}">
                <a14:useLocalDpi xmlns:a14="http://schemas.microsoft.com/office/drawing/2010/main" val="0"/>
              </a:ext>
            </a:extLst>
          </a:blip>
          <a:srcRect/>
          <a:stretch>
            <a:fillRect l="-19000" r="-19000"/>
          </a:stretch>
        </a:blipFill>
      </dgm:spPr>
      <dgm:extLst>
        <a:ext uri="{E40237B7-FDA0-4F09-8148-C483321AD2D9}">
          <dgm14:cNvPr xmlns:dgm14="http://schemas.microsoft.com/office/drawing/2010/diagram" id="0" name="" descr="Europe - Wikipedia">
            <a:extLst>
              <a:ext uri="{FF2B5EF4-FFF2-40B4-BE49-F238E27FC236}">
                <a16:creationId xmlns:a16="http://schemas.microsoft.com/office/drawing/2014/main" id="{A7AF757A-DC0B-83CE-7714-6EA049AD1CED}"/>
              </a:ext>
            </a:extLst>
          </dgm14:cNvPr>
        </a:ext>
      </dgm:extLst>
    </dgm:pt>
    <dgm:pt modelId="{AEADDD61-B31F-422D-BC72-A800D59F5215}" type="pres">
      <dgm:prSet presAssocID="{E5E7AD0D-44C3-42AF-9FDB-3EF8B1391A00}" presName="rect2" presStyleLbl="trBgShp" presStyleIdx="0" presStyleCnt="1" custLinFactNeighborX="0" custLinFactNeighborY="15990">
        <dgm:presLayoutVars>
          <dgm:bulletEnabled val="1"/>
        </dgm:presLayoutVars>
      </dgm:prSet>
      <dgm:spPr/>
    </dgm:pt>
  </dgm:ptLst>
  <dgm:cxnLst>
    <dgm:cxn modelId="{0EB58F03-B2D7-4FDC-8E3D-03BB9FFC896F}" type="presOf" srcId="{E5E7AD0D-44C3-42AF-9FDB-3EF8B1391A00}" destId="{AEADDD61-B31F-422D-BC72-A800D59F5215}" srcOrd="0" destOrd="0" presId="urn:microsoft.com/office/officeart/2008/layout/BendingPictureSemiTransparentText"/>
    <dgm:cxn modelId="{F6A4A88C-B6F1-4ECA-A256-4416D0F6E95E}" srcId="{5F41DEFB-81C8-4A04-B2D3-8F1A4C3A8F96}" destId="{E5E7AD0D-44C3-42AF-9FDB-3EF8B1391A00}" srcOrd="0" destOrd="0" parTransId="{6D7833AD-1142-42BD-ADDF-E034CD27F69B}" sibTransId="{047B79BA-11C2-45B5-874D-E8D24BE95A18}"/>
    <dgm:cxn modelId="{C7E29294-8153-4EB5-ABB4-2C51D207C143}" type="presOf" srcId="{5F41DEFB-81C8-4A04-B2D3-8F1A4C3A8F96}" destId="{8C36AFE3-D60D-430E-A326-3FB84E3A498E}" srcOrd="0" destOrd="0" presId="urn:microsoft.com/office/officeart/2008/layout/BendingPictureSemiTransparentText"/>
    <dgm:cxn modelId="{89133776-6029-4FA8-8CF1-88A4EB7CE4AE}" type="presParOf" srcId="{8C36AFE3-D60D-430E-A326-3FB84E3A498E}" destId="{84A97CE9-57F7-4930-BA00-AA0245C36627}" srcOrd="0" destOrd="0" presId="urn:microsoft.com/office/officeart/2008/layout/BendingPictureSemiTransparentText"/>
    <dgm:cxn modelId="{62C9F206-D52B-48B6-AB64-16C8D371AF96}" type="presParOf" srcId="{84A97CE9-57F7-4930-BA00-AA0245C36627}" destId="{8AE097D9-F374-4C11-A331-70BF451CD834}" srcOrd="0" destOrd="0" presId="urn:microsoft.com/office/officeart/2008/layout/BendingPictureSemiTransparentText"/>
    <dgm:cxn modelId="{B68076A2-59E9-4BCA-9B30-24AA00FF2706}" type="presParOf" srcId="{84A97CE9-57F7-4930-BA00-AA0245C36627}" destId="{AEADDD61-B31F-422D-BC72-A800D59F5215}" srcOrd="1" destOrd="0" presId="urn:microsoft.com/office/officeart/2008/layout/BendingPictureSemiTransparentTex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58054EB-9C6C-4A30-889E-7120D6F6379A}"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en-IN"/>
        </a:p>
      </dgm:t>
    </dgm:pt>
    <dgm:pt modelId="{A30259DE-499C-4B6E-895F-C7164366B97C}">
      <dgm:prSet phldrT="[Text]" custT="1"/>
      <dgm:spPr/>
      <dgm:t>
        <a:bodyPr/>
        <a:lstStyle/>
        <a:p>
          <a:pPr algn="just">
            <a:buFont typeface="Arial" panose="020B0604020202020204" pitchFamily="34" charset="0"/>
            <a:buChar char="•"/>
          </a:pPr>
          <a:r>
            <a:rPr lang="en-US" sz="1800" b="0" i="0"/>
            <a:t>Social inclusion is the process of </a:t>
          </a:r>
          <a:r>
            <a:rPr lang="en-US" sz="1800" b="1" i="0"/>
            <a:t>improving the terms </a:t>
          </a:r>
          <a:r>
            <a:rPr lang="en-US" sz="1800" b="0" i="0"/>
            <a:t>on which individuals and groups take part in society—improving the </a:t>
          </a:r>
          <a:r>
            <a:rPr lang="en-US" sz="1800" b="1" i="0"/>
            <a:t>ability</a:t>
          </a:r>
          <a:r>
            <a:rPr lang="en-US" sz="1800" b="0" i="0"/>
            <a:t>, </a:t>
          </a:r>
          <a:r>
            <a:rPr lang="en-US" sz="1800" b="1" i="0"/>
            <a:t>opportunity</a:t>
          </a:r>
          <a:r>
            <a:rPr lang="en-US" sz="1800" b="0" i="0"/>
            <a:t>, and </a:t>
          </a:r>
          <a:r>
            <a:rPr lang="en-US" sz="1800" b="1" i="0"/>
            <a:t>dignity</a:t>
          </a:r>
          <a:r>
            <a:rPr lang="en-US" sz="1800" b="0" i="0"/>
            <a:t> of those disadvantaged on the basis of their identity.</a:t>
          </a:r>
        </a:p>
        <a:p>
          <a:pPr algn="r">
            <a:buFont typeface="Arial" panose="020B0604020202020204" pitchFamily="34" charset="0"/>
            <a:buChar char="•"/>
          </a:pPr>
          <a:r>
            <a:rPr lang="en-US" altLang="en-US" sz="1800" b="1">
              <a:latin typeface="+mn-lt"/>
            </a:rPr>
            <a:t>(World  Bank Group</a:t>
          </a:r>
          <a:endParaRPr lang="en-IN" sz="1800" b="1" dirty="0"/>
        </a:p>
      </dgm:t>
    </dgm:pt>
    <dgm:pt modelId="{BFF49F8D-2740-423A-AC3D-2CE604DDF4E8}" type="parTrans" cxnId="{0F618B79-55BF-4F17-A406-041DC70BD49B}">
      <dgm:prSet/>
      <dgm:spPr/>
      <dgm:t>
        <a:bodyPr/>
        <a:lstStyle/>
        <a:p>
          <a:pPr algn="just"/>
          <a:endParaRPr lang="en-IN" sz="1800"/>
        </a:p>
      </dgm:t>
    </dgm:pt>
    <dgm:pt modelId="{0EEE5B7E-9BF7-44EE-B0A9-D5A00FA410E1}" type="sibTrans" cxnId="{0F618B79-55BF-4F17-A406-041DC70BD49B}">
      <dgm:prSet/>
      <dgm:spPr/>
      <dgm:t>
        <a:bodyPr/>
        <a:lstStyle/>
        <a:p>
          <a:pPr algn="just"/>
          <a:endParaRPr lang="en-IN" sz="1800"/>
        </a:p>
      </dgm:t>
    </dgm:pt>
    <dgm:pt modelId="{39C32A4B-4D30-4891-887F-94AF881CE75D}">
      <dgm:prSet phldrT="[Text]" custT="1"/>
      <dgm:spPr/>
      <dgm:t>
        <a:bodyPr/>
        <a:lstStyle/>
        <a:p>
          <a:pPr algn="just"/>
          <a:r>
            <a:rPr lang="en-US" sz="1800" b="1" dirty="0"/>
            <a:t>Inclusion</a:t>
          </a:r>
          <a:r>
            <a:rPr lang="en-US" sz="1800" dirty="0"/>
            <a:t> is the process where </a:t>
          </a:r>
          <a:r>
            <a:rPr lang="en-US" sz="1800" b="1" dirty="0"/>
            <a:t>varying needs </a:t>
          </a:r>
          <a:r>
            <a:rPr lang="en-US" sz="1800" dirty="0"/>
            <a:t>of a community, and groups that constitute it, </a:t>
          </a:r>
          <a:r>
            <a:rPr lang="en-US" sz="1800" b="1" dirty="0">
              <a:solidFill>
                <a:srgbClr val="FF0000"/>
              </a:solidFill>
            </a:rPr>
            <a:t>are recognized and priorities met</a:t>
          </a:r>
          <a:r>
            <a:rPr lang="en-US" sz="1800" dirty="0"/>
            <a:t>. It is the positive management of diversity, to which all organizations should aspire. </a:t>
          </a:r>
        </a:p>
        <a:p>
          <a:pPr algn="r"/>
          <a:r>
            <a:rPr lang="en-US" sz="1800" b="1" dirty="0"/>
            <a:t>(McDonald and </a:t>
          </a:r>
          <a:r>
            <a:rPr lang="en-US" sz="1800" b="1" dirty="0" err="1"/>
            <a:t>Olley</a:t>
          </a:r>
          <a:r>
            <a:rPr lang="en-US" sz="1800" b="1" dirty="0"/>
            <a:t>) </a:t>
          </a:r>
          <a:endParaRPr lang="en-IN" sz="1800" b="1" dirty="0"/>
        </a:p>
      </dgm:t>
    </dgm:pt>
    <dgm:pt modelId="{DA1B2110-B4BD-47B2-848F-3D094D561835}" type="parTrans" cxnId="{D9D7619A-BC7D-4FFB-83DE-36B322BA6310}">
      <dgm:prSet/>
      <dgm:spPr/>
      <dgm:t>
        <a:bodyPr/>
        <a:lstStyle/>
        <a:p>
          <a:pPr algn="just"/>
          <a:endParaRPr lang="en-IN" sz="1800"/>
        </a:p>
      </dgm:t>
    </dgm:pt>
    <dgm:pt modelId="{A14346D8-88AF-4F1E-9486-9BEE5BDDB215}" type="sibTrans" cxnId="{D9D7619A-BC7D-4FFB-83DE-36B322BA6310}">
      <dgm:prSet/>
      <dgm:spPr/>
      <dgm:t>
        <a:bodyPr/>
        <a:lstStyle/>
        <a:p>
          <a:pPr algn="just"/>
          <a:endParaRPr lang="en-IN" sz="1800"/>
        </a:p>
      </dgm:t>
    </dgm:pt>
    <dgm:pt modelId="{B1B9F9A6-019D-40BA-AAD9-12C59C68CE8E}" type="pres">
      <dgm:prSet presAssocID="{F58054EB-9C6C-4A30-889E-7120D6F6379A}" presName="linear" presStyleCnt="0">
        <dgm:presLayoutVars>
          <dgm:animLvl val="lvl"/>
          <dgm:resizeHandles val="exact"/>
        </dgm:presLayoutVars>
      </dgm:prSet>
      <dgm:spPr/>
    </dgm:pt>
    <dgm:pt modelId="{86076AA4-6D4F-4EB7-B6F0-5D08EE9B98ED}" type="pres">
      <dgm:prSet presAssocID="{A30259DE-499C-4B6E-895F-C7164366B97C}" presName="parentText" presStyleLbl="node1" presStyleIdx="0" presStyleCnt="2" custLinFactNeighborX="4869" custLinFactNeighborY="25565">
        <dgm:presLayoutVars>
          <dgm:chMax val="0"/>
          <dgm:bulletEnabled val="1"/>
        </dgm:presLayoutVars>
      </dgm:prSet>
      <dgm:spPr/>
    </dgm:pt>
    <dgm:pt modelId="{D76D59BE-91B9-4D74-9EE1-4A15B075E7B0}" type="pres">
      <dgm:prSet presAssocID="{0EEE5B7E-9BF7-44EE-B0A9-D5A00FA410E1}" presName="spacer" presStyleCnt="0"/>
      <dgm:spPr/>
    </dgm:pt>
    <dgm:pt modelId="{3C7FC97B-377E-4693-864D-3B233D863CAC}" type="pres">
      <dgm:prSet presAssocID="{39C32A4B-4D30-4891-887F-94AF881CE75D}" presName="parentText" presStyleLbl="node1" presStyleIdx="1" presStyleCnt="2" custLinFactNeighborY="7537">
        <dgm:presLayoutVars>
          <dgm:chMax val="0"/>
          <dgm:bulletEnabled val="1"/>
        </dgm:presLayoutVars>
      </dgm:prSet>
      <dgm:spPr/>
    </dgm:pt>
  </dgm:ptLst>
  <dgm:cxnLst>
    <dgm:cxn modelId="{ADF30533-476B-48C7-88E9-2C4774A0CA2A}" type="presOf" srcId="{A30259DE-499C-4B6E-895F-C7164366B97C}" destId="{86076AA4-6D4F-4EB7-B6F0-5D08EE9B98ED}" srcOrd="0" destOrd="0" presId="urn:microsoft.com/office/officeart/2005/8/layout/vList2"/>
    <dgm:cxn modelId="{3961B760-CD28-4CD4-9A67-FE82450407F2}" type="presOf" srcId="{F58054EB-9C6C-4A30-889E-7120D6F6379A}" destId="{B1B9F9A6-019D-40BA-AAD9-12C59C68CE8E}" srcOrd="0" destOrd="0" presId="urn:microsoft.com/office/officeart/2005/8/layout/vList2"/>
    <dgm:cxn modelId="{0F618B79-55BF-4F17-A406-041DC70BD49B}" srcId="{F58054EB-9C6C-4A30-889E-7120D6F6379A}" destId="{A30259DE-499C-4B6E-895F-C7164366B97C}" srcOrd="0" destOrd="0" parTransId="{BFF49F8D-2740-423A-AC3D-2CE604DDF4E8}" sibTransId="{0EEE5B7E-9BF7-44EE-B0A9-D5A00FA410E1}"/>
    <dgm:cxn modelId="{39800F81-4B4D-4C08-B893-4C61E0A55FDB}" type="presOf" srcId="{39C32A4B-4D30-4891-887F-94AF881CE75D}" destId="{3C7FC97B-377E-4693-864D-3B233D863CAC}" srcOrd="0" destOrd="0" presId="urn:microsoft.com/office/officeart/2005/8/layout/vList2"/>
    <dgm:cxn modelId="{D9D7619A-BC7D-4FFB-83DE-36B322BA6310}" srcId="{F58054EB-9C6C-4A30-889E-7120D6F6379A}" destId="{39C32A4B-4D30-4891-887F-94AF881CE75D}" srcOrd="1" destOrd="0" parTransId="{DA1B2110-B4BD-47B2-848F-3D094D561835}" sibTransId="{A14346D8-88AF-4F1E-9486-9BEE5BDDB215}"/>
    <dgm:cxn modelId="{140AD171-3D8D-4F47-97E4-E8DEA2D7E75D}" type="presParOf" srcId="{B1B9F9A6-019D-40BA-AAD9-12C59C68CE8E}" destId="{86076AA4-6D4F-4EB7-B6F0-5D08EE9B98ED}" srcOrd="0" destOrd="0" presId="urn:microsoft.com/office/officeart/2005/8/layout/vList2"/>
    <dgm:cxn modelId="{87C194C9-1591-4C05-897D-CAB3CB02E7DE}" type="presParOf" srcId="{B1B9F9A6-019D-40BA-AAD9-12C59C68CE8E}" destId="{D76D59BE-91B9-4D74-9EE1-4A15B075E7B0}" srcOrd="1" destOrd="0" presId="urn:microsoft.com/office/officeart/2005/8/layout/vList2"/>
    <dgm:cxn modelId="{EDFC08C9-C4A1-46EE-A479-948B955094E5}" type="presParOf" srcId="{B1B9F9A6-019D-40BA-AAD9-12C59C68CE8E}" destId="{3C7FC97B-377E-4693-864D-3B233D863CAC}"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32D2E0D-6CDF-4277-A5D4-8E2C44AC9399}" type="doc">
      <dgm:prSet loTypeId="urn:microsoft.com/office/officeart/2008/layout/AlternatingPictureBlocks" loCatId="list" qsTypeId="urn:microsoft.com/office/officeart/2005/8/quickstyle/simple1" qsCatId="simple" csTypeId="urn:microsoft.com/office/officeart/2005/8/colors/colorful2" csCatId="colorful" phldr="1"/>
      <dgm:spPr/>
    </dgm:pt>
    <dgm:pt modelId="{BE87EC34-1536-4D5A-BD9E-85EC1914E372}">
      <dgm:prSet phldrT="[Text]"/>
      <dgm:spPr/>
      <dgm:t>
        <a:bodyPr/>
        <a:lstStyle/>
        <a:p>
          <a:pPr>
            <a:buFont typeface="Wingdings" panose="05000000000000000000" pitchFamily="2" charset="2"/>
            <a:buChar char="v"/>
          </a:pPr>
          <a:r>
            <a:rPr lang="en-US" b="1" dirty="0">
              <a:latin typeface="+mn-lt"/>
            </a:rPr>
            <a:t>Secure a job </a:t>
          </a:r>
          <a:endParaRPr lang="en-IN" b="1" dirty="0"/>
        </a:p>
      </dgm:t>
    </dgm:pt>
    <dgm:pt modelId="{CE14B0F9-CDCF-43FD-A15E-F899020EE35D}" type="parTrans" cxnId="{0FDB4952-F7FC-4F57-BB91-331C5A61640F}">
      <dgm:prSet/>
      <dgm:spPr/>
      <dgm:t>
        <a:bodyPr/>
        <a:lstStyle/>
        <a:p>
          <a:endParaRPr lang="en-IN"/>
        </a:p>
      </dgm:t>
    </dgm:pt>
    <dgm:pt modelId="{B99D1199-0262-4037-8714-9E59166B2F9F}" type="sibTrans" cxnId="{0FDB4952-F7FC-4F57-BB91-331C5A61640F}">
      <dgm:prSet/>
      <dgm:spPr/>
      <dgm:t>
        <a:bodyPr/>
        <a:lstStyle/>
        <a:p>
          <a:endParaRPr lang="en-IN"/>
        </a:p>
      </dgm:t>
    </dgm:pt>
    <dgm:pt modelId="{97ABD682-3AAD-47A1-B736-F02348B41F5E}">
      <dgm:prSet phldrT="[Text]"/>
      <dgm:spPr/>
      <dgm:t>
        <a:bodyPr/>
        <a:lstStyle/>
        <a:p>
          <a:pPr>
            <a:buFont typeface="Wingdings" panose="05000000000000000000" pitchFamily="2" charset="2"/>
            <a:buChar char="v"/>
          </a:pPr>
          <a:r>
            <a:rPr lang="en-US" b="1" dirty="0">
              <a:latin typeface="+mn-lt"/>
            </a:rPr>
            <a:t>Access services </a:t>
          </a:r>
          <a:endParaRPr lang="en-IN" b="1" dirty="0"/>
        </a:p>
      </dgm:t>
    </dgm:pt>
    <dgm:pt modelId="{F022B03B-9072-4422-B116-DC01EA6C4019}" type="parTrans" cxnId="{67126A3F-6495-4D6A-8C3A-941761A3C6B4}">
      <dgm:prSet/>
      <dgm:spPr/>
      <dgm:t>
        <a:bodyPr/>
        <a:lstStyle/>
        <a:p>
          <a:endParaRPr lang="en-IN"/>
        </a:p>
      </dgm:t>
    </dgm:pt>
    <dgm:pt modelId="{A09B2824-2F52-4412-915A-652CCA8D6EB1}" type="sibTrans" cxnId="{67126A3F-6495-4D6A-8C3A-941761A3C6B4}">
      <dgm:prSet/>
      <dgm:spPr/>
      <dgm:t>
        <a:bodyPr/>
        <a:lstStyle/>
        <a:p>
          <a:endParaRPr lang="en-IN"/>
        </a:p>
      </dgm:t>
    </dgm:pt>
    <dgm:pt modelId="{9299C4B2-13F3-4489-97AF-932429D4DB09}">
      <dgm:prSet phldrT="[Text]"/>
      <dgm:spPr/>
      <dgm:t>
        <a:bodyPr/>
        <a:lstStyle/>
        <a:p>
          <a:pPr>
            <a:buFont typeface="Wingdings" panose="05000000000000000000" pitchFamily="2" charset="2"/>
            <a:buChar char="v"/>
          </a:pPr>
          <a:r>
            <a:rPr lang="en-US" b="1" dirty="0">
              <a:latin typeface="+mn-lt"/>
            </a:rPr>
            <a:t>Access to social interactions</a:t>
          </a:r>
          <a:endParaRPr lang="en-IN" b="1" dirty="0"/>
        </a:p>
      </dgm:t>
    </dgm:pt>
    <dgm:pt modelId="{58780F98-D218-4A7B-91BC-B706CC270261}" type="parTrans" cxnId="{C574BF67-96F8-4ED9-82E7-22FBC5B947F9}">
      <dgm:prSet/>
      <dgm:spPr/>
      <dgm:t>
        <a:bodyPr/>
        <a:lstStyle/>
        <a:p>
          <a:endParaRPr lang="en-IN"/>
        </a:p>
      </dgm:t>
    </dgm:pt>
    <dgm:pt modelId="{8CF23987-BD55-4716-8B03-6F0F2F75B523}" type="sibTrans" cxnId="{C574BF67-96F8-4ED9-82E7-22FBC5B947F9}">
      <dgm:prSet/>
      <dgm:spPr/>
      <dgm:t>
        <a:bodyPr/>
        <a:lstStyle/>
        <a:p>
          <a:endParaRPr lang="en-IN"/>
        </a:p>
      </dgm:t>
    </dgm:pt>
    <dgm:pt modelId="{02DA9528-A36E-48AD-B483-EEDB09D916F4}">
      <dgm:prSet phldrT="[Text]"/>
      <dgm:spPr/>
      <dgm:t>
        <a:bodyPr/>
        <a:lstStyle/>
        <a:p>
          <a:r>
            <a:rPr lang="en-US" b="1" dirty="0"/>
            <a:t>Must have rights</a:t>
          </a:r>
          <a:endParaRPr lang="en-IN" b="1" dirty="0"/>
        </a:p>
      </dgm:t>
    </dgm:pt>
    <dgm:pt modelId="{E795F5EE-52B2-4C27-B4DD-76661690FD4C}" type="parTrans" cxnId="{A3F15080-D190-454D-B75F-B97B139B5396}">
      <dgm:prSet/>
      <dgm:spPr/>
      <dgm:t>
        <a:bodyPr/>
        <a:lstStyle/>
        <a:p>
          <a:endParaRPr lang="en-IN"/>
        </a:p>
      </dgm:t>
    </dgm:pt>
    <dgm:pt modelId="{65F8AF72-8C27-429B-8D28-70B1C0924F93}" type="sibTrans" cxnId="{A3F15080-D190-454D-B75F-B97B139B5396}">
      <dgm:prSet/>
      <dgm:spPr/>
      <dgm:t>
        <a:bodyPr/>
        <a:lstStyle/>
        <a:p>
          <a:endParaRPr lang="en-IN"/>
        </a:p>
      </dgm:t>
    </dgm:pt>
    <dgm:pt modelId="{44179107-03C7-4252-ADD3-7D6C1B50C4AC}">
      <dgm:prSet/>
      <dgm:spPr/>
      <dgm:t>
        <a:bodyPr/>
        <a:lstStyle/>
        <a:p>
          <a:r>
            <a:rPr lang="en-US" b="1" dirty="0">
              <a:latin typeface="+mn-lt"/>
            </a:rPr>
            <a:t>Have resources to fully participate in society</a:t>
          </a:r>
          <a:endParaRPr lang="en-IN" b="1" dirty="0"/>
        </a:p>
      </dgm:t>
    </dgm:pt>
    <dgm:pt modelId="{19585331-F0C7-47C6-89AD-3092D7A51902}" type="parTrans" cxnId="{E19F653D-BEA2-48DF-9B39-157E376A555C}">
      <dgm:prSet/>
      <dgm:spPr/>
      <dgm:t>
        <a:bodyPr/>
        <a:lstStyle/>
        <a:p>
          <a:endParaRPr lang="en-IN"/>
        </a:p>
      </dgm:t>
    </dgm:pt>
    <dgm:pt modelId="{34BA34A6-D31A-4239-8783-CCA3957D6AC2}" type="sibTrans" cxnId="{E19F653D-BEA2-48DF-9B39-157E376A555C}">
      <dgm:prSet/>
      <dgm:spPr/>
      <dgm:t>
        <a:bodyPr/>
        <a:lstStyle/>
        <a:p>
          <a:endParaRPr lang="en-IN"/>
        </a:p>
      </dgm:t>
    </dgm:pt>
    <dgm:pt modelId="{0DFF5BAB-B8CE-4C3F-9C1F-34BA2FEC7730}" type="pres">
      <dgm:prSet presAssocID="{532D2E0D-6CDF-4277-A5D4-8E2C44AC9399}" presName="linearFlow" presStyleCnt="0">
        <dgm:presLayoutVars>
          <dgm:dir/>
          <dgm:resizeHandles val="exact"/>
        </dgm:presLayoutVars>
      </dgm:prSet>
      <dgm:spPr/>
    </dgm:pt>
    <dgm:pt modelId="{4373FC43-5944-49E7-A577-F00BCA6A19F5}" type="pres">
      <dgm:prSet presAssocID="{BE87EC34-1536-4D5A-BD9E-85EC1914E372}" presName="comp" presStyleCnt="0"/>
      <dgm:spPr/>
    </dgm:pt>
    <dgm:pt modelId="{723383FC-8BF1-4490-A8A2-3D5B73FE8F6E}" type="pres">
      <dgm:prSet presAssocID="{BE87EC34-1536-4D5A-BD9E-85EC1914E372}" presName="rect2" presStyleLbl="node1" presStyleIdx="0" presStyleCnt="5" custScaleX="200236">
        <dgm:presLayoutVars>
          <dgm:bulletEnabled val="1"/>
        </dgm:presLayoutVars>
      </dgm:prSet>
      <dgm:spPr/>
    </dgm:pt>
    <dgm:pt modelId="{3097BDD4-FC36-4B8C-A299-8C324509C5BF}" type="pres">
      <dgm:prSet presAssocID="{BE87EC34-1536-4D5A-BD9E-85EC1914E372}" presName="rect1" presStyleLbl="lnNode1" presStyleIdx="0" presStyleCnt="5" custScaleX="105947" custLinFactX="-47429" custLinFactNeighborX="-100000" custLinFactNeighborY="536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riefcase"/>
        </a:ext>
      </dgm:extLst>
    </dgm:pt>
    <dgm:pt modelId="{C81F04B3-C2AD-4C4D-B193-8B2B73F4E754}" type="pres">
      <dgm:prSet presAssocID="{B99D1199-0262-4037-8714-9E59166B2F9F}" presName="sibTrans" presStyleCnt="0"/>
      <dgm:spPr/>
    </dgm:pt>
    <dgm:pt modelId="{C1D2CE6B-2E98-4046-A431-B33AA1DC51D0}" type="pres">
      <dgm:prSet presAssocID="{97ABD682-3AAD-47A1-B736-F02348B41F5E}" presName="comp" presStyleCnt="0"/>
      <dgm:spPr/>
    </dgm:pt>
    <dgm:pt modelId="{E0A0A7AC-4532-4AEB-B456-92E4A10B45F4}" type="pres">
      <dgm:prSet presAssocID="{97ABD682-3AAD-47A1-B736-F02348B41F5E}" presName="rect2" presStyleLbl="node1" presStyleIdx="1" presStyleCnt="5" custScaleX="200236" custLinFactNeighborX="-62276" custLinFactNeighborY="-6439">
        <dgm:presLayoutVars>
          <dgm:bulletEnabled val="1"/>
        </dgm:presLayoutVars>
      </dgm:prSet>
      <dgm:spPr/>
    </dgm:pt>
    <dgm:pt modelId="{ABDC5615-B175-4894-BB7E-8DB6EC82D487}" type="pres">
      <dgm:prSet presAssocID="{97ABD682-3AAD-47A1-B736-F02348B41F5E}" presName="rect1" presStyleLbl="lnNode1" presStyleIdx="1" presStyleCnt="5" custScaleX="110175" custScaleY="92496" custLinFactNeighborX="7445" custLinFactNeighborY="-858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New Wheelchair"/>
        </a:ext>
      </dgm:extLst>
    </dgm:pt>
    <dgm:pt modelId="{BD0BB110-AB1A-4CC4-92D1-15E817C4B25C}" type="pres">
      <dgm:prSet presAssocID="{A09B2824-2F52-4412-915A-652CCA8D6EB1}" presName="sibTrans" presStyleCnt="0"/>
      <dgm:spPr/>
    </dgm:pt>
    <dgm:pt modelId="{CC9CBE2E-DCB8-4AC3-A735-511EC991AB31}" type="pres">
      <dgm:prSet presAssocID="{9299C4B2-13F3-4489-97AF-932429D4DB09}" presName="comp" presStyleCnt="0"/>
      <dgm:spPr/>
    </dgm:pt>
    <dgm:pt modelId="{E2CD4350-EFEC-4F07-9263-A3B3EC629E8C}" type="pres">
      <dgm:prSet presAssocID="{9299C4B2-13F3-4489-97AF-932429D4DB09}" presName="rect2" presStyleLbl="node1" presStyleIdx="2" presStyleCnt="5" custScaleX="200236">
        <dgm:presLayoutVars>
          <dgm:bulletEnabled val="1"/>
        </dgm:presLayoutVars>
      </dgm:prSet>
      <dgm:spPr/>
    </dgm:pt>
    <dgm:pt modelId="{7BDE67AF-60E0-4B33-98C2-1D2A98491A3F}" type="pres">
      <dgm:prSet presAssocID="{9299C4B2-13F3-4489-97AF-932429D4DB09}" presName="rect1" presStyleLbl="lnNode1" presStyleIdx="2" presStyleCnt="5" custScaleX="95567" custLinFactX="-39841" custLinFactNeighborX="-100000" custLinFactNeighborY="1170"/>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onnections"/>
        </a:ext>
      </dgm:extLst>
    </dgm:pt>
    <dgm:pt modelId="{7A06A7EE-42A8-4296-986A-639556C02A11}" type="pres">
      <dgm:prSet presAssocID="{8CF23987-BD55-4716-8B03-6F0F2F75B523}" presName="sibTrans" presStyleCnt="0"/>
      <dgm:spPr/>
    </dgm:pt>
    <dgm:pt modelId="{5F3FAC3B-D59E-4351-AA2F-CD1289C7C0CF}" type="pres">
      <dgm:prSet presAssocID="{02DA9528-A36E-48AD-B483-EEDB09D916F4}" presName="comp" presStyleCnt="0"/>
      <dgm:spPr/>
    </dgm:pt>
    <dgm:pt modelId="{31E12705-DC8A-45E2-B0FF-9578169FB72A}" type="pres">
      <dgm:prSet presAssocID="{02DA9528-A36E-48AD-B483-EEDB09D916F4}" presName="rect2" presStyleLbl="node1" presStyleIdx="3" presStyleCnt="5" custScaleX="200236" custLinFactNeighborX="-59703" custLinFactNeighborY="5366">
        <dgm:presLayoutVars>
          <dgm:bulletEnabled val="1"/>
        </dgm:presLayoutVars>
      </dgm:prSet>
      <dgm:spPr/>
    </dgm:pt>
    <dgm:pt modelId="{30DDA760-C78A-4F6D-90F2-CC68FCEA2653}" type="pres">
      <dgm:prSet presAssocID="{02DA9528-A36E-48AD-B483-EEDB09D916F4}" presName="rect1" presStyleLbl="lnNode1" presStyleIdx="3" presStyleCnt="5" custScaleX="109344" custLinFactNeighborX="5421" custLinFactNeighborY="7512"/>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4000" b="-4000"/>
          </a:stretch>
        </a:blipFill>
      </dgm:spPr>
      <dgm:extLst>
        <a:ext uri="{E40237B7-FDA0-4F09-8148-C483321AD2D9}">
          <dgm14:cNvPr xmlns:dgm14="http://schemas.microsoft.com/office/drawing/2010/diagram" id="0" name="" descr="Gavel"/>
        </a:ext>
      </dgm:extLst>
    </dgm:pt>
    <dgm:pt modelId="{EBBDD8E7-9ED7-4B31-805F-F9B8E59C7684}" type="pres">
      <dgm:prSet presAssocID="{65F8AF72-8C27-429B-8D28-70B1C0924F93}" presName="sibTrans" presStyleCnt="0"/>
      <dgm:spPr/>
    </dgm:pt>
    <dgm:pt modelId="{8C5A990F-1D94-4E1B-9573-9955070CD8ED}" type="pres">
      <dgm:prSet presAssocID="{44179107-03C7-4252-ADD3-7D6C1B50C4AC}" presName="comp" presStyleCnt="0"/>
      <dgm:spPr/>
    </dgm:pt>
    <dgm:pt modelId="{6D82BD4C-3D5B-499E-8E37-DD5D12E1D76D}" type="pres">
      <dgm:prSet presAssocID="{44179107-03C7-4252-ADD3-7D6C1B50C4AC}" presName="rect2" presStyleLbl="node1" presStyleIdx="4" presStyleCnt="5" custScaleX="200236">
        <dgm:presLayoutVars>
          <dgm:bulletEnabled val="1"/>
        </dgm:presLayoutVars>
      </dgm:prSet>
      <dgm:spPr/>
    </dgm:pt>
    <dgm:pt modelId="{B669DC93-5908-4CF2-A890-DAC1F0961125}" type="pres">
      <dgm:prSet presAssocID="{44179107-03C7-4252-ADD3-7D6C1B50C4AC}" presName="rect1" presStyleLbl="lnNode1" presStyleIdx="4" presStyleCnt="5" custScaleX="104231" custLinFactX="-38757" custLinFactNeighborX="-100000" custLinFactNeighborY="323"/>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2000" b="-2000"/>
          </a:stretch>
        </a:blipFill>
      </dgm:spPr>
      <dgm:extLst>
        <a:ext uri="{E40237B7-FDA0-4F09-8148-C483321AD2D9}">
          <dgm14:cNvPr xmlns:dgm14="http://schemas.microsoft.com/office/drawing/2010/diagram" id="0" name="" descr="Cycle with people"/>
        </a:ext>
      </dgm:extLst>
    </dgm:pt>
  </dgm:ptLst>
  <dgm:cxnLst>
    <dgm:cxn modelId="{3DE34201-C696-4C67-BD08-BA89EFB03610}" type="presOf" srcId="{532D2E0D-6CDF-4277-A5D4-8E2C44AC9399}" destId="{0DFF5BAB-B8CE-4C3F-9C1F-34BA2FEC7730}" srcOrd="0" destOrd="0" presId="urn:microsoft.com/office/officeart/2008/layout/AlternatingPictureBlocks"/>
    <dgm:cxn modelId="{E19F653D-BEA2-48DF-9B39-157E376A555C}" srcId="{532D2E0D-6CDF-4277-A5D4-8E2C44AC9399}" destId="{44179107-03C7-4252-ADD3-7D6C1B50C4AC}" srcOrd="4" destOrd="0" parTransId="{19585331-F0C7-47C6-89AD-3092D7A51902}" sibTransId="{34BA34A6-D31A-4239-8783-CCA3957D6AC2}"/>
    <dgm:cxn modelId="{67126A3F-6495-4D6A-8C3A-941761A3C6B4}" srcId="{532D2E0D-6CDF-4277-A5D4-8E2C44AC9399}" destId="{97ABD682-3AAD-47A1-B736-F02348B41F5E}" srcOrd="1" destOrd="0" parTransId="{F022B03B-9072-4422-B116-DC01EA6C4019}" sibTransId="{A09B2824-2F52-4412-915A-652CCA8D6EB1}"/>
    <dgm:cxn modelId="{A74E5A5F-4420-466B-B4D7-287B4836B615}" type="presOf" srcId="{97ABD682-3AAD-47A1-B736-F02348B41F5E}" destId="{E0A0A7AC-4532-4AEB-B456-92E4A10B45F4}" srcOrd="0" destOrd="0" presId="urn:microsoft.com/office/officeart/2008/layout/AlternatingPictureBlocks"/>
    <dgm:cxn modelId="{E91DD461-1EEB-470F-BEC5-793A8D268B77}" type="presOf" srcId="{44179107-03C7-4252-ADD3-7D6C1B50C4AC}" destId="{6D82BD4C-3D5B-499E-8E37-DD5D12E1D76D}" srcOrd="0" destOrd="0" presId="urn:microsoft.com/office/officeart/2008/layout/AlternatingPictureBlocks"/>
    <dgm:cxn modelId="{0B859664-30FE-4D10-AD8A-6EBB43581648}" type="presOf" srcId="{9299C4B2-13F3-4489-97AF-932429D4DB09}" destId="{E2CD4350-EFEC-4F07-9263-A3B3EC629E8C}" srcOrd="0" destOrd="0" presId="urn:microsoft.com/office/officeart/2008/layout/AlternatingPictureBlocks"/>
    <dgm:cxn modelId="{C574BF67-96F8-4ED9-82E7-22FBC5B947F9}" srcId="{532D2E0D-6CDF-4277-A5D4-8E2C44AC9399}" destId="{9299C4B2-13F3-4489-97AF-932429D4DB09}" srcOrd="2" destOrd="0" parTransId="{58780F98-D218-4A7B-91BC-B706CC270261}" sibTransId="{8CF23987-BD55-4716-8B03-6F0F2F75B523}"/>
    <dgm:cxn modelId="{0FDB4952-F7FC-4F57-BB91-331C5A61640F}" srcId="{532D2E0D-6CDF-4277-A5D4-8E2C44AC9399}" destId="{BE87EC34-1536-4D5A-BD9E-85EC1914E372}" srcOrd="0" destOrd="0" parTransId="{CE14B0F9-CDCF-43FD-A15E-F899020EE35D}" sibTransId="{B99D1199-0262-4037-8714-9E59166B2F9F}"/>
    <dgm:cxn modelId="{A3F15080-D190-454D-B75F-B97B139B5396}" srcId="{532D2E0D-6CDF-4277-A5D4-8E2C44AC9399}" destId="{02DA9528-A36E-48AD-B483-EEDB09D916F4}" srcOrd="3" destOrd="0" parTransId="{E795F5EE-52B2-4C27-B4DD-76661690FD4C}" sibTransId="{65F8AF72-8C27-429B-8D28-70B1C0924F93}"/>
    <dgm:cxn modelId="{605F598D-A361-41CC-957F-643B7133D5FA}" type="presOf" srcId="{02DA9528-A36E-48AD-B483-EEDB09D916F4}" destId="{31E12705-DC8A-45E2-B0FF-9578169FB72A}" srcOrd="0" destOrd="0" presId="urn:microsoft.com/office/officeart/2008/layout/AlternatingPictureBlocks"/>
    <dgm:cxn modelId="{D61FDDB6-40A5-4A9F-80A5-DD2DA5937009}" type="presOf" srcId="{BE87EC34-1536-4D5A-BD9E-85EC1914E372}" destId="{723383FC-8BF1-4490-A8A2-3D5B73FE8F6E}" srcOrd="0" destOrd="0" presId="urn:microsoft.com/office/officeart/2008/layout/AlternatingPictureBlocks"/>
    <dgm:cxn modelId="{8739E1B4-5D88-4C0B-9F85-EDD4AFE1C970}" type="presParOf" srcId="{0DFF5BAB-B8CE-4C3F-9C1F-34BA2FEC7730}" destId="{4373FC43-5944-49E7-A577-F00BCA6A19F5}" srcOrd="0" destOrd="0" presId="urn:microsoft.com/office/officeart/2008/layout/AlternatingPictureBlocks"/>
    <dgm:cxn modelId="{7ADA6517-697E-4F7D-A2D4-6F9EDD81AEEF}" type="presParOf" srcId="{4373FC43-5944-49E7-A577-F00BCA6A19F5}" destId="{723383FC-8BF1-4490-A8A2-3D5B73FE8F6E}" srcOrd="0" destOrd="0" presId="urn:microsoft.com/office/officeart/2008/layout/AlternatingPictureBlocks"/>
    <dgm:cxn modelId="{1F8ED8D2-7751-4A3A-B9DD-552203676441}" type="presParOf" srcId="{4373FC43-5944-49E7-A577-F00BCA6A19F5}" destId="{3097BDD4-FC36-4B8C-A299-8C324509C5BF}" srcOrd="1" destOrd="0" presId="urn:microsoft.com/office/officeart/2008/layout/AlternatingPictureBlocks"/>
    <dgm:cxn modelId="{631BE8D2-7C00-4EC5-B8EC-25C860D6D8C0}" type="presParOf" srcId="{0DFF5BAB-B8CE-4C3F-9C1F-34BA2FEC7730}" destId="{C81F04B3-C2AD-4C4D-B193-8B2B73F4E754}" srcOrd="1" destOrd="0" presId="urn:microsoft.com/office/officeart/2008/layout/AlternatingPictureBlocks"/>
    <dgm:cxn modelId="{C7036CDF-528B-48CF-BC83-8F0E5068E2DB}" type="presParOf" srcId="{0DFF5BAB-B8CE-4C3F-9C1F-34BA2FEC7730}" destId="{C1D2CE6B-2E98-4046-A431-B33AA1DC51D0}" srcOrd="2" destOrd="0" presId="urn:microsoft.com/office/officeart/2008/layout/AlternatingPictureBlocks"/>
    <dgm:cxn modelId="{CB86887D-F73F-42C7-85AE-255C73C4B6CC}" type="presParOf" srcId="{C1D2CE6B-2E98-4046-A431-B33AA1DC51D0}" destId="{E0A0A7AC-4532-4AEB-B456-92E4A10B45F4}" srcOrd="0" destOrd="0" presId="urn:microsoft.com/office/officeart/2008/layout/AlternatingPictureBlocks"/>
    <dgm:cxn modelId="{C9474762-F484-4B3B-94BC-6FEA26603414}" type="presParOf" srcId="{C1D2CE6B-2E98-4046-A431-B33AA1DC51D0}" destId="{ABDC5615-B175-4894-BB7E-8DB6EC82D487}" srcOrd="1" destOrd="0" presId="urn:microsoft.com/office/officeart/2008/layout/AlternatingPictureBlocks"/>
    <dgm:cxn modelId="{33BBAAAC-B969-4C70-9AC7-DC98E7B0131D}" type="presParOf" srcId="{0DFF5BAB-B8CE-4C3F-9C1F-34BA2FEC7730}" destId="{BD0BB110-AB1A-4CC4-92D1-15E817C4B25C}" srcOrd="3" destOrd="0" presId="urn:microsoft.com/office/officeart/2008/layout/AlternatingPictureBlocks"/>
    <dgm:cxn modelId="{C3FE7223-5305-486E-B28F-EE6AAD15BBCE}" type="presParOf" srcId="{0DFF5BAB-B8CE-4C3F-9C1F-34BA2FEC7730}" destId="{CC9CBE2E-DCB8-4AC3-A735-511EC991AB31}" srcOrd="4" destOrd="0" presId="urn:microsoft.com/office/officeart/2008/layout/AlternatingPictureBlocks"/>
    <dgm:cxn modelId="{2A51975F-2FE1-45C3-83B4-4A7B1DDA7877}" type="presParOf" srcId="{CC9CBE2E-DCB8-4AC3-A735-511EC991AB31}" destId="{E2CD4350-EFEC-4F07-9263-A3B3EC629E8C}" srcOrd="0" destOrd="0" presId="urn:microsoft.com/office/officeart/2008/layout/AlternatingPictureBlocks"/>
    <dgm:cxn modelId="{4EE8B57A-84D4-4CB0-ABED-1D84D9E3131F}" type="presParOf" srcId="{CC9CBE2E-DCB8-4AC3-A735-511EC991AB31}" destId="{7BDE67AF-60E0-4B33-98C2-1D2A98491A3F}" srcOrd="1" destOrd="0" presId="urn:microsoft.com/office/officeart/2008/layout/AlternatingPictureBlocks"/>
    <dgm:cxn modelId="{3FDD39E2-D1F1-4CA9-A2E3-A56689B803DC}" type="presParOf" srcId="{0DFF5BAB-B8CE-4C3F-9C1F-34BA2FEC7730}" destId="{7A06A7EE-42A8-4296-986A-639556C02A11}" srcOrd="5" destOrd="0" presId="urn:microsoft.com/office/officeart/2008/layout/AlternatingPictureBlocks"/>
    <dgm:cxn modelId="{538A4668-E453-4C06-B73E-B599C4223366}" type="presParOf" srcId="{0DFF5BAB-B8CE-4C3F-9C1F-34BA2FEC7730}" destId="{5F3FAC3B-D59E-4351-AA2F-CD1289C7C0CF}" srcOrd="6" destOrd="0" presId="urn:microsoft.com/office/officeart/2008/layout/AlternatingPictureBlocks"/>
    <dgm:cxn modelId="{D97E0061-9700-44A3-B733-D103A700EE6F}" type="presParOf" srcId="{5F3FAC3B-D59E-4351-AA2F-CD1289C7C0CF}" destId="{31E12705-DC8A-45E2-B0FF-9578169FB72A}" srcOrd="0" destOrd="0" presId="urn:microsoft.com/office/officeart/2008/layout/AlternatingPictureBlocks"/>
    <dgm:cxn modelId="{5ED68FE4-EA8A-4041-B526-8DDD511394CF}" type="presParOf" srcId="{5F3FAC3B-D59E-4351-AA2F-CD1289C7C0CF}" destId="{30DDA760-C78A-4F6D-90F2-CC68FCEA2653}" srcOrd="1" destOrd="0" presId="urn:microsoft.com/office/officeart/2008/layout/AlternatingPictureBlocks"/>
    <dgm:cxn modelId="{FA0EF8A5-A94F-4581-9FDE-9A2C6B68B0EE}" type="presParOf" srcId="{0DFF5BAB-B8CE-4C3F-9C1F-34BA2FEC7730}" destId="{EBBDD8E7-9ED7-4B31-805F-F9B8E59C7684}" srcOrd="7" destOrd="0" presId="urn:microsoft.com/office/officeart/2008/layout/AlternatingPictureBlocks"/>
    <dgm:cxn modelId="{41187F68-D53D-4960-8C0B-C7B6695E1220}" type="presParOf" srcId="{0DFF5BAB-B8CE-4C3F-9C1F-34BA2FEC7730}" destId="{8C5A990F-1D94-4E1B-9573-9955070CD8ED}" srcOrd="8" destOrd="0" presId="urn:microsoft.com/office/officeart/2008/layout/AlternatingPictureBlocks"/>
    <dgm:cxn modelId="{2411CA93-3F96-4DEC-A665-7A9B85E304E3}" type="presParOf" srcId="{8C5A990F-1D94-4E1B-9573-9955070CD8ED}" destId="{6D82BD4C-3D5B-499E-8E37-DD5D12E1D76D}" srcOrd="0" destOrd="0" presId="urn:microsoft.com/office/officeart/2008/layout/AlternatingPictureBlocks"/>
    <dgm:cxn modelId="{4D14A849-6C1E-4B7B-93E8-C4D8B5CEA0A0}" type="presParOf" srcId="{8C5A990F-1D94-4E1B-9573-9955070CD8ED}" destId="{B669DC93-5908-4CF2-A890-DAC1F0961125}" srcOrd="1"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75BDF49-E75F-4BB0-8122-7E38425580B4}" type="doc">
      <dgm:prSet loTypeId="urn:microsoft.com/office/officeart/2005/8/layout/radial1" loCatId="cycle" qsTypeId="urn:microsoft.com/office/officeart/2005/8/quickstyle/simple2" qsCatId="simple" csTypeId="urn:microsoft.com/office/officeart/2005/8/colors/colorful3" csCatId="colorful" phldr="1"/>
      <dgm:spPr/>
      <dgm:t>
        <a:bodyPr/>
        <a:lstStyle/>
        <a:p>
          <a:endParaRPr lang="en-IN"/>
        </a:p>
      </dgm:t>
    </dgm:pt>
    <dgm:pt modelId="{42B22892-3EB5-4B22-BA24-A60FA0116B36}">
      <dgm:prSet phldrT="[Text]" custT="1"/>
      <dgm:spPr/>
      <dgm:t>
        <a:bodyPr/>
        <a:lstStyle/>
        <a:p>
          <a:r>
            <a:rPr lang="en-US" sz="1400" b="1" dirty="0">
              <a:solidFill>
                <a:schemeClr val="bg1"/>
              </a:solidFill>
            </a:rPr>
            <a:t>Sectors</a:t>
          </a:r>
          <a:endParaRPr lang="en-IN" sz="1400" b="1" dirty="0">
            <a:solidFill>
              <a:schemeClr val="bg1"/>
            </a:solidFill>
          </a:endParaRPr>
        </a:p>
      </dgm:t>
    </dgm:pt>
    <dgm:pt modelId="{53741739-3C7D-496C-B71D-2FF12AFA0723}" type="parTrans" cxnId="{BF582DCB-F113-435E-8173-B26A40649FE1}">
      <dgm:prSet/>
      <dgm:spPr/>
      <dgm:t>
        <a:bodyPr/>
        <a:lstStyle/>
        <a:p>
          <a:endParaRPr lang="en-IN" sz="1400">
            <a:solidFill>
              <a:schemeClr val="tx1"/>
            </a:solidFill>
          </a:endParaRPr>
        </a:p>
      </dgm:t>
    </dgm:pt>
    <dgm:pt modelId="{8C3A6C90-727B-4C8D-80D9-CBCC33426EF4}" type="sibTrans" cxnId="{BF582DCB-F113-435E-8173-B26A40649FE1}">
      <dgm:prSet/>
      <dgm:spPr/>
      <dgm:t>
        <a:bodyPr/>
        <a:lstStyle/>
        <a:p>
          <a:endParaRPr lang="en-IN" sz="1400">
            <a:solidFill>
              <a:schemeClr val="tx1"/>
            </a:solidFill>
          </a:endParaRPr>
        </a:p>
      </dgm:t>
    </dgm:pt>
    <dgm:pt modelId="{109023E5-D9C3-4561-94EA-06F56337576D}">
      <dgm:prSet phldrT="[Text]" custT="1"/>
      <dgm:spPr/>
      <dgm:t>
        <a:bodyPr/>
        <a:lstStyle/>
        <a:p>
          <a:r>
            <a:rPr lang="en-US" sz="1400" b="1">
              <a:solidFill>
                <a:schemeClr val="tx1"/>
              </a:solidFill>
            </a:rPr>
            <a:t>Bamboo</a:t>
          </a:r>
          <a:endParaRPr lang="en-IN" sz="1400" b="1" dirty="0">
            <a:solidFill>
              <a:schemeClr val="tx1"/>
            </a:solidFill>
          </a:endParaRPr>
        </a:p>
      </dgm:t>
    </dgm:pt>
    <dgm:pt modelId="{30CA3851-2059-44E5-B536-3173676510BC}" type="parTrans" cxnId="{2AE81FE5-D467-4BF1-8878-0CC5605DD4EA}">
      <dgm:prSet custT="1"/>
      <dgm:spPr/>
      <dgm:t>
        <a:bodyPr/>
        <a:lstStyle/>
        <a:p>
          <a:endParaRPr lang="en-IN" sz="1400">
            <a:solidFill>
              <a:schemeClr val="tx1"/>
            </a:solidFill>
          </a:endParaRPr>
        </a:p>
      </dgm:t>
    </dgm:pt>
    <dgm:pt modelId="{AEA2BB8F-7282-4DB8-8562-0972BAE62E28}" type="sibTrans" cxnId="{2AE81FE5-D467-4BF1-8878-0CC5605DD4EA}">
      <dgm:prSet/>
      <dgm:spPr/>
      <dgm:t>
        <a:bodyPr/>
        <a:lstStyle/>
        <a:p>
          <a:endParaRPr lang="en-IN" sz="1400">
            <a:solidFill>
              <a:schemeClr val="tx1"/>
            </a:solidFill>
          </a:endParaRPr>
        </a:p>
      </dgm:t>
    </dgm:pt>
    <dgm:pt modelId="{681DD8A4-6AED-4DCC-A87A-87DFB12C9B05}">
      <dgm:prSet phldrT="[Text]" custT="1"/>
      <dgm:spPr/>
      <dgm:t>
        <a:bodyPr/>
        <a:lstStyle/>
        <a:p>
          <a:r>
            <a:rPr lang="en-US" sz="1400" b="1">
              <a:solidFill>
                <a:schemeClr val="tx1"/>
              </a:solidFill>
            </a:rPr>
            <a:t>Piggery</a:t>
          </a:r>
          <a:endParaRPr lang="en-IN" sz="1400" b="1" dirty="0">
            <a:solidFill>
              <a:schemeClr val="tx1"/>
            </a:solidFill>
          </a:endParaRPr>
        </a:p>
      </dgm:t>
    </dgm:pt>
    <dgm:pt modelId="{B911CE4A-6F8A-4089-B422-69D3BBFB5360}" type="parTrans" cxnId="{2B3213A6-1163-4ADC-9DBF-D153702C1500}">
      <dgm:prSet custT="1"/>
      <dgm:spPr/>
      <dgm:t>
        <a:bodyPr/>
        <a:lstStyle/>
        <a:p>
          <a:endParaRPr lang="en-IN" sz="1400">
            <a:solidFill>
              <a:schemeClr val="tx1"/>
            </a:solidFill>
          </a:endParaRPr>
        </a:p>
      </dgm:t>
    </dgm:pt>
    <dgm:pt modelId="{C687DACE-7C3B-40C4-8EEA-65ED05DE71A2}" type="sibTrans" cxnId="{2B3213A6-1163-4ADC-9DBF-D153702C1500}">
      <dgm:prSet/>
      <dgm:spPr/>
      <dgm:t>
        <a:bodyPr/>
        <a:lstStyle/>
        <a:p>
          <a:endParaRPr lang="en-IN" sz="1400">
            <a:solidFill>
              <a:schemeClr val="tx1"/>
            </a:solidFill>
          </a:endParaRPr>
        </a:p>
      </dgm:t>
    </dgm:pt>
    <dgm:pt modelId="{AD4C7BA5-5306-4C8E-A71D-5D1F973404AD}">
      <dgm:prSet phldrT="[Text]" custT="1"/>
      <dgm:spPr/>
      <dgm:t>
        <a:bodyPr/>
        <a:lstStyle/>
        <a:p>
          <a:r>
            <a:rPr lang="en-US" sz="1400" b="1">
              <a:solidFill>
                <a:schemeClr val="tx1"/>
              </a:solidFill>
            </a:rPr>
            <a:t>Regional tourism</a:t>
          </a:r>
          <a:endParaRPr lang="en-IN" sz="1400" b="1" dirty="0">
            <a:solidFill>
              <a:schemeClr val="tx1"/>
            </a:solidFill>
          </a:endParaRPr>
        </a:p>
      </dgm:t>
    </dgm:pt>
    <dgm:pt modelId="{68104CD0-BB8E-4F72-8D64-8FACB84536E8}" type="parTrans" cxnId="{17DC08C7-0249-44A3-8B50-3C5AB446E78C}">
      <dgm:prSet custT="1"/>
      <dgm:spPr/>
      <dgm:t>
        <a:bodyPr/>
        <a:lstStyle/>
        <a:p>
          <a:endParaRPr lang="en-IN" sz="1400">
            <a:solidFill>
              <a:schemeClr val="tx1"/>
            </a:solidFill>
          </a:endParaRPr>
        </a:p>
      </dgm:t>
    </dgm:pt>
    <dgm:pt modelId="{DFB5DA6D-208D-49FC-A8A2-FAB3FE8BE451}" type="sibTrans" cxnId="{17DC08C7-0249-44A3-8B50-3C5AB446E78C}">
      <dgm:prSet/>
      <dgm:spPr/>
      <dgm:t>
        <a:bodyPr/>
        <a:lstStyle/>
        <a:p>
          <a:endParaRPr lang="en-IN" sz="1400">
            <a:solidFill>
              <a:schemeClr val="tx1"/>
            </a:solidFill>
          </a:endParaRPr>
        </a:p>
      </dgm:t>
    </dgm:pt>
    <dgm:pt modelId="{EC368CD2-4AA6-4FD5-8741-EAD6146EBB66}">
      <dgm:prSet phldrT="[Text]" custT="1"/>
      <dgm:spPr/>
      <dgm:t>
        <a:bodyPr/>
        <a:lstStyle/>
        <a:p>
          <a:r>
            <a:rPr lang="en-US" sz="1400" b="1">
              <a:solidFill>
                <a:schemeClr val="tx1"/>
              </a:solidFill>
            </a:rPr>
            <a:t>Higher education</a:t>
          </a:r>
          <a:endParaRPr lang="en-US" sz="1400" b="1" dirty="0">
            <a:solidFill>
              <a:schemeClr val="tx1"/>
            </a:solidFill>
          </a:endParaRPr>
        </a:p>
      </dgm:t>
    </dgm:pt>
    <dgm:pt modelId="{88343CB2-32AB-45D5-A2D0-2030BCFD57CD}" type="parTrans" cxnId="{EE3B00EB-9969-4A21-9942-D1AC83F4E33D}">
      <dgm:prSet custT="1"/>
      <dgm:spPr/>
      <dgm:t>
        <a:bodyPr/>
        <a:lstStyle/>
        <a:p>
          <a:endParaRPr lang="en-IN" sz="1400">
            <a:solidFill>
              <a:schemeClr val="tx1"/>
            </a:solidFill>
          </a:endParaRPr>
        </a:p>
      </dgm:t>
    </dgm:pt>
    <dgm:pt modelId="{F8E21929-201D-4B71-808F-2BD9C787EBB8}" type="sibTrans" cxnId="{EE3B00EB-9969-4A21-9942-D1AC83F4E33D}">
      <dgm:prSet/>
      <dgm:spPr/>
      <dgm:t>
        <a:bodyPr/>
        <a:lstStyle/>
        <a:p>
          <a:endParaRPr lang="en-IN" sz="1400">
            <a:solidFill>
              <a:schemeClr val="tx1"/>
            </a:solidFill>
          </a:endParaRPr>
        </a:p>
      </dgm:t>
    </dgm:pt>
    <dgm:pt modelId="{206C66D3-A6C1-4D2A-9B1A-6281B34285FD}">
      <dgm:prSet phldrT="[Text]" custT="1"/>
      <dgm:spPr/>
      <dgm:t>
        <a:bodyPr/>
        <a:lstStyle/>
        <a:p>
          <a:r>
            <a:rPr lang="en-US" sz="1400" b="1">
              <a:solidFill>
                <a:schemeClr val="tx1"/>
              </a:solidFill>
            </a:rPr>
            <a:t>Tertiary healthcare</a:t>
          </a:r>
          <a:endParaRPr lang="en-US" sz="1400" b="1" dirty="0">
            <a:solidFill>
              <a:schemeClr val="tx1"/>
            </a:solidFill>
          </a:endParaRPr>
        </a:p>
      </dgm:t>
    </dgm:pt>
    <dgm:pt modelId="{50F945D6-35CC-425C-8DF8-EE3041F11A4C}" type="parTrans" cxnId="{586C0274-94EA-4586-832E-E15BBAD02F4A}">
      <dgm:prSet custT="1"/>
      <dgm:spPr/>
      <dgm:t>
        <a:bodyPr/>
        <a:lstStyle/>
        <a:p>
          <a:endParaRPr lang="en-IN" sz="1400">
            <a:solidFill>
              <a:schemeClr val="tx1"/>
            </a:solidFill>
          </a:endParaRPr>
        </a:p>
      </dgm:t>
    </dgm:pt>
    <dgm:pt modelId="{B1CD02EC-DE2F-4086-BEF8-16D89ABD5AFD}" type="sibTrans" cxnId="{586C0274-94EA-4586-832E-E15BBAD02F4A}">
      <dgm:prSet/>
      <dgm:spPr/>
      <dgm:t>
        <a:bodyPr/>
        <a:lstStyle/>
        <a:p>
          <a:endParaRPr lang="en-IN" sz="1400">
            <a:solidFill>
              <a:schemeClr val="tx1"/>
            </a:solidFill>
          </a:endParaRPr>
        </a:p>
      </dgm:t>
    </dgm:pt>
    <dgm:pt modelId="{3CA2177A-3727-4AE9-B5A4-77408285CEF4}">
      <dgm:prSet phldrT="[Text]" custT="1"/>
      <dgm:spPr/>
      <dgm:t>
        <a:bodyPr/>
        <a:lstStyle/>
        <a:p>
          <a:r>
            <a:rPr lang="en-US" sz="1400" b="1">
              <a:solidFill>
                <a:schemeClr val="tx1"/>
              </a:solidFill>
            </a:rPr>
            <a:t>Livelihood Projects</a:t>
          </a:r>
          <a:endParaRPr lang="en-US" sz="1400" b="1" dirty="0">
            <a:solidFill>
              <a:schemeClr val="tx1"/>
            </a:solidFill>
          </a:endParaRPr>
        </a:p>
      </dgm:t>
    </dgm:pt>
    <dgm:pt modelId="{383B0A70-AFD3-4C6C-88C4-C04EA2901D3E}" type="parTrans" cxnId="{32E14C9F-642F-4884-BE6D-A2B3E2FF549F}">
      <dgm:prSet custT="1"/>
      <dgm:spPr/>
      <dgm:t>
        <a:bodyPr/>
        <a:lstStyle/>
        <a:p>
          <a:endParaRPr lang="en-IN" sz="1400">
            <a:solidFill>
              <a:schemeClr val="tx1"/>
            </a:solidFill>
          </a:endParaRPr>
        </a:p>
      </dgm:t>
    </dgm:pt>
    <dgm:pt modelId="{1600910C-EBD0-4EDE-8AFB-5145F2E4D6DF}" type="sibTrans" cxnId="{32E14C9F-642F-4884-BE6D-A2B3E2FF549F}">
      <dgm:prSet/>
      <dgm:spPr/>
      <dgm:t>
        <a:bodyPr/>
        <a:lstStyle/>
        <a:p>
          <a:endParaRPr lang="en-IN" sz="1400">
            <a:solidFill>
              <a:schemeClr val="tx1"/>
            </a:solidFill>
          </a:endParaRPr>
        </a:p>
      </dgm:t>
    </dgm:pt>
    <dgm:pt modelId="{87852FE0-D2A2-4060-A98A-9BC61D382CDE}">
      <dgm:prSet phldrT="[Text]" custT="1"/>
      <dgm:spPr/>
      <dgm:t>
        <a:bodyPr/>
        <a:lstStyle/>
        <a:p>
          <a:r>
            <a:rPr lang="en-US" sz="1400" b="1" dirty="0">
              <a:solidFill>
                <a:schemeClr val="tx1"/>
              </a:solidFill>
            </a:rPr>
            <a:t>Science and Technology</a:t>
          </a:r>
        </a:p>
      </dgm:t>
    </dgm:pt>
    <dgm:pt modelId="{636C2BD3-A280-4AAC-8F80-3685ADA2D546}" type="parTrans" cxnId="{E7B71F21-5F55-45D3-9F4D-AAF178A18A73}">
      <dgm:prSet custT="1"/>
      <dgm:spPr/>
      <dgm:t>
        <a:bodyPr/>
        <a:lstStyle/>
        <a:p>
          <a:endParaRPr lang="en-IN" sz="1400">
            <a:solidFill>
              <a:schemeClr val="tx1"/>
            </a:solidFill>
          </a:endParaRPr>
        </a:p>
      </dgm:t>
    </dgm:pt>
    <dgm:pt modelId="{4F24532A-323D-4098-9A9D-7112BFA840BB}" type="sibTrans" cxnId="{E7B71F21-5F55-45D3-9F4D-AAF178A18A73}">
      <dgm:prSet/>
      <dgm:spPr/>
      <dgm:t>
        <a:bodyPr/>
        <a:lstStyle/>
        <a:p>
          <a:endParaRPr lang="en-IN" sz="1400">
            <a:solidFill>
              <a:schemeClr val="tx1"/>
            </a:solidFill>
          </a:endParaRPr>
        </a:p>
      </dgm:t>
    </dgm:pt>
    <dgm:pt modelId="{D742AE38-CA49-4FAD-8532-FB8FD83B4121}">
      <dgm:prSet phldrT="[Text]" custT="1"/>
      <dgm:spPr/>
      <dgm:t>
        <a:bodyPr/>
        <a:lstStyle/>
        <a:p>
          <a:r>
            <a:rPr lang="en-US" sz="1400" b="1">
              <a:solidFill>
                <a:schemeClr val="tx1"/>
              </a:solidFill>
            </a:rPr>
            <a:t>Survey and investigation</a:t>
          </a:r>
          <a:endParaRPr lang="en-US" sz="1400" b="1" dirty="0">
            <a:solidFill>
              <a:schemeClr val="tx1"/>
            </a:solidFill>
          </a:endParaRPr>
        </a:p>
      </dgm:t>
    </dgm:pt>
    <dgm:pt modelId="{FB5D76E5-293F-4990-B47F-7910C9893FD2}" type="parTrans" cxnId="{545E5312-4C05-4DA9-A394-7AAC749AB6C5}">
      <dgm:prSet custT="1"/>
      <dgm:spPr/>
      <dgm:t>
        <a:bodyPr/>
        <a:lstStyle/>
        <a:p>
          <a:endParaRPr lang="en-IN" sz="1400">
            <a:solidFill>
              <a:schemeClr val="tx1"/>
            </a:solidFill>
          </a:endParaRPr>
        </a:p>
      </dgm:t>
    </dgm:pt>
    <dgm:pt modelId="{5B501ACF-E57E-40CB-823B-872497FC281B}" type="sibTrans" cxnId="{545E5312-4C05-4DA9-A394-7AAC749AB6C5}">
      <dgm:prSet/>
      <dgm:spPr/>
      <dgm:t>
        <a:bodyPr/>
        <a:lstStyle/>
        <a:p>
          <a:endParaRPr lang="en-IN" sz="1400">
            <a:solidFill>
              <a:schemeClr val="tx1"/>
            </a:solidFill>
          </a:endParaRPr>
        </a:p>
      </dgm:t>
    </dgm:pt>
    <dgm:pt modelId="{F5DD0C10-A74E-462D-B3BE-7B71BB75BAF5}">
      <dgm:prSet phldrT="[Text]" custT="1"/>
      <dgm:spPr/>
      <dgm:t>
        <a:bodyPr/>
        <a:lstStyle/>
        <a:p>
          <a:r>
            <a:rPr lang="en-US" sz="1400" b="1">
              <a:solidFill>
                <a:schemeClr val="tx1"/>
              </a:solidFill>
            </a:rPr>
            <a:t>Promotion of the NER</a:t>
          </a:r>
          <a:endParaRPr lang="en-US" sz="1400" b="1" dirty="0">
            <a:solidFill>
              <a:schemeClr val="tx1"/>
            </a:solidFill>
          </a:endParaRPr>
        </a:p>
      </dgm:t>
    </dgm:pt>
    <dgm:pt modelId="{9D360CD0-26EC-48BF-B41A-5C62D570E9F6}" type="parTrans" cxnId="{A397CFD7-1896-4536-BA05-A91BB5EDDE9A}">
      <dgm:prSet custT="1"/>
      <dgm:spPr/>
      <dgm:t>
        <a:bodyPr/>
        <a:lstStyle/>
        <a:p>
          <a:endParaRPr lang="en-IN" sz="1400">
            <a:solidFill>
              <a:schemeClr val="tx1"/>
            </a:solidFill>
          </a:endParaRPr>
        </a:p>
      </dgm:t>
    </dgm:pt>
    <dgm:pt modelId="{6EA60C7F-474F-42B7-AA0F-8DFF33FABADE}" type="sibTrans" cxnId="{A397CFD7-1896-4536-BA05-A91BB5EDDE9A}">
      <dgm:prSet/>
      <dgm:spPr/>
      <dgm:t>
        <a:bodyPr/>
        <a:lstStyle/>
        <a:p>
          <a:endParaRPr lang="en-IN" sz="1400">
            <a:solidFill>
              <a:schemeClr val="tx1"/>
            </a:solidFill>
          </a:endParaRPr>
        </a:p>
      </dgm:t>
    </dgm:pt>
    <dgm:pt modelId="{EDC6F434-992B-44CF-8284-BC740BFCC6FD}">
      <dgm:prSet phldrT="[Text]"/>
      <dgm:spPr/>
      <dgm:t>
        <a:bodyPr/>
        <a:lstStyle/>
        <a:p>
          <a:endParaRPr lang="en-US" sz="1400" dirty="0">
            <a:solidFill>
              <a:schemeClr val="tx1"/>
            </a:solidFill>
          </a:endParaRPr>
        </a:p>
      </dgm:t>
    </dgm:pt>
    <dgm:pt modelId="{8C49F9A6-8817-4A45-83E9-4C3CB80DB038}" type="parTrans" cxnId="{E3977DB1-990A-4DB6-9298-5BB1C1350B8E}">
      <dgm:prSet/>
      <dgm:spPr/>
      <dgm:t>
        <a:bodyPr/>
        <a:lstStyle/>
        <a:p>
          <a:endParaRPr lang="en-IN" sz="1400">
            <a:solidFill>
              <a:schemeClr val="tx1"/>
            </a:solidFill>
          </a:endParaRPr>
        </a:p>
      </dgm:t>
    </dgm:pt>
    <dgm:pt modelId="{AF92EDF4-4BB3-42DF-A181-553F6E890DF2}" type="sibTrans" cxnId="{E3977DB1-990A-4DB6-9298-5BB1C1350B8E}">
      <dgm:prSet/>
      <dgm:spPr/>
      <dgm:t>
        <a:bodyPr/>
        <a:lstStyle/>
        <a:p>
          <a:endParaRPr lang="en-IN" sz="1400">
            <a:solidFill>
              <a:schemeClr val="tx1"/>
            </a:solidFill>
          </a:endParaRPr>
        </a:p>
      </dgm:t>
    </dgm:pt>
    <dgm:pt modelId="{F6DFE7D1-1052-4FCD-B26A-D2445542A3F5}" type="pres">
      <dgm:prSet presAssocID="{C75BDF49-E75F-4BB0-8122-7E38425580B4}" presName="cycle" presStyleCnt="0">
        <dgm:presLayoutVars>
          <dgm:chMax val="1"/>
          <dgm:dir/>
          <dgm:animLvl val="ctr"/>
          <dgm:resizeHandles val="exact"/>
        </dgm:presLayoutVars>
      </dgm:prSet>
      <dgm:spPr/>
    </dgm:pt>
    <dgm:pt modelId="{6A2CC962-5E19-4D2F-9B57-71E11609C942}" type="pres">
      <dgm:prSet presAssocID="{42B22892-3EB5-4B22-BA24-A60FA0116B36}" presName="centerShape" presStyleLbl="node0" presStyleIdx="0" presStyleCnt="1" custScaleX="126646" custScaleY="116942"/>
      <dgm:spPr/>
    </dgm:pt>
    <dgm:pt modelId="{82BEA861-BA03-4D65-BDD7-1DD0A14BDBAC}" type="pres">
      <dgm:prSet presAssocID="{30CA3851-2059-44E5-B536-3173676510BC}" presName="Name9" presStyleLbl="parChTrans1D2" presStyleIdx="0" presStyleCnt="9"/>
      <dgm:spPr/>
    </dgm:pt>
    <dgm:pt modelId="{9AB824C5-A786-463A-A2CF-9F7CF1D18938}" type="pres">
      <dgm:prSet presAssocID="{30CA3851-2059-44E5-B536-3173676510BC}" presName="connTx" presStyleLbl="parChTrans1D2" presStyleIdx="0" presStyleCnt="9"/>
      <dgm:spPr/>
    </dgm:pt>
    <dgm:pt modelId="{76630FC8-39F7-4F0C-B455-430043D0C1B1}" type="pres">
      <dgm:prSet presAssocID="{109023E5-D9C3-4561-94EA-06F56337576D}" presName="node" presStyleLbl="node1" presStyleIdx="0" presStyleCnt="9" custScaleX="154861" custScaleY="155928">
        <dgm:presLayoutVars>
          <dgm:bulletEnabled val="1"/>
        </dgm:presLayoutVars>
      </dgm:prSet>
      <dgm:spPr/>
    </dgm:pt>
    <dgm:pt modelId="{7F35982F-1FC1-4BEB-9A91-D0CDC854EC3A}" type="pres">
      <dgm:prSet presAssocID="{B911CE4A-6F8A-4089-B422-69D3BBFB5360}" presName="Name9" presStyleLbl="parChTrans1D2" presStyleIdx="1" presStyleCnt="9"/>
      <dgm:spPr/>
    </dgm:pt>
    <dgm:pt modelId="{918CC1DD-57E1-4447-8212-DDAFB935810E}" type="pres">
      <dgm:prSet presAssocID="{B911CE4A-6F8A-4089-B422-69D3BBFB5360}" presName="connTx" presStyleLbl="parChTrans1D2" presStyleIdx="1" presStyleCnt="9"/>
      <dgm:spPr/>
    </dgm:pt>
    <dgm:pt modelId="{789DBFD0-E15B-48A9-B9F4-1A880E741B08}" type="pres">
      <dgm:prSet presAssocID="{681DD8A4-6AED-4DCC-A87A-87DFB12C9B05}" presName="node" presStyleLbl="node1" presStyleIdx="1" presStyleCnt="9" custScaleX="154861" custScaleY="155928">
        <dgm:presLayoutVars>
          <dgm:bulletEnabled val="1"/>
        </dgm:presLayoutVars>
      </dgm:prSet>
      <dgm:spPr/>
    </dgm:pt>
    <dgm:pt modelId="{C9E87F84-9092-4F6D-AE8F-0016512891DD}" type="pres">
      <dgm:prSet presAssocID="{68104CD0-BB8E-4F72-8D64-8FACB84536E8}" presName="Name9" presStyleLbl="parChTrans1D2" presStyleIdx="2" presStyleCnt="9"/>
      <dgm:spPr/>
    </dgm:pt>
    <dgm:pt modelId="{E5261729-9F6B-4B6D-AFB3-7B099CE9B3BD}" type="pres">
      <dgm:prSet presAssocID="{68104CD0-BB8E-4F72-8D64-8FACB84536E8}" presName="connTx" presStyleLbl="parChTrans1D2" presStyleIdx="2" presStyleCnt="9"/>
      <dgm:spPr/>
    </dgm:pt>
    <dgm:pt modelId="{4B332FA3-7F38-4505-BEE5-059CCF904F67}" type="pres">
      <dgm:prSet presAssocID="{AD4C7BA5-5306-4C8E-A71D-5D1F973404AD}" presName="node" presStyleLbl="node1" presStyleIdx="2" presStyleCnt="9" custScaleX="154861" custScaleY="155928">
        <dgm:presLayoutVars>
          <dgm:bulletEnabled val="1"/>
        </dgm:presLayoutVars>
      </dgm:prSet>
      <dgm:spPr/>
    </dgm:pt>
    <dgm:pt modelId="{1F69D612-C241-4EA6-B705-DEBA732652C0}" type="pres">
      <dgm:prSet presAssocID="{88343CB2-32AB-45D5-A2D0-2030BCFD57CD}" presName="Name9" presStyleLbl="parChTrans1D2" presStyleIdx="3" presStyleCnt="9"/>
      <dgm:spPr/>
    </dgm:pt>
    <dgm:pt modelId="{46C47D82-DBEE-431D-B8C5-B42AF9F3CAB9}" type="pres">
      <dgm:prSet presAssocID="{88343CB2-32AB-45D5-A2D0-2030BCFD57CD}" presName="connTx" presStyleLbl="parChTrans1D2" presStyleIdx="3" presStyleCnt="9"/>
      <dgm:spPr/>
    </dgm:pt>
    <dgm:pt modelId="{7F4F2438-8D9F-4DD6-8CC8-CAABE0FCCD73}" type="pres">
      <dgm:prSet presAssocID="{EC368CD2-4AA6-4FD5-8741-EAD6146EBB66}" presName="node" presStyleLbl="node1" presStyleIdx="3" presStyleCnt="9" custScaleX="154861" custScaleY="155928">
        <dgm:presLayoutVars>
          <dgm:bulletEnabled val="1"/>
        </dgm:presLayoutVars>
      </dgm:prSet>
      <dgm:spPr/>
    </dgm:pt>
    <dgm:pt modelId="{FAC1C3F7-4DEB-480C-816C-BB08DC738596}" type="pres">
      <dgm:prSet presAssocID="{50F945D6-35CC-425C-8DF8-EE3041F11A4C}" presName="Name9" presStyleLbl="parChTrans1D2" presStyleIdx="4" presStyleCnt="9"/>
      <dgm:spPr/>
    </dgm:pt>
    <dgm:pt modelId="{968ABCA0-7783-4132-8F9E-556A37A13449}" type="pres">
      <dgm:prSet presAssocID="{50F945D6-35CC-425C-8DF8-EE3041F11A4C}" presName="connTx" presStyleLbl="parChTrans1D2" presStyleIdx="4" presStyleCnt="9"/>
      <dgm:spPr/>
    </dgm:pt>
    <dgm:pt modelId="{BC1F741D-410C-4C44-AF80-4B5FF14A11F1}" type="pres">
      <dgm:prSet presAssocID="{206C66D3-A6C1-4D2A-9B1A-6281B34285FD}" presName="node" presStyleLbl="node1" presStyleIdx="4" presStyleCnt="9" custScaleX="154861" custScaleY="155928">
        <dgm:presLayoutVars>
          <dgm:bulletEnabled val="1"/>
        </dgm:presLayoutVars>
      </dgm:prSet>
      <dgm:spPr/>
    </dgm:pt>
    <dgm:pt modelId="{8DDADF27-4646-4599-BA16-057C3239CC98}" type="pres">
      <dgm:prSet presAssocID="{383B0A70-AFD3-4C6C-88C4-C04EA2901D3E}" presName="Name9" presStyleLbl="parChTrans1D2" presStyleIdx="5" presStyleCnt="9"/>
      <dgm:spPr/>
    </dgm:pt>
    <dgm:pt modelId="{D08BCEE4-44C2-461B-AF7D-1EEA30A8893F}" type="pres">
      <dgm:prSet presAssocID="{383B0A70-AFD3-4C6C-88C4-C04EA2901D3E}" presName="connTx" presStyleLbl="parChTrans1D2" presStyleIdx="5" presStyleCnt="9"/>
      <dgm:spPr/>
    </dgm:pt>
    <dgm:pt modelId="{F96D6FE0-B417-4BDE-892A-66E589256661}" type="pres">
      <dgm:prSet presAssocID="{3CA2177A-3727-4AE9-B5A4-77408285CEF4}" presName="node" presStyleLbl="node1" presStyleIdx="5" presStyleCnt="9" custScaleX="154861" custScaleY="155928">
        <dgm:presLayoutVars>
          <dgm:bulletEnabled val="1"/>
        </dgm:presLayoutVars>
      </dgm:prSet>
      <dgm:spPr/>
    </dgm:pt>
    <dgm:pt modelId="{F7D34ADE-EBBE-49CC-AE11-2185DA00FE80}" type="pres">
      <dgm:prSet presAssocID="{636C2BD3-A280-4AAC-8F80-3685ADA2D546}" presName="Name9" presStyleLbl="parChTrans1D2" presStyleIdx="6" presStyleCnt="9"/>
      <dgm:spPr/>
    </dgm:pt>
    <dgm:pt modelId="{ADFC1B19-7EBF-4F0F-B6E5-3E8A7DEC81EF}" type="pres">
      <dgm:prSet presAssocID="{636C2BD3-A280-4AAC-8F80-3685ADA2D546}" presName="connTx" presStyleLbl="parChTrans1D2" presStyleIdx="6" presStyleCnt="9"/>
      <dgm:spPr/>
    </dgm:pt>
    <dgm:pt modelId="{B28F3425-9D15-42FC-92DD-43E57E5C584B}" type="pres">
      <dgm:prSet presAssocID="{87852FE0-D2A2-4060-A98A-9BC61D382CDE}" presName="node" presStyleLbl="node1" presStyleIdx="6" presStyleCnt="9" custScaleX="174022" custScaleY="160984">
        <dgm:presLayoutVars>
          <dgm:bulletEnabled val="1"/>
        </dgm:presLayoutVars>
      </dgm:prSet>
      <dgm:spPr/>
    </dgm:pt>
    <dgm:pt modelId="{64BA00C9-C908-4789-AC03-14A13CF56C61}" type="pres">
      <dgm:prSet presAssocID="{FB5D76E5-293F-4990-B47F-7910C9893FD2}" presName="Name9" presStyleLbl="parChTrans1D2" presStyleIdx="7" presStyleCnt="9"/>
      <dgm:spPr/>
    </dgm:pt>
    <dgm:pt modelId="{0AE40481-543C-4AD1-97DB-793E16515CC5}" type="pres">
      <dgm:prSet presAssocID="{FB5D76E5-293F-4990-B47F-7910C9893FD2}" presName="connTx" presStyleLbl="parChTrans1D2" presStyleIdx="7" presStyleCnt="9"/>
      <dgm:spPr/>
    </dgm:pt>
    <dgm:pt modelId="{4D57BFA7-7ACD-4400-9980-2A31668E9094}" type="pres">
      <dgm:prSet presAssocID="{D742AE38-CA49-4FAD-8532-FB8FD83B4121}" presName="node" presStyleLbl="node1" presStyleIdx="7" presStyleCnt="9" custScaleX="154861" custScaleY="155928">
        <dgm:presLayoutVars>
          <dgm:bulletEnabled val="1"/>
        </dgm:presLayoutVars>
      </dgm:prSet>
      <dgm:spPr/>
    </dgm:pt>
    <dgm:pt modelId="{850264C5-7A8F-4071-8D2E-814C21CD1318}" type="pres">
      <dgm:prSet presAssocID="{9D360CD0-26EC-48BF-B41A-5C62D570E9F6}" presName="Name9" presStyleLbl="parChTrans1D2" presStyleIdx="8" presStyleCnt="9"/>
      <dgm:spPr/>
    </dgm:pt>
    <dgm:pt modelId="{514B8BDE-53CC-4232-AB9E-457B9E94E205}" type="pres">
      <dgm:prSet presAssocID="{9D360CD0-26EC-48BF-B41A-5C62D570E9F6}" presName="connTx" presStyleLbl="parChTrans1D2" presStyleIdx="8" presStyleCnt="9"/>
      <dgm:spPr/>
    </dgm:pt>
    <dgm:pt modelId="{59DD1345-E019-4D81-B994-D977DF380E2B}" type="pres">
      <dgm:prSet presAssocID="{F5DD0C10-A74E-462D-B3BE-7B71BB75BAF5}" presName="node" presStyleLbl="node1" presStyleIdx="8" presStyleCnt="9" custScaleX="154861" custScaleY="155928">
        <dgm:presLayoutVars>
          <dgm:bulletEnabled val="1"/>
        </dgm:presLayoutVars>
      </dgm:prSet>
      <dgm:spPr/>
    </dgm:pt>
  </dgm:ptLst>
  <dgm:cxnLst>
    <dgm:cxn modelId="{D0183D02-464E-46D0-AB3E-2A9C6B519E8A}" type="presOf" srcId="{681DD8A4-6AED-4DCC-A87A-87DFB12C9B05}" destId="{789DBFD0-E15B-48A9-B9F4-1A880E741B08}" srcOrd="0" destOrd="0" presId="urn:microsoft.com/office/officeart/2005/8/layout/radial1"/>
    <dgm:cxn modelId="{32393A09-95C5-4258-8C7B-C6B458640CFC}" type="presOf" srcId="{B911CE4A-6F8A-4089-B422-69D3BBFB5360}" destId="{7F35982F-1FC1-4BEB-9A91-D0CDC854EC3A}" srcOrd="0" destOrd="0" presId="urn:microsoft.com/office/officeart/2005/8/layout/radial1"/>
    <dgm:cxn modelId="{DC64A509-D1E2-4C11-9F0C-C44102CF8C2D}" type="presOf" srcId="{9D360CD0-26EC-48BF-B41A-5C62D570E9F6}" destId="{514B8BDE-53CC-4232-AB9E-457B9E94E205}" srcOrd="1" destOrd="0" presId="urn:microsoft.com/office/officeart/2005/8/layout/radial1"/>
    <dgm:cxn modelId="{22698D11-BADC-4A56-AB46-ECE1A504846D}" type="presOf" srcId="{EC368CD2-4AA6-4FD5-8741-EAD6146EBB66}" destId="{7F4F2438-8D9F-4DD6-8CC8-CAABE0FCCD73}" srcOrd="0" destOrd="0" presId="urn:microsoft.com/office/officeart/2005/8/layout/radial1"/>
    <dgm:cxn modelId="{545E5312-4C05-4DA9-A394-7AAC749AB6C5}" srcId="{42B22892-3EB5-4B22-BA24-A60FA0116B36}" destId="{D742AE38-CA49-4FAD-8532-FB8FD83B4121}" srcOrd="7" destOrd="0" parTransId="{FB5D76E5-293F-4990-B47F-7910C9893FD2}" sibTransId="{5B501ACF-E57E-40CB-823B-872497FC281B}"/>
    <dgm:cxn modelId="{B0CD9D13-4874-4D19-9787-B2F68C294C8F}" type="presOf" srcId="{AD4C7BA5-5306-4C8E-A71D-5D1F973404AD}" destId="{4B332FA3-7F38-4505-BEE5-059CCF904F67}" srcOrd="0" destOrd="0" presId="urn:microsoft.com/office/officeart/2005/8/layout/radial1"/>
    <dgm:cxn modelId="{763EBF15-F5EF-41E6-BA34-93BC8C09BEBC}" type="presOf" srcId="{F5DD0C10-A74E-462D-B3BE-7B71BB75BAF5}" destId="{59DD1345-E019-4D81-B994-D977DF380E2B}" srcOrd="0" destOrd="0" presId="urn:microsoft.com/office/officeart/2005/8/layout/radial1"/>
    <dgm:cxn modelId="{C9C90716-E9FF-4835-9B28-E8DB5DB5D2F0}" type="presOf" srcId="{D742AE38-CA49-4FAD-8532-FB8FD83B4121}" destId="{4D57BFA7-7ACD-4400-9980-2A31668E9094}" srcOrd="0" destOrd="0" presId="urn:microsoft.com/office/officeart/2005/8/layout/radial1"/>
    <dgm:cxn modelId="{70C1A71C-D240-4E52-B228-B953FC29EFC9}" type="presOf" srcId="{FB5D76E5-293F-4990-B47F-7910C9893FD2}" destId="{64BA00C9-C908-4789-AC03-14A13CF56C61}" srcOrd="0" destOrd="0" presId="urn:microsoft.com/office/officeart/2005/8/layout/radial1"/>
    <dgm:cxn modelId="{E7B71F21-5F55-45D3-9F4D-AAF178A18A73}" srcId="{42B22892-3EB5-4B22-BA24-A60FA0116B36}" destId="{87852FE0-D2A2-4060-A98A-9BC61D382CDE}" srcOrd="6" destOrd="0" parTransId="{636C2BD3-A280-4AAC-8F80-3685ADA2D546}" sibTransId="{4F24532A-323D-4098-9A9D-7112BFA840BB}"/>
    <dgm:cxn modelId="{AEE88D2C-FC15-4655-AD44-894583F475DA}" type="presOf" srcId="{87852FE0-D2A2-4060-A98A-9BC61D382CDE}" destId="{B28F3425-9D15-42FC-92DD-43E57E5C584B}" srcOrd="0" destOrd="0" presId="urn:microsoft.com/office/officeart/2005/8/layout/radial1"/>
    <dgm:cxn modelId="{4203572E-4D81-42AA-8C50-380F557E5D52}" type="presOf" srcId="{383B0A70-AFD3-4C6C-88C4-C04EA2901D3E}" destId="{8DDADF27-4646-4599-BA16-057C3239CC98}" srcOrd="0" destOrd="0" presId="urn:microsoft.com/office/officeart/2005/8/layout/radial1"/>
    <dgm:cxn modelId="{298F5B36-6919-4CE4-9CC4-0BD50D36B1F9}" type="presOf" srcId="{206C66D3-A6C1-4D2A-9B1A-6281B34285FD}" destId="{BC1F741D-410C-4C44-AF80-4B5FF14A11F1}" srcOrd="0" destOrd="0" presId="urn:microsoft.com/office/officeart/2005/8/layout/radial1"/>
    <dgm:cxn modelId="{6CCFAC5F-E9CA-4DBB-8EB2-EECDF2C11A93}" type="presOf" srcId="{383B0A70-AFD3-4C6C-88C4-C04EA2901D3E}" destId="{D08BCEE4-44C2-461B-AF7D-1EEA30A8893F}" srcOrd="1" destOrd="0" presId="urn:microsoft.com/office/officeart/2005/8/layout/radial1"/>
    <dgm:cxn modelId="{40778447-6390-4E8F-AC96-21B9E14418DF}" type="presOf" srcId="{636C2BD3-A280-4AAC-8F80-3685ADA2D546}" destId="{ADFC1B19-7EBF-4F0F-B6E5-3E8A7DEC81EF}" srcOrd="1" destOrd="0" presId="urn:microsoft.com/office/officeart/2005/8/layout/radial1"/>
    <dgm:cxn modelId="{29444B70-6BA4-41AC-9646-3A8D4D95EFF7}" type="presOf" srcId="{30CA3851-2059-44E5-B536-3173676510BC}" destId="{9AB824C5-A786-463A-A2CF-9F7CF1D18938}" srcOrd="1" destOrd="0" presId="urn:microsoft.com/office/officeart/2005/8/layout/radial1"/>
    <dgm:cxn modelId="{586C0274-94EA-4586-832E-E15BBAD02F4A}" srcId="{42B22892-3EB5-4B22-BA24-A60FA0116B36}" destId="{206C66D3-A6C1-4D2A-9B1A-6281B34285FD}" srcOrd="4" destOrd="0" parTransId="{50F945D6-35CC-425C-8DF8-EE3041F11A4C}" sibTransId="{B1CD02EC-DE2F-4086-BEF8-16D89ABD5AFD}"/>
    <dgm:cxn modelId="{D3D55D74-91A2-46DF-83E1-67151FF1A08F}" type="presOf" srcId="{88343CB2-32AB-45D5-A2D0-2030BCFD57CD}" destId="{46C47D82-DBEE-431D-B8C5-B42AF9F3CAB9}" srcOrd="1" destOrd="0" presId="urn:microsoft.com/office/officeart/2005/8/layout/radial1"/>
    <dgm:cxn modelId="{7D6B9958-CE3A-478E-8FBB-A334DDAB6DC2}" type="presOf" srcId="{68104CD0-BB8E-4F72-8D64-8FACB84536E8}" destId="{C9E87F84-9092-4F6D-AE8F-0016512891DD}" srcOrd="0" destOrd="0" presId="urn:microsoft.com/office/officeart/2005/8/layout/radial1"/>
    <dgm:cxn modelId="{88B6AF8C-7346-4474-921D-304E762288AB}" type="presOf" srcId="{68104CD0-BB8E-4F72-8D64-8FACB84536E8}" destId="{E5261729-9F6B-4B6D-AFB3-7B099CE9B3BD}" srcOrd="1" destOrd="0" presId="urn:microsoft.com/office/officeart/2005/8/layout/radial1"/>
    <dgm:cxn modelId="{5C15D88F-9418-4A63-A96B-6F622F07D544}" type="presOf" srcId="{B911CE4A-6F8A-4089-B422-69D3BBFB5360}" destId="{918CC1DD-57E1-4447-8212-DDAFB935810E}" srcOrd="1" destOrd="0" presId="urn:microsoft.com/office/officeart/2005/8/layout/radial1"/>
    <dgm:cxn modelId="{E1022895-6E2A-4195-AC61-94E78B9FCECD}" type="presOf" srcId="{50F945D6-35CC-425C-8DF8-EE3041F11A4C}" destId="{FAC1C3F7-4DEB-480C-816C-BB08DC738596}" srcOrd="0" destOrd="0" presId="urn:microsoft.com/office/officeart/2005/8/layout/radial1"/>
    <dgm:cxn modelId="{8EC82696-62E9-406C-843E-CFE4002E6D75}" type="presOf" srcId="{30CA3851-2059-44E5-B536-3173676510BC}" destId="{82BEA861-BA03-4D65-BDD7-1DD0A14BDBAC}" srcOrd="0" destOrd="0" presId="urn:microsoft.com/office/officeart/2005/8/layout/radial1"/>
    <dgm:cxn modelId="{14CD3396-4C0A-44AE-8FBF-5A98CA0C0D35}" type="presOf" srcId="{636C2BD3-A280-4AAC-8F80-3685ADA2D546}" destId="{F7D34ADE-EBBE-49CC-AE11-2185DA00FE80}" srcOrd="0" destOrd="0" presId="urn:microsoft.com/office/officeart/2005/8/layout/radial1"/>
    <dgm:cxn modelId="{A688D69B-428D-4C7C-B7C8-709C13960324}" type="presOf" srcId="{42B22892-3EB5-4B22-BA24-A60FA0116B36}" destId="{6A2CC962-5E19-4D2F-9B57-71E11609C942}" srcOrd="0" destOrd="0" presId="urn:microsoft.com/office/officeart/2005/8/layout/radial1"/>
    <dgm:cxn modelId="{32E14C9F-642F-4884-BE6D-A2B3E2FF549F}" srcId="{42B22892-3EB5-4B22-BA24-A60FA0116B36}" destId="{3CA2177A-3727-4AE9-B5A4-77408285CEF4}" srcOrd="5" destOrd="0" parTransId="{383B0A70-AFD3-4C6C-88C4-C04EA2901D3E}" sibTransId="{1600910C-EBD0-4EDE-8AFB-5145F2E4D6DF}"/>
    <dgm:cxn modelId="{2B3213A6-1163-4ADC-9DBF-D153702C1500}" srcId="{42B22892-3EB5-4B22-BA24-A60FA0116B36}" destId="{681DD8A4-6AED-4DCC-A87A-87DFB12C9B05}" srcOrd="1" destOrd="0" parTransId="{B911CE4A-6F8A-4089-B422-69D3BBFB5360}" sibTransId="{C687DACE-7C3B-40C4-8EEA-65ED05DE71A2}"/>
    <dgm:cxn modelId="{5E1102AB-7A7A-410D-8878-743874B46ACC}" type="presOf" srcId="{C75BDF49-E75F-4BB0-8122-7E38425580B4}" destId="{F6DFE7D1-1052-4FCD-B26A-D2445542A3F5}" srcOrd="0" destOrd="0" presId="urn:microsoft.com/office/officeart/2005/8/layout/radial1"/>
    <dgm:cxn modelId="{E3977DB1-990A-4DB6-9298-5BB1C1350B8E}" srcId="{C75BDF49-E75F-4BB0-8122-7E38425580B4}" destId="{EDC6F434-992B-44CF-8284-BC740BFCC6FD}" srcOrd="1" destOrd="0" parTransId="{8C49F9A6-8817-4A45-83E9-4C3CB80DB038}" sibTransId="{AF92EDF4-4BB3-42DF-A181-553F6E890DF2}"/>
    <dgm:cxn modelId="{8D32ADC6-02A6-4177-BBF0-830E04D993A3}" type="presOf" srcId="{9D360CD0-26EC-48BF-B41A-5C62D570E9F6}" destId="{850264C5-7A8F-4071-8D2E-814C21CD1318}" srcOrd="0" destOrd="0" presId="urn:microsoft.com/office/officeart/2005/8/layout/radial1"/>
    <dgm:cxn modelId="{17DC08C7-0249-44A3-8B50-3C5AB446E78C}" srcId="{42B22892-3EB5-4B22-BA24-A60FA0116B36}" destId="{AD4C7BA5-5306-4C8E-A71D-5D1F973404AD}" srcOrd="2" destOrd="0" parTransId="{68104CD0-BB8E-4F72-8D64-8FACB84536E8}" sibTransId="{DFB5DA6D-208D-49FC-A8A2-FAB3FE8BE451}"/>
    <dgm:cxn modelId="{1C09ACC7-9F0C-4669-8442-F76E7EC4B28F}" type="presOf" srcId="{88343CB2-32AB-45D5-A2D0-2030BCFD57CD}" destId="{1F69D612-C241-4EA6-B705-DEBA732652C0}" srcOrd="0" destOrd="0" presId="urn:microsoft.com/office/officeart/2005/8/layout/radial1"/>
    <dgm:cxn modelId="{BF582DCB-F113-435E-8173-B26A40649FE1}" srcId="{C75BDF49-E75F-4BB0-8122-7E38425580B4}" destId="{42B22892-3EB5-4B22-BA24-A60FA0116B36}" srcOrd="0" destOrd="0" parTransId="{53741739-3C7D-496C-B71D-2FF12AFA0723}" sibTransId="{8C3A6C90-727B-4C8D-80D9-CBCC33426EF4}"/>
    <dgm:cxn modelId="{1E4447D5-45CD-42BF-8F17-A06BD954F3B9}" type="presOf" srcId="{FB5D76E5-293F-4990-B47F-7910C9893FD2}" destId="{0AE40481-543C-4AD1-97DB-793E16515CC5}" srcOrd="1" destOrd="0" presId="urn:microsoft.com/office/officeart/2005/8/layout/radial1"/>
    <dgm:cxn modelId="{A397CFD7-1896-4536-BA05-A91BB5EDDE9A}" srcId="{42B22892-3EB5-4B22-BA24-A60FA0116B36}" destId="{F5DD0C10-A74E-462D-B3BE-7B71BB75BAF5}" srcOrd="8" destOrd="0" parTransId="{9D360CD0-26EC-48BF-B41A-5C62D570E9F6}" sibTransId="{6EA60C7F-474F-42B7-AA0F-8DFF33FABADE}"/>
    <dgm:cxn modelId="{ABF7DBDA-A1CD-44EA-B9E6-B03CF28245A7}" type="presOf" srcId="{3CA2177A-3727-4AE9-B5A4-77408285CEF4}" destId="{F96D6FE0-B417-4BDE-892A-66E589256661}" srcOrd="0" destOrd="0" presId="urn:microsoft.com/office/officeart/2005/8/layout/radial1"/>
    <dgm:cxn modelId="{2AE81FE5-D467-4BF1-8878-0CC5605DD4EA}" srcId="{42B22892-3EB5-4B22-BA24-A60FA0116B36}" destId="{109023E5-D9C3-4561-94EA-06F56337576D}" srcOrd="0" destOrd="0" parTransId="{30CA3851-2059-44E5-B536-3173676510BC}" sibTransId="{AEA2BB8F-7282-4DB8-8562-0972BAE62E28}"/>
    <dgm:cxn modelId="{0992EAE8-215B-4A82-95DD-F40DF1D1E04E}" type="presOf" srcId="{50F945D6-35CC-425C-8DF8-EE3041F11A4C}" destId="{968ABCA0-7783-4132-8F9E-556A37A13449}" srcOrd="1" destOrd="0" presId="urn:microsoft.com/office/officeart/2005/8/layout/radial1"/>
    <dgm:cxn modelId="{EE3B00EB-9969-4A21-9942-D1AC83F4E33D}" srcId="{42B22892-3EB5-4B22-BA24-A60FA0116B36}" destId="{EC368CD2-4AA6-4FD5-8741-EAD6146EBB66}" srcOrd="3" destOrd="0" parTransId="{88343CB2-32AB-45D5-A2D0-2030BCFD57CD}" sibTransId="{F8E21929-201D-4B71-808F-2BD9C787EBB8}"/>
    <dgm:cxn modelId="{C5C540EF-7D29-488C-995A-5ADC6ABEEA60}" type="presOf" srcId="{109023E5-D9C3-4561-94EA-06F56337576D}" destId="{76630FC8-39F7-4F0C-B455-430043D0C1B1}" srcOrd="0" destOrd="0" presId="urn:microsoft.com/office/officeart/2005/8/layout/radial1"/>
    <dgm:cxn modelId="{7EE95A50-99D2-4827-AF42-A7AA78ADA14B}" type="presParOf" srcId="{F6DFE7D1-1052-4FCD-B26A-D2445542A3F5}" destId="{6A2CC962-5E19-4D2F-9B57-71E11609C942}" srcOrd="0" destOrd="0" presId="urn:microsoft.com/office/officeart/2005/8/layout/radial1"/>
    <dgm:cxn modelId="{9173A458-EC14-458E-970F-99A29226DAAF}" type="presParOf" srcId="{F6DFE7D1-1052-4FCD-B26A-D2445542A3F5}" destId="{82BEA861-BA03-4D65-BDD7-1DD0A14BDBAC}" srcOrd="1" destOrd="0" presId="urn:microsoft.com/office/officeart/2005/8/layout/radial1"/>
    <dgm:cxn modelId="{15C3AF93-65D8-4094-A805-EAA01FB598BC}" type="presParOf" srcId="{82BEA861-BA03-4D65-BDD7-1DD0A14BDBAC}" destId="{9AB824C5-A786-463A-A2CF-9F7CF1D18938}" srcOrd="0" destOrd="0" presId="urn:microsoft.com/office/officeart/2005/8/layout/radial1"/>
    <dgm:cxn modelId="{EEFAD3CD-8AC1-4576-8C13-4819CCC7F640}" type="presParOf" srcId="{F6DFE7D1-1052-4FCD-B26A-D2445542A3F5}" destId="{76630FC8-39F7-4F0C-B455-430043D0C1B1}" srcOrd="2" destOrd="0" presId="urn:microsoft.com/office/officeart/2005/8/layout/radial1"/>
    <dgm:cxn modelId="{D517A1F1-B1BC-496B-835F-CB4EB5BCD329}" type="presParOf" srcId="{F6DFE7D1-1052-4FCD-B26A-D2445542A3F5}" destId="{7F35982F-1FC1-4BEB-9A91-D0CDC854EC3A}" srcOrd="3" destOrd="0" presId="urn:microsoft.com/office/officeart/2005/8/layout/radial1"/>
    <dgm:cxn modelId="{4D08804E-BCA0-4511-8077-AC95CFFB6412}" type="presParOf" srcId="{7F35982F-1FC1-4BEB-9A91-D0CDC854EC3A}" destId="{918CC1DD-57E1-4447-8212-DDAFB935810E}" srcOrd="0" destOrd="0" presId="urn:microsoft.com/office/officeart/2005/8/layout/radial1"/>
    <dgm:cxn modelId="{8CF57782-7B2D-4462-BD70-A25EA77C12D3}" type="presParOf" srcId="{F6DFE7D1-1052-4FCD-B26A-D2445542A3F5}" destId="{789DBFD0-E15B-48A9-B9F4-1A880E741B08}" srcOrd="4" destOrd="0" presId="urn:microsoft.com/office/officeart/2005/8/layout/radial1"/>
    <dgm:cxn modelId="{705050A5-4E2A-404E-BA0D-207FDE822A69}" type="presParOf" srcId="{F6DFE7D1-1052-4FCD-B26A-D2445542A3F5}" destId="{C9E87F84-9092-4F6D-AE8F-0016512891DD}" srcOrd="5" destOrd="0" presId="urn:microsoft.com/office/officeart/2005/8/layout/radial1"/>
    <dgm:cxn modelId="{0AA1B2F7-958C-43A3-AC47-084873516285}" type="presParOf" srcId="{C9E87F84-9092-4F6D-AE8F-0016512891DD}" destId="{E5261729-9F6B-4B6D-AFB3-7B099CE9B3BD}" srcOrd="0" destOrd="0" presId="urn:microsoft.com/office/officeart/2005/8/layout/radial1"/>
    <dgm:cxn modelId="{0D8265A5-5B98-494E-BD44-8438BF30B5CC}" type="presParOf" srcId="{F6DFE7D1-1052-4FCD-B26A-D2445542A3F5}" destId="{4B332FA3-7F38-4505-BEE5-059CCF904F67}" srcOrd="6" destOrd="0" presId="urn:microsoft.com/office/officeart/2005/8/layout/radial1"/>
    <dgm:cxn modelId="{D401DEED-0818-4110-B95C-1A371CA375C2}" type="presParOf" srcId="{F6DFE7D1-1052-4FCD-B26A-D2445542A3F5}" destId="{1F69D612-C241-4EA6-B705-DEBA732652C0}" srcOrd="7" destOrd="0" presId="urn:microsoft.com/office/officeart/2005/8/layout/radial1"/>
    <dgm:cxn modelId="{AF546A3D-0C9C-4C38-A462-CA7CA145BDE7}" type="presParOf" srcId="{1F69D612-C241-4EA6-B705-DEBA732652C0}" destId="{46C47D82-DBEE-431D-B8C5-B42AF9F3CAB9}" srcOrd="0" destOrd="0" presId="urn:microsoft.com/office/officeart/2005/8/layout/radial1"/>
    <dgm:cxn modelId="{0CEAE40A-874B-4221-8737-331564B09CB0}" type="presParOf" srcId="{F6DFE7D1-1052-4FCD-B26A-D2445542A3F5}" destId="{7F4F2438-8D9F-4DD6-8CC8-CAABE0FCCD73}" srcOrd="8" destOrd="0" presId="urn:microsoft.com/office/officeart/2005/8/layout/radial1"/>
    <dgm:cxn modelId="{F876785C-D08A-4240-BF00-767FC46E3A55}" type="presParOf" srcId="{F6DFE7D1-1052-4FCD-B26A-D2445542A3F5}" destId="{FAC1C3F7-4DEB-480C-816C-BB08DC738596}" srcOrd="9" destOrd="0" presId="urn:microsoft.com/office/officeart/2005/8/layout/radial1"/>
    <dgm:cxn modelId="{22574166-4E9B-4EFF-B596-A1A4DD985C4F}" type="presParOf" srcId="{FAC1C3F7-4DEB-480C-816C-BB08DC738596}" destId="{968ABCA0-7783-4132-8F9E-556A37A13449}" srcOrd="0" destOrd="0" presId="urn:microsoft.com/office/officeart/2005/8/layout/radial1"/>
    <dgm:cxn modelId="{1178FB81-2B83-4F65-998B-A560F0FFECAB}" type="presParOf" srcId="{F6DFE7D1-1052-4FCD-B26A-D2445542A3F5}" destId="{BC1F741D-410C-4C44-AF80-4B5FF14A11F1}" srcOrd="10" destOrd="0" presId="urn:microsoft.com/office/officeart/2005/8/layout/radial1"/>
    <dgm:cxn modelId="{A3432BA6-36C1-49FF-B554-1ED504215FD5}" type="presParOf" srcId="{F6DFE7D1-1052-4FCD-B26A-D2445542A3F5}" destId="{8DDADF27-4646-4599-BA16-057C3239CC98}" srcOrd="11" destOrd="0" presId="urn:microsoft.com/office/officeart/2005/8/layout/radial1"/>
    <dgm:cxn modelId="{766E1B18-0331-42C4-B17B-8C4503AF4B6A}" type="presParOf" srcId="{8DDADF27-4646-4599-BA16-057C3239CC98}" destId="{D08BCEE4-44C2-461B-AF7D-1EEA30A8893F}" srcOrd="0" destOrd="0" presId="urn:microsoft.com/office/officeart/2005/8/layout/radial1"/>
    <dgm:cxn modelId="{C7FAEFE0-8872-441C-9796-CACF20E4B704}" type="presParOf" srcId="{F6DFE7D1-1052-4FCD-B26A-D2445542A3F5}" destId="{F96D6FE0-B417-4BDE-892A-66E589256661}" srcOrd="12" destOrd="0" presId="urn:microsoft.com/office/officeart/2005/8/layout/radial1"/>
    <dgm:cxn modelId="{08623B26-69C7-4EF6-B6FD-AAA1CFFAC674}" type="presParOf" srcId="{F6DFE7D1-1052-4FCD-B26A-D2445542A3F5}" destId="{F7D34ADE-EBBE-49CC-AE11-2185DA00FE80}" srcOrd="13" destOrd="0" presId="urn:microsoft.com/office/officeart/2005/8/layout/radial1"/>
    <dgm:cxn modelId="{42FA1E83-1740-4F06-A9CD-13E113FBE60F}" type="presParOf" srcId="{F7D34ADE-EBBE-49CC-AE11-2185DA00FE80}" destId="{ADFC1B19-7EBF-4F0F-B6E5-3E8A7DEC81EF}" srcOrd="0" destOrd="0" presId="urn:microsoft.com/office/officeart/2005/8/layout/radial1"/>
    <dgm:cxn modelId="{60A07B22-4BB7-416F-82DC-378D96F5C684}" type="presParOf" srcId="{F6DFE7D1-1052-4FCD-B26A-D2445542A3F5}" destId="{B28F3425-9D15-42FC-92DD-43E57E5C584B}" srcOrd="14" destOrd="0" presId="urn:microsoft.com/office/officeart/2005/8/layout/radial1"/>
    <dgm:cxn modelId="{B6110F6A-EBC4-4085-A4DA-B11ACE5455C8}" type="presParOf" srcId="{F6DFE7D1-1052-4FCD-B26A-D2445542A3F5}" destId="{64BA00C9-C908-4789-AC03-14A13CF56C61}" srcOrd="15" destOrd="0" presId="urn:microsoft.com/office/officeart/2005/8/layout/radial1"/>
    <dgm:cxn modelId="{BAED7E1E-FF27-4A9E-8578-5344B2C61129}" type="presParOf" srcId="{64BA00C9-C908-4789-AC03-14A13CF56C61}" destId="{0AE40481-543C-4AD1-97DB-793E16515CC5}" srcOrd="0" destOrd="0" presId="urn:microsoft.com/office/officeart/2005/8/layout/radial1"/>
    <dgm:cxn modelId="{61517383-0A2F-496D-8678-1360047531F8}" type="presParOf" srcId="{F6DFE7D1-1052-4FCD-B26A-D2445542A3F5}" destId="{4D57BFA7-7ACD-4400-9980-2A31668E9094}" srcOrd="16" destOrd="0" presId="urn:microsoft.com/office/officeart/2005/8/layout/radial1"/>
    <dgm:cxn modelId="{3DCA41AD-A519-4DB9-BD5E-37C8644682DC}" type="presParOf" srcId="{F6DFE7D1-1052-4FCD-B26A-D2445542A3F5}" destId="{850264C5-7A8F-4071-8D2E-814C21CD1318}" srcOrd="17" destOrd="0" presId="urn:microsoft.com/office/officeart/2005/8/layout/radial1"/>
    <dgm:cxn modelId="{BFEF04DB-00A6-46BD-A5E1-25FFBE43761A}" type="presParOf" srcId="{850264C5-7A8F-4071-8D2E-814C21CD1318}" destId="{514B8BDE-53CC-4232-AB9E-457B9E94E205}" srcOrd="0" destOrd="0" presId="urn:microsoft.com/office/officeart/2005/8/layout/radial1"/>
    <dgm:cxn modelId="{09C383F0-E5C8-4648-B46D-26C5397DD3E6}" type="presParOf" srcId="{F6DFE7D1-1052-4FCD-B26A-D2445542A3F5}" destId="{59DD1345-E019-4D81-B994-D977DF380E2B}" srcOrd="1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A6FD591-EE92-45E2-B0C6-693AF8358E96}"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IN"/>
        </a:p>
      </dgm:t>
    </dgm:pt>
    <dgm:pt modelId="{C94B9468-01D0-40F9-BBD6-4B70C716D655}">
      <dgm:prSet phldrT="[Text]" custT="1"/>
      <dgm:spPr/>
      <dgm:t>
        <a:bodyPr/>
        <a:lstStyle/>
        <a:p>
          <a:r>
            <a:rPr lang="en-US" sz="1400" b="1" i="0">
              <a:solidFill>
                <a:schemeClr val="tx1"/>
              </a:solidFill>
              <a:effectLst/>
              <a:latin typeface="+mn-lt"/>
            </a:rPr>
            <a:t>Opening of bank branches in remote areas</a:t>
          </a:r>
          <a:endParaRPr lang="en-IN" sz="1400" b="1" dirty="0">
            <a:solidFill>
              <a:schemeClr val="tx1"/>
            </a:solidFill>
          </a:endParaRPr>
        </a:p>
      </dgm:t>
    </dgm:pt>
    <dgm:pt modelId="{EB09CF28-D988-45EE-84EF-98668DCE4BB3}" type="parTrans" cxnId="{4E614B97-FA19-49DF-8B1C-D7856F46C30C}">
      <dgm:prSet/>
      <dgm:spPr/>
      <dgm:t>
        <a:bodyPr/>
        <a:lstStyle/>
        <a:p>
          <a:endParaRPr lang="en-IN" sz="1400" b="1">
            <a:solidFill>
              <a:schemeClr val="tx1"/>
            </a:solidFill>
          </a:endParaRPr>
        </a:p>
      </dgm:t>
    </dgm:pt>
    <dgm:pt modelId="{2A647B01-E3BB-4935-B329-39BDA1DE62BE}" type="sibTrans" cxnId="{4E614B97-FA19-49DF-8B1C-D7856F46C30C}">
      <dgm:prSet/>
      <dgm:spPr/>
      <dgm:t>
        <a:bodyPr/>
        <a:lstStyle/>
        <a:p>
          <a:endParaRPr lang="en-IN" sz="1400" b="1">
            <a:solidFill>
              <a:schemeClr val="tx1"/>
            </a:solidFill>
          </a:endParaRPr>
        </a:p>
      </dgm:t>
    </dgm:pt>
    <dgm:pt modelId="{8E90656E-5E97-47D6-81B3-7E1E8987FFC7}">
      <dgm:prSet phldrT="[Text]" custT="1"/>
      <dgm:spPr/>
      <dgm:t>
        <a:bodyPr/>
        <a:lstStyle/>
        <a:p>
          <a:pPr>
            <a:buFont typeface="Arial" panose="020B0604020202020204" pitchFamily="34" charset="0"/>
            <a:buChar char="•"/>
          </a:pPr>
          <a:r>
            <a:rPr lang="en-US" sz="1400" b="1" i="0">
              <a:solidFill>
                <a:schemeClr val="tx1"/>
              </a:solidFill>
              <a:effectLst/>
              <a:latin typeface="+mn-lt"/>
            </a:rPr>
            <a:t>Issuing Kisan Credit Cards (KCC)</a:t>
          </a:r>
          <a:endParaRPr lang="en-IN" sz="1400" b="1" dirty="0">
            <a:solidFill>
              <a:schemeClr val="tx1"/>
            </a:solidFill>
          </a:endParaRPr>
        </a:p>
      </dgm:t>
    </dgm:pt>
    <dgm:pt modelId="{EBB11180-739A-4ED4-B7A0-6336B230D2BF}" type="parTrans" cxnId="{419873F0-6856-4917-BF45-C41478AC674B}">
      <dgm:prSet/>
      <dgm:spPr/>
      <dgm:t>
        <a:bodyPr/>
        <a:lstStyle/>
        <a:p>
          <a:endParaRPr lang="en-IN" sz="1400" b="1">
            <a:solidFill>
              <a:schemeClr val="tx1"/>
            </a:solidFill>
          </a:endParaRPr>
        </a:p>
      </dgm:t>
    </dgm:pt>
    <dgm:pt modelId="{4E524F65-90F6-4727-92D9-816BA9EA62A1}" type="sibTrans" cxnId="{419873F0-6856-4917-BF45-C41478AC674B}">
      <dgm:prSet/>
      <dgm:spPr/>
      <dgm:t>
        <a:bodyPr/>
        <a:lstStyle/>
        <a:p>
          <a:endParaRPr lang="en-IN" sz="1400" b="1">
            <a:solidFill>
              <a:schemeClr val="tx1"/>
            </a:solidFill>
          </a:endParaRPr>
        </a:p>
      </dgm:t>
    </dgm:pt>
    <dgm:pt modelId="{1C4909BF-9CA3-4F2C-A605-65300E929452}">
      <dgm:prSet phldrT="[Text]" custT="1"/>
      <dgm:spPr/>
      <dgm:t>
        <a:bodyPr/>
        <a:lstStyle/>
        <a:p>
          <a:r>
            <a:rPr lang="en-US" sz="1400" b="1" i="0">
              <a:solidFill>
                <a:schemeClr val="tx1"/>
              </a:solidFill>
              <a:effectLst/>
              <a:latin typeface="+mn-lt"/>
            </a:rPr>
            <a:t>Linkage of self-help groups (SHGs) with banks</a:t>
          </a:r>
          <a:endParaRPr lang="en-IN" sz="1400" b="1" dirty="0">
            <a:solidFill>
              <a:schemeClr val="tx1"/>
            </a:solidFill>
          </a:endParaRPr>
        </a:p>
      </dgm:t>
    </dgm:pt>
    <dgm:pt modelId="{34043829-7E22-4333-A772-73763505597E}" type="parTrans" cxnId="{2D06AC26-F209-403A-BB19-84128A5F8F25}">
      <dgm:prSet/>
      <dgm:spPr/>
      <dgm:t>
        <a:bodyPr/>
        <a:lstStyle/>
        <a:p>
          <a:endParaRPr lang="en-IN" sz="1400" b="1">
            <a:solidFill>
              <a:schemeClr val="tx1"/>
            </a:solidFill>
          </a:endParaRPr>
        </a:p>
      </dgm:t>
    </dgm:pt>
    <dgm:pt modelId="{65FEEA43-EF38-43BE-82AE-96D50AF72C81}" type="sibTrans" cxnId="{2D06AC26-F209-403A-BB19-84128A5F8F25}">
      <dgm:prSet/>
      <dgm:spPr/>
      <dgm:t>
        <a:bodyPr/>
        <a:lstStyle/>
        <a:p>
          <a:endParaRPr lang="en-IN" sz="1400" b="1">
            <a:solidFill>
              <a:schemeClr val="tx1"/>
            </a:solidFill>
          </a:endParaRPr>
        </a:p>
      </dgm:t>
    </dgm:pt>
    <dgm:pt modelId="{AFF4F4A1-F7BC-4328-A89C-A06D200737CF}">
      <dgm:prSet phldrT="[Text]" custT="1"/>
      <dgm:spPr/>
      <dgm:t>
        <a:bodyPr/>
        <a:lstStyle/>
        <a:p>
          <a:pPr>
            <a:buFont typeface="Arial" panose="020B0604020202020204" pitchFamily="34" charset="0"/>
            <a:buChar char="•"/>
          </a:pPr>
          <a:r>
            <a:rPr lang="en-US" sz="1400" b="1" i="0" dirty="0">
              <a:solidFill>
                <a:schemeClr val="tx1"/>
              </a:solidFill>
              <a:effectLst/>
              <a:latin typeface="+mn-lt"/>
            </a:rPr>
            <a:t>Increasing the number of automated teller machines (ATMs)</a:t>
          </a:r>
          <a:endParaRPr lang="en-IN" sz="1400" b="1" dirty="0">
            <a:solidFill>
              <a:schemeClr val="tx1"/>
            </a:solidFill>
          </a:endParaRPr>
        </a:p>
      </dgm:t>
    </dgm:pt>
    <dgm:pt modelId="{A24F1ED0-23B2-4F90-9DB9-F0C0DBFEA783}" type="parTrans" cxnId="{BC7B7C38-A004-4ADB-938B-08D7F83C9DDF}">
      <dgm:prSet/>
      <dgm:spPr/>
      <dgm:t>
        <a:bodyPr/>
        <a:lstStyle/>
        <a:p>
          <a:endParaRPr lang="en-IN" sz="1400" b="1">
            <a:solidFill>
              <a:schemeClr val="tx1"/>
            </a:solidFill>
          </a:endParaRPr>
        </a:p>
      </dgm:t>
    </dgm:pt>
    <dgm:pt modelId="{E0003331-02C4-4E72-829A-76C488E021DF}" type="sibTrans" cxnId="{BC7B7C38-A004-4ADB-938B-08D7F83C9DDF}">
      <dgm:prSet/>
      <dgm:spPr/>
      <dgm:t>
        <a:bodyPr/>
        <a:lstStyle/>
        <a:p>
          <a:endParaRPr lang="en-IN" sz="1400" b="1">
            <a:solidFill>
              <a:schemeClr val="tx1"/>
            </a:solidFill>
          </a:endParaRPr>
        </a:p>
      </dgm:t>
    </dgm:pt>
    <dgm:pt modelId="{B2AB9079-4C0F-4AC4-AFF4-FFC55A4E39D3}">
      <dgm:prSet phldrT="[Text]" custT="1"/>
      <dgm:spPr/>
      <dgm:t>
        <a:bodyPr/>
        <a:lstStyle/>
        <a:p>
          <a:r>
            <a:rPr lang="en-US" sz="1400" b="1" dirty="0">
              <a:solidFill>
                <a:schemeClr val="tx1"/>
              </a:solidFill>
            </a:rPr>
            <a:t>Promotion of digital payment</a:t>
          </a:r>
          <a:endParaRPr lang="en-IN" sz="1400" b="1" dirty="0">
            <a:solidFill>
              <a:schemeClr val="tx1"/>
            </a:solidFill>
          </a:endParaRPr>
        </a:p>
      </dgm:t>
    </dgm:pt>
    <dgm:pt modelId="{ADE9C8CE-AC55-4E6A-9055-A4E68BAD15E4}" type="parTrans" cxnId="{A1CF4886-3E6D-478E-BE9F-BA6B246CECC8}">
      <dgm:prSet/>
      <dgm:spPr/>
      <dgm:t>
        <a:bodyPr/>
        <a:lstStyle/>
        <a:p>
          <a:endParaRPr lang="en-IN"/>
        </a:p>
      </dgm:t>
    </dgm:pt>
    <dgm:pt modelId="{ACBD8B49-B9EA-4338-A616-5A29C573B12F}" type="sibTrans" cxnId="{A1CF4886-3E6D-478E-BE9F-BA6B246CECC8}">
      <dgm:prSet/>
      <dgm:spPr/>
      <dgm:t>
        <a:bodyPr/>
        <a:lstStyle/>
        <a:p>
          <a:endParaRPr lang="en-IN"/>
        </a:p>
      </dgm:t>
    </dgm:pt>
    <dgm:pt modelId="{B8EDB1A9-EECB-4E1A-AF0E-8CC9590FA41B}">
      <dgm:prSet phldrT="[Text]" custT="1"/>
      <dgm:spPr/>
      <dgm:t>
        <a:bodyPr/>
        <a:lstStyle/>
        <a:p>
          <a:r>
            <a:rPr lang="en-US" sz="1400" b="1" dirty="0">
              <a:solidFill>
                <a:schemeClr val="tx1"/>
              </a:solidFill>
            </a:rPr>
            <a:t>Enhancing financial literacy</a:t>
          </a:r>
          <a:endParaRPr lang="en-IN" sz="1400" b="1" dirty="0">
            <a:solidFill>
              <a:schemeClr val="tx1"/>
            </a:solidFill>
          </a:endParaRPr>
        </a:p>
      </dgm:t>
    </dgm:pt>
    <dgm:pt modelId="{7F0B1C8B-863A-4F67-9CD9-FF2A7D407F4C}" type="parTrans" cxnId="{2EE9E042-DC5F-43A2-ABFB-E3ED61094C17}">
      <dgm:prSet/>
      <dgm:spPr/>
      <dgm:t>
        <a:bodyPr/>
        <a:lstStyle/>
        <a:p>
          <a:endParaRPr lang="en-IN"/>
        </a:p>
      </dgm:t>
    </dgm:pt>
    <dgm:pt modelId="{596BD4F8-05AF-4406-A3D8-A0C7DB405E01}" type="sibTrans" cxnId="{2EE9E042-DC5F-43A2-ABFB-E3ED61094C17}">
      <dgm:prSet/>
      <dgm:spPr/>
      <dgm:t>
        <a:bodyPr/>
        <a:lstStyle/>
        <a:p>
          <a:endParaRPr lang="en-IN"/>
        </a:p>
      </dgm:t>
    </dgm:pt>
    <dgm:pt modelId="{5CE4C62E-B393-4683-91A9-C7B6051E81A3}" type="pres">
      <dgm:prSet presAssocID="{9A6FD591-EE92-45E2-B0C6-693AF8358E96}" presName="linear" presStyleCnt="0">
        <dgm:presLayoutVars>
          <dgm:dir/>
          <dgm:animLvl val="lvl"/>
          <dgm:resizeHandles val="exact"/>
        </dgm:presLayoutVars>
      </dgm:prSet>
      <dgm:spPr/>
    </dgm:pt>
    <dgm:pt modelId="{983E349A-7475-4C07-AEA4-E137C81855CE}" type="pres">
      <dgm:prSet presAssocID="{C94B9468-01D0-40F9-BBD6-4B70C716D655}" presName="parentLin" presStyleCnt="0"/>
      <dgm:spPr/>
    </dgm:pt>
    <dgm:pt modelId="{7AE735EB-F4A9-4058-AD13-FF062583EC8E}" type="pres">
      <dgm:prSet presAssocID="{C94B9468-01D0-40F9-BBD6-4B70C716D655}" presName="parentLeftMargin" presStyleLbl="node1" presStyleIdx="0" presStyleCnt="6"/>
      <dgm:spPr/>
    </dgm:pt>
    <dgm:pt modelId="{4ADD90D8-2A73-4061-AF0A-4218F3482C3C}" type="pres">
      <dgm:prSet presAssocID="{C94B9468-01D0-40F9-BBD6-4B70C716D655}" presName="parentText" presStyleLbl="node1" presStyleIdx="0" presStyleCnt="6" custScaleX="113877" custLinFactNeighborX="4775" custLinFactNeighborY="24726">
        <dgm:presLayoutVars>
          <dgm:chMax val="0"/>
          <dgm:bulletEnabled val="1"/>
        </dgm:presLayoutVars>
      </dgm:prSet>
      <dgm:spPr/>
    </dgm:pt>
    <dgm:pt modelId="{7F03FD05-29B8-47BC-BC8D-4385EBB58EEA}" type="pres">
      <dgm:prSet presAssocID="{C94B9468-01D0-40F9-BBD6-4B70C716D655}" presName="negativeSpace" presStyleCnt="0"/>
      <dgm:spPr/>
    </dgm:pt>
    <dgm:pt modelId="{455FC6B6-B31A-40A6-A95D-5161B5EC2292}" type="pres">
      <dgm:prSet presAssocID="{C94B9468-01D0-40F9-BBD6-4B70C716D655}" presName="childText" presStyleLbl="conFgAcc1" presStyleIdx="0" presStyleCnt="6">
        <dgm:presLayoutVars>
          <dgm:bulletEnabled val="1"/>
        </dgm:presLayoutVars>
      </dgm:prSet>
      <dgm:spPr/>
    </dgm:pt>
    <dgm:pt modelId="{E1EDAD1F-8C4E-4A0E-AA83-9297B18396E2}" type="pres">
      <dgm:prSet presAssocID="{2A647B01-E3BB-4935-B329-39BDA1DE62BE}" presName="spaceBetweenRectangles" presStyleCnt="0"/>
      <dgm:spPr/>
    </dgm:pt>
    <dgm:pt modelId="{7B5003A9-6CDD-4817-BBC1-E179709CFFC1}" type="pres">
      <dgm:prSet presAssocID="{8E90656E-5E97-47D6-81B3-7E1E8987FFC7}" presName="parentLin" presStyleCnt="0"/>
      <dgm:spPr/>
    </dgm:pt>
    <dgm:pt modelId="{0DACB1B5-A5CE-4FC0-A45D-23E5674D64CB}" type="pres">
      <dgm:prSet presAssocID="{8E90656E-5E97-47D6-81B3-7E1E8987FFC7}" presName="parentLeftMargin" presStyleLbl="node1" presStyleIdx="0" presStyleCnt="6"/>
      <dgm:spPr/>
    </dgm:pt>
    <dgm:pt modelId="{9D30691E-AE3D-4597-B044-E16C3226188B}" type="pres">
      <dgm:prSet presAssocID="{8E90656E-5E97-47D6-81B3-7E1E8987FFC7}" presName="parentText" presStyleLbl="node1" presStyleIdx="1" presStyleCnt="6" custScaleX="113877" custLinFactNeighborX="4775" custLinFactNeighborY="24726">
        <dgm:presLayoutVars>
          <dgm:chMax val="0"/>
          <dgm:bulletEnabled val="1"/>
        </dgm:presLayoutVars>
      </dgm:prSet>
      <dgm:spPr/>
    </dgm:pt>
    <dgm:pt modelId="{4F862650-2817-4C10-A6C9-552E62E66DB9}" type="pres">
      <dgm:prSet presAssocID="{8E90656E-5E97-47D6-81B3-7E1E8987FFC7}" presName="negativeSpace" presStyleCnt="0"/>
      <dgm:spPr/>
    </dgm:pt>
    <dgm:pt modelId="{9777B4D6-2895-49F4-B43C-FF69D23F175A}" type="pres">
      <dgm:prSet presAssocID="{8E90656E-5E97-47D6-81B3-7E1E8987FFC7}" presName="childText" presStyleLbl="conFgAcc1" presStyleIdx="1" presStyleCnt="6">
        <dgm:presLayoutVars>
          <dgm:bulletEnabled val="1"/>
        </dgm:presLayoutVars>
      </dgm:prSet>
      <dgm:spPr/>
    </dgm:pt>
    <dgm:pt modelId="{DCCA4A1A-83A9-4426-A4E4-47B43CAA791D}" type="pres">
      <dgm:prSet presAssocID="{4E524F65-90F6-4727-92D9-816BA9EA62A1}" presName="spaceBetweenRectangles" presStyleCnt="0"/>
      <dgm:spPr/>
    </dgm:pt>
    <dgm:pt modelId="{C90637CC-E8E8-4716-93DD-F37D16408C47}" type="pres">
      <dgm:prSet presAssocID="{1C4909BF-9CA3-4F2C-A605-65300E929452}" presName="parentLin" presStyleCnt="0"/>
      <dgm:spPr/>
    </dgm:pt>
    <dgm:pt modelId="{F7EBCDA8-6E55-4DE9-9D6B-7B2D809A5F9C}" type="pres">
      <dgm:prSet presAssocID="{1C4909BF-9CA3-4F2C-A605-65300E929452}" presName="parentLeftMargin" presStyleLbl="node1" presStyleIdx="1" presStyleCnt="6"/>
      <dgm:spPr/>
    </dgm:pt>
    <dgm:pt modelId="{19BD2C3C-B2EC-4BF6-BC8A-708EBF2329A8}" type="pres">
      <dgm:prSet presAssocID="{1C4909BF-9CA3-4F2C-A605-65300E929452}" presName="parentText" presStyleLbl="node1" presStyleIdx="2" presStyleCnt="6" custScaleX="113877" custLinFactNeighborX="4775" custLinFactNeighborY="24726">
        <dgm:presLayoutVars>
          <dgm:chMax val="0"/>
          <dgm:bulletEnabled val="1"/>
        </dgm:presLayoutVars>
      </dgm:prSet>
      <dgm:spPr/>
    </dgm:pt>
    <dgm:pt modelId="{8362BAD0-7F17-40F1-9D56-E7FA8C92968B}" type="pres">
      <dgm:prSet presAssocID="{1C4909BF-9CA3-4F2C-A605-65300E929452}" presName="negativeSpace" presStyleCnt="0"/>
      <dgm:spPr/>
    </dgm:pt>
    <dgm:pt modelId="{D79A2651-AB5E-492C-ADF7-EE20E565EE52}" type="pres">
      <dgm:prSet presAssocID="{1C4909BF-9CA3-4F2C-A605-65300E929452}" presName="childText" presStyleLbl="conFgAcc1" presStyleIdx="2" presStyleCnt="6">
        <dgm:presLayoutVars>
          <dgm:bulletEnabled val="1"/>
        </dgm:presLayoutVars>
      </dgm:prSet>
      <dgm:spPr/>
    </dgm:pt>
    <dgm:pt modelId="{665C0B5C-56D7-426B-80C9-FE9C8304CFA3}" type="pres">
      <dgm:prSet presAssocID="{65FEEA43-EF38-43BE-82AE-96D50AF72C81}" presName="spaceBetweenRectangles" presStyleCnt="0"/>
      <dgm:spPr/>
    </dgm:pt>
    <dgm:pt modelId="{273C498D-2BCD-4DB1-97EC-61FA459E5258}" type="pres">
      <dgm:prSet presAssocID="{AFF4F4A1-F7BC-4328-A89C-A06D200737CF}" presName="parentLin" presStyleCnt="0"/>
      <dgm:spPr/>
    </dgm:pt>
    <dgm:pt modelId="{8C766383-DB4E-432E-B4D7-B3BF6D7459D3}" type="pres">
      <dgm:prSet presAssocID="{AFF4F4A1-F7BC-4328-A89C-A06D200737CF}" presName="parentLeftMargin" presStyleLbl="node1" presStyleIdx="2" presStyleCnt="6"/>
      <dgm:spPr/>
    </dgm:pt>
    <dgm:pt modelId="{91BF058D-D2C3-4737-B94F-B62708711D91}" type="pres">
      <dgm:prSet presAssocID="{AFF4F4A1-F7BC-4328-A89C-A06D200737CF}" presName="parentText" presStyleLbl="node1" presStyleIdx="3" presStyleCnt="6" custScaleX="113877" custLinFactNeighborX="4775" custLinFactNeighborY="24726">
        <dgm:presLayoutVars>
          <dgm:chMax val="0"/>
          <dgm:bulletEnabled val="1"/>
        </dgm:presLayoutVars>
      </dgm:prSet>
      <dgm:spPr/>
    </dgm:pt>
    <dgm:pt modelId="{11CFA3F6-CDC0-4CCE-93A3-D738620F5023}" type="pres">
      <dgm:prSet presAssocID="{AFF4F4A1-F7BC-4328-A89C-A06D200737CF}" presName="negativeSpace" presStyleCnt="0"/>
      <dgm:spPr/>
    </dgm:pt>
    <dgm:pt modelId="{56A639A3-F4AB-45E4-B21F-4B98A04C12E5}" type="pres">
      <dgm:prSet presAssocID="{AFF4F4A1-F7BC-4328-A89C-A06D200737CF}" presName="childText" presStyleLbl="conFgAcc1" presStyleIdx="3" presStyleCnt="6">
        <dgm:presLayoutVars>
          <dgm:bulletEnabled val="1"/>
        </dgm:presLayoutVars>
      </dgm:prSet>
      <dgm:spPr/>
    </dgm:pt>
    <dgm:pt modelId="{79C64687-A192-46D9-9F60-571A54395EA1}" type="pres">
      <dgm:prSet presAssocID="{E0003331-02C4-4E72-829A-76C488E021DF}" presName="spaceBetweenRectangles" presStyleCnt="0"/>
      <dgm:spPr/>
    </dgm:pt>
    <dgm:pt modelId="{1219917C-D3CD-4809-A6E1-231FDEC7D5B7}" type="pres">
      <dgm:prSet presAssocID="{B2AB9079-4C0F-4AC4-AFF4-FFC55A4E39D3}" presName="parentLin" presStyleCnt="0"/>
      <dgm:spPr/>
    </dgm:pt>
    <dgm:pt modelId="{359DF19B-EE76-48BA-8D85-C206248B0302}" type="pres">
      <dgm:prSet presAssocID="{B2AB9079-4C0F-4AC4-AFF4-FFC55A4E39D3}" presName="parentLeftMargin" presStyleLbl="node1" presStyleIdx="3" presStyleCnt="6"/>
      <dgm:spPr/>
    </dgm:pt>
    <dgm:pt modelId="{BC4B10D8-220B-4BF3-AFC3-753C4A16E445}" type="pres">
      <dgm:prSet presAssocID="{B2AB9079-4C0F-4AC4-AFF4-FFC55A4E39D3}" presName="parentText" presStyleLbl="node1" presStyleIdx="4" presStyleCnt="6" custScaleX="113877" custLinFactNeighborX="1" custLinFactNeighborY="8841">
        <dgm:presLayoutVars>
          <dgm:chMax val="0"/>
          <dgm:bulletEnabled val="1"/>
        </dgm:presLayoutVars>
      </dgm:prSet>
      <dgm:spPr/>
    </dgm:pt>
    <dgm:pt modelId="{B14BACB8-EAE6-4A65-9470-041746D6D4E6}" type="pres">
      <dgm:prSet presAssocID="{B2AB9079-4C0F-4AC4-AFF4-FFC55A4E39D3}" presName="negativeSpace" presStyleCnt="0"/>
      <dgm:spPr/>
    </dgm:pt>
    <dgm:pt modelId="{0BA63549-55A2-4ADE-B0AB-479065DC015D}" type="pres">
      <dgm:prSet presAssocID="{B2AB9079-4C0F-4AC4-AFF4-FFC55A4E39D3}" presName="childText" presStyleLbl="conFgAcc1" presStyleIdx="4" presStyleCnt="6">
        <dgm:presLayoutVars>
          <dgm:bulletEnabled val="1"/>
        </dgm:presLayoutVars>
      </dgm:prSet>
      <dgm:spPr/>
    </dgm:pt>
    <dgm:pt modelId="{B45E7187-4EB4-4A51-BC59-51F811E9ED7E}" type="pres">
      <dgm:prSet presAssocID="{ACBD8B49-B9EA-4338-A616-5A29C573B12F}" presName="spaceBetweenRectangles" presStyleCnt="0"/>
      <dgm:spPr/>
    </dgm:pt>
    <dgm:pt modelId="{D0F58A7E-CB79-4403-8E6E-96420D0D02B9}" type="pres">
      <dgm:prSet presAssocID="{B8EDB1A9-EECB-4E1A-AF0E-8CC9590FA41B}" presName="parentLin" presStyleCnt="0"/>
      <dgm:spPr/>
    </dgm:pt>
    <dgm:pt modelId="{3C054F86-1621-427E-BD7B-A8AE4AD6C5E6}" type="pres">
      <dgm:prSet presAssocID="{B8EDB1A9-EECB-4E1A-AF0E-8CC9590FA41B}" presName="parentLeftMargin" presStyleLbl="node1" presStyleIdx="4" presStyleCnt="6"/>
      <dgm:spPr/>
    </dgm:pt>
    <dgm:pt modelId="{8BC53376-45B5-48DD-9267-3F04BC454441}" type="pres">
      <dgm:prSet presAssocID="{B8EDB1A9-EECB-4E1A-AF0E-8CC9590FA41B}" presName="parentText" presStyleLbl="node1" presStyleIdx="5" presStyleCnt="6" custScaleX="113877">
        <dgm:presLayoutVars>
          <dgm:chMax val="0"/>
          <dgm:bulletEnabled val="1"/>
        </dgm:presLayoutVars>
      </dgm:prSet>
      <dgm:spPr/>
    </dgm:pt>
    <dgm:pt modelId="{FD1B6220-CC11-4802-8879-9FE2BDC5CE69}" type="pres">
      <dgm:prSet presAssocID="{B8EDB1A9-EECB-4E1A-AF0E-8CC9590FA41B}" presName="negativeSpace" presStyleCnt="0"/>
      <dgm:spPr/>
    </dgm:pt>
    <dgm:pt modelId="{1C486A4A-C628-4F5B-B999-F63ACE80FE6B}" type="pres">
      <dgm:prSet presAssocID="{B8EDB1A9-EECB-4E1A-AF0E-8CC9590FA41B}" presName="childText" presStyleLbl="conFgAcc1" presStyleIdx="5" presStyleCnt="6">
        <dgm:presLayoutVars>
          <dgm:bulletEnabled val="1"/>
        </dgm:presLayoutVars>
      </dgm:prSet>
      <dgm:spPr/>
    </dgm:pt>
  </dgm:ptLst>
  <dgm:cxnLst>
    <dgm:cxn modelId="{2BC0D01E-FEAF-47A4-B202-8F711EBCC02F}" type="presOf" srcId="{B2AB9079-4C0F-4AC4-AFF4-FFC55A4E39D3}" destId="{359DF19B-EE76-48BA-8D85-C206248B0302}" srcOrd="0" destOrd="0" presId="urn:microsoft.com/office/officeart/2005/8/layout/list1"/>
    <dgm:cxn modelId="{2D06AC26-F209-403A-BB19-84128A5F8F25}" srcId="{9A6FD591-EE92-45E2-B0C6-693AF8358E96}" destId="{1C4909BF-9CA3-4F2C-A605-65300E929452}" srcOrd="2" destOrd="0" parTransId="{34043829-7E22-4333-A772-73763505597E}" sibTransId="{65FEEA43-EF38-43BE-82AE-96D50AF72C81}"/>
    <dgm:cxn modelId="{37AE0132-8836-4F36-86E5-89DCCC1D5593}" type="presOf" srcId="{B8EDB1A9-EECB-4E1A-AF0E-8CC9590FA41B}" destId="{8BC53376-45B5-48DD-9267-3F04BC454441}" srcOrd="1" destOrd="0" presId="urn:microsoft.com/office/officeart/2005/8/layout/list1"/>
    <dgm:cxn modelId="{BC7B7C38-A004-4ADB-938B-08D7F83C9DDF}" srcId="{9A6FD591-EE92-45E2-B0C6-693AF8358E96}" destId="{AFF4F4A1-F7BC-4328-A89C-A06D200737CF}" srcOrd="3" destOrd="0" parTransId="{A24F1ED0-23B2-4F90-9DB9-F0C0DBFEA783}" sibTransId="{E0003331-02C4-4E72-829A-76C488E021DF}"/>
    <dgm:cxn modelId="{2EE9E042-DC5F-43A2-ABFB-E3ED61094C17}" srcId="{9A6FD591-EE92-45E2-B0C6-693AF8358E96}" destId="{B8EDB1A9-EECB-4E1A-AF0E-8CC9590FA41B}" srcOrd="5" destOrd="0" parTransId="{7F0B1C8B-863A-4F67-9CD9-FF2A7D407F4C}" sibTransId="{596BD4F8-05AF-4406-A3D8-A0C7DB405E01}"/>
    <dgm:cxn modelId="{D25CF467-F248-4A29-99D7-0F8F5F4E6E3E}" type="presOf" srcId="{B2AB9079-4C0F-4AC4-AFF4-FFC55A4E39D3}" destId="{BC4B10D8-220B-4BF3-AFC3-753C4A16E445}" srcOrd="1" destOrd="0" presId="urn:microsoft.com/office/officeart/2005/8/layout/list1"/>
    <dgm:cxn modelId="{E1A38F69-24E0-4DF9-A544-79F7F649419C}" type="presOf" srcId="{AFF4F4A1-F7BC-4328-A89C-A06D200737CF}" destId="{8C766383-DB4E-432E-B4D7-B3BF6D7459D3}" srcOrd="0" destOrd="0" presId="urn:microsoft.com/office/officeart/2005/8/layout/list1"/>
    <dgm:cxn modelId="{5986FD52-FFC2-4DB8-9A38-BF4AA184D26C}" type="presOf" srcId="{C94B9468-01D0-40F9-BBD6-4B70C716D655}" destId="{4ADD90D8-2A73-4061-AF0A-4218F3482C3C}" srcOrd="1" destOrd="0" presId="urn:microsoft.com/office/officeart/2005/8/layout/list1"/>
    <dgm:cxn modelId="{E0779155-4220-45C4-A7AB-54C4ACAA38C1}" type="presOf" srcId="{8E90656E-5E97-47D6-81B3-7E1E8987FFC7}" destId="{9D30691E-AE3D-4597-B044-E16C3226188B}" srcOrd="1" destOrd="0" presId="urn:microsoft.com/office/officeart/2005/8/layout/list1"/>
    <dgm:cxn modelId="{444F6A57-F544-46A1-A536-3812DB3AF6A1}" type="presOf" srcId="{1C4909BF-9CA3-4F2C-A605-65300E929452}" destId="{F7EBCDA8-6E55-4DE9-9D6B-7B2D809A5F9C}" srcOrd="0" destOrd="0" presId="urn:microsoft.com/office/officeart/2005/8/layout/list1"/>
    <dgm:cxn modelId="{A1CF4886-3E6D-478E-BE9F-BA6B246CECC8}" srcId="{9A6FD591-EE92-45E2-B0C6-693AF8358E96}" destId="{B2AB9079-4C0F-4AC4-AFF4-FFC55A4E39D3}" srcOrd="4" destOrd="0" parTransId="{ADE9C8CE-AC55-4E6A-9055-A4E68BAD15E4}" sibTransId="{ACBD8B49-B9EA-4338-A616-5A29C573B12F}"/>
    <dgm:cxn modelId="{4E614B97-FA19-49DF-8B1C-D7856F46C30C}" srcId="{9A6FD591-EE92-45E2-B0C6-693AF8358E96}" destId="{C94B9468-01D0-40F9-BBD6-4B70C716D655}" srcOrd="0" destOrd="0" parTransId="{EB09CF28-D988-45EE-84EF-98668DCE4BB3}" sibTransId="{2A647B01-E3BB-4935-B329-39BDA1DE62BE}"/>
    <dgm:cxn modelId="{9FAD779B-5D0E-4652-B5D9-884F2DC4499A}" type="presOf" srcId="{C94B9468-01D0-40F9-BBD6-4B70C716D655}" destId="{7AE735EB-F4A9-4058-AD13-FF062583EC8E}" srcOrd="0" destOrd="0" presId="urn:microsoft.com/office/officeart/2005/8/layout/list1"/>
    <dgm:cxn modelId="{D2104AA0-2071-40FA-A52F-E7771FBE160D}" type="presOf" srcId="{1C4909BF-9CA3-4F2C-A605-65300E929452}" destId="{19BD2C3C-B2EC-4BF6-BC8A-708EBF2329A8}" srcOrd="1" destOrd="0" presId="urn:microsoft.com/office/officeart/2005/8/layout/list1"/>
    <dgm:cxn modelId="{B79DA0C2-9050-43B4-866F-2959F052B5C4}" type="presOf" srcId="{8E90656E-5E97-47D6-81B3-7E1E8987FFC7}" destId="{0DACB1B5-A5CE-4FC0-A45D-23E5674D64CB}" srcOrd="0" destOrd="0" presId="urn:microsoft.com/office/officeart/2005/8/layout/list1"/>
    <dgm:cxn modelId="{7F7300D6-AD73-48E7-9D5B-B8651AEFEECA}" type="presOf" srcId="{9A6FD591-EE92-45E2-B0C6-693AF8358E96}" destId="{5CE4C62E-B393-4683-91A9-C7B6051E81A3}" srcOrd="0" destOrd="0" presId="urn:microsoft.com/office/officeart/2005/8/layout/list1"/>
    <dgm:cxn modelId="{18F166E7-B733-4C3B-9045-51AAB96EBB6F}" type="presOf" srcId="{AFF4F4A1-F7BC-4328-A89C-A06D200737CF}" destId="{91BF058D-D2C3-4737-B94F-B62708711D91}" srcOrd="1" destOrd="0" presId="urn:microsoft.com/office/officeart/2005/8/layout/list1"/>
    <dgm:cxn modelId="{419873F0-6856-4917-BF45-C41478AC674B}" srcId="{9A6FD591-EE92-45E2-B0C6-693AF8358E96}" destId="{8E90656E-5E97-47D6-81B3-7E1E8987FFC7}" srcOrd="1" destOrd="0" parTransId="{EBB11180-739A-4ED4-B7A0-6336B230D2BF}" sibTransId="{4E524F65-90F6-4727-92D9-816BA9EA62A1}"/>
    <dgm:cxn modelId="{C253FAFA-870D-4CFE-A688-A60EF8BEE737}" type="presOf" srcId="{B8EDB1A9-EECB-4E1A-AF0E-8CC9590FA41B}" destId="{3C054F86-1621-427E-BD7B-A8AE4AD6C5E6}" srcOrd="0" destOrd="0" presId="urn:microsoft.com/office/officeart/2005/8/layout/list1"/>
    <dgm:cxn modelId="{96FFE7C7-0EC0-4F2A-90C8-962362612A0E}" type="presParOf" srcId="{5CE4C62E-B393-4683-91A9-C7B6051E81A3}" destId="{983E349A-7475-4C07-AEA4-E137C81855CE}" srcOrd="0" destOrd="0" presId="urn:microsoft.com/office/officeart/2005/8/layout/list1"/>
    <dgm:cxn modelId="{3311D2BB-8EE2-42E1-94A6-7A63F9A1E308}" type="presParOf" srcId="{983E349A-7475-4C07-AEA4-E137C81855CE}" destId="{7AE735EB-F4A9-4058-AD13-FF062583EC8E}" srcOrd="0" destOrd="0" presId="urn:microsoft.com/office/officeart/2005/8/layout/list1"/>
    <dgm:cxn modelId="{4AFB2051-9FB7-46A8-84A1-750AF8D2F2BB}" type="presParOf" srcId="{983E349A-7475-4C07-AEA4-E137C81855CE}" destId="{4ADD90D8-2A73-4061-AF0A-4218F3482C3C}" srcOrd="1" destOrd="0" presId="urn:microsoft.com/office/officeart/2005/8/layout/list1"/>
    <dgm:cxn modelId="{2EF6CC67-2C3A-449F-8E12-7486786CC7DC}" type="presParOf" srcId="{5CE4C62E-B393-4683-91A9-C7B6051E81A3}" destId="{7F03FD05-29B8-47BC-BC8D-4385EBB58EEA}" srcOrd="1" destOrd="0" presId="urn:microsoft.com/office/officeart/2005/8/layout/list1"/>
    <dgm:cxn modelId="{D4D98A5A-2AAA-4ED1-88B0-557EB43131E4}" type="presParOf" srcId="{5CE4C62E-B393-4683-91A9-C7B6051E81A3}" destId="{455FC6B6-B31A-40A6-A95D-5161B5EC2292}" srcOrd="2" destOrd="0" presId="urn:microsoft.com/office/officeart/2005/8/layout/list1"/>
    <dgm:cxn modelId="{2FC98BEE-6A1C-4B6D-9A0E-D7B45774A164}" type="presParOf" srcId="{5CE4C62E-B393-4683-91A9-C7B6051E81A3}" destId="{E1EDAD1F-8C4E-4A0E-AA83-9297B18396E2}" srcOrd="3" destOrd="0" presId="urn:microsoft.com/office/officeart/2005/8/layout/list1"/>
    <dgm:cxn modelId="{EFEDA8D6-BB58-40FE-ACA5-A59DB3B417A7}" type="presParOf" srcId="{5CE4C62E-B393-4683-91A9-C7B6051E81A3}" destId="{7B5003A9-6CDD-4817-BBC1-E179709CFFC1}" srcOrd="4" destOrd="0" presId="urn:microsoft.com/office/officeart/2005/8/layout/list1"/>
    <dgm:cxn modelId="{055D9CC7-E4A4-464C-9E42-44C4C974DA64}" type="presParOf" srcId="{7B5003A9-6CDD-4817-BBC1-E179709CFFC1}" destId="{0DACB1B5-A5CE-4FC0-A45D-23E5674D64CB}" srcOrd="0" destOrd="0" presId="urn:microsoft.com/office/officeart/2005/8/layout/list1"/>
    <dgm:cxn modelId="{55669437-F280-4F78-B485-B0D0E3FFE0E2}" type="presParOf" srcId="{7B5003A9-6CDD-4817-BBC1-E179709CFFC1}" destId="{9D30691E-AE3D-4597-B044-E16C3226188B}" srcOrd="1" destOrd="0" presId="urn:microsoft.com/office/officeart/2005/8/layout/list1"/>
    <dgm:cxn modelId="{5065DD0C-653B-45B5-98C4-9987DDBEF3C1}" type="presParOf" srcId="{5CE4C62E-B393-4683-91A9-C7B6051E81A3}" destId="{4F862650-2817-4C10-A6C9-552E62E66DB9}" srcOrd="5" destOrd="0" presId="urn:microsoft.com/office/officeart/2005/8/layout/list1"/>
    <dgm:cxn modelId="{875D5630-2079-4E63-96B2-7AC98E81394C}" type="presParOf" srcId="{5CE4C62E-B393-4683-91A9-C7B6051E81A3}" destId="{9777B4D6-2895-49F4-B43C-FF69D23F175A}" srcOrd="6" destOrd="0" presId="urn:microsoft.com/office/officeart/2005/8/layout/list1"/>
    <dgm:cxn modelId="{45BB3405-9E74-4F70-B6A2-544A5CB67A87}" type="presParOf" srcId="{5CE4C62E-B393-4683-91A9-C7B6051E81A3}" destId="{DCCA4A1A-83A9-4426-A4E4-47B43CAA791D}" srcOrd="7" destOrd="0" presId="urn:microsoft.com/office/officeart/2005/8/layout/list1"/>
    <dgm:cxn modelId="{78F37FED-0423-4C40-BE9C-D2E12397F641}" type="presParOf" srcId="{5CE4C62E-B393-4683-91A9-C7B6051E81A3}" destId="{C90637CC-E8E8-4716-93DD-F37D16408C47}" srcOrd="8" destOrd="0" presId="urn:microsoft.com/office/officeart/2005/8/layout/list1"/>
    <dgm:cxn modelId="{B7454543-611F-4D90-AB00-FC2849985D07}" type="presParOf" srcId="{C90637CC-E8E8-4716-93DD-F37D16408C47}" destId="{F7EBCDA8-6E55-4DE9-9D6B-7B2D809A5F9C}" srcOrd="0" destOrd="0" presId="urn:microsoft.com/office/officeart/2005/8/layout/list1"/>
    <dgm:cxn modelId="{F2077491-C381-419E-9C3C-B69580A90D85}" type="presParOf" srcId="{C90637CC-E8E8-4716-93DD-F37D16408C47}" destId="{19BD2C3C-B2EC-4BF6-BC8A-708EBF2329A8}" srcOrd="1" destOrd="0" presId="urn:microsoft.com/office/officeart/2005/8/layout/list1"/>
    <dgm:cxn modelId="{46637D3D-D2ED-4523-A078-CB7153CFA0C9}" type="presParOf" srcId="{5CE4C62E-B393-4683-91A9-C7B6051E81A3}" destId="{8362BAD0-7F17-40F1-9D56-E7FA8C92968B}" srcOrd="9" destOrd="0" presId="urn:microsoft.com/office/officeart/2005/8/layout/list1"/>
    <dgm:cxn modelId="{3855C5E9-08CF-4425-B55D-BC5CD2404CB9}" type="presParOf" srcId="{5CE4C62E-B393-4683-91A9-C7B6051E81A3}" destId="{D79A2651-AB5E-492C-ADF7-EE20E565EE52}" srcOrd="10" destOrd="0" presId="urn:microsoft.com/office/officeart/2005/8/layout/list1"/>
    <dgm:cxn modelId="{16349C8C-7931-43D9-953F-9D89785D619B}" type="presParOf" srcId="{5CE4C62E-B393-4683-91A9-C7B6051E81A3}" destId="{665C0B5C-56D7-426B-80C9-FE9C8304CFA3}" srcOrd="11" destOrd="0" presId="urn:microsoft.com/office/officeart/2005/8/layout/list1"/>
    <dgm:cxn modelId="{CA41BBED-6E79-4157-8B12-C69468A3CD0D}" type="presParOf" srcId="{5CE4C62E-B393-4683-91A9-C7B6051E81A3}" destId="{273C498D-2BCD-4DB1-97EC-61FA459E5258}" srcOrd="12" destOrd="0" presId="urn:microsoft.com/office/officeart/2005/8/layout/list1"/>
    <dgm:cxn modelId="{F10C9260-2895-4F3F-B91E-EABC6CA113D2}" type="presParOf" srcId="{273C498D-2BCD-4DB1-97EC-61FA459E5258}" destId="{8C766383-DB4E-432E-B4D7-B3BF6D7459D3}" srcOrd="0" destOrd="0" presId="urn:microsoft.com/office/officeart/2005/8/layout/list1"/>
    <dgm:cxn modelId="{D1447AC2-881B-48B7-987C-7047DB0B7D4E}" type="presParOf" srcId="{273C498D-2BCD-4DB1-97EC-61FA459E5258}" destId="{91BF058D-D2C3-4737-B94F-B62708711D91}" srcOrd="1" destOrd="0" presId="urn:microsoft.com/office/officeart/2005/8/layout/list1"/>
    <dgm:cxn modelId="{47CCDCA1-1A6E-434E-A142-5F01C98AB41A}" type="presParOf" srcId="{5CE4C62E-B393-4683-91A9-C7B6051E81A3}" destId="{11CFA3F6-CDC0-4CCE-93A3-D738620F5023}" srcOrd="13" destOrd="0" presId="urn:microsoft.com/office/officeart/2005/8/layout/list1"/>
    <dgm:cxn modelId="{3EDEF5CA-9321-4DDE-90FA-6F0C6B691F7C}" type="presParOf" srcId="{5CE4C62E-B393-4683-91A9-C7B6051E81A3}" destId="{56A639A3-F4AB-45E4-B21F-4B98A04C12E5}" srcOrd="14" destOrd="0" presId="urn:microsoft.com/office/officeart/2005/8/layout/list1"/>
    <dgm:cxn modelId="{5CA82DE7-8658-40FB-8924-00EAE98A3761}" type="presParOf" srcId="{5CE4C62E-B393-4683-91A9-C7B6051E81A3}" destId="{79C64687-A192-46D9-9F60-571A54395EA1}" srcOrd="15" destOrd="0" presId="urn:microsoft.com/office/officeart/2005/8/layout/list1"/>
    <dgm:cxn modelId="{83A8A11C-BA94-4F6A-BDAB-CEC7C91E18D0}" type="presParOf" srcId="{5CE4C62E-B393-4683-91A9-C7B6051E81A3}" destId="{1219917C-D3CD-4809-A6E1-231FDEC7D5B7}" srcOrd="16" destOrd="0" presId="urn:microsoft.com/office/officeart/2005/8/layout/list1"/>
    <dgm:cxn modelId="{B925CEE6-A4C9-4D2B-9078-330C859B4EC8}" type="presParOf" srcId="{1219917C-D3CD-4809-A6E1-231FDEC7D5B7}" destId="{359DF19B-EE76-48BA-8D85-C206248B0302}" srcOrd="0" destOrd="0" presId="urn:microsoft.com/office/officeart/2005/8/layout/list1"/>
    <dgm:cxn modelId="{397712E0-131B-4A55-A490-F09A223A5785}" type="presParOf" srcId="{1219917C-D3CD-4809-A6E1-231FDEC7D5B7}" destId="{BC4B10D8-220B-4BF3-AFC3-753C4A16E445}" srcOrd="1" destOrd="0" presId="urn:microsoft.com/office/officeart/2005/8/layout/list1"/>
    <dgm:cxn modelId="{3F62FC13-8F78-4BC8-9C25-199B6657F08D}" type="presParOf" srcId="{5CE4C62E-B393-4683-91A9-C7B6051E81A3}" destId="{B14BACB8-EAE6-4A65-9470-041746D6D4E6}" srcOrd="17" destOrd="0" presId="urn:microsoft.com/office/officeart/2005/8/layout/list1"/>
    <dgm:cxn modelId="{0BA4A705-0430-4794-B682-09789F9D9C72}" type="presParOf" srcId="{5CE4C62E-B393-4683-91A9-C7B6051E81A3}" destId="{0BA63549-55A2-4ADE-B0AB-479065DC015D}" srcOrd="18" destOrd="0" presId="urn:microsoft.com/office/officeart/2005/8/layout/list1"/>
    <dgm:cxn modelId="{36D405C7-3582-4A8F-8CDE-18CD46B52FD3}" type="presParOf" srcId="{5CE4C62E-B393-4683-91A9-C7B6051E81A3}" destId="{B45E7187-4EB4-4A51-BC59-51F811E9ED7E}" srcOrd="19" destOrd="0" presId="urn:microsoft.com/office/officeart/2005/8/layout/list1"/>
    <dgm:cxn modelId="{118D371C-2DD1-4CCC-B202-847475F7357B}" type="presParOf" srcId="{5CE4C62E-B393-4683-91A9-C7B6051E81A3}" destId="{D0F58A7E-CB79-4403-8E6E-96420D0D02B9}" srcOrd="20" destOrd="0" presId="urn:microsoft.com/office/officeart/2005/8/layout/list1"/>
    <dgm:cxn modelId="{E87BF2E2-056F-4FEA-A78B-EDDDA8B94F15}" type="presParOf" srcId="{D0F58A7E-CB79-4403-8E6E-96420D0D02B9}" destId="{3C054F86-1621-427E-BD7B-A8AE4AD6C5E6}" srcOrd="0" destOrd="0" presId="urn:microsoft.com/office/officeart/2005/8/layout/list1"/>
    <dgm:cxn modelId="{A0636569-9CF6-492F-9EF9-2F9BA5B85072}" type="presParOf" srcId="{D0F58A7E-CB79-4403-8E6E-96420D0D02B9}" destId="{8BC53376-45B5-48DD-9267-3F04BC454441}" srcOrd="1" destOrd="0" presId="urn:microsoft.com/office/officeart/2005/8/layout/list1"/>
    <dgm:cxn modelId="{11F2C188-A1DE-4A1A-9641-FC7E3AD2542F}" type="presParOf" srcId="{5CE4C62E-B393-4683-91A9-C7B6051E81A3}" destId="{FD1B6220-CC11-4802-8879-9FE2BDC5CE69}" srcOrd="21" destOrd="0" presId="urn:microsoft.com/office/officeart/2005/8/layout/list1"/>
    <dgm:cxn modelId="{39855350-59B2-490A-BBB2-7CC01077A90D}" type="presParOf" srcId="{5CE4C62E-B393-4683-91A9-C7B6051E81A3}" destId="{1C486A4A-C628-4F5B-B999-F63ACE80FE6B}"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C702397-F681-4734-8C98-C00A6C459A3F}" type="doc">
      <dgm:prSet loTypeId="urn:microsoft.com/office/officeart/2008/layout/PictureLineup" loCatId="picture" qsTypeId="urn:microsoft.com/office/officeart/2005/8/quickstyle/simple1" qsCatId="simple" csTypeId="urn:microsoft.com/office/officeart/2005/8/colors/colorful4" csCatId="colorful" phldr="1"/>
      <dgm:spPr/>
      <dgm:t>
        <a:bodyPr/>
        <a:lstStyle/>
        <a:p>
          <a:endParaRPr lang="en-IN"/>
        </a:p>
      </dgm:t>
    </dgm:pt>
    <dgm:pt modelId="{93895598-F69E-4E5B-8B85-110F4985F4E7}">
      <dgm:prSet phldrT="[Text]" custT="1"/>
      <dgm:spPr/>
      <dgm:t>
        <a:bodyPr/>
        <a:lstStyle/>
        <a:p>
          <a:pPr algn="ctr"/>
          <a:r>
            <a:rPr lang="en-US" sz="1200" b="1" dirty="0">
              <a:solidFill>
                <a:schemeClr val="bg1"/>
              </a:solidFill>
            </a:rPr>
            <a:t>Agriculture and Allied Sector</a:t>
          </a:r>
          <a:endParaRPr lang="en-IN" sz="1200" b="1" dirty="0">
            <a:solidFill>
              <a:schemeClr val="bg1"/>
            </a:solidFill>
            <a:latin typeface="+mn-lt"/>
          </a:endParaRPr>
        </a:p>
      </dgm:t>
    </dgm:pt>
    <dgm:pt modelId="{2BBC0174-9111-4B59-B064-C66DD14C4423}" type="parTrans" cxnId="{E56D99DA-05F8-424E-94E0-76735308D6ED}">
      <dgm:prSet/>
      <dgm:spPr/>
      <dgm:t>
        <a:bodyPr/>
        <a:lstStyle/>
        <a:p>
          <a:pPr algn="ctr"/>
          <a:endParaRPr lang="en-IN" sz="1200" b="1">
            <a:solidFill>
              <a:schemeClr val="bg1"/>
            </a:solidFill>
          </a:endParaRPr>
        </a:p>
      </dgm:t>
    </dgm:pt>
    <dgm:pt modelId="{F0369EF6-2707-4062-870E-C013386EB64E}" type="sibTrans" cxnId="{E56D99DA-05F8-424E-94E0-76735308D6ED}">
      <dgm:prSet/>
      <dgm:spPr/>
      <dgm:t>
        <a:bodyPr/>
        <a:lstStyle/>
        <a:p>
          <a:pPr algn="ctr"/>
          <a:endParaRPr lang="en-IN" sz="1200" b="1">
            <a:solidFill>
              <a:schemeClr val="bg1"/>
            </a:solidFill>
          </a:endParaRPr>
        </a:p>
      </dgm:t>
    </dgm:pt>
    <dgm:pt modelId="{2AB95041-1970-4B11-8637-8EE4637B2114}">
      <dgm:prSet phldrT="[Text]" custT="1"/>
      <dgm:spPr/>
      <dgm:t>
        <a:bodyPr/>
        <a:lstStyle/>
        <a:p>
          <a:pPr algn="ctr"/>
          <a:r>
            <a:rPr lang="en-IN" sz="1200" b="1">
              <a:solidFill>
                <a:schemeClr val="bg1"/>
              </a:solidFill>
            </a:rPr>
            <a:t>Industries</a:t>
          </a:r>
          <a:endParaRPr lang="en-IN" sz="1200" b="1" dirty="0">
            <a:solidFill>
              <a:schemeClr val="bg1"/>
            </a:solidFill>
          </a:endParaRPr>
        </a:p>
      </dgm:t>
    </dgm:pt>
    <dgm:pt modelId="{82FC3857-09E8-4590-B104-4440724D608A}" type="parTrans" cxnId="{5E0F4A3D-DD1F-4D55-A68C-A5AA762D0766}">
      <dgm:prSet custT="1"/>
      <dgm:spPr/>
      <dgm:t>
        <a:bodyPr/>
        <a:lstStyle/>
        <a:p>
          <a:pPr algn="ctr"/>
          <a:endParaRPr lang="en-IN" sz="1200" b="1">
            <a:solidFill>
              <a:schemeClr val="bg1"/>
            </a:solidFill>
          </a:endParaRPr>
        </a:p>
      </dgm:t>
    </dgm:pt>
    <dgm:pt modelId="{7E3917A3-7EBE-4E48-8CA7-66E9E4115998}" type="sibTrans" cxnId="{5E0F4A3D-DD1F-4D55-A68C-A5AA762D0766}">
      <dgm:prSet/>
      <dgm:spPr/>
      <dgm:t>
        <a:bodyPr/>
        <a:lstStyle/>
        <a:p>
          <a:pPr algn="ctr"/>
          <a:endParaRPr lang="en-IN" sz="1200" b="1">
            <a:solidFill>
              <a:schemeClr val="bg1"/>
            </a:solidFill>
          </a:endParaRPr>
        </a:p>
      </dgm:t>
    </dgm:pt>
    <dgm:pt modelId="{F5F24BC5-16D2-4414-BDB7-3D540C0AF724}">
      <dgm:prSet phldrT="[Text]" custT="1"/>
      <dgm:spPr/>
      <dgm:t>
        <a:bodyPr/>
        <a:lstStyle/>
        <a:p>
          <a:pPr algn="ctr"/>
          <a:r>
            <a:rPr lang="en-US" sz="1200" b="1" i="0">
              <a:solidFill>
                <a:schemeClr val="bg1"/>
              </a:solidFill>
            </a:rPr>
            <a:t>Irrigation, Flood Control and Water Shed Management</a:t>
          </a:r>
          <a:endParaRPr lang="en-IN" sz="1200" b="1" dirty="0">
            <a:solidFill>
              <a:schemeClr val="bg1"/>
            </a:solidFill>
          </a:endParaRPr>
        </a:p>
      </dgm:t>
    </dgm:pt>
    <dgm:pt modelId="{9E99897B-ADA6-4DFF-B6D8-835545A81846}" type="parTrans" cxnId="{BA328B95-C618-4EF7-A5FE-B5FE23C25A95}">
      <dgm:prSet custT="1"/>
      <dgm:spPr/>
      <dgm:t>
        <a:bodyPr/>
        <a:lstStyle/>
        <a:p>
          <a:pPr algn="ctr"/>
          <a:endParaRPr lang="en-IN" sz="1200" b="1">
            <a:solidFill>
              <a:schemeClr val="bg1"/>
            </a:solidFill>
          </a:endParaRPr>
        </a:p>
      </dgm:t>
    </dgm:pt>
    <dgm:pt modelId="{830F341B-CE0A-4CB8-A078-7899790FF15C}" type="sibTrans" cxnId="{BA328B95-C618-4EF7-A5FE-B5FE23C25A95}">
      <dgm:prSet/>
      <dgm:spPr/>
      <dgm:t>
        <a:bodyPr/>
        <a:lstStyle/>
        <a:p>
          <a:pPr algn="ctr"/>
          <a:endParaRPr lang="en-IN" sz="1200" b="1">
            <a:solidFill>
              <a:schemeClr val="bg1"/>
            </a:solidFill>
          </a:endParaRPr>
        </a:p>
      </dgm:t>
    </dgm:pt>
    <dgm:pt modelId="{8E96B264-3DA8-4FA3-AEE6-B4E1BC28151C}">
      <dgm:prSet phldrT="[Text]" custT="1"/>
      <dgm:spPr/>
      <dgm:t>
        <a:bodyPr/>
        <a:lstStyle/>
        <a:p>
          <a:pPr algn="ctr"/>
          <a:r>
            <a:rPr lang="en-US" sz="1200" b="1">
              <a:solidFill>
                <a:schemeClr val="bg1"/>
              </a:solidFill>
            </a:rPr>
            <a:t>Information Public Relations and Culture</a:t>
          </a:r>
          <a:endParaRPr lang="en-IN" sz="1200" b="1" dirty="0">
            <a:solidFill>
              <a:schemeClr val="bg1"/>
            </a:solidFill>
          </a:endParaRPr>
        </a:p>
      </dgm:t>
    </dgm:pt>
    <dgm:pt modelId="{4A8684B9-2ADF-495A-829F-82E0A83B6D01}" type="parTrans" cxnId="{1303CA97-8070-4CD2-95C5-662772163121}">
      <dgm:prSet custT="1"/>
      <dgm:spPr/>
      <dgm:t>
        <a:bodyPr/>
        <a:lstStyle/>
        <a:p>
          <a:pPr algn="ctr"/>
          <a:endParaRPr lang="en-IN" sz="1200" b="1">
            <a:solidFill>
              <a:schemeClr val="bg1"/>
            </a:solidFill>
          </a:endParaRPr>
        </a:p>
      </dgm:t>
    </dgm:pt>
    <dgm:pt modelId="{723CE36B-D4E9-4C5E-9425-972B0FEA4629}" type="sibTrans" cxnId="{1303CA97-8070-4CD2-95C5-662772163121}">
      <dgm:prSet/>
      <dgm:spPr/>
      <dgm:t>
        <a:bodyPr/>
        <a:lstStyle/>
        <a:p>
          <a:pPr algn="ctr"/>
          <a:endParaRPr lang="en-IN" sz="1200" b="1">
            <a:solidFill>
              <a:schemeClr val="bg1"/>
            </a:solidFill>
          </a:endParaRPr>
        </a:p>
      </dgm:t>
    </dgm:pt>
    <dgm:pt modelId="{B280A441-6EFB-4BC6-8F3B-0E95243B11A1}">
      <dgm:prSet phldrT="[Text]" custT="1"/>
      <dgm:spPr/>
      <dgm:t>
        <a:bodyPr/>
        <a:lstStyle/>
        <a:p>
          <a:pPr algn="ctr"/>
          <a:r>
            <a:rPr lang="en-US" sz="1200" b="1">
              <a:solidFill>
                <a:schemeClr val="bg1"/>
              </a:solidFill>
            </a:rPr>
            <a:t>Human Resource Development and Employment</a:t>
          </a:r>
          <a:endParaRPr lang="en-IN" sz="1200" b="1" dirty="0">
            <a:solidFill>
              <a:schemeClr val="bg1"/>
            </a:solidFill>
          </a:endParaRPr>
        </a:p>
      </dgm:t>
    </dgm:pt>
    <dgm:pt modelId="{91533895-D226-4732-8C82-D8EB8B1A0C7F}" type="sibTrans" cxnId="{0D5E9EE1-A489-4077-9FF6-552620C1910C}">
      <dgm:prSet/>
      <dgm:spPr/>
      <dgm:t>
        <a:bodyPr/>
        <a:lstStyle/>
        <a:p>
          <a:pPr algn="ctr"/>
          <a:endParaRPr lang="en-IN" sz="1200" b="1">
            <a:solidFill>
              <a:schemeClr val="bg1"/>
            </a:solidFill>
          </a:endParaRPr>
        </a:p>
      </dgm:t>
    </dgm:pt>
    <dgm:pt modelId="{58C06416-EB4F-49EB-8067-318628DEACE6}" type="parTrans" cxnId="{0D5E9EE1-A489-4077-9FF6-552620C1910C}">
      <dgm:prSet custT="1"/>
      <dgm:spPr/>
      <dgm:t>
        <a:bodyPr/>
        <a:lstStyle/>
        <a:p>
          <a:pPr algn="ctr"/>
          <a:endParaRPr lang="en-IN" sz="1200" b="1">
            <a:solidFill>
              <a:schemeClr val="bg1"/>
            </a:solidFill>
          </a:endParaRPr>
        </a:p>
      </dgm:t>
    </dgm:pt>
    <dgm:pt modelId="{B10E36B7-D2BF-454F-AD5F-1241E5E1B2FF}" type="pres">
      <dgm:prSet presAssocID="{AC702397-F681-4734-8C98-C00A6C459A3F}" presName="Name0" presStyleCnt="0">
        <dgm:presLayoutVars>
          <dgm:chMax/>
          <dgm:chPref/>
          <dgm:dir/>
          <dgm:animLvl val="lvl"/>
          <dgm:resizeHandles val="exact"/>
        </dgm:presLayoutVars>
      </dgm:prSet>
      <dgm:spPr/>
    </dgm:pt>
    <dgm:pt modelId="{A6AFE76A-CC11-4130-A7E1-95370CE03B4E}" type="pres">
      <dgm:prSet presAssocID="{93895598-F69E-4E5B-8B85-110F4985F4E7}" presName="composite" presStyleCnt="0"/>
      <dgm:spPr/>
    </dgm:pt>
    <dgm:pt modelId="{38D924A9-EA22-4586-A13E-73E6C687D92E}" type="pres">
      <dgm:prSet presAssocID="{93895598-F69E-4E5B-8B85-110F4985F4E7}" presName="Image" presStyleLbl="alignNode1" presStyleIdx="0" presStyleCnt="5" custScaleX="166114"/>
      <dgm:spPr>
        <a:blipFill>
          <a:blip xmlns:r="http://schemas.openxmlformats.org/officeDocument/2006/relationships" r:embed="rId1">
            <a:extLst>
              <a:ext uri="{96DAC541-7B7A-43D3-8B79-37D633B846F1}">
                <asvg:svgBlip xmlns:asvg="http://schemas.microsoft.com/office/drawing/2016/SVG/main" r:embed="rId2"/>
              </a:ext>
            </a:extLst>
          </a:blip>
          <a:srcRect/>
          <a:stretch>
            <a:fillRect t="-1000" b="-1000"/>
          </a:stretch>
        </a:blipFill>
      </dgm:spPr>
    </dgm:pt>
    <dgm:pt modelId="{862C6580-AF8D-4F8B-972D-DF304577957D}" type="pres">
      <dgm:prSet presAssocID="{93895598-F69E-4E5B-8B85-110F4985F4E7}" presName="Accent" presStyleLbl="parChTrans1D1" presStyleIdx="0" presStyleCnt="5" custScaleX="165666" custLinFactX="-171600000" custLinFactNeighborX="-171656870" custLinFactNeighborY="49"/>
      <dgm:spPr/>
    </dgm:pt>
    <dgm:pt modelId="{6586F3DF-9C84-47E8-89AC-F72A1CAC32DB}" type="pres">
      <dgm:prSet presAssocID="{93895598-F69E-4E5B-8B85-110F4985F4E7}" presName="Parent" presStyleLbl="revTx" presStyleIdx="0" presStyleCnt="5" custScaleX="166114" custLinFactNeighborX="1628" custLinFactNeighborY="814">
        <dgm:presLayoutVars>
          <dgm:chMax val="0"/>
          <dgm:chPref val="0"/>
          <dgm:bulletEnabled val="1"/>
        </dgm:presLayoutVars>
      </dgm:prSet>
      <dgm:spPr/>
    </dgm:pt>
    <dgm:pt modelId="{D2FDD3C8-7A1B-4F6D-9A6E-D9546F739A08}" type="pres">
      <dgm:prSet presAssocID="{F0369EF6-2707-4062-870E-C013386EB64E}" presName="sibTrans" presStyleCnt="0"/>
      <dgm:spPr/>
    </dgm:pt>
    <dgm:pt modelId="{FBB8C51B-B14C-437F-875B-2A43BBBAA42A}" type="pres">
      <dgm:prSet presAssocID="{B280A441-6EFB-4BC6-8F3B-0E95243B11A1}" presName="composite" presStyleCnt="0"/>
      <dgm:spPr/>
    </dgm:pt>
    <dgm:pt modelId="{0B225F85-3C09-4211-9340-12C3CB1829C2}" type="pres">
      <dgm:prSet presAssocID="{B280A441-6EFB-4BC6-8F3B-0E95243B11A1}" presName="Image" presStyleLbl="alignNode1" presStyleIdx="1" presStyleCnt="5" custScaleX="16611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Cycle with people"/>
        </a:ext>
      </dgm:extLst>
    </dgm:pt>
    <dgm:pt modelId="{0CFC97D8-6D7D-4406-A0A2-31044FC8F888}" type="pres">
      <dgm:prSet presAssocID="{B280A441-6EFB-4BC6-8F3B-0E95243B11A1}" presName="Accent" presStyleLbl="parChTrans1D1" presStyleIdx="1" presStyleCnt="5" custScaleX="165666" custLinFactX="-162590313" custLinFactNeighborX="-162600000" custLinFactNeighborY="49"/>
      <dgm:spPr/>
    </dgm:pt>
    <dgm:pt modelId="{D22B4636-74A5-48F4-BAD6-8ADE0029C1E3}" type="pres">
      <dgm:prSet presAssocID="{B280A441-6EFB-4BC6-8F3B-0E95243B11A1}" presName="Parent" presStyleLbl="revTx" presStyleIdx="1" presStyleCnt="5" custScaleX="166114">
        <dgm:presLayoutVars>
          <dgm:chMax val="0"/>
          <dgm:chPref val="0"/>
          <dgm:bulletEnabled val="1"/>
        </dgm:presLayoutVars>
      </dgm:prSet>
      <dgm:spPr/>
    </dgm:pt>
    <dgm:pt modelId="{5D8626BE-EAC9-4C04-941A-A1D68696EE2B}" type="pres">
      <dgm:prSet presAssocID="{91533895-D226-4732-8C82-D8EB8B1A0C7F}" presName="sibTrans" presStyleCnt="0"/>
      <dgm:spPr/>
    </dgm:pt>
    <dgm:pt modelId="{FB208752-AD7D-4192-B6E2-C00202B85CB9}" type="pres">
      <dgm:prSet presAssocID="{2AB95041-1970-4B11-8637-8EE4637B2114}" presName="composite" presStyleCnt="0"/>
      <dgm:spPr/>
    </dgm:pt>
    <dgm:pt modelId="{5B24CB74-ABF7-4896-A2F1-25AD3FEFF15F}" type="pres">
      <dgm:prSet presAssocID="{2AB95041-1970-4B11-8637-8EE4637B2114}" presName="Image" presStyleLbl="alignNode1" presStyleIdx="2" presStyleCnt="5" custScaleX="16611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Factory"/>
        </a:ext>
      </dgm:extLst>
    </dgm:pt>
    <dgm:pt modelId="{581ABCFF-396B-48F4-A22D-638CAD80657D}" type="pres">
      <dgm:prSet presAssocID="{2AB95041-1970-4B11-8637-8EE4637B2114}" presName="Accent" presStyleLbl="parChTrans1D1" presStyleIdx="2" presStyleCnt="5" custScaleX="165666" custLinFactX="-162590313" custLinFactNeighborX="-162600000" custLinFactNeighborY="49"/>
      <dgm:spPr/>
    </dgm:pt>
    <dgm:pt modelId="{2BDC6F65-3964-46C0-8AD8-14DE55953EDF}" type="pres">
      <dgm:prSet presAssocID="{2AB95041-1970-4B11-8637-8EE4637B2114}" presName="Parent" presStyleLbl="revTx" presStyleIdx="2" presStyleCnt="5" custScaleX="166114">
        <dgm:presLayoutVars>
          <dgm:chMax val="0"/>
          <dgm:chPref val="0"/>
          <dgm:bulletEnabled val="1"/>
        </dgm:presLayoutVars>
      </dgm:prSet>
      <dgm:spPr/>
    </dgm:pt>
    <dgm:pt modelId="{C90D2D7E-3928-4D37-8EB8-A2876A08D127}" type="pres">
      <dgm:prSet presAssocID="{7E3917A3-7EBE-4E48-8CA7-66E9E4115998}" presName="sibTrans" presStyleCnt="0"/>
      <dgm:spPr/>
    </dgm:pt>
    <dgm:pt modelId="{71A01C67-F4C9-4939-A666-D57780FD2BAB}" type="pres">
      <dgm:prSet presAssocID="{8E96B264-3DA8-4FA3-AEE6-B4E1BC28151C}" presName="composite" presStyleCnt="0"/>
      <dgm:spPr/>
    </dgm:pt>
    <dgm:pt modelId="{8B89D9D1-1FD7-41A8-9C46-9B03BFB389B3}" type="pres">
      <dgm:prSet presAssocID="{8E96B264-3DA8-4FA3-AEE6-B4E1BC28151C}" presName="Image" presStyleLbl="alignNode1" presStyleIdx="3" presStyleCnt="5" custScaleX="166114" custLinFactNeighborX="-903"/>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ocial network"/>
        </a:ext>
      </dgm:extLst>
    </dgm:pt>
    <dgm:pt modelId="{37B53A96-DCF5-402E-ADEC-10CC5FCACC62}" type="pres">
      <dgm:prSet presAssocID="{8E96B264-3DA8-4FA3-AEE6-B4E1BC28151C}" presName="Accent" presStyleLbl="parChTrans1D1" presStyleIdx="3" presStyleCnt="5" custScaleX="165666" custLinFactX="-158057035" custLinFactNeighborX="-158100000" custLinFactNeighborY="49"/>
      <dgm:spPr/>
    </dgm:pt>
    <dgm:pt modelId="{ADFA318C-3E7B-4765-9E0A-965065403816}" type="pres">
      <dgm:prSet presAssocID="{8E96B264-3DA8-4FA3-AEE6-B4E1BC28151C}" presName="Parent" presStyleLbl="revTx" presStyleIdx="3" presStyleCnt="5" custScaleX="166114">
        <dgm:presLayoutVars>
          <dgm:chMax val="0"/>
          <dgm:chPref val="0"/>
          <dgm:bulletEnabled val="1"/>
        </dgm:presLayoutVars>
      </dgm:prSet>
      <dgm:spPr/>
    </dgm:pt>
    <dgm:pt modelId="{86FD6753-6CE0-4C59-9E66-F6D50BEFC421}" type="pres">
      <dgm:prSet presAssocID="{723CE36B-D4E9-4C5E-9425-972B0FEA4629}" presName="sibTrans" presStyleCnt="0"/>
      <dgm:spPr/>
    </dgm:pt>
    <dgm:pt modelId="{2DDDB0FA-592D-4008-BE92-2DAF8F804F4D}" type="pres">
      <dgm:prSet presAssocID="{F5F24BC5-16D2-4414-BDB7-3D540C0AF724}" presName="composite" presStyleCnt="0"/>
      <dgm:spPr/>
    </dgm:pt>
    <dgm:pt modelId="{2571C280-B755-43F7-990D-C9A9FD8535FC}" type="pres">
      <dgm:prSet presAssocID="{F5F24BC5-16D2-4414-BDB7-3D540C0AF724}" presName="Image" presStyleLbl="alignNode1" presStyleIdx="4" presStyleCnt="5" custScaleX="166114"/>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Hierarchy"/>
        </a:ext>
      </dgm:extLst>
    </dgm:pt>
    <dgm:pt modelId="{56A9D859-DC55-439A-BD4C-8A62D9551103}" type="pres">
      <dgm:prSet presAssocID="{F5F24BC5-16D2-4414-BDB7-3D540C0AF724}" presName="Accent" presStyleLbl="parChTrans1D1" presStyleIdx="4" presStyleCnt="5" custScaleX="165666" custLinFactX="-167100000" custLinFactNeighborX="-167123592" custLinFactNeighborY="49"/>
      <dgm:spPr/>
    </dgm:pt>
    <dgm:pt modelId="{3C6DE61A-F2D8-4C16-AB97-40C2D22EEBB8}" type="pres">
      <dgm:prSet presAssocID="{F5F24BC5-16D2-4414-BDB7-3D540C0AF724}" presName="Parent" presStyleLbl="revTx" presStyleIdx="4" presStyleCnt="5" custScaleX="166114">
        <dgm:presLayoutVars>
          <dgm:chMax val="0"/>
          <dgm:chPref val="0"/>
          <dgm:bulletEnabled val="1"/>
        </dgm:presLayoutVars>
      </dgm:prSet>
      <dgm:spPr/>
    </dgm:pt>
  </dgm:ptLst>
  <dgm:cxnLst>
    <dgm:cxn modelId="{5E0F4A3D-DD1F-4D55-A68C-A5AA762D0766}" srcId="{AC702397-F681-4734-8C98-C00A6C459A3F}" destId="{2AB95041-1970-4B11-8637-8EE4637B2114}" srcOrd="2" destOrd="0" parTransId="{82FC3857-09E8-4590-B104-4440724D608A}" sibTransId="{7E3917A3-7EBE-4E48-8CA7-66E9E4115998}"/>
    <dgm:cxn modelId="{54A96B5C-017F-4D34-83D4-5C204495FC1F}" type="presOf" srcId="{F5F24BC5-16D2-4414-BDB7-3D540C0AF724}" destId="{3C6DE61A-F2D8-4C16-AB97-40C2D22EEBB8}" srcOrd="0" destOrd="0" presId="urn:microsoft.com/office/officeart/2008/layout/PictureLineup"/>
    <dgm:cxn modelId="{B1216A5F-FC99-4AF2-8D47-D15FCB94FC7E}" type="presOf" srcId="{93895598-F69E-4E5B-8B85-110F4985F4E7}" destId="{6586F3DF-9C84-47E8-89AC-F72A1CAC32DB}" srcOrd="0" destOrd="0" presId="urn:microsoft.com/office/officeart/2008/layout/PictureLineup"/>
    <dgm:cxn modelId="{6D3ECA73-9CEA-4BB7-B2AB-6C7AA087A3AD}" type="presOf" srcId="{8E96B264-3DA8-4FA3-AEE6-B4E1BC28151C}" destId="{ADFA318C-3E7B-4765-9E0A-965065403816}" srcOrd="0" destOrd="0" presId="urn:microsoft.com/office/officeart/2008/layout/PictureLineup"/>
    <dgm:cxn modelId="{9BC08088-E231-4E3F-8AF7-F06DD4B20C96}" type="presOf" srcId="{2AB95041-1970-4B11-8637-8EE4637B2114}" destId="{2BDC6F65-3964-46C0-8AD8-14DE55953EDF}" srcOrd="0" destOrd="0" presId="urn:microsoft.com/office/officeart/2008/layout/PictureLineup"/>
    <dgm:cxn modelId="{BA328B95-C618-4EF7-A5FE-B5FE23C25A95}" srcId="{AC702397-F681-4734-8C98-C00A6C459A3F}" destId="{F5F24BC5-16D2-4414-BDB7-3D540C0AF724}" srcOrd="4" destOrd="0" parTransId="{9E99897B-ADA6-4DFF-B6D8-835545A81846}" sibTransId="{830F341B-CE0A-4CB8-A078-7899790FF15C}"/>
    <dgm:cxn modelId="{1303CA97-8070-4CD2-95C5-662772163121}" srcId="{AC702397-F681-4734-8C98-C00A6C459A3F}" destId="{8E96B264-3DA8-4FA3-AEE6-B4E1BC28151C}" srcOrd="3" destOrd="0" parTransId="{4A8684B9-2ADF-495A-829F-82E0A83B6D01}" sibTransId="{723CE36B-D4E9-4C5E-9425-972B0FEA4629}"/>
    <dgm:cxn modelId="{60CEDDA8-FDBB-460E-8EC2-9D6180A65903}" type="presOf" srcId="{AC702397-F681-4734-8C98-C00A6C459A3F}" destId="{B10E36B7-D2BF-454F-AD5F-1241E5E1B2FF}" srcOrd="0" destOrd="0" presId="urn:microsoft.com/office/officeart/2008/layout/PictureLineup"/>
    <dgm:cxn modelId="{6B062EBC-63F2-4438-A220-076277F9A641}" type="presOf" srcId="{B280A441-6EFB-4BC6-8F3B-0E95243B11A1}" destId="{D22B4636-74A5-48F4-BAD6-8ADE0029C1E3}" srcOrd="0" destOrd="0" presId="urn:microsoft.com/office/officeart/2008/layout/PictureLineup"/>
    <dgm:cxn modelId="{E56D99DA-05F8-424E-94E0-76735308D6ED}" srcId="{AC702397-F681-4734-8C98-C00A6C459A3F}" destId="{93895598-F69E-4E5B-8B85-110F4985F4E7}" srcOrd="0" destOrd="0" parTransId="{2BBC0174-9111-4B59-B064-C66DD14C4423}" sibTransId="{F0369EF6-2707-4062-870E-C013386EB64E}"/>
    <dgm:cxn modelId="{0D5E9EE1-A489-4077-9FF6-552620C1910C}" srcId="{AC702397-F681-4734-8C98-C00A6C459A3F}" destId="{B280A441-6EFB-4BC6-8F3B-0E95243B11A1}" srcOrd="1" destOrd="0" parTransId="{58C06416-EB4F-49EB-8067-318628DEACE6}" sibTransId="{91533895-D226-4732-8C82-D8EB8B1A0C7F}"/>
    <dgm:cxn modelId="{A776C5D1-739C-40F0-AC94-D7E7490CB0B0}" type="presParOf" srcId="{B10E36B7-D2BF-454F-AD5F-1241E5E1B2FF}" destId="{A6AFE76A-CC11-4130-A7E1-95370CE03B4E}" srcOrd="0" destOrd="0" presId="urn:microsoft.com/office/officeart/2008/layout/PictureLineup"/>
    <dgm:cxn modelId="{D3FA24A3-B3F4-42E9-9A51-8369A331436C}" type="presParOf" srcId="{A6AFE76A-CC11-4130-A7E1-95370CE03B4E}" destId="{38D924A9-EA22-4586-A13E-73E6C687D92E}" srcOrd="0" destOrd="0" presId="urn:microsoft.com/office/officeart/2008/layout/PictureLineup"/>
    <dgm:cxn modelId="{9B2CB923-8EA9-4B65-B294-154675A33FA2}" type="presParOf" srcId="{A6AFE76A-CC11-4130-A7E1-95370CE03B4E}" destId="{862C6580-AF8D-4F8B-972D-DF304577957D}" srcOrd="1" destOrd="0" presId="urn:microsoft.com/office/officeart/2008/layout/PictureLineup"/>
    <dgm:cxn modelId="{D1B6282C-22D3-465C-A62F-3FAFE415379C}" type="presParOf" srcId="{A6AFE76A-CC11-4130-A7E1-95370CE03B4E}" destId="{6586F3DF-9C84-47E8-89AC-F72A1CAC32DB}" srcOrd="2" destOrd="0" presId="urn:microsoft.com/office/officeart/2008/layout/PictureLineup"/>
    <dgm:cxn modelId="{5E734675-983D-440E-8685-80E41D8F5F47}" type="presParOf" srcId="{B10E36B7-D2BF-454F-AD5F-1241E5E1B2FF}" destId="{D2FDD3C8-7A1B-4F6D-9A6E-D9546F739A08}" srcOrd="1" destOrd="0" presId="urn:microsoft.com/office/officeart/2008/layout/PictureLineup"/>
    <dgm:cxn modelId="{D4C670A3-C3C7-43DA-98C8-A8D8E56F1126}" type="presParOf" srcId="{B10E36B7-D2BF-454F-AD5F-1241E5E1B2FF}" destId="{FBB8C51B-B14C-437F-875B-2A43BBBAA42A}" srcOrd="2" destOrd="0" presId="urn:microsoft.com/office/officeart/2008/layout/PictureLineup"/>
    <dgm:cxn modelId="{5EA4D740-2DC0-4408-B7D4-20E17790B639}" type="presParOf" srcId="{FBB8C51B-B14C-437F-875B-2A43BBBAA42A}" destId="{0B225F85-3C09-4211-9340-12C3CB1829C2}" srcOrd="0" destOrd="0" presId="urn:microsoft.com/office/officeart/2008/layout/PictureLineup"/>
    <dgm:cxn modelId="{99E11BE9-5DC2-4174-BA4F-96B177ABD0A6}" type="presParOf" srcId="{FBB8C51B-B14C-437F-875B-2A43BBBAA42A}" destId="{0CFC97D8-6D7D-4406-A0A2-31044FC8F888}" srcOrd="1" destOrd="0" presId="urn:microsoft.com/office/officeart/2008/layout/PictureLineup"/>
    <dgm:cxn modelId="{3C5AF971-CAD8-4523-9B69-A10F0D87703B}" type="presParOf" srcId="{FBB8C51B-B14C-437F-875B-2A43BBBAA42A}" destId="{D22B4636-74A5-48F4-BAD6-8ADE0029C1E3}" srcOrd="2" destOrd="0" presId="urn:microsoft.com/office/officeart/2008/layout/PictureLineup"/>
    <dgm:cxn modelId="{6238F70F-5542-487B-968D-8B3D09F7301F}" type="presParOf" srcId="{B10E36B7-D2BF-454F-AD5F-1241E5E1B2FF}" destId="{5D8626BE-EAC9-4C04-941A-A1D68696EE2B}" srcOrd="3" destOrd="0" presId="urn:microsoft.com/office/officeart/2008/layout/PictureLineup"/>
    <dgm:cxn modelId="{D970D0E1-B52E-45C0-81D9-18FFC04400B2}" type="presParOf" srcId="{B10E36B7-D2BF-454F-AD5F-1241E5E1B2FF}" destId="{FB208752-AD7D-4192-B6E2-C00202B85CB9}" srcOrd="4" destOrd="0" presId="urn:microsoft.com/office/officeart/2008/layout/PictureLineup"/>
    <dgm:cxn modelId="{31654BC4-B7A9-44DB-A916-FA7AE303BEA9}" type="presParOf" srcId="{FB208752-AD7D-4192-B6E2-C00202B85CB9}" destId="{5B24CB74-ABF7-4896-A2F1-25AD3FEFF15F}" srcOrd="0" destOrd="0" presId="urn:microsoft.com/office/officeart/2008/layout/PictureLineup"/>
    <dgm:cxn modelId="{0C3C3BCF-E28C-4728-B81A-D68F69C9BDDB}" type="presParOf" srcId="{FB208752-AD7D-4192-B6E2-C00202B85CB9}" destId="{581ABCFF-396B-48F4-A22D-638CAD80657D}" srcOrd="1" destOrd="0" presId="urn:microsoft.com/office/officeart/2008/layout/PictureLineup"/>
    <dgm:cxn modelId="{B06CA6DF-00D6-4352-B8BB-5BE070381361}" type="presParOf" srcId="{FB208752-AD7D-4192-B6E2-C00202B85CB9}" destId="{2BDC6F65-3964-46C0-8AD8-14DE55953EDF}" srcOrd="2" destOrd="0" presId="urn:microsoft.com/office/officeart/2008/layout/PictureLineup"/>
    <dgm:cxn modelId="{4FE89F35-DE2B-4CC9-91FC-2C8F9B5DF9DE}" type="presParOf" srcId="{B10E36B7-D2BF-454F-AD5F-1241E5E1B2FF}" destId="{C90D2D7E-3928-4D37-8EB8-A2876A08D127}" srcOrd="5" destOrd="0" presId="urn:microsoft.com/office/officeart/2008/layout/PictureLineup"/>
    <dgm:cxn modelId="{B4D75F6F-1E84-4AF3-96C2-82696A8FA3ED}" type="presParOf" srcId="{B10E36B7-D2BF-454F-AD5F-1241E5E1B2FF}" destId="{71A01C67-F4C9-4939-A666-D57780FD2BAB}" srcOrd="6" destOrd="0" presId="urn:microsoft.com/office/officeart/2008/layout/PictureLineup"/>
    <dgm:cxn modelId="{09B331EF-EBE0-46EF-8F16-AE5B806308EE}" type="presParOf" srcId="{71A01C67-F4C9-4939-A666-D57780FD2BAB}" destId="{8B89D9D1-1FD7-41A8-9C46-9B03BFB389B3}" srcOrd="0" destOrd="0" presId="urn:microsoft.com/office/officeart/2008/layout/PictureLineup"/>
    <dgm:cxn modelId="{4EFF1320-3231-47A1-B62C-0912C345F94C}" type="presParOf" srcId="{71A01C67-F4C9-4939-A666-D57780FD2BAB}" destId="{37B53A96-DCF5-402E-ADEC-10CC5FCACC62}" srcOrd="1" destOrd="0" presId="urn:microsoft.com/office/officeart/2008/layout/PictureLineup"/>
    <dgm:cxn modelId="{CA217AEF-9EE2-4574-BEBF-28000932262D}" type="presParOf" srcId="{71A01C67-F4C9-4939-A666-D57780FD2BAB}" destId="{ADFA318C-3E7B-4765-9E0A-965065403816}" srcOrd="2" destOrd="0" presId="urn:microsoft.com/office/officeart/2008/layout/PictureLineup"/>
    <dgm:cxn modelId="{7F2779B3-3D9C-4EFE-87FF-01E800D12D53}" type="presParOf" srcId="{B10E36B7-D2BF-454F-AD5F-1241E5E1B2FF}" destId="{86FD6753-6CE0-4C59-9E66-F6D50BEFC421}" srcOrd="7" destOrd="0" presId="urn:microsoft.com/office/officeart/2008/layout/PictureLineup"/>
    <dgm:cxn modelId="{77F49B18-8DF5-4FE0-88A4-AD7B71E0916E}" type="presParOf" srcId="{B10E36B7-D2BF-454F-AD5F-1241E5E1B2FF}" destId="{2DDDB0FA-592D-4008-BE92-2DAF8F804F4D}" srcOrd="8" destOrd="0" presId="urn:microsoft.com/office/officeart/2008/layout/PictureLineup"/>
    <dgm:cxn modelId="{198416F7-DA82-4386-892C-8C5C565EE473}" type="presParOf" srcId="{2DDDB0FA-592D-4008-BE92-2DAF8F804F4D}" destId="{2571C280-B755-43F7-990D-C9A9FD8535FC}" srcOrd="0" destOrd="0" presId="urn:microsoft.com/office/officeart/2008/layout/PictureLineup"/>
    <dgm:cxn modelId="{539EB043-8206-437E-BF47-E6477FAAD687}" type="presParOf" srcId="{2DDDB0FA-592D-4008-BE92-2DAF8F804F4D}" destId="{56A9D859-DC55-439A-BD4C-8A62D9551103}" srcOrd="1" destOrd="0" presId="urn:microsoft.com/office/officeart/2008/layout/PictureLineup"/>
    <dgm:cxn modelId="{F4E0647E-790E-451B-8624-2F2730D177BE}" type="presParOf" srcId="{2DDDB0FA-592D-4008-BE92-2DAF8F804F4D}" destId="{3C6DE61A-F2D8-4C16-AB97-40C2D22EEBB8}" srcOrd="2" destOrd="0" presId="urn:microsoft.com/office/officeart/2008/layout/PictureLineup"/>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C702397-F681-4734-8C98-C00A6C459A3F}" type="doc">
      <dgm:prSet loTypeId="urn:microsoft.com/office/officeart/2008/layout/PictureLineup" loCatId="picture" qsTypeId="urn:microsoft.com/office/officeart/2005/8/quickstyle/simple1" qsCatId="simple" csTypeId="urn:microsoft.com/office/officeart/2005/8/colors/colorful4" csCatId="colorful" phldr="1"/>
      <dgm:spPr/>
      <dgm:t>
        <a:bodyPr/>
        <a:lstStyle/>
        <a:p>
          <a:endParaRPr lang="en-IN"/>
        </a:p>
      </dgm:t>
    </dgm:pt>
    <dgm:pt modelId="{86E16369-4DF2-4098-93DB-56E30EB9BE35}">
      <dgm:prSet phldrT="[Text]" custT="1"/>
      <dgm:spPr/>
      <dgm:t>
        <a:bodyPr/>
        <a:lstStyle/>
        <a:p>
          <a:pPr algn="ctr"/>
          <a:r>
            <a:rPr lang="en-IN" sz="1200" b="1" dirty="0">
              <a:solidFill>
                <a:schemeClr val="bg1"/>
              </a:solidFill>
            </a:rPr>
            <a:t>Tourism</a:t>
          </a:r>
        </a:p>
      </dgm:t>
    </dgm:pt>
    <dgm:pt modelId="{A5409C43-4BAF-49D9-9A6B-61C0C3AC0625}" type="parTrans" cxnId="{5471E596-7081-4160-A317-3D24D4612AA9}">
      <dgm:prSet custT="1"/>
      <dgm:spPr/>
      <dgm:t>
        <a:bodyPr/>
        <a:lstStyle/>
        <a:p>
          <a:pPr algn="ctr"/>
          <a:endParaRPr lang="en-IN" sz="1200" b="1">
            <a:solidFill>
              <a:schemeClr val="bg1"/>
            </a:solidFill>
          </a:endParaRPr>
        </a:p>
      </dgm:t>
    </dgm:pt>
    <dgm:pt modelId="{BD9C8266-CCC5-4384-AE96-D233EEB4A54A}" type="sibTrans" cxnId="{5471E596-7081-4160-A317-3D24D4612AA9}">
      <dgm:prSet/>
      <dgm:spPr/>
      <dgm:t>
        <a:bodyPr/>
        <a:lstStyle/>
        <a:p>
          <a:pPr algn="ctr"/>
          <a:endParaRPr lang="en-IN" sz="1200" b="1">
            <a:solidFill>
              <a:schemeClr val="bg1"/>
            </a:solidFill>
          </a:endParaRPr>
        </a:p>
      </dgm:t>
    </dgm:pt>
    <dgm:pt modelId="{7AEE7F80-25DF-4188-91B6-629F1BA50BA9}">
      <dgm:prSet phldrT="[Text]" custT="1"/>
      <dgm:spPr/>
      <dgm:t>
        <a:bodyPr/>
        <a:lstStyle/>
        <a:p>
          <a:pPr algn="ctr"/>
          <a:r>
            <a:rPr lang="en-US" sz="1200" b="1" dirty="0">
              <a:solidFill>
                <a:schemeClr val="bg1"/>
              </a:solidFill>
            </a:rPr>
            <a:t>Power and Renewable Resources of Energy</a:t>
          </a:r>
          <a:endParaRPr lang="en-IN" sz="1200" b="1" dirty="0">
            <a:solidFill>
              <a:schemeClr val="bg1"/>
            </a:solidFill>
          </a:endParaRPr>
        </a:p>
      </dgm:t>
    </dgm:pt>
    <dgm:pt modelId="{373B1A90-99E6-4B5B-AB19-9BCB73CC91C9}" type="parTrans" cxnId="{FCEF5454-18B0-49FA-8594-F26C377571C7}">
      <dgm:prSet custT="1"/>
      <dgm:spPr/>
      <dgm:t>
        <a:bodyPr/>
        <a:lstStyle/>
        <a:p>
          <a:pPr algn="ctr"/>
          <a:endParaRPr lang="en-IN" sz="1200" b="1">
            <a:solidFill>
              <a:schemeClr val="bg1"/>
            </a:solidFill>
          </a:endParaRPr>
        </a:p>
      </dgm:t>
    </dgm:pt>
    <dgm:pt modelId="{273BF8E3-5A3E-4D4E-B8AA-33146730D4D1}" type="sibTrans" cxnId="{FCEF5454-18B0-49FA-8594-F26C377571C7}">
      <dgm:prSet/>
      <dgm:spPr/>
      <dgm:t>
        <a:bodyPr/>
        <a:lstStyle/>
        <a:p>
          <a:pPr algn="ctr"/>
          <a:endParaRPr lang="en-IN" sz="1200" b="1">
            <a:solidFill>
              <a:schemeClr val="bg1"/>
            </a:solidFill>
          </a:endParaRPr>
        </a:p>
      </dgm:t>
    </dgm:pt>
    <dgm:pt modelId="{6171F3DE-3D6D-4F18-A3FC-A0FBFEBC2E1E}">
      <dgm:prSet phldrT="[Text]" custT="1"/>
      <dgm:spPr/>
      <dgm:t>
        <a:bodyPr/>
        <a:lstStyle/>
        <a:p>
          <a:pPr algn="ctr"/>
          <a:r>
            <a:rPr lang="en-US" sz="1200" b="1" dirty="0">
              <a:solidFill>
                <a:schemeClr val="bg1"/>
              </a:solidFill>
            </a:rPr>
            <a:t>Science and Technology</a:t>
          </a:r>
          <a:endParaRPr lang="en-IN" sz="1200" b="1" dirty="0">
            <a:solidFill>
              <a:schemeClr val="bg1"/>
            </a:solidFill>
          </a:endParaRPr>
        </a:p>
      </dgm:t>
    </dgm:pt>
    <dgm:pt modelId="{4066B056-053F-479D-89D3-D9A4053B5637}" type="parTrans" cxnId="{C7505660-38AD-40EE-9538-622C1189F1EF}">
      <dgm:prSet custT="1"/>
      <dgm:spPr/>
      <dgm:t>
        <a:bodyPr/>
        <a:lstStyle/>
        <a:p>
          <a:pPr algn="ctr"/>
          <a:endParaRPr lang="en-IN" sz="1200" b="1">
            <a:solidFill>
              <a:schemeClr val="bg1"/>
            </a:solidFill>
          </a:endParaRPr>
        </a:p>
      </dgm:t>
    </dgm:pt>
    <dgm:pt modelId="{7E92B8B6-C482-46D9-9240-E5A7A20F85EE}" type="sibTrans" cxnId="{C7505660-38AD-40EE-9538-622C1189F1EF}">
      <dgm:prSet/>
      <dgm:spPr/>
      <dgm:t>
        <a:bodyPr/>
        <a:lstStyle/>
        <a:p>
          <a:pPr algn="ctr"/>
          <a:endParaRPr lang="en-IN" sz="1200" b="1">
            <a:solidFill>
              <a:schemeClr val="bg1"/>
            </a:solidFill>
          </a:endParaRPr>
        </a:p>
      </dgm:t>
    </dgm:pt>
    <dgm:pt modelId="{BB220FF8-DFCE-4C0F-9651-0587EE39D2A8}">
      <dgm:prSet phldrT="[Text]" custT="1"/>
      <dgm:spPr/>
      <dgm:t>
        <a:bodyPr/>
        <a:lstStyle/>
        <a:p>
          <a:pPr algn="ctr"/>
          <a:r>
            <a:rPr lang="en-US" sz="1200" b="1" dirty="0">
              <a:solidFill>
                <a:schemeClr val="bg1"/>
              </a:solidFill>
            </a:rPr>
            <a:t>Transport and Communication</a:t>
          </a:r>
          <a:endParaRPr lang="en-IN" sz="1200" b="1" dirty="0">
            <a:solidFill>
              <a:schemeClr val="bg1"/>
            </a:solidFill>
          </a:endParaRPr>
        </a:p>
      </dgm:t>
    </dgm:pt>
    <dgm:pt modelId="{72A32C19-4555-4ECA-86DF-33F4B2FE47C8}" type="parTrans" cxnId="{4B434E4A-A141-4564-8E5C-648083766A42}">
      <dgm:prSet custT="1"/>
      <dgm:spPr/>
      <dgm:t>
        <a:bodyPr/>
        <a:lstStyle/>
        <a:p>
          <a:pPr algn="ctr"/>
          <a:endParaRPr lang="en-IN" sz="1200" b="1">
            <a:solidFill>
              <a:schemeClr val="bg1"/>
            </a:solidFill>
          </a:endParaRPr>
        </a:p>
      </dgm:t>
    </dgm:pt>
    <dgm:pt modelId="{FA61CC24-4C8D-4A7B-98D3-E5D518E51869}" type="sibTrans" cxnId="{4B434E4A-A141-4564-8E5C-648083766A42}">
      <dgm:prSet/>
      <dgm:spPr/>
      <dgm:t>
        <a:bodyPr/>
        <a:lstStyle/>
        <a:p>
          <a:pPr algn="ctr"/>
          <a:endParaRPr lang="en-IN" sz="1200" b="1">
            <a:solidFill>
              <a:schemeClr val="bg1"/>
            </a:solidFill>
          </a:endParaRPr>
        </a:p>
      </dgm:t>
    </dgm:pt>
    <dgm:pt modelId="{A8BFCF98-5B33-412B-9512-0D385BD04A8C}">
      <dgm:prSet phldrT="[Text]" custT="1"/>
      <dgm:spPr/>
      <dgm:t>
        <a:bodyPr/>
        <a:lstStyle/>
        <a:p>
          <a:pPr algn="ctr"/>
          <a:r>
            <a:rPr lang="en-US" sz="1200" b="1" dirty="0">
              <a:solidFill>
                <a:schemeClr val="bg1"/>
              </a:solidFill>
            </a:rPr>
            <a:t>Medical and Health</a:t>
          </a:r>
          <a:endParaRPr lang="en-IN" sz="1200" b="1" dirty="0">
            <a:solidFill>
              <a:schemeClr val="bg1"/>
            </a:solidFill>
          </a:endParaRPr>
        </a:p>
      </dgm:t>
    </dgm:pt>
    <dgm:pt modelId="{82EDDE2A-D0A6-49A0-A950-BF7E9155A026}" type="parTrans" cxnId="{0F33DD4E-DF11-49EA-8048-0417D7669FD6}">
      <dgm:prSet/>
      <dgm:spPr/>
      <dgm:t>
        <a:bodyPr/>
        <a:lstStyle/>
        <a:p>
          <a:pPr algn="ctr"/>
          <a:endParaRPr lang="en-IN">
            <a:solidFill>
              <a:schemeClr val="bg1"/>
            </a:solidFill>
          </a:endParaRPr>
        </a:p>
      </dgm:t>
    </dgm:pt>
    <dgm:pt modelId="{589E97B8-6BC0-4D53-B92B-279532335A64}" type="sibTrans" cxnId="{0F33DD4E-DF11-49EA-8048-0417D7669FD6}">
      <dgm:prSet/>
      <dgm:spPr/>
      <dgm:t>
        <a:bodyPr/>
        <a:lstStyle/>
        <a:p>
          <a:pPr algn="ctr"/>
          <a:endParaRPr lang="en-IN">
            <a:solidFill>
              <a:schemeClr val="bg1"/>
            </a:solidFill>
          </a:endParaRPr>
        </a:p>
      </dgm:t>
    </dgm:pt>
    <dgm:pt modelId="{57D65E4F-98BC-4CBA-BE76-4D90A32A6F80}" type="pres">
      <dgm:prSet presAssocID="{AC702397-F681-4734-8C98-C00A6C459A3F}" presName="Name0" presStyleCnt="0">
        <dgm:presLayoutVars>
          <dgm:chMax/>
          <dgm:chPref/>
          <dgm:dir/>
          <dgm:animLvl val="lvl"/>
          <dgm:resizeHandles val="exact"/>
        </dgm:presLayoutVars>
      </dgm:prSet>
      <dgm:spPr/>
    </dgm:pt>
    <dgm:pt modelId="{66DBB900-46A8-4733-8AAE-1E13AA44B6D1}" type="pres">
      <dgm:prSet presAssocID="{A8BFCF98-5B33-412B-9512-0D385BD04A8C}" presName="composite" presStyleCnt="0"/>
      <dgm:spPr/>
    </dgm:pt>
    <dgm:pt modelId="{A7B39BA9-D0B2-438B-A65C-B90C526CD76D}" type="pres">
      <dgm:prSet presAssocID="{A8BFCF98-5B33-412B-9512-0D385BD04A8C}" presName="Image" presStyleLbl="alignNode1" presStyleIdx="0" presStyleCnt="5" custScaleX="182589" custScaleY="93567"/>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Stethoscope"/>
        </a:ext>
      </dgm:extLst>
    </dgm:pt>
    <dgm:pt modelId="{7836EE41-7173-4BF4-A7D6-82D9A34208CC}" type="pres">
      <dgm:prSet presAssocID="{A8BFCF98-5B33-412B-9512-0D385BD04A8C}" presName="Accent" presStyleLbl="parChTrans1D1" presStyleIdx="0" presStyleCnt="5" custScaleX="181411" custScaleY="93568" custLinFactX="-203800000" custLinFactNeighborX="-203837804" custLinFactNeighborY="-2718"/>
      <dgm:spPr/>
    </dgm:pt>
    <dgm:pt modelId="{CD586BBA-7A1F-4F56-826D-1B03C806B90B}" type="pres">
      <dgm:prSet presAssocID="{A8BFCF98-5B33-412B-9512-0D385BD04A8C}" presName="Parent" presStyleLbl="revTx" presStyleIdx="0" presStyleCnt="5" custScaleX="182589" custScaleY="93567">
        <dgm:presLayoutVars>
          <dgm:chMax val="0"/>
          <dgm:chPref val="0"/>
          <dgm:bulletEnabled val="1"/>
        </dgm:presLayoutVars>
      </dgm:prSet>
      <dgm:spPr/>
    </dgm:pt>
    <dgm:pt modelId="{BA921143-34E3-48D5-B51A-1EE98F210C67}" type="pres">
      <dgm:prSet presAssocID="{589E97B8-6BC0-4D53-B92B-279532335A64}" presName="sibTrans" presStyleCnt="0"/>
      <dgm:spPr/>
    </dgm:pt>
    <dgm:pt modelId="{576D5A4A-FDD2-46DC-B808-95756843A8F8}" type="pres">
      <dgm:prSet presAssocID="{7AEE7F80-25DF-4188-91B6-629F1BA50BA9}" presName="composite" presStyleCnt="0"/>
      <dgm:spPr/>
    </dgm:pt>
    <dgm:pt modelId="{F0FAFD61-813F-4732-9C8F-D1772BF99BDB}" type="pres">
      <dgm:prSet presAssocID="{7AEE7F80-25DF-4188-91B6-629F1BA50BA9}" presName="Image" presStyleLbl="alignNode1" presStyleIdx="1" presStyleCnt="5" custScaleX="182589" custScaleY="93567"/>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Lightbulb"/>
        </a:ext>
      </dgm:extLst>
    </dgm:pt>
    <dgm:pt modelId="{71CC5D3A-87B1-4803-8354-C0DB243EACE8}" type="pres">
      <dgm:prSet presAssocID="{7AEE7F80-25DF-4188-91B6-629F1BA50BA9}" presName="Accent" presStyleLbl="parChTrans1D1" presStyleIdx="1" presStyleCnt="5" custScaleX="181411" custScaleY="93568" custLinFactX="-208305631" custLinFactNeighborX="-208400000"/>
      <dgm:spPr/>
    </dgm:pt>
    <dgm:pt modelId="{E1A90528-52CA-4F76-935E-16E5E4CE6A79}" type="pres">
      <dgm:prSet presAssocID="{7AEE7F80-25DF-4188-91B6-629F1BA50BA9}" presName="Parent" presStyleLbl="revTx" presStyleIdx="1" presStyleCnt="5" custScaleX="182589" custScaleY="93567">
        <dgm:presLayoutVars>
          <dgm:chMax val="0"/>
          <dgm:chPref val="0"/>
          <dgm:bulletEnabled val="1"/>
        </dgm:presLayoutVars>
      </dgm:prSet>
      <dgm:spPr/>
    </dgm:pt>
    <dgm:pt modelId="{1314CAAE-98CF-48AE-864A-5B616116C87C}" type="pres">
      <dgm:prSet presAssocID="{273BF8E3-5A3E-4D4E-B8AA-33146730D4D1}" presName="sibTrans" presStyleCnt="0"/>
      <dgm:spPr/>
    </dgm:pt>
    <dgm:pt modelId="{3EE59F34-799C-4B41-8C52-9567DAAF708D}" type="pres">
      <dgm:prSet presAssocID="{6171F3DE-3D6D-4F18-A3FC-A0FBFEBC2E1E}" presName="composite" presStyleCnt="0"/>
      <dgm:spPr/>
    </dgm:pt>
    <dgm:pt modelId="{C05BE488-55EF-4CE6-827B-28D47983E951}" type="pres">
      <dgm:prSet presAssocID="{6171F3DE-3D6D-4F18-A3FC-A0FBFEBC2E1E}" presName="Image" presStyleLbl="alignNode1" presStyleIdx="2" presStyleCnt="5" custScaleX="182589" custScaleY="93567" custLinFactNeighborX="-906"/>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Beaker"/>
        </a:ext>
      </dgm:extLst>
    </dgm:pt>
    <dgm:pt modelId="{9941AC89-2F8C-4672-AF27-040430B8722A}" type="pres">
      <dgm:prSet presAssocID="{6171F3DE-3D6D-4F18-A3FC-A0FBFEBC2E1E}" presName="Accent" presStyleLbl="parChTrans1D1" presStyleIdx="2" presStyleCnt="5" custScaleX="181411" custScaleY="93568" custLinFactX="-221900000" custLinFactNeighborX="-221971789" custLinFactNeighborY="-1359"/>
      <dgm:spPr/>
    </dgm:pt>
    <dgm:pt modelId="{3023ACC9-641A-4E42-834B-5A0376456F03}" type="pres">
      <dgm:prSet presAssocID="{6171F3DE-3D6D-4F18-A3FC-A0FBFEBC2E1E}" presName="Parent" presStyleLbl="revTx" presStyleIdx="2" presStyleCnt="5" custScaleX="182589" custScaleY="93567">
        <dgm:presLayoutVars>
          <dgm:chMax val="0"/>
          <dgm:chPref val="0"/>
          <dgm:bulletEnabled val="1"/>
        </dgm:presLayoutVars>
      </dgm:prSet>
      <dgm:spPr/>
    </dgm:pt>
    <dgm:pt modelId="{BED5254C-B7DB-4756-9DDB-72718836BC72}" type="pres">
      <dgm:prSet presAssocID="{7E92B8B6-C482-46D9-9240-E5A7A20F85EE}" presName="sibTrans" presStyleCnt="0"/>
      <dgm:spPr/>
    </dgm:pt>
    <dgm:pt modelId="{F5CF4FE6-F04A-436B-BAF7-FB4138BD7CC7}" type="pres">
      <dgm:prSet presAssocID="{86E16369-4DF2-4098-93DB-56E30EB9BE35}" presName="composite" presStyleCnt="0"/>
      <dgm:spPr/>
    </dgm:pt>
    <dgm:pt modelId="{4F4AC680-0E26-4CF4-9A5F-97EACD8250B7}" type="pres">
      <dgm:prSet presAssocID="{86E16369-4DF2-4098-93DB-56E30EB9BE35}" presName="Image" presStyleLbl="alignNode1" presStyleIdx="3" presStyleCnt="5" custScaleX="182589" custScaleY="9356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Hill scene"/>
        </a:ext>
      </dgm:extLst>
    </dgm:pt>
    <dgm:pt modelId="{891F4400-DBFD-4712-BDE0-B79F307B21D1}" type="pres">
      <dgm:prSet presAssocID="{86E16369-4DF2-4098-93DB-56E30EB9BE35}" presName="Accent" presStyleLbl="parChTrans1D1" presStyleIdx="3" presStyleCnt="5" custScaleX="181411" custScaleY="93568" custLinFactX="-203800000" custLinFactNeighborX="-203837804"/>
      <dgm:spPr/>
    </dgm:pt>
    <dgm:pt modelId="{0535FE50-1512-452E-90AE-3302507FCDDD}" type="pres">
      <dgm:prSet presAssocID="{86E16369-4DF2-4098-93DB-56E30EB9BE35}" presName="Parent" presStyleLbl="revTx" presStyleIdx="3" presStyleCnt="5" custScaleX="182589" custScaleY="93567">
        <dgm:presLayoutVars>
          <dgm:chMax val="0"/>
          <dgm:chPref val="0"/>
          <dgm:bulletEnabled val="1"/>
        </dgm:presLayoutVars>
      </dgm:prSet>
      <dgm:spPr/>
    </dgm:pt>
    <dgm:pt modelId="{BAB71405-D33F-4C48-9F91-F62D94D65CF6}" type="pres">
      <dgm:prSet presAssocID="{BD9C8266-CCC5-4384-AE96-D233EEB4A54A}" presName="sibTrans" presStyleCnt="0"/>
      <dgm:spPr/>
    </dgm:pt>
    <dgm:pt modelId="{F04B8740-AA2D-46DC-BEAC-5416F810F55A}" type="pres">
      <dgm:prSet presAssocID="{BB220FF8-DFCE-4C0F-9651-0587EE39D2A8}" presName="composite" presStyleCnt="0"/>
      <dgm:spPr/>
    </dgm:pt>
    <dgm:pt modelId="{F6D92D24-65AC-4CEA-AF65-B80F6D8F0032}" type="pres">
      <dgm:prSet presAssocID="{BB220FF8-DFCE-4C0F-9651-0587EE39D2A8}" presName="Image" presStyleLbl="alignNode1" presStyleIdx="4" presStyleCnt="5" custScaleX="182589" custScaleY="9356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Bus"/>
        </a:ext>
      </dgm:extLst>
    </dgm:pt>
    <dgm:pt modelId="{0073114D-9E3A-4A9A-8007-DAC9BC609D4E}" type="pres">
      <dgm:prSet presAssocID="{BB220FF8-DFCE-4C0F-9651-0587EE39D2A8}" presName="Accent" presStyleLbl="parChTrans1D1" presStyleIdx="4" presStyleCnt="5" custScaleX="181411" custScaleY="93568" custLinFactX="-208300000" custLinFactNeighborX="-208396622" custLinFactNeighborY="1812"/>
      <dgm:spPr/>
    </dgm:pt>
    <dgm:pt modelId="{A7998383-F38E-494F-8DA9-510ABDBD4C21}" type="pres">
      <dgm:prSet presAssocID="{BB220FF8-DFCE-4C0F-9651-0587EE39D2A8}" presName="Parent" presStyleLbl="revTx" presStyleIdx="4" presStyleCnt="5" custScaleX="182589" custScaleY="93567">
        <dgm:presLayoutVars>
          <dgm:chMax val="0"/>
          <dgm:chPref val="0"/>
          <dgm:bulletEnabled val="1"/>
        </dgm:presLayoutVars>
      </dgm:prSet>
      <dgm:spPr/>
    </dgm:pt>
  </dgm:ptLst>
  <dgm:cxnLst>
    <dgm:cxn modelId="{0644F931-E445-4A27-9689-239F5295A8A4}" type="presOf" srcId="{BB220FF8-DFCE-4C0F-9651-0587EE39D2A8}" destId="{A7998383-F38E-494F-8DA9-510ABDBD4C21}" srcOrd="0" destOrd="0" presId="urn:microsoft.com/office/officeart/2008/layout/PictureLineup"/>
    <dgm:cxn modelId="{C7505660-38AD-40EE-9538-622C1189F1EF}" srcId="{AC702397-F681-4734-8C98-C00A6C459A3F}" destId="{6171F3DE-3D6D-4F18-A3FC-A0FBFEBC2E1E}" srcOrd="2" destOrd="0" parTransId="{4066B056-053F-479D-89D3-D9A4053B5637}" sibTransId="{7E92B8B6-C482-46D9-9240-E5A7A20F85EE}"/>
    <dgm:cxn modelId="{20E7D447-AA12-44CB-8844-503007C2961D}" type="presOf" srcId="{A8BFCF98-5B33-412B-9512-0D385BD04A8C}" destId="{CD586BBA-7A1F-4F56-826D-1B03C806B90B}" srcOrd="0" destOrd="0" presId="urn:microsoft.com/office/officeart/2008/layout/PictureLineup"/>
    <dgm:cxn modelId="{4B434E4A-A141-4564-8E5C-648083766A42}" srcId="{AC702397-F681-4734-8C98-C00A6C459A3F}" destId="{BB220FF8-DFCE-4C0F-9651-0587EE39D2A8}" srcOrd="4" destOrd="0" parTransId="{72A32C19-4555-4ECA-86DF-33F4B2FE47C8}" sibTransId="{FA61CC24-4C8D-4A7B-98D3-E5D518E51869}"/>
    <dgm:cxn modelId="{0F33DD4E-DF11-49EA-8048-0417D7669FD6}" srcId="{AC702397-F681-4734-8C98-C00A6C459A3F}" destId="{A8BFCF98-5B33-412B-9512-0D385BD04A8C}" srcOrd="0" destOrd="0" parTransId="{82EDDE2A-D0A6-49A0-A950-BF7E9155A026}" sibTransId="{589E97B8-6BC0-4D53-B92B-279532335A64}"/>
    <dgm:cxn modelId="{FCEF5454-18B0-49FA-8594-F26C377571C7}" srcId="{AC702397-F681-4734-8C98-C00A6C459A3F}" destId="{7AEE7F80-25DF-4188-91B6-629F1BA50BA9}" srcOrd="1" destOrd="0" parTransId="{373B1A90-99E6-4B5B-AB19-9BCB73CC91C9}" sibTransId="{273BF8E3-5A3E-4D4E-B8AA-33146730D4D1}"/>
    <dgm:cxn modelId="{E56BC683-3675-4541-AB01-A88D7940970C}" type="presOf" srcId="{6171F3DE-3D6D-4F18-A3FC-A0FBFEBC2E1E}" destId="{3023ACC9-641A-4E42-834B-5A0376456F03}" srcOrd="0" destOrd="0" presId="urn:microsoft.com/office/officeart/2008/layout/PictureLineup"/>
    <dgm:cxn modelId="{5471E596-7081-4160-A317-3D24D4612AA9}" srcId="{AC702397-F681-4734-8C98-C00A6C459A3F}" destId="{86E16369-4DF2-4098-93DB-56E30EB9BE35}" srcOrd="3" destOrd="0" parTransId="{A5409C43-4BAF-49D9-9A6B-61C0C3AC0625}" sibTransId="{BD9C8266-CCC5-4384-AE96-D233EEB4A54A}"/>
    <dgm:cxn modelId="{043ABDBB-22E2-414B-A37B-EA461A7FE436}" type="presOf" srcId="{AC702397-F681-4734-8C98-C00A6C459A3F}" destId="{57D65E4F-98BC-4CBA-BE76-4D90A32A6F80}" srcOrd="0" destOrd="0" presId="urn:microsoft.com/office/officeart/2008/layout/PictureLineup"/>
    <dgm:cxn modelId="{8D6582C6-9FE8-4662-AB6C-95FA010D55D1}" type="presOf" srcId="{86E16369-4DF2-4098-93DB-56E30EB9BE35}" destId="{0535FE50-1512-452E-90AE-3302507FCDDD}" srcOrd="0" destOrd="0" presId="urn:microsoft.com/office/officeart/2008/layout/PictureLineup"/>
    <dgm:cxn modelId="{DDE3EBEF-A7E3-4DE6-B472-0EB9EDC4B099}" type="presOf" srcId="{7AEE7F80-25DF-4188-91B6-629F1BA50BA9}" destId="{E1A90528-52CA-4F76-935E-16E5E4CE6A79}" srcOrd="0" destOrd="0" presId="urn:microsoft.com/office/officeart/2008/layout/PictureLineup"/>
    <dgm:cxn modelId="{E6E5F130-7B0D-4F2C-B809-619449626454}" type="presParOf" srcId="{57D65E4F-98BC-4CBA-BE76-4D90A32A6F80}" destId="{66DBB900-46A8-4733-8AAE-1E13AA44B6D1}" srcOrd="0" destOrd="0" presId="urn:microsoft.com/office/officeart/2008/layout/PictureLineup"/>
    <dgm:cxn modelId="{20F76449-23B7-4B28-92BA-22BDC4EB6577}" type="presParOf" srcId="{66DBB900-46A8-4733-8AAE-1E13AA44B6D1}" destId="{A7B39BA9-D0B2-438B-A65C-B90C526CD76D}" srcOrd="0" destOrd="0" presId="urn:microsoft.com/office/officeart/2008/layout/PictureLineup"/>
    <dgm:cxn modelId="{CC870DAA-EC3F-493A-B1DD-81D6E543E778}" type="presParOf" srcId="{66DBB900-46A8-4733-8AAE-1E13AA44B6D1}" destId="{7836EE41-7173-4BF4-A7D6-82D9A34208CC}" srcOrd="1" destOrd="0" presId="urn:microsoft.com/office/officeart/2008/layout/PictureLineup"/>
    <dgm:cxn modelId="{3E4C3C11-0EE4-4578-AB3A-EA82EDA8D68E}" type="presParOf" srcId="{66DBB900-46A8-4733-8AAE-1E13AA44B6D1}" destId="{CD586BBA-7A1F-4F56-826D-1B03C806B90B}" srcOrd="2" destOrd="0" presId="urn:microsoft.com/office/officeart/2008/layout/PictureLineup"/>
    <dgm:cxn modelId="{313E0032-7F4D-40ED-9D7E-0965B62B021B}" type="presParOf" srcId="{57D65E4F-98BC-4CBA-BE76-4D90A32A6F80}" destId="{BA921143-34E3-48D5-B51A-1EE98F210C67}" srcOrd="1" destOrd="0" presId="urn:microsoft.com/office/officeart/2008/layout/PictureLineup"/>
    <dgm:cxn modelId="{94F8946A-C7CC-44AE-9EFC-F30429E7F6B6}" type="presParOf" srcId="{57D65E4F-98BC-4CBA-BE76-4D90A32A6F80}" destId="{576D5A4A-FDD2-46DC-B808-95756843A8F8}" srcOrd="2" destOrd="0" presId="urn:microsoft.com/office/officeart/2008/layout/PictureLineup"/>
    <dgm:cxn modelId="{B844FF08-1C06-42BD-A2F8-7076A2FF1954}" type="presParOf" srcId="{576D5A4A-FDD2-46DC-B808-95756843A8F8}" destId="{F0FAFD61-813F-4732-9C8F-D1772BF99BDB}" srcOrd="0" destOrd="0" presId="urn:microsoft.com/office/officeart/2008/layout/PictureLineup"/>
    <dgm:cxn modelId="{14818F17-7896-4EA0-B0D5-EFF016C58EF0}" type="presParOf" srcId="{576D5A4A-FDD2-46DC-B808-95756843A8F8}" destId="{71CC5D3A-87B1-4803-8354-C0DB243EACE8}" srcOrd="1" destOrd="0" presId="urn:microsoft.com/office/officeart/2008/layout/PictureLineup"/>
    <dgm:cxn modelId="{835F3043-ED83-40A5-8ABA-409B5F55EC67}" type="presParOf" srcId="{576D5A4A-FDD2-46DC-B808-95756843A8F8}" destId="{E1A90528-52CA-4F76-935E-16E5E4CE6A79}" srcOrd="2" destOrd="0" presId="urn:microsoft.com/office/officeart/2008/layout/PictureLineup"/>
    <dgm:cxn modelId="{284E68C4-8CEC-44A8-9130-24D621560F6F}" type="presParOf" srcId="{57D65E4F-98BC-4CBA-BE76-4D90A32A6F80}" destId="{1314CAAE-98CF-48AE-864A-5B616116C87C}" srcOrd="3" destOrd="0" presId="urn:microsoft.com/office/officeart/2008/layout/PictureLineup"/>
    <dgm:cxn modelId="{2D394710-BE60-433A-8E90-E11F7B6B6F44}" type="presParOf" srcId="{57D65E4F-98BC-4CBA-BE76-4D90A32A6F80}" destId="{3EE59F34-799C-4B41-8C52-9567DAAF708D}" srcOrd="4" destOrd="0" presId="urn:microsoft.com/office/officeart/2008/layout/PictureLineup"/>
    <dgm:cxn modelId="{742ADCC7-1DBA-4FC9-A260-0BD60BC3E566}" type="presParOf" srcId="{3EE59F34-799C-4B41-8C52-9567DAAF708D}" destId="{C05BE488-55EF-4CE6-827B-28D47983E951}" srcOrd="0" destOrd="0" presId="urn:microsoft.com/office/officeart/2008/layout/PictureLineup"/>
    <dgm:cxn modelId="{AE25587B-7E90-4940-8643-900CAC7F4925}" type="presParOf" srcId="{3EE59F34-799C-4B41-8C52-9567DAAF708D}" destId="{9941AC89-2F8C-4672-AF27-040430B8722A}" srcOrd="1" destOrd="0" presId="urn:microsoft.com/office/officeart/2008/layout/PictureLineup"/>
    <dgm:cxn modelId="{D4257AF6-C082-4803-B7CF-8F4ED438E4F4}" type="presParOf" srcId="{3EE59F34-799C-4B41-8C52-9567DAAF708D}" destId="{3023ACC9-641A-4E42-834B-5A0376456F03}" srcOrd="2" destOrd="0" presId="urn:microsoft.com/office/officeart/2008/layout/PictureLineup"/>
    <dgm:cxn modelId="{FC6DDF1E-48D1-4E5A-B50A-03DBF1225968}" type="presParOf" srcId="{57D65E4F-98BC-4CBA-BE76-4D90A32A6F80}" destId="{BED5254C-B7DB-4756-9DDB-72718836BC72}" srcOrd="5" destOrd="0" presId="urn:microsoft.com/office/officeart/2008/layout/PictureLineup"/>
    <dgm:cxn modelId="{14618BFC-EA83-4771-9C77-609971E7F309}" type="presParOf" srcId="{57D65E4F-98BC-4CBA-BE76-4D90A32A6F80}" destId="{F5CF4FE6-F04A-436B-BAF7-FB4138BD7CC7}" srcOrd="6" destOrd="0" presId="urn:microsoft.com/office/officeart/2008/layout/PictureLineup"/>
    <dgm:cxn modelId="{D31579E5-C21C-4063-BC2F-F0BFA4D3B253}" type="presParOf" srcId="{F5CF4FE6-F04A-436B-BAF7-FB4138BD7CC7}" destId="{4F4AC680-0E26-4CF4-9A5F-97EACD8250B7}" srcOrd="0" destOrd="0" presId="urn:microsoft.com/office/officeart/2008/layout/PictureLineup"/>
    <dgm:cxn modelId="{DE9B5FD0-5C2E-4B9A-BCBC-9DE462688ED0}" type="presParOf" srcId="{F5CF4FE6-F04A-436B-BAF7-FB4138BD7CC7}" destId="{891F4400-DBFD-4712-BDE0-B79F307B21D1}" srcOrd="1" destOrd="0" presId="urn:microsoft.com/office/officeart/2008/layout/PictureLineup"/>
    <dgm:cxn modelId="{25852649-E724-4455-8780-9BDD0D9EC248}" type="presParOf" srcId="{F5CF4FE6-F04A-436B-BAF7-FB4138BD7CC7}" destId="{0535FE50-1512-452E-90AE-3302507FCDDD}" srcOrd="2" destOrd="0" presId="urn:microsoft.com/office/officeart/2008/layout/PictureLineup"/>
    <dgm:cxn modelId="{29A5BC89-8640-4F66-944C-175F2841759D}" type="presParOf" srcId="{57D65E4F-98BC-4CBA-BE76-4D90A32A6F80}" destId="{BAB71405-D33F-4C48-9F91-F62D94D65CF6}" srcOrd="7" destOrd="0" presId="urn:microsoft.com/office/officeart/2008/layout/PictureLineup"/>
    <dgm:cxn modelId="{4411B598-74D6-442E-9C8F-6A4AC9364187}" type="presParOf" srcId="{57D65E4F-98BC-4CBA-BE76-4D90A32A6F80}" destId="{F04B8740-AA2D-46DC-BEAC-5416F810F55A}" srcOrd="8" destOrd="0" presId="urn:microsoft.com/office/officeart/2008/layout/PictureLineup"/>
    <dgm:cxn modelId="{D5B23029-94F3-4C4B-9459-41EEC4A27405}" type="presParOf" srcId="{F04B8740-AA2D-46DC-BEAC-5416F810F55A}" destId="{F6D92D24-65AC-4CEA-AF65-B80F6D8F0032}" srcOrd="0" destOrd="0" presId="urn:microsoft.com/office/officeart/2008/layout/PictureLineup"/>
    <dgm:cxn modelId="{AD886EB5-CB1B-4895-8A2E-D71B19981D6E}" type="presParOf" srcId="{F04B8740-AA2D-46DC-BEAC-5416F810F55A}" destId="{0073114D-9E3A-4A9A-8007-DAC9BC609D4E}" srcOrd="1" destOrd="0" presId="urn:microsoft.com/office/officeart/2008/layout/PictureLineup"/>
    <dgm:cxn modelId="{305A8507-5F97-4EB1-AB57-A3DCC11FC6AC}" type="presParOf" srcId="{F04B8740-AA2D-46DC-BEAC-5416F810F55A}" destId="{A7998383-F38E-494F-8DA9-510ABDBD4C21}" srcOrd="2" destOrd="0" presId="urn:microsoft.com/office/officeart/2008/layout/PictureLineup"/>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A093CE0-DD7C-4112-9AC4-52F2171CB675}" type="doc">
      <dgm:prSet loTypeId="urn:microsoft.com/office/officeart/2008/layout/AlternatingPictureCircles" loCatId="picture" qsTypeId="urn:microsoft.com/office/officeart/2005/8/quickstyle/simple1" qsCatId="simple" csTypeId="urn:microsoft.com/office/officeart/2005/8/colors/accent1_2" csCatId="accent1" phldr="1"/>
      <dgm:spPr/>
    </dgm:pt>
    <dgm:pt modelId="{1A982A02-2329-4175-A8E6-5F6CA1B731A5}">
      <dgm:prSet phldrT="[Text]"/>
      <dgm:spPr/>
      <dgm:t>
        <a:bodyPr/>
        <a:lstStyle/>
        <a:p>
          <a:r>
            <a:rPr lang="en-IN" b="1" dirty="0"/>
            <a:t>Assam University</a:t>
          </a:r>
        </a:p>
      </dgm:t>
    </dgm:pt>
    <dgm:pt modelId="{CB57387B-47F8-46C4-8AB6-37D33F8A7848}" type="parTrans" cxnId="{3ECC6EB8-61C4-4087-B38B-0D9DF72D37A8}">
      <dgm:prSet/>
      <dgm:spPr/>
      <dgm:t>
        <a:bodyPr/>
        <a:lstStyle/>
        <a:p>
          <a:endParaRPr lang="en-IN" b="1"/>
        </a:p>
      </dgm:t>
    </dgm:pt>
    <dgm:pt modelId="{C82BE598-EF78-4E04-8BD5-54B1B5E66F86}" type="sibTrans" cxnId="{3ECC6EB8-61C4-4087-B38B-0D9DF72D37A8}">
      <dgm:prSet/>
      <dgm:spPr/>
      <dgm:t>
        <a:bodyPr/>
        <a:lstStyle/>
        <a:p>
          <a:endParaRPr lang="en-IN" b="1"/>
        </a:p>
      </dgm:t>
    </dgm:pt>
    <dgm:pt modelId="{C44A8966-CD61-415E-9DEF-9322ED1CECBD}" type="pres">
      <dgm:prSet presAssocID="{BA093CE0-DD7C-4112-9AC4-52F2171CB675}" presName="Name0" presStyleCnt="0">
        <dgm:presLayoutVars>
          <dgm:chMax/>
          <dgm:chPref/>
          <dgm:dir/>
        </dgm:presLayoutVars>
      </dgm:prSet>
      <dgm:spPr/>
    </dgm:pt>
    <dgm:pt modelId="{96B7DB48-388D-4DC8-8CD8-AE6ED862C778}" type="pres">
      <dgm:prSet presAssocID="{1A982A02-2329-4175-A8E6-5F6CA1B731A5}" presName="composite" presStyleCnt="0"/>
      <dgm:spPr/>
    </dgm:pt>
    <dgm:pt modelId="{98AD3C97-344C-4F83-952C-21E3F40D55EB}" type="pres">
      <dgm:prSet presAssocID="{1A982A02-2329-4175-A8E6-5F6CA1B731A5}" presName="Accent" presStyleLbl="alignNode1" presStyleIdx="0" presStyleCnt="1">
        <dgm:presLayoutVars>
          <dgm:chMax val="0"/>
          <dgm:chPref val="0"/>
        </dgm:presLayoutVars>
      </dgm:prSet>
      <dgm:spPr/>
    </dgm:pt>
    <dgm:pt modelId="{6CB1628D-7DBC-4280-93C3-4E94507FE571}" type="pres">
      <dgm:prSet presAssocID="{1A982A02-2329-4175-A8E6-5F6CA1B731A5}" presName="Image" presStyleLbl="bgImgPlace1" presStyleIdx="0" presStyleCnt="1">
        <dgm:presLayoutVars>
          <dgm:chMax val="0"/>
          <dgm:chPref val="0"/>
          <dgm:bulletEnabled val="1"/>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32000" r="-32000"/>
          </a:stretch>
        </a:blipFill>
      </dgm:spPr>
      <dgm:extLst>
        <a:ext uri="{E40237B7-FDA0-4F09-8148-C483321AD2D9}">
          <dgm14:cNvPr xmlns:dgm14="http://schemas.microsoft.com/office/drawing/2010/diagram" id="0" name="" descr="Assam University: Admissions 2022 (Open), Courses, Fees, Placements,  Cutoff, Ranking">
            <a:extLst>
              <a:ext uri="{FF2B5EF4-FFF2-40B4-BE49-F238E27FC236}">
                <a16:creationId xmlns:a16="http://schemas.microsoft.com/office/drawing/2014/main" id="{ABBE8CF2-3AC3-9D47-5DDC-71CC02153259}"/>
              </a:ext>
            </a:extLst>
          </dgm14:cNvPr>
        </a:ext>
      </dgm:extLst>
    </dgm:pt>
    <dgm:pt modelId="{8417EEBC-52F4-437B-84C3-78B590FB5C00}" type="pres">
      <dgm:prSet presAssocID="{1A982A02-2329-4175-A8E6-5F6CA1B731A5}" presName="Parent" presStyleLbl="fgAccFollowNode1" presStyleIdx="0" presStyleCnt="1">
        <dgm:presLayoutVars>
          <dgm:chMax val="0"/>
          <dgm:chPref val="0"/>
          <dgm:bulletEnabled val="1"/>
        </dgm:presLayoutVars>
      </dgm:prSet>
      <dgm:spPr/>
    </dgm:pt>
    <dgm:pt modelId="{ED83D198-1C07-402D-A5CF-2EB4F1F08828}" type="pres">
      <dgm:prSet presAssocID="{1A982A02-2329-4175-A8E6-5F6CA1B731A5}" presName="Space" presStyleCnt="0">
        <dgm:presLayoutVars>
          <dgm:chMax val="0"/>
          <dgm:chPref val="0"/>
        </dgm:presLayoutVars>
      </dgm:prSet>
      <dgm:spPr/>
    </dgm:pt>
  </dgm:ptLst>
  <dgm:cxnLst>
    <dgm:cxn modelId="{4AFF2B6E-9CE1-4F9A-AE22-468151D3ADFD}" type="presOf" srcId="{BA093CE0-DD7C-4112-9AC4-52F2171CB675}" destId="{C44A8966-CD61-415E-9DEF-9322ED1CECBD}" srcOrd="0" destOrd="0" presId="urn:microsoft.com/office/officeart/2008/layout/AlternatingPictureCircles"/>
    <dgm:cxn modelId="{960BAF79-A2B6-41F2-999F-74D0F93097DF}" type="presOf" srcId="{1A982A02-2329-4175-A8E6-5F6CA1B731A5}" destId="{8417EEBC-52F4-437B-84C3-78B590FB5C00}" srcOrd="0" destOrd="0" presId="urn:microsoft.com/office/officeart/2008/layout/AlternatingPictureCircles"/>
    <dgm:cxn modelId="{3ECC6EB8-61C4-4087-B38B-0D9DF72D37A8}" srcId="{BA093CE0-DD7C-4112-9AC4-52F2171CB675}" destId="{1A982A02-2329-4175-A8E6-5F6CA1B731A5}" srcOrd="0" destOrd="0" parTransId="{CB57387B-47F8-46C4-8AB6-37D33F8A7848}" sibTransId="{C82BE598-EF78-4E04-8BD5-54B1B5E66F86}"/>
    <dgm:cxn modelId="{9E7B5FD6-93C5-4561-A267-046ADCD60956}" type="presParOf" srcId="{C44A8966-CD61-415E-9DEF-9322ED1CECBD}" destId="{96B7DB48-388D-4DC8-8CD8-AE6ED862C778}" srcOrd="0" destOrd="0" presId="urn:microsoft.com/office/officeart/2008/layout/AlternatingPictureCircles"/>
    <dgm:cxn modelId="{BB1057A3-3209-45D4-BAC9-634371AD1337}" type="presParOf" srcId="{96B7DB48-388D-4DC8-8CD8-AE6ED862C778}" destId="{98AD3C97-344C-4F83-952C-21E3F40D55EB}" srcOrd="0" destOrd="0" presId="urn:microsoft.com/office/officeart/2008/layout/AlternatingPictureCircles"/>
    <dgm:cxn modelId="{27B47E45-1408-419C-ACE4-7FAAAA23C396}" type="presParOf" srcId="{96B7DB48-388D-4DC8-8CD8-AE6ED862C778}" destId="{6CB1628D-7DBC-4280-93C3-4E94507FE571}" srcOrd="1" destOrd="0" presId="urn:microsoft.com/office/officeart/2008/layout/AlternatingPictureCircles"/>
    <dgm:cxn modelId="{6B526C35-F985-4350-9140-4D5BDB0CA04D}" type="presParOf" srcId="{96B7DB48-388D-4DC8-8CD8-AE6ED862C778}" destId="{8417EEBC-52F4-437B-84C3-78B590FB5C00}" srcOrd="2" destOrd="0" presId="urn:microsoft.com/office/officeart/2008/layout/AlternatingPictureCircles"/>
    <dgm:cxn modelId="{D0F3FFA6-E161-49D8-9487-D29712A5FF8F}" type="presParOf" srcId="{96B7DB48-388D-4DC8-8CD8-AE6ED862C778}" destId="{ED83D198-1C07-402D-A5CF-2EB4F1F08828}" srcOrd="3" destOrd="0" presId="urn:microsoft.com/office/officeart/2008/layout/AlternatingPictureCircle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F97B926-A1D2-47D3-AFC9-A0FE571BB54A}" type="doc">
      <dgm:prSet loTypeId="urn:microsoft.com/office/officeart/2008/layout/AlternatingPictureCircles" loCatId="picture" qsTypeId="urn:microsoft.com/office/officeart/2005/8/quickstyle/simple1" qsCatId="simple" csTypeId="urn:microsoft.com/office/officeart/2005/8/colors/colorful3" csCatId="colorful" phldr="1"/>
      <dgm:spPr/>
    </dgm:pt>
    <dgm:pt modelId="{5A181A86-A98A-4FE0-B053-B2C58FBA35BD}">
      <dgm:prSet phldrT="[Text]"/>
      <dgm:spPr/>
      <dgm:t>
        <a:bodyPr/>
        <a:lstStyle/>
        <a:p>
          <a:r>
            <a:rPr lang="en-IN" b="1" dirty="0"/>
            <a:t>Kaziranga University</a:t>
          </a:r>
        </a:p>
      </dgm:t>
    </dgm:pt>
    <dgm:pt modelId="{973EB33B-F6B2-42BF-91A7-4066949EA672}" type="parTrans" cxnId="{C61A8C55-1EB6-45FE-94E1-FA069941CEA3}">
      <dgm:prSet/>
      <dgm:spPr/>
      <dgm:t>
        <a:bodyPr/>
        <a:lstStyle/>
        <a:p>
          <a:endParaRPr lang="en-IN" b="1"/>
        </a:p>
      </dgm:t>
    </dgm:pt>
    <dgm:pt modelId="{B2715E4D-A3E3-4C5D-B824-5B054E9FCFD3}" type="sibTrans" cxnId="{C61A8C55-1EB6-45FE-94E1-FA069941CEA3}">
      <dgm:prSet/>
      <dgm:spPr/>
      <dgm:t>
        <a:bodyPr/>
        <a:lstStyle/>
        <a:p>
          <a:endParaRPr lang="en-IN" b="1"/>
        </a:p>
      </dgm:t>
    </dgm:pt>
    <dgm:pt modelId="{C52AF496-73EF-4A86-8BFC-130D7F55A686}" type="pres">
      <dgm:prSet presAssocID="{2F97B926-A1D2-47D3-AFC9-A0FE571BB54A}" presName="Name0" presStyleCnt="0">
        <dgm:presLayoutVars>
          <dgm:chMax/>
          <dgm:chPref/>
          <dgm:dir/>
        </dgm:presLayoutVars>
      </dgm:prSet>
      <dgm:spPr/>
    </dgm:pt>
    <dgm:pt modelId="{684ACD6E-F104-4639-B075-2DE7DA54B3EB}" type="pres">
      <dgm:prSet presAssocID="{5A181A86-A98A-4FE0-B053-B2C58FBA35BD}" presName="composite" presStyleCnt="0"/>
      <dgm:spPr/>
    </dgm:pt>
    <dgm:pt modelId="{8BBBDFEB-A547-451B-9631-36F9F35C5744}" type="pres">
      <dgm:prSet presAssocID="{5A181A86-A98A-4FE0-B053-B2C58FBA35BD}" presName="Accent" presStyleLbl="alignNode1" presStyleIdx="0" presStyleCnt="1">
        <dgm:presLayoutVars>
          <dgm:chMax val="0"/>
          <dgm:chPref val="0"/>
        </dgm:presLayoutVars>
      </dgm:prSet>
      <dgm:spPr/>
    </dgm:pt>
    <dgm:pt modelId="{12EBB8BD-CC13-44A8-8524-08F1E7574924}" type="pres">
      <dgm:prSet presAssocID="{5A181A86-A98A-4FE0-B053-B2C58FBA35BD}" presName="Image" presStyleLbl="bgImgPlace1" presStyleIdx="0" presStyleCnt="1">
        <dgm:presLayoutVars>
          <dgm:chMax val="0"/>
          <dgm:chPref val="0"/>
          <dgm:bulletEnabled val="1"/>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39000" r="-39000"/>
          </a:stretch>
        </a:blipFill>
      </dgm:spPr>
      <dgm:extLst>
        <a:ext uri="{E40237B7-FDA0-4F09-8148-C483321AD2D9}">
          <dgm14:cNvPr xmlns:dgm14="http://schemas.microsoft.com/office/drawing/2010/diagram" id="0" name="" descr="Campus of The Assam Kaziranga University | Knowledge &amp; Beyond">
            <a:extLst>
              <a:ext uri="{FF2B5EF4-FFF2-40B4-BE49-F238E27FC236}">
                <a16:creationId xmlns:a16="http://schemas.microsoft.com/office/drawing/2014/main" id="{3A3F4908-8D1E-8DE6-3EF5-5239869CB48B}"/>
              </a:ext>
            </a:extLst>
          </dgm14:cNvPr>
        </a:ext>
      </dgm:extLst>
    </dgm:pt>
    <dgm:pt modelId="{B343FAFA-C996-4A77-BE2A-4D2A02402848}" type="pres">
      <dgm:prSet presAssocID="{5A181A86-A98A-4FE0-B053-B2C58FBA35BD}" presName="Parent" presStyleLbl="fgAccFollowNode1" presStyleIdx="0" presStyleCnt="1">
        <dgm:presLayoutVars>
          <dgm:chMax val="0"/>
          <dgm:chPref val="0"/>
          <dgm:bulletEnabled val="1"/>
        </dgm:presLayoutVars>
      </dgm:prSet>
      <dgm:spPr/>
    </dgm:pt>
    <dgm:pt modelId="{DED2AC7F-6222-4B3B-938F-6109370B4916}" type="pres">
      <dgm:prSet presAssocID="{5A181A86-A98A-4FE0-B053-B2C58FBA35BD}" presName="Space" presStyleCnt="0">
        <dgm:presLayoutVars>
          <dgm:chMax val="0"/>
          <dgm:chPref val="0"/>
        </dgm:presLayoutVars>
      </dgm:prSet>
      <dgm:spPr/>
    </dgm:pt>
  </dgm:ptLst>
  <dgm:cxnLst>
    <dgm:cxn modelId="{C61A8C55-1EB6-45FE-94E1-FA069941CEA3}" srcId="{2F97B926-A1D2-47D3-AFC9-A0FE571BB54A}" destId="{5A181A86-A98A-4FE0-B053-B2C58FBA35BD}" srcOrd="0" destOrd="0" parTransId="{973EB33B-F6B2-42BF-91A7-4066949EA672}" sibTransId="{B2715E4D-A3E3-4C5D-B824-5B054E9FCFD3}"/>
    <dgm:cxn modelId="{3724D88D-FFE7-4ACB-9784-7203722E807A}" type="presOf" srcId="{5A181A86-A98A-4FE0-B053-B2C58FBA35BD}" destId="{B343FAFA-C996-4A77-BE2A-4D2A02402848}" srcOrd="0" destOrd="0" presId="urn:microsoft.com/office/officeart/2008/layout/AlternatingPictureCircles"/>
    <dgm:cxn modelId="{AC6E1E9F-DCB4-432E-A5AC-BB9052D6C57D}" type="presOf" srcId="{2F97B926-A1D2-47D3-AFC9-A0FE571BB54A}" destId="{C52AF496-73EF-4A86-8BFC-130D7F55A686}" srcOrd="0" destOrd="0" presId="urn:microsoft.com/office/officeart/2008/layout/AlternatingPictureCircles"/>
    <dgm:cxn modelId="{E4EEFDAA-2BE1-4DF7-80A0-5EF3B28619DD}" type="presParOf" srcId="{C52AF496-73EF-4A86-8BFC-130D7F55A686}" destId="{684ACD6E-F104-4639-B075-2DE7DA54B3EB}" srcOrd="0" destOrd="0" presId="urn:microsoft.com/office/officeart/2008/layout/AlternatingPictureCircles"/>
    <dgm:cxn modelId="{762E5F56-1C19-4DD5-ADA8-CBFC75D2400B}" type="presParOf" srcId="{684ACD6E-F104-4639-B075-2DE7DA54B3EB}" destId="{8BBBDFEB-A547-451B-9631-36F9F35C5744}" srcOrd="0" destOrd="0" presId="urn:microsoft.com/office/officeart/2008/layout/AlternatingPictureCircles"/>
    <dgm:cxn modelId="{6B10F505-7664-4D04-A15E-96CD27A87499}" type="presParOf" srcId="{684ACD6E-F104-4639-B075-2DE7DA54B3EB}" destId="{12EBB8BD-CC13-44A8-8524-08F1E7574924}" srcOrd="1" destOrd="0" presId="urn:microsoft.com/office/officeart/2008/layout/AlternatingPictureCircles"/>
    <dgm:cxn modelId="{6D3B128A-CFBA-4B9E-9E26-D384FF2C8B1D}" type="presParOf" srcId="{684ACD6E-F104-4639-B075-2DE7DA54B3EB}" destId="{B343FAFA-C996-4A77-BE2A-4D2A02402848}" srcOrd="2" destOrd="0" presId="urn:microsoft.com/office/officeart/2008/layout/AlternatingPictureCircles"/>
    <dgm:cxn modelId="{B7264111-AF47-442E-8BE1-AABEEA587D0C}" type="presParOf" srcId="{684ACD6E-F104-4639-B075-2DE7DA54B3EB}" destId="{DED2AC7F-6222-4B3B-938F-6109370B4916}" srcOrd="3" destOrd="0" presId="urn:microsoft.com/office/officeart/2008/layout/AlternatingPictureCircle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C63160D-65C6-46C8-BFA2-F001DBB9A543}" type="doc">
      <dgm:prSet loTypeId="urn:microsoft.com/office/officeart/2008/layout/AlternatingPictureCircles" loCatId="picture" qsTypeId="urn:microsoft.com/office/officeart/2005/8/quickstyle/simple1" qsCatId="simple" csTypeId="urn:microsoft.com/office/officeart/2005/8/colors/colorful5" csCatId="colorful" phldr="1"/>
      <dgm:spPr/>
    </dgm:pt>
    <dgm:pt modelId="{725E703A-0B89-47A0-8C86-A51E436D902B}">
      <dgm:prSet phldrT="[Text]"/>
      <dgm:spPr/>
      <dgm:t>
        <a:bodyPr/>
        <a:lstStyle/>
        <a:p>
          <a:r>
            <a:rPr lang="en-IN" b="1" dirty="0"/>
            <a:t>Assam Agricultural University</a:t>
          </a:r>
        </a:p>
      </dgm:t>
    </dgm:pt>
    <dgm:pt modelId="{8F0224D5-9B20-4631-B8E1-AD79CEC7B56C}" type="parTrans" cxnId="{5645A9B1-0ADD-4EB0-8F63-1BAF173130C3}">
      <dgm:prSet/>
      <dgm:spPr/>
      <dgm:t>
        <a:bodyPr/>
        <a:lstStyle/>
        <a:p>
          <a:endParaRPr lang="en-IN"/>
        </a:p>
      </dgm:t>
    </dgm:pt>
    <dgm:pt modelId="{7057E59B-DB23-4375-918F-D19C68096378}" type="sibTrans" cxnId="{5645A9B1-0ADD-4EB0-8F63-1BAF173130C3}">
      <dgm:prSet/>
      <dgm:spPr/>
      <dgm:t>
        <a:bodyPr/>
        <a:lstStyle/>
        <a:p>
          <a:endParaRPr lang="en-IN"/>
        </a:p>
      </dgm:t>
    </dgm:pt>
    <dgm:pt modelId="{5A080809-76D7-4699-A390-E98628EB3F24}" type="pres">
      <dgm:prSet presAssocID="{AC63160D-65C6-46C8-BFA2-F001DBB9A543}" presName="Name0" presStyleCnt="0">
        <dgm:presLayoutVars>
          <dgm:chMax/>
          <dgm:chPref/>
          <dgm:dir/>
        </dgm:presLayoutVars>
      </dgm:prSet>
      <dgm:spPr/>
    </dgm:pt>
    <dgm:pt modelId="{4A780FAD-54AE-4098-8318-F304F05B56D7}" type="pres">
      <dgm:prSet presAssocID="{725E703A-0B89-47A0-8C86-A51E436D902B}" presName="composite" presStyleCnt="0"/>
      <dgm:spPr/>
    </dgm:pt>
    <dgm:pt modelId="{A5DA4647-55BC-4FCB-9219-29B9F25A864B}" type="pres">
      <dgm:prSet presAssocID="{725E703A-0B89-47A0-8C86-A51E436D902B}" presName="Accent" presStyleLbl="alignNode1" presStyleIdx="0" presStyleCnt="1">
        <dgm:presLayoutVars>
          <dgm:chMax val="0"/>
          <dgm:chPref val="0"/>
        </dgm:presLayoutVars>
      </dgm:prSet>
      <dgm:spPr/>
    </dgm:pt>
    <dgm:pt modelId="{7F8A76FF-3F70-464D-9580-4A3178759092}" type="pres">
      <dgm:prSet presAssocID="{725E703A-0B89-47A0-8C86-A51E436D902B}" presName="Image" presStyleLbl="bgImgPlace1" presStyleIdx="0" presStyleCnt="1">
        <dgm:presLayoutVars>
          <dgm:chMax val="0"/>
          <dgm:chPref val="0"/>
          <dgm:bulletEnabled val="1"/>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24000" r="-24000"/>
          </a:stretch>
        </a:blipFill>
      </dgm:spPr>
      <dgm:extLst>
        <a:ext uri="{E40237B7-FDA0-4F09-8148-C483321AD2D9}">
          <dgm14:cNvPr xmlns:dgm14="http://schemas.microsoft.com/office/drawing/2010/diagram" id="0" name="" descr="Assam Agricultural University &amp; Don Bosco University get Atal Incubation  Centres">
            <a:extLst>
              <a:ext uri="{FF2B5EF4-FFF2-40B4-BE49-F238E27FC236}">
                <a16:creationId xmlns:a16="http://schemas.microsoft.com/office/drawing/2014/main" id="{A90F6B88-42F5-3F19-2DAD-D03F46338674}"/>
              </a:ext>
            </a:extLst>
          </dgm14:cNvPr>
        </a:ext>
      </dgm:extLst>
    </dgm:pt>
    <dgm:pt modelId="{D07C9D2B-9AA6-4D14-B288-95F811A68891}" type="pres">
      <dgm:prSet presAssocID="{725E703A-0B89-47A0-8C86-A51E436D902B}" presName="Parent" presStyleLbl="fgAccFollowNode1" presStyleIdx="0" presStyleCnt="1">
        <dgm:presLayoutVars>
          <dgm:chMax val="0"/>
          <dgm:chPref val="0"/>
          <dgm:bulletEnabled val="1"/>
        </dgm:presLayoutVars>
      </dgm:prSet>
      <dgm:spPr/>
    </dgm:pt>
    <dgm:pt modelId="{69268C4F-8EC8-4CE0-931E-E83F3E23B109}" type="pres">
      <dgm:prSet presAssocID="{725E703A-0B89-47A0-8C86-A51E436D902B}" presName="Space" presStyleCnt="0">
        <dgm:presLayoutVars>
          <dgm:chMax val="0"/>
          <dgm:chPref val="0"/>
        </dgm:presLayoutVars>
      </dgm:prSet>
      <dgm:spPr/>
    </dgm:pt>
  </dgm:ptLst>
  <dgm:cxnLst>
    <dgm:cxn modelId="{30032337-AB96-45AB-B7D2-189A89CD1897}" type="presOf" srcId="{725E703A-0B89-47A0-8C86-A51E436D902B}" destId="{D07C9D2B-9AA6-4D14-B288-95F811A68891}" srcOrd="0" destOrd="0" presId="urn:microsoft.com/office/officeart/2008/layout/AlternatingPictureCircles"/>
    <dgm:cxn modelId="{2A0C1292-CF93-46E2-A8DF-14495DEA832A}" type="presOf" srcId="{AC63160D-65C6-46C8-BFA2-F001DBB9A543}" destId="{5A080809-76D7-4699-A390-E98628EB3F24}" srcOrd="0" destOrd="0" presId="urn:microsoft.com/office/officeart/2008/layout/AlternatingPictureCircles"/>
    <dgm:cxn modelId="{5645A9B1-0ADD-4EB0-8F63-1BAF173130C3}" srcId="{AC63160D-65C6-46C8-BFA2-F001DBB9A543}" destId="{725E703A-0B89-47A0-8C86-A51E436D902B}" srcOrd="0" destOrd="0" parTransId="{8F0224D5-9B20-4631-B8E1-AD79CEC7B56C}" sibTransId="{7057E59B-DB23-4375-918F-D19C68096378}"/>
    <dgm:cxn modelId="{D370D9F2-ECB4-47E1-A9E2-94F79A7B97C8}" type="presParOf" srcId="{5A080809-76D7-4699-A390-E98628EB3F24}" destId="{4A780FAD-54AE-4098-8318-F304F05B56D7}" srcOrd="0" destOrd="0" presId="urn:microsoft.com/office/officeart/2008/layout/AlternatingPictureCircles"/>
    <dgm:cxn modelId="{1476738A-5341-47EF-9895-EB1C8B1337AB}" type="presParOf" srcId="{4A780FAD-54AE-4098-8318-F304F05B56D7}" destId="{A5DA4647-55BC-4FCB-9219-29B9F25A864B}" srcOrd="0" destOrd="0" presId="urn:microsoft.com/office/officeart/2008/layout/AlternatingPictureCircles"/>
    <dgm:cxn modelId="{179D00B3-0D09-4E9F-8730-ECD709F7FD92}" type="presParOf" srcId="{4A780FAD-54AE-4098-8318-F304F05B56D7}" destId="{7F8A76FF-3F70-464D-9580-4A3178759092}" srcOrd="1" destOrd="0" presId="urn:microsoft.com/office/officeart/2008/layout/AlternatingPictureCircles"/>
    <dgm:cxn modelId="{D04FC708-8234-4EBD-80C2-5326419D5547}" type="presParOf" srcId="{4A780FAD-54AE-4098-8318-F304F05B56D7}" destId="{D07C9D2B-9AA6-4D14-B288-95F811A68891}" srcOrd="2" destOrd="0" presId="urn:microsoft.com/office/officeart/2008/layout/AlternatingPictureCircles"/>
    <dgm:cxn modelId="{C3AF90B3-FC1D-42E4-9787-1879A348EDD4}" type="presParOf" srcId="{4A780FAD-54AE-4098-8318-F304F05B56D7}" destId="{69268C4F-8EC8-4CE0-931E-E83F3E23B109}" srcOrd="3" destOrd="0" presId="urn:microsoft.com/office/officeart/2008/layout/AlternatingPictureCircles"/>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0882F8D-07F9-482A-920E-A7A21B9B45C4}" type="doc">
      <dgm:prSet loTypeId="urn:microsoft.com/office/officeart/2008/layout/AlternatingPictureCircles" loCatId="picture" qsTypeId="urn:microsoft.com/office/officeart/2005/8/quickstyle/simple1" qsCatId="simple" csTypeId="urn:microsoft.com/office/officeart/2005/8/colors/accent1_4" csCatId="accent1" phldr="1"/>
      <dgm:spPr/>
    </dgm:pt>
    <dgm:pt modelId="{2E64534D-8D2B-48B8-8880-3B73B7BCBF1F}">
      <dgm:prSet phldrT="[Text]"/>
      <dgm:spPr/>
      <dgm:t>
        <a:bodyPr/>
        <a:lstStyle/>
        <a:p>
          <a:r>
            <a:rPr lang="en-IN" b="1" dirty="0"/>
            <a:t>NEIGHRIMS</a:t>
          </a:r>
        </a:p>
      </dgm:t>
    </dgm:pt>
    <dgm:pt modelId="{FBA1CA52-0457-44AF-8789-CA1AA739E8E3}" type="parTrans" cxnId="{9439E749-09D7-468B-9853-FFEAA0E4F2FF}">
      <dgm:prSet/>
      <dgm:spPr/>
      <dgm:t>
        <a:bodyPr/>
        <a:lstStyle/>
        <a:p>
          <a:endParaRPr lang="en-IN"/>
        </a:p>
      </dgm:t>
    </dgm:pt>
    <dgm:pt modelId="{E09BD518-5656-4C60-B3FC-EC4DADA42548}" type="sibTrans" cxnId="{9439E749-09D7-468B-9853-FFEAA0E4F2FF}">
      <dgm:prSet/>
      <dgm:spPr/>
      <dgm:t>
        <a:bodyPr/>
        <a:lstStyle/>
        <a:p>
          <a:endParaRPr lang="en-IN"/>
        </a:p>
      </dgm:t>
    </dgm:pt>
    <dgm:pt modelId="{F9DEB69F-F008-41DB-A9DD-B06CE463F499}" type="pres">
      <dgm:prSet presAssocID="{B0882F8D-07F9-482A-920E-A7A21B9B45C4}" presName="Name0" presStyleCnt="0">
        <dgm:presLayoutVars>
          <dgm:chMax/>
          <dgm:chPref/>
          <dgm:dir/>
        </dgm:presLayoutVars>
      </dgm:prSet>
      <dgm:spPr/>
    </dgm:pt>
    <dgm:pt modelId="{87AAF6E1-635C-4B16-AC99-90EF0899A356}" type="pres">
      <dgm:prSet presAssocID="{2E64534D-8D2B-48B8-8880-3B73B7BCBF1F}" presName="composite" presStyleCnt="0"/>
      <dgm:spPr/>
    </dgm:pt>
    <dgm:pt modelId="{C637E88D-F29B-4354-86AA-CFD1762CC204}" type="pres">
      <dgm:prSet presAssocID="{2E64534D-8D2B-48B8-8880-3B73B7BCBF1F}" presName="Accent" presStyleLbl="alignNode1" presStyleIdx="0" presStyleCnt="1">
        <dgm:presLayoutVars>
          <dgm:chMax val="0"/>
          <dgm:chPref val="0"/>
        </dgm:presLayoutVars>
      </dgm:prSet>
      <dgm:spPr/>
    </dgm:pt>
    <dgm:pt modelId="{6A0C0F02-A91E-42CF-81B5-EBF1F3924C5F}" type="pres">
      <dgm:prSet presAssocID="{2E64534D-8D2B-48B8-8880-3B73B7BCBF1F}" presName="Image" presStyleLbl="bgImgPlace1" presStyleIdx="0" presStyleCnt="1" custLinFactNeighborX="-1174" custLinFactNeighborY="-776">
        <dgm:presLayoutVars>
          <dgm:chMax val="0"/>
          <dgm:chPref val="0"/>
          <dgm:bulletEnabled val="1"/>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dgm:spPr>
      <dgm:extLst>
        <a:ext uri="{E40237B7-FDA0-4F09-8148-C483321AD2D9}">
          <dgm14:cNvPr xmlns:dgm14="http://schemas.microsoft.com/office/drawing/2010/diagram" id="0" name="" descr="NEIGRIHMS: Courses, Fees, Cut-off, Reviews, Admission">
            <a:extLst>
              <a:ext uri="{FF2B5EF4-FFF2-40B4-BE49-F238E27FC236}">
                <a16:creationId xmlns:a16="http://schemas.microsoft.com/office/drawing/2014/main" id="{5359F900-50F0-E62F-7814-C1A0B1C313B6}"/>
              </a:ext>
            </a:extLst>
          </dgm14:cNvPr>
        </a:ext>
      </dgm:extLst>
    </dgm:pt>
    <dgm:pt modelId="{F3B14EF2-ED53-4CB9-8747-8E3BDC386B62}" type="pres">
      <dgm:prSet presAssocID="{2E64534D-8D2B-48B8-8880-3B73B7BCBF1F}" presName="Parent" presStyleLbl="fgAccFollowNode1" presStyleIdx="0" presStyleCnt="1">
        <dgm:presLayoutVars>
          <dgm:chMax val="0"/>
          <dgm:chPref val="0"/>
          <dgm:bulletEnabled val="1"/>
        </dgm:presLayoutVars>
      </dgm:prSet>
      <dgm:spPr/>
    </dgm:pt>
    <dgm:pt modelId="{61A13B4A-28B6-414B-9231-A844E35E2370}" type="pres">
      <dgm:prSet presAssocID="{2E64534D-8D2B-48B8-8880-3B73B7BCBF1F}" presName="Space" presStyleCnt="0">
        <dgm:presLayoutVars>
          <dgm:chMax val="0"/>
          <dgm:chPref val="0"/>
        </dgm:presLayoutVars>
      </dgm:prSet>
      <dgm:spPr/>
    </dgm:pt>
  </dgm:ptLst>
  <dgm:cxnLst>
    <dgm:cxn modelId="{9439E749-09D7-468B-9853-FFEAA0E4F2FF}" srcId="{B0882F8D-07F9-482A-920E-A7A21B9B45C4}" destId="{2E64534D-8D2B-48B8-8880-3B73B7BCBF1F}" srcOrd="0" destOrd="0" parTransId="{FBA1CA52-0457-44AF-8789-CA1AA739E8E3}" sibTransId="{E09BD518-5656-4C60-B3FC-EC4DADA42548}"/>
    <dgm:cxn modelId="{6FAA8D6C-1AD2-46E7-840F-B9AE226B705E}" type="presOf" srcId="{2E64534D-8D2B-48B8-8880-3B73B7BCBF1F}" destId="{F3B14EF2-ED53-4CB9-8747-8E3BDC386B62}" srcOrd="0" destOrd="0" presId="urn:microsoft.com/office/officeart/2008/layout/AlternatingPictureCircles"/>
    <dgm:cxn modelId="{16AA3270-CC39-4409-9451-5FA01CC0263F}" type="presOf" srcId="{B0882F8D-07F9-482A-920E-A7A21B9B45C4}" destId="{F9DEB69F-F008-41DB-A9DD-B06CE463F499}" srcOrd="0" destOrd="0" presId="urn:microsoft.com/office/officeart/2008/layout/AlternatingPictureCircles"/>
    <dgm:cxn modelId="{D1624881-7935-4AC7-A397-5B7051895F08}" type="presParOf" srcId="{F9DEB69F-F008-41DB-A9DD-B06CE463F499}" destId="{87AAF6E1-635C-4B16-AC99-90EF0899A356}" srcOrd="0" destOrd="0" presId="urn:microsoft.com/office/officeart/2008/layout/AlternatingPictureCircles"/>
    <dgm:cxn modelId="{58B13A3F-42F0-4E21-B2AF-63A0CE364840}" type="presParOf" srcId="{87AAF6E1-635C-4B16-AC99-90EF0899A356}" destId="{C637E88D-F29B-4354-86AA-CFD1762CC204}" srcOrd="0" destOrd="0" presId="urn:microsoft.com/office/officeart/2008/layout/AlternatingPictureCircles"/>
    <dgm:cxn modelId="{B4E0178A-E9CE-44B9-8034-236A2C5DB7A5}" type="presParOf" srcId="{87AAF6E1-635C-4B16-AC99-90EF0899A356}" destId="{6A0C0F02-A91E-42CF-81B5-EBF1F3924C5F}" srcOrd="1" destOrd="0" presId="urn:microsoft.com/office/officeart/2008/layout/AlternatingPictureCircles"/>
    <dgm:cxn modelId="{823E954A-1FCE-4EFB-BFB5-D9A738F233B8}" type="presParOf" srcId="{87AAF6E1-635C-4B16-AC99-90EF0899A356}" destId="{F3B14EF2-ED53-4CB9-8747-8E3BDC386B62}" srcOrd="2" destOrd="0" presId="urn:microsoft.com/office/officeart/2008/layout/AlternatingPictureCircles"/>
    <dgm:cxn modelId="{1884B6D3-7897-4425-A0F3-126A59507799}" type="presParOf" srcId="{87AAF6E1-635C-4B16-AC99-90EF0899A356}" destId="{61A13B4A-28B6-414B-9231-A844E35E2370}" srcOrd="3" destOrd="0" presId="urn:microsoft.com/office/officeart/2008/layout/AlternatingPictureCircles"/>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56C4E5A2-5942-426A-9CBE-0DAFEEE38778}" type="doc">
      <dgm:prSet loTypeId="urn:microsoft.com/office/officeart/2008/layout/AlternatingPictureCircles" loCatId="picture" qsTypeId="urn:microsoft.com/office/officeart/2005/8/quickstyle/simple1" qsCatId="simple" csTypeId="urn:microsoft.com/office/officeart/2005/8/colors/accent1_2" csCatId="accent1" phldr="1"/>
      <dgm:spPr/>
    </dgm:pt>
    <dgm:pt modelId="{8450B06B-D784-4998-9177-216871C9816C}">
      <dgm:prSet phldrT="[Text]" custT="1"/>
      <dgm:spPr/>
      <dgm:t>
        <a:bodyPr/>
        <a:lstStyle/>
        <a:p>
          <a:r>
            <a:rPr lang="en-IN" sz="1400" b="1" dirty="0"/>
            <a:t>IIM Shillong</a:t>
          </a:r>
        </a:p>
      </dgm:t>
    </dgm:pt>
    <dgm:pt modelId="{B20987BB-85EB-49F9-AB86-53E7EA2B061B}" type="parTrans" cxnId="{8B72A90E-A4D8-4A3F-ACF0-DD88EF181DA9}">
      <dgm:prSet/>
      <dgm:spPr/>
      <dgm:t>
        <a:bodyPr/>
        <a:lstStyle/>
        <a:p>
          <a:endParaRPr lang="en-IN"/>
        </a:p>
      </dgm:t>
    </dgm:pt>
    <dgm:pt modelId="{34D99243-3AF9-4003-9DC1-61E92DAD546F}" type="sibTrans" cxnId="{8B72A90E-A4D8-4A3F-ACF0-DD88EF181DA9}">
      <dgm:prSet/>
      <dgm:spPr/>
      <dgm:t>
        <a:bodyPr/>
        <a:lstStyle/>
        <a:p>
          <a:endParaRPr lang="en-IN"/>
        </a:p>
      </dgm:t>
    </dgm:pt>
    <dgm:pt modelId="{259252FC-3C3D-4F38-A005-05A11EC8AB43}" type="pres">
      <dgm:prSet presAssocID="{56C4E5A2-5942-426A-9CBE-0DAFEEE38778}" presName="Name0" presStyleCnt="0">
        <dgm:presLayoutVars>
          <dgm:chMax/>
          <dgm:chPref/>
          <dgm:dir/>
        </dgm:presLayoutVars>
      </dgm:prSet>
      <dgm:spPr/>
    </dgm:pt>
    <dgm:pt modelId="{8EBC62E3-02B9-4D3E-8A99-765A78778D2F}" type="pres">
      <dgm:prSet presAssocID="{8450B06B-D784-4998-9177-216871C9816C}" presName="composite" presStyleCnt="0"/>
      <dgm:spPr/>
    </dgm:pt>
    <dgm:pt modelId="{394CD7CC-CA0C-4107-BEBD-9EFA45465F0A}" type="pres">
      <dgm:prSet presAssocID="{8450B06B-D784-4998-9177-216871C9816C}" presName="Accent" presStyleLbl="alignNode1" presStyleIdx="0" presStyleCnt="1">
        <dgm:presLayoutVars>
          <dgm:chMax val="0"/>
          <dgm:chPref val="0"/>
        </dgm:presLayoutVars>
      </dgm:prSet>
      <dgm:spPr/>
    </dgm:pt>
    <dgm:pt modelId="{14ADC155-3AEF-4B2F-8E50-AC7A58D4969C}" type="pres">
      <dgm:prSet presAssocID="{8450B06B-D784-4998-9177-216871C9816C}" presName="Image" presStyleLbl="bgImgPlace1" presStyleIdx="0" presStyleCnt="1" custLinFactNeighborX="1590" custLinFactNeighborY="-2241">
        <dgm:presLayoutVars>
          <dgm:chMax val="0"/>
          <dgm:chPref val="0"/>
          <dgm:bulletEnabled val="1"/>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dgm:spPr>
      <dgm:extLst>
        <a:ext uri="{E40237B7-FDA0-4F09-8148-C483321AD2D9}">
          <dgm14:cNvPr xmlns:dgm14="http://schemas.microsoft.com/office/drawing/2010/diagram" id="0" name="" descr="IIM Shillong convocation organized virtually for maiden time - Sentinelassam">
            <a:extLst>
              <a:ext uri="{FF2B5EF4-FFF2-40B4-BE49-F238E27FC236}">
                <a16:creationId xmlns:a16="http://schemas.microsoft.com/office/drawing/2014/main" id="{3D83ABE1-EFFF-8372-EB3D-D09EA62241E3}"/>
              </a:ext>
            </a:extLst>
          </dgm14:cNvPr>
        </a:ext>
      </dgm:extLst>
    </dgm:pt>
    <dgm:pt modelId="{B64978A5-83CE-4A7B-AAFE-E1B5192064F8}" type="pres">
      <dgm:prSet presAssocID="{8450B06B-D784-4998-9177-216871C9816C}" presName="Parent" presStyleLbl="fgAccFollowNode1" presStyleIdx="0" presStyleCnt="1">
        <dgm:presLayoutVars>
          <dgm:chMax val="0"/>
          <dgm:chPref val="0"/>
          <dgm:bulletEnabled val="1"/>
        </dgm:presLayoutVars>
      </dgm:prSet>
      <dgm:spPr/>
    </dgm:pt>
    <dgm:pt modelId="{DACE9227-78B1-47D9-8EDC-0EA4872AC3C9}" type="pres">
      <dgm:prSet presAssocID="{8450B06B-D784-4998-9177-216871C9816C}" presName="Space" presStyleCnt="0">
        <dgm:presLayoutVars>
          <dgm:chMax val="0"/>
          <dgm:chPref val="0"/>
        </dgm:presLayoutVars>
      </dgm:prSet>
      <dgm:spPr/>
    </dgm:pt>
  </dgm:ptLst>
  <dgm:cxnLst>
    <dgm:cxn modelId="{8B72A90E-A4D8-4A3F-ACF0-DD88EF181DA9}" srcId="{56C4E5A2-5942-426A-9CBE-0DAFEEE38778}" destId="{8450B06B-D784-4998-9177-216871C9816C}" srcOrd="0" destOrd="0" parTransId="{B20987BB-85EB-49F9-AB86-53E7EA2B061B}" sibTransId="{34D99243-3AF9-4003-9DC1-61E92DAD546F}"/>
    <dgm:cxn modelId="{39CD1F2F-8061-4006-93FC-E5D73A54656D}" type="presOf" srcId="{8450B06B-D784-4998-9177-216871C9816C}" destId="{B64978A5-83CE-4A7B-AAFE-E1B5192064F8}" srcOrd="0" destOrd="0" presId="urn:microsoft.com/office/officeart/2008/layout/AlternatingPictureCircles"/>
    <dgm:cxn modelId="{7F70D9A1-E9A9-4CEF-A7AE-C8600437AFF9}" type="presOf" srcId="{56C4E5A2-5942-426A-9CBE-0DAFEEE38778}" destId="{259252FC-3C3D-4F38-A005-05A11EC8AB43}" srcOrd="0" destOrd="0" presId="urn:microsoft.com/office/officeart/2008/layout/AlternatingPictureCircles"/>
    <dgm:cxn modelId="{F02F7FBC-3499-4903-8C12-E9D0A19A7C9B}" type="presParOf" srcId="{259252FC-3C3D-4F38-A005-05A11EC8AB43}" destId="{8EBC62E3-02B9-4D3E-8A99-765A78778D2F}" srcOrd="0" destOrd="0" presId="urn:microsoft.com/office/officeart/2008/layout/AlternatingPictureCircles"/>
    <dgm:cxn modelId="{F309BF9C-B900-46CF-8E65-0410D3C8A814}" type="presParOf" srcId="{8EBC62E3-02B9-4D3E-8A99-765A78778D2F}" destId="{394CD7CC-CA0C-4107-BEBD-9EFA45465F0A}" srcOrd="0" destOrd="0" presId="urn:microsoft.com/office/officeart/2008/layout/AlternatingPictureCircles"/>
    <dgm:cxn modelId="{1A32C305-6619-4DE5-B49F-ACB5A7BBB23C}" type="presParOf" srcId="{8EBC62E3-02B9-4D3E-8A99-765A78778D2F}" destId="{14ADC155-3AEF-4B2F-8E50-AC7A58D4969C}" srcOrd="1" destOrd="0" presId="urn:microsoft.com/office/officeart/2008/layout/AlternatingPictureCircles"/>
    <dgm:cxn modelId="{FCC21E51-CC8D-43A8-8D98-0618E43C44ED}" type="presParOf" srcId="{8EBC62E3-02B9-4D3E-8A99-765A78778D2F}" destId="{B64978A5-83CE-4A7B-AAFE-E1B5192064F8}" srcOrd="2" destOrd="0" presId="urn:microsoft.com/office/officeart/2008/layout/AlternatingPictureCircles"/>
    <dgm:cxn modelId="{C517B24B-C475-4A83-978D-F54098573B09}" type="presParOf" srcId="{8EBC62E3-02B9-4D3E-8A99-765A78778D2F}" destId="{DACE9227-78B1-47D9-8EDC-0EA4872AC3C9}" srcOrd="3" destOrd="0" presId="urn:microsoft.com/office/officeart/2008/layout/AlternatingPictureCircles"/>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22EB690-A23F-4264-9BCD-BA04972398DE}" type="doc">
      <dgm:prSet loTypeId="urn:microsoft.com/office/officeart/2008/layout/AlternatingPictureCircles" loCatId="picture" qsTypeId="urn:microsoft.com/office/officeart/2005/8/quickstyle/simple1" qsCatId="simple" csTypeId="urn:microsoft.com/office/officeart/2005/8/colors/accent1_2" csCatId="accent1" phldr="1"/>
      <dgm:spPr/>
    </dgm:pt>
    <dgm:pt modelId="{EC25FDC0-4E4D-4292-AE5C-08AEA50B03D9}">
      <dgm:prSet phldrT="[Text]" custT="1"/>
      <dgm:spPr/>
      <dgm:t>
        <a:bodyPr/>
        <a:lstStyle/>
        <a:p>
          <a:r>
            <a:rPr lang="en-IN" sz="1400" b="1" dirty="0"/>
            <a:t>NIT  </a:t>
          </a:r>
          <a:r>
            <a:rPr lang="en-IN" sz="1200" b="1" dirty="0"/>
            <a:t>Shillong</a:t>
          </a:r>
          <a:endParaRPr lang="en-IN" sz="1400" b="1" dirty="0"/>
        </a:p>
      </dgm:t>
    </dgm:pt>
    <dgm:pt modelId="{A130B3C5-2C17-4B9B-86B8-DCFBA5BD42A9}" type="parTrans" cxnId="{8B789B1C-59F5-45A2-A7E1-3AD92DA9E88A}">
      <dgm:prSet/>
      <dgm:spPr/>
      <dgm:t>
        <a:bodyPr/>
        <a:lstStyle/>
        <a:p>
          <a:endParaRPr lang="en-IN"/>
        </a:p>
      </dgm:t>
    </dgm:pt>
    <dgm:pt modelId="{04D0131F-FF67-4FE9-BC91-7CA9FD172182}" type="sibTrans" cxnId="{8B789B1C-59F5-45A2-A7E1-3AD92DA9E88A}">
      <dgm:prSet/>
      <dgm:spPr/>
      <dgm:t>
        <a:bodyPr/>
        <a:lstStyle/>
        <a:p>
          <a:endParaRPr lang="en-IN"/>
        </a:p>
      </dgm:t>
    </dgm:pt>
    <dgm:pt modelId="{B26674F2-043B-4A9D-B163-5E5E32521624}" type="pres">
      <dgm:prSet presAssocID="{922EB690-A23F-4264-9BCD-BA04972398DE}" presName="Name0" presStyleCnt="0">
        <dgm:presLayoutVars>
          <dgm:chMax/>
          <dgm:chPref/>
          <dgm:dir/>
        </dgm:presLayoutVars>
      </dgm:prSet>
      <dgm:spPr/>
    </dgm:pt>
    <dgm:pt modelId="{518CBA4D-97A6-451A-BC95-02A882C97FBB}" type="pres">
      <dgm:prSet presAssocID="{EC25FDC0-4E4D-4292-AE5C-08AEA50B03D9}" presName="composite" presStyleCnt="0"/>
      <dgm:spPr/>
    </dgm:pt>
    <dgm:pt modelId="{00097B87-B5B8-468C-805F-9732D091F46E}" type="pres">
      <dgm:prSet presAssocID="{EC25FDC0-4E4D-4292-AE5C-08AEA50B03D9}" presName="Accent" presStyleLbl="alignNode1" presStyleIdx="0" presStyleCnt="1">
        <dgm:presLayoutVars>
          <dgm:chMax val="0"/>
          <dgm:chPref val="0"/>
        </dgm:presLayoutVars>
      </dgm:prSet>
      <dgm:spPr/>
    </dgm:pt>
    <dgm:pt modelId="{22DAB3B1-FB13-4165-A798-9E4AEA869DBB}" type="pres">
      <dgm:prSet presAssocID="{EC25FDC0-4E4D-4292-AE5C-08AEA50B03D9}" presName="Image" presStyleLbl="bgImgPlace1" presStyleIdx="0" presStyleCnt="1">
        <dgm:presLayoutVars>
          <dgm:chMax val="0"/>
          <dgm:chPref val="0"/>
          <dgm:bulletEnabled val="1"/>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0000" r="-10000"/>
          </a:stretch>
        </a:blipFill>
      </dgm:spPr>
      <dgm:extLst>
        <a:ext uri="{E40237B7-FDA0-4F09-8148-C483321AD2D9}">
          <dgm14:cNvPr xmlns:dgm14="http://schemas.microsoft.com/office/drawing/2010/diagram" id="0" name="" descr="NIT Shillong: Placement, Cut off, Ranking, Courses, Fees, Admission">
            <a:extLst>
              <a:ext uri="{FF2B5EF4-FFF2-40B4-BE49-F238E27FC236}">
                <a16:creationId xmlns:a16="http://schemas.microsoft.com/office/drawing/2014/main" id="{B64CD261-6A42-0117-2FFC-4EDF7FF7EABC}"/>
              </a:ext>
            </a:extLst>
          </dgm14:cNvPr>
        </a:ext>
      </dgm:extLst>
    </dgm:pt>
    <dgm:pt modelId="{4C618CB9-6E8B-4ADE-B2FD-85BFEBE96226}" type="pres">
      <dgm:prSet presAssocID="{EC25FDC0-4E4D-4292-AE5C-08AEA50B03D9}" presName="Parent" presStyleLbl="fgAccFollowNode1" presStyleIdx="0" presStyleCnt="1">
        <dgm:presLayoutVars>
          <dgm:chMax val="0"/>
          <dgm:chPref val="0"/>
          <dgm:bulletEnabled val="1"/>
        </dgm:presLayoutVars>
      </dgm:prSet>
      <dgm:spPr/>
    </dgm:pt>
    <dgm:pt modelId="{63FE9DB3-E420-46F1-8699-904A46814B4D}" type="pres">
      <dgm:prSet presAssocID="{EC25FDC0-4E4D-4292-AE5C-08AEA50B03D9}" presName="Space" presStyleCnt="0">
        <dgm:presLayoutVars>
          <dgm:chMax val="0"/>
          <dgm:chPref val="0"/>
        </dgm:presLayoutVars>
      </dgm:prSet>
      <dgm:spPr/>
    </dgm:pt>
  </dgm:ptLst>
  <dgm:cxnLst>
    <dgm:cxn modelId="{FA089101-AC1F-41F1-AB7D-093A7BAA2E28}" type="presOf" srcId="{EC25FDC0-4E4D-4292-AE5C-08AEA50B03D9}" destId="{4C618CB9-6E8B-4ADE-B2FD-85BFEBE96226}" srcOrd="0" destOrd="0" presId="urn:microsoft.com/office/officeart/2008/layout/AlternatingPictureCircles"/>
    <dgm:cxn modelId="{8B789B1C-59F5-45A2-A7E1-3AD92DA9E88A}" srcId="{922EB690-A23F-4264-9BCD-BA04972398DE}" destId="{EC25FDC0-4E4D-4292-AE5C-08AEA50B03D9}" srcOrd="0" destOrd="0" parTransId="{A130B3C5-2C17-4B9B-86B8-DCFBA5BD42A9}" sibTransId="{04D0131F-FF67-4FE9-BC91-7CA9FD172182}"/>
    <dgm:cxn modelId="{D028DC61-0F14-4C8C-BFA7-F2708EB70D10}" type="presOf" srcId="{922EB690-A23F-4264-9BCD-BA04972398DE}" destId="{B26674F2-043B-4A9D-B163-5E5E32521624}" srcOrd="0" destOrd="0" presId="urn:microsoft.com/office/officeart/2008/layout/AlternatingPictureCircles"/>
    <dgm:cxn modelId="{8829A7B8-8A0A-4BA3-A401-726FBFE6181E}" type="presParOf" srcId="{B26674F2-043B-4A9D-B163-5E5E32521624}" destId="{518CBA4D-97A6-451A-BC95-02A882C97FBB}" srcOrd="0" destOrd="0" presId="urn:microsoft.com/office/officeart/2008/layout/AlternatingPictureCircles"/>
    <dgm:cxn modelId="{ED234E9C-44A3-46F3-9391-2313AB8AF52A}" type="presParOf" srcId="{518CBA4D-97A6-451A-BC95-02A882C97FBB}" destId="{00097B87-B5B8-468C-805F-9732D091F46E}" srcOrd="0" destOrd="0" presId="urn:microsoft.com/office/officeart/2008/layout/AlternatingPictureCircles"/>
    <dgm:cxn modelId="{39CCAA9B-CA37-4402-A421-29DE8863AF3D}" type="presParOf" srcId="{518CBA4D-97A6-451A-BC95-02A882C97FBB}" destId="{22DAB3B1-FB13-4165-A798-9E4AEA869DBB}" srcOrd="1" destOrd="0" presId="urn:microsoft.com/office/officeart/2008/layout/AlternatingPictureCircles"/>
    <dgm:cxn modelId="{D780C8BD-F42C-429B-82A6-37FD06071DB9}" type="presParOf" srcId="{518CBA4D-97A6-451A-BC95-02A882C97FBB}" destId="{4C618CB9-6E8B-4ADE-B2FD-85BFEBE96226}" srcOrd="2" destOrd="0" presId="urn:microsoft.com/office/officeart/2008/layout/AlternatingPictureCircles"/>
    <dgm:cxn modelId="{E5A9BF5A-E5BB-4822-ADDD-820E25745B99}" type="presParOf" srcId="{518CBA4D-97A6-451A-BC95-02A882C97FBB}" destId="{63FE9DB3-E420-46F1-8699-904A46814B4D}" srcOrd="3" destOrd="0" presId="urn:microsoft.com/office/officeart/2008/layout/AlternatingPictureCircles"/>
  </dgm:cxnLst>
  <dgm:bg/>
  <dgm:whole/>
  <dgm:extLst>
    <a:ext uri="http://schemas.microsoft.com/office/drawing/2008/diagram">
      <dsp:dataModelExt xmlns:dsp="http://schemas.microsoft.com/office/drawing/2008/diagram" relId="rId31"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E8B33160-7BB8-464F-A87B-8D5EA7328D98}"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F4CCC010-0DA7-443C-8668-A3234615CA56}">
      <dgm:prSet phldrT="[Text]"/>
      <dgm:spPr/>
      <dgm:t>
        <a:bodyPr/>
        <a:lstStyle/>
        <a:p>
          <a:r>
            <a:rPr lang="en-IN" b="1" i="0" dirty="0" err="1">
              <a:solidFill>
                <a:schemeClr val="tx1"/>
              </a:solidFill>
              <a:effectLst/>
            </a:rPr>
            <a:t>Shushila</a:t>
          </a:r>
          <a:r>
            <a:rPr lang="en-IN" b="1" i="0" dirty="0">
              <a:solidFill>
                <a:schemeClr val="tx1"/>
              </a:solidFill>
              <a:effectLst/>
            </a:rPr>
            <a:t> </a:t>
          </a:r>
          <a:r>
            <a:rPr lang="en-IN" b="1" i="0" dirty="0" err="1">
              <a:solidFill>
                <a:schemeClr val="tx1"/>
              </a:solidFill>
              <a:effectLst/>
            </a:rPr>
            <a:t>Channu</a:t>
          </a:r>
          <a:endParaRPr lang="en-IN" b="1" i="0" dirty="0">
            <a:solidFill>
              <a:schemeClr val="tx1"/>
            </a:solidFill>
            <a:effectLst/>
          </a:endParaRPr>
        </a:p>
        <a:p>
          <a:r>
            <a:rPr lang="en-IN" b="1" i="0" dirty="0">
              <a:solidFill>
                <a:schemeClr val="tx1"/>
              </a:solidFill>
              <a:effectLst/>
            </a:rPr>
            <a:t>(Hockey, Manipur)</a:t>
          </a:r>
          <a:endParaRPr lang="en-IN" dirty="0">
            <a:solidFill>
              <a:schemeClr val="tx1"/>
            </a:solidFill>
          </a:endParaRPr>
        </a:p>
      </dgm:t>
    </dgm:pt>
    <dgm:pt modelId="{8F38147F-352F-49BC-A087-C2A086DFAB86}" type="parTrans" cxnId="{01315616-C062-4D5F-A051-A85448872137}">
      <dgm:prSet/>
      <dgm:spPr/>
      <dgm:t>
        <a:bodyPr/>
        <a:lstStyle/>
        <a:p>
          <a:endParaRPr lang="en-IN"/>
        </a:p>
      </dgm:t>
    </dgm:pt>
    <dgm:pt modelId="{4B22D4DE-9948-4626-AFA1-EB77D82224C2}" type="sibTrans" cxnId="{01315616-C062-4D5F-A051-A85448872137}">
      <dgm:prSet/>
      <dgm:spPr/>
      <dgm:t>
        <a:bodyPr/>
        <a:lstStyle/>
        <a:p>
          <a:endParaRPr lang="en-IN"/>
        </a:p>
      </dgm:t>
    </dgm:pt>
    <dgm:pt modelId="{BBE8EAC3-14B6-4F42-BF75-926C89BC39BC}" type="pres">
      <dgm:prSet presAssocID="{E8B33160-7BB8-464F-A87B-8D5EA7328D98}" presName="Name0" presStyleCnt="0">
        <dgm:presLayoutVars>
          <dgm:chMax/>
          <dgm:chPref/>
          <dgm:dir/>
        </dgm:presLayoutVars>
      </dgm:prSet>
      <dgm:spPr/>
    </dgm:pt>
    <dgm:pt modelId="{EF70B123-C478-4282-90E5-BD28CB0D8F49}" type="pres">
      <dgm:prSet presAssocID="{F4CCC010-0DA7-443C-8668-A3234615CA56}" presName="composite" presStyleCnt="0">
        <dgm:presLayoutVars>
          <dgm:chMax val="1"/>
          <dgm:chPref val="1"/>
        </dgm:presLayoutVars>
      </dgm:prSet>
      <dgm:spPr/>
    </dgm:pt>
    <dgm:pt modelId="{32974CB4-E060-4377-8BEF-75D1FCAA96E3}" type="pres">
      <dgm:prSet presAssocID="{F4CCC010-0DA7-443C-8668-A3234615CA56}" presName="Accent" presStyleLbl="trAlignAcc1" presStyleIdx="0" presStyleCnt="1" custScaleY="105166" custLinFactNeighborX="6328" custLinFactNeighborY="-4133">
        <dgm:presLayoutVars>
          <dgm:chMax val="0"/>
          <dgm:chPref val="0"/>
        </dgm:presLayoutVars>
      </dgm:prSet>
      <dgm:spPr/>
    </dgm:pt>
    <dgm:pt modelId="{4ECA497C-A7FC-44C4-9612-3221469161CD}" type="pres">
      <dgm:prSet presAssocID="{F4CCC010-0DA7-443C-8668-A3234615CA56}" presName="Image" presStyleLbl="alignImgPlace1" presStyleIdx="0" presStyleCnt="1">
        <dgm:presLayoutVars>
          <dgm:chMax val="0"/>
          <dgm:chPref val="0"/>
        </dgm:presLayoutVars>
      </dgm:prSet>
      <dgm:spPr>
        <a:blipFill>
          <a:blip xmlns:r="http://schemas.openxmlformats.org/officeDocument/2006/relationships" r:embed="rId1"/>
          <a:srcRect/>
          <a:stretch>
            <a:fillRect l="-31000" r="-31000"/>
          </a:stretch>
        </a:blipFill>
      </dgm:spPr>
    </dgm:pt>
    <dgm:pt modelId="{4FA25958-C42B-48D4-BCE1-1408770AD00C}" type="pres">
      <dgm:prSet presAssocID="{F4CCC010-0DA7-443C-8668-A3234615CA56}" presName="ChildComposite" presStyleCnt="0"/>
      <dgm:spPr/>
    </dgm:pt>
    <dgm:pt modelId="{E123006B-6808-426B-AECC-E956A525CFEB}" type="pres">
      <dgm:prSet presAssocID="{F4CCC010-0DA7-443C-8668-A3234615CA56}" presName="Child" presStyleLbl="node1" presStyleIdx="0" presStyleCnt="0">
        <dgm:presLayoutVars>
          <dgm:chMax val="0"/>
          <dgm:chPref val="0"/>
          <dgm:bulletEnabled val="1"/>
        </dgm:presLayoutVars>
      </dgm:prSet>
      <dgm:spPr/>
    </dgm:pt>
    <dgm:pt modelId="{740EC8A6-D4BB-4054-875D-9CC100815FCF}" type="pres">
      <dgm:prSet presAssocID="{F4CCC010-0DA7-443C-8668-A3234615CA56}" presName="Parent" presStyleLbl="revTx" presStyleIdx="0" presStyleCnt="1">
        <dgm:presLayoutVars>
          <dgm:chMax val="1"/>
          <dgm:chPref val="0"/>
          <dgm:bulletEnabled val="1"/>
        </dgm:presLayoutVars>
      </dgm:prSet>
      <dgm:spPr/>
    </dgm:pt>
  </dgm:ptLst>
  <dgm:cxnLst>
    <dgm:cxn modelId="{01315616-C062-4D5F-A051-A85448872137}" srcId="{E8B33160-7BB8-464F-A87B-8D5EA7328D98}" destId="{F4CCC010-0DA7-443C-8668-A3234615CA56}" srcOrd="0" destOrd="0" parTransId="{8F38147F-352F-49BC-A087-C2A086DFAB86}" sibTransId="{4B22D4DE-9948-4626-AFA1-EB77D82224C2}"/>
    <dgm:cxn modelId="{4DB0381D-B9F0-4647-A1D1-F40003375A8D}" type="presOf" srcId="{F4CCC010-0DA7-443C-8668-A3234615CA56}" destId="{740EC8A6-D4BB-4054-875D-9CC100815FCF}" srcOrd="0" destOrd="0" presId="urn:microsoft.com/office/officeart/2008/layout/CaptionedPictures"/>
    <dgm:cxn modelId="{4D6FF482-8A74-4BA4-B4C1-8829C885A561}" type="presOf" srcId="{E8B33160-7BB8-464F-A87B-8D5EA7328D98}" destId="{BBE8EAC3-14B6-4F42-BF75-926C89BC39BC}" srcOrd="0" destOrd="0" presId="urn:microsoft.com/office/officeart/2008/layout/CaptionedPictures"/>
    <dgm:cxn modelId="{653B12D7-12A4-4FC5-9B64-6149FBEDE096}" type="presParOf" srcId="{BBE8EAC3-14B6-4F42-BF75-926C89BC39BC}" destId="{EF70B123-C478-4282-90E5-BD28CB0D8F49}" srcOrd="0" destOrd="0" presId="urn:microsoft.com/office/officeart/2008/layout/CaptionedPictures"/>
    <dgm:cxn modelId="{58DC67A0-2690-47A4-B5F2-BC73FBCCDF40}" type="presParOf" srcId="{EF70B123-C478-4282-90E5-BD28CB0D8F49}" destId="{32974CB4-E060-4377-8BEF-75D1FCAA96E3}" srcOrd="0" destOrd="0" presId="urn:microsoft.com/office/officeart/2008/layout/CaptionedPictures"/>
    <dgm:cxn modelId="{5D384612-0AC1-4B01-A8E0-C5C93C99AED5}" type="presParOf" srcId="{EF70B123-C478-4282-90E5-BD28CB0D8F49}" destId="{4ECA497C-A7FC-44C4-9612-3221469161CD}" srcOrd="1" destOrd="0" presId="urn:microsoft.com/office/officeart/2008/layout/CaptionedPictures"/>
    <dgm:cxn modelId="{C07A3B6D-BA24-403D-BEBE-86EFCFBC80B2}" type="presParOf" srcId="{EF70B123-C478-4282-90E5-BD28CB0D8F49}" destId="{4FA25958-C42B-48D4-BCE1-1408770AD00C}" srcOrd="2" destOrd="0" presId="urn:microsoft.com/office/officeart/2008/layout/CaptionedPictures"/>
    <dgm:cxn modelId="{6AA1BF09-1634-4029-B904-39E565E1CE2B}" type="presParOf" srcId="{4FA25958-C42B-48D4-BCE1-1408770AD00C}" destId="{E123006B-6808-426B-AECC-E956A525CFEB}" srcOrd="0" destOrd="0" presId="urn:microsoft.com/office/officeart/2008/layout/CaptionedPictures"/>
    <dgm:cxn modelId="{056D9163-61F9-4912-A864-BCC8CBA37E09}" type="presParOf" srcId="{4FA25958-C42B-48D4-BCE1-1408770AD00C}" destId="{740EC8A6-D4BB-4054-875D-9CC100815FCF}" srcOrd="1" destOrd="0" presId="urn:microsoft.com/office/officeart/2008/layout/CaptionedPicture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0B9BD59-AB48-45F6-A4DC-C8D360D19EE2}"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42E6375A-39F3-46B5-B8C2-D2D69411B15F}">
      <dgm:prSet phldrT="[Text]"/>
      <dgm:spPr/>
      <dgm:t>
        <a:bodyPr/>
        <a:lstStyle/>
        <a:p>
          <a:r>
            <a:rPr lang="en-IN" b="1" i="0" dirty="0" err="1">
              <a:solidFill>
                <a:schemeClr val="tx1"/>
              </a:solidFill>
              <a:effectLst/>
            </a:rPr>
            <a:t>Dipa</a:t>
          </a:r>
          <a:r>
            <a:rPr lang="en-IN" b="1" i="0" dirty="0">
              <a:solidFill>
                <a:schemeClr val="tx1"/>
              </a:solidFill>
              <a:effectLst/>
            </a:rPr>
            <a:t> </a:t>
          </a:r>
          <a:r>
            <a:rPr lang="en-IN" b="1" i="0" dirty="0" err="1">
              <a:solidFill>
                <a:schemeClr val="tx1"/>
              </a:solidFill>
              <a:effectLst/>
            </a:rPr>
            <a:t>Karmakar</a:t>
          </a:r>
          <a:r>
            <a:rPr lang="en-IN" b="1" i="0" dirty="0">
              <a:solidFill>
                <a:schemeClr val="tx1"/>
              </a:solidFill>
              <a:effectLst/>
            </a:rPr>
            <a:t> </a:t>
          </a:r>
        </a:p>
        <a:p>
          <a:r>
            <a:rPr lang="en-IN" b="1" i="0" dirty="0">
              <a:solidFill>
                <a:schemeClr val="tx1"/>
              </a:solidFill>
              <a:effectLst/>
            </a:rPr>
            <a:t>(Gymnastics, Tripura)</a:t>
          </a:r>
          <a:endParaRPr lang="en-IN" dirty="0">
            <a:solidFill>
              <a:schemeClr val="tx1"/>
            </a:solidFill>
          </a:endParaRPr>
        </a:p>
      </dgm:t>
    </dgm:pt>
    <dgm:pt modelId="{06AC09EA-4E39-4445-8C4F-D3E11F5E901A}" type="parTrans" cxnId="{D9B107F4-E705-4154-9FB7-7334C152C917}">
      <dgm:prSet/>
      <dgm:spPr/>
      <dgm:t>
        <a:bodyPr/>
        <a:lstStyle/>
        <a:p>
          <a:endParaRPr lang="en-IN"/>
        </a:p>
      </dgm:t>
    </dgm:pt>
    <dgm:pt modelId="{A4E336D5-6A03-4B68-AC14-9703099B0025}" type="sibTrans" cxnId="{D9B107F4-E705-4154-9FB7-7334C152C917}">
      <dgm:prSet/>
      <dgm:spPr/>
      <dgm:t>
        <a:bodyPr/>
        <a:lstStyle/>
        <a:p>
          <a:endParaRPr lang="en-IN"/>
        </a:p>
      </dgm:t>
    </dgm:pt>
    <dgm:pt modelId="{212E1053-0EC2-4726-8EFC-E2D1AD85A21F}" type="pres">
      <dgm:prSet presAssocID="{00B9BD59-AB48-45F6-A4DC-C8D360D19EE2}" presName="Name0" presStyleCnt="0">
        <dgm:presLayoutVars>
          <dgm:chMax/>
          <dgm:chPref/>
          <dgm:dir/>
        </dgm:presLayoutVars>
      </dgm:prSet>
      <dgm:spPr/>
    </dgm:pt>
    <dgm:pt modelId="{34538716-1485-4ACE-80DA-0B99E1314866}" type="pres">
      <dgm:prSet presAssocID="{42E6375A-39F3-46B5-B8C2-D2D69411B15F}" presName="composite" presStyleCnt="0">
        <dgm:presLayoutVars>
          <dgm:chMax val="1"/>
          <dgm:chPref val="1"/>
        </dgm:presLayoutVars>
      </dgm:prSet>
      <dgm:spPr/>
    </dgm:pt>
    <dgm:pt modelId="{6099B724-9310-49A7-986B-926C6D138A38}" type="pres">
      <dgm:prSet presAssocID="{42E6375A-39F3-46B5-B8C2-D2D69411B15F}" presName="Accent" presStyleLbl="trAlignAcc1" presStyleIdx="0" presStyleCnt="1">
        <dgm:presLayoutVars>
          <dgm:chMax val="0"/>
          <dgm:chPref val="0"/>
        </dgm:presLayoutVars>
      </dgm:prSet>
      <dgm:spPr/>
    </dgm:pt>
    <dgm:pt modelId="{7640266A-D51A-4ED8-B96C-EDAA21A15B38}" type="pres">
      <dgm:prSet presAssocID="{42E6375A-39F3-46B5-B8C2-D2D69411B15F}" presName="Image" presStyleLbl="alignImgPlace1" presStyleIdx="0" presStyleCnt="1">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t="-9000" b="-9000"/>
          </a:stretch>
        </a:blipFill>
      </dgm:spPr>
      <dgm:extLst>
        <a:ext uri="{E40237B7-FDA0-4F09-8148-C483321AD2D9}">
          <dgm14:cNvPr xmlns:dgm14="http://schemas.microsoft.com/office/drawing/2010/diagram" id="0" name="" descr="Dipa Karmakar gets Barbie modelled after her | Femina.in">
            <a:extLst>
              <a:ext uri="{FF2B5EF4-FFF2-40B4-BE49-F238E27FC236}">
                <a16:creationId xmlns:a16="http://schemas.microsoft.com/office/drawing/2014/main" id="{17E9A657-4503-49B4-E5B1-82F6CFDAA464}"/>
              </a:ext>
            </a:extLst>
          </dgm14:cNvPr>
        </a:ext>
      </dgm:extLst>
    </dgm:pt>
    <dgm:pt modelId="{F8CD53CE-2135-49F5-878A-0424883D59C9}" type="pres">
      <dgm:prSet presAssocID="{42E6375A-39F3-46B5-B8C2-D2D69411B15F}" presName="ChildComposite" presStyleCnt="0"/>
      <dgm:spPr/>
    </dgm:pt>
    <dgm:pt modelId="{997A403B-5D77-40B2-A8AC-687FB14D91E9}" type="pres">
      <dgm:prSet presAssocID="{42E6375A-39F3-46B5-B8C2-D2D69411B15F}" presName="Child" presStyleLbl="node1" presStyleIdx="0" presStyleCnt="0">
        <dgm:presLayoutVars>
          <dgm:chMax val="0"/>
          <dgm:chPref val="0"/>
          <dgm:bulletEnabled val="1"/>
        </dgm:presLayoutVars>
      </dgm:prSet>
      <dgm:spPr/>
    </dgm:pt>
    <dgm:pt modelId="{159DA70A-8C6D-4548-A43E-A50DE1A20E4D}" type="pres">
      <dgm:prSet presAssocID="{42E6375A-39F3-46B5-B8C2-D2D69411B15F}" presName="Parent" presStyleLbl="revTx" presStyleIdx="0" presStyleCnt="1">
        <dgm:presLayoutVars>
          <dgm:chMax val="1"/>
          <dgm:chPref val="0"/>
          <dgm:bulletEnabled val="1"/>
        </dgm:presLayoutVars>
      </dgm:prSet>
      <dgm:spPr/>
    </dgm:pt>
  </dgm:ptLst>
  <dgm:cxnLst>
    <dgm:cxn modelId="{3F3A1F22-828D-4213-B3FA-9D916F29E6BB}" type="presOf" srcId="{00B9BD59-AB48-45F6-A4DC-C8D360D19EE2}" destId="{212E1053-0EC2-4726-8EFC-E2D1AD85A21F}" srcOrd="0" destOrd="0" presId="urn:microsoft.com/office/officeart/2008/layout/CaptionedPictures"/>
    <dgm:cxn modelId="{4F235D86-5E54-4046-9EEA-70BE9A0F6749}" type="presOf" srcId="{42E6375A-39F3-46B5-B8C2-D2D69411B15F}" destId="{159DA70A-8C6D-4548-A43E-A50DE1A20E4D}" srcOrd="0" destOrd="0" presId="urn:microsoft.com/office/officeart/2008/layout/CaptionedPictures"/>
    <dgm:cxn modelId="{D9B107F4-E705-4154-9FB7-7334C152C917}" srcId="{00B9BD59-AB48-45F6-A4DC-C8D360D19EE2}" destId="{42E6375A-39F3-46B5-B8C2-D2D69411B15F}" srcOrd="0" destOrd="0" parTransId="{06AC09EA-4E39-4445-8C4F-D3E11F5E901A}" sibTransId="{A4E336D5-6A03-4B68-AC14-9703099B0025}"/>
    <dgm:cxn modelId="{97B7F7F6-ED1F-45FE-B278-8D4D9CF32888}" type="presParOf" srcId="{212E1053-0EC2-4726-8EFC-E2D1AD85A21F}" destId="{34538716-1485-4ACE-80DA-0B99E1314866}" srcOrd="0" destOrd="0" presId="urn:microsoft.com/office/officeart/2008/layout/CaptionedPictures"/>
    <dgm:cxn modelId="{658350F6-F09E-4BA2-B665-798CAB1BE404}" type="presParOf" srcId="{34538716-1485-4ACE-80DA-0B99E1314866}" destId="{6099B724-9310-49A7-986B-926C6D138A38}" srcOrd="0" destOrd="0" presId="urn:microsoft.com/office/officeart/2008/layout/CaptionedPictures"/>
    <dgm:cxn modelId="{C1E99531-B5AC-4073-BD7F-01687F3878B0}" type="presParOf" srcId="{34538716-1485-4ACE-80DA-0B99E1314866}" destId="{7640266A-D51A-4ED8-B96C-EDAA21A15B38}" srcOrd="1" destOrd="0" presId="urn:microsoft.com/office/officeart/2008/layout/CaptionedPictures"/>
    <dgm:cxn modelId="{686930A6-1C2A-42D4-BBDD-7BB0CBDEF0B5}" type="presParOf" srcId="{34538716-1485-4ACE-80DA-0B99E1314866}" destId="{F8CD53CE-2135-49F5-878A-0424883D59C9}" srcOrd="2" destOrd="0" presId="urn:microsoft.com/office/officeart/2008/layout/CaptionedPictures"/>
    <dgm:cxn modelId="{B2AB0460-8F50-484B-ABFB-86D134E392DE}" type="presParOf" srcId="{F8CD53CE-2135-49F5-878A-0424883D59C9}" destId="{997A403B-5D77-40B2-A8AC-687FB14D91E9}" srcOrd="0" destOrd="0" presId="urn:microsoft.com/office/officeart/2008/layout/CaptionedPictures"/>
    <dgm:cxn modelId="{6F9E3801-5E43-45C4-B636-195BCC6E2184}" type="presParOf" srcId="{F8CD53CE-2135-49F5-878A-0424883D59C9}" destId="{159DA70A-8C6D-4548-A43E-A50DE1A20E4D}" srcOrd="1" destOrd="0" presId="urn:microsoft.com/office/officeart/2008/layout/CaptionedPicture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0E333F67-DE0F-4E81-8F71-1A1336492482}"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EB15E53E-70EF-4519-917D-E4622911287F}">
      <dgm:prSet phldrT="[Text]"/>
      <dgm:spPr/>
      <dgm:t>
        <a:bodyPr/>
        <a:lstStyle/>
        <a:p>
          <a:r>
            <a:rPr lang="en-IN" b="1" i="0" dirty="0" err="1">
              <a:solidFill>
                <a:schemeClr val="tx1"/>
              </a:solidFill>
              <a:effectLst/>
            </a:rPr>
            <a:t>Anshu</a:t>
          </a:r>
          <a:r>
            <a:rPr lang="en-IN" b="1" i="0" dirty="0">
              <a:solidFill>
                <a:schemeClr val="tx1"/>
              </a:solidFill>
              <a:effectLst/>
            </a:rPr>
            <a:t> </a:t>
          </a:r>
          <a:r>
            <a:rPr lang="en-IN" b="1" i="0" dirty="0" err="1">
              <a:solidFill>
                <a:schemeClr val="tx1"/>
              </a:solidFill>
              <a:effectLst/>
            </a:rPr>
            <a:t>Jamsenpa</a:t>
          </a:r>
          <a:r>
            <a:rPr lang="en-IN" b="1" i="0" dirty="0">
              <a:solidFill>
                <a:schemeClr val="tx1"/>
              </a:solidFill>
              <a:effectLst/>
            </a:rPr>
            <a:t> (Mountaineering, Arunachal Pradesh)</a:t>
          </a:r>
          <a:endParaRPr lang="en-IN" dirty="0">
            <a:solidFill>
              <a:schemeClr val="tx1"/>
            </a:solidFill>
          </a:endParaRPr>
        </a:p>
      </dgm:t>
    </dgm:pt>
    <dgm:pt modelId="{573260BB-C298-4EF1-8596-BE4558819525}" type="parTrans" cxnId="{3447133A-A3CB-4B8D-8769-9BE66AA1AB12}">
      <dgm:prSet/>
      <dgm:spPr/>
      <dgm:t>
        <a:bodyPr/>
        <a:lstStyle/>
        <a:p>
          <a:endParaRPr lang="en-IN"/>
        </a:p>
      </dgm:t>
    </dgm:pt>
    <dgm:pt modelId="{359598EA-43E8-4F79-A055-D455AB769169}" type="sibTrans" cxnId="{3447133A-A3CB-4B8D-8769-9BE66AA1AB12}">
      <dgm:prSet/>
      <dgm:spPr/>
      <dgm:t>
        <a:bodyPr/>
        <a:lstStyle/>
        <a:p>
          <a:endParaRPr lang="en-IN"/>
        </a:p>
      </dgm:t>
    </dgm:pt>
    <dgm:pt modelId="{601FD808-5A14-4EBD-BEC1-41F9E697170E}" type="pres">
      <dgm:prSet presAssocID="{0E333F67-DE0F-4E81-8F71-1A1336492482}" presName="Name0" presStyleCnt="0">
        <dgm:presLayoutVars>
          <dgm:chMax/>
          <dgm:chPref/>
          <dgm:dir/>
        </dgm:presLayoutVars>
      </dgm:prSet>
      <dgm:spPr/>
    </dgm:pt>
    <dgm:pt modelId="{E48FB239-8106-4FBF-B742-85FB030D1DED}" type="pres">
      <dgm:prSet presAssocID="{EB15E53E-70EF-4519-917D-E4622911287F}" presName="composite" presStyleCnt="0">
        <dgm:presLayoutVars>
          <dgm:chMax val="1"/>
          <dgm:chPref val="1"/>
        </dgm:presLayoutVars>
      </dgm:prSet>
      <dgm:spPr/>
    </dgm:pt>
    <dgm:pt modelId="{A54EF2EC-F3B0-4C2F-8B8A-429F6BBBB1C2}" type="pres">
      <dgm:prSet presAssocID="{EB15E53E-70EF-4519-917D-E4622911287F}" presName="Accent" presStyleLbl="trAlignAcc1" presStyleIdx="0" presStyleCnt="1">
        <dgm:presLayoutVars>
          <dgm:chMax val="0"/>
          <dgm:chPref val="0"/>
        </dgm:presLayoutVars>
      </dgm:prSet>
      <dgm:spPr/>
    </dgm:pt>
    <dgm:pt modelId="{234EC467-048B-4CAC-A673-FB9A23696D5F}" type="pres">
      <dgm:prSet presAssocID="{EB15E53E-70EF-4519-917D-E4622911287F}" presName="Image" presStyleLbl="alignImgPlace1" presStyleIdx="0" presStyleCnt="1">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dgm:spPr>
      <dgm:extLst>
        <a:ext uri="{E40237B7-FDA0-4F09-8148-C483321AD2D9}">
          <dgm14:cNvPr xmlns:dgm14="http://schemas.microsoft.com/office/drawing/2010/diagram" id="0" name="" descr="118 hours 15 minutes of peak history: Dr Anshu Jamsenpa recalls her double  climb of Everest | Sports News,The Indian Express">
            <a:extLst>
              <a:ext uri="{FF2B5EF4-FFF2-40B4-BE49-F238E27FC236}">
                <a16:creationId xmlns:a16="http://schemas.microsoft.com/office/drawing/2014/main" id="{4EE62941-B419-B30A-0B03-C65D7C0F7B42}"/>
              </a:ext>
            </a:extLst>
          </dgm14:cNvPr>
        </a:ext>
      </dgm:extLst>
    </dgm:pt>
    <dgm:pt modelId="{9D2ED697-D03D-46D7-A2F8-89E051DD9668}" type="pres">
      <dgm:prSet presAssocID="{EB15E53E-70EF-4519-917D-E4622911287F}" presName="ChildComposite" presStyleCnt="0"/>
      <dgm:spPr/>
    </dgm:pt>
    <dgm:pt modelId="{8A0547CA-0DEA-4D79-BB45-ACD960086EB7}" type="pres">
      <dgm:prSet presAssocID="{EB15E53E-70EF-4519-917D-E4622911287F}" presName="Child" presStyleLbl="node1" presStyleIdx="0" presStyleCnt="0">
        <dgm:presLayoutVars>
          <dgm:chMax val="0"/>
          <dgm:chPref val="0"/>
          <dgm:bulletEnabled val="1"/>
        </dgm:presLayoutVars>
      </dgm:prSet>
      <dgm:spPr/>
    </dgm:pt>
    <dgm:pt modelId="{E6C04FDF-67DE-4E7D-92B6-622B47052C24}" type="pres">
      <dgm:prSet presAssocID="{EB15E53E-70EF-4519-917D-E4622911287F}" presName="Parent" presStyleLbl="revTx" presStyleIdx="0" presStyleCnt="1">
        <dgm:presLayoutVars>
          <dgm:chMax val="1"/>
          <dgm:chPref val="0"/>
          <dgm:bulletEnabled val="1"/>
        </dgm:presLayoutVars>
      </dgm:prSet>
      <dgm:spPr/>
    </dgm:pt>
  </dgm:ptLst>
  <dgm:cxnLst>
    <dgm:cxn modelId="{3447133A-A3CB-4B8D-8769-9BE66AA1AB12}" srcId="{0E333F67-DE0F-4E81-8F71-1A1336492482}" destId="{EB15E53E-70EF-4519-917D-E4622911287F}" srcOrd="0" destOrd="0" parTransId="{573260BB-C298-4EF1-8596-BE4558819525}" sibTransId="{359598EA-43E8-4F79-A055-D455AB769169}"/>
    <dgm:cxn modelId="{5E33BC68-6956-410B-B681-CD2C8B296620}" type="presOf" srcId="{0E333F67-DE0F-4E81-8F71-1A1336492482}" destId="{601FD808-5A14-4EBD-BEC1-41F9E697170E}" srcOrd="0" destOrd="0" presId="urn:microsoft.com/office/officeart/2008/layout/CaptionedPictures"/>
    <dgm:cxn modelId="{B5B156F4-9C58-4CC9-B7D8-842179DFA636}" type="presOf" srcId="{EB15E53E-70EF-4519-917D-E4622911287F}" destId="{E6C04FDF-67DE-4E7D-92B6-622B47052C24}" srcOrd="0" destOrd="0" presId="urn:microsoft.com/office/officeart/2008/layout/CaptionedPictures"/>
    <dgm:cxn modelId="{9AB51910-D53D-4DF7-ADDE-083D6DF77BCD}" type="presParOf" srcId="{601FD808-5A14-4EBD-BEC1-41F9E697170E}" destId="{E48FB239-8106-4FBF-B742-85FB030D1DED}" srcOrd="0" destOrd="0" presId="urn:microsoft.com/office/officeart/2008/layout/CaptionedPictures"/>
    <dgm:cxn modelId="{3F2D8561-7630-42CF-89D1-6E59C17F3BB0}" type="presParOf" srcId="{E48FB239-8106-4FBF-B742-85FB030D1DED}" destId="{A54EF2EC-F3B0-4C2F-8B8A-429F6BBBB1C2}" srcOrd="0" destOrd="0" presId="urn:microsoft.com/office/officeart/2008/layout/CaptionedPictures"/>
    <dgm:cxn modelId="{544E1866-2CC0-4953-AF11-7413D1121893}" type="presParOf" srcId="{E48FB239-8106-4FBF-B742-85FB030D1DED}" destId="{234EC467-048B-4CAC-A673-FB9A23696D5F}" srcOrd="1" destOrd="0" presId="urn:microsoft.com/office/officeart/2008/layout/CaptionedPictures"/>
    <dgm:cxn modelId="{8F7C22D7-DFA7-4BD6-9E25-043991C23984}" type="presParOf" srcId="{E48FB239-8106-4FBF-B742-85FB030D1DED}" destId="{9D2ED697-D03D-46D7-A2F8-89E051DD9668}" srcOrd="2" destOrd="0" presId="urn:microsoft.com/office/officeart/2008/layout/CaptionedPictures"/>
    <dgm:cxn modelId="{478AF4B5-61D5-4ADE-BFC2-442D1E27B1C4}" type="presParOf" srcId="{9D2ED697-D03D-46D7-A2F8-89E051DD9668}" destId="{8A0547CA-0DEA-4D79-BB45-ACD960086EB7}" srcOrd="0" destOrd="0" presId="urn:microsoft.com/office/officeart/2008/layout/CaptionedPictures"/>
    <dgm:cxn modelId="{50BF7B23-1279-4E78-B881-941771086860}" type="presParOf" srcId="{9D2ED697-D03D-46D7-A2F8-89E051DD9668}" destId="{E6C04FDF-67DE-4E7D-92B6-622B47052C24}" srcOrd="1" destOrd="0" presId="urn:microsoft.com/office/officeart/2008/layout/CaptionedPicture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B7C8ABB0-97AC-4029-8CF7-02A5A243E89B}"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1289FEE9-A970-4B78-91BD-926EAB4F2D71}">
      <dgm:prSet phldrT="[Text]"/>
      <dgm:spPr/>
      <dgm:t>
        <a:bodyPr/>
        <a:lstStyle/>
        <a:p>
          <a:r>
            <a:rPr lang="en-IN" b="1" i="0" dirty="0" err="1">
              <a:solidFill>
                <a:schemeClr val="tx1"/>
              </a:solidFill>
              <a:effectLst/>
            </a:rPr>
            <a:t>Bombayla</a:t>
          </a:r>
          <a:r>
            <a:rPr lang="en-IN" b="1" i="0" dirty="0">
              <a:solidFill>
                <a:schemeClr val="tx1"/>
              </a:solidFill>
              <a:effectLst/>
            </a:rPr>
            <a:t> Devi Laishram</a:t>
          </a:r>
        </a:p>
        <a:p>
          <a:r>
            <a:rPr lang="en-IN" b="1" i="0" dirty="0">
              <a:solidFill>
                <a:schemeClr val="tx1"/>
              </a:solidFill>
              <a:effectLst/>
            </a:rPr>
            <a:t>(Archery, Manipur)</a:t>
          </a:r>
          <a:endParaRPr lang="en-IN" dirty="0">
            <a:solidFill>
              <a:schemeClr val="tx1"/>
            </a:solidFill>
          </a:endParaRPr>
        </a:p>
      </dgm:t>
    </dgm:pt>
    <dgm:pt modelId="{FD3B0578-D533-4ECD-9F55-10F3BF26AFFF}" type="parTrans" cxnId="{5591F475-3DB9-42DD-B6FF-C49A6D46E661}">
      <dgm:prSet/>
      <dgm:spPr/>
      <dgm:t>
        <a:bodyPr/>
        <a:lstStyle/>
        <a:p>
          <a:endParaRPr lang="en-IN"/>
        </a:p>
      </dgm:t>
    </dgm:pt>
    <dgm:pt modelId="{61735DE0-19A0-4000-8953-34BDD6A3B200}" type="sibTrans" cxnId="{5591F475-3DB9-42DD-B6FF-C49A6D46E661}">
      <dgm:prSet/>
      <dgm:spPr/>
      <dgm:t>
        <a:bodyPr/>
        <a:lstStyle/>
        <a:p>
          <a:endParaRPr lang="en-IN"/>
        </a:p>
      </dgm:t>
    </dgm:pt>
    <dgm:pt modelId="{6F029774-0DB0-4E59-951F-E4CF44EFF018}" type="pres">
      <dgm:prSet presAssocID="{B7C8ABB0-97AC-4029-8CF7-02A5A243E89B}" presName="Name0" presStyleCnt="0">
        <dgm:presLayoutVars>
          <dgm:chMax/>
          <dgm:chPref/>
          <dgm:dir/>
        </dgm:presLayoutVars>
      </dgm:prSet>
      <dgm:spPr/>
    </dgm:pt>
    <dgm:pt modelId="{42D3BED3-7577-41BB-83C5-5139D412FBB6}" type="pres">
      <dgm:prSet presAssocID="{1289FEE9-A970-4B78-91BD-926EAB4F2D71}" presName="composite" presStyleCnt="0">
        <dgm:presLayoutVars>
          <dgm:chMax val="1"/>
          <dgm:chPref val="1"/>
        </dgm:presLayoutVars>
      </dgm:prSet>
      <dgm:spPr/>
    </dgm:pt>
    <dgm:pt modelId="{FAF9C744-8DE8-4944-BF29-F9CD058C0537}" type="pres">
      <dgm:prSet presAssocID="{1289FEE9-A970-4B78-91BD-926EAB4F2D71}" presName="Accent" presStyleLbl="trAlignAcc1" presStyleIdx="0" presStyleCnt="1" custScaleX="113241" custScaleY="105750" custLinFactNeighborX="2638">
        <dgm:presLayoutVars>
          <dgm:chMax val="0"/>
          <dgm:chPref val="0"/>
        </dgm:presLayoutVars>
      </dgm:prSet>
      <dgm:spPr/>
    </dgm:pt>
    <dgm:pt modelId="{3468EEAD-FBB4-4C07-AF0D-A0D87CF845AA}" type="pres">
      <dgm:prSet presAssocID="{1289FEE9-A970-4B78-91BD-926EAB4F2D71}" presName="Image" presStyleLbl="alignImgPlace1" presStyleIdx="0" presStyleCnt="1">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dgm:spPr>
      <dgm:extLst>
        <a:ext uri="{E40237B7-FDA0-4F09-8148-C483321AD2D9}">
          <dgm14:cNvPr xmlns:dgm14="http://schemas.microsoft.com/office/drawing/2010/diagram" id="0" name="" descr="North eastern women in sports">
            <a:extLst>
              <a:ext uri="{FF2B5EF4-FFF2-40B4-BE49-F238E27FC236}">
                <a16:creationId xmlns:a16="http://schemas.microsoft.com/office/drawing/2014/main" id="{84AAD133-DFA0-6254-DCFF-F8C1A0309A0B}"/>
              </a:ext>
            </a:extLst>
          </dgm14:cNvPr>
        </a:ext>
      </dgm:extLst>
    </dgm:pt>
    <dgm:pt modelId="{8F3147D3-A868-4072-AB34-8B58020A164B}" type="pres">
      <dgm:prSet presAssocID="{1289FEE9-A970-4B78-91BD-926EAB4F2D71}" presName="ChildComposite" presStyleCnt="0"/>
      <dgm:spPr/>
    </dgm:pt>
    <dgm:pt modelId="{BA82DAAC-D374-4216-94D9-CA2A0CEBAAC3}" type="pres">
      <dgm:prSet presAssocID="{1289FEE9-A970-4B78-91BD-926EAB4F2D71}" presName="Child" presStyleLbl="node1" presStyleIdx="0" presStyleCnt="0">
        <dgm:presLayoutVars>
          <dgm:chMax val="0"/>
          <dgm:chPref val="0"/>
          <dgm:bulletEnabled val="1"/>
        </dgm:presLayoutVars>
      </dgm:prSet>
      <dgm:spPr/>
    </dgm:pt>
    <dgm:pt modelId="{03B8535C-5ADF-4DB4-93FF-01C070F0165A}" type="pres">
      <dgm:prSet presAssocID="{1289FEE9-A970-4B78-91BD-926EAB4F2D71}" presName="Parent" presStyleLbl="revTx" presStyleIdx="0" presStyleCnt="1">
        <dgm:presLayoutVars>
          <dgm:chMax val="1"/>
          <dgm:chPref val="0"/>
          <dgm:bulletEnabled val="1"/>
        </dgm:presLayoutVars>
      </dgm:prSet>
      <dgm:spPr/>
    </dgm:pt>
  </dgm:ptLst>
  <dgm:cxnLst>
    <dgm:cxn modelId="{FC2B4464-C447-4D13-8A5D-2DCCB7AC603F}" type="presOf" srcId="{B7C8ABB0-97AC-4029-8CF7-02A5A243E89B}" destId="{6F029774-0DB0-4E59-951F-E4CF44EFF018}" srcOrd="0" destOrd="0" presId="urn:microsoft.com/office/officeart/2008/layout/CaptionedPictures"/>
    <dgm:cxn modelId="{5591F475-3DB9-42DD-B6FF-C49A6D46E661}" srcId="{B7C8ABB0-97AC-4029-8CF7-02A5A243E89B}" destId="{1289FEE9-A970-4B78-91BD-926EAB4F2D71}" srcOrd="0" destOrd="0" parTransId="{FD3B0578-D533-4ECD-9F55-10F3BF26AFFF}" sibTransId="{61735DE0-19A0-4000-8953-34BDD6A3B200}"/>
    <dgm:cxn modelId="{243B409A-3CAB-48AD-B72C-A4D413359756}" type="presOf" srcId="{1289FEE9-A970-4B78-91BD-926EAB4F2D71}" destId="{03B8535C-5ADF-4DB4-93FF-01C070F0165A}" srcOrd="0" destOrd="0" presId="urn:microsoft.com/office/officeart/2008/layout/CaptionedPictures"/>
    <dgm:cxn modelId="{E623FF46-F358-499A-AC48-EFFB2BEE61CC}" type="presParOf" srcId="{6F029774-0DB0-4E59-951F-E4CF44EFF018}" destId="{42D3BED3-7577-41BB-83C5-5139D412FBB6}" srcOrd="0" destOrd="0" presId="urn:microsoft.com/office/officeart/2008/layout/CaptionedPictures"/>
    <dgm:cxn modelId="{DAD1A44B-067F-4504-8AD8-C8552A992CFB}" type="presParOf" srcId="{42D3BED3-7577-41BB-83C5-5139D412FBB6}" destId="{FAF9C744-8DE8-4944-BF29-F9CD058C0537}" srcOrd="0" destOrd="0" presId="urn:microsoft.com/office/officeart/2008/layout/CaptionedPictures"/>
    <dgm:cxn modelId="{1CB5C23B-71BF-42F0-A347-6F719E4FDE29}" type="presParOf" srcId="{42D3BED3-7577-41BB-83C5-5139D412FBB6}" destId="{3468EEAD-FBB4-4C07-AF0D-A0D87CF845AA}" srcOrd="1" destOrd="0" presId="urn:microsoft.com/office/officeart/2008/layout/CaptionedPictures"/>
    <dgm:cxn modelId="{6CEFEDE9-2771-4F13-AA17-6730CEAC9498}" type="presParOf" srcId="{42D3BED3-7577-41BB-83C5-5139D412FBB6}" destId="{8F3147D3-A868-4072-AB34-8B58020A164B}" srcOrd="2" destOrd="0" presId="urn:microsoft.com/office/officeart/2008/layout/CaptionedPictures"/>
    <dgm:cxn modelId="{62599DD6-734B-4145-92B5-45A8F4A94B48}" type="presParOf" srcId="{8F3147D3-A868-4072-AB34-8B58020A164B}" destId="{BA82DAAC-D374-4216-94D9-CA2A0CEBAAC3}" srcOrd="0" destOrd="0" presId="urn:microsoft.com/office/officeart/2008/layout/CaptionedPictures"/>
    <dgm:cxn modelId="{8BCF6385-BE5E-4B17-AB23-E2342D4B59CB}" type="presParOf" srcId="{8F3147D3-A868-4072-AB34-8B58020A164B}" destId="{03B8535C-5ADF-4DB4-93FF-01C070F0165A}" srcOrd="1" destOrd="0" presId="urn:microsoft.com/office/officeart/2008/layout/CaptionedPictures"/>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1A21C03-6E5F-40B5-B244-55F7BC684C7B}"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97409651-7342-48DD-96B2-371F113DA763}">
      <dgm:prSet phldrT="[Text]" custT="1"/>
      <dgm:spPr/>
      <dgm:t>
        <a:bodyPr/>
        <a:lstStyle/>
        <a:p>
          <a:r>
            <a:rPr lang="en-IN" sz="1400" b="1" i="0" dirty="0">
              <a:solidFill>
                <a:schemeClr val="tx1"/>
              </a:solidFill>
              <a:effectLst/>
            </a:rPr>
            <a:t>Shiva Thapa</a:t>
          </a:r>
        </a:p>
        <a:p>
          <a:r>
            <a:rPr lang="en-IN" sz="1400" b="1" dirty="0">
              <a:solidFill>
                <a:schemeClr val="tx1"/>
              </a:solidFill>
            </a:rPr>
            <a:t>(Boxing, </a:t>
          </a:r>
          <a:r>
            <a:rPr lang="en-IN" sz="1400" b="1" i="0" dirty="0">
              <a:solidFill>
                <a:schemeClr val="tx1"/>
              </a:solidFill>
              <a:effectLst/>
            </a:rPr>
            <a:t>Assam)</a:t>
          </a:r>
          <a:endParaRPr lang="en-IN" sz="1400" dirty="0">
            <a:solidFill>
              <a:schemeClr val="tx1"/>
            </a:solidFill>
          </a:endParaRPr>
        </a:p>
      </dgm:t>
    </dgm:pt>
    <dgm:pt modelId="{6F6EBF71-6251-4077-914D-0DE838E55F77}" type="parTrans" cxnId="{94D09E00-7EE1-4FA4-A785-9BC813CC6B61}">
      <dgm:prSet/>
      <dgm:spPr/>
      <dgm:t>
        <a:bodyPr/>
        <a:lstStyle/>
        <a:p>
          <a:endParaRPr lang="en-IN"/>
        </a:p>
      </dgm:t>
    </dgm:pt>
    <dgm:pt modelId="{34D6E1CB-A409-4933-8FAD-881A49438D71}" type="sibTrans" cxnId="{94D09E00-7EE1-4FA4-A785-9BC813CC6B61}">
      <dgm:prSet/>
      <dgm:spPr/>
      <dgm:t>
        <a:bodyPr/>
        <a:lstStyle/>
        <a:p>
          <a:endParaRPr lang="en-IN"/>
        </a:p>
      </dgm:t>
    </dgm:pt>
    <dgm:pt modelId="{34FD671A-BE05-4D16-BB7E-7160AAC95F8D}" type="pres">
      <dgm:prSet presAssocID="{F1A21C03-6E5F-40B5-B244-55F7BC684C7B}" presName="Name0" presStyleCnt="0">
        <dgm:presLayoutVars>
          <dgm:chMax/>
          <dgm:chPref/>
          <dgm:dir/>
        </dgm:presLayoutVars>
      </dgm:prSet>
      <dgm:spPr/>
    </dgm:pt>
    <dgm:pt modelId="{9902A886-0BF0-470B-9132-4E400B0C7C90}" type="pres">
      <dgm:prSet presAssocID="{97409651-7342-48DD-96B2-371F113DA763}" presName="composite" presStyleCnt="0">
        <dgm:presLayoutVars>
          <dgm:chMax val="1"/>
          <dgm:chPref val="1"/>
        </dgm:presLayoutVars>
      </dgm:prSet>
      <dgm:spPr/>
    </dgm:pt>
    <dgm:pt modelId="{C448E50A-E68C-452B-BDBA-E329DA5DA2B0}" type="pres">
      <dgm:prSet presAssocID="{97409651-7342-48DD-96B2-371F113DA763}" presName="Accent" presStyleLbl="trAlignAcc1" presStyleIdx="0" presStyleCnt="1" custLinFactNeighborX="-5138" custLinFactNeighborY="3605">
        <dgm:presLayoutVars>
          <dgm:chMax val="0"/>
          <dgm:chPref val="0"/>
        </dgm:presLayoutVars>
      </dgm:prSet>
      <dgm:spPr/>
    </dgm:pt>
    <dgm:pt modelId="{29425C9F-9A2D-4025-BAE0-097115402D3B}" type="pres">
      <dgm:prSet presAssocID="{97409651-7342-48DD-96B2-371F113DA763}" presName="Image" presStyleLbl="alignImgPlace1" presStyleIdx="0" presStyleCnt="1">
        <dgm:presLayoutVars>
          <dgm:chMax val="0"/>
          <dgm:chPref val="0"/>
        </dgm:presLayoutVars>
      </dgm:prSet>
      <dgm:spPr>
        <a:blipFill>
          <a:blip xmlns:r="http://schemas.openxmlformats.org/officeDocument/2006/relationships" r:embed="rId1"/>
          <a:srcRect/>
          <a:stretch>
            <a:fillRect l="-26000" r="-26000"/>
          </a:stretch>
        </a:blipFill>
      </dgm:spPr>
    </dgm:pt>
    <dgm:pt modelId="{F4B768BD-867B-4957-B8DB-F632ADAF27BB}" type="pres">
      <dgm:prSet presAssocID="{97409651-7342-48DD-96B2-371F113DA763}" presName="ChildComposite" presStyleCnt="0"/>
      <dgm:spPr/>
    </dgm:pt>
    <dgm:pt modelId="{C76AE18B-C6C8-4DD1-AED6-7D466D8B4E94}" type="pres">
      <dgm:prSet presAssocID="{97409651-7342-48DD-96B2-371F113DA763}" presName="Child" presStyleLbl="node1" presStyleIdx="0" presStyleCnt="0">
        <dgm:presLayoutVars>
          <dgm:chMax val="0"/>
          <dgm:chPref val="0"/>
          <dgm:bulletEnabled val="1"/>
        </dgm:presLayoutVars>
      </dgm:prSet>
      <dgm:spPr/>
    </dgm:pt>
    <dgm:pt modelId="{3AA9C09A-225D-4E69-9C0B-336946815C65}" type="pres">
      <dgm:prSet presAssocID="{97409651-7342-48DD-96B2-371F113DA763}" presName="Parent" presStyleLbl="revTx" presStyleIdx="0" presStyleCnt="1">
        <dgm:presLayoutVars>
          <dgm:chMax val="1"/>
          <dgm:chPref val="0"/>
          <dgm:bulletEnabled val="1"/>
        </dgm:presLayoutVars>
      </dgm:prSet>
      <dgm:spPr/>
    </dgm:pt>
  </dgm:ptLst>
  <dgm:cxnLst>
    <dgm:cxn modelId="{94D09E00-7EE1-4FA4-A785-9BC813CC6B61}" srcId="{F1A21C03-6E5F-40B5-B244-55F7BC684C7B}" destId="{97409651-7342-48DD-96B2-371F113DA763}" srcOrd="0" destOrd="0" parTransId="{6F6EBF71-6251-4077-914D-0DE838E55F77}" sibTransId="{34D6E1CB-A409-4933-8FAD-881A49438D71}"/>
    <dgm:cxn modelId="{95E0865B-3ED7-4E6B-9420-8080DE4C05EE}" type="presOf" srcId="{F1A21C03-6E5F-40B5-B244-55F7BC684C7B}" destId="{34FD671A-BE05-4D16-BB7E-7160AAC95F8D}" srcOrd="0" destOrd="0" presId="urn:microsoft.com/office/officeart/2008/layout/CaptionedPictures"/>
    <dgm:cxn modelId="{C9C33BDA-C247-4D2E-8CF6-8E3B84DBDC0D}" type="presOf" srcId="{97409651-7342-48DD-96B2-371F113DA763}" destId="{3AA9C09A-225D-4E69-9C0B-336946815C65}" srcOrd="0" destOrd="0" presId="urn:microsoft.com/office/officeart/2008/layout/CaptionedPictures"/>
    <dgm:cxn modelId="{4F689ABD-584F-4838-A599-39494717574E}" type="presParOf" srcId="{34FD671A-BE05-4D16-BB7E-7160AAC95F8D}" destId="{9902A886-0BF0-470B-9132-4E400B0C7C90}" srcOrd="0" destOrd="0" presId="urn:microsoft.com/office/officeart/2008/layout/CaptionedPictures"/>
    <dgm:cxn modelId="{D8A0AAB3-7620-45F1-9853-B825301FF04D}" type="presParOf" srcId="{9902A886-0BF0-470B-9132-4E400B0C7C90}" destId="{C448E50A-E68C-452B-BDBA-E329DA5DA2B0}" srcOrd="0" destOrd="0" presId="urn:microsoft.com/office/officeart/2008/layout/CaptionedPictures"/>
    <dgm:cxn modelId="{FDBB997C-EABB-4BAE-B9D5-8A18AD847E64}" type="presParOf" srcId="{9902A886-0BF0-470B-9132-4E400B0C7C90}" destId="{29425C9F-9A2D-4025-BAE0-097115402D3B}" srcOrd="1" destOrd="0" presId="urn:microsoft.com/office/officeart/2008/layout/CaptionedPictures"/>
    <dgm:cxn modelId="{DE1F7F45-F868-4D97-BB93-AB6ABDAE1932}" type="presParOf" srcId="{9902A886-0BF0-470B-9132-4E400B0C7C90}" destId="{F4B768BD-867B-4957-B8DB-F632ADAF27BB}" srcOrd="2" destOrd="0" presId="urn:microsoft.com/office/officeart/2008/layout/CaptionedPictures"/>
    <dgm:cxn modelId="{271FA2C8-5D89-4D89-A49C-48D73BD6D05B}" type="presParOf" srcId="{F4B768BD-867B-4957-B8DB-F632ADAF27BB}" destId="{C76AE18B-C6C8-4DD1-AED6-7D466D8B4E94}" srcOrd="0" destOrd="0" presId="urn:microsoft.com/office/officeart/2008/layout/CaptionedPictures"/>
    <dgm:cxn modelId="{D1BC4975-5352-4310-B8D6-684F7418058A}" type="presParOf" srcId="{F4B768BD-867B-4957-B8DB-F632ADAF27BB}" destId="{3AA9C09A-225D-4E69-9C0B-336946815C65}" srcOrd="1" destOrd="0" presId="urn:microsoft.com/office/officeart/2008/layout/CaptionedPictures"/>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F2B76CD-D77D-4F29-9045-82AC47C79B8F}"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E75329A3-A9F8-4589-B814-2D407A70AE9F}">
      <dgm:prSet phldrT="[Text]" custT="1"/>
      <dgm:spPr/>
      <dgm:t>
        <a:bodyPr/>
        <a:lstStyle/>
        <a:p>
          <a:r>
            <a:rPr lang="en-IN" sz="1200" b="1" i="0" dirty="0">
              <a:solidFill>
                <a:schemeClr val="tx1"/>
              </a:solidFill>
              <a:effectLst/>
            </a:rPr>
            <a:t>Mary </a:t>
          </a:r>
          <a:r>
            <a:rPr lang="en-IN" sz="1200" b="1" i="0" dirty="0" err="1">
              <a:solidFill>
                <a:schemeClr val="tx1"/>
              </a:solidFill>
              <a:effectLst/>
            </a:rPr>
            <a:t>Kom</a:t>
          </a:r>
          <a:r>
            <a:rPr lang="en-IN" sz="1200" b="1" i="0" dirty="0">
              <a:solidFill>
                <a:schemeClr val="tx1"/>
              </a:solidFill>
              <a:effectLst/>
            </a:rPr>
            <a:t> </a:t>
          </a:r>
          <a:endParaRPr lang="en-IN" sz="1200" b="1" dirty="0">
            <a:solidFill>
              <a:schemeClr val="tx1"/>
            </a:solidFill>
          </a:endParaRPr>
        </a:p>
        <a:p>
          <a:r>
            <a:rPr lang="en-IN" sz="1200" b="1" i="0" dirty="0">
              <a:solidFill>
                <a:schemeClr val="tx1"/>
              </a:solidFill>
              <a:effectLst/>
            </a:rPr>
            <a:t>(Boxing, Manipur)</a:t>
          </a:r>
          <a:endParaRPr lang="en-IN" sz="1200" dirty="0">
            <a:solidFill>
              <a:schemeClr val="tx1"/>
            </a:solidFill>
          </a:endParaRPr>
        </a:p>
      </dgm:t>
    </dgm:pt>
    <dgm:pt modelId="{CFBD8BB2-25FA-4A27-8E27-50A45543D0BF}" type="parTrans" cxnId="{51BB33AA-8F40-4ECA-AC36-7164FDE5978F}">
      <dgm:prSet/>
      <dgm:spPr/>
      <dgm:t>
        <a:bodyPr/>
        <a:lstStyle/>
        <a:p>
          <a:endParaRPr lang="en-IN"/>
        </a:p>
      </dgm:t>
    </dgm:pt>
    <dgm:pt modelId="{5D6D29DD-14F2-4FA7-9955-1278C6F34050}" type="sibTrans" cxnId="{51BB33AA-8F40-4ECA-AC36-7164FDE5978F}">
      <dgm:prSet/>
      <dgm:spPr/>
      <dgm:t>
        <a:bodyPr/>
        <a:lstStyle/>
        <a:p>
          <a:endParaRPr lang="en-IN"/>
        </a:p>
      </dgm:t>
    </dgm:pt>
    <dgm:pt modelId="{DC0E5176-20AF-4AB5-8639-A54A624E0DCF}" type="pres">
      <dgm:prSet presAssocID="{CF2B76CD-D77D-4F29-9045-82AC47C79B8F}" presName="Name0" presStyleCnt="0">
        <dgm:presLayoutVars>
          <dgm:chMax/>
          <dgm:chPref/>
          <dgm:dir/>
        </dgm:presLayoutVars>
      </dgm:prSet>
      <dgm:spPr/>
    </dgm:pt>
    <dgm:pt modelId="{FE008256-0B4A-4A41-A666-9455294A577B}" type="pres">
      <dgm:prSet presAssocID="{E75329A3-A9F8-4589-B814-2D407A70AE9F}" presName="composite" presStyleCnt="0">
        <dgm:presLayoutVars>
          <dgm:chMax val="1"/>
          <dgm:chPref val="1"/>
        </dgm:presLayoutVars>
      </dgm:prSet>
      <dgm:spPr/>
    </dgm:pt>
    <dgm:pt modelId="{DF29460E-3E04-4191-AE46-3F03318BACAA}" type="pres">
      <dgm:prSet presAssocID="{E75329A3-A9F8-4589-B814-2D407A70AE9F}" presName="Accent" presStyleLbl="trAlignAcc1" presStyleIdx="0" presStyleCnt="1">
        <dgm:presLayoutVars>
          <dgm:chMax val="0"/>
          <dgm:chPref val="0"/>
        </dgm:presLayoutVars>
      </dgm:prSet>
      <dgm:spPr/>
    </dgm:pt>
    <dgm:pt modelId="{67D385C3-E90B-4C13-A38B-DA53CDB2DE06}" type="pres">
      <dgm:prSet presAssocID="{E75329A3-A9F8-4589-B814-2D407A70AE9F}" presName="Image" presStyleLbl="alignImgPlace1" presStyleIdx="0" presStyleCnt="1">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dgm:spPr>
      <dgm:extLst>
        <a:ext uri="{E40237B7-FDA0-4F09-8148-C483321AD2D9}">
          <dgm14:cNvPr xmlns:dgm14="http://schemas.microsoft.com/office/drawing/2010/diagram" id="0" name="" descr="Mary Kom's Olympic medal: A bronze at London 2012 that changed her life">
            <a:extLst>
              <a:ext uri="{FF2B5EF4-FFF2-40B4-BE49-F238E27FC236}">
                <a16:creationId xmlns:a16="http://schemas.microsoft.com/office/drawing/2014/main" id="{A44058A3-1DE0-2AD2-1FAF-48FBFD8FC0D3}"/>
              </a:ext>
            </a:extLst>
          </dgm14:cNvPr>
        </a:ext>
      </dgm:extLst>
    </dgm:pt>
    <dgm:pt modelId="{B59BB6D1-9966-433A-AC6B-E5A8387E2C62}" type="pres">
      <dgm:prSet presAssocID="{E75329A3-A9F8-4589-B814-2D407A70AE9F}" presName="ChildComposite" presStyleCnt="0"/>
      <dgm:spPr/>
    </dgm:pt>
    <dgm:pt modelId="{1546E66B-2B2C-4A96-BC6D-0B45D3A3C283}" type="pres">
      <dgm:prSet presAssocID="{E75329A3-A9F8-4589-B814-2D407A70AE9F}" presName="Child" presStyleLbl="node1" presStyleIdx="0" presStyleCnt="0">
        <dgm:presLayoutVars>
          <dgm:chMax val="0"/>
          <dgm:chPref val="0"/>
          <dgm:bulletEnabled val="1"/>
        </dgm:presLayoutVars>
      </dgm:prSet>
      <dgm:spPr/>
    </dgm:pt>
    <dgm:pt modelId="{01CBB39D-B992-4ECA-BCCF-4C5F33D295F5}" type="pres">
      <dgm:prSet presAssocID="{E75329A3-A9F8-4589-B814-2D407A70AE9F}" presName="Parent" presStyleLbl="revTx" presStyleIdx="0" presStyleCnt="1">
        <dgm:presLayoutVars>
          <dgm:chMax val="1"/>
          <dgm:chPref val="0"/>
          <dgm:bulletEnabled val="1"/>
        </dgm:presLayoutVars>
      </dgm:prSet>
      <dgm:spPr/>
    </dgm:pt>
  </dgm:ptLst>
  <dgm:cxnLst>
    <dgm:cxn modelId="{3966706F-17A8-43C2-BB2E-807FF03BE8A8}" type="presOf" srcId="{CF2B76CD-D77D-4F29-9045-82AC47C79B8F}" destId="{DC0E5176-20AF-4AB5-8639-A54A624E0DCF}" srcOrd="0" destOrd="0" presId="urn:microsoft.com/office/officeart/2008/layout/CaptionedPictures"/>
    <dgm:cxn modelId="{3CEB6959-E302-468C-87AF-5C3DBBD6E132}" type="presOf" srcId="{E75329A3-A9F8-4589-B814-2D407A70AE9F}" destId="{01CBB39D-B992-4ECA-BCCF-4C5F33D295F5}" srcOrd="0" destOrd="0" presId="urn:microsoft.com/office/officeart/2008/layout/CaptionedPictures"/>
    <dgm:cxn modelId="{51BB33AA-8F40-4ECA-AC36-7164FDE5978F}" srcId="{CF2B76CD-D77D-4F29-9045-82AC47C79B8F}" destId="{E75329A3-A9F8-4589-B814-2D407A70AE9F}" srcOrd="0" destOrd="0" parTransId="{CFBD8BB2-25FA-4A27-8E27-50A45543D0BF}" sibTransId="{5D6D29DD-14F2-4FA7-9955-1278C6F34050}"/>
    <dgm:cxn modelId="{26779D46-8C2E-478F-8641-4E43E5834924}" type="presParOf" srcId="{DC0E5176-20AF-4AB5-8639-A54A624E0DCF}" destId="{FE008256-0B4A-4A41-A666-9455294A577B}" srcOrd="0" destOrd="0" presId="urn:microsoft.com/office/officeart/2008/layout/CaptionedPictures"/>
    <dgm:cxn modelId="{77B95D4C-A305-4094-95FB-DC594ACFB651}" type="presParOf" srcId="{FE008256-0B4A-4A41-A666-9455294A577B}" destId="{DF29460E-3E04-4191-AE46-3F03318BACAA}" srcOrd="0" destOrd="0" presId="urn:microsoft.com/office/officeart/2008/layout/CaptionedPictures"/>
    <dgm:cxn modelId="{5DB1C2FA-F075-4901-89F9-997FD1F33235}" type="presParOf" srcId="{FE008256-0B4A-4A41-A666-9455294A577B}" destId="{67D385C3-E90B-4C13-A38B-DA53CDB2DE06}" srcOrd="1" destOrd="0" presId="urn:microsoft.com/office/officeart/2008/layout/CaptionedPictures"/>
    <dgm:cxn modelId="{794F0D46-C4AC-4DB9-BA58-788C1FB2139A}" type="presParOf" srcId="{FE008256-0B4A-4A41-A666-9455294A577B}" destId="{B59BB6D1-9966-433A-AC6B-E5A8387E2C62}" srcOrd="2" destOrd="0" presId="urn:microsoft.com/office/officeart/2008/layout/CaptionedPictures"/>
    <dgm:cxn modelId="{EE373456-67EF-4961-8C0C-2B7684F6C11C}" type="presParOf" srcId="{B59BB6D1-9966-433A-AC6B-E5A8387E2C62}" destId="{1546E66B-2B2C-4A96-BC6D-0B45D3A3C283}" srcOrd="0" destOrd="0" presId="urn:microsoft.com/office/officeart/2008/layout/CaptionedPictures"/>
    <dgm:cxn modelId="{43BC8DCA-4D43-4913-AF2E-BC0274D11B4F}" type="presParOf" srcId="{B59BB6D1-9966-433A-AC6B-E5A8387E2C62}" destId="{01CBB39D-B992-4ECA-BCCF-4C5F33D295F5}" srcOrd="1" destOrd="0" presId="urn:microsoft.com/office/officeart/2008/layout/CaptionedPictures"/>
  </dgm:cxnLst>
  <dgm:bg/>
  <dgm:whole/>
  <dgm:extLst>
    <a:ext uri="http://schemas.microsoft.com/office/drawing/2008/diagram">
      <dsp:dataModelExt xmlns:dsp="http://schemas.microsoft.com/office/drawing/2008/diagram" relId="rId32"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B9999FC5-9C4A-47B5-BFE8-0501D03F7B43}"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38843B02-F774-4871-A45A-1A5DEC5B64DE}">
      <dgm:prSet phldrT="[Text]" custT="1"/>
      <dgm:spPr/>
      <dgm:t>
        <a:bodyPr/>
        <a:lstStyle/>
        <a:p>
          <a:r>
            <a:rPr lang="en-IN" sz="1400" b="1" dirty="0" err="1">
              <a:solidFill>
                <a:schemeClr val="tx1"/>
              </a:solidFill>
            </a:rPr>
            <a:t>Bhaichung</a:t>
          </a:r>
          <a:r>
            <a:rPr lang="en-IN" sz="1400" b="1" dirty="0">
              <a:solidFill>
                <a:schemeClr val="tx1"/>
              </a:solidFill>
            </a:rPr>
            <a:t> Bhutia</a:t>
          </a:r>
          <a:endParaRPr lang="en-IN" sz="1400" dirty="0">
            <a:solidFill>
              <a:schemeClr val="tx1"/>
            </a:solidFill>
          </a:endParaRPr>
        </a:p>
      </dgm:t>
    </dgm:pt>
    <dgm:pt modelId="{37E66B33-0146-4DC4-A362-0CC015C16646}" type="parTrans" cxnId="{BE4373E6-932A-4273-969E-420797165AA5}">
      <dgm:prSet/>
      <dgm:spPr/>
      <dgm:t>
        <a:bodyPr/>
        <a:lstStyle/>
        <a:p>
          <a:endParaRPr lang="en-IN"/>
        </a:p>
      </dgm:t>
    </dgm:pt>
    <dgm:pt modelId="{67DE3E3B-0067-49A2-B61A-C0333B5993A9}" type="sibTrans" cxnId="{BE4373E6-932A-4273-969E-420797165AA5}">
      <dgm:prSet/>
      <dgm:spPr/>
      <dgm:t>
        <a:bodyPr/>
        <a:lstStyle/>
        <a:p>
          <a:endParaRPr lang="en-IN"/>
        </a:p>
      </dgm:t>
    </dgm:pt>
    <dgm:pt modelId="{106FE164-1285-4096-99C9-6AE1BF98313B}" type="pres">
      <dgm:prSet presAssocID="{B9999FC5-9C4A-47B5-BFE8-0501D03F7B43}" presName="Name0" presStyleCnt="0">
        <dgm:presLayoutVars>
          <dgm:chMax/>
          <dgm:chPref/>
          <dgm:dir/>
        </dgm:presLayoutVars>
      </dgm:prSet>
      <dgm:spPr/>
    </dgm:pt>
    <dgm:pt modelId="{7287B56D-EF4A-44FA-8A29-D77B44BB5BDC}" type="pres">
      <dgm:prSet presAssocID="{38843B02-F774-4871-A45A-1A5DEC5B64DE}" presName="composite" presStyleCnt="0">
        <dgm:presLayoutVars>
          <dgm:chMax val="1"/>
          <dgm:chPref val="1"/>
        </dgm:presLayoutVars>
      </dgm:prSet>
      <dgm:spPr/>
    </dgm:pt>
    <dgm:pt modelId="{F822AE0E-D5AB-43E7-BA1B-8ECFBECB2FB4}" type="pres">
      <dgm:prSet presAssocID="{38843B02-F774-4871-A45A-1A5DEC5B64DE}" presName="Accent" presStyleLbl="trAlignAcc1" presStyleIdx="0" presStyleCnt="1" custScaleY="100073">
        <dgm:presLayoutVars>
          <dgm:chMax val="0"/>
          <dgm:chPref val="0"/>
        </dgm:presLayoutVars>
      </dgm:prSet>
      <dgm:spPr/>
    </dgm:pt>
    <dgm:pt modelId="{301565BA-FB1D-435A-B9D4-F41BFEDD099C}" type="pres">
      <dgm:prSet presAssocID="{38843B02-F774-4871-A45A-1A5DEC5B64DE}" presName="Image" presStyleLbl="alignImgPlace1" presStyleIdx="0" presStyleCnt="1">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t="-24000" b="-24000"/>
          </a:stretch>
        </a:blipFill>
      </dgm:spPr>
      <dgm:extLst>
        <a:ext uri="{E40237B7-FDA0-4F09-8148-C483321AD2D9}">
          <dgm14:cNvPr xmlns:dgm14="http://schemas.microsoft.com/office/drawing/2010/diagram" id="0" name="" descr="37 facts about Birthday Boy Bhaichung Bhutia">
            <a:extLst>
              <a:ext uri="{FF2B5EF4-FFF2-40B4-BE49-F238E27FC236}">
                <a16:creationId xmlns:a16="http://schemas.microsoft.com/office/drawing/2014/main" id="{3B3F8A65-FA9E-E2F0-537E-5C6006A09001}"/>
              </a:ext>
            </a:extLst>
          </dgm14:cNvPr>
        </a:ext>
      </dgm:extLst>
    </dgm:pt>
    <dgm:pt modelId="{5CF3612C-B654-43A4-8018-270D783F08AC}" type="pres">
      <dgm:prSet presAssocID="{38843B02-F774-4871-A45A-1A5DEC5B64DE}" presName="ChildComposite" presStyleCnt="0"/>
      <dgm:spPr/>
    </dgm:pt>
    <dgm:pt modelId="{969667A6-155A-4271-BCB3-A5E209A190A5}" type="pres">
      <dgm:prSet presAssocID="{38843B02-F774-4871-A45A-1A5DEC5B64DE}" presName="Child" presStyleLbl="node1" presStyleIdx="0" presStyleCnt="0">
        <dgm:presLayoutVars>
          <dgm:chMax val="0"/>
          <dgm:chPref val="0"/>
          <dgm:bulletEnabled val="1"/>
        </dgm:presLayoutVars>
      </dgm:prSet>
      <dgm:spPr/>
    </dgm:pt>
    <dgm:pt modelId="{9B068DB5-D5E2-4CA7-8179-D0006FED6C66}" type="pres">
      <dgm:prSet presAssocID="{38843B02-F774-4871-A45A-1A5DEC5B64DE}" presName="Parent" presStyleLbl="revTx" presStyleIdx="0" presStyleCnt="1">
        <dgm:presLayoutVars>
          <dgm:chMax val="1"/>
          <dgm:chPref val="0"/>
          <dgm:bulletEnabled val="1"/>
        </dgm:presLayoutVars>
      </dgm:prSet>
      <dgm:spPr/>
    </dgm:pt>
  </dgm:ptLst>
  <dgm:cxnLst>
    <dgm:cxn modelId="{EEC0AE65-52A3-49BB-A5B9-A8CC5BEB370F}" type="presOf" srcId="{B9999FC5-9C4A-47B5-BFE8-0501D03F7B43}" destId="{106FE164-1285-4096-99C9-6AE1BF98313B}" srcOrd="0" destOrd="0" presId="urn:microsoft.com/office/officeart/2008/layout/CaptionedPictures"/>
    <dgm:cxn modelId="{AE207178-5EFC-4250-A4F7-6A0092D69C46}" type="presOf" srcId="{38843B02-F774-4871-A45A-1A5DEC5B64DE}" destId="{9B068DB5-D5E2-4CA7-8179-D0006FED6C66}" srcOrd="0" destOrd="0" presId="urn:microsoft.com/office/officeart/2008/layout/CaptionedPictures"/>
    <dgm:cxn modelId="{BE4373E6-932A-4273-969E-420797165AA5}" srcId="{B9999FC5-9C4A-47B5-BFE8-0501D03F7B43}" destId="{38843B02-F774-4871-A45A-1A5DEC5B64DE}" srcOrd="0" destOrd="0" parTransId="{37E66B33-0146-4DC4-A362-0CC015C16646}" sibTransId="{67DE3E3B-0067-49A2-B61A-C0333B5993A9}"/>
    <dgm:cxn modelId="{C4F77B1E-6A15-45B4-B428-D250FF91A68E}" type="presParOf" srcId="{106FE164-1285-4096-99C9-6AE1BF98313B}" destId="{7287B56D-EF4A-44FA-8A29-D77B44BB5BDC}" srcOrd="0" destOrd="0" presId="urn:microsoft.com/office/officeart/2008/layout/CaptionedPictures"/>
    <dgm:cxn modelId="{070FAB8F-8012-4112-9A19-AA44E87D7D85}" type="presParOf" srcId="{7287B56D-EF4A-44FA-8A29-D77B44BB5BDC}" destId="{F822AE0E-D5AB-43E7-BA1B-8ECFBECB2FB4}" srcOrd="0" destOrd="0" presId="urn:microsoft.com/office/officeart/2008/layout/CaptionedPictures"/>
    <dgm:cxn modelId="{C18B92BD-BB78-44A0-AACF-1E3BB017280B}" type="presParOf" srcId="{7287B56D-EF4A-44FA-8A29-D77B44BB5BDC}" destId="{301565BA-FB1D-435A-B9D4-F41BFEDD099C}" srcOrd="1" destOrd="0" presId="urn:microsoft.com/office/officeart/2008/layout/CaptionedPictures"/>
    <dgm:cxn modelId="{631DFB66-EA2A-4BE0-909A-99E67611CA11}" type="presParOf" srcId="{7287B56D-EF4A-44FA-8A29-D77B44BB5BDC}" destId="{5CF3612C-B654-43A4-8018-270D783F08AC}" srcOrd="2" destOrd="0" presId="urn:microsoft.com/office/officeart/2008/layout/CaptionedPictures"/>
    <dgm:cxn modelId="{5B1B905C-3C25-4AB1-A162-4A75027A6464}" type="presParOf" srcId="{5CF3612C-B654-43A4-8018-270D783F08AC}" destId="{969667A6-155A-4271-BCB3-A5E209A190A5}" srcOrd="0" destOrd="0" presId="urn:microsoft.com/office/officeart/2008/layout/CaptionedPictures"/>
    <dgm:cxn modelId="{838EA802-5176-4E7E-A2B3-5E0F8F7BA90F}" type="presParOf" srcId="{5CF3612C-B654-43A4-8018-270D783F08AC}" destId="{9B068DB5-D5E2-4CA7-8179-D0006FED6C66}" srcOrd="1" destOrd="0" presId="urn:microsoft.com/office/officeart/2008/layout/CaptionedPictures"/>
  </dgm:cxnLst>
  <dgm:bg/>
  <dgm:whole/>
  <dgm:extLst>
    <a:ext uri="http://schemas.microsoft.com/office/drawing/2008/diagram">
      <dsp:dataModelExt xmlns:dsp="http://schemas.microsoft.com/office/drawing/2008/diagram" relId="rId3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5E5777C-1A1B-4782-8524-47B97546F3E9}" type="doc">
      <dgm:prSet loTypeId="urn:microsoft.com/office/officeart/2008/layout/CaptionedPictures" loCatId="picture" qsTypeId="urn:microsoft.com/office/officeart/2005/8/quickstyle/simple1" qsCatId="simple" csTypeId="urn:microsoft.com/office/officeart/2005/8/colors/accent1_2" csCatId="accent1" phldr="1"/>
      <dgm:spPr/>
    </dgm:pt>
    <dgm:pt modelId="{E45B734A-DDD4-4659-922A-00E87C75260B}">
      <dgm:prSet phldrT="[Text]"/>
      <dgm:spPr/>
      <dgm:t>
        <a:bodyPr/>
        <a:lstStyle/>
        <a:p>
          <a:r>
            <a:rPr lang="en-US" b="1" dirty="0" err="1"/>
            <a:t>Hima</a:t>
          </a:r>
          <a:r>
            <a:rPr lang="en-US" b="1" dirty="0"/>
            <a:t> Das</a:t>
          </a:r>
        </a:p>
        <a:p>
          <a:r>
            <a:rPr lang="en-IN" b="1" dirty="0"/>
            <a:t>(Track and Field, Assam)</a:t>
          </a:r>
        </a:p>
      </dgm:t>
    </dgm:pt>
    <dgm:pt modelId="{5F011A6B-BA99-4761-A48F-B55CE23C0B5D}" type="parTrans" cxnId="{49E12131-D8DC-41BD-B451-C770EE944746}">
      <dgm:prSet/>
      <dgm:spPr/>
      <dgm:t>
        <a:bodyPr/>
        <a:lstStyle/>
        <a:p>
          <a:endParaRPr lang="en-IN"/>
        </a:p>
      </dgm:t>
    </dgm:pt>
    <dgm:pt modelId="{75C8C5CC-1F41-4A6F-B332-663E0615900A}" type="sibTrans" cxnId="{49E12131-D8DC-41BD-B451-C770EE944746}">
      <dgm:prSet/>
      <dgm:spPr/>
      <dgm:t>
        <a:bodyPr/>
        <a:lstStyle/>
        <a:p>
          <a:endParaRPr lang="en-IN"/>
        </a:p>
      </dgm:t>
    </dgm:pt>
    <dgm:pt modelId="{767ACB7C-8988-4580-A60C-69B37514EAF9}" type="pres">
      <dgm:prSet presAssocID="{65E5777C-1A1B-4782-8524-47B97546F3E9}" presName="Name0" presStyleCnt="0">
        <dgm:presLayoutVars>
          <dgm:chMax/>
          <dgm:chPref/>
          <dgm:dir/>
        </dgm:presLayoutVars>
      </dgm:prSet>
      <dgm:spPr/>
    </dgm:pt>
    <dgm:pt modelId="{ABB4EC95-9BFC-470E-800B-9C0FF3C09179}" type="pres">
      <dgm:prSet presAssocID="{E45B734A-DDD4-4659-922A-00E87C75260B}" presName="composite" presStyleCnt="0">
        <dgm:presLayoutVars>
          <dgm:chMax val="1"/>
          <dgm:chPref val="1"/>
        </dgm:presLayoutVars>
      </dgm:prSet>
      <dgm:spPr/>
    </dgm:pt>
    <dgm:pt modelId="{C8D21920-7DB7-4880-BB60-C40127921B13}" type="pres">
      <dgm:prSet presAssocID="{E45B734A-DDD4-4659-922A-00E87C75260B}" presName="Accent" presStyleLbl="trAlignAcc1" presStyleIdx="0" presStyleCnt="1" custScaleX="106390" custScaleY="104367" custLinFactNeighborX="-57714" custLinFactNeighborY="-342">
        <dgm:presLayoutVars>
          <dgm:chMax val="0"/>
          <dgm:chPref val="0"/>
        </dgm:presLayoutVars>
      </dgm:prSet>
      <dgm:spPr/>
    </dgm:pt>
    <dgm:pt modelId="{45E919FF-6F7E-4AF9-91C1-5EB3D01D7117}" type="pres">
      <dgm:prSet presAssocID="{E45B734A-DDD4-4659-922A-00E87C75260B}" presName="Image" presStyleLbl="alignImgPlace1" presStyleIdx="0" presStyleCnt="1" custScaleX="109543" custScaleY="96553" custLinFactNeighborX="817" custLinFactNeighborY="-5007">
        <dgm:presLayoutVars>
          <dgm:chMax val="0"/>
          <dgm:chPref val="0"/>
        </dgm:presLayoutVars>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dgm:spPr>
      <dgm:extLst>
        <a:ext uri="{E40237B7-FDA0-4F09-8148-C483321AD2D9}">
          <dgm14:cNvPr xmlns:dgm14="http://schemas.microsoft.com/office/drawing/2010/diagram" id="0" name="" descr="Who is Hima Das: Hima Das News, Achievements, Medals, Photos, Videos, Age">
            <a:extLst>
              <a:ext uri="{FF2B5EF4-FFF2-40B4-BE49-F238E27FC236}">
                <a16:creationId xmlns:a16="http://schemas.microsoft.com/office/drawing/2014/main" id="{A528C1F1-C273-EBF1-AA99-AD2A1E4403BB}"/>
              </a:ext>
            </a:extLst>
          </dgm14:cNvPr>
        </a:ext>
      </dgm:extLst>
    </dgm:pt>
    <dgm:pt modelId="{B81D9848-0588-400E-829C-F9538E34CB97}" type="pres">
      <dgm:prSet presAssocID="{E45B734A-DDD4-4659-922A-00E87C75260B}" presName="ChildComposite" presStyleCnt="0"/>
      <dgm:spPr/>
    </dgm:pt>
    <dgm:pt modelId="{700401A9-356B-4BE0-A952-7D0F6AE4D01E}" type="pres">
      <dgm:prSet presAssocID="{E45B734A-DDD4-4659-922A-00E87C75260B}" presName="Child" presStyleLbl="node1" presStyleIdx="0" presStyleCnt="0">
        <dgm:presLayoutVars>
          <dgm:chMax val="0"/>
          <dgm:chPref val="0"/>
          <dgm:bulletEnabled val="1"/>
        </dgm:presLayoutVars>
      </dgm:prSet>
      <dgm:spPr/>
    </dgm:pt>
    <dgm:pt modelId="{0EC86DC0-B29C-4772-B16E-C7DBC410E375}" type="pres">
      <dgm:prSet presAssocID="{E45B734A-DDD4-4659-922A-00E87C75260B}" presName="Parent" presStyleLbl="revTx" presStyleIdx="0" presStyleCnt="1">
        <dgm:presLayoutVars>
          <dgm:chMax val="1"/>
          <dgm:chPref val="0"/>
          <dgm:bulletEnabled val="1"/>
        </dgm:presLayoutVars>
      </dgm:prSet>
      <dgm:spPr/>
    </dgm:pt>
  </dgm:ptLst>
  <dgm:cxnLst>
    <dgm:cxn modelId="{49E12131-D8DC-41BD-B451-C770EE944746}" srcId="{65E5777C-1A1B-4782-8524-47B97546F3E9}" destId="{E45B734A-DDD4-4659-922A-00E87C75260B}" srcOrd="0" destOrd="0" parTransId="{5F011A6B-BA99-4761-A48F-B55CE23C0B5D}" sibTransId="{75C8C5CC-1F41-4A6F-B332-663E0615900A}"/>
    <dgm:cxn modelId="{75A94845-627C-4ADA-88CB-ADA0F78E2E8D}" type="presOf" srcId="{65E5777C-1A1B-4782-8524-47B97546F3E9}" destId="{767ACB7C-8988-4580-A60C-69B37514EAF9}" srcOrd="0" destOrd="0" presId="urn:microsoft.com/office/officeart/2008/layout/CaptionedPictures"/>
    <dgm:cxn modelId="{CC357BB9-73E3-4D78-9E27-514FD8AEFBD4}" type="presOf" srcId="{E45B734A-DDD4-4659-922A-00E87C75260B}" destId="{0EC86DC0-B29C-4772-B16E-C7DBC410E375}" srcOrd="0" destOrd="0" presId="urn:microsoft.com/office/officeart/2008/layout/CaptionedPictures"/>
    <dgm:cxn modelId="{36A515A4-4FC7-46F7-B0C2-E553639A12EC}" type="presParOf" srcId="{767ACB7C-8988-4580-A60C-69B37514EAF9}" destId="{ABB4EC95-9BFC-470E-800B-9C0FF3C09179}" srcOrd="0" destOrd="0" presId="urn:microsoft.com/office/officeart/2008/layout/CaptionedPictures"/>
    <dgm:cxn modelId="{5997C1C4-1CDF-46FE-8629-B46A7218A02D}" type="presParOf" srcId="{ABB4EC95-9BFC-470E-800B-9C0FF3C09179}" destId="{C8D21920-7DB7-4880-BB60-C40127921B13}" srcOrd="0" destOrd="0" presId="urn:microsoft.com/office/officeart/2008/layout/CaptionedPictures"/>
    <dgm:cxn modelId="{5D7AD66C-DD96-4813-8F6C-B8B3073F60DD}" type="presParOf" srcId="{ABB4EC95-9BFC-470E-800B-9C0FF3C09179}" destId="{45E919FF-6F7E-4AF9-91C1-5EB3D01D7117}" srcOrd="1" destOrd="0" presId="urn:microsoft.com/office/officeart/2008/layout/CaptionedPictures"/>
    <dgm:cxn modelId="{0F604A85-7490-4335-9984-B002F9B45861}" type="presParOf" srcId="{ABB4EC95-9BFC-470E-800B-9C0FF3C09179}" destId="{B81D9848-0588-400E-829C-F9538E34CB97}" srcOrd="2" destOrd="0" presId="urn:microsoft.com/office/officeart/2008/layout/CaptionedPictures"/>
    <dgm:cxn modelId="{3EEF5A1E-EC61-45A1-B98C-06C1D88C902B}" type="presParOf" srcId="{B81D9848-0588-400E-829C-F9538E34CB97}" destId="{700401A9-356B-4BE0-A952-7D0F6AE4D01E}" srcOrd="0" destOrd="0" presId="urn:microsoft.com/office/officeart/2008/layout/CaptionedPictures"/>
    <dgm:cxn modelId="{B399864F-E11E-469E-9EBA-9983EEE100C4}" type="presParOf" srcId="{B81D9848-0588-400E-829C-F9538E34CB97}" destId="{0EC86DC0-B29C-4772-B16E-C7DBC410E375}" srcOrd="1" destOrd="0" presId="urn:microsoft.com/office/officeart/2008/layout/CaptionedPictures"/>
  </dgm:cxnLst>
  <dgm:bg/>
  <dgm:whole/>
  <dgm:extLst>
    <a:ext uri="http://schemas.microsoft.com/office/drawing/2008/diagram">
      <dsp:dataModelExt xmlns:dsp="http://schemas.microsoft.com/office/drawing/2008/diagram" relId="rId42"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827B45F9-36FF-4733-A0E3-1E856B239325}" type="doc">
      <dgm:prSet loTypeId="urn:diagrams.loki3.com/BracketList" loCatId="list" qsTypeId="urn:microsoft.com/office/officeart/2005/8/quickstyle/simple4" qsCatId="simple" csTypeId="urn:microsoft.com/office/officeart/2005/8/colors/colorful3" csCatId="colorful" phldr="1"/>
      <dgm:spPr/>
      <dgm:t>
        <a:bodyPr/>
        <a:lstStyle/>
        <a:p>
          <a:endParaRPr lang="en-IN"/>
        </a:p>
      </dgm:t>
    </dgm:pt>
    <dgm:pt modelId="{21041074-0BD1-4184-B29E-96070EC51A76}">
      <dgm:prSet phldrT="[Text]" custT="1">
        <dgm:style>
          <a:lnRef idx="1">
            <a:schemeClr val="accent3"/>
          </a:lnRef>
          <a:fillRef idx="2">
            <a:schemeClr val="accent3"/>
          </a:fillRef>
          <a:effectRef idx="1">
            <a:schemeClr val="accent3"/>
          </a:effectRef>
          <a:fontRef idx="minor">
            <a:schemeClr val="dk1"/>
          </a:fontRef>
        </dgm:style>
      </dgm:prSet>
      <dgm:spPr/>
      <dgm:t>
        <a:bodyPr/>
        <a:lstStyle/>
        <a:p>
          <a:pPr algn="ctr"/>
          <a:r>
            <a:rPr lang="en-US" sz="1800" b="1" dirty="0">
              <a:solidFill>
                <a:schemeClr val="tx1"/>
              </a:solidFill>
            </a:rPr>
            <a:t>Investing in People’s Capabilities</a:t>
          </a:r>
          <a:endParaRPr lang="en-IN" sz="1800" b="1" dirty="0">
            <a:solidFill>
              <a:schemeClr val="tx1"/>
            </a:solidFill>
          </a:endParaRPr>
        </a:p>
      </dgm:t>
    </dgm:pt>
    <dgm:pt modelId="{486A3786-DD2D-474C-B86F-7EF82BE3A0C1}" type="parTrans" cxnId="{1F2A5514-1730-4D8F-AA43-EDF425DA99EF}">
      <dgm:prSet/>
      <dgm:spPr/>
      <dgm:t>
        <a:bodyPr/>
        <a:lstStyle/>
        <a:p>
          <a:endParaRPr lang="en-IN" sz="2000" b="1">
            <a:solidFill>
              <a:schemeClr val="tx1"/>
            </a:solidFill>
          </a:endParaRPr>
        </a:p>
      </dgm:t>
    </dgm:pt>
    <dgm:pt modelId="{D89A90FB-AE40-4FBD-8CB1-74DA5FFE8D1D}" type="sibTrans" cxnId="{1F2A5514-1730-4D8F-AA43-EDF425DA99EF}">
      <dgm:prSet/>
      <dgm:spPr/>
      <dgm:t>
        <a:bodyPr/>
        <a:lstStyle/>
        <a:p>
          <a:endParaRPr lang="en-IN" sz="2000" b="1">
            <a:solidFill>
              <a:schemeClr val="tx1"/>
            </a:solidFill>
          </a:endParaRPr>
        </a:p>
      </dgm:t>
    </dgm:pt>
    <dgm:pt modelId="{8E3A650E-E465-43CD-BDE3-5E4C8F3ABDE2}">
      <dgm:prSet phldrT="[Text]" custT="1"/>
      <dgm:spPr/>
      <dgm:t>
        <a:bodyPr/>
        <a:lstStyle/>
        <a:p>
          <a:pPr>
            <a:spcAft>
              <a:spcPts val="600"/>
            </a:spcAft>
          </a:pPr>
          <a:r>
            <a:rPr lang="en-US" sz="1600" b="1" dirty="0">
              <a:solidFill>
                <a:schemeClr val="tx1"/>
              </a:solidFill>
            </a:rPr>
            <a:t>Lifelong learning for all</a:t>
          </a:r>
          <a:endParaRPr lang="en-IN" sz="1600" b="1" dirty="0">
            <a:solidFill>
              <a:schemeClr val="tx1"/>
            </a:solidFill>
          </a:endParaRPr>
        </a:p>
      </dgm:t>
    </dgm:pt>
    <dgm:pt modelId="{7B983ADF-C521-4655-89FD-EE26743542A1}" type="parTrans" cxnId="{0BA85C8F-6FA7-4601-9352-BA37670C99A2}">
      <dgm:prSet/>
      <dgm:spPr/>
      <dgm:t>
        <a:bodyPr/>
        <a:lstStyle/>
        <a:p>
          <a:endParaRPr lang="en-IN" sz="2000" b="1">
            <a:solidFill>
              <a:schemeClr val="tx1"/>
            </a:solidFill>
          </a:endParaRPr>
        </a:p>
      </dgm:t>
    </dgm:pt>
    <dgm:pt modelId="{C805F04E-967D-4241-842B-704CA0512821}" type="sibTrans" cxnId="{0BA85C8F-6FA7-4601-9352-BA37670C99A2}">
      <dgm:prSet/>
      <dgm:spPr/>
      <dgm:t>
        <a:bodyPr/>
        <a:lstStyle/>
        <a:p>
          <a:endParaRPr lang="en-IN" sz="2000" b="1">
            <a:solidFill>
              <a:schemeClr val="tx1"/>
            </a:solidFill>
          </a:endParaRPr>
        </a:p>
      </dgm:t>
    </dgm:pt>
    <dgm:pt modelId="{93219B11-4CB7-4CC5-8751-121CE71EEF77}">
      <dgm:prSet phldrT="[Text]" custT="1"/>
      <dgm:spPr/>
      <dgm:t>
        <a:bodyPr/>
        <a:lstStyle/>
        <a:p>
          <a:pPr>
            <a:spcAft>
              <a:spcPts val="600"/>
            </a:spcAft>
          </a:pPr>
          <a:r>
            <a:rPr lang="en-US" sz="1600" b="1" dirty="0">
              <a:solidFill>
                <a:schemeClr val="tx1"/>
              </a:solidFill>
            </a:rPr>
            <a:t>Support people through transitions</a:t>
          </a:r>
          <a:endParaRPr lang="en-IN" sz="1600" b="1" dirty="0">
            <a:solidFill>
              <a:schemeClr val="tx1"/>
            </a:solidFill>
          </a:endParaRPr>
        </a:p>
      </dgm:t>
    </dgm:pt>
    <dgm:pt modelId="{ED238F75-9890-4E5F-A582-7B66A12AD9E7}" type="parTrans" cxnId="{3D3E466F-9AC9-4778-BA40-F71EBC5A0DA8}">
      <dgm:prSet/>
      <dgm:spPr/>
      <dgm:t>
        <a:bodyPr/>
        <a:lstStyle/>
        <a:p>
          <a:endParaRPr lang="en-IN" sz="2000" b="1">
            <a:solidFill>
              <a:schemeClr val="tx1"/>
            </a:solidFill>
          </a:endParaRPr>
        </a:p>
      </dgm:t>
    </dgm:pt>
    <dgm:pt modelId="{7721B31B-FAAE-4DB2-A580-4ADE5EB12838}" type="sibTrans" cxnId="{3D3E466F-9AC9-4778-BA40-F71EBC5A0DA8}">
      <dgm:prSet/>
      <dgm:spPr/>
      <dgm:t>
        <a:bodyPr/>
        <a:lstStyle/>
        <a:p>
          <a:endParaRPr lang="en-IN" sz="2000" b="1">
            <a:solidFill>
              <a:schemeClr val="tx1"/>
            </a:solidFill>
          </a:endParaRPr>
        </a:p>
      </dgm:t>
    </dgm:pt>
    <dgm:pt modelId="{4D2650BA-39F3-497B-956C-B4D3668672A6}">
      <dgm:prSet phldrT="[Text]" custT="1"/>
      <dgm:spPr>
        <a:solidFill>
          <a:srgbClr val="1AF253"/>
        </a:solidFill>
      </dgm:spPr>
      <dgm:t>
        <a:bodyPr/>
        <a:lstStyle/>
        <a:p>
          <a:pPr algn="ctr"/>
          <a:r>
            <a:rPr lang="en-US" sz="1800" b="1" dirty="0">
              <a:solidFill>
                <a:schemeClr val="tx1"/>
              </a:solidFill>
            </a:rPr>
            <a:t>Investing in the institutions of work</a:t>
          </a:r>
          <a:endParaRPr lang="en-IN" sz="1800" b="1" dirty="0">
            <a:solidFill>
              <a:schemeClr val="tx1"/>
            </a:solidFill>
          </a:endParaRPr>
        </a:p>
      </dgm:t>
    </dgm:pt>
    <dgm:pt modelId="{10C3C3B7-67A4-4D2D-9CA4-957FDD2A7FD7}" type="parTrans" cxnId="{E5239B94-FBB1-4FF3-95E3-1E767586E75E}">
      <dgm:prSet/>
      <dgm:spPr/>
      <dgm:t>
        <a:bodyPr/>
        <a:lstStyle/>
        <a:p>
          <a:endParaRPr lang="en-IN" sz="2000" b="1">
            <a:solidFill>
              <a:schemeClr val="tx1"/>
            </a:solidFill>
          </a:endParaRPr>
        </a:p>
      </dgm:t>
    </dgm:pt>
    <dgm:pt modelId="{0D76C91D-9131-46EB-9B16-AADF8C05EE91}" type="sibTrans" cxnId="{E5239B94-FBB1-4FF3-95E3-1E767586E75E}">
      <dgm:prSet/>
      <dgm:spPr/>
      <dgm:t>
        <a:bodyPr/>
        <a:lstStyle/>
        <a:p>
          <a:endParaRPr lang="en-IN" sz="2000" b="1">
            <a:solidFill>
              <a:schemeClr val="tx1"/>
            </a:solidFill>
          </a:endParaRPr>
        </a:p>
      </dgm:t>
    </dgm:pt>
    <dgm:pt modelId="{C53F14ED-DFB3-438D-96CA-8352F24A0759}">
      <dgm:prSet phldrT="[Text]" custT="1"/>
      <dgm:spPr/>
      <dgm:t>
        <a:bodyPr/>
        <a:lstStyle/>
        <a:p>
          <a:pPr>
            <a:spcAft>
              <a:spcPts val="600"/>
            </a:spcAft>
          </a:pPr>
          <a:r>
            <a:rPr lang="en-US" sz="1600" b="1" dirty="0">
              <a:solidFill>
                <a:schemeClr val="tx1"/>
              </a:solidFill>
            </a:rPr>
            <a:t>Technology for decent work</a:t>
          </a:r>
          <a:endParaRPr lang="en-IN" sz="1600" b="1" dirty="0">
            <a:solidFill>
              <a:schemeClr val="tx1"/>
            </a:solidFill>
          </a:endParaRPr>
        </a:p>
      </dgm:t>
    </dgm:pt>
    <dgm:pt modelId="{2432EA22-312C-4DD3-854F-0C16862B86E0}" type="parTrans" cxnId="{744B6D3A-5738-4727-9513-7D0F20B1F5A7}">
      <dgm:prSet/>
      <dgm:spPr/>
      <dgm:t>
        <a:bodyPr/>
        <a:lstStyle/>
        <a:p>
          <a:endParaRPr lang="en-IN" sz="2000" b="1">
            <a:solidFill>
              <a:schemeClr val="tx1"/>
            </a:solidFill>
          </a:endParaRPr>
        </a:p>
      </dgm:t>
    </dgm:pt>
    <dgm:pt modelId="{F8AA0A44-DA13-4F75-96EA-6F565FE140A8}" type="sibTrans" cxnId="{744B6D3A-5738-4727-9513-7D0F20B1F5A7}">
      <dgm:prSet/>
      <dgm:spPr/>
      <dgm:t>
        <a:bodyPr/>
        <a:lstStyle/>
        <a:p>
          <a:endParaRPr lang="en-IN" sz="2000" b="1">
            <a:solidFill>
              <a:schemeClr val="tx1"/>
            </a:solidFill>
          </a:endParaRPr>
        </a:p>
      </dgm:t>
    </dgm:pt>
    <dgm:pt modelId="{5401A282-F365-47E3-9CB8-30D6FCD30A38}">
      <dgm:prSet phldrT="[Text]" custT="1"/>
      <dgm:spPr/>
      <dgm:t>
        <a:bodyPr/>
        <a:lstStyle/>
        <a:p>
          <a:pPr>
            <a:spcAft>
              <a:spcPts val="600"/>
            </a:spcAft>
          </a:pPr>
          <a:r>
            <a:rPr lang="en-US" sz="1600" b="1" dirty="0">
              <a:solidFill>
                <a:schemeClr val="tx1"/>
              </a:solidFill>
            </a:rPr>
            <a:t>Revitalizing collective representation</a:t>
          </a:r>
          <a:endParaRPr lang="en-IN" sz="1600" b="1" dirty="0">
            <a:solidFill>
              <a:schemeClr val="tx1"/>
            </a:solidFill>
          </a:endParaRPr>
        </a:p>
      </dgm:t>
    </dgm:pt>
    <dgm:pt modelId="{5696ACE3-6F7B-4AD0-AD48-077D7F2B3B2F}" type="parTrans" cxnId="{3E56C0D1-5039-47E6-BA39-46A37201E30D}">
      <dgm:prSet/>
      <dgm:spPr/>
      <dgm:t>
        <a:bodyPr/>
        <a:lstStyle/>
        <a:p>
          <a:endParaRPr lang="en-IN" sz="2000" b="1">
            <a:solidFill>
              <a:schemeClr val="tx1"/>
            </a:solidFill>
          </a:endParaRPr>
        </a:p>
      </dgm:t>
    </dgm:pt>
    <dgm:pt modelId="{E355C3D5-E90A-4D31-9045-1CB7CDFB812F}" type="sibTrans" cxnId="{3E56C0D1-5039-47E6-BA39-46A37201E30D}">
      <dgm:prSet/>
      <dgm:spPr/>
      <dgm:t>
        <a:bodyPr/>
        <a:lstStyle/>
        <a:p>
          <a:endParaRPr lang="en-IN" sz="2000" b="1">
            <a:solidFill>
              <a:schemeClr val="tx1"/>
            </a:solidFill>
          </a:endParaRPr>
        </a:p>
      </dgm:t>
    </dgm:pt>
    <dgm:pt modelId="{98F43B52-FA73-4AB4-942B-69DC1883B28D}">
      <dgm:prSet phldrT="[Text]" custT="1">
        <dgm:style>
          <a:lnRef idx="1">
            <a:schemeClr val="accent4"/>
          </a:lnRef>
          <a:fillRef idx="2">
            <a:schemeClr val="accent4"/>
          </a:fillRef>
          <a:effectRef idx="1">
            <a:schemeClr val="accent4"/>
          </a:effectRef>
          <a:fontRef idx="minor">
            <a:schemeClr val="dk1"/>
          </a:fontRef>
        </dgm:style>
      </dgm:prSet>
      <dgm:spPr/>
      <dgm:t>
        <a:bodyPr/>
        <a:lstStyle/>
        <a:p>
          <a:pPr algn="ctr"/>
          <a:r>
            <a:rPr lang="en-US" sz="1800" b="1" dirty="0">
              <a:solidFill>
                <a:schemeClr val="tx1"/>
              </a:solidFill>
            </a:rPr>
            <a:t>Investing in decent and sustainable work</a:t>
          </a:r>
          <a:endParaRPr lang="en-IN" sz="1800" b="1" dirty="0">
            <a:solidFill>
              <a:schemeClr val="tx1"/>
            </a:solidFill>
          </a:endParaRPr>
        </a:p>
      </dgm:t>
    </dgm:pt>
    <dgm:pt modelId="{F2D8EA58-115A-4B17-9AF8-F3A71E302A75}" type="parTrans" cxnId="{A9822F44-172B-467F-9306-85A0F5FF4DE2}">
      <dgm:prSet/>
      <dgm:spPr/>
      <dgm:t>
        <a:bodyPr/>
        <a:lstStyle/>
        <a:p>
          <a:endParaRPr lang="en-IN" sz="2000" b="1">
            <a:solidFill>
              <a:schemeClr val="tx1"/>
            </a:solidFill>
          </a:endParaRPr>
        </a:p>
      </dgm:t>
    </dgm:pt>
    <dgm:pt modelId="{C4BFD817-DA4E-4D14-9C7B-017C09C87EC3}" type="sibTrans" cxnId="{A9822F44-172B-467F-9306-85A0F5FF4DE2}">
      <dgm:prSet/>
      <dgm:spPr/>
      <dgm:t>
        <a:bodyPr/>
        <a:lstStyle/>
        <a:p>
          <a:endParaRPr lang="en-IN" sz="2000" b="1">
            <a:solidFill>
              <a:schemeClr val="tx1"/>
            </a:solidFill>
          </a:endParaRPr>
        </a:p>
      </dgm:t>
    </dgm:pt>
    <dgm:pt modelId="{E54C14EA-C39D-4A13-9846-E35BDB298A66}">
      <dgm:prSet phldrT="[Text]" custT="1"/>
      <dgm:spPr/>
      <dgm:t>
        <a:bodyPr/>
        <a:lstStyle/>
        <a:p>
          <a:pPr algn="just">
            <a:spcAft>
              <a:spcPts val="600"/>
            </a:spcAft>
          </a:pPr>
          <a:r>
            <a:rPr lang="en-US" sz="1600" b="1" dirty="0">
              <a:solidFill>
                <a:schemeClr val="tx1"/>
              </a:solidFill>
            </a:rPr>
            <a:t>Shifting incentives towards a human </a:t>
          </a:r>
          <a:r>
            <a:rPr lang="en-US" sz="1600" b="1" dirty="0" err="1">
              <a:solidFill>
                <a:schemeClr val="tx1"/>
              </a:solidFill>
            </a:rPr>
            <a:t>centred</a:t>
          </a:r>
          <a:r>
            <a:rPr lang="en-US" sz="1600" b="1" dirty="0">
              <a:solidFill>
                <a:schemeClr val="tx1"/>
              </a:solidFill>
            </a:rPr>
            <a:t> business and economic model</a:t>
          </a:r>
          <a:endParaRPr lang="en-IN" sz="1600" b="1" dirty="0">
            <a:solidFill>
              <a:schemeClr val="tx1"/>
            </a:solidFill>
          </a:endParaRPr>
        </a:p>
      </dgm:t>
    </dgm:pt>
    <dgm:pt modelId="{8DF629D8-2CDA-4815-8473-116AFE80296C}" type="parTrans" cxnId="{5D36CD35-B5DE-4267-933A-61466EDB5CFF}">
      <dgm:prSet/>
      <dgm:spPr/>
      <dgm:t>
        <a:bodyPr/>
        <a:lstStyle/>
        <a:p>
          <a:endParaRPr lang="en-IN" sz="2000" b="1">
            <a:solidFill>
              <a:schemeClr val="tx1"/>
            </a:solidFill>
          </a:endParaRPr>
        </a:p>
      </dgm:t>
    </dgm:pt>
    <dgm:pt modelId="{1B04179E-91C4-451C-9584-201D708F58E5}" type="sibTrans" cxnId="{5D36CD35-B5DE-4267-933A-61466EDB5CFF}">
      <dgm:prSet/>
      <dgm:spPr/>
      <dgm:t>
        <a:bodyPr/>
        <a:lstStyle/>
        <a:p>
          <a:endParaRPr lang="en-IN" sz="2000" b="1">
            <a:solidFill>
              <a:schemeClr val="tx1"/>
            </a:solidFill>
          </a:endParaRPr>
        </a:p>
      </dgm:t>
    </dgm:pt>
    <dgm:pt modelId="{0111E9A4-FEC0-4B6C-9CD0-2E7C9AAFA9F3}">
      <dgm:prSet phldrT="[Text]" custT="1"/>
      <dgm:spPr/>
      <dgm:t>
        <a:bodyPr/>
        <a:lstStyle/>
        <a:p>
          <a:pPr algn="just">
            <a:spcAft>
              <a:spcPts val="600"/>
            </a:spcAft>
          </a:pPr>
          <a:r>
            <a:rPr lang="en-US" sz="1600" b="1" dirty="0">
              <a:solidFill>
                <a:schemeClr val="tx1"/>
              </a:solidFill>
            </a:rPr>
            <a:t>Transforming economics for decent and sustainable work</a:t>
          </a:r>
          <a:endParaRPr lang="en-IN" sz="1600" b="1" dirty="0">
            <a:solidFill>
              <a:schemeClr val="tx1"/>
            </a:solidFill>
          </a:endParaRPr>
        </a:p>
      </dgm:t>
    </dgm:pt>
    <dgm:pt modelId="{B993D2E4-932D-42A0-98D7-8F189A9AF6CB}" type="parTrans" cxnId="{0CF29C58-C5D9-4105-AAD1-D40415696C32}">
      <dgm:prSet/>
      <dgm:spPr/>
      <dgm:t>
        <a:bodyPr/>
        <a:lstStyle/>
        <a:p>
          <a:endParaRPr lang="en-IN" sz="2000" b="1">
            <a:solidFill>
              <a:schemeClr val="tx1"/>
            </a:solidFill>
          </a:endParaRPr>
        </a:p>
      </dgm:t>
    </dgm:pt>
    <dgm:pt modelId="{9CE348AB-49BF-4227-9A20-81C27B9532DB}" type="sibTrans" cxnId="{0CF29C58-C5D9-4105-AAD1-D40415696C32}">
      <dgm:prSet/>
      <dgm:spPr/>
      <dgm:t>
        <a:bodyPr/>
        <a:lstStyle/>
        <a:p>
          <a:endParaRPr lang="en-IN" sz="2000" b="1">
            <a:solidFill>
              <a:schemeClr val="tx1"/>
            </a:solidFill>
          </a:endParaRPr>
        </a:p>
      </dgm:t>
    </dgm:pt>
    <dgm:pt modelId="{15507654-E171-4BE5-BCA8-89C0DAA5127F}">
      <dgm:prSet phldrT="[Text]" custT="1"/>
      <dgm:spPr/>
      <dgm:t>
        <a:bodyPr/>
        <a:lstStyle/>
        <a:p>
          <a:pPr>
            <a:spcAft>
              <a:spcPts val="600"/>
            </a:spcAft>
          </a:pPr>
          <a:r>
            <a:rPr lang="en-US" sz="1600" b="1" dirty="0">
              <a:solidFill>
                <a:schemeClr val="tx1"/>
              </a:solidFill>
            </a:rPr>
            <a:t>Strengthening social protection</a:t>
          </a:r>
          <a:endParaRPr lang="en-IN" sz="1600" b="1" dirty="0">
            <a:solidFill>
              <a:schemeClr val="tx1"/>
            </a:solidFill>
          </a:endParaRPr>
        </a:p>
      </dgm:t>
    </dgm:pt>
    <dgm:pt modelId="{001354EB-D804-4CE8-A3E4-1C3E760543BD}" type="parTrans" cxnId="{1F1B1375-DEBD-4713-B508-41781CAFAFCF}">
      <dgm:prSet/>
      <dgm:spPr/>
      <dgm:t>
        <a:bodyPr/>
        <a:lstStyle/>
        <a:p>
          <a:endParaRPr lang="en-IN" sz="2000" b="1">
            <a:solidFill>
              <a:schemeClr val="tx1"/>
            </a:solidFill>
          </a:endParaRPr>
        </a:p>
      </dgm:t>
    </dgm:pt>
    <dgm:pt modelId="{78073E2E-66DD-4286-BA8A-D786B002EB91}" type="sibTrans" cxnId="{1F1B1375-DEBD-4713-B508-41781CAFAFCF}">
      <dgm:prSet/>
      <dgm:spPr/>
      <dgm:t>
        <a:bodyPr/>
        <a:lstStyle/>
        <a:p>
          <a:endParaRPr lang="en-IN" sz="2000" b="1">
            <a:solidFill>
              <a:schemeClr val="tx1"/>
            </a:solidFill>
          </a:endParaRPr>
        </a:p>
      </dgm:t>
    </dgm:pt>
    <dgm:pt modelId="{2570AAE5-FF46-44AB-AC24-3D4E02685203}">
      <dgm:prSet phldrT="[Text]" custT="1"/>
      <dgm:spPr/>
      <dgm:t>
        <a:bodyPr/>
        <a:lstStyle/>
        <a:p>
          <a:pPr>
            <a:spcAft>
              <a:spcPts val="600"/>
            </a:spcAft>
          </a:pPr>
          <a:r>
            <a:rPr lang="en-US" sz="1600" b="1" dirty="0">
              <a:solidFill>
                <a:schemeClr val="tx1"/>
              </a:solidFill>
            </a:rPr>
            <a:t>Establishing universal </a:t>
          </a:r>
          <a:r>
            <a:rPr lang="en-US" sz="1600" b="1" dirty="0" err="1">
              <a:solidFill>
                <a:schemeClr val="tx1"/>
              </a:solidFill>
            </a:rPr>
            <a:t>labour</a:t>
          </a:r>
          <a:r>
            <a:rPr lang="en-US" sz="1600" b="1" dirty="0">
              <a:solidFill>
                <a:schemeClr val="tx1"/>
              </a:solidFill>
            </a:rPr>
            <a:t> guarantee</a:t>
          </a:r>
          <a:endParaRPr lang="en-IN" sz="1600" b="1" dirty="0">
            <a:solidFill>
              <a:schemeClr val="tx1"/>
            </a:solidFill>
          </a:endParaRPr>
        </a:p>
      </dgm:t>
    </dgm:pt>
    <dgm:pt modelId="{1DEAF529-0670-422F-AAF5-38CFF3AAB7AC}" type="parTrans" cxnId="{2B36230E-A6D8-4D2A-8201-B1F46F4CDFFE}">
      <dgm:prSet/>
      <dgm:spPr/>
      <dgm:t>
        <a:bodyPr/>
        <a:lstStyle/>
        <a:p>
          <a:endParaRPr lang="en-IN" sz="2000" b="1">
            <a:solidFill>
              <a:schemeClr val="tx1"/>
            </a:solidFill>
          </a:endParaRPr>
        </a:p>
      </dgm:t>
    </dgm:pt>
    <dgm:pt modelId="{3A2A2233-F02A-4377-8DD3-1E8E30AEC172}" type="sibTrans" cxnId="{2B36230E-A6D8-4D2A-8201-B1F46F4CDFFE}">
      <dgm:prSet/>
      <dgm:spPr/>
      <dgm:t>
        <a:bodyPr/>
        <a:lstStyle/>
        <a:p>
          <a:endParaRPr lang="en-IN" sz="2000" b="1">
            <a:solidFill>
              <a:schemeClr val="tx1"/>
            </a:solidFill>
          </a:endParaRPr>
        </a:p>
      </dgm:t>
    </dgm:pt>
    <dgm:pt modelId="{60CD238F-8772-4EAD-899A-E6FCE9B045B0}" type="pres">
      <dgm:prSet presAssocID="{827B45F9-36FF-4733-A0E3-1E856B239325}" presName="Name0" presStyleCnt="0">
        <dgm:presLayoutVars>
          <dgm:dir/>
          <dgm:animLvl val="lvl"/>
          <dgm:resizeHandles val="exact"/>
        </dgm:presLayoutVars>
      </dgm:prSet>
      <dgm:spPr/>
    </dgm:pt>
    <dgm:pt modelId="{DE127749-A581-493D-8312-D0EB8DCEB39E}" type="pres">
      <dgm:prSet presAssocID="{21041074-0BD1-4184-B29E-96070EC51A76}" presName="linNode" presStyleCnt="0"/>
      <dgm:spPr/>
    </dgm:pt>
    <dgm:pt modelId="{030EA93C-17C9-4473-95A7-5E8261D83DA5}" type="pres">
      <dgm:prSet presAssocID="{21041074-0BD1-4184-B29E-96070EC51A76}" presName="parTx" presStyleLbl="revTx" presStyleIdx="0" presStyleCnt="3">
        <dgm:presLayoutVars>
          <dgm:chMax val="1"/>
          <dgm:bulletEnabled val="1"/>
        </dgm:presLayoutVars>
      </dgm:prSet>
      <dgm:spPr/>
    </dgm:pt>
    <dgm:pt modelId="{AEB32E26-F7FD-44E0-83EF-931FAE6796E2}" type="pres">
      <dgm:prSet presAssocID="{21041074-0BD1-4184-B29E-96070EC51A76}" presName="bracket" presStyleLbl="parChTrans1D1" presStyleIdx="0" presStyleCnt="3"/>
      <dgm:spPr/>
    </dgm:pt>
    <dgm:pt modelId="{547FAF1D-4754-4D38-BDAB-3CCCF7178523}" type="pres">
      <dgm:prSet presAssocID="{21041074-0BD1-4184-B29E-96070EC51A76}" presName="spH" presStyleCnt="0"/>
      <dgm:spPr/>
    </dgm:pt>
    <dgm:pt modelId="{37BE73CB-E8A9-4C97-B3B2-C776D2E16F21}" type="pres">
      <dgm:prSet presAssocID="{21041074-0BD1-4184-B29E-96070EC51A76}" presName="desTx" presStyleLbl="node1" presStyleIdx="0" presStyleCnt="3">
        <dgm:presLayoutVars>
          <dgm:bulletEnabled val="1"/>
        </dgm:presLayoutVars>
      </dgm:prSet>
      <dgm:spPr/>
    </dgm:pt>
    <dgm:pt modelId="{2F7F4782-ECB8-42C1-AB01-9D92240A4FE1}" type="pres">
      <dgm:prSet presAssocID="{D89A90FB-AE40-4FBD-8CB1-74DA5FFE8D1D}" presName="spV" presStyleCnt="0"/>
      <dgm:spPr/>
    </dgm:pt>
    <dgm:pt modelId="{092C727F-5A7E-445D-856F-AF9F9D4B8C07}" type="pres">
      <dgm:prSet presAssocID="{4D2650BA-39F3-497B-956C-B4D3668672A6}" presName="linNode" presStyleCnt="0"/>
      <dgm:spPr/>
    </dgm:pt>
    <dgm:pt modelId="{CE5D61A1-1E3F-43DC-A2BB-9802260417B0}" type="pres">
      <dgm:prSet presAssocID="{4D2650BA-39F3-497B-956C-B4D3668672A6}" presName="parTx" presStyleLbl="revTx" presStyleIdx="1" presStyleCnt="3">
        <dgm:presLayoutVars>
          <dgm:chMax val="1"/>
          <dgm:bulletEnabled val="1"/>
        </dgm:presLayoutVars>
      </dgm:prSet>
      <dgm:spPr/>
    </dgm:pt>
    <dgm:pt modelId="{D5E43DA9-E146-4ADB-9839-E59E606FE33D}" type="pres">
      <dgm:prSet presAssocID="{4D2650BA-39F3-497B-956C-B4D3668672A6}" presName="bracket" presStyleLbl="parChTrans1D1" presStyleIdx="1" presStyleCnt="3"/>
      <dgm:spPr/>
    </dgm:pt>
    <dgm:pt modelId="{171557DE-FAEC-44A9-94D2-DDCF205E578D}" type="pres">
      <dgm:prSet presAssocID="{4D2650BA-39F3-497B-956C-B4D3668672A6}" presName="spH" presStyleCnt="0"/>
      <dgm:spPr/>
    </dgm:pt>
    <dgm:pt modelId="{643E366A-4299-45CB-9590-E23DD1370C09}" type="pres">
      <dgm:prSet presAssocID="{4D2650BA-39F3-497B-956C-B4D3668672A6}" presName="desTx" presStyleLbl="node1" presStyleIdx="1" presStyleCnt="3">
        <dgm:presLayoutVars>
          <dgm:bulletEnabled val="1"/>
        </dgm:presLayoutVars>
      </dgm:prSet>
      <dgm:spPr/>
    </dgm:pt>
    <dgm:pt modelId="{81FAA3F7-62CC-4907-9736-EF711AB6F1CD}" type="pres">
      <dgm:prSet presAssocID="{0D76C91D-9131-46EB-9B16-AADF8C05EE91}" presName="spV" presStyleCnt="0"/>
      <dgm:spPr/>
    </dgm:pt>
    <dgm:pt modelId="{78645641-5D50-4488-A50B-BD1F1A91E706}" type="pres">
      <dgm:prSet presAssocID="{98F43B52-FA73-4AB4-942B-69DC1883B28D}" presName="linNode" presStyleCnt="0"/>
      <dgm:spPr/>
    </dgm:pt>
    <dgm:pt modelId="{0CDDBA9D-590A-47BD-B72F-F56F533EB585}" type="pres">
      <dgm:prSet presAssocID="{98F43B52-FA73-4AB4-942B-69DC1883B28D}" presName="parTx" presStyleLbl="revTx" presStyleIdx="2" presStyleCnt="3">
        <dgm:presLayoutVars>
          <dgm:chMax val="1"/>
          <dgm:bulletEnabled val="1"/>
        </dgm:presLayoutVars>
      </dgm:prSet>
      <dgm:spPr/>
    </dgm:pt>
    <dgm:pt modelId="{1988039E-EAA0-453F-B946-635F14FEBA95}" type="pres">
      <dgm:prSet presAssocID="{98F43B52-FA73-4AB4-942B-69DC1883B28D}" presName="bracket" presStyleLbl="parChTrans1D1" presStyleIdx="2" presStyleCnt="3"/>
      <dgm:spPr/>
    </dgm:pt>
    <dgm:pt modelId="{55408878-D56A-46BD-8CCF-41586A8406DA}" type="pres">
      <dgm:prSet presAssocID="{98F43B52-FA73-4AB4-942B-69DC1883B28D}" presName="spH" presStyleCnt="0"/>
      <dgm:spPr/>
    </dgm:pt>
    <dgm:pt modelId="{80A2BDE6-DB16-4192-AF53-1B1FFC2435F8}" type="pres">
      <dgm:prSet presAssocID="{98F43B52-FA73-4AB4-942B-69DC1883B28D}" presName="desTx" presStyleLbl="node1" presStyleIdx="2" presStyleCnt="3">
        <dgm:presLayoutVars>
          <dgm:bulletEnabled val="1"/>
        </dgm:presLayoutVars>
      </dgm:prSet>
      <dgm:spPr/>
    </dgm:pt>
  </dgm:ptLst>
  <dgm:cxnLst>
    <dgm:cxn modelId="{2B36230E-A6D8-4D2A-8201-B1F46F4CDFFE}" srcId="{4D2650BA-39F3-497B-956C-B4D3668672A6}" destId="{2570AAE5-FF46-44AB-AC24-3D4E02685203}" srcOrd="2" destOrd="0" parTransId="{1DEAF529-0670-422F-AAF5-38CFF3AAB7AC}" sibTransId="{3A2A2233-F02A-4377-8DD3-1E8E30AEC172}"/>
    <dgm:cxn modelId="{9AC82E10-D356-4E63-9785-EF7596061068}" type="presOf" srcId="{8E3A650E-E465-43CD-BDE3-5E4C8F3ABDE2}" destId="{37BE73CB-E8A9-4C97-B3B2-C776D2E16F21}" srcOrd="0" destOrd="0" presId="urn:diagrams.loki3.com/BracketList"/>
    <dgm:cxn modelId="{AF732D14-1199-40C9-93DA-47CFB81E242A}" type="presOf" srcId="{C53F14ED-DFB3-438D-96CA-8352F24A0759}" destId="{643E366A-4299-45CB-9590-E23DD1370C09}" srcOrd="0" destOrd="0" presId="urn:diagrams.loki3.com/BracketList"/>
    <dgm:cxn modelId="{1F2A5514-1730-4D8F-AA43-EDF425DA99EF}" srcId="{827B45F9-36FF-4733-A0E3-1E856B239325}" destId="{21041074-0BD1-4184-B29E-96070EC51A76}" srcOrd="0" destOrd="0" parTransId="{486A3786-DD2D-474C-B86F-7EF82BE3A0C1}" sibTransId="{D89A90FB-AE40-4FBD-8CB1-74DA5FFE8D1D}"/>
    <dgm:cxn modelId="{C211C21A-A96D-4714-BBB2-69888D125FE5}" type="presOf" srcId="{4D2650BA-39F3-497B-956C-B4D3668672A6}" destId="{CE5D61A1-1E3F-43DC-A2BB-9802260417B0}" srcOrd="0" destOrd="0" presId="urn:diagrams.loki3.com/BracketList"/>
    <dgm:cxn modelId="{88DD0D27-06BA-43E9-9B8B-0418EC30E333}" type="presOf" srcId="{93219B11-4CB7-4CC5-8751-121CE71EEF77}" destId="{37BE73CB-E8A9-4C97-B3B2-C776D2E16F21}" srcOrd="0" destOrd="1" presId="urn:diagrams.loki3.com/BracketList"/>
    <dgm:cxn modelId="{14F0542F-55C3-4762-89FF-6A66CDBFC5FB}" type="presOf" srcId="{5401A282-F365-47E3-9CB8-30D6FCD30A38}" destId="{643E366A-4299-45CB-9590-E23DD1370C09}" srcOrd="0" destOrd="1" presId="urn:diagrams.loki3.com/BracketList"/>
    <dgm:cxn modelId="{5D36CD35-B5DE-4267-933A-61466EDB5CFF}" srcId="{98F43B52-FA73-4AB4-942B-69DC1883B28D}" destId="{E54C14EA-C39D-4A13-9846-E35BDB298A66}" srcOrd="0" destOrd="0" parTransId="{8DF629D8-2CDA-4815-8473-116AFE80296C}" sibTransId="{1B04179E-91C4-451C-9584-201D708F58E5}"/>
    <dgm:cxn modelId="{744B6D3A-5738-4727-9513-7D0F20B1F5A7}" srcId="{4D2650BA-39F3-497B-956C-B4D3668672A6}" destId="{C53F14ED-DFB3-438D-96CA-8352F24A0759}" srcOrd="0" destOrd="0" parTransId="{2432EA22-312C-4DD3-854F-0C16862B86E0}" sibTransId="{F8AA0A44-DA13-4F75-96EA-6F565FE140A8}"/>
    <dgm:cxn modelId="{B5E68942-0949-4BA9-A397-285D8BD3F39A}" type="presOf" srcId="{2570AAE5-FF46-44AB-AC24-3D4E02685203}" destId="{643E366A-4299-45CB-9590-E23DD1370C09}" srcOrd="0" destOrd="2" presId="urn:diagrams.loki3.com/BracketList"/>
    <dgm:cxn modelId="{A9822F44-172B-467F-9306-85A0F5FF4DE2}" srcId="{827B45F9-36FF-4733-A0E3-1E856B239325}" destId="{98F43B52-FA73-4AB4-942B-69DC1883B28D}" srcOrd="2" destOrd="0" parTransId="{F2D8EA58-115A-4B17-9AF8-F3A71E302A75}" sibTransId="{C4BFD817-DA4E-4D14-9C7B-017C09C87EC3}"/>
    <dgm:cxn modelId="{7C57E646-F15E-4DCC-9D74-E23310A28282}" type="presOf" srcId="{15507654-E171-4BE5-BCA8-89C0DAA5127F}" destId="{37BE73CB-E8A9-4C97-B3B2-C776D2E16F21}" srcOrd="0" destOrd="2" presId="urn:diagrams.loki3.com/BracketList"/>
    <dgm:cxn modelId="{ACF83448-F2C5-45E2-9F18-6783E6B602D3}" type="presOf" srcId="{E54C14EA-C39D-4A13-9846-E35BDB298A66}" destId="{80A2BDE6-DB16-4192-AF53-1B1FFC2435F8}" srcOrd="0" destOrd="0" presId="urn:diagrams.loki3.com/BracketList"/>
    <dgm:cxn modelId="{AF2F784E-2E57-4A18-8646-542042AAC82F}" type="presOf" srcId="{98F43B52-FA73-4AB4-942B-69DC1883B28D}" destId="{0CDDBA9D-590A-47BD-B72F-F56F533EB585}" srcOrd="0" destOrd="0" presId="urn:diagrams.loki3.com/BracketList"/>
    <dgm:cxn modelId="{3D3E466F-9AC9-4778-BA40-F71EBC5A0DA8}" srcId="{21041074-0BD1-4184-B29E-96070EC51A76}" destId="{93219B11-4CB7-4CC5-8751-121CE71EEF77}" srcOrd="1" destOrd="0" parTransId="{ED238F75-9890-4E5F-A582-7B66A12AD9E7}" sibTransId="{7721B31B-FAAE-4DB2-A580-4ADE5EB12838}"/>
    <dgm:cxn modelId="{1F1B1375-DEBD-4713-B508-41781CAFAFCF}" srcId="{21041074-0BD1-4184-B29E-96070EC51A76}" destId="{15507654-E171-4BE5-BCA8-89C0DAA5127F}" srcOrd="2" destOrd="0" parTransId="{001354EB-D804-4CE8-A3E4-1C3E760543BD}" sibTransId="{78073E2E-66DD-4286-BA8A-D786B002EB91}"/>
    <dgm:cxn modelId="{0CF29C58-C5D9-4105-AAD1-D40415696C32}" srcId="{98F43B52-FA73-4AB4-942B-69DC1883B28D}" destId="{0111E9A4-FEC0-4B6C-9CD0-2E7C9AAFA9F3}" srcOrd="1" destOrd="0" parTransId="{B993D2E4-932D-42A0-98D7-8F189A9AF6CB}" sibTransId="{9CE348AB-49BF-4227-9A20-81C27B9532DB}"/>
    <dgm:cxn modelId="{21B7C488-F9C0-42B8-A969-1035334E85D2}" type="presOf" srcId="{21041074-0BD1-4184-B29E-96070EC51A76}" destId="{030EA93C-17C9-4473-95A7-5E8261D83DA5}" srcOrd="0" destOrd="0" presId="urn:diagrams.loki3.com/BracketList"/>
    <dgm:cxn modelId="{0BA85C8F-6FA7-4601-9352-BA37670C99A2}" srcId="{21041074-0BD1-4184-B29E-96070EC51A76}" destId="{8E3A650E-E465-43CD-BDE3-5E4C8F3ABDE2}" srcOrd="0" destOrd="0" parTransId="{7B983ADF-C521-4655-89FD-EE26743542A1}" sibTransId="{C805F04E-967D-4241-842B-704CA0512821}"/>
    <dgm:cxn modelId="{E5239B94-FBB1-4FF3-95E3-1E767586E75E}" srcId="{827B45F9-36FF-4733-A0E3-1E856B239325}" destId="{4D2650BA-39F3-497B-956C-B4D3668672A6}" srcOrd="1" destOrd="0" parTransId="{10C3C3B7-67A4-4D2D-9CA4-957FDD2A7FD7}" sibTransId="{0D76C91D-9131-46EB-9B16-AADF8C05EE91}"/>
    <dgm:cxn modelId="{2412B7C5-F5F1-4B22-8F8E-6704E6CC8297}" type="presOf" srcId="{0111E9A4-FEC0-4B6C-9CD0-2E7C9AAFA9F3}" destId="{80A2BDE6-DB16-4192-AF53-1B1FFC2435F8}" srcOrd="0" destOrd="1" presId="urn:diagrams.loki3.com/BracketList"/>
    <dgm:cxn modelId="{3E56C0D1-5039-47E6-BA39-46A37201E30D}" srcId="{4D2650BA-39F3-497B-956C-B4D3668672A6}" destId="{5401A282-F365-47E3-9CB8-30D6FCD30A38}" srcOrd="1" destOrd="0" parTransId="{5696ACE3-6F7B-4AD0-AD48-077D7F2B3B2F}" sibTransId="{E355C3D5-E90A-4D31-9045-1CB7CDFB812F}"/>
    <dgm:cxn modelId="{416863E5-E6AD-4B9C-B9AA-C206A5E63662}" type="presOf" srcId="{827B45F9-36FF-4733-A0E3-1E856B239325}" destId="{60CD238F-8772-4EAD-899A-E6FCE9B045B0}" srcOrd="0" destOrd="0" presId="urn:diagrams.loki3.com/BracketList"/>
    <dgm:cxn modelId="{BBC9A7CB-B587-4AE8-B4C7-3566CA2A2E7F}" type="presParOf" srcId="{60CD238F-8772-4EAD-899A-E6FCE9B045B0}" destId="{DE127749-A581-493D-8312-D0EB8DCEB39E}" srcOrd="0" destOrd="0" presId="urn:diagrams.loki3.com/BracketList"/>
    <dgm:cxn modelId="{6EC67BE2-D37C-431C-9933-5753FA291076}" type="presParOf" srcId="{DE127749-A581-493D-8312-D0EB8DCEB39E}" destId="{030EA93C-17C9-4473-95A7-5E8261D83DA5}" srcOrd="0" destOrd="0" presId="urn:diagrams.loki3.com/BracketList"/>
    <dgm:cxn modelId="{559E0D3D-8959-4F76-9EE8-E3718F6C044A}" type="presParOf" srcId="{DE127749-A581-493D-8312-D0EB8DCEB39E}" destId="{AEB32E26-F7FD-44E0-83EF-931FAE6796E2}" srcOrd="1" destOrd="0" presId="urn:diagrams.loki3.com/BracketList"/>
    <dgm:cxn modelId="{781006A0-0B6A-449F-BF54-350FDEC807B0}" type="presParOf" srcId="{DE127749-A581-493D-8312-D0EB8DCEB39E}" destId="{547FAF1D-4754-4D38-BDAB-3CCCF7178523}" srcOrd="2" destOrd="0" presId="urn:diagrams.loki3.com/BracketList"/>
    <dgm:cxn modelId="{1FFA9E16-0BDF-469D-9A87-CFEAD6D2FDD8}" type="presParOf" srcId="{DE127749-A581-493D-8312-D0EB8DCEB39E}" destId="{37BE73CB-E8A9-4C97-B3B2-C776D2E16F21}" srcOrd="3" destOrd="0" presId="urn:diagrams.loki3.com/BracketList"/>
    <dgm:cxn modelId="{A0C8B832-8506-4D8C-B20E-D64FA8047F5B}" type="presParOf" srcId="{60CD238F-8772-4EAD-899A-E6FCE9B045B0}" destId="{2F7F4782-ECB8-42C1-AB01-9D92240A4FE1}" srcOrd="1" destOrd="0" presId="urn:diagrams.loki3.com/BracketList"/>
    <dgm:cxn modelId="{D2146E45-0215-4F77-919D-A8C85B17C3DA}" type="presParOf" srcId="{60CD238F-8772-4EAD-899A-E6FCE9B045B0}" destId="{092C727F-5A7E-445D-856F-AF9F9D4B8C07}" srcOrd="2" destOrd="0" presId="urn:diagrams.loki3.com/BracketList"/>
    <dgm:cxn modelId="{0FD00736-6125-4C30-8547-9AD301A06FC1}" type="presParOf" srcId="{092C727F-5A7E-445D-856F-AF9F9D4B8C07}" destId="{CE5D61A1-1E3F-43DC-A2BB-9802260417B0}" srcOrd="0" destOrd="0" presId="urn:diagrams.loki3.com/BracketList"/>
    <dgm:cxn modelId="{D9195EEE-51DE-4F74-9B12-C102502D133D}" type="presParOf" srcId="{092C727F-5A7E-445D-856F-AF9F9D4B8C07}" destId="{D5E43DA9-E146-4ADB-9839-E59E606FE33D}" srcOrd="1" destOrd="0" presId="urn:diagrams.loki3.com/BracketList"/>
    <dgm:cxn modelId="{55C828B4-39EB-4A73-A643-D7D4793D1DEE}" type="presParOf" srcId="{092C727F-5A7E-445D-856F-AF9F9D4B8C07}" destId="{171557DE-FAEC-44A9-94D2-DDCF205E578D}" srcOrd="2" destOrd="0" presId="urn:diagrams.loki3.com/BracketList"/>
    <dgm:cxn modelId="{F55B5ABA-536A-4003-8F5A-C7C66E87CBBC}" type="presParOf" srcId="{092C727F-5A7E-445D-856F-AF9F9D4B8C07}" destId="{643E366A-4299-45CB-9590-E23DD1370C09}" srcOrd="3" destOrd="0" presId="urn:diagrams.loki3.com/BracketList"/>
    <dgm:cxn modelId="{23E37048-807A-40B4-8B3E-65F133009921}" type="presParOf" srcId="{60CD238F-8772-4EAD-899A-E6FCE9B045B0}" destId="{81FAA3F7-62CC-4907-9736-EF711AB6F1CD}" srcOrd="3" destOrd="0" presId="urn:diagrams.loki3.com/BracketList"/>
    <dgm:cxn modelId="{8FFFD8B8-FA34-4D3A-BDBD-BD28E20FBB89}" type="presParOf" srcId="{60CD238F-8772-4EAD-899A-E6FCE9B045B0}" destId="{78645641-5D50-4488-A50B-BD1F1A91E706}" srcOrd="4" destOrd="0" presId="urn:diagrams.loki3.com/BracketList"/>
    <dgm:cxn modelId="{07252EFE-A724-43F6-A778-B6C4CF1ABA01}" type="presParOf" srcId="{78645641-5D50-4488-A50B-BD1F1A91E706}" destId="{0CDDBA9D-590A-47BD-B72F-F56F533EB585}" srcOrd="0" destOrd="0" presId="urn:diagrams.loki3.com/BracketList"/>
    <dgm:cxn modelId="{881D569A-AA35-4A7A-B54A-07A119780977}" type="presParOf" srcId="{78645641-5D50-4488-A50B-BD1F1A91E706}" destId="{1988039E-EAA0-453F-B946-635F14FEBA95}" srcOrd="1" destOrd="0" presId="urn:diagrams.loki3.com/BracketList"/>
    <dgm:cxn modelId="{5E62F431-E9CC-4412-890D-C9A5A4CB2471}" type="presParOf" srcId="{78645641-5D50-4488-A50B-BD1F1A91E706}" destId="{55408878-D56A-46BD-8CCF-41586A8406DA}" srcOrd="2" destOrd="0" presId="urn:diagrams.loki3.com/BracketList"/>
    <dgm:cxn modelId="{FD2FD76C-B0A2-42CA-BBC5-4603DBA22FBA}" type="presParOf" srcId="{78645641-5D50-4488-A50B-BD1F1A91E706}" destId="{80A2BDE6-DB16-4192-AF53-1B1FFC2435F8}" srcOrd="3" destOrd="0" presId="urn:diagrams.loki3.com/BracketList"/>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6AE9B-C724-4DE7-9D56-5A31BEE70568}">
      <dsp:nvSpPr>
        <dsp:cNvPr id="0" name=""/>
        <dsp:cNvSpPr/>
      </dsp:nvSpPr>
      <dsp:spPr>
        <a:xfrm rot="10800000">
          <a:off x="1515815" y="323"/>
          <a:ext cx="5703659" cy="316719"/>
        </a:xfrm>
        <a:prstGeom prst="homePlat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Introduction</a:t>
          </a:r>
          <a:endParaRPr lang="en-IN" sz="1400" b="1" kern="1200" dirty="0">
            <a:latin typeface="+mn-lt"/>
          </a:endParaRPr>
        </a:p>
      </dsp:txBody>
      <dsp:txXfrm rot="10800000">
        <a:off x="1594995" y="323"/>
        <a:ext cx="5624479" cy="316719"/>
      </dsp:txXfrm>
    </dsp:sp>
    <dsp:sp modelId="{2A4746B1-889E-448A-A64A-E1CB02C6D51A}">
      <dsp:nvSpPr>
        <dsp:cNvPr id="0" name=""/>
        <dsp:cNvSpPr/>
      </dsp:nvSpPr>
      <dsp:spPr>
        <a:xfrm>
          <a:off x="1357456" y="323"/>
          <a:ext cx="316719" cy="316719"/>
        </a:xfrm>
        <a:prstGeom prst="ellipse">
          <a:avLst/>
        </a:prstGeom>
        <a:solidFill>
          <a:schemeClr val="accent2">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B5DCC6-8EBB-4F15-BFCF-BFEC150D105E}">
      <dsp:nvSpPr>
        <dsp:cNvPr id="0" name=""/>
        <dsp:cNvSpPr/>
      </dsp:nvSpPr>
      <dsp:spPr>
        <a:xfrm rot="10800000">
          <a:off x="1515815" y="411585"/>
          <a:ext cx="5703659" cy="316719"/>
        </a:xfrm>
        <a:prstGeom prst="homePlate">
          <a:avLst/>
        </a:prstGeom>
        <a:solidFill>
          <a:schemeClr val="accent2">
            <a:hueOff val="1500009"/>
            <a:satOff val="1923"/>
            <a:lumOff val="51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Current scenario of North east India</a:t>
          </a:r>
          <a:endParaRPr lang="en-IN" sz="1400" b="1" kern="1200" dirty="0">
            <a:latin typeface="+mn-lt"/>
          </a:endParaRPr>
        </a:p>
      </dsp:txBody>
      <dsp:txXfrm rot="10800000">
        <a:off x="1594995" y="411585"/>
        <a:ext cx="5624479" cy="316719"/>
      </dsp:txXfrm>
    </dsp:sp>
    <dsp:sp modelId="{7DEBFCBC-677A-451D-B856-017ED834D600}">
      <dsp:nvSpPr>
        <dsp:cNvPr id="0" name=""/>
        <dsp:cNvSpPr/>
      </dsp:nvSpPr>
      <dsp:spPr>
        <a:xfrm>
          <a:off x="1357456" y="411585"/>
          <a:ext cx="316719" cy="316719"/>
        </a:xfrm>
        <a:prstGeom prst="ellipse">
          <a:avLst/>
        </a:prstGeom>
        <a:solidFill>
          <a:schemeClr val="accent2">
            <a:tint val="50000"/>
            <a:hueOff val="1513147"/>
            <a:satOff val="1406"/>
            <a:lumOff val="93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7641F95-0BD4-4038-80BB-2978FC6C3694}">
      <dsp:nvSpPr>
        <dsp:cNvPr id="0" name=""/>
        <dsp:cNvSpPr/>
      </dsp:nvSpPr>
      <dsp:spPr>
        <a:xfrm rot="10800000">
          <a:off x="1515815" y="822848"/>
          <a:ext cx="5703659" cy="316719"/>
        </a:xfrm>
        <a:prstGeom prst="homePlate">
          <a:avLst/>
        </a:prstGeom>
        <a:solidFill>
          <a:schemeClr val="accent2">
            <a:hueOff val="3000017"/>
            <a:satOff val="3846"/>
            <a:lumOff val="102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Concept of social and economic inclusion</a:t>
          </a:r>
          <a:endParaRPr lang="en-IN" sz="1400" b="1" kern="1200" dirty="0">
            <a:latin typeface="+mn-lt"/>
          </a:endParaRPr>
        </a:p>
      </dsp:txBody>
      <dsp:txXfrm rot="10800000">
        <a:off x="1594995" y="822848"/>
        <a:ext cx="5624479" cy="316719"/>
      </dsp:txXfrm>
    </dsp:sp>
    <dsp:sp modelId="{B77448F6-F43B-4430-89D5-F54F5985E22A}">
      <dsp:nvSpPr>
        <dsp:cNvPr id="0" name=""/>
        <dsp:cNvSpPr/>
      </dsp:nvSpPr>
      <dsp:spPr>
        <a:xfrm>
          <a:off x="1357456" y="822848"/>
          <a:ext cx="316719" cy="316719"/>
        </a:xfrm>
        <a:prstGeom prst="ellipse">
          <a:avLst/>
        </a:prstGeom>
        <a:solidFill>
          <a:schemeClr val="accent2">
            <a:tint val="50000"/>
            <a:hueOff val="3026293"/>
            <a:satOff val="2813"/>
            <a:lumOff val="18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4275B4-24B8-4BF2-92F5-6AAED2E0D1BE}">
      <dsp:nvSpPr>
        <dsp:cNvPr id="0" name=""/>
        <dsp:cNvSpPr/>
      </dsp:nvSpPr>
      <dsp:spPr>
        <a:xfrm rot="10800000">
          <a:off x="1515815" y="1234110"/>
          <a:ext cx="5703659" cy="316719"/>
        </a:xfrm>
        <a:prstGeom prst="homePlate">
          <a:avLst/>
        </a:prstGeom>
        <a:solidFill>
          <a:schemeClr val="accent2">
            <a:hueOff val="4500026"/>
            <a:satOff val="5769"/>
            <a:lumOff val="154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cap="none" dirty="0">
              <a:effectLst>
                <a:outerShdw blurRad="38100" dist="38100" dir="2700000" algn="tl">
                  <a:srgbClr val="000000">
                    <a:alpha val="43137"/>
                  </a:srgbClr>
                </a:outerShdw>
              </a:effectLst>
              <a:latin typeface="+mn-lt"/>
              <a:cs typeface="Calibri Light" panose="020F0302020204030204" pitchFamily="34" charset="0"/>
            </a:rPr>
            <a:t>Factors causing exclusion of north east India</a:t>
          </a:r>
          <a:endParaRPr lang="en-IN" sz="1400" b="1" kern="1200" dirty="0">
            <a:latin typeface="+mn-lt"/>
          </a:endParaRPr>
        </a:p>
      </dsp:txBody>
      <dsp:txXfrm rot="10800000">
        <a:off x="1594995" y="1234110"/>
        <a:ext cx="5624479" cy="316719"/>
      </dsp:txXfrm>
    </dsp:sp>
    <dsp:sp modelId="{E46B5CF4-D876-4CDA-B897-C45A5EFB2F87}">
      <dsp:nvSpPr>
        <dsp:cNvPr id="0" name=""/>
        <dsp:cNvSpPr/>
      </dsp:nvSpPr>
      <dsp:spPr>
        <a:xfrm>
          <a:off x="1357456" y="1234110"/>
          <a:ext cx="316719" cy="316719"/>
        </a:xfrm>
        <a:prstGeom prst="ellipse">
          <a:avLst/>
        </a:prstGeom>
        <a:solidFill>
          <a:schemeClr val="accent2">
            <a:tint val="50000"/>
            <a:hueOff val="4539440"/>
            <a:satOff val="4219"/>
            <a:lumOff val="279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E1F7F0-23C8-4107-BBDE-BB05AD82CEBB}">
      <dsp:nvSpPr>
        <dsp:cNvPr id="0" name=""/>
        <dsp:cNvSpPr/>
      </dsp:nvSpPr>
      <dsp:spPr>
        <a:xfrm rot="10800000">
          <a:off x="1515815" y="1645372"/>
          <a:ext cx="5703659" cy="316719"/>
        </a:xfrm>
        <a:prstGeom prst="homePlate">
          <a:avLst/>
        </a:prstGeom>
        <a:solidFill>
          <a:schemeClr val="accent2">
            <a:hueOff val="6000035"/>
            <a:satOff val="7693"/>
            <a:lumOff val="205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Existing initiatives for social and economic inclusion</a:t>
          </a:r>
          <a:endParaRPr lang="en-IN" sz="1400" b="1" kern="1200" dirty="0">
            <a:latin typeface="+mn-lt"/>
          </a:endParaRPr>
        </a:p>
      </dsp:txBody>
      <dsp:txXfrm rot="10800000">
        <a:off x="1594995" y="1645372"/>
        <a:ext cx="5624479" cy="316719"/>
      </dsp:txXfrm>
    </dsp:sp>
    <dsp:sp modelId="{EAD90F1C-9D6B-4DBC-95B4-81A3B69B1619}">
      <dsp:nvSpPr>
        <dsp:cNvPr id="0" name=""/>
        <dsp:cNvSpPr/>
      </dsp:nvSpPr>
      <dsp:spPr>
        <a:xfrm>
          <a:off x="1357456" y="1645372"/>
          <a:ext cx="316719" cy="316719"/>
        </a:xfrm>
        <a:prstGeom prst="ellipse">
          <a:avLst/>
        </a:prstGeom>
        <a:solidFill>
          <a:schemeClr val="accent2">
            <a:tint val="50000"/>
            <a:hueOff val="6052587"/>
            <a:satOff val="5626"/>
            <a:lumOff val="37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42C835-4E41-48AC-9918-551DB06C5583}">
      <dsp:nvSpPr>
        <dsp:cNvPr id="0" name=""/>
        <dsp:cNvSpPr/>
      </dsp:nvSpPr>
      <dsp:spPr>
        <a:xfrm rot="10800000">
          <a:off x="1515815" y="2056635"/>
          <a:ext cx="5703659" cy="316719"/>
        </a:xfrm>
        <a:prstGeom prst="homePlate">
          <a:avLst/>
        </a:prstGeom>
        <a:solidFill>
          <a:schemeClr val="accent2">
            <a:hueOff val="7500043"/>
            <a:satOff val="9616"/>
            <a:lumOff val="2573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Potential areas for inclusive development</a:t>
          </a:r>
          <a:endParaRPr lang="en-IN" sz="1400" b="1" kern="1200" dirty="0">
            <a:latin typeface="+mn-lt"/>
          </a:endParaRPr>
        </a:p>
      </dsp:txBody>
      <dsp:txXfrm rot="10800000">
        <a:off x="1594995" y="2056635"/>
        <a:ext cx="5624479" cy="316719"/>
      </dsp:txXfrm>
    </dsp:sp>
    <dsp:sp modelId="{D84DB107-C82F-456A-8301-CDC9C6433591}">
      <dsp:nvSpPr>
        <dsp:cNvPr id="0" name=""/>
        <dsp:cNvSpPr/>
      </dsp:nvSpPr>
      <dsp:spPr>
        <a:xfrm>
          <a:off x="1357456" y="2056635"/>
          <a:ext cx="316719" cy="316719"/>
        </a:xfrm>
        <a:prstGeom prst="ellipse">
          <a:avLst/>
        </a:prstGeom>
        <a:solidFill>
          <a:schemeClr val="accent2">
            <a:tint val="50000"/>
            <a:hueOff val="7565733"/>
            <a:satOff val="7032"/>
            <a:lumOff val="466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9045DF4-2F43-4E8C-A46E-BE37B77C31E2}">
      <dsp:nvSpPr>
        <dsp:cNvPr id="0" name=""/>
        <dsp:cNvSpPr/>
      </dsp:nvSpPr>
      <dsp:spPr>
        <a:xfrm rot="10800000">
          <a:off x="1515815" y="2467897"/>
          <a:ext cx="5703659" cy="316719"/>
        </a:xfrm>
        <a:prstGeom prst="homePlate">
          <a:avLst/>
        </a:prstGeom>
        <a:solidFill>
          <a:schemeClr val="accent2">
            <a:hueOff val="9000052"/>
            <a:satOff val="11539"/>
            <a:lumOff val="308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Strategies for social and economic inclusion</a:t>
          </a:r>
          <a:endParaRPr lang="en-IN" sz="1400" b="1" kern="1200" dirty="0">
            <a:latin typeface="+mn-lt"/>
          </a:endParaRPr>
        </a:p>
      </dsp:txBody>
      <dsp:txXfrm rot="10800000">
        <a:off x="1594995" y="2467897"/>
        <a:ext cx="5624479" cy="316719"/>
      </dsp:txXfrm>
    </dsp:sp>
    <dsp:sp modelId="{A03CD5CD-9A6F-4FA5-A0BC-24639FE86137}">
      <dsp:nvSpPr>
        <dsp:cNvPr id="0" name=""/>
        <dsp:cNvSpPr/>
      </dsp:nvSpPr>
      <dsp:spPr>
        <a:xfrm>
          <a:off x="1357456" y="2467897"/>
          <a:ext cx="316719" cy="316719"/>
        </a:xfrm>
        <a:prstGeom prst="ellipse">
          <a:avLst/>
        </a:prstGeom>
        <a:solidFill>
          <a:schemeClr val="accent2">
            <a:tint val="50000"/>
            <a:hueOff val="9078880"/>
            <a:satOff val="8438"/>
            <a:lumOff val="55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0F1E3F-DABE-4DF9-9B46-368F1E4A0280}">
      <dsp:nvSpPr>
        <dsp:cNvPr id="0" name=""/>
        <dsp:cNvSpPr/>
      </dsp:nvSpPr>
      <dsp:spPr>
        <a:xfrm rot="10800000">
          <a:off x="1515815" y="2879159"/>
          <a:ext cx="5703659" cy="316719"/>
        </a:xfrm>
        <a:prstGeom prst="homePlate">
          <a:avLst/>
        </a:prstGeom>
        <a:solidFill>
          <a:schemeClr val="accent2">
            <a:hueOff val="10500060"/>
            <a:satOff val="13462"/>
            <a:lumOff val="36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Research studies related to social and economic inclusion</a:t>
          </a:r>
        </a:p>
      </dsp:txBody>
      <dsp:txXfrm rot="10800000">
        <a:off x="1594995" y="2879159"/>
        <a:ext cx="5624479" cy="316719"/>
      </dsp:txXfrm>
    </dsp:sp>
    <dsp:sp modelId="{7DE6812C-2D01-45BB-9290-88C0D2E3238C}">
      <dsp:nvSpPr>
        <dsp:cNvPr id="0" name=""/>
        <dsp:cNvSpPr/>
      </dsp:nvSpPr>
      <dsp:spPr>
        <a:xfrm>
          <a:off x="1357456" y="2879159"/>
          <a:ext cx="316719" cy="316719"/>
        </a:xfrm>
        <a:prstGeom prst="ellipse">
          <a:avLst/>
        </a:prstGeom>
        <a:solidFill>
          <a:schemeClr val="accent2">
            <a:tint val="50000"/>
            <a:hueOff val="10592026"/>
            <a:satOff val="9845"/>
            <a:lumOff val="65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A6485BC-34ED-4FEE-980B-6CF077C91320}">
      <dsp:nvSpPr>
        <dsp:cNvPr id="0" name=""/>
        <dsp:cNvSpPr/>
      </dsp:nvSpPr>
      <dsp:spPr>
        <a:xfrm rot="10800000">
          <a:off x="1515815" y="3290422"/>
          <a:ext cx="5703659" cy="316719"/>
        </a:xfrm>
        <a:prstGeom prst="homePlate">
          <a:avLst/>
        </a:prstGeom>
        <a:solidFill>
          <a:schemeClr val="accent2">
            <a:hueOff val="12000070"/>
            <a:satOff val="15385"/>
            <a:lumOff val="411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664" tIns="53340" rIns="99568" bIns="53340" numCol="1" spcCol="1270" anchor="ctr" anchorCtr="0">
          <a:noAutofit/>
        </a:bodyPr>
        <a:lstStyle/>
        <a:p>
          <a:pPr marL="0" lvl="0" indent="0" algn="l" defTabSz="622300">
            <a:lnSpc>
              <a:spcPct val="90000"/>
            </a:lnSpc>
            <a:spcBef>
              <a:spcPct val="0"/>
            </a:spcBef>
            <a:spcAft>
              <a:spcPct val="35000"/>
            </a:spcAft>
            <a:buNone/>
          </a:pPr>
          <a:r>
            <a:rPr lang="en-US" sz="1400" b="1" kern="1200" dirty="0">
              <a:latin typeface="+mn-lt"/>
            </a:rPr>
            <a:t>Conclusion</a:t>
          </a:r>
        </a:p>
      </dsp:txBody>
      <dsp:txXfrm rot="10800000">
        <a:off x="1594995" y="3290422"/>
        <a:ext cx="5624479" cy="316719"/>
      </dsp:txXfrm>
    </dsp:sp>
    <dsp:sp modelId="{41A528E0-8006-4CEE-A7D4-D6C2DDD95D4D}">
      <dsp:nvSpPr>
        <dsp:cNvPr id="0" name=""/>
        <dsp:cNvSpPr/>
      </dsp:nvSpPr>
      <dsp:spPr>
        <a:xfrm>
          <a:off x="1357456" y="3290422"/>
          <a:ext cx="316719" cy="316719"/>
        </a:xfrm>
        <a:prstGeom prst="ellipse">
          <a:avLst/>
        </a:prstGeom>
        <a:solidFill>
          <a:schemeClr val="accent2">
            <a:tint val="50000"/>
            <a:hueOff val="12105173"/>
            <a:satOff val="11251"/>
            <a:lumOff val="74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2C67B6-DFB5-4164-A8E9-DE55D9A8653B}">
      <dsp:nvSpPr>
        <dsp:cNvPr id="0" name=""/>
        <dsp:cNvSpPr/>
      </dsp:nvSpPr>
      <dsp:spPr>
        <a:xfrm>
          <a:off x="716" y="131025"/>
          <a:ext cx="1824004" cy="1563387"/>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a:ln>
          <a:noFill/>
        </a:ln>
        <a:effectLst/>
      </dsp:spPr>
      <dsp:style>
        <a:lnRef idx="0">
          <a:scrgbClr r="0" g="0" b="0"/>
        </a:lnRef>
        <a:fillRef idx="1">
          <a:scrgbClr r="0" g="0" b="0"/>
        </a:fillRef>
        <a:effectRef idx="0">
          <a:scrgbClr r="0" g="0" b="0"/>
        </a:effectRef>
        <a:fontRef idx="minor"/>
      </dsp:style>
    </dsp:sp>
    <dsp:sp modelId="{2545FDA8-838D-4EE7-B0AA-39436927EBE8}">
      <dsp:nvSpPr>
        <dsp:cNvPr id="0" name=""/>
        <dsp:cNvSpPr/>
      </dsp:nvSpPr>
      <dsp:spPr>
        <a:xfrm>
          <a:off x="716" y="1225396"/>
          <a:ext cx="1824004" cy="375213"/>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IN" sz="2000" kern="1200" dirty="0"/>
            <a:t>Khasi</a:t>
          </a:r>
        </a:p>
      </dsp:txBody>
      <dsp:txXfrm>
        <a:off x="716" y="1225396"/>
        <a:ext cx="1824004" cy="3752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AFFB2-85D5-4679-8575-0E3EF2170030}">
      <dsp:nvSpPr>
        <dsp:cNvPr id="0" name=""/>
        <dsp:cNvSpPr/>
      </dsp:nvSpPr>
      <dsp:spPr>
        <a:xfrm>
          <a:off x="490129" y="0"/>
          <a:ext cx="1942024" cy="166454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a:ln>
          <a:noFill/>
        </a:ln>
        <a:effectLst/>
      </dsp:spPr>
      <dsp:style>
        <a:lnRef idx="0">
          <a:scrgbClr r="0" g="0" b="0"/>
        </a:lnRef>
        <a:fillRef idx="1">
          <a:scrgbClr r="0" g="0" b="0"/>
        </a:fillRef>
        <a:effectRef idx="0">
          <a:scrgbClr r="0" g="0" b="0"/>
        </a:effectRef>
        <a:fontRef idx="minor"/>
      </dsp:style>
    </dsp:sp>
    <dsp:sp modelId="{2AC5CAA7-A623-48ED-B46E-62AB8A71EB2A}">
      <dsp:nvSpPr>
        <dsp:cNvPr id="0" name=""/>
        <dsp:cNvSpPr/>
      </dsp:nvSpPr>
      <dsp:spPr>
        <a:xfrm>
          <a:off x="487294" y="1197140"/>
          <a:ext cx="1942024" cy="399490"/>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933450">
            <a:lnSpc>
              <a:spcPct val="90000"/>
            </a:lnSpc>
            <a:spcBef>
              <a:spcPct val="0"/>
            </a:spcBef>
            <a:spcAft>
              <a:spcPct val="35000"/>
            </a:spcAft>
            <a:buNone/>
          </a:pPr>
          <a:r>
            <a:rPr lang="en-IN" sz="2100" kern="1200" dirty="0"/>
            <a:t>Meitei</a:t>
          </a:r>
        </a:p>
      </dsp:txBody>
      <dsp:txXfrm>
        <a:off x="487294" y="1197140"/>
        <a:ext cx="1942024" cy="3994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469AC-D7C8-4638-89F6-FA5F041BB35E}">
      <dsp:nvSpPr>
        <dsp:cNvPr id="0" name=""/>
        <dsp:cNvSpPr/>
      </dsp:nvSpPr>
      <dsp:spPr>
        <a:xfrm>
          <a:off x="177617" y="0"/>
          <a:ext cx="1861452" cy="159548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4000" r="-14000"/>
          </a:stretch>
        </a:blipFill>
        <a:ln>
          <a:noFill/>
        </a:ln>
        <a:effectLst/>
      </dsp:spPr>
      <dsp:style>
        <a:lnRef idx="0">
          <a:scrgbClr r="0" g="0" b="0"/>
        </a:lnRef>
        <a:fillRef idx="1">
          <a:scrgbClr r="0" g="0" b="0"/>
        </a:fillRef>
        <a:effectRef idx="0">
          <a:scrgbClr r="0" g="0" b="0"/>
        </a:effectRef>
        <a:fontRef idx="minor"/>
      </dsp:style>
    </dsp:sp>
    <dsp:sp modelId="{F7AF0718-3C05-4F6D-8406-016F04C228FB}">
      <dsp:nvSpPr>
        <dsp:cNvPr id="0" name=""/>
        <dsp:cNvSpPr/>
      </dsp:nvSpPr>
      <dsp:spPr>
        <a:xfrm>
          <a:off x="177617" y="1116839"/>
          <a:ext cx="1861452" cy="382916"/>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933450">
            <a:lnSpc>
              <a:spcPct val="90000"/>
            </a:lnSpc>
            <a:spcBef>
              <a:spcPct val="0"/>
            </a:spcBef>
            <a:spcAft>
              <a:spcPct val="35000"/>
            </a:spcAft>
            <a:buNone/>
          </a:pPr>
          <a:r>
            <a:rPr lang="en-IN" sz="2100" kern="1200" dirty="0" err="1"/>
            <a:t>Apatani</a:t>
          </a:r>
          <a:endParaRPr lang="en-IN" sz="2100" kern="1200" dirty="0"/>
        </a:p>
      </dsp:txBody>
      <dsp:txXfrm>
        <a:off x="177617" y="1116839"/>
        <a:ext cx="1861452" cy="3829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04D04-FF80-40E8-9912-7266660D31E9}">
      <dsp:nvSpPr>
        <dsp:cNvPr id="0" name=""/>
        <dsp:cNvSpPr/>
      </dsp:nvSpPr>
      <dsp:spPr>
        <a:xfrm>
          <a:off x="1799" y="315122"/>
          <a:ext cx="1807264" cy="1549039"/>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t="-38000" b="-38000"/>
          </a:stretch>
        </a:blipFill>
        <a:ln>
          <a:noFill/>
        </a:ln>
        <a:effectLst/>
      </dsp:spPr>
      <dsp:style>
        <a:lnRef idx="0">
          <a:scrgbClr r="0" g="0" b="0"/>
        </a:lnRef>
        <a:fillRef idx="1">
          <a:scrgbClr r="0" g="0" b="0"/>
        </a:fillRef>
        <a:effectRef idx="0">
          <a:scrgbClr r="0" g="0" b="0"/>
        </a:effectRef>
        <a:fontRef idx="minor"/>
      </dsp:style>
    </dsp:sp>
    <dsp:sp modelId="{8D4126DC-B5AC-4AAC-A2DD-F2DD986F992C}">
      <dsp:nvSpPr>
        <dsp:cNvPr id="0" name=""/>
        <dsp:cNvSpPr/>
      </dsp:nvSpPr>
      <dsp:spPr>
        <a:xfrm>
          <a:off x="899" y="1434784"/>
          <a:ext cx="1807264" cy="371769"/>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IN" sz="2000" kern="1200" dirty="0"/>
            <a:t>Angami</a:t>
          </a:r>
        </a:p>
      </dsp:txBody>
      <dsp:txXfrm>
        <a:off x="899" y="1434784"/>
        <a:ext cx="1807264" cy="3717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C6DD7-65E6-4C7C-9A22-53D64BBF44E8}">
      <dsp:nvSpPr>
        <dsp:cNvPr id="0" name=""/>
        <dsp:cNvSpPr/>
      </dsp:nvSpPr>
      <dsp:spPr>
        <a:xfrm>
          <a:off x="0" y="579189"/>
          <a:ext cx="1669880" cy="143128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0" b="-20000"/>
          </a:stretch>
        </a:blipFill>
        <a:ln>
          <a:noFill/>
        </a:ln>
        <a:effectLst/>
      </dsp:spPr>
      <dsp:style>
        <a:lnRef idx="0">
          <a:scrgbClr r="0" g="0" b="0"/>
        </a:lnRef>
        <a:fillRef idx="1">
          <a:scrgbClr r="0" g="0" b="0"/>
        </a:fillRef>
        <a:effectRef idx="0">
          <a:scrgbClr r="0" g="0" b="0"/>
        </a:effectRef>
        <a:fontRef idx="minor"/>
      </dsp:style>
    </dsp:sp>
    <dsp:sp modelId="{B9B93315-5F86-40B9-979E-5C53A70AABBD}">
      <dsp:nvSpPr>
        <dsp:cNvPr id="0" name=""/>
        <dsp:cNvSpPr/>
      </dsp:nvSpPr>
      <dsp:spPr>
        <a:xfrm>
          <a:off x="275" y="1291494"/>
          <a:ext cx="1669880" cy="343508"/>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IN" sz="1800" kern="1200" dirty="0">
              <a:solidFill>
                <a:schemeClr val="bg1"/>
              </a:solidFill>
            </a:rPr>
            <a:t>Lepcha</a:t>
          </a:r>
        </a:p>
      </dsp:txBody>
      <dsp:txXfrm>
        <a:off x="275" y="1291494"/>
        <a:ext cx="1669880" cy="3435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A0881-0961-45F4-A6A8-9AAE43F8FC99}">
      <dsp:nvSpPr>
        <dsp:cNvPr id="0" name=""/>
        <dsp:cNvSpPr/>
      </dsp:nvSpPr>
      <dsp:spPr>
        <a:xfrm>
          <a:off x="271349" y="0"/>
          <a:ext cx="2056006" cy="176224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3000" r="-33000"/>
          </a:stretch>
        </a:blipFill>
        <a:ln>
          <a:noFill/>
        </a:ln>
        <a:effectLst/>
      </dsp:spPr>
      <dsp:style>
        <a:lnRef idx="0">
          <a:scrgbClr r="0" g="0" b="0"/>
        </a:lnRef>
        <a:fillRef idx="1">
          <a:scrgbClr r="0" g="0" b="0"/>
        </a:fillRef>
        <a:effectRef idx="0">
          <a:scrgbClr r="0" g="0" b="0"/>
        </a:effectRef>
        <a:fontRef idx="minor"/>
      </dsp:style>
    </dsp:sp>
    <dsp:sp modelId="{261F166D-BE3E-4024-9E92-DFF1DE86E454}">
      <dsp:nvSpPr>
        <dsp:cNvPr id="0" name=""/>
        <dsp:cNvSpPr/>
      </dsp:nvSpPr>
      <dsp:spPr>
        <a:xfrm>
          <a:off x="289750" y="1233568"/>
          <a:ext cx="2056006" cy="422937"/>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1022350">
            <a:lnSpc>
              <a:spcPct val="90000"/>
            </a:lnSpc>
            <a:spcBef>
              <a:spcPct val="0"/>
            </a:spcBef>
            <a:spcAft>
              <a:spcPct val="35000"/>
            </a:spcAft>
            <a:buNone/>
          </a:pPr>
          <a:r>
            <a:rPr lang="en-IN" sz="2300" kern="1200" dirty="0"/>
            <a:t>Bodo</a:t>
          </a:r>
        </a:p>
      </dsp:txBody>
      <dsp:txXfrm>
        <a:off x="289750" y="1233568"/>
        <a:ext cx="2056006" cy="42293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032C21-8DE2-46AD-BA6D-E5C7BE793A68}">
      <dsp:nvSpPr>
        <dsp:cNvPr id="0" name=""/>
        <dsp:cNvSpPr/>
      </dsp:nvSpPr>
      <dsp:spPr>
        <a:xfrm>
          <a:off x="298597" y="0"/>
          <a:ext cx="1911438" cy="163832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a:ln>
          <a:noFill/>
        </a:ln>
        <a:effectLst/>
      </dsp:spPr>
      <dsp:style>
        <a:lnRef idx="0">
          <a:scrgbClr r="0" g="0" b="0"/>
        </a:lnRef>
        <a:fillRef idx="1">
          <a:scrgbClr r="0" g="0" b="0"/>
        </a:fillRef>
        <a:effectRef idx="0">
          <a:scrgbClr r="0" g="0" b="0"/>
        </a:effectRef>
        <a:fontRef idx="minor"/>
      </dsp:style>
    </dsp:sp>
    <dsp:sp modelId="{C4469844-9792-4C5F-BF02-0E3FB12DBB72}">
      <dsp:nvSpPr>
        <dsp:cNvPr id="0" name=""/>
        <dsp:cNvSpPr/>
      </dsp:nvSpPr>
      <dsp:spPr>
        <a:xfrm>
          <a:off x="298597" y="1146830"/>
          <a:ext cx="1911438" cy="393198"/>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933450">
            <a:lnSpc>
              <a:spcPct val="90000"/>
            </a:lnSpc>
            <a:spcBef>
              <a:spcPct val="0"/>
            </a:spcBef>
            <a:spcAft>
              <a:spcPct val="35000"/>
            </a:spcAft>
            <a:buNone/>
          </a:pPr>
          <a:r>
            <a:rPr lang="en-IN" sz="2100" kern="1200" dirty="0"/>
            <a:t>Mizo</a:t>
          </a:r>
        </a:p>
      </dsp:txBody>
      <dsp:txXfrm>
        <a:off x="298597" y="1146830"/>
        <a:ext cx="1911438" cy="39319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210473-50ED-4139-87D8-5887142F5FB5}">
      <dsp:nvSpPr>
        <dsp:cNvPr id="0" name=""/>
        <dsp:cNvSpPr/>
      </dsp:nvSpPr>
      <dsp:spPr>
        <a:xfrm>
          <a:off x="147740" y="0"/>
          <a:ext cx="1638135" cy="1404076"/>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a:ln>
          <a:noFill/>
        </a:ln>
        <a:effectLst/>
      </dsp:spPr>
      <dsp:style>
        <a:lnRef idx="0">
          <a:scrgbClr r="0" g="0" b="0"/>
        </a:lnRef>
        <a:fillRef idx="1">
          <a:scrgbClr r="0" g="0" b="0"/>
        </a:fillRef>
        <a:effectRef idx="0">
          <a:scrgbClr r="0" g="0" b="0"/>
        </a:effectRef>
        <a:fontRef idx="minor"/>
      </dsp:style>
    </dsp:sp>
    <dsp:sp modelId="{062764A3-CB19-4509-B047-ECD1F96EFA01}">
      <dsp:nvSpPr>
        <dsp:cNvPr id="0" name=""/>
        <dsp:cNvSpPr/>
      </dsp:nvSpPr>
      <dsp:spPr>
        <a:xfrm>
          <a:off x="147740" y="982853"/>
          <a:ext cx="1638135" cy="336978"/>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IN" sz="1800" kern="1200" dirty="0"/>
            <a:t>Tripuri</a:t>
          </a:r>
        </a:p>
      </dsp:txBody>
      <dsp:txXfrm>
        <a:off x="147740" y="982853"/>
        <a:ext cx="1638135" cy="33697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BEA57F-41F5-44ED-A5D6-04DBF1EB23CC}">
      <dsp:nvSpPr>
        <dsp:cNvPr id="0" name=""/>
        <dsp:cNvSpPr/>
      </dsp:nvSpPr>
      <dsp:spPr>
        <a:xfrm>
          <a:off x="7" y="0"/>
          <a:ext cx="2404263" cy="3262672"/>
        </a:xfrm>
        <a:prstGeom prst="roundRect">
          <a:avLst>
            <a:gd name="adj" fmla="val 1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ts val="600"/>
            </a:spcAft>
            <a:buNone/>
          </a:pPr>
          <a:r>
            <a:rPr lang="en-US" sz="1800" b="1" kern="1200" dirty="0">
              <a:solidFill>
                <a:srgbClr val="C00000"/>
              </a:solidFill>
              <a:latin typeface="+mn-lt"/>
            </a:rPr>
            <a:t>Oil production </a:t>
          </a:r>
          <a:r>
            <a:rPr lang="en-US" sz="1800" kern="1200" dirty="0">
              <a:latin typeface="+mn-lt"/>
            </a:rPr>
            <a:t>will play a crucial role in the industrial development in the mountainous region </a:t>
          </a:r>
        </a:p>
      </dsp:txBody>
      <dsp:txXfrm>
        <a:off x="70425" y="70418"/>
        <a:ext cx="2263427" cy="3121836"/>
      </dsp:txXfrm>
    </dsp:sp>
    <dsp:sp modelId="{58376548-9382-4D75-91A0-64CBFABD0A7D}">
      <dsp:nvSpPr>
        <dsp:cNvPr id="0" name=""/>
        <dsp:cNvSpPr/>
      </dsp:nvSpPr>
      <dsp:spPr>
        <a:xfrm>
          <a:off x="2814125" y="0"/>
          <a:ext cx="2404263" cy="3262672"/>
        </a:xfrm>
        <a:prstGeom prst="roundRect">
          <a:avLst>
            <a:gd name="adj" fmla="val 1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ts val="600"/>
            </a:spcAft>
            <a:buNone/>
          </a:pPr>
          <a:r>
            <a:rPr lang="en-US" sz="1800" kern="1200" dirty="0">
              <a:latin typeface="+mn-lt"/>
            </a:rPr>
            <a:t>The Northeast accounts for about 20 per cent of the country's total </a:t>
          </a:r>
          <a:r>
            <a:rPr lang="en-US" sz="1800" b="1" kern="1200" dirty="0">
              <a:solidFill>
                <a:srgbClr val="C00000"/>
              </a:solidFill>
              <a:latin typeface="+mn-lt"/>
            </a:rPr>
            <a:t>natural gas</a:t>
          </a:r>
          <a:endParaRPr lang="en-US" sz="1800" kern="1200" dirty="0">
            <a:solidFill>
              <a:srgbClr val="C00000"/>
            </a:solidFill>
            <a:latin typeface="+mn-lt"/>
          </a:endParaRPr>
        </a:p>
        <a:p>
          <a:pPr marL="0" lvl="0" indent="0" algn="ctr" defTabSz="800100">
            <a:lnSpc>
              <a:spcPct val="90000"/>
            </a:lnSpc>
            <a:spcBef>
              <a:spcPct val="0"/>
            </a:spcBef>
            <a:spcAft>
              <a:spcPts val="600"/>
            </a:spcAft>
            <a:buNone/>
          </a:pPr>
          <a:r>
            <a:rPr lang="en-US" sz="1800" kern="1200" dirty="0">
              <a:latin typeface="+mn-lt"/>
            </a:rPr>
            <a:t>Assam, Arunachal Pradesh and Tripura have established gas production potential.</a:t>
          </a:r>
          <a:endParaRPr lang="en-IN" sz="1800" kern="1200" dirty="0">
            <a:latin typeface="+mn-lt"/>
          </a:endParaRPr>
        </a:p>
      </dsp:txBody>
      <dsp:txXfrm>
        <a:off x="2884543" y="70418"/>
        <a:ext cx="2263427" cy="3121836"/>
      </dsp:txXfrm>
    </dsp:sp>
    <dsp:sp modelId="{108E9EB1-6790-4499-A416-1D9FD529D958}">
      <dsp:nvSpPr>
        <dsp:cNvPr id="0" name=""/>
        <dsp:cNvSpPr/>
      </dsp:nvSpPr>
      <dsp:spPr>
        <a:xfrm>
          <a:off x="5622305" y="0"/>
          <a:ext cx="2404263" cy="3262672"/>
        </a:xfrm>
        <a:prstGeom prst="roundRect">
          <a:avLst>
            <a:gd name="adj" fmla="val 1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ts val="600"/>
            </a:spcAft>
            <a:buNone/>
          </a:pPr>
          <a:r>
            <a:rPr lang="en-US" sz="1800" kern="1200" dirty="0">
              <a:latin typeface="+mn-lt"/>
            </a:rPr>
            <a:t>Meghalaya and Assam in northeast India contain 73 % of the total tertiary </a:t>
          </a:r>
          <a:r>
            <a:rPr lang="en-US" sz="1800" b="1" kern="1200" dirty="0">
              <a:solidFill>
                <a:srgbClr val="C00000"/>
              </a:solidFill>
              <a:latin typeface="+mn-lt"/>
            </a:rPr>
            <a:t>coal</a:t>
          </a:r>
          <a:r>
            <a:rPr lang="en-US" sz="1800" kern="1200" dirty="0">
              <a:latin typeface="+mn-lt"/>
            </a:rPr>
            <a:t> reserves. </a:t>
          </a:r>
        </a:p>
      </dsp:txBody>
      <dsp:txXfrm>
        <a:off x="5692723" y="70418"/>
        <a:ext cx="2263427" cy="312183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18E7A-9CAA-44E8-B873-60807C4E22CC}">
      <dsp:nvSpPr>
        <dsp:cNvPr id="0" name=""/>
        <dsp:cNvSpPr/>
      </dsp:nvSpPr>
      <dsp:spPr>
        <a:xfrm>
          <a:off x="363" y="82622"/>
          <a:ext cx="1705457" cy="146177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000" r="-1000"/>
          </a:stretch>
        </a:blipFill>
        <a:ln>
          <a:noFill/>
        </a:ln>
        <a:effectLst/>
      </dsp:spPr>
      <dsp:style>
        <a:lnRef idx="0">
          <a:scrgbClr r="0" g="0" b="0"/>
        </a:lnRef>
        <a:fillRef idx="1">
          <a:scrgbClr r="0" g="0" b="0"/>
        </a:fillRef>
        <a:effectRef idx="0">
          <a:scrgbClr r="0" g="0" b="0"/>
        </a:effectRef>
        <a:fontRef idx="minor"/>
      </dsp:style>
    </dsp:sp>
    <dsp:sp modelId="{28909C4E-C755-4782-9326-A637064571D8}">
      <dsp:nvSpPr>
        <dsp:cNvPr id="0" name=""/>
        <dsp:cNvSpPr/>
      </dsp:nvSpPr>
      <dsp:spPr>
        <a:xfrm>
          <a:off x="363" y="1211877"/>
          <a:ext cx="1705457" cy="350827"/>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b="1" kern="1200" dirty="0">
              <a:solidFill>
                <a:schemeClr val="tx1"/>
              </a:solidFill>
            </a:rPr>
            <a:t>1</a:t>
          </a:r>
          <a:r>
            <a:rPr lang="en-US" sz="1500" b="1" kern="1200" baseline="30000" dirty="0">
              <a:solidFill>
                <a:schemeClr val="tx1"/>
              </a:solidFill>
            </a:rPr>
            <a:t>st</a:t>
          </a:r>
          <a:r>
            <a:rPr lang="en-US" sz="1500" b="1" kern="1200" dirty="0">
              <a:solidFill>
                <a:schemeClr val="tx1"/>
              </a:solidFill>
            </a:rPr>
            <a:t> used in France</a:t>
          </a:r>
          <a:endParaRPr lang="en-IN" sz="1500" b="1" kern="1200" dirty="0">
            <a:solidFill>
              <a:schemeClr val="tx1"/>
            </a:solidFill>
          </a:endParaRPr>
        </a:p>
      </dsp:txBody>
      <dsp:txXfrm>
        <a:off x="363" y="1211877"/>
        <a:ext cx="1705457" cy="35082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E097D9-F374-4C11-A331-70BF451CD834}">
      <dsp:nvSpPr>
        <dsp:cNvPr id="0" name=""/>
        <dsp:cNvSpPr/>
      </dsp:nvSpPr>
      <dsp:spPr>
        <a:xfrm>
          <a:off x="0" y="0"/>
          <a:ext cx="2154319" cy="160423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9000" r="-19000"/>
          </a:stretch>
        </a:blipFill>
        <a:ln>
          <a:noFill/>
        </a:ln>
        <a:effectLst/>
      </dsp:spPr>
      <dsp:style>
        <a:lnRef idx="0">
          <a:scrgbClr r="0" g="0" b="0"/>
        </a:lnRef>
        <a:fillRef idx="1">
          <a:scrgbClr r="0" g="0" b="0"/>
        </a:fillRef>
        <a:effectRef idx="0">
          <a:scrgbClr r="0" g="0" b="0"/>
        </a:effectRef>
        <a:fontRef idx="minor"/>
      </dsp:style>
    </dsp:sp>
    <dsp:sp modelId="{AEADDD61-B31F-422D-BC72-A800D59F5215}">
      <dsp:nvSpPr>
        <dsp:cNvPr id="0" name=""/>
        <dsp:cNvSpPr/>
      </dsp:nvSpPr>
      <dsp:spPr>
        <a:xfrm>
          <a:off x="157126" y="1184528"/>
          <a:ext cx="1871660" cy="385016"/>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b="1" kern="1200" dirty="0">
              <a:solidFill>
                <a:schemeClr val="tx1"/>
              </a:solidFill>
            </a:rPr>
            <a:t>Widely used in Europe</a:t>
          </a:r>
          <a:endParaRPr lang="en-IN" sz="1300" b="1" kern="1200" dirty="0">
            <a:solidFill>
              <a:schemeClr val="tx1"/>
            </a:solidFill>
          </a:endParaRPr>
        </a:p>
      </dsp:txBody>
      <dsp:txXfrm>
        <a:off x="157126" y="1184528"/>
        <a:ext cx="1871660" cy="38501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076AA4-6D4F-4EB7-B6F0-5D08EE9B98ED}">
      <dsp:nvSpPr>
        <dsp:cNvPr id="0" name=""/>
        <dsp:cNvSpPr/>
      </dsp:nvSpPr>
      <dsp:spPr>
        <a:xfrm>
          <a:off x="0" y="259715"/>
          <a:ext cx="7669237" cy="1597050"/>
        </a:xfrm>
        <a:prstGeom prst="round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Font typeface="Arial" panose="020B0604020202020204" pitchFamily="34" charset="0"/>
            <a:buNone/>
          </a:pPr>
          <a:r>
            <a:rPr lang="en-US" sz="1800" b="0" i="0" kern="1200"/>
            <a:t>Social inclusion is the process of </a:t>
          </a:r>
          <a:r>
            <a:rPr lang="en-US" sz="1800" b="1" i="0" kern="1200"/>
            <a:t>improving the terms </a:t>
          </a:r>
          <a:r>
            <a:rPr lang="en-US" sz="1800" b="0" i="0" kern="1200"/>
            <a:t>on which individuals and groups take part in society—improving the </a:t>
          </a:r>
          <a:r>
            <a:rPr lang="en-US" sz="1800" b="1" i="0" kern="1200"/>
            <a:t>ability</a:t>
          </a:r>
          <a:r>
            <a:rPr lang="en-US" sz="1800" b="0" i="0" kern="1200"/>
            <a:t>, </a:t>
          </a:r>
          <a:r>
            <a:rPr lang="en-US" sz="1800" b="1" i="0" kern="1200"/>
            <a:t>opportunity</a:t>
          </a:r>
          <a:r>
            <a:rPr lang="en-US" sz="1800" b="0" i="0" kern="1200"/>
            <a:t>, and </a:t>
          </a:r>
          <a:r>
            <a:rPr lang="en-US" sz="1800" b="1" i="0" kern="1200"/>
            <a:t>dignity</a:t>
          </a:r>
          <a:r>
            <a:rPr lang="en-US" sz="1800" b="0" i="0" kern="1200"/>
            <a:t> of those disadvantaged on the basis of their identity.</a:t>
          </a:r>
        </a:p>
        <a:p>
          <a:pPr marL="0" lvl="0" indent="0" algn="r" defTabSz="800100">
            <a:lnSpc>
              <a:spcPct val="90000"/>
            </a:lnSpc>
            <a:spcBef>
              <a:spcPct val="0"/>
            </a:spcBef>
            <a:spcAft>
              <a:spcPct val="35000"/>
            </a:spcAft>
            <a:buFont typeface="Arial" panose="020B0604020202020204" pitchFamily="34" charset="0"/>
            <a:buNone/>
          </a:pPr>
          <a:r>
            <a:rPr lang="en-US" altLang="en-US" sz="1800" b="1" kern="1200">
              <a:latin typeface="+mn-lt"/>
            </a:rPr>
            <a:t>(World  Bank Group</a:t>
          </a:r>
          <a:endParaRPr lang="en-IN" sz="1800" b="1" kern="1200" dirty="0"/>
        </a:p>
      </dsp:txBody>
      <dsp:txXfrm>
        <a:off x="77962" y="337677"/>
        <a:ext cx="7513313" cy="1441126"/>
      </dsp:txXfrm>
    </dsp:sp>
    <dsp:sp modelId="{3C7FC97B-377E-4693-864D-3B233D863CAC}">
      <dsp:nvSpPr>
        <dsp:cNvPr id="0" name=""/>
        <dsp:cNvSpPr/>
      </dsp:nvSpPr>
      <dsp:spPr>
        <a:xfrm>
          <a:off x="0" y="2010217"/>
          <a:ext cx="7669237" cy="1597050"/>
        </a:xfrm>
        <a:prstGeom prst="roundRect">
          <a:avLst/>
        </a:prstGeom>
        <a:gradFill rotWithShape="0">
          <a:gsLst>
            <a:gs pos="0">
              <a:schemeClr val="accent5">
                <a:hueOff val="-7222796"/>
                <a:satOff val="0"/>
                <a:lumOff val="30000"/>
                <a:alphaOff val="0"/>
                <a:tint val="50000"/>
                <a:satMod val="300000"/>
              </a:schemeClr>
            </a:gs>
            <a:gs pos="35000">
              <a:schemeClr val="accent5">
                <a:hueOff val="-7222796"/>
                <a:satOff val="0"/>
                <a:lumOff val="30000"/>
                <a:alphaOff val="0"/>
                <a:tint val="37000"/>
                <a:satMod val="300000"/>
              </a:schemeClr>
            </a:gs>
            <a:gs pos="100000">
              <a:schemeClr val="accent5">
                <a:hueOff val="-7222796"/>
                <a:satOff val="0"/>
                <a:lumOff val="3000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b="1" kern="1200" dirty="0"/>
            <a:t>Inclusion</a:t>
          </a:r>
          <a:r>
            <a:rPr lang="en-US" sz="1800" kern="1200" dirty="0"/>
            <a:t> is the process where </a:t>
          </a:r>
          <a:r>
            <a:rPr lang="en-US" sz="1800" b="1" kern="1200" dirty="0"/>
            <a:t>varying needs </a:t>
          </a:r>
          <a:r>
            <a:rPr lang="en-US" sz="1800" kern="1200" dirty="0"/>
            <a:t>of a community, and groups that constitute it, </a:t>
          </a:r>
          <a:r>
            <a:rPr lang="en-US" sz="1800" b="1" kern="1200" dirty="0">
              <a:solidFill>
                <a:srgbClr val="FF0000"/>
              </a:solidFill>
            </a:rPr>
            <a:t>are recognized and priorities met</a:t>
          </a:r>
          <a:r>
            <a:rPr lang="en-US" sz="1800" kern="1200" dirty="0"/>
            <a:t>. It is the positive management of diversity, to which all organizations should aspire. </a:t>
          </a:r>
        </a:p>
        <a:p>
          <a:pPr marL="0" lvl="0" indent="0" algn="r" defTabSz="800100">
            <a:lnSpc>
              <a:spcPct val="90000"/>
            </a:lnSpc>
            <a:spcBef>
              <a:spcPct val="0"/>
            </a:spcBef>
            <a:spcAft>
              <a:spcPct val="35000"/>
            </a:spcAft>
            <a:buNone/>
          </a:pPr>
          <a:r>
            <a:rPr lang="en-US" sz="1800" b="1" kern="1200" dirty="0"/>
            <a:t>(McDonald and </a:t>
          </a:r>
          <a:r>
            <a:rPr lang="en-US" sz="1800" b="1" kern="1200" dirty="0" err="1"/>
            <a:t>Olley</a:t>
          </a:r>
          <a:r>
            <a:rPr lang="en-US" sz="1800" b="1" kern="1200" dirty="0"/>
            <a:t>) </a:t>
          </a:r>
          <a:endParaRPr lang="en-IN" sz="1800" b="1" kern="1200" dirty="0"/>
        </a:p>
      </dsp:txBody>
      <dsp:txXfrm>
        <a:off x="77962" y="2088179"/>
        <a:ext cx="7513313" cy="144112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3383FC-8BF1-4490-A8A2-3D5B73FE8F6E}">
      <dsp:nvSpPr>
        <dsp:cNvPr id="0" name=""/>
        <dsp:cNvSpPr/>
      </dsp:nvSpPr>
      <dsp:spPr>
        <a:xfrm>
          <a:off x="800912" y="1211"/>
          <a:ext cx="3145153" cy="710413"/>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Font typeface="Wingdings" panose="05000000000000000000" pitchFamily="2" charset="2"/>
            <a:buNone/>
          </a:pPr>
          <a:r>
            <a:rPr lang="en-US" sz="1900" b="1" kern="1200" dirty="0">
              <a:latin typeface="+mn-lt"/>
            </a:rPr>
            <a:t>Secure a job </a:t>
          </a:r>
          <a:endParaRPr lang="en-IN" sz="1900" b="1" kern="1200" dirty="0"/>
        </a:p>
      </dsp:txBody>
      <dsp:txXfrm>
        <a:off x="800912" y="1211"/>
        <a:ext cx="3145153" cy="710413"/>
      </dsp:txXfrm>
    </dsp:sp>
    <dsp:sp modelId="{3097BDD4-FC36-4B8C-A299-8C324509C5BF}">
      <dsp:nvSpPr>
        <dsp:cNvPr id="0" name=""/>
        <dsp:cNvSpPr/>
      </dsp:nvSpPr>
      <dsp:spPr>
        <a:xfrm>
          <a:off x="0" y="39331"/>
          <a:ext cx="745134" cy="7104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A0A7AC-4532-4AEB-B456-92E4A10B45F4}">
      <dsp:nvSpPr>
        <dsp:cNvPr id="0" name=""/>
        <dsp:cNvSpPr/>
      </dsp:nvSpPr>
      <dsp:spPr>
        <a:xfrm>
          <a:off x="0" y="783098"/>
          <a:ext cx="3145153" cy="710413"/>
        </a:xfrm>
        <a:prstGeom prst="rect">
          <a:avLst/>
        </a:prstGeom>
        <a:solidFill>
          <a:schemeClr val="accent2">
            <a:hueOff val="3000017"/>
            <a:satOff val="3846"/>
            <a:lumOff val="102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Font typeface="Wingdings" panose="05000000000000000000" pitchFamily="2" charset="2"/>
            <a:buNone/>
          </a:pPr>
          <a:r>
            <a:rPr lang="en-US" sz="1900" b="1" kern="1200" dirty="0">
              <a:latin typeface="+mn-lt"/>
            </a:rPr>
            <a:t>Access services </a:t>
          </a:r>
          <a:endParaRPr lang="en-IN" sz="1900" b="1" kern="1200" dirty="0"/>
        </a:p>
      </dsp:txBody>
      <dsp:txXfrm>
        <a:off x="0" y="783098"/>
        <a:ext cx="3145153" cy="710413"/>
      </dsp:txXfrm>
    </dsp:sp>
    <dsp:sp modelId="{ABDC5615-B175-4894-BB7E-8DB6EC82D487}">
      <dsp:nvSpPr>
        <dsp:cNvPr id="0" name=""/>
        <dsp:cNvSpPr/>
      </dsp:nvSpPr>
      <dsp:spPr>
        <a:xfrm>
          <a:off x="3230990" y="794508"/>
          <a:ext cx="774870" cy="6571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CD4350-EFEC-4F07-9263-A3B3EC629E8C}">
      <dsp:nvSpPr>
        <dsp:cNvPr id="0" name=""/>
        <dsp:cNvSpPr/>
      </dsp:nvSpPr>
      <dsp:spPr>
        <a:xfrm>
          <a:off x="797243" y="1656473"/>
          <a:ext cx="3145153" cy="710413"/>
        </a:xfrm>
        <a:prstGeom prst="rect">
          <a:avLst/>
        </a:prstGeom>
        <a:solidFill>
          <a:schemeClr val="accent2">
            <a:hueOff val="6000035"/>
            <a:satOff val="7693"/>
            <a:lumOff val="205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b="1" kern="1200" dirty="0">
              <a:latin typeface="+mn-lt"/>
            </a:rPr>
            <a:t>Access to social interactions</a:t>
          </a:r>
          <a:endParaRPr lang="en-IN" sz="1800" b="1" kern="1200" dirty="0"/>
        </a:p>
      </dsp:txBody>
      <dsp:txXfrm>
        <a:off x="797243" y="1656473"/>
        <a:ext cx="3145153" cy="710413"/>
      </dsp:txXfrm>
    </dsp:sp>
    <dsp:sp modelId="{7BDE67AF-60E0-4B33-98C2-1D2A98491A3F}">
      <dsp:nvSpPr>
        <dsp:cNvPr id="0" name=""/>
        <dsp:cNvSpPr/>
      </dsp:nvSpPr>
      <dsp:spPr>
        <a:xfrm>
          <a:off x="0" y="1664785"/>
          <a:ext cx="672131" cy="7104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E12705-DC8A-45E2-B0FF-9578169FB72A}">
      <dsp:nvSpPr>
        <dsp:cNvPr id="0" name=""/>
        <dsp:cNvSpPr/>
      </dsp:nvSpPr>
      <dsp:spPr>
        <a:xfrm>
          <a:off x="0" y="2522225"/>
          <a:ext cx="3145153" cy="710413"/>
        </a:xfrm>
        <a:prstGeom prst="rect">
          <a:avLst/>
        </a:prstGeom>
        <a:solidFill>
          <a:schemeClr val="accent2">
            <a:hueOff val="9000052"/>
            <a:satOff val="11539"/>
            <a:lumOff val="308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Must have rights</a:t>
          </a:r>
          <a:endParaRPr lang="en-IN" sz="1800" b="1" kern="1200" dirty="0"/>
        </a:p>
      </dsp:txBody>
      <dsp:txXfrm>
        <a:off x="0" y="2522225"/>
        <a:ext cx="3145153" cy="710413"/>
      </dsp:txXfrm>
    </dsp:sp>
    <dsp:sp modelId="{30DDA760-C78A-4F6D-90F2-CC68FCEA2653}">
      <dsp:nvSpPr>
        <dsp:cNvPr id="0" name=""/>
        <dsp:cNvSpPr/>
      </dsp:nvSpPr>
      <dsp:spPr>
        <a:xfrm>
          <a:off x="3221138" y="2537470"/>
          <a:ext cx="769026" cy="7104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4000" b="-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82BD4C-3D5B-499E-8E37-DD5D12E1D76D}">
      <dsp:nvSpPr>
        <dsp:cNvPr id="0" name=""/>
        <dsp:cNvSpPr/>
      </dsp:nvSpPr>
      <dsp:spPr>
        <a:xfrm>
          <a:off x="797894" y="3311735"/>
          <a:ext cx="3145153" cy="710413"/>
        </a:xfrm>
        <a:prstGeom prst="rect">
          <a:avLst/>
        </a:prstGeom>
        <a:solidFill>
          <a:schemeClr val="accent2">
            <a:hueOff val="12000070"/>
            <a:satOff val="15385"/>
            <a:lumOff val="411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mn-lt"/>
            </a:rPr>
            <a:t>Have resources to fully participate in society</a:t>
          </a:r>
          <a:endParaRPr lang="en-IN" sz="1800" b="1" kern="1200" dirty="0"/>
        </a:p>
      </dsp:txBody>
      <dsp:txXfrm>
        <a:off x="797894" y="3311735"/>
        <a:ext cx="3145153" cy="710413"/>
      </dsp:txXfrm>
    </dsp:sp>
    <dsp:sp modelId="{B669DC93-5908-4CF2-A890-DAC1F0961125}">
      <dsp:nvSpPr>
        <dsp:cNvPr id="0" name=""/>
        <dsp:cNvSpPr/>
      </dsp:nvSpPr>
      <dsp:spPr>
        <a:xfrm>
          <a:off x="0" y="3312946"/>
          <a:ext cx="733065" cy="71041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2000" b="-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CC962-5E19-4D2F-9B57-71E11609C942}">
      <dsp:nvSpPr>
        <dsp:cNvPr id="0" name=""/>
        <dsp:cNvSpPr/>
      </dsp:nvSpPr>
      <dsp:spPr>
        <a:xfrm>
          <a:off x="2362202" y="1658572"/>
          <a:ext cx="1142995" cy="1055416"/>
        </a:xfrm>
        <a:prstGeom prst="ellips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bg1"/>
              </a:solidFill>
            </a:rPr>
            <a:t>Sectors</a:t>
          </a:r>
          <a:endParaRPr lang="en-IN" sz="1400" b="1" kern="1200" dirty="0">
            <a:solidFill>
              <a:schemeClr val="bg1"/>
            </a:solidFill>
          </a:endParaRPr>
        </a:p>
      </dsp:txBody>
      <dsp:txXfrm>
        <a:off x="2529590" y="1813134"/>
        <a:ext cx="808219" cy="746292"/>
      </dsp:txXfrm>
    </dsp:sp>
    <dsp:sp modelId="{82BEA861-BA03-4D65-BDD7-1DD0A14BDBAC}">
      <dsp:nvSpPr>
        <dsp:cNvPr id="0" name=""/>
        <dsp:cNvSpPr/>
      </dsp:nvSpPr>
      <dsp:spPr>
        <a:xfrm rot="16200000">
          <a:off x="2690702" y="1401731"/>
          <a:ext cx="485994" cy="27687"/>
        </a:xfrm>
        <a:custGeom>
          <a:avLst/>
          <a:gdLst/>
          <a:ahLst/>
          <a:cxnLst/>
          <a:rect l="0" t="0" r="0" b="0"/>
          <a:pathLst>
            <a:path>
              <a:moveTo>
                <a:pt x="0" y="13843"/>
              </a:moveTo>
              <a:lnTo>
                <a:pt x="485994"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a:off x="2921550" y="1403425"/>
        <a:ext cx="24299" cy="24299"/>
      </dsp:txXfrm>
    </dsp:sp>
    <dsp:sp modelId="{76630FC8-39F7-4F0C-B455-430043D0C1B1}">
      <dsp:nvSpPr>
        <dsp:cNvPr id="0" name=""/>
        <dsp:cNvSpPr/>
      </dsp:nvSpPr>
      <dsp:spPr>
        <a:xfrm>
          <a:off x="2234880" y="-234691"/>
          <a:ext cx="1397639" cy="1407269"/>
        </a:xfrm>
        <a:prstGeom prst="ellipse">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Bamboo</a:t>
          </a:r>
          <a:endParaRPr lang="en-IN" sz="1400" b="1" kern="1200" dirty="0">
            <a:solidFill>
              <a:schemeClr val="tx1"/>
            </a:solidFill>
          </a:endParaRPr>
        </a:p>
      </dsp:txBody>
      <dsp:txXfrm>
        <a:off x="2439559" y="-28601"/>
        <a:ext cx="988281" cy="995089"/>
      </dsp:txXfrm>
    </dsp:sp>
    <dsp:sp modelId="{7F35982F-1FC1-4BEB-9A91-D0CDC854EC3A}">
      <dsp:nvSpPr>
        <dsp:cNvPr id="0" name=""/>
        <dsp:cNvSpPr/>
      </dsp:nvSpPr>
      <dsp:spPr>
        <a:xfrm rot="18600000">
          <a:off x="3199577" y="1574825"/>
          <a:ext cx="471156" cy="27687"/>
        </a:xfrm>
        <a:custGeom>
          <a:avLst/>
          <a:gdLst/>
          <a:ahLst/>
          <a:cxnLst/>
          <a:rect l="0" t="0" r="0" b="0"/>
          <a:pathLst>
            <a:path>
              <a:moveTo>
                <a:pt x="0" y="13843"/>
              </a:moveTo>
              <a:lnTo>
                <a:pt x="471156"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a:off x="3423376" y="1576890"/>
        <a:ext cx="23557" cy="23557"/>
      </dsp:txXfrm>
    </dsp:sp>
    <dsp:sp modelId="{789DBFD0-E15B-48A9-B9F4-1A880E741B08}">
      <dsp:nvSpPr>
        <dsp:cNvPr id="0" name=""/>
        <dsp:cNvSpPr/>
      </dsp:nvSpPr>
      <dsp:spPr>
        <a:xfrm>
          <a:off x="3338763" y="167088"/>
          <a:ext cx="1397639" cy="1407269"/>
        </a:xfrm>
        <a:prstGeom prst="ellipse">
          <a:avLst/>
        </a:prstGeom>
        <a:solidFill>
          <a:schemeClr val="accent3">
            <a:hueOff val="-1247915"/>
            <a:satOff val="10577"/>
            <a:lumOff val="1054"/>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Piggery</a:t>
          </a:r>
          <a:endParaRPr lang="en-IN" sz="1400" b="1" kern="1200" dirty="0">
            <a:solidFill>
              <a:schemeClr val="tx1"/>
            </a:solidFill>
          </a:endParaRPr>
        </a:p>
      </dsp:txBody>
      <dsp:txXfrm>
        <a:off x="3543442" y="373178"/>
        <a:ext cx="988281" cy="995089"/>
      </dsp:txXfrm>
    </dsp:sp>
    <dsp:sp modelId="{C9E87F84-9092-4F6D-AE8F-0016512891DD}">
      <dsp:nvSpPr>
        <dsp:cNvPr id="0" name=""/>
        <dsp:cNvSpPr/>
      </dsp:nvSpPr>
      <dsp:spPr>
        <a:xfrm rot="21000000">
          <a:off x="3491648" y="2034526"/>
          <a:ext cx="448359" cy="27687"/>
        </a:xfrm>
        <a:custGeom>
          <a:avLst/>
          <a:gdLst/>
          <a:ahLst/>
          <a:cxnLst/>
          <a:rect l="0" t="0" r="0" b="0"/>
          <a:pathLst>
            <a:path>
              <a:moveTo>
                <a:pt x="0" y="13843"/>
              </a:moveTo>
              <a:lnTo>
                <a:pt x="448359"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a:off x="3704619" y="2037161"/>
        <a:ext cx="22417" cy="22417"/>
      </dsp:txXfrm>
    </dsp:sp>
    <dsp:sp modelId="{4B332FA3-7F38-4505-BEE5-059CCF904F67}">
      <dsp:nvSpPr>
        <dsp:cNvPr id="0" name=""/>
        <dsp:cNvSpPr/>
      </dsp:nvSpPr>
      <dsp:spPr>
        <a:xfrm>
          <a:off x="3926127" y="1184433"/>
          <a:ext cx="1397639" cy="1407269"/>
        </a:xfrm>
        <a:prstGeom prst="ellipse">
          <a:avLst/>
        </a:prstGeom>
        <a:solidFill>
          <a:schemeClr val="accent3">
            <a:hueOff val="-2495830"/>
            <a:satOff val="21154"/>
            <a:lumOff val="210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Regional tourism</a:t>
          </a:r>
          <a:endParaRPr lang="en-IN" sz="1400" b="1" kern="1200" dirty="0">
            <a:solidFill>
              <a:schemeClr val="tx1"/>
            </a:solidFill>
          </a:endParaRPr>
        </a:p>
      </dsp:txBody>
      <dsp:txXfrm>
        <a:off x="4130806" y="1390523"/>
        <a:ext cx="988281" cy="995089"/>
      </dsp:txXfrm>
    </dsp:sp>
    <dsp:sp modelId="{1F69D612-C241-4EA6-B705-DEBA732652C0}">
      <dsp:nvSpPr>
        <dsp:cNvPr id="0" name=""/>
        <dsp:cNvSpPr/>
      </dsp:nvSpPr>
      <dsp:spPr>
        <a:xfrm rot="1800000">
          <a:off x="3387606" y="2566651"/>
          <a:ext cx="457786" cy="27687"/>
        </a:xfrm>
        <a:custGeom>
          <a:avLst/>
          <a:gdLst/>
          <a:ahLst/>
          <a:cxnLst/>
          <a:rect l="0" t="0" r="0" b="0"/>
          <a:pathLst>
            <a:path>
              <a:moveTo>
                <a:pt x="0" y="13843"/>
              </a:moveTo>
              <a:lnTo>
                <a:pt x="457786"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a:off x="3605055" y="2569050"/>
        <a:ext cx="22889" cy="22889"/>
      </dsp:txXfrm>
    </dsp:sp>
    <dsp:sp modelId="{7F4F2438-8D9F-4DD6-8CC8-CAABE0FCCD73}">
      <dsp:nvSpPr>
        <dsp:cNvPr id="0" name=""/>
        <dsp:cNvSpPr/>
      </dsp:nvSpPr>
      <dsp:spPr>
        <a:xfrm>
          <a:off x="3722137" y="2341314"/>
          <a:ext cx="1397639" cy="1407269"/>
        </a:xfrm>
        <a:prstGeom prst="ellipse">
          <a:avLst/>
        </a:prstGeom>
        <a:solidFill>
          <a:schemeClr val="accent3">
            <a:hueOff val="-3743744"/>
            <a:satOff val="31731"/>
            <a:lumOff val="3162"/>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Higher education</a:t>
          </a:r>
          <a:endParaRPr lang="en-US" sz="1400" b="1" kern="1200" dirty="0">
            <a:solidFill>
              <a:schemeClr val="tx1"/>
            </a:solidFill>
          </a:endParaRPr>
        </a:p>
      </dsp:txBody>
      <dsp:txXfrm>
        <a:off x="3926816" y="2547404"/>
        <a:ext cx="988281" cy="995089"/>
      </dsp:txXfrm>
    </dsp:sp>
    <dsp:sp modelId="{FAC1C3F7-4DEB-480C-816C-BB08DC738596}">
      <dsp:nvSpPr>
        <dsp:cNvPr id="0" name=""/>
        <dsp:cNvSpPr/>
      </dsp:nvSpPr>
      <dsp:spPr>
        <a:xfrm rot="4200000">
          <a:off x="2957204" y="2899095"/>
          <a:ext cx="481954" cy="27687"/>
        </a:xfrm>
        <a:custGeom>
          <a:avLst/>
          <a:gdLst/>
          <a:ahLst/>
          <a:cxnLst/>
          <a:rect l="0" t="0" r="0" b="0"/>
          <a:pathLst>
            <a:path>
              <a:moveTo>
                <a:pt x="0" y="13843"/>
              </a:moveTo>
              <a:lnTo>
                <a:pt x="481954"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a:off x="3186133" y="2900890"/>
        <a:ext cx="24097" cy="24097"/>
      </dsp:txXfrm>
    </dsp:sp>
    <dsp:sp modelId="{BC1F741D-410C-4C44-AF80-4B5FF14A11F1}">
      <dsp:nvSpPr>
        <dsp:cNvPr id="0" name=""/>
        <dsp:cNvSpPr/>
      </dsp:nvSpPr>
      <dsp:spPr>
        <a:xfrm>
          <a:off x="2822244" y="3096414"/>
          <a:ext cx="1397639" cy="1407269"/>
        </a:xfrm>
        <a:prstGeom prst="ellipse">
          <a:avLst/>
        </a:prstGeom>
        <a:solidFill>
          <a:schemeClr val="accent3">
            <a:hueOff val="-4991659"/>
            <a:satOff val="42307"/>
            <a:lumOff val="421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Tertiary healthcare</a:t>
          </a:r>
          <a:endParaRPr lang="en-US" sz="1400" b="1" kern="1200" dirty="0">
            <a:solidFill>
              <a:schemeClr val="tx1"/>
            </a:solidFill>
          </a:endParaRPr>
        </a:p>
      </dsp:txBody>
      <dsp:txXfrm>
        <a:off x="3026923" y="3302504"/>
        <a:ext cx="988281" cy="995089"/>
      </dsp:txXfrm>
    </dsp:sp>
    <dsp:sp modelId="{8DDADF27-4646-4599-BA16-057C3239CC98}">
      <dsp:nvSpPr>
        <dsp:cNvPr id="0" name=""/>
        <dsp:cNvSpPr/>
      </dsp:nvSpPr>
      <dsp:spPr>
        <a:xfrm rot="6600000">
          <a:off x="2428240" y="2899095"/>
          <a:ext cx="481954" cy="27687"/>
        </a:xfrm>
        <a:custGeom>
          <a:avLst/>
          <a:gdLst/>
          <a:ahLst/>
          <a:cxnLst/>
          <a:rect l="0" t="0" r="0" b="0"/>
          <a:pathLst>
            <a:path>
              <a:moveTo>
                <a:pt x="0" y="13843"/>
              </a:moveTo>
              <a:lnTo>
                <a:pt x="481954"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rot="10800000">
        <a:off x="2657169" y="2900890"/>
        <a:ext cx="24097" cy="24097"/>
      </dsp:txXfrm>
    </dsp:sp>
    <dsp:sp modelId="{F96D6FE0-B417-4BDE-892A-66E589256661}">
      <dsp:nvSpPr>
        <dsp:cNvPr id="0" name=""/>
        <dsp:cNvSpPr/>
      </dsp:nvSpPr>
      <dsp:spPr>
        <a:xfrm>
          <a:off x="1647516" y="3096414"/>
          <a:ext cx="1397639" cy="1407269"/>
        </a:xfrm>
        <a:prstGeom prst="ellipse">
          <a:avLst/>
        </a:prstGeom>
        <a:solidFill>
          <a:schemeClr val="accent3">
            <a:hueOff val="-6239574"/>
            <a:satOff val="52884"/>
            <a:lumOff val="5269"/>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Livelihood Projects</a:t>
          </a:r>
          <a:endParaRPr lang="en-US" sz="1400" b="1" kern="1200" dirty="0">
            <a:solidFill>
              <a:schemeClr val="tx1"/>
            </a:solidFill>
          </a:endParaRPr>
        </a:p>
      </dsp:txBody>
      <dsp:txXfrm>
        <a:off x="1852195" y="3302504"/>
        <a:ext cx="988281" cy="995089"/>
      </dsp:txXfrm>
    </dsp:sp>
    <dsp:sp modelId="{F7D34ADE-EBBE-49CC-AE11-2185DA00FE80}">
      <dsp:nvSpPr>
        <dsp:cNvPr id="0" name=""/>
        <dsp:cNvSpPr/>
      </dsp:nvSpPr>
      <dsp:spPr>
        <a:xfrm rot="9000000">
          <a:off x="2086600" y="2549343"/>
          <a:ext cx="388554" cy="27687"/>
        </a:xfrm>
        <a:custGeom>
          <a:avLst/>
          <a:gdLst/>
          <a:ahLst/>
          <a:cxnLst/>
          <a:rect l="0" t="0" r="0" b="0"/>
          <a:pathLst>
            <a:path>
              <a:moveTo>
                <a:pt x="0" y="13843"/>
              </a:moveTo>
              <a:lnTo>
                <a:pt x="388554"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rot="10800000">
        <a:off x="2271164" y="2553473"/>
        <a:ext cx="19427" cy="19427"/>
      </dsp:txXfrm>
    </dsp:sp>
    <dsp:sp modelId="{B28F3425-9D15-42FC-92DD-43E57E5C584B}">
      <dsp:nvSpPr>
        <dsp:cNvPr id="0" name=""/>
        <dsp:cNvSpPr/>
      </dsp:nvSpPr>
      <dsp:spPr>
        <a:xfrm>
          <a:off x="661157" y="2318498"/>
          <a:ext cx="1570570" cy="1452900"/>
        </a:xfrm>
        <a:prstGeom prst="ellipse">
          <a:avLst/>
        </a:prstGeom>
        <a:solidFill>
          <a:schemeClr val="accent3">
            <a:hueOff val="-7487489"/>
            <a:satOff val="63461"/>
            <a:lumOff val="6323"/>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rPr>
            <a:t>Science and Technology</a:t>
          </a:r>
        </a:p>
      </dsp:txBody>
      <dsp:txXfrm>
        <a:off x="891162" y="2531270"/>
        <a:ext cx="1110560" cy="1027356"/>
      </dsp:txXfrm>
    </dsp:sp>
    <dsp:sp modelId="{64BA00C9-C908-4789-AC03-14A13CF56C61}">
      <dsp:nvSpPr>
        <dsp:cNvPr id="0" name=""/>
        <dsp:cNvSpPr/>
      </dsp:nvSpPr>
      <dsp:spPr>
        <a:xfrm rot="11400000">
          <a:off x="1927391" y="2034526"/>
          <a:ext cx="448359" cy="27687"/>
        </a:xfrm>
        <a:custGeom>
          <a:avLst/>
          <a:gdLst/>
          <a:ahLst/>
          <a:cxnLst/>
          <a:rect l="0" t="0" r="0" b="0"/>
          <a:pathLst>
            <a:path>
              <a:moveTo>
                <a:pt x="0" y="13843"/>
              </a:moveTo>
              <a:lnTo>
                <a:pt x="448359"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rot="10800000">
        <a:off x="2140362" y="2037161"/>
        <a:ext cx="22417" cy="22417"/>
      </dsp:txXfrm>
    </dsp:sp>
    <dsp:sp modelId="{4D57BFA7-7ACD-4400-9980-2A31668E9094}">
      <dsp:nvSpPr>
        <dsp:cNvPr id="0" name=""/>
        <dsp:cNvSpPr/>
      </dsp:nvSpPr>
      <dsp:spPr>
        <a:xfrm>
          <a:off x="543632" y="1184433"/>
          <a:ext cx="1397639" cy="1407269"/>
        </a:xfrm>
        <a:prstGeom prst="ellipse">
          <a:avLst/>
        </a:prstGeom>
        <a:solidFill>
          <a:schemeClr val="accent3">
            <a:hueOff val="-8735403"/>
            <a:satOff val="74038"/>
            <a:lumOff val="7377"/>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Survey and investigation</a:t>
          </a:r>
          <a:endParaRPr lang="en-US" sz="1400" b="1" kern="1200" dirty="0">
            <a:solidFill>
              <a:schemeClr val="tx1"/>
            </a:solidFill>
          </a:endParaRPr>
        </a:p>
      </dsp:txBody>
      <dsp:txXfrm>
        <a:off x="748311" y="1390523"/>
        <a:ext cx="988281" cy="995089"/>
      </dsp:txXfrm>
    </dsp:sp>
    <dsp:sp modelId="{850264C5-7A8F-4071-8D2E-814C21CD1318}">
      <dsp:nvSpPr>
        <dsp:cNvPr id="0" name=""/>
        <dsp:cNvSpPr/>
      </dsp:nvSpPr>
      <dsp:spPr>
        <a:xfrm rot="13800000">
          <a:off x="2196666" y="1574825"/>
          <a:ext cx="471156" cy="27687"/>
        </a:xfrm>
        <a:custGeom>
          <a:avLst/>
          <a:gdLst/>
          <a:ahLst/>
          <a:cxnLst/>
          <a:rect l="0" t="0" r="0" b="0"/>
          <a:pathLst>
            <a:path>
              <a:moveTo>
                <a:pt x="0" y="13843"/>
              </a:moveTo>
              <a:lnTo>
                <a:pt x="471156" y="13843"/>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IN" sz="1400" kern="1200">
            <a:solidFill>
              <a:schemeClr val="tx1"/>
            </a:solidFill>
          </a:endParaRPr>
        </a:p>
      </dsp:txBody>
      <dsp:txXfrm rot="10800000">
        <a:off x="2420465" y="1576890"/>
        <a:ext cx="23557" cy="23557"/>
      </dsp:txXfrm>
    </dsp:sp>
    <dsp:sp modelId="{59DD1345-E019-4D81-B994-D977DF380E2B}">
      <dsp:nvSpPr>
        <dsp:cNvPr id="0" name=""/>
        <dsp:cNvSpPr/>
      </dsp:nvSpPr>
      <dsp:spPr>
        <a:xfrm>
          <a:off x="1130996" y="167088"/>
          <a:ext cx="1397639" cy="1407269"/>
        </a:xfrm>
        <a:prstGeom prst="ellipse">
          <a:avLst/>
        </a:prstGeom>
        <a:solidFill>
          <a:schemeClr val="accent3">
            <a:hueOff val="-9983318"/>
            <a:satOff val="84615"/>
            <a:lumOff val="8431"/>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solidFill>
                <a:schemeClr val="tx1"/>
              </a:solidFill>
            </a:rPr>
            <a:t>Promotion of the NER</a:t>
          </a:r>
          <a:endParaRPr lang="en-US" sz="1400" b="1" kern="1200" dirty="0">
            <a:solidFill>
              <a:schemeClr val="tx1"/>
            </a:solidFill>
          </a:endParaRPr>
        </a:p>
      </dsp:txBody>
      <dsp:txXfrm>
        <a:off x="1335675" y="373178"/>
        <a:ext cx="988281" cy="99508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5FC6B6-B31A-40A6-A95D-5161B5EC2292}">
      <dsp:nvSpPr>
        <dsp:cNvPr id="0" name=""/>
        <dsp:cNvSpPr/>
      </dsp:nvSpPr>
      <dsp:spPr>
        <a:xfrm>
          <a:off x="0" y="229079"/>
          <a:ext cx="7452360" cy="3528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DD90D8-2A73-4061-AF0A-4218F3482C3C}">
      <dsp:nvSpPr>
        <dsp:cNvPr id="0" name=""/>
        <dsp:cNvSpPr/>
      </dsp:nvSpPr>
      <dsp:spPr>
        <a:xfrm>
          <a:off x="390410" y="124627"/>
          <a:ext cx="5940566" cy="41328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177" tIns="0" rIns="197177" bIns="0" numCol="1" spcCol="1270" anchor="ctr" anchorCtr="0">
          <a:noAutofit/>
        </a:bodyPr>
        <a:lstStyle/>
        <a:p>
          <a:pPr marL="0" lvl="0" indent="0" algn="l" defTabSz="622300">
            <a:lnSpc>
              <a:spcPct val="90000"/>
            </a:lnSpc>
            <a:spcBef>
              <a:spcPct val="0"/>
            </a:spcBef>
            <a:spcAft>
              <a:spcPct val="35000"/>
            </a:spcAft>
            <a:buNone/>
          </a:pPr>
          <a:r>
            <a:rPr lang="en-US" sz="1400" b="1" i="0" kern="1200">
              <a:solidFill>
                <a:schemeClr val="tx1"/>
              </a:solidFill>
              <a:effectLst/>
              <a:latin typeface="+mn-lt"/>
            </a:rPr>
            <a:t>Opening of bank branches in remote areas</a:t>
          </a:r>
          <a:endParaRPr lang="en-IN" sz="1400" b="1" kern="1200" dirty="0">
            <a:solidFill>
              <a:schemeClr val="tx1"/>
            </a:solidFill>
          </a:endParaRPr>
        </a:p>
      </dsp:txBody>
      <dsp:txXfrm>
        <a:off x="410585" y="144802"/>
        <a:ext cx="5900216" cy="372930"/>
      </dsp:txXfrm>
    </dsp:sp>
    <dsp:sp modelId="{9777B4D6-2895-49F4-B43C-FF69D23F175A}">
      <dsp:nvSpPr>
        <dsp:cNvPr id="0" name=""/>
        <dsp:cNvSpPr/>
      </dsp:nvSpPr>
      <dsp:spPr>
        <a:xfrm>
          <a:off x="0" y="864119"/>
          <a:ext cx="7452360" cy="352800"/>
        </a:xfrm>
        <a:prstGeom prst="rect">
          <a:avLst/>
        </a:prstGeom>
        <a:solidFill>
          <a:schemeClr val="lt1">
            <a:alpha val="90000"/>
            <a:hueOff val="0"/>
            <a:satOff val="0"/>
            <a:lumOff val="0"/>
            <a:alphaOff val="0"/>
          </a:schemeClr>
        </a:solidFill>
        <a:ln w="25400" cap="flat" cmpd="sng" algn="ctr">
          <a:solidFill>
            <a:schemeClr val="accent3">
              <a:hueOff val="-1996664"/>
              <a:satOff val="16923"/>
              <a:lumOff val="1686"/>
              <a:alphaOff val="0"/>
            </a:schemeClr>
          </a:solidFill>
          <a:prstDash val="solid"/>
        </a:ln>
        <a:effectLst/>
      </dsp:spPr>
      <dsp:style>
        <a:lnRef idx="2">
          <a:scrgbClr r="0" g="0" b="0"/>
        </a:lnRef>
        <a:fillRef idx="1">
          <a:scrgbClr r="0" g="0" b="0"/>
        </a:fillRef>
        <a:effectRef idx="0">
          <a:scrgbClr r="0" g="0" b="0"/>
        </a:effectRef>
        <a:fontRef idx="minor"/>
      </dsp:style>
    </dsp:sp>
    <dsp:sp modelId="{9D30691E-AE3D-4597-B044-E16C3226188B}">
      <dsp:nvSpPr>
        <dsp:cNvPr id="0" name=""/>
        <dsp:cNvSpPr/>
      </dsp:nvSpPr>
      <dsp:spPr>
        <a:xfrm>
          <a:off x="390410" y="759667"/>
          <a:ext cx="5940566" cy="413280"/>
        </a:xfrm>
        <a:prstGeom prst="roundRect">
          <a:avLst/>
        </a:prstGeom>
        <a:solidFill>
          <a:schemeClr val="accent3">
            <a:hueOff val="-1996664"/>
            <a:satOff val="16923"/>
            <a:lumOff val="1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177" tIns="0" rIns="197177" bIns="0" numCol="1" spcCol="1270" anchor="ctr" anchorCtr="0">
          <a:noAutofit/>
        </a:bodyPr>
        <a:lstStyle/>
        <a:p>
          <a:pPr marL="0" lvl="0" indent="0" algn="l" defTabSz="622300">
            <a:lnSpc>
              <a:spcPct val="90000"/>
            </a:lnSpc>
            <a:spcBef>
              <a:spcPct val="0"/>
            </a:spcBef>
            <a:spcAft>
              <a:spcPct val="35000"/>
            </a:spcAft>
            <a:buFont typeface="Arial" panose="020B0604020202020204" pitchFamily="34" charset="0"/>
            <a:buNone/>
          </a:pPr>
          <a:r>
            <a:rPr lang="en-US" sz="1400" b="1" i="0" kern="1200">
              <a:solidFill>
                <a:schemeClr val="tx1"/>
              </a:solidFill>
              <a:effectLst/>
              <a:latin typeface="+mn-lt"/>
            </a:rPr>
            <a:t>Issuing Kisan Credit Cards (KCC)</a:t>
          </a:r>
          <a:endParaRPr lang="en-IN" sz="1400" b="1" kern="1200" dirty="0">
            <a:solidFill>
              <a:schemeClr val="tx1"/>
            </a:solidFill>
          </a:endParaRPr>
        </a:p>
      </dsp:txBody>
      <dsp:txXfrm>
        <a:off x="410585" y="779842"/>
        <a:ext cx="5900216" cy="372930"/>
      </dsp:txXfrm>
    </dsp:sp>
    <dsp:sp modelId="{D79A2651-AB5E-492C-ADF7-EE20E565EE52}">
      <dsp:nvSpPr>
        <dsp:cNvPr id="0" name=""/>
        <dsp:cNvSpPr/>
      </dsp:nvSpPr>
      <dsp:spPr>
        <a:xfrm>
          <a:off x="0" y="1499160"/>
          <a:ext cx="7452360" cy="352800"/>
        </a:xfrm>
        <a:prstGeom prst="rect">
          <a:avLst/>
        </a:prstGeom>
        <a:solidFill>
          <a:schemeClr val="lt1">
            <a:alpha val="90000"/>
            <a:hueOff val="0"/>
            <a:satOff val="0"/>
            <a:lumOff val="0"/>
            <a:alphaOff val="0"/>
          </a:schemeClr>
        </a:solidFill>
        <a:ln w="25400" cap="flat" cmpd="sng" algn="ctr">
          <a:solidFill>
            <a:schemeClr val="accent3">
              <a:hueOff val="-3993327"/>
              <a:satOff val="33846"/>
              <a:lumOff val="3372"/>
              <a:alphaOff val="0"/>
            </a:schemeClr>
          </a:solidFill>
          <a:prstDash val="solid"/>
        </a:ln>
        <a:effectLst/>
      </dsp:spPr>
      <dsp:style>
        <a:lnRef idx="2">
          <a:scrgbClr r="0" g="0" b="0"/>
        </a:lnRef>
        <a:fillRef idx="1">
          <a:scrgbClr r="0" g="0" b="0"/>
        </a:fillRef>
        <a:effectRef idx="0">
          <a:scrgbClr r="0" g="0" b="0"/>
        </a:effectRef>
        <a:fontRef idx="minor"/>
      </dsp:style>
    </dsp:sp>
    <dsp:sp modelId="{19BD2C3C-B2EC-4BF6-BC8A-708EBF2329A8}">
      <dsp:nvSpPr>
        <dsp:cNvPr id="0" name=""/>
        <dsp:cNvSpPr/>
      </dsp:nvSpPr>
      <dsp:spPr>
        <a:xfrm>
          <a:off x="390410" y="1394707"/>
          <a:ext cx="5940566" cy="413280"/>
        </a:xfrm>
        <a:prstGeom prst="roundRect">
          <a:avLst/>
        </a:prstGeom>
        <a:solidFill>
          <a:schemeClr val="accent3">
            <a:hueOff val="-3993327"/>
            <a:satOff val="33846"/>
            <a:lumOff val="337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177" tIns="0" rIns="197177" bIns="0" numCol="1" spcCol="1270" anchor="ctr" anchorCtr="0">
          <a:noAutofit/>
        </a:bodyPr>
        <a:lstStyle/>
        <a:p>
          <a:pPr marL="0" lvl="0" indent="0" algn="l" defTabSz="622300">
            <a:lnSpc>
              <a:spcPct val="90000"/>
            </a:lnSpc>
            <a:spcBef>
              <a:spcPct val="0"/>
            </a:spcBef>
            <a:spcAft>
              <a:spcPct val="35000"/>
            </a:spcAft>
            <a:buNone/>
          </a:pPr>
          <a:r>
            <a:rPr lang="en-US" sz="1400" b="1" i="0" kern="1200">
              <a:solidFill>
                <a:schemeClr val="tx1"/>
              </a:solidFill>
              <a:effectLst/>
              <a:latin typeface="+mn-lt"/>
            </a:rPr>
            <a:t>Linkage of self-help groups (SHGs) with banks</a:t>
          </a:r>
          <a:endParaRPr lang="en-IN" sz="1400" b="1" kern="1200" dirty="0">
            <a:solidFill>
              <a:schemeClr val="tx1"/>
            </a:solidFill>
          </a:endParaRPr>
        </a:p>
      </dsp:txBody>
      <dsp:txXfrm>
        <a:off x="410585" y="1414882"/>
        <a:ext cx="5900216" cy="372930"/>
      </dsp:txXfrm>
    </dsp:sp>
    <dsp:sp modelId="{56A639A3-F4AB-45E4-B21F-4B98A04C12E5}">
      <dsp:nvSpPr>
        <dsp:cNvPr id="0" name=""/>
        <dsp:cNvSpPr/>
      </dsp:nvSpPr>
      <dsp:spPr>
        <a:xfrm>
          <a:off x="0" y="2134200"/>
          <a:ext cx="7452360" cy="352800"/>
        </a:xfrm>
        <a:prstGeom prst="rect">
          <a:avLst/>
        </a:prstGeom>
        <a:solidFill>
          <a:schemeClr val="lt1">
            <a:alpha val="90000"/>
            <a:hueOff val="0"/>
            <a:satOff val="0"/>
            <a:lumOff val="0"/>
            <a:alphaOff val="0"/>
          </a:schemeClr>
        </a:solidFill>
        <a:ln w="25400" cap="flat" cmpd="sng" algn="ctr">
          <a:solidFill>
            <a:schemeClr val="accent3">
              <a:hueOff val="-5989991"/>
              <a:satOff val="50769"/>
              <a:lumOff val="5059"/>
              <a:alphaOff val="0"/>
            </a:schemeClr>
          </a:solidFill>
          <a:prstDash val="solid"/>
        </a:ln>
        <a:effectLst/>
      </dsp:spPr>
      <dsp:style>
        <a:lnRef idx="2">
          <a:scrgbClr r="0" g="0" b="0"/>
        </a:lnRef>
        <a:fillRef idx="1">
          <a:scrgbClr r="0" g="0" b="0"/>
        </a:fillRef>
        <a:effectRef idx="0">
          <a:scrgbClr r="0" g="0" b="0"/>
        </a:effectRef>
        <a:fontRef idx="minor"/>
      </dsp:style>
    </dsp:sp>
    <dsp:sp modelId="{91BF058D-D2C3-4737-B94F-B62708711D91}">
      <dsp:nvSpPr>
        <dsp:cNvPr id="0" name=""/>
        <dsp:cNvSpPr/>
      </dsp:nvSpPr>
      <dsp:spPr>
        <a:xfrm>
          <a:off x="390410" y="2029747"/>
          <a:ext cx="5940566" cy="413280"/>
        </a:xfrm>
        <a:prstGeom prst="roundRect">
          <a:avLst/>
        </a:prstGeom>
        <a:solidFill>
          <a:schemeClr val="accent3">
            <a:hueOff val="-5989991"/>
            <a:satOff val="50769"/>
            <a:lumOff val="5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177" tIns="0" rIns="197177" bIns="0" numCol="1" spcCol="1270" anchor="ctr" anchorCtr="0">
          <a:noAutofit/>
        </a:bodyPr>
        <a:lstStyle/>
        <a:p>
          <a:pPr marL="0" lvl="0" indent="0" algn="l" defTabSz="622300">
            <a:lnSpc>
              <a:spcPct val="90000"/>
            </a:lnSpc>
            <a:spcBef>
              <a:spcPct val="0"/>
            </a:spcBef>
            <a:spcAft>
              <a:spcPct val="35000"/>
            </a:spcAft>
            <a:buFont typeface="Arial" panose="020B0604020202020204" pitchFamily="34" charset="0"/>
            <a:buNone/>
          </a:pPr>
          <a:r>
            <a:rPr lang="en-US" sz="1400" b="1" i="0" kern="1200" dirty="0">
              <a:solidFill>
                <a:schemeClr val="tx1"/>
              </a:solidFill>
              <a:effectLst/>
              <a:latin typeface="+mn-lt"/>
            </a:rPr>
            <a:t>Increasing the number of automated teller machines (ATMs)</a:t>
          </a:r>
          <a:endParaRPr lang="en-IN" sz="1400" b="1" kern="1200" dirty="0">
            <a:solidFill>
              <a:schemeClr val="tx1"/>
            </a:solidFill>
          </a:endParaRPr>
        </a:p>
      </dsp:txBody>
      <dsp:txXfrm>
        <a:off x="410585" y="2049922"/>
        <a:ext cx="5900216" cy="372930"/>
      </dsp:txXfrm>
    </dsp:sp>
    <dsp:sp modelId="{0BA63549-55A2-4ADE-B0AB-479065DC015D}">
      <dsp:nvSpPr>
        <dsp:cNvPr id="0" name=""/>
        <dsp:cNvSpPr/>
      </dsp:nvSpPr>
      <dsp:spPr>
        <a:xfrm>
          <a:off x="0" y="2769240"/>
          <a:ext cx="7452360" cy="352800"/>
        </a:xfrm>
        <a:prstGeom prst="rect">
          <a:avLst/>
        </a:prstGeom>
        <a:solidFill>
          <a:schemeClr val="lt1">
            <a:alpha val="90000"/>
            <a:hueOff val="0"/>
            <a:satOff val="0"/>
            <a:lumOff val="0"/>
            <a:alphaOff val="0"/>
          </a:schemeClr>
        </a:solidFill>
        <a:ln w="25400" cap="flat" cmpd="sng" algn="ctr">
          <a:solidFill>
            <a:schemeClr val="accent3">
              <a:hueOff val="-7986655"/>
              <a:satOff val="67692"/>
              <a:lumOff val="6745"/>
              <a:alphaOff val="0"/>
            </a:schemeClr>
          </a:solidFill>
          <a:prstDash val="solid"/>
        </a:ln>
        <a:effectLst/>
      </dsp:spPr>
      <dsp:style>
        <a:lnRef idx="2">
          <a:scrgbClr r="0" g="0" b="0"/>
        </a:lnRef>
        <a:fillRef idx="1">
          <a:scrgbClr r="0" g="0" b="0"/>
        </a:fillRef>
        <a:effectRef idx="0">
          <a:scrgbClr r="0" g="0" b="0"/>
        </a:effectRef>
        <a:fontRef idx="minor"/>
      </dsp:style>
    </dsp:sp>
    <dsp:sp modelId="{BC4B10D8-220B-4BF3-AFC3-753C4A16E445}">
      <dsp:nvSpPr>
        <dsp:cNvPr id="0" name=""/>
        <dsp:cNvSpPr/>
      </dsp:nvSpPr>
      <dsp:spPr>
        <a:xfrm>
          <a:off x="372621" y="2599138"/>
          <a:ext cx="5940566" cy="413280"/>
        </a:xfrm>
        <a:prstGeom prst="roundRect">
          <a:avLst/>
        </a:prstGeom>
        <a:solidFill>
          <a:schemeClr val="accent3">
            <a:hueOff val="-7986655"/>
            <a:satOff val="67692"/>
            <a:lumOff val="6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177" tIns="0" rIns="197177" bIns="0" numCol="1" spcCol="1270" anchor="ctr" anchorCtr="0">
          <a:noAutofit/>
        </a:bodyPr>
        <a:lstStyle/>
        <a:p>
          <a:pPr marL="0" lvl="0" indent="0" algn="l" defTabSz="622300">
            <a:lnSpc>
              <a:spcPct val="90000"/>
            </a:lnSpc>
            <a:spcBef>
              <a:spcPct val="0"/>
            </a:spcBef>
            <a:spcAft>
              <a:spcPct val="35000"/>
            </a:spcAft>
            <a:buNone/>
          </a:pPr>
          <a:r>
            <a:rPr lang="en-US" sz="1400" b="1" kern="1200" dirty="0">
              <a:solidFill>
                <a:schemeClr val="tx1"/>
              </a:solidFill>
            </a:rPr>
            <a:t>Promotion of digital payment</a:t>
          </a:r>
          <a:endParaRPr lang="en-IN" sz="1400" b="1" kern="1200" dirty="0">
            <a:solidFill>
              <a:schemeClr val="tx1"/>
            </a:solidFill>
          </a:endParaRPr>
        </a:p>
      </dsp:txBody>
      <dsp:txXfrm>
        <a:off x="392796" y="2619313"/>
        <a:ext cx="5900216" cy="372930"/>
      </dsp:txXfrm>
    </dsp:sp>
    <dsp:sp modelId="{1C486A4A-C628-4F5B-B999-F63ACE80FE6B}">
      <dsp:nvSpPr>
        <dsp:cNvPr id="0" name=""/>
        <dsp:cNvSpPr/>
      </dsp:nvSpPr>
      <dsp:spPr>
        <a:xfrm>
          <a:off x="0" y="3404280"/>
          <a:ext cx="7452360" cy="352800"/>
        </a:xfrm>
        <a:prstGeom prst="rect">
          <a:avLst/>
        </a:prstGeom>
        <a:solidFill>
          <a:schemeClr val="lt1">
            <a:alpha val="90000"/>
            <a:hueOff val="0"/>
            <a:satOff val="0"/>
            <a:lumOff val="0"/>
            <a:alphaOff val="0"/>
          </a:schemeClr>
        </a:solidFill>
        <a:ln w="25400" cap="flat" cmpd="sng" algn="ctr">
          <a:solidFill>
            <a:schemeClr val="accent3">
              <a:hueOff val="-9983318"/>
              <a:satOff val="84615"/>
              <a:lumOff val="8431"/>
              <a:alphaOff val="0"/>
            </a:schemeClr>
          </a:solidFill>
          <a:prstDash val="solid"/>
        </a:ln>
        <a:effectLst/>
      </dsp:spPr>
      <dsp:style>
        <a:lnRef idx="2">
          <a:scrgbClr r="0" g="0" b="0"/>
        </a:lnRef>
        <a:fillRef idx="1">
          <a:scrgbClr r="0" g="0" b="0"/>
        </a:fillRef>
        <a:effectRef idx="0">
          <a:scrgbClr r="0" g="0" b="0"/>
        </a:effectRef>
        <a:fontRef idx="minor"/>
      </dsp:style>
    </dsp:sp>
    <dsp:sp modelId="{8BC53376-45B5-48DD-9267-3F04BC454441}">
      <dsp:nvSpPr>
        <dsp:cNvPr id="0" name=""/>
        <dsp:cNvSpPr/>
      </dsp:nvSpPr>
      <dsp:spPr>
        <a:xfrm>
          <a:off x="372618" y="3197639"/>
          <a:ext cx="5940566" cy="413280"/>
        </a:xfrm>
        <a:prstGeom prst="roundRect">
          <a:avLst/>
        </a:prstGeom>
        <a:solidFill>
          <a:schemeClr val="accent3">
            <a:hueOff val="-9983318"/>
            <a:satOff val="84615"/>
            <a:lumOff val="84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177" tIns="0" rIns="197177" bIns="0" numCol="1" spcCol="1270" anchor="ctr" anchorCtr="0">
          <a:noAutofit/>
        </a:bodyPr>
        <a:lstStyle/>
        <a:p>
          <a:pPr marL="0" lvl="0" indent="0" algn="l" defTabSz="622300">
            <a:lnSpc>
              <a:spcPct val="90000"/>
            </a:lnSpc>
            <a:spcBef>
              <a:spcPct val="0"/>
            </a:spcBef>
            <a:spcAft>
              <a:spcPct val="35000"/>
            </a:spcAft>
            <a:buNone/>
          </a:pPr>
          <a:r>
            <a:rPr lang="en-US" sz="1400" b="1" kern="1200" dirty="0">
              <a:solidFill>
                <a:schemeClr val="tx1"/>
              </a:solidFill>
            </a:rPr>
            <a:t>Enhancing financial literacy</a:t>
          </a:r>
          <a:endParaRPr lang="en-IN" sz="1400" b="1" kern="1200" dirty="0">
            <a:solidFill>
              <a:schemeClr val="tx1"/>
            </a:solidFill>
          </a:endParaRPr>
        </a:p>
      </dsp:txBody>
      <dsp:txXfrm>
        <a:off x="392793" y="3217814"/>
        <a:ext cx="5900216" cy="37293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924A9-EA22-4586-A13E-73E6C687D92E}">
      <dsp:nvSpPr>
        <dsp:cNvPr id="0" name=""/>
        <dsp:cNvSpPr/>
      </dsp:nvSpPr>
      <dsp:spPr>
        <a:xfrm>
          <a:off x="541352" y="844"/>
          <a:ext cx="1435752" cy="864317"/>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t="-1000" b="-1000"/>
          </a:stretch>
        </a:blip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2C6580-AF8D-4F8B-972D-DF304577957D}">
      <dsp:nvSpPr>
        <dsp:cNvPr id="0" name=""/>
        <dsp:cNvSpPr/>
      </dsp:nvSpPr>
      <dsp:spPr>
        <a:xfrm>
          <a:off x="530358" y="1689"/>
          <a:ext cx="143" cy="172863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86F3DF-9C84-47E8-89AC-F72A1CAC32DB}">
      <dsp:nvSpPr>
        <dsp:cNvPr id="0" name=""/>
        <dsp:cNvSpPr/>
      </dsp:nvSpPr>
      <dsp:spPr>
        <a:xfrm>
          <a:off x="555423" y="866007"/>
          <a:ext cx="1435752" cy="86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kern="1200" dirty="0">
              <a:solidFill>
                <a:schemeClr val="bg1"/>
              </a:solidFill>
            </a:rPr>
            <a:t>Agriculture and Allied Sector</a:t>
          </a:r>
          <a:endParaRPr lang="en-IN" sz="1200" b="1" kern="1200" dirty="0">
            <a:solidFill>
              <a:schemeClr val="bg1"/>
            </a:solidFill>
            <a:latin typeface="+mn-lt"/>
          </a:endParaRPr>
        </a:p>
      </dsp:txBody>
      <dsp:txXfrm>
        <a:off x="555423" y="866007"/>
        <a:ext cx="1435752" cy="864317"/>
      </dsp:txXfrm>
    </dsp:sp>
    <dsp:sp modelId="{0B225F85-3C09-4211-9340-12C3CB1829C2}">
      <dsp:nvSpPr>
        <dsp:cNvPr id="0" name=""/>
        <dsp:cNvSpPr/>
      </dsp:nvSpPr>
      <dsp:spPr>
        <a:xfrm>
          <a:off x="1977930" y="844"/>
          <a:ext cx="1435752" cy="8643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solidFill>
            <a:schemeClr val="accent4">
              <a:hueOff val="2282039"/>
              <a:satOff val="0"/>
              <a:lumOff val="-745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FC97D8-6D7D-4406-A0A2-31044FC8F888}">
      <dsp:nvSpPr>
        <dsp:cNvPr id="0" name=""/>
        <dsp:cNvSpPr/>
      </dsp:nvSpPr>
      <dsp:spPr>
        <a:xfrm>
          <a:off x="1982551" y="1689"/>
          <a:ext cx="143" cy="172863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2B4636-74A5-48F4-BAD6-8ADE0029C1E3}">
      <dsp:nvSpPr>
        <dsp:cNvPr id="0" name=""/>
        <dsp:cNvSpPr/>
      </dsp:nvSpPr>
      <dsp:spPr>
        <a:xfrm>
          <a:off x="1977930" y="865162"/>
          <a:ext cx="1435752" cy="86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kern="1200">
              <a:solidFill>
                <a:schemeClr val="bg1"/>
              </a:solidFill>
            </a:rPr>
            <a:t>Human Resource Development and Employment</a:t>
          </a:r>
          <a:endParaRPr lang="en-IN" sz="1200" b="1" kern="1200" dirty="0">
            <a:solidFill>
              <a:schemeClr val="bg1"/>
            </a:solidFill>
          </a:endParaRPr>
        </a:p>
      </dsp:txBody>
      <dsp:txXfrm>
        <a:off x="1977930" y="865162"/>
        <a:ext cx="1435752" cy="864317"/>
      </dsp:txXfrm>
    </dsp:sp>
    <dsp:sp modelId="{5B24CB74-ABF7-4896-A2F1-25AD3FEFF15F}">
      <dsp:nvSpPr>
        <dsp:cNvPr id="0" name=""/>
        <dsp:cNvSpPr/>
      </dsp:nvSpPr>
      <dsp:spPr>
        <a:xfrm>
          <a:off x="3414508" y="844"/>
          <a:ext cx="1435752" cy="8643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solidFill>
            <a:schemeClr val="accent4">
              <a:hueOff val="4564078"/>
              <a:satOff val="0"/>
              <a:lumOff val="-149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1ABCFF-396B-48F4-A22D-638CAD80657D}">
      <dsp:nvSpPr>
        <dsp:cNvPr id="0" name=""/>
        <dsp:cNvSpPr/>
      </dsp:nvSpPr>
      <dsp:spPr>
        <a:xfrm>
          <a:off x="3419130" y="1689"/>
          <a:ext cx="143" cy="172863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DC6F65-3964-46C0-8AD8-14DE55953EDF}">
      <dsp:nvSpPr>
        <dsp:cNvPr id="0" name=""/>
        <dsp:cNvSpPr/>
      </dsp:nvSpPr>
      <dsp:spPr>
        <a:xfrm>
          <a:off x="3414508" y="865162"/>
          <a:ext cx="1435752" cy="86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IN" sz="1200" b="1" kern="1200">
              <a:solidFill>
                <a:schemeClr val="bg1"/>
              </a:solidFill>
            </a:rPr>
            <a:t>Industries</a:t>
          </a:r>
          <a:endParaRPr lang="en-IN" sz="1200" b="1" kern="1200" dirty="0">
            <a:solidFill>
              <a:schemeClr val="bg1"/>
            </a:solidFill>
          </a:endParaRPr>
        </a:p>
      </dsp:txBody>
      <dsp:txXfrm>
        <a:off x="3414508" y="865162"/>
        <a:ext cx="1435752" cy="864317"/>
      </dsp:txXfrm>
    </dsp:sp>
    <dsp:sp modelId="{8B89D9D1-1FD7-41A8-9C46-9B03BFB389B3}">
      <dsp:nvSpPr>
        <dsp:cNvPr id="0" name=""/>
        <dsp:cNvSpPr/>
      </dsp:nvSpPr>
      <dsp:spPr>
        <a:xfrm>
          <a:off x="4843282" y="844"/>
          <a:ext cx="1435752" cy="8643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accent4">
              <a:hueOff val="6846117"/>
              <a:satOff val="0"/>
              <a:lumOff val="-2235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B53A96-DCF5-402E-ADEC-10CC5FCACC62}">
      <dsp:nvSpPr>
        <dsp:cNvPr id="0" name=""/>
        <dsp:cNvSpPr/>
      </dsp:nvSpPr>
      <dsp:spPr>
        <a:xfrm>
          <a:off x="4863515" y="1689"/>
          <a:ext cx="143" cy="172863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FA318C-3E7B-4765-9E0A-965065403816}">
      <dsp:nvSpPr>
        <dsp:cNvPr id="0" name=""/>
        <dsp:cNvSpPr/>
      </dsp:nvSpPr>
      <dsp:spPr>
        <a:xfrm>
          <a:off x="4851086" y="865162"/>
          <a:ext cx="1435752" cy="86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kern="1200">
              <a:solidFill>
                <a:schemeClr val="bg1"/>
              </a:solidFill>
            </a:rPr>
            <a:t>Information Public Relations and Culture</a:t>
          </a:r>
          <a:endParaRPr lang="en-IN" sz="1200" b="1" kern="1200" dirty="0">
            <a:solidFill>
              <a:schemeClr val="bg1"/>
            </a:solidFill>
          </a:endParaRPr>
        </a:p>
      </dsp:txBody>
      <dsp:txXfrm>
        <a:off x="4851086" y="865162"/>
        <a:ext cx="1435752" cy="864317"/>
      </dsp:txXfrm>
    </dsp:sp>
    <dsp:sp modelId="{2571C280-B755-43F7-990D-C9A9FD8535FC}">
      <dsp:nvSpPr>
        <dsp:cNvPr id="0" name=""/>
        <dsp:cNvSpPr/>
      </dsp:nvSpPr>
      <dsp:spPr>
        <a:xfrm>
          <a:off x="6287665" y="844"/>
          <a:ext cx="1435752" cy="8643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a:ln w="25400" cap="flat" cmpd="sng" algn="ctr">
          <a:solidFill>
            <a:schemeClr val="accent4">
              <a:hueOff val="9128156"/>
              <a:satOff val="0"/>
              <a:lumOff val="-2980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A9D859-DC55-439A-BD4C-8A62D9551103}">
      <dsp:nvSpPr>
        <dsp:cNvPr id="0" name=""/>
        <dsp:cNvSpPr/>
      </dsp:nvSpPr>
      <dsp:spPr>
        <a:xfrm>
          <a:off x="6284478" y="1689"/>
          <a:ext cx="143" cy="172863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6DE61A-F2D8-4C16-AB97-40C2D22EEBB8}">
      <dsp:nvSpPr>
        <dsp:cNvPr id="0" name=""/>
        <dsp:cNvSpPr/>
      </dsp:nvSpPr>
      <dsp:spPr>
        <a:xfrm>
          <a:off x="6287665" y="865162"/>
          <a:ext cx="1435752" cy="86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i="0" kern="1200">
              <a:solidFill>
                <a:schemeClr val="bg1"/>
              </a:solidFill>
            </a:rPr>
            <a:t>Irrigation, Flood Control and Water Shed Management</a:t>
          </a:r>
          <a:endParaRPr lang="en-IN" sz="1200" b="1" kern="1200" dirty="0">
            <a:solidFill>
              <a:schemeClr val="bg1"/>
            </a:solidFill>
          </a:endParaRPr>
        </a:p>
      </dsp:txBody>
      <dsp:txXfrm>
        <a:off x="6287665" y="865162"/>
        <a:ext cx="1435752" cy="86431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39BA9-D0B2-438B-A65C-B90C526CD76D}">
      <dsp:nvSpPr>
        <dsp:cNvPr id="0" name=""/>
        <dsp:cNvSpPr/>
      </dsp:nvSpPr>
      <dsp:spPr>
        <a:xfrm>
          <a:off x="2107" y="69531"/>
          <a:ext cx="1501015" cy="769189"/>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36EE41-7173-4BF4-A7D6-82D9A34208CC}">
      <dsp:nvSpPr>
        <dsp:cNvPr id="0" name=""/>
        <dsp:cNvSpPr/>
      </dsp:nvSpPr>
      <dsp:spPr>
        <a:xfrm>
          <a:off x="6436" y="51276"/>
          <a:ext cx="149" cy="153839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D586BBA-7A1F-4F56-826D-1B03C806B90B}">
      <dsp:nvSpPr>
        <dsp:cNvPr id="0" name=""/>
        <dsp:cNvSpPr/>
      </dsp:nvSpPr>
      <dsp:spPr>
        <a:xfrm>
          <a:off x="2107" y="891604"/>
          <a:ext cx="1501015" cy="769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kern="1200" dirty="0">
              <a:solidFill>
                <a:schemeClr val="bg1"/>
              </a:solidFill>
            </a:rPr>
            <a:t>Medical and Health</a:t>
          </a:r>
          <a:endParaRPr lang="en-IN" sz="1200" b="1" kern="1200" dirty="0">
            <a:solidFill>
              <a:schemeClr val="bg1"/>
            </a:solidFill>
          </a:endParaRPr>
        </a:p>
      </dsp:txBody>
      <dsp:txXfrm>
        <a:off x="2107" y="891604"/>
        <a:ext cx="1501015" cy="769189"/>
      </dsp:txXfrm>
    </dsp:sp>
    <dsp:sp modelId="{F0FAFD61-813F-4732-9C8F-D1772BF99BDB}">
      <dsp:nvSpPr>
        <dsp:cNvPr id="0" name=""/>
        <dsp:cNvSpPr/>
      </dsp:nvSpPr>
      <dsp:spPr>
        <a:xfrm>
          <a:off x="1503836" y="69531"/>
          <a:ext cx="1501015" cy="769189"/>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solidFill>
            <a:schemeClr val="accent4">
              <a:hueOff val="2282039"/>
              <a:satOff val="0"/>
              <a:lumOff val="-745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CC5D3A-87B1-4803-8354-C0DB243EACE8}">
      <dsp:nvSpPr>
        <dsp:cNvPr id="0" name=""/>
        <dsp:cNvSpPr/>
      </dsp:nvSpPr>
      <dsp:spPr>
        <a:xfrm>
          <a:off x="1500711" y="95964"/>
          <a:ext cx="149" cy="153839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A90528-52CA-4F76-935E-16E5E4CE6A79}">
      <dsp:nvSpPr>
        <dsp:cNvPr id="0" name=""/>
        <dsp:cNvSpPr/>
      </dsp:nvSpPr>
      <dsp:spPr>
        <a:xfrm>
          <a:off x="1503836" y="891604"/>
          <a:ext cx="1501015" cy="769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kern="1200" dirty="0">
              <a:solidFill>
                <a:schemeClr val="bg1"/>
              </a:solidFill>
            </a:rPr>
            <a:t>Power and Renewable Resources of Energy</a:t>
          </a:r>
          <a:endParaRPr lang="en-IN" sz="1200" b="1" kern="1200" dirty="0">
            <a:solidFill>
              <a:schemeClr val="bg1"/>
            </a:solidFill>
          </a:endParaRPr>
        </a:p>
      </dsp:txBody>
      <dsp:txXfrm>
        <a:off x="1503836" y="891604"/>
        <a:ext cx="1501015" cy="769189"/>
      </dsp:txXfrm>
    </dsp:sp>
    <dsp:sp modelId="{C05BE488-55EF-4CE6-827B-28D47983E951}">
      <dsp:nvSpPr>
        <dsp:cNvPr id="0" name=""/>
        <dsp:cNvSpPr/>
      </dsp:nvSpPr>
      <dsp:spPr>
        <a:xfrm>
          <a:off x="2998117" y="69531"/>
          <a:ext cx="1501015" cy="769189"/>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25400" cap="flat" cmpd="sng" algn="ctr">
          <a:solidFill>
            <a:schemeClr val="accent4">
              <a:hueOff val="4564078"/>
              <a:satOff val="0"/>
              <a:lumOff val="-149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41AC89-2F8C-4672-AF27-040430B8722A}">
      <dsp:nvSpPr>
        <dsp:cNvPr id="0" name=""/>
        <dsp:cNvSpPr/>
      </dsp:nvSpPr>
      <dsp:spPr>
        <a:xfrm>
          <a:off x="2980108" y="73620"/>
          <a:ext cx="149" cy="153839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023ACC9-641A-4E42-834B-5A0376456F03}">
      <dsp:nvSpPr>
        <dsp:cNvPr id="0" name=""/>
        <dsp:cNvSpPr/>
      </dsp:nvSpPr>
      <dsp:spPr>
        <a:xfrm>
          <a:off x="3005565" y="891604"/>
          <a:ext cx="1501015" cy="769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kern="1200" dirty="0">
              <a:solidFill>
                <a:schemeClr val="bg1"/>
              </a:solidFill>
            </a:rPr>
            <a:t>Science and Technology</a:t>
          </a:r>
          <a:endParaRPr lang="en-IN" sz="1200" b="1" kern="1200" dirty="0">
            <a:solidFill>
              <a:schemeClr val="bg1"/>
            </a:solidFill>
          </a:endParaRPr>
        </a:p>
      </dsp:txBody>
      <dsp:txXfrm>
        <a:off x="3005565" y="891604"/>
        <a:ext cx="1501015" cy="769189"/>
      </dsp:txXfrm>
    </dsp:sp>
    <dsp:sp modelId="{4F4AC680-0E26-4CF4-9A5F-97EACD8250B7}">
      <dsp:nvSpPr>
        <dsp:cNvPr id="0" name=""/>
        <dsp:cNvSpPr/>
      </dsp:nvSpPr>
      <dsp:spPr>
        <a:xfrm>
          <a:off x="4507295" y="69531"/>
          <a:ext cx="1501015" cy="76918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accent4">
              <a:hueOff val="6846117"/>
              <a:satOff val="0"/>
              <a:lumOff val="-2235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1F4400-DBFD-4712-BDE0-B79F307B21D1}">
      <dsp:nvSpPr>
        <dsp:cNvPr id="0" name=""/>
        <dsp:cNvSpPr/>
      </dsp:nvSpPr>
      <dsp:spPr>
        <a:xfrm>
          <a:off x="4511624" y="95964"/>
          <a:ext cx="149" cy="153839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535FE50-1512-452E-90AE-3302507FCDDD}">
      <dsp:nvSpPr>
        <dsp:cNvPr id="0" name=""/>
        <dsp:cNvSpPr/>
      </dsp:nvSpPr>
      <dsp:spPr>
        <a:xfrm>
          <a:off x="4507295" y="891604"/>
          <a:ext cx="1501015" cy="769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IN" sz="1200" b="1" kern="1200" dirty="0">
              <a:solidFill>
                <a:schemeClr val="bg1"/>
              </a:solidFill>
            </a:rPr>
            <a:t>Tourism</a:t>
          </a:r>
        </a:p>
      </dsp:txBody>
      <dsp:txXfrm>
        <a:off x="4507295" y="891604"/>
        <a:ext cx="1501015" cy="769189"/>
      </dsp:txXfrm>
    </dsp:sp>
    <dsp:sp modelId="{F6D92D24-65AC-4CEA-AF65-B80F6D8F0032}">
      <dsp:nvSpPr>
        <dsp:cNvPr id="0" name=""/>
        <dsp:cNvSpPr/>
      </dsp:nvSpPr>
      <dsp:spPr>
        <a:xfrm>
          <a:off x="6009024" y="69531"/>
          <a:ext cx="1501015" cy="76918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a:ln w="25400" cap="flat" cmpd="sng" algn="ctr">
          <a:solidFill>
            <a:schemeClr val="accent4">
              <a:hueOff val="9128156"/>
              <a:satOff val="0"/>
              <a:lumOff val="-2980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73114D-9E3A-4A9A-8007-DAC9BC609D4E}">
      <dsp:nvSpPr>
        <dsp:cNvPr id="0" name=""/>
        <dsp:cNvSpPr/>
      </dsp:nvSpPr>
      <dsp:spPr>
        <a:xfrm>
          <a:off x="6005906" y="125756"/>
          <a:ext cx="149" cy="1538395"/>
        </a:xfrm>
        <a:prstGeom prst="line">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998383-F38E-494F-8DA9-510ABDBD4C21}">
      <dsp:nvSpPr>
        <dsp:cNvPr id="0" name=""/>
        <dsp:cNvSpPr/>
      </dsp:nvSpPr>
      <dsp:spPr>
        <a:xfrm>
          <a:off x="6009024" y="891604"/>
          <a:ext cx="1501015" cy="769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ctr" defTabSz="533400">
            <a:lnSpc>
              <a:spcPct val="90000"/>
            </a:lnSpc>
            <a:spcBef>
              <a:spcPct val="0"/>
            </a:spcBef>
            <a:spcAft>
              <a:spcPct val="35000"/>
            </a:spcAft>
            <a:buNone/>
          </a:pPr>
          <a:r>
            <a:rPr lang="en-US" sz="1200" b="1" kern="1200" dirty="0">
              <a:solidFill>
                <a:schemeClr val="bg1"/>
              </a:solidFill>
            </a:rPr>
            <a:t>Transport and Communication</a:t>
          </a:r>
          <a:endParaRPr lang="en-IN" sz="1200" b="1" kern="1200" dirty="0">
            <a:solidFill>
              <a:schemeClr val="bg1"/>
            </a:solidFill>
          </a:endParaRPr>
        </a:p>
      </dsp:txBody>
      <dsp:txXfrm>
        <a:off x="6009024" y="891604"/>
        <a:ext cx="1501015" cy="76918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AD3C97-344C-4F83-952C-21E3F40D55EB}">
      <dsp:nvSpPr>
        <dsp:cNvPr id="0" name=""/>
        <dsp:cNvSpPr/>
      </dsp:nvSpPr>
      <dsp:spPr>
        <a:xfrm>
          <a:off x="1289633" y="0"/>
          <a:ext cx="1272343" cy="1272288"/>
        </a:xfrm>
        <a:prstGeom prst="donut">
          <a:avLst>
            <a:gd name="adj" fmla="val 110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B1628D-7DBC-4280-93C3-4E94507FE571}">
      <dsp:nvSpPr>
        <dsp:cNvPr id="0" name=""/>
        <dsp:cNvSpPr/>
      </dsp:nvSpPr>
      <dsp:spPr>
        <a:xfrm>
          <a:off x="48954" y="44528"/>
          <a:ext cx="1564859" cy="1183176"/>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2000" r="-3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417EEBC-52F4-437B-84C3-78B590FB5C00}">
      <dsp:nvSpPr>
        <dsp:cNvPr id="0" name=""/>
        <dsp:cNvSpPr/>
      </dsp:nvSpPr>
      <dsp:spPr>
        <a:xfrm>
          <a:off x="1429609" y="139945"/>
          <a:ext cx="992392" cy="992349"/>
        </a:xfrm>
        <a:prstGeom prst="ellipse">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en-IN" sz="1100" b="1" kern="1200" dirty="0"/>
            <a:t>Assam University</a:t>
          </a:r>
        </a:p>
      </dsp:txBody>
      <dsp:txXfrm>
        <a:off x="1574941" y="285271"/>
        <a:ext cx="701728" cy="70169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BBDFEB-A547-451B-9631-36F9F35C5744}">
      <dsp:nvSpPr>
        <dsp:cNvPr id="0" name=""/>
        <dsp:cNvSpPr/>
      </dsp:nvSpPr>
      <dsp:spPr>
        <a:xfrm>
          <a:off x="1065131" y="176377"/>
          <a:ext cx="1092179" cy="1092131"/>
        </a:xfrm>
        <a:prstGeom prst="donut">
          <a:avLst>
            <a:gd name="adj" fmla="val 11010"/>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EBB8BD-CC13-44A8-8524-08F1E7574924}">
      <dsp:nvSpPr>
        <dsp:cNvPr id="0" name=""/>
        <dsp:cNvSpPr/>
      </dsp:nvSpPr>
      <dsp:spPr>
        <a:xfrm>
          <a:off x="133" y="214600"/>
          <a:ext cx="1343274" cy="1015637"/>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9000" r="-3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343FAFA-C996-4A77-BE2A-4D2A02402848}">
      <dsp:nvSpPr>
        <dsp:cNvPr id="0" name=""/>
        <dsp:cNvSpPr/>
      </dsp:nvSpPr>
      <dsp:spPr>
        <a:xfrm>
          <a:off x="1185286" y="296507"/>
          <a:ext cx="851869" cy="851832"/>
        </a:xfrm>
        <a:prstGeom prst="ellipse">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r>
            <a:rPr lang="en-IN" sz="900" b="1" kern="1200" dirty="0"/>
            <a:t>Kaziranga University</a:t>
          </a:r>
        </a:p>
      </dsp:txBody>
      <dsp:txXfrm>
        <a:off x="1310039" y="421255"/>
        <a:ext cx="602363" cy="60233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DA4647-55BC-4FCB-9219-29B9F25A864B}">
      <dsp:nvSpPr>
        <dsp:cNvPr id="0" name=""/>
        <dsp:cNvSpPr/>
      </dsp:nvSpPr>
      <dsp:spPr>
        <a:xfrm>
          <a:off x="1250563" y="81897"/>
          <a:ext cx="1282183" cy="1282127"/>
        </a:xfrm>
        <a:prstGeom prst="donut">
          <a:avLst>
            <a:gd name="adj" fmla="val 11010"/>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8A76FF-3F70-464D-9580-4A3178759092}">
      <dsp:nvSpPr>
        <dsp:cNvPr id="0" name=""/>
        <dsp:cNvSpPr/>
      </dsp:nvSpPr>
      <dsp:spPr>
        <a:xfrm>
          <a:off x="288" y="126770"/>
          <a:ext cx="1576961" cy="119232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4000" r="-2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07C9D2B-9AA6-4D14-B288-95F811A68891}">
      <dsp:nvSpPr>
        <dsp:cNvPr id="0" name=""/>
        <dsp:cNvSpPr/>
      </dsp:nvSpPr>
      <dsp:spPr>
        <a:xfrm>
          <a:off x="1391620" y="222925"/>
          <a:ext cx="1000067" cy="1000023"/>
        </a:xfrm>
        <a:prstGeom prst="ellipse">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r>
            <a:rPr lang="en-IN" sz="900" b="1" kern="1200" dirty="0"/>
            <a:t>Assam Agricultural University</a:t>
          </a:r>
        </a:p>
      </dsp:txBody>
      <dsp:txXfrm>
        <a:off x="1538076" y="369375"/>
        <a:ext cx="707155" cy="70712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37E88D-F29B-4354-86AA-CFD1762CC204}">
      <dsp:nvSpPr>
        <dsp:cNvPr id="0" name=""/>
        <dsp:cNvSpPr/>
      </dsp:nvSpPr>
      <dsp:spPr>
        <a:xfrm>
          <a:off x="1309822" y="0"/>
          <a:ext cx="1312962" cy="1312905"/>
        </a:xfrm>
        <a:prstGeom prst="donut">
          <a:avLst>
            <a:gd name="adj" fmla="val 11010"/>
          </a:avLst>
        </a:prstGeom>
        <a:solidFill>
          <a:schemeClr val="accent1">
            <a:shade val="50000"/>
            <a:hueOff val="0"/>
            <a:satOff val="0"/>
            <a:lumOff val="0"/>
            <a:alphaOff val="0"/>
          </a:schemeClr>
        </a:solidFill>
        <a:ln w="25400" cap="flat" cmpd="sng" algn="ctr">
          <a:solidFill>
            <a:schemeClr val="accent1">
              <a:shade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0C0F02-A91E-42CF-81B5-EBF1F3924C5F}">
      <dsp:nvSpPr>
        <dsp:cNvPr id="0" name=""/>
        <dsp:cNvSpPr/>
      </dsp:nvSpPr>
      <dsp:spPr>
        <a:xfrm>
          <a:off x="10576" y="36475"/>
          <a:ext cx="1614816" cy="122094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B14EF2-ED53-4CB9-8747-8E3BDC386B62}">
      <dsp:nvSpPr>
        <dsp:cNvPr id="0" name=""/>
        <dsp:cNvSpPr/>
      </dsp:nvSpPr>
      <dsp:spPr>
        <a:xfrm>
          <a:off x="1454266" y="144413"/>
          <a:ext cx="1024074" cy="1024029"/>
        </a:xfrm>
        <a:prstGeom prst="ellipse">
          <a:avLst/>
        </a:prstGeom>
        <a:solidFill>
          <a:schemeClr val="accent1">
            <a:alpha val="90000"/>
            <a:tint val="55000"/>
            <a:hueOff val="0"/>
            <a:satOff val="0"/>
            <a:lumOff val="0"/>
            <a:alphaOff val="0"/>
          </a:schemeClr>
        </a:solidFill>
        <a:ln w="25400" cap="flat" cmpd="sng" algn="ctr">
          <a:solidFill>
            <a:schemeClr val="accent1">
              <a:alpha val="90000"/>
              <a:tint val="55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r>
            <a:rPr lang="en-IN" sz="1000" b="1" kern="1200" dirty="0"/>
            <a:t>NEIGHRIMS</a:t>
          </a:r>
        </a:p>
      </dsp:txBody>
      <dsp:txXfrm>
        <a:off x="1604238" y="294379"/>
        <a:ext cx="724130" cy="724097"/>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CD7CC-CA0C-4107-BEBD-9EFA45465F0A}">
      <dsp:nvSpPr>
        <dsp:cNvPr id="0" name=""/>
        <dsp:cNvSpPr/>
      </dsp:nvSpPr>
      <dsp:spPr>
        <a:xfrm>
          <a:off x="1296656" y="110461"/>
          <a:ext cx="1328625" cy="1328567"/>
        </a:xfrm>
        <a:prstGeom prst="donut">
          <a:avLst>
            <a:gd name="adj" fmla="val 110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ADC155-3AEF-4B2F-8E50-AC7A58D4969C}">
      <dsp:nvSpPr>
        <dsp:cNvPr id="0" name=""/>
        <dsp:cNvSpPr/>
      </dsp:nvSpPr>
      <dsp:spPr>
        <a:xfrm>
          <a:off x="27077" y="129271"/>
          <a:ext cx="1634080" cy="1235513"/>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4978A5-83CE-4A7B-AAFE-E1B5192064F8}">
      <dsp:nvSpPr>
        <dsp:cNvPr id="0" name=""/>
        <dsp:cNvSpPr/>
      </dsp:nvSpPr>
      <dsp:spPr>
        <a:xfrm>
          <a:off x="1442823" y="256597"/>
          <a:ext cx="1036291" cy="1036245"/>
        </a:xfrm>
        <a:prstGeom prst="ellipse">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IN" sz="1400" b="1" kern="1200" dirty="0"/>
            <a:t>IIM Shillong</a:t>
          </a:r>
        </a:p>
      </dsp:txBody>
      <dsp:txXfrm>
        <a:off x="1594584" y="408352"/>
        <a:ext cx="732769" cy="732735"/>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97B87-B5B8-468C-805F-9732D091F46E}">
      <dsp:nvSpPr>
        <dsp:cNvPr id="0" name=""/>
        <dsp:cNvSpPr/>
      </dsp:nvSpPr>
      <dsp:spPr>
        <a:xfrm>
          <a:off x="1167766" y="57696"/>
          <a:ext cx="1197565" cy="1197512"/>
        </a:xfrm>
        <a:prstGeom prst="donut">
          <a:avLst>
            <a:gd name="adj" fmla="val 110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DAB3B1-FB13-4165-A798-9E4AEA869DBB}">
      <dsp:nvSpPr>
        <dsp:cNvPr id="0" name=""/>
        <dsp:cNvSpPr/>
      </dsp:nvSpPr>
      <dsp:spPr>
        <a:xfrm>
          <a:off x="4" y="99607"/>
          <a:ext cx="1472889" cy="111363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0000" r="-1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C618CB9-6E8B-4ADE-B2FD-85BFEBE96226}">
      <dsp:nvSpPr>
        <dsp:cNvPr id="0" name=""/>
        <dsp:cNvSpPr/>
      </dsp:nvSpPr>
      <dsp:spPr>
        <a:xfrm>
          <a:off x="1299515" y="189416"/>
          <a:ext cx="934067" cy="934026"/>
        </a:xfrm>
        <a:prstGeom prst="ellipse">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IN" sz="1400" b="1" kern="1200" dirty="0"/>
            <a:t>NIT  </a:t>
          </a:r>
          <a:r>
            <a:rPr lang="en-IN" sz="1200" b="1" kern="1200" dirty="0"/>
            <a:t>Shillong</a:t>
          </a:r>
          <a:endParaRPr lang="en-IN" sz="1400" b="1" kern="1200" dirty="0"/>
        </a:p>
      </dsp:txBody>
      <dsp:txXfrm>
        <a:off x="1436306" y="326201"/>
        <a:ext cx="660485" cy="660456"/>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974CB4-E060-4377-8BEF-75D1FCAA96E3}">
      <dsp:nvSpPr>
        <dsp:cNvPr id="0" name=""/>
        <dsp:cNvSpPr/>
      </dsp:nvSpPr>
      <dsp:spPr>
        <a:xfrm>
          <a:off x="53784" y="0"/>
          <a:ext cx="1782076" cy="2204868"/>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ECA497C-A7FC-44C4-9612-3221469161CD}">
      <dsp:nvSpPr>
        <dsp:cNvPr id="0" name=""/>
        <dsp:cNvSpPr/>
      </dsp:nvSpPr>
      <dsp:spPr>
        <a:xfrm>
          <a:off x="115996" y="138945"/>
          <a:ext cx="1603868" cy="1362764"/>
        </a:xfrm>
        <a:prstGeom prst="rect">
          <a:avLst/>
        </a:prstGeom>
        <a:blipFill>
          <a:blip xmlns:r="http://schemas.openxmlformats.org/officeDocument/2006/relationships" r:embed="rId1"/>
          <a:srcRect/>
          <a:stretch>
            <a:fillRect l="-31000" r="-3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0EC8A6-D4BB-4054-875D-9CC100815FCF}">
      <dsp:nvSpPr>
        <dsp:cNvPr id="0" name=""/>
        <dsp:cNvSpPr/>
      </dsp:nvSpPr>
      <dsp:spPr>
        <a:xfrm>
          <a:off x="115996" y="1501709"/>
          <a:ext cx="1603868" cy="566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IN" sz="1300" b="1" i="0" kern="1200" dirty="0" err="1">
              <a:solidFill>
                <a:schemeClr val="tx1"/>
              </a:solidFill>
              <a:effectLst/>
            </a:rPr>
            <a:t>Shushila</a:t>
          </a:r>
          <a:r>
            <a:rPr lang="en-IN" sz="1300" b="1" i="0" kern="1200" dirty="0">
              <a:solidFill>
                <a:schemeClr val="tx1"/>
              </a:solidFill>
              <a:effectLst/>
            </a:rPr>
            <a:t> </a:t>
          </a:r>
          <a:r>
            <a:rPr lang="en-IN" sz="1300" b="1" i="0" kern="1200" dirty="0" err="1">
              <a:solidFill>
                <a:schemeClr val="tx1"/>
              </a:solidFill>
              <a:effectLst/>
            </a:rPr>
            <a:t>Channu</a:t>
          </a:r>
          <a:endParaRPr lang="en-IN" sz="1300" b="1" i="0" kern="1200" dirty="0">
            <a:solidFill>
              <a:schemeClr val="tx1"/>
            </a:solidFill>
            <a:effectLst/>
          </a:endParaRPr>
        </a:p>
        <a:p>
          <a:pPr marL="0" lvl="0" indent="0" algn="ctr" defTabSz="577850">
            <a:lnSpc>
              <a:spcPct val="90000"/>
            </a:lnSpc>
            <a:spcBef>
              <a:spcPct val="0"/>
            </a:spcBef>
            <a:spcAft>
              <a:spcPct val="35000"/>
            </a:spcAft>
            <a:buNone/>
          </a:pPr>
          <a:r>
            <a:rPr lang="en-IN" sz="1300" b="1" i="0" kern="1200" dirty="0">
              <a:solidFill>
                <a:schemeClr val="tx1"/>
              </a:solidFill>
              <a:effectLst/>
            </a:rPr>
            <a:t>(Hockey, Manipur)</a:t>
          </a:r>
          <a:endParaRPr lang="en-IN" sz="1300" kern="1200" dirty="0">
            <a:solidFill>
              <a:schemeClr val="tx1"/>
            </a:solidFill>
          </a:endParaRPr>
        </a:p>
      </dsp:txBody>
      <dsp:txXfrm>
        <a:off x="115996" y="1501709"/>
        <a:ext cx="1603868" cy="566071"/>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99B724-9310-49A7-986B-926C6D138A38}">
      <dsp:nvSpPr>
        <dsp:cNvPr id="0" name=""/>
        <dsp:cNvSpPr/>
      </dsp:nvSpPr>
      <dsp:spPr>
        <a:xfrm>
          <a:off x="62608" y="0"/>
          <a:ext cx="1836020" cy="21600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640266A-D51A-4ED8-B96C-EDAA21A15B38}">
      <dsp:nvSpPr>
        <dsp:cNvPr id="0" name=""/>
        <dsp:cNvSpPr/>
      </dsp:nvSpPr>
      <dsp:spPr>
        <a:xfrm>
          <a:off x="154409" y="86400"/>
          <a:ext cx="1652418" cy="140401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59DA70A-8C6D-4548-A43E-A50DE1A20E4D}">
      <dsp:nvSpPr>
        <dsp:cNvPr id="0" name=""/>
        <dsp:cNvSpPr/>
      </dsp:nvSpPr>
      <dsp:spPr>
        <a:xfrm>
          <a:off x="154409" y="1490416"/>
          <a:ext cx="1652418" cy="583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b="1" i="0" kern="1200" dirty="0" err="1">
              <a:solidFill>
                <a:schemeClr val="tx1"/>
              </a:solidFill>
              <a:effectLst/>
            </a:rPr>
            <a:t>Dipa</a:t>
          </a:r>
          <a:r>
            <a:rPr lang="en-IN" sz="1100" b="1" i="0" kern="1200" dirty="0">
              <a:solidFill>
                <a:schemeClr val="tx1"/>
              </a:solidFill>
              <a:effectLst/>
            </a:rPr>
            <a:t> </a:t>
          </a:r>
          <a:r>
            <a:rPr lang="en-IN" sz="1100" b="1" i="0" kern="1200" dirty="0" err="1">
              <a:solidFill>
                <a:schemeClr val="tx1"/>
              </a:solidFill>
              <a:effectLst/>
            </a:rPr>
            <a:t>Karmakar</a:t>
          </a:r>
          <a:r>
            <a:rPr lang="en-IN" sz="1100" b="1" i="0" kern="1200" dirty="0">
              <a:solidFill>
                <a:schemeClr val="tx1"/>
              </a:solidFill>
              <a:effectLst/>
            </a:rPr>
            <a:t> </a:t>
          </a:r>
        </a:p>
        <a:p>
          <a:pPr marL="0" lvl="0" indent="0" algn="ctr" defTabSz="488950">
            <a:lnSpc>
              <a:spcPct val="90000"/>
            </a:lnSpc>
            <a:spcBef>
              <a:spcPct val="0"/>
            </a:spcBef>
            <a:spcAft>
              <a:spcPct val="35000"/>
            </a:spcAft>
            <a:buNone/>
          </a:pPr>
          <a:r>
            <a:rPr lang="en-IN" sz="1100" b="1" i="0" kern="1200" dirty="0">
              <a:solidFill>
                <a:schemeClr val="tx1"/>
              </a:solidFill>
              <a:effectLst/>
            </a:rPr>
            <a:t>(Gymnastics, Tripura)</a:t>
          </a:r>
          <a:endParaRPr lang="en-IN" sz="1100" kern="1200" dirty="0">
            <a:solidFill>
              <a:schemeClr val="tx1"/>
            </a:solidFill>
          </a:endParaRPr>
        </a:p>
      </dsp:txBody>
      <dsp:txXfrm>
        <a:off x="154409" y="1490416"/>
        <a:ext cx="1652418" cy="58320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4EF2EC-F3B0-4C2F-8B8A-429F6BBBB1C2}">
      <dsp:nvSpPr>
        <dsp:cNvPr id="0" name=""/>
        <dsp:cNvSpPr/>
      </dsp:nvSpPr>
      <dsp:spPr>
        <a:xfrm>
          <a:off x="92435" y="0"/>
          <a:ext cx="1776365" cy="2089842"/>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234EC467-048B-4CAC-A673-FB9A23696D5F}">
      <dsp:nvSpPr>
        <dsp:cNvPr id="0" name=""/>
        <dsp:cNvSpPr/>
      </dsp:nvSpPr>
      <dsp:spPr>
        <a:xfrm>
          <a:off x="181253" y="83593"/>
          <a:ext cx="1598729" cy="1358397"/>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C04FDF-67DE-4E7D-92B6-622B47052C24}">
      <dsp:nvSpPr>
        <dsp:cNvPr id="0" name=""/>
        <dsp:cNvSpPr/>
      </dsp:nvSpPr>
      <dsp:spPr>
        <a:xfrm>
          <a:off x="181253" y="1441990"/>
          <a:ext cx="1598729" cy="564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IN" sz="1100" b="1" i="0" kern="1200" dirty="0" err="1">
              <a:solidFill>
                <a:schemeClr val="tx1"/>
              </a:solidFill>
              <a:effectLst/>
            </a:rPr>
            <a:t>Anshu</a:t>
          </a:r>
          <a:r>
            <a:rPr lang="en-IN" sz="1100" b="1" i="0" kern="1200" dirty="0">
              <a:solidFill>
                <a:schemeClr val="tx1"/>
              </a:solidFill>
              <a:effectLst/>
            </a:rPr>
            <a:t> </a:t>
          </a:r>
          <a:r>
            <a:rPr lang="en-IN" sz="1100" b="1" i="0" kern="1200" dirty="0" err="1">
              <a:solidFill>
                <a:schemeClr val="tx1"/>
              </a:solidFill>
              <a:effectLst/>
            </a:rPr>
            <a:t>Jamsenpa</a:t>
          </a:r>
          <a:r>
            <a:rPr lang="en-IN" sz="1100" b="1" i="0" kern="1200" dirty="0">
              <a:solidFill>
                <a:schemeClr val="tx1"/>
              </a:solidFill>
              <a:effectLst/>
            </a:rPr>
            <a:t> (Mountaineering, Arunachal Pradesh)</a:t>
          </a:r>
          <a:endParaRPr lang="en-IN" sz="1100" kern="1200" dirty="0">
            <a:solidFill>
              <a:schemeClr val="tx1"/>
            </a:solidFill>
          </a:endParaRPr>
        </a:p>
      </dsp:txBody>
      <dsp:txXfrm>
        <a:off x="181253" y="1441990"/>
        <a:ext cx="1598729" cy="564257"/>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9C744-8DE8-4944-BF29-F9CD058C0537}">
      <dsp:nvSpPr>
        <dsp:cNvPr id="0" name=""/>
        <dsp:cNvSpPr/>
      </dsp:nvSpPr>
      <dsp:spPr>
        <a:xfrm>
          <a:off x="1902" y="3704"/>
          <a:ext cx="1959334" cy="215261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468EEAD-FBB4-4C07-AF0D-A0D87CF845AA}">
      <dsp:nvSpPr>
        <dsp:cNvPr id="0" name=""/>
        <dsp:cNvSpPr/>
      </dsp:nvSpPr>
      <dsp:spPr>
        <a:xfrm>
          <a:off x="202013" y="143650"/>
          <a:ext cx="1557210" cy="1323120"/>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B8535C-5ADF-4DB4-93FF-01C070F0165A}">
      <dsp:nvSpPr>
        <dsp:cNvPr id="0" name=""/>
        <dsp:cNvSpPr/>
      </dsp:nvSpPr>
      <dsp:spPr>
        <a:xfrm>
          <a:off x="202013" y="1466770"/>
          <a:ext cx="1557210" cy="5496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IN" sz="1000" b="1" i="0" kern="1200" dirty="0" err="1">
              <a:solidFill>
                <a:schemeClr val="tx1"/>
              </a:solidFill>
              <a:effectLst/>
            </a:rPr>
            <a:t>Bombayla</a:t>
          </a:r>
          <a:r>
            <a:rPr lang="en-IN" sz="1000" b="1" i="0" kern="1200" dirty="0">
              <a:solidFill>
                <a:schemeClr val="tx1"/>
              </a:solidFill>
              <a:effectLst/>
            </a:rPr>
            <a:t> Devi Laishram</a:t>
          </a:r>
        </a:p>
        <a:p>
          <a:pPr marL="0" lvl="0" indent="0" algn="ctr" defTabSz="444500">
            <a:lnSpc>
              <a:spcPct val="90000"/>
            </a:lnSpc>
            <a:spcBef>
              <a:spcPct val="0"/>
            </a:spcBef>
            <a:spcAft>
              <a:spcPct val="35000"/>
            </a:spcAft>
            <a:buNone/>
          </a:pPr>
          <a:r>
            <a:rPr lang="en-IN" sz="1000" b="1" i="0" kern="1200" dirty="0">
              <a:solidFill>
                <a:schemeClr val="tx1"/>
              </a:solidFill>
              <a:effectLst/>
            </a:rPr>
            <a:t>(Archery, Manipur)</a:t>
          </a:r>
          <a:endParaRPr lang="en-IN" sz="1000" kern="1200" dirty="0">
            <a:solidFill>
              <a:schemeClr val="tx1"/>
            </a:solidFill>
          </a:endParaRPr>
        </a:p>
      </dsp:txBody>
      <dsp:txXfrm>
        <a:off x="202013" y="1466770"/>
        <a:ext cx="1557210" cy="549603"/>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48E50A-E68C-452B-BDBA-E329DA5DA2B0}">
      <dsp:nvSpPr>
        <dsp:cNvPr id="0" name=""/>
        <dsp:cNvSpPr/>
      </dsp:nvSpPr>
      <dsp:spPr>
        <a:xfrm>
          <a:off x="0" y="0"/>
          <a:ext cx="1865096" cy="2194231"/>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29425C9F-9A2D-4025-BAE0-097115402D3B}">
      <dsp:nvSpPr>
        <dsp:cNvPr id="0" name=""/>
        <dsp:cNvSpPr/>
      </dsp:nvSpPr>
      <dsp:spPr>
        <a:xfrm>
          <a:off x="105042" y="87769"/>
          <a:ext cx="1678586" cy="1426250"/>
        </a:xfrm>
        <a:prstGeom prst="rect">
          <a:avLst/>
        </a:prstGeom>
        <a:blipFill>
          <a:blip xmlns:r="http://schemas.openxmlformats.org/officeDocument/2006/relationships" r:embed="rId1"/>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AA9C09A-225D-4E69-9C0B-336946815C65}">
      <dsp:nvSpPr>
        <dsp:cNvPr id="0" name=""/>
        <dsp:cNvSpPr/>
      </dsp:nvSpPr>
      <dsp:spPr>
        <a:xfrm>
          <a:off x="105042" y="1514019"/>
          <a:ext cx="1678586" cy="5924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1" i="0" kern="1200" dirty="0">
              <a:solidFill>
                <a:schemeClr val="tx1"/>
              </a:solidFill>
              <a:effectLst/>
            </a:rPr>
            <a:t>Shiva Thapa</a:t>
          </a:r>
        </a:p>
        <a:p>
          <a:pPr marL="0" lvl="0" indent="0" algn="ctr" defTabSz="622300">
            <a:lnSpc>
              <a:spcPct val="90000"/>
            </a:lnSpc>
            <a:spcBef>
              <a:spcPct val="0"/>
            </a:spcBef>
            <a:spcAft>
              <a:spcPct val="35000"/>
            </a:spcAft>
            <a:buNone/>
          </a:pPr>
          <a:r>
            <a:rPr lang="en-IN" sz="1400" b="1" kern="1200" dirty="0">
              <a:solidFill>
                <a:schemeClr val="tx1"/>
              </a:solidFill>
            </a:rPr>
            <a:t>(Boxing, </a:t>
          </a:r>
          <a:r>
            <a:rPr lang="en-IN" sz="1400" b="1" i="0" kern="1200" dirty="0">
              <a:solidFill>
                <a:schemeClr val="tx1"/>
              </a:solidFill>
              <a:effectLst/>
            </a:rPr>
            <a:t>Assam)</a:t>
          </a:r>
          <a:endParaRPr lang="en-IN" sz="1400" kern="1200" dirty="0">
            <a:solidFill>
              <a:schemeClr val="tx1"/>
            </a:solidFill>
          </a:endParaRPr>
        </a:p>
      </dsp:txBody>
      <dsp:txXfrm>
        <a:off x="105042" y="1514019"/>
        <a:ext cx="1678586" cy="59244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9460E-3E04-4191-AE46-3F03318BACAA}">
      <dsp:nvSpPr>
        <dsp:cNvPr id="0" name=""/>
        <dsp:cNvSpPr/>
      </dsp:nvSpPr>
      <dsp:spPr>
        <a:xfrm>
          <a:off x="209455" y="0"/>
          <a:ext cx="1801240" cy="2119107"/>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67D385C3-E90B-4C13-A38B-DA53CDB2DE06}">
      <dsp:nvSpPr>
        <dsp:cNvPr id="0" name=""/>
        <dsp:cNvSpPr/>
      </dsp:nvSpPr>
      <dsp:spPr>
        <a:xfrm>
          <a:off x="299517" y="84764"/>
          <a:ext cx="1621116" cy="137741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1CBB39D-B992-4ECA-BCCF-4C5F33D295F5}">
      <dsp:nvSpPr>
        <dsp:cNvPr id="0" name=""/>
        <dsp:cNvSpPr/>
      </dsp:nvSpPr>
      <dsp:spPr>
        <a:xfrm>
          <a:off x="299517" y="1462183"/>
          <a:ext cx="1621116" cy="5721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IN" sz="1200" b="1" i="0" kern="1200" dirty="0">
              <a:solidFill>
                <a:schemeClr val="tx1"/>
              </a:solidFill>
              <a:effectLst/>
            </a:rPr>
            <a:t>Mary </a:t>
          </a:r>
          <a:r>
            <a:rPr lang="en-IN" sz="1200" b="1" i="0" kern="1200" dirty="0" err="1">
              <a:solidFill>
                <a:schemeClr val="tx1"/>
              </a:solidFill>
              <a:effectLst/>
            </a:rPr>
            <a:t>Kom</a:t>
          </a:r>
          <a:r>
            <a:rPr lang="en-IN" sz="1200" b="1" i="0" kern="1200" dirty="0">
              <a:solidFill>
                <a:schemeClr val="tx1"/>
              </a:solidFill>
              <a:effectLst/>
            </a:rPr>
            <a:t> </a:t>
          </a:r>
          <a:endParaRPr lang="en-IN" sz="1200" b="1" kern="1200" dirty="0">
            <a:solidFill>
              <a:schemeClr val="tx1"/>
            </a:solidFill>
          </a:endParaRPr>
        </a:p>
        <a:p>
          <a:pPr marL="0" lvl="0" indent="0" algn="ctr" defTabSz="533400">
            <a:lnSpc>
              <a:spcPct val="90000"/>
            </a:lnSpc>
            <a:spcBef>
              <a:spcPct val="0"/>
            </a:spcBef>
            <a:spcAft>
              <a:spcPct val="35000"/>
            </a:spcAft>
            <a:buNone/>
          </a:pPr>
          <a:r>
            <a:rPr lang="en-IN" sz="1200" b="1" i="0" kern="1200" dirty="0">
              <a:solidFill>
                <a:schemeClr val="tx1"/>
              </a:solidFill>
              <a:effectLst/>
            </a:rPr>
            <a:t>(Boxing, Manipur)</a:t>
          </a:r>
          <a:endParaRPr lang="en-IN" sz="1200" kern="1200" dirty="0">
            <a:solidFill>
              <a:schemeClr val="tx1"/>
            </a:solidFill>
          </a:endParaRPr>
        </a:p>
      </dsp:txBody>
      <dsp:txXfrm>
        <a:off x="299517" y="1462183"/>
        <a:ext cx="1621116" cy="572158"/>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2AE0E-D5AB-43E7-BA1B-8ECFBECB2FB4}">
      <dsp:nvSpPr>
        <dsp:cNvPr id="0" name=""/>
        <dsp:cNvSpPr/>
      </dsp:nvSpPr>
      <dsp:spPr>
        <a:xfrm>
          <a:off x="0" y="68623"/>
          <a:ext cx="1804576" cy="212458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01565BA-FB1D-435A-B9D4-F41BFEDD099C}">
      <dsp:nvSpPr>
        <dsp:cNvPr id="0" name=""/>
        <dsp:cNvSpPr/>
      </dsp:nvSpPr>
      <dsp:spPr>
        <a:xfrm>
          <a:off x="90228" y="154319"/>
          <a:ext cx="1624118" cy="137996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4000" b="-2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068DB5-D5E2-4CA7-8179-D0006FED6C66}">
      <dsp:nvSpPr>
        <dsp:cNvPr id="0" name=""/>
        <dsp:cNvSpPr/>
      </dsp:nvSpPr>
      <dsp:spPr>
        <a:xfrm>
          <a:off x="90228" y="1534289"/>
          <a:ext cx="1624118" cy="573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1" kern="1200" dirty="0" err="1">
              <a:solidFill>
                <a:schemeClr val="tx1"/>
              </a:solidFill>
            </a:rPr>
            <a:t>Bhaichung</a:t>
          </a:r>
          <a:r>
            <a:rPr lang="en-IN" sz="1400" b="1" kern="1200" dirty="0">
              <a:solidFill>
                <a:schemeClr val="tx1"/>
              </a:solidFill>
            </a:rPr>
            <a:t> Bhutia</a:t>
          </a:r>
          <a:endParaRPr lang="en-IN" sz="1400" kern="1200" dirty="0">
            <a:solidFill>
              <a:schemeClr val="tx1"/>
            </a:solidFill>
          </a:endParaRPr>
        </a:p>
      </dsp:txBody>
      <dsp:txXfrm>
        <a:off x="90228" y="1534289"/>
        <a:ext cx="1624118" cy="57321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D21920-7DB7-4880-BB60-C40127921B13}">
      <dsp:nvSpPr>
        <dsp:cNvPr id="0" name=""/>
        <dsp:cNvSpPr/>
      </dsp:nvSpPr>
      <dsp:spPr>
        <a:xfrm>
          <a:off x="0" y="0"/>
          <a:ext cx="1833996" cy="211661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5E919FF-6F7E-4AF9-91C1-5EB3D01D7117}">
      <dsp:nvSpPr>
        <dsp:cNvPr id="0" name=""/>
        <dsp:cNvSpPr/>
      </dsp:nvSpPr>
      <dsp:spPr>
        <a:xfrm>
          <a:off x="80848" y="83365"/>
          <a:ext cx="1699514" cy="1272793"/>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EC86DC0-B29C-4772-B16E-C7DBC410E375}">
      <dsp:nvSpPr>
        <dsp:cNvPr id="0" name=""/>
        <dsp:cNvSpPr/>
      </dsp:nvSpPr>
      <dsp:spPr>
        <a:xfrm>
          <a:off x="142201" y="1444882"/>
          <a:ext cx="1551458" cy="5475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dirty="0" err="1"/>
            <a:t>Hima</a:t>
          </a:r>
          <a:r>
            <a:rPr lang="en-US" sz="1000" b="1" kern="1200" dirty="0"/>
            <a:t> Das</a:t>
          </a:r>
        </a:p>
        <a:p>
          <a:pPr marL="0" lvl="0" indent="0" algn="ctr" defTabSz="444500">
            <a:lnSpc>
              <a:spcPct val="90000"/>
            </a:lnSpc>
            <a:spcBef>
              <a:spcPct val="0"/>
            </a:spcBef>
            <a:spcAft>
              <a:spcPct val="35000"/>
            </a:spcAft>
            <a:buNone/>
          </a:pPr>
          <a:r>
            <a:rPr lang="en-IN" sz="1000" b="1" kern="1200" dirty="0"/>
            <a:t>(Track and Field, Assam)</a:t>
          </a:r>
        </a:p>
      </dsp:txBody>
      <dsp:txXfrm>
        <a:off x="142201" y="1444882"/>
        <a:ext cx="1551458" cy="547573"/>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EA93C-17C9-4473-95A7-5E8261D83DA5}">
      <dsp:nvSpPr>
        <dsp:cNvPr id="0" name=""/>
        <dsp:cNvSpPr/>
      </dsp:nvSpPr>
      <dsp:spPr>
        <a:xfrm>
          <a:off x="0" y="4315"/>
          <a:ext cx="1943213" cy="1207800"/>
        </a:xfrm>
        <a:prstGeom prst="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128016" tIns="45720" rIns="128016" bIns="4572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Investing in People’s Capabilities</a:t>
          </a:r>
          <a:endParaRPr lang="en-IN" sz="1800" b="1" kern="1200" dirty="0">
            <a:solidFill>
              <a:schemeClr val="tx1"/>
            </a:solidFill>
          </a:endParaRPr>
        </a:p>
      </dsp:txBody>
      <dsp:txXfrm>
        <a:off x="0" y="4315"/>
        <a:ext cx="1943213" cy="1207800"/>
      </dsp:txXfrm>
    </dsp:sp>
    <dsp:sp modelId="{AEB32E26-F7FD-44E0-83EF-931FAE6796E2}">
      <dsp:nvSpPr>
        <dsp:cNvPr id="0" name=""/>
        <dsp:cNvSpPr/>
      </dsp:nvSpPr>
      <dsp:spPr>
        <a:xfrm>
          <a:off x="1943213" y="4315"/>
          <a:ext cx="388642" cy="1207800"/>
        </a:xfrm>
        <a:prstGeom prst="leftBrace">
          <a:avLst>
            <a:gd name="adj1" fmla="val 35000"/>
            <a:gd name="adj2" fmla="val 50000"/>
          </a:avLst>
        </a:pr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7BE73CB-E8A9-4C97-B3B2-C776D2E16F21}">
      <dsp:nvSpPr>
        <dsp:cNvPr id="0" name=""/>
        <dsp:cNvSpPr/>
      </dsp:nvSpPr>
      <dsp:spPr>
        <a:xfrm>
          <a:off x="2487313" y="4315"/>
          <a:ext cx="5285541" cy="1207800"/>
        </a:xfrm>
        <a:prstGeom prst="rect">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ts val="600"/>
            </a:spcAft>
            <a:buChar char="•"/>
          </a:pPr>
          <a:r>
            <a:rPr lang="en-US" sz="1600" b="1" kern="1200" dirty="0">
              <a:solidFill>
                <a:schemeClr val="tx1"/>
              </a:solidFill>
            </a:rPr>
            <a:t>Lifelong learning for all</a:t>
          </a:r>
          <a:endParaRPr lang="en-IN" sz="1600" b="1" kern="1200" dirty="0">
            <a:solidFill>
              <a:schemeClr val="tx1"/>
            </a:solidFill>
          </a:endParaRPr>
        </a:p>
        <a:p>
          <a:pPr marL="171450" lvl="1" indent="-171450" algn="l" defTabSz="711200">
            <a:lnSpc>
              <a:spcPct val="90000"/>
            </a:lnSpc>
            <a:spcBef>
              <a:spcPct val="0"/>
            </a:spcBef>
            <a:spcAft>
              <a:spcPts val="600"/>
            </a:spcAft>
            <a:buChar char="•"/>
          </a:pPr>
          <a:r>
            <a:rPr lang="en-US" sz="1600" b="1" kern="1200" dirty="0">
              <a:solidFill>
                <a:schemeClr val="tx1"/>
              </a:solidFill>
            </a:rPr>
            <a:t>Support people through transitions</a:t>
          </a:r>
          <a:endParaRPr lang="en-IN" sz="1600" b="1" kern="1200" dirty="0">
            <a:solidFill>
              <a:schemeClr val="tx1"/>
            </a:solidFill>
          </a:endParaRPr>
        </a:p>
        <a:p>
          <a:pPr marL="171450" lvl="1" indent="-171450" algn="l" defTabSz="711200">
            <a:lnSpc>
              <a:spcPct val="90000"/>
            </a:lnSpc>
            <a:spcBef>
              <a:spcPct val="0"/>
            </a:spcBef>
            <a:spcAft>
              <a:spcPts val="600"/>
            </a:spcAft>
            <a:buChar char="•"/>
          </a:pPr>
          <a:r>
            <a:rPr lang="en-US" sz="1600" b="1" kern="1200" dirty="0">
              <a:solidFill>
                <a:schemeClr val="tx1"/>
              </a:solidFill>
            </a:rPr>
            <a:t>Strengthening social protection</a:t>
          </a:r>
          <a:endParaRPr lang="en-IN" sz="1600" b="1" kern="1200" dirty="0">
            <a:solidFill>
              <a:schemeClr val="tx1"/>
            </a:solidFill>
          </a:endParaRPr>
        </a:p>
      </dsp:txBody>
      <dsp:txXfrm>
        <a:off x="2487313" y="4315"/>
        <a:ext cx="5285541" cy="1207800"/>
      </dsp:txXfrm>
    </dsp:sp>
    <dsp:sp modelId="{CE5D61A1-1E3F-43DC-A2BB-9802260417B0}">
      <dsp:nvSpPr>
        <dsp:cNvPr id="0" name=""/>
        <dsp:cNvSpPr/>
      </dsp:nvSpPr>
      <dsp:spPr>
        <a:xfrm>
          <a:off x="0" y="1431715"/>
          <a:ext cx="1943213" cy="1207800"/>
        </a:xfrm>
        <a:prstGeom prst="rect">
          <a:avLst/>
        </a:prstGeom>
        <a:solidFill>
          <a:srgbClr val="1AF253"/>
        </a:solid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Investing in the institutions of work</a:t>
          </a:r>
          <a:endParaRPr lang="en-IN" sz="1800" b="1" kern="1200" dirty="0">
            <a:solidFill>
              <a:schemeClr val="tx1"/>
            </a:solidFill>
          </a:endParaRPr>
        </a:p>
      </dsp:txBody>
      <dsp:txXfrm>
        <a:off x="0" y="1431715"/>
        <a:ext cx="1943213" cy="1207800"/>
      </dsp:txXfrm>
    </dsp:sp>
    <dsp:sp modelId="{D5E43DA9-E146-4ADB-9839-E59E606FE33D}">
      <dsp:nvSpPr>
        <dsp:cNvPr id="0" name=""/>
        <dsp:cNvSpPr/>
      </dsp:nvSpPr>
      <dsp:spPr>
        <a:xfrm>
          <a:off x="1943213" y="1431715"/>
          <a:ext cx="388642" cy="1207800"/>
        </a:xfrm>
        <a:prstGeom prst="leftBrace">
          <a:avLst>
            <a:gd name="adj1" fmla="val 35000"/>
            <a:gd name="adj2" fmla="val 50000"/>
          </a:avLst>
        </a:pr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43E366A-4299-45CB-9590-E23DD1370C09}">
      <dsp:nvSpPr>
        <dsp:cNvPr id="0" name=""/>
        <dsp:cNvSpPr/>
      </dsp:nvSpPr>
      <dsp:spPr>
        <a:xfrm>
          <a:off x="2487313" y="1431715"/>
          <a:ext cx="5285541" cy="1207800"/>
        </a:xfrm>
        <a:prstGeom prst="rect">
          <a:avLst/>
        </a:prstGeom>
        <a:gradFill rotWithShape="0">
          <a:gsLst>
            <a:gs pos="0">
              <a:schemeClr val="accent3">
                <a:hueOff val="-4991659"/>
                <a:satOff val="42307"/>
                <a:lumOff val="4215"/>
                <a:alphaOff val="0"/>
                <a:tint val="100000"/>
                <a:shade val="100000"/>
                <a:satMod val="130000"/>
              </a:schemeClr>
            </a:gs>
            <a:gs pos="100000">
              <a:schemeClr val="accent3">
                <a:hueOff val="-4991659"/>
                <a:satOff val="42307"/>
                <a:lumOff val="421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ts val="600"/>
            </a:spcAft>
            <a:buChar char="•"/>
          </a:pPr>
          <a:r>
            <a:rPr lang="en-US" sz="1600" b="1" kern="1200" dirty="0">
              <a:solidFill>
                <a:schemeClr val="tx1"/>
              </a:solidFill>
            </a:rPr>
            <a:t>Technology for decent work</a:t>
          </a:r>
          <a:endParaRPr lang="en-IN" sz="1600" b="1" kern="1200" dirty="0">
            <a:solidFill>
              <a:schemeClr val="tx1"/>
            </a:solidFill>
          </a:endParaRPr>
        </a:p>
        <a:p>
          <a:pPr marL="171450" lvl="1" indent="-171450" algn="l" defTabSz="711200">
            <a:lnSpc>
              <a:spcPct val="90000"/>
            </a:lnSpc>
            <a:spcBef>
              <a:spcPct val="0"/>
            </a:spcBef>
            <a:spcAft>
              <a:spcPts val="600"/>
            </a:spcAft>
            <a:buChar char="•"/>
          </a:pPr>
          <a:r>
            <a:rPr lang="en-US" sz="1600" b="1" kern="1200" dirty="0">
              <a:solidFill>
                <a:schemeClr val="tx1"/>
              </a:solidFill>
            </a:rPr>
            <a:t>Revitalizing collective representation</a:t>
          </a:r>
          <a:endParaRPr lang="en-IN" sz="1600" b="1" kern="1200" dirty="0">
            <a:solidFill>
              <a:schemeClr val="tx1"/>
            </a:solidFill>
          </a:endParaRPr>
        </a:p>
        <a:p>
          <a:pPr marL="171450" lvl="1" indent="-171450" algn="l" defTabSz="711200">
            <a:lnSpc>
              <a:spcPct val="90000"/>
            </a:lnSpc>
            <a:spcBef>
              <a:spcPct val="0"/>
            </a:spcBef>
            <a:spcAft>
              <a:spcPts val="600"/>
            </a:spcAft>
            <a:buChar char="•"/>
          </a:pPr>
          <a:r>
            <a:rPr lang="en-US" sz="1600" b="1" kern="1200" dirty="0">
              <a:solidFill>
                <a:schemeClr val="tx1"/>
              </a:solidFill>
            </a:rPr>
            <a:t>Establishing universal </a:t>
          </a:r>
          <a:r>
            <a:rPr lang="en-US" sz="1600" b="1" kern="1200" dirty="0" err="1">
              <a:solidFill>
                <a:schemeClr val="tx1"/>
              </a:solidFill>
            </a:rPr>
            <a:t>labour</a:t>
          </a:r>
          <a:r>
            <a:rPr lang="en-US" sz="1600" b="1" kern="1200" dirty="0">
              <a:solidFill>
                <a:schemeClr val="tx1"/>
              </a:solidFill>
            </a:rPr>
            <a:t> guarantee</a:t>
          </a:r>
          <a:endParaRPr lang="en-IN" sz="1600" b="1" kern="1200" dirty="0">
            <a:solidFill>
              <a:schemeClr val="tx1"/>
            </a:solidFill>
          </a:endParaRPr>
        </a:p>
      </dsp:txBody>
      <dsp:txXfrm>
        <a:off x="2487313" y="1431715"/>
        <a:ext cx="5285541" cy="1207800"/>
      </dsp:txXfrm>
    </dsp:sp>
    <dsp:sp modelId="{0CDDBA9D-590A-47BD-B72F-F56F533EB585}">
      <dsp:nvSpPr>
        <dsp:cNvPr id="0" name=""/>
        <dsp:cNvSpPr/>
      </dsp:nvSpPr>
      <dsp:spPr>
        <a:xfrm>
          <a:off x="0" y="2859115"/>
          <a:ext cx="1943213" cy="1207800"/>
        </a:xfrm>
        <a:prstGeom prst="rect">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128016" tIns="45720" rIns="128016" bIns="4572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Investing in decent and sustainable work</a:t>
          </a:r>
          <a:endParaRPr lang="en-IN" sz="1800" b="1" kern="1200" dirty="0">
            <a:solidFill>
              <a:schemeClr val="tx1"/>
            </a:solidFill>
          </a:endParaRPr>
        </a:p>
      </dsp:txBody>
      <dsp:txXfrm>
        <a:off x="0" y="2859115"/>
        <a:ext cx="1943213" cy="1207800"/>
      </dsp:txXfrm>
    </dsp:sp>
    <dsp:sp modelId="{1988039E-EAA0-453F-B946-635F14FEBA95}">
      <dsp:nvSpPr>
        <dsp:cNvPr id="0" name=""/>
        <dsp:cNvSpPr/>
      </dsp:nvSpPr>
      <dsp:spPr>
        <a:xfrm>
          <a:off x="1943213" y="2859115"/>
          <a:ext cx="388642" cy="1207800"/>
        </a:xfrm>
        <a:prstGeom prst="leftBrace">
          <a:avLst>
            <a:gd name="adj1" fmla="val 35000"/>
            <a:gd name="adj2" fmla="val 50000"/>
          </a:avLst>
        </a:pr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80A2BDE6-DB16-4192-AF53-1B1FFC2435F8}">
      <dsp:nvSpPr>
        <dsp:cNvPr id="0" name=""/>
        <dsp:cNvSpPr/>
      </dsp:nvSpPr>
      <dsp:spPr>
        <a:xfrm>
          <a:off x="2487313" y="2859115"/>
          <a:ext cx="5285541" cy="1207800"/>
        </a:xfrm>
        <a:prstGeom prst="rect">
          <a:avLst/>
        </a:prstGeom>
        <a:gradFill rotWithShape="0">
          <a:gsLst>
            <a:gs pos="0">
              <a:schemeClr val="accent3">
                <a:hueOff val="-9983318"/>
                <a:satOff val="84615"/>
                <a:lumOff val="8431"/>
                <a:alphaOff val="0"/>
                <a:tint val="100000"/>
                <a:shade val="100000"/>
                <a:satMod val="130000"/>
              </a:schemeClr>
            </a:gs>
            <a:gs pos="100000">
              <a:schemeClr val="accent3">
                <a:hueOff val="-9983318"/>
                <a:satOff val="84615"/>
                <a:lumOff val="8431"/>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171450" lvl="1" indent="-171450" algn="just" defTabSz="711200">
            <a:lnSpc>
              <a:spcPct val="90000"/>
            </a:lnSpc>
            <a:spcBef>
              <a:spcPct val="0"/>
            </a:spcBef>
            <a:spcAft>
              <a:spcPts val="600"/>
            </a:spcAft>
            <a:buChar char="•"/>
          </a:pPr>
          <a:r>
            <a:rPr lang="en-US" sz="1600" b="1" kern="1200" dirty="0">
              <a:solidFill>
                <a:schemeClr val="tx1"/>
              </a:solidFill>
            </a:rPr>
            <a:t>Shifting incentives towards a human </a:t>
          </a:r>
          <a:r>
            <a:rPr lang="en-US" sz="1600" b="1" kern="1200" dirty="0" err="1">
              <a:solidFill>
                <a:schemeClr val="tx1"/>
              </a:solidFill>
            </a:rPr>
            <a:t>centred</a:t>
          </a:r>
          <a:r>
            <a:rPr lang="en-US" sz="1600" b="1" kern="1200" dirty="0">
              <a:solidFill>
                <a:schemeClr val="tx1"/>
              </a:solidFill>
            </a:rPr>
            <a:t> business and economic model</a:t>
          </a:r>
          <a:endParaRPr lang="en-IN" sz="1600" b="1" kern="1200" dirty="0">
            <a:solidFill>
              <a:schemeClr val="tx1"/>
            </a:solidFill>
          </a:endParaRPr>
        </a:p>
        <a:p>
          <a:pPr marL="171450" lvl="1" indent="-171450" algn="just" defTabSz="711200">
            <a:lnSpc>
              <a:spcPct val="90000"/>
            </a:lnSpc>
            <a:spcBef>
              <a:spcPct val="0"/>
            </a:spcBef>
            <a:spcAft>
              <a:spcPts val="600"/>
            </a:spcAft>
            <a:buChar char="•"/>
          </a:pPr>
          <a:r>
            <a:rPr lang="en-US" sz="1600" b="1" kern="1200" dirty="0">
              <a:solidFill>
                <a:schemeClr val="tx1"/>
              </a:solidFill>
            </a:rPr>
            <a:t>Transforming economics for decent and sustainable work</a:t>
          </a:r>
          <a:endParaRPr lang="en-IN" sz="1600" b="1" kern="1200" dirty="0">
            <a:solidFill>
              <a:schemeClr val="tx1"/>
            </a:solidFill>
          </a:endParaRPr>
        </a:p>
      </dsp:txBody>
      <dsp:txXfrm>
        <a:off x="2487313" y="2859115"/>
        <a:ext cx="5285541" cy="120780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PictureLineup">
  <dgm:title val=""/>
  <dgm:desc val=""/>
  <dgm:catLst>
    <dgm:cat type="picture" pri="19000"/>
    <dgm:cat type="pictureconvert" pri="19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3" destOrd="0"/>
        <dgm:cxn modelId="42" srcId="30" destId="41" srcOrd="0" destOrd="0"/>
      </dgm:cxnLst>
      <dgm:bg/>
      <dgm:whole/>
    </dgm:dataModel>
  </dgm:clrData>
  <dgm:layoutNode name="Name0">
    <dgm:varLst>
      <dgm:chMax/>
      <dgm:chPref/>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op="equ" val="65"/>
      <dgm:constr type="primFontSz" for="des" forName="Parent" refType="primFontSz" refFor="des" refForName="Parent" op="lte"/>
      <dgm:constr type="w" for="ch" forName="composite" refType="w"/>
      <dgm:constr type="h" for="ch" forName="composite" refType="h"/>
      <dgm:constr type="sp" refType="w" refFor="ch" refForName="composite" op="equ" fact="0"/>
      <dgm:constr type="w" for="ch" forName="sibTrans" refType="w" refFor="ch" refForName="composite" op="equ" fact="0.0001"/>
      <dgm:constr type="h" for="ch" forName="sibTrans" refType="w" refFor="ch" refForName="sibTrans" op="equ"/>
    </dgm:constrLst>
    <dgm:forEach name="nodesForEach" axis="ch" ptType="node">
      <dgm:layoutNode name="composite">
        <dgm:alg type="composite">
          <dgm:param type="ar" val="0.5"/>
        </dgm:alg>
        <dgm:shape xmlns:r="http://schemas.openxmlformats.org/officeDocument/2006/relationships" r:blip="">
          <dgm:adjLst/>
        </dgm:shape>
        <dgm:choose name="Name4">
          <dgm:if name="Name5" func="var" arg="dir" op="equ" val="norm">
            <dgm:constrLst>
              <dgm:constr type="l" for="ch" forName="Image" refType="w" fact="0"/>
              <dgm:constr type="t" for="ch" forName="Image" refType="h" fact="0"/>
              <dgm:constr type="w" for="ch" forName="Image" refType="h" fact="0.5"/>
              <dgm:constr type="h" for="ch" forName="Image" refType="w"/>
              <dgm:constr type="l" for="ch" forName="Accent" refType="w" fact="0"/>
              <dgm:constr type="t" for="ch" forName="Accent" refType="h" fact="0"/>
              <dgm:constr type="w" for="ch" forName="Accent" refType="w" fact="0.0001"/>
              <dgm:constr type="h" for="ch" forName="Accent" refType="h"/>
              <dgm:constr type="l" for="ch" forName="Parent" refType="w" fact="0"/>
              <dgm:constr type="t" for="ch" forName="Parent" refType="h" fact="0.5"/>
              <dgm:constr type="w" for="ch" forName="Parent" refType="w"/>
            </dgm:constrLst>
          </dgm:if>
          <dgm:else name="Name6">
            <dgm:constrLst>
              <dgm:constr type="l" for="ch" forName="Image" refType="w" fact="0"/>
              <dgm:constr type="t" for="ch" forName="Image" refType="h" fact="0"/>
              <dgm:constr type="w" for="ch" forName="Image" refType="h" fact="0.5"/>
              <dgm:constr type="h" for="ch" forName="Image" refType="w"/>
              <dgm:constr type="r" for="ch" forName="Accent" refType="w"/>
              <dgm:constr type="t" for="ch" forName="Accent" refType="h" fact="0"/>
              <dgm:constr type="w" for="ch" forName="Accent" refType="w" fact="0.0001"/>
              <dgm:constr type="h" for="ch" forName="Accent" refType="h"/>
              <dgm:constr type="l" for="ch" forName="Parent" refType="w" fact="0"/>
              <dgm:constr type="t" for="ch" forName="Parent" refType="h" fact="0.5"/>
              <dgm:constr type="w" for="ch" forName="Parent" refType="w"/>
            </dgm:constrLst>
          </dgm:else>
        </dgm:choose>
        <dgm:layoutNode name="Image" styleLbl="alignNode1">
          <dgm:alg type="sp"/>
          <dgm:shape xmlns:r="http://schemas.openxmlformats.org/officeDocument/2006/relationships" type="rect" r:blip="" blipPhldr="1">
            <dgm:adjLst/>
          </dgm:shape>
          <dgm:presOf/>
        </dgm:layoutNode>
        <dgm:layoutNode name="Accent" styleLbl="parChTrans1D1">
          <dgm:alg type="sp"/>
          <dgm:shape xmlns:r="http://schemas.openxmlformats.org/officeDocument/2006/relationships" type="line" r:blip="">
            <dgm:adjLst/>
          </dgm:shape>
          <dgm:presOf/>
        </dgm:layoutNode>
        <dgm:layoutNode name="Paren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8/layout/PictureLineup">
  <dgm:title val=""/>
  <dgm:desc val=""/>
  <dgm:catLst>
    <dgm:cat type="picture" pri="19000"/>
    <dgm:cat type="pictureconvert" pri="19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3" destOrd="0"/>
        <dgm:cxn modelId="42" srcId="30" destId="41" srcOrd="0" destOrd="0"/>
      </dgm:cxnLst>
      <dgm:bg/>
      <dgm:whole/>
    </dgm:dataModel>
  </dgm:clrData>
  <dgm:layoutNode name="Name0">
    <dgm:varLst>
      <dgm:chMax/>
      <dgm:chPref/>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op="equ" val="65"/>
      <dgm:constr type="primFontSz" for="des" forName="Parent" refType="primFontSz" refFor="des" refForName="Parent" op="lte"/>
      <dgm:constr type="w" for="ch" forName="composite" refType="w"/>
      <dgm:constr type="h" for="ch" forName="composite" refType="h"/>
      <dgm:constr type="sp" refType="w" refFor="ch" refForName="composite" op="equ" fact="0"/>
      <dgm:constr type="w" for="ch" forName="sibTrans" refType="w" refFor="ch" refForName="composite" op="equ" fact="0.0001"/>
      <dgm:constr type="h" for="ch" forName="sibTrans" refType="w" refFor="ch" refForName="sibTrans" op="equ"/>
    </dgm:constrLst>
    <dgm:forEach name="nodesForEach" axis="ch" ptType="node">
      <dgm:layoutNode name="composite">
        <dgm:alg type="composite">
          <dgm:param type="ar" val="0.5"/>
        </dgm:alg>
        <dgm:shape xmlns:r="http://schemas.openxmlformats.org/officeDocument/2006/relationships" r:blip="">
          <dgm:adjLst/>
        </dgm:shape>
        <dgm:choose name="Name4">
          <dgm:if name="Name5" func="var" arg="dir" op="equ" val="norm">
            <dgm:constrLst>
              <dgm:constr type="l" for="ch" forName="Image" refType="w" fact="0"/>
              <dgm:constr type="t" for="ch" forName="Image" refType="h" fact="0"/>
              <dgm:constr type="w" for="ch" forName="Image" refType="h" fact="0.5"/>
              <dgm:constr type="h" for="ch" forName="Image" refType="w"/>
              <dgm:constr type="l" for="ch" forName="Accent" refType="w" fact="0"/>
              <dgm:constr type="t" for="ch" forName="Accent" refType="h" fact="0"/>
              <dgm:constr type="w" for="ch" forName="Accent" refType="w" fact="0.0001"/>
              <dgm:constr type="h" for="ch" forName="Accent" refType="h"/>
              <dgm:constr type="l" for="ch" forName="Parent" refType="w" fact="0"/>
              <dgm:constr type="t" for="ch" forName="Parent" refType="h" fact="0.5"/>
              <dgm:constr type="w" for="ch" forName="Parent" refType="w"/>
            </dgm:constrLst>
          </dgm:if>
          <dgm:else name="Name6">
            <dgm:constrLst>
              <dgm:constr type="l" for="ch" forName="Image" refType="w" fact="0"/>
              <dgm:constr type="t" for="ch" forName="Image" refType="h" fact="0"/>
              <dgm:constr type="w" for="ch" forName="Image" refType="h" fact="0.5"/>
              <dgm:constr type="h" for="ch" forName="Image" refType="w"/>
              <dgm:constr type="r" for="ch" forName="Accent" refType="w"/>
              <dgm:constr type="t" for="ch" forName="Accent" refType="h" fact="0"/>
              <dgm:constr type="w" for="ch" forName="Accent" refType="w" fact="0.0001"/>
              <dgm:constr type="h" for="ch" forName="Accent" refType="h"/>
              <dgm:constr type="l" for="ch" forName="Parent" refType="w" fact="0"/>
              <dgm:constr type="t" for="ch" forName="Parent" refType="h" fact="0.5"/>
              <dgm:constr type="w" for="ch" forName="Parent" refType="w"/>
            </dgm:constrLst>
          </dgm:else>
        </dgm:choose>
        <dgm:layoutNode name="Image" styleLbl="alignNode1">
          <dgm:alg type="sp"/>
          <dgm:shape xmlns:r="http://schemas.openxmlformats.org/officeDocument/2006/relationships" type="rect" r:blip="" blipPhldr="1">
            <dgm:adjLst/>
          </dgm:shape>
          <dgm:presOf/>
        </dgm:layoutNode>
        <dgm:layoutNode name="Accent" styleLbl="parChTrans1D1">
          <dgm:alg type="sp"/>
          <dgm:shape xmlns:r="http://schemas.openxmlformats.org/officeDocument/2006/relationships" type="line" r:blip="">
            <dgm:adjLst/>
          </dgm:shape>
          <dgm:presOf/>
        </dgm:layoutNode>
        <dgm:layoutNode name="Paren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8/layout/AlternatingPictureCircles">
  <dgm:title val=""/>
  <dgm:desc val=""/>
  <dgm:catLst>
    <dgm:cat type="picture" pri="17000"/>
    <dgm:cat type="pictureconvert" pri="17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3" destOrd="0"/>
      </dgm:cxnLst>
      <dgm:bg/>
      <dgm:whole/>
    </dgm:dataModel>
  </dgm:clrData>
  <dgm:layoutNode name="Name0">
    <dgm:varLst>
      <dgm:chMax/>
      <dgm:chPref/>
      <dgm:dir/>
    </dgm:varLst>
    <dgm:alg type="lin">
      <dgm:param type="linDir" val="fromT"/>
      <dgm:param type="fallback" val="2D"/>
      <dgm:param type="horzAlign" val="ctr"/>
      <dgm:param type="nodeVertAlign" val="t"/>
    </dgm:alg>
    <dgm:shape xmlns:r="http://schemas.openxmlformats.org/officeDocument/2006/relationships" r:blip="">
      <dgm:adjLst/>
    </dgm:shape>
    <dgm:choose name="Name1">
      <dgm:if name="Name2" axis="ch" ptType="node" func="cnt" op="gte" val="2">
        <dgm:constrLst>
          <dgm:constr type="primFontSz" for="des" ptType="node" op="equ" val="65"/>
          <dgm:constr type="w" for="ch" forName="composite" refType="h" refFor="ch" refForName="composite" fact="2.9499"/>
          <dgm:constr type="h" for="ch" forName="composite" refType="h"/>
          <dgm:constr type="h" for="ch" forName="ConnectorComposite" refType="w" refFor="ch" refForName="composite" op="equ" fact="0.1685"/>
          <dgm:constr type="w" for="ch" forName="ConnectorComposite" refType="h" refFor="ch" refForName="ConnectorComposite" op="equ"/>
        </dgm:constrLst>
      </dgm:if>
      <dgm:else name="Name3">
        <dgm:constrLst>
          <dgm:constr type="primFontSz" for="des" ptType="node" op="equ" val="65"/>
          <dgm:constr type="w" for="ch" forName="composite" refType="h" refFor="ch" refForName="composite" fact="1.9752"/>
          <dgm:constr type="h" for="ch" forName="composite" refType="h"/>
          <dgm:constr type="h" for="ch" forName="ConnectorComposite" refType="w" refFor="ch" refForName="composite" op="equ" fact="0.1685"/>
          <dgm:constr type="w" for="ch" forName="ConnectorComposite" refType="h" refFor="ch" refForName="ConnectorComposite" op="equ"/>
        </dgm:constrLst>
      </dgm:else>
    </dgm:choose>
    <dgm:forEach name="nodesForEach" axis="ch" ptType="node">
      <dgm:layoutNode name="composite">
        <dgm:alg type="composite"/>
        <dgm:shape xmlns:r="http://schemas.openxmlformats.org/officeDocument/2006/relationships" r:blip="">
          <dgm:adjLst/>
        </dgm:shape>
        <dgm:choose name="Name4">
          <dgm:if name="Name5" axis="precedSib" ptType="sibTrans" func="cnt" op="lte" val="0">
            <dgm:choose name="Name6">
              <dgm:if name="Name7" axis="followSib" ptType="sibTrans" func="cnt" op="lte" val="0">
                <dgm:choose name="Name8">
                  <dgm:if name="Name9" func="var" arg="dir" op="equ" val="norm">
                    <dgm:constrLst>
                      <dgm:constr type="l" for="ch" forName="Accent" refType="w" fact="0.4937"/>
                      <dgm:constr type="t" for="ch" forName="Accent" refType="h" fact="0"/>
                      <dgm:constr type="h" for="ch" forName="Accent" refType="w" refFor="ch" refForName="Accent"/>
                      <dgm:constr type="w" for="ch" forName="Accent" refType="w" fact="0.5063"/>
                      <dgm:constr type="l" for="ch" forName="Parent" refType="w" fact="0.5494"/>
                      <dgm:constr type="t" for="ch" forName="Parent" refType="h" fact="0.11"/>
                      <dgm:constr type="h" for="ch" forName="Parent" refType="w" refFor="ch" refForName="Parent"/>
                      <dgm:constr type="w" for="ch" forName="Parent" refType="w" fact="0.3949"/>
                      <dgm:constr type="l" for="ch" forName="Image" refType="w" fact="0"/>
                      <dgm:constr type="t" for="ch" forName="Image" refType="h" fact="0.035"/>
                      <dgm:constr type="h" for="ch" forName="Image" refType="h" fact="0.93"/>
                      <dgm:constr type="w" for="ch" forName="Image" refType="w" fact="0.6227"/>
                    </dgm:constrLst>
                  </dgm:if>
                  <dgm:else name="Name10">
                    <dgm:constrLst>
                      <dgm:constr type="l" for="ch" forName="Accent" refType="w" fact="0"/>
                      <dgm:constr type="t" for="ch" forName="Accent" refType="h" fact="0"/>
                      <dgm:constr type="h" for="ch" forName="Accent" refType="w" refFor="ch" refForName="Accent"/>
                      <dgm:constr type="w" for="ch" forName="Accent" refType="w" fact="0.5063"/>
                      <dgm:constr type="l" for="ch" forName="Parent" refType="w" fact="0.0557"/>
                      <dgm:constr type="t" for="ch" forName="Parent" refType="h" fact="0.11"/>
                      <dgm:constr type="h" for="ch" forName="Parent" refType="w" refFor="ch" refForName="Parent"/>
                      <dgm:constr type="w" for="ch" forName="Parent" refType="w" fact="0.3949"/>
                      <dgm:constr type="l" for="ch" forName="Image" refType="w" fact="0.3773"/>
                      <dgm:constr type="t" for="ch" forName="Image" refType="h" fact="0.035"/>
                      <dgm:constr type="h" for="ch" forName="Image" refType="h" fact="0.93"/>
                      <dgm:constr type="w" for="ch" forName="Image" refType="w" fact="0.6227"/>
                    </dgm:constrLst>
                  </dgm:else>
                </dgm:choose>
              </dgm:if>
              <dgm:else name="Name11">
                <dgm:choose name="Name12">
                  <dgm:if name="Name13" func="var" arg="dir" op="equ" val="norm">
                    <dgm:choose name="Name14">
                      <dgm:if name="Name1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1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17">
                    <dgm:choose name="Name18">
                      <dgm:if name="Name1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2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if>
          <dgm:else name="Name21">
            <dgm:choose name="Name22">
              <dgm:if name="Name23" func="var" arg="dir" op="equ" val="norm">
                <dgm:choose name="Name24">
                  <dgm:if name="Name25"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if>
                  <dgm:else name="Name26">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else>
                </dgm:choose>
              </dgm:if>
              <dgm:else name="Name27">
                <dgm:choose name="Name28">
                  <dgm:if name="Name29" axis="self" ptType="node" func="posOdd" op="equ" val="1">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r" for="ch" forName="Image" refType="w"/>
                      <dgm:constr type="t" for="ch" forName="Image" refType="h" fact="0.035"/>
                      <dgm:constr type="h" for="ch" forName="Image" refType="h" fact="0.93"/>
                      <dgm:constr type="w" for="ch" forName="Image" refType="w" fact="0.4169"/>
                      <dgm:constr type="l" for="ch" forName="Space" refType="w" fact="0"/>
                      <dgm:constr type="t" for="ch" forName="Space" refType="h" fact="0"/>
                      <dgm:constr type="h" for="ch" forName="Space" refType="h"/>
                      <dgm:constr type="w" for="ch" forName="Space" refType="w" fact="0.3305"/>
                    </dgm:constrLst>
                  </dgm:if>
                  <dgm:else name="Name30">
                    <dgm:constrLst>
                      <dgm:constr type="l" for="ch" forName="Accent" refType="w" fact="0.3305"/>
                      <dgm:constr type="t" for="ch" forName="Accent" refType="w" fact="0"/>
                      <dgm:constr type="h" for="ch" forName="Accent" refType="w" refFor="ch" refForName="Accent"/>
                      <dgm:constr type="w" for="ch" forName="Accent" refType="w" fact="0.339"/>
                      <dgm:constr type="l" for="ch" forName="Parent" refType="w" fact="0.3678"/>
                      <dgm:constr type="t" for="ch" forName="Parent" refType="w" fact="0.0373"/>
                      <dgm:constr type="h" for="ch" forName="Parent" refType="w" refFor="ch" refForName="Parent"/>
                      <dgm:constr type="w" for="ch" forName="Parent" refType="w" fact="0.2644"/>
                      <dgm:constr type="l" for="ch" forName="Image" refType="w" fact="0"/>
                      <dgm:constr type="t" for="ch" forName="Image" refType="h" fact="0.035"/>
                      <dgm:constr type="h" for="ch" forName="Image" refType="h" fact="0.93"/>
                      <dgm:constr type="w" for="ch" forName="Image" refType="w" fact="0.4169"/>
                      <dgm:constr type="r" for="ch" forName="Space" refType="w"/>
                      <dgm:constr type="t" for="ch" forName="Space" refType="h" fact="0"/>
                      <dgm:constr type="h" for="ch" forName="Space" refType="h"/>
                      <dgm:constr type="w" for="ch" forName="Space" refType="w" fact="0.3305"/>
                    </dgm:constrLst>
                  </dgm:else>
                </dgm:choose>
              </dgm:else>
            </dgm:choose>
          </dgm:else>
        </dgm:choose>
        <dgm:layoutNode name="Accent" styleLbl="alignNode1">
          <dgm:varLst>
            <dgm:chMax val="0"/>
            <dgm:chPref val="0"/>
          </dgm:varLst>
          <dgm:alg type="sp"/>
          <dgm:shape xmlns:r="http://schemas.openxmlformats.org/officeDocument/2006/relationships" type="donut" r:blip="">
            <dgm:adjLst>
              <dgm:adj idx="1" val="0.1101"/>
            </dgm:adjLst>
          </dgm:shape>
          <dgm:presOf/>
        </dgm:layoutNode>
        <dgm:layoutNode name="Image" styleLbl="bgImgPlace1">
          <dgm:varLst>
            <dgm:chMax val="0"/>
            <dgm:chPref val="0"/>
            <dgm:bulletEnabled val="1"/>
          </dgm:varLst>
          <dgm:alg type="sp"/>
          <dgm:shape xmlns:r="http://schemas.openxmlformats.org/officeDocument/2006/relationships" type="rect" r:blip="" blipPhldr="1">
            <dgm:adjLst/>
          </dgm:shape>
          <dgm:presOf/>
        </dgm:layoutNode>
        <dgm:layoutNode name="Parent" styleLbl="fgAccFollowNode1">
          <dgm:varLst>
            <dgm:chMax val="0"/>
            <dgm:chPref val="0"/>
            <dgm:bulletEnabled val="1"/>
          </dgm:varLst>
          <dgm:alg type="tx">
            <dgm:param type="txAnchorVertCh" val="mid"/>
          </dgm:alg>
          <dgm:shape xmlns:r="http://schemas.openxmlformats.org/officeDocument/2006/relationships" type="ellipse"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Space">
          <dgm:varLst>
            <dgm:chMax val="0"/>
            <dgm:chPref val="0"/>
          </dgm:varLst>
          <dgm:alg type="sp"/>
          <dgm:shape xmlns:r="http://schemas.openxmlformats.org/officeDocument/2006/relationships" r:blip="">
            <dgm:adjLst/>
          </dgm:shape>
          <dgm:presOf/>
        </dgm:layoutNode>
      </dgm:layoutNode>
      <dgm:forEach name="Name31" axis="followSib" ptType="sibTrans" cnt="1">
        <dgm:layoutNode name="ConnectorComposite">
          <dgm:alg type="composite">
            <dgm:param type="ar" val=".4"/>
          </dgm:alg>
          <dgm:shape xmlns:r="http://schemas.openxmlformats.org/officeDocument/2006/relationships" r:blip="">
            <dgm:adjLst/>
          </dgm:shape>
          <dgm:constrLst>
            <dgm:constr type="l" for="ch" forName="TopSpacing" refType="w" fact="0"/>
            <dgm:constr type="t" for="ch" forName="TopSpacing" refType="h" fact="0"/>
            <dgm:constr type="h" for="ch" forName="TopSpacing" refType="h" fact="0.3"/>
            <dgm:constr type="w" for="ch" forName="TopSpacing" refType="w"/>
            <dgm:constr type="l" for="ch" forName="Connector" refType="w" fact="0"/>
            <dgm:constr type="t" for="ch" forName="Connector" refType="h" fact="0.3"/>
            <dgm:constr type="h" for="ch" forName="Connector" refType="h" fact="0.4"/>
            <dgm:constr type="w" for="ch" forName="Connector" refType="h" refFor="ch" refForName="Connector"/>
            <dgm:constr type="l" for="ch" forName="BottomSpacing" refType="w" fact="0"/>
            <dgm:constr type="t" for="ch" forName="BottomSpacing" refType="h" fact="0.7"/>
            <dgm:constr type="h" for="ch" forName="BottomSpacing" refType="h" fact="0.3"/>
            <dgm:constr type="w" for="ch" forName="BottomSpacing" refType="w"/>
          </dgm:constrLst>
          <dgm:layoutNode name="TopSpacing">
            <dgm:alg type="sp"/>
            <dgm:shape xmlns:r="http://schemas.openxmlformats.org/officeDocument/2006/relationships" r:blip="">
              <dgm:adjLst/>
            </dgm:shape>
          </dgm:layoutNode>
          <dgm:layoutNode name="Connector" styleLbl="alignNode1">
            <dgm:alg type="sp"/>
            <dgm:shape xmlns:r="http://schemas.openxmlformats.org/officeDocument/2006/relationships" type="flowChartConnector" r:blip="">
              <dgm:adjLst/>
            </dgm:shape>
            <dgm:presOf/>
          </dgm:layoutNode>
          <dgm:layoutNode name="BottomSpacing">
            <dgm:alg type="sp"/>
            <dgm:shape xmlns:r="http://schemas.openxmlformats.org/officeDocument/2006/relationships" r:blip="">
              <dgm:adjLst/>
            </dgm:shape>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3.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goodreturns.in/classroom/2015/08/suraksha-bandhan-scheme-buy-this-raksha-bandhan-381164.html"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IN" dirty="0"/>
          </a:p>
        </p:txBody>
      </p:sp>
    </p:spTree>
    <p:extLst>
      <p:ext uri="{BB962C8B-B14F-4D97-AF65-F5344CB8AC3E}">
        <p14:creationId xmlns:p14="http://schemas.microsoft.com/office/powerpoint/2010/main" val="3923447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latin typeface="+mn-lt"/>
            </a:endParaRPr>
          </a:p>
        </p:txBody>
      </p:sp>
    </p:spTree>
    <p:extLst>
      <p:ext uri="{BB962C8B-B14F-4D97-AF65-F5344CB8AC3E}">
        <p14:creationId xmlns:p14="http://schemas.microsoft.com/office/powerpoint/2010/main" val="1734168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Of the total country’s population 4% of the population is</a:t>
            </a:r>
            <a:endParaRPr lang="en-IN" dirty="0"/>
          </a:p>
        </p:txBody>
      </p:sp>
    </p:spTree>
    <p:extLst>
      <p:ext uri="{BB962C8B-B14F-4D97-AF65-F5344CB8AC3E}">
        <p14:creationId xmlns:p14="http://schemas.microsoft.com/office/powerpoint/2010/main" val="3967302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IN" dirty="0"/>
              <a:t>Population density in Assam 396.8</a:t>
            </a:r>
          </a:p>
          <a:p>
            <a:r>
              <a:rPr lang="en-IN" dirty="0"/>
              <a:t>Tripura=349.9</a:t>
            </a:r>
          </a:p>
          <a:p>
            <a:r>
              <a:rPr lang="en-IN" dirty="0"/>
              <a:t>India 364.0</a:t>
            </a:r>
          </a:p>
          <a:p>
            <a:r>
              <a:rPr lang="en-US" b="0" i="0" dirty="0">
                <a:solidFill>
                  <a:srgbClr val="121212"/>
                </a:solidFill>
                <a:effectLst/>
                <a:latin typeface="Abadi" panose="020B0604020104020204" pitchFamily="34" charset="0"/>
              </a:rPr>
              <a:t>Population density is the concentration of individuals within a species in a specific geographic locale. Population density data can be used to quantify demographic information and to assess relationships with ecosystems, human health, and infrastructure.</a:t>
            </a:r>
            <a:endParaRPr lang="en-IN" dirty="0"/>
          </a:p>
        </p:txBody>
      </p:sp>
    </p:spTree>
    <p:extLst>
      <p:ext uri="{BB962C8B-B14F-4D97-AF65-F5344CB8AC3E}">
        <p14:creationId xmlns:p14="http://schemas.microsoft.com/office/powerpoint/2010/main" val="1342656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1553886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IN" b="1" i="0" dirty="0">
                <a:solidFill>
                  <a:srgbClr val="BDC1C6"/>
                </a:solidFill>
                <a:effectLst/>
                <a:latin typeface="arial" panose="020B0604020202020204" pitchFamily="34" charset="0"/>
              </a:rPr>
              <a:t>Kailash ranges of Himalayas</a:t>
            </a:r>
          </a:p>
          <a:p>
            <a:r>
              <a:rPr lang="en-IN" b="1" i="0" dirty="0">
                <a:solidFill>
                  <a:srgbClr val="BDC1C6"/>
                </a:solidFill>
                <a:effectLst/>
                <a:latin typeface="arial" panose="020B0604020202020204" pitchFamily="34" charset="0"/>
              </a:rPr>
              <a:t>Manipur Hills Senapati district of </a:t>
            </a:r>
            <a:r>
              <a:rPr lang="en-IN" b="1" i="0" dirty="0" err="1">
                <a:solidFill>
                  <a:srgbClr val="BDC1C6"/>
                </a:solidFill>
                <a:effectLst/>
                <a:latin typeface="arial" panose="020B0604020202020204" pitchFamily="34" charset="0"/>
              </a:rPr>
              <a:t>manipur</a:t>
            </a:r>
            <a:endParaRPr lang="en-IN" b="1" i="0" dirty="0">
              <a:solidFill>
                <a:srgbClr val="BDC1C6"/>
              </a:solidFill>
              <a:effectLst/>
              <a:latin typeface="arial" panose="020B0604020202020204" pitchFamily="34" charset="0"/>
            </a:endParaRPr>
          </a:p>
          <a:p>
            <a:r>
              <a:rPr lang="en-US" sz="1100" dirty="0">
                <a:solidFill>
                  <a:schemeClr val="bg1"/>
                </a:solidFill>
                <a:latin typeface="+mn-lt"/>
              </a:rPr>
              <a:t>Brahmaputra and Barak rivers are the two largest river basins in Northeast India..</a:t>
            </a:r>
          </a:p>
          <a:p>
            <a:r>
              <a:rPr lang="en-US" sz="1100" dirty="0">
                <a:solidFill>
                  <a:schemeClr val="bg1"/>
                </a:solidFill>
                <a:latin typeface="+mn-lt"/>
              </a:rPr>
              <a:t>The Brahmaputra is one of the world’s largest (5, 80,000 sq km) rivers, of which 33% flows in India. In India, the river basin is distributed in Arunachal Pradesh (41.88%), Assam (36.33%), West Bengal (6.47%), Meghalaya (6.10%), Nagaland (5.57%) and Sikkim (3.75%). </a:t>
            </a:r>
          </a:p>
          <a:p>
            <a:r>
              <a:rPr lang="en-US" sz="1100" dirty="0">
                <a:solidFill>
                  <a:schemeClr val="bg1"/>
                </a:solidFill>
                <a:latin typeface="+mn-lt"/>
              </a:rPr>
              <a:t>Barak River originates from India (Manipur) and flows into Bangladesh and Myanmar. The river total stretch in India is 41,723 sq. km. In India, the river flows in the states of Manipur, Assam, Meghalaya, Nagaland, Mizoram, and Tripura with a total population of 6.2 million (Mahanta, 2006).</a:t>
            </a:r>
          </a:p>
          <a:p>
            <a:endParaRPr lang="en-IN" dirty="0"/>
          </a:p>
        </p:txBody>
      </p:sp>
    </p:spTree>
    <p:extLst>
      <p:ext uri="{BB962C8B-B14F-4D97-AF65-F5344CB8AC3E}">
        <p14:creationId xmlns:p14="http://schemas.microsoft.com/office/powerpoint/2010/main" val="931897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829846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IN" dirty="0"/>
              <a:t>Swot Analysis of Northeast region is of vital importance </a:t>
            </a:r>
            <a:r>
              <a:rPr lang="en-IN" dirty="0" err="1"/>
              <a:t>inorder</a:t>
            </a:r>
            <a:r>
              <a:rPr lang="en-IN" dirty="0"/>
              <a:t> to understand where this region is lacking and what could be the potential areas for inclusive development</a:t>
            </a:r>
          </a:p>
        </p:txBody>
      </p:sp>
    </p:spTree>
    <p:extLst>
      <p:ext uri="{BB962C8B-B14F-4D97-AF65-F5344CB8AC3E}">
        <p14:creationId xmlns:p14="http://schemas.microsoft.com/office/powerpoint/2010/main" val="35020617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SI And SE are two sides of the same coin</a:t>
            </a:r>
            <a:endParaRPr lang="en-IN" dirty="0"/>
          </a:p>
        </p:txBody>
      </p:sp>
    </p:spTree>
    <p:extLst>
      <p:ext uri="{BB962C8B-B14F-4D97-AF65-F5344CB8AC3E}">
        <p14:creationId xmlns:p14="http://schemas.microsoft.com/office/powerpoint/2010/main" val="31515434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1</a:t>
            </a:r>
            <a:r>
              <a:rPr lang="en-US" baseline="30000" dirty="0"/>
              <a:t>st</a:t>
            </a:r>
            <a:r>
              <a:rPr lang="en-US" dirty="0"/>
              <a:t> used in France where they described the condition of the marginal social groups like drug addicts, homeless who were seen to be excluded from the French welfare state.</a:t>
            </a:r>
          </a:p>
          <a:p>
            <a:r>
              <a:rPr lang="en-US" dirty="0"/>
              <a:t>Later it was adopted by the EU as the key concept in social policy to replace the term poverty</a:t>
            </a:r>
          </a:p>
          <a:p>
            <a:r>
              <a:rPr lang="en-US" b="0" i="0" dirty="0">
                <a:solidFill>
                  <a:srgbClr val="BDC1C6"/>
                </a:solidFill>
                <a:effectLst/>
                <a:latin typeface="arial" panose="020B0604020202020204" pitchFamily="34" charset="0"/>
              </a:rPr>
              <a:t>a system whereby the state undertakes to protect the health and well-being of its citizens, especially those in financial or social need, by means of grants, pensions, and other benefits.</a:t>
            </a:r>
            <a:endParaRPr lang="en-IN" dirty="0"/>
          </a:p>
        </p:txBody>
      </p:sp>
    </p:spTree>
    <p:extLst>
      <p:ext uri="{BB962C8B-B14F-4D97-AF65-F5344CB8AC3E}">
        <p14:creationId xmlns:p14="http://schemas.microsoft.com/office/powerpoint/2010/main" val="2473274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3702893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100" dirty="0">
                <a:latin typeface="+mn-lt"/>
              </a:rPr>
              <a:t>Is about helping to ensure that everyone </a:t>
            </a:r>
            <a:r>
              <a:rPr lang="en-US" sz="1100" b="1" dirty="0">
                <a:solidFill>
                  <a:srgbClr val="FF0000"/>
                </a:solidFill>
                <a:latin typeface="+mn-lt"/>
              </a:rPr>
              <a:t>feels able to contribute and be involved </a:t>
            </a:r>
            <a:r>
              <a:rPr lang="en-US" sz="1100" dirty="0">
                <a:latin typeface="+mn-lt"/>
              </a:rPr>
              <a:t>in his or her local community. </a:t>
            </a:r>
            <a:endParaRPr lang="en-IN" dirty="0"/>
          </a:p>
        </p:txBody>
      </p:sp>
    </p:spTree>
    <p:extLst>
      <p:ext uri="{BB962C8B-B14F-4D97-AF65-F5344CB8AC3E}">
        <p14:creationId xmlns:p14="http://schemas.microsoft.com/office/powerpoint/2010/main" val="36101248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lnSpc>
                <a:spcPct val="200000"/>
              </a:lnSpc>
              <a:buNone/>
            </a:pPr>
            <a:r>
              <a:rPr lang="en-US" sz="1100" b="1" dirty="0">
                <a:solidFill>
                  <a:srgbClr val="FFC000"/>
                </a:solidFill>
                <a:latin typeface="+mn-lt"/>
              </a:rPr>
              <a:t>To be socially included, people must be given the opportunity to:</a:t>
            </a:r>
          </a:p>
          <a:p>
            <a:pPr>
              <a:lnSpc>
                <a:spcPct val="200000"/>
              </a:lnSpc>
              <a:buFont typeface="Wingdings" panose="05000000000000000000" pitchFamily="2" charset="2"/>
              <a:buChar char="v"/>
            </a:pPr>
            <a:r>
              <a:rPr lang="en-US" sz="1100" dirty="0">
                <a:solidFill>
                  <a:schemeClr val="bg1"/>
                </a:solidFill>
                <a:latin typeface="+mn-lt"/>
              </a:rPr>
              <a:t>Secure a job </a:t>
            </a:r>
          </a:p>
          <a:p>
            <a:pPr>
              <a:lnSpc>
                <a:spcPct val="200000"/>
              </a:lnSpc>
              <a:buFont typeface="Wingdings" panose="05000000000000000000" pitchFamily="2" charset="2"/>
              <a:buChar char="v"/>
            </a:pPr>
            <a:r>
              <a:rPr lang="en-US" sz="1100" dirty="0">
                <a:solidFill>
                  <a:schemeClr val="bg1"/>
                </a:solidFill>
                <a:latin typeface="+mn-lt"/>
              </a:rPr>
              <a:t>Access services </a:t>
            </a:r>
          </a:p>
          <a:p>
            <a:pPr>
              <a:lnSpc>
                <a:spcPct val="200000"/>
              </a:lnSpc>
              <a:buFont typeface="Wingdings" panose="05000000000000000000" pitchFamily="2" charset="2"/>
              <a:buChar char="v"/>
            </a:pPr>
            <a:r>
              <a:rPr lang="en-US" sz="1100" dirty="0">
                <a:solidFill>
                  <a:schemeClr val="bg1"/>
                </a:solidFill>
                <a:latin typeface="+mn-lt"/>
              </a:rPr>
              <a:t>Connect with family, friends, work, personal interests and local community </a:t>
            </a:r>
          </a:p>
          <a:p>
            <a:pPr>
              <a:lnSpc>
                <a:spcPct val="200000"/>
              </a:lnSpc>
              <a:buFont typeface="Wingdings" panose="05000000000000000000" pitchFamily="2" charset="2"/>
              <a:buChar char="v"/>
            </a:pPr>
            <a:r>
              <a:rPr lang="en-US" sz="1100" dirty="0">
                <a:solidFill>
                  <a:schemeClr val="bg1"/>
                </a:solidFill>
                <a:latin typeface="+mn-lt"/>
              </a:rPr>
              <a:t>Deal with personal crisis</a:t>
            </a:r>
          </a:p>
          <a:p>
            <a:pPr>
              <a:lnSpc>
                <a:spcPct val="200000"/>
              </a:lnSpc>
              <a:buFont typeface="Wingdings" panose="05000000000000000000" pitchFamily="2" charset="2"/>
              <a:buChar char="v"/>
            </a:pPr>
            <a:r>
              <a:rPr lang="en-US" sz="1100" dirty="0">
                <a:solidFill>
                  <a:schemeClr val="bg1"/>
                </a:solidFill>
                <a:latin typeface="+mn-lt"/>
              </a:rPr>
              <a:t>Have their voice heard </a:t>
            </a:r>
          </a:p>
          <a:p>
            <a:pPr>
              <a:lnSpc>
                <a:spcPct val="200000"/>
              </a:lnSpc>
              <a:buFont typeface="Wingdings" panose="05000000000000000000" pitchFamily="2" charset="2"/>
              <a:buChar char="v"/>
            </a:pPr>
            <a:endParaRPr lang="en-US" sz="1100" dirty="0">
              <a:solidFill>
                <a:schemeClr val="bg1"/>
              </a:solidFill>
              <a:latin typeface="+mn-lt"/>
            </a:endParaRPr>
          </a:p>
          <a:p>
            <a:pPr>
              <a:lnSpc>
                <a:spcPct val="200000"/>
              </a:lnSpc>
              <a:buFont typeface="Wingdings" panose="05000000000000000000" pitchFamily="2" charset="2"/>
              <a:buChar char="v"/>
            </a:pPr>
            <a:r>
              <a:rPr lang="en-US" dirty="0"/>
              <a:t>In as sense that they must be able to </a:t>
            </a:r>
            <a:r>
              <a:rPr lang="en-US" b="1" dirty="0"/>
              <a:t>engage in society’s activities and social networks in their daily life</a:t>
            </a:r>
            <a:r>
              <a:rPr lang="en-US" dirty="0"/>
              <a:t>, including </a:t>
            </a:r>
            <a:r>
              <a:rPr lang="en-US" b="1" dirty="0"/>
              <a:t>economic, social, cultural, religious, and political activities</a:t>
            </a:r>
            <a:r>
              <a:rPr lang="en-US" dirty="0"/>
              <a:t>.</a:t>
            </a:r>
          </a:p>
          <a:p>
            <a:pPr>
              <a:lnSpc>
                <a:spcPct val="200000"/>
              </a:lnSpc>
              <a:buFont typeface="Wingdings" panose="05000000000000000000" pitchFamily="2" charset="2"/>
              <a:buChar char="v"/>
            </a:pPr>
            <a:r>
              <a:rPr lang="en-US" dirty="0"/>
              <a:t>People must have rights to act and claim, rights to be different, legal rights, rights to access social services, such as housing, education, transportation, and health care. They must have</a:t>
            </a:r>
          </a:p>
          <a:p>
            <a:pPr>
              <a:lnSpc>
                <a:spcPct val="200000"/>
              </a:lnSpc>
              <a:buFont typeface="Wingdings" panose="05000000000000000000" pitchFamily="2" charset="2"/>
              <a:buChar char="v"/>
            </a:pPr>
            <a:endParaRPr lang="en-US" sz="1100" dirty="0">
              <a:solidFill>
                <a:schemeClr val="bg1"/>
              </a:solidFill>
              <a:latin typeface="+mn-lt"/>
            </a:endParaRPr>
          </a:p>
          <a:p>
            <a:pPr>
              <a:lnSpc>
                <a:spcPct val="200000"/>
              </a:lnSpc>
              <a:buFont typeface="Wingdings" panose="05000000000000000000" pitchFamily="2" charset="2"/>
              <a:buChar char="v"/>
            </a:pPr>
            <a:r>
              <a:rPr lang="en-US" dirty="0"/>
              <a:t>Those who do not have access to rights are not able to participate fully in society. However, even if people have rights to access, they cannot participate fully without adequate resources. Therefore, resources to fully participate in all aspects of societal activities are the ultimate step for successful social inclusion. It is not only because of lack of </a:t>
            </a:r>
            <a:r>
              <a:rPr lang="en-US" b="1" dirty="0"/>
              <a:t>financial</a:t>
            </a:r>
            <a:r>
              <a:rPr lang="en-US" dirty="0"/>
              <a:t> resources that people are unable to participate, or stop participating, but also because of conditions, such as </a:t>
            </a:r>
            <a:r>
              <a:rPr lang="en-US" b="0" dirty="0"/>
              <a:t>insufficient</a:t>
            </a:r>
            <a:r>
              <a:rPr lang="en-US" b="1" dirty="0"/>
              <a:t> time or energy</a:t>
            </a:r>
            <a:r>
              <a:rPr lang="en-US" dirty="0"/>
              <a:t>, </a:t>
            </a:r>
            <a:r>
              <a:rPr lang="en-US" b="1" dirty="0"/>
              <a:t>spatial distance</a:t>
            </a:r>
            <a:r>
              <a:rPr lang="en-US" dirty="0"/>
              <a:t>, lack of </a:t>
            </a:r>
            <a:r>
              <a:rPr lang="en-US" b="1" dirty="0"/>
              <a:t>recognition</a:t>
            </a:r>
            <a:r>
              <a:rPr lang="en-US" dirty="0"/>
              <a:t>, lack of </a:t>
            </a:r>
            <a:r>
              <a:rPr lang="en-US" b="1" dirty="0"/>
              <a:t>respect</a:t>
            </a:r>
            <a:r>
              <a:rPr lang="en-US" dirty="0"/>
              <a:t>, </a:t>
            </a:r>
            <a:r>
              <a:rPr lang="en-US" b="1" dirty="0"/>
              <a:t>physical</a:t>
            </a:r>
            <a:r>
              <a:rPr lang="en-US" dirty="0"/>
              <a:t> </a:t>
            </a:r>
            <a:r>
              <a:rPr lang="en-US" b="1" dirty="0"/>
              <a:t>conditions</a:t>
            </a:r>
            <a:r>
              <a:rPr lang="en-US" dirty="0"/>
              <a:t> or constraints. These elements all need to be taken into consideration.</a:t>
            </a:r>
            <a:endParaRPr lang="en-US" sz="1100" dirty="0">
              <a:solidFill>
                <a:schemeClr val="bg1"/>
              </a:solidFill>
              <a:latin typeface="+mn-lt"/>
            </a:endParaRPr>
          </a:p>
          <a:p>
            <a:endParaRPr lang="en-IN" dirty="0">
              <a:latin typeface="+mn-lt"/>
            </a:endParaRPr>
          </a:p>
        </p:txBody>
      </p:sp>
    </p:spTree>
    <p:extLst>
      <p:ext uri="{BB962C8B-B14F-4D97-AF65-F5344CB8AC3E}">
        <p14:creationId xmlns:p14="http://schemas.microsoft.com/office/powerpoint/2010/main" val="3721596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spcAft>
                <a:spcPts val="1200"/>
              </a:spcAft>
            </a:pPr>
            <a:endParaRPr lang="en-US" sz="1100" dirty="0">
              <a:solidFill>
                <a:schemeClr val="bg1"/>
              </a:solidFill>
              <a:latin typeface="+mn-lt"/>
            </a:endParaRPr>
          </a:p>
          <a:p>
            <a:pPr marL="158750" indent="0" algn="just">
              <a:spcAft>
                <a:spcPts val="1200"/>
              </a:spcAft>
              <a:buNone/>
            </a:pPr>
            <a:r>
              <a:rPr lang="en-US" sz="1100" b="1" dirty="0">
                <a:solidFill>
                  <a:schemeClr val="accent4">
                    <a:lumMod val="75000"/>
                  </a:schemeClr>
                </a:solidFill>
                <a:latin typeface="+mn-lt"/>
              </a:rPr>
              <a:t>When was financial inclusion concept introduced in India?</a:t>
            </a:r>
          </a:p>
          <a:p>
            <a:pPr algn="just">
              <a:spcAft>
                <a:spcPts val="1200"/>
              </a:spcAft>
            </a:pPr>
            <a:r>
              <a:rPr lang="en-US" sz="1100" dirty="0">
                <a:solidFill>
                  <a:schemeClr val="bg1"/>
                </a:solidFill>
                <a:latin typeface="+mn-lt"/>
              </a:rPr>
              <a:t>The concept of financial inclusion was </a:t>
            </a:r>
            <a:r>
              <a:rPr lang="en-US" sz="1100" b="1" dirty="0">
                <a:solidFill>
                  <a:srgbClr val="FFFF00"/>
                </a:solidFill>
                <a:latin typeface="+mn-lt"/>
              </a:rPr>
              <a:t>first introduced in India in 2005 </a:t>
            </a:r>
            <a:r>
              <a:rPr lang="en-US" sz="1100" dirty="0">
                <a:solidFill>
                  <a:schemeClr val="bg1"/>
                </a:solidFill>
                <a:latin typeface="+mn-lt"/>
              </a:rPr>
              <a:t>by the Reserve Bank of India.</a:t>
            </a:r>
          </a:p>
          <a:p>
            <a:pPr marL="158750" indent="0" algn="just">
              <a:spcAft>
                <a:spcPts val="1200"/>
              </a:spcAft>
              <a:buNone/>
            </a:pPr>
            <a:r>
              <a:rPr lang="en-US" sz="1100" b="1" dirty="0">
                <a:solidFill>
                  <a:schemeClr val="accent6">
                    <a:lumMod val="75000"/>
                  </a:schemeClr>
                </a:solidFill>
                <a:latin typeface="+mn-lt"/>
              </a:rPr>
              <a:t>Definition :</a:t>
            </a:r>
          </a:p>
          <a:p>
            <a:pPr algn="just">
              <a:spcAft>
                <a:spcPts val="1200"/>
              </a:spcAft>
            </a:pPr>
            <a:r>
              <a:rPr lang="en-US" sz="1100" dirty="0">
                <a:solidFill>
                  <a:schemeClr val="bg1"/>
                </a:solidFill>
                <a:latin typeface="+mn-lt"/>
              </a:rPr>
              <a:t>The committee on financial inclusion defines financial inclusion as “Financial inclusion is also defined because the method of guaranteeing access to financial services and timely and adequate credit wherever required by vulnerable teams like weaker sections and low income groups at a reasonable value “(Rangarajan 2008).</a:t>
            </a:r>
          </a:p>
          <a:p>
            <a:pPr algn="just">
              <a:spcAft>
                <a:spcPts val="1200"/>
              </a:spcAft>
            </a:pPr>
            <a:r>
              <a:rPr lang="en-US" sz="1100" dirty="0">
                <a:solidFill>
                  <a:schemeClr val="bg1"/>
                </a:solidFill>
                <a:latin typeface="+mn-lt"/>
              </a:rPr>
              <a:t>Financial inclusion will be defined as a method that ensures the convenience of access, accessibility and usage of the formal economic system for all members of an economy</a:t>
            </a:r>
          </a:p>
          <a:p>
            <a:pPr algn="just">
              <a:spcAft>
                <a:spcPts val="1200"/>
              </a:spcAft>
            </a:pPr>
            <a:r>
              <a:rPr lang="en-US" sz="1100" dirty="0">
                <a:solidFill>
                  <a:schemeClr val="bg1"/>
                </a:solidFill>
                <a:latin typeface="+mn-lt"/>
              </a:rPr>
              <a:t> </a:t>
            </a:r>
            <a:endParaRPr lang="en-IN" sz="1100" dirty="0">
              <a:solidFill>
                <a:schemeClr val="bg1"/>
              </a:solidFill>
              <a:latin typeface="+mn-lt"/>
            </a:endParaRPr>
          </a:p>
          <a:p>
            <a:pPr algn="just"/>
            <a:endParaRPr lang="en-IN" dirty="0">
              <a:latin typeface="+mn-lt"/>
            </a:endParaRPr>
          </a:p>
        </p:txBody>
      </p:sp>
    </p:spTree>
    <p:extLst>
      <p:ext uri="{BB962C8B-B14F-4D97-AF65-F5344CB8AC3E}">
        <p14:creationId xmlns:p14="http://schemas.microsoft.com/office/powerpoint/2010/main" val="4102037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en-US" b="0" i="0" dirty="0">
                <a:solidFill>
                  <a:srgbClr val="000000"/>
                </a:solidFill>
                <a:effectLst/>
                <a:latin typeface="Open Sans" panose="020B0606030504020204" pitchFamily="34" charset="0"/>
              </a:rPr>
              <a:t>Financial inclusion is a method of offering banking and financial services to individuals. It aims to include everybody in society by giving them basic financial services regardless of their income or savings. It focuses on providing financial solutions to the economically underprivileged. The term is broadly used to describe the provision of savings and loan services to the poor in an inexpensive and easy-to-use form. It aims to ensure that the poor and marginalised make the best use of their money and attain financial education. With advances in financial technology and digital transactions, more and more startups are now making financial inclusion simpler to achieve.</a:t>
            </a:r>
            <a:endParaRPr lang="en-IN" dirty="0"/>
          </a:p>
        </p:txBody>
      </p:sp>
    </p:spTree>
    <p:extLst>
      <p:ext uri="{BB962C8B-B14F-4D97-AF65-F5344CB8AC3E}">
        <p14:creationId xmlns:p14="http://schemas.microsoft.com/office/powerpoint/2010/main" val="58187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sz="1800" b="0" i="0" u="none" strike="noStrike" baseline="0" dirty="0">
                <a:latin typeface="Abadi" panose="020B0604020104020204" pitchFamily="34" charset="0"/>
              </a:rPr>
              <a:t>Women in the north-eastern region of India are relatively better</a:t>
            </a:r>
          </a:p>
          <a:p>
            <a:pPr algn="l"/>
            <a:r>
              <a:rPr lang="en-US" sz="1800" b="0" i="0" u="none" strike="noStrike" baseline="0" dirty="0">
                <a:latin typeface="Abadi" panose="020B0604020104020204" pitchFamily="34" charset="0"/>
              </a:rPr>
              <a:t>than their counterparts elsewhere in the country in terms of mobility, life choices,</a:t>
            </a:r>
          </a:p>
          <a:p>
            <a:pPr algn="l"/>
            <a:r>
              <a:rPr lang="en-US" sz="1800" b="0" i="0" u="none" strike="noStrike" baseline="0" dirty="0">
                <a:latin typeface="Abadi" panose="020B0604020104020204" pitchFamily="34" charset="0"/>
              </a:rPr>
              <a:t>space in their lives, and so on. Various indices also give us the idea of a comparatively</a:t>
            </a:r>
          </a:p>
          <a:p>
            <a:pPr algn="l"/>
            <a:r>
              <a:rPr lang="en-US" sz="1800" b="0" i="0" u="none" strike="noStrike" baseline="0" dirty="0">
                <a:latin typeface="Abadi" panose="020B0604020104020204" pitchFamily="34" charset="0"/>
              </a:rPr>
              <a:t>better position of women in the north-eastern states of India. However, albeit the</a:t>
            </a:r>
          </a:p>
          <a:p>
            <a:pPr algn="l"/>
            <a:r>
              <a:rPr lang="en-US" sz="1800" b="0" i="0" u="none" strike="noStrike" baseline="0" dirty="0">
                <a:latin typeface="Abadi" panose="020B0604020104020204" pitchFamily="34" charset="0"/>
              </a:rPr>
              <a:t>north-eastern women incline to relish a higher status in cognation to their peers in</a:t>
            </a:r>
          </a:p>
          <a:p>
            <a:pPr algn="l"/>
            <a:r>
              <a:rPr lang="en-US" sz="1800" b="0" i="0" u="none" strike="noStrike" baseline="0" dirty="0">
                <a:latin typeface="Abadi" panose="020B0604020104020204" pitchFamily="34" charset="0"/>
              </a:rPr>
              <a:t>the rest of India yet the cultural and customary traditions, discriminate against</a:t>
            </a:r>
          </a:p>
          <a:p>
            <a:pPr algn="l"/>
            <a:r>
              <a:rPr lang="en-US" sz="1800" b="0" i="0" u="none" strike="noStrike" baseline="0" dirty="0">
                <a:latin typeface="Abadi" panose="020B0604020104020204" pitchFamily="34" charset="0"/>
              </a:rPr>
              <a:t>women in inordinate respect, and women in this region also face discrimination on</a:t>
            </a:r>
          </a:p>
          <a:p>
            <a:pPr algn="l"/>
            <a:r>
              <a:rPr lang="en-US" sz="1800" b="0" i="0" u="none" strike="noStrike" baseline="0" dirty="0">
                <a:latin typeface="Abadi" panose="020B0604020104020204" pitchFamily="34" charset="0"/>
              </a:rPr>
              <a:t>many fronts, more so in the patriarchal societies of Assam and Manipur which has</a:t>
            </a:r>
          </a:p>
          <a:p>
            <a:pPr algn="l"/>
            <a:r>
              <a:rPr lang="en-US" sz="1800" b="0" i="0" u="none" strike="noStrike" baseline="0" dirty="0">
                <a:latin typeface="Abadi" panose="020B0604020104020204" pitchFamily="34" charset="0"/>
              </a:rPr>
              <a:t>been highlighted in this manuscript.</a:t>
            </a:r>
          </a:p>
          <a:p>
            <a:pPr algn="ctr"/>
            <a:r>
              <a:rPr lang="en-US" sz="1100" b="1" i="0" u="none" strike="noStrike" baseline="0" dirty="0">
                <a:solidFill>
                  <a:schemeClr val="tx1"/>
                </a:solidFill>
                <a:latin typeface="Arial" panose="020B0604020202020204" pitchFamily="34" charset="0"/>
              </a:rPr>
              <a:t>CASE STUDY  ON STATUS OF WOMEN IN NORTH EAST INDIA WITH SPECIAL</a:t>
            </a:r>
          </a:p>
          <a:p>
            <a:pPr algn="ctr"/>
            <a:r>
              <a:rPr lang="en-US" sz="1100" b="1" i="0" u="none" strike="noStrike" baseline="0" dirty="0">
                <a:solidFill>
                  <a:schemeClr val="tx1"/>
                </a:solidFill>
                <a:latin typeface="Arial" panose="020B0604020202020204" pitchFamily="34" charset="0"/>
              </a:rPr>
              <a:t>REFERENCE TO ASSAM AND MANIPUR</a:t>
            </a:r>
          </a:p>
          <a:p>
            <a:pPr algn="ctr"/>
            <a:r>
              <a:rPr lang="en-US" b="1" dirty="0">
                <a:solidFill>
                  <a:schemeClr val="tx1"/>
                </a:solidFill>
                <a:latin typeface="Arial" panose="020B0604020202020204" pitchFamily="34" charset="0"/>
              </a:rPr>
              <a:t>Choudhury and Kumar (2021)</a:t>
            </a:r>
            <a:endParaRPr lang="en-IN" b="1" dirty="0">
              <a:solidFill>
                <a:schemeClr val="tx1"/>
              </a:solidFill>
            </a:endParaRPr>
          </a:p>
          <a:p>
            <a:pPr algn="l"/>
            <a:endParaRPr lang="en-IN" dirty="0"/>
          </a:p>
        </p:txBody>
      </p:sp>
    </p:spTree>
    <p:extLst>
      <p:ext uri="{BB962C8B-B14F-4D97-AF65-F5344CB8AC3E}">
        <p14:creationId xmlns:p14="http://schemas.microsoft.com/office/powerpoint/2010/main" val="3613660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spcAft>
                <a:spcPts val="1200"/>
              </a:spcAft>
            </a:pPr>
            <a:r>
              <a:rPr lang="en-US" sz="1100" dirty="0">
                <a:solidFill>
                  <a:schemeClr val="bg1"/>
                </a:solidFill>
                <a:latin typeface="+mn-lt"/>
              </a:rPr>
              <a:t>The hills account for about 70% area of the NER and accommodate about 30% of the population and the plains constituting the remaining 30% of the area hold about 70% of its population.</a:t>
            </a:r>
          </a:p>
          <a:p>
            <a:pPr algn="just">
              <a:spcAft>
                <a:spcPts val="1200"/>
              </a:spcAft>
            </a:pPr>
            <a:r>
              <a:rPr lang="en-US" sz="1100" b="1" dirty="0">
                <a:solidFill>
                  <a:schemeClr val="bg1"/>
                </a:solidFill>
                <a:latin typeface="+mn-lt"/>
              </a:rPr>
              <a:t>The region’s accessibility has always remained weak due to geographical reasons and underdeveloped transport links with the rest of India.</a:t>
            </a:r>
          </a:p>
          <a:p>
            <a:pPr algn="just">
              <a:spcAft>
                <a:spcPts val="1200"/>
              </a:spcAft>
            </a:pPr>
            <a:r>
              <a:rPr lang="en-US" sz="1100" dirty="0">
                <a:solidFill>
                  <a:schemeClr val="bg1"/>
                </a:solidFill>
                <a:latin typeface="+mn-lt"/>
              </a:rPr>
              <a:t>Also, as the region witnesses floods and landslides in the Brahmaputra and Barak valleys, of Assam, a considerable strain is exerted on the economy of not only Assam but for other NER states too</a:t>
            </a:r>
            <a:endParaRPr lang="en-IN" dirty="0">
              <a:latin typeface="+mn-lt"/>
            </a:endParaRPr>
          </a:p>
          <a:p>
            <a:endParaRPr lang="en-IN" dirty="0">
              <a:latin typeface="+mn-lt"/>
            </a:endParaRPr>
          </a:p>
        </p:txBody>
      </p:sp>
    </p:spTree>
    <p:extLst>
      <p:ext uri="{BB962C8B-B14F-4D97-AF65-F5344CB8AC3E}">
        <p14:creationId xmlns:p14="http://schemas.microsoft.com/office/powerpoint/2010/main" val="38492059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en-US" sz="1100" dirty="0">
                <a:solidFill>
                  <a:schemeClr val="bg1"/>
                </a:solidFill>
                <a:latin typeface="+mn-lt"/>
              </a:rPr>
              <a:t>Poorly developed due to a lack of funds from the Center/States.</a:t>
            </a:r>
          </a:p>
          <a:p>
            <a:pPr algn="just"/>
            <a:endParaRPr lang="en-US" sz="1100" dirty="0">
              <a:solidFill>
                <a:schemeClr val="bg1"/>
              </a:solidFill>
              <a:latin typeface="+mn-lt"/>
            </a:endParaRPr>
          </a:p>
          <a:p>
            <a:pPr algn="just"/>
            <a:r>
              <a:rPr lang="en-US" sz="1100" dirty="0">
                <a:solidFill>
                  <a:schemeClr val="bg1"/>
                </a:solidFill>
                <a:latin typeface="+mn-lt"/>
              </a:rPr>
              <a:t>One of the reasons for the economic backwardness of the NER is the poor state of basic infrastructural facilities like roadways, waterways, energy and so on as well as social infrastructure like educational institutions, health facilities etc.</a:t>
            </a:r>
            <a:endParaRPr lang="en-IN" sz="1100" dirty="0">
              <a:solidFill>
                <a:schemeClr val="bg1"/>
              </a:solidFill>
              <a:latin typeface="+mn-lt"/>
            </a:endParaRPr>
          </a:p>
          <a:p>
            <a:endParaRPr lang="en-IN" dirty="0">
              <a:latin typeface="+mn-lt"/>
            </a:endParaRPr>
          </a:p>
        </p:txBody>
      </p:sp>
    </p:spTree>
    <p:extLst>
      <p:ext uri="{BB962C8B-B14F-4D97-AF65-F5344CB8AC3E}">
        <p14:creationId xmlns:p14="http://schemas.microsoft.com/office/powerpoint/2010/main" val="854910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en-US" sz="1100" dirty="0">
                <a:solidFill>
                  <a:schemeClr val="bg1"/>
                </a:solidFill>
                <a:latin typeface="+mn-lt"/>
              </a:rPr>
              <a:t>Despite agriculture being the major subsistence occupation of the tribal population here, the pattern of agricultural growth has been uneven across the states and between crops.</a:t>
            </a:r>
          </a:p>
          <a:p>
            <a:pPr algn="just"/>
            <a:r>
              <a:rPr lang="en-US" sz="1100" dirty="0">
                <a:solidFill>
                  <a:schemeClr val="bg1"/>
                </a:solidFill>
                <a:latin typeface="+mn-lt"/>
              </a:rPr>
              <a:t>The Green Revolution was largely limited to the North-Western parts of the country and has not been of benefit in the NER.</a:t>
            </a:r>
          </a:p>
          <a:p>
            <a:pPr algn="just"/>
            <a:r>
              <a:rPr lang="en-US" sz="1100" dirty="0">
                <a:solidFill>
                  <a:schemeClr val="bg1"/>
                </a:solidFill>
                <a:latin typeface="+mn-lt"/>
              </a:rPr>
              <a:t>One of the most common agricultural practices in the NER is the shifting/Jhum cultivation.</a:t>
            </a:r>
          </a:p>
          <a:p>
            <a:pPr algn="just"/>
            <a:r>
              <a:rPr lang="en-US" sz="1100" dirty="0">
                <a:solidFill>
                  <a:schemeClr val="bg1"/>
                </a:solidFill>
                <a:latin typeface="+mn-lt"/>
              </a:rPr>
              <a:t>Approximately 1.7 million hectares of land is under it which leads to large scale deforestation resulting in soil erosion and loss of soil fertility.</a:t>
            </a:r>
          </a:p>
          <a:p>
            <a:pPr algn="just"/>
            <a:r>
              <a:rPr lang="en-US" sz="1100" dirty="0">
                <a:solidFill>
                  <a:schemeClr val="bg1"/>
                </a:solidFill>
                <a:latin typeface="+mn-lt"/>
              </a:rPr>
              <a:t>Even the agricultural growth did not take place due to hilly terrain causing food Insecurity</a:t>
            </a:r>
            <a:endParaRPr lang="en-IN" sz="1100" dirty="0">
              <a:solidFill>
                <a:schemeClr val="bg1"/>
              </a:solidFill>
              <a:latin typeface="+mn-lt"/>
            </a:endParaRPr>
          </a:p>
          <a:p>
            <a:endParaRPr lang="en-IN" dirty="0"/>
          </a:p>
        </p:txBody>
      </p:sp>
    </p:spTree>
    <p:extLst>
      <p:ext uri="{BB962C8B-B14F-4D97-AF65-F5344CB8AC3E}">
        <p14:creationId xmlns:p14="http://schemas.microsoft.com/office/powerpoint/2010/main" val="31572336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en-US" sz="1100" dirty="0">
                <a:solidFill>
                  <a:schemeClr val="bg1"/>
                </a:solidFill>
                <a:latin typeface="+mn-lt"/>
              </a:rPr>
              <a:t>Another greatest challenge of the NER today is globalization.</a:t>
            </a:r>
          </a:p>
          <a:p>
            <a:pPr algn="just"/>
            <a:r>
              <a:rPr lang="en-US" sz="1100" dirty="0">
                <a:solidFill>
                  <a:schemeClr val="bg1"/>
                </a:solidFill>
                <a:latin typeface="+mn-lt"/>
              </a:rPr>
              <a:t>With India’s Act East policy which heralded the tectonic shift of India’s West oriented stance towards east-oriented posture, it is extremely difficult for NER to successfully compete with the MNCs and foreign entrepreneurs in business and trade.</a:t>
            </a:r>
            <a:endParaRPr lang="en-IN" sz="1100" dirty="0">
              <a:solidFill>
                <a:schemeClr val="bg1"/>
              </a:solidFill>
              <a:latin typeface="+mn-lt"/>
            </a:endParaRPr>
          </a:p>
          <a:p>
            <a:pPr algn="just"/>
            <a:r>
              <a:rPr lang="en-US" sz="1100" b="1" dirty="0">
                <a:solidFill>
                  <a:srgbClr val="1AF253"/>
                </a:solidFill>
                <a:latin typeface="+mn-lt"/>
              </a:rPr>
              <a:t>Substance addiction: </a:t>
            </a:r>
            <a:r>
              <a:rPr lang="en-US" sz="1100" dirty="0">
                <a:solidFill>
                  <a:schemeClr val="bg1"/>
                </a:solidFill>
                <a:latin typeface="+mn-lt"/>
              </a:rPr>
              <a:t>more than 30 percent of its youth are narcotic drug abusers.</a:t>
            </a:r>
          </a:p>
          <a:p>
            <a:pPr algn="just"/>
            <a:r>
              <a:rPr lang="en-US" sz="1100" b="1" dirty="0">
                <a:solidFill>
                  <a:srgbClr val="1AF253"/>
                </a:solidFill>
                <a:latin typeface="+mn-lt"/>
              </a:rPr>
              <a:t>Migration</a:t>
            </a:r>
            <a:r>
              <a:rPr lang="en-US" sz="1100" dirty="0">
                <a:solidFill>
                  <a:schemeClr val="bg1"/>
                </a:solidFill>
                <a:latin typeface="+mn-lt"/>
              </a:rPr>
              <a:t> of people from plain areas posing threat to their cultural and indigenous identity.</a:t>
            </a:r>
          </a:p>
          <a:p>
            <a:pPr algn="just"/>
            <a:r>
              <a:rPr lang="en-US" sz="1100" dirty="0">
                <a:solidFill>
                  <a:schemeClr val="bg1"/>
                </a:solidFill>
                <a:latin typeface="+mn-lt"/>
              </a:rPr>
              <a:t>Besides the problems of development, different border segments have different social problems such as </a:t>
            </a:r>
            <a:r>
              <a:rPr lang="en-US" sz="1100" dirty="0">
                <a:solidFill>
                  <a:srgbClr val="1AF253"/>
                </a:solidFill>
                <a:latin typeface="+mn-lt"/>
              </a:rPr>
              <a:t>incursion</a:t>
            </a:r>
            <a:r>
              <a:rPr lang="en-US" sz="1100" dirty="0">
                <a:solidFill>
                  <a:schemeClr val="bg1"/>
                </a:solidFill>
                <a:latin typeface="+mn-lt"/>
              </a:rPr>
              <a:t>, </a:t>
            </a:r>
            <a:r>
              <a:rPr lang="en-US" sz="1100" dirty="0">
                <a:solidFill>
                  <a:srgbClr val="1AF253"/>
                </a:solidFill>
                <a:latin typeface="+mn-lt"/>
              </a:rPr>
              <a:t>infiltration</a:t>
            </a:r>
            <a:r>
              <a:rPr lang="en-US" sz="1100" dirty="0">
                <a:solidFill>
                  <a:schemeClr val="bg1"/>
                </a:solidFill>
                <a:latin typeface="+mn-lt"/>
              </a:rPr>
              <a:t>, migration, smuggling, drug trafficking, AIDS etc.</a:t>
            </a:r>
          </a:p>
          <a:p>
            <a:pPr algn="just"/>
            <a:r>
              <a:rPr lang="en-US" b="0" i="0" dirty="0">
                <a:solidFill>
                  <a:srgbClr val="BDC1C6"/>
                </a:solidFill>
                <a:effectLst/>
                <a:latin typeface="arial" panose="020B0604020202020204" pitchFamily="34" charset="0"/>
              </a:rPr>
              <a:t>the process by which businesses or other organizations develop international influence or start operating on an international scale.</a:t>
            </a:r>
            <a:endParaRPr lang="en-IN" sz="1100" dirty="0">
              <a:solidFill>
                <a:schemeClr val="bg1"/>
              </a:solidFill>
              <a:latin typeface="+mn-lt"/>
            </a:endParaRPr>
          </a:p>
          <a:p>
            <a:endParaRPr lang="en-IN" dirty="0"/>
          </a:p>
        </p:txBody>
      </p:sp>
    </p:spTree>
    <p:extLst>
      <p:ext uri="{BB962C8B-B14F-4D97-AF65-F5344CB8AC3E}">
        <p14:creationId xmlns:p14="http://schemas.microsoft.com/office/powerpoint/2010/main" val="40426445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b="0" i="0" dirty="0">
                <a:solidFill>
                  <a:srgbClr val="333333"/>
                </a:solidFill>
                <a:effectLst/>
                <a:latin typeface="+mn-lt"/>
              </a:rPr>
              <a:t>Meghalaya has had a local government system in the form of autonomous district councils (ADCs) since the Constitution came into force. The ADCs constituted under the Sixth Schedule of the Constitution differ greatly from the three tier panchayat system that exists in other parts of the country following the enactment of the 73 </a:t>
            </a:r>
            <a:r>
              <a:rPr lang="en-US" b="0" i="0" dirty="0" err="1">
                <a:solidFill>
                  <a:srgbClr val="333333"/>
                </a:solidFill>
                <a:effectLst/>
                <a:latin typeface="+mn-lt"/>
              </a:rPr>
              <a:t>rd</a:t>
            </a:r>
            <a:r>
              <a:rPr lang="en-US" b="0" i="0" dirty="0">
                <a:solidFill>
                  <a:srgbClr val="333333"/>
                </a:solidFill>
                <a:effectLst/>
                <a:latin typeface="+mn-lt"/>
              </a:rPr>
              <a:t> Amendment </a:t>
            </a:r>
            <a:r>
              <a:rPr lang="en-US" b="0" i="0" dirty="0">
                <a:solidFill>
                  <a:srgbClr val="999999"/>
                </a:solidFill>
                <a:effectLst/>
                <a:latin typeface="+mn-lt"/>
              </a:rPr>
              <a:t>...read more</a:t>
            </a:r>
            <a:endParaRPr lang="en-US" b="0" i="0" dirty="0">
              <a:solidFill>
                <a:srgbClr val="333333"/>
              </a:solidFill>
              <a:effectLst/>
              <a:latin typeface="+mn-lt"/>
            </a:endParaRPr>
          </a:p>
          <a:p>
            <a:br>
              <a:rPr lang="en-US" dirty="0">
                <a:latin typeface="+mn-lt"/>
              </a:rPr>
            </a:br>
            <a:endParaRPr lang="en-IN" dirty="0">
              <a:latin typeface="+mn-lt"/>
            </a:endParaRPr>
          </a:p>
        </p:txBody>
      </p:sp>
    </p:spTree>
    <p:extLst>
      <p:ext uri="{BB962C8B-B14F-4D97-AF65-F5344CB8AC3E}">
        <p14:creationId xmlns:p14="http://schemas.microsoft.com/office/powerpoint/2010/main" val="239271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34415789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The objective of the North East Road sector Development Scheme (NERSDS) is to take up rehabilitation/construction/upgradation of the following category of roads (including bridges on the roads) in the North Eastern Region (NER) in order of priority: (</a:t>
            </a:r>
            <a:r>
              <a:rPr lang="en-US" dirty="0" err="1"/>
              <a:t>i</a:t>
            </a:r>
            <a:r>
              <a:rPr lang="en-US" dirty="0"/>
              <a:t>) Inter-state roads previously built by the North Eastern Council (NEC) and other agencies which are of vital connectivity for one state, but of little importance for the other state and hence remained neglected, but with available formation width of roads; (ii) roads in socio-politically neglected pockets of NER; (iii) roads required for security or strategic viewpoint, not covered in any other programmes; and (iv) roads necessary from the viewpoint of market access for agriculture produce and roads of economic importance on gap filling approach. </a:t>
            </a:r>
            <a:endParaRPr lang="en-IN" dirty="0"/>
          </a:p>
        </p:txBody>
      </p:sp>
    </p:spTree>
    <p:extLst>
      <p:ext uri="{BB962C8B-B14F-4D97-AF65-F5344CB8AC3E}">
        <p14:creationId xmlns:p14="http://schemas.microsoft.com/office/powerpoint/2010/main" val="31164232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ctr"/>
            <a:r>
              <a:rPr lang="en-US" b="1" i="0" dirty="0">
                <a:solidFill>
                  <a:srgbClr val="000000"/>
                </a:solidFill>
                <a:effectLst/>
                <a:latin typeface="+mj-lt"/>
              </a:rPr>
              <a:t>Benefits under PMJDY</a:t>
            </a:r>
          </a:p>
          <a:p>
            <a:pPr algn="just">
              <a:lnSpc>
                <a:spcPct val="100000"/>
              </a:lnSpc>
              <a:spcAft>
                <a:spcPts val="600"/>
              </a:spcAft>
            </a:pPr>
            <a:r>
              <a:rPr lang="en-US" sz="1100" b="0" i="0" dirty="0">
                <a:solidFill>
                  <a:schemeClr val="bg1"/>
                </a:solidFill>
                <a:effectLst/>
                <a:latin typeface="+mj-lt"/>
              </a:rPr>
              <a:t>Under the scheme, a basic savings bank deposit (</a:t>
            </a:r>
            <a:r>
              <a:rPr lang="en-US" sz="1100" b="1" i="0" dirty="0">
                <a:solidFill>
                  <a:srgbClr val="FFFF00"/>
                </a:solidFill>
                <a:effectLst/>
                <a:latin typeface="+mj-lt"/>
              </a:rPr>
              <a:t>BSBD</a:t>
            </a:r>
            <a:r>
              <a:rPr lang="en-US" sz="1100" b="0" i="0" dirty="0">
                <a:solidFill>
                  <a:schemeClr val="bg1"/>
                </a:solidFill>
                <a:effectLst/>
                <a:latin typeface="+mj-lt"/>
              </a:rPr>
              <a:t>) account can be opened in any bank branch or Business Correspondent (Bank Mitra) outlet, by persons not having any other account.</a:t>
            </a:r>
          </a:p>
          <a:p>
            <a:pPr algn="just">
              <a:lnSpc>
                <a:spcPct val="100000"/>
              </a:lnSpc>
              <a:spcAft>
                <a:spcPts val="600"/>
              </a:spcAft>
            </a:pPr>
            <a:r>
              <a:rPr lang="en-US" sz="1100" b="0" i="0" dirty="0">
                <a:solidFill>
                  <a:schemeClr val="bg1"/>
                </a:solidFill>
                <a:effectLst/>
                <a:latin typeface="+mj-lt"/>
              </a:rPr>
              <a:t>This is a very significant scheme that strives to end Financial Untouchability by ensuring that the economically weaker sections have access to bank accounts.</a:t>
            </a:r>
          </a:p>
          <a:p>
            <a:pPr algn="just">
              <a:buFont typeface="Arial" panose="020B0604020202020204" pitchFamily="34" charset="0"/>
              <a:buChar char="•"/>
            </a:pPr>
            <a:r>
              <a:rPr lang="en-US" b="0" i="0" dirty="0">
                <a:solidFill>
                  <a:srgbClr val="000000"/>
                </a:solidFill>
                <a:effectLst/>
                <a:latin typeface="+mj-lt"/>
              </a:rPr>
              <a:t>One basic savings bank account is opened for unbanked person.</a:t>
            </a:r>
          </a:p>
          <a:p>
            <a:pPr algn="just">
              <a:buFont typeface="Arial" panose="020B0604020202020204" pitchFamily="34" charset="0"/>
              <a:buChar char="•"/>
            </a:pPr>
            <a:r>
              <a:rPr lang="en-US" b="0" i="0" dirty="0">
                <a:solidFill>
                  <a:srgbClr val="000000"/>
                </a:solidFill>
                <a:effectLst/>
                <a:latin typeface="+mj-lt"/>
              </a:rPr>
              <a:t>There is no requirement to maintain any minimum balance in PMJDY accounts.</a:t>
            </a:r>
          </a:p>
          <a:p>
            <a:pPr algn="just">
              <a:buFont typeface="Arial" panose="020B0604020202020204" pitchFamily="34" charset="0"/>
              <a:buChar char="•"/>
            </a:pPr>
            <a:r>
              <a:rPr lang="en-US" b="0" i="0" dirty="0">
                <a:solidFill>
                  <a:srgbClr val="000000"/>
                </a:solidFill>
                <a:effectLst/>
                <a:latin typeface="+mj-lt"/>
              </a:rPr>
              <a:t>Interest is earned on the deposit in PMJDY accounts.</a:t>
            </a:r>
          </a:p>
          <a:p>
            <a:pPr algn="just">
              <a:buFont typeface="Arial" panose="020B0604020202020204" pitchFamily="34" charset="0"/>
              <a:buChar char="•"/>
            </a:pPr>
            <a:r>
              <a:rPr lang="en-US" b="0" i="0" dirty="0" err="1">
                <a:solidFill>
                  <a:srgbClr val="000000"/>
                </a:solidFill>
                <a:effectLst/>
                <a:latin typeface="+mj-lt"/>
              </a:rPr>
              <a:t>Rupay</a:t>
            </a:r>
            <a:r>
              <a:rPr lang="en-US" b="0" i="0" dirty="0">
                <a:solidFill>
                  <a:srgbClr val="000000"/>
                </a:solidFill>
                <a:effectLst/>
                <a:latin typeface="+mj-lt"/>
              </a:rPr>
              <a:t> Debit card is provided to PMJDY account holder.</a:t>
            </a:r>
          </a:p>
          <a:p>
            <a:pPr algn="just">
              <a:buFont typeface="Arial" panose="020B0604020202020204" pitchFamily="34" charset="0"/>
              <a:buChar char="•"/>
            </a:pPr>
            <a:r>
              <a:rPr lang="en-US" b="0" i="0" dirty="0">
                <a:solidFill>
                  <a:srgbClr val="000000"/>
                </a:solidFill>
                <a:effectLst/>
                <a:latin typeface="+mj-lt"/>
              </a:rPr>
              <a:t>Accident Insurance Cover of Rs.1 lakh (enhanced to Rs. 2 lakh to new PMJDY accounts opened after 28.8.2018) is available with </a:t>
            </a:r>
            <a:r>
              <a:rPr lang="en-US" b="0" i="0" dirty="0" err="1">
                <a:solidFill>
                  <a:srgbClr val="000000"/>
                </a:solidFill>
                <a:effectLst/>
                <a:latin typeface="+mj-lt"/>
              </a:rPr>
              <a:t>RuPay</a:t>
            </a:r>
            <a:r>
              <a:rPr lang="en-US" b="0" i="0" dirty="0">
                <a:solidFill>
                  <a:srgbClr val="000000"/>
                </a:solidFill>
                <a:effectLst/>
                <a:latin typeface="+mj-lt"/>
              </a:rPr>
              <a:t> card issued to the PMJDY account holders.</a:t>
            </a:r>
          </a:p>
          <a:p>
            <a:pPr algn="just">
              <a:buFont typeface="Arial" panose="020B0604020202020204" pitchFamily="34" charset="0"/>
              <a:buChar char="•"/>
            </a:pPr>
            <a:r>
              <a:rPr lang="en-US" b="0" i="0" dirty="0">
                <a:solidFill>
                  <a:srgbClr val="000000"/>
                </a:solidFill>
                <a:effectLst/>
                <a:latin typeface="+mj-lt"/>
              </a:rPr>
              <a:t>An overdraft (OD) facility up to Rs. 10,000 to eligible account holders is available.</a:t>
            </a:r>
          </a:p>
          <a:p>
            <a:pPr algn="just">
              <a:buFont typeface="Arial" panose="020B0604020202020204" pitchFamily="34" charset="0"/>
              <a:buChar char="•"/>
            </a:pPr>
            <a:r>
              <a:rPr lang="en-US" b="0" i="0" dirty="0">
                <a:solidFill>
                  <a:srgbClr val="000000"/>
                </a:solidFill>
                <a:effectLst/>
                <a:latin typeface="+mj-lt"/>
              </a:rPr>
              <a:t>PMJDY accounts are eligible for Direct Benefit Transfer (DBT), Pradhan Mantri Jeevan Jyoti </a:t>
            </a:r>
            <a:r>
              <a:rPr lang="en-US" b="0" i="0" dirty="0" err="1">
                <a:solidFill>
                  <a:srgbClr val="000000"/>
                </a:solidFill>
                <a:effectLst/>
                <a:latin typeface="+mj-lt"/>
              </a:rPr>
              <a:t>Bima</a:t>
            </a:r>
            <a:r>
              <a:rPr lang="en-US" b="0" i="0" dirty="0">
                <a:solidFill>
                  <a:srgbClr val="000000"/>
                </a:solidFill>
                <a:effectLst/>
                <a:latin typeface="+mj-lt"/>
              </a:rPr>
              <a:t> Yojana (PMJJBY), Pradhan Mantri Suraksha </a:t>
            </a:r>
            <a:r>
              <a:rPr lang="en-US" b="0" i="0" dirty="0" err="1">
                <a:solidFill>
                  <a:srgbClr val="000000"/>
                </a:solidFill>
                <a:effectLst/>
                <a:latin typeface="+mj-lt"/>
              </a:rPr>
              <a:t>Bima</a:t>
            </a:r>
            <a:r>
              <a:rPr lang="en-US" b="0" i="0" dirty="0">
                <a:solidFill>
                  <a:srgbClr val="000000"/>
                </a:solidFill>
                <a:effectLst/>
                <a:latin typeface="+mj-lt"/>
              </a:rPr>
              <a:t> Yojana (PMSBY), Atal Pension Yojana (APY), Micro Units Development &amp; Refinance Agency Bank (MUDRA) scheme.</a:t>
            </a:r>
          </a:p>
          <a:p>
            <a:endParaRPr lang="en-IN" dirty="0">
              <a:latin typeface="+mj-lt"/>
            </a:endParaRPr>
          </a:p>
        </p:txBody>
      </p:sp>
    </p:spTree>
    <p:extLst>
      <p:ext uri="{BB962C8B-B14F-4D97-AF65-F5344CB8AC3E}">
        <p14:creationId xmlns:p14="http://schemas.microsoft.com/office/powerpoint/2010/main" val="26550221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b="0" i="0" dirty="0">
                <a:solidFill>
                  <a:srgbClr val="000000"/>
                </a:solidFill>
                <a:effectLst/>
                <a:latin typeface="+mj-lt"/>
              </a:rPr>
              <a:t>To ensure social security for all especially the poor and under </a:t>
            </a:r>
            <a:r>
              <a:rPr lang="en-US" b="0" i="0" dirty="0" err="1">
                <a:solidFill>
                  <a:srgbClr val="000000"/>
                </a:solidFill>
                <a:effectLst/>
                <a:latin typeface="+mj-lt"/>
              </a:rPr>
              <a:t>previleged</a:t>
            </a:r>
            <a:r>
              <a:rPr lang="en-US" b="0" i="0" dirty="0">
                <a:solidFill>
                  <a:srgbClr val="000000"/>
                </a:solidFill>
                <a:effectLst/>
                <a:latin typeface="+mj-lt"/>
              </a:rPr>
              <a:t> section of society, the government have launched another scheme called as Suraksha Bandhan.   This scheme was launched in the backdrop of the forthcoming festival of Raksha Bandhan. The drive will reach out to the pool of eligible Bank account holders who are yet to be enrolled under the government launched schemes. The last date for enrolling under the Pradhan Mantri Suraksha </a:t>
            </a:r>
            <a:r>
              <a:rPr lang="en-US" b="0" i="0" dirty="0" err="1">
                <a:solidFill>
                  <a:srgbClr val="000000"/>
                </a:solidFill>
                <a:effectLst/>
                <a:latin typeface="+mj-lt"/>
              </a:rPr>
              <a:t>Bima</a:t>
            </a:r>
            <a:r>
              <a:rPr lang="en-US" b="0" i="0" dirty="0">
                <a:solidFill>
                  <a:srgbClr val="000000"/>
                </a:solidFill>
                <a:effectLst/>
                <a:latin typeface="+mj-lt"/>
              </a:rPr>
              <a:t> Yojana (PMSBY), Pradhan Mantri Jeevan Jyoti </a:t>
            </a:r>
            <a:r>
              <a:rPr lang="en-US" b="0" i="0" dirty="0" err="1">
                <a:solidFill>
                  <a:srgbClr val="000000"/>
                </a:solidFill>
                <a:effectLst/>
                <a:latin typeface="+mj-lt"/>
              </a:rPr>
              <a:t>Bima</a:t>
            </a:r>
            <a:r>
              <a:rPr lang="en-US" b="0" i="0" dirty="0">
                <a:solidFill>
                  <a:srgbClr val="000000"/>
                </a:solidFill>
                <a:effectLst/>
                <a:latin typeface="+mj-lt"/>
              </a:rPr>
              <a:t> Yojana (PMJJBY) schemes has been extended till 30th September, 2015. Any individuals enrolling within this period would not be required to submit a certificate of good health for PMJJBY. PMSBY enrolment does not in any event require any such certification.</a:t>
            </a:r>
          </a:p>
          <a:p>
            <a:pPr algn="just"/>
            <a:r>
              <a:rPr lang="en-US" dirty="0">
                <a:solidFill>
                  <a:schemeClr val="bg1"/>
                </a:solidFill>
                <a:latin typeface="+mj-lt"/>
              </a:rPr>
              <a:t>The PM Suraksha Bandhan Yojana is a Fixed Deposit scheme being started at all nationalized banks that would offer a handsome interest rate of 8 per cent on fixed deposit investments.</a:t>
            </a:r>
          </a:p>
          <a:p>
            <a:pPr marL="158750" indent="0" algn="just">
              <a:buNone/>
            </a:pPr>
            <a:endParaRPr lang="en-US" dirty="0">
              <a:solidFill>
                <a:schemeClr val="bg1"/>
              </a:solidFill>
              <a:latin typeface="+mj-lt"/>
            </a:endParaRPr>
          </a:p>
          <a:p>
            <a:pPr algn="just">
              <a:spcAft>
                <a:spcPts val="600"/>
              </a:spcAft>
            </a:pPr>
            <a:r>
              <a:rPr lang="en-US" dirty="0">
                <a:solidFill>
                  <a:schemeClr val="bg1"/>
                </a:solidFill>
                <a:latin typeface="+mj-lt"/>
              </a:rPr>
              <a:t>The Fixed Deposits under this Scheme would be in the form of Gift Cards or Banker’s Cheque that anyone can gift their loved ones on any occasions.</a:t>
            </a:r>
          </a:p>
          <a:p>
            <a:pPr algn="just">
              <a:spcAft>
                <a:spcPts val="600"/>
              </a:spcAft>
            </a:pPr>
            <a:r>
              <a:rPr lang="en-US" dirty="0">
                <a:solidFill>
                  <a:schemeClr val="bg1"/>
                </a:solidFill>
                <a:latin typeface="+mj-lt"/>
              </a:rPr>
              <a:t>The Gifts would carry a fixed value of </a:t>
            </a:r>
            <a:r>
              <a:rPr lang="en-US" sz="1200" b="1" dirty="0">
                <a:solidFill>
                  <a:schemeClr val="accent6">
                    <a:lumMod val="75000"/>
                  </a:schemeClr>
                </a:solidFill>
                <a:latin typeface="+mj-lt"/>
              </a:rPr>
              <a:t>Rs 201, Rs 351</a:t>
            </a:r>
            <a:r>
              <a:rPr lang="en-US" dirty="0">
                <a:solidFill>
                  <a:schemeClr val="bg1"/>
                </a:solidFill>
                <a:latin typeface="+mj-lt"/>
              </a:rPr>
              <a:t> and </a:t>
            </a:r>
            <a:r>
              <a:rPr lang="en-US" sz="1200" b="1" dirty="0">
                <a:solidFill>
                  <a:schemeClr val="accent6">
                    <a:lumMod val="75000"/>
                  </a:schemeClr>
                </a:solidFill>
                <a:latin typeface="+mj-lt"/>
              </a:rPr>
              <a:t>Rs 5,001</a:t>
            </a:r>
            <a:r>
              <a:rPr lang="en-US" dirty="0">
                <a:solidFill>
                  <a:schemeClr val="bg1"/>
                </a:solidFill>
                <a:latin typeface="+mj-lt"/>
              </a:rPr>
              <a:t>.</a:t>
            </a:r>
          </a:p>
          <a:p>
            <a:pPr algn="just">
              <a:spcAft>
                <a:spcPts val="600"/>
              </a:spcAft>
            </a:pPr>
            <a:r>
              <a:rPr lang="en-US" dirty="0">
                <a:solidFill>
                  <a:schemeClr val="bg1"/>
                </a:solidFill>
                <a:latin typeface="+mj-lt"/>
              </a:rPr>
              <a:t>The Gift cards would be attached to other special features of various governmental schemes like Pradhan Mantri Suraksha </a:t>
            </a:r>
            <a:r>
              <a:rPr lang="en-US" dirty="0" err="1">
                <a:solidFill>
                  <a:schemeClr val="bg1"/>
                </a:solidFill>
                <a:latin typeface="+mj-lt"/>
              </a:rPr>
              <a:t>Bima</a:t>
            </a:r>
            <a:r>
              <a:rPr lang="en-US" dirty="0">
                <a:solidFill>
                  <a:schemeClr val="bg1"/>
                </a:solidFill>
                <a:latin typeface="+mj-lt"/>
              </a:rPr>
              <a:t> Yojana or Pradhan Mantri Jeevan Jyoti </a:t>
            </a:r>
            <a:r>
              <a:rPr lang="en-US" dirty="0" err="1">
                <a:solidFill>
                  <a:schemeClr val="bg1"/>
                </a:solidFill>
                <a:latin typeface="+mj-lt"/>
              </a:rPr>
              <a:t>Bima</a:t>
            </a:r>
            <a:r>
              <a:rPr lang="en-US" dirty="0">
                <a:solidFill>
                  <a:schemeClr val="bg1"/>
                </a:solidFill>
                <a:latin typeface="+mj-lt"/>
              </a:rPr>
              <a:t> Yojana, etc. </a:t>
            </a:r>
          </a:p>
          <a:p>
            <a:pPr algn="just">
              <a:spcAft>
                <a:spcPts val="600"/>
              </a:spcAft>
            </a:pPr>
            <a:r>
              <a:rPr lang="en-US" dirty="0">
                <a:solidFill>
                  <a:schemeClr val="bg1"/>
                </a:solidFill>
                <a:latin typeface="+mj-lt"/>
              </a:rPr>
              <a:t>The balance amount out of the gift card would be deposited as fixed deposit and would offer an interest rate of 8 per cent.</a:t>
            </a:r>
          </a:p>
          <a:p>
            <a:pPr algn="just">
              <a:spcAft>
                <a:spcPts val="600"/>
              </a:spcAft>
            </a:pPr>
            <a:r>
              <a:rPr lang="en-US" dirty="0">
                <a:solidFill>
                  <a:schemeClr val="bg1"/>
                </a:solidFill>
                <a:latin typeface="+mj-lt"/>
              </a:rPr>
              <a:t>If the receiver of the gift card has a bank account, they can deposit these gift cards to their saving accounts and enjoy the interest rates.</a:t>
            </a:r>
          </a:p>
          <a:p>
            <a:pPr algn="l"/>
            <a:br>
              <a:rPr lang="en-US" dirty="0">
                <a:latin typeface="+mj-lt"/>
              </a:rPr>
            </a:br>
            <a:br>
              <a:rPr lang="en-US" dirty="0">
                <a:latin typeface="+mj-lt"/>
              </a:rPr>
            </a:br>
            <a:r>
              <a:rPr lang="en-US" b="0" i="0" dirty="0">
                <a:solidFill>
                  <a:srgbClr val="000000"/>
                </a:solidFill>
                <a:effectLst/>
                <a:latin typeface="+mj-lt"/>
              </a:rPr>
              <a:t>Read more at: </a:t>
            </a:r>
            <a:r>
              <a:rPr lang="en-US" b="0" i="0" u="none" strike="noStrike" dirty="0">
                <a:solidFill>
                  <a:srgbClr val="0066CC"/>
                </a:solidFill>
                <a:effectLst/>
                <a:latin typeface="+mj-lt"/>
                <a:hlinkClick r:id="rId3"/>
              </a:rPr>
              <a:t>https://www.goodreturns.in/classroom/2015/08/suraksha-band</a:t>
            </a:r>
            <a:endParaRPr lang="en-US" b="0" i="0" u="none" strike="noStrike" dirty="0">
              <a:solidFill>
                <a:srgbClr val="0066CC"/>
              </a:solidFill>
              <a:effectLst/>
              <a:latin typeface="+mj-lt"/>
            </a:endParaRPr>
          </a:p>
          <a:p>
            <a:pPr algn="l"/>
            <a:r>
              <a:rPr lang="en-US" b="0" i="0" dirty="0">
                <a:solidFill>
                  <a:srgbClr val="333333"/>
                </a:solidFill>
                <a:effectLst/>
                <a:latin typeface="+mj-lt"/>
              </a:rPr>
              <a:t>Prime Minister Narendra Modi is gradually becoming famous for launching high value for money schemes that are attached to social alleviation and financial security.  This time it is Pradhan Mantri Suraksha Bandhan Yojana, which is being launched today </a:t>
            </a:r>
            <a:r>
              <a:rPr lang="en-US" b="0" i="0" dirty="0" err="1">
                <a:solidFill>
                  <a:srgbClr val="333333"/>
                </a:solidFill>
                <a:effectLst/>
                <a:latin typeface="+mj-lt"/>
              </a:rPr>
              <a:t>ie</a:t>
            </a:r>
            <a:r>
              <a:rPr lang="en-US" b="0" i="0" dirty="0">
                <a:solidFill>
                  <a:srgbClr val="333333"/>
                </a:solidFill>
                <a:effectLst/>
                <a:latin typeface="+mj-lt"/>
              </a:rPr>
              <a:t> on 01</a:t>
            </a:r>
            <a:r>
              <a:rPr lang="en-US" b="0" i="0" baseline="30000" dirty="0">
                <a:solidFill>
                  <a:srgbClr val="333333"/>
                </a:solidFill>
                <a:effectLst/>
                <a:latin typeface="+mj-lt"/>
              </a:rPr>
              <a:t>st</a:t>
            </a:r>
            <a:r>
              <a:rPr lang="en-US" b="0" i="0" dirty="0">
                <a:solidFill>
                  <a:srgbClr val="333333"/>
                </a:solidFill>
                <a:effectLst/>
                <a:latin typeface="+mj-lt"/>
              </a:rPr>
              <a:t> August 2015.</a:t>
            </a:r>
          </a:p>
          <a:p>
            <a:pPr algn="l"/>
            <a:r>
              <a:rPr lang="en-US" b="0" i="0" dirty="0">
                <a:solidFill>
                  <a:srgbClr val="333333"/>
                </a:solidFill>
                <a:effectLst/>
                <a:latin typeface="+mj-lt"/>
              </a:rPr>
              <a:t>The PM Suraksha Bandhan Yojana is a Fixed Deposit scheme being started at all nationalized banks that would offer a handsome interest rate of 8 per cent on fixed deposit investments.</a:t>
            </a:r>
          </a:p>
          <a:p>
            <a:pPr algn="l"/>
            <a:r>
              <a:rPr lang="en-US" b="0" i="0" dirty="0">
                <a:solidFill>
                  <a:srgbClr val="333333"/>
                </a:solidFill>
                <a:effectLst/>
                <a:latin typeface="+mj-lt"/>
              </a:rPr>
              <a:t>The need for a financial investment scheme that anyone can use at the time of gifting was always needed in India.  For example, if you have to gift something to your loved ones at a special occasion, at times, you would like to give those cash so that they may keep it for their future.</a:t>
            </a:r>
          </a:p>
          <a:p>
            <a:r>
              <a:rPr lang="en-US" b="0" i="0" u="none" strike="noStrike" dirty="0">
                <a:solidFill>
                  <a:srgbClr val="0066CC"/>
                </a:solidFill>
                <a:effectLst/>
                <a:latin typeface="+mj-lt"/>
                <a:hlinkClick r:id="rId3"/>
              </a:rPr>
              <a:t>han-scheme-buy-this-raksha-bandhan-381164.html</a:t>
            </a:r>
            <a:endParaRPr lang="en-IN" dirty="0">
              <a:latin typeface="+mj-lt"/>
            </a:endParaRPr>
          </a:p>
        </p:txBody>
      </p:sp>
    </p:spTree>
    <p:extLst>
      <p:ext uri="{BB962C8B-B14F-4D97-AF65-F5344CB8AC3E}">
        <p14:creationId xmlns:p14="http://schemas.microsoft.com/office/powerpoint/2010/main" val="12637816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sz="3200" b="0" i="0" dirty="0">
                <a:solidFill>
                  <a:srgbClr val="BDC1C6"/>
                </a:solidFill>
                <a:effectLst/>
                <a:latin typeface="+mj-lt"/>
              </a:rPr>
              <a:t>A refinance </a:t>
            </a:r>
            <a:r>
              <a:rPr lang="en-US" sz="3200" b="1" i="0" dirty="0">
                <a:solidFill>
                  <a:srgbClr val="BDC1C6"/>
                </a:solidFill>
                <a:effectLst/>
                <a:latin typeface="+mj-lt"/>
              </a:rPr>
              <a:t>occurs when the terms of an existing loan, such as interest rates, payment schedules, or other terms, are revised</a:t>
            </a:r>
            <a:r>
              <a:rPr lang="en-US" sz="3200" b="0" i="0" dirty="0">
                <a:solidFill>
                  <a:srgbClr val="BDC1C6"/>
                </a:solidFill>
                <a:effectLst/>
                <a:latin typeface="+mj-lt"/>
              </a:rPr>
              <a:t>.</a:t>
            </a:r>
            <a:r>
              <a:rPr lang="en-IN" sz="1800" b="0" i="0" u="none" strike="noStrike" baseline="0" dirty="0">
                <a:solidFill>
                  <a:srgbClr val="FFFFFF"/>
                </a:solidFill>
                <a:latin typeface="+mj-lt"/>
              </a:rPr>
              <a:t>Pradhan Mantri Mudra Yojana (PMMY),</a:t>
            </a:r>
          </a:p>
          <a:p>
            <a:pPr algn="l"/>
            <a:r>
              <a:rPr lang="en-US" sz="1800" b="0" i="0" u="none" strike="noStrike" baseline="0" dirty="0">
                <a:solidFill>
                  <a:srgbClr val="FFFFFF"/>
                </a:solidFill>
                <a:latin typeface="+mj-lt"/>
              </a:rPr>
              <a:t>the Flagship Programme of the Prime</a:t>
            </a:r>
          </a:p>
          <a:p>
            <a:pPr algn="l"/>
            <a:r>
              <a:rPr lang="en-US" sz="1800" b="0" i="0" u="none" strike="noStrike" baseline="0" dirty="0">
                <a:solidFill>
                  <a:srgbClr val="FFFFFF"/>
                </a:solidFill>
                <a:latin typeface="+mj-lt"/>
              </a:rPr>
              <a:t>Minister aimed at Funding the Unfunded</a:t>
            </a:r>
          </a:p>
          <a:p>
            <a:pPr algn="l"/>
            <a:r>
              <a:rPr lang="en-US" sz="1800" b="0" i="0" u="none" strike="noStrike" baseline="0" dirty="0">
                <a:solidFill>
                  <a:srgbClr val="FFFFFF"/>
                </a:solidFill>
                <a:latin typeface="+mj-lt"/>
              </a:rPr>
              <a:t>micro enterprises and small businesses,</a:t>
            </a:r>
          </a:p>
          <a:p>
            <a:pPr algn="l"/>
            <a:r>
              <a:rPr lang="en-US" sz="1800" b="0" i="0" u="none" strike="noStrike" baseline="0" dirty="0">
                <a:solidFill>
                  <a:srgbClr val="FFFFFF"/>
                </a:solidFill>
                <a:latin typeface="+mj-lt"/>
              </a:rPr>
              <a:t>completed 6 years of its operations,</a:t>
            </a:r>
          </a:p>
          <a:p>
            <a:pPr algn="l"/>
            <a:r>
              <a:rPr lang="en-US" sz="1800" b="0" i="0" u="none" strike="noStrike" baseline="0" dirty="0">
                <a:solidFill>
                  <a:srgbClr val="FFFFFF"/>
                </a:solidFill>
                <a:latin typeface="+mj-lt"/>
              </a:rPr>
              <a:t>extending a cumulative amount of</a:t>
            </a:r>
          </a:p>
          <a:p>
            <a:pPr algn="l"/>
            <a:r>
              <a:rPr lang="en-US" sz="1800" b="0" i="0" u="none" strike="noStrike" baseline="0" dirty="0">
                <a:solidFill>
                  <a:srgbClr val="FFFFFF"/>
                </a:solidFill>
                <a:latin typeface="+mj-lt"/>
              </a:rPr>
              <a:t>` 15.52 lakh crore under the programme</a:t>
            </a:r>
          </a:p>
          <a:p>
            <a:pPr algn="l"/>
            <a:r>
              <a:rPr lang="en-US" sz="1800" b="0" i="0" u="none" strike="noStrike" baseline="0" dirty="0">
                <a:solidFill>
                  <a:srgbClr val="FFFFFF"/>
                </a:solidFill>
                <a:latin typeface="+mj-lt"/>
              </a:rPr>
              <a:t>to 29.55 crore loan accounts, primarily benefitting the borrowers of weaker</a:t>
            </a:r>
          </a:p>
          <a:p>
            <a:pPr algn="l"/>
            <a:r>
              <a:rPr lang="en-IN" sz="1800" b="0" i="0" u="none" strike="noStrike" baseline="0" dirty="0">
                <a:solidFill>
                  <a:srgbClr val="FFFFFF"/>
                </a:solidFill>
                <a:latin typeface="+mj-lt"/>
              </a:rPr>
              <a:t>sections of the society.</a:t>
            </a:r>
          </a:p>
          <a:p>
            <a:pPr algn="l"/>
            <a:r>
              <a:rPr lang="en-US" sz="1800" b="0" i="0" u="none" strike="noStrike" baseline="0" dirty="0">
                <a:solidFill>
                  <a:srgbClr val="FFFFFF"/>
                </a:solidFill>
                <a:latin typeface="+mj-lt"/>
              </a:rPr>
              <a:t>The Lending Institutions, which include</a:t>
            </a:r>
          </a:p>
          <a:p>
            <a:pPr algn="l"/>
            <a:r>
              <a:rPr lang="en-US" sz="1800" b="0" i="0" u="none" strike="noStrike" baseline="0" dirty="0">
                <a:solidFill>
                  <a:srgbClr val="FFFFFF"/>
                </a:solidFill>
                <a:latin typeface="+mj-lt"/>
              </a:rPr>
              <a:t>all the Public Sector Banks, Private</a:t>
            </a:r>
          </a:p>
          <a:p>
            <a:pPr algn="l"/>
            <a:r>
              <a:rPr lang="en-US" sz="1800" b="0" i="0" u="none" strike="noStrike" baseline="0" dirty="0">
                <a:solidFill>
                  <a:srgbClr val="FFFFFF"/>
                </a:solidFill>
                <a:latin typeface="+mj-lt"/>
              </a:rPr>
              <a:t>Sector Banks, Regional Rural Banks,</a:t>
            </a:r>
          </a:p>
          <a:p>
            <a:pPr algn="l"/>
            <a:r>
              <a:rPr lang="en-IN" sz="1800" b="0" i="0" u="none" strike="noStrike" baseline="0" dirty="0">
                <a:solidFill>
                  <a:srgbClr val="FFFFFF"/>
                </a:solidFill>
                <a:latin typeface="+mj-lt"/>
              </a:rPr>
              <a:t>Small Finance Banks, Micro-Finance</a:t>
            </a:r>
          </a:p>
          <a:p>
            <a:pPr algn="l"/>
            <a:r>
              <a:rPr lang="en-IN" sz="1800" b="0" i="0" u="none" strike="noStrike" baseline="0" dirty="0">
                <a:solidFill>
                  <a:srgbClr val="FFFFFF"/>
                </a:solidFill>
                <a:latin typeface="+mj-lt"/>
              </a:rPr>
              <a:t>Institutions (MFIs) and Non-Banking</a:t>
            </a:r>
          </a:p>
          <a:p>
            <a:pPr algn="l"/>
            <a:r>
              <a:rPr lang="en-IN" sz="1800" b="0" i="0" u="none" strike="noStrike" baseline="0" dirty="0">
                <a:solidFill>
                  <a:srgbClr val="FFFFFF"/>
                </a:solidFill>
                <a:latin typeface="+mj-lt"/>
              </a:rPr>
              <a:t>Financial Companies (NBFCs), together</a:t>
            </a:r>
          </a:p>
          <a:p>
            <a:pPr algn="l"/>
            <a:r>
              <a:rPr lang="en-US" sz="1800" b="0" i="0" u="none" strike="noStrike" baseline="0" dirty="0">
                <a:solidFill>
                  <a:srgbClr val="FFFFFF"/>
                </a:solidFill>
                <a:latin typeface="+mj-lt"/>
              </a:rPr>
              <a:t>have exceeded the annual targets set out</a:t>
            </a:r>
          </a:p>
          <a:p>
            <a:pPr algn="l"/>
            <a:r>
              <a:rPr lang="en-US" sz="1800" b="0" i="0" u="none" strike="noStrike" baseline="0" dirty="0">
                <a:solidFill>
                  <a:srgbClr val="FFFFFF"/>
                </a:solidFill>
                <a:latin typeface="+mj-lt"/>
              </a:rPr>
              <a:t>by the Government of India under PMMY every year.</a:t>
            </a:r>
            <a:endParaRPr lang="en-IN" dirty="0">
              <a:latin typeface="+mj-lt"/>
            </a:endParaRPr>
          </a:p>
        </p:txBody>
      </p:sp>
    </p:spTree>
    <p:extLst>
      <p:ext uri="{BB962C8B-B14F-4D97-AF65-F5344CB8AC3E}">
        <p14:creationId xmlns:p14="http://schemas.microsoft.com/office/powerpoint/2010/main" val="2320473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US" b="1" i="0" dirty="0">
                <a:solidFill>
                  <a:schemeClr val="bg1"/>
                </a:solidFill>
                <a:effectLst/>
                <a:latin typeface="Roboto" panose="02000000000000000000" pitchFamily="2" charset="0"/>
              </a:rPr>
              <a:t>Promotion of Digital Payments</a:t>
            </a:r>
          </a:p>
          <a:p>
            <a:pPr algn="l">
              <a:buFont typeface="Arial" panose="020B0604020202020204" pitchFamily="34" charset="0"/>
              <a:buChar char="•"/>
            </a:pPr>
            <a:r>
              <a:rPr lang="en-US" b="0" i="0" dirty="0">
                <a:solidFill>
                  <a:schemeClr val="bg1"/>
                </a:solidFill>
                <a:effectLst/>
                <a:latin typeface="Roboto" panose="02000000000000000000" pitchFamily="2" charset="0"/>
              </a:rPr>
              <a:t>With the strengthening of the </a:t>
            </a:r>
            <a:r>
              <a:rPr lang="en-US" b="1" i="0" dirty="0">
                <a:solidFill>
                  <a:schemeClr val="bg1"/>
                </a:solidFill>
                <a:effectLst/>
                <a:latin typeface="Roboto" panose="02000000000000000000" pitchFamily="2" charset="0"/>
              </a:rPr>
              <a:t>Unified Payment Interface (UPI)</a:t>
            </a:r>
            <a:r>
              <a:rPr lang="en-US" b="0" i="0" dirty="0">
                <a:solidFill>
                  <a:schemeClr val="bg1"/>
                </a:solidFill>
                <a:effectLst/>
                <a:latin typeface="Roboto" panose="02000000000000000000" pitchFamily="2" charset="0"/>
              </a:rPr>
              <a:t> by NPCI, digital payments have been made secure, compared to the past.</a:t>
            </a:r>
          </a:p>
          <a:p>
            <a:pPr algn="l">
              <a:buFont typeface="Arial" panose="020B0604020202020204" pitchFamily="34" charset="0"/>
              <a:buChar char="•"/>
            </a:pPr>
            <a:r>
              <a:rPr lang="en-US" b="0" i="0" dirty="0">
                <a:solidFill>
                  <a:schemeClr val="bg1"/>
                </a:solidFill>
                <a:effectLst/>
                <a:latin typeface="Roboto" panose="02000000000000000000" pitchFamily="2" charset="0"/>
              </a:rPr>
              <a:t>The Aadhar-enabled payment system (AEPS) enables an Aadhar enabled bank account (AEBA) to be used at any place and at any time, using micro ATMs.</a:t>
            </a:r>
          </a:p>
          <a:p>
            <a:pPr algn="l">
              <a:buFont typeface="Arial" panose="020B0604020202020204" pitchFamily="34" charset="0"/>
              <a:buChar char="•"/>
            </a:pPr>
            <a:r>
              <a:rPr lang="en-US" b="0" i="0" dirty="0">
                <a:solidFill>
                  <a:schemeClr val="bg1"/>
                </a:solidFill>
                <a:effectLst/>
                <a:latin typeface="Roboto" panose="02000000000000000000" pitchFamily="2" charset="0"/>
              </a:rPr>
              <a:t>The payment system has been made more accessible due to offline transaction-enabling platforms, like </a:t>
            </a:r>
            <a:r>
              <a:rPr lang="en-US" b="1" i="0" dirty="0">
                <a:solidFill>
                  <a:schemeClr val="bg1"/>
                </a:solidFill>
                <a:effectLst/>
                <a:latin typeface="Roboto" panose="02000000000000000000" pitchFamily="2" charset="0"/>
              </a:rPr>
              <a:t>Unstructured Supplementary Service Data (USSD)</a:t>
            </a:r>
            <a:r>
              <a:rPr lang="en-US" b="0" i="0" dirty="0">
                <a:solidFill>
                  <a:schemeClr val="bg1"/>
                </a:solidFill>
                <a:effectLst/>
                <a:latin typeface="Roboto" panose="02000000000000000000" pitchFamily="2" charset="0"/>
              </a:rPr>
              <a:t>, which makes it possible to use mobile banking services without internet, even on a basic mobile handset.</a:t>
            </a:r>
          </a:p>
          <a:p>
            <a:pPr algn="l">
              <a:buFont typeface="Arial" panose="020B0604020202020204" pitchFamily="34" charset="0"/>
              <a:buChar char="•"/>
            </a:pPr>
            <a:r>
              <a:rPr lang="en-US" b="1" i="0" dirty="0">
                <a:solidFill>
                  <a:schemeClr val="bg1"/>
                </a:solidFill>
                <a:effectLst/>
                <a:latin typeface="Roboto" panose="02000000000000000000" pitchFamily="2" charset="0"/>
              </a:rPr>
              <a:t>Enhancing Financial Literacy</a:t>
            </a:r>
          </a:p>
          <a:p>
            <a:pPr algn="l">
              <a:buFont typeface="Arial" panose="020B0604020202020204" pitchFamily="34" charset="0"/>
              <a:buChar char="•"/>
            </a:pPr>
            <a:r>
              <a:rPr lang="en-US" b="0" i="0" dirty="0">
                <a:solidFill>
                  <a:schemeClr val="bg1"/>
                </a:solidFill>
                <a:effectLst/>
                <a:latin typeface="Roboto" panose="02000000000000000000" pitchFamily="2" charset="0"/>
              </a:rPr>
              <a:t>The Reserve Bank of India has undertaken a project titled </a:t>
            </a:r>
            <a:r>
              <a:rPr lang="en-US" b="1" i="0" dirty="0">
                <a:solidFill>
                  <a:schemeClr val="bg1"/>
                </a:solidFill>
                <a:effectLst/>
                <a:latin typeface="Roboto" panose="02000000000000000000" pitchFamily="2" charset="0"/>
              </a:rPr>
              <a:t>"Project Financial Literacy".</a:t>
            </a:r>
            <a:br>
              <a:rPr lang="en-US" b="0" i="0" dirty="0">
                <a:solidFill>
                  <a:schemeClr val="bg1"/>
                </a:solidFill>
                <a:effectLst/>
                <a:latin typeface="Roboto" panose="02000000000000000000" pitchFamily="2" charset="0"/>
              </a:rPr>
            </a:br>
            <a:endParaRPr lang="en-US" b="0" i="0" dirty="0">
              <a:solidFill>
                <a:schemeClr val="bg1"/>
              </a:solidFill>
              <a:effectLst/>
              <a:latin typeface="Roboto" panose="02000000000000000000" pitchFamily="2" charset="0"/>
            </a:endParaRPr>
          </a:p>
          <a:p>
            <a:pPr marL="742950" lvl="1" indent="-285750" algn="l">
              <a:buFont typeface="Arial" panose="020B0604020202020204" pitchFamily="34" charset="0"/>
              <a:buChar char="•"/>
            </a:pPr>
            <a:r>
              <a:rPr lang="en-US" b="0" i="0" dirty="0">
                <a:solidFill>
                  <a:schemeClr val="bg1"/>
                </a:solidFill>
                <a:effectLst/>
                <a:latin typeface="Roboto" panose="02000000000000000000" pitchFamily="2" charset="0"/>
              </a:rPr>
              <a:t>The Objective of the project is to disseminate information regarding the central bank and general banking concepts to various target groups, including, school and college going children, women, rural and urban poor, </a:t>
            </a:r>
            <a:r>
              <a:rPr lang="en-US" b="0" i="0" dirty="0" err="1">
                <a:solidFill>
                  <a:schemeClr val="bg1"/>
                </a:solidFill>
                <a:effectLst/>
                <a:latin typeface="Roboto" panose="02000000000000000000" pitchFamily="2" charset="0"/>
              </a:rPr>
              <a:t>defence</a:t>
            </a:r>
            <a:r>
              <a:rPr lang="en-US" b="0" i="0" dirty="0">
                <a:solidFill>
                  <a:schemeClr val="bg1"/>
                </a:solidFill>
                <a:effectLst/>
                <a:latin typeface="Roboto" panose="02000000000000000000" pitchFamily="2" charset="0"/>
              </a:rPr>
              <a:t> personnel and senior citizens.</a:t>
            </a:r>
          </a:p>
          <a:p>
            <a:pPr algn="l">
              <a:buFont typeface="Arial" panose="020B0604020202020204" pitchFamily="34" charset="0"/>
              <a:buChar char="•"/>
            </a:pPr>
            <a:endParaRPr lang="en-US" b="1" i="0" dirty="0">
              <a:solidFill>
                <a:schemeClr val="bg1"/>
              </a:solidFill>
              <a:effectLst/>
              <a:latin typeface="Roboto" panose="02000000000000000000" pitchFamily="2" charset="0"/>
            </a:endParaRPr>
          </a:p>
          <a:p>
            <a:pPr algn="l">
              <a:buFont typeface="Arial" panose="020B0604020202020204" pitchFamily="34" charset="0"/>
              <a:buChar char="•"/>
            </a:pPr>
            <a:r>
              <a:rPr lang="en-US" b="1" i="0" dirty="0">
                <a:solidFill>
                  <a:schemeClr val="bg1"/>
                </a:solidFill>
                <a:effectLst/>
                <a:latin typeface="Roboto" panose="02000000000000000000" pitchFamily="2" charset="0"/>
              </a:rPr>
              <a:t>Pocket Money</a:t>
            </a:r>
            <a:r>
              <a:rPr lang="en-US" b="0" i="0" dirty="0">
                <a:solidFill>
                  <a:schemeClr val="bg1"/>
                </a:solidFill>
                <a:effectLst/>
                <a:latin typeface="Roboto" panose="02000000000000000000" pitchFamily="2" charset="0"/>
              </a:rPr>
              <a:t> is Securities and Exchange Board of India (SEBI) and National Institute of Securities Markets (NISM’s) flagship programme aimed at increasing financial literacy among school students.</a:t>
            </a:r>
            <a:br>
              <a:rPr lang="en-US" b="0" i="0" dirty="0">
                <a:solidFill>
                  <a:schemeClr val="bg1"/>
                </a:solidFill>
                <a:effectLst/>
                <a:latin typeface="Roboto" panose="02000000000000000000" pitchFamily="2" charset="0"/>
              </a:rPr>
            </a:br>
            <a:endParaRPr lang="en-US" b="0" i="0" dirty="0">
              <a:solidFill>
                <a:schemeClr val="bg1"/>
              </a:solidFill>
              <a:effectLst/>
              <a:latin typeface="Roboto" panose="02000000000000000000" pitchFamily="2" charset="0"/>
            </a:endParaRPr>
          </a:p>
          <a:p>
            <a:pPr marL="742950" lvl="1" indent="-285750" algn="l">
              <a:buFont typeface="Arial" panose="020B0604020202020204" pitchFamily="34" charset="0"/>
              <a:buChar char="•"/>
            </a:pPr>
            <a:r>
              <a:rPr lang="en-US" b="0" i="0" dirty="0">
                <a:solidFill>
                  <a:schemeClr val="bg1"/>
                </a:solidFill>
                <a:effectLst/>
                <a:latin typeface="Roboto" panose="02000000000000000000" pitchFamily="2" charset="0"/>
              </a:rPr>
              <a:t>The objective is to help school students understand the value of money and the importance of saving, investing and financial planning.</a:t>
            </a:r>
          </a:p>
          <a:p>
            <a:endParaRPr lang="en-IN" dirty="0">
              <a:solidFill>
                <a:schemeClr val="bg1"/>
              </a:solidFill>
            </a:endParaRPr>
          </a:p>
          <a:p>
            <a:endParaRPr lang="en-IN" dirty="0">
              <a:solidFill>
                <a:schemeClr val="bg1"/>
              </a:solidFill>
            </a:endParaRPr>
          </a:p>
          <a:p>
            <a:endParaRPr lang="en-IN" dirty="0"/>
          </a:p>
        </p:txBody>
      </p:sp>
    </p:spTree>
    <p:extLst>
      <p:ext uri="{BB962C8B-B14F-4D97-AF65-F5344CB8AC3E}">
        <p14:creationId xmlns:p14="http://schemas.microsoft.com/office/powerpoint/2010/main" val="4588038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b="0" dirty="0">
                <a:latin typeface="+mj-lt"/>
              </a:rPr>
              <a:t>World Bank (2022)-India’s rank 63 in 2022</a:t>
            </a:r>
          </a:p>
          <a:p>
            <a:endParaRPr lang="en-IN" dirty="0"/>
          </a:p>
        </p:txBody>
      </p:sp>
    </p:spTree>
    <p:extLst>
      <p:ext uri="{BB962C8B-B14F-4D97-AF65-F5344CB8AC3E}">
        <p14:creationId xmlns:p14="http://schemas.microsoft.com/office/powerpoint/2010/main" val="33503896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lvl="0" algn="just"/>
            <a:r>
              <a:rPr lang="en-US" b="1" dirty="0" err="1">
                <a:solidFill>
                  <a:srgbClr val="0070C0"/>
                </a:solidFill>
              </a:rPr>
              <a:t>Decentralising</a:t>
            </a:r>
            <a:r>
              <a:rPr lang="en-US" b="1" dirty="0">
                <a:solidFill>
                  <a:srgbClr val="0070C0"/>
                </a:solidFill>
              </a:rPr>
              <a:t> dialogue</a:t>
            </a:r>
          </a:p>
          <a:p>
            <a:pPr marL="285750" lvl="0" indent="-285750" algn="just">
              <a:spcAft>
                <a:spcPts val="600"/>
              </a:spcAft>
              <a:buFont typeface="Wingdings" panose="05000000000000000000" pitchFamily="2" charset="2"/>
              <a:buChar char="ü"/>
            </a:pPr>
            <a:r>
              <a:rPr lang="en-US" dirty="0" err="1"/>
              <a:t>Intrenational</a:t>
            </a:r>
            <a:r>
              <a:rPr lang="en-US" dirty="0"/>
              <a:t> relations dialogue- central ministry</a:t>
            </a:r>
          </a:p>
          <a:p>
            <a:pPr marL="285750" lvl="0" indent="-285750" algn="just">
              <a:spcAft>
                <a:spcPts val="600"/>
              </a:spcAft>
              <a:buFont typeface="Wingdings" panose="05000000000000000000" pitchFamily="2" charset="2"/>
              <a:buChar char="ü"/>
            </a:pPr>
            <a:r>
              <a:rPr lang="en-US" dirty="0"/>
              <a:t>Some amount of interaction- adjoining provinces should be allow at local level</a:t>
            </a:r>
          </a:p>
          <a:p>
            <a:pPr marL="285750" lvl="0" indent="-285750" algn="just">
              <a:buFont typeface="Wingdings" panose="05000000000000000000" pitchFamily="2" charset="2"/>
              <a:buChar char="ü"/>
            </a:pPr>
            <a:endParaRPr lang="en-US" b="1" dirty="0">
              <a:solidFill>
                <a:srgbClr val="0070C0"/>
              </a:solidFill>
            </a:endParaRPr>
          </a:p>
          <a:p>
            <a:pPr lvl="0" algn="just"/>
            <a:r>
              <a:rPr lang="en-US" b="1" dirty="0">
                <a:solidFill>
                  <a:srgbClr val="0070C0"/>
                </a:solidFill>
              </a:rPr>
              <a:t>Facilitating border trade</a:t>
            </a:r>
          </a:p>
          <a:p>
            <a:pPr marL="285750" lvl="0" indent="-285750" algn="just">
              <a:buFont typeface="Wingdings" panose="05000000000000000000" pitchFamily="2" charset="2"/>
              <a:buChar char="ü"/>
            </a:pPr>
            <a:endParaRPr lang="en-US" b="1" dirty="0"/>
          </a:p>
          <a:p>
            <a:pPr marL="285750" lvl="0" indent="-285750" algn="just">
              <a:buFont typeface="Wingdings" panose="05000000000000000000" pitchFamily="2" charset="2"/>
              <a:buChar char="ü"/>
            </a:pPr>
            <a:r>
              <a:rPr lang="en-US" dirty="0"/>
              <a:t>Simplification of paper work</a:t>
            </a:r>
          </a:p>
          <a:p>
            <a:pPr marL="285750" lvl="0" indent="-285750" algn="just">
              <a:buFont typeface="Wingdings" panose="05000000000000000000" pitchFamily="2" charset="2"/>
              <a:buChar char="ü"/>
            </a:pPr>
            <a:r>
              <a:rPr lang="en-US" dirty="0"/>
              <a:t>Helping traders at border trade centre</a:t>
            </a:r>
          </a:p>
          <a:p>
            <a:pPr marL="285750" lvl="0" indent="-285750" algn="just">
              <a:buFont typeface="Wingdings" panose="05000000000000000000" pitchFamily="2" charset="2"/>
              <a:buChar char="ü"/>
            </a:pPr>
            <a:r>
              <a:rPr lang="en-US" dirty="0"/>
              <a:t>Revisiting trade agreements</a:t>
            </a:r>
          </a:p>
          <a:p>
            <a:pPr marL="285750" lvl="0" indent="-285750" algn="just">
              <a:buFont typeface="Wingdings" panose="05000000000000000000" pitchFamily="2" charset="2"/>
              <a:buChar char="ü"/>
            </a:pPr>
            <a:r>
              <a:rPr lang="en-US" dirty="0"/>
              <a:t>Reviewing RBI regulations</a:t>
            </a:r>
          </a:p>
          <a:p>
            <a:pPr marL="285750" lvl="0" indent="-285750" algn="just">
              <a:buFont typeface="Wingdings" panose="05000000000000000000" pitchFamily="2" charset="2"/>
              <a:buChar char="ü"/>
            </a:pPr>
            <a:endParaRPr lang="en-US" b="1" dirty="0"/>
          </a:p>
          <a:p>
            <a:pPr lvl="0" algn="just"/>
            <a:r>
              <a:rPr lang="en-US" b="1" dirty="0"/>
              <a:t>Biodiversity</a:t>
            </a:r>
            <a:r>
              <a:rPr lang="en-US" b="0" dirty="0"/>
              <a:t> </a:t>
            </a:r>
          </a:p>
          <a:p>
            <a:pPr marL="285750" lvl="0" indent="-285750" algn="just">
              <a:buFont typeface="Wingdings" panose="05000000000000000000" pitchFamily="2" charset="2"/>
              <a:buChar char="ü"/>
            </a:pPr>
            <a:r>
              <a:rPr lang="en-US" dirty="0"/>
              <a:t>Cooperation between the authorities and stakeholders in NE India, Myanmar and Bhutan</a:t>
            </a:r>
          </a:p>
          <a:p>
            <a:pPr marL="285750" lvl="0" indent="-285750" algn="just">
              <a:buFont typeface="Wingdings" panose="05000000000000000000" pitchFamily="2" charset="2"/>
              <a:buChar char="ü"/>
            </a:pPr>
            <a:r>
              <a:rPr lang="en-US" b="0" dirty="0"/>
              <a:t>Regional dialogue on establishment of an international biodiversity zone</a:t>
            </a:r>
          </a:p>
          <a:p>
            <a:pPr lvl="0" algn="just"/>
            <a:endParaRPr lang="en-US" b="1" dirty="0"/>
          </a:p>
          <a:p>
            <a:pPr lvl="0" algn="just"/>
            <a:r>
              <a:rPr lang="en-US" b="1" dirty="0"/>
              <a:t>Myanmar focus</a:t>
            </a:r>
          </a:p>
          <a:p>
            <a:pPr marL="285750" lvl="0" indent="-285750" algn="just">
              <a:buFont typeface="Wingdings" panose="05000000000000000000" pitchFamily="2" charset="2"/>
              <a:buChar char="ü"/>
            </a:pPr>
            <a:r>
              <a:rPr lang="en-US" b="0" dirty="0"/>
              <a:t>To develop a trade relationship</a:t>
            </a:r>
            <a:endParaRPr lang="en-US" dirty="0"/>
          </a:p>
          <a:p>
            <a:pPr marL="285750" lvl="0" indent="-285750" algn="just">
              <a:buFont typeface="Wingdings" panose="05000000000000000000" pitchFamily="2" charset="2"/>
              <a:buChar char="ü"/>
            </a:pPr>
            <a:r>
              <a:rPr lang="en-US" dirty="0"/>
              <a:t>Border trade agreement to be revisited</a:t>
            </a:r>
          </a:p>
          <a:p>
            <a:pPr marL="285750" lvl="0" indent="-285750" algn="just">
              <a:buFont typeface="Wingdings" panose="05000000000000000000" pitchFamily="2" charset="2"/>
              <a:buChar char="ü"/>
            </a:pPr>
            <a:r>
              <a:rPr lang="en-US" b="0" dirty="0"/>
              <a:t>Direct flights from other part</a:t>
            </a:r>
            <a:r>
              <a:rPr lang="en-US" dirty="0"/>
              <a:t>s of </a:t>
            </a:r>
            <a:r>
              <a:rPr lang="en-US" dirty="0" err="1"/>
              <a:t>india</a:t>
            </a:r>
            <a:endParaRPr lang="en-US" b="0" dirty="0"/>
          </a:p>
          <a:p>
            <a:endParaRPr lang="en-IN" dirty="0"/>
          </a:p>
        </p:txBody>
      </p:sp>
    </p:spTree>
    <p:extLst>
      <p:ext uri="{BB962C8B-B14F-4D97-AF65-F5344CB8AC3E}">
        <p14:creationId xmlns:p14="http://schemas.microsoft.com/office/powerpoint/2010/main" val="10350881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33586606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8960952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b="0" i="0" dirty="0">
                <a:solidFill>
                  <a:srgbClr val="353535"/>
                </a:solidFill>
                <a:effectLst/>
                <a:latin typeface="+mj-lt"/>
              </a:rPr>
              <a:t>Over 58 per cent of the rural households depend on agriculture as their principal means of livelihood. Agriculture, along with fisheries and forestry, is one of the largest contributors to the Gross Domestic Product (GDP).</a:t>
            </a:r>
          </a:p>
          <a:p>
            <a:pPr algn="l"/>
            <a:r>
              <a:rPr lang="en-US" b="0" i="0" dirty="0">
                <a:solidFill>
                  <a:srgbClr val="353535"/>
                </a:solidFill>
                <a:effectLst/>
                <a:latin typeface="+mj-lt"/>
              </a:rPr>
              <a:t>As per estimates by the Central Statistics Office (CSO), the share of agriculture and allied sectors (including agriculture, livestock, forestry and fishery) was 15.35 per cent of the Gross Value Added (GVA) during 2015-16 at 2011-12 prices. India is the largest producer, consumer and exporter of spices and spice products. India's fruit production has grown faster than vegetables, making it the second largest fruit producer in the world. India's horticulture output, comprising fruits, vegetables and spices, is estimated to be 283.4 million </a:t>
            </a:r>
            <a:r>
              <a:rPr lang="en-US" b="0" i="0" dirty="0" err="1">
                <a:solidFill>
                  <a:srgbClr val="353535"/>
                </a:solidFill>
                <a:effectLst/>
                <a:latin typeface="+mj-lt"/>
              </a:rPr>
              <a:t>tonnes</a:t>
            </a:r>
            <a:r>
              <a:rPr lang="en-US" b="0" i="0" dirty="0">
                <a:solidFill>
                  <a:srgbClr val="353535"/>
                </a:solidFill>
                <a:effectLst/>
                <a:latin typeface="+mj-lt"/>
              </a:rPr>
              <a:t> (MT) in 2015-16 after the third advanced estimate. It ranks third in farm and agriculture outputs. Agricultural export constitutes 10 per cent of the country’s exports and is the fourth-largest principal exported commodity. The agro industry in India is divided into several sub segments such as canned, dairy, processed, frozen food to fisheries, meat, poultry, and food grains.</a:t>
            </a:r>
          </a:p>
          <a:p>
            <a:pPr algn="l"/>
            <a:r>
              <a:rPr lang="en-US" b="0" i="0" dirty="0">
                <a:solidFill>
                  <a:srgbClr val="353535"/>
                </a:solidFill>
                <a:effectLst/>
                <a:latin typeface="+mj-lt"/>
              </a:rPr>
              <a:t>For development of North Eastern Region and to bring it at par with the rest of the country, maximum emphasis needs to be given to Agriculture &amp; Allied Sectors. Though presently approaching the end of the Twelfth Five Year Plan, the region is still not at par with the rest of the country in agricultural productivity, cropping intensity, irrigation coverage, application of fertilizer and pesticides, credit flow, organized marketing facilities, construction of adequate number of go-downs and warehouses, crop insurance and production of large quantities of value added products etc. Moreover, the position relating to processing of various agricultural crops to add value is also not satisfactory. Therefore, NEC seeks to provide maximum fund for all round development and </a:t>
            </a:r>
            <a:r>
              <a:rPr lang="en-US" b="0" i="0" dirty="0" err="1">
                <a:solidFill>
                  <a:srgbClr val="353535"/>
                </a:solidFill>
                <a:effectLst/>
                <a:latin typeface="+mj-lt"/>
              </a:rPr>
              <a:t>modernisation</a:t>
            </a:r>
            <a:r>
              <a:rPr lang="en-US" b="0" i="0" dirty="0">
                <a:solidFill>
                  <a:srgbClr val="353535"/>
                </a:solidFill>
                <a:effectLst/>
                <a:latin typeface="+mj-lt"/>
              </a:rPr>
              <a:t> of agriculture in the region</a:t>
            </a:r>
          </a:p>
          <a:p>
            <a:endParaRPr lang="en-IN" dirty="0">
              <a:latin typeface="+mj-lt"/>
            </a:endParaRPr>
          </a:p>
        </p:txBody>
      </p:sp>
    </p:spTree>
    <p:extLst>
      <p:ext uri="{BB962C8B-B14F-4D97-AF65-F5344CB8AC3E}">
        <p14:creationId xmlns:p14="http://schemas.microsoft.com/office/powerpoint/2010/main" val="15346964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b="0" i="0" dirty="0">
                <a:solidFill>
                  <a:srgbClr val="353535"/>
                </a:solidFill>
                <a:effectLst/>
                <a:latin typeface="+mj-lt"/>
              </a:rPr>
              <a:t>Agriculture plays a vital role in India’s economy. Over 58 per cent of the rural households depend on agriculture as their principal means of livelihood. Agriculture, along with fisheries and forestry, is one of the largest contributors to the Gross Domestic Product (GDP). As per estimates by the Central Statistics Office (CSO), the share of agriculture and allied sectors (including agriculture, livestock, forestry and fishery) was 15.35 per cent of the Gross Value Added (GVA) during 2015-16 at 2011-12 prices. India is the largest producer, consumer and exporter of spices and spice products. India's fruit production has grown faster than vegetables, making it the second largest fruit producer in the world. India's horticulture output, comprising fruits, vegetables and spices, is estimated to be 283.4 million </a:t>
            </a:r>
            <a:r>
              <a:rPr lang="en-US" b="0" i="0" dirty="0" err="1">
                <a:solidFill>
                  <a:srgbClr val="353535"/>
                </a:solidFill>
                <a:effectLst/>
                <a:latin typeface="+mj-lt"/>
              </a:rPr>
              <a:t>tonnes</a:t>
            </a:r>
            <a:r>
              <a:rPr lang="en-US" b="0" i="0" dirty="0">
                <a:solidFill>
                  <a:srgbClr val="353535"/>
                </a:solidFill>
                <a:effectLst/>
                <a:latin typeface="+mj-lt"/>
              </a:rPr>
              <a:t> (MT) in 2015-16 after the third advanced estimate. It ranks third in farm and agriculture outputs. Agricultural export constitutes 10 per cent of the country’s exports and is the fourth-largest principal exported commodity. The agro industry in India is divided into several sub segments such as canned, dairy, processed, frozen food to fisheries, meat, poultry, and food grains.</a:t>
            </a:r>
          </a:p>
          <a:p>
            <a:pPr algn="l"/>
            <a:r>
              <a:rPr lang="en-US" b="0" i="0" dirty="0">
                <a:solidFill>
                  <a:srgbClr val="353535"/>
                </a:solidFill>
                <a:effectLst/>
                <a:latin typeface="+mj-lt"/>
              </a:rPr>
              <a:t>For development of North Eastern Region and to bring it at par with the rest of the country, maximum emphasis needs to be given to Agriculture &amp; Allied Sectors. Though presently approaching the end of the Twelfth Five Year Plan, the region is still not at par with the rest of the country in agricultural productivity, cropping intensity, irrigation coverage, application of fertilizer and pesticides, credit flow, organized marketing facilities, construction of adequate number of go-downs and warehouses, crop insurance and production of large quantities of value added products etc. Moreover, the position relating to processing of various agricultural crops to add value is also not satisfactory. Therefore, NEC seeks to provide maximum fund for all round development and </a:t>
            </a:r>
            <a:r>
              <a:rPr lang="en-US" b="0" i="0" dirty="0" err="1">
                <a:solidFill>
                  <a:srgbClr val="353535"/>
                </a:solidFill>
                <a:effectLst/>
                <a:latin typeface="+mj-lt"/>
              </a:rPr>
              <a:t>modernisation</a:t>
            </a:r>
            <a:r>
              <a:rPr lang="en-US" b="0" i="0" dirty="0">
                <a:solidFill>
                  <a:srgbClr val="353535"/>
                </a:solidFill>
                <a:effectLst/>
                <a:latin typeface="+mj-lt"/>
              </a:rPr>
              <a:t> of agriculture in the region</a:t>
            </a:r>
          </a:p>
          <a:p>
            <a:r>
              <a:rPr lang="en-US" b="0" i="0" dirty="0">
                <a:solidFill>
                  <a:srgbClr val="BDC1C6"/>
                </a:solidFill>
                <a:effectLst/>
                <a:latin typeface="arial" panose="020B0604020202020204" pitchFamily="34" charset="0"/>
              </a:rPr>
              <a:t>The literacy rate in the country is </a:t>
            </a:r>
            <a:r>
              <a:rPr lang="en-US" b="1" i="0" dirty="0">
                <a:solidFill>
                  <a:srgbClr val="BDC1C6"/>
                </a:solidFill>
                <a:effectLst/>
                <a:latin typeface="arial" panose="020B0604020202020204" pitchFamily="34" charset="0"/>
              </a:rPr>
              <a:t>74.04 per cent</a:t>
            </a:r>
            <a:r>
              <a:rPr lang="en-US" b="0" i="0" dirty="0">
                <a:solidFill>
                  <a:srgbClr val="BDC1C6"/>
                </a:solidFill>
                <a:effectLst/>
                <a:latin typeface="arial" panose="020B0604020202020204" pitchFamily="34" charset="0"/>
              </a:rPr>
              <a:t>, 82.14 for males and 65.46 for females.</a:t>
            </a:r>
          </a:p>
          <a:p>
            <a:r>
              <a:rPr lang="en-US" b="0" i="0" dirty="0">
                <a:solidFill>
                  <a:srgbClr val="BDC1C6"/>
                </a:solidFill>
                <a:effectLst/>
                <a:latin typeface="arial" panose="020B0604020202020204" pitchFamily="34" charset="0"/>
              </a:rPr>
              <a:t>Schooling is encourage but only up</a:t>
            </a:r>
            <a:endParaRPr lang="en-IN" dirty="0">
              <a:latin typeface="+mj-lt"/>
            </a:endParaRPr>
          </a:p>
        </p:txBody>
      </p:sp>
    </p:spTree>
    <p:extLst>
      <p:ext uri="{BB962C8B-B14F-4D97-AF65-F5344CB8AC3E}">
        <p14:creationId xmlns:p14="http://schemas.microsoft.com/office/powerpoint/2010/main" val="29535633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18569690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b="0" i="0" dirty="0">
                <a:solidFill>
                  <a:srgbClr val="353535"/>
                </a:solidFill>
                <a:effectLst/>
                <a:latin typeface="+mj-lt"/>
              </a:rPr>
              <a:t>Most of the economic activities in the region are Government-dependent and, as very high proportions of the resources of the States in the region come from central assistance, development has remained dependent on the fund made available by the Central Government. The promotion of markets and institutions to disseminate information on prices of products is extremely important. Small industries dominate the industrial scenario in the NER and, so, special efforts need to be made for their expansion and growth. Thus, capacity building occupies a strategic position for the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mj-lt"/>
              </a:rPr>
              <a:t>This is all the more so for the North East Region (NER), with the sector contributing to around 62% of industrial output in the region. Given its geostrategic location, serving as a gateway to the East and Southeast Asian markets, the region offers immense potential for the growth of MSMEs. </a:t>
            </a:r>
            <a:endParaRPr lang="en-IN" dirty="0">
              <a:latin typeface="+mj-lt"/>
            </a:endParaRPr>
          </a:p>
          <a:p>
            <a:pPr algn="l"/>
            <a:r>
              <a:rPr lang="en-US" b="0" i="0" dirty="0">
                <a:solidFill>
                  <a:srgbClr val="353535"/>
                </a:solidFill>
                <a:effectLst/>
                <a:latin typeface="+mj-lt"/>
              </a:rPr>
              <a:t>overall development of the region for which the NEC extends support to the NE states.</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mj-lt"/>
              </a:rPr>
              <a:t>Also, the region is home to many ‘in demand’ and unique products such as, Eri Silk, </a:t>
            </a:r>
            <a:r>
              <a:rPr lang="en-US" dirty="0" err="1">
                <a:latin typeface="+mj-lt"/>
              </a:rPr>
              <a:t>Muga</a:t>
            </a:r>
            <a:r>
              <a:rPr lang="en-US" dirty="0">
                <a:latin typeface="+mj-lt"/>
              </a:rPr>
              <a:t> Silk, Naga Mirchi, and many handicrafts created out of sustainable natural fibers like Bamboo and Cane. </a:t>
            </a:r>
          </a:p>
          <a:p>
            <a:pPr algn="l"/>
            <a:r>
              <a:rPr lang="en-IN" sz="1100" b="0" i="0" u="none" strike="noStrike" baseline="0" dirty="0">
                <a:latin typeface="+mj-lt"/>
              </a:rPr>
              <a:t>Despite infrastructural, technological, transportation,</a:t>
            </a:r>
          </a:p>
          <a:p>
            <a:pPr algn="l"/>
            <a:r>
              <a:rPr lang="en-US" sz="1100" b="0" i="0" u="none" strike="noStrike" baseline="0" dirty="0">
                <a:latin typeface="+mj-lt"/>
              </a:rPr>
              <a:t>and communication issues, and despite a dearth</a:t>
            </a:r>
          </a:p>
          <a:p>
            <a:pPr algn="l"/>
            <a:r>
              <a:rPr lang="en-US" sz="1100" b="0" i="0" u="none" strike="noStrike" baseline="0" dirty="0">
                <a:latin typeface="+mj-lt"/>
              </a:rPr>
              <a:t>of market linkages and challenges hampering</a:t>
            </a:r>
          </a:p>
          <a:p>
            <a:pPr algn="l"/>
            <a:r>
              <a:rPr lang="en-US" sz="1100" b="0" i="0" u="none" strike="noStrike" baseline="0" dirty="0">
                <a:latin typeface="+mj-lt"/>
              </a:rPr>
              <a:t>movement of institutional credit, MSME</a:t>
            </a:r>
            <a:endParaRPr lang="en-IN" dirty="0">
              <a:latin typeface="+mj-lt"/>
            </a:endParaRP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endParaRPr lang="en-IN" dirty="0">
              <a:latin typeface="+mj-lt"/>
            </a:endParaRPr>
          </a:p>
          <a:p>
            <a:pPr algn="l"/>
            <a:endParaRPr lang="en-IN" dirty="0">
              <a:latin typeface="+mj-lt"/>
            </a:endParaRPr>
          </a:p>
        </p:txBody>
      </p:sp>
    </p:spTree>
    <p:extLst>
      <p:ext uri="{BB962C8B-B14F-4D97-AF65-F5344CB8AC3E}">
        <p14:creationId xmlns:p14="http://schemas.microsoft.com/office/powerpoint/2010/main" val="41958678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t>The topographical and the geographical location of the North Eastern Region (NER) is unique in the sense that the hydro-meteorological situation has made it one of the highest rainfall zones in the world with an average annual rainfall of 2000 mm. This region also has a dense network of drainage channels with as many as seven (7) river basins being situated in this region itself. The region, as such, is very rich in water resources. But this has never before been tapped or utilized or conserved properly. As a result, the need for better and more irrigation facilities in the region is being felt increasingly. Water resources should be utilized and tapped properly for irrigation, generation of hydro power and watershed management. On the other hand, the adverse effects of torrential rains like erosion and flood should also be minimized, especially in this region which is regularly ravaged by the menaces of flood and erosion. Necessary infrastructural facilities in this regard also need to be created by the State Governments in the region. Capacity building is also required in this field for efficient and effective water management programmes in this region. The NEC makes its own contributions in this important field by providing financial resources and gives priority to inter State projects subject to, of course, within its overall budget constraint. Under the IFC &amp; WSM sector of the NEC, schemes are submitted by various NE State Governments and the Central Government organizations during the Plan period.</a:t>
            </a:r>
          </a:p>
          <a:p>
            <a:pPr algn="l"/>
            <a:endParaRPr lang="en-IN" dirty="0"/>
          </a:p>
        </p:txBody>
      </p:sp>
    </p:spTree>
    <p:extLst>
      <p:ext uri="{BB962C8B-B14F-4D97-AF65-F5344CB8AC3E}">
        <p14:creationId xmlns:p14="http://schemas.microsoft.com/office/powerpoint/2010/main" val="22913044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b="0" i="0" dirty="0">
                <a:solidFill>
                  <a:srgbClr val="353535"/>
                </a:solidFill>
                <a:effectLst/>
                <a:latin typeface="+mj-lt"/>
              </a:rPr>
              <a:t>As per the NEC’s Vision 2020 recommendations special emphasis has been given on the S&amp;T programmes encompassing Remote Sensing Application Programmes, Disaster Management related programmes, IT Applications, S&amp;T Applications, Awareness including R&amp;D and IT education. A good information technology base is essential for the development of every sector in the economy. Considering the importance of IT infrastructure for the development of virtually every sector in the economy of NER, this should be accorded top priority. Other areas for promotion of Science and Technology and its applications include rural technologies, eco-preservation etc.</a:t>
            </a:r>
            <a:endParaRPr lang="en-IN" dirty="0">
              <a:latin typeface="+mj-lt"/>
            </a:endParaRPr>
          </a:p>
        </p:txBody>
      </p:sp>
    </p:spTree>
    <p:extLst>
      <p:ext uri="{BB962C8B-B14F-4D97-AF65-F5344CB8AC3E}">
        <p14:creationId xmlns:p14="http://schemas.microsoft.com/office/powerpoint/2010/main" val="449665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t>If developed and promoted well, this can emerge as the biggest employer in the region. It can also add to the growth and income of the region.</a:t>
            </a:r>
            <a:endParaRPr lang="en-IN" dirty="0"/>
          </a:p>
          <a:p>
            <a:pPr algn="l"/>
            <a:r>
              <a:rPr lang="en-US" b="0" i="0" dirty="0">
                <a:solidFill>
                  <a:srgbClr val="353535"/>
                </a:solidFill>
                <a:effectLst/>
                <a:latin typeface="+mj-lt"/>
              </a:rPr>
              <a:t>All the states of the North East region are blessed with natural scenic beauty, distinct historical cultural and ethnic heritage. All this offers tremendous scope for tourism in the region. There is also a great scope for mountaineering, trekking and adventure tourism in the region. If developed and promoted well, this can emerge as the biggest employer in the region. It can also add to the growth and income of the region.” - Prime Minister Shri Narendra Modi while addressing the 65th Plenary of the NEC on 27.05.2016</a:t>
            </a:r>
            <a:endParaRPr lang="en-IN" dirty="0">
              <a:latin typeface="+mj-lt"/>
            </a:endParaRPr>
          </a:p>
        </p:txBody>
      </p:sp>
    </p:spTree>
    <p:extLst>
      <p:ext uri="{BB962C8B-B14F-4D97-AF65-F5344CB8AC3E}">
        <p14:creationId xmlns:p14="http://schemas.microsoft.com/office/powerpoint/2010/main" val="9059459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b="0" i="0" dirty="0">
                <a:solidFill>
                  <a:srgbClr val="353535"/>
                </a:solidFill>
                <a:effectLst/>
                <a:latin typeface="+mj-lt"/>
              </a:rPr>
              <a:t>Given the backdrop of occasional negative publicity/inadequate coverage of the NER, both in Print &amp; Electronic Media, it seems that one of the first and foremost objectives of the IPR Sector NEC, would be to herald a new genre of publicity venture for the North Eastern Region in the country as a whole, if not the globe, by means of innovative concerted, cohesive and continuous multimedia campaign. The publicity exercise should pave the way for the socio-economic and cultural development and progress of the region towards actualization of the concept of ‘Look East Policy’ and NER ‘Vision 2020 Document’ in its true spirit and measure</a:t>
            </a:r>
            <a:endParaRPr lang="en-IN" dirty="0">
              <a:latin typeface="+mj-lt"/>
            </a:endParaRPr>
          </a:p>
        </p:txBody>
      </p:sp>
    </p:spTree>
    <p:extLst>
      <p:ext uri="{BB962C8B-B14F-4D97-AF65-F5344CB8AC3E}">
        <p14:creationId xmlns:p14="http://schemas.microsoft.com/office/powerpoint/2010/main" val="246302943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b="0" i="0" dirty="0">
                <a:solidFill>
                  <a:srgbClr val="353535"/>
                </a:solidFill>
                <a:effectLst/>
                <a:latin typeface="+mj-lt"/>
              </a:rPr>
              <a:t>In the NE Region, the total population of a little over 47 million covering an area of 2, 62, 00 sq.km and the total length of different types of road is 3,76,819 km. out of which the length of National Highway around 13,500 km (as per the Ministry of Road Transport and Highways data published in August 2012) and the average road density per 100 Sq Km of area is 143.72Km against the national average of 115.30 Km. The cost of maintenance of these roads is also much more than the national average due to the terrain, soil types, high rainfall, long duration of monsoon and shorter working season of maximum five months or so. The region is prone to landslides and earthquakes which further add to the cost of maintenance.</a:t>
            </a:r>
          </a:p>
          <a:p>
            <a:pPr algn="l"/>
            <a:r>
              <a:rPr lang="en-US" b="0" i="0" dirty="0">
                <a:solidFill>
                  <a:srgbClr val="353535"/>
                </a:solidFill>
                <a:effectLst/>
                <a:latin typeface="+mj-lt"/>
              </a:rPr>
              <a:t>It is a fact that due to the unique topographical diversity in such a small area with sparsely distributed population in small hamlets, where the locations of habitations varies from about 20 meters from Mean Sea Level to more than 5,000 meters, the requirement of such huge length of road connectivity cannot be ruled out. The revenue collection of the States is small to repair the roads regularly and the States have to depend on the central funding to a great extent to run the affairs of the States, like the salaries of its employees. This is one of the basic reasons for the under development and also partly for the growing unrest in some parts of the region.</a:t>
            </a:r>
          </a:p>
        </p:txBody>
      </p:sp>
    </p:spTree>
    <p:extLst>
      <p:ext uri="{BB962C8B-B14F-4D97-AF65-F5344CB8AC3E}">
        <p14:creationId xmlns:p14="http://schemas.microsoft.com/office/powerpoint/2010/main" val="12543945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27555937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295080413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4598304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sz="1800" b="0" i="0" u="none" strike="noStrike" baseline="0" dirty="0">
                <a:latin typeface="+mj-lt"/>
              </a:rPr>
              <a:t>If we look at the trend of population per bank branch in Assam is declining as well ass </a:t>
            </a:r>
            <a:r>
              <a:rPr lang="en-US" sz="1800" b="0" i="0" u="none" strike="noStrike" baseline="0" dirty="0" err="1">
                <a:latin typeface="+mj-lt"/>
              </a:rPr>
              <a:t>india</a:t>
            </a:r>
            <a:r>
              <a:rPr lang="en-US" sz="1800" b="0" i="0" u="none" strike="noStrike" baseline="0" dirty="0">
                <a:latin typeface="+mj-lt"/>
              </a:rPr>
              <a:t>. This is because of the fact that the </a:t>
            </a:r>
            <a:r>
              <a:rPr lang="en-US" sz="1800" b="1" i="0" u="none" strike="noStrike" baseline="0" dirty="0">
                <a:latin typeface="+mj-lt"/>
              </a:rPr>
              <a:t>number of bank offices has continuously been increased </a:t>
            </a:r>
            <a:r>
              <a:rPr lang="en-US" sz="1800" b="0" i="0" u="none" strike="noStrike" baseline="0" dirty="0">
                <a:latin typeface="+mj-lt"/>
              </a:rPr>
              <a:t>in Assam as well as in India from 1,323 and 75,388 in 2007–08 to 2,924 and 145,555 respectively in 2018–</a:t>
            </a:r>
            <a:r>
              <a:rPr lang="en-IN" sz="1800" b="0" i="0" u="none" strike="noStrike" baseline="0" dirty="0">
                <a:latin typeface="+mj-lt"/>
              </a:rPr>
              <a:t>19.</a:t>
            </a:r>
            <a:endParaRPr lang="en-IN" dirty="0">
              <a:latin typeface="+mj-lt"/>
            </a:endParaRPr>
          </a:p>
        </p:txBody>
      </p:sp>
    </p:spTree>
    <p:extLst>
      <p:ext uri="{BB962C8B-B14F-4D97-AF65-F5344CB8AC3E}">
        <p14:creationId xmlns:p14="http://schemas.microsoft.com/office/powerpoint/2010/main" val="26520030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IN" sz="1800" b="0" i="0" u="none" strike="noStrike" baseline="0" dirty="0">
                <a:latin typeface="+mj-lt"/>
              </a:rPr>
              <a:t>During </a:t>
            </a:r>
            <a:r>
              <a:rPr lang="en-US" sz="1800" b="0" i="0" u="none" strike="noStrike" baseline="0" dirty="0">
                <a:latin typeface="+mj-lt"/>
              </a:rPr>
              <a:t>the period, C–D ratio is significantly increased from 0.11 to 0.44 in Assam and 0.74 to 0.78 in </a:t>
            </a:r>
            <a:r>
              <a:rPr lang="en-IN" sz="1800" b="0" i="0" u="none" strike="noStrike" baseline="0" dirty="0">
                <a:latin typeface="+mj-lt"/>
              </a:rPr>
              <a:t>aggregate India.</a:t>
            </a:r>
            <a:r>
              <a:rPr lang="en-US" sz="1800" b="0" i="0" u="none" strike="noStrike" baseline="0" dirty="0">
                <a:latin typeface="+mj-lt"/>
              </a:rPr>
              <a:t>C–D ratio in Assam increased to four times because of </a:t>
            </a:r>
            <a:r>
              <a:rPr lang="en-US" sz="1800" b="1" i="0" u="none" strike="noStrike" baseline="0" dirty="0">
                <a:latin typeface="+mj-lt"/>
              </a:rPr>
              <a:t>higher growth</a:t>
            </a:r>
            <a:r>
              <a:rPr lang="en-IN" sz="1800" b="1" i="0" u="none" strike="noStrike" baseline="0" dirty="0">
                <a:latin typeface="+mj-lt"/>
              </a:rPr>
              <a:t>credit at 30.78%.</a:t>
            </a:r>
            <a:r>
              <a:rPr lang="en-US" sz="1800" b="1" i="0" u="none" strike="noStrike" baseline="0" dirty="0">
                <a:latin typeface="+mj-lt"/>
              </a:rPr>
              <a:t> </a:t>
            </a:r>
            <a:r>
              <a:rPr lang="en-US" sz="1800" b="0" i="0" u="none" strike="noStrike" baseline="0" dirty="0">
                <a:latin typeface="+mj-lt"/>
              </a:rPr>
              <a:t>Of </a:t>
            </a:r>
            <a:r>
              <a:rPr lang="en-US" sz="1800" b="0" i="0" u="none" strike="noStrike" baseline="0" dirty="0">
                <a:solidFill>
                  <a:srgbClr val="000000"/>
                </a:solidFill>
                <a:latin typeface="+mj-lt"/>
              </a:rPr>
              <a:t>The result of t-test in </a:t>
            </a:r>
            <a:r>
              <a:rPr lang="en-US" sz="1800" b="0" i="0" u="none" strike="noStrike" baseline="0" dirty="0">
                <a:solidFill>
                  <a:srgbClr val="0000FF"/>
                </a:solidFill>
                <a:latin typeface="+mj-lt"/>
              </a:rPr>
              <a:t>Table 4 </a:t>
            </a:r>
            <a:r>
              <a:rPr lang="en-US" sz="1800" b="0" i="0" u="none" strike="noStrike" baseline="0" dirty="0">
                <a:solidFill>
                  <a:srgbClr val="000000"/>
                </a:solidFill>
                <a:latin typeface="+mj-lt"/>
              </a:rPr>
              <a:t>indicates that there is a significant difference in mean value of C–D ratio between Assam and aggregate India</a:t>
            </a:r>
            <a:endParaRPr lang="en-IN" dirty="0">
              <a:latin typeface="+mj-lt"/>
            </a:endParaRPr>
          </a:p>
        </p:txBody>
      </p:sp>
    </p:spTree>
    <p:extLst>
      <p:ext uri="{BB962C8B-B14F-4D97-AF65-F5344CB8AC3E}">
        <p14:creationId xmlns:p14="http://schemas.microsoft.com/office/powerpoint/2010/main" val="1708169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800" b="0" i="0" u="none" strike="noStrike" baseline="0" dirty="0">
                <a:solidFill>
                  <a:srgbClr val="000000"/>
                </a:solidFill>
                <a:latin typeface="Arial" panose="020B0604020202020204" pitchFamily="34" charset="0"/>
              </a:rPr>
              <a:t>Sikkim performs highest in the context of availability of </a:t>
            </a:r>
            <a:r>
              <a:rPr lang="en-US" sz="1800" b="1" i="0" u="none" strike="noStrike" baseline="0" dirty="0">
                <a:solidFill>
                  <a:srgbClr val="000000"/>
                </a:solidFill>
                <a:latin typeface="Arial" panose="020B0604020202020204" pitchFamily="34" charset="0"/>
              </a:rPr>
              <a:t>banking services </a:t>
            </a:r>
            <a:r>
              <a:rPr lang="en-US" sz="1800" b="0" i="0" u="none" strike="noStrike" baseline="0" dirty="0">
                <a:solidFill>
                  <a:srgbClr val="000000"/>
                </a:solidFill>
                <a:latin typeface="Arial" panose="020B0604020202020204" pitchFamily="34" charset="0"/>
              </a:rPr>
              <a:t>amongst all other states, even higher than the national average. Arunachal Pradesh and Nagaland, however shows very poor level of banking services. The figures </a:t>
            </a:r>
            <a:r>
              <a:rPr lang="en-US" sz="1800" b="1" i="0" u="none" strike="noStrike" baseline="0" dirty="0">
                <a:solidFill>
                  <a:srgbClr val="000000"/>
                </a:solidFill>
                <a:latin typeface="Arial" panose="020B0604020202020204" pitchFamily="34" charset="0"/>
              </a:rPr>
              <a:t>are not satisfactory for Assam as well, probably due to its high population</a:t>
            </a:r>
            <a:r>
              <a:rPr lang="en-US" sz="1800" b="0" i="0" u="none" strike="noStrike" baseline="0" dirty="0">
                <a:solidFill>
                  <a:srgbClr val="000000"/>
                </a:solidFill>
                <a:latin typeface="Arial" panose="020B0604020202020204" pitchFamily="34" charset="0"/>
              </a:rPr>
              <a:t>. </a:t>
            </a:r>
          </a:p>
          <a:p>
            <a:r>
              <a:rPr lang="en-US" sz="1800" b="0" i="0" u="none" strike="noStrike" baseline="0" dirty="0">
                <a:solidFill>
                  <a:srgbClr val="000000"/>
                </a:solidFill>
                <a:latin typeface="Arial" panose="020B0604020202020204" pitchFamily="34" charset="0"/>
              </a:rPr>
              <a:t>Manipur seeks more attention ranking first from the bottom, with d1 equal to .087. In a study conducted by </a:t>
            </a:r>
            <a:r>
              <a:rPr lang="en-US" sz="1800" b="0" i="0" u="none" strike="noStrike" baseline="0" dirty="0" err="1">
                <a:solidFill>
                  <a:srgbClr val="000000"/>
                </a:solidFill>
                <a:latin typeface="Arial" panose="020B0604020202020204" pitchFamily="34" charset="0"/>
              </a:rPr>
              <a:t>Kshetrimayum</a:t>
            </a:r>
            <a:r>
              <a:rPr lang="en-US" sz="1800" b="0" i="0" u="none" strike="noStrike" baseline="0" dirty="0">
                <a:solidFill>
                  <a:srgbClr val="000000"/>
                </a:solidFill>
                <a:latin typeface="Arial" panose="020B0604020202020204" pitchFamily="34" charset="0"/>
              </a:rPr>
              <a:t> (2014) it was stated </a:t>
            </a:r>
            <a:r>
              <a:rPr lang="en-US" sz="1800" b="1" i="0" u="none" strike="noStrike" baseline="0" dirty="0">
                <a:solidFill>
                  <a:srgbClr val="FF0000"/>
                </a:solidFill>
                <a:latin typeface="Arial" panose="020B0604020202020204" pitchFamily="34" charset="0"/>
              </a:rPr>
              <a:t>that Unincorporated Bodies (UIBs) are more active in Manipur then the scheduled commercial banks acting as a supplementary</a:t>
            </a:r>
            <a:r>
              <a:rPr lang="en-US" sz="1800" b="0" i="0" u="none" strike="noStrike" baseline="0" dirty="0">
                <a:solidFill>
                  <a:srgbClr val="000000"/>
                </a:solidFill>
                <a:latin typeface="Arial" panose="020B0604020202020204" pitchFamily="34" charset="0"/>
              </a:rPr>
              <a:t>. </a:t>
            </a:r>
            <a:r>
              <a:rPr lang="en-US" sz="1800" b="1" i="0" u="none" strike="noStrike" baseline="0" dirty="0">
                <a:solidFill>
                  <a:srgbClr val="FF0000"/>
                </a:solidFill>
                <a:latin typeface="Arial" panose="020B0604020202020204" pitchFamily="34" charset="0"/>
              </a:rPr>
              <a:t>Most of their customers are the poor people that remained outside the banking-system</a:t>
            </a:r>
            <a:r>
              <a:rPr lang="en-US" sz="1800" b="0" i="0" u="none" strike="noStrike" baseline="0" dirty="0">
                <a:solidFill>
                  <a:srgbClr val="000000"/>
                </a:solidFill>
                <a:latin typeface="Arial" panose="020B0604020202020204" pitchFamily="34" charset="0"/>
              </a:rPr>
              <a:t>. </a:t>
            </a:r>
            <a:endParaRPr lang="en-IN" dirty="0"/>
          </a:p>
        </p:txBody>
      </p:sp>
    </p:spTree>
    <p:extLst>
      <p:ext uri="{BB962C8B-B14F-4D97-AF65-F5344CB8AC3E}">
        <p14:creationId xmlns:p14="http://schemas.microsoft.com/office/powerpoint/2010/main" val="28841482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800" b="0" i="0" u="none" strike="noStrike" baseline="0" dirty="0">
                <a:solidFill>
                  <a:srgbClr val="000000"/>
                </a:solidFill>
                <a:latin typeface="Arial" panose="020B0604020202020204" pitchFamily="34" charset="0"/>
              </a:rPr>
              <a:t>The accessibility dimension incorporates information on people </a:t>
            </a:r>
            <a:r>
              <a:rPr lang="en-US" sz="1800" b="1" i="0" u="none" strike="noStrike" baseline="0" dirty="0">
                <a:solidFill>
                  <a:srgbClr val="000000"/>
                </a:solidFill>
                <a:latin typeface="Arial" panose="020B0604020202020204" pitchFamily="34" charset="0"/>
              </a:rPr>
              <a:t>using banking services via bank accounts (credit and deposit) </a:t>
            </a:r>
            <a:r>
              <a:rPr lang="en-US" sz="1800" b="0" i="0" u="none" strike="noStrike" baseline="0" dirty="0">
                <a:solidFill>
                  <a:srgbClr val="000000"/>
                </a:solidFill>
                <a:latin typeface="Arial" panose="020B0604020202020204" pitchFamily="34" charset="0"/>
              </a:rPr>
              <a:t>per 1000 adult population </a:t>
            </a:r>
          </a:p>
          <a:p>
            <a:r>
              <a:rPr lang="en-US" sz="1800" b="0" i="0" u="none" strike="noStrike" baseline="0" dirty="0">
                <a:solidFill>
                  <a:srgbClr val="000000"/>
                </a:solidFill>
                <a:latin typeface="Arial" panose="020B0604020202020204" pitchFamily="34" charset="0"/>
              </a:rPr>
              <a:t>The statistics showed that overall performance of the North-Eastern Region is comparatively good, except Nagaland that have a large portion of people remaining under-banked having only 912 bank accounts per 1000 adult population. For India the scenario is quite satisfactory. </a:t>
            </a:r>
            <a:endParaRPr lang="en-IN" dirty="0"/>
          </a:p>
        </p:txBody>
      </p:sp>
    </p:spTree>
    <p:extLst>
      <p:ext uri="{BB962C8B-B14F-4D97-AF65-F5344CB8AC3E}">
        <p14:creationId xmlns:p14="http://schemas.microsoft.com/office/powerpoint/2010/main" val="4969875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800" b="0" i="0" u="none" strike="noStrike" baseline="0" dirty="0">
                <a:solidFill>
                  <a:srgbClr val="000000"/>
                </a:solidFill>
                <a:latin typeface="Arial" panose="020B0604020202020204" pitchFamily="34" charset="0"/>
              </a:rPr>
              <a:t>Dimension of uses, to be more representative of real condition, needs information on e-transactions that is gaining popularity among customers </a:t>
            </a:r>
          </a:p>
          <a:p>
            <a:r>
              <a:rPr lang="en-US" sz="1800" b="0" i="0" u="none" strike="noStrike" baseline="0" dirty="0">
                <a:solidFill>
                  <a:srgbClr val="000000"/>
                </a:solidFill>
                <a:latin typeface="Arial" panose="020B0604020202020204" pitchFamily="34" charset="0"/>
              </a:rPr>
              <a:t>However, constrained by obtainable data, and since only a small segment of the customers access such advanced facilities due to lack of knowledge and understanding, the constructed dimension index for uses of banking services does not include </a:t>
            </a:r>
            <a:r>
              <a:rPr lang="en-IN" sz="1800" b="0" i="0" u="none" strike="noStrike" baseline="0" dirty="0">
                <a:solidFill>
                  <a:srgbClr val="000000"/>
                </a:solidFill>
                <a:latin typeface="Arial" panose="020B0604020202020204" pitchFamily="34" charset="0"/>
              </a:rPr>
              <a:t>information on this aspect </a:t>
            </a:r>
            <a:endParaRPr lang="en-US" sz="1800" b="0" i="0" u="none" strike="noStrike" baseline="0" dirty="0">
              <a:solidFill>
                <a:srgbClr val="000000"/>
              </a:solidFill>
              <a:latin typeface="Arial" panose="020B0604020202020204" pitchFamily="34" charset="0"/>
            </a:endParaRPr>
          </a:p>
          <a:p>
            <a:r>
              <a:rPr lang="en-US" b="1" i="0" dirty="0">
                <a:solidFill>
                  <a:srgbClr val="BDC1C6"/>
                </a:solidFill>
                <a:effectLst/>
                <a:latin typeface="arial" panose="020B0604020202020204" pitchFamily="34" charset="0"/>
              </a:rPr>
              <a:t>GSDP is the sum of all value added by industries within each state or union territory and serves as a counterpart to the national gross domestic product (GDP)</a:t>
            </a:r>
            <a:endParaRPr lang="en-US" sz="1800" b="0" i="0" u="none" strike="noStrike" baseline="0" dirty="0">
              <a:solidFill>
                <a:srgbClr val="000000"/>
              </a:solidFill>
              <a:effectLst/>
              <a:latin typeface="Arial" panose="020B0604020202020204" pitchFamily="34" charset="0"/>
            </a:endParaRPr>
          </a:p>
          <a:p>
            <a:r>
              <a:rPr lang="en-US" sz="1800" b="0" i="0" u="none" strike="noStrike" baseline="0" dirty="0">
                <a:solidFill>
                  <a:srgbClr val="000000"/>
                </a:solidFill>
                <a:latin typeface="Arial" panose="020B0604020202020204" pitchFamily="34" charset="0"/>
              </a:rPr>
              <a:t>Deposit as a percentage of GSDP is less than 50% in many states except Meghalaya and Tripura, comparing to 70% for the nation as a whole. </a:t>
            </a:r>
          </a:p>
          <a:p>
            <a:r>
              <a:rPr lang="en-US" sz="1800" b="0" i="0" u="none" strike="noStrike" baseline="0" dirty="0">
                <a:solidFill>
                  <a:srgbClr val="000000"/>
                </a:solidFill>
                <a:latin typeface="Arial" panose="020B0604020202020204" pitchFamily="34" charset="0"/>
              </a:rPr>
              <a:t>Formal credit is only a smaller proportion (less than 20%) of GSDP in all states while for India formal credit is 52% of the gross Domestic Product, indicating to the </a:t>
            </a:r>
            <a:r>
              <a:rPr lang="en-US" sz="1800" b="1" i="0" u="none" strike="noStrike" baseline="0" dirty="0">
                <a:solidFill>
                  <a:srgbClr val="000000"/>
                </a:solidFill>
                <a:latin typeface="Arial" panose="020B0604020202020204" pitchFamily="34" charset="0"/>
              </a:rPr>
              <a:t>fact that a large proportion of credit are obtained from informal sources. Low level of income and lack of understanding of banking services push people to private lenders and burden of high interest rates further deteriorating their financial condition. </a:t>
            </a:r>
          </a:p>
          <a:p>
            <a:r>
              <a:rPr lang="en-US" sz="1800" b="0" i="0" u="none" strike="noStrike" baseline="0" dirty="0">
                <a:solidFill>
                  <a:srgbClr val="000000"/>
                </a:solidFill>
                <a:latin typeface="Arial" panose="020B0604020202020204" pitchFamily="34" charset="0"/>
              </a:rPr>
              <a:t>Lower CDR (below 40% except Assam) in entire NER compared to high (74%) CDR for India explains </a:t>
            </a:r>
            <a:r>
              <a:rPr lang="en-US" sz="1800" b="1" i="0" u="none" strike="noStrike" baseline="0" dirty="0">
                <a:solidFill>
                  <a:srgbClr val="000000"/>
                </a:solidFill>
                <a:latin typeface="Arial" panose="020B0604020202020204" pitchFamily="34" charset="0"/>
              </a:rPr>
              <a:t>lack of investment and entrepreneurship activities in the region </a:t>
            </a:r>
          </a:p>
          <a:p>
            <a:r>
              <a:rPr lang="en-US" sz="1800" b="0" i="0" u="none" strike="noStrike" baseline="0" dirty="0">
                <a:solidFill>
                  <a:srgbClr val="000000"/>
                </a:solidFill>
                <a:latin typeface="Arial" panose="020B0604020202020204" pitchFamily="34" charset="0"/>
              </a:rPr>
              <a:t>The overall picture as depicted in the dimension of uses indicates that people holding bank accounts are having lesser transactions. </a:t>
            </a:r>
            <a:endParaRPr lang="en-IN" b="1" dirty="0"/>
          </a:p>
        </p:txBody>
      </p:sp>
    </p:spTree>
    <p:extLst>
      <p:ext uri="{BB962C8B-B14F-4D97-AF65-F5344CB8AC3E}">
        <p14:creationId xmlns:p14="http://schemas.microsoft.com/office/powerpoint/2010/main" val="53099364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800" b="0" i="0" u="none" strike="noStrike" baseline="0" dirty="0">
                <a:solidFill>
                  <a:srgbClr val="000000"/>
                </a:solidFill>
                <a:latin typeface="Arial" panose="020B0604020202020204" pitchFamily="34" charset="0"/>
              </a:rPr>
              <a:t>India is achieving financial inclusiveness indicated by a high Financial Inclusion Index value of 0.812 </a:t>
            </a:r>
          </a:p>
          <a:p>
            <a:r>
              <a:rPr lang="en-US" sz="1800" b="0" i="0" u="none" strike="noStrike" baseline="0" dirty="0">
                <a:solidFill>
                  <a:srgbClr val="000000"/>
                </a:solidFill>
                <a:latin typeface="Arial" panose="020B0604020202020204" pitchFamily="34" charset="0"/>
              </a:rPr>
              <a:t>The North-Eastern Region, however remained in intermediate level of financial inclusion with FII score 0.350, which is lower than some of its states </a:t>
            </a:r>
          </a:p>
          <a:p>
            <a:r>
              <a:rPr lang="en-US" sz="1800" b="0" i="0" u="none" strike="noStrike" baseline="0" dirty="0">
                <a:solidFill>
                  <a:srgbClr val="000000"/>
                </a:solidFill>
                <a:latin typeface="Arial" panose="020B0604020202020204" pitchFamily="34" charset="0"/>
              </a:rPr>
              <a:t>Tripura is the most financially inclusive state amongst other states of the region </a:t>
            </a:r>
          </a:p>
          <a:p>
            <a:r>
              <a:rPr lang="en-US" sz="1800" b="0" i="0" u="none" strike="noStrike" baseline="0" dirty="0">
                <a:solidFill>
                  <a:srgbClr val="000000"/>
                </a:solidFill>
                <a:latin typeface="Arial" panose="020B0604020202020204" pitchFamily="34" charset="0"/>
              </a:rPr>
              <a:t>The </a:t>
            </a:r>
            <a:r>
              <a:rPr lang="en-US" sz="1800" b="1" i="0" u="none" strike="noStrike" baseline="0" dirty="0">
                <a:solidFill>
                  <a:srgbClr val="000000"/>
                </a:solidFill>
                <a:latin typeface="Arial" panose="020B0604020202020204" pitchFamily="34" charset="0"/>
              </a:rPr>
              <a:t>financial inclusion plans </a:t>
            </a:r>
            <a:r>
              <a:rPr lang="en-US" sz="1800" b="0" i="0" u="none" strike="noStrike" baseline="0" dirty="0">
                <a:solidFill>
                  <a:srgbClr val="000000"/>
                </a:solidFill>
                <a:latin typeface="Arial" panose="020B0604020202020204" pitchFamily="34" charset="0"/>
              </a:rPr>
              <a:t>are more successful in Tripura than other states of the North Eastern Region. In a study conducted by Roy (2016) it was stated that </a:t>
            </a:r>
            <a:r>
              <a:rPr lang="en-US" sz="1800" b="1" i="0" u="none" strike="noStrike" baseline="0" dirty="0">
                <a:solidFill>
                  <a:srgbClr val="000000"/>
                </a:solidFill>
                <a:latin typeface="Arial" panose="020B0604020202020204" pitchFamily="34" charset="0"/>
              </a:rPr>
              <a:t>good education infrastructure, high literacy rate, better road connectivity, favorable socio-economic situation along with good political will and organizational </a:t>
            </a:r>
            <a:r>
              <a:rPr lang="en-US" sz="1800" b="0" i="0" u="none" strike="noStrike" baseline="0" dirty="0">
                <a:solidFill>
                  <a:srgbClr val="000000"/>
                </a:solidFill>
                <a:latin typeface="Arial" panose="020B0604020202020204" pitchFamily="34" charset="0"/>
              </a:rPr>
              <a:t>strength are some of the factors making Tripura different from it‘s counterparts. </a:t>
            </a:r>
          </a:p>
          <a:p>
            <a:endParaRPr lang="en-US" sz="1800" b="0" i="0" u="none" strike="noStrike" baseline="0" dirty="0">
              <a:solidFill>
                <a:srgbClr val="000000"/>
              </a:solidFill>
              <a:latin typeface="Arial" panose="020B0604020202020204" pitchFamily="34" charset="0"/>
            </a:endParaRPr>
          </a:p>
          <a:p>
            <a:r>
              <a:rPr lang="en-US" sz="1800" b="0" i="0" u="none" strike="noStrike" baseline="0" dirty="0">
                <a:solidFill>
                  <a:srgbClr val="000000"/>
                </a:solidFill>
                <a:latin typeface="Arial" panose="020B0604020202020204" pitchFamily="34" charset="0"/>
              </a:rPr>
              <a:t>Assam depicts medium level of financial inclusion of 0.435, followed by Sikkim with FII 0.422 holding the third rank. Sikkim, though well performed in first two dimensions, pulled backward in terms of uses of financial services. Mizoram and Meghalaya show FII 0.377 and 0.348 respectively. Depicting very lower level of financial inclusion, Arunachal Pradesh (0.260) and Manipur (0.179) remains amongst the worst performers. Nagaland is the most </a:t>
            </a:r>
          </a:p>
          <a:p>
            <a:endParaRPr lang="en-US" sz="1800" b="0" i="0" u="none" strike="noStrike" baseline="0" dirty="0">
              <a:solidFill>
                <a:srgbClr val="000000"/>
              </a:solidFill>
              <a:latin typeface="Arial" panose="020B0604020202020204" pitchFamily="34" charset="0"/>
            </a:endParaRPr>
          </a:p>
          <a:p>
            <a:r>
              <a:rPr lang="en-US" sz="1800" b="0" i="0" u="none" strike="noStrike" baseline="0" dirty="0">
                <a:solidFill>
                  <a:srgbClr val="000000"/>
                </a:solidFill>
                <a:latin typeface="Arial" panose="020B0604020202020204" pitchFamily="34" charset="0"/>
              </a:rPr>
              <a:t>To enhance and promote financial inclusion Reserve Bank of India have taken a lot of initiatives and policy measures such as providing No-frills Account (2005), Simplification of Know Your Customer (KYC) Norms and Guidelines, Simplification of Savings Bank Account Opening Form etc. As for the recent, Pradhan Mantri Jan Dhan Yojana (PMJDY) implemented in August 2014 to ensure universal access to banking facilities with at least one basic banking account to every household, financial literacy, access to credit and insurance facilities. </a:t>
            </a:r>
            <a:endParaRPr lang="en-IN" dirty="0"/>
          </a:p>
        </p:txBody>
      </p:sp>
    </p:spTree>
    <p:extLst>
      <p:ext uri="{BB962C8B-B14F-4D97-AF65-F5344CB8AC3E}">
        <p14:creationId xmlns:p14="http://schemas.microsoft.com/office/powerpoint/2010/main" val="3514564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t>To explore the linkage between financial inclusion and women entrepreneurship. </a:t>
            </a:r>
          </a:p>
          <a:p>
            <a:endParaRPr lang="en-IN" dirty="0"/>
          </a:p>
        </p:txBody>
      </p:sp>
    </p:spTree>
    <p:extLst>
      <p:ext uri="{BB962C8B-B14F-4D97-AF65-F5344CB8AC3E}">
        <p14:creationId xmlns:p14="http://schemas.microsoft.com/office/powerpoint/2010/main" val="122725648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sz="1800" b="0" i="0" u="none" strike="noStrike" baseline="0" dirty="0">
                <a:latin typeface="Georgia" panose="02040502050405020303" pitchFamily="18" charset="0"/>
              </a:rPr>
              <a:t>It has been found that net-migration is highest for Delhi and Maharashtra</a:t>
            </a:r>
          </a:p>
          <a:p>
            <a:pPr algn="l"/>
            <a:r>
              <a:rPr lang="en-US" sz="1800" b="0" i="0" u="none" strike="noStrike" baseline="0" dirty="0">
                <a:latin typeface="Georgia" panose="02040502050405020303" pitchFamily="18" charset="0"/>
              </a:rPr>
              <a:t>receiving highest number of in-migrants followed by Haryana, Punjab and Gujarat.</a:t>
            </a:r>
          </a:p>
          <a:p>
            <a:pPr algn="l"/>
            <a:r>
              <a:rPr lang="en-US" sz="1800" b="0" i="0" u="none" strike="noStrike" baseline="0" dirty="0">
                <a:latin typeface="Georgia" panose="02040502050405020303" pitchFamily="18" charset="0"/>
              </a:rPr>
              <a:t>Sikkim, West Bengal, Assam and Tripura also record positive figures, indicating </a:t>
            </a:r>
            <a:r>
              <a:rPr lang="en-US" sz="1800" b="0" i="0" u="none" strike="noStrike" baseline="0" dirty="0" err="1">
                <a:latin typeface="Georgia" panose="02040502050405020303" pitchFamily="18" charset="0"/>
              </a:rPr>
              <a:t>inmigration</a:t>
            </a:r>
            <a:endParaRPr lang="en-US" sz="1800" b="0" i="0" u="none" strike="noStrike" baseline="0" dirty="0">
              <a:latin typeface="Georgia" panose="02040502050405020303" pitchFamily="18" charset="0"/>
            </a:endParaRPr>
          </a:p>
          <a:p>
            <a:pPr algn="l"/>
            <a:r>
              <a:rPr lang="en-IN" sz="1800" b="0" i="0" u="none" strike="noStrike" baseline="0" dirty="0">
                <a:latin typeface="Georgia" panose="02040502050405020303" pitchFamily="18" charset="0"/>
              </a:rPr>
              <a:t>being higher than out-migration.</a:t>
            </a:r>
            <a:endParaRPr lang="en-IN" dirty="0"/>
          </a:p>
        </p:txBody>
      </p:sp>
    </p:spTree>
    <p:extLst>
      <p:ext uri="{BB962C8B-B14F-4D97-AF65-F5344CB8AC3E}">
        <p14:creationId xmlns:p14="http://schemas.microsoft.com/office/powerpoint/2010/main" val="277712914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285750" indent="-285750" algn="just">
              <a:spcAft>
                <a:spcPts val="1200"/>
              </a:spcAft>
              <a:buFont typeface="Arial" panose="020B0604020202020204" pitchFamily="34" charset="0"/>
              <a:buChar char="•"/>
            </a:pPr>
            <a:r>
              <a:rPr lang="en-US" sz="1100" dirty="0">
                <a:latin typeface="+mn-lt"/>
              </a:rPr>
              <a:t>Increased presence of military to counter insurgency has affected the natural fabric, imposing restrictions on normal life of the inhabitants of these states, especially women. </a:t>
            </a:r>
          </a:p>
          <a:p>
            <a:pPr marL="285750" indent="-285750" algn="just">
              <a:spcAft>
                <a:spcPts val="1200"/>
              </a:spcAft>
              <a:buFont typeface="Arial" panose="020B0604020202020204" pitchFamily="34" charset="0"/>
              <a:buChar char="•"/>
            </a:pPr>
            <a:r>
              <a:rPr lang="en-US" sz="1100" dirty="0">
                <a:latin typeface="+mn-lt"/>
              </a:rPr>
              <a:t>Violence against women in these states has also been on the rise. </a:t>
            </a:r>
          </a:p>
          <a:p>
            <a:pPr marL="285750" indent="-285750" algn="just">
              <a:spcAft>
                <a:spcPts val="1200"/>
              </a:spcAft>
              <a:buFont typeface="Arial" panose="020B0604020202020204" pitchFamily="34" charset="0"/>
              <a:buChar char="•"/>
            </a:pPr>
            <a:r>
              <a:rPr lang="en-US" sz="1100" dirty="0">
                <a:latin typeface="+mn-lt"/>
              </a:rPr>
              <a:t>Economic development has got hampered in the region inducing people to migrate to other cities</a:t>
            </a:r>
          </a:p>
          <a:p>
            <a:pPr marL="285750" indent="-285750" algn="just">
              <a:spcAft>
                <a:spcPts val="1200"/>
              </a:spcAft>
              <a:buFont typeface="Arial" panose="020B0604020202020204" pitchFamily="34" charset="0"/>
              <a:buChar char="•"/>
            </a:pPr>
            <a:r>
              <a:rPr lang="en-US" sz="1800" b="0" i="0" u="none" strike="noStrike" baseline="0" dirty="0">
                <a:latin typeface="Georgia" panose="02040502050405020303" pitchFamily="18" charset="0"/>
              </a:rPr>
              <a:t>Assam ranks first among the states in the North East in terms of migrants.</a:t>
            </a:r>
            <a:endParaRPr lang="en-IN" sz="1100" dirty="0">
              <a:latin typeface="+mn-lt"/>
            </a:endParaRPr>
          </a:p>
          <a:p>
            <a:endParaRPr lang="en-IN" dirty="0"/>
          </a:p>
        </p:txBody>
      </p:sp>
    </p:spTree>
    <p:extLst>
      <p:ext uri="{BB962C8B-B14F-4D97-AF65-F5344CB8AC3E}">
        <p14:creationId xmlns:p14="http://schemas.microsoft.com/office/powerpoint/2010/main" val="301305555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285750" indent="-285750" algn="just">
              <a:spcAft>
                <a:spcPts val="1200"/>
              </a:spcAft>
              <a:buFont typeface="Arial" panose="020B0604020202020204" pitchFamily="34" charset="0"/>
              <a:buChar char="•"/>
            </a:pPr>
            <a:r>
              <a:rPr lang="en-US" sz="1800" b="0" i="0" u="none" strike="noStrike" baseline="0" dirty="0">
                <a:latin typeface="+mn-lt"/>
              </a:rPr>
              <a:t>Migrants from north-east India are mainly found to work in BPOs, call </a:t>
            </a:r>
            <a:r>
              <a:rPr lang="en-US" sz="1800" b="0" i="0" u="none" strike="noStrike" baseline="0" dirty="0" err="1">
                <a:latin typeface="+mn-lt"/>
              </a:rPr>
              <a:t>centres</a:t>
            </a:r>
            <a:r>
              <a:rPr lang="en-US" sz="1800" b="0" i="0" u="none" strike="noStrike" baseline="0" dirty="0">
                <a:latin typeface="+mn-lt"/>
              </a:rPr>
              <a:t>, shopping malls, and in charge of personnel relations of various establishments so as to fund their education and accommodation in a city like Delhi which otherwise could become extremely expensive for survival.</a:t>
            </a:r>
          </a:p>
          <a:p>
            <a:pPr marL="285750" indent="-285750" algn="just">
              <a:spcAft>
                <a:spcPts val="1200"/>
              </a:spcAft>
              <a:buFont typeface="Arial" panose="020B0604020202020204" pitchFamily="34" charset="0"/>
              <a:buChar char="•"/>
            </a:pPr>
            <a:r>
              <a:rPr lang="en-US" sz="1800" dirty="0">
                <a:latin typeface="+mn-lt"/>
              </a:rPr>
              <a:t>Most of these migrants have a desire to pursue higher education, participate in competitive examinations for jobs</a:t>
            </a:r>
            <a:endParaRPr lang="en-IN" sz="1800" dirty="0">
              <a:latin typeface="+mn-lt"/>
            </a:endParaRPr>
          </a:p>
          <a:p>
            <a:pPr algn="l"/>
            <a:r>
              <a:rPr lang="en-US" sz="1800" b="0" i="0" u="none" strike="noStrike" baseline="0" dirty="0">
                <a:latin typeface="Georgia" panose="02040502050405020303" pitchFamily="18" charset="0"/>
              </a:rPr>
              <a:t>Delhi has witnessed a surge in the retail sector, with the increase in the high class shopping malls and departmental </a:t>
            </a:r>
            <a:r>
              <a:rPr lang="en-IN" sz="1800" b="0" i="0" u="none" strike="noStrike" baseline="0" dirty="0">
                <a:latin typeface="Georgia" panose="02040502050405020303" pitchFamily="18" charset="0"/>
              </a:rPr>
              <a:t>stores. </a:t>
            </a:r>
            <a:r>
              <a:rPr lang="en-US" sz="1800" b="0" i="0" u="none" strike="noStrike" baseline="0" dirty="0">
                <a:latin typeface="Georgia" panose="02040502050405020303" pitchFamily="18" charset="0"/>
              </a:rPr>
              <a:t>People working in these establishments need to cater to a posh crowd where speaking English is considered an added advantage. North-east  women migrants possessing these skills of hospitality thus find it easy to get a job (Mc-dui Ra, 2012). </a:t>
            </a:r>
          </a:p>
          <a:p>
            <a:pPr algn="l"/>
            <a:r>
              <a:rPr lang="en-US" sz="1100" b="0" i="0" u="none" strike="noStrike" baseline="0" dirty="0">
                <a:latin typeface="Georgia" panose="02040502050405020303" pitchFamily="18" charset="0"/>
              </a:rPr>
              <a:t>misconceptions lie in the cultural practices and eating habits of these people (beef or dog-eaters, tribal living in forests; they have easy lives and girls are fashion diva, they are cheap English speaking </a:t>
            </a:r>
            <a:r>
              <a:rPr lang="en-US" sz="1100" b="0" i="0" u="none" strike="noStrike" baseline="0" dirty="0" err="1">
                <a:latin typeface="Georgia" panose="02040502050405020303" pitchFamily="18" charset="0"/>
              </a:rPr>
              <a:t>labourers</a:t>
            </a:r>
            <a:r>
              <a:rPr lang="en-US" sz="1100" b="0" i="0" u="none" strike="noStrike" baseline="0" dirty="0">
                <a:latin typeface="Georgia" panose="02040502050405020303" pitchFamily="18" charset="0"/>
              </a:rPr>
              <a:t>, taking opportunity of ST reservations in education and employment, possess black money and are associated with sex-trade or drug abuse; all of them know martial arts and eat Momo &amp; Chow </a:t>
            </a:r>
            <a:r>
              <a:rPr lang="en-US" sz="1100" b="0" i="0" u="none" strike="noStrike" baseline="0" dirty="0" err="1">
                <a:latin typeface="Georgia" panose="02040502050405020303" pitchFamily="18" charset="0"/>
              </a:rPr>
              <a:t>mein</a:t>
            </a:r>
            <a:r>
              <a:rPr lang="en-US" sz="1100" b="0" i="0" u="none" strike="noStrike" baseline="0" dirty="0">
                <a:latin typeface="Georgia" panose="02040502050405020303" pitchFamily="18" charset="0"/>
              </a:rPr>
              <a:t> as staple food (</a:t>
            </a:r>
            <a:r>
              <a:rPr lang="en-US" sz="1100" b="0" i="0" u="none" strike="noStrike" baseline="0" dirty="0" err="1">
                <a:latin typeface="Georgia" panose="02040502050405020303" pitchFamily="18" charset="0"/>
              </a:rPr>
              <a:t>Longkumer</a:t>
            </a:r>
            <a:r>
              <a:rPr lang="en-US" sz="1100" b="0" i="0" u="none" strike="noStrike" baseline="0" dirty="0">
                <a:latin typeface="Georgia" panose="02040502050405020303" pitchFamily="18" charset="0"/>
              </a:rPr>
              <a:t>, </a:t>
            </a:r>
            <a:r>
              <a:rPr lang="en-IN" sz="1100" b="0" i="0" u="none" strike="noStrike" baseline="0" dirty="0">
                <a:latin typeface="Georgia" panose="02040502050405020303" pitchFamily="18" charset="0"/>
              </a:rPr>
              <a:t>2014).</a:t>
            </a:r>
            <a:r>
              <a:rPr lang="en-US" sz="1800" b="0" i="0" u="none" strike="noStrike" baseline="0" dirty="0">
                <a:latin typeface="Georgia" panose="02040502050405020303" pitchFamily="18" charset="0"/>
              </a:rPr>
              <a:t> Many even have the notion that the region is not part of the country</a:t>
            </a:r>
            <a:endParaRPr lang="en-IN" sz="1100" b="0" i="0" u="none" strike="noStrike" baseline="0" dirty="0">
              <a:latin typeface="Georgia" panose="02040502050405020303" pitchFamily="18" charset="0"/>
            </a:endParaRPr>
          </a:p>
          <a:p>
            <a:pPr algn="l"/>
            <a:r>
              <a:rPr lang="en-US" sz="1800" b="0" i="0" u="none" strike="noStrike" baseline="0" dirty="0">
                <a:latin typeface="Georgia" panose="02040502050405020303" pitchFamily="18" charset="0"/>
              </a:rPr>
              <a:t>ethnically distinct and geographically distant</a:t>
            </a:r>
            <a:endParaRPr lang="en-IN" dirty="0"/>
          </a:p>
        </p:txBody>
      </p:sp>
    </p:spTree>
    <p:extLst>
      <p:ext uri="{BB962C8B-B14F-4D97-AF65-F5344CB8AC3E}">
        <p14:creationId xmlns:p14="http://schemas.microsoft.com/office/powerpoint/2010/main" val="414975461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20986033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t>To explore the linkage between financial inclusion and women entrepreneurship. </a:t>
            </a:r>
          </a:p>
          <a:p>
            <a:endParaRPr lang="en-IN" dirty="0"/>
          </a:p>
        </p:txBody>
      </p:sp>
    </p:spTree>
    <p:extLst>
      <p:ext uri="{BB962C8B-B14F-4D97-AF65-F5344CB8AC3E}">
        <p14:creationId xmlns:p14="http://schemas.microsoft.com/office/powerpoint/2010/main" val="265063844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solidFill>
                  <a:schemeClr val="tx1"/>
                </a:solidFill>
                <a:latin typeface="+mj-lt"/>
              </a:rPr>
              <a:t>Major workforce: cash crop economy</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solidFill>
                  <a:schemeClr val="tx1"/>
                </a:solidFill>
                <a:latin typeface="+mj-lt"/>
              </a:rPr>
              <a:t>Engaged as agriculture </a:t>
            </a:r>
            <a:r>
              <a:rPr lang="en-US" sz="1100" dirty="0" err="1">
                <a:solidFill>
                  <a:schemeClr val="tx1"/>
                </a:solidFill>
                <a:latin typeface="+mj-lt"/>
              </a:rPr>
              <a:t>labourers</a:t>
            </a:r>
            <a:endParaRPr lang="en-US" sz="1100" dirty="0">
              <a:solidFill>
                <a:schemeClr val="tx1"/>
              </a:solidFill>
              <a:latin typeface="+mj-lt"/>
            </a:endParaRP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solidFill>
                  <a:schemeClr val="tx1"/>
                </a:solidFill>
                <a:latin typeface="+mj-lt"/>
              </a:rPr>
              <a:t>As a result the lean agricultural seasons falling between the month of July and Nov is the season of extreme poverty for them</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solidFill>
                  <a:schemeClr val="tx1"/>
                </a:solidFill>
                <a:latin typeface="+mj-lt"/>
              </a:rPr>
              <a:t>Improvisation owing to crashes of agricultural prices has led to the entry of non tribal people</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solidFill>
                  <a:schemeClr val="tx1"/>
                </a:solidFill>
                <a:latin typeface="+mj-lt"/>
              </a:rPr>
              <a:t>Strengthening of </a:t>
            </a:r>
            <a:r>
              <a:rPr lang="en-US" sz="1100" dirty="0" err="1">
                <a:solidFill>
                  <a:schemeClr val="tx1"/>
                </a:solidFill>
                <a:latin typeface="+mj-lt"/>
              </a:rPr>
              <a:t>Oorukootams</a:t>
            </a:r>
            <a:r>
              <a:rPr lang="en-US" sz="1100" dirty="0">
                <a:solidFill>
                  <a:schemeClr val="tx1"/>
                </a:solidFill>
                <a:latin typeface="+mj-lt"/>
              </a:rPr>
              <a:t> (93.33 %) was a major intervention suggested by Adiyas to overcome social exclusion.</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b="0" i="0" dirty="0">
                <a:solidFill>
                  <a:srgbClr val="BDC1C6"/>
                </a:solidFill>
                <a:effectLst/>
                <a:latin typeface="+mj-lt"/>
              </a:rPr>
              <a:t>„</a:t>
            </a:r>
            <a:r>
              <a:rPr lang="en-US" b="0" i="0" dirty="0" err="1">
                <a:solidFill>
                  <a:srgbClr val="BDC1C6"/>
                </a:solidFill>
                <a:effectLst/>
                <a:latin typeface="+mj-lt"/>
              </a:rPr>
              <a:t>Oorukoottam</a:t>
            </a:r>
            <a:r>
              <a:rPr lang="en-US" b="0" i="0" dirty="0">
                <a:solidFill>
                  <a:srgbClr val="BDC1C6"/>
                </a:solidFill>
                <a:effectLst/>
                <a:latin typeface="+mj-lt"/>
              </a:rPr>
              <a:t>‟ is </a:t>
            </a:r>
            <a:r>
              <a:rPr lang="en-US" b="1" i="0" dirty="0">
                <a:solidFill>
                  <a:srgbClr val="BDC1C6"/>
                </a:solidFill>
                <a:effectLst/>
                <a:latin typeface="+mj-lt"/>
              </a:rPr>
              <a:t>a neighborhood beneficiary group in the local self </a:t>
            </a:r>
            <a:r>
              <a:rPr lang="en-US" b="1" i="0" dirty="0" err="1">
                <a:solidFill>
                  <a:srgbClr val="BDC1C6"/>
                </a:solidFill>
                <a:effectLst/>
                <a:latin typeface="+mj-lt"/>
              </a:rPr>
              <a:t>government‟s</a:t>
            </a:r>
            <a:r>
              <a:rPr lang="en-US" b="1" i="0" dirty="0">
                <a:solidFill>
                  <a:srgbClr val="BDC1C6"/>
                </a:solidFill>
                <a:effectLst/>
                <a:latin typeface="+mj-lt"/>
              </a:rPr>
              <a:t> </a:t>
            </a:r>
            <a:r>
              <a:rPr lang="en-US" b="1" i="0" dirty="0" err="1">
                <a:solidFill>
                  <a:srgbClr val="BDC1C6"/>
                </a:solidFill>
                <a:effectLst/>
                <a:latin typeface="+mj-lt"/>
              </a:rPr>
              <a:t>decetralised</a:t>
            </a:r>
            <a:r>
              <a:rPr lang="en-US" b="1" i="0" dirty="0">
                <a:solidFill>
                  <a:srgbClr val="BDC1C6"/>
                </a:solidFill>
                <a:effectLst/>
                <a:latin typeface="+mj-lt"/>
              </a:rPr>
              <a:t> planning system in India</a:t>
            </a:r>
            <a:r>
              <a:rPr lang="en-US" b="0" i="0" dirty="0">
                <a:solidFill>
                  <a:srgbClr val="BDC1C6"/>
                </a:solidFill>
                <a:effectLst/>
                <a:latin typeface="+mj-lt"/>
              </a:rPr>
              <a:t>. </a:t>
            </a:r>
            <a:endParaRPr lang="en-IN" sz="1100" dirty="0">
              <a:solidFill>
                <a:schemeClr val="tx1"/>
              </a:solidFill>
              <a:latin typeface="+mj-lt"/>
            </a:endParaRPr>
          </a:p>
          <a:p>
            <a:endParaRPr lang="en-IN" dirty="0">
              <a:latin typeface="+mj-lt"/>
            </a:endParaRPr>
          </a:p>
        </p:txBody>
      </p:sp>
    </p:spTree>
    <p:extLst>
      <p:ext uri="{BB962C8B-B14F-4D97-AF65-F5344CB8AC3E}">
        <p14:creationId xmlns:p14="http://schemas.microsoft.com/office/powerpoint/2010/main" val="213662986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623122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rgbClr val="FFFFFF"/>
        </a:solidFill>
        <a:effectLst/>
      </p:bgPr>
    </p:bg>
    <p:spTree>
      <p:nvGrpSpPr>
        <p:cNvPr id="1" name="Shape 8"/>
        <p:cNvGrpSpPr/>
        <p:nvPr/>
      </p:nvGrpSpPr>
      <p:grpSpPr>
        <a:xfrm>
          <a:off x="0" y="0"/>
          <a:ext cx="0" cy="0"/>
          <a:chOff x="0" y="0"/>
          <a:chExt cx="0" cy="0"/>
        </a:xfrm>
      </p:grpSpPr>
      <p:sp>
        <p:nvSpPr>
          <p:cNvPr id="13" name="Google Shape;13;p2"/>
          <p:cNvSpPr txBox="1">
            <a:spLocks noGrp="1"/>
          </p:cNvSpPr>
          <p:nvPr>
            <p:ph type="ctrTitle"/>
          </p:nvPr>
        </p:nvSpPr>
        <p:spPr>
          <a:xfrm>
            <a:off x="720000" y="1272375"/>
            <a:ext cx="3887700" cy="1692900"/>
          </a:xfrm>
          <a:prstGeom prst="rect">
            <a:avLst/>
          </a:prstGeom>
        </p:spPr>
        <p:txBody>
          <a:bodyPr spcFirstLastPara="1" wrap="square" lIns="91425" tIns="91425" rIns="91425" bIns="91425" anchor="b" anchorCtr="0">
            <a:noAutofit/>
          </a:bodyPr>
          <a:lstStyle>
            <a:lvl1pPr lvl="0">
              <a:spcBef>
                <a:spcPts val="0"/>
              </a:spcBef>
              <a:spcAft>
                <a:spcPts val="0"/>
              </a:spcAft>
              <a:buSzPts val="5500"/>
              <a:buNone/>
              <a:defRPr sz="5500"/>
            </a:lvl1pPr>
            <a:lvl2pPr lvl="1">
              <a:spcBef>
                <a:spcPts val="0"/>
              </a:spcBef>
              <a:spcAft>
                <a:spcPts val="0"/>
              </a:spcAft>
              <a:buSzPts val="5500"/>
              <a:buNone/>
              <a:defRPr sz="5500"/>
            </a:lvl2pPr>
            <a:lvl3pPr lvl="2">
              <a:spcBef>
                <a:spcPts val="0"/>
              </a:spcBef>
              <a:spcAft>
                <a:spcPts val="0"/>
              </a:spcAft>
              <a:buSzPts val="5500"/>
              <a:buNone/>
              <a:defRPr sz="5500"/>
            </a:lvl3pPr>
            <a:lvl4pPr lvl="3">
              <a:spcBef>
                <a:spcPts val="0"/>
              </a:spcBef>
              <a:spcAft>
                <a:spcPts val="0"/>
              </a:spcAft>
              <a:buSzPts val="5500"/>
              <a:buNone/>
              <a:defRPr sz="5500"/>
            </a:lvl4pPr>
            <a:lvl5pPr lvl="4">
              <a:spcBef>
                <a:spcPts val="0"/>
              </a:spcBef>
              <a:spcAft>
                <a:spcPts val="0"/>
              </a:spcAft>
              <a:buSzPts val="5500"/>
              <a:buNone/>
              <a:defRPr sz="5500"/>
            </a:lvl5pPr>
            <a:lvl6pPr lvl="5">
              <a:spcBef>
                <a:spcPts val="0"/>
              </a:spcBef>
              <a:spcAft>
                <a:spcPts val="0"/>
              </a:spcAft>
              <a:buSzPts val="5500"/>
              <a:buNone/>
              <a:defRPr sz="5500"/>
            </a:lvl6pPr>
            <a:lvl7pPr lvl="6">
              <a:spcBef>
                <a:spcPts val="0"/>
              </a:spcBef>
              <a:spcAft>
                <a:spcPts val="0"/>
              </a:spcAft>
              <a:buSzPts val="5500"/>
              <a:buNone/>
              <a:defRPr sz="5500"/>
            </a:lvl7pPr>
            <a:lvl8pPr lvl="7">
              <a:spcBef>
                <a:spcPts val="0"/>
              </a:spcBef>
              <a:spcAft>
                <a:spcPts val="0"/>
              </a:spcAft>
              <a:buSzPts val="5500"/>
              <a:buNone/>
              <a:defRPr sz="5500"/>
            </a:lvl8pPr>
            <a:lvl9pPr lvl="8">
              <a:spcBef>
                <a:spcPts val="0"/>
              </a:spcBef>
              <a:spcAft>
                <a:spcPts val="0"/>
              </a:spcAft>
              <a:buSzPts val="5500"/>
              <a:buNone/>
              <a:defRPr sz="5500"/>
            </a:lvl9pPr>
          </a:lstStyle>
          <a:p>
            <a:endParaRPr/>
          </a:p>
        </p:txBody>
      </p:sp>
      <p:sp>
        <p:nvSpPr>
          <p:cNvPr id="14" name="Google Shape;14;p2"/>
          <p:cNvSpPr txBox="1">
            <a:spLocks noGrp="1"/>
          </p:cNvSpPr>
          <p:nvPr>
            <p:ph type="subTitle" idx="1"/>
          </p:nvPr>
        </p:nvSpPr>
        <p:spPr>
          <a:xfrm>
            <a:off x="720000" y="3078500"/>
            <a:ext cx="3236400" cy="792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200"/>
              <a:buNone/>
              <a:defRPr sz="2200"/>
            </a:lvl1pPr>
            <a:lvl2pPr lvl="1">
              <a:lnSpc>
                <a:spcPct val="100000"/>
              </a:lnSpc>
              <a:spcBef>
                <a:spcPts val="0"/>
              </a:spcBef>
              <a:spcAft>
                <a:spcPts val="0"/>
              </a:spcAft>
              <a:buClr>
                <a:schemeClr val="accent2"/>
              </a:buClr>
              <a:buSzPts val="2800"/>
              <a:buNone/>
              <a:defRPr sz="2800">
                <a:solidFill>
                  <a:schemeClr val="accent2"/>
                </a:solidFill>
              </a:defRPr>
            </a:lvl2pPr>
            <a:lvl3pPr lvl="2">
              <a:lnSpc>
                <a:spcPct val="100000"/>
              </a:lnSpc>
              <a:spcBef>
                <a:spcPts val="0"/>
              </a:spcBef>
              <a:spcAft>
                <a:spcPts val="0"/>
              </a:spcAft>
              <a:buClr>
                <a:schemeClr val="accent2"/>
              </a:buClr>
              <a:buSzPts val="2800"/>
              <a:buNone/>
              <a:defRPr sz="2800">
                <a:solidFill>
                  <a:schemeClr val="accent2"/>
                </a:solidFill>
              </a:defRPr>
            </a:lvl3pPr>
            <a:lvl4pPr lvl="3">
              <a:lnSpc>
                <a:spcPct val="100000"/>
              </a:lnSpc>
              <a:spcBef>
                <a:spcPts val="0"/>
              </a:spcBef>
              <a:spcAft>
                <a:spcPts val="0"/>
              </a:spcAft>
              <a:buClr>
                <a:schemeClr val="accent2"/>
              </a:buClr>
              <a:buSzPts val="2800"/>
              <a:buNone/>
              <a:defRPr sz="2800">
                <a:solidFill>
                  <a:schemeClr val="accent2"/>
                </a:solidFill>
              </a:defRPr>
            </a:lvl4pPr>
            <a:lvl5pPr lvl="4">
              <a:lnSpc>
                <a:spcPct val="100000"/>
              </a:lnSpc>
              <a:spcBef>
                <a:spcPts val="0"/>
              </a:spcBef>
              <a:spcAft>
                <a:spcPts val="0"/>
              </a:spcAft>
              <a:buClr>
                <a:schemeClr val="accent2"/>
              </a:buClr>
              <a:buSzPts val="2800"/>
              <a:buNone/>
              <a:defRPr sz="2800">
                <a:solidFill>
                  <a:schemeClr val="accent2"/>
                </a:solidFill>
              </a:defRPr>
            </a:lvl5pPr>
            <a:lvl6pPr lvl="5">
              <a:lnSpc>
                <a:spcPct val="100000"/>
              </a:lnSpc>
              <a:spcBef>
                <a:spcPts val="0"/>
              </a:spcBef>
              <a:spcAft>
                <a:spcPts val="0"/>
              </a:spcAft>
              <a:buClr>
                <a:schemeClr val="accent2"/>
              </a:buClr>
              <a:buSzPts val="2800"/>
              <a:buNone/>
              <a:defRPr sz="2800">
                <a:solidFill>
                  <a:schemeClr val="accent2"/>
                </a:solidFill>
              </a:defRPr>
            </a:lvl6pPr>
            <a:lvl7pPr lvl="6">
              <a:lnSpc>
                <a:spcPct val="100000"/>
              </a:lnSpc>
              <a:spcBef>
                <a:spcPts val="0"/>
              </a:spcBef>
              <a:spcAft>
                <a:spcPts val="0"/>
              </a:spcAft>
              <a:buClr>
                <a:schemeClr val="accent2"/>
              </a:buClr>
              <a:buSzPts val="2800"/>
              <a:buNone/>
              <a:defRPr sz="2800">
                <a:solidFill>
                  <a:schemeClr val="accent2"/>
                </a:solidFill>
              </a:defRPr>
            </a:lvl7pPr>
            <a:lvl8pPr lvl="7">
              <a:lnSpc>
                <a:spcPct val="100000"/>
              </a:lnSpc>
              <a:spcBef>
                <a:spcPts val="0"/>
              </a:spcBef>
              <a:spcAft>
                <a:spcPts val="0"/>
              </a:spcAft>
              <a:buClr>
                <a:schemeClr val="accent2"/>
              </a:buClr>
              <a:buSzPts val="2800"/>
              <a:buNone/>
              <a:defRPr sz="2800">
                <a:solidFill>
                  <a:schemeClr val="accent2"/>
                </a:solidFill>
              </a:defRPr>
            </a:lvl8pPr>
            <a:lvl9pPr lvl="8">
              <a:lnSpc>
                <a:spcPct val="100000"/>
              </a:lnSpc>
              <a:spcBef>
                <a:spcPts val="0"/>
              </a:spcBef>
              <a:spcAft>
                <a:spcPts val="0"/>
              </a:spcAft>
              <a:buClr>
                <a:schemeClr val="accent2"/>
              </a:buClr>
              <a:buSzPts val="2800"/>
              <a:buNone/>
              <a:defRPr sz="2800">
                <a:solidFill>
                  <a:schemeClr val="accent2"/>
                </a:solidFill>
              </a:defRPr>
            </a:lvl9pPr>
          </a:lstStyle>
          <a:p>
            <a:endParaRPr/>
          </a:p>
        </p:txBody>
      </p:sp>
    </p:spTree>
    <p:extLst>
      <p:ext uri="{BB962C8B-B14F-4D97-AF65-F5344CB8AC3E}">
        <p14:creationId xmlns:p14="http://schemas.microsoft.com/office/powerpoint/2010/main" val="4146470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FA71C-AA84-C58E-C41E-85FCEFCC6A4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ECFAE25-3693-B8FF-C03E-0F2BEC4A46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BE47EA3-F944-C83F-2C0B-24DF6880C565}"/>
              </a:ext>
            </a:extLst>
          </p:cNvPr>
          <p:cNvSpPr>
            <a:spLocks noGrp="1"/>
          </p:cNvSpPr>
          <p:nvPr>
            <p:ph type="dt" sz="half" idx="10"/>
          </p:nvPr>
        </p:nvSpPr>
        <p:spPr/>
        <p:txBody>
          <a:bodyPr/>
          <a:lstStyle/>
          <a:p>
            <a:endParaRPr lang="en-IN"/>
          </a:p>
        </p:txBody>
      </p:sp>
      <p:sp>
        <p:nvSpPr>
          <p:cNvPr id="5" name="Footer Placeholder 4">
            <a:extLst>
              <a:ext uri="{FF2B5EF4-FFF2-40B4-BE49-F238E27FC236}">
                <a16:creationId xmlns:a16="http://schemas.microsoft.com/office/drawing/2014/main" id="{8A46B1E0-B2EA-2969-38F9-00B3052CCCF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6C85044-CA37-563A-FE72-B99FDFF917A5}"/>
              </a:ext>
            </a:extLst>
          </p:cNvPr>
          <p:cNvSpPr>
            <a:spLocks noGrp="1"/>
          </p:cNvSpPr>
          <p:nvPr>
            <p:ph type="sldNum" sz="quarter" idx="12"/>
          </p:nvPr>
        </p:nvSpPr>
        <p:spPr/>
        <p:txBody>
          <a:bodyPr/>
          <a:lstStyle/>
          <a:p>
            <a:fld id="{BB28C4DB-F71B-4ADF-A532-0A137761459F}" type="slidenum">
              <a:rPr lang="en-IN" smtClean="0"/>
              <a:t>‹#›</a:t>
            </a:fld>
            <a:endParaRPr lang="en-IN"/>
          </a:p>
        </p:txBody>
      </p:sp>
    </p:spTree>
    <p:extLst>
      <p:ext uri="{BB962C8B-B14F-4D97-AF65-F5344CB8AC3E}">
        <p14:creationId xmlns:p14="http://schemas.microsoft.com/office/powerpoint/2010/main" val="1030493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white">
  <p:cSld name="Blank white">
    <p:bg>
      <p:bgPr>
        <a:gradFill>
          <a:gsLst>
            <a:gs pos="0">
              <a:schemeClr val="lt1"/>
            </a:gs>
            <a:gs pos="50000">
              <a:schemeClr val="lt1"/>
            </a:gs>
            <a:gs pos="100000">
              <a:schemeClr val="lt2"/>
            </a:gs>
          </a:gsLst>
          <a:path path="circle">
            <a:fillToRect l="100000" b="100000"/>
          </a:path>
          <a:tileRect t="-100000" r="-100000"/>
        </a:gradFill>
        <a:effectLst/>
      </p:bgPr>
    </p:bg>
    <p:spTree>
      <p:nvGrpSpPr>
        <p:cNvPr id="1" name="Shape 62"/>
        <p:cNvGrpSpPr/>
        <p:nvPr/>
      </p:nvGrpSpPr>
      <p:grpSpPr>
        <a:xfrm>
          <a:off x="0" y="0"/>
          <a:ext cx="0" cy="0"/>
          <a:chOff x="0" y="0"/>
          <a:chExt cx="0" cy="0"/>
        </a:xfrm>
      </p:grpSpPr>
      <p:sp>
        <p:nvSpPr>
          <p:cNvPr id="63" name="Google Shape;63;p12"/>
          <p:cNvSpPr txBox="1">
            <a:spLocks noGrp="1"/>
          </p:cNvSpPr>
          <p:nvPr>
            <p:ph type="sldNum" idx="12"/>
          </p:nvPr>
        </p:nvSpPr>
        <p:spPr>
          <a:xfrm>
            <a:off x="8404384" y="46736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767307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329"/>
        <p:cNvGrpSpPr/>
        <p:nvPr/>
      </p:nvGrpSpPr>
      <p:grpSpPr>
        <a:xfrm>
          <a:off x="0" y="0"/>
          <a:ext cx="0" cy="0"/>
          <a:chOff x="0" y="0"/>
          <a:chExt cx="0" cy="0"/>
        </a:xfrm>
      </p:grpSpPr>
      <p:sp>
        <p:nvSpPr>
          <p:cNvPr id="330" name="Google Shape;330;p32"/>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a:endParaRPr/>
          </a:p>
        </p:txBody>
      </p:sp>
      <p:sp>
        <p:nvSpPr>
          <p:cNvPr id="331" name="Google Shape;331;p32"/>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3" Type="http://schemas.microsoft.com/office/2007/relationships/diagramDrawing" Target="../diagrams/drawing3.xml"/><Relationship Id="rId18" Type="http://schemas.microsoft.com/office/2007/relationships/diagramDrawing" Target="../diagrams/drawing4.xml"/><Relationship Id="rId26" Type="http://schemas.openxmlformats.org/officeDocument/2006/relationships/diagramQuickStyle" Target="../diagrams/quickStyle6.xml"/><Relationship Id="rId39" Type="http://schemas.openxmlformats.org/officeDocument/2006/relationships/diagramData" Target="../diagrams/data9.xml"/><Relationship Id="rId21" Type="http://schemas.openxmlformats.org/officeDocument/2006/relationships/diagramQuickStyle" Target="../diagrams/quickStyle5.xml"/><Relationship Id="rId34" Type="http://schemas.openxmlformats.org/officeDocument/2006/relationships/diagramData" Target="../diagrams/data8.xml"/><Relationship Id="rId42" Type="http://schemas.openxmlformats.org/officeDocument/2006/relationships/diagramColors" Target="../diagrams/colors9.xml"/><Relationship Id="rId7" Type="http://schemas.openxmlformats.org/officeDocument/2006/relationships/diagramColors" Target="../diagrams/colors2.xml"/><Relationship Id="rId2" Type="http://schemas.openxmlformats.org/officeDocument/2006/relationships/notesSlide" Target="../notesSlides/notesSlide2.xml"/><Relationship Id="rId16" Type="http://schemas.openxmlformats.org/officeDocument/2006/relationships/diagramQuickStyle" Target="../diagrams/quickStyle4.xml"/><Relationship Id="rId20" Type="http://schemas.openxmlformats.org/officeDocument/2006/relationships/diagramLayout" Target="../diagrams/layout5.xml"/><Relationship Id="rId29" Type="http://schemas.openxmlformats.org/officeDocument/2006/relationships/diagramData" Target="../diagrams/data7.xml"/><Relationship Id="rId41" Type="http://schemas.openxmlformats.org/officeDocument/2006/relationships/diagramQuickStyle" Target="../diagrams/quickStyle9.xml"/><Relationship Id="rId1" Type="http://schemas.openxmlformats.org/officeDocument/2006/relationships/slideLayout" Target="../slideLayouts/slideLayout3.xml"/><Relationship Id="rId6" Type="http://schemas.openxmlformats.org/officeDocument/2006/relationships/diagramQuickStyle" Target="../diagrams/quickStyle2.xml"/><Relationship Id="rId11" Type="http://schemas.openxmlformats.org/officeDocument/2006/relationships/diagramQuickStyle" Target="../diagrams/quickStyle3.xml"/><Relationship Id="rId24" Type="http://schemas.openxmlformats.org/officeDocument/2006/relationships/diagramData" Target="../diagrams/data6.xml"/><Relationship Id="rId32" Type="http://schemas.openxmlformats.org/officeDocument/2006/relationships/diagramColors" Target="../diagrams/colors7.xml"/><Relationship Id="rId37" Type="http://schemas.openxmlformats.org/officeDocument/2006/relationships/diagramColors" Target="../diagrams/colors8.xml"/><Relationship Id="rId40" Type="http://schemas.openxmlformats.org/officeDocument/2006/relationships/diagramLayout" Target="../diagrams/layout9.xml"/><Relationship Id="rId5" Type="http://schemas.openxmlformats.org/officeDocument/2006/relationships/diagramLayout" Target="../diagrams/layout2.xml"/><Relationship Id="rId15" Type="http://schemas.openxmlformats.org/officeDocument/2006/relationships/diagramLayout" Target="../diagrams/layout4.xml"/><Relationship Id="rId23" Type="http://schemas.microsoft.com/office/2007/relationships/diagramDrawing" Target="../diagrams/drawing5.xml"/><Relationship Id="rId28" Type="http://schemas.microsoft.com/office/2007/relationships/diagramDrawing" Target="../diagrams/drawing6.xml"/><Relationship Id="rId36" Type="http://schemas.openxmlformats.org/officeDocument/2006/relationships/diagramQuickStyle" Target="../diagrams/quickStyle8.xml"/><Relationship Id="rId10" Type="http://schemas.openxmlformats.org/officeDocument/2006/relationships/diagramLayout" Target="../diagrams/layout3.xml"/><Relationship Id="rId19" Type="http://schemas.openxmlformats.org/officeDocument/2006/relationships/diagramData" Target="../diagrams/data5.xml"/><Relationship Id="rId31" Type="http://schemas.openxmlformats.org/officeDocument/2006/relationships/diagramQuickStyle" Target="../diagrams/quickStyle7.xml"/><Relationship Id="rId4" Type="http://schemas.openxmlformats.org/officeDocument/2006/relationships/diagramData" Target="../diagrams/data2.xml"/><Relationship Id="rId9" Type="http://schemas.openxmlformats.org/officeDocument/2006/relationships/diagramData" Target="../diagrams/data3.xml"/><Relationship Id="rId14" Type="http://schemas.openxmlformats.org/officeDocument/2006/relationships/diagramData" Target="../diagrams/data4.xml"/><Relationship Id="rId22" Type="http://schemas.openxmlformats.org/officeDocument/2006/relationships/diagramColors" Target="../diagrams/colors5.xml"/><Relationship Id="rId27" Type="http://schemas.openxmlformats.org/officeDocument/2006/relationships/diagramColors" Target="../diagrams/colors6.xml"/><Relationship Id="rId30" Type="http://schemas.openxmlformats.org/officeDocument/2006/relationships/diagramLayout" Target="../diagrams/layout7.xml"/><Relationship Id="rId35" Type="http://schemas.openxmlformats.org/officeDocument/2006/relationships/diagramLayout" Target="../diagrams/layout8.xml"/><Relationship Id="rId43" Type="http://schemas.microsoft.com/office/2007/relationships/diagramDrawing" Target="../diagrams/drawing9.xml"/><Relationship Id="rId8" Type="http://schemas.microsoft.com/office/2007/relationships/diagramDrawing" Target="../diagrams/drawing2.xml"/><Relationship Id="rId3" Type="http://schemas.openxmlformats.org/officeDocument/2006/relationships/image" Target="../media/image7.png"/><Relationship Id="rId12" Type="http://schemas.openxmlformats.org/officeDocument/2006/relationships/diagramColors" Target="../diagrams/colors3.xml"/><Relationship Id="rId17" Type="http://schemas.openxmlformats.org/officeDocument/2006/relationships/diagramColors" Target="../diagrams/colors4.xml"/><Relationship Id="rId25" Type="http://schemas.openxmlformats.org/officeDocument/2006/relationships/diagramLayout" Target="../diagrams/layout6.xml"/><Relationship Id="rId33" Type="http://schemas.microsoft.com/office/2007/relationships/diagramDrawing" Target="../diagrams/drawing7.xml"/><Relationship Id="rId38" Type="http://schemas.microsoft.com/office/2007/relationships/diagramDrawing" Target="../diagrams/drawing8.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1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gif"/></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38.jpeg"/><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11.xml"/><Relationship Id="rId13" Type="http://schemas.openxmlformats.org/officeDocument/2006/relationships/diagramData" Target="../diagrams/data12.xml"/><Relationship Id="rId18" Type="http://schemas.openxmlformats.org/officeDocument/2006/relationships/image" Target="../media/image48.jpeg"/><Relationship Id="rId3" Type="http://schemas.openxmlformats.org/officeDocument/2006/relationships/image" Target="../media/image42.jpeg"/><Relationship Id="rId7" Type="http://schemas.openxmlformats.org/officeDocument/2006/relationships/image" Target="../media/image45.jpeg"/><Relationship Id="rId12" Type="http://schemas.microsoft.com/office/2007/relationships/diagramDrawing" Target="../diagrams/drawing11.xml"/><Relationship Id="rId17" Type="http://schemas.microsoft.com/office/2007/relationships/diagramDrawing" Target="../diagrams/drawing12.xml"/><Relationship Id="rId2" Type="http://schemas.openxmlformats.org/officeDocument/2006/relationships/notesSlide" Target="../notesSlides/notesSlide11.xml"/><Relationship Id="rId16" Type="http://schemas.openxmlformats.org/officeDocument/2006/relationships/diagramColors" Target="../diagrams/colors12.xml"/><Relationship Id="rId1" Type="http://schemas.openxmlformats.org/officeDocument/2006/relationships/slideLayout" Target="../slideLayouts/slideLayout3.xml"/><Relationship Id="rId6" Type="http://schemas.microsoft.com/office/2007/relationships/hdphoto" Target="../media/hdphoto3.wdp"/><Relationship Id="rId11" Type="http://schemas.openxmlformats.org/officeDocument/2006/relationships/diagramColors" Target="../diagrams/colors11.xml"/><Relationship Id="rId5" Type="http://schemas.openxmlformats.org/officeDocument/2006/relationships/image" Target="../media/image44.png"/><Relationship Id="rId15" Type="http://schemas.openxmlformats.org/officeDocument/2006/relationships/diagramQuickStyle" Target="../diagrams/quickStyle12.xml"/><Relationship Id="rId10" Type="http://schemas.openxmlformats.org/officeDocument/2006/relationships/diagramQuickStyle" Target="../diagrams/quickStyle11.xml"/><Relationship Id="rId19" Type="http://schemas.openxmlformats.org/officeDocument/2006/relationships/image" Target="../media/image49.jpeg"/><Relationship Id="rId4" Type="http://schemas.openxmlformats.org/officeDocument/2006/relationships/image" Target="../media/image43.jpeg"/><Relationship Id="rId9" Type="http://schemas.openxmlformats.org/officeDocument/2006/relationships/diagramLayout" Target="../diagrams/layout11.xml"/><Relationship Id="rId14" Type="http://schemas.openxmlformats.org/officeDocument/2006/relationships/diagramLayout" Target="../diagrams/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30.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jpeg"/><Relationship Id="rId7" Type="http://schemas.openxmlformats.org/officeDocument/2006/relationships/image" Target="../media/image71.jpe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0.jpeg"/><Relationship Id="rId11" Type="http://schemas.openxmlformats.org/officeDocument/2006/relationships/image" Target="../media/image75.jpeg"/><Relationship Id="rId5" Type="http://schemas.openxmlformats.org/officeDocument/2006/relationships/image" Target="../media/image69.jpeg"/><Relationship Id="rId10" Type="http://schemas.openxmlformats.org/officeDocument/2006/relationships/image" Target="../media/image74.jpeg"/><Relationship Id="rId4" Type="http://schemas.openxmlformats.org/officeDocument/2006/relationships/image" Target="../media/image68.png"/><Relationship Id="rId9" Type="http://schemas.openxmlformats.org/officeDocument/2006/relationships/image" Target="../media/image73.jpeg"/></Relationships>
</file>

<file path=ppt/slides/_rels/slide31.xml.rels><?xml version="1.0" encoding="UTF-8" standalone="yes"?>
<Relationships xmlns="http://schemas.openxmlformats.org/package/2006/relationships"><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83.jpeg"/></Relationships>
</file>

<file path=ppt/slides/_rels/slide3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microsoft.com/office/2007/relationships/hdphoto" Target="../media/hdphoto5.wdp"/></Relationships>
</file>

<file path=ppt/slides/_rels/slide4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image" Target="../media/image91.jpeg"/></Relationships>
</file>

<file path=ppt/slides/_rels/slide43.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93.jpeg"/></Relationships>
</file>

<file path=ppt/slides/_rels/slide4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3.xml"/><Relationship Id="rId4" Type="http://schemas.openxmlformats.org/officeDocument/2006/relationships/image" Target="../media/image100.png"/></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103.jpeg"/><Relationship Id="rId4" Type="http://schemas.openxmlformats.org/officeDocument/2006/relationships/image" Target="../media/image102.jpeg"/></Relationships>
</file>

<file path=ppt/slides/_rels/slide5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diagramData" Target="../diagrams/data18.xml"/><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0" Type="http://schemas.openxmlformats.org/officeDocument/2006/relationships/diagramQuickStyle" Target="../diagrams/quickStyle18.xml"/><Relationship Id="rId4" Type="http://schemas.openxmlformats.org/officeDocument/2006/relationships/diagramLayout" Target="../diagrams/layout17.xml"/><Relationship Id="rId9" Type="http://schemas.openxmlformats.org/officeDocument/2006/relationships/diagramLayout" Target="../diagrams/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126.jpeg"/><Relationship Id="rId5" Type="http://schemas.openxmlformats.org/officeDocument/2006/relationships/image" Target="../media/image125.jpeg"/><Relationship Id="rId4" Type="http://schemas.openxmlformats.org/officeDocument/2006/relationships/image" Target="../media/image29.jpeg"/></Relationships>
</file>

<file path=ppt/slides/_rels/slide54.xml.rels><?xml version="1.0" encoding="UTF-8" standalone="yes"?>
<Relationships xmlns="http://schemas.openxmlformats.org/package/2006/relationships"><Relationship Id="rId3" Type="http://schemas.openxmlformats.org/officeDocument/2006/relationships/image" Target="../media/image127.png"/><Relationship Id="rId7" Type="http://schemas.openxmlformats.org/officeDocument/2006/relationships/chart" Target="../charts/chart7.xml"/><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image" Target="../media/image130.jpeg"/><Relationship Id="rId5" Type="http://schemas.openxmlformats.org/officeDocument/2006/relationships/image" Target="../media/image129.jpeg"/><Relationship Id="rId4" Type="http://schemas.openxmlformats.org/officeDocument/2006/relationships/image" Target="../media/image128.png"/></Relationships>
</file>

<file path=ppt/slides/_rels/slide55.xml.rels><?xml version="1.0" encoding="UTF-8" standalone="yes"?>
<Relationships xmlns="http://schemas.openxmlformats.org/package/2006/relationships"><Relationship Id="rId8" Type="http://schemas.openxmlformats.org/officeDocument/2006/relationships/diagramLayout" Target="../diagrams/layout20.xml"/><Relationship Id="rId13" Type="http://schemas.openxmlformats.org/officeDocument/2006/relationships/diagramLayout" Target="../diagrams/layout21.xml"/><Relationship Id="rId18" Type="http://schemas.openxmlformats.org/officeDocument/2006/relationships/diagramLayout" Target="../diagrams/layout22.xml"/><Relationship Id="rId26" Type="http://schemas.microsoft.com/office/2007/relationships/diagramDrawing" Target="../diagrams/drawing23.xml"/><Relationship Id="rId3" Type="http://schemas.openxmlformats.org/officeDocument/2006/relationships/diagramLayout" Target="../diagrams/layout19.xml"/><Relationship Id="rId21" Type="http://schemas.microsoft.com/office/2007/relationships/diagramDrawing" Target="../diagrams/drawing22.xml"/><Relationship Id="rId7" Type="http://schemas.openxmlformats.org/officeDocument/2006/relationships/diagramData" Target="../diagrams/data20.xml"/><Relationship Id="rId12" Type="http://schemas.openxmlformats.org/officeDocument/2006/relationships/diagramData" Target="../diagrams/data21.xml"/><Relationship Id="rId17" Type="http://schemas.openxmlformats.org/officeDocument/2006/relationships/diagramData" Target="../diagrams/data22.xml"/><Relationship Id="rId25" Type="http://schemas.openxmlformats.org/officeDocument/2006/relationships/diagramColors" Target="../diagrams/colors23.xml"/><Relationship Id="rId2" Type="http://schemas.openxmlformats.org/officeDocument/2006/relationships/diagramData" Target="../diagrams/data19.xml"/><Relationship Id="rId16" Type="http://schemas.microsoft.com/office/2007/relationships/diagramDrawing" Target="../diagrams/drawing21.xml"/><Relationship Id="rId20" Type="http://schemas.openxmlformats.org/officeDocument/2006/relationships/diagramColors" Target="../diagrams/colors22.xml"/><Relationship Id="rId29" Type="http://schemas.openxmlformats.org/officeDocument/2006/relationships/diagramQuickStyle" Target="../diagrams/quickStyle24.xml"/><Relationship Id="rId1" Type="http://schemas.openxmlformats.org/officeDocument/2006/relationships/slideLayout" Target="../slideLayouts/slideLayout3.xml"/><Relationship Id="rId6" Type="http://schemas.microsoft.com/office/2007/relationships/diagramDrawing" Target="../diagrams/drawing19.xml"/><Relationship Id="rId11" Type="http://schemas.microsoft.com/office/2007/relationships/diagramDrawing" Target="../diagrams/drawing20.xml"/><Relationship Id="rId24" Type="http://schemas.openxmlformats.org/officeDocument/2006/relationships/diagramQuickStyle" Target="../diagrams/quickStyle23.xml"/><Relationship Id="rId5" Type="http://schemas.openxmlformats.org/officeDocument/2006/relationships/diagramColors" Target="../diagrams/colors19.xml"/><Relationship Id="rId15" Type="http://schemas.openxmlformats.org/officeDocument/2006/relationships/diagramColors" Target="../diagrams/colors21.xml"/><Relationship Id="rId23" Type="http://schemas.openxmlformats.org/officeDocument/2006/relationships/diagramLayout" Target="../diagrams/layout23.xml"/><Relationship Id="rId28" Type="http://schemas.openxmlformats.org/officeDocument/2006/relationships/diagramLayout" Target="../diagrams/layout24.xml"/><Relationship Id="rId10" Type="http://schemas.openxmlformats.org/officeDocument/2006/relationships/diagramColors" Target="../diagrams/colors20.xml"/><Relationship Id="rId19" Type="http://schemas.openxmlformats.org/officeDocument/2006/relationships/diagramQuickStyle" Target="../diagrams/quickStyle22.xml"/><Relationship Id="rId31" Type="http://schemas.microsoft.com/office/2007/relationships/diagramDrawing" Target="../diagrams/drawing24.xml"/><Relationship Id="rId4" Type="http://schemas.openxmlformats.org/officeDocument/2006/relationships/diagramQuickStyle" Target="../diagrams/quickStyle19.xml"/><Relationship Id="rId9" Type="http://schemas.openxmlformats.org/officeDocument/2006/relationships/diagramQuickStyle" Target="../diagrams/quickStyle20.xml"/><Relationship Id="rId14" Type="http://schemas.openxmlformats.org/officeDocument/2006/relationships/diagramQuickStyle" Target="../diagrams/quickStyle21.xml"/><Relationship Id="rId22" Type="http://schemas.openxmlformats.org/officeDocument/2006/relationships/diagramData" Target="../diagrams/data23.xml"/><Relationship Id="rId27" Type="http://schemas.openxmlformats.org/officeDocument/2006/relationships/diagramData" Target="../diagrams/data24.xml"/><Relationship Id="rId30" Type="http://schemas.openxmlformats.org/officeDocument/2006/relationships/diagramColors" Target="../diagrams/colors24.xml"/></Relationships>
</file>

<file path=ppt/slides/_rels/slide56.xml.rels><?xml version="1.0" encoding="UTF-8" standalone="yes"?>
<Relationships xmlns="http://schemas.openxmlformats.org/package/2006/relationships"><Relationship Id="rId13" Type="http://schemas.openxmlformats.org/officeDocument/2006/relationships/diagramData" Target="../diagrams/data27.xml"/><Relationship Id="rId18" Type="http://schemas.openxmlformats.org/officeDocument/2006/relationships/diagramData" Target="../diagrams/data28.xml"/><Relationship Id="rId26" Type="http://schemas.openxmlformats.org/officeDocument/2006/relationships/diagramColors" Target="../diagrams/colors29.xml"/><Relationship Id="rId39" Type="http://schemas.openxmlformats.org/officeDocument/2006/relationships/diagramLayout" Target="../diagrams/layout32.xml"/><Relationship Id="rId21" Type="http://schemas.openxmlformats.org/officeDocument/2006/relationships/diagramColors" Target="../diagrams/colors28.xml"/><Relationship Id="rId34" Type="http://schemas.openxmlformats.org/officeDocument/2006/relationships/diagramLayout" Target="../diagrams/layout31.xml"/><Relationship Id="rId42" Type="http://schemas.microsoft.com/office/2007/relationships/diagramDrawing" Target="../diagrams/drawing32.xml"/><Relationship Id="rId7" Type="http://schemas.microsoft.com/office/2007/relationships/diagramDrawing" Target="../diagrams/drawing25.xml"/><Relationship Id="rId2" Type="http://schemas.openxmlformats.org/officeDocument/2006/relationships/notesSlide" Target="../notesSlides/notesSlide35.xml"/><Relationship Id="rId16" Type="http://schemas.openxmlformats.org/officeDocument/2006/relationships/diagramColors" Target="../diagrams/colors27.xml"/><Relationship Id="rId20" Type="http://schemas.openxmlformats.org/officeDocument/2006/relationships/diagramQuickStyle" Target="../diagrams/quickStyle28.xml"/><Relationship Id="rId29" Type="http://schemas.openxmlformats.org/officeDocument/2006/relationships/diagramLayout" Target="../diagrams/layout30.xml"/><Relationship Id="rId41" Type="http://schemas.openxmlformats.org/officeDocument/2006/relationships/diagramColors" Target="../diagrams/colors32.xml"/><Relationship Id="rId1" Type="http://schemas.openxmlformats.org/officeDocument/2006/relationships/slideLayout" Target="../slideLayouts/slideLayout3.xml"/><Relationship Id="rId6" Type="http://schemas.openxmlformats.org/officeDocument/2006/relationships/diagramColors" Target="../diagrams/colors25.xml"/><Relationship Id="rId11" Type="http://schemas.openxmlformats.org/officeDocument/2006/relationships/diagramColors" Target="../diagrams/colors26.xml"/><Relationship Id="rId24" Type="http://schemas.openxmlformats.org/officeDocument/2006/relationships/diagramLayout" Target="../diagrams/layout29.xml"/><Relationship Id="rId32" Type="http://schemas.microsoft.com/office/2007/relationships/diagramDrawing" Target="../diagrams/drawing30.xml"/><Relationship Id="rId37" Type="http://schemas.microsoft.com/office/2007/relationships/diagramDrawing" Target="../diagrams/drawing31.xml"/><Relationship Id="rId40" Type="http://schemas.openxmlformats.org/officeDocument/2006/relationships/diagramQuickStyle" Target="../diagrams/quickStyle32.xml"/><Relationship Id="rId5" Type="http://schemas.openxmlformats.org/officeDocument/2006/relationships/diagramQuickStyle" Target="../diagrams/quickStyle25.xml"/><Relationship Id="rId15" Type="http://schemas.openxmlformats.org/officeDocument/2006/relationships/diagramQuickStyle" Target="../diagrams/quickStyle27.xml"/><Relationship Id="rId23" Type="http://schemas.openxmlformats.org/officeDocument/2006/relationships/diagramData" Target="../diagrams/data29.xml"/><Relationship Id="rId28" Type="http://schemas.openxmlformats.org/officeDocument/2006/relationships/diagramData" Target="../diagrams/data30.xml"/><Relationship Id="rId36" Type="http://schemas.openxmlformats.org/officeDocument/2006/relationships/diagramColors" Target="../diagrams/colors31.xml"/><Relationship Id="rId10" Type="http://schemas.openxmlformats.org/officeDocument/2006/relationships/diagramQuickStyle" Target="../diagrams/quickStyle26.xml"/><Relationship Id="rId19" Type="http://schemas.openxmlformats.org/officeDocument/2006/relationships/diagramLayout" Target="../diagrams/layout28.xml"/><Relationship Id="rId31" Type="http://schemas.openxmlformats.org/officeDocument/2006/relationships/diagramColors" Target="../diagrams/colors30.xml"/><Relationship Id="rId4" Type="http://schemas.openxmlformats.org/officeDocument/2006/relationships/diagramLayout" Target="../diagrams/layout25.xml"/><Relationship Id="rId9" Type="http://schemas.openxmlformats.org/officeDocument/2006/relationships/diagramLayout" Target="../diagrams/layout26.xml"/><Relationship Id="rId14" Type="http://schemas.openxmlformats.org/officeDocument/2006/relationships/diagramLayout" Target="../diagrams/layout27.xml"/><Relationship Id="rId22" Type="http://schemas.microsoft.com/office/2007/relationships/diagramDrawing" Target="../diagrams/drawing28.xml"/><Relationship Id="rId27" Type="http://schemas.microsoft.com/office/2007/relationships/diagramDrawing" Target="../diagrams/drawing29.xml"/><Relationship Id="rId30" Type="http://schemas.openxmlformats.org/officeDocument/2006/relationships/diagramQuickStyle" Target="../diagrams/quickStyle30.xml"/><Relationship Id="rId35" Type="http://schemas.openxmlformats.org/officeDocument/2006/relationships/diagramQuickStyle" Target="../diagrams/quickStyle31.xml"/><Relationship Id="rId8" Type="http://schemas.openxmlformats.org/officeDocument/2006/relationships/diagramData" Target="../diagrams/data26.xml"/><Relationship Id="rId3" Type="http://schemas.openxmlformats.org/officeDocument/2006/relationships/diagramData" Target="../diagrams/data25.xml"/><Relationship Id="rId12" Type="http://schemas.microsoft.com/office/2007/relationships/diagramDrawing" Target="../diagrams/drawing26.xml"/><Relationship Id="rId17" Type="http://schemas.microsoft.com/office/2007/relationships/diagramDrawing" Target="../diagrams/drawing27.xml"/><Relationship Id="rId25" Type="http://schemas.openxmlformats.org/officeDocument/2006/relationships/diagramQuickStyle" Target="../diagrams/quickStyle29.xml"/><Relationship Id="rId33" Type="http://schemas.openxmlformats.org/officeDocument/2006/relationships/diagramData" Target="../diagrams/data31.xml"/><Relationship Id="rId38" Type="http://schemas.openxmlformats.org/officeDocument/2006/relationships/diagramData" Target="../diagrams/data32.xml"/></Relationships>
</file>

<file path=ppt/slides/_rels/slide57.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147.png"/><Relationship Id="rId4" Type="http://schemas.openxmlformats.org/officeDocument/2006/relationships/image" Target="../media/image146.png"/></Relationships>
</file>

<file path=ppt/slides/_rels/slide58.xml.rels><?xml version="1.0" encoding="UTF-8" standalone="yes"?>
<Relationships xmlns="http://schemas.openxmlformats.org/package/2006/relationships"><Relationship Id="rId8" Type="http://schemas.openxmlformats.org/officeDocument/2006/relationships/image" Target="../media/image154.jpg"/><Relationship Id="rId3" Type="http://schemas.openxmlformats.org/officeDocument/2006/relationships/image" Target="../media/image149.png"/><Relationship Id="rId7" Type="http://schemas.openxmlformats.org/officeDocument/2006/relationships/image" Target="../media/image153.jpeg"/><Relationship Id="rId2" Type="http://schemas.openxmlformats.org/officeDocument/2006/relationships/image" Target="../media/image148.png"/><Relationship Id="rId1" Type="http://schemas.openxmlformats.org/officeDocument/2006/relationships/slideLayout" Target="../slideLayouts/slideLayout3.xml"/><Relationship Id="rId6" Type="http://schemas.openxmlformats.org/officeDocument/2006/relationships/image" Target="../media/image152.jpeg"/><Relationship Id="rId5" Type="http://schemas.openxmlformats.org/officeDocument/2006/relationships/image" Target="../media/image151.png"/><Relationship Id="rId4" Type="http://schemas.openxmlformats.org/officeDocument/2006/relationships/image" Target="../media/image150.jpeg"/><Relationship Id="rId9" Type="http://schemas.openxmlformats.org/officeDocument/2006/relationships/image" Target="../media/image155.jpeg"/></Relationships>
</file>

<file path=ppt/slides/_rels/slide59.xml.rels><?xml version="1.0" encoding="UTF-8" standalone="yes"?>
<Relationships xmlns="http://schemas.openxmlformats.org/package/2006/relationships"><Relationship Id="rId8" Type="http://schemas.openxmlformats.org/officeDocument/2006/relationships/image" Target="../media/image159.jpeg"/><Relationship Id="rId3" Type="http://schemas.openxmlformats.org/officeDocument/2006/relationships/slideLayout" Target="../slideLayouts/slideLayout3.xml"/><Relationship Id="rId7" Type="http://schemas.openxmlformats.org/officeDocument/2006/relationships/image" Target="../media/image15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57.gif"/><Relationship Id="rId5" Type="http://schemas.openxmlformats.org/officeDocument/2006/relationships/image" Target="../media/image156.png"/><Relationship Id="rId4" Type="http://schemas.openxmlformats.org/officeDocument/2006/relationships/notesSlide" Target="../notesSlides/notesSlide37.xml"/></Relationships>
</file>

<file path=ppt/slides/_rels/slide60.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image" Target="../media/image160.png"/><Relationship Id="rId1" Type="http://schemas.openxmlformats.org/officeDocument/2006/relationships/slideLayout" Target="../slideLayouts/slideLayout2.xml"/><Relationship Id="rId4" Type="http://schemas.openxmlformats.org/officeDocument/2006/relationships/image" Target="../media/image162.jpeg"/></Relationships>
</file>

<file path=ppt/slides/_rels/slide61.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166.jpeg"/><Relationship Id="rId4" Type="http://schemas.openxmlformats.org/officeDocument/2006/relationships/image" Target="../media/image165.jpeg"/></Relationships>
</file>

<file path=ppt/slides/_rels/slide63.xml.rels><?xml version="1.0" encoding="UTF-8" standalone="yes"?>
<Relationships xmlns="http://schemas.openxmlformats.org/package/2006/relationships"><Relationship Id="rId8" Type="http://schemas.openxmlformats.org/officeDocument/2006/relationships/image" Target="../media/image172.jpeg"/><Relationship Id="rId3" Type="http://schemas.openxmlformats.org/officeDocument/2006/relationships/image" Target="../media/image167.jpeg"/><Relationship Id="rId7" Type="http://schemas.openxmlformats.org/officeDocument/2006/relationships/image" Target="../media/image171.jpeg"/><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image" Target="../media/image170.jpeg"/><Relationship Id="rId5" Type="http://schemas.openxmlformats.org/officeDocument/2006/relationships/image" Target="../media/image169.jpeg"/><Relationship Id="rId10" Type="http://schemas.openxmlformats.org/officeDocument/2006/relationships/image" Target="../media/image174.jpeg"/><Relationship Id="rId4" Type="http://schemas.openxmlformats.org/officeDocument/2006/relationships/image" Target="../media/image168.png"/><Relationship Id="rId9" Type="http://schemas.openxmlformats.org/officeDocument/2006/relationships/image" Target="../media/image173.jpeg"/></Relationships>
</file>

<file path=ppt/slides/_rels/slide64.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image" Target="../media/image176.png"/></Relationships>
</file>

<file path=ppt/slides/_rels/slide65.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179.jpeg"/><Relationship Id="rId4" Type="http://schemas.openxmlformats.org/officeDocument/2006/relationships/image" Target="../media/image178.jpeg"/></Relationships>
</file>

<file path=ppt/slides/_rels/slide66.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3.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68.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183.png"/></Relationships>
</file>

<file path=ppt/slides/_rels/slide71.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notesSlide" Target="../notesSlides/notesSlide54.xml"/><Relationship Id="rId1" Type="http://schemas.openxmlformats.org/officeDocument/2006/relationships/slideLayout" Target="../slideLayouts/slideLayout3.xml"/><Relationship Id="rId5" Type="http://schemas.openxmlformats.org/officeDocument/2006/relationships/image" Target="../media/image190.jpeg"/><Relationship Id="rId4" Type="http://schemas.openxmlformats.org/officeDocument/2006/relationships/image" Target="../media/image189.jpeg"/></Relationships>
</file>

<file path=ppt/slides/_rels/slide82.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 name="Picture 2">
            <a:extLst>
              <a:ext uri="{FF2B5EF4-FFF2-40B4-BE49-F238E27FC236}">
                <a16:creationId xmlns:a16="http://schemas.microsoft.com/office/drawing/2014/main" id="{82B16B12-FFFC-59E4-3BBD-EA38DDFFBF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655" b="18821"/>
          <a:stretch/>
        </p:blipFill>
        <p:spPr bwMode="auto">
          <a:xfrm>
            <a:off x="-71120" y="0"/>
            <a:ext cx="9215120" cy="51435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337" name="Google Shape;337;p34"/>
          <p:cNvSpPr txBox="1">
            <a:spLocks noGrp="1"/>
          </p:cNvSpPr>
          <p:nvPr>
            <p:ph type="ctrTitle"/>
          </p:nvPr>
        </p:nvSpPr>
        <p:spPr>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4800" b="1" dirty="0">
                <a:solidFill>
                  <a:schemeClr val="bg1">
                    <a:lumMod val="95000"/>
                  </a:schemeClr>
                </a:solidFill>
                <a:effectLst>
                  <a:outerShdw blurRad="38100" dist="38100" dir="2700000" algn="tl">
                    <a:srgbClr val="000000">
                      <a:alpha val="43137"/>
                    </a:srgbClr>
                  </a:outerShdw>
                </a:effectLst>
                <a:latin typeface="+mn-lt"/>
              </a:rPr>
              <a:t>WELCOME</a:t>
            </a:r>
            <a:endParaRPr sz="4800" b="1" dirty="0">
              <a:solidFill>
                <a:schemeClr val="bg1">
                  <a:lumMod val="95000"/>
                </a:schemeClr>
              </a:solidFill>
              <a:effectLst>
                <a:outerShdw blurRad="38100" dist="38100" dir="2700000" algn="tl">
                  <a:srgbClr val="000000">
                    <a:alpha val="43137"/>
                  </a:srgbClr>
                </a:outerShdw>
              </a:effectLst>
              <a:latin typeface="+mn-lt"/>
            </a:endParaRPr>
          </a:p>
        </p:txBody>
      </p:sp>
      <p:cxnSp>
        <p:nvCxnSpPr>
          <p:cNvPr id="339" name="Google Shape;339;p34"/>
          <p:cNvCxnSpPr/>
          <p:nvPr/>
        </p:nvCxnSpPr>
        <p:spPr>
          <a:xfrm>
            <a:off x="796200" y="2991600"/>
            <a:ext cx="3524100" cy="0"/>
          </a:xfrm>
          <a:prstGeom prst="straightConnector1">
            <a:avLst/>
          </a:prstGeom>
          <a:noFill/>
          <a:ln w="28575" cap="flat" cmpd="sng">
            <a:solidFill>
              <a:schemeClr val="accent1"/>
            </a:solidFill>
            <a:prstDash val="solid"/>
            <a:round/>
            <a:headEnd type="none" w="med" len="med"/>
            <a:tailEnd type="none" w="med" len="med"/>
          </a:ln>
        </p:spPr>
      </p:cxnSp>
      <p:sp>
        <p:nvSpPr>
          <p:cNvPr id="5" name="TextBox 4">
            <a:extLst>
              <a:ext uri="{FF2B5EF4-FFF2-40B4-BE49-F238E27FC236}">
                <a16:creationId xmlns:a16="http://schemas.microsoft.com/office/drawing/2014/main" id="{EB8DC719-F476-7D13-E5A7-747781227A5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31 Reasons Why You Should Never Visit Northeast India 2022">
            <a:extLst>
              <a:ext uri="{FF2B5EF4-FFF2-40B4-BE49-F238E27FC236}">
                <a16:creationId xmlns:a16="http://schemas.microsoft.com/office/drawing/2014/main" id="{1EF51B61-BAB6-1970-8FE5-DA9FB3246FCF}"/>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colorTemperature colorTemp="11200"/>
                    </a14:imgEffect>
                    <a14:imgEffect>
                      <a14:saturation sat="66000"/>
                    </a14:imgEffect>
                  </a14:imgLayer>
                </a14:imgProps>
              </a:ext>
              <a:ext uri="{28A0092B-C50C-407E-A947-70E740481C1C}">
                <a14:useLocalDpi xmlns:a14="http://schemas.microsoft.com/office/drawing/2010/main" val="0"/>
              </a:ext>
            </a:extLst>
          </a:blip>
          <a:srcRect l="22326" t="-34" r="10465"/>
          <a:stretch/>
        </p:blipFill>
        <p:spPr bwMode="auto">
          <a:xfrm>
            <a:off x="2998381" y="0"/>
            <a:ext cx="6145619" cy="514524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CB47BAD-91C8-F4F3-2DA7-FB6DB1C68E7F}"/>
              </a:ext>
            </a:extLst>
          </p:cNvPr>
          <p:cNvSpPr>
            <a:spLocks noGrp="1"/>
          </p:cNvSpPr>
          <p:nvPr>
            <p:ph type="ctrTitle"/>
          </p:nvPr>
        </p:nvSpPr>
        <p:spPr>
          <a:xfrm>
            <a:off x="997606" y="1267946"/>
            <a:ext cx="7393172" cy="1928037"/>
          </a:xfrm>
          <a:ln>
            <a:noFill/>
          </a:ln>
        </p:spPr>
        <p:style>
          <a:lnRef idx="1">
            <a:schemeClr val="dk1"/>
          </a:lnRef>
          <a:fillRef idx="2">
            <a:schemeClr val="dk1"/>
          </a:fillRef>
          <a:effectRef idx="1">
            <a:schemeClr val="dk1"/>
          </a:effectRef>
          <a:fontRef idx="minor">
            <a:schemeClr val="dk1"/>
          </a:fontRef>
        </p:style>
        <p:txBody>
          <a:bodyPr>
            <a:noAutofit/>
          </a:bodyPr>
          <a:lstStyle/>
          <a:p>
            <a:r>
              <a:rPr lang="en-IN" sz="3600" b="1" dirty="0">
                <a:solidFill>
                  <a:schemeClr val="tx1"/>
                </a:solidFill>
                <a:latin typeface="+mn-lt"/>
              </a:rPr>
              <a:t>EMERGING NORTHEAST INDIA: SOCIAL AND ECONOMIC INCLUSION</a:t>
            </a:r>
          </a:p>
        </p:txBody>
      </p:sp>
      <p:sp>
        <p:nvSpPr>
          <p:cNvPr id="3" name="Subtitle 2">
            <a:extLst>
              <a:ext uri="{FF2B5EF4-FFF2-40B4-BE49-F238E27FC236}">
                <a16:creationId xmlns:a16="http://schemas.microsoft.com/office/drawing/2014/main" id="{4E7223F4-46CC-D2C8-0622-A23BD8BC95C8}"/>
              </a:ext>
            </a:extLst>
          </p:cNvPr>
          <p:cNvSpPr>
            <a:spLocks noGrp="1"/>
          </p:cNvSpPr>
          <p:nvPr>
            <p:ph type="subTitle" idx="1"/>
          </p:nvPr>
        </p:nvSpPr>
        <p:spPr>
          <a:xfrm>
            <a:off x="7088" y="3901678"/>
            <a:ext cx="6858000" cy="1241822"/>
          </a:xfrm>
        </p:spPr>
        <p:txBody>
          <a:bodyPr>
            <a:normAutofit/>
          </a:bodyPr>
          <a:lstStyle/>
          <a:p>
            <a:r>
              <a:rPr lang="en-IN" sz="1100" dirty="0">
                <a:solidFill>
                  <a:schemeClr val="tx1"/>
                </a:solidFill>
                <a:latin typeface="+mn-lt"/>
              </a:rPr>
              <a:t>Deinichwa Dkhar</a:t>
            </a:r>
          </a:p>
          <a:p>
            <a:r>
              <a:rPr lang="en-IN" sz="1100" dirty="0">
                <a:solidFill>
                  <a:schemeClr val="tx1"/>
                </a:solidFill>
                <a:latin typeface="+mn-lt"/>
              </a:rPr>
              <a:t>PAMB 0026 (II </a:t>
            </a:r>
            <a:r>
              <a:rPr lang="en-IN" sz="1100" dirty="0" err="1">
                <a:solidFill>
                  <a:schemeClr val="tx1"/>
                </a:solidFill>
                <a:latin typeface="+mn-lt"/>
              </a:rPr>
              <a:t>Ph.D</a:t>
            </a:r>
            <a:r>
              <a:rPr lang="en-IN" sz="1100" dirty="0">
                <a:solidFill>
                  <a:schemeClr val="tx1"/>
                </a:solidFill>
                <a:latin typeface="+mn-lt"/>
              </a:rPr>
              <a:t>)</a:t>
            </a:r>
          </a:p>
          <a:p>
            <a:r>
              <a:rPr lang="en-IN" sz="1100" dirty="0">
                <a:solidFill>
                  <a:schemeClr val="tx1"/>
                </a:solidFill>
                <a:latin typeface="+mn-lt"/>
              </a:rPr>
              <a:t>Department of Agricultural Extension</a:t>
            </a:r>
          </a:p>
          <a:p>
            <a:r>
              <a:rPr lang="en-IN" sz="1100" dirty="0">
                <a:solidFill>
                  <a:schemeClr val="tx1"/>
                </a:solidFill>
                <a:latin typeface="+mn-lt"/>
              </a:rPr>
              <a:t>UAS, GKVK, Bengaluru-560065</a:t>
            </a:r>
          </a:p>
        </p:txBody>
      </p:sp>
      <p:sp>
        <p:nvSpPr>
          <p:cNvPr id="5" name="TextBox 4">
            <a:extLst>
              <a:ext uri="{FF2B5EF4-FFF2-40B4-BE49-F238E27FC236}">
                <a16:creationId xmlns:a16="http://schemas.microsoft.com/office/drawing/2014/main" id="{95748A26-7E1F-B6C5-4931-1C8F8E605F8A}"/>
              </a:ext>
            </a:extLst>
          </p:cNvPr>
          <p:cNvSpPr txBox="1"/>
          <p:nvPr/>
        </p:nvSpPr>
        <p:spPr>
          <a:xfrm>
            <a:off x="3115333" y="4882763"/>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00117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22DCD-C7DF-B250-15EC-7A8ACA5E3B45}"/>
              </a:ext>
            </a:extLst>
          </p:cNvPr>
          <p:cNvSpPr>
            <a:spLocks noGrp="1"/>
          </p:cNvSpPr>
          <p:nvPr>
            <p:ph type="title"/>
          </p:nvPr>
        </p:nvSpPr>
        <p:spPr>
          <a:xfrm>
            <a:off x="856963" y="252523"/>
            <a:ext cx="7047300" cy="647699"/>
          </a:xfrm>
        </p:spPr>
        <p:txBody>
          <a:bodyPr/>
          <a:lstStyle/>
          <a:p>
            <a:r>
              <a:rPr lang="en-IN" sz="2800" b="1" dirty="0">
                <a:latin typeface="+mj-lt"/>
              </a:rPr>
              <a:t>CONTENT</a:t>
            </a:r>
          </a:p>
        </p:txBody>
      </p:sp>
      <p:graphicFrame>
        <p:nvGraphicFramePr>
          <p:cNvPr id="4" name="Diagram 3">
            <a:extLst>
              <a:ext uri="{FF2B5EF4-FFF2-40B4-BE49-F238E27FC236}">
                <a16:creationId xmlns:a16="http://schemas.microsoft.com/office/drawing/2014/main" id="{F83E1A8D-D87C-23B9-A7A1-2DB4635AB9F3}"/>
              </a:ext>
            </a:extLst>
          </p:cNvPr>
          <p:cNvGraphicFramePr/>
          <p:nvPr>
            <p:extLst>
              <p:ext uri="{D42A27DB-BD31-4B8C-83A1-F6EECF244321}">
                <p14:modId xmlns:p14="http://schemas.microsoft.com/office/powerpoint/2010/main" val="1614653915"/>
              </p:ext>
            </p:extLst>
          </p:nvPr>
        </p:nvGraphicFramePr>
        <p:xfrm>
          <a:off x="283534" y="999090"/>
          <a:ext cx="8576931" cy="36074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03FBC178-919C-CF32-ACDD-A95E6A0ACC9E}"/>
              </a:ext>
            </a:extLst>
          </p:cNvPr>
          <p:cNvSpPr>
            <a:spLocks noGrp="1"/>
          </p:cNvSpPr>
          <p:nvPr>
            <p:ph type="sldNum" sz="quarter" idx="12"/>
          </p:nvPr>
        </p:nvSpPr>
        <p:spPr/>
        <p:txBody>
          <a:bodyPr/>
          <a:lstStyle/>
          <a:p>
            <a:endParaRPr lang="en-IN" dirty="0"/>
          </a:p>
        </p:txBody>
      </p:sp>
      <p:sp>
        <p:nvSpPr>
          <p:cNvPr id="5" name="TextBox 4">
            <a:extLst>
              <a:ext uri="{FF2B5EF4-FFF2-40B4-BE49-F238E27FC236}">
                <a16:creationId xmlns:a16="http://schemas.microsoft.com/office/drawing/2014/main" id="{15CE7617-E62C-2D08-3B5B-0502F38D3738}"/>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39497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rang Suri Falls (Jowai) - What to Know BEFORE You Go (with Photos)">
            <a:extLst>
              <a:ext uri="{FF2B5EF4-FFF2-40B4-BE49-F238E27FC236}">
                <a16:creationId xmlns:a16="http://schemas.microsoft.com/office/drawing/2014/main" id="{F41C7568-DE61-3892-4008-7FE127498C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884"/>
            <a:ext cx="6663018" cy="5126615"/>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a:extLst>
              <a:ext uri="{FF2B5EF4-FFF2-40B4-BE49-F238E27FC236}">
                <a16:creationId xmlns:a16="http://schemas.microsoft.com/office/drawing/2014/main" id="{E8B533A6-2C64-8503-73A0-7C58B749B1BF}"/>
              </a:ext>
            </a:extLst>
          </p:cNvPr>
          <p:cNvSpPr txBox="1">
            <a:spLocks/>
          </p:cNvSpPr>
          <p:nvPr/>
        </p:nvSpPr>
        <p:spPr>
          <a:xfrm>
            <a:off x="3200401" y="2302280"/>
            <a:ext cx="5681382" cy="972077"/>
          </a:xfrm>
          <a:prstGeom prst="rect">
            <a:avLst/>
          </a:prstGeom>
        </p:spPr>
        <p:style>
          <a:lnRef idx="1">
            <a:schemeClr val="accent3"/>
          </a:lnRef>
          <a:fillRef idx="2">
            <a:schemeClr val="accent3"/>
          </a:fillRef>
          <a:effectRef idx="1">
            <a:schemeClr val="accent3"/>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marL="158750" indent="0">
              <a:buNone/>
            </a:pPr>
            <a:r>
              <a:rPr lang="en-IN" sz="5400" b="1" dirty="0">
                <a:latin typeface="+mj-lt"/>
              </a:rPr>
              <a:t>INTRODUCTION</a:t>
            </a:r>
          </a:p>
        </p:txBody>
      </p:sp>
      <p:sp>
        <p:nvSpPr>
          <p:cNvPr id="2" name="Slide Number Placeholder 1">
            <a:extLst>
              <a:ext uri="{FF2B5EF4-FFF2-40B4-BE49-F238E27FC236}">
                <a16:creationId xmlns:a16="http://schemas.microsoft.com/office/drawing/2014/main" id="{745ED35A-8685-9E32-4689-5BE68841320F}"/>
              </a:ext>
            </a:extLst>
          </p:cNvPr>
          <p:cNvSpPr>
            <a:spLocks noGrp="1"/>
          </p:cNvSpPr>
          <p:nvPr>
            <p:ph type="sldNum" sz="quarter" idx="12"/>
          </p:nvPr>
        </p:nvSpPr>
        <p:spPr/>
        <p:txBody>
          <a:bodyPr/>
          <a:lstStyle/>
          <a:p>
            <a:endParaRPr lang="en-IN" dirty="0"/>
          </a:p>
        </p:txBody>
      </p:sp>
      <p:sp>
        <p:nvSpPr>
          <p:cNvPr id="3" name="Slide Number Placeholder 1">
            <a:extLst>
              <a:ext uri="{FF2B5EF4-FFF2-40B4-BE49-F238E27FC236}">
                <a16:creationId xmlns:a16="http://schemas.microsoft.com/office/drawing/2014/main" id="{A1744393-9802-E97A-7B63-CCF59EBEE94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4</a:t>
            </a:fld>
            <a:endParaRPr lang="en" b="1" dirty="0">
              <a:solidFill>
                <a:schemeClr val="tx1"/>
              </a:solidFill>
            </a:endParaRPr>
          </a:p>
        </p:txBody>
      </p:sp>
      <p:pic>
        <p:nvPicPr>
          <p:cNvPr id="2056" name="Picture 8" descr="TOP 17 NORTH EAST QUOTES | A-Z Quotes">
            <a:extLst>
              <a:ext uri="{FF2B5EF4-FFF2-40B4-BE49-F238E27FC236}">
                <a16:creationId xmlns:a16="http://schemas.microsoft.com/office/drawing/2014/main" id="{473BA0C2-AF27-7596-4E5D-52A5E961DD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834" y="582344"/>
            <a:ext cx="8096250"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1D7899A-8EC9-8B83-5E37-9B95755E994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0941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6"/>
                                        </p:tgtEl>
                                        <p:attrNameLst>
                                          <p:attrName>style.visibility</p:attrName>
                                        </p:attrNameLst>
                                      </p:cBhvr>
                                      <p:to>
                                        <p:strVal val="visible"/>
                                      </p:to>
                                    </p:set>
                                    <p:anim calcmode="lin" valueType="num">
                                      <p:cBhvr additive="base">
                                        <p:cTn id="7" dur="500" fill="hold"/>
                                        <p:tgtEl>
                                          <p:spTgt spid="2056"/>
                                        </p:tgtEl>
                                        <p:attrNameLst>
                                          <p:attrName>ppt_x</p:attrName>
                                        </p:attrNameLst>
                                      </p:cBhvr>
                                      <p:tavLst>
                                        <p:tav tm="0">
                                          <p:val>
                                            <p:strVal val="#ppt_x"/>
                                          </p:val>
                                        </p:tav>
                                        <p:tav tm="100000">
                                          <p:val>
                                            <p:strVal val="#ppt_x"/>
                                          </p:val>
                                        </p:tav>
                                      </p:tavLst>
                                    </p:anim>
                                    <p:anim calcmode="lin" valueType="num">
                                      <p:cBhvr additive="base">
                                        <p:cTn id="8" dur="500" fill="hold"/>
                                        <p:tgtEl>
                                          <p:spTgt spid="20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ortheast India Travel Map - Tale of 2 Backpackers">
            <a:extLst>
              <a:ext uri="{FF2B5EF4-FFF2-40B4-BE49-F238E27FC236}">
                <a16:creationId xmlns:a16="http://schemas.microsoft.com/office/drawing/2014/main" id="{BEB4DF5E-94C0-2483-92A7-172B47D433C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1446" y="436441"/>
            <a:ext cx="6942319" cy="44579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9102123-7AE9-7092-1885-8273957C65CD}"/>
              </a:ext>
            </a:extLst>
          </p:cNvPr>
          <p:cNvSpPr txBox="1"/>
          <p:nvPr/>
        </p:nvSpPr>
        <p:spPr>
          <a:xfrm>
            <a:off x="6562165" y="4188759"/>
            <a:ext cx="1028700" cy="276999"/>
          </a:xfrm>
          <a:prstGeom prst="rect">
            <a:avLst/>
          </a:prstGeom>
          <a:noFill/>
        </p:spPr>
        <p:txBody>
          <a:bodyPr wrap="square" rtlCol="0">
            <a:spAutoFit/>
          </a:bodyPr>
          <a:lstStyle/>
          <a:p>
            <a:r>
              <a:rPr lang="en-US" sz="1200" b="1" dirty="0">
                <a:solidFill>
                  <a:srgbClr val="0070C0"/>
                </a:solidFill>
                <a:latin typeface="+mn-lt"/>
                <a:cs typeface="Aharoni" panose="02010803020104030203" pitchFamily="2" charset="-79"/>
              </a:rPr>
              <a:t>Myanmar</a:t>
            </a:r>
            <a:endParaRPr lang="en-IN" sz="1200" b="1" dirty="0">
              <a:solidFill>
                <a:srgbClr val="0070C0"/>
              </a:solidFill>
              <a:latin typeface="+mn-lt"/>
              <a:cs typeface="Aharoni" panose="02010803020104030203" pitchFamily="2" charset="-79"/>
            </a:endParaRPr>
          </a:p>
        </p:txBody>
      </p:sp>
      <p:sp>
        <p:nvSpPr>
          <p:cNvPr id="4" name="TextBox 3">
            <a:extLst>
              <a:ext uri="{FF2B5EF4-FFF2-40B4-BE49-F238E27FC236}">
                <a16:creationId xmlns:a16="http://schemas.microsoft.com/office/drawing/2014/main" id="{7FA98ABE-7BE8-CE0A-FA5D-2E85F6B436FC}"/>
              </a:ext>
            </a:extLst>
          </p:cNvPr>
          <p:cNvSpPr txBox="1"/>
          <p:nvPr/>
        </p:nvSpPr>
        <p:spPr>
          <a:xfrm>
            <a:off x="4744570" y="908094"/>
            <a:ext cx="1028700" cy="276999"/>
          </a:xfrm>
          <a:prstGeom prst="rect">
            <a:avLst/>
          </a:prstGeom>
          <a:noFill/>
        </p:spPr>
        <p:txBody>
          <a:bodyPr wrap="square" rtlCol="0">
            <a:spAutoFit/>
          </a:bodyPr>
          <a:lstStyle/>
          <a:p>
            <a:r>
              <a:rPr lang="en-US" sz="1200" b="1" dirty="0">
                <a:solidFill>
                  <a:srgbClr val="0070C0"/>
                </a:solidFill>
                <a:latin typeface="+mn-lt"/>
                <a:cs typeface="Aharoni" panose="02010803020104030203" pitchFamily="2" charset="-79"/>
              </a:rPr>
              <a:t>China</a:t>
            </a:r>
            <a:endParaRPr lang="en-IN" sz="1200" b="1" dirty="0">
              <a:solidFill>
                <a:srgbClr val="0070C0"/>
              </a:solidFill>
              <a:latin typeface="+mn-lt"/>
              <a:cs typeface="Aharoni" panose="02010803020104030203" pitchFamily="2" charset="-79"/>
            </a:endParaRPr>
          </a:p>
        </p:txBody>
      </p:sp>
      <p:sp>
        <p:nvSpPr>
          <p:cNvPr id="5" name="Slide Number Placeholder 4">
            <a:extLst>
              <a:ext uri="{FF2B5EF4-FFF2-40B4-BE49-F238E27FC236}">
                <a16:creationId xmlns:a16="http://schemas.microsoft.com/office/drawing/2014/main" id="{AA42B97C-F27A-626B-BF02-3EA8AE25B15A}"/>
              </a:ext>
            </a:extLst>
          </p:cNvPr>
          <p:cNvSpPr>
            <a:spLocks noGrp="1"/>
          </p:cNvSpPr>
          <p:nvPr>
            <p:ph type="sldNum" sz="quarter" idx="12"/>
          </p:nvPr>
        </p:nvSpPr>
        <p:spPr/>
        <p:txBody>
          <a:bodyPr/>
          <a:lstStyle/>
          <a:p>
            <a:endParaRPr lang="en-IN" dirty="0">
              <a:latin typeface="+mn-lt"/>
            </a:endParaRPr>
          </a:p>
        </p:txBody>
      </p:sp>
      <p:sp>
        <p:nvSpPr>
          <p:cNvPr id="6" name="Slide Number Placeholder 1">
            <a:extLst>
              <a:ext uri="{FF2B5EF4-FFF2-40B4-BE49-F238E27FC236}">
                <a16:creationId xmlns:a16="http://schemas.microsoft.com/office/drawing/2014/main" id="{7B135D62-9757-CDD3-4F00-F4737E33DB48}"/>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5</a:t>
            </a:fld>
            <a:endParaRPr lang="en" b="1" dirty="0">
              <a:solidFill>
                <a:schemeClr val="tx1"/>
              </a:solidFill>
              <a:latin typeface="+mn-lt"/>
            </a:endParaRPr>
          </a:p>
        </p:txBody>
      </p:sp>
      <p:sp>
        <p:nvSpPr>
          <p:cNvPr id="2" name="TextBox 1">
            <a:extLst>
              <a:ext uri="{FF2B5EF4-FFF2-40B4-BE49-F238E27FC236}">
                <a16:creationId xmlns:a16="http://schemas.microsoft.com/office/drawing/2014/main" id="{092C02B5-2699-F7EB-C282-F69739FA6A3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218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B9ABE9-0789-9661-8D1D-00CADD5C2DA7}"/>
              </a:ext>
            </a:extLst>
          </p:cNvPr>
          <p:cNvPicPr>
            <a:picLocks noChangeAspect="1"/>
          </p:cNvPicPr>
          <p:nvPr/>
        </p:nvPicPr>
        <p:blipFill>
          <a:blip r:embed="rId2"/>
          <a:stretch>
            <a:fillRect/>
          </a:stretch>
        </p:blipFill>
        <p:spPr>
          <a:xfrm>
            <a:off x="221396" y="0"/>
            <a:ext cx="8540840" cy="5143500"/>
          </a:xfrm>
          <a:prstGeom prst="rect">
            <a:avLst/>
          </a:prstGeom>
        </p:spPr>
      </p:pic>
      <p:sp>
        <p:nvSpPr>
          <p:cNvPr id="4" name="Slide Number Placeholder 1">
            <a:extLst>
              <a:ext uri="{FF2B5EF4-FFF2-40B4-BE49-F238E27FC236}">
                <a16:creationId xmlns:a16="http://schemas.microsoft.com/office/drawing/2014/main" id="{837F9BF6-F405-1ECE-0CA7-80C016D0EF6B}"/>
              </a:ext>
            </a:extLst>
          </p:cNvPr>
          <p:cNvSpPr txBox="1">
            <a:spLocks/>
          </p:cNvSpPr>
          <p:nvPr/>
        </p:nvSpPr>
        <p:spPr>
          <a:xfrm>
            <a:off x="8373904" y="458221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6</a:t>
            </a:fld>
            <a:endParaRPr lang="en" b="1" dirty="0">
              <a:solidFill>
                <a:schemeClr val="tx1"/>
              </a:solidFill>
            </a:endParaRPr>
          </a:p>
        </p:txBody>
      </p:sp>
      <p:sp>
        <p:nvSpPr>
          <p:cNvPr id="2" name="TextBox 1">
            <a:extLst>
              <a:ext uri="{FF2B5EF4-FFF2-40B4-BE49-F238E27FC236}">
                <a16:creationId xmlns:a16="http://schemas.microsoft.com/office/drawing/2014/main" id="{E44424F9-DB2F-6150-C73D-D8A33ADDC69C}"/>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4789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even Sisters Tours &amp; Travels">
            <a:extLst>
              <a:ext uri="{FF2B5EF4-FFF2-40B4-BE49-F238E27FC236}">
                <a16:creationId xmlns:a16="http://schemas.microsoft.com/office/drawing/2014/main" id="{E5CD9176-397B-C1DA-39DC-8BF7CC0907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5537" y="1696852"/>
            <a:ext cx="2544197" cy="227065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7" name="Diagram 36">
            <a:extLst>
              <a:ext uri="{FF2B5EF4-FFF2-40B4-BE49-F238E27FC236}">
                <a16:creationId xmlns:a16="http://schemas.microsoft.com/office/drawing/2014/main" id="{EEF0EEEC-B18C-F924-241D-FE14265D4462}"/>
              </a:ext>
            </a:extLst>
          </p:cNvPr>
          <p:cNvGraphicFramePr/>
          <p:nvPr>
            <p:extLst>
              <p:ext uri="{D42A27DB-BD31-4B8C-83A1-F6EECF244321}">
                <p14:modId xmlns:p14="http://schemas.microsoft.com/office/powerpoint/2010/main" val="2128069589"/>
              </p:ext>
            </p:extLst>
          </p:nvPr>
        </p:nvGraphicFramePr>
        <p:xfrm>
          <a:off x="186124" y="2638254"/>
          <a:ext cx="1825438" cy="18254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40" name="Diagram 39">
            <a:extLst>
              <a:ext uri="{FF2B5EF4-FFF2-40B4-BE49-F238E27FC236}">
                <a16:creationId xmlns:a16="http://schemas.microsoft.com/office/drawing/2014/main" id="{DD80A765-309D-8F25-5667-25C9A80E0AEF}"/>
              </a:ext>
            </a:extLst>
          </p:cNvPr>
          <p:cNvGraphicFramePr/>
          <p:nvPr>
            <p:extLst>
              <p:ext uri="{D42A27DB-BD31-4B8C-83A1-F6EECF244321}">
                <p14:modId xmlns:p14="http://schemas.microsoft.com/office/powerpoint/2010/main" val="343755811"/>
              </p:ext>
            </p:extLst>
          </p:nvPr>
        </p:nvGraphicFramePr>
        <p:xfrm>
          <a:off x="6597391" y="2261863"/>
          <a:ext cx="2508633" cy="166454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42" name="Diagram 41">
            <a:extLst>
              <a:ext uri="{FF2B5EF4-FFF2-40B4-BE49-F238E27FC236}">
                <a16:creationId xmlns:a16="http://schemas.microsoft.com/office/drawing/2014/main" id="{B5DDC7A2-2A17-E4E4-6960-E7525E3099BD}"/>
              </a:ext>
            </a:extLst>
          </p:cNvPr>
          <p:cNvGraphicFramePr/>
          <p:nvPr>
            <p:extLst>
              <p:ext uri="{D42A27DB-BD31-4B8C-83A1-F6EECF244321}">
                <p14:modId xmlns:p14="http://schemas.microsoft.com/office/powerpoint/2010/main" val="3166825170"/>
              </p:ext>
            </p:extLst>
          </p:nvPr>
        </p:nvGraphicFramePr>
        <p:xfrm>
          <a:off x="4380703" y="92836"/>
          <a:ext cx="2216688" cy="1595485"/>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41" name="Diagram 40">
            <a:extLst>
              <a:ext uri="{FF2B5EF4-FFF2-40B4-BE49-F238E27FC236}">
                <a16:creationId xmlns:a16="http://schemas.microsoft.com/office/drawing/2014/main" id="{DA61F507-B034-C43C-643E-C2C3AA2DB08A}"/>
              </a:ext>
            </a:extLst>
          </p:cNvPr>
          <p:cNvGraphicFramePr/>
          <p:nvPr>
            <p:extLst>
              <p:ext uri="{D42A27DB-BD31-4B8C-83A1-F6EECF244321}">
                <p14:modId xmlns:p14="http://schemas.microsoft.com/office/powerpoint/2010/main" val="2339919952"/>
              </p:ext>
            </p:extLst>
          </p:nvPr>
        </p:nvGraphicFramePr>
        <p:xfrm>
          <a:off x="6703709" y="255292"/>
          <a:ext cx="1809064" cy="2249953"/>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cxnSp>
        <p:nvCxnSpPr>
          <p:cNvPr id="10" name="Straight Arrow Connector 9">
            <a:extLst>
              <a:ext uri="{FF2B5EF4-FFF2-40B4-BE49-F238E27FC236}">
                <a16:creationId xmlns:a16="http://schemas.microsoft.com/office/drawing/2014/main" id="{A2BDA024-266A-DDE2-6C0B-2CC649B5C297}"/>
              </a:ext>
            </a:extLst>
          </p:cNvPr>
          <p:cNvCxnSpPr>
            <a:cxnSpLocks/>
          </p:cNvCxnSpPr>
          <p:nvPr/>
        </p:nvCxnSpPr>
        <p:spPr>
          <a:xfrm flipH="1">
            <a:off x="3925540" y="3627784"/>
            <a:ext cx="214426" cy="7494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AEFB82A9-8606-6459-5F81-00AB1DA8AF2A}"/>
              </a:ext>
            </a:extLst>
          </p:cNvPr>
          <p:cNvCxnSpPr>
            <a:cxnSpLocks/>
          </p:cNvCxnSpPr>
          <p:nvPr/>
        </p:nvCxnSpPr>
        <p:spPr>
          <a:xfrm flipH="1">
            <a:off x="1987263" y="2955870"/>
            <a:ext cx="1810609"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0FEDFC3B-C469-B581-7354-091C7749A5A5}"/>
              </a:ext>
            </a:extLst>
          </p:cNvPr>
          <p:cNvCxnSpPr>
            <a:cxnSpLocks/>
          </p:cNvCxnSpPr>
          <p:nvPr/>
        </p:nvCxnSpPr>
        <p:spPr>
          <a:xfrm flipH="1" flipV="1">
            <a:off x="1878120" y="2042651"/>
            <a:ext cx="1351061" cy="31802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a:extLst>
              <a:ext uri="{FF2B5EF4-FFF2-40B4-BE49-F238E27FC236}">
                <a16:creationId xmlns:a16="http://schemas.microsoft.com/office/drawing/2014/main" id="{0FA0C391-F1E8-75EE-F7DC-9961B6D2F9AC}"/>
              </a:ext>
            </a:extLst>
          </p:cNvPr>
          <p:cNvCxnSpPr>
            <a:cxnSpLocks/>
          </p:cNvCxnSpPr>
          <p:nvPr/>
        </p:nvCxnSpPr>
        <p:spPr>
          <a:xfrm flipH="1" flipV="1">
            <a:off x="3657224" y="1885473"/>
            <a:ext cx="299205" cy="75278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6" name="Straight Arrow Connector 25">
            <a:extLst>
              <a:ext uri="{FF2B5EF4-FFF2-40B4-BE49-F238E27FC236}">
                <a16:creationId xmlns:a16="http://schemas.microsoft.com/office/drawing/2014/main" id="{249E0BE8-8D9A-5BB4-CB79-0D6AD793B5B0}"/>
              </a:ext>
            </a:extLst>
          </p:cNvPr>
          <p:cNvCxnSpPr>
            <a:cxnSpLocks/>
          </p:cNvCxnSpPr>
          <p:nvPr/>
        </p:nvCxnSpPr>
        <p:spPr>
          <a:xfrm flipV="1">
            <a:off x="5346130" y="1679791"/>
            <a:ext cx="165188" cy="45713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8" name="Straight Arrow Connector 27">
            <a:extLst>
              <a:ext uri="{FF2B5EF4-FFF2-40B4-BE49-F238E27FC236}">
                <a16:creationId xmlns:a16="http://schemas.microsoft.com/office/drawing/2014/main" id="{70634463-50CB-782D-7901-BF129B4B7150}"/>
              </a:ext>
            </a:extLst>
          </p:cNvPr>
          <p:cNvCxnSpPr>
            <a:cxnSpLocks/>
          </p:cNvCxnSpPr>
          <p:nvPr/>
        </p:nvCxnSpPr>
        <p:spPr>
          <a:xfrm flipV="1">
            <a:off x="5000574" y="1908356"/>
            <a:ext cx="1703135" cy="66970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1" name="Straight Arrow Connector 30">
            <a:extLst>
              <a:ext uri="{FF2B5EF4-FFF2-40B4-BE49-F238E27FC236}">
                <a16:creationId xmlns:a16="http://schemas.microsoft.com/office/drawing/2014/main" id="{EA3602F5-0A3A-4F39-6800-6A2C8BE6A755}"/>
              </a:ext>
            </a:extLst>
          </p:cNvPr>
          <p:cNvCxnSpPr>
            <a:cxnSpLocks/>
          </p:cNvCxnSpPr>
          <p:nvPr/>
        </p:nvCxnSpPr>
        <p:spPr>
          <a:xfrm flipV="1">
            <a:off x="5000574" y="2954153"/>
            <a:ext cx="2061408" cy="3381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3" name="Straight Arrow Connector 32">
            <a:extLst>
              <a:ext uri="{FF2B5EF4-FFF2-40B4-BE49-F238E27FC236}">
                <a16:creationId xmlns:a16="http://schemas.microsoft.com/office/drawing/2014/main" id="{E97E25BE-BDF8-8131-796C-5D853EACBA13}"/>
              </a:ext>
            </a:extLst>
          </p:cNvPr>
          <p:cNvCxnSpPr>
            <a:cxnSpLocks/>
          </p:cNvCxnSpPr>
          <p:nvPr/>
        </p:nvCxnSpPr>
        <p:spPr>
          <a:xfrm>
            <a:off x="4495726" y="3627784"/>
            <a:ext cx="464491" cy="43494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aphicFrame>
        <p:nvGraphicFramePr>
          <p:cNvPr id="45" name="Diagram 44">
            <a:extLst>
              <a:ext uri="{FF2B5EF4-FFF2-40B4-BE49-F238E27FC236}">
                <a16:creationId xmlns:a16="http://schemas.microsoft.com/office/drawing/2014/main" id="{FF7C99E4-3274-C0D3-0BC3-967C84D7EFDA}"/>
              </a:ext>
            </a:extLst>
          </p:cNvPr>
          <p:cNvGraphicFramePr/>
          <p:nvPr>
            <p:extLst>
              <p:ext uri="{D42A27DB-BD31-4B8C-83A1-F6EECF244321}">
                <p14:modId xmlns:p14="http://schemas.microsoft.com/office/powerpoint/2010/main" val="702741690"/>
              </p:ext>
            </p:extLst>
          </p:nvPr>
        </p:nvGraphicFramePr>
        <p:xfrm>
          <a:off x="169048" y="255293"/>
          <a:ext cx="1670432" cy="2010475"/>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graphicFrame>
        <p:nvGraphicFramePr>
          <p:cNvPr id="46" name="Diagram 45">
            <a:extLst>
              <a:ext uri="{FF2B5EF4-FFF2-40B4-BE49-F238E27FC236}">
                <a16:creationId xmlns:a16="http://schemas.microsoft.com/office/drawing/2014/main" id="{1503C2A8-857A-A3B9-E7AE-849A010B9E33}"/>
              </a:ext>
            </a:extLst>
          </p:cNvPr>
          <p:cNvGraphicFramePr/>
          <p:nvPr>
            <p:extLst>
              <p:ext uri="{D42A27DB-BD31-4B8C-83A1-F6EECF244321}">
                <p14:modId xmlns:p14="http://schemas.microsoft.com/office/powerpoint/2010/main" val="2360918965"/>
              </p:ext>
            </p:extLst>
          </p:nvPr>
        </p:nvGraphicFramePr>
        <p:xfrm>
          <a:off x="1880112" y="130089"/>
          <a:ext cx="2635508" cy="1762241"/>
        </p:xfrm>
        <a:graphic>
          <a:graphicData uri="http://schemas.openxmlformats.org/drawingml/2006/diagram">
            <dgm:relIds xmlns:dgm="http://schemas.openxmlformats.org/drawingml/2006/diagram" xmlns:r="http://schemas.openxmlformats.org/officeDocument/2006/relationships" r:dm="rId29" r:lo="rId30" r:qs="rId31" r:cs="rId32"/>
          </a:graphicData>
        </a:graphic>
      </p:graphicFrame>
      <p:graphicFrame>
        <p:nvGraphicFramePr>
          <p:cNvPr id="49" name="Diagram 48">
            <a:extLst>
              <a:ext uri="{FF2B5EF4-FFF2-40B4-BE49-F238E27FC236}">
                <a16:creationId xmlns:a16="http://schemas.microsoft.com/office/drawing/2014/main" id="{6839D4E3-C0FB-B7D4-94EC-3C194C026463}"/>
              </a:ext>
            </a:extLst>
          </p:cNvPr>
          <p:cNvGraphicFramePr/>
          <p:nvPr>
            <p:extLst>
              <p:ext uri="{D42A27DB-BD31-4B8C-83A1-F6EECF244321}">
                <p14:modId xmlns:p14="http://schemas.microsoft.com/office/powerpoint/2010/main" val="3093580019"/>
              </p:ext>
            </p:extLst>
          </p:nvPr>
        </p:nvGraphicFramePr>
        <p:xfrm>
          <a:off x="4696618" y="3399575"/>
          <a:ext cx="2508633" cy="1638329"/>
        </p:xfrm>
        <a:graphic>
          <a:graphicData uri="http://schemas.openxmlformats.org/drawingml/2006/diagram">
            <dgm:relIds xmlns:dgm="http://schemas.openxmlformats.org/drawingml/2006/diagram" xmlns:r="http://schemas.openxmlformats.org/officeDocument/2006/relationships" r:dm="rId34" r:lo="rId35" r:qs="rId36" r:cs="rId37"/>
          </a:graphicData>
        </a:graphic>
      </p:graphicFrame>
      <p:graphicFrame>
        <p:nvGraphicFramePr>
          <p:cNvPr id="52" name="Diagram 51">
            <a:extLst>
              <a:ext uri="{FF2B5EF4-FFF2-40B4-BE49-F238E27FC236}">
                <a16:creationId xmlns:a16="http://schemas.microsoft.com/office/drawing/2014/main" id="{255046DA-0F49-22F7-C43E-CAABD52DE101}"/>
              </a:ext>
            </a:extLst>
          </p:cNvPr>
          <p:cNvGraphicFramePr/>
          <p:nvPr>
            <p:extLst>
              <p:ext uri="{D42A27DB-BD31-4B8C-83A1-F6EECF244321}">
                <p14:modId xmlns:p14="http://schemas.microsoft.com/office/powerpoint/2010/main" val="4220196231"/>
              </p:ext>
            </p:extLst>
          </p:nvPr>
        </p:nvGraphicFramePr>
        <p:xfrm>
          <a:off x="2117880" y="3701795"/>
          <a:ext cx="1933616" cy="1404076"/>
        </p:xfrm>
        <a:graphic>
          <a:graphicData uri="http://schemas.openxmlformats.org/drawingml/2006/diagram">
            <dgm:relIds xmlns:dgm="http://schemas.openxmlformats.org/drawingml/2006/diagram" xmlns:r="http://schemas.openxmlformats.org/officeDocument/2006/relationships" r:dm="rId39" r:lo="rId40" r:qs="rId41" r:cs="rId42"/>
          </a:graphicData>
        </a:graphic>
      </p:graphicFrame>
      <p:sp>
        <p:nvSpPr>
          <p:cNvPr id="3" name="Slide Number Placeholder 2">
            <a:extLst>
              <a:ext uri="{FF2B5EF4-FFF2-40B4-BE49-F238E27FC236}">
                <a16:creationId xmlns:a16="http://schemas.microsoft.com/office/drawing/2014/main" id="{F235F657-5909-6412-6CFB-4B0ED912A268}"/>
              </a:ext>
            </a:extLst>
          </p:cNvPr>
          <p:cNvSpPr>
            <a:spLocks noGrp="1"/>
          </p:cNvSpPr>
          <p:nvPr>
            <p:ph type="sldNum" idx="12"/>
          </p:nvPr>
        </p:nvSpPr>
        <p:spPr/>
        <p:txBody>
          <a:bodyPr/>
          <a:lstStyle/>
          <a:p>
            <a:fld id="{00000000-1234-1234-1234-123412341234}" type="slidenum">
              <a:rPr lang="en" smtClean="0"/>
              <a:pPr/>
              <a:t>7</a:t>
            </a:fld>
            <a:endParaRPr lang="en"/>
          </a:p>
        </p:txBody>
      </p:sp>
      <p:sp>
        <p:nvSpPr>
          <p:cNvPr id="4" name="Slide Number Placeholder 1">
            <a:extLst>
              <a:ext uri="{FF2B5EF4-FFF2-40B4-BE49-F238E27FC236}">
                <a16:creationId xmlns:a16="http://schemas.microsoft.com/office/drawing/2014/main" id="{087D2EFF-E17A-028A-52EA-25CD31A04F96}"/>
              </a:ext>
            </a:extLst>
          </p:cNvPr>
          <p:cNvSpPr txBox="1">
            <a:spLocks/>
          </p:cNvSpPr>
          <p:nvPr/>
        </p:nvSpPr>
        <p:spPr>
          <a:xfrm>
            <a:off x="8267632" y="4644304"/>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a:t>
            </a:fld>
            <a:endParaRPr lang="en" b="1" dirty="0">
              <a:solidFill>
                <a:schemeClr val="tx1"/>
              </a:solidFill>
            </a:endParaRPr>
          </a:p>
        </p:txBody>
      </p:sp>
      <p:sp>
        <p:nvSpPr>
          <p:cNvPr id="6" name="TextBox 5">
            <a:extLst>
              <a:ext uri="{FF2B5EF4-FFF2-40B4-BE49-F238E27FC236}">
                <a16:creationId xmlns:a16="http://schemas.microsoft.com/office/drawing/2014/main" id="{9BC7DC36-712F-E903-8F09-2E5BF23C227A}"/>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79210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8BBF7-DB92-399B-2851-95E224803DDA}"/>
              </a:ext>
            </a:extLst>
          </p:cNvPr>
          <p:cNvSpPr>
            <a:spLocks noGrp="1"/>
          </p:cNvSpPr>
          <p:nvPr>
            <p:ph type="title"/>
          </p:nvPr>
        </p:nvSpPr>
        <p:spPr>
          <a:xfrm>
            <a:off x="1158170" y="303085"/>
            <a:ext cx="7047300" cy="482400"/>
          </a:xfrm>
        </p:spPr>
        <p:txBody>
          <a:bodyPr/>
          <a:lstStyle/>
          <a:p>
            <a:r>
              <a:rPr lang="en-IN" b="1" dirty="0">
                <a:solidFill>
                  <a:schemeClr val="accent4">
                    <a:lumMod val="75000"/>
                  </a:schemeClr>
                </a:solidFill>
                <a:latin typeface="+mn-lt"/>
              </a:rPr>
              <a:t>Institutions for North-East Development</a:t>
            </a:r>
          </a:p>
        </p:txBody>
      </p:sp>
      <p:sp>
        <p:nvSpPr>
          <p:cNvPr id="5" name="TextBox 4">
            <a:extLst>
              <a:ext uri="{FF2B5EF4-FFF2-40B4-BE49-F238E27FC236}">
                <a16:creationId xmlns:a16="http://schemas.microsoft.com/office/drawing/2014/main" id="{A15A484F-0ADF-A7CF-69E9-F53D832F10E7}"/>
              </a:ext>
            </a:extLst>
          </p:cNvPr>
          <p:cNvSpPr txBox="1"/>
          <p:nvPr/>
        </p:nvSpPr>
        <p:spPr>
          <a:xfrm>
            <a:off x="987738" y="3376184"/>
            <a:ext cx="5136776" cy="1464231"/>
          </a:xfrm>
          <a:prstGeom prst="round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spcAft>
                <a:spcPts val="1200"/>
              </a:spcAft>
            </a:pPr>
            <a:r>
              <a:rPr lang="en-US" sz="1600" dirty="0">
                <a:solidFill>
                  <a:schemeClr val="tx1"/>
                </a:solidFill>
              </a:rPr>
              <a:t>In 1972, a regional body, </a:t>
            </a:r>
            <a:r>
              <a:rPr lang="en-US" sz="1600" b="1" dirty="0">
                <a:solidFill>
                  <a:schemeClr val="tx1"/>
                </a:solidFill>
              </a:rPr>
              <a:t>North-Eastern Council </a:t>
            </a:r>
            <a:r>
              <a:rPr lang="en-US" sz="1600" dirty="0">
                <a:solidFill>
                  <a:schemeClr val="tx1"/>
                </a:solidFill>
              </a:rPr>
              <a:t>was set up </a:t>
            </a:r>
            <a:r>
              <a:rPr lang="en-US" sz="1600" b="1" dirty="0">
                <a:solidFill>
                  <a:schemeClr val="tx1"/>
                </a:solidFill>
              </a:rPr>
              <a:t>to provide a forum for inter-state coordination, regional planning </a:t>
            </a:r>
            <a:r>
              <a:rPr lang="en-US" sz="1600" dirty="0">
                <a:solidFill>
                  <a:schemeClr val="tx1"/>
                </a:solidFill>
              </a:rPr>
              <a:t>&amp; </a:t>
            </a:r>
            <a:r>
              <a:rPr lang="en-US" sz="1600" b="1" dirty="0">
                <a:solidFill>
                  <a:schemeClr val="tx1"/>
                </a:solidFill>
              </a:rPr>
              <a:t>integrated development of the region </a:t>
            </a:r>
            <a:r>
              <a:rPr lang="en-US" sz="1600" dirty="0">
                <a:solidFill>
                  <a:schemeClr val="tx1"/>
                </a:solidFill>
              </a:rPr>
              <a:t>to avoid intra-regional disparities. </a:t>
            </a:r>
            <a:endParaRPr lang="en-IN" sz="1600" dirty="0">
              <a:solidFill>
                <a:schemeClr val="tx1"/>
              </a:solidFill>
            </a:endParaRPr>
          </a:p>
        </p:txBody>
      </p:sp>
      <p:pic>
        <p:nvPicPr>
          <p:cNvPr id="2056" name="Picture 8" descr="North Eastern Council | Facebook">
            <a:extLst>
              <a:ext uri="{FF2B5EF4-FFF2-40B4-BE49-F238E27FC236}">
                <a16:creationId xmlns:a16="http://schemas.microsoft.com/office/drawing/2014/main" id="{32F19CE1-3701-BDD6-C0C9-EC1F4774D1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78" y="3557554"/>
            <a:ext cx="1101492" cy="1101492"/>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0363DD2-63C7-13B4-5485-261B1220993F}"/>
              </a:ext>
            </a:extLst>
          </p:cNvPr>
          <p:cNvSpPr>
            <a:spLocks noGrp="1"/>
          </p:cNvSpPr>
          <p:nvPr>
            <p:ph type="sldNum" sz="quarter" idx="12"/>
          </p:nvPr>
        </p:nvSpPr>
        <p:spPr/>
        <p:txBody>
          <a:bodyPr/>
          <a:lstStyle/>
          <a:p>
            <a:endParaRPr lang="en-IN" dirty="0">
              <a:latin typeface="+mn-lt"/>
            </a:endParaRPr>
          </a:p>
        </p:txBody>
      </p:sp>
      <p:sp>
        <p:nvSpPr>
          <p:cNvPr id="6" name="Slide Number Placeholder 1">
            <a:extLst>
              <a:ext uri="{FF2B5EF4-FFF2-40B4-BE49-F238E27FC236}">
                <a16:creationId xmlns:a16="http://schemas.microsoft.com/office/drawing/2014/main" id="{F144C1FF-FFF4-73A8-1981-3E9067DC4DEC}"/>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8</a:t>
            </a:fld>
            <a:endParaRPr lang="en" b="1" dirty="0">
              <a:solidFill>
                <a:schemeClr val="tx1"/>
              </a:solidFill>
              <a:latin typeface="+mn-lt"/>
            </a:endParaRPr>
          </a:p>
        </p:txBody>
      </p:sp>
      <p:sp>
        <p:nvSpPr>
          <p:cNvPr id="11" name="TextBox 10">
            <a:extLst>
              <a:ext uri="{FF2B5EF4-FFF2-40B4-BE49-F238E27FC236}">
                <a16:creationId xmlns:a16="http://schemas.microsoft.com/office/drawing/2014/main" id="{55F91C55-A3C3-AABF-FE04-50456A9FAB70}"/>
              </a:ext>
            </a:extLst>
          </p:cNvPr>
          <p:cNvSpPr txBox="1"/>
          <p:nvPr/>
        </p:nvSpPr>
        <p:spPr>
          <a:xfrm>
            <a:off x="895593" y="1030290"/>
            <a:ext cx="7572453" cy="2077164"/>
          </a:xfrm>
          <a:prstGeom prst="roundRect">
            <a:avLst/>
          </a:prstGeom>
          <a:solidFill>
            <a:schemeClr val="bg1"/>
          </a:solidFill>
        </p:spPr>
        <p:style>
          <a:lnRef idx="1">
            <a:schemeClr val="accent5"/>
          </a:lnRef>
          <a:fillRef idx="2">
            <a:schemeClr val="accent5"/>
          </a:fillRef>
          <a:effectRef idx="1">
            <a:schemeClr val="accent5"/>
          </a:effectRef>
          <a:fontRef idx="minor">
            <a:schemeClr val="dk1"/>
          </a:fontRef>
        </p:style>
        <p:txBody>
          <a:bodyPr wrap="square">
            <a:spAutoFit/>
          </a:bodyPr>
          <a:lstStyle/>
          <a:p>
            <a:pPr algn="just">
              <a:spcAft>
                <a:spcPts val="1200"/>
              </a:spcAft>
            </a:pPr>
            <a:r>
              <a:rPr lang="en-US" sz="1600" dirty="0">
                <a:solidFill>
                  <a:schemeClr val="tx1"/>
                </a:solidFill>
              </a:rPr>
              <a:t>Department of Development of North Eastern Region (</a:t>
            </a:r>
            <a:r>
              <a:rPr lang="en-US" sz="1600" dirty="0" err="1">
                <a:solidFill>
                  <a:schemeClr val="tx1"/>
                </a:solidFill>
              </a:rPr>
              <a:t>DoNER</a:t>
            </a:r>
            <a:r>
              <a:rPr lang="en-US" sz="1600" dirty="0">
                <a:solidFill>
                  <a:schemeClr val="tx1"/>
                </a:solidFill>
              </a:rPr>
              <a:t>) was established in the year </a:t>
            </a:r>
            <a:r>
              <a:rPr lang="en-US" sz="1600" b="1" dirty="0">
                <a:solidFill>
                  <a:schemeClr val="tx1"/>
                </a:solidFill>
              </a:rPr>
              <a:t>2001</a:t>
            </a:r>
            <a:r>
              <a:rPr lang="en-US" sz="1600" dirty="0">
                <a:solidFill>
                  <a:schemeClr val="tx1"/>
                </a:solidFill>
              </a:rPr>
              <a:t>.</a:t>
            </a:r>
          </a:p>
          <a:p>
            <a:pPr algn="just">
              <a:spcAft>
                <a:spcPts val="1200"/>
              </a:spcAft>
            </a:pPr>
            <a:r>
              <a:rPr lang="en-US" sz="1600" b="1" dirty="0">
                <a:solidFill>
                  <a:srgbClr val="FF0000"/>
                </a:solidFill>
              </a:rPr>
              <a:t>Ministry of </a:t>
            </a:r>
            <a:r>
              <a:rPr lang="en-US" sz="1600" b="1" dirty="0" err="1">
                <a:solidFill>
                  <a:srgbClr val="FF0000"/>
                </a:solidFill>
              </a:rPr>
              <a:t>DoNER</a:t>
            </a:r>
            <a:r>
              <a:rPr lang="en-US" sz="1600" b="1" dirty="0">
                <a:solidFill>
                  <a:srgbClr val="FF0000"/>
                </a:solidFill>
              </a:rPr>
              <a:t> </a:t>
            </a:r>
            <a:r>
              <a:rPr lang="en-US" sz="1600" dirty="0">
                <a:solidFill>
                  <a:schemeClr val="tx1"/>
                </a:solidFill>
              </a:rPr>
              <a:t>functions as the nodal Department of the Central Government to deal with matters related to the socio economic development of the eight States of Northeast India.</a:t>
            </a:r>
          </a:p>
          <a:p>
            <a:pPr algn="just">
              <a:spcAft>
                <a:spcPts val="1200"/>
              </a:spcAft>
            </a:pPr>
            <a:r>
              <a:rPr lang="en-US" sz="1600" dirty="0">
                <a:solidFill>
                  <a:schemeClr val="tx1"/>
                </a:solidFill>
              </a:rPr>
              <a:t>It also handled the </a:t>
            </a:r>
            <a:r>
              <a:rPr lang="en-US" sz="1600" b="1" dirty="0">
                <a:solidFill>
                  <a:srgbClr val="00B0F0"/>
                </a:solidFill>
              </a:rPr>
              <a:t>Non Lapsable Central Pool of Resource</a:t>
            </a:r>
            <a:endParaRPr lang="en-US" sz="1600" dirty="0">
              <a:solidFill>
                <a:schemeClr val="tx1"/>
              </a:solidFill>
            </a:endParaRPr>
          </a:p>
        </p:txBody>
      </p:sp>
      <p:pic>
        <p:nvPicPr>
          <p:cNvPr id="12" name="Picture 2" descr="Atul Basumatary IOFS re-appointment as Director- Ministry of DoNER | Indian  Bureaucracy is an Exclusive News Portal">
            <a:extLst>
              <a:ext uri="{FF2B5EF4-FFF2-40B4-BE49-F238E27FC236}">
                <a16:creationId xmlns:a16="http://schemas.microsoft.com/office/drawing/2014/main" id="{5EE1A29F-D1C6-4D8C-7C01-E3B81A1C28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9072" y="2415118"/>
            <a:ext cx="1842400" cy="1566040"/>
          </a:xfrm>
          <a:prstGeom prst="ellipse">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EA6A06-28D5-2308-AB2B-CF443DAC3B1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19517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61617-87EF-B718-37A2-6FACA5B8F45E}"/>
              </a:ext>
            </a:extLst>
          </p:cNvPr>
          <p:cNvSpPr>
            <a:spLocks noGrp="1"/>
          </p:cNvSpPr>
          <p:nvPr>
            <p:ph type="title"/>
          </p:nvPr>
        </p:nvSpPr>
        <p:spPr>
          <a:xfrm>
            <a:off x="114264" y="343248"/>
            <a:ext cx="6747280" cy="584738"/>
          </a:xfrm>
        </p:spPr>
        <p:txBody>
          <a:bodyPr anchor="ctr">
            <a:normAutofit fontScale="90000"/>
          </a:bodyPr>
          <a:lstStyle/>
          <a:p>
            <a:r>
              <a:rPr lang="en-US" sz="3300" b="1" dirty="0">
                <a:latin typeface="+mn-lt"/>
                <a:ea typeface="Calibri" panose="020F0502020204030204" pitchFamily="34" charset="0"/>
              </a:rPr>
              <a:t>Strategic Importance of North East</a:t>
            </a:r>
            <a:endParaRPr lang="en-IN" b="1" dirty="0">
              <a:latin typeface="+mn-lt"/>
            </a:endParaRPr>
          </a:p>
        </p:txBody>
      </p:sp>
      <p:sp>
        <p:nvSpPr>
          <p:cNvPr id="3" name="Content Placeholder 2">
            <a:extLst>
              <a:ext uri="{FF2B5EF4-FFF2-40B4-BE49-F238E27FC236}">
                <a16:creationId xmlns:a16="http://schemas.microsoft.com/office/drawing/2014/main" id="{0D337E91-40AB-4C89-C196-9B9A3D7AA7D5}"/>
              </a:ext>
            </a:extLst>
          </p:cNvPr>
          <p:cNvSpPr>
            <a:spLocks noGrp="1"/>
          </p:cNvSpPr>
          <p:nvPr>
            <p:ph idx="1"/>
          </p:nvPr>
        </p:nvSpPr>
        <p:spPr>
          <a:xfrm>
            <a:off x="321606" y="1259995"/>
            <a:ext cx="5315059" cy="3428926"/>
          </a:xfrm>
        </p:spPr>
        <p:style>
          <a:lnRef idx="1">
            <a:schemeClr val="accent1"/>
          </a:lnRef>
          <a:fillRef idx="3">
            <a:schemeClr val="accent1"/>
          </a:fillRef>
          <a:effectRef idx="2">
            <a:schemeClr val="accent1"/>
          </a:effectRef>
          <a:fontRef idx="minor">
            <a:schemeClr val="lt1"/>
          </a:fontRef>
        </p:style>
        <p:txBody>
          <a:bodyPr>
            <a:normAutofit fontScale="92500" lnSpcReduction="20000"/>
          </a:bodyPr>
          <a:lstStyle/>
          <a:p>
            <a:pPr marL="0" indent="0" algn="just">
              <a:buNone/>
            </a:pPr>
            <a:r>
              <a:rPr lang="en-US" sz="2000" b="1" dirty="0">
                <a:latin typeface="+mn-lt"/>
                <a:ea typeface="Calibri" panose="020F0502020204030204" pitchFamily="34" charset="0"/>
              </a:rPr>
              <a:t>Bridge</a:t>
            </a:r>
            <a:r>
              <a:rPr lang="en-US" sz="2000" b="1" spc="-11" dirty="0">
                <a:latin typeface="+mn-lt"/>
                <a:ea typeface="Calibri" panose="020F0502020204030204" pitchFamily="34" charset="0"/>
              </a:rPr>
              <a:t> </a:t>
            </a:r>
            <a:r>
              <a:rPr lang="en-US" sz="2000" b="1" dirty="0">
                <a:latin typeface="+mn-lt"/>
                <a:ea typeface="Calibri" panose="020F0502020204030204" pitchFamily="34" charset="0"/>
              </a:rPr>
              <a:t>to</a:t>
            </a:r>
            <a:r>
              <a:rPr lang="en-US" sz="2000" b="1" spc="-11" dirty="0">
                <a:latin typeface="+mn-lt"/>
                <a:ea typeface="Calibri" panose="020F0502020204030204" pitchFamily="34" charset="0"/>
              </a:rPr>
              <a:t> </a:t>
            </a:r>
            <a:r>
              <a:rPr lang="en-US" sz="2000" b="1" dirty="0">
                <a:latin typeface="+mn-lt"/>
                <a:ea typeface="Calibri" panose="020F0502020204030204" pitchFamily="34" charset="0"/>
              </a:rPr>
              <a:t>South</a:t>
            </a:r>
            <a:r>
              <a:rPr lang="en-US" sz="2000" b="1" spc="-4" dirty="0">
                <a:latin typeface="+mn-lt"/>
                <a:ea typeface="Calibri" panose="020F0502020204030204" pitchFamily="34" charset="0"/>
              </a:rPr>
              <a:t> </a:t>
            </a:r>
            <a:r>
              <a:rPr lang="en-US" sz="2000" b="1" dirty="0">
                <a:latin typeface="+mn-lt"/>
                <a:ea typeface="Calibri" panose="020F0502020204030204" pitchFamily="34" charset="0"/>
              </a:rPr>
              <a:t>East</a:t>
            </a:r>
            <a:r>
              <a:rPr lang="en-US" sz="2000" b="1" spc="-11" dirty="0">
                <a:latin typeface="+mn-lt"/>
                <a:ea typeface="Calibri" panose="020F0502020204030204" pitchFamily="34" charset="0"/>
              </a:rPr>
              <a:t> </a:t>
            </a:r>
            <a:r>
              <a:rPr lang="en-US" sz="2000" b="1" dirty="0">
                <a:latin typeface="+mn-lt"/>
                <a:ea typeface="Calibri" panose="020F0502020204030204" pitchFamily="34" charset="0"/>
              </a:rPr>
              <a:t>Asia</a:t>
            </a:r>
          </a:p>
          <a:p>
            <a:pPr marL="214313" indent="-214313" algn="just">
              <a:buFont typeface="Arial" panose="020B0604020202020204" pitchFamily="34" charset="0"/>
              <a:buChar char="•"/>
            </a:pPr>
            <a:r>
              <a:rPr lang="en-US" sz="2000" dirty="0">
                <a:latin typeface="+mn-lt"/>
                <a:ea typeface="Calibri" panose="020F0502020204030204" pitchFamily="34" charset="0"/>
              </a:rPr>
              <a:t>The</a:t>
            </a:r>
            <a:r>
              <a:rPr lang="en-US" sz="2000" spc="19" dirty="0">
                <a:latin typeface="+mn-lt"/>
                <a:ea typeface="Calibri" panose="020F0502020204030204" pitchFamily="34" charset="0"/>
              </a:rPr>
              <a:t> </a:t>
            </a:r>
            <a:r>
              <a:rPr lang="en-US" sz="2000" dirty="0">
                <a:latin typeface="+mn-lt"/>
                <a:ea typeface="Calibri" panose="020F0502020204030204" pitchFamily="34" charset="0"/>
              </a:rPr>
              <a:t>region</a:t>
            </a:r>
            <a:r>
              <a:rPr lang="en-US" sz="2000" spc="19" dirty="0">
                <a:latin typeface="+mn-lt"/>
                <a:ea typeface="Calibri" panose="020F0502020204030204" pitchFamily="34" charset="0"/>
              </a:rPr>
              <a:t> </a:t>
            </a:r>
            <a:r>
              <a:rPr lang="en-US" sz="2000" dirty="0">
                <a:latin typeface="+mn-lt"/>
                <a:ea typeface="Calibri" panose="020F0502020204030204" pitchFamily="34" charset="0"/>
              </a:rPr>
              <a:t>is</a:t>
            </a:r>
            <a:r>
              <a:rPr lang="en-US" sz="2000" spc="19" dirty="0">
                <a:latin typeface="+mn-lt"/>
                <a:ea typeface="Calibri" panose="020F0502020204030204" pitchFamily="34" charset="0"/>
              </a:rPr>
              <a:t> </a:t>
            </a:r>
            <a:r>
              <a:rPr lang="en-US" sz="2000" dirty="0">
                <a:latin typeface="+mn-lt"/>
                <a:ea typeface="Calibri" panose="020F0502020204030204" pitchFamily="34" charset="0"/>
              </a:rPr>
              <a:t>at</a:t>
            </a:r>
            <a:r>
              <a:rPr lang="en-US" sz="2000" spc="19" dirty="0">
                <a:latin typeface="+mn-lt"/>
                <a:ea typeface="Calibri" panose="020F0502020204030204" pitchFamily="34" charset="0"/>
              </a:rPr>
              <a:t> </a:t>
            </a:r>
            <a:r>
              <a:rPr lang="en-US" sz="2000" dirty="0">
                <a:latin typeface="+mn-lt"/>
                <a:ea typeface="Calibri" panose="020F0502020204030204" pitchFamily="34" charset="0"/>
              </a:rPr>
              <a:t>the</a:t>
            </a:r>
            <a:r>
              <a:rPr lang="en-US" sz="2000" spc="23" dirty="0">
                <a:latin typeface="+mn-lt"/>
                <a:ea typeface="Calibri" panose="020F0502020204030204" pitchFamily="34" charset="0"/>
              </a:rPr>
              <a:t> </a:t>
            </a:r>
            <a:r>
              <a:rPr lang="en-US" sz="2000" dirty="0">
                <a:latin typeface="+mn-lt"/>
                <a:ea typeface="Calibri" panose="020F0502020204030204" pitchFamily="34" charset="0"/>
              </a:rPr>
              <a:t>crossroads</a:t>
            </a:r>
            <a:r>
              <a:rPr lang="en-US" sz="2000" spc="19" dirty="0">
                <a:latin typeface="+mn-lt"/>
                <a:ea typeface="Calibri" panose="020F0502020204030204" pitchFamily="34" charset="0"/>
              </a:rPr>
              <a:t> </a:t>
            </a:r>
            <a:r>
              <a:rPr lang="en-US" sz="2000" dirty="0">
                <a:latin typeface="+mn-lt"/>
                <a:ea typeface="Calibri" panose="020F0502020204030204" pitchFamily="34" charset="0"/>
              </a:rPr>
              <a:t>of</a:t>
            </a:r>
            <a:r>
              <a:rPr lang="en-US" sz="2000" spc="15" dirty="0">
                <a:latin typeface="+mn-lt"/>
                <a:ea typeface="Calibri" panose="020F0502020204030204" pitchFamily="34" charset="0"/>
              </a:rPr>
              <a:t> </a:t>
            </a:r>
            <a:r>
              <a:rPr lang="en-US" sz="2000" dirty="0">
                <a:latin typeface="+mn-lt"/>
                <a:ea typeface="Calibri" panose="020F0502020204030204" pitchFamily="34" charset="0"/>
              </a:rPr>
              <a:t>India</a:t>
            </a:r>
            <a:r>
              <a:rPr lang="en-US" sz="2000" spc="19" dirty="0">
                <a:latin typeface="+mn-lt"/>
                <a:ea typeface="Calibri" panose="020F0502020204030204" pitchFamily="34" charset="0"/>
              </a:rPr>
              <a:t> </a:t>
            </a:r>
            <a:r>
              <a:rPr lang="en-US" sz="2000" dirty="0">
                <a:latin typeface="+mn-lt"/>
                <a:ea typeface="Calibri" panose="020F0502020204030204" pitchFamily="34" charset="0"/>
              </a:rPr>
              <a:t>and</a:t>
            </a:r>
            <a:r>
              <a:rPr lang="en-US" sz="2000" spc="26" dirty="0">
                <a:latin typeface="+mn-lt"/>
                <a:ea typeface="Calibri" panose="020F0502020204030204" pitchFamily="34" charset="0"/>
              </a:rPr>
              <a:t> </a:t>
            </a:r>
            <a:r>
              <a:rPr lang="en-US" sz="2000" dirty="0">
                <a:latin typeface="+mn-lt"/>
                <a:ea typeface="Calibri" panose="020F0502020204030204" pitchFamily="34" charset="0"/>
              </a:rPr>
              <a:t>Southeast</a:t>
            </a:r>
            <a:r>
              <a:rPr lang="en-US" sz="2000" spc="11" dirty="0">
                <a:latin typeface="+mn-lt"/>
                <a:ea typeface="Calibri" panose="020F0502020204030204" pitchFamily="34" charset="0"/>
              </a:rPr>
              <a:t> </a:t>
            </a:r>
            <a:r>
              <a:rPr lang="en-US" sz="2000" dirty="0">
                <a:latin typeface="+mn-lt"/>
                <a:ea typeface="Calibri" panose="020F0502020204030204" pitchFamily="34" charset="0"/>
              </a:rPr>
              <a:t>Asia.</a:t>
            </a:r>
            <a:r>
              <a:rPr lang="en-US" sz="2000" spc="15" dirty="0">
                <a:latin typeface="+mn-lt"/>
                <a:ea typeface="Calibri" panose="020F0502020204030204" pitchFamily="34" charset="0"/>
              </a:rPr>
              <a:t> </a:t>
            </a:r>
            <a:r>
              <a:rPr lang="en-US" sz="2000" dirty="0">
                <a:latin typeface="+mn-lt"/>
                <a:ea typeface="Calibri" panose="020F0502020204030204" pitchFamily="34" charset="0"/>
              </a:rPr>
              <a:t>It</a:t>
            </a:r>
            <a:r>
              <a:rPr lang="en-US" sz="2000" spc="19" dirty="0">
                <a:latin typeface="+mn-lt"/>
                <a:ea typeface="Calibri" panose="020F0502020204030204" pitchFamily="34" charset="0"/>
              </a:rPr>
              <a:t> </a:t>
            </a:r>
            <a:r>
              <a:rPr lang="en-US" sz="2000" dirty="0">
                <a:latin typeface="+mn-lt"/>
                <a:ea typeface="Calibri" panose="020F0502020204030204" pitchFamily="34" charset="0"/>
              </a:rPr>
              <a:t>is</a:t>
            </a:r>
            <a:r>
              <a:rPr lang="en-US" sz="2000" spc="19" dirty="0">
                <a:latin typeface="+mn-lt"/>
                <a:ea typeface="Calibri" panose="020F0502020204030204" pitchFamily="34" charset="0"/>
              </a:rPr>
              <a:t> </a:t>
            </a:r>
            <a:r>
              <a:rPr lang="en-US" sz="2000" dirty="0">
                <a:latin typeface="+mn-lt"/>
                <a:ea typeface="Calibri" panose="020F0502020204030204" pitchFamily="34" charset="0"/>
              </a:rPr>
              <a:t>a</a:t>
            </a:r>
            <a:r>
              <a:rPr lang="en-US" sz="2000" spc="23" dirty="0">
                <a:latin typeface="+mn-lt"/>
                <a:ea typeface="Calibri" panose="020F0502020204030204" pitchFamily="34" charset="0"/>
              </a:rPr>
              <a:t> </a:t>
            </a:r>
            <a:r>
              <a:rPr lang="en-US" sz="2000" dirty="0">
                <a:latin typeface="+mn-lt"/>
                <a:ea typeface="Calibri" panose="020F0502020204030204" pitchFamily="34" charset="0"/>
              </a:rPr>
              <a:t>bridgehead</a:t>
            </a:r>
            <a:r>
              <a:rPr lang="en-US" sz="2000" spc="15" dirty="0">
                <a:latin typeface="+mn-lt"/>
                <a:ea typeface="Calibri" panose="020F0502020204030204" pitchFamily="34" charset="0"/>
              </a:rPr>
              <a:t> </a:t>
            </a:r>
            <a:r>
              <a:rPr lang="en-US" sz="2000" dirty="0">
                <a:latin typeface="+mn-lt"/>
                <a:ea typeface="Calibri" panose="020F0502020204030204" pitchFamily="34" charset="0"/>
              </a:rPr>
              <a:t>between</a:t>
            </a:r>
            <a:r>
              <a:rPr lang="en-US" sz="2000" spc="19" dirty="0">
                <a:latin typeface="+mn-lt"/>
                <a:ea typeface="Calibri" panose="020F0502020204030204" pitchFamily="34" charset="0"/>
              </a:rPr>
              <a:t> </a:t>
            </a:r>
            <a:r>
              <a:rPr lang="en-US" sz="2000" dirty="0">
                <a:latin typeface="+mn-lt"/>
                <a:ea typeface="Calibri" panose="020F0502020204030204" pitchFamily="34" charset="0"/>
              </a:rPr>
              <a:t>India</a:t>
            </a:r>
            <a:r>
              <a:rPr lang="en-US" sz="2000" spc="19" dirty="0">
                <a:latin typeface="+mn-lt"/>
                <a:ea typeface="Calibri" panose="020F0502020204030204" pitchFamily="34" charset="0"/>
              </a:rPr>
              <a:t> </a:t>
            </a:r>
            <a:r>
              <a:rPr lang="en-US" sz="2000" dirty="0">
                <a:latin typeface="+mn-lt"/>
                <a:ea typeface="Calibri" panose="020F0502020204030204" pitchFamily="34" charset="0"/>
              </a:rPr>
              <a:t>and</a:t>
            </a:r>
            <a:r>
              <a:rPr lang="en-US" sz="2000" spc="19" dirty="0">
                <a:latin typeface="+mn-lt"/>
                <a:ea typeface="Calibri" panose="020F0502020204030204" pitchFamily="34" charset="0"/>
              </a:rPr>
              <a:t> </a:t>
            </a:r>
            <a:r>
              <a:rPr lang="en-US" sz="2000" dirty="0">
                <a:latin typeface="+mn-lt"/>
                <a:ea typeface="Calibri" panose="020F0502020204030204" pitchFamily="34" charset="0"/>
              </a:rPr>
              <a:t>the</a:t>
            </a:r>
            <a:r>
              <a:rPr lang="en-US" sz="2000" spc="-176" dirty="0">
                <a:latin typeface="+mn-lt"/>
                <a:ea typeface="Calibri" panose="020F0502020204030204" pitchFamily="34" charset="0"/>
              </a:rPr>
              <a:t> </a:t>
            </a:r>
            <a:r>
              <a:rPr lang="en-US" sz="2000" dirty="0">
                <a:latin typeface="+mn-lt"/>
                <a:ea typeface="Calibri" panose="020F0502020204030204" pitchFamily="34" charset="0"/>
              </a:rPr>
              <a:t>vibrant</a:t>
            </a:r>
            <a:r>
              <a:rPr lang="en-US" sz="2000" spc="-4" dirty="0">
                <a:latin typeface="+mn-lt"/>
                <a:ea typeface="Calibri" panose="020F0502020204030204" pitchFamily="34" charset="0"/>
              </a:rPr>
              <a:t> </a:t>
            </a:r>
            <a:r>
              <a:rPr lang="en-US" sz="2000" dirty="0">
                <a:latin typeface="+mn-lt"/>
                <a:ea typeface="Calibri" panose="020F0502020204030204" pitchFamily="34" charset="0"/>
              </a:rPr>
              <a:t>economies</a:t>
            </a:r>
            <a:r>
              <a:rPr lang="en-US" sz="2000" spc="-4" dirty="0">
                <a:latin typeface="+mn-lt"/>
                <a:ea typeface="Calibri" panose="020F0502020204030204" pitchFamily="34" charset="0"/>
              </a:rPr>
              <a:t> </a:t>
            </a:r>
            <a:r>
              <a:rPr lang="en-US" sz="2000" dirty="0">
                <a:latin typeface="+mn-lt"/>
                <a:ea typeface="Calibri" panose="020F0502020204030204" pitchFamily="34" charset="0"/>
              </a:rPr>
              <a:t>of Southeast Asia,</a:t>
            </a:r>
            <a:r>
              <a:rPr lang="en-US" sz="2000" spc="-11" dirty="0">
                <a:latin typeface="+mn-lt"/>
                <a:ea typeface="Calibri" panose="020F0502020204030204" pitchFamily="34" charset="0"/>
              </a:rPr>
              <a:t> </a:t>
            </a:r>
            <a:r>
              <a:rPr lang="en-US" sz="2000" dirty="0">
                <a:latin typeface="+mn-lt"/>
                <a:ea typeface="Calibri" panose="020F0502020204030204" pitchFamily="34" charset="0"/>
              </a:rPr>
              <a:t>including</a:t>
            </a:r>
            <a:r>
              <a:rPr lang="en-US" sz="2000" spc="-4" dirty="0">
                <a:latin typeface="+mn-lt"/>
                <a:ea typeface="Calibri" panose="020F0502020204030204" pitchFamily="34" charset="0"/>
              </a:rPr>
              <a:t> </a:t>
            </a:r>
            <a:r>
              <a:rPr lang="en-US" sz="2000" dirty="0">
                <a:latin typeface="+mn-lt"/>
                <a:ea typeface="Calibri" panose="020F0502020204030204" pitchFamily="34" charset="0"/>
              </a:rPr>
              <a:t>southern China</a:t>
            </a:r>
          </a:p>
          <a:p>
            <a:pPr marL="214313" indent="-214313" algn="just">
              <a:buFont typeface="Arial" panose="020B0604020202020204" pitchFamily="34" charset="0"/>
              <a:buChar char="•"/>
            </a:pPr>
            <a:endParaRPr lang="en-US" sz="2000" b="1" dirty="0">
              <a:latin typeface="+mn-lt"/>
              <a:ea typeface="Calibri" panose="020F0502020204030204" pitchFamily="34" charset="0"/>
            </a:endParaRPr>
          </a:p>
          <a:p>
            <a:pPr marL="0" indent="0" algn="just">
              <a:buNone/>
            </a:pPr>
            <a:r>
              <a:rPr lang="en-US" sz="2000" b="1" dirty="0">
                <a:latin typeface="+mn-lt"/>
                <a:ea typeface="Calibri" panose="020F0502020204030204" pitchFamily="34" charset="0"/>
              </a:rPr>
              <a:t>Economic</a:t>
            </a:r>
            <a:r>
              <a:rPr lang="en-US" sz="2000" b="1" spc="-11" dirty="0">
                <a:latin typeface="+mn-lt"/>
                <a:ea typeface="Calibri" panose="020F0502020204030204" pitchFamily="34" charset="0"/>
              </a:rPr>
              <a:t> </a:t>
            </a:r>
            <a:r>
              <a:rPr lang="en-US" sz="2000" b="1" dirty="0">
                <a:latin typeface="+mn-lt"/>
                <a:ea typeface="Calibri" panose="020F0502020204030204" pitchFamily="34" charset="0"/>
              </a:rPr>
              <a:t>Significance</a:t>
            </a:r>
          </a:p>
          <a:p>
            <a:pPr marL="214313" indent="-214313" algn="just">
              <a:buFont typeface="Arial" panose="020B0604020202020204" pitchFamily="34" charset="0"/>
              <a:buChar char="•"/>
            </a:pPr>
            <a:r>
              <a:rPr lang="en-US" sz="2000" dirty="0">
                <a:latin typeface="+mn-lt"/>
                <a:ea typeface="Calibri" panose="020F0502020204030204" pitchFamily="34" charset="0"/>
              </a:rPr>
              <a:t>North</a:t>
            </a:r>
            <a:r>
              <a:rPr lang="en-US" sz="2000" spc="139" dirty="0">
                <a:latin typeface="+mn-lt"/>
                <a:ea typeface="Calibri" panose="020F0502020204030204" pitchFamily="34" charset="0"/>
              </a:rPr>
              <a:t> </a:t>
            </a:r>
            <a:r>
              <a:rPr lang="en-US" sz="2000" dirty="0">
                <a:latin typeface="+mn-lt"/>
                <a:ea typeface="Calibri" panose="020F0502020204030204" pitchFamily="34" charset="0"/>
              </a:rPr>
              <a:t>East</a:t>
            </a:r>
            <a:r>
              <a:rPr lang="en-US" sz="2000" spc="139" dirty="0">
                <a:latin typeface="+mn-lt"/>
                <a:ea typeface="Calibri" panose="020F0502020204030204" pitchFamily="34" charset="0"/>
              </a:rPr>
              <a:t> </a:t>
            </a:r>
            <a:r>
              <a:rPr lang="en-US" sz="2000" dirty="0">
                <a:latin typeface="+mn-lt"/>
                <a:ea typeface="Calibri" panose="020F0502020204030204" pitchFamily="34" charset="0"/>
              </a:rPr>
              <a:t>is</a:t>
            </a:r>
            <a:r>
              <a:rPr lang="en-US" sz="2000" spc="139" dirty="0">
                <a:latin typeface="+mn-lt"/>
                <a:ea typeface="Calibri" panose="020F0502020204030204" pitchFamily="34" charset="0"/>
              </a:rPr>
              <a:t> </a:t>
            </a:r>
            <a:r>
              <a:rPr lang="en-US" sz="2000" dirty="0">
                <a:latin typeface="+mn-lt"/>
                <a:ea typeface="Calibri" panose="020F0502020204030204" pitchFamily="34" charset="0"/>
              </a:rPr>
              <a:t>endowed</a:t>
            </a:r>
            <a:r>
              <a:rPr lang="en-US" sz="2000" spc="135" dirty="0">
                <a:latin typeface="+mn-lt"/>
                <a:ea typeface="Calibri" panose="020F0502020204030204" pitchFamily="34" charset="0"/>
              </a:rPr>
              <a:t> </a:t>
            </a:r>
            <a:r>
              <a:rPr lang="en-US" sz="2000" dirty="0">
                <a:latin typeface="+mn-lt"/>
                <a:ea typeface="Calibri" panose="020F0502020204030204" pitchFamily="34" charset="0"/>
              </a:rPr>
              <a:t>with</a:t>
            </a:r>
            <a:r>
              <a:rPr lang="en-US" sz="2000" spc="143" dirty="0">
                <a:latin typeface="+mn-lt"/>
                <a:ea typeface="Calibri" panose="020F0502020204030204" pitchFamily="34" charset="0"/>
              </a:rPr>
              <a:t> </a:t>
            </a:r>
            <a:r>
              <a:rPr lang="en-US" sz="2000" dirty="0">
                <a:latin typeface="+mn-lt"/>
                <a:ea typeface="Calibri" panose="020F0502020204030204" pitchFamily="34" charset="0"/>
              </a:rPr>
              <a:t>huge</a:t>
            </a:r>
            <a:r>
              <a:rPr lang="en-US" sz="2000" spc="139" dirty="0">
                <a:latin typeface="+mn-lt"/>
                <a:ea typeface="Calibri" panose="020F0502020204030204" pitchFamily="34" charset="0"/>
              </a:rPr>
              <a:t> </a:t>
            </a:r>
            <a:r>
              <a:rPr lang="en-US" sz="2000" dirty="0">
                <a:latin typeface="+mn-lt"/>
                <a:ea typeface="Calibri" panose="020F0502020204030204" pitchFamily="34" charset="0"/>
              </a:rPr>
              <a:t>natural</a:t>
            </a:r>
            <a:r>
              <a:rPr lang="en-US" sz="2000" spc="143" dirty="0">
                <a:latin typeface="+mn-lt"/>
                <a:ea typeface="Calibri" panose="020F0502020204030204" pitchFamily="34" charset="0"/>
              </a:rPr>
              <a:t> </a:t>
            </a:r>
            <a:r>
              <a:rPr lang="en-US" sz="2000" dirty="0">
                <a:latin typeface="+mn-lt"/>
                <a:ea typeface="Calibri" panose="020F0502020204030204" pitchFamily="34" charset="0"/>
              </a:rPr>
              <a:t>resource</a:t>
            </a:r>
            <a:r>
              <a:rPr lang="en-US" sz="2000" spc="139" dirty="0">
                <a:latin typeface="+mn-lt"/>
                <a:ea typeface="Calibri" panose="020F0502020204030204" pitchFamily="34" charset="0"/>
              </a:rPr>
              <a:t> </a:t>
            </a:r>
            <a:r>
              <a:rPr lang="en-US" sz="2000" dirty="0">
                <a:latin typeface="+mn-lt"/>
                <a:ea typeface="Calibri" panose="020F0502020204030204" pitchFamily="34" charset="0"/>
              </a:rPr>
              <a:t>(oil,</a:t>
            </a:r>
            <a:r>
              <a:rPr lang="en-US" sz="2000" spc="143" dirty="0">
                <a:latin typeface="+mn-lt"/>
                <a:ea typeface="Calibri" panose="020F0502020204030204" pitchFamily="34" charset="0"/>
              </a:rPr>
              <a:t> </a:t>
            </a:r>
            <a:r>
              <a:rPr lang="en-US" sz="2000" dirty="0">
                <a:latin typeface="+mn-lt"/>
                <a:ea typeface="Calibri" panose="020F0502020204030204" pitchFamily="34" charset="0"/>
              </a:rPr>
              <a:t>gas,</a:t>
            </a:r>
            <a:r>
              <a:rPr lang="en-US" sz="2000" spc="135" dirty="0">
                <a:latin typeface="+mn-lt"/>
                <a:ea typeface="Calibri" panose="020F0502020204030204" pitchFamily="34" charset="0"/>
              </a:rPr>
              <a:t> </a:t>
            </a:r>
            <a:r>
              <a:rPr lang="en-US" sz="2000" dirty="0">
                <a:latin typeface="+mn-lt"/>
                <a:ea typeface="Calibri" panose="020F0502020204030204" pitchFamily="34" charset="0"/>
              </a:rPr>
              <a:t>coal,</a:t>
            </a:r>
            <a:r>
              <a:rPr lang="en-US" sz="2000" spc="143" dirty="0">
                <a:latin typeface="+mn-lt"/>
                <a:ea typeface="Calibri" panose="020F0502020204030204" pitchFamily="34" charset="0"/>
              </a:rPr>
              <a:t> </a:t>
            </a:r>
            <a:r>
              <a:rPr lang="en-US" sz="2000" dirty="0">
                <a:latin typeface="+mn-lt"/>
                <a:ea typeface="Calibri" panose="020F0502020204030204" pitchFamily="34" charset="0"/>
              </a:rPr>
              <a:t>hydro,</a:t>
            </a:r>
            <a:r>
              <a:rPr lang="en-US" sz="2000" spc="139" dirty="0">
                <a:latin typeface="+mn-lt"/>
                <a:ea typeface="Calibri" panose="020F0502020204030204" pitchFamily="34" charset="0"/>
              </a:rPr>
              <a:t> </a:t>
            </a:r>
            <a:r>
              <a:rPr lang="en-US" sz="2000" dirty="0">
                <a:latin typeface="+mn-lt"/>
                <a:ea typeface="Calibri" panose="020F0502020204030204" pitchFamily="34" charset="0"/>
              </a:rPr>
              <a:t>fertile</a:t>
            </a:r>
            <a:r>
              <a:rPr lang="en-US" sz="2000" spc="143" dirty="0">
                <a:latin typeface="+mn-lt"/>
                <a:ea typeface="Calibri" panose="020F0502020204030204" pitchFamily="34" charset="0"/>
              </a:rPr>
              <a:t> </a:t>
            </a:r>
            <a:r>
              <a:rPr lang="en-US" sz="2000" dirty="0">
                <a:latin typeface="+mn-lt"/>
                <a:ea typeface="Calibri" panose="020F0502020204030204" pitchFamily="34" charset="0"/>
              </a:rPr>
              <a:t>land etc.,)</a:t>
            </a:r>
            <a:r>
              <a:rPr lang="en-US" sz="2000" spc="-195" dirty="0">
                <a:latin typeface="+mn-lt"/>
                <a:ea typeface="Calibri" panose="020F0502020204030204" pitchFamily="34" charset="0"/>
              </a:rPr>
              <a:t> </a:t>
            </a:r>
            <a:r>
              <a:rPr lang="en-US" sz="2000" dirty="0">
                <a:latin typeface="+mn-lt"/>
                <a:ea typeface="Calibri" panose="020F0502020204030204" pitchFamily="34" charset="0"/>
              </a:rPr>
              <a:t>which can</a:t>
            </a:r>
            <a:r>
              <a:rPr lang="en-US" sz="2000" spc="-4" dirty="0">
                <a:latin typeface="+mn-lt"/>
                <a:ea typeface="Calibri" panose="020F0502020204030204" pitchFamily="34" charset="0"/>
              </a:rPr>
              <a:t> </a:t>
            </a:r>
            <a:r>
              <a:rPr lang="en-US" sz="2000" dirty="0">
                <a:latin typeface="+mn-lt"/>
                <a:ea typeface="Calibri" panose="020F0502020204030204" pitchFamily="34" charset="0"/>
              </a:rPr>
              <a:t>be</a:t>
            </a:r>
            <a:r>
              <a:rPr lang="en-US" sz="2000" spc="-4" dirty="0">
                <a:latin typeface="+mn-lt"/>
                <a:ea typeface="Calibri" panose="020F0502020204030204" pitchFamily="34" charset="0"/>
              </a:rPr>
              <a:t> </a:t>
            </a:r>
            <a:r>
              <a:rPr lang="en-US" sz="2000" dirty="0">
                <a:latin typeface="+mn-lt"/>
                <a:ea typeface="Calibri" panose="020F0502020204030204" pitchFamily="34" charset="0"/>
              </a:rPr>
              <a:t>harnessed</a:t>
            </a:r>
            <a:r>
              <a:rPr lang="en-US" sz="2000" spc="-11" dirty="0">
                <a:latin typeface="+mn-lt"/>
                <a:ea typeface="Calibri" panose="020F0502020204030204" pitchFamily="34" charset="0"/>
              </a:rPr>
              <a:t> </a:t>
            </a:r>
            <a:r>
              <a:rPr lang="en-US" sz="2000" dirty="0">
                <a:latin typeface="+mn-lt"/>
                <a:ea typeface="Calibri" panose="020F0502020204030204" pitchFamily="34" charset="0"/>
              </a:rPr>
              <a:t>for</a:t>
            </a:r>
            <a:r>
              <a:rPr lang="en-US" sz="2000" spc="-8" dirty="0">
                <a:latin typeface="+mn-lt"/>
                <a:ea typeface="Calibri" panose="020F0502020204030204" pitchFamily="34" charset="0"/>
              </a:rPr>
              <a:t> </a:t>
            </a:r>
            <a:r>
              <a:rPr lang="en-US" sz="2000" dirty="0">
                <a:latin typeface="+mn-lt"/>
                <a:ea typeface="Calibri" panose="020F0502020204030204" pitchFamily="34" charset="0"/>
              </a:rPr>
              <a:t>nation</a:t>
            </a:r>
            <a:r>
              <a:rPr lang="en-US" sz="2000" spc="-4" dirty="0">
                <a:latin typeface="+mn-lt"/>
                <a:ea typeface="Calibri" panose="020F0502020204030204" pitchFamily="34" charset="0"/>
              </a:rPr>
              <a:t> </a:t>
            </a:r>
            <a:r>
              <a:rPr lang="en-US" sz="2000" dirty="0">
                <a:latin typeface="+mn-lt"/>
                <a:ea typeface="Calibri" panose="020F0502020204030204" pitchFamily="34" charset="0"/>
              </a:rPr>
              <a:t>development</a:t>
            </a:r>
            <a:r>
              <a:rPr lang="en-US" sz="1600" dirty="0">
                <a:latin typeface="+mn-lt"/>
                <a:ea typeface="Calibri" panose="020F0502020204030204" pitchFamily="34" charset="0"/>
              </a:rPr>
              <a:t>.</a:t>
            </a:r>
            <a:endParaRPr lang="en-IN" sz="1600" dirty="0">
              <a:latin typeface="+mn-lt"/>
              <a:ea typeface="Calibri" panose="020F0502020204030204" pitchFamily="34" charset="0"/>
            </a:endParaRPr>
          </a:p>
        </p:txBody>
      </p:sp>
      <p:pic>
        <p:nvPicPr>
          <p:cNvPr id="3074" name="Picture 2" descr="India's Look East Policy and the Northeast: Bridging Spaces or Widening  Schisms?">
            <a:extLst>
              <a:ext uri="{FF2B5EF4-FFF2-40B4-BE49-F238E27FC236}">
                <a16:creationId xmlns:a16="http://schemas.microsoft.com/office/drawing/2014/main" id="{295D3964-C3F2-F745-AC7B-FF4E3B275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7322" y="185112"/>
            <a:ext cx="1809315" cy="116438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ssam Oil Division Refinery Commissioned 1000 kW Peak Solar Power Plant in  Digboi - Sentinelassam">
            <a:extLst>
              <a:ext uri="{FF2B5EF4-FFF2-40B4-BE49-F238E27FC236}">
                <a16:creationId xmlns:a16="http://schemas.microsoft.com/office/drawing/2014/main" id="{4CCB625E-48CC-8BD3-CCDC-419B544069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9906" y="1052897"/>
            <a:ext cx="1809315" cy="108355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eghalaya Bids Goodbye to Rat-hole Mining, But Systematic Coal Mining Still  Far Away | NewsClick">
            <a:extLst>
              <a:ext uri="{FF2B5EF4-FFF2-40B4-BE49-F238E27FC236}">
                <a16:creationId xmlns:a16="http://schemas.microsoft.com/office/drawing/2014/main" id="{EBD15FFC-1E8F-DE1D-130B-D7AAD00160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1564" y="2013513"/>
            <a:ext cx="1660830" cy="100404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omprehensive master plan for promoting agriculture and food export from 8  North Eastern states of India.">
            <a:extLst>
              <a:ext uri="{FF2B5EF4-FFF2-40B4-BE49-F238E27FC236}">
                <a16:creationId xmlns:a16="http://schemas.microsoft.com/office/drawing/2014/main" id="{7640130C-60AB-0916-B2BC-47296BFF84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53013" y="2459013"/>
            <a:ext cx="1660830" cy="1117094"/>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North East India - Page 2 of 10 - InUth">
            <a:extLst>
              <a:ext uri="{FF2B5EF4-FFF2-40B4-BE49-F238E27FC236}">
                <a16:creationId xmlns:a16="http://schemas.microsoft.com/office/drawing/2014/main" id="{FDF650D4-9493-B825-2726-EA36A4E0C2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29799" y="3441977"/>
            <a:ext cx="1892595" cy="1246944"/>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Meghalaya hands over two hydroelectric power projects to NEEPCO">
            <a:extLst>
              <a:ext uri="{FF2B5EF4-FFF2-40B4-BE49-F238E27FC236}">
                <a16:creationId xmlns:a16="http://schemas.microsoft.com/office/drawing/2014/main" id="{82204AA9-D7D8-B444-4078-F856F55E44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59906" y="3865817"/>
            <a:ext cx="1526821" cy="114566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9A80651E-5B40-A459-4E88-6A464FC05DFA}"/>
              </a:ext>
            </a:extLst>
          </p:cNvPr>
          <p:cNvSpPr>
            <a:spLocks noGrp="1"/>
          </p:cNvSpPr>
          <p:nvPr>
            <p:ph type="sldNum" sz="quarter" idx="12"/>
          </p:nvPr>
        </p:nvSpPr>
        <p:spPr/>
        <p:txBody>
          <a:bodyPr/>
          <a:lstStyle/>
          <a:p>
            <a:endParaRPr lang="en-IN" dirty="0">
              <a:latin typeface="+mn-lt"/>
            </a:endParaRPr>
          </a:p>
        </p:txBody>
      </p:sp>
      <p:sp>
        <p:nvSpPr>
          <p:cNvPr id="5" name="Slide Number Placeholder 1">
            <a:extLst>
              <a:ext uri="{FF2B5EF4-FFF2-40B4-BE49-F238E27FC236}">
                <a16:creationId xmlns:a16="http://schemas.microsoft.com/office/drawing/2014/main" id="{FAC54923-C42D-61B9-475D-F6469B8BFED6}"/>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9</a:t>
            </a:fld>
            <a:endParaRPr lang="en" b="1" dirty="0">
              <a:solidFill>
                <a:schemeClr val="tx1"/>
              </a:solidFill>
              <a:latin typeface="+mn-lt"/>
            </a:endParaRPr>
          </a:p>
        </p:txBody>
      </p:sp>
      <p:sp>
        <p:nvSpPr>
          <p:cNvPr id="6" name="TextBox 5">
            <a:extLst>
              <a:ext uri="{FF2B5EF4-FFF2-40B4-BE49-F238E27FC236}">
                <a16:creationId xmlns:a16="http://schemas.microsoft.com/office/drawing/2014/main" id="{97E61253-81A8-F634-EBBD-1B6DFF66603C}"/>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29330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BD154E50-E2C1-227F-96F4-3653C0D4265C}"/>
              </a:ext>
            </a:extLst>
          </p:cNvPr>
          <p:cNvGraphicFramePr/>
          <p:nvPr>
            <p:extLst>
              <p:ext uri="{D42A27DB-BD31-4B8C-83A1-F6EECF244321}">
                <p14:modId xmlns:p14="http://schemas.microsoft.com/office/powerpoint/2010/main" val="3568532834"/>
              </p:ext>
            </p:extLst>
          </p:nvPr>
        </p:nvGraphicFramePr>
        <p:xfrm>
          <a:off x="504264" y="1041009"/>
          <a:ext cx="8032515" cy="3262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56E8893-EE82-0605-0823-DB90614F621A}"/>
              </a:ext>
            </a:extLst>
          </p:cNvPr>
          <p:cNvSpPr txBox="1"/>
          <p:nvPr/>
        </p:nvSpPr>
        <p:spPr>
          <a:xfrm>
            <a:off x="504264" y="396687"/>
            <a:ext cx="2212042" cy="400110"/>
          </a:xfrm>
          <a:prstGeom prst="rect">
            <a:avLst/>
          </a:prstGeom>
          <a:noFill/>
        </p:spPr>
        <p:txBody>
          <a:bodyPr wrap="square" rtlCol="0">
            <a:spAutoFit/>
          </a:bodyPr>
          <a:lstStyle/>
          <a:p>
            <a:r>
              <a:rPr lang="en-IN" sz="2000" b="1" dirty="0">
                <a:solidFill>
                  <a:schemeClr val="tx1"/>
                </a:solidFill>
              </a:rPr>
              <a:t>For instances….</a:t>
            </a:r>
          </a:p>
        </p:txBody>
      </p:sp>
      <p:sp>
        <p:nvSpPr>
          <p:cNvPr id="3" name="Slide Number Placeholder 1">
            <a:extLst>
              <a:ext uri="{FF2B5EF4-FFF2-40B4-BE49-F238E27FC236}">
                <a16:creationId xmlns:a16="http://schemas.microsoft.com/office/drawing/2014/main" id="{553DE31C-7E6F-F4FC-387B-426E82167E85}"/>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10</a:t>
            </a:fld>
            <a:endParaRPr lang="en" b="1" dirty="0">
              <a:solidFill>
                <a:schemeClr val="tx1"/>
              </a:solidFill>
            </a:endParaRPr>
          </a:p>
        </p:txBody>
      </p:sp>
      <p:sp>
        <p:nvSpPr>
          <p:cNvPr id="2" name="TextBox 1">
            <a:extLst>
              <a:ext uri="{FF2B5EF4-FFF2-40B4-BE49-F238E27FC236}">
                <a16:creationId xmlns:a16="http://schemas.microsoft.com/office/drawing/2014/main" id="{07C80FA7-EEFC-D695-4D56-0D1B44B90BD2}"/>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84159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EDB64E2-FD17-D2E5-79AE-793623EE731C}"/>
              </a:ext>
            </a:extLst>
          </p:cNvPr>
          <p:cNvGrpSpPr/>
          <p:nvPr/>
        </p:nvGrpSpPr>
        <p:grpSpPr>
          <a:xfrm>
            <a:off x="3518144" y="1790913"/>
            <a:ext cx="1675904" cy="1765927"/>
            <a:chOff x="10007603" y="2705880"/>
            <a:chExt cx="1441774" cy="1441774"/>
          </a:xfrm>
        </p:grpSpPr>
        <p:sp>
          <p:nvSpPr>
            <p:cNvPr id="10" name="Oval 9">
              <a:extLst>
                <a:ext uri="{FF2B5EF4-FFF2-40B4-BE49-F238E27FC236}">
                  <a16:creationId xmlns:a16="http://schemas.microsoft.com/office/drawing/2014/main" id="{2C65D051-0676-007A-C979-6487B3CD3284}"/>
                </a:ext>
              </a:extLst>
            </p:cNvPr>
            <p:cNvSpPr>
              <a:spLocks noChangeAspect="1"/>
            </p:cNvSpPr>
            <p:nvPr/>
          </p:nvSpPr>
          <p:spPr>
            <a:xfrm>
              <a:off x="10007603" y="2705880"/>
              <a:ext cx="1441774" cy="1441774"/>
            </a:xfrm>
            <a:prstGeom prst="ellipse">
              <a:avLst/>
            </a:prstGeom>
            <a:solidFill>
              <a:schemeClr val="bg1"/>
            </a:solid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1" name="Oval 10">
              <a:extLst>
                <a:ext uri="{FF2B5EF4-FFF2-40B4-BE49-F238E27FC236}">
                  <a16:creationId xmlns:a16="http://schemas.microsoft.com/office/drawing/2014/main" id="{AB101038-C5CD-B514-060A-B82139AB3D43}"/>
                </a:ext>
              </a:extLst>
            </p:cNvPr>
            <p:cNvSpPr>
              <a:spLocks noChangeAspect="1"/>
            </p:cNvSpPr>
            <p:nvPr/>
          </p:nvSpPr>
          <p:spPr>
            <a:xfrm>
              <a:off x="10199840" y="2898117"/>
              <a:ext cx="1057300" cy="1057301"/>
            </a:xfrm>
            <a:prstGeom prst="ellipse">
              <a:avLst/>
            </a:prstGeom>
            <a:solidFill>
              <a:schemeClr val="bg1"/>
            </a:solid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2" name="Oval 11">
              <a:extLst>
                <a:ext uri="{FF2B5EF4-FFF2-40B4-BE49-F238E27FC236}">
                  <a16:creationId xmlns:a16="http://schemas.microsoft.com/office/drawing/2014/main" id="{0AD2AB9F-09C7-F98B-584D-86B803DA4946}"/>
                </a:ext>
              </a:extLst>
            </p:cNvPr>
            <p:cNvSpPr>
              <a:spLocks noChangeAspect="1"/>
            </p:cNvSpPr>
            <p:nvPr/>
          </p:nvSpPr>
          <p:spPr>
            <a:xfrm>
              <a:off x="10392077" y="3090353"/>
              <a:ext cx="672828" cy="672828"/>
            </a:xfrm>
            <a:prstGeom prst="ellipse">
              <a:avLst/>
            </a:prstGeom>
            <a:solidFill>
              <a:schemeClr val="bg1"/>
            </a:solid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 name="Oval 12">
              <a:extLst>
                <a:ext uri="{FF2B5EF4-FFF2-40B4-BE49-F238E27FC236}">
                  <a16:creationId xmlns:a16="http://schemas.microsoft.com/office/drawing/2014/main" id="{5794B076-533F-7025-3445-69CF0B58CB0E}"/>
                </a:ext>
              </a:extLst>
            </p:cNvPr>
            <p:cNvSpPr>
              <a:spLocks noChangeAspect="1"/>
            </p:cNvSpPr>
            <p:nvPr/>
          </p:nvSpPr>
          <p:spPr>
            <a:xfrm>
              <a:off x="10584313" y="3282590"/>
              <a:ext cx="288355" cy="288355"/>
            </a:xfrm>
            <a:prstGeom prst="ellipse">
              <a:avLst/>
            </a:prstGeom>
            <a:solidFill>
              <a:schemeClr val="accent5"/>
            </a:solidFill>
            <a:ln w="190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grpSp>
      <p:grpSp>
        <p:nvGrpSpPr>
          <p:cNvPr id="14" name="Group 13">
            <a:extLst>
              <a:ext uri="{FF2B5EF4-FFF2-40B4-BE49-F238E27FC236}">
                <a16:creationId xmlns:a16="http://schemas.microsoft.com/office/drawing/2014/main" id="{83CDA356-A81E-A9D9-2DEB-ACE04CDCC714}"/>
              </a:ext>
            </a:extLst>
          </p:cNvPr>
          <p:cNvGrpSpPr/>
          <p:nvPr/>
        </p:nvGrpSpPr>
        <p:grpSpPr>
          <a:xfrm rot="21437864">
            <a:off x="4437339" y="1757084"/>
            <a:ext cx="1641673" cy="697422"/>
            <a:chOff x="1719925" y="2543877"/>
            <a:chExt cx="2510987" cy="1086154"/>
          </a:xfrm>
        </p:grpSpPr>
        <p:sp>
          <p:nvSpPr>
            <p:cNvPr id="15" name="Rectangle 34">
              <a:extLst>
                <a:ext uri="{FF2B5EF4-FFF2-40B4-BE49-F238E27FC236}">
                  <a16:creationId xmlns:a16="http://schemas.microsoft.com/office/drawing/2014/main" id="{15410903-E491-BBBF-C6C6-392465312A71}"/>
                </a:ext>
              </a:extLst>
            </p:cNvPr>
            <p:cNvSpPr/>
            <p:nvPr/>
          </p:nvSpPr>
          <p:spPr>
            <a:xfrm rot="19800000">
              <a:off x="1719925" y="3606561"/>
              <a:ext cx="459118" cy="23470"/>
            </a:xfrm>
            <a:custGeom>
              <a:avLst/>
              <a:gdLst/>
              <a:ahLst/>
              <a:cxnLst/>
              <a:rect l="l" t="t" r="r" b="b"/>
              <a:pathLst>
                <a:path w="704227" h="36000">
                  <a:moveTo>
                    <a:pt x="0" y="0"/>
                  </a:moveTo>
                  <a:lnTo>
                    <a:pt x="704227" y="0"/>
                  </a:lnTo>
                  <a:lnTo>
                    <a:pt x="704227" y="36000"/>
                  </a:lnTo>
                  <a:lnTo>
                    <a:pt x="0" y="3600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16" name="Group 15">
              <a:extLst>
                <a:ext uri="{FF2B5EF4-FFF2-40B4-BE49-F238E27FC236}">
                  <a16:creationId xmlns:a16="http://schemas.microsoft.com/office/drawing/2014/main" id="{4FF36921-89F8-6A02-72AB-76D08E000D6A}"/>
                </a:ext>
              </a:extLst>
            </p:cNvPr>
            <p:cNvGrpSpPr/>
            <p:nvPr/>
          </p:nvGrpSpPr>
          <p:grpSpPr>
            <a:xfrm rot="19800000">
              <a:off x="1918783" y="2543877"/>
              <a:ext cx="2312129" cy="850142"/>
              <a:chOff x="1475656" y="3334506"/>
              <a:chExt cx="3546504" cy="1304007"/>
            </a:xfrm>
          </p:grpSpPr>
          <p:sp>
            <p:nvSpPr>
              <p:cNvPr id="17" name="Parallelogram 16">
                <a:extLst>
                  <a:ext uri="{FF2B5EF4-FFF2-40B4-BE49-F238E27FC236}">
                    <a16:creationId xmlns:a16="http://schemas.microsoft.com/office/drawing/2014/main" id="{E30A2CA4-9C8A-2714-2F0A-E7DA0D01DCEC}"/>
                  </a:ext>
                </a:extLst>
              </p:cNvPr>
              <p:cNvSpPr/>
              <p:nvPr/>
            </p:nvSpPr>
            <p:spPr>
              <a:xfrm rot="10724139" flipH="1">
                <a:off x="3820326" y="4041378"/>
                <a:ext cx="1201834" cy="597135"/>
              </a:xfrm>
              <a:prstGeom prst="parallelogram">
                <a:avLst>
                  <a:gd name="adj" fmla="val 62269"/>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18" name="Parallelogram 17">
                <a:extLst>
                  <a:ext uri="{FF2B5EF4-FFF2-40B4-BE49-F238E27FC236}">
                    <a16:creationId xmlns:a16="http://schemas.microsoft.com/office/drawing/2014/main" id="{129FF9D6-EB81-72EB-681B-2A092408486B}"/>
                  </a:ext>
                </a:extLst>
              </p:cNvPr>
              <p:cNvSpPr/>
              <p:nvPr/>
            </p:nvSpPr>
            <p:spPr>
              <a:xfrm rot="10865554">
                <a:off x="3820326" y="3334506"/>
                <a:ext cx="1201834" cy="597136"/>
              </a:xfrm>
              <a:prstGeom prst="parallelogram">
                <a:avLst>
                  <a:gd name="adj" fmla="val 62269"/>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19" name="Group 18">
                <a:extLst>
                  <a:ext uri="{FF2B5EF4-FFF2-40B4-BE49-F238E27FC236}">
                    <a16:creationId xmlns:a16="http://schemas.microsoft.com/office/drawing/2014/main" id="{337344C5-C967-FF61-CBB6-4C33ED70C540}"/>
                  </a:ext>
                </a:extLst>
              </p:cNvPr>
              <p:cNvGrpSpPr/>
              <p:nvPr/>
            </p:nvGrpSpPr>
            <p:grpSpPr>
              <a:xfrm>
                <a:off x="1475656" y="3862964"/>
                <a:ext cx="3181236" cy="246090"/>
                <a:chOff x="1688158" y="3440846"/>
                <a:chExt cx="2453112" cy="379529"/>
              </a:xfrm>
            </p:grpSpPr>
            <p:sp>
              <p:nvSpPr>
                <p:cNvPr id="20" name="Trapezoid 33">
                  <a:extLst>
                    <a:ext uri="{FF2B5EF4-FFF2-40B4-BE49-F238E27FC236}">
                      <a16:creationId xmlns:a16="http://schemas.microsoft.com/office/drawing/2014/main" id="{795902F5-11B1-2233-B093-B22649BF4CCC}"/>
                    </a:ext>
                  </a:extLst>
                </p:cNvPr>
                <p:cNvSpPr/>
                <p:nvPr/>
              </p:nvSpPr>
              <p:spPr>
                <a:xfrm rot="5400000" flipH="1">
                  <a:off x="3050196" y="2693847"/>
                  <a:ext cx="308621" cy="1873527"/>
                </a:xfrm>
                <a:custGeom>
                  <a:avLst/>
                  <a:gdLst/>
                  <a:ahLst/>
                  <a:cxnLst/>
                  <a:rect l="l" t="t" r="r" b="b"/>
                  <a:pathLst>
                    <a:path w="308621" h="1080120">
                      <a:moveTo>
                        <a:pt x="308621" y="1080120"/>
                      </a:moveTo>
                      <a:lnTo>
                        <a:pt x="232649" y="0"/>
                      </a:lnTo>
                      <a:lnTo>
                        <a:pt x="75972" y="0"/>
                      </a:lnTo>
                      <a:lnTo>
                        <a:pt x="0" y="10801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21" name="Chord 20">
                  <a:extLst>
                    <a:ext uri="{FF2B5EF4-FFF2-40B4-BE49-F238E27FC236}">
                      <a16:creationId xmlns:a16="http://schemas.microsoft.com/office/drawing/2014/main" id="{3FF25B47-3234-0290-C9C0-943E338F32B3}"/>
                    </a:ext>
                  </a:extLst>
                </p:cNvPr>
                <p:cNvSpPr/>
                <p:nvPr/>
              </p:nvSpPr>
              <p:spPr>
                <a:xfrm>
                  <a:off x="1688158" y="3454556"/>
                  <a:ext cx="155575" cy="352111"/>
                </a:xfrm>
                <a:prstGeom prst="chord">
                  <a:avLst>
                    <a:gd name="adj1" fmla="val 5391179"/>
                    <a:gd name="adj2" fmla="val 1620000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22" name="Trapezoid 37">
                  <a:extLst>
                    <a:ext uri="{FF2B5EF4-FFF2-40B4-BE49-F238E27FC236}">
                      <a16:creationId xmlns:a16="http://schemas.microsoft.com/office/drawing/2014/main" id="{8ABF21FF-9034-4DF1-3968-20AB86490D58}"/>
                    </a:ext>
                  </a:extLst>
                </p:cNvPr>
                <p:cNvSpPr/>
                <p:nvPr/>
              </p:nvSpPr>
              <p:spPr>
                <a:xfrm rot="5400000" flipH="1">
                  <a:off x="1825951" y="3378583"/>
                  <a:ext cx="379529" cy="504056"/>
                </a:xfrm>
                <a:custGeom>
                  <a:avLst/>
                  <a:gdLst/>
                  <a:ahLst/>
                  <a:cxnLst/>
                  <a:rect l="l" t="t" r="r" b="b"/>
                  <a:pathLst>
                    <a:path w="379529" h="504056">
                      <a:moveTo>
                        <a:pt x="379529" y="504056"/>
                      </a:moveTo>
                      <a:lnTo>
                        <a:pt x="344075" y="0"/>
                      </a:lnTo>
                      <a:lnTo>
                        <a:pt x="35454" y="0"/>
                      </a:lnTo>
                      <a:lnTo>
                        <a:pt x="0" y="504056"/>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grpSp>
      </p:grpSp>
      <p:grpSp>
        <p:nvGrpSpPr>
          <p:cNvPr id="32" name="Group 31">
            <a:extLst>
              <a:ext uri="{FF2B5EF4-FFF2-40B4-BE49-F238E27FC236}">
                <a16:creationId xmlns:a16="http://schemas.microsoft.com/office/drawing/2014/main" id="{76B3BA67-18BE-DF8A-BCE0-DE5DF1123053}"/>
              </a:ext>
            </a:extLst>
          </p:cNvPr>
          <p:cNvGrpSpPr/>
          <p:nvPr/>
        </p:nvGrpSpPr>
        <p:grpSpPr>
          <a:xfrm rot="162136" flipV="1">
            <a:off x="4452081" y="2829103"/>
            <a:ext cx="1641673" cy="697422"/>
            <a:chOff x="1719925" y="2543877"/>
            <a:chExt cx="2510987" cy="1086154"/>
          </a:xfrm>
        </p:grpSpPr>
        <p:sp>
          <p:nvSpPr>
            <p:cNvPr id="33" name="Rectangle 34">
              <a:extLst>
                <a:ext uri="{FF2B5EF4-FFF2-40B4-BE49-F238E27FC236}">
                  <a16:creationId xmlns:a16="http://schemas.microsoft.com/office/drawing/2014/main" id="{BACCE5E1-B3D2-5F44-0B78-63FDDA9C7298}"/>
                </a:ext>
              </a:extLst>
            </p:cNvPr>
            <p:cNvSpPr/>
            <p:nvPr/>
          </p:nvSpPr>
          <p:spPr>
            <a:xfrm rot="19800000">
              <a:off x="1719925" y="3606561"/>
              <a:ext cx="459118" cy="23470"/>
            </a:xfrm>
            <a:custGeom>
              <a:avLst/>
              <a:gdLst/>
              <a:ahLst/>
              <a:cxnLst/>
              <a:rect l="l" t="t" r="r" b="b"/>
              <a:pathLst>
                <a:path w="704227" h="36000">
                  <a:moveTo>
                    <a:pt x="0" y="0"/>
                  </a:moveTo>
                  <a:lnTo>
                    <a:pt x="704227" y="0"/>
                  </a:lnTo>
                  <a:lnTo>
                    <a:pt x="704227" y="36000"/>
                  </a:lnTo>
                  <a:lnTo>
                    <a:pt x="0" y="36000"/>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34" name="Group 33">
              <a:extLst>
                <a:ext uri="{FF2B5EF4-FFF2-40B4-BE49-F238E27FC236}">
                  <a16:creationId xmlns:a16="http://schemas.microsoft.com/office/drawing/2014/main" id="{54CBB7FF-A401-B982-35C7-3353A7DCB52C}"/>
                </a:ext>
              </a:extLst>
            </p:cNvPr>
            <p:cNvGrpSpPr/>
            <p:nvPr/>
          </p:nvGrpSpPr>
          <p:grpSpPr>
            <a:xfrm rot="19800000">
              <a:off x="1918783" y="2543877"/>
              <a:ext cx="2312129" cy="850142"/>
              <a:chOff x="1475656" y="3334506"/>
              <a:chExt cx="3546504" cy="1304007"/>
            </a:xfrm>
          </p:grpSpPr>
          <p:sp>
            <p:nvSpPr>
              <p:cNvPr id="35" name="Parallelogram 34">
                <a:extLst>
                  <a:ext uri="{FF2B5EF4-FFF2-40B4-BE49-F238E27FC236}">
                    <a16:creationId xmlns:a16="http://schemas.microsoft.com/office/drawing/2014/main" id="{F214902D-BD71-AAD1-75D0-94463C87DEA4}"/>
                  </a:ext>
                </a:extLst>
              </p:cNvPr>
              <p:cNvSpPr/>
              <p:nvPr/>
            </p:nvSpPr>
            <p:spPr>
              <a:xfrm rot="10724139" flipH="1">
                <a:off x="3820326" y="4041378"/>
                <a:ext cx="1201834" cy="597135"/>
              </a:xfrm>
              <a:prstGeom prst="parallelogram">
                <a:avLst>
                  <a:gd name="adj" fmla="val 62269"/>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36" name="Parallelogram 35">
                <a:extLst>
                  <a:ext uri="{FF2B5EF4-FFF2-40B4-BE49-F238E27FC236}">
                    <a16:creationId xmlns:a16="http://schemas.microsoft.com/office/drawing/2014/main" id="{8BCDD752-9DA5-138D-1BE8-029C455E747E}"/>
                  </a:ext>
                </a:extLst>
              </p:cNvPr>
              <p:cNvSpPr/>
              <p:nvPr/>
            </p:nvSpPr>
            <p:spPr>
              <a:xfrm rot="10865554">
                <a:off x="3820326" y="3334506"/>
                <a:ext cx="1201834" cy="597136"/>
              </a:xfrm>
              <a:prstGeom prst="parallelogram">
                <a:avLst>
                  <a:gd name="adj" fmla="val 62269"/>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37" name="Group 36">
                <a:extLst>
                  <a:ext uri="{FF2B5EF4-FFF2-40B4-BE49-F238E27FC236}">
                    <a16:creationId xmlns:a16="http://schemas.microsoft.com/office/drawing/2014/main" id="{8A88CD66-CE89-4366-4E6C-6EDAEA409F72}"/>
                  </a:ext>
                </a:extLst>
              </p:cNvPr>
              <p:cNvGrpSpPr/>
              <p:nvPr/>
            </p:nvGrpSpPr>
            <p:grpSpPr>
              <a:xfrm>
                <a:off x="1475656" y="3862964"/>
                <a:ext cx="3181236" cy="246090"/>
                <a:chOff x="1688158" y="3440846"/>
                <a:chExt cx="2453112" cy="379529"/>
              </a:xfrm>
            </p:grpSpPr>
            <p:sp>
              <p:nvSpPr>
                <p:cNvPr id="38" name="Trapezoid 33">
                  <a:extLst>
                    <a:ext uri="{FF2B5EF4-FFF2-40B4-BE49-F238E27FC236}">
                      <a16:creationId xmlns:a16="http://schemas.microsoft.com/office/drawing/2014/main" id="{797E9063-91B6-C6C5-0BE9-ECD76E40A61F}"/>
                    </a:ext>
                  </a:extLst>
                </p:cNvPr>
                <p:cNvSpPr/>
                <p:nvPr/>
              </p:nvSpPr>
              <p:spPr>
                <a:xfrm rot="5400000" flipH="1">
                  <a:off x="3050196" y="2693847"/>
                  <a:ext cx="308621" cy="1873527"/>
                </a:xfrm>
                <a:custGeom>
                  <a:avLst/>
                  <a:gdLst/>
                  <a:ahLst/>
                  <a:cxnLst/>
                  <a:rect l="l" t="t" r="r" b="b"/>
                  <a:pathLst>
                    <a:path w="308621" h="1080120">
                      <a:moveTo>
                        <a:pt x="308621" y="1080120"/>
                      </a:moveTo>
                      <a:lnTo>
                        <a:pt x="232649" y="0"/>
                      </a:lnTo>
                      <a:lnTo>
                        <a:pt x="75972" y="0"/>
                      </a:lnTo>
                      <a:lnTo>
                        <a:pt x="0" y="108012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39" name="Chord 38">
                  <a:extLst>
                    <a:ext uri="{FF2B5EF4-FFF2-40B4-BE49-F238E27FC236}">
                      <a16:creationId xmlns:a16="http://schemas.microsoft.com/office/drawing/2014/main" id="{3385EB7E-9C67-2FC9-4F0B-DA525D7BE2B0}"/>
                    </a:ext>
                  </a:extLst>
                </p:cNvPr>
                <p:cNvSpPr/>
                <p:nvPr/>
              </p:nvSpPr>
              <p:spPr>
                <a:xfrm>
                  <a:off x="1688158" y="3454556"/>
                  <a:ext cx="155575" cy="352111"/>
                </a:xfrm>
                <a:prstGeom prst="chord">
                  <a:avLst>
                    <a:gd name="adj1" fmla="val 5391179"/>
                    <a:gd name="adj2" fmla="val 16200000"/>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40" name="Trapezoid 37">
                  <a:extLst>
                    <a:ext uri="{FF2B5EF4-FFF2-40B4-BE49-F238E27FC236}">
                      <a16:creationId xmlns:a16="http://schemas.microsoft.com/office/drawing/2014/main" id="{347E5C03-FF21-2818-96ED-9291438FAC1A}"/>
                    </a:ext>
                  </a:extLst>
                </p:cNvPr>
                <p:cNvSpPr/>
                <p:nvPr/>
              </p:nvSpPr>
              <p:spPr>
                <a:xfrm rot="5400000" flipH="1">
                  <a:off x="1825951" y="3378583"/>
                  <a:ext cx="379529" cy="504056"/>
                </a:xfrm>
                <a:custGeom>
                  <a:avLst/>
                  <a:gdLst/>
                  <a:ahLst/>
                  <a:cxnLst/>
                  <a:rect l="l" t="t" r="r" b="b"/>
                  <a:pathLst>
                    <a:path w="379529" h="504056">
                      <a:moveTo>
                        <a:pt x="379529" y="504056"/>
                      </a:moveTo>
                      <a:lnTo>
                        <a:pt x="344075" y="0"/>
                      </a:lnTo>
                      <a:lnTo>
                        <a:pt x="35454" y="0"/>
                      </a:lnTo>
                      <a:lnTo>
                        <a:pt x="0" y="504056"/>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grpSp>
      </p:grpSp>
      <p:sp>
        <p:nvSpPr>
          <p:cNvPr id="52" name="TextBox 51">
            <a:extLst>
              <a:ext uri="{FF2B5EF4-FFF2-40B4-BE49-F238E27FC236}">
                <a16:creationId xmlns:a16="http://schemas.microsoft.com/office/drawing/2014/main" id="{30A5C993-D8D1-CA17-8DE3-0CC2186F3953}"/>
              </a:ext>
            </a:extLst>
          </p:cNvPr>
          <p:cNvSpPr txBox="1"/>
          <p:nvPr/>
        </p:nvSpPr>
        <p:spPr>
          <a:xfrm>
            <a:off x="108622" y="960516"/>
            <a:ext cx="2631385" cy="954107"/>
          </a:xfrm>
          <a:prstGeom prst="rect">
            <a:avLst/>
          </a:prstGeom>
          <a:noFill/>
        </p:spPr>
        <p:txBody>
          <a:bodyPr wrap="square" rtlCol="0">
            <a:spAutoFit/>
          </a:bodyPr>
          <a:lstStyle/>
          <a:p>
            <a:pPr algn="r"/>
            <a:r>
              <a:rPr lang="en-US" altLang="ko-KR" b="1" dirty="0">
                <a:solidFill>
                  <a:schemeClr val="tx1">
                    <a:lumMod val="85000"/>
                    <a:lumOff val="15000"/>
                  </a:schemeClr>
                </a:solidFill>
                <a:latin typeface="+mn-lt"/>
                <a:cs typeface="Arial" pitchFamily="34" charset="0"/>
              </a:rPr>
              <a:t>To understand the scenario and concept of social and economic inclusion in North-eastern region</a:t>
            </a:r>
          </a:p>
        </p:txBody>
      </p:sp>
      <p:sp>
        <p:nvSpPr>
          <p:cNvPr id="55" name="TextBox 54">
            <a:extLst>
              <a:ext uri="{FF2B5EF4-FFF2-40B4-BE49-F238E27FC236}">
                <a16:creationId xmlns:a16="http://schemas.microsoft.com/office/drawing/2014/main" id="{0E6081A3-D2A4-EC49-D73D-C48F505DE1B8}"/>
              </a:ext>
            </a:extLst>
          </p:cNvPr>
          <p:cNvSpPr txBox="1"/>
          <p:nvPr/>
        </p:nvSpPr>
        <p:spPr>
          <a:xfrm>
            <a:off x="100716" y="3478755"/>
            <a:ext cx="2727887" cy="738664"/>
          </a:xfrm>
          <a:prstGeom prst="rect">
            <a:avLst/>
          </a:prstGeom>
          <a:noFill/>
        </p:spPr>
        <p:txBody>
          <a:bodyPr wrap="square" rtlCol="0">
            <a:spAutoFit/>
          </a:bodyPr>
          <a:lstStyle/>
          <a:p>
            <a:pPr algn="r"/>
            <a:r>
              <a:rPr lang="en-US" altLang="ko-KR" b="1" dirty="0">
                <a:solidFill>
                  <a:schemeClr val="tx1">
                    <a:lumMod val="85000"/>
                    <a:lumOff val="15000"/>
                  </a:schemeClr>
                </a:solidFill>
                <a:latin typeface="+mn-lt"/>
                <a:cs typeface="Arial" pitchFamily="34" charset="0"/>
              </a:rPr>
              <a:t>To elucidate the potential areas for inclusive development</a:t>
            </a:r>
          </a:p>
        </p:txBody>
      </p:sp>
      <p:sp>
        <p:nvSpPr>
          <p:cNvPr id="58" name="TextBox 57">
            <a:extLst>
              <a:ext uri="{FF2B5EF4-FFF2-40B4-BE49-F238E27FC236}">
                <a16:creationId xmlns:a16="http://schemas.microsoft.com/office/drawing/2014/main" id="{375B9682-F44F-DE2E-C7FE-F36FD09754CE}"/>
              </a:ext>
            </a:extLst>
          </p:cNvPr>
          <p:cNvSpPr txBox="1"/>
          <p:nvPr/>
        </p:nvSpPr>
        <p:spPr>
          <a:xfrm>
            <a:off x="5862988" y="997329"/>
            <a:ext cx="2727887" cy="738664"/>
          </a:xfrm>
          <a:prstGeom prst="rect">
            <a:avLst/>
          </a:prstGeom>
          <a:noFill/>
        </p:spPr>
        <p:txBody>
          <a:bodyPr wrap="square" rtlCol="0">
            <a:spAutoFit/>
          </a:bodyPr>
          <a:lstStyle/>
          <a:p>
            <a:r>
              <a:rPr lang="en-US" altLang="ko-KR" b="1" dirty="0">
                <a:solidFill>
                  <a:schemeClr val="tx1">
                    <a:lumMod val="85000"/>
                    <a:lumOff val="15000"/>
                  </a:schemeClr>
                </a:solidFill>
                <a:latin typeface="+mn-lt"/>
                <a:cs typeface="Arial" pitchFamily="34" charset="0"/>
              </a:rPr>
              <a:t>To know the existing initiatives for social and economic inclusion</a:t>
            </a:r>
          </a:p>
        </p:txBody>
      </p:sp>
      <p:sp>
        <p:nvSpPr>
          <p:cNvPr id="61" name="TextBox 60">
            <a:extLst>
              <a:ext uri="{FF2B5EF4-FFF2-40B4-BE49-F238E27FC236}">
                <a16:creationId xmlns:a16="http://schemas.microsoft.com/office/drawing/2014/main" id="{DCC59665-EA86-0AE5-8E4D-07ABA9F0E0AF}"/>
              </a:ext>
            </a:extLst>
          </p:cNvPr>
          <p:cNvSpPr txBox="1"/>
          <p:nvPr/>
        </p:nvSpPr>
        <p:spPr>
          <a:xfrm>
            <a:off x="5958475" y="3522398"/>
            <a:ext cx="2727887" cy="738664"/>
          </a:xfrm>
          <a:prstGeom prst="rect">
            <a:avLst/>
          </a:prstGeom>
          <a:noFill/>
        </p:spPr>
        <p:txBody>
          <a:bodyPr wrap="square" rtlCol="0">
            <a:spAutoFit/>
          </a:bodyPr>
          <a:lstStyle/>
          <a:p>
            <a:r>
              <a:rPr lang="en-US" altLang="ko-KR" b="1" dirty="0">
                <a:solidFill>
                  <a:schemeClr val="tx1">
                    <a:lumMod val="85000"/>
                    <a:lumOff val="15000"/>
                  </a:schemeClr>
                </a:solidFill>
                <a:latin typeface="+mn-lt"/>
                <a:cs typeface="Arial" pitchFamily="34" charset="0"/>
              </a:rPr>
              <a:t>To review the research studies related to social and economic inclusion</a:t>
            </a:r>
          </a:p>
        </p:txBody>
      </p:sp>
      <p:grpSp>
        <p:nvGrpSpPr>
          <p:cNvPr id="62" name="Group 61">
            <a:extLst>
              <a:ext uri="{FF2B5EF4-FFF2-40B4-BE49-F238E27FC236}">
                <a16:creationId xmlns:a16="http://schemas.microsoft.com/office/drawing/2014/main" id="{F952189B-47FC-DE89-1AD3-5655E067246B}"/>
              </a:ext>
            </a:extLst>
          </p:cNvPr>
          <p:cNvGrpSpPr/>
          <p:nvPr/>
        </p:nvGrpSpPr>
        <p:grpSpPr>
          <a:xfrm rot="162136" flipH="1">
            <a:off x="2579276" y="1838186"/>
            <a:ext cx="1641673" cy="697422"/>
            <a:chOff x="1719925" y="2543877"/>
            <a:chExt cx="2510987" cy="1086154"/>
          </a:xfrm>
        </p:grpSpPr>
        <p:sp>
          <p:nvSpPr>
            <p:cNvPr id="63" name="Rectangle 34">
              <a:extLst>
                <a:ext uri="{FF2B5EF4-FFF2-40B4-BE49-F238E27FC236}">
                  <a16:creationId xmlns:a16="http://schemas.microsoft.com/office/drawing/2014/main" id="{8CA7C265-01EC-FD7B-9821-75BF42A821B9}"/>
                </a:ext>
              </a:extLst>
            </p:cNvPr>
            <p:cNvSpPr/>
            <p:nvPr/>
          </p:nvSpPr>
          <p:spPr>
            <a:xfrm rot="19800000">
              <a:off x="1719925" y="3606561"/>
              <a:ext cx="459118" cy="23470"/>
            </a:xfrm>
            <a:custGeom>
              <a:avLst/>
              <a:gdLst/>
              <a:ahLst/>
              <a:cxnLst/>
              <a:rect l="l" t="t" r="r" b="b"/>
              <a:pathLst>
                <a:path w="704227" h="36000">
                  <a:moveTo>
                    <a:pt x="0" y="0"/>
                  </a:moveTo>
                  <a:lnTo>
                    <a:pt x="704227" y="0"/>
                  </a:lnTo>
                  <a:lnTo>
                    <a:pt x="704227" y="36000"/>
                  </a:lnTo>
                  <a:lnTo>
                    <a:pt x="0" y="3600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64" name="Group 63">
              <a:extLst>
                <a:ext uri="{FF2B5EF4-FFF2-40B4-BE49-F238E27FC236}">
                  <a16:creationId xmlns:a16="http://schemas.microsoft.com/office/drawing/2014/main" id="{3F83943E-F86F-9225-125D-DD2B81A81AE7}"/>
                </a:ext>
              </a:extLst>
            </p:cNvPr>
            <p:cNvGrpSpPr/>
            <p:nvPr/>
          </p:nvGrpSpPr>
          <p:grpSpPr>
            <a:xfrm rot="19800000">
              <a:off x="1918783" y="2543877"/>
              <a:ext cx="2312129" cy="850142"/>
              <a:chOff x="1475656" y="3334506"/>
              <a:chExt cx="3546504" cy="1304007"/>
            </a:xfrm>
          </p:grpSpPr>
          <p:sp>
            <p:nvSpPr>
              <p:cNvPr id="65" name="Parallelogram 64">
                <a:extLst>
                  <a:ext uri="{FF2B5EF4-FFF2-40B4-BE49-F238E27FC236}">
                    <a16:creationId xmlns:a16="http://schemas.microsoft.com/office/drawing/2014/main" id="{4731891F-67BA-A7D1-D432-C27F051B6141}"/>
                  </a:ext>
                </a:extLst>
              </p:cNvPr>
              <p:cNvSpPr/>
              <p:nvPr/>
            </p:nvSpPr>
            <p:spPr>
              <a:xfrm rot="10724139" flipH="1">
                <a:off x="3820326" y="4041378"/>
                <a:ext cx="1201834" cy="597135"/>
              </a:xfrm>
              <a:prstGeom prst="parallelogram">
                <a:avLst>
                  <a:gd name="adj" fmla="val 62269"/>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66" name="Parallelogram 65">
                <a:extLst>
                  <a:ext uri="{FF2B5EF4-FFF2-40B4-BE49-F238E27FC236}">
                    <a16:creationId xmlns:a16="http://schemas.microsoft.com/office/drawing/2014/main" id="{AADEFF89-4CAC-D1E4-B9DA-213A6800A869}"/>
                  </a:ext>
                </a:extLst>
              </p:cNvPr>
              <p:cNvSpPr/>
              <p:nvPr/>
            </p:nvSpPr>
            <p:spPr>
              <a:xfrm rot="10865554">
                <a:off x="3820326" y="3334506"/>
                <a:ext cx="1201834" cy="597136"/>
              </a:xfrm>
              <a:prstGeom prst="parallelogram">
                <a:avLst>
                  <a:gd name="adj" fmla="val 62269"/>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67" name="Group 66">
                <a:extLst>
                  <a:ext uri="{FF2B5EF4-FFF2-40B4-BE49-F238E27FC236}">
                    <a16:creationId xmlns:a16="http://schemas.microsoft.com/office/drawing/2014/main" id="{CBAF6225-5E5D-FBF2-A585-16AE391D9A82}"/>
                  </a:ext>
                </a:extLst>
              </p:cNvPr>
              <p:cNvGrpSpPr/>
              <p:nvPr/>
            </p:nvGrpSpPr>
            <p:grpSpPr>
              <a:xfrm>
                <a:off x="1475656" y="3862964"/>
                <a:ext cx="3181236" cy="246090"/>
                <a:chOff x="1688158" y="3440846"/>
                <a:chExt cx="2453112" cy="379529"/>
              </a:xfrm>
            </p:grpSpPr>
            <p:sp>
              <p:nvSpPr>
                <p:cNvPr id="68" name="Trapezoid 33">
                  <a:extLst>
                    <a:ext uri="{FF2B5EF4-FFF2-40B4-BE49-F238E27FC236}">
                      <a16:creationId xmlns:a16="http://schemas.microsoft.com/office/drawing/2014/main" id="{D8CE1AF0-26BF-32F4-CB4A-C8921F918B24}"/>
                    </a:ext>
                  </a:extLst>
                </p:cNvPr>
                <p:cNvSpPr/>
                <p:nvPr/>
              </p:nvSpPr>
              <p:spPr>
                <a:xfrm rot="5400000" flipH="1">
                  <a:off x="3050196" y="2693847"/>
                  <a:ext cx="308621" cy="1873527"/>
                </a:xfrm>
                <a:custGeom>
                  <a:avLst/>
                  <a:gdLst/>
                  <a:ahLst/>
                  <a:cxnLst/>
                  <a:rect l="l" t="t" r="r" b="b"/>
                  <a:pathLst>
                    <a:path w="308621" h="1080120">
                      <a:moveTo>
                        <a:pt x="308621" y="1080120"/>
                      </a:moveTo>
                      <a:lnTo>
                        <a:pt x="232649" y="0"/>
                      </a:lnTo>
                      <a:lnTo>
                        <a:pt x="75972" y="0"/>
                      </a:lnTo>
                      <a:lnTo>
                        <a:pt x="0" y="108012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69" name="Chord 68">
                  <a:extLst>
                    <a:ext uri="{FF2B5EF4-FFF2-40B4-BE49-F238E27FC236}">
                      <a16:creationId xmlns:a16="http://schemas.microsoft.com/office/drawing/2014/main" id="{972A4F31-226B-B8A9-5E25-088C0C87AA7B}"/>
                    </a:ext>
                  </a:extLst>
                </p:cNvPr>
                <p:cNvSpPr/>
                <p:nvPr/>
              </p:nvSpPr>
              <p:spPr>
                <a:xfrm>
                  <a:off x="1688158" y="3454556"/>
                  <a:ext cx="155575" cy="352111"/>
                </a:xfrm>
                <a:prstGeom prst="chord">
                  <a:avLst>
                    <a:gd name="adj1" fmla="val 5391179"/>
                    <a:gd name="adj2" fmla="val 16200000"/>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70" name="Trapezoid 37">
                  <a:extLst>
                    <a:ext uri="{FF2B5EF4-FFF2-40B4-BE49-F238E27FC236}">
                      <a16:creationId xmlns:a16="http://schemas.microsoft.com/office/drawing/2014/main" id="{D96276CB-294C-47DD-FC6E-59D512F25A77}"/>
                    </a:ext>
                  </a:extLst>
                </p:cNvPr>
                <p:cNvSpPr/>
                <p:nvPr/>
              </p:nvSpPr>
              <p:spPr>
                <a:xfrm rot="5400000" flipH="1">
                  <a:off x="1825951" y="3378583"/>
                  <a:ext cx="379529" cy="504056"/>
                </a:xfrm>
                <a:custGeom>
                  <a:avLst/>
                  <a:gdLst/>
                  <a:ahLst/>
                  <a:cxnLst/>
                  <a:rect l="l" t="t" r="r" b="b"/>
                  <a:pathLst>
                    <a:path w="379529" h="504056">
                      <a:moveTo>
                        <a:pt x="379529" y="504056"/>
                      </a:moveTo>
                      <a:lnTo>
                        <a:pt x="344075" y="0"/>
                      </a:lnTo>
                      <a:lnTo>
                        <a:pt x="35454" y="0"/>
                      </a:lnTo>
                      <a:lnTo>
                        <a:pt x="0" y="504056"/>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grpSp>
      </p:grpSp>
      <p:grpSp>
        <p:nvGrpSpPr>
          <p:cNvPr id="71" name="Group 70">
            <a:extLst>
              <a:ext uri="{FF2B5EF4-FFF2-40B4-BE49-F238E27FC236}">
                <a16:creationId xmlns:a16="http://schemas.microsoft.com/office/drawing/2014/main" id="{D0E1C2C8-31D5-2139-48C1-B0A385BEF3ED}"/>
              </a:ext>
            </a:extLst>
          </p:cNvPr>
          <p:cNvGrpSpPr/>
          <p:nvPr/>
        </p:nvGrpSpPr>
        <p:grpSpPr>
          <a:xfrm rot="21437864" flipH="1" flipV="1">
            <a:off x="2588756" y="2831775"/>
            <a:ext cx="1641673" cy="697422"/>
            <a:chOff x="1719925" y="2543877"/>
            <a:chExt cx="2510987" cy="1086154"/>
          </a:xfrm>
        </p:grpSpPr>
        <p:sp>
          <p:nvSpPr>
            <p:cNvPr id="72" name="Rectangle 34">
              <a:extLst>
                <a:ext uri="{FF2B5EF4-FFF2-40B4-BE49-F238E27FC236}">
                  <a16:creationId xmlns:a16="http://schemas.microsoft.com/office/drawing/2014/main" id="{88217900-69B7-B564-ED77-2AC568525B01}"/>
                </a:ext>
              </a:extLst>
            </p:cNvPr>
            <p:cNvSpPr/>
            <p:nvPr/>
          </p:nvSpPr>
          <p:spPr>
            <a:xfrm rot="19800000">
              <a:off x="1719925" y="3606561"/>
              <a:ext cx="459118" cy="23470"/>
            </a:xfrm>
            <a:custGeom>
              <a:avLst/>
              <a:gdLst/>
              <a:ahLst/>
              <a:cxnLst/>
              <a:rect l="l" t="t" r="r" b="b"/>
              <a:pathLst>
                <a:path w="704227" h="36000">
                  <a:moveTo>
                    <a:pt x="0" y="0"/>
                  </a:moveTo>
                  <a:lnTo>
                    <a:pt x="704227" y="0"/>
                  </a:lnTo>
                  <a:lnTo>
                    <a:pt x="704227" y="36000"/>
                  </a:lnTo>
                  <a:lnTo>
                    <a:pt x="0" y="3600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73" name="Group 72">
              <a:extLst>
                <a:ext uri="{FF2B5EF4-FFF2-40B4-BE49-F238E27FC236}">
                  <a16:creationId xmlns:a16="http://schemas.microsoft.com/office/drawing/2014/main" id="{775FDBD6-417A-A265-C6B2-3E7400DBB94C}"/>
                </a:ext>
              </a:extLst>
            </p:cNvPr>
            <p:cNvGrpSpPr/>
            <p:nvPr/>
          </p:nvGrpSpPr>
          <p:grpSpPr>
            <a:xfrm rot="19800000">
              <a:off x="1918783" y="2543877"/>
              <a:ext cx="2312129" cy="850142"/>
              <a:chOff x="1475656" y="3334506"/>
              <a:chExt cx="3546504" cy="1304007"/>
            </a:xfrm>
          </p:grpSpPr>
          <p:sp>
            <p:nvSpPr>
              <p:cNvPr id="74" name="Parallelogram 73">
                <a:extLst>
                  <a:ext uri="{FF2B5EF4-FFF2-40B4-BE49-F238E27FC236}">
                    <a16:creationId xmlns:a16="http://schemas.microsoft.com/office/drawing/2014/main" id="{474E2A73-290C-AEE1-5198-1E1B8EB8F3DE}"/>
                  </a:ext>
                </a:extLst>
              </p:cNvPr>
              <p:cNvSpPr/>
              <p:nvPr/>
            </p:nvSpPr>
            <p:spPr>
              <a:xfrm rot="10724139" flipH="1">
                <a:off x="3820326" y="4041378"/>
                <a:ext cx="1201834" cy="597135"/>
              </a:xfrm>
              <a:prstGeom prst="parallelogram">
                <a:avLst>
                  <a:gd name="adj" fmla="val 62269"/>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75" name="Parallelogram 74">
                <a:extLst>
                  <a:ext uri="{FF2B5EF4-FFF2-40B4-BE49-F238E27FC236}">
                    <a16:creationId xmlns:a16="http://schemas.microsoft.com/office/drawing/2014/main" id="{758CBBD1-A0A2-B379-BB40-FAF7903E08B2}"/>
                  </a:ext>
                </a:extLst>
              </p:cNvPr>
              <p:cNvSpPr/>
              <p:nvPr/>
            </p:nvSpPr>
            <p:spPr>
              <a:xfrm rot="10865554">
                <a:off x="3820326" y="3334506"/>
                <a:ext cx="1201834" cy="597136"/>
              </a:xfrm>
              <a:prstGeom prst="parallelogram">
                <a:avLst>
                  <a:gd name="adj" fmla="val 62269"/>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nvGrpSpPr>
              <p:cNvPr id="76" name="Group 75">
                <a:extLst>
                  <a:ext uri="{FF2B5EF4-FFF2-40B4-BE49-F238E27FC236}">
                    <a16:creationId xmlns:a16="http://schemas.microsoft.com/office/drawing/2014/main" id="{4A516504-BD06-2EAD-89E7-7DB46C7DAB7E}"/>
                  </a:ext>
                </a:extLst>
              </p:cNvPr>
              <p:cNvGrpSpPr/>
              <p:nvPr/>
            </p:nvGrpSpPr>
            <p:grpSpPr>
              <a:xfrm>
                <a:off x="1475656" y="3862964"/>
                <a:ext cx="3181236" cy="246090"/>
                <a:chOff x="1688158" y="3440846"/>
                <a:chExt cx="2453112" cy="379529"/>
              </a:xfrm>
            </p:grpSpPr>
            <p:sp>
              <p:nvSpPr>
                <p:cNvPr id="77" name="Trapezoid 33">
                  <a:extLst>
                    <a:ext uri="{FF2B5EF4-FFF2-40B4-BE49-F238E27FC236}">
                      <a16:creationId xmlns:a16="http://schemas.microsoft.com/office/drawing/2014/main" id="{B4555791-8879-9C1E-74EE-E9B0126264A1}"/>
                    </a:ext>
                  </a:extLst>
                </p:cNvPr>
                <p:cNvSpPr/>
                <p:nvPr/>
              </p:nvSpPr>
              <p:spPr>
                <a:xfrm rot="5400000" flipH="1">
                  <a:off x="3050196" y="2693847"/>
                  <a:ext cx="308621" cy="1873527"/>
                </a:xfrm>
                <a:custGeom>
                  <a:avLst/>
                  <a:gdLst/>
                  <a:ahLst/>
                  <a:cxnLst/>
                  <a:rect l="l" t="t" r="r" b="b"/>
                  <a:pathLst>
                    <a:path w="308621" h="1080120">
                      <a:moveTo>
                        <a:pt x="308621" y="1080120"/>
                      </a:moveTo>
                      <a:lnTo>
                        <a:pt x="232649" y="0"/>
                      </a:lnTo>
                      <a:lnTo>
                        <a:pt x="75972" y="0"/>
                      </a:lnTo>
                      <a:lnTo>
                        <a:pt x="0" y="108012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78" name="Chord 77">
                  <a:extLst>
                    <a:ext uri="{FF2B5EF4-FFF2-40B4-BE49-F238E27FC236}">
                      <a16:creationId xmlns:a16="http://schemas.microsoft.com/office/drawing/2014/main" id="{867E4349-23A8-9922-ECED-6F1062C6AF96}"/>
                    </a:ext>
                  </a:extLst>
                </p:cNvPr>
                <p:cNvSpPr/>
                <p:nvPr/>
              </p:nvSpPr>
              <p:spPr>
                <a:xfrm>
                  <a:off x="1688158" y="3454556"/>
                  <a:ext cx="155575" cy="352111"/>
                </a:xfrm>
                <a:prstGeom prst="chord">
                  <a:avLst>
                    <a:gd name="adj1" fmla="val 5391179"/>
                    <a:gd name="adj2" fmla="val 16200000"/>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79" name="Trapezoid 37">
                  <a:extLst>
                    <a:ext uri="{FF2B5EF4-FFF2-40B4-BE49-F238E27FC236}">
                      <a16:creationId xmlns:a16="http://schemas.microsoft.com/office/drawing/2014/main" id="{0B7D1279-5E1A-5DDB-97DE-C7D4ADA5E951}"/>
                    </a:ext>
                  </a:extLst>
                </p:cNvPr>
                <p:cNvSpPr/>
                <p:nvPr/>
              </p:nvSpPr>
              <p:spPr>
                <a:xfrm rot="5400000" flipH="1">
                  <a:off x="1825951" y="3378583"/>
                  <a:ext cx="379529" cy="504056"/>
                </a:xfrm>
                <a:custGeom>
                  <a:avLst/>
                  <a:gdLst/>
                  <a:ahLst/>
                  <a:cxnLst/>
                  <a:rect l="l" t="t" r="r" b="b"/>
                  <a:pathLst>
                    <a:path w="379529" h="504056">
                      <a:moveTo>
                        <a:pt x="379529" y="504056"/>
                      </a:moveTo>
                      <a:lnTo>
                        <a:pt x="344075" y="0"/>
                      </a:lnTo>
                      <a:lnTo>
                        <a:pt x="35454" y="0"/>
                      </a:lnTo>
                      <a:lnTo>
                        <a:pt x="0" y="504056"/>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grpSp>
        </p:grpSp>
      </p:grpSp>
      <p:sp>
        <p:nvSpPr>
          <p:cNvPr id="81" name="TextBox 80">
            <a:extLst>
              <a:ext uri="{FF2B5EF4-FFF2-40B4-BE49-F238E27FC236}">
                <a16:creationId xmlns:a16="http://schemas.microsoft.com/office/drawing/2014/main" id="{4D1048EF-1CB2-EE9A-0EEE-45093F9FDD7C}"/>
              </a:ext>
            </a:extLst>
          </p:cNvPr>
          <p:cNvSpPr txBox="1"/>
          <p:nvPr/>
        </p:nvSpPr>
        <p:spPr>
          <a:xfrm>
            <a:off x="1443395" y="142762"/>
            <a:ext cx="5547600" cy="400110"/>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r>
              <a:rPr lang="en-US" sz="2000" b="1" i="0" u="none" strike="noStrike" baseline="0" dirty="0">
                <a:solidFill>
                  <a:schemeClr val="bg1"/>
                </a:solidFill>
              </a:rPr>
              <a:t>OBJECTIVES</a:t>
            </a:r>
            <a:endParaRPr lang="en-IN" sz="2000" b="1" dirty="0">
              <a:solidFill>
                <a:schemeClr val="bg1"/>
              </a:solidFill>
            </a:endParaRPr>
          </a:p>
        </p:txBody>
      </p:sp>
      <p:sp>
        <p:nvSpPr>
          <p:cNvPr id="2" name="Slide Number Placeholder 1">
            <a:extLst>
              <a:ext uri="{FF2B5EF4-FFF2-40B4-BE49-F238E27FC236}">
                <a16:creationId xmlns:a16="http://schemas.microsoft.com/office/drawing/2014/main" id="{B35D7BF5-56E3-1D24-62D7-A03C578B771E}"/>
              </a:ext>
            </a:extLst>
          </p:cNvPr>
          <p:cNvSpPr>
            <a:spLocks noGrp="1"/>
          </p:cNvSpPr>
          <p:nvPr>
            <p:ph type="sldNum" idx="12"/>
          </p:nvPr>
        </p:nvSpPr>
        <p:spPr/>
        <p:txBody>
          <a:bodyPr/>
          <a:lstStyle/>
          <a:p>
            <a:fld id="{00000000-1234-1234-1234-123412341234}" type="slidenum">
              <a:rPr lang="en" b="1" smtClean="0">
                <a:latin typeface="+mn-lt"/>
              </a:rPr>
              <a:pPr/>
              <a:t>11</a:t>
            </a:fld>
            <a:endParaRPr lang="en" b="1">
              <a:latin typeface="+mn-lt"/>
            </a:endParaRPr>
          </a:p>
        </p:txBody>
      </p:sp>
      <p:sp>
        <p:nvSpPr>
          <p:cNvPr id="3" name="Slide Number Placeholder 1">
            <a:extLst>
              <a:ext uri="{FF2B5EF4-FFF2-40B4-BE49-F238E27FC236}">
                <a16:creationId xmlns:a16="http://schemas.microsoft.com/office/drawing/2014/main" id="{CE71CC55-36EE-FBF3-7A53-AFD1A4D39D36}"/>
              </a:ext>
            </a:extLst>
          </p:cNvPr>
          <p:cNvSpPr txBox="1">
            <a:spLocks/>
          </p:cNvSpPr>
          <p:nvPr/>
        </p:nvSpPr>
        <p:spPr>
          <a:xfrm>
            <a:off x="8316525" y="4628186"/>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11</a:t>
            </a:fld>
            <a:endParaRPr lang="en" b="1" dirty="0">
              <a:solidFill>
                <a:schemeClr val="tx1"/>
              </a:solidFill>
              <a:latin typeface="+mn-lt"/>
            </a:endParaRPr>
          </a:p>
        </p:txBody>
      </p:sp>
      <p:sp>
        <p:nvSpPr>
          <p:cNvPr id="4" name="TextBox 3">
            <a:extLst>
              <a:ext uri="{FF2B5EF4-FFF2-40B4-BE49-F238E27FC236}">
                <a16:creationId xmlns:a16="http://schemas.microsoft.com/office/drawing/2014/main" id="{B741BE6F-27C7-825C-9E06-39764FB8DDC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44938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par>
                                <p:cTn id="10" presetID="53" presetClass="entr" presetSubtype="16"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p:cTn id="12" dur="500" fill="hold"/>
                                        <p:tgtEl>
                                          <p:spTgt spid="62"/>
                                        </p:tgtEl>
                                        <p:attrNameLst>
                                          <p:attrName>ppt_w</p:attrName>
                                        </p:attrNameLst>
                                      </p:cBhvr>
                                      <p:tavLst>
                                        <p:tav tm="0">
                                          <p:val>
                                            <p:fltVal val="0"/>
                                          </p:val>
                                        </p:tav>
                                        <p:tav tm="100000">
                                          <p:val>
                                            <p:strVal val="#ppt_w"/>
                                          </p:val>
                                        </p:tav>
                                      </p:tavLst>
                                    </p:anim>
                                    <p:anim calcmode="lin" valueType="num">
                                      <p:cBhvr>
                                        <p:cTn id="13" dur="500" fill="hold"/>
                                        <p:tgtEl>
                                          <p:spTgt spid="62"/>
                                        </p:tgtEl>
                                        <p:attrNameLst>
                                          <p:attrName>ppt_h</p:attrName>
                                        </p:attrNameLst>
                                      </p:cBhvr>
                                      <p:tavLst>
                                        <p:tav tm="0">
                                          <p:val>
                                            <p:fltVal val="0"/>
                                          </p:val>
                                        </p:tav>
                                        <p:tav tm="100000">
                                          <p:val>
                                            <p:strVal val="#ppt_h"/>
                                          </p:val>
                                        </p:tav>
                                      </p:tavLst>
                                    </p:anim>
                                    <p:animEffect transition="in" filter="fade">
                                      <p:cBhvr>
                                        <p:cTn id="14" dur="500"/>
                                        <p:tgtEl>
                                          <p:spTgt spid="62"/>
                                        </p:tgtEl>
                                      </p:cBhvr>
                                    </p:animEffect>
                                  </p:childTnLst>
                                </p:cTn>
                              </p:par>
                              <p:par>
                                <p:cTn id="15" presetID="53" presetClass="entr" presetSubtype="16"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8"/>
                                        </p:tgtEl>
                                        <p:attrNameLst>
                                          <p:attrName>style.visibility</p:attrName>
                                        </p:attrNameLst>
                                      </p:cBhvr>
                                      <p:to>
                                        <p:strVal val="visible"/>
                                      </p:to>
                                    </p:set>
                                    <p:anim calcmode="lin" valueType="num">
                                      <p:cBhvr>
                                        <p:cTn id="22" dur="500" fill="hold"/>
                                        <p:tgtEl>
                                          <p:spTgt spid="58"/>
                                        </p:tgtEl>
                                        <p:attrNameLst>
                                          <p:attrName>ppt_w</p:attrName>
                                        </p:attrNameLst>
                                      </p:cBhvr>
                                      <p:tavLst>
                                        <p:tav tm="0">
                                          <p:val>
                                            <p:fltVal val="0"/>
                                          </p:val>
                                        </p:tav>
                                        <p:tav tm="100000">
                                          <p:val>
                                            <p:strVal val="#ppt_w"/>
                                          </p:val>
                                        </p:tav>
                                      </p:tavLst>
                                    </p:anim>
                                    <p:anim calcmode="lin" valueType="num">
                                      <p:cBhvr>
                                        <p:cTn id="23" dur="500" fill="hold"/>
                                        <p:tgtEl>
                                          <p:spTgt spid="58"/>
                                        </p:tgtEl>
                                        <p:attrNameLst>
                                          <p:attrName>ppt_h</p:attrName>
                                        </p:attrNameLst>
                                      </p:cBhvr>
                                      <p:tavLst>
                                        <p:tav tm="0">
                                          <p:val>
                                            <p:fltVal val="0"/>
                                          </p:val>
                                        </p:tav>
                                        <p:tav tm="100000">
                                          <p:val>
                                            <p:strVal val="#ppt_h"/>
                                          </p:val>
                                        </p:tav>
                                      </p:tavLst>
                                    </p:anim>
                                    <p:animEffect transition="in" filter="fade">
                                      <p:cBhvr>
                                        <p:cTn id="24" dur="500"/>
                                        <p:tgtEl>
                                          <p:spTgt spid="5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p:cTn id="27" dur="500" fill="hold"/>
                                        <p:tgtEl>
                                          <p:spTgt spid="55"/>
                                        </p:tgtEl>
                                        <p:attrNameLst>
                                          <p:attrName>ppt_w</p:attrName>
                                        </p:attrNameLst>
                                      </p:cBhvr>
                                      <p:tavLst>
                                        <p:tav tm="0">
                                          <p:val>
                                            <p:fltVal val="0"/>
                                          </p:val>
                                        </p:tav>
                                        <p:tav tm="100000">
                                          <p:val>
                                            <p:strVal val="#ppt_w"/>
                                          </p:val>
                                        </p:tav>
                                      </p:tavLst>
                                    </p:anim>
                                    <p:anim calcmode="lin" valueType="num">
                                      <p:cBhvr>
                                        <p:cTn id="28" dur="500" fill="hold"/>
                                        <p:tgtEl>
                                          <p:spTgt spid="55"/>
                                        </p:tgtEl>
                                        <p:attrNameLst>
                                          <p:attrName>ppt_h</p:attrName>
                                        </p:attrNameLst>
                                      </p:cBhvr>
                                      <p:tavLst>
                                        <p:tav tm="0">
                                          <p:val>
                                            <p:fltVal val="0"/>
                                          </p:val>
                                        </p:tav>
                                        <p:tav tm="100000">
                                          <p:val>
                                            <p:strVal val="#ppt_h"/>
                                          </p:val>
                                        </p:tav>
                                      </p:tavLst>
                                    </p:anim>
                                    <p:animEffect transition="in" filter="fade">
                                      <p:cBhvr>
                                        <p:cTn id="29" dur="500"/>
                                        <p:tgtEl>
                                          <p:spTgt spid="55"/>
                                        </p:tgtEl>
                                      </p:cBhvr>
                                    </p:animEffect>
                                  </p:childTnLst>
                                </p:cTn>
                              </p:par>
                              <p:par>
                                <p:cTn id="30" presetID="53" presetClass="entr" presetSubtype="16" fill="hold" nodeType="with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p:cTn id="32" dur="500" fill="hold"/>
                                        <p:tgtEl>
                                          <p:spTgt spid="71"/>
                                        </p:tgtEl>
                                        <p:attrNameLst>
                                          <p:attrName>ppt_w</p:attrName>
                                        </p:attrNameLst>
                                      </p:cBhvr>
                                      <p:tavLst>
                                        <p:tav tm="0">
                                          <p:val>
                                            <p:fltVal val="0"/>
                                          </p:val>
                                        </p:tav>
                                        <p:tav tm="100000">
                                          <p:val>
                                            <p:strVal val="#ppt_w"/>
                                          </p:val>
                                        </p:tav>
                                      </p:tavLst>
                                    </p:anim>
                                    <p:anim calcmode="lin" valueType="num">
                                      <p:cBhvr>
                                        <p:cTn id="33" dur="500" fill="hold"/>
                                        <p:tgtEl>
                                          <p:spTgt spid="71"/>
                                        </p:tgtEl>
                                        <p:attrNameLst>
                                          <p:attrName>ppt_h</p:attrName>
                                        </p:attrNameLst>
                                      </p:cBhvr>
                                      <p:tavLst>
                                        <p:tav tm="0">
                                          <p:val>
                                            <p:fltVal val="0"/>
                                          </p:val>
                                        </p:tav>
                                        <p:tav tm="100000">
                                          <p:val>
                                            <p:strVal val="#ppt_h"/>
                                          </p:val>
                                        </p:tav>
                                      </p:tavLst>
                                    </p:anim>
                                    <p:animEffect transition="in" filter="fade">
                                      <p:cBhvr>
                                        <p:cTn id="34" dur="500"/>
                                        <p:tgtEl>
                                          <p:spTgt spid="71"/>
                                        </p:tgtEl>
                                      </p:cBhvr>
                                    </p:animEffect>
                                  </p:childTnLst>
                                </p:cTn>
                              </p:par>
                              <p:par>
                                <p:cTn id="35" presetID="53" presetClass="entr" presetSubtype="16"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 calcmode="lin" valueType="num">
                                      <p:cBhvr>
                                        <p:cTn id="42" dur="500" fill="hold"/>
                                        <p:tgtEl>
                                          <p:spTgt spid="61"/>
                                        </p:tgtEl>
                                        <p:attrNameLst>
                                          <p:attrName>ppt_w</p:attrName>
                                        </p:attrNameLst>
                                      </p:cBhvr>
                                      <p:tavLst>
                                        <p:tav tm="0">
                                          <p:val>
                                            <p:fltVal val="0"/>
                                          </p:val>
                                        </p:tav>
                                        <p:tav tm="100000">
                                          <p:val>
                                            <p:strVal val="#ppt_w"/>
                                          </p:val>
                                        </p:tav>
                                      </p:tavLst>
                                    </p:anim>
                                    <p:anim calcmode="lin" valueType="num">
                                      <p:cBhvr>
                                        <p:cTn id="43" dur="500" fill="hold"/>
                                        <p:tgtEl>
                                          <p:spTgt spid="61"/>
                                        </p:tgtEl>
                                        <p:attrNameLst>
                                          <p:attrName>ppt_h</p:attrName>
                                        </p:attrNameLst>
                                      </p:cBhvr>
                                      <p:tavLst>
                                        <p:tav tm="0">
                                          <p:val>
                                            <p:fltVal val="0"/>
                                          </p:val>
                                        </p:tav>
                                        <p:tav tm="100000">
                                          <p:val>
                                            <p:strVal val="#ppt_h"/>
                                          </p:val>
                                        </p:tav>
                                      </p:tavLst>
                                    </p:anim>
                                    <p:animEffect transition="in" filter="fade">
                                      <p:cBhvr>
                                        <p:cTn id="44"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5" grpId="0"/>
      <p:bldP spid="58" grpId="0"/>
      <p:bldP spid="6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North East Rural Livelihood Project (NERLP) - IndiaFilings">
            <a:extLst>
              <a:ext uri="{FF2B5EF4-FFF2-40B4-BE49-F238E27FC236}">
                <a16:creationId xmlns:a16="http://schemas.microsoft.com/office/drawing/2014/main" id="{F8E18DE8-680A-4F52-89CF-4C94755E51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61671" y="185171"/>
            <a:ext cx="4995275" cy="4787557"/>
          </a:xfrm>
          <a:prstGeom prst="rect">
            <a:avLst/>
          </a:prstGeom>
          <a:noFill/>
          <a:extLst>
            <a:ext uri="{909E8E84-426E-40DD-AFC4-6F175D3DCCD1}">
              <a14:hiddenFill xmlns:a14="http://schemas.microsoft.com/office/drawing/2010/main">
                <a:solidFill>
                  <a:srgbClr val="FFFFFF"/>
                </a:solidFill>
              </a14:hiddenFill>
            </a:ext>
          </a:extLst>
        </p:spPr>
      </p:pic>
      <p:sp>
        <p:nvSpPr>
          <p:cNvPr id="2" name="Subtitle 2">
            <a:extLst>
              <a:ext uri="{FF2B5EF4-FFF2-40B4-BE49-F238E27FC236}">
                <a16:creationId xmlns:a16="http://schemas.microsoft.com/office/drawing/2014/main" id="{773B57C7-A39D-9F2B-70C5-AF94925953BC}"/>
              </a:ext>
            </a:extLst>
          </p:cNvPr>
          <p:cNvSpPr txBox="1">
            <a:spLocks/>
          </p:cNvSpPr>
          <p:nvPr/>
        </p:nvSpPr>
        <p:spPr>
          <a:xfrm>
            <a:off x="3771898" y="1549773"/>
            <a:ext cx="4713196" cy="1926292"/>
          </a:xfrm>
          <a:prstGeom prst="rect">
            <a:avLst/>
          </a:prstGeom>
        </p:spPr>
        <p:style>
          <a:lnRef idx="1">
            <a:schemeClr val="accent3"/>
          </a:lnRef>
          <a:fillRef idx="2">
            <a:schemeClr val="accent3"/>
          </a:fillRef>
          <a:effectRef idx="1">
            <a:schemeClr val="accent3"/>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marL="158750" indent="0" algn="ctr">
              <a:buNone/>
            </a:pPr>
            <a:r>
              <a:rPr lang="en-IN" sz="3200" b="1" dirty="0">
                <a:latin typeface="+mj-lt"/>
              </a:rPr>
              <a:t>CURRENT SCENARIO OF</a:t>
            </a:r>
          </a:p>
          <a:p>
            <a:pPr marL="158750" indent="0" algn="ctr">
              <a:buNone/>
            </a:pPr>
            <a:r>
              <a:rPr lang="en-IN" sz="3200" b="1" dirty="0">
                <a:latin typeface="+mj-lt"/>
              </a:rPr>
              <a:t>NORTHEAST INDIA</a:t>
            </a:r>
          </a:p>
        </p:txBody>
      </p:sp>
      <p:sp>
        <p:nvSpPr>
          <p:cNvPr id="3" name="Slide Number Placeholder 2">
            <a:extLst>
              <a:ext uri="{FF2B5EF4-FFF2-40B4-BE49-F238E27FC236}">
                <a16:creationId xmlns:a16="http://schemas.microsoft.com/office/drawing/2014/main" id="{67AF5071-ECD2-0B95-4D40-E2FB75AE59D7}"/>
              </a:ext>
            </a:extLst>
          </p:cNvPr>
          <p:cNvSpPr>
            <a:spLocks noGrp="1"/>
          </p:cNvSpPr>
          <p:nvPr>
            <p:ph type="sldNum" sz="quarter" idx="12"/>
          </p:nvPr>
        </p:nvSpPr>
        <p:spPr/>
        <p:txBody>
          <a:bodyPr/>
          <a:lstStyle/>
          <a:p>
            <a:endParaRPr lang="en-IN" dirty="0"/>
          </a:p>
        </p:txBody>
      </p:sp>
      <p:sp>
        <p:nvSpPr>
          <p:cNvPr id="4" name="TextBox 3">
            <a:extLst>
              <a:ext uri="{FF2B5EF4-FFF2-40B4-BE49-F238E27FC236}">
                <a16:creationId xmlns:a16="http://schemas.microsoft.com/office/drawing/2014/main" id="{A00EE05C-7629-497E-832C-C85C44124736}"/>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6555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68CB77D6-795A-5480-4E4E-78D3BBEA28D9}"/>
              </a:ext>
            </a:extLst>
          </p:cNvPr>
          <p:cNvGraphicFramePr>
            <a:graphicFrameLocks/>
          </p:cNvGraphicFramePr>
          <p:nvPr>
            <p:extLst>
              <p:ext uri="{D42A27DB-BD31-4B8C-83A1-F6EECF244321}">
                <p14:modId xmlns:p14="http://schemas.microsoft.com/office/powerpoint/2010/main" val="2210363444"/>
              </p:ext>
            </p:extLst>
          </p:nvPr>
        </p:nvGraphicFramePr>
        <p:xfrm>
          <a:off x="510542" y="859009"/>
          <a:ext cx="1866317" cy="26790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0148E39F-C9EC-7B2E-82FA-CF8A169383E9}"/>
              </a:ext>
            </a:extLst>
          </p:cNvPr>
          <p:cNvGraphicFramePr>
            <a:graphicFrameLocks/>
          </p:cNvGraphicFramePr>
          <p:nvPr>
            <p:extLst>
              <p:ext uri="{D42A27DB-BD31-4B8C-83A1-F6EECF244321}">
                <p14:modId xmlns:p14="http://schemas.microsoft.com/office/powerpoint/2010/main" val="2638468853"/>
              </p:ext>
            </p:extLst>
          </p:nvPr>
        </p:nvGraphicFramePr>
        <p:xfrm>
          <a:off x="2478305" y="855029"/>
          <a:ext cx="2093695" cy="2679015"/>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E63A56E2-1F16-86A6-21BE-3F65D77D5D97}"/>
              </a:ext>
            </a:extLst>
          </p:cNvPr>
          <p:cNvSpPr txBox="1"/>
          <p:nvPr/>
        </p:nvSpPr>
        <p:spPr>
          <a:xfrm>
            <a:off x="286190" y="3646310"/>
            <a:ext cx="4674678" cy="307777"/>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en-IN" b="1" dirty="0"/>
              <a:t>Pie chart representation of total population and area</a:t>
            </a:r>
          </a:p>
        </p:txBody>
      </p:sp>
      <p:graphicFrame>
        <p:nvGraphicFramePr>
          <p:cNvPr id="9" name="Chart 8">
            <a:extLst>
              <a:ext uri="{FF2B5EF4-FFF2-40B4-BE49-F238E27FC236}">
                <a16:creationId xmlns:a16="http://schemas.microsoft.com/office/drawing/2014/main" id="{FAC8EF0B-F860-AE4F-E288-E04FF6A5ABF4}"/>
              </a:ext>
            </a:extLst>
          </p:cNvPr>
          <p:cNvGraphicFramePr>
            <a:graphicFrameLocks/>
          </p:cNvGraphicFramePr>
          <p:nvPr>
            <p:extLst>
              <p:ext uri="{D42A27DB-BD31-4B8C-83A1-F6EECF244321}">
                <p14:modId xmlns:p14="http://schemas.microsoft.com/office/powerpoint/2010/main" val="457589948"/>
              </p:ext>
            </p:extLst>
          </p:nvPr>
        </p:nvGraphicFramePr>
        <p:xfrm>
          <a:off x="5119324" y="729091"/>
          <a:ext cx="3650775" cy="3283087"/>
        </p:xfrm>
        <a:graphic>
          <a:graphicData uri="http://schemas.openxmlformats.org/drawingml/2006/chart">
            <c:chart xmlns:c="http://schemas.openxmlformats.org/drawingml/2006/chart" xmlns:r="http://schemas.openxmlformats.org/officeDocument/2006/relationships" r:id="rId5"/>
          </a:graphicData>
        </a:graphic>
      </p:graphicFrame>
      <p:sp>
        <p:nvSpPr>
          <p:cNvPr id="14" name="TextBox 13">
            <a:extLst>
              <a:ext uri="{FF2B5EF4-FFF2-40B4-BE49-F238E27FC236}">
                <a16:creationId xmlns:a16="http://schemas.microsoft.com/office/drawing/2014/main" id="{BA3B4691-5BE8-D2C6-84EB-55D81B78EC87}"/>
              </a:ext>
            </a:extLst>
          </p:cNvPr>
          <p:cNvSpPr txBox="1"/>
          <p:nvPr/>
        </p:nvSpPr>
        <p:spPr>
          <a:xfrm>
            <a:off x="4802346" y="4182598"/>
            <a:ext cx="3967753" cy="307777"/>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en-IN" b="1" dirty="0"/>
              <a:t>State-wise representation of total population</a:t>
            </a:r>
          </a:p>
        </p:txBody>
      </p:sp>
      <p:sp>
        <p:nvSpPr>
          <p:cNvPr id="15" name="TextBox 14">
            <a:extLst>
              <a:ext uri="{FF2B5EF4-FFF2-40B4-BE49-F238E27FC236}">
                <a16:creationId xmlns:a16="http://schemas.microsoft.com/office/drawing/2014/main" id="{B56A9CED-1CA5-553B-AEBB-0C2CFD883066}"/>
              </a:ext>
            </a:extLst>
          </p:cNvPr>
          <p:cNvSpPr txBox="1"/>
          <p:nvPr/>
        </p:nvSpPr>
        <p:spPr>
          <a:xfrm>
            <a:off x="2837329" y="259895"/>
            <a:ext cx="3355041" cy="369332"/>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IN" sz="1800" b="1" dirty="0">
                <a:solidFill>
                  <a:schemeClr val="tx1"/>
                </a:solidFill>
              </a:rPr>
              <a:t>POPULATION STATUS</a:t>
            </a:r>
          </a:p>
        </p:txBody>
      </p:sp>
      <p:sp>
        <p:nvSpPr>
          <p:cNvPr id="2" name="Slide Number Placeholder 1">
            <a:extLst>
              <a:ext uri="{FF2B5EF4-FFF2-40B4-BE49-F238E27FC236}">
                <a16:creationId xmlns:a16="http://schemas.microsoft.com/office/drawing/2014/main" id="{80C39F06-3CFB-BC3C-F164-C6D72C9BAE41}"/>
              </a:ext>
            </a:extLst>
          </p:cNvPr>
          <p:cNvSpPr>
            <a:spLocks noGrp="1"/>
          </p:cNvSpPr>
          <p:nvPr>
            <p:ph type="sldNum" sz="quarter" idx="12"/>
          </p:nvPr>
        </p:nvSpPr>
        <p:spPr/>
        <p:txBody>
          <a:bodyPr/>
          <a:lstStyle/>
          <a:p>
            <a:endParaRPr lang="en-IN" dirty="0">
              <a:latin typeface="+mn-lt"/>
            </a:endParaRPr>
          </a:p>
        </p:txBody>
      </p:sp>
      <p:sp>
        <p:nvSpPr>
          <p:cNvPr id="3" name="Slide Number Placeholder 1">
            <a:extLst>
              <a:ext uri="{FF2B5EF4-FFF2-40B4-BE49-F238E27FC236}">
                <a16:creationId xmlns:a16="http://schemas.microsoft.com/office/drawing/2014/main" id="{53499D9D-3FB5-594D-2904-D9B9CCBA6496}"/>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13</a:t>
            </a:fld>
            <a:endParaRPr lang="en" b="1" dirty="0">
              <a:solidFill>
                <a:schemeClr val="tx1"/>
              </a:solidFill>
              <a:latin typeface="+mn-lt"/>
            </a:endParaRPr>
          </a:p>
        </p:txBody>
      </p:sp>
      <p:sp>
        <p:nvSpPr>
          <p:cNvPr id="5" name="TextBox 4">
            <a:extLst>
              <a:ext uri="{FF2B5EF4-FFF2-40B4-BE49-F238E27FC236}">
                <a16:creationId xmlns:a16="http://schemas.microsoft.com/office/drawing/2014/main" id="{5DAC3E50-E038-0122-8A12-4EE757EA3E18}"/>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11904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opulation of the North-Eastern States of India | SpringerLink">
            <a:extLst>
              <a:ext uri="{FF2B5EF4-FFF2-40B4-BE49-F238E27FC236}">
                <a16:creationId xmlns:a16="http://schemas.microsoft.com/office/drawing/2014/main" id="{67553B13-B0FD-6CD2-A715-9FD7001E2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0203" y="272830"/>
            <a:ext cx="4345274" cy="42989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FED95D9-363D-B863-3963-C3BA233D2EED}"/>
              </a:ext>
            </a:extLst>
          </p:cNvPr>
          <p:cNvSpPr txBox="1"/>
          <p:nvPr/>
        </p:nvSpPr>
        <p:spPr>
          <a:xfrm>
            <a:off x="529389" y="1933074"/>
            <a:ext cx="2157664" cy="132343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IN" sz="2000" b="1" dirty="0"/>
              <a:t>Population Density (per square km) of Northeast India</a:t>
            </a:r>
          </a:p>
        </p:txBody>
      </p:sp>
      <p:sp>
        <p:nvSpPr>
          <p:cNvPr id="7" name="TextBox 6">
            <a:extLst>
              <a:ext uri="{FF2B5EF4-FFF2-40B4-BE49-F238E27FC236}">
                <a16:creationId xmlns:a16="http://schemas.microsoft.com/office/drawing/2014/main" id="{7C7BB0AC-E687-DA7E-BDDF-8EEC64C93955}"/>
              </a:ext>
            </a:extLst>
          </p:cNvPr>
          <p:cNvSpPr txBox="1"/>
          <p:nvPr/>
        </p:nvSpPr>
        <p:spPr>
          <a:xfrm>
            <a:off x="5308655" y="4417879"/>
            <a:ext cx="3007555" cy="307777"/>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en-IN" b="1" dirty="0"/>
              <a:t>Source: Dikshit and Dikshit, 2013</a:t>
            </a:r>
          </a:p>
        </p:txBody>
      </p:sp>
      <p:sp>
        <p:nvSpPr>
          <p:cNvPr id="8" name="Speech Bubble: Oval 7">
            <a:extLst>
              <a:ext uri="{FF2B5EF4-FFF2-40B4-BE49-F238E27FC236}">
                <a16:creationId xmlns:a16="http://schemas.microsoft.com/office/drawing/2014/main" id="{2A5DA5A7-246C-8B5C-DC10-33BAA0DAC240}"/>
              </a:ext>
            </a:extLst>
          </p:cNvPr>
          <p:cNvSpPr/>
          <p:nvPr/>
        </p:nvSpPr>
        <p:spPr>
          <a:xfrm>
            <a:off x="2803992" y="944880"/>
            <a:ext cx="929807" cy="525780"/>
          </a:xfrm>
          <a:prstGeom prst="wedgeEllipseCallout">
            <a:avLst>
              <a:gd name="adj1" fmla="val 121667"/>
              <a:gd name="adj2" fmla="val 149565"/>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IN" sz="1200" b="1" dirty="0"/>
              <a:t>397.37</a:t>
            </a:r>
          </a:p>
        </p:txBody>
      </p:sp>
      <p:sp>
        <p:nvSpPr>
          <p:cNvPr id="11" name="TextBox 10">
            <a:extLst>
              <a:ext uri="{FF2B5EF4-FFF2-40B4-BE49-F238E27FC236}">
                <a16:creationId xmlns:a16="http://schemas.microsoft.com/office/drawing/2014/main" id="{15FDF462-FB6A-C60F-0F74-EFEA701D4FBF}"/>
              </a:ext>
            </a:extLst>
          </p:cNvPr>
          <p:cNvSpPr txBox="1"/>
          <p:nvPr/>
        </p:nvSpPr>
        <p:spPr>
          <a:xfrm>
            <a:off x="186972" y="3934987"/>
            <a:ext cx="2842498" cy="738664"/>
          </a:xfrm>
          <a:prstGeom prst="rect">
            <a:avLst/>
          </a:prstGeom>
          <a:noFill/>
        </p:spPr>
        <p:txBody>
          <a:bodyPr wrap="square">
            <a:spAutoFit/>
          </a:bodyPr>
          <a:lstStyle/>
          <a:p>
            <a:r>
              <a:rPr lang="en-IN" b="1" dirty="0">
                <a:solidFill>
                  <a:srgbClr val="FFFF00"/>
                </a:solidFill>
                <a:latin typeface="+mn-lt"/>
              </a:rPr>
              <a:t>As per Census (2011)</a:t>
            </a:r>
          </a:p>
          <a:p>
            <a:pPr lvl="2"/>
            <a:r>
              <a:rPr lang="en-IN" b="1" dirty="0">
                <a:solidFill>
                  <a:schemeClr val="bg1"/>
                </a:solidFill>
                <a:latin typeface="+mn-lt"/>
              </a:rPr>
              <a:t>Northeast</a:t>
            </a:r>
            <a:r>
              <a:rPr lang="en-IN" dirty="0">
                <a:solidFill>
                  <a:schemeClr val="bg1"/>
                </a:solidFill>
                <a:latin typeface="+mn-lt"/>
              </a:rPr>
              <a:t>: 173.67 per square km</a:t>
            </a:r>
          </a:p>
          <a:p>
            <a:pPr lvl="2"/>
            <a:r>
              <a:rPr lang="en-IN" b="1" dirty="0">
                <a:solidFill>
                  <a:schemeClr val="bg1"/>
                </a:solidFill>
                <a:latin typeface="+mn-lt"/>
              </a:rPr>
              <a:t>India</a:t>
            </a:r>
            <a:r>
              <a:rPr lang="en-IN" dirty="0">
                <a:solidFill>
                  <a:schemeClr val="bg1"/>
                </a:solidFill>
                <a:latin typeface="+mn-lt"/>
              </a:rPr>
              <a:t>: 374.17 per square km</a:t>
            </a:r>
          </a:p>
        </p:txBody>
      </p:sp>
      <p:sp>
        <p:nvSpPr>
          <p:cNvPr id="2" name="Speech Bubble: Oval 1">
            <a:extLst>
              <a:ext uri="{FF2B5EF4-FFF2-40B4-BE49-F238E27FC236}">
                <a16:creationId xmlns:a16="http://schemas.microsoft.com/office/drawing/2014/main" id="{76BC0C32-A6A0-DF96-2291-C312A10BA783}"/>
              </a:ext>
            </a:extLst>
          </p:cNvPr>
          <p:cNvSpPr/>
          <p:nvPr/>
        </p:nvSpPr>
        <p:spPr>
          <a:xfrm rot="21275864">
            <a:off x="6079952" y="438433"/>
            <a:ext cx="872053" cy="380739"/>
          </a:xfrm>
          <a:prstGeom prst="wedgeEllipseCallout">
            <a:avLst>
              <a:gd name="adj1" fmla="val -81189"/>
              <a:gd name="adj2" fmla="val 106952"/>
            </a:avLst>
          </a:prstGeom>
          <a:solidFill>
            <a:srgbClr val="FF0000"/>
          </a:solidFill>
        </p:spPr>
        <p:style>
          <a:lnRef idx="3">
            <a:schemeClr val="lt1"/>
          </a:lnRef>
          <a:fillRef idx="1">
            <a:schemeClr val="accent5"/>
          </a:fillRef>
          <a:effectRef idx="1">
            <a:schemeClr val="accent5"/>
          </a:effectRef>
          <a:fontRef idx="minor">
            <a:schemeClr val="lt1"/>
          </a:fontRef>
        </p:style>
        <p:txBody>
          <a:bodyPr rtlCol="0" anchor="ctr"/>
          <a:lstStyle/>
          <a:p>
            <a:pPr algn="ctr"/>
            <a:r>
              <a:rPr lang="en-US" sz="1200" b="1" dirty="0"/>
              <a:t>16</a:t>
            </a:r>
            <a:endParaRPr lang="en-IN" sz="1200" b="1" dirty="0"/>
          </a:p>
        </p:txBody>
      </p:sp>
      <p:sp>
        <p:nvSpPr>
          <p:cNvPr id="3" name="Slide Number Placeholder 2">
            <a:extLst>
              <a:ext uri="{FF2B5EF4-FFF2-40B4-BE49-F238E27FC236}">
                <a16:creationId xmlns:a16="http://schemas.microsoft.com/office/drawing/2014/main" id="{F372950C-2AB5-2AC1-D5B2-2BDDC5A7B940}"/>
              </a:ext>
            </a:extLst>
          </p:cNvPr>
          <p:cNvSpPr>
            <a:spLocks noGrp="1"/>
          </p:cNvSpPr>
          <p:nvPr>
            <p:ph type="sldNum" sz="quarter" idx="12"/>
          </p:nvPr>
        </p:nvSpPr>
        <p:spPr/>
        <p:txBody>
          <a:bodyPr/>
          <a:lstStyle/>
          <a:p>
            <a:endParaRPr lang="en-IN" dirty="0">
              <a:latin typeface="+mn-lt"/>
            </a:endParaRPr>
          </a:p>
        </p:txBody>
      </p:sp>
      <p:sp>
        <p:nvSpPr>
          <p:cNvPr id="4" name="Slide Number Placeholder 1">
            <a:extLst>
              <a:ext uri="{FF2B5EF4-FFF2-40B4-BE49-F238E27FC236}">
                <a16:creationId xmlns:a16="http://schemas.microsoft.com/office/drawing/2014/main" id="{EE3B6D14-CC87-4B44-CC26-ED2C7B383EC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14</a:t>
            </a:fld>
            <a:endParaRPr lang="en" b="1" dirty="0">
              <a:solidFill>
                <a:schemeClr val="tx1"/>
              </a:solidFill>
              <a:latin typeface="+mn-lt"/>
            </a:endParaRPr>
          </a:p>
        </p:txBody>
      </p:sp>
      <p:sp>
        <p:nvSpPr>
          <p:cNvPr id="6" name="TextBox 5">
            <a:extLst>
              <a:ext uri="{FF2B5EF4-FFF2-40B4-BE49-F238E27FC236}">
                <a16:creationId xmlns:a16="http://schemas.microsoft.com/office/drawing/2014/main" id="{123662B2-74CB-CD48-B5F3-B44F5A8F1F5B}"/>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83639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758FCD-EB92-AED9-7651-C0C1B1DCB2AC}"/>
              </a:ext>
            </a:extLst>
          </p:cNvPr>
          <p:cNvSpPr txBox="1"/>
          <p:nvPr/>
        </p:nvSpPr>
        <p:spPr>
          <a:xfrm>
            <a:off x="186417" y="4749052"/>
            <a:ext cx="1659429" cy="276999"/>
          </a:xfrm>
          <a:prstGeom prst="rect">
            <a:avLst/>
          </a:prstGeom>
          <a:noFill/>
        </p:spPr>
        <p:txBody>
          <a:bodyPr wrap="none" rtlCol="0">
            <a:spAutoFit/>
          </a:bodyPr>
          <a:lstStyle/>
          <a:p>
            <a:r>
              <a:rPr lang="en-US" sz="1200" dirty="0">
                <a:solidFill>
                  <a:schemeClr val="bg1"/>
                </a:solidFill>
                <a:latin typeface="+mn-lt"/>
              </a:rPr>
              <a:t>Source: Census 2011</a:t>
            </a:r>
            <a:endParaRPr lang="en-IN" sz="1200" dirty="0">
              <a:solidFill>
                <a:schemeClr val="bg1"/>
              </a:solidFill>
              <a:latin typeface="+mn-lt"/>
            </a:endParaRPr>
          </a:p>
        </p:txBody>
      </p:sp>
      <p:graphicFrame>
        <p:nvGraphicFramePr>
          <p:cNvPr id="7" name="Chart 6">
            <a:extLst>
              <a:ext uri="{FF2B5EF4-FFF2-40B4-BE49-F238E27FC236}">
                <a16:creationId xmlns:a16="http://schemas.microsoft.com/office/drawing/2014/main" id="{2B95DDD5-805D-E664-B81F-D252F49D8380}"/>
              </a:ext>
            </a:extLst>
          </p:cNvPr>
          <p:cNvGraphicFramePr>
            <a:graphicFrameLocks/>
          </p:cNvGraphicFramePr>
          <p:nvPr>
            <p:extLst>
              <p:ext uri="{D42A27DB-BD31-4B8C-83A1-F6EECF244321}">
                <p14:modId xmlns:p14="http://schemas.microsoft.com/office/powerpoint/2010/main" val="4193396205"/>
              </p:ext>
            </p:extLst>
          </p:nvPr>
        </p:nvGraphicFramePr>
        <p:xfrm>
          <a:off x="4921624" y="813548"/>
          <a:ext cx="3684494" cy="272256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a:extLst>
              <a:ext uri="{FF2B5EF4-FFF2-40B4-BE49-F238E27FC236}">
                <a16:creationId xmlns:a16="http://schemas.microsoft.com/office/drawing/2014/main" id="{79957BFE-AFD2-9CAE-E5AB-2F67EBB545AA}"/>
              </a:ext>
            </a:extLst>
          </p:cNvPr>
          <p:cNvGraphicFramePr>
            <a:graphicFrameLocks/>
          </p:cNvGraphicFramePr>
          <p:nvPr>
            <p:extLst>
              <p:ext uri="{D42A27DB-BD31-4B8C-83A1-F6EECF244321}">
                <p14:modId xmlns:p14="http://schemas.microsoft.com/office/powerpoint/2010/main" val="154499689"/>
              </p:ext>
            </p:extLst>
          </p:nvPr>
        </p:nvGraphicFramePr>
        <p:xfrm>
          <a:off x="235079" y="301733"/>
          <a:ext cx="4437773" cy="2336535"/>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a:extLst>
              <a:ext uri="{FF2B5EF4-FFF2-40B4-BE49-F238E27FC236}">
                <a16:creationId xmlns:a16="http://schemas.microsoft.com/office/drawing/2014/main" id="{1A214A7B-3489-C063-8B69-03229E40DBDF}"/>
              </a:ext>
            </a:extLst>
          </p:cNvPr>
          <p:cNvSpPr txBox="1"/>
          <p:nvPr/>
        </p:nvSpPr>
        <p:spPr>
          <a:xfrm>
            <a:off x="186416" y="2895285"/>
            <a:ext cx="4486436" cy="276999"/>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IN" sz="1200" b="1" dirty="0"/>
              <a:t>Percentage of Male and Female Population in NE India</a:t>
            </a:r>
          </a:p>
        </p:txBody>
      </p:sp>
      <p:sp>
        <p:nvSpPr>
          <p:cNvPr id="19" name="TextBox 18">
            <a:extLst>
              <a:ext uri="{FF2B5EF4-FFF2-40B4-BE49-F238E27FC236}">
                <a16:creationId xmlns:a16="http://schemas.microsoft.com/office/drawing/2014/main" id="{CE42F63D-CCB6-4A12-3B63-C9E3CE2D1E9B}"/>
              </a:ext>
            </a:extLst>
          </p:cNvPr>
          <p:cNvSpPr txBox="1"/>
          <p:nvPr/>
        </p:nvSpPr>
        <p:spPr>
          <a:xfrm>
            <a:off x="5189707" y="3657134"/>
            <a:ext cx="2975495" cy="307777"/>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pPr algn="ctr"/>
            <a:r>
              <a:rPr lang="en-IN" b="1" dirty="0"/>
              <a:t>Percentage of Tribal population</a:t>
            </a:r>
          </a:p>
        </p:txBody>
      </p:sp>
      <p:sp>
        <p:nvSpPr>
          <p:cNvPr id="2" name="Slide Number Placeholder 1">
            <a:extLst>
              <a:ext uri="{FF2B5EF4-FFF2-40B4-BE49-F238E27FC236}">
                <a16:creationId xmlns:a16="http://schemas.microsoft.com/office/drawing/2014/main" id="{81FE849F-006A-8CE4-8D48-78C7E3084CB8}"/>
              </a:ext>
            </a:extLst>
          </p:cNvPr>
          <p:cNvSpPr>
            <a:spLocks noGrp="1"/>
          </p:cNvSpPr>
          <p:nvPr>
            <p:ph type="sldNum" sz="quarter" idx="12"/>
          </p:nvPr>
        </p:nvSpPr>
        <p:spPr/>
        <p:txBody>
          <a:bodyPr/>
          <a:lstStyle/>
          <a:p>
            <a:endParaRPr lang="en-IN" dirty="0">
              <a:latin typeface="+mn-lt"/>
            </a:endParaRPr>
          </a:p>
        </p:txBody>
      </p:sp>
      <p:sp>
        <p:nvSpPr>
          <p:cNvPr id="4" name="Slide Number Placeholder 1">
            <a:extLst>
              <a:ext uri="{FF2B5EF4-FFF2-40B4-BE49-F238E27FC236}">
                <a16:creationId xmlns:a16="http://schemas.microsoft.com/office/drawing/2014/main" id="{97873F17-AA45-8D13-E16A-0088FEF57FF2}"/>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15</a:t>
            </a:fld>
            <a:endParaRPr lang="en" b="1" dirty="0">
              <a:solidFill>
                <a:schemeClr val="tx1"/>
              </a:solidFill>
              <a:latin typeface="+mn-lt"/>
            </a:endParaRPr>
          </a:p>
        </p:txBody>
      </p:sp>
      <p:sp>
        <p:nvSpPr>
          <p:cNvPr id="5" name="TextBox 4">
            <a:extLst>
              <a:ext uri="{FF2B5EF4-FFF2-40B4-BE49-F238E27FC236}">
                <a16:creationId xmlns:a16="http://schemas.microsoft.com/office/drawing/2014/main" id="{87B6BE1E-AE84-7BF9-6A18-538EAB51E55F}"/>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10057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758AF46-6C82-324F-F97D-2E972A7FC46D}"/>
              </a:ext>
            </a:extLst>
          </p:cNvPr>
          <p:cNvSpPr txBox="1"/>
          <p:nvPr/>
        </p:nvSpPr>
        <p:spPr>
          <a:xfrm>
            <a:off x="2891317" y="319050"/>
            <a:ext cx="3355041" cy="369332"/>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IN" sz="1800" b="1" dirty="0">
                <a:solidFill>
                  <a:schemeClr val="tx1"/>
                </a:solidFill>
              </a:rPr>
              <a:t>LIVELIHOOD SCENARIO</a:t>
            </a:r>
          </a:p>
        </p:txBody>
      </p:sp>
      <p:pic>
        <p:nvPicPr>
          <p:cNvPr id="6" name="Picture 5">
            <a:extLst>
              <a:ext uri="{FF2B5EF4-FFF2-40B4-BE49-F238E27FC236}">
                <a16:creationId xmlns:a16="http://schemas.microsoft.com/office/drawing/2014/main" id="{69627456-CB84-7900-5E99-40E9DDBB038F}"/>
              </a:ext>
            </a:extLst>
          </p:cNvPr>
          <p:cNvPicPr>
            <a:picLocks noChangeAspect="1"/>
          </p:cNvPicPr>
          <p:nvPr/>
        </p:nvPicPr>
        <p:blipFill>
          <a:blip r:embed="rId2"/>
          <a:stretch>
            <a:fillRect/>
          </a:stretch>
        </p:blipFill>
        <p:spPr>
          <a:xfrm>
            <a:off x="398129" y="1176498"/>
            <a:ext cx="2493188" cy="1469089"/>
          </a:xfrm>
          <a:prstGeom prst="rect">
            <a:avLst/>
          </a:prstGeom>
        </p:spPr>
      </p:pic>
      <p:pic>
        <p:nvPicPr>
          <p:cNvPr id="15366" name="Picture 6" descr="Top 3 Reasons to Visit Tea Gardens in Assam, Assam tour | Purvi Discovery">
            <a:extLst>
              <a:ext uri="{FF2B5EF4-FFF2-40B4-BE49-F238E27FC236}">
                <a16:creationId xmlns:a16="http://schemas.microsoft.com/office/drawing/2014/main" id="{CF78790F-C713-675D-3E81-FF8C82D792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9288" y="1176498"/>
            <a:ext cx="2092017" cy="1395252"/>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Achieving self sufficiency in fish production in Tripura state of  India-some policies and suggestions">
            <a:extLst>
              <a:ext uri="{FF2B5EF4-FFF2-40B4-BE49-F238E27FC236}">
                <a16:creationId xmlns:a16="http://schemas.microsoft.com/office/drawing/2014/main" id="{C978AD0C-F70D-1835-A0C2-ECCC87073D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1786" y="3005873"/>
            <a:ext cx="1740911" cy="1449245"/>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Income generation through pig farming in Longleng district - A success  story | MorungExpress | morungexpress.com">
            <a:extLst>
              <a:ext uri="{FF2B5EF4-FFF2-40B4-BE49-F238E27FC236}">
                <a16:creationId xmlns:a16="http://schemas.microsoft.com/office/drawing/2014/main" id="{C0BA54B4-EDD4-CE7E-9A98-A6F4A38204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315" y="2963053"/>
            <a:ext cx="1730132" cy="144924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An Ode to the Muga Silk Worm | The Voice Of Fashion">
            <a:extLst>
              <a:ext uri="{FF2B5EF4-FFF2-40B4-BE49-F238E27FC236}">
                <a16:creationId xmlns:a16="http://schemas.microsoft.com/office/drawing/2014/main" id="{305FF544-BB63-6371-4B2B-095234A8687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129" y="3005871"/>
            <a:ext cx="2503348" cy="14492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error in the Coal Mines of North-East India — Jamhoor">
            <a:extLst>
              <a:ext uri="{FF2B5EF4-FFF2-40B4-BE49-F238E27FC236}">
                <a16:creationId xmlns:a16="http://schemas.microsoft.com/office/drawing/2014/main" id="{7B71DD9B-4395-09AA-5284-3B071AC6D6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4825" y="1097836"/>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ssam Oil Division Refinery Commissioned 1000 kW Peak Solar Power Plant in  Digboi - Sentinelassam">
            <a:extLst>
              <a:ext uri="{FF2B5EF4-FFF2-40B4-BE49-F238E27FC236}">
                <a16:creationId xmlns:a16="http://schemas.microsoft.com/office/drawing/2014/main" id="{B8D538C9-3D35-993C-2E8D-98231643B3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13033" y="3005873"/>
            <a:ext cx="2134117" cy="144924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C85DE769-5247-805F-9F83-18184DAA4790}"/>
              </a:ext>
            </a:extLst>
          </p:cNvPr>
          <p:cNvSpPr>
            <a:spLocks noGrp="1"/>
          </p:cNvSpPr>
          <p:nvPr>
            <p:ph type="sldNum" sz="quarter" idx="12"/>
          </p:nvPr>
        </p:nvSpPr>
        <p:spPr/>
        <p:txBody>
          <a:bodyPr/>
          <a:lstStyle/>
          <a:p>
            <a:endParaRPr lang="en-IN" dirty="0"/>
          </a:p>
        </p:txBody>
      </p:sp>
      <p:sp>
        <p:nvSpPr>
          <p:cNvPr id="3" name="Slide Number Placeholder 1">
            <a:extLst>
              <a:ext uri="{FF2B5EF4-FFF2-40B4-BE49-F238E27FC236}">
                <a16:creationId xmlns:a16="http://schemas.microsoft.com/office/drawing/2014/main" id="{3A0CD62D-ED31-6E2C-6706-45147A3F7FC7}"/>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16</a:t>
            </a:fld>
            <a:endParaRPr lang="en" b="1" dirty="0">
              <a:solidFill>
                <a:schemeClr val="tx1"/>
              </a:solidFill>
            </a:endParaRPr>
          </a:p>
        </p:txBody>
      </p:sp>
      <p:sp>
        <p:nvSpPr>
          <p:cNvPr id="5" name="TextBox 4">
            <a:extLst>
              <a:ext uri="{FF2B5EF4-FFF2-40B4-BE49-F238E27FC236}">
                <a16:creationId xmlns:a16="http://schemas.microsoft.com/office/drawing/2014/main" id="{65468156-CF4D-9598-4FDA-01C2CB624254}"/>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112750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8593E1-ECB9-A258-523F-805A1C7D6BE8}"/>
              </a:ext>
            </a:extLst>
          </p:cNvPr>
          <p:cNvPicPr>
            <a:picLocks noChangeAspect="1"/>
          </p:cNvPicPr>
          <p:nvPr/>
        </p:nvPicPr>
        <p:blipFill rotWithShape="1">
          <a:blip r:embed="rId3"/>
          <a:srcRect l="39142" t="13630" b="50000"/>
          <a:stretch/>
        </p:blipFill>
        <p:spPr>
          <a:xfrm>
            <a:off x="5741014" y="454660"/>
            <a:ext cx="3221919" cy="2300968"/>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72442979-D7B9-CF94-D24E-7470B1FDBA62}"/>
              </a:ext>
            </a:extLst>
          </p:cNvPr>
          <p:cNvSpPr>
            <a:spLocks noGrp="1"/>
          </p:cNvSpPr>
          <p:nvPr>
            <p:ph type="title"/>
          </p:nvPr>
        </p:nvSpPr>
        <p:spPr>
          <a:xfrm>
            <a:off x="651540" y="454660"/>
            <a:ext cx="7047300" cy="491390"/>
          </a:xfrm>
        </p:spPr>
        <p:txBody>
          <a:bodyPr/>
          <a:lstStyle/>
          <a:p>
            <a:pPr algn="l"/>
            <a:r>
              <a:rPr lang="en-US" sz="2000" b="1" dirty="0">
                <a:solidFill>
                  <a:srgbClr val="00B0F0"/>
                </a:solidFill>
                <a:latin typeface="+mn-lt"/>
              </a:rPr>
              <a:t>Water Resource</a:t>
            </a:r>
            <a:endParaRPr lang="en-IN" sz="2000" b="1" dirty="0">
              <a:solidFill>
                <a:srgbClr val="00B0F0"/>
              </a:solidFill>
              <a:latin typeface="+mn-lt"/>
            </a:endParaRPr>
          </a:p>
        </p:txBody>
      </p:sp>
      <p:sp>
        <p:nvSpPr>
          <p:cNvPr id="3" name="Content Placeholder 2">
            <a:extLst>
              <a:ext uri="{FF2B5EF4-FFF2-40B4-BE49-F238E27FC236}">
                <a16:creationId xmlns:a16="http://schemas.microsoft.com/office/drawing/2014/main" id="{5220CB3A-2A8C-27B7-0064-0FC28DD5BF5D}"/>
              </a:ext>
            </a:extLst>
          </p:cNvPr>
          <p:cNvSpPr>
            <a:spLocks noGrp="1"/>
          </p:cNvSpPr>
          <p:nvPr>
            <p:ph idx="1"/>
          </p:nvPr>
        </p:nvSpPr>
        <p:spPr>
          <a:xfrm>
            <a:off x="428020" y="1122580"/>
            <a:ext cx="3991580" cy="3516630"/>
          </a:xfrm>
        </p:spPr>
        <p:txBody>
          <a:bodyPr/>
          <a:lstStyle/>
          <a:p>
            <a:pPr marL="158750" indent="0" algn="just">
              <a:buNone/>
            </a:pPr>
            <a:r>
              <a:rPr lang="en-US" sz="1400" b="1" dirty="0">
                <a:solidFill>
                  <a:srgbClr val="FFC000"/>
                </a:solidFill>
                <a:latin typeface="+mn-lt"/>
              </a:rPr>
              <a:t>Brahmaputra River </a:t>
            </a:r>
          </a:p>
          <a:p>
            <a:pPr algn="just"/>
            <a:r>
              <a:rPr lang="en-US" sz="1400" dirty="0">
                <a:solidFill>
                  <a:schemeClr val="bg1"/>
                </a:solidFill>
                <a:latin typeface="+mn-lt"/>
              </a:rPr>
              <a:t>It is one of the world’s largest rivers, of which 33% flows in India.</a:t>
            </a:r>
          </a:p>
          <a:p>
            <a:pPr algn="just"/>
            <a:r>
              <a:rPr lang="en-US" sz="1400" dirty="0">
                <a:solidFill>
                  <a:schemeClr val="bg1"/>
                </a:solidFill>
                <a:latin typeface="+mn-lt"/>
              </a:rPr>
              <a:t>Arunachal Pradesh (41.88%), Assam (36.33%), West Bengal (6.47%), Meghalaya (6.10%), Nagaland (5.57%) and Sikkim (3.75%). </a:t>
            </a:r>
          </a:p>
          <a:p>
            <a:pPr marL="158750" indent="0" algn="just">
              <a:buNone/>
            </a:pPr>
            <a:endParaRPr lang="en-US" sz="1400" b="1" dirty="0">
              <a:solidFill>
                <a:srgbClr val="FFC000"/>
              </a:solidFill>
              <a:latin typeface="+mn-lt"/>
            </a:endParaRPr>
          </a:p>
          <a:p>
            <a:pPr marL="158750" indent="0" algn="just">
              <a:buNone/>
            </a:pPr>
            <a:r>
              <a:rPr lang="en-US" sz="1400" b="1" dirty="0">
                <a:solidFill>
                  <a:srgbClr val="FFC000"/>
                </a:solidFill>
                <a:latin typeface="+mn-lt"/>
              </a:rPr>
              <a:t>Barak River</a:t>
            </a:r>
          </a:p>
          <a:p>
            <a:pPr algn="just"/>
            <a:r>
              <a:rPr lang="en-US" sz="1400" dirty="0">
                <a:solidFill>
                  <a:schemeClr val="bg1"/>
                </a:solidFill>
                <a:latin typeface="+mn-lt"/>
              </a:rPr>
              <a:t>In India, the river flows in the states of Manipur, Assam, Meghalaya, Nagaland, Mizoram, and Tripura (Mahanta, 2006).</a:t>
            </a:r>
          </a:p>
          <a:p>
            <a:pPr algn="just"/>
            <a:endParaRPr lang="en-US" sz="1400" dirty="0">
              <a:solidFill>
                <a:schemeClr val="bg1"/>
              </a:solidFill>
              <a:latin typeface="+mn-lt"/>
            </a:endParaRPr>
          </a:p>
          <a:p>
            <a:pPr algn="just"/>
            <a:endParaRPr lang="en-US" sz="1400" dirty="0">
              <a:latin typeface="+mn-lt"/>
            </a:endParaRPr>
          </a:p>
          <a:p>
            <a:pPr algn="just"/>
            <a:endParaRPr lang="en-US" sz="1400" dirty="0">
              <a:latin typeface="+mn-lt"/>
            </a:endParaRPr>
          </a:p>
          <a:p>
            <a:pPr algn="just"/>
            <a:endParaRPr lang="en-US" sz="1400" dirty="0">
              <a:latin typeface="+mn-lt"/>
            </a:endParaRPr>
          </a:p>
        </p:txBody>
      </p:sp>
      <p:pic>
        <p:nvPicPr>
          <p:cNvPr id="3080" name="Picture 8" descr="Brahmaputra and Northeast India – SANDRP">
            <a:extLst>
              <a:ext uri="{FF2B5EF4-FFF2-40B4-BE49-F238E27FC236}">
                <a16:creationId xmlns:a16="http://schemas.microsoft.com/office/drawing/2014/main" id="{9EA3F928-617E-BE9F-5967-648C89AF6F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2" y="220245"/>
            <a:ext cx="1616420" cy="121231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3082" name="Picture 10" descr="North-East India (Excluding-Brahmputra) Rivers Profile – SANDRP">
            <a:extLst>
              <a:ext uri="{FF2B5EF4-FFF2-40B4-BE49-F238E27FC236}">
                <a16:creationId xmlns:a16="http://schemas.microsoft.com/office/drawing/2014/main" id="{E99C7B9D-F40E-DCF7-EB86-149FC63506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2851327"/>
            <a:ext cx="3221919" cy="20719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4" name="Picture 12" descr="Barak River - Wikipedia">
            <a:extLst>
              <a:ext uri="{FF2B5EF4-FFF2-40B4-BE49-F238E27FC236}">
                <a16:creationId xmlns:a16="http://schemas.microsoft.com/office/drawing/2014/main" id="{AA278D2D-D4FD-9786-C81D-6102138C69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83053" y="3834044"/>
            <a:ext cx="1579880" cy="1184910"/>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A0B0B2E1-CBAB-30A2-20E4-69ADD94140A3}"/>
              </a:ext>
            </a:extLst>
          </p:cNvPr>
          <p:cNvSpPr>
            <a:spLocks noGrp="1"/>
          </p:cNvSpPr>
          <p:nvPr>
            <p:ph type="sldNum" sz="quarter" idx="12"/>
          </p:nvPr>
        </p:nvSpPr>
        <p:spPr/>
        <p:txBody>
          <a:bodyPr/>
          <a:lstStyle/>
          <a:p>
            <a:endParaRPr lang="en-IN" dirty="0"/>
          </a:p>
        </p:txBody>
      </p:sp>
      <p:sp>
        <p:nvSpPr>
          <p:cNvPr id="5" name="Slide Number Placeholder 1">
            <a:extLst>
              <a:ext uri="{FF2B5EF4-FFF2-40B4-BE49-F238E27FC236}">
                <a16:creationId xmlns:a16="http://schemas.microsoft.com/office/drawing/2014/main" id="{074F7937-7122-A412-45A8-D2EA6AF95848}"/>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17</a:t>
            </a:fld>
            <a:endParaRPr lang="en" b="1" dirty="0">
              <a:solidFill>
                <a:schemeClr val="tx1"/>
              </a:solidFill>
            </a:endParaRPr>
          </a:p>
        </p:txBody>
      </p:sp>
      <p:sp>
        <p:nvSpPr>
          <p:cNvPr id="7" name="TextBox 6">
            <a:extLst>
              <a:ext uri="{FF2B5EF4-FFF2-40B4-BE49-F238E27FC236}">
                <a16:creationId xmlns:a16="http://schemas.microsoft.com/office/drawing/2014/main" id="{99042433-D534-9EE5-FAAA-62F1078BE6E3}"/>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12110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6189D-F1AA-6091-4AD5-674EB62C11BB}"/>
              </a:ext>
            </a:extLst>
          </p:cNvPr>
          <p:cNvSpPr>
            <a:spLocks noGrp="1"/>
          </p:cNvSpPr>
          <p:nvPr>
            <p:ph type="title" idx="4294967295"/>
          </p:nvPr>
        </p:nvSpPr>
        <p:spPr>
          <a:xfrm>
            <a:off x="1221581" y="210728"/>
            <a:ext cx="4364038" cy="369888"/>
          </a:xfrm>
        </p:spPr>
        <p:txBody>
          <a:bodyPr anchor="ctr"/>
          <a:lstStyle/>
          <a:p>
            <a:r>
              <a:rPr lang="en-US" sz="2000" b="1" dirty="0">
                <a:solidFill>
                  <a:srgbClr val="00B050"/>
                </a:solidFill>
                <a:latin typeface="+mn-lt"/>
              </a:rPr>
              <a:t>Forest Resource</a:t>
            </a:r>
            <a:endParaRPr lang="en-IN" sz="2000" b="1" dirty="0">
              <a:solidFill>
                <a:srgbClr val="00B050"/>
              </a:solidFill>
              <a:latin typeface="+mn-lt"/>
            </a:endParaRPr>
          </a:p>
        </p:txBody>
      </p:sp>
      <p:pic>
        <p:nvPicPr>
          <p:cNvPr id="9218" name="Picture 2" descr="Nagaland reports 235 sq km loss in forest cover: ISFR 2021 | MorungExpress  | morungexpress.com">
            <a:extLst>
              <a:ext uri="{FF2B5EF4-FFF2-40B4-BE49-F238E27FC236}">
                <a16:creationId xmlns:a16="http://schemas.microsoft.com/office/drawing/2014/main" id="{BBAF51AC-00AC-4EB9-20DF-F3B81BCA41CE}"/>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bwMode="auto">
          <a:xfrm>
            <a:off x="190916" y="732246"/>
            <a:ext cx="6129338" cy="3830638"/>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83623D3E-29F0-731F-A9AD-2D4DBC8D18E3}"/>
              </a:ext>
            </a:extLst>
          </p:cNvPr>
          <p:cNvSpPr/>
          <p:nvPr/>
        </p:nvSpPr>
        <p:spPr>
          <a:xfrm>
            <a:off x="4854094" y="4110933"/>
            <a:ext cx="644400" cy="337604"/>
          </a:xfrm>
          <a:prstGeom prst="ellipse">
            <a:avLst/>
          </a:prstGeom>
          <a:no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IN"/>
          </a:p>
        </p:txBody>
      </p:sp>
      <p:sp>
        <p:nvSpPr>
          <p:cNvPr id="8" name="Rectangle 7">
            <a:extLst>
              <a:ext uri="{FF2B5EF4-FFF2-40B4-BE49-F238E27FC236}">
                <a16:creationId xmlns:a16="http://schemas.microsoft.com/office/drawing/2014/main" id="{AF50CBC3-D019-FA9C-995D-E8BD554BDAE0}"/>
              </a:ext>
            </a:extLst>
          </p:cNvPr>
          <p:cNvSpPr/>
          <p:nvPr/>
        </p:nvSpPr>
        <p:spPr>
          <a:xfrm flipH="1">
            <a:off x="4835194" y="2263121"/>
            <a:ext cx="144000" cy="231075"/>
          </a:xfrm>
          <a:prstGeom prst="rect">
            <a:avLst/>
          </a:prstGeom>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IN" dirty="0"/>
              <a:t>2</a:t>
            </a:r>
          </a:p>
        </p:txBody>
      </p:sp>
      <p:sp>
        <p:nvSpPr>
          <p:cNvPr id="9" name="Rectangle 8">
            <a:extLst>
              <a:ext uri="{FF2B5EF4-FFF2-40B4-BE49-F238E27FC236}">
                <a16:creationId xmlns:a16="http://schemas.microsoft.com/office/drawing/2014/main" id="{B55FDD4B-CC23-783C-AE09-4506FAB5EF0A}"/>
              </a:ext>
            </a:extLst>
          </p:cNvPr>
          <p:cNvSpPr/>
          <p:nvPr/>
        </p:nvSpPr>
        <p:spPr>
          <a:xfrm>
            <a:off x="4835194" y="3331865"/>
            <a:ext cx="144000" cy="183525"/>
          </a:xfrm>
          <a:prstGeom prst="rect">
            <a:avLst/>
          </a:prstGeom>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IN" dirty="0"/>
              <a:t>1</a:t>
            </a:r>
          </a:p>
        </p:txBody>
      </p:sp>
      <p:sp>
        <p:nvSpPr>
          <p:cNvPr id="10" name="Rectangle 9">
            <a:extLst>
              <a:ext uri="{FF2B5EF4-FFF2-40B4-BE49-F238E27FC236}">
                <a16:creationId xmlns:a16="http://schemas.microsoft.com/office/drawing/2014/main" id="{DF93FA0D-1E2F-0C05-60C0-E4DC36B40E01}"/>
              </a:ext>
            </a:extLst>
          </p:cNvPr>
          <p:cNvSpPr/>
          <p:nvPr/>
        </p:nvSpPr>
        <p:spPr>
          <a:xfrm>
            <a:off x="4835194" y="3033994"/>
            <a:ext cx="144000" cy="183525"/>
          </a:xfrm>
          <a:prstGeom prst="rect">
            <a:avLst/>
          </a:prstGeom>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IN" dirty="0"/>
              <a:t>3</a:t>
            </a:r>
          </a:p>
        </p:txBody>
      </p:sp>
      <p:sp>
        <p:nvSpPr>
          <p:cNvPr id="12" name="TextBox 11">
            <a:extLst>
              <a:ext uri="{FF2B5EF4-FFF2-40B4-BE49-F238E27FC236}">
                <a16:creationId xmlns:a16="http://schemas.microsoft.com/office/drawing/2014/main" id="{37ABAE6F-8286-18FA-7AB2-1FA17F49DFC6}"/>
              </a:ext>
            </a:extLst>
          </p:cNvPr>
          <p:cNvSpPr txBox="1"/>
          <p:nvPr/>
        </p:nvSpPr>
        <p:spPr>
          <a:xfrm>
            <a:off x="802800" y="4677230"/>
            <a:ext cx="4572000" cy="307777"/>
          </a:xfrm>
          <a:prstGeom prst="rect">
            <a:avLst/>
          </a:prstGeom>
          <a:noFill/>
        </p:spPr>
        <p:txBody>
          <a:bodyPr wrap="square">
            <a:spAutoFit/>
          </a:bodyPr>
          <a:lstStyle/>
          <a:p>
            <a:r>
              <a:rPr lang="en-IN" b="1" i="0" dirty="0">
                <a:solidFill>
                  <a:schemeClr val="tx1"/>
                </a:solidFill>
                <a:effectLst/>
                <a:latin typeface="+mn-lt"/>
              </a:rPr>
              <a:t>Source: ISFR 2021</a:t>
            </a:r>
            <a:endParaRPr lang="en-IN" b="1" dirty="0">
              <a:solidFill>
                <a:schemeClr val="tx1"/>
              </a:solidFill>
              <a:latin typeface="+mn-lt"/>
            </a:endParaRPr>
          </a:p>
        </p:txBody>
      </p:sp>
      <p:sp>
        <p:nvSpPr>
          <p:cNvPr id="5" name="Slide Number Placeholder 1">
            <a:extLst>
              <a:ext uri="{FF2B5EF4-FFF2-40B4-BE49-F238E27FC236}">
                <a16:creationId xmlns:a16="http://schemas.microsoft.com/office/drawing/2014/main" id="{87F52AB9-613D-5942-3305-EE63080D515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18</a:t>
            </a:fld>
            <a:endParaRPr lang="en" b="1" dirty="0">
              <a:solidFill>
                <a:schemeClr val="tx1"/>
              </a:solidFill>
            </a:endParaRPr>
          </a:p>
        </p:txBody>
      </p:sp>
      <p:pic>
        <p:nvPicPr>
          <p:cNvPr id="6" name="Picture 5" descr="Mawphlang Sacred Forest (Shillong) - 2022 What to Know Before You Go (with  Photos) - Tripadvisor">
            <a:extLst>
              <a:ext uri="{FF2B5EF4-FFF2-40B4-BE49-F238E27FC236}">
                <a16:creationId xmlns:a16="http://schemas.microsoft.com/office/drawing/2014/main" id="{566D3E3F-80B8-3F5D-4798-F3A55BD6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1657" y="178624"/>
            <a:ext cx="1937077" cy="17433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F695F07-FD42-EFC9-673F-3E07F3E5892F}"/>
              </a:ext>
            </a:extLst>
          </p:cNvPr>
          <p:cNvSpPr txBox="1"/>
          <p:nvPr/>
        </p:nvSpPr>
        <p:spPr>
          <a:xfrm>
            <a:off x="6603779" y="2026547"/>
            <a:ext cx="2349304"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IN" sz="1200" b="1" dirty="0">
                <a:solidFill>
                  <a:schemeClr val="tx1"/>
                </a:solidFill>
                <a:latin typeface="+mj-lt"/>
              </a:rPr>
              <a:t>Mawphlang Sacred Forest</a:t>
            </a:r>
          </a:p>
          <a:p>
            <a:pPr algn="ctr"/>
            <a:r>
              <a:rPr lang="en-IN" sz="1200" b="1" dirty="0">
                <a:solidFill>
                  <a:schemeClr val="tx1"/>
                </a:solidFill>
                <a:latin typeface="+mj-lt"/>
              </a:rPr>
              <a:t>Meghalaya</a:t>
            </a:r>
          </a:p>
        </p:txBody>
      </p:sp>
      <p:sp>
        <p:nvSpPr>
          <p:cNvPr id="13" name="TextBox 12">
            <a:extLst>
              <a:ext uri="{FF2B5EF4-FFF2-40B4-BE49-F238E27FC236}">
                <a16:creationId xmlns:a16="http://schemas.microsoft.com/office/drawing/2014/main" id="{0BDA8130-7057-117D-FAAC-C6CE2D1D2056}"/>
              </a:ext>
            </a:extLst>
          </p:cNvPr>
          <p:cNvSpPr txBox="1"/>
          <p:nvPr/>
        </p:nvSpPr>
        <p:spPr>
          <a:xfrm>
            <a:off x="6878490" y="4018804"/>
            <a:ext cx="1993348" cy="31814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IN" b="1" dirty="0">
                <a:solidFill>
                  <a:schemeClr val="tx1"/>
                </a:solidFill>
                <a:latin typeface="+mj-lt"/>
              </a:rPr>
              <a:t>Mizoram</a:t>
            </a:r>
          </a:p>
        </p:txBody>
      </p:sp>
      <p:pic>
        <p:nvPicPr>
          <p:cNvPr id="3074" name="Picture 2" descr="Social Welfare &amp; Tribal Affairs Department">
            <a:extLst>
              <a:ext uri="{FF2B5EF4-FFF2-40B4-BE49-F238E27FC236}">
                <a16:creationId xmlns:a16="http://schemas.microsoft.com/office/drawing/2014/main" id="{3BDCF22D-25D3-0D15-F9F3-9588837565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3779" y="2592766"/>
            <a:ext cx="2349305" cy="13214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6DF9272-839A-B2F3-F46C-92900EBBB4D4}"/>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3841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B177C8C-7E02-E310-CB88-9327E559CCFC}"/>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427144" y="857798"/>
            <a:ext cx="8289711" cy="3793778"/>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A3BA0D25-0EE2-8131-BA6A-6F06036F1F8B}"/>
              </a:ext>
            </a:extLst>
          </p:cNvPr>
          <p:cNvSpPr txBox="1">
            <a:spLocks/>
          </p:cNvSpPr>
          <p:nvPr/>
        </p:nvSpPr>
        <p:spPr>
          <a:xfrm>
            <a:off x="2088276" y="132046"/>
            <a:ext cx="4846320" cy="562414"/>
          </a:xfrm>
          <a:prstGeom prst="rect">
            <a:avLst/>
          </a:prstGeom>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US" sz="1800" b="1" dirty="0">
                <a:solidFill>
                  <a:schemeClr val="bg1"/>
                </a:solidFill>
                <a:latin typeface="+mj-lt"/>
              </a:rPr>
              <a:t>SWOT Analysis of North-eastern Region</a:t>
            </a:r>
            <a:endParaRPr lang="en-IN" sz="1800" b="1" dirty="0">
              <a:solidFill>
                <a:schemeClr val="bg1"/>
              </a:solidFill>
              <a:latin typeface="+mj-lt"/>
            </a:endParaRPr>
          </a:p>
        </p:txBody>
      </p:sp>
      <p:sp>
        <p:nvSpPr>
          <p:cNvPr id="4" name="Slide Number Placeholder 1">
            <a:extLst>
              <a:ext uri="{FF2B5EF4-FFF2-40B4-BE49-F238E27FC236}">
                <a16:creationId xmlns:a16="http://schemas.microsoft.com/office/drawing/2014/main" id="{D155872D-1277-A272-A786-AFBEBB7DDA8A}"/>
              </a:ext>
            </a:extLst>
          </p:cNvPr>
          <p:cNvSpPr txBox="1">
            <a:spLocks/>
          </p:cNvSpPr>
          <p:nvPr/>
        </p:nvSpPr>
        <p:spPr>
          <a:xfrm>
            <a:off x="8418561" y="4651576"/>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19</a:t>
            </a:fld>
            <a:endParaRPr lang="en" b="1" dirty="0">
              <a:solidFill>
                <a:schemeClr val="tx1"/>
              </a:solidFill>
              <a:latin typeface="+mj-lt"/>
            </a:endParaRPr>
          </a:p>
        </p:txBody>
      </p:sp>
      <p:sp>
        <p:nvSpPr>
          <p:cNvPr id="2" name="TextBox 1">
            <a:extLst>
              <a:ext uri="{FF2B5EF4-FFF2-40B4-BE49-F238E27FC236}">
                <a16:creationId xmlns:a16="http://schemas.microsoft.com/office/drawing/2014/main" id="{B1B36138-1D4E-53A2-0156-B24BA149EA1F}"/>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35228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17CD4-D7E3-E4EC-529A-EE681CB9E3AA}"/>
              </a:ext>
            </a:extLst>
          </p:cNvPr>
          <p:cNvSpPr>
            <a:spLocks noGrp="1"/>
          </p:cNvSpPr>
          <p:nvPr>
            <p:ph type="title"/>
          </p:nvPr>
        </p:nvSpPr>
        <p:spPr>
          <a:xfrm>
            <a:off x="584360" y="463174"/>
            <a:ext cx="7886700" cy="1386727"/>
          </a:xfrm>
        </p:spPr>
        <p:style>
          <a:lnRef idx="1">
            <a:schemeClr val="accent2"/>
          </a:lnRef>
          <a:fillRef idx="2">
            <a:schemeClr val="accent2"/>
          </a:fillRef>
          <a:effectRef idx="1">
            <a:schemeClr val="accent2"/>
          </a:effectRef>
          <a:fontRef idx="minor">
            <a:schemeClr val="dk1"/>
          </a:fontRef>
        </p:style>
        <p:txBody>
          <a:bodyPr anchor="ctr">
            <a:normAutofit/>
          </a:bodyPr>
          <a:lstStyle/>
          <a:p>
            <a:pPr algn="ctr"/>
            <a:r>
              <a:rPr lang="en-US" sz="3200" b="1" dirty="0">
                <a:solidFill>
                  <a:srgbClr val="002060"/>
                </a:solidFill>
                <a:latin typeface="+mn-lt"/>
              </a:rPr>
              <a:t>CONCEPT OF SOCIAL AND ECONOMIC INCLUSION</a:t>
            </a:r>
            <a:endParaRPr lang="en-IN" sz="3200" b="1" dirty="0">
              <a:solidFill>
                <a:srgbClr val="002060"/>
              </a:solidFill>
              <a:latin typeface="+mn-lt"/>
            </a:endParaRPr>
          </a:p>
        </p:txBody>
      </p:sp>
      <p:pic>
        <p:nvPicPr>
          <p:cNvPr id="5122" name="Picture 2" descr="Selection Results – Social Inclusion and Common Values - Youth Networks">
            <a:extLst>
              <a:ext uri="{FF2B5EF4-FFF2-40B4-BE49-F238E27FC236}">
                <a16:creationId xmlns:a16="http://schemas.microsoft.com/office/drawing/2014/main" id="{6C31FBDF-56BA-E4AC-7D43-B70A57356B00}"/>
              </a:ext>
            </a:extLst>
          </p:cNvPr>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271" y="1992968"/>
            <a:ext cx="8999150" cy="315053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7231C39F-C5E2-B083-3A97-2F2706A34554}"/>
              </a:ext>
            </a:extLst>
          </p:cNvPr>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4228554" y="1992968"/>
            <a:ext cx="598311" cy="879551"/>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2B7C483-0A87-970F-FA6A-364D662CA23F}"/>
              </a:ext>
            </a:extLst>
          </p:cNvPr>
          <p:cNvSpPr>
            <a:spLocks noGrp="1"/>
          </p:cNvSpPr>
          <p:nvPr>
            <p:ph type="sldNum" sz="quarter" idx="12"/>
          </p:nvPr>
        </p:nvSpPr>
        <p:spPr/>
        <p:txBody>
          <a:bodyPr/>
          <a:lstStyle/>
          <a:p>
            <a:endParaRPr lang="en-IN" dirty="0"/>
          </a:p>
        </p:txBody>
      </p:sp>
      <p:sp>
        <p:nvSpPr>
          <p:cNvPr id="4" name="TextBox 3">
            <a:extLst>
              <a:ext uri="{FF2B5EF4-FFF2-40B4-BE49-F238E27FC236}">
                <a16:creationId xmlns:a16="http://schemas.microsoft.com/office/drawing/2014/main" id="{7D2F8756-8352-0ED8-8210-2777282C1A90}"/>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631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2745DCFE-8191-5EC8-29E7-D4BC9B0CDE69}"/>
              </a:ext>
            </a:extLst>
          </p:cNvPr>
          <p:cNvSpPr txBox="1">
            <a:spLocks/>
          </p:cNvSpPr>
          <p:nvPr/>
        </p:nvSpPr>
        <p:spPr>
          <a:xfrm>
            <a:off x="6749389" y="1291805"/>
            <a:ext cx="1927991" cy="3159323"/>
          </a:xfrm>
          <a:prstGeom prst="rect">
            <a:avLst/>
          </a:prstGeom>
        </p:spPr>
        <p:style>
          <a:lnRef idx="2">
            <a:schemeClr val="accent2"/>
          </a:lnRef>
          <a:fillRef idx="1">
            <a:schemeClr val="lt1"/>
          </a:fillRef>
          <a:effectRef idx="0">
            <a:schemeClr val="accent2"/>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a:r>
              <a:rPr lang="en-US" sz="1600" dirty="0">
                <a:solidFill>
                  <a:schemeClr val="tx1"/>
                </a:solidFill>
                <a:latin typeface="+mn-lt"/>
              </a:rPr>
              <a:t>Ethnicity</a:t>
            </a:r>
          </a:p>
          <a:p>
            <a:pPr algn="r"/>
            <a:r>
              <a:rPr lang="en-US" sz="1600" dirty="0">
                <a:solidFill>
                  <a:schemeClr val="tx1"/>
                </a:solidFill>
                <a:latin typeface="+mn-lt"/>
              </a:rPr>
              <a:t>Race</a:t>
            </a:r>
          </a:p>
          <a:p>
            <a:pPr algn="r"/>
            <a:r>
              <a:rPr lang="en-US" sz="1600" dirty="0">
                <a:solidFill>
                  <a:schemeClr val="tx1"/>
                </a:solidFill>
                <a:latin typeface="+mn-lt"/>
              </a:rPr>
              <a:t>Religion</a:t>
            </a:r>
          </a:p>
          <a:p>
            <a:pPr algn="r"/>
            <a:r>
              <a:rPr lang="en-US" sz="1600" dirty="0">
                <a:solidFill>
                  <a:schemeClr val="tx1"/>
                </a:solidFill>
                <a:latin typeface="+mn-lt"/>
              </a:rPr>
              <a:t>Region </a:t>
            </a:r>
          </a:p>
          <a:p>
            <a:pPr algn="r"/>
            <a:r>
              <a:rPr lang="en-US" sz="1600" dirty="0">
                <a:solidFill>
                  <a:schemeClr val="tx1"/>
                </a:solidFill>
                <a:latin typeface="+mn-lt"/>
              </a:rPr>
              <a:t>Sexual Orientation</a:t>
            </a:r>
          </a:p>
          <a:p>
            <a:pPr algn="r"/>
            <a:r>
              <a:rPr lang="en-US" sz="1600" dirty="0">
                <a:solidFill>
                  <a:schemeClr val="tx1"/>
                </a:solidFill>
                <a:latin typeface="+mn-lt"/>
              </a:rPr>
              <a:t>Caste</a:t>
            </a:r>
          </a:p>
          <a:p>
            <a:pPr algn="r"/>
            <a:r>
              <a:rPr lang="en-US" sz="1600" dirty="0">
                <a:solidFill>
                  <a:schemeClr val="tx1"/>
                </a:solidFill>
                <a:latin typeface="+mn-lt"/>
              </a:rPr>
              <a:t>Descent </a:t>
            </a:r>
          </a:p>
          <a:p>
            <a:pPr algn="r"/>
            <a:r>
              <a:rPr lang="en-US" sz="1600" dirty="0">
                <a:solidFill>
                  <a:schemeClr val="tx1"/>
                </a:solidFill>
                <a:latin typeface="+mn-lt"/>
              </a:rPr>
              <a:t>Gender </a:t>
            </a:r>
          </a:p>
          <a:p>
            <a:pPr algn="r"/>
            <a:r>
              <a:rPr lang="en-US" sz="1600" dirty="0">
                <a:solidFill>
                  <a:schemeClr val="tx1"/>
                </a:solidFill>
                <a:latin typeface="+mn-lt"/>
              </a:rPr>
              <a:t>Age</a:t>
            </a:r>
          </a:p>
          <a:p>
            <a:pPr algn="r"/>
            <a:r>
              <a:rPr lang="en-US" sz="1600" dirty="0">
                <a:solidFill>
                  <a:schemeClr val="tx1"/>
                </a:solidFill>
                <a:latin typeface="+mn-lt"/>
              </a:rPr>
              <a:t>Disability</a:t>
            </a:r>
          </a:p>
          <a:p>
            <a:pPr algn="r"/>
            <a:r>
              <a:rPr lang="en-US" sz="1600" dirty="0">
                <a:solidFill>
                  <a:schemeClr val="tx1"/>
                </a:solidFill>
                <a:latin typeface="+mn-lt"/>
              </a:rPr>
              <a:t>HIV Status</a:t>
            </a:r>
          </a:p>
          <a:p>
            <a:pPr algn="r"/>
            <a:r>
              <a:rPr lang="en-US" sz="1600" dirty="0">
                <a:solidFill>
                  <a:schemeClr val="tx1"/>
                </a:solidFill>
                <a:latin typeface="+mn-lt"/>
              </a:rPr>
              <a:t>Migrant Status</a:t>
            </a:r>
          </a:p>
        </p:txBody>
      </p:sp>
      <p:pic>
        <p:nvPicPr>
          <p:cNvPr id="5" name="Picture 6" descr="What Is Sexual Orientation? – Cleveland Clinic">
            <a:extLst>
              <a:ext uri="{FF2B5EF4-FFF2-40B4-BE49-F238E27FC236}">
                <a16:creationId xmlns:a16="http://schemas.microsoft.com/office/drawing/2014/main" id="{E6B3AFD2-2F4B-78B3-795D-9E86C8D0CC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8152" y="3171794"/>
            <a:ext cx="1384462" cy="911615"/>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8" descr="Disability Vectors &amp; Illustrations for Free Download | Freepik">
            <a:extLst>
              <a:ext uri="{FF2B5EF4-FFF2-40B4-BE49-F238E27FC236}">
                <a16:creationId xmlns:a16="http://schemas.microsoft.com/office/drawing/2014/main" id="{3A103632-4A5B-CE62-35FD-124DCD2E20DD}"/>
              </a:ext>
            </a:extLst>
          </p:cNvPr>
          <p:cNvPicPr>
            <a:picLocks noChangeAspect="1" noChangeArrowheads="1"/>
          </p:cNvPicPr>
          <p:nvPr/>
        </p:nvPicPr>
        <p:blipFill>
          <a:blip r:embed="rId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575239" y="2344550"/>
            <a:ext cx="1364422" cy="682211"/>
          </a:xfrm>
          <a:prstGeom prst="ellipse">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D811EBD2-A7C6-00AB-F814-1F207CEC4BA5}"/>
              </a:ext>
            </a:extLst>
          </p:cNvPr>
          <p:cNvSpPr txBox="1">
            <a:spLocks/>
          </p:cNvSpPr>
          <p:nvPr/>
        </p:nvSpPr>
        <p:spPr>
          <a:xfrm>
            <a:off x="1048350" y="217613"/>
            <a:ext cx="7047300" cy="482400"/>
          </a:xfrm>
          <a:prstGeom prst="rect">
            <a:avLst/>
          </a:prstGeom>
        </p:spPr>
        <p:style>
          <a:lnRef idx="1">
            <a:schemeClr val="dk1"/>
          </a:lnRef>
          <a:fillRef idx="2">
            <a:schemeClr val="dk1"/>
          </a:fillRef>
          <a:effectRef idx="1">
            <a:schemeClr val="dk1"/>
          </a:effectRef>
          <a:fontRef idx="minor">
            <a:schemeClr val="dk1"/>
          </a:fontRef>
        </p:style>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US" b="1">
                <a:ln w="0"/>
                <a:solidFill>
                  <a:schemeClr val="tx1"/>
                </a:solidFill>
                <a:latin typeface="+mn-lt"/>
              </a:rPr>
              <a:t>Social exclusion </a:t>
            </a:r>
            <a:endParaRPr lang="en-US" b="1" dirty="0">
              <a:ln w="0"/>
              <a:solidFill>
                <a:schemeClr val="tx1"/>
              </a:solidFill>
              <a:latin typeface="+mn-lt"/>
            </a:endParaRPr>
          </a:p>
        </p:txBody>
      </p:sp>
      <p:pic>
        <p:nvPicPr>
          <p:cNvPr id="8" name="Picture 2" descr="India Map Hd Image From Sansalvaje 1 | India map, My images, Map">
            <a:extLst>
              <a:ext uri="{FF2B5EF4-FFF2-40B4-BE49-F238E27FC236}">
                <a16:creationId xmlns:a16="http://schemas.microsoft.com/office/drawing/2014/main" id="{3B45C523-BAAF-E6BD-D58B-662660B3A5F6}"/>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538787" y="1190901"/>
            <a:ext cx="1480453" cy="1494755"/>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101C13C-2059-31E2-E5AE-618324B4F51A}"/>
              </a:ext>
            </a:extLst>
          </p:cNvPr>
          <p:cNvSpPr txBox="1"/>
          <p:nvPr/>
        </p:nvSpPr>
        <p:spPr>
          <a:xfrm>
            <a:off x="464150" y="1039664"/>
            <a:ext cx="1341790" cy="338554"/>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1600" b="1" dirty="0"/>
              <a:t>Not only…</a:t>
            </a:r>
            <a:endParaRPr lang="en-IN" sz="1600" b="1" dirty="0"/>
          </a:p>
        </p:txBody>
      </p:sp>
      <p:pic>
        <p:nvPicPr>
          <p:cNvPr id="10" name="Picture 2" descr="IEA">
            <a:extLst>
              <a:ext uri="{FF2B5EF4-FFF2-40B4-BE49-F238E27FC236}">
                <a16:creationId xmlns:a16="http://schemas.microsoft.com/office/drawing/2014/main" id="{9BBBC94C-A3FD-4D2F-B346-53C68E8028E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7084" t="8845" r="25909" b="10347"/>
          <a:stretch/>
        </p:blipFill>
        <p:spPr bwMode="auto">
          <a:xfrm>
            <a:off x="517546" y="2945519"/>
            <a:ext cx="1768911" cy="1710503"/>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B87D445-7872-D5E2-FD78-9CFC969AEFC7}"/>
              </a:ext>
            </a:extLst>
          </p:cNvPr>
          <p:cNvSpPr txBox="1"/>
          <p:nvPr/>
        </p:nvSpPr>
        <p:spPr>
          <a:xfrm>
            <a:off x="515489" y="2895408"/>
            <a:ext cx="1168400" cy="338554"/>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1600" b="1" dirty="0"/>
              <a:t>But….</a:t>
            </a:r>
            <a:endParaRPr lang="en-IN" sz="1600" b="1" dirty="0"/>
          </a:p>
        </p:txBody>
      </p:sp>
      <p:graphicFrame>
        <p:nvGraphicFramePr>
          <p:cNvPr id="15" name="Diagram 14">
            <a:extLst>
              <a:ext uri="{FF2B5EF4-FFF2-40B4-BE49-F238E27FC236}">
                <a16:creationId xmlns:a16="http://schemas.microsoft.com/office/drawing/2014/main" id="{04009EE1-7076-54BF-55BB-25F380D1CEEA}"/>
              </a:ext>
            </a:extLst>
          </p:cNvPr>
          <p:cNvGraphicFramePr/>
          <p:nvPr>
            <p:extLst>
              <p:ext uri="{D42A27DB-BD31-4B8C-83A1-F6EECF244321}">
                <p14:modId xmlns:p14="http://schemas.microsoft.com/office/powerpoint/2010/main" val="1098772885"/>
              </p:ext>
            </p:extLst>
          </p:nvPr>
        </p:nvGraphicFramePr>
        <p:xfrm>
          <a:off x="3097665" y="2936730"/>
          <a:ext cx="1706184" cy="162702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6" name="Diagram 15">
            <a:extLst>
              <a:ext uri="{FF2B5EF4-FFF2-40B4-BE49-F238E27FC236}">
                <a16:creationId xmlns:a16="http://schemas.microsoft.com/office/drawing/2014/main" id="{A1B81874-6DC5-4F96-E365-6DA7EDB20F39}"/>
              </a:ext>
            </a:extLst>
          </p:cNvPr>
          <p:cNvGraphicFramePr/>
          <p:nvPr>
            <p:extLst>
              <p:ext uri="{D42A27DB-BD31-4B8C-83A1-F6EECF244321}">
                <p14:modId xmlns:p14="http://schemas.microsoft.com/office/powerpoint/2010/main" val="43279702"/>
              </p:ext>
            </p:extLst>
          </p:nvPr>
        </p:nvGraphicFramePr>
        <p:xfrm>
          <a:off x="2857800" y="967514"/>
          <a:ext cx="2185914" cy="160423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3" name="Picture 10" descr="32 Facts About Religion Around The World - Facts.net">
            <a:extLst>
              <a:ext uri="{FF2B5EF4-FFF2-40B4-BE49-F238E27FC236}">
                <a16:creationId xmlns:a16="http://schemas.microsoft.com/office/drawing/2014/main" id="{39F60AC5-BE88-80B3-F7C8-272D6367273B}"/>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718152" y="1391358"/>
            <a:ext cx="1212658" cy="880676"/>
          </a:xfrm>
          <a:prstGeom prst="ellipse">
            <a:avLst/>
          </a:prstGeom>
          <a:noFill/>
          <a:extLst>
            <a:ext uri="{909E8E84-426E-40DD-AFC4-6F175D3DCCD1}">
              <a14:hiddenFill xmlns:a14="http://schemas.microsoft.com/office/drawing/2010/main">
                <a:solidFill>
                  <a:srgbClr val="FFFFFF"/>
                </a:solidFill>
              </a14:hiddenFill>
            </a:ext>
          </a:extLst>
        </p:spPr>
      </p:pic>
      <p:pic>
        <p:nvPicPr>
          <p:cNvPr id="2" name="Picture 4" descr="How social exclusion continues to prolong the caste system in India –  NICKELED AND DIMED">
            <a:extLst>
              <a:ext uri="{FF2B5EF4-FFF2-40B4-BE49-F238E27FC236}">
                <a16:creationId xmlns:a16="http://schemas.microsoft.com/office/drawing/2014/main" id="{5FA6AEB9-89CA-DC8A-856D-AA61BA45A5CE}"/>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6227736" y="4143720"/>
            <a:ext cx="1212658" cy="682211"/>
          </a:xfrm>
          <a:prstGeom prst="ellipse">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84607881-54FC-D223-C9D1-C7E1087B9D67}"/>
              </a:ext>
            </a:extLst>
          </p:cNvPr>
          <p:cNvSpPr txBox="1"/>
          <p:nvPr/>
        </p:nvSpPr>
        <p:spPr>
          <a:xfrm>
            <a:off x="6227736" y="852347"/>
            <a:ext cx="1311578" cy="338554"/>
          </a:xfrm>
          <a:prstGeom prst="rect">
            <a:avLst/>
          </a:prstGeom>
          <a:noFill/>
        </p:spPr>
        <p:txBody>
          <a:bodyPr wrap="none" rtlCol="0">
            <a:spAutoFit/>
          </a:bodyPr>
          <a:lstStyle/>
          <a:p>
            <a:r>
              <a:rPr lang="en-US" sz="1600" b="1" dirty="0">
                <a:solidFill>
                  <a:srgbClr val="C00000"/>
                </a:solidFill>
                <a:latin typeface="+mn-lt"/>
              </a:rPr>
              <a:t>Based on…</a:t>
            </a:r>
            <a:endParaRPr lang="en-IN" sz="1600" b="1" dirty="0">
              <a:solidFill>
                <a:srgbClr val="C00000"/>
              </a:solidFill>
              <a:latin typeface="+mn-lt"/>
            </a:endParaRPr>
          </a:p>
        </p:txBody>
      </p:sp>
      <p:sp>
        <p:nvSpPr>
          <p:cNvPr id="31" name="Slide Number Placeholder 1">
            <a:extLst>
              <a:ext uri="{FF2B5EF4-FFF2-40B4-BE49-F238E27FC236}">
                <a16:creationId xmlns:a16="http://schemas.microsoft.com/office/drawing/2014/main" id="{E77348DD-0720-81E2-975B-E8975BFA12DF}"/>
              </a:ext>
            </a:extLst>
          </p:cNvPr>
          <p:cNvSpPr txBox="1">
            <a:spLocks/>
          </p:cNvSpPr>
          <p:nvPr/>
        </p:nvSpPr>
        <p:spPr>
          <a:xfrm>
            <a:off x="8259604" y="4676122"/>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21</a:t>
            </a:fld>
            <a:endParaRPr lang="en" b="1" dirty="0">
              <a:solidFill>
                <a:schemeClr val="tx1"/>
              </a:solidFill>
              <a:latin typeface="+mn-lt"/>
            </a:endParaRPr>
          </a:p>
        </p:txBody>
      </p:sp>
      <p:sp>
        <p:nvSpPr>
          <p:cNvPr id="12" name="TextBox 11">
            <a:extLst>
              <a:ext uri="{FF2B5EF4-FFF2-40B4-BE49-F238E27FC236}">
                <a16:creationId xmlns:a16="http://schemas.microsoft.com/office/drawing/2014/main" id="{D9FEAEEC-3FB9-0504-A475-50635A2CC250}"/>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3473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1" grpId="0" animBg="1"/>
      <p:bldGraphic spid="15" grpId="0">
        <p:bldAsOne/>
      </p:bldGraphic>
      <p:bldGraphic spid="16" grpId="0">
        <p:bldAsOne/>
      </p:bldGraphic>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5B94B-3199-A2DA-A988-C13EA92F627E}"/>
              </a:ext>
            </a:extLst>
          </p:cNvPr>
          <p:cNvSpPr>
            <a:spLocks noGrp="1"/>
          </p:cNvSpPr>
          <p:nvPr>
            <p:ph type="title"/>
          </p:nvPr>
        </p:nvSpPr>
        <p:spPr>
          <a:xfrm>
            <a:off x="669123" y="228649"/>
            <a:ext cx="7047300" cy="482400"/>
          </a:xfrm>
        </p:spPr>
        <p:style>
          <a:lnRef idx="1">
            <a:schemeClr val="dk1"/>
          </a:lnRef>
          <a:fillRef idx="2">
            <a:schemeClr val="dk1"/>
          </a:fillRef>
          <a:effectRef idx="1">
            <a:schemeClr val="dk1"/>
          </a:effectRef>
          <a:fontRef idx="minor">
            <a:schemeClr val="dk1"/>
          </a:fontRef>
        </p:style>
        <p:txBody>
          <a:bodyPr anchor="ctr"/>
          <a:lstStyle/>
          <a:p>
            <a:r>
              <a:rPr lang="en-US" b="1" dirty="0">
                <a:ln w="0"/>
                <a:solidFill>
                  <a:schemeClr val="tx1"/>
                </a:solidFill>
                <a:latin typeface="+mn-lt"/>
              </a:rPr>
              <a:t>Social exclusion </a:t>
            </a:r>
          </a:p>
        </p:txBody>
      </p:sp>
      <p:sp>
        <p:nvSpPr>
          <p:cNvPr id="8" name="Content Placeholder 7">
            <a:extLst>
              <a:ext uri="{FF2B5EF4-FFF2-40B4-BE49-F238E27FC236}">
                <a16:creationId xmlns:a16="http://schemas.microsoft.com/office/drawing/2014/main" id="{8FEBCD6F-7B58-0D50-BA92-B0A0C1C31341}"/>
              </a:ext>
            </a:extLst>
          </p:cNvPr>
          <p:cNvSpPr>
            <a:spLocks noGrp="1"/>
          </p:cNvSpPr>
          <p:nvPr>
            <p:ph idx="1"/>
          </p:nvPr>
        </p:nvSpPr>
        <p:spPr>
          <a:xfrm>
            <a:off x="562655" y="866544"/>
            <a:ext cx="5377762" cy="3736223"/>
          </a:xfrm>
        </p:spPr>
        <p:txBody>
          <a:bodyPr/>
          <a:lstStyle/>
          <a:p>
            <a:pPr marL="158750" indent="0" algn="ctr">
              <a:buNone/>
            </a:pPr>
            <a:r>
              <a:rPr lang="en-US" sz="1600" dirty="0">
                <a:solidFill>
                  <a:schemeClr val="bg1"/>
                </a:solidFill>
                <a:latin typeface="+mn-lt"/>
              </a:rPr>
              <a:t>Social exclusion is defined as a </a:t>
            </a:r>
            <a:r>
              <a:rPr lang="en-US" sz="1600" b="1" dirty="0">
                <a:solidFill>
                  <a:srgbClr val="FFFF00"/>
                </a:solidFill>
                <a:latin typeface="+mn-lt"/>
              </a:rPr>
              <a:t>social process which involves denial of fair and equal opportunities to certain social groups</a:t>
            </a:r>
            <a:r>
              <a:rPr lang="en-US" sz="1600" dirty="0">
                <a:solidFill>
                  <a:schemeClr val="bg1"/>
                </a:solidFill>
                <a:latin typeface="+mn-lt"/>
              </a:rPr>
              <a:t>.</a:t>
            </a:r>
          </a:p>
          <a:p>
            <a:pPr marL="158750" indent="0" algn="ctr">
              <a:buNone/>
            </a:pPr>
            <a:endParaRPr lang="en-US" sz="1600" dirty="0">
              <a:solidFill>
                <a:schemeClr val="bg1"/>
              </a:solidFill>
              <a:latin typeface="+mn-lt"/>
            </a:endParaRPr>
          </a:p>
          <a:p>
            <a:pPr marL="158750" indent="0">
              <a:buNone/>
            </a:pPr>
            <a:r>
              <a:rPr lang="en-US" sz="1600" b="1" dirty="0">
                <a:solidFill>
                  <a:srgbClr val="00B0F0"/>
                </a:solidFill>
                <a:latin typeface="+mn-lt"/>
              </a:rPr>
              <a:t>It involves the lack or denial of:</a:t>
            </a:r>
          </a:p>
          <a:p>
            <a:r>
              <a:rPr lang="en-US" sz="1600" dirty="0">
                <a:solidFill>
                  <a:schemeClr val="bg1"/>
                </a:solidFill>
                <a:latin typeface="+mn-lt"/>
              </a:rPr>
              <a:t>Resources</a:t>
            </a:r>
          </a:p>
          <a:p>
            <a:r>
              <a:rPr lang="en-US" sz="1600" dirty="0">
                <a:solidFill>
                  <a:schemeClr val="bg1"/>
                </a:solidFill>
                <a:latin typeface="+mn-lt"/>
              </a:rPr>
              <a:t>Rights</a:t>
            </a:r>
          </a:p>
          <a:p>
            <a:r>
              <a:rPr lang="en-US" sz="1600" dirty="0">
                <a:solidFill>
                  <a:schemeClr val="bg1"/>
                </a:solidFill>
                <a:latin typeface="+mn-lt"/>
              </a:rPr>
              <a:t>Goods and services</a:t>
            </a:r>
          </a:p>
          <a:p>
            <a:r>
              <a:rPr lang="en-US" sz="1600" dirty="0">
                <a:solidFill>
                  <a:schemeClr val="bg1"/>
                </a:solidFill>
                <a:latin typeface="+mn-lt"/>
              </a:rPr>
              <a:t>Inability to participate in the normal relationships and activities available to the majority of people in  a society whether in </a:t>
            </a:r>
            <a:r>
              <a:rPr lang="en-US" sz="1600" b="1" dirty="0">
                <a:solidFill>
                  <a:srgbClr val="FFFF00"/>
                </a:solidFill>
                <a:latin typeface="+mn-lt"/>
              </a:rPr>
              <a:t>economic</a:t>
            </a:r>
            <a:r>
              <a:rPr lang="en-US" sz="1600" dirty="0">
                <a:solidFill>
                  <a:srgbClr val="FFFF00"/>
                </a:solidFill>
                <a:latin typeface="+mn-lt"/>
              </a:rPr>
              <a:t>, </a:t>
            </a:r>
            <a:r>
              <a:rPr lang="en-US" sz="1600" b="1" dirty="0">
                <a:solidFill>
                  <a:srgbClr val="FFFF00"/>
                </a:solidFill>
                <a:latin typeface="+mn-lt"/>
              </a:rPr>
              <a:t>social</a:t>
            </a:r>
            <a:r>
              <a:rPr lang="en-US" sz="1600" dirty="0">
                <a:solidFill>
                  <a:srgbClr val="FFFF00"/>
                </a:solidFill>
                <a:latin typeface="+mn-lt"/>
              </a:rPr>
              <a:t>, </a:t>
            </a:r>
            <a:r>
              <a:rPr lang="en-US" sz="1600" b="1" dirty="0">
                <a:solidFill>
                  <a:srgbClr val="FFFF00"/>
                </a:solidFill>
                <a:latin typeface="+mn-lt"/>
              </a:rPr>
              <a:t>cultural</a:t>
            </a:r>
            <a:r>
              <a:rPr lang="en-US" sz="1600" dirty="0">
                <a:solidFill>
                  <a:srgbClr val="FFFF00"/>
                </a:solidFill>
                <a:latin typeface="+mn-lt"/>
              </a:rPr>
              <a:t> </a:t>
            </a:r>
            <a:r>
              <a:rPr lang="en-US" sz="1600" dirty="0">
                <a:solidFill>
                  <a:schemeClr val="bg1"/>
                </a:solidFill>
                <a:latin typeface="+mn-lt"/>
              </a:rPr>
              <a:t>and </a:t>
            </a:r>
            <a:r>
              <a:rPr lang="en-US" sz="1600" b="1" dirty="0">
                <a:solidFill>
                  <a:srgbClr val="FFFF00"/>
                </a:solidFill>
                <a:latin typeface="+mn-lt"/>
              </a:rPr>
              <a:t>political</a:t>
            </a:r>
            <a:r>
              <a:rPr lang="en-US" sz="1600" dirty="0">
                <a:solidFill>
                  <a:schemeClr val="bg1"/>
                </a:solidFill>
                <a:latin typeface="+mn-lt"/>
              </a:rPr>
              <a:t> areas. It affects both the quality of life of individual and the whole society.</a:t>
            </a:r>
          </a:p>
          <a:p>
            <a:endParaRPr lang="en-IN" sz="1600" dirty="0">
              <a:latin typeface="+mn-lt"/>
            </a:endParaRPr>
          </a:p>
          <a:p>
            <a:endParaRPr lang="en-IN" sz="1600" b="1" dirty="0">
              <a:latin typeface="+mn-lt"/>
            </a:endParaRPr>
          </a:p>
          <a:p>
            <a:endParaRPr lang="en-IN" sz="1600" dirty="0">
              <a:latin typeface="+mn-lt"/>
            </a:endParaRPr>
          </a:p>
        </p:txBody>
      </p:sp>
      <p:pic>
        <p:nvPicPr>
          <p:cNvPr id="3" name="Picture 6" descr="Exclusion Images – Browse 37,759 Stock Photos, Vectors, and Video | Adobe  Stock">
            <a:extLst>
              <a:ext uri="{FF2B5EF4-FFF2-40B4-BE49-F238E27FC236}">
                <a16:creationId xmlns:a16="http://schemas.microsoft.com/office/drawing/2014/main" id="{370138E5-FD4C-8DE0-2D5C-DEE5F95E6D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17" y="1605538"/>
            <a:ext cx="3091878" cy="1932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35043CB4-99D6-F0D9-DE22-DE92E4CF8E81}"/>
              </a:ext>
            </a:extLst>
          </p:cNvPr>
          <p:cNvSpPr>
            <a:spLocks noGrp="1"/>
          </p:cNvSpPr>
          <p:nvPr>
            <p:ph type="sldNum" sz="quarter" idx="12"/>
          </p:nvPr>
        </p:nvSpPr>
        <p:spPr/>
        <p:txBody>
          <a:bodyPr/>
          <a:lstStyle/>
          <a:p>
            <a:endParaRPr lang="en-IN" dirty="0"/>
          </a:p>
        </p:txBody>
      </p:sp>
      <p:sp>
        <p:nvSpPr>
          <p:cNvPr id="5" name="Slide Number Placeholder 1">
            <a:extLst>
              <a:ext uri="{FF2B5EF4-FFF2-40B4-BE49-F238E27FC236}">
                <a16:creationId xmlns:a16="http://schemas.microsoft.com/office/drawing/2014/main" id="{50D429BB-0844-F8C7-482E-0D74FC1DCE26}"/>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22</a:t>
            </a:fld>
            <a:endParaRPr lang="en" b="1" dirty="0">
              <a:solidFill>
                <a:schemeClr val="tx1"/>
              </a:solidFill>
            </a:endParaRPr>
          </a:p>
        </p:txBody>
      </p:sp>
      <p:sp>
        <p:nvSpPr>
          <p:cNvPr id="6" name="TextBox 5">
            <a:extLst>
              <a:ext uri="{FF2B5EF4-FFF2-40B4-BE49-F238E27FC236}">
                <a16:creationId xmlns:a16="http://schemas.microsoft.com/office/drawing/2014/main" id="{ACA86052-F788-880C-9858-F8B18C59AC16}"/>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08350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C2B40-2748-3920-6447-48DF406DE343}"/>
              </a:ext>
            </a:extLst>
          </p:cNvPr>
          <p:cNvSpPr>
            <a:spLocks noGrp="1"/>
          </p:cNvSpPr>
          <p:nvPr>
            <p:ph type="title"/>
          </p:nvPr>
        </p:nvSpPr>
        <p:spPr>
          <a:xfrm>
            <a:off x="1245423" y="344954"/>
            <a:ext cx="7047300" cy="482400"/>
          </a:xfrm>
        </p:spPr>
        <p:style>
          <a:lnRef idx="2">
            <a:schemeClr val="dk1"/>
          </a:lnRef>
          <a:fillRef idx="1">
            <a:schemeClr val="lt1"/>
          </a:fillRef>
          <a:effectRef idx="0">
            <a:schemeClr val="dk1"/>
          </a:effectRef>
          <a:fontRef idx="minor">
            <a:schemeClr val="dk1"/>
          </a:fontRef>
        </p:style>
        <p:txBody>
          <a:bodyPr/>
          <a:lstStyle/>
          <a:p>
            <a:r>
              <a:rPr lang="en-US" b="1" dirty="0">
                <a:solidFill>
                  <a:schemeClr val="tx1"/>
                </a:solidFill>
                <a:latin typeface="+mn-lt"/>
              </a:rPr>
              <a:t>What is social inclusion?</a:t>
            </a:r>
            <a:endParaRPr lang="en-IN" dirty="0">
              <a:solidFill>
                <a:schemeClr val="tx1"/>
              </a:solidFill>
              <a:latin typeface="+mn-lt"/>
            </a:endParaRPr>
          </a:p>
        </p:txBody>
      </p:sp>
      <p:sp>
        <p:nvSpPr>
          <p:cNvPr id="3" name="Content Placeholder 2">
            <a:extLst>
              <a:ext uri="{FF2B5EF4-FFF2-40B4-BE49-F238E27FC236}">
                <a16:creationId xmlns:a16="http://schemas.microsoft.com/office/drawing/2014/main" id="{B11CFA92-0090-35DE-6FDA-5835B597D28B}"/>
              </a:ext>
            </a:extLst>
          </p:cNvPr>
          <p:cNvSpPr>
            <a:spLocks noGrp="1"/>
          </p:cNvSpPr>
          <p:nvPr>
            <p:ph idx="1"/>
          </p:nvPr>
        </p:nvSpPr>
        <p:spPr>
          <a:xfrm>
            <a:off x="934455" y="1002911"/>
            <a:ext cx="7822684" cy="3805016"/>
          </a:xfrm>
          <a:noFill/>
          <a:ln>
            <a:noFill/>
          </a:ln>
        </p:spPr>
        <p:style>
          <a:lnRef idx="2">
            <a:schemeClr val="dk1"/>
          </a:lnRef>
          <a:fillRef idx="1">
            <a:schemeClr val="lt1"/>
          </a:fillRef>
          <a:effectRef idx="0">
            <a:schemeClr val="dk1"/>
          </a:effectRef>
          <a:fontRef idx="minor">
            <a:schemeClr val="dk1"/>
          </a:fontRef>
        </p:style>
        <p:txBody>
          <a:bodyPr>
            <a:normAutofit/>
          </a:bodyPr>
          <a:lstStyle/>
          <a:p>
            <a:pPr algn="just" eaLnBrk="1" hangingPunct="1">
              <a:spcBef>
                <a:spcPct val="20000"/>
              </a:spcBef>
              <a:buFont typeface="Arial" panose="020B0604020202020204" pitchFamily="34" charset="0"/>
              <a:buChar char="•"/>
            </a:pPr>
            <a:endParaRPr lang="en-US" altLang="en-US" sz="2100" dirty="0">
              <a:solidFill>
                <a:schemeClr val="bg1"/>
              </a:solidFill>
              <a:latin typeface="+mn-lt"/>
            </a:endParaRPr>
          </a:p>
          <a:p>
            <a:pPr marL="0" indent="0">
              <a:buNone/>
              <a:defRPr/>
            </a:pPr>
            <a:endParaRPr lang="en-US" sz="2100" dirty="0">
              <a:latin typeface="+mn-lt"/>
            </a:endParaRPr>
          </a:p>
          <a:p>
            <a:endParaRPr lang="en-IN" dirty="0">
              <a:latin typeface="+mn-lt"/>
            </a:endParaRPr>
          </a:p>
        </p:txBody>
      </p:sp>
      <p:graphicFrame>
        <p:nvGraphicFramePr>
          <p:cNvPr id="6" name="Diagram 5">
            <a:extLst>
              <a:ext uri="{FF2B5EF4-FFF2-40B4-BE49-F238E27FC236}">
                <a16:creationId xmlns:a16="http://schemas.microsoft.com/office/drawing/2014/main" id="{6363C96C-14D8-D029-BC80-4CD21129E0F9}"/>
              </a:ext>
            </a:extLst>
          </p:cNvPr>
          <p:cNvGraphicFramePr/>
          <p:nvPr>
            <p:extLst>
              <p:ext uri="{D42A27DB-BD31-4B8C-83A1-F6EECF244321}">
                <p14:modId xmlns:p14="http://schemas.microsoft.com/office/powerpoint/2010/main" val="4244011355"/>
              </p:ext>
            </p:extLst>
          </p:nvPr>
        </p:nvGraphicFramePr>
        <p:xfrm>
          <a:off x="934455" y="900330"/>
          <a:ext cx="7669237" cy="3805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21D27573-8218-425F-8A72-99BE6AF2EDE7}"/>
              </a:ext>
            </a:extLst>
          </p:cNvPr>
          <p:cNvSpPr>
            <a:spLocks noGrp="1"/>
          </p:cNvSpPr>
          <p:nvPr>
            <p:ph type="sldNum" sz="quarter" idx="12"/>
          </p:nvPr>
        </p:nvSpPr>
        <p:spPr/>
        <p:txBody>
          <a:bodyPr/>
          <a:lstStyle/>
          <a:p>
            <a:endParaRPr lang="en-IN" dirty="0">
              <a:latin typeface="+mn-lt"/>
            </a:endParaRPr>
          </a:p>
        </p:txBody>
      </p:sp>
      <p:sp>
        <p:nvSpPr>
          <p:cNvPr id="5" name="Slide Number Placeholder 1">
            <a:extLst>
              <a:ext uri="{FF2B5EF4-FFF2-40B4-BE49-F238E27FC236}">
                <a16:creationId xmlns:a16="http://schemas.microsoft.com/office/drawing/2014/main" id="{3DBE2F63-E0A4-405C-2200-8BADB8ABA8BF}"/>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23</a:t>
            </a:fld>
            <a:endParaRPr lang="en" b="1" dirty="0">
              <a:solidFill>
                <a:schemeClr val="tx1"/>
              </a:solidFill>
              <a:latin typeface="+mn-lt"/>
            </a:endParaRPr>
          </a:p>
        </p:txBody>
      </p:sp>
      <p:sp>
        <p:nvSpPr>
          <p:cNvPr id="7" name="TextBox 6">
            <a:extLst>
              <a:ext uri="{FF2B5EF4-FFF2-40B4-BE49-F238E27FC236}">
                <a16:creationId xmlns:a16="http://schemas.microsoft.com/office/drawing/2014/main" id="{C4E5F55F-E2D5-3663-E486-C0473FC5736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95453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51D22AE3-AB87-2815-C3BB-7925A5500595}"/>
              </a:ext>
            </a:extLst>
          </p:cNvPr>
          <p:cNvGraphicFramePr/>
          <p:nvPr>
            <p:extLst>
              <p:ext uri="{D42A27DB-BD31-4B8C-83A1-F6EECF244321}">
                <p14:modId xmlns:p14="http://schemas.microsoft.com/office/powerpoint/2010/main" val="1544166821"/>
              </p:ext>
            </p:extLst>
          </p:nvPr>
        </p:nvGraphicFramePr>
        <p:xfrm>
          <a:off x="3810000" y="560070"/>
          <a:ext cx="473964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7A921BD5-B44E-8423-C1BF-5D88901930A2}"/>
              </a:ext>
            </a:extLst>
          </p:cNvPr>
          <p:cNvSpPr txBox="1"/>
          <p:nvPr/>
        </p:nvSpPr>
        <p:spPr>
          <a:xfrm>
            <a:off x="350520" y="1764914"/>
            <a:ext cx="3017520" cy="923330"/>
          </a:xfrm>
          <a:prstGeom prst="rect">
            <a:avLst/>
          </a:prstGeom>
          <a:noFill/>
        </p:spPr>
        <p:txBody>
          <a:bodyPr wrap="square">
            <a:spAutoFit/>
          </a:bodyPr>
          <a:lstStyle/>
          <a:p>
            <a:pPr marL="158750" indent="0">
              <a:buNone/>
            </a:pPr>
            <a:r>
              <a:rPr lang="en-US" sz="1800" b="1" dirty="0">
                <a:solidFill>
                  <a:srgbClr val="C00000"/>
                </a:solidFill>
                <a:latin typeface="+mn-lt"/>
              </a:rPr>
              <a:t>To be socially included, people must be given the opportunity to……</a:t>
            </a:r>
          </a:p>
        </p:txBody>
      </p:sp>
      <p:sp>
        <p:nvSpPr>
          <p:cNvPr id="6" name="Slide Number Placeholder 5">
            <a:extLst>
              <a:ext uri="{FF2B5EF4-FFF2-40B4-BE49-F238E27FC236}">
                <a16:creationId xmlns:a16="http://schemas.microsoft.com/office/drawing/2014/main" id="{0FBBE6DE-1E49-C570-F28B-704DE5FA7ABE}"/>
              </a:ext>
            </a:extLst>
          </p:cNvPr>
          <p:cNvSpPr>
            <a:spLocks noGrp="1"/>
          </p:cNvSpPr>
          <p:nvPr>
            <p:ph type="sldNum" idx="12"/>
          </p:nvPr>
        </p:nvSpPr>
        <p:spPr/>
        <p:txBody>
          <a:bodyPr/>
          <a:lstStyle/>
          <a:p>
            <a:fld id="{00000000-1234-1234-1234-123412341234}" type="slidenum">
              <a:rPr lang="en" smtClean="0">
                <a:latin typeface="+mn-lt"/>
              </a:rPr>
              <a:pPr/>
              <a:t>24</a:t>
            </a:fld>
            <a:endParaRPr lang="en">
              <a:latin typeface="+mn-lt"/>
            </a:endParaRPr>
          </a:p>
        </p:txBody>
      </p:sp>
      <p:sp>
        <p:nvSpPr>
          <p:cNvPr id="7" name="Slide Number Placeholder 1">
            <a:extLst>
              <a:ext uri="{FF2B5EF4-FFF2-40B4-BE49-F238E27FC236}">
                <a16:creationId xmlns:a16="http://schemas.microsoft.com/office/drawing/2014/main" id="{91C2EEA4-DC58-33C1-A1ED-BC152C4E79D6}"/>
              </a:ext>
            </a:extLst>
          </p:cNvPr>
          <p:cNvSpPr txBox="1">
            <a:spLocks/>
          </p:cNvSpPr>
          <p:nvPr/>
        </p:nvSpPr>
        <p:spPr>
          <a:xfrm>
            <a:off x="8191024" y="4583430"/>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24</a:t>
            </a:fld>
            <a:endParaRPr lang="en" b="1" dirty="0">
              <a:solidFill>
                <a:schemeClr val="tx1"/>
              </a:solidFill>
              <a:latin typeface="+mn-lt"/>
            </a:endParaRPr>
          </a:p>
        </p:txBody>
      </p:sp>
      <p:sp>
        <p:nvSpPr>
          <p:cNvPr id="2" name="TextBox 1">
            <a:extLst>
              <a:ext uri="{FF2B5EF4-FFF2-40B4-BE49-F238E27FC236}">
                <a16:creationId xmlns:a16="http://schemas.microsoft.com/office/drawing/2014/main" id="{8152CCD0-53C3-A24B-873E-1D9D4D5BD68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95474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inancial Inclusion - Financial Inclusion Icon, HD Png Download -  1913x1912(#2469630) - PngFind">
            <a:extLst>
              <a:ext uri="{FF2B5EF4-FFF2-40B4-BE49-F238E27FC236}">
                <a16:creationId xmlns:a16="http://schemas.microsoft.com/office/drawing/2014/main" id="{75A1EBDE-E8FC-55F2-8990-FFDDC0F533A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58" t="4365" r="2200" b="4681"/>
          <a:stretch/>
        </p:blipFill>
        <p:spPr bwMode="auto">
          <a:xfrm>
            <a:off x="4058529" y="218049"/>
            <a:ext cx="4656407" cy="4543865"/>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C3F9FD34-AFE5-1536-B359-533FA08CA963}"/>
              </a:ext>
            </a:extLst>
          </p:cNvPr>
          <p:cNvSpPr>
            <a:spLocks noGrp="1"/>
          </p:cNvSpPr>
          <p:nvPr>
            <p:ph type="title"/>
          </p:nvPr>
        </p:nvSpPr>
        <p:spPr>
          <a:xfrm>
            <a:off x="133643" y="1915843"/>
            <a:ext cx="4142935" cy="941658"/>
          </a:xfrm>
        </p:spPr>
        <p:txBody>
          <a:bodyPr/>
          <a:lstStyle/>
          <a:p>
            <a:r>
              <a:rPr lang="en-IN" b="1" dirty="0">
                <a:solidFill>
                  <a:schemeClr val="accent2">
                    <a:lumMod val="10000"/>
                    <a:lumOff val="90000"/>
                  </a:schemeClr>
                </a:solidFill>
                <a:effectLst>
                  <a:outerShdw blurRad="38100" dist="38100" dir="2700000" algn="tl">
                    <a:srgbClr val="000000">
                      <a:alpha val="43137"/>
                    </a:srgbClr>
                  </a:outerShdw>
                </a:effectLst>
                <a:latin typeface="+mj-lt"/>
              </a:rPr>
              <a:t>Economic Inclusion/ Financial Inclusion</a:t>
            </a:r>
          </a:p>
        </p:txBody>
      </p:sp>
      <p:cxnSp>
        <p:nvCxnSpPr>
          <p:cNvPr id="7" name="Straight Connector 6">
            <a:extLst>
              <a:ext uri="{FF2B5EF4-FFF2-40B4-BE49-F238E27FC236}">
                <a16:creationId xmlns:a16="http://schemas.microsoft.com/office/drawing/2014/main" id="{1334C7F4-D4BE-CF6E-D442-BE1A1AC2AFBA}"/>
              </a:ext>
            </a:extLst>
          </p:cNvPr>
          <p:cNvCxnSpPr>
            <a:cxnSpLocks/>
          </p:cNvCxnSpPr>
          <p:nvPr/>
        </p:nvCxnSpPr>
        <p:spPr>
          <a:xfrm flipH="1">
            <a:off x="548640" y="3003452"/>
            <a:ext cx="3312943"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1">
            <a:extLst>
              <a:ext uri="{FF2B5EF4-FFF2-40B4-BE49-F238E27FC236}">
                <a16:creationId xmlns:a16="http://schemas.microsoft.com/office/drawing/2014/main" id="{43F3828B-AD8E-081B-8820-8212785A76E7}"/>
              </a:ext>
            </a:extLst>
          </p:cNvPr>
          <p:cNvSpPr>
            <a:spLocks noGrp="1"/>
          </p:cNvSpPr>
          <p:nvPr>
            <p:ph type="sldNum" sz="quarter" idx="12"/>
          </p:nvPr>
        </p:nvSpPr>
        <p:spPr/>
        <p:txBody>
          <a:bodyPr/>
          <a:lstStyle/>
          <a:p>
            <a:endParaRPr lang="en-IN" dirty="0"/>
          </a:p>
        </p:txBody>
      </p:sp>
      <p:sp>
        <p:nvSpPr>
          <p:cNvPr id="3" name="TextBox 2">
            <a:extLst>
              <a:ext uri="{FF2B5EF4-FFF2-40B4-BE49-F238E27FC236}">
                <a16:creationId xmlns:a16="http://schemas.microsoft.com/office/drawing/2014/main" id="{8AD3D00C-8DC7-7A38-9D96-56D69E55A364}"/>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146044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8CB414-0E1D-6296-5474-FB1B21CA6219}"/>
              </a:ext>
            </a:extLst>
          </p:cNvPr>
          <p:cNvSpPr>
            <a:spLocks noGrp="1"/>
          </p:cNvSpPr>
          <p:nvPr>
            <p:ph idx="4294967295"/>
          </p:nvPr>
        </p:nvSpPr>
        <p:spPr>
          <a:xfrm>
            <a:off x="4023359" y="1845658"/>
            <a:ext cx="4754880" cy="1989742"/>
          </a:xfrm>
        </p:spPr>
        <p:style>
          <a:lnRef idx="2">
            <a:schemeClr val="accent5"/>
          </a:lnRef>
          <a:fillRef idx="1">
            <a:schemeClr val="lt1"/>
          </a:fillRef>
          <a:effectRef idx="0">
            <a:schemeClr val="accent5"/>
          </a:effectRef>
          <a:fontRef idx="minor">
            <a:schemeClr val="dk1"/>
          </a:fontRef>
        </p:style>
        <p:txBody>
          <a:bodyPr>
            <a:normAutofit fontScale="92500"/>
          </a:bodyPr>
          <a:lstStyle/>
          <a:p>
            <a:pPr marL="158750" indent="0" algn="ctr">
              <a:spcAft>
                <a:spcPts val="1200"/>
              </a:spcAft>
              <a:buNone/>
            </a:pPr>
            <a:r>
              <a:rPr lang="en-US" sz="1800" b="1" dirty="0">
                <a:solidFill>
                  <a:srgbClr val="C00000"/>
                </a:solidFill>
                <a:latin typeface="+mn-lt"/>
              </a:rPr>
              <a:t>Definition </a:t>
            </a:r>
          </a:p>
          <a:p>
            <a:pPr marL="158750" indent="0" algn="just">
              <a:spcAft>
                <a:spcPts val="1200"/>
              </a:spcAft>
              <a:buNone/>
            </a:pPr>
            <a:r>
              <a:rPr lang="en-US" sz="1800" dirty="0">
                <a:solidFill>
                  <a:schemeClr val="tx1"/>
                </a:solidFill>
                <a:latin typeface="+mn-lt"/>
              </a:rPr>
              <a:t>The process of </a:t>
            </a:r>
            <a:r>
              <a:rPr lang="en-US" sz="1800" b="1" dirty="0">
                <a:solidFill>
                  <a:srgbClr val="00B050"/>
                </a:solidFill>
                <a:latin typeface="+mn-lt"/>
              </a:rPr>
              <a:t>ensuring access to financial services, timely and adequate credit </a:t>
            </a:r>
            <a:r>
              <a:rPr lang="en-US" sz="1800" dirty="0">
                <a:solidFill>
                  <a:schemeClr val="tx1"/>
                </a:solidFill>
                <a:latin typeface="+mn-lt"/>
              </a:rPr>
              <a:t>for vulnerable groups such as weaker sections and low-income groups at an affordable cost.</a:t>
            </a:r>
          </a:p>
          <a:p>
            <a:pPr algn="just">
              <a:spcAft>
                <a:spcPts val="1200"/>
              </a:spcAft>
            </a:pPr>
            <a:endParaRPr lang="en-IN" sz="1800" dirty="0">
              <a:solidFill>
                <a:schemeClr val="tx1"/>
              </a:solidFill>
              <a:latin typeface="+mn-lt"/>
            </a:endParaRPr>
          </a:p>
        </p:txBody>
      </p:sp>
      <p:sp>
        <p:nvSpPr>
          <p:cNvPr id="2" name="Title 1">
            <a:extLst>
              <a:ext uri="{FF2B5EF4-FFF2-40B4-BE49-F238E27FC236}">
                <a16:creationId xmlns:a16="http://schemas.microsoft.com/office/drawing/2014/main" id="{188D40DB-9E86-2E52-5E77-F4D00676D85D}"/>
              </a:ext>
            </a:extLst>
          </p:cNvPr>
          <p:cNvSpPr>
            <a:spLocks noGrp="1"/>
          </p:cNvSpPr>
          <p:nvPr>
            <p:ph type="title" idx="4294967295"/>
          </p:nvPr>
        </p:nvSpPr>
        <p:spPr>
          <a:xfrm>
            <a:off x="1047750" y="233363"/>
            <a:ext cx="7048500" cy="512762"/>
          </a:xfrm>
        </p:spPr>
        <p:style>
          <a:lnRef idx="1">
            <a:schemeClr val="accent4"/>
          </a:lnRef>
          <a:fillRef idx="2">
            <a:schemeClr val="accent4"/>
          </a:fillRef>
          <a:effectRef idx="1">
            <a:schemeClr val="accent4"/>
          </a:effectRef>
          <a:fontRef idx="minor">
            <a:schemeClr val="dk1"/>
          </a:fontRef>
        </p:style>
        <p:txBody>
          <a:bodyPr/>
          <a:lstStyle/>
          <a:p>
            <a:r>
              <a:rPr lang="en-US" b="1" dirty="0">
                <a:ln w="0"/>
                <a:solidFill>
                  <a:schemeClr val="tx1"/>
                </a:solidFill>
                <a:effectLst>
                  <a:outerShdw blurRad="38100" dist="19050" dir="2700000" algn="tl" rotWithShape="0">
                    <a:schemeClr val="dk1">
                      <a:alpha val="40000"/>
                    </a:schemeClr>
                  </a:outerShdw>
                </a:effectLst>
                <a:latin typeface="+mn-lt"/>
              </a:rPr>
              <a:t>Financial Inclusion</a:t>
            </a:r>
            <a:endParaRPr lang="en-IN" b="1" dirty="0">
              <a:ln w="0"/>
              <a:solidFill>
                <a:schemeClr val="tx1"/>
              </a:solidFill>
              <a:effectLst>
                <a:outerShdw blurRad="38100" dist="19050" dir="2700000" algn="tl" rotWithShape="0">
                  <a:schemeClr val="dk1">
                    <a:alpha val="40000"/>
                  </a:schemeClr>
                </a:outerShdw>
              </a:effectLst>
              <a:latin typeface="+mn-lt"/>
            </a:endParaRPr>
          </a:p>
        </p:txBody>
      </p:sp>
      <p:pic>
        <p:nvPicPr>
          <p:cNvPr id="9220" name="Picture 4" descr="PM Modi launches 2 RBI schemes. All about the central bank initiatives -  Hindustan Times">
            <a:extLst>
              <a:ext uri="{FF2B5EF4-FFF2-40B4-BE49-F238E27FC236}">
                <a16:creationId xmlns:a16="http://schemas.microsoft.com/office/drawing/2014/main" id="{6C6109F4-6486-CB48-0740-3F08D12AE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964" y="1812965"/>
            <a:ext cx="3653559" cy="2055128"/>
          </a:xfrm>
          <a:prstGeom prst="rect">
            <a:avLst/>
          </a:prstGeom>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2D339B-3A90-08C7-3EE3-17D879270754}"/>
              </a:ext>
            </a:extLst>
          </p:cNvPr>
          <p:cNvSpPr txBox="1"/>
          <p:nvPr/>
        </p:nvSpPr>
        <p:spPr>
          <a:xfrm>
            <a:off x="279396" y="2119169"/>
            <a:ext cx="1715348" cy="1508105"/>
          </a:xfrm>
          <a:prstGeom prst="rect">
            <a:avLst/>
          </a:prstGeom>
          <a:solidFill>
            <a:schemeClr val="bg1"/>
          </a:solidFill>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158750" indent="0" algn="ctr">
              <a:spcAft>
                <a:spcPts val="1200"/>
              </a:spcAft>
              <a:buNone/>
            </a:pPr>
            <a:r>
              <a:rPr lang="en-US" sz="1800" b="1" dirty="0">
                <a:solidFill>
                  <a:schemeClr val="tx1"/>
                </a:solidFill>
              </a:rPr>
              <a:t>Concept was first introduced in India in </a:t>
            </a:r>
            <a:r>
              <a:rPr lang="en-US" sz="2000" b="1" dirty="0">
                <a:solidFill>
                  <a:schemeClr val="tx1"/>
                </a:solidFill>
              </a:rPr>
              <a:t>2005</a:t>
            </a:r>
            <a:endParaRPr lang="en-US" sz="1800" b="1" dirty="0">
              <a:solidFill>
                <a:schemeClr val="tx1"/>
              </a:solidFill>
            </a:endParaRPr>
          </a:p>
        </p:txBody>
      </p:sp>
      <p:sp>
        <p:nvSpPr>
          <p:cNvPr id="9" name="TextBox 8">
            <a:extLst>
              <a:ext uri="{FF2B5EF4-FFF2-40B4-BE49-F238E27FC236}">
                <a16:creationId xmlns:a16="http://schemas.microsoft.com/office/drawing/2014/main" id="{6C2A1694-CF3C-27FC-A0EB-35FD86E6B807}"/>
              </a:ext>
            </a:extLst>
          </p:cNvPr>
          <p:cNvSpPr txBox="1"/>
          <p:nvPr/>
        </p:nvSpPr>
        <p:spPr>
          <a:xfrm>
            <a:off x="2819401" y="4252164"/>
            <a:ext cx="6324599" cy="307777"/>
          </a:xfrm>
          <a:prstGeom prst="rect">
            <a:avLst/>
          </a:prstGeom>
          <a:noFill/>
        </p:spPr>
        <p:txBody>
          <a:bodyPr wrap="square">
            <a:spAutoFit/>
          </a:bodyPr>
          <a:lstStyle/>
          <a:p>
            <a:r>
              <a:rPr lang="en-US" b="1" i="0" dirty="0">
                <a:solidFill>
                  <a:srgbClr val="002060"/>
                </a:solidFill>
                <a:effectLst/>
                <a:latin typeface="+mn-lt"/>
              </a:rPr>
              <a:t>(Committee on Financial Inclusion - Chairman: Dr. C. Rangarajan, RBI)</a:t>
            </a:r>
            <a:endParaRPr lang="en-IN" b="1" dirty="0">
              <a:solidFill>
                <a:srgbClr val="002060"/>
              </a:solidFill>
              <a:latin typeface="+mn-lt"/>
            </a:endParaRPr>
          </a:p>
        </p:txBody>
      </p:sp>
      <p:sp>
        <p:nvSpPr>
          <p:cNvPr id="10" name="Slide Number Placeholder 9">
            <a:extLst>
              <a:ext uri="{FF2B5EF4-FFF2-40B4-BE49-F238E27FC236}">
                <a16:creationId xmlns:a16="http://schemas.microsoft.com/office/drawing/2014/main" id="{40C98699-04D5-2B29-0023-92928BE89FA3}"/>
              </a:ext>
            </a:extLst>
          </p:cNvPr>
          <p:cNvSpPr>
            <a:spLocks noGrp="1"/>
          </p:cNvSpPr>
          <p:nvPr>
            <p:ph type="sldNum" idx="12"/>
          </p:nvPr>
        </p:nvSpPr>
        <p:spPr/>
        <p:txBody>
          <a:bodyPr/>
          <a:lstStyle/>
          <a:p>
            <a:fld id="{00000000-1234-1234-1234-123412341234}" type="slidenum">
              <a:rPr lang="en" smtClean="0">
                <a:latin typeface="+mn-lt"/>
              </a:rPr>
              <a:pPr/>
              <a:t>26</a:t>
            </a:fld>
            <a:endParaRPr lang="en">
              <a:latin typeface="+mn-lt"/>
            </a:endParaRPr>
          </a:p>
        </p:txBody>
      </p:sp>
      <p:sp>
        <p:nvSpPr>
          <p:cNvPr id="11" name="Slide Number Placeholder 1">
            <a:extLst>
              <a:ext uri="{FF2B5EF4-FFF2-40B4-BE49-F238E27FC236}">
                <a16:creationId xmlns:a16="http://schemas.microsoft.com/office/drawing/2014/main" id="{4E7AD00E-CD2E-E295-2392-DA5E1ADC567D}"/>
              </a:ext>
            </a:extLst>
          </p:cNvPr>
          <p:cNvSpPr txBox="1">
            <a:spLocks/>
          </p:cNvSpPr>
          <p:nvPr/>
        </p:nvSpPr>
        <p:spPr>
          <a:xfrm>
            <a:off x="8229539"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26</a:t>
            </a:fld>
            <a:endParaRPr lang="en" b="1" dirty="0">
              <a:solidFill>
                <a:schemeClr val="tx1"/>
              </a:solidFill>
              <a:latin typeface="+mn-lt"/>
            </a:endParaRPr>
          </a:p>
        </p:txBody>
      </p:sp>
      <p:sp>
        <p:nvSpPr>
          <p:cNvPr id="6" name="TextBox 5">
            <a:extLst>
              <a:ext uri="{FF2B5EF4-FFF2-40B4-BE49-F238E27FC236}">
                <a16:creationId xmlns:a16="http://schemas.microsoft.com/office/drawing/2014/main" id="{A06AE4FF-86BA-B009-C4C5-F4FA6EE3176F}"/>
              </a:ext>
            </a:extLst>
          </p:cNvPr>
          <p:cNvSpPr txBox="1"/>
          <p:nvPr/>
        </p:nvSpPr>
        <p:spPr>
          <a:xfrm>
            <a:off x="414864" y="1019636"/>
            <a:ext cx="8314271" cy="615553"/>
          </a:xfrm>
          <a:prstGeom prst="rect">
            <a:avLst/>
          </a:prstGeom>
          <a:noFill/>
        </p:spPr>
        <p:txBody>
          <a:bodyPr wrap="square" rtlCol="0">
            <a:spAutoFit/>
          </a:bodyPr>
          <a:lstStyle/>
          <a:p>
            <a:pPr algn="just"/>
            <a:r>
              <a:rPr lang="en-US" sz="1700" b="1" dirty="0">
                <a:solidFill>
                  <a:schemeClr val="tx1"/>
                </a:solidFill>
                <a:latin typeface="+mn-lt"/>
              </a:rPr>
              <a:t>Economic inclusion </a:t>
            </a:r>
            <a:r>
              <a:rPr lang="en-US" sz="1700" dirty="0">
                <a:solidFill>
                  <a:schemeClr val="tx1"/>
                </a:solidFill>
                <a:latin typeface="+mn-lt"/>
              </a:rPr>
              <a:t>means that all customers have access to safe, affordable financial products and services.</a:t>
            </a:r>
            <a:endParaRPr lang="en-IN" sz="1700" dirty="0">
              <a:solidFill>
                <a:schemeClr val="tx1"/>
              </a:solidFill>
              <a:latin typeface="+mn-lt"/>
            </a:endParaRPr>
          </a:p>
        </p:txBody>
      </p:sp>
      <p:sp>
        <p:nvSpPr>
          <p:cNvPr id="4" name="TextBox 3">
            <a:extLst>
              <a:ext uri="{FF2B5EF4-FFF2-40B4-BE49-F238E27FC236}">
                <a16:creationId xmlns:a16="http://schemas.microsoft.com/office/drawing/2014/main" id="{2F4E3A36-0988-7E23-2085-A11B39A2D604}"/>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57043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836B8-49C3-0229-FDD6-D3B93525F482}"/>
              </a:ext>
            </a:extLst>
          </p:cNvPr>
          <p:cNvSpPr>
            <a:spLocks noGrp="1"/>
          </p:cNvSpPr>
          <p:nvPr>
            <p:ph type="title" idx="4294967295"/>
          </p:nvPr>
        </p:nvSpPr>
        <p:spPr>
          <a:xfrm>
            <a:off x="430530" y="464502"/>
            <a:ext cx="7048500" cy="514350"/>
          </a:xfrm>
          <a:noFill/>
          <a:ln>
            <a:noFill/>
          </a:ln>
        </p:spPr>
        <p:style>
          <a:lnRef idx="1">
            <a:schemeClr val="accent4"/>
          </a:lnRef>
          <a:fillRef idx="2">
            <a:schemeClr val="accent4"/>
          </a:fillRef>
          <a:effectRef idx="1">
            <a:schemeClr val="accent4"/>
          </a:effectRef>
          <a:fontRef idx="minor">
            <a:schemeClr val="dk1"/>
          </a:fontRef>
        </p:style>
        <p:txBody>
          <a:bodyPr/>
          <a:lstStyle/>
          <a:p>
            <a:pPr algn="l"/>
            <a:r>
              <a:rPr lang="en-US" b="1" dirty="0">
                <a:ln w="0"/>
                <a:solidFill>
                  <a:srgbClr val="0070C0"/>
                </a:solidFill>
                <a:latin typeface="+mn-lt"/>
              </a:rPr>
              <a:t>In a nutshell financial inclusion…..</a:t>
            </a:r>
            <a:endParaRPr lang="en-IN" b="1" dirty="0">
              <a:ln w="0"/>
              <a:solidFill>
                <a:srgbClr val="0070C0"/>
              </a:solidFill>
              <a:latin typeface="+mn-lt"/>
            </a:endParaRPr>
          </a:p>
        </p:txBody>
      </p:sp>
      <p:sp>
        <p:nvSpPr>
          <p:cNvPr id="3" name="Content Placeholder 2">
            <a:extLst>
              <a:ext uri="{FF2B5EF4-FFF2-40B4-BE49-F238E27FC236}">
                <a16:creationId xmlns:a16="http://schemas.microsoft.com/office/drawing/2014/main" id="{7F8CB414-0E1D-6296-5474-FB1B21CA6219}"/>
              </a:ext>
            </a:extLst>
          </p:cNvPr>
          <p:cNvSpPr>
            <a:spLocks noGrp="1"/>
          </p:cNvSpPr>
          <p:nvPr>
            <p:ph idx="4294967295"/>
          </p:nvPr>
        </p:nvSpPr>
        <p:spPr>
          <a:xfrm>
            <a:off x="510540" y="1191260"/>
            <a:ext cx="8092440" cy="3487738"/>
          </a:xfrm>
        </p:spPr>
        <p:txBody>
          <a:bodyPr>
            <a:normAutofit lnSpcReduction="10000"/>
          </a:bodyPr>
          <a:lstStyle/>
          <a:p>
            <a:pPr algn="just">
              <a:spcAft>
                <a:spcPts val="1200"/>
              </a:spcAft>
            </a:pPr>
            <a:r>
              <a:rPr lang="en-US" sz="1700" dirty="0">
                <a:solidFill>
                  <a:schemeClr val="tx1"/>
                </a:solidFill>
                <a:latin typeface="+mn-lt"/>
              </a:rPr>
              <a:t>It is a method of offering banking and financial services to individuals. </a:t>
            </a:r>
          </a:p>
          <a:p>
            <a:pPr algn="just">
              <a:spcAft>
                <a:spcPts val="1200"/>
              </a:spcAft>
            </a:pPr>
            <a:r>
              <a:rPr lang="en-US" sz="1700" dirty="0">
                <a:solidFill>
                  <a:schemeClr val="tx1"/>
                </a:solidFill>
                <a:latin typeface="+mn-lt"/>
              </a:rPr>
              <a:t>It aims to </a:t>
            </a:r>
            <a:r>
              <a:rPr lang="en-US" sz="1700" b="1" dirty="0">
                <a:solidFill>
                  <a:srgbClr val="C00000"/>
                </a:solidFill>
                <a:latin typeface="+mn-lt"/>
              </a:rPr>
              <a:t>include everybody in society </a:t>
            </a:r>
            <a:r>
              <a:rPr lang="en-US" sz="1700" dirty="0">
                <a:solidFill>
                  <a:schemeClr val="tx1"/>
                </a:solidFill>
                <a:latin typeface="+mn-lt"/>
              </a:rPr>
              <a:t>by giving them basic financial services regardless of their income or savings.</a:t>
            </a:r>
          </a:p>
          <a:p>
            <a:pPr algn="just">
              <a:spcAft>
                <a:spcPts val="1200"/>
              </a:spcAft>
            </a:pPr>
            <a:r>
              <a:rPr lang="en-US" sz="1700" dirty="0">
                <a:solidFill>
                  <a:schemeClr val="tx1"/>
                </a:solidFill>
                <a:latin typeface="+mn-lt"/>
              </a:rPr>
              <a:t>It focuses on </a:t>
            </a:r>
            <a:r>
              <a:rPr lang="en-US" sz="1700" b="1" dirty="0">
                <a:solidFill>
                  <a:srgbClr val="C00000"/>
                </a:solidFill>
                <a:latin typeface="+mn-lt"/>
              </a:rPr>
              <a:t>providing financial solutions </a:t>
            </a:r>
            <a:r>
              <a:rPr lang="en-US" sz="1700" dirty="0">
                <a:solidFill>
                  <a:schemeClr val="tx1"/>
                </a:solidFill>
                <a:latin typeface="+mn-lt"/>
              </a:rPr>
              <a:t>to the economically underprivileged. </a:t>
            </a:r>
          </a:p>
          <a:p>
            <a:pPr algn="just">
              <a:spcAft>
                <a:spcPts val="1200"/>
              </a:spcAft>
            </a:pPr>
            <a:r>
              <a:rPr lang="en-US" sz="1700" dirty="0">
                <a:solidFill>
                  <a:schemeClr val="tx1"/>
                </a:solidFill>
                <a:latin typeface="+mn-lt"/>
              </a:rPr>
              <a:t>It </a:t>
            </a:r>
            <a:r>
              <a:rPr lang="en-US" sz="1700" b="1" dirty="0">
                <a:solidFill>
                  <a:srgbClr val="C00000"/>
                </a:solidFill>
                <a:latin typeface="+mn-lt"/>
              </a:rPr>
              <a:t>provides savings and loan services </a:t>
            </a:r>
            <a:r>
              <a:rPr lang="en-US" sz="1700" dirty="0">
                <a:solidFill>
                  <a:schemeClr val="tx1"/>
                </a:solidFill>
                <a:latin typeface="+mn-lt"/>
              </a:rPr>
              <a:t>to the poor in an inexpensive and easy-to-use form.</a:t>
            </a:r>
          </a:p>
          <a:p>
            <a:pPr algn="just">
              <a:spcAft>
                <a:spcPts val="1200"/>
              </a:spcAft>
            </a:pPr>
            <a:r>
              <a:rPr lang="en-US" sz="1700" dirty="0">
                <a:solidFill>
                  <a:schemeClr val="tx1"/>
                </a:solidFill>
                <a:latin typeface="+mn-lt"/>
              </a:rPr>
              <a:t>Ensures that the poor and marginalised make the </a:t>
            </a:r>
            <a:r>
              <a:rPr lang="en-US" sz="1700" b="1" dirty="0">
                <a:solidFill>
                  <a:srgbClr val="00B050"/>
                </a:solidFill>
                <a:latin typeface="+mn-lt"/>
              </a:rPr>
              <a:t>best use of their money </a:t>
            </a:r>
            <a:r>
              <a:rPr lang="en-US" sz="1700" dirty="0">
                <a:solidFill>
                  <a:schemeClr val="tx1"/>
                </a:solidFill>
                <a:latin typeface="+mn-lt"/>
              </a:rPr>
              <a:t>and attain </a:t>
            </a:r>
            <a:r>
              <a:rPr lang="en-US" sz="1700" b="1" dirty="0">
                <a:solidFill>
                  <a:srgbClr val="00B050"/>
                </a:solidFill>
                <a:latin typeface="+mn-lt"/>
              </a:rPr>
              <a:t>financial education</a:t>
            </a:r>
            <a:r>
              <a:rPr lang="en-US" sz="1700" dirty="0">
                <a:solidFill>
                  <a:schemeClr val="tx1"/>
                </a:solidFill>
                <a:latin typeface="+mn-lt"/>
              </a:rPr>
              <a:t>. </a:t>
            </a:r>
          </a:p>
        </p:txBody>
      </p:sp>
      <p:sp>
        <p:nvSpPr>
          <p:cNvPr id="4" name="Slide Number Placeholder 3">
            <a:extLst>
              <a:ext uri="{FF2B5EF4-FFF2-40B4-BE49-F238E27FC236}">
                <a16:creationId xmlns:a16="http://schemas.microsoft.com/office/drawing/2014/main" id="{788465EA-CD9B-803E-F2FF-4DA625FC862A}"/>
              </a:ext>
            </a:extLst>
          </p:cNvPr>
          <p:cNvSpPr>
            <a:spLocks noGrp="1"/>
          </p:cNvSpPr>
          <p:nvPr>
            <p:ph type="sldNum" idx="12"/>
          </p:nvPr>
        </p:nvSpPr>
        <p:spPr/>
        <p:txBody>
          <a:bodyPr/>
          <a:lstStyle/>
          <a:p>
            <a:fld id="{00000000-1234-1234-1234-123412341234}" type="slidenum">
              <a:rPr lang="en" smtClean="0"/>
              <a:pPr/>
              <a:t>27</a:t>
            </a:fld>
            <a:endParaRPr lang="en"/>
          </a:p>
        </p:txBody>
      </p:sp>
      <p:sp>
        <p:nvSpPr>
          <p:cNvPr id="5" name="Slide Number Placeholder 1">
            <a:extLst>
              <a:ext uri="{FF2B5EF4-FFF2-40B4-BE49-F238E27FC236}">
                <a16:creationId xmlns:a16="http://schemas.microsoft.com/office/drawing/2014/main" id="{9B2511C3-805D-6C87-F4A9-E206832191BA}"/>
              </a:ext>
            </a:extLst>
          </p:cNvPr>
          <p:cNvSpPr txBox="1">
            <a:spLocks/>
          </p:cNvSpPr>
          <p:nvPr/>
        </p:nvSpPr>
        <p:spPr>
          <a:xfrm>
            <a:off x="8229332" y="460507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27</a:t>
            </a:fld>
            <a:endParaRPr lang="en" b="1" dirty="0">
              <a:solidFill>
                <a:schemeClr val="tx1"/>
              </a:solidFill>
            </a:endParaRPr>
          </a:p>
        </p:txBody>
      </p:sp>
      <p:sp>
        <p:nvSpPr>
          <p:cNvPr id="6" name="TextBox 5">
            <a:extLst>
              <a:ext uri="{FF2B5EF4-FFF2-40B4-BE49-F238E27FC236}">
                <a16:creationId xmlns:a16="http://schemas.microsoft.com/office/drawing/2014/main" id="{BE2E01FC-78C5-B07E-7414-4A92957C121B}"/>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377736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Northeast insurgency in decline, but what about China factor? | India News  - Times of India">
            <a:extLst>
              <a:ext uri="{FF2B5EF4-FFF2-40B4-BE49-F238E27FC236}">
                <a16:creationId xmlns:a16="http://schemas.microsoft.com/office/drawing/2014/main" id="{DCC84BD1-1D0D-EA63-065B-98EA4E71245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flipH="1">
            <a:off x="-1" y="0"/>
            <a:ext cx="9144000" cy="5143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83432DD3-99F8-4F1B-097B-9076D689E3CA}"/>
              </a:ext>
            </a:extLst>
          </p:cNvPr>
          <p:cNvSpPr txBox="1">
            <a:spLocks/>
          </p:cNvSpPr>
          <p:nvPr/>
        </p:nvSpPr>
        <p:spPr>
          <a:xfrm>
            <a:off x="1999086" y="1474618"/>
            <a:ext cx="7047300" cy="857647"/>
          </a:xfrm>
          <a:prstGeom prst="rect">
            <a:avLst/>
          </a:prstGeom>
          <a:noFill/>
          <a:ln>
            <a:noFill/>
          </a:ln>
        </p:spPr>
        <p:txBody>
          <a:bodyPr spcFirstLastPara="1" wrap="square" lIns="91425" tIns="91425" rIns="91425" bIns="91425" anchor="t" anchorCtr="0">
            <a:normAutofit fontScale="97500" lnSpcReduction="100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US" b="1" cap="all" dirty="0">
                <a:effectLst>
                  <a:outerShdw blurRad="38100" dist="38100" dir="2700000" algn="tl">
                    <a:srgbClr val="000000">
                      <a:alpha val="43137"/>
                    </a:srgbClr>
                  </a:outerShdw>
                </a:effectLst>
                <a:latin typeface="+mn-lt"/>
                <a:cs typeface="Calibri Light" panose="020F0302020204030204" pitchFamily="34" charset="0"/>
              </a:rPr>
              <a:t>FACTORS CAUSING EXCLUSION OF NORTH EAST INdia</a:t>
            </a:r>
            <a:endParaRPr lang="en-IN" dirty="0">
              <a:effectLst>
                <a:outerShdw blurRad="38100" dist="38100" dir="2700000" algn="tl">
                  <a:srgbClr val="000000">
                    <a:alpha val="43137"/>
                  </a:srgbClr>
                </a:outerShdw>
              </a:effectLst>
              <a:latin typeface="+mn-lt"/>
              <a:cs typeface="Calibri Light" panose="020F0302020204030204" pitchFamily="34" charset="0"/>
            </a:endParaRPr>
          </a:p>
        </p:txBody>
      </p:sp>
      <p:sp>
        <p:nvSpPr>
          <p:cNvPr id="2" name="Slide Number Placeholder 1">
            <a:extLst>
              <a:ext uri="{FF2B5EF4-FFF2-40B4-BE49-F238E27FC236}">
                <a16:creationId xmlns:a16="http://schemas.microsoft.com/office/drawing/2014/main" id="{AC73D5F3-0078-B1D1-3131-2F088EE1EB1F}"/>
              </a:ext>
            </a:extLst>
          </p:cNvPr>
          <p:cNvSpPr>
            <a:spLocks noGrp="1"/>
          </p:cNvSpPr>
          <p:nvPr>
            <p:ph type="sldNum" sz="quarter" idx="12"/>
          </p:nvPr>
        </p:nvSpPr>
        <p:spPr/>
        <p:txBody>
          <a:bodyPr/>
          <a:lstStyle/>
          <a:p>
            <a:endParaRPr lang="en-IN" dirty="0"/>
          </a:p>
        </p:txBody>
      </p:sp>
      <p:sp>
        <p:nvSpPr>
          <p:cNvPr id="3" name="TextBox 2">
            <a:extLst>
              <a:ext uri="{FF2B5EF4-FFF2-40B4-BE49-F238E27FC236}">
                <a16:creationId xmlns:a16="http://schemas.microsoft.com/office/drawing/2014/main" id="{E7F13C18-424F-356A-D1A0-3937686C7049}"/>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59361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37F72-8E8F-01EE-5F95-8547BFD21712}"/>
              </a:ext>
            </a:extLst>
          </p:cNvPr>
          <p:cNvSpPr>
            <a:spLocks noGrp="1"/>
          </p:cNvSpPr>
          <p:nvPr>
            <p:ph type="title"/>
          </p:nvPr>
        </p:nvSpPr>
        <p:spPr>
          <a:xfrm>
            <a:off x="1090375" y="285235"/>
            <a:ext cx="7047300" cy="513464"/>
          </a:xfrm>
        </p:spPr>
        <p:style>
          <a:lnRef idx="2">
            <a:schemeClr val="accent2"/>
          </a:lnRef>
          <a:fillRef idx="1">
            <a:schemeClr val="lt1"/>
          </a:fillRef>
          <a:effectRef idx="0">
            <a:schemeClr val="accent2"/>
          </a:effectRef>
          <a:fontRef idx="minor">
            <a:schemeClr val="dk1"/>
          </a:fontRef>
        </p:style>
        <p:txBody>
          <a:bodyPr>
            <a:noAutofit/>
          </a:bodyPr>
          <a:lstStyle/>
          <a:p>
            <a:r>
              <a:rPr lang="en-US" sz="2000" b="1" i="0" dirty="0">
                <a:solidFill>
                  <a:schemeClr val="tx1"/>
                </a:solidFill>
                <a:effectLst/>
                <a:latin typeface="+mn-lt"/>
                <a:cs typeface="Calibri Light" panose="020F0302020204030204" pitchFamily="34" charset="0"/>
              </a:rPr>
              <a:t>Factors causing exclusion of north-east</a:t>
            </a:r>
            <a:endParaRPr lang="en-IN" sz="2000" b="1" dirty="0">
              <a:solidFill>
                <a:schemeClr val="tx1"/>
              </a:solidFill>
              <a:latin typeface="+mn-lt"/>
              <a:cs typeface="Calibri Light" panose="020F0302020204030204" pitchFamily="34" charset="0"/>
            </a:endParaRPr>
          </a:p>
        </p:txBody>
      </p:sp>
      <p:grpSp>
        <p:nvGrpSpPr>
          <p:cNvPr id="4" name="Google Shape;7357;p71">
            <a:extLst>
              <a:ext uri="{FF2B5EF4-FFF2-40B4-BE49-F238E27FC236}">
                <a16:creationId xmlns:a16="http://schemas.microsoft.com/office/drawing/2014/main" id="{095452A8-21A1-1878-1304-96A8F4F42801}"/>
              </a:ext>
            </a:extLst>
          </p:cNvPr>
          <p:cNvGrpSpPr/>
          <p:nvPr/>
        </p:nvGrpSpPr>
        <p:grpSpPr>
          <a:xfrm>
            <a:off x="809915" y="1324847"/>
            <a:ext cx="6841744" cy="3157699"/>
            <a:chOff x="814202" y="3605478"/>
            <a:chExt cx="1199512" cy="652962"/>
          </a:xfrm>
          <a:solidFill>
            <a:schemeClr val="accent4">
              <a:lumMod val="20000"/>
              <a:lumOff val="80000"/>
            </a:schemeClr>
          </a:solidFill>
        </p:grpSpPr>
        <p:grpSp>
          <p:nvGrpSpPr>
            <p:cNvPr id="5" name="Google Shape;7358;p71">
              <a:extLst>
                <a:ext uri="{FF2B5EF4-FFF2-40B4-BE49-F238E27FC236}">
                  <a16:creationId xmlns:a16="http://schemas.microsoft.com/office/drawing/2014/main" id="{85E9E197-47AB-9E34-C739-C16FD0DE400A}"/>
                </a:ext>
              </a:extLst>
            </p:cNvPr>
            <p:cNvGrpSpPr/>
            <p:nvPr/>
          </p:nvGrpSpPr>
          <p:grpSpPr>
            <a:xfrm>
              <a:off x="1306712" y="3857893"/>
              <a:ext cx="205235" cy="187626"/>
              <a:chOff x="-148861" y="3875146"/>
              <a:chExt cx="188861" cy="172657"/>
            </a:xfrm>
            <a:grpFill/>
          </p:grpSpPr>
          <p:sp>
            <p:nvSpPr>
              <p:cNvPr id="72" name="Google Shape;7360;p71">
                <a:extLst>
                  <a:ext uri="{FF2B5EF4-FFF2-40B4-BE49-F238E27FC236}">
                    <a16:creationId xmlns:a16="http://schemas.microsoft.com/office/drawing/2014/main" id="{9B290A13-5C4C-0EB1-072F-11F6C2D462DE}"/>
                  </a:ext>
                </a:extLst>
              </p:cNvPr>
              <p:cNvSpPr/>
              <p:nvPr/>
            </p:nvSpPr>
            <p:spPr>
              <a:xfrm>
                <a:off x="-100985" y="3906105"/>
                <a:ext cx="41804" cy="52708"/>
              </a:xfrm>
              <a:custGeom>
                <a:avLst/>
                <a:gdLst/>
                <a:ahLst/>
                <a:cxnLst/>
                <a:rect l="l" t="t" r="r" b="b"/>
                <a:pathLst>
                  <a:path w="3573" h="4505" fill="none" extrusionOk="0">
                    <a:moveTo>
                      <a:pt x="3573" y="1"/>
                    </a:moveTo>
                    <a:cubicBezTo>
                      <a:pt x="3573" y="1"/>
                      <a:pt x="1" y="221"/>
                      <a:pt x="997" y="4504"/>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73" name="Google Shape;7361;p71">
                <a:extLst>
                  <a:ext uri="{FF2B5EF4-FFF2-40B4-BE49-F238E27FC236}">
                    <a16:creationId xmlns:a16="http://schemas.microsoft.com/office/drawing/2014/main" id="{2ED64EAD-B0CE-84DA-900C-0182074BD553}"/>
                  </a:ext>
                </a:extLst>
              </p:cNvPr>
              <p:cNvSpPr/>
              <p:nvPr/>
            </p:nvSpPr>
            <p:spPr>
              <a:xfrm>
                <a:off x="-86594" y="3875146"/>
                <a:ext cx="27296" cy="25717"/>
              </a:xfrm>
              <a:custGeom>
                <a:avLst/>
                <a:gdLst/>
                <a:ahLst/>
                <a:cxnLst/>
                <a:rect l="l" t="t" r="r" b="b"/>
                <a:pathLst>
                  <a:path w="2333" h="2198" fill="none" extrusionOk="0">
                    <a:moveTo>
                      <a:pt x="0" y="696"/>
                    </a:moveTo>
                    <a:cubicBezTo>
                      <a:pt x="0" y="696"/>
                      <a:pt x="2333" y="0"/>
                      <a:pt x="2333" y="2197"/>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74" name="Google Shape;7362;p71">
                <a:extLst>
                  <a:ext uri="{FF2B5EF4-FFF2-40B4-BE49-F238E27FC236}">
                    <a16:creationId xmlns:a16="http://schemas.microsoft.com/office/drawing/2014/main" id="{1B9BB185-7858-CF4C-F72F-63D839C3B902}"/>
                  </a:ext>
                </a:extLst>
              </p:cNvPr>
              <p:cNvSpPr/>
              <p:nvPr/>
            </p:nvSpPr>
            <p:spPr>
              <a:xfrm>
                <a:off x="-113855" y="3879078"/>
                <a:ext cx="8986" cy="21785"/>
              </a:xfrm>
              <a:custGeom>
                <a:avLst/>
                <a:gdLst/>
                <a:ahLst/>
                <a:cxnLst/>
                <a:rect l="l" t="t" r="r" b="b"/>
                <a:pathLst>
                  <a:path w="768" h="1862" fill="none" extrusionOk="0">
                    <a:moveTo>
                      <a:pt x="1" y="1"/>
                    </a:moveTo>
                    <a:cubicBezTo>
                      <a:pt x="1" y="1"/>
                      <a:pt x="1" y="1056"/>
                      <a:pt x="768" y="1861"/>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75" name="Google Shape;7363;p71">
                <a:extLst>
                  <a:ext uri="{FF2B5EF4-FFF2-40B4-BE49-F238E27FC236}">
                    <a16:creationId xmlns:a16="http://schemas.microsoft.com/office/drawing/2014/main" id="{71060469-E85C-89DC-8058-A265151E3002}"/>
                  </a:ext>
                </a:extLst>
              </p:cNvPr>
              <p:cNvSpPr/>
              <p:nvPr/>
            </p:nvSpPr>
            <p:spPr>
              <a:xfrm>
                <a:off x="-148861" y="3908679"/>
                <a:ext cx="53340" cy="15538"/>
              </a:xfrm>
              <a:custGeom>
                <a:avLst/>
                <a:gdLst/>
                <a:ahLst/>
                <a:cxnLst/>
                <a:rect l="l" t="t" r="r" b="b"/>
                <a:pathLst>
                  <a:path w="4559" h="1328" fill="none" extrusionOk="0">
                    <a:moveTo>
                      <a:pt x="0" y="1030"/>
                    </a:moveTo>
                    <a:cubicBezTo>
                      <a:pt x="1301" y="1"/>
                      <a:pt x="2559" y="1327"/>
                      <a:pt x="2559" y="1327"/>
                    </a:cubicBezTo>
                    <a:cubicBezTo>
                      <a:pt x="2559" y="1327"/>
                      <a:pt x="2828" y="150"/>
                      <a:pt x="4559" y="642"/>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76" name="Google Shape;7364;p71">
                <a:extLst>
                  <a:ext uri="{FF2B5EF4-FFF2-40B4-BE49-F238E27FC236}">
                    <a16:creationId xmlns:a16="http://schemas.microsoft.com/office/drawing/2014/main" id="{ABCED82B-1317-CA73-A0DC-37079B4B94D8}"/>
                  </a:ext>
                </a:extLst>
              </p:cNvPr>
              <p:cNvSpPr/>
              <p:nvPr/>
            </p:nvSpPr>
            <p:spPr>
              <a:xfrm>
                <a:off x="-137430" y="3963493"/>
                <a:ext cx="28092" cy="51948"/>
              </a:xfrm>
              <a:custGeom>
                <a:avLst/>
                <a:gdLst/>
                <a:ahLst/>
                <a:cxnLst/>
                <a:rect l="l" t="t" r="r" b="b"/>
                <a:pathLst>
                  <a:path w="2401" h="4440" fill="none" extrusionOk="0">
                    <a:moveTo>
                      <a:pt x="10" y="4439"/>
                    </a:moveTo>
                    <a:cubicBezTo>
                      <a:pt x="10" y="4439"/>
                      <a:pt x="0" y="2220"/>
                      <a:pt x="1718" y="2437"/>
                    </a:cubicBezTo>
                    <a:cubicBezTo>
                      <a:pt x="1718" y="2437"/>
                      <a:pt x="828" y="1217"/>
                      <a:pt x="2401" y="1"/>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77" name="Google Shape;7365;p71">
                <a:extLst>
                  <a:ext uri="{FF2B5EF4-FFF2-40B4-BE49-F238E27FC236}">
                    <a16:creationId xmlns:a16="http://schemas.microsoft.com/office/drawing/2014/main" id="{A600C012-84BA-1E3A-E7C1-62ACC5F53078}"/>
                  </a:ext>
                </a:extLst>
              </p:cNvPr>
              <p:cNvSpPr/>
              <p:nvPr/>
            </p:nvSpPr>
            <p:spPr>
              <a:xfrm>
                <a:off x="-122021" y="4015429"/>
                <a:ext cx="12461" cy="32374"/>
              </a:xfrm>
              <a:custGeom>
                <a:avLst/>
                <a:gdLst/>
                <a:ahLst/>
                <a:cxnLst/>
                <a:rect l="l" t="t" r="r" b="b"/>
                <a:pathLst>
                  <a:path w="1065" h="2767" fill="none" extrusionOk="0">
                    <a:moveTo>
                      <a:pt x="1064" y="0"/>
                    </a:moveTo>
                    <a:cubicBezTo>
                      <a:pt x="1064" y="0"/>
                      <a:pt x="0" y="1146"/>
                      <a:pt x="702" y="2767"/>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78" name="Google Shape;7366;p71">
                <a:extLst>
                  <a:ext uri="{FF2B5EF4-FFF2-40B4-BE49-F238E27FC236}">
                    <a16:creationId xmlns:a16="http://schemas.microsoft.com/office/drawing/2014/main" id="{BC125949-7843-9543-E2B5-B6C10331DBB7}"/>
                  </a:ext>
                </a:extLst>
              </p:cNvPr>
              <p:cNvSpPr/>
              <p:nvPr/>
            </p:nvSpPr>
            <p:spPr>
              <a:xfrm>
                <a:off x="-95533" y="4013124"/>
                <a:ext cx="36235" cy="21739"/>
              </a:xfrm>
              <a:custGeom>
                <a:avLst/>
                <a:gdLst/>
                <a:ahLst/>
                <a:cxnLst/>
                <a:rect l="l" t="t" r="r" b="b"/>
                <a:pathLst>
                  <a:path w="3097" h="1858" fill="none" extrusionOk="0">
                    <a:moveTo>
                      <a:pt x="3097" y="197"/>
                    </a:moveTo>
                    <a:cubicBezTo>
                      <a:pt x="1463" y="0"/>
                      <a:pt x="764" y="1579"/>
                      <a:pt x="764" y="1579"/>
                    </a:cubicBezTo>
                    <a:cubicBezTo>
                      <a:pt x="764" y="1579"/>
                      <a:pt x="334" y="1391"/>
                      <a:pt x="1" y="1857"/>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79" name="Google Shape;7367;p71">
                <a:extLst>
                  <a:ext uri="{FF2B5EF4-FFF2-40B4-BE49-F238E27FC236}">
                    <a16:creationId xmlns:a16="http://schemas.microsoft.com/office/drawing/2014/main" id="{3D1E36CB-2F40-9CDE-8BB5-B86667FB44B2}"/>
                  </a:ext>
                </a:extLst>
              </p:cNvPr>
              <p:cNvSpPr/>
              <p:nvPr/>
            </p:nvSpPr>
            <p:spPr>
              <a:xfrm>
                <a:off x="-123355" y="3941357"/>
                <a:ext cx="32000" cy="17913"/>
              </a:xfrm>
              <a:custGeom>
                <a:avLst/>
                <a:gdLst/>
                <a:ahLst/>
                <a:cxnLst/>
                <a:rect l="l" t="t" r="r" b="b"/>
                <a:pathLst>
                  <a:path w="2735" h="1531" fill="none" extrusionOk="0">
                    <a:moveTo>
                      <a:pt x="2735" y="0"/>
                    </a:moveTo>
                    <a:cubicBezTo>
                      <a:pt x="2735" y="0"/>
                      <a:pt x="1085" y="1530"/>
                      <a:pt x="1" y="0"/>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80" name="Google Shape;7368;p71">
                <a:extLst>
                  <a:ext uri="{FF2B5EF4-FFF2-40B4-BE49-F238E27FC236}">
                    <a16:creationId xmlns:a16="http://schemas.microsoft.com/office/drawing/2014/main" id="{99B00534-6A6F-D220-EC10-9CF748D8B8D0}"/>
                  </a:ext>
                </a:extLst>
              </p:cNvPr>
              <p:cNvSpPr/>
              <p:nvPr/>
            </p:nvSpPr>
            <p:spPr>
              <a:xfrm>
                <a:off x="-91367" y="3973672"/>
                <a:ext cx="32070" cy="15807"/>
              </a:xfrm>
              <a:custGeom>
                <a:avLst/>
                <a:gdLst/>
                <a:ahLst/>
                <a:cxnLst/>
                <a:rect l="l" t="t" r="r" b="b"/>
                <a:pathLst>
                  <a:path w="2741" h="1351" fill="none" extrusionOk="0">
                    <a:moveTo>
                      <a:pt x="1" y="434"/>
                    </a:moveTo>
                    <a:cubicBezTo>
                      <a:pt x="1" y="434"/>
                      <a:pt x="1709" y="1"/>
                      <a:pt x="2741" y="1350"/>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82" name="Google Shape;7370;p71">
                <a:extLst>
                  <a:ext uri="{FF2B5EF4-FFF2-40B4-BE49-F238E27FC236}">
                    <a16:creationId xmlns:a16="http://schemas.microsoft.com/office/drawing/2014/main" id="{F49DBED4-7845-7924-1F35-084397AD00E1}"/>
                  </a:ext>
                </a:extLst>
              </p:cNvPr>
              <p:cNvSpPr/>
              <p:nvPr/>
            </p:nvSpPr>
            <p:spPr>
              <a:xfrm>
                <a:off x="-49692" y="3906105"/>
                <a:ext cx="41804" cy="52708"/>
              </a:xfrm>
              <a:custGeom>
                <a:avLst/>
                <a:gdLst/>
                <a:ahLst/>
                <a:cxnLst/>
                <a:rect l="l" t="t" r="r" b="b"/>
                <a:pathLst>
                  <a:path w="3573" h="4505" fill="none" extrusionOk="0">
                    <a:moveTo>
                      <a:pt x="1" y="1"/>
                    </a:moveTo>
                    <a:cubicBezTo>
                      <a:pt x="1" y="1"/>
                      <a:pt x="3572" y="221"/>
                      <a:pt x="2573" y="4504"/>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dirty="0">
                  <a:latin typeface="+mn-lt"/>
                </a:endParaRPr>
              </a:p>
            </p:txBody>
          </p:sp>
          <p:sp>
            <p:nvSpPr>
              <p:cNvPr id="83" name="Google Shape;7371;p71">
                <a:extLst>
                  <a:ext uri="{FF2B5EF4-FFF2-40B4-BE49-F238E27FC236}">
                    <a16:creationId xmlns:a16="http://schemas.microsoft.com/office/drawing/2014/main" id="{2E2D43BE-7481-A915-B670-D55638FDC2E0}"/>
                  </a:ext>
                </a:extLst>
              </p:cNvPr>
              <p:cNvSpPr/>
              <p:nvPr/>
            </p:nvSpPr>
            <p:spPr>
              <a:xfrm>
                <a:off x="-49575" y="3875146"/>
                <a:ext cx="27261" cy="25717"/>
              </a:xfrm>
              <a:custGeom>
                <a:avLst/>
                <a:gdLst/>
                <a:ahLst/>
                <a:cxnLst/>
                <a:rect l="l" t="t" r="r" b="b"/>
                <a:pathLst>
                  <a:path w="2330" h="2198" fill="none" extrusionOk="0">
                    <a:moveTo>
                      <a:pt x="2330" y="696"/>
                    </a:moveTo>
                    <a:cubicBezTo>
                      <a:pt x="2330" y="696"/>
                      <a:pt x="0" y="0"/>
                      <a:pt x="0" y="2197"/>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84" name="Google Shape;7372;p71">
                <a:extLst>
                  <a:ext uri="{FF2B5EF4-FFF2-40B4-BE49-F238E27FC236}">
                    <a16:creationId xmlns:a16="http://schemas.microsoft.com/office/drawing/2014/main" id="{C3BE7D09-0047-7989-0714-05D4DD4484C2}"/>
                  </a:ext>
                </a:extLst>
              </p:cNvPr>
              <p:cNvSpPr/>
              <p:nvPr/>
            </p:nvSpPr>
            <p:spPr>
              <a:xfrm>
                <a:off x="-4003" y="3879078"/>
                <a:ext cx="8986" cy="21785"/>
              </a:xfrm>
              <a:custGeom>
                <a:avLst/>
                <a:gdLst/>
                <a:ahLst/>
                <a:cxnLst/>
                <a:rect l="l" t="t" r="r" b="b"/>
                <a:pathLst>
                  <a:path w="768" h="1862" fill="none" extrusionOk="0">
                    <a:moveTo>
                      <a:pt x="767" y="1"/>
                    </a:moveTo>
                    <a:cubicBezTo>
                      <a:pt x="767" y="1"/>
                      <a:pt x="767" y="1056"/>
                      <a:pt x="1" y="1861"/>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85" name="Google Shape;7373;p71">
                <a:extLst>
                  <a:ext uri="{FF2B5EF4-FFF2-40B4-BE49-F238E27FC236}">
                    <a16:creationId xmlns:a16="http://schemas.microsoft.com/office/drawing/2014/main" id="{DAD72503-C17F-1B43-DABF-14FD49B0E808}"/>
                  </a:ext>
                </a:extLst>
              </p:cNvPr>
              <p:cNvSpPr/>
              <p:nvPr/>
            </p:nvSpPr>
            <p:spPr>
              <a:xfrm>
                <a:off x="-13352" y="3908679"/>
                <a:ext cx="53352" cy="15538"/>
              </a:xfrm>
              <a:custGeom>
                <a:avLst/>
                <a:gdLst/>
                <a:ahLst/>
                <a:cxnLst/>
                <a:rect l="l" t="t" r="r" b="b"/>
                <a:pathLst>
                  <a:path w="4560" h="1328" fill="none" extrusionOk="0">
                    <a:moveTo>
                      <a:pt x="4559" y="1030"/>
                    </a:moveTo>
                    <a:cubicBezTo>
                      <a:pt x="3258" y="1"/>
                      <a:pt x="1997" y="1327"/>
                      <a:pt x="1997" y="1327"/>
                    </a:cubicBezTo>
                    <a:cubicBezTo>
                      <a:pt x="1997" y="1327"/>
                      <a:pt x="1731" y="150"/>
                      <a:pt x="1" y="642"/>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87" name="Google Shape;7375;p71">
                <a:extLst>
                  <a:ext uri="{FF2B5EF4-FFF2-40B4-BE49-F238E27FC236}">
                    <a16:creationId xmlns:a16="http://schemas.microsoft.com/office/drawing/2014/main" id="{E6C99B5A-E1D4-45C4-2672-7329A50F0B95}"/>
                  </a:ext>
                </a:extLst>
              </p:cNvPr>
              <p:cNvSpPr/>
              <p:nvPr/>
            </p:nvSpPr>
            <p:spPr>
              <a:xfrm>
                <a:off x="688" y="4015429"/>
                <a:ext cx="12472" cy="32374"/>
              </a:xfrm>
              <a:custGeom>
                <a:avLst/>
                <a:gdLst/>
                <a:ahLst/>
                <a:cxnLst/>
                <a:rect l="l" t="t" r="r" b="b"/>
                <a:pathLst>
                  <a:path w="1066" h="2767" fill="none" extrusionOk="0">
                    <a:moveTo>
                      <a:pt x="1" y="0"/>
                    </a:moveTo>
                    <a:cubicBezTo>
                      <a:pt x="1" y="0"/>
                      <a:pt x="1065" y="1146"/>
                      <a:pt x="363" y="2767"/>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88" name="Google Shape;7376;p71">
                <a:extLst>
                  <a:ext uri="{FF2B5EF4-FFF2-40B4-BE49-F238E27FC236}">
                    <a16:creationId xmlns:a16="http://schemas.microsoft.com/office/drawing/2014/main" id="{9748EC84-3810-3108-62B4-6CB0A8C968FD}"/>
                  </a:ext>
                </a:extLst>
              </p:cNvPr>
              <p:cNvSpPr/>
              <p:nvPr/>
            </p:nvSpPr>
            <p:spPr>
              <a:xfrm>
                <a:off x="-49575" y="4013124"/>
                <a:ext cx="36235" cy="21739"/>
              </a:xfrm>
              <a:custGeom>
                <a:avLst/>
                <a:gdLst/>
                <a:ahLst/>
                <a:cxnLst/>
                <a:rect l="l" t="t" r="r" b="b"/>
                <a:pathLst>
                  <a:path w="3097" h="1858" fill="none" extrusionOk="0">
                    <a:moveTo>
                      <a:pt x="0" y="197"/>
                    </a:moveTo>
                    <a:cubicBezTo>
                      <a:pt x="1631" y="0"/>
                      <a:pt x="2330" y="1579"/>
                      <a:pt x="2330" y="1579"/>
                    </a:cubicBezTo>
                    <a:cubicBezTo>
                      <a:pt x="2330" y="1579"/>
                      <a:pt x="2763" y="1391"/>
                      <a:pt x="3097" y="1857"/>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89" name="Google Shape;7377;p71">
                <a:extLst>
                  <a:ext uri="{FF2B5EF4-FFF2-40B4-BE49-F238E27FC236}">
                    <a16:creationId xmlns:a16="http://schemas.microsoft.com/office/drawing/2014/main" id="{69C535F0-7486-356F-3B8B-5988F0CDE9A9}"/>
                  </a:ext>
                </a:extLst>
              </p:cNvPr>
              <p:cNvSpPr/>
              <p:nvPr/>
            </p:nvSpPr>
            <p:spPr>
              <a:xfrm>
                <a:off x="-17517" y="3941357"/>
                <a:ext cx="32000" cy="17913"/>
              </a:xfrm>
              <a:custGeom>
                <a:avLst/>
                <a:gdLst/>
                <a:ahLst/>
                <a:cxnLst/>
                <a:rect l="l" t="t" r="r" b="b"/>
                <a:pathLst>
                  <a:path w="2735" h="1531" fill="none" extrusionOk="0">
                    <a:moveTo>
                      <a:pt x="1" y="0"/>
                    </a:moveTo>
                    <a:cubicBezTo>
                      <a:pt x="1" y="0"/>
                      <a:pt x="1651" y="1530"/>
                      <a:pt x="2734" y="0"/>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90" name="Google Shape;7378;p71">
                <a:extLst>
                  <a:ext uri="{FF2B5EF4-FFF2-40B4-BE49-F238E27FC236}">
                    <a16:creationId xmlns:a16="http://schemas.microsoft.com/office/drawing/2014/main" id="{5704B20F-9B76-56D9-447C-9EDA47E7FD3E}"/>
                  </a:ext>
                </a:extLst>
              </p:cNvPr>
              <p:cNvSpPr/>
              <p:nvPr/>
            </p:nvSpPr>
            <p:spPr>
              <a:xfrm>
                <a:off x="-49575" y="3973672"/>
                <a:ext cx="32070" cy="15807"/>
              </a:xfrm>
              <a:custGeom>
                <a:avLst/>
                <a:gdLst/>
                <a:ahLst/>
                <a:cxnLst/>
                <a:rect l="l" t="t" r="r" b="b"/>
                <a:pathLst>
                  <a:path w="2741" h="1351" fill="none" extrusionOk="0">
                    <a:moveTo>
                      <a:pt x="2741" y="434"/>
                    </a:moveTo>
                    <a:cubicBezTo>
                      <a:pt x="2741" y="434"/>
                      <a:pt x="1032" y="1"/>
                      <a:pt x="0" y="1350"/>
                    </a:cubicBezTo>
                  </a:path>
                </a:pathLst>
              </a:custGeom>
              <a:grpFill/>
              <a:ln w="8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grpSp>
        <p:grpSp>
          <p:nvGrpSpPr>
            <p:cNvPr id="6" name="Google Shape;7379;p71">
              <a:extLst>
                <a:ext uri="{FF2B5EF4-FFF2-40B4-BE49-F238E27FC236}">
                  <a16:creationId xmlns:a16="http://schemas.microsoft.com/office/drawing/2014/main" id="{8F260DDB-BDBE-9EC7-4CBE-F1A5F46C5946}"/>
                </a:ext>
              </a:extLst>
            </p:cNvPr>
            <p:cNvGrpSpPr/>
            <p:nvPr/>
          </p:nvGrpSpPr>
          <p:grpSpPr>
            <a:xfrm>
              <a:off x="814202" y="3605478"/>
              <a:ext cx="1199512" cy="652962"/>
              <a:chOff x="814202" y="3605478"/>
              <a:chExt cx="1199512" cy="652962"/>
            </a:xfrm>
            <a:grpFill/>
          </p:grpSpPr>
          <p:grpSp>
            <p:nvGrpSpPr>
              <p:cNvPr id="64" name="Google Shape;7384;p71">
                <a:extLst>
                  <a:ext uri="{FF2B5EF4-FFF2-40B4-BE49-F238E27FC236}">
                    <a16:creationId xmlns:a16="http://schemas.microsoft.com/office/drawing/2014/main" id="{8B0B89ED-84FB-D904-ABEC-D5B6E3E2621F}"/>
                  </a:ext>
                </a:extLst>
              </p:cNvPr>
              <p:cNvGrpSpPr/>
              <p:nvPr/>
            </p:nvGrpSpPr>
            <p:grpSpPr>
              <a:xfrm>
                <a:off x="1510686" y="3984142"/>
                <a:ext cx="503028" cy="274298"/>
                <a:chOff x="1510686" y="3984142"/>
                <a:chExt cx="503028" cy="274298"/>
              </a:xfrm>
              <a:grpFill/>
            </p:grpSpPr>
            <p:sp>
              <p:nvSpPr>
                <p:cNvPr id="65" name="Google Shape;7385;p71">
                  <a:extLst>
                    <a:ext uri="{FF2B5EF4-FFF2-40B4-BE49-F238E27FC236}">
                      <a16:creationId xmlns:a16="http://schemas.microsoft.com/office/drawing/2014/main" id="{FE596421-7E37-D9D8-535C-7A5E6D8F2544}"/>
                    </a:ext>
                  </a:extLst>
                </p:cNvPr>
                <p:cNvSpPr/>
                <p:nvPr/>
              </p:nvSpPr>
              <p:spPr>
                <a:xfrm>
                  <a:off x="1740265" y="4155704"/>
                  <a:ext cx="222477" cy="102736"/>
                </a:xfrm>
                <a:custGeom>
                  <a:avLst/>
                  <a:gdLst/>
                  <a:ahLst/>
                  <a:cxnLst/>
                  <a:rect l="l" t="t" r="r" b="b"/>
                  <a:pathLst>
                    <a:path w="37118" h="21448" extrusionOk="0">
                      <a:moveTo>
                        <a:pt x="4950" y="1"/>
                      </a:moveTo>
                      <a:cubicBezTo>
                        <a:pt x="2218" y="1"/>
                        <a:pt x="0" y="2679"/>
                        <a:pt x="0" y="5984"/>
                      </a:cubicBezTo>
                      <a:lnTo>
                        <a:pt x="0" y="15461"/>
                      </a:lnTo>
                      <a:cubicBezTo>
                        <a:pt x="0" y="18766"/>
                        <a:pt x="2218" y="21447"/>
                        <a:pt x="4950" y="21447"/>
                      </a:cubicBezTo>
                      <a:lnTo>
                        <a:pt x="32168" y="21447"/>
                      </a:lnTo>
                      <a:cubicBezTo>
                        <a:pt x="34904" y="21447"/>
                        <a:pt x="37118" y="18766"/>
                        <a:pt x="37118" y="15461"/>
                      </a:cubicBezTo>
                      <a:lnTo>
                        <a:pt x="37118" y="5984"/>
                      </a:lnTo>
                      <a:cubicBezTo>
                        <a:pt x="37118" y="2679"/>
                        <a:pt x="34904" y="1"/>
                        <a:pt x="32168" y="1"/>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Globalization</a:t>
                  </a:r>
                  <a:endParaRPr sz="1200" b="1" dirty="0">
                    <a:latin typeface="+mn-lt"/>
                  </a:endParaRPr>
                </a:p>
              </p:txBody>
            </p:sp>
            <p:grpSp>
              <p:nvGrpSpPr>
                <p:cNvPr id="66" name="Google Shape;7386;p71">
                  <a:extLst>
                    <a:ext uri="{FF2B5EF4-FFF2-40B4-BE49-F238E27FC236}">
                      <a16:creationId xmlns:a16="http://schemas.microsoft.com/office/drawing/2014/main" id="{A793F54D-2970-E5F4-8AEB-E87900467E3F}"/>
                    </a:ext>
                  </a:extLst>
                </p:cNvPr>
                <p:cNvGrpSpPr/>
                <p:nvPr/>
              </p:nvGrpSpPr>
              <p:grpSpPr>
                <a:xfrm>
                  <a:off x="1510686" y="3984142"/>
                  <a:ext cx="229579" cy="218186"/>
                  <a:chOff x="1510686" y="3984142"/>
                  <a:chExt cx="229579" cy="218186"/>
                </a:xfrm>
                <a:grpFill/>
              </p:grpSpPr>
              <p:sp>
                <p:nvSpPr>
                  <p:cNvPr id="67" name="Google Shape;7387;p71">
                    <a:extLst>
                      <a:ext uri="{FF2B5EF4-FFF2-40B4-BE49-F238E27FC236}">
                        <a16:creationId xmlns:a16="http://schemas.microsoft.com/office/drawing/2014/main" id="{F409CF2C-26EA-32ED-6E10-941ABE7D6907}"/>
                      </a:ext>
                    </a:extLst>
                  </p:cNvPr>
                  <p:cNvSpPr/>
                  <p:nvPr/>
                </p:nvSpPr>
                <p:spPr>
                  <a:xfrm>
                    <a:off x="1510686" y="4060421"/>
                    <a:ext cx="229579" cy="141907"/>
                  </a:xfrm>
                  <a:custGeom>
                    <a:avLst/>
                    <a:gdLst/>
                    <a:ahLst/>
                    <a:cxnLst/>
                    <a:rect l="l" t="t" r="r" b="b"/>
                    <a:pathLst>
                      <a:path w="28816" h="37079" fill="none" extrusionOk="0">
                        <a:moveTo>
                          <a:pt x="28815" y="37078"/>
                        </a:moveTo>
                        <a:lnTo>
                          <a:pt x="17922" y="37078"/>
                        </a:lnTo>
                        <a:cubicBezTo>
                          <a:pt x="14829" y="37078"/>
                          <a:pt x="14212" y="33613"/>
                          <a:pt x="14212" y="33613"/>
                        </a:cubicBezTo>
                        <a:lnTo>
                          <a:pt x="14212" y="10631"/>
                        </a:lnTo>
                        <a:lnTo>
                          <a:pt x="0" y="10631"/>
                        </a:lnTo>
                        <a:lnTo>
                          <a:pt x="0" y="1"/>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96" name="Google Shape;7387;p71">
                    <a:extLst>
                      <a:ext uri="{FF2B5EF4-FFF2-40B4-BE49-F238E27FC236}">
                        <a16:creationId xmlns:a16="http://schemas.microsoft.com/office/drawing/2014/main" id="{8127FE68-3FE7-7154-C228-88AD2B7DC322}"/>
                      </a:ext>
                    </a:extLst>
                  </p:cNvPr>
                  <p:cNvSpPr/>
                  <p:nvPr/>
                </p:nvSpPr>
                <p:spPr>
                  <a:xfrm>
                    <a:off x="1555993" y="3984142"/>
                    <a:ext cx="144293" cy="86740"/>
                  </a:xfrm>
                  <a:custGeom>
                    <a:avLst/>
                    <a:gdLst/>
                    <a:ahLst/>
                    <a:cxnLst/>
                    <a:rect l="l" t="t" r="r" b="b"/>
                    <a:pathLst>
                      <a:path w="28816" h="37079" fill="none" extrusionOk="0">
                        <a:moveTo>
                          <a:pt x="28815" y="37078"/>
                        </a:moveTo>
                        <a:lnTo>
                          <a:pt x="17922" y="37078"/>
                        </a:lnTo>
                        <a:cubicBezTo>
                          <a:pt x="14829" y="37078"/>
                          <a:pt x="14212" y="33613"/>
                          <a:pt x="14212" y="33613"/>
                        </a:cubicBezTo>
                        <a:lnTo>
                          <a:pt x="14212" y="10631"/>
                        </a:lnTo>
                        <a:lnTo>
                          <a:pt x="0" y="10631"/>
                        </a:lnTo>
                        <a:lnTo>
                          <a:pt x="0" y="1"/>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dirty="0">
                      <a:latin typeface="+mn-lt"/>
                    </a:endParaRPr>
                  </a:p>
                </p:txBody>
              </p:sp>
            </p:grpSp>
            <p:sp>
              <p:nvSpPr>
                <p:cNvPr id="95" name="Google Shape;7385;p71">
                  <a:extLst>
                    <a:ext uri="{FF2B5EF4-FFF2-40B4-BE49-F238E27FC236}">
                      <a16:creationId xmlns:a16="http://schemas.microsoft.com/office/drawing/2014/main" id="{353B3504-9BFC-2D41-5CD1-2198A3F2DD14}"/>
                    </a:ext>
                  </a:extLst>
                </p:cNvPr>
                <p:cNvSpPr/>
                <p:nvPr/>
              </p:nvSpPr>
              <p:spPr>
                <a:xfrm>
                  <a:off x="1699160" y="4031981"/>
                  <a:ext cx="314554" cy="102736"/>
                </a:xfrm>
                <a:custGeom>
                  <a:avLst/>
                  <a:gdLst/>
                  <a:ahLst/>
                  <a:cxnLst/>
                  <a:rect l="l" t="t" r="r" b="b"/>
                  <a:pathLst>
                    <a:path w="37118" h="21448" extrusionOk="0">
                      <a:moveTo>
                        <a:pt x="4950" y="1"/>
                      </a:moveTo>
                      <a:cubicBezTo>
                        <a:pt x="2218" y="1"/>
                        <a:pt x="0" y="2679"/>
                        <a:pt x="0" y="5984"/>
                      </a:cubicBezTo>
                      <a:lnTo>
                        <a:pt x="0" y="15461"/>
                      </a:lnTo>
                      <a:cubicBezTo>
                        <a:pt x="0" y="18766"/>
                        <a:pt x="2218" y="21447"/>
                        <a:pt x="4950" y="21447"/>
                      </a:cubicBezTo>
                      <a:lnTo>
                        <a:pt x="32168" y="21447"/>
                      </a:lnTo>
                      <a:cubicBezTo>
                        <a:pt x="34904" y="21447"/>
                        <a:pt x="37118" y="18766"/>
                        <a:pt x="37118" y="15461"/>
                      </a:cubicBezTo>
                      <a:lnTo>
                        <a:pt x="37118" y="5984"/>
                      </a:lnTo>
                      <a:cubicBezTo>
                        <a:pt x="37118" y="2679"/>
                        <a:pt x="34904" y="1"/>
                        <a:pt x="32168" y="1"/>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Natural resource base</a:t>
                  </a:r>
                  <a:endParaRPr sz="1200" b="1" dirty="0">
                    <a:latin typeface="+mn-lt"/>
                  </a:endParaRPr>
                </a:p>
              </p:txBody>
            </p:sp>
          </p:grpSp>
          <p:grpSp>
            <p:nvGrpSpPr>
              <p:cNvPr id="52" name="Google Shape;7396;p71">
                <a:extLst>
                  <a:ext uri="{FF2B5EF4-FFF2-40B4-BE49-F238E27FC236}">
                    <a16:creationId xmlns:a16="http://schemas.microsoft.com/office/drawing/2014/main" id="{2E725B09-2206-E5B9-9D51-09093072BDE6}"/>
                  </a:ext>
                </a:extLst>
              </p:cNvPr>
              <p:cNvGrpSpPr/>
              <p:nvPr/>
            </p:nvGrpSpPr>
            <p:grpSpPr>
              <a:xfrm>
                <a:off x="1534342" y="3736925"/>
                <a:ext cx="467410" cy="263042"/>
                <a:chOff x="1534342" y="3736925"/>
                <a:chExt cx="467410" cy="263042"/>
              </a:xfrm>
              <a:grpFill/>
            </p:grpSpPr>
            <p:grpSp>
              <p:nvGrpSpPr>
                <p:cNvPr id="53" name="Google Shape;7397;p71">
                  <a:extLst>
                    <a:ext uri="{FF2B5EF4-FFF2-40B4-BE49-F238E27FC236}">
                      <a16:creationId xmlns:a16="http://schemas.microsoft.com/office/drawing/2014/main" id="{452C6086-A413-30F4-FF5C-D8C6367FDBA8}"/>
                    </a:ext>
                  </a:extLst>
                </p:cNvPr>
                <p:cNvGrpSpPr/>
                <p:nvPr/>
              </p:nvGrpSpPr>
              <p:grpSpPr>
                <a:xfrm>
                  <a:off x="1534342" y="3775865"/>
                  <a:ext cx="179952" cy="163569"/>
                  <a:chOff x="1534342" y="3775865"/>
                  <a:chExt cx="179952" cy="163569"/>
                </a:xfrm>
                <a:grpFill/>
              </p:grpSpPr>
              <p:sp>
                <p:nvSpPr>
                  <p:cNvPr id="56" name="Google Shape;7398;p71">
                    <a:extLst>
                      <a:ext uri="{FF2B5EF4-FFF2-40B4-BE49-F238E27FC236}">
                        <a16:creationId xmlns:a16="http://schemas.microsoft.com/office/drawing/2014/main" id="{D01B80B7-BE7B-5965-C2FC-4036268E9963}"/>
                      </a:ext>
                    </a:extLst>
                  </p:cNvPr>
                  <p:cNvSpPr/>
                  <p:nvPr/>
                </p:nvSpPr>
                <p:spPr>
                  <a:xfrm>
                    <a:off x="1534342" y="3868828"/>
                    <a:ext cx="84343" cy="5"/>
                  </a:xfrm>
                  <a:custGeom>
                    <a:avLst/>
                    <a:gdLst/>
                    <a:ahLst/>
                    <a:cxnLst/>
                    <a:rect l="l" t="t" r="r" b="b"/>
                    <a:pathLst>
                      <a:path w="17599" h="1" fill="none" extrusionOk="0">
                        <a:moveTo>
                          <a:pt x="1" y="0"/>
                        </a:moveTo>
                        <a:lnTo>
                          <a:pt x="17598" y="0"/>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58" name="Google Shape;7400;p71">
                    <a:extLst>
                      <a:ext uri="{FF2B5EF4-FFF2-40B4-BE49-F238E27FC236}">
                        <a16:creationId xmlns:a16="http://schemas.microsoft.com/office/drawing/2014/main" id="{C3F189AA-B2FB-29B0-96BC-021E8B9837C2}"/>
                      </a:ext>
                    </a:extLst>
                  </p:cNvPr>
                  <p:cNvSpPr/>
                  <p:nvPr/>
                </p:nvSpPr>
                <p:spPr>
                  <a:xfrm>
                    <a:off x="1625043" y="3775865"/>
                    <a:ext cx="89251" cy="163569"/>
                  </a:xfrm>
                  <a:custGeom>
                    <a:avLst/>
                    <a:gdLst/>
                    <a:ahLst/>
                    <a:cxnLst/>
                    <a:rect l="l" t="t" r="r" b="b"/>
                    <a:pathLst>
                      <a:path w="18623" h="45330" fill="none" extrusionOk="0">
                        <a:moveTo>
                          <a:pt x="18623" y="45330"/>
                        </a:moveTo>
                        <a:lnTo>
                          <a:pt x="5625" y="45330"/>
                        </a:lnTo>
                        <a:cubicBezTo>
                          <a:pt x="2889" y="45330"/>
                          <a:pt x="0" y="42619"/>
                          <a:pt x="0" y="35634"/>
                        </a:cubicBezTo>
                        <a:lnTo>
                          <a:pt x="0" y="9697"/>
                        </a:lnTo>
                        <a:cubicBezTo>
                          <a:pt x="0" y="2711"/>
                          <a:pt x="2889" y="1"/>
                          <a:pt x="5625" y="1"/>
                        </a:cubicBezTo>
                        <a:lnTo>
                          <a:pt x="18623" y="1"/>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grpSp>
            <p:sp>
              <p:nvSpPr>
                <p:cNvPr id="54" name="Google Shape;7401;p71">
                  <a:extLst>
                    <a:ext uri="{FF2B5EF4-FFF2-40B4-BE49-F238E27FC236}">
                      <a16:creationId xmlns:a16="http://schemas.microsoft.com/office/drawing/2014/main" id="{42B6DD4F-68D8-417E-75C9-0F991391446E}"/>
                    </a:ext>
                  </a:extLst>
                </p:cNvPr>
                <p:cNvSpPr/>
                <p:nvPr/>
              </p:nvSpPr>
              <p:spPr>
                <a:xfrm>
                  <a:off x="1712017" y="3736925"/>
                  <a:ext cx="288841" cy="102731"/>
                </a:xfrm>
                <a:custGeom>
                  <a:avLst/>
                  <a:gdLst/>
                  <a:ahLst/>
                  <a:cxnLst/>
                  <a:rect l="l" t="t" r="r" b="b"/>
                  <a:pathLst>
                    <a:path w="37115" h="21447" extrusionOk="0">
                      <a:moveTo>
                        <a:pt x="4951" y="0"/>
                      </a:moveTo>
                      <a:cubicBezTo>
                        <a:pt x="2215" y="0"/>
                        <a:pt x="1" y="2678"/>
                        <a:pt x="1" y="5983"/>
                      </a:cubicBezTo>
                      <a:lnTo>
                        <a:pt x="1" y="15460"/>
                      </a:lnTo>
                      <a:cubicBezTo>
                        <a:pt x="1" y="18765"/>
                        <a:pt x="2215" y="21446"/>
                        <a:pt x="4951" y="21446"/>
                      </a:cubicBezTo>
                      <a:lnTo>
                        <a:pt x="32168" y="21446"/>
                      </a:lnTo>
                      <a:cubicBezTo>
                        <a:pt x="34901" y="21446"/>
                        <a:pt x="37115" y="18765"/>
                        <a:pt x="37115" y="15460"/>
                      </a:cubicBezTo>
                      <a:lnTo>
                        <a:pt x="37115" y="5983"/>
                      </a:lnTo>
                      <a:cubicBezTo>
                        <a:pt x="37115" y="2678"/>
                        <a:pt x="34901" y="0"/>
                        <a:pt x="32168" y="0"/>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Industrial growth</a:t>
                  </a:r>
                  <a:endParaRPr sz="1200" b="1" dirty="0">
                    <a:latin typeface="+mn-lt"/>
                  </a:endParaRPr>
                </a:p>
              </p:txBody>
            </p:sp>
            <p:sp>
              <p:nvSpPr>
                <p:cNvPr id="55" name="Google Shape;7402;p71">
                  <a:extLst>
                    <a:ext uri="{FF2B5EF4-FFF2-40B4-BE49-F238E27FC236}">
                      <a16:creationId xmlns:a16="http://schemas.microsoft.com/office/drawing/2014/main" id="{F8A33508-AC92-1384-BEA7-846D6A513ACC}"/>
                    </a:ext>
                  </a:extLst>
                </p:cNvPr>
                <p:cNvSpPr/>
                <p:nvPr/>
              </p:nvSpPr>
              <p:spPr>
                <a:xfrm>
                  <a:off x="1713400" y="3897250"/>
                  <a:ext cx="288352" cy="102717"/>
                </a:xfrm>
                <a:custGeom>
                  <a:avLst/>
                  <a:gdLst/>
                  <a:ahLst/>
                  <a:cxnLst/>
                  <a:rect l="l" t="t" r="r" b="b"/>
                  <a:pathLst>
                    <a:path w="37119" h="21444" extrusionOk="0">
                      <a:moveTo>
                        <a:pt x="4951" y="1"/>
                      </a:moveTo>
                      <a:cubicBezTo>
                        <a:pt x="2219" y="1"/>
                        <a:pt x="1" y="2678"/>
                        <a:pt x="1" y="5983"/>
                      </a:cubicBezTo>
                      <a:lnTo>
                        <a:pt x="1" y="15461"/>
                      </a:lnTo>
                      <a:cubicBezTo>
                        <a:pt x="1" y="18766"/>
                        <a:pt x="2219" y="21443"/>
                        <a:pt x="4951" y="21443"/>
                      </a:cubicBezTo>
                      <a:lnTo>
                        <a:pt x="32168" y="21443"/>
                      </a:lnTo>
                      <a:cubicBezTo>
                        <a:pt x="34901" y="21443"/>
                        <a:pt x="37119" y="18766"/>
                        <a:pt x="37119" y="15461"/>
                      </a:cubicBezTo>
                      <a:lnTo>
                        <a:pt x="37119" y="5983"/>
                      </a:lnTo>
                      <a:cubicBezTo>
                        <a:pt x="37119" y="2678"/>
                        <a:pt x="34901" y="1"/>
                        <a:pt x="32168" y="1"/>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Agriculture</a:t>
                  </a:r>
                  <a:endParaRPr b="1" dirty="0">
                    <a:latin typeface="+mn-lt"/>
                  </a:endParaRPr>
                </a:p>
              </p:txBody>
            </p:sp>
          </p:grpSp>
          <p:sp>
            <p:nvSpPr>
              <p:cNvPr id="9" name="Google Shape;7403;p71">
                <a:extLst>
                  <a:ext uri="{FF2B5EF4-FFF2-40B4-BE49-F238E27FC236}">
                    <a16:creationId xmlns:a16="http://schemas.microsoft.com/office/drawing/2014/main" id="{8DADC634-D2AA-2015-583F-C8C273CF6883}"/>
                  </a:ext>
                </a:extLst>
              </p:cNvPr>
              <p:cNvSpPr/>
              <p:nvPr/>
            </p:nvSpPr>
            <p:spPr>
              <a:xfrm>
                <a:off x="1258451" y="3798060"/>
                <a:ext cx="302718" cy="302541"/>
              </a:xfrm>
              <a:custGeom>
                <a:avLst/>
                <a:gdLst/>
                <a:ahLst/>
                <a:cxnLst/>
                <a:rect l="l" t="t" r="r" b="b"/>
                <a:pathLst>
                  <a:path w="63165" h="63161" fill="none" extrusionOk="0">
                    <a:moveTo>
                      <a:pt x="63165" y="31580"/>
                    </a:moveTo>
                    <a:cubicBezTo>
                      <a:pt x="63165" y="49021"/>
                      <a:pt x="49025" y="63161"/>
                      <a:pt x="31585" y="63161"/>
                    </a:cubicBezTo>
                    <a:cubicBezTo>
                      <a:pt x="14140" y="63161"/>
                      <a:pt x="1" y="49021"/>
                      <a:pt x="1" y="31580"/>
                    </a:cubicBezTo>
                    <a:cubicBezTo>
                      <a:pt x="1" y="14140"/>
                      <a:pt x="14140" y="0"/>
                      <a:pt x="31585" y="0"/>
                    </a:cubicBezTo>
                    <a:cubicBezTo>
                      <a:pt x="49025" y="0"/>
                      <a:pt x="63165" y="14140"/>
                      <a:pt x="63165" y="31580"/>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grpSp>
            <p:nvGrpSpPr>
              <p:cNvPr id="10" name="Google Shape;7404;p71">
                <a:extLst>
                  <a:ext uri="{FF2B5EF4-FFF2-40B4-BE49-F238E27FC236}">
                    <a16:creationId xmlns:a16="http://schemas.microsoft.com/office/drawing/2014/main" id="{DF648DF9-9BD1-7F34-ABB5-20B04E7A5F3E}"/>
                  </a:ext>
                </a:extLst>
              </p:cNvPr>
              <p:cNvGrpSpPr/>
              <p:nvPr/>
            </p:nvGrpSpPr>
            <p:grpSpPr>
              <a:xfrm>
                <a:off x="834933" y="3610764"/>
                <a:ext cx="473037" cy="231169"/>
                <a:chOff x="834933" y="3610764"/>
                <a:chExt cx="473037" cy="231169"/>
              </a:xfrm>
              <a:grpFill/>
            </p:grpSpPr>
            <p:sp>
              <p:nvSpPr>
                <p:cNvPr id="49" name="Google Shape;7408;p71">
                  <a:extLst>
                    <a:ext uri="{FF2B5EF4-FFF2-40B4-BE49-F238E27FC236}">
                      <a16:creationId xmlns:a16="http://schemas.microsoft.com/office/drawing/2014/main" id="{9A7B5B9E-2A45-1F7C-3BFC-53FDD4A66D7D}"/>
                    </a:ext>
                  </a:extLst>
                </p:cNvPr>
                <p:cNvSpPr/>
                <p:nvPr/>
              </p:nvSpPr>
              <p:spPr>
                <a:xfrm>
                  <a:off x="834933" y="3610764"/>
                  <a:ext cx="328046" cy="102736"/>
                </a:xfrm>
                <a:custGeom>
                  <a:avLst/>
                  <a:gdLst/>
                  <a:ahLst/>
                  <a:cxnLst/>
                  <a:rect l="l" t="t" r="r" b="b"/>
                  <a:pathLst>
                    <a:path w="37119" h="21448" extrusionOk="0">
                      <a:moveTo>
                        <a:pt x="4951" y="1"/>
                      </a:moveTo>
                      <a:cubicBezTo>
                        <a:pt x="2219" y="1"/>
                        <a:pt x="1" y="2682"/>
                        <a:pt x="1" y="5987"/>
                      </a:cubicBezTo>
                      <a:lnTo>
                        <a:pt x="1" y="15464"/>
                      </a:lnTo>
                      <a:cubicBezTo>
                        <a:pt x="1" y="18769"/>
                        <a:pt x="2219" y="21447"/>
                        <a:pt x="4951" y="21447"/>
                      </a:cubicBezTo>
                      <a:lnTo>
                        <a:pt x="32172" y="21447"/>
                      </a:lnTo>
                      <a:cubicBezTo>
                        <a:pt x="34904" y="21447"/>
                        <a:pt x="37119" y="18769"/>
                        <a:pt x="37119" y="15464"/>
                      </a:cubicBezTo>
                      <a:lnTo>
                        <a:pt x="37119" y="5987"/>
                      </a:lnTo>
                      <a:cubicBezTo>
                        <a:pt x="37119" y="2682"/>
                        <a:pt x="34904" y="1"/>
                        <a:pt x="32172" y="1"/>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Gender</a:t>
                  </a:r>
                  <a:endParaRPr sz="1200" b="1" dirty="0">
                    <a:latin typeface="+mn-lt"/>
                  </a:endParaRPr>
                </a:p>
              </p:txBody>
            </p:sp>
            <p:sp>
              <p:nvSpPr>
                <p:cNvPr id="45" name="Google Shape;7410;p71">
                  <a:extLst>
                    <a:ext uri="{FF2B5EF4-FFF2-40B4-BE49-F238E27FC236}">
                      <a16:creationId xmlns:a16="http://schemas.microsoft.com/office/drawing/2014/main" id="{06304A51-8B1D-9F43-C715-DF80DA31EBA9}"/>
                    </a:ext>
                  </a:extLst>
                </p:cNvPr>
                <p:cNvSpPr/>
                <p:nvPr/>
              </p:nvSpPr>
              <p:spPr>
                <a:xfrm>
                  <a:off x="1161530" y="3655851"/>
                  <a:ext cx="146440" cy="186082"/>
                </a:xfrm>
                <a:custGeom>
                  <a:avLst/>
                  <a:gdLst/>
                  <a:ahLst/>
                  <a:cxnLst/>
                  <a:rect l="l" t="t" r="r" b="b"/>
                  <a:pathLst>
                    <a:path w="30556" h="38848" fill="none" extrusionOk="0">
                      <a:moveTo>
                        <a:pt x="1" y="1"/>
                      </a:moveTo>
                      <a:lnTo>
                        <a:pt x="12633" y="1"/>
                      </a:lnTo>
                      <a:cubicBezTo>
                        <a:pt x="15723" y="1"/>
                        <a:pt x="16343" y="3466"/>
                        <a:pt x="16343" y="3466"/>
                      </a:cubicBezTo>
                      <a:lnTo>
                        <a:pt x="16343" y="26448"/>
                      </a:lnTo>
                      <a:lnTo>
                        <a:pt x="30556" y="26448"/>
                      </a:lnTo>
                      <a:lnTo>
                        <a:pt x="30556" y="38848"/>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grpSp>
          <p:sp>
            <p:nvSpPr>
              <p:cNvPr id="39" name="Google Shape;7418;p71">
                <a:extLst>
                  <a:ext uri="{FF2B5EF4-FFF2-40B4-BE49-F238E27FC236}">
                    <a16:creationId xmlns:a16="http://schemas.microsoft.com/office/drawing/2014/main" id="{93558942-3D9F-37C9-727A-6534CE91D7F2}"/>
                  </a:ext>
                </a:extLst>
              </p:cNvPr>
              <p:cNvSpPr/>
              <p:nvPr/>
            </p:nvSpPr>
            <p:spPr>
              <a:xfrm>
                <a:off x="814202" y="3740807"/>
                <a:ext cx="313432" cy="84018"/>
              </a:xfrm>
              <a:custGeom>
                <a:avLst/>
                <a:gdLst/>
                <a:ahLst/>
                <a:cxnLst/>
                <a:rect l="l" t="t" r="r" b="b"/>
                <a:pathLst>
                  <a:path w="37119" h="21448" extrusionOk="0">
                    <a:moveTo>
                      <a:pt x="4951" y="1"/>
                    </a:moveTo>
                    <a:cubicBezTo>
                      <a:pt x="2219" y="1"/>
                      <a:pt x="1" y="2679"/>
                      <a:pt x="1" y="5984"/>
                    </a:cubicBezTo>
                    <a:lnTo>
                      <a:pt x="1" y="15461"/>
                    </a:lnTo>
                    <a:cubicBezTo>
                      <a:pt x="1" y="18766"/>
                      <a:pt x="2219" y="21447"/>
                      <a:pt x="4951" y="21447"/>
                    </a:cubicBezTo>
                    <a:lnTo>
                      <a:pt x="32172" y="21447"/>
                    </a:lnTo>
                    <a:cubicBezTo>
                      <a:pt x="34904" y="21447"/>
                      <a:pt x="37119" y="18766"/>
                      <a:pt x="37119" y="15461"/>
                    </a:cubicBezTo>
                    <a:lnTo>
                      <a:pt x="37119" y="5984"/>
                    </a:lnTo>
                    <a:cubicBezTo>
                      <a:pt x="37119" y="2679"/>
                      <a:pt x="34904" y="1"/>
                      <a:pt x="32172" y="1"/>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Geographical </a:t>
                </a:r>
                <a:endParaRPr sz="1200" b="1" dirty="0">
                  <a:latin typeface="+mn-lt"/>
                </a:endParaRPr>
              </a:p>
            </p:txBody>
          </p:sp>
          <p:grpSp>
            <p:nvGrpSpPr>
              <p:cNvPr id="29" name="Google Shape;7424;p71">
                <a:extLst>
                  <a:ext uri="{FF2B5EF4-FFF2-40B4-BE49-F238E27FC236}">
                    <a16:creationId xmlns:a16="http://schemas.microsoft.com/office/drawing/2014/main" id="{49A83BB6-352C-3D68-F54B-8EBE913362F9}"/>
                  </a:ext>
                </a:extLst>
              </p:cNvPr>
              <p:cNvGrpSpPr/>
              <p:nvPr/>
            </p:nvGrpSpPr>
            <p:grpSpPr>
              <a:xfrm>
                <a:off x="1516351" y="3605478"/>
                <a:ext cx="468025" cy="236455"/>
                <a:chOff x="1516351" y="3605478"/>
                <a:chExt cx="468025" cy="236455"/>
              </a:xfrm>
              <a:grpFill/>
            </p:grpSpPr>
            <p:sp>
              <p:nvSpPr>
                <p:cNvPr id="30" name="Google Shape;7425;p71">
                  <a:extLst>
                    <a:ext uri="{FF2B5EF4-FFF2-40B4-BE49-F238E27FC236}">
                      <a16:creationId xmlns:a16="http://schemas.microsoft.com/office/drawing/2014/main" id="{9CA09156-CA1F-E950-7D78-8BCCFDFD623C}"/>
                    </a:ext>
                  </a:extLst>
                </p:cNvPr>
                <p:cNvSpPr/>
                <p:nvPr/>
              </p:nvSpPr>
              <p:spPr>
                <a:xfrm>
                  <a:off x="1656330" y="3605478"/>
                  <a:ext cx="328046" cy="102736"/>
                </a:xfrm>
                <a:custGeom>
                  <a:avLst/>
                  <a:gdLst/>
                  <a:ahLst/>
                  <a:cxnLst/>
                  <a:rect l="l" t="t" r="r" b="b"/>
                  <a:pathLst>
                    <a:path w="37118" h="21448" extrusionOk="0">
                      <a:moveTo>
                        <a:pt x="4947" y="1"/>
                      </a:moveTo>
                      <a:cubicBezTo>
                        <a:pt x="2214" y="1"/>
                        <a:pt x="0" y="2682"/>
                        <a:pt x="0" y="5987"/>
                      </a:cubicBezTo>
                      <a:lnTo>
                        <a:pt x="0" y="15464"/>
                      </a:lnTo>
                      <a:cubicBezTo>
                        <a:pt x="0" y="18769"/>
                        <a:pt x="2214" y="21447"/>
                        <a:pt x="4950" y="21447"/>
                      </a:cubicBezTo>
                      <a:lnTo>
                        <a:pt x="32168" y="21447"/>
                      </a:lnTo>
                      <a:cubicBezTo>
                        <a:pt x="34900" y="21447"/>
                        <a:pt x="37118" y="18769"/>
                        <a:pt x="37118" y="15464"/>
                      </a:cubicBezTo>
                      <a:lnTo>
                        <a:pt x="37118" y="5987"/>
                      </a:lnTo>
                      <a:cubicBezTo>
                        <a:pt x="37118" y="2682"/>
                        <a:pt x="34900" y="1"/>
                        <a:pt x="32168" y="1"/>
                      </a:cubicBezTo>
                      <a:close/>
                    </a:path>
                  </a:pathLst>
                </a:custGeom>
                <a:grp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Development</a:t>
                  </a:r>
                  <a:endParaRPr sz="1200" b="1" dirty="0">
                    <a:latin typeface="+mn-lt"/>
                  </a:endParaRPr>
                </a:p>
              </p:txBody>
            </p:sp>
            <p:sp>
              <p:nvSpPr>
                <p:cNvPr id="32" name="Google Shape;7427;p71">
                  <a:extLst>
                    <a:ext uri="{FF2B5EF4-FFF2-40B4-BE49-F238E27FC236}">
                      <a16:creationId xmlns:a16="http://schemas.microsoft.com/office/drawing/2014/main" id="{5B798800-8142-B432-87AB-3744D7EDC7E3}"/>
                    </a:ext>
                  </a:extLst>
                </p:cNvPr>
                <p:cNvSpPr/>
                <p:nvPr/>
              </p:nvSpPr>
              <p:spPr>
                <a:xfrm>
                  <a:off x="1516351" y="3655851"/>
                  <a:ext cx="139989" cy="186082"/>
                </a:xfrm>
                <a:custGeom>
                  <a:avLst/>
                  <a:gdLst/>
                  <a:ahLst/>
                  <a:cxnLst/>
                  <a:rect l="l" t="t" r="r" b="b"/>
                  <a:pathLst>
                    <a:path w="29210" h="38848" fill="none" extrusionOk="0">
                      <a:moveTo>
                        <a:pt x="29209" y="1"/>
                      </a:moveTo>
                      <a:lnTo>
                        <a:pt x="17922" y="1"/>
                      </a:lnTo>
                      <a:cubicBezTo>
                        <a:pt x="14829" y="1"/>
                        <a:pt x="14209" y="3466"/>
                        <a:pt x="14209" y="3466"/>
                      </a:cubicBezTo>
                      <a:lnTo>
                        <a:pt x="14209" y="26448"/>
                      </a:lnTo>
                      <a:lnTo>
                        <a:pt x="0" y="26448"/>
                      </a:lnTo>
                      <a:lnTo>
                        <a:pt x="0" y="38848"/>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grpSp>
          <p:grpSp>
            <p:nvGrpSpPr>
              <p:cNvPr id="19" name="Google Shape;7434;p71">
                <a:extLst>
                  <a:ext uri="{FF2B5EF4-FFF2-40B4-BE49-F238E27FC236}">
                    <a16:creationId xmlns:a16="http://schemas.microsoft.com/office/drawing/2014/main" id="{4E679EA9-31E9-9305-3CC7-C9ADCDE9BD3C}"/>
                  </a:ext>
                </a:extLst>
              </p:cNvPr>
              <p:cNvGrpSpPr/>
              <p:nvPr/>
            </p:nvGrpSpPr>
            <p:grpSpPr>
              <a:xfrm>
                <a:off x="1114021" y="3763301"/>
                <a:ext cx="166500" cy="153499"/>
                <a:chOff x="1114021" y="3763301"/>
                <a:chExt cx="166500" cy="153499"/>
              </a:xfrm>
              <a:grpFill/>
            </p:grpSpPr>
            <p:sp>
              <p:nvSpPr>
                <p:cNvPr id="25" name="Google Shape;7437;p71">
                  <a:extLst>
                    <a:ext uri="{FF2B5EF4-FFF2-40B4-BE49-F238E27FC236}">
                      <a16:creationId xmlns:a16="http://schemas.microsoft.com/office/drawing/2014/main" id="{C01B829F-567D-878F-DE83-9B4D243FAC5C}"/>
                    </a:ext>
                  </a:extLst>
                </p:cNvPr>
                <p:cNvSpPr/>
                <p:nvPr/>
              </p:nvSpPr>
              <p:spPr>
                <a:xfrm>
                  <a:off x="1201374" y="3860416"/>
                  <a:ext cx="79147" cy="9513"/>
                </a:xfrm>
                <a:custGeom>
                  <a:avLst/>
                  <a:gdLst/>
                  <a:ahLst/>
                  <a:cxnLst/>
                  <a:rect l="l" t="t" r="r" b="b"/>
                  <a:pathLst>
                    <a:path w="17599" h="1" fill="none" extrusionOk="0">
                      <a:moveTo>
                        <a:pt x="17598" y="0"/>
                      </a:moveTo>
                      <a:lnTo>
                        <a:pt x="1" y="0"/>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23" name="Google Shape;7438;p71">
                  <a:extLst>
                    <a:ext uri="{FF2B5EF4-FFF2-40B4-BE49-F238E27FC236}">
                      <a16:creationId xmlns:a16="http://schemas.microsoft.com/office/drawing/2014/main" id="{EBD91602-4C57-52BC-696C-3E90F9BE85A5}"/>
                    </a:ext>
                  </a:extLst>
                </p:cNvPr>
                <p:cNvSpPr/>
                <p:nvPr/>
              </p:nvSpPr>
              <p:spPr>
                <a:xfrm>
                  <a:off x="1114021" y="3763301"/>
                  <a:ext cx="86476" cy="153499"/>
                </a:xfrm>
                <a:custGeom>
                  <a:avLst/>
                  <a:gdLst/>
                  <a:ahLst/>
                  <a:cxnLst/>
                  <a:rect l="l" t="t" r="r" b="b"/>
                  <a:pathLst>
                    <a:path w="18044" h="45330" fill="none" extrusionOk="0">
                      <a:moveTo>
                        <a:pt x="0" y="45330"/>
                      </a:moveTo>
                      <a:lnTo>
                        <a:pt x="12418" y="45330"/>
                      </a:lnTo>
                      <a:cubicBezTo>
                        <a:pt x="15150" y="45330"/>
                        <a:pt x="18043" y="42619"/>
                        <a:pt x="18043" y="35634"/>
                      </a:cubicBezTo>
                      <a:lnTo>
                        <a:pt x="18043" y="9697"/>
                      </a:lnTo>
                      <a:cubicBezTo>
                        <a:pt x="18043" y="2711"/>
                        <a:pt x="15150" y="1"/>
                        <a:pt x="12418" y="1"/>
                      </a:cubicBezTo>
                      <a:lnTo>
                        <a:pt x="1715" y="1"/>
                      </a:lnTo>
                    </a:path>
                  </a:pathLst>
                </a:custGeom>
                <a:grp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grpSp>
        </p:grpSp>
      </p:grpSp>
      <p:pic>
        <p:nvPicPr>
          <p:cNvPr id="93" name="Picture 92">
            <a:extLst>
              <a:ext uri="{FF2B5EF4-FFF2-40B4-BE49-F238E27FC236}">
                <a16:creationId xmlns:a16="http://schemas.microsoft.com/office/drawing/2014/main" id="{018731C3-3809-B555-573D-0F2039201C3E}"/>
              </a:ext>
            </a:extLst>
          </p:cNvPr>
          <p:cNvPicPr>
            <a:picLocks noChangeAspect="1"/>
          </p:cNvPicPr>
          <p:nvPr/>
        </p:nvPicPr>
        <p:blipFill>
          <a:blip r:embed="rId2"/>
          <a:stretch>
            <a:fillRect/>
          </a:stretch>
        </p:blipFill>
        <p:spPr>
          <a:xfrm>
            <a:off x="4191964" y="2340973"/>
            <a:ext cx="1219071" cy="1187449"/>
          </a:xfrm>
          <a:prstGeom prst="flowChartConnector">
            <a:avLst/>
          </a:prstGeom>
        </p:spPr>
      </p:pic>
      <p:pic>
        <p:nvPicPr>
          <p:cNvPr id="91" name="Picture 90">
            <a:extLst>
              <a:ext uri="{FF2B5EF4-FFF2-40B4-BE49-F238E27FC236}">
                <a16:creationId xmlns:a16="http://schemas.microsoft.com/office/drawing/2014/main" id="{FEEEF66C-3A38-93B4-4406-95D72B291079}"/>
              </a:ext>
            </a:extLst>
          </p:cNvPr>
          <p:cNvPicPr>
            <a:picLocks noChangeAspect="1"/>
          </p:cNvPicPr>
          <p:nvPr/>
        </p:nvPicPr>
        <p:blipFill>
          <a:blip r:embed="rId3"/>
          <a:stretch>
            <a:fillRect/>
          </a:stretch>
        </p:blipFill>
        <p:spPr>
          <a:xfrm>
            <a:off x="4094129" y="2293675"/>
            <a:ext cx="1117103" cy="1187472"/>
          </a:xfrm>
          <a:prstGeom prst="rect">
            <a:avLst/>
          </a:prstGeom>
        </p:spPr>
      </p:pic>
      <p:sp>
        <p:nvSpPr>
          <p:cNvPr id="97" name="Google Shape;7387;p71">
            <a:extLst>
              <a:ext uri="{FF2B5EF4-FFF2-40B4-BE49-F238E27FC236}">
                <a16:creationId xmlns:a16="http://schemas.microsoft.com/office/drawing/2014/main" id="{10E8D287-7409-8878-AC50-BEB846426A0A}"/>
              </a:ext>
            </a:extLst>
          </p:cNvPr>
          <p:cNvSpPr/>
          <p:nvPr/>
        </p:nvSpPr>
        <p:spPr>
          <a:xfrm>
            <a:off x="4013473" y="3555970"/>
            <a:ext cx="865161" cy="1051608"/>
          </a:xfrm>
          <a:custGeom>
            <a:avLst/>
            <a:gdLst/>
            <a:ahLst/>
            <a:cxnLst/>
            <a:rect l="l" t="t" r="r" b="b"/>
            <a:pathLst>
              <a:path w="28816" h="37079" fill="none" extrusionOk="0">
                <a:moveTo>
                  <a:pt x="28815" y="37078"/>
                </a:moveTo>
                <a:lnTo>
                  <a:pt x="17922" y="37078"/>
                </a:lnTo>
                <a:cubicBezTo>
                  <a:pt x="14829" y="37078"/>
                  <a:pt x="14212" y="33613"/>
                  <a:pt x="14212" y="33613"/>
                </a:cubicBezTo>
                <a:lnTo>
                  <a:pt x="14212" y="10631"/>
                </a:lnTo>
                <a:lnTo>
                  <a:pt x="0" y="10631"/>
                </a:lnTo>
                <a:lnTo>
                  <a:pt x="0" y="1"/>
                </a:lnTo>
              </a:path>
            </a:pathLst>
          </a:custGeom>
          <a:solidFill>
            <a:schemeClr val="accent4">
              <a:lumMod val="20000"/>
              <a:lumOff val="80000"/>
            </a:schemeClr>
          </a:solid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dirty="0">
              <a:latin typeface="+mn-lt"/>
            </a:endParaRPr>
          </a:p>
        </p:txBody>
      </p:sp>
      <p:sp>
        <p:nvSpPr>
          <p:cNvPr id="98" name="Google Shape;7385;p71">
            <a:extLst>
              <a:ext uri="{FF2B5EF4-FFF2-40B4-BE49-F238E27FC236}">
                <a16:creationId xmlns:a16="http://schemas.microsoft.com/office/drawing/2014/main" id="{C50FBB89-FB99-DC5A-E3FE-9728A1D57F20}"/>
              </a:ext>
            </a:extLst>
          </p:cNvPr>
          <p:cNvSpPr/>
          <p:nvPr/>
        </p:nvSpPr>
        <p:spPr>
          <a:xfrm>
            <a:off x="3560085" y="4327651"/>
            <a:ext cx="2023829" cy="493721"/>
          </a:xfrm>
          <a:custGeom>
            <a:avLst/>
            <a:gdLst/>
            <a:ahLst/>
            <a:cxnLst/>
            <a:rect l="l" t="t" r="r" b="b"/>
            <a:pathLst>
              <a:path w="37118" h="21448" extrusionOk="0">
                <a:moveTo>
                  <a:pt x="4950" y="1"/>
                </a:moveTo>
                <a:cubicBezTo>
                  <a:pt x="2218" y="1"/>
                  <a:pt x="0" y="2679"/>
                  <a:pt x="0" y="5984"/>
                </a:cubicBezTo>
                <a:lnTo>
                  <a:pt x="0" y="15461"/>
                </a:lnTo>
                <a:cubicBezTo>
                  <a:pt x="0" y="18766"/>
                  <a:pt x="2218" y="21447"/>
                  <a:pt x="4950" y="21447"/>
                </a:cubicBezTo>
                <a:lnTo>
                  <a:pt x="32168" y="21447"/>
                </a:lnTo>
                <a:cubicBezTo>
                  <a:pt x="34904" y="21447"/>
                  <a:pt x="37118" y="18766"/>
                  <a:pt x="37118" y="15461"/>
                </a:cubicBezTo>
                <a:lnTo>
                  <a:pt x="37118" y="5984"/>
                </a:lnTo>
                <a:cubicBezTo>
                  <a:pt x="37118" y="2679"/>
                  <a:pt x="34904" y="1"/>
                  <a:pt x="32168" y="1"/>
                </a:cubicBezTo>
                <a:close/>
              </a:path>
            </a:pathLst>
          </a:custGeom>
          <a:solidFill>
            <a:schemeClr val="accent4">
              <a:lumMod val="20000"/>
              <a:lumOff val="80000"/>
            </a:schemeClr>
          </a:solid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Social disorganization</a:t>
            </a:r>
            <a:endParaRPr sz="1200" b="1" dirty="0">
              <a:latin typeface="+mn-lt"/>
            </a:endParaRPr>
          </a:p>
        </p:txBody>
      </p:sp>
      <p:sp>
        <p:nvSpPr>
          <p:cNvPr id="99" name="Google Shape;7437;p71">
            <a:extLst>
              <a:ext uri="{FF2B5EF4-FFF2-40B4-BE49-F238E27FC236}">
                <a16:creationId xmlns:a16="http://schemas.microsoft.com/office/drawing/2014/main" id="{E9051E21-9249-E365-6558-79A9E4097658}"/>
              </a:ext>
            </a:extLst>
          </p:cNvPr>
          <p:cNvSpPr/>
          <p:nvPr/>
        </p:nvSpPr>
        <p:spPr>
          <a:xfrm rot="19822479">
            <a:off x="3504090" y="3284680"/>
            <a:ext cx="451436" cy="45717"/>
          </a:xfrm>
          <a:custGeom>
            <a:avLst/>
            <a:gdLst/>
            <a:ahLst/>
            <a:cxnLst/>
            <a:rect l="l" t="t" r="r" b="b"/>
            <a:pathLst>
              <a:path w="17599" h="1" fill="none" extrusionOk="0">
                <a:moveTo>
                  <a:pt x="17598" y="0"/>
                </a:moveTo>
                <a:lnTo>
                  <a:pt x="1" y="0"/>
                </a:lnTo>
              </a:path>
            </a:pathLst>
          </a:custGeom>
          <a:solidFill>
            <a:schemeClr val="accent4">
              <a:lumMod val="20000"/>
              <a:lumOff val="80000"/>
            </a:schemeClr>
          </a:solid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100" name="Google Shape;7438;p71">
            <a:extLst>
              <a:ext uri="{FF2B5EF4-FFF2-40B4-BE49-F238E27FC236}">
                <a16:creationId xmlns:a16="http://schemas.microsoft.com/office/drawing/2014/main" id="{7DFA58DB-4FC2-01A9-32AE-68F927F29D68}"/>
              </a:ext>
            </a:extLst>
          </p:cNvPr>
          <p:cNvSpPr/>
          <p:nvPr/>
        </p:nvSpPr>
        <p:spPr>
          <a:xfrm>
            <a:off x="2795638" y="3562463"/>
            <a:ext cx="1002274" cy="745370"/>
          </a:xfrm>
          <a:custGeom>
            <a:avLst/>
            <a:gdLst/>
            <a:ahLst/>
            <a:cxnLst/>
            <a:rect l="l" t="t" r="r" b="b"/>
            <a:pathLst>
              <a:path w="18044" h="45330" fill="none" extrusionOk="0">
                <a:moveTo>
                  <a:pt x="0" y="45330"/>
                </a:moveTo>
                <a:lnTo>
                  <a:pt x="12418" y="45330"/>
                </a:lnTo>
                <a:cubicBezTo>
                  <a:pt x="15150" y="45330"/>
                  <a:pt x="18043" y="42619"/>
                  <a:pt x="18043" y="35634"/>
                </a:cubicBezTo>
                <a:lnTo>
                  <a:pt x="18043" y="9697"/>
                </a:lnTo>
                <a:cubicBezTo>
                  <a:pt x="18043" y="2711"/>
                  <a:pt x="15150" y="1"/>
                  <a:pt x="12418" y="1"/>
                </a:cubicBezTo>
                <a:lnTo>
                  <a:pt x="1715" y="1"/>
                </a:lnTo>
              </a:path>
            </a:pathLst>
          </a:custGeom>
          <a:solidFill>
            <a:schemeClr val="accent4">
              <a:lumMod val="20000"/>
              <a:lumOff val="80000"/>
            </a:schemeClr>
          </a:solidFill>
          <a:ln w="9525" cap="rnd"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latin typeface="+mn-lt"/>
            </a:endParaRPr>
          </a:p>
        </p:txBody>
      </p:sp>
      <p:sp>
        <p:nvSpPr>
          <p:cNvPr id="103" name="Google Shape;7418;p71">
            <a:extLst>
              <a:ext uri="{FF2B5EF4-FFF2-40B4-BE49-F238E27FC236}">
                <a16:creationId xmlns:a16="http://schemas.microsoft.com/office/drawing/2014/main" id="{C3B531AD-AC25-BBE6-2126-E4B66078A1B8}"/>
              </a:ext>
            </a:extLst>
          </p:cNvPr>
          <p:cNvSpPr/>
          <p:nvPr/>
        </p:nvSpPr>
        <p:spPr>
          <a:xfrm>
            <a:off x="754280" y="2683132"/>
            <a:ext cx="1787745" cy="401063"/>
          </a:xfrm>
          <a:custGeom>
            <a:avLst/>
            <a:gdLst/>
            <a:ahLst/>
            <a:cxnLst/>
            <a:rect l="l" t="t" r="r" b="b"/>
            <a:pathLst>
              <a:path w="37119" h="21448" extrusionOk="0">
                <a:moveTo>
                  <a:pt x="4951" y="1"/>
                </a:moveTo>
                <a:cubicBezTo>
                  <a:pt x="2219" y="1"/>
                  <a:pt x="1" y="2679"/>
                  <a:pt x="1" y="5984"/>
                </a:cubicBezTo>
                <a:lnTo>
                  <a:pt x="1" y="15461"/>
                </a:lnTo>
                <a:cubicBezTo>
                  <a:pt x="1" y="18766"/>
                  <a:pt x="2219" y="21447"/>
                  <a:pt x="4951" y="21447"/>
                </a:cubicBezTo>
                <a:lnTo>
                  <a:pt x="32172" y="21447"/>
                </a:lnTo>
                <a:cubicBezTo>
                  <a:pt x="34904" y="21447"/>
                  <a:pt x="37119" y="18766"/>
                  <a:pt x="37119" y="15461"/>
                </a:cubicBezTo>
                <a:lnTo>
                  <a:pt x="37119" y="5984"/>
                </a:lnTo>
                <a:cubicBezTo>
                  <a:pt x="37119" y="2679"/>
                  <a:pt x="34904" y="1"/>
                  <a:pt x="32172" y="1"/>
                </a:cubicBezTo>
                <a:close/>
              </a:path>
            </a:pathLst>
          </a:custGeom>
          <a:solidFill>
            <a:schemeClr val="accent4">
              <a:lumMod val="20000"/>
              <a:lumOff val="80000"/>
            </a:schemeClr>
          </a:solid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Military </a:t>
            </a:r>
            <a:endParaRPr sz="1200" b="1" dirty="0">
              <a:latin typeface="+mn-lt"/>
            </a:endParaRPr>
          </a:p>
        </p:txBody>
      </p:sp>
      <p:sp>
        <p:nvSpPr>
          <p:cNvPr id="105" name="Google Shape;7418;p71">
            <a:extLst>
              <a:ext uri="{FF2B5EF4-FFF2-40B4-BE49-F238E27FC236}">
                <a16:creationId xmlns:a16="http://schemas.microsoft.com/office/drawing/2014/main" id="{725D9E8A-10F7-046F-1D2E-26D20F2B73AB}"/>
              </a:ext>
            </a:extLst>
          </p:cNvPr>
          <p:cNvSpPr/>
          <p:nvPr/>
        </p:nvSpPr>
        <p:spPr>
          <a:xfrm>
            <a:off x="1016861" y="3339063"/>
            <a:ext cx="1876924" cy="350388"/>
          </a:xfrm>
          <a:custGeom>
            <a:avLst/>
            <a:gdLst/>
            <a:ahLst/>
            <a:cxnLst/>
            <a:rect l="l" t="t" r="r" b="b"/>
            <a:pathLst>
              <a:path w="37119" h="21448" extrusionOk="0">
                <a:moveTo>
                  <a:pt x="4951" y="1"/>
                </a:moveTo>
                <a:cubicBezTo>
                  <a:pt x="2219" y="1"/>
                  <a:pt x="1" y="2679"/>
                  <a:pt x="1" y="5984"/>
                </a:cubicBezTo>
                <a:lnTo>
                  <a:pt x="1" y="15461"/>
                </a:lnTo>
                <a:cubicBezTo>
                  <a:pt x="1" y="18766"/>
                  <a:pt x="2219" y="21447"/>
                  <a:pt x="4951" y="21447"/>
                </a:cubicBezTo>
                <a:lnTo>
                  <a:pt x="32172" y="21447"/>
                </a:lnTo>
                <a:cubicBezTo>
                  <a:pt x="34904" y="21447"/>
                  <a:pt x="37119" y="18766"/>
                  <a:pt x="37119" y="15461"/>
                </a:cubicBezTo>
                <a:lnTo>
                  <a:pt x="37119" y="5984"/>
                </a:lnTo>
                <a:cubicBezTo>
                  <a:pt x="37119" y="2679"/>
                  <a:pt x="34904" y="1"/>
                  <a:pt x="32172" y="1"/>
                </a:cubicBezTo>
                <a:close/>
              </a:path>
            </a:pathLst>
          </a:custGeom>
          <a:solidFill>
            <a:schemeClr val="accent4">
              <a:lumMod val="20000"/>
              <a:lumOff val="80000"/>
            </a:schemeClr>
          </a:solid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Racism </a:t>
            </a:r>
            <a:endParaRPr sz="1200" b="1" dirty="0">
              <a:latin typeface="+mn-lt"/>
            </a:endParaRPr>
          </a:p>
        </p:txBody>
      </p:sp>
      <p:sp>
        <p:nvSpPr>
          <p:cNvPr id="7" name="Slide Number Placeholder 6">
            <a:extLst>
              <a:ext uri="{FF2B5EF4-FFF2-40B4-BE49-F238E27FC236}">
                <a16:creationId xmlns:a16="http://schemas.microsoft.com/office/drawing/2014/main" id="{3B190C04-6FD9-42A6-3453-0367C58D7422}"/>
              </a:ext>
            </a:extLst>
          </p:cNvPr>
          <p:cNvSpPr>
            <a:spLocks noGrp="1"/>
          </p:cNvSpPr>
          <p:nvPr>
            <p:ph type="sldNum" sz="quarter" idx="12"/>
          </p:nvPr>
        </p:nvSpPr>
        <p:spPr/>
        <p:txBody>
          <a:bodyPr/>
          <a:lstStyle/>
          <a:p>
            <a:endParaRPr lang="en-IN" dirty="0">
              <a:latin typeface="+mn-lt"/>
            </a:endParaRPr>
          </a:p>
        </p:txBody>
      </p:sp>
      <p:sp>
        <p:nvSpPr>
          <p:cNvPr id="8" name="Slide Number Placeholder 1">
            <a:extLst>
              <a:ext uri="{FF2B5EF4-FFF2-40B4-BE49-F238E27FC236}">
                <a16:creationId xmlns:a16="http://schemas.microsoft.com/office/drawing/2014/main" id="{A4608A5B-AA97-D5D2-D23A-FC7958D7180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29</a:t>
            </a:fld>
            <a:endParaRPr lang="en" b="1" dirty="0">
              <a:solidFill>
                <a:schemeClr val="tx1"/>
              </a:solidFill>
              <a:latin typeface="+mn-lt"/>
            </a:endParaRPr>
          </a:p>
        </p:txBody>
      </p:sp>
      <p:sp>
        <p:nvSpPr>
          <p:cNvPr id="11" name="Google Shape;7385;p71">
            <a:extLst>
              <a:ext uri="{FF2B5EF4-FFF2-40B4-BE49-F238E27FC236}">
                <a16:creationId xmlns:a16="http://schemas.microsoft.com/office/drawing/2014/main" id="{6026E004-2DDC-3496-37A0-94A108C154B3}"/>
              </a:ext>
            </a:extLst>
          </p:cNvPr>
          <p:cNvSpPr/>
          <p:nvPr/>
        </p:nvSpPr>
        <p:spPr>
          <a:xfrm>
            <a:off x="965073" y="4127001"/>
            <a:ext cx="2023829" cy="493721"/>
          </a:xfrm>
          <a:custGeom>
            <a:avLst/>
            <a:gdLst/>
            <a:ahLst/>
            <a:cxnLst/>
            <a:rect l="l" t="t" r="r" b="b"/>
            <a:pathLst>
              <a:path w="37118" h="21448" extrusionOk="0">
                <a:moveTo>
                  <a:pt x="4950" y="1"/>
                </a:moveTo>
                <a:cubicBezTo>
                  <a:pt x="2218" y="1"/>
                  <a:pt x="0" y="2679"/>
                  <a:pt x="0" y="5984"/>
                </a:cubicBezTo>
                <a:lnTo>
                  <a:pt x="0" y="15461"/>
                </a:lnTo>
                <a:cubicBezTo>
                  <a:pt x="0" y="18766"/>
                  <a:pt x="2218" y="21447"/>
                  <a:pt x="4950" y="21447"/>
                </a:cubicBezTo>
                <a:lnTo>
                  <a:pt x="32168" y="21447"/>
                </a:lnTo>
                <a:cubicBezTo>
                  <a:pt x="34904" y="21447"/>
                  <a:pt x="37118" y="18766"/>
                  <a:pt x="37118" y="15461"/>
                </a:cubicBezTo>
                <a:lnTo>
                  <a:pt x="37118" y="5984"/>
                </a:lnTo>
                <a:cubicBezTo>
                  <a:pt x="37118" y="2679"/>
                  <a:pt x="34904" y="1"/>
                  <a:pt x="32168" y="1"/>
                </a:cubicBezTo>
                <a:close/>
              </a:path>
            </a:pathLst>
          </a:custGeom>
          <a:solidFill>
            <a:schemeClr val="accent4">
              <a:lumMod val="20000"/>
              <a:lumOff val="80000"/>
            </a:schemeClr>
          </a:solidFill>
          <a:ln w="9525" cap="flat" cmpd="sng">
            <a:solidFill>
              <a:srgbClr val="CFD9E0"/>
            </a:solidFill>
            <a:prstDash val="solid"/>
            <a:miter lim="3647"/>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IN" sz="1200" b="1" dirty="0">
                <a:latin typeface="+mn-lt"/>
              </a:rPr>
              <a:t>Decentralized Democracy</a:t>
            </a:r>
            <a:endParaRPr sz="1200" b="1" dirty="0">
              <a:latin typeface="+mn-lt"/>
            </a:endParaRPr>
          </a:p>
        </p:txBody>
      </p:sp>
      <p:pic>
        <p:nvPicPr>
          <p:cNvPr id="1026" name="Picture 2" descr="From tolerance to inclusion | Today's Veterinary Business">
            <a:extLst>
              <a:ext uri="{FF2B5EF4-FFF2-40B4-BE49-F238E27FC236}">
                <a16:creationId xmlns:a16="http://schemas.microsoft.com/office/drawing/2014/main" id="{C6EFAAC3-DFF6-B817-9946-04A98CE1C9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8846" y="1892828"/>
            <a:ext cx="2890787" cy="2110444"/>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50669D6-B866-FEDC-846D-2469C8433476}"/>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90661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descr="Northeast Indian Tribes and people: Women Of Northeast India">
            <a:extLst>
              <a:ext uri="{FF2B5EF4-FFF2-40B4-BE49-F238E27FC236}">
                <a16:creationId xmlns:a16="http://schemas.microsoft.com/office/drawing/2014/main" id="{3B578204-A64E-8DF2-1A24-CD79936788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668" y="1736728"/>
            <a:ext cx="1749601" cy="1265264"/>
          </a:xfrm>
          <a:prstGeom prst="ellipse">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5A7F39A-F80D-9B6D-DE29-4F14E685B553}"/>
              </a:ext>
            </a:extLst>
          </p:cNvPr>
          <p:cNvSpPr txBox="1">
            <a:spLocks/>
          </p:cNvSpPr>
          <p:nvPr/>
        </p:nvSpPr>
        <p:spPr>
          <a:xfrm>
            <a:off x="238068" y="232454"/>
            <a:ext cx="7047300" cy="482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chemeClr val="accent4">
                    <a:lumMod val="75000"/>
                  </a:schemeClr>
                </a:solidFill>
                <a:latin typeface="+mn-lt"/>
              </a:rPr>
              <a:t>Gender</a:t>
            </a:r>
            <a:endParaRPr lang="en-IN" sz="2800" b="1" dirty="0">
              <a:solidFill>
                <a:schemeClr val="accent4">
                  <a:lumMod val="75000"/>
                </a:schemeClr>
              </a:solidFill>
              <a:latin typeface="+mn-lt"/>
            </a:endParaRPr>
          </a:p>
        </p:txBody>
      </p:sp>
      <p:pic>
        <p:nvPicPr>
          <p:cNvPr id="5" name="Picture 4" descr="Walking woman - icon by Adioma">
            <a:extLst>
              <a:ext uri="{FF2B5EF4-FFF2-40B4-BE49-F238E27FC236}">
                <a16:creationId xmlns:a16="http://schemas.microsoft.com/office/drawing/2014/main" id="{7E455E98-34EB-A089-00B2-BDDBCD390EF9}"/>
              </a:ext>
            </a:extLst>
          </p:cNvPr>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12185" y="801733"/>
            <a:ext cx="811293" cy="8112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Current location icon stock vector. Illustration of round - 115374174">
            <a:extLst>
              <a:ext uri="{FF2B5EF4-FFF2-40B4-BE49-F238E27FC236}">
                <a16:creationId xmlns:a16="http://schemas.microsoft.com/office/drawing/2014/main" id="{AE7C08EC-2F81-A65C-A11B-F183BD992FF8}"/>
              </a:ext>
            </a:extLst>
          </p:cNvPr>
          <p:cNvPicPr>
            <a:picLocks noChangeAspect="1" noChangeArrowheads="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45742" y="3052800"/>
            <a:ext cx="713471" cy="8833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hoice road decision icon simple style Royalty Free Vector">
            <a:extLst>
              <a:ext uri="{FF2B5EF4-FFF2-40B4-BE49-F238E27FC236}">
                <a16:creationId xmlns:a16="http://schemas.microsoft.com/office/drawing/2014/main" id="{0F44BD6B-4E2C-704F-9D8C-CB4342839888}"/>
              </a:ext>
            </a:extLst>
          </p:cNvPr>
          <p:cNvPicPr>
            <a:picLocks noChangeAspect="1" noChangeArrowheads="1"/>
          </p:cNvPicPr>
          <p:nvPr/>
        </p:nvPicPr>
        <p:blipFill rotWithShape="1">
          <a:blip r:embed="rId6">
            <a:duotone>
              <a:schemeClr val="accent1">
                <a:shade val="45000"/>
                <a:satMod val="135000"/>
              </a:schemeClr>
              <a:prstClr val="white"/>
            </a:duotone>
            <a:extLst>
              <a:ext uri="{28A0092B-C50C-407E-A947-70E740481C1C}">
                <a14:useLocalDpi xmlns:a14="http://schemas.microsoft.com/office/drawing/2010/main" val="0"/>
              </a:ext>
            </a:extLst>
          </a:blip>
          <a:srcRect b="15051"/>
          <a:stretch/>
        </p:blipFill>
        <p:spPr bwMode="auto">
          <a:xfrm>
            <a:off x="2512185" y="2051492"/>
            <a:ext cx="816794" cy="74936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AC04EEA2-3FAC-0C5D-9CE4-5E77B981D9DC}"/>
              </a:ext>
            </a:extLst>
          </p:cNvPr>
          <p:cNvSpPr txBox="1"/>
          <p:nvPr/>
        </p:nvSpPr>
        <p:spPr>
          <a:xfrm>
            <a:off x="3131437" y="1229433"/>
            <a:ext cx="932400" cy="307777"/>
          </a:xfrm>
          <a:prstGeom prst="rect">
            <a:avLst/>
          </a:prstGeom>
          <a:noFill/>
        </p:spPr>
        <p:txBody>
          <a:bodyPr wrap="square">
            <a:spAutoFit/>
          </a:bodyPr>
          <a:lstStyle/>
          <a:p>
            <a:r>
              <a:rPr lang="en-US" b="1" dirty="0">
                <a:solidFill>
                  <a:schemeClr val="tx1"/>
                </a:solidFill>
                <a:latin typeface="+mn-lt"/>
              </a:rPr>
              <a:t>Mobility</a:t>
            </a:r>
            <a:endParaRPr lang="en-IN" b="1" dirty="0">
              <a:solidFill>
                <a:schemeClr val="tx1"/>
              </a:solidFill>
              <a:latin typeface="+mn-lt"/>
            </a:endParaRPr>
          </a:p>
        </p:txBody>
      </p:sp>
      <p:sp>
        <p:nvSpPr>
          <p:cNvPr id="12" name="TextBox 11">
            <a:extLst>
              <a:ext uri="{FF2B5EF4-FFF2-40B4-BE49-F238E27FC236}">
                <a16:creationId xmlns:a16="http://schemas.microsoft.com/office/drawing/2014/main" id="{801AF893-7160-C091-FCDA-CF9451966FCE}"/>
              </a:ext>
            </a:extLst>
          </p:cNvPr>
          <p:cNvSpPr txBox="1"/>
          <p:nvPr/>
        </p:nvSpPr>
        <p:spPr>
          <a:xfrm>
            <a:off x="3142594" y="2504704"/>
            <a:ext cx="1515600" cy="307777"/>
          </a:xfrm>
          <a:prstGeom prst="rect">
            <a:avLst/>
          </a:prstGeom>
          <a:noFill/>
        </p:spPr>
        <p:txBody>
          <a:bodyPr wrap="square">
            <a:spAutoFit/>
          </a:bodyPr>
          <a:lstStyle/>
          <a:p>
            <a:r>
              <a:rPr lang="en-US" b="1" dirty="0">
                <a:solidFill>
                  <a:schemeClr val="tx1"/>
                </a:solidFill>
                <a:latin typeface="+mn-lt"/>
              </a:rPr>
              <a:t>Life choices</a:t>
            </a:r>
            <a:endParaRPr lang="en-IN" b="1" dirty="0">
              <a:solidFill>
                <a:schemeClr val="tx1"/>
              </a:solidFill>
              <a:latin typeface="+mn-lt"/>
            </a:endParaRPr>
          </a:p>
        </p:txBody>
      </p:sp>
      <p:sp>
        <p:nvSpPr>
          <p:cNvPr id="14" name="TextBox 13">
            <a:extLst>
              <a:ext uri="{FF2B5EF4-FFF2-40B4-BE49-F238E27FC236}">
                <a16:creationId xmlns:a16="http://schemas.microsoft.com/office/drawing/2014/main" id="{072067B1-7ECA-81C5-98E8-2A58FCA01606}"/>
              </a:ext>
            </a:extLst>
          </p:cNvPr>
          <p:cNvSpPr txBox="1"/>
          <p:nvPr/>
        </p:nvSpPr>
        <p:spPr>
          <a:xfrm>
            <a:off x="3131437" y="3628343"/>
            <a:ext cx="1260563" cy="307777"/>
          </a:xfrm>
          <a:prstGeom prst="rect">
            <a:avLst/>
          </a:prstGeom>
          <a:noFill/>
        </p:spPr>
        <p:txBody>
          <a:bodyPr wrap="square">
            <a:spAutoFit/>
          </a:bodyPr>
          <a:lstStyle/>
          <a:p>
            <a:r>
              <a:rPr lang="en-US" b="1" dirty="0">
                <a:solidFill>
                  <a:schemeClr val="tx1"/>
                </a:solidFill>
                <a:latin typeface="+mn-lt"/>
              </a:rPr>
              <a:t>Space</a:t>
            </a:r>
            <a:endParaRPr lang="en-IN" b="1" dirty="0">
              <a:latin typeface="+mn-lt"/>
            </a:endParaRPr>
          </a:p>
        </p:txBody>
      </p:sp>
      <p:pic>
        <p:nvPicPr>
          <p:cNvPr id="2050" name="Picture 2" descr="Gender Discrimination is Hindering Tech Industry Growth – Finance Monthly |  Monthly Finance News Magazine">
            <a:extLst>
              <a:ext uri="{FF2B5EF4-FFF2-40B4-BE49-F238E27FC236}">
                <a16:creationId xmlns:a16="http://schemas.microsoft.com/office/drawing/2014/main" id="{684756AC-08C4-2F54-52BA-317FDA1E65D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0623" y="1783701"/>
            <a:ext cx="1447853" cy="115828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AD66B367-275D-ABAC-3539-3D32A2ACCA01}"/>
              </a:ext>
            </a:extLst>
          </p:cNvPr>
          <p:cNvSpPr txBox="1"/>
          <p:nvPr/>
        </p:nvSpPr>
        <p:spPr>
          <a:xfrm>
            <a:off x="4833515" y="2631582"/>
            <a:ext cx="1743355" cy="338554"/>
          </a:xfrm>
          <a:prstGeom prst="rect">
            <a:avLst/>
          </a:prstGeom>
          <a:noFill/>
        </p:spPr>
        <p:txBody>
          <a:bodyPr wrap="square">
            <a:spAutoFit/>
          </a:bodyPr>
          <a:lstStyle/>
          <a:p>
            <a:r>
              <a:rPr lang="en-US" sz="1600" b="1" i="0" u="none" strike="noStrike" baseline="0" dirty="0">
                <a:latin typeface="+mn-lt"/>
              </a:rPr>
              <a:t>Discrimination</a:t>
            </a:r>
            <a:endParaRPr lang="en-IN" sz="1600" b="1" dirty="0">
              <a:latin typeface="+mn-lt"/>
            </a:endParaRPr>
          </a:p>
        </p:txBody>
      </p:sp>
      <p:pic>
        <p:nvPicPr>
          <p:cNvPr id="2058" name="Picture 10" descr="List of districts of Manipur - Wikipedia">
            <a:extLst>
              <a:ext uri="{FF2B5EF4-FFF2-40B4-BE49-F238E27FC236}">
                <a16:creationId xmlns:a16="http://schemas.microsoft.com/office/drawing/2014/main" id="{90C69908-BDB7-BB73-DCFF-1ECD6C9572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56879" y="2941983"/>
            <a:ext cx="1570729" cy="108521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Assam Map. Political and Administrative Map of Assam with Districts Name  Stock Vector - Illustration of detailed, bangladesh: 218731966">
            <a:extLst>
              <a:ext uri="{FF2B5EF4-FFF2-40B4-BE49-F238E27FC236}">
                <a16:creationId xmlns:a16="http://schemas.microsoft.com/office/drawing/2014/main" id="{0048F7B5-23D4-029A-3CE1-8B9C6901EB3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258" t="14158" r="22565" b="10802"/>
          <a:stretch/>
        </p:blipFill>
        <p:spPr bwMode="auto">
          <a:xfrm>
            <a:off x="7057987" y="876840"/>
            <a:ext cx="1569621" cy="1080062"/>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4B9CEBCD-9F67-84D5-2EE7-C45975445001}"/>
              </a:ext>
            </a:extLst>
          </p:cNvPr>
          <p:cNvSpPr txBox="1"/>
          <p:nvPr/>
        </p:nvSpPr>
        <p:spPr>
          <a:xfrm>
            <a:off x="6876197" y="2272286"/>
            <a:ext cx="1933199" cy="30777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US" b="1" dirty="0">
                <a:solidFill>
                  <a:schemeClr val="tx1"/>
                </a:solidFill>
              </a:rPr>
              <a:t>Patriarchal Society </a:t>
            </a:r>
            <a:endParaRPr lang="en-IN" b="1" dirty="0">
              <a:solidFill>
                <a:schemeClr val="tx1"/>
              </a:solidFill>
            </a:endParaRPr>
          </a:p>
        </p:txBody>
      </p:sp>
      <p:sp>
        <p:nvSpPr>
          <p:cNvPr id="21" name="TextBox 20">
            <a:extLst>
              <a:ext uri="{FF2B5EF4-FFF2-40B4-BE49-F238E27FC236}">
                <a16:creationId xmlns:a16="http://schemas.microsoft.com/office/drawing/2014/main" id="{B0489147-FF2A-9274-1536-3630D47EE6AA}"/>
              </a:ext>
            </a:extLst>
          </p:cNvPr>
          <p:cNvSpPr txBox="1"/>
          <p:nvPr/>
        </p:nvSpPr>
        <p:spPr>
          <a:xfrm>
            <a:off x="7215042" y="782250"/>
            <a:ext cx="1139808" cy="307777"/>
          </a:xfrm>
          <a:prstGeom prst="rect">
            <a:avLst/>
          </a:prstGeom>
          <a:noFill/>
        </p:spPr>
        <p:txBody>
          <a:bodyPr wrap="square">
            <a:spAutoFit/>
          </a:bodyPr>
          <a:lstStyle/>
          <a:p>
            <a:pPr algn="ctr"/>
            <a:r>
              <a:rPr lang="en-US" b="1" dirty="0">
                <a:solidFill>
                  <a:schemeClr val="tx1"/>
                </a:solidFill>
                <a:latin typeface="+mn-lt"/>
              </a:rPr>
              <a:t>Assam</a:t>
            </a:r>
            <a:endParaRPr lang="en-IN" b="1" dirty="0">
              <a:solidFill>
                <a:schemeClr val="tx1"/>
              </a:solidFill>
              <a:latin typeface="+mn-lt"/>
            </a:endParaRPr>
          </a:p>
        </p:txBody>
      </p:sp>
      <p:sp>
        <p:nvSpPr>
          <p:cNvPr id="22" name="TextBox 21">
            <a:extLst>
              <a:ext uri="{FF2B5EF4-FFF2-40B4-BE49-F238E27FC236}">
                <a16:creationId xmlns:a16="http://schemas.microsoft.com/office/drawing/2014/main" id="{37BEA5C1-CD74-6687-E885-686ACBDCF05A}"/>
              </a:ext>
            </a:extLst>
          </p:cNvPr>
          <p:cNvSpPr txBox="1"/>
          <p:nvPr/>
        </p:nvSpPr>
        <p:spPr>
          <a:xfrm>
            <a:off x="7215042" y="4063262"/>
            <a:ext cx="1139808" cy="307777"/>
          </a:xfrm>
          <a:prstGeom prst="rect">
            <a:avLst/>
          </a:prstGeom>
          <a:noFill/>
        </p:spPr>
        <p:txBody>
          <a:bodyPr wrap="square">
            <a:spAutoFit/>
          </a:bodyPr>
          <a:lstStyle/>
          <a:p>
            <a:pPr algn="ctr"/>
            <a:r>
              <a:rPr lang="en-US" b="1" dirty="0">
                <a:solidFill>
                  <a:schemeClr val="tx1"/>
                </a:solidFill>
                <a:latin typeface="+mn-lt"/>
              </a:rPr>
              <a:t>Manipur </a:t>
            </a:r>
            <a:endParaRPr lang="en-IN" b="1" dirty="0">
              <a:solidFill>
                <a:schemeClr val="tx1"/>
              </a:solidFill>
              <a:latin typeface="+mn-lt"/>
            </a:endParaRPr>
          </a:p>
        </p:txBody>
      </p:sp>
      <p:cxnSp>
        <p:nvCxnSpPr>
          <p:cNvPr id="42" name="Straight Arrow Connector 41">
            <a:extLst>
              <a:ext uri="{FF2B5EF4-FFF2-40B4-BE49-F238E27FC236}">
                <a16:creationId xmlns:a16="http://schemas.microsoft.com/office/drawing/2014/main" id="{2CBDAFE3-E059-E9AC-0E80-7C6D4A673E34}"/>
              </a:ext>
            </a:extLst>
          </p:cNvPr>
          <p:cNvCxnSpPr>
            <a:cxnSpLocks/>
          </p:cNvCxnSpPr>
          <p:nvPr/>
        </p:nvCxnSpPr>
        <p:spPr>
          <a:xfrm>
            <a:off x="7853012" y="2567181"/>
            <a:ext cx="0" cy="343123"/>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47" name="Straight Arrow Connector 46">
            <a:extLst>
              <a:ext uri="{FF2B5EF4-FFF2-40B4-BE49-F238E27FC236}">
                <a16:creationId xmlns:a16="http://schemas.microsoft.com/office/drawing/2014/main" id="{40E008EC-F2F1-1C90-646E-596A66B65101}"/>
              </a:ext>
            </a:extLst>
          </p:cNvPr>
          <p:cNvCxnSpPr>
            <a:cxnSpLocks/>
            <a:stCxn id="20" idx="0"/>
            <a:endCxn id="19" idx="2"/>
          </p:cNvCxnSpPr>
          <p:nvPr/>
        </p:nvCxnSpPr>
        <p:spPr>
          <a:xfrm flipV="1">
            <a:off x="7842797" y="1956902"/>
            <a:ext cx="1" cy="315384"/>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3" name="TextBox 2">
            <a:extLst>
              <a:ext uri="{FF2B5EF4-FFF2-40B4-BE49-F238E27FC236}">
                <a16:creationId xmlns:a16="http://schemas.microsoft.com/office/drawing/2014/main" id="{820E9CAF-852D-8B1E-EF0E-16427A5F792D}"/>
              </a:ext>
            </a:extLst>
          </p:cNvPr>
          <p:cNvSpPr txBox="1"/>
          <p:nvPr/>
        </p:nvSpPr>
        <p:spPr>
          <a:xfrm>
            <a:off x="247572" y="3146036"/>
            <a:ext cx="2149948" cy="338554"/>
          </a:xfrm>
          <a:prstGeom prst="rect">
            <a:avLst/>
          </a:prstGeom>
          <a:noFill/>
        </p:spPr>
        <p:txBody>
          <a:bodyPr wrap="none" rtlCol="0">
            <a:spAutoFit/>
          </a:bodyPr>
          <a:lstStyle/>
          <a:p>
            <a:r>
              <a:rPr lang="en-US" sz="1600" b="1" dirty="0">
                <a:solidFill>
                  <a:srgbClr val="C00000"/>
                </a:solidFill>
                <a:latin typeface="+mn-lt"/>
              </a:rPr>
              <a:t>Better in terms of….</a:t>
            </a:r>
            <a:endParaRPr lang="en-IN" sz="1600" b="1" dirty="0">
              <a:solidFill>
                <a:srgbClr val="C00000"/>
              </a:solidFill>
              <a:latin typeface="+mn-lt"/>
            </a:endParaRPr>
          </a:p>
        </p:txBody>
      </p:sp>
      <p:sp>
        <p:nvSpPr>
          <p:cNvPr id="4" name="Left Brace 3">
            <a:extLst>
              <a:ext uri="{FF2B5EF4-FFF2-40B4-BE49-F238E27FC236}">
                <a16:creationId xmlns:a16="http://schemas.microsoft.com/office/drawing/2014/main" id="{4469427C-3597-E16F-009B-394DB46371BA}"/>
              </a:ext>
            </a:extLst>
          </p:cNvPr>
          <p:cNvSpPr/>
          <p:nvPr/>
        </p:nvSpPr>
        <p:spPr>
          <a:xfrm>
            <a:off x="2295017" y="594360"/>
            <a:ext cx="205006" cy="3468902"/>
          </a:xfrm>
          <a:prstGeom prst="lef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IN"/>
          </a:p>
        </p:txBody>
      </p:sp>
      <p:sp>
        <p:nvSpPr>
          <p:cNvPr id="8" name="TextBox 7">
            <a:extLst>
              <a:ext uri="{FF2B5EF4-FFF2-40B4-BE49-F238E27FC236}">
                <a16:creationId xmlns:a16="http://schemas.microsoft.com/office/drawing/2014/main" id="{5F8D6B3E-16E4-3B0E-6C28-55889D2169CF}"/>
              </a:ext>
            </a:extLst>
          </p:cNvPr>
          <p:cNvSpPr txBox="1"/>
          <p:nvPr/>
        </p:nvSpPr>
        <p:spPr>
          <a:xfrm>
            <a:off x="5293367" y="1378575"/>
            <a:ext cx="731290" cy="338554"/>
          </a:xfrm>
          <a:prstGeom prst="rect">
            <a:avLst/>
          </a:prstGeom>
          <a:noFill/>
        </p:spPr>
        <p:txBody>
          <a:bodyPr wrap="none" rtlCol="0">
            <a:spAutoFit/>
          </a:bodyPr>
          <a:lstStyle/>
          <a:p>
            <a:r>
              <a:rPr lang="en-US" sz="1600" b="1" dirty="0">
                <a:solidFill>
                  <a:srgbClr val="C00000"/>
                </a:solidFill>
                <a:latin typeface="+mn-lt"/>
              </a:rPr>
              <a:t>But…</a:t>
            </a:r>
            <a:endParaRPr lang="en-IN" sz="1600" b="1" dirty="0">
              <a:solidFill>
                <a:srgbClr val="C00000"/>
              </a:solidFill>
              <a:latin typeface="+mn-lt"/>
            </a:endParaRPr>
          </a:p>
        </p:txBody>
      </p:sp>
      <p:sp>
        <p:nvSpPr>
          <p:cNvPr id="33" name="Slide Number Placeholder 32">
            <a:extLst>
              <a:ext uri="{FF2B5EF4-FFF2-40B4-BE49-F238E27FC236}">
                <a16:creationId xmlns:a16="http://schemas.microsoft.com/office/drawing/2014/main" id="{59583857-5711-6167-178D-2FDD574F4769}"/>
              </a:ext>
            </a:extLst>
          </p:cNvPr>
          <p:cNvSpPr>
            <a:spLocks noGrp="1"/>
          </p:cNvSpPr>
          <p:nvPr>
            <p:ph type="sldNum" idx="12"/>
          </p:nvPr>
        </p:nvSpPr>
        <p:spPr/>
        <p:txBody>
          <a:bodyPr/>
          <a:lstStyle/>
          <a:p>
            <a:fld id="{00000000-1234-1234-1234-123412341234}" type="slidenum">
              <a:rPr lang="en" smtClean="0">
                <a:latin typeface="+mn-lt"/>
              </a:rPr>
              <a:pPr/>
              <a:t>30</a:t>
            </a:fld>
            <a:endParaRPr lang="en">
              <a:latin typeface="+mn-lt"/>
            </a:endParaRPr>
          </a:p>
        </p:txBody>
      </p:sp>
      <p:sp>
        <p:nvSpPr>
          <p:cNvPr id="34" name="Slide Number Placeholder 1">
            <a:extLst>
              <a:ext uri="{FF2B5EF4-FFF2-40B4-BE49-F238E27FC236}">
                <a16:creationId xmlns:a16="http://schemas.microsoft.com/office/drawing/2014/main" id="{FF2EFDFB-2B2A-8B33-0D42-87BD7D384971}"/>
              </a:ext>
            </a:extLst>
          </p:cNvPr>
          <p:cNvSpPr txBox="1">
            <a:spLocks/>
          </p:cNvSpPr>
          <p:nvPr/>
        </p:nvSpPr>
        <p:spPr>
          <a:xfrm>
            <a:off x="8246132" y="4623892"/>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30</a:t>
            </a:fld>
            <a:endParaRPr lang="en" b="1" dirty="0">
              <a:solidFill>
                <a:schemeClr val="tx1"/>
              </a:solidFill>
              <a:latin typeface="+mn-lt"/>
            </a:endParaRPr>
          </a:p>
        </p:txBody>
      </p:sp>
      <p:sp>
        <p:nvSpPr>
          <p:cNvPr id="13" name="Rectangle 12">
            <a:extLst>
              <a:ext uri="{FF2B5EF4-FFF2-40B4-BE49-F238E27FC236}">
                <a16:creationId xmlns:a16="http://schemas.microsoft.com/office/drawing/2014/main" id="{9A96E5F3-CB56-09D5-548F-F89A95D7F060}"/>
              </a:ext>
            </a:extLst>
          </p:cNvPr>
          <p:cNvSpPr/>
          <p:nvPr/>
        </p:nvSpPr>
        <p:spPr>
          <a:xfrm>
            <a:off x="4391193" y="377076"/>
            <a:ext cx="4611914" cy="4166248"/>
          </a:xfrm>
          <a:prstGeom prst="rect">
            <a:avLst/>
          </a:prstGeom>
          <a:solidFill>
            <a:schemeClr val="bg1"/>
          </a:solidFill>
          <a:ln>
            <a:solidFill>
              <a:srgbClr val="C00000"/>
            </a:solidFill>
          </a:ln>
        </p:spPr>
        <p:style>
          <a:lnRef idx="3">
            <a:schemeClr val="lt1"/>
          </a:lnRef>
          <a:fillRef idx="1">
            <a:schemeClr val="accent6"/>
          </a:fillRef>
          <a:effectRef idx="1">
            <a:schemeClr val="accent6"/>
          </a:effectRef>
          <a:fontRef idx="minor">
            <a:schemeClr val="lt1"/>
          </a:fontRef>
        </p:style>
        <p:txBody>
          <a:bodyPr rtlCol="0" anchor="ctr"/>
          <a:lstStyle/>
          <a:p>
            <a:pPr algn="just"/>
            <a:endParaRPr lang="en-IN" dirty="0">
              <a:solidFill>
                <a:schemeClr val="tx1"/>
              </a:solidFill>
            </a:endParaRPr>
          </a:p>
          <a:p>
            <a:pPr algn="just"/>
            <a:endParaRPr lang="en-IN" dirty="0">
              <a:solidFill>
                <a:schemeClr val="tx1"/>
              </a:solidFill>
            </a:endParaRPr>
          </a:p>
          <a:p>
            <a:pPr algn="just"/>
            <a:endParaRPr lang="en-IN" dirty="0">
              <a:solidFill>
                <a:schemeClr val="tx1"/>
              </a:solidFill>
            </a:endParaRPr>
          </a:p>
          <a:p>
            <a:pPr algn="just"/>
            <a:endParaRPr lang="en-IN" dirty="0">
              <a:solidFill>
                <a:schemeClr val="tx1"/>
              </a:solidFill>
            </a:endParaRPr>
          </a:p>
          <a:p>
            <a:pPr algn="just"/>
            <a:endParaRPr lang="en-IN" dirty="0">
              <a:solidFill>
                <a:schemeClr val="tx1"/>
              </a:solidFill>
            </a:endParaRPr>
          </a:p>
          <a:p>
            <a:pPr algn="just"/>
            <a:endParaRPr lang="en-IN" dirty="0">
              <a:solidFill>
                <a:schemeClr val="tx1"/>
              </a:solidFill>
            </a:endParaRPr>
          </a:p>
          <a:p>
            <a:pPr algn="just"/>
            <a:r>
              <a:rPr lang="en-IN" dirty="0">
                <a:solidFill>
                  <a:schemeClr val="tx1"/>
                </a:solidFill>
              </a:rPr>
              <a:t>Patricia </a:t>
            </a:r>
            <a:r>
              <a:rPr lang="en-IN" dirty="0" err="1">
                <a:solidFill>
                  <a:schemeClr val="tx1"/>
                </a:solidFill>
              </a:rPr>
              <a:t>Mukhim</a:t>
            </a:r>
            <a:r>
              <a:rPr lang="en-IN" dirty="0">
                <a:solidFill>
                  <a:schemeClr val="tx1"/>
                </a:solidFill>
              </a:rPr>
              <a:t>, pointed out that- </a:t>
            </a:r>
            <a:r>
              <a:rPr lang="en-IN" b="1" dirty="0">
                <a:solidFill>
                  <a:srgbClr val="C00000"/>
                </a:solidFill>
              </a:rPr>
              <a:t>Women in matrilineal society are not necessarily better off nor they are naturally empowered</a:t>
            </a:r>
          </a:p>
          <a:p>
            <a:pPr algn="just"/>
            <a:endParaRPr lang="en-US" dirty="0">
              <a:solidFill>
                <a:schemeClr val="tx1"/>
              </a:solidFill>
            </a:endParaRPr>
          </a:p>
          <a:p>
            <a:pPr algn="just"/>
            <a:r>
              <a:rPr lang="en-US" b="1" dirty="0">
                <a:solidFill>
                  <a:schemeClr val="tx1"/>
                </a:solidFill>
              </a:rPr>
              <a:t>Political participation</a:t>
            </a:r>
            <a:r>
              <a:rPr lang="en-US" dirty="0">
                <a:solidFill>
                  <a:schemeClr val="tx1"/>
                </a:solidFill>
              </a:rPr>
              <a:t>: Even though Northeastern states witness equal electoral participation by women in terms of voters the same does not translate into either rich candidature of women or elected representatives. Even in matriarchal Meghalaya, while women volunteers are extensively used for canvassing, they are not encouraged to participate in politics as candidates.</a:t>
            </a:r>
            <a:endParaRPr lang="en-IN" dirty="0">
              <a:solidFill>
                <a:schemeClr val="tx1"/>
              </a:solidFill>
            </a:endParaRPr>
          </a:p>
        </p:txBody>
      </p:sp>
      <p:pic>
        <p:nvPicPr>
          <p:cNvPr id="15" name="Picture 2" descr="The Shillong Times editor, Patricia Mukhim resigns from the Editors Guild  of India - Sentinelassam">
            <a:extLst>
              <a:ext uri="{FF2B5EF4-FFF2-40B4-BE49-F238E27FC236}">
                <a16:creationId xmlns:a16="http://schemas.microsoft.com/office/drawing/2014/main" id="{2C2D33BA-6AD7-A1D0-BC8E-6F7A7B20C8A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96743" y="701553"/>
            <a:ext cx="1601120" cy="9606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hasis: India's indigenous matrilineal society - BBC Travel">
            <a:extLst>
              <a:ext uri="{FF2B5EF4-FFF2-40B4-BE49-F238E27FC236}">
                <a16:creationId xmlns:a16="http://schemas.microsoft.com/office/drawing/2014/main" id="{F559D271-BF90-EEE8-6DE7-38166F4DBD3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42027" y="692122"/>
            <a:ext cx="1741394" cy="979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FB2EBFC-6220-5DEF-AE35-3E90A3444460}"/>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41711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ppt_x"/>
                                          </p:val>
                                        </p:tav>
                                        <p:tav tm="100000">
                                          <p:val>
                                            <p:strVal val="#ppt_x"/>
                                          </p:val>
                                        </p:tav>
                                      </p:tavLst>
                                    </p:anim>
                                    <p:anim calcmode="lin" valueType="num">
                                      <p:cBhvr additive="base">
                                        <p:cTn id="36" dur="500" fill="hold"/>
                                        <p:tgtEl>
                                          <p:spTgt spid="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050"/>
                                        </p:tgtEl>
                                        <p:attrNameLst>
                                          <p:attrName>style.visibility</p:attrName>
                                        </p:attrNameLst>
                                      </p:cBhvr>
                                      <p:to>
                                        <p:strVal val="visible"/>
                                      </p:to>
                                    </p:set>
                                    <p:anim calcmode="lin" valueType="num">
                                      <p:cBhvr additive="base">
                                        <p:cTn id="49" dur="500" fill="hold"/>
                                        <p:tgtEl>
                                          <p:spTgt spid="2050"/>
                                        </p:tgtEl>
                                        <p:attrNameLst>
                                          <p:attrName>ppt_x</p:attrName>
                                        </p:attrNameLst>
                                      </p:cBhvr>
                                      <p:tavLst>
                                        <p:tav tm="0">
                                          <p:val>
                                            <p:strVal val="#ppt_x"/>
                                          </p:val>
                                        </p:tav>
                                        <p:tav tm="100000">
                                          <p:val>
                                            <p:strVal val="#ppt_x"/>
                                          </p:val>
                                        </p:tav>
                                      </p:tavLst>
                                    </p:anim>
                                    <p:anim calcmode="lin" valueType="num">
                                      <p:cBhvr additive="base">
                                        <p:cTn id="50" dur="500" fill="hold"/>
                                        <p:tgtEl>
                                          <p:spTgt spid="205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fill="hold"/>
                                        <p:tgtEl>
                                          <p:spTgt spid="21"/>
                                        </p:tgtEl>
                                        <p:attrNameLst>
                                          <p:attrName>ppt_x</p:attrName>
                                        </p:attrNameLst>
                                      </p:cBhvr>
                                      <p:tavLst>
                                        <p:tav tm="0">
                                          <p:val>
                                            <p:strVal val="#ppt_x"/>
                                          </p:val>
                                        </p:tav>
                                        <p:tav tm="100000">
                                          <p:val>
                                            <p:strVal val="#ppt_x"/>
                                          </p:val>
                                        </p:tav>
                                      </p:tavLst>
                                    </p:anim>
                                    <p:anim calcmode="lin" valueType="num">
                                      <p:cBhvr additive="base">
                                        <p:cTn id="58" dur="500" fill="hold"/>
                                        <p:tgtEl>
                                          <p:spTgt spid="21"/>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ppt_x"/>
                                          </p:val>
                                        </p:tav>
                                        <p:tav tm="100000">
                                          <p:val>
                                            <p:strVal val="#ppt_x"/>
                                          </p:val>
                                        </p:tav>
                                      </p:tavLst>
                                    </p:anim>
                                    <p:anim calcmode="lin" valueType="num">
                                      <p:cBhvr additive="base">
                                        <p:cTn id="62" dur="5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additive="base">
                                        <p:cTn id="65" dur="500" fill="hold"/>
                                        <p:tgtEl>
                                          <p:spTgt spid="47"/>
                                        </p:tgtEl>
                                        <p:attrNameLst>
                                          <p:attrName>ppt_x</p:attrName>
                                        </p:attrNameLst>
                                      </p:cBhvr>
                                      <p:tavLst>
                                        <p:tav tm="0">
                                          <p:val>
                                            <p:strVal val="#ppt_x"/>
                                          </p:val>
                                        </p:tav>
                                        <p:tav tm="100000">
                                          <p:val>
                                            <p:strVal val="#ppt_x"/>
                                          </p:val>
                                        </p:tav>
                                      </p:tavLst>
                                    </p:anim>
                                    <p:anim calcmode="lin" valueType="num">
                                      <p:cBhvr additive="base">
                                        <p:cTn id="66" dur="500" fill="hold"/>
                                        <p:tgtEl>
                                          <p:spTgt spid="4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ppt_x"/>
                                          </p:val>
                                        </p:tav>
                                        <p:tav tm="100000">
                                          <p:val>
                                            <p:strVal val="#ppt_x"/>
                                          </p:val>
                                        </p:tav>
                                      </p:tavLst>
                                    </p:anim>
                                    <p:anim calcmode="lin" valueType="num">
                                      <p:cBhvr additive="base">
                                        <p:cTn id="70" dur="5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500" fill="hold"/>
                                        <p:tgtEl>
                                          <p:spTgt spid="42"/>
                                        </p:tgtEl>
                                        <p:attrNameLst>
                                          <p:attrName>ppt_x</p:attrName>
                                        </p:attrNameLst>
                                      </p:cBhvr>
                                      <p:tavLst>
                                        <p:tav tm="0">
                                          <p:val>
                                            <p:strVal val="#ppt_x"/>
                                          </p:val>
                                        </p:tav>
                                        <p:tav tm="100000">
                                          <p:val>
                                            <p:strVal val="#ppt_x"/>
                                          </p:val>
                                        </p:tav>
                                      </p:tavLst>
                                    </p:anim>
                                    <p:anim calcmode="lin" valueType="num">
                                      <p:cBhvr additive="base">
                                        <p:cTn id="74" dur="500" fill="hold"/>
                                        <p:tgtEl>
                                          <p:spTgt spid="42"/>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58"/>
                                        </p:tgtEl>
                                        <p:attrNameLst>
                                          <p:attrName>style.visibility</p:attrName>
                                        </p:attrNameLst>
                                      </p:cBhvr>
                                      <p:to>
                                        <p:strVal val="visible"/>
                                      </p:to>
                                    </p:set>
                                    <p:anim calcmode="lin" valueType="num">
                                      <p:cBhvr additive="base">
                                        <p:cTn id="77" dur="500" fill="hold"/>
                                        <p:tgtEl>
                                          <p:spTgt spid="2058"/>
                                        </p:tgtEl>
                                        <p:attrNameLst>
                                          <p:attrName>ppt_x</p:attrName>
                                        </p:attrNameLst>
                                      </p:cBhvr>
                                      <p:tavLst>
                                        <p:tav tm="0">
                                          <p:val>
                                            <p:strVal val="#ppt_x"/>
                                          </p:val>
                                        </p:tav>
                                        <p:tav tm="100000">
                                          <p:val>
                                            <p:strVal val="#ppt_x"/>
                                          </p:val>
                                        </p:tav>
                                      </p:tavLst>
                                    </p:anim>
                                    <p:anim calcmode="lin" valueType="num">
                                      <p:cBhvr additive="base">
                                        <p:cTn id="78" dur="500" fill="hold"/>
                                        <p:tgtEl>
                                          <p:spTgt spid="2058"/>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500" fill="hold"/>
                                        <p:tgtEl>
                                          <p:spTgt spid="22"/>
                                        </p:tgtEl>
                                        <p:attrNameLst>
                                          <p:attrName>ppt_x</p:attrName>
                                        </p:attrNameLst>
                                      </p:cBhvr>
                                      <p:tavLst>
                                        <p:tav tm="0">
                                          <p:val>
                                            <p:strVal val="#ppt_x"/>
                                          </p:val>
                                        </p:tav>
                                        <p:tav tm="100000">
                                          <p:val>
                                            <p:strVal val="#ppt_x"/>
                                          </p:val>
                                        </p:tav>
                                      </p:tavLst>
                                    </p:anim>
                                    <p:anim calcmode="lin" valueType="num">
                                      <p:cBhvr additive="base">
                                        <p:cTn id="8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500" fill="hold"/>
                                        <p:tgtEl>
                                          <p:spTgt spid="13"/>
                                        </p:tgtEl>
                                        <p:attrNameLst>
                                          <p:attrName>ppt_x</p:attrName>
                                        </p:attrNameLst>
                                      </p:cBhvr>
                                      <p:tavLst>
                                        <p:tav tm="0">
                                          <p:val>
                                            <p:strVal val="#ppt_x"/>
                                          </p:val>
                                        </p:tav>
                                        <p:tav tm="100000">
                                          <p:val>
                                            <p:strVal val="#ppt_x"/>
                                          </p:val>
                                        </p:tav>
                                      </p:tavLst>
                                    </p:anim>
                                    <p:anim calcmode="lin" valueType="num">
                                      <p:cBhvr additive="base">
                                        <p:cTn id="88" dur="500" fill="hold"/>
                                        <p:tgtEl>
                                          <p:spTgt spid="13"/>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500" fill="hold"/>
                                        <p:tgtEl>
                                          <p:spTgt spid="15"/>
                                        </p:tgtEl>
                                        <p:attrNameLst>
                                          <p:attrName>ppt_x</p:attrName>
                                        </p:attrNameLst>
                                      </p:cBhvr>
                                      <p:tavLst>
                                        <p:tav tm="0">
                                          <p:val>
                                            <p:strVal val="#ppt_x"/>
                                          </p:val>
                                        </p:tav>
                                        <p:tav tm="100000">
                                          <p:val>
                                            <p:strVal val="#ppt_x"/>
                                          </p:val>
                                        </p:tav>
                                      </p:tavLst>
                                    </p:anim>
                                    <p:anim calcmode="lin" valueType="num">
                                      <p:cBhvr additive="base">
                                        <p:cTn id="92" dur="500" fill="hold"/>
                                        <p:tgtEl>
                                          <p:spTgt spid="15"/>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2052"/>
                                        </p:tgtEl>
                                        <p:attrNameLst>
                                          <p:attrName>style.visibility</p:attrName>
                                        </p:attrNameLst>
                                      </p:cBhvr>
                                      <p:to>
                                        <p:strVal val="visible"/>
                                      </p:to>
                                    </p:set>
                                    <p:anim calcmode="lin" valueType="num">
                                      <p:cBhvr additive="base">
                                        <p:cTn id="95" dur="500" fill="hold"/>
                                        <p:tgtEl>
                                          <p:spTgt spid="2052"/>
                                        </p:tgtEl>
                                        <p:attrNameLst>
                                          <p:attrName>ppt_x</p:attrName>
                                        </p:attrNameLst>
                                      </p:cBhvr>
                                      <p:tavLst>
                                        <p:tav tm="0">
                                          <p:val>
                                            <p:strVal val="#ppt_x"/>
                                          </p:val>
                                        </p:tav>
                                        <p:tav tm="100000">
                                          <p:val>
                                            <p:strVal val="#ppt_x"/>
                                          </p:val>
                                        </p:tav>
                                      </p:tavLst>
                                    </p:anim>
                                    <p:anim calcmode="lin" valueType="num">
                                      <p:cBhvr additive="base">
                                        <p:cTn id="96"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16" grpId="0"/>
      <p:bldP spid="20" grpId="0" animBg="1"/>
      <p:bldP spid="21" grpId="0"/>
      <p:bldP spid="22" grpId="0"/>
      <p:bldP spid="3" grpId="0"/>
      <p:bldP spid="4" grpId="0" animBg="1"/>
      <p:bldP spid="8" grpId="0"/>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68648-F1B3-87D7-8663-0EB52FA4C017}"/>
              </a:ext>
            </a:extLst>
          </p:cNvPr>
          <p:cNvSpPr txBox="1">
            <a:spLocks/>
          </p:cNvSpPr>
          <p:nvPr/>
        </p:nvSpPr>
        <p:spPr>
          <a:xfrm>
            <a:off x="331778" y="341566"/>
            <a:ext cx="8468806" cy="54165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accent4">
                    <a:lumMod val="75000"/>
                  </a:schemeClr>
                </a:solidFill>
                <a:latin typeface="+mn-lt"/>
              </a:rPr>
              <a:t>Geographical reasons </a:t>
            </a:r>
            <a:endParaRPr lang="en-IN" sz="2000" b="1" dirty="0">
              <a:solidFill>
                <a:schemeClr val="accent4">
                  <a:lumMod val="75000"/>
                </a:schemeClr>
              </a:solidFill>
              <a:latin typeface="+mn-lt"/>
            </a:endParaRPr>
          </a:p>
        </p:txBody>
      </p:sp>
      <p:pic>
        <p:nvPicPr>
          <p:cNvPr id="3" name="Picture 2" descr="More Than 1500 Projects Implemented Along Northeastern States Under  NLCPR-State Scheme">
            <a:extLst>
              <a:ext uri="{FF2B5EF4-FFF2-40B4-BE49-F238E27FC236}">
                <a16:creationId xmlns:a16="http://schemas.microsoft.com/office/drawing/2014/main" id="{C85E75B9-E7C1-6ED8-CAFE-A2DA2D57BF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89" y="980750"/>
            <a:ext cx="1976513" cy="12022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Guwahati | India | Britannica">
            <a:extLst>
              <a:ext uri="{FF2B5EF4-FFF2-40B4-BE49-F238E27FC236}">
                <a16:creationId xmlns:a16="http://schemas.microsoft.com/office/drawing/2014/main" id="{18939351-BC99-D3C8-994A-97BEC95C9A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130" y="2595400"/>
            <a:ext cx="1940768" cy="133651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0B85C4D-4D4B-C63D-203D-2C8BC3642AB2}"/>
              </a:ext>
            </a:extLst>
          </p:cNvPr>
          <p:cNvSpPr txBox="1"/>
          <p:nvPr/>
        </p:nvSpPr>
        <p:spPr>
          <a:xfrm>
            <a:off x="2531896" y="2937406"/>
            <a:ext cx="1505243" cy="5232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b="1" dirty="0"/>
              <a:t>30% area </a:t>
            </a:r>
          </a:p>
          <a:p>
            <a:r>
              <a:rPr lang="en-US" b="1" dirty="0"/>
              <a:t>70% population </a:t>
            </a:r>
          </a:p>
        </p:txBody>
      </p:sp>
      <p:sp>
        <p:nvSpPr>
          <p:cNvPr id="10" name="TextBox 9">
            <a:extLst>
              <a:ext uri="{FF2B5EF4-FFF2-40B4-BE49-F238E27FC236}">
                <a16:creationId xmlns:a16="http://schemas.microsoft.com/office/drawing/2014/main" id="{FE6704AE-049D-A655-8216-F5CE5B84084F}"/>
              </a:ext>
            </a:extLst>
          </p:cNvPr>
          <p:cNvSpPr txBox="1"/>
          <p:nvPr/>
        </p:nvSpPr>
        <p:spPr>
          <a:xfrm>
            <a:off x="1427453" y="952480"/>
            <a:ext cx="984741" cy="307777"/>
          </a:xfrm>
          <a:prstGeom prst="rect">
            <a:avLst/>
          </a:prstGeom>
          <a:noFill/>
        </p:spPr>
        <p:txBody>
          <a:bodyPr wrap="square">
            <a:spAutoFit/>
          </a:bodyPr>
          <a:lstStyle/>
          <a:p>
            <a:r>
              <a:rPr lang="en-US" b="1" dirty="0">
                <a:latin typeface="+mn-lt"/>
              </a:rPr>
              <a:t>The hills </a:t>
            </a:r>
            <a:endParaRPr lang="en-IN" b="1" dirty="0">
              <a:latin typeface="+mn-lt"/>
            </a:endParaRPr>
          </a:p>
        </p:txBody>
      </p:sp>
      <p:sp>
        <p:nvSpPr>
          <p:cNvPr id="15" name="TextBox 14">
            <a:extLst>
              <a:ext uri="{FF2B5EF4-FFF2-40B4-BE49-F238E27FC236}">
                <a16:creationId xmlns:a16="http://schemas.microsoft.com/office/drawing/2014/main" id="{D3D19625-D0BA-1490-8B07-8158781C282A}"/>
              </a:ext>
            </a:extLst>
          </p:cNvPr>
          <p:cNvSpPr txBox="1"/>
          <p:nvPr/>
        </p:nvSpPr>
        <p:spPr>
          <a:xfrm>
            <a:off x="1266092" y="2606830"/>
            <a:ext cx="1081143" cy="307777"/>
          </a:xfrm>
          <a:prstGeom prst="rect">
            <a:avLst/>
          </a:prstGeom>
          <a:noFill/>
        </p:spPr>
        <p:txBody>
          <a:bodyPr wrap="square">
            <a:spAutoFit/>
          </a:bodyPr>
          <a:lstStyle/>
          <a:p>
            <a:r>
              <a:rPr lang="en-US" b="1" dirty="0">
                <a:latin typeface="+mn-lt"/>
              </a:rPr>
              <a:t>The plains </a:t>
            </a:r>
            <a:endParaRPr lang="en-IN" b="1" dirty="0">
              <a:latin typeface="+mn-lt"/>
            </a:endParaRPr>
          </a:p>
        </p:txBody>
      </p:sp>
      <p:sp>
        <p:nvSpPr>
          <p:cNvPr id="17" name="TextBox 16">
            <a:extLst>
              <a:ext uri="{FF2B5EF4-FFF2-40B4-BE49-F238E27FC236}">
                <a16:creationId xmlns:a16="http://schemas.microsoft.com/office/drawing/2014/main" id="{80C0F1CB-7723-AD05-5DEA-B4846E0AEE2E}"/>
              </a:ext>
            </a:extLst>
          </p:cNvPr>
          <p:cNvSpPr txBox="1"/>
          <p:nvPr/>
        </p:nvSpPr>
        <p:spPr>
          <a:xfrm>
            <a:off x="2560320" y="1421265"/>
            <a:ext cx="1505243" cy="5232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b="1" dirty="0"/>
              <a:t>70% area </a:t>
            </a:r>
          </a:p>
          <a:p>
            <a:r>
              <a:rPr lang="en-US" b="1" dirty="0"/>
              <a:t>30% population </a:t>
            </a:r>
          </a:p>
        </p:txBody>
      </p:sp>
      <p:pic>
        <p:nvPicPr>
          <p:cNvPr id="18" name="Picture 6" descr="Eight killed, several missing as landslide strikes Territorial Army camp in  Manipur- The New Indian Express">
            <a:extLst>
              <a:ext uri="{FF2B5EF4-FFF2-40B4-BE49-F238E27FC236}">
                <a16:creationId xmlns:a16="http://schemas.microsoft.com/office/drawing/2014/main" id="{33A7F2E4-1886-3FAA-7182-CB184A4424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9537" y="140321"/>
            <a:ext cx="3671047" cy="206496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The Fury of Assam Floods | In Graphics - India News">
            <a:extLst>
              <a:ext uri="{FF2B5EF4-FFF2-40B4-BE49-F238E27FC236}">
                <a16:creationId xmlns:a16="http://schemas.microsoft.com/office/drawing/2014/main" id="{50CB6E62-3BB1-F0C8-260D-ABC6E79A77E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85138" y="2252297"/>
            <a:ext cx="4672853" cy="263259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Assam floods 2022: Over 7 lakh lives affected, 25 die in deluge and  landslides | Mint">
            <a:extLst>
              <a:ext uri="{FF2B5EF4-FFF2-40B4-BE49-F238E27FC236}">
                <a16:creationId xmlns:a16="http://schemas.microsoft.com/office/drawing/2014/main" id="{03B48A06-76B8-3DEF-470F-83E78DDC14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3130270"/>
            <a:ext cx="1694089" cy="1577075"/>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3777AC94-14E3-DAF7-BB6E-3FD8D4E8B0E1}"/>
              </a:ext>
            </a:extLst>
          </p:cNvPr>
          <p:cNvSpPr txBox="1"/>
          <p:nvPr/>
        </p:nvSpPr>
        <p:spPr>
          <a:xfrm>
            <a:off x="292083" y="4190393"/>
            <a:ext cx="3893055" cy="523220"/>
          </a:xfrm>
          <a:prstGeom prst="rect">
            <a:avLst/>
          </a:prstGeom>
          <a:noFill/>
        </p:spPr>
        <p:txBody>
          <a:bodyPr wrap="square">
            <a:spAutoFit/>
          </a:bodyPr>
          <a:lstStyle/>
          <a:p>
            <a:pPr algn="just"/>
            <a:r>
              <a:rPr lang="en-US" b="1" i="0" dirty="0">
                <a:solidFill>
                  <a:srgbClr val="333333"/>
                </a:solidFill>
                <a:effectLst/>
                <a:latin typeface="+mn-lt"/>
              </a:rPr>
              <a:t>Not well connected with present Indian mainland</a:t>
            </a:r>
            <a:endParaRPr lang="en-IN" b="1" dirty="0">
              <a:latin typeface="+mn-lt"/>
            </a:endParaRPr>
          </a:p>
        </p:txBody>
      </p:sp>
      <p:sp>
        <p:nvSpPr>
          <p:cNvPr id="5" name="Slide Number Placeholder 4">
            <a:extLst>
              <a:ext uri="{FF2B5EF4-FFF2-40B4-BE49-F238E27FC236}">
                <a16:creationId xmlns:a16="http://schemas.microsoft.com/office/drawing/2014/main" id="{5B462F9F-E1B6-09BB-3076-FE4EFA966C6E}"/>
              </a:ext>
            </a:extLst>
          </p:cNvPr>
          <p:cNvSpPr>
            <a:spLocks noGrp="1"/>
          </p:cNvSpPr>
          <p:nvPr>
            <p:ph type="sldNum" idx="12"/>
          </p:nvPr>
        </p:nvSpPr>
        <p:spPr/>
        <p:txBody>
          <a:bodyPr/>
          <a:lstStyle/>
          <a:p>
            <a:fld id="{00000000-1234-1234-1234-123412341234}" type="slidenum">
              <a:rPr lang="en" smtClean="0">
                <a:latin typeface="+mn-lt"/>
              </a:rPr>
              <a:pPr/>
              <a:t>31</a:t>
            </a:fld>
            <a:endParaRPr lang="en">
              <a:latin typeface="+mn-lt"/>
            </a:endParaRPr>
          </a:p>
        </p:txBody>
      </p:sp>
      <p:sp>
        <p:nvSpPr>
          <p:cNvPr id="6" name="Slide Number Placeholder 1">
            <a:extLst>
              <a:ext uri="{FF2B5EF4-FFF2-40B4-BE49-F238E27FC236}">
                <a16:creationId xmlns:a16="http://schemas.microsoft.com/office/drawing/2014/main" id="{ADD133D1-887E-8FFE-FCCB-19C73F9B5C2E}"/>
              </a:ext>
            </a:extLst>
          </p:cNvPr>
          <p:cNvSpPr txBox="1">
            <a:spLocks/>
          </p:cNvSpPr>
          <p:nvPr/>
        </p:nvSpPr>
        <p:spPr>
          <a:xfrm>
            <a:off x="8251884" y="4645762"/>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31</a:t>
            </a:fld>
            <a:endParaRPr lang="en" b="1" dirty="0">
              <a:solidFill>
                <a:schemeClr val="tx1"/>
              </a:solidFill>
              <a:latin typeface="+mn-lt"/>
            </a:endParaRPr>
          </a:p>
        </p:txBody>
      </p:sp>
      <p:sp>
        <p:nvSpPr>
          <p:cNvPr id="7" name="TextBox 6">
            <a:extLst>
              <a:ext uri="{FF2B5EF4-FFF2-40B4-BE49-F238E27FC236}">
                <a16:creationId xmlns:a16="http://schemas.microsoft.com/office/drawing/2014/main" id="{C6240644-CF6A-4680-2F79-B3FDD24360E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87955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F1949-0E62-2317-9EA6-0ABF3EA3A1F8}"/>
              </a:ext>
            </a:extLst>
          </p:cNvPr>
          <p:cNvSpPr>
            <a:spLocks noGrp="1"/>
          </p:cNvSpPr>
          <p:nvPr>
            <p:ph type="title"/>
          </p:nvPr>
        </p:nvSpPr>
        <p:spPr>
          <a:xfrm>
            <a:off x="422641" y="314886"/>
            <a:ext cx="7047300" cy="482400"/>
          </a:xfrm>
        </p:spPr>
        <p:txBody>
          <a:bodyPr>
            <a:normAutofit fontScale="90000"/>
          </a:bodyPr>
          <a:lstStyle/>
          <a:p>
            <a:pPr algn="l"/>
            <a:r>
              <a:rPr lang="en-IN" b="1" dirty="0">
                <a:solidFill>
                  <a:schemeClr val="accent4">
                    <a:lumMod val="75000"/>
                  </a:schemeClr>
                </a:solidFill>
                <a:latin typeface="+mn-lt"/>
              </a:rPr>
              <a:t>Developmental reasons</a:t>
            </a:r>
          </a:p>
        </p:txBody>
      </p:sp>
      <p:sp>
        <p:nvSpPr>
          <p:cNvPr id="3" name="Content Placeholder 2">
            <a:extLst>
              <a:ext uri="{FF2B5EF4-FFF2-40B4-BE49-F238E27FC236}">
                <a16:creationId xmlns:a16="http://schemas.microsoft.com/office/drawing/2014/main" id="{124DB495-1444-1496-645F-AA23B76DB9AD}"/>
              </a:ext>
            </a:extLst>
          </p:cNvPr>
          <p:cNvSpPr>
            <a:spLocks noGrp="1"/>
          </p:cNvSpPr>
          <p:nvPr>
            <p:ph idx="1"/>
          </p:nvPr>
        </p:nvSpPr>
        <p:spPr>
          <a:xfrm>
            <a:off x="516770" y="942415"/>
            <a:ext cx="3355983" cy="3474944"/>
          </a:xfrm>
        </p:spPr>
        <p:txBody>
          <a:bodyPr/>
          <a:lstStyle/>
          <a:p>
            <a:pPr marL="158750" indent="0" algn="just">
              <a:spcAft>
                <a:spcPts val="1200"/>
              </a:spcAft>
              <a:buNone/>
            </a:pPr>
            <a:r>
              <a:rPr lang="en-US" sz="1600" dirty="0">
                <a:solidFill>
                  <a:schemeClr val="bg1"/>
                </a:solidFill>
                <a:latin typeface="+mn-lt"/>
              </a:rPr>
              <a:t>NER is poorly developed due to: </a:t>
            </a:r>
          </a:p>
          <a:p>
            <a:pPr algn="just">
              <a:spcAft>
                <a:spcPts val="1200"/>
              </a:spcAft>
            </a:pPr>
            <a:r>
              <a:rPr lang="en-US" sz="1600" dirty="0">
                <a:solidFill>
                  <a:schemeClr val="bg1"/>
                </a:solidFill>
                <a:latin typeface="+mn-lt"/>
              </a:rPr>
              <a:t>Lack of </a:t>
            </a:r>
            <a:r>
              <a:rPr lang="en-US" sz="1600" dirty="0">
                <a:solidFill>
                  <a:srgbClr val="FFFF00"/>
                </a:solidFill>
                <a:latin typeface="+mn-lt"/>
              </a:rPr>
              <a:t>funds</a:t>
            </a:r>
            <a:r>
              <a:rPr lang="en-US" sz="1600" dirty="0">
                <a:solidFill>
                  <a:schemeClr val="bg1"/>
                </a:solidFill>
                <a:latin typeface="+mn-lt"/>
              </a:rPr>
              <a:t> from the Center/States.</a:t>
            </a:r>
          </a:p>
          <a:p>
            <a:pPr algn="just">
              <a:spcAft>
                <a:spcPts val="1200"/>
              </a:spcAft>
            </a:pPr>
            <a:r>
              <a:rPr lang="en-US" sz="1600" dirty="0">
                <a:solidFill>
                  <a:schemeClr val="bg1"/>
                </a:solidFill>
                <a:latin typeface="+mn-lt"/>
              </a:rPr>
              <a:t>Poor state of </a:t>
            </a:r>
            <a:r>
              <a:rPr lang="en-US" sz="1600" dirty="0">
                <a:solidFill>
                  <a:srgbClr val="FFFF00"/>
                </a:solidFill>
                <a:latin typeface="+mn-lt"/>
              </a:rPr>
              <a:t>basic infrastructural facilities</a:t>
            </a:r>
            <a:r>
              <a:rPr lang="en-US" sz="1600" dirty="0">
                <a:solidFill>
                  <a:schemeClr val="bg1"/>
                </a:solidFill>
                <a:latin typeface="+mn-lt"/>
              </a:rPr>
              <a:t> like roadways, waterways, energy and so on.</a:t>
            </a:r>
          </a:p>
          <a:p>
            <a:pPr algn="just">
              <a:spcAft>
                <a:spcPts val="1200"/>
              </a:spcAft>
            </a:pPr>
            <a:r>
              <a:rPr lang="en-US" sz="1600" dirty="0">
                <a:solidFill>
                  <a:srgbClr val="FFFF00"/>
                </a:solidFill>
                <a:latin typeface="+mn-lt"/>
              </a:rPr>
              <a:t>Social infrastructure</a:t>
            </a:r>
            <a:r>
              <a:rPr lang="en-US" sz="1600" dirty="0">
                <a:solidFill>
                  <a:schemeClr val="bg1"/>
                </a:solidFill>
                <a:latin typeface="+mn-lt"/>
              </a:rPr>
              <a:t> like educational institutions, health facilities etc.</a:t>
            </a:r>
            <a:endParaRPr lang="en-IN" sz="1600" dirty="0">
              <a:solidFill>
                <a:schemeClr val="bg1"/>
              </a:solidFill>
              <a:latin typeface="+mn-lt"/>
            </a:endParaRPr>
          </a:p>
        </p:txBody>
      </p:sp>
      <p:sp>
        <p:nvSpPr>
          <p:cNvPr id="4" name="Title 1">
            <a:extLst>
              <a:ext uri="{FF2B5EF4-FFF2-40B4-BE49-F238E27FC236}">
                <a16:creationId xmlns:a16="http://schemas.microsoft.com/office/drawing/2014/main" id="{86746E1C-8426-63B3-A144-FA48EC220E71}"/>
              </a:ext>
            </a:extLst>
          </p:cNvPr>
          <p:cNvSpPr txBox="1">
            <a:spLocks/>
          </p:cNvSpPr>
          <p:nvPr/>
        </p:nvSpPr>
        <p:spPr>
          <a:xfrm>
            <a:off x="4491318" y="336177"/>
            <a:ext cx="4289612" cy="4824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IN" sz="2000" b="1" dirty="0">
                <a:solidFill>
                  <a:schemeClr val="accent4">
                    <a:lumMod val="75000"/>
                  </a:schemeClr>
                </a:solidFill>
                <a:latin typeface="+mn-lt"/>
              </a:rPr>
              <a:t>Constraints on Industrial Growth</a:t>
            </a:r>
          </a:p>
        </p:txBody>
      </p:sp>
      <p:sp>
        <p:nvSpPr>
          <p:cNvPr id="5" name="Content Placeholder 2">
            <a:extLst>
              <a:ext uri="{FF2B5EF4-FFF2-40B4-BE49-F238E27FC236}">
                <a16:creationId xmlns:a16="http://schemas.microsoft.com/office/drawing/2014/main" id="{EAB24D04-C001-B9FD-4E7F-C3DB312EFE52}"/>
              </a:ext>
            </a:extLst>
          </p:cNvPr>
          <p:cNvSpPr txBox="1">
            <a:spLocks/>
          </p:cNvSpPr>
          <p:nvPr/>
        </p:nvSpPr>
        <p:spPr>
          <a:xfrm>
            <a:off x="4445649" y="942415"/>
            <a:ext cx="3958735" cy="347494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algn="just">
              <a:spcAft>
                <a:spcPts val="1200"/>
              </a:spcAft>
            </a:pPr>
            <a:r>
              <a:rPr lang="en-US" sz="1600" dirty="0">
                <a:solidFill>
                  <a:schemeClr val="bg1"/>
                </a:solidFill>
                <a:latin typeface="+mn-lt"/>
              </a:rPr>
              <a:t>Post-Independence, due to the </a:t>
            </a:r>
            <a:r>
              <a:rPr lang="en-US" sz="1600" b="1" dirty="0">
                <a:solidFill>
                  <a:srgbClr val="E52BC2"/>
                </a:solidFill>
                <a:latin typeface="+mn-lt"/>
              </a:rPr>
              <a:t>partition</a:t>
            </a:r>
            <a:r>
              <a:rPr lang="en-US" sz="1600" dirty="0">
                <a:solidFill>
                  <a:schemeClr val="bg1"/>
                </a:solidFill>
                <a:latin typeface="+mn-lt"/>
              </a:rPr>
              <a:t> of India, Assam received a serious setback as its trade routes were cut off from the rest of India.</a:t>
            </a:r>
          </a:p>
          <a:p>
            <a:pPr algn="just">
              <a:spcAft>
                <a:spcPts val="1200"/>
              </a:spcAft>
            </a:pPr>
            <a:r>
              <a:rPr lang="en-US" sz="1600" dirty="0">
                <a:solidFill>
                  <a:schemeClr val="bg1"/>
                </a:solidFill>
                <a:latin typeface="+mn-lt"/>
              </a:rPr>
              <a:t>Besides the shortage of </a:t>
            </a:r>
            <a:r>
              <a:rPr lang="en-US" sz="1600" b="1" dirty="0">
                <a:solidFill>
                  <a:srgbClr val="E52BC2"/>
                </a:solidFill>
                <a:latin typeface="+mn-lt"/>
              </a:rPr>
              <a:t>local capital, marketing and transport </a:t>
            </a:r>
            <a:r>
              <a:rPr lang="en-US" sz="1600" dirty="0">
                <a:solidFill>
                  <a:schemeClr val="bg1"/>
                </a:solidFill>
                <a:latin typeface="+mn-lt"/>
              </a:rPr>
              <a:t>hinders the industrial development in the region.</a:t>
            </a:r>
            <a:endParaRPr lang="en-IN" sz="1600" dirty="0">
              <a:solidFill>
                <a:schemeClr val="bg1"/>
              </a:solidFill>
              <a:latin typeface="+mn-lt"/>
            </a:endParaRPr>
          </a:p>
        </p:txBody>
      </p:sp>
      <p:sp>
        <p:nvSpPr>
          <p:cNvPr id="6" name="Slide Number Placeholder 5">
            <a:extLst>
              <a:ext uri="{FF2B5EF4-FFF2-40B4-BE49-F238E27FC236}">
                <a16:creationId xmlns:a16="http://schemas.microsoft.com/office/drawing/2014/main" id="{D0C009E8-FD11-B258-5CFB-6E360C7492F9}"/>
              </a:ext>
            </a:extLst>
          </p:cNvPr>
          <p:cNvSpPr>
            <a:spLocks noGrp="1"/>
          </p:cNvSpPr>
          <p:nvPr>
            <p:ph type="sldNum" sz="quarter" idx="12"/>
          </p:nvPr>
        </p:nvSpPr>
        <p:spPr/>
        <p:txBody>
          <a:bodyPr/>
          <a:lstStyle/>
          <a:p>
            <a:endParaRPr lang="en-IN" dirty="0"/>
          </a:p>
        </p:txBody>
      </p:sp>
      <p:sp>
        <p:nvSpPr>
          <p:cNvPr id="7" name="Slide Number Placeholder 1">
            <a:extLst>
              <a:ext uri="{FF2B5EF4-FFF2-40B4-BE49-F238E27FC236}">
                <a16:creationId xmlns:a16="http://schemas.microsoft.com/office/drawing/2014/main" id="{28F2B94C-6C3F-E57F-917A-C897F75A555D}"/>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32</a:t>
            </a:fld>
            <a:endParaRPr lang="en" b="1" dirty="0">
              <a:solidFill>
                <a:schemeClr val="tx1"/>
              </a:solidFill>
            </a:endParaRPr>
          </a:p>
        </p:txBody>
      </p:sp>
      <p:sp>
        <p:nvSpPr>
          <p:cNvPr id="8" name="TextBox 7">
            <a:extLst>
              <a:ext uri="{FF2B5EF4-FFF2-40B4-BE49-F238E27FC236}">
                <a16:creationId xmlns:a16="http://schemas.microsoft.com/office/drawing/2014/main" id="{3D4AC559-0C4E-492E-0D5C-36A723B211EC}"/>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356239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72B2F-7DB1-FFF9-1C22-9740E475B34B}"/>
              </a:ext>
            </a:extLst>
          </p:cNvPr>
          <p:cNvSpPr>
            <a:spLocks noGrp="1"/>
          </p:cNvSpPr>
          <p:nvPr>
            <p:ph type="title"/>
          </p:nvPr>
        </p:nvSpPr>
        <p:spPr>
          <a:xfrm>
            <a:off x="689513" y="424820"/>
            <a:ext cx="7047300" cy="482400"/>
          </a:xfrm>
        </p:spPr>
        <p:txBody>
          <a:bodyPr/>
          <a:lstStyle/>
          <a:p>
            <a:pPr algn="l"/>
            <a:r>
              <a:rPr lang="en-IN" b="1" dirty="0">
                <a:solidFill>
                  <a:schemeClr val="accent4">
                    <a:lumMod val="75000"/>
                  </a:schemeClr>
                </a:solidFill>
                <a:latin typeface="+mn-lt"/>
              </a:rPr>
              <a:t>Agriculture</a:t>
            </a:r>
          </a:p>
        </p:txBody>
      </p:sp>
      <p:sp>
        <p:nvSpPr>
          <p:cNvPr id="3" name="Content Placeholder 2">
            <a:extLst>
              <a:ext uri="{FF2B5EF4-FFF2-40B4-BE49-F238E27FC236}">
                <a16:creationId xmlns:a16="http://schemas.microsoft.com/office/drawing/2014/main" id="{62E10249-75DC-F8A2-A880-D808E7AE09BA}"/>
              </a:ext>
            </a:extLst>
          </p:cNvPr>
          <p:cNvSpPr>
            <a:spLocks noGrp="1"/>
          </p:cNvSpPr>
          <p:nvPr>
            <p:ph idx="1"/>
          </p:nvPr>
        </p:nvSpPr>
        <p:spPr>
          <a:xfrm>
            <a:off x="436295" y="756944"/>
            <a:ext cx="5458068" cy="3906496"/>
          </a:xfrm>
        </p:spPr>
        <p:txBody>
          <a:bodyPr>
            <a:normAutofit fontScale="92500" lnSpcReduction="10000"/>
          </a:bodyPr>
          <a:lstStyle/>
          <a:p>
            <a:pPr algn="just">
              <a:spcAft>
                <a:spcPts val="1200"/>
              </a:spcAft>
            </a:pPr>
            <a:endParaRPr lang="en-US" sz="1800" dirty="0">
              <a:solidFill>
                <a:schemeClr val="bg1"/>
              </a:solidFill>
              <a:latin typeface="+mn-lt"/>
            </a:endParaRPr>
          </a:p>
          <a:p>
            <a:pPr algn="just">
              <a:spcAft>
                <a:spcPts val="1200"/>
              </a:spcAft>
            </a:pPr>
            <a:r>
              <a:rPr lang="en-US" sz="1800" dirty="0">
                <a:solidFill>
                  <a:schemeClr val="bg1"/>
                </a:solidFill>
                <a:latin typeface="+mn-lt"/>
              </a:rPr>
              <a:t>Major </a:t>
            </a:r>
            <a:r>
              <a:rPr lang="en-US" sz="1800" b="1" dirty="0">
                <a:solidFill>
                  <a:srgbClr val="E52BC2"/>
                </a:solidFill>
                <a:latin typeface="+mn-lt"/>
              </a:rPr>
              <a:t>subsistence occupation </a:t>
            </a:r>
            <a:r>
              <a:rPr lang="en-US" sz="1800" dirty="0">
                <a:solidFill>
                  <a:schemeClr val="bg1"/>
                </a:solidFill>
                <a:latin typeface="+mn-lt"/>
              </a:rPr>
              <a:t>of the tribal population </a:t>
            </a:r>
          </a:p>
          <a:p>
            <a:pPr algn="just">
              <a:spcAft>
                <a:spcPts val="1200"/>
              </a:spcAft>
            </a:pPr>
            <a:r>
              <a:rPr lang="en-US" sz="1800" dirty="0">
                <a:solidFill>
                  <a:schemeClr val="bg1"/>
                </a:solidFill>
                <a:latin typeface="+mn-lt"/>
              </a:rPr>
              <a:t>Pattern of agricultural growth has been uneven across the states and between crops.</a:t>
            </a:r>
          </a:p>
          <a:p>
            <a:pPr algn="just">
              <a:spcAft>
                <a:spcPts val="1200"/>
              </a:spcAft>
            </a:pPr>
            <a:r>
              <a:rPr lang="en-US" sz="1800" b="1" dirty="0">
                <a:solidFill>
                  <a:srgbClr val="E52BC2"/>
                </a:solidFill>
                <a:latin typeface="+mn-lt"/>
              </a:rPr>
              <a:t>Not benefited from the Green Revolution </a:t>
            </a:r>
          </a:p>
          <a:p>
            <a:pPr algn="just">
              <a:spcAft>
                <a:spcPts val="1200"/>
              </a:spcAft>
            </a:pPr>
            <a:r>
              <a:rPr lang="en-US" sz="1800" dirty="0">
                <a:solidFill>
                  <a:schemeClr val="bg1"/>
                </a:solidFill>
                <a:latin typeface="+mn-lt"/>
              </a:rPr>
              <a:t>Approximately </a:t>
            </a:r>
            <a:r>
              <a:rPr lang="en-US" sz="1800" b="1" dirty="0">
                <a:solidFill>
                  <a:srgbClr val="E52BC2"/>
                </a:solidFill>
                <a:latin typeface="+mn-lt"/>
              </a:rPr>
              <a:t>1.7 million hectares </a:t>
            </a:r>
            <a:r>
              <a:rPr lang="en-US" sz="1800" dirty="0">
                <a:solidFill>
                  <a:schemeClr val="bg1"/>
                </a:solidFill>
                <a:latin typeface="+mn-lt"/>
              </a:rPr>
              <a:t>of land is under </a:t>
            </a:r>
            <a:r>
              <a:rPr lang="en-US" sz="1800" b="1" dirty="0">
                <a:solidFill>
                  <a:srgbClr val="E52BC2"/>
                </a:solidFill>
                <a:latin typeface="+mn-lt"/>
              </a:rPr>
              <a:t>Shifting/Jhum cultivation</a:t>
            </a:r>
          </a:p>
          <a:p>
            <a:pPr algn="just">
              <a:spcAft>
                <a:spcPts val="1200"/>
              </a:spcAft>
            </a:pPr>
            <a:r>
              <a:rPr lang="en-US" sz="1800" dirty="0">
                <a:solidFill>
                  <a:schemeClr val="bg1"/>
                </a:solidFill>
                <a:latin typeface="+mn-lt"/>
              </a:rPr>
              <a:t>Agricultural growth did not take place due to hilly terrain causing food insecurity</a:t>
            </a:r>
            <a:endParaRPr lang="en-IN" sz="1800" dirty="0">
              <a:solidFill>
                <a:schemeClr val="bg1"/>
              </a:solidFill>
              <a:latin typeface="+mn-lt"/>
            </a:endParaRPr>
          </a:p>
        </p:txBody>
      </p:sp>
      <p:pic>
        <p:nvPicPr>
          <p:cNvPr id="4098" name="Picture 2" descr="Shifting Cultivation - an overview | ScienceDirect Topics">
            <a:extLst>
              <a:ext uri="{FF2B5EF4-FFF2-40B4-BE49-F238E27FC236}">
                <a16:creationId xmlns:a16="http://schemas.microsoft.com/office/drawing/2014/main" id="{E5797F0D-D2B6-C447-1A28-2A2217027C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252" y="907220"/>
            <a:ext cx="2503453" cy="166453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940203D-4241-71A2-65D5-B19CE8BBF8EA}"/>
              </a:ext>
            </a:extLst>
          </p:cNvPr>
          <p:cNvSpPr txBox="1"/>
          <p:nvPr/>
        </p:nvSpPr>
        <p:spPr>
          <a:xfrm>
            <a:off x="6222036" y="2662214"/>
            <a:ext cx="2467884" cy="30777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1400" b="1" dirty="0">
                <a:solidFill>
                  <a:schemeClr val="tx1"/>
                </a:solidFill>
                <a:latin typeface="+mn-lt"/>
              </a:rPr>
              <a:t>Shifting/Jhum cultivation</a:t>
            </a:r>
          </a:p>
        </p:txBody>
      </p:sp>
      <p:sp>
        <p:nvSpPr>
          <p:cNvPr id="4" name="Slide Number Placeholder 3">
            <a:extLst>
              <a:ext uri="{FF2B5EF4-FFF2-40B4-BE49-F238E27FC236}">
                <a16:creationId xmlns:a16="http://schemas.microsoft.com/office/drawing/2014/main" id="{C57A3380-6543-2037-818E-F879595AA6AE}"/>
              </a:ext>
            </a:extLst>
          </p:cNvPr>
          <p:cNvSpPr>
            <a:spLocks noGrp="1"/>
          </p:cNvSpPr>
          <p:nvPr>
            <p:ph type="sldNum" sz="quarter" idx="12"/>
          </p:nvPr>
        </p:nvSpPr>
        <p:spPr/>
        <p:txBody>
          <a:bodyPr/>
          <a:lstStyle/>
          <a:p>
            <a:endParaRPr lang="en-IN" dirty="0"/>
          </a:p>
        </p:txBody>
      </p:sp>
      <p:sp>
        <p:nvSpPr>
          <p:cNvPr id="5" name="Slide Number Placeholder 1">
            <a:extLst>
              <a:ext uri="{FF2B5EF4-FFF2-40B4-BE49-F238E27FC236}">
                <a16:creationId xmlns:a16="http://schemas.microsoft.com/office/drawing/2014/main" id="{F31E8053-FF7D-7675-62B6-978231B3ED87}"/>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33</a:t>
            </a:fld>
            <a:endParaRPr lang="en" b="1" dirty="0">
              <a:solidFill>
                <a:schemeClr val="tx1"/>
              </a:solidFill>
            </a:endParaRPr>
          </a:p>
        </p:txBody>
      </p:sp>
      <p:sp>
        <p:nvSpPr>
          <p:cNvPr id="6" name="TextBox 5">
            <a:extLst>
              <a:ext uri="{FF2B5EF4-FFF2-40B4-BE49-F238E27FC236}">
                <a16:creationId xmlns:a16="http://schemas.microsoft.com/office/drawing/2014/main" id="{51CB1F09-1E40-E9E2-9058-72D3239A8BCF}"/>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896339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3F88F-59B6-352B-8D0C-BA5C2DF30908}"/>
              </a:ext>
            </a:extLst>
          </p:cNvPr>
          <p:cNvSpPr>
            <a:spLocks noGrp="1"/>
          </p:cNvSpPr>
          <p:nvPr>
            <p:ph type="title"/>
          </p:nvPr>
        </p:nvSpPr>
        <p:spPr>
          <a:xfrm>
            <a:off x="837335" y="512201"/>
            <a:ext cx="7047300" cy="482400"/>
          </a:xfrm>
        </p:spPr>
        <p:txBody>
          <a:bodyPr/>
          <a:lstStyle/>
          <a:p>
            <a:pPr algn="l"/>
            <a:r>
              <a:rPr lang="en-IN" b="1" dirty="0">
                <a:solidFill>
                  <a:schemeClr val="accent4">
                    <a:lumMod val="75000"/>
                  </a:schemeClr>
                </a:solidFill>
                <a:latin typeface="+mn-lt"/>
              </a:rPr>
              <a:t>Natural Resource Base</a:t>
            </a:r>
          </a:p>
        </p:txBody>
      </p:sp>
      <p:sp>
        <p:nvSpPr>
          <p:cNvPr id="3" name="Content Placeholder 2">
            <a:extLst>
              <a:ext uri="{FF2B5EF4-FFF2-40B4-BE49-F238E27FC236}">
                <a16:creationId xmlns:a16="http://schemas.microsoft.com/office/drawing/2014/main" id="{47065611-28A3-A601-EAAD-1A6BC699B7F3}"/>
              </a:ext>
            </a:extLst>
          </p:cNvPr>
          <p:cNvSpPr>
            <a:spLocks noGrp="1"/>
          </p:cNvSpPr>
          <p:nvPr>
            <p:ph idx="1"/>
          </p:nvPr>
        </p:nvSpPr>
        <p:spPr>
          <a:xfrm>
            <a:off x="837335" y="1175726"/>
            <a:ext cx="7884634" cy="2939074"/>
          </a:xfrm>
        </p:spPr>
        <p:txBody>
          <a:bodyPr/>
          <a:lstStyle/>
          <a:p>
            <a:pPr algn="just">
              <a:spcAft>
                <a:spcPts val="1200"/>
              </a:spcAft>
            </a:pPr>
            <a:r>
              <a:rPr lang="en-US" sz="2000" dirty="0">
                <a:solidFill>
                  <a:schemeClr val="bg1"/>
                </a:solidFill>
                <a:latin typeface="+mn-lt"/>
              </a:rPr>
              <a:t>The resources are being </a:t>
            </a:r>
            <a:r>
              <a:rPr lang="en-US" sz="2000" b="1" dirty="0">
                <a:solidFill>
                  <a:srgbClr val="1AF253"/>
                </a:solidFill>
                <a:latin typeface="+mn-lt"/>
              </a:rPr>
              <a:t>indiscriminately exploited and mismanaged</a:t>
            </a:r>
            <a:r>
              <a:rPr lang="en-US" sz="2000" dirty="0">
                <a:solidFill>
                  <a:schemeClr val="bg1"/>
                </a:solidFill>
                <a:latin typeface="+mn-lt"/>
              </a:rPr>
              <a:t>, thereby leading to the depletion of the very assets that are usually highlighted as triggering the greatest potential for growth and development of the NER.</a:t>
            </a:r>
          </a:p>
          <a:p>
            <a:pPr algn="just">
              <a:spcAft>
                <a:spcPts val="1200"/>
              </a:spcAft>
            </a:pPr>
            <a:r>
              <a:rPr lang="en-US" sz="2000" dirty="0">
                <a:solidFill>
                  <a:schemeClr val="bg1"/>
                </a:solidFill>
                <a:latin typeface="+mn-lt"/>
              </a:rPr>
              <a:t>Also, the biodiversity of the region is under severe threat.</a:t>
            </a:r>
            <a:endParaRPr lang="en-IN" sz="2000" dirty="0">
              <a:solidFill>
                <a:schemeClr val="bg1"/>
              </a:solidFill>
              <a:latin typeface="+mn-lt"/>
            </a:endParaRPr>
          </a:p>
        </p:txBody>
      </p:sp>
      <p:sp>
        <p:nvSpPr>
          <p:cNvPr id="4" name="Slide Number Placeholder 3">
            <a:extLst>
              <a:ext uri="{FF2B5EF4-FFF2-40B4-BE49-F238E27FC236}">
                <a16:creationId xmlns:a16="http://schemas.microsoft.com/office/drawing/2014/main" id="{E32ABA25-8D2F-6083-9C82-68EADF7EB81E}"/>
              </a:ext>
            </a:extLst>
          </p:cNvPr>
          <p:cNvSpPr>
            <a:spLocks noGrp="1"/>
          </p:cNvSpPr>
          <p:nvPr>
            <p:ph type="sldNum" sz="quarter" idx="12"/>
          </p:nvPr>
        </p:nvSpPr>
        <p:spPr/>
        <p:txBody>
          <a:bodyPr/>
          <a:lstStyle/>
          <a:p>
            <a:endParaRPr lang="en-IN" dirty="0"/>
          </a:p>
        </p:txBody>
      </p:sp>
      <p:sp>
        <p:nvSpPr>
          <p:cNvPr id="5" name="Slide Number Placeholder 1">
            <a:extLst>
              <a:ext uri="{FF2B5EF4-FFF2-40B4-BE49-F238E27FC236}">
                <a16:creationId xmlns:a16="http://schemas.microsoft.com/office/drawing/2014/main" id="{D87B94CA-3ECF-A8FA-25F5-7C024CA5B3D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34</a:t>
            </a:fld>
            <a:endParaRPr lang="en" b="1" dirty="0">
              <a:solidFill>
                <a:schemeClr val="tx1"/>
              </a:solidFill>
            </a:endParaRPr>
          </a:p>
        </p:txBody>
      </p:sp>
      <p:sp>
        <p:nvSpPr>
          <p:cNvPr id="6" name="TextBox 5">
            <a:extLst>
              <a:ext uri="{FF2B5EF4-FFF2-40B4-BE49-F238E27FC236}">
                <a16:creationId xmlns:a16="http://schemas.microsoft.com/office/drawing/2014/main" id="{4052DDBF-139A-0AE4-BFF3-525167936AB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893891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317F2-2576-7E2C-189B-BF1C216E7109}"/>
              </a:ext>
            </a:extLst>
          </p:cNvPr>
          <p:cNvSpPr>
            <a:spLocks noGrp="1"/>
          </p:cNvSpPr>
          <p:nvPr>
            <p:ph type="title"/>
          </p:nvPr>
        </p:nvSpPr>
        <p:spPr>
          <a:xfrm>
            <a:off x="456122" y="409324"/>
            <a:ext cx="3757772" cy="482400"/>
          </a:xfrm>
        </p:spPr>
        <p:txBody>
          <a:bodyPr/>
          <a:lstStyle/>
          <a:p>
            <a:r>
              <a:rPr lang="en-IN" sz="1800" b="1" dirty="0">
                <a:solidFill>
                  <a:schemeClr val="accent4">
                    <a:lumMod val="75000"/>
                  </a:schemeClr>
                </a:solidFill>
                <a:latin typeface="+mn-lt"/>
              </a:rPr>
              <a:t>Globalization</a:t>
            </a:r>
          </a:p>
        </p:txBody>
      </p:sp>
      <p:sp>
        <p:nvSpPr>
          <p:cNvPr id="3" name="Content Placeholder 2">
            <a:extLst>
              <a:ext uri="{FF2B5EF4-FFF2-40B4-BE49-F238E27FC236}">
                <a16:creationId xmlns:a16="http://schemas.microsoft.com/office/drawing/2014/main" id="{E721F448-154B-338C-040F-04241278E828}"/>
              </a:ext>
            </a:extLst>
          </p:cNvPr>
          <p:cNvSpPr>
            <a:spLocks noGrp="1"/>
          </p:cNvSpPr>
          <p:nvPr>
            <p:ph idx="1"/>
          </p:nvPr>
        </p:nvSpPr>
        <p:spPr>
          <a:xfrm>
            <a:off x="295325" y="1030472"/>
            <a:ext cx="3918569" cy="1799339"/>
          </a:xfrm>
        </p:spPr>
        <p:txBody>
          <a:bodyPr/>
          <a:lstStyle/>
          <a:p>
            <a:pPr algn="just"/>
            <a:r>
              <a:rPr lang="en-US" sz="1600" dirty="0">
                <a:solidFill>
                  <a:schemeClr val="bg1"/>
                </a:solidFill>
                <a:latin typeface="+mn-lt"/>
              </a:rPr>
              <a:t>It is </a:t>
            </a:r>
            <a:r>
              <a:rPr lang="en-US" sz="1600" b="1" dirty="0">
                <a:solidFill>
                  <a:srgbClr val="1AF253"/>
                </a:solidFill>
                <a:latin typeface="+mn-lt"/>
              </a:rPr>
              <a:t>extremely difficult </a:t>
            </a:r>
            <a:r>
              <a:rPr lang="en-US" sz="1600" dirty="0">
                <a:solidFill>
                  <a:schemeClr val="bg1"/>
                </a:solidFill>
                <a:latin typeface="+mn-lt"/>
              </a:rPr>
              <a:t>for NER to successfully compete with the MNCs and foreign entrepreneurs in business and trade.</a:t>
            </a:r>
            <a:endParaRPr lang="en-IN" sz="1600" dirty="0">
              <a:solidFill>
                <a:schemeClr val="bg1"/>
              </a:solidFill>
              <a:latin typeface="+mn-lt"/>
            </a:endParaRPr>
          </a:p>
        </p:txBody>
      </p:sp>
      <p:sp>
        <p:nvSpPr>
          <p:cNvPr id="6" name="Title 1">
            <a:extLst>
              <a:ext uri="{FF2B5EF4-FFF2-40B4-BE49-F238E27FC236}">
                <a16:creationId xmlns:a16="http://schemas.microsoft.com/office/drawing/2014/main" id="{B63D25BB-3B68-683F-4E23-343FF3EC8860}"/>
              </a:ext>
            </a:extLst>
          </p:cNvPr>
          <p:cNvSpPr txBox="1">
            <a:spLocks/>
          </p:cNvSpPr>
          <p:nvPr/>
        </p:nvSpPr>
        <p:spPr>
          <a:xfrm>
            <a:off x="4678324" y="409324"/>
            <a:ext cx="3865407" cy="47358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IN" sz="1800" b="1" dirty="0">
                <a:solidFill>
                  <a:schemeClr val="accent4">
                    <a:lumMod val="75000"/>
                  </a:schemeClr>
                </a:solidFill>
                <a:latin typeface="+mn-lt"/>
              </a:rPr>
              <a:t>Social Disorganisation</a:t>
            </a:r>
          </a:p>
        </p:txBody>
      </p:sp>
      <p:sp>
        <p:nvSpPr>
          <p:cNvPr id="7" name="Content Placeholder 2">
            <a:extLst>
              <a:ext uri="{FF2B5EF4-FFF2-40B4-BE49-F238E27FC236}">
                <a16:creationId xmlns:a16="http://schemas.microsoft.com/office/drawing/2014/main" id="{3056E3B9-650C-AB68-63A1-E8AD7ED34DD8}"/>
              </a:ext>
            </a:extLst>
          </p:cNvPr>
          <p:cNvSpPr txBox="1">
            <a:spLocks/>
          </p:cNvSpPr>
          <p:nvPr/>
        </p:nvSpPr>
        <p:spPr>
          <a:xfrm>
            <a:off x="4664471" y="882905"/>
            <a:ext cx="4014263" cy="194690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algn="just">
              <a:lnSpc>
                <a:spcPct val="150000"/>
              </a:lnSpc>
            </a:pPr>
            <a:r>
              <a:rPr lang="en-US" sz="1600" dirty="0">
                <a:solidFill>
                  <a:schemeClr val="bg1"/>
                </a:solidFill>
                <a:latin typeface="+mn-lt"/>
              </a:rPr>
              <a:t>Substance addiction</a:t>
            </a:r>
          </a:p>
          <a:p>
            <a:pPr algn="just">
              <a:lnSpc>
                <a:spcPct val="150000"/>
              </a:lnSpc>
            </a:pPr>
            <a:r>
              <a:rPr lang="en-US" sz="1600" dirty="0">
                <a:solidFill>
                  <a:schemeClr val="bg1"/>
                </a:solidFill>
                <a:latin typeface="+mn-lt"/>
              </a:rPr>
              <a:t>Migration </a:t>
            </a:r>
          </a:p>
          <a:p>
            <a:pPr algn="just">
              <a:lnSpc>
                <a:spcPct val="150000"/>
              </a:lnSpc>
            </a:pPr>
            <a:r>
              <a:rPr lang="en-US" sz="1600" dirty="0">
                <a:solidFill>
                  <a:schemeClr val="bg1"/>
                </a:solidFill>
                <a:latin typeface="+mn-lt"/>
              </a:rPr>
              <a:t>Infiltration</a:t>
            </a:r>
          </a:p>
          <a:p>
            <a:pPr algn="just">
              <a:lnSpc>
                <a:spcPct val="150000"/>
              </a:lnSpc>
            </a:pPr>
            <a:r>
              <a:rPr lang="en-US" sz="1600" dirty="0">
                <a:solidFill>
                  <a:schemeClr val="bg1"/>
                </a:solidFill>
                <a:latin typeface="+mn-lt"/>
              </a:rPr>
              <a:t>Smuggling and drug trafficking</a:t>
            </a:r>
          </a:p>
          <a:p>
            <a:pPr algn="just">
              <a:lnSpc>
                <a:spcPct val="150000"/>
              </a:lnSpc>
            </a:pPr>
            <a:r>
              <a:rPr lang="en-US" sz="1600" dirty="0">
                <a:solidFill>
                  <a:schemeClr val="bg1"/>
                </a:solidFill>
                <a:latin typeface="+mn-lt"/>
              </a:rPr>
              <a:t>AIDS etc.</a:t>
            </a:r>
            <a:endParaRPr lang="en-IN" sz="1600" dirty="0">
              <a:solidFill>
                <a:schemeClr val="bg1"/>
              </a:solidFill>
              <a:latin typeface="+mn-lt"/>
            </a:endParaRPr>
          </a:p>
        </p:txBody>
      </p:sp>
      <p:sp>
        <p:nvSpPr>
          <p:cNvPr id="4" name="Slide Number Placeholder 3">
            <a:extLst>
              <a:ext uri="{FF2B5EF4-FFF2-40B4-BE49-F238E27FC236}">
                <a16:creationId xmlns:a16="http://schemas.microsoft.com/office/drawing/2014/main" id="{B0062214-D09D-1C1B-43F2-AD8613B8BFAB}"/>
              </a:ext>
            </a:extLst>
          </p:cNvPr>
          <p:cNvSpPr>
            <a:spLocks noGrp="1"/>
          </p:cNvSpPr>
          <p:nvPr>
            <p:ph type="sldNum" sz="quarter" idx="12"/>
          </p:nvPr>
        </p:nvSpPr>
        <p:spPr/>
        <p:txBody>
          <a:bodyPr/>
          <a:lstStyle/>
          <a:p>
            <a:endParaRPr lang="en-IN" dirty="0"/>
          </a:p>
        </p:txBody>
      </p:sp>
      <p:sp>
        <p:nvSpPr>
          <p:cNvPr id="5" name="Slide Number Placeholder 1">
            <a:extLst>
              <a:ext uri="{FF2B5EF4-FFF2-40B4-BE49-F238E27FC236}">
                <a16:creationId xmlns:a16="http://schemas.microsoft.com/office/drawing/2014/main" id="{4E84FE8A-F077-85B4-F739-583D86348B6F}"/>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35</a:t>
            </a:fld>
            <a:endParaRPr lang="en" b="1" dirty="0">
              <a:solidFill>
                <a:schemeClr val="tx1"/>
              </a:solidFill>
            </a:endParaRPr>
          </a:p>
        </p:txBody>
      </p:sp>
      <p:sp>
        <p:nvSpPr>
          <p:cNvPr id="8" name="Title 1">
            <a:extLst>
              <a:ext uri="{FF2B5EF4-FFF2-40B4-BE49-F238E27FC236}">
                <a16:creationId xmlns:a16="http://schemas.microsoft.com/office/drawing/2014/main" id="{380A1A5F-3414-F660-2E71-204EEA87D144}"/>
              </a:ext>
            </a:extLst>
          </p:cNvPr>
          <p:cNvSpPr txBox="1">
            <a:spLocks/>
          </p:cNvSpPr>
          <p:nvPr/>
        </p:nvSpPr>
        <p:spPr>
          <a:xfrm>
            <a:off x="991934" y="2656801"/>
            <a:ext cx="2175400" cy="4824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pPr algn="r"/>
            <a:r>
              <a:rPr lang="en-IN" sz="1800" b="1" dirty="0">
                <a:solidFill>
                  <a:schemeClr val="accent4">
                    <a:lumMod val="75000"/>
                  </a:schemeClr>
                </a:solidFill>
                <a:latin typeface="+mj-lt"/>
              </a:rPr>
              <a:t>Military reasons</a:t>
            </a:r>
          </a:p>
        </p:txBody>
      </p:sp>
      <p:pic>
        <p:nvPicPr>
          <p:cNvPr id="9" name="Picture 6" descr="Seventy One Years of AFSPA: Failed State Machinery | NewsClick">
            <a:extLst>
              <a:ext uri="{FF2B5EF4-FFF2-40B4-BE49-F238E27FC236}">
                <a16:creationId xmlns:a16="http://schemas.microsoft.com/office/drawing/2014/main" id="{ABC4E99E-008F-DED7-115E-7860704C10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678" y="3139201"/>
            <a:ext cx="2202078" cy="1468052"/>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62F4AF09-6AB5-56B9-DC1F-5282B676B229}"/>
              </a:ext>
            </a:extLst>
          </p:cNvPr>
          <p:cNvSpPr txBox="1">
            <a:spLocks/>
          </p:cNvSpPr>
          <p:nvPr/>
        </p:nvSpPr>
        <p:spPr>
          <a:xfrm>
            <a:off x="7287738" y="3720147"/>
            <a:ext cx="1390996" cy="36105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pPr algn="l"/>
            <a:r>
              <a:rPr lang="en-IN" sz="1800" b="1" dirty="0">
                <a:solidFill>
                  <a:schemeClr val="accent4">
                    <a:lumMod val="75000"/>
                  </a:schemeClr>
                </a:solidFill>
                <a:latin typeface="+mj-lt"/>
              </a:rPr>
              <a:t>Racism</a:t>
            </a:r>
          </a:p>
        </p:txBody>
      </p:sp>
      <p:pic>
        <p:nvPicPr>
          <p:cNvPr id="11" name="Picture 2" descr="He Spat and Called Me Corona': Racism Against North East Indians Feeds Off  Coronavirus Panic">
            <a:extLst>
              <a:ext uri="{FF2B5EF4-FFF2-40B4-BE49-F238E27FC236}">
                <a16:creationId xmlns:a16="http://schemas.microsoft.com/office/drawing/2014/main" id="{4E2A2033-1229-8B3D-D4A9-689EB1F215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4734" y="3139201"/>
            <a:ext cx="2419200" cy="15229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D6CA434-6C6B-2257-230F-D87B7656082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2864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1FB68C0-38FE-E064-A10F-500744C72DA5}"/>
              </a:ext>
            </a:extLst>
          </p:cNvPr>
          <p:cNvSpPr txBox="1">
            <a:spLocks/>
          </p:cNvSpPr>
          <p:nvPr/>
        </p:nvSpPr>
        <p:spPr>
          <a:xfrm>
            <a:off x="710127" y="447184"/>
            <a:ext cx="3861873" cy="579177"/>
          </a:xfrm>
          <a:prstGeom prst="rect">
            <a:avLst/>
          </a:prstGeom>
          <a:ln/>
        </p:spPr>
        <p:style>
          <a:lnRef idx="1">
            <a:schemeClr val="accent4"/>
          </a:lnRef>
          <a:fillRef idx="2">
            <a:schemeClr val="accent4"/>
          </a:fillRef>
          <a:effectRef idx="1">
            <a:schemeClr val="accent4"/>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US" b="1" dirty="0">
                <a:solidFill>
                  <a:schemeClr val="tx1"/>
                </a:solidFill>
                <a:latin typeface="+mn-lt"/>
              </a:rPr>
              <a:t>Panchayati Raj System</a:t>
            </a:r>
            <a:endParaRPr lang="en-IN" b="1" dirty="0">
              <a:solidFill>
                <a:schemeClr val="tx1"/>
              </a:solidFill>
              <a:latin typeface="+mn-lt"/>
            </a:endParaRPr>
          </a:p>
        </p:txBody>
      </p:sp>
      <p:graphicFrame>
        <p:nvGraphicFramePr>
          <p:cNvPr id="6" name="Content Placeholder 5">
            <a:extLst>
              <a:ext uri="{FF2B5EF4-FFF2-40B4-BE49-F238E27FC236}">
                <a16:creationId xmlns:a16="http://schemas.microsoft.com/office/drawing/2014/main" id="{4DCC1509-0887-4C80-4AEA-7B23057FC380}"/>
              </a:ext>
            </a:extLst>
          </p:cNvPr>
          <p:cNvGraphicFramePr>
            <a:graphicFrameLocks noGrp="1"/>
          </p:cNvGraphicFramePr>
          <p:nvPr>
            <p:ph idx="4294967295"/>
            <p:extLst>
              <p:ext uri="{D42A27DB-BD31-4B8C-83A1-F6EECF244321}">
                <p14:modId xmlns:p14="http://schemas.microsoft.com/office/powerpoint/2010/main" val="2071105538"/>
              </p:ext>
            </p:extLst>
          </p:nvPr>
        </p:nvGraphicFramePr>
        <p:xfrm>
          <a:off x="422337" y="1932104"/>
          <a:ext cx="4644661" cy="2185035"/>
        </p:xfrm>
        <a:graphic>
          <a:graphicData uri="http://schemas.openxmlformats.org/drawingml/2006/table">
            <a:tbl>
              <a:tblPr>
                <a:tableStyleId>{2A488322-F2BA-4B5B-9748-0D474271808F}</a:tableStyleId>
              </a:tblPr>
              <a:tblGrid>
                <a:gridCol w="1564005">
                  <a:extLst>
                    <a:ext uri="{9D8B030D-6E8A-4147-A177-3AD203B41FA5}">
                      <a16:colId xmlns:a16="http://schemas.microsoft.com/office/drawing/2014/main" val="40521036"/>
                    </a:ext>
                  </a:extLst>
                </a:gridCol>
                <a:gridCol w="935198">
                  <a:extLst>
                    <a:ext uri="{9D8B030D-6E8A-4147-A177-3AD203B41FA5}">
                      <a16:colId xmlns:a16="http://schemas.microsoft.com/office/drawing/2014/main" val="1314034704"/>
                    </a:ext>
                  </a:extLst>
                </a:gridCol>
                <a:gridCol w="1232263">
                  <a:extLst>
                    <a:ext uri="{9D8B030D-6E8A-4147-A177-3AD203B41FA5}">
                      <a16:colId xmlns:a16="http://schemas.microsoft.com/office/drawing/2014/main" val="33075643"/>
                    </a:ext>
                  </a:extLst>
                </a:gridCol>
                <a:gridCol w="913195">
                  <a:extLst>
                    <a:ext uri="{9D8B030D-6E8A-4147-A177-3AD203B41FA5}">
                      <a16:colId xmlns:a16="http://schemas.microsoft.com/office/drawing/2014/main" val="81338330"/>
                    </a:ext>
                  </a:extLst>
                </a:gridCol>
              </a:tblGrid>
              <a:tr h="424456">
                <a:tc>
                  <a:txBody>
                    <a:bodyPr/>
                    <a:lstStyle/>
                    <a:p>
                      <a:pPr algn="ctr" fontAlgn="b"/>
                      <a:r>
                        <a:rPr lang="en-IN" sz="1400" b="1" u="none" strike="noStrike" dirty="0">
                          <a:solidFill>
                            <a:srgbClr val="000000"/>
                          </a:solidFill>
                          <a:effectLst/>
                        </a:rPr>
                        <a:t>State</a:t>
                      </a:r>
                      <a:endParaRPr lang="en-IN" sz="1400" b="1" i="0" u="none" strike="noStrike" dirty="0">
                        <a:solidFill>
                          <a:srgbClr val="000000"/>
                        </a:solidFill>
                        <a:effectLst/>
                        <a:latin typeface="Calibri" panose="020F0502020204030204" pitchFamily="34" charset="0"/>
                      </a:endParaRPr>
                    </a:p>
                  </a:txBody>
                  <a:tcPr marL="5715" marR="5715" marT="5715" marB="0" anchor="ctr"/>
                </a:tc>
                <a:tc>
                  <a:txBody>
                    <a:bodyPr/>
                    <a:lstStyle/>
                    <a:p>
                      <a:pPr algn="ctr" fontAlgn="b"/>
                      <a:r>
                        <a:rPr lang="en-IN" sz="1400" b="1" u="none" strike="noStrike">
                          <a:solidFill>
                            <a:srgbClr val="000000"/>
                          </a:solidFill>
                          <a:effectLst/>
                        </a:rPr>
                        <a:t>District Panchayat</a:t>
                      </a:r>
                      <a:endParaRPr lang="en-IN" sz="1400" b="1" i="0" u="none" strike="noStrike">
                        <a:solidFill>
                          <a:srgbClr val="000000"/>
                        </a:solidFill>
                        <a:effectLst/>
                        <a:latin typeface="Calibri" panose="020F0502020204030204" pitchFamily="34" charset="0"/>
                      </a:endParaRPr>
                    </a:p>
                  </a:txBody>
                  <a:tcPr marL="5715" marR="5715" marT="5715" marB="0" anchor="ctr"/>
                </a:tc>
                <a:tc>
                  <a:txBody>
                    <a:bodyPr/>
                    <a:lstStyle/>
                    <a:p>
                      <a:pPr algn="ctr" fontAlgn="b"/>
                      <a:r>
                        <a:rPr lang="en-IN" sz="1400" b="1" u="none" strike="noStrike" dirty="0">
                          <a:solidFill>
                            <a:srgbClr val="000000"/>
                          </a:solidFill>
                          <a:effectLst/>
                        </a:rPr>
                        <a:t>Intermediate Panchayat</a:t>
                      </a:r>
                      <a:endParaRPr lang="en-IN" sz="1400" b="1" i="0" u="none" strike="noStrike" dirty="0">
                        <a:solidFill>
                          <a:srgbClr val="000000"/>
                        </a:solidFill>
                        <a:effectLst/>
                        <a:latin typeface="Calibri" panose="020F0502020204030204" pitchFamily="34" charset="0"/>
                      </a:endParaRPr>
                    </a:p>
                  </a:txBody>
                  <a:tcPr marL="5715" marR="5715" marT="5715" marB="0" anchor="ctr"/>
                </a:tc>
                <a:tc>
                  <a:txBody>
                    <a:bodyPr/>
                    <a:lstStyle/>
                    <a:p>
                      <a:pPr algn="ctr" fontAlgn="b"/>
                      <a:r>
                        <a:rPr lang="en-IN" sz="1400" b="1" u="none" strike="noStrike" dirty="0">
                          <a:solidFill>
                            <a:srgbClr val="000000"/>
                          </a:solidFill>
                          <a:effectLst/>
                        </a:rPr>
                        <a:t>Village Panchayat</a:t>
                      </a:r>
                      <a:endParaRPr lang="en-IN" sz="1400" b="1" i="0" u="none" strike="noStrike" dirty="0">
                        <a:solidFill>
                          <a:srgbClr val="000000"/>
                        </a:solidFill>
                        <a:effectLst/>
                        <a:latin typeface="Calibri" panose="020F0502020204030204" pitchFamily="34" charset="0"/>
                      </a:endParaRPr>
                    </a:p>
                  </a:txBody>
                  <a:tcPr marL="5715" marR="5715" marT="5715" marB="0" anchor="ctr"/>
                </a:tc>
                <a:extLst>
                  <a:ext uri="{0D108BD9-81ED-4DB2-BD59-A6C34878D82A}">
                    <a16:rowId xmlns:a16="http://schemas.microsoft.com/office/drawing/2014/main" val="3616537664"/>
                  </a:ext>
                </a:extLst>
              </a:tr>
              <a:tr h="163144">
                <a:tc>
                  <a:txBody>
                    <a:bodyPr/>
                    <a:lstStyle/>
                    <a:p>
                      <a:pPr algn="ctr" fontAlgn="ctr"/>
                      <a:r>
                        <a:rPr lang="en-IN" sz="1400" b="0" u="none" strike="noStrike">
                          <a:solidFill>
                            <a:srgbClr val="000000"/>
                          </a:solidFill>
                          <a:effectLst/>
                        </a:rPr>
                        <a:t>Arunachal Pradesh</a:t>
                      </a:r>
                      <a:endParaRPr lang="en-IN" sz="1400" b="0" i="0" u="none" strike="noStrike">
                        <a:solidFill>
                          <a:srgbClr val="000000"/>
                        </a:solidFill>
                        <a:effectLst/>
                        <a:latin typeface="Times New Roman" panose="02020603050405020304" pitchFamily="18" charset="0"/>
                      </a:endParaRPr>
                    </a:p>
                  </a:txBody>
                  <a:tcPr marL="5715" marR="5715" marT="5715" marB="0" anchor="ctr"/>
                </a:tc>
                <a:tc>
                  <a:txBody>
                    <a:bodyPr/>
                    <a:lstStyle/>
                    <a:p>
                      <a:pPr algn="ctr" fontAlgn="b"/>
                      <a:r>
                        <a:rPr lang="en-IN" sz="1400" b="0" u="none" strike="noStrike">
                          <a:solidFill>
                            <a:srgbClr val="000000"/>
                          </a:solidFill>
                          <a:effectLst/>
                        </a:rPr>
                        <a:t>25</a:t>
                      </a:r>
                      <a:endParaRPr lang="en-IN" sz="1400" b="0" i="0" u="none" strike="noStrike">
                        <a:solidFill>
                          <a:srgbClr val="000000"/>
                        </a:solidFill>
                        <a:effectLst/>
                        <a:latin typeface="Calibri" panose="020F0502020204030204" pitchFamily="34" charset="0"/>
                      </a:endParaRPr>
                    </a:p>
                  </a:txBody>
                  <a:tcPr marL="5715" marR="5715" marT="5715" marB="0" anchor="b"/>
                </a:tc>
                <a:tc>
                  <a:txBody>
                    <a:bodyPr/>
                    <a:lstStyle/>
                    <a:p>
                      <a:pPr algn="ctr" fontAlgn="b"/>
                      <a:r>
                        <a:rPr lang="en-IN" sz="1400" b="0" u="none" strike="noStrike">
                          <a:solidFill>
                            <a:srgbClr val="000000"/>
                          </a:solidFill>
                          <a:effectLst/>
                        </a:rPr>
                        <a:t>NA</a:t>
                      </a:r>
                      <a:endParaRPr lang="en-IN" sz="1400" b="0" i="0" u="none" strike="noStrike">
                        <a:solidFill>
                          <a:srgbClr val="000000"/>
                        </a:solidFill>
                        <a:effectLst/>
                        <a:latin typeface="Calibri" panose="020F0502020204030204" pitchFamily="34" charset="0"/>
                      </a:endParaRPr>
                    </a:p>
                  </a:txBody>
                  <a:tcPr marL="5715" marR="5715" marT="5715" marB="0" anchor="b"/>
                </a:tc>
                <a:tc>
                  <a:txBody>
                    <a:bodyPr/>
                    <a:lstStyle/>
                    <a:p>
                      <a:pPr algn="ctr" fontAlgn="b"/>
                      <a:r>
                        <a:rPr lang="en-IN" sz="1400" b="0" u="none" strike="noStrike">
                          <a:solidFill>
                            <a:srgbClr val="000000"/>
                          </a:solidFill>
                          <a:effectLst/>
                        </a:rPr>
                        <a:t>2108</a:t>
                      </a:r>
                      <a:endParaRPr lang="en-IN" sz="1400" b="0" i="0" u="none" strike="noStrike">
                        <a:solidFill>
                          <a:srgbClr val="000000"/>
                        </a:solidFill>
                        <a:effectLst/>
                        <a:latin typeface="Calibri" panose="020F0502020204030204" pitchFamily="34" charset="0"/>
                      </a:endParaRPr>
                    </a:p>
                  </a:txBody>
                  <a:tcPr marL="5715" marR="5715" marT="5715" marB="0" anchor="b"/>
                </a:tc>
                <a:extLst>
                  <a:ext uri="{0D108BD9-81ED-4DB2-BD59-A6C34878D82A}">
                    <a16:rowId xmlns:a16="http://schemas.microsoft.com/office/drawing/2014/main" val="886009327"/>
                  </a:ext>
                </a:extLst>
              </a:tr>
              <a:tr h="201631">
                <a:tc>
                  <a:txBody>
                    <a:bodyPr/>
                    <a:lstStyle/>
                    <a:p>
                      <a:pPr algn="ctr" fontAlgn="ctr"/>
                      <a:r>
                        <a:rPr lang="en-IN" sz="1400" b="1" u="none" strike="noStrike" dirty="0">
                          <a:solidFill>
                            <a:srgbClr val="C00000"/>
                          </a:solidFill>
                          <a:effectLst/>
                        </a:rPr>
                        <a:t>Assam</a:t>
                      </a:r>
                      <a:endParaRPr lang="en-IN" sz="1400" b="1" i="0" u="none" strike="noStrike" dirty="0">
                        <a:solidFill>
                          <a:srgbClr val="C00000"/>
                        </a:solidFill>
                        <a:effectLst/>
                        <a:latin typeface="Times New Roman" panose="02020603050405020304" pitchFamily="18" charset="0"/>
                      </a:endParaRPr>
                    </a:p>
                  </a:txBody>
                  <a:tcPr marL="5715" marR="5715" marT="5715" marB="0" anchor="ctr"/>
                </a:tc>
                <a:tc>
                  <a:txBody>
                    <a:bodyPr/>
                    <a:lstStyle/>
                    <a:p>
                      <a:pPr algn="ctr" fontAlgn="b"/>
                      <a:r>
                        <a:rPr lang="en-IN" sz="1400" b="1" u="none" strike="noStrike" dirty="0">
                          <a:solidFill>
                            <a:srgbClr val="C00000"/>
                          </a:solidFill>
                          <a:effectLst/>
                        </a:rPr>
                        <a:t>27</a:t>
                      </a:r>
                      <a:endParaRPr lang="en-IN" sz="1400" b="1" i="0" u="none" strike="noStrike" dirty="0">
                        <a:solidFill>
                          <a:srgbClr val="C00000"/>
                        </a:solidFill>
                        <a:effectLst/>
                        <a:latin typeface="Calibri" panose="020F0502020204030204" pitchFamily="34" charset="0"/>
                      </a:endParaRPr>
                    </a:p>
                  </a:txBody>
                  <a:tcPr marL="5715" marR="5715" marT="5715" marB="0" anchor="b"/>
                </a:tc>
                <a:tc>
                  <a:txBody>
                    <a:bodyPr/>
                    <a:lstStyle/>
                    <a:p>
                      <a:pPr algn="ctr" fontAlgn="b"/>
                      <a:r>
                        <a:rPr lang="en-IN" sz="1400" b="1" u="none" strike="noStrike" dirty="0">
                          <a:solidFill>
                            <a:srgbClr val="C00000"/>
                          </a:solidFill>
                          <a:effectLst/>
                        </a:rPr>
                        <a:t>192</a:t>
                      </a:r>
                      <a:endParaRPr lang="en-IN" sz="1400" b="1" i="0" u="none" strike="noStrike" dirty="0">
                        <a:solidFill>
                          <a:srgbClr val="C00000"/>
                        </a:solidFill>
                        <a:effectLst/>
                        <a:latin typeface="Calibri" panose="020F0502020204030204" pitchFamily="34" charset="0"/>
                      </a:endParaRPr>
                    </a:p>
                  </a:txBody>
                  <a:tcPr marL="5715" marR="5715" marT="5715" marB="0" anchor="b"/>
                </a:tc>
                <a:tc>
                  <a:txBody>
                    <a:bodyPr/>
                    <a:lstStyle/>
                    <a:p>
                      <a:pPr algn="ctr" fontAlgn="b"/>
                      <a:r>
                        <a:rPr lang="en-IN" sz="1400" b="1" u="none" strike="noStrike" dirty="0">
                          <a:solidFill>
                            <a:srgbClr val="C00000"/>
                          </a:solidFill>
                          <a:effectLst/>
                        </a:rPr>
                        <a:t>2197</a:t>
                      </a:r>
                      <a:endParaRPr lang="en-IN" sz="1400" b="1" i="0" u="none" strike="noStrike" dirty="0">
                        <a:solidFill>
                          <a:srgbClr val="C00000"/>
                        </a:solidFill>
                        <a:effectLst/>
                        <a:latin typeface="Calibri" panose="020F0502020204030204" pitchFamily="34" charset="0"/>
                      </a:endParaRPr>
                    </a:p>
                  </a:txBody>
                  <a:tcPr marL="5715" marR="5715" marT="5715" marB="0" anchor="b"/>
                </a:tc>
                <a:extLst>
                  <a:ext uri="{0D108BD9-81ED-4DB2-BD59-A6C34878D82A}">
                    <a16:rowId xmlns:a16="http://schemas.microsoft.com/office/drawing/2014/main" val="4060406663"/>
                  </a:ext>
                </a:extLst>
              </a:tr>
              <a:tr h="201631">
                <a:tc>
                  <a:txBody>
                    <a:bodyPr/>
                    <a:lstStyle/>
                    <a:p>
                      <a:pPr algn="ctr" fontAlgn="ctr"/>
                      <a:r>
                        <a:rPr lang="en-IN" sz="1400" b="0" u="none" strike="noStrike">
                          <a:solidFill>
                            <a:srgbClr val="000000"/>
                          </a:solidFill>
                          <a:effectLst/>
                        </a:rPr>
                        <a:t>Manipur</a:t>
                      </a:r>
                      <a:endParaRPr lang="en-IN" sz="1400" b="0" i="0" u="none" strike="noStrike">
                        <a:solidFill>
                          <a:srgbClr val="000000"/>
                        </a:solidFill>
                        <a:effectLst/>
                        <a:latin typeface="Times New Roman" panose="02020603050405020304" pitchFamily="18" charset="0"/>
                      </a:endParaRPr>
                    </a:p>
                  </a:txBody>
                  <a:tcPr marL="5715" marR="5715" marT="5715" marB="0" anchor="ctr"/>
                </a:tc>
                <a:tc>
                  <a:txBody>
                    <a:bodyPr/>
                    <a:lstStyle/>
                    <a:p>
                      <a:pPr algn="ctr" fontAlgn="b"/>
                      <a:r>
                        <a:rPr lang="en-IN" sz="1400" b="0" u="none" strike="noStrike">
                          <a:solidFill>
                            <a:srgbClr val="000000"/>
                          </a:solidFill>
                          <a:effectLst/>
                        </a:rPr>
                        <a:t>6</a:t>
                      </a:r>
                      <a:endParaRPr lang="en-IN" sz="1400" b="0" i="0" u="none" strike="noStrike">
                        <a:solidFill>
                          <a:srgbClr val="000000"/>
                        </a:solidFill>
                        <a:effectLst/>
                        <a:latin typeface="Calibri" panose="020F0502020204030204" pitchFamily="34" charset="0"/>
                      </a:endParaRPr>
                    </a:p>
                  </a:txBody>
                  <a:tcPr marL="5715" marR="5715" marT="5715" marB="0" anchor="b"/>
                </a:tc>
                <a:tc>
                  <a:txBody>
                    <a:bodyPr/>
                    <a:lstStyle/>
                    <a:p>
                      <a:pPr algn="ctr" fontAlgn="b"/>
                      <a:r>
                        <a:rPr lang="en-IN" sz="1400" b="0" u="none" strike="noStrike" dirty="0">
                          <a:solidFill>
                            <a:srgbClr val="000000"/>
                          </a:solidFill>
                          <a:effectLst/>
                        </a:rPr>
                        <a:t>NA</a:t>
                      </a:r>
                      <a:endParaRPr lang="en-IN" sz="1400" b="0" i="0" u="none" strike="noStrike" dirty="0">
                        <a:solidFill>
                          <a:srgbClr val="000000"/>
                        </a:solidFill>
                        <a:effectLst/>
                        <a:latin typeface="Calibri" panose="020F0502020204030204" pitchFamily="34" charset="0"/>
                      </a:endParaRPr>
                    </a:p>
                  </a:txBody>
                  <a:tcPr marL="5715" marR="5715" marT="5715" marB="0" anchor="b"/>
                </a:tc>
                <a:tc>
                  <a:txBody>
                    <a:bodyPr/>
                    <a:lstStyle/>
                    <a:p>
                      <a:pPr algn="ctr" fontAlgn="b"/>
                      <a:r>
                        <a:rPr lang="en-IN" sz="1400" b="0" u="none" strike="noStrike">
                          <a:solidFill>
                            <a:srgbClr val="000000"/>
                          </a:solidFill>
                          <a:effectLst/>
                        </a:rPr>
                        <a:t>161</a:t>
                      </a:r>
                      <a:endParaRPr lang="en-IN" sz="1400" b="0" i="0" u="none" strike="noStrike">
                        <a:solidFill>
                          <a:srgbClr val="000000"/>
                        </a:solidFill>
                        <a:effectLst/>
                        <a:latin typeface="Calibri" panose="020F0502020204030204" pitchFamily="34" charset="0"/>
                      </a:endParaRPr>
                    </a:p>
                  </a:txBody>
                  <a:tcPr marL="5715" marR="5715" marT="5715" marB="0" anchor="b"/>
                </a:tc>
                <a:extLst>
                  <a:ext uri="{0D108BD9-81ED-4DB2-BD59-A6C34878D82A}">
                    <a16:rowId xmlns:a16="http://schemas.microsoft.com/office/drawing/2014/main" val="4140539121"/>
                  </a:ext>
                </a:extLst>
              </a:tr>
              <a:tr h="201631">
                <a:tc>
                  <a:txBody>
                    <a:bodyPr/>
                    <a:lstStyle/>
                    <a:p>
                      <a:pPr algn="ctr" fontAlgn="ctr"/>
                      <a:r>
                        <a:rPr lang="en-IN" sz="1400" b="0" u="none" strike="noStrike" dirty="0">
                          <a:solidFill>
                            <a:srgbClr val="000000"/>
                          </a:solidFill>
                          <a:effectLst/>
                        </a:rPr>
                        <a:t>Meghalaya</a:t>
                      </a:r>
                      <a:endParaRPr lang="en-IN" sz="1400" b="0" i="0" u="none" strike="noStrike" dirty="0">
                        <a:solidFill>
                          <a:srgbClr val="000000"/>
                        </a:solidFill>
                        <a:effectLst/>
                        <a:latin typeface="Times New Roman" panose="02020603050405020304" pitchFamily="18" charset="0"/>
                      </a:endParaRPr>
                    </a:p>
                  </a:txBody>
                  <a:tcPr marL="5715" marR="5715" marT="5715" marB="0" anchor="ctr">
                    <a:solidFill>
                      <a:schemeClr val="accent6">
                        <a:lumMod val="60000"/>
                        <a:lumOff val="40000"/>
                      </a:schemeClr>
                    </a:solidFill>
                  </a:tcPr>
                </a:tc>
                <a:tc>
                  <a:txBody>
                    <a:bodyPr/>
                    <a:lstStyle/>
                    <a:p>
                      <a:pPr algn="ctr" fontAlgn="b"/>
                      <a:r>
                        <a:rPr lang="en-IN" sz="1400" b="0" u="none" strike="noStrike">
                          <a:solidFill>
                            <a:srgbClr val="000000"/>
                          </a:solidFill>
                          <a:effectLst/>
                        </a:rPr>
                        <a:t>NA</a:t>
                      </a:r>
                      <a:endParaRPr lang="en-IN" sz="1400" b="0" i="0" u="none" strike="noStrike">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tc>
                  <a:txBody>
                    <a:bodyPr/>
                    <a:lstStyle/>
                    <a:p>
                      <a:pPr algn="ctr" fontAlgn="b"/>
                      <a:r>
                        <a:rPr lang="en-IN" sz="1400" b="0" u="none" strike="noStrike">
                          <a:solidFill>
                            <a:srgbClr val="000000"/>
                          </a:solidFill>
                          <a:effectLst/>
                        </a:rPr>
                        <a:t>NA</a:t>
                      </a:r>
                      <a:endParaRPr lang="en-IN" sz="1400" b="0" i="0" u="none" strike="noStrike">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tc>
                  <a:txBody>
                    <a:bodyPr/>
                    <a:lstStyle/>
                    <a:p>
                      <a:pPr algn="ctr" fontAlgn="b"/>
                      <a:r>
                        <a:rPr lang="en-IN" sz="1400" b="0" u="none" strike="noStrike">
                          <a:solidFill>
                            <a:srgbClr val="000000"/>
                          </a:solidFill>
                          <a:effectLst/>
                        </a:rPr>
                        <a:t>NA</a:t>
                      </a:r>
                      <a:endParaRPr lang="en-IN" sz="1400" b="0" i="0" u="none" strike="noStrike">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extLst>
                  <a:ext uri="{0D108BD9-81ED-4DB2-BD59-A6C34878D82A}">
                    <a16:rowId xmlns:a16="http://schemas.microsoft.com/office/drawing/2014/main" val="4191496547"/>
                  </a:ext>
                </a:extLst>
              </a:tr>
              <a:tr h="201631">
                <a:tc>
                  <a:txBody>
                    <a:bodyPr/>
                    <a:lstStyle/>
                    <a:p>
                      <a:pPr algn="ctr" fontAlgn="ctr"/>
                      <a:r>
                        <a:rPr lang="en-IN" sz="1400" b="0" u="none" strike="noStrike" dirty="0">
                          <a:solidFill>
                            <a:srgbClr val="000000"/>
                          </a:solidFill>
                          <a:effectLst/>
                        </a:rPr>
                        <a:t>Mizoram</a:t>
                      </a:r>
                      <a:endParaRPr lang="en-IN" sz="1400" b="0" i="0" u="none" strike="noStrike" dirty="0">
                        <a:solidFill>
                          <a:srgbClr val="000000"/>
                        </a:solidFill>
                        <a:effectLst/>
                        <a:latin typeface="Times New Roman" panose="02020603050405020304" pitchFamily="18" charset="0"/>
                      </a:endParaRPr>
                    </a:p>
                  </a:txBody>
                  <a:tcPr marL="5715" marR="5715" marT="5715" marB="0" anchor="ctr">
                    <a:solidFill>
                      <a:schemeClr val="accent6">
                        <a:lumMod val="60000"/>
                        <a:lumOff val="40000"/>
                      </a:schemeClr>
                    </a:solidFill>
                  </a:tcPr>
                </a:tc>
                <a:tc>
                  <a:txBody>
                    <a:bodyPr/>
                    <a:lstStyle/>
                    <a:p>
                      <a:pPr algn="ctr" fontAlgn="b"/>
                      <a:r>
                        <a:rPr lang="en-IN" sz="1400" b="0" u="none" strike="noStrike" dirty="0">
                          <a:solidFill>
                            <a:srgbClr val="000000"/>
                          </a:solidFill>
                          <a:effectLst/>
                        </a:rPr>
                        <a:t>NA</a:t>
                      </a:r>
                      <a:endParaRPr lang="en-IN" sz="1400" b="0" i="0" u="none" strike="noStrike" dirty="0">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tc>
                  <a:txBody>
                    <a:bodyPr/>
                    <a:lstStyle/>
                    <a:p>
                      <a:pPr algn="ctr" fontAlgn="b"/>
                      <a:r>
                        <a:rPr lang="en-IN" sz="1400" b="0" u="none" strike="noStrike" dirty="0">
                          <a:solidFill>
                            <a:srgbClr val="000000"/>
                          </a:solidFill>
                          <a:effectLst/>
                        </a:rPr>
                        <a:t>NA</a:t>
                      </a:r>
                      <a:endParaRPr lang="en-IN" sz="1400" b="0" i="0" u="none" strike="noStrike" dirty="0">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tc>
                  <a:txBody>
                    <a:bodyPr/>
                    <a:lstStyle/>
                    <a:p>
                      <a:pPr algn="ctr" fontAlgn="b"/>
                      <a:r>
                        <a:rPr lang="en-IN" sz="1400" b="0" u="none" strike="noStrike" dirty="0">
                          <a:solidFill>
                            <a:srgbClr val="000000"/>
                          </a:solidFill>
                          <a:effectLst/>
                        </a:rPr>
                        <a:t>NA</a:t>
                      </a:r>
                      <a:endParaRPr lang="en-IN" sz="1400" b="0" i="0" u="none" strike="noStrike" dirty="0">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extLst>
                  <a:ext uri="{0D108BD9-81ED-4DB2-BD59-A6C34878D82A}">
                    <a16:rowId xmlns:a16="http://schemas.microsoft.com/office/drawing/2014/main" val="2450542020"/>
                  </a:ext>
                </a:extLst>
              </a:tr>
              <a:tr h="201631">
                <a:tc>
                  <a:txBody>
                    <a:bodyPr/>
                    <a:lstStyle/>
                    <a:p>
                      <a:pPr algn="ctr" fontAlgn="ctr"/>
                      <a:r>
                        <a:rPr lang="en-IN" sz="1400" b="0" u="none" strike="noStrike" dirty="0">
                          <a:solidFill>
                            <a:srgbClr val="000000"/>
                          </a:solidFill>
                          <a:effectLst/>
                        </a:rPr>
                        <a:t>Nagaland</a:t>
                      </a:r>
                      <a:endParaRPr lang="en-IN" sz="1400" b="0" i="0" u="none" strike="noStrike" dirty="0">
                        <a:solidFill>
                          <a:srgbClr val="000000"/>
                        </a:solidFill>
                        <a:effectLst/>
                        <a:latin typeface="Times New Roman" panose="02020603050405020304" pitchFamily="18" charset="0"/>
                      </a:endParaRPr>
                    </a:p>
                  </a:txBody>
                  <a:tcPr marL="5715" marR="5715" marT="5715" marB="0" anchor="ctr">
                    <a:solidFill>
                      <a:schemeClr val="accent6">
                        <a:lumMod val="60000"/>
                        <a:lumOff val="40000"/>
                      </a:schemeClr>
                    </a:solidFill>
                  </a:tcPr>
                </a:tc>
                <a:tc>
                  <a:txBody>
                    <a:bodyPr/>
                    <a:lstStyle/>
                    <a:p>
                      <a:pPr algn="ctr" fontAlgn="b"/>
                      <a:r>
                        <a:rPr lang="en-IN" sz="1400" b="0" u="none" strike="noStrike" dirty="0">
                          <a:solidFill>
                            <a:srgbClr val="000000"/>
                          </a:solidFill>
                          <a:effectLst/>
                        </a:rPr>
                        <a:t>NA</a:t>
                      </a:r>
                      <a:endParaRPr lang="en-IN" sz="1400" b="0" i="0" u="none" strike="noStrike" dirty="0">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tc>
                  <a:txBody>
                    <a:bodyPr/>
                    <a:lstStyle/>
                    <a:p>
                      <a:pPr algn="ctr" fontAlgn="b"/>
                      <a:r>
                        <a:rPr lang="en-IN" sz="1400" b="0" u="none" strike="noStrike" dirty="0">
                          <a:solidFill>
                            <a:srgbClr val="000000"/>
                          </a:solidFill>
                          <a:effectLst/>
                        </a:rPr>
                        <a:t>NA</a:t>
                      </a:r>
                      <a:endParaRPr lang="en-IN" sz="1400" b="0" i="0" u="none" strike="noStrike" dirty="0">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tc>
                  <a:txBody>
                    <a:bodyPr/>
                    <a:lstStyle/>
                    <a:p>
                      <a:pPr algn="ctr" fontAlgn="b"/>
                      <a:r>
                        <a:rPr lang="en-IN" sz="1400" b="0" u="none" strike="noStrike" dirty="0">
                          <a:solidFill>
                            <a:srgbClr val="000000"/>
                          </a:solidFill>
                          <a:effectLst/>
                        </a:rPr>
                        <a:t>NA</a:t>
                      </a:r>
                      <a:endParaRPr lang="en-IN" sz="1400" b="0" i="0" u="none" strike="noStrike" dirty="0">
                        <a:solidFill>
                          <a:srgbClr val="000000"/>
                        </a:solidFill>
                        <a:effectLst/>
                        <a:latin typeface="Calibri" panose="020F0502020204030204" pitchFamily="34" charset="0"/>
                      </a:endParaRPr>
                    </a:p>
                  </a:txBody>
                  <a:tcPr marL="5715" marR="5715" marT="5715" marB="0" anchor="b">
                    <a:solidFill>
                      <a:schemeClr val="accent6">
                        <a:lumMod val="60000"/>
                        <a:lumOff val="40000"/>
                      </a:schemeClr>
                    </a:solidFill>
                  </a:tcPr>
                </a:tc>
                <a:extLst>
                  <a:ext uri="{0D108BD9-81ED-4DB2-BD59-A6C34878D82A}">
                    <a16:rowId xmlns:a16="http://schemas.microsoft.com/office/drawing/2014/main" val="3274745935"/>
                  </a:ext>
                </a:extLst>
              </a:tr>
              <a:tr h="201631">
                <a:tc>
                  <a:txBody>
                    <a:bodyPr/>
                    <a:lstStyle/>
                    <a:p>
                      <a:pPr algn="ctr" fontAlgn="ctr"/>
                      <a:r>
                        <a:rPr lang="en-IN" sz="1400" b="0" u="none" strike="noStrike">
                          <a:solidFill>
                            <a:srgbClr val="000000"/>
                          </a:solidFill>
                          <a:effectLst/>
                        </a:rPr>
                        <a:t>Sikkim</a:t>
                      </a:r>
                      <a:endParaRPr lang="en-IN" sz="1400" b="0" i="0" u="none" strike="noStrike">
                        <a:solidFill>
                          <a:srgbClr val="000000"/>
                        </a:solidFill>
                        <a:effectLst/>
                        <a:latin typeface="Times New Roman" panose="02020603050405020304" pitchFamily="18" charset="0"/>
                      </a:endParaRPr>
                    </a:p>
                  </a:txBody>
                  <a:tcPr marL="5715" marR="5715" marT="5715" marB="0" anchor="ctr"/>
                </a:tc>
                <a:tc>
                  <a:txBody>
                    <a:bodyPr/>
                    <a:lstStyle/>
                    <a:p>
                      <a:pPr algn="ctr" fontAlgn="b"/>
                      <a:r>
                        <a:rPr lang="en-IN" sz="1400" b="0" u="none" strike="noStrike">
                          <a:solidFill>
                            <a:srgbClr val="000000"/>
                          </a:solidFill>
                          <a:effectLst/>
                        </a:rPr>
                        <a:t>4</a:t>
                      </a:r>
                      <a:endParaRPr lang="en-IN" sz="1400" b="0" i="0" u="none" strike="noStrike">
                        <a:solidFill>
                          <a:srgbClr val="000000"/>
                        </a:solidFill>
                        <a:effectLst/>
                        <a:latin typeface="Calibri" panose="020F0502020204030204" pitchFamily="34" charset="0"/>
                      </a:endParaRPr>
                    </a:p>
                  </a:txBody>
                  <a:tcPr marL="5715" marR="5715" marT="5715" marB="0" anchor="b"/>
                </a:tc>
                <a:tc>
                  <a:txBody>
                    <a:bodyPr/>
                    <a:lstStyle/>
                    <a:p>
                      <a:pPr algn="ctr" fontAlgn="b"/>
                      <a:r>
                        <a:rPr lang="en-IN" sz="1400" b="0" u="none" strike="noStrike">
                          <a:solidFill>
                            <a:srgbClr val="000000"/>
                          </a:solidFill>
                          <a:effectLst/>
                        </a:rPr>
                        <a:t>NA</a:t>
                      </a:r>
                      <a:endParaRPr lang="en-IN" sz="1400" b="0" i="0" u="none" strike="noStrike">
                        <a:solidFill>
                          <a:srgbClr val="000000"/>
                        </a:solidFill>
                        <a:effectLst/>
                        <a:latin typeface="Calibri" panose="020F0502020204030204" pitchFamily="34" charset="0"/>
                      </a:endParaRPr>
                    </a:p>
                  </a:txBody>
                  <a:tcPr marL="5715" marR="5715" marT="5715" marB="0" anchor="b"/>
                </a:tc>
                <a:tc>
                  <a:txBody>
                    <a:bodyPr/>
                    <a:lstStyle/>
                    <a:p>
                      <a:pPr algn="ctr" fontAlgn="b"/>
                      <a:r>
                        <a:rPr lang="en-IN" sz="1400" b="0" u="none" strike="noStrike">
                          <a:solidFill>
                            <a:srgbClr val="000000"/>
                          </a:solidFill>
                          <a:effectLst/>
                        </a:rPr>
                        <a:t>185</a:t>
                      </a:r>
                      <a:endParaRPr lang="en-IN" sz="1400" b="0" i="0" u="none" strike="noStrike">
                        <a:solidFill>
                          <a:srgbClr val="000000"/>
                        </a:solidFill>
                        <a:effectLst/>
                        <a:latin typeface="Calibri" panose="020F0502020204030204" pitchFamily="34" charset="0"/>
                      </a:endParaRPr>
                    </a:p>
                  </a:txBody>
                  <a:tcPr marL="5715" marR="5715" marT="5715" marB="0" anchor="b"/>
                </a:tc>
                <a:extLst>
                  <a:ext uri="{0D108BD9-81ED-4DB2-BD59-A6C34878D82A}">
                    <a16:rowId xmlns:a16="http://schemas.microsoft.com/office/drawing/2014/main" val="1224224066"/>
                  </a:ext>
                </a:extLst>
              </a:tr>
              <a:tr h="201631">
                <a:tc>
                  <a:txBody>
                    <a:bodyPr/>
                    <a:lstStyle/>
                    <a:p>
                      <a:pPr algn="ctr" fontAlgn="ctr"/>
                      <a:r>
                        <a:rPr lang="en-IN" sz="1400" b="1" u="none" strike="noStrike" dirty="0">
                          <a:solidFill>
                            <a:srgbClr val="C00000"/>
                          </a:solidFill>
                          <a:effectLst/>
                        </a:rPr>
                        <a:t>Tripura</a:t>
                      </a:r>
                      <a:endParaRPr lang="en-IN" sz="1400" b="1" i="0" u="none" strike="noStrike" dirty="0">
                        <a:solidFill>
                          <a:srgbClr val="C00000"/>
                        </a:solidFill>
                        <a:effectLst/>
                        <a:latin typeface="Times New Roman" panose="02020603050405020304" pitchFamily="18" charset="0"/>
                      </a:endParaRPr>
                    </a:p>
                  </a:txBody>
                  <a:tcPr marL="5715" marR="5715" marT="5715" marB="0" anchor="ctr"/>
                </a:tc>
                <a:tc>
                  <a:txBody>
                    <a:bodyPr/>
                    <a:lstStyle/>
                    <a:p>
                      <a:pPr algn="ctr" fontAlgn="b"/>
                      <a:r>
                        <a:rPr lang="en-IN" sz="1400" b="1" u="none" strike="noStrike" dirty="0">
                          <a:solidFill>
                            <a:srgbClr val="C00000"/>
                          </a:solidFill>
                          <a:effectLst/>
                        </a:rPr>
                        <a:t>8</a:t>
                      </a:r>
                      <a:endParaRPr lang="en-IN" sz="1400" b="1" i="0" u="none" strike="noStrike" dirty="0">
                        <a:solidFill>
                          <a:srgbClr val="C00000"/>
                        </a:solidFill>
                        <a:effectLst/>
                        <a:latin typeface="Calibri" panose="020F0502020204030204" pitchFamily="34" charset="0"/>
                      </a:endParaRPr>
                    </a:p>
                  </a:txBody>
                  <a:tcPr marL="5715" marR="5715" marT="5715" marB="0" anchor="b"/>
                </a:tc>
                <a:tc>
                  <a:txBody>
                    <a:bodyPr/>
                    <a:lstStyle/>
                    <a:p>
                      <a:pPr algn="ctr" fontAlgn="b"/>
                      <a:r>
                        <a:rPr lang="en-IN" sz="1400" b="1" u="none" strike="noStrike" dirty="0">
                          <a:solidFill>
                            <a:srgbClr val="C00000"/>
                          </a:solidFill>
                          <a:effectLst/>
                        </a:rPr>
                        <a:t>35</a:t>
                      </a:r>
                      <a:endParaRPr lang="en-IN" sz="1400" b="1" i="0" u="none" strike="noStrike" dirty="0">
                        <a:solidFill>
                          <a:srgbClr val="C00000"/>
                        </a:solidFill>
                        <a:effectLst/>
                        <a:latin typeface="Calibri" panose="020F0502020204030204" pitchFamily="34" charset="0"/>
                      </a:endParaRPr>
                    </a:p>
                  </a:txBody>
                  <a:tcPr marL="5715" marR="5715" marT="5715" marB="0" anchor="b"/>
                </a:tc>
                <a:tc>
                  <a:txBody>
                    <a:bodyPr/>
                    <a:lstStyle/>
                    <a:p>
                      <a:pPr algn="ctr" fontAlgn="b"/>
                      <a:r>
                        <a:rPr lang="en-IN" sz="1400" b="1" u="none" strike="noStrike" dirty="0">
                          <a:solidFill>
                            <a:srgbClr val="C00000"/>
                          </a:solidFill>
                          <a:effectLst/>
                        </a:rPr>
                        <a:t>591</a:t>
                      </a:r>
                      <a:endParaRPr lang="en-IN" sz="1400" b="1" i="0" u="none" strike="noStrike" dirty="0">
                        <a:solidFill>
                          <a:srgbClr val="C00000"/>
                        </a:solidFill>
                        <a:effectLst/>
                        <a:latin typeface="Calibri" panose="020F0502020204030204" pitchFamily="34" charset="0"/>
                      </a:endParaRPr>
                    </a:p>
                  </a:txBody>
                  <a:tcPr marL="5715" marR="5715" marT="5715" marB="0" anchor="b"/>
                </a:tc>
                <a:extLst>
                  <a:ext uri="{0D108BD9-81ED-4DB2-BD59-A6C34878D82A}">
                    <a16:rowId xmlns:a16="http://schemas.microsoft.com/office/drawing/2014/main" val="1542151356"/>
                  </a:ext>
                </a:extLst>
              </a:tr>
            </a:tbl>
          </a:graphicData>
        </a:graphic>
      </p:graphicFrame>
      <p:sp>
        <p:nvSpPr>
          <p:cNvPr id="7" name="TextBox 6">
            <a:extLst>
              <a:ext uri="{FF2B5EF4-FFF2-40B4-BE49-F238E27FC236}">
                <a16:creationId xmlns:a16="http://schemas.microsoft.com/office/drawing/2014/main" id="{AE461C0B-2FC5-769E-BAD3-43E3CE91A62B}"/>
              </a:ext>
            </a:extLst>
          </p:cNvPr>
          <p:cNvSpPr txBox="1"/>
          <p:nvPr/>
        </p:nvSpPr>
        <p:spPr>
          <a:xfrm>
            <a:off x="327660" y="4286696"/>
            <a:ext cx="2855893" cy="253916"/>
          </a:xfrm>
          <a:prstGeom prst="rect">
            <a:avLst/>
          </a:prstGeom>
          <a:noFill/>
        </p:spPr>
        <p:txBody>
          <a:bodyPr wrap="square" rtlCol="0">
            <a:spAutoFit/>
          </a:bodyPr>
          <a:lstStyle/>
          <a:p>
            <a:r>
              <a:rPr lang="en-US" sz="1050" b="1" i="1" dirty="0">
                <a:solidFill>
                  <a:schemeClr val="tx1"/>
                </a:solidFill>
                <a:latin typeface="+mn-lt"/>
              </a:rPr>
              <a:t>Source: Ministry of Panchayati Raj, </a:t>
            </a:r>
            <a:r>
              <a:rPr lang="en-US" sz="1050" b="1" i="1" dirty="0" err="1">
                <a:solidFill>
                  <a:schemeClr val="tx1"/>
                </a:solidFill>
                <a:latin typeface="+mn-lt"/>
              </a:rPr>
              <a:t>GoI</a:t>
            </a:r>
            <a:endParaRPr lang="en-IN" sz="1050" b="1" i="1" dirty="0">
              <a:solidFill>
                <a:schemeClr val="tx1"/>
              </a:solidFill>
              <a:latin typeface="+mn-lt"/>
            </a:endParaRPr>
          </a:p>
        </p:txBody>
      </p:sp>
      <p:sp>
        <p:nvSpPr>
          <p:cNvPr id="8" name="Title 1">
            <a:extLst>
              <a:ext uri="{FF2B5EF4-FFF2-40B4-BE49-F238E27FC236}">
                <a16:creationId xmlns:a16="http://schemas.microsoft.com/office/drawing/2014/main" id="{BE32D610-42D8-1150-D706-A0280AB8AE7C}"/>
              </a:ext>
            </a:extLst>
          </p:cNvPr>
          <p:cNvSpPr txBox="1">
            <a:spLocks/>
          </p:cNvSpPr>
          <p:nvPr/>
        </p:nvSpPr>
        <p:spPr>
          <a:xfrm>
            <a:off x="509536" y="1250306"/>
            <a:ext cx="3401730" cy="40515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US" sz="1800" b="1" dirty="0">
                <a:solidFill>
                  <a:schemeClr val="tx1"/>
                </a:solidFill>
                <a:latin typeface="+mn-lt"/>
              </a:rPr>
              <a:t>Status of PRIs in NE India</a:t>
            </a:r>
            <a:endParaRPr lang="en-IN" sz="1800" b="1" dirty="0">
              <a:solidFill>
                <a:schemeClr val="tx1"/>
              </a:solidFill>
              <a:latin typeface="+mn-lt"/>
            </a:endParaRPr>
          </a:p>
        </p:txBody>
      </p:sp>
      <p:sp>
        <p:nvSpPr>
          <p:cNvPr id="9" name="Title 1">
            <a:extLst>
              <a:ext uri="{FF2B5EF4-FFF2-40B4-BE49-F238E27FC236}">
                <a16:creationId xmlns:a16="http://schemas.microsoft.com/office/drawing/2014/main" id="{E7DFCF24-F563-1F88-3326-C6CCB53DC94E}"/>
              </a:ext>
            </a:extLst>
          </p:cNvPr>
          <p:cNvSpPr txBox="1">
            <a:spLocks/>
          </p:cNvSpPr>
          <p:nvPr/>
        </p:nvSpPr>
        <p:spPr>
          <a:xfrm>
            <a:off x="5205166" y="617840"/>
            <a:ext cx="3652185" cy="15155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pPr>
              <a:lnSpc>
                <a:spcPct val="150000"/>
              </a:lnSpc>
            </a:pPr>
            <a:r>
              <a:rPr lang="en-US" sz="1800" b="1" dirty="0">
                <a:solidFill>
                  <a:schemeClr val="tx1"/>
                </a:solidFill>
                <a:latin typeface="+mn-lt"/>
              </a:rPr>
              <a:t>In the absence of PRIs…</a:t>
            </a:r>
          </a:p>
          <a:p>
            <a:pPr marL="285750" indent="-285750" algn="l">
              <a:lnSpc>
                <a:spcPct val="150000"/>
              </a:lnSpc>
              <a:buFont typeface="Wingdings" panose="05000000000000000000" pitchFamily="2" charset="2"/>
              <a:buChar char="ü"/>
            </a:pPr>
            <a:r>
              <a:rPr lang="en-US" sz="1800" dirty="0">
                <a:solidFill>
                  <a:schemeClr val="tx1"/>
                </a:solidFill>
                <a:latin typeface="+mn-lt"/>
              </a:rPr>
              <a:t>Local self governance (ADCs)</a:t>
            </a:r>
          </a:p>
          <a:p>
            <a:pPr marL="285750" indent="-285750" algn="l">
              <a:lnSpc>
                <a:spcPct val="150000"/>
              </a:lnSpc>
              <a:buFont typeface="Wingdings" panose="05000000000000000000" pitchFamily="2" charset="2"/>
              <a:buChar char="ü"/>
            </a:pPr>
            <a:r>
              <a:rPr lang="en-US" sz="1800" dirty="0">
                <a:solidFill>
                  <a:schemeClr val="tx1"/>
                </a:solidFill>
                <a:latin typeface="+mn-lt"/>
              </a:rPr>
              <a:t>NGOs</a:t>
            </a:r>
          </a:p>
        </p:txBody>
      </p:sp>
      <p:pic>
        <p:nvPicPr>
          <p:cNvPr id="11266" name="Picture 2" descr="Land sale deed goes missing in KHADC">
            <a:extLst>
              <a:ext uri="{FF2B5EF4-FFF2-40B4-BE49-F238E27FC236}">
                <a16:creationId xmlns:a16="http://schemas.microsoft.com/office/drawing/2014/main" id="{A7FD9502-463F-F150-7C23-25F50C37D5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7241" y="2336591"/>
            <a:ext cx="2867143" cy="1592857"/>
          </a:xfrm>
          <a:prstGeom prst="rect">
            <a:avLst/>
          </a:prstGeom>
          <a:noFill/>
          <a:extLst>
            <a:ext uri="{909E8E84-426E-40DD-AFC4-6F175D3DCCD1}">
              <a14:hiddenFill xmlns:a14="http://schemas.microsoft.com/office/drawing/2010/main">
                <a:solidFill>
                  <a:srgbClr val="FFFFFF"/>
                </a:solidFill>
              </a14:hiddenFill>
            </a:ext>
          </a:extLst>
        </p:spPr>
      </p:pic>
      <p:sp>
        <p:nvSpPr>
          <p:cNvPr id="10" name="Slide Number Placeholder 9">
            <a:extLst>
              <a:ext uri="{FF2B5EF4-FFF2-40B4-BE49-F238E27FC236}">
                <a16:creationId xmlns:a16="http://schemas.microsoft.com/office/drawing/2014/main" id="{73195BF2-6820-51FD-6016-D0AEF9DD3840}"/>
              </a:ext>
            </a:extLst>
          </p:cNvPr>
          <p:cNvSpPr>
            <a:spLocks noGrp="1"/>
          </p:cNvSpPr>
          <p:nvPr>
            <p:ph type="sldNum" idx="12"/>
          </p:nvPr>
        </p:nvSpPr>
        <p:spPr/>
        <p:txBody>
          <a:bodyPr/>
          <a:lstStyle/>
          <a:p>
            <a:fld id="{00000000-1234-1234-1234-123412341234}" type="slidenum">
              <a:rPr lang="en" smtClean="0">
                <a:latin typeface="+mn-lt"/>
              </a:rPr>
              <a:pPr/>
              <a:t>36</a:t>
            </a:fld>
            <a:endParaRPr lang="en">
              <a:latin typeface="+mn-lt"/>
            </a:endParaRPr>
          </a:p>
        </p:txBody>
      </p:sp>
      <p:sp>
        <p:nvSpPr>
          <p:cNvPr id="11" name="Slide Number Placeholder 1">
            <a:extLst>
              <a:ext uri="{FF2B5EF4-FFF2-40B4-BE49-F238E27FC236}">
                <a16:creationId xmlns:a16="http://schemas.microsoft.com/office/drawing/2014/main" id="{B0A3EA99-FBFB-8A0A-22BA-AA4397C881B7}"/>
              </a:ext>
            </a:extLst>
          </p:cNvPr>
          <p:cNvSpPr txBox="1">
            <a:spLocks/>
          </p:cNvSpPr>
          <p:nvPr/>
        </p:nvSpPr>
        <p:spPr>
          <a:xfrm>
            <a:off x="8269712"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36</a:t>
            </a:fld>
            <a:endParaRPr lang="en" b="1" dirty="0">
              <a:solidFill>
                <a:schemeClr val="tx1"/>
              </a:solidFill>
              <a:latin typeface="+mn-lt"/>
            </a:endParaRPr>
          </a:p>
        </p:txBody>
      </p:sp>
      <p:sp>
        <p:nvSpPr>
          <p:cNvPr id="2" name="TextBox 1">
            <a:extLst>
              <a:ext uri="{FF2B5EF4-FFF2-40B4-BE49-F238E27FC236}">
                <a16:creationId xmlns:a16="http://schemas.microsoft.com/office/drawing/2014/main" id="{49BD107D-09F8-C418-8CCA-A2BE598C7624}"/>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0023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ndia steps on the gas for infrastructure projects in northeast | Mint">
            <a:extLst>
              <a:ext uri="{FF2B5EF4-FFF2-40B4-BE49-F238E27FC236}">
                <a16:creationId xmlns:a16="http://schemas.microsoft.com/office/drawing/2014/main" id="{11CE594C-701F-152E-F368-9257443E361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365"/>
          <a:stretch/>
        </p:blipFill>
        <p:spPr bwMode="auto">
          <a:xfrm>
            <a:off x="0" y="0"/>
            <a:ext cx="5803668"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a:extLst>
              <a:ext uri="{FF2B5EF4-FFF2-40B4-BE49-F238E27FC236}">
                <a16:creationId xmlns:a16="http://schemas.microsoft.com/office/drawing/2014/main" id="{E8B533A6-2C64-8503-73A0-7C58B749B1BF}"/>
              </a:ext>
            </a:extLst>
          </p:cNvPr>
          <p:cNvSpPr txBox="1">
            <a:spLocks/>
          </p:cNvSpPr>
          <p:nvPr/>
        </p:nvSpPr>
        <p:spPr>
          <a:xfrm>
            <a:off x="3142343" y="1857829"/>
            <a:ext cx="5718628" cy="1698171"/>
          </a:xfrm>
          <a:prstGeom prst="rect">
            <a:avLst/>
          </a:prstGeom>
        </p:spPr>
        <p:style>
          <a:lnRef idx="1">
            <a:schemeClr val="accent3"/>
          </a:lnRef>
          <a:fillRef idx="2">
            <a:schemeClr val="accent3"/>
          </a:fillRef>
          <a:effectRef idx="1">
            <a:schemeClr val="accent3"/>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marL="158750" indent="0" algn="ctr">
              <a:buNone/>
            </a:pPr>
            <a:r>
              <a:rPr lang="en-IN" sz="2800" b="1" dirty="0">
                <a:latin typeface="+mj-lt"/>
              </a:rPr>
              <a:t>EXISTING INITIATIVES FOR SOCIAL AND ECONOMIC INCLUSION</a:t>
            </a:r>
          </a:p>
        </p:txBody>
      </p:sp>
      <p:sp>
        <p:nvSpPr>
          <p:cNvPr id="3" name="Slide Number Placeholder 2">
            <a:extLst>
              <a:ext uri="{FF2B5EF4-FFF2-40B4-BE49-F238E27FC236}">
                <a16:creationId xmlns:a16="http://schemas.microsoft.com/office/drawing/2014/main" id="{AA37294F-6796-D67A-E7C6-9218E6E0CD59}"/>
              </a:ext>
            </a:extLst>
          </p:cNvPr>
          <p:cNvSpPr>
            <a:spLocks noGrp="1"/>
          </p:cNvSpPr>
          <p:nvPr>
            <p:ph type="sldNum" sz="quarter" idx="12"/>
          </p:nvPr>
        </p:nvSpPr>
        <p:spPr/>
        <p:txBody>
          <a:bodyPr/>
          <a:lstStyle/>
          <a:p>
            <a:endParaRPr lang="en-IN" dirty="0"/>
          </a:p>
        </p:txBody>
      </p:sp>
      <p:sp>
        <p:nvSpPr>
          <p:cNvPr id="4" name="TextBox 3">
            <a:extLst>
              <a:ext uri="{FF2B5EF4-FFF2-40B4-BE49-F238E27FC236}">
                <a16:creationId xmlns:a16="http://schemas.microsoft.com/office/drawing/2014/main" id="{E589AA33-9937-8223-7CAB-8B35B8FBAC9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204986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596972-BAA0-94F6-078F-F75E2C9CD867}"/>
              </a:ext>
            </a:extLst>
          </p:cNvPr>
          <p:cNvSpPr>
            <a:spLocks noGrp="1"/>
          </p:cNvSpPr>
          <p:nvPr>
            <p:ph idx="1"/>
          </p:nvPr>
        </p:nvSpPr>
        <p:spPr>
          <a:xfrm>
            <a:off x="271437" y="1350553"/>
            <a:ext cx="5674759" cy="3116269"/>
          </a:xfrm>
          <a:noFill/>
          <a:ln>
            <a:noFill/>
          </a:ln>
        </p:spPr>
        <p:style>
          <a:lnRef idx="2">
            <a:schemeClr val="accent5"/>
          </a:lnRef>
          <a:fillRef idx="1">
            <a:schemeClr val="lt1"/>
          </a:fillRef>
          <a:effectRef idx="0">
            <a:schemeClr val="accent5"/>
          </a:effectRef>
          <a:fontRef idx="minor">
            <a:schemeClr val="dk1"/>
          </a:fontRef>
        </p:style>
        <p:txBody>
          <a:bodyPr/>
          <a:lstStyle/>
          <a:p>
            <a:pPr>
              <a:spcAft>
                <a:spcPts val="600"/>
              </a:spcAft>
              <a:buFont typeface="Wingdings" panose="05000000000000000000" pitchFamily="2" charset="2"/>
              <a:buChar char="Ø"/>
            </a:pPr>
            <a:r>
              <a:rPr lang="en-US" sz="1600" dirty="0">
                <a:solidFill>
                  <a:schemeClr val="bg1"/>
                </a:solidFill>
                <a:latin typeface="+mn-lt"/>
              </a:rPr>
              <a:t>Launched in 2017</a:t>
            </a:r>
          </a:p>
          <a:p>
            <a:pPr>
              <a:spcAft>
                <a:spcPts val="600"/>
              </a:spcAft>
              <a:buFont typeface="Wingdings" panose="05000000000000000000" pitchFamily="2" charset="2"/>
              <a:buChar char="Ø"/>
            </a:pPr>
            <a:r>
              <a:rPr lang="en-US" sz="1600" dirty="0">
                <a:solidFill>
                  <a:schemeClr val="bg1"/>
                </a:solidFill>
                <a:latin typeface="+mn-lt"/>
              </a:rPr>
              <a:t>Duration: 3 years (2017-18 to 2019-20)</a:t>
            </a:r>
          </a:p>
          <a:p>
            <a:pPr>
              <a:spcAft>
                <a:spcPts val="600"/>
              </a:spcAft>
              <a:buFont typeface="Wingdings" panose="05000000000000000000" pitchFamily="2" charset="2"/>
              <a:buChar char="Ø"/>
            </a:pPr>
            <a:r>
              <a:rPr lang="en-US" sz="1600" b="1" dirty="0">
                <a:solidFill>
                  <a:srgbClr val="FFFF00"/>
                </a:solidFill>
                <a:latin typeface="+mn-lt"/>
              </a:rPr>
              <a:t>Physical infrastructure </a:t>
            </a:r>
            <a:r>
              <a:rPr lang="en-US" sz="1600" dirty="0">
                <a:solidFill>
                  <a:schemeClr val="bg1"/>
                </a:solidFill>
                <a:latin typeface="+mn-lt"/>
              </a:rPr>
              <a:t>with respect to water supply, power and connectivity</a:t>
            </a:r>
          </a:p>
          <a:p>
            <a:pPr>
              <a:spcAft>
                <a:spcPts val="600"/>
              </a:spcAft>
              <a:buFont typeface="Wingdings" panose="05000000000000000000" pitchFamily="2" charset="2"/>
              <a:buChar char="Ø"/>
            </a:pPr>
            <a:r>
              <a:rPr lang="en-US" sz="1600" b="1" dirty="0">
                <a:solidFill>
                  <a:srgbClr val="FFFF00"/>
                </a:solidFill>
                <a:latin typeface="+mn-lt"/>
              </a:rPr>
              <a:t>100% centrally funding </a:t>
            </a:r>
            <a:r>
              <a:rPr lang="en-US" sz="1600" dirty="0">
                <a:solidFill>
                  <a:schemeClr val="bg1"/>
                </a:solidFill>
                <a:latin typeface="+mn-lt"/>
              </a:rPr>
              <a:t>is provided to the state governments</a:t>
            </a:r>
          </a:p>
          <a:p>
            <a:pPr>
              <a:spcAft>
                <a:spcPts val="600"/>
              </a:spcAft>
              <a:buFont typeface="Wingdings" panose="05000000000000000000" pitchFamily="2" charset="2"/>
              <a:buChar char="Ø"/>
            </a:pPr>
            <a:r>
              <a:rPr lang="en-US" sz="1600" dirty="0">
                <a:solidFill>
                  <a:schemeClr val="bg1"/>
                </a:solidFill>
                <a:latin typeface="+mn-lt"/>
              </a:rPr>
              <a:t>Strengthening tourism related infrastructure</a:t>
            </a:r>
          </a:p>
          <a:p>
            <a:pPr>
              <a:spcAft>
                <a:spcPts val="600"/>
              </a:spcAft>
              <a:buFont typeface="Wingdings" panose="05000000000000000000" pitchFamily="2" charset="2"/>
              <a:buChar char="Ø"/>
            </a:pPr>
            <a:r>
              <a:rPr lang="en-US" sz="1600" dirty="0">
                <a:solidFill>
                  <a:schemeClr val="bg1"/>
                </a:solidFill>
                <a:latin typeface="+mn-lt"/>
              </a:rPr>
              <a:t>Also emphasis on health and education sectorial infrastructure</a:t>
            </a:r>
            <a:endParaRPr lang="en-IN" sz="1600" dirty="0">
              <a:solidFill>
                <a:schemeClr val="bg1"/>
              </a:solidFill>
              <a:latin typeface="+mn-lt"/>
            </a:endParaRPr>
          </a:p>
        </p:txBody>
      </p:sp>
      <p:sp>
        <p:nvSpPr>
          <p:cNvPr id="2" name="Title 1">
            <a:extLst>
              <a:ext uri="{FF2B5EF4-FFF2-40B4-BE49-F238E27FC236}">
                <a16:creationId xmlns:a16="http://schemas.microsoft.com/office/drawing/2014/main" id="{B05E70A9-C383-A320-ED57-B649D44500FF}"/>
              </a:ext>
            </a:extLst>
          </p:cNvPr>
          <p:cNvSpPr>
            <a:spLocks noGrp="1"/>
          </p:cNvSpPr>
          <p:nvPr>
            <p:ph type="title"/>
          </p:nvPr>
        </p:nvSpPr>
        <p:spPr>
          <a:xfrm>
            <a:off x="209257" y="287780"/>
            <a:ext cx="5606849" cy="777796"/>
          </a:xfrm>
        </p:spPr>
        <p:style>
          <a:lnRef idx="1">
            <a:schemeClr val="accent6"/>
          </a:lnRef>
          <a:fillRef idx="2">
            <a:schemeClr val="accent6"/>
          </a:fillRef>
          <a:effectRef idx="1">
            <a:schemeClr val="accent6"/>
          </a:effectRef>
          <a:fontRef idx="minor">
            <a:schemeClr val="dk1"/>
          </a:fontRef>
        </p:style>
        <p:txBody>
          <a:bodyPr/>
          <a:lstStyle/>
          <a:p>
            <a:r>
              <a:rPr lang="en-US" sz="2000" b="1" dirty="0">
                <a:solidFill>
                  <a:schemeClr val="tx1"/>
                </a:solidFill>
                <a:latin typeface="+mj-lt"/>
              </a:rPr>
              <a:t>North East Special Infrastructure Development Schemes (NESIDS)</a:t>
            </a:r>
            <a:endParaRPr lang="en-IN" sz="2000" b="1" dirty="0">
              <a:solidFill>
                <a:schemeClr val="tx1"/>
              </a:solidFill>
              <a:latin typeface="+mj-lt"/>
            </a:endParaRPr>
          </a:p>
        </p:txBody>
      </p:sp>
      <p:pic>
        <p:nvPicPr>
          <p:cNvPr id="8" name="Picture 2" descr="NITI Forum for North-East | NITI Aayog">
            <a:extLst>
              <a:ext uri="{FF2B5EF4-FFF2-40B4-BE49-F238E27FC236}">
                <a16:creationId xmlns:a16="http://schemas.microsoft.com/office/drawing/2014/main" id="{FB4CD08E-41ED-C7A7-E2D1-A993490B7FC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53" t="293" r="10237"/>
          <a:stretch/>
        </p:blipFill>
        <p:spPr bwMode="auto">
          <a:xfrm>
            <a:off x="5816106" y="676678"/>
            <a:ext cx="3936449" cy="3516406"/>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FD43BA79-8757-0580-A0A1-6759611D2035}"/>
              </a:ext>
            </a:extLst>
          </p:cNvPr>
          <p:cNvSpPr>
            <a:spLocks noGrp="1"/>
          </p:cNvSpPr>
          <p:nvPr>
            <p:ph type="sldNum" sz="quarter" idx="12"/>
          </p:nvPr>
        </p:nvSpPr>
        <p:spPr/>
        <p:txBody>
          <a:bodyPr/>
          <a:lstStyle/>
          <a:p>
            <a:endParaRPr lang="en-IN" dirty="0"/>
          </a:p>
        </p:txBody>
      </p:sp>
      <p:sp>
        <p:nvSpPr>
          <p:cNvPr id="5" name="Slide Number Placeholder 1">
            <a:extLst>
              <a:ext uri="{FF2B5EF4-FFF2-40B4-BE49-F238E27FC236}">
                <a16:creationId xmlns:a16="http://schemas.microsoft.com/office/drawing/2014/main" id="{9C8C50A7-FB3C-D16E-35BF-57CE8659515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38</a:t>
            </a:fld>
            <a:endParaRPr lang="en" b="1" dirty="0">
              <a:solidFill>
                <a:schemeClr val="tx1"/>
              </a:solidFill>
            </a:endParaRPr>
          </a:p>
        </p:txBody>
      </p:sp>
      <p:sp>
        <p:nvSpPr>
          <p:cNvPr id="6" name="TextBox 5">
            <a:extLst>
              <a:ext uri="{FF2B5EF4-FFF2-40B4-BE49-F238E27FC236}">
                <a16:creationId xmlns:a16="http://schemas.microsoft.com/office/drawing/2014/main" id="{630F4606-B7EA-B37D-D3F6-E45DAD5ED0E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124642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95C8B-DD4B-F2FC-681B-37B6E7169DF5}"/>
              </a:ext>
            </a:extLst>
          </p:cNvPr>
          <p:cNvSpPr>
            <a:spLocks noGrp="1"/>
          </p:cNvSpPr>
          <p:nvPr>
            <p:ph type="title" idx="4294967295"/>
          </p:nvPr>
        </p:nvSpPr>
        <p:spPr>
          <a:xfrm>
            <a:off x="597341" y="417830"/>
            <a:ext cx="3233738" cy="838200"/>
          </a:xfrm>
        </p:spPr>
        <p:style>
          <a:lnRef idx="1">
            <a:schemeClr val="accent3"/>
          </a:lnRef>
          <a:fillRef idx="2">
            <a:schemeClr val="accent3"/>
          </a:fillRef>
          <a:effectRef idx="1">
            <a:schemeClr val="accent3"/>
          </a:effectRef>
          <a:fontRef idx="minor">
            <a:schemeClr val="dk1"/>
          </a:fontRef>
        </p:style>
        <p:txBody>
          <a:bodyPr/>
          <a:lstStyle/>
          <a:p>
            <a:r>
              <a:rPr lang="en-US" sz="2000" b="1" dirty="0">
                <a:solidFill>
                  <a:schemeClr val="tx1"/>
                </a:solidFill>
                <a:latin typeface="+mj-lt"/>
              </a:rPr>
              <a:t>Schemes of the North Eastern Council </a:t>
            </a:r>
            <a:endParaRPr lang="en-IN" sz="2000" b="1" dirty="0">
              <a:solidFill>
                <a:schemeClr val="tx1"/>
              </a:solidFill>
              <a:latin typeface="+mj-lt"/>
            </a:endParaRPr>
          </a:p>
        </p:txBody>
      </p:sp>
      <p:sp>
        <p:nvSpPr>
          <p:cNvPr id="3" name="Content Placeholder 2">
            <a:extLst>
              <a:ext uri="{FF2B5EF4-FFF2-40B4-BE49-F238E27FC236}">
                <a16:creationId xmlns:a16="http://schemas.microsoft.com/office/drawing/2014/main" id="{DBDDF6CE-65C6-EDF0-851B-1A96B31B642F}"/>
              </a:ext>
            </a:extLst>
          </p:cNvPr>
          <p:cNvSpPr>
            <a:spLocks noGrp="1"/>
          </p:cNvSpPr>
          <p:nvPr>
            <p:ph idx="4294967295"/>
          </p:nvPr>
        </p:nvSpPr>
        <p:spPr>
          <a:xfrm>
            <a:off x="274320" y="1742280"/>
            <a:ext cx="3124200" cy="2555400"/>
          </a:xfrm>
        </p:spPr>
        <p:txBody>
          <a:bodyPr/>
          <a:lstStyle/>
          <a:p>
            <a:pPr>
              <a:lnSpc>
                <a:spcPct val="150000"/>
              </a:lnSpc>
              <a:buFont typeface="Wingdings" panose="05000000000000000000" pitchFamily="2" charset="2"/>
              <a:buChar char="Ø"/>
            </a:pPr>
            <a:r>
              <a:rPr lang="en-US" sz="1600" dirty="0">
                <a:solidFill>
                  <a:schemeClr val="tx1"/>
                </a:solidFill>
                <a:latin typeface="+mj-lt"/>
              </a:rPr>
              <a:t>Central Sector Scheme </a:t>
            </a:r>
          </a:p>
          <a:p>
            <a:pPr>
              <a:lnSpc>
                <a:spcPct val="150000"/>
              </a:lnSpc>
              <a:buFont typeface="Wingdings" panose="05000000000000000000" pitchFamily="2" charset="2"/>
              <a:buChar char="Ø"/>
            </a:pPr>
            <a:r>
              <a:rPr lang="en-US" sz="1600" b="1" dirty="0">
                <a:solidFill>
                  <a:schemeClr val="tx1"/>
                </a:solidFill>
                <a:latin typeface="+mj-lt"/>
              </a:rPr>
              <a:t>100%</a:t>
            </a:r>
            <a:r>
              <a:rPr lang="en-US" sz="1600" dirty="0">
                <a:solidFill>
                  <a:schemeClr val="tx1"/>
                </a:solidFill>
                <a:latin typeface="+mj-lt"/>
              </a:rPr>
              <a:t> funding by Government of India</a:t>
            </a:r>
          </a:p>
          <a:p>
            <a:pPr>
              <a:lnSpc>
                <a:spcPct val="150000"/>
              </a:lnSpc>
              <a:buFont typeface="Wingdings" panose="05000000000000000000" pitchFamily="2" charset="2"/>
              <a:buChar char="Ø"/>
            </a:pPr>
            <a:r>
              <a:rPr lang="en-US" sz="1600" dirty="0">
                <a:solidFill>
                  <a:schemeClr val="tx1"/>
                </a:solidFill>
                <a:latin typeface="+mj-lt"/>
              </a:rPr>
              <a:t>Supports projects in selective and focused sectors</a:t>
            </a:r>
            <a:endParaRPr lang="en-IN" sz="1600" dirty="0">
              <a:solidFill>
                <a:schemeClr val="tx1"/>
              </a:solidFill>
              <a:latin typeface="+mj-lt"/>
            </a:endParaRPr>
          </a:p>
        </p:txBody>
      </p:sp>
      <p:graphicFrame>
        <p:nvGraphicFramePr>
          <p:cNvPr id="10" name="Diagram 9">
            <a:extLst>
              <a:ext uri="{FF2B5EF4-FFF2-40B4-BE49-F238E27FC236}">
                <a16:creationId xmlns:a16="http://schemas.microsoft.com/office/drawing/2014/main" id="{A1C574EE-E2B8-D5CF-1229-329CA1314973}"/>
              </a:ext>
            </a:extLst>
          </p:cNvPr>
          <p:cNvGraphicFramePr/>
          <p:nvPr>
            <p:extLst>
              <p:ext uri="{D42A27DB-BD31-4B8C-83A1-F6EECF244321}">
                <p14:modId xmlns:p14="http://schemas.microsoft.com/office/powerpoint/2010/main" val="10549192"/>
              </p:ext>
            </p:extLst>
          </p:nvPr>
        </p:nvGraphicFramePr>
        <p:xfrm>
          <a:off x="3169921" y="417830"/>
          <a:ext cx="5867400" cy="42689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BD509D0F-AF5F-1968-1153-F2F494AF6FE3}"/>
              </a:ext>
            </a:extLst>
          </p:cNvPr>
          <p:cNvSpPr>
            <a:spLocks noGrp="1"/>
          </p:cNvSpPr>
          <p:nvPr>
            <p:ph type="sldNum" idx="12"/>
          </p:nvPr>
        </p:nvSpPr>
        <p:spPr/>
        <p:txBody>
          <a:bodyPr/>
          <a:lstStyle/>
          <a:p>
            <a:fld id="{00000000-1234-1234-1234-123412341234}" type="slidenum">
              <a:rPr lang="en" smtClean="0">
                <a:latin typeface="+mj-lt"/>
              </a:rPr>
              <a:pPr/>
              <a:t>39</a:t>
            </a:fld>
            <a:endParaRPr lang="en">
              <a:latin typeface="+mj-lt"/>
            </a:endParaRPr>
          </a:p>
        </p:txBody>
      </p:sp>
      <p:sp>
        <p:nvSpPr>
          <p:cNvPr id="5" name="Slide Number Placeholder 1">
            <a:extLst>
              <a:ext uri="{FF2B5EF4-FFF2-40B4-BE49-F238E27FC236}">
                <a16:creationId xmlns:a16="http://schemas.microsoft.com/office/drawing/2014/main" id="{DA702BEF-4DCB-BD62-B302-912AFA03F7B8}"/>
              </a:ext>
            </a:extLst>
          </p:cNvPr>
          <p:cNvSpPr txBox="1">
            <a:spLocks/>
          </p:cNvSpPr>
          <p:nvPr/>
        </p:nvSpPr>
        <p:spPr>
          <a:xfrm>
            <a:off x="8256390"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39</a:t>
            </a:fld>
            <a:endParaRPr lang="en" b="1" dirty="0">
              <a:solidFill>
                <a:schemeClr val="tx1"/>
              </a:solidFill>
              <a:latin typeface="+mj-lt"/>
            </a:endParaRPr>
          </a:p>
        </p:txBody>
      </p:sp>
      <p:sp>
        <p:nvSpPr>
          <p:cNvPr id="6" name="TextBox 5">
            <a:extLst>
              <a:ext uri="{FF2B5EF4-FFF2-40B4-BE49-F238E27FC236}">
                <a16:creationId xmlns:a16="http://schemas.microsoft.com/office/drawing/2014/main" id="{8F92622F-45E7-C220-DB0B-C97685F49A1F}"/>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35279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North East Special Infrastructure Development Scheme - Paper Tyari">
            <a:extLst>
              <a:ext uri="{FF2B5EF4-FFF2-40B4-BE49-F238E27FC236}">
                <a16:creationId xmlns:a16="http://schemas.microsoft.com/office/drawing/2014/main" id="{5F7C8650-4612-FDF3-FE4C-84BBFF5D7C4C}"/>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rot="1395744">
            <a:off x="5656427" y="76678"/>
            <a:ext cx="5056289" cy="4990145"/>
          </a:xfrm>
          <a:prstGeom prst="chord">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9596972-BAA0-94F6-078F-F75E2C9CD867}"/>
              </a:ext>
            </a:extLst>
          </p:cNvPr>
          <p:cNvSpPr>
            <a:spLocks noGrp="1"/>
          </p:cNvSpPr>
          <p:nvPr>
            <p:ph idx="1"/>
          </p:nvPr>
        </p:nvSpPr>
        <p:spPr>
          <a:xfrm>
            <a:off x="271437" y="1350553"/>
            <a:ext cx="7638495" cy="3570852"/>
          </a:xfrm>
          <a:ln/>
        </p:spPr>
        <p:style>
          <a:lnRef idx="2">
            <a:schemeClr val="dk1"/>
          </a:lnRef>
          <a:fillRef idx="1">
            <a:schemeClr val="lt1"/>
          </a:fillRef>
          <a:effectRef idx="0">
            <a:schemeClr val="dk1"/>
          </a:effectRef>
          <a:fontRef idx="minor">
            <a:schemeClr val="dk1"/>
          </a:fontRef>
        </p:style>
        <p:txBody>
          <a:bodyPr/>
          <a:lstStyle/>
          <a:p>
            <a:pPr>
              <a:spcAft>
                <a:spcPts val="600"/>
              </a:spcAft>
              <a:buFont typeface="Wingdings" panose="05000000000000000000" pitchFamily="2" charset="2"/>
              <a:buChar char="Ø"/>
            </a:pPr>
            <a:r>
              <a:rPr lang="en-US" sz="1400" dirty="0">
                <a:solidFill>
                  <a:schemeClr val="tx1"/>
                </a:solidFill>
                <a:latin typeface="+mj-lt"/>
              </a:rPr>
              <a:t>The </a:t>
            </a:r>
            <a:r>
              <a:rPr lang="en-US" sz="1600" dirty="0">
                <a:solidFill>
                  <a:schemeClr val="tx1"/>
                </a:solidFill>
                <a:latin typeface="+mj-lt"/>
              </a:rPr>
              <a:t>objective is to take up rehabilitation/construction/upgradation of the following category of roads (including bridges on the roads):</a:t>
            </a:r>
          </a:p>
          <a:p>
            <a:pPr>
              <a:spcAft>
                <a:spcPts val="600"/>
              </a:spcAft>
              <a:buFont typeface="+mj-lt"/>
              <a:buAutoNum type="romanLcPeriod"/>
            </a:pPr>
            <a:r>
              <a:rPr lang="en-US" sz="1600" b="1" dirty="0">
                <a:solidFill>
                  <a:schemeClr val="tx1"/>
                </a:solidFill>
                <a:latin typeface="+mj-lt"/>
              </a:rPr>
              <a:t>Inter-state roads previously built by the North Eastern Council (NEC)</a:t>
            </a:r>
            <a:endParaRPr lang="en-US" sz="1600" dirty="0">
              <a:solidFill>
                <a:schemeClr val="tx1"/>
              </a:solidFill>
              <a:latin typeface="+mj-lt"/>
            </a:endParaRPr>
          </a:p>
          <a:p>
            <a:pPr>
              <a:spcAft>
                <a:spcPts val="600"/>
              </a:spcAft>
              <a:buFont typeface="+mj-lt"/>
              <a:buAutoNum type="romanLcPeriod"/>
            </a:pPr>
            <a:r>
              <a:rPr lang="en-US" sz="1600" b="1" dirty="0">
                <a:solidFill>
                  <a:schemeClr val="tx1"/>
                </a:solidFill>
                <a:latin typeface="+mj-lt"/>
              </a:rPr>
              <a:t>Roads in socio-politically neglected pockets of NER</a:t>
            </a:r>
          </a:p>
          <a:p>
            <a:pPr>
              <a:spcAft>
                <a:spcPts val="600"/>
              </a:spcAft>
              <a:buFont typeface="+mj-lt"/>
              <a:buAutoNum type="romanLcPeriod"/>
            </a:pPr>
            <a:r>
              <a:rPr lang="en-US" sz="1600" dirty="0">
                <a:solidFill>
                  <a:schemeClr val="tx1"/>
                </a:solidFill>
                <a:latin typeface="+mj-lt"/>
              </a:rPr>
              <a:t>Roads required for </a:t>
            </a:r>
            <a:r>
              <a:rPr lang="en-US" sz="1600" b="1" dirty="0">
                <a:solidFill>
                  <a:schemeClr val="tx1"/>
                </a:solidFill>
                <a:latin typeface="+mj-lt"/>
              </a:rPr>
              <a:t>security or strategic viewpoint</a:t>
            </a:r>
            <a:r>
              <a:rPr lang="en-US" sz="1600" dirty="0">
                <a:solidFill>
                  <a:schemeClr val="tx1"/>
                </a:solidFill>
                <a:latin typeface="+mj-lt"/>
              </a:rPr>
              <a:t>, not covered in any other programmes</a:t>
            </a:r>
          </a:p>
          <a:p>
            <a:pPr>
              <a:spcAft>
                <a:spcPts val="600"/>
              </a:spcAft>
              <a:buFont typeface="+mj-lt"/>
              <a:buAutoNum type="romanLcPeriod"/>
            </a:pPr>
            <a:r>
              <a:rPr lang="en-US" sz="1600" dirty="0">
                <a:solidFill>
                  <a:schemeClr val="tx1"/>
                </a:solidFill>
                <a:latin typeface="+mj-lt"/>
              </a:rPr>
              <a:t>Roads necessary from the viewpoint of </a:t>
            </a:r>
            <a:r>
              <a:rPr lang="en-US" sz="1600" b="1" dirty="0">
                <a:solidFill>
                  <a:schemeClr val="tx1"/>
                </a:solidFill>
                <a:latin typeface="+mj-lt"/>
              </a:rPr>
              <a:t>market access for agriculture produce</a:t>
            </a:r>
            <a:r>
              <a:rPr lang="en-US" sz="1600" dirty="0">
                <a:solidFill>
                  <a:schemeClr val="tx1"/>
                </a:solidFill>
                <a:latin typeface="+mj-lt"/>
              </a:rPr>
              <a:t> and roads of economic importance on gap filling approach. </a:t>
            </a:r>
            <a:endParaRPr lang="en-IN" sz="1050" dirty="0">
              <a:solidFill>
                <a:schemeClr val="tx1"/>
              </a:solidFill>
              <a:latin typeface="+mj-lt"/>
            </a:endParaRPr>
          </a:p>
        </p:txBody>
      </p:sp>
      <p:sp>
        <p:nvSpPr>
          <p:cNvPr id="2" name="Title 1">
            <a:extLst>
              <a:ext uri="{FF2B5EF4-FFF2-40B4-BE49-F238E27FC236}">
                <a16:creationId xmlns:a16="http://schemas.microsoft.com/office/drawing/2014/main" id="{B05E70A9-C383-A320-ED57-B649D44500FF}"/>
              </a:ext>
            </a:extLst>
          </p:cNvPr>
          <p:cNvSpPr>
            <a:spLocks noGrp="1"/>
          </p:cNvSpPr>
          <p:nvPr>
            <p:ph type="title"/>
          </p:nvPr>
        </p:nvSpPr>
        <p:spPr>
          <a:xfrm>
            <a:off x="325410" y="336959"/>
            <a:ext cx="5606849" cy="777796"/>
          </a:xfrm>
        </p:spPr>
        <p:style>
          <a:lnRef idx="1">
            <a:schemeClr val="accent4"/>
          </a:lnRef>
          <a:fillRef idx="2">
            <a:schemeClr val="accent4"/>
          </a:fillRef>
          <a:effectRef idx="1">
            <a:schemeClr val="accent4"/>
          </a:effectRef>
          <a:fontRef idx="minor">
            <a:schemeClr val="dk1"/>
          </a:fontRef>
        </p:style>
        <p:txBody>
          <a:bodyPr/>
          <a:lstStyle/>
          <a:p>
            <a:r>
              <a:rPr lang="en-US" sz="2000" b="1" dirty="0">
                <a:solidFill>
                  <a:schemeClr val="tx1"/>
                </a:solidFill>
                <a:latin typeface="+mj-lt"/>
              </a:rPr>
              <a:t>North East Road Sector Development Scheme (NERSDS)</a:t>
            </a:r>
            <a:endParaRPr lang="en-IN" sz="2000" b="1" dirty="0">
              <a:solidFill>
                <a:schemeClr val="tx1"/>
              </a:solidFill>
              <a:latin typeface="+mj-lt"/>
            </a:endParaRPr>
          </a:p>
        </p:txBody>
      </p:sp>
      <p:sp>
        <p:nvSpPr>
          <p:cNvPr id="4" name="Slide Number Placeholder 3">
            <a:extLst>
              <a:ext uri="{FF2B5EF4-FFF2-40B4-BE49-F238E27FC236}">
                <a16:creationId xmlns:a16="http://schemas.microsoft.com/office/drawing/2014/main" id="{AF403244-024A-F21F-A8EB-0E23754CF942}"/>
              </a:ext>
            </a:extLst>
          </p:cNvPr>
          <p:cNvSpPr>
            <a:spLocks noGrp="1"/>
          </p:cNvSpPr>
          <p:nvPr>
            <p:ph type="sldNum" sz="quarter" idx="12"/>
          </p:nvPr>
        </p:nvSpPr>
        <p:spPr/>
        <p:txBody>
          <a:bodyPr/>
          <a:lstStyle/>
          <a:p>
            <a:endParaRPr lang="en-IN" dirty="0">
              <a:latin typeface="+mj-lt"/>
            </a:endParaRPr>
          </a:p>
        </p:txBody>
      </p:sp>
      <p:sp>
        <p:nvSpPr>
          <p:cNvPr id="5" name="Slide Number Placeholder 1">
            <a:extLst>
              <a:ext uri="{FF2B5EF4-FFF2-40B4-BE49-F238E27FC236}">
                <a16:creationId xmlns:a16="http://schemas.microsoft.com/office/drawing/2014/main" id="{2E0AAC0B-57ED-546D-F82F-1808924E6A25}"/>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40</a:t>
            </a:fld>
            <a:endParaRPr lang="en" b="1" dirty="0">
              <a:solidFill>
                <a:schemeClr val="tx1"/>
              </a:solidFill>
              <a:latin typeface="+mj-lt"/>
            </a:endParaRPr>
          </a:p>
        </p:txBody>
      </p:sp>
      <p:sp>
        <p:nvSpPr>
          <p:cNvPr id="6" name="TextBox 5">
            <a:extLst>
              <a:ext uri="{FF2B5EF4-FFF2-40B4-BE49-F238E27FC236}">
                <a16:creationId xmlns:a16="http://schemas.microsoft.com/office/drawing/2014/main" id="{707B4A41-A96E-B0DE-2E2E-955336E264B1}"/>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79204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5889F-D3F6-32B2-60A2-39086ECE3981}"/>
              </a:ext>
            </a:extLst>
          </p:cNvPr>
          <p:cNvSpPr>
            <a:spLocks noGrp="1"/>
          </p:cNvSpPr>
          <p:nvPr>
            <p:ph type="title"/>
          </p:nvPr>
        </p:nvSpPr>
        <p:spPr>
          <a:xfrm>
            <a:off x="969491" y="382967"/>
            <a:ext cx="7047300" cy="686074"/>
          </a:xfrm>
        </p:spPr>
        <p:style>
          <a:lnRef idx="1">
            <a:schemeClr val="accent6"/>
          </a:lnRef>
          <a:fillRef idx="2">
            <a:schemeClr val="accent6"/>
          </a:fillRef>
          <a:effectRef idx="1">
            <a:schemeClr val="accent6"/>
          </a:effectRef>
          <a:fontRef idx="minor">
            <a:schemeClr val="dk1"/>
          </a:fontRef>
        </p:style>
        <p:txBody>
          <a:bodyPr/>
          <a:lstStyle/>
          <a:p>
            <a:r>
              <a:rPr lang="en-US" sz="1800" b="1" dirty="0">
                <a:solidFill>
                  <a:schemeClr val="tx1"/>
                </a:solidFill>
                <a:latin typeface="+mj-lt"/>
              </a:rPr>
              <a:t>Financial Support to the Students of N.E.R for Higher Professional Courses</a:t>
            </a:r>
            <a:endParaRPr lang="en-IN" sz="1800" b="1" dirty="0">
              <a:solidFill>
                <a:schemeClr val="tx1"/>
              </a:solidFill>
              <a:latin typeface="+mj-lt"/>
            </a:endParaRPr>
          </a:p>
        </p:txBody>
      </p:sp>
      <p:sp>
        <p:nvSpPr>
          <p:cNvPr id="3" name="Content Placeholder 2">
            <a:extLst>
              <a:ext uri="{FF2B5EF4-FFF2-40B4-BE49-F238E27FC236}">
                <a16:creationId xmlns:a16="http://schemas.microsoft.com/office/drawing/2014/main" id="{AADA3408-54D5-9AA4-596B-CE004291B851}"/>
              </a:ext>
            </a:extLst>
          </p:cNvPr>
          <p:cNvSpPr>
            <a:spLocks noGrp="1"/>
          </p:cNvSpPr>
          <p:nvPr>
            <p:ph idx="1"/>
          </p:nvPr>
        </p:nvSpPr>
        <p:spPr>
          <a:xfrm>
            <a:off x="577988" y="1372720"/>
            <a:ext cx="4478341" cy="3138768"/>
          </a:xfrm>
        </p:spPr>
        <p:style>
          <a:lnRef idx="2">
            <a:schemeClr val="accent4"/>
          </a:lnRef>
          <a:fillRef idx="1">
            <a:schemeClr val="lt1"/>
          </a:fillRef>
          <a:effectRef idx="0">
            <a:schemeClr val="accent4"/>
          </a:effectRef>
          <a:fontRef idx="minor">
            <a:schemeClr val="dk1"/>
          </a:fontRef>
        </p:style>
        <p:txBody>
          <a:bodyPr/>
          <a:lstStyle/>
          <a:p>
            <a:r>
              <a:rPr lang="en-US" sz="1400" b="1" dirty="0">
                <a:solidFill>
                  <a:schemeClr val="tx1"/>
                </a:solidFill>
                <a:latin typeface="+mj-lt"/>
              </a:rPr>
              <a:t>Type of scheme</a:t>
            </a:r>
            <a:r>
              <a:rPr lang="en-US" sz="1400" dirty="0">
                <a:solidFill>
                  <a:schemeClr val="tx1"/>
                </a:solidFill>
                <a:latin typeface="+mj-lt"/>
              </a:rPr>
              <a:t>: Central Sector Scheme</a:t>
            </a:r>
          </a:p>
          <a:p>
            <a:r>
              <a:rPr lang="en-US" sz="1400" b="1" dirty="0">
                <a:solidFill>
                  <a:schemeClr val="tx1"/>
                </a:solidFill>
                <a:latin typeface="+mj-lt"/>
              </a:rPr>
              <a:t>Year of Commencement:</a:t>
            </a:r>
            <a:r>
              <a:rPr lang="en-US" sz="1400" dirty="0">
                <a:solidFill>
                  <a:schemeClr val="tx1"/>
                </a:solidFill>
                <a:latin typeface="+mj-lt"/>
              </a:rPr>
              <a:t> 2020</a:t>
            </a:r>
          </a:p>
          <a:p>
            <a:r>
              <a:rPr lang="en-US" sz="1400" b="1" dirty="0">
                <a:solidFill>
                  <a:schemeClr val="tx1"/>
                </a:solidFill>
                <a:latin typeface="+mj-lt"/>
              </a:rPr>
              <a:t>Awarded by: </a:t>
            </a:r>
            <a:r>
              <a:rPr lang="en-US" sz="1400" dirty="0">
                <a:solidFill>
                  <a:schemeClr val="tx1"/>
                </a:solidFill>
                <a:latin typeface="+mj-lt"/>
              </a:rPr>
              <a:t>NEC, Ministry of Ministry of Development of North Eastern Region, Government of India</a:t>
            </a:r>
          </a:p>
          <a:p>
            <a:pPr marL="158750" indent="0">
              <a:buNone/>
            </a:pPr>
            <a:endParaRPr lang="en-US" sz="1400" b="1" dirty="0">
              <a:solidFill>
                <a:schemeClr val="tx1"/>
              </a:solidFill>
              <a:latin typeface="+mj-lt"/>
            </a:endParaRPr>
          </a:p>
          <a:p>
            <a:pPr marL="158750" indent="0">
              <a:buNone/>
            </a:pPr>
            <a:r>
              <a:rPr lang="en-US" sz="1400" b="1" dirty="0">
                <a:solidFill>
                  <a:schemeClr val="tx1"/>
                </a:solidFill>
                <a:latin typeface="+mj-lt"/>
              </a:rPr>
              <a:t>Objectives</a:t>
            </a:r>
            <a:r>
              <a:rPr lang="en-US" sz="1400" dirty="0">
                <a:solidFill>
                  <a:schemeClr val="tx1"/>
                </a:solidFill>
                <a:latin typeface="+mj-lt"/>
              </a:rPr>
              <a:t>:</a:t>
            </a:r>
          </a:p>
          <a:p>
            <a:pPr algn="just"/>
            <a:r>
              <a:rPr lang="en-US" sz="1400" dirty="0">
                <a:solidFill>
                  <a:schemeClr val="tx1"/>
                </a:solidFill>
                <a:latin typeface="+mj-lt"/>
              </a:rPr>
              <a:t>Grant of NEC Merit Scholarship to the students of the North East (NE) Region undergoing studies in different disciplines at different levels in Institutions inside as well as outside the North-East but within the country</a:t>
            </a:r>
            <a:endParaRPr lang="en-IN" sz="1400" dirty="0">
              <a:solidFill>
                <a:schemeClr val="tx1"/>
              </a:solidFill>
              <a:latin typeface="+mj-lt"/>
            </a:endParaRPr>
          </a:p>
        </p:txBody>
      </p:sp>
      <p:pic>
        <p:nvPicPr>
          <p:cNvPr id="7" name="Picture 6">
            <a:extLst>
              <a:ext uri="{FF2B5EF4-FFF2-40B4-BE49-F238E27FC236}">
                <a16:creationId xmlns:a16="http://schemas.microsoft.com/office/drawing/2014/main" id="{B77FBA51-4EAD-44CF-1282-32EF71F1512C}"/>
              </a:ext>
            </a:extLst>
          </p:cNvPr>
          <p:cNvPicPr>
            <a:picLocks noChangeAspect="1"/>
          </p:cNvPicPr>
          <p:nvPr/>
        </p:nvPicPr>
        <p:blipFill>
          <a:blip r:embed="rId2"/>
          <a:stretch>
            <a:fillRect/>
          </a:stretch>
        </p:blipFill>
        <p:spPr>
          <a:xfrm>
            <a:off x="5216730" y="2942104"/>
            <a:ext cx="3736354" cy="1597960"/>
          </a:xfrm>
          <a:prstGeom prst="rect">
            <a:avLst/>
          </a:prstGeom>
        </p:spPr>
      </p:pic>
      <p:sp>
        <p:nvSpPr>
          <p:cNvPr id="10" name="TextBox 9">
            <a:extLst>
              <a:ext uri="{FF2B5EF4-FFF2-40B4-BE49-F238E27FC236}">
                <a16:creationId xmlns:a16="http://schemas.microsoft.com/office/drawing/2014/main" id="{F20B31AB-2955-DC86-6AFC-DDEC69FAD582}"/>
              </a:ext>
            </a:extLst>
          </p:cNvPr>
          <p:cNvSpPr txBox="1"/>
          <p:nvPr/>
        </p:nvSpPr>
        <p:spPr>
          <a:xfrm>
            <a:off x="5930973" y="1106759"/>
            <a:ext cx="1887055" cy="276999"/>
          </a:xfrm>
          <a:prstGeom prst="rect">
            <a:avLst/>
          </a:prstGeom>
          <a:noFill/>
        </p:spPr>
        <p:txBody>
          <a:bodyPr wrap="none" rtlCol="0">
            <a:spAutoFit/>
          </a:bodyPr>
          <a:lstStyle/>
          <a:p>
            <a:pPr algn="ctr"/>
            <a:r>
              <a:rPr lang="en-US" sz="1200" b="1" dirty="0">
                <a:solidFill>
                  <a:srgbClr val="FFFF00"/>
                </a:solidFill>
                <a:latin typeface="+mj-lt"/>
              </a:rPr>
              <a:t>Rate of the scholarship</a:t>
            </a:r>
            <a:endParaRPr lang="en-IN" sz="1200" b="1" dirty="0">
              <a:solidFill>
                <a:srgbClr val="FFFF00"/>
              </a:solidFill>
              <a:latin typeface="+mj-lt"/>
            </a:endParaRPr>
          </a:p>
        </p:txBody>
      </p:sp>
      <p:sp>
        <p:nvSpPr>
          <p:cNvPr id="11" name="TextBox 10">
            <a:extLst>
              <a:ext uri="{FF2B5EF4-FFF2-40B4-BE49-F238E27FC236}">
                <a16:creationId xmlns:a16="http://schemas.microsoft.com/office/drawing/2014/main" id="{7CE77360-FD8F-A61D-2A6E-4ED1D72FA571}"/>
              </a:ext>
            </a:extLst>
          </p:cNvPr>
          <p:cNvSpPr txBox="1"/>
          <p:nvPr/>
        </p:nvSpPr>
        <p:spPr>
          <a:xfrm>
            <a:off x="5416822" y="2665105"/>
            <a:ext cx="3336170" cy="276999"/>
          </a:xfrm>
          <a:prstGeom prst="rect">
            <a:avLst/>
          </a:prstGeom>
          <a:noFill/>
        </p:spPr>
        <p:txBody>
          <a:bodyPr wrap="none" rtlCol="0">
            <a:spAutoFit/>
          </a:bodyPr>
          <a:lstStyle/>
          <a:p>
            <a:pPr algn="ctr"/>
            <a:r>
              <a:rPr lang="en-US" sz="1200" b="1" dirty="0">
                <a:solidFill>
                  <a:srgbClr val="FFFF00"/>
                </a:solidFill>
                <a:latin typeface="+mj-lt"/>
              </a:rPr>
              <a:t>Total number of scholarship to be awarded</a:t>
            </a:r>
            <a:endParaRPr lang="en-IN" sz="1200" b="1" dirty="0">
              <a:solidFill>
                <a:srgbClr val="FFFF00"/>
              </a:solidFill>
              <a:latin typeface="+mj-lt"/>
            </a:endParaRPr>
          </a:p>
        </p:txBody>
      </p:sp>
      <p:sp>
        <p:nvSpPr>
          <p:cNvPr id="4" name="Slide Number Placeholder 3">
            <a:extLst>
              <a:ext uri="{FF2B5EF4-FFF2-40B4-BE49-F238E27FC236}">
                <a16:creationId xmlns:a16="http://schemas.microsoft.com/office/drawing/2014/main" id="{BB343943-B8EC-DC59-C6C4-01180957525A}"/>
              </a:ext>
            </a:extLst>
          </p:cNvPr>
          <p:cNvSpPr>
            <a:spLocks noGrp="1"/>
          </p:cNvSpPr>
          <p:nvPr>
            <p:ph type="sldNum" sz="quarter" idx="12"/>
          </p:nvPr>
        </p:nvSpPr>
        <p:spPr/>
        <p:txBody>
          <a:bodyPr/>
          <a:lstStyle/>
          <a:p>
            <a:endParaRPr lang="en-IN" dirty="0">
              <a:latin typeface="+mj-lt"/>
            </a:endParaRPr>
          </a:p>
        </p:txBody>
      </p:sp>
      <p:sp>
        <p:nvSpPr>
          <p:cNvPr id="5" name="Slide Number Placeholder 1">
            <a:extLst>
              <a:ext uri="{FF2B5EF4-FFF2-40B4-BE49-F238E27FC236}">
                <a16:creationId xmlns:a16="http://schemas.microsoft.com/office/drawing/2014/main" id="{186986C6-4121-2361-8C64-50F9BF937714}"/>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41</a:t>
            </a:fld>
            <a:endParaRPr lang="en" b="1" dirty="0">
              <a:solidFill>
                <a:schemeClr val="tx1"/>
              </a:solidFill>
              <a:latin typeface="+mj-lt"/>
            </a:endParaRPr>
          </a:p>
        </p:txBody>
      </p:sp>
      <p:pic>
        <p:nvPicPr>
          <p:cNvPr id="6" name="Picture 5">
            <a:extLst>
              <a:ext uri="{FF2B5EF4-FFF2-40B4-BE49-F238E27FC236}">
                <a16:creationId xmlns:a16="http://schemas.microsoft.com/office/drawing/2014/main" id="{AD708AED-9D6D-C555-E00E-251EF8FE53AF}"/>
              </a:ext>
            </a:extLst>
          </p:cNvPr>
          <p:cNvPicPr>
            <a:picLocks noChangeAspect="1"/>
          </p:cNvPicPr>
          <p:nvPr/>
        </p:nvPicPr>
        <p:blipFill rotWithShape="1">
          <a:blip r:embed="rId3"/>
          <a:srcRect r="39571"/>
          <a:stretch/>
        </p:blipFill>
        <p:spPr>
          <a:xfrm>
            <a:off x="5278490" y="1388011"/>
            <a:ext cx="3400244" cy="1183739"/>
          </a:xfrm>
          <a:prstGeom prst="rect">
            <a:avLst/>
          </a:prstGeom>
        </p:spPr>
      </p:pic>
      <p:sp>
        <p:nvSpPr>
          <p:cNvPr id="8" name="TextBox 7">
            <a:extLst>
              <a:ext uri="{FF2B5EF4-FFF2-40B4-BE49-F238E27FC236}">
                <a16:creationId xmlns:a16="http://schemas.microsoft.com/office/drawing/2014/main" id="{19442CFB-5FF0-8A1C-9040-65F3A26643F5}"/>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598167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66144-9361-89A2-F4D3-ED3426A532AF}"/>
              </a:ext>
            </a:extLst>
          </p:cNvPr>
          <p:cNvSpPr>
            <a:spLocks noGrp="1"/>
          </p:cNvSpPr>
          <p:nvPr>
            <p:ph type="title"/>
          </p:nvPr>
        </p:nvSpPr>
        <p:spPr>
          <a:xfrm>
            <a:off x="1234261" y="261839"/>
            <a:ext cx="3678078" cy="482400"/>
          </a:xfrm>
        </p:spPr>
        <p:style>
          <a:lnRef idx="1">
            <a:schemeClr val="accent4"/>
          </a:lnRef>
          <a:fillRef idx="2">
            <a:schemeClr val="accent4"/>
          </a:fillRef>
          <a:effectRef idx="1">
            <a:schemeClr val="accent4"/>
          </a:effectRef>
          <a:fontRef idx="minor">
            <a:schemeClr val="dk1"/>
          </a:fontRef>
        </p:style>
        <p:txBody>
          <a:bodyPr/>
          <a:lstStyle/>
          <a:p>
            <a:r>
              <a:rPr lang="en-IN" dirty="0">
                <a:ln w="0"/>
                <a:solidFill>
                  <a:schemeClr val="tx1"/>
                </a:solidFill>
                <a:effectLst>
                  <a:outerShdw blurRad="38100" dist="19050" dir="2700000" algn="tl" rotWithShape="0">
                    <a:schemeClr val="dk1">
                      <a:alpha val="40000"/>
                    </a:schemeClr>
                  </a:outerShdw>
                </a:effectLst>
                <a:latin typeface="+mj-lt"/>
              </a:rPr>
              <a:t>PMJDY</a:t>
            </a:r>
          </a:p>
        </p:txBody>
      </p:sp>
      <p:sp>
        <p:nvSpPr>
          <p:cNvPr id="3" name="Content Placeholder 2">
            <a:extLst>
              <a:ext uri="{FF2B5EF4-FFF2-40B4-BE49-F238E27FC236}">
                <a16:creationId xmlns:a16="http://schemas.microsoft.com/office/drawing/2014/main" id="{FE490AE5-CE14-CC1A-89D4-9E6AA0366453}"/>
              </a:ext>
            </a:extLst>
          </p:cNvPr>
          <p:cNvSpPr>
            <a:spLocks noGrp="1"/>
          </p:cNvSpPr>
          <p:nvPr>
            <p:ph idx="1"/>
          </p:nvPr>
        </p:nvSpPr>
        <p:spPr>
          <a:xfrm>
            <a:off x="639060" y="805010"/>
            <a:ext cx="4074334" cy="3664318"/>
          </a:xfrm>
        </p:spPr>
        <p:txBody>
          <a:bodyPr/>
          <a:lstStyle/>
          <a:p>
            <a:pPr algn="just">
              <a:lnSpc>
                <a:spcPct val="100000"/>
              </a:lnSpc>
              <a:spcAft>
                <a:spcPts val="600"/>
              </a:spcAft>
            </a:pPr>
            <a:r>
              <a:rPr lang="en-US" sz="1200" b="0" i="0" dirty="0">
                <a:solidFill>
                  <a:schemeClr val="bg1"/>
                </a:solidFill>
                <a:effectLst/>
                <a:latin typeface="+mj-lt"/>
              </a:rPr>
              <a:t>PMJDY is a National Mission for Financial Inclusion </a:t>
            </a:r>
          </a:p>
          <a:p>
            <a:pPr algn="just">
              <a:lnSpc>
                <a:spcPct val="100000"/>
              </a:lnSpc>
              <a:spcAft>
                <a:spcPts val="600"/>
              </a:spcAft>
            </a:pPr>
            <a:r>
              <a:rPr lang="en-US" sz="1200" dirty="0">
                <a:solidFill>
                  <a:schemeClr val="bg1"/>
                </a:solidFill>
                <a:latin typeface="+mj-lt"/>
              </a:rPr>
              <a:t>T</a:t>
            </a:r>
            <a:r>
              <a:rPr lang="en-US" sz="1200" b="0" i="0" dirty="0">
                <a:solidFill>
                  <a:schemeClr val="bg1"/>
                </a:solidFill>
                <a:effectLst/>
                <a:latin typeface="+mj-lt"/>
              </a:rPr>
              <a:t>o ensure access to </a:t>
            </a:r>
            <a:r>
              <a:rPr lang="en-US" sz="1200" b="1" i="0" dirty="0">
                <a:solidFill>
                  <a:srgbClr val="FFFF00"/>
                </a:solidFill>
                <a:effectLst/>
                <a:latin typeface="+mj-lt"/>
              </a:rPr>
              <a:t>financial services</a:t>
            </a:r>
            <a:r>
              <a:rPr lang="en-US" sz="1200" b="0" i="0" dirty="0">
                <a:solidFill>
                  <a:schemeClr val="bg1"/>
                </a:solidFill>
                <a:effectLst/>
                <a:latin typeface="+mj-lt"/>
              </a:rPr>
              <a:t>, namely:</a:t>
            </a:r>
          </a:p>
          <a:p>
            <a:pPr lvl="1" algn="just">
              <a:lnSpc>
                <a:spcPct val="100000"/>
              </a:lnSpc>
            </a:pPr>
            <a:r>
              <a:rPr lang="en-US" sz="1200" b="0" i="0" dirty="0">
                <a:solidFill>
                  <a:schemeClr val="bg1"/>
                </a:solidFill>
                <a:effectLst/>
                <a:latin typeface="+mj-lt"/>
              </a:rPr>
              <a:t>a basic savings &amp; deposit accounts</a:t>
            </a:r>
          </a:p>
          <a:p>
            <a:pPr lvl="1" algn="just">
              <a:lnSpc>
                <a:spcPct val="100000"/>
              </a:lnSpc>
            </a:pPr>
            <a:r>
              <a:rPr lang="en-US" sz="1200" b="0" i="0" dirty="0">
                <a:solidFill>
                  <a:schemeClr val="bg1"/>
                </a:solidFill>
                <a:effectLst/>
                <a:latin typeface="+mj-lt"/>
              </a:rPr>
              <a:t>remittance</a:t>
            </a:r>
          </a:p>
          <a:p>
            <a:pPr lvl="1" algn="just">
              <a:lnSpc>
                <a:spcPct val="100000"/>
              </a:lnSpc>
            </a:pPr>
            <a:r>
              <a:rPr lang="en-US" sz="1200" b="0" i="0" dirty="0">
                <a:solidFill>
                  <a:schemeClr val="bg1"/>
                </a:solidFill>
                <a:effectLst/>
                <a:latin typeface="+mj-lt"/>
              </a:rPr>
              <a:t>credit</a:t>
            </a:r>
          </a:p>
          <a:p>
            <a:pPr lvl="1" algn="just">
              <a:lnSpc>
                <a:spcPct val="100000"/>
              </a:lnSpc>
            </a:pPr>
            <a:r>
              <a:rPr lang="en-US" sz="1200" b="0" i="0" dirty="0">
                <a:solidFill>
                  <a:schemeClr val="bg1"/>
                </a:solidFill>
                <a:effectLst/>
                <a:latin typeface="+mj-lt"/>
              </a:rPr>
              <a:t>insurance</a:t>
            </a:r>
          </a:p>
          <a:p>
            <a:pPr lvl="1" algn="just">
              <a:lnSpc>
                <a:spcPct val="100000"/>
              </a:lnSpc>
            </a:pPr>
            <a:r>
              <a:rPr lang="en-US" sz="1200" b="0" i="0" dirty="0">
                <a:solidFill>
                  <a:schemeClr val="bg1"/>
                </a:solidFill>
                <a:effectLst/>
                <a:latin typeface="+mj-lt"/>
              </a:rPr>
              <a:t>pension in an affordable manner</a:t>
            </a:r>
          </a:p>
          <a:p>
            <a:pPr lvl="1" algn="just">
              <a:lnSpc>
                <a:spcPct val="100000"/>
              </a:lnSpc>
            </a:pPr>
            <a:endParaRPr lang="en-US" sz="1200" b="0" i="0" dirty="0">
              <a:solidFill>
                <a:schemeClr val="bg1"/>
              </a:solidFill>
              <a:effectLst/>
              <a:latin typeface="+mj-lt"/>
            </a:endParaRPr>
          </a:p>
        </p:txBody>
      </p:sp>
      <p:pic>
        <p:nvPicPr>
          <p:cNvPr id="2050" name="Picture 2" descr="Pradhan Mantri Jan Dhan Yojana - Wikipedia">
            <a:extLst>
              <a:ext uri="{FF2B5EF4-FFF2-40B4-BE49-F238E27FC236}">
                <a16:creationId xmlns:a16="http://schemas.microsoft.com/office/drawing/2014/main" id="{FFC2DC82-3500-D942-6266-8E9A2243ED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39" y="63033"/>
            <a:ext cx="872426" cy="88001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radhan Mantri Jan Dhan Yojana Scheme by the Indian Government">
            <a:extLst>
              <a:ext uri="{FF2B5EF4-FFF2-40B4-BE49-F238E27FC236}">
                <a16:creationId xmlns:a16="http://schemas.microsoft.com/office/drawing/2014/main" id="{2B831361-8551-66FE-0E62-1E329D8B0F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77890" y="403046"/>
            <a:ext cx="3994113" cy="198456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Chart 3">
            <a:extLst>
              <a:ext uri="{FF2B5EF4-FFF2-40B4-BE49-F238E27FC236}">
                <a16:creationId xmlns:a16="http://schemas.microsoft.com/office/drawing/2014/main" id="{88FC4585-07AA-337C-322C-FD3CAFD4BF84}"/>
              </a:ext>
            </a:extLst>
          </p:cNvPr>
          <p:cNvGraphicFramePr>
            <a:graphicFrameLocks/>
          </p:cNvGraphicFramePr>
          <p:nvPr>
            <p:extLst>
              <p:ext uri="{D42A27DB-BD31-4B8C-83A1-F6EECF244321}">
                <p14:modId xmlns:p14="http://schemas.microsoft.com/office/powerpoint/2010/main" val="1952647680"/>
              </p:ext>
            </p:extLst>
          </p:nvPr>
        </p:nvGraphicFramePr>
        <p:xfrm>
          <a:off x="833964" y="3232819"/>
          <a:ext cx="7476072" cy="1544067"/>
        </p:xfrm>
        <a:graphic>
          <a:graphicData uri="http://schemas.openxmlformats.org/drawingml/2006/chart">
            <c:chart xmlns:c="http://schemas.openxmlformats.org/drawingml/2006/chart" xmlns:r="http://schemas.openxmlformats.org/officeDocument/2006/relationships" r:id="rId5"/>
          </a:graphicData>
        </a:graphic>
      </p:graphicFrame>
      <p:sp>
        <p:nvSpPr>
          <p:cNvPr id="6" name="Title 1">
            <a:extLst>
              <a:ext uri="{FF2B5EF4-FFF2-40B4-BE49-F238E27FC236}">
                <a16:creationId xmlns:a16="http://schemas.microsoft.com/office/drawing/2014/main" id="{D13EB145-26F6-8E56-543A-004A894F441A}"/>
              </a:ext>
            </a:extLst>
          </p:cNvPr>
          <p:cNvSpPr txBox="1">
            <a:spLocks/>
          </p:cNvSpPr>
          <p:nvPr/>
        </p:nvSpPr>
        <p:spPr>
          <a:xfrm>
            <a:off x="1806235" y="2695165"/>
            <a:ext cx="5367917" cy="404034"/>
          </a:xfrm>
          <a:prstGeom prst="rect">
            <a:avLst/>
          </a:prstGeom>
        </p:spPr>
        <p:style>
          <a:lnRef idx="2">
            <a:schemeClr val="accent2"/>
          </a:lnRef>
          <a:fillRef idx="1">
            <a:schemeClr val="lt1"/>
          </a:fillRef>
          <a:effectRef idx="0">
            <a:schemeClr val="accent2"/>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IN" sz="1600" dirty="0">
                <a:ln w="0"/>
                <a:solidFill>
                  <a:schemeClr val="tx1"/>
                </a:solidFill>
                <a:effectLst>
                  <a:outerShdw blurRad="38100" dist="19050" dir="2700000" algn="tl" rotWithShape="0">
                    <a:schemeClr val="dk1">
                      <a:alpha val="40000"/>
                    </a:schemeClr>
                  </a:outerShdw>
                </a:effectLst>
                <a:latin typeface="+mj-lt"/>
              </a:rPr>
              <a:t>Status of PMJDY as on </a:t>
            </a:r>
            <a:r>
              <a:rPr lang="en-US" sz="1600" b="1" dirty="0">
                <a:solidFill>
                  <a:schemeClr val="tx1"/>
                </a:solidFill>
                <a:latin typeface="+mj-lt"/>
              </a:rPr>
              <a:t>10/08/2022</a:t>
            </a:r>
            <a:endParaRPr lang="en-IN" sz="1600" dirty="0">
              <a:ln w="0"/>
              <a:solidFill>
                <a:schemeClr val="tx1"/>
              </a:solidFill>
              <a:effectLst>
                <a:outerShdw blurRad="38100" dist="19050" dir="2700000" algn="tl" rotWithShape="0">
                  <a:schemeClr val="dk1">
                    <a:alpha val="40000"/>
                  </a:schemeClr>
                </a:outerShdw>
              </a:effectLst>
              <a:latin typeface="+mj-lt"/>
            </a:endParaRPr>
          </a:p>
        </p:txBody>
      </p:sp>
      <p:sp>
        <p:nvSpPr>
          <p:cNvPr id="5" name="Slide Number Placeholder 4">
            <a:extLst>
              <a:ext uri="{FF2B5EF4-FFF2-40B4-BE49-F238E27FC236}">
                <a16:creationId xmlns:a16="http://schemas.microsoft.com/office/drawing/2014/main" id="{30A4F1B1-77DE-3896-A131-7F0A2F4AF08C}"/>
              </a:ext>
            </a:extLst>
          </p:cNvPr>
          <p:cNvSpPr>
            <a:spLocks noGrp="1"/>
          </p:cNvSpPr>
          <p:nvPr>
            <p:ph type="sldNum" sz="quarter" idx="12"/>
          </p:nvPr>
        </p:nvSpPr>
        <p:spPr/>
        <p:txBody>
          <a:bodyPr/>
          <a:lstStyle/>
          <a:p>
            <a:endParaRPr lang="en-IN" dirty="0">
              <a:latin typeface="+mj-lt"/>
            </a:endParaRPr>
          </a:p>
        </p:txBody>
      </p:sp>
      <p:sp>
        <p:nvSpPr>
          <p:cNvPr id="7" name="Slide Number Placeholder 1">
            <a:extLst>
              <a:ext uri="{FF2B5EF4-FFF2-40B4-BE49-F238E27FC236}">
                <a16:creationId xmlns:a16="http://schemas.microsoft.com/office/drawing/2014/main" id="{FED18CEA-7FE7-1623-4265-7DEFFAB1A1DB}"/>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42</a:t>
            </a:fld>
            <a:endParaRPr lang="en" b="1" dirty="0">
              <a:solidFill>
                <a:schemeClr val="tx1"/>
              </a:solidFill>
              <a:latin typeface="+mj-lt"/>
            </a:endParaRPr>
          </a:p>
        </p:txBody>
      </p:sp>
      <p:sp>
        <p:nvSpPr>
          <p:cNvPr id="8" name="TextBox 7">
            <a:extLst>
              <a:ext uri="{FF2B5EF4-FFF2-40B4-BE49-F238E27FC236}">
                <a16:creationId xmlns:a16="http://schemas.microsoft.com/office/drawing/2014/main" id="{5F4042F4-0364-E727-F987-FAB7A455DB4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186473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66144-9361-89A2-F4D3-ED3426A532AF}"/>
              </a:ext>
            </a:extLst>
          </p:cNvPr>
          <p:cNvSpPr>
            <a:spLocks noGrp="1"/>
          </p:cNvSpPr>
          <p:nvPr>
            <p:ph type="title" idx="4294967295"/>
          </p:nvPr>
        </p:nvSpPr>
        <p:spPr>
          <a:xfrm>
            <a:off x="1427163" y="331990"/>
            <a:ext cx="6040437" cy="536575"/>
          </a:xfrm>
        </p:spPr>
        <p:style>
          <a:lnRef idx="1">
            <a:schemeClr val="accent4"/>
          </a:lnRef>
          <a:fillRef idx="2">
            <a:schemeClr val="accent4"/>
          </a:fillRef>
          <a:effectRef idx="1">
            <a:schemeClr val="accent4"/>
          </a:effectRef>
          <a:fontRef idx="minor">
            <a:schemeClr val="dk1"/>
          </a:fontRef>
        </p:style>
        <p:txBody>
          <a:bodyPr/>
          <a:lstStyle/>
          <a:p>
            <a:r>
              <a:rPr lang="en-IN" sz="1600" b="1" dirty="0">
                <a:ln w="0"/>
                <a:solidFill>
                  <a:schemeClr val="tx1"/>
                </a:solidFill>
                <a:effectLst>
                  <a:outerShdw blurRad="38100" dist="19050" dir="2700000" algn="tl" rotWithShape="0">
                    <a:schemeClr val="dk1">
                      <a:alpha val="40000"/>
                    </a:schemeClr>
                  </a:outerShdw>
                </a:effectLst>
                <a:latin typeface="+mj-lt"/>
              </a:rPr>
              <a:t>Pradhan Mantri Suraksha Bandhan Yojana – PMSBY</a:t>
            </a:r>
          </a:p>
        </p:txBody>
      </p:sp>
      <p:sp>
        <p:nvSpPr>
          <p:cNvPr id="3" name="Content Placeholder 2">
            <a:extLst>
              <a:ext uri="{FF2B5EF4-FFF2-40B4-BE49-F238E27FC236}">
                <a16:creationId xmlns:a16="http://schemas.microsoft.com/office/drawing/2014/main" id="{FE490AE5-CE14-CC1A-89D4-9E6AA0366453}"/>
              </a:ext>
            </a:extLst>
          </p:cNvPr>
          <p:cNvSpPr>
            <a:spLocks noGrp="1"/>
          </p:cNvSpPr>
          <p:nvPr>
            <p:ph idx="4294967295"/>
          </p:nvPr>
        </p:nvSpPr>
        <p:spPr>
          <a:xfrm>
            <a:off x="3166782" y="1378324"/>
            <a:ext cx="5047578" cy="2871396"/>
          </a:xfrm>
        </p:spPr>
        <p:txBody>
          <a:bodyPr/>
          <a:lstStyle/>
          <a:p>
            <a:pPr algn="just">
              <a:spcAft>
                <a:spcPts val="1200"/>
              </a:spcAft>
            </a:pPr>
            <a:r>
              <a:rPr lang="en-US" sz="1600" dirty="0">
                <a:solidFill>
                  <a:schemeClr val="tx1"/>
                </a:solidFill>
                <a:latin typeface="+mj-lt"/>
              </a:rPr>
              <a:t>The PM Suraksha Bandhan Yojana is a </a:t>
            </a:r>
            <a:r>
              <a:rPr lang="en-US" sz="1600" b="1" dirty="0">
                <a:solidFill>
                  <a:srgbClr val="C00000"/>
                </a:solidFill>
                <a:latin typeface="+mj-lt"/>
              </a:rPr>
              <a:t>Fixed Deposit scheme </a:t>
            </a:r>
            <a:r>
              <a:rPr lang="en-US" sz="1600" dirty="0">
                <a:solidFill>
                  <a:schemeClr val="tx1"/>
                </a:solidFill>
                <a:latin typeface="+mj-lt"/>
              </a:rPr>
              <a:t>being started at all nationalized banks </a:t>
            </a:r>
          </a:p>
          <a:p>
            <a:pPr algn="just">
              <a:spcAft>
                <a:spcPts val="1200"/>
              </a:spcAft>
            </a:pPr>
            <a:r>
              <a:rPr lang="en-US" sz="1600" dirty="0">
                <a:solidFill>
                  <a:schemeClr val="tx1"/>
                </a:solidFill>
                <a:latin typeface="+mj-lt"/>
              </a:rPr>
              <a:t>Offer a handsome interest rate of </a:t>
            </a:r>
            <a:r>
              <a:rPr lang="en-US" sz="1600" b="1" dirty="0">
                <a:solidFill>
                  <a:schemeClr val="tx1"/>
                </a:solidFill>
                <a:latin typeface="+mj-lt"/>
              </a:rPr>
              <a:t>8 per cent </a:t>
            </a:r>
            <a:r>
              <a:rPr lang="en-US" sz="1600" dirty="0">
                <a:solidFill>
                  <a:schemeClr val="tx1"/>
                </a:solidFill>
                <a:latin typeface="+mj-lt"/>
              </a:rPr>
              <a:t>on fixed deposit investments.</a:t>
            </a:r>
          </a:p>
          <a:p>
            <a:pPr algn="just">
              <a:spcAft>
                <a:spcPts val="1200"/>
              </a:spcAft>
            </a:pPr>
            <a:r>
              <a:rPr lang="en-US" sz="1600" dirty="0">
                <a:solidFill>
                  <a:schemeClr val="tx1"/>
                </a:solidFill>
                <a:latin typeface="+mj-lt"/>
              </a:rPr>
              <a:t>The Fixed Deposits under this Scheme would be in the form of </a:t>
            </a:r>
            <a:r>
              <a:rPr lang="en-US" sz="1600" b="1" dirty="0">
                <a:solidFill>
                  <a:srgbClr val="C00000"/>
                </a:solidFill>
                <a:latin typeface="+mj-lt"/>
              </a:rPr>
              <a:t>Gift Cards or Banker’s Cheque </a:t>
            </a:r>
            <a:r>
              <a:rPr lang="en-US" sz="1600" dirty="0">
                <a:solidFill>
                  <a:schemeClr val="tx1"/>
                </a:solidFill>
                <a:latin typeface="+mj-lt"/>
              </a:rPr>
              <a:t>that anyone can gift their loved ones on any occasions.</a:t>
            </a:r>
          </a:p>
        </p:txBody>
      </p:sp>
      <p:pic>
        <p:nvPicPr>
          <p:cNvPr id="1026" name="Picture 2" descr="Pradhan Mantri Suraksha Bandhan Yojana – PMSBY - PM Jan Dhan Yojana">
            <a:extLst>
              <a:ext uri="{FF2B5EF4-FFF2-40B4-BE49-F238E27FC236}">
                <a16:creationId xmlns:a16="http://schemas.microsoft.com/office/drawing/2014/main" id="{EC74B1FE-FC76-079F-E249-2DA193D5D5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91" y="1098698"/>
            <a:ext cx="2405576" cy="13579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uraksha Bandhan: Scheme To Buy This Raksha Bandhan ">
            <a:extLst>
              <a:ext uri="{FF2B5EF4-FFF2-40B4-BE49-F238E27FC236}">
                <a16:creationId xmlns:a16="http://schemas.microsoft.com/office/drawing/2014/main" id="{14C67FD5-35A1-858E-1185-86B3515486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591" y="2686817"/>
            <a:ext cx="2432894" cy="182467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7C808339-9F2B-1A11-8BFF-FD4C39082E0F}"/>
              </a:ext>
            </a:extLst>
          </p:cNvPr>
          <p:cNvSpPr>
            <a:spLocks noGrp="1"/>
          </p:cNvSpPr>
          <p:nvPr>
            <p:ph type="sldNum" idx="12"/>
          </p:nvPr>
        </p:nvSpPr>
        <p:spPr/>
        <p:txBody>
          <a:bodyPr/>
          <a:lstStyle/>
          <a:p>
            <a:fld id="{00000000-1234-1234-1234-123412341234}" type="slidenum">
              <a:rPr lang="en" smtClean="0">
                <a:latin typeface="+mj-lt"/>
              </a:rPr>
              <a:pPr/>
              <a:t>43</a:t>
            </a:fld>
            <a:endParaRPr lang="en">
              <a:latin typeface="+mj-lt"/>
            </a:endParaRPr>
          </a:p>
        </p:txBody>
      </p:sp>
      <p:sp>
        <p:nvSpPr>
          <p:cNvPr id="5" name="Slide Number Placeholder 1">
            <a:extLst>
              <a:ext uri="{FF2B5EF4-FFF2-40B4-BE49-F238E27FC236}">
                <a16:creationId xmlns:a16="http://schemas.microsoft.com/office/drawing/2014/main" id="{D322E0ED-A91D-CEC2-4009-3BDDCFB83285}"/>
              </a:ext>
            </a:extLst>
          </p:cNvPr>
          <p:cNvSpPr txBox="1">
            <a:spLocks/>
          </p:cNvSpPr>
          <p:nvPr/>
        </p:nvSpPr>
        <p:spPr>
          <a:xfrm>
            <a:off x="8214360"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43</a:t>
            </a:fld>
            <a:endParaRPr lang="en" b="1" dirty="0">
              <a:solidFill>
                <a:schemeClr val="tx1"/>
              </a:solidFill>
              <a:latin typeface="+mj-lt"/>
            </a:endParaRPr>
          </a:p>
        </p:txBody>
      </p:sp>
      <p:sp>
        <p:nvSpPr>
          <p:cNvPr id="6" name="TextBox 5">
            <a:extLst>
              <a:ext uri="{FF2B5EF4-FFF2-40B4-BE49-F238E27FC236}">
                <a16:creationId xmlns:a16="http://schemas.microsoft.com/office/drawing/2014/main" id="{CF637AFC-460D-E131-0FE8-9F20EE87CFF9}"/>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543395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66144-9361-89A2-F4D3-ED3426A532AF}"/>
              </a:ext>
            </a:extLst>
          </p:cNvPr>
          <p:cNvSpPr>
            <a:spLocks noGrp="1"/>
          </p:cNvSpPr>
          <p:nvPr>
            <p:ph type="title"/>
          </p:nvPr>
        </p:nvSpPr>
        <p:spPr>
          <a:xfrm>
            <a:off x="1775901" y="245879"/>
            <a:ext cx="6007131" cy="494710"/>
          </a:xfrm>
        </p:spPr>
        <p:style>
          <a:lnRef idx="1">
            <a:schemeClr val="accent4"/>
          </a:lnRef>
          <a:fillRef idx="2">
            <a:schemeClr val="accent4"/>
          </a:fillRef>
          <a:effectRef idx="1">
            <a:schemeClr val="accent4"/>
          </a:effectRef>
          <a:fontRef idx="minor">
            <a:schemeClr val="dk1"/>
          </a:fontRef>
        </p:style>
        <p:txBody>
          <a:bodyPr/>
          <a:lstStyle/>
          <a:p>
            <a:r>
              <a:rPr lang="en-IN" sz="2000" dirty="0">
                <a:ln w="0"/>
                <a:solidFill>
                  <a:schemeClr val="tx1"/>
                </a:solidFill>
                <a:effectLst>
                  <a:outerShdw blurRad="38100" dist="19050" dir="2700000" algn="tl" rotWithShape="0">
                    <a:schemeClr val="dk1">
                      <a:alpha val="40000"/>
                    </a:schemeClr>
                  </a:outerShdw>
                </a:effectLst>
                <a:latin typeface="+mj-lt"/>
              </a:rPr>
              <a:t>Pradhan Mantri Mudra Yojana</a:t>
            </a:r>
          </a:p>
        </p:txBody>
      </p:sp>
      <p:sp>
        <p:nvSpPr>
          <p:cNvPr id="3" name="Content Placeholder 2">
            <a:extLst>
              <a:ext uri="{FF2B5EF4-FFF2-40B4-BE49-F238E27FC236}">
                <a16:creationId xmlns:a16="http://schemas.microsoft.com/office/drawing/2014/main" id="{FE490AE5-CE14-CC1A-89D4-9E6AA0366453}"/>
              </a:ext>
            </a:extLst>
          </p:cNvPr>
          <p:cNvSpPr>
            <a:spLocks noGrp="1"/>
          </p:cNvSpPr>
          <p:nvPr>
            <p:ph idx="1"/>
          </p:nvPr>
        </p:nvSpPr>
        <p:spPr>
          <a:xfrm>
            <a:off x="252800" y="1034645"/>
            <a:ext cx="5395378" cy="3565489"/>
          </a:xfrm>
        </p:spPr>
        <p:style>
          <a:lnRef idx="2">
            <a:schemeClr val="dk1"/>
          </a:lnRef>
          <a:fillRef idx="1">
            <a:schemeClr val="lt1"/>
          </a:fillRef>
          <a:effectRef idx="0">
            <a:schemeClr val="dk1"/>
          </a:effectRef>
          <a:fontRef idx="minor">
            <a:schemeClr val="dk1"/>
          </a:fontRef>
        </p:style>
        <p:txBody>
          <a:bodyPr/>
          <a:lstStyle/>
          <a:p>
            <a:pPr algn="just">
              <a:spcAft>
                <a:spcPts val="1200"/>
              </a:spcAft>
            </a:pPr>
            <a:r>
              <a:rPr lang="en-US" sz="1600" dirty="0">
                <a:solidFill>
                  <a:schemeClr val="tx1"/>
                </a:solidFill>
                <a:latin typeface="+mj-lt"/>
              </a:rPr>
              <a:t>Launched in </a:t>
            </a:r>
            <a:r>
              <a:rPr lang="en-US" sz="1600" b="1" dirty="0">
                <a:solidFill>
                  <a:schemeClr val="tx1"/>
                </a:solidFill>
                <a:latin typeface="+mj-lt"/>
              </a:rPr>
              <a:t>April, 2015</a:t>
            </a:r>
            <a:r>
              <a:rPr lang="en-US" sz="1600" dirty="0">
                <a:solidFill>
                  <a:schemeClr val="tx1"/>
                </a:solidFill>
                <a:latin typeface="+mj-lt"/>
              </a:rPr>
              <a:t>. </a:t>
            </a:r>
          </a:p>
          <a:p>
            <a:pPr algn="just">
              <a:spcAft>
                <a:spcPts val="1200"/>
              </a:spcAft>
            </a:pPr>
            <a:r>
              <a:rPr lang="en-US" sz="1600" b="0" i="0" u="none" strike="noStrike" baseline="0" dirty="0">
                <a:solidFill>
                  <a:schemeClr val="tx1"/>
                </a:solidFill>
                <a:latin typeface="+mj-lt"/>
              </a:rPr>
              <a:t>Aimed at </a:t>
            </a:r>
            <a:r>
              <a:rPr lang="en-US" sz="1600" i="0" u="none" strike="noStrike" baseline="0" dirty="0">
                <a:solidFill>
                  <a:schemeClr val="tx1"/>
                </a:solidFill>
                <a:latin typeface="+mj-lt"/>
              </a:rPr>
              <a:t>funding the unfunded </a:t>
            </a:r>
            <a:r>
              <a:rPr lang="en-US" sz="1600" b="1" i="0" u="none" strike="noStrike" baseline="0" dirty="0">
                <a:solidFill>
                  <a:srgbClr val="FF0000"/>
                </a:solidFill>
                <a:latin typeface="+mj-lt"/>
              </a:rPr>
              <a:t>micro enterprises and small businesses</a:t>
            </a:r>
          </a:p>
          <a:p>
            <a:pPr algn="just">
              <a:spcAft>
                <a:spcPts val="1200"/>
              </a:spcAft>
            </a:pPr>
            <a:r>
              <a:rPr lang="en-US" sz="1600" dirty="0">
                <a:solidFill>
                  <a:schemeClr val="tx1"/>
                </a:solidFill>
                <a:latin typeface="+mj-lt"/>
              </a:rPr>
              <a:t>Mudra Loans are available for </a:t>
            </a:r>
            <a:r>
              <a:rPr lang="en-US" sz="1600" b="1" dirty="0">
                <a:solidFill>
                  <a:srgbClr val="00B0F0"/>
                </a:solidFill>
                <a:latin typeface="+mj-lt"/>
              </a:rPr>
              <a:t>non-agricultural activities </a:t>
            </a:r>
            <a:r>
              <a:rPr lang="en-US" sz="1600" dirty="0">
                <a:solidFill>
                  <a:schemeClr val="tx1"/>
                </a:solidFill>
                <a:latin typeface="+mj-lt"/>
              </a:rPr>
              <a:t>up to Rs. 10 lakh and activities </a:t>
            </a:r>
            <a:r>
              <a:rPr lang="en-US" sz="1600" b="1" dirty="0">
                <a:solidFill>
                  <a:srgbClr val="00B0F0"/>
                </a:solidFill>
                <a:latin typeface="+mj-lt"/>
              </a:rPr>
              <a:t>allied</a:t>
            </a:r>
            <a:r>
              <a:rPr lang="en-US" sz="1600" dirty="0">
                <a:solidFill>
                  <a:schemeClr val="tx1"/>
                </a:solidFill>
                <a:latin typeface="+mj-lt"/>
              </a:rPr>
              <a:t> to </a:t>
            </a:r>
            <a:r>
              <a:rPr lang="en-US" sz="1600" b="1" dirty="0">
                <a:solidFill>
                  <a:srgbClr val="00B0F0"/>
                </a:solidFill>
                <a:latin typeface="+mj-lt"/>
              </a:rPr>
              <a:t>agriculture</a:t>
            </a:r>
            <a:r>
              <a:rPr lang="en-US" sz="1600" dirty="0">
                <a:solidFill>
                  <a:schemeClr val="tx1"/>
                </a:solidFill>
                <a:latin typeface="+mj-lt"/>
              </a:rPr>
              <a:t> such as dairy, poultry, bee keeping etc., are also covered.</a:t>
            </a:r>
          </a:p>
          <a:p>
            <a:pPr algn="just">
              <a:spcAft>
                <a:spcPts val="1200"/>
              </a:spcAft>
            </a:pPr>
            <a:r>
              <a:rPr lang="en-US" sz="1600" dirty="0">
                <a:solidFill>
                  <a:schemeClr val="tx1"/>
                </a:solidFill>
                <a:latin typeface="+mj-lt"/>
              </a:rPr>
              <a:t>Mudra’s unique features include a </a:t>
            </a:r>
            <a:r>
              <a:rPr lang="en-US" sz="1600" b="1" dirty="0">
                <a:solidFill>
                  <a:schemeClr val="tx1"/>
                </a:solidFill>
                <a:latin typeface="+mj-lt"/>
              </a:rPr>
              <a:t>Mudra Card </a:t>
            </a:r>
            <a:r>
              <a:rPr lang="en-US" sz="1600" dirty="0">
                <a:solidFill>
                  <a:schemeClr val="tx1"/>
                </a:solidFill>
                <a:latin typeface="+mj-lt"/>
              </a:rPr>
              <a:t>which permits access to Working Capital through ATMs and Card Machines</a:t>
            </a:r>
            <a:endParaRPr lang="en-IN" sz="1600" dirty="0">
              <a:solidFill>
                <a:schemeClr val="tx1"/>
              </a:solidFill>
              <a:latin typeface="+mj-lt"/>
            </a:endParaRPr>
          </a:p>
        </p:txBody>
      </p:sp>
      <p:pic>
        <p:nvPicPr>
          <p:cNvPr id="6" name="Picture 2" descr="Mudra Loan - Eligibility, Interest Rates &amp; Application Procedure - Afleo">
            <a:extLst>
              <a:ext uri="{FF2B5EF4-FFF2-40B4-BE49-F238E27FC236}">
                <a16:creationId xmlns:a16="http://schemas.microsoft.com/office/drawing/2014/main" id="{1E2BB161-3ACD-BBD2-A8DB-28FB9BB8C3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110" t="9188" r="13025" b="9244"/>
          <a:stretch/>
        </p:blipFill>
        <p:spPr bwMode="auto">
          <a:xfrm>
            <a:off x="5779343" y="1454079"/>
            <a:ext cx="3173741" cy="1971403"/>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F1673318-67F9-A135-747A-A0CE3EE972BF}"/>
              </a:ext>
            </a:extLst>
          </p:cNvPr>
          <p:cNvSpPr>
            <a:spLocks noGrp="1"/>
          </p:cNvSpPr>
          <p:nvPr>
            <p:ph type="sldNum" sz="quarter" idx="12"/>
          </p:nvPr>
        </p:nvSpPr>
        <p:spPr/>
        <p:txBody>
          <a:bodyPr/>
          <a:lstStyle/>
          <a:p>
            <a:endParaRPr lang="en-IN" dirty="0">
              <a:latin typeface="+mj-lt"/>
            </a:endParaRPr>
          </a:p>
        </p:txBody>
      </p:sp>
      <p:sp>
        <p:nvSpPr>
          <p:cNvPr id="5" name="Slide Number Placeholder 1">
            <a:extLst>
              <a:ext uri="{FF2B5EF4-FFF2-40B4-BE49-F238E27FC236}">
                <a16:creationId xmlns:a16="http://schemas.microsoft.com/office/drawing/2014/main" id="{67E09CB2-A7F7-EF6E-2AEE-7C00629C63A2}"/>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44</a:t>
            </a:fld>
            <a:endParaRPr lang="en" b="1" dirty="0">
              <a:solidFill>
                <a:schemeClr val="tx1"/>
              </a:solidFill>
              <a:latin typeface="+mj-lt"/>
            </a:endParaRPr>
          </a:p>
        </p:txBody>
      </p:sp>
      <p:sp>
        <p:nvSpPr>
          <p:cNvPr id="7" name="TextBox 6">
            <a:extLst>
              <a:ext uri="{FF2B5EF4-FFF2-40B4-BE49-F238E27FC236}">
                <a16:creationId xmlns:a16="http://schemas.microsoft.com/office/drawing/2014/main" id="{6F160AE4-35E4-7789-18D9-264237DCB720}"/>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491375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66144-9361-89A2-F4D3-ED3426A532AF}"/>
              </a:ext>
            </a:extLst>
          </p:cNvPr>
          <p:cNvSpPr>
            <a:spLocks noGrp="1"/>
          </p:cNvSpPr>
          <p:nvPr>
            <p:ph type="title"/>
          </p:nvPr>
        </p:nvSpPr>
        <p:spPr>
          <a:xfrm>
            <a:off x="1725680" y="268683"/>
            <a:ext cx="4248723" cy="439922"/>
          </a:xfrm>
        </p:spPr>
        <p:style>
          <a:lnRef idx="1">
            <a:schemeClr val="accent4"/>
          </a:lnRef>
          <a:fillRef idx="2">
            <a:schemeClr val="accent4"/>
          </a:fillRef>
          <a:effectRef idx="1">
            <a:schemeClr val="accent4"/>
          </a:effectRef>
          <a:fontRef idx="minor">
            <a:schemeClr val="dk1"/>
          </a:fontRef>
        </p:style>
        <p:txBody>
          <a:bodyPr/>
          <a:lstStyle/>
          <a:p>
            <a:r>
              <a:rPr lang="en-IN" sz="2000" dirty="0">
                <a:ln w="0"/>
                <a:solidFill>
                  <a:schemeClr val="tx1"/>
                </a:solidFill>
                <a:effectLst>
                  <a:outerShdw blurRad="38100" dist="19050" dir="2700000" algn="tl" rotWithShape="0">
                    <a:schemeClr val="dk1">
                      <a:alpha val="40000"/>
                    </a:schemeClr>
                  </a:outerShdw>
                </a:effectLst>
                <a:latin typeface="+mj-lt"/>
              </a:rPr>
              <a:t>Stand Up India scheme</a:t>
            </a:r>
          </a:p>
        </p:txBody>
      </p:sp>
      <p:sp>
        <p:nvSpPr>
          <p:cNvPr id="3" name="Content Placeholder 2">
            <a:extLst>
              <a:ext uri="{FF2B5EF4-FFF2-40B4-BE49-F238E27FC236}">
                <a16:creationId xmlns:a16="http://schemas.microsoft.com/office/drawing/2014/main" id="{FE490AE5-CE14-CC1A-89D4-9E6AA0366453}"/>
              </a:ext>
            </a:extLst>
          </p:cNvPr>
          <p:cNvSpPr>
            <a:spLocks noGrp="1"/>
          </p:cNvSpPr>
          <p:nvPr>
            <p:ph idx="1"/>
          </p:nvPr>
        </p:nvSpPr>
        <p:spPr>
          <a:xfrm>
            <a:off x="465943" y="874023"/>
            <a:ext cx="8212791" cy="1164640"/>
          </a:xfrm>
        </p:spPr>
        <p:txBody>
          <a:bodyPr/>
          <a:lstStyle/>
          <a:p>
            <a:pPr marL="171450" indent="0" algn="just">
              <a:buNone/>
            </a:pPr>
            <a:r>
              <a:rPr lang="en-US" sz="1600" b="1" dirty="0">
                <a:solidFill>
                  <a:schemeClr val="accent1">
                    <a:lumMod val="75000"/>
                  </a:schemeClr>
                </a:solidFill>
                <a:latin typeface="+mj-lt"/>
              </a:rPr>
              <a:t>What is it ?</a:t>
            </a:r>
          </a:p>
          <a:p>
            <a:pPr marL="342900" indent="-171450" algn="just"/>
            <a:r>
              <a:rPr lang="en-US" sz="1600" b="1" dirty="0">
                <a:solidFill>
                  <a:schemeClr val="bg1"/>
                </a:solidFill>
                <a:latin typeface="+mj-lt"/>
              </a:rPr>
              <a:t>Stand Up India is a </a:t>
            </a:r>
            <a:r>
              <a:rPr lang="en-US" sz="1600" b="1" dirty="0">
                <a:solidFill>
                  <a:srgbClr val="FFFF00"/>
                </a:solidFill>
                <a:latin typeface="+mj-lt"/>
              </a:rPr>
              <a:t>credit provider scheme</a:t>
            </a:r>
          </a:p>
          <a:p>
            <a:pPr marL="342900" indent="-171450" algn="just"/>
            <a:r>
              <a:rPr lang="en-US" sz="1600" b="1" dirty="0">
                <a:solidFill>
                  <a:schemeClr val="bg1"/>
                </a:solidFill>
                <a:latin typeface="+mj-lt"/>
              </a:rPr>
              <a:t>It is aimed to provide credit to </a:t>
            </a:r>
            <a:r>
              <a:rPr lang="en-US" sz="1600" b="1" dirty="0">
                <a:solidFill>
                  <a:srgbClr val="FFFF00"/>
                </a:solidFill>
                <a:latin typeface="+mj-lt"/>
              </a:rPr>
              <a:t>SC, ST and Women </a:t>
            </a:r>
            <a:r>
              <a:rPr lang="en-US" sz="1600" b="1" dirty="0">
                <a:solidFill>
                  <a:schemeClr val="bg1"/>
                </a:solidFill>
                <a:latin typeface="+mj-lt"/>
              </a:rPr>
              <a:t>for promoting entrepreneurship in non farm activities</a:t>
            </a:r>
          </a:p>
        </p:txBody>
      </p:sp>
      <p:pic>
        <p:nvPicPr>
          <p:cNvPr id="5124" name="Picture 4" descr="Stand-Up India (SUPI) - JournalsOfIndia">
            <a:extLst>
              <a:ext uri="{FF2B5EF4-FFF2-40B4-BE49-F238E27FC236}">
                <a16:creationId xmlns:a16="http://schemas.microsoft.com/office/drawing/2014/main" id="{42C08ADC-B611-8720-5A15-36D16AC56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9606" y="191615"/>
            <a:ext cx="2606354" cy="13031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003523D4-38CE-00B1-ABBE-2BE5ECF6F523}"/>
              </a:ext>
            </a:extLst>
          </p:cNvPr>
          <p:cNvSpPr>
            <a:spLocks noGrp="1"/>
          </p:cNvSpPr>
          <p:nvPr>
            <p:ph type="sldNum" sz="quarter" idx="12"/>
          </p:nvPr>
        </p:nvSpPr>
        <p:spPr/>
        <p:txBody>
          <a:bodyPr/>
          <a:lstStyle/>
          <a:p>
            <a:endParaRPr lang="en-IN" dirty="0">
              <a:latin typeface="+mj-lt"/>
            </a:endParaRPr>
          </a:p>
        </p:txBody>
      </p:sp>
      <p:sp>
        <p:nvSpPr>
          <p:cNvPr id="5" name="Slide Number Placeholder 1">
            <a:extLst>
              <a:ext uri="{FF2B5EF4-FFF2-40B4-BE49-F238E27FC236}">
                <a16:creationId xmlns:a16="http://schemas.microsoft.com/office/drawing/2014/main" id="{DE529085-6965-1E5A-B047-82FEC2F7ABF9}"/>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45</a:t>
            </a:fld>
            <a:endParaRPr lang="en" b="1" dirty="0">
              <a:solidFill>
                <a:schemeClr val="tx1"/>
              </a:solidFill>
              <a:latin typeface="+mj-lt"/>
            </a:endParaRPr>
          </a:p>
        </p:txBody>
      </p:sp>
      <p:sp>
        <p:nvSpPr>
          <p:cNvPr id="6" name="Content Placeholder 2">
            <a:extLst>
              <a:ext uri="{FF2B5EF4-FFF2-40B4-BE49-F238E27FC236}">
                <a16:creationId xmlns:a16="http://schemas.microsoft.com/office/drawing/2014/main" id="{120AE9A5-AAE3-1E8B-5D10-3E229FBC33A3}"/>
              </a:ext>
            </a:extLst>
          </p:cNvPr>
          <p:cNvSpPr txBox="1">
            <a:spLocks/>
          </p:cNvSpPr>
          <p:nvPr/>
        </p:nvSpPr>
        <p:spPr>
          <a:xfrm>
            <a:off x="676801" y="2995611"/>
            <a:ext cx="7783200" cy="1746974"/>
          </a:xfrm>
          <a:prstGeom prst="rect">
            <a:avLst/>
          </a:prstGeom>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a:lnSpc>
                <a:spcPct val="100000"/>
              </a:lnSpc>
              <a:spcAft>
                <a:spcPts val="600"/>
              </a:spcAft>
            </a:pPr>
            <a:r>
              <a:rPr lang="en-US" sz="1600" dirty="0">
                <a:solidFill>
                  <a:srgbClr val="C00000"/>
                </a:solidFill>
                <a:latin typeface="+mj-lt"/>
              </a:rPr>
              <a:t>Eradicating legal, operational and other institution obstacles </a:t>
            </a:r>
            <a:r>
              <a:rPr lang="en-US" sz="1600" dirty="0">
                <a:solidFill>
                  <a:schemeClr val="tx1"/>
                </a:solidFill>
                <a:latin typeface="+mj-lt"/>
              </a:rPr>
              <a:t>so as to promote ease of doing business</a:t>
            </a:r>
          </a:p>
          <a:p>
            <a:pPr>
              <a:lnSpc>
                <a:spcPct val="100000"/>
              </a:lnSpc>
              <a:spcAft>
                <a:spcPts val="600"/>
              </a:spcAft>
            </a:pPr>
            <a:r>
              <a:rPr lang="en-US" sz="1600" dirty="0">
                <a:solidFill>
                  <a:schemeClr val="tx1"/>
                </a:solidFill>
                <a:latin typeface="+mj-lt"/>
              </a:rPr>
              <a:t>Act as the driving force for other Government schemes like ‘Skill India’ and ‘Make in India’</a:t>
            </a:r>
          </a:p>
          <a:p>
            <a:pPr>
              <a:lnSpc>
                <a:spcPct val="100000"/>
              </a:lnSpc>
              <a:spcAft>
                <a:spcPts val="600"/>
              </a:spcAft>
            </a:pPr>
            <a:r>
              <a:rPr lang="en-US" sz="1600" dirty="0">
                <a:solidFill>
                  <a:schemeClr val="tx1"/>
                </a:solidFill>
                <a:latin typeface="+mj-lt"/>
              </a:rPr>
              <a:t>Protect the demographic dividend in India</a:t>
            </a:r>
          </a:p>
        </p:txBody>
      </p:sp>
      <p:sp>
        <p:nvSpPr>
          <p:cNvPr id="7" name="Title 1">
            <a:extLst>
              <a:ext uri="{FF2B5EF4-FFF2-40B4-BE49-F238E27FC236}">
                <a16:creationId xmlns:a16="http://schemas.microsoft.com/office/drawing/2014/main" id="{26A4BCE5-7DD7-8922-7F2E-D28DC4EC19F5}"/>
              </a:ext>
            </a:extLst>
          </p:cNvPr>
          <p:cNvSpPr txBox="1">
            <a:spLocks/>
          </p:cNvSpPr>
          <p:nvPr/>
        </p:nvSpPr>
        <p:spPr>
          <a:xfrm>
            <a:off x="818745" y="2330550"/>
            <a:ext cx="3312943" cy="4824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pPr algn="l"/>
            <a:r>
              <a:rPr lang="en-US" sz="2000" b="1">
                <a:latin typeface="+mj-lt"/>
              </a:rPr>
              <a:t>Significance</a:t>
            </a:r>
            <a:endParaRPr lang="en-IN" b="1" dirty="0">
              <a:latin typeface="+mj-lt"/>
            </a:endParaRPr>
          </a:p>
        </p:txBody>
      </p:sp>
      <p:cxnSp>
        <p:nvCxnSpPr>
          <p:cNvPr id="8" name="Straight Connector 7">
            <a:extLst>
              <a:ext uri="{FF2B5EF4-FFF2-40B4-BE49-F238E27FC236}">
                <a16:creationId xmlns:a16="http://schemas.microsoft.com/office/drawing/2014/main" id="{B6DB9925-B064-EFDA-5DD7-4F0E8795D512}"/>
              </a:ext>
            </a:extLst>
          </p:cNvPr>
          <p:cNvCxnSpPr>
            <a:cxnSpLocks/>
          </p:cNvCxnSpPr>
          <p:nvPr/>
        </p:nvCxnSpPr>
        <p:spPr>
          <a:xfrm flipH="1">
            <a:off x="818745" y="2877683"/>
            <a:ext cx="3312943"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TextBox 8">
            <a:extLst>
              <a:ext uri="{FF2B5EF4-FFF2-40B4-BE49-F238E27FC236}">
                <a16:creationId xmlns:a16="http://schemas.microsoft.com/office/drawing/2014/main" id="{4A6AC7E0-234D-CF3A-FDAC-CD3803C952F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393302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9FAF9ECD-0E22-2D55-400A-70D41AA6A044}"/>
              </a:ext>
            </a:extLst>
          </p:cNvPr>
          <p:cNvPicPr>
            <a:picLocks noChangeAspect="1"/>
          </p:cNvPicPr>
          <p:nvPr/>
        </p:nvPicPr>
        <p:blipFill rotWithShape="1">
          <a:blip r:embed="rId2"/>
          <a:srcRect r="10909"/>
          <a:stretch/>
        </p:blipFill>
        <p:spPr>
          <a:xfrm>
            <a:off x="730188" y="2402829"/>
            <a:ext cx="3422712" cy="2521733"/>
          </a:xfrm>
          <a:prstGeom prst="rect">
            <a:avLst/>
          </a:prstGeom>
          <a:ln>
            <a:solidFill>
              <a:schemeClr val="tx1"/>
            </a:solidFill>
          </a:ln>
        </p:spPr>
      </p:pic>
      <p:sp>
        <p:nvSpPr>
          <p:cNvPr id="2" name="Title 1">
            <a:extLst>
              <a:ext uri="{FF2B5EF4-FFF2-40B4-BE49-F238E27FC236}">
                <a16:creationId xmlns:a16="http://schemas.microsoft.com/office/drawing/2014/main" id="{40DF53F1-8CB4-96C5-2244-4A2909D133F8}"/>
              </a:ext>
            </a:extLst>
          </p:cNvPr>
          <p:cNvSpPr>
            <a:spLocks noGrp="1"/>
          </p:cNvSpPr>
          <p:nvPr>
            <p:ph type="title" idx="4294967295"/>
          </p:nvPr>
        </p:nvSpPr>
        <p:spPr>
          <a:xfrm>
            <a:off x="964138" y="255886"/>
            <a:ext cx="7046912" cy="397517"/>
          </a:xfrm>
        </p:spPr>
        <p:style>
          <a:lnRef idx="2">
            <a:schemeClr val="accent5"/>
          </a:lnRef>
          <a:fillRef idx="1">
            <a:schemeClr val="lt1"/>
          </a:fillRef>
          <a:effectRef idx="0">
            <a:schemeClr val="accent5"/>
          </a:effectRef>
          <a:fontRef idx="minor">
            <a:schemeClr val="dk1"/>
          </a:fontRef>
        </p:style>
        <p:txBody>
          <a:bodyPr/>
          <a:lstStyle/>
          <a:p>
            <a:r>
              <a:rPr lang="en-US" sz="2000" b="1" dirty="0">
                <a:solidFill>
                  <a:srgbClr val="7030A0"/>
                </a:solidFill>
                <a:latin typeface="+mj-lt"/>
              </a:rPr>
              <a:t>LPG GAS CYLINDER SUBSIDY</a:t>
            </a:r>
            <a:endParaRPr lang="en-IN" sz="2000" b="1" dirty="0">
              <a:solidFill>
                <a:srgbClr val="7030A0"/>
              </a:solidFill>
              <a:latin typeface="+mj-lt"/>
            </a:endParaRPr>
          </a:p>
        </p:txBody>
      </p:sp>
      <p:sp>
        <p:nvSpPr>
          <p:cNvPr id="6" name="TextBox 5">
            <a:extLst>
              <a:ext uri="{FF2B5EF4-FFF2-40B4-BE49-F238E27FC236}">
                <a16:creationId xmlns:a16="http://schemas.microsoft.com/office/drawing/2014/main" id="{C9FD8E4B-813E-ECCA-47EF-7D017AD4B9BC}"/>
              </a:ext>
            </a:extLst>
          </p:cNvPr>
          <p:cNvSpPr txBox="1"/>
          <p:nvPr/>
        </p:nvSpPr>
        <p:spPr>
          <a:xfrm>
            <a:off x="4232333" y="738486"/>
            <a:ext cx="4720751" cy="2400657"/>
          </a:xfrm>
          <a:prstGeom prst="rect">
            <a:avLst/>
          </a:prstGeom>
          <a:noFill/>
        </p:spPr>
        <p:txBody>
          <a:bodyPr wrap="square">
            <a:spAutoFit/>
          </a:bodyPr>
          <a:lstStyle/>
          <a:p>
            <a:pPr marL="285750" indent="-285750" algn="just">
              <a:spcAft>
                <a:spcPts val="1200"/>
              </a:spcAft>
              <a:buFont typeface="Arial" panose="020B0604020202020204" pitchFamily="34" charset="0"/>
              <a:buChar char="•"/>
            </a:pPr>
            <a:r>
              <a:rPr lang="en-US" b="0" i="0" dirty="0" err="1">
                <a:solidFill>
                  <a:srgbClr val="4C4C4C"/>
                </a:solidFill>
                <a:effectLst/>
                <a:latin typeface="+mn-lt"/>
              </a:rPr>
              <a:t>Ujjwala</a:t>
            </a:r>
            <a:r>
              <a:rPr lang="en-US" b="0" i="0" dirty="0">
                <a:solidFill>
                  <a:srgbClr val="4C4C4C"/>
                </a:solidFill>
                <a:effectLst/>
                <a:latin typeface="+mn-lt"/>
              </a:rPr>
              <a:t> scheme beneficiaries will get </a:t>
            </a:r>
            <a:r>
              <a:rPr lang="en-US" b="1" i="0" dirty="0">
                <a:solidFill>
                  <a:srgbClr val="4C4C4C"/>
                </a:solidFill>
                <a:effectLst/>
                <a:latin typeface="+mn-lt"/>
              </a:rPr>
              <a:t>Rs. 200 </a:t>
            </a:r>
            <a:r>
              <a:rPr lang="en-US" b="0" i="0" dirty="0">
                <a:solidFill>
                  <a:srgbClr val="4C4C4C"/>
                </a:solidFill>
                <a:effectLst/>
                <a:latin typeface="+mn-lt"/>
              </a:rPr>
              <a:t>per cylinder</a:t>
            </a:r>
          </a:p>
          <a:p>
            <a:pPr marL="285750" indent="-285750" algn="just">
              <a:spcAft>
                <a:spcPts val="1200"/>
              </a:spcAft>
              <a:buFont typeface="Arial" panose="020B0604020202020204" pitchFamily="34" charset="0"/>
              <a:buChar char="•"/>
            </a:pPr>
            <a:r>
              <a:rPr lang="en-US" b="0" i="0" dirty="0">
                <a:solidFill>
                  <a:srgbClr val="4C4C4C"/>
                </a:solidFill>
                <a:effectLst/>
                <a:latin typeface="+mn-lt"/>
              </a:rPr>
              <a:t>14.2-kg LPG cylinder costs Rs 1,003 in the national capital. </a:t>
            </a:r>
          </a:p>
          <a:p>
            <a:pPr marL="285750" indent="-285750" algn="just">
              <a:spcAft>
                <a:spcPts val="1200"/>
              </a:spcAft>
              <a:buFont typeface="Arial" panose="020B0604020202020204" pitchFamily="34" charset="0"/>
              <a:buChar char="•"/>
            </a:pPr>
            <a:r>
              <a:rPr lang="en-US" dirty="0">
                <a:solidFill>
                  <a:srgbClr val="4C4C4C"/>
                </a:solidFill>
                <a:latin typeface="+mn-lt"/>
              </a:rPr>
              <a:t>S</a:t>
            </a:r>
            <a:r>
              <a:rPr lang="en-US" b="0" i="0" dirty="0">
                <a:solidFill>
                  <a:srgbClr val="4C4C4C"/>
                </a:solidFill>
                <a:effectLst/>
                <a:latin typeface="+mn-lt"/>
              </a:rPr>
              <a:t>ubsidy with directly transfer to the bank account</a:t>
            </a:r>
          </a:p>
          <a:p>
            <a:pPr marL="285750" indent="-285750" algn="just">
              <a:spcAft>
                <a:spcPts val="1200"/>
              </a:spcAft>
              <a:buFont typeface="Arial" panose="020B0604020202020204" pitchFamily="34" charset="0"/>
              <a:buChar char="•"/>
            </a:pPr>
            <a:r>
              <a:rPr lang="en-US" b="0" i="0" dirty="0">
                <a:solidFill>
                  <a:srgbClr val="4C4C4C"/>
                </a:solidFill>
                <a:effectLst/>
                <a:latin typeface="+mn-lt"/>
              </a:rPr>
              <a:t>Subsidy is ranging from </a:t>
            </a:r>
            <a:r>
              <a:rPr lang="en-US" b="1" i="0" dirty="0">
                <a:solidFill>
                  <a:srgbClr val="4C4C4C"/>
                </a:solidFill>
                <a:effectLst/>
                <a:latin typeface="+mn-lt"/>
              </a:rPr>
              <a:t>Rs 79.26 to Rs 237.78 </a:t>
            </a:r>
            <a:r>
              <a:rPr lang="en-US" b="0" i="0" dirty="0">
                <a:solidFill>
                  <a:srgbClr val="4C4C4C"/>
                </a:solidFill>
                <a:effectLst/>
                <a:latin typeface="+mn-lt"/>
              </a:rPr>
              <a:t>per cylinder (</a:t>
            </a:r>
            <a:r>
              <a:rPr lang="en-US" sz="1400" b="1" dirty="0">
                <a:latin typeface="+mn-lt"/>
              </a:rPr>
              <a:t>DNA Web Team, 2021)</a:t>
            </a:r>
            <a:endParaRPr lang="en-US" b="0" i="0" dirty="0">
              <a:solidFill>
                <a:srgbClr val="4C4C4C"/>
              </a:solidFill>
              <a:effectLst/>
              <a:latin typeface="+mn-lt"/>
            </a:endParaRPr>
          </a:p>
          <a:p>
            <a:pPr algn="r">
              <a:spcAft>
                <a:spcPts val="1200"/>
              </a:spcAft>
            </a:pPr>
            <a:endParaRPr lang="en-US" sz="1200" b="1" dirty="0">
              <a:latin typeface="+mn-lt"/>
            </a:endParaRPr>
          </a:p>
        </p:txBody>
      </p:sp>
      <p:pic>
        <p:nvPicPr>
          <p:cNvPr id="1026" name="Picture 2" descr="Have you received your LPG Gas subsidy? Here is how to check">
            <a:extLst>
              <a:ext uri="{FF2B5EF4-FFF2-40B4-BE49-F238E27FC236}">
                <a16:creationId xmlns:a16="http://schemas.microsoft.com/office/drawing/2014/main" id="{30F0444E-2794-1712-64AB-E79AFD9827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7618" y="973222"/>
            <a:ext cx="2278541" cy="1281679"/>
          </a:xfrm>
          <a:prstGeom prst="rect">
            <a:avLst/>
          </a:prstGeom>
          <a:noFill/>
          <a:extLst>
            <a:ext uri="{909E8E84-426E-40DD-AFC4-6F175D3DCCD1}">
              <a14:hiddenFill xmlns:a14="http://schemas.microsoft.com/office/drawing/2010/main">
                <a:solidFill>
                  <a:srgbClr val="FFFFFF"/>
                </a:solidFill>
              </a14:hiddenFill>
            </a:ext>
          </a:extLst>
        </p:spPr>
      </p:pic>
      <p:sp>
        <p:nvSpPr>
          <p:cNvPr id="9" name="Speech Bubble: Oval 8">
            <a:extLst>
              <a:ext uri="{FF2B5EF4-FFF2-40B4-BE49-F238E27FC236}">
                <a16:creationId xmlns:a16="http://schemas.microsoft.com/office/drawing/2014/main" id="{24E0FFEB-F1F8-92CE-180F-E19F3CAA04DA}"/>
              </a:ext>
            </a:extLst>
          </p:cNvPr>
          <p:cNvSpPr/>
          <p:nvPr/>
        </p:nvSpPr>
        <p:spPr>
          <a:xfrm>
            <a:off x="5281349" y="3058164"/>
            <a:ext cx="1537672" cy="482599"/>
          </a:xfrm>
          <a:prstGeom prst="wedgeEllipseCallout">
            <a:avLst>
              <a:gd name="adj1" fmla="val -159882"/>
              <a:gd name="adj2" fmla="val -7557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Rs.111.48</a:t>
            </a:r>
          </a:p>
          <a:p>
            <a:pPr algn="ctr"/>
            <a:r>
              <a:rPr lang="en-US" b="1" dirty="0">
                <a:solidFill>
                  <a:schemeClr val="tx1"/>
                </a:solidFill>
              </a:rPr>
              <a:t>Sept 2019</a:t>
            </a:r>
            <a:endParaRPr lang="en-IN" b="1" dirty="0">
              <a:solidFill>
                <a:schemeClr val="tx1"/>
              </a:solidFill>
            </a:endParaRPr>
          </a:p>
        </p:txBody>
      </p:sp>
      <p:sp>
        <p:nvSpPr>
          <p:cNvPr id="15" name="Speech Bubble: Oval 14">
            <a:extLst>
              <a:ext uri="{FF2B5EF4-FFF2-40B4-BE49-F238E27FC236}">
                <a16:creationId xmlns:a16="http://schemas.microsoft.com/office/drawing/2014/main" id="{E70D05B4-7DDE-FCDA-7D89-453E3BDC6F62}"/>
              </a:ext>
            </a:extLst>
          </p:cNvPr>
          <p:cNvSpPr/>
          <p:nvPr/>
        </p:nvSpPr>
        <p:spPr>
          <a:xfrm>
            <a:off x="5365169" y="3771016"/>
            <a:ext cx="1537672" cy="482599"/>
          </a:xfrm>
          <a:prstGeom prst="wedgeEllipseCallout">
            <a:avLst>
              <a:gd name="adj1" fmla="val -163846"/>
              <a:gd name="adj2" fmla="val -3293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Rs.186.33</a:t>
            </a:r>
          </a:p>
          <a:p>
            <a:pPr algn="ctr"/>
            <a:r>
              <a:rPr lang="en-US" b="1" dirty="0">
                <a:solidFill>
                  <a:schemeClr val="tx1"/>
                </a:solidFill>
              </a:rPr>
              <a:t>Nov 2019</a:t>
            </a:r>
            <a:endParaRPr lang="en-IN" b="1" dirty="0">
              <a:solidFill>
                <a:schemeClr val="tx1"/>
              </a:solidFill>
            </a:endParaRPr>
          </a:p>
        </p:txBody>
      </p:sp>
      <p:sp>
        <p:nvSpPr>
          <p:cNvPr id="16" name="Speech Bubble: Oval 15">
            <a:extLst>
              <a:ext uri="{FF2B5EF4-FFF2-40B4-BE49-F238E27FC236}">
                <a16:creationId xmlns:a16="http://schemas.microsoft.com/office/drawing/2014/main" id="{CAF69C34-9A2F-B7FE-0B58-D55148862C06}"/>
              </a:ext>
            </a:extLst>
          </p:cNvPr>
          <p:cNvSpPr/>
          <p:nvPr/>
        </p:nvSpPr>
        <p:spPr>
          <a:xfrm>
            <a:off x="5281349" y="4573434"/>
            <a:ext cx="1537672" cy="482599"/>
          </a:xfrm>
          <a:prstGeom prst="wedgeEllipseCallout">
            <a:avLst>
              <a:gd name="adj1" fmla="val -159882"/>
              <a:gd name="adj2" fmla="val -7557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Rs.201.38</a:t>
            </a:r>
          </a:p>
          <a:p>
            <a:pPr algn="ctr"/>
            <a:r>
              <a:rPr lang="en-US" b="1" dirty="0">
                <a:solidFill>
                  <a:schemeClr val="tx1"/>
                </a:solidFill>
              </a:rPr>
              <a:t>Dec 2019</a:t>
            </a:r>
            <a:endParaRPr lang="en-IN" b="1" dirty="0">
              <a:solidFill>
                <a:schemeClr val="tx1"/>
              </a:solidFill>
            </a:endParaRPr>
          </a:p>
        </p:txBody>
      </p:sp>
      <p:sp>
        <p:nvSpPr>
          <p:cNvPr id="3" name="Slide Number Placeholder 1">
            <a:extLst>
              <a:ext uri="{FF2B5EF4-FFF2-40B4-BE49-F238E27FC236}">
                <a16:creationId xmlns:a16="http://schemas.microsoft.com/office/drawing/2014/main" id="{A394E30D-62C0-832A-2403-B235E91A0C04}"/>
              </a:ext>
            </a:extLst>
          </p:cNvPr>
          <p:cNvSpPr txBox="1">
            <a:spLocks/>
          </p:cNvSpPr>
          <p:nvPr/>
        </p:nvSpPr>
        <p:spPr>
          <a:xfrm>
            <a:off x="8404384" y="4662433"/>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46</a:t>
            </a:fld>
            <a:endParaRPr lang="en" b="1" dirty="0">
              <a:solidFill>
                <a:schemeClr val="tx1"/>
              </a:solidFill>
              <a:latin typeface="+mj-lt"/>
            </a:endParaRPr>
          </a:p>
        </p:txBody>
      </p:sp>
      <p:sp>
        <p:nvSpPr>
          <p:cNvPr id="4" name="TextBox 3">
            <a:extLst>
              <a:ext uri="{FF2B5EF4-FFF2-40B4-BE49-F238E27FC236}">
                <a16:creationId xmlns:a16="http://schemas.microsoft.com/office/drawing/2014/main" id="{302C7D8C-304F-1796-AAD3-6194C851E82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93999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3AD794-5CF5-DEBA-E40E-4E2AD902FD90}"/>
              </a:ext>
            </a:extLst>
          </p:cNvPr>
          <p:cNvSpPr txBox="1"/>
          <p:nvPr/>
        </p:nvSpPr>
        <p:spPr>
          <a:xfrm>
            <a:off x="1450616" y="388740"/>
            <a:ext cx="3495821" cy="40011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IN" sz="2000" b="1" dirty="0">
                <a:solidFill>
                  <a:srgbClr val="7030A0"/>
                </a:solidFill>
              </a:rPr>
              <a:t>Mega Food Park Scheme</a:t>
            </a:r>
          </a:p>
        </p:txBody>
      </p:sp>
      <p:pic>
        <p:nvPicPr>
          <p:cNvPr id="1030" name="Picture 6" descr="Zoram Mega food park launched in Mizoram, 5,000 jobs to be created">
            <a:extLst>
              <a:ext uri="{FF2B5EF4-FFF2-40B4-BE49-F238E27FC236}">
                <a16:creationId xmlns:a16="http://schemas.microsoft.com/office/drawing/2014/main" id="{CC7B4CA5-77C3-02AD-2A13-6BADCA56E8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8761" y="246186"/>
            <a:ext cx="2194560" cy="16459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BF58EC3-C3D0-552D-6A42-C9C49E25EF0C}"/>
              </a:ext>
            </a:extLst>
          </p:cNvPr>
          <p:cNvSpPr txBox="1"/>
          <p:nvPr/>
        </p:nvSpPr>
        <p:spPr>
          <a:xfrm>
            <a:off x="490494" y="1257965"/>
            <a:ext cx="4994031" cy="2308324"/>
          </a:xfrm>
          <a:prstGeom prst="rect">
            <a:avLst/>
          </a:prstGeom>
          <a:noFill/>
        </p:spPr>
        <p:txBody>
          <a:bodyPr wrap="square" rtlCol="0">
            <a:spAutoFit/>
          </a:bodyPr>
          <a:lstStyle/>
          <a:p>
            <a:pPr algn="just"/>
            <a:r>
              <a:rPr lang="en-US" sz="1600" b="1" i="0" dirty="0">
                <a:solidFill>
                  <a:srgbClr val="000000"/>
                </a:solidFill>
                <a:effectLst/>
                <a:latin typeface="+mj-lt"/>
              </a:rPr>
              <a:t>Aim: </a:t>
            </a:r>
            <a:r>
              <a:rPr lang="en-US" sz="1600" i="0" dirty="0">
                <a:solidFill>
                  <a:srgbClr val="000000"/>
                </a:solidFill>
                <a:effectLst/>
                <a:latin typeface="+mj-lt"/>
              </a:rPr>
              <a:t>P</a:t>
            </a:r>
            <a:r>
              <a:rPr lang="en-US" sz="1600" b="0" i="0" dirty="0">
                <a:solidFill>
                  <a:srgbClr val="000000"/>
                </a:solidFill>
                <a:effectLst/>
                <a:latin typeface="+mj-lt"/>
              </a:rPr>
              <a:t>roviding a mechanism to </a:t>
            </a:r>
            <a:r>
              <a:rPr lang="en-US" sz="1600" b="1" i="0" dirty="0">
                <a:solidFill>
                  <a:srgbClr val="C00000"/>
                </a:solidFill>
                <a:effectLst/>
                <a:latin typeface="+mj-lt"/>
              </a:rPr>
              <a:t>link agricultural production to the market</a:t>
            </a:r>
            <a:r>
              <a:rPr lang="en-US" sz="1600" b="0" i="0" dirty="0">
                <a:solidFill>
                  <a:srgbClr val="000000"/>
                </a:solidFill>
                <a:effectLst/>
                <a:latin typeface="+mj-lt"/>
              </a:rPr>
              <a:t> by bringing together farmers, processors and retailers so as to ensure maximizing value addition, minimizing wastage, increasing farmers income and creating employment opportunities particularly in rural sector.</a:t>
            </a:r>
            <a:endParaRPr lang="en-IN" sz="1600" b="1" dirty="0">
              <a:latin typeface="+mj-lt"/>
            </a:endParaRPr>
          </a:p>
          <a:p>
            <a:pPr algn="just"/>
            <a:endParaRPr lang="en-IN" sz="1600" b="1" dirty="0">
              <a:latin typeface="+mj-lt"/>
            </a:endParaRPr>
          </a:p>
          <a:p>
            <a:pPr algn="just"/>
            <a:r>
              <a:rPr lang="en-IN" sz="1600" b="1" dirty="0">
                <a:latin typeface="+mj-lt"/>
              </a:rPr>
              <a:t>In India: </a:t>
            </a:r>
            <a:r>
              <a:rPr lang="en-IN" sz="1600" dirty="0">
                <a:latin typeface="+mj-lt"/>
              </a:rPr>
              <a:t>42 Mega Food Parks</a:t>
            </a:r>
          </a:p>
          <a:p>
            <a:pPr algn="just"/>
            <a:r>
              <a:rPr lang="en-IN" sz="1600" b="1" dirty="0">
                <a:latin typeface="+mj-lt"/>
              </a:rPr>
              <a:t>NE India:</a:t>
            </a:r>
            <a:r>
              <a:rPr lang="en-IN" sz="1600" dirty="0">
                <a:latin typeface="+mj-lt"/>
              </a:rPr>
              <a:t> 6 (3 functional &amp; 3 under implementation)</a:t>
            </a:r>
          </a:p>
        </p:txBody>
      </p:sp>
      <p:pic>
        <p:nvPicPr>
          <p:cNvPr id="1028" name="Picture 4" descr="North East Mega Food Park">
            <a:extLst>
              <a:ext uri="{FF2B5EF4-FFF2-40B4-BE49-F238E27FC236}">
                <a16:creationId xmlns:a16="http://schemas.microsoft.com/office/drawing/2014/main" id="{5E1FEC5D-EB6D-FCAA-BFE9-EBCD9C5566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0279" y="1416838"/>
            <a:ext cx="2654105" cy="19905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Welcome to Sikaria Mega Food Park ::">
            <a:extLst>
              <a:ext uri="{FF2B5EF4-FFF2-40B4-BE49-F238E27FC236}">
                <a16:creationId xmlns:a16="http://schemas.microsoft.com/office/drawing/2014/main" id="{30CBE20A-F999-ED82-297A-9CE11DAF3ED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688" t="8479" b="46940"/>
          <a:stretch/>
        </p:blipFill>
        <p:spPr bwMode="auto">
          <a:xfrm>
            <a:off x="6463990" y="2837818"/>
            <a:ext cx="2489094" cy="18358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78B092C-EFF6-31C9-18AC-E9F07791791C}"/>
              </a:ext>
            </a:extLst>
          </p:cNvPr>
          <p:cNvSpPr txBox="1"/>
          <p:nvPr/>
        </p:nvSpPr>
        <p:spPr>
          <a:xfrm>
            <a:off x="490494" y="4479841"/>
            <a:ext cx="4621237" cy="307777"/>
          </a:xfrm>
          <a:prstGeom prst="rect">
            <a:avLst/>
          </a:prstGeom>
          <a:noFill/>
        </p:spPr>
        <p:txBody>
          <a:bodyPr wrap="square" rtlCol="0">
            <a:spAutoFit/>
          </a:bodyPr>
          <a:lstStyle/>
          <a:p>
            <a:r>
              <a:rPr lang="en-IN" b="1" dirty="0"/>
              <a:t>Source: Ministry of Food Processing Industry (2022)</a:t>
            </a:r>
          </a:p>
        </p:txBody>
      </p:sp>
      <p:sp>
        <p:nvSpPr>
          <p:cNvPr id="7" name="Slide Number Placeholder 1">
            <a:extLst>
              <a:ext uri="{FF2B5EF4-FFF2-40B4-BE49-F238E27FC236}">
                <a16:creationId xmlns:a16="http://schemas.microsoft.com/office/drawing/2014/main" id="{34C9EAF6-7E5A-CD51-E333-8C0E322AACE8}"/>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47</a:t>
            </a:fld>
            <a:endParaRPr lang="en" b="1" dirty="0">
              <a:solidFill>
                <a:schemeClr val="tx1"/>
              </a:solidFill>
              <a:latin typeface="+mj-lt"/>
            </a:endParaRPr>
          </a:p>
        </p:txBody>
      </p:sp>
      <p:sp>
        <p:nvSpPr>
          <p:cNvPr id="2" name="TextBox 1">
            <a:extLst>
              <a:ext uri="{FF2B5EF4-FFF2-40B4-BE49-F238E27FC236}">
                <a16:creationId xmlns:a16="http://schemas.microsoft.com/office/drawing/2014/main" id="{1DA3EE53-B1B5-6C6C-1A8A-CF3B692DAF2A}"/>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555839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8E2C5916-C0A9-FC5D-6EB3-0A7AE9CC9C1C}"/>
              </a:ext>
            </a:extLst>
          </p:cNvPr>
          <p:cNvSpPr txBox="1">
            <a:spLocks/>
          </p:cNvSpPr>
          <p:nvPr/>
        </p:nvSpPr>
        <p:spPr>
          <a:xfrm>
            <a:off x="2476800" y="278879"/>
            <a:ext cx="3945600" cy="398042"/>
          </a:xfrm>
          <a:prstGeom prst="rect">
            <a:avLst/>
          </a:prstGeom>
        </p:spPr>
        <p:style>
          <a:lnRef idx="1">
            <a:schemeClr val="accent2"/>
          </a:lnRef>
          <a:fillRef idx="2">
            <a:schemeClr val="accent2"/>
          </a:fillRef>
          <a:effectRef idx="1">
            <a:schemeClr val="accent2"/>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pPr algn="ctr"/>
            <a:r>
              <a:rPr lang="en-US" sz="2000" b="1">
                <a:solidFill>
                  <a:schemeClr val="tx1"/>
                </a:solidFill>
                <a:latin typeface="+mj-lt"/>
              </a:rPr>
              <a:t>Initiatives by RBI and NABARD</a:t>
            </a:r>
            <a:endParaRPr lang="en-IN" sz="2000" b="1" dirty="0">
              <a:solidFill>
                <a:schemeClr val="tx1"/>
              </a:solidFill>
              <a:latin typeface="+mj-lt"/>
            </a:endParaRPr>
          </a:p>
        </p:txBody>
      </p:sp>
      <p:graphicFrame>
        <p:nvGraphicFramePr>
          <p:cNvPr id="3" name="Diagram 2">
            <a:extLst>
              <a:ext uri="{FF2B5EF4-FFF2-40B4-BE49-F238E27FC236}">
                <a16:creationId xmlns:a16="http://schemas.microsoft.com/office/drawing/2014/main" id="{CF4A8823-62A4-9394-80B3-BA373A739F4E}"/>
              </a:ext>
            </a:extLst>
          </p:cNvPr>
          <p:cNvGraphicFramePr/>
          <p:nvPr>
            <p:extLst>
              <p:ext uri="{D42A27DB-BD31-4B8C-83A1-F6EECF244321}">
                <p14:modId xmlns:p14="http://schemas.microsoft.com/office/powerpoint/2010/main" val="773335106"/>
              </p:ext>
            </p:extLst>
          </p:nvPr>
        </p:nvGraphicFramePr>
        <p:xfrm>
          <a:off x="960120" y="805918"/>
          <a:ext cx="7452360" cy="3779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66D7899B-7962-8FA7-5225-A5422C33AB03}"/>
              </a:ext>
            </a:extLst>
          </p:cNvPr>
          <p:cNvSpPr>
            <a:spLocks noGrp="1"/>
          </p:cNvSpPr>
          <p:nvPr>
            <p:ph type="sldNum" idx="12"/>
          </p:nvPr>
        </p:nvSpPr>
        <p:spPr/>
        <p:txBody>
          <a:bodyPr/>
          <a:lstStyle/>
          <a:p>
            <a:fld id="{00000000-1234-1234-1234-123412341234}" type="slidenum">
              <a:rPr lang="en" smtClean="0">
                <a:latin typeface="+mj-lt"/>
              </a:rPr>
              <a:pPr/>
              <a:t>48</a:t>
            </a:fld>
            <a:endParaRPr lang="en">
              <a:latin typeface="+mj-lt"/>
            </a:endParaRPr>
          </a:p>
        </p:txBody>
      </p:sp>
      <p:sp>
        <p:nvSpPr>
          <p:cNvPr id="5" name="Slide Number Placeholder 1">
            <a:extLst>
              <a:ext uri="{FF2B5EF4-FFF2-40B4-BE49-F238E27FC236}">
                <a16:creationId xmlns:a16="http://schemas.microsoft.com/office/drawing/2014/main" id="{1DCF2BB3-ED17-2C07-F19B-9EBE7E0DBEB5}"/>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48</a:t>
            </a:fld>
            <a:endParaRPr lang="en" b="1" dirty="0">
              <a:solidFill>
                <a:schemeClr val="tx1"/>
              </a:solidFill>
              <a:latin typeface="+mj-lt"/>
            </a:endParaRPr>
          </a:p>
        </p:txBody>
      </p:sp>
      <p:sp>
        <p:nvSpPr>
          <p:cNvPr id="6" name="TextBox 5">
            <a:extLst>
              <a:ext uri="{FF2B5EF4-FFF2-40B4-BE49-F238E27FC236}">
                <a16:creationId xmlns:a16="http://schemas.microsoft.com/office/drawing/2014/main" id="{E4CCC223-3AFE-5579-3F99-C2BBCC8B7109}"/>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298609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58C0162-D80E-A2A9-AFA4-9D397581A9F6}"/>
              </a:ext>
            </a:extLst>
          </p:cNvPr>
          <p:cNvSpPr txBox="1"/>
          <p:nvPr/>
        </p:nvSpPr>
        <p:spPr>
          <a:xfrm>
            <a:off x="1354777" y="367200"/>
            <a:ext cx="5571600" cy="400110"/>
          </a:xfrm>
          <a:prstGeom prst="rect">
            <a:avLst/>
          </a:prstGeom>
          <a:solidFill>
            <a:srgbClr val="002060"/>
          </a:solid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IN" sz="2000" b="1" dirty="0">
                <a:solidFill>
                  <a:schemeClr val="bg1"/>
                </a:solidFill>
                <a:latin typeface="+mj-lt"/>
              </a:rPr>
              <a:t>Policy Initiatives</a:t>
            </a:r>
          </a:p>
        </p:txBody>
      </p:sp>
      <p:sp>
        <p:nvSpPr>
          <p:cNvPr id="9" name="TextBox 8">
            <a:extLst>
              <a:ext uri="{FF2B5EF4-FFF2-40B4-BE49-F238E27FC236}">
                <a16:creationId xmlns:a16="http://schemas.microsoft.com/office/drawing/2014/main" id="{F26EF56D-BD0B-ED7D-7506-958BE2BCB2C6}"/>
              </a:ext>
            </a:extLst>
          </p:cNvPr>
          <p:cNvSpPr txBox="1"/>
          <p:nvPr/>
        </p:nvSpPr>
        <p:spPr>
          <a:xfrm>
            <a:off x="349777" y="1106221"/>
            <a:ext cx="2527200" cy="30777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ctr"/>
            <a:r>
              <a:rPr lang="en-IN" sz="1400" b="1" dirty="0">
                <a:latin typeface="+mj-lt"/>
              </a:rPr>
              <a:t>1. Investment Promotion</a:t>
            </a:r>
          </a:p>
        </p:txBody>
      </p:sp>
      <p:sp>
        <p:nvSpPr>
          <p:cNvPr id="11" name="TextBox 10">
            <a:extLst>
              <a:ext uri="{FF2B5EF4-FFF2-40B4-BE49-F238E27FC236}">
                <a16:creationId xmlns:a16="http://schemas.microsoft.com/office/drawing/2014/main" id="{D9D413F9-FE19-A478-1EAD-B89E46F68D59}"/>
              </a:ext>
            </a:extLst>
          </p:cNvPr>
          <p:cNvSpPr txBox="1"/>
          <p:nvPr/>
        </p:nvSpPr>
        <p:spPr>
          <a:xfrm>
            <a:off x="259200" y="1501878"/>
            <a:ext cx="2721600" cy="286232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algn="just">
              <a:spcAft>
                <a:spcPts val="1200"/>
              </a:spcAft>
              <a:buFont typeface="Wingdings" panose="05000000000000000000" pitchFamily="2" charset="2"/>
              <a:buChar char="ü"/>
            </a:pPr>
            <a:r>
              <a:rPr lang="en-IN" sz="1400" b="0" dirty="0">
                <a:latin typeface="+mj-lt"/>
              </a:rPr>
              <a:t>North-east Industrial and Investment Promotion Policy</a:t>
            </a:r>
          </a:p>
          <a:p>
            <a:pPr marL="285750" indent="-285750" algn="just">
              <a:spcAft>
                <a:spcPts val="1200"/>
              </a:spcAft>
              <a:buFont typeface="Wingdings" panose="05000000000000000000" pitchFamily="2" charset="2"/>
              <a:buChar char="ü"/>
            </a:pPr>
            <a:r>
              <a:rPr lang="en-IN" sz="1400" b="0" dirty="0">
                <a:latin typeface="+mj-lt"/>
              </a:rPr>
              <a:t>Came into effect in </a:t>
            </a:r>
            <a:r>
              <a:rPr lang="en-IN" sz="1400" b="1" dirty="0">
                <a:solidFill>
                  <a:srgbClr val="00B050"/>
                </a:solidFill>
                <a:latin typeface="+mj-lt"/>
              </a:rPr>
              <a:t>2007</a:t>
            </a:r>
          </a:p>
          <a:p>
            <a:pPr marL="285750" indent="-285750" algn="just">
              <a:spcAft>
                <a:spcPts val="1200"/>
              </a:spcAft>
              <a:buFont typeface="Wingdings" panose="05000000000000000000" pitchFamily="2" charset="2"/>
              <a:buChar char="ü"/>
            </a:pPr>
            <a:r>
              <a:rPr lang="en-IN" sz="1400" b="0" dirty="0">
                <a:latin typeface="+mj-lt"/>
              </a:rPr>
              <a:t>Benefits: 30% capital investment subsidy, income tax exemption, excise duty refund  etc.</a:t>
            </a:r>
          </a:p>
          <a:p>
            <a:pPr marL="285750" indent="-285750" algn="just">
              <a:spcAft>
                <a:spcPts val="1200"/>
              </a:spcAft>
              <a:buFont typeface="Wingdings" panose="05000000000000000000" pitchFamily="2" charset="2"/>
              <a:buChar char="ü"/>
            </a:pPr>
            <a:r>
              <a:rPr lang="en-IN" sz="1400" b="0" dirty="0">
                <a:latin typeface="+mj-lt"/>
              </a:rPr>
              <a:t>Support </a:t>
            </a:r>
            <a:r>
              <a:rPr lang="en-IN" sz="1400" b="1" dirty="0">
                <a:solidFill>
                  <a:srgbClr val="00B050"/>
                </a:solidFill>
                <a:latin typeface="+mj-lt"/>
              </a:rPr>
              <a:t>small business and local entrepreneurs </a:t>
            </a:r>
            <a:endParaRPr lang="en-IN" b="1" dirty="0">
              <a:solidFill>
                <a:srgbClr val="00B050"/>
              </a:solidFill>
              <a:latin typeface="+mj-lt"/>
            </a:endParaRPr>
          </a:p>
          <a:p>
            <a:pPr marL="285750" lvl="0" indent="-285750" algn="just">
              <a:spcAft>
                <a:spcPts val="1200"/>
              </a:spcAft>
              <a:buFont typeface="Wingdings" panose="05000000000000000000" pitchFamily="2" charset="2"/>
              <a:buChar char="ü"/>
            </a:pPr>
            <a:endParaRPr lang="en-IN" dirty="0">
              <a:latin typeface="+mj-lt"/>
            </a:endParaRPr>
          </a:p>
        </p:txBody>
      </p:sp>
      <p:sp>
        <p:nvSpPr>
          <p:cNvPr id="13" name="TextBox 12">
            <a:extLst>
              <a:ext uri="{FF2B5EF4-FFF2-40B4-BE49-F238E27FC236}">
                <a16:creationId xmlns:a16="http://schemas.microsoft.com/office/drawing/2014/main" id="{948EECCC-E6FA-BC3B-F629-0579F1D174D5}"/>
              </a:ext>
            </a:extLst>
          </p:cNvPr>
          <p:cNvSpPr txBox="1"/>
          <p:nvPr/>
        </p:nvSpPr>
        <p:spPr>
          <a:xfrm>
            <a:off x="3262799" y="1411665"/>
            <a:ext cx="5531423" cy="30777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lvl="0" algn="ctr"/>
            <a:r>
              <a:rPr lang="en-IN" sz="1400" b="1" dirty="0">
                <a:latin typeface="+mj-lt"/>
              </a:rPr>
              <a:t>2. Ease of Doing Business</a:t>
            </a:r>
          </a:p>
        </p:txBody>
      </p:sp>
      <p:sp>
        <p:nvSpPr>
          <p:cNvPr id="14" name="TextBox 13">
            <a:extLst>
              <a:ext uri="{FF2B5EF4-FFF2-40B4-BE49-F238E27FC236}">
                <a16:creationId xmlns:a16="http://schemas.microsoft.com/office/drawing/2014/main" id="{440D3BEB-5BB0-2236-8F74-2A3EED404395}"/>
              </a:ext>
            </a:extLst>
          </p:cNvPr>
          <p:cNvSpPr txBox="1"/>
          <p:nvPr/>
        </p:nvSpPr>
        <p:spPr>
          <a:xfrm>
            <a:off x="3262799" y="1932765"/>
            <a:ext cx="5571600" cy="264687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gn="just">
              <a:spcAft>
                <a:spcPts val="1200"/>
              </a:spcAft>
              <a:buFont typeface="Wingdings" panose="05000000000000000000" pitchFamily="2" charset="2"/>
              <a:buChar char="ü"/>
            </a:pPr>
            <a:r>
              <a:rPr lang="en-IN" sz="1400" b="0" dirty="0">
                <a:latin typeface="+mj-lt"/>
              </a:rPr>
              <a:t>Top Achievers: Andhra Pradesh, Gujarat, Telangana, Haryana, Karnataka, Punjab and Tamil Nadu</a:t>
            </a:r>
          </a:p>
          <a:p>
            <a:pPr marL="285750" indent="-285750" algn="just">
              <a:spcAft>
                <a:spcPts val="1200"/>
              </a:spcAft>
              <a:buFont typeface="Wingdings" panose="05000000000000000000" pitchFamily="2" charset="2"/>
              <a:buChar char="ü"/>
            </a:pPr>
            <a:r>
              <a:rPr lang="en-US" sz="1400" b="0" dirty="0">
                <a:latin typeface="+mj-lt"/>
              </a:rPr>
              <a:t>Achievers: HP, MP, Maharashtra, </a:t>
            </a:r>
            <a:r>
              <a:rPr lang="en-US" sz="1400" b="0" dirty="0" err="1">
                <a:latin typeface="+mj-lt"/>
              </a:rPr>
              <a:t>odisha</a:t>
            </a:r>
            <a:r>
              <a:rPr lang="en-US" sz="1400" b="0" dirty="0">
                <a:latin typeface="+mj-lt"/>
              </a:rPr>
              <a:t>, UP and </a:t>
            </a:r>
            <a:r>
              <a:rPr lang="en-US" sz="1400" b="0" dirty="0" err="1">
                <a:latin typeface="+mj-lt"/>
              </a:rPr>
              <a:t>Uttarkhand</a:t>
            </a:r>
            <a:endParaRPr lang="en-US" sz="1400" b="0" dirty="0">
              <a:latin typeface="+mj-lt"/>
            </a:endParaRPr>
          </a:p>
          <a:p>
            <a:pPr marL="285750" indent="-285750" algn="just">
              <a:spcAft>
                <a:spcPts val="1200"/>
              </a:spcAft>
              <a:buFont typeface="Wingdings" panose="05000000000000000000" pitchFamily="2" charset="2"/>
              <a:buChar char="ü"/>
            </a:pPr>
            <a:r>
              <a:rPr lang="en-IN" sz="1400" b="1" dirty="0">
                <a:latin typeface="+mj-lt"/>
              </a:rPr>
              <a:t>Aspires</a:t>
            </a:r>
            <a:r>
              <a:rPr lang="en-IN" sz="1400" b="0" dirty="0">
                <a:latin typeface="+mj-lt"/>
              </a:rPr>
              <a:t>: </a:t>
            </a:r>
            <a:r>
              <a:rPr lang="en-IN" sz="1400" b="1" dirty="0">
                <a:solidFill>
                  <a:srgbClr val="E52BC2"/>
                </a:solidFill>
                <a:latin typeface="+mj-lt"/>
              </a:rPr>
              <a:t>Assam</a:t>
            </a:r>
            <a:r>
              <a:rPr lang="en-IN" sz="1400" b="0" dirty="0">
                <a:latin typeface="+mj-lt"/>
              </a:rPr>
              <a:t>, Kerala, Goa, </a:t>
            </a:r>
            <a:r>
              <a:rPr lang="en-IN" sz="1400" b="0" dirty="0" err="1">
                <a:latin typeface="+mj-lt"/>
              </a:rPr>
              <a:t>Chattisgarh</a:t>
            </a:r>
            <a:r>
              <a:rPr lang="en-IN" sz="1400" b="0" dirty="0">
                <a:latin typeface="+mj-lt"/>
              </a:rPr>
              <a:t>, Jharkhand, Rajasthan, West Bengal </a:t>
            </a:r>
          </a:p>
          <a:p>
            <a:pPr marL="285750" indent="-285750" algn="just">
              <a:spcAft>
                <a:spcPts val="1200"/>
              </a:spcAft>
              <a:buFont typeface="Wingdings" panose="05000000000000000000" pitchFamily="2" charset="2"/>
              <a:buChar char="ü"/>
            </a:pPr>
            <a:r>
              <a:rPr lang="en-IN" sz="1400" b="1" dirty="0">
                <a:latin typeface="+mj-lt"/>
              </a:rPr>
              <a:t>Emerging</a:t>
            </a:r>
            <a:r>
              <a:rPr lang="en-IN" sz="1400" b="0" dirty="0">
                <a:latin typeface="+mj-lt"/>
              </a:rPr>
              <a:t>: Delhi, Puducherry, </a:t>
            </a:r>
            <a:r>
              <a:rPr lang="en-IN" sz="1400" b="1" dirty="0">
                <a:solidFill>
                  <a:srgbClr val="E52BC2"/>
                </a:solidFill>
                <a:latin typeface="+mj-lt"/>
              </a:rPr>
              <a:t>Tripura</a:t>
            </a:r>
            <a:r>
              <a:rPr lang="en-IN" sz="1400" b="0" dirty="0">
                <a:latin typeface="+mj-lt"/>
              </a:rPr>
              <a:t>, A&amp;N island, Daman &amp; Diu, Dadra &amp; Nagar Haveli, JK, </a:t>
            </a:r>
            <a:r>
              <a:rPr lang="en-IN" sz="1400" b="1" dirty="0">
                <a:solidFill>
                  <a:srgbClr val="E52BC2"/>
                </a:solidFill>
                <a:latin typeface="+mj-lt"/>
              </a:rPr>
              <a:t>Manipur, Meghalaya, Nagaland</a:t>
            </a:r>
          </a:p>
          <a:p>
            <a:pPr marL="285750" indent="-285750" algn="just">
              <a:spcAft>
                <a:spcPts val="1200"/>
              </a:spcAft>
              <a:buFont typeface="Wingdings" panose="05000000000000000000" pitchFamily="2" charset="2"/>
              <a:buChar char="ü"/>
            </a:pPr>
            <a:r>
              <a:rPr lang="en-IN" b="1" dirty="0" err="1">
                <a:solidFill>
                  <a:srgbClr val="E52BC2"/>
                </a:solidFill>
                <a:latin typeface="+mj-lt"/>
              </a:rPr>
              <a:t>Eg</a:t>
            </a:r>
            <a:r>
              <a:rPr lang="en-IN" b="1" dirty="0">
                <a:solidFill>
                  <a:srgbClr val="E52BC2"/>
                </a:solidFill>
                <a:latin typeface="+mj-lt"/>
              </a:rPr>
              <a:t>: </a:t>
            </a:r>
            <a:r>
              <a:rPr lang="en-IN" dirty="0">
                <a:solidFill>
                  <a:schemeClr val="tx1"/>
                </a:solidFill>
                <a:latin typeface="+mj-lt"/>
              </a:rPr>
              <a:t>The Assam Ease of Doing Business Act, 2016, MSME Facilitation Act, 2020, Start up Policy 2017</a:t>
            </a:r>
          </a:p>
        </p:txBody>
      </p:sp>
      <p:pic>
        <p:nvPicPr>
          <p:cNvPr id="16" name="Picture 15">
            <a:extLst>
              <a:ext uri="{FF2B5EF4-FFF2-40B4-BE49-F238E27FC236}">
                <a16:creationId xmlns:a16="http://schemas.microsoft.com/office/drawing/2014/main" id="{4794921A-9B84-0B8F-87FF-9FDC8DC068ED}"/>
              </a:ext>
            </a:extLst>
          </p:cNvPr>
          <p:cNvPicPr>
            <a:picLocks noChangeAspect="1"/>
          </p:cNvPicPr>
          <p:nvPr/>
        </p:nvPicPr>
        <p:blipFill>
          <a:blip r:embed="rId3"/>
          <a:stretch>
            <a:fillRect/>
          </a:stretch>
        </p:blipFill>
        <p:spPr>
          <a:xfrm>
            <a:off x="6926377" y="90868"/>
            <a:ext cx="1015200" cy="1211608"/>
          </a:xfrm>
          <a:prstGeom prst="rect">
            <a:avLst/>
          </a:prstGeom>
          <a:ln>
            <a:noFill/>
          </a:ln>
          <a:effectLst>
            <a:softEdge rad="112500"/>
          </a:effectLst>
        </p:spPr>
      </p:pic>
      <p:sp>
        <p:nvSpPr>
          <p:cNvPr id="3" name="Slide Number Placeholder 1">
            <a:extLst>
              <a:ext uri="{FF2B5EF4-FFF2-40B4-BE49-F238E27FC236}">
                <a16:creationId xmlns:a16="http://schemas.microsoft.com/office/drawing/2014/main" id="{30E786DC-0CE2-AAB0-D95B-F685D961665D}"/>
              </a:ext>
            </a:extLst>
          </p:cNvPr>
          <p:cNvSpPr txBox="1">
            <a:spLocks/>
          </p:cNvSpPr>
          <p:nvPr/>
        </p:nvSpPr>
        <p:spPr>
          <a:xfrm>
            <a:off x="8381524" y="465841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49</a:t>
            </a:fld>
            <a:endParaRPr lang="en" b="1" dirty="0">
              <a:solidFill>
                <a:schemeClr val="tx1"/>
              </a:solidFill>
              <a:latin typeface="+mj-lt"/>
            </a:endParaRPr>
          </a:p>
        </p:txBody>
      </p:sp>
      <p:sp>
        <p:nvSpPr>
          <p:cNvPr id="2" name="TextBox 1">
            <a:extLst>
              <a:ext uri="{FF2B5EF4-FFF2-40B4-BE49-F238E27FC236}">
                <a16:creationId xmlns:a16="http://schemas.microsoft.com/office/drawing/2014/main" id="{4E2D4CBE-52C1-0D63-02D9-F23D5324A32B}"/>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170479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58C0162-D80E-A2A9-AFA4-9D397581A9F6}"/>
              </a:ext>
            </a:extLst>
          </p:cNvPr>
          <p:cNvSpPr txBox="1"/>
          <p:nvPr/>
        </p:nvSpPr>
        <p:spPr>
          <a:xfrm>
            <a:off x="1354777" y="367200"/>
            <a:ext cx="5571600" cy="400110"/>
          </a:xfrm>
          <a:prstGeom prst="rect">
            <a:avLst/>
          </a:prstGeom>
          <a:solidFill>
            <a:srgbClr val="002060"/>
          </a:solid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IN" sz="2000" b="1" dirty="0">
                <a:solidFill>
                  <a:schemeClr val="bg1"/>
                </a:solidFill>
                <a:latin typeface="+mj-lt"/>
              </a:rPr>
              <a:t>Policy Initiatives </a:t>
            </a:r>
            <a:r>
              <a:rPr lang="en-IN" sz="2000" b="1" dirty="0" err="1">
                <a:solidFill>
                  <a:schemeClr val="bg1"/>
                </a:solidFill>
                <a:latin typeface="+mj-lt"/>
              </a:rPr>
              <a:t>contd</a:t>
            </a:r>
            <a:r>
              <a:rPr lang="en-IN" sz="2000" b="1" dirty="0">
                <a:solidFill>
                  <a:schemeClr val="bg1"/>
                </a:solidFill>
                <a:latin typeface="+mj-lt"/>
              </a:rPr>
              <a:t>….</a:t>
            </a:r>
          </a:p>
        </p:txBody>
      </p:sp>
      <p:sp>
        <p:nvSpPr>
          <p:cNvPr id="9" name="TextBox 8">
            <a:extLst>
              <a:ext uri="{FF2B5EF4-FFF2-40B4-BE49-F238E27FC236}">
                <a16:creationId xmlns:a16="http://schemas.microsoft.com/office/drawing/2014/main" id="{F26EF56D-BD0B-ED7D-7506-958BE2BCB2C6}"/>
              </a:ext>
            </a:extLst>
          </p:cNvPr>
          <p:cNvSpPr txBox="1"/>
          <p:nvPr/>
        </p:nvSpPr>
        <p:spPr>
          <a:xfrm>
            <a:off x="680975" y="1062760"/>
            <a:ext cx="2962223" cy="30777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ctr"/>
            <a:r>
              <a:rPr lang="en-IN" sz="1400" b="1" dirty="0">
                <a:latin typeface="+mj-lt"/>
              </a:rPr>
              <a:t>3. Land Acquisition for Industry</a:t>
            </a:r>
          </a:p>
        </p:txBody>
      </p:sp>
      <p:sp>
        <p:nvSpPr>
          <p:cNvPr id="11" name="TextBox 10">
            <a:extLst>
              <a:ext uri="{FF2B5EF4-FFF2-40B4-BE49-F238E27FC236}">
                <a16:creationId xmlns:a16="http://schemas.microsoft.com/office/drawing/2014/main" id="{D9D413F9-FE19-A478-1EAD-B89E46F68D59}"/>
              </a:ext>
            </a:extLst>
          </p:cNvPr>
          <p:cNvSpPr txBox="1"/>
          <p:nvPr/>
        </p:nvSpPr>
        <p:spPr>
          <a:xfrm>
            <a:off x="374150" y="1510534"/>
            <a:ext cx="3624623" cy="338554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285750" lvl="0" indent="-285750" algn="just">
              <a:spcAft>
                <a:spcPts val="1200"/>
              </a:spcAft>
              <a:buFont typeface="Wingdings" panose="05000000000000000000" pitchFamily="2" charset="2"/>
              <a:buChar char="ü"/>
            </a:pPr>
            <a:r>
              <a:rPr lang="en-US" sz="1400" b="0" dirty="0">
                <a:latin typeface="+mj-lt"/>
              </a:rPr>
              <a:t>Some areas in Assam land transfer is restricted by statute to only ST</a:t>
            </a:r>
          </a:p>
          <a:p>
            <a:pPr marL="285750" lvl="0" indent="-285750" algn="just">
              <a:spcAft>
                <a:spcPts val="1200"/>
              </a:spcAft>
              <a:buFont typeface="Wingdings" panose="05000000000000000000" pitchFamily="2" charset="2"/>
              <a:buChar char="ü"/>
            </a:pPr>
            <a:r>
              <a:rPr lang="en-US" sz="1400" b="0" dirty="0">
                <a:latin typeface="+mj-lt"/>
              </a:rPr>
              <a:t>State need to work with the central government</a:t>
            </a:r>
          </a:p>
          <a:p>
            <a:pPr marL="285750" lvl="0" indent="-285750" algn="just">
              <a:spcAft>
                <a:spcPts val="1200"/>
              </a:spcAft>
              <a:buFont typeface="Wingdings" panose="05000000000000000000" pitchFamily="2" charset="2"/>
              <a:buChar char="ü"/>
            </a:pPr>
            <a:r>
              <a:rPr lang="en-US" sz="1400" b="0" dirty="0">
                <a:latin typeface="+mj-lt"/>
              </a:rPr>
              <a:t>Industry need to find a way so that industrial growth is not restricted while protecting the interests of tribal people</a:t>
            </a:r>
          </a:p>
          <a:p>
            <a:pPr marL="285750" lvl="0" indent="-285750" algn="just">
              <a:spcAft>
                <a:spcPts val="1200"/>
              </a:spcAft>
              <a:buFont typeface="Wingdings" panose="05000000000000000000" pitchFamily="2" charset="2"/>
              <a:buChar char="ü"/>
            </a:pPr>
            <a:endParaRPr lang="en-US" dirty="0">
              <a:latin typeface="+mj-lt"/>
            </a:endParaRPr>
          </a:p>
          <a:p>
            <a:pPr marL="285750" lvl="0" indent="-285750" algn="just">
              <a:spcAft>
                <a:spcPts val="1200"/>
              </a:spcAft>
              <a:buFont typeface="Wingdings" panose="05000000000000000000" pitchFamily="2" charset="2"/>
              <a:buChar char="ü"/>
            </a:pPr>
            <a:endParaRPr lang="en-US" sz="1400" b="0" dirty="0">
              <a:latin typeface="+mj-lt"/>
            </a:endParaRPr>
          </a:p>
          <a:p>
            <a:pPr marL="285750" lvl="0" indent="-285750" algn="just">
              <a:spcAft>
                <a:spcPts val="1200"/>
              </a:spcAft>
              <a:buFont typeface="Wingdings" panose="05000000000000000000" pitchFamily="2" charset="2"/>
              <a:buChar char="ü"/>
            </a:pPr>
            <a:endParaRPr lang="en-US" dirty="0">
              <a:latin typeface="+mj-lt"/>
            </a:endParaRPr>
          </a:p>
          <a:p>
            <a:pPr marL="285750" lvl="0" indent="-285750" algn="just">
              <a:spcAft>
                <a:spcPts val="1200"/>
              </a:spcAft>
              <a:buFont typeface="Wingdings" panose="05000000000000000000" pitchFamily="2" charset="2"/>
              <a:buChar char="ü"/>
            </a:pPr>
            <a:endParaRPr lang="en-US" sz="1400" b="0" dirty="0">
              <a:latin typeface="+mj-lt"/>
            </a:endParaRPr>
          </a:p>
        </p:txBody>
      </p:sp>
      <p:sp>
        <p:nvSpPr>
          <p:cNvPr id="13" name="TextBox 12">
            <a:extLst>
              <a:ext uri="{FF2B5EF4-FFF2-40B4-BE49-F238E27FC236}">
                <a16:creationId xmlns:a16="http://schemas.microsoft.com/office/drawing/2014/main" id="{948EECCC-E6FA-BC3B-F629-0579F1D174D5}"/>
              </a:ext>
            </a:extLst>
          </p:cNvPr>
          <p:cNvSpPr txBox="1"/>
          <p:nvPr/>
        </p:nvSpPr>
        <p:spPr>
          <a:xfrm>
            <a:off x="4493580" y="1329202"/>
            <a:ext cx="2534976" cy="30777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lvl="0" algn="ctr"/>
            <a:r>
              <a:rPr lang="en-IN" b="1" dirty="0">
                <a:latin typeface="+mj-lt"/>
              </a:rPr>
              <a:t>4.  Act East Policy</a:t>
            </a:r>
            <a:endParaRPr lang="en-IN" sz="1400" b="1" dirty="0">
              <a:latin typeface="+mj-lt"/>
            </a:endParaRPr>
          </a:p>
        </p:txBody>
      </p:sp>
      <p:sp>
        <p:nvSpPr>
          <p:cNvPr id="14" name="TextBox 13">
            <a:extLst>
              <a:ext uri="{FF2B5EF4-FFF2-40B4-BE49-F238E27FC236}">
                <a16:creationId xmlns:a16="http://schemas.microsoft.com/office/drawing/2014/main" id="{440D3BEB-5BB0-2236-8F74-2A3EED404395}"/>
              </a:ext>
            </a:extLst>
          </p:cNvPr>
          <p:cNvSpPr txBox="1"/>
          <p:nvPr/>
        </p:nvSpPr>
        <p:spPr>
          <a:xfrm>
            <a:off x="4493580" y="1741661"/>
            <a:ext cx="4300644" cy="2092881"/>
          </a:xfrm>
          <a:prstGeom prst="rect">
            <a:avLst/>
          </a:prstGeom>
        </p:spPr>
        <p:style>
          <a:lnRef idx="2">
            <a:schemeClr val="accent5"/>
          </a:lnRef>
          <a:fillRef idx="1">
            <a:schemeClr val="lt1"/>
          </a:fillRef>
          <a:effectRef idx="0">
            <a:schemeClr val="accent5"/>
          </a:effectRef>
          <a:fontRef idx="minor">
            <a:schemeClr val="dk1"/>
          </a:fontRef>
        </p:style>
        <p:txBody>
          <a:bodyPr wrap="square" numCol="1">
            <a:spAutoFit/>
          </a:bodyPr>
          <a:lstStyle/>
          <a:p>
            <a:pPr lvl="0" algn="just"/>
            <a:r>
              <a:rPr lang="en-US" b="1" i="0" dirty="0">
                <a:solidFill>
                  <a:srgbClr val="333333"/>
                </a:solidFill>
                <a:effectLst/>
                <a:latin typeface="+mj-lt"/>
              </a:rPr>
              <a:t>Main Objectives</a:t>
            </a:r>
            <a:r>
              <a:rPr lang="en-US" b="0" i="0" dirty="0">
                <a:solidFill>
                  <a:srgbClr val="333333"/>
                </a:solidFill>
                <a:effectLst/>
                <a:latin typeface="+mj-lt"/>
              </a:rPr>
              <a:t>: To promote economic cooperation, cultural ties and develop strategic relationship with countries in the Asia-Pacific region through continuous engagement at bilateral, regional and multilateral levels thereby providing enhanced connectivity to the States of North Eastern Region </a:t>
            </a:r>
          </a:p>
          <a:p>
            <a:pPr lvl="0" algn="just"/>
            <a:endParaRPr lang="en-US" b="1" dirty="0">
              <a:solidFill>
                <a:schemeClr val="tx1"/>
              </a:solidFill>
              <a:latin typeface="+mj-lt"/>
            </a:endParaRPr>
          </a:p>
          <a:p>
            <a:pPr lvl="0" algn="just"/>
            <a:endParaRPr lang="en-US" sz="1800" b="1" dirty="0">
              <a:solidFill>
                <a:srgbClr val="E52BC2"/>
              </a:solidFill>
              <a:latin typeface="+mj-lt"/>
            </a:endParaRPr>
          </a:p>
        </p:txBody>
      </p:sp>
      <p:pic>
        <p:nvPicPr>
          <p:cNvPr id="16" name="Picture 15">
            <a:extLst>
              <a:ext uri="{FF2B5EF4-FFF2-40B4-BE49-F238E27FC236}">
                <a16:creationId xmlns:a16="http://schemas.microsoft.com/office/drawing/2014/main" id="{4794921A-9B84-0B8F-87FF-9FDC8DC068ED}"/>
              </a:ext>
            </a:extLst>
          </p:cNvPr>
          <p:cNvPicPr>
            <a:picLocks noChangeAspect="1"/>
          </p:cNvPicPr>
          <p:nvPr/>
        </p:nvPicPr>
        <p:blipFill>
          <a:blip r:embed="rId3"/>
          <a:stretch>
            <a:fillRect/>
          </a:stretch>
        </p:blipFill>
        <p:spPr>
          <a:xfrm>
            <a:off x="6926377" y="90868"/>
            <a:ext cx="1015200" cy="1211608"/>
          </a:xfrm>
          <a:prstGeom prst="rect">
            <a:avLst/>
          </a:prstGeom>
          <a:ln>
            <a:noFill/>
          </a:ln>
          <a:effectLst>
            <a:softEdge rad="112500"/>
          </a:effectLst>
        </p:spPr>
      </p:pic>
      <p:pic>
        <p:nvPicPr>
          <p:cNvPr id="1026" name="Picture 2" descr="Act East Policy of India - Look East Vs Act East - International Relations  - Current Affairs 2017 - YouTube">
            <a:extLst>
              <a:ext uri="{FF2B5EF4-FFF2-40B4-BE49-F238E27FC236}">
                <a16:creationId xmlns:a16="http://schemas.microsoft.com/office/drawing/2014/main" id="{CFB60740-9F7F-2BC2-7229-25A78CDF33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2755" y="3191987"/>
            <a:ext cx="2692415" cy="1514483"/>
          </a:xfrm>
          <a:prstGeom prst="rect">
            <a:avLst/>
          </a:prstGeom>
          <a:extLst>
            <a:ext uri="{909E8E84-426E-40DD-AFC4-6F175D3DCCD1}">
              <a14:hiddenFill xmlns:a14="http://schemas.microsoft.com/office/drawing/2010/main">
                <a:solidFill>
                  <a:srgbClr val="FFFFFF"/>
                </a:solidFill>
              </a14:hiddenFill>
            </a:ext>
          </a:extLst>
        </p:spPr>
      </p:pic>
      <p:pic>
        <p:nvPicPr>
          <p:cNvPr id="1028" name="Picture 4" descr="Land acquisition by the Government for the private sector in India under Land  Acquisition Act, 2013 - iPleaders">
            <a:extLst>
              <a:ext uri="{FF2B5EF4-FFF2-40B4-BE49-F238E27FC236}">
                <a16:creationId xmlns:a16="http://schemas.microsoft.com/office/drawing/2014/main" id="{86827B6E-C722-75D6-F30E-EDF8135DB2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5647" y="3495553"/>
            <a:ext cx="2147020" cy="1288212"/>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1">
            <a:extLst>
              <a:ext uri="{FF2B5EF4-FFF2-40B4-BE49-F238E27FC236}">
                <a16:creationId xmlns:a16="http://schemas.microsoft.com/office/drawing/2014/main" id="{CF54DFC6-03EB-D7F3-649C-68E6745FE9CF}"/>
              </a:ext>
            </a:extLst>
          </p:cNvPr>
          <p:cNvSpPr txBox="1">
            <a:spLocks/>
          </p:cNvSpPr>
          <p:nvPr/>
        </p:nvSpPr>
        <p:spPr>
          <a:xfrm>
            <a:off x="8459692" y="4625206"/>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50</a:t>
            </a:fld>
            <a:endParaRPr lang="en" b="1" dirty="0">
              <a:solidFill>
                <a:schemeClr val="tx1"/>
              </a:solidFill>
              <a:latin typeface="+mj-lt"/>
            </a:endParaRPr>
          </a:p>
        </p:txBody>
      </p:sp>
      <p:sp>
        <p:nvSpPr>
          <p:cNvPr id="2" name="TextBox 1">
            <a:extLst>
              <a:ext uri="{FF2B5EF4-FFF2-40B4-BE49-F238E27FC236}">
                <a16:creationId xmlns:a16="http://schemas.microsoft.com/office/drawing/2014/main" id="{F08922B9-12CA-DD3D-A75A-BF6B9AA07C12}"/>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86240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ndia steps on the gas for infrastructure projects in northeast | Mint">
            <a:extLst>
              <a:ext uri="{FF2B5EF4-FFF2-40B4-BE49-F238E27FC236}">
                <a16:creationId xmlns:a16="http://schemas.microsoft.com/office/drawing/2014/main" id="{11CE594C-701F-152E-F368-9257443E361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365"/>
          <a:stretch/>
        </p:blipFill>
        <p:spPr bwMode="auto">
          <a:xfrm>
            <a:off x="0" y="0"/>
            <a:ext cx="5803668"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a:extLst>
              <a:ext uri="{FF2B5EF4-FFF2-40B4-BE49-F238E27FC236}">
                <a16:creationId xmlns:a16="http://schemas.microsoft.com/office/drawing/2014/main" id="{E8B533A6-2C64-8503-73A0-7C58B749B1BF}"/>
              </a:ext>
            </a:extLst>
          </p:cNvPr>
          <p:cNvSpPr txBox="1">
            <a:spLocks/>
          </p:cNvSpPr>
          <p:nvPr/>
        </p:nvSpPr>
        <p:spPr>
          <a:xfrm>
            <a:off x="3120572" y="2148115"/>
            <a:ext cx="5718628" cy="1117600"/>
          </a:xfrm>
          <a:prstGeom prst="rect">
            <a:avLst/>
          </a:prstGeom>
        </p:spPr>
        <p:style>
          <a:lnRef idx="1">
            <a:schemeClr val="accent3"/>
          </a:lnRef>
          <a:fillRef idx="2">
            <a:schemeClr val="accent3"/>
          </a:fillRef>
          <a:effectRef idx="1">
            <a:schemeClr val="accent3"/>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marL="158750" indent="0" algn="ctr">
              <a:buNone/>
            </a:pPr>
            <a:r>
              <a:rPr lang="en-IN" sz="2800" b="1" dirty="0">
                <a:latin typeface="+mj-lt"/>
              </a:rPr>
              <a:t>POTENTIAL AREAS FOR INCLUSIVE DEVELOPMENT</a:t>
            </a:r>
          </a:p>
        </p:txBody>
      </p:sp>
      <p:sp>
        <p:nvSpPr>
          <p:cNvPr id="3" name="Slide Number Placeholder 2">
            <a:extLst>
              <a:ext uri="{FF2B5EF4-FFF2-40B4-BE49-F238E27FC236}">
                <a16:creationId xmlns:a16="http://schemas.microsoft.com/office/drawing/2014/main" id="{F89C5BD1-ACED-E240-7766-EF18866FF784}"/>
              </a:ext>
            </a:extLst>
          </p:cNvPr>
          <p:cNvSpPr>
            <a:spLocks noGrp="1"/>
          </p:cNvSpPr>
          <p:nvPr>
            <p:ph type="sldNum" sz="quarter" idx="12"/>
          </p:nvPr>
        </p:nvSpPr>
        <p:spPr/>
        <p:txBody>
          <a:bodyPr/>
          <a:lstStyle/>
          <a:p>
            <a:endParaRPr lang="en-IN" dirty="0"/>
          </a:p>
        </p:txBody>
      </p:sp>
      <p:sp>
        <p:nvSpPr>
          <p:cNvPr id="4" name="TextBox 3">
            <a:extLst>
              <a:ext uri="{FF2B5EF4-FFF2-40B4-BE49-F238E27FC236}">
                <a16:creationId xmlns:a16="http://schemas.microsoft.com/office/drawing/2014/main" id="{F0CC0131-4B91-35FF-FD10-E11B20E768A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3160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2D0D644-8685-B930-FE78-824AB79078E1}"/>
              </a:ext>
            </a:extLst>
          </p:cNvPr>
          <p:cNvGraphicFramePr/>
          <p:nvPr>
            <p:extLst>
              <p:ext uri="{D42A27DB-BD31-4B8C-83A1-F6EECF244321}">
                <p14:modId xmlns:p14="http://schemas.microsoft.com/office/powerpoint/2010/main" val="390554692"/>
              </p:ext>
            </p:extLst>
          </p:nvPr>
        </p:nvGraphicFramePr>
        <p:xfrm>
          <a:off x="364587" y="1012875"/>
          <a:ext cx="8264770" cy="17303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2C1AF452-8113-0D5E-3401-3CAD52780E6A}"/>
              </a:ext>
            </a:extLst>
          </p:cNvPr>
          <p:cNvSpPr txBox="1"/>
          <p:nvPr/>
        </p:nvSpPr>
        <p:spPr>
          <a:xfrm>
            <a:off x="1934307" y="379828"/>
            <a:ext cx="5563772" cy="369332"/>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lvl="0" algn="ctr"/>
            <a:r>
              <a:rPr lang="en-IN" sz="1800" b="1" dirty="0">
                <a:latin typeface="+mj-lt"/>
              </a:rPr>
              <a:t>Potential areas for inclusive development</a:t>
            </a:r>
          </a:p>
        </p:txBody>
      </p:sp>
      <p:graphicFrame>
        <p:nvGraphicFramePr>
          <p:cNvPr id="5" name="Diagram 4">
            <a:extLst>
              <a:ext uri="{FF2B5EF4-FFF2-40B4-BE49-F238E27FC236}">
                <a16:creationId xmlns:a16="http://schemas.microsoft.com/office/drawing/2014/main" id="{77AAF20F-D691-FDFF-8149-0D6D8E7EA674}"/>
              </a:ext>
            </a:extLst>
          </p:cNvPr>
          <p:cNvGraphicFramePr/>
          <p:nvPr>
            <p:extLst>
              <p:ext uri="{D42A27DB-BD31-4B8C-83A1-F6EECF244321}">
                <p14:modId xmlns:p14="http://schemas.microsoft.com/office/powerpoint/2010/main" val="3777760762"/>
              </p:ext>
            </p:extLst>
          </p:nvPr>
        </p:nvGraphicFramePr>
        <p:xfrm>
          <a:off x="787791" y="3003452"/>
          <a:ext cx="7512147" cy="17303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Slide Number Placeholder 1">
            <a:extLst>
              <a:ext uri="{FF2B5EF4-FFF2-40B4-BE49-F238E27FC236}">
                <a16:creationId xmlns:a16="http://schemas.microsoft.com/office/drawing/2014/main" id="{EACC64B9-8E81-AFBA-510C-F0DE7AB3EBEB}"/>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52</a:t>
            </a:fld>
            <a:endParaRPr lang="en" b="1" dirty="0">
              <a:solidFill>
                <a:schemeClr val="tx1"/>
              </a:solidFill>
              <a:latin typeface="+mj-lt"/>
            </a:endParaRPr>
          </a:p>
        </p:txBody>
      </p:sp>
      <p:sp>
        <p:nvSpPr>
          <p:cNvPr id="2" name="TextBox 1">
            <a:extLst>
              <a:ext uri="{FF2B5EF4-FFF2-40B4-BE49-F238E27FC236}">
                <a16:creationId xmlns:a16="http://schemas.microsoft.com/office/drawing/2014/main" id="{E1DF5B84-E09E-1AB9-DCB5-00FAF2A45C53}"/>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01735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5" grpId="0">
        <p:bldAsOne/>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B03B86-37E7-007C-900F-2C225E44B058}"/>
              </a:ext>
            </a:extLst>
          </p:cNvPr>
          <p:cNvSpPr txBox="1"/>
          <p:nvPr/>
        </p:nvSpPr>
        <p:spPr>
          <a:xfrm>
            <a:off x="2394143" y="530105"/>
            <a:ext cx="5851090" cy="3976538"/>
          </a:xfrm>
          <a:prstGeom prst="rect">
            <a:avLst/>
          </a:prstGeom>
          <a:noFill/>
        </p:spPr>
        <p:txBody>
          <a:bodyPr wrap="square">
            <a:spAutoFit/>
          </a:bodyPr>
          <a:lstStyle/>
          <a:p>
            <a:pPr algn="just">
              <a:lnSpc>
                <a:spcPct val="150000"/>
              </a:lnSpc>
            </a:pPr>
            <a:r>
              <a:rPr lang="en-US" b="1" i="0" dirty="0">
                <a:solidFill>
                  <a:schemeClr val="tx1"/>
                </a:solidFill>
                <a:effectLst/>
                <a:latin typeface="+mj-lt"/>
              </a:rPr>
              <a:t>NE region is still </a:t>
            </a:r>
            <a:r>
              <a:rPr lang="en-US" sz="1600" b="1" i="0" dirty="0">
                <a:solidFill>
                  <a:srgbClr val="E52BC2"/>
                </a:solidFill>
                <a:effectLst/>
                <a:latin typeface="+mj-lt"/>
              </a:rPr>
              <a:t>not at par </a:t>
            </a:r>
            <a:r>
              <a:rPr lang="en-US" b="1" i="0" dirty="0">
                <a:solidFill>
                  <a:schemeClr val="tx1"/>
                </a:solidFill>
                <a:effectLst/>
                <a:latin typeface="+mj-lt"/>
              </a:rPr>
              <a:t>with the rest of the country in terms of </a:t>
            </a:r>
          </a:p>
          <a:p>
            <a:pPr marL="285750" lvl="4" indent="-285750" algn="just">
              <a:lnSpc>
                <a:spcPct val="150000"/>
              </a:lnSpc>
              <a:buFont typeface="Wingdings" panose="05000000000000000000" pitchFamily="2" charset="2"/>
              <a:buChar char="ü"/>
            </a:pPr>
            <a:r>
              <a:rPr lang="en-US" b="0" i="0" dirty="0">
                <a:solidFill>
                  <a:srgbClr val="353535"/>
                </a:solidFill>
                <a:effectLst/>
                <a:latin typeface="+mj-lt"/>
              </a:rPr>
              <a:t>agricultural productivity</a:t>
            </a:r>
          </a:p>
          <a:p>
            <a:pPr marL="285750" lvl="4" indent="-285750" algn="just">
              <a:lnSpc>
                <a:spcPct val="150000"/>
              </a:lnSpc>
              <a:buFont typeface="Wingdings" panose="05000000000000000000" pitchFamily="2" charset="2"/>
              <a:buChar char="ü"/>
            </a:pPr>
            <a:r>
              <a:rPr lang="en-US" b="0" i="0" dirty="0">
                <a:solidFill>
                  <a:srgbClr val="353535"/>
                </a:solidFill>
                <a:effectLst/>
                <a:latin typeface="+mj-lt"/>
              </a:rPr>
              <a:t>irrigation coverage</a:t>
            </a:r>
          </a:p>
          <a:p>
            <a:pPr marL="285750" lvl="4" indent="-285750" algn="just">
              <a:lnSpc>
                <a:spcPct val="150000"/>
              </a:lnSpc>
              <a:buFont typeface="Wingdings" panose="05000000000000000000" pitchFamily="2" charset="2"/>
              <a:buChar char="ü"/>
            </a:pPr>
            <a:r>
              <a:rPr lang="en-US" b="1" i="0" dirty="0">
                <a:solidFill>
                  <a:srgbClr val="E52BC2"/>
                </a:solidFill>
                <a:effectLst/>
                <a:latin typeface="+mj-lt"/>
              </a:rPr>
              <a:t>credit flow</a:t>
            </a:r>
          </a:p>
          <a:p>
            <a:pPr marL="285750" lvl="4" indent="-285750" algn="just">
              <a:lnSpc>
                <a:spcPct val="150000"/>
              </a:lnSpc>
              <a:buFont typeface="Wingdings" panose="05000000000000000000" pitchFamily="2" charset="2"/>
              <a:buChar char="ü"/>
            </a:pPr>
            <a:r>
              <a:rPr lang="en-US" b="0" i="0" dirty="0">
                <a:solidFill>
                  <a:srgbClr val="353535"/>
                </a:solidFill>
                <a:effectLst/>
                <a:latin typeface="+mj-lt"/>
              </a:rPr>
              <a:t>organized </a:t>
            </a:r>
            <a:r>
              <a:rPr lang="en-US" b="1" i="0" dirty="0">
                <a:solidFill>
                  <a:srgbClr val="E52BC2"/>
                </a:solidFill>
                <a:effectLst/>
                <a:latin typeface="+mj-lt"/>
              </a:rPr>
              <a:t>marketing</a:t>
            </a:r>
            <a:r>
              <a:rPr lang="en-US" b="0" i="0" dirty="0">
                <a:solidFill>
                  <a:srgbClr val="353535"/>
                </a:solidFill>
                <a:effectLst/>
                <a:latin typeface="+mj-lt"/>
              </a:rPr>
              <a:t> facilities</a:t>
            </a:r>
          </a:p>
          <a:p>
            <a:pPr marL="285750" lvl="4" indent="-285750" algn="just">
              <a:lnSpc>
                <a:spcPct val="150000"/>
              </a:lnSpc>
              <a:buFont typeface="Wingdings" panose="05000000000000000000" pitchFamily="2" charset="2"/>
              <a:buChar char="ü"/>
            </a:pPr>
            <a:r>
              <a:rPr lang="en-US" b="0" i="0" dirty="0">
                <a:solidFill>
                  <a:srgbClr val="353535"/>
                </a:solidFill>
                <a:effectLst/>
                <a:latin typeface="+mj-lt"/>
              </a:rPr>
              <a:t>construction of adequate number of </a:t>
            </a:r>
            <a:r>
              <a:rPr lang="en-US" b="1" i="0" dirty="0">
                <a:solidFill>
                  <a:srgbClr val="E52BC2"/>
                </a:solidFill>
                <a:effectLst/>
                <a:latin typeface="+mj-lt"/>
              </a:rPr>
              <a:t>go-downs and warehouses</a:t>
            </a:r>
          </a:p>
          <a:p>
            <a:pPr marL="285750" lvl="4" indent="-285750" algn="just">
              <a:lnSpc>
                <a:spcPct val="150000"/>
              </a:lnSpc>
              <a:buFont typeface="Wingdings" panose="05000000000000000000" pitchFamily="2" charset="2"/>
              <a:buChar char="ü"/>
            </a:pPr>
            <a:r>
              <a:rPr lang="en-US" b="0" i="0" dirty="0">
                <a:solidFill>
                  <a:srgbClr val="353535"/>
                </a:solidFill>
                <a:effectLst/>
                <a:latin typeface="+mj-lt"/>
              </a:rPr>
              <a:t>crop insurance and production of large quantities of value added products etc. </a:t>
            </a:r>
          </a:p>
          <a:p>
            <a:pPr marL="285750" lvl="4" indent="-285750" algn="just">
              <a:lnSpc>
                <a:spcPct val="150000"/>
              </a:lnSpc>
              <a:buFont typeface="Wingdings" panose="05000000000000000000" pitchFamily="2" charset="2"/>
              <a:buChar char="ü"/>
            </a:pPr>
            <a:r>
              <a:rPr lang="en-US" b="0" i="0" dirty="0">
                <a:solidFill>
                  <a:srgbClr val="353535"/>
                </a:solidFill>
                <a:effectLst/>
                <a:latin typeface="+mj-lt"/>
              </a:rPr>
              <a:t>processing of various agricultural crops to add value is also not satisfactory</a:t>
            </a:r>
            <a:endParaRPr lang="en-US" dirty="0">
              <a:solidFill>
                <a:srgbClr val="353535"/>
              </a:solidFill>
              <a:latin typeface="+mj-lt"/>
            </a:endParaRPr>
          </a:p>
          <a:p>
            <a:pPr marL="285750" lvl="4" indent="-285750" algn="just">
              <a:lnSpc>
                <a:spcPct val="150000"/>
              </a:lnSpc>
              <a:buFont typeface="Wingdings" panose="05000000000000000000" pitchFamily="2" charset="2"/>
              <a:buChar char="ü"/>
            </a:pPr>
            <a:r>
              <a:rPr lang="en-US" b="1" i="0" dirty="0">
                <a:solidFill>
                  <a:srgbClr val="E52BC2"/>
                </a:solidFill>
                <a:effectLst/>
                <a:latin typeface="+mj-lt"/>
              </a:rPr>
              <a:t>Agricultural machinery</a:t>
            </a:r>
          </a:p>
          <a:p>
            <a:pPr marL="285750" lvl="4" indent="-285750" algn="just">
              <a:lnSpc>
                <a:spcPct val="150000"/>
              </a:lnSpc>
              <a:buFont typeface="Wingdings" panose="05000000000000000000" pitchFamily="2" charset="2"/>
              <a:buChar char="ü"/>
            </a:pPr>
            <a:r>
              <a:rPr lang="en-US" dirty="0">
                <a:solidFill>
                  <a:srgbClr val="353535"/>
                </a:solidFill>
                <a:latin typeface="+mj-lt"/>
              </a:rPr>
              <a:t>Promotion of products at national and international exhibition</a:t>
            </a:r>
            <a:endParaRPr lang="en-US" b="0" i="0" dirty="0">
              <a:solidFill>
                <a:srgbClr val="353535"/>
              </a:solidFill>
              <a:effectLst/>
              <a:latin typeface="+mj-lt"/>
            </a:endParaRPr>
          </a:p>
        </p:txBody>
      </p:sp>
      <p:pic>
        <p:nvPicPr>
          <p:cNvPr id="9" name="Picture 8">
            <a:extLst>
              <a:ext uri="{FF2B5EF4-FFF2-40B4-BE49-F238E27FC236}">
                <a16:creationId xmlns:a16="http://schemas.microsoft.com/office/drawing/2014/main" id="{EB6940D8-C783-C4C2-1413-9BFC3386ED97}"/>
              </a:ext>
            </a:extLst>
          </p:cNvPr>
          <p:cNvPicPr>
            <a:picLocks noChangeAspect="1"/>
          </p:cNvPicPr>
          <p:nvPr/>
        </p:nvPicPr>
        <p:blipFill>
          <a:blip r:embed="rId3"/>
          <a:stretch>
            <a:fillRect/>
          </a:stretch>
        </p:blipFill>
        <p:spPr>
          <a:xfrm>
            <a:off x="474058" y="288375"/>
            <a:ext cx="1112118" cy="1162957"/>
          </a:xfrm>
          <a:prstGeom prst="rect">
            <a:avLst/>
          </a:prstGeom>
        </p:spPr>
      </p:pic>
      <p:cxnSp>
        <p:nvCxnSpPr>
          <p:cNvPr id="11" name="Straight Connector 10">
            <a:extLst>
              <a:ext uri="{FF2B5EF4-FFF2-40B4-BE49-F238E27FC236}">
                <a16:creationId xmlns:a16="http://schemas.microsoft.com/office/drawing/2014/main" id="{FCDDCEDE-8E6C-19C3-94B8-ACECFC137E50}"/>
              </a:ext>
            </a:extLst>
          </p:cNvPr>
          <p:cNvCxnSpPr>
            <a:cxnSpLocks/>
          </p:cNvCxnSpPr>
          <p:nvPr/>
        </p:nvCxnSpPr>
        <p:spPr>
          <a:xfrm flipV="1">
            <a:off x="2177700" y="352715"/>
            <a:ext cx="0" cy="4438070"/>
          </a:xfrm>
          <a:prstGeom prst="line">
            <a:avLst/>
          </a:prstGeom>
        </p:spPr>
        <p:style>
          <a:lnRef idx="3">
            <a:schemeClr val="accent4"/>
          </a:lnRef>
          <a:fillRef idx="0">
            <a:schemeClr val="accent4"/>
          </a:fillRef>
          <a:effectRef idx="2">
            <a:schemeClr val="accent4"/>
          </a:effectRef>
          <a:fontRef idx="minor">
            <a:schemeClr val="tx1"/>
          </a:fontRef>
        </p:style>
      </p:cxnSp>
      <p:pic>
        <p:nvPicPr>
          <p:cNvPr id="2058" name="Picture 10" descr="Income generation through pig farming in Longleng district - A success  story | MorungExpress | morungexpress.com">
            <a:extLst>
              <a:ext uri="{FF2B5EF4-FFF2-40B4-BE49-F238E27FC236}">
                <a16:creationId xmlns:a16="http://schemas.microsoft.com/office/drawing/2014/main" id="{74458163-D393-98AD-7AAE-1392D63170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74" y="3783477"/>
            <a:ext cx="1920086" cy="124325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Agriculture">
            <a:extLst>
              <a:ext uri="{FF2B5EF4-FFF2-40B4-BE49-F238E27FC236}">
                <a16:creationId xmlns:a16="http://schemas.microsoft.com/office/drawing/2014/main" id="{7ABC6780-3D6F-C7D7-F0C1-1E64EF463E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73" y="2348739"/>
            <a:ext cx="1920087" cy="1490472"/>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1">
            <a:extLst>
              <a:ext uri="{FF2B5EF4-FFF2-40B4-BE49-F238E27FC236}">
                <a16:creationId xmlns:a16="http://schemas.microsoft.com/office/drawing/2014/main" id="{50CE0BE9-3A57-F4AD-58BF-EFAA6AE17C2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53</a:t>
            </a:fld>
            <a:endParaRPr lang="en" b="1" dirty="0">
              <a:solidFill>
                <a:schemeClr val="tx1"/>
              </a:solidFill>
            </a:endParaRPr>
          </a:p>
        </p:txBody>
      </p:sp>
      <p:pic>
        <p:nvPicPr>
          <p:cNvPr id="1030" name="Picture 6" descr="Khasi mandarin — Google Arts &amp; Culture">
            <a:extLst>
              <a:ext uri="{FF2B5EF4-FFF2-40B4-BE49-F238E27FC236}">
                <a16:creationId xmlns:a16="http://schemas.microsoft.com/office/drawing/2014/main" id="{75D69180-B7D1-2B22-1B40-D771DAB667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472" y="1408687"/>
            <a:ext cx="1920085" cy="12788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2398FA8-17CE-3CC5-C260-4DD9B4BDB92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25728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CDDCEDE-8E6C-19C3-94B8-ACECFC137E50}"/>
              </a:ext>
            </a:extLst>
          </p:cNvPr>
          <p:cNvCxnSpPr>
            <a:cxnSpLocks/>
          </p:cNvCxnSpPr>
          <p:nvPr/>
        </p:nvCxnSpPr>
        <p:spPr>
          <a:xfrm flipV="1">
            <a:off x="2117188" y="422031"/>
            <a:ext cx="0" cy="1876687"/>
          </a:xfrm>
          <a:prstGeom prst="line">
            <a:avLst/>
          </a:prstGeom>
          <a:ln>
            <a:solidFill>
              <a:srgbClr val="92D050"/>
            </a:solidFill>
          </a:ln>
        </p:spPr>
        <p:style>
          <a:lnRef idx="3">
            <a:schemeClr val="accent6"/>
          </a:lnRef>
          <a:fillRef idx="0">
            <a:schemeClr val="accent6"/>
          </a:fillRef>
          <a:effectRef idx="2">
            <a:schemeClr val="accent6"/>
          </a:effectRef>
          <a:fontRef idx="minor">
            <a:schemeClr val="tx1"/>
          </a:fontRef>
        </p:style>
      </p:cxnSp>
      <p:pic>
        <p:nvPicPr>
          <p:cNvPr id="3" name="Picture 2">
            <a:extLst>
              <a:ext uri="{FF2B5EF4-FFF2-40B4-BE49-F238E27FC236}">
                <a16:creationId xmlns:a16="http://schemas.microsoft.com/office/drawing/2014/main" id="{6B14F83C-3D3A-1B87-499E-086D03F7FBC0}"/>
              </a:ext>
            </a:extLst>
          </p:cNvPr>
          <p:cNvPicPr>
            <a:picLocks noChangeAspect="1"/>
          </p:cNvPicPr>
          <p:nvPr/>
        </p:nvPicPr>
        <p:blipFill>
          <a:blip r:embed="rId3"/>
          <a:stretch>
            <a:fillRect/>
          </a:stretch>
        </p:blipFill>
        <p:spPr>
          <a:xfrm>
            <a:off x="159602" y="422031"/>
            <a:ext cx="1790950" cy="1876687"/>
          </a:xfrm>
          <a:prstGeom prst="rect">
            <a:avLst/>
          </a:prstGeom>
        </p:spPr>
      </p:pic>
      <p:sp>
        <p:nvSpPr>
          <p:cNvPr id="6" name="TextBox 5">
            <a:extLst>
              <a:ext uri="{FF2B5EF4-FFF2-40B4-BE49-F238E27FC236}">
                <a16:creationId xmlns:a16="http://schemas.microsoft.com/office/drawing/2014/main" id="{DB3C316D-410C-EE33-7CFE-BE92F0A3B4BC}"/>
              </a:ext>
            </a:extLst>
          </p:cNvPr>
          <p:cNvSpPr txBox="1"/>
          <p:nvPr/>
        </p:nvSpPr>
        <p:spPr>
          <a:xfrm>
            <a:off x="2283825" y="422031"/>
            <a:ext cx="2509155" cy="1384995"/>
          </a:xfrm>
          <a:prstGeom prst="rect">
            <a:avLst/>
          </a:prstGeom>
          <a:noFill/>
        </p:spPr>
        <p:txBody>
          <a:bodyPr wrap="square">
            <a:spAutoFit/>
          </a:bodyPr>
          <a:lstStyle/>
          <a:p>
            <a:r>
              <a:rPr lang="en-US" b="1" dirty="0">
                <a:latin typeface="+mj-lt"/>
              </a:rPr>
              <a:t>The sector deals with:</a:t>
            </a:r>
          </a:p>
          <a:p>
            <a:endParaRPr lang="en-US" dirty="0">
              <a:latin typeface="+mj-lt"/>
            </a:endParaRPr>
          </a:p>
          <a:p>
            <a:pPr marL="285750" indent="-285750">
              <a:buFont typeface="Arial" panose="020B0604020202020204" pitchFamily="34" charset="0"/>
              <a:buChar char="•"/>
            </a:pPr>
            <a:r>
              <a:rPr lang="en-US" dirty="0">
                <a:latin typeface="+mj-lt"/>
              </a:rPr>
              <a:t>Education</a:t>
            </a:r>
          </a:p>
          <a:p>
            <a:pPr marL="285750" indent="-285750">
              <a:buFont typeface="Arial" panose="020B0604020202020204" pitchFamily="34" charset="0"/>
              <a:buChar char="•"/>
            </a:pPr>
            <a:r>
              <a:rPr lang="en-US" dirty="0">
                <a:latin typeface="+mj-lt"/>
              </a:rPr>
              <a:t>Sports</a:t>
            </a:r>
          </a:p>
          <a:p>
            <a:pPr marL="285750" indent="-285750">
              <a:buFont typeface="Arial" panose="020B0604020202020204" pitchFamily="34" charset="0"/>
              <a:buChar char="•"/>
            </a:pPr>
            <a:r>
              <a:rPr lang="en-US" dirty="0">
                <a:latin typeface="+mj-lt"/>
              </a:rPr>
              <a:t>Social Welfare</a:t>
            </a:r>
          </a:p>
          <a:p>
            <a:pPr marL="285750" indent="-285750">
              <a:buFont typeface="Arial" panose="020B0604020202020204" pitchFamily="34" charset="0"/>
              <a:buChar char="•"/>
            </a:pPr>
            <a:r>
              <a:rPr lang="en-US" dirty="0">
                <a:latin typeface="+mj-lt"/>
              </a:rPr>
              <a:t>Skill Development</a:t>
            </a:r>
          </a:p>
        </p:txBody>
      </p:sp>
      <p:pic>
        <p:nvPicPr>
          <p:cNvPr id="8" name="Picture 7">
            <a:extLst>
              <a:ext uri="{FF2B5EF4-FFF2-40B4-BE49-F238E27FC236}">
                <a16:creationId xmlns:a16="http://schemas.microsoft.com/office/drawing/2014/main" id="{6DE55B82-CB8F-ACC8-E7B9-2844E6F6EB07}"/>
              </a:ext>
            </a:extLst>
          </p:cNvPr>
          <p:cNvPicPr>
            <a:picLocks noChangeAspect="1"/>
          </p:cNvPicPr>
          <p:nvPr/>
        </p:nvPicPr>
        <p:blipFill>
          <a:blip r:embed="rId4"/>
          <a:stretch>
            <a:fillRect/>
          </a:stretch>
        </p:blipFill>
        <p:spPr>
          <a:xfrm>
            <a:off x="5447246" y="285330"/>
            <a:ext cx="2817158" cy="1737139"/>
          </a:xfrm>
          <a:prstGeom prst="rect">
            <a:avLst/>
          </a:prstGeom>
          <a:ln>
            <a:noFill/>
          </a:ln>
          <a:effectLst>
            <a:outerShdw blurRad="292100" dist="139700" dir="2700000" algn="tl" rotWithShape="0">
              <a:srgbClr val="333333">
                <a:alpha val="65000"/>
              </a:srgbClr>
            </a:outerShdw>
          </a:effectLst>
        </p:spPr>
      </p:pic>
      <p:pic>
        <p:nvPicPr>
          <p:cNvPr id="10" name="Picture 4" descr="Shillong's century-old orphanage turned school dominates Meghalaya Class 12  results - The Hindu">
            <a:extLst>
              <a:ext uri="{FF2B5EF4-FFF2-40B4-BE49-F238E27FC236}">
                <a16:creationId xmlns:a16="http://schemas.microsoft.com/office/drawing/2014/main" id="{CE289111-BDFA-03B1-A506-099A18D0C2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8830" y="2298718"/>
            <a:ext cx="2233028" cy="13906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Pine Mount School, Shillong, Meghalaya - EducationWorld">
            <a:extLst>
              <a:ext uri="{FF2B5EF4-FFF2-40B4-BE49-F238E27FC236}">
                <a16:creationId xmlns:a16="http://schemas.microsoft.com/office/drawing/2014/main" id="{815E31FA-796A-8E81-F814-D14DD687AE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6383" y="3329344"/>
            <a:ext cx="1944893" cy="14586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Chart 12">
            <a:extLst>
              <a:ext uri="{FF2B5EF4-FFF2-40B4-BE49-F238E27FC236}">
                <a16:creationId xmlns:a16="http://schemas.microsoft.com/office/drawing/2014/main" id="{52D553E9-8664-C887-341B-701B5C0317ED}"/>
              </a:ext>
            </a:extLst>
          </p:cNvPr>
          <p:cNvGraphicFramePr>
            <a:graphicFrameLocks/>
          </p:cNvGraphicFramePr>
          <p:nvPr>
            <p:extLst>
              <p:ext uri="{D42A27DB-BD31-4B8C-83A1-F6EECF244321}">
                <p14:modId xmlns:p14="http://schemas.microsoft.com/office/powerpoint/2010/main" val="3595762087"/>
              </p:ext>
            </p:extLst>
          </p:nvPr>
        </p:nvGraphicFramePr>
        <p:xfrm>
          <a:off x="560172" y="2571750"/>
          <a:ext cx="3882358" cy="1876687"/>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3">
            <a:extLst>
              <a:ext uri="{FF2B5EF4-FFF2-40B4-BE49-F238E27FC236}">
                <a16:creationId xmlns:a16="http://schemas.microsoft.com/office/drawing/2014/main" id="{9E3EAD50-6D60-CAC2-4E69-E9BAD71181CC}"/>
              </a:ext>
            </a:extLst>
          </p:cNvPr>
          <p:cNvSpPr txBox="1"/>
          <p:nvPr/>
        </p:nvSpPr>
        <p:spPr>
          <a:xfrm>
            <a:off x="353209" y="4459859"/>
            <a:ext cx="4572000" cy="523220"/>
          </a:xfrm>
          <a:prstGeom prst="rect">
            <a:avLst/>
          </a:prstGeom>
          <a:noFill/>
        </p:spPr>
        <p:txBody>
          <a:bodyPr wrap="square">
            <a:spAutoFit/>
          </a:bodyPr>
          <a:lstStyle/>
          <a:p>
            <a:r>
              <a:rPr lang="en-US" i="1" dirty="0">
                <a:solidFill>
                  <a:srgbClr val="000000"/>
                </a:solidFill>
                <a:effectLst/>
                <a:latin typeface="+mj-lt"/>
              </a:rPr>
              <a:t>Source: Survey by National Statistical Office (NSO). *UTs &amp; NE States based on 2011 Census</a:t>
            </a:r>
            <a:endParaRPr lang="en-IN" dirty="0">
              <a:latin typeface="+mj-lt"/>
            </a:endParaRPr>
          </a:p>
        </p:txBody>
      </p:sp>
      <p:sp>
        <p:nvSpPr>
          <p:cNvPr id="4" name="Slide Number Placeholder 1">
            <a:extLst>
              <a:ext uri="{FF2B5EF4-FFF2-40B4-BE49-F238E27FC236}">
                <a16:creationId xmlns:a16="http://schemas.microsoft.com/office/drawing/2014/main" id="{97742FEA-D0B7-D10D-BB11-80CC609463C3}"/>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54</a:t>
            </a:fld>
            <a:endParaRPr lang="en" b="1" dirty="0">
              <a:solidFill>
                <a:schemeClr val="tx1"/>
              </a:solidFill>
              <a:latin typeface="+mj-lt"/>
            </a:endParaRPr>
          </a:p>
        </p:txBody>
      </p:sp>
      <p:sp>
        <p:nvSpPr>
          <p:cNvPr id="2" name="TextBox 1">
            <a:extLst>
              <a:ext uri="{FF2B5EF4-FFF2-40B4-BE49-F238E27FC236}">
                <a16:creationId xmlns:a16="http://schemas.microsoft.com/office/drawing/2014/main" id="{F2A2A4C3-E4B2-EDED-CFDF-742FF09893A2}"/>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210701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78A1CF7-07D2-10FF-6908-0387E49027A3}"/>
              </a:ext>
            </a:extLst>
          </p:cNvPr>
          <p:cNvGraphicFramePr/>
          <p:nvPr>
            <p:extLst>
              <p:ext uri="{D42A27DB-BD31-4B8C-83A1-F6EECF244321}">
                <p14:modId xmlns:p14="http://schemas.microsoft.com/office/powerpoint/2010/main" val="2454467057"/>
              </p:ext>
            </p:extLst>
          </p:nvPr>
        </p:nvGraphicFramePr>
        <p:xfrm>
          <a:off x="329453" y="253955"/>
          <a:ext cx="2610932" cy="1272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a:extLst>
              <a:ext uri="{FF2B5EF4-FFF2-40B4-BE49-F238E27FC236}">
                <a16:creationId xmlns:a16="http://schemas.microsoft.com/office/drawing/2014/main" id="{1CBBC7D1-B20F-676E-0065-963DB5D76361}"/>
              </a:ext>
            </a:extLst>
          </p:cNvPr>
          <p:cNvGraphicFramePr/>
          <p:nvPr>
            <p:extLst>
              <p:ext uri="{D42A27DB-BD31-4B8C-83A1-F6EECF244321}">
                <p14:modId xmlns:p14="http://schemas.microsoft.com/office/powerpoint/2010/main" val="438511778"/>
              </p:ext>
            </p:extLst>
          </p:nvPr>
        </p:nvGraphicFramePr>
        <p:xfrm>
          <a:off x="3253740" y="87176"/>
          <a:ext cx="2157444" cy="14448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4" name="Diagram 3">
            <a:extLst>
              <a:ext uri="{FF2B5EF4-FFF2-40B4-BE49-F238E27FC236}">
                <a16:creationId xmlns:a16="http://schemas.microsoft.com/office/drawing/2014/main" id="{1C1C1066-53AF-03F4-A56F-DE8D6CB62845}"/>
              </a:ext>
            </a:extLst>
          </p:cNvPr>
          <p:cNvGraphicFramePr/>
          <p:nvPr>
            <p:extLst>
              <p:ext uri="{D42A27DB-BD31-4B8C-83A1-F6EECF244321}">
                <p14:modId xmlns:p14="http://schemas.microsoft.com/office/powerpoint/2010/main" val="4204414727"/>
              </p:ext>
            </p:extLst>
          </p:nvPr>
        </p:nvGraphicFramePr>
        <p:xfrm>
          <a:off x="545445" y="1579217"/>
          <a:ext cx="2533035" cy="144592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5" name="Diagram 4">
            <a:extLst>
              <a:ext uri="{FF2B5EF4-FFF2-40B4-BE49-F238E27FC236}">
                <a16:creationId xmlns:a16="http://schemas.microsoft.com/office/drawing/2014/main" id="{8FE5BA26-5F56-DAB9-34D7-099EB20AD1FE}"/>
              </a:ext>
            </a:extLst>
          </p:cNvPr>
          <p:cNvGraphicFramePr/>
          <p:nvPr>
            <p:extLst>
              <p:ext uri="{D42A27DB-BD31-4B8C-83A1-F6EECF244321}">
                <p14:modId xmlns:p14="http://schemas.microsoft.com/office/powerpoint/2010/main" val="2849378802"/>
              </p:ext>
            </p:extLst>
          </p:nvPr>
        </p:nvGraphicFramePr>
        <p:xfrm>
          <a:off x="3413203" y="1526243"/>
          <a:ext cx="2652319" cy="1312905"/>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aphicFrame>
        <p:nvGraphicFramePr>
          <p:cNvPr id="6" name="Diagram 5">
            <a:extLst>
              <a:ext uri="{FF2B5EF4-FFF2-40B4-BE49-F238E27FC236}">
                <a16:creationId xmlns:a16="http://schemas.microsoft.com/office/drawing/2014/main" id="{85C4B2B6-CC19-6FDB-A891-E1CF2F24F591}"/>
              </a:ext>
            </a:extLst>
          </p:cNvPr>
          <p:cNvGraphicFramePr/>
          <p:nvPr>
            <p:extLst>
              <p:ext uri="{D42A27DB-BD31-4B8C-83A1-F6EECF244321}">
                <p14:modId xmlns:p14="http://schemas.microsoft.com/office/powerpoint/2010/main" val="1168824921"/>
              </p:ext>
            </p:extLst>
          </p:nvPr>
        </p:nvGraphicFramePr>
        <p:xfrm>
          <a:off x="726423" y="3075453"/>
          <a:ext cx="2626378" cy="1549491"/>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graphicFrame>
        <p:nvGraphicFramePr>
          <p:cNvPr id="7" name="Diagram 6">
            <a:extLst>
              <a:ext uri="{FF2B5EF4-FFF2-40B4-BE49-F238E27FC236}">
                <a16:creationId xmlns:a16="http://schemas.microsoft.com/office/drawing/2014/main" id="{6DC07AAF-780E-49F3-F0B7-86EF46ED91D7}"/>
              </a:ext>
            </a:extLst>
          </p:cNvPr>
          <p:cNvGraphicFramePr/>
          <p:nvPr>
            <p:extLst>
              <p:ext uri="{D42A27DB-BD31-4B8C-83A1-F6EECF244321}">
                <p14:modId xmlns:p14="http://schemas.microsoft.com/office/powerpoint/2010/main" val="491492697"/>
              </p:ext>
            </p:extLst>
          </p:nvPr>
        </p:nvGraphicFramePr>
        <p:xfrm>
          <a:off x="3860203" y="3128793"/>
          <a:ext cx="2365337" cy="1312905"/>
        </p:xfrm>
        <a:graphic>
          <a:graphicData uri="http://schemas.openxmlformats.org/drawingml/2006/diagram">
            <dgm:relIds xmlns:dgm="http://schemas.openxmlformats.org/drawingml/2006/diagram" xmlns:r="http://schemas.openxmlformats.org/officeDocument/2006/relationships" r:dm="rId27" r:lo="rId28" r:qs="rId29" r:cs="rId30"/>
          </a:graphicData>
        </a:graphic>
      </p:graphicFrame>
      <p:graphicFrame>
        <p:nvGraphicFramePr>
          <p:cNvPr id="8" name="Table 7">
            <a:extLst>
              <a:ext uri="{FF2B5EF4-FFF2-40B4-BE49-F238E27FC236}">
                <a16:creationId xmlns:a16="http://schemas.microsoft.com/office/drawing/2014/main" id="{C89F9A7A-3407-B187-A4DD-D8CFFAAE1F0E}"/>
              </a:ext>
            </a:extLst>
          </p:cNvPr>
          <p:cNvGraphicFramePr>
            <a:graphicFrameLocks noGrp="1"/>
          </p:cNvGraphicFramePr>
          <p:nvPr>
            <p:extLst>
              <p:ext uri="{D42A27DB-BD31-4B8C-83A1-F6EECF244321}">
                <p14:modId xmlns:p14="http://schemas.microsoft.com/office/powerpoint/2010/main" val="921643435"/>
              </p:ext>
            </p:extLst>
          </p:nvPr>
        </p:nvGraphicFramePr>
        <p:xfrm>
          <a:off x="6156960" y="110774"/>
          <a:ext cx="2814918" cy="3018019"/>
        </p:xfrm>
        <a:graphic>
          <a:graphicData uri="http://schemas.openxmlformats.org/drawingml/2006/table">
            <a:tbl>
              <a:tblPr>
                <a:tableStyleId>{35758FB7-9AC5-4552-8A53-C91805E547FA}</a:tableStyleId>
              </a:tblPr>
              <a:tblGrid>
                <a:gridCol w="1655979">
                  <a:extLst>
                    <a:ext uri="{9D8B030D-6E8A-4147-A177-3AD203B41FA5}">
                      <a16:colId xmlns:a16="http://schemas.microsoft.com/office/drawing/2014/main" val="1214912281"/>
                    </a:ext>
                  </a:extLst>
                </a:gridCol>
                <a:gridCol w="1158939">
                  <a:extLst>
                    <a:ext uri="{9D8B030D-6E8A-4147-A177-3AD203B41FA5}">
                      <a16:colId xmlns:a16="http://schemas.microsoft.com/office/drawing/2014/main" val="2235619865"/>
                    </a:ext>
                  </a:extLst>
                </a:gridCol>
              </a:tblGrid>
              <a:tr h="350476">
                <a:tc>
                  <a:txBody>
                    <a:bodyPr/>
                    <a:lstStyle/>
                    <a:p>
                      <a:pPr algn="ctr" fontAlgn="b"/>
                      <a:r>
                        <a:rPr lang="en-IN" sz="1050" b="1" u="none" strike="noStrike" dirty="0">
                          <a:solidFill>
                            <a:schemeClr val="bg1"/>
                          </a:solidFill>
                          <a:effectLst/>
                        </a:rPr>
                        <a:t>University/ College/ Institution</a:t>
                      </a:r>
                      <a:endParaRPr lang="en-IN" sz="1050" b="1" i="0" u="none" strike="noStrike" dirty="0">
                        <a:solidFill>
                          <a:schemeClr val="bg1"/>
                        </a:solidFill>
                        <a:effectLst/>
                        <a:latin typeface="Calibri" panose="020F0502020204030204" pitchFamily="34" charset="0"/>
                      </a:endParaRPr>
                    </a:p>
                  </a:txBody>
                  <a:tcPr marL="4405" marR="4405" marT="4405" marB="0" anchor="ctr">
                    <a:solidFill>
                      <a:srgbClr val="002060"/>
                    </a:solidFill>
                  </a:tcPr>
                </a:tc>
                <a:tc>
                  <a:txBody>
                    <a:bodyPr/>
                    <a:lstStyle/>
                    <a:p>
                      <a:pPr algn="ctr" fontAlgn="b"/>
                      <a:r>
                        <a:rPr lang="en-IN" sz="1050" b="1" u="none" strike="noStrike" dirty="0">
                          <a:solidFill>
                            <a:schemeClr val="bg1"/>
                          </a:solidFill>
                          <a:effectLst/>
                        </a:rPr>
                        <a:t>Numbers</a:t>
                      </a:r>
                      <a:endParaRPr lang="en-IN" sz="1050" b="1" i="0" u="none" strike="noStrike" dirty="0">
                        <a:solidFill>
                          <a:schemeClr val="bg1"/>
                        </a:solidFill>
                        <a:effectLst/>
                        <a:latin typeface="Calibri" panose="020F0502020204030204" pitchFamily="34" charset="0"/>
                      </a:endParaRPr>
                    </a:p>
                  </a:txBody>
                  <a:tcPr marL="4405" marR="4405" marT="4405" marB="0" anchor="ctr">
                    <a:solidFill>
                      <a:srgbClr val="002060"/>
                    </a:solidFill>
                  </a:tcPr>
                </a:tc>
                <a:extLst>
                  <a:ext uri="{0D108BD9-81ED-4DB2-BD59-A6C34878D82A}">
                    <a16:rowId xmlns:a16="http://schemas.microsoft.com/office/drawing/2014/main" val="2976946562"/>
                  </a:ext>
                </a:extLst>
              </a:tr>
              <a:tr h="282368">
                <a:tc>
                  <a:txBody>
                    <a:bodyPr/>
                    <a:lstStyle/>
                    <a:p>
                      <a:pPr algn="ctr" fontAlgn="b"/>
                      <a:r>
                        <a:rPr lang="en-IN" sz="1050" b="1" u="none" strike="noStrike" dirty="0">
                          <a:effectLst/>
                        </a:rPr>
                        <a:t>Central Universities</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a:effectLst/>
                        </a:rPr>
                        <a:t>11</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2699217311"/>
                  </a:ext>
                </a:extLst>
              </a:tr>
              <a:tr h="282368">
                <a:tc>
                  <a:txBody>
                    <a:bodyPr/>
                    <a:lstStyle/>
                    <a:p>
                      <a:pPr algn="ctr" fontAlgn="b"/>
                      <a:r>
                        <a:rPr lang="en-IN" sz="1050" b="1" u="none" strike="noStrike">
                          <a:effectLst/>
                        </a:rPr>
                        <a:t>State Public Universities</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a:effectLst/>
                        </a:rPr>
                        <a:t>22</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475858163"/>
                  </a:ext>
                </a:extLst>
              </a:tr>
              <a:tr h="282368">
                <a:tc>
                  <a:txBody>
                    <a:bodyPr/>
                    <a:lstStyle/>
                    <a:p>
                      <a:pPr algn="ctr" fontAlgn="b"/>
                      <a:r>
                        <a:rPr lang="en-IN" sz="1050" b="1" u="none" strike="noStrike" dirty="0">
                          <a:effectLst/>
                        </a:rPr>
                        <a:t>State Private Universities</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a:effectLst/>
                        </a:rPr>
                        <a:t>35</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4165314061"/>
                  </a:ext>
                </a:extLst>
              </a:tr>
              <a:tr h="282368">
                <a:tc>
                  <a:txBody>
                    <a:bodyPr/>
                    <a:lstStyle/>
                    <a:p>
                      <a:pPr algn="ctr" fontAlgn="b"/>
                      <a:r>
                        <a:rPr lang="en-US" sz="1050" b="1" u="none" strike="noStrike" dirty="0">
                          <a:effectLst/>
                        </a:rPr>
                        <a:t>Institutions Deemed to be Universities</a:t>
                      </a:r>
                      <a:endParaRPr lang="en-US"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a:effectLst/>
                        </a:rPr>
                        <a:t>2</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1296820822"/>
                  </a:ext>
                </a:extLst>
              </a:tr>
              <a:tr h="282368">
                <a:tc>
                  <a:txBody>
                    <a:bodyPr/>
                    <a:lstStyle/>
                    <a:p>
                      <a:pPr algn="ctr" fontAlgn="b"/>
                      <a:r>
                        <a:rPr lang="en-IN" sz="1050" b="1" u="none" strike="noStrike" dirty="0">
                          <a:effectLst/>
                        </a:rPr>
                        <a:t>Affiliated College</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a:effectLst/>
                        </a:rPr>
                        <a:t>975</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4229343041"/>
                  </a:ext>
                </a:extLst>
              </a:tr>
              <a:tr h="282368">
                <a:tc>
                  <a:txBody>
                    <a:bodyPr/>
                    <a:lstStyle/>
                    <a:p>
                      <a:pPr algn="ctr" fontAlgn="b"/>
                      <a:r>
                        <a:rPr lang="en-IN" sz="1050" b="1" u="none" strike="noStrike" dirty="0">
                          <a:effectLst/>
                        </a:rPr>
                        <a:t>Constituent College/ University College</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dirty="0">
                          <a:effectLst/>
                        </a:rPr>
                        <a:t>28</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3590055372"/>
                  </a:ext>
                </a:extLst>
              </a:tr>
              <a:tr h="282368">
                <a:tc>
                  <a:txBody>
                    <a:bodyPr/>
                    <a:lstStyle/>
                    <a:p>
                      <a:pPr algn="ctr" fontAlgn="b"/>
                      <a:r>
                        <a:rPr lang="en-IN" sz="1050" b="1" u="none" strike="noStrike" dirty="0">
                          <a:effectLst/>
                        </a:rPr>
                        <a:t>PG </a:t>
                      </a:r>
                      <a:r>
                        <a:rPr lang="en-IN" sz="1050" b="1" u="none" strike="noStrike" dirty="0" err="1">
                          <a:effectLst/>
                        </a:rPr>
                        <a:t>Center</a:t>
                      </a:r>
                      <a:r>
                        <a:rPr lang="en-IN" sz="1050" b="1" u="none" strike="noStrike" dirty="0">
                          <a:effectLst/>
                        </a:rPr>
                        <a:t>/ Off Campus </a:t>
                      </a:r>
                      <a:r>
                        <a:rPr lang="en-IN" sz="1050" b="1" u="none" strike="noStrike" dirty="0" err="1">
                          <a:effectLst/>
                        </a:rPr>
                        <a:t>Center</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dirty="0">
                          <a:effectLst/>
                        </a:rPr>
                        <a:t>6</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1221996886"/>
                  </a:ext>
                </a:extLst>
              </a:tr>
              <a:tr h="282368">
                <a:tc>
                  <a:txBody>
                    <a:bodyPr/>
                    <a:lstStyle/>
                    <a:p>
                      <a:pPr algn="ctr" fontAlgn="b"/>
                      <a:r>
                        <a:rPr lang="en-IN" sz="1050" b="1" u="none" strike="noStrike">
                          <a:effectLst/>
                        </a:rPr>
                        <a:t>Recognized Center</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dirty="0">
                          <a:effectLst/>
                        </a:rPr>
                        <a:t>6</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1768363443"/>
                  </a:ext>
                </a:extLst>
              </a:tr>
              <a:tr h="282368">
                <a:tc>
                  <a:txBody>
                    <a:bodyPr/>
                    <a:lstStyle/>
                    <a:p>
                      <a:pPr algn="ctr" fontAlgn="b"/>
                      <a:r>
                        <a:rPr lang="en-IN" sz="1050" b="1" u="none" strike="noStrike">
                          <a:effectLst/>
                        </a:rPr>
                        <a:t>Standalone Institutions</a:t>
                      </a:r>
                      <a:endParaRPr lang="en-IN" sz="1050" b="1" i="0" u="none" strike="noStrike">
                        <a:solidFill>
                          <a:srgbClr val="000000"/>
                        </a:solidFill>
                        <a:effectLst/>
                        <a:latin typeface="Calibri" panose="020F0502020204030204" pitchFamily="34" charset="0"/>
                      </a:endParaRPr>
                    </a:p>
                  </a:txBody>
                  <a:tcPr marL="4405" marR="4405" marT="4405" marB="0" anchor="ctr">
                    <a:solidFill>
                      <a:schemeClr val="bg1"/>
                    </a:solidFill>
                  </a:tcPr>
                </a:tc>
                <a:tc>
                  <a:txBody>
                    <a:bodyPr/>
                    <a:lstStyle/>
                    <a:p>
                      <a:pPr algn="ctr" fontAlgn="b"/>
                      <a:r>
                        <a:rPr lang="en-IN" sz="1050" b="1" u="none" strike="noStrike" dirty="0">
                          <a:effectLst/>
                        </a:rPr>
                        <a:t>227</a:t>
                      </a:r>
                      <a:endParaRPr lang="en-IN" sz="1050" b="1" i="0" u="none" strike="noStrike" dirty="0">
                        <a:solidFill>
                          <a:srgbClr val="000000"/>
                        </a:solidFill>
                        <a:effectLst/>
                        <a:latin typeface="Calibri" panose="020F0502020204030204" pitchFamily="34" charset="0"/>
                      </a:endParaRPr>
                    </a:p>
                  </a:txBody>
                  <a:tcPr marL="4405" marR="4405" marT="4405" marB="0" anchor="ctr">
                    <a:solidFill>
                      <a:schemeClr val="bg1"/>
                    </a:solidFill>
                  </a:tcPr>
                </a:tc>
                <a:extLst>
                  <a:ext uri="{0D108BD9-81ED-4DB2-BD59-A6C34878D82A}">
                    <a16:rowId xmlns:a16="http://schemas.microsoft.com/office/drawing/2014/main" val="3186464959"/>
                  </a:ext>
                </a:extLst>
              </a:tr>
            </a:tbl>
          </a:graphicData>
        </a:graphic>
      </p:graphicFrame>
      <p:sp>
        <p:nvSpPr>
          <p:cNvPr id="9" name="TextBox 8">
            <a:extLst>
              <a:ext uri="{FF2B5EF4-FFF2-40B4-BE49-F238E27FC236}">
                <a16:creationId xmlns:a16="http://schemas.microsoft.com/office/drawing/2014/main" id="{40186377-EA90-4B22-BFFA-E477161969EF}"/>
              </a:ext>
            </a:extLst>
          </p:cNvPr>
          <p:cNvSpPr txBox="1"/>
          <p:nvPr/>
        </p:nvSpPr>
        <p:spPr>
          <a:xfrm>
            <a:off x="6269019" y="3271335"/>
            <a:ext cx="2702859" cy="261610"/>
          </a:xfrm>
          <a:prstGeom prst="rect">
            <a:avLst/>
          </a:prstGeom>
          <a:noFill/>
        </p:spPr>
        <p:txBody>
          <a:bodyPr wrap="square" rtlCol="0">
            <a:spAutoFit/>
          </a:bodyPr>
          <a:lstStyle/>
          <a:p>
            <a:r>
              <a:rPr lang="en-IN" sz="1100" b="1" dirty="0"/>
              <a:t>Source: UGC Annual Report 2020-21</a:t>
            </a:r>
          </a:p>
        </p:txBody>
      </p:sp>
      <p:sp>
        <p:nvSpPr>
          <p:cNvPr id="11" name="Slide Number Placeholder 1">
            <a:extLst>
              <a:ext uri="{FF2B5EF4-FFF2-40B4-BE49-F238E27FC236}">
                <a16:creationId xmlns:a16="http://schemas.microsoft.com/office/drawing/2014/main" id="{9AA31C33-FEEE-C87C-8183-B7FC1C876F7B}"/>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55</a:t>
            </a:fld>
            <a:endParaRPr lang="en" b="1" dirty="0">
              <a:solidFill>
                <a:schemeClr val="tx1"/>
              </a:solidFill>
            </a:endParaRPr>
          </a:p>
        </p:txBody>
      </p:sp>
      <p:sp>
        <p:nvSpPr>
          <p:cNvPr id="10" name="TextBox 9">
            <a:extLst>
              <a:ext uri="{FF2B5EF4-FFF2-40B4-BE49-F238E27FC236}">
                <a16:creationId xmlns:a16="http://schemas.microsoft.com/office/drawing/2014/main" id="{666BB8C6-5A87-8861-3B4D-5C28516DF8D5}"/>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885157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a:extLst>
              <a:ext uri="{FF2B5EF4-FFF2-40B4-BE49-F238E27FC236}">
                <a16:creationId xmlns:a16="http://schemas.microsoft.com/office/drawing/2014/main" id="{B0F81B8C-C299-D48A-EF68-5CDBF0F6E941}"/>
              </a:ext>
            </a:extLst>
          </p:cNvPr>
          <p:cNvGraphicFramePr/>
          <p:nvPr>
            <p:extLst>
              <p:ext uri="{D42A27DB-BD31-4B8C-83A1-F6EECF244321}">
                <p14:modId xmlns:p14="http://schemas.microsoft.com/office/powerpoint/2010/main" val="1165050011"/>
              </p:ext>
            </p:extLst>
          </p:nvPr>
        </p:nvGraphicFramePr>
        <p:xfrm>
          <a:off x="2489880" y="2571750"/>
          <a:ext cx="1835861" cy="2206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1" name="Diagram 10">
            <a:extLst>
              <a:ext uri="{FF2B5EF4-FFF2-40B4-BE49-F238E27FC236}">
                <a16:creationId xmlns:a16="http://schemas.microsoft.com/office/drawing/2014/main" id="{E6069171-18C5-AB8D-6D1F-2C7AD8CB944C}"/>
              </a:ext>
            </a:extLst>
          </p:cNvPr>
          <p:cNvGraphicFramePr/>
          <p:nvPr>
            <p:extLst>
              <p:ext uri="{D42A27DB-BD31-4B8C-83A1-F6EECF244321}">
                <p14:modId xmlns:p14="http://schemas.microsoft.com/office/powerpoint/2010/main" val="4026522708"/>
              </p:ext>
            </p:extLst>
          </p:nvPr>
        </p:nvGraphicFramePr>
        <p:xfrm>
          <a:off x="6754781" y="2555055"/>
          <a:ext cx="1961237" cy="216002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Diagram 4">
            <a:extLst>
              <a:ext uri="{FF2B5EF4-FFF2-40B4-BE49-F238E27FC236}">
                <a16:creationId xmlns:a16="http://schemas.microsoft.com/office/drawing/2014/main" id="{707AD9D7-2E8E-155E-49BD-872C863C6775}"/>
              </a:ext>
            </a:extLst>
          </p:cNvPr>
          <p:cNvGraphicFramePr/>
          <p:nvPr>
            <p:extLst>
              <p:ext uri="{D42A27DB-BD31-4B8C-83A1-F6EECF244321}">
                <p14:modId xmlns:p14="http://schemas.microsoft.com/office/powerpoint/2010/main" val="3600674371"/>
              </p:ext>
            </p:extLst>
          </p:nvPr>
        </p:nvGraphicFramePr>
        <p:xfrm>
          <a:off x="4638886" y="321982"/>
          <a:ext cx="1961237" cy="208984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6" name="Diagram 5">
            <a:extLst>
              <a:ext uri="{FF2B5EF4-FFF2-40B4-BE49-F238E27FC236}">
                <a16:creationId xmlns:a16="http://schemas.microsoft.com/office/drawing/2014/main" id="{685B514C-A73C-2744-A9DB-BC450341FFA3}"/>
              </a:ext>
            </a:extLst>
          </p:cNvPr>
          <p:cNvGraphicFramePr/>
          <p:nvPr>
            <p:extLst>
              <p:ext uri="{D42A27DB-BD31-4B8C-83A1-F6EECF244321}">
                <p14:modId xmlns:p14="http://schemas.microsoft.com/office/powerpoint/2010/main" val="452408185"/>
              </p:ext>
            </p:extLst>
          </p:nvPr>
        </p:nvGraphicFramePr>
        <p:xfrm>
          <a:off x="6791932" y="231530"/>
          <a:ext cx="1961237" cy="2160024"/>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7" name="Diagram 6">
            <a:extLst>
              <a:ext uri="{FF2B5EF4-FFF2-40B4-BE49-F238E27FC236}">
                <a16:creationId xmlns:a16="http://schemas.microsoft.com/office/drawing/2014/main" id="{F0375616-78D2-5C72-7802-481524A93DA9}"/>
              </a:ext>
            </a:extLst>
          </p:cNvPr>
          <p:cNvGraphicFramePr/>
          <p:nvPr>
            <p:extLst>
              <p:ext uri="{D42A27DB-BD31-4B8C-83A1-F6EECF244321}">
                <p14:modId xmlns:p14="http://schemas.microsoft.com/office/powerpoint/2010/main" val="1770735133"/>
              </p:ext>
            </p:extLst>
          </p:nvPr>
        </p:nvGraphicFramePr>
        <p:xfrm>
          <a:off x="388458" y="2571749"/>
          <a:ext cx="1888671" cy="2194231"/>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graphicFrame>
        <p:nvGraphicFramePr>
          <p:cNvPr id="2" name="Diagram 1">
            <a:extLst>
              <a:ext uri="{FF2B5EF4-FFF2-40B4-BE49-F238E27FC236}">
                <a16:creationId xmlns:a16="http://schemas.microsoft.com/office/drawing/2014/main" id="{D75DB4A4-E9D2-A7B1-A0CD-0A34E2E18A65}"/>
              </a:ext>
            </a:extLst>
          </p:cNvPr>
          <p:cNvGraphicFramePr/>
          <p:nvPr>
            <p:extLst>
              <p:ext uri="{D42A27DB-BD31-4B8C-83A1-F6EECF244321}">
                <p14:modId xmlns:p14="http://schemas.microsoft.com/office/powerpoint/2010/main" val="1313011319"/>
              </p:ext>
            </p:extLst>
          </p:nvPr>
        </p:nvGraphicFramePr>
        <p:xfrm>
          <a:off x="198584" y="292716"/>
          <a:ext cx="2220151" cy="2119107"/>
        </p:xfrm>
        <a:graphic>
          <a:graphicData uri="http://schemas.openxmlformats.org/drawingml/2006/diagram">
            <dgm:relIds xmlns:dgm="http://schemas.openxmlformats.org/drawingml/2006/diagram" xmlns:r="http://schemas.openxmlformats.org/officeDocument/2006/relationships" r:dm="rId28" r:lo="rId29" r:qs="rId30" r:cs="rId31"/>
          </a:graphicData>
        </a:graphic>
      </p:graphicFrame>
      <p:graphicFrame>
        <p:nvGraphicFramePr>
          <p:cNvPr id="9" name="Diagram 8">
            <a:extLst>
              <a:ext uri="{FF2B5EF4-FFF2-40B4-BE49-F238E27FC236}">
                <a16:creationId xmlns:a16="http://schemas.microsoft.com/office/drawing/2014/main" id="{2A92634C-C2F7-94F7-9062-B3A3606E0163}"/>
              </a:ext>
            </a:extLst>
          </p:cNvPr>
          <p:cNvGraphicFramePr/>
          <p:nvPr>
            <p:extLst>
              <p:ext uri="{D42A27DB-BD31-4B8C-83A1-F6EECF244321}">
                <p14:modId xmlns:p14="http://schemas.microsoft.com/office/powerpoint/2010/main" val="2748252574"/>
              </p:ext>
            </p:extLst>
          </p:nvPr>
        </p:nvGraphicFramePr>
        <p:xfrm>
          <a:off x="4725370" y="2504153"/>
          <a:ext cx="1804576" cy="2261828"/>
        </p:xfrm>
        <a:graphic>
          <a:graphicData uri="http://schemas.openxmlformats.org/drawingml/2006/diagram">
            <dgm:relIds xmlns:dgm="http://schemas.openxmlformats.org/drawingml/2006/diagram" xmlns:r="http://schemas.openxmlformats.org/officeDocument/2006/relationships" r:dm="rId33" r:lo="rId34" r:qs="rId35" r:cs="rId36"/>
          </a:graphicData>
        </a:graphic>
      </p:graphicFrame>
      <p:sp>
        <p:nvSpPr>
          <p:cNvPr id="39" name="AutoShape 24" descr="The ticket checker who led Indian hockey team to Tokyo Olympics, Sushila  Chanu eyes a top-">
            <a:extLst>
              <a:ext uri="{FF2B5EF4-FFF2-40B4-BE49-F238E27FC236}">
                <a16:creationId xmlns:a16="http://schemas.microsoft.com/office/drawing/2014/main" id="{8F608A96-FA45-114E-D74D-4BF332AADBDA}"/>
              </a:ext>
            </a:extLst>
          </p:cNvPr>
          <p:cNvSpPr>
            <a:spLocks noChangeAspect="1" noChangeArrowheads="1"/>
          </p:cNvSpPr>
          <p:nvPr/>
        </p:nvSpPr>
        <p:spPr bwMode="auto">
          <a:xfrm>
            <a:off x="4419600" y="241935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3" name="Slide Number Placeholder 1">
            <a:extLst>
              <a:ext uri="{FF2B5EF4-FFF2-40B4-BE49-F238E27FC236}">
                <a16:creationId xmlns:a16="http://schemas.microsoft.com/office/drawing/2014/main" id="{557B93F0-6158-70CD-5F11-F316B60E6491}"/>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56</a:t>
            </a:fld>
            <a:endParaRPr lang="en" b="1" dirty="0">
              <a:solidFill>
                <a:schemeClr val="tx1"/>
              </a:solidFill>
            </a:endParaRPr>
          </a:p>
        </p:txBody>
      </p:sp>
      <p:graphicFrame>
        <p:nvGraphicFramePr>
          <p:cNvPr id="4" name="Diagram 3">
            <a:extLst>
              <a:ext uri="{FF2B5EF4-FFF2-40B4-BE49-F238E27FC236}">
                <a16:creationId xmlns:a16="http://schemas.microsoft.com/office/drawing/2014/main" id="{BE939D40-8E32-A910-74F0-76BD7741D198}"/>
              </a:ext>
            </a:extLst>
          </p:cNvPr>
          <p:cNvGraphicFramePr/>
          <p:nvPr>
            <p:extLst>
              <p:ext uri="{D42A27DB-BD31-4B8C-83A1-F6EECF244321}">
                <p14:modId xmlns:p14="http://schemas.microsoft.com/office/powerpoint/2010/main" val="2735925008"/>
              </p:ext>
            </p:extLst>
          </p:nvPr>
        </p:nvGraphicFramePr>
        <p:xfrm>
          <a:off x="2489881" y="300244"/>
          <a:ext cx="1835861" cy="2119106"/>
        </p:xfrm>
        <a:graphic>
          <a:graphicData uri="http://schemas.openxmlformats.org/drawingml/2006/diagram">
            <dgm:relIds xmlns:dgm="http://schemas.openxmlformats.org/drawingml/2006/diagram" xmlns:r="http://schemas.openxmlformats.org/officeDocument/2006/relationships" r:dm="rId38" r:lo="rId39" r:qs="rId40" r:cs="rId41"/>
          </a:graphicData>
        </a:graphic>
      </p:graphicFrame>
      <p:sp>
        <p:nvSpPr>
          <p:cNvPr id="10" name="TextBox 9">
            <a:extLst>
              <a:ext uri="{FF2B5EF4-FFF2-40B4-BE49-F238E27FC236}">
                <a16:creationId xmlns:a16="http://schemas.microsoft.com/office/drawing/2014/main" id="{58BC2D59-09C3-AFD6-6564-88FE95FDE2F8}"/>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911598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CDDCEDE-8E6C-19C3-94B8-ACECFC137E50}"/>
              </a:ext>
            </a:extLst>
          </p:cNvPr>
          <p:cNvCxnSpPr>
            <a:cxnSpLocks/>
          </p:cNvCxnSpPr>
          <p:nvPr/>
        </p:nvCxnSpPr>
        <p:spPr>
          <a:xfrm flipH="1" flipV="1">
            <a:off x="2711208" y="369006"/>
            <a:ext cx="2042" cy="4409471"/>
          </a:xfrm>
          <a:prstGeom prst="line">
            <a:avLst/>
          </a:prstGeom>
          <a:ln>
            <a:solidFill>
              <a:srgbClr val="1AF253"/>
            </a:solidFill>
          </a:ln>
        </p:spPr>
        <p:style>
          <a:lnRef idx="3">
            <a:schemeClr val="accent6"/>
          </a:lnRef>
          <a:fillRef idx="0">
            <a:schemeClr val="accent6"/>
          </a:fillRef>
          <a:effectRef idx="2">
            <a:schemeClr val="accent6"/>
          </a:effectRef>
          <a:fontRef idx="minor">
            <a:schemeClr val="tx1"/>
          </a:fontRef>
        </p:style>
      </p:cxnSp>
      <p:pic>
        <p:nvPicPr>
          <p:cNvPr id="3" name="Picture 2">
            <a:extLst>
              <a:ext uri="{FF2B5EF4-FFF2-40B4-BE49-F238E27FC236}">
                <a16:creationId xmlns:a16="http://schemas.microsoft.com/office/drawing/2014/main" id="{3CBD6136-1177-DAEB-D05E-6A90747E084E}"/>
              </a:ext>
            </a:extLst>
          </p:cNvPr>
          <p:cNvPicPr>
            <a:picLocks noChangeAspect="1"/>
          </p:cNvPicPr>
          <p:nvPr/>
        </p:nvPicPr>
        <p:blipFill>
          <a:blip r:embed="rId3"/>
          <a:stretch>
            <a:fillRect/>
          </a:stretch>
        </p:blipFill>
        <p:spPr>
          <a:xfrm>
            <a:off x="771324" y="208831"/>
            <a:ext cx="1172580" cy="1144325"/>
          </a:xfrm>
          <a:prstGeom prst="rect">
            <a:avLst/>
          </a:prstGeom>
        </p:spPr>
      </p:pic>
      <p:sp>
        <p:nvSpPr>
          <p:cNvPr id="6" name="TextBox 5">
            <a:extLst>
              <a:ext uri="{FF2B5EF4-FFF2-40B4-BE49-F238E27FC236}">
                <a16:creationId xmlns:a16="http://schemas.microsoft.com/office/drawing/2014/main" id="{EBB5CE87-2F38-23CB-71B7-D4B4A8801CAF}"/>
              </a:ext>
            </a:extLst>
          </p:cNvPr>
          <p:cNvSpPr txBox="1"/>
          <p:nvPr/>
        </p:nvSpPr>
        <p:spPr>
          <a:xfrm>
            <a:off x="3083731" y="703271"/>
            <a:ext cx="5676060" cy="2769989"/>
          </a:xfrm>
          <a:prstGeom prst="rect">
            <a:avLst/>
          </a:prstGeom>
          <a:noFill/>
        </p:spPr>
        <p:txBody>
          <a:bodyPr wrap="square">
            <a:spAutoFit/>
          </a:bodyPr>
          <a:lstStyle/>
          <a:p>
            <a:pPr algn="just">
              <a:spcAft>
                <a:spcPts val="1200"/>
              </a:spcAft>
            </a:pPr>
            <a:r>
              <a:rPr lang="en-US" sz="1600" b="1" dirty="0"/>
              <a:t>MSMEs</a:t>
            </a:r>
          </a:p>
          <a:p>
            <a:pPr marL="285750" indent="-285750" algn="just">
              <a:spcAft>
                <a:spcPts val="1200"/>
              </a:spcAft>
              <a:buFont typeface="Arial" panose="020B0604020202020204" pitchFamily="34" charset="0"/>
              <a:buChar char="•"/>
            </a:pPr>
            <a:r>
              <a:rPr lang="en-US" sz="1600" dirty="0"/>
              <a:t>Contributing to around </a:t>
            </a:r>
            <a:r>
              <a:rPr lang="en-US" sz="1600" b="1" dirty="0">
                <a:solidFill>
                  <a:srgbClr val="FF0000"/>
                </a:solidFill>
              </a:rPr>
              <a:t>62% of industrial output </a:t>
            </a:r>
            <a:r>
              <a:rPr lang="en-US" sz="1600" dirty="0"/>
              <a:t>in the region.</a:t>
            </a:r>
          </a:p>
          <a:p>
            <a:pPr marL="285750" indent="-285750" algn="just">
              <a:spcAft>
                <a:spcPts val="1200"/>
              </a:spcAft>
              <a:buFont typeface="Arial" panose="020B0604020202020204" pitchFamily="34" charset="0"/>
              <a:buChar char="•"/>
            </a:pPr>
            <a:r>
              <a:rPr lang="en-US" sz="1600" dirty="0"/>
              <a:t>Given its geostrategic location, serving as a gateway to the East and Southeast Asian markets.</a:t>
            </a:r>
          </a:p>
          <a:p>
            <a:pPr marL="285750" indent="-285750" algn="just">
              <a:spcAft>
                <a:spcPts val="1200"/>
              </a:spcAft>
              <a:buFont typeface="Arial" panose="020B0604020202020204" pitchFamily="34" charset="0"/>
              <a:buChar char="•"/>
            </a:pPr>
            <a:r>
              <a:rPr lang="en-US" sz="1600" dirty="0"/>
              <a:t>The North East Region (NER), currently home to only </a:t>
            </a:r>
            <a:r>
              <a:rPr lang="en-US" sz="1600" b="1" dirty="0">
                <a:solidFill>
                  <a:srgbClr val="FF0000"/>
                </a:solidFill>
              </a:rPr>
              <a:t>1.5 per cent of MSMEs in India </a:t>
            </a:r>
            <a:r>
              <a:rPr lang="en-US" sz="1600" dirty="0"/>
              <a:t>and possesses tremendous potential to become the hub of Micro Small and Medium Enterprises in the country. </a:t>
            </a:r>
            <a:endParaRPr lang="en-IN" sz="1600" dirty="0"/>
          </a:p>
        </p:txBody>
      </p:sp>
      <p:pic>
        <p:nvPicPr>
          <p:cNvPr id="4" name="Picture 3">
            <a:extLst>
              <a:ext uri="{FF2B5EF4-FFF2-40B4-BE49-F238E27FC236}">
                <a16:creationId xmlns:a16="http://schemas.microsoft.com/office/drawing/2014/main" id="{71B0FD2A-18C2-4351-7BEC-5E2AD2B3E228}"/>
              </a:ext>
            </a:extLst>
          </p:cNvPr>
          <p:cNvPicPr>
            <a:picLocks noChangeAspect="1"/>
          </p:cNvPicPr>
          <p:nvPr/>
        </p:nvPicPr>
        <p:blipFill>
          <a:blip r:embed="rId4"/>
          <a:stretch>
            <a:fillRect/>
          </a:stretch>
        </p:blipFill>
        <p:spPr>
          <a:xfrm>
            <a:off x="173887" y="1391192"/>
            <a:ext cx="2271397" cy="1659610"/>
          </a:xfrm>
          <a:prstGeom prst="rect">
            <a:avLst/>
          </a:prstGeom>
        </p:spPr>
      </p:pic>
      <p:pic>
        <p:nvPicPr>
          <p:cNvPr id="12" name="Picture 11">
            <a:extLst>
              <a:ext uri="{FF2B5EF4-FFF2-40B4-BE49-F238E27FC236}">
                <a16:creationId xmlns:a16="http://schemas.microsoft.com/office/drawing/2014/main" id="{4FA901CF-1AEB-AA66-F907-A9AF6EFDCE97}"/>
              </a:ext>
            </a:extLst>
          </p:cNvPr>
          <p:cNvPicPr>
            <a:picLocks noChangeAspect="1"/>
          </p:cNvPicPr>
          <p:nvPr/>
        </p:nvPicPr>
        <p:blipFill>
          <a:blip r:embed="rId5"/>
          <a:stretch>
            <a:fillRect/>
          </a:stretch>
        </p:blipFill>
        <p:spPr>
          <a:xfrm>
            <a:off x="173887" y="3088838"/>
            <a:ext cx="2307292" cy="1835294"/>
          </a:xfrm>
          <a:prstGeom prst="rect">
            <a:avLst/>
          </a:prstGeom>
        </p:spPr>
      </p:pic>
      <p:sp>
        <p:nvSpPr>
          <p:cNvPr id="8" name="Slide Number Placeholder 1">
            <a:extLst>
              <a:ext uri="{FF2B5EF4-FFF2-40B4-BE49-F238E27FC236}">
                <a16:creationId xmlns:a16="http://schemas.microsoft.com/office/drawing/2014/main" id="{0DC4E497-793B-C7BB-DC76-8BEA30021D63}"/>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57</a:t>
            </a:fld>
            <a:endParaRPr lang="en" b="1" dirty="0">
              <a:solidFill>
                <a:schemeClr val="tx1"/>
              </a:solidFill>
            </a:endParaRPr>
          </a:p>
        </p:txBody>
      </p:sp>
      <p:sp>
        <p:nvSpPr>
          <p:cNvPr id="7" name="TextBox 6">
            <a:extLst>
              <a:ext uri="{FF2B5EF4-FFF2-40B4-BE49-F238E27FC236}">
                <a16:creationId xmlns:a16="http://schemas.microsoft.com/office/drawing/2014/main" id="{5E6B9E43-285D-AF63-01F8-84FD08EF5CF1}"/>
              </a:ext>
            </a:extLst>
          </p:cNvPr>
          <p:cNvSpPr txBox="1"/>
          <p:nvPr/>
        </p:nvSpPr>
        <p:spPr>
          <a:xfrm>
            <a:off x="3248483" y="3701565"/>
            <a:ext cx="2023784" cy="73866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IN" b="1" dirty="0">
                <a:solidFill>
                  <a:schemeClr val="tx1"/>
                </a:solidFill>
                <a:latin typeface="+mn-lt"/>
              </a:rPr>
              <a:t>Start up</a:t>
            </a:r>
          </a:p>
          <a:p>
            <a:pPr algn="ctr"/>
            <a:r>
              <a:rPr lang="en-IN" b="1" dirty="0">
                <a:solidFill>
                  <a:schemeClr val="tx1"/>
                </a:solidFill>
                <a:latin typeface="+mn-lt"/>
              </a:rPr>
              <a:t>NE India: 634</a:t>
            </a:r>
          </a:p>
          <a:p>
            <a:pPr algn="ctr"/>
            <a:r>
              <a:rPr lang="en-IN" b="1" i="0" dirty="0">
                <a:solidFill>
                  <a:schemeClr val="tx1"/>
                </a:solidFill>
                <a:effectLst/>
                <a:latin typeface="+mn-lt"/>
              </a:rPr>
              <a:t>Karnataka: 13,000</a:t>
            </a:r>
            <a:endParaRPr lang="en-IN" b="1" dirty="0">
              <a:solidFill>
                <a:schemeClr val="tx1"/>
              </a:solidFill>
              <a:latin typeface="+mn-lt"/>
            </a:endParaRPr>
          </a:p>
        </p:txBody>
      </p:sp>
      <p:sp>
        <p:nvSpPr>
          <p:cNvPr id="9" name="TextBox 8">
            <a:extLst>
              <a:ext uri="{FF2B5EF4-FFF2-40B4-BE49-F238E27FC236}">
                <a16:creationId xmlns:a16="http://schemas.microsoft.com/office/drawing/2014/main" id="{A7068A71-CB87-9F13-2530-82580019B3CC}"/>
              </a:ext>
            </a:extLst>
          </p:cNvPr>
          <p:cNvSpPr txBox="1"/>
          <p:nvPr/>
        </p:nvSpPr>
        <p:spPr>
          <a:xfrm>
            <a:off x="5740279" y="3891440"/>
            <a:ext cx="23200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IN" b="1" dirty="0" err="1">
                <a:solidFill>
                  <a:schemeClr val="tx1"/>
                </a:solidFill>
                <a:latin typeface="+mn-lt"/>
              </a:rPr>
              <a:t>Eg</a:t>
            </a:r>
            <a:r>
              <a:rPr lang="en-IN" b="1" dirty="0">
                <a:solidFill>
                  <a:schemeClr val="tx1"/>
                </a:solidFill>
                <a:latin typeface="+mn-lt"/>
              </a:rPr>
              <a:t>: Silk Culture Assam</a:t>
            </a:r>
          </a:p>
          <a:p>
            <a:r>
              <a:rPr lang="en-IN" b="1" dirty="0">
                <a:solidFill>
                  <a:schemeClr val="tx1"/>
                </a:solidFill>
              </a:rPr>
              <a:t>       </a:t>
            </a:r>
            <a:r>
              <a:rPr lang="en-IN" b="1" dirty="0" err="1">
                <a:solidFill>
                  <a:schemeClr val="tx1"/>
                </a:solidFill>
              </a:rPr>
              <a:t>Prabhoi</a:t>
            </a:r>
            <a:r>
              <a:rPr lang="en-IN" b="1" dirty="0">
                <a:solidFill>
                  <a:schemeClr val="tx1"/>
                </a:solidFill>
              </a:rPr>
              <a:t> Greens</a:t>
            </a:r>
            <a:endParaRPr lang="en-IN" b="1" dirty="0">
              <a:solidFill>
                <a:schemeClr val="tx1"/>
              </a:solidFill>
              <a:latin typeface="+mn-lt"/>
            </a:endParaRPr>
          </a:p>
        </p:txBody>
      </p:sp>
      <p:sp>
        <p:nvSpPr>
          <p:cNvPr id="2" name="TextBox 1">
            <a:extLst>
              <a:ext uri="{FF2B5EF4-FFF2-40B4-BE49-F238E27FC236}">
                <a16:creationId xmlns:a16="http://schemas.microsoft.com/office/drawing/2014/main" id="{05AE6049-A5AA-8EC9-128D-C0CA7F1E56C2}"/>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111328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500791-4F33-0581-A721-54CF9B31B442}"/>
              </a:ext>
            </a:extLst>
          </p:cNvPr>
          <p:cNvPicPr>
            <a:picLocks noChangeAspect="1"/>
          </p:cNvPicPr>
          <p:nvPr/>
        </p:nvPicPr>
        <p:blipFill>
          <a:blip r:embed="rId2"/>
          <a:stretch>
            <a:fillRect/>
          </a:stretch>
        </p:blipFill>
        <p:spPr>
          <a:xfrm>
            <a:off x="1154815" y="2907986"/>
            <a:ext cx="2858869" cy="1748044"/>
          </a:xfrm>
          <a:prstGeom prst="rect">
            <a:avLst/>
          </a:prstGeom>
        </p:spPr>
      </p:pic>
      <p:pic>
        <p:nvPicPr>
          <p:cNvPr id="2050" name="Picture 2" descr="Brahmaputra Fables- Rendering Culture Showcasing Tradition - Brahmaputra  Fables">
            <a:extLst>
              <a:ext uri="{FF2B5EF4-FFF2-40B4-BE49-F238E27FC236}">
                <a16:creationId xmlns:a16="http://schemas.microsoft.com/office/drawing/2014/main" id="{B14A78D1-5B13-15D9-4F60-5816E95CBA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7832" y="328301"/>
            <a:ext cx="2858868" cy="24485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32AEE53-1B54-8E04-88B5-08A7C0BD0FC5}"/>
              </a:ext>
            </a:extLst>
          </p:cNvPr>
          <p:cNvPicPr>
            <a:picLocks noChangeAspect="1"/>
          </p:cNvPicPr>
          <p:nvPr/>
        </p:nvPicPr>
        <p:blipFill>
          <a:blip r:embed="rId4"/>
          <a:stretch>
            <a:fillRect/>
          </a:stretch>
        </p:blipFill>
        <p:spPr>
          <a:xfrm>
            <a:off x="678803" y="822879"/>
            <a:ext cx="2006180" cy="1504635"/>
          </a:xfrm>
          <a:prstGeom prst="rect">
            <a:avLst/>
          </a:prstGeom>
        </p:spPr>
      </p:pic>
      <p:pic>
        <p:nvPicPr>
          <p:cNvPr id="2052" name="Picture 4" descr="Brahmaputra Fables">
            <a:extLst>
              <a:ext uri="{FF2B5EF4-FFF2-40B4-BE49-F238E27FC236}">
                <a16:creationId xmlns:a16="http://schemas.microsoft.com/office/drawing/2014/main" id="{7410291D-10FE-56AF-DCD3-89C49DAF42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5625" y="114338"/>
            <a:ext cx="1476375" cy="4953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Zizira">
            <a:extLst>
              <a:ext uri="{FF2B5EF4-FFF2-40B4-BE49-F238E27FC236}">
                <a16:creationId xmlns:a16="http://schemas.microsoft.com/office/drawing/2014/main" id="{02ECE166-558C-8B80-E6D2-F451F72DDA3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7053" y="275776"/>
            <a:ext cx="917762" cy="917762"/>
          </a:xfrm>
          <a:prstGeom prst="ellipse">
            <a:avLst/>
          </a:prstGeom>
          <a:noFill/>
          <a:extLst>
            <a:ext uri="{909E8E84-426E-40DD-AFC4-6F175D3DCCD1}">
              <a14:hiddenFill xmlns:a14="http://schemas.microsoft.com/office/drawing/2010/main">
                <a:solidFill>
                  <a:srgbClr val="FFFFFF"/>
                </a:solidFill>
              </a14:hiddenFill>
            </a:ext>
          </a:extLst>
        </p:spPr>
      </p:pic>
      <p:pic>
        <p:nvPicPr>
          <p:cNvPr id="2056" name="Picture 8" descr="Runway Nagaland (@RunwayNagaland) / Twitter">
            <a:extLst>
              <a:ext uri="{FF2B5EF4-FFF2-40B4-BE49-F238E27FC236}">
                <a16:creationId xmlns:a16="http://schemas.microsoft.com/office/drawing/2014/main" id="{8597F90F-C43D-B4E8-24E9-3FA6920668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3149" y="4041962"/>
            <a:ext cx="893154" cy="893154"/>
          </a:xfrm>
          <a:prstGeom prst="ellipse">
            <a:avLst/>
          </a:prstGeom>
          <a:noFill/>
          <a:extLst>
            <a:ext uri="{909E8E84-426E-40DD-AFC4-6F175D3DCCD1}">
              <a14:hiddenFill xmlns:a14="http://schemas.microsoft.com/office/drawing/2010/main">
                <a:solidFill>
                  <a:srgbClr val="FFFFFF"/>
                </a:solidFill>
              </a14:hiddenFill>
            </a:ext>
          </a:extLst>
        </p:spPr>
      </p:pic>
      <p:sp>
        <p:nvSpPr>
          <p:cNvPr id="11" name="Slide Number Placeholder 1">
            <a:extLst>
              <a:ext uri="{FF2B5EF4-FFF2-40B4-BE49-F238E27FC236}">
                <a16:creationId xmlns:a16="http://schemas.microsoft.com/office/drawing/2014/main" id="{D3CFDAC8-2B32-7664-F740-C7B311CB7658}"/>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58</a:t>
            </a:fld>
            <a:endParaRPr lang="en" b="1" dirty="0">
              <a:solidFill>
                <a:schemeClr val="tx1"/>
              </a:solidFill>
            </a:endParaRPr>
          </a:p>
        </p:txBody>
      </p:sp>
      <p:pic>
        <p:nvPicPr>
          <p:cNvPr id="4" name="Picture 3">
            <a:extLst>
              <a:ext uri="{FF2B5EF4-FFF2-40B4-BE49-F238E27FC236}">
                <a16:creationId xmlns:a16="http://schemas.microsoft.com/office/drawing/2014/main" id="{6F8E1DA3-2CCF-676E-3849-EF6418E385EF}"/>
              </a:ext>
            </a:extLst>
          </p:cNvPr>
          <p:cNvPicPr>
            <a:picLocks noChangeAspect="1"/>
          </p:cNvPicPr>
          <p:nvPr/>
        </p:nvPicPr>
        <p:blipFill>
          <a:blip r:embed="rId8"/>
          <a:stretch>
            <a:fillRect/>
          </a:stretch>
        </p:blipFill>
        <p:spPr>
          <a:xfrm>
            <a:off x="6189549" y="384303"/>
            <a:ext cx="2678786" cy="3571714"/>
          </a:xfrm>
          <a:prstGeom prst="rect">
            <a:avLst/>
          </a:prstGeom>
          <a:ln>
            <a:noFill/>
          </a:ln>
          <a:effectLst>
            <a:outerShdw blurRad="292100" dist="139700" dir="2700000" algn="tl" rotWithShape="0">
              <a:srgbClr val="333333">
                <a:alpha val="65000"/>
              </a:srgbClr>
            </a:outerShdw>
          </a:effectLst>
        </p:spPr>
      </p:pic>
      <p:pic>
        <p:nvPicPr>
          <p:cNvPr id="5" name="Picture 12" descr="22540133_1606560996073632_29663621839949">
            <a:extLst>
              <a:ext uri="{FF2B5EF4-FFF2-40B4-BE49-F238E27FC236}">
                <a16:creationId xmlns:a16="http://schemas.microsoft.com/office/drawing/2014/main" id="{FDF862AA-E58A-20DA-0EA7-4D0AA6326B6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23698" y="2776816"/>
            <a:ext cx="1078906" cy="10789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20D17B7-7991-A525-EB04-323FF578B510}"/>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240973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CDDCEDE-8E6C-19C3-94B8-ACECFC137E50}"/>
              </a:ext>
            </a:extLst>
          </p:cNvPr>
          <p:cNvCxnSpPr>
            <a:cxnSpLocks/>
          </p:cNvCxnSpPr>
          <p:nvPr/>
        </p:nvCxnSpPr>
        <p:spPr>
          <a:xfrm flipV="1">
            <a:off x="1793631" y="254681"/>
            <a:ext cx="0" cy="4438070"/>
          </a:xfrm>
          <a:prstGeom prst="line">
            <a:avLst/>
          </a:prstGeom>
        </p:spPr>
        <p:style>
          <a:lnRef idx="3">
            <a:schemeClr val="accent5"/>
          </a:lnRef>
          <a:fillRef idx="0">
            <a:schemeClr val="accent5"/>
          </a:fillRef>
          <a:effectRef idx="2">
            <a:schemeClr val="accent5"/>
          </a:effectRef>
          <a:fontRef idx="minor">
            <a:schemeClr val="tx1"/>
          </a:fontRef>
        </p:style>
      </p:cxnSp>
      <p:pic>
        <p:nvPicPr>
          <p:cNvPr id="3" name="Picture 2">
            <a:extLst>
              <a:ext uri="{FF2B5EF4-FFF2-40B4-BE49-F238E27FC236}">
                <a16:creationId xmlns:a16="http://schemas.microsoft.com/office/drawing/2014/main" id="{1CC919DB-EAAF-11C9-A691-736C394C81BD}"/>
              </a:ext>
            </a:extLst>
          </p:cNvPr>
          <p:cNvPicPr>
            <a:picLocks noChangeAspect="1"/>
          </p:cNvPicPr>
          <p:nvPr/>
        </p:nvPicPr>
        <p:blipFill>
          <a:blip r:embed="rId5"/>
          <a:stretch>
            <a:fillRect/>
          </a:stretch>
        </p:blipFill>
        <p:spPr>
          <a:xfrm>
            <a:off x="289151" y="314164"/>
            <a:ext cx="1258298" cy="1502967"/>
          </a:xfrm>
          <a:prstGeom prst="rect">
            <a:avLst/>
          </a:prstGeom>
        </p:spPr>
      </p:pic>
      <p:pic>
        <p:nvPicPr>
          <p:cNvPr id="9" name="Picture 2" descr="Why the world's wettest place gets thirsty - Times of India">
            <a:extLst>
              <a:ext uri="{FF2B5EF4-FFF2-40B4-BE49-F238E27FC236}">
                <a16:creationId xmlns:a16="http://schemas.microsoft.com/office/drawing/2014/main" id="{ACBF443D-D635-CA74-9874-0FA5B9FAD17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2602"/>
          <a:stretch/>
        </p:blipFill>
        <p:spPr bwMode="auto">
          <a:xfrm>
            <a:off x="187525" y="1960321"/>
            <a:ext cx="1406012" cy="871966"/>
          </a:xfrm>
          <a:prstGeom prst="rect">
            <a:avLst/>
          </a:prstGeom>
          <a:noFill/>
          <a:extLst>
            <a:ext uri="{909E8E84-426E-40DD-AFC4-6F175D3DCCD1}">
              <a14:hiddenFill xmlns:a14="http://schemas.microsoft.com/office/drawing/2010/main">
                <a:solidFill>
                  <a:srgbClr val="FFFFFF"/>
                </a:solidFill>
              </a14:hiddenFill>
            </a:ext>
          </a:extLst>
        </p:spPr>
      </p:pic>
      <p:pic>
        <p:nvPicPr>
          <p:cNvPr id="10" name="It rains all day and all year here - Cherrapunjee, India">
            <a:hlinkClick r:id="" action="ppaction://media"/>
            <a:extLst>
              <a:ext uri="{FF2B5EF4-FFF2-40B4-BE49-F238E27FC236}">
                <a16:creationId xmlns:a16="http://schemas.microsoft.com/office/drawing/2014/main" id="{2F10FFB8-3992-534B-1B3A-7273B1366BDD}"/>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5118697" y="958728"/>
            <a:ext cx="3366868" cy="1893863"/>
          </a:xfrm>
          <a:prstGeom prst="rect">
            <a:avLst/>
          </a:prstGeom>
        </p:spPr>
      </p:pic>
      <p:sp>
        <p:nvSpPr>
          <p:cNvPr id="13" name="TextBox 12">
            <a:extLst>
              <a:ext uri="{FF2B5EF4-FFF2-40B4-BE49-F238E27FC236}">
                <a16:creationId xmlns:a16="http://schemas.microsoft.com/office/drawing/2014/main" id="{8AAC2805-3B5C-AFF4-B21C-F005FDE16E5B}"/>
              </a:ext>
            </a:extLst>
          </p:cNvPr>
          <p:cNvSpPr txBox="1"/>
          <p:nvPr/>
        </p:nvSpPr>
        <p:spPr>
          <a:xfrm>
            <a:off x="1993725" y="1586299"/>
            <a:ext cx="2764298" cy="1077218"/>
          </a:xfrm>
          <a:prstGeom prst="rect">
            <a:avLst/>
          </a:prstGeom>
          <a:noFill/>
        </p:spPr>
        <p:txBody>
          <a:bodyPr wrap="square">
            <a:spAutoFit/>
          </a:bodyPr>
          <a:lstStyle/>
          <a:p>
            <a:pPr marL="171450" indent="-171450" algn="just">
              <a:buFont typeface="Arial" panose="020B0604020202020204" pitchFamily="34" charset="0"/>
              <a:buChar char="•"/>
            </a:pPr>
            <a:r>
              <a:rPr lang="en-US" sz="1600" dirty="0"/>
              <a:t>Highest rainfall zones in the world with an average annual rainfall of 2000 mm. </a:t>
            </a:r>
          </a:p>
        </p:txBody>
      </p:sp>
      <p:sp>
        <p:nvSpPr>
          <p:cNvPr id="17" name="TextBox 16">
            <a:extLst>
              <a:ext uri="{FF2B5EF4-FFF2-40B4-BE49-F238E27FC236}">
                <a16:creationId xmlns:a16="http://schemas.microsoft.com/office/drawing/2014/main" id="{A658FBFA-093B-EFFB-7CA5-830E433BD551}"/>
              </a:ext>
            </a:extLst>
          </p:cNvPr>
          <p:cNvSpPr txBox="1"/>
          <p:nvPr/>
        </p:nvSpPr>
        <p:spPr>
          <a:xfrm>
            <a:off x="1993725" y="3460365"/>
            <a:ext cx="6545473" cy="584775"/>
          </a:xfrm>
          <a:prstGeom prst="rect">
            <a:avLst/>
          </a:prstGeom>
          <a:noFill/>
        </p:spPr>
        <p:txBody>
          <a:bodyPr wrap="square">
            <a:spAutoFit/>
          </a:bodyPr>
          <a:lstStyle/>
          <a:p>
            <a:pPr algn="just"/>
            <a:r>
              <a:rPr lang="en-US" sz="1600" dirty="0">
                <a:solidFill>
                  <a:srgbClr val="FF0000"/>
                </a:solidFill>
              </a:rPr>
              <a:t>But water has never before been tapped or utilized or conserved properly</a:t>
            </a:r>
            <a:endParaRPr lang="en-IN" sz="1600" dirty="0">
              <a:solidFill>
                <a:srgbClr val="FF0000"/>
              </a:solidFill>
            </a:endParaRPr>
          </a:p>
        </p:txBody>
      </p:sp>
      <p:sp>
        <p:nvSpPr>
          <p:cNvPr id="19" name="TextBox 18">
            <a:extLst>
              <a:ext uri="{FF2B5EF4-FFF2-40B4-BE49-F238E27FC236}">
                <a16:creationId xmlns:a16="http://schemas.microsoft.com/office/drawing/2014/main" id="{0B712573-79C5-6014-FC3D-E159968CF802}"/>
              </a:ext>
            </a:extLst>
          </p:cNvPr>
          <p:cNvSpPr txBox="1"/>
          <p:nvPr/>
        </p:nvSpPr>
        <p:spPr>
          <a:xfrm>
            <a:off x="5637216" y="2355740"/>
            <a:ext cx="2202847" cy="307777"/>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US" b="1" dirty="0" err="1">
                <a:solidFill>
                  <a:schemeClr val="tx1"/>
                </a:solidFill>
              </a:rPr>
              <a:t>Cherrapunji</a:t>
            </a:r>
            <a:r>
              <a:rPr lang="en-US" b="1" dirty="0">
                <a:solidFill>
                  <a:schemeClr val="tx1"/>
                </a:solidFill>
              </a:rPr>
              <a:t>, Meghalaya</a:t>
            </a:r>
            <a:endParaRPr lang="en-IN" b="1" dirty="0">
              <a:solidFill>
                <a:schemeClr val="tx1"/>
              </a:solidFill>
            </a:endParaRPr>
          </a:p>
        </p:txBody>
      </p:sp>
      <p:pic>
        <p:nvPicPr>
          <p:cNvPr id="1034" name="Picture 10" descr="Irrigation, Flood Control ">
            <a:extLst>
              <a:ext uri="{FF2B5EF4-FFF2-40B4-BE49-F238E27FC236}">
                <a16:creationId xmlns:a16="http://schemas.microsoft.com/office/drawing/2014/main" id="{B500A47A-0FB7-543E-FE44-223DB4C68C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4012" y="3082287"/>
            <a:ext cx="1419525" cy="105061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1">
            <a:extLst>
              <a:ext uri="{FF2B5EF4-FFF2-40B4-BE49-F238E27FC236}">
                <a16:creationId xmlns:a16="http://schemas.microsoft.com/office/drawing/2014/main" id="{E1FEE460-2E21-C462-EC74-BDF1AF5B1EA3}"/>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59</a:t>
            </a:fld>
            <a:endParaRPr lang="en" b="1" dirty="0">
              <a:solidFill>
                <a:schemeClr val="tx1"/>
              </a:solidFill>
            </a:endParaRPr>
          </a:p>
        </p:txBody>
      </p:sp>
      <p:sp>
        <p:nvSpPr>
          <p:cNvPr id="2" name="TextBox 1">
            <a:extLst>
              <a:ext uri="{FF2B5EF4-FFF2-40B4-BE49-F238E27FC236}">
                <a16:creationId xmlns:a16="http://schemas.microsoft.com/office/drawing/2014/main" id="{3C63D933-CDDF-EDA7-064C-EE96F1706BD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8130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196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D2694-F4DB-4F12-69D7-6355C370E89B}"/>
              </a:ext>
            </a:extLst>
          </p:cNvPr>
          <p:cNvSpPr>
            <a:spLocks noGrp="1"/>
          </p:cNvSpPr>
          <p:nvPr>
            <p:ph type="title"/>
          </p:nvPr>
        </p:nvSpPr>
        <p:spPr>
          <a:xfrm>
            <a:off x="2386360" y="96613"/>
            <a:ext cx="6550949" cy="453514"/>
          </a:xfrm>
        </p:spPr>
        <p:txBody>
          <a:bodyPr/>
          <a:lstStyle/>
          <a:p>
            <a:r>
              <a:rPr lang="en-IN" sz="1800" b="1" dirty="0">
                <a:latin typeface="+mn-lt"/>
              </a:rPr>
              <a:t>Hydropower Potential in five regions of India </a:t>
            </a:r>
          </a:p>
        </p:txBody>
      </p:sp>
      <p:graphicFrame>
        <p:nvGraphicFramePr>
          <p:cNvPr id="9" name="Table 8">
            <a:extLst>
              <a:ext uri="{FF2B5EF4-FFF2-40B4-BE49-F238E27FC236}">
                <a16:creationId xmlns:a16="http://schemas.microsoft.com/office/drawing/2014/main" id="{EF7E1516-2F6D-186B-4C9A-B89628DF98A2}"/>
              </a:ext>
            </a:extLst>
          </p:cNvPr>
          <p:cNvGraphicFramePr>
            <a:graphicFrameLocks noGrp="1"/>
          </p:cNvGraphicFramePr>
          <p:nvPr>
            <p:extLst>
              <p:ext uri="{D42A27DB-BD31-4B8C-83A1-F6EECF244321}">
                <p14:modId xmlns:p14="http://schemas.microsoft.com/office/powerpoint/2010/main" val="2684457084"/>
              </p:ext>
            </p:extLst>
          </p:nvPr>
        </p:nvGraphicFramePr>
        <p:xfrm>
          <a:off x="2570593" y="706118"/>
          <a:ext cx="6182482" cy="3500120"/>
        </p:xfrm>
        <a:graphic>
          <a:graphicData uri="http://schemas.openxmlformats.org/drawingml/2006/table">
            <a:tbl>
              <a:tblPr firstRow="1" firstCol="1" lastRow="1" lastCol="1" bandRow="1" bandCol="1">
                <a:tableStyleId>{E327894C-EF7B-4B08-ABBD-326CC10F2F27}</a:tableStyleId>
              </a:tblPr>
              <a:tblGrid>
                <a:gridCol w="842610">
                  <a:extLst>
                    <a:ext uri="{9D8B030D-6E8A-4147-A177-3AD203B41FA5}">
                      <a16:colId xmlns:a16="http://schemas.microsoft.com/office/drawing/2014/main" val="2490478665"/>
                    </a:ext>
                  </a:extLst>
                </a:gridCol>
                <a:gridCol w="2307579">
                  <a:extLst>
                    <a:ext uri="{9D8B030D-6E8A-4147-A177-3AD203B41FA5}">
                      <a16:colId xmlns:a16="http://schemas.microsoft.com/office/drawing/2014/main" val="933402007"/>
                    </a:ext>
                  </a:extLst>
                </a:gridCol>
                <a:gridCol w="1004367">
                  <a:extLst>
                    <a:ext uri="{9D8B030D-6E8A-4147-A177-3AD203B41FA5}">
                      <a16:colId xmlns:a16="http://schemas.microsoft.com/office/drawing/2014/main" val="1044026989"/>
                    </a:ext>
                  </a:extLst>
                </a:gridCol>
                <a:gridCol w="1021731">
                  <a:extLst>
                    <a:ext uri="{9D8B030D-6E8A-4147-A177-3AD203B41FA5}">
                      <a16:colId xmlns:a16="http://schemas.microsoft.com/office/drawing/2014/main" val="3079306089"/>
                    </a:ext>
                  </a:extLst>
                </a:gridCol>
                <a:gridCol w="1006195">
                  <a:extLst>
                    <a:ext uri="{9D8B030D-6E8A-4147-A177-3AD203B41FA5}">
                      <a16:colId xmlns:a16="http://schemas.microsoft.com/office/drawing/2014/main" val="2295581350"/>
                    </a:ext>
                  </a:extLst>
                </a:gridCol>
              </a:tblGrid>
              <a:tr h="474782">
                <a:tc>
                  <a:txBody>
                    <a:bodyPr/>
                    <a:lstStyle/>
                    <a:p>
                      <a:pPr algn="l">
                        <a:lnSpc>
                          <a:spcPct val="100000"/>
                        </a:lnSpc>
                        <a:spcBef>
                          <a:spcPts val="25"/>
                        </a:spcBef>
                      </a:pPr>
                      <a:r>
                        <a:rPr lang="en-US" sz="1200" b="1" dirty="0">
                          <a:solidFill>
                            <a:schemeClr val="tx1"/>
                          </a:solidFill>
                          <a:effectLst/>
                        </a:rPr>
                        <a:t> Region</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62560" algn="l">
                        <a:lnSpc>
                          <a:spcPct val="100000"/>
                        </a:lnSpc>
                        <a:spcBef>
                          <a:spcPts val="155"/>
                        </a:spcBef>
                        <a:spcAft>
                          <a:spcPts val="0"/>
                        </a:spcAft>
                      </a:pPr>
                      <a:r>
                        <a:rPr lang="en-US" sz="1200" b="1" dirty="0">
                          <a:solidFill>
                            <a:schemeClr val="tx1"/>
                          </a:solidFill>
                          <a:effectLst/>
                        </a:rPr>
                        <a:t>States</a:t>
                      </a:r>
                      <a:r>
                        <a:rPr lang="en-US" sz="1200" b="1" spc="20" dirty="0">
                          <a:solidFill>
                            <a:schemeClr val="tx1"/>
                          </a:solidFill>
                          <a:effectLst/>
                        </a:rPr>
                        <a:t> </a:t>
                      </a:r>
                      <a:r>
                        <a:rPr lang="en-US" sz="1200" b="1" dirty="0">
                          <a:solidFill>
                            <a:schemeClr val="tx1"/>
                          </a:solidFill>
                          <a:effectLst/>
                        </a:rPr>
                        <a:t>and</a:t>
                      </a:r>
                      <a:endParaRPr lang="en-IN" sz="1200" b="1" dirty="0">
                        <a:solidFill>
                          <a:schemeClr val="tx1"/>
                        </a:solidFill>
                        <a:effectLst/>
                      </a:endParaRPr>
                    </a:p>
                    <a:p>
                      <a:pPr marL="162560" algn="l">
                        <a:lnSpc>
                          <a:spcPct val="100000"/>
                        </a:lnSpc>
                        <a:spcBef>
                          <a:spcPts val="205"/>
                        </a:spcBef>
                        <a:spcAft>
                          <a:spcPts val="0"/>
                        </a:spcAft>
                      </a:pPr>
                      <a:r>
                        <a:rPr lang="en-US" sz="1200" b="1" dirty="0">
                          <a:solidFill>
                            <a:schemeClr val="tx1"/>
                          </a:solidFill>
                          <a:effectLst/>
                        </a:rPr>
                        <a:t>Union</a:t>
                      </a:r>
                      <a:r>
                        <a:rPr lang="en-US" sz="1200" b="1" spc="-10" dirty="0">
                          <a:solidFill>
                            <a:schemeClr val="tx1"/>
                          </a:solidFill>
                          <a:effectLst/>
                        </a:rPr>
                        <a:t> </a:t>
                      </a:r>
                      <a:r>
                        <a:rPr lang="en-US" sz="1200" b="1" dirty="0">
                          <a:solidFill>
                            <a:schemeClr val="tx1"/>
                          </a:solidFill>
                          <a:effectLst/>
                        </a:rPr>
                        <a:t>Territories</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7940" marR="12065" algn="l">
                        <a:lnSpc>
                          <a:spcPct val="100000"/>
                        </a:lnSpc>
                        <a:spcBef>
                          <a:spcPts val="95"/>
                        </a:spcBef>
                        <a:spcAft>
                          <a:spcPts val="0"/>
                        </a:spcAft>
                      </a:pPr>
                      <a:r>
                        <a:rPr lang="en-US" sz="1200" b="1" dirty="0">
                          <a:solidFill>
                            <a:schemeClr val="tx1"/>
                          </a:solidFill>
                          <a:effectLst/>
                        </a:rPr>
                        <a:t>Potential</a:t>
                      </a:r>
                      <a:r>
                        <a:rPr lang="en-US" sz="1200" b="1" spc="5" dirty="0">
                          <a:solidFill>
                            <a:schemeClr val="tx1"/>
                          </a:solidFill>
                          <a:effectLst/>
                        </a:rPr>
                        <a:t> </a:t>
                      </a:r>
                      <a:r>
                        <a:rPr lang="en-US" sz="1200" b="1" dirty="0">
                          <a:solidFill>
                            <a:schemeClr val="tx1"/>
                          </a:solidFill>
                          <a:effectLst/>
                        </a:rPr>
                        <a:t>Hydropower</a:t>
                      </a:r>
                      <a:r>
                        <a:rPr lang="en-US" sz="1200" b="1" spc="-235" dirty="0">
                          <a:solidFill>
                            <a:schemeClr val="tx1"/>
                          </a:solidFill>
                          <a:effectLst/>
                        </a:rPr>
                        <a:t> </a:t>
                      </a:r>
                      <a:r>
                        <a:rPr lang="en-US" sz="1200" b="1" dirty="0">
                          <a:solidFill>
                            <a:schemeClr val="tx1"/>
                          </a:solidFill>
                          <a:effectLst/>
                        </a:rPr>
                        <a:t>(MW)</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31115" algn="l">
                        <a:lnSpc>
                          <a:spcPct val="100000"/>
                        </a:lnSpc>
                      </a:pPr>
                      <a:r>
                        <a:rPr lang="en-US" sz="1200" b="1" dirty="0">
                          <a:solidFill>
                            <a:schemeClr val="tx1"/>
                          </a:solidFill>
                          <a:effectLst/>
                        </a:rPr>
                        <a:t>Installed</a:t>
                      </a:r>
                      <a:endParaRPr lang="en-IN" sz="1200" b="1" dirty="0">
                        <a:solidFill>
                          <a:schemeClr val="tx1"/>
                        </a:solidFill>
                        <a:effectLst/>
                      </a:endParaRPr>
                    </a:p>
                    <a:p>
                      <a:pPr marL="31115" marR="20955" algn="l">
                        <a:lnSpc>
                          <a:spcPct val="100000"/>
                        </a:lnSpc>
                        <a:spcBef>
                          <a:spcPts val="50"/>
                        </a:spcBef>
                        <a:spcAft>
                          <a:spcPts val="0"/>
                        </a:spcAft>
                      </a:pPr>
                      <a:r>
                        <a:rPr lang="en-US" sz="1200" b="1" dirty="0">
                          <a:solidFill>
                            <a:schemeClr val="tx1"/>
                          </a:solidFill>
                          <a:effectLst/>
                        </a:rPr>
                        <a:t>Hydropower</a:t>
                      </a:r>
                      <a:r>
                        <a:rPr lang="en-US" sz="1200" b="1" spc="-235" dirty="0">
                          <a:solidFill>
                            <a:schemeClr val="tx1"/>
                          </a:solidFill>
                          <a:effectLst/>
                        </a:rPr>
                        <a:t> </a:t>
                      </a:r>
                      <a:r>
                        <a:rPr lang="en-US" sz="1200" b="1" dirty="0">
                          <a:solidFill>
                            <a:schemeClr val="tx1"/>
                          </a:solidFill>
                          <a:effectLst/>
                        </a:rPr>
                        <a:t>(MW)</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9685" algn="l">
                        <a:lnSpc>
                          <a:spcPct val="100000"/>
                        </a:lnSpc>
                      </a:pPr>
                      <a:r>
                        <a:rPr lang="en-US" sz="1200" b="1" dirty="0">
                          <a:solidFill>
                            <a:schemeClr val="tx1"/>
                          </a:solidFill>
                          <a:effectLst/>
                        </a:rPr>
                        <a:t>Installed</a:t>
                      </a:r>
                      <a:endParaRPr lang="en-IN" sz="1200" b="1" dirty="0">
                        <a:solidFill>
                          <a:schemeClr val="tx1"/>
                        </a:solidFill>
                        <a:effectLst/>
                      </a:endParaRPr>
                    </a:p>
                    <a:p>
                      <a:pPr marL="19685" algn="l">
                        <a:lnSpc>
                          <a:spcPct val="100000"/>
                        </a:lnSpc>
                        <a:spcBef>
                          <a:spcPts val="50"/>
                        </a:spcBef>
                        <a:spcAft>
                          <a:spcPts val="0"/>
                        </a:spcAft>
                      </a:pPr>
                      <a:r>
                        <a:rPr lang="en-US" sz="1200" b="1" dirty="0">
                          <a:solidFill>
                            <a:schemeClr val="tx1"/>
                          </a:solidFill>
                          <a:effectLst/>
                        </a:rPr>
                        <a:t>Hydropower</a:t>
                      </a:r>
                      <a:endParaRPr lang="en-IN" sz="1200" b="1" dirty="0">
                        <a:solidFill>
                          <a:schemeClr val="tx1"/>
                        </a:solidFill>
                        <a:effectLst/>
                      </a:endParaRPr>
                    </a:p>
                    <a:p>
                      <a:pPr marL="19685" algn="l">
                        <a:lnSpc>
                          <a:spcPct val="100000"/>
                        </a:lnSpc>
                        <a:spcBef>
                          <a:spcPts val="50"/>
                        </a:spcBef>
                        <a:spcAft>
                          <a:spcPts val="0"/>
                        </a:spcAft>
                      </a:pPr>
                      <a:r>
                        <a:rPr lang="en-US" sz="1200" b="1" dirty="0">
                          <a:solidFill>
                            <a:schemeClr val="tx1"/>
                          </a:solidFill>
                          <a:effectLst/>
                        </a:rPr>
                        <a:t>%</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30382271"/>
                  </a:ext>
                </a:extLst>
              </a:tr>
              <a:tr h="631815">
                <a:tc>
                  <a:txBody>
                    <a:bodyPr/>
                    <a:lstStyle/>
                    <a:p>
                      <a:pPr algn="just">
                        <a:lnSpc>
                          <a:spcPct val="100000"/>
                        </a:lnSpc>
                      </a:pPr>
                      <a:r>
                        <a:rPr lang="en-US" sz="1200" dirty="0">
                          <a:solidFill>
                            <a:schemeClr val="tx1"/>
                          </a:solidFill>
                          <a:effectLst/>
                        </a:rPr>
                        <a:t> </a:t>
                      </a:r>
                      <a:endParaRPr lang="en-IN" sz="1200" dirty="0">
                        <a:solidFill>
                          <a:schemeClr val="tx1"/>
                        </a:solidFill>
                        <a:effectLst/>
                      </a:endParaRPr>
                    </a:p>
                    <a:p>
                      <a:pPr algn="just">
                        <a:lnSpc>
                          <a:spcPct val="100000"/>
                        </a:lnSpc>
                        <a:spcBef>
                          <a:spcPts val="25"/>
                        </a:spcBef>
                      </a:pPr>
                      <a:r>
                        <a:rPr lang="en-US" sz="1200" dirty="0">
                          <a:solidFill>
                            <a:schemeClr val="tx1"/>
                          </a:solidFill>
                          <a:effectLst/>
                        </a:rPr>
                        <a:t> </a:t>
                      </a:r>
                      <a:endParaRPr lang="en-IN" sz="1200" dirty="0">
                        <a:solidFill>
                          <a:schemeClr val="tx1"/>
                        </a:solidFill>
                        <a:effectLst/>
                      </a:endParaRPr>
                    </a:p>
                    <a:p>
                      <a:pPr marL="34925" algn="just">
                        <a:lnSpc>
                          <a:spcPct val="100000"/>
                        </a:lnSpc>
                        <a:spcBef>
                          <a:spcPts val="5"/>
                        </a:spcBef>
                        <a:spcAft>
                          <a:spcPts val="0"/>
                        </a:spcAft>
                      </a:pPr>
                      <a:r>
                        <a:rPr lang="en-US" sz="1200" dirty="0">
                          <a:solidFill>
                            <a:schemeClr val="tx1"/>
                          </a:solidFill>
                          <a:effectLst/>
                        </a:rPr>
                        <a:t>North</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40640" marR="170815" algn="just">
                        <a:lnSpc>
                          <a:spcPct val="100000"/>
                        </a:lnSpc>
                        <a:spcAft>
                          <a:spcPts val="0"/>
                        </a:spcAft>
                      </a:pPr>
                      <a:r>
                        <a:rPr lang="en-US" sz="1200" dirty="0">
                          <a:solidFill>
                            <a:schemeClr val="tx1"/>
                          </a:solidFill>
                          <a:effectLst/>
                        </a:rPr>
                        <a:t>Jammu and Kashmir,</a:t>
                      </a:r>
                      <a:r>
                        <a:rPr lang="en-US" sz="1200" spc="5" dirty="0">
                          <a:solidFill>
                            <a:schemeClr val="tx1"/>
                          </a:solidFill>
                          <a:effectLst/>
                        </a:rPr>
                        <a:t> </a:t>
                      </a:r>
                      <a:r>
                        <a:rPr lang="en-US" sz="1200" dirty="0">
                          <a:solidFill>
                            <a:schemeClr val="tx1"/>
                          </a:solidFill>
                          <a:effectLst/>
                        </a:rPr>
                        <a:t>Himachal Pradesh, Punjab,</a:t>
                      </a:r>
                      <a:r>
                        <a:rPr lang="en-US" sz="1200" spc="-235" dirty="0">
                          <a:solidFill>
                            <a:schemeClr val="tx1"/>
                          </a:solidFill>
                          <a:effectLst/>
                        </a:rPr>
                        <a:t> </a:t>
                      </a:r>
                      <a:r>
                        <a:rPr lang="en-US" sz="1200" dirty="0">
                          <a:solidFill>
                            <a:schemeClr val="tx1"/>
                          </a:solidFill>
                          <a:effectLst/>
                        </a:rPr>
                        <a:t>Haryana, Rajasthan,</a:t>
                      </a:r>
                      <a:r>
                        <a:rPr lang="en-US" sz="1200" spc="5" dirty="0">
                          <a:solidFill>
                            <a:schemeClr val="tx1"/>
                          </a:solidFill>
                          <a:effectLst/>
                        </a:rPr>
                        <a:t> </a:t>
                      </a:r>
                      <a:r>
                        <a:rPr lang="en-US" sz="1200" dirty="0">
                          <a:solidFill>
                            <a:schemeClr val="tx1"/>
                          </a:solidFill>
                          <a:effectLst/>
                        </a:rPr>
                        <a:t>Delhi,</a:t>
                      </a:r>
                      <a:r>
                        <a:rPr lang="en-US" sz="1200" spc="-235" dirty="0">
                          <a:solidFill>
                            <a:schemeClr val="tx1"/>
                          </a:solidFill>
                          <a:effectLst/>
                        </a:rPr>
                        <a:t> </a:t>
                      </a:r>
                      <a:r>
                        <a:rPr lang="en-US" sz="1200" dirty="0">
                          <a:solidFill>
                            <a:schemeClr val="tx1"/>
                          </a:solidFill>
                          <a:effectLst/>
                        </a:rPr>
                        <a:t>Chandigarh,</a:t>
                      </a:r>
                      <a:r>
                        <a:rPr lang="en-US" sz="1200" spc="15" dirty="0">
                          <a:solidFill>
                            <a:schemeClr val="tx1"/>
                          </a:solidFill>
                          <a:effectLst/>
                        </a:rPr>
                        <a:t> </a:t>
                      </a:r>
                      <a:r>
                        <a:rPr lang="en-US" sz="1200" dirty="0">
                          <a:solidFill>
                            <a:schemeClr val="tx1"/>
                          </a:solidFill>
                          <a:effectLst/>
                        </a:rPr>
                        <a:t>Uttaranchal,</a:t>
                      </a:r>
                      <a:r>
                        <a:rPr lang="en-US" sz="1200" spc="5" dirty="0">
                          <a:solidFill>
                            <a:schemeClr val="tx1"/>
                          </a:solidFill>
                          <a:effectLst/>
                        </a:rPr>
                        <a:t> </a:t>
                      </a:r>
                      <a:r>
                        <a:rPr lang="en-US" sz="1200" dirty="0">
                          <a:solidFill>
                            <a:schemeClr val="tx1"/>
                          </a:solidFill>
                          <a:effectLst/>
                        </a:rPr>
                        <a:t>Uttar</a:t>
                      </a:r>
                      <a:r>
                        <a:rPr lang="en-US" sz="1200" spc="10" dirty="0">
                          <a:solidFill>
                            <a:schemeClr val="tx1"/>
                          </a:solidFill>
                          <a:effectLst/>
                        </a:rPr>
                        <a:t> </a:t>
                      </a:r>
                      <a:r>
                        <a:rPr lang="en-US" sz="1200" dirty="0">
                          <a:solidFill>
                            <a:schemeClr val="tx1"/>
                          </a:solidFill>
                          <a:effectLst/>
                        </a:rPr>
                        <a:t>Pradesh</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a:lnSpc>
                          <a:spcPct val="100000"/>
                        </a:lnSpc>
                      </a:pPr>
                      <a:r>
                        <a:rPr lang="en-US" sz="1200">
                          <a:solidFill>
                            <a:schemeClr val="tx1"/>
                          </a:solidFill>
                          <a:effectLst/>
                        </a:rPr>
                        <a:t> </a:t>
                      </a:r>
                      <a:endParaRPr lang="en-IN" sz="1200">
                        <a:solidFill>
                          <a:schemeClr val="tx1"/>
                        </a:solidFill>
                        <a:effectLst/>
                      </a:endParaRPr>
                    </a:p>
                    <a:p>
                      <a:pPr marL="100330" algn="just">
                        <a:lnSpc>
                          <a:spcPct val="100000"/>
                        </a:lnSpc>
                        <a:spcBef>
                          <a:spcPts val="720"/>
                        </a:spcBef>
                        <a:spcAft>
                          <a:spcPts val="0"/>
                        </a:spcAft>
                      </a:pPr>
                      <a:r>
                        <a:rPr lang="en-US" sz="1200">
                          <a:solidFill>
                            <a:schemeClr val="tx1"/>
                          </a:solidFill>
                          <a:effectLst/>
                        </a:rPr>
                        <a:t>53395</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a:lnSpc>
                          <a:spcPct val="100000"/>
                        </a:lnSpc>
                      </a:pPr>
                      <a:r>
                        <a:rPr lang="en-US" sz="1200">
                          <a:solidFill>
                            <a:schemeClr val="tx1"/>
                          </a:solidFill>
                          <a:effectLst/>
                        </a:rPr>
                        <a:t> </a:t>
                      </a:r>
                      <a:endParaRPr lang="en-IN" sz="1200">
                        <a:solidFill>
                          <a:schemeClr val="tx1"/>
                        </a:solidFill>
                        <a:effectLst/>
                      </a:endParaRPr>
                    </a:p>
                    <a:p>
                      <a:pPr marL="138430" algn="just">
                        <a:lnSpc>
                          <a:spcPct val="100000"/>
                        </a:lnSpc>
                        <a:spcBef>
                          <a:spcPts val="720"/>
                        </a:spcBef>
                        <a:spcAft>
                          <a:spcPts val="0"/>
                        </a:spcAft>
                      </a:pPr>
                      <a:r>
                        <a:rPr lang="en-US" sz="1200">
                          <a:solidFill>
                            <a:schemeClr val="tx1"/>
                          </a:solidFill>
                          <a:effectLst/>
                        </a:rPr>
                        <a:t>15643.3</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a:lnSpc>
                          <a:spcPct val="100000"/>
                        </a:lnSpc>
                      </a:pPr>
                      <a:r>
                        <a:rPr lang="en-US" sz="1200">
                          <a:solidFill>
                            <a:schemeClr val="tx1"/>
                          </a:solidFill>
                          <a:effectLst/>
                        </a:rPr>
                        <a:t> </a:t>
                      </a:r>
                      <a:endParaRPr lang="en-IN" sz="1200">
                        <a:solidFill>
                          <a:schemeClr val="tx1"/>
                        </a:solidFill>
                        <a:effectLst/>
                      </a:endParaRPr>
                    </a:p>
                    <a:p>
                      <a:pPr marL="164465" algn="just">
                        <a:lnSpc>
                          <a:spcPct val="100000"/>
                        </a:lnSpc>
                        <a:spcBef>
                          <a:spcPts val="720"/>
                        </a:spcBef>
                        <a:spcAft>
                          <a:spcPts val="0"/>
                        </a:spcAft>
                      </a:pPr>
                      <a:r>
                        <a:rPr lang="en-US" sz="1200">
                          <a:solidFill>
                            <a:schemeClr val="tx1"/>
                          </a:solidFill>
                          <a:effectLst/>
                        </a:rPr>
                        <a:t>29.29</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9349964"/>
                  </a:ext>
                </a:extLst>
              </a:tr>
              <a:tr h="315908">
                <a:tc>
                  <a:txBody>
                    <a:bodyPr/>
                    <a:lstStyle/>
                    <a:p>
                      <a:pPr algn="just">
                        <a:lnSpc>
                          <a:spcPct val="100000"/>
                        </a:lnSpc>
                        <a:spcBef>
                          <a:spcPts val="20"/>
                        </a:spcBef>
                      </a:pPr>
                      <a:r>
                        <a:rPr lang="en-US" sz="1200" dirty="0">
                          <a:solidFill>
                            <a:schemeClr val="tx1"/>
                          </a:solidFill>
                          <a:effectLst/>
                        </a:rPr>
                        <a:t> </a:t>
                      </a:r>
                      <a:endParaRPr lang="en-IN" sz="1200" dirty="0">
                        <a:solidFill>
                          <a:schemeClr val="tx1"/>
                        </a:solidFill>
                        <a:effectLst/>
                      </a:endParaRPr>
                    </a:p>
                    <a:p>
                      <a:pPr marL="25400" algn="just">
                        <a:lnSpc>
                          <a:spcPct val="100000"/>
                        </a:lnSpc>
                      </a:pPr>
                      <a:r>
                        <a:rPr lang="en-US" sz="1200" dirty="0">
                          <a:solidFill>
                            <a:schemeClr val="tx1"/>
                          </a:solidFill>
                          <a:effectLst/>
                        </a:rPr>
                        <a:t>South</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9845" marR="125730" algn="just">
                        <a:lnSpc>
                          <a:spcPct val="100000"/>
                        </a:lnSpc>
                        <a:spcBef>
                          <a:spcPts val="100"/>
                        </a:spcBef>
                        <a:spcAft>
                          <a:spcPts val="0"/>
                        </a:spcAft>
                      </a:pPr>
                      <a:r>
                        <a:rPr lang="en-US" sz="1200" dirty="0">
                          <a:solidFill>
                            <a:schemeClr val="tx1"/>
                          </a:solidFill>
                          <a:effectLst/>
                        </a:rPr>
                        <a:t>Andhra Pradesh, Karnataka,</a:t>
                      </a:r>
                      <a:r>
                        <a:rPr lang="en-US" sz="1200" spc="-235" dirty="0">
                          <a:solidFill>
                            <a:schemeClr val="tx1"/>
                          </a:solidFill>
                          <a:effectLst/>
                        </a:rPr>
                        <a:t> </a:t>
                      </a:r>
                      <a:r>
                        <a:rPr lang="en-US" sz="1200" dirty="0">
                          <a:solidFill>
                            <a:schemeClr val="tx1"/>
                          </a:solidFill>
                          <a:effectLst/>
                        </a:rPr>
                        <a:t>Kerala, Tamil Nadu,</a:t>
                      </a:r>
                      <a:r>
                        <a:rPr lang="en-US" sz="1200" spc="5" dirty="0">
                          <a:solidFill>
                            <a:schemeClr val="tx1"/>
                          </a:solidFill>
                          <a:effectLst/>
                        </a:rPr>
                        <a:t> </a:t>
                      </a:r>
                      <a:r>
                        <a:rPr lang="en-US" sz="1200" dirty="0">
                          <a:solidFill>
                            <a:schemeClr val="tx1"/>
                          </a:solidFill>
                          <a:effectLst/>
                        </a:rPr>
                        <a:t>Pondicherry</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a:lnSpc>
                          <a:spcPct val="100000"/>
                        </a:lnSpc>
                        <a:spcBef>
                          <a:spcPts val="20"/>
                        </a:spcBef>
                      </a:pPr>
                      <a:r>
                        <a:rPr lang="en-US" sz="1200">
                          <a:solidFill>
                            <a:schemeClr val="tx1"/>
                          </a:solidFill>
                          <a:effectLst/>
                        </a:rPr>
                        <a:t> </a:t>
                      </a:r>
                      <a:endParaRPr lang="en-IN" sz="1200">
                        <a:solidFill>
                          <a:schemeClr val="tx1"/>
                        </a:solidFill>
                        <a:effectLst/>
                      </a:endParaRPr>
                    </a:p>
                    <a:p>
                      <a:pPr marL="106045" algn="just">
                        <a:lnSpc>
                          <a:spcPct val="100000"/>
                        </a:lnSpc>
                        <a:spcBef>
                          <a:spcPts val="5"/>
                        </a:spcBef>
                        <a:spcAft>
                          <a:spcPts val="0"/>
                        </a:spcAft>
                      </a:pPr>
                      <a:r>
                        <a:rPr lang="en-US" sz="1200">
                          <a:solidFill>
                            <a:schemeClr val="tx1"/>
                          </a:solidFill>
                          <a:effectLst/>
                        </a:rPr>
                        <a:t>16458</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a:lnSpc>
                          <a:spcPct val="100000"/>
                        </a:lnSpc>
                        <a:spcBef>
                          <a:spcPts val="20"/>
                        </a:spcBef>
                      </a:pPr>
                      <a:r>
                        <a:rPr lang="en-US" sz="1200">
                          <a:solidFill>
                            <a:schemeClr val="tx1"/>
                          </a:solidFill>
                          <a:effectLst/>
                        </a:rPr>
                        <a:t> </a:t>
                      </a:r>
                      <a:endParaRPr lang="en-IN" sz="1200">
                        <a:solidFill>
                          <a:schemeClr val="tx1"/>
                        </a:solidFill>
                        <a:effectLst/>
                      </a:endParaRPr>
                    </a:p>
                    <a:p>
                      <a:pPr marL="175260" algn="just">
                        <a:lnSpc>
                          <a:spcPct val="100000"/>
                        </a:lnSpc>
                        <a:spcBef>
                          <a:spcPts val="5"/>
                        </a:spcBef>
                        <a:spcAft>
                          <a:spcPts val="0"/>
                        </a:spcAft>
                      </a:pPr>
                      <a:r>
                        <a:rPr lang="en-US" sz="1200">
                          <a:solidFill>
                            <a:schemeClr val="tx1"/>
                          </a:solidFill>
                          <a:effectLst/>
                        </a:rPr>
                        <a:t>9426.9</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a:lnSpc>
                          <a:spcPct val="100000"/>
                        </a:lnSpc>
                        <a:spcBef>
                          <a:spcPts val="20"/>
                        </a:spcBef>
                      </a:pPr>
                      <a:r>
                        <a:rPr lang="en-US" sz="1200">
                          <a:solidFill>
                            <a:schemeClr val="tx1"/>
                          </a:solidFill>
                          <a:effectLst/>
                        </a:rPr>
                        <a:t> </a:t>
                      </a:r>
                      <a:endParaRPr lang="en-IN" sz="1200">
                        <a:solidFill>
                          <a:schemeClr val="tx1"/>
                        </a:solidFill>
                        <a:effectLst/>
                      </a:endParaRPr>
                    </a:p>
                    <a:p>
                      <a:pPr marL="200660" algn="just">
                        <a:lnSpc>
                          <a:spcPct val="100000"/>
                        </a:lnSpc>
                        <a:spcBef>
                          <a:spcPts val="5"/>
                        </a:spcBef>
                        <a:spcAft>
                          <a:spcPts val="0"/>
                        </a:spcAft>
                      </a:pPr>
                      <a:r>
                        <a:rPr lang="en-US" sz="1200">
                          <a:solidFill>
                            <a:schemeClr val="tx1"/>
                          </a:solidFill>
                          <a:effectLst/>
                        </a:rPr>
                        <a:t>57.27</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04485263"/>
                  </a:ext>
                </a:extLst>
              </a:tr>
              <a:tr h="157954">
                <a:tc>
                  <a:txBody>
                    <a:bodyPr/>
                    <a:lstStyle/>
                    <a:p>
                      <a:pPr marL="43815" algn="just">
                        <a:lnSpc>
                          <a:spcPct val="100000"/>
                        </a:lnSpc>
                        <a:spcBef>
                          <a:spcPts val="930"/>
                        </a:spcBef>
                        <a:spcAft>
                          <a:spcPts val="0"/>
                        </a:spcAft>
                      </a:pPr>
                      <a:r>
                        <a:rPr lang="en-US" sz="1200" dirty="0">
                          <a:solidFill>
                            <a:schemeClr val="tx1"/>
                          </a:solidFill>
                          <a:effectLst/>
                        </a:rPr>
                        <a:t>East</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9050" marR="280670" algn="just">
                        <a:lnSpc>
                          <a:spcPct val="100000"/>
                        </a:lnSpc>
                        <a:spcBef>
                          <a:spcPts val="115"/>
                        </a:spcBef>
                        <a:spcAft>
                          <a:spcPts val="0"/>
                        </a:spcAft>
                      </a:pPr>
                      <a:r>
                        <a:rPr lang="en-US" sz="1200">
                          <a:solidFill>
                            <a:schemeClr val="tx1"/>
                          </a:solidFill>
                          <a:effectLst/>
                        </a:rPr>
                        <a:t>Orissa, Jharkhand, Bihar,</a:t>
                      </a:r>
                      <a:r>
                        <a:rPr lang="en-US" sz="1200" spc="-235">
                          <a:solidFill>
                            <a:schemeClr val="tx1"/>
                          </a:solidFill>
                          <a:effectLst/>
                        </a:rPr>
                        <a:t> </a:t>
                      </a:r>
                      <a:r>
                        <a:rPr lang="en-US" sz="1200">
                          <a:solidFill>
                            <a:schemeClr val="tx1"/>
                          </a:solidFill>
                          <a:effectLst/>
                        </a:rPr>
                        <a:t>West</a:t>
                      </a:r>
                      <a:r>
                        <a:rPr lang="en-US" sz="1200" spc="15">
                          <a:solidFill>
                            <a:schemeClr val="tx1"/>
                          </a:solidFill>
                          <a:effectLst/>
                        </a:rPr>
                        <a:t> </a:t>
                      </a:r>
                      <a:r>
                        <a:rPr lang="en-US" sz="1200">
                          <a:solidFill>
                            <a:schemeClr val="tx1"/>
                          </a:solidFill>
                          <a:effectLst/>
                        </a:rPr>
                        <a:t>Bengal</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24460" algn="just">
                        <a:lnSpc>
                          <a:spcPct val="100000"/>
                        </a:lnSpc>
                        <a:spcBef>
                          <a:spcPts val="520"/>
                        </a:spcBef>
                        <a:spcAft>
                          <a:spcPts val="0"/>
                        </a:spcAft>
                      </a:pPr>
                      <a:r>
                        <a:rPr lang="en-US" sz="1200">
                          <a:solidFill>
                            <a:schemeClr val="tx1"/>
                          </a:solidFill>
                          <a:effectLst/>
                        </a:rPr>
                        <a:t>6663</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93675" algn="just">
                        <a:lnSpc>
                          <a:spcPct val="100000"/>
                        </a:lnSpc>
                        <a:spcBef>
                          <a:spcPts val="520"/>
                        </a:spcBef>
                        <a:spcAft>
                          <a:spcPts val="0"/>
                        </a:spcAft>
                      </a:pPr>
                      <a:r>
                        <a:rPr lang="en-US" sz="1200">
                          <a:solidFill>
                            <a:schemeClr val="tx1"/>
                          </a:solidFill>
                          <a:effectLst/>
                        </a:rPr>
                        <a:t>2469.7</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6055" algn="just">
                        <a:lnSpc>
                          <a:spcPct val="100000"/>
                        </a:lnSpc>
                        <a:spcBef>
                          <a:spcPts val="520"/>
                        </a:spcBef>
                        <a:spcAft>
                          <a:spcPts val="0"/>
                        </a:spcAft>
                      </a:pPr>
                      <a:r>
                        <a:rPr lang="en-US" sz="1200">
                          <a:solidFill>
                            <a:schemeClr val="tx1"/>
                          </a:solidFill>
                          <a:effectLst/>
                        </a:rPr>
                        <a:t>37.06</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4841239"/>
                  </a:ext>
                </a:extLst>
              </a:tr>
              <a:tr h="631815">
                <a:tc>
                  <a:txBody>
                    <a:bodyPr/>
                    <a:lstStyle/>
                    <a:p>
                      <a:pPr algn="just">
                        <a:lnSpc>
                          <a:spcPct val="100000"/>
                        </a:lnSpc>
                      </a:pPr>
                      <a:r>
                        <a:rPr lang="en-US" sz="1200" b="1" dirty="0">
                          <a:solidFill>
                            <a:schemeClr val="tx1"/>
                          </a:solidFill>
                          <a:effectLst/>
                        </a:rPr>
                        <a:t> </a:t>
                      </a:r>
                      <a:endParaRPr lang="en-IN" sz="1200" b="1" dirty="0">
                        <a:solidFill>
                          <a:schemeClr val="tx1"/>
                        </a:solidFill>
                        <a:effectLst/>
                      </a:endParaRPr>
                    </a:p>
                    <a:p>
                      <a:pPr marL="16510" algn="just">
                        <a:lnSpc>
                          <a:spcPct val="100000"/>
                        </a:lnSpc>
                        <a:spcBef>
                          <a:spcPts val="940"/>
                        </a:spcBef>
                        <a:spcAft>
                          <a:spcPts val="0"/>
                        </a:spcAft>
                      </a:pPr>
                      <a:r>
                        <a:rPr lang="en-US" sz="1200" b="1" dirty="0">
                          <a:solidFill>
                            <a:schemeClr val="tx1"/>
                          </a:solidFill>
                          <a:effectLst/>
                        </a:rPr>
                        <a:t>North East</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26670" marR="109855" algn="just">
                        <a:lnSpc>
                          <a:spcPct val="100000"/>
                        </a:lnSpc>
                        <a:spcAft>
                          <a:spcPts val="0"/>
                        </a:spcAft>
                      </a:pPr>
                      <a:r>
                        <a:rPr lang="en-US" sz="1200" b="1" dirty="0">
                          <a:solidFill>
                            <a:schemeClr val="tx1"/>
                          </a:solidFill>
                          <a:effectLst/>
                        </a:rPr>
                        <a:t>Arunachal Pradesh, Assam,</a:t>
                      </a:r>
                      <a:r>
                        <a:rPr lang="en-US" sz="1200" b="1" spc="5" dirty="0">
                          <a:solidFill>
                            <a:schemeClr val="tx1"/>
                          </a:solidFill>
                          <a:effectLst/>
                        </a:rPr>
                        <a:t> </a:t>
                      </a:r>
                      <a:r>
                        <a:rPr lang="en-US" sz="1200" b="1" dirty="0">
                          <a:solidFill>
                            <a:schemeClr val="tx1"/>
                          </a:solidFill>
                          <a:effectLst/>
                        </a:rPr>
                        <a:t>Manipur,</a:t>
                      </a:r>
                      <a:r>
                        <a:rPr lang="en-US" sz="1200" b="1" spc="10" dirty="0">
                          <a:solidFill>
                            <a:schemeClr val="tx1"/>
                          </a:solidFill>
                          <a:effectLst/>
                        </a:rPr>
                        <a:t> </a:t>
                      </a:r>
                      <a:r>
                        <a:rPr lang="en-US" sz="1200" b="1" dirty="0">
                          <a:solidFill>
                            <a:schemeClr val="tx1"/>
                          </a:solidFill>
                          <a:effectLst/>
                        </a:rPr>
                        <a:t>Meghalaya,</a:t>
                      </a:r>
                      <a:r>
                        <a:rPr lang="en-US" sz="1200" b="1" spc="5" dirty="0">
                          <a:solidFill>
                            <a:schemeClr val="tx1"/>
                          </a:solidFill>
                          <a:effectLst/>
                        </a:rPr>
                        <a:t> </a:t>
                      </a:r>
                      <a:r>
                        <a:rPr lang="en-US" sz="1200" b="1" dirty="0">
                          <a:solidFill>
                            <a:schemeClr val="tx1"/>
                          </a:solidFill>
                          <a:effectLst/>
                        </a:rPr>
                        <a:t>Mizoram,</a:t>
                      </a:r>
                      <a:r>
                        <a:rPr lang="en-US" sz="1200" b="1" spc="-35" dirty="0">
                          <a:solidFill>
                            <a:schemeClr val="tx1"/>
                          </a:solidFill>
                          <a:effectLst/>
                        </a:rPr>
                        <a:t> </a:t>
                      </a:r>
                      <a:r>
                        <a:rPr lang="en-US" sz="1200" b="1" dirty="0">
                          <a:solidFill>
                            <a:schemeClr val="tx1"/>
                          </a:solidFill>
                          <a:effectLst/>
                        </a:rPr>
                        <a:t>Nagaland,</a:t>
                      </a:r>
                      <a:r>
                        <a:rPr lang="en-US" sz="1200" b="1" spc="-40" dirty="0">
                          <a:solidFill>
                            <a:schemeClr val="tx1"/>
                          </a:solidFill>
                          <a:effectLst/>
                        </a:rPr>
                        <a:t> </a:t>
                      </a:r>
                      <a:r>
                        <a:rPr lang="en-US" sz="1200" b="1" dirty="0">
                          <a:solidFill>
                            <a:schemeClr val="tx1"/>
                          </a:solidFill>
                          <a:effectLst/>
                        </a:rPr>
                        <a:t>Tripura</a:t>
                      </a:r>
                      <a:endParaRPr lang="en-IN" sz="1200" b="1" dirty="0">
                        <a:solidFill>
                          <a:schemeClr val="tx1"/>
                        </a:solidFill>
                        <a:effectLst/>
                      </a:endParaRPr>
                    </a:p>
                    <a:p>
                      <a:pPr marL="26670" algn="just">
                        <a:lnSpc>
                          <a:spcPct val="100000"/>
                        </a:lnSpc>
                        <a:spcBef>
                          <a:spcPts val="5"/>
                        </a:spcBef>
                        <a:spcAft>
                          <a:spcPts val="0"/>
                        </a:spcAft>
                      </a:pPr>
                      <a:r>
                        <a:rPr lang="en-US" sz="1200" b="1" dirty="0">
                          <a:solidFill>
                            <a:schemeClr val="tx1"/>
                          </a:solidFill>
                          <a:effectLst/>
                        </a:rPr>
                        <a:t>and</a:t>
                      </a:r>
                      <a:r>
                        <a:rPr lang="en-US" sz="1200" b="1" spc="-10" dirty="0">
                          <a:solidFill>
                            <a:schemeClr val="tx1"/>
                          </a:solidFill>
                          <a:effectLst/>
                        </a:rPr>
                        <a:t> </a:t>
                      </a:r>
                      <a:r>
                        <a:rPr lang="en-US" sz="1200" b="1" dirty="0">
                          <a:solidFill>
                            <a:schemeClr val="tx1"/>
                          </a:solidFill>
                          <a:effectLst/>
                        </a:rPr>
                        <a:t>Sikkim</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just">
                        <a:lnSpc>
                          <a:spcPct val="100000"/>
                        </a:lnSpc>
                        <a:spcBef>
                          <a:spcPts val="50"/>
                        </a:spcBef>
                      </a:pPr>
                      <a:r>
                        <a:rPr lang="en-US" sz="1200" b="1" dirty="0">
                          <a:solidFill>
                            <a:schemeClr val="tx1"/>
                          </a:solidFill>
                          <a:effectLst/>
                        </a:rPr>
                        <a:t> </a:t>
                      </a:r>
                      <a:endParaRPr lang="en-IN" sz="1200" b="1" dirty="0">
                        <a:solidFill>
                          <a:schemeClr val="tx1"/>
                        </a:solidFill>
                        <a:effectLst/>
                      </a:endParaRPr>
                    </a:p>
                    <a:p>
                      <a:pPr marL="111760" algn="just">
                        <a:lnSpc>
                          <a:spcPct val="100000"/>
                        </a:lnSpc>
                        <a:spcBef>
                          <a:spcPts val="5"/>
                        </a:spcBef>
                        <a:spcAft>
                          <a:spcPts val="0"/>
                        </a:spcAft>
                      </a:pPr>
                      <a:r>
                        <a:rPr lang="en-US" sz="1200" b="1" dirty="0">
                          <a:solidFill>
                            <a:schemeClr val="tx1"/>
                          </a:solidFill>
                          <a:effectLst/>
                        </a:rPr>
                        <a:t>63257</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just">
                        <a:lnSpc>
                          <a:spcPct val="100000"/>
                        </a:lnSpc>
                        <a:spcBef>
                          <a:spcPts val="50"/>
                        </a:spcBef>
                      </a:pPr>
                      <a:r>
                        <a:rPr lang="en-US" sz="1200" b="1" dirty="0">
                          <a:solidFill>
                            <a:schemeClr val="tx1"/>
                          </a:solidFill>
                          <a:effectLst/>
                        </a:rPr>
                        <a:t> </a:t>
                      </a:r>
                      <a:endParaRPr lang="en-IN" sz="1200" b="1" dirty="0">
                        <a:solidFill>
                          <a:schemeClr val="tx1"/>
                        </a:solidFill>
                        <a:effectLst/>
                      </a:endParaRPr>
                    </a:p>
                    <a:p>
                      <a:pPr marL="212090" algn="just">
                        <a:lnSpc>
                          <a:spcPct val="100000"/>
                        </a:lnSpc>
                        <a:spcBef>
                          <a:spcPts val="5"/>
                        </a:spcBef>
                        <a:spcAft>
                          <a:spcPts val="0"/>
                        </a:spcAft>
                      </a:pPr>
                      <a:r>
                        <a:rPr lang="en-US" sz="1200" b="1" dirty="0">
                          <a:solidFill>
                            <a:schemeClr val="tx1"/>
                          </a:solidFill>
                          <a:effectLst/>
                        </a:rPr>
                        <a:t>1911</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just">
                        <a:lnSpc>
                          <a:spcPct val="100000"/>
                        </a:lnSpc>
                        <a:spcBef>
                          <a:spcPts val="50"/>
                        </a:spcBef>
                      </a:pPr>
                      <a:r>
                        <a:rPr lang="en-US" sz="1200" b="1" dirty="0">
                          <a:solidFill>
                            <a:schemeClr val="tx1"/>
                          </a:solidFill>
                          <a:effectLst/>
                        </a:rPr>
                        <a:t> </a:t>
                      </a:r>
                      <a:endParaRPr lang="en-IN" sz="1200" b="1" dirty="0">
                        <a:solidFill>
                          <a:schemeClr val="tx1"/>
                        </a:solidFill>
                        <a:effectLst/>
                      </a:endParaRPr>
                    </a:p>
                    <a:p>
                      <a:pPr marL="262890" algn="just">
                        <a:lnSpc>
                          <a:spcPct val="100000"/>
                        </a:lnSpc>
                        <a:spcBef>
                          <a:spcPts val="5"/>
                        </a:spcBef>
                        <a:spcAft>
                          <a:spcPts val="0"/>
                        </a:spcAft>
                      </a:pPr>
                      <a:r>
                        <a:rPr lang="en-US" sz="1200" b="1" dirty="0">
                          <a:solidFill>
                            <a:schemeClr val="tx1"/>
                          </a:solidFill>
                          <a:effectLst/>
                        </a:rPr>
                        <a:t>3.02</a:t>
                      </a:r>
                      <a:endParaRPr lang="en-IN"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2498446755"/>
                  </a:ext>
                </a:extLst>
              </a:tr>
              <a:tr h="315908">
                <a:tc>
                  <a:txBody>
                    <a:bodyPr/>
                    <a:lstStyle/>
                    <a:p>
                      <a:pPr marL="34925" algn="just">
                        <a:lnSpc>
                          <a:spcPct val="100000"/>
                        </a:lnSpc>
                        <a:spcBef>
                          <a:spcPts val="835"/>
                        </a:spcBef>
                        <a:spcAft>
                          <a:spcPts val="0"/>
                        </a:spcAft>
                      </a:pPr>
                      <a:r>
                        <a:rPr lang="en-US" sz="1200" dirty="0">
                          <a:solidFill>
                            <a:schemeClr val="tx1"/>
                          </a:solidFill>
                          <a:effectLst/>
                        </a:rPr>
                        <a:t>Western</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6670" marR="1905" algn="just">
                        <a:lnSpc>
                          <a:spcPct val="100000"/>
                        </a:lnSpc>
                        <a:spcBef>
                          <a:spcPts val="380"/>
                        </a:spcBef>
                        <a:spcAft>
                          <a:spcPts val="0"/>
                        </a:spcAft>
                      </a:pPr>
                      <a:r>
                        <a:rPr lang="en-US" sz="1200">
                          <a:solidFill>
                            <a:schemeClr val="tx1"/>
                          </a:solidFill>
                          <a:effectLst/>
                        </a:rPr>
                        <a:t>Gujarat, Maharashtra, Madhya</a:t>
                      </a:r>
                      <a:r>
                        <a:rPr lang="en-US" sz="1200" spc="-235">
                          <a:solidFill>
                            <a:schemeClr val="tx1"/>
                          </a:solidFill>
                          <a:effectLst/>
                        </a:rPr>
                        <a:t> </a:t>
                      </a:r>
                      <a:r>
                        <a:rPr lang="en-US" sz="1200">
                          <a:solidFill>
                            <a:schemeClr val="tx1"/>
                          </a:solidFill>
                          <a:effectLst/>
                        </a:rPr>
                        <a:t>Pradesh,</a:t>
                      </a:r>
                      <a:r>
                        <a:rPr lang="en-US" sz="1200" spc="10">
                          <a:solidFill>
                            <a:schemeClr val="tx1"/>
                          </a:solidFill>
                          <a:effectLst/>
                        </a:rPr>
                        <a:t> </a:t>
                      </a:r>
                      <a:r>
                        <a:rPr lang="en-US" sz="1200">
                          <a:solidFill>
                            <a:schemeClr val="tx1"/>
                          </a:solidFill>
                          <a:effectLst/>
                        </a:rPr>
                        <a:t>Chhattisgarh,</a:t>
                      </a:r>
                      <a:r>
                        <a:rPr lang="en-US" sz="1200" spc="15">
                          <a:solidFill>
                            <a:schemeClr val="tx1"/>
                          </a:solidFill>
                          <a:effectLst/>
                        </a:rPr>
                        <a:t> </a:t>
                      </a:r>
                      <a:r>
                        <a:rPr lang="en-US" sz="1200">
                          <a:solidFill>
                            <a:schemeClr val="tx1"/>
                          </a:solidFill>
                          <a:effectLst/>
                        </a:rPr>
                        <a:t>Goa</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00965" algn="just">
                        <a:lnSpc>
                          <a:spcPct val="100000"/>
                        </a:lnSpc>
                        <a:spcBef>
                          <a:spcPts val="665"/>
                        </a:spcBef>
                        <a:spcAft>
                          <a:spcPts val="0"/>
                        </a:spcAft>
                      </a:pPr>
                      <a:r>
                        <a:rPr lang="en-US" sz="1200">
                          <a:solidFill>
                            <a:schemeClr val="tx1"/>
                          </a:solidFill>
                          <a:effectLst/>
                        </a:rPr>
                        <a:t>8928</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37795" algn="just">
                        <a:lnSpc>
                          <a:spcPct val="100000"/>
                        </a:lnSpc>
                        <a:spcBef>
                          <a:spcPts val="665"/>
                        </a:spcBef>
                        <a:spcAft>
                          <a:spcPts val="0"/>
                        </a:spcAft>
                      </a:pPr>
                      <a:r>
                        <a:rPr lang="en-US" sz="1200">
                          <a:solidFill>
                            <a:schemeClr val="tx1"/>
                          </a:solidFill>
                          <a:effectLst/>
                        </a:rPr>
                        <a:t>5552</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25425" algn="just">
                        <a:lnSpc>
                          <a:spcPct val="100000"/>
                        </a:lnSpc>
                        <a:spcBef>
                          <a:spcPts val="665"/>
                        </a:spcBef>
                        <a:spcAft>
                          <a:spcPts val="0"/>
                        </a:spcAft>
                      </a:pPr>
                      <a:r>
                        <a:rPr lang="en-US" sz="1200" dirty="0">
                          <a:solidFill>
                            <a:schemeClr val="tx1"/>
                          </a:solidFill>
                          <a:effectLst/>
                        </a:rPr>
                        <a:t>62.18</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35998128"/>
                  </a:ext>
                </a:extLst>
              </a:tr>
            </a:tbl>
          </a:graphicData>
        </a:graphic>
      </p:graphicFrame>
      <p:sp>
        <p:nvSpPr>
          <p:cNvPr id="11" name="TextBox 10">
            <a:extLst>
              <a:ext uri="{FF2B5EF4-FFF2-40B4-BE49-F238E27FC236}">
                <a16:creationId xmlns:a16="http://schemas.microsoft.com/office/drawing/2014/main" id="{5C444C91-60E2-2AFA-EC68-5165F19824BA}"/>
              </a:ext>
            </a:extLst>
          </p:cNvPr>
          <p:cNvSpPr txBox="1"/>
          <p:nvPr/>
        </p:nvSpPr>
        <p:spPr>
          <a:xfrm>
            <a:off x="4322477" y="4289850"/>
            <a:ext cx="4781120" cy="307777"/>
          </a:xfrm>
          <a:prstGeom prst="rect">
            <a:avLst/>
          </a:prstGeom>
          <a:noFill/>
        </p:spPr>
        <p:txBody>
          <a:bodyPr wrap="square">
            <a:spAutoFit/>
          </a:bodyPr>
          <a:lstStyle/>
          <a:p>
            <a:r>
              <a:rPr lang="en-US" sz="1400" b="0" i="0" u="none" strike="noStrike" baseline="0" dirty="0">
                <a:solidFill>
                  <a:schemeClr val="bg1"/>
                </a:solidFill>
                <a:latin typeface="Times New Roman" panose="02020603050405020304" pitchFamily="18" charset="0"/>
              </a:rPr>
              <a:t>Source: Central Electricity Authority, Ministry of Power, 2013</a:t>
            </a:r>
            <a:endParaRPr lang="en-IN" dirty="0">
              <a:solidFill>
                <a:schemeClr val="bg1"/>
              </a:solidFill>
            </a:endParaRPr>
          </a:p>
        </p:txBody>
      </p:sp>
      <p:pic>
        <p:nvPicPr>
          <p:cNvPr id="3" name="Picture 2">
            <a:extLst>
              <a:ext uri="{FF2B5EF4-FFF2-40B4-BE49-F238E27FC236}">
                <a16:creationId xmlns:a16="http://schemas.microsoft.com/office/drawing/2014/main" id="{0C392480-DFFC-D709-A856-3E373915DA33}"/>
              </a:ext>
            </a:extLst>
          </p:cNvPr>
          <p:cNvPicPr>
            <a:picLocks noChangeAspect="1"/>
          </p:cNvPicPr>
          <p:nvPr/>
        </p:nvPicPr>
        <p:blipFill>
          <a:blip r:embed="rId2"/>
          <a:stretch>
            <a:fillRect/>
          </a:stretch>
        </p:blipFill>
        <p:spPr>
          <a:xfrm>
            <a:off x="836049" y="156719"/>
            <a:ext cx="1342156" cy="1695355"/>
          </a:xfrm>
          <a:prstGeom prst="rect">
            <a:avLst/>
          </a:prstGeom>
        </p:spPr>
      </p:pic>
      <p:pic>
        <p:nvPicPr>
          <p:cNvPr id="5" name="Picture 2" descr="Power">
            <a:extLst>
              <a:ext uri="{FF2B5EF4-FFF2-40B4-BE49-F238E27FC236}">
                <a16:creationId xmlns:a16="http://schemas.microsoft.com/office/drawing/2014/main" id="{61E6B808-F8C2-81B9-641F-641F335F23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854" y="3436658"/>
            <a:ext cx="2245111" cy="13415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ower">
            <a:extLst>
              <a:ext uri="{FF2B5EF4-FFF2-40B4-BE49-F238E27FC236}">
                <a16:creationId xmlns:a16="http://schemas.microsoft.com/office/drawing/2014/main" id="{D548C83E-372A-832D-33F9-56FBCD7A77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853" y="1962845"/>
            <a:ext cx="2245111" cy="1473813"/>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C3B67D45-A2E9-08DA-5766-29B56B008813}"/>
              </a:ext>
            </a:extLst>
          </p:cNvPr>
          <p:cNvSpPr>
            <a:spLocks noGrp="1"/>
          </p:cNvSpPr>
          <p:nvPr>
            <p:ph type="sldNum" sz="quarter" idx="12"/>
          </p:nvPr>
        </p:nvSpPr>
        <p:spPr/>
        <p:txBody>
          <a:bodyPr/>
          <a:lstStyle/>
          <a:p>
            <a:endParaRPr lang="en-IN" dirty="0"/>
          </a:p>
        </p:txBody>
      </p:sp>
      <p:sp>
        <p:nvSpPr>
          <p:cNvPr id="7" name="Slide Number Placeholder 1">
            <a:extLst>
              <a:ext uri="{FF2B5EF4-FFF2-40B4-BE49-F238E27FC236}">
                <a16:creationId xmlns:a16="http://schemas.microsoft.com/office/drawing/2014/main" id="{8442036D-B167-2DDD-8A53-FAE0681805BE}"/>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60</a:t>
            </a:fld>
            <a:endParaRPr lang="en" b="1" dirty="0">
              <a:solidFill>
                <a:schemeClr val="tx1"/>
              </a:solidFill>
            </a:endParaRPr>
          </a:p>
        </p:txBody>
      </p:sp>
      <p:sp>
        <p:nvSpPr>
          <p:cNvPr id="8" name="TextBox 7">
            <a:extLst>
              <a:ext uri="{FF2B5EF4-FFF2-40B4-BE49-F238E27FC236}">
                <a16:creationId xmlns:a16="http://schemas.microsoft.com/office/drawing/2014/main" id="{7CBD14F5-1C8A-EC5D-17E8-0FB3E0566E7A}"/>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727247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nsights into Editorial: Why are hydropower projects in the Himalayas  risky? - INSIGHTSIAS">
            <a:extLst>
              <a:ext uri="{FF2B5EF4-FFF2-40B4-BE49-F238E27FC236}">
                <a16:creationId xmlns:a16="http://schemas.microsoft.com/office/drawing/2014/main" id="{04BC09B8-5312-203B-4857-974DC868D4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600" y="293849"/>
            <a:ext cx="7257600" cy="44628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5E8B3D9-20B5-5F12-15B9-D3C80333C41F}"/>
              </a:ext>
            </a:extLst>
          </p:cNvPr>
          <p:cNvSpPr/>
          <p:nvPr/>
        </p:nvSpPr>
        <p:spPr>
          <a:xfrm>
            <a:off x="6336000" y="669600"/>
            <a:ext cx="1728000" cy="2368800"/>
          </a:xfrm>
          <a:prstGeom prst="rect">
            <a:avLst/>
          </a:prstGeom>
          <a:noFill/>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IN"/>
          </a:p>
        </p:txBody>
      </p:sp>
      <p:sp>
        <p:nvSpPr>
          <p:cNvPr id="2" name="Slide Number Placeholder 1">
            <a:extLst>
              <a:ext uri="{FF2B5EF4-FFF2-40B4-BE49-F238E27FC236}">
                <a16:creationId xmlns:a16="http://schemas.microsoft.com/office/drawing/2014/main" id="{D31D8F7E-CA36-D66B-A17E-A32E7934AE8A}"/>
              </a:ext>
            </a:extLst>
          </p:cNvPr>
          <p:cNvSpPr>
            <a:spLocks noGrp="1"/>
          </p:cNvSpPr>
          <p:nvPr>
            <p:ph type="sldNum" sz="quarter" idx="12"/>
          </p:nvPr>
        </p:nvSpPr>
        <p:spPr/>
        <p:txBody>
          <a:bodyPr/>
          <a:lstStyle/>
          <a:p>
            <a:endParaRPr lang="en-IN" dirty="0"/>
          </a:p>
        </p:txBody>
      </p:sp>
      <p:sp>
        <p:nvSpPr>
          <p:cNvPr id="3" name="Slide Number Placeholder 1">
            <a:extLst>
              <a:ext uri="{FF2B5EF4-FFF2-40B4-BE49-F238E27FC236}">
                <a16:creationId xmlns:a16="http://schemas.microsoft.com/office/drawing/2014/main" id="{D7621F88-1600-0A90-276A-6FD64FD5A389}"/>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61</a:t>
            </a:fld>
            <a:endParaRPr lang="en" b="1" dirty="0">
              <a:solidFill>
                <a:schemeClr val="tx1"/>
              </a:solidFill>
            </a:endParaRPr>
          </a:p>
        </p:txBody>
      </p:sp>
      <p:sp>
        <p:nvSpPr>
          <p:cNvPr id="4" name="TextBox 3">
            <a:extLst>
              <a:ext uri="{FF2B5EF4-FFF2-40B4-BE49-F238E27FC236}">
                <a16:creationId xmlns:a16="http://schemas.microsoft.com/office/drawing/2014/main" id="{49502EED-7BCE-539C-86B9-AF6E298A65C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93575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CDDCEDE-8E6C-19C3-94B8-ACECFC137E50}"/>
              </a:ext>
            </a:extLst>
          </p:cNvPr>
          <p:cNvCxnSpPr>
            <a:cxnSpLocks/>
          </p:cNvCxnSpPr>
          <p:nvPr/>
        </p:nvCxnSpPr>
        <p:spPr>
          <a:xfrm flipV="1">
            <a:off x="2117188" y="422031"/>
            <a:ext cx="0" cy="4438070"/>
          </a:xfrm>
          <a:prstGeom prst="line">
            <a:avLst/>
          </a:prstGeom>
          <a:ln>
            <a:solidFill>
              <a:srgbClr val="00B050"/>
            </a:solidFill>
          </a:ln>
        </p:spPr>
        <p:style>
          <a:lnRef idx="3">
            <a:schemeClr val="accent4"/>
          </a:lnRef>
          <a:fillRef idx="0">
            <a:schemeClr val="accent4"/>
          </a:fillRef>
          <a:effectRef idx="2">
            <a:schemeClr val="accent4"/>
          </a:effectRef>
          <a:fontRef idx="minor">
            <a:schemeClr val="tx1"/>
          </a:fontRef>
        </p:style>
      </p:cxnSp>
      <p:pic>
        <p:nvPicPr>
          <p:cNvPr id="4" name="Picture 3">
            <a:extLst>
              <a:ext uri="{FF2B5EF4-FFF2-40B4-BE49-F238E27FC236}">
                <a16:creationId xmlns:a16="http://schemas.microsoft.com/office/drawing/2014/main" id="{A8F0DD6D-1212-D664-CF67-57CBB5E7710D}"/>
              </a:ext>
            </a:extLst>
          </p:cNvPr>
          <p:cNvPicPr>
            <a:picLocks noChangeAspect="1"/>
          </p:cNvPicPr>
          <p:nvPr/>
        </p:nvPicPr>
        <p:blipFill>
          <a:blip r:embed="rId3"/>
          <a:stretch>
            <a:fillRect/>
          </a:stretch>
        </p:blipFill>
        <p:spPr>
          <a:xfrm>
            <a:off x="320050" y="565055"/>
            <a:ext cx="1543265" cy="1752845"/>
          </a:xfrm>
          <a:prstGeom prst="rect">
            <a:avLst/>
          </a:prstGeom>
        </p:spPr>
      </p:pic>
      <p:sp>
        <p:nvSpPr>
          <p:cNvPr id="6" name="TextBox 5">
            <a:extLst>
              <a:ext uri="{FF2B5EF4-FFF2-40B4-BE49-F238E27FC236}">
                <a16:creationId xmlns:a16="http://schemas.microsoft.com/office/drawing/2014/main" id="{93C35BAE-293A-8B06-93B1-C2F14257BFE5}"/>
              </a:ext>
            </a:extLst>
          </p:cNvPr>
          <p:cNvSpPr txBox="1"/>
          <p:nvPr/>
        </p:nvSpPr>
        <p:spPr>
          <a:xfrm>
            <a:off x="2202251" y="632567"/>
            <a:ext cx="6378606" cy="3370666"/>
          </a:xfrm>
          <a:prstGeom prst="rect">
            <a:avLst/>
          </a:prstGeom>
          <a:noFill/>
        </p:spPr>
        <p:txBody>
          <a:bodyPr wrap="square">
            <a:spAutoFit/>
          </a:bodyPr>
          <a:lstStyle/>
          <a:p>
            <a:pPr>
              <a:lnSpc>
                <a:spcPct val="150000"/>
              </a:lnSpc>
            </a:pPr>
            <a:r>
              <a:rPr lang="en-US" sz="1600" b="1" dirty="0">
                <a:solidFill>
                  <a:srgbClr val="FF0000"/>
                </a:solidFill>
                <a:latin typeface="+mn-lt"/>
              </a:rPr>
              <a:t>S &amp; T Programmes</a:t>
            </a:r>
          </a:p>
          <a:p>
            <a:pPr marL="285750" indent="-285750">
              <a:lnSpc>
                <a:spcPct val="150000"/>
              </a:lnSpc>
              <a:buFont typeface="Arial" panose="020B0604020202020204" pitchFamily="34" charset="0"/>
              <a:buChar char="•"/>
            </a:pPr>
            <a:r>
              <a:rPr lang="en-US" sz="1600" dirty="0">
                <a:solidFill>
                  <a:schemeClr val="tx1"/>
                </a:solidFill>
                <a:latin typeface="+mn-lt"/>
              </a:rPr>
              <a:t>Remote Sensing Application Programmes</a:t>
            </a:r>
          </a:p>
          <a:p>
            <a:pPr marL="285750" indent="-285750">
              <a:lnSpc>
                <a:spcPct val="150000"/>
              </a:lnSpc>
              <a:buFont typeface="Arial" panose="020B0604020202020204" pitchFamily="34" charset="0"/>
              <a:buChar char="•"/>
            </a:pPr>
            <a:r>
              <a:rPr lang="en-US" sz="1600" dirty="0">
                <a:solidFill>
                  <a:schemeClr val="tx1"/>
                </a:solidFill>
                <a:latin typeface="+mn-lt"/>
              </a:rPr>
              <a:t>Disaster Management related programmes</a:t>
            </a:r>
          </a:p>
          <a:p>
            <a:pPr marL="285750" indent="-285750">
              <a:lnSpc>
                <a:spcPct val="150000"/>
              </a:lnSpc>
              <a:buFont typeface="Arial" panose="020B0604020202020204" pitchFamily="34" charset="0"/>
              <a:buChar char="•"/>
            </a:pPr>
            <a:r>
              <a:rPr lang="en-US" sz="1600" dirty="0">
                <a:solidFill>
                  <a:schemeClr val="tx1"/>
                </a:solidFill>
                <a:latin typeface="+mn-lt"/>
              </a:rPr>
              <a:t>IT Applications</a:t>
            </a:r>
          </a:p>
          <a:p>
            <a:pPr marL="285750" indent="-285750">
              <a:lnSpc>
                <a:spcPct val="150000"/>
              </a:lnSpc>
              <a:buFont typeface="Arial" panose="020B0604020202020204" pitchFamily="34" charset="0"/>
              <a:buChar char="•"/>
            </a:pPr>
            <a:r>
              <a:rPr lang="en-US" sz="1600" b="1" dirty="0">
                <a:solidFill>
                  <a:schemeClr val="tx1"/>
                </a:solidFill>
                <a:latin typeface="+mn-lt"/>
              </a:rPr>
              <a:t>Awareness including R&amp;D </a:t>
            </a:r>
            <a:r>
              <a:rPr lang="en-US" sz="1600" dirty="0">
                <a:solidFill>
                  <a:schemeClr val="tx1"/>
                </a:solidFill>
                <a:latin typeface="+mn-lt"/>
              </a:rPr>
              <a:t>and IT education</a:t>
            </a:r>
          </a:p>
          <a:p>
            <a:pPr algn="just">
              <a:lnSpc>
                <a:spcPct val="150000"/>
              </a:lnSpc>
            </a:pPr>
            <a:r>
              <a:rPr lang="en-US" sz="1600" dirty="0">
                <a:solidFill>
                  <a:schemeClr val="tx1"/>
                </a:solidFill>
                <a:latin typeface="+mn-lt"/>
              </a:rPr>
              <a:t>	</a:t>
            </a:r>
            <a:r>
              <a:rPr lang="en-US" sz="1600" b="0" i="0" dirty="0">
                <a:solidFill>
                  <a:schemeClr val="tx1"/>
                </a:solidFill>
                <a:effectLst/>
                <a:latin typeface="+mn-lt"/>
              </a:rPr>
              <a:t>A good information technology base is essential for the development of every sector in the economy. </a:t>
            </a:r>
          </a:p>
          <a:p>
            <a:pPr algn="just">
              <a:lnSpc>
                <a:spcPct val="150000"/>
              </a:lnSpc>
            </a:pPr>
            <a:r>
              <a:rPr lang="en-US" sz="1600" b="0" i="0" dirty="0">
                <a:solidFill>
                  <a:schemeClr val="tx1"/>
                </a:solidFill>
                <a:effectLst/>
                <a:latin typeface="+mn-lt"/>
              </a:rPr>
              <a:t>	Other areas for promotion of Science and Technology and its applications include </a:t>
            </a:r>
            <a:r>
              <a:rPr lang="en-US" sz="1600" b="1" i="0" dirty="0">
                <a:solidFill>
                  <a:srgbClr val="FF0000"/>
                </a:solidFill>
                <a:effectLst/>
                <a:latin typeface="+mn-lt"/>
              </a:rPr>
              <a:t>rural technologies, eco-preservation </a:t>
            </a:r>
            <a:r>
              <a:rPr lang="en-US" sz="1600" b="0" i="0" dirty="0">
                <a:solidFill>
                  <a:schemeClr val="tx1"/>
                </a:solidFill>
                <a:effectLst/>
                <a:latin typeface="+mn-lt"/>
              </a:rPr>
              <a:t>etc.</a:t>
            </a:r>
            <a:endParaRPr lang="en-IN" sz="1600" dirty="0">
              <a:solidFill>
                <a:schemeClr val="tx1"/>
              </a:solidFill>
              <a:latin typeface="+mn-lt"/>
            </a:endParaRPr>
          </a:p>
        </p:txBody>
      </p:sp>
      <p:pic>
        <p:nvPicPr>
          <p:cNvPr id="5122" name="Picture 2" descr="Science and Technology">
            <a:extLst>
              <a:ext uri="{FF2B5EF4-FFF2-40B4-BE49-F238E27FC236}">
                <a16:creationId xmlns:a16="http://schemas.microsoft.com/office/drawing/2014/main" id="{A566A03A-D4DB-B419-BDDF-730632B3B4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8742" y="944801"/>
            <a:ext cx="1985864" cy="120751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Science and Technology">
            <a:extLst>
              <a:ext uri="{FF2B5EF4-FFF2-40B4-BE49-F238E27FC236}">
                <a16:creationId xmlns:a16="http://schemas.microsoft.com/office/drawing/2014/main" id="{477C5A54-E2C1-2837-5CC6-46F3146AEC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988" y="2929538"/>
            <a:ext cx="1713390" cy="100797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1">
            <a:extLst>
              <a:ext uri="{FF2B5EF4-FFF2-40B4-BE49-F238E27FC236}">
                <a16:creationId xmlns:a16="http://schemas.microsoft.com/office/drawing/2014/main" id="{17F54B9B-9788-CE7E-1C7C-DF803A8A6880}"/>
              </a:ext>
            </a:extLst>
          </p:cNvPr>
          <p:cNvSpPr txBox="1">
            <a:spLocks/>
          </p:cNvSpPr>
          <p:nvPr/>
        </p:nvSpPr>
        <p:spPr>
          <a:xfrm>
            <a:off x="8390256" y="4594348"/>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62</a:t>
            </a:fld>
            <a:endParaRPr lang="en" b="1" dirty="0">
              <a:solidFill>
                <a:schemeClr val="tx1"/>
              </a:solidFill>
            </a:endParaRPr>
          </a:p>
        </p:txBody>
      </p:sp>
      <p:sp>
        <p:nvSpPr>
          <p:cNvPr id="2" name="TextBox 1">
            <a:extLst>
              <a:ext uri="{FF2B5EF4-FFF2-40B4-BE49-F238E27FC236}">
                <a16:creationId xmlns:a16="http://schemas.microsoft.com/office/drawing/2014/main" id="{A2629E20-8E0C-4734-19C9-53B8D8709068}"/>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646247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Varsey Trek, Sikkim -">
            <a:extLst>
              <a:ext uri="{FF2B5EF4-FFF2-40B4-BE49-F238E27FC236}">
                <a16:creationId xmlns:a16="http://schemas.microsoft.com/office/drawing/2014/main" id="{CC0E5674-1BB9-4959-560E-3C76281C0D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84" y="3206471"/>
            <a:ext cx="2947269" cy="155447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7FEFA3E-E593-6E22-62C7-AD915D282349}"/>
              </a:ext>
            </a:extLst>
          </p:cNvPr>
          <p:cNvPicPr>
            <a:picLocks noChangeAspect="1"/>
          </p:cNvPicPr>
          <p:nvPr/>
        </p:nvPicPr>
        <p:blipFill>
          <a:blip r:embed="rId4"/>
          <a:stretch>
            <a:fillRect/>
          </a:stretch>
        </p:blipFill>
        <p:spPr>
          <a:xfrm>
            <a:off x="139809" y="575327"/>
            <a:ext cx="1201029" cy="1201029"/>
          </a:xfrm>
          <a:prstGeom prst="rect">
            <a:avLst/>
          </a:prstGeom>
        </p:spPr>
      </p:pic>
      <p:pic>
        <p:nvPicPr>
          <p:cNvPr id="7170" name="Picture 2" descr="Tourism">
            <a:extLst>
              <a:ext uri="{FF2B5EF4-FFF2-40B4-BE49-F238E27FC236}">
                <a16:creationId xmlns:a16="http://schemas.microsoft.com/office/drawing/2014/main" id="{01E4306C-C96F-AC7F-7C2C-5FA19A9650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1259" y="201094"/>
            <a:ext cx="2114553" cy="125985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Tourism">
            <a:extLst>
              <a:ext uri="{FF2B5EF4-FFF2-40B4-BE49-F238E27FC236}">
                <a16:creationId xmlns:a16="http://schemas.microsoft.com/office/drawing/2014/main" id="{C790F85A-73E9-CB26-DB2B-303C7404FD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2664" y="1264975"/>
            <a:ext cx="2077436" cy="13441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D5A7EB6-98E9-875C-9F97-8CFD22E2180F}"/>
              </a:ext>
            </a:extLst>
          </p:cNvPr>
          <p:cNvSpPr txBox="1"/>
          <p:nvPr/>
        </p:nvSpPr>
        <p:spPr>
          <a:xfrm>
            <a:off x="1506541" y="628376"/>
            <a:ext cx="4572000" cy="2123658"/>
          </a:xfrm>
          <a:prstGeom prst="rect">
            <a:avLst/>
          </a:prstGeom>
          <a:noFill/>
        </p:spPr>
        <p:txBody>
          <a:bodyPr wrap="square">
            <a:spAutoFit/>
          </a:bodyPr>
          <a:lstStyle/>
          <a:p>
            <a:pPr marL="285750" indent="-285750" algn="just">
              <a:spcAft>
                <a:spcPts val="1200"/>
              </a:spcAft>
              <a:buFont typeface="Arial" panose="020B0604020202020204" pitchFamily="34" charset="0"/>
              <a:buChar char="•"/>
            </a:pPr>
            <a:r>
              <a:rPr lang="en-US" dirty="0">
                <a:solidFill>
                  <a:schemeClr val="tx1"/>
                </a:solidFill>
              </a:rPr>
              <a:t>North East region are blessed with natural scenic beauty, distinct historical cultural and ethnic heritage. </a:t>
            </a:r>
          </a:p>
          <a:p>
            <a:pPr marL="285750" indent="-285750">
              <a:spcAft>
                <a:spcPts val="1200"/>
              </a:spcAft>
              <a:buFont typeface="Arial" panose="020B0604020202020204" pitchFamily="34" charset="0"/>
              <a:buChar char="•"/>
            </a:pPr>
            <a:r>
              <a:rPr lang="en-US" b="1" dirty="0">
                <a:solidFill>
                  <a:srgbClr val="FF0000"/>
                </a:solidFill>
              </a:rPr>
              <a:t>Offers tremendous scope for tourism in the region</a:t>
            </a:r>
            <a:r>
              <a:rPr lang="en-US" dirty="0"/>
              <a:t>. </a:t>
            </a:r>
          </a:p>
          <a:p>
            <a:pPr marL="285750" indent="-285750">
              <a:spcAft>
                <a:spcPts val="1200"/>
              </a:spcAft>
              <a:buFont typeface="Arial" panose="020B0604020202020204" pitchFamily="34" charset="0"/>
              <a:buChar char="•"/>
            </a:pPr>
            <a:r>
              <a:rPr lang="en-US" dirty="0"/>
              <a:t>There is also a great scope for </a:t>
            </a:r>
            <a:r>
              <a:rPr lang="en-US" b="1" dirty="0">
                <a:solidFill>
                  <a:srgbClr val="FF0000"/>
                </a:solidFill>
              </a:rPr>
              <a:t>mountaineering</a:t>
            </a:r>
            <a:r>
              <a:rPr lang="en-US" dirty="0"/>
              <a:t>, </a:t>
            </a:r>
            <a:r>
              <a:rPr lang="en-US" b="1" dirty="0">
                <a:solidFill>
                  <a:srgbClr val="FF0000"/>
                </a:solidFill>
              </a:rPr>
              <a:t>trekking, adventure</a:t>
            </a:r>
            <a:r>
              <a:rPr lang="en-US" dirty="0"/>
              <a:t> tourism, agro tourism, cultural tourism, eco tourism etc. </a:t>
            </a:r>
          </a:p>
        </p:txBody>
      </p:sp>
      <p:pic>
        <p:nvPicPr>
          <p:cNvPr id="7174" name="Picture 6" descr="Kaziranga">
            <a:extLst>
              <a:ext uri="{FF2B5EF4-FFF2-40B4-BE49-F238E27FC236}">
                <a16:creationId xmlns:a16="http://schemas.microsoft.com/office/drawing/2014/main" id="{4613B246-22EA-A15C-F749-559EED0BC2F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12436" y="3206471"/>
            <a:ext cx="2487167" cy="1554480"/>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Meghalaya's living root bridges in UNESCO's tentative list of World  Heritage Sites; know more about them | Lifestyle News,The Indian Express">
            <a:extLst>
              <a:ext uri="{FF2B5EF4-FFF2-40B4-BE49-F238E27FC236}">
                <a16:creationId xmlns:a16="http://schemas.microsoft.com/office/drawing/2014/main" id="{66F672B0-D8B1-0E8D-8436-8BCBFBFD3B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55441" y="3521923"/>
            <a:ext cx="2228855" cy="1239027"/>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25662029-80F0-8152-89DA-7213BA562BC5}"/>
              </a:ext>
            </a:extLst>
          </p:cNvPr>
          <p:cNvCxnSpPr>
            <a:cxnSpLocks/>
          </p:cNvCxnSpPr>
          <p:nvPr/>
        </p:nvCxnSpPr>
        <p:spPr>
          <a:xfrm flipV="1">
            <a:off x="1463039" y="475344"/>
            <a:ext cx="0" cy="2267856"/>
          </a:xfrm>
          <a:prstGeom prst="line">
            <a:avLst/>
          </a:prstGeom>
          <a:ln>
            <a:solidFill>
              <a:srgbClr val="00B050"/>
            </a:solidFill>
          </a:ln>
        </p:spPr>
        <p:style>
          <a:lnRef idx="3">
            <a:schemeClr val="accent4"/>
          </a:lnRef>
          <a:fillRef idx="0">
            <a:schemeClr val="accent4"/>
          </a:fillRef>
          <a:effectRef idx="2">
            <a:schemeClr val="accent4"/>
          </a:effectRef>
          <a:fontRef idx="minor">
            <a:schemeClr val="tx1"/>
          </a:fontRef>
        </p:style>
      </p:cxnSp>
      <p:sp>
        <p:nvSpPr>
          <p:cNvPr id="8" name="Slide Number Placeholder 1">
            <a:extLst>
              <a:ext uri="{FF2B5EF4-FFF2-40B4-BE49-F238E27FC236}">
                <a16:creationId xmlns:a16="http://schemas.microsoft.com/office/drawing/2014/main" id="{C5670F66-6BD5-689A-5571-F2DAD919E6C6}"/>
              </a:ext>
            </a:extLst>
          </p:cNvPr>
          <p:cNvSpPr txBox="1">
            <a:spLocks/>
          </p:cNvSpPr>
          <p:nvPr/>
        </p:nvSpPr>
        <p:spPr>
          <a:xfrm>
            <a:off x="8450924" y="4564150"/>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63</a:t>
            </a:fld>
            <a:endParaRPr lang="en" b="1" dirty="0">
              <a:solidFill>
                <a:schemeClr val="tx1"/>
              </a:solidFill>
            </a:endParaRPr>
          </a:p>
        </p:txBody>
      </p:sp>
      <p:pic>
        <p:nvPicPr>
          <p:cNvPr id="1026" name="Picture 2" descr="Cherry Blossoms Bloom in Shillong! - YouTube">
            <a:extLst>
              <a:ext uri="{FF2B5EF4-FFF2-40B4-BE49-F238E27FC236}">
                <a16:creationId xmlns:a16="http://schemas.microsoft.com/office/drawing/2014/main" id="{A1AE56D9-1E8E-6599-5B27-F8704C25938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58480" y="3206471"/>
            <a:ext cx="2763519" cy="15544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Visit Krem Puri For Largest Sandstone Cave | LBB, Kolkata">
            <a:extLst>
              <a:ext uri="{FF2B5EF4-FFF2-40B4-BE49-F238E27FC236}">
                <a16:creationId xmlns:a16="http://schemas.microsoft.com/office/drawing/2014/main" id="{646801C6-1B63-67EA-A77D-DF93E3C3EA3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987981" y="2297597"/>
            <a:ext cx="2077436" cy="13849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7FCE10-77C3-4BD0-FFB7-47624047E79B}"/>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68199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CF5BC0-FEAD-D967-5753-8E9DD75ACB71}"/>
              </a:ext>
            </a:extLst>
          </p:cNvPr>
          <p:cNvPicPr>
            <a:picLocks noChangeAspect="1"/>
          </p:cNvPicPr>
          <p:nvPr/>
        </p:nvPicPr>
        <p:blipFill>
          <a:blip r:embed="rId3"/>
          <a:stretch>
            <a:fillRect/>
          </a:stretch>
        </p:blipFill>
        <p:spPr>
          <a:xfrm>
            <a:off x="6636123" y="617025"/>
            <a:ext cx="1312879" cy="1504821"/>
          </a:xfrm>
          <a:prstGeom prst="rect">
            <a:avLst/>
          </a:prstGeom>
        </p:spPr>
      </p:pic>
      <p:sp>
        <p:nvSpPr>
          <p:cNvPr id="5" name="TextBox 4">
            <a:extLst>
              <a:ext uri="{FF2B5EF4-FFF2-40B4-BE49-F238E27FC236}">
                <a16:creationId xmlns:a16="http://schemas.microsoft.com/office/drawing/2014/main" id="{25AFD55B-8469-79C2-6DB2-9444284672D7}"/>
              </a:ext>
            </a:extLst>
          </p:cNvPr>
          <p:cNvSpPr txBox="1"/>
          <p:nvPr/>
        </p:nvSpPr>
        <p:spPr>
          <a:xfrm>
            <a:off x="594100" y="617025"/>
            <a:ext cx="5486401" cy="147732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gn="just">
              <a:spcAft>
                <a:spcPts val="1200"/>
              </a:spcAft>
              <a:buFont typeface="Arial" panose="020B0604020202020204" pitchFamily="34" charset="0"/>
              <a:buChar char="•"/>
            </a:pPr>
            <a:r>
              <a:rPr lang="en-US" b="0" i="0" dirty="0">
                <a:solidFill>
                  <a:srgbClr val="353535"/>
                </a:solidFill>
                <a:effectLst/>
                <a:latin typeface="+mn-lt"/>
              </a:rPr>
              <a:t>A new genre of publicity venture for the North Eastern Region</a:t>
            </a:r>
          </a:p>
          <a:p>
            <a:pPr marL="285750" indent="-285750" algn="just">
              <a:spcAft>
                <a:spcPts val="1200"/>
              </a:spcAft>
              <a:buFont typeface="Arial" panose="020B0604020202020204" pitchFamily="34" charset="0"/>
              <a:buChar char="•"/>
            </a:pPr>
            <a:r>
              <a:rPr lang="en-US" dirty="0">
                <a:latin typeface="+mn-lt"/>
              </a:rPr>
              <a:t>By means of innovative concerted, cohesive and continuous </a:t>
            </a:r>
            <a:r>
              <a:rPr lang="en-US" b="1" dirty="0">
                <a:latin typeface="+mn-lt"/>
              </a:rPr>
              <a:t>multimedia campaign</a:t>
            </a:r>
            <a:r>
              <a:rPr lang="en-US" dirty="0">
                <a:latin typeface="+mn-lt"/>
              </a:rPr>
              <a:t>. </a:t>
            </a:r>
          </a:p>
          <a:p>
            <a:pPr marL="285750" indent="-285750" algn="just">
              <a:spcAft>
                <a:spcPts val="1200"/>
              </a:spcAft>
              <a:buFont typeface="Arial" panose="020B0604020202020204" pitchFamily="34" charset="0"/>
              <a:buChar char="•"/>
            </a:pPr>
            <a:r>
              <a:rPr lang="en-US" dirty="0">
                <a:latin typeface="+mn-lt"/>
              </a:rPr>
              <a:t>The publicity exercise should pave the way for the socio-economic and cultural development and progress of the region.</a:t>
            </a:r>
            <a:endParaRPr lang="en-IN" dirty="0">
              <a:latin typeface="+mn-lt"/>
            </a:endParaRPr>
          </a:p>
        </p:txBody>
      </p:sp>
      <p:pic>
        <p:nvPicPr>
          <p:cNvPr id="7" name="Picture 6">
            <a:extLst>
              <a:ext uri="{FF2B5EF4-FFF2-40B4-BE49-F238E27FC236}">
                <a16:creationId xmlns:a16="http://schemas.microsoft.com/office/drawing/2014/main" id="{CB58334E-7603-4029-4584-E62B7A384F1B}"/>
              </a:ext>
            </a:extLst>
          </p:cNvPr>
          <p:cNvPicPr>
            <a:picLocks noChangeAspect="1"/>
          </p:cNvPicPr>
          <p:nvPr/>
        </p:nvPicPr>
        <p:blipFill>
          <a:blip r:embed="rId4"/>
          <a:stretch>
            <a:fillRect/>
          </a:stretch>
        </p:blipFill>
        <p:spPr>
          <a:xfrm>
            <a:off x="529718" y="2467697"/>
            <a:ext cx="1387188" cy="1614025"/>
          </a:xfrm>
          <a:prstGeom prst="rect">
            <a:avLst/>
          </a:prstGeom>
        </p:spPr>
      </p:pic>
      <p:sp>
        <p:nvSpPr>
          <p:cNvPr id="8" name="TextBox 7">
            <a:extLst>
              <a:ext uri="{FF2B5EF4-FFF2-40B4-BE49-F238E27FC236}">
                <a16:creationId xmlns:a16="http://schemas.microsoft.com/office/drawing/2014/main" id="{50EAA8F4-3E8F-E8A3-E2B2-192BDD9637E4}"/>
              </a:ext>
            </a:extLst>
          </p:cNvPr>
          <p:cNvSpPr txBox="1"/>
          <p:nvPr/>
        </p:nvSpPr>
        <p:spPr>
          <a:xfrm>
            <a:off x="2216086" y="2320603"/>
            <a:ext cx="6398196" cy="212365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lgn="just">
              <a:spcAft>
                <a:spcPts val="1200"/>
              </a:spcAft>
              <a:buFont typeface="Arial" panose="020B0604020202020204" pitchFamily="34" charset="0"/>
              <a:buChar char="•"/>
            </a:pPr>
            <a:r>
              <a:rPr lang="en-US" dirty="0"/>
              <a:t>NER is not a very homogenous territory for easily providing normal health care services round the clock to all the 47 million people of the region</a:t>
            </a:r>
          </a:p>
          <a:p>
            <a:pPr marL="285750" indent="-285750" algn="just">
              <a:spcAft>
                <a:spcPts val="1200"/>
              </a:spcAft>
              <a:buFont typeface="Arial" panose="020B0604020202020204" pitchFamily="34" charset="0"/>
              <a:buChar char="•"/>
            </a:pPr>
            <a:r>
              <a:rPr lang="en-US" dirty="0"/>
              <a:t>Moreover, due to </a:t>
            </a:r>
            <a:r>
              <a:rPr lang="en-US" b="1" dirty="0"/>
              <a:t>inadequate communication facilities throughout the region, health care services have not yet become available to everyone</a:t>
            </a:r>
            <a:r>
              <a:rPr lang="en-US" dirty="0"/>
              <a:t>.</a:t>
            </a:r>
          </a:p>
          <a:p>
            <a:pPr marL="285750" indent="-285750" algn="just">
              <a:spcAft>
                <a:spcPts val="1200"/>
              </a:spcAft>
              <a:buFont typeface="Arial" panose="020B0604020202020204" pitchFamily="34" charset="0"/>
              <a:buChar char="•"/>
            </a:pPr>
            <a:r>
              <a:rPr lang="en-US" dirty="0"/>
              <a:t>Though in the last few decades large scale development in the health care services and medical education has taken place, still a lot needs to be done for ensuring good health care services to all the people of the region. </a:t>
            </a:r>
          </a:p>
        </p:txBody>
      </p:sp>
      <p:sp>
        <p:nvSpPr>
          <p:cNvPr id="3" name="Slide Number Placeholder 1">
            <a:extLst>
              <a:ext uri="{FF2B5EF4-FFF2-40B4-BE49-F238E27FC236}">
                <a16:creationId xmlns:a16="http://schemas.microsoft.com/office/drawing/2014/main" id="{BBB26868-6C43-C20A-36D7-9BFFEA4D87F4}"/>
              </a:ext>
            </a:extLst>
          </p:cNvPr>
          <p:cNvSpPr txBox="1">
            <a:spLocks/>
          </p:cNvSpPr>
          <p:nvPr/>
        </p:nvSpPr>
        <p:spPr>
          <a:xfrm>
            <a:off x="8500461" y="461288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64</a:t>
            </a:fld>
            <a:endParaRPr lang="en" b="1" dirty="0">
              <a:solidFill>
                <a:schemeClr val="tx1"/>
              </a:solidFill>
            </a:endParaRPr>
          </a:p>
        </p:txBody>
      </p:sp>
      <p:sp>
        <p:nvSpPr>
          <p:cNvPr id="2" name="TextBox 1">
            <a:extLst>
              <a:ext uri="{FF2B5EF4-FFF2-40B4-BE49-F238E27FC236}">
                <a16:creationId xmlns:a16="http://schemas.microsoft.com/office/drawing/2014/main" id="{05702553-1B8F-EF21-FF3B-24374312E114}"/>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710603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CDDCEDE-8E6C-19C3-94B8-ACECFC137E50}"/>
              </a:ext>
            </a:extLst>
          </p:cNvPr>
          <p:cNvCxnSpPr>
            <a:cxnSpLocks/>
          </p:cNvCxnSpPr>
          <p:nvPr/>
        </p:nvCxnSpPr>
        <p:spPr>
          <a:xfrm flipV="1">
            <a:off x="2254348" y="283399"/>
            <a:ext cx="0" cy="4438070"/>
          </a:xfrm>
          <a:prstGeom prst="line">
            <a:avLst/>
          </a:prstGeom>
        </p:spPr>
        <p:style>
          <a:lnRef idx="3">
            <a:schemeClr val="accent5"/>
          </a:lnRef>
          <a:fillRef idx="0">
            <a:schemeClr val="accent5"/>
          </a:fillRef>
          <a:effectRef idx="2">
            <a:schemeClr val="accent5"/>
          </a:effectRef>
          <a:fontRef idx="minor">
            <a:schemeClr val="tx1"/>
          </a:fontRef>
        </p:style>
      </p:cxnSp>
      <p:pic>
        <p:nvPicPr>
          <p:cNvPr id="5" name="Picture 4">
            <a:extLst>
              <a:ext uri="{FF2B5EF4-FFF2-40B4-BE49-F238E27FC236}">
                <a16:creationId xmlns:a16="http://schemas.microsoft.com/office/drawing/2014/main" id="{A139B786-EE5C-1419-5DEF-A28CBE841B26}"/>
              </a:ext>
            </a:extLst>
          </p:cNvPr>
          <p:cNvPicPr>
            <a:picLocks noChangeAspect="1"/>
          </p:cNvPicPr>
          <p:nvPr/>
        </p:nvPicPr>
        <p:blipFill>
          <a:blip r:embed="rId3"/>
          <a:stretch>
            <a:fillRect/>
          </a:stretch>
        </p:blipFill>
        <p:spPr>
          <a:xfrm>
            <a:off x="228472" y="1282860"/>
            <a:ext cx="1829055" cy="1838582"/>
          </a:xfrm>
          <a:prstGeom prst="rect">
            <a:avLst/>
          </a:prstGeom>
        </p:spPr>
      </p:pic>
      <p:pic>
        <p:nvPicPr>
          <p:cNvPr id="8194" name="Picture 2" descr="Transport and Communication">
            <a:extLst>
              <a:ext uri="{FF2B5EF4-FFF2-40B4-BE49-F238E27FC236}">
                <a16:creationId xmlns:a16="http://schemas.microsoft.com/office/drawing/2014/main" id="{A0B9A2D1-13ED-5BE3-FB24-2B91C93E1A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5757" y="2717205"/>
            <a:ext cx="2959976" cy="167687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ransport and Communication">
            <a:extLst>
              <a:ext uri="{FF2B5EF4-FFF2-40B4-BE49-F238E27FC236}">
                <a16:creationId xmlns:a16="http://schemas.microsoft.com/office/drawing/2014/main" id="{1C2B0A6F-1D6F-83B0-58BD-8CE4261FD2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51170" y="2717205"/>
            <a:ext cx="3093720" cy="167687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25A7AA-2327-D52D-5510-7DD67E7441E8}"/>
              </a:ext>
            </a:extLst>
          </p:cNvPr>
          <p:cNvSpPr txBox="1"/>
          <p:nvPr/>
        </p:nvSpPr>
        <p:spPr>
          <a:xfrm>
            <a:off x="2437723" y="567741"/>
            <a:ext cx="6228010" cy="1846659"/>
          </a:xfrm>
          <a:prstGeom prst="rect">
            <a:avLst/>
          </a:prstGeom>
          <a:noFill/>
        </p:spPr>
        <p:txBody>
          <a:bodyPr wrap="square">
            <a:spAutoFit/>
          </a:bodyPr>
          <a:lstStyle/>
          <a:p>
            <a:pPr marL="285750" indent="-285750" algn="just">
              <a:spcAft>
                <a:spcPts val="1200"/>
              </a:spcAft>
              <a:buFont typeface="Arial" panose="020B0604020202020204" pitchFamily="34" charset="0"/>
              <a:buChar char="•"/>
            </a:pPr>
            <a:r>
              <a:rPr lang="en-US" dirty="0"/>
              <a:t>Due to the unique topographical diversity in such a small area </a:t>
            </a:r>
          </a:p>
          <a:p>
            <a:pPr marL="285750" indent="-285750" algn="just">
              <a:spcAft>
                <a:spcPts val="1200"/>
              </a:spcAft>
              <a:buFont typeface="Arial" panose="020B0604020202020204" pitchFamily="34" charset="0"/>
              <a:buChar char="•"/>
            </a:pPr>
            <a:r>
              <a:rPr lang="en-US" dirty="0"/>
              <a:t>Requirement of such huge length of road connectivity cannot be ruled out. </a:t>
            </a:r>
          </a:p>
          <a:p>
            <a:pPr marL="285750" indent="-285750" algn="just">
              <a:spcAft>
                <a:spcPts val="1200"/>
              </a:spcAft>
              <a:buFont typeface="Arial" panose="020B0604020202020204" pitchFamily="34" charset="0"/>
              <a:buChar char="•"/>
            </a:pPr>
            <a:r>
              <a:rPr lang="en-US" dirty="0"/>
              <a:t>Revenue collection of the States is small </a:t>
            </a:r>
          </a:p>
          <a:p>
            <a:pPr marL="285750" indent="-285750" algn="just">
              <a:spcAft>
                <a:spcPts val="1200"/>
              </a:spcAft>
              <a:buFont typeface="Arial" panose="020B0604020202020204" pitchFamily="34" charset="0"/>
              <a:buChar char="•"/>
            </a:pPr>
            <a:r>
              <a:rPr lang="en-US" dirty="0"/>
              <a:t>States have to depend on the central funding to a great extent to run the affairs of the States, like the salaries of its employees.</a:t>
            </a:r>
            <a:endParaRPr lang="en-IN" dirty="0"/>
          </a:p>
        </p:txBody>
      </p:sp>
      <p:sp>
        <p:nvSpPr>
          <p:cNvPr id="3" name="Slide Number Placeholder 1">
            <a:extLst>
              <a:ext uri="{FF2B5EF4-FFF2-40B4-BE49-F238E27FC236}">
                <a16:creationId xmlns:a16="http://schemas.microsoft.com/office/drawing/2014/main" id="{EE0A83D1-A538-682F-D825-3AE7B4378DD2}"/>
              </a:ext>
            </a:extLst>
          </p:cNvPr>
          <p:cNvSpPr txBox="1">
            <a:spLocks/>
          </p:cNvSpPr>
          <p:nvPr/>
        </p:nvSpPr>
        <p:spPr>
          <a:xfrm>
            <a:off x="8507392" y="4721469"/>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65</a:t>
            </a:fld>
            <a:endParaRPr lang="en" b="1" dirty="0">
              <a:solidFill>
                <a:schemeClr val="tx1"/>
              </a:solidFill>
            </a:endParaRPr>
          </a:p>
        </p:txBody>
      </p:sp>
      <p:sp>
        <p:nvSpPr>
          <p:cNvPr id="4" name="TextBox 3">
            <a:extLst>
              <a:ext uri="{FF2B5EF4-FFF2-40B4-BE49-F238E27FC236}">
                <a16:creationId xmlns:a16="http://schemas.microsoft.com/office/drawing/2014/main" id="{0B6E7172-93D8-71D4-B40D-8059D0603B0A}"/>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80320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4 Essential SEO Strategies You Need to Focus on This Year">
            <a:extLst>
              <a:ext uri="{FF2B5EF4-FFF2-40B4-BE49-F238E27FC236}">
                <a16:creationId xmlns:a16="http://schemas.microsoft.com/office/drawing/2014/main" id="{93CC9FB7-4F93-AF50-4977-ECC88C8BC4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60" y="184150"/>
            <a:ext cx="9072880" cy="47752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a:extLst>
              <a:ext uri="{FF2B5EF4-FFF2-40B4-BE49-F238E27FC236}">
                <a16:creationId xmlns:a16="http://schemas.microsoft.com/office/drawing/2014/main" id="{E8B533A6-2C64-8503-73A0-7C58B749B1BF}"/>
              </a:ext>
            </a:extLst>
          </p:cNvPr>
          <p:cNvSpPr txBox="1">
            <a:spLocks/>
          </p:cNvSpPr>
          <p:nvPr/>
        </p:nvSpPr>
        <p:spPr>
          <a:xfrm>
            <a:off x="3156858" y="1454150"/>
            <a:ext cx="5718628" cy="1117600"/>
          </a:xfrm>
          <a:prstGeom prst="rect">
            <a:avLst/>
          </a:prstGeom>
        </p:spPr>
        <p:style>
          <a:lnRef idx="1">
            <a:schemeClr val="accent3"/>
          </a:lnRef>
          <a:fillRef idx="2">
            <a:schemeClr val="accent3"/>
          </a:fillRef>
          <a:effectRef idx="1">
            <a:schemeClr val="accent3"/>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marL="158750" indent="0" algn="ctr">
              <a:buNone/>
            </a:pPr>
            <a:r>
              <a:rPr lang="en-IN" sz="2800" b="1" dirty="0">
                <a:latin typeface="+mj-lt"/>
              </a:rPr>
              <a:t>STRATEGIES FOR SOCIAL AND ECONOMIC INCLUSION</a:t>
            </a:r>
          </a:p>
        </p:txBody>
      </p:sp>
      <p:sp>
        <p:nvSpPr>
          <p:cNvPr id="2" name="Slide Number Placeholder 1">
            <a:extLst>
              <a:ext uri="{FF2B5EF4-FFF2-40B4-BE49-F238E27FC236}">
                <a16:creationId xmlns:a16="http://schemas.microsoft.com/office/drawing/2014/main" id="{4F992BC7-DCBE-8A10-BC60-321C1E360373}"/>
              </a:ext>
            </a:extLst>
          </p:cNvPr>
          <p:cNvSpPr>
            <a:spLocks noGrp="1"/>
          </p:cNvSpPr>
          <p:nvPr>
            <p:ph type="sldNum" sz="quarter" idx="12"/>
          </p:nvPr>
        </p:nvSpPr>
        <p:spPr/>
        <p:txBody>
          <a:bodyPr/>
          <a:lstStyle/>
          <a:p>
            <a:endParaRPr lang="en-IN" dirty="0"/>
          </a:p>
        </p:txBody>
      </p:sp>
      <p:sp>
        <p:nvSpPr>
          <p:cNvPr id="3" name="TextBox 2">
            <a:extLst>
              <a:ext uri="{FF2B5EF4-FFF2-40B4-BE49-F238E27FC236}">
                <a16:creationId xmlns:a16="http://schemas.microsoft.com/office/drawing/2014/main" id="{1B5CDC32-4947-788A-805C-CA076F649461}"/>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362613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BF68B-47E1-7A56-CB2C-0F94E39C5B82}"/>
              </a:ext>
            </a:extLst>
          </p:cNvPr>
          <p:cNvSpPr txBox="1">
            <a:spLocks/>
          </p:cNvSpPr>
          <p:nvPr/>
        </p:nvSpPr>
        <p:spPr>
          <a:xfrm>
            <a:off x="1258807" y="257679"/>
            <a:ext cx="7047300" cy="482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IN" sz="1800" b="1" dirty="0">
                <a:latin typeface="+mj-lt"/>
              </a:rPr>
              <a:t>STRATEGIES FOR SOCIAL AND ECONOMIC INCLUSION</a:t>
            </a:r>
            <a:br>
              <a:rPr lang="en-IN" sz="1800" b="1" dirty="0">
                <a:latin typeface="+mj-lt"/>
              </a:rPr>
            </a:br>
            <a:endParaRPr lang="en-IN" sz="1800" dirty="0">
              <a:latin typeface="+mj-lt"/>
            </a:endParaRPr>
          </a:p>
        </p:txBody>
      </p:sp>
      <p:graphicFrame>
        <p:nvGraphicFramePr>
          <p:cNvPr id="3" name="Diagram 2">
            <a:extLst>
              <a:ext uri="{FF2B5EF4-FFF2-40B4-BE49-F238E27FC236}">
                <a16:creationId xmlns:a16="http://schemas.microsoft.com/office/drawing/2014/main" id="{6F3D7DBC-F74F-131F-C496-BB47EF3F0F91}"/>
              </a:ext>
            </a:extLst>
          </p:cNvPr>
          <p:cNvGraphicFramePr/>
          <p:nvPr>
            <p:extLst>
              <p:ext uri="{D42A27DB-BD31-4B8C-83A1-F6EECF244321}">
                <p14:modId xmlns:p14="http://schemas.microsoft.com/office/powerpoint/2010/main" val="1222039670"/>
              </p:ext>
            </p:extLst>
          </p:nvPr>
        </p:nvGraphicFramePr>
        <p:xfrm>
          <a:off x="631370" y="740079"/>
          <a:ext cx="7772855" cy="4071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1">
            <a:extLst>
              <a:ext uri="{FF2B5EF4-FFF2-40B4-BE49-F238E27FC236}">
                <a16:creationId xmlns:a16="http://schemas.microsoft.com/office/drawing/2014/main" id="{50C52A2F-2831-5C95-6AC9-79C99587F70F}"/>
              </a:ext>
            </a:extLst>
          </p:cNvPr>
          <p:cNvSpPr txBox="1">
            <a:spLocks noGrp="1"/>
          </p:cNvSpPr>
          <p:nvPr>
            <p:ph type="sldNum" idx="12"/>
          </p:nvPr>
        </p:nvSpPr>
        <p:spPr>
          <a:xfrm>
            <a:off x="8404225" y="4673600"/>
            <a:ext cx="549275" cy="3937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67</a:t>
            </a:fld>
            <a:endParaRPr lang="en" b="1" dirty="0">
              <a:solidFill>
                <a:schemeClr val="tx1"/>
              </a:solidFill>
              <a:latin typeface="+mj-lt"/>
            </a:endParaRPr>
          </a:p>
        </p:txBody>
      </p:sp>
      <p:sp>
        <p:nvSpPr>
          <p:cNvPr id="4" name="TextBox 3">
            <a:extLst>
              <a:ext uri="{FF2B5EF4-FFF2-40B4-BE49-F238E27FC236}">
                <a16:creationId xmlns:a16="http://schemas.microsoft.com/office/drawing/2014/main" id="{6A5A9F67-FA97-7BF4-C4B6-057835CAD196}"/>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849706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E8B533A6-2C64-8503-73A0-7C58B749B1BF}"/>
              </a:ext>
            </a:extLst>
          </p:cNvPr>
          <p:cNvSpPr txBox="1">
            <a:spLocks/>
          </p:cNvSpPr>
          <p:nvPr/>
        </p:nvSpPr>
        <p:spPr>
          <a:xfrm>
            <a:off x="4847771" y="1613806"/>
            <a:ext cx="3302000" cy="1194707"/>
          </a:xfrm>
          <a:prstGeom prst="rect">
            <a:avLst/>
          </a:prstGeom>
        </p:spPr>
        <p:style>
          <a:lnRef idx="1">
            <a:schemeClr val="accent3"/>
          </a:lnRef>
          <a:fillRef idx="2">
            <a:schemeClr val="accent3"/>
          </a:fillRef>
          <a:effectRef idx="1">
            <a:schemeClr val="accent3"/>
          </a:effectRef>
          <a:fontRef idx="minor">
            <a:schemeClr val="dk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1pPr>
            <a:lvl2pPr marL="914400" marR="0" lvl="1"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2pPr>
            <a:lvl3pPr marL="1371600" marR="0" lvl="2"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3pPr>
            <a:lvl4pPr marL="1828800" marR="0" lvl="3"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4pPr>
            <a:lvl5pPr marL="2286000" marR="0" lvl="4"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5pPr>
            <a:lvl6pPr marL="2743200" marR="0" lvl="5"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6pPr>
            <a:lvl7pPr marL="3200400" marR="0" lvl="6"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7pPr>
            <a:lvl8pPr marL="3657600" marR="0" lvl="7"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8pPr>
            <a:lvl9pPr marL="4114800" marR="0" lvl="8" indent="-298450" algn="l" rtl="0">
              <a:lnSpc>
                <a:spcPct val="115000"/>
              </a:lnSpc>
              <a:spcBef>
                <a:spcPts val="0"/>
              </a:spcBef>
              <a:spcAft>
                <a:spcPts val="0"/>
              </a:spcAft>
              <a:buClr>
                <a:srgbClr val="435D74"/>
              </a:buClr>
              <a:buSzPts val="1100"/>
              <a:buFont typeface="Proxima Nova"/>
              <a:buChar char="■"/>
              <a:defRPr sz="1100" b="0" i="0" u="none" strike="noStrike" cap="none">
                <a:solidFill>
                  <a:srgbClr val="435D74"/>
                </a:solidFill>
                <a:latin typeface="Proxima Nova"/>
                <a:ea typeface="Proxima Nova"/>
                <a:cs typeface="Proxima Nova"/>
                <a:sym typeface="Proxima Nova"/>
              </a:defRPr>
            </a:lvl9pPr>
          </a:lstStyle>
          <a:p>
            <a:pPr marL="158750" indent="0" algn="ctr">
              <a:buNone/>
            </a:pPr>
            <a:r>
              <a:rPr lang="en-IN" sz="2800" b="1" dirty="0">
                <a:latin typeface="+mj-lt"/>
              </a:rPr>
              <a:t>RESEARCH STUDIES</a:t>
            </a:r>
          </a:p>
        </p:txBody>
      </p:sp>
      <p:pic>
        <p:nvPicPr>
          <p:cNvPr id="7170" name="Picture 2" descr="Studies Clipart Field Study - Research Clipart Transparent Background ,  Free Transparent Clipart - ClipartKey">
            <a:extLst>
              <a:ext uri="{FF2B5EF4-FFF2-40B4-BE49-F238E27FC236}">
                <a16:creationId xmlns:a16="http://schemas.microsoft.com/office/drawing/2014/main" id="{2EAB334E-9F65-936E-D510-3E2204F3C7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486" y="365497"/>
            <a:ext cx="3871006" cy="389263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B8BBF862-90C8-D3BA-1483-974852E5D660}"/>
              </a:ext>
            </a:extLst>
          </p:cNvPr>
          <p:cNvSpPr>
            <a:spLocks noGrp="1"/>
          </p:cNvSpPr>
          <p:nvPr>
            <p:ph type="sldNum" sz="quarter" idx="12"/>
          </p:nvPr>
        </p:nvSpPr>
        <p:spPr/>
        <p:txBody>
          <a:bodyPr/>
          <a:lstStyle/>
          <a:p>
            <a:endParaRPr lang="en-IN" dirty="0"/>
          </a:p>
        </p:txBody>
      </p:sp>
      <p:sp>
        <p:nvSpPr>
          <p:cNvPr id="3" name="TextBox 2">
            <a:extLst>
              <a:ext uri="{FF2B5EF4-FFF2-40B4-BE49-F238E27FC236}">
                <a16:creationId xmlns:a16="http://schemas.microsoft.com/office/drawing/2014/main" id="{BA2303E2-8774-F6CC-7122-F2CE6BACE6C2}"/>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74219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8FEF9-0679-80C0-6245-93CC8E07063A}"/>
              </a:ext>
            </a:extLst>
          </p:cNvPr>
          <p:cNvSpPr txBox="1"/>
          <p:nvPr/>
        </p:nvSpPr>
        <p:spPr>
          <a:xfrm>
            <a:off x="3435043" y="314372"/>
            <a:ext cx="1917513"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sz="1600" b="1" dirty="0">
                <a:ln w="0"/>
                <a:solidFill>
                  <a:schemeClr val="tx1"/>
                </a:solidFill>
                <a:effectLst>
                  <a:outerShdw blurRad="38100" dist="19050" dir="2700000" algn="tl" rotWithShape="0">
                    <a:schemeClr val="dk1">
                      <a:alpha val="40000"/>
                    </a:schemeClr>
                  </a:outerShdw>
                </a:effectLst>
                <a:latin typeface="+mj-lt"/>
              </a:rPr>
              <a:t>Research Study-I</a:t>
            </a:r>
            <a:endParaRPr lang="en-IN" sz="1600" b="1" dirty="0">
              <a:ln w="0"/>
              <a:solidFill>
                <a:schemeClr val="tx1"/>
              </a:solidFill>
              <a:effectLst>
                <a:outerShdw blurRad="38100" dist="19050" dir="2700000" algn="tl" rotWithShape="0">
                  <a:schemeClr val="dk1">
                    <a:alpha val="40000"/>
                  </a:schemeClr>
                </a:outerShdw>
              </a:effectLst>
              <a:latin typeface="+mj-lt"/>
            </a:endParaRPr>
          </a:p>
        </p:txBody>
      </p:sp>
      <p:sp>
        <p:nvSpPr>
          <p:cNvPr id="4" name="TextBox 3">
            <a:extLst>
              <a:ext uri="{FF2B5EF4-FFF2-40B4-BE49-F238E27FC236}">
                <a16:creationId xmlns:a16="http://schemas.microsoft.com/office/drawing/2014/main" id="{8426B344-F874-222D-4B68-2A09CD6A5771}"/>
              </a:ext>
            </a:extLst>
          </p:cNvPr>
          <p:cNvSpPr txBox="1"/>
          <p:nvPr/>
        </p:nvSpPr>
        <p:spPr>
          <a:xfrm>
            <a:off x="500400" y="847747"/>
            <a:ext cx="7887600" cy="83099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US" sz="1600" b="1" dirty="0">
                <a:solidFill>
                  <a:srgbClr val="C00000"/>
                </a:solidFill>
                <a:latin typeface="+mj-lt"/>
              </a:rPr>
              <a:t>Financial inclusion in north-eastern region: an investigation in the state of Assam</a:t>
            </a:r>
          </a:p>
          <a:p>
            <a:pPr algn="ctr"/>
            <a:r>
              <a:rPr lang="en-IN" sz="1600" b="1" dirty="0">
                <a:latin typeface="+mj-lt"/>
              </a:rPr>
              <a:t>Maity and Sahu (2021)</a:t>
            </a:r>
          </a:p>
        </p:txBody>
      </p:sp>
      <p:sp>
        <p:nvSpPr>
          <p:cNvPr id="6" name="TextBox 5">
            <a:extLst>
              <a:ext uri="{FF2B5EF4-FFF2-40B4-BE49-F238E27FC236}">
                <a16:creationId xmlns:a16="http://schemas.microsoft.com/office/drawing/2014/main" id="{FA77723E-0587-50A8-0D3E-B75C88D27E85}"/>
              </a:ext>
            </a:extLst>
          </p:cNvPr>
          <p:cNvSpPr txBox="1"/>
          <p:nvPr/>
        </p:nvSpPr>
        <p:spPr>
          <a:xfrm>
            <a:off x="628200" y="2160650"/>
            <a:ext cx="7887600" cy="1723549"/>
          </a:xfrm>
          <a:prstGeom prst="rect">
            <a:avLst/>
          </a:prstGeom>
          <a:noFill/>
        </p:spPr>
        <p:txBody>
          <a:bodyPr wrap="square">
            <a:spAutoFit/>
          </a:bodyPr>
          <a:lstStyle/>
          <a:p>
            <a:pPr algn="just">
              <a:spcAft>
                <a:spcPts val="1200"/>
              </a:spcAft>
            </a:pPr>
            <a:r>
              <a:rPr lang="en-US" sz="1600" b="1" dirty="0">
                <a:latin typeface="+mn-lt"/>
              </a:rPr>
              <a:t>Purpose </a:t>
            </a:r>
            <a:r>
              <a:rPr lang="en-US" sz="1600" dirty="0">
                <a:latin typeface="+mn-lt"/>
              </a:rPr>
              <a:t>– To analyze the status of financial inclusion in Assam with respect to demographic penetration, geographic penetration and usage ratio, i.e. credit–deposit ratio.</a:t>
            </a:r>
          </a:p>
          <a:p>
            <a:pPr algn="just">
              <a:spcAft>
                <a:spcPts val="1200"/>
              </a:spcAft>
            </a:pPr>
            <a:r>
              <a:rPr lang="en-US" sz="1600" b="1" dirty="0">
                <a:latin typeface="+mn-lt"/>
              </a:rPr>
              <a:t>Methodology</a:t>
            </a:r>
            <a:r>
              <a:rPr lang="en-US" sz="1600" dirty="0">
                <a:latin typeface="+mn-lt"/>
              </a:rPr>
              <a:t>– The study covers a period of </a:t>
            </a:r>
            <a:r>
              <a:rPr lang="en-US" sz="1600" b="1" dirty="0">
                <a:solidFill>
                  <a:srgbClr val="FF0000"/>
                </a:solidFill>
                <a:latin typeface="+mn-lt"/>
              </a:rPr>
              <a:t>12 years </a:t>
            </a:r>
            <a:r>
              <a:rPr lang="en-US" sz="1600" dirty="0">
                <a:latin typeface="+mn-lt"/>
              </a:rPr>
              <a:t>from 2007–08 to 2018–19. Both the parametric and non-parametric statistical tools have been used to analyze the various dimensions of financial inclusion.</a:t>
            </a:r>
          </a:p>
        </p:txBody>
      </p:sp>
      <p:sp>
        <p:nvSpPr>
          <p:cNvPr id="5" name="Slide Number Placeholder 1">
            <a:extLst>
              <a:ext uri="{FF2B5EF4-FFF2-40B4-BE49-F238E27FC236}">
                <a16:creationId xmlns:a16="http://schemas.microsoft.com/office/drawing/2014/main" id="{AF6C1899-677B-B4A9-FAEE-B0A4BA86EA43}"/>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j-lt"/>
              </a:rPr>
              <a:pPr algn="ctr"/>
              <a:t>69</a:t>
            </a:fld>
            <a:endParaRPr lang="en" b="1" dirty="0">
              <a:solidFill>
                <a:schemeClr val="tx1"/>
              </a:solidFill>
              <a:latin typeface="+mj-lt"/>
            </a:endParaRPr>
          </a:p>
        </p:txBody>
      </p:sp>
      <p:sp>
        <p:nvSpPr>
          <p:cNvPr id="3" name="TextBox 2">
            <a:extLst>
              <a:ext uri="{FF2B5EF4-FFF2-40B4-BE49-F238E27FC236}">
                <a16:creationId xmlns:a16="http://schemas.microsoft.com/office/drawing/2014/main" id="{2E1B9EEC-7121-C23E-1EBB-BC0FB4255989}"/>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677051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8E6D4-BD99-315C-3826-AD60D62A6483}"/>
              </a:ext>
            </a:extLst>
          </p:cNvPr>
          <p:cNvSpPr>
            <a:spLocks noGrp="1"/>
          </p:cNvSpPr>
          <p:nvPr>
            <p:ph type="title"/>
          </p:nvPr>
        </p:nvSpPr>
        <p:spPr>
          <a:xfrm>
            <a:off x="81700" y="2029688"/>
            <a:ext cx="6362300" cy="369750"/>
          </a:xfrm>
        </p:spPr>
        <p:txBody>
          <a:bodyPr/>
          <a:lstStyle/>
          <a:p>
            <a:r>
              <a:rPr lang="en-IN" sz="1350" b="1" dirty="0">
                <a:latin typeface="+mn-lt"/>
              </a:rPr>
              <a:t>Fig 1: Trend of population per bank branch in Assam and India (2008–2019)</a:t>
            </a:r>
            <a:endParaRPr lang="en-IN" b="1" dirty="0">
              <a:latin typeface="+mn-lt"/>
            </a:endParaRPr>
          </a:p>
        </p:txBody>
      </p:sp>
      <p:pic>
        <p:nvPicPr>
          <p:cNvPr id="5" name="Content Placeholder 6">
            <a:extLst>
              <a:ext uri="{FF2B5EF4-FFF2-40B4-BE49-F238E27FC236}">
                <a16:creationId xmlns:a16="http://schemas.microsoft.com/office/drawing/2014/main" id="{1F19DA25-4354-D558-1C50-3968EB105212}"/>
              </a:ext>
            </a:extLst>
          </p:cNvPr>
          <p:cNvPicPr>
            <a:picLocks noChangeAspect="1"/>
          </p:cNvPicPr>
          <p:nvPr/>
        </p:nvPicPr>
        <p:blipFill rotWithShape="1">
          <a:blip r:embed="rId3"/>
          <a:srcRect b="16105"/>
          <a:stretch/>
        </p:blipFill>
        <p:spPr>
          <a:xfrm>
            <a:off x="340900" y="215814"/>
            <a:ext cx="6045500" cy="1769813"/>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id="{01604304-4464-11B9-1CAD-F47EE024CF83}"/>
              </a:ext>
            </a:extLst>
          </p:cNvPr>
          <p:cNvSpPr txBox="1">
            <a:spLocks/>
          </p:cNvSpPr>
          <p:nvPr/>
        </p:nvSpPr>
        <p:spPr>
          <a:xfrm>
            <a:off x="1617150" y="4507918"/>
            <a:ext cx="7047300" cy="4824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1pPr>
            <a:lvl2pPr marR="0" lvl="1"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2pPr>
            <a:lvl3pPr marR="0" lvl="2"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3pPr>
            <a:lvl4pPr marR="0" lvl="3"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4pPr>
            <a:lvl5pPr marR="0" lvl="4"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5pPr>
            <a:lvl6pPr marR="0" lvl="5"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6pPr>
            <a:lvl7pPr marR="0" lvl="6"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7pPr>
            <a:lvl8pPr marR="0" lvl="7"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8pPr>
            <a:lvl9pPr marR="0" lvl="8" algn="ctr" rtl="0">
              <a:lnSpc>
                <a:spcPct val="100000"/>
              </a:lnSpc>
              <a:spcBef>
                <a:spcPts val="0"/>
              </a:spcBef>
              <a:spcAft>
                <a:spcPts val="0"/>
              </a:spcAft>
              <a:buClr>
                <a:srgbClr val="FFFFFF"/>
              </a:buClr>
              <a:buSzPts val="2400"/>
              <a:buFont typeface="Proxima Nova Semibold"/>
              <a:buNone/>
              <a:defRPr sz="2400" b="0" i="0" u="none" strike="noStrike" cap="none">
                <a:solidFill>
                  <a:srgbClr val="FFFFFF"/>
                </a:solidFill>
                <a:latin typeface="Proxima Nova Semibold"/>
                <a:ea typeface="Proxima Nova Semibold"/>
                <a:cs typeface="Proxima Nova Semibold"/>
                <a:sym typeface="Proxima Nova Semibold"/>
              </a:defRPr>
            </a:lvl9pPr>
          </a:lstStyle>
          <a:p>
            <a:r>
              <a:rPr lang="en-IN" sz="1350" b="1" dirty="0">
                <a:latin typeface="+mn-lt"/>
              </a:rPr>
              <a:t>Fig 2: Trend of bank branch per 1,000km2 in Assam and India (2008–2019)</a:t>
            </a:r>
            <a:endParaRPr lang="en-IN" b="1" dirty="0">
              <a:latin typeface="+mn-lt"/>
            </a:endParaRPr>
          </a:p>
        </p:txBody>
      </p:sp>
      <p:pic>
        <p:nvPicPr>
          <p:cNvPr id="11" name="Content Placeholder 4">
            <a:extLst>
              <a:ext uri="{FF2B5EF4-FFF2-40B4-BE49-F238E27FC236}">
                <a16:creationId xmlns:a16="http://schemas.microsoft.com/office/drawing/2014/main" id="{C52EBFD1-0800-A564-2D38-A00377133501}"/>
              </a:ext>
            </a:extLst>
          </p:cNvPr>
          <p:cNvPicPr>
            <a:picLocks noChangeAspect="1"/>
          </p:cNvPicPr>
          <p:nvPr/>
        </p:nvPicPr>
        <p:blipFill rotWithShape="1">
          <a:blip r:embed="rId4"/>
          <a:srcRect t="9714" b="14599"/>
          <a:stretch/>
        </p:blipFill>
        <p:spPr>
          <a:xfrm>
            <a:off x="2118050" y="2571750"/>
            <a:ext cx="6045500" cy="1936168"/>
          </a:xfrm>
          <a:prstGeom prst="rect">
            <a:avLst/>
          </a:prstGeom>
          <a:noFill/>
          <a:ln>
            <a:noFill/>
          </a:ln>
        </p:spPr>
      </p:pic>
      <p:sp>
        <p:nvSpPr>
          <p:cNvPr id="3" name="Slide Number Placeholder 2">
            <a:extLst>
              <a:ext uri="{FF2B5EF4-FFF2-40B4-BE49-F238E27FC236}">
                <a16:creationId xmlns:a16="http://schemas.microsoft.com/office/drawing/2014/main" id="{B199557C-A929-552B-D60B-91B0802695E7}"/>
              </a:ext>
            </a:extLst>
          </p:cNvPr>
          <p:cNvSpPr>
            <a:spLocks noGrp="1"/>
          </p:cNvSpPr>
          <p:nvPr>
            <p:ph type="sldNum" sz="quarter" idx="12"/>
          </p:nvPr>
        </p:nvSpPr>
        <p:spPr/>
        <p:txBody>
          <a:bodyPr/>
          <a:lstStyle/>
          <a:p>
            <a:endParaRPr lang="en-IN" dirty="0">
              <a:latin typeface="+mn-lt"/>
            </a:endParaRPr>
          </a:p>
        </p:txBody>
      </p:sp>
      <p:sp>
        <p:nvSpPr>
          <p:cNvPr id="4" name="Slide Number Placeholder 1">
            <a:extLst>
              <a:ext uri="{FF2B5EF4-FFF2-40B4-BE49-F238E27FC236}">
                <a16:creationId xmlns:a16="http://schemas.microsoft.com/office/drawing/2014/main" id="{CCC8602D-49C0-52F8-6C66-BF6A5B8E1062}"/>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70</a:t>
            </a:fld>
            <a:endParaRPr lang="en" b="1" dirty="0">
              <a:solidFill>
                <a:schemeClr val="tx1"/>
              </a:solidFill>
              <a:latin typeface="+mn-lt"/>
            </a:endParaRPr>
          </a:p>
        </p:txBody>
      </p:sp>
      <p:sp>
        <p:nvSpPr>
          <p:cNvPr id="7" name="TextBox 6">
            <a:extLst>
              <a:ext uri="{FF2B5EF4-FFF2-40B4-BE49-F238E27FC236}">
                <a16:creationId xmlns:a16="http://schemas.microsoft.com/office/drawing/2014/main" id="{9180BCCE-B060-E526-6DD6-2DE27DA42336}"/>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914499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9B586-F413-9F3F-C369-7EDE2937FCE0}"/>
              </a:ext>
            </a:extLst>
          </p:cNvPr>
          <p:cNvSpPr>
            <a:spLocks noGrp="1"/>
          </p:cNvSpPr>
          <p:nvPr>
            <p:ph type="title" idx="4294967295"/>
          </p:nvPr>
        </p:nvSpPr>
        <p:spPr>
          <a:xfrm>
            <a:off x="1048543" y="357450"/>
            <a:ext cx="7046912" cy="482600"/>
          </a:xfrm>
        </p:spPr>
        <p:style>
          <a:lnRef idx="2">
            <a:schemeClr val="accent5">
              <a:shade val="50000"/>
            </a:schemeClr>
          </a:lnRef>
          <a:fillRef idx="1">
            <a:schemeClr val="accent5"/>
          </a:fillRef>
          <a:effectRef idx="0">
            <a:schemeClr val="accent5"/>
          </a:effectRef>
          <a:fontRef idx="minor">
            <a:schemeClr val="lt1"/>
          </a:fontRef>
        </p:style>
        <p:txBody>
          <a:bodyPr/>
          <a:lstStyle/>
          <a:p>
            <a:r>
              <a:rPr lang="en-IN" sz="1350" b="1" dirty="0">
                <a:latin typeface="+mn-lt"/>
              </a:rPr>
              <a:t>Table 3: Usage ratio of banking service in Assam and India (credit–deposit ratio)</a:t>
            </a:r>
            <a:endParaRPr lang="en-IN" b="1" dirty="0">
              <a:latin typeface="+mn-lt"/>
            </a:endParaRPr>
          </a:p>
        </p:txBody>
      </p:sp>
      <p:pic>
        <p:nvPicPr>
          <p:cNvPr id="5" name="Content Placeholder 4">
            <a:extLst>
              <a:ext uri="{FF2B5EF4-FFF2-40B4-BE49-F238E27FC236}">
                <a16:creationId xmlns:a16="http://schemas.microsoft.com/office/drawing/2014/main" id="{B6314382-7E9F-47E8-9DED-2F464B7F4F5A}"/>
              </a:ext>
            </a:extLst>
          </p:cNvPr>
          <p:cNvPicPr>
            <a:picLocks noGrp="1" noChangeAspect="1"/>
          </p:cNvPicPr>
          <p:nvPr>
            <p:ph idx="4294967295"/>
          </p:nvPr>
        </p:nvPicPr>
        <p:blipFill>
          <a:blip r:embed="rId3"/>
          <a:stretch>
            <a:fillRect/>
          </a:stretch>
        </p:blipFill>
        <p:spPr>
          <a:xfrm>
            <a:off x="881331" y="864187"/>
            <a:ext cx="7046911" cy="3999256"/>
          </a:xfrm>
        </p:spPr>
      </p:pic>
      <p:sp>
        <p:nvSpPr>
          <p:cNvPr id="4" name="Slide Number Placeholder 1">
            <a:extLst>
              <a:ext uri="{FF2B5EF4-FFF2-40B4-BE49-F238E27FC236}">
                <a16:creationId xmlns:a16="http://schemas.microsoft.com/office/drawing/2014/main" id="{58D2FB6A-2DBD-5433-8BAB-94B78144D289}"/>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latin typeface="+mn-lt"/>
              </a:rPr>
              <a:pPr algn="ctr"/>
              <a:t>71</a:t>
            </a:fld>
            <a:endParaRPr lang="en" b="1" dirty="0">
              <a:solidFill>
                <a:schemeClr val="tx1"/>
              </a:solidFill>
              <a:latin typeface="+mn-lt"/>
            </a:endParaRPr>
          </a:p>
        </p:txBody>
      </p:sp>
      <p:sp>
        <p:nvSpPr>
          <p:cNvPr id="9" name="Rectangle 8">
            <a:extLst>
              <a:ext uri="{FF2B5EF4-FFF2-40B4-BE49-F238E27FC236}">
                <a16:creationId xmlns:a16="http://schemas.microsoft.com/office/drawing/2014/main" id="{E3B1B7CC-6C6D-063C-F952-D9DBFE362A91}"/>
              </a:ext>
            </a:extLst>
          </p:cNvPr>
          <p:cNvSpPr/>
          <p:nvPr/>
        </p:nvSpPr>
        <p:spPr>
          <a:xfrm>
            <a:off x="3073399" y="4139466"/>
            <a:ext cx="525731" cy="279693"/>
          </a:xfrm>
          <a:prstGeom prst="rect">
            <a:avLst/>
          </a:prstGeom>
          <a:no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0" name="Rectangle 9">
            <a:extLst>
              <a:ext uri="{FF2B5EF4-FFF2-40B4-BE49-F238E27FC236}">
                <a16:creationId xmlns:a16="http://schemas.microsoft.com/office/drawing/2014/main" id="{E4115393-1E0D-EC9E-B914-60EFABD87B25}"/>
              </a:ext>
            </a:extLst>
          </p:cNvPr>
          <p:cNvSpPr/>
          <p:nvPr/>
        </p:nvSpPr>
        <p:spPr>
          <a:xfrm>
            <a:off x="4201187" y="1757127"/>
            <a:ext cx="407197" cy="2473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Rectangle 10">
            <a:extLst>
              <a:ext uri="{FF2B5EF4-FFF2-40B4-BE49-F238E27FC236}">
                <a16:creationId xmlns:a16="http://schemas.microsoft.com/office/drawing/2014/main" id="{8410A699-F6B0-3332-91F7-627084999F82}"/>
              </a:ext>
            </a:extLst>
          </p:cNvPr>
          <p:cNvSpPr/>
          <p:nvPr/>
        </p:nvSpPr>
        <p:spPr>
          <a:xfrm>
            <a:off x="4302787" y="3772194"/>
            <a:ext cx="407197" cy="2473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Rectangle 11">
            <a:extLst>
              <a:ext uri="{FF2B5EF4-FFF2-40B4-BE49-F238E27FC236}">
                <a16:creationId xmlns:a16="http://schemas.microsoft.com/office/drawing/2014/main" id="{91030F85-3387-7F20-90DE-4B2A3112202F}"/>
              </a:ext>
            </a:extLst>
          </p:cNvPr>
          <p:cNvSpPr/>
          <p:nvPr/>
        </p:nvSpPr>
        <p:spPr>
          <a:xfrm>
            <a:off x="7419841" y="1794933"/>
            <a:ext cx="407197" cy="2473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 name="Rectangle 12">
            <a:extLst>
              <a:ext uri="{FF2B5EF4-FFF2-40B4-BE49-F238E27FC236}">
                <a16:creationId xmlns:a16="http://schemas.microsoft.com/office/drawing/2014/main" id="{CA23EB7B-ACCD-307B-3924-8EA38DECD4AA}"/>
              </a:ext>
            </a:extLst>
          </p:cNvPr>
          <p:cNvSpPr/>
          <p:nvPr/>
        </p:nvSpPr>
        <p:spPr>
          <a:xfrm>
            <a:off x="7413892" y="3789178"/>
            <a:ext cx="407197" cy="2473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 name="TextBox 2">
            <a:extLst>
              <a:ext uri="{FF2B5EF4-FFF2-40B4-BE49-F238E27FC236}">
                <a16:creationId xmlns:a16="http://schemas.microsoft.com/office/drawing/2014/main" id="{7EE4399D-109E-4D07-CEA7-0C1EBFA590C3}"/>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4193033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D04EF1BC-65A1-456F-FDFF-62E7B293126D}"/>
              </a:ext>
            </a:extLst>
          </p:cNvPr>
          <p:cNvSpPr txBox="1"/>
          <p:nvPr/>
        </p:nvSpPr>
        <p:spPr>
          <a:xfrm>
            <a:off x="653400" y="863333"/>
            <a:ext cx="7837200" cy="3416833"/>
          </a:xfrm>
          <a:prstGeom prst="rect">
            <a:avLst/>
          </a:prstGeom>
          <a:noFill/>
        </p:spPr>
        <p:txBody>
          <a:bodyPr wrap="square">
            <a:spAutoFit/>
          </a:bodyPr>
          <a:lstStyle/>
          <a:p>
            <a:pPr algn="just">
              <a:lnSpc>
                <a:spcPct val="150000"/>
              </a:lnSpc>
            </a:pPr>
            <a:r>
              <a:rPr lang="en-US" sz="1800" b="1" dirty="0">
                <a:latin typeface="+mn-lt"/>
              </a:rPr>
              <a:t>Conclusion</a:t>
            </a:r>
            <a:r>
              <a:rPr lang="en-US" sz="1600" b="1" dirty="0">
                <a:latin typeface="+mn-lt"/>
              </a:rPr>
              <a:t> </a:t>
            </a:r>
            <a:endParaRPr lang="en-US" sz="1600" dirty="0">
              <a:latin typeface="+mn-lt"/>
            </a:endParaRPr>
          </a:p>
          <a:p>
            <a:pPr algn="just">
              <a:lnSpc>
                <a:spcPct val="150000"/>
              </a:lnSpc>
            </a:pPr>
            <a:r>
              <a:rPr lang="en-US" sz="1600" dirty="0">
                <a:latin typeface="+mn-lt"/>
              </a:rPr>
              <a:t>	The study clearly indicates that there is a </a:t>
            </a:r>
            <a:r>
              <a:rPr lang="en-US" sz="1600" b="1" dirty="0">
                <a:solidFill>
                  <a:srgbClr val="FF0000"/>
                </a:solidFill>
                <a:latin typeface="+mn-lt"/>
              </a:rPr>
              <a:t>significant difference </a:t>
            </a:r>
            <a:r>
              <a:rPr lang="en-US" sz="1600" dirty="0">
                <a:latin typeface="+mn-lt"/>
              </a:rPr>
              <a:t>between Assam and India in financial inclusion and the status of Assam is somewhat lower as compared to the financial inclusion status of India as a whole.</a:t>
            </a:r>
          </a:p>
          <a:p>
            <a:pPr algn="just">
              <a:lnSpc>
                <a:spcPct val="150000"/>
              </a:lnSpc>
            </a:pPr>
            <a:endParaRPr lang="en-US" sz="1600" dirty="0">
              <a:latin typeface="+mn-lt"/>
            </a:endParaRPr>
          </a:p>
          <a:p>
            <a:pPr algn="just">
              <a:lnSpc>
                <a:spcPct val="150000"/>
              </a:lnSpc>
            </a:pPr>
            <a:r>
              <a:rPr lang="en-US" sz="1600" dirty="0">
                <a:latin typeface="+mn-lt"/>
              </a:rPr>
              <a:t>	To achieve a satisfactory level of financial inclusion, it is not enough to open a bank account for the excluded people, but banks must look </a:t>
            </a:r>
            <a:r>
              <a:rPr lang="en-US" sz="1600" b="1" dirty="0">
                <a:solidFill>
                  <a:srgbClr val="FF0000"/>
                </a:solidFill>
                <a:latin typeface="+mn-lt"/>
              </a:rPr>
              <a:t>at flexibility and timeliness in services </a:t>
            </a:r>
            <a:r>
              <a:rPr lang="en-US" sz="1600" dirty="0">
                <a:latin typeface="+mn-lt"/>
              </a:rPr>
              <a:t>to offer a complete package to this segment of the population.</a:t>
            </a:r>
            <a:endParaRPr lang="en-IN" sz="1600" dirty="0">
              <a:latin typeface="+mn-lt"/>
            </a:endParaRPr>
          </a:p>
        </p:txBody>
      </p:sp>
      <p:sp>
        <p:nvSpPr>
          <p:cNvPr id="3" name="Slide Number Placeholder 1">
            <a:extLst>
              <a:ext uri="{FF2B5EF4-FFF2-40B4-BE49-F238E27FC236}">
                <a16:creationId xmlns:a16="http://schemas.microsoft.com/office/drawing/2014/main" id="{45357A21-3A05-9E89-45BC-B50E256A9738}"/>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72</a:t>
            </a:fld>
            <a:endParaRPr lang="en" b="1" dirty="0">
              <a:solidFill>
                <a:schemeClr val="tx1"/>
              </a:solidFill>
            </a:endParaRPr>
          </a:p>
        </p:txBody>
      </p:sp>
      <p:sp>
        <p:nvSpPr>
          <p:cNvPr id="2" name="TextBox 1">
            <a:extLst>
              <a:ext uri="{FF2B5EF4-FFF2-40B4-BE49-F238E27FC236}">
                <a16:creationId xmlns:a16="http://schemas.microsoft.com/office/drawing/2014/main" id="{41222AF6-9934-6C78-905B-9FF71E3E79B3}"/>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042247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8FEF9-0679-80C0-6245-93CC8E07063A}"/>
              </a:ext>
            </a:extLst>
          </p:cNvPr>
          <p:cNvSpPr txBox="1"/>
          <p:nvPr/>
        </p:nvSpPr>
        <p:spPr>
          <a:xfrm>
            <a:off x="3406189" y="314372"/>
            <a:ext cx="1975221"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sz="1600" b="1" dirty="0">
                <a:ln w="0"/>
                <a:solidFill>
                  <a:schemeClr val="tx1"/>
                </a:solidFill>
                <a:effectLst>
                  <a:outerShdw blurRad="38100" dist="19050" dir="2700000" algn="tl" rotWithShape="0">
                    <a:schemeClr val="dk1">
                      <a:alpha val="40000"/>
                    </a:schemeClr>
                  </a:outerShdw>
                </a:effectLst>
              </a:rPr>
              <a:t>Research Study-II</a:t>
            </a:r>
            <a:endParaRPr lang="en-IN" sz="1600" b="1" dirty="0">
              <a:ln w="0"/>
              <a:solidFill>
                <a:schemeClr val="tx1"/>
              </a:solidFill>
              <a:effectLst>
                <a:outerShdw blurRad="38100" dist="19050" dir="2700000" algn="tl" rotWithShape="0">
                  <a:schemeClr val="dk1">
                    <a:alpha val="40000"/>
                  </a:schemeClr>
                </a:outerShdw>
              </a:effectLst>
            </a:endParaRPr>
          </a:p>
        </p:txBody>
      </p:sp>
      <p:sp>
        <p:nvSpPr>
          <p:cNvPr id="4" name="TextBox 3">
            <a:extLst>
              <a:ext uri="{FF2B5EF4-FFF2-40B4-BE49-F238E27FC236}">
                <a16:creationId xmlns:a16="http://schemas.microsoft.com/office/drawing/2014/main" id="{8426B344-F874-222D-4B68-2A09CD6A5771}"/>
              </a:ext>
            </a:extLst>
          </p:cNvPr>
          <p:cNvSpPr txBox="1"/>
          <p:nvPr/>
        </p:nvSpPr>
        <p:spPr>
          <a:xfrm>
            <a:off x="500400" y="847747"/>
            <a:ext cx="7887600" cy="58477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US" sz="1600" b="1" dirty="0">
                <a:solidFill>
                  <a:srgbClr val="C00000"/>
                </a:solidFill>
              </a:rPr>
              <a:t>Financial inclusion in India: A case study of the North-Eastern states</a:t>
            </a:r>
          </a:p>
          <a:p>
            <a:pPr algn="ctr"/>
            <a:r>
              <a:rPr lang="en-IN" sz="1600" b="1" dirty="0"/>
              <a:t>Bora (2020)</a:t>
            </a:r>
          </a:p>
        </p:txBody>
      </p:sp>
      <p:sp>
        <p:nvSpPr>
          <p:cNvPr id="6" name="TextBox 5">
            <a:extLst>
              <a:ext uri="{FF2B5EF4-FFF2-40B4-BE49-F238E27FC236}">
                <a16:creationId xmlns:a16="http://schemas.microsoft.com/office/drawing/2014/main" id="{FA77723E-0587-50A8-0D3E-B75C88D27E85}"/>
              </a:ext>
            </a:extLst>
          </p:cNvPr>
          <p:cNvSpPr txBox="1"/>
          <p:nvPr/>
        </p:nvSpPr>
        <p:spPr>
          <a:xfrm>
            <a:off x="378000" y="1714249"/>
            <a:ext cx="8359600" cy="3000821"/>
          </a:xfrm>
          <a:prstGeom prst="rect">
            <a:avLst/>
          </a:prstGeom>
          <a:noFill/>
        </p:spPr>
        <p:txBody>
          <a:bodyPr wrap="square">
            <a:spAutoFit/>
          </a:bodyPr>
          <a:lstStyle/>
          <a:p>
            <a:pPr algn="just">
              <a:spcAft>
                <a:spcPts val="1800"/>
              </a:spcAft>
            </a:pPr>
            <a:r>
              <a:rPr lang="en-US" sz="1600" b="1" dirty="0"/>
              <a:t>METHODOLOGY</a:t>
            </a:r>
          </a:p>
          <a:p>
            <a:pPr marL="285750" indent="-285750" algn="just">
              <a:spcAft>
                <a:spcPts val="1800"/>
              </a:spcAft>
              <a:buFont typeface="Arial" panose="020B0604020202020204" pitchFamily="34" charset="0"/>
              <a:buChar char="•"/>
            </a:pPr>
            <a:r>
              <a:rPr lang="en-US" sz="1600" dirty="0"/>
              <a:t>Required data have been obtained from authentic sources like reports released by Reserve Bank of India, Statistical Yearbook of India published by Office of Registrar General of India Ministry of Home Affairs, and various reports on State Finance Accounts by Comptroller and Auditor General of India. </a:t>
            </a:r>
          </a:p>
          <a:p>
            <a:pPr algn="just">
              <a:spcAft>
                <a:spcPts val="600"/>
              </a:spcAft>
            </a:pPr>
            <a:r>
              <a:rPr lang="en-US" sz="1600" b="1" dirty="0"/>
              <a:t>Financial inclusion index (FII) incorporating three dimensions</a:t>
            </a:r>
            <a:r>
              <a:rPr lang="en-US" sz="1600" dirty="0"/>
              <a:t>:</a:t>
            </a:r>
          </a:p>
          <a:p>
            <a:pPr marL="285750" indent="-285750" algn="just">
              <a:spcAft>
                <a:spcPts val="600"/>
              </a:spcAft>
              <a:buFont typeface="Arial" panose="020B0604020202020204" pitchFamily="34" charset="0"/>
              <a:buChar char="•"/>
            </a:pPr>
            <a:r>
              <a:rPr lang="en-US" sz="1600" dirty="0"/>
              <a:t>Availability</a:t>
            </a:r>
          </a:p>
          <a:p>
            <a:pPr marL="285750" indent="-285750" algn="just">
              <a:spcAft>
                <a:spcPts val="600"/>
              </a:spcAft>
              <a:buFont typeface="Arial" panose="020B0604020202020204" pitchFamily="34" charset="0"/>
              <a:buChar char="•"/>
            </a:pPr>
            <a:r>
              <a:rPr lang="en-US" sz="1600" dirty="0"/>
              <a:t>Accessibility</a:t>
            </a:r>
          </a:p>
          <a:p>
            <a:pPr marL="285750" indent="-285750" algn="just">
              <a:spcAft>
                <a:spcPts val="600"/>
              </a:spcAft>
              <a:buFont typeface="Arial" panose="020B0604020202020204" pitchFamily="34" charset="0"/>
              <a:buChar char="•"/>
            </a:pPr>
            <a:r>
              <a:rPr lang="en-US" sz="1600" dirty="0"/>
              <a:t>Uses of financial services</a:t>
            </a:r>
          </a:p>
        </p:txBody>
      </p:sp>
      <p:sp>
        <p:nvSpPr>
          <p:cNvPr id="5" name="Slide Number Placeholder 1">
            <a:extLst>
              <a:ext uri="{FF2B5EF4-FFF2-40B4-BE49-F238E27FC236}">
                <a16:creationId xmlns:a16="http://schemas.microsoft.com/office/drawing/2014/main" id="{8AC53FD7-AC3C-25AB-B789-6B70AD37F7A6}"/>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73</a:t>
            </a:fld>
            <a:endParaRPr lang="en" b="1" dirty="0">
              <a:solidFill>
                <a:schemeClr val="tx1"/>
              </a:solidFill>
            </a:endParaRPr>
          </a:p>
        </p:txBody>
      </p:sp>
      <p:sp>
        <p:nvSpPr>
          <p:cNvPr id="3" name="TextBox 2">
            <a:extLst>
              <a:ext uri="{FF2B5EF4-FFF2-40B4-BE49-F238E27FC236}">
                <a16:creationId xmlns:a16="http://schemas.microsoft.com/office/drawing/2014/main" id="{812EC8E2-2185-C0B8-0958-D86AA6FE037B}"/>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43046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2648AB4-9B34-99AE-B197-B65ED0007299}"/>
              </a:ext>
            </a:extLst>
          </p:cNvPr>
          <p:cNvGraphicFramePr>
            <a:graphicFrameLocks noGrp="1"/>
          </p:cNvGraphicFramePr>
          <p:nvPr>
            <p:extLst>
              <p:ext uri="{D42A27DB-BD31-4B8C-83A1-F6EECF244321}">
                <p14:modId xmlns:p14="http://schemas.microsoft.com/office/powerpoint/2010/main" val="2044462074"/>
              </p:ext>
            </p:extLst>
          </p:nvPr>
        </p:nvGraphicFramePr>
        <p:xfrm>
          <a:off x="381601" y="943614"/>
          <a:ext cx="8380797" cy="3851586"/>
        </p:xfrm>
        <a:graphic>
          <a:graphicData uri="http://schemas.openxmlformats.org/drawingml/2006/table">
            <a:tbl>
              <a:tblPr firstRow="1" firstCol="1" lastRow="1" lastCol="1" bandRow="1" bandCol="1">
                <a:tableStyleId>{E327894C-EF7B-4B08-ABBD-326CC10F2F27}</a:tableStyleId>
              </a:tblPr>
              <a:tblGrid>
                <a:gridCol w="1490365">
                  <a:extLst>
                    <a:ext uri="{9D8B030D-6E8A-4147-A177-3AD203B41FA5}">
                      <a16:colId xmlns:a16="http://schemas.microsoft.com/office/drawing/2014/main" val="1317402679"/>
                    </a:ext>
                  </a:extLst>
                </a:gridCol>
                <a:gridCol w="755950">
                  <a:extLst>
                    <a:ext uri="{9D8B030D-6E8A-4147-A177-3AD203B41FA5}">
                      <a16:colId xmlns:a16="http://schemas.microsoft.com/office/drawing/2014/main" val="845507431"/>
                    </a:ext>
                  </a:extLst>
                </a:gridCol>
                <a:gridCol w="848030">
                  <a:extLst>
                    <a:ext uri="{9D8B030D-6E8A-4147-A177-3AD203B41FA5}">
                      <a16:colId xmlns:a16="http://schemas.microsoft.com/office/drawing/2014/main" val="1745117987"/>
                    </a:ext>
                  </a:extLst>
                </a:gridCol>
                <a:gridCol w="848030">
                  <a:extLst>
                    <a:ext uri="{9D8B030D-6E8A-4147-A177-3AD203B41FA5}">
                      <a16:colId xmlns:a16="http://schemas.microsoft.com/office/drawing/2014/main" val="2016655730"/>
                    </a:ext>
                  </a:extLst>
                </a:gridCol>
                <a:gridCol w="593325">
                  <a:extLst>
                    <a:ext uri="{9D8B030D-6E8A-4147-A177-3AD203B41FA5}">
                      <a16:colId xmlns:a16="http://schemas.microsoft.com/office/drawing/2014/main" val="2629863169"/>
                    </a:ext>
                  </a:extLst>
                </a:gridCol>
                <a:gridCol w="593325">
                  <a:extLst>
                    <a:ext uri="{9D8B030D-6E8A-4147-A177-3AD203B41FA5}">
                      <a16:colId xmlns:a16="http://schemas.microsoft.com/office/drawing/2014/main" val="2380607884"/>
                    </a:ext>
                  </a:extLst>
                </a:gridCol>
                <a:gridCol w="848772">
                  <a:extLst>
                    <a:ext uri="{9D8B030D-6E8A-4147-A177-3AD203B41FA5}">
                      <a16:colId xmlns:a16="http://schemas.microsoft.com/office/drawing/2014/main" val="3250044399"/>
                    </a:ext>
                  </a:extLst>
                </a:gridCol>
                <a:gridCol w="848772">
                  <a:extLst>
                    <a:ext uri="{9D8B030D-6E8A-4147-A177-3AD203B41FA5}">
                      <a16:colId xmlns:a16="http://schemas.microsoft.com/office/drawing/2014/main" val="944461366"/>
                    </a:ext>
                  </a:extLst>
                </a:gridCol>
                <a:gridCol w="525749">
                  <a:extLst>
                    <a:ext uri="{9D8B030D-6E8A-4147-A177-3AD203B41FA5}">
                      <a16:colId xmlns:a16="http://schemas.microsoft.com/office/drawing/2014/main" val="1917824862"/>
                    </a:ext>
                  </a:extLst>
                </a:gridCol>
                <a:gridCol w="524264">
                  <a:extLst>
                    <a:ext uri="{9D8B030D-6E8A-4147-A177-3AD203B41FA5}">
                      <a16:colId xmlns:a16="http://schemas.microsoft.com/office/drawing/2014/main" val="2138874880"/>
                    </a:ext>
                  </a:extLst>
                </a:gridCol>
                <a:gridCol w="504215">
                  <a:extLst>
                    <a:ext uri="{9D8B030D-6E8A-4147-A177-3AD203B41FA5}">
                      <a16:colId xmlns:a16="http://schemas.microsoft.com/office/drawing/2014/main" val="2391644601"/>
                    </a:ext>
                  </a:extLst>
                </a:gridCol>
              </a:tblGrid>
              <a:tr h="536340">
                <a:tc rowSpan="2">
                  <a:txBody>
                    <a:bodyPr/>
                    <a:lstStyle/>
                    <a:p>
                      <a:pPr algn="l">
                        <a:lnSpc>
                          <a:spcPts val="815"/>
                        </a:lnSpc>
                      </a:pPr>
                      <a:r>
                        <a:rPr lang="en-US" sz="1050" b="1" dirty="0">
                          <a:effectLst/>
                        </a:rPr>
                        <a:t> </a:t>
                      </a:r>
                      <a:endParaRPr lang="en-IN" sz="1050" b="1" dirty="0">
                        <a:effectLst/>
                      </a:endParaRPr>
                    </a:p>
                    <a:p>
                      <a:pPr algn="l">
                        <a:lnSpc>
                          <a:spcPts val="815"/>
                        </a:lnSpc>
                      </a:pPr>
                      <a:r>
                        <a:rPr lang="en-US" sz="1050" b="1" dirty="0">
                          <a:effectLst/>
                        </a:rPr>
                        <a:t> </a:t>
                      </a:r>
                      <a:endParaRPr lang="en-IN" sz="1050" b="1" dirty="0">
                        <a:effectLst/>
                      </a:endParaRPr>
                    </a:p>
                    <a:p>
                      <a:pPr marL="426720" marR="421640" algn="ctr">
                        <a:lnSpc>
                          <a:spcPts val="815"/>
                        </a:lnSpc>
                        <a:spcBef>
                          <a:spcPts val="750"/>
                        </a:spcBef>
                        <a:spcAft>
                          <a:spcPts val="0"/>
                        </a:spcAft>
                      </a:pPr>
                      <a:r>
                        <a:rPr lang="en-US" sz="1050" b="1" dirty="0">
                          <a:effectLst/>
                        </a:rPr>
                        <a:t>States</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gridSpan="2">
                  <a:txBody>
                    <a:bodyPr/>
                    <a:lstStyle/>
                    <a:p>
                      <a:pPr marL="283210" marR="87630" lvl="1" indent="-178435" algn="l">
                        <a:lnSpc>
                          <a:spcPct val="100000"/>
                        </a:lnSpc>
                        <a:spcAft>
                          <a:spcPts val="0"/>
                        </a:spcAft>
                      </a:pPr>
                      <a:r>
                        <a:rPr lang="en-US" sz="1050" b="1" dirty="0">
                          <a:effectLst/>
                        </a:rPr>
                        <a:t>Geographic Branch</a:t>
                      </a:r>
                      <a:r>
                        <a:rPr lang="en-US" sz="1050" b="1" spc="-200" dirty="0">
                          <a:effectLst/>
                        </a:rPr>
                        <a:t> </a:t>
                      </a:r>
                      <a:r>
                        <a:rPr lang="en-US" sz="1050" b="1" dirty="0">
                          <a:effectLst/>
                        </a:rPr>
                        <a:t>Penetration</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solidFill>
                      <a:schemeClr val="tx2">
                        <a:lumMod val="90000"/>
                      </a:schemeClr>
                    </a:solidFill>
                  </a:tcPr>
                </a:tc>
                <a:tc hMerge="1">
                  <a:txBody>
                    <a:bodyPr/>
                    <a:lstStyle/>
                    <a:p>
                      <a:endParaRPr lang="en-IN"/>
                    </a:p>
                  </a:txBody>
                  <a:tcPr/>
                </a:tc>
                <a:tc gridSpan="2">
                  <a:txBody>
                    <a:bodyPr/>
                    <a:lstStyle/>
                    <a:p>
                      <a:pPr marL="325755" marR="92710" lvl="1" indent="-218440" algn="l">
                        <a:lnSpc>
                          <a:spcPct val="100000"/>
                        </a:lnSpc>
                        <a:spcAft>
                          <a:spcPts val="0"/>
                        </a:spcAft>
                      </a:pPr>
                      <a:r>
                        <a:rPr lang="en-US" sz="1050" b="1" dirty="0">
                          <a:effectLst/>
                        </a:rPr>
                        <a:t>Demographic Branch</a:t>
                      </a:r>
                      <a:r>
                        <a:rPr lang="en-US" sz="1050" b="1" spc="-200" dirty="0">
                          <a:effectLst/>
                        </a:rPr>
                        <a:t> </a:t>
                      </a:r>
                      <a:r>
                        <a:rPr lang="en-US" sz="1050" b="1" dirty="0">
                          <a:effectLst/>
                        </a:rPr>
                        <a:t>Penetration</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solidFill>
                      <a:schemeClr val="tx2">
                        <a:lumMod val="90000"/>
                      </a:schemeClr>
                    </a:solidFill>
                  </a:tcPr>
                </a:tc>
                <a:tc hMerge="1">
                  <a:txBody>
                    <a:bodyPr/>
                    <a:lstStyle/>
                    <a:p>
                      <a:endParaRPr lang="en-IN"/>
                    </a:p>
                  </a:txBody>
                  <a:tcPr/>
                </a:tc>
                <a:tc gridSpan="2">
                  <a:txBody>
                    <a:bodyPr/>
                    <a:lstStyle/>
                    <a:p>
                      <a:pPr marL="213995" marR="70485" lvl="1" indent="-125095" algn="l">
                        <a:lnSpc>
                          <a:spcPct val="100000"/>
                        </a:lnSpc>
                        <a:spcAft>
                          <a:spcPts val="0"/>
                        </a:spcAft>
                      </a:pPr>
                      <a:r>
                        <a:rPr lang="en-US" sz="1050" b="1" dirty="0">
                          <a:effectLst/>
                        </a:rPr>
                        <a:t>Geographic ATM</a:t>
                      </a:r>
                      <a:r>
                        <a:rPr lang="en-US" sz="1050" b="1" spc="-200" dirty="0">
                          <a:effectLst/>
                        </a:rPr>
                        <a:t> </a:t>
                      </a:r>
                      <a:r>
                        <a:rPr lang="en-US" sz="1050" b="1" dirty="0">
                          <a:effectLst/>
                        </a:rPr>
                        <a:t>Penetration</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solidFill>
                      <a:schemeClr val="tx2">
                        <a:lumMod val="90000"/>
                      </a:schemeClr>
                    </a:solidFill>
                  </a:tcPr>
                </a:tc>
                <a:tc hMerge="1">
                  <a:txBody>
                    <a:bodyPr/>
                    <a:lstStyle/>
                    <a:p>
                      <a:endParaRPr lang="en-IN"/>
                    </a:p>
                  </a:txBody>
                  <a:tcPr/>
                </a:tc>
                <a:tc gridSpan="2">
                  <a:txBody>
                    <a:bodyPr/>
                    <a:lstStyle/>
                    <a:p>
                      <a:pPr marL="328930" marR="146050" lvl="1" indent="-165100" algn="l">
                        <a:lnSpc>
                          <a:spcPct val="100000"/>
                        </a:lnSpc>
                        <a:spcAft>
                          <a:spcPts val="0"/>
                        </a:spcAft>
                      </a:pPr>
                      <a:r>
                        <a:rPr lang="en-US" sz="1050" b="1" dirty="0">
                          <a:effectLst/>
                        </a:rPr>
                        <a:t>Demographic ATM</a:t>
                      </a:r>
                      <a:r>
                        <a:rPr lang="en-US" sz="1050" b="1" spc="-200" dirty="0">
                          <a:effectLst/>
                        </a:rPr>
                        <a:t> </a:t>
                      </a:r>
                      <a:r>
                        <a:rPr lang="en-US" sz="1050" b="1" dirty="0">
                          <a:effectLst/>
                        </a:rPr>
                        <a:t>Penetration</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solidFill>
                      <a:schemeClr val="tx2">
                        <a:lumMod val="90000"/>
                      </a:schemeClr>
                    </a:solidFill>
                  </a:tcPr>
                </a:tc>
                <a:tc hMerge="1">
                  <a:txBody>
                    <a:bodyPr/>
                    <a:lstStyle/>
                    <a:p>
                      <a:endParaRPr lang="en-IN"/>
                    </a:p>
                  </a:txBody>
                  <a:tcPr/>
                </a:tc>
                <a:tc gridSpan="2">
                  <a:txBody>
                    <a:bodyPr/>
                    <a:lstStyle/>
                    <a:p>
                      <a:pPr marL="158115" algn="l">
                        <a:lnSpc>
                          <a:spcPts val="815"/>
                        </a:lnSpc>
                        <a:spcBef>
                          <a:spcPts val="460"/>
                        </a:spcBef>
                        <a:spcAft>
                          <a:spcPts val="0"/>
                        </a:spcAft>
                      </a:pPr>
                      <a:r>
                        <a:rPr lang="en-US" sz="1050" b="1" dirty="0">
                          <a:effectLst/>
                        </a:rPr>
                        <a:t>Dimension</a:t>
                      </a:r>
                      <a:r>
                        <a:rPr lang="en-US" sz="1050" b="1" spc="-10" dirty="0">
                          <a:effectLst/>
                        </a:rPr>
                        <a:t> </a:t>
                      </a:r>
                      <a:r>
                        <a:rPr lang="en-US" sz="1050" b="1" dirty="0">
                          <a:effectLst/>
                        </a:rPr>
                        <a:t>1</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hMerge="1">
                  <a:txBody>
                    <a:bodyPr/>
                    <a:lstStyle/>
                    <a:p>
                      <a:endParaRPr lang="en-IN"/>
                    </a:p>
                  </a:txBody>
                  <a:tcPr/>
                </a:tc>
                <a:extLst>
                  <a:ext uri="{0D108BD9-81ED-4DB2-BD59-A6C34878D82A}">
                    <a16:rowId xmlns:a16="http://schemas.microsoft.com/office/drawing/2014/main" val="286555773"/>
                  </a:ext>
                </a:extLst>
              </a:tr>
              <a:tr h="1007411">
                <a:tc vMerge="1">
                  <a:txBody>
                    <a:bodyPr/>
                    <a:lstStyle/>
                    <a:p>
                      <a:endParaRPr lang="en-IN"/>
                    </a:p>
                  </a:txBody>
                  <a:tcPr/>
                </a:tc>
                <a:tc>
                  <a:txBody>
                    <a:bodyPr/>
                    <a:lstStyle/>
                    <a:p>
                      <a:pPr algn="l">
                        <a:lnSpc>
                          <a:spcPts val="815"/>
                        </a:lnSpc>
                        <a:spcBef>
                          <a:spcPts val="10"/>
                        </a:spcBef>
                      </a:pPr>
                      <a:r>
                        <a:rPr lang="en-US" sz="1050" b="1" dirty="0">
                          <a:effectLst/>
                        </a:rPr>
                        <a:t> </a:t>
                      </a:r>
                      <a:endParaRPr lang="en-IN" sz="1050" b="1" dirty="0">
                        <a:effectLst/>
                      </a:endParaRPr>
                    </a:p>
                    <a:p>
                      <a:pPr marL="71120" marR="64135" algn="ctr">
                        <a:lnSpc>
                          <a:spcPct val="100000"/>
                        </a:lnSpc>
                        <a:spcAft>
                          <a:spcPts val="0"/>
                        </a:spcAft>
                      </a:pPr>
                      <a:r>
                        <a:rPr lang="en-US" sz="1050" b="1" dirty="0">
                          <a:effectLst/>
                        </a:rPr>
                        <a:t>Bank</a:t>
                      </a:r>
                      <a:r>
                        <a:rPr lang="en-US" sz="1050" b="1" spc="5" dirty="0">
                          <a:effectLst/>
                        </a:rPr>
                        <a:t> </a:t>
                      </a:r>
                      <a:r>
                        <a:rPr lang="en-US" sz="1050" b="1" dirty="0">
                          <a:effectLst/>
                        </a:rPr>
                        <a:t>Branches</a:t>
                      </a:r>
                      <a:r>
                        <a:rPr lang="en-US" sz="1050" b="1" spc="5" dirty="0">
                          <a:effectLst/>
                        </a:rPr>
                        <a:t> </a:t>
                      </a:r>
                      <a:r>
                        <a:rPr lang="en-US" sz="1050" b="1" dirty="0">
                          <a:effectLst/>
                        </a:rPr>
                        <a:t>per</a:t>
                      </a:r>
                      <a:r>
                        <a:rPr lang="en-US" sz="1050" b="1" spc="-25" dirty="0">
                          <a:effectLst/>
                        </a:rPr>
                        <a:t> </a:t>
                      </a:r>
                      <a:r>
                        <a:rPr lang="en-US" sz="1050" b="1" dirty="0">
                          <a:effectLst/>
                        </a:rPr>
                        <a:t>sq.</a:t>
                      </a:r>
                      <a:r>
                        <a:rPr lang="en-US" sz="1050" b="1" spc="-25" dirty="0">
                          <a:effectLst/>
                        </a:rPr>
                        <a:t> </a:t>
                      </a:r>
                      <a:r>
                        <a:rPr lang="en-US" sz="1050" b="1" dirty="0">
                          <a:effectLst/>
                        </a:rPr>
                        <a:t>km.</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pPr>
                      <a:r>
                        <a:rPr lang="en-US" sz="1050" b="1">
                          <a:effectLst/>
                        </a:rPr>
                        <a:t> </a:t>
                      </a:r>
                      <a:endParaRPr lang="en-IN" sz="1050" b="1">
                        <a:effectLst/>
                      </a:endParaRPr>
                    </a:p>
                    <a:p>
                      <a:pPr algn="l">
                        <a:lnSpc>
                          <a:spcPts val="815"/>
                        </a:lnSpc>
                        <a:spcBef>
                          <a:spcPts val="15"/>
                        </a:spcBef>
                      </a:pPr>
                      <a:r>
                        <a:rPr lang="en-US" sz="1050" b="1">
                          <a:effectLst/>
                        </a:rPr>
                        <a:t> </a:t>
                      </a:r>
                      <a:endParaRPr lang="en-IN" sz="1050" b="1">
                        <a:effectLst/>
                      </a:endParaRPr>
                    </a:p>
                    <a:p>
                      <a:pPr marL="78105" marR="74930" algn="ctr">
                        <a:lnSpc>
                          <a:spcPts val="815"/>
                        </a:lnSpc>
                        <a:spcAft>
                          <a:spcPts val="0"/>
                        </a:spcAft>
                      </a:pPr>
                      <a:r>
                        <a:rPr lang="en-US" sz="1050" b="1">
                          <a:effectLst/>
                        </a:rPr>
                        <a:t>d11</a:t>
                      </a:r>
                      <a:endParaRPr lang="en-IN" sz="1050" b="1">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marL="109220" marR="100965" algn="ctr">
                        <a:lnSpc>
                          <a:spcPct val="101000"/>
                        </a:lnSpc>
                        <a:spcAft>
                          <a:spcPts val="0"/>
                        </a:spcAft>
                      </a:pPr>
                      <a:r>
                        <a:rPr lang="en-US" sz="1050" b="1" dirty="0">
                          <a:effectLst/>
                        </a:rPr>
                        <a:t>Bank</a:t>
                      </a:r>
                      <a:r>
                        <a:rPr lang="en-US" sz="1050" b="1" spc="5" dirty="0">
                          <a:effectLst/>
                        </a:rPr>
                        <a:t> </a:t>
                      </a:r>
                      <a:r>
                        <a:rPr lang="en-US" sz="1050" b="1" dirty="0">
                          <a:effectLst/>
                        </a:rPr>
                        <a:t>Branches</a:t>
                      </a:r>
                      <a:r>
                        <a:rPr lang="en-US" sz="1050" b="1" spc="5" dirty="0">
                          <a:effectLst/>
                        </a:rPr>
                        <a:t> </a:t>
                      </a:r>
                      <a:r>
                        <a:rPr lang="en-US" sz="1050" b="1" dirty="0">
                          <a:effectLst/>
                        </a:rPr>
                        <a:t>per 10000</a:t>
                      </a:r>
                      <a:r>
                        <a:rPr lang="en-US" sz="1050" b="1" spc="-200" dirty="0">
                          <a:effectLst/>
                        </a:rPr>
                        <a:t> </a:t>
                      </a:r>
                      <a:r>
                        <a:rPr lang="en-US" sz="1050" b="1" dirty="0">
                          <a:effectLst/>
                        </a:rPr>
                        <a:t>Adult</a:t>
                      </a:r>
                      <a:endParaRPr lang="en-IN" sz="1050" b="1" dirty="0">
                        <a:effectLst/>
                      </a:endParaRPr>
                    </a:p>
                    <a:p>
                      <a:pPr marL="109220" marR="102235" algn="ctr">
                        <a:lnSpc>
                          <a:spcPts val="805"/>
                        </a:lnSpc>
                        <a:spcAft>
                          <a:spcPts val="0"/>
                        </a:spcAft>
                      </a:pPr>
                      <a:r>
                        <a:rPr lang="en-US" sz="1050" b="1" dirty="0">
                          <a:effectLst/>
                        </a:rPr>
                        <a:t>Population</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pPr>
                      <a:r>
                        <a:rPr lang="en-US" sz="1050" b="1" dirty="0">
                          <a:effectLst/>
                        </a:rPr>
                        <a:t> </a:t>
                      </a:r>
                      <a:endParaRPr lang="en-IN" sz="1050" b="1" dirty="0">
                        <a:effectLst/>
                      </a:endParaRPr>
                    </a:p>
                    <a:p>
                      <a:pPr algn="l">
                        <a:lnSpc>
                          <a:spcPts val="815"/>
                        </a:lnSpc>
                        <a:spcBef>
                          <a:spcPts val="15"/>
                        </a:spcBef>
                      </a:pPr>
                      <a:r>
                        <a:rPr lang="en-US" sz="1050" b="1" dirty="0">
                          <a:effectLst/>
                        </a:rPr>
                        <a:t> </a:t>
                      </a:r>
                      <a:endParaRPr lang="en-IN" sz="1050" b="1" dirty="0">
                        <a:effectLst/>
                      </a:endParaRPr>
                    </a:p>
                    <a:p>
                      <a:pPr marR="132080" algn="r">
                        <a:lnSpc>
                          <a:spcPts val="815"/>
                        </a:lnSpc>
                      </a:pPr>
                      <a:r>
                        <a:rPr lang="en-US" sz="1050" b="1" dirty="0">
                          <a:effectLst/>
                        </a:rPr>
                        <a:t>d12</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spcBef>
                          <a:spcPts val="10"/>
                        </a:spcBef>
                      </a:pPr>
                      <a:r>
                        <a:rPr lang="en-US" sz="1050" b="1" dirty="0">
                          <a:effectLst/>
                        </a:rPr>
                        <a:t> </a:t>
                      </a:r>
                      <a:endParaRPr lang="en-IN" sz="1050" b="1" dirty="0">
                        <a:effectLst/>
                      </a:endParaRPr>
                    </a:p>
                    <a:p>
                      <a:pPr marL="121285" algn="l">
                        <a:lnSpc>
                          <a:spcPts val="815"/>
                        </a:lnSpc>
                      </a:pPr>
                      <a:r>
                        <a:rPr lang="en-US" sz="1050" b="1" dirty="0">
                          <a:effectLst/>
                        </a:rPr>
                        <a:t>ATMs</a:t>
                      </a:r>
                      <a:endParaRPr lang="en-IN" sz="1050" b="1" dirty="0">
                        <a:effectLst/>
                      </a:endParaRPr>
                    </a:p>
                    <a:p>
                      <a:pPr marL="172720" marR="80645" indent="-74930" algn="l">
                        <a:lnSpc>
                          <a:spcPct val="101000"/>
                        </a:lnSpc>
                        <a:spcBef>
                          <a:spcPts val="5"/>
                        </a:spcBef>
                        <a:spcAft>
                          <a:spcPts val="0"/>
                        </a:spcAft>
                      </a:pPr>
                      <a:r>
                        <a:rPr lang="en-US" sz="1050" b="1" dirty="0">
                          <a:effectLst/>
                        </a:rPr>
                        <a:t>per sq.</a:t>
                      </a:r>
                      <a:r>
                        <a:rPr lang="en-US" sz="1050" b="1" spc="-200" dirty="0">
                          <a:effectLst/>
                        </a:rPr>
                        <a:t> </a:t>
                      </a:r>
                      <a:r>
                        <a:rPr lang="en-US" sz="1050" b="1" dirty="0">
                          <a:effectLst/>
                        </a:rPr>
                        <a:t>km.</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pPr>
                      <a:r>
                        <a:rPr lang="en-US" sz="1050" b="1" dirty="0">
                          <a:effectLst/>
                        </a:rPr>
                        <a:t> </a:t>
                      </a:r>
                      <a:endParaRPr lang="en-IN" sz="1050" b="1" dirty="0">
                        <a:effectLst/>
                      </a:endParaRPr>
                    </a:p>
                    <a:p>
                      <a:pPr algn="l">
                        <a:lnSpc>
                          <a:spcPts val="815"/>
                        </a:lnSpc>
                        <a:spcBef>
                          <a:spcPts val="15"/>
                        </a:spcBef>
                      </a:pPr>
                      <a:r>
                        <a:rPr lang="en-US" sz="1050" b="1" dirty="0">
                          <a:effectLst/>
                        </a:rPr>
                        <a:t> </a:t>
                      </a:r>
                      <a:endParaRPr lang="en-IN" sz="1050" b="1" dirty="0">
                        <a:effectLst/>
                      </a:endParaRPr>
                    </a:p>
                    <a:p>
                      <a:pPr marL="133350" algn="l">
                        <a:lnSpc>
                          <a:spcPts val="815"/>
                        </a:lnSpc>
                      </a:pPr>
                      <a:r>
                        <a:rPr lang="en-US" sz="1050" b="1" dirty="0">
                          <a:effectLst/>
                        </a:rPr>
                        <a:t>d13</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spcBef>
                          <a:spcPts val="10"/>
                        </a:spcBef>
                      </a:pPr>
                      <a:r>
                        <a:rPr lang="en-US" sz="1050" b="1" dirty="0">
                          <a:effectLst/>
                        </a:rPr>
                        <a:t> </a:t>
                      </a:r>
                      <a:endParaRPr lang="en-IN" sz="1050" b="1" dirty="0">
                        <a:effectLst/>
                      </a:endParaRPr>
                    </a:p>
                    <a:p>
                      <a:pPr marL="92710" marR="81915" indent="-1905" algn="ctr">
                        <a:lnSpc>
                          <a:spcPct val="100000"/>
                        </a:lnSpc>
                        <a:spcAft>
                          <a:spcPts val="0"/>
                        </a:spcAft>
                      </a:pPr>
                      <a:r>
                        <a:rPr lang="en-US" sz="1050" b="1" dirty="0">
                          <a:effectLst/>
                        </a:rPr>
                        <a:t>ATMs</a:t>
                      </a:r>
                      <a:r>
                        <a:rPr lang="en-US" sz="1050" b="1" spc="5" dirty="0">
                          <a:effectLst/>
                        </a:rPr>
                        <a:t> </a:t>
                      </a:r>
                      <a:r>
                        <a:rPr lang="en-US" sz="1050" b="1" dirty="0">
                          <a:effectLst/>
                        </a:rPr>
                        <a:t>Per</a:t>
                      </a:r>
                      <a:r>
                        <a:rPr lang="en-US" sz="1050" b="1" spc="5" dirty="0">
                          <a:effectLst/>
                        </a:rPr>
                        <a:t> </a:t>
                      </a:r>
                      <a:r>
                        <a:rPr lang="en-US" sz="1050" b="1" dirty="0">
                          <a:effectLst/>
                        </a:rPr>
                        <a:t>10000 Adult</a:t>
                      </a:r>
                      <a:r>
                        <a:rPr lang="en-US" sz="1050" b="1" spc="-200" dirty="0">
                          <a:effectLst/>
                        </a:rPr>
                        <a:t> </a:t>
                      </a:r>
                      <a:r>
                        <a:rPr lang="en-US" sz="1050" b="1" dirty="0">
                          <a:effectLst/>
                        </a:rPr>
                        <a:t>Population</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pPr>
                      <a:r>
                        <a:rPr lang="en-US" sz="1050" b="1" dirty="0">
                          <a:effectLst/>
                        </a:rPr>
                        <a:t> </a:t>
                      </a:r>
                      <a:endParaRPr lang="en-IN" sz="1050" b="1" dirty="0">
                        <a:effectLst/>
                      </a:endParaRPr>
                    </a:p>
                    <a:p>
                      <a:pPr algn="l">
                        <a:lnSpc>
                          <a:spcPts val="815"/>
                        </a:lnSpc>
                        <a:spcBef>
                          <a:spcPts val="15"/>
                        </a:spcBef>
                      </a:pPr>
                      <a:r>
                        <a:rPr lang="en-US" sz="1050" b="1" dirty="0">
                          <a:effectLst/>
                        </a:rPr>
                        <a:t> </a:t>
                      </a:r>
                      <a:endParaRPr lang="en-IN" sz="1050" b="1" dirty="0">
                        <a:effectLst/>
                      </a:endParaRPr>
                    </a:p>
                    <a:p>
                      <a:pPr marL="85725" marR="76835" algn="ctr">
                        <a:lnSpc>
                          <a:spcPts val="815"/>
                        </a:lnSpc>
                        <a:spcAft>
                          <a:spcPts val="0"/>
                        </a:spcAft>
                      </a:pPr>
                      <a:r>
                        <a:rPr lang="en-US" sz="1050" b="1" dirty="0">
                          <a:effectLst/>
                        </a:rPr>
                        <a:t>d14</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pPr>
                      <a:r>
                        <a:rPr lang="en-US" sz="1050" b="1" dirty="0">
                          <a:effectLst/>
                        </a:rPr>
                        <a:t> </a:t>
                      </a:r>
                      <a:endParaRPr lang="en-IN" sz="1050" b="1" dirty="0">
                        <a:effectLst/>
                      </a:endParaRPr>
                    </a:p>
                    <a:p>
                      <a:pPr algn="l">
                        <a:lnSpc>
                          <a:spcPts val="815"/>
                        </a:lnSpc>
                        <a:spcBef>
                          <a:spcPts val="15"/>
                        </a:spcBef>
                      </a:pPr>
                      <a:r>
                        <a:rPr lang="en-US" sz="1050" b="1" dirty="0">
                          <a:effectLst/>
                        </a:rPr>
                        <a:t> </a:t>
                      </a:r>
                      <a:endParaRPr lang="en-IN" sz="1050" b="1" dirty="0">
                        <a:effectLst/>
                      </a:endParaRPr>
                    </a:p>
                    <a:p>
                      <a:pPr marL="84455" marR="75565" algn="ctr">
                        <a:lnSpc>
                          <a:spcPts val="815"/>
                        </a:lnSpc>
                        <a:spcAft>
                          <a:spcPts val="0"/>
                        </a:spcAft>
                      </a:pPr>
                      <a:r>
                        <a:rPr lang="en-US" sz="1050" b="1" dirty="0">
                          <a:effectLst/>
                        </a:rPr>
                        <a:t>d1</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pPr>
                      <a:r>
                        <a:rPr lang="en-US" sz="1050" b="1" dirty="0">
                          <a:effectLst/>
                        </a:rPr>
                        <a:t> </a:t>
                      </a:r>
                      <a:endParaRPr lang="en-IN" sz="1050" b="1" dirty="0">
                        <a:effectLst/>
                      </a:endParaRPr>
                    </a:p>
                    <a:p>
                      <a:pPr algn="l">
                        <a:lnSpc>
                          <a:spcPts val="815"/>
                        </a:lnSpc>
                        <a:spcBef>
                          <a:spcPts val="15"/>
                        </a:spcBef>
                      </a:pPr>
                      <a:r>
                        <a:rPr lang="en-US" sz="1050" b="1" dirty="0">
                          <a:effectLst/>
                        </a:rPr>
                        <a:t> </a:t>
                      </a:r>
                      <a:endParaRPr lang="en-IN" sz="1050" b="1" dirty="0">
                        <a:effectLst/>
                      </a:endParaRPr>
                    </a:p>
                    <a:p>
                      <a:pPr marL="83820" marR="77470" algn="ctr">
                        <a:lnSpc>
                          <a:spcPts val="815"/>
                        </a:lnSpc>
                        <a:spcAft>
                          <a:spcPts val="0"/>
                        </a:spcAft>
                      </a:pPr>
                      <a:r>
                        <a:rPr lang="en-US" sz="1050" b="1" dirty="0">
                          <a:effectLst/>
                        </a:rPr>
                        <a:t>Rank</a:t>
                      </a:r>
                      <a:endParaRPr lang="en-IN" sz="105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extLst>
                  <a:ext uri="{0D108BD9-81ED-4DB2-BD59-A6C34878D82A}">
                    <a16:rowId xmlns:a16="http://schemas.microsoft.com/office/drawing/2014/main" val="1349426657"/>
                  </a:ext>
                </a:extLst>
              </a:tr>
              <a:tr h="230909">
                <a:tc>
                  <a:txBody>
                    <a:bodyPr/>
                    <a:lstStyle/>
                    <a:p>
                      <a:pPr marR="196850" algn="r">
                        <a:lnSpc>
                          <a:spcPts val="815"/>
                        </a:lnSpc>
                        <a:spcBef>
                          <a:spcPts val="5"/>
                        </a:spcBef>
                        <a:spcAft>
                          <a:spcPts val="0"/>
                        </a:spcAft>
                      </a:pPr>
                      <a:r>
                        <a:rPr lang="en-US" sz="1050" dirty="0">
                          <a:effectLst/>
                        </a:rPr>
                        <a:t>Arunachal</a:t>
                      </a:r>
                      <a:r>
                        <a:rPr lang="en-US" sz="1050" spc="-10" dirty="0">
                          <a:effectLst/>
                        </a:rPr>
                        <a:t> </a:t>
                      </a:r>
                      <a:r>
                        <a:rPr lang="en-US" sz="1050" dirty="0">
                          <a:effectLst/>
                        </a:rPr>
                        <a:t>Pradesh</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15"/>
                        </a:lnSpc>
                        <a:spcBef>
                          <a:spcPts val="5"/>
                        </a:spcBef>
                        <a:spcAft>
                          <a:spcPts val="0"/>
                        </a:spcAft>
                      </a:pPr>
                      <a:r>
                        <a:rPr lang="en-US" sz="1050">
                          <a:effectLst/>
                        </a:rPr>
                        <a:t>0.0018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15"/>
                        </a:lnSpc>
                        <a:spcBef>
                          <a:spcPts val="5"/>
                        </a:spcBef>
                        <a:spcAft>
                          <a:spcPts val="0"/>
                        </a:spcAft>
                      </a:pPr>
                      <a:r>
                        <a:rPr lang="en-US" sz="1050">
                          <a:effectLst/>
                        </a:rPr>
                        <a:t>0.000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15"/>
                        </a:lnSpc>
                        <a:spcBef>
                          <a:spcPts val="5"/>
                        </a:spcBef>
                        <a:spcAft>
                          <a:spcPts val="0"/>
                        </a:spcAft>
                      </a:pPr>
                      <a:r>
                        <a:rPr lang="en-US" sz="1050">
                          <a:effectLst/>
                        </a:rPr>
                        <a:t>1.6838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15"/>
                        </a:lnSpc>
                        <a:spcBef>
                          <a:spcPts val="5"/>
                        </a:spcBef>
                        <a:spcAft>
                          <a:spcPts val="0"/>
                        </a:spcAft>
                      </a:pPr>
                      <a:r>
                        <a:rPr lang="en-US" sz="1050">
                          <a:effectLst/>
                        </a:rPr>
                        <a:t>0.380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8105" algn="ctr">
                        <a:lnSpc>
                          <a:spcPts val="815"/>
                        </a:lnSpc>
                        <a:spcBef>
                          <a:spcPts val="5"/>
                        </a:spcBef>
                        <a:spcAft>
                          <a:spcPts val="0"/>
                        </a:spcAft>
                      </a:pPr>
                      <a:r>
                        <a:rPr lang="en-US" sz="1050">
                          <a:effectLst/>
                        </a:rPr>
                        <a:t>0.0030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15"/>
                        </a:lnSpc>
                        <a:spcBef>
                          <a:spcPts val="5"/>
                        </a:spcBef>
                        <a:spcAft>
                          <a:spcPts val="0"/>
                        </a:spcAft>
                      </a:pPr>
                      <a:r>
                        <a:rPr lang="en-US" sz="1050">
                          <a:effectLst/>
                        </a:rPr>
                        <a:t>0.000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15"/>
                        </a:lnSpc>
                        <a:spcBef>
                          <a:spcPts val="5"/>
                        </a:spcBef>
                        <a:spcAft>
                          <a:spcPts val="0"/>
                        </a:spcAft>
                      </a:pPr>
                      <a:r>
                        <a:rPr lang="en-US" sz="1050">
                          <a:effectLst/>
                        </a:rPr>
                        <a:t>2.7878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15"/>
                        </a:lnSpc>
                        <a:spcBef>
                          <a:spcPts val="5"/>
                        </a:spcBef>
                        <a:spcAft>
                          <a:spcPts val="0"/>
                        </a:spcAft>
                      </a:pPr>
                      <a:r>
                        <a:rPr lang="en-US" sz="1050">
                          <a:effectLst/>
                        </a:rPr>
                        <a:t>0.408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15"/>
                        </a:lnSpc>
                        <a:spcBef>
                          <a:spcPts val="5"/>
                        </a:spcBef>
                        <a:spcAft>
                          <a:spcPts val="0"/>
                        </a:spcAft>
                      </a:pPr>
                      <a:r>
                        <a:rPr lang="en-US" sz="1050">
                          <a:effectLst/>
                        </a:rPr>
                        <a:t>0.197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15"/>
                        </a:lnSpc>
                        <a:spcBef>
                          <a:spcPts val="5"/>
                        </a:spcBef>
                        <a:spcAft>
                          <a:spcPts val="0"/>
                        </a:spcAft>
                      </a:pPr>
                      <a:r>
                        <a:rPr lang="en-US" sz="1050">
                          <a:effectLst/>
                        </a:rPr>
                        <a:t>6</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421715778"/>
                  </a:ext>
                </a:extLst>
              </a:tr>
              <a:tr h="230909">
                <a:tc>
                  <a:txBody>
                    <a:bodyPr/>
                    <a:lstStyle/>
                    <a:p>
                      <a:pPr marL="426720" marR="424180" algn="ctr">
                        <a:lnSpc>
                          <a:spcPts val="820"/>
                        </a:lnSpc>
                        <a:spcAft>
                          <a:spcPts val="0"/>
                        </a:spcAft>
                      </a:pPr>
                      <a:r>
                        <a:rPr lang="en-US" sz="1050" dirty="0">
                          <a:solidFill>
                            <a:srgbClr val="FF0000"/>
                          </a:solidFill>
                          <a:effectLst/>
                        </a:rPr>
                        <a:t>Assam</a:t>
                      </a:r>
                      <a:endParaRPr lang="en-IN" sz="1050" dirty="0">
                        <a:solidFill>
                          <a:srgbClr val="FF0000"/>
                        </a:solidFill>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20"/>
                        </a:lnSpc>
                      </a:pPr>
                      <a:r>
                        <a:rPr lang="en-US" sz="1050">
                          <a:effectLst/>
                        </a:rPr>
                        <a:t>0.0294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20"/>
                        </a:lnSpc>
                        <a:spcAft>
                          <a:spcPts val="0"/>
                        </a:spcAft>
                      </a:pPr>
                      <a:r>
                        <a:rPr lang="en-US" sz="1050">
                          <a:effectLst/>
                        </a:rPr>
                        <a:t>0.675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20"/>
                        </a:lnSpc>
                        <a:spcAft>
                          <a:spcPts val="0"/>
                        </a:spcAft>
                      </a:pPr>
                      <a:r>
                        <a:rPr lang="en-US" sz="1050">
                          <a:effectLst/>
                        </a:rPr>
                        <a:t>1.0916</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20"/>
                        </a:lnSpc>
                      </a:pPr>
                      <a:r>
                        <a:rPr lang="en-US" sz="1050">
                          <a:effectLst/>
                        </a:rPr>
                        <a:t>0.094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20"/>
                        </a:lnSpc>
                        <a:spcAft>
                          <a:spcPts val="0"/>
                        </a:spcAft>
                      </a:pPr>
                      <a:r>
                        <a:rPr lang="en-US" sz="1050">
                          <a:effectLst/>
                        </a:rPr>
                        <a:t>0.0483</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20"/>
                        </a:lnSpc>
                      </a:pPr>
                      <a:r>
                        <a:rPr lang="en-US" sz="1050">
                          <a:effectLst/>
                        </a:rPr>
                        <a:t>0.749</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20"/>
                        </a:lnSpc>
                        <a:spcAft>
                          <a:spcPts val="0"/>
                        </a:spcAft>
                      </a:pPr>
                      <a:r>
                        <a:rPr lang="en-US" sz="1050">
                          <a:effectLst/>
                        </a:rPr>
                        <a:t>1.7922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20"/>
                        </a:lnSpc>
                        <a:spcAft>
                          <a:spcPts val="0"/>
                        </a:spcAft>
                      </a:pPr>
                      <a:r>
                        <a:rPr lang="en-US" sz="1050">
                          <a:effectLst/>
                        </a:rPr>
                        <a:t>0.000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20"/>
                        </a:lnSpc>
                        <a:spcAft>
                          <a:spcPts val="0"/>
                        </a:spcAft>
                      </a:pPr>
                      <a:r>
                        <a:rPr lang="en-US" sz="1050">
                          <a:effectLst/>
                        </a:rPr>
                        <a:t>0.379</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20"/>
                        </a:lnSpc>
                      </a:pPr>
                      <a:r>
                        <a:rPr lang="en-US" sz="1050" b="1" dirty="0">
                          <a:solidFill>
                            <a:srgbClr val="FF0000"/>
                          </a:solidFill>
                          <a:effectLst/>
                        </a:rPr>
                        <a:t>3</a:t>
                      </a:r>
                      <a:endParaRPr lang="en-IN" sz="1050" b="1" dirty="0">
                        <a:solidFill>
                          <a:srgbClr val="FF0000"/>
                        </a:solidFill>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642300494"/>
                  </a:ext>
                </a:extLst>
              </a:tr>
              <a:tr h="232164">
                <a:tc>
                  <a:txBody>
                    <a:bodyPr/>
                    <a:lstStyle/>
                    <a:p>
                      <a:pPr marL="426720" marR="423545" algn="ctr">
                        <a:lnSpc>
                          <a:spcPts val="825"/>
                        </a:lnSpc>
                        <a:spcAft>
                          <a:spcPts val="0"/>
                        </a:spcAft>
                      </a:pPr>
                      <a:r>
                        <a:rPr lang="en-US" sz="1050" dirty="0">
                          <a:effectLst/>
                        </a:rPr>
                        <a:t>Manipur</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R="160020" algn="r">
                        <a:lnSpc>
                          <a:spcPts val="825"/>
                        </a:lnSpc>
                      </a:pPr>
                      <a:r>
                        <a:rPr lang="en-US" sz="1050">
                          <a:effectLst/>
                        </a:rPr>
                        <a:t>0.0071</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25"/>
                        </a:lnSpc>
                        <a:spcAft>
                          <a:spcPts val="0"/>
                        </a:spcAft>
                      </a:pPr>
                      <a:r>
                        <a:rPr lang="en-US" sz="1050">
                          <a:effectLst/>
                        </a:rPr>
                        <a:t>0.130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25"/>
                        </a:lnSpc>
                        <a:spcAft>
                          <a:spcPts val="0"/>
                        </a:spcAft>
                      </a:pPr>
                      <a:r>
                        <a:rPr lang="en-US" sz="1050">
                          <a:effectLst/>
                        </a:rPr>
                        <a:t>0.8981</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25"/>
                        </a:lnSpc>
                      </a:pPr>
                      <a:r>
                        <a:rPr lang="en-US" sz="1050">
                          <a:effectLst/>
                        </a:rPr>
                        <a:t>0.000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25"/>
                        </a:lnSpc>
                        <a:spcAft>
                          <a:spcPts val="0"/>
                        </a:spcAft>
                      </a:pPr>
                      <a:r>
                        <a:rPr lang="en-US" sz="1050">
                          <a:effectLst/>
                        </a:rPr>
                        <a:t>0.0147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25"/>
                        </a:lnSpc>
                      </a:pPr>
                      <a:r>
                        <a:rPr lang="en-US" sz="1050">
                          <a:effectLst/>
                        </a:rPr>
                        <a:t>0.194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25"/>
                        </a:lnSpc>
                        <a:spcAft>
                          <a:spcPts val="0"/>
                        </a:spcAft>
                      </a:pPr>
                      <a:r>
                        <a:rPr lang="en-US" sz="1050">
                          <a:effectLst/>
                        </a:rPr>
                        <a:t>1.8528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25"/>
                        </a:lnSpc>
                        <a:spcAft>
                          <a:spcPts val="0"/>
                        </a:spcAft>
                      </a:pPr>
                      <a:r>
                        <a:rPr lang="en-US" sz="1050">
                          <a:effectLst/>
                        </a:rPr>
                        <a:t>0.025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25"/>
                        </a:lnSpc>
                        <a:spcAft>
                          <a:spcPts val="0"/>
                        </a:spcAft>
                      </a:pPr>
                      <a:r>
                        <a:rPr lang="en-US" sz="1050">
                          <a:effectLst/>
                        </a:rPr>
                        <a:t>0.087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25"/>
                        </a:lnSpc>
                      </a:pPr>
                      <a:r>
                        <a:rPr lang="en-US" sz="1050" dirty="0">
                          <a:effectLst/>
                        </a:rPr>
                        <a:t>8</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extLst>
                  <a:ext uri="{0D108BD9-81ED-4DB2-BD59-A6C34878D82A}">
                    <a16:rowId xmlns:a16="http://schemas.microsoft.com/office/drawing/2014/main" val="1161247195"/>
                  </a:ext>
                </a:extLst>
              </a:tr>
              <a:tr h="230909">
                <a:tc>
                  <a:txBody>
                    <a:bodyPr/>
                    <a:lstStyle/>
                    <a:p>
                      <a:pPr marL="386715" algn="l">
                        <a:lnSpc>
                          <a:spcPts val="820"/>
                        </a:lnSpc>
                      </a:pPr>
                      <a:r>
                        <a:rPr lang="en-US" sz="1050">
                          <a:effectLst/>
                        </a:rPr>
                        <a:t>Meghalaya</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20"/>
                        </a:lnSpc>
                      </a:pPr>
                      <a:r>
                        <a:rPr lang="en-US" sz="1050">
                          <a:effectLst/>
                        </a:rPr>
                        <a:t>0.0151</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20"/>
                        </a:lnSpc>
                        <a:spcAft>
                          <a:spcPts val="0"/>
                        </a:spcAft>
                      </a:pPr>
                      <a:r>
                        <a:rPr lang="en-US" sz="1050">
                          <a:effectLst/>
                        </a:rPr>
                        <a:t>0.324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20"/>
                        </a:lnSpc>
                        <a:spcAft>
                          <a:spcPts val="0"/>
                        </a:spcAft>
                      </a:pPr>
                      <a:r>
                        <a:rPr lang="en-US" sz="1050">
                          <a:effectLst/>
                        </a:rPr>
                        <a:t>1.7846</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20"/>
                        </a:lnSpc>
                      </a:pPr>
                      <a:r>
                        <a:rPr lang="en-US" sz="1050">
                          <a:effectLst/>
                        </a:rPr>
                        <a:t>0.429</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20"/>
                        </a:lnSpc>
                        <a:spcAft>
                          <a:spcPts val="0"/>
                        </a:spcAft>
                      </a:pPr>
                      <a:r>
                        <a:rPr lang="en-US" sz="1050">
                          <a:effectLst/>
                        </a:rPr>
                        <a:t>0.0178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20"/>
                        </a:lnSpc>
                      </a:pPr>
                      <a:r>
                        <a:rPr lang="en-US" sz="1050">
                          <a:effectLst/>
                        </a:rPr>
                        <a:t>0.246</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20"/>
                        </a:lnSpc>
                        <a:spcAft>
                          <a:spcPts val="0"/>
                        </a:spcAft>
                      </a:pPr>
                      <a:r>
                        <a:rPr lang="en-US" sz="1050">
                          <a:effectLst/>
                        </a:rPr>
                        <a:t>2.1120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20"/>
                        </a:lnSpc>
                        <a:spcAft>
                          <a:spcPts val="0"/>
                        </a:spcAft>
                      </a:pPr>
                      <a:r>
                        <a:rPr lang="en-US" sz="1050">
                          <a:effectLst/>
                        </a:rPr>
                        <a:t>0.131</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20"/>
                        </a:lnSpc>
                        <a:spcAft>
                          <a:spcPts val="0"/>
                        </a:spcAft>
                      </a:pPr>
                      <a:r>
                        <a:rPr lang="en-US" sz="1050">
                          <a:effectLst/>
                        </a:rPr>
                        <a:t>0.283</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20"/>
                        </a:lnSpc>
                      </a:pPr>
                      <a:r>
                        <a:rPr lang="en-US" sz="1050">
                          <a:effectLst/>
                        </a:rPr>
                        <a:t>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107169188"/>
                  </a:ext>
                </a:extLst>
              </a:tr>
              <a:tr h="230909">
                <a:tc>
                  <a:txBody>
                    <a:bodyPr/>
                    <a:lstStyle/>
                    <a:p>
                      <a:pPr marL="426720" marR="425450" algn="ctr">
                        <a:lnSpc>
                          <a:spcPts val="820"/>
                        </a:lnSpc>
                        <a:spcAft>
                          <a:spcPts val="0"/>
                        </a:spcAft>
                      </a:pPr>
                      <a:r>
                        <a:rPr lang="en-US" sz="1050">
                          <a:effectLst/>
                        </a:rPr>
                        <a:t>Mizoram</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20"/>
                        </a:lnSpc>
                      </a:pPr>
                      <a:r>
                        <a:rPr lang="en-US" sz="1050">
                          <a:effectLst/>
                        </a:rPr>
                        <a:t>0.0088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295" algn="ctr">
                        <a:lnSpc>
                          <a:spcPts val="820"/>
                        </a:lnSpc>
                        <a:spcAft>
                          <a:spcPts val="0"/>
                        </a:spcAft>
                      </a:pPr>
                      <a:r>
                        <a:rPr lang="en-US" sz="1050">
                          <a:effectLst/>
                        </a:rPr>
                        <a:t>0.172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20"/>
                        </a:lnSpc>
                        <a:spcAft>
                          <a:spcPts val="0"/>
                        </a:spcAft>
                      </a:pPr>
                      <a:r>
                        <a:rPr lang="en-US" sz="1050">
                          <a:effectLst/>
                        </a:rPr>
                        <a:t>2.5619</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20"/>
                        </a:lnSpc>
                      </a:pPr>
                      <a:r>
                        <a:rPr lang="en-US" sz="1050">
                          <a:effectLst/>
                        </a:rPr>
                        <a:t>0.805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20"/>
                        </a:lnSpc>
                        <a:spcAft>
                          <a:spcPts val="0"/>
                        </a:spcAft>
                      </a:pPr>
                      <a:r>
                        <a:rPr lang="en-US" sz="1050">
                          <a:effectLst/>
                        </a:rPr>
                        <a:t>0.0077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20"/>
                        </a:lnSpc>
                      </a:pPr>
                      <a:r>
                        <a:rPr lang="en-US" sz="1050">
                          <a:effectLst/>
                        </a:rPr>
                        <a:t>0.078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20"/>
                        </a:lnSpc>
                        <a:spcAft>
                          <a:spcPts val="0"/>
                        </a:spcAft>
                      </a:pPr>
                      <a:r>
                        <a:rPr lang="en-US" sz="1050">
                          <a:effectLst/>
                        </a:rPr>
                        <a:t>2.2451</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20"/>
                        </a:lnSpc>
                        <a:spcAft>
                          <a:spcPts val="0"/>
                        </a:spcAft>
                      </a:pPr>
                      <a:r>
                        <a:rPr lang="en-US" sz="1050">
                          <a:effectLst/>
                        </a:rPr>
                        <a:t>0.186</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20"/>
                        </a:lnSpc>
                        <a:spcAft>
                          <a:spcPts val="0"/>
                        </a:spcAft>
                      </a:pPr>
                      <a:r>
                        <a:rPr lang="en-US" sz="1050">
                          <a:effectLst/>
                        </a:rPr>
                        <a:t>0.310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20"/>
                        </a:lnSpc>
                      </a:pPr>
                      <a:r>
                        <a:rPr lang="en-US" sz="1050">
                          <a:effectLst/>
                        </a:rPr>
                        <a:t>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374603263"/>
                  </a:ext>
                </a:extLst>
              </a:tr>
              <a:tr h="228399">
                <a:tc>
                  <a:txBody>
                    <a:bodyPr/>
                    <a:lstStyle/>
                    <a:p>
                      <a:pPr marL="419100" algn="l">
                        <a:lnSpc>
                          <a:spcPts val="810"/>
                        </a:lnSpc>
                      </a:pPr>
                      <a:r>
                        <a:rPr lang="en-US" sz="1050">
                          <a:effectLst/>
                        </a:rPr>
                        <a:t>Nagaland</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10"/>
                        </a:lnSpc>
                      </a:pPr>
                      <a:r>
                        <a:rPr lang="en-US" sz="1050">
                          <a:effectLst/>
                        </a:rPr>
                        <a:t>0.0095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10"/>
                        </a:lnSpc>
                        <a:spcAft>
                          <a:spcPts val="0"/>
                        </a:spcAft>
                      </a:pPr>
                      <a:r>
                        <a:rPr lang="en-US" sz="1050">
                          <a:effectLst/>
                        </a:rPr>
                        <a:t>0.188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10"/>
                        </a:lnSpc>
                        <a:spcAft>
                          <a:spcPts val="0"/>
                        </a:spcAft>
                      </a:pPr>
                      <a:r>
                        <a:rPr lang="en-US" sz="1050">
                          <a:effectLst/>
                        </a:rPr>
                        <a:t>0.9658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10"/>
                        </a:lnSpc>
                      </a:pPr>
                      <a:r>
                        <a:rPr lang="en-US" sz="1050">
                          <a:effectLst/>
                        </a:rPr>
                        <a:t>0.033</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10"/>
                        </a:lnSpc>
                        <a:spcAft>
                          <a:spcPts val="0"/>
                        </a:spcAft>
                      </a:pPr>
                      <a:r>
                        <a:rPr lang="en-US" sz="1050">
                          <a:effectLst/>
                        </a:rPr>
                        <a:t>0.0189</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10"/>
                        </a:lnSpc>
                      </a:pPr>
                      <a:r>
                        <a:rPr lang="en-US" sz="1050">
                          <a:effectLst/>
                        </a:rPr>
                        <a:t>0.264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10"/>
                        </a:lnSpc>
                        <a:spcAft>
                          <a:spcPts val="0"/>
                        </a:spcAft>
                      </a:pPr>
                      <a:r>
                        <a:rPr lang="en-US" sz="1050">
                          <a:effectLst/>
                        </a:rPr>
                        <a:t>1.9317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10"/>
                        </a:lnSpc>
                        <a:spcAft>
                          <a:spcPts val="0"/>
                        </a:spcAft>
                      </a:pPr>
                      <a:r>
                        <a:rPr lang="en-US" sz="1050">
                          <a:effectLst/>
                        </a:rPr>
                        <a:t>0.057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10"/>
                        </a:lnSpc>
                        <a:spcAft>
                          <a:spcPts val="0"/>
                        </a:spcAft>
                      </a:pPr>
                      <a:r>
                        <a:rPr lang="en-US" sz="1050">
                          <a:effectLst/>
                        </a:rPr>
                        <a:t>0.135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10"/>
                        </a:lnSpc>
                      </a:pPr>
                      <a:r>
                        <a:rPr lang="en-US" sz="1050">
                          <a:effectLst/>
                        </a:rPr>
                        <a:t>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841900937"/>
                  </a:ext>
                </a:extLst>
              </a:tr>
              <a:tr h="230909">
                <a:tc>
                  <a:txBody>
                    <a:bodyPr/>
                    <a:lstStyle/>
                    <a:p>
                      <a:pPr marL="426720" marR="422910" algn="ctr">
                        <a:lnSpc>
                          <a:spcPts val="815"/>
                        </a:lnSpc>
                        <a:spcBef>
                          <a:spcPts val="5"/>
                        </a:spcBef>
                        <a:spcAft>
                          <a:spcPts val="0"/>
                        </a:spcAft>
                      </a:pPr>
                      <a:r>
                        <a:rPr lang="en-US" sz="1050" dirty="0">
                          <a:effectLst/>
                        </a:rPr>
                        <a:t>Sikkim</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R="160020" algn="r">
                        <a:lnSpc>
                          <a:spcPts val="815"/>
                        </a:lnSpc>
                        <a:spcBef>
                          <a:spcPts val="5"/>
                        </a:spcBef>
                        <a:spcAft>
                          <a:spcPts val="0"/>
                        </a:spcAft>
                      </a:pPr>
                      <a:r>
                        <a:rPr lang="en-US" sz="1050" dirty="0">
                          <a:effectLst/>
                        </a:rPr>
                        <a:t>0.0185</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15"/>
                        </a:lnSpc>
                        <a:spcBef>
                          <a:spcPts val="5"/>
                        </a:spcBef>
                        <a:spcAft>
                          <a:spcPts val="0"/>
                        </a:spcAft>
                      </a:pPr>
                      <a:r>
                        <a:rPr lang="en-US" sz="1050">
                          <a:effectLst/>
                        </a:rPr>
                        <a:t>0.407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15"/>
                        </a:lnSpc>
                        <a:spcBef>
                          <a:spcPts val="5"/>
                        </a:spcBef>
                        <a:spcAft>
                          <a:spcPts val="0"/>
                        </a:spcAft>
                      </a:pPr>
                      <a:r>
                        <a:rPr lang="en-US" sz="1050">
                          <a:effectLst/>
                        </a:rPr>
                        <a:t>2.9645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15"/>
                        </a:lnSpc>
                        <a:spcBef>
                          <a:spcPts val="5"/>
                        </a:spcBef>
                        <a:spcAft>
                          <a:spcPts val="0"/>
                        </a:spcAft>
                      </a:pPr>
                      <a:r>
                        <a:rPr lang="en-US" sz="1050">
                          <a:effectLst/>
                        </a:rPr>
                        <a:t>1.000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15"/>
                        </a:lnSpc>
                        <a:spcBef>
                          <a:spcPts val="5"/>
                        </a:spcBef>
                        <a:spcAft>
                          <a:spcPts val="0"/>
                        </a:spcAft>
                      </a:pPr>
                      <a:r>
                        <a:rPr lang="en-US" sz="1050">
                          <a:effectLst/>
                        </a:rPr>
                        <a:t>0.0264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15"/>
                        </a:lnSpc>
                        <a:spcBef>
                          <a:spcPts val="5"/>
                        </a:spcBef>
                        <a:spcAft>
                          <a:spcPts val="0"/>
                        </a:spcAft>
                      </a:pPr>
                      <a:r>
                        <a:rPr lang="en-US" sz="1050">
                          <a:effectLst/>
                        </a:rPr>
                        <a:t>0.387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15"/>
                        </a:lnSpc>
                        <a:spcBef>
                          <a:spcPts val="5"/>
                        </a:spcBef>
                        <a:spcAft>
                          <a:spcPts val="0"/>
                        </a:spcAft>
                      </a:pPr>
                      <a:r>
                        <a:rPr lang="en-US" sz="1050">
                          <a:effectLst/>
                        </a:rPr>
                        <a:t>4.2317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15"/>
                        </a:lnSpc>
                        <a:spcBef>
                          <a:spcPts val="5"/>
                        </a:spcBef>
                        <a:spcAft>
                          <a:spcPts val="0"/>
                        </a:spcAft>
                      </a:pPr>
                      <a:r>
                        <a:rPr lang="en-US" sz="1050">
                          <a:effectLst/>
                        </a:rPr>
                        <a:t>1.000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15"/>
                        </a:lnSpc>
                        <a:spcBef>
                          <a:spcPts val="5"/>
                        </a:spcBef>
                        <a:spcAft>
                          <a:spcPts val="0"/>
                        </a:spcAft>
                      </a:pPr>
                      <a:r>
                        <a:rPr lang="en-US" sz="1050">
                          <a:effectLst/>
                        </a:rPr>
                        <a:t>0.698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15"/>
                        </a:lnSpc>
                        <a:spcBef>
                          <a:spcPts val="5"/>
                        </a:spcBef>
                        <a:spcAft>
                          <a:spcPts val="0"/>
                        </a:spcAft>
                      </a:pPr>
                      <a:r>
                        <a:rPr lang="en-US" sz="1050" dirty="0">
                          <a:effectLst/>
                        </a:rPr>
                        <a:t>1</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extLst>
                  <a:ext uri="{0D108BD9-81ED-4DB2-BD59-A6C34878D82A}">
                    <a16:rowId xmlns:a16="http://schemas.microsoft.com/office/drawing/2014/main" val="94362652"/>
                  </a:ext>
                </a:extLst>
              </a:tr>
              <a:tr h="230909">
                <a:tc>
                  <a:txBody>
                    <a:bodyPr/>
                    <a:lstStyle/>
                    <a:p>
                      <a:pPr marL="426720" marR="421640" algn="ctr">
                        <a:lnSpc>
                          <a:spcPts val="820"/>
                        </a:lnSpc>
                        <a:spcAft>
                          <a:spcPts val="0"/>
                        </a:spcAft>
                      </a:pPr>
                      <a:r>
                        <a:rPr lang="en-US" sz="1050">
                          <a:effectLst/>
                        </a:rPr>
                        <a:t>Tripura</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20"/>
                        </a:lnSpc>
                      </a:pPr>
                      <a:r>
                        <a:rPr lang="en-US" sz="1050">
                          <a:effectLst/>
                        </a:rPr>
                        <a:t>0.0422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20"/>
                        </a:lnSpc>
                        <a:spcAft>
                          <a:spcPts val="0"/>
                        </a:spcAft>
                      </a:pPr>
                      <a:r>
                        <a:rPr lang="en-US" sz="1050">
                          <a:effectLst/>
                        </a:rPr>
                        <a:t>0.987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20"/>
                        </a:lnSpc>
                        <a:spcAft>
                          <a:spcPts val="0"/>
                        </a:spcAft>
                      </a:pPr>
                      <a:r>
                        <a:rPr lang="en-US" sz="1050">
                          <a:effectLst/>
                        </a:rPr>
                        <a:t>1.6914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20"/>
                        </a:lnSpc>
                      </a:pPr>
                      <a:r>
                        <a:rPr lang="en-US" sz="1050">
                          <a:effectLst/>
                        </a:rPr>
                        <a:t>0.384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20"/>
                        </a:lnSpc>
                        <a:spcAft>
                          <a:spcPts val="0"/>
                        </a:spcAft>
                      </a:pPr>
                      <a:r>
                        <a:rPr lang="en-US" sz="1050">
                          <a:effectLst/>
                        </a:rPr>
                        <a:t>0.0466</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20"/>
                        </a:lnSpc>
                      </a:pPr>
                      <a:r>
                        <a:rPr lang="en-US" sz="1050">
                          <a:effectLst/>
                        </a:rPr>
                        <a:t>0.722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20"/>
                        </a:lnSpc>
                        <a:spcAft>
                          <a:spcPts val="0"/>
                        </a:spcAft>
                      </a:pPr>
                      <a:r>
                        <a:rPr lang="en-US" sz="1050">
                          <a:effectLst/>
                        </a:rPr>
                        <a:t>1.8713</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20"/>
                        </a:lnSpc>
                        <a:spcAft>
                          <a:spcPts val="0"/>
                        </a:spcAft>
                      </a:pPr>
                      <a:r>
                        <a:rPr lang="en-US" sz="1050">
                          <a:effectLst/>
                        </a:rPr>
                        <a:t>0.032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20"/>
                        </a:lnSpc>
                        <a:spcAft>
                          <a:spcPts val="0"/>
                        </a:spcAft>
                      </a:pPr>
                      <a:r>
                        <a:rPr lang="en-US" sz="1050">
                          <a:effectLst/>
                        </a:rPr>
                        <a:t>0.531</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525" algn="ctr">
                        <a:lnSpc>
                          <a:spcPts val="820"/>
                        </a:lnSpc>
                      </a:pPr>
                      <a:r>
                        <a:rPr lang="en-US" sz="1050">
                          <a:effectLst/>
                        </a:rPr>
                        <a:t>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903882975"/>
                  </a:ext>
                </a:extLst>
              </a:tr>
              <a:tr h="230909">
                <a:tc>
                  <a:txBody>
                    <a:bodyPr/>
                    <a:lstStyle/>
                    <a:p>
                      <a:pPr marR="158750" algn="r">
                        <a:lnSpc>
                          <a:spcPts val="820"/>
                        </a:lnSpc>
                      </a:pPr>
                      <a:r>
                        <a:rPr lang="en-US" sz="1050">
                          <a:effectLst/>
                        </a:rPr>
                        <a:t>North</a:t>
                      </a:r>
                      <a:r>
                        <a:rPr lang="en-US" sz="1050" spc="-5">
                          <a:effectLst/>
                        </a:rPr>
                        <a:t> </a:t>
                      </a:r>
                      <a:r>
                        <a:rPr lang="en-US" sz="1050">
                          <a:effectLst/>
                        </a:rPr>
                        <a:t>Eastern</a:t>
                      </a:r>
                      <a:r>
                        <a:rPr lang="en-US" sz="1050" spc="-10">
                          <a:effectLst/>
                        </a:rPr>
                        <a:t> </a:t>
                      </a:r>
                      <a:r>
                        <a:rPr lang="en-US" sz="1050">
                          <a:effectLst/>
                        </a:rPr>
                        <a:t>States</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20"/>
                        </a:lnSpc>
                      </a:pPr>
                      <a:r>
                        <a:rPr lang="en-US" sz="1050">
                          <a:effectLst/>
                        </a:rPr>
                        <a:t>0.0148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20"/>
                        </a:lnSpc>
                        <a:spcAft>
                          <a:spcPts val="0"/>
                        </a:spcAft>
                      </a:pPr>
                      <a:r>
                        <a:rPr lang="en-US" sz="1050">
                          <a:effectLst/>
                        </a:rPr>
                        <a:t>0.317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20"/>
                        </a:lnSpc>
                        <a:spcAft>
                          <a:spcPts val="0"/>
                        </a:spcAft>
                      </a:pPr>
                      <a:r>
                        <a:rPr lang="en-US" sz="1050">
                          <a:effectLst/>
                        </a:rPr>
                        <a:t>1.2447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20"/>
                        </a:lnSpc>
                      </a:pPr>
                      <a:r>
                        <a:rPr lang="en-US" sz="1050">
                          <a:effectLst/>
                        </a:rPr>
                        <a:t>0.168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20"/>
                        </a:lnSpc>
                        <a:spcAft>
                          <a:spcPts val="0"/>
                        </a:spcAft>
                      </a:pPr>
                      <a:r>
                        <a:rPr lang="en-US" sz="1050">
                          <a:effectLst/>
                        </a:rPr>
                        <a:t>0.0226</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20"/>
                        </a:lnSpc>
                      </a:pPr>
                      <a:r>
                        <a:rPr lang="en-US" sz="1050" dirty="0">
                          <a:effectLst/>
                        </a:rPr>
                        <a:t>0.324</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20"/>
                        </a:lnSpc>
                        <a:spcAft>
                          <a:spcPts val="0"/>
                        </a:spcAft>
                      </a:pPr>
                      <a:r>
                        <a:rPr lang="en-US" sz="1050">
                          <a:effectLst/>
                        </a:rPr>
                        <a:t>1.9031</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20"/>
                        </a:lnSpc>
                        <a:spcAft>
                          <a:spcPts val="0"/>
                        </a:spcAft>
                      </a:pPr>
                      <a:r>
                        <a:rPr lang="en-US" sz="1050">
                          <a:effectLst/>
                        </a:rPr>
                        <a:t>0.045</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20"/>
                        </a:lnSpc>
                        <a:spcAft>
                          <a:spcPts val="0"/>
                        </a:spcAft>
                      </a:pPr>
                      <a:r>
                        <a:rPr lang="en-US" sz="1050">
                          <a:effectLst/>
                        </a:rPr>
                        <a:t>0.214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620" algn="ctr">
                        <a:lnSpc>
                          <a:spcPts val="820"/>
                        </a:lnSpc>
                      </a:pPr>
                      <a:r>
                        <a:rPr lang="en-US" sz="1050">
                          <a:effectLst/>
                        </a:rPr>
                        <a:t>-</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224506728"/>
                  </a:ext>
                </a:extLst>
              </a:tr>
              <a:tr h="230909">
                <a:tc>
                  <a:txBody>
                    <a:bodyPr/>
                    <a:lstStyle/>
                    <a:p>
                      <a:pPr marL="426720" marR="421005" algn="ctr">
                        <a:lnSpc>
                          <a:spcPts val="820"/>
                        </a:lnSpc>
                        <a:spcAft>
                          <a:spcPts val="0"/>
                        </a:spcAft>
                      </a:pPr>
                      <a:r>
                        <a:rPr lang="en-US" sz="1050" dirty="0">
                          <a:effectLst/>
                        </a:rPr>
                        <a:t>All</a:t>
                      </a:r>
                      <a:r>
                        <a:rPr lang="en-US" sz="1050" spc="-5" dirty="0">
                          <a:effectLst/>
                        </a:rPr>
                        <a:t> </a:t>
                      </a:r>
                      <a:r>
                        <a:rPr lang="en-US" sz="1050" dirty="0">
                          <a:effectLst/>
                        </a:rPr>
                        <a:t>India</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160020" algn="r">
                        <a:lnSpc>
                          <a:spcPts val="820"/>
                        </a:lnSpc>
                      </a:pPr>
                      <a:r>
                        <a:rPr lang="en-US" sz="1050">
                          <a:effectLst/>
                        </a:rPr>
                        <a:t>0.0427</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8105" marR="74930" algn="ctr">
                        <a:lnSpc>
                          <a:spcPts val="820"/>
                        </a:lnSpc>
                        <a:spcAft>
                          <a:spcPts val="0"/>
                        </a:spcAft>
                      </a:pPr>
                      <a:r>
                        <a:rPr lang="en-US" sz="1050">
                          <a:effectLst/>
                        </a:rPr>
                        <a:t>0.999</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9220" marR="102235" algn="ctr">
                        <a:lnSpc>
                          <a:spcPts val="820"/>
                        </a:lnSpc>
                        <a:spcAft>
                          <a:spcPts val="0"/>
                        </a:spcAft>
                      </a:pPr>
                      <a:r>
                        <a:rPr lang="en-US" sz="1050">
                          <a:effectLst/>
                        </a:rPr>
                        <a:t>1.7292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R="88265" algn="r">
                        <a:lnSpc>
                          <a:spcPts val="820"/>
                        </a:lnSpc>
                      </a:pPr>
                      <a:r>
                        <a:rPr lang="en-US" sz="1050">
                          <a:effectLst/>
                        </a:rPr>
                        <a:t>0.402</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090" marR="78105" algn="ctr">
                        <a:lnSpc>
                          <a:spcPts val="820"/>
                        </a:lnSpc>
                        <a:spcAft>
                          <a:spcPts val="0"/>
                        </a:spcAft>
                      </a:pPr>
                      <a:r>
                        <a:rPr lang="en-US" sz="1050">
                          <a:effectLst/>
                        </a:rPr>
                        <a:t>0.0634</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90805" algn="l">
                        <a:lnSpc>
                          <a:spcPts val="820"/>
                        </a:lnSpc>
                      </a:pPr>
                      <a:r>
                        <a:rPr lang="en-US" sz="1050">
                          <a:effectLst/>
                        </a:rPr>
                        <a:t>0.999</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6215" marR="186690" algn="ctr">
                        <a:lnSpc>
                          <a:spcPts val="820"/>
                        </a:lnSpc>
                        <a:spcAft>
                          <a:spcPts val="0"/>
                        </a:spcAft>
                      </a:pPr>
                      <a:r>
                        <a:rPr lang="en-US" sz="1050">
                          <a:effectLst/>
                        </a:rPr>
                        <a:t>2.5690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5725" marR="76835" algn="ctr">
                        <a:lnSpc>
                          <a:spcPts val="820"/>
                        </a:lnSpc>
                        <a:spcAft>
                          <a:spcPts val="0"/>
                        </a:spcAft>
                      </a:pPr>
                      <a:r>
                        <a:rPr lang="en-US" sz="1050">
                          <a:effectLst/>
                        </a:rPr>
                        <a:t>0.318</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84455" marR="77470" algn="ctr">
                        <a:lnSpc>
                          <a:spcPts val="820"/>
                        </a:lnSpc>
                        <a:spcAft>
                          <a:spcPts val="0"/>
                        </a:spcAft>
                      </a:pPr>
                      <a:r>
                        <a:rPr lang="en-US" sz="1050">
                          <a:effectLst/>
                        </a:rPr>
                        <a:t>0.680</a:t>
                      </a:r>
                      <a:endParaRPr lang="en-IN" sz="105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7620" algn="ctr">
                        <a:lnSpc>
                          <a:spcPts val="820"/>
                        </a:lnSpc>
                      </a:pPr>
                      <a:r>
                        <a:rPr lang="en-US" sz="1050" dirty="0">
                          <a:effectLst/>
                        </a:rPr>
                        <a:t>-</a:t>
                      </a:r>
                      <a:endParaRPr lang="en-IN" sz="105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628457505"/>
                  </a:ext>
                </a:extLst>
              </a:tr>
            </a:tbl>
          </a:graphicData>
        </a:graphic>
      </p:graphicFrame>
      <p:sp>
        <p:nvSpPr>
          <p:cNvPr id="6" name="TextBox 5">
            <a:extLst>
              <a:ext uri="{FF2B5EF4-FFF2-40B4-BE49-F238E27FC236}">
                <a16:creationId xmlns:a16="http://schemas.microsoft.com/office/drawing/2014/main" id="{053DD2CB-7001-D6D2-4AD6-ACEA32672D98}"/>
              </a:ext>
            </a:extLst>
          </p:cNvPr>
          <p:cNvSpPr txBox="1"/>
          <p:nvPr/>
        </p:nvSpPr>
        <p:spPr>
          <a:xfrm>
            <a:off x="2487600" y="441900"/>
            <a:ext cx="4572000" cy="30777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ctr"/>
            <a:r>
              <a:rPr lang="en-US" sz="1400" b="1" dirty="0">
                <a:effectLst/>
                <a:latin typeface="+mj-lt"/>
                <a:ea typeface="Microsoft Sans Serif" panose="020B0604020202020204" pitchFamily="34" charset="0"/>
              </a:rPr>
              <a:t>Table 1: Dimension</a:t>
            </a:r>
            <a:r>
              <a:rPr lang="en-US" sz="1400" b="1" spc="-25" dirty="0">
                <a:effectLst/>
                <a:latin typeface="+mj-lt"/>
                <a:ea typeface="Microsoft Sans Serif" panose="020B0604020202020204" pitchFamily="34" charset="0"/>
              </a:rPr>
              <a:t> </a:t>
            </a:r>
            <a:r>
              <a:rPr lang="en-US" sz="1400" b="1" dirty="0">
                <a:effectLst/>
                <a:latin typeface="+mj-lt"/>
                <a:ea typeface="Microsoft Sans Serif" panose="020B0604020202020204" pitchFamily="34" charset="0"/>
              </a:rPr>
              <a:t>of Availability</a:t>
            </a:r>
            <a:endParaRPr lang="en-IN" b="1" dirty="0">
              <a:latin typeface="+mj-lt"/>
            </a:endParaRPr>
          </a:p>
        </p:txBody>
      </p:sp>
      <p:sp>
        <p:nvSpPr>
          <p:cNvPr id="4" name="Slide Number Placeholder 1">
            <a:extLst>
              <a:ext uri="{FF2B5EF4-FFF2-40B4-BE49-F238E27FC236}">
                <a16:creationId xmlns:a16="http://schemas.microsoft.com/office/drawing/2014/main" id="{62C2BC5F-76D8-C1C7-16CB-9BBAFC2CBE90}"/>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74</a:t>
            </a:fld>
            <a:endParaRPr lang="en" b="1" dirty="0">
              <a:solidFill>
                <a:schemeClr val="tx1"/>
              </a:solidFill>
            </a:endParaRPr>
          </a:p>
        </p:txBody>
      </p:sp>
      <p:sp>
        <p:nvSpPr>
          <p:cNvPr id="3" name="TextBox 2">
            <a:extLst>
              <a:ext uri="{FF2B5EF4-FFF2-40B4-BE49-F238E27FC236}">
                <a16:creationId xmlns:a16="http://schemas.microsoft.com/office/drawing/2014/main" id="{A57C6BE2-A1B7-67C0-BBFF-803C6085CE9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61851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3DD2CB-7001-D6D2-4AD6-ACEA32672D98}"/>
              </a:ext>
            </a:extLst>
          </p:cNvPr>
          <p:cNvSpPr txBox="1"/>
          <p:nvPr/>
        </p:nvSpPr>
        <p:spPr>
          <a:xfrm>
            <a:off x="2487600" y="441900"/>
            <a:ext cx="4572000" cy="30777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ctr"/>
            <a:r>
              <a:rPr lang="en-US" sz="1400" b="1" dirty="0">
                <a:effectLst/>
                <a:latin typeface="+mj-lt"/>
                <a:ea typeface="Microsoft Sans Serif" panose="020B0604020202020204" pitchFamily="34" charset="0"/>
              </a:rPr>
              <a:t>Table 2: Dimension</a:t>
            </a:r>
            <a:r>
              <a:rPr lang="en-US" sz="1400" b="1" spc="-25" dirty="0">
                <a:effectLst/>
                <a:latin typeface="+mj-lt"/>
                <a:ea typeface="Microsoft Sans Serif" panose="020B0604020202020204" pitchFamily="34" charset="0"/>
              </a:rPr>
              <a:t> </a:t>
            </a:r>
            <a:r>
              <a:rPr lang="en-US" sz="1400" b="1" dirty="0">
                <a:effectLst/>
                <a:latin typeface="+mj-lt"/>
                <a:ea typeface="Microsoft Sans Serif" panose="020B0604020202020204" pitchFamily="34" charset="0"/>
              </a:rPr>
              <a:t>of Accessibility</a:t>
            </a:r>
            <a:endParaRPr lang="en-IN" b="1" dirty="0">
              <a:latin typeface="+mj-lt"/>
            </a:endParaRPr>
          </a:p>
        </p:txBody>
      </p:sp>
      <p:graphicFrame>
        <p:nvGraphicFramePr>
          <p:cNvPr id="3" name="Table 2">
            <a:extLst>
              <a:ext uri="{FF2B5EF4-FFF2-40B4-BE49-F238E27FC236}">
                <a16:creationId xmlns:a16="http://schemas.microsoft.com/office/drawing/2014/main" id="{16907187-271B-D48A-F12F-E18A9296EF6F}"/>
              </a:ext>
            </a:extLst>
          </p:cNvPr>
          <p:cNvGraphicFramePr>
            <a:graphicFrameLocks noGrp="1"/>
          </p:cNvGraphicFramePr>
          <p:nvPr>
            <p:extLst>
              <p:ext uri="{D42A27DB-BD31-4B8C-83A1-F6EECF244321}">
                <p14:modId xmlns:p14="http://schemas.microsoft.com/office/powerpoint/2010/main" val="935716582"/>
              </p:ext>
            </p:extLst>
          </p:nvPr>
        </p:nvGraphicFramePr>
        <p:xfrm>
          <a:off x="1755885" y="896251"/>
          <a:ext cx="5632230" cy="3920549"/>
        </p:xfrm>
        <a:graphic>
          <a:graphicData uri="http://schemas.openxmlformats.org/drawingml/2006/table">
            <a:tbl>
              <a:tblPr firstRow="1" firstCol="1" lastRow="1" lastCol="1" bandRow="1" bandCol="1">
                <a:tableStyleId>{E327894C-EF7B-4B08-ABBD-326CC10F2F27}</a:tableStyleId>
              </a:tblPr>
              <a:tblGrid>
                <a:gridCol w="1532609">
                  <a:extLst>
                    <a:ext uri="{9D8B030D-6E8A-4147-A177-3AD203B41FA5}">
                      <a16:colId xmlns:a16="http://schemas.microsoft.com/office/drawing/2014/main" val="1143288656"/>
                    </a:ext>
                  </a:extLst>
                </a:gridCol>
                <a:gridCol w="1514156">
                  <a:extLst>
                    <a:ext uri="{9D8B030D-6E8A-4147-A177-3AD203B41FA5}">
                      <a16:colId xmlns:a16="http://schemas.microsoft.com/office/drawing/2014/main" val="2847426137"/>
                    </a:ext>
                  </a:extLst>
                </a:gridCol>
                <a:gridCol w="1300330">
                  <a:extLst>
                    <a:ext uri="{9D8B030D-6E8A-4147-A177-3AD203B41FA5}">
                      <a16:colId xmlns:a16="http://schemas.microsoft.com/office/drawing/2014/main" val="692381685"/>
                    </a:ext>
                  </a:extLst>
                </a:gridCol>
                <a:gridCol w="1285135">
                  <a:extLst>
                    <a:ext uri="{9D8B030D-6E8A-4147-A177-3AD203B41FA5}">
                      <a16:colId xmlns:a16="http://schemas.microsoft.com/office/drawing/2014/main" val="3062548794"/>
                    </a:ext>
                  </a:extLst>
                </a:gridCol>
              </a:tblGrid>
              <a:tr h="562790">
                <a:tc rowSpan="2">
                  <a:txBody>
                    <a:bodyPr/>
                    <a:lstStyle/>
                    <a:p>
                      <a:pPr algn="l">
                        <a:lnSpc>
                          <a:spcPts val="815"/>
                        </a:lnSpc>
                      </a:pPr>
                      <a:r>
                        <a:rPr lang="en-US" sz="1200" b="1" dirty="0">
                          <a:effectLst/>
                        </a:rPr>
                        <a:t> </a:t>
                      </a:r>
                      <a:endParaRPr lang="en-IN" sz="1200" b="1" dirty="0">
                        <a:effectLst/>
                      </a:endParaRPr>
                    </a:p>
                    <a:p>
                      <a:pPr marL="184150" marR="179070" algn="ctr">
                        <a:lnSpc>
                          <a:spcPts val="815"/>
                        </a:lnSpc>
                        <a:spcBef>
                          <a:spcPts val="785"/>
                        </a:spcBef>
                        <a:spcAft>
                          <a:spcPts val="0"/>
                        </a:spcAft>
                      </a:pPr>
                      <a:r>
                        <a:rPr lang="en-US" sz="1200" b="1" dirty="0">
                          <a:effectLst/>
                        </a:rPr>
                        <a:t>States</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rowSpan="2">
                  <a:txBody>
                    <a:bodyPr/>
                    <a:lstStyle/>
                    <a:p>
                      <a:pPr marL="83185" marR="76835" indent="2540" algn="ctr">
                        <a:lnSpc>
                          <a:spcPct val="101000"/>
                        </a:lnSpc>
                        <a:spcAft>
                          <a:spcPts val="0"/>
                        </a:spcAft>
                      </a:pPr>
                      <a:r>
                        <a:rPr lang="en-US" sz="1200" b="1" dirty="0">
                          <a:effectLst/>
                        </a:rPr>
                        <a:t>Deposit</a:t>
                      </a:r>
                      <a:r>
                        <a:rPr lang="en-US" sz="1200" b="1" spc="10" dirty="0">
                          <a:effectLst/>
                        </a:rPr>
                        <a:t> </a:t>
                      </a:r>
                      <a:r>
                        <a:rPr lang="en-US" sz="1200" b="1" dirty="0">
                          <a:effectLst/>
                        </a:rPr>
                        <a:t>and</a:t>
                      </a:r>
                      <a:r>
                        <a:rPr lang="en-US" sz="1200" b="1" spc="5" dirty="0">
                          <a:effectLst/>
                        </a:rPr>
                        <a:t> </a:t>
                      </a:r>
                      <a:r>
                        <a:rPr lang="en-US" sz="1200" b="1" dirty="0">
                          <a:effectLst/>
                        </a:rPr>
                        <a:t>Credit Accounts</a:t>
                      </a:r>
                      <a:r>
                        <a:rPr lang="en-US" sz="1200" b="1" spc="-200" dirty="0">
                          <a:effectLst/>
                        </a:rPr>
                        <a:t> </a:t>
                      </a:r>
                      <a:r>
                        <a:rPr lang="en-US" sz="1200" b="1" dirty="0">
                          <a:effectLst/>
                        </a:rPr>
                        <a:t>Per 1000</a:t>
                      </a:r>
                      <a:r>
                        <a:rPr lang="en-US" sz="1200" b="1" spc="5" dirty="0">
                          <a:effectLst/>
                        </a:rPr>
                        <a:t> </a:t>
                      </a:r>
                      <a:r>
                        <a:rPr lang="en-US" sz="1200" b="1" dirty="0">
                          <a:effectLst/>
                        </a:rPr>
                        <a:t>Adult</a:t>
                      </a:r>
                      <a:r>
                        <a:rPr lang="en-US" sz="1200" b="1" spc="5" dirty="0">
                          <a:effectLst/>
                        </a:rPr>
                        <a:t> </a:t>
                      </a:r>
                      <a:r>
                        <a:rPr lang="en-US" sz="1200" b="1" dirty="0">
                          <a:effectLst/>
                        </a:rPr>
                        <a:t>Population</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gridSpan="2">
                  <a:txBody>
                    <a:bodyPr/>
                    <a:lstStyle/>
                    <a:p>
                      <a:pPr marL="471805" algn="l">
                        <a:lnSpc>
                          <a:spcPts val="900"/>
                        </a:lnSpc>
                      </a:pPr>
                      <a:r>
                        <a:rPr lang="en-US" sz="1200" b="1" dirty="0">
                          <a:effectLst/>
                        </a:rPr>
                        <a:t>Dimension</a:t>
                      </a:r>
                      <a:r>
                        <a:rPr lang="en-US" sz="1200" b="1" spc="-10" dirty="0">
                          <a:effectLst/>
                        </a:rPr>
                        <a:t> </a:t>
                      </a:r>
                      <a:r>
                        <a:rPr lang="en-US" sz="1200" b="1" dirty="0">
                          <a:effectLst/>
                        </a:rPr>
                        <a:t>2</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hMerge="1">
                  <a:txBody>
                    <a:bodyPr/>
                    <a:lstStyle/>
                    <a:p>
                      <a:endParaRPr lang="en-IN"/>
                    </a:p>
                  </a:txBody>
                  <a:tcPr/>
                </a:tc>
                <a:extLst>
                  <a:ext uri="{0D108BD9-81ED-4DB2-BD59-A6C34878D82A}">
                    <a16:rowId xmlns:a16="http://schemas.microsoft.com/office/drawing/2014/main" val="2114746079"/>
                  </a:ext>
                </a:extLst>
              </a:tr>
              <a:tr h="418885">
                <a:tc vMerge="1">
                  <a:txBody>
                    <a:bodyPr/>
                    <a:lstStyle/>
                    <a:p>
                      <a:endParaRPr lang="en-IN"/>
                    </a:p>
                  </a:txBody>
                  <a:tcPr/>
                </a:tc>
                <a:tc vMerge="1">
                  <a:txBody>
                    <a:bodyPr/>
                    <a:lstStyle/>
                    <a:p>
                      <a:endParaRPr lang="en-IN"/>
                    </a:p>
                  </a:txBody>
                  <a:tcPr/>
                </a:tc>
                <a:tc>
                  <a:txBody>
                    <a:bodyPr/>
                    <a:lstStyle/>
                    <a:p>
                      <a:pPr algn="l">
                        <a:lnSpc>
                          <a:spcPts val="815"/>
                        </a:lnSpc>
                        <a:spcBef>
                          <a:spcPts val="40"/>
                        </a:spcBef>
                      </a:pPr>
                      <a:r>
                        <a:rPr lang="en-US" sz="1200" b="1" dirty="0">
                          <a:effectLst/>
                        </a:rPr>
                        <a:t> </a:t>
                      </a:r>
                      <a:endParaRPr lang="en-IN" sz="1200" b="1" dirty="0">
                        <a:effectLst/>
                      </a:endParaRPr>
                    </a:p>
                    <a:p>
                      <a:pPr marL="238125" marR="234315" algn="ctr">
                        <a:lnSpc>
                          <a:spcPts val="815"/>
                        </a:lnSpc>
                        <a:spcAft>
                          <a:spcPts val="0"/>
                        </a:spcAft>
                      </a:pPr>
                      <a:r>
                        <a:rPr lang="en-US" sz="1200" b="1" dirty="0">
                          <a:effectLst/>
                        </a:rPr>
                        <a:t>d2</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tc>
                  <a:txBody>
                    <a:bodyPr/>
                    <a:lstStyle/>
                    <a:p>
                      <a:pPr algn="l">
                        <a:lnSpc>
                          <a:spcPts val="815"/>
                        </a:lnSpc>
                        <a:spcBef>
                          <a:spcPts val="40"/>
                        </a:spcBef>
                      </a:pPr>
                      <a:r>
                        <a:rPr lang="en-US" sz="1200" b="1" dirty="0">
                          <a:effectLst/>
                        </a:rPr>
                        <a:t> </a:t>
                      </a:r>
                      <a:endParaRPr lang="en-IN" sz="1200" b="1" dirty="0">
                        <a:effectLst/>
                      </a:endParaRPr>
                    </a:p>
                    <a:p>
                      <a:pPr marL="241935" marR="240030" algn="ctr">
                        <a:lnSpc>
                          <a:spcPts val="815"/>
                        </a:lnSpc>
                        <a:spcAft>
                          <a:spcPts val="0"/>
                        </a:spcAft>
                      </a:pPr>
                      <a:r>
                        <a:rPr lang="en-US" sz="1200" b="1" dirty="0">
                          <a:effectLst/>
                        </a:rPr>
                        <a:t>Rank</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tx2">
                        <a:lumMod val="90000"/>
                      </a:schemeClr>
                    </a:solidFill>
                  </a:tcPr>
                </a:tc>
                <a:extLst>
                  <a:ext uri="{0D108BD9-81ED-4DB2-BD59-A6C34878D82A}">
                    <a16:rowId xmlns:a16="http://schemas.microsoft.com/office/drawing/2014/main" val="3369002820"/>
                  </a:ext>
                </a:extLst>
              </a:tr>
              <a:tr h="518477">
                <a:tc>
                  <a:txBody>
                    <a:bodyPr/>
                    <a:lstStyle/>
                    <a:p>
                      <a:pPr marL="257175" marR="201930" indent="-40005" algn="ctr">
                        <a:lnSpc>
                          <a:spcPct val="100000"/>
                        </a:lnSpc>
                        <a:spcBef>
                          <a:spcPts val="380"/>
                        </a:spcBef>
                        <a:spcAft>
                          <a:spcPts val="0"/>
                        </a:spcAft>
                      </a:pPr>
                      <a:r>
                        <a:rPr lang="en-US" sz="1200" dirty="0">
                          <a:effectLst/>
                        </a:rPr>
                        <a:t>Arunachal</a:t>
                      </a:r>
                      <a:r>
                        <a:rPr lang="en-US" sz="1200" spc="-200" dirty="0">
                          <a:effectLst/>
                        </a:rPr>
                        <a:t> </a:t>
                      </a:r>
                      <a:r>
                        <a:rPr lang="en-US" sz="1200" dirty="0">
                          <a:effectLst/>
                        </a:rPr>
                        <a:t>Pradesh</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algn="l">
                        <a:lnSpc>
                          <a:spcPts val="815"/>
                        </a:lnSpc>
                      </a:pPr>
                      <a:r>
                        <a:rPr lang="en-US" sz="1200">
                          <a:effectLst/>
                        </a:rPr>
                        <a:t> </a:t>
                      </a:r>
                      <a:endParaRPr lang="en-IN" sz="1200">
                        <a:effectLst/>
                      </a:endParaRPr>
                    </a:p>
                    <a:p>
                      <a:pPr marL="302260" marR="297180" algn="ctr">
                        <a:lnSpc>
                          <a:spcPts val="830"/>
                        </a:lnSpc>
                        <a:spcAft>
                          <a:spcPts val="0"/>
                        </a:spcAft>
                      </a:pPr>
                      <a:r>
                        <a:rPr lang="en-US" sz="1200">
                          <a:effectLst/>
                        </a:rPr>
                        <a:t>1,681</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algn="l">
                        <a:lnSpc>
                          <a:spcPts val="815"/>
                        </a:lnSpc>
                      </a:pPr>
                      <a:r>
                        <a:rPr lang="en-US" sz="1200">
                          <a:effectLst/>
                        </a:rPr>
                        <a:t> </a:t>
                      </a:r>
                      <a:endParaRPr lang="en-IN" sz="1200">
                        <a:effectLst/>
                      </a:endParaRPr>
                    </a:p>
                    <a:p>
                      <a:pPr marL="239395" marR="234315" algn="ctr">
                        <a:lnSpc>
                          <a:spcPts val="830"/>
                        </a:lnSpc>
                        <a:spcAft>
                          <a:spcPts val="0"/>
                        </a:spcAft>
                      </a:pPr>
                      <a:r>
                        <a:rPr lang="en-US" sz="1200">
                          <a:effectLst/>
                        </a:rPr>
                        <a:t>0.465</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algn="l">
                        <a:lnSpc>
                          <a:spcPts val="815"/>
                        </a:lnSpc>
                      </a:pPr>
                      <a:r>
                        <a:rPr lang="en-US" sz="1200">
                          <a:effectLst/>
                        </a:rPr>
                        <a:t> </a:t>
                      </a:r>
                      <a:endParaRPr lang="en-IN" sz="1200">
                        <a:effectLst/>
                      </a:endParaRPr>
                    </a:p>
                    <a:p>
                      <a:pPr marL="4445" algn="ctr">
                        <a:lnSpc>
                          <a:spcPts val="830"/>
                        </a:lnSpc>
                      </a:pPr>
                      <a:r>
                        <a:rPr lang="en-US" sz="1200">
                          <a:effectLst/>
                        </a:rPr>
                        <a:t>5</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576605136"/>
                  </a:ext>
                </a:extLst>
              </a:tr>
              <a:tr h="237740">
                <a:tc>
                  <a:txBody>
                    <a:bodyPr/>
                    <a:lstStyle/>
                    <a:p>
                      <a:pPr marL="184150" marR="181610" algn="ctr">
                        <a:lnSpc>
                          <a:spcPct val="100000"/>
                        </a:lnSpc>
                        <a:spcBef>
                          <a:spcPts val="170"/>
                        </a:spcBef>
                        <a:spcAft>
                          <a:spcPts val="0"/>
                        </a:spcAft>
                      </a:pPr>
                      <a:r>
                        <a:rPr lang="en-US" sz="1200" dirty="0">
                          <a:effectLst/>
                        </a:rPr>
                        <a:t>Assam</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02260" marR="297180" algn="ctr">
                        <a:lnSpc>
                          <a:spcPts val="815"/>
                        </a:lnSpc>
                        <a:spcBef>
                          <a:spcPts val="170"/>
                        </a:spcBef>
                        <a:spcAft>
                          <a:spcPts val="0"/>
                        </a:spcAft>
                      </a:pPr>
                      <a:r>
                        <a:rPr lang="en-US" sz="1200">
                          <a:effectLst/>
                        </a:rPr>
                        <a:t>2,083</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239395" marR="234315" algn="ctr">
                        <a:lnSpc>
                          <a:spcPts val="815"/>
                        </a:lnSpc>
                        <a:spcBef>
                          <a:spcPts val="170"/>
                        </a:spcBef>
                        <a:spcAft>
                          <a:spcPts val="0"/>
                        </a:spcAft>
                      </a:pPr>
                      <a:r>
                        <a:rPr lang="en-US" sz="1200">
                          <a:effectLst/>
                        </a:rPr>
                        <a:t>0.707</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4445" algn="ctr">
                        <a:lnSpc>
                          <a:spcPts val="815"/>
                        </a:lnSpc>
                        <a:spcBef>
                          <a:spcPts val="170"/>
                        </a:spcBef>
                        <a:spcAft>
                          <a:spcPts val="0"/>
                        </a:spcAft>
                      </a:pPr>
                      <a:r>
                        <a:rPr lang="en-US" sz="1200">
                          <a:effectLst/>
                        </a:rPr>
                        <a:t>3</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0091303"/>
                  </a:ext>
                </a:extLst>
              </a:tr>
              <a:tr h="237740">
                <a:tc>
                  <a:txBody>
                    <a:bodyPr/>
                    <a:lstStyle/>
                    <a:p>
                      <a:pPr marL="184150" marR="181610" algn="ctr">
                        <a:lnSpc>
                          <a:spcPct val="100000"/>
                        </a:lnSpc>
                        <a:spcBef>
                          <a:spcPts val="185"/>
                        </a:spcBef>
                        <a:spcAft>
                          <a:spcPts val="0"/>
                        </a:spcAft>
                      </a:pPr>
                      <a:r>
                        <a:rPr lang="en-US" sz="1200" dirty="0">
                          <a:effectLst/>
                        </a:rPr>
                        <a:t>Manipur</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02260" marR="297180" algn="ctr">
                        <a:lnSpc>
                          <a:spcPts val="815"/>
                        </a:lnSpc>
                        <a:spcBef>
                          <a:spcPts val="185"/>
                        </a:spcBef>
                        <a:spcAft>
                          <a:spcPts val="0"/>
                        </a:spcAft>
                      </a:pPr>
                      <a:r>
                        <a:rPr lang="en-US" sz="1200">
                          <a:effectLst/>
                        </a:rPr>
                        <a:t>1,499</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239395" marR="234315" algn="ctr">
                        <a:lnSpc>
                          <a:spcPts val="815"/>
                        </a:lnSpc>
                        <a:spcBef>
                          <a:spcPts val="185"/>
                        </a:spcBef>
                        <a:spcAft>
                          <a:spcPts val="0"/>
                        </a:spcAft>
                      </a:pPr>
                      <a:r>
                        <a:rPr lang="en-US" sz="1200">
                          <a:effectLst/>
                        </a:rPr>
                        <a:t>0.355</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4445" algn="ctr">
                        <a:lnSpc>
                          <a:spcPts val="815"/>
                        </a:lnSpc>
                        <a:spcBef>
                          <a:spcPts val="185"/>
                        </a:spcBef>
                        <a:spcAft>
                          <a:spcPts val="0"/>
                        </a:spcAft>
                      </a:pPr>
                      <a:r>
                        <a:rPr lang="en-US" sz="1200">
                          <a:effectLst/>
                        </a:rPr>
                        <a:t>7</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65512738"/>
                  </a:ext>
                </a:extLst>
              </a:tr>
              <a:tr h="237740">
                <a:tc>
                  <a:txBody>
                    <a:bodyPr/>
                    <a:lstStyle/>
                    <a:p>
                      <a:pPr marL="184150" marR="182880" algn="ctr">
                        <a:lnSpc>
                          <a:spcPct val="100000"/>
                        </a:lnSpc>
                        <a:spcBef>
                          <a:spcPts val="170"/>
                        </a:spcBef>
                        <a:spcAft>
                          <a:spcPts val="0"/>
                        </a:spcAft>
                      </a:pPr>
                      <a:r>
                        <a:rPr lang="en-US" sz="1200" dirty="0">
                          <a:effectLst/>
                        </a:rPr>
                        <a:t>Meghalaya</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02260" marR="297180" algn="ctr">
                        <a:lnSpc>
                          <a:spcPts val="830"/>
                        </a:lnSpc>
                        <a:spcBef>
                          <a:spcPts val="170"/>
                        </a:spcBef>
                        <a:spcAft>
                          <a:spcPts val="0"/>
                        </a:spcAft>
                      </a:pPr>
                      <a:r>
                        <a:rPr lang="en-US" sz="1200">
                          <a:effectLst/>
                        </a:rPr>
                        <a:t>1,526</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239395" marR="234315" algn="ctr">
                        <a:lnSpc>
                          <a:spcPts val="830"/>
                        </a:lnSpc>
                        <a:spcBef>
                          <a:spcPts val="170"/>
                        </a:spcBef>
                        <a:spcAft>
                          <a:spcPts val="0"/>
                        </a:spcAft>
                      </a:pPr>
                      <a:r>
                        <a:rPr lang="en-US" sz="1200">
                          <a:effectLst/>
                        </a:rPr>
                        <a:t>0.371</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4445" algn="ctr">
                        <a:lnSpc>
                          <a:spcPts val="830"/>
                        </a:lnSpc>
                        <a:spcBef>
                          <a:spcPts val="170"/>
                        </a:spcBef>
                        <a:spcAft>
                          <a:spcPts val="0"/>
                        </a:spcAft>
                      </a:pPr>
                      <a:r>
                        <a:rPr lang="en-US" sz="1200">
                          <a:effectLst/>
                        </a:rPr>
                        <a:t>6</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39295740"/>
                  </a:ext>
                </a:extLst>
              </a:tr>
              <a:tr h="237740">
                <a:tc>
                  <a:txBody>
                    <a:bodyPr/>
                    <a:lstStyle/>
                    <a:p>
                      <a:pPr marL="182880" marR="182880" algn="ctr">
                        <a:lnSpc>
                          <a:spcPct val="100000"/>
                        </a:lnSpc>
                        <a:spcBef>
                          <a:spcPts val="245"/>
                        </a:spcBef>
                        <a:spcAft>
                          <a:spcPts val="0"/>
                        </a:spcAft>
                      </a:pPr>
                      <a:r>
                        <a:rPr lang="en-US" sz="1200" dirty="0">
                          <a:effectLst/>
                        </a:rPr>
                        <a:t>Mizoram</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02260" marR="297180" algn="ctr">
                        <a:lnSpc>
                          <a:spcPts val="830"/>
                        </a:lnSpc>
                        <a:spcBef>
                          <a:spcPts val="245"/>
                        </a:spcBef>
                        <a:spcAft>
                          <a:spcPts val="0"/>
                        </a:spcAft>
                      </a:pPr>
                      <a:r>
                        <a:rPr lang="en-US" sz="1200">
                          <a:effectLst/>
                        </a:rPr>
                        <a:t>1,935</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239395" marR="234315" algn="ctr">
                        <a:lnSpc>
                          <a:spcPts val="830"/>
                        </a:lnSpc>
                        <a:spcBef>
                          <a:spcPts val="245"/>
                        </a:spcBef>
                        <a:spcAft>
                          <a:spcPts val="0"/>
                        </a:spcAft>
                      </a:pPr>
                      <a:r>
                        <a:rPr lang="en-US" sz="1200">
                          <a:effectLst/>
                        </a:rPr>
                        <a:t>0.618</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4445" algn="ctr">
                        <a:lnSpc>
                          <a:spcPts val="830"/>
                        </a:lnSpc>
                        <a:spcBef>
                          <a:spcPts val="245"/>
                        </a:spcBef>
                        <a:spcAft>
                          <a:spcPts val="0"/>
                        </a:spcAft>
                      </a:pPr>
                      <a:r>
                        <a:rPr lang="en-US" sz="1200">
                          <a:effectLst/>
                        </a:rPr>
                        <a:t>4</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318471648"/>
                  </a:ext>
                </a:extLst>
              </a:tr>
              <a:tr h="237740">
                <a:tc>
                  <a:txBody>
                    <a:bodyPr/>
                    <a:lstStyle/>
                    <a:p>
                      <a:pPr marL="184150" marR="180340" algn="ctr">
                        <a:lnSpc>
                          <a:spcPct val="100000"/>
                        </a:lnSpc>
                        <a:spcBef>
                          <a:spcPts val="175"/>
                        </a:spcBef>
                        <a:spcAft>
                          <a:spcPts val="0"/>
                        </a:spcAft>
                      </a:pPr>
                      <a:r>
                        <a:rPr lang="en-US" sz="1200" b="1" dirty="0">
                          <a:effectLst/>
                        </a:rPr>
                        <a:t>Nagaland</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302260" marR="297180" algn="ctr">
                        <a:lnSpc>
                          <a:spcPts val="830"/>
                        </a:lnSpc>
                        <a:spcBef>
                          <a:spcPts val="175"/>
                        </a:spcBef>
                        <a:spcAft>
                          <a:spcPts val="0"/>
                        </a:spcAft>
                      </a:pPr>
                      <a:r>
                        <a:rPr lang="en-US" sz="1200" b="1" dirty="0">
                          <a:effectLst/>
                        </a:rPr>
                        <a:t>912</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239395" marR="234315" algn="ctr">
                        <a:lnSpc>
                          <a:spcPts val="830"/>
                        </a:lnSpc>
                        <a:spcBef>
                          <a:spcPts val="175"/>
                        </a:spcBef>
                        <a:spcAft>
                          <a:spcPts val="0"/>
                        </a:spcAft>
                      </a:pPr>
                      <a:r>
                        <a:rPr lang="en-US" sz="1200" b="1" dirty="0">
                          <a:effectLst/>
                        </a:rPr>
                        <a:t>0.000</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4445" algn="ctr">
                        <a:lnSpc>
                          <a:spcPts val="830"/>
                        </a:lnSpc>
                        <a:spcBef>
                          <a:spcPts val="175"/>
                        </a:spcBef>
                        <a:spcAft>
                          <a:spcPts val="0"/>
                        </a:spcAft>
                      </a:pPr>
                      <a:r>
                        <a:rPr lang="en-US" sz="1200" b="1" dirty="0">
                          <a:effectLst/>
                        </a:rPr>
                        <a:t>8</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extLst>
                  <a:ext uri="{0D108BD9-81ED-4DB2-BD59-A6C34878D82A}">
                    <a16:rowId xmlns:a16="http://schemas.microsoft.com/office/drawing/2014/main" val="2485892259"/>
                  </a:ext>
                </a:extLst>
              </a:tr>
              <a:tr h="237740">
                <a:tc>
                  <a:txBody>
                    <a:bodyPr/>
                    <a:lstStyle/>
                    <a:p>
                      <a:pPr marL="184150" marR="180340" algn="ctr">
                        <a:lnSpc>
                          <a:spcPct val="100000"/>
                        </a:lnSpc>
                        <a:spcBef>
                          <a:spcPts val="170"/>
                        </a:spcBef>
                        <a:spcAft>
                          <a:spcPts val="0"/>
                        </a:spcAft>
                      </a:pPr>
                      <a:r>
                        <a:rPr lang="en-US" sz="1200" dirty="0">
                          <a:effectLst/>
                        </a:rPr>
                        <a:t>Sikkim</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02260" marR="297180" algn="ctr">
                        <a:lnSpc>
                          <a:spcPts val="830"/>
                        </a:lnSpc>
                        <a:spcBef>
                          <a:spcPts val="170"/>
                        </a:spcBef>
                        <a:spcAft>
                          <a:spcPts val="0"/>
                        </a:spcAft>
                      </a:pPr>
                      <a:r>
                        <a:rPr lang="en-US" sz="1200" dirty="0">
                          <a:effectLst/>
                        </a:rPr>
                        <a:t>2,338</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239395" marR="234315" algn="ctr">
                        <a:lnSpc>
                          <a:spcPts val="830"/>
                        </a:lnSpc>
                        <a:spcBef>
                          <a:spcPts val="170"/>
                        </a:spcBef>
                        <a:spcAft>
                          <a:spcPts val="0"/>
                        </a:spcAft>
                      </a:pPr>
                      <a:r>
                        <a:rPr lang="en-US" sz="1200" dirty="0">
                          <a:effectLst/>
                        </a:rPr>
                        <a:t>0.861</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4445" algn="ctr">
                        <a:lnSpc>
                          <a:spcPts val="830"/>
                        </a:lnSpc>
                        <a:spcBef>
                          <a:spcPts val="170"/>
                        </a:spcBef>
                        <a:spcAft>
                          <a:spcPts val="0"/>
                        </a:spcAft>
                      </a:pPr>
                      <a:r>
                        <a:rPr lang="en-US" sz="1200">
                          <a:effectLst/>
                        </a:rPr>
                        <a:t>2</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856290793"/>
                  </a:ext>
                </a:extLst>
              </a:tr>
              <a:tr h="237740">
                <a:tc>
                  <a:txBody>
                    <a:bodyPr/>
                    <a:lstStyle/>
                    <a:p>
                      <a:pPr marL="184150" marR="179705" algn="ctr">
                        <a:lnSpc>
                          <a:spcPct val="100000"/>
                        </a:lnSpc>
                        <a:spcBef>
                          <a:spcPts val="170"/>
                        </a:spcBef>
                        <a:spcAft>
                          <a:spcPts val="0"/>
                        </a:spcAft>
                      </a:pPr>
                      <a:r>
                        <a:rPr lang="en-US" sz="1200" b="1" dirty="0">
                          <a:effectLst/>
                        </a:rPr>
                        <a:t>Tripura</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302260" marR="297180" algn="ctr">
                        <a:lnSpc>
                          <a:spcPts val="830"/>
                        </a:lnSpc>
                        <a:spcBef>
                          <a:spcPts val="170"/>
                        </a:spcBef>
                        <a:spcAft>
                          <a:spcPts val="0"/>
                        </a:spcAft>
                      </a:pPr>
                      <a:r>
                        <a:rPr lang="en-US" sz="1200" b="1" dirty="0">
                          <a:effectLst/>
                        </a:rPr>
                        <a:t>2,568</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239395" marR="234315" algn="ctr">
                        <a:lnSpc>
                          <a:spcPts val="830"/>
                        </a:lnSpc>
                        <a:spcBef>
                          <a:spcPts val="170"/>
                        </a:spcBef>
                        <a:spcAft>
                          <a:spcPts val="0"/>
                        </a:spcAft>
                      </a:pPr>
                      <a:r>
                        <a:rPr lang="en-US" sz="1200" b="1" dirty="0">
                          <a:effectLst/>
                        </a:rPr>
                        <a:t>1.000</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4445" algn="ctr">
                        <a:lnSpc>
                          <a:spcPts val="830"/>
                        </a:lnSpc>
                        <a:spcBef>
                          <a:spcPts val="170"/>
                        </a:spcBef>
                        <a:spcAft>
                          <a:spcPts val="0"/>
                        </a:spcAft>
                      </a:pPr>
                      <a:r>
                        <a:rPr lang="en-US" sz="1200" b="1" dirty="0">
                          <a:effectLst/>
                        </a:rPr>
                        <a:t>1</a:t>
                      </a:r>
                      <a:endParaRPr lang="en-IN" sz="1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extLst>
                  <a:ext uri="{0D108BD9-81ED-4DB2-BD59-A6C34878D82A}">
                    <a16:rowId xmlns:a16="http://schemas.microsoft.com/office/drawing/2014/main" val="1592108346"/>
                  </a:ext>
                </a:extLst>
              </a:tr>
              <a:tr h="518477">
                <a:tc>
                  <a:txBody>
                    <a:bodyPr/>
                    <a:lstStyle/>
                    <a:p>
                      <a:pPr marL="302895" marR="120015" indent="-171450" algn="ctr">
                        <a:lnSpc>
                          <a:spcPct val="100000"/>
                        </a:lnSpc>
                        <a:spcBef>
                          <a:spcPts val="365"/>
                        </a:spcBef>
                        <a:spcAft>
                          <a:spcPts val="0"/>
                        </a:spcAft>
                      </a:pPr>
                      <a:r>
                        <a:rPr lang="en-US" sz="1200" dirty="0">
                          <a:effectLst/>
                        </a:rPr>
                        <a:t>North Eastern</a:t>
                      </a:r>
                      <a:r>
                        <a:rPr lang="en-US" sz="1200" spc="-200" dirty="0">
                          <a:effectLst/>
                        </a:rPr>
                        <a:t> </a:t>
                      </a:r>
                      <a:r>
                        <a:rPr lang="en-US" sz="1200" dirty="0">
                          <a:effectLst/>
                        </a:rPr>
                        <a:t>States</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algn="l">
                        <a:lnSpc>
                          <a:spcPts val="815"/>
                        </a:lnSpc>
                        <a:spcBef>
                          <a:spcPts val="45"/>
                        </a:spcBef>
                      </a:pPr>
                      <a:r>
                        <a:rPr lang="en-US" sz="1200" dirty="0">
                          <a:effectLst/>
                        </a:rPr>
                        <a:t> </a:t>
                      </a:r>
                      <a:endParaRPr lang="en-IN" sz="1200" dirty="0">
                        <a:effectLst/>
                      </a:endParaRPr>
                    </a:p>
                    <a:p>
                      <a:pPr marL="302260" marR="297180" algn="ctr">
                        <a:lnSpc>
                          <a:spcPts val="830"/>
                        </a:lnSpc>
                        <a:spcAft>
                          <a:spcPts val="0"/>
                        </a:spcAft>
                      </a:pPr>
                      <a:r>
                        <a:rPr lang="en-US" sz="1200" dirty="0">
                          <a:effectLst/>
                        </a:rPr>
                        <a:t>1,984</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algn="l">
                        <a:lnSpc>
                          <a:spcPts val="815"/>
                        </a:lnSpc>
                        <a:spcBef>
                          <a:spcPts val="45"/>
                        </a:spcBef>
                      </a:pPr>
                      <a:r>
                        <a:rPr lang="en-US" sz="1200">
                          <a:effectLst/>
                        </a:rPr>
                        <a:t> </a:t>
                      </a:r>
                      <a:endParaRPr lang="en-IN" sz="1200">
                        <a:effectLst/>
                      </a:endParaRPr>
                    </a:p>
                    <a:p>
                      <a:pPr marL="239395" marR="234315" algn="ctr">
                        <a:lnSpc>
                          <a:spcPts val="830"/>
                        </a:lnSpc>
                        <a:spcAft>
                          <a:spcPts val="0"/>
                        </a:spcAft>
                      </a:pPr>
                      <a:r>
                        <a:rPr lang="en-US" sz="1200">
                          <a:effectLst/>
                        </a:rPr>
                        <a:t>0.647</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algn="l">
                        <a:lnSpc>
                          <a:spcPts val="815"/>
                        </a:lnSpc>
                        <a:spcBef>
                          <a:spcPts val="45"/>
                        </a:spcBef>
                      </a:pPr>
                      <a:r>
                        <a:rPr lang="en-US" sz="1200">
                          <a:effectLst/>
                        </a:rPr>
                        <a:t> </a:t>
                      </a:r>
                      <a:endParaRPr lang="en-IN" sz="1200">
                        <a:effectLst/>
                      </a:endParaRPr>
                    </a:p>
                    <a:p>
                      <a:pPr marL="3175" algn="ctr">
                        <a:lnSpc>
                          <a:spcPts val="830"/>
                        </a:lnSpc>
                      </a:pPr>
                      <a:r>
                        <a:rPr lang="en-US" sz="1200">
                          <a:effectLst/>
                        </a:rPr>
                        <a:t>-</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35581623"/>
                  </a:ext>
                </a:extLst>
              </a:tr>
              <a:tr h="237740">
                <a:tc>
                  <a:txBody>
                    <a:bodyPr/>
                    <a:lstStyle/>
                    <a:p>
                      <a:pPr marL="184150" marR="179070" algn="ctr">
                        <a:lnSpc>
                          <a:spcPct val="100000"/>
                        </a:lnSpc>
                        <a:spcBef>
                          <a:spcPts val="170"/>
                        </a:spcBef>
                        <a:spcAft>
                          <a:spcPts val="0"/>
                        </a:spcAft>
                      </a:pPr>
                      <a:r>
                        <a:rPr lang="en-US" sz="1200" dirty="0">
                          <a:effectLst/>
                        </a:rPr>
                        <a:t>All</a:t>
                      </a:r>
                      <a:r>
                        <a:rPr lang="en-US" sz="1200" spc="-5" dirty="0">
                          <a:effectLst/>
                        </a:rPr>
                        <a:t> </a:t>
                      </a:r>
                      <a:r>
                        <a:rPr lang="en-US" sz="1200" dirty="0">
                          <a:effectLst/>
                        </a:rPr>
                        <a:t>India</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02260" marR="297180" algn="ctr">
                        <a:lnSpc>
                          <a:spcPts val="830"/>
                        </a:lnSpc>
                        <a:spcBef>
                          <a:spcPts val="170"/>
                        </a:spcBef>
                        <a:spcAft>
                          <a:spcPts val="0"/>
                        </a:spcAft>
                      </a:pPr>
                      <a:r>
                        <a:rPr lang="en-US" sz="1200">
                          <a:effectLst/>
                        </a:rPr>
                        <a:t>2,465</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239395" marR="234315" algn="ctr">
                        <a:lnSpc>
                          <a:spcPts val="830"/>
                        </a:lnSpc>
                        <a:spcBef>
                          <a:spcPts val="170"/>
                        </a:spcBef>
                        <a:spcAft>
                          <a:spcPts val="0"/>
                        </a:spcAft>
                      </a:pPr>
                      <a:r>
                        <a:rPr lang="en-US" sz="1200">
                          <a:effectLst/>
                        </a:rPr>
                        <a:t>0.938</a:t>
                      </a:r>
                      <a:endParaRPr lang="en-IN" sz="12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175" algn="ctr">
                        <a:lnSpc>
                          <a:spcPts val="830"/>
                        </a:lnSpc>
                        <a:spcBef>
                          <a:spcPts val="170"/>
                        </a:spcBef>
                        <a:spcAft>
                          <a:spcPts val="0"/>
                        </a:spcAft>
                      </a:pPr>
                      <a:r>
                        <a:rPr lang="en-US" sz="1200" dirty="0">
                          <a:effectLst/>
                        </a:rPr>
                        <a:t>-</a:t>
                      </a:r>
                      <a:endParaRPr lang="en-IN" sz="12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375262397"/>
                  </a:ext>
                </a:extLst>
              </a:tr>
            </a:tbl>
          </a:graphicData>
        </a:graphic>
      </p:graphicFrame>
      <p:sp>
        <p:nvSpPr>
          <p:cNvPr id="4" name="Slide Number Placeholder 1">
            <a:extLst>
              <a:ext uri="{FF2B5EF4-FFF2-40B4-BE49-F238E27FC236}">
                <a16:creationId xmlns:a16="http://schemas.microsoft.com/office/drawing/2014/main" id="{9EA3E3DB-EAF9-4A9D-5E73-E7AB1950A7C6}"/>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75</a:t>
            </a:fld>
            <a:endParaRPr lang="en" b="1" dirty="0">
              <a:solidFill>
                <a:schemeClr val="tx1"/>
              </a:solidFill>
            </a:endParaRPr>
          </a:p>
        </p:txBody>
      </p:sp>
      <p:sp>
        <p:nvSpPr>
          <p:cNvPr id="2" name="TextBox 1">
            <a:extLst>
              <a:ext uri="{FF2B5EF4-FFF2-40B4-BE49-F238E27FC236}">
                <a16:creationId xmlns:a16="http://schemas.microsoft.com/office/drawing/2014/main" id="{3160C2C5-76A1-FCEA-B506-3650F921CC5C}"/>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4905259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3DD2CB-7001-D6D2-4AD6-ACEA32672D98}"/>
              </a:ext>
            </a:extLst>
          </p:cNvPr>
          <p:cNvSpPr txBox="1"/>
          <p:nvPr/>
        </p:nvSpPr>
        <p:spPr>
          <a:xfrm>
            <a:off x="2487600" y="441900"/>
            <a:ext cx="4572000" cy="30777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ctr"/>
            <a:r>
              <a:rPr lang="en-US" sz="1400" b="1" dirty="0">
                <a:effectLst/>
                <a:latin typeface="+mj-lt"/>
                <a:ea typeface="Microsoft Sans Serif" panose="020B0604020202020204" pitchFamily="34" charset="0"/>
              </a:rPr>
              <a:t>Table 3: Dimension</a:t>
            </a:r>
            <a:r>
              <a:rPr lang="en-US" sz="1400" b="1" spc="-25" dirty="0">
                <a:effectLst/>
                <a:latin typeface="+mj-lt"/>
                <a:ea typeface="Microsoft Sans Serif" panose="020B0604020202020204" pitchFamily="34" charset="0"/>
              </a:rPr>
              <a:t> </a:t>
            </a:r>
            <a:r>
              <a:rPr lang="en-US" sz="1400" b="1" dirty="0">
                <a:effectLst/>
                <a:latin typeface="+mj-lt"/>
                <a:ea typeface="Microsoft Sans Serif" panose="020B0604020202020204" pitchFamily="34" charset="0"/>
              </a:rPr>
              <a:t>of Use</a:t>
            </a:r>
            <a:endParaRPr lang="en-IN" b="1" dirty="0">
              <a:latin typeface="+mj-lt"/>
            </a:endParaRPr>
          </a:p>
        </p:txBody>
      </p:sp>
      <p:graphicFrame>
        <p:nvGraphicFramePr>
          <p:cNvPr id="2" name="Table 1">
            <a:extLst>
              <a:ext uri="{FF2B5EF4-FFF2-40B4-BE49-F238E27FC236}">
                <a16:creationId xmlns:a16="http://schemas.microsoft.com/office/drawing/2014/main" id="{E4FC33F4-3DF7-0D2B-B3C7-0C37B42BB37D}"/>
              </a:ext>
            </a:extLst>
          </p:cNvPr>
          <p:cNvGraphicFramePr>
            <a:graphicFrameLocks noGrp="1"/>
          </p:cNvGraphicFramePr>
          <p:nvPr>
            <p:extLst>
              <p:ext uri="{D42A27DB-BD31-4B8C-83A1-F6EECF244321}">
                <p14:modId xmlns:p14="http://schemas.microsoft.com/office/powerpoint/2010/main" val="3350733348"/>
              </p:ext>
            </p:extLst>
          </p:nvPr>
        </p:nvGraphicFramePr>
        <p:xfrm>
          <a:off x="338377" y="1043960"/>
          <a:ext cx="8467246" cy="3499239"/>
        </p:xfrm>
        <a:graphic>
          <a:graphicData uri="http://schemas.openxmlformats.org/drawingml/2006/table">
            <a:tbl>
              <a:tblPr firstRow="1" firstCol="1" lastRow="1" lastCol="1" bandRow="1" bandCol="1">
                <a:tableStyleId>{E327894C-EF7B-4B08-ABBD-326CC10F2F27}</a:tableStyleId>
              </a:tblPr>
              <a:tblGrid>
                <a:gridCol w="1621817">
                  <a:extLst>
                    <a:ext uri="{9D8B030D-6E8A-4147-A177-3AD203B41FA5}">
                      <a16:colId xmlns:a16="http://schemas.microsoft.com/office/drawing/2014/main" val="2297591726"/>
                    </a:ext>
                  </a:extLst>
                </a:gridCol>
                <a:gridCol w="805030">
                  <a:extLst>
                    <a:ext uri="{9D8B030D-6E8A-4147-A177-3AD203B41FA5}">
                      <a16:colId xmlns:a16="http://schemas.microsoft.com/office/drawing/2014/main" val="1287534740"/>
                    </a:ext>
                  </a:extLst>
                </a:gridCol>
                <a:gridCol w="892038">
                  <a:extLst>
                    <a:ext uri="{9D8B030D-6E8A-4147-A177-3AD203B41FA5}">
                      <a16:colId xmlns:a16="http://schemas.microsoft.com/office/drawing/2014/main" val="2239691550"/>
                    </a:ext>
                  </a:extLst>
                </a:gridCol>
                <a:gridCol w="1083448">
                  <a:extLst>
                    <a:ext uri="{9D8B030D-6E8A-4147-A177-3AD203B41FA5}">
                      <a16:colId xmlns:a16="http://schemas.microsoft.com/office/drawing/2014/main" val="968878337"/>
                    </a:ext>
                  </a:extLst>
                </a:gridCol>
                <a:gridCol w="764927">
                  <a:extLst>
                    <a:ext uri="{9D8B030D-6E8A-4147-A177-3AD203B41FA5}">
                      <a16:colId xmlns:a16="http://schemas.microsoft.com/office/drawing/2014/main" val="3442799650"/>
                    </a:ext>
                  </a:extLst>
                </a:gridCol>
                <a:gridCol w="874202">
                  <a:extLst>
                    <a:ext uri="{9D8B030D-6E8A-4147-A177-3AD203B41FA5}">
                      <a16:colId xmlns:a16="http://schemas.microsoft.com/office/drawing/2014/main" val="2138579082"/>
                    </a:ext>
                  </a:extLst>
                </a:gridCol>
                <a:gridCol w="791504">
                  <a:extLst>
                    <a:ext uri="{9D8B030D-6E8A-4147-A177-3AD203B41FA5}">
                      <a16:colId xmlns:a16="http://schemas.microsoft.com/office/drawing/2014/main" val="132820136"/>
                    </a:ext>
                  </a:extLst>
                </a:gridCol>
                <a:gridCol w="894787">
                  <a:extLst>
                    <a:ext uri="{9D8B030D-6E8A-4147-A177-3AD203B41FA5}">
                      <a16:colId xmlns:a16="http://schemas.microsoft.com/office/drawing/2014/main" val="3652730168"/>
                    </a:ext>
                  </a:extLst>
                </a:gridCol>
                <a:gridCol w="739493">
                  <a:extLst>
                    <a:ext uri="{9D8B030D-6E8A-4147-A177-3AD203B41FA5}">
                      <a16:colId xmlns:a16="http://schemas.microsoft.com/office/drawing/2014/main" val="1482132124"/>
                    </a:ext>
                  </a:extLst>
                </a:gridCol>
              </a:tblGrid>
              <a:tr h="557639">
                <a:tc rowSpan="2">
                  <a:txBody>
                    <a:bodyPr/>
                    <a:lstStyle/>
                    <a:p>
                      <a:pPr marL="447675" marR="442595" algn="ctr">
                        <a:lnSpc>
                          <a:spcPts val="900"/>
                        </a:lnSpc>
                        <a:spcAft>
                          <a:spcPts val="0"/>
                        </a:spcAft>
                      </a:pPr>
                      <a:r>
                        <a:rPr lang="en-US" sz="1100" b="1" dirty="0">
                          <a:effectLst/>
                        </a:rPr>
                        <a:t>States</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gridSpan="2">
                  <a:txBody>
                    <a:bodyPr/>
                    <a:lstStyle/>
                    <a:p>
                      <a:pPr marL="222250" marR="216535" algn="ctr">
                        <a:lnSpc>
                          <a:spcPct val="100000"/>
                        </a:lnSpc>
                        <a:spcAft>
                          <a:spcPts val="0"/>
                        </a:spcAft>
                      </a:pPr>
                      <a:r>
                        <a:rPr lang="en-US" sz="1100" b="1" dirty="0">
                          <a:effectLst/>
                        </a:rPr>
                        <a:t>Total Deposit as a</a:t>
                      </a:r>
                      <a:r>
                        <a:rPr lang="en-US" sz="1100" b="1" spc="-200" dirty="0">
                          <a:effectLst/>
                        </a:rPr>
                        <a:t> </a:t>
                      </a:r>
                      <a:r>
                        <a:rPr lang="en-US" sz="1100" b="1" dirty="0">
                          <a:effectLst/>
                        </a:rPr>
                        <a:t>Percentage</a:t>
                      </a:r>
                      <a:r>
                        <a:rPr lang="en-US" sz="1100" b="1" spc="5" dirty="0">
                          <a:effectLst/>
                        </a:rPr>
                        <a:t> </a:t>
                      </a:r>
                      <a:r>
                        <a:rPr lang="en-US" sz="1100" b="1" dirty="0">
                          <a:effectLst/>
                        </a:rPr>
                        <a:t>of</a:t>
                      </a:r>
                      <a:r>
                        <a:rPr lang="en-US" sz="1100" b="1" spc="5" dirty="0">
                          <a:effectLst/>
                        </a:rPr>
                        <a:t> </a:t>
                      </a:r>
                      <a:r>
                        <a:rPr lang="en-US" sz="1100" b="1" dirty="0">
                          <a:effectLst/>
                        </a:rPr>
                        <a:t>GDP/GSDP</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hMerge="1">
                  <a:txBody>
                    <a:bodyPr/>
                    <a:lstStyle/>
                    <a:p>
                      <a:endParaRPr lang="en-IN"/>
                    </a:p>
                  </a:txBody>
                  <a:tcPr/>
                </a:tc>
                <a:tc gridSpan="2">
                  <a:txBody>
                    <a:bodyPr/>
                    <a:lstStyle/>
                    <a:p>
                      <a:pPr marL="88265" marR="76200" indent="225425" algn="ctr">
                        <a:lnSpc>
                          <a:spcPct val="101000"/>
                        </a:lnSpc>
                        <a:spcAft>
                          <a:spcPts val="0"/>
                        </a:spcAft>
                      </a:pPr>
                      <a:r>
                        <a:rPr lang="en-US" sz="1100" b="1" dirty="0">
                          <a:effectLst/>
                        </a:rPr>
                        <a:t>Total</a:t>
                      </a:r>
                      <a:r>
                        <a:rPr lang="en-US" sz="1100" b="1" spc="10" dirty="0">
                          <a:effectLst/>
                        </a:rPr>
                        <a:t> </a:t>
                      </a:r>
                      <a:r>
                        <a:rPr lang="en-US" sz="1100" b="1" dirty="0">
                          <a:effectLst/>
                        </a:rPr>
                        <a:t>Credit</a:t>
                      </a:r>
                      <a:r>
                        <a:rPr lang="en-US" sz="1100" b="1" spc="5" dirty="0">
                          <a:effectLst/>
                        </a:rPr>
                        <a:t> </a:t>
                      </a:r>
                      <a:r>
                        <a:rPr lang="en-US" sz="1100" b="1" dirty="0">
                          <a:effectLst/>
                        </a:rPr>
                        <a:t>as</a:t>
                      </a:r>
                      <a:r>
                        <a:rPr lang="en-US" sz="1100" b="1" spc="5" dirty="0">
                          <a:effectLst/>
                        </a:rPr>
                        <a:t> </a:t>
                      </a:r>
                      <a:r>
                        <a:rPr lang="en-US" sz="1100" b="1" dirty="0">
                          <a:effectLst/>
                        </a:rPr>
                        <a:t>a</a:t>
                      </a:r>
                      <a:r>
                        <a:rPr lang="en-US" sz="1100" b="1" spc="5" dirty="0">
                          <a:effectLst/>
                        </a:rPr>
                        <a:t>    </a:t>
                      </a:r>
                      <a:r>
                        <a:rPr lang="en-US" sz="1100" b="1" dirty="0">
                          <a:effectLst/>
                        </a:rPr>
                        <a:t>Percentage</a:t>
                      </a:r>
                      <a:r>
                        <a:rPr lang="en-US" sz="1100" b="1" spc="-10" dirty="0">
                          <a:effectLst/>
                        </a:rPr>
                        <a:t> </a:t>
                      </a:r>
                      <a:r>
                        <a:rPr lang="en-US" sz="1100" b="1" dirty="0">
                          <a:effectLst/>
                        </a:rPr>
                        <a:t>of</a:t>
                      </a:r>
                      <a:r>
                        <a:rPr lang="en-US" sz="1100" b="1" spc="-5" dirty="0">
                          <a:effectLst/>
                        </a:rPr>
                        <a:t> </a:t>
                      </a:r>
                      <a:r>
                        <a:rPr lang="en-US" sz="1100" b="1" dirty="0">
                          <a:effectLst/>
                        </a:rPr>
                        <a:t>GDP/GSDP</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hMerge="1">
                  <a:txBody>
                    <a:bodyPr/>
                    <a:lstStyle/>
                    <a:p>
                      <a:endParaRPr lang="en-IN"/>
                    </a:p>
                  </a:txBody>
                  <a:tcPr/>
                </a:tc>
                <a:tc gridSpan="2">
                  <a:txBody>
                    <a:bodyPr/>
                    <a:lstStyle/>
                    <a:p>
                      <a:pPr marL="369570" marR="191770" indent="-165100" algn="ctr">
                        <a:lnSpc>
                          <a:spcPct val="101000"/>
                        </a:lnSpc>
                        <a:spcAft>
                          <a:spcPts val="0"/>
                        </a:spcAft>
                      </a:pPr>
                      <a:r>
                        <a:rPr lang="en-US" sz="1100" b="1" dirty="0">
                          <a:effectLst/>
                        </a:rPr>
                        <a:t>Credit-Deposit Ratio</a:t>
                      </a:r>
                      <a:r>
                        <a:rPr lang="en-US" sz="1100" b="1" spc="-200" dirty="0">
                          <a:effectLst/>
                        </a:rPr>
                        <a:t> </a:t>
                      </a:r>
                      <a:r>
                        <a:rPr lang="en-US" sz="1100" b="1" dirty="0">
                          <a:effectLst/>
                        </a:rPr>
                        <a:t>(Percentage)</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hMerge="1">
                  <a:txBody>
                    <a:bodyPr/>
                    <a:lstStyle/>
                    <a:p>
                      <a:endParaRPr lang="en-IN"/>
                    </a:p>
                  </a:txBody>
                  <a:tcPr/>
                </a:tc>
                <a:tc gridSpan="2">
                  <a:txBody>
                    <a:bodyPr/>
                    <a:lstStyle/>
                    <a:p>
                      <a:pPr marL="368300" algn="ctr">
                        <a:lnSpc>
                          <a:spcPts val="900"/>
                        </a:lnSpc>
                      </a:pPr>
                      <a:r>
                        <a:rPr lang="en-US" sz="1100" b="1" dirty="0">
                          <a:effectLst/>
                        </a:rPr>
                        <a:t>Dimension</a:t>
                      </a:r>
                      <a:r>
                        <a:rPr lang="en-US" sz="1100" b="1" spc="-10" dirty="0">
                          <a:effectLst/>
                        </a:rPr>
                        <a:t> </a:t>
                      </a:r>
                      <a:r>
                        <a:rPr lang="en-US" sz="1100" b="1" dirty="0">
                          <a:effectLst/>
                        </a:rPr>
                        <a:t>3</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hMerge="1">
                  <a:txBody>
                    <a:bodyPr/>
                    <a:lstStyle/>
                    <a:p>
                      <a:endParaRPr lang="en-IN"/>
                    </a:p>
                  </a:txBody>
                  <a:tcPr/>
                </a:tc>
                <a:extLst>
                  <a:ext uri="{0D108BD9-81ED-4DB2-BD59-A6C34878D82A}">
                    <a16:rowId xmlns:a16="http://schemas.microsoft.com/office/drawing/2014/main" val="3982338120"/>
                  </a:ext>
                </a:extLst>
              </a:tr>
              <a:tr h="278092">
                <a:tc vMerge="1">
                  <a:txBody>
                    <a:bodyPr/>
                    <a:lstStyle/>
                    <a:p>
                      <a:endParaRPr lang="en-IN"/>
                    </a:p>
                  </a:txBody>
                  <a:tcPr/>
                </a:tc>
                <a:tc>
                  <a:txBody>
                    <a:bodyPr/>
                    <a:lstStyle/>
                    <a:p>
                      <a:pPr marL="3175" algn="ctr">
                        <a:lnSpc>
                          <a:spcPts val="900"/>
                        </a:lnSpc>
                      </a:pPr>
                      <a:r>
                        <a:rPr lang="en-US" sz="1100" b="1">
                          <a:effectLst/>
                        </a:rPr>
                        <a:t>%</a:t>
                      </a:r>
                      <a:endParaRPr lang="en-IN" sz="1100" b="1">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marL="240030" algn="l">
                        <a:lnSpc>
                          <a:spcPts val="900"/>
                        </a:lnSpc>
                      </a:pPr>
                      <a:r>
                        <a:rPr lang="en-US" sz="1100" b="1" dirty="0">
                          <a:effectLst/>
                        </a:rPr>
                        <a:t>d31</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marL="5080" algn="ctr">
                        <a:lnSpc>
                          <a:spcPts val="900"/>
                        </a:lnSpc>
                      </a:pPr>
                      <a:r>
                        <a:rPr lang="en-US" sz="1100" b="1" dirty="0">
                          <a:effectLst/>
                        </a:rPr>
                        <a:t>%</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marL="186055" marR="180340" algn="ctr">
                        <a:lnSpc>
                          <a:spcPts val="900"/>
                        </a:lnSpc>
                        <a:spcAft>
                          <a:spcPts val="0"/>
                        </a:spcAft>
                      </a:pPr>
                      <a:r>
                        <a:rPr lang="en-US" sz="1100" b="1" dirty="0">
                          <a:effectLst/>
                        </a:rPr>
                        <a:t>d32</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marL="5715" algn="ctr">
                        <a:lnSpc>
                          <a:spcPts val="900"/>
                        </a:lnSpc>
                      </a:pPr>
                      <a:r>
                        <a:rPr lang="en-US" sz="1100" b="1" dirty="0">
                          <a:effectLst/>
                        </a:rPr>
                        <a:t>%</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marL="186055" marR="182245" algn="ctr">
                        <a:lnSpc>
                          <a:spcPts val="900"/>
                        </a:lnSpc>
                        <a:spcAft>
                          <a:spcPts val="0"/>
                        </a:spcAft>
                      </a:pPr>
                      <a:r>
                        <a:rPr lang="en-US" sz="1100" b="1" dirty="0">
                          <a:effectLst/>
                        </a:rPr>
                        <a:t>d33</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marL="184785" marR="180975" algn="ctr">
                        <a:lnSpc>
                          <a:spcPts val="900"/>
                        </a:lnSpc>
                        <a:spcAft>
                          <a:spcPts val="0"/>
                        </a:spcAft>
                      </a:pPr>
                      <a:r>
                        <a:rPr lang="en-US" sz="1100" b="1" dirty="0">
                          <a:effectLst/>
                        </a:rPr>
                        <a:t>d3</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marL="191770" marR="187960" algn="ctr">
                        <a:lnSpc>
                          <a:spcPts val="900"/>
                        </a:lnSpc>
                        <a:spcAft>
                          <a:spcPts val="0"/>
                        </a:spcAft>
                      </a:pPr>
                      <a:r>
                        <a:rPr lang="en-US" sz="1100" b="1" dirty="0">
                          <a:effectLst/>
                        </a:rPr>
                        <a:t>Rank</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chemeClr val="bg2">
                        <a:lumMod val="40000"/>
                        <a:lumOff val="60000"/>
                      </a:schemeClr>
                    </a:solidFill>
                  </a:tcPr>
                </a:tc>
                <a:extLst>
                  <a:ext uri="{0D108BD9-81ED-4DB2-BD59-A6C34878D82A}">
                    <a16:rowId xmlns:a16="http://schemas.microsoft.com/office/drawing/2014/main" val="1495824744"/>
                  </a:ext>
                </a:extLst>
              </a:tr>
              <a:tr h="263261">
                <a:tc>
                  <a:txBody>
                    <a:bodyPr/>
                    <a:lstStyle/>
                    <a:p>
                      <a:pPr marR="216535" algn="r">
                        <a:lnSpc>
                          <a:spcPts val="815"/>
                        </a:lnSpc>
                        <a:spcBef>
                          <a:spcPts val="150"/>
                        </a:spcBef>
                        <a:spcAft>
                          <a:spcPts val="0"/>
                        </a:spcAft>
                      </a:pPr>
                      <a:r>
                        <a:rPr lang="en-US" sz="1100">
                          <a:effectLst/>
                        </a:rPr>
                        <a:t>Arunachal</a:t>
                      </a:r>
                      <a:r>
                        <a:rPr lang="en-US" sz="1100" spc="-10">
                          <a:effectLst/>
                        </a:rPr>
                        <a:t> </a:t>
                      </a:r>
                      <a:r>
                        <a:rPr lang="en-US" sz="1100">
                          <a:effectLst/>
                        </a:rPr>
                        <a:t>Pradesh</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15"/>
                        </a:lnSpc>
                        <a:spcBef>
                          <a:spcPts val="150"/>
                        </a:spcBef>
                        <a:spcAft>
                          <a:spcPts val="0"/>
                        </a:spcAft>
                      </a:pPr>
                      <a:r>
                        <a:rPr lang="en-US" sz="1100">
                          <a:effectLst/>
                        </a:rPr>
                        <a:t>49.3249</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15"/>
                        </a:lnSpc>
                        <a:spcBef>
                          <a:spcPts val="150"/>
                        </a:spcBef>
                        <a:spcAft>
                          <a:spcPts val="0"/>
                        </a:spcAft>
                      </a:pPr>
                      <a:r>
                        <a:rPr lang="en-US" sz="1100">
                          <a:effectLst/>
                        </a:rPr>
                        <a:t>0.432</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15"/>
                        </a:lnSpc>
                        <a:spcBef>
                          <a:spcPts val="150"/>
                        </a:spcBef>
                        <a:spcAft>
                          <a:spcPts val="0"/>
                        </a:spcAft>
                      </a:pPr>
                      <a:r>
                        <a:rPr lang="en-US" sz="1100" dirty="0">
                          <a:effectLst/>
                        </a:rPr>
                        <a:t>11.81822</a:t>
                      </a:r>
                      <a:endParaRPr lang="en-IN" sz="1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15"/>
                        </a:lnSpc>
                        <a:spcBef>
                          <a:spcPts val="150"/>
                        </a:spcBef>
                        <a:spcAft>
                          <a:spcPts val="0"/>
                        </a:spcAft>
                      </a:pPr>
                      <a:r>
                        <a:rPr lang="en-US" sz="1100">
                          <a:effectLst/>
                        </a:rPr>
                        <a:t>0.041</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15"/>
                        </a:lnSpc>
                        <a:spcBef>
                          <a:spcPts val="150"/>
                        </a:spcBef>
                        <a:spcAft>
                          <a:spcPts val="0"/>
                        </a:spcAft>
                      </a:pPr>
                      <a:r>
                        <a:rPr lang="en-US" sz="1100">
                          <a:effectLst/>
                        </a:rPr>
                        <a:t>23.960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15"/>
                        </a:lnSpc>
                        <a:spcBef>
                          <a:spcPts val="150"/>
                        </a:spcBef>
                        <a:spcAft>
                          <a:spcPts val="0"/>
                        </a:spcAft>
                      </a:pPr>
                      <a:r>
                        <a:rPr lang="en-US" sz="1100">
                          <a:effectLst/>
                        </a:rPr>
                        <a:t>0.000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975" algn="ctr">
                        <a:lnSpc>
                          <a:spcPts val="815"/>
                        </a:lnSpc>
                        <a:spcBef>
                          <a:spcPts val="150"/>
                        </a:spcBef>
                        <a:spcAft>
                          <a:spcPts val="0"/>
                        </a:spcAft>
                      </a:pPr>
                      <a:r>
                        <a:rPr lang="en-US" sz="1100" dirty="0">
                          <a:effectLst/>
                        </a:rPr>
                        <a:t>0.158</a:t>
                      </a:r>
                      <a:endParaRPr lang="en-IN" sz="1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810" algn="ctr">
                        <a:lnSpc>
                          <a:spcPts val="815"/>
                        </a:lnSpc>
                        <a:spcBef>
                          <a:spcPts val="150"/>
                        </a:spcBef>
                        <a:spcAft>
                          <a:spcPts val="0"/>
                        </a:spcAft>
                      </a:pPr>
                      <a:r>
                        <a:rPr lang="en-US" sz="1100" dirty="0">
                          <a:effectLst/>
                        </a:rPr>
                        <a:t>6</a:t>
                      </a:r>
                      <a:endParaRPr lang="en-IN" sz="1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152458431"/>
                  </a:ext>
                </a:extLst>
              </a:tr>
              <a:tr h="263261">
                <a:tc>
                  <a:txBody>
                    <a:bodyPr/>
                    <a:lstStyle/>
                    <a:p>
                      <a:pPr marL="447675" marR="441960" algn="ctr">
                        <a:lnSpc>
                          <a:spcPts val="815"/>
                        </a:lnSpc>
                        <a:spcBef>
                          <a:spcPts val="150"/>
                        </a:spcBef>
                        <a:spcAft>
                          <a:spcPts val="0"/>
                        </a:spcAft>
                      </a:pPr>
                      <a:r>
                        <a:rPr lang="en-US" sz="1100">
                          <a:effectLst/>
                        </a:rPr>
                        <a:t>Assam</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15"/>
                        </a:lnSpc>
                        <a:spcBef>
                          <a:spcPts val="150"/>
                        </a:spcBef>
                        <a:spcAft>
                          <a:spcPts val="0"/>
                        </a:spcAft>
                      </a:pPr>
                      <a:r>
                        <a:rPr lang="en-US" sz="1100">
                          <a:effectLst/>
                        </a:rPr>
                        <a:t>46.9790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15"/>
                        </a:lnSpc>
                        <a:spcBef>
                          <a:spcPts val="150"/>
                        </a:spcBef>
                        <a:spcAft>
                          <a:spcPts val="0"/>
                        </a:spcAft>
                      </a:pPr>
                      <a:r>
                        <a:rPr lang="en-US" sz="1100">
                          <a:effectLst/>
                        </a:rPr>
                        <a:t>0.369</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15"/>
                        </a:lnSpc>
                        <a:spcBef>
                          <a:spcPts val="150"/>
                        </a:spcBef>
                        <a:spcAft>
                          <a:spcPts val="0"/>
                        </a:spcAft>
                      </a:pPr>
                      <a:r>
                        <a:rPr lang="en-US" sz="1100">
                          <a:effectLst/>
                        </a:rPr>
                        <a:t>18.93277</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15"/>
                        </a:lnSpc>
                        <a:spcBef>
                          <a:spcPts val="150"/>
                        </a:spcBef>
                        <a:spcAft>
                          <a:spcPts val="0"/>
                        </a:spcAft>
                      </a:pPr>
                      <a:r>
                        <a:rPr lang="en-US" sz="1100">
                          <a:effectLst/>
                        </a:rPr>
                        <a:t>0.211</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15"/>
                        </a:lnSpc>
                        <a:spcBef>
                          <a:spcPts val="150"/>
                        </a:spcBef>
                        <a:spcAft>
                          <a:spcPts val="0"/>
                        </a:spcAft>
                      </a:pPr>
                      <a:r>
                        <a:rPr lang="en-US" sz="1100">
                          <a:effectLst/>
                        </a:rPr>
                        <a:t>40.300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15"/>
                        </a:lnSpc>
                        <a:spcBef>
                          <a:spcPts val="150"/>
                        </a:spcBef>
                        <a:spcAft>
                          <a:spcPts val="0"/>
                        </a:spcAft>
                      </a:pPr>
                      <a:r>
                        <a:rPr lang="en-US" sz="1100">
                          <a:effectLst/>
                        </a:rPr>
                        <a:t>0.328</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975" algn="ctr">
                        <a:lnSpc>
                          <a:spcPts val="815"/>
                        </a:lnSpc>
                        <a:spcBef>
                          <a:spcPts val="150"/>
                        </a:spcBef>
                        <a:spcAft>
                          <a:spcPts val="0"/>
                        </a:spcAft>
                      </a:pPr>
                      <a:r>
                        <a:rPr lang="en-US" sz="1100">
                          <a:effectLst/>
                        </a:rPr>
                        <a:t>0.303</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810" algn="ctr">
                        <a:lnSpc>
                          <a:spcPts val="815"/>
                        </a:lnSpc>
                        <a:spcBef>
                          <a:spcPts val="150"/>
                        </a:spcBef>
                        <a:spcAft>
                          <a:spcPts val="0"/>
                        </a:spcAft>
                      </a:pPr>
                      <a:r>
                        <a:rPr lang="en-US" sz="1100">
                          <a:effectLst/>
                        </a:rPr>
                        <a:t>3</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836104384"/>
                  </a:ext>
                </a:extLst>
              </a:tr>
              <a:tr h="280564">
                <a:tc>
                  <a:txBody>
                    <a:bodyPr/>
                    <a:lstStyle/>
                    <a:p>
                      <a:pPr marL="447040" marR="443230" algn="ctr">
                        <a:lnSpc>
                          <a:spcPts val="830"/>
                        </a:lnSpc>
                        <a:spcBef>
                          <a:spcPts val="210"/>
                        </a:spcBef>
                        <a:spcAft>
                          <a:spcPts val="0"/>
                        </a:spcAft>
                      </a:pPr>
                      <a:r>
                        <a:rPr lang="en-US" sz="1100">
                          <a:effectLst/>
                        </a:rPr>
                        <a:t>Manipur</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30"/>
                        </a:lnSpc>
                        <a:spcBef>
                          <a:spcPts val="210"/>
                        </a:spcBef>
                        <a:spcAft>
                          <a:spcPts val="0"/>
                        </a:spcAft>
                      </a:pPr>
                      <a:r>
                        <a:rPr lang="en-US" sz="1100">
                          <a:effectLst/>
                        </a:rPr>
                        <a:t>33.3270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30"/>
                        </a:lnSpc>
                        <a:spcBef>
                          <a:spcPts val="210"/>
                        </a:spcBef>
                        <a:spcAft>
                          <a:spcPts val="0"/>
                        </a:spcAft>
                      </a:pPr>
                      <a:r>
                        <a:rPr lang="en-US" sz="1100">
                          <a:effectLst/>
                        </a:rPr>
                        <a:t>0.000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30"/>
                        </a:lnSpc>
                        <a:spcBef>
                          <a:spcPts val="210"/>
                        </a:spcBef>
                        <a:spcAft>
                          <a:spcPts val="0"/>
                        </a:spcAft>
                      </a:pPr>
                      <a:r>
                        <a:rPr lang="en-US" sz="1100">
                          <a:effectLst/>
                        </a:rPr>
                        <a:t>12.88461</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30"/>
                        </a:lnSpc>
                        <a:spcBef>
                          <a:spcPts val="210"/>
                        </a:spcBef>
                        <a:spcAft>
                          <a:spcPts val="0"/>
                        </a:spcAft>
                      </a:pPr>
                      <a:r>
                        <a:rPr lang="en-US" sz="1100">
                          <a:effectLst/>
                        </a:rPr>
                        <a:t>0.066</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30"/>
                        </a:lnSpc>
                        <a:spcBef>
                          <a:spcPts val="210"/>
                        </a:spcBef>
                        <a:spcAft>
                          <a:spcPts val="0"/>
                        </a:spcAft>
                      </a:pPr>
                      <a:r>
                        <a:rPr lang="en-US" sz="1100">
                          <a:effectLst/>
                        </a:rPr>
                        <a:t>38.661</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30"/>
                        </a:lnSpc>
                        <a:spcBef>
                          <a:spcPts val="210"/>
                        </a:spcBef>
                        <a:spcAft>
                          <a:spcPts val="0"/>
                        </a:spcAft>
                      </a:pPr>
                      <a:r>
                        <a:rPr lang="en-US" sz="1100">
                          <a:effectLst/>
                        </a:rPr>
                        <a:t>0.295</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975" algn="ctr">
                        <a:lnSpc>
                          <a:spcPts val="830"/>
                        </a:lnSpc>
                        <a:spcBef>
                          <a:spcPts val="210"/>
                        </a:spcBef>
                        <a:spcAft>
                          <a:spcPts val="0"/>
                        </a:spcAft>
                      </a:pPr>
                      <a:r>
                        <a:rPr lang="en-US" sz="1100">
                          <a:effectLst/>
                        </a:rPr>
                        <a:t>0.120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810" algn="ctr">
                        <a:lnSpc>
                          <a:spcPts val="830"/>
                        </a:lnSpc>
                        <a:spcBef>
                          <a:spcPts val="210"/>
                        </a:spcBef>
                        <a:spcAft>
                          <a:spcPts val="0"/>
                        </a:spcAft>
                      </a:pPr>
                      <a:r>
                        <a:rPr lang="en-US" sz="1100">
                          <a:effectLst/>
                        </a:rPr>
                        <a:t>7</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6539401"/>
                  </a:ext>
                </a:extLst>
              </a:tr>
              <a:tr h="263261">
                <a:tc>
                  <a:txBody>
                    <a:bodyPr/>
                    <a:lstStyle/>
                    <a:p>
                      <a:pPr marL="408305" algn="l">
                        <a:lnSpc>
                          <a:spcPts val="830"/>
                        </a:lnSpc>
                        <a:spcBef>
                          <a:spcPts val="135"/>
                        </a:spcBef>
                        <a:spcAft>
                          <a:spcPts val="0"/>
                        </a:spcAft>
                      </a:pPr>
                      <a:r>
                        <a:rPr lang="en-US" sz="1100" b="1" dirty="0">
                          <a:effectLst/>
                        </a:rPr>
                        <a:t>Meghalaya</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108585" marR="106045" algn="ctr">
                        <a:lnSpc>
                          <a:spcPts val="830"/>
                        </a:lnSpc>
                        <a:spcBef>
                          <a:spcPts val="135"/>
                        </a:spcBef>
                        <a:spcAft>
                          <a:spcPts val="0"/>
                        </a:spcAft>
                      </a:pPr>
                      <a:r>
                        <a:rPr lang="en-US" sz="1100" b="1" dirty="0">
                          <a:effectLst/>
                        </a:rPr>
                        <a:t>69.1647</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197485" algn="l">
                        <a:lnSpc>
                          <a:spcPts val="830"/>
                        </a:lnSpc>
                        <a:spcBef>
                          <a:spcPts val="135"/>
                        </a:spcBef>
                        <a:spcAft>
                          <a:spcPts val="0"/>
                        </a:spcAft>
                      </a:pPr>
                      <a:r>
                        <a:rPr lang="en-US" sz="1100" b="1" dirty="0">
                          <a:effectLst/>
                        </a:rPr>
                        <a:t>0.968</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135890" marR="130175" algn="ctr">
                        <a:lnSpc>
                          <a:spcPts val="830"/>
                        </a:lnSpc>
                        <a:spcBef>
                          <a:spcPts val="135"/>
                        </a:spcBef>
                        <a:spcAft>
                          <a:spcPts val="0"/>
                        </a:spcAft>
                      </a:pPr>
                      <a:r>
                        <a:rPr lang="en-US" sz="1100" b="1" dirty="0">
                          <a:effectLst/>
                        </a:rPr>
                        <a:t>17.89167</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186055" marR="180340" algn="ctr">
                        <a:lnSpc>
                          <a:spcPts val="830"/>
                        </a:lnSpc>
                        <a:spcBef>
                          <a:spcPts val="135"/>
                        </a:spcBef>
                        <a:spcAft>
                          <a:spcPts val="0"/>
                        </a:spcAft>
                      </a:pPr>
                      <a:r>
                        <a:rPr lang="en-US" sz="1100" b="1" dirty="0">
                          <a:effectLst/>
                        </a:rPr>
                        <a:t>0.186</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168275" marR="164465" algn="ctr">
                        <a:lnSpc>
                          <a:spcPts val="830"/>
                        </a:lnSpc>
                        <a:spcBef>
                          <a:spcPts val="135"/>
                        </a:spcBef>
                        <a:spcAft>
                          <a:spcPts val="0"/>
                        </a:spcAft>
                      </a:pPr>
                      <a:r>
                        <a:rPr lang="en-US" sz="1100" b="1" dirty="0">
                          <a:effectLst/>
                        </a:rPr>
                        <a:t>25.868</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186055" marR="182245" algn="ctr">
                        <a:lnSpc>
                          <a:spcPts val="830"/>
                        </a:lnSpc>
                        <a:spcBef>
                          <a:spcPts val="135"/>
                        </a:spcBef>
                        <a:spcAft>
                          <a:spcPts val="0"/>
                        </a:spcAft>
                      </a:pPr>
                      <a:r>
                        <a:rPr lang="en-US" sz="1100" b="1" dirty="0">
                          <a:effectLst/>
                        </a:rPr>
                        <a:t>0.038</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186055" marR="180975" algn="ctr">
                        <a:lnSpc>
                          <a:spcPts val="830"/>
                        </a:lnSpc>
                        <a:spcBef>
                          <a:spcPts val="135"/>
                        </a:spcBef>
                        <a:spcAft>
                          <a:spcPts val="0"/>
                        </a:spcAft>
                      </a:pPr>
                      <a:r>
                        <a:rPr lang="en-US" sz="1100" b="1" dirty="0">
                          <a:effectLst/>
                        </a:rPr>
                        <a:t>0.398</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tc>
                  <a:txBody>
                    <a:bodyPr/>
                    <a:lstStyle/>
                    <a:p>
                      <a:pPr marL="3810" algn="ctr">
                        <a:lnSpc>
                          <a:spcPts val="830"/>
                        </a:lnSpc>
                        <a:spcBef>
                          <a:spcPts val="135"/>
                        </a:spcBef>
                        <a:spcAft>
                          <a:spcPts val="0"/>
                        </a:spcAft>
                      </a:pPr>
                      <a:r>
                        <a:rPr lang="en-US" sz="1100" b="1" dirty="0">
                          <a:effectLst/>
                        </a:rPr>
                        <a:t>1</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92D050"/>
                    </a:solidFill>
                  </a:tcPr>
                </a:tc>
                <a:extLst>
                  <a:ext uri="{0D108BD9-81ED-4DB2-BD59-A6C34878D82A}">
                    <a16:rowId xmlns:a16="http://schemas.microsoft.com/office/drawing/2014/main" val="3163694974"/>
                  </a:ext>
                </a:extLst>
              </a:tr>
              <a:tr h="263261">
                <a:tc>
                  <a:txBody>
                    <a:bodyPr/>
                    <a:lstStyle/>
                    <a:p>
                      <a:pPr marL="447675" marR="443230" algn="ctr">
                        <a:lnSpc>
                          <a:spcPts val="830"/>
                        </a:lnSpc>
                        <a:spcBef>
                          <a:spcPts val="135"/>
                        </a:spcBef>
                        <a:spcAft>
                          <a:spcPts val="0"/>
                        </a:spcAft>
                      </a:pPr>
                      <a:r>
                        <a:rPr lang="en-US" sz="1100">
                          <a:effectLst/>
                        </a:rPr>
                        <a:t>Mizoram</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30"/>
                        </a:lnSpc>
                        <a:spcBef>
                          <a:spcPts val="135"/>
                        </a:spcBef>
                        <a:spcAft>
                          <a:spcPts val="0"/>
                        </a:spcAft>
                      </a:pPr>
                      <a:r>
                        <a:rPr lang="en-US" sz="1100">
                          <a:effectLst/>
                        </a:rPr>
                        <a:t>47.1064</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30"/>
                        </a:lnSpc>
                        <a:spcBef>
                          <a:spcPts val="135"/>
                        </a:spcBef>
                        <a:spcAft>
                          <a:spcPts val="0"/>
                        </a:spcAft>
                      </a:pPr>
                      <a:r>
                        <a:rPr lang="en-US" sz="1100">
                          <a:effectLst/>
                        </a:rPr>
                        <a:t>0.372</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30"/>
                        </a:lnSpc>
                        <a:spcBef>
                          <a:spcPts val="135"/>
                        </a:spcBef>
                        <a:spcAft>
                          <a:spcPts val="0"/>
                        </a:spcAft>
                      </a:pPr>
                      <a:r>
                        <a:rPr lang="en-US" sz="1100">
                          <a:effectLst/>
                        </a:rPr>
                        <a:t>17.13681</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30"/>
                        </a:lnSpc>
                        <a:spcBef>
                          <a:spcPts val="135"/>
                        </a:spcBef>
                        <a:spcAft>
                          <a:spcPts val="0"/>
                        </a:spcAft>
                      </a:pPr>
                      <a:r>
                        <a:rPr lang="en-US" sz="1100">
                          <a:effectLst/>
                        </a:rPr>
                        <a:t>0.168</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30"/>
                        </a:lnSpc>
                        <a:spcBef>
                          <a:spcPts val="135"/>
                        </a:spcBef>
                        <a:spcAft>
                          <a:spcPts val="0"/>
                        </a:spcAft>
                      </a:pPr>
                      <a:r>
                        <a:rPr lang="en-US" sz="1100">
                          <a:effectLst/>
                        </a:rPr>
                        <a:t>36.379</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30"/>
                        </a:lnSpc>
                        <a:spcBef>
                          <a:spcPts val="135"/>
                        </a:spcBef>
                        <a:spcAft>
                          <a:spcPts val="0"/>
                        </a:spcAft>
                      </a:pPr>
                      <a:r>
                        <a:rPr lang="en-US" sz="1100">
                          <a:effectLst/>
                        </a:rPr>
                        <a:t>0.249</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975" algn="ctr">
                        <a:lnSpc>
                          <a:spcPts val="830"/>
                        </a:lnSpc>
                        <a:spcBef>
                          <a:spcPts val="135"/>
                        </a:spcBef>
                        <a:spcAft>
                          <a:spcPts val="0"/>
                        </a:spcAft>
                      </a:pPr>
                      <a:r>
                        <a:rPr lang="en-US" sz="1100">
                          <a:effectLst/>
                        </a:rPr>
                        <a:t>0.263</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810" algn="ctr">
                        <a:lnSpc>
                          <a:spcPts val="830"/>
                        </a:lnSpc>
                        <a:spcBef>
                          <a:spcPts val="135"/>
                        </a:spcBef>
                        <a:spcAft>
                          <a:spcPts val="0"/>
                        </a:spcAft>
                      </a:pPr>
                      <a:r>
                        <a:rPr lang="en-US" sz="1100">
                          <a:effectLst/>
                        </a:rPr>
                        <a:t>4</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650232109"/>
                  </a:ext>
                </a:extLst>
              </a:tr>
              <a:tr h="263261">
                <a:tc>
                  <a:txBody>
                    <a:bodyPr/>
                    <a:lstStyle/>
                    <a:p>
                      <a:pPr marL="438785" algn="l">
                        <a:lnSpc>
                          <a:spcPts val="830"/>
                        </a:lnSpc>
                        <a:spcBef>
                          <a:spcPts val="135"/>
                        </a:spcBef>
                        <a:spcAft>
                          <a:spcPts val="0"/>
                        </a:spcAft>
                      </a:pPr>
                      <a:r>
                        <a:rPr lang="en-US" sz="1100">
                          <a:effectLst/>
                        </a:rPr>
                        <a:t>Nagaland</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30"/>
                        </a:lnSpc>
                        <a:spcBef>
                          <a:spcPts val="135"/>
                        </a:spcBef>
                        <a:spcAft>
                          <a:spcPts val="0"/>
                        </a:spcAft>
                      </a:pPr>
                      <a:r>
                        <a:rPr lang="en-US" sz="1100">
                          <a:effectLst/>
                        </a:rPr>
                        <a:t>44.6131</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30"/>
                        </a:lnSpc>
                        <a:spcBef>
                          <a:spcPts val="135"/>
                        </a:spcBef>
                        <a:spcAft>
                          <a:spcPts val="0"/>
                        </a:spcAft>
                      </a:pPr>
                      <a:r>
                        <a:rPr lang="en-US" sz="1100">
                          <a:effectLst/>
                        </a:rPr>
                        <a:t>0.305</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30"/>
                        </a:lnSpc>
                        <a:spcBef>
                          <a:spcPts val="135"/>
                        </a:spcBef>
                        <a:spcAft>
                          <a:spcPts val="0"/>
                        </a:spcAft>
                      </a:pPr>
                      <a:r>
                        <a:rPr lang="en-US" sz="1100">
                          <a:effectLst/>
                        </a:rPr>
                        <a:t>14.06208</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30"/>
                        </a:lnSpc>
                        <a:spcBef>
                          <a:spcPts val="135"/>
                        </a:spcBef>
                        <a:spcAft>
                          <a:spcPts val="0"/>
                        </a:spcAft>
                      </a:pPr>
                      <a:r>
                        <a:rPr lang="en-US" sz="1100">
                          <a:effectLst/>
                        </a:rPr>
                        <a:t>0.095</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30"/>
                        </a:lnSpc>
                        <a:spcBef>
                          <a:spcPts val="135"/>
                        </a:spcBef>
                        <a:spcAft>
                          <a:spcPts val="0"/>
                        </a:spcAft>
                      </a:pPr>
                      <a:r>
                        <a:rPr lang="en-US" sz="1100">
                          <a:effectLst/>
                        </a:rPr>
                        <a:t>31.520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30"/>
                        </a:lnSpc>
                        <a:spcBef>
                          <a:spcPts val="135"/>
                        </a:spcBef>
                        <a:spcAft>
                          <a:spcPts val="0"/>
                        </a:spcAft>
                      </a:pPr>
                      <a:r>
                        <a:rPr lang="en-US" sz="1100">
                          <a:effectLst/>
                        </a:rPr>
                        <a:t>0.152</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975" algn="ctr">
                        <a:lnSpc>
                          <a:spcPts val="830"/>
                        </a:lnSpc>
                        <a:spcBef>
                          <a:spcPts val="135"/>
                        </a:spcBef>
                        <a:spcAft>
                          <a:spcPts val="0"/>
                        </a:spcAft>
                      </a:pPr>
                      <a:r>
                        <a:rPr lang="en-US" sz="1100">
                          <a:effectLst/>
                        </a:rPr>
                        <a:t>0.184</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810" algn="ctr">
                        <a:lnSpc>
                          <a:spcPts val="830"/>
                        </a:lnSpc>
                        <a:spcBef>
                          <a:spcPts val="135"/>
                        </a:spcBef>
                        <a:spcAft>
                          <a:spcPts val="0"/>
                        </a:spcAft>
                      </a:pPr>
                      <a:r>
                        <a:rPr lang="en-US" sz="1100">
                          <a:effectLst/>
                        </a:rPr>
                        <a:t>5</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885406715"/>
                  </a:ext>
                </a:extLst>
              </a:tr>
              <a:tr h="263261">
                <a:tc>
                  <a:txBody>
                    <a:bodyPr/>
                    <a:lstStyle/>
                    <a:p>
                      <a:pPr marL="447675" marR="440690" algn="ctr">
                        <a:lnSpc>
                          <a:spcPts val="830"/>
                        </a:lnSpc>
                        <a:spcBef>
                          <a:spcPts val="135"/>
                        </a:spcBef>
                        <a:spcAft>
                          <a:spcPts val="0"/>
                        </a:spcAft>
                      </a:pPr>
                      <a:r>
                        <a:rPr lang="en-US" sz="1100">
                          <a:effectLst/>
                        </a:rPr>
                        <a:t>Sikkim</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30"/>
                        </a:lnSpc>
                        <a:spcBef>
                          <a:spcPts val="135"/>
                        </a:spcBef>
                        <a:spcAft>
                          <a:spcPts val="0"/>
                        </a:spcAft>
                      </a:pPr>
                      <a:r>
                        <a:rPr lang="en-US" sz="1100">
                          <a:effectLst/>
                        </a:rPr>
                        <a:t>36.8897</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30"/>
                        </a:lnSpc>
                        <a:spcBef>
                          <a:spcPts val="135"/>
                        </a:spcBef>
                        <a:spcAft>
                          <a:spcPts val="0"/>
                        </a:spcAft>
                      </a:pPr>
                      <a:r>
                        <a:rPr lang="en-US" sz="1100">
                          <a:effectLst/>
                        </a:rPr>
                        <a:t>0.096</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30"/>
                        </a:lnSpc>
                        <a:spcBef>
                          <a:spcPts val="135"/>
                        </a:spcBef>
                        <a:spcAft>
                          <a:spcPts val="0"/>
                        </a:spcAft>
                      </a:pPr>
                      <a:r>
                        <a:rPr lang="en-US" sz="1100" dirty="0">
                          <a:effectLst/>
                        </a:rPr>
                        <a:t>10.10673</a:t>
                      </a:r>
                      <a:endParaRPr lang="en-IN" sz="1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30"/>
                        </a:lnSpc>
                        <a:spcBef>
                          <a:spcPts val="135"/>
                        </a:spcBef>
                        <a:spcAft>
                          <a:spcPts val="0"/>
                        </a:spcAft>
                      </a:pPr>
                      <a:r>
                        <a:rPr lang="en-US" sz="1100">
                          <a:effectLst/>
                        </a:rPr>
                        <a:t>0.000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30"/>
                        </a:lnSpc>
                        <a:spcBef>
                          <a:spcPts val="135"/>
                        </a:spcBef>
                        <a:spcAft>
                          <a:spcPts val="0"/>
                        </a:spcAft>
                      </a:pPr>
                      <a:r>
                        <a:rPr lang="en-US" sz="1100">
                          <a:effectLst/>
                        </a:rPr>
                        <a:t>27.397</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30"/>
                        </a:lnSpc>
                        <a:spcBef>
                          <a:spcPts val="135"/>
                        </a:spcBef>
                        <a:spcAft>
                          <a:spcPts val="0"/>
                        </a:spcAft>
                      </a:pPr>
                      <a:r>
                        <a:rPr lang="en-US" sz="1100">
                          <a:effectLst/>
                        </a:rPr>
                        <a:t>0.069</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30"/>
                        </a:lnSpc>
                        <a:spcBef>
                          <a:spcPts val="135"/>
                        </a:spcBef>
                        <a:spcAft>
                          <a:spcPts val="0"/>
                        </a:spcAft>
                      </a:pPr>
                      <a:r>
                        <a:rPr lang="en-US" sz="1100">
                          <a:effectLst/>
                        </a:rPr>
                        <a:t>0.055</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3810" algn="ctr">
                        <a:lnSpc>
                          <a:spcPts val="830"/>
                        </a:lnSpc>
                        <a:spcBef>
                          <a:spcPts val="135"/>
                        </a:spcBef>
                        <a:spcAft>
                          <a:spcPts val="0"/>
                        </a:spcAft>
                      </a:pPr>
                      <a:r>
                        <a:rPr lang="en-US" sz="1100">
                          <a:effectLst/>
                        </a:rPr>
                        <a:t>8</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305227284"/>
                  </a:ext>
                </a:extLst>
              </a:tr>
              <a:tr h="259553">
                <a:tc>
                  <a:txBody>
                    <a:bodyPr/>
                    <a:lstStyle/>
                    <a:p>
                      <a:pPr marL="447675" marR="442595" algn="ctr">
                        <a:lnSpc>
                          <a:spcPts val="815"/>
                        </a:lnSpc>
                        <a:spcBef>
                          <a:spcPts val="135"/>
                        </a:spcBef>
                        <a:spcAft>
                          <a:spcPts val="0"/>
                        </a:spcAft>
                      </a:pPr>
                      <a:r>
                        <a:rPr lang="en-US" sz="1100" b="1" dirty="0">
                          <a:effectLst/>
                        </a:rPr>
                        <a:t>Tripura</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108585" marR="106045" algn="ctr">
                        <a:lnSpc>
                          <a:spcPts val="815"/>
                        </a:lnSpc>
                        <a:spcBef>
                          <a:spcPts val="135"/>
                        </a:spcBef>
                        <a:spcAft>
                          <a:spcPts val="0"/>
                        </a:spcAft>
                      </a:pPr>
                      <a:r>
                        <a:rPr lang="en-US" sz="1100" b="1" dirty="0">
                          <a:effectLst/>
                        </a:rPr>
                        <a:t>55.5351</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197485" algn="l">
                        <a:lnSpc>
                          <a:spcPts val="815"/>
                        </a:lnSpc>
                        <a:spcBef>
                          <a:spcPts val="135"/>
                        </a:spcBef>
                        <a:spcAft>
                          <a:spcPts val="0"/>
                        </a:spcAft>
                      </a:pPr>
                      <a:r>
                        <a:rPr lang="en-US" sz="1100" b="1" dirty="0">
                          <a:effectLst/>
                        </a:rPr>
                        <a:t>0.600</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134620" marR="130175" algn="ctr">
                        <a:lnSpc>
                          <a:spcPts val="815"/>
                        </a:lnSpc>
                        <a:spcBef>
                          <a:spcPts val="135"/>
                        </a:spcBef>
                        <a:spcAft>
                          <a:spcPts val="0"/>
                        </a:spcAft>
                      </a:pPr>
                      <a:r>
                        <a:rPr lang="en-US" sz="1100" b="1" dirty="0">
                          <a:effectLst/>
                        </a:rPr>
                        <a:t>19.9417</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186055" marR="180340" algn="ctr">
                        <a:lnSpc>
                          <a:spcPts val="815"/>
                        </a:lnSpc>
                        <a:spcBef>
                          <a:spcPts val="135"/>
                        </a:spcBef>
                        <a:spcAft>
                          <a:spcPts val="0"/>
                        </a:spcAft>
                      </a:pPr>
                      <a:r>
                        <a:rPr lang="en-US" sz="1100" b="1" dirty="0">
                          <a:effectLst/>
                        </a:rPr>
                        <a:t>0.235</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168275" marR="164465" algn="ctr">
                        <a:lnSpc>
                          <a:spcPts val="815"/>
                        </a:lnSpc>
                        <a:spcBef>
                          <a:spcPts val="135"/>
                        </a:spcBef>
                        <a:spcAft>
                          <a:spcPts val="0"/>
                        </a:spcAft>
                      </a:pPr>
                      <a:r>
                        <a:rPr lang="en-US" sz="1100" b="1" dirty="0">
                          <a:effectLst/>
                        </a:rPr>
                        <a:t>35.908</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186055" marR="182245" algn="ctr">
                        <a:lnSpc>
                          <a:spcPts val="815"/>
                        </a:lnSpc>
                        <a:spcBef>
                          <a:spcPts val="135"/>
                        </a:spcBef>
                        <a:spcAft>
                          <a:spcPts val="0"/>
                        </a:spcAft>
                      </a:pPr>
                      <a:r>
                        <a:rPr lang="en-US" sz="1100" b="1" dirty="0">
                          <a:effectLst/>
                        </a:rPr>
                        <a:t>0.240</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186055" marR="180975" algn="ctr">
                        <a:lnSpc>
                          <a:spcPts val="815"/>
                        </a:lnSpc>
                        <a:spcBef>
                          <a:spcPts val="135"/>
                        </a:spcBef>
                        <a:spcAft>
                          <a:spcPts val="0"/>
                        </a:spcAft>
                      </a:pPr>
                      <a:r>
                        <a:rPr lang="en-US" sz="1100" b="1" dirty="0">
                          <a:effectLst/>
                        </a:rPr>
                        <a:t>0.358</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tc>
                  <a:txBody>
                    <a:bodyPr/>
                    <a:lstStyle/>
                    <a:p>
                      <a:pPr marL="3810" algn="ctr">
                        <a:lnSpc>
                          <a:spcPts val="815"/>
                        </a:lnSpc>
                        <a:spcBef>
                          <a:spcPts val="135"/>
                        </a:spcBef>
                        <a:spcAft>
                          <a:spcPts val="0"/>
                        </a:spcAft>
                      </a:pPr>
                      <a:r>
                        <a:rPr lang="en-US" sz="1100" b="1" dirty="0">
                          <a:effectLst/>
                        </a:rPr>
                        <a:t>2</a:t>
                      </a:r>
                      <a:endParaRPr lang="en-IN" sz="11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solidFill>
                      <a:srgbClr val="FFFF00"/>
                    </a:solidFill>
                  </a:tcPr>
                </a:tc>
                <a:extLst>
                  <a:ext uri="{0D108BD9-81ED-4DB2-BD59-A6C34878D82A}">
                    <a16:rowId xmlns:a16="http://schemas.microsoft.com/office/drawing/2014/main" val="2528739892"/>
                  </a:ext>
                </a:extLst>
              </a:tr>
              <a:tr h="280564">
                <a:tc>
                  <a:txBody>
                    <a:bodyPr/>
                    <a:lstStyle/>
                    <a:p>
                      <a:pPr marR="177800" algn="r">
                        <a:lnSpc>
                          <a:spcPts val="815"/>
                        </a:lnSpc>
                        <a:spcBef>
                          <a:spcPts val="220"/>
                        </a:spcBef>
                        <a:spcAft>
                          <a:spcPts val="0"/>
                        </a:spcAft>
                      </a:pPr>
                      <a:r>
                        <a:rPr lang="en-US" sz="1100">
                          <a:effectLst/>
                        </a:rPr>
                        <a:t>North</a:t>
                      </a:r>
                      <a:r>
                        <a:rPr lang="en-US" sz="1100" spc="-5">
                          <a:effectLst/>
                        </a:rPr>
                        <a:t> </a:t>
                      </a:r>
                      <a:r>
                        <a:rPr lang="en-US" sz="1100">
                          <a:effectLst/>
                        </a:rPr>
                        <a:t>Eastern</a:t>
                      </a:r>
                      <a:r>
                        <a:rPr lang="en-US" sz="1100" spc="-10">
                          <a:effectLst/>
                        </a:rPr>
                        <a:t> </a:t>
                      </a:r>
                      <a:r>
                        <a:rPr lang="en-US" sz="1100">
                          <a:effectLst/>
                        </a:rPr>
                        <a:t>States</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15"/>
                        </a:lnSpc>
                        <a:spcBef>
                          <a:spcPts val="220"/>
                        </a:spcBef>
                        <a:spcAft>
                          <a:spcPts val="0"/>
                        </a:spcAft>
                      </a:pPr>
                      <a:r>
                        <a:rPr lang="en-US" sz="1100">
                          <a:effectLst/>
                        </a:rPr>
                        <a:t>48.0840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15"/>
                        </a:lnSpc>
                        <a:spcBef>
                          <a:spcPts val="220"/>
                        </a:spcBef>
                        <a:spcAft>
                          <a:spcPts val="0"/>
                        </a:spcAft>
                      </a:pPr>
                      <a:r>
                        <a:rPr lang="en-US" sz="1100">
                          <a:effectLst/>
                        </a:rPr>
                        <a:t>0.399</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15"/>
                        </a:lnSpc>
                        <a:spcBef>
                          <a:spcPts val="220"/>
                        </a:spcBef>
                        <a:spcAft>
                          <a:spcPts val="0"/>
                        </a:spcAft>
                      </a:pPr>
                      <a:r>
                        <a:rPr lang="en-US" sz="1100">
                          <a:effectLst/>
                        </a:rPr>
                        <a:t>17.52049</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15"/>
                        </a:lnSpc>
                        <a:spcBef>
                          <a:spcPts val="220"/>
                        </a:spcBef>
                        <a:spcAft>
                          <a:spcPts val="0"/>
                        </a:spcAft>
                      </a:pPr>
                      <a:r>
                        <a:rPr lang="en-US" sz="1100">
                          <a:effectLst/>
                        </a:rPr>
                        <a:t>0.177</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15"/>
                        </a:lnSpc>
                        <a:spcBef>
                          <a:spcPts val="220"/>
                        </a:spcBef>
                        <a:spcAft>
                          <a:spcPts val="0"/>
                        </a:spcAft>
                      </a:pPr>
                      <a:r>
                        <a:rPr lang="en-US" sz="1100" dirty="0">
                          <a:effectLst/>
                        </a:rPr>
                        <a:t>36.437</a:t>
                      </a:r>
                      <a:endParaRPr lang="en-IN" sz="1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15"/>
                        </a:lnSpc>
                        <a:spcBef>
                          <a:spcPts val="220"/>
                        </a:spcBef>
                        <a:spcAft>
                          <a:spcPts val="0"/>
                        </a:spcAft>
                      </a:pPr>
                      <a:r>
                        <a:rPr lang="en-US" sz="1100">
                          <a:effectLst/>
                        </a:rPr>
                        <a:t>0.250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975" algn="ctr">
                        <a:lnSpc>
                          <a:spcPts val="815"/>
                        </a:lnSpc>
                        <a:spcBef>
                          <a:spcPts val="220"/>
                        </a:spcBef>
                        <a:spcAft>
                          <a:spcPts val="0"/>
                        </a:spcAft>
                      </a:pPr>
                      <a:r>
                        <a:rPr lang="en-US" sz="1100">
                          <a:effectLst/>
                        </a:rPr>
                        <a:t>0.275</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5080" algn="ctr">
                        <a:lnSpc>
                          <a:spcPts val="815"/>
                        </a:lnSpc>
                        <a:spcBef>
                          <a:spcPts val="220"/>
                        </a:spcBef>
                        <a:spcAft>
                          <a:spcPts val="0"/>
                        </a:spcAft>
                      </a:pPr>
                      <a:r>
                        <a:rPr lang="en-US" sz="1100">
                          <a:effectLst/>
                        </a:rPr>
                        <a:t>-</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425765133"/>
                  </a:ext>
                </a:extLst>
              </a:tr>
              <a:tr h="263261">
                <a:tc>
                  <a:txBody>
                    <a:bodyPr/>
                    <a:lstStyle/>
                    <a:p>
                      <a:pPr marL="447675" marR="441325" algn="ctr">
                        <a:lnSpc>
                          <a:spcPts val="815"/>
                        </a:lnSpc>
                        <a:spcBef>
                          <a:spcPts val="150"/>
                        </a:spcBef>
                        <a:spcAft>
                          <a:spcPts val="0"/>
                        </a:spcAft>
                      </a:pPr>
                      <a:r>
                        <a:rPr lang="en-US" sz="1100" dirty="0">
                          <a:effectLst/>
                        </a:rPr>
                        <a:t>All</a:t>
                      </a:r>
                      <a:r>
                        <a:rPr lang="en-US" sz="1100" spc="-5" dirty="0">
                          <a:effectLst/>
                        </a:rPr>
                        <a:t> </a:t>
                      </a:r>
                      <a:r>
                        <a:rPr lang="en-US" sz="1100" dirty="0">
                          <a:effectLst/>
                        </a:rPr>
                        <a:t>India</a:t>
                      </a:r>
                      <a:endParaRPr lang="en-IN" sz="1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08585" marR="106045" algn="ctr">
                        <a:lnSpc>
                          <a:spcPts val="815"/>
                        </a:lnSpc>
                        <a:spcBef>
                          <a:spcPts val="150"/>
                        </a:spcBef>
                        <a:spcAft>
                          <a:spcPts val="0"/>
                        </a:spcAft>
                      </a:pPr>
                      <a:r>
                        <a:rPr lang="en-US" sz="1100" b="1" dirty="0">
                          <a:solidFill>
                            <a:srgbClr val="FF0000"/>
                          </a:solidFill>
                          <a:effectLst/>
                        </a:rPr>
                        <a:t>70.3437</a:t>
                      </a:r>
                      <a:endParaRPr lang="en-IN" sz="1100" b="1" dirty="0">
                        <a:solidFill>
                          <a:srgbClr val="FF0000"/>
                        </a:solidFill>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97485" algn="l">
                        <a:lnSpc>
                          <a:spcPts val="815"/>
                        </a:lnSpc>
                        <a:spcBef>
                          <a:spcPts val="150"/>
                        </a:spcBef>
                        <a:spcAft>
                          <a:spcPts val="0"/>
                        </a:spcAft>
                      </a:pPr>
                      <a:r>
                        <a:rPr lang="en-US" sz="1100">
                          <a:effectLst/>
                        </a:rPr>
                        <a:t>1.000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35890" marR="130175" algn="ctr">
                        <a:lnSpc>
                          <a:spcPts val="815"/>
                        </a:lnSpc>
                        <a:spcBef>
                          <a:spcPts val="150"/>
                        </a:spcBef>
                        <a:spcAft>
                          <a:spcPts val="0"/>
                        </a:spcAft>
                      </a:pPr>
                      <a:r>
                        <a:rPr lang="en-US" sz="1100" b="1" dirty="0">
                          <a:solidFill>
                            <a:srgbClr val="FF0000"/>
                          </a:solidFill>
                          <a:effectLst/>
                        </a:rPr>
                        <a:t>51.90781</a:t>
                      </a:r>
                      <a:endParaRPr lang="en-IN" sz="1100" b="1" dirty="0">
                        <a:solidFill>
                          <a:srgbClr val="FF0000"/>
                        </a:solidFill>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340" algn="ctr">
                        <a:lnSpc>
                          <a:spcPts val="815"/>
                        </a:lnSpc>
                        <a:spcBef>
                          <a:spcPts val="150"/>
                        </a:spcBef>
                        <a:spcAft>
                          <a:spcPts val="0"/>
                        </a:spcAft>
                      </a:pPr>
                      <a:r>
                        <a:rPr lang="en-US" sz="1100">
                          <a:effectLst/>
                        </a:rPr>
                        <a:t>1.000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68275" marR="164465" algn="ctr">
                        <a:lnSpc>
                          <a:spcPts val="815"/>
                        </a:lnSpc>
                        <a:spcBef>
                          <a:spcPts val="150"/>
                        </a:spcBef>
                        <a:spcAft>
                          <a:spcPts val="0"/>
                        </a:spcAft>
                      </a:pPr>
                      <a:r>
                        <a:rPr lang="en-US" sz="1100" b="1" dirty="0">
                          <a:solidFill>
                            <a:srgbClr val="FF0000"/>
                          </a:solidFill>
                          <a:effectLst/>
                        </a:rPr>
                        <a:t>73.792</a:t>
                      </a:r>
                      <a:endParaRPr lang="en-IN" sz="1100" b="1" dirty="0">
                        <a:solidFill>
                          <a:srgbClr val="FF0000"/>
                        </a:solidFill>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2245" algn="ctr">
                        <a:lnSpc>
                          <a:spcPts val="815"/>
                        </a:lnSpc>
                        <a:spcBef>
                          <a:spcPts val="150"/>
                        </a:spcBef>
                        <a:spcAft>
                          <a:spcPts val="0"/>
                        </a:spcAft>
                      </a:pPr>
                      <a:r>
                        <a:rPr lang="en-US" sz="1100">
                          <a:effectLst/>
                        </a:rPr>
                        <a:t>1.000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186055" marR="180975" algn="ctr">
                        <a:lnSpc>
                          <a:spcPts val="815"/>
                        </a:lnSpc>
                        <a:spcBef>
                          <a:spcPts val="150"/>
                        </a:spcBef>
                        <a:spcAft>
                          <a:spcPts val="0"/>
                        </a:spcAft>
                      </a:pPr>
                      <a:r>
                        <a:rPr lang="en-US" sz="1100">
                          <a:effectLst/>
                        </a:rPr>
                        <a:t>1.000</a:t>
                      </a:r>
                      <a:endParaRPr lang="en-IN" sz="1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tc>
                  <a:txBody>
                    <a:bodyPr/>
                    <a:lstStyle/>
                    <a:p>
                      <a:pPr marL="5080" algn="ctr">
                        <a:lnSpc>
                          <a:spcPts val="815"/>
                        </a:lnSpc>
                        <a:spcBef>
                          <a:spcPts val="150"/>
                        </a:spcBef>
                        <a:spcAft>
                          <a:spcPts val="0"/>
                        </a:spcAft>
                      </a:pPr>
                      <a:r>
                        <a:rPr lang="en-US" sz="1100" dirty="0">
                          <a:effectLst/>
                        </a:rPr>
                        <a:t>-</a:t>
                      </a:r>
                      <a:endParaRPr lang="en-IN" sz="1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704616310"/>
                  </a:ext>
                </a:extLst>
              </a:tr>
            </a:tbl>
          </a:graphicData>
        </a:graphic>
      </p:graphicFrame>
      <p:sp>
        <p:nvSpPr>
          <p:cNvPr id="4" name="Slide Number Placeholder 1">
            <a:extLst>
              <a:ext uri="{FF2B5EF4-FFF2-40B4-BE49-F238E27FC236}">
                <a16:creationId xmlns:a16="http://schemas.microsoft.com/office/drawing/2014/main" id="{EC0321D7-211B-80AA-C89C-B04247BAE8E2}"/>
              </a:ext>
            </a:extLst>
          </p:cNvPr>
          <p:cNvSpPr txBox="1">
            <a:spLocks/>
          </p:cNvSpPr>
          <p:nvPr/>
        </p:nvSpPr>
        <p:spPr>
          <a:xfrm>
            <a:off x="8404384" y="4673651"/>
            <a:ext cx="548700"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76</a:t>
            </a:fld>
            <a:endParaRPr lang="en" b="1" dirty="0">
              <a:solidFill>
                <a:schemeClr val="tx1"/>
              </a:solidFill>
            </a:endParaRPr>
          </a:p>
        </p:txBody>
      </p:sp>
      <p:sp>
        <p:nvSpPr>
          <p:cNvPr id="3" name="TextBox 2">
            <a:extLst>
              <a:ext uri="{FF2B5EF4-FFF2-40B4-BE49-F238E27FC236}">
                <a16:creationId xmlns:a16="http://schemas.microsoft.com/office/drawing/2014/main" id="{4D2D431F-ACCA-4BB4-156E-27BD1F43878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9086504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2.png">
            <a:extLst>
              <a:ext uri="{FF2B5EF4-FFF2-40B4-BE49-F238E27FC236}">
                <a16:creationId xmlns:a16="http://schemas.microsoft.com/office/drawing/2014/main" id="{D875107D-5036-D6B2-F1C9-26B2604E79B5}"/>
              </a:ext>
            </a:extLst>
          </p:cNvPr>
          <p:cNvPicPr>
            <a:picLocks noChangeAspect="1"/>
          </p:cNvPicPr>
          <p:nvPr/>
        </p:nvPicPr>
        <p:blipFill>
          <a:blip r:embed="rId3" cstate="print"/>
          <a:stretch>
            <a:fillRect/>
          </a:stretch>
        </p:blipFill>
        <p:spPr>
          <a:xfrm>
            <a:off x="549019" y="625766"/>
            <a:ext cx="8045962" cy="3621600"/>
          </a:xfrm>
          <a:prstGeom prst="rect">
            <a:avLst/>
          </a:prstGeom>
        </p:spPr>
      </p:pic>
      <p:sp>
        <p:nvSpPr>
          <p:cNvPr id="4" name="Slide Number Placeholder 1">
            <a:extLst>
              <a:ext uri="{FF2B5EF4-FFF2-40B4-BE49-F238E27FC236}">
                <a16:creationId xmlns:a16="http://schemas.microsoft.com/office/drawing/2014/main" id="{CBC08FF9-4297-517B-7FA5-2D27545328D8}"/>
              </a:ext>
            </a:extLst>
          </p:cNvPr>
          <p:cNvSpPr txBox="1">
            <a:spLocks noGrp="1"/>
          </p:cNvSpPr>
          <p:nvPr>
            <p:ph type="sldNum" idx="12"/>
          </p:nvPr>
        </p:nvSpPr>
        <p:spPr>
          <a:xfrm>
            <a:off x="8404225" y="4673600"/>
            <a:ext cx="549275" cy="3937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77</a:t>
            </a:fld>
            <a:endParaRPr lang="en" b="1" dirty="0">
              <a:solidFill>
                <a:schemeClr val="tx1"/>
              </a:solidFill>
            </a:endParaRPr>
          </a:p>
        </p:txBody>
      </p:sp>
      <p:sp>
        <p:nvSpPr>
          <p:cNvPr id="3" name="Rectangle: Rounded Corners 2">
            <a:extLst>
              <a:ext uri="{FF2B5EF4-FFF2-40B4-BE49-F238E27FC236}">
                <a16:creationId xmlns:a16="http://schemas.microsoft.com/office/drawing/2014/main" id="{B505F578-FEAF-6C0D-1859-9C9D5D527C61}"/>
              </a:ext>
            </a:extLst>
          </p:cNvPr>
          <p:cNvSpPr/>
          <p:nvPr/>
        </p:nvSpPr>
        <p:spPr>
          <a:xfrm>
            <a:off x="7137400" y="1099333"/>
            <a:ext cx="726819" cy="381001"/>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IN" b="1" dirty="0"/>
              <a:t>0.812</a:t>
            </a:r>
          </a:p>
        </p:txBody>
      </p:sp>
      <p:sp>
        <p:nvSpPr>
          <p:cNvPr id="5" name="Rectangle: Rounded Corners 4">
            <a:extLst>
              <a:ext uri="{FF2B5EF4-FFF2-40B4-BE49-F238E27FC236}">
                <a16:creationId xmlns:a16="http://schemas.microsoft.com/office/drawing/2014/main" id="{4F7CE0BA-1CE3-54EB-B35C-BACFEACBA085}"/>
              </a:ext>
            </a:extLst>
          </p:cNvPr>
          <p:cNvSpPr/>
          <p:nvPr/>
        </p:nvSpPr>
        <p:spPr>
          <a:xfrm>
            <a:off x="6188476" y="1480334"/>
            <a:ext cx="726819" cy="381001"/>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IN" b="1" dirty="0"/>
              <a:t>0.350</a:t>
            </a:r>
          </a:p>
        </p:txBody>
      </p:sp>
      <p:sp>
        <p:nvSpPr>
          <p:cNvPr id="6" name="TextBox 5">
            <a:extLst>
              <a:ext uri="{FF2B5EF4-FFF2-40B4-BE49-F238E27FC236}">
                <a16:creationId xmlns:a16="http://schemas.microsoft.com/office/drawing/2014/main" id="{5C36B718-CE79-B55E-E32B-1FA6F973DE58}"/>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1702873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8FEF9-0679-80C0-6245-93CC8E07063A}"/>
              </a:ext>
            </a:extLst>
          </p:cNvPr>
          <p:cNvSpPr txBox="1"/>
          <p:nvPr/>
        </p:nvSpPr>
        <p:spPr>
          <a:xfrm>
            <a:off x="3406190" y="314372"/>
            <a:ext cx="1975221"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sz="1600" b="1" dirty="0">
                <a:ln w="0"/>
                <a:solidFill>
                  <a:schemeClr val="tx1"/>
                </a:solidFill>
                <a:effectLst>
                  <a:outerShdw blurRad="38100" dist="19050" dir="2700000" algn="tl" rotWithShape="0">
                    <a:schemeClr val="dk1">
                      <a:alpha val="40000"/>
                    </a:schemeClr>
                  </a:outerShdw>
                </a:effectLst>
              </a:rPr>
              <a:t>Research Study-III</a:t>
            </a:r>
            <a:endParaRPr lang="en-IN" sz="1600" b="1" dirty="0">
              <a:ln w="0"/>
              <a:solidFill>
                <a:schemeClr val="tx1"/>
              </a:solidFill>
              <a:effectLst>
                <a:outerShdw blurRad="38100" dist="19050" dir="2700000" algn="tl" rotWithShape="0">
                  <a:schemeClr val="dk1">
                    <a:alpha val="40000"/>
                  </a:schemeClr>
                </a:outerShdw>
              </a:effectLst>
            </a:endParaRPr>
          </a:p>
        </p:txBody>
      </p:sp>
      <p:sp>
        <p:nvSpPr>
          <p:cNvPr id="4" name="TextBox 3">
            <a:extLst>
              <a:ext uri="{FF2B5EF4-FFF2-40B4-BE49-F238E27FC236}">
                <a16:creationId xmlns:a16="http://schemas.microsoft.com/office/drawing/2014/main" id="{8426B344-F874-222D-4B68-2A09CD6A5771}"/>
              </a:ext>
            </a:extLst>
          </p:cNvPr>
          <p:cNvSpPr txBox="1"/>
          <p:nvPr/>
        </p:nvSpPr>
        <p:spPr>
          <a:xfrm>
            <a:off x="637200" y="891200"/>
            <a:ext cx="7887600" cy="58477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US" sz="1600" b="1" dirty="0">
                <a:solidFill>
                  <a:srgbClr val="C00000"/>
                </a:solidFill>
              </a:rPr>
              <a:t>Migration of north-east women in Delhi: a macro level analysis</a:t>
            </a:r>
          </a:p>
          <a:p>
            <a:pPr algn="ctr"/>
            <a:r>
              <a:rPr lang="en-US" sz="1600" b="1" dirty="0">
                <a:solidFill>
                  <a:schemeClr val="tx1"/>
                </a:solidFill>
              </a:rPr>
              <a:t>Mukherjee and Dutta</a:t>
            </a:r>
            <a:r>
              <a:rPr lang="en-IN" sz="1600" b="1" dirty="0">
                <a:solidFill>
                  <a:schemeClr val="tx1"/>
                </a:solidFill>
              </a:rPr>
              <a:t> (2018)</a:t>
            </a:r>
          </a:p>
        </p:txBody>
      </p:sp>
      <p:sp>
        <p:nvSpPr>
          <p:cNvPr id="7" name="Content Placeholder 2">
            <a:extLst>
              <a:ext uri="{FF2B5EF4-FFF2-40B4-BE49-F238E27FC236}">
                <a16:creationId xmlns:a16="http://schemas.microsoft.com/office/drawing/2014/main" id="{5A5A428F-62F2-97CC-8FB8-717DCCFE1198}"/>
              </a:ext>
            </a:extLst>
          </p:cNvPr>
          <p:cNvSpPr txBox="1">
            <a:spLocks/>
          </p:cNvSpPr>
          <p:nvPr/>
        </p:nvSpPr>
        <p:spPr>
          <a:xfrm>
            <a:off x="637200" y="1714248"/>
            <a:ext cx="7801200" cy="32177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spcAft>
                <a:spcPts val="1200"/>
              </a:spcAft>
            </a:pPr>
            <a:r>
              <a:rPr lang="en-IN" sz="1600" b="1" dirty="0">
                <a:solidFill>
                  <a:schemeClr val="tx1"/>
                </a:solidFill>
                <a:latin typeface="+mn-lt"/>
              </a:rPr>
              <a:t>Methodology</a:t>
            </a:r>
          </a:p>
          <a:p>
            <a:pPr marL="285750" indent="-285750" algn="just">
              <a:lnSpc>
                <a:spcPct val="110000"/>
              </a:lnSpc>
              <a:spcAft>
                <a:spcPts val="1200"/>
              </a:spcAft>
              <a:buFont typeface="Arial" panose="020B0604020202020204" pitchFamily="34" charset="0"/>
              <a:buChar char="•"/>
            </a:pPr>
            <a:r>
              <a:rPr lang="en-US" sz="1600" dirty="0">
                <a:solidFill>
                  <a:schemeClr val="tx1"/>
                </a:solidFill>
                <a:latin typeface="+mn-lt"/>
              </a:rPr>
              <a:t>Issues concerning migration of women from North-East India to Delhi has been </a:t>
            </a:r>
            <a:r>
              <a:rPr lang="en-US" sz="1600" dirty="0" err="1">
                <a:solidFill>
                  <a:schemeClr val="tx1"/>
                </a:solidFill>
                <a:latin typeface="+mn-lt"/>
              </a:rPr>
              <a:t>analysed</a:t>
            </a:r>
            <a:r>
              <a:rPr lang="en-US" sz="1600" dirty="0">
                <a:solidFill>
                  <a:schemeClr val="tx1"/>
                </a:solidFill>
                <a:latin typeface="+mn-lt"/>
              </a:rPr>
              <a:t> with the help of </a:t>
            </a:r>
            <a:r>
              <a:rPr lang="en-US" sz="1600" b="1" dirty="0">
                <a:solidFill>
                  <a:srgbClr val="C00000"/>
                </a:solidFill>
                <a:latin typeface="+mn-lt"/>
              </a:rPr>
              <a:t>secondary data </a:t>
            </a:r>
            <a:r>
              <a:rPr lang="en-US" sz="1600" dirty="0">
                <a:solidFill>
                  <a:schemeClr val="tx1"/>
                </a:solidFill>
                <a:latin typeface="+mn-lt"/>
              </a:rPr>
              <a:t>and other written documents</a:t>
            </a:r>
          </a:p>
          <a:p>
            <a:pPr marL="285750" indent="-285750" algn="just">
              <a:lnSpc>
                <a:spcPct val="110000"/>
              </a:lnSpc>
              <a:spcAft>
                <a:spcPts val="1200"/>
              </a:spcAft>
              <a:buFont typeface="Arial" panose="020B0604020202020204" pitchFamily="34" charset="0"/>
              <a:buChar char="•"/>
            </a:pPr>
            <a:r>
              <a:rPr lang="en-US" sz="1600" dirty="0">
                <a:solidFill>
                  <a:schemeClr val="tx1"/>
                </a:solidFill>
                <a:latin typeface="+mn-lt"/>
              </a:rPr>
              <a:t>Secondary data is taken from NSSO (2007-08) and Census of India (2001), D-Series and </a:t>
            </a:r>
            <a:r>
              <a:rPr lang="en-IN" sz="1600" dirty="0">
                <a:solidFill>
                  <a:schemeClr val="tx1"/>
                </a:solidFill>
                <a:latin typeface="+mn-lt"/>
              </a:rPr>
              <a:t>other written documents</a:t>
            </a:r>
          </a:p>
          <a:p>
            <a:pPr marL="285750" indent="-285750" algn="just">
              <a:lnSpc>
                <a:spcPct val="110000"/>
              </a:lnSpc>
              <a:spcAft>
                <a:spcPts val="1200"/>
              </a:spcAft>
              <a:buFont typeface="Arial" panose="020B0604020202020204" pitchFamily="34" charset="0"/>
              <a:buChar char="•"/>
            </a:pPr>
            <a:r>
              <a:rPr lang="en-US" sz="1600" dirty="0">
                <a:solidFill>
                  <a:schemeClr val="tx1"/>
                </a:solidFill>
                <a:latin typeface="+mn-lt"/>
              </a:rPr>
              <a:t>For </a:t>
            </a:r>
            <a:r>
              <a:rPr lang="en-US" sz="1600" dirty="0" err="1">
                <a:solidFill>
                  <a:schemeClr val="tx1"/>
                </a:solidFill>
                <a:latin typeface="+mn-lt"/>
              </a:rPr>
              <a:t>analysing</a:t>
            </a:r>
            <a:r>
              <a:rPr lang="en-US" sz="1600" dirty="0">
                <a:solidFill>
                  <a:schemeClr val="tx1"/>
                </a:solidFill>
                <a:latin typeface="+mn-lt"/>
              </a:rPr>
              <a:t> issues related to </a:t>
            </a:r>
            <a:r>
              <a:rPr lang="en-US" sz="1600" b="1" dirty="0">
                <a:solidFill>
                  <a:srgbClr val="00B050"/>
                </a:solidFill>
                <a:latin typeface="+mn-lt"/>
              </a:rPr>
              <a:t>discrimination and vulnerabilities </a:t>
            </a:r>
            <a:r>
              <a:rPr lang="en-US" sz="1600" dirty="0">
                <a:solidFill>
                  <a:schemeClr val="tx1"/>
                </a:solidFill>
                <a:latin typeface="+mn-lt"/>
              </a:rPr>
              <a:t>faced by these migrants especially their women, reported of incidents of discrimination and violence in the national media, have been compiled for the </a:t>
            </a:r>
            <a:r>
              <a:rPr lang="en-US" sz="1600" b="1" dirty="0">
                <a:solidFill>
                  <a:srgbClr val="C00000"/>
                </a:solidFill>
                <a:latin typeface="+mn-lt"/>
              </a:rPr>
              <a:t>last five years of media reporting</a:t>
            </a:r>
            <a:endParaRPr lang="en-IN" sz="1600" b="1" dirty="0">
              <a:solidFill>
                <a:srgbClr val="C00000"/>
              </a:solidFill>
              <a:latin typeface="+mn-lt"/>
            </a:endParaRPr>
          </a:p>
        </p:txBody>
      </p:sp>
      <p:sp>
        <p:nvSpPr>
          <p:cNvPr id="5" name="Slide Number Placeholder 1">
            <a:extLst>
              <a:ext uri="{FF2B5EF4-FFF2-40B4-BE49-F238E27FC236}">
                <a16:creationId xmlns:a16="http://schemas.microsoft.com/office/drawing/2014/main" id="{9C8C0124-D745-A14E-43AB-A3659A2A1F7A}"/>
              </a:ext>
            </a:extLst>
          </p:cNvPr>
          <p:cNvSpPr txBox="1">
            <a:spLocks noGrp="1"/>
          </p:cNvSpPr>
          <p:nvPr>
            <p:ph type="sldNum" idx="12"/>
          </p:nvPr>
        </p:nvSpPr>
        <p:spPr>
          <a:xfrm>
            <a:off x="8404225" y="4673600"/>
            <a:ext cx="549275" cy="3937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78</a:t>
            </a:fld>
            <a:endParaRPr lang="en" b="1" dirty="0">
              <a:solidFill>
                <a:schemeClr val="tx1"/>
              </a:solidFill>
            </a:endParaRPr>
          </a:p>
        </p:txBody>
      </p:sp>
      <p:sp>
        <p:nvSpPr>
          <p:cNvPr id="3" name="TextBox 2">
            <a:extLst>
              <a:ext uri="{FF2B5EF4-FFF2-40B4-BE49-F238E27FC236}">
                <a16:creationId xmlns:a16="http://schemas.microsoft.com/office/drawing/2014/main" id="{F1CF507C-3A63-CF68-C0AE-D04B2C15CF0F}"/>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8212080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AFFAEC0A-2BB6-0D6D-55D1-CA9D366F8CAB}"/>
              </a:ext>
            </a:extLst>
          </p:cNvPr>
          <p:cNvSpPr>
            <a:spLocks noGrp="1"/>
          </p:cNvSpPr>
          <p:nvPr>
            <p:ph idx="4294967295"/>
          </p:nvPr>
        </p:nvSpPr>
        <p:spPr>
          <a:xfrm>
            <a:off x="405448" y="902970"/>
            <a:ext cx="5130246" cy="3463290"/>
          </a:xfrm>
        </p:spPr>
        <p:txBody>
          <a:bodyPr/>
          <a:lstStyle/>
          <a:p>
            <a:pPr marL="158750" indent="0" algn="l">
              <a:spcAft>
                <a:spcPts val="600"/>
              </a:spcAft>
              <a:buNone/>
            </a:pPr>
            <a:r>
              <a:rPr lang="en-US" sz="1800" b="0" i="0" u="none" strike="noStrike" baseline="0" dirty="0">
                <a:solidFill>
                  <a:schemeClr val="tx1"/>
                </a:solidFill>
                <a:latin typeface="+mn-lt"/>
              </a:rPr>
              <a:t>The NSSO has listed five reasons for migration:</a:t>
            </a:r>
          </a:p>
          <a:p>
            <a:pPr algn="l">
              <a:spcAft>
                <a:spcPts val="600"/>
              </a:spcAft>
            </a:pPr>
            <a:r>
              <a:rPr lang="en-US" sz="1800" b="1" i="0" u="none" strike="noStrike" baseline="0" dirty="0">
                <a:solidFill>
                  <a:srgbClr val="FF0000"/>
                </a:solidFill>
                <a:latin typeface="+mn-lt"/>
              </a:rPr>
              <a:t>Employment</a:t>
            </a:r>
          </a:p>
          <a:p>
            <a:pPr algn="l">
              <a:spcAft>
                <a:spcPts val="600"/>
              </a:spcAft>
            </a:pPr>
            <a:r>
              <a:rPr lang="en-US" sz="1800" b="1" i="0" u="none" strike="noStrike" baseline="0" dirty="0">
                <a:solidFill>
                  <a:srgbClr val="FF0000"/>
                </a:solidFill>
                <a:latin typeface="+mn-lt"/>
              </a:rPr>
              <a:t>Study</a:t>
            </a:r>
          </a:p>
          <a:p>
            <a:pPr algn="l">
              <a:spcAft>
                <a:spcPts val="600"/>
              </a:spcAft>
            </a:pPr>
            <a:r>
              <a:rPr lang="en-US" sz="1800" b="0" i="0" u="none" strike="noStrike" baseline="0" dirty="0">
                <a:solidFill>
                  <a:schemeClr val="tx1"/>
                </a:solidFill>
                <a:latin typeface="+mn-lt"/>
              </a:rPr>
              <a:t>Marriage</a:t>
            </a:r>
          </a:p>
          <a:p>
            <a:pPr algn="l">
              <a:spcAft>
                <a:spcPts val="600"/>
              </a:spcAft>
            </a:pPr>
            <a:r>
              <a:rPr lang="en-US" sz="1800" b="0" i="0" u="none" strike="noStrike" baseline="0" dirty="0">
                <a:solidFill>
                  <a:schemeClr val="tx1"/>
                </a:solidFill>
                <a:latin typeface="+mn-lt"/>
              </a:rPr>
              <a:t>Forced migration</a:t>
            </a:r>
          </a:p>
          <a:p>
            <a:pPr algn="l">
              <a:spcAft>
                <a:spcPts val="600"/>
              </a:spcAft>
            </a:pPr>
            <a:r>
              <a:rPr lang="en-US" sz="1800" b="0" i="0" u="none" strike="noStrike" baseline="0" dirty="0">
                <a:solidFill>
                  <a:schemeClr val="tx1"/>
                </a:solidFill>
                <a:latin typeface="+mn-lt"/>
              </a:rPr>
              <a:t>Movement of parent or earning members and others.</a:t>
            </a:r>
            <a:r>
              <a:rPr lang="en-IN" sz="1800" dirty="0">
                <a:solidFill>
                  <a:schemeClr val="tx1"/>
                </a:solidFill>
                <a:latin typeface="+mn-lt"/>
              </a:rPr>
              <a:t> </a:t>
            </a:r>
          </a:p>
        </p:txBody>
      </p:sp>
      <p:sp>
        <p:nvSpPr>
          <p:cNvPr id="5" name="TextBox 4">
            <a:extLst>
              <a:ext uri="{FF2B5EF4-FFF2-40B4-BE49-F238E27FC236}">
                <a16:creationId xmlns:a16="http://schemas.microsoft.com/office/drawing/2014/main" id="{DE549401-969A-855E-B1E0-38CC1AE36E17}"/>
              </a:ext>
            </a:extLst>
          </p:cNvPr>
          <p:cNvSpPr txBox="1"/>
          <p:nvPr/>
        </p:nvSpPr>
        <p:spPr>
          <a:xfrm>
            <a:off x="420001" y="438686"/>
            <a:ext cx="2262159"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sz="1800" b="1" dirty="0">
                <a:ln w="0"/>
                <a:solidFill>
                  <a:srgbClr val="C00000"/>
                </a:solidFill>
              </a:rPr>
              <a:t>Salient findings…..</a:t>
            </a:r>
            <a:endParaRPr lang="en-IN" sz="1800" b="1" dirty="0">
              <a:ln w="0"/>
              <a:solidFill>
                <a:srgbClr val="C00000"/>
              </a:solidFill>
            </a:endParaRPr>
          </a:p>
        </p:txBody>
      </p:sp>
      <p:sp>
        <p:nvSpPr>
          <p:cNvPr id="8" name="Slide Number Placeholder 1">
            <a:extLst>
              <a:ext uri="{FF2B5EF4-FFF2-40B4-BE49-F238E27FC236}">
                <a16:creationId xmlns:a16="http://schemas.microsoft.com/office/drawing/2014/main" id="{2EC7F43A-7F72-2C95-3D35-D5319B16009D}"/>
              </a:ext>
            </a:extLst>
          </p:cNvPr>
          <p:cNvSpPr txBox="1">
            <a:spLocks/>
          </p:cNvSpPr>
          <p:nvPr/>
        </p:nvSpPr>
        <p:spPr>
          <a:xfrm>
            <a:off x="8134112" y="4568190"/>
            <a:ext cx="739616" cy="3936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79</a:t>
            </a:fld>
            <a:endParaRPr lang="en" b="1" dirty="0">
              <a:solidFill>
                <a:schemeClr val="tx1"/>
              </a:solidFill>
            </a:endParaRPr>
          </a:p>
        </p:txBody>
      </p:sp>
      <p:sp>
        <p:nvSpPr>
          <p:cNvPr id="9" name="Right Brace 8">
            <a:extLst>
              <a:ext uri="{FF2B5EF4-FFF2-40B4-BE49-F238E27FC236}">
                <a16:creationId xmlns:a16="http://schemas.microsoft.com/office/drawing/2014/main" id="{4DCCC899-115E-72F8-F007-67CCE11023D3}"/>
              </a:ext>
            </a:extLst>
          </p:cNvPr>
          <p:cNvSpPr/>
          <p:nvPr/>
        </p:nvSpPr>
        <p:spPr>
          <a:xfrm rot="10800000" flipH="1">
            <a:off x="2371905" y="1808745"/>
            <a:ext cx="251458" cy="480060"/>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IN">
              <a:solidFill>
                <a:srgbClr val="FF0000"/>
              </a:solidFill>
            </a:endParaRPr>
          </a:p>
        </p:txBody>
      </p:sp>
      <p:sp>
        <p:nvSpPr>
          <p:cNvPr id="10" name="TextBox 9">
            <a:extLst>
              <a:ext uri="{FF2B5EF4-FFF2-40B4-BE49-F238E27FC236}">
                <a16:creationId xmlns:a16="http://schemas.microsoft.com/office/drawing/2014/main" id="{0E5CBB07-A6E3-FF7A-05DA-9A8CBAA068E0}"/>
              </a:ext>
            </a:extLst>
          </p:cNvPr>
          <p:cNvSpPr txBox="1"/>
          <p:nvPr/>
        </p:nvSpPr>
        <p:spPr>
          <a:xfrm>
            <a:off x="2724406" y="1550141"/>
            <a:ext cx="2154007"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IN" sz="1600" b="1" dirty="0"/>
              <a:t>Causes of migration from North-east India </a:t>
            </a:r>
          </a:p>
        </p:txBody>
      </p:sp>
      <p:pic>
        <p:nvPicPr>
          <p:cNvPr id="11" name="Picture 10">
            <a:extLst>
              <a:ext uri="{FF2B5EF4-FFF2-40B4-BE49-F238E27FC236}">
                <a16:creationId xmlns:a16="http://schemas.microsoft.com/office/drawing/2014/main" id="{4DBC4819-3824-CDC2-824D-B457F651C52A}"/>
              </a:ext>
            </a:extLst>
          </p:cNvPr>
          <p:cNvPicPr>
            <a:picLocks noChangeAspect="1"/>
          </p:cNvPicPr>
          <p:nvPr/>
        </p:nvPicPr>
        <p:blipFill rotWithShape="1">
          <a:blip r:embed="rId3"/>
          <a:srcRect l="2967"/>
          <a:stretch/>
        </p:blipFill>
        <p:spPr>
          <a:xfrm>
            <a:off x="5778709" y="274956"/>
            <a:ext cx="2904519" cy="3827657"/>
          </a:xfrm>
          <a:prstGeom prst="rect">
            <a:avLst/>
          </a:prstGeom>
        </p:spPr>
      </p:pic>
      <p:sp>
        <p:nvSpPr>
          <p:cNvPr id="18" name="Flowchart: Connector 17">
            <a:extLst>
              <a:ext uri="{FF2B5EF4-FFF2-40B4-BE49-F238E27FC236}">
                <a16:creationId xmlns:a16="http://schemas.microsoft.com/office/drawing/2014/main" id="{50D96AD6-D921-49D8-F703-44D4B1EA37AB}"/>
              </a:ext>
            </a:extLst>
          </p:cNvPr>
          <p:cNvSpPr/>
          <p:nvPr/>
        </p:nvSpPr>
        <p:spPr>
          <a:xfrm>
            <a:off x="6756945" y="1657350"/>
            <a:ext cx="86400" cy="96150"/>
          </a:xfrm>
          <a:prstGeom prst="flowChartConnector">
            <a:avLst/>
          </a:prstGeom>
          <a:solidFill>
            <a:srgbClr val="1AF253"/>
          </a:solidFill>
          <a:ln>
            <a:solidFill>
              <a:srgbClr val="1AF2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9" name="Flowchart: Connector 18">
            <a:extLst>
              <a:ext uri="{FF2B5EF4-FFF2-40B4-BE49-F238E27FC236}">
                <a16:creationId xmlns:a16="http://schemas.microsoft.com/office/drawing/2014/main" id="{02150F91-32AA-3353-3CC7-6553E21CA569}"/>
              </a:ext>
            </a:extLst>
          </p:cNvPr>
          <p:cNvSpPr/>
          <p:nvPr/>
        </p:nvSpPr>
        <p:spPr>
          <a:xfrm>
            <a:off x="6450060" y="2394990"/>
            <a:ext cx="86400" cy="96150"/>
          </a:xfrm>
          <a:prstGeom prst="flowChartConnector">
            <a:avLst/>
          </a:prstGeom>
          <a:solidFill>
            <a:srgbClr val="1AF253"/>
          </a:solidFill>
          <a:ln>
            <a:solidFill>
              <a:srgbClr val="1AF2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TextBox 1">
            <a:extLst>
              <a:ext uri="{FF2B5EF4-FFF2-40B4-BE49-F238E27FC236}">
                <a16:creationId xmlns:a16="http://schemas.microsoft.com/office/drawing/2014/main" id="{3F3DCB47-03A0-A318-6277-91531F2F6A8A}"/>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9762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8" grpId="0" animBg="1"/>
      <p:bldP spid="19"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1080B34-E2BA-3280-4D12-6B69E8D7DBFB}"/>
              </a:ext>
            </a:extLst>
          </p:cNvPr>
          <p:cNvSpPr txBox="1"/>
          <p:nvPr/>
        </p:nvSpPr>
        <p:spPr>
          <a:xfrm>
            <a:off x="1601220" y="363051"/>
            <a:ext cx="6109200" cy="33855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en-US" sz="1600" b="1" dirty="0">
                <a:solidFill>
                  <a:schemeClr val="tx1"/>
                </a:solidFill>
                <a:latin typeface="+mj-lt"/>
              </a:rPr>
              <a:t>IN-MIGRATION IN DELHI FROM NORTH-EASTERN STATES</a:t>
            </a:r>
            <a:endParaRPr lang="en-IN" sz="1600" b="1" dirty="0">
              <a:solidFill>
                <a:schemeClr val="tx1"/>
              </a:solidFill>
              <a:latin typeface="+mj-lt"/>
            </a:endParaRPr>
          </a:p>
        </p:txBody>
      </p:sp>
      <p:sp>
        <p:nvSpPr>
          <p:cNvPr id="3" name="Slide Number Placeholder 1">
            <a:extLst>
              <a:ext uri="{FF2B5EF4-FFF2-40B4-BE49-F238E27FC236}">
                <a16:creationId xmlns:a16="http://schemas.microsoft.com/office/drawing/2014/main" id="{701698CD-62D1-D08F-FA7A-6A703A3DC7F3}"/>
              </a:ext>
            </a:extLst>
          </p:cNvPr>
          <p:cNvSpPr txBox="1">
            <a:spLocks/>
          </p:cNvSpPr>
          <p:nvPr/>
        </p:nvSpPr>
        <p:spPr>
          <a:xfrm>
            <a:off x="8359140" y="4823460"/>
            <a:ext cx="593944" cy="320039"/>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sz="1050" b="1" smtClean="0">
                <a:solidFill>
                  <a:schemeClr val="tx1"/>
                </a:solidFill>
                <a:latin typeface="+mj-lt"/>
              </a:rPr>
              <a:pPr algn="ctr"/>
              <a:t>80</a:t>
            </a:fld>
            <a:endParaRPr lang="en" b="1" dirty="0">
              <a:solidFill>
                <a:schemeClr val="tx1"/>
              </a:solidFill>
              <a:latin typeface="+mj-lt"/>
            </a:endParaRPr>
          </a:p>
        </p:txBody>
      </p:sp>
      <p:pic>
        <p:nvPicPr>
          <p:cNvPr id="6" name="Picture 5">
            <a:extLst>
              <a:ext uri="{FF2B5EF4-FFF2-40B4-BE49-F238E27FC236}">
                <a16:creationId xmlns:a16="http://schemas.microsoft.com/office/drawing/2014/main" id="{095128C6-57D6-E042-9E05-F9837EDDA1C7}"/>
              </a:ext>
            </a:extLst>
          </p:cNvPr>
          <p:cNvPicPr>
            <a:picLocks noChangeAspect="1"/>
          </p:cNvPicPr>
          <p:nvPr/>
        </p:nvPicPr>
        <p:blipFill>
          <a:blip r:embed="rId3"/>
          <a:stretch>
            <a:fillRect/>
          </a:stretch>
        </p:blipFill>
        <p:spPr>
          <a:xfrm>
            <a:off x="5349239" y="1265588"/>
            <a:ext cx="3600751" cy="2811112"/>
          </a:xfrm>
          <a:prstGeom prst="rect">
            <a:avLst/>
          </a:prstGeom>
        </p:spPr>
      </p:pic>
      <p:sp>
        <p:nvSpPr>
          <p:cNvPr id="9" name="TextBox 8">
            <a:extLst>
              <a:ext uri="{FF2B5EF4-FFF2-40B4-BE49-F238E27FC236}">
                <a16:creationId xmlns:a16="http://schemas.microsoft.com/office/drawing/2014/main" id="{C07D825B-E730-2785-A53B-9B85B6D8575E}"/>
              </a:ext>
            </a:extLst>
          </p:cNvPr>
          <p:cNvSpPr txBox="1"/>
          <p:nvPr/>
        </p:nvSpPr>
        <p:spPr>
          <a:xfrm>
            <a:off x="514350" y="1109811"/>
            <a:ext cx="4507230" cy="3170099"/>
          </a:xfrm>
          <a:prstGeom prst="rect">
            <a:avLst/>
          </a:prstGeom>
          <a:noFill/>
        </p:spPr>
        <p:txBody>
          <a:bodyPr wrap="square">
            <a:spAutoFit/>
          </a:bodyPr>
          <a:lstStyle/>
          <a:p>
            <a:pPr marL="285750" indent="-285750" algn="just">
              <a:spcAft>
                <a:spcPts val="1200"/>
              </a:spcAft>
              <a:buFont typeface="Arial" panose="020B0604020202020204" pitchFamily="34" charset="0"/>
              <a:buChar char="•"/>
            </a:pPr>
            <a:r>
              <a:rPr lang="en-US" sz="1600" b="0" i="0" u="none" strike="noStrike" baseline="0" dirty="0">
                <a:latin typeface="+mn-lt"/>
              </a:rPr>
              <a:t>Over the years, number of North East women migrating to Delhi, has increased</a:t>
            </a:r>
          </a:p>
          <a:p>
            <a:pPr algn="just">
              <a:spcAft>
                <a:spcPts val="1200"/>
              </a:spcAft>
            </a:pPr>
            <a:r>
              <a:rPr lang="en-US" sz="1600" b="1" dirty="0">
                <a:latin typeface="+mn-lt"/>
              </a:rPr>
              <a:t>Factors</a:t>
            </a:r>
          </a:p>
          <a:p>
            <a:pPr marL="285750" indent="-285750" algn="just">
              <a:spcAft>
                <a:spcPts val="1200"/>
              </a:spcAft>
              <a:buFont typeface="Arial" panose="020B0604020202020204" pitchFamily="34" charset="0"/>
              <a:buChar char="•"/>
            </a:pPr>
            <a:r>
              <a:rPr lang="en-US" sz="1600" dirty="0">
                <a:latin typeface="+mn-lt"/>
              </a:rPr>
              <a:t>Increased presence of </a:t>
            </a:r>
            <a:r>
              <a:rPr lang="en-US" sz="1600" b="1" dirty="0">
                <a:solidFill>
                  <a:srgbClr val="FF0000"/>
                </a:solidFill>
                <a:latin typeface="+mn-lt"/>
              </a:rPr>
              <a:t>military to counter insurgency</a:t>
            </a:r>
            <a:r>
              <a:rPr lang="en-US" sz="1600" dirty="0">
                <a:latin typeface="+mn-lt"/>
              </a:rPr>
              <a:t> has affected the natural fabric</a:t>
            </a:r>
          </a:p>
          <a:p>
            <a:pPr marL="285750" indent="-285750" algn="just">
              <a:spcAft>
                <a:spcPts val="1200"/>
              </a:spcAft>
              <a:buFont typeface="Arial" panose="020B0604020202020204" pitchFamily="34" charset="0"/>
              <a:buChar char="•"/>
            </a:pPr>
            <a:r>
              <a:rPr lang="en-US" sz="1600" b="1" dirty="0">
                <a:solidFill>
                  <a:srgbClr val="FF0000"/>
                </a:solidFill>
                <a:latin typeface="+mn-lt"/>
              </a:rPr>
              <a:t>Violence against women </a:t>
            </a:r>
            <a:r>
              <a:rPr lang="en-US" sz="1600" dirty="0">
                <a:latin typeface="+mn-lt"/>
              </a:rPr>
              <a:t>in these states has also been on the rise. </a:t>
            </a:r>
          </a:p>
          <a:p>
            <a:pPr marL="285750" indent="-285750" algn="just">
              <a:spcAft>
                <a:spcPts val="1200"/>
              </a:spcAft>
              <a:buFont typeface="Arial" panose="020B0604020202020204" pitchFamily="34" charset="0"/>
              <a:buChar char="•"/>
            </a:pPr>
            <a:r>
              <a:rPr lang="en-US" sz="1600" b="1" dirty="0">
                <a:solidFill>
                  <a:srgbClr val="FF0000"/>
                </a:solidFill>
                <a:latin typeface="+mn-lt"/>
              </a:rPr>
              <a:t>Economic development </a:t>
            </a:r>
            <a:r>
              <a:rPr lang="en-US" sz="1600" dirty="0">
                <a:latin typeface="+mn-lt"/>
              </a:rPr>
              <a:t>has got hampered in the region inducing people to migrate to other cities</a:t>
            </a:r>
            <a:endParaRPr lang="en-IN" sz="1600" dirty="0">
              <a:latin typeface="+mn-lt"/>
            </a:endParaRPr>
          </a:p>
        </p:txBody>
      </p:sp>
      <p:sp>
        <p:nvSpPr>
          <p:cNvPr id="2" name="TextBox 1">
            <a:extLst>
              <a:ext uri="{FF2B5EF4-FFF2-40B4-BE49-F238E27FC236}">
                <a16:creationId xmlns:a16="http://schemas.microsoft.com/office/drawing/2014/main" id="{7DBC9746-6882-560B-894B-4B2158987E70}"/>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527526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C57D03-5856-2834-D6D4-FB40A9E6BE1E}"/>
              </a:ext>
            </a:extLst>
          </p:cNvPr>
          <p:cNvSpPr txBox="1"/>
          <p:nvPr/>
        </p:nvSpPr>
        <p:spPr>
          <a:xfrm>
            <a:off x="381503" y="1048072"/>
            <a:ext cx="6556161" cy="3231654"/>
          </a:xfrm>
          <a:prstGeom prst="rect">
            <a:avLst/>
          </a:prstGeom>
          <a:noFill/>
        </p:spPr>
        <p:txBody>
          <a:bodyPr wrap="square">
            <a:spAutoFit/>
          </a:bodyPr>
          <a:lstStyle/>
          <a:p>
            <a:pPr marL="285750" indent="-285750" algn="just">
              <a:spcAft>
                <a:spcPts val="1800"/>
              </a:spcAft>
              <a:buFont typeface="Wingdings" panose="05000000000000000000" pitchFamily="2" charset="2"/>
              <a:buChar char="ü"/>
            </a:pPr>
            <a:r>
              <a:rPr lang="en-US" sz="1600" b="0" i="0" u="none" strike="noStrike" baseline="0" dirty="0">
                <a:latin typeface="+mn-lt"/>
              </a:rPr>
              <a:t>Mainly found to work in </a:t>
            </a:r>
            <a:r>
              <a:rPr lang="en-US" sz="1600" b="1" i="0" u="none" strike="noStrike" baseline="0" dirty="0">
                <a:latin typeface="+mn-lt"/>
              </a:rPr>
              <a:t>BPOs, call </a:t>
            </a:r>
            <a:r>
              <a:rPr lang="en-US" sz="1600" b="1" i="0" u="none" strike="noStrike" baseline="0" dirty="0" err="1">
                <a:latin typeface="+mn-lt"/>
              </a:rPr>
              <a:t>centres</a:t>
            </a:r>
            <a:r>
              <a:rPr lang="en-US" sz="1600" b="1" i="0" u="none" strike="noStrike" baseline="0" dirty="0">
                <a:latin typeface="+mn-lt"/>
              </a:rPr>
              <a:t>, shopping malls</a:t>
            </a:r>
            <a:endParaRPr lang="en-US" sz="1600" dirty="0">
              <a:latin typeface="+mn-lt"/>
            </a:endParaRPr>
          </a:p>
          <a:p>
            <a:pPr marL="285750" indent="-285750" algn="just">
              <a:spcAft>
                <a:spcPts val="1800"/>
              </a:spcAft>
              <a:buFont typeface="Wingdings" panose="05000000000000000000" pitchFamily="2" charset="2"/>
              <a:buChar char="ü"/>
            </a:pPr>
            <a:r>
              <a:rPr lang="en-US" sz="1600" dirty="0">
                <a:latin typeface="+mn-lt"/>
              </a:rPr>
              <a:t>Most of these migrants have a </a:t>
            </a:r>
            <a:r>
              <a:rPr lang="en-US" sz="1600" b="1" dirty="0">
                <a:latin typeface="+mn-lt"/>
              </a:rPr>
              <a:t>desire to pursue higher education</a:t>
            </a:r>
            <a:r>
              <a:rPr lang="en-US" sz="1600" dirty="0">
                <a:latin typeface="+mn-lt"/>
              </a:rPr>
              <a:t>, participate in </a:t>
            </a:r>
            <a:r>
              <a:rPr lang="en-US" sz="1600" b="1" dirty="0">
                <a:latin typeface="+mn-lt"/>
              </a:rPr>
              <a:t>competitive examinations </a:t>
            </a:r>
            <a:r>
              <a:rPr lang="en-US" sz="1600" dirty="0">
                <a:latin typeface="+mn-lt"/>
              </a:rPr>
              <a:t>for jobs.</a:t>
            </a:r>
          </a:p>
          <a:p>
            <a:pPr marL="285750" indent="-285750" algn="just">
              <a:spcAft>
                <a:spcPts val="1800"/>
              </a:spcAft>
              <a:buFont typeface="Wingdings" panose="05000000000000000000" pitchFamily="2" charset="2"/>
              <a:buChar char="ü"/>
            </a:pPr>
            <a:r>
              <a:rPr lang="en-US" sz="1600" dirty="0">
                <a:latin typeface="+mn-lt"/>
              </a:rPr>
              <a:t>Delhi has witnessed a </a:t>
            </a:r>
            <a:r>
              <a:rPr lang="en-US" sz="1600" b="1" dirty="0">
                <a:solidFill>
                  <a:srgbClr val="C00000"/>
                </a:solidFill>
                <a:latin typeface="+mn-lt"/>
              </a:rPr>
              <a:t>surge in the retail sector </a:t>
            </a:r>
            <a:r>
              <a:rPr lang="en-US" sz="1600" dirty="0">
                <a:solidFill>
                  <a:schemeClr val="tx1"/>
                </a:solidFill>
                <a:latin typeface="+mn-lt"/>
              </a:rPr>
              <a:t>and people </a:t>
            </a:r>
            <a:r>
              <a:rPr lang="en-US" sz="1600" dirty="0">
                <a:latin typeface="+mn-lt"/>
              </a:rPr>
              <a:t>working in these establishments need to cater to a posh crowd where speaking English is considered an added advantage. </a:t>
            </a:r>
          </a:p>
          <a:p>
            <a:pPr marL="285750" indent="-285750" algn="just">
              <a:spcAft>
                <a:spcPts val="1800"/>
              </a:spcAft>
              <a:buFont typeface="Wingdings" panose="05000000000000000000" pitchFamily="2" charset="2"/>
              <a:buChar char="ü"/>
            </a:pPr>
            <a:r>
              <a:rPr lang="en-US" sz="1600" dirty="0">
                <a:latin typeface="+mn-lt"/>
              </a:rPr>
              <a:t>Being physically distant from the mainland, </a:t>
            </a:r>
            <a:r>
              <a:rPr lang="en-US" sz="1600" b="1" dirty="0">
                <a:solidFill>
                  <a:srgbClr val="C00000"/>
                </a:solidFill>
                <a:latin typeface="+mn-lt"/>
              </a:rPr>
              <a:t>misconceptions </a:t>
            </a:r>
            <a:r>
              <a:rPr lang="en-US" sz="1600" dirty="0">
                <a:latin typeface="+mn-lt"/>
              </a:rPr>
              <a:t>regarding this region and its people are extremely high.</a:t>
            </a:r>
          </a:p>
          <a:p>
            <a:pPr marL="285750" indent="-285750" algn="just">
              <a:spcAft>
                <a:spcPts val="1800"/>
              </a:spcAft>
              <a:buFont typeface="Wingdings" panose="05000000000000000000" pitchFamily="2" charset="2"/>
              <a:buChar char="ü"/>
            </a:pPr>
            <a:r>
              <a:rPr lang="en-US" sz="1600" dirty="0">
                <a:latin typeface="+mn-lt"/>
              </a:rPr>
              <a:t>Many even have the notion that the region is not part of the country</a:t>
            </a:r>
          </a:p>
        </p:txBody>
      </p:sp>
      <p:sp>
        <p:nvSpPr>
          <p:cNvPr id="5" name="TextBox 4">
            <a:extLst>
              <a:ext uri="{FF2B5EF4-FFF2-40B4-BE49-F238E27FC236}">
                <a16:creationId xmlns:a16="http://schemas.microsoft.com/office/drawing/2014/main" id="{71080B34-E2BA-3280-4D12-6B69E8D7DBFB}"/>
              </a:ext>
            </a:extLst>
          </p:cNvPr>
          <p:cNvSpPr txBox="1"/>
          <p:nvPr/>
        </p:nvSpPr>
        <p:spPr>
          <a:xfrm>
            <a:off x="500036" y="318151"/>
            <a:ext cx="7859104" cy="33855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en-US" sz="1600" b="1" dirty="0">
                <a:solidFill>
                  <a:schemeClr val="tx1"/>
                </a:solidFill>
                <a:latin typeface="+mj-lt"/>
              </a:rPr>
              <a:t>NORTH-EASTERN MIGRANTS IN METRO-CITIES OF INDIA: A CASE OF DELHI</a:t>
            </a:r>
            <a:endParaRPr lang="en-IN" sz="1600" b="1" dirty="0">
              <a:solidFill>
                <a:schemeClr val="tx1"/>
              </a:solidFill>
              <a:latin typeface="+mj-lt"/>
            </a:endParaRPr>
          </a:p>
        </p:txBody>
      </p:sp>
      <p:sp>
        <p:nvSpPr>
          <p:cNvPr id="3" name="Slide Number Placeholder 1">
            <a:extLst>
              <a:ext uri="{FF2B5EF4-FFF2-40B4-BE49-F238E27FC236}">
                <a16:creationId xmlns:a16="http://schemas.microsoft.com/office/drawing/2014/main" id="{701698CD-62D1-D08F-FA7A-6A703A3DC7F3}"/>
              </a:ext>
            </a:extLst>
          </p:cNvPr>
          <p:cNvSpPr txBox="1">
            <a:spLocks/>
          </p:cNvSpPr>
          <p:nvPr/>
        </p:nvSpPr>
        <p:spPr>
          <a:xfrm>
            <a:off x="8209359" y="4782141"/>
            <a:ext cx="593944" cy="320039"/>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sz="1050" b="1" smtClean="0">
                <a:solidFill>
                  <a:schemeClr val="tx1"/>
                </a:solidFill>
                <a:latin typeface="+mj-lt"/>
              </a:rPr>
              <a:pPr algn="ctr"/>
              <a:t>81</a:t>
            </a:fld>
            <a:endParaRPr lang="en" b="1" dirty="0">
              <a:solidFill>
                <a:schemeClr val="tx1"/>
              </a:solidFill>
              <a:latin typeface="+mj-lt"/>
            </a:endParaRPr>
          </a:p>
        </p:txBody>
      </p:sp>
      <p:pic>
        <p:nvPicPr>
          <p:cNvPr id="1028" name="Picture 4" descr="Attacks on Northeasterners Renew Calls for Anti-Racism Law in India - WSJ">
            <a:extLst>
              <a:ext uri="{FF2B5EF4-FFF2-40B4-BE49-F238E27FC236}">
                <a16:creationId xmlns:a16="http://schemas.microsoft.com/office/drawing/2014/main" id="{CFDBBDA9-AD5A-F48D-1CB3-C4E9B51AF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9915" y="708447"/>
            <a:ext cx="1839985" cy="126549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A Woman From the Northeast Writes a Powerful Letter Slamming Racism in India">
            <a:extLst>
              <a:ext uri="{FF2B5EF4-FFF2-40B4-BE49-F238E27FC236}">
                <a16:creationId xmlns:a16="http://schemas.microsoft.com/office/drawing/2014/main" id="{388937E9-732C-4ED9-3EE0-BDBA1D8DD46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3426"/>
          <a:stretch/>
        </p:blipFill>
        <p:spPr bwMode="auto">
          <a:xfrm>
            <a:off x="7056197" y="1996320"/>
            <a:ext cx="1839985" cy="144620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ill Migrant Students Continue To Face Covid Racism?">
            <a:extLst>
              <a:ext uri="{FF2B5EF4-FFF2-40B4-BE49-F238E27FC236}">
                <a16:creationId xmlns:a16="http://schemas.microsoft.com/office/drawing/2014/main" id="{5E29867C-8D20-9EA6-FCC5-5152EEF63E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6197" y="3464907"/>
            <a:ext cx="1839985" cy="122716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C77F444-89F7-4D80-9F34-E9BCC1B573A5}"/>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0295631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D9CF192-CBC9-D0C4-8869-A651D9FCCC88}"/>
              </a:ext>
            </a:extLst>
          </p:cNvPr>
          <p:cNvSpPr>
            <a:spLocks noGrp="1"/>
          </p:cNvSpPr>
          <p:nvPr>
            <p:ph type="sldNum" idx="12"/>
          </p:nvPr>
        </p:nvSpPr>
        <p:spPr/>
        <p:txBody>
          <a:bodyPr/>
          <a:lstStyle/>
          <a:p>
            <a:fld id="{00000000-1234-1234-1234-123412341234}" type="slidenum">
              <a:rPr lang="en" smtClean="0"/>
              <a:pPr/>
              <a:t>82</a:t>
            </a:fld>
            <a:endParaRPr lang="en"/>
          </a:p>
        </p:txBody>
      </p:sp>
      <p:sp>
        <p:nvSpPr>
          <p:cNvPr id="3" name="TextBox 2">
            <a:extLst>
              <a:ext uri="{FF2B5EF4-FFF2-40B4-BE49-F238E27FC236}">
                <a16:creationId xmlns:a16="http://schemas.microsoft.com/office/drawing/2014/main" id="{6D8482F9-22AB-9052-C4A4-AAA12CC921AA}"/>
              </a:ext>
            </a:extLst>
          </p:cNvPr>
          <p:cNvSpPr txBox="1"/>
          <p:nvPr/>
        </p:nvSpPr>
        <p:spPr>
          <a:xfrm>
            <a:off x="405765" y="510218"/>
            <a:ext cx="8332470" cy="4293483"/>
          </a:xfrm>
          <a:prstGeom prst="rect">
            <a:avLst/>
          </a:prstGeom>
          <a:noFill/>
        </p:spPr>
        <p:txBody>
          <a:bodyPr wrap="square">
            <a:spAutoFit/>
          </a:bodyPr>
          <a:lstStyle/>
          <a:p>
            <a:pPr algn="just">
              <a:spcAft>
                <a:spcPts val="1800"/>
              </a:spcAft>
            </a:pPr>
            <a:r>
              <a:rPr lang="en-IN" sz="1600" b="1" i="0" u="none" strike="noStrike" baseline="0" dirty="0" err="1">
                <a:solidFill>
                  <a:srgbClr val="C00000"/>
                </a:solidFill>
                <a:latin typeface="+mn-lt"/>
              </a:rPr>
              <a:t>Bezbaruah</a:t>
            </a:r>
            <a:r>
              <a:rPr lang="en-IN" sz="1600" b="1" i="0" u="none" strike="noStrike" baseline="0" dirty="0">
                <a:solidFill>
                  <a:srgbClr val="C00000"/>
                </a:solidFill>
                <a:latin typeface="+mn-lt"/>
              </a:rPr>
              <a:t> Committee (2014)</a:t>
            </a:r>
          </a:p>
          <a:p>
            <a:pPr algn="just">
              <a:spcAft>
                <a:spcPts val="1800"/>
              </a:spcAft>
            </a:pPr>
            <a:r>
              <a:rPr lang="en-IN" sz="1600" b="1" dirty="0">
                <a:latin typeface="+mn-lt"/>
              </a:rPr>
              <a:t>Recommendations:</a:t>
            </a:r>
            <a:endParaRPr lang="en-IN" sz="1600" b="1" i="0" u="none" strike="noStrike" baseline="0" dirty="0">
              <a:latin typeface="+mn-lt"/>
            </a:endParaRPr>
          </a:p>
          <a:p>
            <a:pPr marL="342900" indent="-342900" algn="just">
              <a:lnSpc>
                <a:spcPct val="150000"/>
              </a:lnSpc>
              <a:spcAft>
                <a:spcPts val="600"/>
              </a:spcAft>
              <a:buFont typeface="+mj-lt"/>
              <a:buAutoNum type="arabicPeriod"/>
            </a:pPr>
            <a:r>
              <a:rPr lang="en-US" sz="1600" dirty="0">
                <a:latin typeface="+mn-lt"/>
              </a:rPr>
              <a:t>Creating awareness about the North-east</a:t>
            </a:r>
          </a:p>
          <a:p>
            <a:pPr marL="342900" indent="-342900" algn="just">
              <a:lnSpc>
                <a:spcPct val="150000"/>
              </a:lnSpc>
              <a:spcAft>
                <a:spcPts val="600"/>
              </a:spcAft>
              <a:buFont typeface="+mj-lt"/>
              <a:buAutoNum type="arabicPeriod"/>
            </a:pPr>
            <a:r>
              <a:rPr lang="en-US" sz="1600" dirty="0">
                <a:latin typeface="+mn-lt"/>
              </a:rPr>
              <a:t>Quick, strong and fair action by law enforcing agencies</a:t>
            </a:r>
          </a:p>
          <a:p>
            <a:pPr marL="342900" indent="-342900" algn="just">
              <a:lnSpc>
                <a:spcPct val="150000"/>
              </a:lnSpc>
              <a:spcAft>
                <a:spcPts val="600"/>
              </a:spcAft>
              <a:buFont typeface="+mj-lt"/>
              <a:buAutoNum type="arabicPeriod"/>
            </a:pPr>
            <a:r>
              <a:rPr lang="en-US" sz="1600" dirty="0">
                <a:latin typeface="+mn-lt"/>
              </a:rPr>
              <a:t>Institutional guidance, help, information, counselling and orientation</a:t>
            </a:r>
          </a:p>
          <a:p>
            <a:pPr marL="342900" indent="-342900" algn="just">
              <a:lnSpc>
                <a:spcPct val="150000"/>
              </a:lnSpc>
              <a:spcAft>
                <a:spcPts val="600"/>
              </a:spcAft>
              <a:buFont typeface="+mj-lt"/>
              <a:buAutoNum type="arabicPeriod"/>
            </a:pPr>
            <a:r>
              <a:rPr lang="en-US" sz="1600" dirty="0">
                <a:latin typeface="+mn-lt"/>
              </a:rPr>
              <a:t>Legal or legislative measures to support the efforts</a:t>
            </a:r>
          </a:p>
          <a:p>
            <a:pPr algn="just">
              <a:spcAft>
                <a:spcPts val="1800"/>
              </a:spcAft>
            </a:pPr>
            <a:endParaRPr lang="en-IN" sz="1600" b="0" i="0" u="none" strike="noStrike" baseline="0" dirty="0">
              <a:latin typeface="+mn-lt"/>
            </a:endParaRPr>
          </a:p>
          <a:p>
            <a:pPr algn="just">
              <a:spcAft>
                <a:spcPts val="1200"/>
              </a:spcAft>
            </a:pPr>
            <a:r>
              <a:rPr lang="en-IN" sz="1600" b="0" i="0" u="none" strike="noStrike" baseline="0" dirty="0">
                <a:latin typeface="+mn-lt"/>
              </a:rPr>
              <a:t>Taking due notice of </a:t>
            </a:r>
            <a:r>
              <a:rPr lang="en-US" sz="1600" b="0" i="0" u="none" strike="noStrike" baseline="0" dirty="0">
                <a:latin typeface="+mn-lt"/>
              </a:rPr>
              <a:t>the recommendations, the government has banned the word ‘</a:t>
            </a:r>
            <a:r>
              <a:rPr lang="en-US" sz="1600" b="1" i="1" u="none" strike="noStrike" baseline="0" dirty="0" err="1">
                <a:latin typeface="+mn-lt"/>
              </a:rPr>
              <a:t>Chinki</a:t>
            </a:r>
            <a:r>
              <a:rPr lang="en-US" sz="1600" b="0" i="0" u="none" strike="noStrike" baseline="0" dirty="0">
                <a:latin typeface="+mn-lt"/>
              </a:rPr>
              <a:t>’ in public places and anyone using this word ‘can be booked under the </a:t>
            </a:r>
            <a:r>
              <a:rPr lang="en-US" sz="1600" b="1" i="1" u="none" strike="noStrike" baseline="0" dirty="0">
                <a:solidFill>
                  <a:srgbClr val="C00000"/>
                </a:solidFill>
                <a:latin typeface="+mn-lt"/>
              </a:rPr>
              <a:t>Scheduled Tribes (Prevention of Atrocities) Act </a:t>
            </a:r>
            <a:r>
              <a:rPr lang="en-US" sz="1600" b="1" i="0" u="none" strike="noStrike" baseline="0" dirty="0">
                <a:solidFill>
                  <a:srgbClr val="C00000"/>
                </a:solidFill>
                <a:latin typeface="+mn-lt"/>
              </a:rPr>
              <a:t>1989 </a:t>
            </a:r>
            <a:r>
              <a:rPr lang="en-US" sz="1600" b="0" i="0" u="none" strike="noStrike" baseline="0" dirty="0">
                <a:latin typeface="+mn-lt"/>
              </a:rPr>
              <a:t>and can face five years of imprisonment without anticipatory bail’ (Jan 2, 2015, Times of India).</a:t>
            </a:r>
            <a:endParaRPr lang="en-US" sz="1600" dirty="0">
              <a:latin typeface="+mn-lt"/>
            </a:endParaRPr>
          </a:p>
        </p:txBody>
      </p:sp>
      <p:pic>
        <p:nvPicPr>
          <p:cNvPr id="2050" name="Picture 2" descr="MP Bezbaruah resigns as Chairman of Clause 6 committee - Sentinelassam">
            <a:extLst>
              <a:ext uri="{FF2B5EF4-FFF2-40B4-BE49-F238E27FC236}">
                <a16:creationId xmlns:a16="http://schemas.microsoft.com/office/drawing/2014/main" id="{569F744B-DB06-29BB-05BE-15E4C631AA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8484" y="704397"/>
            <a:ext cx="1468084" cy="18875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Slide Number Placeholder 1">
            <a:extLst>
              <a:ext uri="{FF2B5EF4-FFF2-40B4-BE49-F238E27FC236}">
                <a16:creationId xmlns:a16="http://schemas.microsoft.com/office/drawing/2014/main" id="{EAC1A355-364E-0E71-95C8-3C7E3AC4328A}"/>
              </a:ext>
            </a:extLst>
          </p:cNvPr>
          <p:cNvSpPr txBox="1">
            <a:spLocks/>
          </p:cNvSpPr>
          <p:nvPr/>
        </p:nvSpPr>
        <p:spPr>
          <a:xfrm>
            <a:off x="8404225" y="4673600"/>
            <a:ext cx="549275" cy="393700"/>
          </a:xfrm>
          <a:prstGeom prst="ellipse">
            <a:avLst/>
          </a:prstGeom>
        </p:spPr>
        <p:style>
          <a:lnRef idx="2">
            <a:schemeClr val="dk1"/>
          </a:lnRef>
          <a:fillRef idx="1">
            <a:schemeClr val="lt1"/>
          </a:fillRef>
          <a:effectRef idx="0">
            <a:schemeClr val="dk1"/>
          </a:effectRef>
          <a:fontRef idx="minor">
            <a:schemeClr val="dk1"/>
          </a:fontRef>
        </p:style>
        <p:txBody>
          <a:bodyPr spcFirstLastPara="1" wrap="square" lIns="0" tIns="0" rIns="0" bIns="0" anchor="ctr" anchorCtr="0">
            <a:noAutofit/>
          </a:bodyPr>
          <a:lstStyle>
            <a:defPPr marR="0" lvl="0" algn="l" rtl="0">
              <a:lnSpc>
                <a:spcPct val="100000"/>
              </a:lnSpc>
              <a:spcBef>
                <a:spcPts val="0"/>
              </a:spcBef>
              <a:spcAft>
                <a:spcPts val="0"/>
              </a:spcAft>
              <a:defRPr/>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82</a:t>
            </a:fld>
            <a:endParaRPr lang="en" b="1" dirty="0">
              <a:solidFill>
                <a:schemeClr val="tx1"/>
              </a:solidFill>
            </a:endParaRPr>
          </a:p>
        </p:txBody>
      </p:sp>
      <p:sp>
        <p:nvSpPr>
          <p:cNvPr id="4" name="TextBox 3">
            <a:extLst>
              <a:ext uri="{FF2B5EF4-FFF2-40B4-BE49-F238E27FC236}">
                <a16:creationId xmlns:a16="http://schemas.microsoft.com/office/drawing/2014/main" id="{F8D5C4A0-3CC6-2EE2-A694-8CC097D38D3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417708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8FEF9-0679-80C0-6245-93CC8E07063A}"/>
              </a:ext>
            </a:extLst>
          </p:cNvPr>
          <p:cNvSpPr txBox="1"/>
          <p:nvPr/>
        </p:nvSpPr>
        <p:spPr>
          <a:xfrm>
            <a:off x="3395771" y="314372"/>
            <a:ext cx="1996059"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sz="1600" b="1" dirty="0">
                <a:ln w="0"/>
                <a:solidFill>
                  <a:schemeClr val="tx1"/>
                </a:solidFill>
                <a:effectLst>
                  <a:outerShdw blurRad="38100" dist="19050" dir="2700000" algn="tl" rotWithShape="0">
                    <a:schemeClr val="dk1">
                      <a:alpha val="40000"/>
                    </a:schemeClr>
                  </a:outerShdw>
                </a:effectLst>
              </a:rPr>
              <a:t>Research Study-IV</a:t>
            </a:r>
            <a:endParaRPr lang="en-IN" sz="1600" b="1" dirty="0">
              <a:ln w="0"/>
              <a:solidFill>
                <a:schemeClr val="tx1"/>
              </a:solidFill>
              <a:effectLst>
                <a:outerShdw blurRad="38100" dist="19050" dir="2700000" algn="tl" rotWithShape="0">
                  <a:schemeClr val="dk1">
                    <a:alpha val="40000"/>
                  </a:schemeClr>
                </a:outerShdw>
              </a:effectLst>
            </a:endParaRPr>
          </a:p>
        </p:txBody>
      </p:sp>
      <p:sp>
        <p:nvSpPr>
          <p:cNvPr id="4" name="TextBox 3">
            <a:extLst>
              <a:ext uri="{FF2B5EF4-FFF2-40B4-BE49-F238E27FC236}">
                <a16:creationId xmlns:a16="http://schemas.microsoft.com/office/drawing/2014/main" id="{8426B344-F874-222D-4B68-2A09CD6A5771}"/>
              </a:ext>
            </a:extLst>
          </p:cNvPr>
          <p:cNvSpPr txBox="1"/>
          <p:nvPr/>
        </p:nvSpPr>
        <p:spPr>
          <a:xfrm>
            <a:off x="628200" y="816379"/>
            <a:ext cx="7887600" cy="83099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US" sz="1600" b="1" dirty="0">
                <a:solidFill>
                  <a:srgbClr val="C00000"/>
                </a:solidFill>
              </a:rPr>
              <a:t>A study on Social Exclusion of </a:t>
            </a:r>
            <a:r>
              <a:rPr lang="en-US" sz="1600" b="1" dirty="0" err="1">
                <a:solidFill>
                  <a:srgbClr val="C00000"/>
                </a:solidFill>
              </a:rPr>
              <a:t>Adiya</a:t>
            </a:r>
            <a:r>
              <a:rPr lang="en-US" sz="1600" b="1" dirty="0">
                <a:solidFill>
                  <a:srgbClr val="C00000"/>
                </a:solidFill>
              </a:rPr>
              <a:t> Tribal Community of Wayanad District, Kerala</a:t>
            </a:r>
          </a:p>
          <a:p>
            <a:pPr algn="ctr"/>
            <a:r>
              <a:rPr lang="en-US" sz="1600" b="1" dirty="0">
                <a:solidFill>
                  <a:schemeClr val="tx1"/>
                </a:solidFill>
              </a:rPr>
              <a:t>Ashwathy Chandrakumar </a:t>
            </a:r>
            <a:r>
              <a:rPr lang="en-IN" sz="1600" b="1" dirty="0">
                <a:solidFill>
                  <a:schemeClr val="tx1"/>
                </a:solidFill>
              </a:rPr>
              <a:t>(2016)</a:t>
            </a:r>
          </a:p>
        </p:txBody>
      </p:sp>
      <p:sp>
        <p:nvSpPr>
          <p:cNvPr id="7" name="Content Placeholder 2">
            <a:extLst>
              <a:ext uri="{FF2B5EF4-FFF2-40B4-BE49-F238E27FC236}">
                <a16:creationId xmlns:a16="http://schemas.microsoft.com/office/drawing/2014/main" id="{5A5A428F-62F2-97CC-8FB8-717DCCFE1198}"/>
              </a:ext>
            </a:extLst>
          </p:cNvPr>
          <p:cNvSpPr txBox="1">
            <a:spLocks/>
          </p:cNvSpPr>
          <p:nvPr/>
        </p:nvSpPr>
        <p:spPr>
          <a:xfrm>
            <a:off x="637200" y="1714248"/>
            <a:ext cx="7801200" cy="32177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200000"/>
              </a:lnSpc>
            </a:pPr>
            <a:r>
              <a:rPr lang="en-IN" sz="1350" b="1" dirty="0">
                <a:solidFill>
                  <a:schemeClr val="tx1"/>
                </a:solidFill>
                <a:latin typeface="+mn-lt"/>
              </a:rPr>
              <a:t>Methodology</a:t>
            </a:r>
          </a:p>
          <a:p>
            <a:pPr marL="285750" indent="-285750" algn="just">
              <a:lnSpc>
                <a:spcPct val="200000"/>
              </a:lnSpc>
              <a:buFont typeface="Arial" panose="020B0604020202020204" pitchFamily="34" charset="0"/>
              <a:buChar char="•"/>
            </a:pPr>
            <a:r>
              <a:rPr lang="en-IN" dirty="0">
                <a:solidFill>
                  <a:schemeClr val="tx1"/>
                </a:solidFill>
                <a:latin typeface="+mn-lt"/>
              </a:rPr>
              <a:t>90 </a:t>
            </a:r>
            <a:r>
              <a:rPr lang="en-IN" dirty="0" err="1">
                <a:solidFill>
                  <a:schemeClr val="tx1"/>
                </a:solidFill>
                <a:latin typeface="+mn-lt"/>
              </a:rPr>
              <a:t>Adiyas</a:t>
            </a:r>
            <a:r>
              <a:rPr lang="en-IN" dirty="0">
                <a:solidFill>
                  <a:schemeClr val="tx1"/>
                </a:solidFill>
                <a:latin typeface="+mn-lt"/>
              </a:rPr>
              <a:t> were randomly selected from 3 villages</a:t>
            </a:r>
          </a:p>
          <a:p>
            <a:pPr algn="just">
              <a:lnSpc>
                <a:spcPct val="200000"/>
              </a:lnSpc>
            </a:pPr>
            <a:r>
              <a:rPr lang="en-IN" b="1" dirty="0">
                <a:solidFill>
                  <a:schemeClr val="tx1"/>
                </a:solidFill>
                <a:latin typeface="+mn-lt"/>
              </a:rPr>
              <a:t>Social exclusion was measured using five indicators</a:t>
            </a:r>
          </a:p>
          <a:p>
            <a:pPr marL="342900" indent="-342900" algn="just">
              <a:lnSpc>
                <a:spcPct val="150000"/>
              </a:lnSpc>
              <a:buFont typeface="+mj-lt"/>
              <a:buAutoNum type="arabicPeriod"/>
            </a:pPr>
            <a:r>
              <a:rPr lang="en-IN" dirty="0">
                <a:solidFill>
                  <a:schemeClr val="tx1"/>
                </a:solidFill>
                <a:latin typeface="+mn-lt"/>
              </a:rPr>
              <a:t>Geographical exclusion</a:t>
            </a:r>
          </a:p>
          <a:p>
            <a:pPr marL="342900" indent="-342900" algn="just">
              <a:lnSpc>
                <a:spcPct val="150000"/>
              </a:lnSpc>
              <a:buFont typeface="+mj-lt"/>
              <a:buAutoNum type="arabicPeriod"/>
            </a:pPr>
            <a:r>
              <a:rPr lang="en-IN" dirty="0">
                <a:solidFill>
                  <a:schemeClr val="tx1"/>
                </a:solidFill>
                <a:latin typeface="+mn-lt"/>
              </a:rPr>
              <a:t>Economic exclusion</a:t>
            </a:r>
          </a:p>
          <a:p>
            <a:pPr marL="342900" indent="-342900" algn="just">
              <a:lnSpc>
                <a:spcPct val="150000"/>
              </a:lnSpc>
              <a:buFont typeface="+mj-lt"/>
              <a:buAutoNum type="arabicPeriod"/>
            </a:pPr>
            <a:r>
              <a:rPr lang="en-IN" dirty="0">
                <a:solidFill>
                  <a:schemeClr val="tx1"/>
                </a:solidFill>
                <a:latin typeface="+mn-lt"/>
              </a:rPr>
              <a:t>Service exclusion</a:t>
            </a:r>
          </a:p>
          <a:p>
            <a:pPr marL="342900" indent="-342900" algn="just">
              <a:lnSpc>
                <a:spcPct val="150000"/>
              </a:lnSpc>
              <a:buFont typeface="+mj-lt"/>
              <a:buAutoNum type="arabicPeriod"/>
            </a:pPr>
            <a:r>
              <a:rPr lang="en-IN" dirty="0">
                <a:solidFill>
                  <a:schemeClr val="tx1"/>
                </a:solidFill>
                <a:latin typeface="+mn-lt"/>
              </a:rPr>
              <a:t>Socio-cultural exclusion</a:t>
            </a:r>
          </a:p>
          <a:p>
            <a:pPr marL="342900" indent="-342900" algn="just">
              <a:lnSpc>
                <a:spcPct val="150000"/>
              </a:lnSpc>
              <a:buFont typeface="+mj-lt"/>
              <a:buAutoNum type="arabicPeriod"/>
            </a:pPr>
            <a:r>
              <a:rPr lang="en-IN" dirty="0">
                <a:solidFill>
                  <a:schemeClr val="tx1"/>
                </a:solidFill>
                <a:latin typeface="+mn-lt"/>
              </a:rPr>
              <a:t>Political-Legal exclusion</a:t>
            </a:r>
          </a:p>
        </p:txBody>
      </p:sp>
      <p:sp>
        <p:nvSpPr>
          <p:cNvPr id="5" name="Slide Number Placeholder 1">
            <a:extLst>
              <a:ext uri="{FF2B5EF4-FFF2-40B4-BE49-F238E27FC236}">
                <a16:creationId xmlns:a16="http://schemas.microsoft.com/office/drawing/2014/main" id="{9C8C0124-D745-A14E-43AB-A3659A2A1F7A}"/>
              </a:ext>
            </a:extLst>
          </p:cNvPr>
          <p:cNvSpPr txBox="1">
            <a:spLocks noGrp="1"/>
          </p:cNvSpPr>
          <p:nvPr>
            <p:ph type="sldNum" idx="12"/>
          </p:nvPr>
        </p:nvSpPr>
        <p:spPr>
          <a:xfrm>
            <a:off x="8404225" y="4673600"/>
            <a:ext cx="549275" cy="393700"/>
          </a:xfrm>
          <a:prstGeom prst="ellipse">
            <a:avLst/>
          </a:prstGeom>
        </p:spPr>
        <p:style>
          <a:lnRef idx="2">
            <a:schemeClr val="dk1"/>
          </a:lnRef>
          <a:fillRef idx="1">
            <a:schemeClr val="lt1"/>
          </a:fillRef>
          <a:effectRef idx="0">
            <a:schemeClr val="dk1"/>
          </a:effectRef>
          <a:fontRef idx="minor">
            <a:schemeClr val="dk1"/>
          </a:fontRef>
        </p:style>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83</a:t>
            </a:fld>
            <a:endParaRPr lang="en" b="1" dirty="0">
              <a:solidFill>
                <a:schemeClr val="tx1"/>
              </a:solidFill>
            </a:endParaRPr>
          </a:p>
        </p:txBody>
      </p:sp>
      <p:pic>
        <p:nvPicPr>
          <p:cNvPr id="9" name="Picture 8">
            <a:extLst>
              <a:ext uri="{FF2B5EF4-FFF2-40B4-BE49-F238E27FC236}">
                <a16:creationId xmlns:a16="http://schemas.microsoft.com/office/drawing/2014/main" id="{0FB9A0BC-16E4-334E-6F32-AC80A5BD5C70}"/>
              </a:ext>
            </a:extLst>
          </p:cNvPr>
          <p:cNvPicPr>
            <a:picLocks noChangeAspect="1"/>
          </p:cNvPicPr>
          <p:nvPr/>
        </p:nvPicPr>
        <p:blipFill rotWithShape="1">
          <a:blip r:embed="rId3"/>
          <a:srcRect l="50720" t="974"/>
          <a:stretch/>
        </p:blipFill>
        <p:spPr>
          <a:xfrm>
            <a:off x="7137801" y="2394384"/>
            <a:ext cx="1558149" cy="1865428"/>
          </a:xfrm>
          <a:prstGeom prst="rect">
            <a:avLst/>
          </a:prstGeom>
        </p:spPr>
      </p:pic>
      <p:pic>
        <p:nvPicPr>
          <p:cNvPr id="10" name="Picture 9">
            <a:extLst>
              <a:ext uri="{FF2B5EF4-FFF2-40B4-BE49-F238E27FC236}">
                <a16:creationId xmlns:a16="http://schemas.microsoft.com/office/drawing/2014/main" id="{D7CC04A0-2C77-0A5F-3117-77CECE6C8D73}"/>
              </a:ext>
            </a:extLst>
          </p:cNvPr>
          <p:cNvPicPr>
            <a:picLocks noChangeAspect="1"/>
          </p:cNvPicPr>
          <p:nvPr/>
        </p:nvPicPr>
        <p:blipFill rotWithShape="1">
          <a:blip r:embed="rId3"/>
          <a:srcRect l="-1772" t="974" r="49281"/>
          <a:stretch/>
        </p:blipFill>
        <p:spPr>
          <a:xfrm>
            <a:off x="5478124" y="2046195"/>
            <a:ext cx="1659677" cy="1865427"/>
          </a:xfrm>
          <a:prstGeom prst="rect">
            <a:avLst/>
          </a:prstGeom>
        </p:spPr>
      </p:pic>
      <p:sp>
        <p:nvSpPr>
          <p:cNvPr id="3" name="TextBox 2">
            <a:extLst>
              <a:ext uri="{FF2B5EF4-FFF2-40B4-BE49-F238E27FC236}">
                <a16:creationId xmlns:a16="http://schemas.microsoft.com/office/drawing/2014/main" id="{72DE858D-EB2D-457A-8611-0387E3670DEE}"/>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2172156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388F28-6387-B776-5F4F-7E1E6CE3E71D}"/>
              </a:ext>
            </a:extLst>
          </p:cNvPr>
          <p:cNvSpPr>
            <a:spLocks noGrp="1"/>
          </p:cNvSpPr>
          <p:nvPr>
            <p:ph type="sldNum" idx="12"/>
          </p:nvPr>
        </p:nvSpPr>
        <p:spPr/>
        <p:txBody>
          <a:bodyPr/>
          <a:lstStyle/>
          <a:p>
            <a:fld id="{00000000-1234-1234-1234-123412341234}" type="slidenum">
              <a:rPr lang="en" smtClean="0"/>
              <a:pPr/>
              <a:t>84</a:t>
            </a:fld>
            <a:endParaRPr lang="en"/>
          </a:p>
        </p:txBody>
      </p:sp>
      <p:graphicFrame>
        <p:nvGraphicFramePr>
          <p:cNvPr id="3" name="Table 3">
            <a:extLst>
              <a:ext uri="{FF2B5EF4-FFF2-40B4-BE49-F238E27FC236}">
                <a16:creationId xmlns:a16="http://schemas.microsoft.com/office/drawing/2014/main" id="{BC73A62F-79E5-692D-816E-03EC0D62C75B}"/>
              </a:ext>
            </a:extLst>
          </p:cNvPr>
          <p:cNvGraphicFramePr>
            <a:graphicFrameLocks noGrp="1"/>
          </p:cNvGraphicFramePr>
          <p:nvPr>
            <p:extLst>
              <p:ext uri="{D42A27DB-BD31-4B8C-83A1-F6EECF244321}">
                <p14:modId xmlns:p14="http://schemas.microsoft.com/office/powerpoint/2010/main" val="2624852346"/>
              </p:ext>
            </p:extLst>
          </p:nvPr>
        </p:nvGraphicFramePr>
        <p:xfrm>
          <a:off x="190915" y="843559"/>
          <a:ext cx="8631615" cy="4053840"/>
        </p:xfrm>
        <a:graphic>
          <a:graphicData uri="http://schemas.openxmlformats.org/drawingml/2006/table">
            <a:tbl>
              <a:tblPr firstRow="1" bandRow="1">
                <a:tableStyleId>{E327894C-EF7B-4B08-ABBD-326CC10F2F27}</a:tableStyleId>
              </a:tblPr>
              <a:tblGrid>
                <a:gridCol w="2070403">
                  <a:extLst>
                    <a:ext uri="{9D8B030D-6E8A-4147-A177-3AD203B41FA5}">
                      <a16:colId xmlns:a16="http://schemas.microsoft.com/office/drawing/2014/main" val="510749732"/>
                    </a:ext>
                  </a:extLst>
                </a:gridCol>
                <a:gridCol w="1074241">
                  <a:extLst>
                    <a:ext uri="{9D8B030D-6E8A-4147-A177-3AD203B41FA5}">
                      <a16:colId xmlns:a16="http://schemas.microsoft.com/office/drawing/2014/main" val="1255333832"/>
                    </a:ext>
                  </a:extLst>
                </a:gridCol>
                <a:gridCol w="5486971">
                  <a:extLst>
                    <a:ext uri="{9D8B030D-6E8A-4147-A177-3AD203B41FA5}">
                      <a16:colId xmlns:a16="http://schemas.microsoft.com/office/drawing/2014/main" val="2811209128"/>
                    </a:ext>
                  </a:extLst>
                </a:gridCol>
              </a:tblGrid>
              <a:tr h="717820">
                <a:tc>
                  <a:txBody>
                    <a:bodyPr/>
                    <a:lstStyle/>
                    <a:p>
                      <a:pPr algn="ctr"/>
                      <a:r>
                        <a:rPr lang="en-US" sz="1400" b="1" dirty="0"/>
                        <a:t>Indicators of Social Exclusion</a:t>
                      </a:r>
                      <a:endParaRPr lang="en-IN" sz="1400" b="1" dirty="0"/>
                    </a:p>
                  </a:txBody>
                  <a:tcPr>
                    <a:solidFill>
                      <a:schemeClr val="accent1">
                        <a:lumMod val="20000"/>
                        <a:lumOff val="80000"/>
                      </a:schemeClr>
                    </a:solidFill>
                  </a:tcPr>
                </a:tc>
                <a:tc>
                  <a:txBody>
                    <a:bodyPr/>
                    <a:lstStyle/>
                    <a:p>
                      <a:pPr algn="ctr"/>
                      <a:r>
                        <a:rPr lang="en-US" sz="1400" b="1" dirty="0"/>
                        <a:t>Overall exclusion (%)</a:t>
                      </a:r>
                      <a:endParaRPr lang="en-IN" sz="1400" b="1" dirty="0"/>
                    </a:p>
                  </a:txBody>
                  <a:tcPr>
                    <a:solidFill>
                      <a:schemeClr val="accent1">
                        <a:lumMod val="20000"/>
                        <a:lumOff val="80000"/>
                      </a:schemeClr>
                    </a:solidFill>
                  </a:tcPr>
                </a:tc>
                <a:tc>
                  <a:txBody>
                    <a:bodyPr/>
                    <a:lstStyle/>
                    <a:p>
                      <a:pPr algn="ctr"/>
                      <a:r>
                        <a:rPr lang="en-US" sz="1400" b="1" dirty="0"/>
                        <a:t>Reasons</a:t>
                      </a:r>
                      <a:endParaRPr lang="en-IN" sz="1400" b="1" dirty="0"/>
                    </a:p>
                  </a:txBody>
                  <a:tcPr>
                    <a:solidFill>
                      <a:schemeClr val="accent1">
                        <a:lumMod val="20000"/>
                        <a:lumOff val="80000"/>
                      </a:schemeClr>
                    </a:solidFill>
                  </a:tcPr>
                </a:tc>
                <a:extLst>
                  <a:ext uri="{0D108BD9-81ED-4DB2-BD59-A6C34878D82A}">
                    <a16:rowId xmlns:a16="http://schemas.microsoft.com/office/drawing/2014/main" val="3517749687"/>
                  </a:ext>
                </a:extLst>
              </a:tr>
              <a:tr h="508455">
                <a:tc>
                  <a:txBody>
                    <a:bodyPr/>
                    <a:lstStyle/>
                    <a:p>
                      <a:r>
                        <a:rPr lang="en-US" sz="1400" b="0" u="none" strike="noStrike" cap="none" dirty="0">
                          <a:solidFill>
                            <a:schemeClr val="tx1"/>
                          </a:solidFill>
                          <a:sym typeface="Arial"/>
                        </a:rPr>
                        <a:t>Economic exclusion </a:t>
                      </a:r>
                      <a:endParaRPr lang="en-IN" sz="1400" dirty="0"/>
                    </a:p>
                  </a:txBody>
                  <a:tcPr/>
                </a:tc>
                <a:tc>
                  <a:txBody>
                    <a:bodyPr/>
                    <a:lstStyle/>
                    <a:p>
                      <a:pPr algn="ctr"/>
                      <a:r>
                        <a:rPr lang="en-US" sz="1400" dirty="0"/>
                        <a:t>74.54</a:t>
                      </a:r>
                      <a:endParaRPr lang="en-IN" sz="1400" dirty="0"/>
                    </a:p>
                  </a:txBody>
                  <a:tcPr/>
                </a:tc>
                <a:tc>
                  <a:txBody>
                    <a:bodyPr/>
                    <a:lstStyle/>
                    <a:p>
                      <a:pPr marL="285750" indent="-285750">
                        <a:buFont typeface="Arial" panose="020B0604020202020204" pitchFamily="34" charset="0"/>
                        <a:buChar char="•"/>
                      </a:pPr>
                      <a:r>
                        <a:rPr lang="en-US" sz="1400" dirty="0"/>
                        <a:t>Not well equipped with skills that the local market demand</a:t>
                      </a:r>
                    </a:p>
                    <a:p>
                      <a:pPr marL="285750" indent="-285750">
                        <a:buFont typeface="Arial" panose="020B0604020202020204" pitchFamily="34" charset="0"/>
                        <a:buChar char="•"/>
                      </a:pPr>
                      <a:r>
                        <a:rPr lang="en-US" sz="1400" dirty="0"/>
                        <a:t>Do not have ample amount of employment opportunities</a:t>
                      </a:r>
                      <a:endParaRPr lang="en-IN" sz="1400" dirty="0"/>
                    </a:p>
                  </a:txBody>
                  <a:tcPr/>
                </a:tc>
                <a:extLst>
                  <a:ext uri="{0D108BD9-81ED-4DB2-BD59-A6C34878D82A}">
                    <a16:rowId xmlns:a16="http://schemas.microsoft.com/office/drawing/2014/main" val="621837370"/>
                  </a:ext>
                </a:extLst>
              </a:tr>
              <a:tr h="717820">
                <a:tc>
                  <a:txBody>
                    <a:bodyPr/>
                    <a:lstStyle/>
                    <a:p>
                      <a:r>
                        <a:rPr lang="en-US" sz="1400" b="0" u="none" strike="noStrike" cap="none" dirty="0">
                          <a:solidFill>
                            <a:schemeClr val="tx1"/>
                          </a:solidFill>
                          <a:sym typeface="Arial"/>
                        </a:rPr>
                        <a:t>Geographical exclusion </a:t>
                      </a:r>
                      <a:endParaRPr lang="en-IN" sz="1400" dirty="0"/>
                    </a:p>
                  </a:txBody>
                  <a:tcPr/>
                </a:tc>
                <a:tc>
                  <a:txBody>
                    <a:bodyPr/>
                    <a:lstStyle/>
                    <a:p>
                      <a:pPr algn="ctr"/>
                      <a:r>
                        <a:rPr lang="en-US" sz="1400" dirty="0"/>
                        <a:t>70.60</a:t>
                      </a:r>
                      <a:endParaRPr lang="en-IN" sz="1400" dirty="0"/>
                    </a:p>
                  </a:txBody>
                  <a:tcPr/>
                </a:tc>
                <a:tc>
                  <a:txBody>
                    <a:bodyPr/>
                    <a:lstStyle/>
                    <a:p>
                      <a:pPr marL="285750" indent="-285750" algn="just">
                        <a:buFont typeface="Arial" panose="020B0604020202020204" pitchFamily="34" charset="0"/>
                        <a:buChar char="•"/>
                      </a:pPr>
                      <a:r>
                        <a:rPr lang="en-US" sz="1400" dirty="0"/>
                        <a:t>Normal infrastructural provisions are denied</a:t>
                      </a:r>
                    </a:p>
                    <a:p>
                      <a:pPr marL="285750" indent="-285750">
                        <a:buFont typeface="Arial" panose="020B0604020202020204" pitchFamily="34" charset="0"/>
                        <a:buChar char="•"/>
                      </a:pPr>
                      <a:r>
                        <a:rPr lang="en-US" sz="1400" dirty="0"/>
                        <a:t>Settlements can be reached only by foot</a:t>
                      </a:r>
                    </a:p>
                    <a:p>
                      <a:pPr marL="285750" indent="-285750">
                        <a:buFont typeface="Arial" panose="020B0604020202020204" pitchFamily="34" charset="0"/>
                        <a:buChar char="•"/>
                      </a:pPr>
                      <a:r>
                        <a:rPr lang="en-US" sz="1400" dirty="0"/>
                        <a:t>Mud road</a:t>
                      </a:r>
                      <a:endParaRPr lang="en-IN" sz="1400" dirty="0"/>
                    </a:p>
                  </a:txBody>
                  <a:tcPr/>
                </a:tc>
                <a:extLst>
                  <a:ext uri="{0D108BD9-81ED-4DB2-BD59-A6C34878D82A}">
                    <a16:rowId xmlns:a16="http://schemas.microsoft.com/office/drawing/2014/main" val="1271354640"/>
                  </a:ext>
                </a:extLst>
              </a:tr>
              <a:tr h="508455">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u="none" strike="noStrike" cap="none" dirty="0">
                          <a:solidFill>
                            <a:schemeClr val="tx1"/>
                          </a:solidFill>
                          <a:sym typeface="Arial"/>
                        </a:rPr>
                        <a:t>Political-legal exclusion </a:t>
                      </a:r>
                      <a:endParaRPr lang="en-IN" sz="1400" dirty="0"/>
                    </a:p>
                  </a:txBody>
                  <a:tcPr/>
                </a:tc>
                <a:tc>
                  <a:txBody>
                    <a:bodyPr/>
                    <a:lstStyle/>
                    <a:p>
                      <a:pPr algn="ctr"/>
                      <a:r>
                        <a:rPr lang="en-US" sz="1400" dirty="0"/>
                        <a:t>69.89</a:t>
                      </a:r>
                      <a:endParaRPr lang="en-IN" sz="1400" dirty="0"/>
                    </a:p>
                  </a:txBody>
                  <a:tcPr/>
                </a:tc>
                <a:tc>
                  <a:txBody>
                    <a:bodyPr/>
                    <a:lstStyle/>
                    <a:p>
                      <a:pPr marL="285750" indent="-285750">
                        <a:buFont typeface="Arial" panose="020B0604020202020204" pitchFamily="34" charset="0"/>
                        <a:buChar char="•"/>
                      </a:pPr>
                      <a:r>
                        <a:rPr lang="en-US" sz="1400" dirty="0"/>
                        <a:t>Negligence of the officials</a:t>
                      </a:r>
                    </a:p>
                    <a:p>
                      <a:pPr marL="285750" indent="-285750">
                        <a:buFont typeface="Arial" panose="020B0604020202020204" pitchFamily="34" charset="0"/>
                        <a:buChar char="•"/>
                      </a:pPr>
                      <a:r>
                        <a:rPr lang="en-US" sz="1400" dirty="0"/>
                        <a:t>Pending</a:t>
                      </a:r>
                      <a:endParaRPr lang="en-IN" sz="1400" dirty="0"/>
                    </a:p>
                  </a:txBody>
                  <a:tcPr/>
                </a:tc>
                <a:extLst>
                  <a:ext uri="{0D108BD9-81ED-4DB2-BD59-A6C34878D82A}">
                    <a16:rowId xmlns:a16="http://schemas.microsoft.com/office/drawing/2014/main" val="1350076913"/>
                  </a:ext>
                </a:extLst>
              </a:tr>
              <a:tr h="302941">
                <a:tc>
                  <a:txBody>
                    <a:bodyPr/>
                    <a:lstStyle/>
                    <a:p>
                      <a:r>
                        <a:rPr lang="en-US" sz="1400" b="0" u="none" strike="noStrike" cap="none" dirty="0">
                          <a:solidFill>
                            <a:schemeClr val="tx1"/>
                          </a:solidFill>
                          <a:sym typeface="Arial"/>
                        </a:rPr>
                        <a:t>Service exclusion </a:t>
                      </a:r>
                      <a:endParaRPr lang="en-IN" sz="1400" dirty="0"/>
                    </a:p>
                  </a:txBody>
                  <a:tcPr/>
                </a:tc>
                <a:tc>
                  <a:txBody>
                    <a:bodyPr/>
                    <a:lstStyle/>
                    <a:p>
                      <a:pPr algn="ctr"/>
                      <a:r>
                        <a:rPr lang="en-US" sz="1400" dirty="0"/>
                        <a:t>67.96</a:t>
                      </a:r>
                      <a:endParaRPr lang="en-IN" sz="1400" dirty="0"/>
                    </a:p>
                  </a:txBody>
                  <a:tcPr/>
                </a:tc>
                <a:tc>
                  <a:txBody>
                    <a:bodyPr/>
                    <a:lstStyle/>
                    <a:p>
                      <a:pPr marL="285750" indent="-285750">
                        <a:buFont typeface="Arial" panose="020B0604020202020204" pitchFamily="34" charset="0"/>
                        <a:buChar char="•"/>
                      </a:pPr>
                      <a:r>
                        <a:rPr lang="en-US" sz="1400" dirty="0"/>
                        <a:t>Geographical isolation</a:t>
                      </a:r>
                      <a:endParaRPr lang="en-IN" sz="1400" dirty="0"/>
                    </a:p>
                  </a:txBody>
                  <a:tcPr/>
                </a:tc>
                <a:extLst>
                  <a:ext uri="{0D108BD9-81ED-4DB2-BD59-A6C34878D82A}">
                    <a16:rowId xmlns:a16="http://schemas.microsoft.com/office/drawing/2014/main" val="3141420843"/>
                  </a:ext>
                </a:extLst>
              </a:tr>
              <a:tr h="927183">
                <a:tc>
                  <a:txBody>
                    <a:bodyPr/>
                    <a:lstStyle/>
                    <a:p>
                      <a:r>
                        <a:rPr lang="en-US" sz="1400" b="0" u="none" strike="noStrike" cap="none" dirty="0">
                          <a:solidFill>
                            <a:schemeClr val="tx1"/>
                          </a:solidFill>
                          <a:sym typeface="Arial"/>
                        </a:rPr>
                        <a:t>Socio-cultural exclusion </a:t>
                      </a:r>
                      <a:endParaRPr lang="en-IN" sz="1400" dirty="0"/>
                    </a:p>
                  </a:txBody>
                  <a:tcPr/>
                </a:tc>
                <a:tc>
                  <a:txBody>
                    <a:bodyPr/>
                    <a:lstStyle/>
                    <a:p>
                      <a:pPr algn="ctr"/>
                      <a:r>
                        <a:rPr lang="en-US" sz="1400" dirty="0"/>
                        <a:t>48.92</a:t>
                      </a:r>
                      <a:endParaRPr lang="en-IN" sz="1400" dirty="0"/>
                    </a:p>
                  </a:txBody>
                  <a:tcPr/>
                </a:tc>
                <a:tc>
                  <a:txBody>
                    <a:bodyPr/>
                    <a:lstStyle/>
                    <a:p>
                      <a:pPr marL="285750" indent="-285750">
                        <a:buFont typeface="Arial" panose="020B0604020202020204" pitchFamily="34" charset="0"/>
                        <a:buChar char="•"/>
                      </a:pPr>
                      <a:r>
                        <a:rPr lang="en-US" sz="1400" dirty="0"/>
                        <a:t>Efforts for reformation of Kerala Society</a:t>
                      </a:r>
                    </a:p>
                    <a:p>
                      <a:pPr marL="285750" indent="-285750">
                        <a:buFont typeface="Arial" panose="020B0604020202020204" pitchFamily="34" charset="0"/>
                        <a:buChar char="•"/>
                      </a:pPr>
                      <a:r>
                        <a:rPr lang="en-US" sz="1400" dirty="0"/>
                        <a:t>Fighting against casteism by great people</a:t>
                      </a:r>
                    </a:p>
                    <a:p>
                      <a:pPr marL="285750" indent="-285750">
                        <a:buFont typeface="Arial" panose="020B0604020202020204" pitchFamily="34" charset="0"/>
                        <a:buChar char="•"/>
                      </a:pPr>
                      <a:r>
                        <a:rPr lang="en-US" sz="1400" dirty="0"/>
                        <a:t>Social consciousness to a higher level (equality, social justice and other liberal values)</a:t>
                      </a:r>
                      <a:endParaRPr lang="en-IN" sz="1400" dirty="0"/>
                    </a:p>
                  </a:txBody>
                  <a:tcPr/>
                </a:tc>
                <a:extLst>
                  <a:ext uri="{0D108BD9-81ED-4DB2-BD59-A6C34878D82A}">
                    <a16:rowId xmlns:a16="http://schemas.microsoft.com/office/drawing/2014/main" val="285556530"/>
                  </a:ext>
                </a:extLst>
              </a:tr>
              <a:tr h="302941">
                <a:tc>
                  <a:txBody>
                    <a:bodyPr/>
                    <a:lstStyle/>
                    <a:p>
                      <a:r>
                        <a:rPr lang="en-US" sz="1400" b="1" dirty="0"/>
                        <a:t>Total</a:t>
                      </a:r>
                      <a:endParaRPr lang="en-IN" sz="1400" b="1" dirty="0"/>
                    </a:p>
                  </a:txBody>
                  <a:tcPr/>
                </a:tc>
                <a:tc>
                  <a:txBody>
                    <a:bodyPr/>
                    <a:lstStyle/>
                    <a:p>
                      <a:pPr algn="ctr"/>
                      <a:r>
                        <a:rPr lang="en-US" sz="1400" b="1" dirty="0"/>
                        <a:t>66.38</a:t>
                      </a:r>
                      <a:endParaRPr lang="en-IN" sz="1400" b="1" dirty="0"/>
                    </a:p>
                  </a:txBody>
                  <a:tcPr/>
                </a:tc>
                <a:tc>
                  <a:txBody>
                    <a:bodyPr/>
                    <a:lstStyle/>
                    <a:p>
                      <a:endParaRPr lang="en-IN" sz="1400" dirty="0"/>
                    </a:p>
                  </a:txBody>
                  <a:tcPr/>
                </a:tc>
                <a:extLst>
                  <a:ext uri="{0D108BD9-81ED-4DB2-BD59-A6C34878D82A}">
                    <a16:rowId xmlns:a16="http://schemas.microsoft.com/office/drawing/2014/main" val="3845067208"/>
                  </a:ext>
                </a:extLst>
              </a:tr>
            </a:tbl>
          </a:graphicData>
        </a:graphic>
      </p:graphicFrame>
      <p:sp>
        <p:nvSpPr>
          <p:cNvPr id="4" name="TextBox 3">
            <a:extLst>
              <a:ext uri="{FF2B5EF4-FFF2-40B4-BE49-F238E27FC236}">
                <a16:creationId xmlns:a16="http://schemas.microsoft.com/office/drawing/2014/main" id="{40CB44D5-7852-3CF3-74E6-E1FCBFF5E8F0}"/>
              </a:ext>
            </a:extLst>
          </p:cNvPr>
          <p:cNvSpPr txBox="1"/>
          <p:nvPr/>
        </p:nvSpPr>
        <p:spPr>
          <a:xfrm>
            <a:off x="2945658" y="342602"/>
            <a:ext cx="2764940" cy="307777"/>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b="1" dirty="0">
                <a:solidFill>
                  <a:srgbClr val="C00000"/>
                </a:solidFill>
              </a:rPr>
              <a:t>Extent of social exclusion</a:t>
            </a:r>
            <a:endParaRPr lang="en-IN" b="1" dirty="0">
              <a:solidFill>
                <a:srgbClr val="C00000"/>
              </a:solidFill>
            </a:endParaRPr>
          </a:p>
        </p:txBody>
      </p:sp>
      <p:sp>
        <p:nvSpPr>
          <p:cNvPr id="6" name="TextBox 5">
            <a:extLst>
              <a:ext uri="{FF2B5EF4-FFF2-40B4-BE49-F238E27FC236}">
                <a16:creationId xmlns:a16="http://schemas.microsoft.com/office/drawing/2014/main" id="{41DF23DE-05FA-E069-BDE1-674AD47283E9}"/>
              </a:ext>
            </a:extLst>
          </p:cNvPr>
          <p:cNvSpPr txBox="1"/>
          <p:nvPr/>
        </p:nvSpPr>
        <p:spPr>
          <a:xfrm>
            <a:off x="190915" y="118646"/>
            <a:ext cx="2034531" cy="338554"/>
          </a:xfrm>
          <a:prstGeom prst="rect">
            <a:avLst/>
          </a:prstGeom>
          <a:noFill/>
          <a:ln>
            <a:noFill/>
          </a:ln>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sz="1600" b="1" dirty="0">
                <a:ln w="0"/>
                <a:solidFill>
                  <a:srgbClr val="C00000"/>
                </a:solidFill>
              </a:rPr>
              <a:t>Salient findings…..</a:t>
            </a:r>
            <a:endParaRPr lang="en-IN" sz="1600" b="1" dirty="0">
              <a:ln w="0"/>
              <a:solidFill>
                <a:srgbClr val="C00000"/>
              </a:solidFill>
            </a:endParaRPr>
          </a:p>
        </p:txBody>
      </p:sp>
      <p:sp>
        <p:nvSpPr>
          <p:cNvPr id="7" name="Slide Number Placeholder 1">
            <a:extLst>
              <a:ext uri="{FF2B5EF4-FFF2-40B4-BE49-F238E27FC236}">
                <a16:creationId xmlns:a16="http://schemas.microsoft.com/office/drawing/2014/main" id="{4FE60F2A-63C5-3CAF-D3A0-A06CCAE65AF2}"/>
              </a:ext>
            </a:extLst>
          </p:cNvPr>
          <p:cNvSpPr txBox="1">
            <a:spLocks/>
          </p:cNvSpPr>
          <p:nvPr/>
        </p:nvSpPr>
        <p:spPr>
          <a:xfrm>
            <a:off x="8404225" y="4673600"/>
            <a:ext cx="549275" cy="393700"/>
          </a:xfrm>
          <a:prstGeom prst="ellipse">
            <a:avLst/>
          </a:prstGeom>
        </p:spPr>
        <p:style>
          <a:lnRef idx="2">
            <a:schemeClr val="dk1"/>
          </a:lnRef>
          <a:fillRef idx="1">
            <a:schemeClr val="lt1"/>
          </a:fillRef>
          <a:effectRef idx="0">
            <a:schemeClr val="dk1"/>
          </a:effectRef>
          <a:fontRef idx="minor">
            <a:schemeClr val="dk1"/>
          </a:fontRef>
        </p:style>
        <p:txBody>
          <a:bodyPr spcFirstLastPara="1" wrap="square" lIns="0" tIns="0" rIns="0" bIns="0" anchor="ctr" anchorCtr="0">
            <a:noAutofit/>
          </a:bodyPr>
          <a:lstStyle>
            <a:defPPr marR="0" lvl="0" algn="l" rtl="0">
              <a:lnSpc>
                <a:spcPct val="100000"/>
              </a:lnSpc>
              <a:spcBef>
                <a:spcPts val="0"/>
              </a:spcBef>
              <a:spcAft>
                <a:spcPts val="0"/>
              </a:spcAft>
              <a:defRPr/>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algn="ctr"/>
            <a:fld id="{00000000-1234-1234-1234-123412341234}" type="slidenum">
              <a:rPr lang="en" b="1" smtClean="0">
                <a:solidFill>
                  <a:schemeClr val="tx1"/>
                </a:solidFill>
              </a:rPr>
              <a:pPr algn="ctr"/>
              <a:t>84</a:t>
            </a:fld>
            <a:endParaRPr lang="en" b="1" dirty="0">
              <a:solidFill>
                <a:schemeClr val="tx1"/>
              </a:solidFill>
            </a:endParaRPr>
          </a:p>
        </p:txBody>
      </p:sp>
      <p:sp>
        <p:nvSpPr>
          <p:cNvPr id="5" name="TextBox 4">
            <a:extLst>
              <a:ext uri="{FF2B5EF4-FFF2-40B4-BE49-F238E27FC236}">
                <a16:creationId xmlns:a16="http://schemas.microsoft.com/office/drawing/2014/main" id="{47024B0E-DB2B-5FA6-934C-65D7E1E2BA3D}"/>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2">
                    <a:lumMod val="40000"/>
                    <a:lumOff val="60000"/>
                  </a:schemeClr>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2">
                  <a:lumMod val="40000"/>
                  <a:lumOff val="6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1150474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4B3B230-B4F9-E9BB-9539-C15C7E65B405}"/>
              </a:ext>
            </a:extLst>
          </p:cNvPr>
          <p:cNvPicPr>
            <a:picLocks noChangeAspect="1"/>
          </p:cNvPicPr>
          <p:nvPr/>
        </p:nvPicPr>
        <p:blipFill>
          <a:blip r:embed="rId2"/>
          <a:stretch>
            <a:fillRect/>
          </a:stretch>
        </p:blipFill>
        <p:spPr>
          <a:xfrm>
            <a:off x="1993556" y="1008105"/>
            <a:ext cx="4843849" cy="3632887"/>
          </a:xfrm>
          <a:prstGeom prst="rect">
            <a:avLst/>
          </a:prstGeom>
        </p:spPr>
      </p:pic>
      <p:sp>
        <p:nvSpPr>
          <p:cNvPr id="2" name="Slide Number Placeholder 1">
            <a:extLst>
              <a:ext uri="{FF2B5EF4-FFF2-40B4-BE49-F238E27FC236}">
                <a16:creationId xmlns:a16="http://schemas.microsoft.com/office/drawing/2014/main" id="{03DFB92F-774F-FE78-5182-428A7C70B891}"/>
              </a:ext>
            </a:extLst>
          </p:cNvPr>
          <p:cNvSpPr>
            <a:spLocks noGrp="1"/>
          </p:cNvSpPr>
          <p:nvPr>
            <p:ph type="sldNum" sz="quarter" idx="12"/>
          </p:nvPr>
        </p:nvSpPr>
        <p:spPr/>
        <p:txBody>
          <a:bodyPr/>
          <a:lstStyle/>
          <a:p>
            <a:endParaRPr lang="en-IN" dirty="0"/>
          </a:p>
        </p:txBody>
      </p:sp>
      <p:sp>
        <p:nvSpPr>
          <p:cNvPr id="3" name="TextBox 2">
            <a:extLst>
              <a:ext uri="{FF2B5EF4-FFF2-40B4-BE49-F238E27FC236}">
                <a16:creationId xmlns:a16="http://schemas.microsoft.com/office/drawing/2014/main" id="{2DA90600-242D-F918-D710-843EF3799274}"/>
              </a:ext>
            </a:extLst>
          </p:cNvPr>
          <p:cNvSpPr txBox="1"/>
          <p:nvPr/>
        </p:nvSpPr>
        <p:spPr>
          <a:xfrm>
            <a:off x="2693772" y="271847"/>
            <a:ext cx="3311611" cy="523220"/>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IN" sz="2800" b="1" dirty="0"/>
              <a:t>CONCLUSION</a:t>
            </a:r>
          </a:p>
        </p:txBody>
      </p:sp>
      <p:sp>
        <p:nvSpPr>
          <p:cNvPr id="4" name="TextBox 3">
            <a:extLst>
              <a:ext uri="{FF2B5EF4-FFF2-40B4-BE49-F238E27FC236}">
                <a16:creationId xmlns:a16="http://schemas.microsoft.com/office/drawing/2014/main" id="{7684A15F-3659-F477-4D41-39DB0EE8EF87}"/>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6671691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977EFD9-B501-B323-C569-F10F91E56909}"/>
              </a:ext>
            </a:extLst>
          </p:cNvPr>
          <p:cNvSpPr>
            <a:spLocks noGrp="1"/>
          </p:cNvSpPr>
          <p:nvPr>
            <p:ph type="sldNum" sz="quarter" idx="12"/>
          </p:nvPr>
        </p:nvSpPr>
        <p:spPr/>
        <p:txBody>
          <a:bodyPr/>
          <a:lstStyle/>
          <a:p>
            <a:fld id="{BB28C4DB-F71B-4ADF-A532-0A137761459F}" type="slidenum">
              <a:rPr lang="en-IN" smtClean="0"/>
              <a:t>86</a:t>
            </a:fld>
            <a:endParaRPr lang="en-IN"/>
          </a:p>
        </p:txBody>
      </p:sp>
      <p:pic>
        <p:nvPicPr>
          <p:cNvPr id="2050" name="Picture 2" descr="Business Thank-You Letter Examples">
            <a:extLst>
              <a:ext uri="{FF2B5EF4-FFF2-40B4-BE49-F238E27FC236}">
                <a16:creationId xmlns:a16="http://schemas.microsoft.com/office/drawing/2014/main" id="{74FF2A3F-6536-75D9-8D7B-E09A21B901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2155" y="442128"/>
            <a:ext cx="5345423" cy="40099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042116D-0ABC-F684-5CDD-A4BFDC4BA7B0}"/>
              </a:ext>
            </a:extLst>
          </p:cNvPr>
          <p:cNvSpPr txBox="1"/>
          <p:nvPr/>
        </p:nvSpPr>
        <p:spPr>
          <a:xfrm>
            <a:off x="2388310" y="4881890"/>
            <a:ext cx="4209807" cy="261610"/>
          </a:xfrm>
          <a:prstGeom prst="rect">
            <a:avLst/>
          </a:prstGeom>
          <a:noFill/>
        </p:spPr>
        <p:txBody>
          <a:bodyPr wrap="none" rtlCol="0">
            <a:spAutoFit/>
          </a:bodyPr>
          <a:lstStyle/>
          <a:p>
            <a:r>
              <a:rPr lang="en-US" sz="1100" i="1" dirty="0">
                <a:solidFill>
                  <a:schemeClr val="bg1"/>
                </a:solidFill>
                <a:latin typeface="Calibri" panose="020F0502020204030204" pitchFamily="34" charset="0"/>
                <a:cs typeface="Calibri" panose="020F0502020204030204" pitchFamily="34" charset="0"/>
              </a:rPr>
              <a:t>Deinichwa Dkhar, II Ph. D Agricultural Extension, UAS, GKVK, Bengaluru</a:t>
            </a:r>
            <a:endParaRPr lang="en-IN" sz="11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43647460"/>
      </p:ext>
    </p:extLst>
  </p:cSld>
  <p:clrMapOvr>
    <a:masterClrMapping/>
  </p:clrMapOvr>
</p:sld>
</file>

<file path=ppt/theme/theme1.xml><?xml version="1.0" encoding="utf-8"?>
<a:theme xmlns:a="http://schemas.openxmlformats.org/drawingml/2006/main"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5871</TotalTime>
  <Words>11684</Words>
  <Application>Microsoft Office PowerPoint</Application>
  <PresentationFormat>On-screen Show (16:9)</PresentationFormat>
  <Paragraphs>1300</Paragraphs>
  <Slides>86</Slides>
  <Notes>58</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86</vt:i4>
      </vt:variant>
    </vt:vector>
  </HeadingPairs>
  <TitlesOfParts>
    <vt:vector size="99" baseType="lpstr">
      <vt:lpstr>Roboto</vt:lpstr>
      <vt:lpstr>Arial</vt:lpstr>
      <vt:lpstr>Open Sans</vt:lpstr>
      <vt:lpstr>Microsoft Sans Serif</vt:lpstr>
      <vt:lpstr>Arial</vt:lpstr>
      <vt:lpstr>Times New Roman</vt:lpstr>
      <vt:lpstr>Georgia</vt:lpstr>
      <vt:lpstr>Abadi</vt:lpstr>
      <vt:lpstr>Calibri</vt:lpstr>
      <vt:lpstr>Proxima Nova Semibold</vt:lpstr>
      <vt:lpstr>Wingdings</vt:lpstr>
      <vt:lpstr>Proxima Nova</vt:lpstr>
      <vt:lpstr>Slidesgo Final Pages</vt:lpstr>
      <vt:lpstr>WELCOME</vt:lpstr>
      <vt:lpstr>EMERGING NORTHEAST INDIA: SOCIAL AND ECONOMIC INCLUSION</vt:lpstr>
      <vt:lpstr>CONTENT</vt:lpstr>
      <vt:lpstr>PowerPoint Presentation</vt:lpstr>
      <vt:lpstr>PowerPoint Presentation</vt:lpstr>
      <vt:lpstr>PowerPoint Presentation</vt:lpstr>
      <vt:lpstr>PowerPoint Presentation</vt:lpstr>
      <vt:lpstr>Institutions for North-East Development</vt:lpstr>
      <vt:lpstr>Strategic Importance of North East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Water Resource</vt:lpstr>
      <vt:lpstr>Forest Resource</vt:lpstr>
      <vt:lpstr>PowerPoint Presentation</vt:lpstr>
      <vt:lpstr>CONCEPT OF SOCIAL AND ECONOMIC INCLUSION</vt:lpstr>
      <vt:lpstr>PowerPoint Presentation</vt:lpstr>
      <vt:lpstr>Social exclusion </vt:lpstr>
      <vt:lpstr>What is social inclusion?</vt:lpstr>
      <vt:lpstr>PowerPoint Presentation</vt:lpstr>
      <vt:lpstr>Economic Inclusion/ Financial Inclusion</vt:lpstr>
      <vt:lpstr>Financial Inclusion</vt:lpstr>
      <vt:lpstr>In a nutshell financial inclusion…..</vt:lpstr>
      <vt:lpstr>PowerPoint Presentation</vt:lpstr>
      <vt:lpstr>Factors causing exclusion of north-east</vt:lpstr>
      <vt:lpstr>PowerPoint Presentation</vt:lpstr>
      <vt:lpstr>PowerPoint Presentation</vt:lpstr>
      <vt:lpstr>Developmental reasons</vt:lpstr>
      <vt:lpstr>Agriculture</vt:lpstr>
      <vt:lpstr>Natural Resource Base</vt:lpstr>
      <vt:lpstr>Globalization</vt:lpstr>
      <vt:lpstr>PowerPoint Presentation</vt:lpstr>
      <vt:lpstr>PowerPoint Presentation</vt:lpstr>
      <vt:lpstr>North East Special Infrastructure Development Schemes (NESIDS)</vt:lpstr>
      <vt:lpstr>Schemes of the North Eastern Council </vt:lpstr>
      <vt:lpstr>North East Road Sector Development Scheme (NERSDS)</vt:lpstr>
      <vt:lpstr>Financial Support to the Students of N.E.R for Higher Professional Courses</vt:lpstr>
      <vt:lpstr>PMJDY</vt:lpstr>
      <vt:lpstr>Pradhan Mantri Suraksha Bandhan Yojana – PMSBY</vt:lpstr>
      <vt:lpstr>Pradhan Mantri Mudra Yojana</vt:lpstr>
      <vt:lpstr>Stand Up India scheme</vt:lpstr>
      <vt:lpstr>LPG GAS CYLINDER SUBSIDY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Hydropower Potential in five regions of India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 1: Trend of population per bank branch in Assam and India (2008–2019)</vt:lpstr>
      <vt:lpstr>Table 3: Usage ratio of banking service in Assam and India (credit–deposit ratio)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user</dc:creator>
  <cp:lastModifiedBy>Deinichwa Dkhar</cp:lastModifiedBy>
  <cp:revision>115</cp:revision>
  <dcterms:modified xsi:type="dcterms:W3CDTF">2022-09-24T17:17:56Z</dcterms:modified>
</cp:coreProperties>
</file>